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717" r:id="rId2"/>
    <p:sldId id="719" r:id="rId3"/>
    <p:sldId id="3085" r:id="rId4"/>
    <p:sldId id="3086" r:id="rId5"/>
    <p:sldId id="2710" r:id="rId6"/>
    <p:sldId id="2688" r:id="rId7"/>
    <p:sldId id="2702" r:id="rId8"/>
    <p:sldId id="721" r:id="rId9"/>
    <p:sldId id="2711" r:id="rId10"/>
    <p:sldId id="2712" r:id="rId11"/>
    <p:sldId id="893" r:id="rId12"/>
    <p:sldId id="2713" r:id="rId13"/>
    <p:sldId id="2714" r:id="rId14"/>
    <p:sldId id="3092" r:id="rId15"/>
    <p:sldId id="809" r:id="rId16"/>
    <p:sldId id="3087" r:id="rId17"/>
    <p:sldId id="1373" r:id="rId18"/>
    <p:sldId id="1283" r:id="rId19"/>
    <p:sldId id="1368" r:id="rId20"/>
    <p:sldId id="1367" r:id="rId21"/>
    <p:sldId id="1285" r:id="rId22"/>
    <p:sldId id="1286" r:id="rId23"/>
    <p:sldId id="1287" r:id="rId24"/>
    <p:sldId id="1376" r:id="rId25"/>
    <p:sldId id="802" r:id="rId26"/>
    <p:sldId id="1377" r:id="rId27"/>
    <p:sldId id="1378" r:id="rId28"/>
    <p:sldId id="1379" r:id="rId29"/>
    <p:sldId id="1380" r:id="rId30"/>
    <p:sldId id="1381" r:id="rId31"/>
    <p:sldId id="1375" r:id="rId32"/>
    <p:sldId id="3004" r:id="rId33"/>
    <p:sldId id="3095" r:id="rId34"/>
    <p:sldId id="3003" r:id="rId35"/>
    <p:sldId id="3005" r:id="rId36"/>
    <p:sldId id="1382" r:id="rId37"/>
    <p:sldId id="3006" r:id="rId38"/>
    <p:sldId id="3094" r:id="rId39"/>
    <p:sldId id="3081" r:id="rId40"/>
    <p:sldId id="3082" r:id="rId41"/>
    <p:sldId id="2716" r:id="rId42"/>
    <p:sldId id="1383" r:id="rId43"/>
    <p:sldId id="2718" r:id="rId44"/>
    <p:sldId id="2719" r:id="rId45"/>
    <p:sldId id="2720" r:id="rId46"/>
    <p:sldId id="2721" r:id="rId47"/>
    <p:sldId id="758" r:id="rId48"/>
    <p:sldId id="3096" r:id="rId49"/>
    <p:sldId id="3089" r:id="rId50"/>
    <p:sldId id="3084" r:id="rId51"/>
    <p:sldId id="3088" r:id="rId52"/>
    <p:sldId id="3083" r:id="rId53"/>
    <p:sldId id="3091" r:id="rId54"/>
    <p:sldId id="1385" r:id="rId55"/>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48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E6D6AF"/>
    <a:srgbClr val="FF6666"/>
    <a:srgbClr val="FFFBD2"/>
    <a:srgbClr val="33ACBD"/>
    <a:srgbClr val="FF66FF"/>
    <a:srgbClr val="66FFCC"/>
    <a:srgbClr val="595959"/>
    <a:srgbClr val="66FF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01"/>
    <p:restoredTop sz="96081" autoAdjust="0"/>
  </p:normalViewPr>
  <p:slideViewPr>
    <p:cSldViewPr snapToGrid="0" snapToObjects="1" showGuides="1">
      <p:cViewPr varScale="1">
        <p:scale>
          <a:sx n="115" d="100"/>
          <a:sy n="115" d="100"/>
        </p:scale>
        <p:origin x="784" y="192"/>
      </p:cViewPr>
      <p:guideLst>
        <p:guide orient="horz"/>
        <p:guide pos="4830"/>
      </p:guideLst>
    </p:cSldViewPr>
  </p:slideViewPr>
  <p:notesTextViewPr>
    <p:cViewPr>
      <p:scale>
        <a:sx n="100" d="100"/>
        <a:sy n="100" d="100"/>
      </p:scale>
      <p:origin x="0" y="0"/>
    </p:cViewPr>
  </p:notesTextViewPr>
  <p:sorterViewPr>
    <p:cViewPr>
      <p:scale>
        <a:sx n="113" d="100"/>
        <a:sy n="11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2018/11/21</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2018/11/21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3283978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23</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23</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4287195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4698346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ハイパーバイザを使った「サーバー仮想化」が広く使われています。ハイパーバイザとは、仮想化を実現するソフトウェアのことで、物理的には一台のハードウェアであるにもかかわらず、複数の個別・独立したサーバーとして機能させることができます。この見かけ上のひとつひとつのサーバーを「仮想サーバー」または、「仮想マシン」と言い、それを実現するソフトウェアには、</a:t>
            </a:r>
            <a:r>
              <a:rPr kumimoji="1" lang="en-US" altLang="ja-JP" sz="1200" kern="1200" dirty="0">
                <a:solidFill>
                  <a:schemeClr val="tx1"/>
                </a:solidFill>
                <a:effectLst/>
                <a:latin typeface="+mn-lt"/>
                <a:ea typeface="+mn-ea"/>
                <a:cs typeface="+mn-cs"/>
              </a:rPr>
              <a:t>VMware</a:t>
            </a:r>
            <a:r>
              <a:rPr kumimoji="1" lang="ja-JP" altLang="ja-JP" sz="1200" kern="1200" dirty="0">
                <a:solidFill>
                  <a:schemeClr val="tx1"/>
                </a:solidFill>
                <a:effectLst/>
                <a:latin typeface="+mn-lt"/>
                <a:ea typeface="+mn-ea"/>
                <a:cs typeface="+mn-cs"/>
              </a:rPr>
              <a:t>の</a:t>
            </a:r>
            <a:r>
              <a:rPr kumimoji="1" lang="en-US" altLang="ja-JP" sz="1200" kern="1200" dirty="0" err="1">
                <a:solidFill>
                  <a:schemeClr val="tx1"/>
                </a:solidFill>
                <a:effectLst/>
                <a:latin typeface="+mn-lt"/>
                <a:ea typeface="+mn-ea"/>
                <a:cs typeface="+mn-cs"/>
              </a:rPr>
              <a:t>ESXi</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KVM</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Hyper-V</a:t>
            </a:r>
            <a:r>
              <a:rPr kumimoji="1" lang="ja-JP" altLang="ja-JP" sz="1200" kern="1200" dirty="0">
                <a:solidFill>
                  <a:schemeClr val="tx1"/>
                </a:solidFill>
                <a:effectLst/>
                <a:latin typeface="+mn-lt"/>
                <a:ea typeface="+mn-ea"/>
                <a:cs typeface="+mn-cs"/>
              </a:rPr>
              <a:t>などがあります。</a:t>
            </a:r>
          </a:p>
          <a:p>
            <a:r>
              <a:rPr kumimoji="1" lang="ja-JP" altLang="ja-JP" sz="1200" kern="1200" dirty="0">
                <a:solidFill>
                  <a:schemeClr val="tx1"/>
                </a:solidFill>
                <a:effectLst/>
                <a:latin typeface="+mn-lt"/>
                <a:ea typeface="+mn-ea"/>
                <a:cs typeface="+mn-cs"/>
              </a:rPr>
              <a:t>「サーバー仮想化」による仮想マシンの使用目的は、「隔離されたアプリケーション実行環境」を作ることですが、同様の目的を実現する手段としてコンテナを使う方法があります。</a:t>
            </a:r>
          </a:p>
          <a:p>
            <a:r>
              <a:rPr kumimoji="1" lang="ja-JP" altLang="ja-JP" sz="1200" kern="1200" dirty="0">
                <a:solidFill>
                  <a:schemeClr val="tx1"/>
                </a:solidFill>
                <a:effectLst/>
                <a:latin typeface="+mn-lt"/>
                <a:ea typeface="+mn-ea"/>
                <a:cs typeface="+mn-cs"/>
              </a:rPr>
              <a:t>コンテナは仮想マシンとは異なり、ひとつの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上で複数のコンテナを動かすことができます。「サーバー仮想化」であれば、仮想マシンごとに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を稼働させる必要があり、これを実行させるために</a:t>
            </a:r>
            <a:r>
              <a:rPr kumimoji="1" lang="en-US" altLang="ja-JP" sz="1200" kern="1200" dirty="0">
                <a:solidFill>
                  <a:schemeClr val="tx1"/>
                </a:solidFill>
                <a:effectLst/>
                <a:latin typeface="+mn-lt"/>
                <a:ea typeface="+mn-ea"/>
                <a:cs typeface="+mn-cs"/>
              </a:rPr>
              <a:t>CPU</a:t>
            </a:r>
            <a:r>
              <a:rPr kumimoji="1" lang="ja-JP" altLang="ja-JP" sz="1200" kern="1200" dirty="0">
                <a:solidFill>
                  <a:schemeClr val="tx1"/>
                </a:solidFill>
                <a:effectLst/>
                <a:latin typeface="+mn-lt"/>
                <a:ea typeface="+mn-ea"/>
                <a:cs typeface="+mn-cs"/>
              </a:rPr>
              <a:t>やメモリ、ストレージなどを使う必要がありますが、コンテナでは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動かすだけです。そのためシステム資源のオーバーヘッド（仮想化のために割り当てられる資源や能力）が少なくてすみます。その結果、同じ性能のハードウェアであれば、仮想マシンより多くの数のコンテナを作ることができます。</a:t>
            </a:r>
          </a:p>
          <a:p>
            <a:r>
              <a:rPr kumimoji="1" lang="ja-JP" altLang="ja-JP" sz="1200" kern="1200" dirty="0">
                <a:solidFill>
                  <a:schemeClr val="tx1"/>
                </a:solidFill>
                <a:effectLst/>
                <a:latin typeface="+mn-lt"/>
                <a:ea typeface="+mn-ea"/>
                <a:cs typeface="+mn-cs"/>
              </a:rPr>
              <a:t>また、コンテナは、それを起動させるために仮想マシンと</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を起動させる手間がかからないため、極めて高速で起動できます。さらに仮想マシンごとに</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を用意する必要がないのでディスク使用量も少なくて済みます。</a:t>
            </a:r>
          </a:p>
          <a:p>
            <a:r>
              <a:rPr kumimoji="1" lang="ja-JP" altLang="ja-JP" sz="1200" kern="1200" dirty="0">
                <a:solidFill>
                  <a:schemeClr val="tx1"/>
                </a:solidFill>
                <a:effectLst/>
                <a:latin typeface="+mn-lt"/>
                <a:ea typeface="+mn-ea"/>
                <a:cs typeface="+mn-cs"/>
              </a:rPr>
              <a:t>但し、コンテナはどれも同じ</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です。ハイパーバイザならそれより一段下のレベル、つまりハードウェアのサーバーと同じ振る舞いをする仮想マシンなので、仮想マシン毎に別々の</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を稼働させることができる点が異なります。</a:t>
            </a:r>
          </a:p>
          <a:p>
            <a:r>
              <a:rPr kumimoji="1" lang="ja-JP" altLang="ja-JP" sz="1200" kern="1200" dirty="0">
                <a:solidFill>
                  <a:schemeClr val="tx1"/>
                </a:solidFill>
                <a:effectLst/>
                <a:latin typeface="+mn-lt"/>
                <a:ea typeface="+mn-ea"/>
                <a:cs typeface="+mn-cs"/>
              </a:rPr>
              <a:t>ひとつのコンテナは、</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から見るとひとつのプロセスとみなされます。プロセスとは、プログラムが動いている状態のことです。そのため、他のサーバーにコンテナを移動させて動かすに当たっても、</a:t>
            </a:r>
            <a:r>
              <a:rPr kumimoji="1" lang="en-US" altLang="ja-JP" sz="1200" kern="1200" dirty="0">
                <a:solidFill>
                  <a:schemeClr val="tx1"/>
                </a:solidFill>
                <a:effectLst/>
                <a:latin typeface="+mn-lt"/>
                <a:ea typeface="+mn-ea"/>
                <a:cs typeface="+mn-cs"/>
              </a:rPr>
              <a:t>OS</a:t>
            </a:r>
            <a:r>
              <a:rPr kumimoji="1" lang="ja-JP" altLang="ja-JP" sz="1200" kern="1200" dirty="0">
                <a:solidFill>
                  <a:schemeClr val="tx1"/>
                </a:solidFill>
                <a:effectLst/>
                <a:latin typeface="+mn-lt"/>
                <a:ea typeface="+mn-ea"/>
                <a:cs typeface="+mn-cs"/>
              </a:rPr>
              <a:t>上で動くプログラムを移動させるのと同様に、元となるハードウェアの機能や設定に影響を受けることがありません。ハイパーバイザでは、元となるハードウェアの機能や構成に依存し、設定情報も引き継がなくてはなりませんが、コンテナは、その必要がなく、マルチ・クラウドやハイブリッド・クラウドのように、異なるクラウドやサーバー間で実行環境を移動させることも容易です。</a:t>
            </a:r>
          </a:p>
          <a:p>
            <a:r>
              <a:rPr kumimoji="1" lang="ja-JP" altLang="ja-JP" sz="1200" kern="1200" dirty="0">
                <a:solidFill>
                  <a:schemeClr val="tx1"/>
                </a:solidFill>
                <a:effectLst/>
                <a:latin typeface="+mn-lt"/>
                <a:ea typeface="+mn-ea"/>
                <a:cs typeface="+mn-cs"/>
              </a:rPr>
              <a:t>また、開発〜テスト〜本番を異なるシステムで行う場合でも、上記のように異なるシステム環境でも稼働が保証されていることや起動が速いことで、そのプロセスを迅速に行うことができるようになります。</a:t>
            </a:r>
          </a:p>
          <a:p>
            <a:r>
              <a:rPr kumimoji="1" lang="ja-JP" altLang="ja-JP" sz="1200" kern="1200" dirty="0">
                <a:solidFill>
                  <a:schemeClr val="tx1"/>
                </a:solidFill>
                <a:effectLst/>
                <a:latin typeface="+mn-lt"/>
                <a:ea typeface="+mn-ea"/>
                <a:cs typeface="+mn-cs"/>
              </a:rPr>
              <a:t>このようなコンテナを実現するソフトウェアを「コンテナ管理ソフトウェア」と言います。そのひとつとして</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が注目されています。</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とは、</a:t>
            </a:r>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社が提供する</a:t>
            </a:r>
            <a:r>
              <a:rPr kumimoji="1" lang="en-US" altLang="ja-JP" sz="1200" kern="1200" dirty="0">
                <a:solidFill>
                  <a:schemeClr val="tx1"/>
                </a:solidFill>
                <a:effectLst/>
                <a:latin typeface="+mn-lt"/>
                <a:ea typeface="+mn-ea"/>
                <a:cs typeface="+mn-cs"/>
              </a:rPr>
              <a:t>Linux</a:t>
            </a:r>
            <a:r>
              <a:rPr kumimoji="1" lang="ja-JP" altLang="ja-JP" sz="1200" kern="1200" dirty="0">
                <a:solidFill>
                  <a:schemeClr val="tx1"/>
                </a:solidFill>
                <a:effectLst/>
                <a:latin typeface="+mn-lt"/>
                <a:ea typeface="+mn-ea"/>
                <a:cs typeface="+mn-cs"/>
              </a:rPr>
              <a:t>用のコンテナ管理ソフトウェアです。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が注目されるようになったのは、そのコンテナを生成する設定を「</a:t>
            </a:r>
            <a:r>
              <a:rPr kumimoji="1" lang="en-US" altLang="ja-JP" sz="1200" kern="1200" dirty="0" err="1">
                <a:solidFill>
                  <a:schemeClr val="tx1"/>
                </a:solidFill>
                <a:effectLst/>
                <a:latin typeface="+mn-lt"/>
                <a:ea typeface="+mn-ea"/>
                <a:cs typeface="+mn-cs"/>
              </a:rPr>
              <a:t>Dockerfile</a:t>
            </a:r>
            <a:r>
              <a:rPr kumimoji="1" lang="ja-JP" altLang="ja-JP" sz="1200" kern="1200" dirty="0">
                <a:solidFill>
                  <a:schemeClr val="tx1"/>
                </a:solidFill>
                <a:effectLst/>
                <a:latin typeface="+mn-lt"/>
                <a:ea typeface="+mn-ea"/>
                <a:cs typeface="+mn-cs"/>
              </a:rPr>
              <a:t>」として公開し、それを他のユーザーと共有できる仕組みを設けた点にあります。これによって、他のユーザーが作ったソフトウェアとそれを動かすソフトウェア構築プロセスをそのままに他のサーバーで実行できるようになりました。その結果、ソフトウェアをインストール・設定する手間を大幅に削減できるようになったのです。</a:t>
            </a:r>
          </a:p>
          <a:p>
            <a:r>
              <a:rPr kumimoji="1" lang="en-US" altLang="ja-JP" sz="1200" kern="1200" dirty="0">
                <a:solidFill>
                  <a:schemeClr val="tx1"/>
                </a:solidFill>
                <a:effectLst/>
                <a:latin typeface="+mn-lt"/>
                <a:ea typeface="+mn-ea"/>
                <a:cs typeface="+mn-cs"/>
              </a:rPr>
              <a:t>Docker</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などのクラウド・サービス・プロバイダーをはじめ、</a:t>
            </a:r>
            <a:r>
              <a:rPr kumimoji="1" lang="en-US" altLang="ja-JP" sz="1200" kern="1200" dirty="0">
                <a:solidFill>
                  <a:schemeClr val="tx1"/>
                </a:solidFill>
                <a:effectLst/>
                <a:latin typeface="+mn-lt"/>
                <a:ea typeface="+mn-ea"/>
                <a:cs typeface="+mn-cs"/>
              </a:rPr>
              <a:t>EMC VMware/Dell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RedHat</a:t>
            </a:r>
            <a:r>
              <a:rPr kumimoji="1" lang="ja-JP" altLang="ja-JP" sz="1200" kern="1200" dirty="0">
                <a:solidFill>
                  <a:schemeClr val="tx1"/>
                </a:solidFill>
                <a:effectLst/>
                <a:latin typeface="+mn-lt"/>
                <a:ea typeface="+mn-ea"/>
                <a:cs typeface="+mn-cs"/>
              </a:rPr>
              <a:t>などの大手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ベンダーが採用しています。また、</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も自社のクラウド・サービスである</a:t>
            </a:r>
            <a:r>
              <a:rPr kumimoji="1" lang="en-US" altLang="ja-JP" sz="1200" kern="1200" dirty="0">
                <a:solidFill>
                  <a:schemeClr val="tx1"/>
                </a:solidFill>
                <a:effectLst/>
                <a:latin typeface="+mn-lt"/>
                <a:ea typeface="+mn-ea"/>
                <a:cs typeface="+mn-cs"/>
              </a:rPr>
              <a:t>Azure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Windows Server 2016</a:t>
            </a:r>
            <a:r>
              <a:rPr kumimoji="1" lang="ja-JP" altLang="ja-JP" sz="1200" kern="1200" dirty="0">
                <a:solidFill>
                  <a:schemeClr val="tx1"/>
                </a:solidFill>
                <a:effectLst/>
                <a:latin typeface="+mn-lt"/>
                <a:ea typeface="+mn-ea"/>
                <a:cs typeface="+mn-cs"/>
              </a:rPr>
              <a:t>で採用しており、「コンテナ管理ソフトウェア」として広く普及しています。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36</a:t>
            </a:fld>
            <a:endParaRPr kumimoji="1" lang="ja-JP" altLang="en-US"/>
          </a:p>
        </p:txBody>
      </p:sp>
    </p:spTree>
    <p:extLst>
      <p:ext uri="{BB962C8B-B14F-4D97-AF65-F5344CB8AC3E}">
        <p14:creationId xmlns:p14="http://schemas.microsoft.com/office/powerpoint/2010/main" val="3971206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37</a:t>
            </a:fld>
            <a:endParaRPr kumimoji="1" lang="ja-JP" altLang="en-US"/>
          </a:p>
        </p:txBody>
      </p:sp>
    </p:spTree>
    <p:extLst>
      <p:ext uri="{BB962C8B-B14F-4D97-AF65-F5344CB8AC3E}">
        <p14:creationId xmlns:p14="http://schemas.microsoft.com/office/powerpoint/2010/main" val="1209142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43</a:t>
            </a:fld>
            <a:endParaRPr kumimoji="1" lang="ja-JP" altLang="en-US"/>
          </a:p>
        </p:txBody>
      </p:sp>
    </p:spTree>
    <p:extLst>
      <p:ext uri="{BB962C8B-B14F-4D97-AF65-F5344CB8AC3E}">
        <p14:creationId xmlns:p14="http://schemas.microsoft.com/office/powerpoint/2010/main" val="55929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mn-lt"/>
                <a:ea typeface="+mn-ea"/>
                <a:cs typeface="+mn-cs"/>
              </a:rPr>
              <a:t>ソフトウェアは様々な機能を組み合わせることで、必要とされる全体の機能を実現します。</a:t>
            </a:r>
          </a:p>
          <a:p>
            <a:r>
              <a:rPr kumimoji="1" lang="ja-JP" altLang="en-US" sz="1200" b="0" i="0" kern="1200" dirty="0">
                <a:solidFill>
                  <a:schemeClr val="tx1"/>
                </a:solidFill>
                <a:effectLst/>
                <a:latin typeface="+mn-lt"/>
                <a:ea typeface="+mn-ea"/>
                <a:cs typeface="+mn-cs"/>
              </a:rPr>
              <a:t>例えば、オンライン・ショッピングの業務を処理するソフトウェアは、ユーザー・インタフェースとビジネス・ロジック </a:t>
            </a:r>
            <a:r>
              <a:rPr kumimoji="1" lang="en-US" altLang="ja-JP" sz="1200" b="0" i="0" kern="1200" dirty="0">
                <a:solidFill>
                  <a:schemeClr val="tx1"/>
                </a:solidFill>
                <a:effectLst/>
                <a:latin typeface="+mn-lt"/>
                <a:ea typeface="+mn-ea"/>
                <a:cs typeface="+mn-cs"/>
              </a:rPr>
              <a:t>(</a:t>
            </a:r>
            <a:r>
              <a:rPr kumimoji="1" lang="ja-JP" altLang="en-US" sz="1200" b="0" i="0" kern="1200" dirty="0">
                <a:solidFill>
                  <a:schemeClr val="tx1"/>
                </a:solidFill>
                <a:effectLst/>
                <a:latin typeface="+mn-lt"/>
                <a:ea typeface="+mn-ea"/>
                <a:cs typeface="+mn-cs"/>
              </a:rPr>
              <a:t>顧客管理、注文管理、在庫管理など</a:t>
            </a:r>
            <a:r>
              <a:rPr kumimoji="1" lang="en-US" altLang="ja-JP" sz="1200" b="0" i="0" kern="1200" dirty="0">
                <a:solidFill>
                  <a:schemeClr val="tx1"/>
                </a:solidFill>
                <a:effectLst/>
                <a:latin typeface="+mn-lt"/>
                <a:ea typeface="+mn-ea"/>
                <a:cs typeface="+mn-cs"/>
              </a:rPr>
              <a:t>) </a:t>
            </a:r>
            <a:r>
              <a:rPr kumimoji="1" lang="ja-JP" altLang="en-US" sz="1200" b="0" i="0" kern="1200" dirty="0">
                <a:solidFill>
                  <a:schemeClr val="tx1"/>
                </a:solidFill>
                <a:effectLst/>
                <a:latin typeface="+mn-lt"/>
                <a:ea typeface="+mn-ea"/>
                <a:cs typeface="+mn-cs"/>
              </a:rPr>
              <a:t>という特定の業務を処理する機能を組合せることで実現します。必要なデータは、すべてのロジックで共有するデータベースに格納され、各ロジックはひとつのソフトウェアの一部として組み込まれます。もし、複数の注文があれば、その注文の単位でソフトウェアを並行稼働させることで対応できます。このようなソフトウェアをモノシリック（巨大な一枚岩のような）と呼びます。</a:t>
            </a:r>
          </a:p>
          <a:p>
            <a:r>
              <a:rPr kumimoji="1" lang="ja-JP" altLang="en-US" sz="1200" b="0" i="0" kern="1200" dirty="0">
                <a:solidFill>
                  <a:schemeClr val="tx1"/>
                </a:solidFill>
                <a:effectLst/>
                <a:latin typeface="+mn-lt"/>
                <a:ea typeface="+mn-ea"/>
                <a:cs typeface="+mn-cs"/>
              </a:rPr>
              <a:t>ただ、このやり方では、商品出荷の手順や決済の方法が変わる、あるいは顧客管理を別のシステム、例えば外部のクラウド・サービスを利用するなどの変更が生じた場合、変更の規模の大小にかかわらず、ソフトウェア全体を作り直さなければなりません。また、変更を重ねるにつれて、当初きれいに分かれていた各ロジックの役割分担が曖昧かつ複雑になり、処理効率を低下させ、保守管理を難しいものにしてゆきます。さらにビジネスの拡大によって注文が増大した場合、負荷が増大するロジックだけ処理能力を大きくすることはできず、ソフトウェア全体の稼働数を増やさなくてはならず、膨大な処理能力が必要となってしまいます。</a:t>
            </a:r>
          </a:p>
          <a:p>
            <a:r>
              <a:rPr kumimoji="1" lang="ja-JP" altLang="en-US" sz="1200" b="0" i="0" kern="1200" dirty="0">
                <a:solidFill>
                  <a:schemeClr val="tx1"/>
                </a:solidFill>
                <a:effectLst/>
                <a:latin typeface="+mn-lt"/>
                <a:ea typeface="+mn-ea"/>
                <a:cs typeface="+mn-cs"/>
              </a:rPr>
              <a:t>このようにビジネス環境が頻繁に変わる世の中にあっては、このやり方での対応は容易なことではありません。</a:t>
            </a:r>
          </a:p>
          <a:p>
            <a:r>
              <a:rPr kumimoji="1" lang="ja-JP" altLang="en-US" sz="1200" b="0" i="0" kern="1200" dirty="0">
                <a:solidFill>
                  <a:schemeClr val="tx1"/>
                </a:solidFill>
                <a:effectLst/>
                <a:latin typeface="+mn-lt"/>
                <a:ea typeface="+mn-ea"/>
                <a:cs typeface="+mn-cs"/>
              </a:rPr>
              <a:t>この課題に対応しようというのが、マイクロサービス方式です。このやり方は、ソフトウェアを互いに独立した単一機能の部品に分割し、それらを連結させることで、全体の機能を実現しようとするもので、この「単一機能の部品」をマイクロサービスと呼びます。</a:t>
            </a:r>
          </a:p>
          <a:p>
            <a:r>
              <a:rPr kumimoji="1" lang="ja-JP" altLang="en-US" sz="1200" b="0" i="0" kern="1200" dirty="0">
                <a:solidFill>
                  <a:schemeClr val="tx1"/>
                </a:solidFill>
                <a:effectLst/>
                <a:latin typeface="+mn-lt"/>
                <a:ea typeface="+mn-ea"/>
                <a:cs typeface="+mn-cs"/>
              </a:rPr>
              <a:t>個々のマイクロサービスは他とはデータも含めて完全に独立しており、あるマイクロサービスの変更が他に影響を及ぼすことはありません。その実行も、それぞれ単独に実行されます。</a:t>
            </a:r>
          </a:p>
          <a:p>
            <a:r>
              <a:rPr kumimoji="1" lang="ja-JP" altLang="en-US" sz="1200" b="0" i="0" kern="1200" dirty="0">
                <a:solidFill>
                  <a:schemeClr val="tx1"/>
                </a:solidFill>
                <a:effectLst/>
                <a:latin typeface="+mn-lt"/>
                <a:ea typeface="+mn-ea"/>
                <a:cs typeface="+mn-cs"/>
              </a:rPr>
              <a:t>この方式を採用することで、機能単位で独立して開発・変更、運用が可能になること、また、マイクロサービス単位で処理を実行させることができるので、処理量の拡大にも容易に対応することができます。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44</a:t>
            </a:fld>
            <a:endParaRPr kumimoji="1" lang="ja-JP" altLang="en-US"/>
          </a:p>
        </p:txBody>
      </p:sp>
    </p:spTree>
    <p:extLst>
      <p:ext uri="{BB962C8B-B14F-4D97-AF65-F5344CB8AC3E}">
        <p14:creationId xmlns:p14="http://schemas.microsoft.com/office/powerpoint/2010/main" val="1076028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【図解】コレ１枚で分かるイベント・ドリブン方式</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ある業務で一連のサービス（特定の業務を処理するプログラム）を連結させて全体の処理を行う方式に、オーケストレーション（</a:t>
            </a:r>
            <a:r>
              <a:rPr kumimoji="1" lang="en-US" altLang="ja-JP" sz="1200" kern="1200" dirty="0">
                <a:solidFill>
                  <a:schemeClr val="tx1"/>
                </a:solidFill>
                <a:effectLst/>
                <a:latin typeface="+mn-lt"/>
                <a:ea typeface="+mn-ea"/>
                <a:cs typeface="+mn-cs"/>
              </a:rPr>
              <a:t>Orchestration</a:t>
            </a:r>
            <a:r>
              <a:rPr kumimoji="1" lang="ja-JP" altLang="ja-JP" sz="1200" kern="1200" dirty="0">
                <a:solidFill>
                  <a:schemeClr val="tx1"/>
                </a:solidFill>
                <a:effectLst/>
                <a:latin typeface="+mn-lt"/>
                <a:ea typeface="+mn-ea"/>
                <a:cs typeface="+mn-cs"/>
              </a:rPr>
              <a:t>）とコレオグラフィ（</a:t>
            </a:r>
            <a:r>
              <a:rPr kumimoji="1" lang="en-US" altLang="ja-JP" sz="1200" kern="1200" dirty="0">
                <a:solidFill>
                  <a:schemeClr val="tx1"/>
                </a:solidFill>
                <a:effectLst/>
                <a:latin typeface="+mn-lt"/>
                <a:ea typeface="+mn-ea"/>
                <a:cs typeface="+mn-cs"/>
              </a:rPr>
              <a:t>Choreography</a:t>
            </a:r>
            <a:r>
              <a:rPr kumimoji="1" lang="ja-JP" altLang="ja-JP" sz="1200" kern="1200" dirty="0">
                <a:solidFill>
                  <a:schemeClr val="tx1"/>
                </a:solidFill>
                <a:effectLst/>
                <a:latin typeface="+mn-lt"/>
                <a:ea typeface="+mn-ea"/>
                <a:cs typeface="+mn-cs"/>
              </a:rPr>
              <a:t>）があります。</a:t>
            </a:r>
          </a:p>
          <a:p>
            <a:r>
              <a:rPr kumimoji="1" lang="ja-JP" altLang="ja-JP" sz="1200" kern="1200" dirty="0">
                <a:solidFill>
                  <a:schemeClr val="tx1"/>
                </a:solidFill>
                <a:effectLst/>
                <a:latin typeface="+mn-lt"/>
                <a:ea typeface="+mn-ea"/>
                <a:cs typeface="+mn-cs"/>
              </a:rPr>
              <a:t>前者は、指揮者の指示に従って各演奏者が担当する楽器を演奏するように、全体の処理の流れを制御する指揮者にあたるプログラムが存在し、そこからのリクエストによってサービスを実行し、実行結果をレスポンスとして指揮者に返して処理を継続させる方式で、リクエスト・リプライ方式と呼ばれています。</a:t>
            </a:r>
          </a:p>
          <a:p>
            <a:r>
              <a:rPr kumimoji="1" lang="ja-JP" altLang="ja-JP" sz="1200" kern="1200" dirty="0">
                <a:solidFill>
                  <a:schemeClr val="tx1"/>
                </a:solidFill>
                <a:effectLst/>
                <a:latin typeface="+mn-lt"/>
                <a:ea typeface="+mn-ea"/>
                <a:cs typeface="+mn-cs"/>
              </a:rPr>
              <a:t>各サービスは、そのサービスを制御する指揮者が受けもっている特定の処理のためだけに利用され、他の指揮者が制御する別の処理を引き受けて実行することはありません。そのため処理が増えれば、指揮者のプログラムもその数必要となり、同時に多くのサービスが駆動されます。</a:t>
            </a:r>
          </a:p>
          <a:p>
            <a:r>
              <a:rPr kumimoji="1" lang="ja-JP" altLang="ja-JP" sz="1200" kern="1200" dirty="0">
                <a:solidFill>
                  <a:schemeClr val="tx1"/>
                </a:solidFill>
                <a:effectLst/>
                <a:latin typeface="+mn-lt"/>
                <a:ea typeface="+mn-ea"/>
                <a:cs typeface="+mn-cs"/>
              </a:rPr>
              <a:t>一方、後者は、演劇や踊りで演技者に予め振り付けが行われるように、個々のサービスに予め動作条件や次にどのサービスを起動させるかといった設定が与えられており、それに従って、各サービスが自律的に動作する方式です。</a:t>
            </a:r>
          </a:p>
          <a:p>
            <a:r>
              <a:rPr kumimoji="1" lang="ja-JP" altLang="ja-JP" sz="1200" kern="1200" dirty="0">
                <a:solidFill>
                  <a:schemeClr val="tx1"/>
                </a:solidFill>
                <a:effectLst/>
                <a:latin typeface="+mn-lt"/>
                <a:ea typeface="+mn-ea"/>
                <a:cs typeface="+mn-cs"/>
              </a:rPr>
              <a:t>この方式は、何らかのイベントの発生によって特定の業務処理サービスが駆動される場合が多く、イベント・ドリブン方式と呼ばれています。イベントには、「新規注文が入った」、「商品が入庫した」、「新規顧客が登録された」などがあります。</a:t>
            </a:r>
          </a:p>
          <a:p>
            <a:r>
              <a:rPr kumimoji="1" lang="ja-JP" altLang="ja-JP" sz="1200" kern="1200" dirty="0">
                <a:solidFill>
                  <a:schemeClr val="tx1"/>
                </a:solidFill>
                <a:effectLst/>
                <a:latin typeface="+mn-lt"/>
                <a:ea typeface="+mn-ea"/>
                <a:cs typeface="+mn-cs"/>
              </a:rPr>
              <a:t>リクエスト・リプライ方式は、指揮者が関知できないタイミングで行われた処理や、予期できないタイミングで発生したイベントを検知して対応することは難しく、処理ができなかったりタイミングが遅れたりといったことが起こります。一方、イベント・ドリブン方式では、イベントの発生時に次に続くサービスに即座に通知できますので、処理タイミングを遅らせることはありません。また、イベントが増えても、必要なサービスだけが起動されますので、システム資源の消費量は少なく、負荷の変動にも柔軟に対応できます。このサービスを先に紹介したマイクロサービスにしておけば、開発や運用を効率よく行うことができます。</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47</a:t>
            </a:fld>
            <a:endParaRPr kumimoji="1" lang="ja-JP" altLang="en-US"/>
          </a:p>
        </p:txBody>
      </p:sp>
    </p:spTree>
    <p:extLst>
      <p:ext uri="{BB962C8B-B14F-4D97-AF65-F5344CB8AC3E}">
        <p14:creationId xmlns:p14="http://schemas.microsoft.com/office/powerpoint/2010/main" val="1643206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54643" y="9438593"/>
            <a:ext cx="2950989" cy="499172"/>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934984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サーバーレス」とは、アプリケーションの実行に必要なサーバーのセットアップと管理を気にせず開発できることを意味する言葉で、サーバーを必要としないわけではありません。必要なサーバーなどのインフラはクラウドに管理を任せ、データベース、メッセージング、認証など、アプリケーションに必要な機能がサービスとして提供されるのが一般的で、開発者はプログラミングに専念できるようになります。このような仕組みは</a:t>
            </a:r>
            <a:r>
              <a:rPr kumimoji="1" lang="en-US" altLang="ja-JP" sz="1200" kern="1200" dirty="0">
                <a:solidFill>
                  <a:schemeClr val="tx1"/>
                </a:solidFill>
                <a:effectLst/>
                <a:latin typeface="+mn-lt"/>
                <a:ea typeface="+mn-ea"/>
                <a:cs typeface="+mn-cs"/>
              </a:rPr>
              <a:t>BaaS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Backend as a Service</a:t>
            </a:r>
            <a:r>
              <a:rPr kumimoji="1" lang="ja-JP" altLang="ja-JP" sz="1200" kern="1200" dirty="0">
                <a:solidFill>
                  <a:schemeClr val="tx1"/>
                </a:solidFill>
                <a:effectLst/>
                <a:latin typeface="+mn-lt"/>
                <a:ea typeface="+mn-ea"/>
                <a:cs typeface="+mn-cs"/>
              </a:rPr>
              <a:t>）とも呼ばれていました。</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Function as a Service</a:t>
            </a:r>
            <a:r>
              <a:rPr kumimoji="1" lang="ja-JP" altLang="ja-JP" sz="1200" kern="1200" dirty="0">
                <a:solidFill>
                  <a:schemeClr val="tx1"/>
                </a:solidFill>
                <a:effectLst/>
                <a:latin typeface="+mn-lt"/>
                <a:ea typeface="+mn-ea"/>
                <a:cs typeface="+mn-cs"/>
              </a:rPr>
              <a:t>）は、この仕組みをさらに進化させたものです。</a:t>
            </a:r>
          </a:p>
          <a:p>
            <a:r>
              <a:rPr kumimoji="1" lang="ja-JP" altLang="ja-JP" sz="1200" kern="1200" dirty="0">
                <a:solidFill>
                  <a:schemeClr val="tx1"/>
                </a:solidFill>
                <a:effectLst/>
                <a:latin typeface="+mn-lt"/>
                <a:ea typeface="+mn-ea"/>
                <a:cs typeface="+mn-cs"/>
              </a:rPr>
              <a:t>イベント・ドリブン方式でサービス（ある機能を実現するプログラム）のコードを書き、それを連係させるだけで一連の業務処理を実行できる。</a:t>
            </a:r>
          </a:p>
          <a:p>
            <a:r>
              <a:rPr kumimoji="1" lang="ja-JP" altLang="ja-JP" sz="1200" kern="1200" dirty="0">
                <a:solidFill>
                  <a:schemeClr val="tx1"/>
                </a:solidFill>
                <a:effectLst/>
                <a:latin typeface="+mn-lt"/>
                <a:ea typeface="+mn-ea"/>
                <a:cs typeface="+mn-cs"/>
              </a:rPr>
              <a:t>実行に必要なサーバーは、このサービスが自動で割り当て必要に応じてスケールしてくれる。</a:t>
            </a:r>
          </a:p>
          <a:p>
            <a:r>
              <a:rPr kumimoji="1" lang="ja-JP" altLang="ja-JP" sz="1200" kern="1200" dirty="0">
                <a:solidFill>
                  <a:schemeClr val="tx1"/>
                </a:solidFill>
                <a:effectLst/>
                <a:latin typeface="+mn-lt"/>
                <a:ea typeface="+mn-ea"/>
                <a:cs typeface="+mn-cs"/>
              </a:rPr>
              <a:t>書いたコードはコンテナ上で実行し、終了すると即座に廃棄される。</a:t>
            </a:r>
          </a:p>
          <a:p>
            <a:r>
              <a:rPr kumimoji="1" lang="ja-JP" altLang="ja-JP" sz="1200" kern="1200" dirty="0">
                <a:solidFill>
                  <a:schemeClr val="tx1"/>
                </a:solidFill>
                <a:effectLst/>
                <a:latin typeface="+mn-lt"/>
                <a:ea typeface="+mn-ea"/>
                <a:cs typeface="+mn-cs"/>
              </a:rPr>
              <a:t>コンテナの実行は</a:t>
            </a:r>
            <a:r>
              <a:rPr kumimoji="1" lang="en-US" altLang="ja-JP" sz="1200" kern="1200" dirty="0">
                <a:solidFill>
                  <a:schemeClr val="tx1"/>
                </a:solidFill>
                <a:effectLst/>
                <a:latin typeface="+mn-lt"/>
                <a:ea typeface="+mn-ea"/>
                <a:cs typeface="+mn-cs"/>
              </a:rPr>
              <a:t>100ms</a:t>
            </a:r>
            <a:r>
              <a:rPr kumimoji="1" lang="ja-JP" altLang="ja-JP" sz="1200" kern="1200" dirty="0">
                <a:solidFill>
                  <a:schemeClr val="tx1"/>
                </a:solidFill>
                <a:effectLst/>
                <a:latin typeface="+mn-lt"/>
                <a:ea typeface="+mn-ea"/>
                <a:cs typeface="+mn-cs"/>
              </a:rPr>
              <a:t>単位で計測され、使った分のサーバー使用料が課金されるため、一般の</a:t>
            </a:r>
            <a:r>
              <a:rPr kumimoji="1" lang="en-US" altLang="ja-JP" sz="1200" kern="1200" dirty="0">
                <a:solidFill>
                  <a:schemeClr val="tx1"/>
                </a:solidFill>
                <a:effectLst/>
                <a:latin typeface="+mn-lt"/>
                <a:ea typeface="+mn-ea"/>
                <a:cs typeface="+mn-cs"/>
              </a:rPr>
              <a:t>IaaS</a:t>
            </a:r>
            <a:r>
              <a:rPr kumimoji="1" lang="ja-JP" altLang="ja-JP" sz="1200" kern="1200" dirty="0">
                <a:solidFill>
                  <a:schemeClr val="tx1"/>
                </a:solidFill>
                <a:effectLst/>
                <a:latin typeface="+mn-lt"/>
                <a:ea typeface="+mn-ea"/>
                <a:cs typeface="+mn-cs"/>
              </a:rPr>
              <a:t>のように使う使わないにかかわらずサーバーを立ち上げている時間に課金されるのと異なり、コスト削減が期待できる。</a:t>
            </a:r>
          </a:p>
          <a:p>
            <a:r>
              <a:rPr kumimoji="1" lang="ja-JP" altLang="ja-JP" sz="1200" kern="1200" dirty="0">
                <a:solidFill>
                  <a:schemeClr val="tx1"/>
                </a:solidFill>
                <a:effectLst/>
                <a:latin typeface="+mn-lt"/>
                <a:ea typeface="+mn-ea"/>
                <a:cs typeface="+mn-cs"/>
              </a:rPr>
              <a:t>サービス毎に作られるコンテナは処理に必要なシステム資源をすべて自ら調達し、他のコンテナとの依存関係もないことから、処理能力を高めたければコンテナを増やすだけで容易にスケールでき、仮に実行時に障害が起きても他に影響を与えることがない。</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を使うことのメリットを整理すれば、コストの削減、スケーラビリティの確保、インフラの運用管理を不要にすることです。マイクロサービスとも相性が良く、それを実現する手段としても注目されています。</a:t>
            </a:r>
          </a:p>
          <a:p>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年に登場した</a:t>
            </a:r>
            <a:r>
              <a:rPr kumimoji="1" lang="en-US" altLang="ja-JP" sz="1200" kern="1200" dirty="0">
                <a:solidFill>
                  <a:schemeClr val="tx1"/>
                </a:solidFill>
                <a:effectLst/>
                <a:latin typeface="+mn-lt"/>
                <a:ea typeface="+mn-ea"/>
                <a:cs typeface="+mn-cs"/>
              </a:rPr>
              <a:t>AWS</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Lambda</a:t>
            </a:r>
            <a:r>
              <a:rPr kumimoji="1" lang="ja-JP" altLang="ja-JP" sz="1200" kern="1200" dirty="0">
                <a:solidFill>
                  <a:schemeClr val="tx1"/>
                </a:solidFill>
                <a:effectLst/>
                <a:latin typeface="+mn-lt"/>
                <a:ea typeface="+mn-ea"/>
                <a:cs typeface="+mn-cs"/>
              </a:rPr>
              <a:t>を皮切りに、</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Cloud Functions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Azure Functions</a:t>
            </a:r>
            <a:r>
              <a:rPr kumimoji="1" lang="ja-JP" altLang="ja-JP" sz="1200" kern="1200" dirty="0">
                <a:solidFill>
                  <a:schemeClr val="tx1"/>
                </a:solidFill>
                <a:effectLst/>
                <a:latin typeface="+mn-lt"/>
                <a:ea typeface="+mn-ea"/>
                <a:cs typeface="+mn-cs"/>
              </a:rPr>
              <a:t>、オープンソース</a:t>
            </a:r>
            <a:r>
              <a:rPr kumimoji="1" lang="en-US" altLang="ja-JP" sz="1200" kern="1200" dirty="0" err="1">
                <a:solidFill>
                  <a:schemeClr val="tx1"/>
                </a:solidFill>
                <a:effectLst/>
                <a:latin typeface="+mn-lt"/>
                <a:ea typeface="+mn-ea"/>
                <a:cs typeface="+mn-cs"/>
              </a:rPr>
              <a:t>OpenWhisk</a:t>
            </a:r>
            <a:r>
              <a:rPr kumimoji="1" lang="ja-JP" altLang="ja-JP" sz="1200" kern="1200" dirty="0">
                <a:solidFill>
                  <a:schemeClr val="tx1"/>
                </a:solidFill>
                <a:effectLst/>
                <a:latin typeface="+mn-lt"/>
                <a:ea typeface="+mn-ea"/>
                <a:cs typeface="+mn-cs"/>
              </a:rPr>
              <a:t>を使った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のサービスなどが登場しています。</a:t>
            </a:r>
          </a:p>
          <a:p>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との違いは、</a:t>
            </a:r>
            <a:r>
              <a:rPr kumimoji="1" lang="en-US" altLang="ja-JP" sz="1200" kern="1200" dirty="0">
                <a:solidFill>
                  <a:schemeClr val="tx1"/>
                </a:solidFill>
                <a:effectLst/>
                <a:latin typeface="+mn-lt"/>
                <a:ea typeface="+mn-ea"/>
                <a:cs typeface="+mn-cs"/>
              </a:rPr>
              <a:t>PaaS</a:t>
            </a:r>
            <a:r>
              <a:rPr kumimoji="1" lang="ja-JP" altLang="ja-JP" sz="1200" kern="1200" dirty="0">
                <a:solidFill>
                  <a:schemeClr val="tx1"/>
                </a:solidFill>
                <a:effectLst/>
                <a:latin typeface="+mn-lt"/>
                <a:ea typeface="+mn-ea"/>
                <a:cs typeface="+mn-cs"/>
              </a:rPr>
              <a:t>がリクエストごとにアプリケーション全体を起動・終了させる「リクエスト・リプライ方式」を、</a:t>
            </a:r>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は必要なサービス毎に起動・終了させる「イベント・ドリンブン方式」を狙ったものであると言えるでしょう。</a:t>
            </a:r>
          </a:p>
          <a:p>
            <a:r>
              <a:rPr kumimoji="1" lang="en-US" altLang="ja-JP" sz="1200" kern="1200" dirty="0" err="1">
                <a:solidFill>
                  <a:schemeClr val="tx1"/>
                </a:solidFill>
                <a:effectLst/>
                <a:latin typeface="+mn-lt"/>
                <a:ea typeface="+mn-ea"/>
                <a:cs typeface="+mn-cs"/>
              </a:rPr>
              <a:t>FaaS</a:t>
            </a:r>
            <a:r>
              <a:rPr kumimoji="1" lang="ja-JP" altLang="ja-JP" sz="1200" kern="1200" dirty="0">
                <a:solidFill>
                  <a:schemeClr val="tx1"/>
                </a:solidFill>
                <a:effectLst/>
                <a:latin typeface="+mn-lt"/>
                <a:ea typeface="+mn-ea"/>
                <a:cs typeface="+mn-cs"/>
              </a:rPr>
              <a:t>であらゆるアプリケーションを作れると期待することは難しいかもしれません。しかし、</a:t>
            </a:r>
            <a:r>
              <a:rPr kumimoji="1" lang="en-US" altLang="ja-JP" sz="1200" kern="1200" dirty="0">
                <a:solidFill>
                  <a:schemeClr val="tx1"/>
                </a:solidFill>
                <a:effectLst/>
                <a:latin typeface="+mn-lt"/>
                <a:ea typeface="+mn-ea"/>
                <a:cs typeface="+mn-cs"/>
              </a:rPr>
              <a:t>EC</a:t>
            </a:r>
            <a:r>
              <a:rPr kumimoji="1" lang="ja-JP" altLang="ja-JP" sz="1200" kern="1200" dirty="0">
                <a:solidFill>
                  <a:schemeClr val="tx1"/>
                </a:solidFill>
                <a:effectLst/>
                <a:latin typeface="+mn-lt"/>
                <a:ea typeface="+mn-ea"/>
                <a:cs typeface="+mn-cs"/>
              </a:rPr>
              <a:t>サイトやマーケティング・サイトのように負荷予測が難しく、ダイナミックな負荷の変動に対応しなければならないアプリケーションには向いています。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50</a:t>
            </a:fld>
            <a:endParaRPr kumimoji="1" lang="ja-JP" altLang="en-US"/>
          </a:p>
        </p:txBody>
      </p:sp>
    </p:spTree>
    <p:extLst>
      <p:ext uri="{BB962C8B-B14F-4D97-AF65-F5344CB8AC3E}">
        <p14:creationId xmlns:p14="http://schemas.microsoft.com/office/powerpoint/2010/main" val="405584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a:solidFill>
                  <a:schemeClr val="tx1"/>
                </a:solidFill>
                <a:effectLst/>
                <a:latin typeface="+mn-lt"/>
                <a:ea typeface="+mn-ea"/>
                <a:cs typeface="+mn-cs"/>
              </a:rPr>
              <a:t>一昨日、ソフトウェア産業において、製造業的な考えからいかに変えないといけないかという話をしまして、反響が大きかったのでまとめてみました。</a:t>
            </a:r>
            <a:br>
              <a:rPr lang="ja-JP" altLang="en-US"/>
            </a:br>
            <a:r>
              <a:rPr kumimoji="1" lang="ja-JP" altLang="en-US" sz="1200" b="0" i="0" kern="1200">
                <a:solidFill>
                  <a:schemeClr val="tx1"/>
                </a:solidFill>
                <a:effectLst/>
                <a:latin typeface="+mn-lt"/>
                <a:ea typeface="+mn-ea"/>
                <a:cs typeface="+mn-cs"/>
              </a:rPr>
              <a:t>製造業の場合、研究設計開発と言うプロセスの後に、製造と流通と言うプロセスがあって、その先に顧客がいます。</a:t>
            </a:r>
            <a:br>
              <a:rPr lang="ja-JP" altLang="en-US"/>
            </a:br>
            <a:r>
              <a:rPr kumimoji="1" lang="ja-JP" altLang="en-US" sz="1200" b="0" i="0" kern="1200">
                <a:solidFill>
                  <a:schemeClr val="tx1"/>
                </a:solidFill>
                <a:effectLst/>
                <a:latin typeface="+mn-lt"/>
                <a:ea typeface="+mn-ea"/>
                <a:cs typeface="+mn-cs"/>
              </a:rPr>
              <a:t>製造の工程は非常に大きく、売り上げをスケールさせるためには、いかに効率よく製造を拡大していくかということが重要になります。なので、日本のカイゼンや、専門性より現場での業務能力、長時間の労働がもてはやされました。</a:t>
            </a:r>
            <a:br>
              <a:rPr lang="ja-JP" altLang="en-US"/>
            </a:br>
            <a:r>
              <a:rPr kumimoji="1" lang="ja-JP" altLang="en-US" sz="1200" b="0" i="0" kern="1200">
                <a:solidFill>
                  <a:schemeClr val="tx1"/>
                </a:solidFill>
                <a:effectLst/>
                <a:latin typeface="+mn-lt"/>
                <a:ea typeface="+mn-ea"/>
                <a:cs typeface="+mn-cs"/>
              </a:rPr>
              <a:t>でもソフトウェアの場合、コピーができるという強みがあるので、フロッピーや</a:t>
            </a:r>
            <a:r>
              <a:rPr kumimoji="1" lang="en-US" altLang="ja-JP" sz="1200" b="0" i="0" kern="1200" dirty="0">
                <a:solidFill>
                  <a:schemeClr val="tx1"/>
                </a:solidFill>
                <a:effectLst/>
                <a:latin typeface="+mn-lt"/>
                <a:ea typeface="+mn-ea"/>
                <a:cs typeface="+mn-cs"/>
              </a:rPr>
              <a:t>CD-ROM</a:t>
            </a:r>
            <a:r>
              <a:rPr kumimoji="1" lang="ja-JP" altLang="en-US" sz="1200" b="0" i="0" kern="1200">
                <a:solidFill>
                  <a:schemeClr val="tx1"/>
                </a:solidFill>
                <a:effectLst/>
                <a:latin typeface="+mn-lt"/>
                <a:ea typeface="+mn-ea"/>
                <a:cs typeface="+mn-cs"/>
              </a:rPr>
              <a:t>を複製するという、製造というプロセスが極端に小さくなる事象が起こりました。</a:t>
            </a:r>
            <a:br>
              <a:rPr lang="ja-JP" altLang="en-US"/>
            </a:br>
            <a:r>
              <a:rPr kumimoji="1" lang="ja-JP" altLang="en-US" sz="1200" b="0" i="0" kern="1200">
                <a:solidFill>
                  <a:schemeClr val="tx1"/>
                </a:solidFill>
                <a:effectLst/>
                <a:latin typeface="+mn-lt"/>
                <a:ea typeface="+mn-ea"/>
                <a:cs typeface="+mn-cs"/>
              </a:rPr>
              <a:t>ただ、製造がほぼないという事が逆に違法コピーを生み、孫正義さんがコンピューターソフトウェア協会の前身団体を立ち上げて、違法コピーがダメであるという啓蒙を行い、ソフトウェア流通で孫さんは財をなしました。</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それが今ではソフトウェア流通は</a:t>
            </a:r>
            <a:r>
              <a:rPr kumimoji="1" lang="en-US" altLang="ja-JP" sz="1200" b="0" i="0" kern="1200" dirty="0">
                <a:solidFill>
                  <a:schemeClr val="tx1"/>
                </a:solidFill>
                <a:effectLst/>
                <a:latin typeface="+mn-lt"/>
                <a:ea typeface="+mn-ea"/>
                <a:cs typeface="+mn-cs"/>
              </a:rPr>
              <a:t>AppStore</a:t>
            </a:r>
            <a:r>
              <a:rPr kumimoji="1" lang="ja-JP" altLang="en-US" sz="1200" b="0" i="0" kern="1200">
                <a:solidFill>
                  <a:schemeClr val="tx1"/>
                </a:solidFill>
                <a:effectLst/>
                <a:latin typeface="+mn-lt"/>
                <a:ea typeface="+mn-ea"/>
                <a:cs typeface="+mn-cs"/>
              </a:rPr>
              <a:t>などでのダウンロードが中心となり、製造のプロセスは無くなりました。</a:t>
            </a:r>
            <a:br>
              <a:rPr kumimoji="1" lang="ja-JP" altLang="en-US" sz="1200" b="0" i="0" kern="1200">
                <a:solidFill>
                  <a:schemeClr val="tx1"/>
                </a:solidFill>
                <a:effectLst/>
                <a:latin typeface="+mn-lt"/>
                <a:ea typeface="+mn-ea"/>
                <a:cs typeface="+mn-cs"/>
              </a:rPr>
            </a:b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一大転換期になってきたのが、サブスクリプションモデル、いわゆるサービスモデルであり、ここでの大きな変化は「流通が全く無くなった」と言うことです。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もちろん、宣伝などのプロセスはあるでしょうが、流通時</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販売時</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に売り上げのピークがくるわけではなく、利用開始後にずーっと売り上げが続き、積み上がっていくというモデルです。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とはいえ、個別のシステム開発だと、今だに製造業のように、設計要件定義の後に製造プロセスがあり、パッケージ以前の話ではありますが。</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さて、個別のシステム開発をソフトウェア産業</a:t>
            </a:r>
            <a:r>
              <a:rPr kumimoji="1" lang="en-US" altLang="ja-JP" sz="1200" b="0" i="0" kern="1200" dirty="0">
                <a:solidFill>
                  <a:schemeClr val="tx1"/>
                </a:solidFill>
                <a:effectLst/>
                <a:latin typeface="+mn-lt"/>
                <a:ea typeface="+mn-ea"/>
                <a:cs typeface="+mn-cs"/>
              </a:rPr>
              <a:t>1.0</a:t>
            </a:r>
            <a:r>
              <a:rPr kumimoji="1" lang="ja-JP" altLang="en-US" sz="1200" b="0" i="0" kern="1200">
                <a:solidFill>
                  <a:schemeClr val="tx1"/>
                </a:solidFill>
                <a:effectLst/>
                <a:latin typeface="+mn-lt"/>
                <a:ea typeface="+mn-ea"/>
                <a:cs typeface="+mn-cs"/>
              </a:rPr>
              <a:t>、パッケージ開発をソフトウェア</a:t>
            </a:r>
            <a:r>
              <a:rPr kumimoji="1" lang="en-US" altLang="ja-JP" sz="1200" b="0" i="0" kern="1200" dirty="0">
                <a:solidFill>
                  <a:schemeClr val="tx1"/>
                </a:solidFill>
                <a:effectLst/>
                <a:latin typeface="+mn-lt"/>
                <a:ea typeface="+mn-ea"/>
                <a:cs typeface="+mn-cs"/>
              </a:rPr>
              <a:t>2.0</a:t>
            </a:r>
            <a:r>
              <a:rPr kumimoji="1" lang="ja-JP" altLang="en-US" sz="1200" b="0" i="0" kern="1200">
                <a:solidFill>
                  <a:schemeClr val="tx1"/>
                </a:solidFill>
                <a:effectLst/>
                <a:latin typeface="+mn-lt"/>
                <a:ea typeface="+mn-ea"/>
                <a:cs typeface="+mn-cs"/>
              </a:rPr>
              <a:t>、サブスクリプションのサービスモデルをソフトウェア</a:t>
            </a:r>
            <a:r>
              <a:rPr kumimoji="1" lang="en-US" altLang="ja-JP" sz="1200" b="0" i="0" kern="1200" dirty="0">
                <a:solidFill>
                  <a:schemeClr val="tx1"/>
                </a:solidFill>
                <a:effectLst/>
                <a:latin typeface="+mn-lt"/>
                <a:ea typeface="+mn-ea"/>
                <a:cs typeface="+mn-cs"/>
              </a:rPr>
              <a:t>3.0</a:t>
            </a:r>
            <a:r>
              <a:rPr kumimoji="1" lang="ja-JP" altLang="en-US" sz="1200" b="0" i="0" kern="1200">
                <a:solidFill>
                  <a:schemeClr val="tx1"/>
                </a:solidFill>
                <a:effectLst/>
                <a:latin typeface="+mn-lt"/>
                <a:ea typeface="+mn-ea"/>
                <a:cs typeface="+mn-cs"/>
              </a:rPr>
              <a:t>とすると、</a:t>
            </a:r>
            <a:r>
              <a:rPr kumimoji="1" lang="en-US" altLang="ja-JP" sz="1200" b="0" i="0" kern="1200" dirty="0">
                <a:solidFill>
                  <a:schemeClr val="tx1"/>
                </a:solidFill>
                <a:effectLst/>
                <a:latin typeface="+mn-lt"/>
                <a:ea typeface="+mn-ea"/>
                <a:cs typeface="+mn-cs"/>
              </a:rPr>
              <a:t>1.0</a:t>
            </a:r>
            <a:r>
              <a:rPr kumimoji="1" lang="ja-JP" altLang="en-US" sz="1200" b="0" i="0" kern="1200">
                <a:solidFill>
                  <a:schemeClr val="tx1"/>
                </a:solidFill>
                <a:effectLst/>
                <a:latin typeface="+mn-lt"/>
                <a:ea typeface="+mn-ea"/>
                <a:cs typeface="+mn-cs"/>
              </a:rPr>
              <a:t>で必要な人材は製造工程の安い働き手、</a:t>
            </a:r>
            <a:r>
              <a:rPr kumimoji="1" lang="en-US" altLang="ja-JP" sz="1200" b="0" i="0" kern="1200" dirty="0">
                <a:solidFill>
                  <a:schemeClr val="tx1"/>
                </a:solidFill>
                <a:effectLst/>
                <a:latin typeface="+mn-lt"/>
                <a:ea typeface="+mn-ea"/>
                <a:cs typeface="+mn-cs"/>
              </a:rPr>
              <a:t>2.0</a:t>
            </a:r>
            <a:r>
              <a:rPr kumimoji="1" lang="ja-JP" altLang="en-US" sz="1200" b="0" i="0" kern="1200">
                <a:solidFill>
                  <a:schemeClr val="tx1"/>
                </a:solidFill>
                <a:effectLst/>
                <a:latin typeface="+mn-lt"/>
                <a:ea typeface="+mn-ea"/>
                <a:cs typeface="+mn-cs"/>
              </a:rPr>
              <a:t>と</a:t>
            </a:r>
            <a:r>
              <a:rPr kumimoji="1" lang="en-US" altLang="ja-JP" sz="1200" b="0" i="0" kern="1200" dirty="0">
                <a:solidFill>
                  <a:schemeClr val="tx1"/>
                </a:solidFill>
                <a:effectLst/>
                <a:latin typeface="+mn-lt"/>
                <a:ea typeface="+mn-ea"/>
                <a:cs typeface="+mn-cs"/>
              </a:rPr>
              <a:t>3.0</a:t>
            </a:r>
            <a:r>
              <a:rPr kumimoji="1" lang="ja-JP" altLang="en-US" sz="1200" b="0" i="0" kern="1200">
                <a:solidFill>
                  <a:schemeClr val="tx1"/>
                </a:solidFill>
                <a:effectLst/>
                <a:latin typeface="+mn-lt"/>
                <a:ea typeface="+mn-ea"/>
                <a:cs typeface="+mn-cs"/>
              </a:rPr>
              <a:t>でいうと研究設計開発工程の専門能力の高い働き手を意味しています。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前者は労働集約型で、後者は知識集約型で、日本において</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エンジニアが不足しているという文脈では、そのどちらを示しているのかを明確にしなければなりません。</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話しは最初に戻りますが、ソフトウェアは、コピーができると言うことと、後から比較的容易に変更できるという事が最大のメリットだと考えています。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一時期は、コピーできることがデメリットになった時代もありますが、ソフトウェア</a:t>
            </a:r>
            <a:r>
              <a:rPr kumimoji="1" lang="en-US" altLang="ja-JP" sz="1200" b="0" i="0" kern="1200" dirty="0">
                <a:solidFill>
                  <a:schemeClr val="tx1"/>
                </a:solidFill>
                <a:effectLst/>
                <a:latin typeface="+mn-lt"/>
                <a:ea typeface="+mn-ea"/>
                <a:cs typeface="+mn-cs"/>
              </a:rPr>
              <a:t>3.0</a:t>
            </a:r>
            <a:r>
              <a:rPr kumimoji="1" lang="ja-JP" altLang="en-US" sz="1200" b="0" i="0" kern="1200">
                <a:solidFill>
                  <a:schemeClr val="tx1"/>
                </a:solidFill>
                <a:effectLst/>
                <a:latin typeface="+mn-lt"/>
                <a:ea typeface="+mn-ea"/>
                <a:cs typeface="+mn-cs"/>
              </a:rPr>
              <a:t>の時代になると、サービス提供中は自由にソフトウェアをアップデートすることができ、コピーされることもなく、ソフトウェアの潜在的に持つメリットが最大限生かせるようになりました。</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ソフトウェアの最大の強みが活かせる時代になったというチャンスの点、</a:t>
            </a:r>
            <a:r>
              <a:rPr kumimoji="1" lang="en-US" altLang="ja-JP" sz="1200" b="0" i="0" kern="1200" dirty="0">
                <a:solidFill>
                  <a:schemeClr val="tx1"/>
                </a:solidFill>
                <a:effectLst/>
                <a:latin typeface="+mn-lt"/>
                <a:ea typeface="+mn-ea"/>
                <a:cs typeface="+mn-cs"/>
              </a:rPr>
              <a:t>IT</a:t>
            </a:r>
            <a:r>
              <a:rPr kumimoji="1" lang="ja-JP" altLang="en-US" sz="1200" b="0" i="0" kern="1200">
                <a:solidFill>
                  <a:schemeClr val="tx1"/>
                </a:solidFill>
                <a:effectLst/>
                <a:latin typeface="+mn-lt"/>
                <a:ea typeface="+mn-ea"/>
                <a:cs typeface="+mn-cs"/>
              </a:rPr>
              <a:t>の働き手がどんどん貴重になってきたというピンチの点、この両方から、ソフトウェア産業はサービス業に転換しないといけない事は明白です。</a:t>
            </a:r>
            <a:br>
              <a:rPr kumimoji="1" lang="ja-JP" altLang="en-US" sz="1200" b="0" i="0" kern="1200">
                <a:solidFill>
                  <a:schemeClr val="tx1"/>
                </a:solidFill>
                <a:effectLst/>
                <a:latin typeface="+mn-lt"/>
                <a:ea typeface="+mn-ea"/>
                <a:cs typeface="+mn-cs"/>
              </a:rPr>
            </a:b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なお受託開発や、</a:t>
            </a:r>
            <a:r>
              <a:rPr kumimoji="1" lang="en-US" altLang="ja-JP" sz="1200" b="0" i="0" kern="1200" dirty="0">
                <a:solidFill>
                  <a:schemeClr val="tx1"/>
                </a:solidFill>
                <a:effectLst/>
                <a:latin typeface="+mn-lt"/>
                <a:ea typeface="+mn-ea"/>
                <a:cs typeface="+mn-cs"/>
              </a:rPr>
              <a:t>SES</a:t>
            </a:r>
            <a:r>
              <a:rPr kumimoji="1" lang="ja-JP" altLang="en-US" sz="1200" b="0" i="0" kern="1200">
                <a:solidFill>
                  <a:schemeClr val="tx1"/>
                </a:solidFill>
                <a:effectLst/>
                <a:latin typeface="+mn-lt"/>
                <a:ea typeface="+mn-ea"/>
                <a:cs typeface="+mn-cs"/>
              </a:rPr>
              <a:t>の場合はどうするのかと言う議論が出てくるのですが、根本的な議論として自宅や</a:t>
            </a:r>
            <a:r>
              <a:rPr kumimoji="1" lang="en-US" altLang="ja-JP" sz="1200" b="0" i="0" kern="1200" dirty="0">
                <a:solidFill>
                  <a:schemeClr val="tx1"/>
                </a:solidFill>
                <a:effectLst/>
                <a:latin typeface="+mn-lt"/>
                <a:ea typeface="+mn-ea"/>
                <a:cs typeface="+mn-cs"/>
              </a:rPr>
              <a:t>SES</a:t>
            </a:r>
            <a:r>
              <a:rPr kumimoji="1" lang="ja-JP" altLang="en-US" sz="1200" b="0" i="0" kern="1200">
                <a:solidFill>
                  <a:schemeClr val="tx1"/>
                </a:solidFill>
                <a:effectLst/>
                <a:latin typeface="+mn-lt"/>
                <a:ea typeface="+mn-ea"/>
                <a:cs typeface="+mn-cs"/>
              </a:rPr>
              <a:t>は製造工程に入るべしと言う考え方自体がおかしいわけで、研究設計開発のプロセスに入ればいいだけのことだと思っています。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実際当社においても、</a:t>
            </a:r>
            <a:r>
              <a:rPr kumimoji="1" lang="en-US" altLang="ja-JP" sz="1200" b="0" i="0" kern="1200" dirty="0">
                <a:solidFill>
                  <a:schemeClr val="tx1"/>
                </a:solidFill>
                <a:effectLst/>
                <a:latin typeface="+mn-lt"/>
                <a:ea typeface="+mn-ea"/>
                <a:cs typeface="+mn-cs"/>
              </a:rPr>
              <a:t>SES</a:t>
            </a:r>
            <a:r>
              <a:rPr kumimoji="1" lang="ja-JP" altLang="en-US" sz="1200" b="0" i="0" kern="1200">
                <a:solidFill>
                  <a:schemeClr val="tx1"/>
                </a:solidFill>
                <a:effectLst/>
                <a:latin typeface="+mn-lt"/>
                <a:ea typeface="+mn-ea"/>
                <a:cs typeface="+mn-cs"/>
              </a:rPr>
              <a:t>の方がいますが、設計開発で動いてもらっている人が多いです。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なお、受託や派遣が中心の会社さんが、最初から全てをサブスクリプションにするわけにもいかないのですが、次第に製造工程ではなく、研究開発設計工程に自社人材を切り替えてするとともに、最終的にサービスが中心になるというのは、非常に良い流れなのではないかと思っていま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また、自社サービスを作らなくても、ソニックガーデンさんがように、月額支払い方の受託開発と言う面白い選択肢も当然あると思います。</a:t>
            </a:r>
            <a:br>
              <a:rPr kumimoji="1" lang="ja-JP" altLang="en-US" sz="1200" b="0" i="0" kern="1200">
                <a:solidFill>
                  <a:schemeClr val="tx1"/>
                </a:solidFill>
                <a:effectLst/>
                <a:latin typeface="+mn-lt"/>
                <a:ea typeface="+mn-ea"/>
                <a:cs typeface="+mn-cs"/>
              </a:rPr>
            </a:b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最後に、サービスモデルで大切な事についてまとめたいと思います。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それは、リリースと言う概念をなくすことです。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ソフトウェア</a:t>
            </a:r>
            <a:r>
              <a:rPr kumimoji="1" lang="en-US" altLang="ja-JP" sz="1200" b="0" i="0" kern="1200" dirty="0">
                <a:solidFill>
                  <a:schemeClr val="tx1"/>
                </a:solidFill>
                <a:effectLst/>
                <a:latin typeface="+mn-lt"/>
                <a:ea typeface="+mn-ea"/>
                <a:cs typeface="+mn-cs"/>
              </a:rPr>
              <a:t>1.0(</a:t>
            </a:r>
            <a:r>
              <a:rPr kumimoji="1" lang="ja-JP" altLang="en-US" sz="1200" b="0" i="0" kern="1200">
                <a:solidFill>
                  <a:schemeClr val="tx1"/>
                </a:solidFill>
                <a:effectLst/>
                <a:latin typeface="+mn-lt"/>
                <a:ea typeface="+mn-ea"/>
                <a:cs typeface="+mn-cs"/>
              </a:rPr>
              <a:t>システム開発</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の場合は納品が、ソフトウェア</a:t>
            </a:r>
            <a:r>
              <a:rPr kumimoji="1" lang="en-US" altLang="ja-JP" sz="1200" b="0" i="0" kern="1200" dirty="0">
                <a:solidFill>
                  <a:schemeClr val="tx1"/>
                </a:solidFill>
                <a:effectLst/>
                <a:latin typeface="+mn-lt"/>
                <a:ea typeface="+mn-ea"/>
                <a:cs typeface="+mn-cs"/>
              </a:rPr>
              <a:t>2.0(</a:t>
            </a:r>
            <a:r>
              <a:rPr kumimoji="1" lang="ja-JP" altLang="en-US" sz="1200" b="0" i="0" kern="1200">
                <a:solidFill>
                  <a:schemeClr val="tx1"/>
                </a:solidFill>
                <a:effectLst/>
                <a:latin typeface="+mn-lt"/>
                <a:ea typeface="+mn-ea"/>
                <a:cs typeface="+mn-cs"/>
              </a:rPr>
              <a:t>パッケージソフト</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の場合は</a:t>
            </a:r>
            <a:r>
              <a:rPr kumimoji="1" lang="en-US" altLang="ja-JP" sz="1200" b="0" i="0" kern="1200" dirty="0">
                <a:solidFill>
                  <a:schemeClr val="tx1"/>
                </a:solidFill>
                <a:effectLst/>
                <a:latin typeface="+mn-lt"/>
                <a:ea typeface="+mn-ea"/>
                <a:cs typeface="+mn-cs"/>
              </a:rPr>
              <a:t>CD-ROM</a:t>
            </a:r>
            <a:r>
              <a:rPr kumimoji="1" lang="ja-JP" altLang="en-US" sz="1200" b="0" i="0" kern="1200">
                <a:solidFill>
                  <a:schemeClr val="tx1"/>
                </a:solidFill>
                <a:effectLst/>
                <a:latin typeface="+mn-lt"/>
                <a:ea typeface="+mn-ea"/>
                <a:cs typeface="+mn-cs"/>
              </a:rPr>
              <a:t>などのメディアの製造があるので、カットオーバーを決めてリリース</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手放す</a:t>
            </a:r>
            <a:r>
              <a:rPr kumimoji="1" lang="en-US" altLang="ja-JP" sz="1200" b="0" i="0" kern="1200" dirty="0">
                <a:solidFill>
                  <a:schemeClr val="tx1"/>
                </a:solidFill>
                <a:effectLst/>
                <a:latin typeface="+mn-lt"/>
                <a:ea typeface="+mn-ea"/>
                <a:cs typeface="+mn-cs"/>
              </a:rPr>
              <a:t>)</a:t>
            </a:r>
            <a:r>
              <a:rPr kumimoji="1" lang="ja-JP" altLang="en-US" sz="1200" b="0" i="0" kern="1200">
                <a:solidFill>
                  <a:schemeClr val="tx1"/>
                </a:solidFill>
                <a:effectLst/>
                <a:latin typeface="+mn-lt"/>
                <a:ea typeface="+mn-ea"/>
                <a:cs typeface="+mn-cs"/>
              </a:rPr>
              <a:t>する必要がありますが、ソフトウェア</a:t>
            </a:r>
            <a:r>
              <a:rPr kumimoji="1" lang="en-US" altLang="ja-JP" sz="1200" b="0" i="0" kern="1200" dirty="0">
                <a:solidFill>
                  <a:schemeClr val="tx1"/>
                </a:solidFill>
                <a:effectLst/>
                <a:latin typeface="+mn-lt"/>
                <a:ea typeface="+mn-ea"/>
                <a:cs typeface="+mn-cs"/>
              </a:rPr>
              <a:t>3.0</a:t>
            </a:r>
            <a:r>
              <a:rPr kumimoji="1" lang="ja-JP" altLang="en-US" sz="1200" b="0" i="0" kern="1200">
                <a:solidFill>
                  <a:schemeClr val="tx1"/>
                </a:solidFill>
                <a:effectLst/>
                <a:latin typeface="+mn-lt"/>
                <a:ea typeface="+mn-ea"/>
                <a:cs typeface="+mn-cs"/>
              </a:rPr>
              <a:t>の時代はローンチ＆イテレートの考えが中心です。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そもそも、最近はソフトウェアのメジャーバージョンアップがなくなり、アップデートと言う概念に変わってきました。</a:t>
            </a:r>
            <a:br>
              <a:rPr kumimoji="1" lang="ja-JP" altLang="en-US" sz="1200" b="0" i="0" kern="1200">
                <a:solidFill>
                  <a:schemeClr val="tx1"/>
                </a:solidFill>
                <a:effectLst/>
                <a:latin typeface="+mn-lt"/>
                <a:ea typeface="+mn-ea"/>
                <a:cs typeface="+mn-cs"/>
              </a:rPr>
            </a:br>
            <a:r>
              <a:rPr kumimoji="1" lang="en-US" altLang="ja-JP" sz="1200" b="0" i="0" kern="1200" dirty="0">
                <a:solidFill>
                  <a:schemeClr val="tx1"/>
                </a:solidFill>
                <a:effectLst/>
                <a:latin typeface="+mn-lt"/>
                <a:ea typeface="+mn-ea"/>
                <a:cs typeface="+mn-cs"/>
              </a:rPr>
              <a:t>AppStore</a:t>
            </a:r>
            <a:r>
              <a:rPr kumimoji="1" lang="ja-JP" altLang="en-US" sz="1200" b="0" i="0" kern="1200">
                <a:solidFill>
                  <a:schemeClr val="tx1"/>
                </a:solidFill>
                <a:effectLst/>
                <a:latin typeface="+mn-lt"/>
                <a:ea typeface="+mn-ea"/>
                <a:cs typeface="+mn-cs"/>
              </a:rPr>
              <a:t>でも、実際には細かくバージョンが上がっているものの、ユーザーには連続的なアップデートとしか見えません。</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マイクロソフトが、</a:t>
            </a:r>
            <a:r>
              <a:rPr kumimoji="1" lang="en-US" altLang="ja-JP" sz="1200" b="0" i="0" kern="1200" dirty="0">
                <a:solidFill>
                  <a:schemeClr val="tx1"/>
                </a:solidFill>
                <a:effectLst/>
                <a:latin typeface="+mn-lt"/>
                <a:ea typeface="+mn-ea"/>
                <a:cs typeface="+mn-cs"/>
              </a:rPr>
              <a:t>Windows10</a:t>
            </a:r>
            <a:r>
              <a:rPr kumimoji="1" lang="ja-JP" altLang="en-US" sz="1200" b="0" i="0" kern="1200">
                <a:solidFill>
                  <a:schemeClr val="tx1"/>
                </a:solidFill>
                <a:effectLst/>
                <a:latin typeface="+mn-lt"/>
                <a:ea typeface="+mn-ea"/>
                <a:cs typeface="+mn-cs"/>
              </a:rPr>
              <a:t>を最後にバージョンアップを無くし、その代わりにずっとアップデートし続けると言う発表をしたのは記憶に新しいところであり、</a:t>
            </a:r>
            <a:r>
              <a:rPr kumimoji="1" lang="en-US" altLang="ja-JP" sz="1200" b="0" i="0" kern="1200" dirty="0">
                <a:solidFill>
                  <a:schemeClr val="tx1"/>
                </a:solidFill>
                <a:effectLst/>
                <a:latin typeface="+mn-lt"/>
                <a:ea typeface="+mn-ea"/>
                <a:cs typeface="+mn-cs"/>
              </a:rPr>
              <a:t>Adobe</a:t>
            </a:r>
            <a:r>
              <a:rPr kumimoji="1" lang="ja-JP" altLang="en-US" sz="1200" b="0" i="0" kern="1200">
                <a:solidFill>
                  <a:schemeClr val="tx1"/>
                </a:solidFill>
                <a:effectLst/>
                <a:latin typeface="+mn-lt"/>
                <a:ea typeface="+mn-ea"/>
                <a:cs typeface="+mn-cs"/>
              </a:rPr>
              <a:t>も今となってはサブスクリプションの売り上げの大半となっており、世界の潮流を見ると間違いなくそのようになっています。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そしてもう一つ重要なのが、新規顧客の開拓を優先するのではなく、既存のユーザベースをいかに大切にし、その人たちがいかに満足するかを考えることによって、既存の顧客単価を向上させ、新規の顧客が結果として取れると言うサイクルが大事であると言うことで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製造業や、ソフトウェア</a:t>
            </a:r>
            <a:r>
              <a:rPr kumimoji="1" lang="en-US" altLang="ja-JP" sz="1200" b="0" i="0" kern="1200" dirty="0">
                <a:solidFill>
                  <a:schemeClr val="tx1"/>
                </a:solidFill>
                <a:effectLst/>
                <a:latin typeface="+mn-lt"/>
                <a:ea typeface="+mn-ea"/>
                <a:cs typeface="+mn-cs"/>
              </a:rPr>
              <a:t>2.0</a:t>
            </a:r>
            <a:r>
              <a:rPr kumimoji="1" lang="ja-JP" altLang="en-US" sz="1200" b="0" i="0" kern="1200">
                <a:solidFill>
                  <a:schemeClr val="tx1"/>
                </a:solidFill>
                <a:effectLst/>
                <a:latin typeface="+mn-lt"/>
                <a:ea typeface="+mn-ea"/>
                <a:cs typeface="+mn-cs"/>
              </a:rPr>
              <a:t>までの時は、いかに売りつけて納品してしまうかがキモであり、カスタマーサポートはクレーム対応や使い方の指南、フィールドエンジニアは故障対応と言う考え方が中心で、売った後はコストとして認識されていました。</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しかし、ソフトウェア</a:t>
            </a:r>
            <a:r>
              <a:rPr kumimoji="1" lang="en-US" altLang="ja-JP" sz="1200" b="0" i="0" kern="1200" dirty="0">
                <a:solidFill>
                  <a:schemeClr val="tx1"/>
                </a:solidFill>
                <a:effectLst/>
                <a:latin typeface="+mn-lt"/>
                <a:ea typeface="+mn-ea"/>
                <a:cs typeface="+mn-cs"/>
              </a:rPr>
              <a:t>3.0</a:t>
            </a:r>
            <a:r>
              <a:rPr kumimoji="1" lang="ja-JP" altLang="en-US" sz="1200" b="0" i="0" kern="1200">
                <a:solidFill>
                  <a:schemeClr val="tx1"/>
                </a:solidFill>
                <a:effectLst/>
                <a:latin typeface="+mn-lt"/>
                <a:ea typeface="+mn-ea"/>
                <a:cs typeface="+mn-cs"/>
              </a:rPr>
              <a:t>の時代、サブスクリプション型のサービスモデルの時代では、カスタマーサポートやフィールドエンジニアは、ユーザの考え方を目の前で</a:t>
            </a:r>
            <a:r>
              <a:rPr kumimoji="1" lang="en-US" altLang="ja-JP" sz="1200" b="0" i="0" kern="1200" dirty="0">
                <a:solidFill>
                  <a:schemeClr val="tx1"/>
                </a:solidFill>
                <a:effectLst/>
                <a:latin typeface="+mn-lt"/>
                <a:ea typeface="+mn-ea"/>
                <a:cs typeface="+mn-cs"/>
              </a:rPr>
              <a:t>1</a:t>
            </a:r>
            <a:r>
              <a:rPr kumimoji="1" lang="ja-JP" altLang="en-US" sz="1200" b="0" i="0" kern="1200">
                <a:solidFill>
                  <a:schemeClr val="tx1"/>
                </a:solidFill>
                <a:effectLst/>
                <a:latin typeface="+mn-lt"/>
                <a:ea typeface="+mn-ea"/>
                <a:cs typeface="+mn-cs"/>
              </a:rPr>
              <a:t>番よく知る、営業や研究開発の入り口であって、売上の最上流となっています。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データセンター業界に翻って見てみると、運用保守要員というと</a:t>
            </a:r>
            <a:r>
              <a:rPr kumimoji="1" lang="en-US" altLang="ja-JP" sz="1200" b="0" i="0" kern="1200" dirty="0">
                <a:solidFill>
                  <a:schemeClr val="tx1"/>
                </a:solidFill>
                <a:effectLst/>
                <a:latin typeface="+mn-lt"/>
                <a:ea typeface="+mn-ea"/>
                <a:cs typeface="+mn-cs"/>
              </a:rPr>
              <a:t>24</a:t>
            </a:r>
            <a:r>
              <a:rPr kumimoji="1" lang="ja-JP" altLang="en-US" sz="1200" b="0" i="0" kern="1200">
                <a:solidFill>
                  <a:schemeClr val="tx1"/>
                </a:solidFill>
                <a:effectLst/>
                <a:latin typeface="+mn-lt"/>
                <a:ea typeface="+mn-ea"/>
                <a:cs typeface="+mn-cs"/>
              </a:rPr>
              <a:t>時間</a:t>
            </a:r>
            <a:r>
              <a:rPr kumimoji="1" lang="en-US" altLang="ja-JP" sz="1200" b="0" i="0" kern="1200" dirty="0">
                <a:solidFill>
                  <a:schemeClr val="tx1"/>
                </a:solidFill>
                <a:effectLst/>
                <a:latin typeface="+mn-lt"/>
                <a:ea typeface="+mn-ea"/>
                <a:cs typeface="+mn-cs"/>
              </a:rPr>
              <a:t>365</a:t>
            </a:r>
            <a:r>
              <a:rPr kumimoji="1" lang="ja-JP" altLang="en-US" sz="1200" b="0" i="0" kern="1200">
                <a:solidFill>
                  <a:schemeClr val="tx1"/>
                </a:solidFill>
                <a:effectLst/>
                <a:latin typeface="+mn-lt"/>
                <a:ea typeface="+mn-ea"/>
                <a:cs typeface="+mn-cs"/>
              </a:rPr>
              <a:t>日の故障対応する役割で、マニュアルさえ読めれば誰でも仕事と認識されて、場合によっては単純作業としてアウトソースされることも非常に多くなっていますが、これではいけないと思います。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サービスモデルで考えると、これらのポジションは開発設計工程や販売の一部であり、それぞれの専門性が発揮される職場に本当に変わらなければならないし、権限委譲がもっとなされるべきなんだろうと思っています。</a:t>
            </a:r>
            <a:br>
              <a:rPr kumimoji="1" lang="ja-JP" altLang="en-US" sz="1200" b="0" i="0" kern="1200">
                <a:solidFill>
                  <a:schemeClr val="tx1"/>
                </a:solidFill>
                <a:effectLst/>
                <a:latin typeface="+mn-lt"/>
                <a:ea typeface="+mn-ea"/>
                <a:cs typeface="+mn-cs"/>
              </a:rPr>
            </a:br>
            <a:r>
              <a:rPr kumimoji="1" lang="en-US" altLang="ja-JP" sz="1200" b="0" i="0" kern="1200" dirty="0">
                <a:solidFill>
                  <a:schemeClr val="tx1"/>
                </a:solidFill>
                <a:effectLst/>
                <a:latin typeface="+mn-lt"/>
                <a:ea typeface="+mn-ea"/>
                <a:cs typeface="+mn-cs"/>
              </a:rPr>
              <a:t>SRE</a:t>
            </a:r>
            <a:r>
              <a:rPr kumimoji="1" lang="ja-JP" altLang="en-US" sz="1200" b="0" i="0" kern="1200">
                <a:solidFill>
                  <a:schemeClr val="tx1"/>
                </a:solidFill>
                <a:effectLst/>
                <a:latin typeface="+mn-lt"/>
                <a:ea typeface="+mn-ea"/>
                <a:cs typeface="+mn-cs"/>
              </a:rPr>
              <a:t>が注目されているのもこの文脈からかと思います。</a:t>
            </a:r>
            <a:br>
              <a:rPr kumimoji="1" lang="ja-JP" altLang="en-US" sz="1200" b="0" i="0" kern="1200">
                <a:solidFill>
                  <a:schemeClr val="tx1"/>
                </a:solidFill>
                <a:effectLst/>
                <a:latin typeface="+mn-lt"/>
                <a:ea typeface="+mn-ea"/>
                <a:cs typeface="+mn-cs"/>
              </a:rPr>
            </a:b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そもそも、自分が経営しているさくらインターネットも、新しいサービス開発とリリースを重視し、逆にカスタマーサポートやデータセンター等の運用保守業務はコストと言う考え方が染み付いていましたが、これは根本的に変えないといけないと思いま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ものづくりで成功してきた日本ですが、ソフトウェアの普及とインターネットの登場、そして少子高齢化などのハードルから、サービスでの強みへの転換が重要になっています。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顧客のことを一番に考え、そして社員のクリエイティビティが遺憾なく発揮できる職場環境を整え、長時間働くわけではなく、上司が管理するわけではなく、顧客創造のために専門性を発揮し、顧客、社員、会社の</a:t>
            </a:r>
            <a:r>
              <a:rPr kumimoji="1" lang="en-US" altLang="ja-JP" sz="1200" b="0" i="0" kern="1200" dirty="0">
                <a:solidFill>
                  <a:schemeClr val="tx1"/>
                </a:solidFill>
                <a:effectLst/>
                <a:latin typeface="+mn-lt"/>
                <a:ea typeface="+mn-ea"/>
                <a:cs typeface="+mn-cs"/>
              </a:rPr>
              <a:t>3</a:t>
            </a:r>
            <a:r>
              <a:rPr kumimoji="1" lang="ja-JP" altLang="en-US" sz="1200" b="0" i="0" kern="1200">
                <a:solidFill>
                  <a:schemeClr val="tx1"/>
                </a:solidFill>
                <a:effectLst/>
                <a:latin typeface="+mn-lt"/>
                <a:ea typeface="+mn-ea"/>
                <a:cs typeface="+mn-cs"/>
              </a:rPr>
              <a:t>つが共に成長していくことが、社会の成長のためにも必要です。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なお、国会で議論されている外国人労働者の受け入れについて、クリエイティビティの高い専門人材を多数海外から引き入れるの大変重要ですが、製造工程をなんとかしようと言う単純労働者の受け入れは、絶対にやるべきではなく、そもそも製造工程を人件費の安い海外に電すると言う方がよっぽどマシな選択です。</a:t>
            </a:r>
            <a:br>
              <a:rPr kumimoji="1" lang="ja-JP" altLang="en-US" sz="1200" b="0" i="0" kern="1200">
                <a:solidFill>
                  <a:schemeClr val="tx1"/>
                </a:solidFill>
                <a:effectLst/>
                <a:latin typeface="+mn-lt"/>
                <a:ea typeface="+mn-ea"/>
                <a:cs typeface="+mn-cs"/>
              </a:rPr>
            </a:br>
            <a:r>
              <a:rPr kumimoji="1" lang="ja-JP" altLang="en-US" sz="1200" b="0" i="0" kern="1200">
                <a:solidFill>
                  <a:schemeClr val="tx1"/>
                </a:solidFill>
                <a:effectLst/>
                <a:latin typeface="+mn-lt"/>
                <a:ea typeface="+mn-ea"/>
                <a:cs typeface="+mn-cs"/>
              </a:rPr>
              <a:t>今回書いたような話を理解できない経営者が今すぐに全員退任すれば、日本の生産性は大きく向上することでしょう。</a:t>
            </a:r>
            <a:endParaRPr kumimoji="1" lang="ja-JP" altLang="en-US"/>
          </a:p>
        </p:txBody>
      </p:sp>
      <p:sp>
        <p:nvSpPr>
          <p:cNvPr id="4" name="スライド番号プレースホルダー 3"/>
          <p:cNvSpPr>
            <a:spLocks noGrp="1"/>
          </p:cNvSpPr>
          <p:nvPr>
            <p:ph type="sldNum" sz="quarter" idx="5"/>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883975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26197921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現在の</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業界の一つの課題として人月積算ビジネスが挙げられます。人月積算ビジネスとは、人月積算で金額を決めておきながら、瑕疵担保責任として</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事業者が完成責任を負わされるビジネス構造です。</a:t>
            </a:r>
          </a:p>
          <a:p>
            <a:r>
              <a:rPr kumimoji="1" lang="ja-JP" altLang="ja-JP" sz="1200" kern="1200" dirty="0">
                <a:solidFill>
                  <a:schemeClr val="tx1"/>
                </a:solidFill>
                <a:effectLst/>
                <a:latin typeface="+mn-lt"/>
                <a:ea typeface="+mn-ea"/>
                <a:cs typeface="+mn-cs"/>
              </a:rPr>
              <a:t>例えば、システムエンジニアが</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a:t>
            </a:r>
            <a:r>
              <a:rPr kumimoji="1" lang="en-US" altLang="ja-JP" sz="1200" kern="1200" dirty="0">
                <a:solidFill>
                  <a:schemeClr val="tx1"/>
                </a:solidFill>
                <a:effectLst/>
                <a:latin typeface="+mn-lt"/>
                <a:ea typeface="+mn-ea"/>
                <a:cs typeface="+mn-cs"/>
              </a:rPr>
              <a:t>100</a:t>
            </a:r>
            <a:r>
              <a:rPr kumimoji="1" lang="ja-JP" altLang="ja-JP" sz="1200" kern="1200" dirty="0">
                <a:solidFill>
                  <a:schemeClr val="tx1"/>
                </a:solidFill>
                <a:effectLst/>
                <a:latin typeface="+mn-lt"/>
                <a:ea typeface="+mn-ea"/>
                <a:cs typeface="+mn-cs"/>
              </a:rPr>
              <a:t>万円とすると、システムを作るのに、</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ヶ月ほどかかるシステムであれば、エンジニアの見積もりとしては</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人月、</a:t>
            </a:r>
            <a:r>
              <a:rPr kumimoji="1" lang="en-US" altLang="ja-JP" sz="1200" kern="1200" dirty="0">
                <a:solidFill>
                  <a:schemeClr val="tx1"/>
                </a:solidFill>
                <a:effectLst/>
                <a:latin typeface="+mn-lt"/>
                <a:ea typeface="+mn-ea"/>
                <a:cs typeface="+mn-cs"/>
              </a:rPr>
              <a:t>1000</a:t>
            </a:r>
            <a:r>
              <a:rPr kumimoji="1" lang="ja-JP" altLang="ja-JP" sz="1200" kern="1200" dirty="0">
                <a:solidFill>
                  <a:schemeClr val="tx1"/>
                </a:solidFill>
                <a:effectLst/>
                <a:latin typeface="+mn-lt"/>
                <a:ea typeface="+mn-ea"/>
                <a:cs typeface="+mn-cs"/>
              </a:rPr>
              <a:t>万円という見積もりになります。これは、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ヶ月で働くエンジニアの生産性が均一であることが大前提の積算システムなのです。</a:t>
            </a:r>
          </a:p>
          <a:p>
            <a:r>
              <a:rPr kumimoji="1" lang="ja-JP" altLang="ja-JP" sz="1200" kern="1200" dirty="0">
                <a:solidFill>
                  <a:schemeClr val="tx1"/>
                </a:solidFill>
                <a:effectLst/>
                <a:latin typeface="+mn-lt"/>
                <a:ea typeface="+mn-ea"/>
                <a:cs typeface="+mn-cs"/>
              </a:rPr>
              <a:t>ではなぜこんな価格算定方法になったのでしょうか。人月積算の歴史を紐解くとよくわかります。</a:t>
            </a:r>
            <a:r>
              <a:rPr kumimoji="1" lang="en-US" altLang="ja-JP" sz="1200" kern="1200" dirty="0">
                <a:solidFill>
                  <a:schemeClr val="tx1"/>
                </a:solidFill>
                <a:effectLst/>
                <a:latin typeface="+mn-lt"/>
                <a:ea typeface="+mn-ea"/>
                <a:cs typeface="+mn-cs"/>
              </a:rPr>
              <a:t>1970</a:t>
            </a:r>
            <a:r>
              <a:rPr kumimoji="1" lang="ja-JP" altLang="ja-JP" sz="1200" kern="1200" dirty="0">
                <a:solidFill>
                  <a:schemeClr val="tx1"/>
                </a:solidFill>
                <a:effectLst/>
                <a:latin typeface="+mn-lt"/>
                <a:ea typeface="+mn-ea"/>
                <a:cs typeface="+mn-cs"/>
              </a:rPr>
              <a:t>年代システム開発はメインフレームを販売し、そのハードウェア販売への対価をもらうビジネスでした。プロフェッショナルサービス（導入に関するエンジニアリング）は無償で提供され、メインフレームが持つテンプレートをそのまま使うのが主流でした。</a:t>
            </a:r>
            <a:r>
              <a:rPr kumimoji="1" lang="en-US" altLang="ja-JP" sz="1200" kern="1200" dirty="0">
                <a:solidFill>
                  <a:schemeClr val="tx1"/>
                </a:solidFill>
                <a:effectLst/>
                <a:latin typeface="+mn-lt"/>
                <a:ea typeface="+mn-ea"/>
                <a:cs typeface="+mn-cs"/>
              </a:rPr>
              <a:t>1980</a:t>
            </a:r>
            <a:r>
              <a:rPr kumimoji="1" lang="ja-JP" altLang="ja-JP" sz="1200" kern="1200" dirty="0">
                <a:solidFill>
                  <a:schemeClr val="tx1"/>
                </a:solidFill>
                <a:effectLst/>
                <a:latin typeface="+mn-lt"/>
                <a:ea typeface="+mn-ea"/>
                <a:cs typeface="+mn-cs"/>
              </a:rPr>
              <a:t>年代になるとメインフレームのテンプレート以外でも</a:t>
            </a:r>
            <a:r>
              <a:rPr kumimoji="1" lang="en-US" altLang="ja-JP" sz="1200" kern="1200" dirty="0">
                <a:solidFill>
                  <a:schemeClr val="tx1"/>
                </a:solidFill>
                <a:effectLst/>
                <a:latin typeface="+mn-lt"/>
                <a:ea typeface="+mn-ea"/>
                <a:cs typeface="+mn-cs"/>
              </a:rPr>
              <a:t>COBOL</a:t>
            </a:r>
            <a:r>
              <a:rPr kumimoji="1" lang="ja-JP" altLang="ja-JP" sz="1200" kern="1200" dirty="0">
                <a:solidFill>
                  <a:schemeClr val="tx1"/>
                </a:solidFill>
                <a:effectLst/>
                <a:latin typeface="+mn-lt"/>
                <a:ea typeface="+mn-ea"/>
                <a:cs typeface="+mn-cs"/>
              </a:rPr>
              <a:t>などのプログラミング言語でアプリケーションを作るようになってゆきました。このころ、</a:t>
            </a:r>
            <a:r>
              <a:rPr kumimoji="1" lang="en-US" altLang="ja-JP" sz="1200" kern="1200" dirty="0">
                <a:solidFill>
                  <a:schemeClr val="tx1"/>
                </a:solidFill>
                <a:effectLst/>
                <a:latin typeface="+mn-lt"/>
                <a:ea typeface="+mn-ea"/>
                <a:cs typeface="+mn-cs"/>
              </a:rPr>
              <a:t>SI</a:t>
            </a:r>
            <a:r>
              <a:rPr kumimoji="1" lang="ja-JP" altLang="ja-JP" sz="1200" kern="1200" dirty="0">
                <a:solidFill>
                  <a:schemeClr val="tx1"/>
                </a:solidFill>
                <a:effectLst/>
                <a:latin typeface="+mn-lt"/>
                <a:ea typeface="+mn-ea"/>
                <a:cs typeface="+mn-cs"/>
              </a:rPr>
              <a:t>事業者がいまでも見積もりでよく使っているファンクションポイント法が登場します。</a:t>
            </a:r>
          </a:p>
          <a:p>
            <a:r>
              <a:rPr kumimoji="1" lang="ja-JP" altLang="ja-JP" sz="1200" kern="1200" dirty="0">
                <a:solidFill>
                  <a:schemeClr val="tx1"/>
                </a:solidFill>
                <a:effectLst/>
                <a:latin typeface="+mn-lt"/>
                <a:ea typeface="+mn-ea"/>
                <a:cs typeface="+mn-cs"/>
              </a:rPr>
              <a:t>ファンクションポイント法とは、</a:t>
            </a:r>
            <a:r>
              <a:rPr kumimoji="1" lang="en-US" altLang="ja-JP" sz="1200" kern="1200" dirty="0">
                <a:solidFill>
                  <a:schemeClr val="tx1"/>
                </a:solidFill>
                <a:effectLst/>
                <a:latin typeface="+mn-lt"/>
                <a:ea typeface="+mn-ea"/>
                <a:cs typeface="+mn-cs"/>
              </a:rPr>
              <a:t>1979</a:t>
            </a:r>
            <a:r>
              <a:rPr kumimoji="1" lang="ja-JP" altLang="ja-JP" sz="1200" kern="1200" dirty="0">
                <a:solidFill>
                  <a:schemeClr val="tx1"/>
                </a:solidFill>
                <a:effectLst/>
                <a:latin typeface="+mn-lt"/>
                <a:ea typeface="+mn-ea"/>
                <a:cs typeface="+mn-cs"/>
              </a:rPr>
              <a:t>年に</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のアレン・</a:t>
            </a:r>
            <a:r>
              <a:rPr kumimoji="1" lang="en-US" altLang="ja-JP" sz="1200" kern="1200" dirty="0">
                <a:solidFill>
                  <a:schemeClr val="tx1"/>
                </a:solidFill>
                <a:effectLst/>
                <a:latin typeface="+mn-lt"/>
                <a:ea typeface="+mn-ea"/>
                <a:cs typeface="+mn-cs"/>
              </a:rPr>
              <a:t>J</a:t>
            </a:r>
            <a:r>
              <a:rPr kumimoji="1" lang="ja-JP" altLang="ja-JP" sz="1200" kern="1200" dirty="0">
                <a:solidFill>
                  <a:schemeClr val="tx1"/>
                </a:solidFill>
                <a:effectLst/>
                <a:latin typeface="+mn-lt"/>
                <a:ea typeface="+mn-ea"/>
                <a:cs typeface="+mn-cs"/>
              </a:rPr>
              <a:t>・アルブレヒト（</a:t>
            </a:r>
            <a:r>
              <a:rPr kumimoji="1" lang="en-US" altLang="ja-JP" sz="1200" kern="1200" dirty="0" err="1">
                <a:solidFill>
                  <a:schemeClr val="tx1"/>
                </a:solidFill>
                <a:effectLst/>
                <a:latin typeface="+mn-lt"/>
                <a:ea typeface="+mn-ea"/>
                <a:cs typeface="+mn-cs"/>
              </a:rPr>
              <a:t>A.J.Albrecht</a:t>
            </a:r>
            <a:r>
              <a:rPr kumimoji="1" lang="ja-JP" altLang="ja-JP" sz="1200" kern="1200" dirty="0">
                <a:solidFill>
                  <a:schemeClr val="tx1"/>
                </a:solidFill>
                <a:effectLst/>
                <a:latin typeface="+mn-lt"/>
                <a:ea typeface="+mn-ea"/>
                <a:cs typeface="+mn-cs"/>
              </a:rPr>
              <a:t>）が考案したソフトウェアの規模を測定する手法の</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つでソフトウェアがもつ機能数や複雑さによって重みづけした点数を付け、そのソフトウェアにおける合計点数から開発工数を見積する方法です。</a:t>
            </a:r>
          </a:p>
          <a:p>
            <a:r>
              <a:rPr kumimoji="1" lang="ja-JP" altLang="ja-JP" sz="1200" kern="1200" dirty="0">
                <a:solidFill>
                  <a:schemeClr val="tx1"/>
                </a:solidFill>
                <a:effectLst/>
                <a:latin typeface="+mn-lt"/>
                <a:ea typeface="+mn-ea"/>
                <a:cs typeface="+mn-cs"/>
              </a:rPr>
              <a:t>この方法は、上から順に一つ一つ書いていく、つまり「シーケンシャルにコードを入力する」ことを前提に考えられています。この場合は、１ヶ月間でコードを書く量は、だれがやってもほとんど差がありません。機能数や複雑さに点数をつけて見積もりを作ったとしても、妥当な工数が導き出せました。しかし、</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a:t>
            </a:r>
            <a:r>
              <a:rPr kumimoji="1" lang="en-US" altLang="ja-JP" sz="1200" kern="1200" dirty="0">
                <a:solidFill>
                  <a:schemeClr val="tx1"/>
                </a:solidFill>
                <a:effectLst/>
                <a:latin typeface="+mn-lt"/>
                <a:ea typeface="+mn-ea"/>
                <a:cs typeface="+mn-cs"/>
              </a:rPr>
              <a:t>C++</a:t>
            </a:r>
            <a:r>
              <a:rPr kumimoji="1" lang="ja-JP" altLang="ja-JP" sz="1200" kern="1200" dirty="0">
                <a:solidFill>
                  <a:schemeClr val="tx1"/>
                </a:solidFill>
                <a:effectLst/>
                <a:latin typeface="+mn-lt"/>
                <a:ea typeface="+mn-ea"/>
                <a:cs typeface="+mn-cs"/>
              </a:rPr>
              <a:t>言語や</a:t>
            </a:r>
            <a:r>
              <a:rPr kumimoji="1" lang="en-US" altLang="ja-JP" sz="1200" kern="1200" dirty="0">
                <a:solidFill>
                  <a:schemeClr val="tx1"/>
                </a:solidFill>
                <a:effectLst/>
                <a:latin typeface="+mn-lt"/>
                <a:ea typeface="+mn-ea"/>
                <a:cs typeface="+mn-cs"/>
              </a:rPr>
              <a:t>Java</a:t>
            </a:r>
            <a:r>
              <a:rPr kumimoji="1" lang="ja-JP" altLang="ja-JP" sz="1200" kern="1200" dirty="0">
                <a:solidFill>
                  <a:schemeClr val="tx1"/>
                </a:solidFill>
                <a:effectLst/>
                <a:latin typeface="+mn-lt"/>
                <a:ea typeface="+mn-ea"/>
                <a:cs typeface="+mn-cs"/>
              </a:rPr>
              <a:t>言語に代表されるオブジェクト指向プログラミングやウェブアプリケーションが登場し、大規模システムに適用されるようになりました。この方法だと開発生産性が飛躍的アップする分、どのような設計をするかで、１ヶ月あたりのエンジニアの工数が大幅変わってきます。そのためファンクションポイント法だけでは見積もりができず、ファンクションポイント法をベースに、過去の経験と勘に基づく規模感を勘案し、それを山積みして算出する方法で見積もりを作るようになったのです。</a:t>
            </a:r>
          </a:p>
          <a:p>
            <a:r>
              <a:rPr kumimoji="1" lang="ja-JP" altLang="ja-JP" sz="1200" kern="1200" dirty="0">
                <a:solidFill>
                  <a:schemeClr val="tx1"/>
                </a:solidFill>
                <a:effectLst/>
                <a:latin typeface="+mn-lt"/>
                <a:ea typeface="+mn-ea"/>
                <a:cs typeface="+mn-cs"/>
              </a:rPr>
              <a:t>サーバーやストレージなどのインフラ側の見積もりも、技術が細分化されたので、知見のあるエンジニアの場合とそうでないエンジニアの場合では、１ヶ月で働くエンジニアの生産性が均一ではなくなりました。</a:t>
            </a:r>
          </a:p>
          <a:p>
            <a:r>
              <a:rPr kumimoji="1" lang="ja-JP" altLang="ja-JP" sz="1200" kern="1200" dirty="0">
                <a:solidFill>
                  <a:schemeClr val="tx1"/>
                </a:solidFill>
                <a:effectLst/>
                <a:latin typeface="+mn-lt"/>
                <a:ea typeface="+mn-ea"/>
                <a:cs typeface="+mn-cs"/>
              </a:rPr>
              <a:t>現在の見積もりは、過去の類似例を参考に期間を積む方式で作られているため、過去に経験のないものについては余裕分を上乗せし、見積金額を算出しています。しかし、未知の案件では、その余裕分さえも食いつぶし、赤字案件が増え続けました。赤字案件が増えるので、コンテンジェンシという名目でさらに余裕分を上乗せし、期間以上に見積もりをするようになったため、見積金額の積算根拠が曖昧になってしまいました。それは、顧客との信頼関係を悪化させるひとつの原因にもなっています。</a:t>
            </a:r>
          </a:p>
          <a:p>
            <a:r>
              <a:rPr kumimoji="1" lang="ja-JP" altLang="ja-JP" sz="1200" kern="1200" dirty="0">
                <a:solidFill>
                  <a:schemeClr val="tx1"/>
                </a:solidFill>
                <a:effectLst/>
                <a:latin typeface="+mn-lt"/>
                <a:ea typeface="+mn-ea"/>
                <a:cs typeface="+mn-cs"/>
              </a:rPr>
              <a:t>さてもう一つの問題は、瑕疵担保責任です。システムは、顧客と決めた仕様通りに納品しなければ、瑕疵担保責任として修正を義務づけられます。期間×人数で見積もっているので、これが増えれば、本来は、追加費用を支払ってもらわなくてはなりません。しかし、契約は、期間×人数で見積もった金額で請負契約となりますので、お客様の支払金額は原則として変更されません。加えて、この瑕疵担保責任があるため、「仕様書通りではない」ということになれば、仕事を受託した側は、検収・支払いが人質に取られているようなものですから、泣く泣く対応せざるを得ないのです。</a:t>
            </a:r>
          </a:p>
          <a:p>
            <a:r>
              <a:rPr kumimoji="1" lang="ja-JP" altLang="ja-JP" sz="1200" kern="1200" dirty="0">
                <a:solidFill>
                  <a:schemeClr val="tx1"/>
                </a:solidFill>
                <a:effectLst/>
                <a:latin typeface="+mn-lt"/>
                <a:ea typeface="+mn-ea"/>
                <a:cs typeface="+mn-cs"/>
              </a:rPr>
              <a:t>顧客側は、仕様を一度決めてもビジネスが変われば仕様を変更します。なぜならシステムはビジネスのための手段ですから、ビジネス環境が変われば仕様も変わるのは当然です。しかしシステム開発者側は、当初合意した仕様通りに作ることを目指しますので、根本的なゴールの不一致が起きています。</a:t>
            </a:r>
          </a:p>
          <a:p>
            <a:r>
              <a:rPr kumimoji="1" lang="ja-JP" altLang="ja-JP" sz="1200" kern="1200" dirty="0">
                <a:solidFill>
                  <a:schemeClr val="tx1"/>
                </a:solidFill>
                <a:effectLst/>
                <a:latin typeface="+mn-lt"/>
                <a:ea typeface="+mn-ea"/>
                <a:cs typeface="+mn-cs"/>
              </a:rPr>
              <a:t>このような事態に対処するため、</a:t>
            </a:r>
            <a:r>
              <a:rPr kumimoji="1" lang="en-US" altLang="ja-JP" sz="1200" kern="1200" dirty="0">
                <a:solidFill>
                  <a:schemeClr val="tx1"/>
                </a:solidFill>
                <a:effectLst/>
                <a:latin typeface="+mn-lt"/>
                <a:ea typeface="+mn-ea"/>
                <a:cs typeface="+mn-cs"/>
              </a:rPr>
              <a:t>COCOMO</a:t>
            </a:r>
            <a:r>
              <a:rPr kumimoji="1" lang="ja-JP" altLang="ja-JP" sz="1200" kern="1200" dirty="0">
                <a:solidFill>
                  <a:schemeClr val="tx1"/>
                </a:solidFill>
                <a:effectLst/>
                <a:latin typeface="+mn-lt"/>
                <a:ea typeface="+mn-ea"/>
                <a:cs typeface="+mn-cs"/>
              </a:rPr>
              <a:t>法や</a:t>
            </a:r>
            <a:r>
              <a:rPr kumimoji="1" lang="en-US" altLang="ja-JP" sz="1200" kern="1200" dirty="0" err="1">
                <a:solidFill>
                  <a:schemeClr val="tx1"/>
                </a:solidFill>
                <a:effectLst/>
                <a:latin typeface="+mn-lt"/>
                <a:ea typeface="+mn-ea"/>
                <a:cs typeface="+mn-cs"/>
              </a:rPr>
              <a:t>CoBRA</a:t>
            </a:r>
            <a:r>
              <a:rPr kumimoji="1" lang="ja-JP" altLang="ja-JP" sz="1200" kern="1200" dirty="0">
                <a:solidFill>
                  <a:schemeClr val="tx1"/>
                </a:solidFill>
                <a:effectLst/>
                <a:latin typeface="+mn-lt"/>
                <a:ea typeface="+mn-ea"/>
                <a:cs typeface="+mn-cs"/>
              </a:rPr>
              <a:t>法などの見積積算方式が考案されました。しかし、コストの算出根拠が難しく、ユーザーになかなか受け入れられていない状況です。</a:t>
            </a:r>
          </a:p>
          <a:p>
            <a:r>
              <a:rPr kumimoji="1" lang="ja-JP" altLang="ja-JP" sz="1200" kern="1200" dirty="0">
                <a:solidFill>
                  <a:schemeClr val="tx1"/>
                </a:solidFill>
                <a:effectLst/>
                <a:latin typeface="+mn-lt"/>
                <a:ea typeface="+mn-ea"/>
                <a:cs typeface="+mn-cs"/>
              </a:rPr>
              <a:t>このような人月積算の歴史から考えれば、人月積算ビジネスはすでに崩壊していると言えるでしょう。しかし、このシンプルな見積もり方法以上にわかりやすく、見かけ上の論理性を持つ見積もり算定方法がないため、人月積算ビジネスをつづけざるを得ない状況なのです。</a:t>
            </a: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11</a:t>
            </a:fld>
            <a:endParaRPr kumimoji="1" lang="ja-JP" altLang="en-US"/>
          </a:p>
        </p:txBody>
      </p:sp>
    </p:spTree>
    <p:extLst>
      <p:ext uri="{BB962C8B-B14F-4D97-AF65-F5344CB8AC3E}">
        <p14:creationId xmlns:p14="http://schemas.microsoft.com/office/powerpoint/2010/main" val="180682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15</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a:p>
        </p:txBody>
      </p:sp>
    </p:spTree>
    <p:extLst>
      <p:ext uri="{BB962C8B-B14F-4D97-AF65-F5344CB8AC3E}">
        <p14:creationId xmlns:p14="http://schemas.microsoft.com/office/powerpoint/2010/main" val="2779491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1070011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8958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従来は、作るべきシステム要件を「すべて」決めてから開発をスタートする「ウォーターフォール開発」が主流でしたが、このようなやり方では対応できない事態も増えてきました。そこで、注目されているのがアジャイル開発です。</a:t>
            </a:r>
          </a:p>
          <a:p>
            <a:r>
              <a:rPr kumimoji="1" lang="ja-JP" altLang="ja-JP" sz="1200" kern="1200" dirty="0">
                <a:solidFill>
                  <a:schemeClr val="tx1"/>
                </a:solidFill>
                <a:effectLst/>
                <a:latin typeface="+mn-lt"/>
                <a:ea typeface="+mn-ea"/>
                <a:cs typeface="+mn-cs"/>
              </a:rPr>
              <a:t>ウォーターフォールは、「全部作る」を前提とし、ユーザーの要求がすべて決まらなければ開発に着手できません。「かならず使う」、「使いそうだ」、「将来使うかもしれない」など全てを考慮し、推測を交えて仕様を固めてゆきます。</a:t>
            </a:r>
          </a:p>
          <a:p>
            <a:r>
              <a:rPr kumimoji="1" lang="ja-JP" altLang="ja-JP" sz="1200" kern="1200" dirty="0">
                <a:solidFill>
                  <a:schemeClr val="tx1"/>
                </a:solidFill>
                <a:effectLst/>
                <a:latin typeface="+mn-lt"/>
                <a:ea typeface="+mn-ea"/>
                <a:cs typeface="+mn-cs"/>
              </a:rPr>
              <a:t>開発は、機能単位ですすめてゆきます。</a:t>
            </a:r>
            <a:r>
              <a:rPr kumimoji="1" lang="ja-JP" altLang="ja-JP" sz="1200" b="1" u="sng" kern="1200" dirty="0">
                <a:solidFill>
                  <a:schemeClr val="tx1"/>
                </a:solidFill>
                <a:effectLst/>
                <a:latin typeface="+mn-lt"/>
                <a:ea typeface="+mn-ea"/>
                <a:cs typeface="+mn-cs"/>
              </a:rPr>
              <a:t>機能</a:t>
            </a:r>
            <a:r>
              <a:rPr kumimoji="1" lang="ja-JP" altLang="ja-JP" sz="1200" kern="1200" dirty="0">
                <a:solidFill>
                  <a:schemeClr val="tx1"/>
                </a:solidFill>
                <a:effectLst/>
                <a:latin typeface="+mn-lt"/>
                <a:ea typeface="+mn-ea"/>
                <a:cs typeface="+mn-cs"/>
              </a:rPr>
              <a:t>とは、入力画面、帳票印刷、集計など、一連の業務処理を実現する部品です。これらを手分けして作り、あとでつなぎ合わせて処理の流れを作ります。そのため、全ての機能が完成しつなぎ合わせるまでは、現場に使ってもらうことはできません。また、作り始めると途中での変更は難しく、すべてを完成させることが優先されます。変更や品質はコードを全部書き終えた最後に確認し、対応しなければなりません。</a:t>
            </a:r>
          </a:p>
          <a:p>
            <a:r>
              <a:rPr kumimoji="1" lang="ja-JP" altLang="ja-JP" sz="1200" kern="1200" dirty="0">
                <a:solidFill>
                  <a:schemeClr val="tx1"/>
                </a:solidFill>
                <a:effectLst/>
                <a:latin typeface="+mn-lt"/>
                <a:ea typeface="+mn-ea"/>
                <a:cs typeface="+mn-cs"/>
              </a:rPr>
              <a:t>一方、アジャイル開発は、「全部作らない」を前提とします。これが、ウォーターフォール開発と本質的に異なる点です。アジャイル開発は、「業務上必要性が高い</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を選別し、優先順位を決め、本当に使う業務プロセスだけを作る」という考え方です。</a:t>
            </a:r>
          </a:p>
          <a:p>
            <a:r>
              <a:rPr kumimoji="1" lang="ja-JP" altLang="ja-JP" sz="1200" kern="1200" dirty="0">
                <a:solidFill>
                  <a:schemeClr val="tx1"/>
                </a:solidFill>
                <a:effectLst/>
                <a:latin typeface="+mn-lt"/>
                <a:ea typeface="+mn-ea"/>
                <a:cs typeface="+mn-cs"/>
              </a:rPr>
              <a:t>ここでいう</a:t>
            </a:r>
            <a:r>
              <a:rPr kumimoji="1" lang="ja-JP" altLang="ja-JP" sz="1200" b="1" u="sng" kern="1200" dirty="0">
                <a:solidFill>
                  <a:schemeClr val="tx1"/>
                </a:solidFill>
                <a:effectLst/>
                <a:latin typeface="+mn-lt"/>
                <a:ea typeface="+mn-ea"/>
                <a:cs typeface="+mn-cs"/>
              </a:rPr>
              <a:t>業務プロセス</a:t>
            </a:r>
            <a:r>
              <a:rPr kumimoji="1" lang="ja-JP" altLang="ja-JP" sz="1200" kern="1200" dirty="0">
                <a:solidFill>
                  <a:schemeClr val="tx1"/>
                </a:solidFill>
                <a:effectLst/>
                <a:latin typeface="+mn-lt"/>
                <a:ea typeface="+mn-ea"/>
                <a:cs typeface="+mn-cs"/>
              </a:rPr>
              <a:t>とは、「出荷指示のボタンを押せば、倉庫に出荷伝票が印刷出力される」、「経費精算帳票にデータを入力すれば、経理部門にデータが受け渡される」といったひとつの完結した業務の流れです。これを「業務を遂行するうえで重要度が高い」順番で優先順位を決め、順次開発してゆきます。「必要かどうかわからない」、「あったほうがいいかもしれない」は作りません。</a:t>
            </a:r>
          </a:p>
          <a:p>
            <a:r>
              <a:rPr kumimoji="1" lang="ja-JP" altLang="ja-JP" sz="1200" kern="1200" dirty="0">
                <a:solidFill>
                  <a:schemeClr val="tx1"/>
                </a:solidFill>
                <a:effectLst/>
                <a:latin typeface="+mn-lt"/>
                <a:ea typeface="+mn-ea"/>
                <a:cs typeface="+mn-cs"/>
              </a:rPr>
              <a:t>ひとつの業務プロセスは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週間程度で開発できる規模とし、おおよその工数と期間の見通しを立てて開発を始めます。そして、「反復型の開発（</a:t>
            </a:r>
            <a:r>
              <a:rPr kumimoji="1" lang="en-US" altLang="ja-JP" sz="1200" kern="1200" dirty="0">
                <a:solidFill>
                  <a:schemeClr val="tx1"/>
                </a:solidFill>
                <a:effectLst/>
                <a:latin typeface="+mn-lt"/>
                <a:ea typeface="+mn-ea"/>
                <a:cs typeface="+mn-cs"/>
              </a:rPr>
              <a:t>Iterative Development</a:t>
            </a:r>
            <a:r>
              <a:rPr kumimoji="1" lang="ja-JP" altLang="ja-JP" sz="1200" kern="1200" dirty="0">
                <a:solidFill>
                  <a:schemeClr val="tx1"/>
                </a:solidFill>
                <a:effectLst/>
                <a:latin typeface="+mn-lt"/>
                <a:ea typeface="+mn-ea"/>
                <a:cs typeface="+mn-cs"/>
              </a:rPr>
              <a:t>）」や「継続的インテグレーション（</a:t>
            </a:r>
            <a:r>
              <a:rPr kumimoji="1" lang="en-US" altLang="ja-JP" sz="1200" kern="1200" dirty="0">
                <a:solidFill>
                  <a:schemeClr val="tx1"/>
                </a:solidFill>
                <a:effectLst/>
                <a:latin typeface="+mn-lt"/>
                <a:ea typeface="+mn-ea"/>
                <a:cs typeface="+mn-cs"/>
              </a:rPr>
              <a:t>Continuous Integration</a:t>
            </a:r>
            <a:r>
              <a:rPr kumimoji="1" lang="ja-JP" altLang="ja-JP" sz="1200" kern="1200" dirty="0">
                <a:solidFill>
                  <a:schemeClr val="tx1"/>
                </a:solidFill>
                <a:effectLst/>
                <a:latin typeface="+mn-lt"/>
                <a:ea typeface="+mn-ea"/>
                <a:cs typeface="+mn-cs"/>
              </a:rPr>
              <a:t>）」という手段を使い、ビジネス・ニーズに即応しようとします。</a:t>
            </a:r>
          </a:p>
          <a:p>
            <a:endParaRPr kumimoji="1" lang="en-US"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そもそもアジャイル開発が生まれるきっかけは、</a:t>
            </a:r>
            <a:r>
              <a:rPr kumimoji="1" lang="en-US" altLang="ja-JP" sz="1200" kern="1200" dirty="0">
                <a:solidFill>
                  <a:schemeClr val="tx1"/>
                </a:solidFill>
                <a:effectLst/>
                <a:latin typeface="+mn-lt"/>
                <a:ea typeface="+mn-ea"/>
                <a:cs typeface="+mn-cs"/>
              </a:rPr>
              <a:t>1986</a:t>
            </a:r>
            <a:r>
              <a:rPr kumimoji="1" lang="ja-JP" altLang="ja-JP" sz="1200" kern="1200" dirty="0">
                <a:solidFill>
                  <a:schemeClr val="tx1"/>
                </a:solidFill>
                <a:effectLst/>
                <a:latin typeface="+mn-lt"/>
                <a:ea typeface="+mn-ea"/>
                <a:cs typeface="+mn-cs"/>
              </a:rPr>
              <a:t>年に日本の経営学者である野中郁次郎氏と竹内弘高氏が、日本の製造業の高い生産性と効率を研究した論文をハーバード・ビジネスレビュー誌に掲載したことにあります。それを読んだジェフ・サザーランド（</a:t>
            </a:r>
            <a:r>
              <a:rPr kumimoji="1" lang="en-US" altLang="ja-JP" sz="1200" kern="1200" dirty="0">
                <a:solidFill>
                  <a:schemeClr val="tx1"/>
                </a:solidFill>
                <a:effectLst/>
                <a:latin typeface="+mn-lt"/>
                <a:ea typeface="+mn-ea"/>
                <a:cs typeface="+mn-cs"/>
              </a:rPr>
              <a:t>Jeff Sutherland</a:t>
            </a:r>
            <a:r>
              <a:rPr kumimoji="1" lang="ja-JP" altLang="ja-JP" sz="1200" kern="1200" dirty="0">
                <a:solidFill>
                  <a:schemeClr val="tx1"/>
                </a:solidFill>
                <a:effectLst/>
                <a:latin typeface="+mn-lt"/>
                <a:ea typeface="+mn-ea"/>
                <a:cs typeface="+mn-cs"/>
              </a:rPr>
              <a:t>）氏らが、システム開発への適用を考え、</a:t>
            </a:r>
            <a:r>
              <a:rPr kumimoji="1" lang="en-US" altLang="ja-JP" sz="1200" kern="1200" dirty="0">
                <a:solidFill>
                  <a:schemeClr val="tx1"/>
                </a:solidFill>
                <a:effectLst/>
                <a:latin typeface="+mn-lt"/>
                <a:ea typeface="+mn-ea"/>
                <a:cs typeface="+mn-cs"/>
              </a:rPr>
              <a:t>1990</a:t>
            </a:r>
            <a:r>
              <a:rPr kumimoji="1" lang="ja-JP" altLang="ja-JP" sz="1200" kern="1200" dirty="0">
                <a:solidFill>
                  <a:schemeClr val="tx1"/>
                </a:solidFill>
                <a:effectLst/>
                <a:latin typeface="+mn-lt"/>
                <a:ea typeface="+mn-ea"/>
                <a:cs typeface="+mn-cs"/>
              </a:rPr>
              <a:t>年代半ばにアジャイル開発の方法論としてまとめました。ですから、アジャイル開発には、伝統的な日本の「ものづくり」にある、「不断の改善により、品質と生産性の向上を両立させる」という精神が、埋め込まれているといっても良いでしょう。</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21</a:t>
            </a:fld>
            <a:endParaRPr kumimoji="1" lang="ja-JP" altLang="en-US"/>
          </a:p>
        </p:txBody>
      </p:sp>
    </p:spTree>
    <p:extLst>
      <p:ext uri="{BB962C8B-B14F-4D97-AF65-F5344CB8AC3E}">
        <p14:creationId xmlns:p14="http://schemas.microsoft.com/office/powerpoint/2010/main" val="2746693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p>
            <a:pPr defTabSz="880216"/>
            <a:fld id="{FBC5899A-EF30-4F3F-9CB5-D11D0986BF5C}" type="slidenum">
              <a:rPr lang="ja-JP" altLang="en-US" sz="1100">
                <a:latin typeface="Times New Roman" pitchFamily="18" charset="0"/>
              </a:rPr>
              <a:pPr defTabSz="880216"/>
              <a:t>22</a:t>
            </a:fld>
            <a:endParaRPr lang="en-US" altLang="ja-JP" sz="1100" dirty="0">
              <a:latin typeface="Times New Roman" pitchFamily="18" charset="0"/>
            </a:endParaRPr>
          </a:p>
        </p:txBody>
      </p:sp>
      <p:sp>
        <p:nvSpPr>
          <p:cNvPr id="76802" name="スライド イメージ プレースホルダ 1"/>
          <p:cNvSpPr>
            <a:spLocks noGrp="1" noRot="1" noChangeAspect="1" noTextEdit="1"/>
          </p:cNvSpPr>
          <p:nvPr>
            <p:ph type="sldImg"/>
          </p:nvPr>
        </p:nvSpPr>
        <p:spPr>
          <a:ln/>
        </p:spPr>
      </p:sp>
      <p:sp>
        <p:nvSpPr>
          <p:cNvPr id="76803" name="ノート プレースホルダ 2"/>
          <p:cNvSpPr>
            <a:spLocks noGrp="1"/>
          </p:cNvSpPr>
          <p:nvPr>
            <p:ph type="body" idx="1"/>
          </p:nvPr>
        </p:nvSpPr>
        <p:spPr>
          <a:noFill/>
          <a:ln/>
        </p:spPr>
        <p:txBody>
          <a:bodyPr lIns="87436" tIns="43718" rIns="87436" bIns="43718"/>
          <a:lstStyle/>
          <a:p>
            <a:r>
              <a:rPr kumimoji="1" lang="ja-JP" altLang="ja-JP" sz="1200" kern="1200" dirty="0">
                <a:solidFill>
                  <a:schemeClr val="tx1"/>
                </a:solidFill>
                <a:effectLst/>
                <a:latin typeface="+mn-lt"/>
                <a:ea typeface="+mn-ea"/>
                <a:cs typeface="+mn-cs"/>
              </a:rPr>
              <a:t>アジャイル開発のメリットは次のようなことです。</a:t>
            </a:r>
          </a:p>
          <a:p>
            <a:pPr lvl="0"/>
            <a:r>
              <a:rPr kumimoji="1" lang="ja-JP" altLang="ja-JP" sz="1200" kern="1200" dirty="0">
                <a:solidFill>
                  <a:schemeClr val="tx1"/>
                </a:solidFill>
                <a:effectLst/>
                <a:latin typeface="+mn-lt"/>
                <a:ea typeface="+mn-ea"/>
                <a:cs typeface="+mn-cs"/>
              </a:rPr>
              <a:t>全て完成しなくても、できあがった業務プロセスから順次現場でデモを行い、実際に操作しながら使い勝手を確認してもらえる。文字や図で描いた紙の仕様書から想像するのではなく、直感的に善し悪しを判断できるので、改善のためのフィードバックが的確、迅速にできる。</a:t>
            </a:r>
          </a:p>
          <a:p>
            <a:pPr lvl="0"/>
            <a:r>
              <a:rPr kumimoji="1" lang="ja-JP" altLang="ja-JP" sz="1200" kern="1200" dirty="0">
                <a:solidFill>
                  <a:schemeClr val="tx1"/>
                </a:solidFill>
                <a:effectLst/>
                <a:latin typeface="+mn-lt"/>
                <a:ea typeface="+mn-ea"/>
                <a:cs typeface="+mn-cs"/>
              </a:rPr>
              <a:t>ビジネス上重要なプロセスから完成させ、</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単位で継続的にユーザーにリリースし検証してもらう。リリースのたびに前リースの修正とテストを重ねてゆくので、重要なところほど早い段階から繰り返し検証されるので、バグは徹底して潰される。開発後期になるほど業務プロセスの重要度が低くなるので、問題が生じても全体への影響は少なく、全体として、高品質なシステムができあがる。</a:t>
            </a:r>
          </a:p>
          <a:p>
            <a:pPr lvl="0"/>
            <a:r>
              <a:rPr kumimoji="1" lang="ja-JP" altLang="ja-JP" sz="1200" kern="1200" dirty="0">
                <a:solidFill>
                  <a:schemeClr val="tx1"/>
                </a:solidFill>
                <a:effectLst/>
                <a:latin typeface="+mn-lt"/>
                <a:ea typeface="+mn-ea"/>
                <a:cs typeface="+mn-cs"/>
              </a:rPr>
              <a:t>業務プロセス単位で作っているので、仕様の凍結は</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週間。途中で仕様や優先順位が変わっても、まだ着手していない業務プロセスであれば、入れ替えることができ、変更要求に柔軟に対応できる。</a:t>
            </a:r>
          </a:p>
          <a:p>
            <a:r>
              <a:rPr kumimoji="1" lang="ja-JP" altLang="ja-JP" sz="1200" kern="1200" dirty="0">
                <a:solidFill>
                  <a:schemeClr val="tx1"/>
                </a:solidFill>
                <a:effectLst/>
                <a:latin typeface="+mn-lt"/>
                <a:ea typeface="+mn-ea"/>
                <a:cs typeface="+mn-cs"/>
              </a:rPr>
              <a:t>結果として、短期間、高品質で変更容易な開発が実現するのです。そんなアジャイル開発の狙いを整理すれば、次の３つになるでしょう。</a:t>
            </a:r>
          </a:p>
          <a:p>
            <a:pPr lvl="0"/>
            <a:r>
              <a:rPr kumimoji="1" lang="ja-JP" altLang="ja-JP" sz="1200" kern="1200" dirty="0">
                <a:solidFill>
                  <a:schemeClr val="tx1"/>
                </a:solidFill>
                <a:effectLst/>
                <a:latin typeface="+mn-lt"/>
                <a:ea typeface="+mn-ea"/>
                <a:cs typeface="+mn-cs"/>
              </a:rPr>
              <a:t>予測できない未来を推測で決めず、本当に使うシステムだけを作ることでムダな開発投資をしない。</a:t>
            </a:r>
          </a:p>
          <a:p>
            <a:pPr lvl="0"/>
            <a:r>
              <a:rPr kumimoji="1" lang="ja-JP" altLang="ja-JP" sz="1200" kern="1200" dirty="0">
                <a:solidFill>
                  <a:schemeClr val="tx1"/>
                </a:solidFill>
                <a:effectLst/>
                <a:latin typeface="+mn-lt"/>
                <a:ea typeface="+mn-ea"/>
                <a:cs typeface="+mn-cs"/>
              </a:rPr>
              <a:t>動く「現物」で確認しながら、現場が納得して使えるシステムを実現する。</a:t>
            </a:r>
          </a:p>
          <a:p>
            <a:pPr lvl="0"/>
            <a:r>
              <a:rPr kumimoji="1" lang="ja-JP" altLang="ja-JP" sz="1200" kern="1200" dirty="0">
                <a:solidFill>
                  <a:schemeClr val="tx1"/>
                </a:solidFill>
                <a:effectLst/>
                <a:latin typeface="+mn-lt"/>
                <a:ea typeface="+mn-ea"/>
                <a:cs typeface="+mn-cs"/>
              </a:rPr>
              <a:t>納得できる予算と期間の中で最善の機能と最高の品質を実現する。</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と一体化したビジネス」への比重が高まる中、</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のビジネス・ニーズへの即応力はこれまでにも増して重要になります。その意味からもアジャイル開発は注目されているのです。</a:t>
            </a:r>
            <a:r>
              <a:rPr lang="ja-JP" altLang="ja-JP" dirty="0">
                <a:effectLst/>
              </a:rPr>
              <a:t> </a:t>
            </a:r>
            <a:endParaRPr lang="ja-JP" altLang="en-US" dirty="0"/>
          </a:p>
        </p:txBody>
      </p:sp>
      <p:sp>
        <p:nvSpPr>
          <p:cNvPr id="76804" name="スライド番号プレースホルダ 3"/>
          <p:cNvSpPr txBox="1">
            <a:spLocks noGrp="1"/>
          </p:cNvSpPr>
          <p:nvPr/>
        </p:nvSpPr>
        <p:spPr bwMode="auto">
          <a:xfrm>
            <a:off x="3883409" y="8684773"/>
            <a:ext cx="2973011" cy="457779"/>
          </a:xfrm>
          <a:prstGeom prst="rect">
            <a:avLst/>
          </a:prstGeom>
          <a:noFill/>
          <a:ln w="9525">
            <a:noFill/>
            <a:miter lim="800000"/>
            <a:headEnd/>
            <a:tailEnd/>
          </a:ln>
        </p:spPr>
        <p:txBody>
          <a:bodyPr lIns="87436" tIns="43718" rIns="87436" bIns="43718" anchor="b"/>
          <a:lstStyle/>
          <a:p>
            <a:pPr algn="r" defTabSz="875710"/>
            <a:fld id="{55CA22B7-2558-4155-9740-A07BC084F0D6}" type="slidenum">
              <a:rPr lang="ja-JP" altLang="en-US">
                <a:solidFill>
                  <a:schemeClr val="tx1"/>
                </a:solidFill>
                <a:ea typeface="ＭＳ Ｐゴシック" charset="-128"/>
              </a:rPr>
              <a:pPr algn="r" defTabSz="875710"/>
              <a:t>22</a:t>
            </a:fld>
            <a:endParaRPr lang="en-US" altLang="ja-JP" dirty="0">
              <a:solidFill>
                <a:schemeClr val="tx1"/>
              </a:solidFill>
              <a:ea typeface="ＭＳ Ｐゴシック" charset="-128"/>
            </a:endParaRPr>
          </a:p>
        </p:txBody>
      </p:sp>
    </p:spTree>
    <p:extLst>
      <p:ext uri="{BB962C8B-B14F-4D97-AF65-F5344CB8AC3E}">
        <p14:creationId xmlns:p14="http://schemas.microsoft.com/office/powerpoint/2010/main" val="3540770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9885" y="6717943"/>
            <a:ext cx="639634" cy="95299"/>
          </a:xfrm>
          <a:prstGeom prst="rect">
            <a:avLst/>
          </a:prstGeom>
        </p:spPr>
      </p:pic>
      <p:pic>
        <p:nvPicPr>
          <p:cNvPr id="18" name="図 1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eiryo" panose="020B0604030504040204" pitchFamily="34" charset="-128"/>
          <a:ea typeface="Meiryo" panose="020B0604030504040204" pitchFamily="34" charset="-128"/>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6.xml"/><Relationship Id="rId4" Type="http://schemas.openxmlformats.org/officeDocument/2006/relationships/image" Target="../media/image14.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3.tiff"/></Relationships>
</file>

<file path=ppt/slides/_rels/slide4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6.xml"/><Relationship Id="rId4" Type="http://schemas.openxmlformats.org/officeDocument/2006/relationships/hyperlink" Target="https://codezine.jp/article/detail/11055"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codezine.jp/article/detail/11055" TargetMode="External"/><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8" Type="http://schemas.openxmlformats.org/officeDocument/2006/relationships/image" Target="../media/image31.tiff"/><Relationship Id="rId3" Type="http://schemas.openxmlformats.org/officeDocument/2006/relationships/image" Target="../media/image26.tiff"/><Relationship Id="rId7" Type="http://schemas.openxmlformats.org/officeDocument/2006/relationships/image" Target="../media/image30.tiff"/><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29.tiff"/><Relationship Id="rId5" Type="http://schemas.openxmlformats.org/officeDocument/2006/relationships/image" Target="../media/image28.tiff"/><Relationship Id="rId4" Type="http://schemas.openxmlformats.org/officeDocument/2006/relationships/image" Target="../media/image27.tiff"/></Relationships>
</file>

<file path=ppt/slides/_rels/slide5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tiff"/><Relationship Id="rId1" Type="http://schemas.openxmlformats.org/officeDocument/2006/relationships/slideLayout" Target="../slideLayouts/slideLayout6.xml"/><Relationship Id="rId4" Type="http://schemas.openxmlformats.org/officeDocument/2006/relationships/image" Target="../media/image34.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pPr algn="ctr"/>
            <a:r>
              <a:rPr lang="ja-JP" altLang="en-US" sz="2400">
                <a:solidFill>
                  <a:srgbClr val="FFFFFF"/>
                </a:solidFill>
                <a:cs typeface="Arial"/>
              </a:rPr>
              <a:t>ビジネス・スピードの加速に対応する開発と運用</a:t>
            </a:r>
            <a:br>
              <a:rPr lang="en-US" altLang="ja-JP" sz="2400" dirty="0">
                <a:solidFill>
                  <a:srgbClr val="FFFFFF"/>
                </a:solidFill>
                <a:cs typeface="Arial"/>
              </a:rPr>
            </a:br>
            <a:r>
              <a:rPr lang="en-US" altLang="ja-JP" sz="2400" dirty="0">
                <a:solidFill>
                  <a:srgbClr val="FFFFFF"/>
                </a:solidFill>
                <a:cs typeface="Arial"/>
              </a:rPr>
              <a:t>Development &amp; Operation</a:t>
            </a:r>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en-US" altLang="ja-JP" dirty="0">
                <a:latin typeface="Meiryo" panose="020B0604030504040204" pitchFamily="34" charset="-128"/>
                <a:ea typeface="Meiryo" panose="020B0604030504040204" pitchFamily="34" charset="-128"/>
              </a:rPr>
              <a:t>IT</a:t>
            </a:r>
            <a:r>
              <a:rPr kumimoji="1" lang="ja-JP" altLang="en-US" dirty="0">
                <a:latin typeface="Meiryo" panose="020B0604030504040204" pitchFamily="34" charset="-128"/>
                <a:ea typeface="Meiryo" panose="020B0604030504040204" pitchFamily="34" charset="-128"/>
              </a:rPr>
              <a:t>ソリューション塾</a:t>
            </a:r>
            <a:r>
              <a:rPr kumimoji="1" lang="ja-JP" altLang="en-US">
                <a:latin typeface="Meiryo" panose="020B0604030504040204" pitchFamily="34" charset="-128"/>
                <a:ea typeface="Meiryo" panose="020B0604030504040204" pitchFamily="34" charset="-128"/>
              </a:rPr>
              <a:t>・第</a:t>
            </a:r>
            <a:r>
              <a:rPr kumimoji="1" lang="en-US" altLang="ja-JP" dirty="0">
                <a:latin typeface="Meiryo" panose="020B0604030504040204" pitchFamily="34" charset="-128"/>
                <a:ea typeface="Meiryo" panose="020B0604030504040204" pitchFamily="34" charset="-128"/>
              </a:rPr>
              <a:t>29</a:t>
            </a:r>
            <a:r>
              <a:rPr kumimoji="1" lang="ja-JP" altLang="en-US">
                <a:latin typeface="Meiryo" panose="020B0604030504040204" pitchFamily="34" charset="-128"/>
                <a:ea typeface="Meiryo" panose="020B0604030504040204" pitchFamily="34" charset="-128"/>
              </a:rPr>
              <a:t>期</a:t>
            </a:r>
            <a:endParaRPr kumimoji="1" lang="en-US" altLang="ja-JP" dirty="0">
              <a:latin typeface="Meiryo" panose="020B0604030504040204" pitchFamily="34" charset="-128"/>
              <a:ea typeface="Meiryo" panose="020B0604030504040204" pitchFamily="34" charset="-128"/>
            </a:endParaRPr>
          </a:p>
          <a:p>
            <a:endParaRPr kumimoji="1" lang="en-US" altLang="ja-JP" dirty="0">
              <a:latin typeface="Meiryo" panose="020B0604030504040204" pitchFamily="34" charset="-128"/>
              <a:ea typeface="Meiryo" panose="020B0604030504040204" pitchFamily="34" charset="-128"/>
            </a:endParaRPr>
          </a:p>
          <a:p>
            <a:r>
              <a:rPr kumimoji="1" lang="en-US" altLang="ja-JP" dirty="0">
                <a:latin typeface="Meiryo" panose="020B0604030504040204" pitchFamily="34" charset="-128"/>
                <a:ea typeface="Meiryo" panose="020B0604030504040204" pitchFamily="34" charset="-128"/>
              </a:rPr>
              <a:t>2018</a:t>
            </a:r>
            <a:r>
              <a:rPr kumimoji="1" lang="ja-JP" altLang="en-US">
                <a:latin typeface="Meiryo" panose="020B0604030504040204" pitchFamily="34" charset="-128"/>
                <a:ea typeface="Meiryo" panose="020B0604030504040204" pitchFamily="34" charset="-128"/>
              </a:rPr>
              <a:t>年</a:t>
            </a:r>
            <a:r>
              <a:rPr lang="en-US" altLang="ja-JP" dirty="0">
                <a:latin typeface="Meiryo" panose="020B0604030504040204" pitchFamily="34" charset="-128"/>
                <a:ea typeface="Meiryo" panose="020B0604030504040204" pitchFamily="34" charset="-128"/>
              </a:rPr>
              <a:t>11</a:t>
            </a:r>
            <a:r>
              <a:rPr kumimoji="1" lang="ja-JP" altLang="en-US">
                <a:latin typeface="Meiryo" panose="020B0604030504040204" pitchFamily="34" charset="-128"/>
                <a:ea typeface="Meiryo" panose="020B0604030504040204" pitchFamily="34" charset="-128"/>
              </a:rPr>
              <a:t>月</a:t>
            </a:r>
            <a:r>
              <a:rPr lang="en-US" altLang="ja-JP" dirty="0">
                <a:latin typeface="Meiryo" panose="020B0604030504040204" pitchFamily="34" charset="-128"/>
                <a:ea typeface="Meiryo" panose="020B0604030504040204" pitchFamily="34" charset="-128"/>
              </a:rPr>
              <a:t>21</a:t>
            </a:r>
            <a:r>
              <a:rPr lang="ja-JP" altLang="en-US">
                <a:latin typeface="Meiryo" panose="020B0604030504040204" pitchFamily="34" charset="-128"/>
                <a:ea typeface="Meiryo" panose="020B0604030504040204" pitchFamily="34" charset="-128"/>
              </a:rPr>
              <a:t>日</a:t>
            </a:r>
            <a:endParaRPr kumimoji="1" lang="ja-JP" altLang="en-US" dirty="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24179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a:solidFill>
                  <a:schemeClr val="tx1">
                    <a:lumMod val="50000"/>
                    <a:lumOff val="50000"/>
                  </a:schemeClr>
                </a:solidFill>
              </a:rPr>
              <a:t>不確実性のコーン</a:t>
            </a:r>
          </a:p>
        </p:txBody>
      </p:sp>
      <p:sp>
        <p:nvSpPr>
          <p:cNvPr id="8" name="正方形/長方形 7"/>
          <p:cNvSpPr/>
          <p:nvPr/>
        </p:nvSpPr>
        <p:spPr>
          <a:xfrm>
            <a:off x="1326591" y="1509566"/>
            <a:ext cx="1231392" cy="3858768"/>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0" name="正方形/長方形 9"/>
          <p:cNvSpPr/>
          <p:nvPr/>
        </p:nvSpPr>
        <p:spPr>
          <a:xfrm>
            <a:off x="2557983" y="1509566"/>
            <a:ext cx="1231392" cy="3858768"/>
          </a:xfrm>
          <a:prstGeom prst="rect">
            <a:avLst/>
          </a:prstGeom>
          <a:solidFill>
            <a:schemeClr val="tx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1" name="正方形/長方形 10"/>
          <p:cNvSpPr/>
          <p:nvPr/>
        </p:nvSpPr>
        <p:spPr>
          <a:xfrm>
            <a:off x="3788196" y="1509566"/>
            <a:ext cx="1231392" cy="3858768"/>
          </a:xfrm>
          <a:prstGeom prst="rect">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2" name="正方形/長方形 11"/>
          <p:cNvSpPr/>
          <p:nvPr/>
        </p:nvSpPr>
        <p:spPr>
          <a:xfrm>
            <a:off x="5020767" y="1509566"/>
            <a:ext cx="1496568" cy="3858768"/>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3" name="正方形/長方形 12"/>
          <p:cNvSpPr/>
          <p:nvPr/>
        </p:nvSpPr>
        <p:spPr>
          <a:xfrm>
            <a:off x="6517335" y="1509566"/>
            <a:ext cx="2008632" cy="3858768"/>
          </a:xfrm>
          <a:prstGeom prst="rect">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 name="テキスト ボックス 1"/>
          <p:cNvSpPr txBox="1"/>
          <p:nvPr/>
        </p:nvSpPr>
        <p:spPr>
          <a:xfrm>
            <a:off x="1316661" y="1573204"/>
            <a:ext cx="1231392"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システム企画</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4" name="テキスト ボックス 13"/>
          <p:cNvSpPr txBox="1"/>
          <p:nvPr/>
        </p:nvSpPr>
        <p:spPr>
          <a:xfrm>
            <a:off x="2567913" y="1576622"/>
            <a:ext cx="1227557" cy="276999"/>
          </a:xfrm>
          <a:prstGeom prst="rect">
            <a:avLst/>
          </a:prstGeom>
          <a:noFill/>
        </p:spPr>
        <p:txBody>
          <a:bodyPr wrap="square" rtlCol="0">
            <a:spAutoFit/>
          </a:bodyPr>
          <a:lstStyle/>
          <a:p>
            <a:pPr algn="ctr"/>
            <a:r>
              <a:rPr kumimoji="1" lang="ja-JP" altLang="en-US" sz="1200">
                <a:latin typeface="Meiryo" panose="020B0604030504040204" pitchFamily="34" charset="-128"/>
                <a:ea typeface="Meiryo" panose="020B0604030504040204" pitchFamily="34" charset="-128"/>
                <a:cs typeface="Meiryo" charset="-128"/>
              </a:rPr>
              <a:t>要件定義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15" name="テキスト ボックス 14"/>
          <p:cNvSpPr txBox="1"/>
          <p:nvPr/>
        </p:nvSpPr>
        <p:spPr>
          <a:xfrm>
            <a:off x="3795470" y="1573204"/>
            <a:ext cx="1243583"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基本設計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6" name="テキスト ボックス 15"/>
          <p:cNvSpPr txBox="1"/>
          <p:nvPr/>
        </p:nvSpPr>
        <p:spPr>
          <a:xfrm>
            <a:off x="5014671" y="1569786"/>
            <a:ext cx="1514854" cy="276999"/>
          </a:xfrm>
          <a:prstGeom prst="rect">
            <a:avLst/>
          </a:prstGeom>
          <a:noFill/>
        </p:spPr>
        <p:txBody>
          <a:bodyPr wrap="squar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cs typeface="Meiryo" charset="-128"/>
              </a:rPr>
              <a:t>詳細設計</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17" name="テキスト ボックス 16"/>
          <p:cNvSpPr txBox="1"/>
          <p:nvPr/>
        </p:nvSpPr>
        <p:spPr>
          <a:xfrm>
            <a:off x="6529525" y="1573204"/>
            <a:ext cx="1996442" cy="276999"/>
          </a:xfrm>
          <a:prstGeom prst="rect">
            <a:avLst/>
          </a:prstGeom>
          <a:noFill/>
        </p:spPr>
        <p:txBody>
          <a:bodyPr wrap="squar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プログラミング</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p:txBody>
      </p:sp>
      <p:sp>
        <p:nvSpPr>
          <p:cNvPr id="6" name="テキスト ボックス 5"/>
          <p:cNvSpPr txBox="1"/>
          <p:nvPr/>
        </p:nvSpPr>
        <p:spPr>
          <a:xfrm>
            <a:off x="648683" y="1853621"/>
            <a:ext cx="678391" cy="369332"/>
          </a:xfrm>
          <a:prstGeom prst="rect">
            <a:avLst/>
          </a:prstGeom>
          <a:noFill/>
        </p:spPr>
        <p:txBody>
          <a:bodyPr wrap="none" rtlCol="0">
            <a:spAutoFit/>
          </a:bodyPr>
          <a:lstStyle/>
          <a:p>
            <a:r>
              <a:rPr kumimoji="1" lang="en-US" altLang="ja-JP">
                <a:latin typeface="Meiryo" panose="020B0604030504040204" pitchFamily="34" charset="-128"/>
                <a:ea typeface="Meiryo" panose="020B0604030504040204" pitchFamily="34" charset="-128"/>
              </a:rPr>
              <a:t>4.0x</a:t>
            </a:r>
            <a:endParaRPr kumimoji="1" lang="ja-JP" altLang="en-US" dirty="0">
              <a:latin typeface="Meiryo" panose="020B0604030504040204" pitchFamily="34" charset="-128"/>
              <a:ea typeface="Meiryo" panose="020B0604030504040204" pitchFamily="34" charset="-128"/>
            </a:endParaRPr>
          </a:p>
        </p:txBody>
      </p:sp>
      <p:sp>
        <p:nvSpPr>
          <p:cNvPr id="21" name="テキスト ボックス 20"/>
          <p:cNvSpPr txBox="1"/>
          <p:nvPr/>
        </p:nvSpPr>
        <p:spPr>
          <a:xfrm>
            <a:off x="648683" y="268126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2</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2" name="テキスト ボックス 21"/>
          <p:cNvSpPr txBox="1"/>
          <p:nvPr/>
        </p:nvSpPr>
        <p:spPr>
          <a:xfrm>
            <a:off x="648683" y="3521246"/>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1</a:t>
            </a:r>
            <a:r>
              <a:rPr kumimoji="1" lang="en-US" altLang="ja-JP">
                <a:latin typeface="Meiryo" panose="020B0604030504040204" pitchFamily="34" charset="-128"/>
                <a:ea typeface="Meiryo" panose="020B0604030504040204" pitchFamily="34" charset="-128"/>
              </a:rPr>
              <a:t>.0x</a:t>
            </a:r>
            <a:endParaRPr kumimoji="1" lang="ja-JP" altLang="en-US" dirty="0">
              <a:latin typeface="Meiryo" panose="020B0604030504040204" pitchFamily="34" charset="-128"/>
              <a:ea typeface="Meiryo" panose="020B0604030504040204" pitchFamily="34" charset="-128"/>
            </a:endParaRPr>
          </a:p>
        </p:txBody>
      </p:sp>
      <p:sp>
        <p:nvSpPr>
          <p:cNvPr id="23" name="テキスト ボックス 22"/>
          <p:cNvSpPr txBox="1"/>
          <p:nvPr/>
        </p:nvSpPr>
        <p:spPr>
          <a:xfrm>
            <a:off x="647553" y="4353350"/>
            <a:ext cx="678391"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sp>
        <p:nvSpPr>
          <p:cNvPr id="24" name="テキスト ボックス 23"/>
          <p:cNvSpPr txBox="1"/>
          <p:nvPr/>
        </p:nvSpPr>
        <p:spPr>
          <a:xfrm>
            <a:off x="552467" y="5165273"/>
            <a:ext cx="821059" cy="369332"/>
          </a:xfrm>
          <a:prstGeom prst="rect">
            <a:avLst/>
          </a:prstGeom>
          <a:noFill/>
        </p:spPr>
        <p:txBody>
          <a:bodyPr wrap="none" rtlCol="0">
            <a:spAutoFit/>
          </a:bodyPr>
          <a:lstStyle/>
          <a:p>
            <a:r>
              <a:rPr lang="en-US" altLang="ja-JP">
                <a:latin typeface="Meiryo" panose="020B0604030504040204" pitchFamily="34" charset="-128"/>
                <a:ea typeface="Meiryo" panose="020B0604030504040204" pitchFamily="34" charset="-128"/>
              </a:rPr>
              <a:t>0.25</a:t>
            </a:r>
            <a:r>
              <a:rPr kumimoji="1" lang="en-US" altLang="ja-JP">
                <a:latin typeface="Meiryo" panose="020B0604030504040204" pitchFamily="34" charset="-128"/>
                <a:ea typeface="Meiryo" panose="020B0604030504040204" pitchFamily="34" charset="-128"/>
              </a:rPr>
              <a:t>x</a:t>
            </a:r>
            <a:endParaRPr kumimoji="1" lang="ja-JP" altLang="en-US" dirty="0">
              <a:latin typeface="Meiryo" panose="020B0604030504040204" pitchFamily="34" charset="-128"/>
              <a:ea typeface="Meiryo" panose="020B0604030504040204" pitchFamily="34" charset="-128"/>
            </a:endParaRPr>
          </a:p>
        </p:txBody>
      </p:sp>
      <p:cxnSp>
        <p:nvCxnSpPr>
          <p:cNvPr id="9" name="直線コネクタ 8"/>
          <p:cNvCxnSpPr>
            <a:stCxn id="22" idx="3"/>
          </p:cNvCxnSpPr>
          <p:nvPr/>
        </p:nvCxnSpPr>
        <p:spPr>
          <a:xfrm>
            <a:off x="1327074" y="3705912"/>
            <a:ext cx="7056375"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フリーフォーム 18"/>
          <p:cNvSpPr/>
          <p:nvPr/>
        </p:nvSpPr>
        <p:spPr>
          <a:xfrm>
            <a:off x="1338783" y="2033822"/>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0" name="フリーフォーム 19"/>
          <p:cNvSpPr/>
          <p:nvPr/>
        </p:nvSpPr>
        <p:spPr>
          <a:xfrm flipV="1">
            <a:off x="1338783" y="3709330"/>
            <a:ext cx="7181088" cy="1664208"/>
          </a:xfrm>
          <a:custGeom>
            <a:avLst/>
            <a:gdLst>
              <a:gd name="connsiteX0" fmla="*/ 0 w 7174992"/>
              <a:gd name="connsiteY0" fmla="*/ 0 h 1396375"/>
              <a:gd name="connsiteX1" fmla="*/ 3188208 w 7174992"/>
              <a:gd name="connsiteY1" fmla="*/ 1182624 h 1396375"/>
              <a:gd name="connsiteX2" fmla="*/ 7174992 w 7174992"/>
              <a:gd name="connsiteY2" fmla="*/ 1395984 h 1396375"/>
              <a:gd name="connsiteX0" fmla="*/ 0 w 7174992"/>
              <a:gd name="connsiteY0" fmla="*/ 0 h 1395984"/>
              <a:gd name="connsiteX1" fmla="*/ 2182368 w 7174992"/>
              <a:gd name="connsiteY1" fmla="*/ 908304 h 1395984"/>
              <a:gd name="connsiteX2" fmla="*/ 7174992 w 7174992"/>
              <a:gd name="connsiteY2" fmla="*/ 1395984 h 1395984"/>
              <a:gd name="connsiteX0" fmla="*/ 0 w 7174992"/>
              <a:gd name="connsiteY0" fmla="*/ 0 h 1395984"/>
              <a:gd name="connsiteX1" fmla="*/ 2182368 w 7174992"/>
              <a:gd name="connsiteY1" fmla="*/ 908304 h 1395984"/>
              <a:gd name="connsiteX2" fmla="*/ 7174992 w 7174992"/>
              <a:gd name="connsiteY2" fmla="*/ 1395984 h 1395984"/>
              <a:gd name="connsiteX0" fmla="*/ 0 w 7187184"/>
              <a:gd name="connsiteY0" fmla="*/ 0 h 1627632"/>
              <a:gd name="connsiteX1" fmla="*/ 2182368 w 7187184"/>
              <a:gd name="connsiteY1" fmla="*/ 908304 h 1627632"/>
              <a:gd name="connsiteX2" fmla="*/ 7187184 w 7187184"/>
              <a:gd name="connsiteY2" fmla="*/ 1627632 h 1627632"/>
              <a:gd name="connsiteX0" fmla="*/ 0 w 7187184"/>
              <a:gd name="connsiteY0" fmla="*/ 0 h 1706880"/>
              <a:gd name="connsiteX1" fmla="*/ 2182368 w 7187184"/>
              <a:gd name="connsiteY1" fmla="*/ 908304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706880"/>
              <a:gd name="connsiteX1" fmla="*/ 2017776 w 7187184"/>
              <a:gd name="connsiteY1" fmla="*/ 853440 h 1706880"/>
              <a:gd name="connsiteX2" fmla="*/ 7187184 w 7187184"/>
              <a:gd name="connsiteY2" fmla="*/ 1706880 h 1706880"/>
              <a:gd name="connsiteX0" fmla="*/ 0 w 7187184"/>
              <a:gd name="connsiteY0" fmla="*/ 0 h 1633728"/>
              <a:gd name="connsiteX1" fmla="*/ 2017776 w 7187184"/>
              <a:gd name="connsiteY1" fmla="*/ 853440 h 1633728"/>
              <a:gd name="connsiteX2" fmla="*/ 7187184 w 7187184"/>
              <a:gd name="connsiteY2" fmla="*/ 1633728 h 1633728"/>
              <a:gd name="connsiteX0" fmla="*/ 0 w 7187184"/>
              <a:gd name="connsiteY0" fmla="*/ 0 h 1633728"/>
              <a:gd name="connsiteX1" fmla="*/ 3188208 w 7187184"/>
              <a:gd name="connsiteY1" fmla="*/ 1146048 h 1633728"/>
              <a:gd name="connsiteX2" fmla="*/ 7187184 w 7187184"/>
              <a:gd name="connsiteY2" fmla="*/ 1633728 h 1633728"/>
              <a:gd name="connsiteX0" fmla="*/ 0 w 7187184"/>
              <a:gd name="connsiteY0" fmla="*/ 0 h 1633728"/>
              <a:gd name="connsiteX1" fmla="*/ 3810000 w 7187184"/>
              <a:gd name="connsiteY1" fmla="*/ 1267968 h 1633728"/>
              <a:gd name="connsiteX2" fmla="*/ 7187184 w 7187184"/>
              <a:gd name="connsiteY2" fmla="*/ 1633728 h 1633728"/>
              <a:gd name="connsiteX0" fmla="*/ 0 w 7187184"/>
              <a:gd name="connsiteY0" fmla="*/ 0 h 1633728"/>
              <a:gd name="connsiteX1" fmla="*/ 3797808 w 7187184"/>
              <a:gd name="connsiteY1" fmla="*/ 1335024 h 1633728"/>
              <a:gd name="connsiteX2" fmla="*/ 7187184 w 7187184"/>
              <a:gd name="connsiteY2" fmla="*/ 1633728 h 163372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 name="connsiteX0" fmla="*/ 0 w 7181088"/>
              <a:gd name="connsiteY0" fmla="*/ 0 h 1664208"/>
              <a:gd name="connsiteX1" fmla="*/ 3791712 w 7181088"/>
              <a:gd name="connsiteY1" fmla="*/ 1365504 h 1664208"/>
              <a:gd name="connsiteX2" fmla="*/ 7181088 w 7181088"/>
              <a:gd name="connsiteY2" fmla="*/ 1664208 h 1664208"/>
            </a:gdLst>
            <a:ahLst/>
            <a:cxnLst>
              <a:cxn ang="0">
                <a:pos x="connsiteX0" y="connsiteY0"/>
              </a:cxn>
              <a:cxn ang="0">
                <a:pos x="connsiteX1" y="connsiteY1"/>
              </a:cxn>
              <a:cxn ang="0">
                <a:pos x="connsiteX2" y="connsiteY2"/>
              </a:cxn>
            </a:cxnLst>
            <a:rect l="l" t="t" r="r" b="b"/>
            <a:pathLst>
              <a:path w="7181088" h="1664208">
                <a:moveTo>
                  <a:pt x="0" y="0"/>
                </a:moveTo>
                <a:cubicBezTo>
                  <a:pt x="996188" y="474980"/>
                  <a:pt x="2594864" y="1149096"/>
                  <a:pt x="3791712" y="1365504"/>
                </a:cubicBezTo>
                <a:cubicBezTo>
                  <a:pt x="4988560" y="1581912"/>
                  <a:pt x="7181088" y="1664208"/>
                  <a:pt x="7181088" y="1664208"/>
                </a:cubicBezTo>
              </a:path>
            </a:pathLst>
          </a:custGeom>
          <a:ln w="38100">
            <a:prstDash val="sysDot"/>
          </a:ln>
        </p:spPr>
        <p:style>
          <a:lnRef idx="1">
            <a:schemeClr val="accent6"/>
          </a:lnRef>
          <a:fillRef idx="0">
            <a:schemeClr val="accent6"/>
          </a:fillRef>
          <a:effectRef idx="0">
            <a:schemeClr val="accent6"/>
          </a:effectRef>
          <a:fontRef idx="minor">
            <a:schemeClr val="tx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7" name="テキスト ボックス 26"/>
          <p:cNvSpPr txBox="1"/>
          <p:nvPr/>
        </p:nvSpPr>
        <p:spPr>
          <a:xfrm>
            <a:off x="1232632"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初期の</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9" name="テキスト ボックス 28"/>
          <p:cNvSpPr txBox="1"/>
          <p:nvPr/>
        </p:nvSpPr>
        <p:spPr>
          <a:xfrm>
            <a:off x="2482290" y="5409262"/>
            <a:ext cx="1261884" cy="461665"/>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承認された</a:t>
            </a:r>
            <a:endParaRPr lang="en-US" altLang="ja-JP" sz="1200" dirty="0">
              <a:latin typeface="Meiryo" panose="020B0604030504040204" pitchFamily="34" charset="-128"/>
              <a:ea typeface="Meiryo" panose="020B0604030504040204" pitchFamily="34" charset="-128"/>
              <a:cs typeface="Meiryo" charset="-128"/>
            </a:endParaRPr>
          </a:p>
          <a:p>
            <a:r>
              <a:rPr lang="ja-JP" altLang="en-US" sz="1200" dirty="0">
                <a:latin typeface="Meiryo" panose="020B0604030504040204" pitchFamily="34" charset="-128"/>
                <a:ea typeface="Meiryo" panose="020B0604030504040204" pitchFamily="34" charset="-128"/>
                <a:cs typeface="Meiryo" charset="-128"/>
              </a:rPr>
              <a:t>プロダクト定義</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0" name="テキスト ボックス 29"/>
          <p:cNvSpPr txBox="1"/>
          <p:nvPr/>
        </p:nvSpPr>
        <p:spPr>
          <a:xfrm>
            <a:off x="4929327" y="5409262"/>
            <a:ext cx="800219" cy="276999"/>
          </a:xfrm>
          <a:prstGeom prst="rect">
            <a:avLst/>
          </a:prstGeom>
          <a:noFill/>
        </p:spPr>
        <p:txBody>
          <a:bodyPr wrap="none" rtlCol="0">
            <a:spAutoFit/>
          </a:bodyPr>
          <a:lstStyle/>
          <a:p>
            <a:r>
              <a:rPr lang="ja-JP" altLang="en-US" sz="1200">
                <a:latin typeface="Meiryo" panose="020B0604030504040204" pitchFamily="34" charset="-128"/>
                <a:ea typeface="Meiryo" panose="020B0604030504040204" pitchFamily="34" charset="-128"/>
                <a:cs typeface="Meiryo" charset="-128"/>
              </a:rPr>
              <a:t>設計仕様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1" name="テキスト ボックス 30"/>
          <p:cNvSpPr txBox="1"/>
          <p:nvPr/>
        </p:nvSpPr>
        <p:spPr>
          <a:xfrm>
            <a:off x="6427081" y="5409262"/>
            <a:ext cx="800219"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詳細設計</a:t>
            </a:r>
          </a:p>
        </p:txBody>
      </p:sp>
      <p:sp>
        <p:nvSpPr>
          <p:cNvPr id="32" name="テキスト ボックス 31"/>
          <p:cNvSpPr txBox="1"/>
          <p:nvPr/>
        </p:nvSpPr>
        <p:spPr>
          <a:xfrm>
            <a:off x="7503315" y="5409262"/>
            <a:ext cx="1107996"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cs typeface="Meiryo" charset="-128"/>
              </a:rPr>
              <a:t>検収された</a:t>
            </a:r>
            <a:endParaRPr kumimoji="1" lang="en-US" altLang="ja-JP" sz="1200" dirty="0">
              <a:latin typeface="Meiryo" panose="020B0604030504040204" pitchFamily="34" charset="-128"/>
              <a:ea typeface="Meiryo" panose="020B0604030504040204" pitchFamily="34" charset="-128"/>
              <a:cs typeface="Meiryo" charset="-128"/>
            </a:endParaRPr>
          </a:p>
          <a:p>
            <a:pPr algn="r"/>
            <a:r>
              <a:rPr kumimoji="1" lang="ja-JP" altLang="en-US" sz="1200" dirty="0">
                <a:latin typeface="Meiryo" panose="020B0604030504040204" pitchFamily="34" charset="-128"/>
                <a:ea typeface="Meiryo" panose="020B0604030504040204" pitchFamily="34" charset="-128"/>
                <a:cs typeface="Meiryo" charset="-128"/>
              </a:rPr>
              <a:t>ソフトウエア</a:t>
            </a:r>
          </a:p>
        </p:txBody>
      </p:sp>
      <p:sp>
        <p:nvSpPr>
          <p:cNvPr id="33" name="テキスト ボックス 32"/>
          <p:cNvSpPr txBox="1"/>
          <p:nvPr/>
        </p:nvSpPr>
        <p:spPr>
          <a:xfrm>
            <a:off x="3740607" y="5409262"/>
            <a:ext cx="800219" cy="276999"/>
          </a:xfrm>
          <a:prstGeom prst="rect">
            <a:avLst/>
          </a:prstGeom>
          <a:noFill/>
        </p:spPr>
        <p:txBody>
          <a:bodyPr wrap="none" rtlCol="0">
            <a:spAutoFit/>
          </a:bodyPr>
          <a:lstStyle/>
          <a:p>
            <a:r>
              <a:rPr lang="ja-JP" altLang="en-US" sz="1200" dirty="0">
                <a:latin typeface="Meiryo" panose="020B0604030504040204" pitchFamily="34" charset="-128"/>
                <a:ea typeface="Meiryo" panose="020B0604030504040204" pitchFamily="34" charset="-128"/>
                <a:cs typeface="Meiryo" charset="-128"/>
              </a:rPr>
              <a:t>要求仕様</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28" name="テキスト ボックス 27"/>
          <p:cNvSpPr txBox="1"/>
          <p:nvPr/>
        </p:nvSpPr>
        <p:spPr>
          <a:xfrm>
            <a:off x="301689" y="1794328"/>
            <a:ext cx="400110" cy="1528624"/>
          </a:xfrm>
          <a:prstGeom prst="rect">
            <a:avLst/>
          </a:prstGeom>
          <a:noFill/>
        </p:spPr>
        <p:txBody>
          <a:bodyPr vert="eaVert" wrap="none" rtlCol="0">
            <a:spAutoFit/>
          </a:bodyPr>
          <a:lstStyle/>
          <a:p>
            <a:r>
              <a:rPr kumimoji="1" lang="ja-JP" altLang="en-US" sz="1400">
                <a:latin typeface="Meiryo" panose="020B0604030504040204" pitchFamily="34" charset="-128"/>
                <a:ea typeface="Meiryo" panose="020B0604030504040204" pitchFamily="34" charset="-128"/>
                <a:cs typeface="Meiryo" charset="-128"/>
              </a:rPr>
              <a:t>見積金額の変動幅</a:t>
            </a:r>
          </a:p>
        </p:txBody>
      </p:sp>
      <p:sp>
        <p:nvSpPr>
          <p:cNvPr id="34" name="テキスト ボックス 33"/>
          <p:cNvSpPr txBox="1"/>
          <p:nvPr/>
        </p:nvSpPr>
        <p:spPr>
          <a:xfrm>
            <a:off x="1186016" y="1211606"/>
            <a:ext cx="1723550" cy="276999"/>
          </a:xfrm>
          <a:prstGeom prst="rect">
            <a:avLst/>
          </a:prstGeom>
          <a:noFill/>
        </p:spPr>
        <p:txBody>
          <a:bodyPr wrap="none" rtlCol="0">
            <a:spAutoFit/>
          </a:bodyPr>
          <a:lstStyle/>
          <a:p>
            <a:pPr algn="ctr"/>
            <a:r>
              <a:rPr kumimoji="1" lang="ja-JP" altLang="en-US" sz="1200">
                <a:latin typeface="Meiryo" panose="020B0604030504040204" pitchFamily="34" charset="-128"/>
                <a:ea typeface="Meiryo" panose="020B0604030504040204" pitchFamily="34" charset="-128"/>
              </a:rPr>
              <a:t>プロジェクトフェーズ</a:t>
            </a:r>
          </a:p>
        </p:txBody>
      </p:sp>
      <p:sp>
        <p:nvSpPr>
          <p:cNvPr id="35" name="正方形/長方形 34"/>
          <p:cNvSpPr/>
          <p:nvPr/>
        </p:nvSpPr>
        <p:spPr>
          <a:xfrm>
            <a:off x="3276801" y="5984315"/>
            <a:ext cx="5469767" cy="276999"/>
          </a:xfrm>
          <a:prstGeom prst="rect">
            <a:avLst/>
          </a:prstGeom>
        </p:spPr>
        <p:txBody>
          <a:bodyPr wrap="none">
            <a:spAutoFit/>
          </a:bodyPr>
          <a:lstStyle/>
          <a:p>
            <a:r>
              <a:rPr lang="ja-JP" altLang="en-US" sz="1200">
                <a:solidFill>
                  <a:srgbClr val="333333"/>
                </a:solidFill>
                <a:latin typeface="Meiryo" panose="020B0604030504040204" pitchFamily="34" charset="-128"/>
                <a:ea typeface="Meiryo" panose="020B0604030504040204" pitchFamily="34" charset="-128"/>
                <a:cs typeface="Meiryo" charset="-128"/>
              </a:rPr>
              <a:t>スティーブ・マコネル著「ソフトウェア見積り 人月の暗黙知を解き明かす」</a:t>
            </a:r>
            <a:endParaRPr lang="ja-JP" altLang="en-US" sz="1200">
              <a:latin typeface="Meiryo" panose="020B0604030504040204" pitchFamily="34" charset="-128"/>
              <a:ea typeface="Meiryo" panose="020B0604030504040204" pitchFamily="34" charset="-128"/>
              <a:cs typeface="Meiryo" charset="-128"/>
            </a:endParaRPr>
          </a:p>
        </p:txBody>
      </p:sp>
      <p:sp>
        <p:nvSpPr>
          <p:cNvPr id="36" name="上下矢印 35"/>
          <p:cNvSpPr/>
          <p:nvPr/>
        </p:nvSpPr>
        <p:spPr>
          <a:xfrm>
            <a:off x="1400056" y="2260320"/>
            <a:ext cx="567961" cy="2875420"/>
          </a:xfrm>
          <a:prstGeom prst="up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lang="ja-JP" altLang="en-US" dirty="0">
                <a:latin typeface="Meiryo" panose="020B0604030504040204" pitchFamily="34" charset="-128"/>
                <a:ea typeface="Meiryo" panose="020B0604030504040204" pitchFamily="34" charset="-128"/>
              </a:rPr>
              <a:t>　倍の振れ幅</a:t>
            </a:r>
            <a:endParaRPr kumimoji="1" lang="ja-JP" altLang="en-US" dirty="0">
              <a:latin typeface="Meiryo" panose="020B0604030504040204" pitchFamily="34" charset="-128"/>
              <a:ea typeface="Meiryo" panose="020B0604030504040204" pitchFamily="34" charset="-128"/>
            </a:endParaRPr>
          </a:p>
        </p:txBody>
      </p:sp>
      <p:sp>
        <p:nvSpPr>
          <p:cNvPr id="37" name="テキスト ボックス 36"/>
          <p:cNvSpPr txBox="1"/>
          <p:nvPr/>
        </p:nvSpPr>
        <p:spPr>
          <a:xfrm>
            <a:off x="1483686" y="2903614"/>
            <a:ext cx="470000" cy="369332"/>
          </a:xfrm>
          <a:prstGeom prst="rect">
            <a:avLst/>
          </a:prstGeom>
          <a:noFill/>
        </p:spPr>
        <p:txBody>
          <a:bodyPr wrap="none" rtlCol="0">
            <a:spAutoFit/>
          </a:bodyPr>
          <a:lstStyle/>
          <a:p>
            <a:r>
              <a:rPr kumimoji="1" lang="en-US" altLang="ja-JP">
                <a:solidFill>
                  <a:schemeClr val="bg1"/>
                </a:solidFill>
                <a:latin typeface="Meiryo" panose="020B0604030504040204" pitchFamily="34" charset="-128"/>
                <a:ea typeface="Meiryo" panose="020B0604030504040204" pitchFamily="34" charset="-128"/>
              </a:rPr>
              <a:t>16</a:t>
            </a:r>
            <a:endParaRPr kumimoji="1" lang="ja-JP" altLang="en-US"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60656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根拠なき「工数見積」と顧客との信頼関係の崩壊</a:t>
            </a:r>
          </a:p>
        </p:txBody>
      </p:sp>
      <p:sp>
        <p:nvSpPr>
          <p:cNvPr id="4" name="正方形/長方形 3"/>
          <p:cNvSpPr/>
          <p:nvPr/>
        </p:nvSpPr>
        <p:spPr>
          <a:xfrm>
            <a:off x="457200" y="936346"/>
            <a:ext cx="4016044" cy="324830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p:cNvSpPr/>
          <p:nvPr/>
        </p:nvSpPr>
        <p:spPr>
          <a:xfrm>
            <a:off x="4667099" y="936346"/>
            <a:ext cx="4016044" cy="324830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テキスト ボックス 5"/>
          <p:cNvSpPr txBox="1"/>
          <p:nvPr/>
        </p:nvSpPr>
        <p:spPr>
          <a:xfrm>
            <a:off x="1103310" y="1016814"/>
            <a:ext cx="2723823" cy="646331"/>
          </a:xfrm>
          <a:prstGeom prst="rect">
            <a:avLst/>
          </a:prstGeom>
          <a:noFill/>
        </p:spPr>
        <p:txBody>
          <a:bodyPr wrap="none" rtlCol="0">
            <a:spAutoFit/>
          </a:bodyPr>
          <a:lstStyle/>
          <a:p>
            <a:pPr algn="ctr"/>
            <a:r>
              <a:rPr kumimoji="1" lang="ja-JP" altLang="en-US" b="1" dirty="0">
                <a:solidFill>
                  <a:srgbClr val="0432FF"/>
                </a:solidFill>
                <a:latin typeface="Meiryo" panose="020B0604030504040204" pitchFamily="34" charset="-128"/>
                <a:ea typeface="Meiryo" panose="020B0604030504040204" pitchFamily="34" charset="-128"/>
                <a:cs typeface="Meiryo" charset="-128"/>
              </a:rPr>
              <a:t>手続き型プログラミング</a:t>
            </a:r>
            <a:endParaRPr kumimoji="1" lang="en-US" altLang="ja-JP" b="1" dirty="0">
              <a:solidFill>
                <a:srgbClr val="0432FF"/>
              </a:solidFill>
              <a:latin typeface="Meiryo" panose="020B0604030504040204" pitchFamily="34" charset="-128"/>
              <a:ea typeface="Meiryo" panose="020B0604030504040204" pitchFamily="34" charset="-128"/>
              <a:cs typeface="Meiryo" charset="-128"/>
            </a:endParaRPr>
          </a:p>
          <a:p>
            <a:pPr algn="ctr"/>
            <a:r>
              <a:rPr lang="en-US" altLang="ja-JP" dirty="0">
                <a:solidFill>
                  <a:srgbClr val="0432FF"/>
                </a:solidFill>
                <a:latin typeface="Meiryo" panose="020B0604030504040204" pitchFamily="34" charset="-128"/>
                <a:ea typeface="Meiryo" panose="020B0604030504040204" pitchFamily="34" charset="-128"/>
                <a:cs typeface="Meiryo" charset="-128"/>
              </a:rPr>
              <a:t>COBOL</a:t>
            </a:r>
            <a:r>
              <a:rPr lang="ja-JP" altLang="en-US" dirty="0">
                <a:solidFill>
                  <a:srgbClr val="0432FF"/>
                </a:solidFill>
                <a:latin typeface="Meiryo" panose="020B0604030504040204" pitchFamily="34" charset="-128"/>
                <a:ea typeface="Meiryo" panose="020B0604030504040204" pitchFamily="34" charset="-128"/>
                <a:cs typeface="Meiryo" charset="-128"/>
              </a:rPr>
              <a:t>や</a:t>
            </a:r>
            <a:r>
              <a:rPr lang="en-US" altLang="ja-JP" dirty="0">
                <a:solidFill>
                  <a:srgbClr val="0432FF"/>
                </a:solidFill>
                <a:latin typeface="Meiryo" panose="020B0604030504040204" pitchFamily="34" charset="-128"/>
                <a:ea typeface="Meiryo" panose="020B0604030504040204" pitchFamily="34" charset="-128"/>
                <a:cs typeface="Meiryo" charset="-128"/>
              </a:rPr>
              <a:t>PL/I</a:t>
            </a:r>
            <a:r>
              <a:rPr lang="ja-JP" altLang="en-US" dirty="0">
                <a:solidFill>
                  <a:srgbClr val="0432FF"/>
                </a:solidFill>
                <a:latin typeface="Meiryo" panose="020B0604030504040204" pitchFamily="34" charset="-128"/>
                <a:ea typeface="Meiryo" panose="020B0604030504040204" pitchFamily="34" charset="-128"/>
                <a:cs typeface="Meiryo" charset="-128"/>
              </a:rPr>
              <a:t>など</a:t>
            </a:r>
            <a:endParaRPr kumimoji="1" lang="ja-JP" altLang="en-US" dirty="0">
              <a:solidFill>
                <a:srgbClr val="0432FF"/>
              </a:solidFill>
              <a:latin typeface="Meiryo" panose="020B0604030504040204" pitchFamily="34" charset="-128"/>
              <a:ea typeface="Meiryo" panose="020B0604030504040204" pitchFamily="34" charset="-128"/>
              <a:cs typeface="Meiryo" charset="-128"/>
            </a:endParaRPr>
          </a:p>
        </p:txBody>
      </p:sp>
      <p:sp>
        <p:nvSpPr>
          <p:cNvPr id="7" name="テキスト ボックス 6"/>
          <p:cNvSpPr txBox="1"/>
          <p:nvPr/>
        </p:nvSpPr>
        <p:spPr>
          <a:xfrm>
            <a:off x="4859459" y="1016814"/>
            <a:ext cx="3647152" cy="646331"/>
          </a:xfrm>
          <a:prstGeom prst="rect">
            <a:avLst/>
          </a:prstGeom>
          <a:noFill/>
        </p:spPr>
        <p:txBody>
          <a:bodyPr wrap="none" rtlCol="0">
            <a:spAutoFit/>
          </a:bodyPr>
          <a:lstStyle/>
          <a:p>
            <a:pPr algn="ctr"/>
            <a:r>
              <a:rPr kumimoji="1" lang="ja-JP" altLang="en-US" b="1" dirty="0">
                <a:solidFill>
                  <a:schemeClr val="accent6">
                    <a:lumMod val="75000"/>
                  </a:schemeClr>
                </a:solidFill>
                <a:latin typeface="Meiryo" panose="020B0604030504040204" pitchFamily="34" charset="-128"/>
                <a:ea typeface="Meiryo" panose="020B0604030504040204" pitchFamily="34" charset="-128"/>
                <a:cs typeface="Meiryo" charset="-128"/>
              </a:rPr>
              <a:t>オブジェクト指向プログラミング</a:t>
            </a:r>
            <a:endParaRPr kumimoji="1" lang="en-US" altLang="ja-JP" b="1" dirty="0">
              <a:solidFill>
                <a:schemeClr val="accent6">
                  <a:lumMod val="75000"/>
                </a:schemeClr>
              </a:solidFill>
              <a:latin typeface="Meiryo" panose="020B0604030504040204" pitchFamily="34" charset="-128"/>
              <a:ea typeface="Meiryo" panose="020B0604030504040204" pitchFamily="34" charset="-128"/>
              <a:cs typeface="Meiryo" charset="-128"/>
            </a:endParaRPr>
          </a:p>
          <a:p>
            <a:pPr algn="ct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Java</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や</a:t>
            </a:r>
            <a:r>
              <a:rPr lang="en-US" altLang="ja-JP" dirty="0">
                <a:solidFill>
                  <a:schemeClr val="accent6">
                    <a:lumMod val="75000"/>
                  </a:schemeClr>
                </a:solidFill>
                <a:latin typeface="Meiryo" panose="020B0604030504040204" pitchFamily="34" charset="-128"/>
                <a:ea typeface="Meiryo" panose="020B0604030504040204" pitchFamily="34" charset="-128"/>
                <a:cs typeface="Meiryo" charset="-128"/>
              </a:rPr>
              <a:t>C++</a:t>
            </a:r>
            <a:r>
              <a:rPr lang="ja-JP" altLang="en-US" dirty="0">
                <a:solidFill>
                  <a:schemeClr val="accent6">
                    <a:lumMod val="75000"/>
                  </a:schemeClr>
                </a:solidFill>
                <a:latin typeface="Meiryo" panose="020B0604030504040204" pitchFamily="34" charset="-128"/>
                <a:ea typeface="Meiryo" panose="020B0604030504040204" pitchFamily="34" charset="-128"/>
                <a:cs typeface="Meiryo" charset="-128"/>
              </a:rPr>
              <a:t>など</a:t>
            </a:r>
            <a:endParaRPr kumimoji="1" lang="ja-JP" altLang="en-US" dirty="0">
              <a:solidFill>
                <a:schemeClr val="accent6">
                  <a:lumMod val="75000"/>
                </a:schemeClr>
              </a:solidFill>
              <a:latin typeface="Meiryo" panose="020B0604030504040204" pitchFamily="34" charset="-128"/>
              <a:ea typeface="Meiryo" panose="020B0604030504040204" pitchFamily="34" charset="-128"/>
              <a:cs typeface="Meiryo" charset="-128"/>
            </a:endParaRPr>
          </a:p>
        </p:txBody>
      </p:sp>
      <p:sp>
        <p:nvSpPr>
          <p:cNvPr id="8" name="正方形/長方形 7"/>
          <p:cNvSpPr/>
          <p:nvPr/>
        </p:nvSpPr>
        <p:spPr>
          <a:xfrm>
            <a:off x="576071" y="1663145"/>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シーケンシャル・コーディング</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上から順に書いてゆく</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１ヶ月に</a:t>
            </a:r>
            <a:r>
              <a:rPr lang="ja-JP" altLang="en-US" sz="1200" dirty="0">
                <a:solidFill>
                  <a:srgbClr val="FFFFFF"/>
                </a:solidFill>
                <a:latin typeface="Meiryo" panose="020B0604030504040204" pitchFamily="34" charset="-128"/>
                <a:ea typeface="Meiryo" panose="020B0604030504040204" pitchFamily="34" charset="-128"/>
                <a:cs typeface="Meiryo" charset="-128"/>
              </a:rPr>
              <a:t>書けるステップ数は誰がやっても同じ</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工数算定の根拠／基準が明確でぶれが少ない</a:t>
            </a:r>
          </a:p>
        </p:txBody>
      </p:sp>
      <p:sp>
        <p:nvSpPr>
          <p:cNvPr id="9" name="正方形/長方形 8"/>
          <p:cNvSpPr/>
          <p:nvPr/>
        </p:nvSpPr>
        <p:spPr>
          <a:xfrm>
            <a:off x="576071" y="2906729"/>
            <a:ext cx="3778299" cy="113367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ファンクション・ポイント法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シーケンシャル・コーディングを前提</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機能数や複雑さに応じて点数化</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点数→ステップ数→工数の一致</a:t>
            </a:r>
          </a:p>
        </p:txBody>
      </p:sp>
      <p:sp>
        <p:nvSpPr>
          <p:cNvPr id="10" name="正方形/長方形 9"/>
          <p:cNvSpPr/>
          <p:nvPr/>
        </p:nvSpPr>
        <p:spPr>
          <a:xfrm>
            <a:off x="457200" y="4430137"/>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Meiryo" charset="-128"/>
              </a:rPr>
              <a:t>妥当な工数が算定可能</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2" name="正方形/長方形 11"/>
          <p:cNvSpPr/>
          <p:nvPr/>
        </p:nvSpPr>
        <p:spPr>
          <a:xfrm>
            <a:off x="4785971" y="1663145"/>
            <a:ext cx="3778299" cy="516785"/>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開発生産性の</a:t>
            </a:r>
            <a:r>
              <a:rPr kumimoji="1" lang="ja-JP" altLang="en-US" sz="1600" b="1">
                <a:solidFill>
                  <a:srgbClr val="FFFFFF"/>
                </a:solidFill>
                <a:latin typeface="Meiryo" panose="020B0604030504040204" pitchFamily="34" charset="-128"/>
                <a:ea typeface="Meiryo" panose="020B0604030504040204" pitchFamily="34" charset="-128"/>
                <a:cs typeface="Meiryo" charset="-128"/>
              </a:rPr>
              <a:t>飛躍的向上</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3" name="正方形/長方形 12"/>
          <p:cNvSpPr/>
          <p:nvPr/>
        </p:nvSpPr>
        <p:spPr>
          <a:xfrm>
            <a:off x="4793885" y="2280038"/>
            <a:ext cx="3778299" cy="516785"/>
          </a:xfrm>
          <a:prstGeom prst="rect">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Meiryo" charset="-128"/>
              </a:rPr>
              <a:t>設計次第／エンジニアのスキル次第で</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algn="ct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工数が大幅に変動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p:txBody>
      </p:sp>
      <p:sp>
        <p:nvSpPr>
          <p:cNvPr id="14" name="正方形/長方形 13"/>
          <p:cNvSpPr/>
          <p:nvPr/>
        </p:nvSpPr>
        <p:spPr>
          <a:xfrm>
            <a:off x="4785970" y="2896671"/>
            <a:ext cx="3778299" cy="1133678"/>
          </a:xfrm>
          <a:prstGeom prst="rect">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600" b="1" dirty="0">
                <a:solidFill>
                  <a:srgbClr val="FFFFFF"/>
                </a:solidFill>
                <a:latin typeface="Meiryo" panose="020B0604030504040204" pitchFamily="34" charset="-128"/>
                <a:ea typeface="Meiryo" panose="020B0604030504040204" pitchFamily="34" charset="-128"/>
                <a:cs typeface="Meiryo" charset="-128"/>
              </a:rPr>
              <a:t>KKD</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Keiken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Kan</a:t>
            </a:r>
            <a:r>
              <a:rPr lang="en-US" altLang="ja-JP" sz="1600" b="1" dirty="0">
                <a:solidFill>
                  <a:srgbClr val="FFFFFF"/>
                </a:solidFill>
                <a:latin typeface="Meiryo" panose="020B0604030504040204" pitchFamily="34" charset="-128"/>
                <a:ea typeface="Meiryo" panose="020B0604030504040204" pitchFamily="34" charset="-128"/>
                <a:cs typeface="Meiryo" charset="-128"/>
              </a:rPr>
              <a:t> + </a:t>
            </a:r>
            <a:r>
              <a:rPr lang="en-US" altLang="ja-JP" sz="1600" b="1" dirty="0" err="1">
                <a:solidFill>
                  <a:srgbClr val="FFFFFF"/>
                </a:solidFill>
                <a:latin typeface="Meiryo" panose="020B0604030504040204" pitchFamily="34" charset="-128"/>
                <a:ea typeface="Meiryo" panose="020B0604030504040204" pitchFamily="34" charset="-128"/>
                <a:cs typeface="Meiryo" charset="-128"/>
              </a:rPr>
              <a:t>Dokyo</a:t>
            </a:r>
            <a:r>
              <a:rPr kumimoji="1" lang="ja-JP" altLang="en-US" sz="1600" b="1" dirty="0">
                <a:solidFill>
                  <a:srgbClr val="FFFFFF"/>
                </a:solidFill>
                <a:latin typeface="Meiryo" panose="020B0604030504040204" pitchFamily="34" charset="-128"/>
                <a:ea typeface="Meiryo" panose="020B0604030504040204" pitchFamily="34" charset="-128"/>
                <a:cs typeface="Meiryo" charset="-128"/>
              </a:rPr>
              <a:t>）法</a:t>
            </a:r>
            <a:endParaRPr kumimoji="1" lang="en-US" altLang="ja-JP" sz="1600" b="1"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過去の経験と勘にもとづく規模感</a:t>
            </a:r>
            <a:endParaRPr kumimoji="1"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lang="ja-JP" altLang="en-US" sz="1200" dirty="0">
                <a:solidFill>
                  <a:srgbClr val="FFFFFF"/>
                </a:solidFill>
                <a:latin typeface="Meiryo" panose="020B0604030504040204" pitchFamily="34" charset="-128"/>
                <a:ea typeface="Meiryo" panose="020B0604030504040204" pitchFamily="34" charset="-128"/>
                <a:cs typeface="Meiryo" charset="-128"/>
              </a:rPr>
              <a:t>過去に経験が無い場合は類似例を元に推計</a:t>
            </a:r>
            <a:endParaRPr lang="en-US" altLang="ja-JP" sz="1200" dirty="0">
              <a:solidFill>
                <a:srgbClr val="FFFFFF"/>
              </a:solidFill>
              <a:latin typeface="Meiryo" panose="020B0604030504040204" pitchFamily="34" charset="-128"/>
              <a:ea typeface="Meiryo" panose="020B0604030504040204" pitchFamily="34" charset="-128"/>
              <a:cs typeface="Meiryo" charset="-128"/>
            </a:endParaRPr>
          </a:p>
          <a:p>
            <a:pPr marL="171450" indent="-171450">
              <a:buFont typeface="Wingdings" charset="2"/>
              <a:buChar char="ü"/>
            </a:pPr>
            <a:r>
              <a:rPr kumimoji="1" lang="ja-JP" altLang="en-US" sz="1200" dirty="0">
                <a:solidFill>
                  <a:srgbClr val="FFFFFF"/>
                </a:solidFill>
                <a:latin typeface="Meiryo" panose="020B0604030504040204" pitchFamily="34" charset="-128"/>
                <a:ea typeface="Meiryo" panose="020B0604030504040204" pitchFamily="34" charset="-128"/>
                <a:cs typeface="Meiryo" charset="-128"/>
              </a:rPr>
              <a:t>赤字案件が増えコンティンジェンシを上乗せ</a:t>
            </a:r>
          </a:p>
        </p:txBody>
      </p:sp>
      <p:sp>
        <p:nvSpPr>
          <p:cNvPr id="17" name="正方形/長方形 16"/>
          <p:cNvSpPr/>
          <p:nvPr/>
        </p:nvSpPr>
        <p:spPr>
          <a:xfrm>
            <a:off x="4667099" y="4430137"/>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見積工数の積算根拠</a:t>
            </a:r>
            <a:r>
              <a:rPr lang="ja-JP" altLang="en-US" sz="2000" dirty="0">
                <a:solidFill>
                  <a:srgbClr val="FFFFFF"/>
                </a:solidFill>
                <a:latin typeface="Meiryo" panose="020B0604030504040204" pitchFamily="34" charset="-128"/>
                <a:ea typeface="Meiryo" panose="020B0604030504040204" pitchFamily="34" charset="-128"/>
                <a:cs typeface="Meiryo" charset="-128"/>
              </a:rPr>
              <a:t>が曖昧</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18" name="正方形/長方形 17"/>
          <p:cNvSpPr/>
          <p:nvPr/>
        </p:nvSpPr>
        <p:spPr>
          <a:xfrm>
            <a:off x="457200" y="523905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顧客との信頼関係を醸成</a:t>
            </a:r>
          </a:p>
        </p:txBody>
      </p:sp>
      <p:sp>
        <p:nvSpPr>
          <p:cNvPr id="19" name="正方形/長方形 18"/>
          <p:cNvSpPr/>
          <p:nvPr/>
        </p:nvSpPr>
        <p:spPr>
          <a:xfrm>
            <a:off x="4667099" y="523905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顧客との信頼関係が崩壊</a:t>
            </a:r>
          </a:p>
        </p:txBody>
      </p:sp>
      <p:sp>
        <p:nvSpPr>
          <p:cNvPr id="20" name="正方形/長方形 19"/>
          <p:cNvSpPr/>
          <p:nvPr/>
        </p:nvSpPr>
        <p:spPr>
          <a:xfrm>
            <a:off x="457200" y="5858245"/>
            <a:ext cx="4016044" cy="5734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利益確保と予測が可能</a:t>
            </a:r>
          </a:p>
        </p:txBody>
      </p:sp>
      <p:sp>
        <p:nvSpPr>
          <p:cNvPr id="21" name="正方形/長方形 20"/>
          <p:cNvSpPr/>
          <p:nvPr/>
        </p:nvSpPr>
        <p:spPr>
          <a:xfrm>
            <a:off x="4667099" y="5858245"/>
            <a:ext cx="4016044" cy="5734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panose="020B0604030504040204" pitchFamily="34" charset="-128"/>
                <a:ea typeface="Meiryo" panose="020B0604030504040204" pitchFamily="34" charset="-128"/>
                <a:cs typeface="Meiryo" charset="-128"/>
              </a:rPr>
              <a:t>利益</a:t>
            </a:r>
            <a:r>
              <a:rPr kumimoji="1" lang="ja-JP" altLang="en-US" sz="2000">
                <a:solidFill>
                  <a:srgbClr val="FFFFFF"/>
                </a:solidFill>
                <a:latin typeface="Meiryo" panose="020B0604030504040204" pitchFamily="34" charset="-128"/>
                <a:ea typeface="Meiryo" panose="020B0604030504040204" pitchFamily="34" charset="-128"/>
                <a:cs typeface="Meiryo" charset="-128"/>
              </a:rPr>
              <a:t>確保と予測が困難</a:t>
            </a:r>
            <a:endParaRPr kumimoji="1" lang="ja-JP" altLang="en-US" sz="2000" dirty="0">
              <a:solidFill>
                <a:srgbClr val="FFFFFF"/>
              </a:solidFill>
              <a:latin typeface="Meiryo" panose="020B0604030504040204" pitchFamily="34" charset="-128"/>
              <a:ea typeface="Meiryo" panose="020B0604030504040204" pitchFamily="34" charset="-128"/>
              <a:cs typeface="Meiryo" charset="-128"/>
            </a:endParaRPr>
          </a:p>
        </p:txBody>
      </p:sp>
      <p:sp>
        <p:nvSpPr>
          <p:cNvPr id="22" name="フローチャート: 準備 21"/>
          <p:cNvSpPr/>
          <p:nvPr/>
        </p:nvSpPr>
        <p:spPr>
          <a:xfrm>
            <a:off x="4054450" y="5929928"/>
            <a:ext cx="1031443" cy="430093"/>
          </a:xfrm>
          <a:prstGeom prst="flowChartPreparation">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3" name="テキスト ボックス 22"/>
          <p:cNvSpPr txBox="1"/>
          <p:nvPr/>
        </p:nvSpPr>
        <p:spPr>
          <a:xfrm>
            <a:off x="4157261" y="5944086"/>
            <a:ext cx="800219" cy="461665"/>
          </a:xfrm>
          <a:prstGeom prst="rect">
            <a:avLst/>
          </a:prstGeom>
          <a:noFill/>
        </p:spPr>
        <p:txBody>
          <a:bodyPr wrap="none" rtlCol="0">
            <a:spAutoFit/>
          </a:bodyPr>
          <a:lstStyle/>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瑕疵担保</a:t>
            </a:r>
            <a:endParaRPr kumimoji="1" lang="en-US" altLang="ja-JP" sz="1200" dirty="0">
              <a:solidFill>
                <a:schemeClr val="bg1"/>
              </a:solidFill>
              <a:latin typeface="Meiryo" panose="020B0604030504040204" pitchFamily="34" charset="-128"/>
              <a:ea typeface="Meiryo" panose="020B0604030504040204" pitchFamily="34" charset="-128"/>
              <a:cs typeface="Meiryo" charset="-128"/>
            </a:endParaRPr>
          </a:p>
          <a:p>
            <a:pPr algn="ctr"/>
            <a:r>
              <a:rPr kumimoji="1" lang="ja-JP" altLang="en-US" sz="1200" dirty="0">
                <a:solidFill>
                  <a:schemeClr val="bg1"/>
                </a:solidFill>
                <a:latin typeface="Meiryo" panose="020B0604030504040204" pitchFamily="34" charset="-128"/>
                <a:ea typeface="Meiryo" panose="020B0604030504040204" pitchFamily="34" charset="-128"/>
                <a:cs typeface="Meiryo" charset="-128"/>
              </a:rPr>
              <a:t>責任</a:t>
            </a:r>
          </a:p>
        </p:txBody>
      </p:sp>
    </p:spTree>
    <p:extLst>
      <p:ext uri="{BB962C8B-B14F-4D97-AF65-F5344CB8AC3E}">
        <p14:creationId xmlns:p14="http://schemas.microsoft.com/office/powerpoint/2010/main" val="42790801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システム開発の理想と現実</a:t>
            </a:r>
          </a:p>
        </p:txBody>
      </p:sp>
      <p:cxnSp>
        <p:nvCxnSpPr>
          <p:cNvPr id="5" name="直線矢印コネクタ 4"/>
          <p:cNvCxnSpPr/>
          <p:nvPr/>
        </p:nvCxnSpPr>
        <p:spPr>
          <a:xfrm flipV="1">
            <a:off x="2395728" y="2225040"/>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H="1">
            <a:off x="335280" y="4553712"/>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2395728" y="4553712"/>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5" name="三角形 14"/>
          <p:cNvSpPr/>
          <p:nvPr/>
        </p:nvSpPr>
        <p:spPr>
          <a:xfrm>
            <a:off x="719328" y="2718816"/>
            <a:ext cx="3340608" cy="2950464"/>
          </a:xfrm>
          <a:prstGeom prst="triangle">
            <a:avLst/>
          </a:prstGeom>
          <a:solidFill>
            <a:srgbClr val="00B0F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2066466" y="1764268"/>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2" name="テキスト ボックス 21"/>
          <p:cNvSpPr txBox="1"/>
          <p:nvPr/>
        </p:nvSpPr>
        <p:spPr>
          <a:xfrm>
            <a:off x="210716" y="5920677"/>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23" name="テキスト ボックス 22"/>
          <p:cNvSpPr txBox="1"/>
          <p:nvPr/>
        </p:nvSpPr>
        <p:spPr>
          <a:xfrm>
            <a:off x="3925669" y="5920677"/>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cxnSp>
        <p:nvCxnSpPr>
          <p:cNvPr id="25" name="直線矢印コネクタ 24"/>
          <p:cNvCxnSpPr/>
          <p:nvPr/>
        </p:nvCxnSpPr>
        <p:spPr>
          <a:xfrm flipV="1">
            <a:off x="6757012" y="2231136"/>
            <a:ext cx="0" cy="2328672"/>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H="1">
            <a:off x="4696564" y="4559808"/>
            <a:ext cx="2060448"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a:off x="6757012" y="4559808"/>
            <a:ext cx="2048256" cy="1366965"/>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テキスト ボックス 28"/>
          <p:cNvSpPr txBox="1"/>
          <p:nvPr/>
        </p:nvSpPr>
        <p:spPr>
          <a:xfrm>
            <a:off x="6427750" y="1770364"/>
            <a:ext cx="646331" cy="523220"/>
          </a:xfrm>
          <a:prstGeom prst="rect">
            <a:avLst/>
          </a:prstGeom>
          <a:noFill/>
        </p:spPr>
        <p:txBody>
          <a:bodyPr wrap="none" rtlCol="0">
            <a:spAutoFit/>
          </a:bodyPr>
          <a:lstStyle/>
          <a:p>
            <a:pPr algn="ctr"/>
            <a:r>
              <a:rPr kumimoji="1" lang="ja-JP" altLang="en-US" dirty="0">
                <a:solidFill>
                  <a:schemeClr val="tx1">
                    <a:lumMod val="65000"/>
                    <a:lumOff val="35000"/>
                  </a:schemeClr>
                </a:solidFill>
                <a:latin typeface="Meiryo" charset="-128"/>
                <a:ea typeface="Meiryo" charset="-128"/>
                <a:cs typeface="Meiryo" charset="-128"/>
              </a:rPr>
              <a:t>品質</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Quality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0" name="テキスト ボックス 29"/>
          <p:cNvSpPr txBox="1"/>
          <p:nvPr/>
        </p:nvSpPr>
        <p:spPr>
          <a:xfrm>
            <a:off x="4572000" y="5926773"/>
            <a:ext cx="689612"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納期</a:t>
            </a:r>
            <a:endParaRPr kumimoji="1" lang="en-US" altLang="ja-JP" dirty="0">
              <a:solidFill>
                <a:schemeClr val="tx1">
                  <a:lumMod val="65000"/>
                  <a:lumOff val="35000"/>
                </a:schemeClr>
              </a:solidFill>
              <a:latin typeface="Meiryo" charset="-128"/>
              <a:ea typeface="Meiryo" charset="-128"/>
              <a:cs typeface="Meiryo" charset="-128"/>
            </a:endParaRPr>
          </a:p>
          <a:p>
            <a:pPr algn="ctr"/>
            <a:r>
              <a:rPr lang="en-US" altLang="ja-JP" sz="1000" dirty="0">
                <a:solidFill>
                  <a:schemeClr val="tx1">
                    <a:lumMod val="65000"/>
                    <a:lumOff val="35000"/>
                  </a:schemeClr>
                </a:solidFill>
                <a:latin typeface="Meiryo" charset="-128"/>
                <a:ea typeface="Meiryo" charset="-128"/>
                <a:cs typeface="Meiryo" charset="-128"/>
              </a:rPr>
              <a:t>Delivery</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1" name="テキスト ボックス 30"/>
          <p:cNvSpPr txBox="1"/>
          <p:nvPr/>
        </p:nvSpPr>
        <p:spPr>
          <a:xfrm>
            <a:off x="8286953" y="5926773"/>
            <a:ext cx="646331" cy="523220"/>
          </a:xfrm>
          <a:prstGeom prst="rect">
            <a:avLst/>
          </a:prstGeom>
          <a:noFill/>
        </p:spPr>
        <p:txBody>
          <a:bodyPr wrap="none" rtlCol="0">
            <a:spAutoFit/>
          </a:bodyPr>
          <a:lstStyle/>
          <a:p>
            <a:pPr algn="ctr"/>
            <a:r>
              <a:rPr lang="ja-JP" altLang="en-US" dirty="0">
                <a:solidFill>
                  <a:schemeClr val="tx1">
                    <a:lumMod val="65000"/>
                    <a:lumOff val="35000"/>
                  </a:schemeClr>
                </a:solidFill>
                <a:latin typeface="Meiryo" charset="-128"/>
                <a:ea typeface="Meiryo" charset="-128"/>
                <a:cs typeface="Meiryo" charset="-128"/>
              </a:rPr>
              <a:t>費用</a:t>
            </a:r>
            <a:endParaRPr lang="en-US" altLang="ja-JP" dirty="0">
              <a:solidFill>
                <a:schemeClr val="tx1">
                  <a:lumMod val="65000"/>
                  <a:lumOff val="35000"/>
                </a:schemeClr>
              </a:solidFill>
              <a:latin typeface="Meiryo" charset="-128"/>
              <a:ea typeface="Meiryo" charset="-128"/>
              <a:cs typeface="Meiryo" charset="-128"/>
            </a:endParaRPr>
          </a:p>
          <a:p>
            <a:pPr algn="ctr"/>
            <a:r>
              <a:rPr kumimoji="1" lang="en-US" altLang="ja-JP" sz="1000" dirty="0">
                <a:solidFill>
                  <a:schemeClr val="tx1">
                    <a:lumMod val="65000"/>
                    <a:lumOff val="35000"/>
                  </a:schemeClr>
                </a:solidFill>
                <a:latin typeface="Meiryo" charset="-128"/>
                <a:ea typeface="Meiryo" charset="-128"/>
                <a:cs typeface="Meiryo" charset="-128"/>
              </a:rPr>
              <a:t>Cost</a:t>
            </a:r>
            <a:endParaRPr kumimoji="1" lang="ja-JP" altLang="en-US" sz="1000" dirty="0">
              <a:solidFill>
                <a:schemeClr val="tx1">
                  <a:lumMod val="65000"/>
                  <a:lumOff val="35000"/>
                </a:schemeClr>
              </a:solidFill>
              <a:latin typeface="Meiryo" charset="-128"/>
              <a:ea typeface="Meiryo" charset="-128"/>
              <a:cs typeface="Meiryo" charset="-128"/>
            </a:endParaRPr>
          </a:p>
        </p:txBody>
      </p:sp>
      <p:sp>
        <p:nvSpPr>
          <p:cNvPr id="32" name="三角形 31"/>
          <p:cNvSpPr/>
          <p:nvPr/>
        </p:nvSpPr>
        <p:spPr>
          <a:xfrm>
            <a:off x="5080610" y="4005809"/>
            <a:ext cx="3340609" cy="1669341"/>
          </a:xfrm>
          <a:prstGeom prst="triangle">
            <a:avLst/>
          </a:prstGeom>
          <a:solidFill>
            <a:srgbClr val="FF0000">
              <a:alpha val="24314"/>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3" name="下矢印 32"/>
          <p:cNvSpPr/>
          <p:nvPr/>
        </p:nvSpPr>
        <p:spPr>
          <a:xfrm>
            <a:off x="6376010" y="2539232"/>
            <a:ext cx="749808" cy="1408176"/>
          </a:xfrm>
          <a:prstGeom prst="down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vert="eaVert" rtlCol="0" anchor="ctr"/>
          <a:lstStyle/>
          <a:p>
            <a:pPr algn="ctr"/>
            <a:r>
              <a:rPr kumimoji="1" lang="ja-JP" altLang="en-US" sz="1600">
                <a:latin typeface="HGMaruGothicMPRO" charset="-128"/>
                <a:ea typeface="HGMaruGothicMPRO" charset="-128"/>
                <a:cs typeface="HGMaruGothicMPRO" charset="-128"/>
              </a:rPr>
              <a:t>品質の低下</a:t>
            </a:r>
            <a:endParaRPr kumimoji="1" lang="ja-JP" altLang="en-US" sz="1600" dirty="0">
              <a:latin typeface="HGMaruGothicMPRO" charset="-128"/>
              <a:ea typeface="HGMaruGothicMPRO" charset="-128"/>
              <a:cs typeface="HGMaruGothicMPRO" charset="-128"/>
            </a:endParaRPr>
          </a:p>
        </p:txBody>
      </p:sp>
      <p:sp>
        <p:nvSpPr>
          <p:cNvPr id="37" name="左右矢印 36"/>
          <p:cNvSpPr/>
          <p:nvPr/>
        </p:nvSpPr>
        <p:spPr>
          <a:xfrm>
            <a:off x="5441289" y="5700448"/>
            <a:ext cx="2700528" cy="587102"/>
          </a:xfrm>
          <a:prstGeom prst="leftRightArrow">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600">
                <a:latin typeface="HGMaruGothicMPRO" charset="-128"/>
                <a:ea typeface="HGMaruGothicMPRO" charset="-128"/>
                <a:cs typeface="HGMaruGothicMPRO" charset="-128"/>
              </a:rPr>
              <a:t>納期とコストの厳守</a:t>
            </a:r>
            <a:endParaRPr kumimoji="1" lang="ja-JP" altLang="en-US" sz="1600" dirty="0">
              <a:latin typeface="HGMaruGothicMPRO" charset="-128"/>
              <a:ea typeface="HGMaruGothicMPRO" charset="-128"/>
              <a:cs typeface="HGMaruGothicMPRO" charset="-128"/>
            </a:endParaRPr>
          </a:p>
        </p:txBody>
      </p:sp>
      <p:sp>
        <p:nvSpPr>
          <p:cNvPr id="38" name="右矢印 37"/>
          <p:cNvSpPr/>
          <p:nvPr/>
        </p:nvSpPr>
        <p:spPr>
          <a:xfrm>
            <a:off x="3535019" y="3151732"/>
            <a:ext cx="2073962" cy="661714"/>
          </a:xfrm>
          <a:prstGeom prst="rightArrow">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1271376" y="984877"/>
            <a:ext cx="2236510" cy="584775"/>
          </a:xfrm>
          <a:prstGeom prst="rect">
            <a:avLst/>
          </a:prstGeom>
          <a:noFill/>
        </p:spPr>
        <p:txBody>
          <a:bodyPr wrap="none" rtlCol="0">
            <a:spAutoFit/>
          </a:bodyPr>
          <a:lstStyle/>
          <a:p>
            <a:pPr algn="ctr"/>
            <a:r>
              <a:rPr kumimoji="1" lang="ja-JP" altLang="en-US" sz="3200">
                <a:solidFill>
                  <a:schemeClr val="accent1"/>
                </a:solidFill>
                <a:latin typeface="Meiryo" charset="-128"/>
                <a:ea typeface="Meiryo" charset="-128"/>
                <a:cs typeface="Meiryo" charset="-128"/>
              </a:rPr>
              <a:t>理想の結果</a:t>
            </a:r>
            <a:endParaRPr kumimoji="1" lang="ja-JP" altLang="en-US" sz="3200" dirty="0">
              <a:solidFill>
                <a:schemeClr val="accent1"/>
              </a:solidFill>
              <a:latin typeface="Meiryo" charset="-128"/>
              <a:ea typeface="Meiryo" charset="-128"/>
              <a:cs typeface="Meiryo" charset="-128"/>
            </a:endParaRPr>
          </a:p>
        </p:txBody>
      </p:sp>
      <p:sp>
        <p:nvSpPr>
          <p:cNvPr id="40" name="テキスト ボックス 39"/>
          <p:cNvSpPr txBox="1"/>
          <p:nvPr/>
        </p:nvSpPr>
        <p:spPr>
          <a:xfrm>
            <a:off x="5632659" y="984877"/>
            <a:ext cx="2236510" cy="584775"/>
          </a:xfrm>
          <a:prstGeom prst="rect">
            <a:avLst/>
          </a:prstGeom>
          <a:noFill/>
        </p:spPr>
        <p:txBody>
          <a:bodyPr wrap="none" rtlCol="0">
            <a:spAutoFit/>
          </a:bodyPr>
          <a:lstStyle/>
          <a:p>
            <a:pPr algn="ctr"/>
            <a:r>
              <a:rPr kumimoji="1" lang="ja-JP" altLang="en-US" sz="3200">
                <a:solidFill>
                  <a:srgbClr val="FF0000"/>
                </a:solidFill>
                <a:latin typeface="Meiryo" charset="-128"/>
                <a:ea typeface="Meiryo" charset="-128"/>
                <a:cs typeface="Meiryo" charset="-128"/>
              </a:rPr>
              <a:t>実際の</a:t>
            </a:r>
            <a:r>
              <a:rPr kumimoji="1" lang="ja-JP" altLang="en-US" sz="3200" dirty="0">
                <a:solidFill>
                  <a:srgbClr val="FF0000"/>
                </a:solidFill>
                <a:latin typeface="Meiryo" charset="-128"/>
                <a:ea typeface="Meiryo" charset="-128"/>
                <a:cs typeface="Meiryo" charset="-128"/>
              </a:rPr>
              <a:t>結果</a:t>
            </a:r>
          </a:p>
        </p:txBody>
      </p:sp>
    </p:spTree>
    <p:extLst>
      <p:ext uri="{BB962C8B-B14F-4D97-AF65-F5344CB8AC3E}">
        <p14:creationId xmlns:p14="http://schemas.microsoft.com/office/powerpoint/2010/main" val="944527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早期の仕様確定がムダを減らすというのは迷信</a:t>
            </a:r>
            <a:endParaRPr kumimoji="1" lang="ja-JP" altLang="en-US" dirty="0">
              <a:latin typeface="メイリオ" panose="020B0604030504040204" pitchFamily="50" charset="-128"/>
              <a:ea typeface="メイリオ" panose="020B0604030504040204" pitchFamily="50" charset="-128"/>
            </a:endParaRPr>
          </a:p>
        </p:txBody>
      </p:sp>
      <p:pic>
        <p:nvPicPr>
          <p:cNvPr id="4" name="図 3" descr="standish.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30508" y="2161251"/>
            <a:ext cx="8273459" cy="3067843"/>
          </a:xfrm>
          <a:prstGeom prst="rect">
            <a:avLst/>
          </a:prstGeom>
        </p:spPr>
      </p:pic>
      <p:sp>
        <p:nvSpPr>
          <p:cNvPr id="5" name="Text Box 4"/>
          <p:cNvSpPr txBox="1">
            <a:spLocks noChangeArrowheads="1"/>
          </p:cNvSpPr>
          <p:nvPr/>
        </p:nvSpPr>
        <p:spPr bwMode="auto">
          <a:xfrm>
            <a:off x="3549082" y="5963107"/>
            <a:ext cx="5418984"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accent1"/>
                </a:solidFill>
                <a:latin typeface="Arial" pitchFamily="34" charset="0"/>
                <a:cs typeface="Arial" pitchFamily="34" charset="0"/>
              </a:defRPr>
            </a:lvl1pPr>
            <a:lvl2pPr marL="742950" indent="-285750" eaLnBrk="0" hangingPunct="0">
              <a:defRPr>
                <a:solidFill>
                  <a:schemeClr val="accent1"/>
                </a:solidFill>
                <a:latin typeface="Arial" pitchFamily="34" charset="0"/>
                <a:cs typeface="Arial" pitchFamily="34" charset="0"/>
              </a:defRPr>
            </a:lvl2pPr>
            <a:lvl3pPr marL="1143000" indent="-228600" eaLnBrk="0" hangingPunct="0">
              <a:defRPr>
                <a:solidFill>
                  <a:schemeClr val="accent1"/>
                </a:solidFill>
                <a:latin typeface="Arial" pitchFamily="34" charset="0"/>
                <a:cs typeface="Arial" pitchFamily="34" charset="0"/>
              </a:defRPr>
            </a:lvl3pPr>
            <a:lvl4pPr marL="1600200" indent="-228600" eaLnBrk="0" hangingPunct="0">
              <a:defRPr>
                <a:solidFill>
                  <a:schemeClr val="accent1"/>
                </a:solidFill>
                <a:latin typeface="Arial" pitchFamily="34" charset="0"/>
                <a:cs typeface="Arial" pitchFamily="34" charset="0"/>
              </a:defRPr>
            </a:lvl4pPr>
            <a:lvl5pPr marL="2057400" indent="-228600" eaLnBrk="0" hangingPunct="0">
              <a:defRPr>
                <a:solidFill>
                  <a:schemeClr val="accent1"/>
                </a:solidFill>
                <a:latin typeface="Arial" pitchFamily="34" charset="0"/>
                <a:cs typeface="Arial" pitchFamily="34" charset="0"/>
              </a:defRPr>
            </a:lvl5pPr>
            <a:lvl6pPr marL="25146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6pPr>
            <a:lvl7pPr marL="29718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7pPr>
            <a:lvl8pPr marL="34290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8pPr>
            <a:lvl9pPr marL="3886200" indent="-228600" algn="ctr" eaLnBrk="0" fontAlgn="base" hangingPunct="0">
              <a:lnSpc>
                <a:spcPct val="80000"/>
              </a:lnSpc>
              <a:spcBef>
                <a:spcPct val="0"/>
              </a:spcBef>
              <a:spcAft>
                <a:spcPct val="0"/>
              </a:spcAft>
              <a:buClr>
                <a:schemeClr val="accent2"/>
              </a:buClr>
              <a:buFont typeface="Wingdings" pitchFamily="2" charset="2"/>
              <a:defRPr>
                <a:solidFill>
                  <a:schemeClr val="accent1"/>
                </a:solidFill>
                <a:latin typeface="Arial" pitchFamily="34" charset="0"/>
                <a:cs typeface="Arial" pitchFamily="34" charset="0"/>
              </a:defRPr>
            </a:lvl9pPr>
          </a:lstStyle>
          <a:p>
            <a:pPr eaLnBrk="1" hangingPunct="1"/>
            <a:r>
              <a:rPr lang="en-US" altLang="ja-JP" sz="1200" dirty="0">
                <a:solidFill>
                  <a:prstClr val="black"/>
                </a:solidFill>
                <a:latin typeface="メイリオ" panose="020B0604030504040204" pitchFamily="50" charset="-128"/>
                <a:ea typeface="メイリオ" panose="020B0604030504040204" pitchFamily="50" charset="-128"/>
              </a:rPr>
              <a:t>Standish Group Study Reported at XP2002 by Jim Johnson, Chairman</a:t>
            </a:r>
          </a:p>
        </p:txBody>
      </p:sp>
      <p:sp>
        <p:nvSpPr>
          <p:cNvPr id="6" name="Rectangle 30"/>
          <p:cNvSpPr>
            <a:spLocks noChangeArrowheads="1"/>
          </p:cNvSpPr>
          <p:nvPr/>
        </p:nvSpPr>
        <p:spPr bwMode="auto">
          <a:xfrm>
            <a:off x="2838759" y="1598230"/>
            <a:ext cx="5702420" cy="430887"/>
          </a:xfrm>
          <a:prstGeom prst="rect">
            <a:avLst/>
          </a:prstGeom>
          <a:noFill/>
          <a:ln w="9525">
            <a:noFill/>
            <a:miter lim="800000"/>
            <a:headEnd/>
            <a:tailEnd/>
          </a:ln>
        </p:spPr>
        <p:txBody>
          <a:bodyPr wrap="square" lIns="0" tIns="0" rIns="0" bIns="0">
            <a:spAutoFit/>
          </a:bodyPr>
          <a:lstStyle/>
          <a:p>
            <a:pPr algn="r" eaLnBrk="0" hangingPunct="0">
              <a:defRPr/>
            </a:pPr>
            <a:r>
              <a:rPr lang="ja-JP" altLang="en-US" sz="2000" dirty="0">
                <a:solidFill>
                  <a:srgbClr val="FF6600"/>
                </a:solidFill>
                <a:latin typeface="メイリオ" panose="020B0604030504040204" pitchFamily="50" charset="-128"/>
                <a:ea typeface="メイリオ" panose="020B0604030504040204" pitchFamily="50" charset="-128"/>
                <a:cs typeface="メイリオ"/>
              </a:rPr>
              <a:t>ほとんど／決して使われていない：</a:t>
            </a:r>
            <a:r>
              <a:rPr lang="en-US" altLang="ja-JP" sz="2000" dirty="0">
                <a:solidFill>
                  <a:srgbClr val="FF6600"/>
                </a:solidFill>
                <a:latin typeface="メイリオ" panose="020B0604030504040204" pitchFamily="50" charset="-128"/>
                <a:ea typeface="メイリオ" panose="020B0604030504040204" pitchFamily="50" charset="-128"/>
                <a:cs typeface="メイリオ"/>
              </a:rPr>
              <a:t> </a:t>
            </a:r>
            <a:r>
              <a:rPr lang="en-US" altLang="ja-JP" sz="2800" b="1" dirty="0">
                <a:solidFill>
                  <a:srgbClr val="FF0000"/>
                </a:solidFill>
                <a:latin typeface="メイリオ" panose="020B0604030504040204" pitchFamily="50" charset="-128"/>
                <a:ea typeface="メイリオ" panose="020B0604030504040204" pitchFamily="50" charset="-128"/>
                <a:cs typeface="メイリオ"/>
              </a:rPr>
              <a:t>64</a:t>
            </a:r>
            <a:r>
              <a:rPr lang="en-US" altLang="ja-JP" sz="2000" dirty="0">
                <a:solidFill>
                  <a:srgbClr val="FF0000"/>
                </a:solidFill>
                <a:latin typeface="メイリオ" panose="020B0604030504040204" pitchFamily="50" charset="-128"/>
                <a:ea typeface="メイリオ" panose="020B0604030504040204" pitchFamily="50" charset="-128"/>
                <a:cs typeface="メイリオ"/>
              </a:rPr>
              <a:t>%</a:t>
            </a:r>
          </a:p>
        </p:txBody>
      </p:sp>
      <p:sp>
        <p:nvSpPr>
          <p:cNvPr id="7" name="Rectangle 33"/>
          <p:cNvSpPr>
            <a:spLocks noChangeArrowheads="1"/>
          </p:cNvSpPr>
          <p:nvPr/>
        </p:nvSpPr>
        <p:spPr bwMode="auto">
          <a:xfrm>
            <a:off x="457200" y="5229094"/>
            <a:ext cx="4547999" cy="430887"/>
          </a:xfrm>
          <a:prstGeom prst="rect">
            <a:avLst/>
          </a:prstGeom>
          <a:noFill/>
          <a:ln w="9525">
            <a:noFill/>
            <a:miter lim="800000"/>
            <a:headEnd/>
            <a:tailEnd/>
          </a:ln>
        </p:spPr>
        <p:txBody>
          <a:bodyPr wrap="square" lIns="0" tIns="0" rIns="0" bIns="0">
            <a:spAutoFit/>
          </a:bodyPr>
          <a:lstStyle/>
          <a:p>
            <a:pPr eaLnBrk="0" hangingPunct="0">
              <a:defRPr/>
            </a:pPr>
            <a:r>
              <a:rPr lang="ja-JP" altLang="en-US" sz="2000" dirty="0">
                <a:solidFill>
                  <a:srgbClr val="0000FF"/>
                </a:solidFill>
                <a:latin typeface="メイリオ" panose="020B0604030504040204" pitchFamily="50" charset="-128"/>
                <a:ea typeface="メイリオ" panose="020B0604030504040204" pitchFamily="50" charset="-128"/>
                <a:cs typeface="メイリオ"/>
              </a:rPr>
              <a:t>常に／しばしば使われている：</a:t>
            </a:r>
            <a:r>
              <a:rPr lang="en-US" altLang="ja-JP" sz="2000" dirty="0">
                <a:solidFill>
                  <a:srgbClr val="0000FF"/>
                </a:solidFill>
                <a:latin typeface="メイリオ" panose="020B0604030504040204" pitchFamily="50" charset="-128"/>
                <a:ea typeface="メイリオ" panose="020B0604030504040204" pitchFamily="50" charset="-128"/>
                <a:cs typeface="メイリオ"/>
              </a:rPr>
              <a:t> </a:t>
            </a:r>
            <a:r>
              <a:rPr lang="en-US" altLang="ja-JP" sz="2800" b="1" dirty="0">
                <a:solidFill>
                  <a:srgbClr val="000090"/>
                </a:solidFill>
                <a:latin typeface="メイリオ" panose="020B0604030504040204" pitchFamily="50" charset="-128"/>
                <a:ea typeface="メイリオ" panose="020B0604030504040204" pitchFamily="50" charset="-128"/>
                <a:cs typeface="メイリオ"/>
              </a:rPr>
              <a:t>20</a:t>
            </a:r>
            <a:r>
              <a:rPr lang="en-US" altLang="ja-JP" sz="2000" dirty="0">
                <a:solidFill>
                  <a:srgbClr val="0000FF"/>
                </a:solidFill>
                <a:latin typeface="メイリオ" panose="020B0604030504040204" pitchFamily="50" charset="-128"/>
                <a:ea typeface="メイリオ" panose="020B0604030504040204" pitchFamily="50" charset="-128"/>
                <a:cs typeface="メイリオ"/>
              </a:rPr>
              <a:t>%</a:t>
            </a:r>
          </a:p>
        </p:txBody>
      </p:sp>
    </p:spTree>
    <p:extLst>
      <p:ext uri="{BB962C8B-B14F-4D97-AF65-F5344CB8AC3E}">
        <p14:creationId xmlns:p14="http://schemas.microsoft.com/office/powerpoint/2010/main" val="893152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フリーフォーム 6">
            <a:extLst>
              <a:ext uri="{FF2B5EF4-FFF2-40B4-BE49-F238E27FC236}">
                <a16:creationId xmlns:a16="http://schemas.microsoft.com/office/drawing/2014/main" id="{830A961F-4509-D445-BA82-64509F2789BA}"/>
              </a:ext>
            </a:extLst>
          </p:cNvPr>
          <p:cNvSpPr/>
          <p:nvPr/>
        </p:nvSpPr>
        <p:spPr>
          <a:xfrm>
            <a:off x="515501" y="2215426"/>
            <a:ext cx="8119135" cy="4259017"/>
          </a:xfrm>
          <a:custGeom>
            <a:avLst/>
            <a:gdLst>
              <a:gd name="connsiteX0" fmla="*/ 3700558 w 8119135"/>
              <a:gd name="connsiteY0" fmla="*/ 0 h 4259017"/>
              <a:gd name="connsiteX1" fmla="*/ 8119135 w 8119135"/>
              <a:gd name="connsiteY1" fmla="*/ 12273 h 4259017"/>
              <a:gd name="connsiteX2" fmla="*/ 8100725 w 8119135"/>
              <a:gd name="connsiteY2" fmla="*/ 4252880 h 4259017"/>
              <a:gd name="connsiteX3" fmla="*/ 0 w 8119135"/>
              <a:gd name="connsiteY3" fmla="*/ 4259017 h 4259017"/>
              <a:gd name="connsiteX4" fmla="*/ 6137 w 8119135"/>
              <a:gd name="connsiteY4" fmla="*/ 546185 h 4259017"/>
              <a:gd name="connsiteX5" fmla="*/ 3700558 w 8119135"/>
              <a:gd name="connsiteY5" fmla="*/ 0 h 4259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9135" h="4259017">
                <a:moveTo>
                  <a:pt x="3700558" y="0"/>
                </a:moveTo>
                <a:lnTo>
                  <a:pt x="8119135" y="12273"/>
                </a:lnTo>
                <a:cubicBezTo>
                  <a:pt x="8112998" y="1425809"/>
                  <a:pt x="8106862" y="2839344"/>
                  <a:pt x="8100725" y="4252880"/>
                </a:cubicBezTo>
                <a:lnTo>
                  <a:pt x="0" y="4259017"/>
                </a:lnTo>
                <a:cubicBezTo>
                  <a:pt x="2046" y="3021406"/>
                  <a:pt x="4091" y="1783796"/>
                  <a:pt x="6137" y="546185"/>
                </a:cubicBezTo>
                <a:lnTo>
                  <a:pt x="3700558" y="0"/>
                </a:lnTo>
                <a:close/>
              </a:path>
            </a:pathLst>
          </a:custGeom>
          <a:solidFill>
            <a:schemeClr val="accent6">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a:t>差し迫る</a:t>
            </a:r>
            <a:r>
              <a:rPr kumimoji="1" lang="en-US" altLang="ja-JP" dirty="0"/>
              <a:t>SI/SES</a:t>
            </a:r>
            <a:r>
              <a:rPr kumimoji="1" lang="ja-JP" altLang="en-US"/>
              <a:t>事業の限界</a:t>
            </a:r>
            <a:endParaRPr kumimoji="1" lang="ja-JP" altLang="en-US" dirty="0"/>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613691" y="2826843"/>
            <a:ext cx="7916618"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613691" y="4039301"/>
            <a:ext cx="7916618"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継続的デリバリーを実現</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613691" y="5251759"/>
            <a:ext cx="7916618"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9" name="グループ化 8">
            <a:extLst>
              <a:ext uri="{FF2B5EF4-FFF2-40B4-BE49-F238E27FC236}">
                <a16:creationId xmlns:a16="http://schemas.microsoft.com/office/drawing/2014/main" id="{09CB6E49-6771-BF49-AD60-94952BDADF3F}"/>
              </a:ext>
            </a:extLst>
          </p:cNvPr>
          <p:cNvGrpSpPr/>
          <p:nvPr/>
        </p:nvGrpSpPr>
        <p:grpSpPr>
          <a:xfrm>
            <a:off x="4216059" y="1110917"/>
            <a:ext cx="4506436" cy="1104644"/>
            <a:chOff x="4216059" y="1110917"/>
            <a:chExt cx="4506436" cy="1104644"/>
          </a:xfrm>
        </p:grpSpPr>
        <p:sp>
          <p:nvSpPr>
            <p:cNvPr id="30" name="正方形/長方形 29">
              <a:extLst>
                <a:ext uri="{FF2B5EF4-FFF2-40B4-BE49-F238E27FC236}">
                  <a16:creationId xmlns:a16="http://schemas.microsoft.com/office/drawing/2014/main" id="{92045F32-1C7F-C140-9035-CA70179AD2BC}"/>
                </a:ext>
              </a:extLst>
            </p:cNvPr>
            <p:cNvSpPr/>
            <p:nvPr/>
          </p:nvSpPr>
          <p:spPr>
            <a:xfrm>
              <a:off x="4216059" y="1110917"/>
              <a:ext cx="4413213" cy="110464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33" name="テキスト ボックス 32">
              <a:extLst>
                <a:ext uri="{FF2B5EF4-FFF2-40B4-BE49-F238E27FC236}">
                  <a16:creationId xmlns:a16="http://schemas.microsoft.com/office/drawing/2014/main" id="{5A180B50-EF77-B746-8F53-31D2CB1CF743}"/>
                </a:ext>
              </a:extLst>
            </p:cNvPr>
            <p:cNvSpPr txBox="1"/>
            <p:nvPr/>
          </p:nvSpPr>
          <p:spPr>
            <a:xfrm>
              <a:off x="4572000" y="1211145"/>
              <a:ext cx="4150495" cy="923330"/>
            </a:xfrm>
            <a:prstGeom prst="rect">
              <a:avLst/>
            </a:prstGeom>
            <a:noFill/>
          </p:spPr>
          <p:txBody>
            <a:bodyPr wrap="none" rtlCol="0">
              <a:spAutoFit/>
            </a:bodyPr>
            <a:lstStyle/>
            <a:p>
              <a:r>
                <a:rPr kumimoji="1" lang="en-US" altLang="ja-JP" b="1" dirty="0">
                  <a:solidFill>
                    <a:srgbClr val="C00000"/>
                  </a:solidFill>
                  <a:latin typeface="Meiryo" panose="020B0604030504040204" pitchFamily="34" charset="-128"/>
                  <a:ea typeface="Meiryo" panose="020B0604030504040204" pitchFamily="34" charset="-128"/>
                </a:rPr>
                <a:t>SI/SES</a:t>
              </a:r>
              <a:r>
                <a:rPr kumimoji="1" lang="ja-JP" altLang="en-US" b="1">
                  <a:solidFill>
                    <a:srgbClr val="C00000"/>
                  </a:solidFill>
                  <a:latin typeface="Meiryo" panose="020B0604030504040204" pitchFamily="34" charset="-128"/>
                  <a:ea typeface="Meiryo" panose="020B0604030504040204" pitchFamily="34" charset="-128"/>
                </a:rPr>
                <a:t>事業の収益モデルが限界</a:t>
              </a:r>
              <a:endParaRPr kumimoji="1" lang="en-US" altLang="ja-JP" b="1"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rgbClr val="C00000"/>
                  </a:solidFill>
                  <a:latin typeface="Meiryo" panose="020B0604030504040204" pitchFamily="34" charset="-128"/>
                  <a:ea typeface="Meiryo" panose="020B0604030504040204" pitchFamily="34" charset="-128"/>
                </a:rPr>
                <a:t>技術力を伴わない工数ビジネスは利益が出なくなる</a:t>
              </a:r>
              <a:endParaRPr lang="en-US" altLang="ja-JP" sz="12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rgbClr val="C00000"/>
                  </a:solidFill>
                  <a:latin typeface="Meiryo" panose="020B0604030504040204" pitchFamily="34" charset="-128"/>
                  <a:ea typeface="Meiryo" panose="020B0604030504040204" pitchFamily="34" charset="-128"/>
                </a:rPr>
                <a:t>物販は収益を下支えできなくなる</a:t>
              </a:r>
              <a:endParaRPr kumimoji="1" lang="en-US" altLang="ja-JP" sz="1200" dirty="0">
                <a:solidFill>
                  <a:srgbClr val="C00000"/>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rgbClr val="C00000"/>
                  </a:solidFill>
                  <a:latin typeface="Meiryo" panose="020B0604030504040204" pitchFamily="34" charset="-128"/>
                  <a:ea typeface="Meiryo" panose="020B0604030504040204" pitchFamily="34" charset="-128"/>
                </a:rPr>
                <a:t>何も手を打たなければ優秀な人材の流出が拡大する</a:t>
              </a:r>
              <a:endParaRPr kumimoji="1" lang="ja-JP" altLang="en-US" sz="1200">
                <a:solidFill>
                  <a:srgbClr val="C00000"/>
                </a:solidFill>
                <a:latin typeface="Meiryo" panose="020B0604030504040204" pitchFamily="34" charset="-128"/>
                <a:ea typeface="Meiryo" panose="020B0604030504040204" pitchFamily="34" charset="-128"/>
              </a:endParaRPr>
            </a:p>
          </p:txBody>
        </p:sp>
      </p:grpSp>
      <p:sp>
        <p:nvSpPr>
          <p:cNvPr id="2" name="ホームベース 1">
            <a:extLst>
              <a:ext uri="{FF2B5EF4-FFF2-40B4-BE49-F238E27FC236}">
                <a16:creationId xmlns:a16="http://schemas.microsoft.com/office/drawing/2014/main" id="{D47B7AA0-3B5B-0545-A994-92987323FCBF}"/>
              </a:ext>
            </a:extLst>
          </p:cNvPr>
          <p:cNvSpPr/>
          <p:nvPr/>
        </p:nvSpPr>
        <p:spPr>
          <a:xfrm>
            <a:off x="514731" y="1110917"/>
            <a:ext cx="4057269" cy="1104644"/>
          </a:xfrm>
          <a:prstGeom prst="homePlate">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a:extLst>
              <a:ext uri="{FF2B5EF4-FFF2-40B4-BE49-F238E27FC236}">
                <a16:creationId xmlns:a16="http://schemas.microsoft.com/office/drawing/2014/main" id="{A0A0C964-BCF0-D948-8874-3FDC8F36C44D}"/>
              </a:ext>
            </a:extLst>
          </p:cNvPr>
          <p:cNvSpPr txBox="1"/>
          <p:nvPr/>
        </p:nvSpPr>
        <p:spPr>
          <a:xfrm>
            <a:off x="693980" y="1211145"/>
            <a:ext cx="3223959" cy="923330"/>
          </a:xfrm>
          <a:prstGeom prst="rect">
            <a:avLst/>
          </a:prstGeom>
          <a:noFill/>
        </p:spPr>
        <p:txBody>
          <a:bodyPr wrap="none" rtlCol="0">
            <a:spAutoFit/>
          </a:bodyPr>
          <a:lstStyle/>
          <a:p>
            <a:r>
              <a:rPr kumimoji="1" lang="ja-JP" altLang="en-US" b="1">
                <a:solidFill>
                  <a:schemeClr val="bg1"/>
                </a:solidFill>
                <a:latin typeface="Meiryo" panose="020B0604030504040204" pitchFamily="34" charset="-128"/>
                <a:ea typeface="Meiryo" panose="020B0604030504040204" pitchFamily="34" charset="-128"/>
              </a:rPr>
              <a:t>事業会社における</a:t>
            </a:r>
            <a:r>
              <a:rPr kumimoji="1" lang="en-US" altLang="ja-JP" b="1" dirty="0">
                <a:solidFill>
                  <a:schemeClr val="bg1"/>
                </a:solidFill>
                <a:latin typeface="Meiryo" panose="020B0604030504040204" pitchFamily="34" charset="-128"/>
                <a:ea typeface="Meiryo" panose="020B0604030504040204" pitchFamily="34" charset="-128"/>
              </a:rPr>
              <a:t>IT</a:t>
            </a:r>
            <a:r>
              <a:rPr kumimoji="1" lang="ja-JP" altLang="en-US" b="1">
                <a:solidFill>
                  <a:schemeClr val="bg1"/>
                </a:solidFill>
                <a:latin typeface="Meiryo" panose="020B0604030504040204" pitchFamily="34" charset="-128"/>
                <a:ea typeface="Meiryo" panose="020B0604030504040204" pitchFamily="34" charset="-128"/>
              </a:rPr>
              <a:t>の本業化</a:t>
            </a:r>
            <a:endParaRPr kumimoji="1" lang="en-US" altLang="ja-JP" b="1"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200">
                <a:solidFill>
                  <a:schemeClr val="bg1"/>
                </a:solidFill>
                <a:latin typeface="Meiryo" panose="020B0604030504040204" pitchFamily="34" charset="-128"/>
                <a:ea typeface="Meiryo" panose="020B0604030504040204" pitchFamily="34" charset="-128"/>
              </a:rPr>
              <a:t>外注対象の限定と内製化の拡大</a:t>
            </a:r>
            <a:endParaRPr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sz="1200">
                <a:solidFill>
                  <a:schemeClr val="bg1"/>
                </a:solidFill>
                <a:latin typeface="Meiryo" panose="020B0604030504040204" pitchFamily="34" charset="-128"/>
                <a:ea typeface="Meiryo" panose="020B0604030504040204" pitchFamily="34" charset="-128"/>
              </a:rPr>
              <a:t>ウォーターフォール型開発の限界</a:t>
            </a:r>
            <a:endParaRPr kumimoji="1" lang="en-US" altLang="ja-JP" sz="12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en-US" altLang="ja-JP" sz="1200" dirty="0">
                <a:solidFill>
                  <a:schemeClr val="bg1"/>
                </a:solidFill>
                <a:latin typeface="Meiryo" panose="020B0604030504040204" pitchFamily="34" charset="-128"/>
                <a:ea typeface="Meiryo" panose="020B0604030504040204" pitchFamily="34" charset="-128"/>
              </a:rPr>
              <a:t>IT</a:t>
            </a:r>
            <a:r>
              <a:rPr lang="ja-JP" altLang="en-US" sz="1200">
                <a:solidFill>
                  <a:schemeClr val="bg1"/>
                </a:solidFill>
                <a:latin typeface="Meiryo" panose="020B0604030504040204" pitchFamily="34" charset="-128"/>
                <a:ea typeface="Meiryo" panose="020B0604030504040204" pitchFamily="34" charset="-128"/>
              </a:rPr>
              <a:t>の評価基準がコストから投資へ転換</a:t>
            </a:r>
            <a:endParaRPr kumimoji="1" lang="ja-JP" altLang="en-US" sz="12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79179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アジャイル開発</a:t>
            </a:r>
            <a:endParaRPr lang="en-US" altLang="ja-JP" sz="2400" dirty="0">
              <a:solidFill>
                <a:srgbClr val="FFFFFF"/>
              </a:solidFill>
              <a:effectLst/>
              <a:latin typeface="メイリオ"/>
              <a:ea typeface="メイリオ"/>
              <a:cs typeface="メイリオ"/>
            </a:endParaRPr>
          </a:p>
          <a:p>
            <a:pPr algn="r"/>
            <a:r>
              <a:rPr lang="ja-JP" altLang="en-US" dirty="0">
                <a:solidFill>
                  <a:srgbClr val="FFFFFF"/>
                </a:solidFill>
                <a:latin typeface="メイリオ"/>
                <a:ea typeface="メイリオ"/>
                <a:cs typeface="メイリオ"/>
              </a:rPr>
              <a:t>変更に柔軟・ビジネス成果に直結</a:t>
            </a:r>
            <a:endParaRPr lang="en-US" altLang="ja-JP" dirty="0">
              <a:solidFill>
                <a:srgbClr val="FFFFFF"/>
              </a:solidFill>
              <a:latin typeface="メイリオ"/>
              <a:ea typeface="メイリオ"/>
              <a:cs typeface="メイリオ"/>
            </a:endParaRPr>
          </a:p>
          <a:p>
            <a:pPr algn="r"/>
            <a:r>
              <a:rPr lang="en-US" altLang="ja-JP" dirty="0">
                <a:solidFill>
                  <a:srgbClr val="FFFFFF"/>
                </a:solidFill>
                <a:latin typeface="メイリオ"/>
                <a:ea typeface="メイリオ"/>
                <a:cs typeface="メイリオ"/>
              </a:rPr>
              <a:t>&amp; </a:t>
            </a:r>
            <a:r>
              <a:rPr lang="ja-JP" altLang="en-US">
                <a:solidFill>
                  <a:srgbClr val="FFFFFF"/>
                </a:solidFill>
                <a:latin typeface="メイリオ"/>
                <a:ea typeface="メイリオ"/>
                <a:cs typeface="メイリオ"/>
              </a:rPr>
              <a:t>バグフリー</a:t>
            </a:r>
            <a:endParaRPr lang="en-US" altLang="ja-JP"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91150379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線コネクタ 24"/>
          <p:cNvCxnSpPr/>
          <p:nvPr/>
        </p:nvCxnSpPr>
        <p:spPr>
          <a:xfrm>
            <a:off x="455636" y="5581966"/>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直線コネクタ 29"/>
          <p:cNvCxnSpPr/>
          <p:nvPr/>
        </p:nvCxnSpPr>
        <p:spPr>
          <a:xfrm>
            <a:off x="455783" y="4958007"/>
            <a:ext cx="7668852" cy="0"/>
          </a:xfrm>
          <a:prstGeom prst="line">
            <a:avLst/>
          </a:prstGeom>
          <a:ln>
            <a:solidFill>
              <a:schemeClr val="bg2">
                <a:lumMod val="9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a:off x="447569" y="4532000"/>
            <a:ext cx="7668852" cy="0"/>
          </a:xfrm>
          <a:prstGeom prst="line">
            <a:avLst/>
          </a:prstGeom>
          <a:ln>
            <a:solidFill>
              <a:schemeClr val="tx2">
                <a:lumMod val="60000"/>
                <a:lumOff val="40000"/>
              </a:schemeClr>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タイトル 1"/>
          <p:cNvSpPr>
            <a:spLocks noGrp="1"/>
          </p:cNvSpPr>
          <p:nvPr>
            <p:ph type="title"/>
          </p:nvPr>
        </p:nvSpPr>
        <p:spPr/>
        <p:txBody>
          <a:bodyPr/>
          <a:lstStyle/>
          <a:p>
            <a:r>
              <a:rPr kumimoji="1" lang="ja-JP" altLang="en-US" dirty="0"/>
              <a:t>アジャイル開発</a:t>
            </a:r>
            <a:r>
              <a:rPr kumimoji="1" lang="ja-JP" altLang="en-US"/>
              <a:t>の基本構造</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16</a:t>
            </a:fld>
            <a:endParaRPr kumimoji="1" lang="ja-JP" altLang="en-US"/>
          </a:p>
        </p:txBody>
      </p:sp>
      <p:cxnSp>
        <p:nvCxnSpPr>
          <p:cNvPr id="5" name="直線コネクタ 4"/>
          <p:cNvCxnSpPr/>
          <p:nvPr/>
        </p:nvCxnSpPr>
        <p:spPr>
          <a:xfrm>
            <a:off x="455857" y="3279469"/>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9" name="直線矢印コネクタ 8"/>
          <p:cNvCxnSpPr/>
          <p:nvPr/>
        </p:nvCxnSpPr>
        <p:spPr>
          <a:xfrm flipV="1">
            <a:off x="455857" y="1119229"/>
            <a:ext cx="7668852" cy="2160240"/>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 name="直線コネクタ 10"/>
          <p:cNvCxnSpPr/>
          <p:nvPr/>
        </p:nvCxnSpPr>
        <p:spPr>
          <a:xfrm flipV="1">
            <a:off x="8124635" y="1119229"/>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2" name="テキスト ボックス 11"/>
          <p:cNvSpPr txBox="1"/>
          <p:nvPr/>
        </p:nvSpPr>
        <p:spPr>
          <a:xfrm>
            <a:off x="8072398" y="980728"/>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13" name="テキスト ボックス 12"/>
          <p:cNvSpPr txBox="1"/>
          <p:nvPr/>
        </p:nvSpPr>
        <p:spPr>
          <a:xfrm>
            <a:off x="8168578" y="3140969"/>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14" name="テキスト ボックス 13"/>
          <p:cNvSpPr txBox="1"/>
          <p:nvPr/>
        </p:nvSpPr>
        <p:spPr>
          <a:xfrm>
            <a:off x="7752824" y="3356992"/>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15" name="テキスト ボックス 14"/>
          <p:cNvSpPr txBox="1"/>
          <p:nvPr/>
        </p:nvSpPr>
        <p:spPr>
          <a:xfrm>
            <a:off x="6756628" y="836712"/>
            <a:ext cx="1415772" cy="461665"/>
          </a:xfrm>
          <a:prstGeom prst="rect">
            <a:avLst/>
          </a:prstGeom>
          <a:noFill/>
        </p:spPr>
        <p:txBody>
          <a:bodyPr wrap="none" rtlCol="0">
            <a:spAutoFit/>
          </a:bodyPr>
          <a:lstStyle/>
          <a:p>
            <a:r>
              <a:rPr kumimoji="1" lang="ja-JP" altLang="en-US" sz="1200" dirty="0">
                <a:solidFill>
                  <a:srgbClr val="FF8000"/>
                </a:solidFill>
                <a:latin typeface="Meiryo" charset="-128"/>
                <a:ea typeface="Meiryo" charset="-128"/>
                <a:cs typeface="Meiryo" charset="-128"/>
              </a:rPr>
              <a:t>仕様書に記載した</a:t>
            </a:r>
            <a:endParaRPr kumimoji="1" lang="en-US" altLang="ja-JP" sz="1200" dirty="0">
              <a:solidFill>
                <a:srgbClr val="FF8000"/>
              </a:solidFill>
              <a:latin typeface="Meiryo" charset="-128"/>
              <a:ea typeface="Meiryo" charset="-128"/>
              <a:cs typeface="Meiryo" charset="-128"/>
            </a:endParaRPr>
          </a:p>
          <a:p>
            <a:r>
              <a:rPr kumimoji="1" lang="ja-JP" altLang="en-US" sz="1200" dirty="0">
                <a:solidFill>
                  <a:srgbClr val="FF8000"/>
                </a:solidFill>
                <a:latin typeface="Meiryo" charset="-128"/>
                <a:ea typeface="Meiryo" charset="-128"/>
                <a:cs typeface="Meiryo" charset="-128"/>
              </a:rPr>
              <a:t>全ての機能</a:t>
            </a:r>
            <a:endParaRPr kumimoji="1" lang="en-US" altLang="ja-JP" sz="1200" dirty="0">
              <a:solidFill>
                <a:srgbClr val="FF8000"/>
              </a:solidFill>
              <a:latin typeface="Meiryo" charset="-128"/>
              <a:ea typeface="Meiryo" charset="-128"/>
              <a:cs typeface="Meiryo" charset="-128"/>
            </a:endParaRPr>
          </a:p>
        </p:txBody>
      </p:sp>
      <p:cxnSp>
        <p:nvCxnSpPr>
          <p:cNvPr id="16" name="直線コネクタ 15"/>
          <p:cNvCxnSpPr/>
          <p:nvPr/>
        </p:nvCxnSpPr>
        <p:spPr>
          <a:xfrm>
            <a:off x="455783" y="6228617"/>
            <a:ext cx="7668852" cy="0"/>
          </a:xfrm>
          <a:prstGeom prst="line">
            <a:avLst/>
          </a:prstGeom>
          <a:ln>
            <a:solidFill>
              <a:schemeClr val="accent3">
                <a:lumMod val="60000"/>
                <a:lumOff val="40000"/>
              </a:schemeClr>
            </a:solidFill>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8" name="直線コネクタ 17"/>
          <p:cNvCxnSpPr/>
          <p:nvPr/>
        </p:nvCxnSpPr>
        <p:spPr>
          <a:xfrm flipV="1">
            <a:off x="8124561" y="4068377"/>
            <a:ext cx="0" cy="2160240"/>
          </a:xfrm>
          <a:prstGeom prst="line">
            <a:avLst/>
          </a:prstGeom>
          <a:ln>
            <a:solidFill>
              <a:schemeClr val="accent4">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9" name="テキスト ボックス 18"/>
          <p:cNvSpPr txBox="1"/>
          <p:nvPr/>
        </p:nvSpPr>
        <p:spPr>
          <a:xfrm>
            <a:off x="8072324" y="3929876"/>
            <a:ext cx="631904" cy="276999"/>
          </a:xfrm>
          <a:prstGeom prst="rect">
            <a:avLst/>
          </a:prstGeom>
          <a:noFill/>
        </p:spPr>
        <p:txBody>
          <a:bodyPr wrap="none" rtlCol="0">
            <a:spAutoFit/>
          </a:bodyPr>
          <a:lstStyle/>
          <a:p>
            <a:r>
              <a:rPr kumimoji="1" lang="en-US" altLang="ja-JP" sz="1200" dirty="0">
                <a:solidFill>
                  <a:schemeClr val="accent4">
                    <a:lumMod val="75000"/>
                  </a:schemeClr>
                </a:solidFill>
                <a:latin typeface="Meiryo" charset="-128"/>
                <a:ea typeface="Meiryo" charset="-128"/>
                <a:cs typeface="Meiryo" charset="-128"/>
              </a:rPr>
              <a:t>100%</a:t>
            </a:r>
            <a:endParaRPr kumimoji="1" lang="ja-JP" altLang="en-US" sz="1200" dirty="0">
              <a:solidFill>
                <a:schemeClr val="accent4">
                  <a:lumMod val="75000"/>
                </a:schemeClr>
              </a:solidFill>
              <a:latin typeface="Meiryo" charset="-128"/>
              <a:ea typeface="Meiryo" charset="-128"/>
              <a:cs typeface="Meiryo" charset="-128"/>
            </a:endParaRPr>
          </a:p>
        </p:txBody>
      </p:sp>
      <p:sp>
        <p:nvSpPr>
          <p:cNvPr id="20" name="テキスト ボックス 19"/>
          <p:cNvSpPr txBox="1"/>
          <p:nvPr/>
        </p:nvSpPr>
        <p:spPr>
          <a:xfrm>
            <a:off x="8168504" y="6090117"/>
            <a:ext cx="439544" cy="276999"/>
          </a:xfrm>
          <a:prstGeom prst="rect">
            <a:avLst/>
          </a:prstGeom>
          <a:noFill/>
        </p:spPr>
        <p:txBody>
          <a:bodyPr wrap="none" rtlCol="0">
            <a:spAutoFit/>
          </a:bodyPr>
          <a:lstStyle/>
          <a:p>
            <a:r>
              <a:rPr kumimoji="1" lang="en-US" altLang="ja-JP" sz="1200">
                <a:solidFill>
                  <a:schemeClr val="accent4">
                    <a:lumMod val="75000"/>
                  </a:schemeClr>
                </a:solidFill>
                <a:latin typeface="Meiryo" charset="-128"/>
                <a:ea typeface="Meiryo" charset="-128"/>
                <a:cs typeface="Meiryo" charset="-128"/>
              </a:rPr>
              <a:t>0%</a:t>
            </a:r>
            <a:endParaRPr kumimoji="1" lang="ja-JP" altLang="en-US" sz="1200" dirty="0">
              <a:solidFill>
                <a:schemeClr val="accent4">
                  <a:lumMod val="75000"/>
                </a:schemeClr>
              </a:solidFill>
              <a:latin typeface="Meiryo" charset="-128"/>
              <a:ea typeface="Meiryo" charset="-128"/>
              <a:cs typeface="Meiryo" charset="-128"/>
            </a:endParaRPr>
          </a:p>
        </p:txBody>
      </p:sp>
      <p:sp>
        <p:nvSpPr>
          <p:cNvPr id="21" name="テキスト ボックス 20"/>
          <p:cNvSpPr txBox="1"/>
          <p:nvPr/>
        </p:nvSpPr>
        <p:spPr>
          <a:xfrm>
            <a:off x="7752750" y="6286645"/>
            <a:ext cx="492443" cy="276999"/>
          </a:xfrm>
          <a:prstGeom prst="rect">
            <a:avLst/>
          </a:prstGeom>
          <a:noFill/>
        </p:spPr>
        <p:txBody>
          <a:bodyPr wrap="none" rtlCol="0">
            <a:spAutoFit/>
          </a:bodyPr>
          <a:lstStyle/>
          <a:p>
            <a:r>
              <a:rPr kumimoji="1" lang="ja-JP" altLang="en-US" sz="1200">
                <a:solidFill>
                  <a:schemeClr val="accent3">
                    <a:lumMod val="75000"/>
                  </a:schemeClr>
                </a:solidFill>
                <a:latin typeface="Meiryo" charset="-128"/>
                <a:ea typeface="Meiryo" charset="-128"/>
                <a:cs typeface="Meiryo" charset="-128"/>
              </a:rPr>
              <a:t>時間</a:t>
            </a:r>
          </a:p>
        </p:txBody>
      </p:sp>
      <p:sp>
        <p:nvSpPr>
          <p:cNvPr id="22" name="テキスト ボックス 21"/>
          <p:cNvSpPr txBox="1"/>
          <p:nvPr/>
        </p:nvSpPr>
        <p:spPr>
          <a:xfrm>
            <a:off x="6758144" y="3846639"/>
            <a:ext cx="1107996" cy="461665"/>
          </a:xfrm>
          <a:prstGeom prst="rect">
            <a:avLst/>
          </a:prstGeom>
          <a:noFill/>
        </p:spPr>
        <p:txBody>
          <a:bodyPr wrap="none" rtlCol="0">
            <a:spAutoFit/>
          </a:bodyPr>
          <a:lstStyle/>
          <a:p>
            <a:r>
              <a:rPr kumimoji="1" lang="ja-JP" altLang="en-US" sz="1200" dirty="0">
                <a:solidFill>
                  <a:srgbClr val="0432FF"/>
                </a:solidFill>
                <a:latin typeface="Meiryo" charset="-128"/>
                <a:ea typeface="Meiryo" charset="-128"/>
                <a:cs typeface="Meiryo" charset="-128"/>
              </a:rPr>
              <a:t>予定していた</a:t>
            </a:r>
            <a:endParaRPr kumimoji="1" lang="en-US" altLang="ja-JP" sz="1200" dirty="0">
              <a:solidFill>
                <a:srgbClr val="0432FF"/>
              </a:solidFill>
              <a:latin typeface="Meiryo" charset="-128"/>
              <a:ea typeface="Meiryo" charset="-128"/>
              <a:cs typeface="Meiryo" charset="-128"/>
            </a:endParaRPr>
          </a:p>
          <a:p>
            <a:r>
              <a:rPr kumimoji="1" lang="ja-JP" altLang="en-US" sz="1200" dirty="0">
                <a:solidFill>
                  <a:srgbClr val="0432FF"/>
                </a:solidFill>
                <a:latin typeface="Meiryo" charset="-128"/>
                <a:ea typeface="Meiryo" charset="-128"/>
                <a:cs typeface="Meiryo" charset="-128"/>
              </a:rPr>
              <a:t>全体仕様</a:t>
            </a:r>
            <a:endParaRPr kumimoji="1" lang="en-US" altLang="ja-JP" sz="1200" dirty="0">
              <a:solidFill>
                <a:srgbClr val="0432FF"/>
              </a:solidFill>
              <a:latin typeface="Meiryo" charset="-128"/>
              <a:ea typeface="Meiryo" charset="-128"/>
              <a:cs typeface="Meiryo" charset="-128"/>
            </a:endParaRPr>
          </a:p>
        </p:txBody>
      </p:sp>
      <p:cxnSp>
        <p:nvCxnSpPr>
          <p:cNvPr id="23" name="直線矢印コネクタ 22"/>
          <p:cNvCxnSpPr/>
          <p:nvPr/>
        </p:nvCxnSpPr>
        <p:spPr>
          <a:xfrm flipV="1">
            <a:off x="455636" y="5594758"/>
            <a:ext cx="2244156" cy="636751"/>
          </a:xfrm>
          <a:prstGeom prst="straightConnector1">
            <a:avLst/>
          </a:prstGeom>
          <a:ln w="57150">
            <a:solidFill>
              <a:srgbClr val="0432FF"/>
            </a:solidFill>
            <a:tailEnd type="triangle"/>
          </a:ln>
        </p:spPr>
        <p:style>
          <a:lnRef idx="2">
            <a:schemeClr val="accent1"/>
          </a:lnRef>
          <a:fillRef idx="0">
            <a:schemeClr val="accent1"/>
          </a:fillRef>
          <a:effectRef idx="1">
            <a:schemeClr val="accent1"/>
          </a:effectRef>
          <a:fontRef idx="minor">
            <a:schemeClr val="tx1"/>
          </a:fontRef>
        </p:style>
      </p:cxnSp>
      <p:cxnSp>
        <p:nvCxnSpPr>
          <p:cNvPr id="26" name="直線矢印コネクタ 25"/>
          <p:cNvCxnSpPr/>
          <p:nvPr/>
        </p:nvCxnSpPr>
        <p:spPr>
          <a:xfrm flipV="1">
            <a:off x="2699792" y="4958007"/>
            <a:ext cx="2244156" cy="636751"/>
          </a:xfrm>
          <a:prstGeom prst="straightConnector1">
            <a:avLst/>
          </a:prstGeom>
          <a:ln w="57150">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直線矢印コネクタ 26"/>
          <p:cNvCxnSpPr/>
          <p:nvPr/>
        </p:nvCxnSpPr>
        <p:spPr>
          <a:xfrm flipV="1">
            <a:off x="4907197" y="4512017"/>
            <a:ext cx="1693629" cy="460694"/>
          </a:xfrm>
          <a:prstGeom prst="straightConnector1">
            <a:avLst/>
          </a:prstGeom>
          <a:ln w="57150">
            <a:solidFill>
              <a:schemeClr val="tx2">
                <a:lumMod val="40000"/>
                <a:lumOff val="6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8" name="直線矢印コネクタ 27"/>
          <p:cNvCxnSpPr/>
          <p:nvPr/>
        </p:nvCxnSpPr>
        <p:spPr>
          <a:xfrm flipV="1">
            <a:off x="6600826" y="4068375"/>
            <a:ext cx="1567678" cy="443350"/>
          </a:xfrm>
          <a:prstGeom prst="straightConnector1">
            <a:avLst/>
          </a:prstGeom>
          <a:ln w="57150">
            <a:solidFill>
              <a:schemeClr val="bg1">
                <a:lumMod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32" name="テキスト ボックス 31"/>
          <p:cNvSpPr txBox="1"/>
          <p:nvPr/>
        </p:nvSpPr>
        <p:spPr>
          <a:xfrm>
            <a:off x="8147980" y="5443466"/>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30%</a:t>
            </a:r>
            <a:endParaRPr kumimoji="1" lang="ja-JP" altLang="en-US" sz="1200" dirty="0">
              <a:solidFill>
                <a:srgbClr val="953735"/>
              </a:solidFill>
              <a:latin typeface="Meiryo" charset="-128"/>
              <a:ea typeface="Meiryo" charset="-128"/>
              <a:cs typeface="Meiryo" charset="-128"/>
            </a:endParaRPr>
          </a:p>
        </p:txBody>
      </p:sp>
      <p:sp>
        <p:nvSpPr>
          <p:cNvPr id="33" name="テキスト ボックス 32"/>
          <p:cNvSpPr txBox="1"/>
          <p:nvPr/>
        </p:nvSpPr>
        <p:spPr>
          <a:xfrm>
            <a:off x="8125324" y="4828325"/>
            <a:ext cx="535724" cy="276999"/>
          </a:xfrm>
          <a:prstGeom prst="rect">
            <a:avLst/>
          </a:prstGeom>
          <a:noFill/>
        </p:spPr>
        <p:txBody>
          <a:bodyPr wrap="none" rtlCol="0">
            <a:spAutoFit/>
          </a:bodyPr>
          <a:lstStyle/>
          <a:p>
            <a:r>
              <a:rPr kumimoji="1" lang="en-US" altLang="ja-JP" sz="1200">
                <a:solidFill>
                  <a:srgbClr val="953735"/>
                </a:solidFill>
                <a:latin typeface="Meiryo" charset="-128"/>
                <a:ea typeface="Meiryo" charset="-128"/>
                <a:cs typeface="Meiryo" charset="-128"/>
              </a:rPr>
              <a:t>60%</a:t>
            </a:r>
            <a:endParaRPr kumimoji="1" lang="ja-JP" altLang="en-US" sz="1200" dirty="0">
              <a:solidFill>
                <a:srgbClr val="953735"/>
              </a:solidFill>
              <a:latin typeface="Meiryo" charset="-128"/>
              <a:ea typeface="Meiryo" charset="-128"/>
              <a:cs typeface="Meiryo" charset="-128"/>
            </a:endParaRPr>
          </a:p>
        </p:txBody>
      </p:sp>
      <p:sp>
        <p:nvSpPr>
          <p:cNvPr id="34" name="テキスト ボックス 33"/>
          <p:cNvSpPr txBox="1"/>
          <p:nvPr/>
        </p:nvSpPr>
        <p:spPr>
          <a:xfrm>
            <a:off x="8116421" y="4393501"/>
            <a:ext cx="569387" cy="276999"/>
          </a:xfrm>
          <a:prstGeom prst="rect">
            <a:avLst/>
          </a:prstGeom>
          <a:noFill/>
        </p:spPr>
        <p:txBody>
          <a:bodyPr wrap="none" rtlCol="0">
            <a:spAutoFit/>
          </a:bodyPr>
          <a:lstStyle/>
          <a:p>
            <a:r>
              <a:rPr kumimoji="1" lang="en-US" altLang="ja-JP" sz="1200" b="1">
                <a:solidFill>
                  <a:srgbClr val="0432FF"/>
                </a:solidFill>
                <a:latin typeface="Meiryo" charset="-128"/>
                <a:ea typeface="Meiryo" charset="-128"/>
                <a:cs typeface="Meiryo" charset="-128"/>
              </a:rPr>
              <a:t>80%</a:t>
            </a:r>
            <a:endParaRPr kumimoji="1" lang="ja-JP" altLang="en-US" sz="1200" b="1" dirty="0">
              <a:solidFill>
                <a:srgbClr val="0432FF"/>
              </a:solidFill>
              <a:latin typeface="Meiryo" charset="-128"/>
              <a:ea typeface="Meiryo" charset="-128"/>
              <a:cs typeface="Meiryo" charset="-128"/>
            </a:endParaRPr>
          </a:p>
        </p:txBody>
      </p:sp>
      <p:pic>
        <p:nvPicPr>
          <p:cNvPr id="37" name="図 36"/>
          <p:cNvPicPr>
            <a:picLocks noChangeAspect="1"/>
          </p:cNvPicPr>
          <p:nvPr/>
        </p:nvPicPr>
        <p:blipFill>
          <a:blip r:embed="rId2">
            <a:duotone>
              <a:schemeClr val="accent1">
                <a:shade val="45000"/>
                <a:satMod val="135000"/>
              </a:schemeClr>
              <a:prstClr val="white"/>
            </a:duotone>
          </a:blip>
          <a:stretch>
            <a:fillRect/>
          </a:stretch>
        </p:blipFill>
        <p:spPr>
          <a:xfrm>
            <a:off x="6307973" y="4009478"/>
            <a:ext cx="280572" cy="280572"/>
          </a:xfrm>
          <a:prstGeom prst="rect">
            <a:avLst/>
          </a:prstGeom>
        </p:spPr>
      </p:pic>
      <p:sp>
        <p:nvSpPr>
          <p:cNvPr id="39" name="環状矢印 38"/>
          <p:cNvSpPr/>
          <p:nvPr/>
        </p:nvSpPr>
        <p:spPr>
          <a:xfrm flipH="1">
            <a:off x="2297393" y="4885950"/>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環状矢印 39"/>
          <p:cNvSpPr/>
          <p:nvPr/>
        </p:nvSpPr>
        <p:spPr>
          <a:xfrm flipH="1">
            <a:off x="4451525" y="4265512"/>
            <a:ext cx="673173"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環状矢印 40"/>
          <p:cNvSpPr/>
          <p:nvPr/>
        </p:nvSpPr>
        <p:spPr>
          <a:xfrm flipH="1">
            <a:off x="6101278" y="3846645"/>
            <a:ext cx="655350" cy="634468"/>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2" name="図 41"/>
          <p:cNvPicPr>
            <a:picLocks noChangeAspect="1"/>
          </p:cNvPicPr>
          <p:nvPr/>
        </p:nvPicPr>
        <p:blipFill>
          <a:blip r:embed="rId2"/>
          <a:stretch>
            <a:fillRect/>
          </a:stretch>
        </p:blipFill>
        <p:spPr>
          <a:xfrm>
            <a:off x="2508397" y="5029086"/>
            <a:ext cx="280572" cy="280572"/>
          </a:xfrm>
          <a:prstGeom prst="rect">
            <a:avLst/>
          </a:prstGeom>
        </p:spPr>
      </p:pic>
      <p:pic>
        <p:nvPicPr>
          <p:cNvPr id="43" name="図 42"/>
          <p:cNvPicPr>
            <a:picLocks noChangeAspect="1"/>
          </p:cNvPicPr>
          <p:nvPr/>
        </p:nvPicPr>
        <p:blipFill>
          <a:blip r:embed="rId2"/>
          <a:stretch>
            <a:fillRect/>
          </a:stretch>
        </p:blipFill>
        <p:spPr>
          <a:xfrm>
            <a:off x="4656404" y="4429669"/>
            <a:ext cx="280572" cy="280572"/>
          </a:xfrm>
          <a:prstGeom prst="rect">
            <a:avLst/>
          </a:prstGeom>
        </p:spPr>
      </p:pic>
      <p:sp>
        <p:nvSpPr>
          <p:cNvPr id="44" name="テキスト ボックス 43"/>
          <p:cNvSpPr txBox="1"/>
          <p:nvPr/>
        </p:nvSpPr>
        <p:spPr>
          <a:xfrm>
            <a:off x="1440158" y="5239654"/>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5" name="テキスト ボックス 44"/>
          <p:cNvSpPr txBox="1"/>
          <p:nvPr/>
        </p:nvSpPr>
        <p:spPr>
          <a:xfrm>
            <a:off x="3603834" y="4582746"/>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sp>
        <p:nvSpPr>
          <p:cNvPr id="46" name="テキスト ボックス 45"/>
          <p:cNvSpPr txBox="1"/>
          <p:nvPr/>
        </p:nvSpPr>
        <p:spPr>
          <a:xfrm>
            <a:off x="5238335" y="4173629"/>
            <a:ext cx="1082348" cy="400110"/>
          </a:xfrm>
          <a:prstGeom prst="rect">
            <a:avLst/>
          </a:prstGeom>
          <a:noFill/>
        </p:spPr>
        <p:txBody>
          <a:bodyPr wrap="none" rtlCol="0">
            <a:spAutoFit/>
          </a:bodyPr>
          <a:lstStyle/>
          <a:p>
            <a:r>
              <a:rPr kumimoji="1" lang="ja-JP" altLang="en-US" sz="1000" dirty="0">
                <a:solidFill>
                  <a:srgbClr val="FF6666"/>
                </a:solidFill>
                <a:latin typeface="Meiryo" charset="-128"/>
                <a:ea typeface="Meiryo" charset="-128"/>
                <a:cs typeface="Meiryo" charset="-128"/>
              </a:rPr>
              <a:t>現場からの</a:t>
            </a:r>
            <a:endParaRPr kumimoji="1" lang="en-US" altLang="ja-JP" sz="1000" dirty="0">
              <a:solidFill>
                <a:srgbClr val="FF6666"/>
              </a:solidFill>
              <a:latin typeface="Meiryo" charset="-128"/>
              <a:ea typeface="Meiryo" charset="-128"/>
              <a:cs typeface="Meiryo" charset="-128"/>
            </a:endParaRPr>
          </a:p>
          <a:p>
            <a:r>
              <a:rPr kumimoji="1" lang="ja-JP" altLang="en-US" sz="1000" dirty="0">
                <a:solidFill>
                  <a:srgbClr val="FF6666"/>
                </a:solidFill>
                <a:latin typeface="Meiryo" charset="-128"/>
                <a:ea typeface="Meiryo" charset="-128"/>
                <a:cs typeface="Meiryo" charset="-128"/>
              </a:rPr>
              <a:t>フィードバック</a:t>
            </a:r>
          </a:p>
        </p:txBody>
      </p:sp>
      <p:pic>
        <p:nvPicPr>
          <p:cNvPr id="48" name="図 47"/>
          <p:cNvPicPr>
            <a:picLocks noChangeAspect="1"/>
          </p:cNvPicPr>
          <p:nvPr/>
        </p:nvPicPr>
        <p:blipFill>
          <a:blip r:embed="rId2">
            <a:duotone>
              <a:schemeClr val="accent6">
                <a:shade val="45000"/>
                <a:satMod val="135000"/>
              </a:schemeClr>
              <a:prstClr val="white"/>
            </a:duotone>
          </a:blip>
          <a:stretch>
            <a:fillRect/>
          </a:stretch>
        </p:blipFill>
        <p:spPr>
          <a:xfrm>
            <a:off x="7879777" y="1488828"/>
            <a:ext cx="511440" cy="511440"/>
          </a:xfrm>
          <a:prstGeom prst="rect">
            <a:avLst/>
          </a:prstGeom>
        </p:spPr>
      </p:pic>
      <p:sp>
        <p:nvSpPr>
          <p:cNvPr id="49" name="テキスト ボックス 48"/>
          <p:cNvSpPr txBox="1"/>
          <p:nvPr/>
        </p:nvSpPr>
        <p:spPr>
          <a:xfrm>
            <a:off x="7927748" y="1627209"/>
            <a:ext cx="415498" cy="369332"/>
          </a:xfrm>
          <a:prstGeom prst="rect">
            <a:avLst/>
          </a:prstGeom>
          <a:noFill/>
        </p:spPr>
        <p:txBody>
          <a:bodyPr wrap="none" rtlCol="0">
            <a:spAutoFit/>
          </a:bodyPr>
          <a:lstStyle/>
          <a:p>
            <a:r>
              <a:rPr kumimoji="1" lang="ja-JP" altLang="en-US">
                <a:solidFill>
                  <a:schemeClr val="accent6">
                    <a:lumMod val="75000"/>
                  </a:schemeClr>
                </a:solidFill>
              </a:rPr>
              <a:t>？</a:t>
            </a:r>
          </a:p>
        </p:txBody>
      </p:sp>
      <p:sp>
        <p:nvSpPr>
          <p:cNvPr id="50" name="テキスト ボックス 49"/>
          <p:cNvSpPr txBox="1"/>
          <p:nvPr/>
        </p:nvSpPr>
        <p:spPr>
          <a:xfrm>
            <a:off x="5062878" y="2830972"/>
            <a:ext cx="2959465" cy="369332"/>
          </a:xfrm>
          <a:prstGeom prst="rect">
            <a:avLst/>
          </a:prstGeom>
          <a:noFill/>
        </p:spPr>
        <p:txBody>
          <a:bodyPr wrap="none" rtlCol="0">
            <a:spAutoFit/>
          </a:bodyPr>
          <a:lstStyle/>
          <a:p>
            <a:pPr algn="r"/>
            <a:r>
              <a:rPr kumimoji="1" lang="ja-JP" altLang="en-US" b="1" u="sng" dirty="0">
                <a:solidFill>
                  <a:schemeClr val="accent6">
                    <a:lumMod val="75000"/>
                  </a:schemeClr>
                </a:solidFill>
                <a:latin typeface="Meiryo" charset="-128"/>
                <a:ea typeface="Meiryo" charset="-128"/>
                <a:cs typeface="Meiryo" charset="-128"/>
              </a:rPr>
              <a:t>仕様書</a:t>
            </a:r>
            <a:r>
              <a:rPr kumimoji="1" lang="ja-JP" altLang="en-US" sz="1200" dirty="0">
                <a:solidFill>
                  <a:schemeClr val="accent6">
                    <a:lumMod val="75000"/>
                  </a:schemeClr>
                </a:solidFill>
                <a:latin typeface="Meiryo" charset="-128"/>
                <a:ea typeface="Meiryo" charset="-128"/>
                <a:cs typeface="Meiryo" charset="-128"/>
              </a:rPr>
              <a:t>に対して</a:t>
            </a:r>
            <a:r>
              <a:rPr kumimoji="1" lang="en-US" altLang="ja-JP" b="1" dirty="0">
                <a:solidFill>
                  <a:schemeClr val="accent6">
                    <a:lumMod val="75000"/>
                  </a:schemeClr>
                </a:solidFill>
                <a:latin typeface="Meiryo" charset="-128"/>
                <a:ea typeface="Meiryo" charset="-128"/>
                <a:cs typeface="Meiryo" charset="-128"/>
              </a:rPr>
              <a:t>100</a:t>
            </a:r>
            <a:r>
              <a:rPr kumimoji="1" lang="ja-JP" altLang="en-US" b="1" dirty="0">
                <a:solidFill>
                  <a:schemeClr val="accent6">
                    <a:lumMod val="75000"/>
                  </a:schemeClr>
                </a:solidFill>
                <a:latin typeface="Meiryo" charset="-128"/>
                <a:ea typeface="Meiryo" charset="-128"/>
                <a:cs typeface="Meiryo" charset="-128"/>
              </a:rPr>
              <a:t>点満点</a:t>
            </a:r>
            <a:r>
              <a:rPr kumimoji="1" lang="ja-JP" altLang="en-US" sz="1200" dirty="0">
                <a:solidFill>
                  <a:schemeClr val="accent6">
                    <a:lumMod val="75000"/>
                  </a:schemeClr>
                </a:solidFill>
                <a:latin typeface="Meiryo" charset="-128"/>
                <a:ea typeface="Meiryo" charset="-128"/>
                <a:cs typeface="Meiryo" charset="-128"/>
              </a:rPr>
              <a:t>狙い</a:t>
            </a:r>
          </a:p>
        </p:txBody>
      </p:sp>
      <p:sp>
        <p:nvSpPr>
          <p:cNvPr id="51" name="テキスト ボックス 50"/>
          <p:cNvSpPr txBox="1"/>
          <p:nvPr/>
        </p:nvSpPr>
        <p:spPr>
          <a:xfrm>
            <a:off x="4606022" y="5845746"/>
            <a:ext cx="3416321" cy="369332"/>
          </a:xfrm>
          <a:prstGeom prst="rect">
            <a:avLst/>
          </a:prstGeom>
          <a:noFill/>
        </p:spPr>
        <p:txBody>
          <a:bodyPr wrap="none" rtlCol="0">
            <a:spAutoFit/>
          </a:bodyPr>
          <a:lstStyle/>
          <a:p>
            <a:pPr algn="r"/>
            <a:r>
              <a:rPr kumimoji="1" lang="ja-JP" altLang="en-US" b="1" u="sng" dirty="0">
                <a:solidFill>
                  <a:srgbClr val="0432FF"/>
                </a:solidFill>
                <a:latin typeface="Meiryo" charset="-128"/>
                <a:ea typeface="Meiryo" charset="-128"/>
                <a:cs typeface="Meiryo" charset="-128"/>
              </a:rPr>
              <a:t>ビジネスの成果</a:t>
            </a:r>
            <a:r>
              <a:rPr kumimoji="1" lang="ja-JP" altLang="en-US" sz="1200" dirty="0">
                <a:solidFill>
                  <a:srgbClr val="0432FF"/>
                </a:solidFill>
                <a:latin typeface="Meiryo" charset="-128"/>
                <a:ea typeface="Meiryo" charset="-128"/>
                <a:cs typeface="Meiryo" charset="-128"/>
              </a:rPr>
              <a:t>に対して</a:t>
            </a:r>
            <a:r>
              <a:rPr lang="ja-JP" altLang="en-US" b="1" dirty="0">
                <a:solidFill>
                  <a:srgbClr val="0432FF"/>
                </a:solidFill>
                <a:latin typeface="Meiryo" charset="-128"/>
                <a:ea typeface="Meiryo" charset="-128"/>
                <a:cs typeface="Meiryo" charset="-128"/>
              </a:rPr>
              <a:t>合格点</a:t>
            </a:r>
            <a:r>
              <a:rPr kumimoji="1" lang="ja-JP" altLang="en-US" sz="1200" dirty="0">
                <a:solidFill>
                  <a:srgbClr val="0432FF"/>
                </a:solidFill>
                <a:latin typeface="Meiryo" charset="-128"/>
                <a:ea typeface="Meiryo" charset="-128"/>
                <a:cs typeface="Meiryo" charset="-128"/>
              </a:rPr>
              <a:t>狙い</a:t>
            </a:r>
          </a:p>
        </p:txBody>
      </p:sp>
      <p:sp>
        <p:nvSpPr>
          <p:cNvPr id="52" name="テキスト ボックス 51"/>
          <p:cNvSpPr txBox="1"/>
          <p:nvPr/>
        </p:nvSpPr>
        <p:spPr>
          <a:xfrm>
            <a:off x="465056" y="4566714"/>
            <a:ext cx="2492990" cy="400110"/>
          </a:xfrm>
          <a:prstGeom prst="rect">
            <a:avLst/>
          </a:prstGeom>
          <a:noFill/>
        </p:spPr>
        <p:txBody>
          <a:bodyPr wrap="none" rtlCol="0">
            <a:spAutoFit/>
          </a:bodyPr>
          <a:lstStyle/>
          <a:p>
            <a:r>
              <a:rPr kumimoji="1" lang="ja-JP" altLang="en-US" sz="1000" dirty="0">
                <a:solidFill>
                  <a:srgbClr val="0432FF"/>
                </a:solidFill>
                <a:latin typeface="Meiryo" charset="-128"/>
                <a:ea typeface="Meiryo" charset="-128"/>
                <a:cs typeface="Meiryo" charset="-128"/>
              </a:rPr>
              <a:t>途中の成果からフィードバックを得て、</a:t>
            </a:r>
            <a:endParaRPr kumimoji="1" lang="en-US" altLang="ja-JP" sz="1000" dirty="0">
              <a:solidFill>
                <a:srgbClr val="0432FF"/>
              </a:solidFill>
              <a:latin typeface="Meiryo" charset="-128"/>
              <a:ea typeface="Meiryo" charset="-128"/>
              <a:cs typeface="Meiryo" charset="-128"/>
            </a:endParaRPr>
          </a:p>
          <a:p>
            <a:r>
              <a:rPr kumimoji="1" lang="ja-JP" altLang="en-US" sz="1000" dirty="0">
                <a:solidFill>
                  <a:srgbClr val="0432FF"/>
                </a:solidFill>
                <a:latin typeface="Meiryo" charset="-128"/>
                <a:ea typeface="Meiryo" charset="-128"/>
                <a:cs typeface="Meiryo" charset="-128"/>
              </a:rPr>
              <a:t>仕様や優先順位の変更を許容する。</a:t>
            </a:r>
          </a:p>
        </p:txBody>
      </p:sp>
      <p:sp>
        <p:nvSpPr>
          <p:cNvPr id="53" name="テキスト ボックス 52"/>
          <p:cNvSpPr txBox="1"/>
          <p:nvPr/>
        </p:nvSpPr>
        <p:spPr>
          <a:xfrm>
            <a:off x="455636" y="832362"/>
            <a:ext cx="3647152" cy="369332"/>
          </a:xfrm>
          <a:prstGeom prst="rect">
            <a:avLst/>
          </a:prstGeom>
          <a:noFill/>
        </p:spPr>
        <p:txBody>
          <a:bodyPr wrap="none" rtlCol="0">
            <a:spAutoFit/>
          </a:bodyPr>
          <a:lstStyle/>
          <a:p>
            <a:r>
              <a:rPr lang="ja-JP" altLang="en-US" b="1" dirty="0">
                <a:solidFill>
                  <a:schemeClr val="accent6">
                    <a:lumMod val="75000"/>
                  </a:schemeClr>
                </a:solidFill>
                <a:latin typeface="Meiryo" charset="-128"/>
                <a:ea typeface="Meiryo" charset="-128"/>
                <a:cs typeface="Meiryo" charset="-128"/>
              </a:rPr>
              <a:t>ウォーターフォール開発</a:t>
            </a:r>
            <a:r>
              <a:rPr kumimoji="1" lang="ja-JP" altLang="en-US" dirty="0">
                <a:solidFill>
                  <a:schemeClr val="accent6">
                    <a:lumMod val="75000"/>
                  </a:schemeClr>
                </a:solidFill>
                <a:latin typeface="Meiryo" charset="-128"/>
                <a:ea typeface="Meiryo" charset="-128"/>
                <a:cs typeface="Meiryo" charset="-128"/>
              </a:rPr>
              <a:t>の考え方</a:t>
            </a:r>
          </a:p>
        </p:txBody>
      </p:sp>
      <p:sp>
        <p:nvSpPr>
          <p:cNvPr id="54" name="テキスト ボックス 53"/>
          <p:cNvSpPr txBox="1"/>
          <p:nvPr/>
        </p:nvSpPr>
        <p:spPr>
          <a:xfrm>
            <a:off x="457896" y="3836434"/>
            <a:ext cx="2723823" cy="369332"/>
          </a:xfrm>
          <a:prstGeom prst="rect">
            <a:avLst/>
          </a:prstGeom>
          <a:noFill/>
        </p:spPr>
        <p:txBody>
          <a:bodyPr wrap="none" rtlCol="0">
            <a:spAutoFit/>
          </a:bodyPr>
          <a:lstStyle/>
          <a:p>
            <a:r>
              <a:rPr lang="ja-JP" altLang="en-US" b="1" dirty="0">
                <a:solidFill>
                  <a:srgbClr val="0432FF"/>
                </a:solidFill>
                <a:latin typeface="Meiryo" charset="-128"/>
                <a:ea typeface="Meiryo" charset="-128"/>
                <a:cs typeface="Meiryo" charset="-128"/>
              </a:rPr>
              <a:t>アジャイル開発</a:t>
            </a:r>
            <a:r>
              <a:rPr kumimoji="1" lang="ja-JP" altLang="en-US" dirty="0">
                <a:solidFill>
                  <a:srgbClr val="0432FF"/>
                </a:solidFill>
                <a:latin typeface="Meiryo" charset="-128"/>
                <a:ea typeface="Meiryo" charset="-128"/>
                <a:cs typeface="Meiryo" charset="-128"/>
              </a:rPr>
              <a:t>の考え方</a:t>
            </a:r>
          </a:p>
        </p:txBody>
      </p:sp>
      <p:sp>
        <p:nvSpPr>
          <p:cNvPr id="55" name="環状矢印 54"/>
          <p:cNvSpPr/>
          <p:nvPr/>
        </p:nvSpPr>
        <p:spPr>
          <a:xfrm rot="10800000" flipH="1">
            <a:off x="7580143" y="1264673"/>
            <a:ext cx="1080905" cy="1037441"/>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テキスト ボックス 55"/>
          <p:cNvSpPr txBox="1"/>
          <p:nvPr/>
        </p:nvSpPr>
        <p:spPr>
          <a:xfrm>
            <a:off x="5499766" y="2059125"/>
            <a:ext cx="2646878" cy="461665"/>
          </a:xfrm>
          <a:prstGeom prst="rect">
            <a:avLst/>
          </a:prstGeom>
          <a:noFill/>
        </p:spPr>
        <p:txBody>
          <a:bodyPr wrap="none" rtlCol="0">
            <a:spAutoFit/>
          </a:bodyPr>
          <a:lstStyle/>
          <a:p>
            <a:r>
              <a:rPr kumimoji="1" lang="ja-JP" altLang="en-US" sz="1200" dirty="0">
                <a:solidFill>
                  <a:srgbClr val="FF6666"/>
                </a:solidFill>
                <a:latin typeface="Meiryo" charset="-128"/>
                <a:ea typeface="Meiryo" charset="-128"/>
                <a:cs typeface="Meiryo" charset="-128"/>
              </a:rPr>
              <a:t>現場からのフィードバック</a:t>
            </a:r>
            <a:endParaRPr kumimoji="1" lang="en-US" altLang="ja-JP" sz="1200" dirty="0">
              <a:solidFill>
                <a:srgbClr val="FF6666"/>
              </a:solidFill>
              <a:latin typeface="Meiryo" charset="-128"/>
              <a:ea typeface="Meiryo" charset="-128"/>
              <a:cs typeface="Meiryo" charset="-128"/>
            </a:endParaRPr>
          </a:p>
          <a:p>
            <a:r>
              <a:rPr lang="ja-JP" altLang="en-US" sz="1200" dirty="0">
                <a:solidFill>
                  <a:srgbClr val="FF6666"/>
                </a:solidFill>
                <a:latin typeface="Meiryo" charset="-128"/>
                <a:ea typeface="Meiryo" charset="-128"/>
                <a:cs typeface="Meiryo" charset="-128"/>
              </a:rPr>
              <a:t>最後になって訂正・追加などが集中</a:t>
            </a:r>
            <a:endParaRPr kumimoji="1" lang="ja-JP" altLang="en-US" sz="1200" dirty="0">
              <a:solidFill>
                <a:srgbClr val="FF6666"/>
              </a:solidFill>
              <a:latin typeface="Meiryo" charset="-128"/>
              <a:ea typeface="Meiryo" charset="-128"/>
              <a:cs typeface="Meiryo" charset="-128"/>
            </a:endParaRPr>
          </a:p>
        </p:txBody>
      </p:sp>
      <p:sp>
        <p:nvSpPr>
          <p:cNvPr id="57" name="テキスト ボックス 56"/>
          <p:cNvSpPr txBox="1"/>
          <p:nvPr/>
        </p:nvSpPr>
        <p:spPr>
          <a:xfrm>
            <a:off x="5287723" y="5066057"/>
            <a:ext cx="2492990" cy="461665"/>
          </a:xfrm>
          <a:prstGeom prst="rect">
            <a:avLst/>
          </a:prstGeom>
          <a:noFill/>
        </p:spPr>
        <p:txBody>
          <a:bodyPr wrap="none" rtlCol="0">
            <a:spAutoFit/>
          </a:bodyPr>
          <a:lstStyle/>
          <a:p>
            <a:pPr algn="r"/>
            <a:r>
              <a:rPr kumimoji="1" lang="ja-JP" altLang="en-US" sz="1200" dirty="0">
                <a:solidFill>
                  <a:srgbClr val="0432FF"/>
                </a:solidFill>
                <a:latin typeface="Meiryo" charset="-128"/>
                <a:ea typeface="Meiryo" charset="-128"/>
                <a:cs typeface="Meiryo" charset="-128"/>
              </a:rPr>
              <a:t>目標としていたビジネスの成果が</a:t>
            </a:r>
            <a:endParaRPr kumimoji="1" lang="en-US" altLang="ja-JP" sz="1200" dirty="0">
              <a:solidFill>
                <a:srgbClr val="0432FF"/>
              </a:solidFill>
              <a:latin typeface="Meiryo" charset="-128"/>
              <a:ea typeface="Meiryo" charset="-128"/>
              <a:cs typeface="Meiryo" charset="-128"/>
            </a:endParaRPr>
          </a:p>
          <a:p>
            <a:pPr algn="r"/>
            <a:r>
              <a:rPr kumimoji="1" lang="ja-JP" altLang="en-US" sz="1200" dirty="0">
                <a:solidFill>
                  <a:srgbClr val="0432FF"/>
                </a:solidFill>
                <a:latin typeface="Meiryo" charset="-128"/>
                <a:ea typeface="Meiryo" charset="-128"/>
                <a:cs typeface="Meiryo" charset="-128"/>
              </a:rPr>
              <a:t>達成できていれば完了</a:t>
            </a:r>
          </a:p>
        </p:txBody>
      </p:sp>
      <p:cxnSp>
        <p:nvCxnSpPr>
          <p:cNvPr id="59" name="直線矢印コネクタ 58"/>
          <p:cNvCxnSpPr/>
          <p:nvPr/>
        </p:nvCxnSpPr>
        <p:spPr>
          <a:xfrm flipV="1">
            <a:off x="6586830" y="4573739"/>
            <a:ext cx="0" cy="454250"/>
          </a:xfrm>
          <a:prstGeom prst="straightConnector1">
            <a:avLst/>
          </a:prstGeom>
          <a:ln>
            <a:solidFill>
              <a:srgbClr val="0432FF"/>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テキスト ボックス 64"/>
          <p:cNvSpPr txBox="1"/>
          <p:nvPr/>
        </p:nvSpPr>
        <p:spPr>
          <a:xfrm>
            <a:off x="465056" y="1444492"/>
            <a:ext cx="3892412" cy="400110"/>
          </a:xfrm>
          <a:prstGeom prst="rect">
            <a:avLst/>
          </a:prstGeom>
          <a:noFill/>
        </p:spPr>
        <p:txBody>
          <a:bodyPr wrap="none" rtlCol="0">
            <a:spAutoFit/>
          </a:bodyPr>
          <a:lstStyle/>
          <a:p>
            <a:r>
              <a:rPr kumimoji="1" lang="ja-JP" altLang="en-US" sz="1000" dirty="0">
                <a:solidFill>
                  <a:schemeClr val="accent6">
                    <a:lumMod val="75000"/>
                  </a:schemeClr>
                </a:solidFill>
                <a:latin typeface="Meiryo" charset="-128"/>
                <a:ea typeface="Meiryo" charset="-128"/>
                <a:cs typeface="Meiryo" charset="-128"/>
              </a:rPr>
              <a:t>仕様凍結（確定）させて仕様書通りに開発が</a:t>
            </a:r>
            <a:r>
              <a:rPr kumimoji="1" lang="en-US" altLang="ja-JP" sz="1000" dirty="0">
                <a:solidFill>
                  <a:schemeClr val="accent6">
                    <a:lumMod val="75000"/>
                  </a:schemeClr>
                </a:solidFill>
                <a:latin typeface="Meiryo" charset="-128"/>
                <a:ea typeface="Meiryo" charset="-128"/>
                <a:cs typeface="Meiryo" charset="-128"/>
              </a:rPr>
              <a:t>100%</a:t>
            </a:r>
            <a:r>
              <a:rPr kumimoji="1" lang="ja-JP" altLang="en-US" sz="1000" dirty="0">
                <a:solidFill>
                  <a:schemeClr val="accent6">
                    <a:lumMod val="75000"/>
                  </a:schemeClr>
                </a:solidFill>
                <a:latin typeface="Meiryo" charset="-128"/>
                <a:ea typeface="Meiryo" charset="-128"/>
                <a:cs typeface="Meiryo" charset="-128"/>
              </a:rPr>
              <a:t>完了したら、</a:t>
            </a:r>
            <a:endParaRPr kumimoji="1" lang="en-US" altLang="ja-JP" sz="1000" dirty="0">
              <a:solidFill>
                <a:schemeClr val="accent6">
                  <a:lumMod val="75000"/>
                </a:schemeClr>
              </a:solidFill>
              <a:latin typeface="Meiryo" charset="-128"/>
              <a:ea typeface="Meiryo" charset="-128"/>
              <a:cs typeface="Meiryo" charset="-128"/>
            </a:endParaRPr>
          </a:p>
          <a:p>
            <a:r>
              <a:rPr kumimoji="1" lang="ja-JP" altLang="en-US" sz="1000" dirty="0">
                <a:solidFill>
                  <a:schemeClr val="accent6">
                    <a:lumMod val="75000"/>
                  </a:schemeClr>
                </a:solidFill>
                <a:latin typeface="Meiryo" charset="-128"/>
                <a:ea typeface="Meiryo" charset="-128"/>
                <a:cs typeface="Meiryo" charset="-128"/>
              </a:rPr>
              <a:t>現場からのフィードバックを求める。</a:t>
            </a:r>
          </a:p>
        </p:txBody>
      </p:sp>
      <p:sp>
        <p:nvSpPr>
          <p:cNvPr id="58" name="テキスト ボックス 57">
            <a:extLst>
              <a:ext uri="{FF2B5EF4-FFF2-40B4-BE49-F238E27FC236}">
                <a16:creationId xmlns:a16="http://schemas.microsoft.com/office/drawing/2014/main" id="{5670CA71-1222-FC4D-A6B2-E41394D3527B}"/>
              </a:ext>
            </a:extLst>
          </p:cNvPr>
          <p:cNvSpPr txBox="1"/>
          <p:nvPr/>
        </p:nvSpPr>
        <p:spPr>
          <a:xfrm>
            <a:off x="455563" y="1114649"/>
            <a:ext cx="3570208" cy="307777"/>
          </a:xfrm>
          <a:prstGeom prst="rect">
            <a:avLst/>
          </a:prstGeom>
          <a:noFill/>
        </p:spPr>
        <p:txBody>
          <a:bodyPr wrap="none" rtlCol="0">
            <a:spAutoFit/>
          </a:bodyPr>
          <a:lstStyle/>
          <a:p>
            <a:r>
              <a:rPr kumimoji="1" lang="ja-JP" altLang="en-US" sz="1400" b="1" u="sng" dirty="0">
                <a:solidFill>
                  <a:schemeClr val="accent6">
                    <a:lumMod val="75000"/>
                  </a:schemeClr>
                </a:solidFill>
                <a:latin typeface="Meiryo" charset="-128"/>
                <a:ea typeface="Meiryo" charset="-128"/>
                <a:cs typeface="Meiryo" charset="-128"/>
              </a:rPr>
              <a:t>仕事の</a:t>
            </a:r>
            <a:r>
              <a:rPr lang="ja-JP" altLang="en-US" sz="1400" b="1" u="sng" dirty="0">
                <a:solidFill>
                  <a:schemeClr val="accent6">
                    <a:lumMod val="75000"/>
                  </a:schemeClr>
                </a:solidFill>
                <a:latin typeface="Meiryo" charset="-128"/>
                <a:ea typeface="Meiryo" charset="-128"/>
                <a:cs typeface="Meiryo" charset="-128"/>
              </a:rPr>
              <a:t>仕組み</a:t>
            </a:r>
            <a:r>
              <a:rPr kumimoji="1" lang="ja-JP" altLang="en-US" sz="1400" b="1" u="sng" dirty="0">
                <a:solidFill>
                  <a:schemeClr val="accent6">
                    <a:lumMod val="75000"/>
                  </a:schemeClr>
                </a:solidFill>
                <a:latin typeface="Meiryo" charset="-128"/>
                <a:ea typeface="Meiryo" charset="-128"/>
                <a:cs typeface="Meiryo" charset="-128"/>
              </a:rPr>
              <a:t>は確定できる</a:t>
            </a:r>
            <a:r>
              <a:rPr kumimoji="1" lang="ja-JP" altLang="en-US" sz="1200" dirty="0">
                <a:solidFill>
                  <a:schemeClr val="accent6">
                    <a:lumMod val="75000"/>
                  </a:schemeClr>
                </a:solidFill>
                <a:latin typeface="Meiryo" charset="-128"/>
                <a:ea typeface="Meiryo" charset="-128"/>
                <a:cs typeface="Meiryo" charset="-128"/>
              </a:rPr>
              <a:t>を前提にした開発</a:t>
            </a:r>
          </a:p>
        </p:txBody>
      </p:sp>
      <p:sp>
        <p:nvSpPr>
          <p:cNvPr id="60" name="テキスト ボックス 59">
            <a:extLst>
              <a:ext uri="{FF2B5EF4-FFF2-40B4-BE49-F238E27FC236}">
                <a16:creationId xmlns:a16="http://schemas.microsoft.com/office/drawing/2014/main" id="{6E156691-FCED-3B4A-8689-A01ED95D4268}"/>
              </a:ext>
            </a:extLst>
          </p:cNvPr>
          <p:cNvSpPr txBox="1"/>
          <p:nvPr/>
        </p:nvSpPr>
        <p:spPr>
          <a:xfrm>
            <a:off x="465056" y="4096139"/>
            <a:ext cx="3416320" cy="307777"/>
          </a:xfrm>
          <a:prstGeom prst="rect">
            <a:avLst/>
          </a:prstGeom>
          <a:noFill/>
        </p:spPr>
        <p:txBody>
          <a:bodyPr wrap="none" rtlCol="0">
            <a:spAutoFit/>
          </a:bodyPr>
          <a:lstStyle/>
          <a:p>
            <a:r>
              <a:rPr kumimoji="1" lang="ja-JP" altLang="en-US" sz="1400" b="1" u="sng" dirty="0">
                <a:solidFill>
                  <a:srgbClr val="0432FF"/>
                </a:solidFill>
                <a:latin typeface="Meiryo" charset="-128"/>
                <a:ea typeface="Meiryo" charset="-128"/>
                <a:cs typeface="Meiryo" charset="-128"/>
              </a:rPr>
              <a:t>仕事の仕組みは変化する</a:t>
            </a:r>
            <a:r>
              <a:rPr kumimoji="1" lang="ja-JP" altLang="en-US" sz="1400" u="sng" dirty="0">
                <a:solidFill>
                  <a:srgbClr val="0432FF"/>
                </a:solidFill>
                <a:latin typeface="Meiryo" charset="-128"/>
                <a:ea typeface="Meiryo" charset="-128"/>
                <a:cs typeface="Meiryo" charset="-128"/>
              </a:rPr>
              <a:t>を</a:t>
            </a:r>
            <a:r>
              <a:rPr kumimoji="1" lang="ja-JP" altLang="en-US" sz="1200" dirty="0">
                <a:solidFill>
                  <a:srgbClr val="0432FF"/>
                </a:solidFill>
                <a:latin typeface="Meiryo" charset="-128"/>
                <a:ea typeface="Meiryo" charset="-128"/>
                <a:cs typeface="Meiryo" charset="-128"/>
              </a:rPr>
              <a:t>前提にした開発</a:t>
            </a:r>
          </a:p>
        </p:txBody>
      </p:sp>
    </p:spTree>
    <p:extLst>
      <p:ext uri="{BB962C8B-B14F-4D97-AF65-F5344CB8AC3E}">
        <p14:creationId xmlns:p14="http://schemas.microsoft.com/office/powerpoint/2010/main" val="3928836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開発と運用</a:t>
            </a:r>
            <a:r>
              <a:rPr kumimoji="1" lang="en-US" altLang="ja-JP" dirty="0"/>
              <a:t>:</a:t>
            </a:r>
            <a:r>
              <a:rPr kumimoji="1" lang="ja-JP" altLang="en-US" dirty="0"/>
              <a:t>従来の方式とこれからの方式</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7" name="正方形/長方形 6"/>
          <p:cNvSpPr/>
          <p:nvPr/>
        </p:nvSpPr>
        <p:spPr>
          <a:xfrm>
            <a:off x="440627" y="100485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価値観</a:t>
            </a:r>
          </a:p>
        </p:txBody>
      </p:sp>
      <p:sp>
        <p:nvSpPr>
          <p:cNvPr id="8" name="正方形/長方形 7"/>
          <p:cNvSpPr/>
          <p:nvPr/>
        </p:nvSpPr>
        <p:spPr>
          <a:xfrm>
            <a:off x="440627" y="127151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スピード</a:t>
            </a:r>
          </a:p>
        </p:txBody>
      </p:sp>
      <p:sp>
        <p:nvSpPr>
          <p:cNvPr id="9" name="正方形/長方形 8"/>
          <p:cNvSpPr/>
          <p:nvPr/>
        </p:nvSpPr>
        <p:spPr>
          <a:xfrm>
            <a:off x="440627" y="153817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a:t>
            </a:r>
          </a:p>
        </p:txBody>
      </p:sp>
      <p:sp>
        <p:nvSpPr>
          <p:cNvPr id="10" name="正方形/長方形 9"/>
          <p:cNvSpPr/>
          <p:nvPr/>
        </p:nvSpPr>
        <p:spPr>
          <a:xfrm>
            <a:off x="440627" y="180942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時間の使い方</a:t>
            </a:r>
          </a:p>
        </p:txBody>
      </p:sp>
      <p:sp>
        <p:nvSpPr>
          <p:cNvPr id="11" name="正方形/長方形 10"/>
          <p:cNvSpPr/>
          <p:nvPr/>
        </p:nvSpPr>
        <p:spPr>
          <a:xfrm>
            <a:off x="440627" y="206920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a:t>
            </a:r>
          </a:p>
        </p:txBody>
      </p:sp>
      <p:sp>
        <p:nvSpPr>
          <p:cNvPr id="12" name="正方形/長方形 11"/>
          <p:cNvSpPr/>
          <p:nvPr/>
        </p:nvSpPr>
        <p:spPr>
          <a:xfrm>
            <a:off x="440627" y="233645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a:t>
            </a:r>
          </a:p>
        </p:txBody>
      </p:sp>
      <p:sp>
        <p:nvSpPr>
          <p:cNvPr id="13" name="正方形/長方形 12"/>
          <p:cNvSpPr/>
          <p:nvPr/>
        </p:nvSpPr>
        <p:spPr>
          <a:xfrm>
            <a:off x="440627" y="259358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リスク</a:t>
            </a:r>
          </a:p>
        </p:txBody>
      </p:sp>
      <p:sp>
        <p:nvSpPr>
          <p:cNvPr id="14" name="正方形/長方形 13"/>
          <p:cNvSpPr/>
          <p:nvPr/>
        </p:nvSpPr>
        <p:spPr>
          <a:xfrm>
            <a:off x="440627" y="2863661"/>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役割</a:t>
            </a:r>
          </a:p>
        </p:txBody>
      </p:sp>
      <p:sp>
        <p:nvSpPr>
          <p:cNvPr id="15" name="正方形/長方形 14"/>
          <p:cNvSpPr/>
          <p:nvPr/>
        </p:nvSpPr>
        <p:spPr>
          <a:xfrm>
            <a:off x="440627" y="313152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進捗管理</a:t>
            </a:r>
          </a:p>
        </p:txBody>
      </p:sp>
      <p:sp>
        <p:nvSpPr>
          <p:cNvPr id="16" name="正方形/長方形 15"/>
          <p:cNvSpPr/>
          <p:nvPr/>
        </p:nvSpPr>
        <p:spPr>
          <a:xfrm>
            <a:off x="440627" y="33963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見える化</a:t>
            </a:r>
          </a:p>
        </p:txBody>
      </p:sp>
      <p:sp>
        <p:nvSpPr>
          <p:cNvPr id="17" name="正方形/長方形 16"/>
          <p:cNvSpPr/>
          <p:nvPr/>
        </p:nvSpPr>
        <p:spPr>
          <a:xfrm>
            <a:off x="440627" y="3664234"/>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評価基準</a:t>
            </a:r>
          </a:p>
        </p:txBody>
      </p:sp>
      <p:sp>
        <p:nvSpPr>
          <p:cNvPr id="18" name="正方形/長方形 17"/>
          <p:cNvSpPr/>
          <p:nvPr/>
        </p:nvSpPr>
        <p:spPr>
          <a:xfrm>
            <a:off x="440627" y="393381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要求</a:t>
            </a:r>
          </a:p>
        </p:txBody>
      </p:sp>
      <p:sp>
        <p:nvSpPr>
          <p:cNvPr id="19" name="正方形/長方形 18"/>
          <p:cNvSpPr/>
          <p:nvPr/>
        </p:nvSpPr>
        <p:spPr>
          <a:xfrm>
            <a:off x="440627" y="4202958"/>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設計</a:t>
            </a:r>
          </a:p>
        </p:txBody>
      </p:sp>
      <p:sp>
        <p:nvSpPr>
          <p:cNvPr id="22" name="正方形/長方形 21"/>
          <p:cNvSpPr/>
          <p:nvPr/>
        </p:nvSpPr>
        <p:spPr>
          <a:xfrm>
            <a:off x="440627" y="4745580"/>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コード</a:t>
            </a:r>
          </a:p>
        </p:txBody>
      </p:sp>
      <p:sp>
        <p:nvSpPr>
          <p:cNvPr id="23" name="正方形/長方形 22"/>
          <p:cNvSpPr/>
          <p:nvPr/>
        </p:nvSpPr>
        <p:spPr>
          <a:xfrm>
            <a:off x="440627" y="4475561"/>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開発</a:t>
            </a:r>
            <a:endParaRPr lang="ja-JP" altLang="en-US" sz="900" dirty="0">
              <a:solidFill>
                <a:schemeClr val="bg1"/>
              </a:solidFill>
              <a:latin typeface="Meiryo" charset="-128"/>
              <a:ea typeface="Meiryo" charset="-128"/>
              <a:cs typeface="Meiryo" charset="-128"/>
            </a:endParaRPr>
          </a:p>
        </p:txBody>
      </p:sp>
      <p:sp>
        <p:nvSpPr>
          <p:cNvPr id="24" name="正方形/長方形 23"/>
          <p:cNvSpPr/>
          <p:nvPr/>
        </p:nvSpPr>
        <p:spPr>
          <a:xfrm>
            <a:off x="440627" y="5017952"/>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品質</a:t>
            </a:r>
          </a:p>
        </p:txBody>
      </p:sp>
      <p:sp>
        <p:nvSpPr>
          <p:cNvPr id="25" name="正方形/長方形 24"/>
          <p:cNvSpPr/>
          <p:nvPr/>
        </p:nvSpPr>
        <p:spPr>
          <a:xfrm>
            <a:off x="440627" y="5288638"/>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ドキュメント</a:t>
            </a:r>
          </a:p>
        </p:txBody>
      </p:sp>
      <p:sp>
        <p:nvSpPr>
          <p:cNvPr id="26" name="正方形/長方形 25"/>
          <p:cNvSpPr/>
          <p:nvPr/>
        </p:nvSpPr>
        <p:spPr>
          <a:xfrm>
            <a:off x="440627" y="5550092"/>
            <a:ext cx="1251053" cy="246221"/>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デプロイ&amp;リリース</a:t>
            </a:r>
          </a:p>
        </p:txBody>
      </p:sp>
      <p:sp>
        <p:nvSpPr>
          <p:cNvPr id="27" name="正方形/長方形 26"/>
          <p:cNvSpPr/>
          <p:nvPr/>
        </p:nvSpPr>
        <p:spPr>
          <a:xfrm>
            <a:off x="440627" y="5811975"/>
            <a:ext cx="1251053" cy="253916"/>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運用</a:t>
            </a:r>
          </a:p>
        </p:txBody>
      </p:sp>
      <p:sp>
        <p:nvSpPr>
          <p:cNvPr id="28" name="正方形/長方形 27"/>
          <p:cNvSpPr/>
          <p:nvPr/>
        </p:nvSpPr>
        <p:spPr>
          <a:xfrm>
            <a:off x="440627" y="6081553"/>
            <a:ext cx="1251053" cy="253916"/>
          </a:xfrm>
          <a:prstGeom prst="rect">
            <a:avLst/>
          </a:prstGeom>
          <a:solidFill>
            <a:schemeClr val="accent4">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運用管理</a:t>
            </a:r>
            <a:endParaRPr lang="en-US" altLang="ja-JP" sz="900" dirty="0">
              <a:solidFill>
                <a:schemeClr val="bg1"/>
              </a:solidFill>
              <a:latin typeface="Meiryo" charset="-128"/>
              <a:ea typeface="Meiryo" charset="-128"/>
              <a:cs typeface="Meiryo" charset="-128"/>
            </a:endParaRPr>
          </a:p>
        </p:txBody>
      </p:sp>
      <p:sp>
        <p:nvSpPr>
          <p:cNvPr id="29" name="正方形/長方形 28"/>
          <p:cNvSpPr/>
          <p:nvPr/>
        </p:nvSpPr>
        <p:spPr>
          <a:xfrm>
            <a:off x="440627" y="6351131"/>
            <a:ext cx="1251053" cy="246221"/>
          </a:xfrm>
          <a:prstGeom prst="rect">
            <a:avLst/>
          </a:prstGeom>
          <a:solidFill>
            <a:schemeClr val="accent4">
              <a:lumMod val="75000"/>
            </a:schemeClr>
          </a:solidFill>
        </p:spPr>
        <p:txBody>
          <a:bodyPr wrap="none" anchor="ctr">
            <a:noAutofit/>
          </a:bodyPr>
          <a:lstStyle/>
          <a:p>
            <a:pPr algn="r"/>
            <a:r>
              <a:rPr lang="ja-JP" altLang="en-US" sz="900">
                <a:solidFill>
                  <a:schemeClr val="bg1"/>
                </a:solidFill>
                <a:latin typeface="Meiryo" charset="-128"/>
                <a:ea typeface="Meiryo" charset="-128"/>
                <a:cs typeface="Meiryo" charset="-128"/>
              </a:rPr>
              <a:t>リーダーシップ</a:t>
            </a:r>
            <a:endParaRPr lang="ja-JP" altLang="en-US" sz="900" dirty="0">
              <a:solidFill>
                <a:schemeClr val="bg1"/>
              </a:solidFill>
              <a:latin typeface="Meiryo" charset="-128"/>
              <a:ea typeface="Meiryo" charset="-128"/>
              <a:cs typeface="Meiryo" charset="-128"/>
            </a:endParaRPr>
          </a:p>
        </p:txBody>
      </p:sp>
      <p:sp>
        <p:nvSpPr>
          <p:cNvPr id="30" name="正方形/長方形 29"/>
          <p:cNvSpPr/>
          <p:nvPr/>
        </p:nvSpPr>
        <p:spPr>
          <a:xfrm>
            <a:off x="1763688" y="100485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a:t>
            </a:r>
          </a:p>
        </p:txBody>
      </p:sp>
      <p:sp>
        <p:nvSpPr>
          <p:cNvPr id="31" name="正方形/長方形 30"/>
          <p:cNvSpPr/>
          <p:nvPr/>
        </p:nvSpPr>
        <p:spPr>
          <a:xfrm>
            <a:off x="1763688" y="127151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遅い</a:t>
            </a:r>
          </a:p>
        </p:txBody>
      </p:sp>
      <p:sp>
        <p:nvSpPr>
          <p:cNvPr id="32" name="正方形/長方形 31"/>
          <p:cNvSpPr/>
          <p:nvPr/>
        </p:nvSpPr>
        <p:spPr>
          <a:xfrm>
            <a:off x="1763688" y="153817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働き方仕事はまとめた方が効率が良い</a:t>
            </a:r>
          </a:p>
        </p:txBody>
      </p:sp>
      <p:sp>
        <p:nvSpPr>
          <p:cNvPr id="33" name="正方形/長方形 32"/>
          <p:cNvSpPr/>
          <p:nvPr/>
        </p:nvSpPr>
        <p:spPr>
          <a:xfrm>
            <a:off x="1763688" y="180942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残業を認める仕事の目的を達するまでの時間</a:t>
            </a:r>
            <a:endParaRPr lang="en-US" altLang="ja-JP" sz="900" dirty="0">
              <a:solidFill>
                <a:schemeClr val="bg1"/>
              </a:solidFill>
              <a:latin typeface="Meiryo" charset="-128"/>
              <a:ea typeface="Meiryo" charset="-128"/>
              <a:cs typeface="Meiryo" charset="-128"/>
            </a:endParaRPr>
          </a:p>
        </p:txBody>
      </p:sp>
      <p:sp>
        <p:nvSpPr>
          <p:cNvPr id="34" name="正方形/長方形 33"/>
          <p:cNvSpPr/>
          <p:nvPr/>
        </p:nvSpPr>
        <p:spPr>
          <a:xfrm>
            <a:off x="1763688" y="206920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計画重視、全期間にわたる計画立案（計画通りことは運ぶ）</a:t>
            </a:r>
          </a:p>
        </p:txBody>
      </p:sp>
      <p:sp>
        <p:nvSpPr>
          <p:cNvPr id="35" name="正方形/長方形 34"/>
          <p:cNvSpPr/>
          <p:nvPr/>
        </p:nvSpPr>
        <p:spPr>
          <a:xfrm>
            <a:off x="1763688" y="233645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しっかりと計画を立て、理論的に進める</a:t>
            </a:r>
          </a:p>
        </p:txBody>
      </p:sp>
      <p:sp>
        <p:nvSpPr>
          <p:cNvPr id="36" name="正方形/長方形 35"/>
          <p:cNvSpPr/>
          <p:nvPr/>
        </p:nvSpPr>
        <p:spPr>
          <a:xfrm>
            <a:off x="1763688" y="259358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プロジェクト後半に増大 </a:t>
            </a:r>
          </a:p>
        </p:txBody>
      </p:sp>
      <p:sp>
        <p:nvSpPr>
          <p:cNvPr id="37" name="正方形/長方形 36"/>
          <p:cNvSpPr/>
          <p:nvPr/>
        </p:nvSpPr>
        <p:spPr>
          <a:xfrm>
            <a:off x="1763688" y="28636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専門家による分業</a:t>
            </a:r>
          </a:p>
        </p:txBody>
      </p:sp>
      <p:sp>
        <p:nvSpPr>
          <p:cNvPr id="38" name="正方形/長方形 37"/>
          <p:cNvSpPr/>
          <p:nvPr/>
        </p:nvSpPr>
        <p:spPr>
          <a:xfrm>
            <a:off x="1763688" y="313152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管理指標</a:t>
            </a:r>
          </a:p>
        </p:txBody>
      </p:sp>
      <p:sp>
        <p:nvSpPr>
          <p:cNvPr id="39" name="正方形/長方形 38"/>
          <p:cNvSpPr/>
          <p:nvPr/>
        </p:nvSpPr>
        <p:spPr>
          <a:xfrm>
            <a:off x="1763688" y="3396353"/>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作業が終わらないと見えない</a:t>
            </a:r>
          </a:p>
        </p:txBody>
      </p:sp>
      <p:sp>
        <p:nvSpPr>
          <p:cNvPr id="40" name="正方形/長方形 39"/>
          <p:cNvSpPr/>
          <p:nvPr/>
        </p:nvSpPr>
        <p:spPr>
          <a:xfrm>
            <a:off x="1763688" y="3664234"/>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計画に対して</a:t>
            </a:r>
          </a:p>
        </p:txBody>
      </p:sp>
      <p:sp>
        <p:nvSpPr>
          <p:cNvPr id="41" name="正方形/長方形 40"/>
          <p:cNvSpPr/>
          <p:nvPr/>
        </p:nvSpPr>
        <p:spPr>
          <a:xfrm>
            <a:off x="1763688" y="393381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管理可能、</a:t>
            </a:r>
            <a:r>
              <a:rPr lang="en-US" altLang="ja-JP" sz="900" dirty="0">
                <a:solidFill>
                  <a:schemeClr val="bg1"/>
                </a:solidFill>
                <a:latin typeface="Meiryo" charset="-128"/>
                <a:ea typeface="Meiryo" charset="-128"/>
                <a:cs typeface="Meiryo" charset="-128"/>
              </a:rPr>
              <a:t>100%</a:t>
            </a:r>
            <a:r>
              <a:rPr lang="ja-JP" altLang="en-US" sz="900" dirty="0">
                <a:solidFill>
                  <a:schemeClr val="bg1"/>
                </a:solidFill>
                <a:latin typeface="Meiryo" charset="-128"/>
                <a:ea typeface="Meiryo" charset="-128"/>
                <a:cs typeface="Meiryo" charset="-128"/>
              </a:rPr>
              <a:t>定義可能</a:t>
            </a:r>
          </a:p>
        </p:txBody>
      </p:sp>
      <p:sp>
        <p:nvSpPr>
          <p:cNvPr id="42" name="正方形/長方形 41"/>
          <p:cNvSpPr/>
          <p:nvPr/>
        </p:nvSpPr>
        <p:spPr>
          <a:xfrm>
            <a:off x="1763688" y="4202958"/>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機能中心設計</a:t>
            </a:r>
          </a:p>
        </p:txBody>
      </p:sp>
      <p:sp>
        <p:nvSpPr>
          <p:cNvPr id="43" name="正方形/長方形 42"/>
          <p:cNvSpPr/>
          <p:nvPr/>
        </p:nvSpPr>
        <p:spPr>
          <a:xfrm>
            <a:off x="1763688" y="4745580"/>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属人化する</a:t>
            </a:r>
          </a:p>
        </p:txBody>
      </p:sp>
      <p:sp>
        <p:nvSpPr>
          <p:cNvPr id="44" name="正方形/長方形 43"/>
          <p:cNvSpPr/>
          <p:nvPr/>
        </p:nvSpPr>
        <p:spPr>
          <a:xfrm>
            <a:off x="1763688" y="4475561"/>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基本は個人（専門家）</a:t>
            </a:r>
          </a:p>
        </p:txBody>
      </p:sp>
      <p:sp>
        <p:nvSpPr>
          <p:cNvPr id="45" name="正方形/長方形 44"/>
          <p:cNvSpPr/>
          <p:nvPr/>
        </p:nvSpPr>
        <p:spPr>
          <a:xfrm>
            <a:off x="1763688" y="5017952"/>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管理強化（当たり前品質）</a:t>
            </a:r>
          </a:p>
        </p:txBody>
      </p:sp>
      <p:sp>
        <p:nvSpPr>
          <p:cNvPr id="46" name="正方形/長方形 45"/>
          <p:cNvSpPr/>
          <p:nvPr/>
        </p:nvSpPr>
        <p:spPr>
          <a:xfrm>
            <a:off x="1763688" y="5288638"/>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多種多様、管理基準</a:t>
            </a:r>
          </a:p>
        </p:txBody>
      </p:sp>
      <p:sp>
        <p:nvSpPr>
          <p:cNvPr id="47" name="正方形/長方形 46"/>
          <p:cNvSpPr/>
          <p:nvPr/>
        </p:nvSpPr>
        <p:spPr>
          <a:xfrm>
            <a:off x="1763688" y="5550092"/>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半自動</a:t>
            </a:r>
          </a:p>
        </p:txBody>
      </p:sp>
      <p:sp>
        <p:nvSpPr>
          <p:cNvPr id="48" name="正方形/長方形 47"/>
          <p:cNvSpPr/>
          <p:nvPr/>
        </p:nvSpPr>
        <p:spPr>
          <a:xfrm>
            <a:off x="1763688" y="5811975"/>
            <a:ext cx="3456384" cy="253916"/>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分離独立</a:t>
            </a:r>
          </a:p>
        </p:txBody>
      </p:sp>
      <p:sp>
        <p:nvSpPr>
          <p:cNvPr id="49" name="正方形/長方形 48"/>
          <p:cNvSpPr/>
          <p:nvPr/>
        </p:nvSpPr>
        <p:spPr>
          <a:xfrm>
            <a:off x="1763688" y="6081553"/>
            <a:ext cx="3456384" cy="253916"/>
          </a:xfrm>
          <a:prstGeom prst="rect">
            <a:avLst/>
          </a:prstGeom>
          <a:solidFill>
            <a:srgbClr val="0070C0"/>
          </a:solidFill>
        </p:spPr>
        <p:txBody>
          <a:bodyPr wrap="none" anchor="ctr">
            <a:noAutofit/>
          </a:bodyPr>
          <a:lstStyle/>
          <a:p>
            <a:pPr algn="r"/>
            <a:r>
              <a:rPr lang="en-US" altLang="ja-JP" sz="900" dirty="0">
                <a:solidFill>
                  <a:schemeClr val="bg1"/>
                </a:solidFill>
                <a:latin typeface="Meiryo" charset="-128"/>
                <a:ea typeface="Meiryo" charset="-128"/>
                <a:cs typeface="Meiryo" charset="-128"/>
              </a:rPr>
              <a:t>ITIL</a:t>
            </a:r>
          </a:p>
        </p:txBody>
      </p:sp>
      <p:sp>
        <p:nvSpPr>
          <p:cNvPr id="50" name="正方形/長方形 49"/>
          <p:cNvSpPr/>
          <p:nvPr/>
        </p:nvSpPr>
        <p:spPr>
          <a:xfrm>
            <a:off x="1763688" y="6351131"/>
            <a:ext cx="3456384" cy="246221"/>
          </a:xfrm>
          <a:prstGeom prst="rect">
            <a:avLst/>
          </a:prstGeom>
          <a:solidFill>
            <a:srgbClr val="0070C0"/>
          </a:solidFill>
        </p:spPr>
        <p:txBody>
          <a:bodyPr wrap="none" anchor="ctr">
            <a:noAutofit/>
          </a:bodyPr>
          <a:lstStyle/>
          <a:p>
            <a:pPr algn="r"/>
            <a:r>
              <a:rPr lang="ja-JP" altLang="en-US" sz="900" dirty="0">
                <a:solidFill>
                  <a:schemeClr val="bg1"/>
                </a:solidFill>
                <a:latin typeface="Meiryo" charset="-128"/>
                <a:ea typeface="Meiryo" charset="-128"/>
                <a:cs typeface="Meiryo" charset="-128"/>
              </a:rPr>
              <a:t>統率型（指示</a:t>
            </a:r>
            <a:r>
              <a:rPr lang="en-US" altLang="ja-JP" sz="900" dirty="0">
                <a:solidFill>
                  <a:schemeClr val="bg1"/>
                </a:solidFill>
                <a:latin typeface="Meiryo" charset="-128"/>
                <a:ea typeface="Meiryo" charset="-128"/>
                <a:cs typeface="Meiryo" charset="-128"/>
              </a:rPr>
              <a:t>&amp;</a:t>
            </a:r>
            <a:r>
              <a:rPr lang="ja-JP" altLang="en-US" sz="900" dirty="0">
                <a:solidFill>
                  <a:schemeClr val="bg1"/>
                </a:solidFill>
                <a:latin typeface="Meiryo" charset="-128"/>
                <a:ea typeface="Meiryo" charset="-128"/>
                <a:cs typeface="Meiryo" charset="-128"/>
              </a:rPr>
              <a:t>命令）</a:t>
            </a:r>
          </a:p>
        </p:txBody>
      </p:sp>
      <p:sp>
        <p:nvSpPr>
          <p:cNvPr id="51" name="正方形/長方形 50"/>
          <p:cNvSpPr/>
          <p:nvPr/>
        </p:nvSpPr>
        <p:spPr>
          <a:xfrm>
            <a:off x="2117144" y="758629"/>
            <a:ext cx="2749471" cy="246221"/>
          </a:xfrm>
          <a:prstGeom prst="rect">
            <a:avLst/>
          </a:prstGeom>
        </p:spPr>
        <p:txBody>
          <a:bodyPr wrap="none">
            <a:spAutoFit/>
          </a:bodyPr>
          <a:lstStyle/>
          <a:p>
            <a:pPr algn="r"/>
            <a:r>
              <a:rPr lang="ja-JP" altLang="en-US" sz="1000" b="1" dirty="0">
                <a:solidFill>
                  <a:srgbClr val="0070C0"/>
                </a:solidFill>
                <a:latin typeface="Meiryo" charset="-128"/>
                <a:ea typeface="Meiryo" charset="-128"/>
                <a:cs typeface="Meiryo" charset="-128"/>
              </a:rPr>
              <a:t>ウォーターフォールを中心とした従来の方式</a:t>
            </a:r>
          </a:p>
        </p:txBody>
      </p:sp>
      <p:sp>
        <p:nvSpPr>
          <p:cNvPr id="52" name="正方形/長方形 51"/>
          <p:cNvSpPr/>
          <p:nvPr/>
        </p:nvSpPr>
        <p:spPr>
          <a:xfrm>
            <a:off x="5292080" y="100485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リソース重視、適応性重視</a:t>
            </a:r>
          </a:p>
        </p:txBody>
      </p:sp>
      <p:sp>
        <p:nvSpPr>
          <p:cNvPr id="53" name="正方形/長方形 52"/>
          <p:cNvSpPr/>
          <p:nvPr/>
        </p:nvSpPr>
        <p:spPr>
          <a:xfrm>
            <a:off x="5292080" y="127151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早い</a:t>
            </a:r>
          </a:p>
        </p:txBody>
      </p:sp>
      <p:sp>
        <p:nvSpPr>
          <p:cNvPr id="54" name="正方形/長方形 53"/>
          <p:cNvSpPr/>
          <p:nvPr/>
        </p:nvSpPr>
        <p:spPr>
          <a:xfrm>
            <a:off x="5292080" y="153817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仕事は</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つ筒こなした方が効率が良い、残業は認めない</a:t>
            </a:r>
          </a:p>
        </p:txBody>
      </p:sp>
      <p:sp>
        <p:nvSpPr>
          <p:cNvPr id="55" name="正方形/長方形 54"/>
          <p:cNvSpPr/>
          <p:nvPr/>
        </p:nvSpPr>
        <p:spPr>
          <a:xfrm>
            <a:off x="5292080" y="180942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区切られた時間内で仕事の目的を達成（タイムボックス）</a:t>
            </a:r>
            <a:endParaRPr lang="en-US" altLang="ja-JP" sz="900" dirty="0">
              <a:solidFill>
                <a:schemeClr val="bg1"/>
              </a:solidFill>
              <a:latin typeface="Meiryo" charset="-128"/>
              <a:ea typeface="Meiryo" charset="-128"/>
              <a:cs typeface="Meiryo" charset="-128"/>
            </a:endParaRPr>
          </a:p>
        </p:txBody>
      </p:sp>
      <p:sp>
        <p:nvSpPr>
          <p:cNvPr id="56" name="正方形/長方形 55"/>
          <p:cNvSpPr/>
          <p:nvPr/>
        </p:nvSpPr>
        <p:spPr>
          <a:xfrm>
            <a:off x="5292080" y="206920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計画作り重視、朝令暮改、詳細</a:t>
            </a:r>
            <a:r>
              <a:rPr lang="en-US" altLang="ja-JP" sz="900" dirty="0">
                <a:solidFill>
                  <a:schemeClr val="bg1"/>
                </a:solidFill>
                <a:latin typeface="Meiryo" charset="-128"/>
                <a:ea typeface="Meiryo" charset="-128"/>
                <a:cs typeface="Meiryo" charset="-128"/>
              </a:rPr>
              <a:t>1</a:t>
            </a:r>
            <a:r>
              <a:rPr lang="ja-JP" altLang="en-US" sz="900" dirty="0">
                <a:solidFill>
                  <a:schemeClr val="bg1"/>
                </a:solidFill>
                <a:latin typeface="Meiryo" charset="-128"/>
                <a:ea typeface="Meiryo" charset="-128"/>
                <a:cs typeface="Meiryo" charset="-128"/>
              </a:rPr>
              <a:t>か月（計画通り事は運ばない）</a:t>
            </a:r>
          </a:p>
        </p:txBody>
      </p:sp>
      <p:sp>
        <p:nvSpPr>
          <p:cNvPr id="57" name="正方形/長方形 56"/>
          <p:cNvSpPr/>
          <p:nvPr/>
        </p:nvSpPr>
        <p:spPr>
          <a:xfrm>
            <a:off x="5292080" y="2336458"/>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フィードバック重視、反復的（イタラティブ）に進める</a:t>
            </a:r>
          </a:p>
        </p:txBody>
      </p:sp>
      <p:sp>
        <p:nvSpPr>
          <p:cNvPr id="58" name="正方形/長方形 57"/>
          <p:cNvSpPr/>
          <p:nvPr/>
        </p:nvSpPr>
        <p:spPr>
          <a:xfrm>
            <a:off x="5292080" y="259358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プロジェクト広前半に増大 </a:t>
            </a:r>
          </a:p>
        </p:txBody>
      </p:sp>
      <p:sp>
        <p:nvSpPr>
          <p:cNvPr id="59" name="正方形/長方形 58"/>
          <p:cNvSpPr/>
          <p:nvPr/>
        </p:nvSpPr>
        <p:spPr>
          <a:xfrm>
            <a:off x="5292080" y="28636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多能工型（Ｔ型人材）</a:t>
            </a:r>
          </a:p>
        </p:txBody>
      </p:sp>
      <p:sp>
        <p:nvSpPr>
          <p:cNvPr id="60" name="正方形/長方形 59"/>
          <p:cNvSpPr/>
          <p:nvPr/>
        </p:nvSpPr>
        <p:spPr>
          <a:xfrm>
            <a:off x="5292080" y="313152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現地・現物管理（動くプログラムのみ）</a:t>
            </a:r>
          </a:p>
        </p:txBody>
      </p:sp>
      <p:sp>
        <p:nvSpPr>
          <p:cNvPr id="61" name="正方形/長方形 60"/>
          <p:cNvSpPr/>
          <p:nvPr/>
        </p:nvSpPr>
        <p:spPr>
          <a:xfrm>
            <a:off x="5292080" y="33963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ほぼいつでも見える（徹底した透明性）</a:t>
            </a:r>
          </a:p>
        </p:txBody>
      </p:sp>
      <p:sp>
        <p:nvSpPr>
          <p:cNvPr id="62" name="正方形/長方形 61"/>
          <p:cNvSpPr/>
          <p:nvPr/>
        </p:nvSpPr>
        <p:spPr>
          <a:xfrm>
            <a:off x="5292080" y="3664234"/>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ビジネス価値（ビジネスの成果）に対して</a:t>
            </a:r>
          </a:p>
        </p:txBody>
      </p:sp>
      <p:sp>
        <p:nvSpPr>
          <p:cNvPr id="63" name="正方形/長方形 62"/>
          <p:cNvSpPr/>
          <p:nvPr/>
        </p:nvSpPr>
        <p:spPr>
          <a:xfrm>
            <a:off x="5292080" y="393381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管理不能、定義不能（標的は動くが前提）</a:t>
            </a:r>
          </a:p>
        </p:txBody>
      </p:sp>
      <p:sp>
        <p:nvSpPr>
          <p:cNvPr id="64" name="正方形/長方形 63"/>
          <p:cNvSpPr/>
          <p:nvPr/>
        </p:nvSpPr>
        <p:spPr>
          <a:xfrm>
            <a:off x="5292080" y="4202958"/>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プロセス中心設計</a:t>
            </a:r>
          </a:p>
        </p:txBody>
      </p:sp>
      <p:sp>
        <p:nvSpPr>
          <p:cNvPr id="65" name="正方形/長方形 64"/>
          <p:cNvSpPr/>
          <p:nvPr/>
        </p:nvSpPr>
        <p:spPr>
          <a:xfrm>
            <a:off x="5292080" y="4745580"/>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属人化排除</a:t>
            </a:r>
          </a:p>
        </p:txBody>
      </p:sp>
      <p:sp>
        <p:nvSpPr>
          <p:cNvPr id="66" name="正方形/長方形 65"/>
          <p:cNvSpPr/>
          <p:nvPr/>
        </p:nvSpPr>
        <p:spPr>
          <a:xfrm>
            <a:off x="5292080" y="4475561"/>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チームの連帯責任</a:t>
            </a:r>
          </a:p>
        </p:txBody>
      </p:sp>
      <p:sp>
        <p:nvSpPr>
          <p:cNvPr id="67" name="正方形/長方形 66"/>
          <p:cNvSpPr/>
          <p:nvPr/>
        </p:nvSpPr>
        <p:spPr>
          <a:xfrm>
            <a:off x="5292080" y="5017952"/>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向上の可能性あり（魅力的な品質）</a:t>
            </a:r>
          </a:p>
        </p:txBody>
      </p:sp>
      <p:sp>
        <p:nvSpPr>
          <p:cNvPr id="68" name="正方形/長方形 67"/>
          <p:cNvSpPr/>
          <p:nvPr/>
        </p:nvSpPr>
        <p:spPr>
          <a:xfrm>
            <a:off x="5292080" y="5288638"/>
            <a:ext cx="3456384" cy="246221"/>
          </a:xfrm>
          <a:prstGeom prst="rect">
            <a:avLst/>
          </a:prstGeom>
          <a:solidFill>
            <a:schemeClr val="accent3">
              <a:lumMod val="75000"/>
            </a:schemeClr>
          </a:solidFill>
        </p:spPr>
        <p:txBody>
          <a:bodyPr wrap="none" anchor="ctr">
            <a:noAutofit/>
          </a:bodyPr>
          <a:lstStyle/>
          <a:p>
            <a:pPr algn="r"/>
            <a:r>
              <a:rPr lang="en-US" altLang="ja-JP" sz="900" dirty="0">
                <a:solidFill>
                  <a:schemeClr val="bg1"/>
                </a:solidFill>
                <a:latin typeface="Meiryo" charset="-128"/>
                <a:ea typeface="Meiryo" charset="-128"/>
                <a:cs typeface="Meiryo" charset="-128"/>
              </a:rPr>
              <a:t>MRI</a:t>
            </a:r>
            <a:r>
              <a:rPr lang="ja-JP" altLang="en-US" sz="900" dirty="0">
                <a:solidFill>
                  <a:schemeClr val="bg1"/>
                </a:solidFill>
                <a:latin typeface="Meiryo" charset="-128"/>
                <a:ea typeface="Meiryo" charset="-128"/>
                <a:cs typeface="Meiryo" charset="-128"/>
              </a:rPr>
              <a:t>（必要最低限）、使用目的の明確化</a:t>
            </a:r>
          </a:p>
        </p:txBody>
      </p:sp>
      <p:sp>
        <p:nvSpPr>
          <p:cNvPr id="69" name="正方形/長方形 68"/>
          <p:cNvSpPr/>
          <p:nvPr/>
        </p:nvSpPr>
        <p:spPr>
          <a:xfrm>
            <a:off x="5292080" y="5550092"/>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自動（ディプロ医メント･パイプライン）</a:t>
            </a:r>
          </a:p>
        </p:txBody>
      </p:sp>
      <p:sp>
        <p:nvSpPr>
          <p:cNvPr id="70" name="正方形/長方形 69"/>
          <p:cNvSpPr/>
          <p:nvPr/>
        </p:nvSpPr>
        <p:spPr>
          <a:xfrm>
            <a:off x="5292080" y="5811975"/>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オペレーションの一体化</a:t>
            </a:r>
          </a:p>
        </p:txBody>
      </p:sp>
      <p:sp>
        <p:nvSpPr>
          <p:cNvPr id="71" name="正方形/長方形 70"/>
          <p:cNvSpPr/>
          <p:nvPr/>
        </p:nvSpPr>
        <p:spPr>
          <a:xfrm>
            <a:off x="5292080" y="6081553"/>
            <a:ext cx="3456384" cy="253916"/>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計量化したサービス管理</a:t>
            </a:r>
            <a:r>
              <a:rPr lang="en-US" altLang="ja-JP" sz="900" dirty="0">
                <a:solidFill>
                  <a:schemeClr val="bg1"/>
                </a:solidFill>
                <a:latin typeface="Meiryo" charset="-128"/>
                <a:ea typeface="Meiryo" charset="-128"/>
                <a:cs typeface="Meiryo" charset="-128"/>
              </a:rPr>
              <a:t> &amp; ISO20000</a:t>
            </a:r>
          </a:p>
        </p:txBody>
      </p:sp>
      <p:sp>
        <p:nvSpPr>
          <p:cNvPr id="72" name="正方形/長方形 71"/>
          <p:cNvSpPr/>
          <p:nvPr/>
        </p:nvSpPr>
        <p:spPr>
          <a:xfrm>
            <a:off x="5292080" y="6351131"/>
            <a:ext cx="3456384" cy="246221"/>
          </a:xfrm>
          <a:prstGeom prst="rect">
            <a:avLst/>
          </a:prstGeom>
          <a:solidFill>
            <a:schemeClr val="accent3">
              <a:lumMod val="75000"/>
            </a:schemeClr>
          </a:solidFill>
        </p:spPr>
        <p:txBody>
          <a:bodyPr wrap="none" anchor="ctr">
            <a:noAutofit/>
          </a:bodyPr>
          <a:lstStyle/>
          <a:p>
            <a:pPr algn="r"/>
            <a:r>
              <a:rPr lang="ja-JP" altLang="en-US" sz="900" dirty="0">
                <a:solidFill>
                  <a:schemeClr val="bg1"/>
                </a:solidFill>
                <a:latin typeface="Meiryo" charset="-128"/>
                <a:ea typeface="Meiryo" charset="-128"/>
                <a:cs typeface="Meiryo" charset="-128"/>
              </a:rPr>
              <a:t>侍従型（サーバント・リーダーシップ／ファシリテーション）</a:t>
            </a:r>
          </a:p>
        </p:txBody>
      </p:sp>
      <p:sp>
        <p:nvSpPr>
          <p:cNvPr id="73" name="正方形/長方形 72"/>
          <p:cNvSpPr/>
          <p:nvPr/>
        </p:nvSpPr>
        <p:spPr>
          <a:xfrm>
            <a:off x="5502066" y="758628"/>
            <a:ext cx="2988319" cy="246221"/>
          </a:xfrm>
          <a:prstGeom prst="rect">
            <a:avLst/>
          </a:prstGeom>
        </p:spPr>
        <p:txBody>
          <a:bodyPr wrap="none">
            <a:spAutoFit/>
          </a:bodyPr>
          <a:lstStyle/>
          <a:p>
            <a:pPr algn="r"/>
            <a:r>
              <a:rPr lang="ja-JP" altLang="en-US" sz="1000" b="1" dirty="0">
                <a:solidFill>
                  <a:schemeClr val="accent3">
                    <a:lumMod val="75000"/>
                  </a:schemeClr>
                </a:solidFill>
                <a:latin typeface="Meiryo" charset="-128"/>
                <a:ea typeface="Meiryo" charset="-128"/>
                <a:cs typeface="Meiryo" charset="-128"/>
              </a:rPr>
              <a:t>アジャイル開発</a:t>
            </a:r>
            <a:r>
              <a:rPr lang="en-US" altLang="ja-JP" sz="1000" b="1" dirty="0">
                <a:solidFill>
                  <a:schemeClr val="accent3">
                    <a:lumMod val="75000"/>
                  </a:schemeClr>
                </a:solidFill>
                <a:latin typeface="Meiryo" charset="-128"/>
                <a:ea typeface="Meiryo" charset="-128"/>
                <a:cs typeface="Meiryo" charset="-128"/>
              </a:rPr>
              <a:t>&amp;DevOps</a:t>
            </a:r>
            <a:r>
              <a:rPr lang="ja-JP" altLang="en-US" sz="1000" b="1" dirty="0">
                <a:solidFill>
                  <a:schemeClr val="accent3">
                    <a:lumMod val="75000"/>
                  </a:schemeClr>
                </a:solidFill>
                <a:latin typeface="Meiryo" charset="-128"/>
                <a:ea typeface="Meiryo" charset="-128"/>
                <a:cs typeface="Meiryo" charset="-128"/>
              </a:rPr>
              <a:t>によるこれからの方式</a:t>
            </a:r>
          </a:p>
        </p:txBody>
      </p:sp>
    </p:spTree>
    <p:extLst>
      <p:ext uri="{BB962C8B-B14F-4D97-AF65-F5344CB8AC3E}">
        <p14:creationId xmlns:p14="http://schemas.microsoft.com/office/powerpoint/2010/main" val="798232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10700" y="2085284"/>
            <a:ext cx="1253474" cy="3798238"/>
          </a:xfrm>
          <a:prstGeom prst="rect">
            <a:avLst/>
          </a:prstGeom>
          <a:solidFill>
            <a:schemeClr val="accent6">
              <a:lumMod val="40000"/>
              <a:lumOff val="60000"/>
              <a:alpha val="68627"/>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28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開発とアジャイル開発（１）</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cxnSp>
        <p:nvCxnSpPr>
          <p:cNvPr id="5" name="直線矢印コネクタ 4"/>
          <p:cNvCxnSpPr/>
          <p:nvPr/>
        </p:nvCxnSpPr>
        <p:spPr>
          <a:xfrm flipV="1">
            <a:off x="323528" y="1916832"/>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323528" y="5949280"/>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正方形/長方形 10"/>
          <p:cNvSpPr/>
          <p:nvPr/>
        </p:nvSpPr>
        <p:spPr>
          <a:xfrm>
            <a:off x="395536" y="4365104"/>
            <a:ext cx="2016224" cy="1512168"/>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要件定義</a:t>
            </a:r>
          </a:p>
        </p:txBody>
      </p:sp>
      <p:sp>
        <p:nvSpPr>
          <p:cNvPr id="12" name="正方形/長方形 11"/>
          <p:cNvSpPr/>
          <p:nvPr/>
        </p:nvSpPr>
        <p:spPr>
          <a:xfrm>
            <a:off x="2267744" y="2079033"/>
            <a:ext cx="3456384" cy="3798238"/>
          </a:xfrm>
          <a:prstGeom prst="rect">
            <a:avLst/>
          </a:prstGeom>
          <a:solidFill>
            <a:srgbClr val="953735">
              <a:alpha val="6862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開　発</a:t>
            </a:r>
            <a:endParaRPr lang="en-US" altLang="ja-JP" sz="2800" dirty="0">
              <a:solidFill>
                <a:srgbClr val="FFFFFF"/>
              </a:solidFill>
              <a:latin typeface="Meiryo" charset="-128"/>
              <a:ea typeface="Meiryo" charset="-128"/>
              <a:cs typeface="Meiryo" charset="-128"/>
            </a:endParaRPr>
          </a:p>
          <a:p>
            <a:pPr algn="ctr"/>
            <a:r>
              <a:rPr kumimoji="1" lang="ja-JP" altLang="en-US" sz="2800" dirty="0">
                <a:solidFill>
                  <a:srgbClr val="FFFFFF"/>
                </a:solidFill>
                <a:latin typeface="Meiryo" charset="-128"/>
                <a:ea typeface="Meiryo" charset="-128"/>
                <a:cs typeface="Meiryo" charset="-128"/>
              </a:rPr>
              <a:t>テスト</a:t>
            </a:r>
            <a:endParaRPr kumimoji="1" lang="en-US" altLang="ja-JP" sz="2800" dirty="0">
              <a:solidFill>
                <a:srgbClr val="FFFFFF"/>
              </a:solidFill>
              <a:latin typeface="Meiryo" charset="-128"/>
              <a:ea typeface="Meiryo" charset="-128"/>
              <a:cs typeface="Meiryo" charset="-128"/>
            </a:endParaRPr>
          </a:p>
        </p:txBody>
      </p:sp>
      <p:sp>
        <p:nvSpPr>
          <p:cNvPr id="17" name="ストライプ矢印 16"/>
          <p:cNvSpPr/>
          <p:nvPr/>
        </p:nvSpPr>
        <p:spPr>
          <a:xfrm rot="16200000">
            <a:off x="5585021" y="160971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平行四辺形 17"/>
          <p:cNvSpPr/>
          <p:nvPr/>
        </p:nvSpPr>
        <p:spPr>
          <a:xfrm>
            <a:off x="650360" y="3767622"/>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平行四辺形 21"/>
          <p:cNvSpPr/>
          <p:nvPr/>
        </p:nvSpPr>
        <p:spPr>
          <a:xfrm>
            <a:off x="653986" y="369561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平行四辺形 22"/>
          <p:cNvSpPr/>
          <p:nvPr/>
        </p:nvSpPr>
        <p:spPr>
          <a:xfrm>
            <a:off x="657612" y="3620509"/>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平行四辺形 23"/>
          <p:cNvSpPr/>
          <p:nvPr/>
        </p:nvSpPr>
        <p:spPr>
          <a:xfrm>
            <a:off x="674329" y="3545404"/>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平行四辺形 24"/>
          <p:cNvSpPr/>
          <p:nvPr/>
        </p:nvSpPr>
        <p:spPr>
          <a:xfrm>
            <a:off x="657612" y="346781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平行四辺形 25"/>
          <p:cNvSpPr/>
          <p:nvPr/>
        </p:nvSpPr>
        <p:spPr>
          <a:xfrm>
            <a:off x="655701" y="3398136"/>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平行四辺形 26"/>
          <p:cNvSpPr/>
          <p:nvPr/>
        </p:nvSpPr>
        <p:spPr>
          <a:xfrm>
            <a:off x="659327" y="332612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平行四辺形 27"/>
          <p:cNvSpPr/>
          <p:nvPr/>
        </p:nvSpPr>
        <p:spPr>
          <a:xfrm>
            <a:off x="662953" y="3251023"/>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平行四辺形 28"/>
          <p:cNvSpPr/>
          <p:nvPr/>
        </p:nvSpPr>
        <p:spPr>
          <a:xfrm>
            <a:off x="679670" y="3175918"/>
            <a:ext cx="1300042" cy="163511"/>
          </a:xfrm>
          <a:prstGeom prst="parallelogram">
            <a:avLst>
              <a:gd name="adj" fmla="val 313998"/>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平行四辺形 29"/>
          <p:cNvSpPr/>
          <p:nvPr/>
        </p:nvSpPr>
        <p:spPr>
          <a:xfrm>
            <a:off x="662953" y="3098330"/>
            <a:ext cx="1300042" cy="163511"/>
          </a:xfrm>
          <a:prstGeom prst="parallelogram">
            <a:avLst>
              <a:gd name="adj" fmla="val 313998"/>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テキスト ボックス 30"/>
          <p:cNvSpPr txBox="1"/>
          <p:nvPr/>
        </p:nvSpPr>
        <p:spPr>
          <a:xfrm>
            <a:off x="570490" y="2737402"/>
            <a:ext cx="1569660" cy="276999"/>
          </a:xfrm>
          <a:prstGeom prst="rect">
            <a:avLst/>
          </a:prstGeom>
          <a:noFill/>
        </p:spPr>
        <p:txBody>
          <a:bodyPr wrap="none" rtlCol="0">
            <a:spAutoFit/>
          </a:bodyPr>
          <a:lstStyle/>
          <a:p>
            <a:r>
              <a:rPr kumimoji="1" lang="ja-JP" altLang="en-US" sz="1200">
                <a:latin typeface="Meiryo" charset="-128"/>
                <a:ea typeface="Meiryo" charset="-128"/>
                <a:cs typeface="Meiryo" charset="-128"/>
              </a:rPr>
              <a:t>膨大なドキュメント</a:t>
            </a:r>
          </a:p>
        </p:txBody>
      </p:sp>
      <p:sp>
        <p:nvSpPr>
          <p:cNvPr id="32" name="ストライプ矢印 31"/>
          <p:cNvSpPr/>
          <p:nvPr/>
        </p:nvSpPr>
        <p:spPr>
          <a:xfrm rot="16200000">
            <a:off x="1096775" y="3962914"/>
            <a:ext cx="360040" cy="383772"/>
          </a:xfrm>
          <a:prstGeom prst="stripedRigh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55" name="図形グループ 54"/>
          <p:cNvGrpSpPr/>
          <p:nvPr/>
        </p:nvGrpSpPr>
        <p:grpSpPr>
          <a:xfrm>
            <a:off x="5016242" y="867518"/>
            <a:ext cx="1415772" cy="837220"/>
            <a:chOff x="5016242" y="867518"/>
            <a:chExt cx="1415772" cy="837220"/>
          </a:xfrm>
        </p:grpSpPr>
        <p:sp>
          <p:nvSpPr>
            <p:cNvPr id="33" name="テキスト ボックス 32"/>
            <p:cNvSpPr txBox="1"/>
            <p:nvPr/>
          </p:nvSpPr>
          <p:spPr>
            <a:xfrm>
              <a:off x="5016242" y="867518"/>
              <a:ext cx="1415772" cy="276999"/>
            </a:xfrm>
            <a:prstGeom prst="rect">
              <a:avLst/>
            </a:prstGeom>
            <a:noFill/>
          </p:spPr>
          <p:txBody>
            <a:bodyPr wrap="none" rtlCol="0">
              <a:spAutoFit/>
            </a:bodyPr>
            <a:lstStyle/>
            <a:p>
              <a:r>
                <a:rPr kumimoji="1" lang="ja-JP" altLang="en-US" sz="1200" dirty="0">
                  <a:latin typeface="Meiryo" charset="-128"/>
                  <a:ea typeface="Meiryo" charset="-128"/>
                  <a:cs typeface="Meiryo" charset="-128"/>
                </a:rPr>
                <a:t>動くソフトウェア</a:t>
              </a:r>
            </a:p>
          </p:txBody>
        </p:sp>
        <p:pic>
          <p:nvPicPr>
            <p:cNvPr id="34" name="図 33"/>
            <p:cNvPicPr>
              <a:picLocks noChangeAspect="1"/>
            </p:cNvPicPr>
            <p:nvPr/>
          </p:nvPicPr>
          <p:blipFill>
            <a:blip r:embed="rId3">
              <a:clrChange>
                <a:clrFrom>
                  <a:srgbClr val="FFFFFF"/>
                </a:clrFrom>
                <a:clrTo>
                  <a:srgbClr val="FFFFFF">
                    <a:alpha val="0"/>
                  </a:srgbClr>
                </a:clrTo>
              </a:clrChange>
            </a:blip>
            <a:stretch>
              <a:fillRect/>
            </a:stretch>
          </p:blipFill>
          <p:spPr>
            <a:xfrm>
              <a:off x="5491329" y="1068046"/>
              <a:ext cx="465598" cy="493335"/>
            </a:xfrm>
            <a:prstGeom prst="rect">
              <a:avLst/>
            </a:prstGeom>
          </p:spPr>
        </p:pic>
        <p:grpSp>
          <p:nvGrpSpPr>
            <p:cNvPr id="35" name="図形グループ 34"/>
            <p:cNvGrpSpPr/>
            <p:nvPr/>
          </p:nvGrpSpPr>
          <p:grpSpPr>
            <a:xfrm>
              <a:off x="5409461" y="1139394"/>
              <a:ext cx="245559" cy="565344"/>
              <a:chOff x="1946324" y="4125162"/>
              <a:chExt cx="969964" cy="2007872"/>
            </a:xfrm>
          </p:grpSpPr>
          <p:sp>
            <p:nvSpPr>
              <p:cNvPr id="36" name="円/楕円 3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フローチャート: 論理積ゲート 3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4" name="図形グループ 13"/>
          <p:cNvGrpSpPr/>
          <p:nvPr/>
        </p:nvGrpSpPr>
        <p:grpSpPr>
          <a:xfrm>
            <a:off x="521283" y="3537717"/>
            <a:ext cx="231924" cy="471366"/>
            <a:chOff x="1946324" y="4125162"/>
            <a:chExt cx="969964" cy="2007872"/>
          </a:xfrm>
        </p:grpSpPr>
        <p:sp>
          <p:nvSpPr>
            <p:cNvPr id="15" name="円/楕円 1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フローチャート: 論理積ゲート 1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9" name="右カーブ矢印 38"/>
          <p:cNvSpPr/>
          <p:nvPr/>
        </p:nvSpPr>
        <p:spPr>
          <a:xfrm flipH="1">
            <a:off x="6180828" y="1273249"/>
            <a:ext cx="483452" cy="1175338"/>
          </a:xfrm>
          <a:prstGeom prst="curvedRightArrow">
            <a:avLst>
              <a:gd name="adj1" fmla="val 55254"/>
              <a:gd name="adj2" fmla="val 148385"/>
              <a:gd name="adj3" fmla="val 42608"/>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40" name="図形グループ 39"/>
          <p:cNvGrpSpPr/>
          <p:nvPr/>
        </p:nvGrpSpPr>
        <p:grpSpPr>
          <a:xfrm>
            <a:off x="5834147" y="1991502"/>
            <a:ext cx="245559" cy="565344"/>
            <a:chOff x="1946324" y="4125162"/>
            <a:chExt cx="969964" cy="2007872"/>
          </a:xfrm>
        </p:grpSpPr>
        <p:sp>
          <p:nvSpPr>
            <p:cNvPr id="41" name="円/楕円 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フローチャート: 論理積ゲート 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3" name="ホームベース 12"/>
          <p:cNvSpPr/>
          <p:nvPr/>
        </p:nvSpPr>
        <p:spPr>
          <a:xfrm>
            <a:off x="5580112" y="5013175"/>
            <a:ext cx="2232247" cy="864097"/>
          </a:xfrm>
          <a:prstGeom prst="homePlate">
            <a:avLst>
              <a:gd name="adj" fmla="val 27780"/>
            </a:avLst>
          </a:prstGeom>
          <a:solidFill>
            <a:srgbClr val="00B0F0">
              <a:alpha val="7411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800" dirty="0">
                <a:solidFill>
                  <a:srgbClr val="FFFFFF"/>
                </a:solidFill>
                <a:latin typeface="Meiryo" charset="-128"/>
                <a:ea typeface="Meiryo" charset="-128"/>
                <a:cs typeface="Meiryo" charset="-128"/>
              </a:rPr>
              <a:t>保守</a:t>
            </a:r>
          </a:p>
        </p:txBody>
      </p:sp>
      <p:sp>
        <p:nvSpPr>
          <p:cNvPr id="44" name="テキスト ボックス 43"/>
          <p:cNvSpPr txBox="1"/>
          <p:nvPr/>
        </p:nvSpPr>
        <p:spPr>
          <a:xfrm>
            <a:off x="5830308" y="2638584"/>
            <a:ext cx="1082348"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本気で検証</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改修を要求</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45" name="ストライプ矢印 44"/>
          <p:cNvSpPr/>
          <p:nvPr/>
        </p:nvSpPr>
        <p:spPr>
          <a:xfrm>
            <a:off x="5931400" y="3134242"/>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ストライプ矢印 45"/>
          <p:cNvSpPr/>
          <p:nvPr/>
        </p:nvSpPr>
        <p:spPr>
          <a:xfrm>
            <a:off x="6242008" y="3440078"/>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ストライプ矢印 46"/>
          <p:cNvSpPr/>
          <p:nvPr/>
        </p:nvSpPr>
        <p:spPr>
          <a:xfrm>
            <a:off x="6552616" y="3725746"/>
            <a:ext cx="360040" cy="383772"/>
          </a:xfrm>
          <a:prstGeom prst="stripedRightArrow">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テキスト ボックス 47"/>
          <p:cNvSpPr txBox="1"/>
          <p:nvPr/>
        </p:nvSpPr>
        <p:spPr>
          <a:xfrm>
            <a:off x="637244" y="2206399"/>
            <a:ext cx="1441420" cy="523220"/>
          </a:xfrm>
          <a:prstGeom prst="rect">
            <a:avLst/>
          </a:prstGeom>
          <a:noFill/>
        </p:spPr>
        <p:txBody>
          <a:bodyPr wrap="none" rtlCol="0">
            <a:spAutoFit/>
          </a:bodyPr>
          <a:lstStyle/>
          <a:p>
            <a:r>
              <a:rPr kumimoji="1" lang="ja-JP" altLang="en-US"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真面目に考える</a:t>
            </a:r>
            <a:endParaRPr kumimoji="1" lang="en-US" altLang="ja-JP" sz="1400" b="1" u="sng"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rPr>
              <a:t>よく分からない</a:t>
            </a:r>
            <a:endParaRPr kumimoji="1" lang="ja-JP" altLang="en-US" sz="1400" dirty="0">
              <a:solidFill>
                <a:srgbClr val="FF0000"/>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0" name="爆発 2 49"/>
          <p:cNvSpPr/>
          <p:nvPr/>
        </p:nvSpPr>
        <p:spPr>
          <a:xfrm>
            <a:off x="6809321" y="2768202"/>
            <a:ext cx="1570946" cy="1542552"/>
          </a:xfrm>
          <a:prstGeom prst="irregularSeal2">
            <a:avLst/>
          </a:prstGeom>
          <a:solidFill>
            <a:srgbClr val="FF0000"/>
          </a:solidFill>
          <a:ln>
            <a:noFill/>
          </a:ln>
          <a:effectLst>
            <a:outerShdw blurRad="50800" dist="38100" dir="2700000" algn="tl" rotWithShape="0">
              <a:schemeClr val="accent6">
                <a:lumMod val="50000"/>
                <a:alpha val="4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テキスト ボックス 50"/>
          <p:cNvSpPr txBox="1"/>
          <p:nvPr/>
        </p:nvSpPr>
        <p:spPr>
          <a:xfrm>
            <a:off x="7065266" y="3340284"/>
            <a:ext cx="902811" cy="523220"/>
          </a:xfrm>
          <a:prstGeom prst="rect">
            <a:avLst/>
          </a:prstGeom>
          <a:noFill/>
        </p:spPr>
        <p:txBody>
          <a:bodyPr wrap="none" rtlCol="0">
            <a:spAutoFit/>
          </a:bodyPr>
          <a:lstStyle/>
          <a:p>
            <a:r>
              <a:rPr kumimoji="1" lang="ja-JP" altLang="en-US" sz="1400" dirty="0">
                <a:solidFill>
                  <a:schemeClr val="bg1"/>
                </a:solidFill>
                <a:latin typeface="Meiryo" charset="-128"/>
                <a:ea typeface="Meiryo" charset="-128"/>
                <a:cs typeface="Meiryo" charset="-128"/>
              </a:rPr>
              <a:t>納期遅延</a:t>
            </a:r>
            <a:endParaRPr kumimoji="1" lang="en-US" altLang="ja-JP" sz="1400" dirty="0">
              <a:solidFill>
                <a:schemeClr val="bg1"/>
              </a:solidFill>
              <a:latin typeface="Meiryo" charset="-128"/>
              <a:ea typeface="Meiryo" charset="-128"/>
              <a:cs typeface="Meiryo" charset="-128"/>
            </a:endParaRPr>
          </a:p>
          <a:p>
            <a:r>
              <a:rPr lang="ja-JP" altLang="en-US" sz="1400" dirty="0">
                <a:solidFill>
                  <a:schemeClr val="bg1"/>
                </a:solidFill>
                <a:latin typeface="Meiryo" charset="-128"/>
                <a:ea typeface="Meiryo" charset="-128"/>
                <a:cs typeface="Meiryo" charset="-128"/>
              </a:rPr>
              <a:t>品質問題</a:t>
            </a:r>
            <a:endParaRPr kumimoji="1" lang="ja-JP" altLang="en-US" sz="1400" dirty="0">
              <a:solidFill>
                <a:schemeClr val="bg1"/>
              </a:solidFill>
              <a:latin typeface="Meiryo" charset="-128"/>
              <a:ea typeface="Meiryo" charset="-128"/>
              <a:cs typeface="Meiryo" charset="-128"/>
            </a:endParaRPr>
          </a:p>
        </p:txBody>
      </p:sp>
      <p:sp>
        <p:nvSpPr>
          <p:cNvPr id="53" name="テキスト ボックス 52"/>
          <p:cNvSpPr txBox="1"/>
          <p:nvPr/>
        </p:nvSpPr>
        <p:spPr>
          <a:xfrm>
            <a:off x="170380" y="1663102"/>
            <a:ext cx="800219" cy="276999"/>
          </a:xfrm>
          <a:prstGeom prst="rect">
            <a:avLst/>
          </a:prstGeom>
          <a:noFill/>
        </p:spPr>
        <p:txBody>
          <a:bodyPr wrap="none" rtlCol="0">
            <a:spAutoFit/>
          </a:bodyPr>
          <a:lstStyle/>
          <a:p>
            <a:r>
              <a:rPr kumimoji="1" lang="ja-JP" altLang="en-US" sz="1200">
                <a:solidFill>
                  <a:srgbClr val="0070C0"/>
                </a:solidFill>
                <a:latin typeface="Meiryo" charset="-128"/>
                <a:ea typeface="Meiryo" charset="-128"/>
                <a:cs typeface="Meiryo" charset="-128"/>
              </a:rPr>
              <a:t>リソース</a:t>
            </a:r>
            <a:endParaRPr kumimoji="1" lang="ja-JP" altLang="en-US" sz="1200" dirty="0">
              <a:solidFill>
                <a:srgbClr val="0070C0"/>
              </a:solidFill>
              <a:latin typeface="Meiryo" charset="-128"/>
              <a:ea typeface="Meiryo" charset="-128"/>
              <a:cs typeface="Meiryo" charset="-128"/>
            </a:endParaRPr>
          </a:p>
        </p:txBody>
      </p:sp>
      <p:sp>
        <p:nvSpPr>
          <p:cNvPr id="54" name="テキスト ボックス 53"/>
          <p:cNvSpPr txBox="1"/>
          <p:nvPr/>
        </p:nvSpPr>
        <p:spPr>
          <a:xfrm>
            <a:off x="7785816" y="5846703"/>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
        <p:nvSpPr>
          <p:cNvPr id="56" name="四角形吹き出し 55"/>
          <p:cNvSpPr/>
          <p:nvPr/>
        </p:nvSpPr>
        <p:spPr>
          <a:xfrm>
            <a:off x="6838747" y="987136"/>
            <a:ext cx="1193290" cy="650898"/>
          </a:xfrm>
          <a:prstGeom prst="wedgeRectCallout">
            <a:avLst>
              <a:gd name="adj1" fmla="val -109446"/>
              <a:gd name="adj2" fmla="val -2487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ユーザーは</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はじめて本気</a:t>
            </a:r>
            <a:endParaRPr kumimoji="1" lang="ja-JP" altLang="en-US" sz="1200" dirty="0">
              <a:solidFill>
                <a:srgbClr val="FFFFFF"/>
              </a:solidFill>
              <a:latin typeface="Meiryo" charset="-128"/>
              <a:ea typeface="Meiryo" charset="-128"/>
              <a:cs typeface="Meiryo" charset="-128"/>
            </a:endParaRPr>
          </a:p>
        </p:txBody>
      </p:sp>
      <p:grpSp>
        <p:nvGrpSpPr>
          <p:cNvPr id="57" name="図形グループ 56"/>
          <p:cNvGrpSpPr/>
          <p:nvPr/>
        </p:nvGrpSpPr>
        <p:grpSpPr>
          <a:xfrm>
            <a:off x="279574" y="941297"/>
            <a:ext cx="231924" cy="471366"/>
            <a:chOff x="1946324" y="4125162"/>
            <a:chExt cx="969964" cy="2007872"/>
          </a:xfrm>
        </p:grpSpPr>
        <p:sp>
          <p:nvSpPr>
            <p:cNvPr id="58" name="円/楕円 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フローチャート: 論理積ゲート 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60" name="テキスト ボックス 59"/>
          <p:cNvSpPr txBox="1"/>
          <p:nvPr/>
        </p:nvSpPr>
        <p:spPr>
          <a:xfrm>
            <a:off x="522803" y="951516"/>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52" name="四角形吹き出し 51"/>
          <p:cNvSpPr/>
          <p:nvPr/>
        </p:nvSpPr>
        <p:spPr>
          <a:xfrm>
            <a:off x="7118273" y="2029177"/>
            <a:ext cx="875858" cy="484522"/>
          </a:xfrm>
          <a:prstGeom prst="wedgeRectCallout">
            <a:avLst>
              <a:gd name="adj1" fmla="val -154450"/>
              <a:gd name="adj2" fmla="val 73245"/>
            </a:avLst>
          </a:prstGeom>
          <a:solidFill>
            <a:srgbClr val="FF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charset="-128"/>
                <a:ea typeface="Meiryo" charset="-128"/>
                <a:cs typeface="Meiryo" charset="-128"/>
              </a:rPr>
              <a:t>マジ</a:t>
            </a:r>
            <a:endParaRPr kumimoji="1" lang="ja-JP" altLang="en-US" sz="20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19244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フローチャート: 論理積ゲート 15"/>
          <p:cNvSpPr/>
          <p:nvPr/>
        </p:nvSpPr>
        <p:spPr>
          <a:xfrm rot="16200000">
            <a:off x="678312" y="4575905"/>
            <a:ext cx="785970" cy="1224133"/>
          </a:xfrm>
          <a:prstGeom prst="flowChartDelay">
            <a:avLst/>
          </a:prstGeom>
          <a:solidFill>
            <a:schemeClr val="accent1">
              <a:lumMod val="20000"/>
              <a:lumOff val="80000"/>
            </a:schemeClr>
          </a:solidFill>
          <a:ln>
            <a:solidFill>
              <a:srgbClr val="7030A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アジャイル開発の進め方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pic>
        <p:nvPicPr>
          <p:cNvPr id="7" name="図 6"/>
          <p:cNvPicPr>
            <a:picLocks noChangeAspect="1"/>
          </p:cNvPicPr>
          <p:nvPr/>
        </p:nvPicPr>
        <p:blipFill>
          <a:blip r:embed="rId2"/>
          <a:stretch>
            <a:fillRect/>
          </a:stretch>
        </p:blipFill>
        <p:spPr>
          <a:xfrm>
            <a:off x="2115412" y="2490731"/>
            <a:ext cx="6372200" cy="3674573"/>
          </a:xfrm>
          <a:prstGeom prst="rect">
            <a:avLst/>
          </a:prstGeom>
        </p:spPr>
      </p:pic>
      <p:sp>
        <p:nvSpPr>
          <p:cNvPr id="9" name="円柱 8"/>
          <p:cNvSpPr/>
          <p:nvPr/>
        </p:nvSpPr>
        <p:spPr>
          <a:xfrm rot="5400000">
            <a:off x="5196000" y="2189636"/>
            <a:ext cx="211021" cy="6372200"/>
          </a:xfrm>
          <a:prstGeom prst="can">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フローチャート: 論理積ゲート 12"/>
          <p:cNvSpPr/>
          <p:nvPr/>
        </p:nvSpPr>
        <p:spPr>
          <a:xfrm rot="16200000">
            <a:off x="750319" y="4906060"/>
            <a:ext cx="641952" cy="648072"/>
          </a:xfrm>
          <a:prstGeom prst="flowChartDelay">
            <a:avLst/>
          </a:prstGeom>
          <a:solidFill>
            <a:schemeClr val="accent5">
              <a:lumMod val="20000"/>
              <a:lumOff val="8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円柱 13"/>
          <p:cNvSpPr/>
          <p:nvPr/>
        </p:nvSpPr>
        <p:spPr>
          <a:xfrm rot="5400000">
            <a:off x="4989594" y="2037603"/>
            <a:ext cx="641955" cy="6385183"/>
          </a:xfrm>
          <a:prstGeom prst="can">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フローチャート: 論理積ゲート 14"/>
          <p:cNvSpPr/>
          <p:nvPr/>
        </p:nvSpPr>
        <p:spPr>
          <a:xfrm rot="16200000">
            <a:off x="963283" y="5259980"/>
            <a:ext cx="216024" cy="216024"/>
          </a:xfrm>
          <a:prstGeom prst="flowChartDelay">
            <a:avLst/>
          </a:prstGeom>
          <a:solidFill>
            <a:schemeClr val="accent5">
              <a:lumMod val="40000"/>
              <a:lumOff val="60000"/>
            </a:schemeClr>
          </a:solidFill>
          <a:ln>
            <a:solidFill>
              <a:srgbClr val="AB7A79"/>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円柱 16"/>
          <p:cNvSpPr/>
          <p:nvPr/>
        </p:nvSpPr>
        <p:spPr>
          <a:xfrm rot="5400000">
            <a:off x="4870288" y="1952993"/>
            <a:ext cx="839793" cy="6425955"/>
          </a:xfrm>
          <a:prstGeom prst="can">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 name="図 9"/>
          <p:cNvPicPr>
            <a:picLocks noChangeAspect="1"/>
          </p:cNvPicPr>
          <p:nvPr/>
        </p:nvPicPr>
        <p:blipFill>
          <a:blip r:embed="rId2">
            <a:alphaModFix amt="70000"/>
          </a:blip>
          <a:stretch>
            <a:fillRect/>
          </a:stretch>
        </p:blipFill>
        <p:spPr>
          <a:xfrm>
            <a:off x="2123728" y="2490730"/>
            <a:ext cx="6372200" cy="3674573"/>
          </a:xfrm>
          <a:prstGeom prst="rect">
            <a:avLst/>
          </a:prstGeom>
        </p:spPr>
      </p:pic>
      <p:sp>
        <p:nvSpPr>
          <p:cNvPr id="18" name="テキスト ボックス 17"/>
          <p:cNvSpPr txBox="1"/>
          <p:nvPr/>
        </p:nvSpPr>
        <p:spPr>
          <a:xfrm>
            <a:off x="457200" y="1294038"/>
            <a:ext cx="6768752" cy="369332"/>
          </a:xfrm>
          <a:prstGeom prst="rect">
            <a:avLst/>
          </a:prstGeom>
          <a:noFill/>
        </p:spPr>
        <p:txBody>
          <a:bodyPr wrap="square" rtlCol="0">
            <a:spAutoFit/>
          </a:bodyPr>
          <a:lstStyle/>
          <a:p>
            <a:r>
              <a:rPr kumimoji="1" lang="en-US" altLang="ja-JP">
                <a:solidFill>
                  <a:srgbClr val="AB7A79"/>
                </a:solidFill>
                <a:latin typeface="Meiryo" charset="-128"/>
                <a:ea typeface="Meiryo" charset="-128"/>
                <a:cs typeface="Meiryo" charset="-128"/>
              </a:rPr>
              <a:t>1.</a:t>
            </a:r>
            <a:r>
              <a:rPr kumimoji="1" lang="ja-JP" altLang="en-US" dirty="0">
                <a:solidFill>
                  <a:srgbClr val="AB7A79"/>
                </a:solidFill>
                <a:latin typeface="Meiryo" charset="-128"/>
                <a:ea typeface="Meiryo" charset="-128"/>
                <a:cs typeface="Meiryo" charset="-128"/>
              </a:rPr>
              <a:t>まずは人が通れるほどのトンネルを貫通させる。</a:t>
            </a:r>
          </a:p>
        </p:txBody>
      </p:sp>
      <p:sp>
        <p:nvSpPr>
          <p:cNvPr id="19" name="テキスト ボックス 18"/>
          <p:cNvSpPr txBox="1"/>
          <p:nvPr/>
        </p:nvSpPr>
        <p:spPr>
          <a:xfrm>
            <a:off x="457200" y="1673056"/>
            <a:ext cx="6768752" cy="369332"/>
          </a:xfrm>
          <a:prstGeom prst="rect">
            <a:avLst/>
          </a:prstGeom>
          <a:noFill/>
        </p:spPr>
        <p:txBody>
          <a:bodyPr wrap="square" rtlCol="0">
            <a:spAutoFit/>
          </a:bodyPr>
          <a:lstStyle/>
          <a:p>
            <a:r>
              <a:rPr kumimoji="1" lang="en-US" altLang="ja-JP" dirty="0">
                <a:solidFill>
                  <a:schemeClr val="accent6">
                    <a:lumMod val="50000"/>
                  </a:schemeClr>
                </a:solidFill>
                <a:latin typeface="Meiryo" charset="-128"/>
                <a:ea typeface="Meiryo" charset="-128"/>
                <a:cs typeface="Meiryo" charset="-128"/>
              </a:rPr>
              <a:t>2.</a:t>
            </a:r>
            <a:r>
              <a:rPr kumimoji="1" lang="ja-JP" altLang="en-US" dirty="0">
                <a:solidFill>
                  <a:schemeClr val="accent6">
                    <a:lumMod val="50000"/>
                  </a:schemeClr>
                </a:solidFill>
                <a:latin typeface="Meiryo" charset="-128"/>
                <a:ea typeface="Meiryo" charset="-128"/>
                <a:cs typeface="Meiryo" charset="-128"/>
              </a:rPr>
              <a:t>大きな工事機械が入れるように拡げてゆく。</a:t>
            </a:r>
          </a:p>
        </p:txBody>
      </p:sp>
      <p:sp>
        <p:nvSpPr>
          <p:cNvPr id="20" name="テキスト ボックス 19"/>
          <p:cNvSpPr txBox="1"/>
          <p:nvPr/>
        </p:nvSpPr>
        <p:spPr>
          <a:xfrm>
            <a:off x="457200" y="2086703"/>
            <a:ext cx="6768752" cy="369332"/>
          </a:xfrm>
          <a:prstGeom prst="rect">
            <a:avLst/>
          </a:prstGeom>
          <a:noFill/>
        </p:spPr>
        <p:txBody>
          <a:bodyPr wrap="square" rtlCol="0">
            <a:spAutoFit/>
          </a:bodyPr>
          <a:lstStyle/>
          <a:p>
            <a:r>
              <a:rPr kumimoji="1" lang="en-US" altLang="ja-JP" dirty="0">
                <a:solidFill>
                  <a:srgbClr val="7030A0"/>
                </a:solidFill>
                <a:latin typeface="Meiryo" charset="-128"/>
                <a:ea typeface="Meiryo" charset="-128"/>
                <a:cs typeface="Meiryo" charset="-128"/>
              </a:rPr>
              <a:t>3.</a:t>
            </a:r>
            <a:r>
              <a:rPr kumimoji="1" lang="ja-JP" altLang="en-US" dirty="0">
                <a:solidFill>
                  <a:srgbClr val="7030A0"/>
                </a:solidFill>
                <a:latin typeface="Meiryo" charset="-128"/>
                <a:ea typeface="Meiryo" charset="-128"/>
                <a:cs typeface="Meiryo" charset="-128"/>
              </a:rPr>
              <a:t>二車線の道路に拡張し、設備を整備する。</a:t>
            </a:r>
          </a:p>
        </p:txBody>
      </p:sp>
    </p:spTree>
    <p:extLst>
      <p:ext uri="{BB962C8B-B14F-4D97-AF65-F5344CB8AC3E}">
        <p14:creationId xmlns:p14="http://schemas.microsoft.com/office/powerpoint/2010/main" val="145808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par>
                                <p:cTn id="11" presetID="2" presetClass="entr" presetSubtype="8"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0-#ppt_w/2"/>
                                          </p:val>
                                        </p:tav>
                                        <p:tav tm="100000">
                                          <p:val>
                                            <p:strVal val="#ppt_x"/>
                                          </p:val>
                                        </p:tav>
                                      </p:tavLst>
                                    </p:anim>
                                    <p:anim calcmode="lin" valueType="num">
                                      <p:cBhvr additive="base">
                                        <p:cTn id="14"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 presetClass="entr" presetSubtype="8"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par>
                                <p:cTn id="35" presetID="2" presetClass="entr" presetSubtype="8"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9" grpId="0" animBg="1"/>
      <p:bldP spid="13" grpId="0" animBg="1"/>
      <p:bldP spid="14" grpId="0" animBg="1"/>
      <p:bldP spid="15" grpId="0" animBg="1"/>
      <p:bldP spid="17" grpId="0" animBg="1"/>
      <p:bldP spid="18" grpId="0"/>
      <p:bldP spid="19"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a:solidFill>
                  <a:srgbClr val="FFFFFF"/>
                </a:solidFill>
                <a:effectLst/>
                <a:latin typeface="メイリオ"/>
                <a:ea typeface="メイリオ"/>
                <a:cs typeface="メイリオ"/>
              </a:rPr>
              <a:t>これからの開発と運用</a:t>
            </a:r>
            <a:endParaRPr lang="en-US" altLang="ja-JP" sz="2400" dirty="0">
              <a:solidFill>
                <a:srgbClr val="FFFFFF"/>
              </a:solidFill>
              <a:effectLst/>
              <a:latin typeface="メイリオ"/>
              <a:ea typeface="メイリオ"/>
              <a:cs typeface="メイリオ"/>
            </a:endParaRPr>
          </a:p>
          <a:p>
            <a:pPr algn="r"/>
            <a:r>
              <a:rPr lang="ja-JP" altLang="en-US" sz="2400" dirty="0">
                <a:solidFill>
                  <a:srgbClr val="FFFFFF"/>
                </a:solidFill>
                <a:latin typeface="メイリオ"/>
                <a:ea typeface="メイリオ"/>
                <a:cs typeface="メイリオ"/>
              </a:rPr>
              <a:t>その背景</a:t>
            </a:r>
            <a:endParaRPr lang="en-US" altLang="ja-JP" sz="2400" dirty="0">
              <a:solidFill>
                <a:srgbClr val="FFFFFF"/>
              </a:solidFill>
              <a:effectLst/>
              <a:latin typeface="メイリオ"/>
              <a:ea typeface="メイリオ"/>
              <a:cs typeface="メイリオ"/>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38670331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20</a:t>
            </a:fld>
            <a:endParaRPr kumimoji="1" lang="ja-JP" altLang="en-US"/>
          </a:p>
        </p:txBody>
      </p:sp>
      <p:cxnSp>
        <p:nvCxnSpPr>
          <p:cNvPr id="5" name="直線矢印コネクタ 4"/>
          <p:cNvCxnSpPr/>
          <p:nvPr/>
        </p:nvCxnSpPr>
        <p:spPr>
          <a:xfrm flipV="1">
            <a:off x="541896" y="2135200"/>
            <a:ext cx="13116" cy="40324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a:off x="541896" y="6167648"/>
            <a:ext cx="74888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3" name="テキスト ボックス 52"/>
          <p:cNvSpPr txBox="1"/>
          <p:nvPr/>
        </p:nvSpPr>
        <p:spPr>
          <a:xfrm>
            <a:off x="388748" y="1881470"/>
            <a:ext cx="800219"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リソース</a:t>
            </a:r>
          </a:p>
        </p:txBody>
      </p:sp>
      <p:grpSp>
        <p:nvGrpSpPr>
          <p:cNvPr id="49" name="図形グループ 48"/>
          <p:cNvGrpSpPr/>
          <p:nvPr/>
        </p:nvGrpSpPr>
        <p:grpSpPr>
          <a:xfrm>
            <a:off x="891592" y="5187805"/>
            <a:ext cx="1107996" cy="837217"/>
            <a:chOff x="5016242" y="867518"/>
            <a:chExt cx="1107996" cy="837217"/>
          </a:xfrm>
        </p:grpSpPr>
        <p:sp>
          <p:nvSpPr>
            <p:cNvPr id="52" name="テキスト ボックス 51"/>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55" name="図 54"/>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56" name="図形グループ 55"/>
            <p:cNvGrpSpPr/>
            <p:nvPr/>
          </p:nvGrpSpPr>
          <p:grpSpPr>
            <a:xfrm>
              <a:off x="5314617" y="1139393"/>
              <a:ext cx="245560" cy="565342"/>
              <a:chOff x="1571691" y="4125162"/>
              <a:chExt cx="969966" cy="2007867"/>
            </a:xfrm>
          </p:grpSpPr>
          <p:sp>
            <p:nvSpPr>
              <p:cNvPr id="57" name="円/楕円 56"/>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フローチャート: 論理積ゲート 57"/>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02" name="図形グループ 101"/>
          <p:cNvGrpSpPr/>
          <p:nvPr/>
        </p:nvGrpSpPr>
        <p:grpSpPr>
          <a:xfrm>
            <a:off x="1864521" y="4153039"/>
            <a:ext cx="1107996" cy="837217"/>
            <a:chOff x="5016242" y="867518"/>
            <a:chExt cx="1107996" cy="837217"/>
          </a:xfrm>
        </p:grpSpPr>
        <p:sp>
          <p:nvSpPr>
            <p:cNvPr id="103" name="テキスト ボックス 102"/>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04" name="図 103"/>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05" name="図形グループ 104"/>
            <p:cNvGrpSpPr/>
            <p:nvPr/>
          </p:nvGrpSpPr>
          <p:grpSpPr>
            <a:xfrm>
              <a:off x="5314617" y="1139393"/>
              <a:ext cx="245560" cy="565342"/>
              <a:chOff x="1571691" y="4125162"/>
              <a:chExt cx="969966" cy="2007867"/>
            </a:xfrm>
          </p:grpSpPr>
          <p:sp>
            <p:nvSpPr>
              <p:cNvPr id="106" name="円/楕円 105"/>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フローチャート: 論理積ゲート 106"/>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38" name="図形グループ 137"/>
          <p:cNvGrpSpPr/>
          <p:nvPr/>
        </p:nvGrpSpPr>
        <p:grpSpPr>
          <a:xfrm>
            <a:off x="2843981" y="3092228"/>
            <a:ext cx="1107996" cy="837217"/>
            <a:chOff x="5016242" y="867518"/>
            <a:chExt cx="1107996" cy="837217"/>
          </a:xfrm>
        </p:grpSpPr>
        <p:sp>
          <p:nvSpPr>
            <p:cNvPr id="139" name="テキスト ボックス 13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40" name="図 13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41" name="図形グループ 140"/>
            <p:cNvGrpSpPr/>
            <p:nvPr/>
          </p:nvGrpSpPr>
          <p:grpSpPr>
            <a:xfrm>
              <a:off x="5314617" y="1139393"/>
              <a:ext cx="245560" cy="565342"/>
              <a:chOff x="1571691" y="4125162"/>
              <a:chExt cx="969966" cy="2007867"/>
            </a:xfrm>
          </p:grpSpPr>
          <p:sp>
            <p:nvSpPr>
              <p:cNvPr id="142" name="円/楕円 14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168" name="図形グループ 167"/>
          <p:cNvGrpSpPr/>
          <p:nvPr/>
        </p:nvGrpSpPr>
        <p:grpSpPr>
          <a:xfrm>
            <a:off x="3816977" y="2064977"/>
            <a:ext cx="1107996" cy="837217"/>
            <a:chOff x="5016242" y="867518"/>
            <a:chExt cx="1107996" cy="837217"/>
          </a:xfrm>
        </p:grpSpPr>
        <p:sp>
          <p:nvSpPr>
            <p:cNvPr id="169" name="テキスト ボックス 168"/>
            <p:cNvSpPr txBox="1"/>
            <p:nvPr/>
          </p:nvSpPr>
          <p:spPr>
            <a:xfrm>
              <a:off x="5016242" y="867518"/>
              <a:ext cx="1107996" cy="230832"/>
            </a:xfrm>
            <a:prstGeom prst="rect">
              <a:avLst/>
            </a:prstGeom>
            <a:noFill/>
          </p:spPr>
          <p:txBody>
            <a:bodyPr wrap="none" rtlCol="0">
              <a:spAutoFit/>
            </a:bodyPr>
            <a:lstStyle/>
            <a:p>
              <a:r>
                <a:rPr kumimoji="1" lang="ja-JP" altLang="en-US" sz="900" dirty="0">
                  <a:latin typeface="Meiryo" charset="-128"/>
                  <a:ea typeface="Meiryo" charset="-128"/>
                  <a:cs typeface="Meiryo" charset="-128"/>
                </a:rPr>
                <a:t>動くソフトウェア</a:t>
              </a:r>
            </a:p>
          </p:txBody>
        </p:sp>
        <p:pic>
          <p:nvPicPr>
            <p:cNvPr id="170" name="図 169"/>
            <p:cNvPicPr>
              <a:picLocks noChangeAspect="1"/>
            </p:cNvPicPr>
            <p:nvPr/>
          </p:nvPicPr>
          <p:blipFill>
            <a:blip r:embed="rId2">
              <a:clrChange>
                <a:clrFrom>
                  <a:srgbClr val="FFFFFF"/>
                </a:clrFrom>
                <a:clrTo>
                  <a:srgbClr val="FFFFFF">
                    <a:alpha val="0"/>
                  </a:srgbClr>
                </a:clrTo>
              </a:clrChange>
            </a:blip>
            <a:stretch>
              <a:fillRect/>
            </a:stretch>
          </p:blipFill>
          <p:spPr>
            <a:xfrm>
              <a:off x="5396486" y="1068046"/>
              <a:ext cx="465598" cy="493335"/>
            </a:xfrm>
            <a:prstGeom prst="rect">
              <a:avLst/>
            </a:prstGeom>
          </p:spPr>
        </p:pic>
        <p:grpSp>
          <p:nvGrpSpPr>
            <p:cNvPr id="171" name="図形グループ 170"/>
            <p:cNvGrpSpPr/>
            <p:nvPr/>
          </p:nvGrpSpPr>
          <p:grpSpPr>
            <a:xfrm>
              <a:off x="5314617" y="1139393"/>
              <a:ext cx="245560" cy="565342"/>
              <a:chOff x="1571691" y="4125162"/>
              <a:chExt cx="969966" cy="2007867"/>
            </a:xfrm>
          </p:grpSpPr>
          <p:sp>
            <p:nvSpPr>
              <p:cNvPr id="172" name="円/楕円 171"/>
              <p:cNvSpPr/>
              <p:nvPr/>
            </p:nvSpPr>
            <p:spPr>
              <a:xfrm>
                <a:off x="1571691" y="4125162"/>
                <a:ext cx="969963" cy="920752"/>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513115" y="5104487"/>
                <a:ext cx="1087122" cy="969962"/>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grpSp>
        <p:nvGrpSpPr>
          <p:cNvPr id="210" name="図形グループ 209"/>
          <p:cNvGrpSpPr/>
          <p:nvPr/>
        </p:nvGrpSpPr>
        <p:grpSpPr>
          <a:xfrm>
            <a:off x="497942" y="1159665"/>
            <a:ext cx="231924" cy="471366"/>
            <a:chOff x="1946324" y="4125162"/>
            <a:chExt cx="969964" cy="2007872"/>
          </a:xfrm>
        </p:grpSpPr>
        <p:sp>
          <p:nvSpPr>
            <p:cNvPr id="211" name="円/楕円 21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フローチャート: 論理積ゲート 21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3" name="テキスト ボックス 212"/>
          <p:cNvSpPr txBox="1"/>
          <p:nvPr/>
        </p:nvSpPr>
        <p:spPr>
          <a:xfrm>
            <a:off x="741171" y="1169884"/>
            <a:ext cx="1569660" cy="461665"/>
          </a:xfrm>
          <a:prstGeom prst="rect">
            <a:avLst/>
          </a:prstGeom>
          <a:noFill/>
        </p:spPr>
        <p:txBody>
          <a:bodyPr wrap="none" rtlCol="0">
            <a:spAutoFit/>
          </a:bodyPr>
          <a:lstStyle/>
          <a:p>
            <a:r>
              <a:rPr kumimoji="1" lang="ja-JP" altLang="en-US" sz="1200" dirty="0">
                <a:latin typeface="Meiryo" charset="-128"/>
                <a:ea typeface="Meiryo" charset="-128"/>
                <a:cs typeface="Meiryo" charset="-128"/>
              </a:rPr>
              <a:t>ソフトウェアを使う</a:t>
            </a:r>
            <a:endParaRPr kumimoji="1" lang="en-US" altLang="ja-JP" sz="1200" dirty="0">
              <a:latin typeface="Meiryo" charset="-128"/>
              <a:ea typeface="Meiryo" charset="-128"/>
              <a:cs typeface="Meiryo" charset="-128"/>
            </a:endParaRPr>
          </a:p>
          <a:p>
            <a:r>
              <a:rPr lang="ja-JP" altLang="en-US" sz="1200" dirty="0">
                <a:latin typeface="Meiryo" charset="-128"/>
                <a:ea typeface="Meiryo" charset="-128"/>
                <a:cs typeface="Meiryo" charset="-128"/>
              </a:rPr>
              <a:t>ユーザー</a:t>
            </a:r>
            <a:endParaRPr kumimoji="1" lang="ja-JP" altLang="en-US" sz="1200" dirty="0">
              <a:latin typeface="Meiryo" charset="-128"/>
              <a:ea typeface="Meiryo" charset="-128"/>
              <a:cs typeface="Meiryo" charset="-128"/>
            </a:endParaRPr>
          </a:p>
        </p:txBody>
      </p:sp>
      <p:sp>
        <p:nvSpPr>
          <p:cNvPr id="7" name="ホームベース 6"/>
          <p:cNvSpPr/>
          <p:nvPr/>
        </p:nvSpPr>
        <p:spPr>
          <a:xfrm>
            <a:off x="745553" y="2162931"/>
            <a:ext cx="2145096" cy="1473207"/>
          </a:xfrm>
          <a:prstGeom prst="homePlate">
            <a:avLst>
              <a:gd name="adj" fmla="val 26193"/>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rgbClr val="FFFFFF"/>
                </a:solidFill>
                <a:latin typeface="Meiryo" charset="-128"/>
                <a:ea typeface="Meiryo" charset="-128"/>
                <a:cs typeface="Meiryo" charset="-128"/>
              </a:rPr>
              <a:t>動くソフトウェア</a:t>
            </a:r>
            <a:endParaRPr kumimoji="1" lang="en-US" altLang="ja-JP" sz="1600" b="1"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を作り続けるれば</a:t>
            </a:r>
            <a:endParaRPr kumimoji="1" lang="en-US" altLang="ja-JP" sz="1200" dirty="0">
              <a:solidFill>
                <a:srgbClr val="FFFFFF"/>
              </a:solidFill>
              <a:latin typeface="Meiryo" charset="-128"/>
              <a:ea typeface="Meiryo" charset="-128"/>
              <a:cs typeface="Meiryo" charset="-128"/>
            </a:endParaRPr>
          </a:p>
          <a:p>
            <a:pPr algn="ctr"/>
            <a:r>
              <a:rPr kumimoji="1" lang="ja-JP" altLang="en-US" sz="1200" b="1" dirty="0">
                <a:solidFill>
                  <a:srgbClr val="FFFFFF"/>
                </a:solidFill>
                <a:latin typeface="Meiryo" charset="-128"/>
                <a:ea typeface="Meiryo" charset="-128"/>
                <a:cs typeface="Meiryo" charset="-128"/>
              </a:rPr>
              <a:t>ユーザーはずっと本気</a:t>
            </a:r>
          </a:p>
        </p:txBody>
      </p:sp>
      <p:sp>
        <p:nvSpPr>
          <p:cNvPr id="4" name="テキスト ボックス 3"/>
          <p:cNvSpPr txBox="1"/>
          <p:nvPr/>
        </p:nvSpPr>
        <p:spPr>
          <a:xfrm>
            <a:off x="885061" y="4996354"/>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198" name="テキスト ボックス 197"/>
          <p:cNvSpPr txBox="1"/>
          <p:nvPr/>
        </p:nvSpPr>
        <p:spPr>
          <a:xfrm>
            <a:off x="1862693" y="3985636"/>
            <a:ext cx="543739" cy="246221"/>
          </a:xfrm>
          <a:prstGeom prst="rect">
            <a:avLst/>
          </a:prstGeom>
          <a:noFill/>
        </p:spPr>
        <p:txBody>
          <a:bodyPr wrap="none" rtlCol="0">
            <a:spAutoFit/>
          </a:bodyPr>
          <a:lstStyle/>
          <a:p>
            <a:r>
              <a:rPr lang="ja-JP" altLang="en-US" sz="1000" dirty="0">
                <a:solidFill>
                  <a:srgbClr val="FF0000"/>
                </a:solidFill>
              </a:rPr>
              <a:t>マジ！</a:t>
            </a:r>
            <a:endParaRPr kumimoji="1" lang="ja-JP" altLang="en-US" sz="1000" dirty="0">
              <a:solidFill>
                <a:srgbClr val="FF0000"/>
              </a:solidFill>
            </a:endParaRPr>
          </a:p>
        </p:txBody>
      </p:sp>
      <p:sp>
        <p:nvSpPr>
          <p:cNvPr id="199" name="テキスト ボックス 198"/>
          <p:cNvSpPr txBox="1"/>
          <p:nvPr/>
        </p:nvSpPr>
        <p:spPr>
          <a:xfrm>
            <a:off x="2858164" y="2931971"/>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8" name="テキスト ボックス 7"/>
          <p:cNvSpPr txBox="1"/>
          <p:nvPr/>
        </p:nvSpPr>
        <p:spPr>
          <a:xfrm>
            <a:off x="8291518" y="2918595"/>
            <a:ext cx="184731" cy="369332"/>
          </a:xfrm>
          <a:prstGeom prst="rect">
            <a:avLst/>
          </a:prstGeom>
          <a:noFill/>
        </p:spPr>
        <p:txBody>
          <a:bodyPr wrap="none" rtlCol="0">
            <a:spAutoFit/>
          </a:bodyPr>
          <a:lstStyle/>
          <a:p>
            <a:endParaRPr kumimoji="1" lang="ja-JP" altLang="en-US" dirty="0"/>
          </a:p>
        </p:txBody>
      </p:sp>
      <p:sp>
        <p:nvSpPr>
          <p:cNvPr id="204" name="テキスト ボックス 203"/>
          <p:cNvSpPr txBox="1"/>
          <p:nvPr/>
        </p:nvSpPr>
        <p:spPr>
          <a:xfrm>
            <a:off x="3816910" y="1845653"/>
            <a:ext cx="543739" cy="246221"/>
          </a:xfrm>
          <a:prstGeom prst="rect">
            <a:avLst/>
          </a:prstGeom>
          <a:noFill/>
        </p:spPr>
        <p:txBody>
          <a:bodyPr wrap="none" rtlCol="0">
            <a:spAutoFit/>
          </a:bodyPr>
          <a:lstStyle/>
          <a:p>
            <a:r>
              <a:rPr lang="ja-JP" altLang="en-US" sz="1000">
                <a:solidFill>
                  <a:srgbClr val="FF0000"/>
                </a:solidFill>
              </a:rPr>
              <a:t>マジ！</a:t>
            </a:r>
            <a:endParaRPr kumimoji="1" lang="ja-JP" altLang="en-US" sz="1000">
              <a:solidFill>
                <a:srgbClr val="FF0000"/>
              </a:solidFill>
            </a:endParaRPr>
          </a:p>
        </p:txBody>
      </p:sp>
      <p:sp>
        <p:nvSpPr>
          <p:cNvPr id="9" name="正方形/長方形 8"/>
          <p:cNvSpPr/>
          <p:nvPr/>
        </p:nvSpPr>
        <p:spPr>
          <a:xfrm>
            <a:off x="1999588" y="5017553"/>
            <a:ext cx="6004596" cy="1047518"/>
          </a:xfrm>
          <a:prstGeom prst="rect">
            <a:avLst/>
          </a:prstGeom>
          <a:solidFill>
            <a:schemeClr val="tx2">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2964939" y="3983349"/>
            <a:ext cx="5033692" cy="1047518"/>
          </a:xfrm>
          <a:prstGeom prst="rect">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8" name="正方形/長方形 217"/>
          <p:cNvSpPr/>
          <p:nvPr/>
        </p:nvSpPr>
        <p:spPr>
          <a:xfrm>
            <a:off x="3943237" y="2935831"/>
            <a:ext cx="4055394" cy="1047518"/>
          </a:xfrm>
          <a:prstGeom prst="rect">
            <a:avLst/>
          </a:prstGeom>
          <a:solidFill>
            <a:schemeClr val="tx2">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9" name="正方形/長方形 218"/>
          <p:cNvSpPr/>
          <p:nvPr/>
        </p:nvSpPr>
        <p:spPr>
          <a:xfrm>
            <a:off x="4901983" y="1908963"/>
            <a:ext cx="3096648" cy="1047518"/>
          </a:xfrm>
          <a:prstGeom prst="rect">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左矢印 11"/>
          <p:cNvSpPr/>
          <p:nvPr/>
        </p:nvSpPr>
        <p:spPr>
          <a:xfrm>
            <a:off x="1744443" y="5445933"/>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左矢印 231"/>
          <p:cNvSpPr/>
          <p:nvPr/>
        </p:nvSpPr>
        <p:spPr>
          <a:xfrm>
            <a:off x="2753630" y="4434902"/>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左矢印 232"/>
          <p:cNvSpPr/>
          <p:nvPr/>
        </p:nvSpPr>
        <p:spPr>
          <a:xfrm>
            <a:off x="3702201" y="3306840"/>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4" name="左矢印 233"/>
          <p:cNvSpPr/>
          <p:nvPr/>
        </p:nvSpPr>
        <p:spPr>
          <a:xfrm>
            <a:off x="4711388" y="2295809"/>
            <a:ext cx="426664" cy="330663"/>
          </a:xfrm>
          <a:prstGeom prst="leftArrow">
            <a:avLst/>
          </a:prstGeom>
          <a:solidFill>
            <a:schemeClr val="accent6">
              <a:lumMod val="60000"/>
              <a:lumOff val="4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5" name="直線矢印コネクタ 14"/>
          <p:cNvCxnSpPr/>
          <p:nvPr/>
        </p:nvCxnSpPr>
        <p:spPr>
          <a:xfrm flipH="1">
            <a:off x="2753630" y="5042913"/>
            <a:ext cx="5898" cy="982110"/>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 name="テキスト ボックス 17"/>
          <p:cNvSpPr txBox="1"/>
          <p:nvPr/>
        </p:nvSpPr>
        <p:spPr>
          <a:xfrm>
            <a:off x="2370321" y="5213850"/>
            <a:ext cx="400110" cy="630942"/>
          </a:xfrm>
          <a:prstGeom prst="rect">
            <a:avLst/>
          </a:prstGeom>
          <a:noFill/>
        </p:spPr>
        <p:txBody>
          <a:bodyPr vert="eaVert" wrap="none" rtlCol="0">
            <a:spAutoFit/>
          </a:bodyPr>
          <a:lstStyle/>
          <a:p>
            <a:r>
              <a:rPr kumimoji="1" lang="ja-JP" altLang="en-US" sz="1400">
                <a:solidFill>
                  <a:schemeClr val="bg1"/>
                </a:solidFill>
                <a:latin typeface="Meiryo" charset="-128"/>
                <a:ea typeface="Meiryo" charset="-128"/>
                <a:cs typeface="Meiryo" charset="-128"/>
              </a:rPr>
              <a:t>テスト</a:t>
            </a:r>
            <a:endParaRPr kumimoji="1" lang="ja-JP" altLang="en-US" sz="1400" dirty="0">
              <a:solidFill>
                <a:schemeClr val="bg1"/>
              </a:solidFill>
              <a:latin typeface="Meiryo" charset="-128"/>
              <a:ea typeface="Meiryo" charset="-128"/>
              <a:cs typeface="Meiryo" charset="-128"/>
            </a:endParaRPr>
          </a:p>
        </p:txBody>
      </p:sp>
      <p:cxnSp>
        <p:nvCxnSpPr>
          <p:cNvPr id="235" name="直線矢印コネクタ 234"/>
          <p:cNvCxnSpPr/>
          <p:nvPr/>
        </p:nvCxnSpPr>
        <p:spPr>
          <a:xfrm flipH="1">
            <a:off x="3696303" y="3970892"/>
            <a:ext cx="5898" cy="206813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6" name="直線矢印コネクタ 235"/>
          <p:cNvCxnSpPr/>
          <p:nvPr/>
        </p:nvCxnSpPr>
        <p:spPr>
          <a:xfrm>
            <a:off x="4658121" y="2962735"/>
            <a:ext cx="11111" cy="3102336"/>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7" name="直線矢印コネクタ 236"/>
          <p:cNvCxnSpPr/>
          <p:nvPr/>
        </p:nvCxnSpPr>
        <p:spPr>
          <a:xfrm flipH="1">
            <a:off x="5625152" y="1928531"/>
            <a:ext cx="13713" cy="4096492"/>
          </a:xfrm>
          <a:prstGeom prst="straightConnector1">
            <a:avLst/>
          </a:prstGeom>
          <a:ln w="76200">
            <a:solidFill>
              <a:schemeClr val="bg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8" name="テキスト ボックス 237"/>
          <p:cNvSpPr txBox="1"/>
          <p:nvPr/>
        </p:nvSpPr>
        <p:spPr>
          <a:xfrm>
            <a:off x="7990536" y="6037775"/>
            <a:ext cx="492443" cy="276999"/>
          </a:xfrm>
          <a:prstGeom prst="rect">
            <a:avLst/>
          </a:prstGeom>
          <a:noFill/>
        </p:spPr>
        <p:txBody>
          <a:bodyPr wrap="none" rtlCol="0">
            <a:spAutoFit/>
          </a:bodyPr>
          <a:lstStyle/>
          <a:p>
            <a:r>
              <a:rPr kumimoji="1" lang="ja-JP" altLang="en-US" sz="1200" dirty="0">
                <a:solidFill>
                  <a:srgbClr val="0070C0"/>
                </a:solidFill>
                <a:latin typeface="Meiryo" charset="-128"/>
                <a:ea typeface="Meiryo" charset="-128"/>
                <a:cs typeface="Meiryo" charset="-128"/>
              </a:rPr>
              <a:t>時間</a:t>
            </a:r>
          </a:p>
        </p:txBody>
      </p:sp>
    </p:spTree>
    <p:extLst>
      <p:ext uri="{BB962C8B-B14F-4D97-AF65-F5344CB8AC3E}">
        <p14:creationId xmlns:p14="http://schemas.microsoft.com/office/powerpoint/2010/main" val="827068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正方形/長方形 105"/>
          <p:cNvSpPr/>
          <p:nvPr/>
        </p:nvSpPr>
        <p:spPr>
          <a:xfrm>
            <a:off x="4651375" y="984250"/>
            <a:ext cx="4083050" cy="544215"/>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アジャイル開発</a:t>
            </a:r>
            <a:endParaRPr lang="en-US" altLang="ja-JP" sz="2400" dirty="0">
              <a:solidFill>
                <a:schemeClr val="bg1"/>
              </a:solidFill>
            </a:endParaRPr>
          </a:p>
        </p:txBody>
      </p:sp>
      <p:sp>
        <p:nvSpPr>
          <p:cNvPr id="34" name="正方形/長方形 33"/>
          <p:cNvSpPr/>
          <p:nvPr/>
        </p:nvSpPr>
        <p:spPr>
          <a:xfrm>
            <a:off x="400050" y="984250"/>
            <a:ext cx="4083050" cy="544215"/>
          </a:xfrm>
          <a:prstGeom prst="rect">
            <a:avLst/>
          </a:prstGeom>
          <a:solidFill>
            <a:srgbClr val="948A5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400" dirty="0">
                <a:solidFill>
                  <a:schemeClr val="bg1"/>
                </a:solidFill>
              </a:rPr>
              <a:t>ウォーターフォール開発</a:t>
            </a:r>
            <a:endParaRPr lang="en-US" altLang="ja-JP" sz="2400" dirty="0">
              <a:solidFill>
                <a:schemeClr val="bg1"/>
              </a:solidFill>
            </a:endParaRPr>
          </a:p>
        </p:txBody>
      </p:sp>
      <p:sp>
        <p:nvSpPr>
          <p:cNvPr id="104" name="角丸四角形 103"/>
          <p:cNvSpPr/>
          <p:nvPr/>
        </p:nvSpPr>
        <p:spPr bwMode="auto">
          <a:xfrm>
            <a:off x="400050" y="1657350"/>
            <a:ext cx="4083050" cy="45212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0" name="角丸四角形 59"/>
          <p:cNvSpPr/>
          <p:nvPr/>
        </p:nvSpPr>
        <p:spPr bwMode="auto">
          <a:xfrm>
            <a:off x="5865535" y="28067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61" name="角丸四角形 60"/>
          <p:cNvSpPr/>
          <p:nvPr/>
        </p:nvSpPr>
        <p:spPr bwMode="auto">
          <a:xfrm>
            <a:off x="5090835" y="16573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9" name="角丸四角形 58"/>
          <p:cNvSpPr/>
          <p:nvPr/>
        </p:nvSpPr>
        <p:spPr bwMode="auto">
          <a:xfrm>
            <a:off x="7414935" y="511175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86" name="角丸四角形 85"/>
          <p:cNvSpPr/>
          <p:nvPr/>
        </p:nvSpPr>
        <p:spPr bwMode="auto">
          <a:xfrm>
            <a:off x="6640235" y="3962400"/>
            <a:ext cx="838200" cy="1066800"/>
          </a:xfrm>
          <a:prstGeom prst="roundRect">
            <a:avLst>
              <a:gd name="adj" fmla="val 0"/>
            </a:avLst>
          </a:prstGeom>
          <a:solidFill>
            <a:srgbClr val="FFFBD2"/>
          </a:solidFill>
          <a:ln w="9525" cap="flat" cmpd="sng" algn="ctr">
            <a:noFill/>
            <a:prstDash val="sysDash"/>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Arial" charset="0"/>
              <a:ea typeface="HG丸ｺﾞｼｯｸM-PRO" pitchFamily="50" charset="-128"/>
            </a:endParaRPr>
          </a:p>
        </p:txBody>
      </p:sp>
      <p:sp>
        <p:nvSpPr>
          <p:cNvPr id="57" name="角丸四角形吹き出し 56"/>
          <p:cNvSpPr/>
          <p:nvPr/>
        </p:nvSpPr>
        <p:spPr bwMode="auto">
          <a:xfrm>
            <a:off x="495300" y="5105400"/>
            <a:ext cx="2061885" cy="990600"/>
          </a:xfrm>
          <a:prstGeom prst="wedgeRoundRectCallout">
            <a:avLst>
              <a:gd name="adj1" fmla="val 20278"/>
              <a:gd name="adj2" fmla="val -75717"/>
              <a:gd name="adj3" fmla="val 16667"/>
            </a:avLst>
          </a:prstGeom>
          <a:solidFill>
            <a:schemeClr val="bg2">
              <a:lumMod val="50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lgn="ctr">
              <a:spcBef>
                <a:spcPct val="20000"/>
              </a:spcBef>
            </a:pPr>
            <a:r>
              <a:rPr lang="ja-JP" altLang="en-US" sz="1200" dirty="0">
                <a:solidFill>
                  <a:srgbClr val="FFFFFF"/>
                </a:solidFill>
                <a:effectLst/>
              </a:rPr>
              <a:t>最初に要件をあらかじめ</a:t>
            </a:r>
            <a:endParaRPr lang="en-US" altLang="ja-JP" sz="1200" dirty="0">
              <a:solidFill>
                <a:srgbClr val="FFFFFF"/>
              </a:solidFill>
              <a:effectLst/>
            </a:endParaRPr>
          </a:p>
          <a:p>
            <a:pPr algn="ctr">
              <a:spcBef>
                <a:spcPct val="20000"/>
              </a:spcBef>
            </a:pPr>
            <a:r>
              <a:rPr lang="ja-JP" altLang="en-US" sz="1200" dirty="0">
                <a:solidFill>
                  <a:srgbClr val="FFFFFF"/>
                </a:solidFill>
                <a:effectLst/>
              </a:rPr>
              <a:t>全て決めてから開発</a:t>
            </a:r>
            <a:endParaRPr kumimoji="0" lang="ja-JP" altLang="en-US" sz="1200" b="0" i="0" u="none" strike="noStrike" cap="none" normalizeH="0" baseline="0" dirty="0">
              <a:ln>
                <a:noFill/>
              </a:ln>
              <a:solidFill>
                <a:srgbClr val="FFFFFF"/>
              </a:solidFill>
              <a:effectLst/>
              <a:latin typeface="Arial" charset="0"/>
              <a:ea typeface="HG丸ｺﾞｼｯｸM-PRO" pitchFamily="50" charset="-128"/>
            </a:endParaRPr>
          </a:p>
        </p:txBody>
      </p:sp>
      <p:sp>
        <p:nvSpPr>
          <p:cNvPr id="2" name="角丸四角形 1"/>
          <p:cNvSpPr/>
          <p:nvPr/>
        </p:nvSpPr>
        <p:spPr bwMode="auto">
          <a:xfrm>
            <a:off x="495300" y="1752600"/>
            <a:ext cx="914400" cy="9144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要件</a:t>
            </a:r>
          </a:p>
        </p:txBody>
      </p:sp>
      <p:sp>
        <p:nvSpPr>
          <p:cNvPr id="3" name="角丸四角形 2"/>
          <p:cNvSpPr/>
          <p:nvPr/>
        </p:nvSpPr>
        <p:spPr bwMode="auto">
          <a:xfrm>
            <a:off x="1327150" y="2895600"/>
            <a:ext cx="914400" cy="9144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設計</a:t>
            </a:r>
            <a:endParaRPr kumimoji="0" lang="en-US" altLang="ja-JP" sz="1000" b="0" i="0" u="none" strike="noStrike" cap="none" normalizeH="0" baseline="0" dirty="0">
              <a:ln>
                <a:noFill/>
              </a:ln>
              <a:solidFill>
                <a:schemeClr val="bg1"/>
              </a:solidFill>
              <a:effectLst/>
            </a:endParaRPr>
          </a:p>
        </p:txBody>
      </p:sp>
      <p:sp>
        <p:nvSpPr>
          <p:cNvPr id="4" name="角丸四角形 3"/>
          <p:cNvSpPr/>
          <p:nvPr/>
        </p:nvSpPr>
        <p:spPr bwMode="auto">
          <a:xfrm>
            <a:off x="2159000" y="4038600"/>
            <a:ext cx="914400" cy="9144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baseline="0" dirty="0">
                <a:ln>
                  <a:noFill/>
                </a:ln>
                <a:solidFill>
                  <a:schemeClr val="bg1"/>
                </a:solidFill>
                <a:effectLst/>
              </a:rPr>
              <a:t>コーディング</a:t>
            </a:r>
            <a:endParaRPr kumimoji="0" lang="en-US" altLang="ja-JP" sz="800" b="0" i="0" u="none" strike="noStrike" cap="none" normalizeH="0" baseline="0" dirty="0">
              <a:ln>
                <a:noFill/>
              </a:ln>
              <a:solidFill>
                <a:schemeClr val="bg1"/>
              </a:solidFill>
              <a:effectLst/>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dirty="0">
                <a:solidFill>
                  <a:schemeClr val="bg1"/>
                </a:solidFill>
              </a:rPr>
              <a:t>単体テスト</a:t>
            </a:r>
            <a:endParaRPr kumimoji="0" lang="ja-JP" altLang="en-US" sz="1000" b="0" i="0" u="none" strike="noStrike" cap="none" normalizeH="0" baseline="0" dirty="0">
              <a:ln>
                <a:noFill/>
              </a:ln>
              <a:solidFill>
                <a:schemeClr val="bg1"/>
              </a:solidFill>
              <a:effectLst/>
            </a:endParaRPr>
          </a:p>
        </p:txBody>
      </p:sp>
      <p:sp>
        <p:nvSpPr>
          <p:cNvPr id="5" name="角丸四角形 4"/>
          <p:cNvSpPr/>
          <p:nvPr/>
        </p:nvSpPr>
        <p:spPr bwMode="auto">
          <a:xfrm>
            <a:off x="2990850" y="5181600"/>
            <a:ext cx="914400" cy="9144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baseline="0" dirty="0">
                <a:ln>
                  <a:noFill/>
                </a:ln>
                <a:solidFill>
                  <a:schemeClr val="bg1"/>
                </a:solidFill>
                <a:effectLst/>
                <a:latin typeface="Arial" charset="0"/>
                <a:ea typeface="HG丸ｺﾞｼｯｸM-PRO" pitchFamily="50" charset="-128"/>
              </a:rPr>
              <a:t>結合テスト</a:t>
            </a:r>
          </a:p>
        </p:txBody>
      </p:sp>
      <p:cxnSp>
        <p:nvCxnSpPr>
          <p:cNvPr id="23" name="カギ線コネクタ 22"/>
          <p:cNvCxnSpPr>
            <a:stCxn id="2" idx="3"/>
            <a:endCxn id="3" idx="0"/>
          </p:cNvCxnSpPr>
          <p:nvPr/>
        </p:nvCxnSpPr>
        <p:spPr bwMode="auto">
          <a:xfrm>
            <a:off x="1409700" y="2209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4" name="カギ線コネクタ 23"/>
          <p:cNvCxnSpPr>
            <a:stCxn id="3" idx="3"/>
            <a:endCxn id="4" idx="0"/>
          </p:cNvCxnSpPr>
          <p:nvPr/>
        </p:nvCxnSpPr>
        <p:spPr bwMode="auto">
          <a:xfrm>
            <a:off x="2241550" y="3352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カギ線コネクタ 24"/>
          <p:cNvCxnSpPr>
            <a:stCxn id="4" idx="3"/>
            <a:endCxn id="5" idx="0"/>
          </p:cNvCxnSpPr>
          <p:nvPr/>
        </p:nvCxnSpPr>
        <p:spPr bwMode="auto">
          <a:xfrm>
            <a:off x="3073400" y="44958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0" name="カギ線コネクタ 29"/>
          <p:cNvCxnSpPr>
            <a:stCxn id="3" idx="1"/>
            <a:endCxn id="2" idx="2"/>
          </p:cNvCxnSpPr>
          <p:nvPr/>
        </p:nvCxnSpPr>
        <p:spPr bwMode="auto">
          <a:xfrm rot="10800000">
            <a:off x="952500" y="2667000"/>
            <a:ext cx="374650" cy="685800"/>
          </a:xfrm>
          <a:prstGeom prst="bentConnector2">
            <a:avLst/>
          </a:prstGeom>
          <a:solidFill>
            <a:schemeClr val="bg1"/>
          </a:solidFill>
          <a:ln w="38100" cap="flat" cmpd="sng" algn="ctr">
            <a:solidFill>
              <a:srgbClr val="FF66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1" name="カギ線コネクタ 30"/>
          <p:cNvCxnSpPr>
            <a:stCxn id="5" idx="1"/>
            <a:endCxn id="4" idx="2"/>
          </p:cNvCxnSpPr>
          <p:nvPr/>
        </p:nvCxnSpPr>
        <p:spPr bwMode="auto">
          <a:xfrm rot="10800000">
            <a:off x="2616200" y="4953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32" name="カギ線コネクタ 31"/>
          <p:cNvCxnSpPr>
            <a:stCxn id="4" idx="1"/>
            <a:endCxn id="3" idx="2"/>
          </p:cNvCxnSpPr>
          <p:nvPr/>
        </p:nvCxnSpPr>
        <p:spPr bwMode="auto">
          <a:xfrm rot="10800000">
            <a:off x="1784350" y="3810000"/>
            <a:ext cx="374650" cy="685800"/>
          </a:xfrm>
          <a:prstGeom prst="bentConnector2">
            <a:avLst/>
          </a:prstGeom>
          <a:solidFill>
            <a:schemeClr val="bg1"/>
          </a:solidFill>
          <a:ln w="38100" cap="flat" cmpd="sng" algn="ctr">
            <a:solidFill>
              <a:srgbClr val="FF99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47" name="右矢印 46"/>
          <p:cNvSpPr/>
          <p:nvPr/>
        </p:nvSpPr>
        <p:spPr bwMode="auto">
          <a:xfrm>
            <a:off x="4002365" y="57150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91" name="タイトル 90"/>
          <p:cNvSpPr>
            <a:spLocks noGrp="1"/>
          </p:cNvSpPr>
          <p:nvPr>
            <p:ph type="title"/>
          </p:nvPr>
        </p:nvSpPr>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開発とアジャイル開発（３）</a:t>
            </a:r>
            <a:endParaRPr kumimoji="1" lang="ja-JP" altLang="en-US" dirty="0">
              <a:latin typeface="MS PGothic" charset="-128"/>
              <a:ea typeface="MS PGothic" charset="-128"/>
              <a:cs typeface="MS PGothic" charset="-128"/>
            </a:endParaRPr>
          </a:p>
        </p:txBody>
      </p:sp>
      <p:sp>
        <p:nvSpPr>
          <p:cNvPr id="92" name="テキスト ボックス 91"/>
          <p:cNvSpPr txBox="1"/>
          <p:nvPr/>
        </p:nvSpPr>
        <p:spPr>
          <a:xfrm>
            <a:off x="4002365" y="5505906"/>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6" name="角丸四角形 5"/>
          <p:cNvSpPr/>
          <p:nvPr/>
        </p:nvSpPr>
        <p:spPr bwMode="auto">
          <a:xfrm>
            <a:off x="5168900" y="1752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 name="角丸四角形 6"/>
          <p:cNvSpPr/>
          <p:nvPr/>
        </p:nvSpPr>
        <p:spPr bwMode="auto">
          <a:xfrm>
            <a:off x="5321300" y="1981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8" name="角丸四角形 7"/>
          <p:cNvSpPr/>
          <p:nvPr/>
        </p:nvSpPr>
        <p:spPr bwMode="auto">
          <a:xfrm>
            <a:off x="5473700" y="2209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 name="角丸四角形 8"/>
          <p:cNvSpPr/>
          <p:nvPr/>
        </p:nvSpPr>
        <p:spPr bwMode="auto">
          <a:xfrm>
            <a:off x="5626100" y="2438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48" name="右矢印 47"/>
          <p:cNvSpPr/>
          <p:nvPr/>
        </p:nvSpPr>
        <p:spPr bwMode="auto">
          <a:xfrm>
            <a:off x="6007100" y="2362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49" name="右矢印 48"/>
          <p:cNvSpPr/>
          <p:nvPr/>
        </p:nvSpPr>
        <p:spPr bwMode="auto">
          <a:xfrm>
            <a:off x="6858000" y="3505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0" name="右矢印 49"/>
          <p:cNvSpPr/>
          <p:nvPr/>
        </p:nvSpPr>
        <p:spPr bwMode="auto">
          <a:xfrm>
            <a:off x="7556500" y="4648200"/>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1" name="右矢印 50"/>
          <p:cNvSpPr/>
          <p:nvPr/>
        </p:nvSpPr>
        <p:spPr bwMode="auto">
          <a:xfrm>
            <a:off x="8353425" y="5778044"/>
            <a:ext cx="381000" cy="381000"/>
          </a:xfrm>
          <a:prstGeom prst="rightArrow">
            <a:avLst/>
          </a:prstGeom>
          <a:solidFill>
            <a:srgbClr val="3366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chemeClr val="bg1"/>
              </a:solidFill>
              <a:effectLst/>
              <a:latin typeface="Arial" charset="0"/>
              <a:ea typeface="HG丸ｺﾞｼｯｸM-PRO" pitchFamily="50" charset="-128"/>
            </a:endParaRPr>
          </a:p>
        </p:txBody>
      </p:sp>
      <p:sp>
        <p:nvSpPr>
          <p:cNvPr id="58" name="角丸四角形吹き出し 57"/>
          <p:cNvSpPr/>
          <p:nvPr/>
        </p:nvSpPr>
        <p:spPr bwMode="auto">
          <a:xfrm>
            <a:off x="5092700" y="5181600"/>
            <a:ext cx="2061885" cy="990600"/>
          </a:xfrm>
          <a:prstGeom prst="wedgeRoundRectCallout">
            <a:avLst>
              <a:gd name="adj1" fmla="val -18134"/>
              <a:gd name="adj2" fmla="val -86828"/>
              <a:gd name="adj3" fmla="val 16667"/>
            </a:avLst>
          </a:prstGeom>
          <a:solidFill>
            <a:srgbClr val="33ACBD"/>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a:spcBef>
                <a:spcPct val="20000"/>
              </a:spcBef>
            </a:pPr>
            <a:r>
              <a:rPr lang="ja-JP" altLang="en-US" sz="1200" dirty="0">
                <a:solidFill>
                  <a:schemeClr val="bg1"/>
                </a:solidFill>
                <a:effectLst/>
              </a:rPr>
              <a:t>ビジネス上の重要度で要件の優先順位を決め、これに従って必要機能を順次開発</a:t>
            </a:r>
            <a:endParaRPr kumimoji="0" lang="ja-JP" altLang="en-US" sz="1200" b="0" i="0" u="none" strike="noStrike" cap="none" normalizeH="0" baseline="0" dirty="0">
              <a:ln>
                <a:noFill/>
              </a:ln>
              <a:solidFill>
                <a:schemeClr val="bg1"/>
              </a:solidFill>
              <a:effectLst/>
              <a:latin typeface="Arial" charset="0"/>
              <a:ea typeface="HG丸ｺﾞｼｯｸM-PRO" pitchFamily="50" charset="-128"/>
            </a:endParaRPr>
          </a:p>
        </p:txBody>
      </p:sp>
      <p:sp>
        <p:nvSpPr>
          <p:cNvPr id="87" name="テキスト ボックス 86"/>
          <p:cNvSpPr txBox="1"/>
          <p:nvPr/>
        </p:nvSpPr>
        <p:spPr>
          <a:xfrm>
            <a:off x="5930900" y="1676400"/>
            <a:ext cx="1634432" cy="276999"/>
          </a:xfrm>
          <a:prstGeom prst="rect">
            <a:avLst/>
          </a:prstGeom>
          <a:noFill/>
        </p:spPr>
        <p:txBody>
          <a:bodyPr wrap="none" rtlCol="0">
            <a:spAutoFit/>
          </a:bodyPr>
          <a:lstStyle/>
          <a:p>
            <a:r>
              <a:rPr kumimoji="1" lang="ja-JP" altLang="en-US" sz="1200" dirty="0">
                <a:solidFill>
                  <a:srgbClr val="0000FF"/>
                </a:solidFill>
                <a:effectLst/>
              </a:rPr>
              <a:t>反復</a:t>
            </a:r>
            <a:r>
              <a:rPr lang="ja-JP" altLang="en-US" sz="1200" dirty="0">
                <a:solidFill>
                  <a:srgbClr val="0000FF"/>
                </a:solidFill>
                <a:effectLst/>
              </a:rPr>
              <a:t>（イテレーション）</a:t>
            </a:r>
            <a:r>
              <a:rPr lang="en-US" altLang="ja-JP" sz="1200" dirty="0">
                <a:solidFill>
                  <a:srgbClr val="0000FF"/>
                </a:solidFill>
                <a:effectLst/>
              </a:rPr>
              <a:t>1</a:t>
            </a:r>
            <a:endParaRPr kumimoji="1" lang="ja-JP" altLang="en-US" sz="1200" dirty="0">
              <a:solidFill>
                <a:srgbClr val="0000FF"/>
              </a:solidFill>
              <a:effectLst/>
            </a:endParaRPr>
          </a:p>
        </p:txBody>
      </p:sp>
      <p:sp>
        <p:nvSpPr>
          <p:cNvPr id="88" name="テキスト ボックス 87"/>
          <p:cNvSpPr txBox="1"/>
          <p:nvPr/>
        </p:nvSpPr>
        <p:spPr>
          <a:xfrm>
            <a:off x="6705600" y="2819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2</a:t>
            </a:r>
            <a:endParaRPr kumimoji="1" lang="ja-JP" altLang="en-US" sz="1200" dirty="0">
              <a:solidFill>
                <a:srgbClr val="0000FF"/>
              </a:solidFill>
              <a:effectLst/>
            </a:endParaRPr>
          </a:p>
        </p:txBody>
      </p:sp>
      <p:sp>
        <p:nvSpPr>
          <p:cNvPr id="89" name="テキスト ボックス 88"/>
          <p:cNvSpPr txBox="1"/>
          <p:nvPr/>
        </p:nvSpPr>
        <p:spPr>
          <a:xfrm>
            <a:off x="7480300" y="3962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3</a:t>
            </a:r>
            <a:endParaRPr kumimoji="1" lang="ja-JP" altLang="en-US" sz="1200" dirty="0">
              <a:solidFill>
                <a:srgbClr val="0000FF"/>
              </a:solidFill>
              <a:effectLst/>
            </a:endParaRPr>
          </a:p>
        </p:txBody>
      </p:sp>
      <p:sp>
        <p:nvSpPr>
          <p:cNvPr id="90" name="テキスト ボックス 89"/>
          <p:cNvSpPr txBox="1"/>
          <p:nvPr/>
        </p:nvSpPr>
        <p:spPr>
          <a:xfrm>
            <a:off x="8255000" y="5105400"/>
            <a:ext cx="607859" cy="276999"/>
          </a:xfrm>
          <a:prstGeom prst="rect">
            <a:avLst/>
          </a:prstGeom>
          <a:noFill/>
        </p:spPr>
        <p:txBody>
          <a:bodyPr wrap="none" rtlCol="0">
            <a:spAutoFit/>
          </a:bodyPr>
          <a:lstStyle/>
          <a:p>
            <a:r>
              <a:rPr kumimoji="1" lang="ja-JP" altLang="en-US" sz="1200" dirty="0">
                <a:solidFill>
                  <a:srgbClr val="0000FF"/>
                </a:solidFill>
                <a:effectLst/>
              </a:rPr>
              <a:t>反復</a:t>
            </a:r>
            <a:r>
              <a:rPr kumimoji="1" lang="en-US" altLang="ja-JP" sz="1200" dirty="0">
                <a:solidFill>
                  <a:srgbClr val="0000FF"/>
                </a:solidFill>
                <a:effectLst/>
              </a:rPr>
              <a:t> </a:t>
            </a:r>
            <a:r>
              <a:rPr lang="en-US" altLang="ja-JP" sz="1200" dirty="0">
                <a:solidFill>
                  <a:srgbClr val="0000FF"/>
                </a:solidFill>
                <a:effectLst/>
              </a:rPr>
              <a:t>4</a:t>
            </a:r>
            <a:endParaRPr kumimoji="1" lang="ja-JP" altLang="en-US" sz="1200" dirty="0">
              <a:solidFill>
                <a:srgbClr val="0000FF"/>
              </a:solidFill>
              <a:effectLst/>
            </a:endParaRPr>
          </a:p>
        </p:txBody>
      </p:sp>
      <p:sp>
        <p:nvSpPr>
          <p:cNvPr id="93" name="テキスト ボックス 92"/>
          <p:cNvSpPr txBox="1"/>
          <p:nvPr/>
        </p:nvSpPr>
        <p:spPr>
          <a:xfrm>
            <a:off x="6007100" y="2133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4" name="テキスト ボックス 93"/>
          <p:cNvSpPr txBox="1"/>
          <p:nvPr/>
        </p:nvSpPr>
        <p:spPr>
          <a:xfrm>
            <a:off x="6858000" y="3276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5" name="テキスト ボックス 94"/>
          <p:cNvSpPr txBox="1"/>
          <p:nvPr/>
        </p:nvSpPr>
        <p:spPr>
          <a:xfrm>
            <a:off x="7556500" y="4419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96" name="テキスト ボックス 95"/>
          <p:cNvSpPr txBox="1"/>
          <p:nvPr/>
        </p:nvSpPr>
        <p:spPr>
          <a:xfrm>
            <a:off x="8331200" y="5562600"/>
            <a:ext cx="595035" cy="215444"/>
          </a:xfrm>
          <a:prstGeom prst="rect">
            <a:avLst/>
          </a:prstGeom>
          <a:noFill/>
        </p:spPr>
        <p:txBody>
          <a:bodyPr wrap="none" rtlCol="0">
            <a:spAutoFit/>
          </a:bodyPr>
          <a:lstStyle/>
          <a:p>
            <a:r>
              <a:rPr kumimoji="1" lang="ja-JP" altLang="en-US" sz="800" dirty="0">
                <a:solidFill>
                  <a:srgbClr val="0000FF"/>
                </a:solidFill>
                <a:effectLst/>
              </a:rPr>
              <a:t>リリース</a:t>
            </a:r>
          </a:p>
        </p:txBody>
      </p:sp>
      <p:sp>
        <p:nvSpPr>
          <p:cNvPr id="77" name="角丸四角形 76"/>
          <p:cNvSpPr/>
          <p:nvPr/>
        </p:nvSpPr>
        <p:spPr bwMode="auto">
          <a:xfrm>
            <a:off x="5943600" y="2895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78" name="角丸四角形 77"/>
          <p:cNvSpPr/>
          <p:nvPr/>
        </p:nvSpPr>
        <p:spPr bwMode="auto">
          <a:xfrm>
            <a:off x="6096000" y="3124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79" name="角丸四角形 78"/>
          <p:cNvSpPr/>
          <p:nvPr/>
        </p:nvSpPr>
        <p:spPr bwMode="auto">
          <a:xfrm>
            <a:off x="6248400" y="3352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80" name="角丸四角形 79"/>
          <p:cNvSpPr/>
          <p:nvPr/>
        </p:nvSpPr>
        <p:spPr bwMode="auto">
          <a:xfrm>
            <a:off x="6400800" y="3581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81" name="角丸四角形 80"/>
          <p:cNvSpPr/>
          <p:nvPr/>
        </p:nvSpPr>
        <p:spPr bwMode="auto">
          <a:xfrm>
            <a:off x="6697385" y="4010799"/>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82" name="角丸四角形 81"/>
          <p:cNvSpPr/>
          <p:nvPr/>
        </p:nvSpPr>
        <p:spPr bwMode="auto">
          <a:xfrm>
            <a:off x="6849785" y="4239399"/>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98" name="角丸四角形 97"/>
          <p:cNvSpPr/>
          <p:nvPr/>
        </p:nvSpPr>
        <p:spPr bwMode="auto">
          <a:xfrm>
            <a:off x="7002185" y="4467999"/>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99" name="角丸四角形 98"/>
          <p:cNvSpPr/>
          <p:nvPr/>
        </p:nvSpPr>
        <p:spPr bwMode="auto">
          <a:xfrm>
            <a:off x="7154585" y="4696599"/>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0" name="角丸四角形 99"/>
          <p:cNvSpPr/>
          <p:nvPr/>
        </p:nvSpPr>
        <p:spPr bwMode="auto">
          <a:xfrm>
            <a:off x="7493000" y="5181600"/>
            <a:ext cx="228600" cy="228600"/>
          </a:xfrm>
          <a:prstGeom prst="roundRect">
            <a:avLst>
              <a:gd name="adj" fmla="val 0"/>
            </a:avLst>
          </a:prstGeom>
          <a:solidFill>
            <a:srgbClr val="FF6666"/>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000" b="0" i="0" u="none" strike="noStrike" cap="none" normalizeH="0" baseline="0" dirty="0">
              <a:ln>
                <a:noFill/>
              </a:ln>
              <a:solidFill>
                <a:schemeClr val="bg1"/>
              </a:solidFill>
              <a:effectLst/>
              <a:latin typeface="Arial" charset="0"/>
              <a:ea typeface="HG丸ｺﾞｼｯｸM-PRO" pitchFamily="50" charset="-128"/>
            </a:endParaRPr>
          </a:p>
        </p:txBody>
      </p:sp>
      <p:sp>
        <p:nvSpPr>
          <p:cNvPr id="101" name="角丸四角形 100"/>
          <p:cNvSpPr/>
          <p:nvPr/>
        </p:nvSpPr>
        <p:spPr bwMode="auto">
          <a:xfrm>
            <a:off x="7645400" y="5410200"/>
            <a:ext cx="228600" cy="228600"/>
          </a:xfrm>
          <a:prstGeom prst="roundRect">
            <a:avLst>
              <a:gd name="adj" fmla="val 0"/>
            </a:avLst>
          </a:prstGeom>
          <a:solidFill>
            <a:schemeClr val="accent5">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000" b="0" i="0" u="none" strike="noStrike" cap="none" normalizeH="0" baseline="0" dirty="0">
              <a:ln>
                <a:noFill/>
              </a:ln>
              <a:solidFill>
                <a:schemeClr val="bg1"/>
              </a:solidFill>
              <a:effectLst/>
            </a:endParaRPr>
          </a:p>
        </p:txBody>
      </p:sp>
      <p:sp>
        <p:nvSpPr>
          <p:cNvPr id="102" name="角丸四角形 101"/>
          <p:cNvSpPr/>
          <p:nvPr/>
        </p:nvSpPr>
        <p:spPr bwMode="auto">
          <a:xfrm>
            <a:off x="7797800" y="5638800"/>
            <a:ext cx="228600" cy="228600"/>
          </a:xfrm>
          <a:prstGeom prst="roundRect">
            <a:avLst>
              <a:gd name="adj" fmla="val 0"/>
            </a:avLst>
          </a:prstGeom>
          <a:ln>
            <a:noFill/>
            <a:headEnd type="none" w="med" len="med"/>
            <a:tailEnd type="none" w="med" len="med"/>
          </a:ln>
          <a:effectLst>
            <a:outerShdw blurRad="50800" dist="38100" dir="2700000" algn="tl" rotWithShape="0">
              <a:prstClr val="black">
                <a:alpha val="40000"/>
              </a:prstClr>
            </a:outerShdw>
          </a:effectLst>
          <a:extLst/>
        </p:spPr>
        <p:style>
          <a:lnRef idx="2">
            <a:schemeClr val="accent3">
              <a:shade val="50000"/>
            </a:schemeClr>
          </a:lnRef>
          <a:fillRef idx="1">
            <a:schemeClr val="accent3"/>
          </a:fillRef>
          <a:effectRef idx="0">
            <a:schemeClr val="accent3"/>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endParaRPr>
          </a:p>
        </p:txBody>
      </p:sp>
      <p:sp>
        <p:nvSpPr>
          <p:cNvPr id="103" name="角丸四角形 102"/>
          <p:cNvSpPr/>
          <p:nvPr/>
        </p:nvSpPr>
        <p:spPr bwMode="auto">
          <a:xfrm>
            <a:off x="7950200" y="5867400"/>
            <a:ext cx="228600" cy="228600"/>
          </a:xfrm>
          <a:prstGeom prst="roundRect">
            <a:avLst>
              <a:gd name="adj" fmla="val 0"/>
            </a:avLst>
          </a:prstGeom>
          <a:solidFill>
            <a:srgbClr val="0000FF"/>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6">
              <a:shade val="50000"/>
            </a:schemeClr>
          </a:lnRef>
          <a:fillRef idx="1">
            <a:schemeClr val="accent6"/>
          </a:fillRef>
          <a:effectRef idx="0">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800" b="0" i="0" u="none" strike="noStrike" cap="none" normalizeH="0" baseline="0" dirty="0">
              <a:ln>
                <a:noFill/>
              </a:ln>
              <a:solidFill>
                <a:schemeClr val="bg1"/>
              </a:solidFill>
              <a:effectLst/>
              <a:latin typeface="Arial" charset="0"/>
              <a:ea typeface="HG丸ｺﾞｼｯｸM-PRO" pitchFamily="50" charset="-128"/>
            </a:endParaRPr>
          </a:p>
        </p:txBody>
      </p:sp>
      <p:sp>
        <p:nvSpPr>
          <p:cNvPr id="10" name="テキスト ボックス 9"/>
          <p:cNvSpPr txBox="1"/>
          <p:nvPr/>
        </p:nvSpPr>
        <p:spPr>
          <a:xfrm>
            <a:off x="6917169" y="2133832"/>
            <a:ext cx="1825564" cy="553998"/>
          </a:xfrm>
          <a:prstGeom prst="rect">
            <a:avLst/>
          </a:prstGeom>
          <a:noFill/>
        </p:spPr>
        <p:txBody>
          <a:bodyPr wrap="none" rtlCol="0">
            <a:spAutoFit/>
          </a:bodyPr>
          <a:lstStyle/>
          <a:p>
            <a:pPr algn="ctr"/>
            <a:r>
              <a:rPr kumimoji="1" lang="en-US" altLang="ja-JP" sz="1200" b="1" u="sng" dirty="0">
                <a:solidFill>
                  <a:srgbClr val="FF8000"/>
                </a:solidFill>
                <a:latin typeface="Meiryo" charset="-128"/>
                <a:ea typeface="Meiryo" charset="-128"/>
                <a:cs typeface="Meiryo" charset="-128"/>
              </a:rPr>
              <a:t>C</a:t>
            </a:r>
            <a:r>
              <a:rPr kumimoji="1" lang="en-US" altLang="ja-JP" sz="1200" dirty="0">
                <a:solidFill>
                  <a:srgbClr val="FF8000"/>
                </a:solidFill>
                <a:latin typeface="Meiryo" charset="-128"/>
                <a:ea typeface="Meiryo" charset="-128"/>
                <a:cs typeface="Meiryo" charset="-128"/>
              </a:rPr>
              <a:t>ontinues </a:t>
            </a:r>
            <a:r>
              <a:rPr kumimoji="1" lang="en-US" altLang="ja-JP" sz="1200" b="1" u="sng" dirty="0">
                <a:solidFill>
                  <a:srgbClr val="FF8000"/>
                </a:solidFill>
                <a:latin typeface="Meiryo" charset="-128"/>
                <a:ea typeface="Meiryo" charset="-128"/>
                <a:cs typeface="Meiryo" charset="-128"/>
              </a:rPr>
              <a:t>I</a:t>
            </a:r>
            <a:r>
              <a:rPr kumimoji="1" lang="en-US" altLang="ja-JP" sz="1200" dirty="0">
                <a:solidFill>
                  <a:srgbClr val="FF8000"/>
                </a:solidFill>
                <a:latin typeface="Meiryo" charset="-128"/>
                <a:ea typeface="Meiryo" charset="-128"/>
                <a:cs typeface="Meiryo" charset="-128"/>
              </a:rPr>
              <a:t>ntegration</a:t>
            </a:r>
          </a:p>
          <a:p>
            <a:pPr algn="ctr"/>
            <a:r>
              <a:rPr lang="ja-JP" altLang="en-US" b="1" dirty="0">
                <a:solidFill>
                  <a:srgbClr val="FF6666"/>
                </a:solidFill>
                <a:latin typeface="Meiryo" charset="-128"/>
                <a:ea typeface="Meiryo" charset="-128"/>
                <a:cs typeface="Meiryo" charset="-128"/>
              </a:rPr>
              <a:t>品質の作り込み</a:t>
            </a:r>
            <a:endParaRPr kumimoji="1" lang="ja-JP" altLang="en-US" b="1" dirty="0">
              <a:solidFill>
                <a:srgbClr val="FF6666"/>
              </a:solidFill>
              <a:latin typeface="Meiryo" charset="-128"/>
              <a:ea typeface="Meiryo" charset="-128"/>
              <a:cs typeface="Meiryo" charset="-128"/>
            </a:endParaRPr>
          </a:p>
        </p:txBody>
      </p:sp>
    </p:spTree>
    <p:extLst>
      <p:ext uri="{BB962C8B-B14F-4D97-AF65-F5344CB8AC3E}">
        <p14:creationId xmlns:p14="http://schemas.microsoft.com/office/powerpoint/2010/main" val="1768696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タイトル 1"/>
          <p:cNvSpPr>
            <a:spLocks noGrp="1"/>
          </p:cNvSpPr>
          <p:nvPr>
            <p:ph type="title" idx="4294967295"/>
          </p:nvPr>
        </p:nvSpPr>
        <p:spPr>
          <a:xfrm>
            <a:off x="457200" y="323850"/>
            <a:ext cx="8686800"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開発とアジャイル開発（５）</a:t>
            </a:r>
          </a:p>
        </p:txBody>
      </p:sp>
      <p:sp>
        <p:nvSpPr>
          <p:cNvPr id="23" name="AutoShape 5"/>
          <p:cNvSpPr>
            <a:spLocks noChangeArrowheads="1"/>
          </p:cNvSpPr>
          <p:nvPr/>
        </p:nvSpPr>
        <p:spPr bwMode="auto">
          <a:xfrm>
            <a:off x="1365250" y="2286000"/>
            <a:ext cx="647700" cy="574675"/>
          </a:xfrm>
          <a:prstGeom prst="flowChartDisplay">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4" name="AutoShape 6"/>
          <p:cNvSpPr>
            <a:spLocks noChangeArrowheads="1"/>
          </p:cNvSpPr>
          <p:nvPr/>
        </p:nvSpPr>
        <p:spPr bwMode="auto">
          <a:xfrm>
            <a:off x="431641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5" name="AutoShape 7"/>
          <p:cNvSpPr>
            <a:spLocks noChangeArrowheads="1"/>
          </p:cNvSpPr>
          <p:nvPr/>
        </p:nvSpPr>
        <p:spPr bwMode="auto">
          <a:xfrm>
            <a:off x="5468938"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6" name="AutoShape 8"/>
          <p:cNvSpPr>
            <a:spLocks noChangeArrowheads="1"/>
          </p:cNvSpPr>
          <p:nvPr/>
        </p:nvSpPr>
        <p:spPr bwMode="auto">
          <a:xfrm>
            <a:off x="6621463" y="2286000"/>
            <a:ext cx="865187" cy="574675"/>
          </a:xfrm>
          <a:prstGeom prst="flowChartProcess">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7" name="AutoShape 9"/>
          <p:cNvSpPr>
            <a:spLocks noChangeArrowheads="1"/>
          </p:cNvSpPr>
          <p:nvPr/>
        </p:nvSpPr>
        <p:spPr bwMode="auto">
          <a:xfrm>
            <a:off x="7773988" y="2286000"/>
            <a:ext cx="863600" cy="574675"/>
          </a:xfrm>
          <a:prstGeom prst="flowChartDocumen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28" name="AutoShape 10"/>
          <p:cNvSpPr>
            <a:spLocks noChangeArrowheads="1"/>
          </p:cNvSpPr>
          <p:nvPr/>
        </p:nvSpPr>
        <p:spPr bwMode="auto">
          <a:xfrm>
            <a:off x="500063" y="2357437"/>
            <a:ext cx="647700" cy="358775"/>
          </a:xfrm>
          <a:prstGeom prst="flowChartManualInpu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29" name="AutoShape 11"/>
          <p:cNvSpPr>
            <a:spLocks noChangeArrowheads="1"/>
          </p:cNvSpPr>
          <p:nvPr/>
        </p:nvSpPr>
        <p:spPr bwMode="auto">
          <a:xfrm>
            <a:off x="500063" y="2860675"/>
            <a:ext cx="647700" cy="358775"/>
          </a:xfrm>
          <a:prstGeom prst="flowChartManualInpu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〇</a:t>
            </a:r>
          </a:p>
        </p:txBody>
      </p:sp>
      <p:sp>
        <p:nvSpPr>
          <p:cNvPr id="30" name="AutoShape 12"/>
          <p:cNvSpPr>
            <a:spLocks noChangeArrowheads="1"/>
          </p:cNvSpPr>
          <p:nvPr/>
        </p:nvSpPr>
        <p:spPr bwMode="auto">
          <a:xfrm>
            <a:off x="500063" y="3294062"/>
            <a:ext cx="647700" cy="358775"/>
          </a:xfrm>
          <a:prstGeom prst="flowChartManualInpu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en-US" altLang="ja-JP" sz="1600" dirty="0">
                <a:solidFill>
                  <a:srgbClr val="0000FF"/>
                </a:solidFill>
                <a:latin typeface="ＭＳ Ｐゴシック"/>
                <a:ea typeface="ＭＳ Ｐゴシック"/>
                <a:cs typeface="ＭＳ Ｐゴシック"/>
              </a:rPr>
              <a:t>△</a:t>
            </a:r>
          </a:p>
        </p:txBody>
      </p:sp>
      <p:sp>
        <p:nvSpPr>
          <p:cNvPr id="31" name="AutoShape 13"/>
          <p:cNvSpPr>
            <a:spLocks noChangeArrowheads="1"/>
          </p:cNvSpPr>
          <p:nvPr/>
        </p:nvSpPr>
        <p:spPr bwMode="auto">
          <a:xfrm>
            <a:off x="500063" y="3797300"/>
            <a:ext cx="647700" cy="358775"/>
          </a:xfrm>
          <a:prstGeom prst="flowChartManualInpu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1600" dirty="0">
                <a:solidFill>
                  <a:srgbClr val="0000FF"/>
                </a:solidFill>
                <a:latin typeface="ＭＳ Ｐゴシック"/>
                <a:ea typeface="ＭＳ Ｐゴシック"/>
                <a:cs typeface="ＭＳ Ｐゴシック"/>
              </a:rPr>
              <a:t>Ｘ</a:t>
            </a:r>
            <a:endParaRPr lang="en-US" altLang="ja-JP" sz="1600" dirty="0">
              <a:solidFill>
                <a:srgbClr val="0000FF"/>
              </a:solidFill>
              <a:latin typeface="ＭＳ Ｐゴシック"/>
              <a:ea typeface="ＭＳ Ｐゴシック"/>
              <a:cs typeface="ＭＳ Ｐゴシック"/>
            </a:endParaRPr>
          </a:p>
        </p:txBody>
      </p:sp>
      <p:sp>
        <p:nvSpPr>
          <p:cNvPr id="32" name="AutoShape 14"/>
          <p:cNvSpPr>
            <a:spLocks noChangeArrowheads="1"/>
          </p:cNvSpPr>
          <p:nvPr/>
        </p:nvSpPr>
        <p:spPr bwMode="auto">
          <a:xfrm>
            <a:off x="32369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3" name="AutoShape 15"/>
          <p:cNvSpPr>
            <a:spLocks noChangeArrowheads="1"/>
          </p:cNvSpPr>
          <p:nvPr/>
        </p:nvSpPr>
        <p:spPr bwMode="auto">
          <a:xfrm>
            <a:off x="4316413" y="4660900"/>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4" name="AutoShape 16"/>
          <p:cNvSpPr>
            <a:spLocks noChangeArrowheads="1"/>
          </p:cNvSpPr>
          <p:nvPr/>
        </p:nvSpPr>
        <p:spPr bwMode="auto">
          <a:xfrm>
            <a:off x="7773988" y="3076575"/>
            <a:ext cx="1008062" cy="574675"/>
          </a:xfrm>
          <a:prstGeom prst="flowChartMultidocumen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5" name="AutoShape 17"/>
          <p:cNvSpPr>
            <a:spLocks noChangeArrowheads="1"/>
          </p:cNvSpPr>
          <p:nvPr/>
        </p:nvSpPr>
        <p:spPr bwMode="auto">
          <a:xfrm>
            <a:off x="1365250" y="3005137"/>
            <a:ext cx="647700" cy="574675"/>
          </a:xfrm>
          <a:prstGeom prst="flowChartDisplay">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6" name="AutoShape 18"/>
          <p:cNvSpPr>
            <a:spLocks noChangeArrowheads="1"/>
          </p:cNvSpPr>
          <p:nvPr/>
        </p:nvSpPr>
        <p:spPr bwMode="auto">
          <a:xfrm>
            <a:off x="1365250" y="5310187"/>
            <a:ext cx="647700" cy="574675"/>
          </a:xfrm>
          <a:prstGeom prst="flowChartDisplay">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7" name="AutoShape 19"/>
          <p:cNvSpPr>
            <a:spLocks noChangeArrowheads="1"/>
          </p:cNvSpPr>
          <p:nvPr/>
        </p:nvSpPr>
        <p:spPr bwMode="auto">
          <a:xfrm>
            <a:off x="3236913" y="3797300"/>
            <a:ext cx="865187" cy="574675"/>
          </a:xfrm>
          <a:prstGeom prst="flowChartProcess">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38" name="AutoShape 20"/>
          <p:cNvSpPr>
            <a:spLocks noChangeArrowheads="1"/>
          </p:cNvSpPr>
          <p:nvPr/>
        </p:nvSpPr>
        <p:spPr bwMode="auto">
          <a:xfrm>
            <a:off x="4316413" y="3797300"/>
            <a:ext cx="863600" cy="574675"/>
          </a:xfrm>
          <a:prstGeom prst="flowChartDocumen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39" name="AutoShape 21"/>
          <p:cNvCxnSpPr>
            <a:cxnSpLocks noChangeShapeType="1"/>
            <a:stCxn id="37" idx="3"/>
            <a:endCxn id="38" idx="1"/>
          </p:cNvCxnSpPr>
          <p:nvPr/>
        </p:nvCxnSpPr>
        <p:spPr bwMode="auto">
          <a:xfrm>
            <a:off x="4102100" y="4084637"/>
            <a:ext cx="214313" cy="0"/>
          </a:xfrm>
          <a:prstGeom prst="straightConnector1">
            <a:avLst/>
          </a:prstGeom>
          <a:noFill/>
          <a:ln w="19050">
            <a:solidFill>
              <a:srgbClr val="FF6600"/>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0" name="AutoShape 22"/>
          <p:cNvCxnSpPr>
            <a:cxnSpLocks noChangeShapeType="1"/>
            <a:stCxn id="32" idx="3"/>
            <a:endCxn id="33" idx="1"/>
          </p:cNvCxnSpPr>
          <p:nvPr/>
        </p:nvCxnSpPr>
        <p:spPr bwMode="auto">
          <a:xfrm>
            <a:off x="4102100" y="4948237"/>
            <a:ext cx="214313"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1" name="AutoShape 23"/>
          <p:cNvCxnSpPr>
            <a:cxnSpLocks noChangeShapeType="1"/>
            <a:stCxn id="60" idx="2"/>
            <a:endCxn id="37" idx="1"/>
          </p:cNvCxnSpPr>
          <p:nvPr/>
        </p:nvCxnSpPr>
        <p:spPr bwMode="auto">
          <a:xfrm rot="16200000" flipH="1">
            <a:off x="2301875" y="3149600"/>
            <a:ext cx="1222375" cy="64770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2" name="AutoShape 24"/>
          <p:cNvCxnSpPr>
            <a:cxnSpLocks noChangeShapeType="1"/>
            <a:stCxn id="43" idx="2"/>
            <a:endCxn id="32" idx="1"/>
          </p:cNvCxnSpPr>
          <p:nvPr/>
        </p:nvCxnSpPr>
        <p:spPr bwMode="auto">
          <a:xfrm rot="16200000" flipH="1">
            <a:off x="2625725" y="4337050"/>
            <a:ext cx="574675" cy="64770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43" name="AutoShape 25"/>
          <p:cNvSpPr>
            <a:spLocks noChangeArrowheads="1"/>
          </p:cNvSpPr>
          <p:nvPr/>
        </p:nvSpPr>
        <p:spPr bwMode="auto">
          <a:xfrm>
            <a:off x="2157413" y="3797300"/>
            <a:ext cx="863600" cy="576262"/>
          </a:xfrm>
          <a:prstGeom prst="flowChartDecision">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44" name="AutoShape 26"/>
          <p:cNvCxnSpPr>
            <a:cxnSpLocks noChangeShapeType="1"/>
            <a:stCxn id="37" idx="0"/>
            <a:endCxn id="35" idx="3"/>
          </p:cNvCxnSpPr>
          <p:nvPr/>
        </p:nvCxnSpPr>
        <p:spPr bwMode="auto">
          <a:xfrm rot="5400000" flipH="1">
            <a:off x="2589212" y="2716213"/>
            <a:ext cx="504825" cy="1657350"/>
          </a:xfrm>
          <a:prstGeom prst="bentConnector2">
            <a:avLst/>
          </a:prstGeom>
          <a:noFill/>
          <a:ln w="19050">
            <a:solidFill>
              <a:srgbClr val="FF6600"/>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45" name="AutoShape 27"/>
          <p:cNvCxnSpPr>
            <a:cxnSpLocks noChangeShapeType="1"/>
            <a:stCxn id="32" idx="2"/>
            <a:endCxn id="36" idx="3"/>
          </p:cNvCxnSpPr>
          <p:nvPr/>
        </p:nvCxnSpPr>
        <p:spPr bwMode="auto">
          <a:xfrm rot="5400000">
            <a:off x="2660650" y="4587875"/>
            <a:ext cx="361950" cy="1657350"/>
          </a:xfrm>
          <a:prstGeom prst="bentConnector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58" name="AutoShape 28"/>
          <p:cNvCxnSpPr>
            <a:cxnSpLocks noChangeShapeType="1"/>
            <a:stCxn id="23" idx="3"/>
            <a:endCxn id="24" idx="1"/>
          </p:cNvCxnSpPr>
          <p:nvPr/>
        </p:nvCxnSpPr>
        <p:spPr bwMode="auto">
          <a:xfrm>
            <a:off x="2012950" y="2573337"/>
            <a:ext cx="2303463"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59" name="AutoShape 29"/>
          <p:cNvSpPr>
            <a:spLocks noChangeArrowheads="1"/>
          </p:cNvSpPr>
          <p:nvPr/>
        </p:nvSpPr>
        <p:spPr bwMode="auto">
          <a:xfrm>
            <a:off x="3236913" y="2286000"/>
            <a:ext cx="865187" cy="574675"/>
          </a:xfrm>
          <a:prstGeom prst="flowChartProcess">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sp>
        <p:nvSpPr>
          <p:cNvPr id="60" name="AutoShape 30"/>
          <p:cNvSpPr>
            <a:spLocks noChangeArrowheads="1"/>
          </p:cNvSpPr>
          <p:nvPr/>
        </p:nvSpPr>
        <p:spPr bwMode="auto">
          <a:xfrm>
            <a:off x="2157413" y="2286000"/>
            <a:ext cx="863600" cy="576262"/>
          </a:xfrm>
          <a:prstGeom prst="flowChartDecision">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1" name="AutoShape 31"/>
          <p:cNvCxnSpPr>
            <a:cxnSpLocks noChangeShapeType="1"/>
            <a:stCxn id="24" idx="3"/>
            <a:endCxn id="25" idx="1"/>
          </p:cNvCxnSpPr>
          <p:nvPr/>
        </p:nvCxnSpPr>
        <p:spPr bwMode="auto">
          <a:xfrm>
            <a:off x="5181600" y="2573337"/>
            <a:ext cx="287338" cy="0"/>
          </a:xfrm>
          <a:prstGeom prst="straightConnector1">
            <a:avLst/>
          </a:prstGeom>
          <a:noFill/>
          <a:ln w="9525">
            <a:solidFill>
              <a:schemeClr val="tx1"/>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2" name="AutoShape 32"/>
          <p:cNvCxnSpPr>
            <a:cxnSpLocks noChangeShapeType="1"/>
            <a:stCxn id="25" idx="3"/>
            <a:endCxn id="26" idx="1"/>
          </p:cNvCxnSpPr>
          <p:nvPr/>
        </p:nvCxnSpPr>
        <p:spPr bwMode="auto">
          <a:xfrm>
            <a:off x="6334125"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3" name="AutoShape 33"/>
          <p:cNvCxnSpPr>
            <a:cxnSpLocks noChangeShapeType="1"/>
            <a:stCxn id="26" idx="3"/>
            <a:endCxn id="27" idx="1"/>
          </p:cNvCxnSpPr>
          <p:nvPr/>
        </p:nvCxnSpPr>
        <p:spPr bwMode="auto">
          <a:xfrm>
            <a:off x="7486650" y="2573337"/>
            <a:ext cx="287338" cy="0"/>
          </a:xfrm>
          <a:prstGeom prst="straightConnector1">
            <a:avLst/>
          </a:prstGeom>
          <a:noFill/>
          <a:ln w="19050">
            <a:solidFill>
              <a:srgbClr val="0000FF"/>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4" name="AutoShape 34"/>
          <p:cNvSpPr>
            <a:spLocks noChangeArrowheads="1"/>
          </p:cNvSpPr>
          <p:nvPr/>
        </p:nvSpPr>
        <p:spPr bwMode="auto">
          <a:xfrm>
            <a:off x="6621463" y="3076575"/>
            <a:ext cx="865187" cy="574675"/>
          </a:xfrm>
          <a:prstGeom prst="flowChartProcess">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00"/>
              </a:solidFill>
              <a:latin typeface="メイリオ"/>
              <a:ea typeface="メイリオ"/>
              <a:cs typeface="メイリオ"/>
            </a:endParaRPr>
          </a:p>
        </p:txBody>
      </p:sp>
      <p:cxnSp>
        <p:nvCxnSpPr>
          <p:cNvPr id="65" name="AutoShape 35"/>
          <p:cNvCxnSpPr>
            <a:cxnSpLocks noChangeShapeType="1"/>
          </p:cNvCxnSpPr>
          <p:nvPr/>
        </p:nvCxnSpPr>
        <p:spPr bwMode="auto">
          <a:xfrm>
            <a:off x="7485063" y="3365500"/>
            <a:ext cx="287337" cy="0"/>
          </a:xfrm>
          <a:prstGeom prst="straightConnector1">
            <a:avLst/>
          </a:prstGeom>
          <a:noFill/>
          <a:ln w="19050">
            <a:solidFill>
              <a:schemeClr val="accent2">
                <a:lumMod val="75000"/>
              </a:schemeClr>
            </a:solidFill>
            <a:round/>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6" name="AutoShape 36"/>
          <p:cNvCxnSpPr>
            <a:cxnSpLocks noChangeShapeType="1"/>
            <a:stCxn id="25" idx="3"/>
            <a:endCxn id="64" idx="1"/>
          </p:cNvCxnSpPr>
          <p:nvPr/>
        </p:nvCxnSpPr>
        <p:spPr bwMode="auto">
          <a:xfrm>
            <a:off x="6334125" y="2573337"/>
            <a:ext cx="287338" cy="790575"/>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cxnSp>
        <p:nvCxnSpPr>
          <p:cNvPr id="67" name="AutoShape 37"/>
          <p:cNvCxnSpPr>
            <a:cxnSpLocks noChangeShapeType="1"/>
            <a:stCxn id="33" idx="3"/>
            <a:endCxn id="25" idx="1"/>
          </p:cNvCxnSpPr>
          <p:nvPr/>
        </p:nvCxnSpPr>
        <p:spPr bwMode="auto">
          <a:xfrm flipV="1">
            <a:off x="5181600" y="2573337"/>
            <a:ext cx="287338" cy="2374900"/>
          </a:xfrm>
          <a:prstGeom prst="bentConnector3">
            <a:avLst>
              <a:gd name="adj1" fmla="val 49722"/>
            </a:avLst>
          </a:prstGeom>
          <a:noFill/>
          <a:ln w="19050">
            <a:solidFill>
              <a:schemeClr val="accent2">
                <a:lumMod val="75000"/>
              </a:schemeClr>
            </a:solidFill>
            <a:miter lim="800000"/>
            <a:headEnd/>
            <a:tailEnd type="triangle" w="med" len="med"/>
          </a:ln>
          <a:effectLst>
            <a:outerShdw blurRad="50800" dist="38100" dir="2700000" algn="tl" rotWithShape="0">
              <a:prstClr val="black">
                <a:alpha val="40000"/>
              </a:prstClr>
            </a:outerShdw>
          </a:effectLst>
          <a:extLst>
            <a:ext uri="{909E8E84-426E-40dd-AFC4-6F175D3DCCD1}">
              <a14:hiddenFill xmlns:a14="http://schemas.microsoft.com/office/drawing/2010/main" xmlns="">
                <a:noFill/>
              </a14:hiddenFill>
            </a:ext>
          </a:extLst>
        </p:spPr>
      </p:cxnSp>
      <p:sp>
        <p:nvSpPr>
          <p:cNvPr id="68" name="Rectangle 41"/>
          <p:cNvSpPr>
            <a:spLocks noChangeArrowheads="1"/>
          </p:cNvSpPr>
          <p:nvPr/>
        </p:nvSpPr>
        <p:spPr bwMode="auto">
          <a:xfrm>
            <a:off x="5698001" y="4818682"/>
            <a:ext cx="504825" cy="215900"/>
          </a:xfrm>
          <a:prstGeom prst="rect">
            <a:avLst/>
          </a:prstGeom>
          <a:solidFill>
            <a:srgbClr val="CCFFFF"/>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69" name="Rectangle 42"/>
          <p:cNvSpPr>
            <a:spLocks noChangeArrowheads="1"/>
          </p:cNvSpPr>
          <p:nvPr/>
        </p:nvSpPr>
        <p:spPr bwMode="auto">
          <a:xfrm>
            <a:off x="5698001" y="5179044"/>
            <a:ext cx="504825" cy="215900"/>
          </a:xfrm>
          <a:prstGeom prst="rect">
            <a:avLst/>
          </a:prstGeom>
          <a:solidFill>
            <a:srgbClr val="CCFFCC"/>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0" name="Rectangle 43"/>
          <p:cNvSpPr>
            <a:spLocks noChangeArrowheads="1"/>
          </p:cNvSpPr>
          <p:nvPr/>
        </p:nvSpPr>
        <p:spPr bwMode="auto">
          <a:xfrm>
            <a:off x="5698001" y="5537819"/>
            <a:ext cx="504825" cy="215900"/>
          </a:xfrm>
          <a:prstGeom prst="rect">
            <a:avLst/>
          </a:prstGeom>
          <a:solidFill>
            <a:srgbClr val="FFCC99"/>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1" name="Rectangle 44"/>
          <p:cNvSpPr>
            <a:spLocks noChangeArrowheads="1"/>
          </p:cNvSpPr>
          <p:nvPr/>
        </p:nvSpPr>
        <p:spPr bwMode="auto">
          <a:xfrm>
            <a:off x="5698001" y="5898182"/>
            <a:ext cx="504825" cy="215900"/>
          </a:xfrm>
          <a:prstGeom prst="rect">
            <a:avLst/>
          </a:prstGeom>
          <a:solidFill>
            <a:schemeClr val="accent2">
              <a:lumMod val="60000"/>
              <a:lumOff val="40000"/>
            </a:schemeClr>
          </a:solidFill>
          <a:ln w="12700">
            <a:noFill/>
            <a:miter lim="800000"/>
            <a:headEnd/>
            <a:tailEnd/>
          </a:ln>
          <a:effectLst>
            <a:outerShdw blurRad="50800" dist="38100" dir="2700000" algn="tl" rotWithShape="0">
              <a:prstClr val="black">
                <a:alpha val="40000"/>
              </a:prstClr>
            </a:outerShdw>
          </a:effectLst>
        </p:spPr>
        <p:txBody>
          <a:bodyPr wrap="none" anchor="ctr"/>
          <a:lstStyle/>
          <a:p>
            <a:endParaRPr lang="ja-JP" altLang="en-US">
              <a:solidFill>
                <a:srgbClr val="0000FF"/>
              </a:solidFill>
              <a:latin typeface="メイリオ"/>
              <a:ea typeface="メイリオ"/>
              <a:cs typeface="メイリオ"/>
            </a:endParaRPr>
          </a:p>
        </p:txBody>
      </p:sp>
      <p:sp>
        <p:nvSpPr>
          <p:cNvPr id="72" name="Text Box 45"/>
          <p:cNvSpPr txBox="1">
            <a:spLocks noChangeArrowheads="1"/>
          </p:cNvSpPr>
          <p:nvPr/>
        </p:nvSpPr>
        <p:spPr bwMode="auto">
          <a:xfrm>
            <a:off x="6235390" y="4753798"/>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１　ビジネス価値　</a:t>
            </a:r>
            <a:r>
              <a:rPr lang="en-US" altLang="ja-JP" sz="1400" dirty="0">
                <a:solidFill>
                  <a:srgbClr val="0000FF"/>
                </a:solidFill>
                <a:latin typeface="+mj-ea"/>
                <a:ea typeface="+mj-ea"/>
                <a:cs typeface="メイリオ"/>
              </a:rPr>
              <a:t>◎</a:t>
            </a:r>
            <a:endParaRPr lang="ja-JP" altLang="en-US" sz="1400" dirty="0">
              <a:solidFill>
                <a:srgbClr val="0000FF"/>
              </a:solidFill>
              <a:latin typeface="+mj-ea"/>
              <a:ea typeface="+mj-ea"/>
              <a:cs typeface="メイリオ"/>
            </a:endParaRPr>
          </a:p>
        </p:txBody>
      </p:sp>
      <p:sp>
        <p:nvSpPr>
          <p:cNvPr id="73" name="Text Box 46"/>
          <p:cNvSpPr txBox="1">
            <a:spLocks noChangeArrowheads="1"/>
          </p:cNvSpPr>
          <p:nvPr/>
        </p:nvSpPr>
        <p:spPr bwMode="auto">
          <a:xfrm>
            <a:off x="6233803" y="5114160"/>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２　ビジネス価値　</a:t>
            </a:r>
            <a:r>
              <a:rPr lang="en-US" altLang="ja-JP" sz="1400" dirty="0">
                <a:solidFill>
                  <a:srgbClr val="0000FF"/>
                </a:solidFill>
                <a:latin typeface="+mn-ea"/>
                <a:ea typeface="+mn-ea"/>
                <a:cs typeface="メイリオ"/>
              </a:rPr>
              <a:t>〇</a:t>
            </a:r>
            <a:endParaRPr lang="ja-JP" altLang="en-US" sz="1400" dirty="0">
              <a:solidFill>
                <a:srgbClr val="0000FF"/>
              </a:solidFill>
              <a:latin typeface="+mn-ea"/>
              <a:ea typeface="+mn-ea"/>
              <a:cs typeface="メイリオ"/>
            </a:endParaRPr>
          </a:p>
        </p:txBody>
      </p:sp>
      <p:sp>
        <p:nvSpPr>
          <p:cNvPr id="74" name="Text Box 47"/>
          <p:cNvSpPr txBox="1">
            <a:spLocks noChangeArrowheads="1"/>
          </p:cNvSpPr>
          <p:nvPr/>
        </p:nvSpPr>
        <p:spPr bwMode="auto">
          <a:xfrm>
            <a:off x="6233803" y="5474523"/>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３　ビジネス価値　</a:t>
            </a:r>
            <a:r>
              <a:rPr lang="en-US" altLang="ja-JP" sz="1400" dirty="0">
                <a:solidFill>
                  <a:srgbClr val="0000FF"/>
                </a:solidFill>
                <a:latin typeface="メイリオ"/>
                <a:ea typeface="メイリオ"/>
                <a:cs typeface="メイリオ"/>
              </a:rPr>
              <a:t>△</a:t>
            </a:r>
            <a:endParaRPr lang="ja-JP" altLang="en-US" sz="1400" dirty="0">
              <a:solidFill>
                <a:srgbClr val="0000FF"/>
              </a:solidFill>
              <a:latin typeface="メイリオ"/>
              <a:ea typeface="メイリオ"/>
              <a:cs typeface="メイリオ"/>
            </a:endParaRPr>
          </a:p>
        </p:txBody>
      </p:sp>
      <p:sp>
        <p:nvSpPr>
          <p:cNvPr id="75" name="Text Box 48"/>
          <p:cNvSpPr txBox="1">
            <a:spLocks noChangeArrowheads="1"/>
          </p:cNvSpPr>
          <p:nvPr/>
        </p:nvSpPr>
        <p:spPr bwMode="auto">
          <a:xfrm>
            <a:off x="6233803" y="5834885"/>
            <a:ext cx="2631374"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algn="ctr"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algn="ctr"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algn="ctr"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algn="ctr"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hangingPunct="1">
              <a:spcBef>
                <a:spcPct val="50000"/>
              </a:spcBef>
            </a:pPr>
            <a:r>
              <a:rPr lang="ja-JP" altLang="en-US" sz="1400" dirty="0">
                <a:solidFill>
                  <a:srgbClr val="0000FF"/>
                </a:solidFill>
                <a:latin typeface="メイリオ"/>
                <a:ea typeface="メイリオ"/>
                <a:cs typeface="メイリオ"/>
              </a:rPr>
              <a:t>反復　４　ビジネス価値　Ｘ</a:t>
            </a:r>
          </a:p>
        </p:txBody>
      </p:sp>
      <p:sp>
        <p:nvSpPr>
          <p:cNvPr id="2" name="正方形/長方形 1"/>
          <p:cNvSpPr/>
          <p:nvPr/>
        </p:nvSpPr>
        <p:spPr>
          <a:xfrm>
            <a:off x="457200" y="1071296"/>
            <a:ext cx="8229600" cy="646331"/>
          </a:xfrm>
          <a:prstGeom prst="rect">
            <a:avLst/>
          </a:prstGeom>
        </p:spPr>
        <p:txBody>
          <a:bodyPr wrap="square">
            <a:spAutoFit/>
          </a:bodyPr>
          <a:lstStyle/>
          <a:p>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MVP</a:t>
            </a:r>
            <a:r>
              <a:rPr lang="ja-JP" altLang="en-US" dirty="0">
                <a:solidFill>
                  <a:srgbClr val="0000FF"/>
                </a:solidFill>
                <a:latin typeface="メイリオ"/>
                <a:ea typeface="メイリオ"/>
                <a:cs typeface="メイリオ"/>
              </a:rPr>
              <a:t>（</a:t>
            </a:r>
            <a:r>
              <a:rPr lang="en-US" altLang="ja-JP" dirty="0">
                <a:solidFill>
                  <a:srgbClr val="0000FF"/>
                </a:solidFill>
                <a:latin typeface="メイリオ"/>
                <a:ea typeface="メイリオ"/>
                <a:cs typeface="メイリオ"/>
              </a:rPr>
              <a:t>Minimum Viable Product</a:t>
            </a:r>
            <a:r>
              <a:rPr lang="ja-JP" altLang="en-US" dirty="0">
                <a:solidFill>
                  <a:srgbClr val="0000FF"/>
                </a:solidFill>
                <a:latin typeface="メイリオ"/>
                <a:ea typeface="メイリオ"/>
                <a:cs typeface="メイリオ"/>
              </a:rPr>
              <a:t>：仮説を検証することができる最低限のプロダクト）」かつ、ビジネス価値の高い機能・プロセスを優先して開発する。</a:t>
            </a:r>
          </a:p>
        </p:txBody>
      </p:sp>
    </p:spTree>
    <p:extLst>
      <p:ext uri="{BB962C8B-B14F-4D97-AF65-F5344CB8AC3E}">
        <p14:creationId xmlns:p14="http://schemas.microsoft.com/office/powerpoint/2010/main" val="3016347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000" fill="hold"/>
                                        <p:tgtEl>
                                          <p:spTgt spid="28"/>
                                        </p:tgtEl>
                                        <p:attrNameLst>
                                          <p:attrName>ppt_x</p:attrName>
                                        </p:attrNameLst>
                                      </p:cBhvr>
                                      <p:tavLst>
                                        <p:tav tm="0">
                                          <p:val>
                                            <p:strVal val="#ppt_x"/>
                                          </p:val>
                                        </p:tav>
                                        <p:tav tm="100000">
                                          <p:val>
                                            <p:strVal val="#ppt_x"/>
                                          </p:val>
                                        </p:tav>
                                      </p:tavLst>
                                    </p:anim>
                                    <p:anim calcmode="lin" valueType="num">
                                      <p:cBhvr additive="base">
                                        <p:cTn id="8" dur="10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1000"/>
                                        <p:tgtEl>
                                          <p:spTgt spid="23"/>
                                        </p:tgtEl>
                                      </p:cBhvr>
                                    </p:animEffect>
                                  </p:childTnLst>
                                </p:cTn>
                              </p:par>
                              <p:par>
                                <p:cTn id="14" presetID="22" presetClass="entr" presetSubtype="1"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1000"/>
                                        <p:tgtEl>
                                          <p:spTgt spid="5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1000"/>
                                        <p:tgtEl>
                                          <p:spTgt spid="24"/>
                                        </p:tgtEl>
                                      </p:cBhvr>
                                    </p:animEffect>
                                  </p:childTnLst>
                                </p:cTn>
                              </p:par>
                              <p:par>
                                <p:cTn id="20" presetID="22" presetClass="entr" presetSubtype="1" fill="hold" nodeType="with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wipe(up)">
                                      <p:cBhvr>
                                        <p:cTn id="22" dur="1000"/>
                                        <p:tgtEl>
                                          <p:spTgt spid="61"/>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up)">
                                      <p:cBhvr>
                                        <p:cTn id="25" dur="1000"/>
                                        <p:tgtEl>
                                          <p:spTgt spid="25"/>
                                        </p:tgtEl>
                                      </p:cBhvr>
                                    </p:animEffect>
                                  </p:childTnLst>
                                </p:cTn>
                              </p:par>
                              <p:par>
                                <p:cTn id="26" presetID="22" presetClass="entr" presetSubtype="1" fill="hold" nodeType="with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wipe(up)">
                                      <p:cBhvr>
                                        <p:cTn id="28" dur="1000"/>
                                        <p:tgtEl>
                                          <p:spTgt spid="62"/>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1000"/>
                                        <p:tgtEl>
                                          <p:spTgt spid="26"/>
                                        </p:tgtEl>
                                      </p:cBhvr>
                                    </p:animEffect>
                                  </p:childTnLst>
                                </p:cTn>
                              </p:par>
                              <p:par>
                                <p:cTn id="32" presetID="22" presetClass="entr" presetSubtype="1" fill="hold" nodeType="with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up)">
                                      <p:cBhvr>
                                        <p:cTn id="34" dur="1000"/>
                                        <p:tgtEl>
                                          <p:spTgt spid="63"/>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up)">
                                      <p:cBhvr>
                                        <p:cTn id="37" dur="10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1000"/>
                                        <p:tgtEl>
                                          <p:spTgt spid="2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down)">
                                      <p:cBhvr>
                                        <p:cTn id="45" dur="1000"/>
                                        <p:tgtEl>
                                          <p:spTgt spid="59"/>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ox(in)">
                                      <p:cBhvr>
                                        <p:cTn id="50" dur="1000"/>
                                        <p:tgtEl>
                                          <p:spTgt spid="30"/>
                                        </p:tgtEl>
                                      </p:cBhvr>
                                    </p:animEffect>
                                  </p:childTnLst>
                                </p:cTn>
                              </p:par>
                              <p:par>
                                <p:cTn id="51" presetID="4" presetClass="entr" presetSubtype="16" fill="hold" grpId="0"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box(in)">
                                      <p:cBhvr>
                                        <p:cTn id="53" dur="1000"/>
                                        <p:tgtEl>
                                          <p:spTgt spid="35"/>
                                        </p:tgtEl>
                                      </p:cBhvr>
                                    </p:animEffect>
                                  </p:childTnLst>
                                </p:cTn>
                              </p:par>
                              <p:par>
                                <p:cTn id="54" presetID="4" presetClass="entr" presetSubtype="16"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box(in)">
                                      <p:cBhvr>
                                        <p:cTn id="56" dur="1000"/>
                                        <p:tgtEl>
                                          <p:spTgt spid="60"/>
                                        </p:tgtEl>
                                      </p:cBhvr>
                                    </p:animEffect>
                                  </p:childTnLst>
                                </p:cTn>
                              </p:par>
                              <p:par>
                                <p:cTn id="57" presetID="4" presetClass="entr" presetSubtype="16"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box(in)">
                                      <p:cBhvr>
                                        <p:cTn id="59" dur="1000"/>
                                        <p:tgtEl>
                                          <p:spTgt spid="37"/>
                                        </p:tgtEl>
                                      </p:cBhvr>
                                    </p:animEffect>
                                  </p:childTnLst>
                                </p:cTn>
                              </p:par>
                              <p:par>
                                <p:cTn id="60" presetID="4"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ox(in)">
                                      <p:cBhvr>
                                        <p:cTn id="62" dur="1000"/>
                                        <p:tgtEl>
                                          <p:spTgt spid="38"/>
                                        </p:tgtEl>
                                      </p:cBhvr>
                                    </p:animEffect>
                                  </p:childTnLst>
                                </p:cTn>
                              </p:par>
                              <p:par>
                                <p:cTn id="63" presetID="4" presetClass="entr" presetSubtype="16" fill="hold"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box(in)">
                                      <p:cBhvr>
                                        <p:cTn id="65" dur="1000"/>
                                        <p:tgtEl>
                                          <p:spTgt spid="39"/>
                                        </p:tgtEl>
                                      </p:cBhvr>
                                    </p:animEffect>
                                  </p:childTnLst>
                                </p:cTn>
                              </p:par>
                              <p:par>
                                <p:cTn id="66" presetID="4" presetClass="entr" presetSubtype="16"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box(in)">
                                      <p:cBhvr>
                                        <p:cTn id="68" dur="1000"/>
                                        <p:tgtEl>
                                          <p:spTgt spid="41"/>
                                        </p:tgtEl>
                                      </p:cBhvr>
                                    </p:animEffect>
                                  </p:childTnLst>
                                </p:cTn>
                              </p:par>
                              <p:par>
                                <p:cTn id="69" presetID="4" presetClass="entr" presetSubtype="16"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box(in)">
                                      <p:cBhvr>
                                        <p:cTn id="71" dur="10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grpId="0" nodeType="click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linds(horizontal)">
                                      <p:cBhvr>
                                        <p:cTn id="76" dur="1000"/>
                                        <p:tgtEl>
                                          <p:spTgt spid="31"/>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blinds(horizontal)">
                                      <p:cBhvr>
                                        <p:cTn id="79" dur="1000"/>
                                        <p:tgtEl>
                                          <p:spTgt spid="43"/>
                                        </p:tgtEl>
                                      </p:cBhvr>
                                    </p:animEffect>
                                  </p:childTnLst>
                                </p:cTn>
                              </p:par>
                              <p:par>
                                <p:cTn id="80" presetID="3" presetClass="entr" presetSubtype="10" fill="hold" grpId="0"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linds(horizontal)">
                                      <p:cBhvr>
                                        <p:cTn id="82" dur="1000"/>
                                        <p:tgtEl>
                                          <p:spTgt spid="32"/>
                                        </p:tgtEl>
                                      </p:cBhvr>
                                    </p:animEffect>
                                  </p:childTnLst>
                                </p:cTn>
                              </p:par>
                              <p:par>
                                <p:cTn id="83" presetID="3" presetClass="entr" presetSubtype="1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1000"/>
                                        <p:tgtEl>
                                          <p:spTgt spid="33"/>
                                        </p:tgtEl>
                                      </p:cBhvr>
                                    </p:animEffect>
                                  </p:childTnLst>
                                </p:cTn>
                              </p:par>
                              <p:par>
                                <p:cTn id="86" presetID="3" presetClass="entr" presetSubtype="10" fill="hold" grpId="0" nodeType="with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blinds(horizontal)">
                                      <p:cBhvr>
                                        <p:cTn id="88" dur="1000"/>
                                        <p:tgtEl>
                                          <p:spTgt spid="36"/>
                                        </p:tgtEl>
                                      </p:cBhvr>
                                    </p:animEffect>
                                  </p:childTnLst>
                                </p:cTn>
                              </p:par>
                              <p:par>
                                <p:cTn id="89" presetID="3" presetClass="entr" presetSubtype="10" fill="hold" grpId="0" nodeType="withEffect">
                                  <p:stCondLst>
                                    <p:cond delay="0"/>
                                  </p:stCondLst>
                                  <p:childTnLst>
                                    <p:set>
                                      <p:cBhvr>
                                        <p:cTn id="90" dur="1" fill="hold">
                                          <p:stCondLst>
                                            <p:cond delay="0"/>
                                          </p:stCondLst>
                                        </p:cTn>
                                        <p:tgtEl>
                                          <p:spTgt spid="64"/>
                                        </p:tgtEl>
                                        <p:attrNameLst>
                                          <p:attrName>style.visibility</p:attrName>
                                        </p:attrNameLst>
                                      </p:cBhvr>
                                      <p:to>
                                        <p:strVal val="visible"/>
                                      </p:to>
                                    </p:set>
                                    <p:animEffect transition="in" filter="blinds(horizontal)">
                                      <p:cBhvr>
                                        <p:cTn id="91" dur="1000"/>
                                        <p:tgtEl>
                                          <p:spTgt spid="64"/>
                                        </p:tgtEl>
                                      </p:cBhvr>
                                    </p:animEffect>
                                  </p:childTnLst>
                                </p:cTn>
                              </p:par>
                              <p:par>
                                <p:cTn id="92" presetID="3" presetClass="entr" presetSubtype="10" fill="hold" grpId="0"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10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blinds(horizontal)">
                                      <p:cBhvr>
                                        <p:cTn id="97" dur="1000"/>
                                        <p:tgtEl>
                                          <p:spTgt spid="65"/>
                                        </p:tgtEl>
                                      </p:cBhvr>
                                    </p:animEffect>
                                  </p:childTnLst>
                                </p:cTn>
                              </p:par>
                              <p:par>
                                <p:cTn id="98" presetID="3" presetClass="entr" presetSubtype="10" fill="hold" nodeType="withEffect">
                                  <p:stCondLst>
                                    <p:cond delay="0"/>
                                  </p:stCondLst>
                                  <p:childTnLst>
                                    <p:set>
                                      <p:cBhvr>
                                        <p:cTn id="99" dur="1" fill="hold">
                                          <p:stCondLst>
                                            <p:cond delay="0"/>
                                          </p:stCondLst>
                                        </p:cTn>
                                        <p:tgtEl>
                                          <p:spTgt spid="66"/>
                                        </p:tgtEl>
                                        <p:attrNameLst>
                                          <p:attrName>style.visibility</p:attrName>
                                        </p:attrNameLst>
                                      </p:cBhvr>
                                      <p:to>
                                        <p:strVal val="visible"/>
                                      </p:to>
                                    </p:set>
                                    <p:animEffect transition="in" filter="blinds(horizontal)">
                                      <p:cBhvr>
                                        <p:cTn id="100" dur="1000"/>
                                        <p:tgtEl>
                                          <p:spTgt spid="66"/>
                                        </p:tgtEl>
                                      </p:cBhvr>
                                    </p:animEffect>
                                  </p:childTnLst>
                                </p:cTn>
                              </p:par>
                              <p:par>
                                <p:cTn id="101" presetID="3" presetClass="entr" presetSubtype="1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blinds(horizontal)">
                                      <p:cBhvr>
                                        <p:cTn id="103" dur="1000"/>
                                        <p:tgtEl>
                                          <p:spTgt spid="67"/>
                                        </p:tgtEl>
                                      </p:cBhvr>
                                    </p:animEffect>
                                  </p:childTnLst>
                                </p:cTn>
                              </p:par>
                              <p:par>
                                <p:cTn id="104" presetID="3" presetClass="entr" presetSubtype="10" fill="hold" nodeType="with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blinds(horizontal)">
                                      <p:cBhvr>
                                        <p:cTn id="106" dur="1000"/>
                                        <p:tgtEl>
                                          <p:spTgt spid="40"/>
                                        </p:tgtEl>
                                      </p:cBhvr>
                                    </p:animEffect>
                                  </p:childTnLst>
                                </p:cTn>
                              </p:par>
                              <p:par>
                                <p:cTn id="107" presetID="3" presetClass="entr" presetSubtype="10" fill="hold" nodeType="withEffect">
                                  <p:stCondLst>
                                    <p:cond delay="0"/>
                                  </p:stCondLst>
                                  <p:childTnLst>
                                    <p:set>
                                      <p:cBhvr>
                                        <p:cTn id="108" dur="1" fill="hold">
                                          <p:stCondLst>
                                            <p:cond delay="0"/>
                                          </p:stCondLst>
                                        </p:cTn>
                                        <p:tgtEl>
                                          <p:spTgt spid="42"/>
                                        </p:tgtEl>
                                        <p:attrNameLst>
                                          <p:attrName>style.visibility</p:attrName>
                                        </p:attrNameLst>
                                      </p:cBhvr>
                                      <p:to>
                                        <p:strVal val="visible"/>
                                      </p:to>
                                    </p:set>
                                    <p:animEffect transition="in" filter="blinds(horizontal)">
                                      <p:cBhvr>
                                        <p:cTn id="109" dur="1000"/>
                                        <p:tgtEl>
                                          <p:spTgt spid="42"/>
                                        </p:tgtEl>
                                      </p:cBhvr>
                                    </p:animEffect>
                                  </p:childTnLst>
                                </p:cTn>
                              </p:par>
                              <p:par>
                                <p:cTn id="110" presetID="3" presetClass="entr" presetSubtype="10" fill="hold" nodeType="with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blinds(horizontal)">
                                      <p:cBhvr>
                                        <p:cTn id="112"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3" grpId="0" animBg="1"/>
      <p:bldP spid="59" grpId="0" animBg="1"/>
      <p:bldP spid="60" grpId="0" animBg="1"/>
      <p:bldP spid="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444500" y="863601"/>
            <a:ext cx="3606800" cy="5624286"/>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078827" y="863601"/>
            <a:ext cx="3606800" cy="5624286"/>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正方形/長方形 34"/>
          <p:cNvSpPr/>
          <p:nvPr/>
        </p:nvSpPr>
        <p:spPr>
          <a:xfrm>
            <a:off x="1001404" y="4276608"/>
            <a:ext cx="625080" cy="180823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1541763" y="4276608"/>
            <a:ext cx="625080" cy="180823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2102640" y="4276608"/>
            <a:ext cx="625080" cy="1808230"/>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正方形/長方形 36"/>
          <p:cNvSpPr/>
          <p:nvPr/>
        </p:nvSpPr>
        <p:spPr>
          <a:xfrm>
            <a:off x="2727720" y="4276608"/>
            <a:ext cx="625080" cy="1808230"/>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二等辺三角形 26"/>
          <p:cNvSpPr/>
          <p:nvPr/>
        </p:nvSpPr>
        <p:spPr bwMode="auto">
          <a:xfrm flipV="1">
            <a:off x="5966845" y="1656647"/>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26" name="二等辺三角形 25"/>
          <p:cNvSpPr/>
          <p:nvPr/>
        </p:nvSpPr>
        <p:spPr bwMode="auto">
          <a:xfrm flipV="1">
            <a:off x="5902585" y="1562100"/>
            <a:ext cx="2209800" cy="1600200"/>
          </a:xfrm>
          <a:prstGeom prst="triangle">
            <a:avLst/>
          </a:prstGeom>
          <a:solidFill>
            <a:schemeClr val="accent3">
              <a:lumMod val="50000"/>
            </a:schemeClr>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sp>
        <p:nvSpPr>
          <p:cNvPr id="75779" name="タイトル 1"/>
          <p:cNvSpPr>
            <a:spLocks noGrp="1"/>
          </p:cNvSpPr>
          <p:nvPr>
            <p:ph type="title" idx="4294967295"/>
          </p:nvPr>
        </p:nvSpPr>
        <p:spPr>
          <a:xfrm>
            <a:off x="444500" y="323850"/>
            <a:ext cx="8893175" cy="361950"/>
          </a:xfrm>
        </p:spPr>
        <p:txBody>
          <a:bodyPr/>
          <a:lstStyle/>
          <a:p>
            <a:r>
              <a:rPr lang="en-US" altLang="en-US" dirty="0">
                <a:latin typeface="MS PGothic" charset="-128"/>
                <a:ea typeface="MS PGothic" charset="-128"/>
                <a:cs typeface="MS PGothic" charset="-128"/>
              </a:rPr>
              <a:t>ウォーターフォール</a:t>
            </a:r>
            <a:r>
              <a:rPr lang="ja-JP" altLang="en-US" dirty="0">
                <a:latin typeface="MS PGothic" charset="-128"/>
                <a:ea typeface="MS PGothic" charset="-128"/>
                <a:cs typeface="MS PGothic" charset="-128"/>
              </a:rPr>
              <a:t>開発とアジャイル開発（６）</a:t>
            </a:r>
          </a:p>
        </p:txBody>
      </p:sp>
      <p:sp>
        <p:nvSpPr>
          <p:cNvPr id="7" name="二等辺三角形 6"/>
          <p:cNvSpPr/>
          <p:nvPr/>
        </p:nvSpPr>
        <p:spPr bwMode="auto">
          <a:xfrm>
            <a:off x="1143000" y="1524000"/>
            <a:ext cx="2209800" cy="1600200"/>
          </a:xfrm>
          <a:prstGeom prst="triangle">
            <a:avLst/>
          </a:prstGeom>
          <a:solidFill>
            <a:srgbClr val="33ACBD"/>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プラン</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メイリオ"/>
                <a:ea typeface="メイリオ"/>
                <a:cs typeface="メイリオ"/>
              </a:rPr>
              <a:t>ドリブン型</a:t>
            </a: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en-US" altLang="ja-JP" sz="1400" b="0" i="0" u="none" strike="noStrike" cap="none" normalizeH="0" baseline="0" dirty="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baseline="0" dirty="0">
              <a:ln>
                <a:noFill/>
              </a:ln>
              <a:solidFill>
                <a:srgbClr val="FFFFFF"/>
              </a:solidFill>
              <a:effectLst/>
              <a:latin typeface="メイリオ"/>
              <a:ea typeface="メイリオ"/>
              <a:cs typeface="メイリオ"/>
            </a:endParaRPr>
          </a:p>
        </p:txBody>
      </p:sp>
      <p:sp>
        <p:nvSpPr>
          <p:cNvPr id="46" name="二等辺三角形 45"/>
          <p:cNvSpPr/>
          <p:nvPr/>
        </p:nvSpPr>
        <p:spPr bwMode="auto">
          <a:xfrm flipV="1">
            <a:off x="5791200" y="1524000"/>
            <a:ext cx="2209800" cy="1600200"/>
          </a:xfrm>
          <a:prstGeom prst="triangle">
            <a:avLst/>
          </a:prstGeom>
          <a:solidFill>
            <a:srgbClr val="008000"/>
          </a:solidFill>
          <a:ln>
            <a:noFill/>
            <a:headEnd type="none" w="med" len="med"/>
            <a:tailEnd type="none" w="med" len="med"/>
          </a:ln>
          <a:extLst/>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dirty="0">
              <a:ln>
                <a:noFill/>
              </a:ln>
              <a:solidFill>
                <a:srgbClr val="484848"/>
              </a:solidFill>
              <a:effectLst/>
              <a:latin typeface="メイリオ"/>
              <a:ea typeface="メイリオ"/>
              <a:cs typeface="メイリオ"/>
            </a:endParaRPr>
          </a:p>
        </p:txBody>
      </p:sp>
      <p:cxnSp>
        <p:nvCxnSpPr>
          <p:cNvPr id="51" name="直線矢印コネクタ 50"/>
          <p:cNvCxnSpPr>
            <a:stCxn id="7" idx="0"/>
            <a:endCxn id="46" idx="2"/>
          </p:cNvCxnSpPr>
          <p:nvPr/>
        </p:nvCxnSpPr>
        <p:spPr bwMode="auto">
          <a:xfrm>
            <a:off x="2247900" y="1524000"/>
            <a:ext cx="3543300" cy="0"/>
          </a:xfrm>
          <a:prstGeom prst="straightConnector1">
            <a:avLst/>
          </a:prstGeom>
          <a:solidFill>
            <a:schemeClr val="bg1"/>
          </a:solidFill>
          <a:ln w="38100" cap="flat" cmpd="sng" algn="ctr">
            <a:solidFill>
              <a:srgbClr val="3366FF"/>
            </a:solidFill>
            <a:prstDash val="solid"/>
            <a:round/>
            <a:headEnd type="triangle"/>
            <a:tailEnd type="triangle"/>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0" name="テキスト ボックス 19"/>
          <p:cNvSpPr txBox="1"/>
          <p:nvPr/>
        </p:nvSpPr>
        <p:spPr>
          <a:xfrm>
            <a:off x="6096000" y="1838980"/>
            <a:ext cx="1600200" cy="523220"/>
          </a:xfrm>
          <a:prstGeom prst="rect">
            <a:avLst/>
          </a:prstGeom>
          <a:noFill/>
        </p:spPr>
        <p:txBody>
          <a:bodyPr wrap="square" rtlCol="0">
            <a:spAutoFit/>
          </a:bodyPr>
          <a:lstStyle/>
          <a:p>
            <a:pPr algn="ctr"/>
            <a:r>
              <a:rPr kumimoji="1" lang="ja-JP" altLang="en-US" sz="1400" dirty="0">
                <a:solidFill>
                  <a:srgbClr val="FFFFFF"/>
                </a:solidFill>
                <a:effectLst/>
                <a:latin typeface="メイリオ"/>
                <a:ea typeface="メイリオ"/>
                <a:cs typeface="メイリオ"/>
              </a:rPr>
              <a:t>バリュー</a:t>
            </a:r>
            <a:endParaRPr kumimoji="1" lang="en-US" altLang="ja-JP" sz="1400" dirty="0">
              <a:solidFill>
                <a:srgbClr val="FFFFFF"/>
              </a:solidFill>
              <a:effectLst/>
              <a:latin typeface="メイリオ"/>
              <a:ea typeface="メイリオ"/>
              <a:cs typeface="メイリオ"/>
            </a:endParaRPr>
          </a:p>
          <a:p>
            <a:pPr algn="ctr"/>
            <a:r>
              <a:rPr lang="ja-JP" altLang="en-US" sz="1400" dirty="0">
                <a:solidFill>
                  <a:srgbClr val="FFFFFF"/>
                </a:solidFill>
                <a:effectLst/>
                <a:latin typeface="メイリオ"/>
                <a:ea typeface="メイリオ"/>
                <a:cs typeface="メイリオ"/>
              </a:rPr>
              <a:t>ドリブン型</a:t>
            </a:r>
            <a:endParaRPr kumimoji="1" lang="ja-JP" altLang="en-US" sz="1400" dirty="0">
              <a:solidFill>
                <a:srgbClr val="FFFFFF"/>
              </a:solidFill>
              <a:effectLst/>
              <a:latin typeface="メイリオ"/>
              <a:ea typeface="メイリオ"/>
              <a:cs typeface="メイリオ"/>
            </a:endParaRPr>
          </a:p>
        </p:txBody>
      </p:sp>
      <p:sp>
        <p:nvSpPr>
          <p:cNvPr id="21" name="テキスト ボックス 20"/>
          <p:cNvSpPr txBox="1"/>
          <p:nvPr/>
        </p:nvSpPr>
        <p:spPr>
          <a:xfrm>
            <a:off x="710704" y="3200400"/>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2" name="テキスト ボックス 51"/>
          <p:cNvSpPr txBox="1"/>
          <p:nvPr/>
        </p:nvSpPr>
        <p:spPr>
          <a:xfrm>
            <a:off x="6229132" y="3578602"/>
            <a:ext cx="1467068" cy="400110"/>
          </a:xfrm>
          <a:prstGeom prst="rect">
            <a:avLst/>
          </a:prstGeom>
          <a:noFill/>
        </p:spPr>
        <p:txBody>
          <a:bodyPr wrap="none" rtlCol="0">
            <a:spAutoFit/>
          </a:bodyPr>
          <a:lstStyle/>
          <a:p>
            <a:pPr algn="ctr"/>
            <a:r>
              <a:rPr kumimoji="1" lang="ja-JP" altLang="en-US" sz="2000" dirty="0">
                <a:solidFill>
                  <a:srgbClr val="008000"/>
                </a:solidFill>
                <a:effectLst/>
                <a:latin typeface="メイリオ"/>
                <a:ea typeface="メイリオ"/>
                <a:cs typeface="メイリオ"/>
              </a:rPr>
              <a:t>アジャイル</a:t>
            </a:r>
          </a:p>
        </p:txBody>
      </p:sp>
      <p:sp>
        <p:nvSpPr>
          <p:cNvPr id="53" name="テキスト ボックス 52"/>
          <p:cNvSpPr txBox="1"/>
          <p:nvPr/>
        </p:nvSpPr>
        <p:spPr>
          <a:xfrm>
            <a:off x="3023840" y="3200400"/>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4" name="テキスト ボックス 53"/>
          <p:cNvSpPr txBox="1"/>
          <p:nvPr/>
        </p:nvSpPr>
        <p:spPr>
          <a:xfrm>
            <a:off x="5433616" y="1170801"/>
            <a:ext cx="902811"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リソース</a:t>
            </a:r>
          </a:p>
        </p:txBody>
      </p:sp>
      <p:sp>
        <p:nvSpPr>
          <p:cNvPr id="55" name="テキスト ボックス 54"/>
          <p:cNvSpPr txBox="1"/>
          <p:nvPr/>
        </p:nvSpPr>
        <p:spPr>
          <a:xfrm>
            <a:off x="7746752" y="1170801"/>
            <a:ext cx="543739" cy="307777"/>
          </a:xfrm>
          <a:prstGeom prst="rect">
            <a:avLst/>
          </a:prstGeom>
          <a:noFill/>
        </p:spPr>
        <p:txBody>
          <a:bodyPr wrap="none" rtlCol="0">
            <a:spAutoFit/>
          </a:bodyPr>
          <a:lstStyle/>
          <a:p>
            <a:pPr algn="ctr"/>
            <a:r>
              <a:rPr kumimoji="1" lang="ja-JP" altLang="en-US" sz="1400" dirty="0">
                <a:solidFill>
                  <a:srgbClr val="FF0000"/>
                </a:solidFill>
                <a:effectLst/>
                <a:latin typeface="メイリオ"/>
                <a:ea typeface="メイリオ"/>
                <a:cs typeface="メイリオ"/>
              </a:rPr>
              <a:t>納期</a:t>
            </a:r>
          </a:p>
        </p:txBody>
      </p:sp>
      <p:sp>
        <p:nvSpPr>
          <p:cNvPr id="56" name="テキスト ボックス 55"/>
          <p:cNvSpPr txBox="1"/>
          <p:nvPr/>
        </p:nvSpPr>
        <p:spPr>
          <a:xfrm>
            <a:off x="6537226" y="3200400"/>
            <a:ext cx="1005403" cy="338554"/>
          </a:xfrm>
          <a:prstGeom prst="rect">
            <a:avLst/>
          </a:prstGeom>
          <a:noFill/>
        </p:spPr>
        <p:txBody>
          <a:bodyPr wrap="none" rtlCol="0">
            <a:spAutoFit/>
          </a:bodyPr>
          <a:lstStyle/>
          <a:p>
            <a:r>
              <a:rPr kumimoji="1" lang="ja-JP" altLang="en-US" sz="1600" b="1" dirty="0">
                <a:solidFill>
                  <a:srgbClr val="FF6600"/>
                </a:solidFill>
                <a:effectLst/>
                <a:latin typeface="メイリオ"/>
                <a:ea typeface="メイリオ"/>
                <a:cs typeface="メイリオ"/>
              </a:rPr>
              <a:t>実現仕様</a:t>
            </a:r>
          </a:p>
        </p:txBody>
      </p:sp>
      <p:sp>
        <p:nvSpPr>
          <p:cNvPr id="57" name="テキスト ボックス 56"/>
          <p:cNvSpPr txBox="1"/>
          <p:nvPr/>
        </p:nvSpPr>
        <p:spPr>
          <a:xfrm>
            <a:off x="1001404" y="3592701"/>
            <a:ext cx="2492990" cy="400110"/>
          </a:xfrm>
          <a:prstGeom prst="rect">
            <a:avLst/>
          </a:prstGeom>
          <a:noFill/>
        </p:spPr>
        <p:txBody>
          <a:bodyPr wrap="none" rtlCol="0">
            <a:spAutoFit/>
          </a:bodyPr>
          <a:lstStyle/>
          <a:p>
            <a:pPr algn="ctr"/>
            <a:r>
              <a:rPr kumimoji="1" lang="ja-JP" altLang="en-US" sz="2000" dirty="0">
                <a:solidFill>
                  <a:srgbClr val="0000FF"/>
                </a:solidFill>
                <a:effectLst/>
                <a:latin typeface="メイリオ"/>
                <a:ea typeface="メイリオ"/>
                <a:cs typeface="メイリオ"/>
              </a:rPr>
              <a:t>ウオーターフォール</a:t>
            </a:r>
          </a:p>
        </p:txBody>
      </p:sp>
      <p:sp>
        <p:nvSpPr>
          <p:cNvPr id="23" name="テキスト ボックス 22"/>
          <p:cNvSpPr txBox="1"/>
          <p:nvPr/>
        </p:nvSpPr>
        <p:spPr>
          <a:xfrm>
            <a:off x="1745198" y="1143000"/>
            <a:ext cx="1005403" cy="338554"/>
          </a:xfrm>
          <a:prstGeom prst="rect">
            <a:avLst/>
          </a:prstGeom>
          <a:noFill/>
        </p:spPr>
        <p:txBody>
          <a:bodyPr wrap="none" rtlCol="0">
            <a:spAutoFit/>
          </a:bodyPr>
          <a:lstStyle/>
          <a:p>
            <a:r>
              <a:rPr kumimoji="1" lang="ja-JP" altLang="en-US" sz="1600" b="1" dirty="0">
                <a:solidFill>
                  <a:srgbClr val="0000FF"/>
                </a:solidFill>
                <a:effectLst/>
                <a:latin typeface="メイリオ"/>
                <a:ea typeface="メイリオ"/>
                <a:cs typeface="メイリオ"/>
              </a:rPr>
              <a:t>要求仕様</a:t>
            </a:r>
          </a:p>
        </p:txBody>
      </p:sp>
      <p:cxnSp>
        <p:nvCxnSpPr>
          <p:cNvPr id="3" name="直線矢印コネクタ 2"/>
          <p:cNvCxnSpPr/>
          <p:nvPr/>
        </p:nvCxnSpPr>
        <p:spPr>
          <a:xfrm flipV="1">
            <a:off x="1001404"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線矢印コネクタ 28"/>
          <p:cNvCxnSpPr/>
          <p:nvPr/>
        </p:nvCxnSpPr>
        <p:spPr>
          <a:xfrm>
            <a:off x="1001404" y="6084838"/>
            <a:ext cx="2351396" cy="0"/>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1059875" y="4298135"/>
            <a:ext cx="492443" cy="276999"/>
          </a:xfrm>
          <a:prstGeom prst="rect">
            <a:avLst/>
          </a:prstGeom>
          <a:noFill/>
        </p:spPr>
        <p:txBody>
          <a:bodyPr wrap="none" rtlCol="0">
            <a:spAutoFit/>
          </a:bodyPr>
          <a:lstStyle/>
          <a:p>
            <a:pPr algn="ctr"/>
            <a:r>
              <a:rPr kumimoji="1" lang="ja-JP" altLang="en-US" sz="1200" dirty="0">
                <a:solidFill>
                  <a:schemeClr val="accent5">
                    <a:lumMod val="50000"/>
                  </a:schemeClr>
                </a:solidFill>
                <a:latin typeface="メイリオ"/>
                <a:ea typeface="メイリオ"/>
                <a:cs typeface="メイリオ"/>
              </a:rPr>
              <a:t>要件</a:t>
            </a:r>
          </a:p>
        </p:txBody>
      </p:sp>
      <p:sp>
        <p:nvSpPr>
          <p:cNvPr id="39" name="テキスト ボックス 38"/>
          <p:cNvSpPr txBox="1"/>
          <p:nvPr/>
        </p:nvSpPr>
        <p:spPr>
          <a:xfrm>
            <a:off x="1566076" y="4298135"/>
            <a:ext cx="492443" cy="276999"/>
          </a:xfrm>
          <a:prstGeom prst="rect">
            <a:avLst/>
          </a:prstGeom>
          <a:noFill/>
        </p:spPr>
        <p:txBody>
          <a:bodyPr wrap="none" rtlCol="0">
            <a:spAutoFit/>
          </a:bodyPr>
          <a:lstStyle/>
          <a:p>
            <a:pPr algn="ctr"/>
            <a:r>
              <a:rPr kumimoji="1" lang="ja-JP" altLang="en-US" sz="1200" dirty="0">
                <a:solidFill>
                  <a:srgbClr val="215968"/>
                </a:solidFill>
                <a:latin typeface="メイリオ"/>
                <a:ea typeface="メイリオ"/>
                <a:cs typeface="メイリオ"/>
              </a:rPr>
              <a:t>設計</a:t>
            </a:r>
          </a:p>
        </p:txBody>
      </p:sp>
      <p:sp>
        <p:nvSpPr>
          <p:cNvPr id="40" name="テキスト ボックス 39"/>
          <p:cNvSpPr txBox="1"/>
          <p:nvPr/>
        </p:nvSpPr>
        <p:spPr>
          <a:xfrm>
            <a:off x="2098135" y="4283961"/>
            <a:ext cx="646331" cy="276999"/>
          </a:xfrm>
          <a:prstGeom prst="rect">
            <a:avLst/>
          </a:prstGeom>
          <a:noFill/>
        </p:spPr>
        <p:txBody>
          <a:bodyPr wrap="none" rtlCol="0">
            <a:spAutoFit/>
          </a:bodyPr>
          <a:lstStyle/>
          <a:p>
            <a:pPr algn="ctr"/>
            <a:r>
              <a:rPr kumimoji="1" lang="ja-JP" altLang="en-US" sz="600" dirty="0">
                <a:solidFill>
                  <a:schemeClr val="bg1"/>
                </a:solidFill>
                <a:latin typeface="メイリオ"/>
                <a:ea typeface="メイリオ"/>
                <a:cs typeface="メイリオ"/>
              </a:rPr>
              <a:t>コーディング</a:t>
            </a:r>
            <a:endParaRPr kumimoji="1" lang="en-US" altLang="ja-JP" sz="600" dirty="0">
              <a:solidFill>
                <a:schemeClr val="bg1"/>
              </a:solidFill>
              <a:latin typeface="メイリオ"/>
              <a:ea typeface="メイリオ"/>
              <a:cs typeface="メイリオ"/>
            </a:endParaRPr>
          </a:p>
          <a:p>
            <a:pPr algn="ctr"/>
            <a:r>
              <a:rPr lang="ja-JP" altLang="en-US" sz="600" dirty="0">
                <a:solidFill>
                  <a:schemeClr val="bg1"/>
                </a:solidFill>
                <a:latin typeface="メイリオ"/>
                <a:ea typeface="メイリオ"/>
                <a:cs typeface="メイリオ"/>
              </a:rPr>
              <a:t>単体テスト</a:t>
            </a:r>
            <a:endParaRPr kumimoji="1" lang="ja-JP" altLang="en-US" sz="600" dirty="0">
              <a:solidFill>
                <a:schemeClr val="bg1"/>
              </a:solidFill>
              <a:latin typeface="メイリオ"/>
              <a:ea typeface="メイリオ"/>
              <a:cs typeface="メイリオ"/>
            </a:endParaRPr>
          </a:p>
        </p:txBody>
      </p:sp>
      <p:sp>
        <p:nvSpPr>
          <p:cNvPr id="41" name="テキスト ボックス 40"/>
          <p:cNvSpPr txBox="1"/>
          <p:nvPr/>
        </p:nvSpPr>
        <p:spPr>
          <a:xfrm>
            <a:off x="2696551" y="4302465"/>
            <a:ext cx="697627" cy="215444"/>
          </a:xfrm>
          <a:prstGeom prst="rect">
            <a:avLst/>
          </a:prstGeom>
          <a:noFill/>
        </p:spPr>
        <p:txBody>
          <a:bodyPr wrap="none" rtlCol="0">
            <a:spAutoFit/>
          </a:bodyPr>
          <a:lstStyle/>
          <a:p>
            <a:pPr algn="ctr"/>
            <a:r>
              <a:rPr kumimoji="1" lang="ja-JP" altLang="en-US" sz="800" dirty="0">
                <a:solidFill>
                  <a:schemeClr val="bg1"/>
                </a:solidFill>
                <a:latin typeface="メイリオ"/>
                <a:ea typeface="メイリオ"/>
                <a:cs typeface="メイリオ"/>
              </a:rPr>
              <a:t>結合テスト</a:t>
            </a:r>
          </a:p>
        </p:txBody>
      </p:sp>
      <p:sp>
        <p:nvSpPr>
          <p:cNvPr id="19" name="フリーフォーム 18"/>
          <p:cNvSpPr/>
          <p:nvPr/>
        </p:nvSpPr>
        <p:spPr>
          <a:xfrm>
            <a:off x="1001405" y="4575134"/>
            <a:ext cx="2351396" cy="1509704"/>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823" h="1679071">
                <a:moveTo>
                  <a:pt x="0" y="1679071"/>
                </a:moveTo>
                <a:cubicBezTo>
                  <a:pt x="85506" y="1552901"/>
                  <a:pt x="176077" y="1447235"/>
                  <a:pt x="308538" y="1341821"/>
                </a:cubicBezTo>
                <a:cubicBezTo>
                  <a:pt x="440999" y="1236407"/>
                  <a:pt x="643525" y="1219650"/>
                  <a:pt x="794768" y="1046584"/>
                </a:cubicBezTo>
                <a:cubicBezTo>
                  <a:pt x="946011" y="873518"/>
                  <a:pt x="933487" y="477856"/>
                  <a:pt x="1215996" y="303425"/>
                </a:cubicBezTo>
                <a:cubicBezTo>
                  <a:pt x="1498505" y="128994"/>
                  <a:pt x="2489823" y="0"/>
                  <a:pt x="2489823" y="0"/>
                </a:cubicBez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8" name="テキスト ボックス 57"/>
          <p:cNvSpPr txBox="1"/>
          <p:nvPr/>
        </p:nvSpPr>
        <p:spPr>
          <a:xfrm>
            <a:off x="693628"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59" name="テキスト ボックス 58"/>
          <p:cNvSpPr txBox="1"/>
          <p:nvPr/>
        </p:nvSpPr>
        <p:spPr>
          <a:xfrm>
            <a:off x="3004328"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60" name="正方形/長方形 59"/>
          <p:cNvSpPr/>
          <p:nvPr/>
        </p:nvSpPr>
        <p:spPr>
          <a:xfrm>
            <a:off x="5780991" y="4276608"/>
            <a:ext cx="625080" cy="180823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6321350" y="4276608"/>
            <a:ext cx="625080" cy="1808230"/>
          </a:xfrm>
          <a:prstGeom prst="rect">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正方形/長方形 61"/>
          <p:cNvSpPr/>
          <p:nvPr/>
        </p:nvSpPr>
        <p:spPr>
          <a:xfrm>
            <a:off x="6882227" y="4276608"/>
            <a:ext cx="625080" cy="180823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正方形/長方形 62"/>
          <p:cNvSpPr/>
          <p:nvPr/>
        </p:nvSpPr>
        <p:spPr>
          <a:xfrm>
            <a:off x="7507307" y="4276608"/>
            <a:ext cx="625080" cy="180823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4" name="直線矢印コネクタ 63"/>
          <p:cNvCxnSpPr/>
          <p:nvPr/>
        </p:nvCxnSpPr>
        <p:spPr>
          <a:xfrm flipV="1">
            <a:off x="5780991" y="4276608"/>
            <a:ext cx="0" cy="180823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5" name="直線矢印コネクタ 64"/>
          <p:cNvCxnSpPr/>
          <p:nvPr/>
        </p:nvCxnSpPr>
        <p:spPr>
          <a:xfrm>
            <a:off x="5780991" y="6084838"/>
            <a:ext cx="2351396" cy="0"/>
          </a:xfrm>
          <a:prstGeom prst="straightConnector1">
            <a:avLst/>
          </a:prstGeom>
          <a:ln>
            <a:solidFill>
              <a:srgbClr val="FAC090"/>
            </a:solidFill>
            <a:tailEnd type="arrow"/>
          </a:ln>
        </p:spPr>
        <p:style>
          <a:lnRef idx="2">
            <a:schemeClr val="accent1"/>
          </a:lnRef>
          <a:fillRef idx="0">
            <a:schemeClr val="accent1"/>
          </a:fillRef>
          <a:effectRef idx="1">
            <a:schemeClr val="accent1"/>
          </a:effectRef>
          <a:fontRef idx="minor">
            <a:schemeClr val="tx1"/>
          </a:fontRef>
        </p:style>
      </p:cxnSp>
      <p:sp>
        <p:nvSpPr>
          <p:cNvPr id="66" name="テキスト ボックス 65"/>
          <p:cNvSpPr txBox="1"/>
          <p:nvPr/>
        </p:nvSpPr>
        <p:spPr>
          <a:xfrm>
            <a:off x="5791673"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1</a:t>
            </a:r>
            <a:endParaRPr kumimoji="1" lang="ja-JP" altLang="en-US" sz="1200" dirty="0">
              <a:solidFill>
                <a:schemeClr val="bg1"/>
              </a:solidFill>
              <a:latin typeface="メイリオ"/>
              <a:ea typeface="メイリオ"/>
              <a:cs typeface="メイリオ"/>
            </a:endParaRPr>
          </a:p>
        </p:txBody>
      </p:sp>
      <p:sp>
        <p:nvSpPr>
          <p:cNvPr id="70" name="フリーフォーム 69"/>
          <p:cNvSpPr/>
          <p:nvPr/>
        </p:nvSpPr>
        <p:spPr>
          <a:xfrm>
            <a:off x="5788168" y="4642636"/>
            <a:ext cx="2329870" cy="1442202"/>
          </a:xfrm>
          <a:custGeom>
            <a:avLst/>
            <a:gdLst>
              <a:gd name="connsiteX0" fmla="*/ 0 w 2489823"/>
              <a:gd name="connsiteY0" fmla="*/ 1679071 h 1679071"/>
              <a:gd name="connsiteX1" fmla="*/ 308538 w 2489823"/>
              <a:gd name="connsiteY1" fmla="*/ 1341821 h 1679071"/>
              <a:gd name="connsiteX2" fmla="*/ 825158 w 2489823"/>
              <a:gd name="connsiteY2" fmla="*/ 1169609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84376 w 2489823"/>
              <a:gd name="connsiteY3" fmla="*/ 272669 h 1679071"/>
              <a:gd name="connsiteX4" fmla="*/ 2489823 w 2489823"/>
              <a:gd name="connsiteY4" fmla="*/ 0 h 1679071"/>
              <a:gd name="connsiteX0" fmla="*/ 0 w 2489823"/>
              <a:gd name="connsiteY0" fmla="*/ 1679071 h 1679071"/>
              <a:gd name="connsiteX1" fmla="*/ 308538 w 2489823"/>
              <a:gd name="connsiteY1" fmla="*/ 1341821 h 1679071"/>
              <a:gd name="connsiteX2" fmla="*/ 794768 w 2489823"/>
              <a:gd name="connsiteY2" fmla="*/ 1046584 h 1679071"/>
              <a:gd name="connsiteX3" fmla="*/ 1215996 w 2489823"/>
              <a:gd name="connsiteY3" fmla="*/ 303425 h 1679071"/>
              <a:gd name="connsiteX4" fmla="*/ 2489823 w 2489823"/>
              <a:gd name="connsiteY4" fmla="*/ 0 h 1679071"/>
              <a:gd name="connsiteX0" fmla="*/ 0 w 2482225"/>
              <a:gd name="connsiteY0" fmla="*/ 1679071 h 1679071"/>
              <a:gd name="connsiteX1" fmla="*/ 300940 w 2482225"/>
              <a:gd name="connsiteY1" fmla="*/ 1341821 h 1679071"/>
              <a:gd name="connsiteX2" fmla="*/ 787170 w 2482225"/>
              <a:gd name="connsiteY2" fmla="*/ 1046584 h 1679071"/>
              <a:gd name="connsiteX3" fmla="*/ 1208398 w 2482225"/>
              <a:gd name="connsiteY3" fmla="*/ 303425 h 1679071"/>
              <a:gd name="connsiteX4" fmla="*/ 2482225 w 2482225"/>
              <a:gd name="connsiteY4" fmla="*/ 0 h 1679071"/>
              <a:gd name="connsiteX0" fmla="*/ 0 w 2482225"/>
              <a:gd name="connsiteY0" fmla="*/ 1685086 h 1685086"/>
              <a:gd name="connsiteX1" fmla="*/ 490883 w 2482225"/>
              <a:gd name="connsiteY1" fmla="*/ 7111 h 1685086"/>
              <a:gd name="connsiteX2" fmla="*/ 787170 w 2482225"/>
              <a:gd name="connsiteY2" fmla="*/ 1052599 h 1685086"/>
              <a:gd name="connsiteX3" fmla="*/ 1208398 w 2482225"/>
              <a:gd name="connsiteY3" fmla="*/ 309440 h 1685086"/>
              <a:gd name="connsiteX4" fmla="*/ 2482225 w 2482225"/>
              <a:gd name="connsiteY4" fmla="*/ 6015 h 1685086"/>
              <a:gd name="connsiteX0" fmla="*/ 0 w 2482225"/>
              <a:gd name="connsiteY0" fmla="*/ 1770681 h 1770681"/>
              <a:gd name="connsiteX1" fmla="*/ 490883 w 2482225"/>
              <a:gd name="connsiteY1" fmla="*/ 92706 h 1770681"/>
              <a:gd name="connsiteX2" fmla="*/ 1174654 w 2482225"/>
              <a:gd name="connsiteY2" fmla="*/ 236396 h 1770681"/>
              <a:gd name="connsiteX3" fmla="*/ 1208398 w 2482225"/>
              <a:gd name="connsiteY3" fmla="*/ 395035 h 1770681"/>
              <a:gd name="connsiteX4" fmla="*/ 2482225 w 2482225"/>
              <a:gd name="connsiteY4" fmla="*/ 91610 h 1770681"/>
              <a:gd name="connsiteX0" fmla="*/ 0 w 2482225"/>
              <a:gd name="connsiteY0" fmla="*/ 1679071 h 1679071"/>
              <a:gd name="connsiteX1" fmla="*/ 483285 w 2482225"/>
              <a:gd name="connsiteY1" fmla="*/ 160706 h 1679071"/>
              <a:gd name="connsiteX2" fmla="*/ 1174654 w 2482225"/>
              <a:gd name="connsiteY2" fmla="*/ 144786 h 1679071"/>
              <a:gd name="connsiteX3" fmla="*/ 1208398 w 2482225"/>
              <a:gd name="connsiteY3" fmla="*/ 303425 h 1679071"/>
              <a:gd name="connsiteX4" fmla="*/ 2482225 w 2482225"/>
              <a:gd name="connsiteY4" fmla="*/ 0 h 1679071"/>
              <a:gd name="connsiteX0" fmla="*/ 0 w 2482225"/>
              <a:gd name="connsiteY0" fmla="*/ 1679071 h 1679071"/>
              <a:gd name="connsiteX1" fmla="*/ 483285 w 2482225"/>
              <a:gd name="connsiteY1" fmla="*/ 160706 h 1679071"/>
              <a:gd name="connsiteX2" fmla="*/ 1174654 w 2482225"/>
              <a:gd name="connsiteY2" fmla="*/ 144786 h 1679071"/>
              <a:gd name="connsiteX3" fmla="*/ 1459122 w 2482225"/>
              <a:gd name="connsiteY3" fmla="*/ 455055 h 1679071"/>
              <a:gd name="connsiteX4" fmla="*/ 2482225 w 2482225"/>
              <a:gd name="connsiteY4" fmla="*/ 0 h 1679071"/>
              <a:gd name="connsiteX0" fmla="*/ 0 w 2482225"/>
              <a:gd name="connsiteY0" fmla="*/ 1679071 h 1679071"/>
              <a:gd name="connsiteX1" fmla="*/ 483285 w 2482225"/>
              <a:gd name="connsiteY1" fmla="*/ 160706 h 1679071"/>
              <a:gd name="connsiteX2" fmla="*/ 1129068 w 2482225"/>
              <a:gd name="connsiteY2" fmla="*/ 456026 h 1679071"/>
              <a:gd name="connsiteX3" fmla="*/ 1459122 w 2482225"/>
              <a:gd name="connsiteY3" fmla="*/ 455055 h 1679071"/>
              <a:gd name="connsiteX4" fmla="*/ 2482225 w 2482225"/>
              <a:gd name="connsiteY4" fmla="*/ 0 h 1679071"/>
              <a:gd name="connsiteX0" fmla="*/ 0 w 2444237"/>
              <a:gd name="connsiteY0" fmla="*/ 1571040 h 1571040"/>
              <a:gd name="connsiteX1" fmla="*/ 483285 w 2444237"/>
              <a:gd name="connsiteY1" fmla="*/ 52675 h 1571040"/>
              <a:gd name="connsiteX2" fmla="*/ 1129068 w 2444237"/>
              <a:gd name="connsiteY2" fmla="*/ 347995 h 1571040"/>
              <a:gd name="connsiteX3" fmla="*/ 1459122 w 2444237"/>
              <a:gd name="connsiteY3" fmla="*/ 347024 h 1571040"/>
              <a:gd name="connsiteX4" fmla="*/ 2444237 w 2444237"/>
              <a:gd name="connsiteY4" fmla="*/ 1504031 h 1571040"/>
              <a:gd name="connsiteX0" fmla="*/ 0 w 2444237"/>
              <a:gd name="connsiteY0" fmla="*/ 1574378 h 1574378"/>
              <a:gd name="connsiteX1" fmla="*/ 483285 w 2444237"/>
              <a:gd name="connsiteY1" fmla="*/ 56013 h 1574378"/>
              <a:gd name="connsiteX2" fmla="*/ 1129068 w 2444237"/>
              <a:gd name="connsiteY2" fmla="*/ 351333 h 1574378"/>
              <a:gd name="connsiteX3" fmla="*/ 1383145 w 2444237"/>
              <a:gd name="connsiteY3" fmla="*/ 581797 h 1574378"/>
              <a:gd name="connsiteX4" fmla="*/ 2444237 w 2444237"/>
              <a:gd name="connsiteY4" fmla="*/ 1507369 h 1574378"/>
              <a:gd name="connsiteX0" fmla="*/ 0 w 2444237"/>
              <a:gd name="connsiteY0" fmla="*/ 1605508 h 1605508"/>
              <a:gd name="connsiteX1" fmla="*/ 483285 w 2444237"/>
              <a:gd name="connsiteY1" fmla="*/ 87143 h 1605508"/>
              <a:gd name="connsiteX2" fmla="*/ 1091080 w 2444237"/>
              <a:gd name="connsiteY2" fmla="*/ 230833 h 1605508"/>
              <a:gd name="connsiteX3" fmla="*/ 1383145 w 2444237"/>
              <a:gd name="connsiteY3" fmla="*/ 612927 h 1605508"/>
              <a:gd name="connsiteX4" fmla="*/ 2444237 w 2444237"/>
              <a:gd name="connsiteY4" fmla="*/ 1538499 h 1605508"/>
              <a:gd name="connsiteX0" fmla="*/ 0 w 2444237"/>
              <a:gd name="connsiteY0" fmla="*/ 1603997 h 1603997"/>
              <a:gd name="connsiteX1" fmla="*/ 483285 w 2444237"/>
              <a:gd name="connsiteY1" fmla="*/ 85632 h 1603997"/>
              <a:gd name="connsiteX2" fmla="*/ 1091080 w 2444237"/>
              <a:gd name="connsiteY2" fmla="*/ 229322 h 1603997"/>
              <a:gd name="connsiteX3" fmla="*/ 1451524 w 2444237"/>
              <a:gd name="connsiteY3" fmla="*/ 555552 h 1603997"/>
              <a:gd name="connsiteX4" fmla="*/ 2444237 w 2444237"/>
              <a:gd name="connsiteY4" fmla="*/ 1536988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 name="connsiteX0" fmla="*/ 0 w 2467030"/>
              <a:gd name="connsiteY0" fmla="*/ 1603997 h 1603997"/>
              <a:gd name="connsiteX1" fmla="*/ 483285 w 2467030"/>
              <a:gd name="connsiteY1" fmla="*/ 85632 h 1603997"/>
              <a:gd name="connsiteX2" fmla="*/ 1091080 w 2467030"/>
              <a:gd name="connsiteY2" fmla="*/ 229322 h 1603997"/>
              <a:gd name="connsiteX3" fmla="*/ 1451524 w 2467030"/>
              <a:gd name="connsiteY3" fmla="*/ 555552 h 1603997"/>
              <a:gd name="connsiteX4" fmla="*/ 2467030 w 2467030"/>
              <a:gd name="connsiteY4" fmla="*/ 1457183 h 1603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030" h="1603997">
                <a:moveTo>
                  <a:pt x="0" y="1603997"/>
                </a:moveTo>
                <a:cubicBezTo>
                  <a:pt x="85506" y="1477827"/>
                  <a:pt x="301438" y="314744"/>
                  <a:pt x="483285" y="85632"/>
                </a:cubicBezTo>
                <a:cubicBezTo>
                  <a:pt x="665132" y="-143480"/>
                  <a:pt x="960099" y="151002"/>
                  <a:pt x="1091080" y="229322"/>
                </a:cubicBezTo>
                <a:cubicBezTo>
                  <a:pt x="1222061" y="307642"/>
                  <a:pt x="1222199" y="350909"/>
                  <a:pt x="1451524" y="555552"/>
                </a:cubicBezTo>
                <a:lnTo>
                  <a:pt x="2467030" y="1457183"/>
                </a:lnTo>
              </a:path>
            </a:pathLst>
          </a:custGeom>
          <a:ln>
            <a:solidFill>
              <a:schemeClr val="accent6">
                <a:lumMod val="20000"/>
                <a:lumOff val="8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71" name="テキスト ボックス 70"/>
          <p:cNvSpPr txBox="1"/>
          <p:nvPr/>
        </p:nvSpPr>
        <p:spPr>
          <a:xfrm>
            <a:off x="5473215" y="4276608"/>
            <a:ext cx="307777" cy="400110"/>
          </a:xfrm>
          <a:prstGeom prst="rect">
            <a:avLst/>
          </a:prstGeom>
          <a:noFill/>
        </p:spPr>
        <p:txBody>
          <a:bodyPr vert="eaVert" wrap="none" rtlCol="0">
            <a:spAutoFit/>
          </a:bodyPr>
          <a:lstStyle/>
          <a:p>
            <a:pPr algn="ctr"/>
            <a:r>
              <a:rPr kumimoji="1" lang="ja-JP" altLang="en-US" sz="800" dirty="0">
                <a:solidFill>
                  <a:srgbClr val="FF0000"/>
                </a:solidFill>
                <a:effectLst/>
                <a:latin typeface="メイリオ"/>
                <a:ea typeface="メイリオ"/>
                <a:cs typeface="メイリオ"/>
              </a:rPr>
              <a:t>リスク</a:t>
            </a:r>
          </a:p>
        </p:txBody>
      </p:sp>
      <p:sp>
        <p:nvSpPr>
          <p:cNvPr id="72" name="テキスト ボックス 71"/>
          <p:cNvSpPr txBox="1"/>
          <p:nvPr/>
        </p:nvSpPr>
        <p:spPr>
          <a:xfrm>
            <a:off x="7783915" y="6121252"/>
            <a:ext cx="389850" cy="215444"/>
          </a:xfrm>
          <a:prstGeom prst="rect">
            <a:avLst/>
          </a:prstGeom>
          <a:noFill/>
        </p:spPr>
        <p:txBody>
          <a:bodyPr wrap="none" rtlCol="0">
            <a:spAutoFit/>
          </a:bodyPr>
          <a:lstStyle/>
          <a:p>
            <a:pPr algn="ctr"/>
            <a:r>
              <a:rPr kumimoji="1" lang="ja-JP" altLang="en-US" sz="800" dirty="0">
                <a:solidFill>
                  <a:srgbClr val="000090"/>
                </a:solidFill>
                <a:effectLst/>
                <a:latin typeface="メイリオ"/>
                <a:ea typeface="メイリオ"/>
                <a:cs typeface="メイリオ"/>
              </a:rPr>
              <a:t>時間</a:t>
            </a:r>
          </a:p>
        </p:txBody>
      </p:sp>
      <p:sp>
        <p:nvSpPr>
          <p:cNvPr id="73" name="テキスト ボックス 72"/>
          <p:cNvSpPr txBox="1"/>
          <p:nvPr/>
        </p:nvSpPr>
        <p:spPr>
          <a:xfrm>
            <a:off x="6294205"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2</a:t>
            </a:r>
            <a:endParaRPr kumimoji="1" lang="ja-JP" altLang="en-US" sz="1200" dirty="0">
              <a:solidFill>
                <a:schemeClr val="bg1"/>
              </a:solidFill>
              <a:latin typeface="メイリオ"/>
              <a:ea typeface="メイリオ"/>
              <a:cs typeface="メイリオ"/>
            </a:endParaRPr>
          </a:p>
        </p:txBody>
      </p:sp>
      <p:sp>
        <p:nvSpPr>
          <p:cNvPr id="74" name="テキスト ボックス 73"/>
          <p:cNvSpPr txBox="1"/>
          <p:nvPr/>
        </p:nvSpPr>
        <p:spPr>
          <a:xfrm>
            <a:off x="6896100" y="429813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3</a:t>
            </a:r>
            <a:endParaRPr kumimoji="1" lang="ja-JP" altLang="en-US" sz="1200" dirty="0">
              <a:solidFill>
                <a:schemeClr val="bg1"/>
              </a:solidFill>
              <a:latin typeface="メイリオ"/>
              <a:ea typeface="メイリオ"/>
              <a:cs typeface="メイリオ"/>
            </a:endParaRPr>
          </a:p>
        </p:txBody>
      </p:sp>
      <p:sp>
        <p:nvSpPr>
          <p:cNvPr id="75" name="テキスト ボックス 74"/>
          <p:cNvSpPr txBox="1"/>
          <p:nvPr/>
        </p:nvSpPr>
        <p:spPr>
          <a:xfrm>
            <a:off x="7542629" y="4302465"/>
            <a:ext cx="588022" cy="276999"/>
          </a:xfrm>
          <a:prstGeom prst="rect">
            <a:avLst/>
          </a:prstGeom>
          <a:noFill/>
        </p:spPr>
        <p:txBody>
          <a:bodyPr wrap="none" rtlCol="0">
            <a:spAutoFit/>
          </a:bodyPr>
          <a:lstStyle/>
          <a:p>
            <a:pPr algn="ctr"/>
            <a:r>
              <a:rPr kumimoji="1" lang="ja-JP" altLang="en-US" sz="1200" dirty="0">
                <a:solidFill>
                  <a:schemeClr val="bg1"/>
                </a:solidFill>
                <a:latin typeface="メイリオ"/>
                <a:ea typeface="メイリオ"/>
                <a:cs typeface="メイリオ"/>
              </a:rPr>
              <a:t>反復</a:t>
            </a:r>
            <a:r>
              <a:rPr kumimoji="1" lang="en-US" altLang="ja-JP" sz="1200" dirty="0">
                <a:solidFill>
                  <a:schemeClr val="bg1"/>
                </a:solidFill>
                <a:latin typeface="メイリオ"/>
                <a:ea typeface="メイリオ"/>
                <a:cs typeface="メイリオ"/>
              </a:rPr>
              <a:t>4</a:t>
            </a:r>
            <a:endParaRPr kumimoji="1" lang="ja-JP" altLang="en-US" sz="1200" dirty="0">
              <a:solidFill>
                <a:schemeClr val="bg1"/>
              </a:solidFill>
              <a:latin typeface="メイリオ"/>
              <a:ea typeface="メイリオ"/>
              <a:cs typeface="メイリオ"/>
            </a:endParaRPr>
          </a:p>
        </p:txBody>
      </p:sp>
      <p:sp>
        <p:nvSpPr>
          <p:cNvPr id="30" name="フローチャート: 準備 29"/>
          <p:cNvSpPr/>
          <p:nvPr/>
        </p:nvSpPr>
        <p:spPr>
          <a:xfrm>
            <a:off x="3567579" y="1287338"/>
            <a:ext cx="1978946" cy="473324"/>
          </a:xfrm>
          <a:prstGeom prst="flowChartPreparation">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メイリオ"/>
                <a:ea typeface="メイリオ"/>
                <a:cs typeface="メイリオ"/>
              </a:rPr>
              <a:t>前提条件</a:t>
            </a:r>
          </a:p>
        </p:txBody>
      </p:sp>
      <p:sp>
        <p:nvSpPr>
          <p:cNvPr id="2" name="ホームベース 1"/>
          <p:cNvSpPr/>
          <p:nvPr/>
        </p:nvSpPr>
        <p:spPr>
          <a:xfrm>
            <a:off x="4143598" y="4276608"/>
            <a:ext cx="1506022" cy="1844644"/>
          </a:xfrm>
          <a:prstGeom prst="homePlate">
            <a:avLst>
              <a:gd name="adj" fmla="val 26779"/>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原理的に</a:t>
            </a:r>
            <a:endParaRPr kumimoji="1" lang="en-US" altLang="ja-JP" sz="1200" dirty="0">
              <a:solidFill>
                <a:srgbClr val="FFFFFF"/>
              </a:solidFill>
              <a:latin typeface="メイリオ"/>
              <a:ea typeface="メイリオ"/>
              <a:cs typeface="メイリオ"/>
            </a:endParaRPr>
          </a:p>
          <a:p>
            <a:r>
              <a:rPr lang="ja-JP" altLang="en-US" sz="1200" dirty="0">
                <a:solidFill>
                  <a:srgbClr val="FFFFFF"/>
                </a:solidFill>
                <a:latin typeface="メイリオ"/>
                <a:ea typeface="メイリオ"/>
                <a:cs typeface="メイリオ"/>
              </a:rPr>
              <a:t>不良が起きない</a:t>
            </a:r>
            <a:endParaRPr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納期が守られる</a:t>
            </a:r>
          </a:p>
        </p:txBody>
      </p:sp>
      <p:sp>
        <p:nvSpPr>
          <p:cNvPr id="5" name="四角形吹き出し 4"/>
          <p:cNvSpPr/>
          <p:nvPr/>
        </p:nvSpPr>
        <p:spPr>
          <a:xfrm>
            <a:off x="3394178" y="2548216"/>
            <a:ext cx="936981" cy="407063"/>
          </a:xfrm>
          <a:prstGeom prst="wedgeRectCallout">
            <a:avLst>
              <a:gd name="adj1" fmla="val -52111"/>
              <a:gd name="adj2" fmla="val 78972"/>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コストと納期を守ること</a:t>
            </a:r>
          </a:p>
        </p:txBody>
      </p:sp>
      <p:sp>
        <p:nvSpPr>
          <p:cNvPr id="67" name="四角形吹き出し 66"/>
          <p:cNvSpPr/>
          <p:nvPr/>
        </p:nvSpPr>
        <p:spPr>
          <a:xfrm>
            <a:off x="5442714" y="2548216"/>
            <a:ext cx="936981" cy="407063"/>
          </a:xfrm>
          <a:prstGeom prst="wedgeRectCallout">
            <a:avLst>
              <a:gd name="adj1" fmla="val 86031"/>
              <a:gd name="adj2" fmla="val 98972"/>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a:ea typeface="メイリオ"/>
                <a:cs typeface="メイリオ"/>
              </a:rPr>
              <a:t>機能と品質を実現すること</a:t>
            </a:r>
          </a:p>
        </p:txBody>
      </p:sp>
      <p:sp>
        <p:nvSpPr>
          <p:cNvPr id="68" name="フローチャート: 準備 67"/>
          <p:cNvSpPr/>
          <p:nvPr/>
        </p:nvSpPr>
        <p:spPr>
          <a:xfrm>
            <a:off x="3528921" y="3203100"/>
            <a:ext cx="2959461" cy="335854"/>
          </a:xfrm>
          <a:prstGeom prst="flowChartPreparation">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メイリオ"/>
                <a:ea typeface="メイリオ"/>
                <a:cs typeface="メイリオ"/>
              </a:rPr>
              <a:t>ゴールは何か？</a:t>
            </a:r>
            <a:endParaRPr kumimoji="1" lang="ja-JP" altLang="en-US" sz="12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210979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215516" y="881231"/>
            <a:ext cx="8712968" cy="15432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215516" y="2549384"/>
            <a:ext cx="8712968" cy="196251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215516" y="4636843"/>
            <a:ext cx="8712968" cy="18164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アジャイル開発の目的・理念・手法</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24</a:t>
            </a:fld>
            <a:endParaRPr kumimoji="1" lang="ja-JP" altLang="en-US"/>
          </a:p>
        </p:txBody>
      </p:sp>
      <p:sp>
        <p:nvSpPr>
          <p:cNvPr id="4" name="正方形/長方形 3"/>
          <p:cNvSpPr/>
          <p:nvPr/>
        </p:nvSpPr>
        <p:spPr>
          <a:xfrm>
            <a:off x="521125" y="1342901"/>
            <a:ext cx="8047523" cy="1015663"/>
          </a:xfrm>
          <a:prstGeom prst="rect">
            <a:avLst/>
          </a:prstGeom>
        </p:spPr>
        <p:txBody>
          <a:bodyPr wrap="square">
            <a:spAutoFit/>
          </a:bodyPr>
          <a:lstStyle/>
          <a:p>
            <a:r>
              <a:rPr lang="ja-JP" altLang="en-US" dirty="0">
                <a:solidFill>
                  <a:schemeClr val="bg1"/>
                </a:solidFill>
                <a:latin typeface="Meiryo" charset="-128"/>
                <a:ea typeface="Meiryo" charset="-128"/>
                <a:cs typeface="Meiryo" charset="-128"/>
              </a:rPr>
              <a:t>高品質で無駄がなく、変更要求に対応できるきるソフトウエアを作成する為</a:t>
            </a:r>
            <a:endParaRPr lang="en-US" altLang="ja-JP"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適切な一連の手順に従う</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高い協調と自律的なプロジェクト関係者によって実施される</a:t>
            </a:r>
            <a:endParaRPr lang="en-US" altLang="ja-JP" sz="1400" dirty="0">
              <a:solidFill>
                <a:schemeClr val="bg1"/>
              </a:solidFill>
              <a:latin typeface="Meiryo" charset="-128"/>
              <a:ea typeface="Meiryo" charset="-128"/>
              <a:cs typeface="Meiryo" charset="-128"/>
            </a:endParaRPr>
          </a:p>
          <a:p>
            <a:pPr marL="742950" lvl="1" indent="-285750">
              <a:buFont typeface="Wingdings" charset="2"/>
              <a:buChar char="ü"/>
            </a:pPr>
            <a:r>
              <a:rPr lang="ja-JP" altLang="en-US" sz="1400" dirty="0">
                <a:solidFill>
                  <a:schemeClr val="bg1"/>
                </a:solidFill>
                <a:latin typeface="Meiryo" charset="-128"/>
                <a:ea typeface="Meiryo" charset="-128"/>
                <a:cs typeface="Meiryo" charset="-128"/>
              </a:rPr>
              <a:t>イタラティブ</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反復</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周期)、インクリメンタル（順次増加部分を積み上げていく</a:t>
            </a:r>
            <a:r>
              <a:rPr lang="en-US" altLang="ja-JP" sz="1400" dirty="0">
                <a:solidFill>
                  <a:schemeClr val="bg1"/>
                </a:solidFill>
                <a:latin typeface="Meiryo" charset="-128"/>
                <a:ea typeface="Meiryo" charset="-128"/>
                <a:cs typeface="Meiryo" charset="-128"/>
              </a:rPr>
              <a:t>)</a:t>
            </a:r>
            <a:r>
              <a:rPr lang="ja-JP" altLang="en-US" sz="1400" dirty="0">
                <a:solidFill>
                  <a:schemeClr val="bg1"/>
                </a:solidFill>
                <a:latin typeface="Meiryo" charset="-128"/>
                <a:ea typeface="Meiryo" charset="-128"/>
                <a:cs typeface="Meiryo" charset="-128"/>
              </a:rPr>
              <a:t>方式</a:t>
            </a:r>
            <a:endParaRPr lang="en-US" altLang="ja-JP" sz="1400" dirty="0">
              <a:solidFill>
                <a:schemeClr val="bg1"/>
              </a:solidFill>
              <a:latin typeface="Meiryo" charset="-128"/>
              <a:ea typeface="Meiryo" charset="-128"/>
              <a:cs typeface="Meiryo" charset="-128"/>
            </a:endParaRPr>
          </a:p>
        </p:txBody>
      </p:sp>
      <p:sp>
        <p:nvSpPr>
          <p:cNvPr id="5" name="正方形/長方形 4"/>
          <p:cNvSpPr/>
          <p:nvPr/>
        </p:nvSpPr>
        <p:spPr>
          <a:xfrm>
            <a:off x="333980" y="2942237"/>
            <a:ext cx="8476040" cy="1569660"/>
          </a:xfrm>
          <a:prstGeom prst="rect">
            <a:avLst/>
          </a:prstGeom>
        </p:spPr>
        <p:txBody>
          <a:bodyPr wrap="square">
            <a:spAutoFit/>
          </a:bodyPr>
          <a:lstStyle/>
          <a:p>
            <a:pPr marL="171450" indent="-171450">
              <a:buFont typeface="Wingdings" charset="2"/>
              <a:buChar char="n"/>
            </a:pPr>
            <a:r>
              <a:rPr lang="ja-JP" altLang="en-US" sz="1200" dirty="0">
                <a:solidFill>
                  <a:schemeClr val="bg1"/>
                </a:solidFill>
                <a:latin typeface="Meiryo" charset="-128"/>
                <a:ea typeface="Meiryo" charset="-128"/>
                <a:cs typeface="Meiryo" charset="-128"/>
              </a:rPr>
              <a:t>ダイナミックシステムズ開発技法(Dynamic Systems Development Method)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Dane Faulknerほか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アダプティブソフトウェア開発(Adaptive Software Development)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Jim Highsmith</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クリスタルメソッド(Crystal Methods)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Alistair Cockburn)</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スクラム(Scrum)</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 Schwaber、Jeff Sutherland</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エクストリームプログラミング</a:t>
            </a:r>
            <a:r>
              <a:rPr lang="en-US" altLang="ja-JP" sz="1200" dirty="0">
                <a:solidFill>
                  <a:schemeClr val="bg1"/>
                </a:solidFill>
                <a:latin typeface="Meiryo" charset="-128"/>
                <a:ea typeface="Meiryo" charset="-128"/>
                <a:cs typeface="Meiryo" charset="-128"/>
              </a:rPr>
              <a:t>(XP/</a:t>
            </a:r>
            <a:r>
              <a:rPr lang="en-US" altLang="ja-JP" sz="1200" dirty="0" err="1">
                <a:solidFill>
                  <a:schemeClr val="bg1"/>
                </a:solidFill>
                <a:latin typeface="Meiryo" charset="-128"/>
                <a:ea typeface="Meiryo" charset="-128"/>
                <a:cs typeface="Meiryo" charset="-128"/>
              </a:rPr>
              <a:t>eXtreme</a:t>
            </a:r>
            <a:r>
              <a:rPr lang="en-US" altLang="ja-JP" sz="1200" dirty="0">
                <a:solidFill>
                  <a:schemeClr val="bg1"/>
                </a:solidFill>
                <a:latin typeface="Meiryo" charset="-128"/>
                <a:ea typeface="Meiryo" charset="-128"/>
                <a:cs typeface="Meiryo" charset="-128"/>
              </a:rPr>
              <a:t> Programing)</a:t>
            </a:r>
            <a:r>
              <a:rPr lang="ja-JP" altLang="en-US" sz="1200" dirty="0">
                <a:solidFill>
                  <a:schemeClr val="bg1"/>
                </a:solidFill>
                <a:latin typeface="Meiryo" charset="-128"/>
                <a:ea typeface="Meiryo" charset="-128"/>
                <a:cs typeface="Meiryo" charset="-128"/>
              </a:rPr>
              <a:t> </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Kent Beck、Eric Gammaほか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リーンソフトウェア開発(Lean Software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Tom and Mary Poppendieck</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フィーチャ駆動開発(Feature-Driven Development)</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Peter Code、Jeff DeLuca</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n"/>
            </a:pPr>
            <a:r>
              <a:rPr lang="ja-JP" altLang="en-US" sz="1200" dirty="0">
                <a:solidFill>
                  <a:schemeClr val="bg1"/>
                </a:solidFill>
                <a:latin typeface="Meiryo" charset="-128"/>
                <a:ea typeface="Meiryo" charset="-128"/>
                <a:cs typeface="Meiryo" charset="-128"/>
              </a:rPr>
              <a:t>アジャイル統一プロセス(Agile Unified Process)</a:t>
            </a:r>
            <a:r>
              <a:rPr lang="en-US" altLang="ja-JP" sz="1200" dirty="0">
                <a:solidFill>
                  <a:schemeClr val="bg1"/>
                </a:solidFill>
                <a:latin typeface="Meiryo" charset="-128"/>
                <a:ea typeface="Meiryo" charset="-128"/>
                <a:cs typeface="Meiryo" charset="-128"/>
              </a:rPr>
              <a:t>						</a:t>
            </a:r>
            <a:r>
              <a:rPr lang="ja-JP" altLang="en-US" sz="1200" dirty="0">
                <a:solidFill>
                  <a:schemeClr val="bg1"/>
                </a:solidFill>
                <a:latin typeface="Meiryo" charset="-128"/>
                <a:ea typeface="Meiryo" charset="-128"/>
                <a:cs typeface="Meiryo" charset="-128"/>
              </a:rPr>
              <a:t>Scott Ambler</a:t>
            </a:r>
          </a:p>
        </p:txBody>
      </p:sp>
      <p:sp>
        <p:nvSpPr>
          <p:cNvPr id="6" name="正方形/長方形 5"/>
          <p:cNvSpPr/>
          <p:nvPr/>
        </p:nvSpPr>
        <p:spPr>
          <a:xfrm>
            <a:off x="754328" y="5094647"/>
            <a:ext cx="7581115" cy="1323439"/>
          </a:xfrm>
          <a:prstGeom prst="rect">
            <a:avLst/>
          </a:prstGeom>
        </p:spPr>
        <p:txBody>
          <a:bodyPr wrap="square">
            <a:spAutoFit/>
          </a:bodyPr>
          <a:lstStyle/>
          <a:p>
            <a:pPr marL="285750" indent="-285750">
              <a:buFont typeface="Wingdings" charset="2"/>
              <a:buChar char="l"/>
            </a:pPr>
            <a:r>
              <a:rPr lang="ja-JP" altLang="en-US" sz="1600" dirty="0">
                <a:solidFill>
                  <a:schemeClr val="bg1"/>
                </a:solidFill>
                <a:latin typeface="Meiryo" charset="-128"/>
                <a:ea typeface="Meiryo" charset="-128"/>
                <a:cs typeface="Meiryo" charset="-128"/>
              </a:rPr>
              <a:t>反復(周期)的(Iterative)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定期的なリリース</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漸進的(Incremental)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徐々に機能を増加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適応主義(Adaptive)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変化に対応(即応) </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自律的(Self-Organized)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学習する組織</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l"/>
            </a:pPr>
            <a:r>
              <a:rPr lang="ja-JP" altLang="en-US" sz="1600" dirty="0">
                <a:solidFill>
                  <a:schemeClr val="bg1"/>
                </a:solidFill>
                <a:latin typeface="Meiryo" charset="-128"/>
                <a:ea typeface="Meiryo" charset="-128"/>
                <a:cs typeface="Meiryo" charset="-128"/>
              </a:rPr>
              <a:t>多能工(Cell Production) </a:t>
            </a:r>
            <a:r>
              <a:rPr lang="en-US" altLang="ja-JP" sz="1600" dirty="0">
                <a:solidFill>
                  <a:schemeClr val="bg1"/>
                </a:solidFill>
                <a:latin typeface="Meiryo" charset="-128"/>
                <a:ea typeface="Meiryo" charset="-128"/>
                <a:cs typeface="Meiryo" charset="-128"/>
              </a:rPr>
              <a:t>		</a:t>
            </a:r>
            <a:r>
              <a:rPr lang="ja-JP" altLang="en-US" sz="1600" dirty="0">
                <a:solidFill>
                  <a:schemeClr val="bg1"/>
                </a:solidFill>
                <a:latin typeface="Meiryo" charset="-128"/>
                <a:ea typeface="Meiryo" charset="-128"/>
                <a:cs typeface="Meiryo" charset="-128"/>
              </a:rPr>
              <a:t>--- 一人多役(SE、プログラマー、テスター)</a:t>
            </a:r>
          </a:p>
        </p:txBody>
      </p:sp>
      <p:sp>
        <p:nvSpPr>
          <p:cNvPr id="10" name="テキスト ボックス 9"/>
          <p:cNvSpPr txBox="1"/>
          <p:nvPr/>
        </p:nvSpPr>
        <p:spPr>
          <a:xfrm>
            <a:off x="3838466" y="956633"/>
            <a:ext cx="1467068"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目的と理念</a:t>
            </a:r>
          </a:p>
        </p:txBody>
      </p:sp>
      <p:sp>
        <p:nvSpPr>
          <p:cNvPr id="11" name="テキスト ボックス 10"/>
          <p:cNvSpPr txBox="1"/>
          <p:nvPr/>
        </p:nvSpPr>
        <p:spPr>
          <a:xfrm>
            <a:off x="4094948" y="2614810"/>
            <a:ext cx="954107"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手　法</a:t>
            </a:r>
          </a:p>
        </p:txBody>
      </p:sp>
      <p:sp>
        <p:nvSpPr>
          <p:cNvPr id="12" name="テキスト ボックス 11"/>
          <p:cNvSpPr txBox="1"/>
          <p:nvPr/>
        </p:nvSpPr>
        <p:spPr>
          <a:xfrm>
            <a:off x="3710229" y="4704695"/>
            <a:ext cx="1723549" cy="400110"/>
          </a:xfrm>
          <a:prstGeom prst="rect">
            <a:avLst/>
          </a:prstGeom>
          <a:noFill/>
        </p:spPr>
        <p:txBody>
          <a:bodyPr wrap="none" rtlCol="0">
            <a:spAutoFit/>
          </a:bodyPr>
          <a:lstStyle/>
          <a:p>
            <a:pPr algn="ctr"/>
            <a:r>
              <a:rPr kumimoji="1" lang="ja-JP" altLang="en-US" sz="2000" b="1" dirty="0">
                <a:solidFill>
                  <a:schemeClr val="bg1"/>
                </a:solidFill>
                <a:latin typeface="Meiryo" charset="-128"/>
                <a:ea typeface="Meiryo" charset="-128"/>
                <a:cs typeface="Meiryo" charset="-128"/>
              </a:rPr>
              <a:t>共通する要素</a:t>
            </a:r>
          </a:p>
        </p:txBody>
      </p:sp>
    </p:spTree>
    <p:extLst>
      <p:ext uri="{BB962C8B-B14F-4D97-AF65-F5344CB8AC3E}">
        <p14:creationId xmlns:p14="http://schemas.microsoft.com/office/powerpoint/2010/main" val="27407316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4160336" y="928971"/>
            <a:ext cx="4774808" cy="2226019"/>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 name="図 4"/>
          <p:cNvPicPr>
            <a:picLocks noChangeAspect="1"/>
          </p:cNvPicPr>
          <p:nvPr/>
        </p:nvPicPr>
        <p:blipFill>
          <a:blip r:embed="rId2"/>
          <a:stretch>
            <a:fillRect/>
          </a:stretch>
        </p:blipFill>
        <p:spPr>
          <a:xfrm>
            <a:off x="457200" y="5630091"/>
            <a:ext cx="1613001" cy="806501"/>
          </a:xfrm>
          <a:prstGeom prst="rect">
            <a:avLst/>
          </a:prstGeom>
        </p:spPr>
      </p:pic>
      <p:sp>
        <p:nvSpPr>
          <p:cNvPr id="2" name="タイトル 1"/>
          <p:cNvSpPr>
            <a:spLocks noGrp="1"/>
          </p:cNvSpPr>
          <p:nvPr>
            <p:ph type="title"/>
          </p:nvPr>
        </p:nvSpPr>
        <p:spPr/>
        <p:txBody>
          <a:bodyPr/>
          <a:lstStyle/>
          <a:p>
            <a:r>
              <a:rPr kumimoji="1" lang="ja-JP" altLang="en-US" dirty="0"/>
              <a:t>自律型の組織で変化への柔軟性を担保する</a:t>
            </a:r>
          </a:p>
        </p:txBody>
      </p:sp>
      <p:sp>
        <p:nvSpPr>
          <p:cNvPr id="3" name="スライド番号プレースホルダー 2"/>
          <p:cNvSpPr>
            <a:spLocks noGrp="1"/>
          </p:cNvSpPr>
          <p:nvPr>
            <p:ph type="sldNum" sz="quarter" idx="12"/>
          </p:nvPr>
        </p:nvSpPr>
        <p:spPr>
          <a:xfrm>
            <a:off x="6932246" y="6665343"/>
            <a:ext cx="2133600" cy="217800"/>
          </a:xfrm>
        </p:spPr>
        <p:txBody>
          <a:bodyPr/>
          <a:lstStyle/>
          <a:p>
            <a:fld id="{8FF8CC5D-A65D-5946-99B5-645367A967AD}" type="slidenum">
              <a:rPr kumimoji="1" lang="ja-JP" altLang="en-US" smtClean="0"/>
              <a:t>25</a:t>
            </a:fld>
            <a:endParaRPr kumimoji="1" lang="ja-JP" altLang="en-US"/>
          </a:p>
        </p:txBody>
      </p:sp>
      <p:pic>
        <p:nvPicPr>
          <p:cNvPr id="4" name="図 3"/>
          <p:cNvPicPr>
            <a:picLocks noChangeAspect="1"/>
          </p:cNvPicPr>
          <p:nvPr/>
        </p:nvPicPr>
        <p:blipFill>
          <a:blip r:embed="rId3"/>
          <a:stretch>
            <a:fillRect/>
          </a:stretch>
        </p:blipFill>
        <p:spPr>
          <a:xfrm>
            <a:off x="537665" y="917689"/>
            <a:ext cx="3386939" cy="4390477"/>
          </a:xfrm>
          <a:prstGeom prst="rect">
            <a:avLst/>
          </a:prstGeom>
          <a:ln>
            <a:noFill/>
          </a:ln>
          <a:effectLst>
            <a:outerShdw blurRad="292100" dist="139700" dir="2700000" algn="tl" rotWithShape="0">
              <a:srgbClr val="333333">
                <a:alpha val="65000"/>
              </a:srgbClr>
            </a:outerShdw>
          </a:effectLst>
        </p:spPr>
      </p:pic>
      <p:sp>
        <p:nvSpPr>
          <p:cNvPr id="7" name="正方形/長方形 6"/>
          <p:cNvSpPr/>
          <p:nvPr/>
        </p:nvSpPr>
        <p:spPr>
          <a:xfrm>
            <a:off x="4228186" y="1034732"/>
            <a:ext cx="4710987" cy="1600438"/>
          </a:xfrm>
          <a:prstGeom prst="rect">
            <a:avLst/>
          </a:prstGeom>
        </p:spPr>
        <p:txBody>
          <a:bodyPr wrap="square">
            <a:spAutoFit/>
          </a:bodyPr>
          <a:lstStyle/>
          <a:p>
            <a:pPr marL="285750" indent="-285750">
              <a:buFont typeface="Wingdings" charset="2"/>
              <a:buChar char="l"/>
            </a:pPr>
            <a:r>
              <a:rPr lang="ja-JP" altLang="en-US" sz="1400" dirty="0">
                <a:solidFill>
                  <a:schemeClr val="bg1"/>
                </a:solidFill>
                <a:latin typeface="Meiryo" charset="-128"/>
                <a:ea typeface="Meiryo" charset="-128"/>
                <a:cs typeface="Meiryo" charset="-128"/>
              </a:rPr>
              <a:t>さまざまな専門性を持った人がチームを組み、最初から最後まで一緒に働く。</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人とチームを重視し、彼らが自律的に働ける環境を与えることでブレークスルーが起こりやすくなり、同時に製品化までの時間が短くなる。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l"/>
            </a:pPr>
            <a:r>
              <a:rPr lang="ja-JP" altLang="en-US" sz="1400" dirty="0">
                <a:solidFill>
                  <a:schemeClr val="bg1"/>
                </a:solidFill>
                <a:latin typeface="Meiryo" charset="-128"/>
                <a:ea typeface="Meiryo" charset="-128"/>
                <a:cs typeface="Meiryo" charset="-128"/>
              </a:rPr>
              <a:t>リーダーは、自律するチームの障害を取り除くことが仕事であり管理しない。</a:t>
            </a:r>
          </a:p>
        </p:txBody>
      </p:sp>
      <p:sp>
        <p:nvSpPr>
          <p:cNvPr id="8" name="正方形/長方形 7"/>
          <p:cNvSpPr/>
          <p:nvPr/>
        </p:nvSpPr>
        <p:spPr>
          <a:xfrm>
            <a:off x="2128722" y="5694787"/>
            <a:ext cx="1854403" cy="677108"/>
          </a:xfrm>
          <a:prstGeom prst="rect">
            <a:avLst/>
          </a:prstGeom>
        </p:spPr>
        <p:txBody>
          <a:bodyPr wrap="square">
            <a:spAutoFit/>
          </a:bodyPr>
          <a:lstStyle/>
          <a:p>
            <a:r>
              <a:rPr lang="ja-JP" altLang="en-US" sz="1000" dirty="0">
                <a:latin typeface="Meiryo" charset="-128"/>
                <a:ea typeface="Meiryo" charset="-128"/>
                <a:cs typeface="Meiryo" charset="-128"/>
              </a:rPr>
              <a:t>日本で行われている</a:t>
            </a:r>
            <a:endParaRPr lang="en-US" altLang="ja-JP" sz="1000" dirty="0">
              <a:latin typeface="Meiryo" charset="-128"/>
              <a:ea typeface="Meiryo" charset="-128"/>
              <a:cs typeface="Meiryo" charset="-128"/>
            </a:endParaRPr>
          </a:p>
          <a:p>
            <a:r>
              <a:rPr lang="ja-JP" altLang="en-US" sz="1000" b="1" u="sng" dirty="0">
                <a:latin typeface="Meiryo" charset="-128"/>
                <a:ea typeface="Meiryo" charset="-128"/>
                <a:cs typeface="Meiryo" charset="-128"/>
              </a:rPr>
              <a:t>新製品開発</a:t>
            </a:r>
            <a:r>
              <a:rPr lang="ja-JP" altLang="en-US" sz="1000" b="1" dirty="0">
                <a:latin typeface="Meiryo" charset="-128"/>
                <a:ea typeface="Meiryo" charset="-128"/>
                <a:cs typeface="Meiryo" charset="-128"/>
              </a:rPr>
              <a:t>のプロセス</a:t>
            </a:r>
            <a:r>
              <a:rPr lang="ja-JP" altLang="en-US" sz="1000" dirty="0">
                <a:latin typeface="Meiryo" charset="-128"/>
                <a:ea typeface="Meiryo" charset="-128"/>
                <a:cs typeface="Meiryo" charset="-128"/>
              </a:rPr>
              <a:t>を</a:t>
            </a:r>
            <a:endParaRPr lang="en-US" altLang="ja-JP" sz="1000" dirty="0">
              <a:latin typeface="Meiryo" charset="-128"/>
              <a:ea typeface="Meiryo" charset="-128"/>
              <a:cs typeface="Meiryo" charset="-128"/>
            </a:endParaRPr>
          </a:p>
          <a:p>
            <a:r>
              <a:rPr lang="ja-JP" altLang="en-US" sz="1000" dirty="0">
                <a:latin typeface="Meiryo" charset="-128"/>
                <a:ea typeface="Meiryo" charset="-128"/>
                <a:cs typeface="Meiryo" charset="-128"/>
              </a:rPr>
              <a:t>米国のやり方と比較した論文</a:t>
            </a:r>
            <a:endParaRPr lang="en-US" altLang="ja-JP" sz="1000" dirty="0">
              <a:latin typeface="Meiryo" charset="-128"/>
              <a:ea typeface="Meiryo" charset="-128"/>
              <a:cs typeface="Meiryo" charset="-128"/>
            </a:endParaRPr>
          </a:p>
          <a:p>
            <a:r>
              <a:rPr lang="en-US" altLang="ja-JP" sz="800" dirty="0">
                <a:latin typeface="Meiryo" charset="-128"/>
                <a:ea typeface="Meiryo" charset="-128"/>
                <a:cs typeface="Meiryo" charset="-128"/>
              </a:rPr>
              <a:t>1986,Harvard Business Review</a:t>
            </a:r>
            <a:endParaRPr lang="ja-JP" altLang="en-US" sz="800" dirty="0">
              <a:latin typeface="Meiryo" charset="-128"/>
              <a:ea typeface="Meiryo" charset="-128"/>
              <a:cs typeface="Meiryo" charset="-128"/>
            </a:endParaRPr>
          </a:p>
        </p:txBody>
      </p:sp>
      <p:sp>
        <p:nvSpPr>
          <p:cNvPr id="13" name="テキスト ボックス 12"/>
          <p:cNvSpPr txBox="1"/>
          <p:nvPr/>
        </p:nvSpPr>
        <p:spPr>
          <a:xfrm>
            <a:off x="4572000" y="2570215"/>
            <a:ext cx="4109842" cy="584775"/>
          </a:xfrm>
          <a:prstGeom prst="rect">
            <a:avLst/>
          </a:prstGeom>
          <a:noFill/>
        </p:spPr>
        <p:txBody>
          <a:bodyPr wrap="square" rtlCol="0">
            <a:spAutoFit/>
          </a:bodyPr>
          <a:lstStyle/>
          <a:p>
            <a:pPr algn="ctr"/>
            <a:r>
              <a:rPr kumimoji="1" lang="en-US" altLang="ja-JP" sz="2800" b="1" dirty="0">
                <a:solidFill>
                  <a:schemeClr val="bg1"/>
                </a:solidFill>
                <a:latin typeface="Meiryo" charset="-128"/>
                <a:ea typeface="Meiryo" charset="-128"/>
                <a:cs typeface="Meiryo" charset="-128"/>
              </a:rPr>
              <a:t>Scrum</a:t>
            </a:r>
            <a:r>
              <a:rPr kumimoji="1" lang="ja-JP" altLang="en-US" sz="2800" dirty="0">
                <a:solidFill>
                  <a:schemeClr val="bg1"/>
                </a:solidFill>
                <a:latin typeface="Meiryo" charset="-128"/>
                <a:ea typeface="Meiryo" charset="-128"/>
                <a:cs typeface="Meiryo" charset="-128"/>
              </a:rPr>
              <a:t>（</a:t>
            </a:r>
            <a:r>
              <a:rPr lang="ja-JP" altLang="en-US" sz="2800" dirty="0">
                <a:solidFill>
                  <a:schemeClr val="bg1"/>
                </a:solidFill>
                <a:latin typeface="Meiryo" charset="-128"/>
                <a:ea typeface="Meiryo" charset="-128"/>
                <a:cs typeface="Meiryo" charset="-128"/>
              </a:rPr>
              <a:t>スクラム</a:t>
            </a:r>
            <a:r>
              <a:rPr kumimoji="1" lang="ja-JP" altLang="en-US" sz="3200" dirty="0">
                <a:solidFill>
                  <a:schemeClr val="bg1"/>
                </a:solidFill>
                <a:latin typeface="Meiryo" charset="-128"/>
                <a:ea typeface="Meiryo" charset="-128"/>
                <a:cs typeface="Meiryo" charset="-128"/>
              </a:rPr>
              <a:t>）</a:t>
            </a:r>
          </a:p>
        </p:txBody>
      </p:sp>
      <p:grpSp>
        <p:nvGrpSpPr>
          <p:cNvPr id="17" name="図形グループ 16"/>
          <p:cNvGrpSpPr/>
          <p:nvPr/>
        </p:nvGrpSpPr>
        <p:grpSpPr>
          <a:xfrm>
            <a:off x="4160336" y="3217270"/>
            <a:ext cx="4774808" cy="3372409"/>
            <a:chOff x="4160336" y="3217270"/>
            <a:chExt cx="4774808" cy="3372409"/>
          </a:xfrm>
        </p:grpSpPr>
        <p:sp>
          <p:nvSpPr>
            <p:cNvPr id="16" name="下矢印 15"/>
            <p:cNvSpPr/>
            <p:nvPr/>
          </p:nvSpPr>
          <p:spPr>
            <a:xfrm>
              <a:off x="4160336" y="3217270"/>
              <a:ext cx="4774808" cy="1473203"/>
            </a:xfrm>
            <a:prstGeom prst="downArrow">
              <a:avLst>
                <a:gd name="adj1" fmla="val 83353"/>
                <a:gd name="adj2" fmla="val 49006"/>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1" name="図 10"/>
            <p:cNvPicPr>
              <a:picLocks noChangeAspect="1"/>
            </p:cNvPicPr>
            <p:nvPr/>
          </p:nvPicPr>
          <p:blipFill>
            <a:blip r:embed="rId4"/>
            <a:stretch>
              <a:fillRect/>
            </a:stretch>
          </p:blipFill>
          <p:spPr>
            <a:xfrm>
              <a:off x="4258747" y="4766137"/>
              <a:ext cx="4645836" cy="1823542"/>
            </a:xfrm>
            <a:prstGeom prst="rect">
              <a:avLst/>
            </a:prstGeom>
          </p:spPr>
        </p:pic>
        <p:sp>
          <p:nvSpPr>
            <p:cNvPr id="10" name="テキスト ボックス 9"/>
            <p:cNvSpPr txBox="1"/>
            <p:nvPr/>
          </p:nvSpPr>
          <p:spPr>
            <a:xfrm>
              <a:off x="4228186" y="4766137"/>
              <a:ext cx="2465034" cy="461665"/>
            </a:xfrm>
            <a:prstGeom prst="rect">
              <a:avLst/>
            </a:prstGeom>
            <a:noFill/>
          </p:spPr>
          <p:txBody>
            <a:bodyPr wrap="none" rtlCol="0">
              <a:spAutoFit/>
            </a:bodyPr>
            <a:lstStyle/>
            <a:p>
              <a:r>
                <a:rPr kumimoji="1" lang="en-US" altLang="ja-JP" sz="1200" dirty="0">
                  <a:solidFill>
                    <a:schemeClr val="tx1">
                      <a:lumMod val="65000"/>
                      <a:lumOff val="35000"/>
                    </a:schemeClr>
                  </a:solidFill>
                  <a:latin typeface="Meiryo" charset="-128"/>
                  <a:ea typeface="Meiryo" charset="-128"/>
                  <a:cs typeface="Meiryo" charset="-128"/>
                </a:rPr>
                <a:t>1990</a:t>
              </a:r>
              <a:r>
                <a:rPr kumimoji="1" lang="ja-JP" altLang="en-US" sz="1200" dirty="0">
                  <a:solidFill>
                    <a:schemeClr val="tx1">
                      <a:lumMod val="65000"/>
                      <a:lumOff val="35000"/>
                    </a:schemeClr>
                  </a:solidFill>
                  <a:latin typeface="Meiryo" charset="-128"/>
                  <a:ea typeface="Meiryo" charset="-128"/>
                  <a:cs typeface="Meiryo" charset="-128"/>
                </a:rPr>
                <a:t>年代、</a:t>
              </a:r>
              <a:r>
                <a:rPr kumimoji="1" lang="en-US" altLang="ja-JP" sz="1200" dirty="0">
                  <a:solidFill>
                    <a:schemeClr val="tx1">
                      <a:lumMod val="65000"/>
                      <a:lumOff val="35000"/>
                    </a:schemeClr>
                  </a:solidFill>
                  <a:latin typeface="Meiryo" charset="-128"/>
                  <a:ea typeface="Meiryo" charset="-128"/>
                  <a:cs typeface="Meiryo" charset="-128"/>
                </a:rPr>
                <a:t>Jeff Sutherland</a:t>
              </a:r>
              <a:r>
                <a:rPr kumimoji="1" lang="ja-JP" altLang="en-US" sz="1200" dirty="0">
                  <a:solidFill>
                    <a:schemeClr val="tx1">
                      <a:lumMod val="65000"/>
                      <a:lumOff val="35000"/>
                    </a:schemeClr>
                  </a:solidFill>
                  <a:latin typeface="Meiryo" charset="-128"/>
                  <a:ea typeface="Meiryo" charset="-128"/>
                  <a:cs typeface="Meiryo" charset="-128"/>
                </a:rPr>
                <a:t>らが</a:t>
              </a:r>
              <a:endParaRPr kumimoji="1" lang="en-US" altLang="ja-JP" sz="1200" dirty="0">
                <a:solidFill>
                  <a:schemeClr val="tx1">
                    <a:lumMod val="65000"/>
                    <a:lumOff val="35000"/>
                  </a:schemeClr>
                </a:solidFill>
                <a:latin typeface="Meiryo" charset="-128"/>
                <a:ea typeface="Meiryo" charset="-128"/>
                <a:cs typeface="Meiryo" charset="-128"/>
              </a:endParaRPr>
            </a:p>
            <a:p>
              <a:r>
                <a:rPr kumimoji="1" lang="ja-JP" altLang="en-US" sz="1200" dirty="0">
                  <a:solidFill>
                    <a:schemeClr val="tx1">
                      <a:lumMod val="65000"/>
                      <a:lumOff val="35000"/>
                    </a:schemeClr>
                  </a:solidFill>
                  <a:latin typeface="Meiryo" charset="-128"/>
                  <a:ea typeface="Meiryo" charset="-128"/>
                  <a:cs typeface="Meiryo" charset="-128"/>
                </a:rPr>
                <a:t>ソフトウェア開発のに適用</a:t>
              </a:r>
            </a:p>
          </p:txBody>
        </p:sp>
        <p:sp>
          <p:nvSpPr>
            <p:cNvPr id="14" name="テキスト ボックス 13"/>
            <p:cNvSpPr txBox="1"/>
            <p:nvPr/>
          </p:nvSpPr>
          <p:spPr>
            <a:xfrm>
              <a:off x="7314187" y="4766137"/>
              <a:ext cx="1620957" cy="338554"/>
            </a:xfrm>
            <a:prstGeom prst="rect">
              <a:avLst/>
            </a:prstGeom>
            <a:noFill/>
          </p:spPr>
          <p:txBody>
            <a:bodyPr wrap="none" rtlCol="0">
              <a:spAutoFit/>
            </a:bodyPr>
            <a:lstStyle/>
            <a:p>
              <a:r>
                <a:rPr kumimoji="1" lang="ja-JP" altLang="en-US" sz="1600" b="1" dirty="0">
                  <a:solidFill>
                    <a:srgbClr val="0432FF"/>
                  </a:solidFill>
                  <a:latin typeface="Meiryo" charset="-128"/>
                  <a:ea typeface="Meiryo" charset="-128"/>
                  <a:cs typeface="Meiryo" charset="-128"/>
                </a:rPr>
                <a:t>アジャイル開発</a:t>
              </a:r>
            </a:p>
          </p:txBody>
        </p:sp>
      </p:grpSp>
      <p:sp>
        <p:nvSpPr>
          <p:cNvPr id="15" name="正方形/長方形 14"/>
          <p:cNvSpPr/>
          <p:nvPr/>
        </p:nvSpPr>
        <p:spPr>
          <a:xfrm>
            <a:off x="4228186" y="3312108"/>
            <a:ext cx="4710987" cy="1292662"/>
          </a:xfrm>
          <a:prstGeom prst="rect">
            <a:avLst/>
          </a:prstGeom>
        </p:spPr>
        <p:txBody>
          <a:bodyPr wrap="square">
            <a:spAutoFit/>
          </a:bodyPr>
          <a:lstStyle/>
          <a:p>
            <a:pPr marL="285750" indent="-285750">
              <a:buFont typeface="Wingdings" charset="2"/>
              <a:buChar char="l"/>
            </a:pPr>
            <a:r>
              <a:rPr lang="ja-JP" altLang="en-US" sz="1400" b="1" dirty="0">
                <a:solidFill>
                  <a:srgbClr val="0432FF"/>
                </a:solidFill>
                <a:latin typeface="Meiryo" charset="-128"/>
                <a:ea typeface="Meiryo" charset="-128"/>
                <a:cs typeface="Meiryo" charset="-128"/>
              </a:rPr>
              <a:t>不安定</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高い自由裁量と困難なゴールを持つ</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自己組織化</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情報ゼロから相互交流し自律的に仕組みを作る</a:t>
            </a:r>
            <a:endParaRPr lang="en-US" altLang="ja-JP" sz="1200" dirty="0">
              <a:solidFill>
                <a:srgbClr val="0432FF"/>
              </a:solidFill>
              <a:latin typeface="Meiryo" charset="-128"/>
              <a:ea typeface="Meiryo" charset="-128"/>
              <a:cs typeface="Meiryo" charset="-128"/>
            </a:endParaRPr>
          </a:p>
          <a:p>
            <a:pPr marL="285750" indent="-285750">
              <a:buFont typeface="Wingdings" charset="2"/>
              <a:buChar char="l"/>
            </a:pPr>
            <a:r>
              <a:rPr lang="ja-JP" altLang="en-US" sz="1400" b="1" dirty="0">
                <a:solidFill>
                  <a:srgbClr val="0432FF"/>
                </a:solidFill>
                <a:latin typeface="Meiryo" charset="-128"/>
                <a:ea typeface="Meiryo" charset="-128"/>
                <a:cs typeface="Meiryo" charset="-128"/>
              </a:rPr>
              <a:t>全員多能工</a:t>
            </a:r>
            <a:endParaRPr lang="en-US" altLang="ja-JP" sz="1400" b="1" dirty="0">
              <a:solidFill>
                <a:srgbClr val="0432FF"/>
              </a:solidFill>
              <a:latin typeface="Meiryo" charset="-128"/>
              <a:ea typeface="Meiryo" charset="-128"/>
              <a:cs typeface="Meiryo" charset="-128"/>
            </a:endParaRPr>
          </a:p>
          <a:p>
            <a:pPr lvl="1"/>
            <a:r>
              <a:rPr lang="ja-JP" altLang="en-US" sz="1200" dirty="0">
                <a:solidFill>
                  <a:srgbClr val="0432FF"/>
                </a:solidFill>
                <a:latin typeface="Meiryo" charset="-128"/>
                <a:ea typeface="Meiryo" charset="-128"/>
                <a:cs typeface="Meiryo" charset="-128"/>
              </a:rPr>
              <a:t>分業を共有しメンバーがプロジェクトの責任を自覚する</a:t>
            </a:r>
          </a:p>
        </p:txBody>
      </p:sp>
      <p:sp>
        <p:nvSpPr>
          <p:cNvPr id="18" name="テキスト ボックス 17"/>
          <p:cNvSpPr txBox="1"/>
          <p:nvPr/>
        </p:nvSpPr>
        <p:spPr>
          <a:xfrm>
            <a:off x="702510" y="2715769"/>
            <a:ext cx="3057247" cy="954107"/>
          </a:xfrm>
          <a:prstGeom prst="rect">
            <a:avLst/>
          </a:prstGeom>
          <a:solidFill>
            <a:srgbClr val="FFFFFF">
              <a:alpha val="50588"/>
            </a:srgbClr>
          </a:solidFill>
        </p:spPr>
        <p:txBody>
          <a:bodyPr wrap="none" rtlCol="0">
            <a:spAutoFit/>
          </a:bodyPr>
          <a:lstStyle/>
          <a:p>
            <a:pPr algn="ctr"/>
            <a:r>
              <a:rPr kumimoji="1" lang="ja-JP" altLang="en-US" sz="2800" b="1" dirty="0">
                <a:solidFill>
                  <a:schemeClr val="accent6">
                    <a:lumMod val="75000"/>
                  </a:schemeClr>
                </a:solidFill>
                <a:latin typeface="Meiryo" charset="-128"/>
                <a:ea typeface="Meiryo" charset="-128"/>
                <a:cs typeface="Meiryo" charset="-128"/>
              </a:rPr>
              <a:t>イノベーションを</a:t>
            </a:r>
            <a:endParaRPr kumimoji="1" lang="en-US" altLang="ja-JP" sz="2800" b="1" dirty="0">
              <a:solidFill>
                <a:schemeClr val="accent6">
                  <a:lumMod val="75000"/>
                </a:schemeClr>
              </a:solidFill>
              <a:latin typeface="Meiryo" charset="-128"/>
              <a:ea typeface="Meiryo" charset="-128"/>
              <a:cs typeface="Meiryo" charset="-128"/>
            </a:endParaRPr>
          </a:p>
          <a:p>
            <a:pPr algn="ctr"/>
            <a:r>
              <a:rPr kumimoji="1" lang="ja-JP" altLang="en-US" sz="2800" b="1" dirty="0">
                <a:solidFill>
                  <a:schemeClr val="accent6">
                    <a:lumMod val="75000"/>
                  </a:schemeClr>
                </a:solidFill>
                <a:latin typeface="Meiryo" charset="-128"/>
                <a:ea typeface="Meiryo" charset="-128"/>
                <a:cs typeface="Meiryo" charset="-128"/>
              </a:rPr>
              <a:t>生みだす方法論</a:t>
            </a:r>
          </a:p>
        </p:txBody>
      </p:sp>
    </p:spTree>
    <p:extLst>
      <p:ext uri="{BB962C8B-B14F-4D97-AF65-F5344CB8AC3E}">
        <p14:creationId xmlns:p14="http://schemas.microsoft.com/office/powerpoint/2010/main" val="2772351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down)">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up)">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スクラム：</a:t>
            </a:r>
            <a:r>
              <a:rPr lang="ja-JP" altLang="en-US" dirty="0"/>
              <a:t>特徴・</a:t>
            </a:r>
            <a:r>
              <a:rPr lang="en-US" altLang="ja-JP" dirty="0"/>
              <a:t>3</a:t>
            </a:r>
            <a:r>
              <a:rPr lang="ja-JP" altLang="en-US" dirty="0"/>
              <a:t>本の柱・基本的考え方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正方形/長方形 3"/>
          <p:cNvSpPr/>
          <p:nvPr/>
        </p:nvSpPr>
        <p:spPr>
          <a:xfrm>
            <a:off x="323528" y="1154121"/>
            <a:ext cx="8496944" cy="5047536"/>
          </a:xfrm>
          <a:prstGeom prst="rect">
            <a:avLst/>
          </a:prstGeom>
        </p:spPr>
        <p:txBody>
          <a:bodyPr wrap="square">
            <a:spAutoFit/>
          </a:bodyPr>
          <a:lstStyle/>
          <a:p>
            <a:r>
              <a:rPr lang="ja-JP" altLang="en-US" dirty="0">
                <a:latin typeface="Meiryo" charset="-128"/>
                <a:ea typeface="Meiryo" charset="-128"/>
                <a:cs typeface="Meiryo" charset="-128"/>
              </a:rPr>
              <a:t>システム開発のフレームワーク（</a:t>
            </a:r>
            <a:r>
              <a:rPr lang="en-US" altLang="ja-JP" dirty="0">
                <a:latin typeface="Meiryo" charset="-128"/>
                <a:ea typeface="Meiryo" charset="-128"/>
                <a:cs typeface="Meiryo" charset="-128"/>
              </a:rPr>
              <a:t>1995</a:t>
            </a:r>
            <a:r>
              <a:rPr lang="ja-JP" altLang="en-US" dirty="0">
                <a:latin typeface="Meiryo" charset="-128"/>
                <a:ea typeface="Meiryo" charset="-128"/>
                <a:cs typeface="Meiryo" charset="-128"/>
              </a:rPr>
              <a:t>）／ Ken Schwaber &amp; Jeff Sutherland</a:t>
            </a:r>
            <a:endParaRPr lang="en-US" altLang="ja-JP" dirty="0">
              <a:latin typeface="Meiryo" charset="-128"/>
              <a:ea typeface="Meiryo" charset="-128"/>
              <a:cs typeface="Meiryo" charset="-128"/>
            </a:endParaRPr>
          </a:p>
          <a:p>
            <a:endParaRPr lang="en-US" altLang="ja-JP"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特徴</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軽量</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理解しやすい（シンプル）</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会得するのは比較的難しい</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三本の柱</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Transparency （透明性）</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Inspection （視察、検査）</a:t>
            </a:r>
            <a:endParaRPr lang="en-US" altLang="ja-JP" sz="16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Adaptation （適応、順応、改作）</a:t>
            </a:r>
            <a:endParaRPr lang="en-US" altLang="ja-JP" sz="1600" dirty="0">
              <a:latin typeface="Meiryo" charset="-128"/>
              <a:ea typeface="Meiryo" charset="-128"/>
              <a:cs typeface="Meiryo" charset="-128"/>
            </a:endParaRPr>
          </a:p>
          <a:p>
            <a:pPr marL="742950" lvl="1" indent="-285750">
              <a:buFont typeface="Wingdings" charset="2"/>
              <a:buChar char="Ø"/>
            </a:pPr>
            <a:endParaRPr lang="en-US" altLang="ja-JP" sz="1600" dirty="0">
              <a:latin typeface="Meiryo" charset="-128"/>
              <a:ea typeface="Meiryo" charset="-128"/>
              <a:cs typeface="Meiryo" charset="-128"/>
            </a:endParaRPr>
          </a:p>
          <a:p>
            <a:pPr marL="285750" indent="-285750">
              <a:buFont typeface="Wingdings" charset="2"/>
              <a:buChar char="n"/>
            </a:pPr>
            <a:r>
              <a:rPr lang="ja-JP" altLang="en-US" dirty="0">
                <a:latin typeface="Meiryo" charset="-128"/>
                <a:ea typeface="Meiryo" charset="-128"/>
                <a:cs typeface="Meiryo" charset="-128"/>
              </a:rPr>
              <a:t>基本的考え方</a:t>
            </a:r>
            <a:endParaRPr lang="en-US" altLang="ja-JP"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タイム・ボックス（Time Box）</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時間を区切って、その時間内に目的を果たす仕事を行う仕事の仕方</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機能横断的な固定化されたチーム</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チーム内で役割分担を決めず、全員が必要な仕事をこなす多能工（T型人間のチームでできるだけチームメ ンバーを固定化した方がよい</a:t>
            </a:r>
            <a:endParaRPr lang="en-US" altLang="ja-JP" sz="1400" dirty="0">
              <a:latin typeface="Meiryo" charset="-128"/>
              <a:ea typeface="Meiryo" charset="-128"/>
              <a:cs typeface="Meiryo" charset="-128"/>
            </a:endParaRPr>
          </a:p>
          <a:p>
            <a:pPr marL="742950" lvl="1" indent="-285750">
              <a:buFont typeface="Wingdings" charset="2"/>
              <a:buChar char="Ø"/>
            </a:pPr>
            <a:r>
              <a:rPr lang="ja-JP" altLang="en-US" sz="1600" dirty="0">
                <a:latin typeface="Meiryo" charset="-128"/>
                <a:ea typeface="Meiryo" charset="-128"/>
                <a:cs typeface="Meiryo" charset="-128"/>
              </a:rPr>
              <a:t>持続可能なペース </a:t>
            </a:r>
            <a:endParaRPr lang="en-US" altLang="ja-JP" sz="1600" dirty="0">
              <a:latin typeface="Meiryo" charset="-128"/>
              <a:ea typeface="Meiryo" charset="-128"/>
              <a:cs typeface="Meiryo" charset="-128"/>
            </a:endParaRPr>
          </a:p>
          <a:p>
            <a:pPr lvl="2"/>
            <a:r>
              <a:rPr lang="ja-JP" altLang="en-US" sz="1400" dirty="0">
                <a:latin typeface="Meiryo" charset="-128"/>
                <a:ea typeface="Meiryo" charset="-128"/>
                <a:cs typeface="Meiryo" charset="-128"/>
              </a:rPr>
              <a:t>徹夜や残業を排除して安定した持続可能な一定のペースで開発し、定期的にリリースを行う</a:t>
            </a:r>
          </a:p>
        </p:txBody>
      </p:sp>
    </p:spTree>
    <p:extLst>
      <p:ext uri="{BB962C8B-B14F-4D97-AF65-F5344CB8AC3E}">
        <p14:creationId xmlns:p14="http://schemas.microsoft.com/office/powerpoint/2010/main" val="2968670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正方形/長方形 180"/>
          <p:cNvSpPr/>
          <p:nvPr/>
        </p:nvSpPr>
        <p:spPr>
          <a:xfrm>
            <a:off x="310264" y="4946644"/>
            <a:ext cx="8592954" cy="1595274"/>
          </a:xfrm>
          <a:prstGeom prst="rect">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台形 179"/>
          <p:cNvSpPr/>
          <p:nvPr/>
        </p:nvSpPr>
        <p:spPr>
          <a:xfrm>
            <a:off x="310264" y="2787106"/>
            <a:ext cx="8593366" cy="2162620"/>
          </a:xfrm>
          <a:custGeom>
            <a:avLst/>
            <a:gdLst>
              <a:gd name="connsiteX0" fmla="*/ 0 w 8592954"/>
              <a:gd name="connsiteY0" fmla="*/ 2078821 h 2078821"/>
              <a:gd name="connsiteX1" fmla="*/ 519705 w 8592954"/>
              <a:gd name="connsiteY1" fmla="*/ 0 h 2078821"/>
              <a:gd name="connsiteX2" fmla="*/ 8073249 w 8592954"/>
              <a:gd name="connsiteY2" fmla="*/ 0 h 2078821"/>
              <a:gd name="connsiteX3" fmla="*/ 8592954 w 8592954"/>
              <a:gd name="connsiteY3" fmla="*/ 2078821 h 2078821"/>
              <a:gd name="connsiteX4" fmla="*/ 0 w 8592954"/>
              <a:gd name="connsiteY4" fmla="*/ 2078821 h 2078821"/>
              <a:gd name="connsiteX0" fmla="*/ 0 w 8592954"/>
              <a:gd name="connsiteY0" fmla="*/ 2095599 h 2095599"/>
              <a:gd name="connsiteX1" fmla="*/ 3145459 w 8592954"/>
              <a:gd name="connsiteY1" fmla="*/ 0 h 2095599"/>
              <a:gd name="connsiteX2" fmla="*/ 8073249 w 8592954"/>
              <a:gd name="connsiteY2" fmla="*/ 16778 h 2095599"/>
              <a:gd name="connsiteX3" fmla="*/ 8592954 w 8592954"/>
              <a:gd name="connsiteY3" fmla="*/ 2095599 h 2095599"/>
              <a:gd name="connsiteX4" fmla="*/ 0 w 8592954"/>
              <a:gd name="connsiteY4" fmla="*/ 2095599 h 2095599"/>
              <a:gd name="connsiteX0" fmla="*/ 0 w 8593366"/>
              <a:gd name="connsiteY0" fmla="*/ 2095599 h 2095599"/>
              <a:gd name="connsiteX1" fmla="*/ 3145459 w 8593366"/>
              <a:gd name="connsiteY1" fmla="*/ 0 h 2095599"/>
              <a:gd name="connsiteX2" fmla="*/ 8593366 w 8593366"/>
              <a:gd name="connsiteY2" fmla="*/ 25167 h 2095599"/>
              <a:gd name="connsiteX3" fmla="*/ 8592954 w 8593366"/>
              <a:gd name="connsiteY3" fmla="*/ 2095599 h 2095599"/>
              <a:gd name="connsiteX4" fmla="*/ 0 w 8593366"/>
              <a:gd name="connsiteY4" fmla="*/ 2095599 h 2095599"/>
              <a:gd name="connsiteX0" fmla="*/ 0 w 8593366"/>
              <a:gd name="connsiteY0" fmla="*/ 2095599 h 2095599"/>
              <a:gd name="connsiteX1" fmla="*/ 3145459 w 8593366"/>
              <a:gd name="connsiteY1" fmla="*/ 0 h 2095599"/>
              <a:gd name="connsiteX2" fmla="*/ 8593366 w 8593366"/>
              <a:gd name="connsiteY2" fmla="*/ 8389 h 2095599"/>
              <a:gd name="connsiteX3" fmla="*/ 8592954 w 8593366"/>
              <a:gd name="connsiteY3" fmla="*/ 2095599 h 2095599"/>
              <a:gd name="connsiteX4" fmla="*/ 0 w 8593366"/>
              <a:gd name="connsiteY4" fmla="*/ 2095599 h 2095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3366" h="2095599">
                <a:moveTo>
                  <a:pt x="0" y="2095599"/>
                </a:moveTo>
                <a:lnTo>
                  <a:pt x="3145459" y="0"/>
                </a:lnTo>
                <a:lnTo>
                  <a:pt x="8593366" y="8389"/>
                </a:lnTo>
                <a:cubicBezTo>
                  <a:pt x="8593229" y="698533"/>
                  <a:pt x="8593091" y="1405455"/>
                  <a:pt x="8592954" y="2095599"/>
                </a:cubicBezTo>
                <a:lnTo>
                  <a:pt x="0" y="2095599"/>
                </a:lnTo>
                <a:close/>
              </a:path>
            </a:pathLst>
          </a:cu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スクラム・プロセス</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4" name="ホームベース 3"/>
          <p:cNvSpPr/>
          <p:nvPr/>
        </p:nvSpPr>
        <p:spPr>
          <a:xfrm>
            <a:off x="6636696"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4</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5" name="ホームベース 4"/>
          <p:cNvSpPr/>
          <p:nvPr/>
        </p:nvSpPr>
        <p:spPr>
          <a:xfrm>
            <a:off x="4512839"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3</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6" name="ホームベース 5"/>
          <p:cNvSpPr/>
          <p:nvPr/>
        </p:nvSpPr>
        <p:spPr>
          <a:xfrm>
            <a:off x="2411343"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2</a:t>
            </a:r>
          </a:p>
          <a:p>
            <a:pPr algn="ctr"/>
            <a:r>
              <a:rPr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p>
        </p:txBody>
      </p:sp>
      <p:sp>
        <p:nvSpPr>
          <p:cNvPr id="7" name="ホームベース 6"/>
          <p:cNvSpPr/>
          <p:nvPr/>
        </p:nvSpPr>
        <p:spPr>
          <a:xfrm>
            <a:off x="323111" y="3283147"/>
            <a:ext cx="2255367" cy="576064"/>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イテレーション（反復）</a:t>
            </a:r>
            <a:r>
              <a:rPr lang="en-US" altLang="ja-JP" sz="1200" dirty="0">
                <a:solidFill>
                  <a:srgbClr val="FFFFFF"/>
                </a:solidFill>
                <a:latin typeface="Meiryo" charset="-128"/>
                <a:ea typeface="Meiryo" charset="-128"/>
                <a:cs typeface="Meiryo" charset="-128"/>
              </a:rPr>
              <a:t> 1</a:t>
            </a:r>
          </a:p>
          <a:p>
            <a:pPr algn="ctr"/>
            <a:r>
              <a:rPr kumimoji="1" lang="en-US" altLang="ja-JP" sz="1200" dirty="0">
                <a:solidFill>
                  <a:srgbClr val="FFFFFF"/>
                </a:solidFill>
                <a:latin typeface="Meiryo" charset="-128"/>
                <a:ea typeface="Meiryo" charset="-128"/>
                <a:cs typeface="Meiryo" charset="-128"/>
              </a:rPr>
              <a:t>1〜4</a:t>
            </a:r>
            <a:r>
              <a:rPr lang="ja-JP" altLang="en-US" sz="1200" dirty="0">
                <a:solidFill>
                  <a:srgbClr val="FFFFFF"/>
                </a:solidFill>
                <a:latin typeface="Meiryo" charset="-128"/>
                <a:ea typeface="Meiryo" charset="-128"/>
                <a:cs typeface="Meiryo" charset="-128"/>
              </a:rPr>
              <a:t>週間</a:t>
            </a:r>
            <a:endParaRPr kumimoji="1" lang="ja-JP" altLang="en-US" sz="1200" dirty="0">
              <a:solidFill>
                <a:srgbClr val="FFFFFF"/>
              </a:solidFill>
              <a:latin typeface="Meiryo" charset="-128"/>
              <a:ea typeface="Meiryo" charset="-128"/>
              <a:cs typeface="Meiryo" charset="-128"/>
            </a:endParaRPr>
          </a:p>
        </p:txBody>
      </p:sp>
      <p:sp>
        <p:nvSpPr>
          <p:cNvPr id="8" name="上矢印吹き出し 7"/>
          <p:cNvSpPr/>
          <p:nvPr/>
        </p:nvSpPr>
        <p:spPr>
          <a:xfrm>
            <a:off x="200241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9" name="上矢印吹き出し 8"/>
          <p:cNvSpPr/>
          <p:nvPr/>
        </p:nvSpPr>
        <p:spPr>
          <a:xfrm>
            <a:off x="4090646"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0" name="上矢印吹き出し 9"/>
          <p:cNvSpPr/>
          <p:nvPr/>
        </p:nvSpPr>
        <p:spPr>
          <a:xfrm>
            <a:off x="6192142"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sp>
        <p:nvSpPr>
          <p:cNvPr id="11" name="上矢印吹き出し 10"/>
          <p:cNvSpPr/>
          <p:nvPr/>
        </p:nvSpPr>
        <p:spPr>
          <a:xfrm>
            <a:off x="8280374" y="3874296"/>
            <a:ext cx="576064" cy="490808"/>
          </a:xfrm>
          <a:prstGeom prst="upArrowCallou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納品</a:t>
            </a:r>
            <a:endParaRPr kumimoji="1" lang="ja-JP" altLang="en-US" sz="1200" dirty="0">
              <a:solidFill>
                <a:srgbClr val="FFFFFF"/>
              </a:solidFill>
              <a:latin typeface="Meiryo" charset="-128"/>
              <a:ea typeface="Meiryo" charset="-128"/>
              <a:cs typeface="Meiryo" charset="-128"/>
            </a:endParaRPr>
          </a:p>
        </p:txBody>
      </p:sp>
      <p:pic>
        <p:nvPicPr>
          <p:cNvPr id="14" name="図 13"/>
          <p:cNvPicPr>
            <a:picLocks noChangeAspect="1"/>
          </p:cNvPicPr>
          <p:nvPr/>
        </p:nvPicPr>
        <p:blipFill>
          <a:blip r:embed="rId2">
            <a:clrChange>
              <a:clrFrom>
                <a:srgbClr val="FFFFFF"/>
              </a:clrFrom>
              <a:clrTo>
                <a:srgbClr val="FFFFFF">
                  <a:alpha val="0"/>
                </a:srgbClr>
              </a:clrTo>
            </a:clrChange>
          </a:blip>
          <a:stretch>
            <a:fillRect/>
          </a:stretch>
        </p:blipFill>
        <p:spPr>
          <a:xfrm>
            <a:off x="6816732" y="908720"/>
            <a:ext cx="465598" cy="493335"/>
          </a:xfrm>
          <a:prstGeom prst="rect">
            <a:avLst/>
          </a:prstGeom>
        </p:spPr>
      </p:pic>
      <p:grpSp>
        <p:nvGrpSpPr>
          <p:cNvPr id="18" name="図形グループ 17"/>
          <p:cNvGrpSpPr/>
          <p:nvPr/>
        </p:nvGrpSpPr>
        <p:grpSpPr>
          <a:xfrm>
            <a:off x="310264" y="1047311"/>
            <a:ext cx="231924" cy="471366"/>
            <a:chOff x="1946324" y="4125162"/>
            <a:chExt cx="969964" cy="2007872"/>
          </a:xfrm>
        </p:grpSpPr>
        <p:sp>
          <p:nvSpPr>
            <p:cNvPr id="19" name="円/楕円 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フローチャート: 論理積ゲート 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2" name="テキスト ボックス 21"/>
          <p:cNvSpPr txBox="1"/>
          <p:nvPr/>
        </p:nvSpPr>
        <p:spPr>
          <a:xfrm>
            <a:off x="542188" y="1252949"/>
            <a:ext cx="2492990" cy="369332"/>
          </a:xfrm>
          <a:prstGeom prst="rect">
            <a:avLst/>
          </a:prstGeom>
          <a:noFill/>
        </p:spPr>
        <p:txBody>
          <a:bodyPr wrap="none" rtlCol="0">
            <a:spAutoFit/>
          </a:bodyPr>
          <a:lstStyle/>
          <a:p>
            <a:r>
              <a:rPr kumimoji="1" lang="ja-JP" altLang="en-US">
                <a:latin typeface="Meiryo" charset="-128"/>
                <a:ea typeface="Meiryo" charset="-128"/>
                <a:cs typeface="Meiryo" charset="-128"/>
              </a:rPr>
              <a:t>プロダクト・オーナー</a:t>
            </a:r>
          </a:p>
        </p:txBody>
      </p:sp>
      <p:sp>
        <p:nvSpPr>
          <p:cNvPr id="23" name="正方形/長方形 22"/>
          <p:cNvSpPr/>
          <p:nvPr/>
        </p:nvSpPr>
        <p:spPr>
          <a:xfrm>
            <a:off x="310264" y="178045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プロダクト・バックログ</a:t>
            </a:r>
            <a:endParaRPr kumimoji="1"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kumimoji="1" lang="ja-JP" altLang="en-US" sz="800" dirty="0">
              <a:solidFill>
                <a:schemeClr val="tx1"/>
              </a:solidFill>
              <a:latin typeface="Meiryo" charset="-128"/>
              <a:ea typeface="Meiryo" charset="-128"/>
              <a:cs typeface="Meiryo" charset="-128"/>
            </a:endParaRPr>
          </a:p>
        </p:txBody>
      </p:sp>
      <p:sp>
        <p:nvSpPr>
          <p:cNvPr id="24" name="正方形/長方形 23"/>
          <p:cNvSpPr/>
          <p:nvPr/>
        </p:nvSpPr>
        <p:spPr>
          <a:xfrm>
            <a:off x="1810297" y="1784793"/>
            <a:ext cx="1309408" cy="1008832"/>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スプリント･プラン</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イテレーション毎の</a:t>
            </a:r>
            <a:endParaRPr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内容区分</a:t>
            </a:r>
            <a:endParaRPr lang="en-US" altLang="ja-JP" sz="800" dirty="0">
              <a:solidFill>
                <a:schemeClr val="tx1"/>
              </a:solidFill>
              <a:latin typeface="Meiryo" charset="-128"/>
              <a:ea typeface="Meiryo" charset="-128"/>
              <a:cs typeface="Meiryo" charset="-128"/>
            </a:endParaRPr>
          </a:p>
          <a:p>
            <a:pPr algn="ct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a:p>
            <a:pPr algn="ctr"/>
            <a:r>
              <a:rPr lang="en-US" altLang="ja-JP" sz="800" dirty="0">
                <a:solidFill>
                  <a:schemeClr val="tx1"/>
                </a:solidFill>
                <a:latin typeface="Meiryo" charset="-128"/>
                <a:ea typeface="Meiryo" charset="-128"/>
                <a:cs typeface="Meiryo" charset="-128"/>
              </a:rPr>
              <a:t>2</a:t>
            </a:r>
            <a:r>
              <a:rPr lang="ja-JP" altLang="en-US" sz="800" dirty="0">
                <a:solidFill>
                  <a:schemeClr val="tx1"/>
                </a:solidFill>
                <a:latin typeface="Meiryo" charset="-128"/>
                <a:ea typeface="Meiryo" charset="-128"/>
                <a:cs typeface="Meiryo" charset="-128"/>
              </a:rPr>
              <a:t>時間程度の単位</a:t>
            </a:r>
            <a:endParaRPr lang="en-US" altLang="ja-JP" sz="800" dirty="0">
              <a:solidFill>
                <a:schemeClr val="tx1"/>
              </a:solidFill>
              <a:latin typeface="Meiryo" charset="-128"/>
              <a:ea typeface="Meiryo" charset="-128"/>
              <a:cs typeface="Meiryo" charset="-128"/>
            </a:endParaRPr>
          </a:p>
          <a:p>
            <a:pPr algn="ctr"/>
            <a:endParaRPr kumimoji="1" lang="en-US" altLang="ja-JP" sz="800" dirty="0">
              <a:solidFill>
                <a:schemeClr val="tx1"/>
              </a:solidFill>
              <a:latin typeface="Meiryo" charset="-128"/>
              <a:ea typeface="Meiryo" charset="-128"/>
              <a:cs typeface="Meiryo" charset="-128"/>
            </a:endParaRPr>
          </a:p>
        </p:txBody>
      </p:sp>
      <p:grpSp>
        <p:nvGrpSpPr>
          <p:cNvPr id="25" name="図形グループ 24"/>
          <p:cNvGrpSpPr/>
          <p:nvPr/>
        </p:nvGrpSpPr>
        <p:grpSpPr>
          <a:xfrm>
            <a:off x="3461337" y="1047311"/>
            <a:ext cx="231924" cy="471366"/>
            <a:chOff x="1946324" y="4125162"/>
            <a:chExt cx="969964" cy="2007872"/>
          </a:xfrm>
        </p:grpSpPr>
        <p:sp>
          <p:nvSpPr>
            <p:cNvPr id="26" name="円/楕円 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フローチャート: 論理積ゲート 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テキスト ボックス 27"/>
          <p:cNvSpPr txBox="1"/>
          <p:nvPr/>
        </p:nvSpPr>
        <p:spPr>
          <a:xfrm>
            <a:off x="3693261" y="1252949"/>
            <a:ext cx="2146742" cy="369332"/>
          </a:xfrm>
          <a:prstGeom prst="rect">
            <a:avLst/>
          </a:prstGeom>
          <a:noFill/>
        </p:spPr>
        <p:txBody>
          <a:bodyPr wrap="none" rtlCol="0">
            <a:spAutoFit/>
          </a:bodyPr>
          <a:lstStyle/>
          <a:p>
            <a:r>
              <a:rPr kumimoji="1" lang="ja-JP" altLang="en-US" dirty="0">
                <a:latin typeface="Meiryo" charset="-128"/>
                <a:ea typeface="Meiryo" charset="-128"/>
                <a:cs typeface="Meiryo" charset="-128"/>
              </a:rPr>
              <a:t>スクラム･マスター</a:t>
            </a:r>
          </a:p>
        </p:txBody>
      </p:sp>
      <p:sp>
        <p:nvSpPr>
          <p:cNvPr id="29" name="正方形/長方形 28"/>
          <p:cNvSpPr/>
          <p:nvPr/>
        </p:nvSpPr>
        <p:spPr>
          <a:xfrm>
            <a:off x="3461337" y="1780453"/>
            <a:ext cx="1309408" cy="1008832"/>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chemeClr val="tx1"/>
                </a:solidFill>
                <a:latin typeface="Meiryo" charset="-128"/>
                <a:ea typeface="Meiryo" charset="-128"/>
                <a:cs typeface="Meiryo" charset="-128"/>
              </a:rPr>
              <a:t>タスク･リスト</a:t>
            </a:r>
            <a:endParaRPr kumimoji="1" lang="en-US" altLang="ja-JP" sz="800" dirty="0">
              <a:solidFill>
                <a:schemeClr val="tx1"/>
              </a:solidFill>
              <a:latin typeface="Meiryo" charset="-128"/>
              <a:ea typeface="Meiryo" charset="-128"/>
              <a:cs typeface="Meiryo" charset="-128"/>
            </a:endParaRPr>
          </a:p>
          <a:p>
            <a:pPr algn="ctr"/>
            <a:r>
              <a:rPr lang="ja-JP" altLang="en-US" sz="800" dirty="0">
                <a:solidFill>
                  <a:schemeClr val="tx1"/>
                </a:solidFill>
                <a:latin typeface="Meiryo" charset="-128"/>
                <a:ea typeface="Meiryo" charset="-128"/>
                <a:cs typeface="Meiryo" charset="-128"/>
              </a:rPr>
              <a:t>スプリント・バックログ</a:t>
            </a:r>
            <a:endParaRPr lang="en-US" altLang="ja-JP" sz="800" dirty="0">
              <a:solidFill>
                <a:schemeClr val="tx1"/>
              </a:solidFill>
              <a:latin typeface="Meiryo" charset="-128"/>
              <a:ea typeface="Meiryo" charset="-128"/>
              <a:cs typeface="Meiryo" charset="-128"/>
            </a:endParaRP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p>
          <a:p>
            <a:pPr marL="228600" indent="-228600" algn="ctr">
              <a:buFont typeface="+mj-lt"/>
              <a:buAutoNum type="arabicPeriod"/>
            </a:pPr>
            <a:r>
              <a:rPr lang="en-US" altLang="ja-JP" sz="800" dirty="0">
                <a:solidFill>
                  <a:schemeClr val="tx1"/>
                </a:solidFill>
                <a:latin typeface="Meiryo" charset="-128"/>
                <a:ea typeface="Meiryo" charset="-128"/>
                <a:cs typeface="Meiryo" charset="-128"/>
              </a:rPr>
              <a:t>--------------------</a:t>
            </a:r>
            <a:endParaRPr lang="ja-JP" altLang="en-US" sz="800" dirty="0">
              <a:solidFill>
                <a:schemeClr val="tx1"/>
              </a:solidFill>
              <a:latin typeface="Meiryo" charset="-128"/>
              <a:ea typeface="Meiryo" charset="-128"/>
              <a:cs typeface="Meiryo" charset="-128"/>
            </a:endParaRPr>
          </a:p>
        </p:txBody>
      </p:sp>
      <p:grpSp>
        <p:nvGrpSpPr>
          <p:cNvPr id="30" name="図形グループ 29"/>
          <p:cNvGrpSpPr/>
          <p:nvPr/>
        </p:nvGrpSpPr>
        <p:grpSpPr>
          <a:xfrm>
            <a:off x="6700770" y="1047311"/>
            <a:ext cx="231924" cy="471366"/>
            <a:chOff x="1946324" y="4125162"/>
            <a:chExt cx="969964" cy="2007872"/>
          </a:xfrm>
        </p:grpSpPr>
        <p:sp>
          <p:nvSpPr>
            <p:cNvPr id="31" name="円/楕円 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フローチャート: 論理積ゲート 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3" name="図形グループ 32"/>
          <p:cNvGrpSpPr/>
          <p:nvPr/>
        </p:nvGrpSpPr>
        <p:grpSpPr>
          <a:xfrm>
            <a:off x="6959746" y="1046377"/>
            <a:ext cx="231924" cy="471366"/>
            <a:chOff x="1946324" y="4125162"/>
            <a:chExt cx="969964" cy="2007872"/>
          </a:xfrm>
        </p:grpSpPr>
        <p:sp>
          <p:nvSpPr>
            <p:cNvPr id="34" name="円/楕円 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フローチャート: 論理積ゲート 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6" name="テキスト ボックス 35"/>
          <p:cNvSpPr txBox="1"/>
          <p:nvPr/>
        </p:nvSpPr>
        <p:spPr>
          <a:xfrm>
            <a:off x="7282330" y="1252636"/>
            <a:ext cx="1338828" cy="369332"/>
          </a:xfrm>
          <a:prstGeom prst="rect">
            <a:avLst/>
          </a:prstGeom>
          <a:noFill/>
        </p:spPr>
        <p:txBody>
          <a:bodyPr wrap="none" rtlCol="0">
            <a:spAutoFit/>
          </a:bodyPr>
          <a:lstStyle/>
          <a:p>
            <a:r>
              <a:rPr kumimoji="1" lang="ja-JP" altLang="en-US" dirty="0">
                <a:latin typeface="Meiryo" charset="-128"/>
                <a:ea typeface="Meiryo" charset="-128"/>
                <a:cs typeface="Meiryo" charset="-128"/>
              </a:rPr>
              <a:t>開発チーム</a:t>
            </a:r>
          </a:p>
        </p:txBody>
      </p:sp>
      <p:grpSp>
        <p:nvGrpSpPr>
          <p:cNvPr id="38" name="図形グループ 37"/>
          <p:cNvGrpSpPr/>
          <p:nvPr/>
        </p:nvGrpSpPr>
        <p:grpSpPr>
          <a:xfrm>
            <a:off x="6704306" y="1703020"/>
            <a:ext cx="231924" cy="471366"/>
            <a:chOff x="1946324" y="4125162"/>
            <a:chExt cx="969964" cy="2007872"/>
          </a:xfrm>
        </p:grpSpPr>
        <p:sp>
          <p:nvSpPr>
            <p:cNvPr id="39" name="円/楕円 3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フローチャート: 論理積ゲート 3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8671294" y="1779497"/>
            <a:ext cx="231924" cy="471366"/>
            <a:chOff x="1946324" y="4125162"/>
            <a:chExt cx="969964" cy="2007872"/>
          </a:xfrm>
        </p:grpSpPr>
        <p:sp>
          <p:nvSpPr>
            <p:cNvPr id="42" name="円/楕円 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フローチャート: 論理積ゲート 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5" name="図形グループ 44"/>
          <p:cNvGrpSpPr/>
          <p:nvPr/>
        </p:nvGrpSpPr>
        <p:grpSpPr>
          <a:xfrm>
            <a:off x="6700770" y="2321434"/>
            <a:ext cx="231924" cy="471366"/>
            <a:chOff x="1946324" y="4125162"/>
            <a:chExt cx="969964" cy="2007872"/>
          </a:xfrm>
        </p:grpSpPr>
        <p:sp>
          <p:nvSpPr>
            <p:cNvPr id="46" name="円/楕円 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フローチャート: 論理積ゲート 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8671294" y="2355984"/>
            <a:ext cx="231924" cy="471366"/>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0" name="図形グループ 69"/>
          <p:cNvGrpSpPr/>
          <p:nvPr/>
        </p:nvGrpSpPr>
        <p:grpSpPr>
          <a:xfrm>
            <a:off x="6764437" y="5025091"/>
            <a:ext cx="1950588" cy="1404348"/>
            <a:chOff x="7501938" y="1797271"/>
            <a:chExt cx="1318534" cy="1008832"/>
          </a:xfrm>
        </p:grpSpPr>
        <p:sp>
          <p:nvSpPr>
            <p:cNvPr id="51" name="正方形/長方形 50"/>
            <p:cNvSpPr/>
            <p:nvPr/>
          </p:nvSpPr>
          <p:spPr>
            <a:xfrm>
              <a:off x="7501938" y="1797271"/>
              <a:ext cx="1309408" cy="10088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800" dirty="0">
                <a:solidFill>
                  <a:srgbClr val="FFFFFF"/>
                </a:solidFill>
                <a:latin typeface="Meiryo" charset="-128"/>
                <a:ea typeface="Meiryo" charset="-128"/>
                <a:cs typeface="Meiryo" charset="-128"/>
              </a:endParaRPr>
            </a:p>
          </p:txBody>
        </p:sp>
        <p:cxnSp>
          <p:nvCxnSpPr>
            <p:cNvPr id="53" name="直線コネクタ 52"/>
            <p:cNvCxnSpPr/>
            <p:nvPr/>
          </p:nvCxnSpPr>
          <p:spPr>
            <a:xfrm>
              <a:off x="7631966" y="1919173"/>
              <a:ext cx="1003078" cy="7460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55" name="フリーフォーム 54"/>
            <p:cNvSpPr/>
            <p:nvPr/>
          </p:nvSpPr>
          <p:spPr>
            <a:xfrm>
              <a:off x="7631966" y="1919173"/>
              <a:ext cx="1026055" cy="749580"/>
            </a:xfrm>
            <a:custGeom>
              <a:avLst/>
              <a:gdLst>
                <a:gd name="connsiteX0" fmla="*/ 0 w 880844"/>
                <a:gd name="connsiteY0" fmla="*/ 0 h 864066"/>
                <a:gd name="connsiteX1" fmla="*/ 302004 w 880844"/>
                <a:gd name="connsiteY1" fmla="*/ 67112 h 864066"/>
                <a:gd name="connsiteX2" fmla="*/ 377505 w 880844"/>
                <a:gd name="connsiteY2" fmla="*/ 151001 h 864066"/>
                <a:gd name="connsiteX3" fmla="*/ 461395 w 880844"/>
                <a:gd name="connsiteY3" fmla="*/ 293614 h 864066"/>
                <a:gd name="connsiteX4" fmla="*/ 587230 w 880844"/>
                <a:gd name="connsiteY4" fmla="*/ 369115 h 864066"/>
                <a:gd name="connsiteX5" fmla="*/ 746620 w 880844"/>
                <a:gd name="connsiteY5" fmla="*/ 427838 h 864066"/>
                <a:gd name="connsiteX6" fmla="*/ 780176 w 880844"/>
                <a:gd name="connsiteY6" fmla="*/ 578840 h 864066"/>
                <a:gd name="connsiteX7" fmla="*/ 796954 w 880844"/>
                <a:gd name="connsiteY7" fmla="*/ 805343 h 864066"/>
                <a:gd name="connsiteX8" fmla="*/ 880844 w 880844"/>
                <a:gd name="connsiteY8" fmla="*/ 864066 h 864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0844" h="864066">
                  <a:moveTo>
                    <a:pt x="0" y="0"/>
                  </a:moveTo>
                  <a:lnTo>
                    <a:pt x="302004" y="67112"/>
                  </a:lnTo>
                  <a:lnTo>
                    <a:pt x="377505" y="151001"/>
                  </a:lnTo>
                  <a:lnTo>
                    <a:pt x="461395" y="293614"/>
                  </a:lnTo>
                  <a:lnTo>
                    <a:pt x="587230" y="369115"/>
                  </a:lnTo>
                  <a:lnTo>
                    <a:pt x="746620" y="427838"/>
                  </a:lnTo>
                  <a:lnTo>
                    <a:pt x="780176" y="578840"/>
                  </a:lnTo>
                  <a:lnTo>
                    <a:pt x="796954" y="805343"/>
                  </a:lnTo>
                  <a:lnTo>
                    <a:pt x="880844" y="864066"/>
                  </a:lnTo>
                </a:path>
              </a:pathLst>
            </a:custGeom>
            <a:noFill/>
            <a:ln>
              <a:solidFill>
                <a:schemeClr val="tx2">
                  <a:lumMod val="60000"/>
                  <a:lumOff val="4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57" name="直線コネクタ 56"/>
            <p:cNvCxnSpPr/>
            <p:nvPr/>
          </p:nvCxnSpPr>
          <p:spPr>
            <a:xfrm flipH="1">
              <a:off x="7631966" y="1891342"/>
              <a:ext cx="2" cy="816977"/>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直線コネクタ 57"/>
            <p:cNvCxnSpPr/>
            <p:nvPr/>
          </p:nvCxnSpPr>
          <p:spPr>
            <a:xfrm flipH="1" flipV="1">
              <a:off x="7631966" y="2697334"/>
              <a:ext cx="1026055" cy="10985"/>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4" name="テキスト ボックス 63"/>
            <p:cNvSpPr txBox="1"/>
            <p:nvPr/>
          </p:nvSpPr>
          <p:spPr>
            <a:xfrm>
              <a:off x="8020253" y="1826144"/>
              <a:ext cx="800219" cy="338554"/>
            </a:xfrm>
            <a:prstGeom prst="rect">
              <a:avLst/>
            </a:prstGeom>
            <a:noFill/>
          </p:spPr>
          <p:txBody>
            <a:bodyPr wrap="none" rtlCol="0">
              <a:spAutoFit/>
            </a:bodyPr>
            <a:lstStyle/>
            <a:p>
              <a:pPr algn="r"/>
              <a:r>
                <a:rPr kumimoji="1" lang="ja-JP" altLang="en-US" sz="800" dirty="0">
                  <a:latin typeface="Meiryo" charset="-128"/>
                  <a:ea typeface="Meiryo" charset="-128"/>
                  <a:cs typeface="Meiryo" charset="-128"/>
                </a:rPr>
                <a:t>バーンダウン</a:t>
              </a:r>
              <a:endParaRPr kumimoji="1" lang="en-US" altLang="ja-JP" sz="800" dirty="0">
                <a:latin typeface="Meiryo" charset="-128"/>
                <a:ea typeface="Meiryo" charset="-128"/>
                <a:cs typeface="Meiryo" charset="-128"/>
              </a:endParaRPr>
            </a:p>
            <a:p>
              <a:pPr algn="r"/>
              <a:r>
                <a:rPr kumimoji="1" lang="ja-JP" altLang="en-US" sz="800" dirty="0">
                  <a:latin typeface="Meiryo" charset="-128"/>
                  <a:ea typeface="Meiryo" charset="-128"/>
                  <a:cs typeface="Meiryo" charset="-128"/>
                </a:rPr>
                <a:t>チャート</a:t>
              </a:r>
            </a:p>
          </p:txBody>
        </p:sp>
      </p:grpSp>
      <p:sp>
        <p:nvSpPr>
          <p:cNvPr id="65" name="右矢印 64"/>
          <p:cNvSpPr/>
          <p:nvPr/>
        </p:nvSpPr>
        <p:spPr>
          <a:xfrm>
            <a:off x="1590689" y="2040155"/>
            <a:ext cx="245055" cy="504056"/>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矢印 65"/>
          <p:cNvSpPr/>
          <p:nvPr/>
        </p:nvSpPr>
        <p:spPr>
          <a:xfrm>
            <a:off x="3090722" y="2035302"/>
            <a:ext cx="417268" cy="504056"/>
          </a:xfrm>
          <a:prstGeom prst="rightArrow">
            <a:avLst>
              <a:gd name="adj1" fmla="val 50000"/>
              <a:gd name="adj2" fmla="val 27885"/>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右矢印 67"/>
          <p:cNvSpPr/>
          <p:nvPr/>
        </p:nvSpPr>
        <p:spPr>
          <a:xfrm>
            <a:off x="4750399" y="2046780"/>
            <a:ext cx="1878491" cy="504056"/>
          </a:xfrm>
          <a:prstGeom prst="rightArrow">
            <a:avLst>
              <a:gd name="adj1" fmla="val 50000"/>
              <a:gd name="adj2" fmla="val 27885"/>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環状矢印 66"/>
          <p:cNvSpPr/>
          <p:nvPr/>
        </p:nvSpPr>
        <p:spPr>
          <a:xfrm>
            <a:off x="4967786" y="1789827"/>
            <a:ext cx="1380641" cy="1025650"/>
          </a:xfrm>
          <a:prstGeom prst="circularArrow">
            <a:avLst>
              <a:gd name="adj1" fmla="val 11930"/>
              <a:gd name="adj2" fmla="val 1021881"/>
              <a:gd name="adj3" fmla="val 3934286"/>
              <a:gd name="adj4" fmla="val 6138588"/>
              <a:gd name="adj5" fmla="val 12448"/>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テキスト ボックス 68"/>
          <p:cNvSpPr txBox="1"/>
          <p:nvPr/>
        </p:nvSpPr>
        <p:spPr>
          <a:xfrm>
            <a:off x="5227038" y="2059824"/>
            <a:ext cx="902811" cy="523220"/>
          </a:xfrm>
          <a:prstGeom prst="rect">
            <a:avLst/>
          </a:prstGeom>
          <a:noFill/>
        </p:spPr>
        <p:txBody>
          <a:bodyPr wrap="none" rtlCol="0">
            <a:spAutoFit/>
          </a:bodyPr>
          <a:lstStyle/>
          <a:p>
            <a:pPr algn="ctr"/>
            <a:r>
              <a:rPr kumimoji="1" lang="ja-JP" altLang="en-US" sz="1400" dirty="0">
                <a:solidFill>
                  <a:schemeClr val="accent3">
                    <a:lumMod val="50000"/>
                  </a:schemeClr>
                </a:solidFill>
                <a:latin typeface="Meiryo" charset="-128"/>
                <a:ea typeface="Meiryo" charset="-128"/>
                <a:cs typeface="Meiryo" charset="-128"/>
              </a:rPr>
              <a:t>デイリー</a:t>
            </a:r>
            <a:endParaRPr kumimoji="1" lang="en-US" altLang="ja-JP" sz="1400" dirty="0">
              <a:solidFill>
                <a:schemeClr val="accent3">
                  <a:lumMod val="50000"/>
                </a:schemeClr>
              </a:solidFill>
              <a:latin typeface="Meiryo" charset="-128"/>
              <a:ea typeface="Meiryo" charset="-128"/>
              <a:cs typeface="Meiryo" charset="-128"/>
            </a:endParaRPr>
          </a:p>
          <a:p>
            <a:pPr algn="ctr"/>
            <a:r>
              <a:rPr kumimoji="1" lang="ja-JP" altLang="en-US" sz="1400" dirty="0">
                <a:solidFill>
                  <a:schemeClr val="accent3">
                    <a:lumMod val="50000"/>
                  </a:schemeClr>
                </a:solidFill>
                <a:latin typeface="Meiryo" charset="-128"/>
                <a:ea typeface="Meiryo" charset="-128"/>
                <a:cs typeface="Meiryo" charset="-128"/>
              </a:rPr>
              <a:t>スクラム</a:t>
            </a:r>
          </a:p>
        </p:txBody>
      </p:sp>
      <p:grpSp>
        <p:nvGrpSpPr>
          <p:cNvPr id="71" name="図形グループ 70"/>
          <p:cNvGrpSpPr/>
          <p:nvPr/>
        </p:nvGrpSpPr>
        <p:grpSpPr>
          <a:xfrm>
            <a:off x="6959746" y="2040598"/>
            <a:ext cx="231924" cy="471366"/>
            <a:chOff x="1946324" y="4125162"/>
            <a:chExt cx="969964" cy="2007872"/>
          </a:xfrm>
        </p:grpSpPr>
        <p:sp>
          <p:nvSpPr>
            <p:cNvPr id="72" name="円/楕円 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73"/>
          <p:cNvGrpSpPr/>
          <p:nvPr/>
        </p:nvGrpSpPr>
        <p:grpSpPr>
          <a:xfrm>
            <a:off x="8413418" y="2037533"/>
            <a:ext cx="231924" cy="471366"/>
            <a:chOff x="1946324" y="4125162"/>
            <a:chExt cx="969964" cy="2007872"/>
          </a:xfrm>
        </p:grpSpPr>
        <p:sp>
          <p:nvSpPr>
            <p:cNvPr id="75" name="円/楕円 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フローチャート: 論理積ゲート 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3" name="テキスト ボックス 82"/>
          <p:cNvSpPr txBox="1"/>
          <p:nvPr/>
        </p:nvSpPr>
        <p:spPr>
          <a:xfrm>
            <a:off x="7124849" y="2106235"/>
            <a:ext cx="1338828" cy="400110"/>
          </a:xfrm>
          <a:prstGeom prst="rect">
            <a:avLst/>
          </a:prstGeom>
          <a:noFill/>
        </p:spPr>
        <p:txBody>
          <a:bodyPr wrap="none" rtlCol="0">
            <a:spAutoFit/>
          </a:bodyPr>
          <a:lstStyle/>
          <a:p>
            <a:pPr algn="ctr"/>
            <a:r>
              <a:rPr lang="ja-JP" altLang="en-US" sz="1000" dirty="0">
                <a:solidFill>
                  <a:schemeClr val="accent3">
                    <a:lumMod val="50000"/>
                  </a:schemeClr>
                </a:solidFill>
                <a:latin typeface="Meiryo" charset="-128"/>
                <a:ea typeface="Meiryo" charset="-128"/>
                <a:cs typeface="Meiryo" charset="-128"/>
              </a:rPr>
              <a:t>開発・テスト</a:t>
            </a:r>
            <a:endParaRPr lang="en-US" altLang="ja-JP" sz="1000" dirty="0">
              <a:solidFill>
                <a:schemeClr val="accent3">
                  <a:lumMod val="50000"/>
                </a:schemeClr>
              </a:solidFill>
              <a:latin typeface="Meiryo" charset="-128"/>
              <a:ea typeface="Meiryo" charset="-128"/>
              <a:cs typeface="Meiryo" charset="-128"/>
            </a:endParaRPr>
          </a:p>
          <a:p>
            <a:pPr algn="ctr"/>
            <a:r>
              <a:rPr lang="ja-JP" altLang="en-US" sz="1000" dirty="0">
                <a:solidFill>
                  <a:schemeClr val="accent3">
                    <a:lumMod val="50000"/>
                  </a:schemeClr>
                </a:solidFill>
                <a:latin typeface="Meiryo" charset="-128"/>
                <a:ea typeface="Meiryo" charset="-128"/>
                <a:cs typeface="Meiryo" charset="-128"/>
              </a:rPr>
              <a:t>インテグレーション</a:t>
            </a:r>
            <a:endParaRPr kumimoji="1" lang="ja-JP" altLang="en-US" sz="1000" dirty="0">
              <a:solidFill>
                <a:schemeClr val="accent3">
                  <a:lumMod val="50000"/>
                </a:schemeClr>
              </a:solidFill>
              <a:latin typeface="Meiryo" charset="-128"/>
              <a:ea typeface="Meiryo" charset="-128"/>
              <a:cs typeface="Meiryo" charset="-128"/>
            </a:endParaRPr>
          </a:p>
        </p:txBody>
      </p:sp>
      <p:sp>
        <p:nvSpPr>
          <p:cNvPr id="84" name="正方形/長方形 83"/>
          <p:cNvSpPr/>
          <p:nvPr/>
        </p:nvSpPr>
        <p:spPr>
          <a:xfrm>
            <a:off x="430640" y="5015760"/>
            <a:ext cx="802432" cy="1422454"/>
          </a:xfrm>
          <a:prstGeom prst="rect">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正方形/長方形 84"/>
          <p:cNvSpPr/>
          <p:nvPr/>
        </p:nvSpPr>
        <p:spPr>
          <a:xfrm>
            <a:off x="1233072" y="5013176"/>
            <a:ext cx="802432" cy="1422454"/>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正方形/長方形 85"/>
          <p:cNvSpPr/>
          <p:nvPr/>
        </p:nvSpPr>
        <p:spPr>
          <a:xfrm>
            <a:off x="2041376" y="5013176"/>
            <a:ext cx="802432" cy="1422454"/>
          </a:xfrm>
          <a:prstGeom prst="rect">
            <a:avLst/>
          </a:prstGeom>
          <a:solidFill>
            <a:schemeClr val="tx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正方形/長方形 88"/>
          <p:cNvSpPr/>
          <p:nvPr/>
        </p:nvSpPr>
        <p:spPr>
          <a:xfrm>
            <a:off x="4211960" y="5030787"/>
            <a:ext cx="1349022" cy="6936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正方形/長方形 89"/>
          <p:cNvSpPr/>
          <p:nvPr/>
        </p:nvSpPr>
        <p:spPr>
          <a:xfrm>
            <a:off x="4211960" y="5724403"/>
            <a:ext cx="1355465" cy="726253"/>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正方形/長方形 90"/>
          <p:cNvSpPr/>
          <p:nvPr/>
        </p:nvSpPr>
        <p:spPr>
          <a:xfrm>
            <a:off x="5554854" y="5028203"/>
            <a:ext cx="1070274" cy="1422454"/>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2" name="テキスト ボックス 91"/>
          <p:cNvSpPr txBox="1"/>
          <p:nvPr/>
        </p:nvSpPr>
        <p:spPr>
          <a:xfrm>
            <a:off x="430640" y="5059510"/>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To Do</a:t>
            </a:r>
            <a:endParaRPr kumimoji="1" lang="ja-JP" altLang="en-US" sz="1000" dirty="0">
              <a:latin typeface="Meiryo" charset="-128"/>
              <a:ea typeface="Meiryo" charset="-128"/>
              <a:cs typeface="Meiryo" charset="-128"/>
            </a:endParaRPr>
          </a:p>
        </p:txBody>
      </p:sp>
      <p:sp>
        <p:nvSpPr>
          <p:cNvPr id="93" name="テキスト ボックス 92"/>
          <p:cNvSpPr txBox="1"/>
          <p:nvPr/>
        </p:nvSpPr>
        <p:spPr>
          <a:xfrm>
            <a:off x="1239823" y="5056926"/>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On Going</a:t>
            </a:r>
            <a:endParaRPr kumimoji="1" lang="ja-JP" altLang="en-US" sz="1000" dirty="0">
              <a:latin typeface="Meiryo" charset="-128"/>
              <a:ea typeface="Meiryo" charset="-128"/>
              <a:cs typeface="Meiryo" charset="-128"/>
            </a:endParaRPr>
          </a:p>
        </p:txBody>
      </p:sp>
      <p:sp>
        <p:nvSpPr>
          <p:cNvPr id="94" name="テキスト ボックス 93"/>
          <p:cNvSpPr txBox="1"/>
          <p:nvPr/>
        </p:nvSpPr>
        <p:spPr>
          <a:xfrm>
            <a:off x="2035504" y="5059510"/>
            <a:ext cx="802432" cy="246221"/>
          </a:xfrm>
          <a:prstGeom prst="rect">
            <a:avLst/>
          </a:prstGeom>
          <a:noFill/>
        </p:spPr>
        <p:txBody>
          <a:bodyPr wrap="square" rtlCol="0">
            <a:spAutoFit/>
          </a:bodyPr>
          <a:lstStyle/>
          <a:p>
            <a:pPr algn="ctr"/>
            <a:r>
              <a:rPr kumimoji="1" lang="en-US" altLang="ja-JP" sz="1000">
                <a:latin typeface="Meiryo" charset="-128"/>
                <a:ea typeface="Meiryo" charset="-128"/>
                <a:cs typeface="Meiryo" charset="-128"/>
              </a:rPr>
              <a:t>Done</a:t>
            </a:r>
            <a:endParaRPr kumimoji="1" lang="ja-JP" altLang="en-US" sz="1000" dirty="0">
              <a:latin typeface="Meiryo" charset="-128"/>
              <a:ea typeface="Meiryo" charset="-128"/>
              <a:cs typeface="Meiryo" charset="-128"/>
            </a:endParaRPr>
          </a:p>
        </p:txBody>
      </p:sp>
      <p:sp>
        <p:nvSpPr>
          <p:cNvPr id="95" name="テキスト ボックス 94"/>
          <p:cNvSpPr txBox="1"/>
          <p:nvPr/>
        </p:nvSpPr>
        <p:spPr>
          <a:xfrm>
            <a:off x="448525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Keep</a:t>
            </a:r>
            <a:endParaRPr kumimoji="1" lang="ja-JP" altLang="en-US" sz="1000" dirty="0">
              <a:latin typeface="Meiryo" charset="-128"/>
              <a:ea typeface="Meiryo" charset="-128"/>
              <a:cs typeface="Meiryo" charset="-128"/>
            </a:endParaRPr>
          </a:p>
        </p:txBody>
      </p:sp>
      <p:sp>
        <p:nvSpPr>
          <p:cNvPr id="96" name="テキスト ボックス 95"/>
          <p:cNvSpPr txBox="1"/>
          <p:nvPr/>
        </p:nvSpPr>
        <p:spPr>
          <a:xfrm>
            <a:off x="4493379" y="5764557"/>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Problem</a:t>
            </a:r>
            <a:endParaRPr kumimoji="1" lang="ja-JP" altLang="en-US" sz="1000" dirty="0">
              <a:latin typeface="Meiryo" charset="-128"/>
              <a:ea typeface="Meiryo" charset="-128"/>
              <a:cs typeface="Meiryo" charset="-128"/>
            </a:endParaRPr>
          </a:p>
        </p:txBody>
      </p:sp>
      <p:sp>
        <p:nvSpPr>
          <p:cNvPr id="97" name="テキスト ボックス 96"/>
          <p:cNvSpPr txBox="1"/>
          <p:nvPr/>
        </p:nvSpPr>
        <p:spPr>
          <a:xfrm>
            <a:off x="5688775" y="5081084"/>
            <a:ext cx="802432" cy="246221"/>
          </a:xfrm>
          <a:prstGeom prst="rect">
            <a:avLst/>
          </a:prstGeom>
          <a:noFill/>
        </p:spPr>
        <p:txBody>
          <a:bodyPr wrap="square" rtlCol="0">
            <a:spAutoFit/>
          </a:bodyPr>
          <a:lstStyle/>
          <a:p>
            <a:pPr algn="ctr"/>
            <a:r>
              <a:rPr kumimoji="1" lang="en-US" altLang="ja-JP" sz="1000" dirty="0">
                <a:latin typeface="Meiryo" charset="-128"/>
                <a:ea typeface="Meiryo" charset="-128"/>
                <a:cs typeface="Meiryo" charset="-128"/>
              </a:rPr>
              <a:t>Try</a:t>
            </a:r>
            <a:endParaRPr kumimoji="1" lang="ja-JP" altLang="en-US" sz="1000" dirty="0">
              <a:latin typeface="Meiryo" charset="-128"/>
              <a:ea typeface="Meiryo" charset="-128"/>
              <a:cs typeface="Meiryo" charset="-128"/>
            </a:endParaRPr>
          </a:p>
        </p:txBody>
      </p:sp>
      <p:sp>
        <p:nvSpPr>
          <p:cNvPr id="98" name="テキスト ボックス 97"/>
          <p:cNvSpPr txBox="1"/>
          <p:nvPr/>
        </p:nvSpPr>
        <p:spPr>
          <a:xfrm>
            <a:off x="4558132" y="4726731"/>
            <a:ext cx="3890809" cy="246221"/>
          </a:xfrm>
          <a:prstGeom prst="rect">
            <a:avLst/>
          </a:prstGeom>
          <a:noFill/>
        </p:spPr>
        <p:txBody>
          <a:bodyPr wrap="none" rtlCol="0">
            <a:spAutoFit/>
          </a:bodyPr>
          <a:lstStyle/>
          <a:p>
            <a:pPr algn="ctr"/>
            <a:r>
              <a:rPr kumimoji="1" lang="ja-JP" altLang="en-US" sz="1000" dirty="0">
                <a:solidFill>
                  <a:schemeClr val="accent3">
                    <a:lumMod val="50000"/>
                  </a:schemeClr>
                </a:solidFill>
                <a:latin typeface="Meiryo" charset="-128"/>
                <a:ea typeface="Meiryo" charset="-128"/>
                <a:cs typeface="Meiryo" charset="-128"/>
              </a:rPr>
              <a:t>スタンドアップミーティング</a:t>
            </a:r>
            <a:r>
              <a:rPr kumimoji="1" lang="en-US" altLang="ja-JP" sz="1000" dirty="0">
                <a:solidFill>
                  <a:schemeClr val="accent3">
                    <a:lumMod val="50000"/>
                  </a:schemeClr>
                </a:solidFill>
                <a:latin typeface="Meiryo" charset="-128"/>
                <a:ea typeface="Meiryo" charset="-128"/>
                <a:cs typeface="Meiryo" charset="-128"/>
              </a:rPr>
              <a:t> </a:t>
            </a:r>
            <a:r>
              <a:rPr lang="en-US" altLang="ja-JP" sz="1000" dirty="0">
                <a:solidFill>
                  <a:schemeClr val="accent3">
                    <a:lumMod val="50000"/>
                  </a:schemeClr>
                </a:solidFill>
                <a:latin typeface="Meiryo" charset="-128"/>
                <a:ea typeface="Meiryo" charset="-128"/>
                <a:cs typeface="Meiryo" charset="-128"/>
              </a:rPr>
              <a:t>&amp; </a:t>
            </a:r>
            <a:r>
              <a:rPr lang="ja-JP" altLang="en-US" sz="1000" dirty="0">
                <a:solidFill>
                  <a:schemeClr val="accent3">
                    <a:lumMod val="50000"/>
                  </a:schemeClr>
                </a:solidFill>
                <a:latin typeface="Meiryo" charset="-128"/>
                <a:ea typeface="Meiryo" charset="-128"/>
                <a:cs typeface="Meiryo" charset="-128"/>
              </a:rPr>
              <a:t>スプリント･レビュー・</a:t>
            </a:r>
            <a:r>
              <a:rPr kumimoji="1" lang="ja-JP" altLang="en-US" sz="1000" dirty="0">
                <a:solidFill>
                  <a:schemeClr val="accent3">
                    <a:lumMod val="50000"/>
                  </a:schemeClr>
                </a:solidFill>
                <a:latin typeface="Meiryo" charset="-128"/>
                <a:ea typeface="Meiryo" charset="-128"/>
                <a:cs typeface="Meiryo" charset="-128"/>
              </a:rPr>
              <a:t>振り返り</a:t>
            </a:r>
          </a:p>
        </p:txBody>
      </p:sp>
      <p:sp>
        <p:nvSpPr>
          <p:cNvPr id="99" name="メモ 98"/>
          <p:cNvSpPr/>
          <p:nvPr/>
        </p:nvSpPr>
        <p:spPr>
          <a:xfrm>
            <a:off x="49380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メモ 101"/>
          <p:cNvSpPr/>
          <p:nvPr/>
        </p:nvSpPr>
        <p:spPr>
          <a:xfrm>
            <a:off x="64468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メモ 102"/>
          <p:cNvSpPr/>
          <p:nvPr/>
        </p:nvSpPr>
        <p:spPr>
          <a:xfrm>
            <a:off x="803144"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メモ 103"/>
          <p:cNvSpPr/>
          <p:nvPr/>
        </p:nvSpPr>
        <p:spPr>
          <a:xfrm>
            <a:off x="961599"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メモ 104"/>
          <p:cNvSpPr/>
          <p:nvPr/>
        </p:nvSpPr>
        <p:spPr>
          <a:xfrm>
            <a:off x="49061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メモ 105"/>
          <p:cNvSpPr/>
          <p:nvPr/>
        </p:nvSpPr>
        <p:spPr>
          <a:xfrm>
            <a:off x="64149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メモ 106"/>
          <p:cNvSpPr/>
          <p:nvPr/>
        </p:nvSpPr>
        <p:spPr>
          <a:xfrm>
            <a:off x="799952"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メモ 107"/>
          <p:cNvSpPr/>
          <p:nvPr/>
        </p:nvSpPr>
        <p:spPr>
          <a:xfrm>
            <a:off x="958407" y="559770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メモ 108"/>
          <p:cNvSpPr/>
          <p:nvPr/>
        </p:nvSpPr>
        <p:spPr>
          <a:xfrm>
            <a:off x="490612"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メモ 109"/>
          <p:cNvSpPr/>
          <p:nvPr/>
        </p:nvSpPr>
        <p:spPr>
          <a:xfrm>
            <a:off x="641497" y="5792487"/>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3" name="メモ 112"/>
          <p:cNvSpPr/>
          <p:nvPr/>
        </p:nvSpPr>
        <p:spPr>
          <a:xfrm>
            <a:off x="217278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メモ 113"/>
          <p:cNvSpPr/>
          <p:nvPr/>
        </p:nvSpPr>
        <p:spPr>
          <a:xfrm>
            <a:off x="232367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メモ 114"/>
          <p:cNvSpPr/>
          <p:nvPr/>
        </p:nvSpPr>
        <p:spPr>
          <a:xfrm>
            <a:off x="2482125"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メモ 115"/>
          <p:cNvSpPr/>
          <p:nvPr/>
        </p:nvSpPr>
        <p:spPr>
          <a:xfrm>
            <a:off x="2640580" y="540107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メモ 116"/>
          <p:cNvSpPr/>
          <p:nvPr/>
        </p:nvSpPr>
        <p:spPr>
          <a:xfrm>
            <a:off x="134078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メモ 117"/>
          <p:cNvSpPr/>
          <p:nvPr/>
        </p:nvSpPr>
        <p:spPr>
          <a:xfrm>
            <a:off x="149166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メモ 118"/>
          <p:cNvSpPr/>
          <p:nvPr/>
        </p:nvSpPr>
        <p:spPr>
          <a:xfrm>
            <a:off x="1650123"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メモ 119"/>
          <p:cNvSpPr/>
          <p:nvPr/>
        </p:nvSpPr>
        <p:spPr>
          <a:xfrm>
            <a:off x="1808578" y="539874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メモ 120"/>
          <p:cNvSpPr/>
          <p:nvPr/>
        </p:nvSpPr>
        <p:spPr>
          <a:xfrm>
            <a:off x="1340783"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メモ 121"/>
          <p:cNvSpPr/>
          <p:nvPr/>
        </p:nvSpPr>
        <p:spPr>
          <a:xfrm>
            <a:off x="1491668"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メモ 122"/>
          <p:cNvSpPr/>
          <p:nvPr/>
        </p:nvSpPr>
        <p:spPr>
          <a:xfrm>
            <a:off x="216959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メモ 123"/>
          <p:cNvSpPr/>
          <p:nvPr/>
        </p:nvSpPr>
        <p:spPr>
          <a:xfrm>
            <a:off x="2320478"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5" name="メモ 124"/>
          <p:cNvSpPr/>
          <p:nvPr/>
        </p:nvSpPr>
        <p:spPr>
          <a:xfrm>
            <a:off x="2478933" y="598785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メモ 126"/>
          <p:cNvSpPr/>
          <p:nvPr/>
        </p:nvSpPr>
        <p:spPr>
          <a:xfrm>
            <a:off x="1650980" y="5593529"/>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メモ 127"/>
          <p:cNvSpPr/>
          <p:nvPr/>
        </p:nvSpPr>
        <p:spPr>
          <a:xfrm>
            <a:off x="218395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メモ 128"/>
          <p:cNvSpPr/>
          <p:nvPr/>
        </p:nvSpPr>
        <p:spPr>
          <a:xfrm>
            <a:off x="233483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メモ 129"/>
          <p:cNvSpPr/>
          <p:nvPr/>
        </p:nvSpPr>
        <p:spPr>
          <a:xfrm>
            <a:off x="2493292"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メモ 130"/>
          <p:cNvSpPr/>
          <p:nvPr/>
        </p:nvSpPr>
        <p:spPr>
          <a:xfrm>
            <a:off x="2651747" y="5597238"/>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メモ 131"/>
          <p:cNvSpPr/>
          <p:nvPr/>
        </p:nvSpPr>
        <p:spPr>
          <a:xfrm>
            <a:off x="218076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メモ 132"/>
          <p:cNvSpPr/>
          <p:nvPr/>
        </p:nvSpPr>
        <p:spPr>
          <a:xfrm>
            <a:off x="233164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メモ 133"/>
          <p:cNvSpPr/>
          <p:nvPr/>
        </p:nvSpPr>
        <p:spPr>
          <a:xfrm>
            <a:off x="2490100"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メモ 134"/>
          <p:cNvSpPr/>
          <p:nvPr/>
        </p:nvSpPr>
        <p:spPr>
          <a:xfrm>
            <a:off x="2648555" y="579619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メモ 135"/>
          <p:cNvSpPr/>
          <p:nvPr/>
        </p:nvSpPr>
        <p:spPr>
          <a:xfrm>
            <a:off x="442776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メモ 136"/>
          <p:cNvSpPr/>
          <p:nvPr/>
        </p:nvSpPr>
        <p:spPr>
          <a:xfrm>
            <a:off x="457864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メモ 137"/>
          <p:cNvSpPr/>
          <p:nvPr/>
        </p:nvSpPr>
        <p:spPr>
          <a:xfrm>
            <a:off x="4737101"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メモ 138"/>
          <p:cNvSpPr/>
          <p:nvPr/>
        </p:nvSpPr>
        <p:spPr>
          <a:xfrm>
            <a:off x="4895556" y="530524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メモ 139"/>
          <p:cNvSpPr/>
          <p:nvPr/>
        </p:nvSpPr>
        <p:spPr>
          <a:xfrm>
            <a:off x="4427761"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メモ 140"/>
          <p:cNvSpPr/>
          <p:nvPr/>
        </p:nvSpPr>
        <p:spPr>
          <a:xfrm>
            <a:off x="4578646" y="550003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メモ 141"/>
          <p:cNvSpPr/>
          <p:nvPr/>
        </p:nvSpPr>
        <p:spPr>
          <a:xfrm>
            <a:off x="5057211"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メモ 142"/>
          <p:cNvSpPr/>
          <p:nvPr/>
        </p:nvSpPr>
        <p:spPr>
          <a:xfrm>
            <a:off x="5208096" y="5305594"/>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メモ 143"/>
          <p:cNvSpPr/>
          <p:nvPr/>
        </p:nvSpPr>
        <p:spPr>
          <a:xfrm>
            <a:off x="443273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メモ 144"/>
          <p:cNvSpPr/>
          <p:nvPr/>
        </p:nvSpPr>
        <p:spPr>
          <a:xfrm>
            <a:off x="458362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メモ 145"/>
          <p:cNvSpPr/>
          <p:nvPr/>
        </p:nvSpPr>
        <p:spPr>
          <a:xfrm>
            <a:off x="4742079"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メモ 146"/>
          <p:cNvSpPr/>
          <p:nvPr/>
        </p:nvSpPr>
        <p:spPr>
          <a:xfrm>
            <a:off x="4900534" y="599886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メモ 147"/>
          <p:cNvSpPr/>
          <p:nvPr/>
        </p:nvSpPr>
        <p:spPr>
          <a:xfrm>
            <a:off x="4432739" y="6193646"/>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メモ 149"/>
          <p:cNvSpPr/>
          <p:nvPr/>
        </p:nvSpPr>
        <p:spPr>
          <a:xfrm>
            <a:off x="5062189"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メモ 150"/>
          <p:cNvSpPr/>
          <p:nvPr/>
        </p:nvSpPr>
        <p:spPr>
          <a:xfrm>
            <a:off x="5213074" y="5999210"/>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メモ 151"/>
          <p:cNvSpPr/>
          <p:nvPr/>
        </p:nvSpPr>
        <p:spPr>
          <a:xfrm>
            <a:off x="564931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メモ 152"/>
          <p:cNvSpPr/>
          <p:nvPr/>
        </p:nvSpPr>
        <p:spPr>
          <a:xfrm>
            <a:off x="580020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メモ 153"/>
          <p:cNvSpPr/>
          <p:nvPr/>
        </p:nvSpPr>
        <p:spPr>
          <a:xfrm>
            <a:off x="5958656"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メモ 154"/>
          <p:cNvSpPr/>
          <p:nvPr/>
        </p:nvSpPr>
        <p:spPr>
          <a:xfrm>
            <a:off x="6117111" y="542697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メモ 155"/>
          <p:cNvSpPr/>
          <p:nvPr/>
        </p:nvSpPr>
        <p:spPr>
          <a:xfrm>
            <a:off x="6278766"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メモ 156"/>
          <p:cNvSpPr/>
          <p:nvPr/>
        </p:nvSpPr>
        <p:spPr>
          <a:xfrm>
            <a:off x="6429651" y="5427321"/>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メモ 157"/>
          <p:cNvSpPr/>
          <p:nvPr/>
        </p:nvSpPr>
        <p:spPr>
          <a:xfrm>
            <a:off x="564931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メモ 158"/>
          <p:cNvSpPr/>
          <p:nvPr/>
        </p:nvSpPr>
        <p:spPr>
          <a:xfrm>
            <a:off x="580020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メモ 159"/>
          <p:cNvSpPr/>
          <p:nvPr/>
        </p:nvSpPr>
        <p:spPr>
          <a:xfrm>
            <a:off x="5958656"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メモ 160"/>
          <p:cNvSpPr/>
          <p:nvPr/>
        </p:nvSpPr>
        <p:spPr>
          <a:xfrm>
            <a:off x="6117111" y="562556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メモ 161"/>
          <p:cNvSpPr/>
          <p:nvPr/>
        </p:nvSpPr>
        <p:spPr>
          <a:xfrm>
            <a:off x="6278766"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3" name="メモ 162"/>
          <p:cNvSpPr/>
          <p:nvPr/>
        </p:nvSpPr>
        <p:spPr>
          <a:xfrm>
            <a:off x="6429651" y="562591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メモ 163"/>
          <p:cNvSpPr/>
          <p:nvPr/>
        </p:nvSpPr>
        <p:spPr>
          <a:xfrm>
            <a:off x="564674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メモ 164"/>
          <p:cNvSpPr/>
          <p:nvPr/>
        </p:nvSpPr>
        <p:spPr>
          <a:xfrm>
            <a:off x="579763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メモ 165"/>
          <p:cNvSpPr/>
          <p:nvPr/>
        </p:nvSpPr>
        <p:spPr>
          <a:xfrm>
            <a:off x="5956086"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メモ 166"/>
          <p:cNvSpPr/>
          <p:nvPr/>
        </p:nvSpPr>
        <p:spPr>
          <a:xfrm>
            <a:off x="6114541" y="5814193"/>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メモ 167"/>
          <p:cNvSpPr/>
          <p:nvPr/>
        </p:nvSpPr>
        <p:spPr>
          <a:xfrm>
            <a:off x="6276196"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9" name="メモ 168"/>
          <p:cNvSpPr/>
          <p:nvPr/>
        </p:nvSpPr>
        <p:spPr>
          <a:xfrm>
            <a:off x="6427081" y="5814542"/>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メモ 169"/>
          <p:cNvSpPr/>
          <p:nvPr/>
        </p:nvSpPr>
        <p:spPr>
          <a:xfrm>
            <a:off x="564674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メモ 170"/>
          <p:cNvSpPr/>
          <p:nvPr/>
        </p:nvSpPr>
        <p:spPr>
          <a:xfrm>
            <a:off x="579763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メモ 171"/>
          <p:cNvSpPr/>
          <p:nvPr/>
        </p:nvSpPr>
        <p:spPr>
          <a:xfrm>
            <a:off x="5956086"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メモ 172"/>
          <p:cNvSpPr/>
          <p:nvPr/>
        </p:nvSpPr>
        <p:spPr>
          <a:xfrm>
            <a:off x="6114541" y="6012435"/>
            <a:ext cx="137384" cy="144016"/>
          </a:xfrm>
          <a:prstGeom prst="foldedCorner">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右矢印 176"/>
          <p:cNvSpPr/>
          <p:nvPr/>
        </p:nvSpPr>
        <p:spPr>
          <a:xfrm>
            <a:off x="2975217" y="5462344"/>
            <a:ext cx="1115429" cy="504056"/>
          </a:xfrm>
          <a:prstGeom prst="rightArrow">
            <a:avLst>
              <a:gd name="adj1" fmla="val 50000"/>
              <a:gd name="adj2" fmla="val 36206"/>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623706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323526" y="3365621"/>
            <a:ext cx="8496946" cy="302650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323528" y="830054"/>
            <a:ext cx="8496944" cy="209488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プロダクト・オーナー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 name="正方形/長方形 3"/>
          <p:cNvSpPr/>
          <p:nvPr/>
        </p:nvSpPr>
        <p:spPr>
          <a:xfrm>
            <a:off x="683568" y="965041"/>
            <a:ext cx="7776864" cy="5386090"/>
          </a:xfrm>
          <a:prstGeom prst="rect">
            <a:avLst/>
          </a:prstGeom>
        </p:spPr>
        <p:txBody>
          <a:bodyPr wrap="square">
            <a:spAutoFit/>
          </a:bodyPr>
          <a:lstStyle/>
          <a:p>
            <a:r>
              <a:rPr lang="ja-JP" altLang="en-US" b="1" dirty="0">
                <a:solidFill>
                  <a:schemeClr val="bg1"/>
                </a:solidFill>
                <a:latin typeface="Meiryo" charset="-128"/>
                <a:ea typeface="Meiryo" charset="-128"/>
                <a:cs typeface="Meiryo" charset="-128"/>
              </a:rPr>
              <a:t>ミッションと責任</a:t>
            </a:r>
            <a:endParaRPr lang="en-US" altLang="ja-JP" b="1"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プロダクトの完成図と方向性を示す</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プロダクトに必要な機能の詳細を決める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リリースの内容と日程を決める</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市場価値に基づくプロダクト･パックログの優先順位を決める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スプリント毎に優先順位を変更できる権限を持つ</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r>
              <a:rPr lang="ja-JP" altLang="en-US" sz="1600" dirty="0">
                <a:solidFill>
                  <a:schemeClr val="bg1"/>
                </a:solidFill>
                <a:latin typeface="Meiryo" charset="-128"/>
                <a:ea typeface="Meiryo" charset="-128"/>
                <a:cs typeface="Meiryo" charset="-128"/>
              </a:rPr>
              <a:t>プロダクトの収益性</a:t>
            </a:r>
            <a:r>
              <a:rPr lang="en-US" altLang="ja-JP" sz="1600" dirty="0">
                <a:solidFill>
                  <a:schemeClr val="bg1"/>
                </a:solidFill>
                <a:latin typeface="Meiryo" charset="-128"/>
                <a:ea typeface="Meiryo" charset="-128"/>
                <a:cs typeface="Meiryo" charset="-128"/>
              </a:rPr>
              <a:t>(ROI)</a:t>
            </a:r>
            <a:r>
              <a:rPr lang="ja-JP" altLang="en-US" sz="1600" dirty="0">
                <a:solidFill>
                  <a:schemeClr val="bg1"/>
                </a:solidFill>
                <a:latin typeface="Meiryo" charset="-128"/>
                <a:ea typeface="Meiryo" charset="-128"/>
                <a:cs typeface="Meiryo" charset="-128"/>
              </a:rPr>
              <a:t>の責任を持つ </a:t>
            </a:r>
            <a:endParaRPr lang="en-US" altLang="ja-JP" sz="1600" dirty="0">
              <a:solidFill>
                <a:schemeClr val="bg1"/>
              </a:solidFill>
              <a:latin typeface="Meiryo" charset="-128"/>
              <a:ea typeface="Meiryo" charset="-128"/>
              <a:cs typeface="Meiryo" charset="-128"/>
            </a:endParaRPr>
          </a:p>
          <a:p>
            <a:pPr marL="742950" lvl="1" indent="-285750">
              <a:buFont typeface="Wingdings" charset="2"/>
              <a:buChar char="l"/>
            </a:pPr>
            <a:endParaRPr lang="en-US" altLang="ja-JP" sz="1600" dirty="0">
              <a:solidFill>
                <a:schemeClr val="bg1"/>
              </a:solidFill>
              <a:latin typeface="Meiryo" charset="-128"/>
              <a:ea typeface="Meiryo" charset="-128"/>
              <a:cs typeface="Meiryo" charset="-128"/>
            </a:endParaRPr>
          </a:p>
          <a:p>
            <a:endParaRPr lang="ja-JP" altLang="en-US" dirty="0">
              <a:solidFill>
                <a:schemeClr val="bg1"/>
              </a:solidFill>
              <a:latin typeface="Meiryo" charset="-128"/>
              <a:ea typeface="Meiryo" charset="-128"/>
              <a:cs typeface="Meiryo" charset="-128"/>
            </a:endParaRPr>
          </a:p>
          <a:p>
            <a:endParaRPr lang="en-US" altLang="ja-JP" b="1" dirty="0">
              <a:solidFill>
                <a:schemeClr val="bg1"/>
              </a:solidFill>
              <a:latin typeface="Meiryo" charset="-128"/>
              <a:ea typeface="Meiryo" charset="-128"/>
              <a:cs typeface="Meiryo" charset="-128"/>
            </a:endParaRPr>
          </a:p>
          <a:p>
            <a:r>
              <a:rPr lang="ja-JP" altLang="en-US" b="1" dirty="0">
                <a:solidFill>
                  <a:schemeClr val="bg1"/>
                </a:solidFill>
                <a:latin typeface="Meiryo" charset="-128"/>
                <a:ea typeface="Meiryo" charset="-128"/>
                <a:cs typeface="Meiryo" charset="-128"/>
              </a:rPr>
              <a:t>プロダクト･オーナーが行う事</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プロダクトのビジョンを作成し、関係者に示し、共有する</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対象プロダクトのビジネス要求</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ビジネス環境</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エピック、ユーザーストーリーの確定とペルソナの作成</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ユーザーストーリー毎の受け入れ基準の承認 </a:t>
            </a: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プロダクト・バックログの優先順位付けとプロジェクト期間中の維持管理</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開発チームへのユーザーストーリーの説明</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開発チームの</a:t>
            </a:r>
            <a:r>
              <a:rPr lang="en-US" altLang="ja-JP" sz="1600" dirty="0">
                <a:solidFill>
                  <a:schemeClr val="bg1"/>
                </a:solidFill>
                <a:latin typeface="Meiryo" charset="-128"/>
                <a:ea typeface="Meiryo" charset="-128"/>
                <a:cs typeface="Meiryo" charset="-128"/>
              </a:rPr>
              <a:t>DoD(</a:t>
            </a:r>
            <a:r>
              <a:rPr lang="ja-JP" altLang="en-US" sz="1600" dirty="0">
                <a:solidFill>
                  <a:schemeClr val="bg1"/>
                </a:solidFill>
                <a:latin typeface="Meiryo" charset="-128"/>
                <a:ea typeface="Meiryo" charset="-128"/>
                <a:cs typeface="Meiryo" charset="-128"/>
              </a:rPr>
              <a:t>完了の定義</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作成の支援</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リリース計画の承認 </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ja-JP" altLang="en-US" sz="1600" dirty="0">
                <a:solidFill>
                  <a:schemeClr val="bg1"/>
                </a:solidFill>
                <a:latin typeface="Meiryo" charset="-128"/>
                <a:ea typeface="Meiryo" charset="-128"/>
                <a:cs typeface="Meiryo" charset="-128"/>
              </a:rPr>
              <a:t>稼働環境の定義</a:t>
            </a:r>
            <a:endParaRPr lang="en-US" altLang="ja-JP" sz="1600" dirty="0">
              <a:solidFill>
                <a:schemeClr val="bg1"/>
              </a:solidFill>
              <a:latin typeface="Meiryo" charset="-128"/>
              <a:ea typeface="Meiryo" charset="-128"/>
              <a:cs typeface="Meiryo" charset="-128"/>
            </a:endParaRPr>
          </a:p>
          <a:p>
            <a:pPr marL="717550" lvl="1" indent="-260350">
              <a:buFont typeface="Wingdings" charset="2"/>
              <a:buChar char="l"/>
            </a:pPr>
            <a:r>
              <a:rPr lang="en-US" altLang="ja-JP" sz="1600" dirty="0">
                <a:solidFill>
                  <a:schemeClr val="bg1"/>
                </a:solidFill>
                <a:latin typeface="Meiryo" charset="-128"/>
                <a:ea typeface="Meiryo" charset="-128"/>
                <a:cs typeface="Meiryo" charset="-128"/>
              </a:rPr>
              <a:t>EOL(</a:t>
            </a:r>
            <a:r>
              <a:rPr lang="ja-JP" altLang="en-US" sz="1600" dirty="0">
                <a:solidFill>
                  <a:schemeClr val="bg1"/>
                </a:solidFill>
                <a:latin typeface="Meiryo" charset="-128"/>
                <a:ea typeface="Meiryo" charset="-128"/>
                <a:cs typeface="Meiryo" charset="-128"/>
              </a:rPr>
              <a:t>プロダクトの終焉</a:t>
            </a:r>
            <a:r>
              <a:rPr lang="en-US" altLang="ja-JP" sz="1600" dirty="0">
                <a:solidFill>
                  <a:schemeClr val="bg1"/>
                </a:solidFill>
                <a:latin typeface="Meiryo" charset="-128"/>
                <a:ea typeface="Meiryo" charset="-128"/>
                <a:cs typeface="Meiryo" charset="-128"/>
              </a:rPr>
              <a:t>)</a:t>
            </a:r>
            <a:r>
              <a:rPr lang="ja-JP" altLang="en-US" sz="1600" dirty="0">
                <a:solidFill>
                  <a:schemeClr val="bg1"/>
                </a:solidFill>
                <a:latin typeface="Meiryo" charset="-128"/>
                <a:ea typeface="Meiryo" charset="-128"/>
                <a:cs typeface="Meiryo" charset="-128"/>
              </a:rPr>
              <a:t>条件の設定 </a:t>
            </a:r>
            <a:endParaRPr lang="ja-JP" altLang="en-US" sz="1600" dirty="0">
              <a:solidFill>
                <a:schemeClr val="bg1"/>
              </a:solidFill>
              <a:effectLst/>
              <a:latin typeface="Meiryo" charset="-128"/>
              <a:ea typeface="Meiryo" charset="-128"/>
              <a:cs typeface="Meiryo" charset="-128"/>
            </a:endParaRPr>
          </a:p>
        </p:txBody>
      </p:sp>
      <p:sp>
        <p:nvSpPr>
          <p:cNvPr id="7" name="上矢印 6"/>
          <p:cNvSpPr/>
          <p:nvPr/>
        </p:nvSpPr>
        <p:spPr>
          <a:xfrm>
            <a:off x="3698903" y="2852738"/>
            <a:ext cx="1746193" cy="534024"/>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3271864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323528" y="4256047"/>
            <a:ext cx="4176464" cy="12611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644008" y="4256046"/>
            <a:ext cx="4176464" cy="126118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323528" y="1303718"/>
            <a:ext cx="8496944" cy="158417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a:t>スクラム：</a:t>
            </a:r>
            <a:r>
              <a:rPr kumimoji="1" lang="ja-JP" altLang="en-US" dirty="0"/>
              <a:t>スクラム・マスター</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29</a:t>
            </a:fld>
            <a:endParaRPr kumimoji="1" lang="ja-JP" altLang="en-US"/>
          </a:p>
        </p:txBody>
      </p:sp>
      <p:sp>
        <p:nvSpPr>
          <p:cNvPr id="5" name="正方形/長方形 4"/>
          <p:cNvSpPr/>
          <p:nvPr/>
        </p:nvSpPr>
        <p:spPr>
          <a:xfrm>
            <a:off x="483711" y="1436007"/>
            <a:ext cx="8176577" cy="1323439"/>
          </a:xfrm>
          <a:prstGeom prst="rect">
            <a:avLst/>
          </a:prstGeom>
        </p:spPr>
        <p:txBody>
          <a:bodyPr wrap="square">
            <a:spAutoFit/>
          </a:bodyPr>
          <a:lstStyle/>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チームの機能や効率化を支援する </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チームが最大パフォーマンスを発揮できる環境を作る</a:t>
            </a:r>
            <a:br>
              <a:rPr lang="en-US" altLang="ja-JP" sz="2000" dirty="0">
                <a:solidFill>
                  <a:schemeClr val="bg1"/>
                </a:solidFill>
                <a:latin typeface="Meiryo" charset="-128"/>
                <a:ea typeface="Meiryo" charset="-128"/>
                <a:cs typeface="Meiryo" charset="-128"/>
              </a:rPr>
            </a:br>
            <a:r>
              <a:rPr lang="ja-JP" altLang="en-US" sz="2000" dirty="0">
                <a:solidFill>
                  <a:schemeClr val="bg1"/>
                </a:solidFill>
                <a:latin typeface="Meiryo" charset="-128"/>
                <a:ea typeface="Meiryo" charset="-128"/>
                <a:cs typeface="Meiryo" charset="-128"/>
              </a:rPr>
              <a:t>＝　妨害からチームを守る</a:t>
            </a:r>
            <a:endParaRPr lang="en-US" altLang="ja-JP" sz="2000" dirty="0">
              <a:solidFill>
                <a:schemeClr val="bg1"/>
              </a:solidFill>
              <a:latin typeface="Meiryo" charset="-128"/>
              <a:ea typeface="Meiryo" charset="-128"/>
              <a:cs typeface="Meiryo" charset="-128"/>
            </a:endParaRPr>
          </a:p>
          <a:p>
            <a:pPr marL="285750" indent="-285750">
              <a:buFont typeface="Wingdings" charset="2"/>
              <a:buChar char="l"/>
            </a:pPr>
            <a:r>
              <a:rPr lang="ja-JP" altLang="en-US" sz="2000" dirty="0">
                <a:solidFill>
                  <a:schemeClr val="bg1"/>
                </a:solidFill>
                <a:latin typeface="Meiryo" charset="-128"/>
                <a:ea typeface="Meiryo" charset="-128"/>
                <a:cs typeface="Meiryo" charset="-128"/>
              </a:rPr>
              <a:t>チームがスクラム・プロセス通りに作業を実施できる様に支援する</a:t>
            </a:r>
            <a:endParaRPr lang="en-US" altLang="ja-JP" sz="2000" dirty="0">
              <a:solidFill>
                <a:schemeClr val="bg1"/>
              </a:solidFill>
              <a:latin typeface="Meiryo" charset="-128"/>
              <a:ea typeface="Meiryo" charset="-128"/>
              <a:cs typeface="Meiryo" charset="-128"/>
            </a:endParaRPr>
          </a:p>
        </p:txBody>
      </p:sp>
      <p:sp>
        <p:nvSpPr>
          <p:cNvPr id="6" name="正方形/長方形 5"/>
          <p:cNvSpPr/>
          <p:nvPr/>
        </p:nvSpPr>
        <p:spPr>
          <a:xfrm>
            <a:off x="476000" y="4432275"/>
            <a:ext cx="3871519"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チームに気付きを与える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チームの自律を支援する</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チームの能力をユーザーに売り込む</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プロジェクト関係者間の信頼感を醸成する</a:t>
            </a:r>
            <a:endParaRPr lang="en-US" altLang="ja-JP" sz="1400" dirty="0">
              <a:solidFill>
                <a:schemeClr val="bg1"/>
              </a:solidFill>
              <a:latin typeface="Meiryo" charset="-128"/>
              <a:ea typeface="Meiryo" charset="-128"/>
              <a:cs typeface="Meiryo" charset="-128"/>
            </a:endParaRPr>
          </a:p>
        </p:txBody>
      </p:sp>
      <p:sp>
        <p:nvSpPr>
          <p:cNvPr id="7" name="正方形/長方形 6"/>
          <p:cNvSpPr/>
          <p:nvPr/>
        </p:nvSpPr>
        <p:spPr>
          <a:xfrm>
            <a:off x="5186172" y="4432276"/>
            <a:ext cx="3092135" cy="954107"/>
          </a:xfrm>
          <a:prstGeom prst="rect">
            <a:avLst/>
          </a:prstGeom>
        </p:spPr>
        <p:txBody>
          <a:bodyPr wrap="square">
            <a:spAutoFit/>
          </a:bodyPr>
          <a:lstStyle/>
          <a:p>
            <a:pPr marL="285750" indent="-285750">
              <a:buFont typeface="Wingdings" charset="2"/>
              <a:buChar char="Ø"/>
            </a:pPr>
            <a:r>
              <a:rPr lang="ja-JP" altLang="en-US" sz="1400" dirty="0">
                <a:solidFill>
                  <a:schemeClr val="bg1"/>
                </a:solidFill>
                <a:latin typeface="Meiryo" charset="-128"/>
                <a:ea typeface="Meiryo" charset="-128"/>
                <a:cs typeface="Meiryo" charset="-128"/>
              </a:rPr>
              <a:t>お客様(ユーザー)第一の思想</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ジャスト・イン・タイムの徹底 </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カイゼン活動の促進</a:t>
            </a:r>
            <a:endParaRPr lang="en-US" altLang="ja-JP" sz="1400" dirty="0">
              <a:solidFill>
                <a:schemeClr val="bg1"/>
              </a:solidFill>
              <a:latin typeface="Meiryo" charset="-128"/>
              <a:ea typeface="Meiryo" charset="-128"/>
              <a:cs typeface="Meiryo" charset="-128"/>
            </a:endParaRPr>
          </a:p>
          <a:p>
            <a:pPr marL="285750" indent="-285750">
              <a:buFont typeface="Wingdings" charset="2"/>
              <a:buChar char="Ø"/>
            </a:pPr>
            <a:r>
              <a:rPr lang="ja-JP" altLang="en-US" sz="1400" dirty="0">
                <a:solidFill>
                  <a:schemeClr val="bg1"/>
                </a:solidFill>
                <a:latin typeface="Meiryo" charset="-128"/>
                <a:ea typeface="Meiryo" charset="-128"/>
                <a:cs typeface="Meiryo" charset="-128"/>
              </a:rPr>
              <a:t>チームのモチベーションの向上</a:t>
            </a:r>
          </a:p>
        </p:txBody>
      </p:sp>
      <p:grpSp>
        <p:nvGrpSpPr>
          <p:cNvPr id="12" name="図形グループ 11"/>
          <p:cNvGrpSpPr/>
          <p:nvPr/>
        </p:nvGrpSpPr>
        <p:grpSpPr>
          <a:xfrm>
            <a:off x="3086342" y="3367713"/>
            <a:ext cx="231924" cy="471366"/>
            <a:chOff x="1946324" y="4125162"/>
            <a:chExt cx="969964" cy="2007872"/>
          </a:xfrm>
        </p:grpSpPr>
        <p:sp>
          <p:nvSpPr>
            <p:cNvPr id="13" name="円/楕円 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sp>
          <p:nvSpPr>
            <p:cNvPr id="14" name="フローチャート: 論理積ゲート 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ＭＳ Ｐゴシック"/>
                <a:ea typeface="ＭＳ Ｐゴシック"/>
                <a:cs typeface="ＭＳ Ｐゴシック"/>
              </a:endParaRPr>
            </a:p>
          </p:txBody>
        </p:sp>
      </p:grpSp>
      <p:sp>
        <p:nvSpPr>
          <p:cNvPr id="15" name="テキスト ボックス 14"/>
          <p:cNvSpPr txBox="1"/>
          <p:nvPr/>
        </p:nvSpPr>
        <p:spPr>
          <a:xfrm>
            <a:off x="3438730" y="3506349"/>
            <a:ext cx="2800767" cy="461665"/>
          </a:xfrm>
          <a:prstGeom prst="rect">
            <a:avLst/>
          </a:prstGeom>
          <a:noFill/>
        </p:spPr>
        <p:txBody>
          <a:bodyPr wrap="none" rtlCol="0">
            <a:spAutoFit/>
          </a:bodyPr>
          <a:lstStyle/>
          <a:p>
            <a:r>
              <a:rPr kumimoji="1" lang="ja-JP" altLang="en-US" sz="2400" dirty="0">
                <a:latin typeface="Meiryo" charset="-128"/>
                <a:ea typeface="Meiryo" charset="-128"/>
                <a:cs typeface="Meiryo" charset="-128"/>
              </a:rPr>
              <a:t>スクラム･マスター</a:t>
            </a:r>
          </a:p>
        </p:txBody>
      </p:sp>
      <p:sp>
        <p:nvSpPr>
          <p:cNvPr id="9" name="上矢印 8"/>
          <p:cNvSpPr/>
          <p:nvPr/>
        </p:nvSpPr>
        <p:spPr>
          <a:xfrm>
            <a:off x="1889700" y="3037945"/>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上矢印 16"/>
          <p:cNvSpPr/>
          <p:nvPr/>
        </p:nvSpPr>
        <p:spPr>
          <a:xfrm>
            <a:off x="6210180" y="3056433"/>
            <a:ext cx="1044117" cy="1068049"/>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594196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id="{4FF9A309-1CFF-794D-8E8F-F381745C25EA}"/>
              </a:ext>
            </a:extLst>
          </p:cNvPr>
          <p:cNvSpPr>
            <a:spLocks noGrp="1"/>
          </p:cNvSpPr>
          <p:nvPr>
            <p:ph type="title"/>
          </p:nvPr>
        </p:nvSpPr>
        <p:spPr/>
        <p:txBody>
          <a:bodyPr/>
          <a:lstStyle/>
          <a:p>
            <a:r>
              <a:rPr kumimoji="1" lang="ja-JP" altLang="en-US"/>
              <a:t>これからの開発と運用のあるべき姿</a:t>
            </a:r>
          </a:p>
        </p:txBody>
      </p:sp>
      <p:sp>
        <p:nvSpPr>
          <p:cNvPr id="2" name="スライド番号プレースホルダー 1">
            <a:extLst>
              <a:ext uri="{FF2B5EF4-FFF2-40B4-BE49-F238E27FC236}">
                <a16:creationId xmlns:a16="http://schemas.microsoft.com/office/drawing/2014/main" id="{A14DA88E-ADFC-DD44-94A0-3B1B5C001E2A}"/>
              </a:ext>
            </a:extLst>
          </p:cNvPr>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3" name="正方形/長方形 2">
            <a:extLst>
              <a:ext uri="{FF2B5EF4-FFF2-40B4-BE49-F238E27FC236}">
                <a16:creationId xmlns:a16="http://schemas.microsoft.com/office/drawing/2014/main" id="{63BA55F0-9760-A84B-BF55-86F23F42DA22}"/>
              </a:ext>
            </a:extLst>
          </p:cNvPr>
          <p:cNvSpPr/>
          <p:nvPr/>
        </p:nvSpPr>
        <p:spPr>
          <a:xfrm>
            <a:off x="840756" y="1147600"/>
            <a:ext cx="3099141" cy="40726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202EE891-1553-6E4E-9BD0-B41CD0ED8CEB}"/>
              </a:ext>
            </a:extLst>
          </p:cNvPr>
          <p:cNvSpPr/>
          <p:nvPr/>
        </p:nvSpPr>
        <p:spPr>
          <a:xfrm>
            <a:off x="1043271" y="3632833"/>
            <a:ext cx="2681832" cy="1292784"/>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テキスト ボックス 5">
            <a:extLst>
              <a:ext uri="{FF2B5EF4-FFF2-40B4-BE49-F238E27FC236}">
                <a16:creationId xmlns:a16="http://schemas.microsoft.com/office/drawing/2014/main" id="{D0F95726-17D4-CA4B-BFF9-2491CA4CA428}"/>
              </a:ext>
            </a:extLst>
          </p:cNvPr>
          <p:cNvSpPr txBox="1"/>
          <p:nvPr/>
        </p:nvSpPr>
        <p:spPr>
          <a:xfrm>
            <a:off x="1429968" y="1288748"/>
            <a:ext cx="1920718" cy="523220"/>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業務</a:t>
            </a:r>
            <a:r>
              <a:rPr lang="en-US" altLang="ja-JP" sz="2800" b="1" dirty="0">
                <a:solidFill>
                  <a:schemeClr val="bg1"/>
                </a:solidFill>
                <a:latin typeface="Meiryo" panose="020B0604030504040204" pitchFamily="34" charset="-128"/>
                <a:ea typeface="Meiryo" panose="020B0604030504040204" pitchFamily="34" charset="-128"/>
              </a:rPr>
              <a:t>=</a:t>
            </a:r>
            <a:r>
              <a:rPr lang="ja-JP" altLang="en-US" sz="2800" b="1">
                <a:solidFill>
                  <a:schemeClr val="bg1"/>
                </a:solidFill>
                <a:latin typeface="Meiryo" panose="020B0604030504040204" pitchFamily="34" charset="-128"/>
                <a:ea typeface="Meiryo" panose="020B0604030504040204" pitchFamily="34" charset="-128"/>
              </a:rPr>
              <a:t>本業</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AEFC5E66-6B3E-7E40-A8A2-9AF53283E7B1}"/>
              </a:ext>
            </a:extLst>
          </p:cNvPr>
          <p:cNvSpPr txBox="1"/>
          <p:nvPr/>
        </p:nvSpPr>
        <p:spPr>
          <a:xfrm>
            <a:off x="1066886" y="1801710"/>
            <a:ext cx="2646878" cy="830997"/>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社員（人間）が本業を担い</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事業の拡大や競争力を強化</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売上や利益の増大をめざす</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277D669D-5AB8-F94D-938F-389DFD891C10}"/>
              </a:ext>
            </a:extLst>
          </p:cNvPr>
          <p:cNvSpPr txBox="1"/>
          <p:nvPr/>
        </p:nvSpPr>
        <p:spPr>
          <a:xfrm>
            <a:off x="1063643" y="4609842"/>
            <a:ext cx="2678938"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品質向上</a:t>
            </a:r>
            <a:r>
              <a:rPr kumimoji="1" lang="en-US" altLang="ja-JP" sz="1400" dirty="0">
                <a:solidFill>
                  <a:schemeClr val="bg1"/>
                </a:solidFill>
                <a:latin typeface="Meiryo" panose="020B0604030504040204" pitchFamily="34" charset="-128"/>
                <a:ea typeface="Meiryo" panose="020B0604030504040204" pitchFamily="34" charset="-128"/>
              </a:rPr>
              <a:t>/</a:t>
            </a:r>
            <a:r>
              <a:rPr lang="ja-JP" altLang="en-US" sz="1400">
                <a:solidFill>
                  <a:schemeClr val="bg1"/>
                </a:solidFill>
                <a:latin typeface="Meiryo" panose="020B0604030504040204" pitchFamily="34" charset="-128"/>
                <a:ea typeface="Meiryo" panose="020B0604030504040204" pitchFamily="34" charset="-128"/>
              </a:rPr>
              <a:t>コスト削減</a:t>
            </a:r>
            <a:r>
              <a:rPr lang="en-US" altLang="ja-JP" sz="1400" dirty="0">
                <a:solidFill>
                  <a:schemeClr val="bg1"/>
                </a:solidFill>
                <a:latin typeface="Meiryo" panose="020B0604030504040204" pitchFamily="34" charset="-128"/>
                <a:ea typeface="Meiryo" panose="020B0604030504040204" pitchFamily="34" charset="-128"/>
              </a:rPr>
              <a:t>/</a:t>
            </a:r>
            <a:r>
              <a:rPr kumimoji="1" lang="ja-JP" altLang="en-US" sz="1400">
                <a:solidFill>
                  <a:schemeClr val="bg1"/>
                </a:solidFill>
                <a:latin typeface="Meiryo" panose="020B0604030504040204" pitchFamily="34" charset="-128"/>
                <a:ea typeface="Meiryo" panose="020B0604030504040204" pitchFamily="34" charset="-128"/>
              </a:rPr>
              <a:t>納期短縮</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2180D0F7-2BED-1844-B524-B68A4CFB012F}"/>
              </a:ext>
            </a:extLst>
          </p:cNvPr>
          <p:cNvSpPr txBox="1"/>
          <p:nvPr/>
        </p:nvSpPr>
        <p:spPr>
          <a:xfrm>
            <a:off x="1543251" y="3686844"/>
            <a:ext cx="1681871" cy="523220"/>
          </a:xfrm>
          <a:prstGeom prst="rect">
            <a:avLst/>
          </a:prstGeom>
          <a:noFill/>
        </p:spPr>
        <p:txBody>
          <a:bodyPr wrap="none" rtlCol="0">
            <a:spAutoFit/>
          </a:bodyPr>
          <a:lstStyle/>
          <a:p>
            <a:pPr algn="ctr"/>
            <a:r>
              <a:rPr lang="en-US" altLang="ja-JP" sz="2800" b="1" dirty="0">
                <a:solidFill>
                  <a:schemeClr val="bg1"/>
                </a:solidFill>
                <a:latin typeface="Meiryo" panose="020B0604030504040204" pitchFamily="34" charset="-128"/>
                <a:ea typeface="Meiryo" panose="020B0604030504040204" pitchFamily="34" charset="-128"/>
              </a:rPr>
              <a:t>IT</a:t>
            </a:r>
            <a:r>
              <a:rPr lang="ja-JP" altLang="en-US" sz="2800" b="1">
                <a:solidFill>
                  <a:schemeClr val="bg1"/>
                </a:solidFill>
                <a:latin typeface="Meiryo" panose="020B0604030504040204" pitchFamily="34" charset="-128"/>
                <a:ea typeface="Meiryo" panose="020B0604030504040204" pitchFamily="34" charset="-128"/>
              </a:rPr>
              <a:t>＝支援</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B5BD2EC0-5548-3C49-ABBA-BF73ABE46AAD}"/>
              </a:ext>
            </a:extLst>
          </p:cNvPr>
          <p:cNvSpPr txBox="1"/>
          <p:nvPr/>
        </p:nvSpPr>
        <p:spPr>
          <a:xfrm>
            <a:off x="1124868" y="4138045"/>
            <a:ext cx="2518639" cy="523220"/>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標準化された業務プロセスを</a:t>
            </a:r>
            <a:endParaRPr kumimoji="1" lang="en-US" altLang="ja-JP" sz="1400" dirty="0">
              <a:solidFill>
                <a:schemeClr val="bg1"/>
              </a:solidFill>
              <a:latin typeface="Meiryo" panose="020B0604030504040204" pitchFamily="34" charset="-128"/>
              <a:ea typeface="Meiryo" panose="020B0604030504040204" pitchFamily="34" charset="-128"/>
            </a:endParaRPr>
          </a:p>
          <a:p>
            <a:pPr algn="ctr"/>
            <a:r>
              <a:rPr lang="ja-JP" altLang="en-US" sz="1400">
                <a:solidFill>
                  <a:schemeClr val="bg1"/>
                </a:solidFill>
                <a:latin typeface="Meiryo" panose="020B0604030504040204" pitchFamily="34" charset="-128"/>
                <a:ea typeface="Meiryo" panose="020B0604030504040204" pitchFamily="34" charset="-128"/>
              </a:rPr>
              <a:t>現場に使わせ、徹底させる</a:t>
            </a:r>
            <a:endParaRPr kumimoji="1" lang="en-US" altLang="ja-JP" sz="1400" dirty="0">
              <a:solidFill>
                <a:schemeClr val="bg1"/>
              </a:solidFill>
              <a:latin typeface="Meiryo" panose="020B0604030504040204" pitchFamily="34" charset="-128"/>
              <a:ea typeface="Meiryo" panose="020B0604030504040204" pitchFamily="34" charset="-128"/>
            </a:endParaRPr>
          </a:p>
        </p:txBody>
      </p:sp>
      <p:sp>
        <p:nvSpPr>
          <p:cNvPr id="12" name="上矢印 11">
            <a:extLst>
              <a:ext uri="{FF2B5EF4-FFF2-40B4-BE49-F238E27FC236}">
                <a16:creationId xmlns:a16="http://schemas.microsoft.com/office/drawing/2014/main" id="{3BC4FE8C-4DDE-2D4D-B9B7-79FEF8AE7413}"/>
              </a:ext>
            </a:extLst>
          </p:cNvPr>
          <p:cNvSpPr/>
          <p:nvPr/>
        </p:nvSpPr>
        <p:spPr>
          <a:xfrm>
            <a:off x="1950334" y="2896499"/>
            <a:ext cx="405036" cy="472542"/>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上矢印 12">
            <a:extLst>
              <a:ext uri="{FF2B5EF4-FFF2-40B4-BE49-F238E27FC236}">
                <a16:creationId xmlns:a16="http://schemas.microsoft.com/office/drawing/2014/main" id="{48310F0B-D169-6243-9F67-703ADD656934}"/>
              </a:ext>
            </a:extLst>
          </p:cNvPr>
          <p:cNvSpPr/>
          <p:nvPr/>
        </p:nvSpPr>
        <p:spPr>
          <a:xfrm rot="10800000">
            <a:off x="2372847" y="2883953"/>
            <a:ext cx="405036" cy="472542"/>
          </a:xfrm>
          <a:prstGeom prst="upArrow">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9D30E68B-B4B4-4845-991F-E216DFD7B474}"/>
              </a:ext>
            </a:extLst>
          </p:cNvPr>
          <p:cNvSpPr txBox="1"/>
          <p:nvPr/>
        </p:nvSpPr>
        <p:spPr>
          <a:xfrm>
            <a:off x="813765" y="5350520"/>
            <a:ext cx="3118161"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chemeClr val="tx1">
                    <a:lumMod val="50000"/>
                    <a:lumOff val="50000"/>
                  </a:schemeClr>
                </a:solidFill>
                <a:latin typeface="Meiryo" panose="020B0604030504040204" pitchFamily="34" charset="-128"/>
                <a:ea typeface="Meiryo" panose="020B0604030504040204" pitchFamily="34" charset="-128"/>
              </a:rPr>
              <a:t>＝支援＝コスト</a:t>
            </a:r>
            <a:endParaRPr kumimoji="1" lang="ja-JP" altLang="en-US" sz="28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28" name="テキスト ボックス 27">
            <a:extLst>
              <a:ext uri="{FF2B5EF4-FFF2-40B4-BE49-F238E27FC236}">
                <a16:creationId xmlns:a16="http://schemas.microsoft.com/office/drawing/2014/main" id="{85553CFC-5644-9944-92C5-356E99F881F1}"/>
              </a:ext>
            </a:extLst>
          </p:cNvPr>
          <p:cNvSpPr txBox="1"/>
          <p:nvPr/>
        </p:nvSpPr>
        <p:spPr>
          <a:xfrm>
            <a:off x="1209107" y="5730088"/>
            <a:ext cx="2262159" cy="369332"/>
          </a:xfrm>
          <a:prstGeom prst="rect">
            <a:avLst/>
          </a:prstGeom>
          <a:noFill/>
        </p:spPr>
        <p:txBody>
          <a:bodyPr wrap="none" rtlCol="0">
            <a:spAutoFit/>
          </a:bodyPr>
          <a:lstStyle/>
          <a:p>
            <a:pPr algn="ctr"/>
            <a:r>
              <a:rPr lang="ja-JP" altLang="en-US">
                <a:solidFill>
                  <a:schemeClr val="tx1">
                    <a:lumMod val="50000"/>
                    <a:lumOff val="50000"/>
                  </a:schemeClr>
                </a:solidFill>
                <a:latin typeface="Meiryo" panose="020B0604030504040204" pitchFamily="34" charset="-128"/>
                <a:ea typeface="Meiryo" panose="020B0604030504040204" pitchFamily="34" charset="-128"/>
              </a:rPr>
              <a:t>コストの削減→外注</a:t>
            </a:r>
            <a:endParaRPr kumimoji="1" lang="ja-JP" altLang="en-US">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B085E68F-02BF-294F-8D93-0DBC8E461CFB}"/>
              </a:ext>
            </a:extLst>
          </p:cNvPr>
          <p:cNvSpPr txBox="1"/>
          <p:nvPr/>
        </p:nvSpPr>
        <p:spPr>
          <a:xfrm>
            <a:off x="785922" y="6075422"/>
            <a:ext cx="3108543" cy="276999"/>
          </a:xfrm>
          <a:prstGeom prst="rect">
            <a:avLst/>
          </a:prstGeom>
          <a:noFill/>
        </p:spPr>
        <p:txBody>
          <a:bodyPr wrap="none" rtlCol="0">
            <a:spAutoFit/>
          </a:bodyPr>
          <a:lstStyle/>
          <a:p>
            <a:pPr algn="ctr"/>
            <a:r>
              <a:rPr lang="ja-JP" altLang="en-US" sz="1200">
                <a:solidFill>
                  <a:schemeClr val="tx1">
                    <a:lumMod val="50000"/>
                    <a:lumOff val="50000"/>
                  </a:schemeClr>
                </a:solidFill>
                <a:latin typeface="Meiryo" panose="020B0604030504040204" pitchFamily="34" charset="-128"/>
                <a:ea typeface="Meiryo" panose="020B0604030504040204" pitchFamily="34" charset="-128"/>
              </a:rPr>
              <a:t>情シスの要請に応えシステムの構築と運用</a:t>
            </a:r>
            <a:endParaRPr kumimoji="1" lang="ja-JP" altLang="en-US" sz="1200">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5370E933-E9E6-144F-B671-0484A59ABC7A}"/>
              </a:ext>
            </a:extLst>
          </p:cNvPr>
          <p:cNvSpPr txBox="1"/>
          <p:nvPr/>
        </p:nvSpPr>
        <p:spPr>
          <a:xfrm>
            <a:off x="619800" y="787813"/>
            <a:ext cx="3506088" cy="307777"/>
          </a:xfrm>
          <a:prstGeom prst="rect">
            <a:avLst/>
          </a:prstGeom>
          <a:noFill/>
        </p:spPr>
        <p:txBody>
          <a:bodyPr wrap="none" rtlCol="0">
            <a:spAutoFit/>
          </a:bodyPr>
          <a:lstStyle/>
          <a:p>
            <a:pPr algn="ctr"/>
            <a:r>
              <a:rPr lang="ja-JP" altLang="en-US" sz="1400" b="1">
                <a:solidFill>
                  <a:schemeClr val="tx1">
                    <a:lumMod val="50000"/>
                    <a:lumOff val="50000"/>
                  </a:schemeClr>
                </a:solidFill>
                <a:latin typeface="Meiryo" panose="020B0604030504040204" pitchFamily="34" charset="-128"/>
                <a:ea typeface="Meiryo" panose="020B0604030504040204" pitchFamily="34" charset="-128"/>
              </a:rPr>
              <a:t>デジタル･トランスフォーメーション以前</a:t>
            </a:r>
            <a:endParaRPr kumimoji="1" lang="ja-JP" altLang="en-US" sz="1400" b="1">
              <a:solidFill>
                <a:schemeClr val="tx1">
                  <a:lumMod val="50000"/>
                  <a:lumOff val="50000"/>
                </a:schemeClr>
              </a:solidFill>
              <a:latin typeface="Meiryo" panose="020B0604030504040204" pitchFamily="34" charset="-128"/>
              <a:ea typeface="Meiryo" panose="020B0604030504040204" pitchFamily="34" charset="-128"/>
            </a:endParaRPr>
          </a:p>
        </p:txBody>
      </p:sp>
      <p:sp>
        <p:nvSpPr>
          <p:cNvPr id="36" name="テキスト ボックス 35">
            <a:extLst>
              <a:ext uri="{FF2B5EF4-FFF2-40B4-BE49-F238E27FC236}">
                <a16:creationId xmlns:a16="http://schemas.microsoft.com/office/drawing/2014/main" id="{29AE738D-353F-7542-B008-0F82170E13CD}"/>
              </a:ext>
            </a:extLst>
          </p:cNvPr>
          <p:cNvSpPr txBox="1"/>
          <p:nvPr/>
        </p:nvSpPr>
        <p:spPr>
          <a:xfrm>
            <a:off x="401209" y="6343925"/>
            <a:ext cx="3877985" cy="276999"/>
          </a:xfrm>
          <a:prstGeom prst="rect">
            <a:avLst/>
          </a:prstGeom>
          <a:noFill/>
        </p:spPr>
        <p:txBody>
          <a:bodyPr wrap="none" rtlCol="0">
            <a:spAutoFit/>
          </a:bodyPr>
          <a:lstStyle/>
          <a:p>
            <a:pPr algn="ctr"/>
            <a:r>
              <a:rPr lang="ja-JP" altLang="en-US" sz="1200">
                <a:solidFill>
                  <a:schemeClr val="tx1">
                    <a:lumMod val="50000"/>
                    <a:lumOff val="50000"/>
                  </a:schemeClr>
                </a:solidFill>
                <a:latin typeface="Meiryo" panose="020B0604030504040204" pitchFamily="34" charset="-128"/>
                <a:ea typeface="Meiryo" panose="020B0604030504040204" pitchFamily="34" charset="-128"/>
              </a:rPr>
              <a:t>徹底した管理と統制＝自社所有とウォーターフォール</a:t>
            </a:r>
            <a:endParaRPr kumimoji="1" lang="ja-JP" altLang="en-US" sz="1200">
              <a:solidFill>
                <a:schemeClr val="tx1">
                  <a:lumMod val="50000"/>
                  <a:lumOff val="50000"/>
                </a:schemeClr>
              </a:solidFill>
              <a:latin typeface="Meiryo" panose="020B0604030504040204" pitchFamily="34" charset="-128"/>
              <a:ea typeface="Meiryo" panose="020B0604030504040204" pitchFamily="34" charset="-128"/>
            </a:endParaRPr>
          </a:p>
        </p:txBody>
      </p:sp>
      <p:grpSp>
        <p:nvGrpSpPr>
          <p:cNvPr id="39" name="グループ化 38">
            <a:extLst>
              <a:ext uri="{FF2B5EF4-FFF2-40B4-BE49-F238E27FC236}">
                <a16:creationId xmlns:a16="http://schemas.microsoft.com/office/drawing/2014/main" id="{6626843C-0B24-5A40-9129-ACC9530DFE6B}"/>
              </a:ext>
            </a:extLst>
          </p:cNvPr>
          <p:cNvGrpSpPr/>
          <p:nvPr/>
        </p:nvGrpSpPr>
        <p:grpSpPr>
          <a:xfrm>
            <a:off x="4200847" y="775606"/>
            <a:ext cx="4576156" cy="5845317"/>
            <a:chOff x="4200847" y="775606"/>
            <a:chExt cx="4576156" cy="5845317"/>
          </a:xfrm>
        </p:grpSpPr>
        <p:sp>
          <p:nvSpPr>
            <p:cNvPr id="4" name="正方形/長方形 3">
              <a:extLst>
                <a:ext uri="{FF2B5EF4-FFF2-40B4-BE49-F238E27FC236}">
                  <a16:creationId xmlns:a16="http://schemas.microsoft.com/office/drawing/2014/main" id="{C6266D09-B658-6943-90BA-DD7554041274}"/>
                </a:ext>
              </a:extLst>
            </p:cNvPr>
            <p:cNvSpPr/>
            <p:nvPr/>
          </p:nvSpPr>
          <p:spPr>
            <a:xfrm>
              <a:off x="5204103" y="1147600"/>
              <a:ext cx="3099141" cy="407264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a:extLst>
                <a:ext uri="{FF2B5EF4-FFF2-40B4-BE49-F238E27FC236}">
                  <a16:creationId xmlns:a16="http://schemas.microsoft.com/office/drawing/2014/main" id="{F1503B10-C4C4-8642-8CAC-0A36C5C8488E}"/>
                </a:ext>
              </a:extLst>
            </p:cNvPr>
            <p:cNvSpPr/>
            <p:nvPr/>
          </p:nvSpPr>
          <p:spPr>
            <a:xfrm>
              <a:off x="5197967" y="114760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 name="正方形/長方形 15">
              <a:extLst>
                <a:ext uri="{FF2B5EF4-FFF2-40B4-BE49-F238E27FC236}">
                  <a16:creationId xmlns:a16="http://schemas.microsoft.com/office/drawing/2014/main" id="{420112BB-576A-3640-B28E-0B665329D035}"/>
                </a:ext>
              </a:extLst>
            </p:cNvPr>
            <p:cNvSpPr/>
            <p:nvPr/>
          </p:nvSpPr>
          <p:spPr>
            <a:xfrm>
              <a:off x="7266106" y="114760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正方形/長方形 16">
              <a:extLst>
                <a:ext uri="{FF2B5EF4-FFF2-40B4-BE49-F238E27FC236}">
                  <a16:creationId xmlns:a16="http://schemas.microsoft.com/office/drawing/2014/main" id="{292144D4-196B-7A48-A1CC-3A1E74E77366}"/>
                </a:ext>
              </a:extLst>
            </p:cNvPr>
            <p:cNvSpPr/>
            <p:nvPr/>
          </p:nvSpPr>
          <p:spPr>
            <a:xfrm>
              <a:off x="6241241" y="216576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a:extLst>
                <a:ext uri="{FF2B5EF4-FFF2-40B4-BE49-F238E27FC236}">
                  <a16:creationId xmlns:a16="http://schemas.microsoft.com/office/drawing/2014/main" id="{3DC08399-E2CD-3848-A1AE-141E7926A963}"/>
                </a:ext>
              </a:extLst>
            </p:cNvPr>
            <p:cNvSpPr/>
            <p:nvPr/>
          </p:nvSpPr>
          <p:spPr>
            <a:xfrm>
              <a:off x="5197967" y="318392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a:extLst>
                <a:ext uri="{FF2B5EF4-FFF2-40B4-BE49-F238E27FC236}">
                  <a16:creationId xmlns:a16="http://schemas.microsoft.com/office/drawing/2014/main" id="{E262EB8E-40BE-E743-838A-5AF0F072EEE8}"/>
                </a:ext>
              </a:extLst>
            </p:cNvPr>
            <p:cNvSpPr/>
            <p:nvPr/>
          </p:nvSpPr>
          <p:spPr>
            <a:xfrm>
              <a:off x="7266106" y="318392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20C4E50E-3ECF-B849-8DD3-A53B8F340308}"/>
                </a:ext>
              </a:extLst>
            </p:cNvPr>
            <p:cNvSpPr/>
            <p:nvPr/>
          </p:nvSpPr>
          <p:spPr>
            <a:xfrm>
              <a:off x="6241241" y="4202080"/>
              <a:ext cx="1037138" cy="1018160"/>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テキスト ボックス 20">
              <a:extLst>
                <a:ext uri="{FF2B5EF4-FFF2-40B4-BE49-F238E27FC236}">
                  <a16:creationId xmlns:a16="http://schemas.microsoft.com/office/drawing/2014/main" id="{93600AEA-AE81-834B-AF6B-3852D68BF45F}"/>
                </a:ext>
              </a:extLst>
            </p:cNvPr>
            <p:cNvSpPr txBox="1"/>
            <p:nvPr/>
          </p:nvSpPr>
          <p:spPr>
            <a:xfrm>
              <a:off x="5249826" y="1288748"/>
              <a:ext cx="3118161" cy="954107"/>
            </a:xfrm>
            <a:prstGeom prst="rect">
              <a:avLst/>
            </a:prstGeom>
            <a:noFill/>
          </p:spPr>
          <p:txBody>
            <a:bodyPr wrap="none" rtlCol="0">
              <a:spAutoFit/>
            </a:bodyPr>
            <a:lstStyle/>
            <a:p>
              <a:pPr algn="ctr"/>
              <a:r>
                <a:rPr lang="ja-JP" altLang="en-US" sz="2800" b="1">
                  <a:solidFill>
                    <a:schemeClr val="bg1"/>
                  </a:solidFill>
                  <a:latin typeface="Meiryo" panose="020B0604030504040204" pitchFamily="34" charset="-128"/>
                  <a:ea typeface="Meiryo" panose="020B0604030504040204" pitchFamily="34" charset="-128"/>
                </a:rPr>
                <a:t>業務と</a:t>
              </a:r>
              <a:r>
                <a:rPr lang="en-US" altLang="ja-JP" sz="2800" b="1" dirty="0">
                  <a:solidFill>
                    <a:schemeClr val="bg1"/>
                  </a:solidFill>
                  <a:latin typeface="Meiryo" panose="020B0604030504040204" pitchFamily="34" charset="-128"/>
                  <a:ea typeface="Meiryo" panose="020B0604030504040204" pitchFamily="34" charset="-128"/>
                </a:rPr>
                <a:t>IT</a:t>
              </a:r>
              <a:r>
                <a:rPr lang="ja-JP" altLang="en-US" sz="2800" b="1">
                  <a:solidFill>
                    <a:schemeClr val="bg1"/>
                  </a:solidFill>
                  <a:latin typeface="Meiryo" panose="020B0604030504040204" pitchFamily="34" charset="-128"/>
                  <a:ea typeface="Meiryo" panose="020B0604030504040204" pitchFamily="34" charset="-128"/>
                </a:rPr>
                <a:t>の一体化</a:t>
              </a:r>
              <a:endParaRPr lang="en-US" altLang="ja-JP" sz="2800" b="1" dirty="0">
                <a:solidFill>
                  <a:schemeClr val="bg1"/>
                </a:solidFill>
                <a:latin typeface="Meiryo" panose="020B0604030504040204" pitchFamily="34" charset="-128"/>
                <a:ea typeface="Meiryo" panose="020B0604030504040204" pitchFamily="34" charset="-128"/>
              </a:endParaRPr>
            </a:p>
            <a:p>
              <a:pPr algn="ctr"/>
              <a:r>
                <a:rPr lang="ja-JP" altLang="en-US" sz="2800" b="1">
                  <a:solidFill>
                    <a:schemeClr val="bg1"/>
                  </a:solidFill>
                  <a:latin typeface="Meiryo" panose="020B0604030504040204" pitchFamily="34" charset="-128"/>
                  <a:ea typeface="Meiryo" panose="020B0604030504040204" pitchFamily="34" charset="-128"/>
                </a:rPr>
                <a:t>＝本業</a:t>
              </a:r>
              <a:endParaRPr kumimoji="1" lang="ja-JP" altLang="en-US" sz="2800" b="1">
                <a:solidFill>
                  <a:schemeClr val="bg1"/>
                </a:solidFill>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E326E493-FD15-B44F-8F5B-7C05E17271E8}"/>
                </a:ext>
              </a:extLst>
            </p:cNvPr>
            <p:cNvSpPr txBox="1"/>
            <p:nvPr/>
          </p:nvSpPr>
          <p:spPr>
            <a:xfrm>
              <a:off x="5320567" y="3307048"/>
              <a:ext cx="2860078" cy="830997"/>
            </a:xfrm>
            <a:prstGeom prst="rect">
              <a:avLst/>
            </a:prstGeom>
            <a:noFill/>
          </p:spPr>
          <p:txBody>
            <a:bodyPr wrap="none" rtlCol="0">
              <a:spAutoFit/>
            </a:bodyPr>
            <a:lstStyle/>
            <a:p>
              <a:pPr algn="ctr"/>
              <a:r>
                <a:rPr kumimoji="1" lang="en-US" altLang="ja-JP" sz="1600" dirty="0">
                  <a:solidFill>
                    <a:schemeClr val="bg1"/>
                  </a:solidFill>
                  <a:latin typeface="Meiryo" panose="020B0604030504040204" pitchFamily="34" charset="-128"/>
                  <a:ea typeface="Meiryo" panose="020B0604030504040204" pitchFamily="34" charset="-128"/>
                </a:rPr>
                <a:t>IT</a:t>
              </a:r>
              <a:r>
                <a:rPr kumimoji="1" lang="ja-JP" altLang="en-US" sz="1600">
                  <a:solidFill>
                    <a:schemeClr val="bg1"/>
                  </a:solidFill>
                  <a:latin typeface="Meiryo" panose="020B0604030504040204" pitchFamily="34" charset="-128"/>
                  <a:ea typeface="Meiryo" panose="020B0604030504040204" pitchFamily="34" charset="-128"/>
                </a:rPr>
                <a:t>により業務プロセスを構築</a:t>
              </a:r>
              <a:endParaRPr kumimoji="1" lang="en-US" altLang="ja-JP" sz="1600" dirty="0">
                <a:solidFill>
                  <a:schemeClr val="bg1"/>
                </a:solidFill>
                <a:latin typeface="Meiryo" panose="020B0604030504040204" pitchFamily="34" charset="-128"/>
                <a:ea typeface="Meiryo" panose="020B0604030504040204" pitchFamily="34" charset="-128"/>
              </a:endParaRPr>
            </a:p>
            <a:p>
              <a:pPr algn="ctr"/>
              <a:r>
                <a:rPr lang="ja-JP" altLang="en-US" sz="1600">
                  <a:solidFill>
                    <a:schemeClr val="bg1"/>
                  </a:solidFill>
                  <a:latin typeface="Meiryo" panose="020B0604030504040204" pitchFamily="34" charset="-128"/>
                  <a:ea typeface="Meiryo" panose="020B0604030504040204" pitchFamily="34" charset="-128"/>
                </a:rPr>
                <a:t>業務と</a:t>
              </a:r>
              <a:r>
                <a:rPr lang="en-US" altLang="ja-JP" sz="1600" dirty="0">
                  <a:solidFill>
                    <a:schemeClr val="bg1"/>
                  </a:solidFill>
                  <a:latin typeface="Meiryo" panose="020B0604030504040204" pitchFamily="34" charset="-128"/>
                  <a:ea typeface="Meiryo" panose="020B0604030504040204" pitchFamily="34" charset="-128"/>
                </a:rPr>
                <a:t>IT</a:t>
              </a:r>
              <a:r>
                <a:rPr lang="ja-JP" altLang="en-US" sz="1600">
                  <a:solidFill>
                    <a:schemeClr val="bg1"/>
                  </a:solidFill>
                  <a:latin typeface="Meiryo" panose="020B0604030504040204" pitchFamily="34" charset="-128"/>
                  <a:ea typeface="Meiryo" panose="020B0604030504040204" pitchFamily="34" charset="-128"/>
                </a:rPr>
                <a:t>が渾然一体となって</a:t>
              </a:r>
              <a:endParaRPr lang="en-US" altLang="ja-JP" sz="1600" dirty="0">
                <a:solidFill>
                  <a:schemeClr val="bg1"/>
                </a:solidFill>
                <a:latin typeface="Meiryo" panose="020B0604030504040204" pitchFamily="34" charset="-128"/>
                <a:ea typeface="Meiryo" panose="020B0604030504040204" pitchFamily="34" charset="-128"/>
              </a:endParaRPr>
            </a:p>
            <a:p>
              <a:pPr algn="ctr"/>
              <a:r>
                <a:rPr kumimoji="1" lang="ja-JP" altLang="en-US" sz="1600">
                  <a:solidFill>
                    <a:schemeClr val="bg1"/>
                  </a:solidFill>
                  <a:latin typeface="Meiryo" panose="020B0604030504040204" pitchFamily="34" charset="-128"/>
                  <a:ea typeface="Meiryo" panose="020B0604030504040204" pitchFamily="34" charset="-128"/>
                </a:rPr>
                <a:t>事業を遂行し、成果を最適化</a:t>
              </a:r>
              <a:endParaRPr kumimoji="1" lang="en-US" altLang="ja-JP" sz="1600" dirty="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7EB58C96-14B5-164A-894D-3095A15F5C58}"/>
                </a:ext>
              </a:extLst>
            </p:cNvPr>
            <p:cNvSpPr/>
            <p:nvPr/>
          </p:nvSpPr>
          <p:spPr>
            <a:xfrm>
              <a:off x="5165596" y="2365983"/>
              <a:ext cx="3170020" cy="646331"/>
            </a:xfrm>
            <a:prstGeom prst="rect">
              <a:avLst/>
            </a:prstGeom>
          </p:spPr>
          <p:txBody>
            <a:bodyPr wrap="square">
              <a:spAutoFit/>
            </a:bodyPr>
            <a:lstStyle/>
            <a:p>
              <a:pPr algn="ctr"/>
              <a:r>
                <a:rPr lang="ja-JP" altLang="ja-JP" b="1">
                  <a:solidFill>
                    <a:schemeClr val="bg1"/>
                  </a:solidFill>
                  <a:latin typeface="Meiryo" panose="020B0604030504040204" pitchFamily="34" charset="-128"/>
                  <a:ea typeface="Meiryo" panose="020B0604030504040204" pitchFamily="34" charset="-128"/>
                </a:rPr>
                <a:t>業務が</a:t>
              </a:r>
              <a:r>
                <a:rPr lang="en-US" altLang="ja-JP" b="1" dirty="0">
                  <a:solidFill>
                    <a:schemeClr val="bg1"/>
                  </a:solidFill>
                  <a:latin typeface="Meiryo" panose="020B0604030504040204" pitchFamily="34" charset="-128"/>
                  <a:ea typeface="Meiryo" panose="020B0604030504040204" pitchFamily="34" charset="-128"/>
                </a:rPr>
                <a:t>IT</a:t>
              </a:r>
              <a:r>
                <a:rPr lang="ja-JP" altLang="ja-JP" b="1">
                  <a:solidFill>
                    <a:schemeClr val="bg1"/>
                  </a:solidFill>
                  <a:latin typeface="Meiryo" panose="020B0604030504040204" pitchFamily="34" charset="-128"/>
                  <a:ea typeface="Meiryo" panose="020B0604030504040204" pitchFamily="34" charset="-128"/>
                </a:rPr>
                <a:t>へ</a:t>
              </a:r>
              <a:r>
                <a:rPr lang="en-US" altLang="ja-JP" b="1" dirty="0">
                  <a:solidFill>
                    <a:schemeClr val="bg1"/>
                  </a:solidFill>
                  <a:latin typeface="Meiryo" panose="020B0604030504040204" pitchFamily="34" charset="-128"/>
                  <a:ea typeface="Meiryo" panose="020B0604030504040204" pitchFamily="34" charset="-128"/>
                </a:rPr>
                <a:t>IT</a:t>
              </a:r>
              <a:r>
                <a:rPr lang="ja-JP" altLang="ja-JP" b="1">
                  <a:solidFill>
                    <a:schemeClr val="bg1"/>
                  </a:solidFill>
                  <a:latin typeface="Meiryo" panose="020B0604030504040204" pitchFamily="34" charset="-128"/>
                  <a:ea typeface="Meiryo" panose="020B0604030504040204" pitchFamily="34" charset="-128"/>
                </a:rPr>
                <a:t>が業務へと</a:t>
              </a:r>
              <a:endParaRPr lang="en-US" altLang="ja-JP" b="1" dirty="0">
                <a:solidFill>
                  <a:schemeClr val="bg1"/>
                </a:solidFill>
                <a:latin typeface="Meiryo" panose="020B0604030504040204" pitchFamily="34" charset="-128"/>
                <a:ea typeface="Meiryo" panose="020B0604030504040204" pitchFamily="34" charset="-128"/>
              </a:endParaRPr>
            </a:p>
            <a:p>
              <a:pPr algn="ctr"/>
              <a:r>
                <a:rPr lang="ja-JP" altLang="ja-JP" b="1">
                  <a:solidFill>
                    <a:schemeClr val="bg1"/>
                  </a:solidFill>
                  <a:latin typeface="Meiryo" panose="020B0604030504040204" pitchFamily="34" charset="-128"/>
                  <a:ea typeface="Meiryo" panose="020B0604030504040204" pitchFamily="34" charset="-128"/>
                </a:rPr>
                <a:t>シームレスに変換される状態</a:t>
              </a:r>
              <a:endParaRPr lang="en-US" altLang="ja-JP" b="1" dirty="0">
                <a:solidFill>
                  <a:schemeClr val="bg1"/>
                </a:solidFill>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1D0286CE-011A-EB43-BBB2-C91F0C49F586}"/>
                </a:ext>
              </a:extLst>
            </p:cNvPr>
            <p:cNvSpPr txBox="1"/>
            <p:nvPr/>
          </p:nvSpPr>
          <p:spPr>
            <a:xfrm>
              <a:off x="5225989" y="4551256"/>
              <a:ext cx="3049233" cy="400110"/>
            </a:xfrm>
            <a:prstGeom prst="rect">
              <a:avLst/>
            </a:prstGeom>
            <a:noFill/>
          </p:spPr>
          <p:txBody>
            <a:bodyPr wrap="none" rtlCol="0">
              <a:spAutoFit/>
            </a:bodyPr>
            <a:lstStyle/>
            <a:p>
              <a:pPr algn="ctr"/>
              <a:r>
                <a:rPr lang="en-US" altLang="ja-JP" sz="2000" b="1" dirty="0">
                  <a:solidFill>
                    <a:schemeClr val="bg1"/>
                  </a:solidFill>
                  <a:latin typeface="Meiryo" panose="020B0604030504040204" pitchFamily="34" charset="-128"/>
                  <a:ea typeface="Meiryo" panose="020B0604030504040204" pitchFamily="34" charset="-128"/>
                </a:rPr>
                <a:t>IT</a:t>
              </a:r>
              <a:r>
                <a:rPr lang="ja-JP" altLang="en-US" sz="2000" b="1">
                  <a:solidFill>
                    <a:schemeClr val="bg1"/>
                  </a:solidFill>
                  <a:latin typeface="Meiryo" panose="020B0604030504040204" pitchFamily="34" charset="-128"/>
                  <a:ea typeface="Meiryo" panose="020B0604030504040204" pitchFamily="34" charset="-128"/>
                </a:rPr>
                <a:t>＝本業を実現する要件</a:t>
              </a:r>
              <a:endParaRPr kumimoji="1" lang="ja-JP" altLang="en-US" sz="2000" b="1">
                <a:solidFill>
                  <a:schemeClr val="bg1"/>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94680AE8-947E-5441-AB37-229434A9E0AB}"/>
                </a:ext>
              </a:extLst>
            </p:cNvPr>
            <p:cNvSpPr txBox="1"/>
            <p:nvPr/>
          </p:nvSpPr>
          <p:spPr>
            <a:xfrm>
              <a:off x="5380266" y="5350520"/>
              <a:ext cx="2759089" cy="523220"/>
            </a:xfrm>
            <a:prstGeom prst="rect">
              <a:avLst/>
            </a:prstGeom>
            <a:noFill/>
          </p:spPr>
          <p:txBody>
            <a:bodyPr wrap="none" rtlCol="0">
              <a:spAutoFit/>
            </a:bodyPr>
            <a:lstStyle/>
            <a:p>
              <a:pPr algn="ctr"/>
              <a:r>
                <a:rPr lang="en-US" altLang="ja-JP" sz="2800" b="1" dirty="0">
                  <a:solidFill>
                    <a:schemeClr val="accent6">
                      <a:lumMod val="75000"/>
                    </a:schemeClr>
                  </a:solidFill>
                  <a:latin typeface="Meiryo" panose="020B0604030504040204" pitchFamily="34" charset="-128"/>
                  <a:ea typeface="Meiryo" panose="020B0604030504040204" pitchFamily="34" charset="-128"/>
                </a:rPr>
                <a:t>IT</a:t>
              </a:r>
              <a:r>
                <a:rPr lang="ja-JP" altLang="en-US" sz="2800" b="1">
                  <a:solidFill>
                    <a:srgbClr val="0070C0"/>
                  </a:solidFill>
                  <a:latin typeface="Meiryo" panose="020B0604030504040204" pitchFamily="34" charset="-128"/>
                  <a:ea typeface="Meiryo" panose="020B0604030504040204" pitchFamily="34" charset="-128"/>
                </a:rPr>
                <a:t>＝本業＝投資</a:t>
              </a:r>
              <a:endParaRPr kumimoji="1" lang="ja-JP" altLang="en-US" sz="2800" b="1">
                <a:solidFill>
                  <a:srgbClr val="0070C0"/>
                </a:solidFill>
                <a:latin typeface="Meiryo" panose="020B0604030504040204" pitchFamily="34" charset="-128"/>
                <a:ea typeface="Meiryo" panose="020B0604030504040204" pitchFamily="34" charset="-128"/>
              </a:endParaRPr>
            </a:p>
          </p:txBody>
        </p:sp>
        <p:sp>
          <p:nvSpPr>
            <p:cNvPr id="29" name="テキスト ボックス 28">
              <a:extLst>
                <a:ext uri="{FF2B5EF4-FFF2-40B4-BE49-F238E27FC236}">
                  <a16:creationId xmlns:a16="http://schemas.microsoft.com/office/drawing/2014/main" id="{4E914593-F6DC-AD4A-821E-5BDE5CCF519C}"/>
                </a:ext>
              </a:extLst>
            </p:cNvPr>
            <p:cNvSpPr txBox="1"/>
            <p:nvPr/>
          </p:nvSpPr>
          <p:spPr>
            <a:xfrm>
              <a:off x="5249825" y="5730088"/>
              <a:ext cx="2954656" cy="369332"/>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投資対効果の最大化→内製</a:t>
              </a:r>
              <a:endParaRPr kumimoji="1" lang="ja-JP" altLang="en-US">
                <a:solidFill>
                  <a:srgbClr val="0070C0"/>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E7ED0DA8-3DB3-D646-A226-08449B18A27B}"/>
                </a:ext>
              </a:extLst>
            </p:cNvPr>
            <p:cNvSpPr txBox="1"/>
            <p:nvPr/>
          </p:nvSpPr>
          <p:spPr>
            <a:xfrm>
              <a:off x="4942055" y="6075422"/>
              <a:ext cx="3570208" cy="276999"/>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業務現場にジャストインタイムでサービスを提供</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9B4C1310-8D72-F44B-90A3-0C63A75AC4B7}"/>
                </a:ext>
              </a:extLst>
            </p:cNvPr>
            <p:cNvSpPr txBox="1"/>
            <p:nvPr/>
          </p:nvSpPr>
          <p:spPr>
            <a:xfrm>
              <a:off x="4974108" y="775606"/>
              <a:ext cx="3506088" cy="307777"/>
            </a:xfrm>
            <a:prstGeom prst="rect">
              <a:avLst/>
            </a:prstGeom>
            <a:noFill/>
          </p:spPr>
          <p:txBody>
            <a:bodyPr wrap="none" rtlCol="0">
              <a:spAutoFit/>
            </a:bodyPr>
            <a:lstStyle/>
            <a:p>
              <a:pPr algn="ctr"/>
              <a:r>
                <a:rPr lang="ja-JP" altLang="en-US" sz="1400" b="1">
                  <a:solidFill>
                    <a:srgbClr val="0070C0"/>
                  </a:solidFill>
                  <a:latin typeface="Meiryo" panose="020B0604030504040204" pitchFamily="34" charset="-128"/>
                  <a:ea typeface="Meiryo" panose="020B0604030504040204" pitchFamily="34" charset="-128"/>
                </a:rPr>
                <a:t>デジタル･トランスフォーメーション以降</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37" name="テキスト ボックス 36">
              <a:extLst>
                <a:ext uri="{FF2B5EF4-FFF2-40B4-BE49-F238E27FC236}">
                  <a16:creationId xmlns:a16="http://schemas.microsoft.com/office/drawing/2014/main" id="{4E481F31-7E61-4B4D-961F-6673EF550A1D}"/>
                </a:ext>
              </a:extLst>
            </p:cNvPr>
            <p:cNvSpPr txBox="1"/>
            <p:nvPr/>
          </p:nvSpPr>
          <p:spPr>
            <a:xfrm>
              <a:off x="4860546" y="6343924"/>
              <a:ext cx="3916457" cy="276999"/>
            </a:xfrm>
            <a:prstGeom prst="rect">
              <a:avLst/>
            </a:prstGeom>
            <a:noFill/>
          </p:spPr>
          <p:txBody>
            <a:bodyPr wrap="none" rtlCol="0">
              <a:spAutoFit/>
            </a:bodyPr>
            <a:lstStyle/>
            <a:p>
              <a:pPr algn="ctr"/>
              <a:r>
                <a:rPr lang="ja-JP" altLang="en-US" sz="1200">
                  <a:solidFill>
                    <a:srgbClr val="0070C0"/>
                  </a:solidFill>
                  <a:latin typeface="Meiryo" panose="020B0604030504040204" pitchFamily="34" charset="-128"/>
                  <a:ea typeface="Meiryo" panose="020B0604030504040204" pitchFamily="34" charset="-128"/>
                </a:rPr>
                <a:t>迅速なサービス提供＝クラウド･アジャイル・</a:t>
              </a:r>
              <a:r>
                <a:rPr lang="en-US" altLang="ja-JP" sz="1200" dirty="0">
                  <a:solidFill>
                    <a:srgbClr val="0070C0"/>
                  </a:solidFill>
                  <a:latin typeface="Meiryo" panose="020B0604030504040204" pitchFamily="34" charset="-128"/>
                  <a:ea typeface="Meiryo" panose="020B0604030504040204" pitchFamily="34" charset="-128"/>
                </a:rPr>
                <a:t>DevOps</a:t>
              </a:r>
              <a:endParaRPr kumimoji="1" lang="ja-JP" altLang="en-US" sz="1200">
                <a:solidFill>
                  <a:srgbClr val="0070C0"/>
                </a:solidFill>
                <a:latin typeface="Meiryo" panose="020B0604030504040204" pitchFamily="34" charset="-128"/>
                <a:ea typeface="Meiryo" panose="020B0604030504040204" pitchFamily="34" charset="-128"/>
              </a:endParaRPr>
            </a:p>
          </p:txBody>
        </p:sp>
        <p:sp>
          <p:nvSpPr>
            <p:cNvPr id="38" name="右矢印 37">
              <a:extLst>
                <a:ext uri="{FF2B5EF4-FFF2-40B4-BE49-F238E27FC236}">
                  <a16:creationId xmlns:a16="http://schemas.microsoft.com/office/drawing/2014/main" id="{ADE4D862-6788-BE44-8500-E54EF4A2EEF3}"/>
                </a:ext>
              </a:extLst>
            </p:cNvPr>
            <p:cNvSpPr/>
            <p:nvPr/>
          </p:nvSpPr>
          <p:spPr>
            <a:xfrm>
              <a:off x="4200847" y="2307782"/>
              <a:ext cx="758049" cy="1752275"/>
            </a:xfrm>
            <a:prstGeom prst="righ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Tree>
    <p:extLst>
      <p:ext uri="{BB962C8B-B14F-4D97-AF65-F5344CB8AC3E}">
        <p14:creationId xmlns:p14="http://schemas.microsoft.com/office/powerpoint/2010/main" val="82107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スクラム：</a:t>
            </a:r>
            <a:r>
              <a:rPr kumimoji="1" lang="ja-JP" altLang="en-US" dirty="0"/>
              <a:t>開発チーム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30</a:t>
            </a:fld>
            <a:endParaRPr kumimoji="1" lang="ja-JP" altLang="en-US"/>
          </a:p>
        </p:txBody>
      </p:sp>
      <p:sp>
        <p:nvSpPr>
          <p:cNvPr id="4" name="正方形/長方形 3"/>
          <p:cNvSpPr/>
          <p:nvPr/>
        </p:nvSpPr>
        <p:spPr>
          <a:xfrm>
            <a:off x="179512" y="1026590"/>
            <a:ext cx="8784976" cy="5324535"/>
          </a:xfrm>
          <a:prstGeom prst="rect">
            <a:avLst/>
          </a:prstGeom>
        </p:spPr>
        <p:txBody>
          <a:bodyPr wrap="square">
            <a:spAutoFit/>
          </a:bodyPr>
          <a:lstStyle/>
          <a:p>
            <a:pPr marL="360000" indent="-342900">
              <a:spcBef>
                <a:spcPts val="600"/>
              </a:spcBef>
              <a:buFont typeface="Wingdings" charset="2"/>
              <a:buChar char="l"/>
            </a:pPr>
            <a:r>
              <a:rPr lang="ja-JP" altLang="en-US" sz="2000" b="1" dirty="0">
                <a:latin typeface="Meiryo" charset="-128"/>
                <a:ea typeface="Meiryo" charset="-128"/>
                <a:cs typeface="Meiryo" charset="-128"/>
              </a:rPr>
              <a:t>自己組織的なチーム</a:t>
            </a:r>
            <a:r>
              <a:rPr lang="ja-JP" altLang="en-US" sz="2000" dirty="0">
                <a:latin typeface="Meiryo" charset="-128"/>
                <a:ea typeface="Meiryo" charset="-128"/>
                <a:cs typeface="Meiryo" charset="-128"/>
              </a:rPr>
              <a:t>である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自律性</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メンバーが自ら日々の仕事を管理する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自己超越</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常に目標を達成するように自らを追い込み、常に自身のプラクティスを改善する</a:t>
            </a:r>
            <a:endParaRPr lang="en-US" altLang="ja-JP" sz="16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相互交換作用</a:t>
            </a:r>
            <a:endParaRPr lang="en-US" altLang="ja-JP" dirty="0">
              <a:latin typeface="Meiryo" charset="-128"/>
              <a:ea typeface="Meiryo" charset="-128"/>
              <a:cs typeface="Meiryo" charset="-128"/>
            </a:endParaRPr>
          </a:p>
          <a:p>
            <a:pPr marL="817200" lvl="3">
              <a:spcBef>
                <a:spcPts val="600"/>
              </a:spcBef>
            </a:pPr>
            <a:r>
              <a:rPr lang="ja-JP" altLang="en-US" sz="1600" dirty="0">
                <a:latin typeface="Meiryo" charset="-128"/>
                <a:ea typeface="Meiryo" charset="-128"/>
                <a:cs typeface="Meiryo" charset="-128"/>
              </a:rPr>
              <a:t>機能横断的かつ定めた役割がない</a:t>
            </a:r>
            <a:endParaRPr lang="en-US" altLang="ja-JP" sz="16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目標にコミット</a:t>
            </a:r>
            <a:r>
              <a:rPr lang="ja-JP" altLang="en-US" sz="2000" dirty="0">
                <a:latin typeface="Meiryo" charset="-128"/>
                <a:ea typeface="Meiryo" charset="-128"/>
                <a:cs typeface="Meiryo" charset="-128"/>
              </a:rPr>
              <a:t>する義務がある</a:t>
            </a:r>
            <a:endParaRPr lang="en-US" altLang="ja-JP" sz="2000"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チームはスプリント計画ミーティングでコミットした目標を達成する責 任を持つ</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目標達成につながるならば</a:t>
            </a:r>
            <a:r>
              <a:rPr lang="ja-JP" altLang="en-US" sz="2000" b="1" dirty="0">
                <a:latin typeface="Meiryo" charset="-128"/>
                <a:ea typeface="Meiryo" charset="-128"/>
                <a:cs typeface="Meiryo" charset="-128"/>
              </a:rPr>
              <a:t>方法を限定しない</a:t>
            </a:r>
            <a:endParaRPr lang="en-US" altLang="ja-JP" sz="2000" b="1" dirty="0">
              <a:latin typeface="Meiryo" charset="-128"/>
              <a:ea typeface="Meiryo" charset="-128"/>
              <a:cs typeface="Meiryo" charset="-128"/>
            </a:endParaRPr>
          </a:p>
          <a:p>
            <a:pPr marL="817200" lvl="2" indent="-342900">
              <a:spcBef>
                <a:spcPts val="600"/>
              </a:spcBef>
              <a:buFont typeface="Wingdings" charset="2"/>
              <a:buChar char="Ø"/>
            </a:pPr>
            <a:r>
              <a:rPr lang="ja-JP" altLang="en-US" dirty="0">
                <a:latin typeface="Meiryo" charset="-128"/>
                <a:ea typeface="Meiryo" charset="-128"/>
                <a:cs typeface="Meiryo" charset="-128"/>
              </a:rPr>
              <a:t>チームは全ての決断を下す権限、必要なことを何でも行う権限、あらゆる障害の除去を依頼する権限を持つ </a:t>
            </a:r>
            <a:endParaRPr lang="en-US" altLang="ja-JP" dirty="0">
              <a:latin typeface="Meiryo" charset="-128"/>
              <a:ea typeface="Meiryo" charset="-128"/>
              <a:cs typeface="Meiryo" charset="-128"/>
            </a:endParaRPr>
          </a:p>
          <a:p>
            <a:pPr marL="360000" indent="-342900">
              <a:spcBef>
                <a:spcPts val="600"/>
              </a:spcBef>
              <a:buFont typeface="Wingdings" charset="2"/>
              <a:buChar char="l"/>
            </a:pPr>
            <a:r>
              <a:rPr lang="ja-JP" altLang="en-US" sz="2000" dirty="0">
                <a:latin typeface="Meiryo" charset="-128"/>
                <a:ea typeface="Meiryo" charset="-128"/>
                <a:cs typeface="Meiryo" charset="-128"/>
              </a:rPr>
              <a:t>争議は</a:t>
            </a:r>
            <a:r>
              <a:rPr lang="ja-JP" altLang="en-US" sz="2000" b="1" dirty="0">
                <a:latin typeface="Meiryo" charset="-128"/>
                <a:ea typeface="Meiryo" charset="-128"/>
                <a:cs typeface="Meiryo" charset="-128"/>
              </a:rPr>
              <a:t>チーム内で解決</a:t>
            </a:r>
            <a:r>
              <a:rPr lang="ja-JP" altLang="en-US" sz="2000" dirty="0">
                <a:latin typeface="Meiryo" charset="-128"/>
                <a:ea typeface="Meiryo" charset="-128"/>
                <a:cs typeface="Meiryo" charset="-128"/>
              </a:rPr>
              <a:t>する</a:t>
            </a:r>
            <a:endParaRPr lang="en-US" altLang="ja-JP" sz="2000" dirty="0">
              <a:latin typeface="Meiryo" charset="-128"/>
              <a:ea typeface="Meiryo" charset="-128"/>
              <a:cs typeface="Meiryo" charset="-128"/>
            </a:endParaRPr>
          </a:p>
          <a:p>
            <a:pPr marL="360000" indent="-342900">
              <a:spcBef>
                <a:spcPts val="600"/>
              </a:spcBef>
              <a:buFont typeface="Wingdings" charset="2"/>
              <a:buChar char="l"/>
            </a:pPr>
            <a:r>
              <a:rPr lang="ja-JP" altLang="en-US" sz="2000" b="1" dirty="0">
                <a:latin typeface="Meiryo" charset="-128"/>
                <a:ea typeface="Meiryo" charset="-128"/>
                <a:cs typeface="Meiryo" charset="-128"/>
              </a:rPr>
              <a:t>作業規約</a:t>
            </a:r>
            <a:r>
              <a:rPr lang="ja-JP" altLang="en-US" sz="2000" dirty="0">
                <a:latin typeface="Meiryo" charset="-128"/>
                <a:ea typeface="Meiryo" charset="-128"/>
                <a:cs typeface="Meiryo" charset="-128"/>
              </a:rPr>
              <a:t>を作る</a:t>
            </a:r>
          </a:p>
        </p:txBody>
      </p:sp>
    </p:spTree>
    <p:extLst>
      <p:ext uri="{BB962C8B-B14F-4D97-AF65-F5344CB8AC3E}">
        <p14:creationId xmlns:p14="http://schemas.microsoft.com/office/powerpoint/2010/main" val="3249679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エクストリーム･プログラミング（</a:t>
            </a:r>
            <a:r>
              <a:rPr kumimoji="1" lang="en-US" altLang="ja-JP" dirty="0"/>
              <a:t>XP</a:t>
            </a:r>
            <a:r>
              <a:rPr kumimoji="1" lang="ja-JP" altLang="en-US" dirty="0"/>
              <a:t>）</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128833" y="1484784"/>
            <a:ext cx="8886334" cy="4955203"/>
          </a:xfrm>
          <a:prstGeom prst="rect">
            <a:avLst/>
          </a:prstGeom>
        </p:spPr>
        <p:txBody>
          <a:bodyPr wrap="square">
            <a:spAutoFit/>
          </a:bodyPr>
          <a:lstStyle/>
          <a:p>
            <a:pPr marL="342900" indent="-342900">
              <a:buFont typeface="Wingdings" charset="2"/>
              <a:buChar char="l"/>
            </a:pPr>
            <a:r>
              <a:rPr lang="ja-JP" altLang="en-US" sz="2000" dirty="0">
                <a:latin typeface="Meiryo" charset="-128"/>
                <a:ea typeface="Meiryo" charset="-128"/>
                <a:cs typeface="Meiryo" charset="-128"/>
              </a:rPr>
              <a:t>テスト駆動開発（</a:t>
            </a:r>
            <a:r>
              <a:rPr lang="en-US" altLang="ja-JP" sz="2000" dirty="0">
                <a:latin typeface="Meiryo" charset="-128"/>
                <a:ea typeface="Meiryo" charset="-128"/>
                <a:cs typeface="Meiryo" charset="-128"/>
              </a:rPr>
              <a:t>Test-Driven Development</a:t>
            </a:r>
            <a:r>
              <a:rPr lang="ja-JP" altLang="en-US" sz="2000" dirty="0">
                <a:latin typeface="Meiryo" charset="-128"/>
                <a:ea typeface="Meiryo" charset="-128"/>
                <a:cs typeface="Meiryo" charset="-128"/>
              </a:rPr>
              <a:t>：TDD）＝テストファースト・プログラミング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実装する機能をテストするプログラムを書く</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コードを書いてテストする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デザインを見直す</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信号が青になる（テスト・コードが成功する）まで繰り返す</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リファクタリング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完成したコードの見直し（実装された機能を変えずに、コードをシンプルに、見やすくする）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任意の作業（全員が行う</a:t>
            </a:r>
            <a:r>
              <a:rPr lang="en-US" altLang="ja-JP" dirty="0">
                <a:latin typeface="Meiryo" charset="-128"/>
                <a:ea typeface="Meiryo" charset="-128"/>
                <a:cs typeface="Meiryo" charset="-128"/>
              </a:rPr>
              <a:t>&amp;</a:t>
            </a:r>
            <a:r>
              <a:rPr lang="ja-JP" altLang="en-US" dirty="0">
                <a:latin typeface="Meiryo" charset="-128"/>
                <a:ea typeface="Meiryo" charset="-128"/>
                <a:cs typeface="Meiryo" charset="-128"/>
              </a:rPr>
              <a:t>時間が空いたら行う）</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ペアプログラミング</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ドライバー（コードを書く人）</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ナビゲーター（コードをチェックする人、ナビゲーションをする人） </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この役割を1日の中でペア間で、途中で交代する</a:t>
            </a:r>
            <a:endParaRPr lang="en-US" altLang="ja-JP"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ペアの組み合わせを毎日替える</a:t>
            </a:r>
            <a:endParaRPr lang="en-US" altLang="ja-JP" dirty="0">
              <a:latin typeface="Meiryo" charset="-128"/>
              <a:ea typeface="Meiryo" charset="-128"/>
              <a:cs typeface="Meiryo" charset="-128"/>
            </a:endParaRPr>
          </a:p>
          <a:p>
            <a:pPr marL="342900" indent="-342900">
              <a:buFont typeface="Wingdings" charset="2"/>
              <a:buChar char="l"/>
            </a:pPr>
            <a:r>
              <a:rPr lang="ja-JP" altLang="en-US" sz="2000" dirty="0">
                <a:latin typeface="Meiryo" charset="-128"/>
                <a:ea typeface="Meiryo" charset="-128"/>
                <a:cs typeface="Meiryo" charset="-128"/>
              </a:rPr>
              <a:t>10分間ビルド</a:t>
            </a:r>
            <a:endParaRPr lang="en-US" altLang="ja-JP" sz="2000" dirty="0">
              <a:latin typeface="Meiryo" charset="-128"/>
              <a:ea typeface="Meiryo" charset="-128"/>
              <a:cs typeface="Meiryo" charset="-128"/>
            </a:endParaRPr>
          </a:p>
          <a:p>
            <a:pPr marL="742950" lvl="1" indent="-285750">
              <a:buFont typeface="Wingdings" charset="2"/>
              <a:buChar char="Ø"/>
            </a:pPr>
            <a:r>
              <a:rPr lang="ja-JP" altLang="en-US" dirty="0">
                <a:latin typeface="Meiryo" charset="-128"/>
                <a:ea typeface="Meiryo" charset="-128"/>
                <a:cs typeface="Meiryo" charset="-128"/>
              </a:rPr>
              <a:t>自動的にシステム全体をビルドして、全てのテストを10分以内に実行させる</a:t>
            </a:r>
          </a:p>
        </p:txBody>
      </p:sp>
      <p:sp>
        <p:nvSpPr>
          <p:cNvPr id="5" name="正方形/長方形 4"/>
          <p:cNvSpPr/>
          <p:nvPr/>
        </p:nvSpPr>
        <p:spPr>
          <a:xfrm>
            <a:off x="107504" y="1052736"/>
            <a:ext cx="5569089" cy="369332"/>
          </a:xfrm>
          <a:prstGeom prst="rect">
            <a:avLst/>
          </a:prstGeom>
        </p:spPr>
        <p:txBody>
          <a:bodyPr wrap="none">
            <a:spAutoFit/>
          </a:bodyPr>
          <a:lstStyle/>
          <a:p>
            <a:r>
              <a:rPr lang="ja-JP" altLang="en-US" dirty="0">
                <a:latin typeface="Meiryo" charset="-128"/>
                <a:ea typeface="Meiryo" charset="-128"/>
                <a:cs typeface="Meiryo" charset="-128"/>
              </a:rPr>
              <a:t>Kent Beck（1999年）によって提唱された開発手法</a:t>
            </a:r>
            <a:endParaRPr lang="en-US" altLang="ja-JP" dirty="0">
              <a:latin typeface="Meiryo" charset="-128"/>
              <a:ea typeface="Meiryo" charset="-128"/>
              <a:cs typeface="Meiryo" charset="-128"/>
            </a:endParaRPr>
          </a:p>
        </p:txBody>
      </p:sp>
    </p:spTree>
    <p:extLst>
      <p:ext uri="{BB962C8B-B14F-4D97-AF65-F5344CB8AC3E}">
        <p14:creationId xmlns:p14="http://schemas.microsoft.com/office/powerpoint/2010/main" val="2779654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a:solidFill>
                  <a:schemeClr val="bg1"/>
                </a:solidFill>
                <a:latin typeface="Meiryo" panose="020B0604030504040204" pitchFamily="34" charset="-128"/>
                <a:ea typeface="Meiryo" panose="020B0604030504040204" pitchFamily="34" charset="-128"/>
                <a:cs typeface="Arial" pitchFamily="34" charset="0"/>
              </a:rPr>
              <a:t>DevOps</a:t>
            </a:r>
          </a:p>
          <a:p>
            <a:pPr algn="r"/>
            <a:r>
              <a:rPr lang="en-US" altLang="ja-JP" sz="1600" dirty="0">
                <a:solidFill>
                  <a:schemeClr val="bg1"/>
                </a:solidFill>
                <a:latin typeface="Meiryo" panose="020B0604030504040204" pitchFamily="34" charset="-128"/>
                <a:ea typeface="Meiryo" panose="020B0604030504040204" pitchFamily="34" charset="-128"/>
                <a:cs typeface="Arial" pitchFamily="34" charset="0"/>
              </a:rPr>
              <a:t>Development &amp; Operation  </a:t>
            </a:r>
            <a:endParaRPr lang="ja-JP" altLang="en-US" sz="1600" dirty="0">
              <a:solidFill>
                <a:schemeClr val="bg1"/>
              </a:solidFill>
              <a:latin typeface="Meiryo" panose="020B0604030504040204" pitchFamily="34" charset="-128"/>
              <a:ea typeface="Meiryo" panose="020B0604030504040204" pitchFamily="34" charset="-128"/>
              <a:cs typeface="Arial" pitchFamily="34" charset="0"/>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27659116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a:extLst>
              <a:ext uri="{FF2B5EF4-FFF2-40B4-BE49-F238E27FC236}">
                <a16:creationId xmlns:a16="http://schemas.microsoft.com/office/drawing/2014/main" id="{F0F61C9D-AAF3-C746-B26F-D8B8DA2C7CE5}"/>
              </a:ext>
            </a:extLst>
          </p:cNvPr>
          <p:cNvSpPr/>
          <p:nvPr/>
        </p:nvSpPr>
        <p:spPr>
          <a:xfrm>
            <a:off x="2522398" y="4467678"/>
            <a:ext cx="6032712" cy="2052794"/>
          </a:xfrm>
          <a:prstGeom prst="rect">
            <a:avLst/>
          </a:prstGeom>
          <a:solidFill>
            <a:srgbClr val="E6D6A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 name="正方形/長方形 2">
            <a:extLst>
              <a:ext uri="{FF2B5EF4-FFF2-40B4-BE49-F238E27FC236}">
                <a16:creationId xmlns:a16="http://schemas.microsoft.com/office/drawing/2014/main" id="{8C66A254-1E29-7A4A-8E2F-F35E2D2B41DA}"/>
              </a:ext>
            </a:extLst>
          </p:cNvPr>
          <p:cNvSpPr/>
          <p:nvPr/>
        </p:nvSpPr>
        <p:spPr>
          <a:xfrm>
            <a:off x="1029040" y="2528408"/>
            <a:ext cx="1749021" cy="77325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ビジネス</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 name="正方形/長方形 3">
            <a:extLst>
              <a:ext uri="{FF2B5EF4-FFF2-40B4-BE49-F238E27FC236}">
                <a16:creationId xmlns:a16="http://schemas.microsoft.com/office/drawing/2014/main" id="{5F4A781B-F188-D540-85D8-CA757E0ACB5C}"/>
              </a:ext>
            </a:extLst>
          </p:cNvPr>
          <p:cNvSpPr/>
          <p:nvPr/>
        </p:nvSpPr>
        <p:spPr>
          <a:xfrm>
            <a:off x="3917565" y="2528408"/>
            <a:ext cx="1749021" cy="77325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開発</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4E03DAA1-C8B6-0C42-8E1D-6955A4554C9C}"/>
              </a:ext>
            </a:extLst>
          </p:cNvPr>
          <p:cNvSpPr/>
          <p:nvPr/>
        </p:nvSpPr>
        <p:spPr>
          <a:xfrm>
            <a:off x="6806090" y="2528407"/>
            <a:ext cx="1749021" cy="773251"/>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a:solidFill>
                  <a:srgbClr val="FFFFFF"/>
                </a:solidFill>
                <a:latin typeface="Meiryo" panose="020B0604030504040204" pitchFamily="34" charset="-128"/>
                <a:ea typeface="Meiryo" panose="020B0604030504040204" pitchFamily="34" charset="-128"/>
                <a:cs typeface="ＭＳ Ｐゴシック"/>
              </a:rPr>
              <a:t>運用</a:t>
            </a:r>
            <a:endParaRPr kumimoji="1" lang="ja-JP" altLang="en-US" sz="2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右矢印 5">
            <a:extLst>
              <a:ext uri="{FF2B5EF4-FFF2-40B4-BE49-F238E27FC236}">
                <a16:creationId xmlns:a16="http://schemas.microsoft.com/office/drawing/2014/main" id="{F7C69146-F93C-0F45-AA4E-339C593929BB}"/>
              </a:ext>
            </a:extLst>
          </p:cNvPr>
          <p:cNvSpPr/>
          <p:nvPr/>
        </p:nvSpPr>
        <p:spPr>
          <a:xfrm>
            <a:off x="2951982" y="2645007"/>
            <a:ext cx="791662" cy="54004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右矢印 6">
            <a:extLst>
              <a:ext uri="{FF2B5EF4-FFF2-40B4-BE49-F238E27FC236}">
                <a16:creationId xmlns:a16="http://schemas.microsoft.com/office/drawing/2014/main" id="{EFA57B32-9A41-694A-AD06-85AE2918AD77}"/>
              </a:ext>
            </a:extLst>
          </p:cNvPr>
          <p:cNvSpPr/>
          <p:nvPr/>
        </p:nvSpPr>
        <p:spPr>
          <a:xfrm>
            <a:off x="5817920" y="2657281"/>
            <a:ext cx="791662" cy="540049"/>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三角形 7">
            <a:extLst>
              <a:ext uri="{FF2B5EF4-FFF2-40B4-BE49-F238E27FC236}">
                <a16:creationId xmlns:a16="http://schemas.microsoft.com/office/drawing/2014/main" id="{1031ED11-AEB8-3541-8F98-9079618A8175}"/>
              </a:ext>
            </a:extLst>
          </p:cNvPr>
          <p:cNvSpPr/>
          <p:nvPr/>
        </p:nvSpPr>
        <p:spPr>
          <a:xfrm>
            <a:off x="2522398" y="3292457"/>
            <a:ext cx="1675378" cy="1116918"/>
          </a:xfrm>
          <a:prstGeom prst="triangl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テキスト ボックス 9">
            <a:extLst>
              <a:ext uri="{FF2B5EF4-FFF2-40B4-BE49-F238E27FC236}">
                <a16:creationId xmlns:a16="http://schemas.microsoft.com/office/drawing/2014/main" id="{C4873C5A-3F21-EF47-90BB-3E6993BD6AAB}"/>
              </a:ext>
            </a:extLst>
          </p:cNvPr>
          <p:cNvSpPr txBox="1"/>
          <p:nvPr/>
        </p:nvSpPr>
        <p:spPr>
          <a:xfrm>
            <a:off x="2729145" y="4101598"/>
            <a:ext cx="1261884" cy="276999"/>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アジャイル開発</a:t>
            </a:r>
          </a:p>
        </p:txBody>
      </p:sp>
      <p:sp>
        <p:nvSpPr>
          <p:cNvPr id="11" name="三角形 10">
            <a:extLst>
              <a:ext uri="{FF2B5EF4-FFF2-40B4-BE49-F238E27FC236}">
                <a16:creationId xmlns:a16="http://schemas.microsoft.com/office/drawing/2014/main" id="{5A36B1C4-7BB3-8440-A082-B5F7F28741A2}"/>
              </a:ext>
            </a:extLst>
          </p:cNvPr>
          <p:cNvSpPr/>
          <p:nvPr/>
        </p:nvSpPr>
        <p:spPr>
          <a:xfrm>
            <a:off x="5382199" y="3292457"/>
            <a:ext cx="1675378" cy="1116918"/>
          </a:xfrm>
          <a:prstGeom prst="triangl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テキスト ボックス 11">
            <a:extLst>
              <a:ext uri="{FF2B5EF4-FFF2-40B4-BE49-F238E27FC236}">
                <a16:creationId xmlns:a16="http://schemas.microsoft.com/office/drawing/2014/main" id="{B33784D6-5B64-0344-BC52-828CF9A174A1}"/>
              </a:ext>
            </a:extLst>
          </p:cNvPr>
          <p:cNvSpPr txBox="1"/>
          <p:nvPr/>
        </p:nvSpPr>
        <p:spPr>
          <a:xfrm>
            <a:off x="5839015" y="4101598"/>
            <a:ext cx="761747" cy="276999"/>
          </a:xfrm>
          <a:prstGeom prst="rect">
            <a:avLst/>
          </a:prstGeom>
          <a:noFill/>
        </p:spPr>
        <p:txBody>
          <a:bodyPr wrap="none" rtlCol="0">
            <a:spAutoFit/>
          </a:bodyPr>
          <a:lstStyle/>
          <a:p>
            <a:pPr algn="ctr"/>
            <a:r>
              <a:rPr kumimoji="1" lang="en-US" altLang="ja-JP" sz="1200" dirty="0">
                <a:solidFill>
                  <a:schemeClr val="bg1"/>
                </a:solidFill>
                <a:latin typeface="Meiryo" panose="020B0604030504040204" pitchFamily="34" charset="-128"/>
                <a:ea typeface="Meiryo" panose="020B0604030504040204" pitchFamily="34" charset="-128"/>
              </a:rPr>
              <a:t>DevOps</a:t>
            </a:r>
            <a:endParaRPr kumimoji="1" lang="ja-JP" altLang="en-US" sz="1200">
              <a:solidFill>
                <a:schemeClr val="bg1"/>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F31F1EEB-1D00-F143-830E-E96E0E3CD9EE}"/>
              </a:ext>
            </a:extLst>
          </p:cNvPr>
          <p:cNvSpPr/>
          <p:nvPr/>
        </p:nvSpPr>
        <p:spPr>
          <a:xfrm>
            <a:off x="2671992" y="4580113"/>
            <a:ext cx="2994594" cy="5707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アプリケーション開発環境</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マイクロ･サービス、ルールエンジン、</a:t>
            </a:r>
            <a:r>
              <a:rPr lang="en-US" altLang="ja-JP" sz="800" dirty="0">
                <a:solidFill>
                  <a:srgbClr val="FFFFFF"/>
                </a:solidFill>
                <a:latin typeface="Meiryo" panose="020B0604030504040204" pitchFamily="34" charset="-128"/>
                <a:ea typeface="Meiryo" panose="020B0604030504040204" pitchFamily="34" charset="-128"/>
                <a:cs typeface="ＭＳ Ｐゴシック"/>
              </a:rPr>
              <a:t>AI</a:t>
            </a:r>
            <a:r>
              <a:rPr lang="ja-JP" altLang="en-US" sz="800">
                <a:solidFill>
                  <a:srgbClr val="FFFFFF"/>
                </a:solidFill>
                <a:latin typeface="Meiryo" panose="020B0604030504040204" pitchFamily="34" charset="-128"/>
                <a:ea typeface="Meiryo" panose="020B0604030504040204" pitchFamily="34" charset="-128"/>
                <a:cs typeface="ＭＳ Ｐゴシック"/>
              </a:rPr>
              <a:t>、</a:t>
            </a:r>
            <a:r>
              <a:rPr lang="en-US" altLang="ja-JP" sz="800" dirty="0">
                <a:solidFill>
                  <a:srgbClr val="FFFFFF"/>
                </a:solidFill>
                <a:latin typeface="Meiryo" panose="020B0604030504040204" pitchFamily="34" charset="-128"/>
                <a:ea typeface="Meiryo" panose="020B0604030504040204" pitchFamily="34" charset="-128"/>
                <a:cs typeface="ＭＳ Ｐゴシック"/>
              </a:rPr>
              <a:t>API</a:t>
            </a:r>
            <a:r>
              <a:rPr lang="ja-JP" altLang="en-US" sz="800">
                <a:solidFill>
                  <a:srgbClr val="FFFFFF"/>
                </a:solidFill>
                <a:latin typeface="Meiryo" panose="020B0604030504040204" pitchFamily="34" charset="-128"/>
                <a:ea typeface="Meiryo" panose="020B0604030504040204" pitchFamily="34" charset="-128"/>
                <a:cs typeface="ＭＳ Ｐゴシック"/>
              </a:rPr>
              <a:t>など</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正方形/長方形 14">
            <a:extLst>
              <a:ext uri="{FF2B5EF4-FFF2-40B4-BE49-F238E27FC236}">
                <a16:creationId xmlns:a16="http://schemas.microsoft.com/office/drawing/2014/main" id="{0C743C82-086B-E543-8343-6DAF739CBBE5}"/>
              </a:ext>
            </a:extLst>
          </p:cNvPr>
          <p:cNvSpPr/>
          <p:nvPr/>
        </p:nvSpPr>
        <p:spPr>
          <a:xfrm>
            <a:off x="5425158" y="5842706"/>
            <a:ext cx="2986615" cy="5707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4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400">
                <a:solidFill>
                  <a:srgbClr val="FFFFFF"/>
                </a:solidFill>
                <a:latin typeface="Meiryo" panose="020B0604030504040204" pitchFamily="34" charset="-128"/>
                <a:ea typeface="Meiryo" panose="020B0604030504040204" pitchFamily="34" charset="-128"/>
                <a:cs typeface="ＭＳ Ｐゴシック"/>
              </a:rPr>
              <a:t>インフラストラクチャー</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en-US" altLang="ja-JP" sz="800" dirty="0">
                <a:solidFill>
                  <a:srgbClr val="FFFFFF"/>
                </a:solidFill>
                <a:latin typeface="Meiryo" panose="020B0604030504040204" pitchFamily="34" charset="-128"/>
                <a:ea typeface="Meiryo" panose="020B0604030504040204" pitchFamily="34" charset="-128"/>
                <a:cs typeface="ＭＳ Ｐゴシック"/>
              </a:rPr>
              <a:t>IaaS</a:t>
            </a:r>
            <a:r>
              <a:rPr lang="ja-JP" altLang="en-US" sz="800">
                <a:solidFill>
                  <a:srgbClr val="FFFFFF"/>
                </a:solidFill>
                <a:latin typeface="Meiryo" panose="020B0604030504040204" pitchFamily="34" charset="-128"/>
                <a:ea typeface="Meiryo" panose="020B0604030504040204" pitchFamily="34" charset="-128"/>
                <a:cs typeface="ＭＳ Ｐゴシック"/>
              </a:rPr>
              <a:t>などのクラウド</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6" name="正方形/長方形 15">
            <a:extLst>
              <a:ext uri="{FF2B5EF4-FFF2-40B4-BE49-F238E27FC236}">
                <a16:creationId xmlns:a16="http://schemas.microsoft.com/office/drawing/2014/main" id="{B06B7B95-EA43-8D47-997B-FFB589ACAB35}"/>
              </a:ext>
            </a:extLst>
          </p:cNvPr>
          <p:cNvSpPr/>
          <p:nvPr/>
        </p:nvSpPr>
        <p:spPr>
          <a:xfrm>
            <a:off x="4050760" y="5204998"/>
            <a:ext cx="3006818" cy="57073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アプリケーション実行環境</a:t>
            </a:r>
            <a:endParaRPr kumimoji="1" lang="en-US" altLang="ja-JP" sz="14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コンテナ・オーケストレーション・ツール</a:t>
            </a: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800">
                <a:solidFill>
                  <a:srgbClr val="FFFFFF"/>
                </a:solidFill>
                <a:latin typeface="Meiryo" panose="020B0604030504040204" pitchFamily="34" charset="-128"/>
                <a:ea typeface="Meiryo" panose="020B0604030504040204" pitchFamily="34" charset="-128"/>
                <a:cs typeface="ＭＳ Ｐゴシック"/>
              </a:rPr>
              <a:t>サーバーレス・</a:t>
            </a:r>
            <a:r>
              <a:rPr lang="en-US" altLang="ja-JP" sz="800" dirty="0" err="1">
                <a:solidFill>
                  <a:srgbClr val="FFFFFF"/>
                </a:solidFill>
                <a:latin typeface="Meiryo" panose="020B0604030504040204" pitchFamily="34" charset="-128"/>
                <a:ea typeface="Meiryo" panose="020B0604030504040204" pitchFamily="34" charset="-128"/>
                <a:cs typeface="ＭＳ Ｐゴシック"/>
              </a:rPr>
              <a:t>FaaS</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8" name="テキスト ボックス 17">
            <a:extLst>
              <a:ext uri="{FF2B5EF4-FFF2-40B4-BE49-F238E27FC236}">
                <a16:creationId xmlns:a16="http://schemas.microsoft.com/office/drawing/2014/main" id="{FE3ADD44-819F-0D43-AC10-0AF5ACA964FC}"/>
              </a:ext>
            </a:extLst>
          </p:cNvPr>
          <p:cNvSpPr txBox="1"/>
          <p:nvPr/>
        </p:nvSpPr>
        <p:spPr>
          <a:xfrm>
            <a:off x="6997908" y="4580113"/>
            <a:ext cx="1415772" cy="461665"/>
          </a:xfrm>
          <a:prstGeom prst="rect">
            <a:avLst/>
          </a:prstGeom>
          <a:noFill/>
        </p:spPr>
        <p:txBody>
          <a:bodyPr wrap="none" rtlCol="0">
            <a:spAutoFit/>
          </a:bodyPr>
          <a:lstStyle/>
          <a:p>
            <a:r>
              <a:rPr kumimoji="1" lang="ja-JP" altLang="en-US" sz="2400">
                <a:solidFill>
                  <a:schemeClr val="accent6">
                    <a:lumMod val="50000"/>
                  </a:schemeClr>
                </a:solidFill>
                <a:latin typeface="Meiryo" panose="020B0604030504040204" pitchFamily="34" charset="-128"/>
                <a:ea typeface="Meiryo" panose="020B0604030504040204" pitchFamily="34" charset="-128"/>
              </a:rPr>
              <a:t>運用管理</a:t>
            </a:r>
          </a:p>
        </p:txBody>
      </p:sp>
      <p:sp>
        <p:nvSpPr>
          <p:cNvPr id="19" name="テキスト ボックス 18">
            <a:extLst>
              <a:ext uri="{FF2B5EF4-FFF2-40B4-BE49-F238E27FC236}">
                <a16:creationId xmlns:a16="http://schemas.microsoft.com/office/drawing/2014/main" id="{11BD17E6-4AD9-444D-85AD-38A34EA7F279}"/>
              </a:ext>
            </a:extLst>
          </p:cNvPr>
          <p:cNvSpPr txBox="1"/>
          <p:nvPr/>
        </p:nvSpPr>
        <p:spPr>
          <a:xfrm>
            <a:off x="3468792" y="5897238"/>
            <a:ext cx="1870448" cy="461665"/>
          </a:xfrm>
          <a:prstGeom prst="rect">
            <a:avLst/>
          </a:prstGeom>
          <a:noFill/>
        </p:spPr>
        <p:txBody>
          <a:bodyPr wrap="none" rtlCol="0">
            <a:spAutoFit/>
          </a:bodyPr>
          <a:lstStyle/>
          <a:p>
            <a:pPr algn="r"/>
            <a:r>
              <a:rPr kumimoji="1" lang="en-US" altLang="ja-JP" sz="1200" dirty="0">
                <a:solidFill>
                  <a:schemeClr val="accent6">
                    <a:lumMod val="50000"/>
                  </a:schemeClr>
                </a:solidFill>
                <a:latin typeface="Meiryo" panose="020B0604030504040204" pitchFamily="34" charset="-128"/>
                <a:ea typeface="Meiryo" panose="020B0604030504040204" pitchFamily="34" charset="-128"/>
              </a:rPr>
              <a:t>Infrastructure as Code</a:t>
            </a:r>
          </a:p>
          <a:p>
            <a:pPr algn="r"/>
            <a:r>
              <a:rPr lang="ja-JP" altLang="en-US" sz="1200">
                <a:solidFill>
                  <a:schemeClr val="accent6">
                    <a:lumMod val="50000"/>
                  </a:schemeClr>
                </a:solidFill>
                <a:latin typeface="Meiryo" panose="020B0604030504040204" pitchFamily="34" charset="-128"/>
                <a:ea typeface="Meiryo" panose="020B0604030504040204" pitchFamily="34" charset="-128"/>
              </a:rPr>
              <a:t>運用の自動化</a:t>
            </a:r>
            <a:endParaRPr kumimoji="1" lang="ja-JP" altLang="en-US" sz="1200">
              <a:solidFill>
                <a:schemeClr val="accent6">
                  <a:lumMod val="50000"/>
                </a:schemeClr>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09E0BB52-34C3-C741-9E39-1DC26F610710}"/>
              </a:ext>
            </a:extLst>
          </p:cNvPr>
          <p:cNvSpPr txBox="1"/>
          <p:nvPr/>
        </p:nvSpPr>
        <p:spPr>
          <a:xfrm>
            <a:off x="7042192" y="5406396"/>
            <a:ext cx="1396536" cy="400110"/>
          </a:xfrm>
          <a:prstGeom prst="rect">
            <a:avLst/>
          </a:prstGeom>
          <a:noFill/>
        </p:spPr>
        <p:txBody>
          <a:bodyPr wrap="none" rtlCol="0">
            <a:spAutoFit/>
          </a:bodyPr>
          <a:lstStyle/>
          <a:p>
            <a:pPr algn="r"/>
            <a:r>
              <a:rPr kumimoji="1" lang="en-US" altLang="ja-JP" sz="1200" dirty="0">
                <a:solidFill>
                  <a:schemeClr val="accent6">
                    <a:lumMod val="50000"/>
                  </a:schemeClr>
                </a:solidFill>
                <a:latin typeface="Meiryo" panose="020B0604030504040204" pitchFamily="34" charset="-128"/>
                <a:ea typeface="Meiryo" panose="020B0604030504040204" pitchFamily="34" charset="-128"/>
              </a:rPr>
              <a:t>SRE</a:t>
            </a:r>
          </a:p>
          <a:p>
            <a:pPr algn="r"/>
            <a:r>
              <a:rPr lang="en-US" altLang="ja-JP" sz="800" dirty="0">
                <a:solidFill>
                  <a:schemeClr val="accent6">
                    <a:lumMod val="50000"/>
                  </a:schemeClr>
                </a:solidFill>
                <a:latin typeface="Meiryo" panose="020B0604030504040204" pitchFamily="34" charset="-128"/>
                <a:ea typeface="Meiryo" panose="020B0604030504040204" pitchFamily="34" charset="-128"/>
              </a:rPr>
              <a:t>Site Reliability Engineer </a:t>
            </a:r>
            <a:endParaRPr kumimoji="1" lang="ja-JP" altLang="en-US" sz="800">
              <a:solidFill>
                <a:schemeClr val="accent6">
                  <a:lumMod val="50000"/>
                </a:schemeClr>
              </a:solidFill>
              <a:latin typeface="Meiryo" panose="020B0604030504040204" pitchFamily="34" charset="-128"/>
              <a:ea typeface="Meiryo" panose="020B0604030504040204" pitchFamily="34" charset="-128"/>
            </a:endParaRPr>
          </a:p>
        </p:txBody>
      </p:sp>
      <p:sp>
        <p:nvSpPr>
          <p:cNvPr id="23" name="ホームベース 22">
            <a:extLst>
              <a:ext uri="{FF2B5EF4-FFF2-40B4-BE49-F238E27FC236}">
                <a16:creationId xmlns:a16="http://schemas.microsoft.com/office/drawing/2014/main" id="{E51D3F23-2F9C-E34D-B1FD-22E72CF43F10}"/>
              </a:ext>
            </a:extLst>
          </p:cNvPr>
          <p:cNvSpPr/>
          <p:nvPr/>
        </p:nvSpPr>
        <p:spPr>
          <a:xfrm>
            <a:off x="1024864" y="3359962"/>
            <a:ext cx="1569089" cy="653579"/>
          </a:xfrm>
          <a:prstGeom prst="homePlate">
            <a:avLst>
              <a:gd name="adj" fmla="val 3136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 name="テキスト ボックス 23">
            <a:extLst>
              <a:ext uri="{FF2B5EF4-FFF2-40B4-BE49-F238E27FC236}">
                <a16:creationId xmlns:a16="http://schemas.microsoft.com/office/drawing/2014/main" id="{66F6ABB8-E3C9-E34E-937D-F8701C71D623}"/>
              </a:ext>
            </a:extLst>
          </p:cNvPr>
          <p:cNvSpPr txBox="1"/>
          <p:nvPr/>
        </p:nvSpPr>
        <p:spPr>
          <a:xfrm>
            <a:off x="971704" y="3426628"/>
            <a:ext cx="1483098" cy="523220"/>
          </a:xfrm>
          <a:prstGeom prst="rect">
            <a:avLst/>
          </a:prstGeom>
          <a:noFill/>
        </p:spPr>
        <p:txBody>
          <a:bodyPr wrap="none" rtlCol="0">
            <a:spAutoFit/>
          </a:bodyPr>
          <a:lstStyle/>
          <a:p>
            <a:pPr algn="ctr"/>
            <a:r>
              <a:rPr kumimoji="1" lang="ja-JP" altLang="en-US" sz="1200">
                <a:solidFill>
                  <a:schemeClr val="bg1"/>
                </a:solidFill>
                <a:latin typeface="Meiryo" panose="020B0604030504040204" pitchFamily="34" charset="-128"/>
                <a:ea typeface="Meiryo" panose="020B0604030504040204" pitchFamily="34" charset="-128"/>
              </a:rPr>
              <a:t>アイデアの創発</a:t>
            </a:r>
            <a:endParaRPr kumimoji="1" lang="en-US" altLang="ja-JP" sz="1200" dirty="0">
              <a:solidFill>
                <a:schemeClr val="bg1"/>
              </a:solidFill>
              <a:latin typeface="Meiryo" panose="020B0604030504040204" pitchFamily="34" charset="-128"/>
              <a:ea typeface="Meiryo" panose="020B0604030504040204" pitchFamily="34" charset="-128"/>
            </a:endParaRPr>
          </a:p>
          <a:p>
            <a:pPr marL="269875" indent="-134938">
              <a:buFont typeface="Wingdings" pitchFamily="2" charset="2"/>
              <a:buChar char="Ø"/>
            </a:pPr>
            <a:r>
              <a:rPr kumimoji="1" lang="ja-JP" altLang="en-US" sz="800">
                <a:solidFill>
                  <a:schemeClr val="bg1"/>
                </a:solidFill>
                <a:latin typeface="Meiryo" panose="020B0604030504040204" pitchFamily="34" charset="-128"/>
                <a:ea typeface="Meiryo" panose="020B0604030504040204" pitchFamily="34" charset="-128"/>
              </a:rPr>
              <a:t>デザイン思考</a:t>
            </a:r>
            <a:endParaRPr kumimoji="1" lang="en-US" altLang="ja-JP" sz="800" dirty="0">
              <a:solidFill>
                <a:schemeClr val="bg1"/>
              </a:solidFill>
              <a:latin typeface="Meiryo" panose="020B0604030504040204" pitchFamily="34" charset="-128"/>
              <a:ea typeface="Meiryo" panose="020B0604030504040204" pitchFamily="34" charset="-128"/>
            </a:endParaRPr>
          </a:p>
          <a:p>
            <a:pPr marL="269875" indent="-134938">
              <a:buFont typeface="Wingdings" pitchFamily="2" charset="2"/>
              <a:buChar char="Ø"/>
            </a:pPr>
            <a:r>
              <a:rPr lang="ja-JP" altLang="en-US" sz="800">
                <a:solidFill>
                  <a:schemeClr val="bg1"/>
                </a:solidFill>
                <a:latin typeface="Meiryo" panose="020B0604030504040204" pitchFamily="34" charset="-128"/>
                <a:ea typeface="Meiryo" panose="020B0604030504040204" pitchFamily="34" charset="-128"/>
              </a:rPr>
              <a:t>リーンスタートアップ</a:t>
            </a:r>
            <a:endParaRPr kumimoji="1" lang="ja-JP" altLang="en-US" sz="800">
              <a:solidFill>
                <a:schemeClr val="bg1"/>
              </a:solidFill>
              <a:latin typeface="Meiryo" panose="020B0604030504040204" pitchFamily="34" charset="-128"/>
              <a:ea typeface="Meiryo" panose="020B0604030504040204" pitchFamily="34" charset="-128"/>
            </a:endParaRPr>
          </a:p>
        </p:txBody>
      </p:sp>
      <p:sp>
        <p:nvSpPr>
          <p:cNvPr id="25" name="上カーブ矢印 24">
            <a:extLst>
              <a:ext uri="{FF2B5EF4-FFF2-40B4-BE49-F238E27FC236}">
                <a16:creationId xmlns:a16="http://schemas.microsoft.com/office/drawing/2014/main" id="{61A173ED-7F5C-C044-8A83-6AC2724199F8}"/>
              </a:ext>
            </a:extLst>
          </p:cNvPr>
          <p:cNvSpPr/>
          <p:nvPr/>
        </p:nvSpPr>
        <p:spPr>
          <a:xfrm rot="10800000">
            <a:off x="971704" y="936532"/>
            <a:ext cx="7530246" cy="901393"/>
          </a:xfrm>
          <a:prstGeom prst="curved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テキスト ボックス 25">
            <a:extLst>
              <a:ext uri="{FF2B5EF4-FFF2-40B4-BE49-F238E27FC236}">
                <a16:creationId xmlns:a16="http://schemas.microsoft.com/office/drawing/2014/main" id="{FF2A84FA-9117-004D-B556-BEC5E39966BB}"/>
              </a:ext>
            </a:extLst>
          </p:cNvPr>
          <p:cNvSpPr txBox="1"/>
          <p:nvPr/>
        </p:nvSpPr>
        <p:spPr>
          <a:xfrm>
            <a:off x="2271826" y="1364538"/>
            <a:ext cx="5032147" cy="369332"/>
          </a:xfrm>
          <a:prstGeom prst="rect">
            <a:avLst/>
          </a:prstGeom>
          <a:noFill/>
        </p:spPr>
        <p:txBody>
          <a:bodyPr wrap="none" rtlCol="0">
            <a:spAutoFit/>
          </a:bodyPr>
          <a:lstStyle/>
          <a:p>
            <a:pPr algn="ctr"/>
            <a:r>
              <a:rPr kumimoji="1" lang="ja-JP" altLang="en-US">
                <a:solidFill>
                  <a:srgbClr val="FF6666"/>
                </a:solidFill>
                <a:latin typeface="Meiryo" panose="020B0604030504040204" pitchFamily="34" charset="-128"/>
                <a:ea typeface="Meiryo" panose="020B0604030504040204" pitchFamily="34" charset="-128"/>
              </a:rPr>
              <a:t>トライ･アンド･エラーのサイクルを高速で回す</a:t>
            </a:r>
          </a:p>
        </p:txBody>
      </p:sp>
      <p:sp>
        <p:nvSpPr>
          <p:cNvPr id="27" name="右矢印 26">
            <a:extLst>
              <a:ext uri="{FF2B5EF4-FFF2-40B4-BE49-F238E27FC236}">
                <a16:creationId xmlns:a16="http://schemas.microsoft.com/office/drawing/2014/main" id="{54AEF392-97AE-B041-83B4-6E0C33062AE7}"/>
              </a:ext>
            </a:extLst>
          </p:cNvPr>
          <p:cNvSpPr/>
          <p:nvPr/>
        </p:nvSpPr>
        <p:spPr>
          <a:xfrm>
            <a:off x="1024864" y="1859485"/>
            <a:ext cx="7530246" cy="405036"/>
          </a:xfrm>
          <a:prstGeom prst="right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8" name="タイトル 27">
            <a:extLst>
              <a:ext uri="{FF2B5EF4-FFF2-40B4-BE49-F238E27FC236}">
                <a16:creationId xmlns:a16="http://schemas.microsoft.com/office/drawing/2014/main" id="{8207B47A-831B-F746-8A90-5E2F6FDB4075}"/>
              </a:ext>
            </a:extLst>
          </p:cNvPr>
          <p:cNvSpPr>
            <a:spLocks noGrp="1"/>
          </p:cNvSpPr>
          <p:nvPr>
            <p:ph type="title"/>
          </p:nvPr>
        </p:nvSpPr>
        <p:spPr/>
        <p:txBody>
          <a:bodyPr/>
          <a:lstStyle/>
          <a:p>
            <a:r>
              <a:rPr kumimoji="1" lang="ja-JP" altLang="en-US"/>
              <a:t>ビジネス･スピードを加速する方法</a:t>
            </a:r>
          </a:p>
        </p:txBody>
      </p:sp>
    </p:spTree>
    <p:extLst>
      <p:ext uri="{BB962C8B-B14F-4D97-AF65-F5344CB8AC3E}">
        <p14:creationId xmlns:p14="http://schemas.microsoft.com/office/powerpoint/2010/main" val="1397433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DevOps</a:t>
            </a:r>
            <a:r>
              <a:rPr kumimoji="1" lang="ja-JP" altLang="en-US" dirty="0"/>
              <a:t>とは</a:t>
            </a:r>
          </a:p>
        </p:txBody>
      </p:sp>
      <p:sp>
        <p:nvSpPr>
          <p:cNvPr id="4" name="正方形/長方形 3"/>
          <p:cNvSpPr/>
          <p:nvPr/>
        </p:nvSpPr>
        <p:spPr>
          <a:xfrm>
            <a:off x="653826" y="4244445"/>
            <a:ext cx="1224136" cy="22322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開発</a:t>
            </a:r>
          </a:p>
        </p:txBody>
      </p:sp>
      <p:sp>
        <p:nvSpPr>
          <p:cNvPr id="5" name="正方形/長方形 4"/>
          <p:cNvSpPr/>
          <p:nvPr/>
        </p:nvSpPr>
        <p:spPr>
          <a:xfrm>
            <a:off x="2623805" y="4244445"/>
            <a:ext cx="1224136" cy="22322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運用</a:t>
            </a:r>
          </a:p>
        </p:txBody>
      </p:sp>
      <p:sp>
        <p:nvSpPr>
          <p:cNvPr id="6" name="下カーブ矢印 5"/>
          <p:cNvSpPr/>
          <p:nvPr/>
        </p:nvSpPr>
        <p:spPr>
          <a:xfrm>
            <a:off x="1172398" y="4244445"/>
            <a:ext cx="2304256" cy="864096"/>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panose="020B0604030504040204" pitchFamily="34" charset="-128"/>
              <a:ea typeface="Meiryo" panose="020B0604030504040204" pitchFamily="34" charset="-128"/>
            </a:endParaRPr>
          </a:p>
        </p:txBody>
      </p:sp>
      <p:sp>
        <p:nvSpPr>
          <p:cNvPr id="7" name="下カーブ矢印 6"/>
          <p:cNvSpPr/>
          <p:nvPr/>
        </p:nvSpPr>
        <p:spPr>
          <a:xfrm rot="10800000">
            <a:off x="1100390" y="5612597"/>
            <a:ext cx="2304256" cy="864096"/>
          </a:xfrm>
          <a:prstGeom prst="curvedDownArrow">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Meiryo" panose="020B0604030504040204" pitchFamily="34" charset="-128"/>
              <a:ea typeface="Meiryo" panose="020B0604030504040204" pitchFamily="34" charset="-128"/>
            </a:endParaRPr>
          </a:p>
        </p:txBody>
      </p:sp>
      <p:sp>
        <p:nvSpPr>
          <p:cNvPr id="8" name="正方形/長方形 7"/>
          <p:cNvSpPr/>
          <p:nvPr/>
        </p:nvSpPr>
        <p:spPr>
          <a:xfrm>
            <a:off x="740350" y="6044645"/>
            <a:ext cx="3024336" cy="288032"/>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dirty="0" err="1">
                <a:solidFill>
                  <a:schemeClr val="accent6">
                    <a:lumMod val="75000"/>
                  </a:schemeClr>
                </a:solidFill>
                <a:latin typeface="Meiryo" panose="020B0604030504040204" pitchFamily="34" charset="-128"/>
                <a:ea typeface="Meiryo" panose="020B0604030504040204" pitchFamily="34" charset="-128"/>
              </a:rPr>
              <a:t>DevOps</a:t>
            </a:r>
            <a:r>
              <a:rPr kumimoji="1" lang="ja-JP" altLang="en-US" sz="1600" dirty="0">
                <a:solidFill>
                  <a:schemeClr val="accent6">
                    <a:lumMod val="75000"/>
                  </a:schemeClr>
                </a:solidFill>
                <a:latin typeface="Meiryo" panose="020B0604030504040204" pitchFamily="34" charset="-128"/>
                <a:ea typeface="Meiryo" panose="020B0604030504040204" pitchFamily="34" charset="-128"/>
              </a:rPr>
              <a:t>ツール</a:t>
            </a:r>
          </a:p>
        </p:txBody>
      </p:sp>
      <p:sp>
        <p:nvSpPr>
          <p:cNvPr id="9" name="正方形/長方形 8"/>
          <p:cNvSpPr/>
          <p:nvPr/>
        </p:nvSpPr>
        <p:spPr>
          <a:xfrm>
            <a:off x="740350" y="4388461"/>
            <a:ext cx="3024336" cy="288032"/>
          </a:xfrm>
          <a:prstGeom prst="rect">
            <a:avLst/>
          </a:prstGeom>
          <a:solidFill>
            <a:srgbClr val="FFFF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accent6">
                    <a:lumMod val="75000"/>
                  </a:schemeClr>
                </a:solidFill>
                <a:latin typeface="Meiryo" panose="020B0604030504040204" pitchFamily="34" charset="-128"/>
                <a:ea typeface="Meiryo" panose="020B0604030504040204" pitchFamily="34" charset="-128"/>
              </a:rPr>
              <a:t>開発と運用の一体運営</a:t>
            </a:r>
          </a:p>
        </p:txBody>
      </p:sp>
      <p:cxnSp>
        <p:nvCxnSpPr>
          <p:cNvPr id="10" name="直線矢印コネクタ 9"/>
          <p:cNvCxnSpPr/>
          <p:nvPr/>
        </p:nvCxnSpPr>
        <p:spPr>
          <a:xfrm flipV="1">
            <a:off x="5204846" y="1384370"/>
            <a:ext cx="0" cy="1656184"/>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a:off x="5204846" y="3040554"/>
            <a:ext cx="324036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2" name="フリーフォーム 11"/>
          <p:cNvSpPr/>
          <p:nvPr/>
        </p:nvSpPr>
        <p:spPr>
          <a:xfrm>
            <a:off x="5209696" y="1435797"/>
            <a:ext cx="3179805" cy="1606378"/>
          </a:xfrm>
          <a:custGeom>
            <a:avLst/>
            <a:gdLst>
              <a:gd name="connsiteX0" fmla="*/ 0 w 3179805"/>
              <a:gd name="connsiteY0" fmla="*/ 1606378 h 1606378"/>
              <a:gd name="connsiteX1" fmla="*/ 1416908 w 3179805"/>
              <a:gd name="connsiteY1" fmla="*/ 560173 h 1606378"/>
              <a:gd name="connsiteX2" fmla="*/ 1416908 w 3179805"/>
              <a:gd name="connsiteY2" fmla="*/ 864973 h 1606378"/>
              <a:gd name="connsiteX3" fmla="*/ 2677297 w 3179805"/>
              <a:gd name="connsiteY3" fmla="*/ 57664 h 1606378"/>
              <a:gd name="connsiteX4" fmla="*/ 2677297 w 3179805"/>
              <a:gd name="connsiteY4" fmla="*/ 321275 h 1606378"/>
              <a:gd name="connsiteX5" fmla="*/ 3179805 w 3179805"/>
              <a:gd name="connsiteY5" fmla="*/ 0 h 160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9805" h="1606378">
                <a:moveTo>
                  <a:pt x="0" y="1606378"/>
                </a:moveTo>
                <a:lnTo>
                  <a:pt x="1416908" y="560173"/>
                </a:lnTo>
                <a:lnTo>
                  <a:pt x="1416908" y="864973"/>
                </a:lnTo>
                <a:lnTo>
                  <a:pt x="2677297" y="57664"/>
                </a:lnTo>
                <a:lnTo>
                  <a:pt x="2677297" y="321275"/>
                </a:lnTo>
                <a:lnTo>
                  <a:pt x="3179805" y="0"/>
                </a:ln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cxnSp>
        <p:nvCxnSpPr>
          <p:cNvPr id="13" name="直線矢印コネクタ 12"/>
          <p:cNvCxnSpPr/>
          <p:nvPr/>
        </p:nvCxnSpPr>
        <p:spPr>
          <a:xfrm flipV="1">
            <a:off x="5200960" y="4493786"/>
            <a:ext cx="0" cy="1656184"/>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5200960" y="6149970"/>
            <a:ext cx="3240360" cy="0"/>
          </a:xfrm>
          <a:prstGeom prst="straightConnector1">
            <a:avLst/>
          </a:prstGeom>
          <a:ln w="285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5" name="フリーフォーム 14"/>
          <p:cNvSpPr/>
          <p:nvPr/>
        </p:nvSpPr>
        <p:spPr>
          <a:xfrm>
            <a:off x="5217934" y="4601170"/>
            <a:ext cx="3097427" cy="1556951"/>
          </a:xfrm>
          <a:custGeom>
            <a:avLst/>
            <a:gdLst>
              <a:gd name="connsiteX0" fmla="*/ 0 w 3097427"/>
              <a:gd name="connsiteY0" fmla="*/ 1556951 h 1556951"/>
              <a:gd name="connsiteX1" fmla="*/ 749643 w 3097427"/>
              <a:gd name="connsiteY1" fmla="*/ 1046205 h 1556951"/>
              <a:gd name="connsiteX2" fmla="*/ 757881 w 3097427"/>
              <a:gd name="connsiteY2" fmla="*/ 1186249 h 1556951"/>
              <a:gd name="connsiteX3" fmla="*/ 939113 w 3097427"/>
              <a:gd name="connsiteY3" fmla="*/ 947351 h 1556951"/>
              <a:gd name="connsiteX4" fmla="*/ 947351 w 3097427"/>
              <a:gd name="connsiteY4" fmla="*/ 1054443 h 1556951"/>
              <a:gd name="connsiteX5" fmla="*/ 1145059 w 3097427"/>
              <a:gd name="connsiteY5" fmla="*/ 832022 h 1556951"/>
              <a:gd name="connsiteX6" fmla="*/ 1145059 w 3097427"/>
              <a:gd name="connsiteY6" fmla="*/ 939113 h 1556951"/>
              <a:gd name="connsiteX7" fmla="*/ 1351005 w 3097427"/>
              <a:gd name="connsiteY7" fmla="*/ 741405 h 1556951"/>
              <a:gd name="connsiteX8" fmla="*/ 1351005 w 3097427"/>
              <a:gd name="connsiteY8" fmla="*/ 856735 h 1556951"/>
              <a:gd name="connsiteX9" fmla="*/ 1565189 w 3097427"/>
              <a:gd name="connsiteY9" fmla="*/ 609600 h 1556951"/>
              <a:gd name="connsiteX10" fmla="*/ 1565189 w 3097427"/>
              <a:gd name="connsiteY10" fmla="*/ 766119 h 1556951"/>
              <a:gd name="connsiteX11" fmla="*/ 1837037 w 3097427"/>
              <a:gd name="connsiteY11" fmla="*/ 494270 h 1556951"/>
              <a:gd name="connsiteX12" fmla="*/ 1845275 w 3097427"/>
              <a:gd name="connsiteY12" fmla="*/ 634313 h 1556951"/>
              <a:gd name="connsiteX13" fmla="*/ 2117124 w 3097427"/>
              <a:gd name="connsiteY13" fmla="*/ 370703 h 1556951"/>
              <a:gd name="connsiteX14" fmla="*/ 2117124 w 3097427"/>
              <a:gd name="connsiteY14" fmla="*/ 527222 h 1556951"/>
              <a:gd name="connsiteX15" fmla="*/ 2405448 w 3097427"/>
              <a:gd name="connsiteY15" fmla="*/ 247135 h 1556951"/>
              <a:gd name="connsiteX16" fmla="*/ 2405448 w 3097427"/>
              <a:gd name="connsiteY16" fmla="*/ 378941 h 1556951"/>
              <a:gd name="connsiteX17" fmla="*/ 2726724 w 3097427"/>
              <a:gd name="connsiteY17" fmla="*/ 115330 h 1556951"/>
              <a:gd name="connsiteX18" fmla="*/ 2718486 w 3097427"/>
              <a:gd name="connsiteY18" fmla="*/ 271849 h 1556951"/>
              <a:gd name="connsiteX19" fmla="*/ 3097427 w 3097427"/>
              <a:gd name="connsiteY19" fmla="*/ 0 h 1556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97427" h="1556951">
                <a:moveTo>
                  <a:pt x="0" y="1556951"/>
                </a:moveTo>
                <a:lnTo>
                  <a:pt x="749643" y="1046205"/>
                </a:lnTo>
                <a:lnTo>
                  <a:pt x="757881" y="1186249"/>
                </a:lnTo>
                <a:lnTo>
                  <a:pt x="939113" y="947351"/>
                </a:lnTo>
                <a:lnTo>
                  <a:pt x="947351" y="1054443"/>
                </a:lnTo>
                <a:lnTo>
                  <a:pt x="1145059" y="832022"/>
                </a:lnTo>
                <a:lnTo>
                  <a:pt x="1145059" y="939113"/>
                </a:lnTo>
                <a:lnTo>
                  <a:pt x="1351005" y="741405"/>
                </a:lnTo>
                <a:lnTo>
                  <a:pt x="1351005" y="856735"/>
                </a:lnTo>
                <a:lnTo>
                  <a:pt x="1565189" y="609600"/>
                </a:lnTo>
                <a:lnTo>
                  <a:pt x="1565189" y="766119"/>
                </a:lnTo>
                <a:lnTo>
                  <a:pt x="1837037" y="494270"/>
                </a:lnTo>
                <a:lnTo>
                  <a:pt x="1845275" y="634313"/>
                </a:lnTo>
                <a:lnTo>
                  <a:pt x="2117124" y="370703"/>
                </a:lnTo>
                <a:lnTo>
                  <a:pt x="2117124" y="527222"/>
                </a:lnTo>
                <a:lnTo>
                  <a:pt x="2405448" y="247135"/>
                </a:lnTo>
                <a:lnTo>
                  <a:pt x="2405448" y="378941"/>
                </a:lnTo>
                <a:lnTo>
                  <a:pt x="2726724" y="115330"/>
                </a:lnTo>
                <a:lnTo>
                  <a:pt x="2718486" y="271849"/>
                </a:lnTo>
                <a:lnTo>
                  <a:pt x="3097427"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6" name="テキスト ボックス 15"/>
          <p:cNvSpPr txBox="1"/>
          <p:nvPr/>
        </p:nvSpPr>
        <p:spPr>
          <a:xfrm>
            <a:off x="4894768" y="1015038"/>
            <a:ext cx="646331" cy="369332"/>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機能</a:t>
            </a:r>
          </a:p>
        </p:txBody>
      </p:sp>
      <p:sp>
        <p:nvSpPr>
          <p:cNvPr id="17" name="テキスト ボックス 16"/>
          <p:cNvSpPr txBox="1"/>
          <p:nvPr/>
        </p:nvSpPr>
        <p:spPr>
          <a:xfrm>
            <a:off x="4877794" y="4152658"/>
            <a:ext cx="646331" cy="369332"/>
          </a:xfrm>
          <a:prstGeom prst="rect">
            <a:avLst/>
          </a:prstGeom>
          <a:noFill/>
        </p:spPr>
        <p:txBody>
          <a:bodyPr wrap="none" rtlCol="0">
            <a:spAutoFit/>
          </a:bodyPr>
          <a:lstStyle/>
          <a:p>
            <a:r>
              <a:rPr kumimoji="1" lang="ja-JP" altLang="en-US" dirty="0">
                <a:latin typeface="Meiryo" panose="020B0604030504040204" pitchFamily="34" charset="-128"/>
                <a:ea typeface="Meiryo" panose="020B0604030504040204" pitchFamily="34" charset="-128"/>
              </a:rPr>
              <a:t>機能</a:t>
            </a:r>
          </a:p>
        </p:txBody>
      </p:sp>
      <p:sp>
        <p:nvSpPr>
          <p:cNvPr id="18" name="テキスト ボックス 17"/>
          <p:cNvSpPr txBox="1"/>
          <p:nvPr/>
        </p:nvSpPr>
        <p:spPr>
          <a:xfrm>
            <a:off x="6521135" y="2392482"/>
            <a:ext cx="2031325" cy="523220"/>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リリースのサイクルが長い</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800" dirty="0">
                <a:solidFill>
                  <a:srgbClr val="FF0000"/>
                </a:solidFill>
                <a:latin typeface="Meiryo" panose="020B0604030504040204" pitchFamily="34" charset="-128"/>
                <a:ea typeface="Meiryo" panose="020B0604030504040204" pitchFamily="34" charset="-128"/>
              </a:rPr>
              <a:t>＝バグ修正や機能追加に時間がかかる</a:t>
            </a:r>
            <a:endParaRPr lang="en-US" altLang="ja-JP" sz="800" dirty="0">
              <a:solidFill>
                <a:srgbClr val="FF0000"/>
              </a:solidFill>
              <a:latin typeface="Meiryo" panose="020B0604030504040204" pitchFamily="34" charset="-128"/>
              <a:ea typeface="Meiryo" panose="020B0604030504040204" pitchFamily="34" charset="-128"/>
            </a:endParaRPr>
          </a:p>
          <a:p>
            <a:r>
              <a:rPr kumimoji="1" lang="ja-JP" altLang="en-US" sz="800" dirty="0">
                <a:solidFill>
                  <a:srgbClr val="FF0000"/>
                </a:solidFill>
                <a:latin typeface="Meiryo" panose="020B0604030504040204" pitchFamily="34" charset="-128"/>
                <a:ea typeface="Meiryo" panose="020B0604030504040204" pitchFamily="34" charset="-128"/>
              </a:rPr>
              <a:t>＝ユーザの満足度が下がる</a:t>
            </a:r>
          </a:p>
        </p:txBody>
      </p:sp>
      <p:cxnSp>
        <p:nvCxnSpPr>
          <p:cNvPr id="19" name="直線コネクタ 18"/>
          <p:cNvCxnSpPr/>
          <p:nvPr/>
        </p:nvCxnSpPr>
        <p:spPr>
          <a:xfrm flipV="1">
            <a:off x="6645006" y="1888426"/>
            <a:ext cx="1314546" cy="10196"/>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212958" y="5634901"/>
            <a:ext cx="2339102" cy="523220"/>
          </a:xfrm>
          <a:prstGeom prst="rect">
            <a:avLst/>
          </a:prstGeom>
          <a:noFill/>
        </p:spPr>
        <p:txBody>
          <a:bodyPr wrap="none" rtlCol="0">
            <a:spAutoFit/>
          </a:bodyPr>
          <a:lstStyle/>
          <a:p>
            <a:r>
              <a:rPr kumimoji="1" lang="ja-JP" altLang="en-US" sz="1200" dirty="0">
                <a:solidFill>
                  <a:srgbClr val="0000FF"/>
                </a:solidFill>
                <a:latin typeface="Meiryo" panose="020B0604030504040204" pitchFamily="34" charset="-128"/>
                <a:ea typeface="Meiryo" panose="020B0604030504040204" pitchFamily="34" charset="-128"/>
              </a:rPr>
              <a:t>リリースのサイクルが短い</a:t>
            </a:r>
            <a:endParaRPr kumimoji="1" lang="en-US" altLang="ja-JP" sz="1200" dirty="0">
              <a:solidFill>
                <a:srgbClr val="0000FF"/>
              </a:solidFill>
              <a:latin typeface="Meiryo" panose="020B0604030504040204" pitchFamily="34" charset="-128"/>
              <a:ea typeface="Meiryo" panose="020B0604030504040204" pitchFamily="34" charset="-128"/>
            </a:endParaRPr>
          </a:p>
          <a:p>
            <a:r>
              <a:rPr lang="ja-JP" altLang="en-US" sz="800" dirty="0">
                <a:solidFill>
                  <a:srgbClr val="0000FF"/>
                </a:solidFill>
                <a:latin typeface="Meiryo" panose="020B0604030504040204" pitchFamily="34" charset="-128"/>
                <a:ea typeface="Meiryo" panose="020B0604030504040204" pitchFamily="34" charset="-128"/>
              </a:rPr>
              <a:t>＝不具合はすぐ修正され機能もすぐ追加される</a:t>
            </a:r>
            <a:endParaRPr lang="en-US" altLang="ja-JP" sz="800" dirty="0">
              <a:solidFill>
                <a:srgbClr val="0000FF"/>
              </a:solidFill>
              <a:latin typeface="Meiryo" panose="020B0604030504040204" pitchFamily="34" charset="-128"/>
              <a:ea typeface="Meiryo" panose="020B0604030504040204" pitchFamily="34" charset="-128"/>
            </a:endParaRPr>
          </a:p>
          <a:p>
            <a:r>
              <a:rPr kumimoji="1" lang="ja-JP" altLang="en-US" sz="800" dirty="0">
                <a:solidFill>
                  <a:srgbClr val="0000FF"/>
                </a:solidFill>
                <a:latin typeface="Meiryo" panose="020B0604030504040204" pitchFamily="34" charset="-128"/>
                <a:ea typeface="Meiryo" panose="020B0604030504040204" pitchFamily="34" charset="-128"/>
              </a:rPr>
              <a:t>＝</a:t>
            </a:r>
            <a:r>
              <a:rPr lang="ja-JP" altLang="en-US" sz="800" dirty="0">
                <a:solidFill>
                  <a:srgbClr val="0000FF"/>
                </a:solidFill>
                <a:latin typeface="Meiryo" panose="020B0604030504040204" pitchFamily="34" charset="-128"/>
                <a:ea typeface="Meiryo" panose="020B0604030504040204" pitchFamily="34" charset="-128"/>
              </a:rPr>
              <a:t>ユーザーの</a:t>
            </a:r>
            <a:r>
              <a:rPr kumimoji="1" lang="ja-JP" altLang="en-US" sz="800" dirty="0">
                <a:solidFill>
                  <a:srgbClr val="0000FF"/>
                </a:solidFill>
                <a:latin typeface="Meiryo" panose="020B0604030504040204" pitchFamily="34" charset="-128"/>
                <a:ea typeface="Meiryo" panose="020B0604030504040204" pitchFamily="34" charset="-128"/>
              </a:rPr>
              <a:t>満足度が上がる</a:t>
            </a:r>
          </a:p>
        </p:txBody>
      </p:sp>
      <p:cxnSp>
        <p:nvCxnSpPr>
          <p:cNvPr id="21" name="直線コネクタ 20"/>
          <p:cNvCxnSpPr/>
          <p:nvPr/>
        </p:nvCxnSpPr>
        <p:spPr>
          <a:xfrm>
            <a:off x="5924926" y="5468581"/>
            <a:ext cx="216024" cy="0"/>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flipV="1">
            <a:off x="5852918" y="5612597"/>
            <a:ext cx="1" cy="504056"/>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5348862" y="4604485"/>
            <a:ext cx="2185214" cy="461665"/>
          </a:xfrm>
          <a:prstGeom prst="rect">
            <a:avLst/>
          </a:prstGeom>
          <a:noFill/>
        </p:spPr>
        <p:txBody>
          <a:bodyPr wrap="none" rtlCol="0">
            <a:spAutoFit/>
          </a:bodyPr>
          <a:lstStyle/>
          <a:p>
            <a:r>
              <a:rPr lang="ja-JP" altLang="en-US" sz="1200" dirty="0">
                <a:solidFill>
                  <a:srgbClr val="0000FF"/>
                </a:solidFill>
                <a:latin typeface="Meiryo" panose="020B0604030504040204" pitchFamily="34" charset="-128"/>
                <a:ea typeface="Meiryo" panose="020B0604030504040204" pitchFamily="34" charset="-128"/>
              </a:rPr>
              <a:t>最初は少ない機能だが、</a:t>
            </a:r>
            <a:endParaRPr lang="en-US" altLang="ja-JP" sz="1200" dirty="0">
              <a:solidFill>
                <a:srgbClr val="0000FF"/>
              </a:solidFill>
              <a:latin typeface="Meiryo" panose="020B0604030504040204" pitchFamily="34" charset="-128"/>
              <a:ea typeface="Meiryo" panose="020B0604030504040204" pitchFamily="34" charset="-128"/>
            </a:endParaRPr>
          </a:p>
          <a:p>
            <a:r>
              <a:rPr lang="ja-JP" altLang="en-US" sz="1200" dirty="0">
                <a:solidFill>
                  <a:srgbClr val="0000FF"/>
                </a:solidFill>
                <a:latin typeface="Meiryo" panose="020B0604030504040204" pitchFamily="34" charset="-128"/>
                <a:ea typeface="Meiryo" panose="020B0604030504040204" pitchFamily="34" charset="-128"/>
              </a:rPr>
              <a:t>すぐにメリットを享受できる</a:t>
            </a:r>
            <a:endParaRPr kumimoji="1" lang="ja-JP" altLang="en-US" sz="1200" dirty="0">
              <a:solidFill>
                <a:srgbClr val="0000FF"/>
              </a:solidFill>
              <a:latin typeface="Meiryo" panose="020B0604030504040204" pitchFamily="34" charset="-128"/>
              <a:ea typeface="Meiryo" panose="020B0604030504040204" pitchFamily="34" charset="-128"/>
            </a:endParaRPr>
          </a:p>
        </p:txBody>
      </p:sp>
      <p:cxnSp>
        <p:nvCxnSpPr>
          <p:cNvPr id="24" name="直線コネクタ 23"/>
          <p:cNvCxnSpPr/>
          <p:nvPr/>
        </p:nvCxnSpPr>
        <p:spPr>
          <a:xfrm flipV="1">
            <a:off x="6500990" y="1960434"/>
            <a:ext cx="1" cy="1080120"/>
          </a:xfrm>
          <a:prstGeom prst="line">
            <a:avLst/>
          </a:prstGeom>
          <a:ln w="15875">
            <a:solidFill>
              <a:schemeClr val="accent6"/>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5348862" y="1384370"/>
            <a:ext cx="2031325" cy="461665"/>
          </a:xfrm>
          <a:prstGeom prst="rect">
            <a:avLst/>
          </a:prstGeom>
          <a:noFill/>
        </p:spPr>
        <p:txBody>
          <a:bodyPr wrap="none" rtlCol="0">
            <a:spAutoFit/>
          </a:bodyPr>
          <a:lstStyle/>
          <a:p>
            <a:r>
              <a:rPr kumimoji="1" lang="ja-JP" altLang="en-US" sz="1200" dirty="0">
                <a:solidFill>
                  <a:srgbClr val="FF0000"/>
                </a:solidFill>
                <a:latin typeface="Meiryo" panose="020B0604030504040204" pitchFamily="34" charset="-128"/>
                <a:ea typeface="Meiryo" panose="020B0604030504040204" pitchFamily="34" charset="-128"/>
              </a:rPr>
              <a:t>全ての機能が完成するまで</a:t>
            </a:r>
            <a:endParaRPr kumimoji="1" lang="en-US" altLang="ja-JP" sz="1200" dirty="0">
              <a:solidFill>
                <a:srgbClr val="FF0000"/>
              </a:solidFill>
              <a:latin typeface="Meiryo" panose="020B0604030504040204" pitchFamily="34" charset="-128"/>
              <a:ea typeface="Meiryo" panose="020B0604030504040204" pitchFamily="34" charset="-128"/>
            </a:endParaRPr>
          </a:p>
          <a:p>
            <a:r>
              <a:rPr lang="ja-JP" altLang="en-US" sz="1200" dirty="0">
                <a:solidFill>
                  <a:srgbClr val="FF0000"/>
                </a:solidFill>
                <a:latin typeface="Meiryo" panose="020B0604030504040204" pitchFamily="34" charset="-128"/>
                <a:ea typeface="Meiryo" panose="020B0604030504040204" pitchFamily="34" charset="-128"/>
              </a:rPr>
              <a:t>利用できない</a:t>
            </a:r>
            <a:endParaRPr kumimoji="1" lang="en-US" altLang="ja-JP" sz="1200" dirty="0">
              <a:solidFill>
                <a:srgbClr val="FF0000"/>
              </a:solidFill>
              <a:latin typeface="Meiryo" panose="020B0604030504040204" pitchFamily="34" charset="-128"/>
              <a:ea typeface="Meiryo" panose="020B0604030504040204" pitchFamily="34" charset="-128"/>
            </a:endParaRPr>
          </a:p>
        </p:txBody>
      </p:sp>
      <p:sp>
        <p:nvSpPr>
          <p:cNvPr id="26" name="正方形/長方形 25"/>
          <p:cNvSpPr/>
          <p:nvPr/>
        </p:nvSpPr>
        <p:spPr>
          <a:xfrm>
            <a:off x="668342" y="880314"/>
            <a:ext cx="1224136" cy="223224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開発</a:t>
            </a:r>
          </a:p>
        </p:txBody>
      </p:sp>
      <p:sp>
        <p:nvSpPr>
          <p:cNvPr id="27" name="正方形/長方形 26"/>
          <p:cNvSpPr/>
          <p:nvPr/>
        </p:nvSpPr>
        <p:spPr>
          <a:xfrm>
            <a:off x="2623805" y="880314"/>
            <a:ext cx="1224136" cy="223224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Meiryo" panose="020B0604030504040204" pitchFamily="34" charset="-128"/>
                <a:ea typeface="Meiryo" panose="020B0604030504040204" pitchFamily="34" charset="-128"/>
              </a:rPr>
              <a:t>運用</a:t>
            </a:r>
          </a:p>
        </p:txBody>
      </p:sp>
      <p:sp>
        <p:nvSpPr>
          <p:cNvPr id="28" name="右矢印 27"/>
          <p:cNvSpPr/>
          <p:nvPr/>
        </p:nvSpPr>
        <p:spPr>
          <a:xfrm>
            <a:off x="1611103" y="1449250"/>
            <a:ext cx="656641" cy="1093811"/>
          </a:xfrm>
          <a:prstGeom prst="rightArrow">
            <a:avLst/>
          </a:prstGeom>
          <a:solidFill>
            <a:srgbClr val="800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eiryo" panose="020B0604030504040204" pitchFamily="34" charset="-128"/>
                <a:ea typeface="Meiryo" panose="020B0604030504040204" pitchFamily="34" charset="-128"/>
              </a:rPr>
              <a:t>迅速対応</a:t>
            </a:r>
          </a:p>
        </p:txBody>
      </p:sp>
      <p:sp>
        <p:nvSpPr>
          <p:cNvPr id="29" name="左矢印 28"/>
          <p:cNvSpPr/>
          <p:nvPr/>
        </p:nvSpPr>
        <p:spPr>
          <a:xfrm>
            <a:off x="2263693" y="1435797"/>
            <a:ext cx="652123" cy="1093811"/>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latin typeface="Meiryo" panose="020B0604030504040204" pitchFamily="34" charset="-128"/>
                <a:ea typeface="Meiryo" panose="020B0604030504040204" pitchFamily="34" charset="-128"/>
              </a:rPr>
              <a:t>安定稼働</a:t>
            </a:r>
          </a:p>
        </p:txBody>
      </p:sp>
      <p:sp>
        <p:nvSpPr>
          <p:cNvPr id="30" name="テキスト ボックス 29">
            <a:extLst>
              <a:ext uri="{FF2B5EF4-FFF2-40B4-BE49-F238E27FC236}">
                <a16:creationId xmlns:a16="http://schemas.microsoft.com/office/drawing/2014/main" id="{AADB3B34-D127-4745-8DC6-81C0A8C47CD5}"/>
              </a:ext>
            </a:extLst>
          </p:cNvPr>
          <p:cNvSpPr txBox="1"/>
          <p:nvPr/>
        </p:nvSpPr>
        <p:spPr>
          <a:xfrm>
            <a:off x="7959243" y="3115687"/>
            <a:ext cx="646331"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時間</a:t>
            </a:r>
            <a:endParaRPr kumimoji="1" lang="ja-JP" altLang="en-US" dirty="0">
              <a:latin typeface="Meiryo" panose="020B0604030504040204" pitchFamily="34" charset="-128"/>
              <a:ea typeface="Meiryo" panose="020B0604030504040204" pitchFamily="34" charset="-128"/>
            </a:endParaRPr>
          </a:p>
        </p:txBody>
      </p:sp>
      <p:sp>
        <p:nvSpPr>
          <p:cNvPr id="31" name="テキスト ボックス 30">
            <a:extLst>
              <a:ext uri="{FF2B5EF4-FFF2-40B4-BE49-F238E27FC236}">
                <a16:creationId xmlns:a16="http://schemas.microsoft.com/office/drawing/2014/main" id="{E8CADF9D-0D12-BD49-B752-6E37E3219623}"/>
              </a:ext>
            </a:extLst>
          </p:cNvPr>
          <p:cNvSpPr txBox="1"/>
          <p:nvPr/>
        </p:nvSpPr>
        <p:spPr>
          <a:xfrm>
            <a:off x="7905729" y="6225298"/>
            <a:ext cx="646331"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時間</a:t>
            </a:r>
            <a:endParaRPr kumimoji="1" lang="ja-JP" altLang="en-US" dirty="0">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C4A7B4B3-7269-794D-A8FE-87A8522637CF}"/>
              </a:ext>
            </a:extLst>
          </p:cNvPr>
          <p:cNvSpPr txBox="1"/>
          <p:nvPr/>
        </p:nvSpPr>
        <p:spPr>
          <a:xfrm>
            <a:off x="901764" y="3394835"/>
            <a:ext cx="7340471" cy="646331"/>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開発部門と運用部門が協力してビジネス・リスクを低減し、</a:t>
            </a:r>
            <a:endParaRPr kumimoji="1" lang="en-US" altLang="ja-JP" dirty="0">
              <a:solidFill>
                <a:srgbClr val="0070C0"/>
              </a:solidFill>
              <a:latin typeface="Meiryo" panose="020B0604030504040204" pitchFamily="34" charset="-128"/>
              <a:ea typeface="Meiryo" panose="020B0604030504040204" pitchFamily="34" charset="-128"/>
            </a:endParaRPr>
          </a:p>
          <a:p>
            <a:r>
              <a:rPr kumimoji="1" lang="ja-JP" altLang="en-US">
                <a:solidFill>
                  <a:srgbClr val="0070C0"/>
                </a:solidFill>
                <a:latin typeface="Meiryo" panose="020B0604030504040204" pitchFamily="34" charset="-128"/>
                <a:ea typeface="Meiryo" panose="020B0604030504040204" pitchFamily="34" charset="-128"/>
              </a:rPr>
              <a:t>加速するビジネス・スピードに即応できるようにするための取り組み</a:t>
            </a:r>
          </a:p>
        </p:txBody>
      </p:sp>
    </p:spTree>
    <p:extLst>
      <p:ext uri="{BB962C8B-B14F-4D97-AF65-F5344CB8AC3E}">
        <p14:creationId xmlns:p14="http://schemas.microsoft.com/office/powerpoint/2010/main" val="12192036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a:extLst>
              <a:ext uri="{FF2B5EF4-FFF2-40B4-BE49-F238E27FC236}">
                <a16:creationId xmlns:a16="http://schemas.microsoft.com/office/drawing/2014/main" id="{DE7941A3-A131-0847-9542-F43FF49ABD6B}"/>
              </a:ext>
            </a:extLst>
          </p:cNvPr>
          <p:cNvSpPr/>
          <p:nvPr/>
        </p:nvSpPr>
        <p:spPr bwMode="auto">
          <a:xfrm>
            <a:off x="4717664" y="778476"/>
            <a:ext cx="3771428" cy="5659394"/>
          </a:xfrm>
          <a:prstGeom prst="rect">
            <a:avLst/>
          </a:prstGeom>
          <a:solidFill>
            <a:srgbClr val="FFFBD2"/>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62" name="正方形/長方形 61">
            <a:extLst>
              <a:ext uri="{FF2B5EF4-FFF2-40B4-BE49-F238E27FC236}">
                <a16:creationId xmlns:a16="http://schemas.microsoft.com/office/drawing/2014/main" id="{B04C8914-8787-D748-A71A-188C9CED75F4}"/>
              </a:ext>
            </a:extLst>
          </p:cNvPr>
          <p:cNvSpPr/>
          <p:nvPr/>
        </p:nvSpPr>
        <p:spPr bwMode="auto">
          <a:xfrm>
            <a:off x="646113" y="778476"/>
            <a:ext cx="3771428" cy="5659394"/>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a:ex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baseline="0">
              <a:ln>
                <a:noFill/>
              </a:ln>
              <a:solidFill>
                <a:srgbClr val="484848"/>
              </a:solidFill>
              <a:effectLst/>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a:t>前提となる</a:t>
            </a:r>
            <a:r>
              <a:rPr kumimoji="1" lang="en-US" altLang="ja-JP" dirty="0"/>
              <a:t>Infrastructure as Code</a:t>
            </a:r>
            <a:endParaRPr kumimoji="1" lang="ja-JP" altLang="en-US" dirty="0"/>
          </a:p>
        </p:txBody>
      </p:sp>
      <p:sp>
        <p:nvSpPr>
          <p:cNvPr id="9" name="角丸四角形 8"/>
          <p:cNvSpPr/>
          <p:nvPr/>
        </p:nvSpPr>
        <p:spPr bwMode="auto">
          <a:xfrm>
            <a:off x="1857632" y="1434623"/>
            <a:ext cx="2133600" cy="609600"/>
          </a:xfrm>
          <a:prstGeom prst="roundRect">
            <a:avLst>
              <a:gd name="adj" fmla="val 0"/>
            </a:avLst>
          </a:prstGeom>
          <a:solidFill>
            <a:schemeClr val="tx2">
              <a:lumMod val="60000"/>
              <a:lumOff val="40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rgbClr val="FFFFFF"/>
                </a:solidFill>
                <a:effectLst/>
                <a:latin typeface="Meiryo" charset="-128"/>
                <a:ea typeface="Meiryo" charset="-128"/>
                <a:cs typeface="Meiryo" charset="-128"/>
              </a:rPr>
              <a:t>業務処理ロジック</a:t>
            </a:r>
            <a:r>
              <a:rPr kumimoji="0" lang="ja-JP" altLang="en-US" sz="1400" dirty="0">
                <a:solidFill>
                  <a:srgbClr val="FFFFFF"/>
                </a:solidFill>
                <a:latin typeface="Meiryo" charset="-128"/>
                <a:ea typeface="Meiryo" charset="-128"/>
                <a:cs typeface="Meiryo" charset="-128"/>
              </a:rPr>
              <a:t>の</a:t>
            </a:r>
            <a:endParaRPr kumimoji="0" lang="en-US" altLang="ja-JP" sz="1400" dirty="0">
              <a:solidFill>
                <a:srgbClr val="FFFFFF"/>
              </a:solidFill>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rgbClr val="FFFFFF"/>
                </a:solidFill>
                <a:effectLst/>
                <a:latin typeface="Meiryo" charset="-128"/>
                <a:ea typeface="Meiryo" charset="-128"/>
                <a:cs typeface="Meiryo" charset="-128"/>
              </a:rPr>
              <a:t>プログラミング</a:t>
            </a:r>
            <a:endParaRPr kumimoji="0" lang="en-US" altLang="ja-JP" sz="1800" b="0" i="0" u="none" strike="noStrike" cap="none" normalizeH="0" baseline="0" dirty="0">
              <a:ln>
                <a:noFill/>
              </a:ln>
              <a:solidFill>
                <a:srgbClr val="FFFFFF"/>
              </a:solidFill>
              <a:effectLst/>
              <a:latin typeface="Meiryo" charset="-128"/>
              <a:ea typeface="Meiryo" charset="-128"/>
              <a:cs typeface="Meiryo" charset="-128"/>
            </a:endParaRPr>
          </a:p>
        </p:txBody>
      </p:sp>
      <p:sp>
        <p:nvSpPr>
          <p:cNvPr id="10" name="角丸四角形 9"/>
          <p:cNvSpPr/>
          <p:nvPr/>
        </p:nvSpPr>
        <p:spPr bwMode="auto">
          <a:xfrm>
            <a:off x="5152768" y="1434623"/>
            <a:ext cx="2133600" cy="609600"/>
          </a:xfrm>
          <a:prstGeom prst="roundRect">
            <a:avLst>
              <a:gd name="adj" fmla="val 0"/>
            </a:avLst>
          </a:prstGeom>
          <a:solidFill>
            <a:schemeClr val="tx2">
              <a:lumMod val="60000"/>
              <a:lumOff val="40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業務処理ロジック</a:t>
            </a:r>
            <a:r>
              <a:rPr kumimoji="0" lang="ja-JP" altLang="en-US" sz="1400" dirty="0">
                <a:solidFill>
                  <a:schemeClr val="bg1"/>
                </a:solidFill>
                <a:effectLst/>
                <a:latin typeface="Meiryo" charset="-128"/>
                <a:ea typeface="Meiryo" charset="-128"/>
                <a:cs typeface="Meiryo" charset="-128"/>
              </a:rPr>
              <a:t>の</a:t>
            </a:r>
            <a:endParaRPr kumimoji="0" lang="en-US" altLang="ja-JP" sz="1400" dirty="0">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chemeClr val="bg1"/>
                </a:solidFill>
                <a:effectLst/>
                <a:latin typeface="Meiryo" charset="-128"/>
                <a:ea typeface="Meiryo" charset="-128"/>
                <a:cs typeface="Meiryo" charset="-128"/>
              </a:rPr>
              <a:t>プログラミング</a:t>
            </a:r>
            <a:endParaRPr kumimoji="0" lang="en-US" altLang="ja-JP" sz="1800" b="0" i="0" u="none" strike="noStrike" cap="none" normalizeH="0" baseline="0" dirty="0">
              <a:ln>
                <a:noFill/>
              </a:ln>
              <a:solidFill>
                <a:schemeClr val="bg1"/>
              </a:solidFill>
              <a:effectLst/>
              <a:latin typeface="Meiryo" charset="-128"/>
              <a:ea typeface="Meiryo" charset="-128"/>
              <a:cs typeface="Meiryo" charset="-128"/>
            </a:endParaRPr>
          </a:p>
        </p:txBody>
      </p:sp>
      <p:sp>
        <p:nvSpPr>
          <p:cNvPr id="15" name="角丸四角形 14"/>
          <p:cNvSpPr/>
          <p:nvPr/>
        </p:nvSpPr>
        <p:spPr bwMode="auto">
          <a:xfrm>
            <a:off x="5152768" y="2952389"/>
            <a:ext cx="2133600" cy="609600"/>
          </a:xfrm>
          <a:prstGeom prst="roundRect">
            <a:avLst>
              <a:gd name="adj" fmla="val 0"/>
            </a:avLst>
          </a:prstGeom>
          <a:solidFill>
            <a:schemeClr val="tx2">
              <a:lumMod val="60000"/>
              <a:lumOff val="40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dirty="0">
                <a:solidFill>
                  <a:schemeClr val="bg1"/>
                </a:solidFill>
                <a:effectLst/>
                <a:latin typeface="Meiryo" charset="-128"/>
                <a:ea typeface="Meiryo" charset="-128"/>
                <a:cs typeface="Meiryo" charset="-128"/>
              </a:rPr>
              <a:t>運用手順の</a:t>
            </a:r>
            <a:endParaRPr kumimoji="0" lang="en-US" altLang="ja-JP" sz="1400" dirty="0">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chemeClr val="bg1"/>
                </a:solidFill>
                <a:effectLst/>
                <a:latin typeface="Meiryo" charset="-128"/>
                <a:ea typeface="Meiryo" charset="-128"/>
                <a:cs typeface="Meiryo" charset="-128"/>
              </a:rPr>
              <a:t>プログラミング</a:t>
            </a:r>
            <a:endParaRPr kumimoji="0" lang="en-US" altLang="ja-JP" sz="1800" b="0" i="0" u="none" strike="noStrike" cap="none" normalizeH="0" baseline="0" dirty="0">
              <a:ln>
                <a:noFill/>
              </a:ln>
              <a:solidFill>
                <a:schemeClr val="bg1"/>
              </a:solidFill>
              <a:effectLst/>
              <a:latin typeface="Meiryo" charset="-128"/>
              <a:ea typeface="Meiryo" charset="-128"/>
              <a:cs typeface="Meiryo" charset="-128"/>
            </a:endParaRPr>
          </a:p>
        </p:txBody>
      </p:sp>
      <p:sp>
        <p:nvSpPr>
          <p:cNvPr id="16" name="角丸四角形 15"/>
          <p:cNvSpPr/>
          <p:nvPr/>
        </p:nvSpPr>
        <p:spPr bwMode="auto">
          <a:xfrm>
            <a:off x="5152768" y="4470155"/>
            <a:ext cx="2133600" cy="609600"/>
          </a:xfrm>
          <a:prstGeom prst="roundRect">
            <a:avLst>
              <a:gd name="adj" fmla="val 0"/>
            </a:avLst>
          </a:prstGeom>
          <a:solidFill>
            <a:schemeClr val="tx2">
              <a:lumMod val="60000"/>
              <a:lumOff val="40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dirty="0">
                <a:solidFill>
                  <a:schemeClr val="bg1"/>
                </a:solidFill>
                <a:effectLst/>
                <a:latin typeface="Meiryo" charset="-128"/>
                <a:ea typeface="Meiryo" charset="-128"/>
                <a:cs typeface="Meiryo" charset="-128"/>
              </a:rPr>
              <a:t>システム構成の</a:t>
            </a:r>
            <a:endParaRPr kumimoji="0" lang="en-US" altLang="ja-JP" sz="1400" dirty="0">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800" b="0" i="0" u="none" strike="noStrike" cap="none" normalizeH="0" baseline="0" dirty="0">
                <a:ln>
                  <a:noFill/>
                </a:ln>
                <a:solidFill>
                  <a:schemeClr val="bg1"/>
                </a:solidFill>
                <a:effectLst/>
                <a:latin typeface="Meiryo" charset="-128"/>
                <a:ea typeface="Meiryo" charset="-128"/>
                <a:cs typeface="Meiryo" charset="-128"/>
              </a:rPr>
              <a:t>プログラミング</a:t>
            </a:r>
            <a:endParaRPr kumimoji="0" lang="en-US" altLang="ja-JP" sz="1800" b="0" i="0" u="none" strike="noStrike" cap="none" normalizeH="0" baseline="0" dirty="0">
              <a:ln>
                <a:noFill/>
              </a:ln>
              <a:solidFill>
                <a:schemeClr val="bg1"/>
              </a:solidFill>
              <a:effectLst/>
              <a:latin typeface="Meiryo" charset="-128"/>
              <a:ea typeface="Meiryo" charset="-128"/>
              <a:cs typeface="Meiryo" charset="-128"/>
            </a:endParaRPr>
          </a:p>
        </p:txBody>
      </p:sp>
      <p:sp>
        <p:nvSpPr>
          <p:cNvPr id="46" name="フローチャート: 書類 45">
            <a:extLst>
              <a:ext uri="{FF2B5EF4-FFF2-40B4-BE49-F238E27FC236}">
                <a16:creationId xmlns:a16="http://schemas.microsoft.com/office/drawing/2014/main" id="{769AF0A3-A4B6-6747-A227-A41C0DAE3617}"/>
              </a:ext>
            </a:extLst>
          </p:cNvPr>
          <p:cNvSpPr/>
          <p:nvPr/>
        </p:nvSpPr>
        <p:spPr bwMode="auto">
          <a:xfrm>
            <a:off x="1857632" y="2952389"/>
            <a:ext cx="2133600" cy="609600"/>
          </a:xfrm>
          <a:prstGeom prst="flowChartDocument">
            <a:avLst/>
          </a:prstGeom>
          <a:solidFill>
            <a:schemeClr val="tx1">
              <a:lumMod val="50000"/>
              <a:lumOff val="50000"/>
            </a:schemeClr>
          </a:solidFill>
          <a:ln>
            <a:noFill/>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日本語などの自然言語で</a:t>
            </a:r>
            <a:endParaRPr kumimoji="0" lang="en-US" altLang="ja-JP" sz="12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dirty="0">
                <a:ln>
                  <a:noFill/>
                </a:ln>
                <a:solidFill>
                  <a:schemeClr val="bg1"/>
                </a:solidFill>
                <a:effectLst/>
                <a:latin typeface="Meiryo" charset="-128"/>
                <a:ea typeface="Meiryo" charset="-128"/>
                <a:cs typeface="Meiryo" charset="-128"/>
              </a:rPr>
              <a:t>運用手順書の作成</a:t>
            </a:r>
          </a:p>
        </p:txBody>
      </p:sp>
      <p:sp>
        <p:nvSpPr>
          <p:cNvPr id="51" name="角丸四角形 50">
            <a:extLst>
              <a:ext uri="{FF2B5EF4-FFF2-40B4-BE49-F238E27FC236}">
                <a16:creationId xmlns:a16="http://schemas.microsoft.com/office/drawing/2014/main" id="{BC423C92-04BA-7B4B-A9A3-7A9B3D30694A}"/>
              </a:ext>
            </a:extLst>
          </p:cNvPr>
          <p:cNvSpPr/>
          <p:nvPr/>
        </p:nvSpPr>
        <p:spPr bwMode="auto">
          <a:xfrm>
            <a:off x="6876532" y="3472248"/>
            <a:ext cx="1365421" cy="543823"/>
          </a:xfrm>
          <a:prstGeom prst="roundRect">
            <a:avLst>
              <a:gd name="adj" fmla="val 0"/>
            </a:avLst>
          </a:prstGeom>
          <a:solidFill>
            <a:schemeClr val="accent3">
              <a:lumMod val="75000"/>
            </a:schemeClr>
          </a:solidFill>
          <a:ln>
            <a:noFill/>
            <a:headEnd type="none" w="med" len="med"/>
            <a:tailEnd type="none" w="med" len="med"/>
          </a:ln>
          <a:extLst/>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algn="ctr" defTabSz="914400" fontAlgn="base">
              <a:spcAft>
                <a:spcPct val="0"/>
              </a:spcAft>
            </a:pPr>
            <a:r>
              <a:rPr kumimoji="0" lang="ja-JP" altLang="en-US" sz="1400">
                <a:solidFill>
                  <a:schemeClr val="bg1"/>
                </a:solidFill>
                <a:latin typeface="Meiryo" charset="-128"/>
                <a:ea typeface="Meiryo" charset="-128"/>
                <a:cs typeface="Meiryo" charset="-128"/>
              </a:rPr>
              <a:t>運用管理の</a:t>
            </a:r>
            <a:endParaRPr kumimoji="0" lang="en-US" altLang="ja-JP" sz="1400" dirty="0">
              <a:solidFill>
                <a:schemeClr val="bg1"/>
              </a:solidFill>
              <a:latin typeface="Meiryo" charset="-128"/>
              <a:ea typeface="Meiryo" charset="-128"/>
              <a:cs typeface="Meiryo" charset="-128"/>
            </a:endParaRPr>
          </a:p>
          <a:p>
            <a:pPr algn="ctr" defTabSz="914400" fontAlgn="base">
              <a:spcAft>
                <a:spcPct val="0"/>
              </a:spcAft>
            </a:pPr>
            <a:r>
              <a:rPr kumimoji="0" lang="ja-JP" altLang="en-US" sz="1400">
                <a:solidFill>
                  <a:schemeClr val="bg1"/>
                </a:solidFill>
                <a:latin typeface="Meiryo" charset="-128"/>
                <a:ea typeface="Meiryo" charset="-128"/>
                <a:cs typeface="Meiryo" charset="-128"/>
              </a:rPr>
              <a:t>自動化</a:t>
            </a:r>
            <a:endParaRPr kumimoji="0" lang="en-US" altLang="ja-JP" sz="1400" dirty="0">
              <a:solidFill>
                <a:schemeClr val="bg1"/>
              </a:solidFill>
              <a:latin typeface="Meiryo" charset="-128"/>
              <a:ea typeface="Meiryo" charset="-128"/>
              <a:cs typeface="Meiryo" charset="-128"/>
            </a:endParaRPr>
          </a:p>
        </p:txBody>
      </p:sp>
      <p:sp>
        <p:nvSpPr>
          <p:cNvPr id="52" name="角丸四角形 51">
            <a:extLst>
              <a:ext uri="{FF2B5EF4-FFF2-40B4-BE49-F238E27FC236}">
                <a16:creationId xmlns:a16="http://schemas.microsoft.com/office/drawing/2014/main" id="{D9B2DAD4-6A71-A143-AA4A-524203C2079F}"/>
              </a:ext>
            </a:extLst>
          </p:cNvPr>
          <p:cNvSpPr/>
          <p:nvPr/>
        </p:nvSpPr>
        <p:spPr bwMode="auto">
          <a:xfrm>
            <a:off x="902047" y="3472247"/>
            <a:ext cx="1365421" cy="543823"/>
          </a:xfrm>
          <a:prstGeom prst="roundRect">
            <a:avLst>
              <a:gd name="adj" fmla="val 0"/>
            </a:avLst>
          </a:prstGeom>
          <a:solidFill>
            <a:schemeClr val="bg2">
              <a:lumMod val="50000"/>
            </a:schemeClr>
          </a:solidFill>
          <a:ln>
            <a:noFill/>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人手</a:t>
            </a:r>
            <a:r>
              <a:rPr kumimoji="0" lang="ja-JP" altLang="en-US" sz="1400" b="0" i="0" u="none" strike="noStrike" cap="none" normalizeH="0" baseline="0">
                <a:ln>
                  <a:noFill/>
                </a:ln>
                <a:solidFill>
                  <a:schemeClr val="bg1"/>
                </a:solidFill>
                <a:effectLst/>
                <a:latin typeface="Meiryo" charset="-128"/>
                <a:ea typeface="Meiryo" charset="-128"/>
                <a:cs typeface="Meiryo" charset="-128"/>
              </a:rPr>
              <a:t>による</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運用管理</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p:txBody>
      </p:sp>
      <p:sp>
        <p:nvSpPr>
          <p:cNvPr id="53" name="角丸四角形 52">
            <a:extLst>
              <a:ext uri="{FF2B5EF4-FFF2-40B4-BE49-F238E27FC236}">
                <a16:creationId xmlns:a16="http://schemas.microsoft.com/office/drawing/2014/main" id="{C691F75A-6804-A145-804D-188D7737F738}"/>
              </a:ext>
            </a:extLst>
          </p:cNvPr>
          <p:cNvSpPr/>
          <p:nvPr/>
        </p:nvSpPr>
        <p:spPr bwMode="auto">
          <a:xfrm>
            <a:off x="6876532" y="4924237"/>
            <a:ext cx="1365421" cy="543823"/>
          </a:xfrm>
          <a:prstGeom prst="roundRect">
            <a:avLst>
              <a:gd name="adj" fmla="val 0"/>
            </a:avLst>
          </a:prstGeom>
          <a:solidFill>
            <a:schemeClr val="accent3">
              <a:lumMod val="75000"/>
            </a:schemeClr>
          </a:solidFill>
          <a:ln>
            <a:noFill/>
            <a:headEnd type="none" w="med" len="med"/>
            <a:tailEnd type="none" w="med" len="med"/>
          </a:ln>
          <a:effectLst>
            <a:outerShdw blurRad="50800" dist="38100" dir="2700000" algn="tl" rotWithShape="0">
              <a:prstClr val="black">
                <a:alpha val="40000"/>
              </a:prstClr>
            </a:outerShdw>
          </a:effectLst>
          <a:extLst/>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システム構成</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の</a:t>
            </a:r>
            <a:r>
              <a:rPr kumimoji="0" lang="ja-JP" altLang="en-US" sz="1400">
                <a:solidFill>
                  <a:schemeClr val="bg1"/>
                </a:solidFill>
                <a:effectLst/>
                <a:latin typeface="Meiryo" charset="-128"/>
                <a:ea typeface="Meiryo" charset="-128"/>
                <a:cs typeface="Meiryo" charset="-128"/>
              </a:rPr>
              <a:t>自動化</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p:txBody>
      </p:sp>
      <p:sp>
        <p:nvSpPr>
          <p:cNvPr id="55" name="フローチャート: 書類 54">
            <a:extLst>
              <a:ext uri="{FF2B5EF4-FFF2-40B4-BE49-F238E27FC236}">
                <a16:creationId xmlns:a16="http://schemas.microsoft.com/office/drawing/2014/main" id="{35F8669B-6871-834A-B580-D258AE1DA5C8}"/>
              </a:ext>
            </a:extLst>
          </p:cNvPr>
          <p:cNvSpPr/>
          <p:nvPr/>
        </p:nvSpPr>
        <p:spPr bwMode="auto">
          <a:xfrm>
            <a:off x="1857632" y="4470155"/>
            <a:ext cx="2133600" cy="609600"/>
          </a:xfrm>
          <a:prstGeom prst="flowChartDocument">
            <a:avLst/>
          </a:prstGeom>
          <a:solidFill>
            <a:schemeClr val="tx1">
              <a:lumMod val="50000"/>
              <a:lumOff val="50000"/>
            </a:schemeClr>
          </a:solidFill>
          <a:ln>
            <a:noFill/>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200" b="0" i="0" u="none" strike="noStrike" cap="none" normalizeH="0" baseline="0" dirty="0">
                <a:ln>
                  <a:noFill/>
                </a:ln>
                <a:solidFill>
                  <a:schemeClr val="bg1"/>
                </a:solidFill>
                <a:effectLst/>
                <a:latin typeface="Meiryo" charset="-128"/>
                <a:ea typeface="Meiryo" charset="-128"/>
                <a:cs typeface="Meiryo" charset="-128"/>
              </a:rPr>
              <a:t>日本語などの自然言語で</a:t>
            </a:r>
            <a:endParaRPr kumimoji="0" lang="en-US" altLang="ja-JP" sz="12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600" b="0" i="0" u="none" strike="noStrike" cap="none" normalizeH="0" baseline="0">
                <a:ln>
                  <a:noFill/>
                </a:ln>
                <a:solidFill>
                  <a:schemeClr val="bg1"/>
                </a:solidFill>
                <a:effectLst/>
                <a:latin typeface="Meiryo" charset="-128"/>
                <a:ea typeface="Meiryo" charset="-128"/>
                <a:cs typeface="Meiryo" charset="-128"/>
              </a:rPr>
              <a:t>システム構成図作成</a:t>
            </a:r>
            <a:endParaRPr kumimoji="0" lang="ja-JP" altLang="en-US" sz="1600" b="0" i="0" u="none" strike="noStrike" cap="none" normalizeH="0" baseline="0" dirty="0">
              <a:ln>
                <a:noFill/>
              </a:ln>
              <a:solidFill>
                <a:schemeClr val="bg1"/>
              </a:solidFill>
              <a:effectLst/>
              <a:latin typeface="Meiryo" charset="-128"/>
              <a:ea typeface="Meiryo" charset="-128"/>
              <a:cs typeface="Meiryo" charset="-128"/>
            </a:endParaRPr>
          </a:p>
        </p:txBody>
      </p:sp>
      <p:sp>
        <p:nvSpPr>
          <p:cNvPr id="56" name="角丸四角形 55">
            <a:extLst>
              <a:ext uri="{FF2B5EF4-FFF2-40B4-BE49-F238E27FC236}">
                <a16:creationId xmlns:a16="http://schemas.microsoft.com/office/drawing/2014/main" id="{9C57EB77-1448-B649-96E2-882195498BC7}"/>
              </a:ext>
            </a:extLst>
          </p:cNvPr>
          <p:cNvSpPr/>
          <p:nvPr/>
        </p:nvSpPr>
        <p:spPr bwMode="auto">
          <a:xfrm>
            <a:off x="902047" y="4924237"/>
            <a:ext cx="1365421" cy="543823"/>
          </a:xfrm>
          <a:prstGeom prst="roundRect">
            <a:avLst>
              <a:gd name="adj" fmla="val 0"/>
            </a:avLst>
          </a:prstGeom>
          <a:solidFill>
            <a:schemeClr val="bg2">
              <a:lumMod val="50000"/>
            </a:schemeClr>
          </a:solidFill>
          <a:ln>
            <a:noFill/>
            <a:headEnd type="none" w="med" len="med"/>
            <a:tailEnd type="none" w="med" len="med"/>
          </a:ln>
          <a:extLst/>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dirty="0">
                <a:ln>
                  <a:noFill/>
                </a:ln>
                <a:solidFill>
                  <a:schemeClr val="bg1"/>
                </a:solidFill>
                <a:effectLst/>
                <a:latin typeface="Meiryo" charset="-128"/>
                <a:ea typeface="Meiryo" charset="-128"/>
                <a:cs typeface="Meiryo" charset="-128"/>
              </a:rPr>
              <a:t>人手</a:t>
            </a:r>
            <a:r>
              <a:rPr kumimoji="0" lang="ja-JP" altLang="en-US" sz="1400" b="0" i="0" u="none" strike="noStrike" cap="none" normalizeH="0" baseline="0">
                <a:ln>
                  <a:noFill/>
                </a:ln>
                <a:solidFill>
                  <a:schemeClr val="bg1"/>
                </a:solidFill>
                <a:effectLst/>
                <a:latin typeface="Meiryo" charset="-128"/>
                <a:ea typeface="Meiryo" charset="-128"/>
                <a:cs typeface="Meiryo" charset="-128"/>
              </a:rPr>
              <a:t>による</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400" b="0" i="0" u="none" strike="noStrike" cap="none" normalizeH="0" baseline="0">
                <a:ln>
                  <a:noFill/>
                </a:ln>
                <a:solidFill>
                  <a:schemeClr val="bg1"/>
                </a:solidFill>
                <a:effectLst/>
                <a:latin typeface="Meiryo" charset="-128"/>
                <a:ea typeface="Meiryo" charset="-128"/>
                <a:cs typeface="Meiryo" charset="-128"/>
              </a:rPr>
              <a:t>システム構築</a:t>
            </a:r>
            <a:endParaRPr kumimoji="0" lang="en-US" altLang="ja-JP" sz="1400" b="0" i="0" u="none" strike="noStrike" cap="none" normalizeH="0" baseline="0" dirty="0">
              <a:ln>
                <a:noFill/>
              </a:ln>
              <a:solidFill>
                <a:schemeClr val="bg1"/>
              </a:solidFill>
              <a:effectLst/>
              <a:latin typeface="Meiryo" charset="-128"/>
              <a:ea typeface="Meiryo" charset="-128"/>
              <a:cs typeface="Meiryo" charset="-128"/>
            </a:endParaRPr>
          </a:p>
        </p:txBody>
      </p:sp>
      <p:sp>
        <p:nvSpPr>
          <p:cNvPr id="7" name="下矢印 6">
            <a:extLst>
              <a:ext uri="{FF2B5EF4-FFF2-40B4-BE49-F238E27FC236}">
                <a16:creationId xmlns:a16="http://schemas.microsoft.com/office/drawing/2014/main" id="{846472DC-C951-834E-8DB7-BB5EF8F77AED}"/>
              </a:ext>
            </a:extLst>
          </p:cNvPr>
          <p:cNvSpPr/>
          <p:nvPr/>
        </p:nvSpPr>
        <p:spPr>
          <a:xfrm>
            <a:off x="2624780" y="2121424"/>
            <a:ext cx="599303" cy="7537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下矢印 56">
            <a:extLst>
              <a:ext uri="{FF2B5EF4-FFF2-40B4-BE49-F238E27FC236}">
                <a16:creationId xmlns:a16="http://schemas.microsoft.com/office/drawing/2014/main" id="{6B912147-713C-3544-80DF-1786731A614F}"/>
              </a:ext>
            </a:extLst>
          </p:cNvPr>
          <p:cNvSpPr/>
          <p:nvPr/>
        </p:nvSpPr>
        <p:spPr>
          <a:xfrm>
            <a:off x="2618602" y="3616592"/>
            <a:ext cx="599303" cy="7537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下矢印 57">
            <a:extLst>
              <a:ext uri="{FF2B5EF4-FFF2-40B4-BE49-F238E27FC236}">
                <a16:creationId xmlns:a16="http://schemas.microsoft.com/office/drawing/2014/main" id="{89BD370C-7A62-2240-B8D4-FC45F5C49FD0}"/>
              </a:ext>
            </a:extLst>
          </p:cNvPr>
          <p:cNvSpPr/>
          <p:nvPr/>
        </p:nvSpPr>
        <p:spPr>
          <a:xfrm>
            <a:off x="5920947" y="2121424"/>
            <a:ext cx="599303" cy="7537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下矢印 58">
            <a:extLst>
              <a:ext uri="{FF2B5EF4-FFF2-40B4-BE49-F238E27FC236}">
                <a16:creationId xmlns:a16="http://schemas.microsoft.com/office/drawing/2014/main" id="{81D680D1-28B7-084C-81FC-77E775B2FD5A}"/>
              </a:ext>
            </a:extLst>
          </p:cNvPr>
          <p:cNvSpPr/>
          <p:nvPr/>
        </p:nvSpPr>
        <p:spPr>
          <a:xfrm>
            <a:off x="5920947" y="3616592"/>
            <a:ext cx="599303" cy="753763"/>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テキスト ボックス 63">
            <a:extLst>
              <a:ext uri="{FF2B5EF4-FFF2-40B4-BE49-F238E27FC236}">
                <a16:creationId xmlns:a16="http://schemas.microsoft.com/office/drawing/2014/main" id="{9C5D4B1A-E44A-F342-84FC-9598E4A18E52}"/>
              </a:ext>
            </a:extLst>
          </p:cNvPr>
          <p:cNvSpPr txBox="1"/>
          <p:nvPr/>
        </p:nvSpPr>
        <p:spPr>
          <a:xfrm>
            <a:off x="1670052" y="873158"/>
            <a:ext cx="1723549" cy="461665"/>
          </a:xfrm>
          <a:prstGeom prst="rect">
            <a:avLst/>
          </a:prstGeom>
          <a:noFill/>
          <a:ln>
            <a:noFill/>
          </a:ln>
        </p:spPr>
        <p:txBody>
          <a:bodyPr vert="horz" wrap="none" rtlCol="0">
            <a:spAutoFit/>
          </a:bodyPr>
          <a:lstStyle/>
          <a:p>
            <a:pPr algn="ctr"/>
            <a:r>
              <a:rPr lang="ja-JP" altLang="en-US" sz="2400">
                <a:solidFill>
                  <a:schemeClr val="accent6">
                    <a:lumMod val="50000"/>
                  </a:schemeClr>
                </a:solidFill>
                <a:effectLst/>
                <a:latin typeface="Meiryo" charset="-128"/>
                <a:ea typeface="Meiryo" charset="-128"/>
                <a:cs typeface="Meiryo" charset="-128"/>
              </a:rPr>
              <a:t>従来の手順</a:t>
            </a:r>
            <a:endParaRPr kumimoji="1" lang="ja-JP" altLang="en-US" sz="2400" dirty="0">
              <a:solidFill>
                <a:schemeClr val="accent6">
                  <a:lumMod val="50000"/>
                </a:schemeClr>
              </a:solidFill>
              <a:effectLst/>
              <a:latin typeface="Meiryo" charset="-128"/>
              <a:ea typeface="Meiryo" charset="-128"/>
              <a:cs typeface="Meiryo" charset="-128"/>
            </a:endParaRPr>
          </a:p>
        </p:txBody>
      </p:sp>
      <p:sp>
        <p:nvSpPr>
          <p:cNvPr id="65" name="テキスト ボックス 64">
            <a:extLst>
              <a:ext uri="{FF2B5EF4-FFF2-40B4-BE49-F238E27FC236}">
                <a16:creationId xmlns:a16="http://schemas.microsoft.com/office/drawing/2014/main" id="{BB741E7B-BB58-024D-B0DB-932BF8636F41}"/>
              </a:ext>
            </a:extLst>
          </p:cNvPr>
          <p:cNvSpPr txBox="1"/>
          <p:nvPr/>
        </p:nvSpPr>
        <p:spPr>
          <a:xfrm>
            <a:off x="5433827" y="873157"/>
            <a:ext cx="2339102" cy="461665"/>
          </a:xfrm>
          <a:prstGeom prst="rect">
            <a:avLst/>
          </a:prstGeom>
          <a:noFill/>
          <a:ln>
            <a:noFill/>
          </a:ln>
        </p:spPr>
        <p:txBody>
          <a:bodyPr vert="horz" wrap="none" rtlCol="0">
            <a:spAutoFit/>
          </a:bodyPr>
          <a:lstStyle/>
          <a:p>
            <a:pPr algn="ctr"/>
            <a:r>
              <a:rPr lang="ja-JP" altLang="en-US" sz="2400">
                <a:solidFill>
                  <a:schemeClr val="accent3">
                    <a:lumMod val="75000"/>
                  </a:schemeClr>
                </a:solidFill>
                <a:effectLst/>
                <a:latin typeface="Meiryo" charset="-128"/>
                <a:ea typeface="Meiryo" charset="-128"/>
                <a:cs typeface="Meiryo" charset="-128"/>
              </a:rPr>
              <a:t>これからの手順</a:t>
            </a:r>
            <a:endParaRPr kumimoji="1" lang="ja-JP" altLang="en-US" sz="2400" dirty="0">
              <a:solidFill>
                <a:schemeClr val="accent3">
                  <a:lumMod val="75000"/>
                </a:schemeClr>
              </a:solidFill>
              <a:effectLst/>
              <a:latin typeface="Meiryo" charset="-128"/>
              <a:ea typeface="Meiryo" charset="-128"/>
              <a:cs typeface="Meiryo" charset="-128"/>
            </a:endParaRPr>
          </a:p>
        </p:txBody>
      </p:sp>
      <p:pic>
        <p:nvPicPr>
          <p:cNvPr id="66" name="Picture 13" descr="Traditional-Servers.png">
            <a:extLst>
              <a:ext uri="{FF2B5EF4-FFF2-40B4-BE49-F238E27FC236}">
                <a16:creationId xmlns:a16="http://schemas.microsoft.com/office/drawing/2014/main" id="{45F857CE-949C-FC45-A2FE-A713C69235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9832" y="3799103"/>
            <a:ext cx="533400" cy="533400"/>
          </a:xfrm>
          <a:prstGeom prst="rect">
            <a:avLst/>
          </a:prstGeom>
          <a:effectLst>
            <a:outerShdw blurRad="50800" dist="38100" dir="2700000" algn="tl" rotWithShape="0">
              <a:prstClr val="black">
                <a:alpha val="40000"/>
              </a:prstClr>
            </a:outerShdw>
          </a:effectLst>
        </p:spPr>
      </p:pic>
      <p:pic>
        <p:nvPicPr>
          <p:cNvPr id="67" name="Picture 13" descr="Traditional-Servers.png">
            <a:extLst>
              <a:ext uri="{FF2B5EF4-FFF2-40B4-BE49-F238E27FC236}">
                <a16:creationId xmlns:a16="http://schemas.microsoft.com/office/drawing/2014/main" id="{1790BFDA-2713-DF49-9B45-905040E970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09832" y="5270193"/>
            <a:ext cx="533400" cy="533400"/>
          </a:xfrm>
          <a:prstGeom prst="rect">
            <a:avLst/>
          </a:prstGeom>
          <a:effectLst>
            <a:outerShdw blurRad="50800" dist="38100" dir="2700000" algn="tl" rotWithShape="0">
              <a:prstClr val="black">
                <a:alpha val="40000"/>
              </a:prstClr>
            </a:outerShdw>
          </a:effectLst>
        </p:spPr>
      </p:pic>
      <p:grpSp>
        <p:nvGrpSpPr>
          <p:cNvPr id="68" name="図形グループ 399">
            <a:extLst>
              <a:ext uri="{FF2B5EF4-FFF2-40B4-BE49-F238E27FC236}">
                <a16:creationId xmlns:a16="http://schemas.microsoft.com/office/drawing/2014/main" id="{17A23D01-3460-4C43-AE39-BA3D26321ADD}"/>
              </a:ext>
            </a:extLst>
          </p:cNvPr>
          <p:cNvGrpSpPr/>
          <p:nvPr/>
        </p:nvGrpSpPr>
        <p:grpSpPr>
          <a:xfrm>
            <a:off x="2047276" y="3882170"/>
            <a:ext cx="370254" cy="367267"/>
            <a:chOff x="2667295" y="1059799"/>
            <a:chExt cx="681672" cy="722281"/>
          </a:xfrm>
        </p:grpSpPr>
        <p:sp>
          <p:nvSpPr>
            <p:cNvPr id="69" name="角丸四角形 68">
              <a:extLst>
                <a:ext uri="{FF2B5EF4-FFF2-40B4-BE49-F238E27FC236}">
                  <a16:creationId xmlns:a16="http://schemas.microsoft.com/office/drawing/2014/main" id="{94CFDD26-7476-284D-AE80-6989928C6B81}"/>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70" name="図 69">
              <a:extLst>
                <a:ext uri="{FF2B5EF4-FFF2-40B4-BE49-F238E27FC236}">
                  <a16:creationId xmlns:a16="http://schemas.microsoft.com/office/drawing/2014/main" id="{5C0B1D0E-09A3-5947-9648-712C8925685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71" name="図形グループ 402">
            <a:extLst>
              <a:ext uri="{FF2B5EF4-FFF2-40B4-BE49-F238E27FC236}">
                <a16:creationId xmlns:a16="http://schemas.microsoft.com/office/drawing/2014/main" id="{3BAFAAED-C4C9-EC47-87C0-CDC100C46605}"/>
              </a:ext>
            </a:extLst>
          </p:cNvPr>
          <p:cNvGrpSpPr/>
          <p:nvPr/>
        </p:nvGrpSpPr>
        <p:grpSpPr>
          <a:xfrm>
            <a:off x="2142549" y="3962488"/>
            <a:ext cx="150692" cy="345180"/>
            <a:chOff x="360577" y="6805427"/>
            <a:chExt cx="969965" cy="2007877"/>
          </a:xfrm>
        </p:grpSpPr>
        <p:sp>
          <p:nvSpPr>
            <p:cNvPr id="72" name="円/楕円 71">
              <a:extLst>
                <a:ext uri="{FF2B5EF4-FFF2-40B4-BE49-F238E27FC236}">
                  <a16:creationId xmlns:a16="http://schemas.microsoft.com/office/drawing/2014/main" id="{870A2E9E-F6A4-FA40-AED0-F84BF4FB6BDC}"/>
                </a:ext>
              </a:extLst>
            </p:cNvPr>
            <p:cNvSpPr/>
            <p:nvPr/>
          </p:nvSpPr>
          <p:spPr>
            <a:xfrm>
              <a:off x="360577" y="6805427"/>
              <a:ext cx="969964" cy="92075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フローチャート: 論理積ゲート 72">
              <a:extLst>
                <a:ext uri="{FF2B5EF4-FFF2-40B4-BE49-F238E27FC236}">
                  <a16:creationId xmlns:a16="http://schemas.microsoft.com/office/drawing/2014/main" id="{0E0283A0-547B-3049-804E-D9B5E20F89DC}"/>
                </a:ext>
              </a:extLst>
            </p:cNvPr>
            <p:cNvSpPr/>
            <p:nvPr/>
          </p:nvSpPr>
          <p:spPr>
            <a:xfrm rot="16200000">
              <a:off x="301999" y="7784762"/>
              <a:ext cx="1087121"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4" name="図形グループ 399">
            <a:extLst>
              <a:ext uri="{FF2B5EF4-FFF2-40B4-BE49-F238E27FC236}">
                <a16:creationId xmlns:a16="http://schemas.microsoft.com/office/drawing/2014/main" id="{CCD12D4E-1C68-ED4C-9440-96AF95054161}"/>
              </a:ext>
            </a:extLst>
          </p:cNvPr>
          <p:cNvGrpSpPr/>
          <p:nvPr/>
        </p:nvGrpSpPr>
        <p:grpSpPr>
          <a:xfrm>
            <a:off x="2064576" y="5350203"/>
            <a:ext cx="370254" cy="367267"/>
            <a:chOff x="2667295" y="1059799"/>
            <a:chExt cx="681672" cy="722281"/>
          </a:xfrm>
        </p:grpSpPr>
        <p:sp>
          <p:nvSpPr>
            <p:cNvPr id="75" name="角丸四角形 74">
              <a:extLst>
                <a:ext uri="{FF2B5EF4-FFF2-40B4-BE49-F238E27FC236}">
                  <a16:creationId xmlns:a16="http://schemas.microsoft.com/office/drawing/2014/main" id="{D5CE1119-39CB-244E-B538-10F974703FE4}"/>
                </a:ext>
              </a:extLst>
            </p:cNvPr>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76" name="図 75">
              <a:extLst>
                <a:ext uri="{FF2B5EF4-FFF2-40B4-BE49-F238E27FC236}">
                  <a16:creationId xmlns:a16="http://schemas.microsoft.com/office/drawing/2014/main" id="{40844DFA-EF6D-AF47-A4D8-B6698D82412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67295" y="1059799"/>
              <a:ext cx="681672" cy="722281"/>
            </a:xfrm>
            <a:prstGeom prst="rect">
              <a:avLst/>
            </a:prstGeom>
          </p:spPr>
        </p:pic>
      </p:grpSp>
      <p:grpSp>
        <p:nvGrpSpPr>
          <p:cNvPr id="77" name="図形グループ 402">
            <a:extLst>
              <a:ext uri="{FF2B5EF4-FFF2-40B4-BE49-F238E27FC236}">
                <a16:creationId xmlns:a16="http://schemas.microsoft.com/office/drawing/2014/main" id="{91DFB37E-DC22-294E-8CEF-AC44A9EA6E5B}"/>
              </a:ext>
            </a:extLst>
          </p:cNvPr>
          <p:cNvGrpSpPr/>
          <p:nvPr/>
        </p:nvGrpSpPr>
        <p:grpSpPr>
          <a:xfrm>
            <a:off x="2159849" y="5430521"/>
            <a:ext cx="150692" cy="345180"/>
            <a:chOff x="360577" y="6805427"/>
            <a:chExt cx="969965" cy="2007877"/>
          </a:xfrm>
        </p:grpSpPr>
        <p:sp>
          <p:nvSpPr>
            <p:cNvPr id="78" name="円/楕円 77">
              <a:extLst>
                <a:ext uri="{FF2B5EF4-FFF2-40B4-BE49-F238E27FC236}">
                  <a16:creationId xmlns:a16="http://schemas.microsoft.com/office/drawing/2014/main" id="{56914B3F-A333-764D-B314-FA8C48A98141}"/>
                </a:ext>
              </a:extLst>
            </p:cNvPr>
            <p:cNvSpPr/>
            <p:nvPr/>
          </p:nvSpPr>
          <p:spPr>
            <a:xfrm>
              <a:off x="360577" y="6805427"/>
              <a:ext cx="969964" cy="920751"/>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フローチャート: 論理積ゲート 78">
              <a:extLst>
                <a:ext uri="{FF2B5EF4-FFF2-40B4-BE49-F238E27FC236}">
                  <a16:creationId xmlns:a16="http://schemas.microsoft.com/office/drawing/2014/main" id="{53EA4D74-A749-C347-9C4B-117072E31EAB}"/>
                </a:ext>
              </a:extLst>
            </p:cNvPr>
            <p:cNvSpPr/>
            <p:nvPr/>
          </p:nvSpPr>
          <p:spPr>
            <a:xfrm rot="16200000">
              <a:off x="301999" y="7784762"/>
              <a:ext cx="1087121"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8" name="テキスト ボックス 7">
            <a:extLst>
              <a:ext uri="{FF2B5EF4-FFF2-40B4-BE49-F238E27FC236}">
                <a16:creationId xmlns:a16="http://schemas.microsoft.com/office/drawing/2014/main" id="{FE88B751-E8BA-0F49-B61B-7BAB866EDE9B}"/>
              </a:ext>
            </a:extLst>
          </p:cNvPr>
          <p:cNvSpPr txBox="1"/>
          <p:nvPr/>
        </p:nvSpPr>
        <p:spPr>
          <a:xfrm>
            <a:off x="679396" y="5941952"/>
            <a:ext cx="3704860" cy="523220"/>
          </a:xfrm>
          <a:prstGeom prst="rect">
            <a:avLst/>
          </a:prstGeom>
          <a:noFill/>
        </p:spPr>
        <p:txBody>
          <a:bodyPr wrap="none" rtlCol="0">
            <a:spAutoFit/>
          </a:bodyPr>
          <a:lstStyle/>
          <a:p>
            <a:pPr marL="285750" indent="-285750">
              <a:buFont typeface="Wingdings" pitchFamily="2" charset="2"/>
              <a:buChar char="l"/>
            </a:pPr>
            <a:r>
              <a:rPr kumimoji="1" lang="ja-JP" altLang="en-US" sz="1400" dirty="0">
                <a:solidFill>
                  <a:schemeClr val="accent6">
                    <a:lumMod val="50000"/>
                  </a:schemeClr>
                </a:solidFill>
                <a:latin typeface="Meiryo" panose="020B0604030504040204" pitchFamily="34" charset="-128"/>
                <a:ea typeface="Meiryo" panose="020B0604030504040204" pitchFamily="34" charset="-128"/>
              </a:rPr>
              <a:t>属人化による「暗黙知」化</a:t>
            </a:r>
            <a:endParaRPr kumimoji="1" lang="en-US" altLang="ja-JP" sz="1400" dirty="0">
              <a:solidFill>
                <a:schemeClr val="accent6">
                  <a:lumMod val="50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dirty="0">
                <a:solidFill>
                  <a:schemeClr val="accent6">
                    <a:lumMod val="50000"/>
                  </a:schemeClr>
                </a:solidFill>
                <a:latin typeface="Meiryo" panose="020B0604030504040204" pitchFamily="34" charset="-128"/>
                <a:ea typeface="Meiryo" panose="020B0604030504040204" pitchFamily="34" charset="-128"/>
              </a:rPr>
              <a:t>人手の介在によるミスやスピードの制約</a:t>
            </a:r>
            <a:endParaRPr kumimoji="1" lang="ja-JP" altLang="en-US" sz="1400" dirty="0">
              <a:solidFill>
                <a:schemeClr val="accent6">
                  <a:lumMod val="50000"/>
                </a:schemeClr>
              </a:solidFill>
              <a:latin typeface="Meiryo" panose="020B0604030504040204" pitchFamily="34" charset="-128"/>
              <a:ea typeface="Meiryo" panose="020B0604030504040204" pitchFamily="34" charset="-128"/>
            </a:endParaRPr>
          </a:p>
        </p:txBody>
      </p:sp>
      <p:sp>
        <p:nvSpPr>
          <p:cNvPr id="80" name="テキスト ボックス 79">
            <a:extLst>
              <a:ext uri="{FF2B5EF4-FFF2-40B4-BE49-F238E27FC236}">
                <a16:creationId xmlns:a16="http://schemas.microsoft.com/office/drawing/2014/main" id="{F64FE46B-5367-FA48-9994-54BEEC63790C}"/>
              </a:ext>
            </a:extLst>
          </p:cNvPr>
          <p:cNvSpPr txBox="1"/>
          <p:nvPr/>
        </p:nvSpPr>
        <p:spPr>
          <a:xfrm>
            <a:off x="4757402" y="5937792"/>
            <a:ext cx="3704860" cy="523220"/>
          </a:xfrm>
          <a:prstGeom prst="rect">
            <a:avLst/>
          </a:prstGeom>
          <a:noFill/>
        </p:spPr>
        <p:txBody>
          <a:bodyPr wrap="none" rtlCol="0">
            <a:spAutoFit/>
          </a:bodyPr>
          <a:lstStyle/>
          <a:p>
            <a:pPr marL="285750" indent="-285750">
              <a:buFont typeface="Wingdings" pitchFamily="2" charset="2"/>
              <a:buChar char="l"/>
            </a:pPr>
            <a:r>
              <a:rPr kumimoji="1" lang="ja-JP" altLang="en-US" sz="1400">
                <a:solidFill>
                  <a:schemeClr val="accent3">
                    <a:lumMod val="75000"/>
                  </a:schemeClr>
                </a:solidFill>
                <a:latin typeface="Meiryo" panose="020B0604030504040204" pitchFamily="34" charset="-128"/>
                <a:ea typeface="Meiryo" panose="020B0604030504040204" pitchFamily="34" charset="-128"/>
              </a:rPr>
              <a:t>全手順のコード化によるノウハウの継承</a:t>
            </a:r>
            <a:endParaRPr kumimoji="1" lang="en-US" altLang="ja-JP" sz="1400" dirty="0">
              <a:solidFill>
                <a:schemeClr val="accent3">
                  <a:lumMod val="75000"/>
                </a:schemeClr>
              </a:solidFill>
              <a:latin typeface="Meiryo" panose="020B0604030504040204" pitchFamily="34" charset="-128"/>
              <a:ea typeface="Meiryo" panose="020B0604030504040204" pitchFamily="34" charset="-128"/>
            </a:endParaRPr>
          </a:p>
          <a:p>
            <a:pPr marL="285750" indent="-285750">
              <a:buFont typeface="Wingdings" pitchFamily="2" charset="2"/>
              <a:buChar char="l"/>
            </a:pPr>
            <a:r>
              <a:rPr lang="ja-JP" altLang="en-US" sz="1400">
                <a:solidFill>
                  <a:schemeClr val="accent3">
                    <a:lumMod val="75000"/>
                  </a:schemeClr>
                </a:solidFill>
                <a:latin typeface="Meiryo" panose="020B0604030504040204" pitchFamily="34" charset="-128"/>
                <a:ea typeface="Meiryo" panose="020B0604030504040204" pitchFamily="34" charset="-128"/>
              </a:rPr>
              <a:t>開発</a:t>
            </a:r>
            <a:r>
              <a:rPr lang="en-US" altLang="ja-JP" sz="1400" dirty="0">
                <a:solidFill>
                  <a:schemeClr val="accent3">
                    <a:lumMod val="75000"/>
                  </a:schemeClr>
                </a:solidFill>
                <a:latin typeface="Meiryo" panose="020B0604030504040204" pitchFamily="34" charset="-128"/>
                <a:ea typeface="Meiryo" panose="020B0604030504040204" pitchFamily="34" charset="-128"/>
              </a:rPr>
              <a:t>〜</a:t>
            </a:r>
            <a:r>
              <a:rPr lang="ja-JP" altLang="en-US" sz="1400">
                <a:solidFill>
                  <a:schemeClr val="accent3">
                    <a:lumMod val="75000"/>
                  </a:schemeClr>
                </a:solidFill>
                <a:latin typeface="Meiryo" panose="020B0604030504040204" pitchFamily="34" charset="-128"/>
                <a:ea typeface="Meiryo" panose="020B0604030504040204" pitchFamily="34" charset="-128"/>
              </a:rPr>
              <a:t>本番の高速化と変更の俊敏性</a:t>
            </a:r>
            <a:endParaRPr kumimoji="1" lang="ja-JP" altLang="en-US" sz="1400">
              <a:solidFill>
                <a:schemeClr val="accent3">
                  <a:lumMod val="75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208129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サーバー仮想化とコンテナ</a:t>
            </a:r>
          </a:p>
        </p:txBody>
      </p:sp>
      <p:sp>
        <p:nvSpPr>
          <p:cNvPr id="4" name="正方形/長方形 3"/>
          <p:cNvSpPr/>
          <p:nvPr/>
        </p:nvSpPr>
        <p:spPr>
          <a:xfrm>
            <a:off x="644945"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 name="正方形/長方形 4"/>
          <p:cNvSpPr/>
          <p:nvPr/>
        </p:nvSpPr>
        <p:spPr>
          <a:xfrm>
            <a:off x="763478" y="1267280"/>
            <a:ext cx="3581400" cy="2320229"/>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 name="正方形/長方形 5"/>
          <p:cNvSpPr/>
          <p:nvPr/>
        </p:nvSpPr>
        <p:spPr>
          <a:xfrm>
            <a:off x="915879"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7" name="正方形/長方形 6"/>
          <p:cNvSpPr/>
          <p:nvPr/>
        </p:nvSpPr>
        <p:spPr>
          <a:xfrm>
            <a:off x="992077" y="2202681"/>
            <a:ext cx="916709" cy="66596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 name="テキスト ボックス 7"/>
          <p:cNvSpPr txBox="1"/>
          <p:nvPr/>
        </p:nvSpPr>
        <p:spPr>
          <a:xfrm>
            <a:off x="1832750"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9" name="テキスト ボックス 8"/>
          <p:cNvSpPr txBox="1"/>
          <p:nvPr/>
        </p:nvSpPr>
        <p:spPr>
          <a:xfrm>
            <a:off x="1636955" y="3145067"/>
            <a:ext cx="1826141"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ハイパーバイザー</a:t>
            </a:r>
          </a:p>
        </p:txBody>
      </p:sp>
      <p:sp>
        <p:nvSpPr>
          <p:cNvPr id="10" name="テキスト ボックス 9"/>
          <p:cNvSpPr txBox="1"/>
          <p:nvPr/>
        </p:nvSpPr>
        <p:spPr>
          <a:xfrm>
            <a:off x="959115"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16" name="正方形/長方形 15"/>
          <p:cNvSpPr/>
          <p:nvPr/>
        </p:nvSpPr>
        <p:spPr>
          <a:xfrm>
            <a:off x="992077"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17" name="正方形/長方形 16"/>
          <p:cNvSpPr/>
          <p:nvPr/>
        </p:nvSpPr>
        <p:spPr>
          <a:xfrm>
            <a:off x="992077"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18" name="正方形/長方形 17"/>
          <p:cNvSpPr/>
          <p:nvPr/>
        </p:nvSpPr>
        <p:spPr>
          <a:xfrm>
            <a:off x="2020575"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9" name="正方形/長方形 18"/>
          <p:cNvSpPr/>
          <p:nvPr/>
        </p:nvSpPr>
        <p:spPr>
          <a:xfrm>
            <a:off x="2096773" y="2202681"/>
            <a:ext cx="916709" cy="665967"/>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20" name="テキスト ボックス 19"/>
          <p:cNvSpPr txBox="1"/>
          <p:nvPr/>
        </p:nvSpPr>
        <p:spPr>
          <a:xfrm>
            <a:off x="2063811"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1" name="正方形/長方形 20"/>
          <p:cNvSpPr/>
          <p:nvPr/>
        </p:nvSpPr>
        <p:spPr>
          <a:xfrm>
            <a:off x="2096773"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2" name="正方形/長方形 21"/>
          <p:cNvSpPr/>
          <p:nvPr/>
        </p:nvSpPr>
        <p:spPr>
          <a:xfrm>
            <a:off x="2096773"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23" name="正方形/長方形 22"/>
          <p:cNvSpPr/>
          <p:nvPr/>
        </p:nvSpPr>
        <p:spPr>
          <a:xfrm>
            <a:off x="3127930" y="1132176"/>
            <a:ext cx="1049865" cy="195296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4" name="正方形/長方形 23"/>
          <p:cNvSpPr/>
          <p:nvPr/>
        </p:nvSpPr>
        <p:spPr>
          <a:xfrm>
            <a:off x="3204128" y="2202681"/>
            <a:ext cx="916709" cy="665967"/>
          </a:xfrm>
          <a:prstGeom prst="rect">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000" dirty="0">
              <a:solidFill>
                <a:srgbClr val="FFFFFF"/>
              </a:solidFill>
              <a:latin typeface="Meiryo" charset="-128"/>
              <a:ea typeface="Meiryo" charset="-128"/>
              <a:cs typeface="Meiryo" charset="-128"/>
            </a:endParaRPr>
          </a:p>
          <a:p>
            <a:pPr algn="ctr"/>
            <a:r>
              <a:rPr kumimoji="1"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25" name="テキスト ボックス 24"/>
          <p:cNvSpPr txBox="1"/>
          <p:nvPr/>
        </p:nvSpPr>
        <p:spPr>
          <a:xfrm>
            <a:off x="3171166" y="2869985"/>
            <a:ext cx="954107" cy="246221"/>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仮想サーバー</a:t>
            </a:r>
          </a:p>
        </p:txBody>
      </p:sp>
      <p:sp>
        <p:nvSpPr>
          <p:cNvPr id="26" name="正方形/長方形 25"/>
          <p:cNvSpPr/>
          <p:nvPr/>
        </p:nvSpPr>
        <p:spPr>
          <a:xfrm>
            <a:off x="3204128" y="1750244"/>
            <a:ext cx="916709" cy="435504"/>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3204128" y="1225311"/>
            <a:ext cx="916709"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74" name="テキスト ボックス 73"/>
          <p:cNvSpPr txBox="1"/>
          <p:nvPr/>
        </p:nvSpPr>
        <p:spPr>
          <a:xfrm>
            <a:off x="1463585" y="766438"/>
            <a:ext cx="1980029" cy="400110"/>
          </a:xfrm>
          <a:prstGeom prst="rect">
            <a:avLst/>
          </a:prstGeom>
          <a:noFill/>
        </p:spPr>
        <p:txBody>
          <a:bodyPr wrap="none" rtlCol="0">
            <a:spAutoFit/>
          </a:bodyPr>
          <a:lstStyle/>
          <a:p>
            <a:pPr algn="ctr"/>
            <a:r>
              <a:rPr kumimoji="1" lang="ja-JP" altLang="en-US" sz="2000" b="1" dirty="0">
                <a:solidFill>
                  <a:srgbClr val="3366FF"/>
                </a:solidFill>
                <a:latin typeface="Meiryo" charset="-128"/>
                <a:ea typeface="Meiryo" charset="-128"/>
                <a:cs typeface="Meiryo" charset="-128"/>
              </a:rPr>
              <a:t>サーバー仮想化</a:t>
            </a:r>
          </a:p>
        </p:txBody>
      </p:sp>
      <p:sp>
        <p:nvSpPr>
          <p:cNvPr id="28" name="正方形/長方形 27"/>
          <p:cNvSpPr/>
          <p:nvPr/>
        </p:nvSpPr>
        <p:spPr>
          <a:xfrm>
            <a:off x="4734344" y="1391662"/>
            <a:ext cx="3776134" cy="2686914"/>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9" name="正方形/長方形 28"/>
          <p:cNvSpPr/>
          <p:nvPr/>
        </p:nvSpPr>
        <p:spPr>
          <a:xfrm>
            <a:off x="4852877" y="1326910"/>
            <a:ext cx="3581400" cy="2260599"/>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0" name="正方形/長方形 29"/>
          <p:cNvSpPr/>
          <p:nvPr/>
        </p:nvSpPr>
        <p:spPr>
          <a:xfrm>
            <a:off x="5005278" y="1225310"/>
            <a:ext cx="3293533" cy="1859828"/>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32" name="テキスト ボックス 31"/>
          <p:cNvSpPr txBox="1"/>
          <p:nvPr/>
        </p:nvSpPr>
        <p:spPr>
          <a:xfrm>
            <a:off x="5922149" y="3646776"/>
            <a:ext cx="1415772"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ハードウェア</a:t>
            </a:r>
          </a:p>
        </p:txBody>
      </p:sp>
      <p:sp>
        <p:nvSpPr>
          <p:cNvPr id="33" name="テキスト ボックス 32"/>
          <p:cNvSpPr txBox="1"/>
          <p:nvPr/>
        </p:nvSpPr>
        <p:spPr>
          <a:xfrm>
            <a:off x="5315986" y="2691501"/>
            <a:ext cx="2646878" cy="338554"/>
          </a:xfrm>
          <a:prstGeom prst="rect">
            <a:avLst/>
          </a:prstGeom>
          <a:noFill/>
        </p:spPr>
        <p:txBody>
          <a:bodyPr wrap="none" rtlCol="0">
            <a:spAutoFit/>
          </a:bodyPr>
          <a:lstStyle/>
          <a:p>
            <a:pPr algn="ctr"/>
            <a:r>
              <a:rPr kumimoji="1" lang="ja-JP" altLang="en-US" sz="1600" dirty="0">
                <a:solidFill>
                  <a:srgbClr val="FFFFFF"/>
                </a:solidFill>
                <a:latin typeface="Meiryo" charset="-128"/>
                <a:ea typeface="Meiryo" charset="-128"/>
                <a:cs typeface="Meiryo" charset="-128"/>
              </a:rPr>
              <a:t>コンテナ管理ソフトウエア</a:t>
            </a:r>
          </a:p>
        </p:txBody>
      </p:sp>
      <p:sp>
        <p:nvSpPr>
          <p:cNvPr id="47" name="テキスト ボックス 46"/>
          <p:cNvSpPr txBox="1"/>
          <p:nvPr/>
        </p:nvSpPr>
        <p:spPr>
          <a:xfrm>
            <a:off x="6403622" y="3057512"/>
            <a:ext cx="471604" cy="338554"/>
          </a:xfrm>
          <a:prstGeom prst="rect">
            <a:avLst/>
          </a:prstGeom>
          <a:noFill/>
        </p:spPr>
        <p:txBody>
          <a:bodyPr wrap="none" rtlCol="0">
            <a:spAutoFit/>
          </a:bodyPr>
          <a:lstStyle/>
          <a:p>
            <a:pPr algn="ctr"/>
            <a:r>
              <a:rPr kumimoji="1" lang="en-US" altLang="ja-JP" sz="1600">
                <a:solidFill>
                  <a:srgbClr val="FFFFFF"/>
                </a:solidFill>
                <a:latin typeface="Meiryo" charset="-128"/>
                <a:ea typeface="Meiryo" charset="-128"/>
                <a:cs typeface="Meiryo" charset="-128"/>
              </a:rPr>
              <a:t>OS</a:t>
            </a:r>
          </a:p>
        </p:txBody>
      </p:sp>
      <p:sp>
        <p:nvSpPr>
          <p:cNvPr id="48" name="正方形/長方形 47"/>
          <p:cNvSpPr/>
          <p:nvPr/>
        </p:nvSpPr>
        <p:spPr>
          <a:xfrm>
            <a:off x="513671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9" name="正方形/長方形 48"/>
          <p:cNvSpPr/>
          <p:nvPr/>
        </p:nvSpPr>
        <p:spPr>
          <a:xfrm>
            <a:off x="6186581"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0" name="正方形/長方形 49"/>
          <p:cNvSpPr/>
          <p:nvPr/>
        </p:nvSpPr>
        <p:spPr>
          <a:xfrm>
            <a:off x="7236446" y="1132176"/>
            <a:ext cx="935365" cy="1475012"/>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51" name="正方形/長方形 50"/>
          <p:cNvSpPr/>
          <p:nvPr/>
        </p:nvSpPr>
        <p:spPr>
          <a:xfrm>
            <a:off x="5213849"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2" name="正方形/長方形 51"/>
          <p:cNvSpPr/>
          <p:nvPr/>
        </p:nvSpPr>
        <p:spPr>
          <a:xfrm>
            <a:off x="5213849"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7" name="正方形/長方形 56"/>
          <p:cNvSpPr/>
          <p:nvPr/>
        </p:nvSpPr>
        <p:spPr>
          <a:xfrm>
            <a:off x="6246783" y="1750244"/>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58" name="正方形/長方形 57"/>
          <p:cNvSpPr/>
          <p:nvPr/>
        </p:nvSpPr>
        <p:spPr>
          <a:xfrm>
            <a:off x="6246783" y="1225311"/>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59" name="正方形/長方形 58"/>
          <p:cNvSpPr/>
          <p:nvPr/>
        </p:nvSpPr>
        <p:spPr>
          <a:xfrm>
            <a:off x="7312032" y="1756571"/>
            <a:ext cx="790497" cy="261866"/>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ミドルウェア</a:t>
            </a:r>
          </a:p>
        </p:txBody>
      </p:sp>
      <p:sp>
        <p:nvSpPr>
          <p:cNvPr id="60" name="正方形/長方形 59"/>
          <p:cNvSpPr/>
          <p:nvPr/>
        </p:nvSpPr>
        <p:spPr>
          <a:xfrm>
            <a:off x="7302431" y="1225309"/>
            <a:ext cx="790497" cy="435504"/>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a:t>
            </a:r>
          </a:p>
        </p:txBody>
      </p:sp>
      <p:sp>
        <p:nvSpPr>
          <p:cNvPr id="61" name="テキスト ボックス 60"/>
          <p:cNvSpPr txBox="1"/>
          <p:nvPr/>
        </p:nvSpPr>
        <p:spPr>
          <a:xfrm>
            <a:off x="5239099"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2" name="テキスト ボックス 61"/>
          <p:cNvSpPr txBox="1"/>
          <p:nvPr/>
        </p:nvSpPr>
        <p:spPr>
          <a:xfrm>
            <a:off x="6287013"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63" name="テキスト ボックス 62"/>
          <p:cNvSpPr txBox="1"/>
          <p:nvPr/>
        </p:nvSpPr>
        <p:spPr>
          <a:xfrm>
            <a:off x="7349636" y="2325979"/>
            <a:ext cx="723275" cy="253916"/>
          </a:xfrm>
          <a:prstGeom prst="rect">
            <a:avLst/>
          </a:prstGeom>
          <a:noFill/>
          <a:ln>
            <a:noFill/>
          </a:ln>
        </p:spPr>
        <p:txBody>
          <a:bodyPr wrap="none" rtlCol="0">
            <a:spAutoFit/>
          </a:bodyPr>
          <a:lstStyle/>
          <a:p>
            <a:pPr algn="ctr"/>
            <a:r>
              <a:rPr kumimoji="1" lang="ja-JP" altLang="en-US" sz="1000" dirty="0">
                <a:solidFill>
                  <a:srgbClr val="FFFFFF"/>
                </a:solidFill>
                <a:latin typeface="Meiryo" charset="-128"/>
                <a:ea typeface="Meiryo" charset="-128"/>
                <a:cs typeface="Meiryo" charset="-128"/>
              </a:rPr>
              <a:t>コンテナ</a:t>
            </a:r>
          </a:p>
        </p:txBody>
      </p:sp>
      <p:sp>
        <p:nvSpPr>
          <p:cNvPr id="75" name="テキスト ボックス 74"/>
          <p:cNvSpPr txBox="1"/>
          <p:nvPr/>
        </p:nvSpPr>
        <p:spPr>
          <a:xfrm>
            <a:off x="6001531" y="766438"/>
            <a:ext cx="1210588" cy="400110"/>
          </a:xfrm>
          <a:prstGeom prst="rect">
            <a:avLst/>
          </a:prstGeom>
          <a:noFill/>
        </p:spPr>
        <p:txBody>
          <a:bodyPr wrap="none" rtlCol="0">
            <a:spAutoFit/>
          </a:bodyPr>
          <a:lstStyle/>
          <a:p>
            <a:pPr algn="ctr"/>
            <a:r>
              <a:rPr kumimoji="1" lang="ja-JP" altLang="en-US" sz="2000" b="1" dirty="0">
                <a:solidFill>
                  <a:srgbClr val="FF6600"/>
                </a:solidFill>
                <a:latin typeface="Meiryo" charset="-128"/>
                <a:ea typeface="Meiryo" charset="-128"/>
                <a:cs typeface="Meiryo" charset="-128"/>
              </a:rPr>
              <a:t>コンテナ</a:t>
            </a:r>
          </a:p>
        </p:txBody>
      </p:sp>
      <p:sp>
        <p:nvSpPr>
          <p:cNvPr id="76" name="正方形/長方形 75"/>
          <p:cNvSpPr/>
          <p:nvPr/>
        </p:nvSpPr>
        <p:spPr>
          <a:xfrm>
            <a:off x="5213849" y="2062423"/>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79" name="正方形/長方形 78"/>
          <p:cNvSpPr/>
          <p:nvPr/>
        </p:nvSpPr>
        <p:spPr>
          <a:xfrm>
            <a:off x="106680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0" name="正方形/長方形 79"/>
          <p:cNvSpPr/>
          <p:nvPr/>
        </p:nvSpPr>
        <p:spPr>
          <a:xfrm>
            <a:off x="1047773" y="2704612"/>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2" name="正方形/長方形 81"/>
          <p:cNvSpPr/>
          <p:nvPr/>
        </p:nvSpPr>
        <p:spPr>
          <a:xfrm>
            <a:off x="2155128"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4" name="正方形/長方形 83"/>
          <p:cNvSpPr/>
          <p:nvPr/>
        </p:nvSpPr>
        <p:spPr>
          <a:xfrm>
            <a:off x="3276435" y="2698984"/>
            <a:ext cx="794142" cy="144887"/>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カーネル</a:t>
            </a:r>
          </a:p>
        </p:txBody>
      </p:sp>
      <p:sp>
        <p:nvSpPr>
          <p:cNvPr id="85" name="正方形/長方形 84"/>
          <p:cNvSpPr/>
          <p:nvPr/>
        </p:nvSpPr>
        <p:spPr>
          <a:xfrm>
            <a:off x="5136715" y="3361557"/>
            <a:ext cx="3162095"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カーネル</a:t>
            </a:r>
          </a:p>
        </p:txBody>
      </p:sp>
      <p:sp>
        <p:nvSpPr>
          <p:cNvPr id="86" name="正方形/長方形 85"/>
          <p:cNvSpPr/>
          <p:nvPr/>
        </p:nvSpPr>
        <p:spPr>
          <a:xfrm>
            <a:off x="2153968"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7" name="正方形/長方形 86"/>
          <p:cNvSpPr/>
          <p:nvPr/>
        </p:nvSpPr>
        <p:spPr>
          <a:xfrm>
            <a:off x="3259042" y="2252995"/>
            <a:ext cx="806879" cy="2217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600" dirty="0">
                <a:solidFill>
                  <a:srgbClr val="FFFFFF"/>
                </a:solidFill>
                <a:latin typeface="Meiryo" charset="-128"/>
                <a:ea typeface="Meiryo" charset="-128"/>
                <a:cs typeface="Meiryo" charset="-128"/>
              </a:rPr>
              <a:t>ライブラリ</a:t>
            </a:r>
            <a:endParaRPr lang="en-US" altLang="ja-JP" sz="600" dirty="0">
              <a:solidFill>
                <a:srgbClr val="FFFFFF"/>
              </a:solidFill>
              <a:latin typeface="Meiryo" charset="-128"/>
              <a:ea typeface="Meiryo" charset="-128"/>
              <a:cs typeface="Meiryo" charset="-128"/>
            </a:endParaRPr>
          </a:p>
          <a:p>
            <a:pPr algn="ctr"/>
            <a:r>
              <a:rPr lang="ja-JP" altLang="en-US" sz="600" dirty="0">
                <a:solidFill>
                  <a:srgbClr val="FFFFFF"/>
                </a:solidFill>
                <a:latin typeface="Meiryo" charset="-128"/>
                <a:ea typeface="Meiryo" charset="-128"/>
                <a:cs typeface="Meiryo" charset="-128"/>
              </a:rPr>
              <a:t>環境変数</a:t>
            </a:r>
          </a:p>
        </p:txBody>
      </p:sp>
      <p:sp>
        <p:nvSpPr>
          <p:cNvPr id="88" name="正方形/長方形 87"/>
          <p:cNvSpPr/>
          <p:nvPr/>
        </p:nvSpPr>
        <p:spPr>
          <a:xfrm>
            <a:off x="6246783" y="2068626"/>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89" name="正方形/長方形 88"/>
          <p:cNvSpPr/>
          <p:nvPr/>
        </p:nvSpPr>
        <p:spPr>
          <a:xfrm>
            <a:off x="7316024" y="207549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pPr algn="ctr"/>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15" name="正方形/長方形 14"/>
          <p:cNvSpPr/>
          <p:nvPr/>
        </p:nvSpPr>
        <p:spPr>
          <a:xfrm>
            <a:off x="644944" y="4192178"/>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ja-JP" sz="1200" kern="100">
                <a:solidFill>
                  <a:schemeClr val="bg1"/>
                </a:solidFill>
                <a:latin typeface="Meiryo" charset="-128"/>
                <a:ea typeface="Meiryo" charset="-128"/>
                <a:cs typeface="Meiryo" charset="-128"/>
              </a:rPr>
              <a:t>隔離</a:t>
            </a:r>
            <a:r>
              <a:rPr lang="ja-JP" altLang="ja-JP" sz="1200" kern="100" dirty="0">
                <a:solidFill>
                  <a:schemeClr val="bg1"/>
                </a:solidFill>
                <a:latin typeface="Meiryo" charset="-128"/>
                <a:ea typeface="Meiryo" charset="-128"/>
                <a:cs typeface="Meiryo" charset="-128"/>
              </a:rPr>
              <a:t>されたアプリケーション実行環境を</a:t>
            </a:r>
            <a:r>
              <a:rPr lang="ja-JP" altLang="ja-JP" sz="1200" kern="100">
                <a:solidFill>
                  <a:schemeClr val="bg1"/>
                </a:solidFill>
                <a:latin typeface="Meiryo" charset="-128"/>
                <a:ea typeface="Meiryo" charset="-128"/>
                <a:cs typeface="Meiryo" charset="-128"/>
              </a:rPr>
              <a:t>提供する</a:t>
            </a:r>
            <a:endParaRPr lang="ja-JP" altLang="ja-JP" sz="1200" kern="100" dirty="0">
              <a:solidFill>
                <a:schemeClr val="bg1"/>
              </a:solidFill>
              <a:latin typeface="Meiryo" charset="-128"/>
              <a:ea typeface="Meiryo" charset="-128"/>
              <a:cs typeface="Meiryo" charset="-128"/>
            </a:endParaRPr>
          </a:p>
        </p:txBody>
      </p:sp>
      <p:sp>
        <p:nvSpPr>
          <p:cNvPr id="77" name="正方形/長方形 76"/>
          <p:cNvSpPr/>
          <p:nvPr/>
        </p:nvSpPr>
        <p:spPr>
          <a:xfrm>
            <a:off x="644945" y="4771926"/>
            <a:ext cx="3776134" cy="1238308"/>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lgn="ctr" defTabSz="914400" fontAlgn="base">
              <a:spcBef>
                <a:spcPct val="20000"/>
              </a:spcBef>
              <a:spcAft>
                <a:spcPct val="0"/>
              </a:spcAft>
            </a:pPr>
            <a:endParaRPr kumimoji="0" lang="ja-JP" altLang="ja-JP" sz="1600" dirty="0">
              <a:solidFill>
                <a:schemeClr val="bg1"/>
              </a:solidFill>
              <a:latin typeface="Meiryo" charset="-128"/>
              <a:ea typeface="Meiryo" charset="-128"/>
              <a:cs typeface="Meiryo" charset="-128"/>
            </a:endParaRPr>
          </a:p>
        </p:txBody>
      </p:sp>
      <p:sp>
        <p:nvSpPr>
          <p:cNvPr id="78" name="正方形/長方形 77"/>
          <p:cNvSpPr/>
          <p:nvPr/>
        </p:nvSpPr>
        <p:spPr>
          <a:xfrm>
            <a:off x="4734344" y="4771926"/>
            <a:ext cx="3776134" cy="12383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endParaRPr lang="ja-JP" altLang="ja-JP" sz="1600" kern="100" dirty="0">
              <a:solidFill>
                <a:schemeClr val="bg1"/>
              </a:solidFill>
              <a:latin typeface="Meiryo" charset="-128"/>
              <a:ea typeface="Meiryo" charset="-128"/>
              <a:cs typeface="Meiryo" charset="-128"/>
            </a:endParaRPr>
          </a:p>
        </p:txBody>
      </p:sp>
      <p:sp>
        <p:nvSpPr>
          <p:cNvPr id="64" name="正方形/長方形 63"/>
          <p:cNvSpPr/>
          <p:nvPr/>
        </p:nvSpPr>
        <p:spPr>
          <a:xfrm>
            <a:off x="639233" y="4477588"/>
            <a:ext cx="7865533" cy="255253"/>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spcAft>
                <a:spcPts val="0"/>
              </a:spcAft>
            </a:pPr>
            <a:r>
              <a:rPr lang="ja-JP" altLang="en-US" sz="1200" kern="100" dirty="0">
                <a:solidFill>
                  <a:schemeClr val="bg1"/>
                </a:solidFill>
                <a:latin typeface="Meiryo" charset="-128"/>
                <a:ea typeface="Meiryo" charset="-128"/>
                <a:cs typeface="Meiryo" charset="-128"/>
              </a:rPr>
              <a:t>実行イメージのスナップショットをパッケージとしてファイルにして保存できる</a:t>
            </a:r>
            <a:endParaRPr lang="ja-JP" altLang="ja-JP" sz="1200" kern="100" dirty="0">
              <a:solidFill>
                <a:schemeClr val="bg1"/>
              </a:solidFill>
              <a:latin typeface="Meiryo" charset="-128"/>
              <a:ea typeface="Meiryo" charset="-128"/>
              <a:cs typeface="Meiryo" charset="-128"/>
            </a:endParaRPr>
          </a:p>
        </p:txBody>
      </p:sp>
      <p:sp>
        <p:nvSpPr>
          <p:cNvPr id="65" name="テキスト ボックス 64"/>
          <p:cNvSpPr txBox="1"/>
          <p:nvPr/>
        </p:nvSpPr>
        <p:spPr>
          <a:xfrm>
            <a:off x="965622" y="4807269"/>
            <a:ext cx="3169457" cy="461665"/>
          </a:xfrm>
          <a:prstGeom prst="rect">
            <a:avLst/>
          </a:prstGeom>
          <a:noFill/>
        </p:spPr>
        <p:txBody>
          <a:bodyPr wrap="none" rtlCol="0">
            <a:spAutoFit/>
          </a:bodyPr>
          <a:lstStyle/>
          <a:p>
            <a:pPr algn="ctr"/>
            <a:r>
              <a:rPr kumimoji="1" lang="ja-JP" altLang="en-US" sz="1200" b="1" u="sng" dirty="0">
                <a:solidFill>
                  <a:srgbClr val="FFFFFF"/>
                </a:solidFill>
                <a:latin typeface="Meiryo" charset="-128"/>
                <a:ea typeface="Meiryo" charset="-128"/>
                <a:cs typeface="Meiryo" charset="-128"/>
              </a:rPr>
              <a:t>アプリケーションに加えて仮想マシン・</a:t>
            </a:r>
            <a:r>
              <a:rPr kumimoji="1" lang="en-US" altLang="ja-JP" sz="1200" b="1" u="sng" dirty="0">
                <a:solidFill>
                  <a:srgbClr val="FFFFFF"/>
                </a:solidFill>
                <a:latin typeface="Meiryo" charset="-128"/>
                <a:ea typeface="Meiryo" charset="-128"/>
                <a:cs typeface="Meiryo" charset="-128"/>
              </a:rPr>
              <a:t>OS</a:t>
            </a:r>
          </a:p>
          <a:p>
            <a:pPr algn="ctr"/>
            <a:r>
              <a:rPr kumimoji="1" lang="ja-JP" altLang="en-US" sz="1200" dirty="0">
                <a:solidFill>
                  <a:srgbClr val="FFFFFF"/>
                </a:solidFill>
                <a:latin typeface="Meiryo" charset="-128"/>
                <a:ea typeface="Meiryo" charset="-128"/>
                <a:cs typeface="Meiryo" charset="-128"/>
              </a:rPr>
              <a:t>の実行イメージを持つ必要がある</a:t>
            </a:r>
          </a:p>
        </p:txBody>
      </p:sp>
      <p:sp>
        <p:nvSpPr>
          <p:cNvPr id="66" name="テキスト ボックス 65"/>
          <p:cNvSpPr txBox="1"/>
          <p:nvPr/>
        </p:nvSpPr>
        <p:spPr>
          <a:xfrm>
            <a:off x="5384461" y="4807268"/>
            <a:ext cx="2492990" cy="461665"/>
          </a:xfrm>
          <a:prstGeom prst="rect">
            <a:avLst/>
          </a:prstGeom>
          <a:noFill/>
        </p:spPr>
        <p:txBody>
          <a:bodyPr wrap="none" rtlCol="0">
            <a:spAutoFit/>
          </a:bodyPr>
          <a:lstStyle/>
          <a:p>
            <a:pPr algn="ctr"/>
            <a:r>
              <a:rPr kumimoji="1" lang="ja-JP" altLang="en-US" sz="1200" b="1" u="sng" dirty="0">
                <a:solidFill>
                  <a:srgbClr val="FFFFFF"/>
                </a:solidFill>
                <a:latin typeface="Meiryo" charset="-128"/>
                <a:ea typeface="Meiryo" charset="-128"/>
                <a:cs typeface="Meiryo" charset="-128"/>
              </a:rPr>
              <a:t>アプリケーションと</a:t>
            </a:r>
            <a:r>
              <a:rPr kumimoji="1" lang="en-US" altLang="ja-JP" sz="1200" b="1" u="sng" dirty="0">
                <a:solidFill>
                  <a:srgbClr val="FFFFFF"/>
                </a:solidFill>
                <a:latin typeface="Meiryo" charset="-128"/>
                <a:ea typeface="Meiryo" charset="-128"/>
                <a:cs typeface="Meiryo" charset="-128"/>
              </a:rPr>
              <a:t>OS</a:t>
            </a:r>
            <a:r>
              <a:rPr kumimoji="1" lang="ja-JP" altLang="en-US" sz="1200" b="1" u="sng" dirty="0">
                <a:solidFill>
                  <a:srgbClr val="FFFFFF"/>
                </a:solidFill>
                <a:latin typeface="Meiryo" charset="-128"/>
                <a:ea typeface="Meiryo" charset="-128"/>
                <a:cs typeface="Meiryo" charset="-128"/>
              </a:rPr>
              <a:t>の一部</a:t>
            </a:r>
            <a:endParaRPr kumimoji="1" lang="en-US" altLang="ja-JP" sz="1200" b="1" u="sng"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の実行イメージを持つ必要がある</a:t>
            </a:r>
          </a:p>
        </p:txBody>
      </p:sp>
      <p:sp>
        <p:nvSpPr>
          <p:cNvPr id="67" name="正方形/長方形 66"/>
          <p:cNvSpPr/>
          <p:nvPr/>
        </p:nvSpPr>
        <p:spPr>
          <a:xfrm>
            <a:off x="764401" y="5257201"/>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デプロイするサイズ</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大きい</a:t>
            </a:r>
          </a:p>
        </p:txBody>
      </p:sp>
      <p:sp>
        <p:nvSpPr>
          <p:cNvPr id="68" name="正方形/長方形 67"/>
          <p:cNvSpPr/>
          <p:nvPr/>
        </p:nvSpPr>
        <p:spPr>
          <a:xfrm>
            <a:off x="1952999" y="5254092"/>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起動・停止時間</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遅い</a:t>
            </a:r>
          </a:p>
        </p:txBody>
      </p:sp>
      <p:sp>
        <p:nvSpPr>
          <p:cNvPr id="69" name="正方形/長方形 68"/>
          <p:cNvSpPr/>
          <p:nvPr/>
        </p:nvSpPr>
        <p:spPr>
          <a:xfrm>
            <a:off x="4853800" y="5257201"/>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デプロイするサイズ</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小さい</a:t>
            </a:r>
          </a:p>
        </p:txBody>
      </p:sp>
      <p:sp>
        <p:nvSpPr>
          <p:cNvPr id="70" name="正方形/長方形 69"/>
          <p:cNvSpPr/>
          <p:nvPr/>
        </p:nvSpPr>
        <p:spPr>
          <a:xfrm>
            <a:off x="6045147" y="5256452"/>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起動・停止時間</a:t>
            </a:r>
            <a:endParaRPr lang="en-US" altLang="ja-JP" sz="8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早い</a:t>
            </a:r>
          </a:p>
        </p:txBody>
      </p:sp>
      <p:sp>
        <p:nvSpPr>
          <p:cNvPr id="71" name="正方形/長方形 70"/>
          <p:cNvSpPr/>
          <p:nvPr/>
        </p:nvSpPr>
        <p:spPr>
          <a:xfrm>
            <a:off x="3141848" y="5254092"/>
            <a:ext cx="1160026" cy="369840"/>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異なる</a:t>
            </a:r>
            <a:r>
              <a:rPr lang="en-US" altLang="ja-JP" sz="800" dirty="0">
                <a:solidFill>
                  <a:srgbClr val="FFFFFF"/>
                </a:solidFill>
                <a:latin typeface="Meiryo" charset="-128"/>
                <a:ea typeface="Meiryo" charset="-128"/>
                <a:cs typeface="Meiryo" charset="-128"/>
              </a:rPr>
              <a:t>OS</a:t>
            </a:r>
          </a:p>
          <a:p>
            <a:pPr algn="ctr"/>
            <a:r>
              <a:rPr lang="ja-JP" altLang="en-US" sz="1200" dirty="0">
                <a:solidFill>
                  <a:srgbClr val="FFFFFF"/>
                </a:solidFill>
                <a:latin typeface="Meiryo" charset="-128"/>
                <a:ea typeface="Meiryo" charset="-128"/>
                <a:cs typeface="Meiryo" charset="-128"/>
              </a:rPr>
              <a:t>可</a:t>
            </a:r>
            <a:endParaRPr lang="en-US" altLang="ja-JP" sz="1200" dirty="0">
              <a:solidFill>
                <a:srgbClr val="FFFFFF"/>
              </a:solidFill>
              <a:latin typeface="Meiryo" charset="-128"/>
              <a:ea typeface="Meiryo" charset="-128"/>
              <a:cs typeface="Meiryo" charset="-128"/>
            </a:endParaRPr>
          </a:p>
        </p:txBody>
      </p:sp>
      <p:sp>
        <p:nvSpPr>
          <p:cNvPr id="72" name="正方形/長方形 71"/>
          <p:cNvSpPr/>
          <p:nvPr/>
        </p:nvSpPr>
        <p:spPr>
          <a:xfrm>
            <a:off x="7236446" y="5259176"/>
            <a:ext cx="1160026" cy="3698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異なる</a:t>
            </a:r>
            <a:r>
              <a:rPr lang="en-US" altLang="ja-JP" sz="800" dirty="0">
                <a:solidFill>
                  <a:srgbClr val="FFFFFF"/>
                </a:solidFill>
                <a:latin typeface="Meiryo" charset="-128"/>
                <a:ea typeface="Meiryo" charset="-128"/>
                <a:cs typeface="Meiryo" charset="-128"/>
              </a:rPr>
              <a:t>OS</a:t>
            </a:r>
          </a:p>
          <a:p>
            <a:pPr algn="ctr"/>
            <a:r>
              <a:rPr lang="ja-JP" altLang="en-US" sz="1200" dirty="0">
                <a:solidFill>
                  <a:srgbClr val="FFFFFF"/>
                </a:solidFill>
                <a:latin typeface="Meiryo" charset="-128"/>
                <a:ea typeface="Meiryo" charset="-128"/>
                <a:cs typeface="Meiryo" charset="-128"/>
              </a:rPr>
              <a:t>不可</a:t>
            </a:r>
          </a:p>
        </p:txBody>
      </p:sp>
      <p:sp>
        <p:nvSpPr>
          <p:cNvPr id="73" name="正方形/長方形 72"/>
          <p:cNvSpPr/>
          <p:nvPr/>
        </p:nvSpPr>
        <p:spPr>
          <a:xfrm>
            <a:off x="763478" y="5663017"/>
            <a:ext cx="3538396" cy="286164"/>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メモリーやディスクの消費量が大きい</a:t>
            </a:r>
            <a:r>
              <a:rPr lang="en-US" altLang="ja-JP" sz="900" dirty="0">
                <a:solidFill>
                  <a:srgbClr val="FFFFFF"/>
                </a:solidFill>
                <a:latin typeface="Meiryo" charset="-128"/>
                <a:ea typeface="Meiryo" charset="-128"/>
                <a:cs typeface="Meiryo" charset="-128"/>
              </a:rPr>
              <a:t> = </a:t>
            </a:r>
            <a:r>
              <a:rPr lang="ja-JP" altLang="en-US" sz="900" b="1" dirty="0">
                <a:solidFill>
                  <a:srgbClr val="FFFFFF"/>
                </a:solidFill>
                <a:latin typeface="Meiryo" charset="-128"/>
                <a:ea typeface="Meiryo" charset="-128"/>
                <a:cs typeface="Meiryo" charset="-128"/>
              </a:rPr>
              <a:t>リソース効率が悪い</a:t>
            </a:r>
          </a:p>
        </p:txBody>
      </p:sp>
      <p:sp>
        <p:nvSpPr>
          <p:cNvPr id="83" name="正方形/長方形 82"/>
          <p:cNvSpPr/>
          <p:nvPr/>
        </p:nvSpPr>
        <p:spPr>
          <a:xfrm>
            <a:off x="4852877" y="5663017"/>
            <a:ext cx="3538396" cy="286164"/>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solidFill>
                  <a:srgbClr val="FFFFFF"/>
                </a:solidFill>
                <a:latin typeface="Meiryo" charset="-128"/>
                <a:ea typeface="Meiryo" charset="-128"/>
                <a:cs typeface="Meiryo" charset="-128"/>
              </a:rPr>
              <a:t>メモリーやディスクの消費量が大きい</a:t>
            </a:r>
            <a:r>
              <a:rPr lang="en-US" altLang="ja-JP" sz="900" dirty="0">
                <a:solidFill>
                  <a:srgbClr val="FFFFFF"/>
                </a:solidFill>
                <a:latin typeface="Meiryo" charset="-128"/>
                <a:ea typeface="Meiryo" charset="-128"/>
                <a:cs typeface="Meiryo" charset="-128"/>
              </a:rPr>
              <a:t> = </a:t>
            </a:r>
            <a:r>
              <a:rPr lang="ja-JP" altLang="en-US" sz="900" b="1" dirty="0">
                <a:solidFill>
                  <a:srgbClr val="FFFFFF"/>
                </a:solidFill>
                <a:latin typeface="Meiryo" charset="-128"/>
                <a:ea typeface="Meiryo" charset="-128"/>
                <a:cs typeface="Meiryo" charset="-128"/>
              </a:rPr>
              <a:t>リソース効率が良い</a:t>
            </a:r>
          </a:p>
        </p:txBody>
      </p:sp>
      <p:sp>
        <p:nvSpPr>
          <p:cNvPr id="90" name="角丸四角形 89"/>
          <p:cNvSpPr/>
          <p:nvPr/>
        </p:nvSpPr>
        <p:spPr bwMode="auto">
          <a:xfrm>
            <a:off x="639233" y="6070755"/>
            <a:ext cx="3776134" cy="503156"/>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a:ln>
                  <a:noFill/>
                </a:ln>
                <a:solidFill>
                  <a:schemeClr val="bg1"/>
                </a:solidFill>
                <a:effectLst/>
                <a:latin typeface="Meiryo" charset="-128"/>
                <a:ea typeface="Meiryo" charset="-128"/>
                <a:cs typeface="Meiryo" charset="-128"/>
              </a:rPr>
              <a:t>構成の自由度が高い</a:t>
            </a:r>
            <a:endParaRPr kumimoji="0" lang="en-US" altLang="ja-JP" sz="1600" b="0" i="0" u="none" strike="noStrike" cap="none" normalizeH="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dirty="0">
                <a:solidFill>
                  <a:schemeClr val="bg1"/>
                </a:solidFill>
                <a:latin typeface="Meiryo" charset="-128"/>
                <a:ea typeface="Meiryo" charset="-128"/>
                <a:cs typeface="Meiryo" charset="-128"/>
              </a:rPr>
              <a:t>異なる</a:t>
            </a:r>
            <a:r>
              <a:rPr kumimoji="0" lang="en-US" altLang="ja-JP" sz="900" dirty="0">
                <a:solidFill>
                  <a:schemeClr val="bg1"/>
                </a:solidFill>
                <a:latin typeface="Meiryo" charset="-128"/>
                <a:ea typeface="Meiryo" charset="-128"/>
                <a:cs typeface="Meiryo" charset="-128"/>
              </a:rPr>
              <a:t>OS</a:t>
            </a:r>
            <a:r>
              <a:rPr kumimoji="0" lang="ja-JP" altLang="en-US" sz="900" dirty="0">
                <a:solidFill>
                  <a:schemeClr val="bg1"/>
                </a:solidFill>
                <a:latin typeface="Meiryo" charset="-128"/>
                <a:ea typeface="Meiryo" charset="-128"/>
                <a:cs typeface="Meiryo" charset="-128"/>
              </a:rPr>
              <a:t>・マシン構成を必要とする場合など</a:t>
            </a:r>
            <a:endParaRPr kumimoji="0" lang="ja-JP" altLang="en-US" sz="900" b="0" i="0" u="none" strike="noStrike" cap="none" normalizeH="0" dirty="0">
              <a:ln>
                <a:noFill/>
              </a:ln>
              <a:solidFill>
                <a:schemeClr val="bg1"/>
              </a:solidFill>
              <a:effectLst/>
              <a:latin typeface="Meiryo" charset="-128"/>
              <a:ea typeface="Meiryo" charset="-128"/>
              <a:cs typeface="Meiryo" charset="-128"/>
            </a:endParaRPr>
          </a:p>
        </p:txBody>
      </p:sp>
      <p:sp>
        <p:nvSpPr>
          <p:cNvPr id="91" name="角丸四角形 90"/>
          <p:cNvSpPr/>
          <p:nvPr/>
        </p:nvSpPr>
        <p:spPr bwMode="auto">
          <a:xfrm>
            <a:off x="4734344" y="6070284"/>
            <a:ext cx="3776134" cy="503156"/>
          </a:xfrm>
          <a:prstGeom prst="roundRect">
            <a:avLst>
              <a:gd name="adj" fmla="val 0"/>
            </a:avLst>
          </a:prstGeom>
          <a:solidFill>
            <a:schemeClr val="accent6">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600" b="0" i="0" u="none" strike="noStrike" cap="none" normalizeH="0" dirty="0">
                <a:ln>
                  <a:noFill/>
                </a:ln>
                <a:solidFill>
                  <a:schemeClr val="bg1"/>
                </a:solidFill>
                <a:effectLst/>
                <a:latin typeface="Meiryo" charset="-128"/>
                <a:ea typeface="Meiryo" charset="-128"/>
                <a:cs typeface="Meiryo" charset="-128"/>
              </a:rPr>
              <a:t>軽量で可搬性が高い</a:t>
            </a:r>
            <a:endParaRPr kumimoji="0" lang="en-US" altLang="ja-JP" sz="1600" b="0" i="0" u="none" strike="noStrike" cap="none" normalizeH="0" dirty="0">
              <a:ln>
                <a:noFill/>
              </a:ln>
              <a:solidFill>
                <a:schemeClr val="bg1"/>
              </a:solidFill>
              <a:effectLst/>
              <a:latin typeface="Meiryo" charset="-128"/>
              <a:ea typeface="Meiryo" charset="-128"/>
              <a:cs typeface="Meiryo" charset="-128"/>
            </a:endParaRPr>
          </a:p>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900" b="0" i="0" u="none" strike="noStrike" cap="none" normalizeH="0" dirty="0">
                <a:ln>
                  <a:noFill/>
                </a:ln>
                <a:solidFill>
                  <a:schemeClr val="bg1"/>
                </a:solidFill>
                <a:effectLst/>
                <a:latin typeface="Meiryo" charset="-128"/>
                <a:ea typeface="Meiryo" charset="-128"/>
                <a:cs typeface="Meiryo" charset="-128"/>
              </a:rPr>
              <a:t>実行環境への依存が少なく異なる実行環境で稼働させる場合など</a:t>
            </a:r>
          </a:p>
        </p:txBody>
      </p:sp>
    </p:spTree>
    <p:extLst>
      <p:ext uri="{BB962C8B-B14F-4D97-AF65-F5344CB8AC3E}">
        <p14:creationId xmlns:p14="http://schemas.microsoft.com/office/powerpoint/2010/main" val="61040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仮想マシンとコンテナの稼働効率</a:t>
            </a:r>
          </a:p>
        </p:txBody>
      </p:sp>
      <p:sp>
        <p:nvSpPr>
          <p:cNvPr id="4" name="正方形/長方形 3"/>
          <p:cNvSpPr/>
          <p:nvPr/>
        </p:nvSpPr>
        <p:spPr>
          <a:xfrm>
            <a:off x="457200" y="5686696"/>
            <a:ext cx="3754760" cy="671149"/>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en-US" altLang="ja-JP" sz="1200" dirty="0">
              <a:solidFill>
                <a:srgbClr val="FFFFFF"/>
              </a:solidFill>
              <a:latin typeface="メイリオ" panose="020B0604030504040204" pitchFamily="50" charset="-128"/>
              <a:ea typeface="メイリオ" panose="020B0604030504040204" pitchFamily="50" charset="-128"/>
              <a:cs typeface="Meiryo" charset="-128"/>
            </a:endParaRPr>
          </a:p>
          <a:p>
            <a:pPr algn="ctr"/>
            <a:r>
              <a:rPr kumimoji="1" lang="ja-JP" altLang="en-US" sz="1200">
                <a:solidFill>
                  <a:srgbClr val="FFFFFF"/>
                </a:solidFill>
                <a:latin typeface="メイリオ" panose="020B0604030504040204" pitchFamily="50" charset="-128"/>
                <a:ea typeface="メイリオ" panose="020B0604030504040204" pitchFamily="50" charset="-128"/>
                <a:cs typeface="Meiryo" charset="-128"/>
              </a:rPr>
              <a:t>ハードウェア</a:t>
            </a: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5" name="正方形/長方形 4"/>
          <p:cNvSpPr/>
          <p:nvPr/>
        </p:nvSpPr>
        <p:spPr>
          <a:xfrm>
            <a:off x="457200" y="5282845"/>
            <a:ext cx="1162469" cy="5576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panose="020B0604030504040204" pitchFamily="50" charset="-128"/>
                <a:ea typeface="メイリオ" panose="020B0604030504040204" pitchFamily="50" charset="-128"/>
                <a:cs typeface="Meiryo" charset="-128"/>
              </a:rPr>
              <a:t>仮想マシン</a:t>
            </a:r>
          </a:p>
        </p:txBody>
      </p:sp>
      <p:sp>
        <p:nvSpPr>
          <p:cNvPr id="6" name="正方形/長方形 5"/>
          <p:cNvSpPr/>
          <p:nvPr/>
        </p:nvSpPr>
        <p:spPr>
          <a:xfrm>
            <a:off x="459701" y="2910331"/>
            <a:ext cx="1162469" cy="12815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7" name="正方形/長方形 6"/>
          <p:cNvSpPr/>
          <p:nvPr/>
        </p:nvSpPr>
        <p:spPr>
          <a:xfrm>
            <a:off x="451760" y="1413313"/>
            <a:ext cx="1162469" cy="1404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panose="020B0604030504040204" pitchFamily="50" charset="-128"/>
                <a:ea typeface="メイリオ" panose="020B0604030504040204" pitchFamily="50" charset="-128"/>
                <a:cs typeface="Meiryo" charset="-128"/>
              </a:rPr>
              <a:t>アプリケーション</a:t>
            </a:r>
          </a:p>
        </p:txBody>
      </p:sp>
      <p:sp>
        <p:nvSpPr>
          <p:cNvPr id="8" name="正方形/長方形 7"/>
          <p:cNvSpPr/>
          <p:nvPr/>
        </p:nvSpPr>
        <p:spPr>
          <a:xfrm>
            <a:off x="457203" y="4284600"/>
            <a:ext cx="1162469" cy="94083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メイリオ" panose="020B0604030504040204" pitchFamily="50" charset="-128"/>
                <a:ea typeface="メイリオ" panose="020B0604030504040204" pitchFamily="50" charset="-128"/>
                <a:cs typeface="Meiryo" charset="-128"/>
              </a:rPr>
              <a:t>OS</a:t>
            </a: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9" name="正方形/長方形 8"/>
          <p:cNvSpPr/>
          <p:nvPr/>
        </p:nvSpPr>
        <p:spPr>
          <a:xfrm>
            <a:off x="3049491" y="5282845"/>
            <a:ext cx="1162469" cy="5576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panose="020B0604030504040204" pitchFamily="50" charset="-128"/>
                <a:ea typeface="メイリオ" panose="020B0604030504040204" pitchFamily="50" charset="-128"/>
                <a:cs typeface="Meiryo" charset="-128"/>
              </a:rPr>
              <a:t>仮想マシン</a:t>
            </a:r>
          </a:p>
        </p:txBody>
      </p:sp>
      <p:sp>
        <p:nvSpPr>
          <p:cNvPr id="10" name="正方形/長方形 9"/>
          <p:cNvSpPr/>
          <p:nvPr/>
        </p:nvSpPr>
        <p:spPr>
          <a:xfrm>
            <a:off x="3049491" y="4284600"/>
            <a:ext cx="1162469" cy="94083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メイリオ" panose="020B0604030504040204" pitchFamily="50" charset="-128"/>
                <a:ea typeface="メイリオ" panose="020B0604030504040204" pitchFamily="50" charset="-128"/>
                <a:cs typeface="Meiryo" charset="-128"/>
              </a:rPr>
              <a:t>OS</a:t>
            </a: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1" name="正方形/長方形 10"/>
          <p:cNvSpPr/>
          <p:nvPr/>
        </p:nvSpPr>
        <p:spPr>
          <a:xfrm>
            <a:off x="1748817" y="5282845"/>
            <a:ext cx="1162469" cy="5576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panose="020B0604030504040204" pitchFamily="50" charset="-128"/>
                <a:ea typeface="メイリオ" panose="020B0604030504040204" pitchFamily="50" charset="-128"/>
                <a:cs typeface="Meiryo" charset="-128"/>
              </a:rPr>
              <a:t>仮想マシン</a:t>
            </a:r>
          </a:p>
        </p:txBody>
      </p:sp>
      <p:sp>
        <p:nvSpPr>
          <p:cNvPr id="12" name="正方形/長方形 11"/>
          <p:cNvSpPr/>
          <p:nvPr/>
        </p:nvSpPr>
        <p:spPr>
          <a:xfrm>
            <a:off x="1748817" y="4284600"/>
            <a:ext cx="1162469" cy="94083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メイリオ" panose="020B0604030504040204" pitchFamily="50" charset="-128"/>
                <a:ea typeface="メイリオ" panose="020B0604030504040204" pitchFamily="50" charset="-128"/>
                <a:cs typeface="Meiryo" charset="-128"/>
              </a:rPr>
              <a:t>OS</a:t>
            </a: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3" name="正方形/長方形 12"/>
          <p:cNvSpPr/>
          <p:nvPr/>
        </p:nvSpPr>
        <p:spPr>
          <a:xfrm>
            <a:off x="1746920" y="2910331"/>
            <a:ext cx="1162469" cy="12815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14" name="正方形/長方形 13"/>
          <p:cNvSpPr/>
          <p:nvPr/>
        </p:nvSpPr>
        <p:spPr>
          <a:xfrm>
            <a:off x="1738979" y="1413313"/>
            <a:ext cx="1162469" cy="1404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panose="020B0604030504040204" pitchFamily="50" charset="-128"/>
                <a:ea typeface="メイリオ" panose="020B0604030504040204" pitchFamily="50" charset="-128"/>
                <a:cs typeface="Meiryo" charset="-128"/>
              </a:rPr>
              <a:t>アプリケーション</a:t>
            </a:r>
          </a:p>
        </p:txBody>
      </p:sp>
      <p:sp>
        <p:nvSpPr>
          <p:cNvPr id="15" name="正方形/長方形 14"/>
          <p:cNvSpPr/>
          <p:nvPr/>
        </p:nvSpPr>
        <p:spPr>
          <a:xfrm>
            <a:off x="3051989" y="2910331"/>
            <a:ext cx="1162469" cy="128158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16" name="正方形/長方形 15"/>
          <p:cNvSpPr/>
          <p:nvPr/>
        </p:nvSpPr>
        <p:spPr>
          <a:xfrm>
            <a:off x="3044048" y="1413313"/>
            <a:ext cx="1162469" cy="1404333"/>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メイリオ" panose="020B0604030504040204" pitchFamily="50" charset="-128"/>
                <a:ea typeface="メイリオ" panose="020B0604030504040204" pitchFamily="50" charset="-128"/>
                <a:cs typeface="Meiryo" charset="-128"/>
              </a:rPr>
              <a:t>アプリケーション</a:t>
            </a:r>
          </a:p>
        </p:txBody>
      </p:sp>
      <p:sp>
        <p:nvSpPr>
          <p:cNvPr id="17" name="正方形/長方形 16"/>
          <p:cNvSpPr/>
          <p:nvPr/>
        </p:nvSpPr>
        <p:spPr>
          <a:xfrm>
            <a:off x="4936567" y="5282844"/>
            <a:ext cx="3754760" cy="107500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panose="020B0604030504040204" pitchFamily="50" charset="-128"/>
                <a:ea typeface="メイリオ" panose="020B0604030504040204" pitchFamily="50" charset="-128"/>
                <a:cs typeface="Meiryo" charset="-128"/>
              </a:rPr>
              <a:t>ハードウェア</a:t>
            </a:r>
          </a:p>
        </p:txBody>
      </p:sp>
      <p:sp>
        <p:nvSpPr>
          <p:cNvPr id="21" name="正方形/長方形 20"/>
          <p:cNvSpPr/>
          <p:nvPr/>
        </p:nvSpPr>
        <p:spPr>
          <a:xfrm>
            <a:off x="4936567" y="4639209"/>
            <a:ext cx="3754757" cy="58238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メイリオ" panose="020B0604030504040204" pitchFamily="50" charset="-128"/>
                <a:ea typeface="メイリオ" panose="020B0604030504040204" pitchFamily="50" charset="-128"/>
                <a:cs typeface="Meiryo" charset="-128"/>
              </a:rPr>
              <a:t>OS</a:t>
            </a:r>
          </a:p>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30" name="正方形/長方形 29"/>
          <p:cNvSpPr/>
          <p:nvPr/>
        </p:nvSpPr>
        <p:spPr>
          <a:xfrm>
            <a:off x="4936567" y="4284600"/>
            <a:ext cx="3754757" cy="310251"/>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メイリオ" panose="020B0604030504040204" pitchFamily="50" charset="-128"/>
                <a:ea typeface="メイリオ" panose="020B0604030504040204" pitchFamily="50" charset="-128"/>
                <a:cs typeface="Meiryo" charset="-128"/>
              </a:rPr>
              <a:t>コンテナ管理機能</a:t>
            </a: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34" name="正方形/長方形 33"/>
          <p:cNvSpPr/>
          <p:nvPr/>
        </p:nvSpPr>
        <p:spPr>
          <a:xfrm>
            <a:off x="5013745" y="4985067"/>
            <a:ext cx="360040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メイリオ" panose="020B0604030504040204" pitchFamily="50" charset="-128"/>
                <a:ea typeface="メイリオ" panose="020B0604030504040204" pitchFamily="50" charset="-128"/>
                <a:cs typeface="Meiryo" charset="-128"/>
              </a:rPr>
              <a:t>カーネル</a:t>
            </a:r>
          </a:p>
        </p:txBody>
      </p:sp>
      <p:grpSp>
        <p:nvGrpSpPr>
          <p:cNvPr id="36" name="図形グループ 35"/>
          <p:cNvGrpSpPr/>
          <p:nvPr/>
        </p:nvGrpSpPr>
        <p:grpSpPr>
          <a:xfrm>
            <a:off x="4930414" y="3293861"/>
            <a:ext cx="715550" cy="904465"/>
            <a:chOff x="4936567" y="2924944"/>
            <a:chExt cx="715550" cy="904465"/>
          </a:xfrm>
        </p:grpSpPr>
        <p:sp>
          <p:nvSpPr>
            <p:cNvPr id="31" name="正方形/長方形 30"/>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9" name="正方形/長方形 1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20" name="正方形/長方形 1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メイリオ" panose="020B0604030504040204" pitchFamily="50" charset="-128"/>
                  <a:ea typeface="メイリオ" panose="020B0604030504040204" pitchFamily="50" charset="-128"/>
                  <a:cs typeface="Meiryo" charset="-128"/>
                </a:rPr>
                <a:t>アプリ</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33" name="正方形/長方形 3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35" name="テキスト ボックス 34"/>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37" name="図形グループ 36"/>
          <p:cNvGrpSpPr/>
          <p:nvPr/>
        </p:nvGrpSpPr>
        <p:grpSpPr>
          <a:xfrm>
            <a:off x="7208203" y="3292819"/>
            <a:ext cx="715550" cy="904465"/>
            <a:chOff x="4936567" y="2924944"/>
            <a:chExt cx="715550" cy="904465"/>
          </a:xfrm>
        </p:grpSpPr>
        <p:sp>
          <p:nvSpPr>
            <p:cNvPr id="38" name="正方形/長方形 3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39" name="正方形/長方形 3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40" name="正方形/長方形 3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メイリオ" panose="020B0604030504040204" pitchFamily="50" charset="-128"/>
                  <a:ea typeface="メイリオ" panose="020B0604030504040204" pitchFamily="50" charset="-128"/>
                  <a:cs typeface="Meiryo" charset="-128"/>
                </a:rPr>
                <a:t>アプリ</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41" name="正方形/長方形 4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42" name="テキスト ボックス 4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43" name="図形グループ 42"/>
          <p:cNvGrpSpPr/>
          <p:nvPr/>
        </p:nvGrpSpPr>
        <p:grpSpPr>
          <a:xfrm>
            <a:off x="5687547" y="3292819"/>
            <a:ext cx="715550" cy="904465"/>
            <a:chOff x="4936567" y="2924944"/>
            <a:chExt cx="715550" cy="904465"/>
          </a:xfrm>
        </p:grpSpPr>
        <p:sp>
          <p:nvSpPr>
            <p:cNvPr id="44" name="正方形/長方形 4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45" name="正方形/長方形 4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46" name="正方形/長方形 4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アプリ</a:t>
              </a:r>
            </a:p>
          </p:txBody>
        </p:sp>
        <p:sp>
          <p:nvSpPr>
            <p:cNvPr id="47" name="正方形/長方形 4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48" name="テキスト ボックス 4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49" name="図形グループ 48"/>
          <p:cNvGrpSpPr/>
          <p:nvPr/>
        </p:nvGrpSpPr>
        <p:grpSpPr>
          <a:xfrm>
            <a:off x="7969932" y="3291992"/>
            <a:ext cx="715550" cy="904465"/>
            <a:chOff x="4936567" y="2924944"/>
            <a:chExt cx="715550" cy="904465"/>
          </a:xfrm>
        </p:grpSpPr>
        <p:sp>
          <p:nvSpPr>
            <p:cNvPr id="50" name="正方形/長方形 4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51" name="正方形/長方形 5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52" name="正方形/長方形 5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メイリオ" panose="020B0604030504040204" pitchFamily="50" charset="-128"/>
                  <a:ea typeface="メイリオ" panose="020B0604030504040204" pitchFamily="50" charset="-128"/>
                  <a:cs typeface="Meiryo" charset="-128"/>
                </a:rPr>
                <a:t>アプリ</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53" name="正方形/長方形 5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54" name="テキスト ボックス 5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55" name="図形グループ 54"/>
          <p:cNvGrpSpPr/>
          <p:nvPr/>
        </p:nvGrpSpPr>
        <p:grpSpPr>
          <a:xfrm>
            <a:off x="6446473" y="3292819"/>
            <a:ext cx="715550" cy="904465"/>
            <a:chOff x="4936567" y="2924944"/>
            <a:chExt cx="715550" cy="904465"/>
          </a:xfrm>
        </p:grpSpPr>
        <p:sp>
          <p:nvSpPr>
            <p:cNvPr id="56" name="正方形/長方形 5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57" name="正方形/長方形 5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58" name="正方形/長方形 5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メイリオ" panose="020B0604030504040204" pitchFamily="50" charset="-128"/>
                  <a:ea typeface="メイリオ" panose="020B0604030504040204" pitchFamily="50" charset="-128"/>
                  <a:cs typeface="Meiryo" charset="-128"/>
                </a:rPr>
                <a:t>アプリ</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59" name="正方形/長方形 5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60" name="テキスト ボックス 5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61" name="図形グループ 60"/>
          <p:cNvGrpSpPr/>
          <p:nvPr/>
        </p:nvGrpSpPr>
        <p:grpSpPr>
          <a:xfrm>
            <a:off x="4930413" y="2353512"/>
            <a:ext cx="715550" cy="904465"/>
            <a:chOff x="4936567" y="2924944"/>
            <a:chExt cx="715550" cy="904465"/>
          </a:xfrm>
        </p:grpSpPr>
        <p:sp>
          <p:nvSpPr>
            <p:cNvPr id="62" name="正方形/長方形 6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63" name="正方形/長方形 6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64" name="正方形/長方形 6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メイリオ" panose="020B0604030504040204" pitchFamily="50" charset="-128"/>
                  <a:ea typeface="メイリオ" panose="020B0604030504040204" pitchFamily="50" charset="-128"/>
                  <a:cs typeface="Meiryo" charset="-128"/>
                </a:rPr>
                <a:t>アプリ</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65" name="正方形/長方形 6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66" name="テキスト ボックス 6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67" name="図形グループ 66"/>
          <p:cNvGrpSpPr/>
          <p:nvPr/>
        </p:nvGrpSpPr>
        <p:grpSpPr>
          <a:xfrm>
            <a:off x="7208202" y="2352470"/>
            <a:ext cx="715550" cy="904465"/>
            <a:chOff x="4936567" y="2924944"/>
            <a:chExt cx="715550" cy="904465"/>
          </a:xfrm>
        </p:grpSpPr>
        <p:sp>
          <p:nvSpPr>
            <p:cNvPr id="68" name="正方形/長方形 6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69" name="正方形/長方形 6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70" name="正方形/長方形 6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メイリオ" panose="020B0604030504040204" pitchFamily="50" charset="-128"/>
                  <a:ea typeface="メイリオ" panose="020B0604030504040204" pitchFamily="50" charset="-128"/>
                  <a:cs typeface="Meiryo" charset="-128"/>
                </a:rPr>
                <a:t>アプリ</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71" name="正方形/長方形 7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72" name="テキスト ボックス 7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73" name="図形グループ 72"/>
          <p:cNvGrpSpPr/>
          <p:nvPr/>
        </p:nvGrpSpPr>
        <p:grpSpPr>
          <a:xfrm>
            <a:off x="5687546" y="2352470"/>
            <a:ext cx="715550" cy="904465"/>
            <a:chOff x="4936567" y="2924944"/>
            <a:chExt cx="715550" cy="904465"/>
          </a:xfrm>
        </p:grpSpPr>
        <p:sp>
          <p:nvSpPr>
            <p:cNvPr id="74" name="正方形/長方形 7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75" name="正方形/長方形 7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76" name="正方形/長方形 7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アプリ</a:t>
              </a:r>
            </a:p>
          </p:txBody>
        </p:sp>
        <p:sp>
          <p:nvSpPr>
            <p:cNvPr id="77" name="正方形/長方形 7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78" name="テキスト ボックス 7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79" name="図形グループ 78"/>
          <p:cNvGrpSpPr/>
          <p:nvPr/>
        </p:nvGrpSpPr>
        <p:grpSpPr>
          <a:xfrm>
            <a:off x="7969931" y="2351643"/>
            <a:ext cx="715550" cy="904465"/>
            <a:chOff x="4936567" y="2924944"/>
            <a:chExt cx="715550" cy="904465"/>
          </a:xfrm>
        </p:grpSpPr>
        <p:sp>
          <p:nvSpPr>
            <p:cNvPr id="80" name="正方形/長方形 7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81" name="正方形/長方形 8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82" name="正方形/長方形 8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メイリオ" panose="020B0604030504040204" pitchFamily="50" charset="-128"/>
                  <a:ea typeface="メイリオ" panose="020B0604030504040204" pitchFamily="50" charset="-128"/>
                  <a:cs typeface="Meiryo" charset="-128"/>
                </a:rPr>
                <a:t>アプリ</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83" name="正方形/長方形 8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84" name="テキスト ボックス 8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85" name="図形グループ 84"/>
          <p:cNvGrpSpPr/>
          <p:nvPr/>
        </p:nvGrpSpPr>
        <p:grpSpPr>
          <a:xfrm>
            <a:off x="6446472" y="2352470"/>
            <a:ext cx="715550" cy="904465"/>
            <a:chOff x="4936567" y="2924944"/>
            <a:chExt cx="715550" cy="904465"/>
          </a:xfrm>
        </p:grpSpPr>
        <p:sp>
          <p:nvSpPr>
            <p:cNvPr id="86" name="正方形/長方形 8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87" name="正方形/長方形 8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88" name="正方形/長方形 8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メイリオ" panose="020B0604030504040204" pitchFamily="50" charset="-128"/>
                  <a:ea typeface="メイリオ" panose="020B0604030504040204" pitchFamily="50" charset="-128"/>
                  <a:cs typeface="Meiryo" charset="-128"/>
                </a:rPr>
                <a:t>アプリ</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89" name="正方形/長方形 8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90" name="テキスト ボックス 8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91" name="図形グループ 90"/>
          <p:cNvGrpSpPr/>
          <p:nvPr/>
        </p:nvGrpSpPr>
        <p:grpSpPr>
          <a:xfrm>
            <a:off x="4930412" y="1414645"/>
            <a:ext cx="715550" cy="904465"/>
            <a:chOff x="4936567" y="2924944"/>
            <a:chExt cx="715550" cy="904465"/>
          </a:xfrm>
        </p:grpSpPr>
        <p:sp>
          <p:nvSpPr>
            <p:cNvPr id="92" name="正方形/長方形 91"/>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93" name="正方形/長方形 92"/>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94" name="正方形/長方形 93"/>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メイリオ" panose="020B0604030504040204" pitchFamily="50" charset="-128"/>
                  <a:ea typeface="メイリオ" panose="020B0604030504040204" pitchFamily="50" charset="-128"/>
                  <a:cs typeface="Meiryo" charset="-128"/>
                </a:rPr>
                <a:t>アプリ</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95" name="正方形/長方形 94"/>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96" name="テキスト ボックス 95"/>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97" name="図形グループ 96"/>
          <p:cNvGrpSpPr/>
          <p:nvPr/>
        </p:nvGrpSpPr>
        <p:grpSpPr>
          <a:xfrm>
            <a:off x="7208201" y="1413603"/>
            <a:ext cx="715550" cy="904465"/>
            <a:chOff x="4936567" y="2924944"/>
            <a:chExt cx="715550" cy="904465"/>
          </a:xfrm>
        </p:grpSpPr>
        <p:sp>
          <p:nvSpPr>
            <p:cNvPr id="98" name="正方形/長方形 97"/>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99" name="正方形/長方形 98"/>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100" name="正方形/長方形 99"/>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メイリオ" panose="020B0604030504040204" pitchFamily="50" charset="-128"/>
                  <a:ea typeface="メイリオ" panose="020B0604030504040204" pitchFamily="50" charset="-128"/>
                  <a:cs typeface="Meiryo" charset="-128"/>
                </a:rPr>
                <a:t>アプリ</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01" name="正方形/長方形 100"/>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02" name="テキスト ボックス 101"/>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103" name="図形グループ 102"/>
          <p:cNvGrpSpPr/>
          <p:nvPr/>
        </p:nvGrpSpPr>
        <p:grpSpPr>
          <a:xfrm>
            <a:off x="5687545" y="1413603"/>
            <a:ext cx="715550" cy="904465"/>
            <a:chOff x="4936567" y="2924944"/>
            <a:chExt cx="715550" cy="904465"/>
          </a:xfrm>
        </p:grpSpPr>
        <p:sp>
          <p:nvSpPr>
            <p:cNvPr id="104" name="正方形/長方形 103"/>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05" name="正方形/長方形 104"/>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106" name="正方形/長方形 105"/>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アプリ</a:t>
              </a:r>
            </a:p>
          </p:txBody>
        </p:sp>
        <p:sp>
          <p:nvSpPr>
            <p:cNvPr id="107" name="正方形/長方形 106"/>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08" name="テキスト ボックス 107"/>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109" name="図形グループ 108"/>
          <p:cNvGrpSpPr/>
          <p:nvPr/>
        </p:nvGrpSpPr>
        <p:grpSpPr>
          <a:xfrm>
            <a:off x="7969930" y="1412776"/>
            <a:ext cx="715550" cy="904465"/>
            <a:chOff x="4936567" y="2924944"/>
            <a:chExt cx="715550" cy="904465"/>
          </a:xfrm>
        </p:grpSpPr>
        <p:sp>
          <p:nvSpPr>
            <p:cNvPr id="110" name="正方形/長方形 109"/>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11" name="正方形/長方形 110"/>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112" name="正方形/長方形 111"/>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メイリオ" panose="020B0604030504040204" pitchFamily="50" charset="-128"/>
                  <a:ea typeface="メイリオ" panose="020B0604030504040204" pitchFamily="50" charset="-128"/>
                  <a:cs typeface="Meiryo" charset="-128"/>
                </a:rPr>
                <a:t>アプリ</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13" name="正方形/長方形 112"/>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14" name="テキスト ボックス 113"/>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grpSp>
        <p:nvGrpSpPr>
          <p:cNvPr id="115" name="図形グループ 114"/>
          <p:cNvGrpSpPr/>
          <p:nvPr/>
        </p:nvGrpSpPr>
        <p:grpSpPr>
          <a:xfrm>
            <a:off x="6446471" y="1413603"/>
            <a:ext cx="715550" cy="904465"/>
            <a:chOff x="4936567" y="2924944"/>
            <a:chExt cx="715550" cy="904465"/>
          </a:xfrm>
        </p:grpSpPr>
        <p:sp>
          <p:nvSpPr>
            <p:cNvPr id="116" name="正方形/長方形 115"/>
            <p:cNvSpPr/>
            <p:nvPr/>
          </p:nvSpPr>
          <p:spPr>
            <a:xfrm>
              <a:off x="4938660" y="2924944"/>
              <a:ext cx="713457" cy="904465"/>
            </a:xfrm>
            <a:prstGeom prst="rect">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17" name="正方形/長方形 116"/>
            <p:cNvSpPr/>
            <p:nvPr/>
          </p:nvSpPr>
          <p:spPr>
            <a:xfrm>
              <a:off x="4973617" y="3325383"/>
              <a:ext cx="643545" cy="21015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ミドルウェア</a:t>
              </a:r>
            </a:p>
          </p:txBody>
        </p:sp>
        <p:sp>
          <p:nvSpPr>
            <p:cNvPr id="118" name="正方形/長方形 117"/>
            <p:cNvSpPr/>
            <p:nvPr/>
          </p:nvSpPr>
          <p:spPr>
            <a:xfrm>
              <a:off x="4975713" y="3104773"/>
              <a:ext cx="641449" cy="20667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a:solidFill>
                    <a:srgbClr val="FFFFFF"/>
                  </a:solidFill>
                  <a:latin typeface="メイリオ" panose="020B0604030504040204" pitchFamily="50" charset="-128"/>
                  <a:ea typeface="メイリオ" panose="020B0604030504040204" pitchFamily="50" charset="-128"/>
                  <a:cs typeface="Meiryo" charset="-128"/>
                </a:rPr>
                <a:t>アプリ</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19" name="正方形/長方形 118"/>
            <p:cNvSpPr/>
            <p:nvPr/>
          </p:nvSpPr>
          <p:spPr>
            <a:xfrm>
              <a:off x="4973618" y="3563408"/>
              <a:ext cx="643545"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20" name="テキスト ボックス 119"/>
            <p:cNvSpPr txBox="1"/>
            <p:nvPr/>
          </p:nvSpPr>
          <p:spPr>
            <a:xfrm>
              <a:off x="4936567" y="2934628"/>
              <a:ext cx="715549" cy="215444"/>
            </a:xfrm>
            <a:prstGeom prst="rect">
              <a:avLst/>
            </a:prstGeom>
            <a:noFill/>
          </p:spPr>
          <p:txBody>
            <a:bodyPr wrap="square" rtlCol="0">
              <a:spAutoFit/>
            </a:bodyPr>
            <a:lstStyle/>
            <a:p>
              <a:pPr algn="ctr"/>
              <a:r>
                <a:rPr kumimoji="1" lang="ja-JP" altLang="en-US" sz="800">
                  <a:solidFill>
                    <a:schemeClr val="bg1"/>
                  </a:solidFill>
                  <a:latin typeface="メイリオ" panose="020B0604030504040204" pitchFamily="50" charset="-128"/>
                  <a:ea typeface="メイリオ" panose="020B0604030504040204" pitchFamily="50" charset="-128"/>
                  <a:cs typeface="Meiryo" charset="-128"/>
                </a:rPr>
                <a:t>コンテナ</a:t>
              </a:r>
            </a:p>
          </p:txBody>
        </p:sp>
      </p:grpSp>
      <p:sp>
        <p:nvSpPr>
          <p:cNvPr id="121" name="正方形/長方形 120"/>
          <p:cNvSpPr/>
          <p:nvPr/>
        </p:nvSpPr>
        <p:spPr>
          <a:xfrm>
            <a:off x="528336" y="4991230"/>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メイリオ" panose="020B0604030504040204" pitchFamily="50" charset="-128"/>
                <a:ea typeface="メイリオ" panose="020B0604030504040204" pitchFamily="50" charset="-128"/>
                <a:cs typeface="Meiryo" charset="-128"/>
              </a:rPr>
              <a:t>カーネル</a:t>
            </a:r>
          </a:p>
        </p:txBody>
      </p:sp>
      <p:sp>
        <p:nvSpPr>
          <p:cNvPr id="122" name="正方形/長方形 121"/>
          <p:cNvSpPr/>
          <p:nvPr/>
        </p:nvSpPr>
        <p:spPr>
          <a:xfrm>
            <a:off x="1829000" y="4989654"/>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メイリオ" panose="020B0604030504040204" pitchFamily="50" charset="-128"/>
                <a:ea typeface="メイリオ" panose="020B0604030504040204" pitchFamily="50" charset="-128"/>
                <a:cs typeface="Meiryo" charset="-128"/>
              </a:rPr>
              <a:t>カーネル</a:t>
            </a:r>
          </a:p>
        </p:txBody>
      </p:sp>
      <p:sp>
        <p:nvSpPr>
          <p:cNvPr id="123" name="正方形/長方形 122"/>
          <p:cNvSpPr/>
          <p:nvPr/>
        </p:nvSpPr>
        <p:spPr>
          <a:xfrm>
            <a:off x="3129674" y="4989654"/>
            <a:ext cx="1017180" cy="16645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a:solidFill>
                  <a:srgbClr val="FFFFFF"/>
                </a:solidFill>
                <a:latin typeface="メイリオ" panose="020B0604030504040204" pitchFamily="50" charset="-128"/>
                <a:ea typeface="メイリオ" panose="020B0604030504040204" pitchFamily="50" charset="-128"/>
                <a:cs typeface="Meiryo" charset="-128"/>
              </a:rPr>
              <a:t>カーネル</a:t>
            </a:r>
          </a:p>
        </p:txBody>
      </p:sp>
      <p:sp>
        <p:nvSpPr>
          <p:cNvPr id="125" name="正方形/長方形 124"/>
          <p:cNvSpPr/>
          <p:nvPr/>
        </p:nvSpPr>
        <p:spPr>
          <a:xfrm>
            <a:off x="523520" y="4366530"/>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26" name="正方形/長方形 125"/>
          <p:cNvSpPr/>
          <p:nvPr/>
        </p:nvSpPr>
        <p:spPr>
          <a:xfrm>
            <a:off x="3115447" y="4366530"/>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27" name="正方形/長方形 126"/>
          <p:cNvSpPr/>
          <p:nvPr/>
        </p:nvSpPr>
        <p:spPr>
          <a:xfrm>
            <a:off x="1834351" y="4366530"/>
            <a:ext cx="1017180" cy="21159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dirty="0">
                <a:solidFill>
                  <a:srgbClr val="FFFFFF"/>
                </a:solidFill>
                <a:latin typeface="メイリオ" panose="020B0604030504040204" pitchFamily="50" charset="-128"/>
                <a:ea typeface="メイリオ" panose="020B0604030504040204" pitchFamily="50" charset="-128"/>
                <a:cs typeface="Meiryo" charset="-128"/>
              </a:rPr>
              <a:t>ライブラリ</a:t>
            </a:r>
            <a:endParaRPr kumimoji="1" lang="en-US" altLang="ja-JP" sz="600" dirty="0">
              <a:solidFill>
                <a:srgbClr val="FFFFFF"/>
              </a:solidFill>
              <a:latin typeface="メイリオ" panose="020B0604030504040204" pitchFamily="50" charset="-128"/>
              <a:ea typeface="メイリオ" panose="020B0604030504040204" pitchFamily="50" charset="-128"/>
              <a:cs typeface="Meiryo" charset="-128"/>
            </a:endParaRPr>
          </a:p>
          <a:p>
            <a:pPr algn="ctr"/>
            <a:r>
              <a:rPr lang="ja-JP" altLang="en-US" sz="600" dirty="0">
                <a:solidFill>
                  <a:srgbClr val="FFFFFF"/>
                </a:solidFill>
                <a:latin typeface="メイリオ" panose="020B0604030504040204" pitchFamily="50" charset="-128"/>
                <a:ea typeface="メイリオ" panose="020B0604030504040204" pitchFamily="50" charset="-128"/>
                <a:cs typeface="Meiryo" charset="-128"/>
              </a:rPr>
              <a:t>環境変数</a:t>
            </a:r>
            <a:endParaRPr kumimoji="1" lang="ja-JP" altLang="en-US" sz="600" dirty="0">
              <a:solidFill>
                <a:srgbClr val="FFFFFF"/>
              </a:solidFill>
              <a:latin typeface="メイリオ" panose="020B0604030504040204" pitchFamily="50" charset="-128"/>
              <a:ea typeface="メイリオ" panose="020B0604030504040204" pitchFamily="50" charset="-128"/>
              <a:cs typeface="Meiryo" charset="-128"/>
            </a:endParaRPr>
          </a:p>
        </p:txBody>
      </p:sp>
      <p:sp>
        <p:nvSpPr>
          <p:cNvPr id="129" name="テキスト ボックス 128"/>
          <p:cNvSpPr txBox="1"/>
          <p:nvPr/>
        </p:nvSpPr>
        <p:spPr>
          <a:xfrm>
            <a:off x="6269857" y="949665"/>
            <a:ext cx="1107997" cy="369332"/>
          </a:xfrm>
          <a:prstGeom prst="rect">
            <a:avLst/>
          </a:prstGeom>
          <a:noFill/>
        </p:spPr>
        <p:txBody>
          <a:bodyPr wrap="none" rtlCol="0">
            <a:spAutoFit/>
          </a:bodyPr>
          <a:lstStyle/>
          <a:p>
            <a:pPr algn="ctr"/>
            <a:r>
              <a:rPr lang="ja-JP" altLang="en-US">
                <a:solidFill>
                  <a:schemeClr val="accent6">
                    <a:lumMod val="75000"/>
                  </a:schemeClr>
                </a:solidFill>
                <a:latin typeface="メイリオ" panose="020B0604030504040204" pitchFamily="50" charset="-128"/>
                <a:ea typeface="メイリオ" panose="020B0604030504040204" pitchFamily="50" charset="-128"/>
                <a:cs typeface="Meiryo" charset="-128"/>
              </a:rPr>
              <a:t>コンテナ</a:t>
            </a:r>
            <a:endParaRPr kumimoji="1" lang="ja-JP" altLang="en-US" dirty="0">
              <a:solidFill>
                <a:schemeClr val="accent6">
                  <a:lumMod val="75000"/>
                </a:schemeClr>
              </a:solidFill>
              <a:latin typeface="メイリオ" panose="020B0604030504040204" pitchFamily="50" charset="-128"/>
              <a:ea typeface="メイリオ" panose="020B0604030504040204" pitchFamily="50" charset="-128"/>
              <a:cs typeface="Meiryo" charset="-128"/>
            </a:endParaRPr>
          </a:p>
        </p:txBody>
      </p:sp>
      <p:sp>
        <p:nvSpPr>
          <p:cNvPr id="130" name="テキスト ボックス 129"/>
          <p:cNvSpPr txBox="1"/>
          <p:nvPr/>
        </p:nvSpPr>
        <p:spPr>
          <a:xfrm>
            <a:off x="1670803" y="949884"/>
            <a:ext cx="1338829" cy="369332"/>
          </a:xfrm>
          <a:prstGeom prst="rect">
            <a:avLst/>
          </a:prstGeom>
          <a:noFill/>
        </p:spPr>
        <p:txBody>
          <a:bodyPr wrap="none" rtlCol="0">
            <a:spAutoFit/>
          </a:bodyPr>
          <a:lstStyle/>
          <a:p>
            <a:pPr algn="ctr"/>
            <a:r>
              <a:rPr lang="ja-JP" altLang="en-US">
                <a:solidFill>
                  <a:srgbClr val="009051"/>
                </a:solidFill>
                <a:latin typeface="メイリオ" panose="020B0604030504040204" pitchFamily="50" charset="-128"/>
                <a:ea typeface="メイリオ" panose="020B0604030504040204" pitchFamily="50" charset="-128"/>
                <a:cs typeface="Meiryo" charset="-128"/>
              </a:rPr>
              <a:t>仮想マシン</a:t>
            </a:r>
            <a:endParaRPr kumimoji="1" lang="ja-JP" altLang="en-US">
              <a:solidFill>
                <a:srgbClr val="009051"/>
              </a:solidFill>
              <a:latin typeface="メイリオ" panose="020B0604030504040204" pitchFamily="50" charset="-128"/>
              <a:ea typeface="メイリオ" panose="020B0604030504040204" pitchFamily="50" charset="-128"/>
              <a:cs typeface="Meiryo" charset="-128"/>
            </a:endParaRPr>
          </a:p>
        </p:txBody>
      </p:sp>
    </p:spTree>
    <p:extLst>
      <p:ext uri="{BB962C8B-B14F-4D97-AF65-F5344CB8AC3E}">
        <p14:creationId xmlns:p14="http://schemas.microsoft.com/office/powerpoint/2010/main" val="3928280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9EE92A4D-797F-6D40-BCF4-C3CEE2C8E8E3}"/>
              </a:ext>
            </a:extLst>
          </p:cNvPr>
          <p:cNvGrpSpPr/>
          <p:nvPr/>
        </p:nvGrpSpPr>
        <p:grpSpPr>
          <a:xfrm>
            <a:off x="4716217" y="1756863"/>
            <a:ext cx="3811021" cy="2266909"/>
            <a:chOff x="4716217" y="1756863"/>
            <a:chExt cx="3811021" cy="2266909"/>
          </a:xfrm>
        </p:grpSpPr>
        <p:sp>
          <p:nvSpPr>
            <p:cNvPr id="48" name="正方形/長方形 47">
              <a:extLst>
                <a:ext uri="{FF2B5EF4-FFF2-40B4-BE49-F238E27FC236}">
                  <a16:creationId xmlns:a16="http://schemas.microsoft.com/office/drawing/2014/main" id="{3B14D564-95FE-9247-914C-FC083493C488}"/>
                </a:ext>
              </a:extLst>
            </p:cNvPr>
            <p:cNvSpPr/>
            <p:nvPr/>
          </p:nvSpPr>
          <p:spPr>
            <a:xfrm>
              <a:off x="4716217" y="1756863"/>
              <a:ext cx="3811021" cy="2266909"/>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pic>
          <p:nvPicPr>
            <p:cNvPr id="49" name="図 48">
              <a:extLst>
                <a:ext uri="{FF2B5EF4-FFF2-40B4-BE49-F238E27FC236}">
                  <a16:creationId xmlns:a16="http://schemas.microsoft.com/office/drawing/2014/main" id="{A031D2EA-92B6-E344-B45E-CA221BF9DDE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857822" y="1908973"/>
              <a:ext cx="1390858" cy="607341"/>
            </a:xfrm>
            <a:prstGeom prst="rect">
              <a:avLst/>
            </a:prstGeom>
          </p:spPr>
        </p:pic>
        <p:sp>
          <p:nvSpPr>
            <p:cNvPr id="50" name="正方形/長方形 49">
              <a:extLst>
                <a:ext uri="{FF2B5EF4-FFF2-40B4-BE49-F238E27FC236}">
                  <a16:creationId xmlns:a16="http://schemas.microsoft.com/office/drawing/2014/main" id="{CE73CA2C-FB7E-684A-ACCA-E6912147B936}"/>
                </a:ext>
              </a:extLst>
            </p:cNvPr>
            <p:cNvSpPr/>
            <p:nvPr/>
          </p:nvSpPr>
          <p:spPr>
            <a:xfrm>
              <a:off x="5294178" y="1827658"/>
              <a:ext cx="2954655" cy="276999"/>
            </a:xfrm>
            <a:prstGeom prst="rect">
              <a:avLst/>
            </a:prstGeom>
          </p:spPr>
          <p:txBody>
            <a:bodyPr wrap="none">
              <a:spAutoFit/>
            </a:bodyPr>
            <a:lstStyle/>
            <a:p>
              <a:r>
                <a:rPr lang="ja-JP" altLang="en-US" sz="1200">
                  <a:solidFill>
                    <a:srgbClr val="0432FF"/>
                  </a:solidFill>
                  <a:latin typeface="Meiryo" charset="-128"/>
                  <a:ea typeface="Meiryo" charset="-128"/>
                  <a:cs typeface="Meiryo" charset="-128"/>
                </a:rPr>
                <a:t>コンテナ・オーケストレーションツール</a:t>
              </a:r>
              <a:endParaRPr lang="ja-JP" altLang="en-US" sz="1200"/>
            </a:p>
          </p:txBody>
        </p:sp>
        <p:sp>
          <p:nvSpPr>
            <p:cNvPr id="51" name="正方形/長方形 50">
              <a:extLst>
                <a:ext uri="{FF2B5EF4-FFF2-40B4-BE49-F238E27FC236}">
                  <a16:creationId xmlns:a16="http://schemas.microsoft.com/office/drawing/2014/main" id="{D8DD93AC-2405-8B4D-9474-A090DD073435}"/>
                </a:ext>
              </a:extLst>
            </p:cNvPr>
            <p:cNvSpPr/>
            <p:nvPr/>
          </p:nvSpPr>
          <p:spPr>
            <a:xfrm>
              <a:off x="6243741" y="2114601"/>
              <a:ext cx="2283497" cy="230832"/>
            </a:xfrm>
            <a:prstGeom prst="rect">
              <a:avLst/>
            </a:prstGeom>
          </p:spPr>
          <p:txBody>
            <a:bodyPr wrap="square">
              <a:spAutoFit/>
            </a:bodyPr>
            <a:lstStyle/>
            <a:p>
              <a:r>
                <a:rPr lang="ja-JP" altLang="en-US" sz="900">
                  <a:solidFill>
                    <a:srgbClr val="0070C0"/>
                  </a:solidFill>
                  <a:latin typeface="Meiryo" panose="020B0604030504040204" pitchFamily="34" charset="-128"/>
                  <a:ea typeface="Meiryo" panose="020B0604030504040204" pitchFamily="34" charset="-128"/>
                </a:rPr>
                <a:t>コンテナの配備</a:t>
              </a:r>
              <a:r>
                <a:rPr lang="en-US" altLang="ja-JP" sz="900" dirty="0">
                  <a:solidFill>
                    <a:srgbClr val="0070C0"/>
                  </a:solidFill>
                  <a:latin typeface="Meiryo" panose="020B0604030504040204" pitchFamily="34" charset="-128"/>
                  <a:ea typeface="Meiryo" panose="020B0604030504040204" pitchFamily="34" charset="-128"/>
                </a:rPr>
                <a:t>/</a:t>
              </a:r>
              <a:r>
                <a:rPr lang="ja-JP" altLang="en-US" sz="900">
                  <a:solidFill>
                    <a:srgbClr val="0070C0"/>
                  </a:solidFill>
                  <a:latin typeface="Meiryo" panose="020B0604030504040204" pitchFamily="34" charset="-128"/>
                  <a:ea typeface="Meiryo" panose="020B0604030504040204" pitchFamily="34" charset="-128"/>
                </a:rPr>
                <a:t>設定</a:t>
              </a:r>
              <a:r>
                <a:rPr lang="en-US" altLang="ja-JP" sz="900" dirty="0">
                  <a:solidFill>
                    <a:srgbClr val="0070C0"/>
                  </a:solidFill>
                  <a:latin typeface="Meiryo" panose="020B0604030504040204" pitchFamily="34" charset="-128"/>
                  <a:ea typeface="Meiryo" panose="020B0604030504040204" pitchFamily="34" charset="-128"/>
                </a:rPr>
                <a:t>/</a:t>
              </a:r>
              <a:r>
                <a:rPr lang="ja-JP" altLang="en-US" sz="900">
                  <a:solidFill>
                    <a:srgbClr val="0070C0"/>
                  </a:solidFill>
                  <a:latin typeface="Meiryo" panose="020B0604030504040204" pitchFamily="34" charset="-128"/>
                  <a:ea typeface="Meiryo" panose="020B0604030504040204" pitchFamily="34" charset="-128"/>
                </a:rPr>
                <a:t>管理の自動化</a:t>
              </a:r>
            </a:p>
          </p:txBody>
        </p:sp>
      </p:grpSp>
      <p:sp>
        <p:nvSpPr>
          <p:cNvPr id="2" name="タイトル 1">
            <a:extLst>
              <a:ext uri="{FF2B5EF4-FFF2-40B4-BE49-F238E27FC236}">
                <a16:creationId xmlns:a16="http://schemas.microsoft.com/office/drawing/2014/main" id="{82EF5A00-20FF-8841-99CE-6BC809B8BD29}"/>
              </a:ext>
            </a:extLst>
          </p:cNvPr>
          <p:cNvSpPr>
            <a:spLocks noGrp="1"/>
          </p:cNvSpPr>
          <p:nvPr>
            <p:ph type="title"/>
          </p:nvPr>
        </p:nvSpPr>
        <p:spPr/>
        <p:txBody>
          <a:bodyPr/>
          <a:lstStyle/>
          <a:p>
            <a:r>
              <a:rPr kumimoji="1" lang="ja-JP" altLang="en-US"/>
              <a:t>一般的なシステムとコンテナを使った場合の違い</a:t>
            </a:r>
          </a:p>
        </p:txBody>
      </p:sp>
      <p:sp>
        <p:nvSpPr>
          <p:cNvPr id="3" name="スライド番号プレースホルダー 2">
            <a:extLst>
              <a:ext uri="{FF2B5EF4-FFF2-40B4-BE49-F238E27FC236}">
                <a16:creationId xmlns:a16="http://schemas.microsoft.com/office/drawing/2014/main" id="{48615AC0-50F8-8744-9222-64A95CED2591}"/>
              </a:ext>
            </a:extLst>
          </p:cNvPr>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6" name="正方形/長方形 5">
            <a:extLst>
              <a:ext uri="{FF2B5EF4-FFF2-40B4-BE49-F238E27FC236}">
                <a16:creationId xmlns:a16="http://schemas.microsoft.com/office/drawing/2014/main" id="{016C6640-C640-C649-9951-A84C1D7F36E4}"/>
              </a:ext>
            </a:extLst>
          </p:cNvPr>
          <p:cNvSpPr/>
          <p:nvPr/>
        </p:nvSpPr>
        <p:spPr>
          <a:xfrm>
            <a:off x="662787" y="5050679"/>
            <a:ext cx="3682147" cy="66892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chemeClr val="bg1"/>
                </a:solidFill>
                <a:latin typeface="Meiryo" panose="020B0604030504040204" pitchFamily="34" charset="-128"/>
                <a:ea typeface="Meiryo" panose="020B0604030504040204" pitchFamily="34" charset="-128"/>
                <a:cs typeface="ＭＳ Ｐゴシック"/>
              </a:rPr>
              <a:t>サーバー</a:t>
            </a:r>
            <a:endParaRPr kumimoji="1" lang="ja-JP" altLang="en-US" sz="1600" dirty="0">
              <a:solidFill>
                <a:schemeClr val="bg1"/>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849D7C8C-74B6-234A-A9CF-AD6C37072CE3}"/>
              </a:ext>
            </a:extLst>
          </p:cNvPr>
          <p:cNvSpPr/>
          <p:nvPr/>
        </p:nvSpPr>
        <p:spPr>
          <a:xfrm>
            <a:off x="662787" y="3410841"/>
            <a:ext cx="3682147" cy="1458546"/>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29952E05-9D13-DA4E-8450-3363E84D6D09}"/>
              </a:ext>
            </a:extLst>
          </p:cNvPr>
          <p:cNvSpPr/>
          <p:nvPr/>
        </p:nvSpPr>
        <p:spPr>
          <a:xfrm>
            <a:off x="827957" y="353994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C64473D7-ADBF-F64B-8584-65CB3694B51F}"/>
              </a:ext>
            </a:extLst>
          </p:cNvPr>
          <p:cNvSpPr/>
          <p:nvPr/>
        </p:nvSpPr>
        <p:spPr>
          <a:xfrm>
            <a:off x="2112401" y="353994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C7836EA2-A930-6947-A3F7-36631E7C0875}"/>
              </a:ext>
            </a:extLst>
          </p:cNvPr>
          <p:cNvSpPr/>
          <p:nvPr/>
        </p:nvSpPr>
        <p:spPr>
          <a:xfrm>
            <a:off x="3355974" y="3539944"/>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1688544A-58EE-2B43-AF57-942644DB15EB}"/>
              </a:ext>
            </a:extLst>
          </p:cNvPr>
          <p:cNvSpPr/>
          <p:nvPr/>
        </p:nvSpPr>
        <p:spPr>
          <a:xfrm>
            <a:off x="824019" y="4156478"/>
            <a:ext cx="3352209" cy="26186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OS</a:t>
            </a:r>
            <a:r>
              <a:rPr lang="ja-JP" altLang="en-US" sz="1200">
                <a:solidFill>
                  <a:srgbClr val="FFFFFF"/>
                </a:solidFill>
                <a:latin typeface="Meiryo" panose="020B0604030504040204" pitchFamily="34" charset="-128"/>
                <a:ea typeface="Meiryo" panose="020B0604030504040204" pitchFamily="34" charset="-128"/>
                <a:cs typeface="ＭＳ Ｐゴシック"/>
              </a:rPr>
              <a:t>カーネル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5" name="テキスト ボックス 14">
            <a:extLst>
              <a:ext uri="{FF2B5EF4-FFF2-40B4-BE49-F238E27FC236}">
                <a16:creationId xmlns:a16="http://schemas.microsoft.com/office/drawing/2014/main" id="{3C0EEF88-0EE3-2C4F-8472-70A36F8B04D8}"/>
              </a:ext>
            </a:extLst>
          </p:cNvPr>
          <p:cNvSpPr txBox="1"/>
          <p:nvPr/>
        </p:nvSpPr>
        <p:spPr>
          <a:xfrm>
            <a:off x="1129124" y="4508087"/>
            <a:ext cx="2749471"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オペレーティング･システム</a:t>
            </a:r>
          </a:p>
        </p:txBody>
      </p:sp>
      <p:sp>
        <p:nvSpPr>
          <p:cNvPr id="16" name="テキスト ボックス 15">
            <a:extLst>
              <a:ext uri="{FF2B5EF4-FFF2-40B4-BE49-F238E27FC236}">
                <a16:creationId xmlns:a16="http://schemas.microsoft.com/office/drawing/2014/main" id="{71996C4B-92C2-6147-B917-176651C766EC}"/>
              </a:ext>
            </a:extLst>
          </p:cNvPr>
          <p:cNvSpPr txBox="1"/>
          <p:nvPr/>
        </p:nvSpPr>
        <p:spPr>
          <a:xfrm>
            <a:off x="1335869" y="3486211"/>
            <a:ext cx="317716" cy="369332"/>
          </a:xfrm>
          <a:prstGeom prst="rect">
            <a:avLst/>
          </a:prstGeom>
          <a:noFill/>
        </p:spPr>
        <p:txBody>
          <a:bodyPr wrap="none" rtlCol="0">
            <a:spAutoFit/>
          </a:bodyPr>
          <a:lstStyle/>
          <a:p>
            <a:r>
              <a:rPr kumimoji="1" lang="en-US" altLang="ja-JP" dirty="0">
                <a:solidFill>
                  <a:schemeClr val="bg1"/>
                </a:solidFill>
              </a:rPr>
              <a:t>A</a:t>
            </a:r>
            <a:endParaRPr kumimoji="1" lang="ja-JP" altLang="en-US">
              <a:solidFill>
                <a:schemeClr val="bg1"/>
              </a:solidFill>
            </a:endParaRPr>
          </a:p>
        </p:txBody>
      </p:sp>
      <p:sp>
        <p:nvSpPr>
          <p:cNvPr id="17" name="テキスト ボックス 16">
            <a:extLst>
              <a:ext uri="{FF2B5EF4-FFF2-40B4-BE49-F238E27FC236}">
                <a16:creationId xmlns:a16="http://schemas.microsoft.com/office/drawing/2014/main" id="{3D0364F8-B928-454E-9AF0-9600C5C4FE12}"/>
              </a:ext>
            </a:extLst>
          </p:cNvPr>
          <p:cNvSpPr txBox="1"/>
          <p:nvPr/>
        </p:nvSpPr>
        <p:spPr>
          <a:xfrm>
            <a:off x="2614767" y="3486211"/>
            <a:ext cx="309700" cy="369332"/>
          </a:xfrm>
          <a:prstGeom prst="rect">
            <a:avLst/>
          </a:prstGeom>
          <a:noFill/>
        </p:spPr>
        <p:txBody>
          <a:bodyPr wrap="none" rtlCol="0">
            <a:spAutoFit/>
          </a:bodyPr>
          <a:lstStyle/>
          <a:p>
            <a:r>
              <a:rPr kumimoji="1" lang="en-US" altLang="ja-JP" dirty="0">
                <a:solidFill>
                  <a:schemeClr val="bg1"/>
                </a:solidFill>
              </a:rPr>
              <a:t>B</a:t>
            </a:r>
            <a:endParaRPr kumimoji="1" lang="ja-JP" altLang="en-US">
              <a:solidFill>
                <a:schemeClr val="bg1"/>
              </a:solidFill>
            </a:endParaRPr>
          </a:p>
        </p:txBody>
      </p:sp>
      <p:sp>
        <p:nvSpPr>
          <p:cNvPr id="18" name="テキスト ボックス 17">
            <a:extLst>
              <a:ext uri="{FF2B5EF4-FFF2-40B4-BE49-F238E27FC236}">
                <a16:creationId xmlns:a16="http://schemas.microsoft.com/office/drawing/2014/main" id="{BE5BC8F8-5122-A94D-A1F4-24819C6E8142}"/>
              </a:ext>
            </a:extLst>
          </p:cNvPr>
          <p:cNvSpPr txBox="1"/>
          <p:nvPr/>
        </p:nvSpPr>
        <p:spPr>
          <a:xfrm>
            <a:off x="3867722" y="3486211"/>
            <a:ext cx="308098" cy="369332"/>
          </a:xfrm>
          <a:prstGeom prst="rect">
            <a:avLst/>
          </a:prstGeom>
          <a:noFill/>
        </p:spPr>
        <p:txBody>
          <a:bodyPr wrap="none" rtlCol="0">
            <a:spAutoFit/>
          </a:bodyPr>
          <a:lstStyle/>
          <a:p>
            <a:r>
              <a:rPr lang="en-US" altLang="ja-JP" dirty="0">
                <a:solidFill>
                  <a:schemeClr val="bg1"/>
                </a:solidFill>
              </a:rPr>
              <a:t>C</a:t>
            </a:r>
            <a:endParaRPr kumimoji="1" lang="ja-JP" altLang="en-US">
              <a:solidFill>
                <a:schemeClr val="bg1"/>
              </a:solidFill>
            </a:endParaRPr>
          </a:p>
        </p:txBody>
      </p:sp>
      <p:sp>
        <p:nvSpPr>
          <p:cNvPr id="22" name="正方形/長方形 21">
            <a:extLst>
              <a:ext uri="{FF2B5EF4-FFF2-40B4-BE49-F238E27FC236}">
                <a16:creationId xmlns:a16="http://schemas.microsoft.com/office/drawing/2014/main" id="{616DA2C0-1D70-1844-8FE5-365C4F2B34D9}"/>
              </a:ext>
            </a:extLst>
          </p:cNvPr>
          <p:cNvSpPr/>
          <p:nvPr/>
        </p:nvSpPr>
        <p:spPr>
          <a:xfrm>
            <a:off x="824019" y="3018194"/>
            <a:ext cx="794436" cy="26186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700">
                <a:solidFill>
                  <a:srgbClr val="FFFFFF"/>
                </a:solidFill>
                <a:latin typeface="Meiryo" charset="-128"/>
                <a:ea typeface="Meiryo" charset="-128"/>
                <a:cs typeface="Meiryo" charset="-128"/>
              </a:rPr>
              <a:t>アプリ</a:t>
            </a:r>
            <a:endParaRPr kumimoji="1" lang="en-US" altLang="ja-JP" sz="700" dirty="0">
              <a:solidFill>
                <a:srgbClr val="FFFFFF"/>
              </a:solidFill>
              <a:latin typeface="Meiryo" charset="-128"/>
              <a:ea typeface="Meiryo" charset="-128"/>
              <a:cs typeface="Meiryo" charset="-128"/>
            </a:endParaRPr>
          </a:p>
          <a:p>
            <a:r>
              <a:rPr kumimoji="1" lang="ja-JP" altLang="en-US" sz="700">
                <a:solidFill>
                  <a:srgbClr val="FFFFFF"/>
                </a:solidFill>
                <a:latin typeface="Meiryo" charset="-128"/>
                <a:ea typeface="Meiryo" charset="-128"/>
                <a:cs typeface="Meiryo" charset="-128"/>
              </a:rPr>
              <a:t>ケーション</a:t>
            </a:r>
            <a:endParaRPr kumimoji="1" lang="ja-JP" altLang="en-US" sz="700" dirty="0">
              <a:solidFill>
                <a:srgbClr val="FFFFFF"/>
              </a:solidFill>
              <a:latin typeface="Meiryo" charset="-128"/>
              <a:ea typeface="Meiryo" charset="-128"/>
              <a:cs typeface="Meiryo" charset="-128"/>
            </a:endParaRPr>
          </a:p>
        </p:txBody>
      </p:sp>
      <p:sp>
        <p:nvSpPr>
          <p:cNvPr id="23" name="テキスト ボックス 22">
            <a:extLst>
              <a:ext uri="{FF2B5EF4-FFF2-40B4-BE49-F238E27FC236}">
                <a16:creationId xmlns:a16="http://schemas.microsoft.com/office/drawing/2014/main" id="{BA0209AF-9493-8B4A-B148-7732FF019B32}"/>
              </a:ext>
            </a:extLst>
          </p:cNvPr>
          <p:cNvSpPr txBox="1"/>
          <p:nvPr/>
        </p:nvSpPr>
        <p:spPr>
          <a:xfrm>
            <a:off x="1323611" y="2964461"/>
            <a:ext cx="317716" cy="369332"/>
          </a:xfrm>
          <a:prstGeom prst="rect">
            <a:avLst/>
          </a:prstGeom>
          <a:noFill/>
        </p:spPr>
        <p:txBody>
          <a:bodyPr wrap="none" rtlCol="0">
            <a:spAutoFit/>
          </a:bodyPr>
          <a:lstStyle/>
          <a:p>
            <a:r>
              <a:rPr kumimoji="1" lang="en-US" altLang="ja-JP" dirty="0">
                <a:solidFill>
                  <a:schemeClr val="bg1"/>
                </a:solidFill>
              </a:rPr>
              <a:t>A</a:t>
            </a:r>
            <a:endParaRPr kumimoji="1" lang="ja-JP" altLang="en-US">
              <a:solidFill>
                <a:schemeClr val="bg1"/>
              </a:solidFill>
            </a:endParaRPr>
          </a:p>
        </p:txBody>
      </p:sp>
      <p:sp>
        <p:nvSpPr>
          <p:cNvPr id="24" name="正方形/長方形 23">
            <a:extLst>
              <a:ext uri="{FF2B5EF4-FFF2-40B4-BE49-F238E27FC236}">
                <a16:creationId xmlns:a16="http://schemas.microsoft.com/office/drawing/2014/main" id="{E980F8E8-98D8-5F40-AC7A-ACE64355F818}"/>
              </a:ext>
            </a:extLst>
          </p:cNvPr>
          <p:cNvSpPr/>
          <p:nvPr/>
        </p:nvSpPr>
        <p:spPr>
          <a:xfrm>
            <a:off x="2112401" y="3012813"/>
            <a:ext cx="790498" cy="26186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700">
                <a:solidFill>
                  <a:srgbClr val="FFFFFF"/>
                </a:solidFill>
                <a:latin typeface="Meiryo" charset="-128"/>
                <a:ea typeface="Meiryo" charset="-128"/>
                <a:cs typeface="Meiryo" charset="-128"/>
              </a:rPr>
              <a:t>アプリ</a:t>
            </a:r>
            <a:endParaRPr kumimoji="1" lang="en-US" altLang="ja-JP" sz="700" dirty="0">
              <a:solidFill>
                <a:srgbClr val="FFFFFF"/>
              </a:solidFill>
              <a:latin typeface="Meiryo" charset="-128"/>
              <a:ea typeface="Meiryo" charset="-128"/>
              <a:cs typeface="Meiryo" charset="-128"/>
            </a:endParaRPr>
          </a:p>
          <a:p>
            <a:r>
              <a:rPr kumimoji="1" lang="ja-JP" altLang="en-US" sz="700">
                <a:solidFill>
                  <a:srgbClr val="FFFFFF"/>
                </a:solidFill>
                <a:latin typeface="Meiryo" charset="-128"/>
                <a:ea typeface="Meiryo" charset="-128"/>
                <a:cs typeface="Meiryo" charset="-128"/>
              </a:rPr>
              <a:t>ケーション</a:t>
            </a:r>
            <a:endParaRPr kumimoji="1" lang="ja-JP" altLang="en-US" sz="7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6D75AE6D-1CD6-DD48-B712-168BF6615F5C}"/>
              </a:ext>
            </a:extLst>
          </p:cNvPr>
          <p:cNvSpPr/>
          <p:nvPr/>
        </p:nvSpPr>
        <p:spPr>
          <a:xfrm>
            <a:off x="3356382" y="3018194"/>
            <a:ext cx="819846" cy="26186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700">
                <a:solidFill>
                  <a:srgbClr val="FFFFFF"/>
                </a:solidFill>
                <a:latin typeface="Meiryo" charset="-128"/>
                <a:ea typeface="Meiryo" charset="-128"/>
                <a:cs typeface="Meiryo" charset="-128"/>
              </a:rPr>
              <a:t>アプリ</a:t>
            </a:r>
            <a:endParaRPr kumimoji="1" lang="en-US" altLang="ja-JP" sz="700" dirty="0">
              <a:solidFill>
                <a:srgbClr val="FFFFFF"/>
              </a:solidFill>
              <a:latin typeface="Meiryo" charset="-128"/>
              <a:ea typeface="Meiryo" charset="-128"/>
              <a:cs typeface="Meiryo" charset="-128"/>
            </a:endParaRPr>
          </a:p>
          <a:p>
            <a:r>
              <a:rPr kumimoji="1" lang="ja-JP" altLang="en-US" sz="700">
                <a:solidFill>
                  <a:srgbClr val="FFFFFF"/>
                </a:solidFill>
                <a:latin typeface="Meiryo" charset="-128"/>
                <a:ea typeface="Meiryo" charset="-128"/>
                <a:cs typeface="Meiryo" charset="-128"/>
              </a:rPr>
              <a:t>ケーション</a:t>
            </a:r>
            <a:endParaRPr kumimoji="1" lang="ja-JP" altLang="en-US" sz="700" dirty="0">
              <a:solidFill>
                <a:srgbClr val="FFFFFF"/>
              </a:solidFill>
              <a:latin typeface="Meiryo" charset="-128"/>
              <a:ea typeface="Meiryo" charset="-128"/>
              <a:cs typeface="Meiryo" charset="-128"/>
            </a:endParaRPr>
          </a:p>
        </p:txBody>
      </p:sp>
      <p:sp>
        <p:nvSpPr>
          <p:cNvPr id="26" name="テキスト ボックス 25">
            <a:extLst>
              <a:ext uri="{FF2B5EF4-FFF2-40B4-BE49-F238E27FC236}">
                <a16:creationId xmlns:a16="http://schemas.microsoft.com/office/drawing/2014/main" id="{36F2C9C1-F0C7-5340-A170-7FBEBA0B628D}"/>
              </a:ext>
            </a:extLst>
          </p:cNvPr>
          <p:cNvSpPr txBox="1"/>
          <p:nvPr/>
        </p:nvSpPr>
        <p:spPr>
          <a:xfrm>
            <a:off x="2614767" y="2959080"/>
            <a:ext cx="309700" cy="369332"/>
          </a:xfrm>
          <a:prstGeom prst="rect">
            <a:avLst/>
          </a:prstGeom>
          <a:noFill/>
        </p:spPr>
        <p:txBody>
          <a:bodyPr wrap="none" rtlCol="0">
            <a:spAutoFit/>
          </a:bodyPr>
          <a:lstStyle/>
          <a:p>
            <a:r>
              <a:rPr kumimoji="1" lang="en-US" altLang="ja-JP" dirty="0">
                <a:solidFill>
                  <a:schemeClr val="bg1"/>
                </a:solidFill>
              </a:rPr>
              <a:t>B</a:t>
            </a:r>
            <a:endParaRPr kumimoji="1" lang="ja-JP" altLang="en-US">
              <a:solidFill>
                <a:schemeClr val="bg1"/>
              </a:solidFill>
            </a:endParaRPr>
          </a:p>
        </p:txBody>
      </p:sp>
      <p:sp>
        <p:nvSpPr>
          <p:cNvPr id="27" name="テキスト ボックス 26">
            <a:extLst>
              <a:ext uri="{FF2B5EF4-FFF2-40B4-BE49-F238E27FC236}">
                <a16:creationId xmlns:a16="http://schemas.microsoft.com/office/drawing/2014/main" id="{D0703EF0-5F43-2447-8BE7-BC706B3C5784}"/>
              </a:ext>
            </a:extLst>
          </p:cNvPr>
          <p:cNvSpPr txBox="1"/>
          <p:nvPr/>
        </p:nvSpPr>
        <p:spPr>
          <a:xfrm>
            <a:off x="3868130" y="2959080"/>
            <a:ext cx="308098" cy="369332"/>
          </a:xfrm>
          <a:prstGeom prst="rect">
            <a:avLst/>
          </a:prstGeom>
          <a:noFill/>
        </p:spPr>
        <p:txBody>
          <a:bodyPr wrap="none" rtlCol="0">
            <a:spAutoFit/>
          </a:bodyPr>
          <a:lstStyle/>
          <a:p>
            <a:r>
              <a:rPr lang="en-US" altLang="ja-JP" dirty="0">
                <a:solidFill>
                  <a:schemeClr val="bg1"/>
                </a:solidFill>
              </a:rPr>
              <a:t>C</a:t>
            </a:r>
            <a:endParaRPr kumimoji="1" lang="ja-JP" altLang="en-US">
              <a:solidFill>
                <a:schemeClr val="bg1"/>
              </a:solidFill>
            </a:endParaRPr>
          </a:p>
        </p:txBody>
      </p:sp>
      <p:grpSp>
        <p:nvGrpSpPr>
          <p:cNvPr id="5" name="グループ化 4">
            <a:extLst>
              <a:ext uri="{FF2B5EF4-FFF2-40B4-BE49-F238E27FC236}">
                <a16:creationId xmlns:a16="http://schemas.microsoft.com/office/drawing/2014/main" id="{D447BBAB-68FC-F94D-A880-F0DE2C81E5F5}"/>
              </a:ext>
            </a:extLst>
          </p:cNvPr>
          <p:cNvGrpSpPr/>
          <p:nvPr/>
        </p:nvGrpSpPr>
        <p:grpSpPr>
          <a:xfrm>
            <a:off x="4799066" y="2483192"/>
            <a:ext cx="3682147" cy="3236411"/>
            <a:chOff x="4799066" y="2483192"/>
            <a:chExt cx="3682147" cy="3236411"/>
          </a:xfrm>
        </p:grpSpPr>
        <p:sp>
          <p:nvSpPr>
            <p:cNvPr id="44" name="正方形/長方形 43">
              <a:extLst>
                <a:ext uri="{FF2B5EF4-FFF2-40B4-BE49-F238E27FC236}">
                  <a16:creationId xmlns:a16="http://schemas.microsoft.com/office/drawing/2014/main" id="{133A0B68-2CCE-8A40-80D4-2B43B9E55FBB}"/>
                </a:ext>
              </a:extLst>
            </p:cNvPr>
            <p:cNvSpPr/>
            <p:nvPr/>
          </p:nvSpPr>
          <p:spPr>
            <a:xfrm>
              <a:off x="7313441" y="2487618"/>
              <a:ext cx="1159876" cy="145854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42" name="正方形/長方形 41">
              <a:extLst>
                <a:ext uri="{FF2B5EF4-FFF2-40B4-BE49-F238E27FC236}">
                  <a16:creationId xmlns:a16="http://schemas.microsoft.com/office/drawing/2014/main" id="{262EE036-ADFD-1445-976D-BBD6E61EFB88}"/>
                </a:ext>
              </a:extLst>
            </p:cNvPr>
            <p:cNvSpPr/>
            <p:nvPr/>
          </p:nvSpPr>
          <p:spPr>
            <a:xfrm>
              <a:off x="6059926" y="2483192"/>
              <a:ext cx="1159876" cy="145854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41" name="正方形/長方形 40">
              <a:extLst>
                <a:ext uri="{FF2B5EF4-FFF2-40B4-BE49-F238E27FC236}">
                  <a16:creationId xmlns:a16="http://schemas.microsoft.com/office/drawing/2014/main" id="{D9415C12-94E1-9243-9DBA-9C2FA1E79071}"/>
                </a:ext>
              </a:extLst>
            </p:cNvPr>
            <p:cNvSpPr/>
            <p:nvPr/>
          </p:nvSpPr>
          <p:spPr>
            <a:xfrm>
              <a:off x="4799067" y="2483192"/>
              <a:ext cx="1159876" cy="1458546"/>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9" name="正方形/長方形 8">
              <a:extLst>
                <a:ext uri="{FF2B5EF4-FFF2-40B4-BE49-F238E27FC236}">
                  <a16:creationId xmlns:a16="http://schemas.microsoft.com/office/drawing/2014/main" id="{0639F0AB-769B-D441-874C-024A354FCA1E}"/>
                </a:ext>
              </a:extLst>
            </p:cNvPr>
            <p:cNvSpPr/>
            <p:nvPr/>
          </p:nvSpPr>
          <p:spPr>
            <a:xfrm>
              <a:off x="4799066" y="4074198"/>
              <a:ext cx="3682147" cy="795188"/>
            </a:xfrm>
            <a:prstGeom prst="rec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0" name="テキスト ボックス 19">
              <a:extLst>
                <a:ext uri="{FF2B5EF4-FFF2-40B4-BE49-F238E27FC236}">
                  <a16:creationId xmlns:a16="http://schemas.microsoft.com/office/drawing/2014/main" id="{7A330D9A-00AF-C24A-A2F0-47DDCDC3476E}"/>
                </a:ext>
              </a:extLst>
            </p:cNvPr>
            <p:cNvSpPr txBox="1"/>
            <p:nvPr/>
          </p:nvSpPr>
          <p:spPr>
            <a:xfrm>
              <a:off x="5265405" y="4508087"/>
              <a:ext cx="2749471" cy="338554"/>
            </a:xfrm>
            <a:prstGeom prst="rect">
              <a:avLst/>
            </a:prstGeom>
            <a:noFill/>
          </p:spPr>
          <p:txBody>
            <a:bodyPr wrap="none" rtlCol="0">
              <a:spAutoFit/>
            </a:bodyPr>
            <a:lstStyle/>
            <a:p>
              <a:pPr algn="ctr"/>
              <a:r>
                <a:rPr kumimoji="1" lang="ja-JP" altLang="en-US" sz="1600">
                  <a:solidFill>
                    <a:schemeClr val="bg1"/>
                  </a:solidFill>
                  <a:latin typeface="Meiryo" panose="020B0604030504040204" pitchFamily="34" charset="-128"/>
                  <a:ea typeface="Meiryo" panose="020B0604030504040204" pitchFamily="34" charset="-128"/>
                </a:rPr>
                <a:t>オペレーティング･システム</a:t>
              </a:r>
            </a:p>
          </p:txBody>
        </p:sp>
        <p:sp>
          <p:nvSpPr>
            <p:cNvPr id="21" name="正方形/長方形 20">
              <a:extLst>
                <a:ext uri="{FF2B5EF4-FFF2-40B4-BE49-F238E27FC236}">
                  <a16:creationId xmlns:a16="http://schemas.microsoft.com/office/drawing/2014/main" id="{CEC0443C-2C9A-3C4F-BE50-908A32128A18}"/>
                </a:ext>
              </a:extLst>
            </p:cNvPr>
            <p:cNvSpPr/>
            <p:nvPr/>
          </p:nvSpPr>
          <p:spPr>
            <a:xfrm>
              <a:off x="4960298" y="4191831"/>
              <a:ext cx="3322860" cy="26186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panose="020B0604030504040204" pitchFamily="34" charset="-128"/>
                  <a:ea typeface="Meiryo" panose="020B0604030504040204" pitchFamily="34" charset="-128"/>
                  <a:cs typeface="ＭＳ Ｐゴシック"/>
                </a:rPr>
                <a:t>OS</a:t>
              </a:r>
              <a:r>
                <a:rPr lang="ja-JP" altLang="en-US" sz="1200">
                  <a:solidFill>
                    <a:srgbClr val="FFFFFF"/>
                  </a:solidFill>
                  <a:latin typeface="Meiryo" panose="020B0604030504040204" pitchFamily="34" charset="-128"/>
                  <a:ea typeface="Meiryo" panose="020B0604030504040204" pitchFamily="34" charset="-128"/>
                  <a:cs typeface="ＭＳ Ｐゴシック"/>
                </a:rPr>
                <a:t>カーネル</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8" name="正方形/長方形 27">
              <a:extLst>
                <a:ext uri="{FF2B5EF4-FFF2-40B4-BE49-F238E27FC236}">
                  <a16:creationId xmlns:a16="http://schemas.microsoft.com/office/drawing/2014/main" id="{8EA7BF82-3014-514D-A3D1-AA5686B0AB18}"/>
                </a:ext>
              </a:extLst>
            </p:cNvPr>
            <p:cNvSpPr/>
            <p:nvPr/>
          </p:nvSpPr>
          <p:spPr>
            <a:xfrm>
              <a:off x="4964236" y="3488957"/>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9BB165C1-18F1-E542-8BA1-554E10BAD982}"/>
                </a:ext>
              </a:extLst>
            </p:cNvPr>
            <p:cNvSpPr/>
            <p:nvPr/>
          </p:nvSpPr>
          <p:spPr>
            <a:xfrm>
              <a:off x="6248680" y="3488957"/>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897DFCEC-4EC0-BD4D-9F61-BF90B90D46B4}"/>
                </a:ext>
              </a:extLst>
            </p:cNvPr>
            <p:cNvSpPr/>
            <p:nvPr/>
          </p:nvSpPr>
          <p:spPr>
            <a:xfrm>
              <a:off x="7492661" y="3488957"/>
              <a:ext cx="790497" cy="261866"/>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700" dirty="0">
                  <a:solidFill>
                    <a:srgbClr val="FFFFFF"/>
                  </a:solidFill>
                  <a:latin typeface="Meiryo" charset="-128"/>
                  <a:ea typeface="Meiryo" charset="-128"/>
                  <a:cs typeface="Meiryo" charset="-128"/>
                </a:rPr>
                <a:t>ライブラリ</a:t>
              </a:r>
              <a:endParaRPr kumimoji="1" lang="en-US" altLang="ja-JP" sz="700" dirty="0">
                <a:solidFill>
                  <a:srgbClr val="FFFFFF"/>
                </a:solidFill>
                <a:latin typeface="Meiryo" charset="-128"/>
                <a:ea typeface="Meiryo" charset="-128"/>
                <a:cs typeface="Meiryo" charset="-128"/>
              </a:endParaRPr>
            </a:p>
            <a:p>
              <a:r>
                <a:rPr lang="ja-JP" altLang="en-US" sz="700" dirty="0">
                  <a:solidFill>
                    <a:srgbClr val="FFFFFF"/>
                  </a:solidFill>
                  <a:latin typeface="Meiryo" charset="-128"/>
                  <a:ea typeface="Meiryo" charset="-128"/>
                  <a:cs typeface="Meiryo" charset="-128"/>
                </a:rPr>
                <a:t>環境変数</a:t>
              </a:r>
              <a:endParaRPr kumimoji="1" lang="ja-JP" altLang="en-US" sz="700" dirty="0">
                <a:solidFill>
                  <a:srgbClr val="FFFFFF"/>
                </a:solidFill>
                <a:latin typeface="Meiryo" charset="-128"/>
                <a:ea typeface="Meiryo" charset="-128"/>
                <a:cs typeface="Meiryo" charset="-128"/>
              </a:endParaRPr>
            </a:p>
          </p:txBody>
        </p:sp>
        <p:sp>
          <p:nvSpPr>
            <p:cNvPr id="31" name="テキスト ボックス 30">
              <a:extLst>
                <a:ext uri="{FF2B5EF4-FFF2-40B4-BE49-F238E27FC236}">
                  <a16:creationId xmlns:a16="http://schemas.microsoft.com/office/drawing/2014/main" id="{CBB8BE3E-5C40-6348-9727-7745C2F810BD}"/>
                </a:ext>
              </a:extLst>
            </p:cNvPr>
            <p:cNvSpPr txBox="1"/>
            <p:nvPr/>
          </p:nvSpPr>
          <p:spPr>
            <a:xfrm>
              <a:off x="5472148" y="3435224"/>
              <a:ext cx="317716" cy="369332"/>
            </a:xfrm>
            <a:prstGeom prst="rect">
              <a:avLst/>
            </a:prstGeom>
            <a:noFill/>
          </p:spPr>
          <p:txBody>
            <a:bodyPr wrap="none" rtlCol="0">
              <a:spAutoFit/>
            </a:bodyPr>
            <a:lstStyle/>
            <a:p>
              <a:r>
                <a:rPr kumimoji="1" lang="en-US" altLang="ja-JP" dirty="0">
                  <a:solidFill>
                    <a:schemeClr val="bg1"/>
                  </a:solidFill>
                </a:rPr>
                <a:t>A</a:t>
              </a:r>
              <a:endParaRPr kumimoji="1" lang="ja-JP" altLang="en-US">
                <a:solidFill>
                  <a:schemeClr val="bg1"/>
                </a:solidFill>
              </a:endParaRPr>
            </a:p>
          </p:txBody>
        </p:sp>
        <p:sp>
          <p:nvSpPr>
            <p:cNvPr id="32" name="テキスト ボックス 31">
              <a:extLst>
                <a:ext uri="{FF2B5EF4-FFF2-40B4-BE49-F238E27FC236}">
                  <a16:creationId xmlns:a16="http://schemas.microsoft.com/office/drawing/2014/main" id="{36739237-94CC-CE43-8600-53E7BE7BD3FB}"/>
                </a:ext>
              </a:extLst>
            </p:cNvPr>
            <p:cNvSpPr txBox="1"/>
            <p:nvPr/>
          </p:nvSpPr>
          <p:spPr>
            <a:xfrm>
              <a:off x="6751046" y="3435224"/>
              <a:ext cx="309700" cy="369332"/>
            </a:xfrm>
            <a:prstGeom prst="rect">
              <a:avLst/>
            </a:prstGeom>
            <a:noFill/>
          </p:spPr>
          <p:txBody>
            <a:bodyPr wrap="none" rtlCol="0">
              <a:spAutoFit/>
            </a:bodyPr>
            <a:lstStyle/>
            <a:p>
              <a:r>
                <a:rPr kumimoji="1" lang="en-US" altLang="ja-JP" dirty="0">
                  <a:solidFill>
                    <a:schemeClr val="bg1"/>
                  </a:solidFill>
                </a:rPr>
                <a:t>B</a:t>
              </a:r>
              <a:endParaRPr kumimoji="1" lang="ja-JP" altLang="en-US">
                <a:solidFill>
                  <a:schemeClr val="bg1"/>
                </a:solidFill>
              </a:endParaRPr>
            </a:p>
          </p:txBody>
        </p:sp>
        <p:sp>
          <p:nvSpPr>
            <p:cNvPr id="33" name="テキスト ボックス 32">
              <a:extLst>
                <a:ext uri="{FF2B5EF4-FFF2-40B4-BE49-F238E27FC236}">
                  <a16:creationId xmlns:a16="http://schemas.microsoft.com/office/drawing/2014/main" id="{68690A46-7D46-9C42-B8FF-6CF81BCDD535}"/>
                </a:ext>
              </a:extLst>
            </p:cNvPr>
            <p:cNvSpPr txBox="1"/>
            <p:nvPr/>
          </p:nvSpPr>
          <p:spPr>
            <a:xfrm>
              <a:off x="8004409" y="3435224"/>
              <a:ext cx="308098" cy="369332"/>
            </a:xfrm>
            <a:prstGeom prst="rect">
              <a:avLst/>
            </a:prstGeom>
            <a:noFill/>
          </p:spPr>
          <p:txBody>
            <a:bodyPr wrap="none" rtlCol="0">
              <a:spAutoFit/>
            </a:bodyPr>
            <a:lstStyle/>
            <a:p>
              <a:r>
                <a:rPr lang="en-US" altLang="ja-JP" dirty="0">
                  <a:solidFill>
                    <a:schemeClr val="bg1"/>
                  </a:solidFill>
                </a:rPr>
                <a:t>C</a:t>
              </a:r>
              <a:endParaRPr kumimoji="1" lang="ja-JP" altLang="en-US">
                <a:solidFill>
                  <a:schemeClr val="bg1"/>
                </a:solidFill>
              </a:endParaRPr>
            </a:p>
          </p:txBody>
        </p:sp>
        <p:sp>
          <p:nvSpPr>
            <p:cNvPr id="34" name="正方形/長方形 33">
              <a:extLst>
                <a:ext uri="{FF2B5EF4-FFF2-40B4-BE49-F238E27FC236}">
                  <a16:creationId xmlns:a16="http://schemas.microsoft.com/office/drawing/2014/main" id="{719B53BF-2EB3-5F40-924B-08B39D632706}"/>
                </a:ext>
              </a:extLst>
            </p:cNvPr>
            <p:cNvSpPr/>
            <p:nvPr/>
          </p:nvSpPr>
          <p:spPr>
            <a:xfrm>
              <a:off x="4960298" y="2967207"/>
              <a:ext cx="794436" cy="26186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700">
                  <a:solidFill>
                    <a:srgbClr val="FFFFFF"/>
                  </a:solidFill>
                  <a:latin typeface="Meiryo" charset="-128"/>
                  <a:ea typeface="Meiryo" charset="-128"/>
                  <a:cs typeface="Meiryo" charset="-128"/>
                </a:rPr>
                <a:t>アプリ</a:t>
              </a:r>
              <a:endParaRPr kumimoji="1" lang="en-US" altLang="ja-JP" sz="700" dirty="0">
                <a:solidFill>
                  <a:srgbClr val="FFFFFF"/>
                </a:solidFill>
                <a:latin typeface="Meiryo" charset="-128"/>
                <a:ea typeface="Meiryo" charset="-128"/>
                <a:cs typeface="Meiryo" charset="-128"/>
              </a:endParaRPr>
            </a:p>
            <a:p>
              <a:r>
                <a:rPr kumimoji="1" lang="ja-JP" altLang="en-US" sz="700">
                  <a:solidFill>
                    <a:srgbClr val="FFFFFF"/>
                  </a:solidFill>
                  <a:latin typeface="Meiryo" charset="-128"/>
                  <a:ea typeface="Meiryo" charset="-128"/>
                  <a:cs typeface="Meiryo" charset="-128"/>
                </a:rPr>
                <a:t>ケーション</a:t>
              </a:r>
              <a:endParaRPr kumimoji="1" lang="ja-JP" altLang="en-US" sz="700" dirty="0">
                <a:solidFill>
                  <a:srgbClr val="FFFFFF"/>
                </a:solidFill>
                <a:latin typeface="Meiryo" charset="-128"/>
                <a:ea typeface="Meiryo" charset="-128"/>
                <a:cs typeface="Meiryo" charset="-128"/>
              </a:endParaRPr>
            </a:p>
          </p:txBody>
        </p:sp>
        <p:sp>
          <p:nvSpPr>
            <p:cNvPr id="35" name="テキスト ボックス 34">
              <a:extLst>
                <a:ext uri="{FF2B5EF4-FFF2-40B4-BE49-F238E27FC236}">
                  <a16:creationId xmlns:a16="http://schemas.microsoft.com/office/drawing/2014/main" id="{2782B79A-DEA9-BD4E-B585-C14E9B5C7936}"/>
                </a:ext>
              </a:extLst>
            </p:cNvPr>
            <p:cNvSpPr txBox="1"/>
            <p:nvPr/>
          </p:nvSpPr>
          <p:spPr>
            <a:xfrm>
              <a:off x="5459890" y="2913474"/>
              <a:ext cx="317716" cy="369332"/>
            </a:xfrm>
            <a:prstGeom prst="rect">
              <a:avLst/>
            </a:prstGeom>
            <a:noFill/>
          </p:spPr>
          <p:txBody>
            <a:bodyPr wrap="none" rtlCol="0">
              <a:spAutoFit/>
            </a:bodyPr>
            <a:lstStyle/>
            <a:p>
              <a:r>
                <a:rPr kumimoji="1" lang="en-US" altLang="ja-JP" dirty="0">
                  <a:solidFill>
                    <a:schemeClr val="bg1"/>
                  </a:solidFill>
                </a:rPr>
                <a:t>A</a:t>
              </a:r>
              <a:endParaRPr kumimoji="1" lang="ja-JP" altLang="en-US">
                <a:solidFill>
                  <a:schemeClr val="bg1"/>
                </a:solidFill>
              </a:endParaRPr>
            </a:p>
          </p:txBody>
        </p:sp>
        <p:sp>
          <p:nvSpPr>
            <p:cNvPr id="36" name="正方形/長方形 35">
              <a:extLst>
                <a:ext uri="{FF2B5EF4-FFF2-40B4-BE49-F238E27FC236}">
                  <a16:creationId xmlns:a16="http://schemas.microsoft.com/office/drawing/2014/main" id="{C372DE60-8CA6-2546-817E-57AA2B54CCFD}"/>
                </a:ext>
              </a:extLst>
            </p:cNvPr>
            <p:cNvSpPr/>
            <p:nvPr/>
          </p:nvSpPr>
          <p:spPr>
            <a:xfrm>
              <a:off x="6248680" y="2961826"/>
              <a:ext cx="790498" cy="26186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700">
                  <a:solidFill>
                    <a:srgbClr val="FFFFFF"/>
                  </a:solidFill>
                  <a:latin typeface="Meiryo" charset="-128"/>
                  <a:ea typeface="Meiryo" charset="-128"/>
                  <a:cs typeface="Meiryo" charset="-128"/>
                </a:rPr>
                <a:t>アプリ</a:t>
              </a:r>
              <a:endParaRPr kumimoji="1" lang="en-US" altLang="ja-JP" sz="700" dirty="0">
                <a:solidFill>
                  <a:srgbClr val="FFFFFF"/>
                </a:solidFill>
                <a:latin typeface="Meiryo" charset="-128"/>
                <a:ea typeface="Meiryo" charset="-128"/>
                <a:cs typeface="Meiryo" charset="-128"/>
              </a:endParaRPr>
            </a:p>
            <a:p>
              <a:r>
                <a:rPr kumimoji="1" lang="ja-JP" altLang="en-US" sz="700">
                  <a:solidFill>
                    <a:srgbClr val="FFFFFF"/>
                  </a:solidFill>
                  <a:latin typeface="Meiryo" charset="-128"/>
                  <a:ea typeface="Meiryo" charset="-128"/>
                  <a:cs typeface="Meiryo" charset="-128"/>
                </a:rPr>
                <a:t>ケーション</a:t>
              </a:r>
              <a:endParaRPr kumimoji="1" lang="ja-JP" altLang="en-US" sz="700" dirty="0">
                <a:solidFill>
                  <a:srgbClr val="FFFFFF"/>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1087E239-9DFB-C845-8676-296453F1D9BF}"/>
                </a:ext>
              </a:extLst>
            </p:cNvPr>
            <p:cNvSpPr/>
            <p:nvPr/>
          </p:nvSpPr>
          <p:spPr>
            <a:xfrm>
              <a:off x="7492661" y="2967207"/>
              <a:ext cx="819846" cy="261866"/>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700">
                  <a:solidFill>
                    <a:srgbClr val="FFFFFF"/>
                  </a:solidFill>
                  <a:latin typeface="Meiryo" charset="-128"/>
                  <a:ea typeface="Meiryo" charset="-128"/>
                  <a:cs typeface="Meiryo" charset="-128"/>
                </a:rPr>
                <a:t>アプリ</a:t>
              </a:r>
              <a:endParaRPr kumimoji="1" lang="en-US" altLang="ja-JP" sz="700" dirty="0">
                <a:solidFill>
                  <a:srgbClr val="FFFFFF"/>
                </a:solidFill>
                <a:latin typeface="Meiryo" charset="-128"/>
                <a:ea typeface="Meiryo" charset="-128"/>
                <a:cs typeface="Meiryo" charset="-128"/>
              </a:endParaRPr>
            </a:p>
            <a:p>
              <a:r>
                <a:rPr kumimoji="1" lang="ja-JP" altLang="en-US" sz="700">
                  <a:solidFill>
                    <a:srgbClr val="FFFFFF"/>
                  </a:solidFill>
                  <a:latin typeface="Meiryo" charset="-128"/>
                  <a:ea typeface="Meiryo" charset="-128"/>
                  <a:cs typeface="Meiryo" charset="-128"/>
                </a:rPr>
                <a:t>ケーション</a:t>
              </a:r>
              <a:endParaRPr kumimoji="1" lang="ja-JP" altLang="en-US" sz="700" dirty="0">
                <a:solidFill>
                  <a:srgbClr val="FFFFFF"/>
                </a:solidFill>
                <a:latin typeface="Meiryo" charset="-128"/>
                <a:ea typeface="Meiryo" charset="-128"/>
                <a:cs typeface="Meiryo" charset="-128"/>
              </a:endParaRPr>
            </a:p>
          </p:txBody>
        </p:sp>
        <p:sp>
          <p:nvSpPr>
            <p:cNvPr id="38" name="テキスト ボックス 37">
              <a:extLst>
                <a:ext uri="{FF2B5EF4-FFF2-40B4-BE49-F238E27FC236}">
                  <a16:creationId xmlns:a16="http://schemas.microsoft.com/office/drawing/2014/main" id="{30EA7577-FA7A-2747-A545-01513ED860E3}"/>
                </a:ext>
              </a:extLst>
            </p:cNvPr>
            <p:cNvSpPr txBox="1"/>
            <p:nvPr/>
          </p:nvSpPr>
          <p:spPr>
            <a:xfrm>
              <a:off x="6751046" y="2908093"/>
              <a:ext cx="309700" cy="369332"/>
            </a:xfrm>
            <a:prstGeom prst="rect">
              <a:avLst/>
            </a:prstGeom>
            <a:noFill/>
          </p:spPr>
          <p:txBody>
            <a:bodyPr wrap="none" rtlCol="0">
              <a:spAutoFit/>
            </a:bodyPr>
            <a:lstStyle/>
            <a:p>
              <a:r>
                <a:rPr kumimoji="1" lang="en-US" altLang="ja-JP" dirty="0">
                  <a:solidFill>
                    <a:schemeClr val="bg1"/>
                  </a:solidFill>
                </a:rPr>
                <a:t>B</a:t>
              </a:r>
              <a:endParaRPr kumimoji="1" lang="ja-JP" altLang="en-US">
                <a:solidFill>
                  <a:schemeClr val="bg1"/>
                </a:solidFill>
              </a:endParaRPr>
            </a:p>
          </p:txBody>
        </p:sp>
        <p:sp>
          <p:nvSpPr>
            <p:cNvPr id="39" name="テキスト ボックス 38">
              <a:extLst>
                <a:ext uri="{FF2B5EF4-FFF2-40B4-BE49-F238E27FC236}">
                  <a16:creationId xmlns:a16="http://schemas.microsoft.com/office/drawing/2014/main" id="{9D4830C1-272F-BD4D-AB0E-BBEF0F451A2E}"/>
                </a:ext>
              </a:extLst>
            </p:cNvPr>
            <p:cNvSpPr txBox="1"/>
            <p:nvPr/>
          </p:nvSpPr>
          <p:spPr>
            <a:xfrm>
              <a:off x="8004409" y="2908093"/>
              <a:ext cx="308098" cy="369332"/>
            </a:xfrm>
            <a:prstGeom prst="rect">
              <a:avLst/>
            </a:prstGeom>
            <a:noFill/>
          </p:spPr>
          <p:txBody>
            <a:bodyPr wrap="none" rtlCol="0">
              <a:spAutoFit/>
            </a:bodyPr>
            <a:lstStyle/>
            <a:p>
              <a:r>
                <a:rPr lang="en-US" altLang="ja-JP" dirty="0">
                  <a:solidFill>
                    <a:schemeClr val="bg1"/>
                  </a:solidFill>
                </a:rPr>
                <a:t>C</a:t>
              </a:r>
              <a:endParaRPr kumimoji="1" lang="ja-JP" altLang="en-US">
                <a:solidFill>
                  <a:schemeClr val="bg1"/>
                </a:solidFill>
              </a:endParaRPr>
            </a:p>
          </p:txBody>
        </p:sp>
        <p:sp>
          <p:nvSpPr>
            <p:cNvPr id="40" name="正方形/長方形 39">
              <a:extLst>
                <a:ext uri="{FF2B5EF4-FFF2-40B4-BE49-F238E27FC236}">
                  <a16:creationId xmlns:a16="http://schemas.microsoft.com/office/drawing/2014/main" id="{B25BB6B9-402B-4A41-940B-746A7FC31FC5}"/>
                </a:ext>
              </a:extLst>
            </p:cNvPr>
            <p:cNvSpPr/>
            <p:nvPr/>
          </p:nvSpPr>
          <p:spPr>
            <a:xfrm>
              <a:off x="4799066" y="5050679"/>
              <a:ext cx="3682147" cy="668924"/>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chemeClr val="bg1"/>
                  </a:solidFill>
                  <a:latin typeface="Meiryo" panose="020B0604030504040204" pitchFamily="34" charset="-128"/>
                  <a:ea typeface="Meiryo" panose="020B0604030504040204" pitchFamily="34" charset="-128"/>
                  <a:cs typeface="ＭＳ Ｐゴシック"/>
                </a:rPr>
                <a:t>サーバー</a:t>
              </a:r>
              <a:endParaRPr kumimoji="1" lang="ja-JP" altLang="en-US" sz="1600" dirty="0">
                <a:solidFill>
                  <a:schemeClr val="bg1"/>
                </a:solidFill>
                <a:latin typeface="Meiryo" panose="020B0604030504040204" pitchFamily="34" charset="-128"/>
                <a:ea typeface="Meiryo" panose="020B0604030504040204" pitchFamily="34" charset="-128"/>
                <a:cs typeface="ＭＳ Ｐゴシック"/>
              </a:endParaRPr>
            </a:p>
          </p:txBody>
        </p:sp>
        <p:sp>
          <p:nvSpPr>
            <p:cNvPr id="45" name="テキスト ボックス 44">
              <a:extLst>
                <a:ext uri="{FF2B5EF4-FFF2-40B4-BE49-F238E27FC236}">
                  <a16:creationId xmlns:a16="http://schemas.microsoft.com/office/drawing/2014/main" id="{DE8EBDCA-0503-8E49-A058-4FE8E4E81DB9}"/>
                </a:ext>
              </a:extLst>
            </p:cNvPr>
            <p:cNvSpPr txBox="1"/>
            <p:nvPr/>
          </p:nvSpPr>
          <p:spPr>
            <a:xfrm>
              <a:off x="4931271" y="2539060"/>
              <a:ext cx="902812"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コンテナ</a:t>
              </a:r>
            </a:p>
          </p:txBody>
        </p:sp>
        <p:sp>
          <p:nvSpPr>
            <p:cNvPr id="46" name="テキスト ボックス 45">
              <a:extLst>
                <a:ext uri="{FF2B5EF4-FFF2-40B4-BE49-F238E27FC236}">
                  <a16:creationId xmlns:a16="http://schemas.microsoft.com/office/drawing/2014/main" id="{397FA1B7-7634-5347-8F59-057148F6BDFE}"/>
                </a:ext>
              </a:extLst>
            </p:cNvPr>
            <p:cNvSpPr txBox="1"/>
            <p:nvPr/>
          </p:nvSpPr>
          <p:spPr>
            <a:xfrm>
              <a:off x="6184786" y="2539059"/>
              <a:ext cx="902812"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コンテナ</a:t>
              </a:r>
            </a:p>
          </p:txBody>
        </p:sp>
        <p:sp>
          <p:nvSpPr>
            <p:cNvPr id="47" name="テキスト ボックス 46">
              <a:extLst>
                <a:ext uri="{FF2B5EF4-FFF2-40B4-BE49-F238E27FC236}">
                  <a16:creationId xmlns:a16="http://schemas.microsoft.com/office/drawing/2014/main" id="{2E72203C-C019-E44E-AACF-31684C8DC6B5}"/>
                </a:ext>
              </a:extLst>
            </p:cNvPr>
            <p:cNvSpPr txBox="1"/>
            <p:nvPr/>
          </p:nvSpPr>
          <p:spPr>
            <a:xfrm>
              <a:off x="7442853" y="2532922"/>
              <a:ext cx="902812" cy="307777"/>
            </a:xfrm>
            <a:prstGeom prst="rect">
              <a:avLst/>
            </a:prstGeom>
            <a:noFill/>
          </p:spPr>
          <p:txBody>
            <a:bodyPr wrap="none" rtlCol="0">
              <a:spAutoFit/>
            </a:bodyPr>
            <a:lstStyle/>
            <a:p>
              <a:pPr algn="ctr"/>
              <a:r>
                <a:rPr kumimoji="1" lang="ja-JP" altLang="en-US" sz="1400">
                  <a:solidFill>
                    <a:schemeClr val="bg1"/>
                  </a:solidFill>
                  <a:latin typeface="Meiryo" panose="020B0604030504040204" pitchFamily="34" charset="-128"/>
                  <a:ea typeface="Meiryo" panose="020B0604030504040204" pitchFamily="34" charset="-128"/>
                </a:rPr>
                <a:t>コンテナ</a:t>
              </a:r>
            </a:p>
          </p:txBody>
        </p:sp>
      </p:grpSp>
      <p:sp>
        <p:nvSpPr>
          <p:cNvPr id="52" name="正方形/長方形 51">
            <a:extLst>
              <a:ext uri="{FF2B5EF4-FFF2-40B4-BE49-F238E27FC236}">
                <a16:creationId xmlns:a16="http://schemas.microsoft.com/office/drawing/2014/main" id="{E0F7CE65-FA7C-E94F-AC53-B40DA6CAC078}"/>
              </a:ext>
            </a:extLst>
          </p:cNvPr>
          <p:cNvSpPr/>
          <p:nvPr/>
        </p:nvSpPr>
        <p:spPr>
          <a:xfrm>
            <a:off x="1599104" y="1171217"/>
            <a:ext cx="2031326" cy="369332"/>
          </a:xfrm>
          <a:prstGeom prst="rect">
            <a:avLst/>
          </a:prstGeom>
        </p:spPr>
        <p:txBody>
          <a:bodyPr wrap="none">
            <a:spAutoFit/>
          </a:bodyPr>
          <a:lstStyle/>
          <a:p>
            <a:pPr algn="ctr"/>
            <a:r>
              <a:rPr lang="ja-JP" altLang="en-US">
                <a:solidFill>
                  <a:srgbClr val="0070C0"/>
                </a:solidFill>
                <a:latin typeface="Meiryo" panose="020B0604030504040204" pitchFamily="34" charset="-128"/>
                <a:ea typeface="Meiryo" panose="020B0604030504040204" pitchFamily="34" charset="-128"/>
              </a:rPr>
              <a:t>一般的なシステム</a:t>
            </a:r>
          </a:p>
        </p:txBody>
      </p:sp>
      <p:sp>
        <p:nvSpPr>
          <p:cNvPr id="53" name="正方形/長方形 52">
            <a:extLst>
              <a:ext uri="{FF2B5EF4-FFF2-40B4-BE49-F238E27FC236}">
                <a16:creationId xmlns:a16="http://schemas.microsoft.com/office/drawing/2014/main" id="{113B11A3-1414-904F-8ECD-CBBBA206E8EC}"/>
              </a:ext>
            </a:extLst>
          </p:cNvPr>
          <p:cNvSpPr/>
          <p:nvPr/>
        </p:nvSpPr>
        <p:spPr>
          <a:xfrm>
            <a:off x="5158864" y="1171217"/>
            <a:ext cx="2954655" cy="369332"/>
          </a:xfrm>
          <a:prstGeom prst="rect">
            <a:avLst/>
          </a:prstGeom>
        </p:spPr>
        <p:txBody>
          <a:bodyPr wrap="none">
            <a:spAutoFit/>
          </a:bodyPr>
          <a:lstStyle/>
          <a:p>
            <a:pPr algn="ctr"/>
            <a:r>
              <a:rPr lang="ja-JP" altLang="en-US">
                <a:solidFill>
                  <a:schemeClr val="accent6">
                    <a:lumMod val="50000"/>
                  </a:schemeClr>
                </a:solidFill>
                <a:latin typeface="Meiryo" panose="020B0604030504040204" pitchFamily="34" charset="-128"/>
                <a:ea typeface="Meiryo" panose="020B0604030504040204" pitchFamily="34" charset="-128"/>
              </a:rPr>
              <a:t>コンテナを使ったシステム</a:t>
            </a:r>
          </a:p>
        </p:txBody>
      </p:sp>
    </p:spTree>
    <p:extLst>
      <p:ext uri="{BB962C8B-B14F-4D97-AF65-F5344CB8AC3E}">
        <p14:creationId xmlns:p14="http://schemas.microsoft.com/office/powerpoint/2010/main" val="379801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直線コネクタ 46"/>
          <p:cNvCxnSpPr/>
          <p:nvPr/>
        </p:nvCxnSpPr>
        <p:spPr>
          <a:xfrm flipV="1">
            <a:off x="2597270" y="3379681"/>
            <a:ext cx="3975293" cy="1088543"/>
          </a:xfrm>
          <a:prstGeom prst="line">
            <a:avLst/>
          </a:prstGeom>
          <a:ln>
            <a:solidFill>
              <a:srgbClr val="009051"/>
            </a:solidFill>
            <a:prstDash val="sysDot"/>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 name="正方形/長方形 37"/>
          <p:cNvSpPr/>
          <p:nvPr/>
        </p:nvSpPr>
        <p:spPr>
          <a:xfrm>
            <a:off x="457200" y="2113643"/>
            <a:ext cx="2148528" cy="2357354"/>
          </a:xfrm>
          <a:prstGeom prst="rect">
            <a:avLst/>
          </a:prstGeom>
          <a:solidFill>
            <a:srgbClr val="FFFBD2"/>
          </a:solidFill>
          <a:ln>
            <a:solidFill>
              <a:srgbClr val="008000"/>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正方形/長方形 35"/>
          <p:cNvSpPr/>
          <p:nvPr/>
        </p:nvSpPr>
        <p:spPr>
          <a:xfrm>
            <a:off x="6562474" y="2113643"/>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タイトル 44"/>
          <p:cNvSpPr>
            <a:spLocks noGrp="1"/>
          </p:cNvSpPr>
          <p:nvPr>
            <p:ph type="title"/>
          </p:nvPr>
        </p:nvSpPr>
        <p:spPr/>
        <p:txBody>
          <a:bodyPr/>
          <a:lstStyle/>
          <a:p>
            <a:r>
              <a:rPr kumimoji="1" lang="en-US" altLang="ja-JP" dirty="0"/>
              <a:t>DevOps</a:t>
            </a:r>
            <a:r>
              <a:rPr kumimoji="1" lang="ja-JP" altLang="en-US" dirty="0"/>
              <a:t>と</a:t>
            </a:r>
            <a:r>
              <a:rPr lang="ja-JP" altLang="en-US" dirty="0"/>
              <a:t>コンテナ管理ソフトウエア</a:t>
            </a:r>
            <a:endParaRPr kumimoji="1" lang="ja-JP" altLang="en-US" dirty="0"/>
          </a:p>
        </p:txBody>
      </p:sp>
      <p:sp>
        <p:nvSpPr>
          <p:cNvPr id="24" name="正方形/長方形 23"/>
          <p:cNvSpPr/>
          <p:nvPr/>
        </p:nvSpPr>
        <p:spPr>
          <a:xfrm>
            <a:off x="550443" y="2451734"/>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25" name="正方形/長方形 24"/>
          <p:cNvSpPr/>
          <p:nvPr/>
        </p:nvSpPr>
        <p:spPr>
          <a:xfrm>
            <a:off x="550443" y="2891357"/>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26" name="正方形/長方形 25"/>
          <p:cNvSpPr/>
          <p:nvPr/>
        </p:nvSpPr>
        <p:spPr>
          <a:xfrm>
            <a:off x="550443" y="3433004"/>
            <a:ext cx="1953584" cy="700438"/>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システム</a:t>
            </a:r>
          </a:p>
        </p:txBody>
      </p:sp>
      <p:sp>
        <p:nvSpPr>
          <p:cNvPr id="27" name="正方形/長方形 26"/>
          <p:cNvSpPr/>
          <p:nvPr/>
        </p:nvSpPr>
        <p:spPr>
          <a:xfrm>
            <a:off x="550443" y="4810693"/>
            <a:ext cx="1953584" cy="48793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pPr algn="ctr"/>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28" name="正方形/長方形 27"/>
          <p:cNvSpPr/>
          <p:nvPr/>
        </p:nvSpPr>
        <p:spPr>
          <a:xfrm>
            <a:off x="550443" y="4528405"/>
            <a:ext cx="1953584" cy="23028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ハイパーバイザー</a:t>
            </a:r>
          </a:p>
        </p:txBody>
      </p:sp>
      <p:sp>
        <p:nvSpPr>
          <p:cNvPr id="29" name="正方形/長方形 28"/>
          <p:cNvSpPr/>
          <p:nvPr/>
        </p:nvSpPr>
        <p:spPr>
          <a:xfrm>
            <a:off x="6666811" y="2451733"/>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30" name="正方形/長方形 29"/>
          <p:cNvSpPr/>
          <p:nvPr/>
        </p:nvSpPr>
        <p:spPr>
          <a:xfrm>
            <a:off x="6666811" y="2891356"/>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31" name="正方形/長方形 30"/>
          <p:cNvSpPr/>
          <p:nvPr/>
        </p:nvSpPr>
        <p:spPr>
          <a:xfrm>
            <a:off x="6666811" y="3720025"/>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666811" y="4185934"/>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666811" y="3433002"/>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4" name="テキスト ボックス 33"/>
          <p:cNvSpPr txBox="1"/>
          <p:nvPr/>
        </p:nvSpPr>
        <p:spPr>
          <a:xfrm>
            <a:off x="2729045" y="2381434"/>
            <a:ext cx="3589444" cy="738664"/>
          </a:xfrm>
          <a:prstGeom prst="rect">
            <a:avLst/>
          </a:prstGeom>
          <a:noFill/>
        </p:spPr>
        <p:txBody>
          <a:bodyPr wrap="none" rtlCol="0">
            <a:spAutoFit/>
          </a:bodyPr>
          <a:lstStyle/>
          <a:p>
            <a:pPr marL="171450" indent="-171450">
              <a:buFont typeface="Wingdings" charset="2"/>
              <a:buChar char="v"/>
            </a:pPr>
            <a:r>
              <a:rPr kumimoji="1" lang="ja-JP" altLang="en-US" sz="1400" dirty="0">
                <a:solidFill>
                  <a:srgbClr val="FF6666"/>
                </a:solidFill>
                <a:latin typeface="メイリオ"/>
                <a:ea typeface="メイリオ"/>
                <a:cs typeface="メイリオ"/>
              </a:rPr>
              <a:t>そのまま本番で動かしたい（動作保証）</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kumimoji="1" lang="ja-JP" altLang="en-US" sz="1400" dirty="0">
                <a:solidFill>
                  <a:srgbClr val="FF6666"/>
                </a:solidFill>
                <a:latin typeface="メイリオ"/>
                <a:ea typeface="メイリオ"/>
                <a:cs typeface="メイリオ"/>
              </a:rPr>
              <a:t>開発から本番以降への時間を短くしたい</a:t>
            </a:r>
            <a:endParaRPr kumimoji="1" lang="en-US" altLang="ja-JP" sz="1400" dirty="0">
              <a:solidFill>
                <a:srgbClr val="FF6666"/>
              </a:solidFill>
              <a:latin typeface="メイリオ"/>
              <a:ea typeface="メイリオ"/>
              <a:cs typeface="メイリオ"/>
            </a:endParaRPr>
          </a:p>
          <a:p>
            <a:pPr marL="171450" indent="-171450">
              <a:buFont typeface="Wingdings" charset="2"/>
              <a:buChar char="v"/>
            </a:pPr>
            <a:r>
              <a:rPr lang="ja-JP" altLang="en-US" sz="1400" dirty="0">
                <a:solidFill>
                  <a:srgbClr val="FF6666"/>
                </a:solidFill>
                <a:latin typeface="メイリオ"/>
                <a:ea typeface="メイリオ"/>
                <a:cs typeface="メイリオ"/>
              </a:rPr>
              <a:t>実行に必要な最小のサイズで移行したい</a:t>
            </a:r>
            <a:endParaRPr kumimoji="1" lang="ja-JP" altLang="en-US" sz="1400" dirty="0">
              <a:solidFill>
                <a:srgbClr val="FF6666"/>
              </a:solidFill>
              <a:latin typeface="メイリオ"/>
              <a:ea typeface="メイリオ"/>
              <a:cs typeface="メイリオ"/>
            </a:endParaRPr>
          </a:p>
        </p:txBody>
      </p:sp>
      <p:sp>
        <p:nvSpPr>
          <p:cNvPr id="37" name="正方形/長方形 36"/>
          <p:cNvSpPr/>
          <p:nvPr/>
        </p:nvSpPr>
        <p:spPr>
          <a:xfrm>
            <a:off x="550443" y="4185936"/>
            <a:ext cx="1953584" cy="230282"/>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仮想マシン</a:t>
            </a:r>
          </a:p>
        </p:txBody>
      </p:sp>
      <p:sp>
        <p:nvSpPr>
          <p:cNvPr id="43" name="テキスト ボックス 42"/>
          <p:cNvSpPr txBox="1"/>
          <p:nvPr/>
        </p:nvSpPr>
        <p:spPr>
          <a:xfrm>
            <a:off x="6572563" y="2153165"/>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sp>
        <p:nvSpPr>
          <p:cNvPr id="44" name="テキスト ボックス 43"/>
          <p:cNvSpPr txBox="1"/>
          <p:nvPr/>
        </p:nvSpPr>
        <p:spPr>
          <a:xfrm>
            <a:off x="467289" y="2153165"/>
            <a:ext cx="2138439" cy="276999"/>
          </a:xfrm>
          <a:prstGeom prst="rect">
            <a:avLst/>
          </a:prstGeom>
          <a:noFill/>
        </p:spPr>
        <p:txBody>
          <a:bodyPr wrap="square" rtlCol="0">
            <a:spAutoFit/>
          </a:bodyPr>
          <a:lstStyle/>
          <a:p>
            <a:pPr algn="ctr"/>
            <a:r>
              <a:rPr kumimoji="1" lang="ja-JP" altLang="en-US" sz="1200" dirty="0">
                <a:solidFill>
                  <a:srgbClr val="008000"/>
                </a:solidFill>
                <a:latin typeface="メイリオ"/>
                <a:ea typeface="メイリオ"/>
                <a:cs typeface="メイリオ"/>
              </a:rPr>
              <a:t>仮想化環境</a:t>
            </a:r>
          </a:p>
        </p:txBody>
      </p:sp>
      <p:sp>
        <p:nvSpPr>
          <p:cNvPr id="35" name="上下矢印 34"/>
          <p:cNvSpPr/>
          <p:nvPr/>
        </p:nvSpPr>
        <p:spPr>
          <a:xfrm>
            <a:off x="8105333" y="3531115"/>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cxnSp>
        <p:nvCxnSpPr>
          <p:cNvPr id="4" name="直線コネクタ 3"/>
          <p:cNvCxnSpPr/>
          <p:nvPr/>
        </p:nvCxnSpPr>
        <p:spPr>
          <a:xfrm flipV="1">
            <a:off x="550443" y="3374402"/>
            <a:ext cx="6022120" cy="1192"/>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flipV="1">
            <a:off x="2605728" y="2126847"/>
            <a:ext cx="3966835" cy="4748"/>
          </a:xfrm>
          <a:prstGeom prst="line">
            <a:avLst/>
          </a:prstGeom>
          <a:ln>
            <a:solidFill>
              <a:schemeClr val="accent6">
                <a:lumMod val="50000"/>
              </a:schemeClr>
            </a:solidFill>
            <a:prstDash val="sysDot"/>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8" name="上下矢印 47"/>
          <p:cNvSpPr/>
          <p:nvPr/>
        </p:nvSpPr>
        <p:spPr>
          <a:xfrm>
            <a:off x="2077721" y="4554167"/>
            <a:ext cx="406001" cy="744460"/>
          </a:xfrm>
          <a:prstGeom prst="up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800">
                <a:solidFill>
                  <a:srgbClr val="FFFFFF"/>
                </a:solidFill>
                <a:latin typeface="ＭＳ Ｐゴシック"/>
                <a:ea typeface="ＭＳ Ｐゴシック"/>
                <a:cs typeface="ＭＳ Ｐゴシック"/>
              </a:rPr>
              <a:t>動作</a:t>
            </a:r>
            <a:r>
              <a:rPr kumimoji="1" lang="ja-JP" altLang="en-US" sz="800" dirty="0">
                <a:solidFill>
                  <a:srgbClr val="FFFFFF"/>
                </a:solidFill>
                <a:latin typeface="ＭＳ Ｐゴシック"/>
                <a:ea typeface="ＭＳ Ｐゴシック"/>
                <a:cs typeface="ＭＳ Ｐゴシック"/>
              </a:rPr>
              <a:t>保証</a:t>
            </a:r>
          </a:p>
        </p:txBody>
      </p:sp>
      <p:sp>
        <p:nvSpPr>
          <p:cNvPr id="2" name="ホームベース 1"/>
          <p:cNvSpPr/>
          <p:nvPr/>
        </p:nvSpPr>
        <p:spPr>
          <a:xfrm>
            <a:off x="2803304" y="4810693"/>
            <a:ext cx="3769259" cy="487933"/>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メイリオ"/>
                <a:ea typeface="メイリオ"/>
                <a:cs typeface="メイリオ"/>
              </a:rPr>
              <a:t>インフラ</a:t>
            </a:r>
            <a:r>
              <a:rPr lang="ja-JP" altLang="en-US" dirty="0">
                <a:solidFill>
                  <a:srgbClr val="FFFFFF"/>
                </a:solidFill>
                <a:latin typeface="メイリオ"/>
                <a:ea typeface="メイリオ"/>
                <a:cs typeface="メイリオ"/>
              </a:rPr>
              <a:t>や</a:t>
            </a:r>
            <a:r>
              <a:rPr lang="en-US" altLang="ja-JP" dirty="0">
                <a:solidFill>
                  <a:srgbClr val="FFFFFF"/>
                </a:solidFill>
                <a:latin typeface="メイリオ"/>
                <a:ea typeface="メイリオ"/>
                <a:cs typeface="メイリオ"/>
              </a:rPr>
              <a:t>OS</a:t>
            </a:r>
            <a:r>
              <a:rPr lang="ja-JP" altLang="en-US" dirty="0">
                <a:solidFill>
                  <a:srgbClr val="FFFFFF"/>
                </a:solidFill>
                <a:latin typeface="メイリオ"/>
                <a:ea typeface="メイリオ"/>
                <a:cs typeface="メイリオ"/>
              </a:rPr>
              <a:t>の違いを吸収</a:t>
            </a:r>
            <a:endParaRPr lang="en-US" altLang="ja-JP" dirty="0">
              <a:solidFill>
                <a:srgbClr val="FFFFFF"/>
              </a:solidFill>
              <a:latin typeface="メイリオ"/>
              <a:ea typeface="メイリオ"/>
              <a:cs typeface="メイリオ"/>
            </a:endParaRPr>
          </a:p>
        </p:txBody>
      </p:sp>
      <p:pic>
        <p:nvPicPr>
          <p:cNvPr id="39"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14674" y="3425798"/>
            <a:ext cx="343535" cy="26593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4154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59FE63-3CE3-7046-83F5-8F5082431F31}"/>
              </a:ext>
            </a:extLst>
          </p:cNvPr>
          <p:cNvSpPr>
            <a:spLocks noGrp="1"/>
          </p:cNvSpPr>
          <p:nvPr>
            <p:ph type="title"/>
          </p:nvPr>
        </p:nvSpPr>
        <p:spPr/>
        <p:txBody>
          <a:bodyPr/>
          <a:lstStyle/>
          <a:p>
            <a:r>
              <a:rPr kumimoji="1" lang="en-US" altLang="ja-JP" dirty="0"/>
              <a:t>【</a:t>
            </a:r>
            <a:r>
              <a:rPr kumimoji="1" lang="ja-JP" altLang="en-US"/>
              <a:t>参考</a:t>
            </a:r>
            <a:r>
              <a:rPr kumimoji="1" lang="en-US" altLang="ja-JP" dirty="0"/>
              <a:t>】</a:t>
            </a:r>
            <a:r>
              <a:rPr kumimoji="1" lang="ja-JP" altLang="en-US"/>
              <a:t>ソフトウエア産業のパラダイム・シフト</a:t>
            </a:r>
          </a:p>
        </p:txBody>
      </p:sp>
      <p:sp>
        <p:nvSpPr>
          <p:cNvPr id="3" name="スライド番号プレースホルダー 2">
            <a:extLst>
              <a:ext uri="{FF2B5EF4-FFF2-40B4-BE49-F238E27FC236}">
                <a16:creationId xmlns:a16="http://schemas.microsoft.com/office/drawing/2014/main" id="{308B4264-EB81-D14C-9E3E-DA588CD0B0D7}"/>
              </a:ext>
            </a:extLst>
          </p:cNvPr>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pic>
        <p:nvPicPr>
          <p:cNvPr id="5" name="図 4" descr="スクリーンショット が含まれている画像&#10;&#10;&#10;&#10;自動的に生成された説明">
            <a:extLst>
              <a:ext uri="{FF2B5EF4-FFF2-40B4-BE49-F238E27FC236}">
                <a16:creationId xmlns:a16="http://schemas.microsoft.com/office/drawing/2014/main" id="{0C6E2CC1-3D58-DC4B-B758-C9BEAACDFD11}"/>
              </a:ext>
            </a:extLst>
          </p:cNvPr>
          <p:cNvPicPr>
            <a:picLocks noChangeAspect="1"/>
          </p:cNvPicPr>
          <p:nvPr/>
        </p:nvPicPr>
        <p:blipFill>
          <a:blip r:embed="rId3"/>
          <a:stretch>
            <a:fillRect/>
          </a:stretch>
        </p:blipFill>
        <p:spPr>
          <a:xfrm>
            <a:off x="352872" y="1120594"/>
            <a:ext cx="8438255" cy="4764098"/>
          </a:xfrm>
          <a:prstGeom prst="rect">
            <a:avLst/>
          </a:prstGeom>
          <a:effectLst>
            <a:outerShdw blurRad="50800" dist="38100" dir="2700000" algn="tl" rotWithShape="0">
              <a:prstClr val="black">
                <a:alpha val="40000"/>
              </a:prstClr>
            </a:outerShdw>
          </a:effectLst>
        </p:spPr>
      </p:pic>
      <p:sp>
        <p:nvSpPr>
          <p:cNvPr id="6" name="テキスト ボックス 5">
            <a:extLst>
              <a:ext uri="{FF2B5EF4-FFF2-40B4-BE49-F238E27FC236}">
                <a16:creationId xmlns:a16="http://schemas.microsoft.com/office/drawing/2014/main" id="{0351FDC7-8D2F-144F-9F1F-7C88F38870AE}"/>
              </a:ext>
            </a:extLst>
          </p:cNvPr>
          <p:cNvSpPr txBox="1"/>
          <p:nvPr/>
        </p:nvSpPr>
        <p:spPr>
          <a:xfrm>
            <a:off x="5990360" y="6083594"/>
            <a:ext cx="2800767" cy="461665"/>
          </a:xfrm>
          <a:prstGeom prst="rect">
            <a:avLst/>
          </a:prstGeom>
          <a:noFill/>
        </p:spPr>
        <p:txBody>
          <a:bodyPr wrap="none" rtlCol="0">
            <a:spAutoFit/>
          </a:bodyPr>
          <a:lstStyle/>
          <a:p>
            <a:pPr algn="r"/>
            <a:r>
              <a:rPr kumimoji="1" lang="ja-JP" altLang="en-US" sz="1200">
                <a:latin typeface="Meiryo" panose="020B0604030504040204" pitchFamily="34" charset="-128"/>
                <a:ea typeface="Meiryo" panose="020B0604030504040204" pitchFamily="34" charset="-128"/>
              </a:rPr>
              <a:t>田中邦裕・さくらインターネット社長</a:t>
            </a:r>
            <a:endParaRPr kumimoji="1" lang="en-US" altLang="ja-JP" sz="1200" dirty="0">
              <a:latin typeface="Meiryo" panose="020B0604030504040204" pitchFamily="34" charset="-128"/>
              <a:ea typeface="Meiryo" panose="020B0604030504040204" pitchFamily="34" charset="-128"/>
            </a:endParaRPr>
          </a:p>
          <a:p>
            <a:pPr algn="r"/>
            <a:r>
              <a:rPr lang="en-US" altLang="ja-JP" sz="1200" dirty="0">
                <a:latin typeface="Meiryo" panose="020B0604030504040204" pitchFamily="34" charset="-128"/>
                <a:ea typeface="Meiryo" panose="020B0604030504040204" pitchFamily="34" charset="-128"/>
              </a:rPr>
              <a:t>2018</a:t>
            </a:r>
            <a:r>
              <a:rPr lang="ja-JP" altLang="en-US" sz="1200">
                <a:latin typeface="Meiryo" panose="020B0604030504040204" pitchFamily="34" charset="-128"/>
                <a:ea typeface="Meiryo" panose="020B0604030504040204" pitchFamily="34" charset="-128"/>
              </a:rPr>
              <a:t>年</a:t>
            </a:r>
            <a:r>
              <a:rPr lang="en-US" altLang="ja-JP" sz="1200" dirty="0">
                <a:latin typeface="Meiryo" panose="020B0604030504040204" pitchFamily="34" charset="-128"/>
                <a:ea typeface="Meiryo" panose="020B0604030504040204" pitchFamily="34" charset="-128"/>
              </a:rPr>
              <a:t>11</a:t>
            </a:r>
            <a:r>
              <a:rPr lang="ja-JP" altLang="en-US" sz="1200">
                <a:latin typeface="Meiryo" panose="020B0604030504040204" pitchFamily="34" charset="-128"/>
                <a:ea typeface="Meiryo" panose="020B0604030504040204" pitchFamily="34" charset="-128"/>
              </a:rPr>
              <a:t>月</a:t>
            </a:r>
            <a:r>
              <a:rPr lang="en-US" altLang="ja-JP" sz="1200" dirty="0">
                <a:latin typeface="Meiryo" panose="020B0604030504040204" pitchFamily="34" charset="-128"/>
                <a:ea typeface="Meiryo" panose="020B0604030504040204" pitchFamily="34" charset="-128"/>
              </a:rPr>
              <a:t>18</a:t>
            </a:r>
            <a:r>
              <a:rPr lang="ja-JP" altLang="en-US" sz="1200">
                <a:latin typeface="Meiryo" panose="020B0604030504040204" pitchFamily="34" charset="-128"/>
                <a:ea typeface="Meiryo" panose="020B0604030504040204" pitchFamily="34" charset="-128"/>
              </a:rPr>
              <a:t>日の</a:t>
            </a:r>
            <a:r>
              <a:rPr lang="en-US" altLang="ja-JP" sz="1200" dirty="0">
                <a:latin typeface="Meiryo" panose="020B0604030504040204" pitchFamily="34" charset="-128"/>
                <a:ea typeface="Meiryo" panose="020B0604030504040204" pitchFamily="34" charset="-128"/>
              </a:rPr>
              <a:t>Facebook</a:t>
            </a:r>
            <a:r>
              <a:rPr lang="ja-JP" altLang="en-US" sz="1200">
                <a:latin typeface="Meiryo" panose="020B0604030504040204" pitchFamily="34" charset="-128"/>
                <a:ea typeface="Meiryo" panose="020B0604030504040204" pitchFamily="34" charset="-128"/>
              </a:rPr>
              <a:t>より</a:t>
            </a:r>
            <a:endParaRPr kumimoji="1" lang="ja-JP" altLang="en-US" sz="12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7231800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タイトル 44"/>
          <p:cNvSpPr>
            <a:spLocks noGrp="1"/>
          </p:cNvSpPr>
          <p:nvPr>
            <p:ph type="title"/>
          </p:nvPr>
        </p:nvSpPr>
        <p:spPr/>
        <p:txBody>
          <a:bodyPr/>
          <a:lstStyle/>
          <a:p>
            <a:r>
              <a:rPr kumimoji="1" lang="en-US" altLang="ja-JP" dirty="0"/>
              <a:t>DevOps</a:t>
            </a:r>
            <a:r>
              <a:rPr kumimoji="1" lang="ja-JP" altLang="en-US" dirty="0"/>
              <a:t>と</a:t>
            </a:r>
            <a:r>
              <a:rPr lang="ja-JP" altLang="en-US" dirty="0"/>
              <a:t>コンテナ管理ソフトウエア</a:t>
            </a:r>
            <a:endParaRPr kumimoji="1" lang="ja-JP" altLang="en-US" dirty="0"/>
          </a:p>
        </p:txBody>
      </p:sp>
      <p:sp>
        <p:nvSpPr>
          <p:cNvPr id="31" name="正方形/長方形 30"/>
          <p:cNvSpPr/>
          <p:nvPr/>
        </p:nvSpPr>
        <p:spPr>
          <a:xfrm>
            <a:off x="6701649" y="4436723"/>
            <a:ext cx="1953584" cy="41341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32" name="正方形/長方形 31"/>
          <p:cNvSpPr/>
          <p:nvPr/>
        </p:nvSpPr>
        <p:spPr>
          <a:xfrm>
            <a:off x="6701649" y="4902632"/>
            <a:ext cx="1953584" cy="1112693"/>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33" name="正方形/長方形 32"/>
          <p:cNvSpPr/>
          <p:nvPr/>
        </p:nvSpPr>
        <p:spPr>
          <a:xfrm>
            <a:off x="6701649" y="414970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35" name="上下矢印 34"/>
          <p:cNvSpPr/>
          <p:nvPr/>
        </p:nvSpPr>
        <p:spPr>
          <a:xfrm>
            <a:off x="8140171" y="424781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621633" y="4436723"/>
            <a:ext cx="1953584" cy="413415"/>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52" name="正方形/長方形 51"/>
          <p:cNvSpPr/>
          <p:nvPr/>
        </p:nvSpPr>
        <p:spPr>
          <a:xfrm>
            <a:off x="3621633" y="4902632"/>
            <a:ext cx="1953584" cy="1112693"/>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53" name="正方形/長方形 52"/>
          <p:cNvSpPr/>
          <p:nvPr/>
        </p:nvSpPr>
        <p:spPr>
          <a:xfrm>
            <a:off x="3621633" y="414970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5" name="上下矢印 54"/>
          <p:cNvSpPr/>
          <p:nvPr/>
        </p:nvSpPr>
        <p:spPr>
          <a:xfrm>
            <a:off x="5060155" y="424781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541617" y="4443073"/>
            <a:ext cx="1953584" cy="413415"/>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オペレーティング</a:t>
            </a:r>
            <a:endParaRPr kumimoji="1" lang="en-US" altLang="ja-JP" sz="1200" dirty="0">
              <a:solidFill>
                <a:srgbClr val="FFFFFF"/>
              </a:solidFill>
              <a:latin typeface="メイリオ"/>
              <a:ea typeface="メイリオ"/>
              <a:cs typeface="メイリオ"/>
            </a:endParaRPr>
          </a:p>
          <a:p>
            <a:r>
              <a:rPr kumimoji="1" lang="ja-JP" altLang="en-US" sz="1200" dirty="0">
                <a:solidFill>
                  <a:srgbClr val="FFFFFF"/>
                </a:solidFill>
                <a:latin typeface="メイリオ"/>
                <a:ea typeface="メイリオ"/>
                <a:cs typeface="メイリオ"/>
              </a:rPr>
              <a:t>システム</a:t>
            </a:r>
          </a:p>
        </p:txBody>
      </p:sp>
      <p:sp>
        <p:nvSpPr>
          <p:cNvPr id="60" name="正方形/長方形 59"/>
          <p:cNvSpPr/>
          <p:nvPr/>
        </p:nvSpPr>
        <p:spPr>
          <a:xfrm>
            <a:off x="541617" y="4908982"/>
            <a:ext cx="1953584" cy="1112693"/>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en-US" altLang="ja-JP" sz="1400" dirty="0">
                <a:solidFill>
                  <a:srgbClr val="FFFFFF"/>
                </a:solidFill>
                <a:latin typeface="メイリオ"/>
                <a:ea typeface="メイリオ"/>
                <a:cs typeface="メイリオ"/>
              </a:rPr>
              <a:t>   </a:t>
            </a:r>
            <a:r>
              <a:rPr lang="ja-JP" altLang="en-US" sz="1400" dirty="0">
                <a:solidFill>
                  <a:srgbClr val="FFFFFF"/>
                </a:solidFill>
                <a:latin typeface="メイリオ"/>
                <a:ea typeface="メイリオ"/>
                <a:cs typeface="メイリオ"/>
              </a:rPr>
              <a:t>サーバー</a:t>
            </a:r>
            <a:endParaRPr lang="en-US" altLang="ja-JP" sz="1400" dirty="0">
              <a:solidFill>
                <a:srgbClr val="FFFFFF"/>
              </a:solidFill>
              <a:latin typeface="メイリオ"/>
              <a:ea typeface="メイリオ"/>
              <a:cs typeface="メイリオ"/>
            </a:endParaRPr>
          </a:p>
          <a:p>
            <a:r>
              <a:rPr lang="ja-JP" altLang="en-US" sz="1000" dirty="0">
                <a:solidFill>
                  <a:srgbClr val="FFFFFF"/>
                </a:solidFill>
                <a:latin typeface="メイリオ"/>
                <a:ea typeface="メイリオ"/>
                <a:cs typeface="メイリオ"/>
              </a:rPr>
              <a:t>（</a:t>
            </a:r>
            <a:r>
              <a:rPr kumimoji="1" lang="ja-JP" altLang="en-US" sz="1000" dirty="0">
                <a:solidFill>
                  <a:srgbClr val="FFFFFF"/>
                </a:solidFill>
                <a:latin typeface="メイリオ"/>
                <a:ea typeface="メイリオ"/>
                <a:cs typeface="メイリオ"/>
              </a:rPr>
              <a:t>ハードウェア）</a:t>
            </a:r>
          </a:p>
        </p:txBody>
      </p:sp>
      <p:sp>
        <p:nvSpPr>
          <p:cNvPr id="61" name="正方形/長方形 60"/>
          <p:cNvSpPr/>
          <p:nvPr/>
        </p:nvSpPr>
        <p:spPr>
          <a:xfrm>
            <a:off x="541617" y="4156050"/>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grpSp>
        <p:nvGrpSpPr>
          <p:cNvPr id="2" name="グループ化 1">
            <a:extLst>
              <a:ext uri="{FF2B5EF4-FFF2-40B4-BE49-F238E27FC236}">
                <a16:creationId xmlns:a16="http://schemas.microsoft.com/office/drawing/2014/main" id="{F91AD9EE-83BE-004D-9CEF-51E4C9F3115E}"/>
              </a:ext>
            </a:extLst>
          </p:cNvPr>
          <p:cNvGrpSpPr/>
          <p:nvPr/>
        </p:nvGrpSpPr>
        <p:grpSpPr>
          <a:xfrm>
            <a:off x="437280" y="2836691"/>
            <a:ext cx="2148528" cy="1256294"/>
            <a:chOff x="437280" y="2836691"/>
            <a:chExt cx="2148528" cy="1256294"/>
          </a:xfrm>
        </p:grpSpPr>
        <p:sp>
          <p:nvSpPr>
            <p:cNvPr id="56" name="正方形/長方形 55"/>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正方形/長方形 56"/>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58" name="正方形/長方形 57"/>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62" name="テキスト ボックス 61"/>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
        <p:nvSpPr>
          <p:cNvPr id="63" name="上下矢印 62"/>
          <p:cNvSpPr/>
          <p:nvPr/>
        </p:nvSpPr>
        <p:spPr>
          <a:xfrm>
            <a:off x="1980139" y="4254163"/>
            <a:ext cx="455170" cy="1656184"/>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a:solidFill>
                  <a:srgbClr val="FFFFFF"/>
                </a:solidFill>
                <a:latin typeface="ＭＳ Ｐゴシック"/>
                <a:ea typeface="ＭＳ Ｐゴシック"/>
                <a:cs typeface="ＭＳ Ｐゴシック"/>
              </a:rPr>
              <a:t>動作保証</a:t>
            </a:r>
            <a:endParaRPr kumimoji="1" lang="ja-JP" altLang="en-US" sz="1200" dirty="0">
              <a:solidFill>
                <a:srgbClr val="FFFFFF"/>
              </a:solidFill>
              <a:latin typeface="ＭＳ Ｐゴシック"/>
              <a:ea typeface="ＭＳ Ｐゴシック"/>
              <a:cs typeface="ＭＳ Ｐゴシック"/>
            </a:endParaRPr>
          </a:p>
        </p:txBody>
      </p:sp>
      <p:pic>
        <p:nvPicPr>
          <p:cNvPr id="65"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34075" y="1183942"/>
            <a:ext cx="811765" cy="6283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6" name="テキスト ボックス 65"/>
          <p:cNvSpPr txBox="1"/>
          <p:nvPr/>
        </p:nvSpPr>
        <p:spPr>
          <a:xfrm>
            <a:off x="6466186" y="1256380"/>
            <a:ext cx="1611531" cy="461665"/>
          </a:xfrm>
          <a:prstGeom prst="rect">
            <a:avLst/>
          </a:prstGeom>
          <a:noFill/>
        </p:spPr>
        <p:txBody>
          <a:bodyPr wrap="none" rtlCol="0">
            <a:spAutoFit/>
          </a:bodyPr>
          <a:lstStyle/>
          <a:p>
            <a:r>
              <a:rPr kumimoji="1" lang="en-US" altLang="ja-JP" sz="1200" dirty="0" err="1">
                <a:solidFill>
                  <a:srgbClr val="FF6600"/>
                </a:solidFill>
                <a:latin typeface="メイリオ"/>
                <a:ea typeface="メイリオ"/>
                <a:cs typeface="メイリオ"/>
              </a:rPr>
              <a:t>Build,Ship</a:t>
            </a:r>
            <a:r>
              <a:rPr kumimoji="1" lang="en-US" altLang="ja-JP" sz="1200" dirty="0">
                <a:solidFill>
                  <a:srgbClr val="FF6600"/>
                </a:solidFill>
                <a:latin typeface="メイリオ"/>
                <a:ea typeface="メイリオ"/>
                <a:cs typeface="メイリオ"/>
              </a:rPr>
              <a:t> and Run</a:t>
            </a:r>
          </a:p>
          <a:p>
            <a:r>
              <a:rPr lang="en-US" altLang="ja-JP" sz="1200" dirty="0">
                <a:solidFill>
                  <a:srgbClr val="FF6600"/>
                </a:solidFill>
                <a:latin typeface="メイリオ"/>
                <a:ea typeface="メイリオ"/>
                <a:cs typeface="メイリオ"/>
              </a:rPr>
              <a:t>Any </a:t>
            </a:r>
            <a:r>
              <a:rPr lang="en-US" altLang="ja-JP" sz="1200" dirty="0" err="1">
                <a:solidFill>
                  <a:srgbClr val="FF6600"/>
                </a:solidFill>
                <a:latin typeface="メイリオ"/>
                <a:ea typeface="メイリオ"/>
                <a:cs typeface="メイリオ"/>
              </a:rPr>
              <a:t>App,Anywhere</a:t>
            </a:r>
            <a:endParaRPr kumimoji="1" lang="ja-JP" altLang="en-US" sz="1200" dirty="0">
              <a:solidFill>
                <a:srgbClr val="FF6600"/>
              </a:solidFill>
              <a:latin typeface="メイリオ"/>
              <a:ea typeface="メイリオ"/>
              <a:cs typeface="メイリオ"/>
            </a:endParaRPr>
          </a:p>
        </p:txBody>
      </p:sp>
      <p:sp>
        <p:nvSpPr>
          <p:cNvPr id="67" name="四角形吹き出し 66"/>
          <p:cNvSpPr/>
          <p:nvPr/>
        </p:nvSpPr>
        <p:spPr>
          <a:xfrm>
            <a:off x="405538" y="1183942"/>
            <a:ext cx="6016370" cy="558129"/>
          </a:xfrm>
          <a:prstGeom prst="wedgeRectCallout">
            <a:avLst>
              <a:gd name="adj1" fmla="val 6798"/>
              <a:gd name="adj2" fmla="val 989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chemeClr val="bg1"/>
                </a:solidFill>
                <a:latin typeface="Meiryo" charset="-128"/>
                <a:ea typeface="Meiryo" charset="-128"/>
                <a:cs typeface="Meiryo" charset="-128"/>
              </a:rPr>
              <a:t>アプリケーション開発者は、</a:t>
            </a:r>
            <a:r>
              <a:rPr kumimoji="1" lang="en-US" altLang="ja-JP" sz="1400" dirty="0">
                <a:solidFill>
                  <a:schemeClr val="bg1"/>
                </a:solidFill>
                <a:latin typeface="Meiryo" charset="-128"/>
                <a:ea typeface="Meiryo" charset="-128"/>
                <a:cs typeface="Meiryo" charset="-128"/>
              </a:rPr>
              <a:t>OS</a:t>
            </a:r>
            <a:r>
              <a:rPr kumimoji="1" lang="ja-JP" altLang="en-US" sz="1400" dirty="0">
                <a:solidFill>
                  <a:schemeClr val="bg1"/>
                </a:solidFill>
                <a:latin typeface="Meiryo" charset="-128"/>
                <a:ea typeface="Meiryo" charset="-128"/>
                <a:cs typeface="Meiryo" charset="-128"/>
              </a:rPr>
              <a:t>やインフラを意識することなくアプリケーションを開発し、どこでも実行できるようになる</a:t>
            </a:r>
          </a:p>
        </p:txBody>
      </p:sp>
      <p:sp>
        <p:nvSpPr>
          <p:cNvPr id="68" name="テキスト ボックス 67"/>
          <p:cNvSpPr txBox="1"/>
          <p:nvPr/>
        </p:nvSpPr>
        <p:spPr>
          <a:xfrm>
            <a:off x="437280" y="2323575"/>
            <a:ext cx="8249695" cy="369332"/>
          </a:xfrm>
          <a:prstGeom prst="rect">
            <a:avLst/>
          </a:prstGeom>
          <a:noFill/>
        </p:spPr>
        <p:txBody>
          <a:bodyPr wrap="square" rtlCol="0">
            <a:spAutoFit/>
          </a:bodyPr>
          <a:lstStyle/>
          <a:p>
            <a:pPr algn="ctr"/>
            <a:r>
              <a:rPr kumimoji="1" lang="ja-JP" altLang="en-US" b="1" dirty="0">
                <a:solidFill>
                  <a:schemeClr val="accent6">
                    <a:lumMod val="75000"/>
                  </a:schemeClr>
                </a:solidFill>
                <a:latin typeface="メイリオ"/>
                <a:ea typeface="メイリオ"/>
                <a:cs typeface="メイリオ"/>
              </a:rPr>
              <a:t>開発しテストが完了した</a:t>
            </a:r>
            <a:r>
              <a:rPr kumimoji="1" lang="ja-JP" altLang="en-US" b="1">
                <a:solidFill>
                  <a:schemeClr val="accent6">
                    <a:lumMod val="75000"/>
                  </a:schemeClr>
                </a:solidFill>
                <a:latin typeface="メイリオ"/>
                <a:ea typeface="メイリオ"/>
                <a:cs typeface="メイリオ"/>
              </a:rPr>
              <a:t>アプリは、すぐ</a:t>
            </a:r>
            <a:r>
              <a:rPr kumimoji="1" lang="ja-JP" altLang="en-US" b="1" dirty="0">
                <a:solidFill>
                  <a:schemeClr val="accent6">
                    <a:lumMod val="75000"/>
                  </a:schemeClr>
                </a:solidFill>
                <a:latin typeface="メイリオ"/>
                <a:ea typeface="メイリオ"/>
                <a:cs typeface="メイリオ"/>
              </a:rPr>
              <a:t>に本番環境で実行させることができる</a:t>
            </a:r>
          </a:p>
        </p:txBody>
      </p:sp>
      <p:sp>
        <p:nvSpPr>
          <p:cNvPr id="15" name="テキスト ボックス 14"/>
          <p:cNvSpPr txBox="1"/>
          <p:nvPr/>
        </p:nvSpPr>
        <p:spPr>
          <a:xfrm>
            <a:off x="7175224" y="6052146"/>
            <a:ext cx="1005403" cy="338554"/>
          </a:xfrm>
          <a:prstGeom prst="rect">
            <a:avLst/>
          </a:prstGeom>
          <a:noFill/>
        </p:spPr>
        <p:txBody>
          <a:bodyPr wrap="none" rtlCol="0">
            <a:spAutoFit/>
          </a:bodyPr>
          <a:lstStyle/>
          <a:p>
            <a:pPr algn="ctr"/>
            <a:r>
              <a:rPr kumimoji="1" lang="ja-JP" altLang="en-US" sz="1600">
                <a:solidFill>
                  <a:srgbClr val="00B050"/>
                </a:solidFill>
                <a:latin typeface="Meiryo" charset="-128"/>
                <a:ea typeface="Meiryo" charset="-128"/>
                <a:cs typeface="Meiryo" charset="-128"/>
              </a:rPr>
              <a:t>本番環境</a:t>
            </a:r>
          </a:p>
        </p:txBody>
      </p:sp>
      <p:sp>
        <p:nvSpPr>
          <p:cNvPr id="69" name="テキスト ボックス 68"/>
          <p:cNvSpPr txBox="1"/>
          <p:nvPr/>
        </p:nvSpPr>
        <p:spPr>
          <a:xfrm>
            <a:off x="3986265" y="6052146"/>
            <a:ext cx="1210589"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charset="-128"/>
                <a:ea typeface="Meiryo" charset="-128"/>
                <a:cs typeface="Meiryo" charset="-128"/>
              </a:rPr>
              <a:t>テスト環境</a:t>
            </a:r>
            <a:endParaRPr kumimoji="1" lang="ja-JP" altLang="en-US" sz="1600" dirty="0">
              <a:solidFill>
                <a:schemeClr val="accent3">
                  <a:lumMod val="75000"/>
                </a:schemeClr>
              </a:solidFill>
              <a:latin typeface="Meiryo" charset="-128"/>
              <a:ea typeface="Meiryo" charset="-128"/>
              <a:cs typeface="Meiryo" charset="-128"/>
            </a:endParaRPr>
          </a:p>
        </p:txBody>
      </p:sp>
      <p:sp>
        <p:nvSpPr>
          <p:cNvPr id="70" name="テキスト ボックス 69"/>
          <p:cNvSpPr txBox="1"/>
          <p:nvPr/>
        </p:nvSpPr>
        <p:spPr>
          <a:xfrm>
            <a:off x="1015707" y="6055528"/>
            <a:ext cx="1005403"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charset="-128"/>
                <a:ea typeface="Meiryo" charset="-128"/>
                <a:cs typeface="Meiryo" charset="-128"/>
              </a:rPr>
              <a:t>開発環境</a:t>
            </a:r>
            <a:endParaRPr kumimoji="1" lang="ja-JP" altLang="en-US" sz="1600" dirty="0">
              <a:solidFill>
                <a:schemeClr val="accent3">
                  <a:lumMod val="75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18027" y="4145479"/>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23544" y="4139129"/>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00998" y="4153981"/>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166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556E-7 4.07407E-6 L 0.33472 -0.00069 " pathEditMode="relative" rAng="0" ptsTypes="AA">
                                      <p:cBhvr>
                                        <p:cTn id="6" dur="2000" fill="hold"/>
                                        <p:tgtEl>
                                          <p:spTgt spid="2"/>
                                        </p:tgtEl>
                                        <p:attrNameLst>
                                          <p:attrName>ppt_x</p:attrName>
                                          <p:attrName>ppt_y</p:attrName>
                                        </p:attrNameLst>
                                      </p:cBhvr>
                                      <p:rCtr x="16753" y="16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33472 -0.00324 L 0.67257 -0.00416 " pathEditMode="relative" rAng="0" ptsTypes="AA">
                                      <p:cBhvr>
                                        <p:cTn id="10" dur="2000" fill="hold"/>
                                        <p:tgtEl>
                                          <p:spTgt spid="2"/>
                                        </p:tgtEl>
                                        <p:attrNameLst>
                                          <p:attrName>ppt_x</p:attrName>
                                          <p:attrName>ppt_y</p:attrName>
                                        </p:attrNameLst>
                                      </p:cBhvr>
                                      <p:rCtr x="16892"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正方形/長方形 83">
            <a:extLst>
              <a:ext uri="{FF2B5EF4-FFF2-40B4-BE49-F238E27FC236}">
                <a16:creationId xmlns:a16="http://schemas.microsoft.com/office/drawing/2014/main" id="{5BC3343B-77FE-144A-8F26-27DF9B099567}"/>
              </a:ext>
            </a:extLst>
          </p:cNvPr>
          <p:cNvSpPr/>
          <p:nvPr/>
        </p:nvSpPr>
        <p:spPr>
          <a:xfrm>
            <a:off x="3422683" y="2174805"/>
            <a:ext cx="2335427" cy="3163329"/>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正方形/長方形 81">
            <a:extLst>
              <a:ext uri="{FF2B5EF4-FFF2-40B4-BE49-F238E27FC236}">
                <a16:creationId xmlns:a16="http://schemas.microsoft.com/office/drawing/2014/main" id="{FEF88CF4-4067-A54B-9DB9-786BBBDFBBAD}"/>
              </a:ext>
            </a:extLst>
          </p:cNvPr>
          <p:cNvSpPr/>
          <p:nvPr/>
        </p:nvSpPr>
        <p:spPr>
          <a:xfrm>
            <a:off x="6510213" y="2174805"/>
            <a:ext cx="2335427" cy="316332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a:extLst>
              <a:ext uri="{FF2B5EF4-FFF2-40B4-BE49-F238E27FC236}">
                <a16:creationId xmlns:a16="http://schemas.microsoft.com/office/drawing/2014/main" id="{79F85A75-6708-B746-A0A6-BAE2F7F295ED}"/>
              </a:ext>
            </a:extLst>
          </p:cNvPr>
          <p:cNvSpPr/>
          <p:nvPr/>
        </p:nvSpPr>
        <p:spPr>
          <a:xfrm>
            <a:off x="302741" y="2174805"/>
            <a:ext cx="2335427" cy="3163329"/>
          </a:xfrm>
          <a:prstGeom prst="rect">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a:extLst>
              <a:ext uri="{FF2B5EF4-FFF2-40B4-BE49-F238E27FC236}">
                <a16:creationId xmlns:a16="http://schemas.microsoft.com/office/drawing/2014/main" id="{E9A04408-6C10-A748-BCE9-B01D116E6852}"/>
              </a:ext>
            </a:extLst>
          </p:cNvPr>
          <p:cNvSpPr/>
          <p:nvPr/>
        </p:nvSpPr>
        <p:spPr>
          <a:xfrm>
            <a:off x="510726"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sp>
        <p:nvSpPr>
          <p:cNvPr id="45" name="タイトル 44"/>
          <p:cNvSpPr>
            <a:spLocks noGrp="1"/>
          </p:cNvSpPr>
          <p:nvPr>
            <p:ph type="title"/>
          </p:nvPr>
        </p:nvSpPr>
        <p:spPr/>
        <p:txBody>
          <a:bodyPr/>
          <a:lstStyle/>
          <a:p>
            <a:r>
              <a:rPr lang="ja-JP" altLang="en-US"/>
              <a:t>コンテナとハイブリッド</a:t>
            </a:r>
            <a:r>
              <a:rPr lang="en-US" altLang="ja-JP" dirty="0"/>
              <a:t>&amp;</a:t>
            </a:r>
            <a:r>
              <a:rPr lang="ja-JP" altLang="en-US"/>
              <a:t>マルチ・クラウド</a:t>
            </a:r>
            <a:endParaRPr kumimoji="1" lang="ja-JP" altLang="en-US" dirty="0"/>
          </a:p>
        </p:txBody>
      </p:sp>
      <p:sp>
        <p:nvSpPr>
          <p:cNvPr id="33" name="正方形/長方形 32"/>
          <p:cNvSpPr/>
          <p:nvPr/>
        </p:nvSpPr>
        <p:spPr>
          <a:xfrm>
            <a:off x="6676936" y="388409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53" name="正方形/長方形 52"/>
          <p:cNvSpPr/>
          <p:nvPr/>
        </p:nvSpPr>
        <p:spPr>
          <a:xfrm>
            <a:off x="3596920" y="388409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61" name="正方形/長方形 60"/>
          <p:cNvSpPr/>
          <p:nvPr/>
        </p:nvSpPr>
        <p:spPr>
          <a:xfrm>
            <a:off x="516904" y="3890445"/>
            <a:ext cx="1953584" cy="243967"/>
          </a:xfrm>
          <a:prstGeom prst="rect">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メイリオ"/>
                <a:ea typeface="メイリオ"/>
                <a:cs typeface="メイリオ"/>
              </a:rPr>
              <a:t>コンテナ管理</a:t>
            </a:r>
          </a:p>
        </p:txBody>
      </p:sp>
      <p:sp>
        <p:nvSpPr>
          <p:cNvPr id="15" name="テキスト ボックス 14"/>
          <p:cNvSpPr txBox="1"/>
          <p:nvPr/>
        </p:nvSpPr>
        <p:spPr>
          <a:xfrm>
            <a:off x="6808587" y="4921567"/>
            <a:ext cx="1738681" cy="338554"/>
          </a:xfrm>
          <a:prstGeom prst="rect">
            <a:avLst/>
          </a:prstGeom>
          <a:noFill/>
        </p:spPr>
        <p:txBody>
          <a:bodyPr wrap="none" rtlCol="0">
            <a:spAutoFit/>
          </a:bodyPr>
          <a:lstStyle/>
          <a:p>
            <a:pPr algn="ctr"/>
            <a:r>
              <a:rPr kumimoji="1" lang="en-US" altLang="ja-JP" sz="1600" dirty="0">
                <a:solidFill>
                  <a:srgbClr val="0070C0"/>
                </a:solidFill>
                <a:latin typeface="Meiryo" charset="-128"/>
                <a:ea typeface="Meiryo" charset="-128"/>
                <a:cs typeface="Meiryo" charset="-128"/>
              </a:rPr>
              <a:t>Microsoft Azure</a:t>
            </a:r>
            <a:endParaRPr kumimoji="1" lang="ja-JP" altLang="en-US" sz="1600">
              <a:solidFill>
                <a:srgbClr val="0070C0"/>
              </a:solidFill>
              <a:latin typeface="Meiryo" charset="-128"/>
              <a:ea typeface="Meiryo" charset="-128"/>
              <a:cs typeface="Meiryo" charset="-128"/>
            </a:endParaRPr>
          </a:p>
        </p:txBody>
      </p:sp>
      <p:sp>
        <p:nvSpPr>
          <p:cNvPr id="69" name="テキスト ボックス 68"/>
          <p:cNvSpPr txBox="1"/>
          <p:nvPr/>
        </p:nvSpPr>
        <p:spPr>
          <a:xfrm>
            <a:off x="3678491" y="4921567"/>
            <a:ext cx="1826141" cy="338554"/>
          </a:xfrm>
          <a:prstGeom prst="rect">
            <a:avLst/>
          </a:prstGeom>
          <a:noFill/>
        </p:spPr>
        <p:txBody>
          <a:bodyPr wrap="none" rtlCol="0">
            <a:spAutoFit/>
          </a:bodyPr>
          <a:lstStyle/>
          <a:p>
            <a:pPr algn="ctr"/>
            <a:r>
              <a:rPr kumimoji="1" lang="ja-JP" altLang="en-US" sz="1600">
                <a:solidFill>
                  <a:srgbClr val="009051"/>
                </a:solidFill>
                <a:latin typeface="Meiryo" charset="-128"/>
                <a:ea typeface="Meiryo" charset="-128"/>
                <a:cs typeface="Meiryo" charset="-128"/>
              </a:rPr>
              <a:t>自社所有システム</a:t>
            </a:r>
            <a:endParaRPr kumimoji="1" lang="ja-JP" altLang="en-US" sz="1600" dirty="0">
              <a:solidFill>
                <a:srgbClr val="009051"/>
              </a:solidFill>
              <a:latin typeface="Meiryo" charset="-128"/>
              <a:ea typeface="Meiryo" charset="-128"/>
              <a:cs typeface="Meiryo" charset="-128"/>
            </a:endParaRPr>
          </a:p>
        </p:txBody>
      </p:sp>
      <p:sp>
        <p:nvSpPr>
          <p:cNvPr id="70" name="テキスト ボックス 69"/>
          <p:cNvSpPr txBox="1"/>
          <p:nvPr/>
        </p:nvSpPr>
        <p:spPr>
          <a:xfrm>
            <a:off x="1191302" y="4924949"/>
            <a:ext cx="654218" cy="338554"/>
          </a:xfrm>
          <a:prstGeom prst="rect">
            <a:avLst/>
          </a:prstGeom>
          <a:noFill/>
        </p:spPr>
        <p:txBody>
          <a:bodyPr wrap="none" rtlCol="0">
            <a:spAutoFit/>
          </a:bodyPr>
          <a:lstStyle/>
          <a:p>
            <a:pPr algn="ctr"/>
            <a:r>
              <a:rPr kumimoji="1" lang="en-US" altLang="ja-JP" sz="1600" dirty="0">
                <a:solidFill>
                  <a:schemeClr val="accent6">
                    <a:lumMod val="50000"/>
                  </a:schemeClr>
                </a:solidFill>
                <a:latin typeface="Meiryo" charset="-128"/>
                <a:ea typeface="Meiryo" charset="-128"/>
                <a:cs typeface="Meiryo" charset="-128"/>
              </a:rPr>
              <a:t>AWS</a:t>
            </a:r>
            <a:endParaRPr kumimoji="1" lang="ja-JP" altLang="en-US" sz="1600" dirty="0">
              <a:solidFill>
                <a:schemeClr val="accent6">
                  <a:lumMod val="50000"/>
                </a:schemeClr>
              </a:solidFill>
              <a:latin typeface="Meiryo" charset="-128"/>
              <a:ea typeface="Meiryo" charset="-128"/>
              <a:cs typeface="Meiryo" charset="-128"/>
            </a:endParaRPr>
          </a:p>
        </p:txBody>
      </p:sp>
      <p:pic>
        <p:nvPicPr>
          <p:cNvPr id="71"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5096" y="3879874"/>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60613" y="3873524"/>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38067" y="3888376"/>
            <a:ext cx="343535" cy="2659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 name="図 29">
            <a:extLst>
              <a:ext uri="{FF2B5EF4-FFF2-40B4-BE49-F238E27FC236}">
                <a16:creationId xmlns:a16="http://schemas.microsoft.com/office/drawing/2014/main" id="{5514B790-201C-CC4C-9E96-55AD6E66630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06812" y="4316709"/>
            <a:ext cx="802751" cy="350535"/>
          </a:xfrm>
          <a:prstGeom prst="rect">
            <a:avLst/>
          </a:prstGeom>
        </p:spPr>
      </p:pic>
      <p:sp>
        <p:nvSpPr>
          <p:cNvPr id="36" name="正方形/長方形 35">
            <a:extLst>
              <a:ext uri="{FF2B5EF4-FFF2-40B4-BE49-F238E27FC236}">
                <a16:creationId xmlns:a16="http://schemas.microsoft.com/office/drawing/2014/main" id="{763BD859-4A89-7E42-90FB-CBA3BDA0FF55}"/>
              </a:ext>
            </a:extLst>
          </p:cNvPr>
          <p:cNvSpPr/>
          <p:nvPr/>
        </p:nvSpPr>
        <p:spPr>
          <a:xfrm>
            <a:off x="3596920"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pic>
        <p:nvPicPr>
          <p:cNvPr id="37" name="図 36">
            <a:extLst>
              <a:ext uri="{FF2B5EF4-FFF2-40B4-BE49-F238E27FC236}">
                <a16:creationId xmlns:a16="http://schemas.microsoft.com/office/drawing/2014/main" id="{48463C88-2AC1-CB46-9263-3A64DC4BA12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693006" y="4316709"/>
            <a:ext cx="802751" cy="350535"/>
          </a:xfrm>
          <a:prstGeom prst="rect">
            <a:avLst/>
          </a:prstGeom>
        </p:spPr>
      </p:pic>
      <p:sp>
        <p:nvSpPr>
          <p:cNvPr id="38" name="正方形/長方形 37">
            <a:extLst>
              <a:ext uri="{FF2B5EF4-FFF2-40B4-BE49-F238E27FC236}">
                <a16:creationId xmlns:a16="http://schemas.microsoft.com/office/drawing/2014/main" id="{3E967BDF-09E3-D94C-B010-38C81D617919}"/>
              </a:ext>
            </a:extLst>
          </p:cNvPr>
          <p:cNvSpPr/>
          <p:nvPr/>
        </p:nvSpPr>
        <p:spPr>
          <a:xfrm>
            <a:off x="6676936" y="4242613"/>
            <a:ext cx="1953584" cy="5086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a:solidFill>
                  <a:srgbClr val="0432FF"/>
                </a:solidFill>
                <a:latin typeface="メイリオ"/>
                <a:ea typeface="メイリオ"/>
                <a:cs typeface="メイリオ"/>
              </a:rPr>
              <a:t>コンテナ連係</a:t>
            </a:r>
            <a:endParaRPr kumimoji="1" lang="en-US" altLang="ja-JP" sz="1200" dirty="0">
              <a:solidFill>
                <a:srgbClr val="0432FF"/>
              </a:solidFill>
              <a:latin typeface="メイリオ"/>
              <a:ea typeface="メイリオ"/>
              <a:cs typeface="メイリオ"/>
            </a:endParaRPr>
          </a:p>
          <a:p>
            <a:r>
              <a:rPr lang="ja-JP" altLang="en-US" sz="1200">
                <a:solidFill>
                  <a:srgbClr val="0432FF"/>
                </a:solidFill>
                <a:latin typeface="メイリオ"/>
                <a:ea typeface="メイリオ"/>
                <a:cs typeface="メイリオ"/>
              </a:rPr>
              <a:t>その運用管理</a:t>
            </a:r>
            <a:endParaRPr kumimoji="1" lang="ja-JP" altLang="en-US" sz="1200" dirty="0">
              <a:solidFill>
                <a:srgbClr val="0432FF"/>
              </a:solidFill>
              <a:latin typeface="メイリオ"/>
              <a:ea typeface="メイリオ"/>
              <a:cs typeface="メイリオ"/>
            </a:endParaRPr>
          </a:p>
        </p:txBody>
      </p:sp>
      <p:pic>
        <p:nvPicPr>
          <p:cNvPr id="39" name="図 38">
            <a:extLst>
              <a:ext uri="{FF2B5EF4-FFF2-40B4-BE49-F238E27FC236}">
                <a16:creationId xmlns:a16="http://schemas.microsoft.com/office/drawing/2014/main" id="{3E194E3D-F898-F545-8A8A-C3FAFF0D6BB6}"/>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773022" y="4316709"/>
            <a:ext cx="802751" cy="350535"/>
          </a:xfrm>
          <a:prstGeom prst="rect">
            <a:avLst/>
          </a:prstGeom>
        </p:spPr>
      </p:pic>
      <p:grpSp>
        <p:nvGrpSpPr>
          <p:cNvPr id="40" name="グループ化 39">
            <a:extLst>
              <a:ext uri="{FF2B5EF4-FFF2-40B4-BE49-F238E27FC236}">
                <a16:creationId xmlns:a16="http://schemas.microsoft.com/office/drawing/2014/main" id="{32D44F17-8D2D-774F-8B8E-D376FECE4EB8}"/>
              </a:ext>
            </a:extLst>
          </p:cNvPr>
          <p:cNvGrpSpPr/>
          <p:nvPr/>
        </p:nvGrpSpPr>
        <p:grpSpPr>
          <a:xfrm>
            <a:off x="3497736" y="2530751"/>
            <a:ext cx="2148528" cy="1256294"/>
            <a:chOff x="437280" y="2836691"/>
            <a:chExt cx="2148528" cy="1256294"/>
          </a:xfrm>
        </p:grpSpPr>
        <p:sp>
          <p:nvSpPr>
            <p:cNvPr id="41" name="正方形/長方形 40">
              <a:extLst>
                <a:ext uri="{FF2B5EF4-FFF2-40B4-BE49-F238E27FC236}">
                  <a16:creationId xmlns:a16="http://schemas.microsoft.com/office/drawing/2014/main" id="{5FC10705-0940-9640-9DF3-7F8FDD7516D6}"/>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a:extLst>
                <a:ext uri="{FF2B5EF4-FFF2-40B4-BE49-F238E27FC236}">
                  <a16:creationId xmlns:a16="http://schemas.microsoft.com/office/drawing/2014/main" id="{7CC5860B-D7B9-284B-8702-F2553F32C12D}"/>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3" name="正方形/長方形 42">
              <a:extLst>
                <a:ext uri="{FF2B5EF4-FFF2-40B4-BE49-F238E27FC236}">
                  <a16:creationId xmlns:a16="http://schemas.microsoft.com/office/drawing/2014/main" id="{C6945C3A-2CB6-234C-B432-EEE1FF8C9B24}"/>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44" name="テキスト ボックス 43">
              <a:extLst>
                <a:ext uri="{FF2B5EF4-FFF2-40B4-BE49-F238E27FC236}">
                  <a16:creationId xmlns:a16="http://schemas.microsoft.com/office/drawing/2014/main" id="{8313B9CB-38F8-1A4E-B5D9-436E2C809690}"/>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46" name="グループ化 45">
            <a:extLst>
              <a:ext uri="{FF2B5EF4-FFF2-40B4-BE49-F238E27FC236}">
                <a16:creationId xmlns:a16="http://schemas.microsoft.com/office/drawing/2014/main" id="{0AD711E9-5CCA-3A4F-BFB5-5C000E346B6F}"/>
              </a:ext>
            </a:extLst>
          </p:cNvPr>
          <p:cNvGrpSpPr/>
          <p:nvPr/>
        </p:nvGrpSpPr>
        <p:grpSpPr>
          <a:xfrm>
            <a:off x="3497736" y="2526792"/>
            <a:ext cx="2148528" cy="1256294"/>
            <a:chOff x="437280" y="2836691"/>
            <a:chExt cx="2148528" cy="1256294"/>
          </a:xfrm>
        </p:grpSpPr>
        <p:sp>
          <p:nvSpPr>
            <p:cNvPr id="47" name="正方形/長方形 46">
              <a:extLst>
                <a:ext uri="{FF2B5EF4-FFF2-40B4-BE49-F238E27FC236}">
                  <a16:creationId xmlns:a16="http://schemas.microsoft.com/office/drawing/2014/main" id="{B5B5EE0C-6EC4-EA48-A7A1-B522F1920FB5}"/>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正方形/長方形 47">
              <a:extLst>
                <a:ext uri="{FF2B5EF4-FFF2-40B4-BE49-F238E27FC236}">
                  <a16:creationId xmlns:a16="http://schemas.microsoft.com/office/drawing/2014/main" id="{749C2827-CC92-8949-872F-1D6DAFD988CB}"/>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49" name="正方形/長方形 48">
              <a:extLst>
                <a:ext uri="{FF2B5EF4-FFF2-40B4-BE49-F238E27FC236}">
                  <a16:creationId xmlns:a16="http://schemas.microsoft.com/office/drawing/2014/main" id="{5B73CCED-B466-3E4F-9A10-FE51B4451DE7}"/>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50" name="テキスト ボックス 49">
              <a:extLst>
                <a:ext uri="{FF2B5EF4-FFF2-40B4-BE49-F238E27FC236}">
                  <a16:creationId xmlns:a16="http://schemas.microsoft.com/office/drawing/2014/main" id="{B61B0427-ED35-D143-928B-25A78D66D923}"/>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grpSp>
        <p:nvGrpSpPr>
          <p:cNvPr id="54" name="グループ化 53">
            <a:extLst>
              <a:ext uri="{FF2B5EF4-FFF2-40B4-BE49-F238E27FC236}">
                <a16:creationId xmlns:a16="http://schemas.microsoft.com/office/drawing/2014/main" id="{85C5D57D-60F8-C942-A038-9B0384AC0EDE}"/>
              </a:ext>
            </a:extLst>
          </p:cNvPr>
          <p:cNvGrpSpPr/>
          <p:nvPr/>
        </p:nvGrpSpPr>
        <p:grpSpPr>
          <a:xfrm>
            <a:off x="3497736" y="2522833"/>
            <a:ext cx="2148528" cy="1256294"/>
            <a:chOff x="437280" y="2836691"/>
            <a:chExt cx="2148528" cy="1256294"/>
          </a:xfrm>
        </p:grpSpPr>
        <p:sp>
          <p:nvSpPr>
            <p:cNvPr id="64" name="正方形/長方形 63">
              <a:extLst>
                <a:ext uri="{FF2B5EF4-FFF2-40B4-BE49-F238E27FC236}">
                  <a16:creationId xmlns:a16="http://schemas.microsoft.com/office/drawing/2014/main" id="{F784BD6E-B595-2245-911E-5B8B36BE85E1}"/>
                </a:ext>
              </a:extLst>
            </p:cNvPr>
            <p:cNvSpPr/>
            <p:nvPr/>
          </p:nvSpPr>
          <p:spPr>
            <a:xfrm>
              <a:off x="437280" y="2836691"/>
              <a:ext cx="2148528" cy="1256294"/>
            </a:xfrm>
            <a:prstGeom prst="rect">
              <a:avLst/>
            </a:prstGeom>
            <a:solidFill>
              <a:schemeClr val="accent6">
                <a:lumMod val="20000"/>
                <a:lumOff val="80000"/>
              </a:schemeClr>
            </a:solidFill>
            <a:ln>
              <a:solidFill>
                <a:schemeClr val="accent6">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a:extLst>
                <a:ext uri="{FF2B5EF4-FFF2-40B4-BE49-F238E27FC236}">
                  <a16:creationId xmlns:a16="http://schemas.microsoft.com/office/drawing/2014/main" id="{D9A069B9-55FD-EA45-9F68-646255B4ABAF}"/>
                </a:ext>
              </a:extLst>
            </p:cNvPr>
            <p:cNvSpPr/>
            <p:nvPr/>
          </p:nvSpPr>
          <p:spPr>
            <a:xfrm>
              <a:off x="541617" y="3174781"/>
              <a:ext cx="1953584" cy="413415"/>
            </a:xfrm>
            <a:prstGeom prst="rect">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メイリオ"/>
                  <a:ea typeface="メイリオ"/>
                  <a:cs typeface="メイリオ"/>
                </a:rPr>
                <a:t>アプリケーション</a:t>
              </a:r>
            </a:p>
          </p:txBody>
        </p:sp>
        <p:sp>
          <p:nvSpPr>
            <p:cNvPr id="75" name="正方形/長方形 74">
              <a:extLst>
                <a:ext uri="{FF2B5EF4-FFF2-40B4-BE49-F238E27FC236}">
                  <a16:creationId xmlns:a16="http://schemas.microsoft.com/office/drawing/2014/main" id="{61AE7A85-3CEE-1448-A320-FB01D4F4E92D}"/>
                </a:ext>
              </a:extLst>
            </p:cNvPr>
            <p:cNvSpPr/>
            <p:nvPr/>
          </p:nvSpPr>
          <p:spPr>
            <a:xfrm>
              <a:off x="541617" y="3614404"/>
              <a:ext cx="1953584" cy="41341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メイリオ"/>
                  <a:ea typeface="メイリオ"/>
                  <a:cs typeface="メイリオ"/>
                </a:rPr>
                <a:t>開発・実行環境</a:t>
              </a:r>
              <a:endParaRPr kumimoji="1" lang="en-US" altLang="ja-JP" sz="1200" dirty="0">
                <a:solidFill>
                  <a:srgbClr val="FFFFFF"/>
                </a:solidFill>
                <a:latin typeface="メイリオ"/>
                <a:ea typeface="メイリオ"/>
                <a:cs typeface="メイリオ"/>
              </a:endParaRPr>
            </a:p>
            <a:p>
              <a:pPr algn="ctr"/>
              <a:r>
                <a:rPr kumimoji="1" lang="ja-JP" altLang="en-US" sz="1200" dirty="0">
                  <a:solidFill>
                    <a:srgbClr val="FFFFFF"/>
                  </a:solidFill>
                  <a:latin typeface="メイリオ"/>
                  <a:ea typeface="メイリオ"/>
                  <a:cs typeface="メイリオ"/>
                </a:rPr>
                <a:t>ミドルウェア</a:t>
              </a:r>
              <a:endParaRPr kumimoji="1" lang="en-US" altLang="ja-JP" sz="1200" dirty="0">
                <a:solidFill>
                  <a:srgbClr val="FFFFFF"/>
                </a:solidFill>
                <a:latin typeface="メイリオ"/>
                <a:ea typeface="メイリオ"/>
                <a:cs typeface="メイリオ"/>
              </a:endParaRPr>
            </a:p>
          </p:txBody>
        </p:sp>
        <p:sp>
          <p:nvSpPr>
            <p:cNvPr id="76" name="テキスト ボックス 75">
              <a:extLst>
                <a:ext uri="{FF2B5EF4-FFF2-40B4-BE49-F238E27FC236}">
                  <a16:creationId xmlns:a16="http://schemas.microsoft.com/office/drawing/2014/main" id="{3414D3BE-DCB8-1E49-A833-DCB84CED87BC}"/>
                </a:ext>
              </a:extLst>
            </p:cNvPr>
            <p:cNvSpPr txBox="1"/>
            <p:nvPr/>
          </p:nvSpPr>
          <p:spPr>
            <a:xfrm>
              <a:off x="447369" y="2876213"/>
              <a:ext cx="2138439" cy="276999"/>
            </a:xfrm>
            <a:prstGeom prst="rect">
              <a:avLst/>
            </a:prstGeom>
            <a:noFill/>
          </p:spPr>
          <p:txBody>
            <a:bodyPr wrap="square" rtlCol="0">
              <a:spAutoFit/>
            </a:bodyPr>
            <a:lstStyle/>
            <a:p>
              <a:pPr algn="ctr"/>
              <a:r>
                <a:rPr kumimoji="1" lang="ja-JP" altLang="en-US" sz="1200" dirty="0">
                  <a:solidFill>
                    <a:srgbClr val="800000"/>
                  </a:solidFill>
                  <a:latin typeface="メイリオ"/>
                  <a:ea typeface="メイリオ"/>
                  <a:cs typeface="メイリオ"/>
                </a:rPr>
                <a:t>コンテナ</a:t>
              </a:r>
            </a:p>
          </p:txBody>
        </p:sp>
      </p:grpSp>
    </p:spTree>
    <p:extLst>
      <p:ext uri="{BB962C8B-B14F-4D97-AF65-F5344CB8AC3E}">
        <p14:creationId xmlns:p14="http://schemas.microsoft.com/office/powerpoint/2010/main" val="379997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3.7037E-6 L -0.33733 -3.7037E-6 " pathEditMode="relative" rAng="0" ptsTypes="AA">
                                      <p:cBhvr>
                                        <p:cTn id="6" dur="2000" fill="hold"/>
                                        <p:tgtEl>
                                          <p:spTgt spid="46"/>
                                        </p:tgtEl>
                                        <p:attrNameLst>
                                          <p:attrName>ppt_x</p:attrName>
                                          <p:attrName>ppt_y</p:attrName>
                                        </p:attrNameLst>
                                      </p:cBhvr>
                                      <p:rCtr x="-16875" y="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 0.0007 L 0.34063 0.00509 " pathEditMode="relative" rAng="0" ptsTypes="AA">
                                      <p:cBhvr>
                                        <p:cTn id="10" dur="2000" fill="hold"/>
                                        <p:tgtEl>
                                          <p:spTgt spid="54"/>
                                        </p:tgtEl>
                                        <p:attrNameLst>
                                          <p:attrName>ppt_x</p:attrName>
                                          <p:attrName>ppt_y</p:attrName>
                                        </p:attrNameLst>
                                      </p:cBhvr>
                                      <p:rCtr x="17031"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Docker</a:t>
            </a:r>
            <a:r>
              <a:rPr kumimoji="1" lang="ja-JP" altLang="en-US" dirty="0"/>
              <a:t>と</a:t>
            </a:r>
            <a:r>
              <a:rPr kumimoji="1" lang="en-US" altLang="ja-JP" dirty="0"/>
              <a:t>Kubernetes </a:t>
            </a:r>
            <a:r>
              <a:rPr kumimoji="1" lang="ja-JP" altLang="en-US" dirty="0"/>
              <a:t>の関係</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sp>
        <p:nvSpPr>
          <p:cNvPr id="4" name="正方形/長方形 3"/>
          <p:cNvSpPr/>
          <p:nvPr/>
        </p:nvSpPr>
        <p:spPr>
          <a:xfrm>
            <a:off x="539552" y="1240091"/>
            <a:ext cx="8064896" cy="4629899"/>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54150" y="1408431"/>
            <a:ext cx="3672408" cy="326609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006178" y="2231602"/>
            <a:ext cx="3168352" cy="1323439"/>
          </a:xfrm>
          <a:prstGeom prst="rect">
            <a:avLst/>
          </a:prstGeom>
        </p:spPr>
        <p:txBody>
          <a:bodyPr wrap="square">
            <a:spAutoFit/>
          </a:bodyPr>
          <a:lstStyle/>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コンテナの作成</a:t>
            </a:r>
            <a:endParaRPr lang="en-US" altLang="ja-JP"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コンテナの実行</a:t>
            </a:r>
            <a:r>
              <a:rPr lang="en-US" altLang="ja-JP" sz="1600" dirty="0">
                <a:solidFill>
                  <a:schemeClr val="bg1"/>
                </a:solidFill>
                <a:latin typeface="Meiryo" charset="-128"/>
                <a:ea typeface="Meiryo" charset="-128"/>
                <a:cs typeface="Meiryo" charset="-128"/>
              </a:rPr>
              <a:t> </a:t>
            </a:r>
            <a:endParaRPr lang="ja-JP" altLang="en-US" sz="1600" dirty="0">
              <a:solidFill>
                <a:schemeClr val="bg1"/>
              </a:solidFill>
              <a:latin typeface="Meiryo" charset="-128"/>
              <a:ea typeface="Meiryo" charset="-128"/>
              <a:cs typeface="Meiryo" charset="-128"/>
            </a:endParaRPr>
          </a:p>
          <a:p>
            <a:pPr marL="285750" indent="-285750">
              <a:buFont typeface="Wingdings" charset="2"/>
              <a:buChar char="ü"/>
            </a:pPr>
            <a:r>
              <a:rPr lang="ja-JP" altLang="en-US" sz="1600" dirty="0">
                <a:solidFill>
                  <a:schemeClr val="bg1"/>
                </a:solidFill>
                <a:latin typeface="Meiryo" charset="-128"/>
                <a:ea typeface="Meiryo" charset="-128"/>
                <a:cs typeface="Meiryo" charset="-128"/>
              </a:rPr>
              <a:t>コンテナ内でファイルシステムとして使われるイメージの作成および管理　など</a:t>
            </a:r>
            <a:endParaRPr lang="en-US" altLang="ja-JP" sz="1600" dirty="0">
              <a:solidFill>
                <a:schemeClr val="bg1"/>
              </a:solidFill>
              <a:latin typeface="Meiryo" charset="-128"/>
              <a:ea typeface="Meiryo" charset="-128"/>
              <a:cs typeface="Meiryo" charset="-128"/>
            </a:endParaRPr>
          </a:p>
        </p:txBody>
      </p:sp>
      <p:sp>
        <p:nvSpPr>
          <p:cNvPr id="8" name="正方形/長方形 7"/>
          <p:cNvSpPr/>
          <p:nvPr/>
        </p:nvSpPr>
        <p:spPr>
          <a:xfrm>
            <a:off x="4572000" y="2397756"/>
            <a:ext cx="3963292" cy="1384995"/>
          </a:xfrm>
          <a:prstGeom prst="rect">
            <a:avLst/>
          </a:prstGeom>
        </p:spPr>
        <p:txBody>
          <a:bodyPr wrap="square">
            <a:spAutoFit/>
          </a:bodyPr>
          <a:lstStyle/>
          <a:p>
            <a:pPr marL="285750" indent="-285750">
              <a:buFont typeface="Wingdings" charset="2"/>
              <a:buChar char="ü"/>
            </a:pPr>
            <a:r>
              <a:rPr lang="ja-JP" altLang="en-US" sz="1400" dirty="0">
                <a:solidFill>
                  <a:srgbClr val="0070C0"/>
                </a:solidFill>
                <a:latin typeface="Meiryo" charset="-128"/>
                <a:ea typeface="Meiryo" charset="-128"/>
                <a:cs typeface="Meiryo" charset="-128"/>
              </a:rPr>
              <a:t>関連するコンテナのグルーピング</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コンテナに割り振られる</a:t>
            </a:r>
            <a:r>
              <a:rPr lang="en-US" altLang="ja-JP" sz="1400" dirty="0">
                <a:solidFill>
                  <a:srgbClr val="0070C0"/>
                </a:solidFill>
                <a:latin typeface="Meiryo" charset="-128"/>
                <a:ea typeface="Meiryo" charset="-128"/>
                <a:cs typeface="Meiryo" charset="-128"/>
              </a:rPr>
              <a:t>IP</a:t>
            </a:r>
            <a:r>
              <a:rPr lang="ja-JP" altLang="en-US" sz="1400" dirty="0">
                <a:solidFill>
                  <a:srgbClr val="0070C0"/>
                </a:solidFill>
                <a:latin typeface="Meiryo" charset="-128"/>
                <a:ea typeface="Meiryo" charset="-128"/>
                <a:cs typeface="Meiryo" charset="-128"/>
              </a:rPr>
              <a:t>アドレスの管理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コンテナ間ネットワークルーティング管理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複数のコンテナを利用した負荷分散</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コンテナに割り当てるストレージの管理</a:t>
            </a:r>
          </a:p>
          <a:p>
            <a:pPr marL="285750" indent="-285750">
              <a:buFont typeface="Wingdings" charset="2"/>
              <a:buChar char="ü"/>
            </a:pPr>
            <a:r>
              <a:rPr lang="ja-JP" altLang="en-US" sz="1400" dirty="0">
                <a:solidFill>
                  <a:srgbClr val="0070C0"/>
                </a:solidFill>
                <a:latin typeface="Meiryo" charset="-128"/>
                <a:ea typeface="Meiryo" charset="-128"/>
                <a:cs typeface="Meiryo" charset="-128"/>
              </a:rPr>
              <a:t>コンテナの監視　など</a:t>
            </a:r>
            <a:endParaRPr lang="ja-JP" altLang="en-US" sz="1400" b="0" i="0" dirty="0">
              <a:solidFill>
                <a:srgbClr val="0070C0"/>
              </a:solidFill>
              <a:effectLst/>
              <a:latin typeface="Meiryo" charset="-128"/>
              <a:ea typeface="Meiryo" charset="-128"/>
              <a:cs typeface="Meiryo" charset="-128"/>
            </a:endParaRPr>
          </a:p>
        </p:txBody>
      </p:sp>
      <p:pic>
        <p:nvPicPr>
          <p:cNvPr id="9" name="図 8"/>
          <p:cNvPicPr>
            <a:picLocks noChangeAspect="1"/>
          </p:cNvPicPr>
          <p:nvPr/>
        </p:nvPicPr>
        <p:blipFill>
          <a:blip r:embed="rId2">
            <a:clrChange>
              <a:clrFrom>
                <a:srgbClr val="FFFFFF"/>
              </a:clrFrom>
              <a:clrTo>
                <a:srgbClr val="FFFFFF">
                  <a:alpha val="0"/>
                </a:srgbClr>
              </a:clrTo>
            </a:clrChange>
          </a:blip>
          <a:stretch>
            <a:fillRect/>
          </a:stretch>
        </p:blipFill>
        <p:spPr>
          <a:xfrm>
            <a:off x="4671510" y="1438712"/>
            <a:ext cx="2196546" cy="959158"/>
          </a:xfrm>
          <a:prstGeom prst="rect">
            <a:avLst/>
          </a:prstGeom>
        </p:spPr>
      </p:pic>
      <p:pic>
        <p:nvPicPr>
          <p:cNvPr id="10" name="図 9"/>
          <p:cNvPicPr>
            <a:picLocks noChangeAspect="1"/>
          </p:cNvPicPr>
          <p:nvPr/>
        </p:nvPicPr>
        <p:blipFill>
          <a:blip r:embed="rId3"/>
          <a:stretch>
            <a:fillRect/>
          </a:stretch>
        </p:blipFill>
        <p:spPr>
          <a:xfrm>
            <a:off x="999102" y="1371103"/>
            <a:ext cx="1930303" cy="1094702"/>
          </a:xfrm>
          <a:prstGeom prst="rect">
            <a:avLst/>
          </a:prstGeom>
        </p:spPr>
      </p:pic>
      <p:sp>
        <p:nvSpPr>
          <p:cNvPr id="12" name="正方形/長方形 11"/>
          <p:cNvSpPr/>
          <p:nvPr/>
        </p:nvSpPr>
        <p:spPr>
          <a:xfrm>
            <a:off x="1056646" y="3719077"/>
            <a:ext cx="3067416" cy="577081"/>
          </a:xfrm>
          <a:prstGeom prst="rect">
            <a:avLst/>
          </a:prstGeom>
        </p:spPr>
        <p:txBody>
          <a:bodyPr wrap="square">
            <a:spAutoFit/>
          </a:bodyPr>
          <a:lstStyle/>
          <a:p>
            <a:r>
              <a:rPr lang="ja-JP" altLang="en-US" sz="1050" dirty="0">
                <a:solidFill>
                  <a:schemeClr val="bg1"/>
                </a:solidFill>
                <a:latin typeface="Meiryo" charset="-128"/>
                <a:ea typeface="Meiryo" charset="-128"/>
                <a:cs typeface="Meiryo" charset="-128"/>
              </a:rPr>
              <a:t>ネットワークのルーティングや複数コンテナの連携、複数台のサーバーを対象にコンテナを横断的に管理する機能などは提供されていない。</a:t>
            </a:r>
          </a:p>
        </p:txBody>
      </p:sp>
      <p:sp>
        <p:nvSpPr>
          <p:cNvPr id="13" name="正方形/長方形 12"/>
          <p:cNvSpPr/>
          <p:nvPr/>
        </p:nvSpPr>
        <p:spPr>
          <a:xfrm>
            <a:off x="827584" y="5287353"/>
            <a:ext cx="7488832" cy="307777"/>
          </a:xfrm>
          <a:prstGeom prst="rect">
            <a:avLst/>
          </a:prstGeom>
        </p:spPr>
        <p:txBody>
          <a:bodyPr wrap="square">
            <a:spAutoFit/>
          </a:bodyPr>
          <a:lstStyle/>
          <a:p>
            <a:pPr algn="ctr"/>
            <a:r>
              <a:rPr lang="ja-JP" altLang="en-US" sz="1400" dirty="0">
                <a:solidFill>
                  <a:srgbClr val="0070C0"/>
                </a:solidFill>
                <a:latin typeface="Meiryo" charset="-128"/>
                <a:ea typeface="Meiryo" charset="-128"/>
                <a:cs typeface="Meiryo" charset="-128"/>
              </a:rPr>
              <a:t>クラスタ環境で</a:t>
            </a:r>
            <a:r>
              <a:rPr lang="en-US" altLang="ja-JP" sz="1400" dirty="0">
                <a:solidFill>
                  <a:srgbClr val="0070C0"/>
                </a:solidFill>
                <a:latin typeface="Meiryo" charset="-128"/>
                <a:ea typeface="Meiryo" charset="-128"/>
                <a:cs typeface="Meiryo" charset="-128"/>
              </a:rPr>
              <a:t>Docker</a:t>
            </a:r>
            <a:r>
              <a:rPr lang="ja-JP" altLang="en-US" sz="1400" dirty="0">
                <a:solidFill>
                  <a:srgbClr val="0070C0"/>
                </a:solidFill>
                <a:latin typeface="Meiryo" charset="-128"/>
                <a:ea typeface="Meiryo" charset="-128"/>
                <a:cs typeface="Meiryo" charset="-128"/>
              </a:rPr>
              <a:t>を利用する場合は別途何らかの管理手法を用意する必要がある。</a:t>
            </a:r>
            <a:endParaRPr lang="en-US" altLang="ja-JP" sz="1400" dirty="0">
              <a:solidFill>
                <a:srgbClr val="0070C0"/>
              </a:solidFill>
              <a:latin typeface="Meiryo" charset="-128"/>
              <a:ea typeface="Meiryo" charset="-128"/>
              <a:cs typeface="Meiryo" charset="-128"/>
            </a:endParaRPr>
          </a:p>
        </p:txBody>
      </p:sp>
      <p:sp>
        <p:nvSpPr>
          <p:cNvPr id="14" name="正方形/長方形 13"/>
          <p:cNvSpPr/>
          <p:nvPr/>
        </p:nvSpPr>
        <p:spPr>
          <a:xfrm>
            <a:off x="999102" y="3592369"/>
            <a:ext cx="3175428" cy="785843"/>
          </a:xfrm>
          <a:prstGeom prst="rect">
            <a:avLst/>
          </a:prstGeom>
          <a:no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73704" y="4940415"/>
            <a:ext cx="7603620" cy="338554"/>
          </a:xfrm>
          <a:prstGeom prst="rect">
            <a:avLst/>
          </a:prstGeom>
        </p:spPr>
        <p:txBody>
          <a:bodyPr wrap="square">
            <a:spAutoFit/>
          </a:bodyPr>
          <a:lstStyle/>
          <a:p>
            <a:pPr algn="ctr"/>
            <a:r>
              <a:rPr lang="en-US" altLang="ja-JP" sz="1600" dirty="0">
                <a:solidFill>
                  <a:srgbClr val="0432FF"/>
                </a:solidFill>
                <a:latin typeface="Meiryo" charset="-128"/>
                <a:ea typeface="Meiryo" charset="-128"/>
                <a:cs typeface="Meiryo" charset="-128"/>
              </a:rPr>
              <a:t>Docker</a:t>
            </a:r>
            <a:r>
              <a:rPr lang="ja-JP" altLang="en-US" sz="1600" dirty="0">
                <a:solidFill>
                  <a:srgbClr val="0432FF"/>
                </a:solidFill>
                <a:latin typeface="Meiryo" charset="-128"/>
                <a:ea typeface="Meiryo" charset="-128"/>
                <a:cs typeface="Meiryo" charset="-128"/>
              </a:rPr>
              <a:t>と連携して利用できるデプロイ</a:t>
            </a:r>
            <a:r>
              <a:rPr lang="en-US" altLang="ja-JP" sz="1600" dirty="0">
                <a:solidFill>
                  <a:srgbClr val="0432FF"/>
                </a:solidFill>
                <a:latin typeface="Meiryo" charset="-128"/>
                <a:ea typeface="Meiryo" charset="-128"/>
                <a:cs typeface="Meiryo" charset="-128"/>
              </a:rPr>
              <a:t>/</a:t>
            </a:r>
            <a:r>
              <a:rPr lang="ja-JP" altLang="en-US" sz="1600" dirty="0">
                <a:solidFill>
                  <a:srgbClr val="0432FF"/>
                </a:solidFill>
                <a:latin typeface="Meiryo" charset="-128"/>
                <a:ea typeface="Meiryo" charset="-128"/>
                <a:cs typeface="Meiryo" charset="-128"/>
              </a:rPr>
              <a:t>オーケストレーションツールのひとつ</a:t>
            </a:r>
          </a:p>
        </p:txBody>
      </p:sp>
      <p:sp>
        <p:nvSpPr>
          <p:cNvPr id="17" name="テキスト ボックス 16"/>
          <p:cNvSpPr txBox="1"/>
          <p:nvPr/>
        </p:nvSpPr>
        <p:spPr>
          <a:xfrm>
            <a:off x="6203830" y="1999873"/>
            <a:ext cx="816442" cy="276999"/>
          </a:xfrm>
          <a:prstGeom prst="rect">
            <a:avLst/>
          </a:prstGeom>
          <a:noFill/>
        </p:spPr>
        <p:txBody>
          <a:bodyPr wrap="none" rtlCol="0">
            <a:spAutoFit/>
          </a:bodyPr>
          <a:lstStyle/>
          <a:p>
            <a:r>
              <a:rPr kumimoji="1" lang="en-US" altLang="ja-JP" sz="1200"/>
              <a:t>By Google</a:t>
            </a:r>
            <a:endParaRPr kumimoji="1" lang="ja-JP" altLang="en-US" sz="1200" dirty="0"/>
          </a:p>
        </p:txBody>
      </p:sp>
      <p:sp>
        <p:nvSpPr>
          <p:cNvPr id="18" name="テキスト ボックス 17"/>
          <p:cNvSpPr txBox="1"/>
          <p:nvPr/>
        </p:nvSpPr>
        <p:spPr>
          <a:xfrm>
            <a:off x="4579491" y="3877799"/>
            <a:ext cx="3948309" cy="461665"/>
          </a:xfrm>
          <a:prstGeom prst="rect">
            <a:avLst/>
          </a:prstGeom>
          <a:noFill/>
        </p:spPr>
        <p:txBody>
          <a:bodyPr wrap="square" rtlCol="0">
            <a:spAutoFit/>
          </a:bodyPr>
          <a:lstStyle/>
          <a:p>
            <a:r>
              <a:rPr kumimoji="1" lang="en-US" altLang="ja-JP" sz="1200" dirty="0">
                <a:solidFill>
                  <a:srgbClr val="0432FF"/>
                </a:solidFill>
                <a:latin typeface="Meiryo" charset="-128"/>
                <a:ea typeface="Meiryo" charset="-128"/>
                <a:cs typeface="Meiryo" charset="-128"/>
              </a:rPr>
              <a:t>Manage a cluster of Linux containers as a single system to accelerate Dev and simplify Ops.</a:t>
            </a:r>
            <a:endParaRPr kumimoji="1" lang="ja-JP" altLang="en-US" sz="1200" dirty="0">
              <a:solidFill>
                <a:srgbClr val="0432FF"/>
              </a:solidFill>
              <a:latin typeface="Meiryo" charset="-128"/>
              <a:ea typeface="Meiryo" charset="-128"/>
              <a:cs typeface="Meiryo" charset="-128"/>
            </a:endParaRPr>
          </a:p>
        </p:txBody>
      </p:sp>
      <p:sp>
        <p:nvSpPr>
          <p:cNvPr id="19" name="正方形/長方形 18"/>
          <p:cNvSpPr/>
          <p:nvPr/>
        </p:nvSpPr>
        <p:spPr>
          <a:xfrm>
            <a:off x="4582056" y="4345804"/>
            <a:ext cx="3945744" cy="430887"/>
          </a:xfrm>
          <a:prstGeom prst="rect">
            <a:avLst/>
          </a:prstGeom>
        </p:spPr>
        <p:txBody>
          <a:bodyPr wrap="square">
            <a:spAutoFit/>
          </a:bodyPr>
          <a:lstStyle/>
          <a:p>
            <a:r>
              <a:rPr lang="ja-JP" altLang="ja-JP" sz="1100" dirty="0">
                <a:solidFill>
                  <a:srgbClr val="0432FF"/>
                </a:solidFill>
                <a:latin typeface="Meiryo" charset="-128"/>
                <a:ea typeface="Meiryo" charset="-128"/>
                <a:cs typeface="Meiryo" charset="-128"/>
              </a:rPr>
              <a:t>Linuxコンテナのクラスタを単一のシステムとして</a:t>
            </a:r>
            <a:r>
              <a:rPr lang="ja-JP" altLang="ja-JP" sz="1100">
                <a:solidFill>
                  <a:srgbClr val="0432FF"/>
                </a:solidFill>
                <a:latin typeface="Meiryo" charset="-128"/>
                <a:ea typeface="Meiryo" charset="-128"/>
                <a:cs typeface="Meiryo" charset="-128"/>
              </a:rPr>
              <a:t>管理し</a:t>
            </a:r>
            <a:r>
              <a:rPr lang="ja-JP" altLang="en-US" sz="1100">
                <a:solidFill>
                  <a:srgbClr val="0432FF"/>
                </a:solidFill>
                <a:latin typeface="Meiryo" charset="-128"/>
                <a:ea typeface="Meiryo" charset="-128"/>
                <a:cs typeface="Meiryo" charset="-128"/>
              </a:rPr>
              <a:t>て</a:t>
            </a:r>
            <a:r>
              <a:rPr lang="ja-JP" altLang="ja-JP" sz="1100">
                <a:solidFill>
                  <a:srgbClr val="0432FF"/>
                </a:solidFill>
                <a:latin typeface="Meiryo" charset="-128"/>
                <a:ea typeface="Meiryo" charset="-128"/>
                <a:cs typeface="Meiryo" charset="-128"/>
              </a:rPr>
              <a:t>開発</a:t>
            </a:r>
            <a:r>
              <a:rPr lang="ja-JP" altLang="ja-JP" sz="1100" dirty="0">
                <a:solidFill>
                  <a:srgbClr val="0432FF"/>
                </a:solidFill>
                <a:latin typeface="Meiryo" charset="-128"/>
                <a:ea typeface="Meiryo" charset="-128"/>
                <a:cs typeface="Meiryo" charset="-128"/>
              </a:rPr>
              <a:t>を加速し、</a:t>
            </a:r>
            <a:r>
              <a:rPr lang="ja-JP" altLang="en-US" sz="1100" dirty="0">
                <a:solidFill>
                  <a:srgbClr val="0432FF"/>
                </a:solidFill>
                <a:latin typeface="Meiryo" charset="-128"/>
                <a:ea typeface="Meiryo" charset="-128"/>
                <a:cs typeface="Meiryo" charset="-128"/>
              </a:rPr>
              <a:t>運用</a:t>
            </a:r>
            <a:r>
              <a:rPr lang="ja-JP" altLang="ja-JP" sz="1100" dirty="0">
                <a:solidFill>
                  <a:srgbClr val="0432FF"/>
                </a:solidFill>
                <a:latin typeface="Meiryo" charset="-128"/>
                <a:ea typeface="Meiryo" charset="-128"/>
                <a:cs typeface="Meiryo" charset="-128"/>
              </a:rPr>
              <a:t>を簡素化します。</a:t>
            </a:r>
            <a:endParaRPr lang="ja-JP" altLang="en-US" sz="1100" dirty="0">
              <a:solidFill>
                <a:srgbClr val="0432FF"/>
              </a:solidFill>
              <a:latin typeface="Meiryo" charset="-128"/>
              <a:ea typeface="Meiryo" charset="-128"/>
              <a:cs typeface="Meiryo" charset="-128"/>
            </a:endParaRPr>
          </a:p>
        </p:txBody>
      </p:sp>
      <p:cxnSp>
        <p:nvCxnSpPr>
          <p:cNvPr id="21" name="直線コネクタ 20"/>
          <p:cNvCxnSpPr/>
          <p:nvPr/>
        </p:nvCxnSpPr>
        <p:spPr>
          <a:xfrm>
            <a:off x="4671510" y="4339464"/>
            <a:ext cx="3705814" cy="0"/>
          </a:xfrm>
          <a:prstGeom prst="line">
            <a:avLst/>
          </a:prstGeom>
          <a:ln w="6350">
            <a:solidFill>
              <a:schemeClr val="tx1">
                <a:lumMod val="50000"/>
                <a:lumOff val="50000"/>
              </a:schemeClr>
            </a:solidFill>
            <a:prstDash val="sysDot"/>
          </a:ln>
        </p:spPr>
        <p:style>
          <a:lnRef idx="2">
            <a:schemeClr val="accent1"/>
          </a:lnRef>
          <a:fillRef idx="0">
            <a:schemeClr val="accent1"/>
          </a:fillRef>
          <a:effectRef idx="1">
            <a:schemeClr val="accent1"/>
          </a:effectRef>
          <a:fontRef idx="minor">
            <a:schemeClr val="tx1"/>
          </a:fontRef>
        </p:style>
      </p:cxnSp>
      <p:sp>
        <p:nvSpPr>
          <p:cNvPr id="23" name="正方形/長方形 22"/>
          <p:cNvSpPr/>
          <p:nvPr/>
        </p:nvSpPr>
        <p:spPr>
          <a:xfrm>
            <a:off x="5796136" y="6007510"/>
            <a:ext cx="2870264" cy="369332"/>
          </a:xfrm>
          <a:prstGeom prst="rect">
            <a:avLst/>
          </a:prstGeom>
        </p:spPr>
        <p:txBody>
          <a:bodyPr wrap="square">
            <a:spAutoFit/>
          </a:bodyPr>
          <a:lstStyle/>
          <a:p>
            <a:r>
              <a:rPr lang="ja-JP" altLang="en-US" sz="900" dirty="0">
                <a:solidFill>
                  <a:srgbClr val="4A4A4A"/>
                </a:solidFill>
                <a:latin typeface="Meiryo" charset="-128"/>
                <a:ea typeface="Meiryo" charset="-128"/>
                <a:cs typeface="Meiryo" charset="-128"/>
              </a:rPr>
              <a:t>意味：ギリシャ語で「人生の道標」</a:t>
            </a:r>
            <a:br>
              <a:rPr lang="ja-JP" altLang="en-US" sz="900">
                <a:latin typeface="Meiryo" charset="-128"/>
                <a:ea typeface="Meiryo" charset="-128"/>
                <a:cs typeface="Meiryo" charset="-128"/>
              </a:rPr>
            </a:br>
            <a:r>
              <a:rPr lang="ja-JP" altLang="en-US" sz="900">
                <a:solidFill>
                  <a:srgbClr val="4A4A4A"/>
                </a:solidFill>
                <a:latin typeface="Meiryo" charset="-128"/>
                <a:ea typeface="Meiryo" charset="-128"/>
                <a:cs typeface="Meiryo" charset="-128"/>
              </a:rPr>
              <a:t>読み方</a:t>
            </a:r>
            <a:r>
              <a:rPr lang="ja-JP" altLang="en-US" sz="900" dirty="0">
                <a:solidFill>
                  <a:srgbClr val="4A4A4A"/>
                </a:solidFill>
                <a:latin typeface="Meiryo" charset="-128"/>
                <a:ea typeface="Meiryo" charset="-128"/>
                <a:cs typeface="Meiryo" charset="-128"/>
              </a:rPr>
              <a:t>：クーベルネイテス（</a:t>
            </a:r>
            <a:r>
              <a:rPr lang="en-US" altLang="ja-JP" sz="900" dirty="0" err="1">
                <a:solidFill>
                  <a:srgbClr val="4A4A4A"/>
                </a:solidFill>
                <a:latin typeface="Meiryo" charset="-128"/>
                <a:ea typeface="Meiryo" charset="-128"/>
                <a:cs typeface="Meiryo" charset="-128"/>
              </a:rPr>
              <a:t>koo</a:t>
            </a:r>
            <a:r>
              <a:rPr lang="en-US" altLang="ja-JP" sz="900" dirty="0">
                <a:solidFill>
                  <a:srgbClr val="4A4A4A"/>
                </a:solidFill>
                <a:latin typeface="Meiryo" charset="-128"/>
                <a:ea typeface="Meiryo" charset="-128"/>
                <a:cs typeface="Meiryo" charset="-128"/>
              </a:rPr>
              <a:t>-</a:t>
            </a:r>
            <a:r>
              <a:rPr lang="en-US" altLang="ja-JP" sz="900" dirty="0" err="1">
                <a:solidFill>
                  <a:srgbClr val="4A4A4A"/>
                </a:solidFill>
                <a:latin typeface="Meiryo" charset="-128"/>
                <a:ea typeface="Meiryo" charset="-128"/>
                <a:cs typeface="Meiryo" charset="-128"/>
              </a:rPr>
              <a:t>ber</a:t>
            </a:r>
            <a:r>
              <a:rPr lang="en-US" altLang="ja-JP" sz="900" dirty="0">
                <a:solidFill>
                  <a:srgbClr val="4A4A4A"/>
                </a:solidFill>
                <a:latin typeface="Meiryo" charset="-128"/>
                <a:ea typeface="Meiryo" charset="-128"/>
                <a:cs typeface="Meiryo" charset="-128"/>
              </a:rPr>
              <a:t>-nay'-</a:t>
            </a:r>
            <a:r>
              <a:rPr lang="en-US" altLang="ja-JP" sz="900" dirty="0" err="1">
                <a:solidFill>
                  <a:srgbClr val="4A4A4A"/>
                </a:solidFill>
                <a:latin typeface="Meiryo" charset="-128"/>
                <a:ea typeface="Meiryo" charset="-128"/>
                <a:cs typeface="Meiryo" charset="-128"/>
              </a:rPr>
              <a:t>tace</a:t>
            </a:r>
            <a:r>
              <a:rPr lang="ja-JP" altLang="en-US" sz="900" dirty="0">
                <a:solidFill>
                  <a:srgbClr val="4A4A4A"/>
                </a:solidFill>
                <a:latin typeface="Meiryo" charset="-128"/>
                <a:ea typeface="Meiryo" charset="-128"/>
                <a:cs typeface="Meiryo" charset="-128"/>
              </a:rPr>
              <a:t>）</a:t>
            </a:r>
            <a:endParaRPr lang="ja-JP" altLang="en-US" sz="900" dirty="0">
              <a:latin typeface="Meiryo" charset="-128"/>
              <a:ea typeface="Meiryo" charset="-128"/>
              <a:cs typeface="Meiryo" charset="-128"/>
            </a:endParaRPr>
          </a:p>
        </p:txBody>
      </p:sp>
    </p:spTree>
    <p:extLst>
      <p:ext uri="{BB962C8B-B14F-4D97-AF65-F5344CB8AC3E}">
        <p14:creationId xmlns:p14="http://schemas.microsoft.com/office/powerpoint/2010/main" val="26363756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084168" y="2102547"/>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29943" y="2200926"/>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kumimoji="1" lang="ja-JP" altLang="en-US"/>
              <a:t>マイクロサービス・アーキテクチャ</a:t>
            </a:r>
            <a:r>
              <a:rPr kumimoji="1" lang="ja-JP" altLang="en-US" sz="2400"/>
              <a:t>（</a:t>
            </a:r>
            <a:r>
              <a:rPr kumimoji="1" lang="en-US" altLang="ja-JP" sz="2400" dirty="0"/>
              <a:t>Micro Service</a:t>
            </a:r>
            <a:r>
              <a:rPr kumimoji="1" lang="ja-JP" altLang="en-US" sz="2400" dirty="0"/>
              <a:t>）</a:t>
            </a:r>
          </a:p>
        </p:txBody>
      </p:sp>
      <p:sp>
        <p:nvSpPr>
          <p:cNvPr id="4" name="正方形/長方形 3"/>
          <p:cNvSpPr/>
          <p:nvPr/>
        </p:nvSpPr>
        <p:spPr>
          <a:xfrm>
            <a:off x="871262" y="2102547"/>
            <a:ext cx="3250704" cy="2445769"/>
          </a:xfrm>
          <a:prstGeom prst="rect">
            <a:avLst/>
          </a:prstGeom>
          <a:solidFill>
            <a:srgbClr val="A9A58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90261" y="2196151"/>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09260" y="2289755"/>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22309" y="263691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222309" y="303973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222309" y="344255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222309" y="3841984"/>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222309" y="4241416"/>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09260"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09586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02564"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22309" y="1868998"/>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15613" y="1866020"/>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496614" y="1868998"/>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09260" y="4939737"/>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284002" y="4752807"/>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986062" y="3027376"/>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67623" y="372759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30816" y="372700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61991" y="4656220"/>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497571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62326"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69022"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488767" y="1868998"/>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682071" y="1866020"/>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36296" y="1868998"/>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69022" y="5181758"/>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4975718" y="2289704"/>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682071" y="3033959"/>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380311" y="4237238"/>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4977486" y="4249770"/>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06142" y="2619631"/>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687703" y="3357303"/>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06142" y="3357303"/>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687703" y="4057526"/>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682071" y="4056931"/>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392494" y="405693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593023" y="4986147"/>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792620" y="4058060"/>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67890" y="305545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120505" y="862399"/>
            <a:ext cx="2646879" cy="338554"/>
          </a:xfrm>
          <a:prstGeom prst="rect">
            <a:avLst/>
          </a:prstGeom>
          <a:noFill/>
        </p:spPr>
        <p:txBody>
          <a:bodyPr wrap="none" rtlCol="0">
            <a:spAutoFit/>
          </a:bodyPr>
          <a:lstStyle/>
          <a:p>
            <a:pPr algn="ctr"/>
            <a:r>
              <a:rPr lang="ja-JP" altLang="en-US" sz="1600" b="1">
                <a:solidFill>
                  <a:schemeClr val="bg2">
                    <a:lumMod val="50000"/>
                  </a:schemeClr>
                </a:solidFill>
                <a:latin typeface="Meiryo" charset="-128"/>
                <a:ea typeface="Meiryo" charset="-128"/>
                <a:cs typeface="Meiryo" charset="-128"/>
              </a:rPr>
              <a:t>モノリス型</a:t>
            </a:r>
            <a:r>
              <a:rPr lang="ja-JP" altLang="en-US" sz="1600">
                <a:solidFill>
                  <a:schemeClr val="bg2">
                    <a:lumMod val="50000"/>
                  </a:schemeClr>
                </a:solidFill>
                <a:latin typeface="Meiryo" charset="-128"/>
                <a:ea typeface="Meiryo" charset="-128"/>
                <a:cs typeface="Meiryo" charset="-128"/>
              </a:rPr>
              <a:t>アーキテクチャ</a:t>
            </a:r>
            <a:endParaRPr kumimoji="1" lang="ja-JP" altLang="en-US" sz="16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967601" y="862377"/>
            <a:ext cx="3467616" cy="338554"/>
          </a:xfrm>
          <a:prstGeom prst="rect">
            <a:avLst/>
          </a:prstGeom>
          <a:noFill/>
        </p:spPr>
        <p:txBody>
          <a:bodyPr wrap="none" rtlCol="0">
            <a:spAutoFit/>
          </a:bodyPr>
          <a:lstStyle/>
          <a:p>
            <a:pPr algn="ctr"/>
            <a:r>
              <a:rPr lang="ja-JP" altLang="en-US" sz="1600" b="1">
                <a:solidFill>
                  <a:schemeClr val="accent6">
                    <a:lumMod val="75000"/>
                  </a:schemeClr>
                </a:solidFill>
                <a:latin typeface="Meiryo" charset="-128"/>
                <a:ea typeface="Meiryo" charset="-128"/>
                <a:cs typeface="Meiryo" charset="-128"/>
              </a:rPr>
              <a:t>マイクロサービス</a:t>
            </a:r>
            <a:r>
              <a:rPr lang="ja-JP" altLang="en-US" sz="1600">
                <a:solidFill>
                  <a:schemeClr val="accent6">
                    <a:lumMod val="75000"/>
                  </a:schemeClr>
                </a:solidFill>
                <a:latin typeface="Meiryo" charset="-128"/>
                <a:ea typeface="Meiryo" charset="-128"/>
                <a:cs typeface="Meiryo" charset="-128"/>
              </a:rPr>
              <a:t>型アーキテクチャ</a:t>
            </a:r>
            <a:endParaRPr kumimoji="1" lang="ja-JP" altLang="en-US" sz="16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68344" y="5218799"/>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146506" y="1105860"/>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12" name="テキスト ボックス 11">
            <a:extLst>
              <a:ext uri="{FF2B5EF4-FFF2-40B4-BE49-F238E27FC236}">
                <a16:creationId xmlns:a16="http://schemas.microsoft.com/office/drawing/2014/main" id="{83D7A440-EDD7-FF45-A62D-6D5D0BCCD385}"/>
              </a:ext>
            </a:extLst>
          </p:cNvPr>
          <p:cNvSpPr txBox="1"/>
          <p:nvPr/>
        </p:nvSpPr>
        <p:spPr>
          <a:xfrm>
            <a:off x="4591179" y="5828229"/>
            <a:ext cx="4288353" cy="584775"/>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複数の独立した機能（マイクロサービス）を</a:t>
            </a:r>
            <a:endParaRPr kumimoji="1" lang="en-US" altLang="ja-JP" sz="1600" dirty="0">
              <a:solidFill>
                <a:schemeClr val="accent6">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組み合わせることでひとつの処理を実現する</a:t>
            </a:r>
          </a:p>
        </p:txBody>
      </p:sp>
      <p:sp>
        <p:nvSpPr>
          <p:cNvPr id="55" name="テキスト ボックス 54">
            <a:extLst>
              <a:ext uri="{FF2B5EF4-FFF2-40B4-BE49-F238E27FC236}">
                <a16:creationId xmlns:a16="http://schemas.microsoft.com/office/drawing/2014/main" id="{1A014876-7283-F74F-9E68-921B45BD1BD0}"/>
              </a:ext>
            </a:extLst>
          </p:cNvPr>
          <p:cNvSpPr txBox="1"/>
          <p:nvPr/>
        </p:nvSpPr>
        <p:spPr>
          <a:xfrm>
            <a:off x="1092174" y="5828229"/>
            <a:ext cx="2646878" cy="584775"/>
          </a:xfrm>
          <a:prstGeom prst="rect">
            <a:avLst/>
          </a:prstGeom>
          <a:noFill/>
        </p:spPr>
        <p:txBody>
          <a:bodyPr wrap="none" rtlCol="0">
            <a:spAutoFit/>
          </a:bodyPr>
          <a:lstStyle/>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大きな単一の機能によって</a:t>
            </a:r>
            <a:endParaRPr kumimoji="1" lang="en-US" altLang="ja-JP" sz="160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ひとつの処理を実現する</a:t>
            </a:r>
          </a:p>
        </p:txBody>
      </p:sp>
      <p:sp>
        <p:nvSpPr>
          <p:cNvPr id="56" name="テキスト ボックス 55">
            <a:extLst>
              <a:ext uri="{FF2B5EF4-FFF2-40B4-BE49-F238E27FC236}">
                <a16:creationId xmlns:a16="http://schemas.microsoft.com/office/drawing/2014/main" id="{AB35B97F-A3CE-3545-B192-69F3A6CBECCF}"/>
              </a:ext>
            </a:extLst>
          </p:cNvPr>
          <p:cNvSpPr txBox="1"/>
          <p:nvPr/>
        </p:nvSpPr>
        <p:spPr>
          <a:xfrm>
            <a:off x="2832361" y="2353632"/>
            <a:ext cx="1082348"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単一の機能</a:t>
            </a:r>
          </a:p>
        </p:txBody>
      </p:sp>
      <p:sp>
        <p:nvSpPr>
          <p:cNvPr id="57" name="テキスト ボックス 56">
            <a:extLst>
              <a:ext uri="{FF2B5EF4-FFF2-40B4-BE49-F238E27FC236}">
                <a16:creationId xmlns:a16="http://schemas.microsoft.com/office/drawing/2014/main" id="{D4D95506-3F5E-0145-ADC1-96B9E21E64B3}"/>
              </a:ext>
            </a:extLst>
          </p:cNvPr>
          <p:cNvSpPr txBox="1"/>
          <p:nvPr/>
        </p:nvSpPr>
        <p:spPr>
          <a:xfrm>
            <a:off x="7392035" y="2739933"/>
            <a:ext cx="1107996"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独立した機能</a:t>
            </a:r>
          </a:p>
        </p:txBody>
      </p:sp>
      <p:cxnSp>
        <p:nvCxnSpPr>
          <p:cNvPr id="19" name="直線矢印コネクタ 18">
            <a:extLst>
              <a:ext uri="{FF2B5EF4-FFF2-40B4-BE49-F238E27FC236}">
                <a16:creationId xmlns:a16="http://schemas.microsoft.com/office/drawing/2014/main" id="{145C471F-8B35-8543-B76A-39D4371C0C1B}"/>
              </a:ext>
            </a:extLst>
          </p:cNvPr>
          <p:cNvCxnSpPr>
            <a:cxnSpLocks/>
            <a:stCxn id="57" idx="2"/>
          </p:cNvCxnSpPr>
          <p:nvPr/>
        </p:nvCxnSpPr>
        <p:spPr>
          <a:xfrm flipH="1">
            <a:off x="7907315" y="3016932"/>
            <a:ext cx="38718" cy="744183"/>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74601CF4-1FE6-EC4B-86FF-E60EB43A14B3}"/>
              </a:ext>
            </a:extLst>
          </p:cNvPr>
          <p:cNvCxnSpPr>
            <a:cxnSpLocks/>
          </p:cNvCxnSpPr>
          <p:nvPr/>
        </p:nvCxnSpPr>
        <p:spPr>
          <a:xfrm flipH="1" flipV="1">
            <a:off x="7279975" y="2676497"/>
            <a:ext cx="410209" cy="78165"/>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12AA4DD4-FB8B-BE49-8CB5-FB4F8670A42F}"/>
              </a:ext>
            </a:extLst>
          </p:cNvPr>
          <p:cNvSpPr txBox="1"/>
          <p:nvPr/>
        </p:nvSpPr>
        <p:spPr>
          <a:xfrm>
            <a:off x="812980" y="2544755"/>
            <a:ext cx="400110" cy="2067234"/>
          </a:xfrm>
          <a:prstGeom prst="rect">
            <a:avLst/>
          </a:prstGeom>
          <a:noFill/>
        </p:spPr>
        <p:txBody>
          <a:bodyPr vert="eaVert"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内部は複数の機能で構成</a:t>
            </a:r>
          </a:p>
        </p:txBody>
      </p:sp>
    </p:spTree>
    <p:extLst>
      <p:ext uri="{BB962C8B-B14F-4D97-AF65-F5344CB8AC3E}">
        <p14:creationId xmlns:p14="http://schemas.microsoft.com/office/powerpoint/2010/main" val="1413459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6084168" y="2102547"/>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5" name="正方形/長方形 44"/>
          <p:cNvSpPr/>
          <p:nvPr/>
        </p:nvSpPr>
        <p:spPr>
          <a:xfrm>
            <a:off x="5529943" y="2200926"/>
            <a:ext cx="2304256" cy="329927"/>
          </a:xfrm>
          <a:prstGeom prst="rect">
            <a:avLst/>
          </a:prstGeom>
          <a:solidFill>
            <a:schemeClr val="accent6">
              <a:lumMod val="75000"/>
            </a:schemeClr>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a:t>マイクロサービス・アーキテクチャ</a:t>
            </a:r>
            <a:r>
              <a:rPr lang="ja-JP" altLang="en-US" sz="2400"/>
              <a:t>（</a:t>
            </a:r>
            <a:r>
              <a:rPr kumimoji="1" lang="en-US" altLang="ja-JP" sz="2400" dirty="0"/>
              <a:t>Micro Service</a:t>
            </a:r>
            <a:r>
              <a:rPr kumimoji="1" lang="ja-JP" altLang="en-US" sz="2400" dirty="0"/>
              <a:t>）</a:t>
            </a:r>
          </a:p>
        </p:txBody>
      </p:sp>
      <p:sp>
        <p:nvSpPr>
          <p:cNvPr id="4" name="正方形/長方形 3"/>
          <p:cNvSpPr/>
          <p:nvPr/>
        </p:nvSpPr>
        <p:spPr>
          <a:xfrm>
            <a:off x="871262" y="2102547"/>
            <a:ext cx="3250704" cy="2445769"/>
          </a:xfrm>
          <a:prstGeom prst="rect">
            <a:avLst/>
          </a:prstGeom>
          <a:solidFill>
            <a:srgbClr val="A9A584"/>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790261" y="2196151"/>
            <a:ext cx="3250704" cy="2445769"/>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709260" y="2289755"/>
            <a:ext cx="3250704" cy="2445769"/>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1222309" y="263691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8" name="正方形/長方形 7"/>
          <p:cNvSpPr/>
          <p:nvPr/>
        </p:nvSpPr>
        <p:spPr>
          <a:xfrm>
            <a:off x="1222309" y="303973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9" name="正方形/長方形 8"/>
          <p:cNvSpPr/>
          <p:nvPr/>
        </p:nvSpPr>
        <p:spPr>
          <a:xfrm>
            <a:off x="1222309" y="3442552"/>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10" name="正方形/長方形 9"/>
          <p:cNvSpPr/>
          <p:nvPr/>
        </p:nvSpPr>
        <p:spPr>
          <a:xfrm>
            <a:off x="1222309" y="3841984"/>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11" name="正方形/長方形 10"/>
          <p:cNvSpPr/>
          <p:nvPr/>
        </p:nvSpPr>
        <p:spPr>
          <a:xfrm>
            <a:off x="1222309" y="4241416"/>
            <a:ext cx="2269571"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13" name="正方形/長方形 12"/>
          <p:cNvSpPr/>
          <p:nvPr/>
        </p:nvSpPr>
        <p:spPr>
          <a:xfrm>
            <a:off x="709260"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4" name="正方形/長方形 13"/>
          <p:cNvSpPr/>
          <p:nvPr/>
        </p:nvSpPr>
        <p:spPr>
          <a:xfrm>
            <a:off x="309586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15" name="正方形/長方形 14"/>
          <p:cNvSpPr/>
          <p:nvPr/>
        </p:nvSpPr>
        <p:spPr>
          <a:xfrm>
            <a:off x="1902564"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17" name="直線コネクタ 16"/>
          <p:cNvCxnSpPr>
            <a:stCxn id="13" idx="2"/>
            <a:endCxn id="6" idx="0"/>
          </p:cNvCxnSpPr>
          <p:nvPr/>
        </p:nvCxnSpPr>
        <p:spPr>
          <a:xfrm>
            <a:off x="1222309" y="1868998"/>
            <a:ext cx="1112303" cy="420757"/>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15" idx="2"/>
            <a:endCxn id="5" idx="0"/>
          </p:cNvCxnSpPr>
          <p:nvPr/>
        </p:nvCxnSpPr>
        <p:spPr>
          <a:xfrm>
            <a:off x="2415613" y="1866020"/>
            <a:ext cx="0" cy="330131"/>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14" idx="2"/>
            <a:endCxn id="4" idx="0"/>
          </p:cNvCxnSpPr>
          <p:nvPr/>
        </p:nvCxnSpPr>
        <p:spPr>
          <a:xfrm flipH="1">
            <a:off x="2496614" y="1868998"/>
            <a:ext cx="1112303"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24" name="円柱 23"/>
          <p:cNvSpPr/>
          <p:nvPr/>
        </p:nvSpPr>
        <p:spPr>
          <a:xfrm>
            <a:off x="709260" y="4939737"/>
            <a:ext cx="3412706" cy="576064"/>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共有データ</a:t>
            </a:r>
          </a:p>
        </p:txBody>
      </p:sp>
      <p:sp>
        <p:nvSpPr>
          <p:cNvPr id="27" name="上下矢印 26"/>
          <p:cNvSpPr/>
          <p:nvPr/>
        </p:nvSpPr>
        <p:spPr>
          <a:xfrm>
            <a:off x="2284002" y="4752807"/>
            <a:ext cx="263222" cy="306848"/>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4986062" y="3027376"/>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顧客管理</a:t>
            </a:r>
          </a:p>
        </p:txBody>
      </p:sp>
      <p:sp>
        <p:nvSpPr>
          <p:cNvPr id="33" name="正方形/長方形 32"/>
          <p:cNvSpPr/>
          <p:nvPr/>
        </p:nvSpPr>
        <p:spPr>
          <a:xfrm>
            <a:off x="4967623" y="3727599"/>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注文管理</a:t>
            </a:r>
          </a:p>
        </p:txBody>
      </p:sp>
      <p:sp>
        <p:nvSpPr>
          <p:cNvPr id="34" name="正方形/長方形 33"/>
          <p:cNvSpPr/>
          <p:nvPr/>
        </p:nvSpPr>
        <p:spPr>
          <a:xfrm>
            <a:off x="6930816" y="3727004"/>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在庫管理</a:t>
            </a:r>
          </a:p>
        </p:txBody>
      </p:sp>
      <p:sp>
        <p:nvSpPr>
          <p:cNvPr id="35" name="正方形/長方形 34"/>
          <p:cNvSpPr/>
          <p:nvPr/>
        </p:nvSpPr>
        <p:spPr>
          <a:xfrm>
            <a:off x="5961991" y="4656220"/>
            <a:ext cx="1440160"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出荷管理</a:t>
            </a:r>
          </a:p>
        </p:txBody>
      </p:sp>
      <p:sp>
        <p:nvSpPr>
          <p:cNvPr id="37" name="正方形/長方形 36"/>
          <p:cNvSpPr/>
          <p:nvPr/>
        </p:nvSpPr>
        <p:spPr>
          <a:xfrm>
            <a:off x="4975718"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8" name="正方形/長方形 37"/>
          <p:cNvSpPr/>
          <p:nvPr/>
        </p:nvSpPr>
        <p:spPr>
          <a:xfrm>
            <a:off x="7362326" y="1443206"/>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sp>
        <p:nvSpPr>
          <p:cNvPr id="39" name="正方形/長方形 38"/>
          <p:cNvSpPr/>
          <p:nvPr/>
        </p:nvSpPr>
        <p:spPr>
          <a:xfrm>
            <a:off x="6169022" y="1440228"/>
            <a:ext cx="1026098" cy="42579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50" dirty="0">
                <a:solidFill>
                  <a:schemeClr val="bg1"/>
                </a:solidFill>
                <a:latin typeface="Meiryo" charset="-128"/>
                <a:ea typeface="Meiryo" charset="-128"/>
                <a:cs typeface="Meiryo" charset="-128"/>
              </a:rPr>
              <a:t>Web</a:t>
            </a:r>
            <a:r>
              <a:rPr kumimoji="1" lang="ja-JP" altLang="en-US" sz="1050" dirty="0">
                <a:solidFill>
                  <a:schemeClr val="bg1"/>
                </a:solidFill>
                <a:latin typeface="Meiryo" charset="-128"/>
                <a:ea typeface="Meiryo" charset="-128"/>
                <a:cs typeface="Meiryo" charset="-128"/>
              </a:rPr>
              <a:t>ブラウザ</a:t>
            </a:r>
          </a:p>
        </p:txBody>
      </p:sp>
      <p:cxnSp>
        <p:nvCxnSpPr>
          <p:cNvPr id="40" name="直線コネクタ 39"/>
          <p:cNvCxnSpPr>
            <a:stCxn id="37" idx="2"/>
            <a:endCxn id="46" idx="0"/>
          </p:cNvCxnSpPr>
          <p:nvPr/>
        </p:nvCxnSpPr>
        <p:spPr>
          <a:xfrm>
            <a:off x="5488767" y="1868998"/>
            <a:ext cx="639079" cy="4207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9" idx="2"/>
            <a:endCxn id="45" idx="0"/>
          </p:cNvCxnSpPr>
          <p:nvPr/>
        </p:nvCxnSpPr>
        <p:spPr>
          <a:xfrm>
            <a:off x="6682071" y="1866020"/>
            <a:ext cx="0" cy="334906"/>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8" idx="2"/>
            <a:endCxn id="31" idx="0"/>
          </p:cNvCxnSpPr>
          <p:nvPr/>
        </p:nvCxnSpPr>
        <p:spPr>
          <a:xfrm flipH="1">
            <a:off x="7236296" y="1868998"/>
            <a:ext cx="639079" cy="233549"/>
          </a:xfrm>
          <a:prstGeom prst="line">
            <a:avLst/>
          </a:prstGeom>
          <a:ln>
            <a:solidFill>
              <a:schemeClr val="accent3">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43" name="円柱 42"/>
          <p:cNvSpPr/>
          <p:nvPr/>
        </p:nvSpPr>
        <p:spPr>
          <a:xfrm>
            <a:off x="6169022" y="5181758"/>
            <a:ext cx="1008112"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46" name="正方形/長方形 45"/>
          <p:cNvSpPr/>
          <p:nvPr/>
        </p:nvSpPr>
        <p:spPr>
          <a:xfrm>
            <a:off x="4975718" y="2289704"/>
            <a:ext cx="2304256" cy="329927"/>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ユーザー・インターフェイス</a:t>
            </a:r>
            <a:endParaRPr kumimoji="1" lang="ja-JP" altLang="en-US" sz="1200" dirty="0">
              <a:solidFill>
                <a:srgbClr val="FFFFFF"/>
              </a:solidFill>
              <a:latin typeface="Meiryo" charset="-128"/>
              <a:ea typeface="Meiryo" charset="-128"/>
              <a:cs typeface="Meiryo" charset="-128"/>
            </a:endParaRPr>
          </a:p>
        </p:txBody>
      </p:sp>
      <p:sp>
        <p:nvSpPr>
          <p:cNvPr id="63" name="円柱 62"/>
          <p:cNvSpPr/>
          <p:nvPr/>
        </p:nvSpPr>
        <p:spPr>
          <a:xfrm>
            <a:off x="6682071" y="3033959"/>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4" name="円柱 63"/>
          <p:cNvSpPr/>
          <p:nvPr/>
        </p:nvSpPr>
        <p:spPr>
          <a:xfrm>
            <a:off x="7380311" y="4237238"/>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sp>
        <p:nvSpPr>
          <p:cNvPr id="65" name="円柱 64"/>
          <p:cNvSpPr/>
          <p:nvPr/>
        </p:nvSpPr>
        <p:spPr>
          <a:xfrm>
            <a:off x="4977486" y="4249770"/>
            <a:ext cx="1008113" cy="329927"/>
          </a:xfrm>
          <a:prstGeom prst="can">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a:solidFill>
                  <a:srgbClr val="FFFFFF"/>
                </a:solidFill>
                <a:latin typeface="Meiryo" charset="-128"/>
                <a:ea typeface="Meiryo" charset="-128"/>
                <a:cs typeface="Meiryo" charset="-128"/>
              </a:rPr>
              <a:t>個別データ</a:t>
            </a:r>
          </a:p>
        </p:txBody>
      </p:sp>
      <p:cxnSp>
        <p:nvCxnSpPr>
          <p:cNvPr id="67" name="直線矢印コネクタ 66"/>
          <p:cNvCxnSpPr>
            <a:stCxn id="46" idx="2"/>
            <a:endCxn id="32" idx="0"/>
          </p:cNvCxnSpPr>
          <p:nvPr/>
        </p:nvCxnSpPr>
        <p:spPr>
          <a:xfrm flipH="1">
            <a:off x="5706142" y="2619631"/>
            <a:ext cx="421704" cy="407745"/>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68" name="直線矢印コネクタ 67"/>
          <p:cNvCxnSpPr>
            <a:stCxn id="32" idx="2"/>
            <a:endCxn id="33" idx="0"/>
          </p:cNvCxnSpPr>
          <p:nvPr/>
        </p:nvCxnSpPr>
        <p:spPr>
          <a:xfrm flipH="1">
            <a:off x="5687703" y="3357303"/>
            <a:ext cx="18439" cy="370296"/>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線矢印コネクタ 70"/>
          <p:cNvCxnSpPr>
            <a:stCxn id="32" idx="2"/>
            <a:endCxn id="34" idx="0"/>
          </p:cNvCxnSpPr>
          <p:nvPr/>
        </p:nvCxnSpPr>
        <p:spPr>
          <a:xfrm>
            <a:off x="5706142" y="3357303"/>
            <a:ext cx="1944754" cy="369701"/>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5" name="直線矢印コネクタ 74"/>
          <p:cNvCxnSpPr>
            <a:stCxn id="33" idx="2"/>
            <a:endCxn id="35" idx="0"/>
          </p:cNvCxnSpPr>
          <p:nvPr/>
        </p:nvCxnSpPr>
        <p:spPr>
          <a:xfrm>
            <a:off x="5687703" y="4057526"/>
            <a:ext cx="994368" cy="598694"/>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cxnSp>
        <p:nvCxnSpPr>
          <p:cNvPr id="78" name="直線矢印コネクタ 77"/>
          <p:cNvCxnSpPr>
            <a:stCxn id="34" idx="2"/>
            <a:endCxn id="35" idx="0"/>
          </p:cNvCxnSpPr>
          <p:nvPr/>
        </p:nvCxnSpPr>
        <p:spPr>
          <a:xfrm flipH="1">
            <a:off x="6682071" y="4056931"/>
            <a:ext cx="968825" cy="599289"/>
          </a:xfrm>
          <a:prstGeom prst="straightConnector1">
            <a:avLst/>
          </a:prstGeom>
          <a:ln>
            <a:solidFill>
              <a:srgbClr val="953735"/>
            </a:solidFill>
            <a:tailEnd type="triangle"/>
          </a:ln>
        </p:spPr>
        <p:style>
          <a:lnRef idx="2">
            <a:schemeClr val="accent1"/>
          </a:lnRef>
          <a:fillRef idx="0">
            <a:schemeClr val="accent1"/>
          </a:fillRef>
          <a:effectRef idx="1">
            <a:schemeClr val="accent1"/>
          </a:effectRef>
          <a:fontRef idx="minor">
            <a:schemeClr val="tx1"/>
          </a:fontRef>
        </p:style>
      </p:cxnSp>
      <p:sp>
        <p:nvSpPr>
          <p:cNvPr id="116" name="上下矢印 115"/>
          <p:cNvSpPr/>
          <p:nvPr/>
        </p:nvSpPr>
        <p:spPr>
          <a:xfrm>
            <a:off x="5392494" y="4056931"/>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上下矢印 116"/>
          <p:cNvSpPr/>
          <p:nvPr/>
        </p:nvSpPr>
        <p:spPr>
          <a:xfrm>
            <a:off x="6593023" y="4986147"/>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上下矢印 119"/>
          <p:cNvSpPr/>
          <p:nvPr/>
        </p:nvSpPr>
        <p:spPr>
          <a:xfrm>
            <a:off x="7792620" y="4058060"/>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1" name="上下矢印 120"/>
          <p:cNvSpPr/>
          <p:nvPr/>
        </p:nvSpPr>
        <p:spPr>
          <a:xfrm rot="16200000">
            <a:off x="6467890" y="3055456"/>
            <a:ext cx="178096" cy="261432"/>
          </a:xfrm>
          <a:prstGeom prst="upDownArrow">
            <a:avLst>
              <a:gd name="adj1" fmla="val 54601"/>
              <a:gd name="adj2" fmla="val 50000"/>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2" name="テキスト ボックス 121"/>
          <p:cNvSpPr txBox="1"/>
          <p:nvPr/>
        </p:nvSpPr>
        <p:spPr>
          <a:xfrm>
            <a:off x="1120505" y="862399"/>
            <a:ext cx="2646879" cy="338554"/>
          </a:xfrm>
          <a:prstGeom prst="rect">
            <a:avLst/>
          </a:prstGeom>
          <a:noFill/>
        </p:spPr>
        <p:txBody>
          <a:bodyPr wrap="none" rtlCol="0">
            <a:spAutoFit/>
          </a:bodyPr>
          <a:lstStyle/>
          <a:p>
            <a:pPr algn="ctr"/>
            <a:r>
              <a:rPr lang="ja-JP" altLang="en-US" sz="1600" b="1">
                <a:solidFill>
                  <a:schemeClr val="bg2">
                    <a:lumMod val="50000"/>
                  </a:schemeClr>
                </a:solidFill>
                <a:latin typeface="Meiryo" charset="-128"/>
                <a:ea typeface="Meiryo" charset="-128"/>
                <a:cs typeface="Meiryo" charset="-128"/>
              </a:rPr>
              <a:t>モノリス型</a:t>
            </a:r>
            <a:r>
              <a:rPr lang="ja-JP" altLang="en-US" sz="1600">
                <a:solidFill>
                  <a:schemeClr val="bg2">
                    <a:lumMod val="50000"/>
                  </a:schemeClr>
                </a:solidFill>
                <a:latin typeface="Meiryo" charset="-128"/>
                <a:ea typeface="Meiryo" charset="-128"/>
                <a:cs typeface="Meiryo" charset="-128"/>
              </a:rPr>
              <a:t>アーキテクチャ</a:t>
            </a:r>
            <a:endParaRPr kumimoji="1" lang="ja-JP" altLang="en-US" sz="16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4967601" y="862377"/>
            <a:ext cx="3467616" cy="338554"/>
          </a:xfrm>
          <a:prstGeom prst="rect">
            <a:avLst/>
          </a:prstGeom>
          <a:noFill/>
        </p:spPr>
        <p:txBody>
          <a:bodyPr wrap="none" rtlCol="0">
            <a:spAutoFit/>
          </a:bodyPr>
          <a:lstStyle/>
          <a:p>
            <a:pPr algn="ctr"/>
            <a:r>
              <a:rPr lang="ja-JP" altLang="en-US" sz="1600" b="1">
                <a:solidFill>
                  <a:schemeClr val="accent6">
                    <a:lumMod val="75000"/>
                  </a:schemeClr>
                </a:solidFill>
                <a:latin typeface="Meiryo" charset="-128"/>
                <a:ea typeface="Meiryo" charset="-128"/>
                <a:cs typeface="Meiryo" charset="-128"/>
              </a:rPr>
              <a:t>マイクロサービス</a:t>
            </a:r>
            <a:r>
              <a:rPr lang="ja-JP" altLang="en-US" sz="1600">
                <a:solidFill>
                  <a:schemeClr val="accent6">
                    <a:lumMod val="75000"/>
                  </a:schemeClr>
                </a:solidFill>
                <a:latin typeface="Meiryo" charset="-128"/>
                <a:ea typeface="Meiryo" charset="-128"/>
                <a:cs typeface="Meiryo" charset="-128"/>
              </a:rPr>
              <a:t>型アーキテクチャ</a:t>
            </a:r>
            <a:endParaRPr kumimoji="1" lang="ja-JP" altLang="en-US" sz="1600" dirty="0">
              <a:solidFill>
                <a:schemeClr val="accent6">
                  <a:lumMod val="75000"/>
                </a:schemeClr>
              </a:solidFill>
              <a:latin typeface="Meiryo" charset="-128"/>
              <a:ea typeface="Meiryo" charset="-128"/>
              <a:cs typeface="Meiryo" charset="-128"/>
            </a:endParaRPr>
          </a:p>
        </p:txBody>
      </p:sp>
      <p:sp>
        <p:nvSpPr>
          <p:cNvPr id="126" name="正方形/長方形 125"/>
          <p:cNvSpPr/>
          <p:nvPr/>
        </p:nvSpPr>
        <p:spPr>
          <a:xfrm>
            <a:off x="7668344" y="5218799"/>
            <a:ext cx="720080" cy="298433"/>
          </a:xfrm>
          <a:prstGeom prst="rect">
            <a:avLst/>
          </a:prstGeom>
          <a:solidFill>
            <a:srgbClr val="FF8000"/>
          </a:solidFill>
          <a:ln>
            <a:no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マイクロサービス</a:t>
            </a:r>
            <a:endParaRPr kumimoji="1" lang="ja-JP" altLang="en-US" sz="800" dirty="0">
              <a:solidFill>
                <a:srgbClr val="FFFFFF"/>
              </a:solidFill>
              <a:latin typeface="Meiryo" charset="-128"/>
              <a:ea typeface="Meiryo" charset="-128"/>
              <a:cs typeface="Meiryo" charset="-128"/>
            </a:endParaRPr>
          </a:p>
        </p:txBody>
      </p:sp>
      <p:sp>
        <p:nvSpPr>
          <p:cNvPr id="127" name="テキスト ボックス 126"/>
          <p:cNvSpPr txBox="1"/>
          <p:nvPr/>
        </p:nvSpPr>
        <p:spPr>
          <a:xfrm>
            <a:off x="1119257" y="1106635"/>
            <a:ext cx="1210588" cy="215444"/>
          </a:xfrm>
          <a:prstGeom prst="rect">
            <a:avLst/>
          </a:prstGeom>
          <a:noFill/>
        </p:spPr>
        <p:txBody>
          <a:bodyPr wrap="none" rtlCol="0">
            <a:spAutoFit/>
          </a:bodyPr>
          <a:lstStyle/>
          <a:p>
            <a:r>
              <a:rPr kumimoji="1" lang="ja-JP" altLang="en-US" sz="800">
                <a:solidFill>
                  <a:schemeClr val="bg2">
                    <a:lumMod val="50000"/>
                  </a:schemeClr>
                </a:solidFill>
                <a:latin typeface="Meiryo" charset="-128"/>
                <a:ea typeface="Meiryo" charset="-128"/>
                <a:cs typeface="Meiryo" charset="-128"/>
              </a:rPr>
              <a:t>巨大</a:t>
            </a:r>
            <a:r>
              <a:rPr kumimoji="1" lang="ja-JP" altLang="en-US" sz="800" dirty="0">
                <a:solidFill>
                  <a:schemeClr val="bg2">
                    <a:lumMod val="50000"/>
                  </a:schemeClr>
                </a:solidFill>
                <a:latin typeface="Meiryo" charset="-128"/>
                <a:ea typeface="Meiryo" charset="-128"/>
                <a:cs typeface="Meiryo" charset="-128"/>
              </a:rPr>
              <a:t>な１枚岩のような</a:t>
            </a:r>
          </a:p>
        </p:txBody>
      </p:sp>
      <p:sp>
        <p:nvSpPr>
          <p:cNvPr id="56" name="テキスト ボックス 55">
            <a:extLst>
              <a:ext uri="{FF2B5EF4-FFF2-40B4-BE49-F238E27FC236}">
                <a16:creationId xmlns:a16="http://schemas.microsoft.com/office/drawing/2014/main" id="{AB35B97F-A3CE-3545-B192-69F3A6CBECCF}"/>
              </a:ext>
            </a:extLst>
          </p:cNvPr>
          <p:cNvSpPr txBox="1"/>
          <p:nvPr/>
        </p:nvSpPr>
        <p:spPr>
          <a:xfrm>
            <a:off x="2832361" y="2353632"/>
            <a:ext cx="1082348" cy="307777"/>
          </a:xfrm>
          <a:prstGeom prst="rect">
            <a:avLst/>
          </a:prstGeom>
          <a:noFill/>
        </p:spPr>
        <p:txBody>
          <a:bodyPr wrap="none" rtlCol="0">
            <a:spAutoFit/>
          </a:bodyPr>
          <a:lstStyle/>
          <a:p>
            <a:pPr algn="ctr"/>
            <a:r>
              <a:rPr kumimoji="1" lang="ja-JP" altLang="en-US" sz="1400">
                <a:solidFill>
                  <a:schemeClr val="accent3">
                    <a:lumMod val="50000"/>
                  </a:schemeClr>
                </a:solidFill>
                <a:latin typeface="Meiryo" panose="020B0604030504040204" pitchFamily="34" charset="-128"/>
                <a:ea typeface="Meiryo" panose="020B0604030504040204" pitchFamily="34" charset="-128"/>
              </a:rPr>
              <a:t>単一の機能</a:t>
            </a:r>
          </a:p>
        </p:txBody>
      </p:sp>
      <p:sp>
        <p:nvSpPr>
          <p:cNvPr id="57" name="テキスト ボックス 56">
            <a:extLst>
              <a:ext uri="{FF2B5EF4-FFF2-40B4-BE49-F238E27FC236}">
                <a16:creationId xmlns:a16="http://schemas.microsoft.com/office/drawing/2014/main" id="{D4D95506-3F5E-0145-ADC1-96B9E21E64B3}"/>
              </a:ext>
            </a:extLst>
          </p:cNvPr>
          <p:cNvSpPr txBox="1"/>
          <p:nvPr/>
        </p:nvSpPr>
        <p:spPr>
          <a:xfrm>
            <a:off x="7392035" y="2739933"/>
            <a:ext cx="1107996" cy="276999"/>
          </a:xfrm>
          <a:prstGeom prst="rect">
            <a:avLst/>
          </a:prstGeom>
          <a:noFill/>
        </p:spPr>
        <p:txBody>
          <a:bodyPr wrap="none" rtlCol="0">
            <a:spAutoFit/>
          </a:bodyPr>
          <a:lstStyle/>
          <a:p>
            <a:pPr algn="ctr"/>
            <a:r>
              <a:rPr kumimoji="1" lang="ja-JP" altLang="en-US" sz="1200">
                <a:solidFill>
                  <a:schemeClr val="accent6">
                    <a:lumMod val="75000"/>
                  </a:schemeClr>
                </a:solidFill>
                <a:latin typeface="Meiryo" panose="020B0604030504040204" pitchFamily="34" charset="-128"/>
                <a:ea typeface="Meiryo" panose="020B0604030504040204" pitchFamily="34" charset="-128"/>
              </a:rPr>
              <a:t>独立した機能</a:t>
            </a:r>
          </a:p>
        </p:txBody>
      </p:sp>
      <p:cxnSp>
        <p:nvCxnSpPr>
          <p:cNvPr id="19" name="直線矢印コネクタ 18">
            <a:extLst>
              <a:ext uri="{FF2B5EF4-FFF2-40B4-BE49-F238E27FC236}">
                <a16:creationId xmlns:a16="http://schemas.microsoft.com/office/drawing/2014/main" id="{145C471F-8B35-8543-B76A-39D4371C0C1B}"/>
              </a:ext>
            </a:extLst>
          </p:cNvPr>
          <p:cNvCxnSpPr>
            <a:cxnSpLocks/>
            <a:stCxn id="57" idx="2"/>
          </p:cNvCxnSpPr>
          <p:nvPr/>
        </p:nvCxnSpPr>
        <p:spPr>
          <a:xfrm flipH="1">
            <a:off x="7907315" y="3016932"/>
            <a:ext cx="38718" cy="744183"/>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74601CF4-1FE6-EC4B-86FF-E60EB43A14B3}"/>
              </a:ext>
            </a:extLst>
          </p:cNvPr>
          <p:cNvCxnSpPr>
            <a:cxnSpLocks/>
          </p:cNvCxnSpPr>
          <p:nvPr/>
        </p:nvCxnSpPr>
        <p:spPr>
          <a:xfrm flipH="1" flipV="1">
            <a:off x="7279975" y="2676497"/>
            <a:ext cx="410209" cy="78165"/>
          </a:xfrm>
          <a:prstGeom prst="straightConnector1">
            <a:avLst/>
          </a:prstGeom>
          <a:ln w="9525">
            <a:solidFill>
              <a:schemeClr val="accent6">
                <a:lumMod val="75000"/>
              </a:schemeClr>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12AA4DD4-FB8B-BE49-8CB5-FB4F8670A42F}"/>
              </a:ext>
            </a:extLst>
          </p:cNvPr>
          <p:cNvSpPr txBox="1"/>
          <p:nvPr/>
        </p:nvSpPr>
        <p:spPr>
          <a:xfrm>
            <a:off x="812980" y="2544755"/>
            <a:ext cx="400110" cy="2067234"/>
          </a:xfrm>
          <a:prstGeom prst="rect">
            <a:avLst/>
          </a:prstGeom>
          <a:noFill/>
        </p:spPr>
        <p:txBody>
          <a:bodyPr vert="eaVert" wrap="none" rtlCol="0">
            <a:spAutoFit/>
          </a:bodyPr>
          <a:lstStyle/>
          <a:p>
            <a:pPr algn="ctr"/>
            <a:r>
              <a:rPr kumimoji="1" lang="ja-JP" altLang="en-US" sz="1400">
                <a:solidFill>
                  <a:schemeClr val="accent3">
                    <a:lumMod val="75000"/>
                  </a:schemeClr>
                </a:solidFill>
                <a:latin typeface="Meiryo" panose="020B0604030504040204" pitchFamily="34" charset="-128"/>
                <a:ea typeface="Meiryo" panose="020B0604030504040204" pitchFamily="34" charset="-128"/>
              </a:rPr>
              <a:t>内部は複数の機能で構成</a:t>
            </a:r>
          </a:p>
        </p:txBody>
      </p:sp>
      <p:pic>
        <p:nvPicPr>
          <p:cNvPr id="16" name="図 15">
            <a:extLst>
              <a:ext uri="{FF2B5EF4-FFF2-40B4-BE49-F238E27FC236}">
                <a16:creationId xmlns:a16="http://schemas.microsoft.com/office/drawing/2014/main" id="{47F8AA64-EF7C-FE4B-BA86-E2392AEF00A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64412" y="3998546"/>
            <a:ext cx="778407" cy="921191"/>
          </a:xfrm>
          <a:prstGeom prst="rect">
            <a:avLst/>
          </a:prstGeom>
        </p:spPr>
      </p:pic>
      <p:pic>
        <p:nvPicPr>
          <p:cNvPr id="58" name="図 57">
            <a:extLst>
              <a:ext uri="{FF2B5EF4-FFF2-40B4-BE49-F238E27FC236}">
                <a16:creationId xmlns:a16="http://schemas.microsoft.com/office/drawing/2014/main" id="{D65EC69F-7939-0C44-8DEB-F1573A9EEB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5054" y="2321069"/>
            <a:ext cx="436097" cy="516091"/>
          </a:xfrm>
          <a:prstGeom prst="rect">
            <a:avLst/>
          </a:prstGeom>
        </p:spPr>
      </p:pic>
      <p:pic>
        <p:nvPicPr>
          <p:cNvPr id="59" name="図 58">
            <a:extLst>
              <a:ext uri="{FF2B5EF4-FFF2-40B4-BE49-F238E27FC236}">
                <a16:creationId xmlns:a16="http://schemas.microsoft.com/office/drawing/2014/main" id="{2B391D00-4763-D64F-9681-2E225FC8702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0590" y="3062401"/>
            <a:ext cx="436097" cy="516091"/>
          </a:xfrm>
          <a:prstGeom prst="rect">
            <a:avLst/>
          </a:prstGeom>
        </p:spPr>
      </p:pic>
      <p:pic>
        <p:nvPicPr>
          <p:cNvPr id="60" name="図 59">
            <a:extLst>
              <a:ext uri="{FF2B5EF4-FFF2-40B4-BE49-F238E27FC236}">
                <a16:creationId xmlns:a16="http://schemas.microsoft.com/office/drawing/2014/main" id="{3B68D96F-7300-1C4D-9B27-1E2F33EE7A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75053" y="3770736"/>
            <a:ext cx="436097" cy="516091"/>
          </a:xfrm>
          <a:prstGeom prst="rect">
            <a:avLst/>
          </a:prstGeom>
        </p:spPr>
      </p:pic>
      <p:pic>
        <p:nvPicPr>
          <p:cNvPr id="61" name="図 60">
            <a:extLst>
              <a:ext uri="{FF2B5EF4-FFF2-40B4-BE49-F238E27FC236}">
                <a16:creationId xmlns:a16="http://schemas.microsoft.com/office/drawing/2014/main" id="{BF541647-E16E-B242-94EE-FBB92AC6495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674577" y="3775664"/>
            <a:ext cx="436097" cy="516091"/>
          </a:xfrm>
          <a:prstGeom prst="rect">
            <a:avLst/>
          </a:prstGeom>
        </p:spPr>
      </p:pic>
      <p:pic>
        <p:nvPicPr>
          <p:cNvPr id="62" name="図 61">
            <a:extLst>
              <a:ext uri="{FF2B5EF4-FFF2-40B4-BE49-F238E27FC236}">
                <a16:creationId xmlns:a16="http://schemas.microsoft.com/office/drawing/2014/main" id="{2EE927E7-3606-AD4C-A3CB-CC5F2E789A0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98945" y="4702708"/>
            <a:ext cx="436097" cy="516091"/>
          </a:xfrm>
          <a:prstGeom prst="rect">
            <a:avLst/>
          </a:prstGeom>
        </p:spPr>
      </p:pic>
      <p:pic>
        <p:nvPicPr>
          <p:cNvPr id="69" name="図 68">
            <a:extLst>
              <a:ext uri="{FF2B5EF4-FFF2-40B4-BE49-F238E27FC236}">
                <a16:creationId xmlns:a16="http://schemas.microsoft.com/office/drawing/2014/main" id="{EB45C34B-6EAE-0449-B8D9-7C4583743C5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626055" y="2231059"/>
            <a:ext cx="436097" cy="516091"/>
          </a:xfrm>
          <a:prstGeom prst="rect">
            <a:avLst/>
          </a:prstGeom>
        </p:spPr>
      </p:pic>
      <p:pic>
        <p:nvPicPr>
          <p:cNvPr id="70" name="図 69">
            <a:extLst>
              <a:ext uri="{FF2B5EF4-FFF2-40B4-BE49-F238E27FC236}">
                <a16:creationId xmlns:a16="http://schemas.microsoft.com/office/drawing/2014/main" id="{3169CDC4-7055-E04B-8D03-E1D0549934D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18182" y="2126852"/>
            <a:ext cx="436097" cy="516091"/>
          </a:xfrm>
          <a:prstGeom prst="rect">
            <a:avLst/>
          </a:prstGeom>
        </p:spPr>
      </p:pic>
      <p:sp>
        <p:nvSpPr>
          <p:cNvPr id="72" name="テキスト ボックス 71">
            <a:extLst>
              <a:ext uri="{FF2B5EF4-FFF2-40B4-BE49-F238E27FC236}">
                <a16:creationId xmlns:a16="http://schemas.microsoft.com/office/drawing/2014/main" id="{B56C1CD7-FE87-594F-88EE-AA72A3EE1CA9}"/>
              </a:ext>
            </a:extLst>
          </p:cNvPr>
          <p:cNvSpPr txBox="1"/>
          <p:nvPr/>
        </p:nvSpPr>
        <p:spPr>
          <a:xfrm>
            <a:off x="4898962" y="5828229"/>
            <a:ext cx="3672800" cy="338554"/>
          </a:xfrm>
          <a:prstGeom prst="rect">
            <a:avLst/>
          </a:prstGeom>
          <a:noFill/>
        </p:spPr>
        <p:txBody>
          <a:bodyPr wrap="none" rtlCol="0">
            <a:spAutoFit/>
          </a:bodyPr>
          <a:lstStyle/>
          <a:p>
            <a:pPr algn="ctr"/>
            <a:r>
              <a:rPr kumimoji="1" lang="ja-JP" altLang="en-US" sz="1600">
                <a:solidFill>
                  <a:schemeClr val="accent6">
                    <a:lumMod val="75000"/>
                  </a:schemeClr>
                </a:solidFill>
                <a:latin typeface="Meiryo" panose="020B0604030504040204" pitchFamily="34" charset="-128"/>
                <a:ea typeface="Meiryo" panose="020B0604030504040204" pitchFamily="34" charset="-128"/>
              </a:rPr>
              <a:t>マイクロサービス単位でマシンが必要</a:t>
            </a:r>
          </a:p>
        </p:txBody>
      </p:sp>
      <p:sp>
        <p:nvSpPr>
          <p:cNvPr id="73" name="テキスト ボックス 72">
            <a:extLst>
              <a:ext uri="{FF2B5EF4-FFF2-40B4-BE49-F238E27FC236}">
                <a16:creationId xmlns:a16="http://schemas.microsoft.com/office/drawing/2014/main" id="{BF4536B0-556A-EE4D-AF4E-F18803CA47DA}"/>
              </a:ext>
            </a:extLst>
          </p:cNvPr>
          <p:cNvSpPr txBox="1"/>
          <p:nvPr/>
        </p:nvSpPr>
        <p:spPr>
          <a:xfrm>
            <a:off x="989583" y="5828229"/>
            <a:ext cx="2852063" cy="338554"/>
          </a:xfrm>
          <a:prstGeom prst="rect">
            <a:avLst/>
          </a:prstGeom>
          <a:noFill/>
        </p:spPr>
        <p:txBody>
          <a:bodyPr wrap="none" rtlCol="0">
            <a:spAutoFit/>
          </a:bodyPr>
          <a:lstStyle/>
          <a:p>
            <a:pPr algn="ctr"/>
            <a:r>
              <a:rPr kumimoji="1" lang="ja-JP" altLang="en-US" sz="1600">
                <a:solidFill>
                  <a:schemeClr val="accent3">
                    <a:lumMod val="75000"/>
                  </a:schemeClr>
                </a:solidFill>
                <a:latin typeface="Meiryo" panose="020B0604030504040204" pitchFamily="34" charset="-128"/>
                <a:ea typeface="Meiryo" panose="020B0604030504040204" pitchFamily="34" charset="-128"/>
              </a:rPr>
              <a:t>各機能の単位でマシンが必要</a:t>
            </a:r>
          </a:p>
        </p:txBody>
      </p:sp>
      <p:sp>
        <p:nvSpPr>
          <p:cNvPr id="74" name="テキスト ボックス 73">
            <a:extLst>
              <a:ext uri="{FF2B5EF4-FFF2-40B4-BE49-F238E27FC236}">
                <a16:creationId xmlns:a16="http://schemas.microsoft.com/office/drawing/2014/main" id="{0A95F4D4-5897-D446-8D9F-3EB21AD5E643}"/>
              </a:ext>
            </a:extLst>
          </p:cNvPr>
          <p:cNvSpPr txBox="1"/>
          <p:nvPr/>
        </p:nvSpPr>
        <p:spPr>
          <a:xfrm>
            <a:off x="2561691" y="6253736"/>
            <a:ext cx="6288901" cy="307777"/>
          </a:xfrm>
          <a:prstGeom prst="rect">
            <a:avLst/>
          </a:prstGeom>
          <a:noFill/>
        </p:spPr>
        <p:txBody>
          <a:bodyPr wrap="none" rtlCol="0">
            <a:spAutoFit/>
          </a:bodyPr>
          <a:lstStyle/>
          <a:p>
            <a:r>
              <a:rPr lang="ja-JP" altLang="en-US" sz="1400">
                <a:solidFill>
                  <a:schemeClr val="tx1">
                    <a:lumMod val="50000"/>
                    <a:lumOff val="50000"/>
                  </a:schemeClr>
                </a:solidFill>
                <a:latin typeface="Meiryo" charset="-128"/>
                <a:ea typeface="Meiryo" charset="-128"/>
                <a:cs typeface="Meiryo" charset="-128"/>
              </a:rPr>
              <a:t>＊</a:t>
            </a:r>
            <a:r>
              <a:rPr kumimoji="1" lang="ja-JP" altLang="en-US" sz="1400">
                <a:solidFill>
                  <a:schemeClr val="tx1">
                    <a:lumMod val="50000"/>
                    <a:lumOff val="50000"/>
                  </a:schemeClr>
                </a:solidFill>
                <a:latin typeface="Meiryo" charset="-128"/>
                <a:ea typeface="Meiryo" charset="-128"/>
                <a:cs typeface="Meiryo" charset="-128"/>
              </a:rPr>
              <a:t>「マシン」とは物理マシンだけではなく仮想マシンやコンテナも含む。</a:t>
            </a:r>
            <a:endParaRPr kumimoji="1" lang="ja-JP" altLang="en-US" sz="1400" dirty="0">
              <a:solidFill>
                <a:schemeClr val="tx1">
                  <a:lumMod val="50000"/>
                  <a:lumOff val="50000"/>
                </a:schemeClr>
              </a:solidFill>
              <a:latin typeface="Meiryo" charset="-128"/>
              <a:ea typeface="Meiryo" charset="-128"/>
              <a:cs typeface="Meiryo" charset="-128"/>
            </a:endParaRPr>
          </a:p>
        </p:txBody>
      </p:sp>
    </p:spTree>
    <p:extLst>
      <p:ext uri="{BB962C8B-B14F-4D97-AF65-F5344CB8AC3E}">
        <p14:creationId xmlns:p14="http://schemas.microsoft.com/office/powerpoint/2010/main" val="26942365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正方形/長方形 136">
            <a:extLst>
              <a:ext uri="{FF2B5EF4-FFF2-40B4-BE49-F238E27FC236}">
                <a16:creationId xmlns:a16="http://schemas.microsoft.com/office/drawing/2014/main" id="{8B670BAB-11D1-064C-A2B4-3ACEF59C29AC}"/>
              </a:ext>
            </a:extLst>
          </p:cNvPr>
          <p:cNvSpPr/>
          <p:nvPr/>
        </p:nvSpPr>
        <p:spPr>
          <a:xfrm>
            <a:off x="8405708" y="1415647"/>
            <a:ext cx="571182" cy="329927"/>
          </a:xfrm>
          <a:prstGeom prst="rect">
            <a:avLst/>
          </a:prstGeom>
          <a:solidFill>
            <a:schemeClr val="accent6">
              <a:lumMod val="50000"/>
            </a:schemeClr>
          </a:solidFill>
          <a:ln>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6" name="正方形/長方形 135">
            <a:extLst>
              <a:ext uri="{FF2B5EF4-FFF2-40B4-BE49-F238E27FC236}">
                <a16:creationId xmlns:a16="http://schemas.microsoft.com/office/drawing/2014/main" id="{F722994E-7BE0-B641-9FCC-3A2F788B66E8}"/>
              </a:ext>
            </a:extLst>
          </p:cNvPr>
          <p:cNvSpPr/>
          <p:nvPr/>
        </p:nvSpPr>
        <p:spPr>
          <a:xfrm>
            <a:off x="8370348" y="1488243"/>
            <a:ext cx="571182" cy="329927"/>
          </a:xfrm>
          <a:prstGeom prst="rect">
            <a:avLst/>
          </a:prstGeom>
          <a:solidFill>
            <a:schemeClr val="accent6">
              <a:lumMod val="75000"/>
            </a:schemeClr>
          </a:solidFill>
          <a:ln>
            <a:no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5" name="正方形/長方形 134">
            <a:extLst>
              <a:ext uri="{FF2B5EF4-FFF2-40B4-BE49-F238E27FC236}">
                <a16:creationId xmlns:a16="http://schemas.microsoft.com/office/drawing/2014/main" id="{D07B3D95-1645-FF42-8038-06F2F2B4F07B}"/>
              </a:ext>
            </a:extLst>
          </p:cNvPr>
          <p:cNvSpPr/>
          <p:nvPr/>
        </p:nvSpPr>
        <p:spPr>
          <a:xfrm>
            <a:off x="4865723" y="1301741"/>
            <a:ext cx="2054393" cy="1008112"/>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34" name="正方形/長方形 133">
            <a:extLst>
              <a:ext uri="{FF2B5EF4-FFF2-40B4-BE49-F238E27FC236}">
                <a16:creationId xmlns:a16="http://schemas.microsoft.com/office/drawing/2014/main" id="{F688DBE8-FF3D-D14E-A57D-F846C2B824F8}"/>
              </a:ext>
            </a:extLst>
          </p:cNvPr>
          <p:cNvSpPr/>
          <p:nvPr/>
        </p:nvSpPr>
        <p:spPr>
          <a:xfrm>
            <a:off x="4823843" y="1357582"/>
            <a:ext cx="2054393" cy="1008112"/>
          </a:xfrm>
          <a:prstGeom prst="rect">
            <a:avLst/>
          </a:prstGeom>
          <a:solidFill>
            <a:schemeClr val="bg2">
              <a:lumMod val="9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10E28D28-2772-9F45-A46B-4D671A632B1A}"/>
              </a:ext>
            </a:extLst>
          </p:cNvPr>
          <p:cNvSpPr>
            <a:spLocks noGrp="1"/>
          </p:cNvSpPr>
          <p:nvPr>
            <p:ph type="title"/>
          </p:nvPr>
        </p:nvSpPr>
        <p:spPr/>
        <p:txBody>
          <a:bodyPr/>
          <a:lstStyle/>
          <a:p>
            <a:r>
              <a:rPr kumimoji="1" lang="ja-JP" altLang="en-US"/>
              <a:t>マイクロサービス・アーキテクチャの</a:t>
            </a:r>
            <a:r>
              <a:rPr kumimoji="1" lang="en-US" altLang="ja-JP" dirty="0"/>
              <a:t>6</a:t>
            </a:r>
            <a:r>
              <a:rPr kumimoji="1" lang="ja-JP" altLang="en-US"/>
              <a:t>つのメリット</a:t>
            </a:r>
          </a:p>
        </p:txBody>
      </p:sp>
      <p:sp>
        <p:nvSpPr>
          <p:cNvPr id="4" name="正方形/長方形 3">
            <a:extLst>
              <a:ext uri="{FF2B5EF4-FFF2-40B4-BE49-F238E27FC236}">
                <a16:creationId xmlns:a16="http://schemas.microsoft.com/office/drawing/2014/main" id="{B5D3FB23-167D-9D4D-BA24-86628707C6D7}"/>
              </a:ext>
            </a:extLst>
          </p:cNvPr>
          <p:cNvSpPr/>
          <p:nvPr/>
        </p:nvSpPr>
        <p:spPr>
          <a:xfrm>
            <a:off x="219615" y="140551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3B2871BA-F948-424E-915B-1891513A8DDC}"/>
              </a:ext>
            </a:extLst>
          </p:cNvPr>
          <p:cNvSpPr/>
          <p:nvPr/>
        </p:nvSpPr>
        <p:spPr>
          <a:xfrm>
            <a:off x="329792" y="15645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5B0F8B91-51B7-614B-A9D9-6958D46A8E4F}"/>
              </a:ext>
            </a:extLst>
          </p:cNvPr>
          <p:cNvSpPr/>
          <p:nvPr/>
        </p:nvSpPr>
        <p:spPr>
          <a:xfrm>
            <a:off x="977864"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27464B22-5F6A-124B-89EB-6FD1A7D41D09}"/>
              </a:ext>
            </a:extLst>
          </p:cNvPr>
          <p:cNvSpPr/>
          <p:nvPr/>
        </p:nvSpPr>
        <p:spPr>
          <a:xfrm>
            <a:off x="1630818"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DB314C6A-90E9-F941-9775-3BCE09AE8BBA}"/>
              </a:ext>
            </a:extLst>
          </p:cNvPr>
          <p:cNvSpPr/>
          <p:nvPr/>
        </p:nvSpPr>
        <p:spPr>
          <a:xfrm>
            <a:off x="329792" y="194557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86242088-01D9-9D45-95D1-E2B95408BF06}"/>
              </a:ext>
            </a:extLst>
          </p:cNvPr>
          <p:cNvSpPr/>
          <p:nvPr/>
        </p:nvSpPr>
        <p:spPr>
          <a:xfrm>
            <a:off x="986180" y="1959958"/>
            <a:ext cx="571182" cy="329927"/>
          </a:xfrm>
          <a:prstGeom prst="rect">
            <a:avLst/>
          </a:prstGeom>
          <a:solidFill>
            <a:srgbClr val="FF0000"/>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修正</a:t>
            </a:r>
            <a:endParaRPr kumimoji="1" lang="ja-JP" altLang="en-US" sz="10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7080EDCF-4382-1244-8DBF-E2DFA65A2817}"/>
              </a:ext>
            </a:extLst>
          </p:cNvPr>
          <p:cNvSpPr/>
          <p:nvPr/>
        </p:nvSpPr>
        <p:spPr>
          <a:xfrm>
            <a:off x="1630818"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E37C3FF8-C2D9-DF48-B584-2FBE0AAB21D7}"/>
              </a:ext>
            </a:extLst>
          </p:cNvPr>
          <p:cNvSpPr/>
          <p:nvPr/>
        </p:nvSpPr>
        <p:spPr>
          <a:xfrm>
            <a:off x="2449493"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D49B2DBE-B3E9-8B4A-A96E-4F0E3F4355F7}"/>
              </a:ext>
            </a:extLst>
          </p:cNvPr>
          <p:cNvSpPr/>
          <p:nvPr/>
        </p:nvSpPr>
        <p:spPr>
          <a:xfrm>
            <a:off x="3113686"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4B68D5F6-18DC-2D44-8D79-BC79B3A3CF38}"/>
              </a:ext>
            </a:extLst>
          </p:cNvPr>
          <p:cNvSpPr/>
          <p:nvPr/>
        </p:nvSpPr>
        <p:spPr>
          <a:xfrm>
            <a:off x="3780375"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7782573F-5E96-B547-89A4-8C9CDA6BC193}"/>
              </a:ext>
            </a:extLst>
          </p:cNvPr>
          <p:cNvSpPr/>
          <p:nvPr/>
        </p:nvSpPr>
        <p:spPr>
          <a:xfrm>
            <a:off x="2449493"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C3316701-2CA4-1F4F-A8CF-DEA2759B609A}"/>
              </a:ext>
            </a:extLst>
          </p:cNvPr>
          <p:cNvSpPr/>
          <p:nvPr/>
        </p:nvSpPr>
        <p:spPr>
          <a:xfrm>
            <a:off x="3118842" y="2042438"/>
            <a:ext cx="571182" cy="329927"/>
          </a:xfrm>
          <a:prstGeom prst="rect">
            <a:avLst/>
          </a:prstGeom>
          <a:solidFill>
            <a:srgbClr val="FF0000"/>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修正</a:t>
            </a:r>
            <a:endParaRPr kumimoji="1" lang="ja-JP" altLang="en-US" sz="10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4773D632-6BBD-8F4D-9742-EC50744BE1CF}"/>
              </a:ext>
            </a:extLst>
          </p:cNvPr>
          <p:cNvSpPr/>
          <p:nvPr/>
        </p:nvSpPr>
        <p:spPr>
          <a:xfrm>
            <a:off x="3780375"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8" name="テキスト ボックス 17">
            <a:extLst>
              <a:ext uri="{FF2B5EF4-FFF2-40B4-BE49-F238E27FC236}">
                <a16:creationId xmlns:a16="http://schemas.microsoft.com/office/drawing/2014/main" id="{F2031DFA-7205-8343-A150-E7A0EC62A879}"/>
              </a:ext>
            </a:extLst>
          </p:cNvPr>
          <p:cNvSpPr txBox="1"/>
          <p:nvPr/>
        </p:nvSpPr>
        <p:spPr>
          <a:xfrm>
            <a:off x="448812" y="2455004"/>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リリースの同期は必須</a:t>
            </a:r>
          </a:p>
        </p:txBody>
      </p:sp>
      <p:sp>
        <p:nvSpPr>
          <p:cNvPr id="19" name="テキスト ボックス 18">
            <a:extLst>
              <a:ext uri="{FF2B5EF4-FFF2-40B4-BE49-F238E27FC236}">
                <a16:creationId xmlns:a16="http://schemas.microsoft.com/office/drawing/2014/main" id="{548B545B-E223-F440-BF07-0149234A8CE7}"/>
              </a:ext>
            </a:extLst>
          </p:cNvPr>
          <p:cNvSpPr txBox="1"/>
          <p:nvPr/>
        </p:nvSpPr>
        <p:spPr>
          <a:xfrm>
            <a:off x="2565458" y="2449687"/>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個別にリリース可能</a:t>
            </a:r>
          </a:p>
        </p:txBody>
      </p:sp>
      <p:sp>
        <p:nvSpPr>
          <p:cNvPr id="20" name="正方形/長方形 19">
            <a:extLst>
              <a:ext uri="{FF2B5EF4-FFF2-40B4-BE49-F238E27FC236}">
                <a16:creationId xmlns:a16="http://schemas.microsoft.com/office/drawing/2014/main" id="{59728A5A-FE2F-744B-8EBF-43B874FC25CA}"/>
              </a:ext>
            </a:extLst>
          </p:cNvPr>
          <p:cNvSpPr/>
          <p:nvPr/>
        </p:nvSpPr>
        <p:spPr>
          <a:xfrm>
            <a:off x="219614" y="3171766"/>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1" name="正方形/長方形 20">
            <a:extLst>
              <a:ext uri="{FF2B5EF4-FFF2-40B4-BE49-F238E27FC236}">
                <a16:creationId xmlns:a16="http://schemas.microsoft.com/office/drawing/2014/main" id="{4C614A8C-A0D0-D64E-9AF8-D88A59A7B46E}"/>
              </a:ext>
            </a:extLst>
          </p:cNvPr>
          <p:cNvSpPr/>
          <p:nvPr/>
        </p:nvSpPr>
        <p:spPr>
          <a:xfrm>
            <a:off x="329792" y="330096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67F82172-BD7C-6744-A4E2-1B8FAF3AFE5F}"/>
              </a:ext>
            </a:extLst>
          </p:cNvPr>
          <p:cNvSpPr/>
          <p:nvPr/>
        </p:nvSpPr>
        <p:spPr>
          <a:xfrm>
            <a:off x="977864" y="330095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A1C6B824-1C83-CE45-B42C-F8BE9EBFD067}"/>
              </a:ext>
            </a:extLst>
          </p:cNvPr>
          <p:cNvSpPr/>
          <p:nvPr/>
        </p:nvSpPr>
        <p:spPr>
          <a:xfrm>
            <a:off x="1630818" y="330095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F5893F4E-0648-E945-89EA-2925CF4B3CD6}"/>
              </a:ext>
            </a:extLst>
          </p:cNvPr>
          <p:cNvSpPr/>
          <p:nvPr/>
        </p:nvSpPr>
        <p:spPr>
          <a:xfrm>
            <a:off x="329792" y="368194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85BC9753-8CF4-E243-B74D-5CFD596DD94C}"/>
              </a:ext>
            </a:extLst>
          </p:cNvPr>
          <p:cNvSpPr/>
          <p:nvPr/>
        </p:nvSpPr>
        <p:spPr>
          <a:xfrm>
            <a:off x="977864" y="368194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CA506808-4F32-5A4B-8416-34E8065FA29D}"/>
              </a:ext>
            </a:extLst>
          </p:cNvPr>
          <p:cNvSpPr/>
          <p:nvPr/>
        </p:nvSpPr>
        <p:spPr>
          <a:xfrm>
            <a:off x="1630818" y="368194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Java</a:t>
            </a:r>
            <a:endParaRPr lang="ja-JP" altLang="en-US" sz="1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F173DB03-12B3-3E44-8AAB-E354B168425E}"/>
              </a:ext>
            </a:extLst>
          </p:cNvPr>
          <p:cNvSpPr/>
          <p:nvPr/>
        </p:nvSpPr>
        <p:spPr>
          <a:xfrm>
            <a:off x="2449493" y="330095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a:t>
            </a:r>
            <a:endParaRPr kumimoji="1" lang="ja-JP" altLang="en-US" sz="1000"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6388C353-A4BB-6147-98DE-C1A5BFE082D8}"/>
              </a:ext>
            </a:extLst>
          </p:cNvPr>
          <p:cNvSpPr/>
          <p:nvPr/>
        </p:nvSpPr>
        <p:spPr>
          <a:xfrm>
            <a:off x="3113686" y="330095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Ruby</a:t>
            </a:r>
            <a:endParaRPr lang="ja-JP" altLang="en-US" sz="10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6089107F-3F1D-0449-82CC-CF9D3A8CC13A}"/>
              </a:ext>
            </a:extLst>
          </p:cNvPr>
          <p:cNvSpPr/>
          <p:nvPr/>
        </p:nvSpPr>
        <p:spPr>
          <a:xfrm>
            <a:off x="3783513" y="329913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err="1">
                <a:solidFill>
                  <a:srgbClr val="FFFFFF"/>
                </a:solidFill>
                <a:latin typeface="Meiryo" charset="-128"/>
                <a:ea typeface="Meiryo" charset="-128"/>
                <a:cs typeface="Meiryo" charset="-128"/>
              </a:rPr>
              <a:t>php</a:t>
            </a:r>
            <a:endParaRPr lang="ja-JP" altLang="en-US"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9A6BB481-7FC5-5349-91E9-061B792B5D83}"/>
              </a:ext>
            </a:extLst>
          </p:cNvPr>
          <p:cNvSpPr/>
          <p:nvPr/>
        </p:nvSpPr>
        <p:spPr>
          <a:xfrm>
            <a:off x="2449493" y="368194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C++</a:t>
            </a:r>
            <a:endParaRPr lang="ja-JP" altLang="en-US"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D7A3E031-EB37-9C40-866C-475CDF62BC2D}"/>
              </a:ext>
            </a:extLst>
          </p:cNvPr>
          <p:cNvSpPr/>
          <p:nvPr/>
        </p:nvSpPr>
        <p:spPr>
          <a:xfrm>
            <a:off x="3113686" y="368194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a:solidFill>
                  <a:srgbClr val="FFFFFF"/>
                </a:solidFill>
                <a:latin typeface="Meiryo" charset="-128"/>
                <a:ea typeface="Meiryo" charset="-128"/>
                <a:cs typeface="Meiryo" charset="-128"/>
              </a:rPr>
              <a:t>Java Script</a:t>
            </a:r>
            <a:endParaRPr kumimoji="1" lang="ja-JP" altLang="en-US" sz="1000"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A74C41FF-B76A-3748-BB3E-7675CAEE50C8}"/>
              </a:ext>
            </a:extLst>
          </p:cNvPr>
          <p:cNvSpPr/>
          <p:nvPr/>
        </p:nvSpPr>
        <p:spPr>
          <a:xfrm>
            <a:off x="3783513" y="368011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C#</a:t>
            </a:r>
            <a:endParaRPr lang="ja-JP" altLang="en-US" sz="1000" dirty="0">
              <a:solidFill>
                <a:srgbClr val="FFFFFF"/>
              </a:solidFill>
              <a:latin typeface="Meiryo" charset="-128"/>
              <a:ea typeface="Meiryo" charset="-128"/>
              <a:cs typeface="Meiryo" charset="-128"/>
            </a:endParaRPr>
          </a:p>
        </p:txBody>
      </p:sp>
      <p:sp>
        <p:nvSpPr>
          <p:cNvPr id="33" name="テキスト ボックス 32">
            <a:extLst>
              <a:ext uri="{FF2B5EF4-FFF2-40B4-BE49-F238E27FC236}">
                <a16:creationId xmlns:a16="http://schemas.microsoft.com/office/drawing/2014/main" id="{C887E10F-FC92-4741-8351-D0E4FEDE8B6B}"/>
              </a:ext>
            </a:extLst>
          </p:cNvPr>
          <p:cNvSpPr txBox="1"/>
          <p:nvPr/>
        </p:nvSpPr>
        <p:spPr>
          <a:xfrm>
            <a:off x="807884" y="4191372"/>
            <a:ext cx="1002483"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言語は統一</a:t>
            </a:r>
          </a:p>
        </p:txBody>
      </p:sp>
      <p:sp>
        <p:nvSpPr>
          <p:cNvPr id="34" name="テキスト ボックス 33">
            <a:extLst>
              <a:ext uri="{FF2B5EF4-FFF2-40B4-BE49-F238E27FC236}">
                <a16:creationId xmlns:a16="http://schemas.microsoft.com/office/drawing/2014/main" id="{CD9530FB-F46A-7240-AD5B-2FE9BF696922}"/>
              </a:ext>
            </a:extLst>
          </p:cNvPr>
          <p:cNvSpPr txBox="1"/>
          <p:nvPr/>
        </p:nvSpPr>
        <p:spPr>
          <a:xfrm>
            <a:off x="2414696" y="4190461"/>
            <a:ext cx="1969162"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機能にふさわしい言語を選択</a:t>
            </a:r>
          </a:p>
        </p:txBody>
      </p:sp>
      <p:sp>
        <p:nvSpPr>
          <p:cNvPr id="35" name="正方形/長方形 34">
            <a:extLst>
              <a:ext uri="{FF2B5EF4-FFF2-40B4-BE49-F238E27FC236}">
                <a16:creationId xmlns:a16="http://schemas.microsoft.com/office/drawing/2014/main" id="{AB34479A-A40F-2C42-97CA-DD255562DB50}"/>
              </a:ext>
            </a:extLst>
          </p:cNvPr>
          <p:cNvSpPr/>
          <p:nvPr/>
        </p:nvSpPr>
        <p:spPr>
          <a:xfrm>
            <a:off x="219613" y="4961175"/>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6" name="正方形/長方形 35">
            <a:extLst>
              <a:ext uri="{FF2B5EF4-FFF2-40B4-BE49-F238E27FC236}">
                <a16:creationId xmlns:a16="http://schemas.microsoft.com/office/drawing/2014/main" id="{3E8E3BEF-58B5-B64D-AD59-3BD7A8D415D7}"/>
              </a:ext>
            </a:extLst>
          </p:cNvPr>
          <p:cNvSpPr/>
          <p:nvPr/>
        </p:nvSpPr>
        <p:spPr>
          <a:xfrm>
            <a:off x="329792" y="5105191"/>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0000"/>
                </a:solidFill>
                <a:latin typeface="Meiryo" charset="-128"/>
                <a:ea typeface="Meiryo" charset="-128"/>
                <a:cs typeface="Meiryo" charset="-128"/>
              </a:rPr>
              <a:t>影響</a:t>
            </a:r>
            <a:r>
              <a:rPr lang="ja-JP" altLang="en-US" sz="1000">
                <a:solidFill>
                  <a:srgbClr val="FF0000"/>
                </a:solidFill>
                <a:latin typeface="Meiryo" charset="-128"/>
                <a:ea typeface="Meiryo" charset="-128"/>
                <a:cs typeface="Meiryo" charset="-128"/>
              </a:rPr>
              <a:t>？</a:t>
            </a:r>
            <a:endParaRPr kumimoji="1" lang="ja-JP" altLang="en-US" sz="1000" dirty="0">
              <a:solidFill>
                <a:srgbClr val="FF0000"/>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A278A184-3634-1847-A2C8-7441F7650880}"/>
              </a:ext>
            </a:extLst>
          </p:cNvPr>
          <p:cNvSpPr/>
          <p:nvPr/>
        </p:nvSpPr>
        <p:spPr>
          <a:xfrm>
            <a:off x="977864" y="5105190"/>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286F8813-0C71-FE44-BC10-FE953AC55971}"/>
              </a:ext>
            </a:extLst>
          </p:cNvPr>
          <p:cNvSpPr/>
          <p:nvPr/>
        </p:nvSpPr>
        <p:spPr>
          <a:xfrm>
            <a:off x="1630818" y="5105190"/>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F340F67B-1760-4C47-B673-47FCE3A79DA2}"/>
              </a:ext>
            </a:extLst>
          </p:cNvPr>
          <p:cNvSpPr/>
          <p:nvPr/>
        </p:nvSpPr>
        <p:spPr>
          <a:xfrm>
            <a:off x="329792" y="5486175"/>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4F1B1CDC-24F7-6044-BF6D-4028525C7900}"/>
              </a:ext>
            </a:extLst>
          </p:cNvPr>
          <p:cNvSpPr/>
          <p:nvPr/>
        </p:nvSpPr>
        <p:spPr>
          <a:xfrm>
            <a:off x="977864" y="5486174"/>
            <a:ext cx="571182" cy="329927"/>
          </a:xfrm>
          <a:prstGeom prst="rect">
            <a:avLst/>
          </a:prstGeom>
          <a:solidFill>
            <a:schemeClr val="accent2">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変更</a:t>
            </a:r>
            <a:endParaRPr kumimoji="1" lang="ja-JP" altLang="en-US" sz="1000" dirty="0">
              <a:solidFill>
                <a:srgbClr val="FFFFFF"/>
              </a:solidFill>
              <a:latin typeface="Meiryo" charset="-128"/>
              <a:ea typeface="Meiryo" charset="-128"/>
              <a:cs typeface="Meiryo" charset="-128"/>
            </a:endParaRPr>
          </a:p>
        </p:txBody>
      </p:sp>
      <p:sp>
        <p:nvSpPr>
          <p:cNvPr id="41" name="正方形/長方形 40">
            <a:extLst>
              <a:ext uri="{FF2B5EF4-FFF2-40B4-BE49-F238E27FC236}">
                <a16:creationId xmlns:a16="http://schemas.microsoft.com/office/drawing/2014/main" id="{13BA0F42-E4A3-314F-87B7-9C1A597E7E35}"/>
              </a:ext>
            </a:extLst>
          </p:cNvPr>
          <p:cNvSpPr/>
          <p:nvPr/>
        </p:nvSpPr>
        <p:spPr>
          <a:xfrm>
            <a:off x="1630818" y="5486174"/>
            <a:ext cx="571182" cy="329927"/>
          </a:xfrm>
          <a:prstGeom prst="rect">
            <a:avLst/>
          </a:prstGeom>
          <a:solidFill>
            <a:schemeClr val="bg2">
              <a:lumMod val="75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0000"/>
                </a:solidFill>
                <a:latin typeface="Meiryo" charset="-128"/>
                <a:ea typeface="Meiryo" charset="-128"/>
                <a:cs typeface="Meiryo" charset="-128"/>
              </a:rPr>
              <a:t>影響？</a:t>
            </a:r>
            <a:endParaRPr lang="ja-JP" altLang="en-US" sz="1000" dirty="0">
              <a:solidFill>
                <a:srgbClr val="FF0000"/>
              </a:solidFill>
              <a:latin typeface="Meiryo" charset="-128"/>
              <a:ea typeface="Meiryo" charset="-128"/>
              <a:cs typeface="Meiryo" charset="-128"/>
            </a:endParaRPr>
          </a:p>
        </p:txBody>
      </p:sp>
      <p:sp>
        <p:nvSpPr>
          <p:cNvPr id="48" name="テキスト ボックス 47">
            <a:extLst>
              <a:ext uri="{FF2B5EF4-FFF2-40B4-BE49-F238E27FC236}">
                <a16:creationId xmlns:a16="http://schemas.microsoft.com/office/drawing/2014/main" id="{BA6C18E1-EF31-E545-851B-888AA07EDD24}"/>
              </a:ext>
            </a:extLst>
          </p:cNvPr>
          <p:cNvSpPr txBox="1"/>
          <p:nvPr/>
        </p:nvSpPr>
        <p:spPr>
          <a:xfrm>
            <a:off x="179512" y="5995603"/>
            <a:ext cx="2166504"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一部機能変更・全体テスト</a:t>
            </a:r>
          </a:p>
        </p:txBody>
      </p:sp>
      <p:sp>
        <p:nvSpPr>
          <p:cNvPr id="49" name="テキスト ボックス 48">
            <a:extLst>
              <a:ext uri="{FF2B5EF4-FFF2-40B4-BE49-F238E27FC236}">
                <a16:creationId xmlns:a16="http://schemas.microsoft.com/office/drawing/2014/main" id="{AD70FFDF-BD60-AC42-A379-86D111A22461}"/>
              </a:ext>
            </a:extLst>
          </p:cNvPr>
          <p:cNvSpPr txBox="1"/>
          <p:nvPr/>
        </p:nvSpPr>
        <p:spPr>
          <a:xfrm>
            <a:off x="2165214" y="5992516"/>
            <a:ext cx="2437703"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一部機能変更・対象機能のみテスト</a:t>
            </a:r>
          </a:p>
        </p:txBody>
      </p:sp>
      <p:cxnSp>
        <p:nvCxnSpPr>
          <p:cNvPr id="54" name="直線矢印コネクタ 53">
            <a:extLst>
              <a:ext uri="{FF2B5EF4-FFF2-40B4-BE49-F238E27FC236}">
                <a16:creationId xmlns:a16="http://schemas.microsoft.com/office/drawing/2014/main" id="{CB7E66EA-E631-7142-8974-B49E459EC438}"/>
              </a:ext>
            </a:extLst>
          </p:cNvPr>
          <p:cNvCxnSpPr>
            <a:cxnSpLocks/>
          </p:cNvCxnSpPr>
          <p:nvPr/>
        </p:nvCxnSpPr>
        <p:spPr>
          <a:xfrm>
            <a:off x="776860" y="5262510"/>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EA1FB4E6-9545-E549-8B74-97A48366FFE9}"/>
              </a:ext>
            </a:extLst>
          </p:cNvPr>
          <p:cNvCxnSpPr>
            <a:cxnSpLocks/>
          </p:cNvCxnSpPr>
          <p:nvPr/>
        </p:nvCxnSpPr>
        <p:spPr>
          <a:xfrm flipV="1">
            <a:off x="1244560" y="5294773"/>
            <a:ext cx="0" cy="288032"/>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4" name="直線矢印コネクタ 63">
            <a:extLst>
              <a:ext uri="{FF2B5EF4-FFF2-40B4-BE49-F238E27FC236}">
                <a16:creationId xmlns:a16="http://schemas.microsoft.com/office/drawing/2014/main" id="{92EA5C1E-43C0-9E4B-84A0-0623D2701E43}"/>
              </a:ext>
            </a:extLst>
          </p:cNvPr>
          <p:cNvCxnSpPr>
            <a:cxnSpLocks/>
          </p:cNvCxnSpPr>
          <p:nvPr/>
        </p:nvCxnSpPr>
        <p:spPr>
          <a:xfrm flipH="1" flipV="1">
            <a:off x="848868" y="5342245"/>
            <a:ext cx="216024" cy="19308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6" name="直線矢印コネクタ 65">
            <a:extLst>
              <a:ext uri="{FF2B5EF4-FFF2-40B4-BE49-F238E27FC236}">
                <a16:creationId xmlns:a16="http://schemas.microsoft.com/office/drawing/2014/main" id="{1E35B664-2FEF-C64A-835A-D81DDCF56D50}"/>
              </a:ext>
            </a:extLst>
          </p:cNvPr>
          <p:cNvCxnSpPr>
            <a:cxnSpLocks/>
          </p:cNvCxnSpPr>
          <p:nvPr/>
        </p:nvCxnSpPr>
        <p:spPr>
          <a:xfrm flipV="1">
            <a:off x="1601087" y="5345930"/>
            <a:ext cx="216024" cy="193089"/>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7" name="直線矢印コネクタ 106">
            <a:extLst>
              <a:ext uri="{FF2B5EF4-FFF2-40B4-BE49-F238E27FC236}">
                <a16:creationId xmlns:a16="http://schemas.microsoft.com/office/drawing/2014/main" id="{1D47DABB-9FD5-5441-9AF7-AFC251D01E84}"/>
              </a:ext>
            </a:extLst>
          </p:cNvPr>
          <p:cNvCxnSpPr>
            <a:cxnSpLocks/>
          </p:cNvCxnSpPr>
          <p:nvPr/>
        </p:nvCxnSpPr>
        <p:spPr>
          <a:xfrm>
            <a:off x="1421067" y="5262510"/>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8" name="直線矢印コネクタ 107">
            <a:extLst>
              <a:ext uri="{FF2B5EF4-FFF2-40B4-BE49-F238E27FC236}">
                <a16:creationId xmlns:a16="http://schemas.microsoft.com/office/drawing/2014/main" id="{A139FCD9-5945-9743-9D3F-D22E9F2FC1B8}"/>
              </a:ext>
            </a:extLst>
          </p:cNvPr>
          <p:cNvCxnSpPr>
            <a:cxnSpLocks/>
          </p:cNvCxnSpPr>
          <p:nvPr/>
        </p:nvCxnSpPr>
        <p:spPr>
          <a:xfrm>
            <a:off x="783840" y="5653399"/>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09" name="直線矢印コネクタ 108">
            <a:extLst>
              <a:ext uri="{FF2B5EF4-FFF2-40B4-BE49-F238E27FC236}">
                <a16:creationId xmlns:a16="http://schemas.microsoft.com/office/drawing/2014/main" id="{C6CB571A-03CF-B743-A1C0-002A0759D68B}"/>
              </a:ext>
            </a:extLst>
          </p:cNvPr>
          <p:cNvCxnSpPr>
            <a:cxnSpLocks/>
          </p:cNvCxnSpPr>
          <p:nvPr/>
        </p:nvCxnSpPr>
        <p:spPr>
          <a:xfrm>
            <a:off x="1428047" y="5653399"/>
            <a:ext cx="288032" cy="0"/>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13" name="正方形/長方形 112">
            <a:extLst>
              <a:ext uri="{FF2B5EF4-FFF2-40B4-BE49-F238E27FC236}">
                <a16:creationId xmlns:a16="http://schemas.microsoft.com/office/drawing/2014/main" id="{219378D8-E248-3C49-B80F-7B9132B760E9}"/>
              </a:ext>
            </a:extLst>
          </p:cNvPr>
          <p:cNvSpPr/>
          <p:nvPr/>
        </p:nvSpPr>
        <p:spPr>
          <a:xfrm>
            <a:off x="2449493" y="510745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14" name="正方形/長方形 113">
            <a:extLst>
              <a:ext uri="{FF2B5EF4-FFF2-40B4-BE49-F238E27FC236}">
                <a16:creationId xmlns:a16="http://schemas.microsoft.com/office/drawing/2014/main" id="{D0985C94-5E40-9E4C-9C83-7238523B01A8}"/>
              </a:ext>
            </a:extLst>
          </p:cNvPr>
          <p:cNvSpPr/>
          <p:nvPr/>
        </p:nvSpPr>
        <p:spPr>
          <a:xfrm>
            <a:off x="3113686" y="510745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5" name="正方形/長方形 114">
            <a:extLst>
              <a:ext uri="{FF2B5EF4-FFF2-40B4-BE49-F238E27FC236}">
                <a16:creationId xmlns:a16="http://schemas.microsoft.com/office/drawing/2014/main" id="{458DA5B7-96B8-B64A-8A16-83F007F330D7}"/>
              </a:ext>
            </a:extLst>
          </p:cNvPr>
          <p:cNvSpPr/>
          <p:nvPr/>
        </p:nvSpPr>
        <p:spPr>
          <a:xfrm>
            <a:off x="3783513" y="510562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6" name="正方形/長方形 115">
            <a:extLst>
              <a:ext uri="{FF2B5EF4-FFF2-40B4-BE49-F238E27FC236}">
                <a16:creationId xmlns:a16="http://schemas.microsoft.com/office/drawing/2014/main" id="{2702A0ED-4DFE-074F-91DD-B1EDF09A184A}"/>
              </a:ext>
            </a:extLst>
          </p:cNvPr>
          <p:cNvSpPr/>
          <p:nvPr/>
        </p:nvSpPr>
        <p:spPr>
          <a:xfrm>
            <a:off x="2449493" y="548843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7" name="正方形/長方形 116">
            <a:extLst>
              <a:ext uri="{FF2B5EF4-FFF2-40B4-BE49-F238E27FC236}">
                <a16:creationId xmlns:a16="http://schemas.microsoft.com/office/drawing/2014/main" id="{A5F89707-2903-884D-906F-BECD55C890DC}"/>
              </a:ext>
            </a:extLst>
          </p:cNvPr>
          <p:cNvSpPr/>
          <p:nvPr/>
        </p:nvSpPr>
        <p:spPr>
          <a:xfrm>
            <a:off x="3113686" y="5488435"/>
            <a:ext cx="571182" cy="329927"/>
          </a:xfrm>
          <a:prstGeom prst="rect">
            <a:avLst/>
          </a:prstGeom>
          <a:solidFill>
            <a:schemeClr val="accent2">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変更</a:t>
            </a:r>
            <a:endParaRPr kumimoji="1" lang="ja-JP" altLang="en-US" sz="1000" dirty="0">
              <a:solidFill>
                <a:srgbClr val="FFFFFF"/>
              </a:solidFill>
              <a:latin typeface="Meiryo" charset="-128"/>
              <a:ea typeface="Meiryo" charset="-128"/>
              <a:cs typeface="Meiryo" charset="-128"/>
            </a:endParaRPr>
          </a:p>
        </p:txBody>
      </p:sp>
      <p:sp>
        <p:nvSpPr>
          <p:cNvPr id="118" name="正方形/長方形 117">
            <a:extLst>
              <a:ext uri="{FF2B5EF4-FFF2-40B4-BE49-F238E27FC236}">
                <a16:creationId xmlns:a16="http://schemas.microsoft.com/office/drawing/2014/main" id="{09DB3FCC-5786-4F47-B5FF-C1464D7DDB85}"/>
              </a:ext>
            </a:extLst>
          </p:cNvPr>
          <p:cNvSpPr/>
          <p:nvPr/>
        </p:nvSpPr>
        <p:spPr>
          <a:xfrm>
            <a:off x="3783513" y="5486610"/>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9" name="正方形/長方形 118">
            <a:extLst>
              <a:ext uri="{FF2B5EF4-FFF2-40B4-BE49-F238E27FC236}">
                <a16:creationId xmlns:a16="http://schemas.microsoft.com/office/drawing/2014/main" id="{B0EF132A-64B7-2F47-9B28-DEB1D02192DC}"/>
              </a:ext>
            </a:extLst>
          </p:cNvPr>
          <p:cNvSpPr/>
          <p:nvPr/>
        </p:nvSpPr>
        <p:spPr>
          <a:xfrm>
            <a:off x="4788024" y="140551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20" name="正方形/長方形 119">
            <a:extLst>
              <a:ext uri="{FF2B5EF4-FFF2-40B4-BE49-F238E27FC236}">
                <a16:creationId xmlns:a16="http://schemas.microsoft.com/office/drawing/2014/main" id="{A766E8F8-39B8-3449-A07A-1ACD60C23BF4}"/>
              </a:ext>
            </a:extLst>
          </p:cNvPr>
          <p:cNvSpPr/>
          <p:nvPr/>
        </p:nvSpPr>
        <p:spPr>
          <a:xfrm>
            <a:off x="4898201" y="15645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1" name="正方形/長方形 120">
            <a:extLst>
              <a:ext uri="{FF2B5EF4-FFF2-40B4-BE49-F238E27FC236}">
                <a16:creationId xmlns:a16="http://schemas.microsoft.com/office/drawing/2014/main" id="{08091C7F-76EC-BB4F-BF4A-FD3D2B684F26}"/>
              </a:ext>
            </a:extLst>
          </p:cNvPr>
          <p:cNvSpPr/>
          <p:nvPr/>
        </p:nvSpPr>
        <p:spPr>
          <a:xfrm>
            <a:off x="5546273"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2" name="正方形/長方形 121">
            <a:extLst>
              <a:ext uri="{FF2B5EF4-FFF2-40B4-BE49-F238E27FC236}">
                <a16:creationId xmlns:a16="http://schemas.microsoft.com/office/drawing/2014/main" id="{1A1464DC-639D-1249-805A-BBD4E4341E94}"/>
              </a:ext>
            </a:extLst>
          </p:cNvPr>
          <p:cNvSpPr/>
          <p:nvPr/>
        </p:nvSpPr>
        <p:spPr>
          <a:xfrm>
            <a:off x="6199227" y="15645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3" name="正方形/長方形 122">
            <a:extLst>
              <a:ext uri="{FF2B5EF4-FFF2-40B4-BE49-F238E27FC236}">
                <a16:creationId xmlns:a16="http://schemas.microsoft.com/office/drawing/2014/main" id="{25E2610F-3B95-9148-B2F0-9C081CB6A0BE}"/>
              </a:ext>
            </a:extLst>
          </p:cNvPr>
          <p:cNvSpPr/>
          <p:nvPr/>
        </p:nvSpPr>
        <p:spPr>
          <a:xfrm>
            <a:off x="4898201" y="194557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4" name="正方形/長方形 123">
            <a:extLst>
              <a:ext uri="{FF2B5EF4-FFF2-40B4-BE49-F238E27FC236}">
                <a16:creationId xmlns:a16="http://schemas.microsoft.com/office/drawing/2014/main" id="{F08C3D20-675B-364D-8EA6-5FFFF30FB8A6}"/>
              </a:ext>
            </a:extLst>
          </p:cNvPr>
          <p:cNvSpPr/>
          <p:nvPr/>
        </p:nvSpPr>
        <p:spPr>
          <a:xfrm>
            <a:off x="5546273"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5" name="正方形/長方形 124">
            <a:extLst>
              <a:ext uri="{FF2B5EF4-FFF2-40B4-BE49-F238E27FC236}">
                <a16:creationId xmlns:a16="http://schemas.microsoft.com/office/drawing/2014/main" id="{6AB40FDA-E864-CB42-88D6-4C827DCBFAC5}"/>
              </a:ext>
            </a:extLst>
          </p:cNvPr>
          <p:cNvSpPr/>
          <p:nvPr/>
        </p:nvSpPr>
        <p:spPr>
          <a:xfrm>
            <a:off x="6199227" y="1945575"/>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6" name="正方形/長方形 125">
            <a:extLst>
              <a:ext uri="{FF2B5EF4-FFF2-40B4-BE49-F238E27FC236}">
                <a16:creationId xmlns:a16="http://schemas.microsoft.com/office/drawing/2014/main" id="{540430BC-CE6B-8346-9715-93FA9A0ACE19}"/>
              </a:ext>
            </a:extLst>
          </p:cNvPr>
          <p:cNvSpPr/>
          <p:nvPr/>
        </p:nvSpPr>
        <p:spPr>
          <a:xfrm>
            <a:off x="7017902"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7" name="正方形/長方形 126">
            <a:extLst>
              <a:ext uri="{FF2B5EF4-FFF2-40B4-BE49-F238E27FC236}">
                <a16:creationId xmlns:a16="http://schemas.microsoft.com/office/drawing/2014/main" id="{EB9B39E4-9F23-4A4B-9293-9D56F5A40E6C}"/>
              </a:ext>
            </a:extLst>
          </p:cNvPr>
          <p:cNvSpPr/>
          <p:nvPr/>
        </p:nvSpPr>
        <p:spPr>
          <a:xfrm>
            <a:off x="7682095" y="156459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8" name="正方形/長方形 127">
            <a:extLst>
              <a:ext uri="{FF2B5EF4-FFF2-40B4-BE49-F238E27FC236}">
                <a16:creationId xmlns:a16="http://schemas.microsoft.com/office/drawing/2014/main" id="{DC90EC0D-649F-D745-9CD1-C9BF67A4D2CC}"/>
              </a:ext>
            </a:extLst>
          </p:cNvPr>
          <p:cNvSpPr/>
          <p:nvPr/>
        </p:nvSpPr>
        <p:spPr>
          <a:xfrm>
            <a:off x="8351268" y="1564591"/>
            <a:ext cx="571182" cy="329927"/>
          </a:xfrm>
          <a:prstGeom prst="rect">
            <a:avLst/>
          </a:prstGeom>
          <a:solidFill>
            <a:schemeClr val="accent6"/>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29" name="正方形/長方形 128">
            <a:extLst>
              <a:ext uri="{FF2B5EF4-FFF2-40B4-BE49-F238E27FC236}">
                <a16:creationId xmlns:a16="http://schemas.microsoft.com/office/drawing/2014/main" id="{10AAA36A-4398-7D49-987E-43C45ED8078C}"/>
              </a:ext>
            </a:extLst>
          </p:cNvPr>
          <p:cNvSpPr/>
          <p:nvPr/>
        </p:nvSpPr>
        <p:spPr>
          <a:xfrm>
            <a:off x="7017902"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0" name="正方形/長方形 129">
            <a:extLst>
              <a:ext uri="{FF2B5EF4-FFF2-40B4-BE49-F238E27FC236}">
                <a16:creationId xmlns:a16="http://schemas.microsoft.com/office/drawing/2014/main" id="{9A302992-E61D-A44A-9B5D-474F81198D67}"/>
              </a:ext>
            </a:extLst>
          </p:cNvPr>
          <p:cNvSpPr/>
          <p:nvPr/>
        </p:nvSpPr>
        <p:spPr>
          <a:xfrm>
            <a:off x="7682095"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31" name="正方形/長方形 130">
            <a:extLst>
              <a:ext uri="{FF2B5EF4-FFF2-40B4-BE49-F238E27FC236}">
                <a16:creationId xmlns:a16="http://schemas.microsoft.com/office/drawing/2014/main" id="{878DFFCA-CE05-DE4D-B825-396E1D3DC17E}"/>
              </a:ext>
            </a:extLst>
          </p:cNvPr>
          <p:cNvSpPr/>
          <p:nvPr/>
        </p:nvSpPr>
        <p:spPr>
          <a:xfrm>
            <a:off x="8351268" y="194557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2" name="テキスト ボックス 131">
            <a:extLst>
              <a:ext uri="{FF2B5EF4-FFF2-40B4-BE49-F238E27FC236}">
                <a16:creationId xmlns:a16="http://schemas.microsoft.com/office/drawing/2014/main" id="{654A5FD8-C1B6-A44F-B19E-B9EA01A64F17}"/>
              </a:ext>
            </a:extLst>
          </p:cNvPr>
          <p:cNvSpPr txBox="1"/>
          <p:nvPr/>
        </p:nvSpPr>
        <p:spPr>
          <a:xfrm>
            <a:off x="5017221" y="2455004"/>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全体で拡張</a:t>
            </a:r>
          </a:p>
        </p:txBody>
      </p:sp>
      <p:sp>
        <p:nvSpPr>
          <p:cNvPr id="133" name="テキスト ボックス 132">
            <a:extLst>
              <a:ext uri="{FF2B5EF4-FFF2-40B4-BE49-F238E27FC236}">
                <a16:creationId xmlns:a16="http://schemas.microsoft.com/office/drawing/2014/main" id="{7814A2BC-4717-7846-89E4-1F5985C5EBA2}"/>
              </a:ext>
            </a:extLst>
          </p:cNvPr>
          <p:cNvSpPr txBox="1"/>
          <p:nvPr/>
        </p:nvSpPr>
        <p:spPr>
          <a:xfrm>
            <a:off x="7133867" y="2449687"/>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個別に拡張</a:t>
            </a:r>
          </a:p>
        </p:txBody>
      </p:sp>
      <p:pic>
        <p:nvPicPr>
          <p:cNvPr id="138" name="図 137">
            <a:extLst>
              <a:ext uri="{FF2B5EF4-FFF2-40B4-BE49-F238E27FC236}">
                <a16:creationId xmlns:a16="http://schemas.microsoft.com/office/drawing/2014/main" id="{298D4726-CA69-C246-9148-197AE2FD18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90238" y="2105270"/>
            <a:ext cx="436097" cy="516091"/>
          </a:xfrm>
          <a:prstGeom prst="rect">
            <a:avLst/>
          </a:prstGeom>
        </p:spPr>
      </p:pic>
      <p:pic>
        <p:nvPicPr>
          <p:cNvPr id="141" name="図 140">
            <a:extLst>
              <a:ext uri="{FF2B5EF4-FFF2-40B4-BE49-F238E27FC236}">
                <a16:creationId xmlns:a16="http://schemas.microsoft.com/office/drawing/2014/main" id="{E3B18862-C318-C548-BE43-08B3FE5E52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232892" y="1653207"/>
            <a:ext cx="303287" cy="358920"/>
          </a:xfrm>
          <a:prstGeom prst="rect">
            <a:avLst/>
          </a:prstGeom>
        </p:spPr>
      </p:pic>
      <p:sp>
        <p:nvSpPr>
          <p:cNvPr id="142" name="正方形/長方形 141">
            <a:extLst>
              <a:ext uri="{FF2B5EF4-FFF2-40B4-BE49-F238E27FC236}">
                <a16:creationId xmlns:a16="http://schemas.microsoft.com/office/drawing/2014/main" id="{ED690AB2-C3E2-734D-925E-F2CCA0154CEF}"/>
              </a:ext>
            </a:extLst>
          </p:cNvPr>
          <p:cNvSpPr/>
          <p:nvPr/>
        </p:nvSpPr>
        <p:spPr>
          <a:xfrm>
            <a:off x="4788024" y="3140968"/>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43" name="正方形/長方形 142">
            <a:extLst>
              <a:ext uri="{FF2B5EF4-FFF2-40B4-BE49-F238E27FC236}">
                <a16:creationId xmlns:a16="http://schemas.microsoft.com/office/drawing/2014/main" id="{39C13139-5E09-554D-84E0-0D0B913FEC64}"/>
              </a:ext>
            </a:extLst>
          </p:cNvPr>
          <p:cNvSpPr/>
          <p:nvPr/>
        </p:nvSpPr>
        <p:spPr>
          <a:xfrm>
            <a:off x="4898201" y="330004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kumimoji="1" lang="ja-JP" altLang="en-US" sz="1000" dirty="0">
              <a:solidFill>
                <a:srgbClr val="FFFFFF"/>
              </a:solidFill>
              <a:latin typeface="Meiryo" charset="-128"/>
              <a:ea typeface="Meiryo" charset="-128"/>
              <a:cs typeface="Meiryo" charset="-128"/>
            </a:endParaRPr>
          </a:p>
        </p:txBody>
      </p:sp>
      <p:sp>
        <p:nvSpPr>
          <p:cNvPr id="144" name="正方形/長方形 143">
            <a:extLst>
              <a:ext uri="{FF2B5EF4-FFF2-40B4-BE49-F238E27FC236}">
                <a16:creationId xmlns:a16="http://schemas.microsoft.com/office/drawing/2014/main" id="{279D13F5-BB4A-DD46-8B2B-C1B6EA71BDD2}"/>
              </a:ext>
            </a:extLst>
          </p:cNvPr>
          <p:cNvSpPr/>
          <p:nvPr/>
        </p:nvSpPr>
        <p:spPr>
          <a:xfrm>
            <a:off x="5546273" y="330004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5" name="正方形/長方形 144">
            <a:extLst>
              <a:ext uri="{FF2B5EF4-FFF2-40B4-BE49-F238E27FC236}">
                <a16:creationId xmlns:a16="http://schemas.microsoft.com/office/drawing/2014/main" id="{765E5E27-47BD-C846-A9E7-F696284611E8}"/>
              </a:ext>
            </a:extLst>
          </p:cNvPr>
          <p:cNvSpPr/>
          <p:nvPr/>
        </p:nvSpPr>
        <p:spPr>
          <a:xfrm>
            <a:off x="6199227" y="330004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6" name="正方形/長方形 145">
            <a:extLst>
              <a:ext uri="{FF2B5EF4-FFF2-40B4-BE49-F238E27FC236}">
                <a16:creationId xmlns:a16="http://schemas.microsoft.com/office/drawing/2014/main" id="{7781BFA8-E6EF-4A43-8FCA-8778009E19C7}"/>
              </a:ext>
            </a:extLst>
          </p:cNvPr>
          <p:cNvSpPr/>
          <p:nvPr/>
        </p:nvSpPr>
        <p:spPr>
          <a:xfrm>
            <a:off x="4898201" y="368103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7" name="正方形/長方形 146">
            <a:extLst>
              <a:ext uri="{FF2B5EF4-FFF2-40B4-BE49-F238E27FC236}">
                <a16:creationId xmlns:a16="http://schemas.microsoft.com/office/drawing/2014/main" id="{1222C30D-C5C1-1842-A386-D3AE49624124}"/>
              </a:ext>
            </a:extLst>
          </p:cNvPr>
          <p:cNvSpPr/>
          <p:nvPr/>
        </p:nvSpPr>
        <p:spPr>
          <a:xfrm>
            <a:off x="5546273" y="3681032"/>
            <a:ext cx="571182" cy="329927"/>
          </a:xfrm>
          <a:prstGeom prst="rect">
            <a:avLst/>
          </a:prstGeom>
          <a:solidFill>
            <a:srgbClr val="FF0000"/>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障害</a:t>
            </a:r>
            <a:endParaRPr kumimoji="1" lang="ja-JP" altLang="en-US" sz="1000" dirty="0">
              <a:solidFill>
                <a:srgbClr val="FFFFFF"/>
              </a:solidFill>
              <a:latin typeface="Meiryo" charset="-128"/>
              <a:ea typeface="Meiryo" charset="-128"/>
              <a:cs typeface="Meiryo" charset="-128"/>
            </a:endParaRPr>
          </a:p>
        </p:txBody>
      </p:sp>
      <p:sp>
        <p:nvSpPr>
          <p:cNvPr id="148" name="正方形/長方形 147">
            <a:extLst>
              <a:ext uri="{FF2B5EF4-FFF2-40B4-BE49-F238E27FC236}">
                <a16:creationId xmlns:a16="http://schemas.microsoft.com/office/drawing/2014/main" id="{725D32FE-0852-C14A-AB0B-46BAF17495EF}"/>
              </a:ext>
            </a:extLst>
          </p:cNvPr>
          <p:cNvSpPr/>
          <p:nvPr/>
        </p:nvSpPr>
        <p:spPr>
          <a:xfrm>
            <a:off x="6199227" y="368103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49" name="正方形/長方形 148">
            <a:extLst>
              <a:ext uri="{FF2B5EF4-FFF2-40B4-BE49-F238E27FC236}">
                <a16:creationId xmlns:a16="http://schemas.microsoft.com/office/drawing/2014/main" id="{7D3023CC-DBC3-CB41-88C5-CD51FB2774A4}"/>
              </a:ext>
            </a:extLst>
          </p:cNvPr>
          <p:cNvSpPr/>
          <p:nvPr/>
        </p:nvSpPr>
        <p:spPr>
          <a:xfrm>
            <a:off x="7017902"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正常</a:t>
            </a:r>
            <a:endParaRPr kumimoji="1" lang="ja-JP" altLang="en-US" sz="1000" dirty="0">
              <a:solidFill>
                <a:srgbClr val="FFFFFF"/>
              </a:solidFill>
              <a:latin typeface="Meiryo" charset="-128"/>
              <a:ea typeface="Meiryo" charset="-128"/>
              <a:cs typeface="Meiryo" charset="-128"/>
            </a:endParaRPr>
          </a:p>
        </p:txBody>
      </p:sp>
      <p:sp>
        <p:nvSpPr>
          <p:cNvPr id="150" name="正方形/長方形 149">
            <a:extLst>
              <a:ext uri="{FF2B5EF4-FFF2-40B4-BE49-F238E27FC236}">
                <a16:creationId xmlns:a16="http://schemas.microsoft.com/office/drawing/2014/main" id="{51439D1B-3EE0-1F43-B3C9-C020D44525FE}"/>
              </a:ext>
            </a:extLst>
          </p:cNvPr>
          <p:cNvSpPr/>
          <p:nvPr/>
        </p:nvSpPr>
        <p:spPr>
          <a:xfrm>
            <a:off x="7682095"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1" name="正方形/長方形 150">
            <a:extLst>
              <a:ext uri="{FF2B5EF4-FFF2-40B4-BE49-F238E27FC236}">
                <a16:creationId xmlns:a16="http://schemas.microsoft.com/office/drawing/2014/main" id="{A527EB6E-C2BB-6442-9A58-6781F6E9344B}"/>
              </a:ext>
            </a:extLst>
          </p:cNvPr>
          <p:cNvSpPr/>
          <p:nvPr/>
        </p:nvSpPr>
        <p:spPr>
          <a:xfrm>
            <a:off x="8351268" y="3300048"/>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2" name="正方形/長方形 151">
            <a:extLst>
              <a:ext uri="{FF2B5EF4-FFF2-40B4-BE49-F238E27FC236}">
                <a16:creationId xmlns:a16="http://schemas.microsoft.com/office/drawing/2014/main" id="{13CA7581-FC40-7F44-BCE3-27F248ABF6BD}"/>
              </a:ext>
            </a:extLst>
          </p:cNvPr>
          <p:cNvSpPr/>
          <p:nvPr/>
        </p:nvSpPr>
        <p:spPr>
          <a:xfrm>
            <a:off x="7017902" y="368103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3" name="正方形/長方形 152">
            <a:extLst>
              <a:ext uri="{FF2B5EF4-FFF2-40B4-BE49-F238E27FC236}">
                <a16:creationId xmlns:a16="http://schemas.microsoft.com/office/drawing/2014/main" id="{67A8490D-0023-EF4D-A37C-7E68936B7D7C}"/>
              </a:ext>
            </a:extLst>
          </p:cNvPr>
          <p:cNvSpPr/>
          <p:nvPr/>
        </p:nvSpPr>
        <p:spPr>
          <a:xfrm>
            <a:off x="7682095" y="3681032"/>
            <a:ext cx="571182" cy="329927"/>
          </a:xfrm>
          <a:prstGeom prst="rect">
            <a:avLst/>
          </a:prstGeom>
          <a:solidFill>
            <a:srgbClr val="FF0000"/>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障害</a:t>
            </a:r>
            <a:endParaRPr kumimoji="1" lang="ja-JP" altLang="en-US" sz="1000" dirty="0">
              <a:solidFill>
                <a:srgbClr val="FFFFFF"/>
              </a:solidFill>
              <a:latin typeface="Meiryo" charset="-128"/>
              <a:ea typeface="Meiryo" charset="-128"/>
              <a:cs typeface="Meiryo" charset="-128"/>
            </a:endParaRPr>
          </a:p>
        </p:txBody>
      </p:sp>
      <p:sp>
        <p:nvSpPr>
          <p:cNvPr id="154" name="正方形/長方形 153">
            <a:extLst>
              <a:ext uri="{FF2B5EF4-FFF2-40B4-BE49-F238E27FC236}">
                <a16:creationId xmlns:a16="http://schemas.microsoft.com/office/drawing/2014/main" id="{0D3C5D91-CD1C-734B-A144-A05C96CD0207}"/>
              </a:ext>
            </a:extLst>
          </p:cNvPr>
          <p:cNvSpPr/>
          <p:nvPr/>
        </p:nvSpPr>
        <p:spPr>
          <a:xfrm>
            <a:off x="8351268" y="368103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正常</a:t>
            </a:r>
            <a:endParaRPr lang="ja-JP" altLang="en-US" sz="1000" dirty="0">
              <a:solidFill>
                <a:srgbClr val="FFFFFF"/>
              </a:solidFill>
              <a:latin typeface="Meiryo" charset="-128"/>
              <a:ea typeface="Meiryo" charset="-128"/>
              <a:cs typeface="Meiryo" charset="-128"/>
            </a:endParaRPr>
          </a:p>
        </p:txBody>
      </p:sp>
      <p:sp>
        <p:nvSpPr>
          <p:cNvPr id="155" name="テキスト ボックス 154">
            <a:extLst>
              <a:ext uri="{FF2B5EF4-FFF2-40B4-BE49-F238E27FC236}">
                <a16:creationId xmlns:a16="http://schemas.microsoft.com/office/drawing/2014/main" id="{E6B37D0B-D570-F64C-B5D6-C4C00724D8EE}"/>
              </a:ext>
            </a:extLst>
          </p:cNvPr>
          <p:cNvSpPr txBox="1"/>
          <p:nvPr/>
        </p:nvSpPr>
        <p:spPr>
          <a:xfrm>
            <a:off x="5017221" y="4190461"/>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一部障害で全体停止</a:t>
            </a:r>
          </a:p>
        </p:txBody>
      </p:sp>
      <p:sp>
        <p:nvSpPr>
          <p:cNvPr id="156" name="テキスト ボックス 155">
            <a:extLst>
              <a:ext uri="{FF2B5EF4-FFF2-40B4-BE49-F238E27FC236}">
                <a16:creationId xmlns:a16="http://schemas.microsoft.com/office/drawing/2014/main" id="{B307445D-C669-1E48-956B-8CCA0608A263}"/>
              </a:ext>
            </a:extLst>
          </p:cNvPr>
          <p:cNvSpPr txBox="1"/>
          <p:nvPr/>
        </p:nvSpPr>
        <p:spPr>
          <a:xfrm>
            <a:off x="7006179" y="4178967"/>
            <a:ext cx="1923014"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一部障害でも正常箇所は稼働</a:t>
            </a:r>
          </a:p>
        </p:txBody>
      </p:sp>
      <p:sp>
        <p:nvSpPr>
          <p:cNvPr id="157" name="乗算記号 156">
            <a:extLst>
              <a:ext uri="{FF2B5EF4-FFF2-40B4-BE49-F238E27FC236}">
                <a16:creationId xmlns:a16="http://schemas.microsoft.com/office/drawing/2014/main" id="{A381BBE8-22A8-AD4F-ABE1-DA8199152999}"/>
              </a:ext>
            </a:extLst>
          </p:cNvPr>
          <p:cNvSpPr/>
          <p:nvPr/>
        </p:nvSpPr>
        <p:spPr>
          <a:xfrm>
            <a:off x="5076262" y="3085767"/>
            <a:ext cx="1590323" cy="1453462"/>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乗算記号 157">
            <a:extLst>
              <a:ext uri="{FF2B5EF4-FFF2-40B4-BE49-F238E27FC236}">
                <a16:creationId xmlns:a16="http://schemas.microsoft.com/office/drawing/2014/main" id="{C071DE3F-7DE6-0942-8675-2E6BB3059AF2}"/>
              </a:ext>
            </a:extLst>
          </p:cNvPr>
          <p:cNvSpPr/>
          <p:nvPr/>
        </p:nvSpPr>
        <p:spPr>
          <a:xfrm>
            <a:off x="7562989" y="3438794"/>
            <a:ext cx="785248" cy="814402"/>
          </a:xfrm>
          <a:prstGeom prst="mathMultiply">
            <a:avLst/>
          </a:prstGeom>
          <a:solidFill>
            <a:srgbClr val="FF0000">
              <a:alpha val="5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正方形/長方形 158">
            <a:extLst>
              <a:ext uri="{FF2B5EF4-FFF2-40B4-BE49-F238E27FC236}">
                <a16:creationId xmlns:a16="http://schemas.microsoft.com/office/drawing/2014/main" id="{FDAF7883-651F-1E49-8760-96C33EEBD673}"/>
              </a:ext>
            </a:extLst>
          </p:cNvPr>
          <p:cNvSpPr/>
          <p:nvPr/>
        </p:nvSpPr>
        <p:spPr>
          <a:xfrm>
            <a:off x="4826516" y="4947129"/>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160" name="正方形/長方形 159">
            <a:extLst>
              <a:ext uri="{FF2B5EF4-FFF2-40B4-BE49-F238E27FC236}">
                <a16:creationId xmlns:a16="http://schemas.microsoft.com/office/drawing/2014/main" id="{3005061F-2ACA-A14E-9516-9700885CE084}"/>
              </a:ext>
            </a:extLst>
          </p:cNvPr>
          <p:cNvSpPr/>
          <p:nvPr/>
        </p:nvSpPr>
        <p:spPr>
          <a:xfrm>
            <a:off x="4936693" y="510621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1" name="正方形/長方形 160">
            <a:extLst>
              <a:ext uri="{FF2B5EF4-FFF2-40B4-BE49-F238E27FC236}">
                <a16:creationId xmlns:a16="http://schemas.microsoft.com/office/drawing/2014/main" id="{3E4A3663-8D48-AA46-B0F7-D49B22281615}"/>
              </a:ext>
            </a:extLst>
          </p:cNvPr>
          <p:cNvSpPr/>
          <p:nvPr/>
        </p:nvSpPr>
        <p:spPr>
          <a:xfrm>
            <a:off x="5584765" y="510620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2" name="正方形/長方形 161">
            <a:extLst>
              <a:ext uri="{FF2B5EF4-FFF2-40B4-BE49-F238E27FC236}">
                <a16:creationId xmlns:a16="http://schemas.microsoft.com/office/drawing/2014/main" id="{CA707CC9-0DD1-9A46-8458-CEEA959D61F7}"/>
              </a:ext>
            </a:extLst>
          </p:cNvPr>
          <p:cNvSpPr/>
          <p:nvPr/>
        </p:nvSpPr>
        <p:spPr>
          <a:xfrm>
            <a:off x="6237719" y="5106209"/>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3" name="正方形/長方形 162">
            <a:extLst>
              <a:ext uri="{FF2B5EF4-FFF2-40B4-BE49-F238E27FC236}">
                <a16:creationId xmlns:a16="http://schemas.microsoft.com/office/drawing/2014/main" id="{3322087E-20C5-934A-8DEF-E48BCEE886A5}"/>
              </a:ext>
            </a:extLst>
          </p:cNvPr>
          <p:cNvSpPr/>
          <p:nvPr/>
        </p:nvSpPr>
        <p:spPr>
          <a:xfrm>
            <a:off x="4936693" y="548719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4" name="正方形/長方形 163">
            <a:extLst>
              <a:ext uri="{FF2B5EF4-FFF2-40B4-BE49-F238E27FC236}">
                <a16:creationId xmlns:a16="http://schemas.microsoft.com/office/drawing/2014/main" id="{1C892595-2703-2A4D-97FF-A5DB4568B068}"/>
              </a:ext>
            </a:extLst>
          </p:cNvPr>
          <p:cNvSpPr/>
          <p:nvPr/>
        </p:nvSpPr>
        <p:spPr>
          <a:xfrm>
            <a:off x="5584765" y="5487193"/>
            <a:ext cx="571182" cy="329927"/>
          </a:xfrm>
          <a:prstGeom prst="rect">
            <a:avLst/>
          </a:prstGeom>
          <a:solidFill>
            <a:schemeClr val="tx2">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流用</a:t>
            </a:r>
            <a:endParaRPr kumimoji="1" lang="ja-JP" altLang="en-US" sz="1000" dirty="0">
              <a:solidFill>
                <a:srgbClr val="FFFFFF"/>
              </a:solidFill>
              <a:latin typeface="Meiryo" charset="-128"/>
              <a:ea typeface="Meiryo" charset="-128"/>
              <a:cs typeface="Meiryo" charset="-128"/>
            </a:endParaRPr>
          </a:p>
        </p:txBody>
      </p:sp>
      <p:sp>
        <p:nvSpPr>
          <p:cNvPr id="165" name="正方形/長方形 164">
            <a:extLst>
              <a:ext uri="{FF2B5EF4-FFF2-40B4-BE49-F238E27FC236}">
                <a16:creationId xmlns:a16="http://schemas.microsoft.com/office/drawing/2014/main" id="{FD4D76C3-6009-BF47-87AF-67711D3E6DFA}"/>
              </a:ext>
            </a:extLst>
          </p:cNvPr>
          <p:cNvSpPr/>
          <p:nvPr/>
        </p:nvSpPr>
        <p:spPr>
          <a:xfrm>
            <a:off x="6237719" y="548719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6" name="正方形/長方形 165">
            <a:extLst>
              <a:ext uri="{FF2B5EF4-FFF2-40B4-BE49-F238E27FC236}">
                <a16:creationId xmlns:a16="http://schemas.microsoft.com/office/drawing/2014/main" id="{6D7B4993-E7D5-3D43-81F0-DFB3724547CF}"/>
              </a:ext>
            </a:extLst>
          </p:cNvPr>
          <p:cNvSpPr/>
          <p:nvPr/>
        </p:nvSpPr>
        <p:spPr>
          <a:xfrm>
            <a:off x="7056394"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7" name="正方形/長方形 166">
            <a:extLst>
              <a:ext uri="{FF2B5EF4-FFF2-40B4-BE49-F238E27FC236}">
                <a16:creationId xmlns:a16="http://schemas.microsoft.com/office/drawing/2014/main" id="{14242B55-282B-8A40-A3EE-C9EB7DE5DC3E}"/>
              </a:ext>
            </a:extLst>
          </p:cNvPr>
          <p:cNvSpPr/>
          <p:nvPr/>
        </p:nvSpPr>
        <p:spPr>
          <a:xfrm>
            <a:off x="7720587"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8" name="正方形/長方形 167">
            <a:extLst>
              <a:ext uri="{FF2B5EF4-FFF2-40B4-BE49-F238E27FC236}">
                <a16:creationId xmlns:a16="http://schemas.microsoft.com/office/drawing/2014/main" id="{60F7D032-B23C-9844-BF70-EE50671E4F14}"/>
              </a:ext>
            </a:extLst>
          </p:cNvPr>
          <p:cNvSpPr/>
          <p:nvPr/>
        </p:nvSpPr>
        <p:spPr>
          <a:xfrm>
            <a:off x="8389760" y="510620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69" name="正方形/長方形 168">
            <a:extLst>
              <a:ext uri="{FF2B5EF4-FFF2-40B4-BE49-F238E27FC236}">
                <a16:creationId xmlns:a16="http://schemas.microsoft.com/office/drawing/2014/main" id="{86809904-7977-B143-A96F-3F4000D493F4}"/>
              </a:ext>
            </a:extLst>
          </p:cNvPr>
          <p:cNvSpPr/>
          <p:nvPr/>
        </p:nvSpPr>
        <p:spPr>
          <a:xfrm>
            <a:off x="7056394" y="548719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0" name="正方形/長方形 169">
            <a:extLst>
              <a:ext uri="{FF2B5EF4-FFF2-40B4-BE49-F238E27FC236}">
                <a16:creationId xmlns:a16="http://schemas.microsoft.com/office/drawing/2014/main" id="{8DDA9C3D-710C-414D-8614-9FD7D7229E90}"/>
              </a:ext>
            </a:extLst>
          </p:cNvPr>
          <p:cNvSpPr/>
          <p:nvPr/>
        </p:nvSpPr>
        <p:spPr>
          <a:xfrm>
            <a:off x="7720587" y="5487193"/>
            <a:ext cx="571182" cy="329927"/>
          </a:xfrm>
          <a:prstGeom prst="rect">
            <a:avLst/>
          </a:prstGeom>
          <a:solidFill>
            <a:schemeClr val="tx2">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流用</a:t>
            </a:r>
            <a:endParaRPr kumimoji="1" lang="ja-JP" altLang="en-US" sz="1000" dirty="0">
              <a:solidFill>
                <a:srgbClr val="FFFFFF"/>
              </a:solidFill>
              <a:latin typeface="Meiryo" charset="-128"/>
              <a:ea typeface="Meiryo" charset="-128"/>
              <a:cs typeface="Meiryo" charset="-128"/>
            </a:endParaRPr>
          </a:p>
        </p:txBody>
      </p:sp>
      <p:sp>
        <p:nvSpPr>
          <p:cNvPr id="171" name="正方形/長方形 170">
            <a:extLst>
              <a:ext uri="{FF2B5EF4-FFF2-40B4-BE49-F238E27FC236}">
                <a16:creationId xmlns:a16="http://schemas.microsoft.com/office/drawing/2014/main" id="{E0236EBB-2C1A-744A-AFDC-065AF9C01BCF}"/>
              </a:ext>
            </a:extLst>
          </p:cNvPr>
          <p:cNvSpPr/>
          <p:nvPr/>
        </p:nvSpPr>
        <p:spPr>
          <a:xfrm>
            <a:off x="8389760" y="5487193"/>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2" name="テキスト ボックス 171">
            <a:extLst>
              <a:ext uri="{FF2B5EF4-FFF2-40B4-BE49-F238E27FC236}">
                <a16:creationId xmlns:a16="http://schemas.microsoft.com/office/drawing/2014/main" id="{E4AEA6E4-4E44-5947-B7C7-DF8753D3611A}"/>
              </a:ext>
            </a:extLst>
          </p:cNvPr>
          <p:cNvSpPr txBox="1"/>
          <p:nvPr/>
        </p:nvSpPr>
        <p:spPr>
          <a:xfrm>
            <a:off x="5055713" y="5996622"/>
            <a:ext cx="1667638"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特定の機能流用は困難</a:t>
            </a:r>
          </a:p>
        </p:txBody>
      </p:sp>
      <p:sp>
        <p:nvSpPr>
          <p:cNvPr id="173" name="テキスト ボックス 172">
            <a:extLst>
              <a:ext uri="{FF2B5EF4-FFF2-40B4-BE49-F238E27FC236}">
                <a16:creationId xmlns:a16="http://schemas.microsoft.com/office/drawing/2014/main" id="{C5ECCB9F-6D0F-8245-9D8D-79E1DEE41F6B}"/>
              </a:ext>
            </a:extLst>
          </p:cNvPr>
          <p:cNvSpPr txBox="1"/>
          <p:nvPr/>
        </p:nvSpPr>
        <p:spPr>
          <a:xfrm>
            <a:off x="7172359" y="5991305"/>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特定機能の流用は容易</a:t>
            </a:r>
          </a:p>
        </p:txBody>
      </p:sp>
      <p:cxnSp>
        <p:nvCxnSpPr>
          <p:cNvPr id="174" name="直線矢印コネクタ 173">
            <a:extLst>
              <a:ext uri="{FF2B5EF4-FFF2-40B4-BE49-F238E27FC236}">
                <a16:creationId xmlns:a16="http://schemas.microsoft.com/office/drawing/2014/main" id="{AA4B9C37-76FA-8B4B-AD47-8A6B768F8673}"/>
              </a:ext>
            </a:extLst>
          </p:cNvPr>
          <p:cNvCxnSpPr>
            <a:cxnSpLocks/>
          </p:cNvCxnSpPr>
          <p:nvPr/>
        </p:nvCxnSpPr>
        <p:spPr>
          <a:xfrm>
            <a:off x="5379293" y="5262510"/>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直線矢印コネクタ 174">
            <a:extLst>
              <a:ext uri="{FF2B5EF4-FFF2-40B4-BE49-F238E27FC236}">
                <a16:creationId xmlns:a16="http://schemas.microsoft.com/office/drawing/2014/main" id="{838F0E3A-E637-1F43-9680-20015CFC34E1}"/>
              </a:ext>
            </a:extLst>
          </p:cNvPr>
          <p:cNvCxnSpPr>
            <a:cxnSpLocks/>
          </p:cNvCxnSpPr>
          <p:nvPr/>
        </p:nvCxnSpPr>
        <p:spPr>
          <a:xfrm flipV="1">
            <a:off x="5846993" y="5294773"/>
            <a:ext cx="0" cy="288032"/>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6" name="直線矢印コネクタ 175">
            <a:extLst>
              <a:ext uri="{FF2B5EF4-FFF2-40B4-BE49-F238E27FC236}">
                <a16:creationId xmlns:a16="http://schemas.microsoft.com/office/drawing/2014/main" id="{4E080FBE-CBD4-274E-B186-BBCFDE9D5DEA}"/>
              </a:ext>
            </a:extLst>
          </p:cNvPr>
          <p:cNvCxnSpPr>
            <a:cxnSpLocks/>
          </p:cNvCxnSpPr>
          <p:nvPr/>
        </p:nvCxnSpPr>
        <p:spPr>
          <a:xfrm flipH="1" flipV="1">
            <a:off x="5451301" y="5342245"/>
            <a:ext cx="216024" cy="1930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7" name="直線矢印コネクタ 176">
            <a:extLst>
              <a:ext uri="{FF2B5EF4-FFF2-40B4-BE49-F238E27FC236}">
                <a16:creationId xmlns:a16="http://schemas.microsoft.com/office/drawing/2014/main" id="{2FA25D5C-3856-F44F-9EBA-2F064E6EC0C3}"/>
              </a:ext>
            </a:extLst>
          </p:cNvPr>
          <p:cNvCxnSpPr>
            <a:cxnSpLocks/>
          </p:cNvCxnSpPr>
          <p:nvPr/>
        </p:nvCxnSpPr>
        <p:spPr>
          <a:xfrm flipV="1">
            <a:off x="6203520" y="5345930"/>
            <a:ext cx="216024" cy="193089"/>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8" name="直線矢印コネクタ 177">
            <a:extLst>
              <a:ext uri="{FF2B5EF4-FFF2-40B4-BE49-F238E27FC236}">
                <a16:creationId xmlns:a16="http://schemas.microsoft.com/office/drawing/2014/main" id="{5E403984-161A-FF45-84E5-ABB98DE39DBB}"/>
              </a:ext>
            </a:extLst>
          </p:cNvPr>
          <p:cNvCxnSpPr>
            <a:cxnSpLocks/>
          </p:cNvCxnSpPr>
          <p:nvPr/>
        </p:nvCxnSpPr>
        <p:spPr>
          <a:xfrm>
            <a:off x="6023500" y="5262510"/>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9" name="直線矢印コネクタ 178">
            <a:extLst>
              <a:ext uri="{FF2B5EF4-FFF2-40B4-BE49-F238E27FC236}">
                <a16:creationId xmlns:a16="http://schemas.microsoft.com/office/drawing/2014/main" id="{4EBBED78-794B-D14B-97DB-7A90B409347B}"/>
              </a:ext>
            </a:extLst>
          </p:cNvPr>
          <p:cNvCxnSpPr>
            <a:cxnSpLocks/>
          </p:cNvCxnSpPr>
          <p:nvPr/>
        </p:nvCxnSpPr>
        <p:spPr>
          <a:xfrm>
            <a:off x="5386273" y="5653399"/>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80" name="直線矢印コネクタ 179">
            <a:extLst>
              <a:ext uri="{FF2B5EF4-FFF2-40B4-BE49-F238E27FC236}">
                <a16:creationId xmlns:a16="http://schemas.microsoft.com/office/drawing/2014/main" id="{041C5333-8541-CE44-9BEC-777B5DC20D2D}"/>
              </a:ext>
            </a:extLst>
          </p:cNvPr>
          <p:cNvCxnSpPr>
            <a:cxnSpLocks/>
          </p:cNvCxnSpPr>
          <p:nvPr/>
        </p:nvCxnSpPr>
        <p:spPr>
          <a:xfrm>
            <a:off x="6030480" y="5653399"/>
            <a:ext cx="288032" cy="0"/>
          </a:xfrm>
          <a:prstGeom prst="straightConnector1">
            <a:avLst/>
          </a:prstGeom>
          <a:ln>
            <a:solidFill>
              <a:srgbClr val="0070C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81" name="テキスト ボックス 180">
            <a:extLst>
              <a:ext uri="{FF2B5EF4-FFF2-40B4-BE49-F238E27FC236}">
                <a16:creationId xmlns:a16="http://schemas.microsoft.com/office/drawing/2014/main" id="{793562FC-3CCE-074B-87EF-B5E003831378}"/>
              </a:ext>
            </a:extLst>
          </p:cNvPr>
          <p:cNvSpPr txBox="1"/>
          <p:nvPr/>
        </p:nvSpPr>
        <p:spPr>
          <a:xfrm>
            <a:off x="110866" y="976374"/>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１．機能の独立性</a:t>
            </a:r>
          </a:p>
        </p:txBody>
      </p:sp>
      <p:sp>
        <p:nvSpPr>
          <p:cNvPr id="182" name="テキスト ボックス 181">
            <a:extLst>
              <a:ext uri="{FF2B5EF4-FFF2-40B4-BE49-F238E27FC236}">
                <a16:creationId xmlns:a16="http://schemas.microsoft.com/office/drawing/2014/main" id="{B86E924F-AB3E-0D4C-985F-4A2FEBB220B5}"/>
              </a:ext>
            </a:extLst>
          </p:cNvPr>
          <p:cNvSpPr txBox="1"/>
          <p:nvPr/>
        </p:nvSpPr>
        <p:spPr>
          <a:xfrm>
            <a:off x="110866" y="2868575"/>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２．言語の独立性</a:t>
            </a:r>
          </a:p>
        </p:txBody>
      </p:sp>
      <p:sp>
        <p:nvSpPr>
          <p:cNvPr id="183" name="テキスト ボックス 182">
            <a:extLst>
              <a:ext uri="{FF2B5EF4-FFF2-40B4-BE49-F238E27FC236}">
                <a16:creationId xmlns:a16="http://schemas.microsoft.com/office/drawing/2014/main" id="{A5904821-8A59-F146-B044-A07FE9FD6B19}"/>
              </a:ext>
            </a:extLst>
          </p:cNvPr>
          <p:cNvSpPr txBox="1"/>
          <p:nvPr/>
        </p:nvSpPr>
        <p:spPr>
          <a:xfrm>
            <a:off x="110866" y="4653136"/>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３．保守の容易性</a:t>
            </a:r>
          </a:p>
        </p:txBody>
      </p:sp>
      <p:sp>
        <p:nvSpPr>
          <p:cNvPr id="184" name="テキスト ボックス 183">
            <a:extLst>
              <a:ext uri="{FF2B5EF4-FFF2-40B4-BE49-F238E27FC236}">
                <a16:creationId xmlns:a16="http://schemas.microsoft.com/office/drawing/2014/main" id="{DE58C2B3-FD7D-6C4C-890E-3EED4DCAA523}"/>
              </a:ext>
            </a:extLst>
          </p:cNvPr>
          <p:cNvSpPr txBox="1"/>
          <p:nvPr/>
        </p:nvSpPr>
        <p:spPr>
          <a:xfrm>
            <a:off x="4692026" y="982158"/>
            <a:ext cx="2031325"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４．拡張の柔軟性</a:t>
            </a:r>
          </a:p>
        </p:txBody>
      </p:sp>
      <p:sp>
        <p:nvSpPr>
          <p:cNvPr id="185" name="テキスト ボックス 184">
            <a:extLst>
              <a:ext uri="{FF2B5EF4-FFF2-40B4-BE49-F238E27FC236}">
                <a16:creationId xmlns:a16="http://schemas.microsoft.com/office/drawing/2014/main" id="{E770E525-302E-624B-9BF5-F6106E5F9EDC}"/>
              </a:ext>
            </a:extLst>
          </p:cNvPr>
          <p:cNvSpPr txBox="1"/>
          <p:nvPr/>
        </p:nvSpPr>
        <p:spPr>
          <a:xfrm>
            <a:off x="4692026" y="2866488"/>
            <a:ext cx="2262158" cy="369332"/>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５</a:t>
            </a:r>
            <a:r>
              <a:rPr kumimoji="1" lang="ja-JP" altLang="en-US">
                <a:solidFill>
                  <a:schemeClr val="accent6">
                    <a:lumMod val="50000"/>
                  </a:schemeClr>
                </a:solidFill>
                <a:latin typeface="Meiryo" panose="020B0604030504040204" pitchFamily="34" charset="-128"/>
                <a:ea typeface="Meiryo" panose="020B0604030504040204" pitchFamily="34" charset="-128"/>
              </a:rPr>
              <a:t>．障害時の可用性</a:t>
            </a:r>
          </a:p>
        </p:txBody>
      </p:sp>
      <p:sp>
        <p:nvSpPr>
          <p:cNvPr id="186" name="テキスト ボックス 185">
            <a:extLst>
              <a:ext uri="{FF2B5EF4-FFF2-40B4-BE49-F238E27FC236}">
                <a16:creationId xmlns:a16="http://schemas.microsoft.com/office/drawing/2014/main" id="{1C09E629-A067-D748-A27B-3E67C98E71D0}"/>
              </a:ext>
            </a:extLst>
          </p:cNvPr>
          <p:cNvSpPr txBox="1"/>
          <p:nvPr/>
        </p:nvSpPr>
        <p:spPr>
          <a:xfrm>
            <a:off x="4692026" y="4656535"/>
            <a:ext cx="2262158" cy="369332"/>
          </a:xfrm>
          <a:prstGeom prst="rect">
            <a:avLst/>
          </a:prstGeom>
          <a:noFill/>
        </p:spPr>
        <p:txBody>
          <a:bodyPr wrap="none" rtlCol="0">
            <a:spAutoFit/>
          </a:bodyPr>
          <a:lstStyle/>
          <a:p>
            <a:r>
              <a:rPr lang="ja-JP" altLang="en-US">
                <a:solidFill>
                  <a:schemeClr val="accent6">
                    <a:lumMod val="50000"/>
                  </a:schemeClr>
                </a:solidFill>
                <a:latin typeface="Meiryo" panose="020B0604030504040204" pitchFamily="34" charset="-128"/>
                <a:ea typeface="Meiryo" panose="020B0604030504040204" pitchFamily="34" charset="-128"/>
              </a:rPr>
              <a:t>６</a:t>
            </a:r>
            <a:r>
              <a:rPr kumimoji="1" lang="ja-JP" altLang="en-US">
                <a:solidFill>
                  <a:schemeClr val="accent6">
                    <a:lumMod val="50000"/>
                  </a:schemeClr>
                </a:solidFill>
                <a:latin typeface="Meiryo" panose="020B0604030504040204" pitchFamily="34" charset="-128"/>
                <a:ea typeface="Meiryo" panose="020B0604030504040204" pitchFamily="34" charset="-128"/>
              </a:rPr>
              <a:t>．再利用の容易性</a:t>
            </a:r>
          </a:p>
        </p:txBody>
      </p:sp>
      <p:sp>
        <p:nvSpPr>
          <p:cNvPr id="187" name="上矢印 186">
            <a:extLst>
              <a:ext uri="{FF2B5EF4-FFF2-40B4-BE49-F238E27FC236}">
                <a16:creationId xmlns:a16="http://schemas.microsoft.com/office/drawing/2014/main" id="{A97A2361-6E24-BD48-BAD8-90643A7452F6}"/>
              </a:ext>
            </a:extLst>
          </p:cNvPr>
          <p:cNvSpPr/>
          <p:nvPr/>
        </p:nvSpPr>
        <p:spPr>
          <a:xfrm>
            <a:off x="3260433" y="1931880"/>
            <a:ext cx="277688" cy="14401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上矢印 187">
            <a:extLst>
              <a:ext uri="{FF2B5EF4-FFF2-40B4-BE49-F238E27FC236}">
                <a16:creationId xmlns:a16="http://schemas.microsoft.com/office/drawing/2014/main" id="{92933DE5-C960-FB45-BF13-C69E26E84F35}"/>
              </a:ext>
            </a:extLst>
          </p:cNvPr>
          <p:cNvSpPr/>
          <p:nvPr/>
        </p:nvSpPr>
        <p:spPr>
          <a:xfrm>
            <a:off x="927856" y="1324568"/>
            <a:ext cx="689295" cy="163546"/>
          </a:xfrm>
          <a:prstGeom prs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正方形/長方形 189">
            <a:extLst>
              <a:ext uri="{FF2B5EF4-FFF2-40B4-BE49-F238E27FC236}">
                <a16:creationId xmlns:a16="http://schemas.microsoft.com/office/drawing/2014/main" id="{AC38494F-2DC7-E64A-A393-D21BFBA36B63}"/>
              </a:ext>
            </a:extLst>
          </p:cNvPr>
          <p:cNvSpPr/>
          <p:nvPr/>
        </p:nvSpPr>
        <p:spPr>
          <a:xfrm>
            <a:off x="3301159" y="6479756"/>
            <a:ext cx="5796136" cy="215444"/>
          </a:xfrm>
          <a:prstGeom prst="rect">
            <a:avLst/>
          </a:prstGeom>
        </p:spPr>
        <p:txBody>
          <a:bodyPr wrap="square">
            <a:spAutoFit/>
          </a:bodyPr>
          <a:lstStyle/>
          <a:p>
            <a:pPr algn="r"/>
            <a:r>
              <a:rPr lang="ja-JP" altLang="en-US" sz="800">
                <a:solidFill>
                  <a:schemeClr val="bg1">
                    <a:lumMod val="50000"/>
                  </a:schemeClr>
                </a:solidFill>
                <a:latin typeface="メイリオ" panose="020B0604030504040204" pitchFamily="34" charset="-128"/>
                <a:ea typeface="メイリオ" panose="020B0604030504040204" pitchFamily="34" charset="-128"/>
              </a:rPr>
              <a:t>「</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4"/>
              </a:rPr>
              <a:t>これなら分かる！ マイクロサービス（入門編）～モノリスと比較した特徴、利点と課題（</a:t>
            </a:r>
            <a:r>
              <a:rPr lang="en-US" altLang="ja-JP" sz="800" dirty="0" err="1">
                <a:solidFill>
                  <a:schemeClr val="bg1">
                    <a:lumMod val="50000"/>
                  </a:schemeClr>
                </a:solidFill>
                <a:latin typeface="メイリオ" panose="020B0604030504040204" pitchFamily="34" charset="-128"/>
                <a:ea typeface="メイリオ" panose="020B0604030504040204" pitchFamily="34" charset="-128"/>
                <a:hlinkClick r:id="rId4"/>
              </a:rPr>
              <a:t>CodeZin</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4"/>
              </a:rPr>
              <a:t>）</a:t>
            </a:r>
            <a:r>
              <a:rPr lang="ja-JP" altLang="en-US" sz="800">
                <a:solidFill>
                  <a:schemeClr val="bg1">
                    <a:lumMod val="50000"/>
                  </a:schemeClr>
                </a:solidFill>
                <a:latin typeface="メイリオ" panose="020B0604030504040204" pitchFamily="34" charset="-128"/>
                <a:ea typeface="メイリオ" panose="020B0604030504040204" pitchFamily="34" charset="-128"/>
              </a:rPr>
              <a:t>」を参考に作成</a:t>
            </a:r>
            <a:endParaRPr lang="ja-JP" altLang="en-US" sz="800" i="0">
              <a:solidFill>
                <a:schemeClr val="bg1">
                  <a:lumMod val="50000"/>
                </a:schemeClr>
              </a:solidFill>
              <a:effectLs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528749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39843D-9A84-CE4E-846D-CB893F9AF3C2}"/>
              </a:ext>
            </a:extLst>
          </p:cNvPr>
          <p:cNvSpPr>
            <a:spLocks noGrp="1"/>
          </p:cNvSpPr>
          <p:nvPr>
            <p:ph type="title"/>
          </p:nvPr>
        </p:nvSpPr>
        <p:spPr/>
        <p:txBody>
          <a:bodyPr/>
          <a:lstStyle/>
          <a:p>
            <a:r>
              <a:rPr lang="ja-JP" altLang="en-US"/>
              <a:t>マイクロサービス・アーキテクチャの</a:t>
            </a:r>
            <a:r>
              <a:rPr lang="en-US" altLang="ja-JP" dirty="0"/>
              <a:t>3</a:t>
            </a:r>
            <a:r>
              <a:rPr lang="ja-JP" altLang="en-US"/>
              <a:t>つの課題</a:t>
            </a:r>
            <a:endParaRPr kumimoji="1" lang="ja-JP" altLang="en-US"/>
          </a:p>
        </p:txBody>
      </p:sp>
      <p:sp>
        <p:nvSpPr>
          <p:cNvPr id="4" name="正方形/長方形 3">
            <a:extLst>
              <a:ext uri="{FF2B5EF4-FFF2-40B4-BE49-F238E27FC236}">
                <a16:creationId xmlns:a16="http://schemas.microsoft.com/office/drawing/2014/main" id="{F316313A-5A14-E441-B85A-C89128497630}"/>
              </a:ext>
            </a:extLst>
          </p:cNvPr>
          <p:cNvSpPr/>
          <p:nvPr/>
        </p:nvSpPr>
        <p:spPr>
          <a:xfrm>
            <a:off x="219615" y="1258227"/>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5" name="正方形/長方形 4">
            <a:extLst>
              <a:ext uri="{FF2B5EF4-FFF2-40B4-BE49-F238E27FC236}">
                <a16:creationId xmlns:a16="http://schemas.microsoft.com/office/drawing/2014/main" id="{65A41582-E2D6-1349-B02C-176798407CB7}"/>
              </a:ext>
            </a:extLst>
          </p:cNvPr>
          <p:cNvSpPr/>
          <p:nvPr/>
        </p:nvSpPr>
        <p:spPr>
          <a:xfrm>
            <a:off x="329792" y="1417308"/>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52A65EA4-8A82-4842-A36C-EDD1C7CA1F15}"/>
              </a:ext>
            </a:extLst>
          </p:cNvPr>
          <p:cNvSpPr/>
          <p:nvPr/>
        </p:nvSpPr>
        <p:spPr>
          <a:xfrm>
            <a:off x="977864" y="141730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6A1D249A-DFB8-1149-BBC5-F4697E5CF8CE}"/>
              </a:ext>
            </a:extLst>
          </p:cNvPr>
          <p:cNvSpPr/>
          <p:nvPr/>
        </p:nvSpPr>
        <p:spPr>
          <a:xfrm>
            <a:off x="1630818" y="141730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DD08588B-CA20-5244-B087-715C3972989E}"/>
              </a:ext>
            </a:extLst>
          </p:cNvPr>
          <p:cNvSpPr/>
          <p:nvPr/>
        </p:nvSpPr>
        <p:spPr>
          <a:xfrm>
            <a:off x="329792" y="179829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AE8E4289-D2A0-444C-A63C-945A9A005C83}"/>
              </a:ext>
            </a:extLst>
          </p:cNvPr>
          <p:cNvSpPr/>
          <p:nvPr/>
        </p:nvSpPr>
        <p:spPr>
          <a:xfrm>
            <a:off x="986180" y="1812674"/>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FC37F155-27E1-8043-A018-4FB69F767D15}"/>
              </a:ext>
            </a:extLst>
          </p:cNvPr>
          <p:cNvSpPr/>
          <p:nvPr/>
        </p:nvSpPr>
        <p:spPr>
          <a:xfrm>
            <a:off x="1630818" y="1798291"/>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1" name="正方形/長方形 10">
            <a:extLst>
              <a:ext uri="{FF2B5EF4-FFF2-40B4-BE49-F238E27FC236}">
                <a16:creationId xmlns:a16="http://schemas.microsoft.com/office/drawing/2014/main" id="{E9FA4FB3-3594-D34B-8337-3C4631C9BEDE}"/>
              </a:ext>
            </a:extLst>
          </p:cNvPr>
          <p:cNvSpPr/>
          <p:nvPr/>
        </p:nvSpPr>
        <p:spPr>
          <a:xfrm>
            <a:off x="2416642" y="127075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2" name="正方形/長方形 11">
            <a:extLst>
              <a:ext uri="{FF2B5EF4-FFF2-40B4-BE49-F238E27FC236}">
                <a16:creationId xmlns:a16="http://schemas.microsoft.com/office/drawing/2014/main" id="{0948B463-1402-184A-913B-54F5A8EE7785}"/>
              </a:ext>
            </a:extLst>
          </p:cNvPr>
          <p:cNvSpPr/>
          <p:nvPr/>
        </p:nvSpPr>
        <p:spPr>
          <a:xfrm>
            <a:off x="3113686" y="127075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3" name="正方形/長方形 12">
            <a:extLst>
              <a:ext uri="{FF2B5EF4-FFF2-40B4-BE49-F238E27FC236}">
                <a16:creationId xmlns:a16="http://schemas.microsoft.com/office/drawing/2014/main" id="{32067E4D-8F1C-E24E-B4CE-9310358B7738}"/>
              </a:ext>
            </a:extLst>
          </p:cNvPr>
          <p:cNvSpPr/>
          <p:nvPr/>
        </p:nvSpPr>
        <p:spPr>
          <a:xfrm>
            <a:off x="3810730" y="126347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FFF92EB2-CF22-A44E-B395-F92215A53938}"/>
              </a:ext>
            </a:extLst>
          </p:cNvPr>
          <p:cNvSpPr/>
          <p:nvPr/>
        </p:nvSpPr>
        <p:spPr>
          <a:xfrm>
            <a:off x="2416642" y="1928705"/>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5" name="正方形/長方形 14">
            <a:extLst>
              <a:ext uri="{FF2B5EF4-FFF2-40B4-BE49-F238E27FC236}">
                <a16:creationId xmlns:a16="http://schemas.microsoft.com/office/drawing/2014/main" id="{58D90F18-2032-E343-A43B-1D4A73A24A29}"/>
              </a:ext>
            </a:extLst>
          </p:cNvPr>
          <p:cNvSpPr/>
          <p:nvPr/>
        </p:nvSpPr>
        <p:spPr>
          <a:xfrm>
            <a:off x="3113686" y="192141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0D6C8CDE-8FC5-BE4E-94EC-207C37FB25A2}"/>
              </a:ext>
            </a:extLst>
          </p:cNvPr>
          <p:cNvSpPr/>
          <p:nvPr/>
        </p:nvSpPr>
        <p:spPr>
          <a:xfrm>
            <a:off x="3810730" y="192141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9730520A-C643-A040-AE5E-3D5778FA22DF}"/>
              </a:ext>
            </a:extLst>
          </p:cNvPr>
          <p:cNvSpPr txBox="1"/>
          <p:nvPr/>
        </p:nvSpPr>
        <p:spPr>
          <a:xfrm>
            <a:off x="219613" y="2307720"/>
            <a:ext cx="2054393" cy="253916"/>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機能間で通信は発生しない</a:t>
            </a:r>
          </a:p>
        </p:txBody>
      </p:sp>
      <p:sp>
        <p:nvSpPr>
          <p:cNvPr id="18" name="テキスト ボックス 17">
            <a:extLst>
              <a:ext uri="{FF2B5EF4-FFF2-40B4-BE49-F238E27FC236}">
                <a16:creationId xmlns:a16="http://schemas.microsoft.com/office/drawing/2014/main" id="{C46F1341-8338-0E4F-A93B-7359B989B649}"/>
              </a:ext>
            </a:extLst>
          </p:cNvPr>
          <p:cNvSpPr txBox="1"/>
          <p:nvPr/>
        </p:nvSpPr>
        <p:spPr>
          <a:xfrm>
            <a:off x="2565458" y="2302403"/>
            <a:ext cx="1667638" cy="253916"/>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機能間で通信が行われる</a:t>
            </a:r>
          </a:p>
        </p:txBody>
      </p:sp>
      <p:sp>
        <p:nvSpPr>
          <p:cNvPr id="19" name="正方形/長方形 18">
            <a:extLst>
              <a:ext uri="{FF2B5EF4-FFF2-40B4-BE49-F238E27FC236}">
                <a16:creationId xmlns:a16="http://schemas.microsoft.com/office/drawing/2014/main" id="{48901452-D38B-4E48-8E86-74E2A9751873}"/>
              </a:ext>
            </a:extLst>
          </p:cNvPr>
          <p:cNvSpPr/>
          <p:nvPr/>
        </p:nvSpPr>
        <p:spPr>
          <a:xfrm>
            <a:off x="219614" y="3002919"/>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20" name="正方形/長方形 19">
            <a:extLst>
              <a:ext uri="{FF2B5EF4-FFF2-40B4-BE49-F238E27FC236}">
                <a16:creationId xmlns:a16="http://schemas.microsoft.com/office/drawing/2014/main" id="{1D55D8A8-3B58-EC4F-86DA-76FD0EC31E43}"/>
              </a:ext>
            </a:extLst>
          </p:cNvPr>
          <p:cNvSpPr/>
          <p:nvPr/>
        </p:nvSpPr>
        <p:spPr>
          <a:xfrm>
            <a:off x="329792" y="3132113"/>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DF909899-F0D5-6C4A-A624-5FC928DF506B}"/>
              </a:ext>
            </a:extLst>
          </p:cNvPr>
          <p:cNvSpPr/>
          <p:nvPr/>
        </p:nvSpPr>
        <p:spPr>
          <a:xfrm>
            <a:off x="977864" y="313211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2" name="正方形/長方形 21">
            <a:extLst>
              <a:ext uri="{FF2B5EF4-FFF2-40B4-BE49-F238E27FC236}">
                <a16:creationId xmlns:a16="http://schemas.microsoft.com/office/drawing/2014/main" id="{879AB4AC-EBFE-7648-82CD-8D53A41CF967}"/>
              </a:ext>
            </a:extLst>
          </p:cNvPr>
          <p:cNvSpPr/>
          <p:nvPr/>
        </p:nvSpPr>
        <p:spPr>
          <a:xfrm>
            <a:off x="1630818" y="3132112"/>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0B950889-338B-C041-A418-DE974A017814}"/>
              </a:ext>
            </a:extLst>
          </p:cNvPr>
          <p:cNvSpPr/>
          <p:nvPr/>
        </p:nvSpPr>
        <p:spPr>
          <a:xfrm>
            <a:off x="329792" y="3513097"/>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56EC974E-4DCF-1044-83FD-6B795E664409}"/>
              </a:ext>
            </a:extLst>
          </p:cNvPr>
          <p:cNvSpPr/>
          <p:nvPr/>
        </p:nvSpPr>
        <p:spPr>
          <a:xfrm>
            <a:off x="977864" y="351309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2AFB14E9-E28A-2A48-B1D7-67BC3CBF5901}"/>
              </a:ext>
            </a:extLst>
          </p:cNvPr>
          <p:cNvSpPr/>
          <p:nvPr/>
        </p:nvSpPr>
        <p:spPr>
          <a:xfrm>
            <a:off x="1630818" y="351309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88981815-2E51-F641-81FD-555AC83CF803}"/>
              </a:ext>
            </a:extLst>
          </p:cNvPr>
          <p:cNvSpPr/>
          <p:nvPr/>
        </p:nvSpPr>
        <p:spPr>
          <a:xfrm>
            <a:off x="2449493" y="313211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27" name="正方形/長方形 26">
            <a:extLst>
              <a:ext uri="{FF2B5EF4-FFF2-40B4-BE49-F238E27FC236}">
                <a16:creationId xmlns:a16="http://schemas.microsoft.com/office/drawing/2014/main" id="{D734A814-0773-DE4C-9551-F94B6311011B}"/>
              </a:ext>
            </a:extLst>
          </p:cNvPr>
          <p:cNvSpPr/>
          <p:nvPr/>
        </p:nvSpPr>
        <p:spPr>
          <a:xfrm>
            <a:off x="3113686" y="3132112"/>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C4A0A443-A197-5E4F-8544-A2E13FF6539C}"/>
              </a:ext>
            </a:extLst>
          </p:cNvPr>
          <p:cNvSpPr/>
          <p:nvPr/>
        </p:nvSpPr>
        <p:spPr>
          <a:xfrm>
            <a:off x="3783513" y="3130287"/>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784521A3-333A-174F-B1C1-8F2AD7F68D56}"/>
              </a:ext>
            </a:extLst>
          </p:cNvPr>
          <p:cNvSpPr/>
          <p:nvPr/>
        </p:nvSpPr>
        <p:spPr>
          <a:xfrm>
            <a:off x="2449493" y="351309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30" name="正方形/長方形 29">
            <a:extLst>
              <a:ext uri="{FF2B5EF4-FFF2-40B4-BE49-F238E27FC236}">
                <a16:creationId xmlns:a16="http://schemas.microsoft.com/office/drawing/2014/main" id="{0AF97062-C2FF-344A-87EC-03CD371D01E4}"/>
              </a:ext>
            </a:extLst>
          </p:cNvPr>
          <p:cNvSpPr/>
          <p:nvPr/>
        </p:nvSpPr>
        <p:spPr>
          <a:xfrm>
            <a:off x="3113686" y="3513096"/>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31" name="正方形/長方形 30">
            <a:extLst>
              <a:ext uri="{FF2B5EF4-FFF2-40B4-BE49-F238E27FC236}">
                <a16:creationId xmlns:a16="http://schemas.microsoft.com/office/drawing/2014/main" id="{F5507EB5-185C-CB44-88FF-12FB961F9468}"/>
              </a:ext>
            </a:extLst>
          </p:cNvPr>
          <p:cNvSpPr/>
          <p:nvPr/>
        </p:nvSpPr>
        <p:spPr>
          <a:xfrm>
            <a:off x="3783513" y="3511271"/>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32" name="テキスト ボックス 31">
            <a:extLst>
              <a:ext uri="{FF2B5EF4-FFF2-40B4-BE49-F238E27FC236}">
                <a16:creationId xmlns:a16="http://schemas.microsoft.com/office/drawing/2014/main" id="{58B87339-A43B-7F4A-9C21-BA5FF6F5CB40}"/>
              </a:ext>
            </a:extLst>
          </p:cNvPr>
          <p:cNvSpPr txBox="1"/>
          <p:nvPr/>
        </p:nvSpPr>
        <p:spPr>
          <a:xfrm>
            <a:off x="56138" y="4021614"/>
            <a:ext cx="2404146" cy="415498"/>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全体をひとつのチームで行うので</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人の入替えやノウハウ共有が容易</a:t>
            </a:r>
          </a:p>
        </p:txBody>
      </p:sp>
      <p:sp>
        <p:nvSpPr>
          <p:cNvPr id="33" name="テキスト ボックス 32">
            <a:extLst>
              <a:ext uri="{FF2B5EF4-FFF2-40B4-BE49-F238E27FC236}">
                <a16:creationId xmlns:a16="http://schemas.microsoft.com/office/drawing/2014/main" id="{47EF4C7A-5A64-804B-9179-F5104210A00A}"/>
              </a:ext>
            </a:extLst>
          </p:cNvPr>
          <p:cNvSpPr txBox="1"/>
          <p:nvPr/>
        </p:nvSpPr>
        <p:spPr>
          <a:xfrm>
            <a:off x="2201999" y="4021614"/>
            <a:ext cx="2400917" cy="415498"/>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各機能個別に組織が分かれるの</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人の</a:t>
            </a:r>
            <a:r>
              <a:rPr kumimoji="1" lang="ja-JP" altLang="en-US" sz="1050">
                <a:solidFill>
                  <a:schemeClr val="accent6">
                    <a:lumMod val="50000"/>
                  </a:schemeClr>
                </a:solidFill>
                <a:latin typeface="Meiryo" panose="020B0604030504040204" pitchFamily="34" charset="-128"/>
                <a:ea typeface="Meiryo" panose="020B0604030504040204" pitchFamily="34" charset="-128"/>
              </a:rPr>
              <a:t>入替えやノウハウ共有が困難</a:t>
            </a:r>
          </a:p>
        </p:txBody>
      </p:sp>
      <p:sp>
        <p:nvSpPr>
          <p:cNvPr id="34" name="正方形/長方形 33">
            <a:extLst>
              <a:ext uri="{FF2B5EF4-FFF2-40B4-BE49-F238E27FC236}">
                <a16:creationId xmlns:a16="http://schemas.microsoft.com/office/drawing/2014/main" id="{EB861965-A8AA-3949-977C-4D19434ED338}"/>
              </a:ext>
            </a:extLst>
          </p:cNvPr>
          <p:cNvSpPr/>
          <p:nvPr/>
        </p:nvSpPr>
        <p:spPr>
          <a:xfrm>
            <a:off x="219613" y="4882921"/>
            <a:ext cx="2054393" cy="100811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ＭＳ Ｐゴシック"/>
              <a:ea typeface="ＭＳ Ｐゴシック"/>
              <a:cs typeface="ＭＳ Ｐゴシック"/>
            </a:endParaRPr>
          </a:p>
        </p:txBody>
      </p:sp>
      <p:sp>
        <p:nvSpPr>
          <p:cNvPr id="35" name="正方形/長方形 34">
            <a:extLst>
              <a:ext uri="{FF2B5EF4-FFF2-40B4-BE49-F238E27FC236}">
                <a16:creationId xmlns:a16="http://schemas.microsoft.com/office/drawing/2014/main" id="{1CD4FFE2-0B5D-E341-9BDF-759DB5E33D65}"/>
              </a:ext>
            </a:extLst>
          </p:cNvPr>
          <p:cNvSpPr/>
          <p:nvPr/>
        </p:nvSpPr>
        <p:spPr>
          <a:xfrm>
            <a:off x="329791" y="5026937"/>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0000"/>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CD8B7326-2FAF-784F-9642-AFC257EC78A6}"/>
              </a:ext>
            </a:extLst>
          </p:cNvPr>
          <p:cNvSpPr/>
          <p:nvPr/>
        </p:nvSpPr>
        <p:spPr>
          <a:xfrm>
            <a:off x="977864" y="502693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602B90A1-68E7-E74C-8219-6D69ECDABC11}"/>
              </a:ext>
            </a:extLst>
          </p:cNvPr>
          <p:cNvSpPr/>
          <p:nvPr/>
        </p:nvSpPr>
        <p:spPr>
          <a:xfrm>
            <a:off x="1630818" y="5026936"/>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8" name="正方形/長方形 37">
            <a:extLst>
              <a:ext uri="{FF2B5EF4-FFF2-40B4-BE49-F238E27FC236}">
                <a16:creationId xmlns:a16="http://schemas.microsoft.com/office/drawing/2014/main" id="{EEBF31A9-1CF8-E74D-BD1E-F2C6257FAC3B}"/>
              </a:ext>
            </a:extLst>
          </p:cNvPr>
          <p:cNvSpPr/>
          <p:nvPr/>
        </p:nvSpPr>
        <p:spPr>
          <a:xfrm>
            <a:off x="329791" y="5407921"/>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39" name="正方形/長方形 38">
            <a:extLst>
              <a:ext uri="{FF2B5EF4-FFF2-40B4-BE49-F238E27FC236}">
                <a16:creationId xmlns:a16="http://schemas.microsoft.com/office/drawing/2014/main" id="{9427D863-8346-7C4F-847C-55B15C859C95}"/>
              </a:ext>
            </a:extLst>
          </p:cNvPr>
          <p:cNvSpPr/>
          <p:nvPr/>
        </p:nvSpPr>
        <p:spPr>
          <a:xfrm>
            <a:off x="977864" y="540792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40" name="正方形/長方形 39">
            <a:extLst>
              <a:ext uri="{FF2B5EF4-FFF2-40B4-BE49-F238E27FC236}">
                <a16:creationId xmlns:a16="http://schemas.microsoft.com/office/drawing/2014/main" id="{00E67159-BAED-E142-804E-7642BE6F23A5}"/>
              </a:ext>
            </a:extLst>
          </p:cNvPr>
          <p:cNvSpPr/>
          <p:nvPr/>
        </p:nvSpPr>
        <p:spPr>
          <a:xfrm>
            <a:off x="1630818" y="5407920"/>
            <a:ext cx="571182" cy="329927"/>
          </a:xfrm>
          <a:prstGeom prst="rect">
            <a:avLst/>
          </a:prstGeom>
          <a:solidFill>
            <a:schemeClr val="bg2">
              <a:lumMod val="5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41" name="テキスト ボックス 40">
            <a:extLst>
              <a:ext uri="{FF2B5EF4-FFF2-40B4-BE49-F238E27FC236}">
                <a16:creationId xmlns:a16="http://schemas.microsoft.com/office/drawing/2014/main" id="{58A336C7-EDB9-0A4E-A1A8-4A296F1C0C57}"/>
              </a:ext>
            </a:extLst>
          </p:cNvPr>
          <p:cNvSpPr txBox="1"/>
          <p:nvPr/>
        </p:nvSpPr>
        <p:spPr>
          <a:xfrm>
            <a:off x="179512" y="5949280"/>
            <a:ext cx="2166504" cy="415498"/>
          </a:xfrm>
          <a:prstGeom prst="rect">
            <a:avLst/>
          </a:prstGeom>
          <a:noFill/>
        </p:spPr>
        <p:txBody>
          <a:bodyPr wrap="square" rtlCol="0">
            <a:spAutoFit/>
          </a:bodyPr>
          <a:lstStyle/>
          <a:p>
            <a:pPr algn="ctr"/>
            <a:r>
              <a:rPr kumimoji="1" lang="ja-JP" altLang="en-US" sz="1050">
                <a:solidFill>
                  <a:schemeClr val="accent3">
                    <a:lumMod val="75000"/>
                  </a:schemeClr>
                </a:solidFill>
                <a:latin typeface="Meiryo" panose="020B0604030504040204" pitchFamily="34" charset="-128"/>
                <a:ea typeface="Meiryo" panose="020B0604030504040204" pitchFamily="34" charset="-128"/>
              </a:rPr>
              <a:t>過剰分割の影響は内部に留まる</a:t>
            </a:r>
            <a:endParaRPr kumimoji="1" lang="en-US" altLang="ja-JP" sz="1050" dirty="0">
              <a:solidFill>
                <a:schemeClr val="accent3">
                  <a:lumMod val="75000"/>
                </a:schemeClr>
              </a:solidFill>
              <a:latin typeface="Meiryo" panose="020B0604030504040204" pitchFamily="34" charset="-128"/>
              <a:ea typeface="Meiryo" panose="020B0604030504040204" pitchFamily="34" charset="-128"/>
            </a:endParaRPr>
          </a:p>
          <a:p>
            <a:pPr algn="ctr"/>
            <a:r>
              <a:rPr lang="ja-JP" altLang="en-US" sz="1050">
                <a:solidFill>
                  <a:schemeClr val="accent3">
                    <a:lumMod val="75000"/>
                  </a:schemeClr>
                </a:solidFill>
                <a:latin typeface="Meiryo" panose="020B0604030504040204" pitchFamily="34" charset="-128"/>
                <a:ea typeface="Meiryo" panose="020B0604030504040204" pitchFamily="34" charset="-128"/>
              </a:rPr>
              <a:t>一貫したユーザー体験を提供</a:t>
            </a:r>
            <a:endParaRPr kumimoji="1" lang="ja-JP" altLang="en-US" sz="1050">
              <a:solidFill>
                <a:schemeClr val="accent3">
                  <a:lumMod val="75000"/>
                </a:schemeClr>
              </a:solidFill>
              <a:latin typeface="Meiryo" panose="020B0604030504040204" pitchFamily="34" charset="-128"/>
              <a:ea typeface="Meiryo" panose="020B0604030504040204" pitchFamily="34" charset="-128"/>
            </a:endParaRPr>
          </a:p>
        </p:txBody>
      </p:sp>
      <p:sp>
        <p:nvSpPr>
          <p:cNvPr id="42" name="テキスト ボックス 41">
            <a:extLst>
              <a:ext uri="{FF2B5EF4-FFF2-40B4-BE49-F238E27FC236}">
                <a16:creationId xmlns:a16="http://schemas.microsoft.com/office/drawing/2014/main" id="{8504600B-FB20-AA41-8B04-36F98CBCD6CC}"/>
              </a:ext>
            </a:extLst>
          </p:cNvPr>
          <p:cNvSpPr txBox="1"/>
          <p:nvPr/>
        </p:nvSpPr>
        <p:spPr>
          <a:xfrm>
            <a:off x="2108696" y="5953583"/>
            <a:ext cx="2622810" cy="415498"/>
          </a:xfrm>
          <a:prstGeom prst="rect">
            <a:avLst/>
          </a:prstGeom>
          <a:noFill/>
        </p:spPr>
        <p:txBody>
          <a:bodyPr wrap="square" rtlCol="0">
            <a:spAutoFit/>
          </a:bodyPr>
          <a:lstStyle/>
          <a:p>
            <a:pPr algn="ctr"/>
            <a:r>
              <a:rPr kumimoji="1" lang="ja-JP" altLang="en-US" sz="1050">
                <a:solidFill>
                  <a:schemeClr val="accent6">
                    <a:lumMod val="50000"/>
                  </a:schemeClr>
                </a:solidFill>
                <a:latin typeface="Meiryo" panose="020B0604030504040204" pitchFamily="34" charset="-128"/>
                <a:ea typeface="Meiryo" panose="020B0604030504040204" pitchFamily="34" charset="-128"/>
              </a:rPr>
              <a:t>過剰分割はパフォーマンスを劣化</a:t>
            </a:r>
            <a:endParaRPr kumimoji="1" lang="en-US" altLang="ja-JP" sz="1050" dirty="0">
              <a:solidFill>
                <a:schemeClr val="accent6">
                  <a:lumMod val="50000"/>
                </a:schemeClr>
              </a:solidFill>
              <a:latin typeface="Meiryo" panose="020B0604030504040204" pitchFamily="34" charset="-128"/>
              <a:ea typeface="Meiryo" panose="020B0604030504040204" pitchFamily="34" charset="-128"/>
            </a:endParaRPr>
          </a:p>
          <a:p>
            <a:pPr algn="ctr"/>
            <a:r>
              <a:rPr lang="ja-JP" altLang="en-US" sz="1050">
                <a:solidFill>
                  <a:schemeClr val="accent6">
                    <a:lumMod val="50000"/>
                  </a:schemeClr>
                </a:solidFill>
                <a:latin typeface="Meiryo" panose="020B0604030504040204" pitchFamily="34" charset="-128"/>
                <a:ea typeface="Meiryo" panose="020B0604030504040204" pitchFamily="34" charset="-128"/>
              </a:rPr>
              <a:t>機能別に異なるユーザー体験のリスク</a:t>
            </a:r>
            <a:endParaRPr kumimoji="1" lang="ja-JP" altLang="en-US" sz="1050">
              <a:solidFill>
                <a:schemeClr val="accent6">
                  <a:lumMod val="50000"/>
                </a:schemeClr>
              </a:solidFill>
              <a:latin typeface="Meiryo" panose="020B0604030504040204" pitchFamily="34" charset="-128"/>
              <a:ea typeface="Meiryo" panose="020B0604030504040204" pitchFamily="34" charset="-128"/>
            </a:endParaRPr>
          </a:p>
        </p:txBody>
      </p:sp>
      <p:sp>
        <p:nvSpPr>
          <p:cNvPr id="50" name="正方形/長方形 49">
            <a:extLst>
              <a:ext uri="{FF2B5EF4-FFF2-40B4-BE49-F238E27FC236}">
                <a16:creationId xmlns:a16="http://schemas.microsoft.com/office/drawing/2014/main" id="{592736F5-D7F8-0645-BCDD-FFFF3AD13C14}"/>
              </a:ext>
            </a:extLst>
          </p:cNvPr>
          <p:cNvSpPr/>
          <p:nvPr/>
        </p:nvSpPr>
        <p:spPr>
          <a:xfrm>
            <a:off x="2449494" y="4904569"/>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DFC30E6D-CEFF-5B4A-B3A2-7C50C23053A5}"/>
              </a:ext>
            </a:extLst>
          </p:cNvPr>
          <p:cNvSpPr/>
          <p:nvPr/>
        </p:nvSpPr>
        <p:spPr>
          <a:xfrm>
            <a:off x="3113686" y="490456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DD632336-1A69-2B46-A87C-8A927979C9D1}"/>
              </a:ext>
            </a:extLst>
          </p:cNvPr>
          <p:cNvSpPr/>
          <p:nvPr/>
        </p:nvSpPr>
        <p:spPr>
          <a:xfrm>
            <a:off x="3783513" y="490274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36EBFBAB-6A6C-7842-9E6F-B1362507EA41}"/>
              </a:ext>
            </a:extLst>
          </p:cNvPr>
          <p:cNvSpPr/>
          <p:nvPr/>
        </p:nvSpPr>
        <p:spPr>
          <a:xfrm>
            <a:off x="2448708" y="5556314"/>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1998BEE8-876D-8047-BE4D-D91A4BD36F5C}"/>
              </a:ext>
            </a:extLst>
          </p:cNvPr>
          <p:cNvSpPr/>
          <p:nvPr/>
        </p:nvSpPr>
        <p:spPr>
          <a:xfrm>
            <a:off x="3112900" y="5556314"/>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5" name="正方形/長方形 54">
            <a:extLst>
              <a:ext uri="{FF2B5EF4-FFF2-40B4-BE49-F238E27FC236}">
                <a16:creationId xmlns:a16="http://schemas.microsoft.com/office/drawing/2014/main" id="{8AD93E4C-4E6D-6447-AF0B-57EAB00AA304}"/>
              </a:ext>
            </a:extLst>
          </p:cNvPr>
          <p:cNvSpPr/>
          <p:nvPr/>
        </p:nvSpPr>
        <p:spPr>
          <a:xfrm>
            <a:off x="3782727" y="5554489"/>
            <a:ext cx="571182" cy="329927"/>
          </a:xfrm>
          <a:prstGeom prst="rect">
            <a:avLst/>
          </a:prstGeom>
          <a:solidFill>
            <a:schemeClr val="accent6">
              <a:lumMod val="75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sp>
        <p:nvSpPr>
          <p:cNvPr id="56" name="テキスト ボックス 55">
            <a:extLst>
              <a:ext uri="{FF2B5EF4-FFF2-40B4-BE49-F238E27FC236}">
                <a16:creationId xmlns:a16="http://schemas.microsoft.com/office/drawing/2014/main" id="{FF17315C-75C0-EA4B-82B0-4C06F414DA8E}"/>
              </a:ext>
            </a:extLst>
          </p:cNvPr>
          <p:cNvSpPr txBox="1"/>
          <p:nvPr/>
        </p:nvSpPr>
        <p:spPr>
          <a:xfrm>
            <a:off x="110866" y="884592"/>
            <a:ext cx="5493812"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１．機能間の通信によりパフォーマンスが出にくい</a:t>
            </a:r>
          </a:p>
        </p:txBody>
      </p:sp>
      <p:sp>
        <p:nvSpPr>
          <p:cNvPr id="57" name="テキスト ボックス 56">
            <a:extLst>
              <a:ext uri="{FF2B5EF4-FFF2-40B4-BE49-F238E27FC236}">
                <a16:creationId xmlns:a16="http://schemas.microsoft.com/office/drawing/2014/main" id="{18BE16A0-865A-9946-804E-3D5772C27CB5}"/>
              </a:ext>
            </a:extLst>
          </p:cNvPr>
          <p:cNvSpPr txBox="1"/>
          <p:nvPr/>
        </p:nvSpPr>
        <p:spPr>
          <a:xfrm>
            <a:off x="108529" y="2634721"/>
            <a:ext cx="8528297" cy="369332"/>
          </a:xfrm>
          <a:prstGeom prst="rect">
            <a:avLst/>
          </a:prstGeom>
          <a:noFill/>
        </p:spPr>
        <p:txBody>
          <a:bodyPr wrap="none" rtlCol="0">
            <a:spAutoFit/>
          </a:bodyPr>
          <a:lstStyle>
            <a:defPPr>
              <a:defRPr lang="ja-JP"/>
            </a:defPPr>
            <a:lvl1pPr>
              <a:defRPr>
                <a:solidFill>
                  <a:schemeClr val="accent6">
                    <a:lumMod val="50000"/>
                  </a:schemeClr>
                </a:solidFill>
                <a:latin typeface="Meiryo" panose="020B0604030504040204" pitchFamily="34" charset="-128"/>
                <a:ea typeface="Meiryo" panose="020B0604030504040204" pitchFamily="34" charset="-128"/>
              </a:defRPr>
            </a:lvl1pPr>
          </a:lstStyle>
          <a:p>
            <a:r>
              <a:rPr lang="ja-JP" altLang="en-US"/>
              <a:t>２．人の入れ替えやノウハウの共有が難しく”人”や”知見” の活用効率が低くなる</a:t>
            </a:r>
          </a:p>
        </p:txBody>
      </p:sp>
      <p:sp>
        <p:nvSpPr>
          <p:cNvPr id="58" name="テキスト ボックス 57">
            <a:extLst>
              <a:ext uri="{FF2B5EF4-FFF2-40B4-BE49-F238E27FC236}">
                <a16:creationId xmlns:a16="http://schemas.microsoft.com/office/drawing/2014/main" id="{D5DE2A89-DFF8-0C40-A4B0-BFF3E2F3256E}"/>
              </a:ext>
            </a:extLst>
          </p:cNvPr>
          <p:cNvSpPr txBox="1"/>
          <p:nvPr/>
        </p:nvSpPr>
        <p:spPr>
          <a:xfrm>
            <a:off x="112491" y="4507255"/>
            <a:ext cx="7340471" cy="369332"/>
          </a:xfrm>
          <a:prstGeom prst="rect">
            <a:avLst/>
          </a:prstGeom>
          <a:noFill/>
        </p:spPr>
        <p:txBody>
          <a:bodyPr wrap="none" rtlCol="0">
            <a:spAutoFit/>
          </a:bodyPr>
          <a:lstStyle/>
          <a:p>
            <a:r>
              <a:rPr kumimoji="1" lang="ja-JP" altLang="en-US">
                <a:solidFill>
                  <a:schemeClr val="accent6">
                    <a:lumMod val="50000"/>
                  </a:schemeClr>
                </a:solidFill>
                <a:latin typeface="Meiryo" panose="020B0604030504040204" pitchFamily="34" charset="-128"/>
                <a:ea typeface="Meiryo" panose="020B0604030504040204" pitchFamily="34" charset="-128"/>
              </a:rPr>
              <a:t>３．プログラム構造次第でパフォーマンスやユーサー体験に悪影響</a:t>
            </a:r>
          </a:p>
        </p:txBody>
      </p:sp>
      <p:pic>
        <p:nvPicPr>
          <p:cNvPr id="63" name="図 62">
            <a:extLst>
              <a:ext uri="{FF2B5EF4-FFF2-40B4-BE49-F238E27FC236}">
                <a16:creationId xmlns:a16="http://schemas.microsoft.com/office/drawing/2014/main" id="{1110E4A2-D550-6B45-8E0B-57B0EFAC135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37505" y="1601503"/>
            <a:ext cx="329456" cy="329456"/>
          </a:xfrm>
          <a:prstGeom prst="rect">
            <a:avLst/>
          </a:prstGeom>
        </p:spPr>
      </p:pic>
      <p:pic>
        <p:nvPicPr>
          <p:cNvPr id="64" name="図 63">
            <a:extLst>
              <a:ext uri="{FF2B5EF4-FFF2-40B4-BE49-F238E27FC236}">
                <a16:creationId xmlns:a16="http://schemas.microsoft.com/office/drawing/2014/main" id="{3BB7E350-CD12-DB4A-B5A6-BFF0A09F6BD5}"/>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28541" y="1608483"/>
            <a:ext cx="329456" cy="329456"/>
          </a:xfrm>
          <a:prstGeom prst="rect">
            <a:avLst/>
          </a:prstGeom>
        </p:spPr>
      </p:pic>
      <p:pic>
        <p:nvPicPr>
          <p:cNvPr id="65" name="図 64">
            <a:extLst>
              <a:ext uri="{FF2B5EF4-FFF2-40B4-BE49-F238E27FC236}">
                <a16:creationId xmlns:a16="http://schemas.microsoft.com/office/drawing/2014/main" id="{6C5A2C76-A624-654F-B7DC-FF9C8A1F380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40516" y="1615463"/>
            <a:ext cx="329456" cy="329456"/>
          </a:xfrm>
          <a:prstGeom prst="rect">
            <a:avLst/>
          </a:prstGeom>
        </p:spPr>
      </p:pic>
      <p:pic>
        <p:nvPicPr>
          <p:cNvPr id="66" name="図 65">
            <a:extLst>
              <a:ext uri="{FF2B5EF4-FFF2-40B4-BE49-F238E27FC236}">
                <a16:creationId xmlns:a16="http://schemas.microsoft.com/office/drawing/2014/main" id="{51173417-7EED-AF4A-8762-967E6A1CAEE3}"/>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86513" y="1301356"/>
            <a:ext cx="329456" cy="329456"/>
          </a:xfrm>
          <a:prstGeom prst="rect">
            <a:avLst/>
          </a:prstGeom>
        </p:spPr>
      </p:pic>
      <p:pic>
        <p:nvPicPr>
          <p:cNvPr id="67" name="図 66">
            <a:extLst>
              <a:ext uri="{FF2B5EF4-FFF2-40B4-BE49-F238E27FC236}">
                <a16:creationId xmlns:a16="http://schemas.microsoft.com/office/drawing/2014/main" id="{BC070C6F-4F9F-BC46-B972-2067ADC9C5BB}"/>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91074" y="1301356"/>
            <a:ext cx="329456" cy="329456"/>
          </a:xfrm>
          <a:prstGeom prst="rect">
            <a:avLst/>
          </a:prstGeom>
        </p:spPr>
      </p:pic>
      <p:pic>
        <p:nvPicPr>
          <p:cNvPr id="68" name="図 67">
            <a:extLst>
              <a:ext uri="{FF2B5EF4-FFF2-40B4-BE49-F238E27FC236}">
                <a16:creationId xmlns:a16="http://schemas.microsoft.com/office/drawing/2014/main" id="{86037328-7309-0846-B892-5078E3300866}"/>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86513" y="1943748"/>
            <a:ext cx="329456" cy="329456"/>
          </a:xfrm>
          <a:prstGeom prst="rect">
            <a:avLst/>
          </a:prstGeom>
        </p:spPr>
      </p:pic>
      <p:pic>
        <p:nvPicPr>
          <p:cNvPr id="69" name="図 68">
            <a:extLst>
              <a:ext uri="{FF2B5EF4-FFF2-40B4-BE49-F238E27FC236}">
                <a16:creationId xmlns:a16="http://schemas.microsoft.com/office/drawing/2014/main" id="{22B9A0FE-E4BB-314E-832C-A86DA370C164}"/>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91074" y="1943748"/>
            <a:ext cx="329456" cy="329456"/>
          </a:xfrm>
          <a:prstGeom prst="rect">
            <a:avLst/>
          </a:prstGeom>
        </p:spPr>
      </p:pic>
      <p:grpSp>
        <p:nvGrpSpPr>
          <p:cNvPr id="72" name="図形グループ 28">
            <a:extLst>
              <a:ext uri="{FF2B5EF4-FFF2-40B4-BE49-F238E27FC236}">
                <a16:creationId xmlns:a16="http://schemas.microsoft.com/office/drawing/2014/main" id="{7C2FBEDE-1C6B-B345-B598-73B7BC1B40A1}"/>
              </a:ext>
            </a:extLst>
          </p:cNvPr>
          <p:cNvGrpSpPr/>
          <p:nvPr/>
        </p:nvGrpSpPr>
        <p:grpSpPr>
          <a:xfrm>
            <a:off x="2653248" y="3182684"/>
            <a:ext cx="118552" cy="240204"/>
            <a:chOff x="1946324" y="4125162"/>
            <a:chExt cx="969964" cy="2007872"/>
          </a:xfrm>
          <a:solidFill>
            <a:schemeClr val="bg1"/>
          </a:solidFill>
        </p:grpSpPr>
        <p:sp>
          <p:nvSpPr>
            <p:cNvPr id="73" name="円/楕円 72">
              <a:extLst>
                <a:ext uri="{FF2B5EF4-FFF2-40B4-BE49-F238E27FC236}">
                  <a16:creationId xmlns:a16="http://schemas.microsoft.com/office/drawing/2014/main" id="{294461DB-8BB0-954B-97EC-832F0EB96C85}"/>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4" name="フローチャート: 論理積ゲート 73">
              <a:extLst>
                <a:ext uri="{FF2B5EF4-FFF2-40B4-BE49-F238E27FC236}">
                  <a16:creationId xmlns:a16="http://schemas.microsoft.com/office/drawing/2014/main" id="{6B77AAD0-7FF4-CD4A-ADA2-A85E55CFF072}"/>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77" name="図形グループ 28">
            <a:extLst>
              <a:ext uri="{FF2B5EF4-FFF2-40B4-BE49-F238E27FC236}">
                <a16:creationId xmlns:a16="http://schemas.microsoft.com/office/drawing/2014/main" id="{26B17C39-FC93-9843-967D-DA324E948178}"/>
              </a:ext>
            </a:extLst>
          </p:cNvPr>
          <p:cNvGrpSpPr/>
          <p:nvPr/>
        </p:nvGrpSpPr>
        <p:grpSpPr>
          <a:xfrm>
            <a:off x="3342818" y="3182684"/>
            <a:ext cx="118552" cy="240204"/>
            <a:chOff x="1946324" y="4125162"/>
            <a:chExt cx="969964" cy="2007872"/>
          </a:xfrm>
          <a:solidFill>
            <a:schemeClr val="bg1"/>
          </a:solidFill>
        </p:grpSpPr>
        <p:sp>
          <p:nvSpPr>
            <p:cNvPr id="78" name="円/楕円 77">
              <a:extLst>
                <a:ext uri="{FF2B5EF4-FFF2-40B4-BE49-F238E27FC236}">
                  <a16:creationId xmlns:a16="http://schemas.microsoft.com/office/drawing/2014/main" id="{5EB61744-AC33-9F40-AFC7-A94E9D0CC04F}"/>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9" name="フローチャート: 論理積ゲート 78">
              <a:extLst>
                <a:ext uri="{FF2B5EF4-FFF2-40B4-BE49-F238E27FC236}">
                  <a16:creationId xmlns:a16="http://schemas.microsoft.com/office/drawing/2014/main" id="{E9CB7909-FC34-BF41-A484-B89B688990C6}"/>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0" name="図形グループ 28">
            <a:extLst>
              <a:ext uri="{FF2B5EF4-FFF2-40B4-BE49-F238E27FC236}">
                <a16:creationId xmlns:a16="http://schemas.microsoft.com/office/drawing/2014/main" id="{10B5A1E0-D6A2-784E-94A7-00E19EF48FE6}"/>
              </a:ext>
            </a:extLst>
          </p:cNvPr>
          <p:cNvGrpSpPr/>
          <p:nvPr/>
        </p:nvGrpSpPr>
        <p:grpSpPr>
          <a:xfrm>
            <a:off x="4021358" y="3182684"/>
            <a:ext cx="118552" cy="240204"/>
            <a:chOff x="1946324" y="4125162"/>
            <a:chExt cx="969964" cy="2007872"/>
          </a:xfrm>
          <a:solidFill>
            <a:schemeClr val="bg1"/>
          </a:solidFill>
        </p:grpSpPr>
        <p:sp>
          <p:nvSpPr>
            <p:cNvPr id="81" name="円/楕円 80">
              <a:extLst>
                <a:ext uri="{FF2B5EF4-FFF2-40B4-BE49-F238E27FC236}">
                  <a16:creationId xmlns:a16="http://schemas.microsoft.com/office/drawing/2014/main" id="{DC17EE83-FA9D-9C47-8477-9748CD864EAA}"/>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2" name="フローチャート: 論理積ゲート 81">
              <a:extLst>
                <a:ext uri="{FF2B5EF4-FFF2-40B4-BE49-F238E27FC236}">
                  <a16:creationId xmlns:a16="http://schemas.microsoft.com/office/drawing/2014/main" id="{13423D35-FDE7-1F48-B577-302AD40F2D5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3" name="図形グループ 28">
            <a:extLst>
              <a:ext uri="{FF2B5EF4-FFF2-40B4-BE49-F238E27FC236}">
                <a16:creationId xmlns:a16="http://schemas.microsoft.com/office/drawing/2014/main" id="{85116083-B80B-5948-A7B6-51A91D1489A6}"/>
              </a:ext>
            </a:extLst>
          </p:cNvPr>
          <p:cNvGrpSpPr/>
          <p:nvPr/>
        </p:nvGrpSpPr>
        <p:grpSpPr>
          <a:xfrm>
            <a:off x="2639288" y="3545652"/>
            <a:ext cx="118552" cy="240204"/>
            <a:chOff x="1946324" y="4125162"/>
            <a:chExt cx="969964" cy="2007872"/>
          </a:xfrm>
          <a:solidFill>
            <a:schemeClr val="bg1"/>
          </a:solidFill>
        </p:grpSpPr>
        <p:sp>
          <p:nvSpPr>
            <p:cNvPr id="84" name="円/楕円 83">
              <a:extLst>
                <a:ext uri="{FF2B5EF4-FFF2-40B4-BE49-F238E27FC236}">
                  <a16:creationId xmlns:a16="http://schemas.microsoft.com/office/drawing/2014/main" id="{97ABF99C-850B-824A-995D-86B8885A8EF1}"/>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5" name="フローチャート: 論理積ゲート 84">
              <a:extLst>
                <a:ext uri="{FF2B5EF4-FFF2-40B4-BE49-F238E27FC236}">
                  <a16:creationId xmlns:a16="http://schemas.microsoft.com/office/drawing/2014/main" id="{F8F90794-7EB6-9E4C-8FD5-0D753070E530}"/>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6" name="図形グループ 28">
            <a:extLst>
              <a:ext uri="{FF2B5EF4-FFF2-40B4-BE49-F238E27FC236}">
                <a16:creationId xmlns:a16="http://schemas.microsoft.com/office/drawing/2014/main" id="{6EC831A6-4139-614D-A849-E89E3858F15B}"/>
              </a:ext>
            </a:extLst>
          </p:cNvPr>
          <p:cNvGrpSpPr/>
          <p:nvPr/>
        </p:nvGrpSpPr>
        <p:grpSpPr>
          <a:xfrm>
            <a:off x="3328858" y="3545652"/>
            <a:ext cx="118552" cy="240204"/>
            <a:chOff x="1946324" y="4125162"/>
            <a:chExt cx="969964" cy="2007872"/>
          </a:xfrm>
          <a:solidFill>
            <a:schemeClr val="bg1"/>
          </a:solidFill>
        </p:grpSpPr>
        <p:sp>
          <p:nvSpPr>
            <p:cNvPr id="87" name="円/楕円 86">
              <a:extLst>
                <a:ext uri="{FF2B5EF4-FFF2-40B4-BE49-F238E27FC236}">
                  <a16:creationId xmlns:a16="http://schemas.microsoft.com/office/drawing/2014/main" id="{2770E10E-F539-D945-8348-979EF0235A7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8" name="フローチャート: 論理積ゲート 87">
              <a:extLst>
                <a:ext uri="{FF2B5EF4-FFF2-40B4-BE49-F238E27FC236}">
                  <a16:creationId xmlns:a16="http://schemas.microsoft.com/office/drawing/2014/main" id="{ACF0ECE1-C6C7-194C-B15E-4F4B149DC1E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89" name="図形グループ 28">
            <a:extLst>
              <a:ext uri="{FF2B5EF4-FFF2-40B4-BE49-F238E27FC236}">
                <a16:creationId xmlns:a16="http://schemas.microsoft.com/office/drawing/2014/main" id="{0FA840A6-E412-AF45-85D8-7A9DAE99660D}"/>
              </a:ext>
            </a:extLst>
          </p:cNvPr>
          <p:cNvGrpSpPr/>
          <p:nvPr/>
        </p:nvGrpSpPr>
        <p:grpSpPr>
          <a:xfrm>
            <a:off x="4007398" y="3545652"/>
            <a:ext cx="118552" cy="240204"/>
            <a:chOff x="1946324" y="4125162"/>
            <a:chExt cx="969964" cy="2007872"/>
          </a:xfrm>
          <a:solidFill>
            <a:schemeClr val="bg1"/>
          </a:solidFill>
        </p:grpSpPr>
        <p:sp>
          <p:nvSpPr>
            <p:cNvPr id="90" name="円/楕円 89">
              <a:extLst>
                <a:ext uri="{FF2B5EF4-FFF2-40B4-BE49-F238E27FC236}">
                  <a16:creationId xmlns:a16="http://schemas.microsoft.com/office/drawing/2014/main" id="{67D3B4DB-FDEB-3F46-AE22-EFEC0EBDD8F6}"/>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1" name="フローチャート: 論理積ゲート 90">
              <a:extLst>
                <a:ext uri="{FF2B5EF4-FFF2-40B4-BE49-F238E27FC236}">
                  <a16:creationId xmlns:a16="http://schemas.microsoft.com/office/drawing/2014/main" id="{54544F5D-B2D4-AC4E-9BB6-DAE503AA4F8F}"/>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2" name="図形グループ 28">
            <a:extLst>
              <a:ext uri="{FF2B5EF4-FFF2-40B4-BE49-F238E27FC236}">
                <a16:creationId xmlns:a16="http://schemas.microsoft.com/office/drawing/2014/main" id="{6863509F-7172-1141-B3A7-1CB55F9FB67C}"/>
              </a:ext>
            </a:extLst>
          </p:cNvPr>
          <p:cNvGrpSpPr/>
          <p:nvPr/>
        </p:nvGrpSpPr>
        <p:grpSpPr>
          <a:xfrm>
            <a:off x="677865" y="3357188"/>
            <a:ext cx="118552" cy="240204"/>
            <a:chOff x="1946324" y="4125162"/>
            <a:chExt cx="969964" cy="2007872"/>
          </a:xfrm>
          <a:solidFill>
            <a:schemeClr val="bg1"/>
          </a:solidFill>
        </p:grpSpPr>
        <p:sp>
          <p:nvSpPr>
            <p:cNvPr id="93" name="円/楕円 92">
              <a:extLst>
                <a:ext uri="{FF2B5EF4-FFF2-40B4-BE49-F238E27FC236}">
                  <a16:creationId xmlns:a16="http://schemas.microsoft.com/office/drawing/2014/main" id="{6C7BB3B8-0217-4543-87E6-40FB4765D382}"/>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4" name="フローチャート: 論理積ゲート 93">
              <a:extLst>
                <a:ext uri="{FF2B5EF4-FFF2-40B4-BE49-F238E27FC236}">
                  <a16:creationId xmlns:a16="http://schemas.microsoft.com/office/drawing/2014/main" id="{0484A3D9-7762-5A46-9918-1A2CD3F62E20}"/>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5" name="図形グループ 28">
            <a:extLst>
              <a:ext uri="{FF2B5EF4-FFF2-40B4-BE49-F238E27FC236}">
                <a16:creationId xmlns:a16="http://schemas.microsoft.com/office/drawing/2014/main" id="{4111AF19-F60A-FF44-9CD7-6CCB105E2E56}"/>
              </a:ext>
            </a:extLst>
          </p:cNvPr>
          <p:cNvGrpSpPr/>
          <p:nvPr/>
        </p:nvGrpSpPr>
        <p:grpSpPr>
          <a:xfrm>
            <a:off x="1724532" y="3357188"/>
            <a:ext cx="118552" cy="240204"/>
            <a:chOff x="1946324" y="4125162"/>
            <a:chExt cx="969964" cy="2007872"/>
          </a:xfrm>
          <a:solidFill>
            <a:schemeClr val="bg1"/>
          </a:solidFill>
        </p:grpSpPr>
        <p:sp>
          <p:nvSpPr>
            <p:cNvPr id="96" name="円/楕円 95">
              <a:extLst>
                <a:ext uri="{FF2B5EF4-FFF2-40B4-BE49-F238E27FC236}">
                  <a16:creationId xmlns:a16="http://schemas.microsoft.com/office/drawing/2014/main" id="{68E75B60-904E-9D4C-BB9E-15EAE59CD00D}"/>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7" name="フローチャート: 論理積ゲート 96">
              <a:extLst>
                <a:ext uri="{FF2B5EF4-FFF2-40B4-BE49-F238E27FC236}">
                  <a16:creationId xmlns:a16="http://schemas.microsoft.com/office/drawing/2014/main" id="{D1CF3AA2-3B8C-CE4D-9AAF-C30B88CDCAB1}"/>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98" name="図形グループ 28">
            <a:extLst>
              <a:ext uri="{FF2B5EF4-FFF2-40B4-BE49-F238E27FC236}">
                <a16:creationId xmlns:a16="http://schemas.microsoft.com/office/drawing/2014/main" id="{BC0A6AF1-0EBD-6642-8AD3-F874B39300D8}"/>
              </a:ext>
            </a:extLst>
          </p:cNvPr>
          <p:cNvGrpSpPr/>
          <p:nvPr/>
        </p:nvGrpSpPr>
        <p:grpSpPr>
          <a:xfrm>
            <a:off x="1191956" y="3719467"/>
            <a:ext cx="118552" cy="240204"/>
            <a:chOff x="1946324" y="4125162"/>
            <a:chExt cx="969964" cy="2007872"/>
          </a:xfrm>
          <a:solidFill>
            <a:schemeClr val="bg1"/>
          </a:solidFill>
        </p:grpSpPr>
        <p:sp>
          <p:nvSpPr>
            <p:cNvPr id="99" name="円/楕円 98">
              <a:extLst>
                <a:ext uri="{FF2B5EF4-FFF2-40B4-BE49-F238E27FC236}">
                  <a16:creationId xmlns:a16="http://schemas.microsoft.com/office/drawing/2014/main" id="{4C5DEFFA-65F3-724A-865E-0BC2375638F8}"/>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0" name="フローチャート: 論理積ゲート 99">
              <a:extLst>
                <a:ext uri="{FF2B5EF4-FFF2-40B4-BE49-F238E27FC236}">
                  <a16:creationId xmlns:a16="http://schemas.microsoft.com/office/drawing/2014/main" id="{B57A423F-22F4-284D-8163-5D984225761A}"/>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grpSp>
        <p:nvGrpSpPr>
          <p:cNvPr id="101" name="図形グループ 28">
            <a:extLst>
              <a:ext uri="{FF2B5EF4-FFF2-40B4-BE49-F238E27FC236}">
                <a16:creationId xmlns:a16="http://schemas.microsoft.com/office/drawing/2014/main" id="{631EF72B-A45D-8341-B096-FF6453D99202}"/>
              </a:ext>
            </a:extLst>
          </p:cNvPr>
          <p:cNvGrpSpPr/>
          <p:nvPr/>
        </p:nvGrpSpPr>
        <p:grpSpPr>
          <a:xfrm>
            <a:off x="1198936" y="3035412"/>
            <a:ext cx="118552" cy="240204"/>
            <a:chOff x="1946324" y="4125162"/>
            <a:chExt cx="969964" cy="2007872"/>
          </a:xfrm>
          <a:solidFill>
            <a:schemeClr val="bg1"/>
          </a:solidFill>
        </p:grpSpPr>
        <p:sp>
          <p:nvSpPr>
            <p:cNvPr id="102" name="円/楕円 101">
              <a:extLst>
                <a:ext uri="{FF2B5EF4-FFF2-40B4-BE49-F238E27FC236}">
                  <a16:creationId xmlns:a16="http://schemas.microsoft.com/office/drawing/2014/main" id="{877387D9-10E3-424E-8EA8-65F4F524CB93}"/>
                </a:ext>
              </a:extLst>
            </p:cNvPr>
            <p:cNvSpPr/>
            <p:nvPr/>
          </p:nvSpPr>
          <p:spPr>
            <a:xfrm>
              <a:off x="1946324" y="4125162"/>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103" name="フローチャート: 論理積ゲート 102">
              <a:extLst>
                <a:ext uri="{FF2B5EF4-FFF2-40B4-BE49-F238E27FC236}">
                  <a16:creationId xmlns:a16="http://schemas.microsoft.com/office/drawing/2014/main" id="{F081B0AB-D81B-4443-9557-4D126A319098}"/>
                </a:ext>
              </a:extLst>
            </p:cNvPr>
            <p:cNvSpPr/>
            <p:nvPr/>
          </p:nvSpPr>
          <p:spPr>
            <a:xfrm rot="16200000">
              <a:off x="1887746" y="5104491"/>
              <a:ext cx="1087122" cy="969963"/>
            </a:xfrm>
            <a:prstGeom prst="flowChartDelay">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grpSp>
      <p:sp>
        <p:nvSpPr>
          <p:cNvPr id="104" name="左カーブ矢印 103">
            <a:extLst>
              <a:ext uri="{FF2B5EF4-FFF2-40B4-BE49-F238E27FC236}">
                <a16:creationId xmlns:a16="http://schemas.microsoft.com/office/drawing/2014/main" id="{F64135B3-7919-974D-9259-4A16772124E1}"/>
              </a:ext>
            </a:extLst>
          </p:cNvPr>
          <p:cNvSpPr/>
          <p:nvPr/>
        </p:nvSpPr>
        <p:spPr>
          <a:xfrm>
            <a:off x="1446655" y="3250233"/>
            <a:ext cx="216024" cy="510818"/>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左カーブ矢印 104">
            <a:extLst>
              <a:ext uri="{FF2B5EF4-FFF2-40B4-BE49-F238E27FC236}">
                <a16:creationId xmlns:a16="http://schemas.microsoft.com/office/drawing/2014/main" id="{29E5FAD0-C5D8-E446-BB8C-AAFB2977BC94}"/>
              </a:ext>
            </a:extLst>
          </p:cNvPr>
          <p:cNvSpPr/>
          <p:nvPr/>
        </p:nvSpPr>
        <p:spPr>
          <a:xfrm rot="10800000">
            <a:off x="866737" y="3213647"/>
            <a:ext cx="216024" cy="510818"/>
          </a:xfrm>
          <a:prstGeom prst="curvedLef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正方形/長方形 105">
            <a:extLst>
              <a:ext uri="{FF2B5EF4-FFF2-40B4-BE49-F238E27FC236}">
                <a16:creationId xmlns:a16="http://schemas.microsoft.com/office/drawing/2014/main" id="{204E1D68-5479-CC4D-A4A3-74FCDA5084C6}"/>
              </a:ext>
            </a:extLst>
          </p:cNvPr>
          <p:cNvSpPr/>
          <p:nvPr/>
        </p:nvSpPr>
        <p:spPr>
          <a:xfrm>
            <a:off x="653023" y="5026936"/>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0000"/>
              </a:solidFill>
              <a:latin typeface="Meiryo" charset="-128"/>
              <a:ea typeface="Meiryo" charset="-128"/>
              <a:cs typeface="Meiryo" charset="-128"/>
            </a:endParaRPr>
          </a:p>
        </p:txBody>
      </p:sp>
      <p:sp>
        <p:nvSpPr>
          <p:cNvPr id="107" name="正方形/長方形 106">
            <a:extLst>
              <a:ext uri="{FF2B5EF4-FFF2-40B4-BE49-F238E27FC236}">
                <a16:creationId xmlns:a16="http://schemas.microsoft.com/office/drawing/2014/main" id="{4F86C589-969F-6C43-AAD2-5455EA004BDC}"/>
              </a:ext>
            </a:extLst>
          </p:cNvPr>
          <p:cNvSpPr/>
          <p:nvPr/>
        </p:nvSpPr>
        <p:spPr>
          <a:xfrm>
            <a:off x="653023" y="5407920"/>
            <a:ext cx="252835" cy="329927"/>
          </a:xfrm>
          <a:prstGeom prst="rect">
            <a:avLst/>
          </a:prstGeom>
          <a:solidFill>
            <a:schemeClr val="accent3">
              <a:lumMod val="60000"/>
              <a:lumOff val="40000"/>
            </a:schemeClr>
          </a:solidFill>
          <a:ln>
            <a:solidFill>
              <a:srgbClr val="AB7A79"/>
            </a:solidFill>
            <a:prstDash val="sysDot"/>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0000"/>
              </a:solidFill>
              <a:latin typeface="Meiryo" charset="-128"/>
              <a:ea typeface="Meiryo" charset="-128"/>
              <a:cs typeface="Meiryo" charset="-128"/>
            </a:endParaRPr>
          </a:p>
        </p:txBody>
      </p:sp>
      <p:sp>
        <p:nvSpPr>
          <p:cNvPr id="108" name="正方形/長方形 107">
            <a:extLst>
              <a:ext uri="{FF2B5EF4-FFF2-40B4-BE49-F238E27FC236}">
                <a16:creationId xmlns:a16="http://schemas.microsoft.com/office/drawing/2014/main" id="{C70A9FDE-4862-C540-8DDF-FFD6D3D7E04A}"/>
              </a:ext>
            </a:extLst>
          </p:cNvPr>
          <p:cNvSpPr/>
          <p:nvPr/>
        </p:nvSpPr>
        <p:spPr>
          <a:xfrm>
            <a:off x="2779708" y="4902308"/>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09" name="正方形/長方形 108">
            <a:extLst>
              <a:ext uri="{FF2B5EF4-FFF2-40B4-BE49-F238E27FC236}">
                <a16:creationId xmlns:a16="http://schemas.microsoft.com/office/drawing/2014/main" id="{28C4D80B-BC3C-2E4F-A19D-C2559B5EBAC7}"/>
              </a:ext>
            </a:extLst>
          </p:cNvPr>
          <p:cNvSpPr/>
          <p:nvPr/>
        </p:nvSpPr>
        <p:spPr>
          <a:xfrm>
            <a:off x="2778922" y="5554053"/>
            <a:ext cx="235334" cy="329927"/>
          </a:xfrm>
          <a:prstGeom prst="rect">
            <a:avLst/>
          </a:prstGeom>
          <a:solidFill>
            <a:schemeClr val="accent6">
              <a:lumMod val="60000"/>
              <a:lumOff val="40000"/>
            </a:schemeClr>
          </a:solidFill>
          <a:ln>
            <a:solidFill>
              <a:srgbClr val="AB7A79"/>
            </a:solidFill>
            <a:prstDash val="solid"/>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000" dirty="0">
              <a:solidFill>
                <a:srgbClr val="FFFFFF"/>
              </a:solidFill>
              <a:latin typeface="Meiryo" charset="-128"/>
              <a:ea typeface="Meiryo" charset="-128"/>
              <a:cs typeface="Meiryo" charset="-128"/>
            </a:endParaRPr>
          </a:p>
        </p:txBody>
      </p:sp>
      <p:pic>
        <p:nvPicPr>
          <p:cNvPr id="110" name="図 109">
            <a:extLst>
              <a:ext uri="{FF2B5EF4-FFF2-40B4-BE49-F238E27FC236}">
                <a16:creationId xmlns:a16="http://schemas.microsoft.com/office/drawing/2014/main" id="{C4C4D8F5-D542-2B49-A943-385902D0F2B9}"/>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70524" y="4926008"/>
            <a:ext cx="329456" cy="329456"/>
          </a:xfrm>
          <a:prstGeom prst="rect">
            <a:avLst/>
          </a:prstGeom>
        </p:spPr>
      </p:pic>
      <p:pic>
        <p:nvPicPr>
          <p:cNvPr id="111" name="図 110">
            <a:extLst>
              <a:ext uri="{FF2B5EF4-FFF2-40B4-BE49-F238E27FC236}">
                <a16:creationId xmlns:a16="http://schemas.microsoft.com/office/drawing/2014/main" id="{9A78C084-CDD9-2A41-94E3-6E5F34003684}"/>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905222" y="5575492"/>
            <a:ext cx="329456" cy="329456"/>
          </a:xfrm>
          <a:prstGeom prst="rect">
            <a:avLst/>
          </a:prstGeom>
        </p:spPr>
      </p:pic>
      <p:pic>
        <p:nvPicPr>
          <p:cNvPr id="112" name="図 111">
            <a:extLst>
              <a:ext uri="{FF2B5EF4-FFF2-40B4-BE49-F238E27FC236}">
                <a16:creationId xmlns:a16="http://schemas.microsoft.com/office/drawing/2014/main" id="{607D32C5-9CF6-DD42-A62F-A25A38813E85}"/>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70032" y="5582981"/>
            <a:ext cx="329456" cy="329456"/>
          </a:xfrm>
          <a:prstGeom prst="rect">
            <a:avLst/>
          </a:prstGeom>
        </p:spPr>
      </p:pic>
      <p:pic>
        <p:nvPicPr>
          <p:cNvPr id="113" name="図 112">
            <a:extLst>
              <a:ext uri="{FF2B5EF4-FFF2-40B4-BE49-F238E27FC236}">
                <a16:creationId xmlns:a16="http://schemas.microsoft.com/office/drawing/2014/main" id="{8C80FFAB-1DCD-E74A-8286-306B55436A5C}"/>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96589" y="4931425"/>
            <a:ext cx="329456" cy="329456"/>
          </a:xfrm>
          <a:prstGeom prst="rect">
            <a:avLst/>
          </a:prstGeom>
        </p:spPr>
      </p:pic>
      <p:pic>
        <p:nvPicPr>
          <p:cNvPr id="114" name="図 113">
            <a:extLst>
              <a:ext uri="{FF2B5EF4-FFF2-40B4-BE49-F238E27FC236}">
                <a16:creationId xmlns:a16="http://schemas.microsoft.com/office/drawing/2014/main" id="{A92D948D-17F9-F546-B7B4-B9254F03D367}"/>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925194" y="5244518"/>
            <a:ext cx="329456" cy="329456"/>
          </a:xfrm>
          <a:prstGeom prst="rect">
            <a:avLst/>
          </a:prstGeom>
        </p:spPr>
      </p:pic>
      <p:pic>
        <p:nvPicPr>
          <p:cNvPr id="115" name="図 114">
            <a:extLst>
              <a:ext uri="{FF2B5EF4-FFF2-40B4-BE49-F238E27FC236}">
                <a16:creationId xmlns:a16="http://schemas.microsoft.com/office/drawing/2014/main" id="{D244B0C9-B726-D24B-88C9-D64F8D1E4BFE}"/>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571314" y="5577282"/>
            <a:ext cx="329456" cy="329456"/>
          </a:xfrm>
          <a:prstGeom prst="rect">
            <a:avLst/>
          </a:prstGeom>
        </p:spPr>
      </p:pic>
      <p:pic>
        <p:nvPicPr>
          <p:cNvPr id="116" name="図 115">
            <a:extLst>
              <a:ext uri="{FF2B5EF4-FFF2-40B4-BE49-F238E27FC236}">
                <a16:creationId xmlns:a16="http://schemas.microsoft.com/office/drawing/2014/main" id="{28B26197-CA38-8D44-A5F9-B22BCD0755CD}"/>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569118" y="4947584"/>
            <a:ext cx="329456" cy="329456"/>
          </a:xfrm>
          <a:prstGeom prst="rect">
            <a:avLst/>
          </a:prstGeom>
        </p:spPr>
      </p:pic>
      <p:pic>
        <p:nvPicPr>
          <p:cNvPr id="117" name="図 116">
            <a:extLst>
              <a:ext uri="{FF2B5EF4-FFF2-40B4-BE49-F238E27FC236}">
                <a16:creationId xmlns:a16="http://schemas.microsoft.com/office/drawing/2014/main" id="{DF45F216-69FA-F64C-824D-2202470E44A3}"/>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396540" y="5244518"/>
            <a:ext cx="329456" cy="329456"/>
          </a:xfrm>
          <a:prstGeom prst="rect">
            <a:avLst/>
          </a:prstGeom>
        </p:spPr>
      </p:pic>
      <p:pic>
        <p:nvPicPr>
          <p:cNvPr id="118" name="図 117">
            <a:extLst>
              <a:ext uri="{FF2B5EF4-FFF2-40B4-BE49-F238E27FC236}">
                <a16:creationId xmlns:a16="http://schemas.microsoft.com/office/drawing/2014/main" id="{418335C7-4520-734C-9AE4-AFBCE364EEF8}"/>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731861" y="5265251"/>
            <a:ext cx="329456" cy="329456"/>
          </a:xfrm>
          <a:prstGeom prst="rect">
            <a:avLst/>
          </a:prstGeom>
        </p:spPr>
      </p:pic>
      <p:pic>
        <p:nvPicPr>
          <p:cNvPr id="119" name="図 118">
            <a:extLst>
              <a:ext uri="{FF2B5EF4-FFF2-40B4-BE49-F238E27FC236}">
                <a16:creationId xmlns:a16="http://schemas.microsoft.com/office/drawing/2014/main" id="{01DE2D0D-BB3A-784A-A231-46EDF4627647}"/>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255373" y="5244310"/>
            <a:ext cx="329456" cy="329456"/>
          </a:xfrm>
          <a:prstGeom prst="rect">
            <a:avLst/>
          </a:prstGeom>
        </p:spPr>
      </p:pic>
      <p:sp>
        <p:nvSpPr>
          <p:cNvPr id="120" name="正方形/長方形 119">
            <a:extLst>
              <a:ext uri="{FF2B5EF4-FFF2-40B4-BE49-F238E27FC236}">
                <a16:creationId xmlns:a16="http://schemas.microsoft.com/office/drawing/2014/main" id="{25023B85-0F9B-644C-925D-6BEC9496877B}"/>
              </a:ext>
            </a:extLst>
          </p:cNvPr>
          <p:cNvSpPr/>
          <p:nvPr/>
        </p:nvSpPr>
        <p:spPr>
          <a:xfrm>
            <a:off x="4488744" y="1174965"/>
            <a:ext cx="4514312" cy="1384995"/>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通信により組み合わせるという仕組みから、パフォーマンスを出しにくい。</a:t>
            </a: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性能向上のため各機能間は非同期通信とし、機能をまたがったトランザクション保証はしないため、正常終了した後に後続処理がエラーとなることも想定した設計が必要。</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個人ユーザー向けの決済処理のような再試行が難しい業務の場合は、実装が難しい。</a:t>
            </a:r>
            <a:endParaRPr lang="ja-JP" altLang="en-US" sz="1200" b="0" i="0">
              <a:solidFill>
                <a:srgbClr val="333333"/>
              </a:solidFill>
              <a:effectLst/>
              <a:latin typeface="メイリオ" panose="020B0604030504040204" pitchFamily="34" charset="-128"/>
              <a:ea typeface="メイリオ" panose="020B0604030504040204" pitchFamily="34" charset="-128"/>
            </a:endParaRPr>
          </a:p>
        </p:txBody>
      </p:sp>
      <p:sp>
        <p:nvSpPr>
          <p:cNvPr id="121" name="正方形/長方形 120">
            <a:extLst>
              <a:ext uri="{FF2B5EF4-FFF2-40B4-BE49-F238E27FC236}">
                <a16:creationId xmlns:a16="http://schemas.microsoft.com/office/drawing/2014/main" id="{F8746C25-8CC1-F14F-99E9-1CD532D58F44}"/>
              </a:ext>
            </a:extLst>
          </p:cNvPr>
          <p:cNvSpPr/>
          <p:nvPr/>
        </p:nvSpPr>
        <p:spPr>
          <a:xfrm>
            <a:off x="4488744" y="3006321"/>
            <a:ext cx="4514312" cy="1200329"/>
          </a:xfrm>
          <a:prstGeom prst="rect">
            <a:avLst/>
          </a:prstGeom>
        </p:spPr>
        <p:txBody>
          <a:bodyPr wrap="square">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マイクロサービスを適用したアプリケーションを作るには、個々の機能と同じように独立し完結した組織でなければならないが、それができる保証はない。</a:t>
            </a: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チームごとに独自文化が形成されチーム間でスキルの共用が難しい。</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文化の違いから人的ローテーションも難しくなる。</a:t>
            </a:r>
            <a:endParaRPr lang="en-US" altLang="ja-JP" sz="1200" dirty="0">
              <a:solidFill>
                <a:srgbClr val="333333"/>
              </a:solidFill>
              <a:latin typeface="メイリオ" panose="020B0604030504040204" pitchFamily="34" charset="-128"/>
              <a:ea typeface="メイリオ" panose="020B0604030504040204" pitchFamily="34" charset="-128"/>
            </a:endParaRPr>
          </a:p>
        </p:txBody>
      </p:sp>
      <p:sp>
        <p:nvSpPr>
          <p:cNvPr id="122" name="正方形/長方形 121">
            <a:extLst>
              <a:ext uri="{FF2B5EF4-FFF2-40B4-BE49-F238E27FC236}">
                <a16:creationId xmlns:a16="http://schemas.microsoft.com/office/drawing/2014/main" id="{F3DE9E89-0A0A-B24E-A361-D80C7416410F}"/>
              </a:ext>
            </a:extLst>
          </p:cNvPr>
          <p:cNvSpPr/>
          <p:nvPr/>
        </p:nvSpPr>
        <p:spPr>
          <a:xfrm>
            <a:off x="4488744" y="4904510"/>
            <a:ext cx="4572000" cy="1200329"/>
          </a:xfrm>
          <a:prstGeom prst="rect">
            <a:avLst/>
          </a:prstGeom>
        </p:spPr>
        <p:txBody>
          <a:bodyPr>
            <a:spAutoFit/>
          </a:bodyPr>
          <a:lstStyle/>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マイクロサービスの利点を生かすには、機能の境界を適切に設定することが必須となるが、分ける範囲を誤れば機能間の通信が大量に発生する。</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分けるべきであった機能を一つにしてしまえば保守性や再利用性などのメリットが満たせない。</a:t>
            </a:r>
            <a:endParaRPr lang="en-US" altLang="ja-JP" sz="1200" dirty="0">
              <a:solidFill>
                <a:srgbClr val="333333"/>
              </a:solidFill>
              <a:latin typeface="メイリオ" panose="020B0604030504040204" pitchFamily="34" charset="-128"/>
              <a:ea typeface="メイリオ" panose="020B0604030504040204" pitchFamily="34" charset="-128"/>
            </a:endParaRPr>
          </a:p>
          <a:p>
            <a:pPr marL="171450" indent="-171450">
              <a:buFont typeface="Wingdings" pitchFamily="2" charset="2"/>
              <a:buChar char="l"/>
            </a:pPr>
            <a:r>
              <a:rPr lang="ja-JP" altLang="en-US" sz="1200">
                <a:solidFill>
                  <a:srgbClr val="333333"/>
                </a:solidFill>
                <a:latin typeface="メイリオ" panose="020B0604030504040204" pitchFamily="34" charset="-128"/>
                <a:ea typeface="メイリオ" panose="020B0604030504040204" pitchFamily="34" charset="-128"/>
              </a:rPr>
              <a:t>独自性がすぎるとユーザー体験がちぐはぐになってしまう。</a:t>
            </a:r>
            <a:endParaRPr lang="ja-JP" altLang="en-US" sz="1200" b="0" i="0">
              <a:solidFill>
                <a:srgbClr val="333333"/>
              </a:solidFill>
              <a:effectLst/>
              <a:latin typeface="メイリオ" panose="020B0604030504040204" pitchFamily="34" charset="-128"/>
              <a:ea typeface="メイリオ" panose="020B0604030504040204" pitchFamily="34" charset="-128"/>
            </a:endParaRPr>
          </a:p>
        </p:txBody>
      </p:sp>
      <p:sp>
        <p:nvSpPr>
          <p:cNvPr id="123" name="正方形/長方形 122">
            <a:extLst>
              <a:ext uri="{FF2B5EF4-FFF2-40B4-BE49-F238E27FC236}">
                <a16:creationId xmlns:a16="http://schemas.microsoft.com/office/drawing/2014/main" id="{8401471F-6597-3541-96E3-45171B846E87}"/>
              </a:ext>
            </a:extLst>
          </p:cNvPr>
          <p:cNvSpPr/>
          <p:nvPr/>
        </p:nvSpPr>
        <p:spPr>
          <a:xfrm>
            <a:off x="3301159" y="6479756"/>
            <a:ext cx="5796136" cy="215444"/>
          </a:xfrm>
          <a:prstGeom prst="rect">
            <a:avLst/>
          </a:prstGeom>
        </p:spPr>
        <p:txBody>
          <a:bodyPr wrap="square">
            <a:spAutoFit/>
          </a:bodyPr>
          <a:lstStyle/>
          <a:p>
            <a:pPr algn="r"/>
            <a:r>
              <a:rPr lang="ja-JP" altLang="en-US" sz="800">
                <a:solidFill>
                  <a:schemeClr val="bg1">
                    <a:lumMod val="50000"/>
                  </a:schemeClr>
                </a:solidFill>
                <a:latin typeface="メイリオ" panose="020B0604030504040204" pitchFamily="34" charset="-128"/>
                <a:ea typeface="メイリオ" panose="020B0604030504040204" pitchFamily="34" charset="-128"/>
              </a:rPr>
              <a:t>「</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3"/>
              </a:rPr>
              <a:t>これなら分かる！ マイクロサービス（入門編）～モノリスと比較した特徴、利点と課題（</a:t>
            </a:r>
            <a:r>
              <a:rPr lang="en-US" altLang="ja-JP" sz="800" dirty="0" err="1">
                <a:solidFill>
                  <a:schemeClr val="bg1">
                    <a:lumMod val="50000"/>
                  </a:schemeClr>
                </a:solidFill>
                <a:latin typeface="メイリオ" panose="020B0604030504040204" pitchFamily="34" charset="-128"/>
                <a:ea typeface="メイリオ" panose="020B0604030504040204" pitchFamily="34" charset="-128"/>
                <a:hlinkClick r:id="rId3"/>
              </a:rPr>
              <a:t>CodeZin</a:t>
            </a:r>
            <a:r>
              <a:rPr lang="ja-JP" altLang="en-US" sz="800">
                <a:solidFill>
                  <a:schemeClr val="bg1">
                    <a:lumMod val="50000"/>
                  </a:schemeClr>
                </a:solidFill>
                <a:latin typeface="メイリオ" panose="020B0604030504040204" pitchFamily="34" charset="-128"/>
                <a:ea typeface="メイリオ" panose="020B0604030504040204" pitchFamily="34" charset="-128"/>
                <a:hlinkClick r:id="rId3"/>
              </a:rPr>
              <a:t>）</a:t>
            </a:r>
            <a:r>
              <a:rPr lang="ja-JP" altLang="en-US" sz="800">
                <a:solidFill>
                  <a:schemeClr val="bg1">
                    <a:lumMod val="50000"/>
                  </a:schemeClr>
                </a:solidFill>
                <a:latin typeface="メイリオ" panose="020B0604030504040204" pitchFamily="34" charset="-128"/>
                <a:ea typeface="メイリオ" panose="020B0604030504040204" pitchFamily="34" charset="-128"/>
              </a:rPr>
              <a:t>」を参考に作成</a:t>
            </a:r>
            <a:endParaRPr lang="ja-JP" altLang="en-US" sz="800" i="0">
              <a:solidFill>
                <a:schemeClr val="bg1">
                  <a:lumMod val="50000"/>
                </a:schemeClr>
              </a:solidFill>
              <a:effectLst/>
              <a:latin typeface="メイリオ" panose="020B0604030504040204" pitchFamily="34" charset="-128"/>
              <a:ea typeface="メイリオ" panose="020B0604030504040204" pitchFamily="34" charset="-128"/>
            </a:endParaRPr>
          </a:p>
        </p:txBody>
      </p:sp>
    </p:spTree>
    <p:extLst>
      <p:ext uri="{BB962C8B-B14F-4D97-AF65-F5344CB8AC3E}">
        <p14:creationId xmlns:p14="http://schemas.microsoft.com/office/powerpoint/2010/main" val="1932250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右矢印 135"/>
          <p:cNvSpPr/>
          <p:nvPr/>
        </p:nvSpPr>
        <p:spPr>
          <a:xfrm>
            <a:off x="944807" y="2513723"/>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135" name="右矢印 134"/>
          <p:cNvSpPr/>
          <p:nvPr/>
        </p:nvSpPr>
        <p:spPr>
          <a:xfrm>
            <a:off x="932284" y="2448088"/>
            <a:ext cx="3084112" cy="648072"/>
          </a:xfrm>
          <a:prstGeom prst="rightArrow">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 name="タイトル 1"/>
          <p:cNvSpPr>
            <a:spLocks noGrp="1"/>
          </p:cNvSpPr>
          <p:nvPr>
            <p:ph type="title"/>
          </p:nvPr>
        </p:nvSpPr>
        <p:spPr/>
        <p:txBody>
          <a:bodyPr/>
          <a:lstStyle/>
          <a:p>
            <a:r>
              <a:rPr lang="ja-JP" altLang="en-US" dirty="0"/>
              <a:t>イベント・ドリブンとコレオグラフィ</a:t>
            </a:r>
            <a:endParaRPr kumimoji="1" lang="ja-JP" altLang="en-US" dirty="0"/>
          </a:p>
        </p:txBody>
      </p:sp>
      <p:sp>
        <p:nvSpPr>
          <p:cNvPr id="3" name="スライド番号プレースホルダー 2"/>
          <p:cNvSpPr>
            <a:spLocks noGrp="1"/>
          </p:cNvSpPr>
          <p:nvPr>
            <p:ph type="sldNum" sz="quarter" idx="12"/>
          </p:nvPr>
        </p:nvSpPr>
        <p:spPr>
          <a:xfrm>
            <a:off x="6932246" y="6955616"/>
            <a:ext cx="2133600" cy="217800"/>
          </a:xfrm>
        </p:spPr>
        <p:txBody>
          <a:bodyPr/>
          <a:lstStyle/>
          <a:p>
            <a:fld id="{8FF8CC5D-A65D-5946-99B5-645367A967AD}" type="slidenum">
              <a:rPr kumimoji="1" lang="ja-JP" altLang="en-US" smtClean="0"/>
              <a:t>47</a:t>
            </a:fld>
            <a:endParaRPr kumimoji="1" lang="ja-JP" altLang="en-US"/>
          </a:p>
        </p:txBody>
      </p:sp>
      <p:sp>
        <p:nvSpPr>
          <p:cNvPr id="122" name="テキスト ボックス 121"/>
          <p:cNvSpPr txBox="1"/>
          <p:nvPr/>
        </p:nvSpPr>
        <p:spPr>
          <a:xfrm>
            <a:off x="623225" y="904475"/>
            <a:ext cx="3641446" cy="307777"/>
          </a:xfrm>
          <a:prstGeom prst="rect">
            <a:avLst/>
          </a:prstGeom>
          <a:noFill/>
        </p:spPr>
        <p:txBody>
          <a:bodyPr wrap="none" rtlCol="0">
            <a:spAutoFit/>
          </a:bodyPr>
          <a:lstStyle/>
          <a:p>
            <a:pPr algn="ctr"/>
            <a:r>
              <a:rPr lang="ja-JP" altLang="en-US" sz="1400" b="1" dirty="0">
                <a:solidFill>
                  <a:schemeClr val="bg2">
                    <a:lumMod val="50000"/>
                  </a:schemeClr>
                </a:solidFill>
                <a:latin typeface="Meiryo" charset="-128"/>
                <a:ea typeface="Meiryo" charset="-128"/>
                <a:cs typeface="Meiryo" charset="-128"/>
              </a:rPr>
              <a:t>オーケストレーション（</a:t>
            </a:r>
            <a:r>
              <a:rPr lang="en-US" altLang="ja-JP" sz="1400" b="1" dirty="0">
                <a:solidFill>
                  <a:schemeClr val="bg2">
                    <a:lumMod val="50000"/>
                  </a:schemeClr>
                </a:solidFill>
                <a:latin typeface="Meiryo" charset="-128"/>
                <a:ea typeface="Meiryo" charset="-128"/>
                <a:cs typeface="Meiryo" charset="-128"/>
              </a:rPr>
              <a:t>Orchestration</a:t>
            </a:r>
            <a:r>
              <a:rPr lang="ja-JP" altLang="en-US" sz="1400" b="1" dirty="0">
                <a:solidFill>
                  <a:schemeClr val="bg2">
                    <a:lumMod val="50000"/>
                  </a:schemeClr>
                </a:solidFill>
                <a:latin typeface="Meiryo" charset="-128"/>
                <a:ea typeface="Meiryo" charset="-128"/>
                <a:cs typeface="Meiryo" charset="-128"/>
              </a:rPr>
              <a:t>）</a:t>
            </a:r>
            <a:endParaRPr kumimoji="1" lang="ja-JP" altLang="en-US" sz="1400" dirty="0">
              <a:solidFill>
                <a:schemeClr val="bg2">
                  <a:lumMod val="50000"/>
                </a:schemeClr>
              </a:solidFill>
              <a:latin typeface="Meiryo" charset="-128"/>
              <a:ea typeface="Meiryo" charset="-128"/>
              <a:cs typeface="Meiryo" charset="-128"/>
            </a:endParaRPr>
          </a:p>
        </p:txBody>
      </p:sp>
      <p:sp>
        <p:nvSpPr>
          <p:cNvPr id="123" name="テキスト ボックス 122"/>
          <p:cNvSpPr txBox="1"/>
          <p:nvPr/>
        </p:nvSpPr>
        <p:spPr>
          <a:xfrm>
            <a:off x="5130662" y="904453"/>
            <a:ext cx="3141502" cy="307777"/>
          </a:xfrm>
          <a:prstGeom prst="rect">
            <a:avLst/>
          </a:prstGeom>
          <a:noFill/>
        </p:spPr>
        <p:txBody>
          <a:bodyPr wrap="none" rtlCol="0">
            <a:spAutoFit/>
          </a:bodyPr>
          <a:lstStyle/>
          <a:p>
            <a:pPr algn="ctr"/>
            <a:r>
              <a:rPr lang="ja-JP" altLang="en-US" sz="1400" b="1" dirty="0">
                <a:solidFill>
                  <a:schemeClr val="accent6">
                    <a:lumMod val="75000"/>
                  </a:schemeClr>
                </a:solidFill>
                <a:latin typeface="Meiryo" charset="-128"/>
                <a:ea typeface="Meiryo" charset="-128"/>
                <a:cs typeface="Meiryo" charset="-128"/>
              </a:rPr>
              <a:t>コレオグラフィ（</a:t>
            </a:r>
            <a:r>
              <a:rPr lang="en-US" altLang="ja-JP" sz="1400" b="1" dirty="0">
                <a:solidFill>
                  <a:schemeClr val="accent6">
                    <a:lumMod val="75000"/>
                  </a:schemeClr>
                </a:solidFill>
                <a:latin typeface="Meiryo" charset="-128"/>
                <a:ea typeface="Meiryo" charset="-128"/>
                <a:cs typeface="Meiryo" charset="-128"/>
              </a:rPr>
              <a:t>Choreography</a:t>
            </a:r>
            <a:r>
              <a:rPr lang="ja-JP" altLang="en-US" sz="1400" b="1" dirty="0">
                <a:solidFill>
                  <a:schemeClr val="accent6">
                    <a:lumMod val="75000"/>
                  </a:schemeClr>
                </a:solidFill>
                <a:latin typeface="Meiryo" charset="-128"/>
                <a:ea typeface="Meiryo" charset="-128"/>
                <a:cs typeface="Meiryo" charset="-128"/>
              </a:rPr>
              <a:t>）</a:t>
            </a:r>
            <a:endParaRPr kumimoji="1" lang="ja-JP" altLang="en-US" sz="1400" dirty="0">
              <a:solidFill>
                <a:schemeClr val="accent6">
                  <a:lumMod val="75000"/>
                </a:schemeClr>
              </a:solidFill>
              <a:latin typeface="Meiryo" charset="-128"/>
              <a:ea typeface="Meiryo" charset="-128"/>
              <a:cs typeface="Meiryo" charset="-128"/>
            </a:endParaRPr>
          </a:p>
        </p:txBody>
      </p:sp>
      <p:sp>
        <p:nvSpPr>
          <p:cNvPr id="12" name="右矢印 11"/>
          <p:cNvSpPr/>
          <p:nvPr/>
        </p:nvSpPr>
        <p:spPr>
          <a:xfrm>
            <a:off x="911824" y="2377225"/>
            <a:ext cx="3084112" cy="648072"/>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a:solidFill>
                  <a:srgbClr val="FFFFFF"/>
                </a:solidFill>
                <a:latin typeface="Meiryo" charset="-128"/>
                <a:ea typeface="Meiryo" charset="-128"/>
                <a:cs typeface="Meiryo" charset="-128"/>
              </a:rPr>
              <a:t>オーケストレーション・プログラム</a:t>
            </a:r>
            <a:endParaRPr kumimoji="1" lang="ja-JP" altLang="en-US" sz="1200" dirty="0">
              <a:solidFill>
                <a:srgbClr val="FFFFFF"/>
              </a:solidFill>
              <a:latin typeface="Meiryo" charset="-128"/>
              <a:ea typeface="Meiryo" charset="-128"/>
              <a:cs typeface="Meiryo" charset="-128"/>
            </a:endParaRPr>
          </a:p>
        </p:txBody>
      </p:sp>
      <p:sp>
        <p:nvSpPr>
          <p:cNvPr id="16" name="角丸四角形 15"/>
          <p:cNvSpPr/>
          <p:nvPr/>
        </p:nvSpPr>
        <p:spPr>
          <a:xfrm>
            <a:off x="1259632"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カギ線コネクタ 19"/>
          <p:cNvCxnSpPr>
            <a:endCxn id="16" idx="1"/>
          </p:cNvCxnSpPr>
          <p:nvPr/>
        </p:nvCxnSpPr>
        <p:spPr>
          <a:xfrm rot="16200000" flipH="1">
            <a:off x="818426"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66" name="カギ線コネクタ 65"/>
          <p:cNvCxnSpPr>
            <a:stCxn id="16" idx="3"/>
          </p:cNvCxnSpPr>
          <p:nvPr/>
        </p:nvCxnSpPr>
        <p:spPr>
          <a:xfrm flipV="1">
            <a:off x="1691680"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69" name="角丸四角形 68"/>
          <p:cNvSpPr/>
          <p:nvPr/>
        </p:nvSpPr>
        <p:spPr>
          <a:xfrm>
            <a:off x="2071567" y="3439657"/>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0" name="カギ線コネクタ 69"/>
          <p:cNvCxnSpPr>
            <a:endCxn id="69" idx="1"/>
          </p:cNvCxnSpPr>
          <p:nvPr/>
        </p:nvCxnSpPr>
        <p:spPr>
          <a:xfrm rot="16200000" flipH="1">
            <a:off x="1630361" y="3142467"/>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2" name="カギ線コネクタ 71"/>
          <p:cNvCxnSpPr>
            <a:stCxn id="69" idx="3"/>
          </p:cNvCxnSpPr>
          <p:nvPr/>
        </p:nvCxnSpPr>
        <p:spPr>
          <a:xfrm flipV="1">
            <a:off x="2503615" y="2845277"/>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73" name="角丸四角形 72"/>
          <p:cNvSpPr/>
          <p:nvPr/>
        </p:nvSpPr>
        <p:spPr>
          <a:xfrm>
            <a:off x="2883502" y="3453113"/>
            <a:ext cx="432048" cy="288032"/>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4" name="カギ線コネクタ 73"/>
          <p:cNvCxnSpPr>
            <a:endCxn id="73" idx="1"/>
          </p:cNvCxnSpPr>
          <p:nvPr/>
        </p:nvCxnSpPr>
        <p:spPr>
          <a:xfrm rot="16200000" flipH="1">
            <a:off x="2442296" y="3155923"/>
            <a:ext cx="738396" cy="144016"/>
          </a:xfrm>
          <a:prstGeom prst="bentConnector2">
            <a:avLst/>
          </a:prstGeom>
          <a:ln>
            <a:solidFill>
              <a:srgbClr val="AB7A79"/>
            </a:solidFill>
            <a:tailEnd type="triangle"/>
          </a:ln>
        </p:spPr>
        <p:style>
          <a:lnRef idx="2">
            <a:schemeClr val="accent1"/>
          </a:lnRef>
          <a:fillRef idx="0">
            <a:schemeClr val="accent1"/>
          </a:fillRef>
          <a:effectRef idx="1">
            <a:schemeClr val="accent1"/>
          </a:effectRef>
          <a:fontRef idx="minor">
            <a:schemeClr val="tx1"/>
          </a:fontRef>
        </p:style>
      </p:cxnSp>
      <p:cxnSp>
        <p:nvCxnSpPr>
          <p:cNvPr id="76" name="カギ線コネクタ 75"/>
          <p:cNvCxnSpPr>
            <a:stCxn id="73" idx="3"/>
          </p:cNvCxnSpPr>
          <p:nvPr/>
        </p:nvCxnSpPr>
        <p:spPr>
          <a:xfrm flipV="1">
            <a:off x="3315550" y="2858733"/>
            <a:ext cx="144016" cy="738396"/>
          </a:xfrm>
          <a:prstGeom prst="bentConnector2">
            <a:avLst/>
          </a:prstGeom>
          <a:ln>
            <a:solidFill>
              <a:srgbClr val="00B0F0"/>
            </a:solidFill>
            <a:tailEnd type="triangle"/>
          </a:ln>
        </p:spPr>
        <p:style>
          <a:lnRef idx="2">
            <a:schemeClr val="accent1"/>
          </a:lnRef>
          <a:fillRef idx="0">
            <a:schemeClr val="accent1"/>
          </a:fillRef>
          <a:effectRef idx="1">
            <a:schemeClr val="accent1"/>
          </a:effectRef>
          <a:fontRef idx="minor">
            <a:schemeClr val="tx1"/>
          </a:fontRef>
        </p:style>
      </p:cxnSp>
      <p:sp>
        <p:nvSpPr>
          <p:cNvPr id="36" name="テキスト ボックス 35"/>
          <p:cNvSpPr txBox="1"/>
          <p:nvPr/>
        </p:nvSpPr>
        <p:spPr>
          <a:xfrm>
            <a:off x="1080721" y="3039836"/>
            <a:ext cx="276999" cy="477054"/>
          </a:xfrm>
          <a:prstGeom prst="rect">
            <a:avLst/>
          </a:prstGeom>
          <a:noFill/>
        </p:spPr>
        <p:txBody>
          <a:bodyPr vert="eaVert" wrap="none" rtlCol="0">
            <a:spAutoFit/>
          </a:bodyPr>
          <a:lstStyle/>
          <a:p>
            <a:r>
              <a:rPr kumimoji="1" lang="ja-JP" altLang="en-US" sz="600" dirty="0">
                <a:solidFill>
                  <a:srgbClr val="953735"/>
                </a:solidFill>
                <a:latin typeface="Meiryo" charset="-128"/>
                <a:ea typeface="Meiryo" charset="-128"/>
                <a:cs typeface="Meiryo" charset="-128"/>
              </a:rPr>
              <a:t>リクエスト</a:t>
            </a:r>
          </a:p>
        </p:txBody>
      </p:sp>
      <p:sp>
        <p:nvSpPr>
          <p:cNvPr id="77" name="テキスト ボックス 76"/>
          <p:cNvSpPr txBox="1"/>
          <p:nvPr/>
        </p:nvSpPr>
        <p:spPr>
          <a:xfrm>
            <a:off x="1636937" y="3078308"/>
            <a:ext cx="276999" cy="400110"/>
          </a:xfrm>
          <a:prstGeom prst="rect">
            <a:avLst/>
          </a:prstGeom>
          <a:noFill/>
        </p:spPr>
        <p:txBody>
          <a:bodyPr vert="eaVert" wrap="none" rtlCol="0">
            <a:spAutoFit/>
          </a:bodyPr>
          <a:lstStyle/>
          <a:p>
            <a:r>
              <a:rPr kumimoji="1" lang="ja-JP" altLang="en-US" sz="600">
                <a:solidFill>
                  <a:srgbClr val="0432FF"/>
                </a:solidFill>
                <a:latin typeface="Meiryo" charset="-128"/>
                <a:ea typeface="Meiryo" charset="-128"/>
                <a:cs typeface="Meiryo" charset="-128"/>
              </a:rPr>
              <a:t>リプライ</a:t>
            </a:r>
            <a:endParaRPr kumimoji="1" lang="ja-JP" altLang="en-US" sz="600" dirty="0">
              <a:solidFill>
                <a:srgbClr val="0432FF"/>
              </a:solidFill>
              <a:latin typeface="Meiryo" charset="-128"/>
              <a:ea typeface="Meiryo" charset="-128"/>
              <a:cs typeface="Meiryo" charset="-128"/>
            </a:endParaRPr>
          </a:p>
        </p:txBody>
      </p:sp>
      <p:sp>
        <p:nvSpPr>
          <p:cNvPr id="79" name="角丸四角形 78"/>
          <p:cNvSpPr/>
          <p:nvPr/>
        </p:nvSpPr>
        <p:spPr>
          <a:xfrm>
            <a:off x="5244185"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111924"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角丸四角形 80"/>
          <p:cNvSpPr/>
          <p:nvPr/>
        </p:nvSpPr>
        <p:spPr>
          <a:xfrm>
            <a:off x="6985943"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角丸四角形 81"/>
          <p:cNvSpPr/>
          <p:nvPr/>
        </p:nvSpPr>
        <p:spPr>
          <a:xfrm>
            <a:off x="7859962" y="257065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角丸四角形 82"/>
          <p:cNvSpPr/>
          <p:nvPr/>
        </p:nvSpPr>
        <p:spPr>
          <a:xfrm>
            <a:off x="6124514"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4" name="角丸四角形 83"/>
          <p:cNvSpPr/>
          <p:nvPr/>
        </p:nvSpPr>
        <p:spPr>
          <a:xfrm>
            <a:off x="7840116" y="3444745"/>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7" name="直線矢印コネクタ 46"/>
          <p:cNvCxnSpPr>
            <a:stCxn id="79" idx="3"/>
            <a:endCxn id="80" idx="1"/>
          </p:cNvCxnSpPr>
          <p:nvPr/>
        </p:nvCxnSpPr>
        <p:spPr>
          <a:xfrm>
            <a:off x="5676233" y="2714671"/>
            <a:ext cx="43569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5" name="直線矢印コネクタ 84"/>
          <p:cNvCxnSpPr>
            <a:stCxn id="80" idx="3"/>
            <a:endCxn id="81" idx="1"/>
          </p:cNvCxnSpPr>
          <p:nvPr/>
        </p:nvCxnSpPr>
        <p:spPr>
          <a:xfrm>
            <a:off x="6543972"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87" name="直線矢印コネクタ 86"/>
          <p:cNvCxnSpPr>
            <a:stCxn id="79" idx="3"/>
            <a:endCxn id="83" idx="1"/>
          </p:cNvCxnSpPr>
          <p:nvPr/>
        </p:nvCxnSpPr>
        <p:spPr>
          <a:xfrm>
            <a:off x="5676233" y="2714671"/>
            <a:ext cx="448281" cy="431732"/>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0" name="直線矢印コネクタ 89"/>
          <p:cNvCxnSpPr>
            <a:stCxn id="81" idx="3"/>
            <a:endCxn id="114" idx="1"/>
          </p:cNvCxnSpPr>
          <p:nvPr/>
        </p:nvCxnSpPr>
        <p:spPr>
          <a:xfrm>
            <a:off x="7417991" y="2714671"/>
            <a:ext cx="441971" cy="395591"/>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93" name="直線矢印コネクタ 92"/>
          <p:cNvCxnSpPr>
            <a:stCxn id="106" idx="3"/>
            <a:endCxn id="84" idx="1"/>
          </p:cNvCxnSpPr>
          <p:nvPr/>
        </p:nvCxnSpPr>
        <p:spPr>
          <a:xfrm>
            <a:off x="7420658" y="3146403"/>
            <a:ext cx="419458" cy="442358"/>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98" name="角丸四角形 97"/>
          <p:cNvSpPr/>
          <p:nvPr/>
        </p:nvSpPr>
        <p:spPr>
          <a:xfrm>
            <a:off x="6985943" y="3453113"/>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0" name="直線矢印コネクタ 99"/>
          <p:cNvCxnSpPr>
            <a:stCxn id="83" idx="3"/>
            <a:endCxn id="98" idx="1"/>
          </p:cNvCxnSpPr>
          <p:nvPr/>
        </p:nvCxnSpPr>
        <p:spPr>
          <a:xfrm>
            <a:off x="6556562" y="3146403"/>
            <a:ext cx="429381" cy="450726"/>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6" name="角丸四角形 105"/>
          <p:cNvSpPr/>
          <p:nvPr/>
        </p:nvSpPr>
        <p:spPr>
          <a:xfrm>
            <a:off x="6988610" y="3002387"/>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矢印コネクタ 108"/>
          <p:cNvCxnSpPr>
            <a:stCxn id="83" idx="3"/>
            <a:endCxn id="106" idx="1"/>
          </p:cNvCxnSpPr>
          <p:nvPr/>
        </p:nvCxnSpPr>
        <p:spPr>
          <a:xfrm>
            <a:off x="6556562" y="3146403"/>
            <a:ext cx="432048"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14" name="角丸四角形 113"/>
          <p:cNvSpPr/>
          <p:nvPr/>
        </p:nvSpPr>
        <p:spPr>
          <a:xfrm>
            <a:off x="7859962" y="2966246"/>
            <a:ext cx="432048" cy="288032"/>
          </a:xfrm>
          <a:prstGeom prst="roundRect">
            <a:avLst>
              <a:gd name="adj"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8" name="直線矢印コネクタ 117"/>
          <p:cNvCxnSpPr>
            <a:stCxn id="81" idx="3"/>
            <a:endCxn id="82" idx="1"/>
          </p:cNvCxnSpPr>
          <p:nvPr/>
        </p:nvCxnSpPr>
        <p:spPr>
          <a:xfrm>
            <a:off x="7417991" y="2714671"/>
            <a:ext cx="441971" cy="0"/>
          </a:xfrm>
          <a:prstGeom prst="straightConnector1">
            <a:avLst/>
          </a:prstGeom>
          <a:ln>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24" name="テキスト ボックス 123"/>
          <p:cNvSpPr txBox="1"/>
          <p:nvPr/>
        </p:nvSpPr>
        <p:spPr>
          <a:xfrm>
            <a:off x="1075546" y="3743947"/>
            <a:ext cx="800219" cy="276999"/>
          </a:xfrm>
          <a:prstGeom prst="rect">
            <a:avLst/>
          </a:prstGeom>
          <a:noFill/>
        </p:spPr>
        <p:txBody>
          <a:bodyPr wrap="none" rtlCol="0">
            <a:spAutoFit/>
          </a:bodyPr>
          <a:lstStyle/>
          <a:p>
            <a:pPr algn="ctr"/>
            <a:r>
              <a:rPr lang="ja-JP" altLang="en-US" sz="800" dirty="0">
                <a:solidFill>
                  <a:srgbClr val="0070C0"/>
                </a:solidFill>
                <a:latin typeface="Meiryo" charset="-128"/>
                <a:ea typeface="Meiryo" charset="-128"/>
                <a:cs typeface="Meiryo" charset="-128"/>
              </a:rPr>
              <a:t>サービス</a:t>
            </a:r>
            <a:endParaRPr lang="en-US" altLang="ja-JP" sz="800" dirty="0">
              <a:solidFill>
                <a:srgbClr val="0070C0"/>
              </a:solidFill>
              <a:latin typeface="Meiryo" charset="-128"/>
              <a:ea typeface="Meiryo" charset="-128"/>
              <a:cs typeface="Meiryo" charset="-128"/>
            </a:endParaRPr>
          </a:p>
          <a:p>
            <a:pPr algn="ctr"/>
            <a:r>
              <a:rPr lang="ja-JP" altLang="en-US" sz="400" dirty="0">
                <a:solidFill>
                  <a:srgbClr val="0070C0"/>
                </a:solidFill>
                <a:latin typeface="Meiryo" charset="-128"/>
                <a:ea typeface="Meiryo" charset="-128"/>
                <a:cs typeface="Meiryo" charset="-128"/>
              </a:rPr>
              <a:t>（アプリケーション機能）</a:t>
            </a:r>
            <a:endParaRPr kumimoji="1" lang="ja-JP" altLang="en-US" sz="400" dirty="0">
              <a:solidFill>
                <a:srgbClr val="0070C0"/>
              </a:solidFill>
              <a:latin typeface="Meiryo" charset="-128"/>
              <a:ea typeface="Meiryo" charset="-128"/>
              <a:cs typeface="Meiryo" charset="-128"/>
            </a:endParaRPr>
          </a:p>
        </p:txBody>
      </p:sp>
      <p:sp>
        <p:nvSpPr>
          <p:cNvPr id="132" name="テキスト ボックス 131"/>
          <p:cNvSpPr txBox="1"/>
          <p:nvPr/>
        </p:nvSpPr>
        <p:spPr>
          <a:xfrm>
            <a:off x="7656030" y="3725013"/>
            <a:ext cx="800219" cy="276999"/>
          </a:xfrm>
          <a:prstGeom prst="rect">
            <a:avLst/>
          </a:prstGeom>
          <a:noFill/>
        </p:spPr>
        <p:txBody>
          <a:bodyPr wrap="none" rtlCol="0">
            <a:spAutoFit/>
          </a:bodyPr>
          <a:lstStyle/>
          <a:p>
            <a:pPr algn="ctr"/>
            <a:r>
              <a:rPr lang="ja-JP" altLang="en-US" sz="800" dirty="0">
                <a:solidFill>
                  <a:srgbClr val="0432FF"/>
                </a:solidFill>
                <a:latin typeface="Meiryo" charset="-128"/>
                <a:ea typeface="Meiryo" charset="-128"/>
                <a:cs typeface="Meiryo" charset="-128"/>
              </a:rPr>
              <a:t>サービス</a:t>
            </a:r>
            <a:endParaRPr lang="en-US" altLang="ja-JP" sz="800" dirty="0">
              <a:solidFill>
                <a:srgbClr val="0432FF"/>
              </a:solidFill>
              <a:latin typeface="Meiryo" charset="-128"/>
              <a:ea typeface="Meiryo" charset="-128"/>
              <a:cs typeface="Meiryo" charset="-128"/>
            </a:endParaRPr>
          </a:p>
          <a:p>
            <a:pPr algn="ctr"/>
            <a:r>
              <a:rPr lang="ja-JP" altLang="en-US" sz="400" dirty="0">
                <a:solidFill>
                  <a:srgbClr val="0432FF"/>
                </a:solidFill>
                <a:latin typeface="Meiryo" charset="-128"/>
                <a:ea typeface="Meiryo" charset="-128"/>
                <a:cs typeface="Meiryo" charset="-128"/>
              </a:rPr>
              <a:t>（アプリケーション機能）</a:t>
            </a:r>
            <a:endParaRPr kumimoji="1" lang="ja-JP" altLang="en-US" sz="400" dirty="0">
              <a:solidFill>
                <a:srgbClr val="0432FF"/>
              </a:solidFill>
              <a:latin typeface="Meiryo" charset="-128"/>
              <a:ea typeface="Meiryo" charset="-128"/>
              <a:cs typeface="Meiryo" charset="-128"/>
            </a:endParaRPr>
          </a:p>
        </p:txBody>
      </p:sp>
      <p:sp>
        <p:nvSpPr>
          <p:cNvPr id="104" name="正方形/長方形 103"/>
          <p:cNvSpPr/>
          <p:nvPr/>
        </p:nvSpPr>
        <p:spPr>
          <a:xfrm>
            <a:off x="623225" y="1441224"/>
            <a:ext cx="3641446" cy="738664"/>
          </a:xfrm>
          <a:prstGeom prst="rect">
            <a:avLst/>
          </a:prstGeom>
        </p:spPr>
        <p:txBody>
          <a:bodyPr wrap="square">
            <a:spAutoFit/>
          </a:bodyPr>
          <a:lstStyle/>
          <a:p>
            <a:r>
              <a:rPr lang="ja-JP" altLang="en-US" sz="1050" dirty="0">
                <a:solidFill>
                  <a:schemeClr val="accent3">
                    <a:lumMod val="50000"/>
                  </a:schemeClr>
                </a:solidFill>
                <a:latin typeface="Meiryo" charset="-128"/>
                <a:ea typeface="Meiryo" charset="-128"/>
                <a:cs typeface="Meiryo" charset="-128"/>
              </a:rPr>
              <a:t>全体の処理の流れを制御する指揮者にあたるプログラムが存在し、指揮者からのリクエストによってサービスを実行し、実行結果をレスポンスとして指揮者に返して処理を継続させるプログラム実行方式。</a:t>
            </a:r>
          </a:p>
        </p:txBody>
      </p:sp>
      <p:sp>
        <p:nvSpPr>
          <p:cNvPr id="105" name="正方形/長方形 104"/>
          <p:cNvSpPr/>
          <p:nvPr/>
        </p:nvSpPr>
        <p:spPr>
          <a:xfrm>
            <a:off x="4912095" y="1437123"/>
            <a:ext cx="3578635" cy="738664"/>
          </a:xfrm>
          <a:prstGeom prst="rect">
            <a:avLst/>
          </a:prstGeom>
        </p:spPr>
        <p:txBody>
          <a:bodyPr wrap="square">
            <a:spAutoFit/>
          </a:bodyPr>
          <a:lstStyle/>
          <a:p>
            <a:r>
              <a:rPr lang="ja-JP" altLang="en-US" sz="1050" dirty="0">
                <a:solidFill>
                  <a:schemeClr val="accent6">
                    <a:lumMod val="75000"/>
                  </a:schemeClr>
                </a:solidFill>
                <a:latin typeface="Meiryo" charset="-128"/>
                <a:ea typeface="Meiryo" charset="-128"/>
                <a:cs typeface="Meiryo" charset="-128"/>
              </a:rPr>
              <a:t>全体の処理の流れやサービスの呼び出しを制御する指揮者は存在せず、個々のサービスに予め与えられた動作条件や次にどのサービスを起動させるかといった</a:t>
            </a:r>
            <a:r>
              <a:rPr lang="ja-JP" altLang="en-US" sz="1050" b="1" dirty="0">
                <a:solidFill>
                  <a:schemeClr val="accent6">
                    <a:lumMod val="75000"/>
                  </a:schemeClr>
                </a:solidFill>
                <a:latin typeface="Meiryo" charset="-128"/>
                <a:ea typeface="Meiryo" charset="-128"/>
                <a:cs typeface="Meiryo" charset="-128"/>
              </a:rPr>
              <a:t>振り付け</a:t>
            </a:r>
            <a:r>
              <a:rPr lang="ja-JP" altLang="en-US" sz="1050" dirty="0">
                <a:solidFill>
                  <a:schemeClr val="accent6">
                    <a:lumMod val="75000"/>
                  </a:schemeClr>
                </a:solidFill>
                <a:latin typeface="Meiryo" charset="-128"/>
                <a:ea typeface="Meiryo" charset="-128"/>
                <a:cs typeface="Meiryo" charset="-128"/>
              </a:rPr>
              <a:t>に従って自律的に動作させるプログラム実行方式。</a:t>
            </a:r>
          </a:p>
        </p:txBody>
      </p:sp>
      <p:sp>
        <p:nvSpPr>
          <p:cNvPr id="133" name="テキスト ボックス 132"/>
          <p:cNvSpPr txBox="1"/>
          <p:nvPr/>
        </p:nvSpPr>
        <p:spPr>
          <a:xfrm>
            <a:off x="625108" y="1129690"/>
            <a:ext cx="1518364" cy="215444"/>
          </a:xfrm>
          <a:prstGeom prst="rect">
            <a:avLst/>
          </a:prstGeom>
          <a:noFill/>
        </p:spPr>
        <p:txBody>
          <a:bodyPr wrap="none" rtlCol="0">
            <a:spAutoFit/>
          </a:bodyPr>
          <a:lstStyle/>
          <a:p>
            <a:r>
              <a:rPr kumimoji="1" lang="ja-JP" altLang="en-US" sz="800" dirty="0">
                <a:solidFill>
                  <a:schemeClr val="bg2">
                    <a:lumMod val="50000"/>
                  </a:schemeClr>
                </a:solidFill>
                <a:latin typeface="Meiryo" charset="-128"/>
                <a:ea typeface="Meiryo" charset="-128"/>
                <a:cs typeface="Meiryo" charset="-128"/>
              </a:rPr>
              <a:t>指揮者の</a:t>
            </a:r>
            <a:r>
              <a:rPr kumimoji="1" lang="ja-JP" altLang="en-US" sz="800">
                <a:solidFill>
                  <a:schemeClr val="bg2">
                    <a:lumMod val="50000"/>
                  </a:schemeClr>
                </a:solidFill>
                <a:latin typeface="Meiryo" charset="-128"/>
                <a:ea typeface="Meiryo" charset="-128"/>
                <a:cs typeface="Meiryo" charset="-128"/>
              </a:rPr>
              <a:t>指示に従う演奏方式</a:t>
            </a:r>
            <a:endParaRPr kumimoji="1" lang="ja-JP" altLang="en-US" sz="800" dirty="0">
              <a:solidFill>
                <a:schemeClr val="bg2">
                  <a:lumMod val="50000"/>
                </a:schemeClr>
              </a:solidFill>
              <a:latin typeface="Meiryo" charset="-128"/>
              <a:ea typeface="Meiryo" charset="-128"/>
              <a:cs typeface="Meiryo" charset="-128"/>
            </a:endParaRPr>
          </a:p>
        </p:txBody>
      </p:sp>
      <p:sp>
        <p:nvSpPr>
          <p:cNvPr id="134" name="テキスト ボックス 133"/>
          <p:cNvSpPr txBox="1"/>
          <p:nvPr/>
        </p:nvSpPr>
        <p:spPr>
          <a:xfrm>
            <a:off x="5162680" y="1129430"/>
            <a:ext cx="1415772" cy="215444"/>
          </a:xfrm>
          <a:prstGeom prst="rect">
            <a:avLst/>
          </a:prstGeom>
          <a:noFill/>
        </p:spPr>
        <p:txBody>
          <a:bodyPr wrap="none" rtlCol="0">
            <a:spAutoFit/>
          </a:bodyPr>
          <a:lstStyle/>
          <a:p>
            <a:r>
              <a:rPr kumimoji="1" lang="ja-JP" altLang="en-US" sz="800">
                <a:solidFill>
                  <a:schemeClr val="accent6">
                    <a:lumMod val="75000"/>
                  </a:schemeClr>
                </a:solidFill>
                <a:latin typeface="Meiryo" charset="-128"/>
                <a:ea typeface="Meiryo" charset="-128"/>
                <a:cs typeface="Meiryo" charset="-128"/>
              </a:rPr>
              <a:t>演劇や踊りなどの振り付け</a:t>
            </a:r>
            <a:endParaRPr kumimoji="1" lang="ja-JP" altLang="en-US" sz="800" dirty="0">
              <a:solidFill>
                <a:schemeClr val="accent6">
                  <a:lumMod val="75000"/>
                </a:schemeClr>
              </a:solidFill>
              <a:latin typeface="Meiryo" charset="-128"/>
              <a:ea typeface="Meiryo" charset="-128"/>
              <a:cs typeface="Meiryo" charset="-128"/>
            </a:endParaRPr>
          </a:p>
        </p:txBody>
      </p:sp>
      <p:sp>
        <p:nvSpPr>
          <p:cNvPr id="107" name="正方形/長方形 106"/>
          <p:cNvSpPr/>
          <p:nvPr/>
        </p:nvSpPr>
        <p:spPr>
          <a:xfrm>
            <a:off x="633157" y="4077072"/>
            <a:ext cx="3641446" cy="1500411"/>
          </a:xfrm>
          <a:prstGeom prst="rect">
            <a:avLst/>
          </a:prstGeom>
        </p:spPr>
        <p:txBody>
          <a:bodyPr wrap="square">
            <a:spAutoFit/>
          </a:bodyPr>
          <a:lstStyle/>
          <a:p>
            <a:r>
              <a:rPr lang="ja-JP" altLang="en-US" sz="1100" b="1" dirty="0">
                <a:solidFill>
                  <a:schemeClr val="accent3">
                    <a:lumMod val="50000"/>
                  </a:schemeClr>
                </a:solidFill>
                <a:latin typeface="Meiryo" charset="-128"/>
                <a:ea typeface="Meiryo" charset="-128"/>
                <a:cs typeface="Meiryo" charset="-128"/>
              </a:rPr>
              <a:t>リクエスト・リプライ方式で実行されるのが一般的</a:t>
            </a:r>
            <a:endParaRPr lang="en-US" altLang="ja-JP" sz="110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endParaRPr lang="en-US" altLang="ja-JP" sz="105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利用する全てのサービスは、指揮者であるプログラムが処理の順序や得られた結果に続く処理を制御。</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各サービスは、そのサービスを制御する指揮者が行っている同一の処理のためだけに利用され、他の指揮者が制御する別の処理を引き受けて実行することはない。</a:t>
            </a:r>
            <a:endParaRPr lang="en-US" altLang="ja-JP" sz="10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3">
                    <a:lumMod val="50000"/>
                  </a:schemeClr>
                </a:solidFill>
                <a:latin typeface="Meiryo" charset="-128"/>
                <a:ea typeface="Meiryo" charset="-128"/>
                <a:cs typeface="Meiryo" charset="-128"/>
              </a:rPr>
              <a:t>サブルーチン・コールやメソッド・インボケーション（呼び出し）と同様の考え方。</a:t>
            </a:r>
          </a:p>
        </p:txBody>
      </p:sp>
      <p:sp>
        <p:nvSpPr>
          <p:cNvPr id="108" name="正方形/長方形 107"/>
          <p:cNvSpPr/>
          <p:nvPr/>
        </p:nvSpPr>
        <p:spPr>
          <a:xfrm>
            <a:off x="4915967" y="4077072"/>
            <a:ext cx="3574763" cy="1492716"/>
          </a:xfrm>
          <a:prstGeom prst="rect">
            <a:avLst/>
          </a:prstGeom>
        </p:spPr>
        <p:txBody>
          <a:bodyPr wrap="square">
            <a:spAutoFit/>
          </a:bodyPr>
          <a:lstStyle/>
          <a:p>
            <a:r>
              <a:rPr lang="ja-JP" altLang="en-US" sz="1100" b="1" dirty="0">
                <a:solidFill>
                  <a:schemeClr val="accent6">
                    <a:lumMod val="75000"/>
                  </a:schemeClr>
                </a:solidFill>
                <a:latin typeface="Meiryo" charset="-128"/>
                <a:ea typeface="Meiryo" charset="-128"/>
                <a:cs typeface="Meiryo" charset="-128"/>
              </a:rPr>
              <a:t>イベント・ドリブン方式に向いている</a:t>
            </a:r>
            <a:endParaRPr lang="en-US" altLang="ja-JP" sz="1100" b="1" dirty="0">
              <a:solidFill>
                <a:schemeClr val="accent6">
                  <a:lumMod val="75000"/>
                </a:schemeClr>
              </a:solidFill>
              <a:latin typeface="Meiryo" charset="-128"/>
              <a:ea typeface="Meiryo" charset="-128"/>
              <a:cs typeface="Meiryo" charset="-128"/>
            </a:endParaRPr>
          </a:p>
          <a:p>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イベントの発生によって特定の業務処理サービスが駆動される方式。 イベントの例</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新規に注文が入った</a:t>
            </a:r>
            <a:endParaRPr lang="en-US" altLang="ja-JP" sz="1000" dirty="0">
              <a:solidFill>
                <a:schemeClr val="accent6">
                  <a:lumMod val="75000"/>
                </a:schemeClr>
              </a:solidFill>
              <a:latin typeface="Meiryo" charset="-128"/>
              <a:ea typeface="Meiryo" charset="-128"/>
              <a:cs typeface="Meiryo" charset="-128"/>
            </a:endParaRP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倉庫に商品が入庫した</a:t>
            </a:r>
          </a:p>
          <a:p>
            <a:pPr marL="355600" lvl="1" indent="-168275">
              <a:buFont typeface="Wingdings" charset="2"/>
              <a:buChar char="ü"/>
            </a:pPr>
            <a:r>
              <a:rPr lang="ja-JP" altLang="en-US" sz="1000" dirty="0">
                <a:solidFill>
                  <a:schemeClr val="accent6">
                    <a:lumMod val="75000"/>
                  </a:schemeClr>
                </a:solidFill>
                <a:latin typeface="Meiryo" charset="-128"/>
                <a:ea typeface="Meiryo" charset="-128"/>
                <a:cs typeface="Meiryo" charset="-128"/>
              </a:rPr>
              <a:t>新規顧客が登録された　など</a:t>
            </a:r>
            <a:endParaRPr lang="en-US" altLang="ja-JP" sz="1000" dirty="0">
              <a:solidFill>
                <a:schemeClr val="accent6">
                  <a:lumMod val="75000"/>
                </a:schemeClr>
              </a:solidFill>
              <a:latin typeface="Meiryo" charset="-128"/>
              <a:ea typeface="Meiryo" charset="-128"/>
              <a:cs typeface="Meiryo" charset="-128"/>
            </a:endParaRPr>
          </a:p>
          <a:p>
            <a:pPr marL="171450" indent="-171450">
              <a:buFont typeface="Wingdings" charset="2"/>
              <a:buChar char="Ø"/>
            </a:pPr>
            <a:r>
              <a:rPr lang="ja-JP" altLang="en-US" sz="1000" dirty="0">
                <a:solidFill>
                  <a:schemeClr val="accent6">
                    <a:lumMod val="75000"/>
                  </a:schemeClr>
                </a:solidFill>
                <a:latin typeface="Meiryo" charset="-128"/>
                <a:ea typeface="Meiryo" charset="-128"/>
                <a:cs typeface="Meiryo" charset="-128"/>
              </a:rPr>
              <a:t>発生したイベントを他のサービスに通知することで</a:t>
            </a:r>
            <a:r>
              <a:rPr lang="en-US" altLang="ja-JP" sz="1000" dirty="0">
                <a:solidFill>
                  <a:schemeClr val="accent6">
                    <a:lumMod val="75000"/>
                  </a:schemeClr>
                </a:solidFill>
                <a:latin typeface="Meiryo" charset="-128"/>
                <a:ea typeface="Meiryo" charset="-128"/>
                <a:cs typeface="Meiryo" charset="-128"/>
              </a:rPr>
              <a:t>､</a:t>
            </a:r>
            <a:r>
              <a:rPr lang="ja-JP" altLang="en-US" sz="1000" dirty="0">
                <a:solidFill>
                  <a:schemeClr val="accent6">
                    <a:lumMod val="75000"/>
                  </a:schemeClr>
                </a:solidFill>
                <a:latin typeface="Meiryo" charset="-128"/>
                <a:ea typeface="Meiryo" charset="-128"/>
                <a:cs typeface="Meiryo" charset="-128"/>
              </a:rPr>
              <a:t>必要な処理を継続的に実行させる。</a:t>
            </a:r>
            <a:endParaRPr lang="ja-JP" altLang="en-US" sz="1000" dirty="0">
              <a:solidFill>
                <a:schemeClr val="accent6">
                  <a:lumMod val="75000"/>
                </a:schemeClr>
              </a:solidFill>
              <a:effectLst/>
              <a:latin typeface="Meiryo" charset="-128"/>
              <a:ea typeface="Meiryo" charset="-128"/>
              <a:cs typeface="Meiryo" charset="-128"/>
            </a:endParaRPr>
          </a:p>
        </p:txBody>
      </p:sp>
      <p:sp>
        <p:nvSpPr>
          <p:cNvPr id="45" name="テキスト ボックス 44"/>
          <p:cNvSpPr txBox="1"/>
          <p:nvPr/>
        </p:nvSpPr>
        <p:spPr>
          <a:xfrm>
            <a:off x="4912095" y="5789712"/>
            <a:ext cx="3908377" cy="738664"/>
          </a:xfrm>
          <a:prstGeom prst="rect">
            <a:avLst/>
          </a:prstGeom>
          <a:noFill/>
          <a:ln>
            <a:solidFill>
              <a:schemeClr val="accent6">
                <a:lumMod val="50000"/>
              </a:schemeClr>
            </a:solidFill>
            <a:prstDash val="sysDot"/>
          </a:ln>
        </p:spPr>
        <p:txBody>
          <a:bodyPr wrap="square" rtlCol="0">
            <a:spAutoFit/>
          </a:bodyPr>
          <a:lstStyle/>
          <a:p>
            <a:r>
              <a:rPr lang="en-US" altLang="ja-JP" sz="1400" b="1" dirty="0" err="1">
                <a:solidFill>
                  <a:schemeClr val="accent6">
                    <a:lumMod val="75000"/>
                  </a:schemeClr>
                </a:solidFill>
                <a:latin typeface="Meiryo" charset="-128"/>
                <a:ea typeface="Meiryo" charset="-128"/>
                <a:cs typeface="Meiryo" charset="-128"/>
              </a:rPr>
              <a:t>FaaS</a:t>
            </a:r>
            <a:r>
              <a:rPr lang="ja-JP" altLang="en-US" sz="1400" b="1" dirty="0">
                <a:solidFill>
                  <a:schemeClr val="accent6">
                    <a:lumMod val="75000"/>
                  </a:schemeClr>
                </a:solidFill>
                <a:latin typeface="Meiryo" charset="-128"/>
                <a:ea typeface="Meiryo" charset="-128"/>
                <a:cs typeface="Meiryo" charset="-128"/>
              </a:rPr>
              <a:t>：</a:t>
            </a:r>
            <a:r>
              <a:rPr lang="en-US" altLang="ja-JP" sz="1400" b="1" dirty="0">
                <a:solidFill>
                  <a:schemeClr val="accent6">
                    <a:lumMod val="75000"/>
                  </a:schemeClr>
                </a:solidFill>
                <a:latin typeface="Meiryo" charset="-128"/>
                <a:ea typeface="Meiryo" charset="-128"/>
                <a:cs typeface="Meiryo" charset="-128"/>
              </a:rPr>
              <a:t>Function as a Service</a:t>
            </a:r>
            <a:endParaRPr lang="en-US" altLang="ja-JP" sz="1000" dirty="0">
              <a:solidFill>
                <a:schemeClr val="accent6">
                  <a:lumMod val="75000"/>
                </a:schemeClr>
              </a:solidFill>
              <a:latin typeface="Meiryo" charset="-128"/>
              <a:ea typeface="Meiryo" charset="-128"/>
              <a:cs typeface="Meiryo" charset="-128"/>
            </a:endParaRPr>
          </a:p>
          <a:p>
            <a:r>
              <a:rPr lang="ja-JP" altLang="en-US" sz="1000" dirty="0">
                <a:solidFill>
                  <a:schemeClr val="accent6">
                    <a:lumMod val="75000"/>
                  </a:schemeClr>
                </a:solidFill>
                <a:latin typeface="Meiryo" charset="-128"/>
                <a:ea typeface="Meiryo" charset="-128"/>
                <a:cs typeface="Meiryo" charset="-128"/>
              </a:rPr>
              <a:t>イベントドリブン方式でアプリケーションを実行させることができるクラウドサービス</a:t>
            </a:r>
            <a:endParaRPr lang="en-US" altLang="ja-JP" sz="1000" dirty="0">
              <a:solidFill>
                <a:schemeClr val="accent6">
                  <a:lumMod val="75000"/>
                </a:schemeClr>
              </a:solidFill>
              <a:latin typeface="Meiryo" charset="-128"/>
              <a:ea typeface="Meiryo" charset="-128"/>
              <a:cs typeface="Meiryo" charset="-128"/>
            </a:endParaRPr>
          </a:p>
          <a:p>
            <a:r>
              <a:rPr lang="en-US" altLang="ja-JP" sz="800" dirty="0">
                <a:solidFill>
                  <a:schemeClr val="accent6">
                    <a:lumMod val="75000"/>
                  </a:schemeClr>
                </a:solidFill>
                <a:latin typeface="Meiryo" charset="-128"/>
                <a:ea typeface="Meiryo" charset="-128"/>
                <a:cs typeface="Meiryo" charset="-128"/>
              </a:rPr>
              <a:t>AWS</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Lambda</a:t>
            </a:r>
            <a:r>
              <a:rPr lang="ja-JP" altLang="en-US" sz="800" dirty="0">
                <a:solidFill>
                  <a:schemeClr val="accent6">
                    <a:lumMod val="75000"/>
                  </a:schemeClr>
                </a:solidFill>
                <a:latin typeface="Meiryo" charset="-128"/>
                <a:ea typeface="Meiryo" charset="-128"/>
                <a:cs typeface="Meiryo" charset="-128"/>
              </a:rPr>
              <a:t>、</a:t>
            </a:r>
            <a:r>
              <a:rPr lang="en-US" altLang="ja-JP" sz="800" dirty="0">
                <a:solidFill>
                  <a:schemeClr val="accent6">
                    <a:lumMod val="75000"/>
                  </a:schemeClr>
                </a:solidFill>
                <a:latin typeface="Meiryo" charset="-128"/>
                <a:ea typeface="Meiryo" charset="-128"/>
                <a:cs typeface="Meiryo" charset="-128"/>
              </a:rPr>
              <a:t>Microsoft</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Azure Functions</a:t>
            </a:r>
            <a:r>
              <a:rPr lang="ja-JP" altLang="en-US" sz="800" dirty="0">
                <a:solidFill>
                  <a:schemeClr val="accent6">
                    <a:lumMod val="75000"/>
                  </a:schemeClr>
                </a:solidFill>
                <a:latin typeface="Meiryo" charset="-128"/>
                <a:ea typeface="Meiryo" charset="-128"/>
                <a:cs typeface="Meiryo" charset="-128"/>
              </a:rPr>
              <a:t>、</a:t>
            </a:r>
            <a:r>
              <a:rPr lang="en-US" altLang="ja-JP" sz="800" dirty="0">
                <a:solidFill>
                  <a:schemeClr val="accent6">
                    <a:lumMod val="75000"/>
                  </a:schemeClr>
                </a:solidFill>
                <a:latin typeface="Meiryo" charset="-128"/>
                <a:ea typeface="Meiryo" charset="-128"/>
                <a:cs typeface="Meiryo" charset="-128"/>
              </a:rPr>
              <a:t>Google</a:t>
            </a:r>
            <a:r>
              <a:rPr lang="ja-JP" altLang="en-US" sz="800" dirty="0">
                <a:solidFill>
                  <a:schemeClr val="accent6">
                    <a:lumMod val="75000"/>
                  </a:schemeClr>
                </a:solidFill>
                <a:latin typeface="Meiryo" charset="-128"/>
                <a:ea typeface="Meiryo" charset="-128"/>
                <a:cs typeface="Meiryo" charset="-128"/>
              </a:rPr>
              <a:t>の</a:t>
            </a:r>
            <a:r>
              <a:rPr lang="en-US" altLang="ja-JP" sz="800" dirty="0">
                <a:solidFill>
                  <a:schemeClr val="accent6">
                    <a:lumMod val="75000"/>
                  </a:schemeClr>
                </a:solidFill>
                <a:latin typeface="Meiryo" charset="-128"/>
                <a:ea typeface="Meiryo" charset="-128"/>
                <a:cs typeface="Meiryo" charset="-128"/>
              </a:rPr>
              <a:t>Cloud Functions</a:t>
            </a:r>
            <a:r>
              <a:rPr lang="ja-JP" altLang="en-US" sz="800" dirty="0">
                <a:solidFill>
                  <a:schemeClr val="accent6">
                    <a:lumMod val="75000"/>
                  </a:schemeClr>
                </a:solidFill>
                <a:latin typeface="Meiryo" charset="-128"/>
                <a:ea typeface="Meiryo" charset="-128"/>
                <a:cs typeface="Meiryo" charset="-128"/>
              </a:rPr>
              <a:t>など</a:t>
            </a:r>
            <a:r>
              <a:rPr lang="en-US" altLang="ja-JP" sz="800" dirty="0">
                <a:solidFill>
                  <a:schemeClr val="accent6">
                    <a:lumMod val="75000"/>
                  </a:schemeClr>
                </a:solidFill>
                <a:latin typeface="Meiryo" charset="-128"/>
                <a:ea typeface="Meiryo" charset="-128"/>
                <a:cs typeface="Meiryo" charset="-128"/>
              </a:rPr>
              <a:t> </a:t>
            </a:r>
            <a:endParaRPr kumimoji="1" lang="ja-JP" altLang="en-US" sz="800" dirty="0">
              <a:solidFill>
                <a:schemeClr val="accent6">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596411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8C4007BF-4952-8645-B698-EEFAD0653B49}"/>
              </a:ext>
            </a:extLst>
          </p:cNvPr>
          <p:cNvSpPr/>
          <p:nvPr/>
        </p:nvSpPr>
        <p:spPr>
          <a:xfrm>
            <a:off x="6235589" y="2211754"/>
            <a:ext cx="1275991" cy="900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Version 1.3</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3CDC3420-9772-324C-B25C-ACF89901DB0C}"/>
              </a:ext>
            </a:extLst>
          </p:cNvPr>
          <p:cNvSpPr/>
          <p:nvPr/>
        </p:nvSpPr>
        <p:spPr>
          <a:xfrm>
            <a:off x="508571" y="2211754"/>
            <a:ext cx="1275991" cy="900592"/>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Version 2.0</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5F1BD803-D399-CB47-B066-A397B764186B}"/>
              </a:ext>
            </a:extLst>
          </p:cNvPr>
          <p:cNvSpPr/>
          <p:nvPr/>
        </p:nvSpPr>
        <p:spPr>
          <a:xfrm>
            <a:off x="2417459" y="2211754"/>
            <a:ext cx="1275991" cy="900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Version 1.5</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正方形/長方形 13">
            <a:extLst>
              <a:ext uri="{FF2B5EF4-FFF2-40B4-BE49-F238E27FC236}">
                <a16:creationId xmlns:a16="http://schemas.microsoft.com/office/drawing/2014/main" id="{BCEE654A-81FE-5D44-93B1-E07054213C0D}"/>
              </a:ext>
            </a:extLst>
          </p:cNvPr>
          <p:cNvSpPr/>
          <p:nvPr/>
        </p:nvSpPr>
        <p:spPr>
          <a:xfrm>
            <a:off x="4326524" y="2211754"/>
            <a:ext cx="1275991" cy="9005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Version 1.4</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4" name="上矢印 33">
            <a:extLst>
              <a:ext uri="{FF2B5EF4-FFF2-40B4-BE49-F238E27FC236}">
                <a16:creationId xmlns:a16="http://schemas.microsoft.com/office/drawing/2014/main" id="{A342EF8E-FC32-A244-8F7F-7E4CFDB9BFED}"/>
              </a:ext>
            </a:extLst>
          </p:cNvPr>
          <p:cNvSpPr/>
          <p:nvPr/>
        </p:nvSpPr>
        <p:spPr>
          <a:xfrm>
            <a:off x="959754" y="3050045"/>
            <a:ext cx="386967" cy="149595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a:extLst>
              <a:ext uri="{FF2B5EF4-FFF2-40B4-BE49-F238E27FC236}">
                <a16:creationId xmlns:a16="http://schemas.microsoft.com/office/drawing/2014/main" id="{DDD3F4F3-CBFE-854F-97C6-59A3AB8D8656}"/>
              </a:ext>
            </a:extLst>
          </p:cNvPr>
          <p:cNvSpPr/>
          <p:nvPr/>
        </p:nvSpPr>
        <p:spPr>
          <a:xfrm>
            <a:off x="2861970" y="3050044"/>
            <a:ext cx="386967" cy="149595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矢印 35">
            <a:extLst>
              <a:ext uri="{FF2B5EF4-FFF2-40B4-BE49-F238E27FC236}">
                <a16:creationId xmlns:a16="http://schemas.microsoft.com/office/drawing/2014/main" id="{E372B217-8B38-0C4F-9556-396914FB772F}"/>
              </a:ext>
            </a:extLst>
          </p:cNvPr>
          <p:cNvSpPr/>
          <p:nvPr/>
        </p:nvSpPr>
        <p:spPr>
          <a:xfrm>
            <a:off x="4758194" y="3050044"/>
            <a:ext cx="386967" cy="149595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正方形/長方形 32">
            <a:extLst>
              <a:ext uri="{FF2B5EF4-FFF2-40B4-BE49-F238E27FC236}">
                <a16:creationId xmlns:a16="http://schemas.microsoft.com/office/drawing/2014/main" id="{F90C6225-612B-4641-BB77-9550F653CA2C}"/>
              </a:ext>
            </a:extLst>
          </p:cNvPr>
          <p:cNvSpPr/>
          <p:nvPr/>
        </p:nvSpPr>
        <p:spPr>
          <a:xfrm>
            <a:off x="246001" y="3244573"/>
            <a:ext cx="7538148" cy="900592"/>
          </a:xfrm>
          <a:prstGeom prst="rect">
            <a:avLst/>
          </a:prstGeom>
          <a:solidFill>
            <a:srgbClr val="E6D6AF">
              <a:alpha val="56078"/>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9776D4F6-DDC5-F748-A10A-D5B4C0D52CA8}"/>
              </a:ext>
            </a:extLst>
          </p:cNvPr>
          <p:cNvSpPr>
            <a:spLocks noGrp="1"/>
          </p:cNvSpPr>
          <p:nvPr>
            <p:ph type="title"/>
          </p:nvPr>
        </p:nvSpPr>
        <p:spPr/>
        <p:txBody>
          <a:bodyPr/>
          <a:lstStyle/>
          <a:p>
            <a:r>
              <a:rPr kumimoji="1" lang="ja-JP" altLang="en-US"/>
              <a:t>エンジニアの役割分担</a:t>
            </a:r>
          </a:p>
        </p:txBody>
      </p:sp>
      <p:sp>
        <p:nvSpPr>
          <p:cNvPr id="3" name="スライド番号プレースホルダー 2">
            <a:extLst>
              <a:ext uri="{FF2B5EF4-FFF2-40B4-BE49-F238E27FC236}">
                <a16:creationId xmlns:a16="http://schemas.microsoft.com/office/drawing/2014/main" id="{D9C71E9C-827F-6746-BAB6-8360FBBB38BE}"/>
              </a:ext>
            </a:extLst>
          </p:cNvPr>
          <p:cNvSpPr>
            <a:spLocks noGrp="1"/>
          </p:cNvSpPr>
          <p:nvPr>
            <p:ph type="sldNum" sz="quarter" idx="12"/>
          </p:nvPr>
        </p:nvSpPr>
        <p:spPr/>
        <p:txBody>
          <a:bodyPr/>
          <a:lstStyle/>
          <a:p>
            <a:fld id="{8FF8CC5D-A65D-5946-99B5-645367A967AD}" type="slidenum">
              <a:rPr kumimoji="1" lang="ja-JP" altLang="en-US" smtClean="0"/>
              <a:t>48</a:t>
            </a:fld>
            <a:endParaRPr kumimoji="1" lang="ja-JP" altLang="en-US"/>
          </a:p>
        </p:txBody>
      </p:sp>
      <p:pic>
        <p:nvPicPr>
          <p:cNvPr id="4" name="図 3">
            <a:extLst>
              <a:ext uri="{FF2B5EF4-FFF2-40B4-BE49-F238E27FC236}">
                <a16:creationId xmlns:a16="http://schemas.microsoft.com/office/drawing/2014/main" id="{280DD2E8-AA00-074E-A027-DF5517DBD2C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59241" y="4581411"/>
            <a:ext cx="587995" cy="623024"/>
          </a:xfrm>
          <a:prstGeom prst="rect">
            <a:avLst/>
          </a:prstGeom>
        </p:spPr>
      </p:pic>
      <p:grpSp>
        <p:nvGrpSpPr>
          <p:cNvPr id="5" name="図形グループ 32">
            <a:extLst>
              <a:ext uri="{FF2B5EF4-FFF2-40B4-BE49-F238E27FC236}">
                <a16:creationId xmlns:a16="http://schemas.microsoft.com/office/drawing/2014/main" id="{4336D74A-5A0A-5D42-AD90-5CAFD793484E}"/>
              </a:ext>
            </a:extLst>
          </p:cNvPr>
          <p:cNvGrpSpPr/>
          <p:nvPr/>
        </p:nvGrpSpPr>
        <p:grpSpPr>
          <a:xfrm>
            <a:off x="779873" y="4704072"/>
            <a:ext cx="269695" cy="595280"/>
            <a:chOff x="1946324" y="4125162"/>
            <a:chExt cx="969964" cy="2007872"/>
          </a:xfrm>
        </p:grpSpPr>
        <p:sp>
          <p:nvSpPr>
            <p:cNvPr id="6" name="円/楕円 5">
              <a:extLst>
                <a:ext uri="{FF2B5EF4-FFF2-40B4-BE49-F238E27FC236}">
                  <a16:creationId xmlns:a16="http://schemas.microsoft.com/office/drawing/2014/main" id="{45A357EE-83A2-1948-883E-A4CDEDE3A32C}"/>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フローチャート: 論理積ゲート 6">
              <a:extLst>
                <a:ext uri="{FF2B5EF4-FFF2-40B4-BE49-F238E27FC236}">
                  <a16:creationId xmlns:a16="http://schemas.microsoft.com/office/drawing/2014/main" id="{5090B6DD-A7B5-1942-BF8A-0BCF561B3637}"/>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16" name="図 15">
            <a:extLst>
              <a:ext uri="{FF2B5EF4-FFF2-40B4-BE49-F238E27FC236}">
                <a16:creationId xmlns:a16="http://schemas.microsoft.com/office/drawing/2014/main" id="{E5511039-21D8-0C4A-9326-6B38FD18E51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36827" y="4581411"/>
            <a:ext cx="587995" cy="623024"/>
          </a:xfrm>
          <a:prstGeom prst="rect">
            <a:avLst/>
          </a:prstGeom>
        </p:spPr>
      </p:pic>
      <p:grpSp>
        <p:nvGrpSpPr>
          <p:cNvPr id="17" name="図形グループ 32">
            <a:extLst>
              <a:ext uri="{FF2B5EF4-FFF2-40B4-BE49-F238E27FC236}">
                <a16:creationId xmlns:a16="http://schemas.microsoft.com/office/drawing/2014/main" id="{3790DC89-6A11-474B-9714-73FEF64CFF2C}"/>
              </a:ext>
            </a:extLst>
          </p:cNvPr>
          <p:cNvGrpSpPr/>
          <p:nvPr/>
        </p:nvGrpSpPr>
        <p:grpSpPr>
          <a:xfrm>
            <a:off x="2657459" y="4704072"/>
            <a:ext cx="269695" cy="595280"/>
            <a:chOff x="1946324" y="4125162"/>
            <a:chExt cx="969964" cy="2007872"/>
          </a:xfrm>
        </p:grpSpPr>
        <p:sp>
          <p:nvSpPr>
            <p:cNvPr id="18" name="円/楕円 17">
              <a:extLst>
                <a:ext uri="{FF2B5EF4-FFF2-40B4-BE49-F238E27FC236}">
                  <a16:creationId xmlns:a16="http://schemas.microsoft.com/office/drawing/2014/main" id="{F82728FB-1EFF-944B-B5C0-1EC79A7B4DAF}"/>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フローチャート: 論理積ゲート 18">
              <a:extLst>
                <a:ext uri="{FF2B5EF4-FFF2-40B4-BE49-F238E27FC236}">
                  <a16:creationId xmlns:a16="http://schemas.microsoft.com/office/drawing/2014/main" id="{77F2BC79-B206-D742-9ED4-16D33F77860B}"/>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0" name="図 19">
            <a:extLst>
              <a:ext uri="{FF2B5EF4-FFF2-40B4-BE49-F238E27FC236}">
                <a16:creationId xmlns:a16="http://schemas.microsoft.com/office/drawing/2014/main" id="{64D0DADA-A1B3-5C4F-8B52-734D8A0563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57681" y="4569137"/>
            <a:ext cx="587995" cy="623024"/>
          </a:xfrm>
          <a:prstGeom prst="rect">
            <a:avLst/>
          </a:prstGeom>
        </p:spPr>
      </p:pic>
      <p:grpSp>
        <p:nvGrpSpPr>
          <p:cNvPr id="21" name="図形グループ 32">
            <a:extLst>
              <a:ext uri="{FF2B5EF4-FFF2-40B4-BE49-F238E27FC236}">
                <a16:creationId xmlns:a16="http://schemas.microsoft.com/office/drawing/2014/main" id="{3E5AAD07-5102-BF48-9383-0E1F6B7EAA87}"/>
              </a:ext>
            </a:extLst>
          </p:cNvPr>
          <p:cNvGrpSpPr/>
          <p:nvPr/>
        </p:nvGrpSpPr>
        <p:grpSpPr>
          <a:xfrm>
            <a:off x="4578313" y="4691798"/>
            <a:ext cx="269695" cy="595280"/>
            <a:chOff x="1946324" y="4125162"/>
            <a:chExt cx="969964" cy="2007872"/>
          </a:xfrm>
        </p:grpSpPr>
        <p:sp>
          <p:nvSpPr>
            <p:cNvPr id="22" name="円/楕円 21">
              <a:extLst>
                <a:ext uri="{FF2B5EF4-FFF2-40B4-BE49-F238E27FC236}">
                  <a16:creationId xmlns:a16="http://schemas.microsoft.com/office/drawing/2014/main" id="{4FCF196D-6E46-0243-966F-023F41AF5C50}"/>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フローチャート: 論理積ゲート 22">
              <a:extLst>
                <a:ext uri="{FF2B5EF4-FFF2-40B4-BE49-F238E27FC236}">
                  <a16:creationId xmlns:a16="http://schemas.microsoft.com/office/drawing/2014/main" id="{B243958F-56C6-3F42-BDC4-4B99969C817F}"/>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正方形/長方形 27">
            <a:extLst>
              <a:ext uri="{FF2B5EF4-FFF2-40B4-BE49-F238E27FC236}">
                <a16:creationId xmlns:a16="http://schemas.microsoft.com/office/drawing/2014/main" id="{93117444-4966-1541-AAAD-71E92E12E675}"/>
              </a:ext>
            </a:extLst>
          </p:cNvPr>
          <p:cNvSpPr/>
          <p:nvPr/>
        </p:nvSpPr>
        <p:spPr>
          <a:xfrm>
            <a:off x="508572" y="3409744"/>
            <a:ext cx="1275991" cy="576870"/>
          </a:xfrm>
          <a:prstGeom prst="rect">
            <a:avLst/>
          </a:prstGeom>
          <a:solidFill>
            <a:srgbClr val="7F7F7F">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正方形/長方形 28">
            <a:extLst>
              <a:ext uri="{FF2B5EF4-FFF2-40B4-BE49-F238E27FC236}">
                <a16:creationId xmlns:a16="http://schemas.microsoft.com/office/drawing/2014/main" id="{CEBCAD7D-6CB0-3B4A-908E-06012F7A4136}"/>
              </a:ext>
            </a:extLst>
          </p:cNvPr>
          <p:cNvSpPr/>
          <p:nvPr/>
        </p:nvSpPr>
        <p:spPr>
          <a:xfrm>
            <a:off x="2417459" y="3409744"/>
            <a:ext cx="1275991" cy="576870"/>
          </a:xfrm>
          <a:prstGeom prst="rect">
            <a:avLst/>
          </a:prstGeom>
          <a:solidFill>
            <a:srgbClr val="7F7F7F">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0" name="正方形/長方形 29">
            <a:extLst>
              <a:ext uri="{FF2B5EF4-FFF2-40B4-BE49-F238E27FC236}">
                <a16:creationId xmlns:a16="http://schemas.microsoft.com/office/drawing/2014/main" id="{7AD43AA7-44D0-0C42-A167-D88B91968880}"/>
              </a:ext>
            </a:extLst>
          </p:cNvPr>
          <p:cNvSpPr/>
          <p:nvPr/>
        </p:nvSpPr>
        <p:spPr>
          <a:xfrm>
            <a:off x="4326525" y="3409744"/>
            <a:ext cx="1275991" cy="576870"/>
          </a:xfrm>
          <a:prstGeom prst="rect">
            <a:avLst/>
          </a:prstGeom>
          <a:solidFill>
            <a:srgbClr val="7F7F7F">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正方形/長方形 30">
            <a:extLst>
              <a:ext uri="{FF2B5EF4-FFF2-40B4-BE49-F238E27FC236}">
                <a16:creationId xmlns:a16="http://schemas.microsoft.com/office/drawing/2014/main" id="{F9706918-0B0E-894B-BD27-051DE57DB06F}"/>
              </a:ext>
            </a:extLst>
          </p:cNvPr>
          <p:cNvSpPr/>
          <p:nvPr/>
        </p:nvSpPr>
        <p:spPr>
          <a:xfrm>
            <a:off x="6235589" y="3409744"/>
            <a:ext cx="1275991" cy="576870"/>
          </a:xfrm>
          <a:prstGeom prst="rect">
            <a:avLst/>
          </a:prstGeom>
          <a:solidFill>
            <a:srgbClr val="7F7F7F">
              <a:alpha val="6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panose="020B0604030504040204" pitchFamily="34" charset="-128"/>
                <a:ea typeface="Meiryo" panose="020B0604030504040204" pitchFamily="34" charset="-128"/>
                <a:cs typeface="ＭＳ Ｐゴシック"/>
              </a:rPr>
              <a:t>IT</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インフラ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8" name="図 37">
            <a:extLst>
              <a:ext uri="{FF2B5EF4-FFF2-40B4-BE49-F238E27FC236}">
                <a16:creationId xmlns:a16="http://schemas.microsoft.com/office/drawing/2014/main" id="{8D6D0C96-BBB8-D144-96B5-B9E24A1CDA6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123047" y="3409744"/>
            <a:ext cx="587995" cy="623024"/>
          </a:xfrm>
          <a:prstGeom prst="rect">
            <a:avLst/>
          </a:prstGeom>
        </p:spPr>
      </p:pic>
      <p:grpSp>
        <p:nvGrpSpPr>
          <p:cNvPr id="39" name="図形グループ 32">
            <a:extLst>
              <a:ext uri="{FF2B5EF4-FFF2-40B4-BE49-F238E27FC236}">
                <a16:creationId xmlns:a16="http://schemas.microsoft.com/office/drawing/2014/main" id="{FBF5B488-650D-CC4C-8278-F21883C13A8D}"/>
              </a:ext>
            </a:extLst>
          </p:cNvPr>
          <p:cNvGrpSpPr/>
          <p:nvPr/>
        </p:nvGrpSpPr>
        <p:grpSpPr>
          <a:xfrm>
            <a:off x="8500714" y="3549885"/>
            <a:ext cx="269695" cy="595280"/>
            <a:chOff x="1946324" y="4125162"/>
            <a:chExt cx="969964" cy="2007872"/>
          </a:xfrm>
        </p:grpSpPr>
        <p:sp>
          <p:nvSpPr>
            <p:cNvPr id="40" name="円/楕円 39">
              <a:extLst>
                <a:ext uri="{FF2B5EF4-FFF2-40B4-BE49-F238E27FC236}">
                  <a16:creationId xmlns:a16="http://schemas.microsoft.com/office/drawing/2014/main" id="{A3160AD9-F96C-E944-958B-EA123B2647BB}"/>
                </a:ext>
              </a:extLst>
            </p:cNvPr>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フローチャート: 論理積ゲート 40">
              <a:extLst>
                <a:ext uri="{FF2B5EF4-FFF2-40B4-BE49-F238E27FC236}">
                  <a16:creationId xmlns:a16="http://schemas.microsoft.com/office/drawing/2014/main" id="{70C647E3-71CE-C949-9F54-4A81E6BBF3BD}"/>
                </a:ext>
              </a:extLst>
            </p:cNvPr>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42" name="左矢印 41">
            <a:extLst>
              <a:ext uri="{FF2B5EF4-FFF2-40B4-BE49-F238E27FC236}">
                <a16:creationId xmlns:a16="http://schemas.microsoft.com/office/drawing/2014/main" id="{17D89F5D-9FEB-3947-B7C1-47BCA0D59CE1}"/>
              </a:ext>
            </a:extLst>
          </p:cNvPr>
          <p:cNvSpPr/>
          <p:nvPr/>
        </p:nvSpPr>
        <p:spPr>
          <a:xfrm>
            <a:off x="7714099" y="3443255"/>
            <a:ext cx="379436" cy="503227"/>
          </a:xfrm>
          <a:prstGeom prst="left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a:extLst>
              <a:ext uri="{FF2B5EF4-FFF2-40B4-BE49-F238E27FC236}">
                <a16:creationId xmlns:a16="http://schemas.microsoft.com/office/drawing/2014/main" id="{25537354-A065-B546-817F-DB5D8088245B}"/>
              </a:ext>
            </a:extLst>
          </p:cNvPr>
          <p:cNvSpPr txBox="1"/>
          <p:nvPr/>
        </p:nvSpPr>
        <p:spPr>
          <a:xfrm>
            <a:off x="589621" y="5327096"/>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開発</a:t>
            </a:r>
            <a:r>
              <a:rPr lang="ja-JP" altLang="en-US" sz="1050">
                <a:latin typeface="Meiryo" panose="020B0604030504040204" pitchFamily="34" charset="-128"/>
                <a:ea typeface="Meiryo" panose="020B0604030504040204" pitchFamily="34" charset="-128"/>
              </a:rPr>
              <a:t>エンジニア</a:t>
            </a:r>
            <a:endParaRPr kumimoji="1" lang="en-US" altLang="ja-JP" sz="1050" dirty="0">
              <a:latin typeface="Meiryo" panose="020B0604030504040204" pitchFamily="34" charset="-128"/>
              <a:ea typeface="Meiryo" panose="020B0604030504040204" pitchFamily="34" charset="-128"/>
            </a:endParaRPr>
          </a:p>
        </p:txBody>
      </p:sp>
      <p:sp>
        <p:nvSpPr>
          <p:cNvPr id="44" name="テキスト ボックス 43">
            <a:extLst>
              <a:ext uri="{FF2B5EF4-FFF2-40B4-BE49-F238E27FC236}">
                <a16:creationId xmlns:a16="http://schemas.microsoft.com/office/drawing/2014/main" id="{CDF2D4D7-377F-7A49-AF59-04204E634587}"/>
              </a:ext>
            </a:extLst>
          </p:cNvPr>
          <p:cNvSpPr txBox="1"/>
          <p:nvPr/>
        </p:nvSpPr>
        <p:spPr>
          <a:xfrm>
            <a:off x="2467208" y="5327096"/>
            <a:ext cx="1127232"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開発</a:t>
            </a:r>
            <a:r>
              <a:rPr lang="ja-JP" altLang="en-US" sz="1050">
                <a:latin typeface="Meiryo" panose="020B0604030504040204" pitchFamily="34" charset="-128"/>
                <a:ea typeface="Meiryo" panose="020B0604030504040204" pitchFamily="34" charset="-128"/>
              </a:rPr>
              <a:t>エンジニア</a:t>
            </a:r>
            <a:endParaRPr kumimoji="1" lang="en-US" altLang="ja-JP" sz="1050" dirty="0">
              <a:latin typeface="Meiryo" panose="020B0604030504040204" pitchFamily="34" charset="-128"/>
              <a:ea typeface="Meiryo" panose="020B0604030504040204" pitchFamily="34" charset="-128"/>
            </a:endParaRPr>
          </a:p>
        </p:txBody>
      </p:sp>
      <p:sp>
        <p:nvSpPr>
          <p:cNvPr id="45" name="テキスト ボックス 44">
            <a:extLst>
              <a:ext uri="{FF2B5EF4-FFF2-40B4-BE49-F238E27FC236}">
                <a16:creationId xmlns:a16="http://schemas.microsoft.com/office/drawing/2014/main" id="{86767891-401A-084F-8601-7D38C8E65F97}"/>
              </a:ext>
            </a:extLst>
          </p:cNvPr>
          <p:cNvSpPr txBox="1"/>
          <p:nvPr/>
        </p:nvSpPr>
        <p:spPr>
          <a:xfrm>
            <a:off x="8266689" y="4254220"/>
            <a:ext cx="444353" cy="253916"/>
          </a:xfrm>
          <a:prstGeom prst="rect">
            <a:avLst/>
          </a:prstGeom>
          <a:noFill/>
        </p:spPr>
        <p:txBody>
          <a:bodyPr wrap="none" rtlCol="0">
            <a:spAutoFit/>
          </a:bodyPr>
          <a:lstStyle/>
          <a:p>
            <a:pPr algn="ctr"/>
            <a:r>
              <a:rPr lang="en-US" altLang="ja-JP" sz="1050" dirty="0">
                <a:latin typeface="Meiryo" panose="020B0604030504040204" pitchFamily="34" charset="-128"/>
                <a:ea typeface="Meiryo" panose="020B0604030504040204" pitchFamily="34" charset="-128"/>
              </a:rPr>
              <a:t>SRE</a:t>
            </a:r>
            <a:endParaRPr kumimoji="1" lang="en-US" altLang="ja-JP" sz="1050" dirty="0">
              <a:latin typeface="Meiryo" panose="020B0604030504040204" pitchFamily="34" charset="-128"/>
              <a:ea typeface="Meiryo" panose="020B0604030504040204" pitchFamily="34" charset="-128"/>
            </a:endParaRPr>
          </a:p>
        </p:txBody>
      </p:sp>
      <p:sp>
        <p:nvSpPr>
          <p:cNvPr id="47" name="屈折矢印 46">
            <a:extLst>
              <a:ext uri="{FF2B5EF4-FFF2-40B4-BE49-F238E27FC236}">
                <a16:creationId xmlns:a16="http://schemas.microsoft.com/office/drawing/2014/main" id="{4BC1E44C-2D36-C94A-B69F-F3BE8C214A67}"/>
              </a:ext>
            </a:extLst>
          </p:cNvPr>
          <p:cNvSpPr/>
          <p:nvPr/>
        </p:nvSpPr>
        <p:spPr>
          <a:xfrm rot="16200000">
            <a:off x="7577296" y="2399582"/>
            <a:ext cx="844776" cy="1110344"/>
          </a:xfrm>
          <a:prstGeom prst="bentUpArrow">
            <a:avLst/>
          </a:prstGeom>
          <a:solidFill>
            <a:schemeClr val="accent4">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テキスト ボックス 48">
            <a:extLst>
              <a:ext uri="{FF2B5EF4-FFF2-40B4-BE49-F238E27FC236}">
                <a16:creationId xmlns:a16="http://schemas.microsoft.com/office/drawing/2014/main" id="{C1CAAB31-99AB-1742-9D06-213D78E68B0D}"/>
              </a:ext>
            </a:extLst>
          </p:cNvPr>
          <p:cNvSpPr txBox="1"/>
          <p:nvPr/>
        </p:nvSpPr>
        <p:spPr>
          <a:xfrm>
            <a:off x="4253409" y="5327096"/>
            <a:ext cx="1396536" cy="253916"/>
          </a:xfrm>
          <a:prstGeom prst="rect">
            <a:avLst/>
          </a:prstGeom>
          <a:noFill/>
        </p:spPr>
        <p:txBody>
          <a:bodyPr wrap="none" rtlCol="0">
            <a:spAutoFit/>
          </a:bodyPr>
          <a:lstStyle/>
          <a:p>
            <a:pPr algn="ctr"/>
            <a:r>
              <a:rPr kumimoji="1" lang="ja-JP" altLang="en-US" sz="1050">
                <a:latin typeface="Meiryo" panose="020B0604030504040204" pitchFamily="34" charset="-128"/>
                <a:ea typeface="Meiryo" panose="020B0604030504040204" pitchFamily="34" charset="-128"/>
              </a:rPr>
              <a:t>テスト・</a:t>
            </a:r>
            <a:r>
              <a:rPr lang="ja-JP" altLang="en-US" sz="1050">
                <a:latin typeface="Meiryo" panose="020B0604030504040204" pitchFamily="34" charset="-128"/>
                <a:ea typeface="Meiryo" panose="020B0604030504040204" pitchFamily="34" charset="-128"/>
              </a:rPr>
              <a:t>エンジニア</a:t>
            </a:r>
            <a:endParaRPr kumimoji="1" lang="en-US" altLang="ja-JP" sz="1050" dirty="0">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B98FCF10-028C-7945-B21A-19651F647659}"/>
              </a:ext>
            </a:extLst>
          </p:cNvPr>
          <p:cNvSpPr txBox="1"/>
          <p:nvPr/>
        </p:nvSpPr>
        <p:spPr>
          <a:xfrm>
            <a:off x="457200" y="1529149"/>
            <a:ext cx="5795176" cy="369332"/>
          </a:xfrm>
          <a:prstGeom prst="rect">
            <a:avLst/>
          </a:prstGeom>
          <a:noFill/>
        </p:spPr>
        <p:txBody>
          <a:bodyPr wrap="none" rtlCol="0">
            <a:spAutoFit/>
          </a:bodyPr>
          <a:lstStyle/>
          <a:p>
            <a:r>
              <a:rPr kumimoji="1" lang="ja-JP" altLang="en-US">
                <a:solidFill>
                  <a:srgbClr val="0070C0"/>
                </a:solidFill>
                <a:latin typeface="Meiryo" panose="020B0604030504040204" pitchFamily="34" charset="-128"/>
                <a:ea typeface="Meiryo" panose="020B0604030504040204" pitchFamily="34" charset="-128"/>
              </a:rPr>
              <a:t>マイクロ･サービス</a:t>
            </a:r>
            <a:r>
              <a:rPr kumimoji="1" lang="en-US" altLang="ja-JP" dirty="0">
                <a:solidFill>
                  <a:srgbClr val="0070C0"/>
                </a:solidFill>
                <a:latin typeface="Meiryo" panose="020B0604030504040204" pitchFamily="34" charset="-128"/>
                <a:ea typeface="Meiryo" panose="020B0604030504040204" pitchFamily="34" charset="-128"/>
              </a:rPr>
              <a:t>×</a:t>
            </a:r>
            <a:r>
              <a:rPr kumimoji="1" lang="ja-JP" altLang="en-US">
                <a:solidFill>
                  <a:srgbClr val="0070C0"/>
                </a:solidFill>
                <a:latin typeface="Meiryo" panose="020B0604030504040204" pitchFamily="34" charset="-128"/>
                <a:ea typeface="Meiryo" panose="020B0604030504040204" pitchFamily="34" charset="-128"/>
              </a:rPr>
              <a:t>コンテナによる独立したプロセス</a:t>
            </a:r>
          </a:p>
        </p:txBody>
      </p:sp>
      <p:sp>
        <p:nvSpPr>
          <p:cNvPr id="51" name="テキスト ボックス 50">
            <a:extLst>
              <a:ext uri="{FF2B5EF4-FFF2-40B4-BE49-F238E27FC236}">
                <a16:creationId xmlns:a16="http://schemas.microsoft.com/office/drawing/2014/main" id="{E2B97642-E580-B148-AB7A-FC27E380F185}"/>
              </a:ext>
            </a:extLst>
          </p:cNvPr>
          <p:cNvSpPr txBox="1"/>
          <p:nvPr/>
        </p:nvSpPr>
        <p:spPr>
          <a:xfrm>
            <a:off x="6137598" y="4581411"/>
            <a:ext cx="2723823" cy="646331"/>
          </a:xfrm>
          <a:prstGeom prst="rect">
            <a:avLst/>
          </a:prstGeom>
          <a:noFill/>
        </p:spPr>
        <p:txBody>
          <a:bodyPr wrap="none" rtlCol="0">
            <a:spAutoFit/>
          </a:bodyPr>
          <a:lstStyle/>
          <a:p>
            <a:pPr algn="r"/>
            <a:r>
              <a:rPr kumimoji="1" lang="ja-JP" altLang="en-US">
                <a:solidFill>
                  <a:srgbClr val="7030A0"/>
                </a:solidFill>
                <a:latin typeface="Meiryo" panose="020B0604030504040204" pitchFamily="34" charset="-128"/>
                <a:ea typeface="Meiryo" panose="020B0604030504040204" pitchFamily="34" charset="-128"/>
              </a:rPr>
              <a:t>クラウド･ベースでの</a:t>
            </a:r>
            <a:endParaRPr kumimoji="1" lang="en-US" altLang="ja-JP" dirty="0">
              <a:solidFill>
                <a:srgbClr val="7030A0"/>
              </a:solidFill>
              <a:latin typeface="Meiryo" panose="020B0604030504040204" pitchFamily="34" charset="-128"/>
              <a:ea typeface="Meiryo" panose="020B0604030504040204" pitchFamily="34" charset="-128"/>
            </a:endParaRPr>
          </a:p>
          <a:p>
            <a:pPr algn="r"/>
            <a:r>
              <a:rPr lang="ja-JP" altLang="en-US">
                <a:solidFill>
                  <a:srgbClr val="7030A0"/>
                </a:solidFill>
                <a:latin typeface="Meiryo" panose="020B0604030504040204" pitchFamily="34" charset="-128"/>
                <a:ea typeface="Meiryo" panose="020B0604030504040204" pitchFamily="34" charset="-128"/>
              </a:rPr>
              <a:t>組織横断的な仕組み作り</a:t>
            </a:r>
            <a:endParaRPr kumimoji="1" lang="ja-JP" altLang="en-US">
              <a:solidFill>
                <a:srgbClr val="7030A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016922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a:solidFill>
                  <a:schemeClr val="bg1"/>
                </a:solidFill>
                <a:latin typeface="Meiryo" panose="020B0604030504040204" pitchFamily="34" charset="-128"/>
                <a:ea typeface="Meiryo" panose="020B0604030504040204" pitchFamily="34" charset="-128"/>
                <a:cs typeface="Arial" pitchFamily="34" charset="0"/>
              </a:rPr>
              <a:t>サーバーレスと</a:t>
            </a:r>
            <a:r>
              <a:rPr lang="en-US" altLang="ja-JP" sz="2400" dirty="0" err="1">
                <a:solidFill>
                  <a:schemeClr val="bg1"/>
                </a:solidFill>
                <a:latin typeface="Meiryo" panose="020B0604030504040204" pitchFamily="34" charset="-128"/>
                <a:ea typeface="Meiryo" panose="020B0604030504040204" pitchFamily="34" charset="-128"/>
                <a:cs typeface="Arial" pitchFamily="34" charset="0"/>
              </a:rPr>
              <a:t>FaaS</a:t>
            </a:r>
            <a:endParaRPr lang="en-US" altLang="ja-JP" sz="2400" dirty="0">
              <a:solidFill>
                <a:schemeClr val="bg1"/>
              </a:solidFill>
              <a:latin typeface="Meiryo" panose="020B0604030504040204" pitchFamily="34" charset="-128"/>
              <a:ea typeface="Meiryo" panose="020B0604030504040204" pitchFamily="34" charset="-128"/>
              <a:cs typeface="Arial" pitchFamily="34" charset="0"/>
            </a:endParaRPr>
          </a:p>
          <a:p>
            <a:pPr algn="r"/>
            <a:r>
              <a:rPr lang="en-US" altLang="ja-JP" sz="1600" dirty="0">
                <a:solidFill>
                  <a:schemeClr val="bg1"/>
                </a:solidFill>
                <a:latin typeface="Meiryo" panose="020B0604030504040204" pitchFamily="34" charset="-128"/>
                <a:ea typeface="Meiryo" panose="020B0604030504040204" pitchFamily="34" charset="-128"/>
                <a:cs typeface="Arial" pitchFamily="34" charset="0"/>
              </a:rPr>
              <a:t>Serverless &amp; Function as a Service</a:t>
            </a: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spTree>
    <p:extLst>
      <p:ext uri="{BB962C8B-B14F-4D97-AF65-F5344CB8AC3E}">
        <p14:creationId xmlns:p14="http://schemas.microsoft.com/office/powerpoint/2010/main" val="497756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グループ化 26">
            <a:extLst>
              <a:ext uri="{FF2B5EF4-FFF2-40B4-BE49-F238E27FC236}">
                <a16:creationId xmlns:a16="http://schemas.microsoft.com/office/drawing/2014/main" id="{B20E13AD-CA91-944F-A2B7-7AEBAEFCA8F4}"/>
              </a:ext>
            </a:extLst>
          </p:cNvPr>
          <p:cNvGrpSpPr/>
          <p:nvPr/>
        </p:nvGrpSpPr>
        <p:grpSpPr>
          <a:xfrm>
            <a:off x="617674" y="2925059"/>
            <a:ext cx="8136062" cy="3538955"/>
            <a:chOff x="617674" y="2925059"/>
            <a:chExt cx="8136062" cy="3538955"/>
          </a:xfrm>
        </p:grpSpPr>
        <p:sp>
          <p:nvSpPr>
            <p:cNvPr id="24" name="正方形/長方形 23">
              <a:extLst>
                <a:ext uri="{FF2B5EF4-FFF2-40B4-BE49-F238E27FC236}">
                  <a16:creationId xmlns:a16="http://schemas.microsoft.com/office/drawing/2014/main" id="{166AC9C5-9B37-0A4D-98EB-A0B01D5597F8}"/>
                </a:ext>
              </a:extLst>
            </p:cNvPr>
            <p:cNvSpPr/>
            <p:nvPr/>
          </p:nvSpPr>
          <p:spPr>
            <a:xfrm>
              <a:off x="617674" y="2925059"/>
              <a:ext cx="8114544" cy="3538955"/>
            </a:xfrm>
            <a:prstGeom prst="rect">
              <a:avLst/>
            </a:prstGeom>
            <a:solidFill>
              <a:srgbClr val="CC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6BFE79F8-D57D-BA4A-809D-DCBACC194CEC}"/>
                </a:ext>
              </a:extLst>
            </p:cNvPr>
            <p:cNvSpPr txBox="1"/>
            <p:nvPr/>
          </p:nvSpPr>
          <p:spPr>
            <a:xfrm>
              <a:off x="2275681" y="6078097"/>
              <a:ext cx="6478055" cy="338554"/>
            </a:xfrm>
            <a:prstGeom prst="rect">
              <a:avLst/>
            </a:prstGeom>
            <a:noFill/>
          </p:spPr>
          <p:txBody>
            <a:bodyPr wrap="none" rtlCol="0">
              <a:spAutoFit/>
            </a:bodyPr>
            <a:lstStyle/>
            <a:p>
              <a:r>
                <a:rPr kumimoji="1" lang="ja-JP" altLang="en-US" sz="1600" b="1">
                  <a:solidFill>
                    <a:schemeClr val="bg1"/>
                  </a:solidFill>
                  <a:latin typeface="Meiryo" panose="020B0604030504040204" pitchFamily="34" charset="-128"/>
                  <a:ea typeface="Meiryo" panose="020B0604030504040204" pitchFamily="34" charset="-128"/>
                </a:rPr>
                <a:t>ウォーターフォール開発</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オンプレミス</a:t>
              </a:r>
              <a:r>
                <a:rPr kumimoji="1" lang="en-US" altLang="ja-JP" sz="1600" b="1" dirty="0">
                  <a:solidFill>
                    <a:schemeClr val="bg1"/>
                  </a:solidFill>
                  <a:latin typeface="Meiryo" panose="020B0604030504040204" pitchFamily="34" charset="-128"/>
                  <a:ea typeface="Meiryo" panose="020B0604030504040204" pitchFamily="34" charset="-128"/>
                </a:rPr>
                <a:t>×</a:t>
              </a:r>
              <a:r>
                <a:rPr kumimoji="1" lang="ja-JP" altLang="en-US" sz="1600" b="1">
                  <a:solidFill>
                    <a:schemeClr val="bg1"/>
                  </a:solidFill>
                  <a:latin typeface="Meiryo" panose="020B0604030504040204" pitchFamily="34" charset="-128"/>
                  <a:ea typeface="Meiryo" panose="020B0604030504040204" pitchFamily="34" charset="-128"/>
                </a:rPr>
                <a:t>開発・運用業務委託の限界</a:t>
              </a:r>
            </a:p>
          </p:txBody>
        </p:sp>
      </p:grpSp>
      <p:sp>
        <p:nvSpPr>
          <p:cNvPr id="3" name="タイトル 2">
            <a:extLst>
              <a:ext uri="{FF2B5EF4-FFF2-40B4-BE49-F238E27FC236}">
                <a16:creationId xmlns:a16="http://schemas.microsoft.com/office/drawing/2014/main" id="{CBDC9082-A64C-3443-B0AC-3E427F5D2EAC}"/>
              </a:ext>
            </a:extLst>
          </p:cNvPr>
          <p:cNvSpPr>
            <a:spLocks noGrp="1"/>
          </p:cNvSpPr>
          <p:nvPr>
            <p:ph type="title"/>
          </p:nvPr>
        </p:nvSpPr>
        <p:spPr/>
        <p:txBody>
          <a:bodyPr/>
          <a:lstStyle/>
          <a:p>
            <a:r>
              <a:rPr kumimoji="1" lang="ja-JP" altLang="en-US" dirty="0"/>
              <a:t>これからの開発や運用に求められるもの</a:t>
            </a:r>
          </a:p>
        </p:txBody>
      </p:sp>
      <p:grpSp>
        <p:nvGrpSpPr>
          <p:cNvPr id="4" name="グループ化 3">
            <a:extLst>
              <a:ext uri="{FF2B5EF4-FFF2-40B4-BE49-F238E27FC236}">
                <a16:creationId xmlns:a16="http://schemas.microsoft.com/office/drawing/2014/main" id="{2791F38D-FD3E-4141-A5DE-C5DF3584CAD0}"/>
              </a:ext>
            </a:extLst>
          </p:cNvPr>
          <p:cNvGrpSpPr/>
          <p:nvPr/>
        </p:nvGrpSpPr>
        <p:grpSpPr>
          <a:xfrm>
            <a:off x="514728" y="2415669"/>
            <a:ext cx="8114544" cy="1114039"/>
            <a:chOff x="514728" y="2415669"/>
            <a:chExt cx="8114544" cy="1114039"/>
          </a:xfrm>
        </p:grpSpPr>
        <p:sp>
          <p:nvSpPr>
            <p:cNvPr id="15" name="正方形/長方形 14">
              <a:extLst>
                <a:ext uri="{FF2B5EF4-FFF2-40B4-BE49-F238E27FC236}">
                  <a16:creationId xmlns:a16="http://schemas.microsoft.com/office/drawing/2014/main" id="{66801948-0DB8-8E43-949A-31A88117DD67}"/>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6" name="テキスト ボックス 15">
              <a:extLst>
                <a:ext uri="{FF2B5EF4-FFF2-40B4-BE49-F238E27FC236}">
                  <a16:creationId xmlns:a16="http://schemas.microsoft.com/office/drawing/2014/main" id="{3954CB3A-6A00-F945-82D0-020160685725}"/>
                </a:ext>
              </a:extLst>
            </p:cNvPr>
            <p:cNvSpPr txBox="1"/>
            <p:nvPr/>
          </p:nvSpPr>
          <p:spPr>
            <a:xfrm>
              <a:off x="617674" y="2603356"/>
              <a:ext cx="2816797" cy="738664"/>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7" name="テキスト ボックス 16">
              <a:extLst>
                <a:ext uri="{FF2B5EF4-FFF2-40B4-BE49-F238E27FC236}">
                  <a16:creationId xmlns:a16="http://schemas.microsoft.com/office/drawing/2014/main" id="{850F0637-E77D-C240-9EF1-4E2809399986}"/>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13" name="グループ化 12">
            <a:extLst>
              <a:ext uri="{FF2B5EF4-FFF2-40B4-BE49-F238E27FC236}">
                <a16:creationId xmlns:a16="http://schemas.microsoft.com/office/drawing/2014/main" id="{F65117FD-D6D3-0141-A704-861EFE580E88}"/>
              </a:ext>
            </a:extLst>
          </p:cNvPr>
          <p:cNvGrpSpPr/>
          <p:nvPr/>
        </p:nvGrpSpPr>
        <p:grpSpPr>
          <a:xfrm>
            <a:off x="514728" y="3628127"/>
            <a:ext cx="8114544" cy="1114039"/>
            <a:chOff x="514728" y="3628127"/>
            <a:chExt cx="8114544" cy="1114039"/>
          </a:xfrm>
        </p:grpSpPr>
        <p:sp>
          <p:nvSpPr>
            <p:cNvPr id="18" name="正方形/長方形 17">
              <a:extLst>
                <a:ext uri="{FF2B5EF4-FFF2-40B4-BE49-F238E27FC236}">
                  <a16:creationId xmlns:a16="http://schemas.microsoft.com/office/drawing/2014/main" id="{28855FBC-C1BE-FB4A-80AD-E30F60F31D81}"/>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9" name="テキスト ボックス 18">
              <a:extLst>
                <a:ext uri="{FF2B5EF4-FFF2-40B4-BE49-F238E27FC236}">
                  <a16:creationId xmlns:a16="http://schemas.microsoft.com/office/drawing/2014/main" id="{0A750096-7D79-A445-B193-938B94D1DF35}"/>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99988A7-281C-C14A-A0FD-6BD0C79ED1CE}"/>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6" name="グループ化 25">
            <a:extLst>
              <a:ext uri="{FF2B5EF4-FFF2-40B4-BE49-F238E27FC236}">
                <a16:creationId xmlns:a16="http://schemas.microsoft.com/office/drawing/2014/main" id="{C89112E2-7E69-594B-B2C6-41CC3AF69554}"/>
              </a:ext>
            </a:extLst>
          </p:cNvPr>
          <p:cNvGrpSpPr/>
          <p:nvPr/>
        </p:nvGrpSpPr>
        <p:grpSpPr>
          <a:xfrm>
            <a:off x="514728" y="4840585"/>
            <a:ext cx="8114544" cy="1114039"/>
            <a:chOff x="514728" y="4840585"/>
            <a:chExt cx="8114544" cy="1114039"/>
          </a:xfrm>
        </p:grpSpPr>
        <p:sp>
          <p:nvSpPr>
            <p:cNvPr id="21" name="正方形/長方形 20">
              <a:extLst>
                <a:ext uri="{FF2B5EF4-FFF2-40B4-BE49-F238E27FC236}">
                  <a16:creationId xmlns:a16="http://schemas.microsoft.com/office/drawing/2014/main" id="{B8C57DE0-30C0-FC40-B565-21F38DDD5438}"/>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2" name="テキスト ボックス 21">
              <a:extLst>
                <a:ext uri="{FF2B5EF4-FFF2-40B4-BE49-F238E27FC236}">
                  <a16:creationId xmlns:a16="http://schemas.microsoft.com/office/drawing/2014/main" id="{AEC78960-5947-BB41-85D2-05F16CB59580}"/>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AEF0F577-643E-3645-B92F-6E2194C6BAC3}"/>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29" name="グループ化 28">
            <a:extLst>
              <a:ext uri="{FF2B5EF4-FFF2-40B4-BE49-F238E27FC236}">
                <a16:creationId xmlns:a16="http://schemas.microsoft.com/office/drawing/2014/main" id="{2AAA97AF-C54C-DC48-877A-2324B95AADBA}"/>
              </a:ext>
            </a:extLst>
          </p:cNvPr>
          <p:cNvGrpSpPr/>
          <p:nvPr/>
        </p:nvGrpSpPr>
        <p:grpSpPr>
          <a:xfrm>
            <a:off x="514728" y="1062056"/>
            <a:ext cx="8114544" cy="1195037"/>
            <a:chOff x="4572000" y="884636"/>
            <a:chExt cx="4057272" cy="1195037"/>
          </a:xfrm>
        </p:grpSpPr>
        <p:sp>
          <p:nvSpPr>
            <p:cNvPr id="6" name="ホームベース 5">
              <a:extLst>
                <a:ext uri="{FF2B5EF4-FFF2-40B4-BE49-F238E27FC236}">
                  <a16:creationId xmlns:a16="http://schemas.microsoft.com/office/drawing/2014/main" id="{11335F56-D954-594F-A416-5BC7943749FB}"/>
                </a:ext>
              </a:extLst>
            </p:cNvPr>
            <p:cNvSpPr/>
            <p:nvPr/>
          </p:nvSpPr>
          <p:spPr>
            <a:xfrm rot="10800000">
              <a:off x="4572000" y="884636"/>
              <a:ext cx="4057272" cy="1195037"/>
            </a:xfrm>
            <a:prstGeom prst="homePlate">
              <a:avLst>
                <a:gd name="adj" fmla="val 2541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テキスト ボックス 7">
              <a:extLst>
                <a:ext uri="{FF2B5EF4-FFF2-40B4-BE49-F238E27FC236}">
                  <a16:creationId xmlns:a16="http://schemas.microsoft.com/office/drawing/2014/main" id="{6E183EF7-1437-984D-93FE-D43E9DCC3100}"/>
                </a:ext>
              </a:extLst>
            </p:cNvPr>
            <p:cNvSpPr txBox="1"/>
            <p:nvPr/>
          </p:nvSpPr>
          <p:spPr>
            <a:xfrm>
              <a:off x="4983527" y="1036959"/>
              <a:ext cx="3234219" cy="523220"/>
            </a:xfrm>
            <a:prstGeom prst="rect">
              <a:avLst/>
            </a:prstGeom>
            <a:noFill/>
          </p:spPr>
          <p:txBody>
            <a:bodyPr wrap="none" rtlCol="0">
              <a:spAutoFit/>
            </a:bodyPr>
            <a:lstStyle/>
            <a:p>
              <a:r>
                <a:rPr kumimoji="1" lang="ja-JP" altLang="en-US" sz="2800" b="1">
                  <a:solidFill>
                    <a:schemeClr val="bg1"/>
                  </a:solidFill>
                  <a:latin typeface="Meiryo" panose="020B0604030504040204" pitchFamily="34" charset="-128"/>
                  <a:ea typeface="Meiryo" panose="020B0604030504040204" pitchFamily="34" charset="-128"/>
                </a:rPr>
                <a:t>デジタル・トランス･フォーメーション</a:t>
              </a:r>
            </a:p>
          </p:txBody>
        </p:sp>
        <p:sp>
          <p:nvSpPr>
            <p:cNvPr id="12" name="テキスト ボックス 11">
              <a:extLst>
                <a:ext uri="{FF2B5EF4-FFF2-40B4-BE49-F238E27FC236}">
                  <a16:creationId xmlns:a16="http://schemas.microsoft.com/office/drawing/2014/main" id="{BC9B08DB-D54C-3E40-A1C2-32B2BDDFE7FE}"/>
                </a:ext>
              </a:extLst>
            </p:cNvPr>
            <p:cNvSpPr txBox="1"/>
            <p:nvPr/>
          </p:nvSpPr>
          <p:spPr>
            <a:xfrm>
              <a:off x="4572000" y="1595502"/>
              <a:ext cx="4057272" cy="400110"/>
            </a:xfrm>
            <a:prstGeom prst="rect">
              <a:avLst/>
            </a:prstGeom>
            <a:noFill/>
          </p:spPr>
          <p:txBody>
            <a:bodyPr wrap="square" rtlCol="0">
              <a:spAutoFit/>
            </a:bodyPr>
            <a:lstStyle/>
            <a:p>
              <a:pPr algn="ctr"/>
              <a:r>
                <a:rPr lang="ja-JP" altLang="ja-JP" sz="2000" b="1">
                  <a:solidFill>
                    <a:schemeClr val="bg1"/>
                  </a:solidFill>
                  <a:latin typeface="Meiryo" panose="020B0604030504040204" pitchFamily="34" charset="-128"/>
                  <a:ea typeface="Meiryo" panose="020B0604030504040204" pitchFamily="34" charset="-128"/>
                </a:rPr>
                <a:t>業務が</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へ</a:t>
              </a:r>
              <a:r>
                <a:rPr lang="en-US" altLang="ja-JP" sz="2000" b="1" dirty="0">
                  <a:solidFill>
                    <a:schemeClr val="bg1"/>
                  </a:solidFill>
                  <a:latin typeface="Meiryo" panose="020B0604030504040204" pitchFamily="34" charset="-128"/>
                  <a:ea typeface="Meiryo" panose="020B0604030504040204" pitchFamily="34" charset="-128"/>
                </a:rPr>
                <a:t>IT</a:t>
              </a:r>
              <a:r>
                <a:rPr lang="ja-JP" altLang="ja-JP" sz="2000" b="1">
                  <a:solidFill>
                    <a:schemeClr val="bg1"/>
                  </a:solidFill>
                  <a:latin typeface="Meiryo" panose="020B0604030504040204" pitchFamily="34" charset="-128"/>
                  <a:ea typeface="Meiryo" panose="020B0604030504040204" pitchFamily="34" charset="-128"/>
                </a:rPr>
                <a:t>が業務へとシームレスに変換される状態</a:t>
              </a:r>
              <a:endParaRPr lang="en-US" altLang="ja-JP" sz="2000" b="1" dirty="0">
                <a:solidFill>
                  <a:schemeClr val="bg1"/>
                </a:solidFill>
                <a:latin typeface="Meiryo" panose="020B0604030504040204" pitchFamily="34" charset="-128"/>
                <a:ea typeface="Meiryo" panose="020B0604030504040204" pitchFamily="34" charset="-128"/>
              </a:endParaRPr>
            </a:p>
          </p:txBody>
        </p:sp>
      </p:grpSp>
    </p:spTree>
    <p:extLst>
      <p:ext uri="{BB962C8B-B14F-4D97-AF65-F5344CB8AC3E}">
        <p14:creationId xmlns:p14="http://schemas.microsoft.com/office/powerpoint/2010/main" val="102584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par>
                                <p:cTn id="9" presetID="22" presetClass="entr" presetSubtype="1"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additive="base">
                                        <p:cTn id="28" dur="500" fill="hold"/>
                                        <p:tgtEl>
                                          <p:spTgt spid="26"/>
                                        </p:tgtEl>
                                        <p:attrNameLst>
                                          <p:attrName>ppt_x</p:attrName>
                                        </p:attrNameLst>
                                      </p:cBhvr>
                                      <p:tavLst>
                                        <p:tav tm="0">
                                          <p:val>
                                            <p:strVal val="0-#ppt_w/2"/>
                                          </p:val>
                                        </p:tav>
                                        <p:tav tm="100000">
                                          <p:val>
                                            <p:strVal val="#ppt_x"/>
                                          </p:val>
                                        </p:tav>
                                      </p:tavLst>
                                    </p:anim>
                                    <p:anim calcmode="lin" valueType="num">
                                      <p:cBhvr additive="base">
                                        <p:cTn id="2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正方形/長方形 61"/>
          <p:cNvSpPr/>
          <p:nvPr/>
        </p:nvSpPr>
        <p:spPr>
          <a:xfrm>
            <a:off x="427030" y="980728"/>
            <a:ext cx="8609466" cy="5256584"/>
          </a:xfrm>
          <a:prstGeom prst="rect">
            <a:avLst/>
          </a:prstGeom>
          <a:solidFill>
            <a:srgbClr val="FFFED6"/>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92" name="正方形/長方形 91">
            <a:extLst>
              <a:ext uri="{FF2B5EF4-FFF2-40B4-BE49-F238E27FC236}">
                <a16:creationId xmlns:a16="http://schemas.microsoft.com/office/drawing/2014/main" id="{B3416EEE-562C-2745-8BFD-AC797E564801}"/>
              </a:ext>
            </a:extLst>
          </p:cNvPr>
          <p:cNvSpPr/>
          <p:nvPr/>
        </p:nvSpPr>
        <p:spPr>
          <a:xfrm>
            <a:off x="7582728" y="980728"/>
            <a:ext cx="1443734" cy="1307703"/>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4" name="正方形/長方形 63"/>
          <p:cNvSpPr/>
          <p:nvPr/>
        </p:nvSpPr>
        <p:spPr>
          <a:xfrm>
            <a:off x="105921" y="985029"/>
            <a:ext cx="327383" cy="5256584"/>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46" name="正方形/長方形 45"/>
          <p:cNvSpPr/>
          <p:nvPr/>
        </p:nvSpPr>
        <p:spPr>
          <a:xfrm>
            <a:off x="3490504" y="3610996"/>
            <a:ext cx="1378600" cy="1301885"/>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59" name="正方形/長方形 58"/>
          <p:cNvSpPr/>
          <p:nvPr/>
        </p:nvSpPr>
        <p:spPr>
          <a:xfrm>
            <a:off x="2051720" y="4865184"/>
            <a:ext cx="6974742" cy="1631356"/>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28" name="正方形/長方形 27"/>
          <p:cNvSpPr/>
          <p:nvPr/>
        </p:nvSpPr>
        <p:spPr>
          <a:xfrm>
            <a:off x="6270882" y="5651384"/>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14" name="正方形/長方形 13"/>
          <p:cNvSpPr/>
          <p:nvPr/>
        </p:nvSpPr>
        <p:spPr>
          <a:xfrm>
            <a:off x="3532575" y="5656336"/>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2" name="タイトル 1"/>
          <p:cNvSpPr>
            <a:spLocks noGrp="1"/>
          </p:cNvSpPr>
          <p:nvPr>
            <p:ph type="title"/>
          </p:nvPr>
        </p:nvSpPr>
        <p:spPr/>
        <p:txBody>
          <a:bodyPr/>
          <a:lstStyle/>
          <a:p>
            <a:r>
              <a:rPr kumimoji="1" lang="en-US" altLang="ja-JP" dirty="0" err="1"/>
              <a:t>FaaS</a:t>
            </a:r>
            <a:r>
              <a:rPr lang="ja-JP" altLang="en-US" dirty="0"/>
              <a:t>（</a:t>
            </a:r>
            <a:r>
              <a:rPr lang="en-US" altLang="ja-JP" dirty="0"/>
              <a:t>Function as a Service</a:t>
            </a:r>
            <a:r>
              <a:rPr lang="ja-JP" altLang="en-US" dirty="0"/>
              <a:t>）の位置付け</a:t>
            </a:r>
            <a:r>
              <a:rPr kumimoji="1" lang="en-US" altLang="ja-JP" dirty="0"/>
              <a:t> </a:t>
            </a:r>
            <a:endParaRPr kumimoji="1" lang="ja-JP" altLang="en-US" dirty="0"/>
          </a:p>
        </p:txBody>
      </p:sp>
      <p:sp>
        <p:nvSpPr>
          <p:cNvPr id="4" name="正方形/長方形 3"/>
          <p:cNvSpPr/>
          <p:nvPr/>
        </p:nvSpPr>
        <p:spPr>
          <a:xfrm>
            <a:off x="4898320" y="5663824"/>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7" name="正方形/長方形 6"/>
          <p:cNvSpPr/>
          <p:nvPr/>
        </p:nvSpPr>
        <p:spPr>
          <a:xfrm>
            <a:off x="752195" y="5652447"/>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8" name="正方形/長方形 7"/>
          <p:cNvSpPr/>
          <p:nvPr/>
        </p:nvSpPr>
        <p:spPr>
          <a:xfrm>
            <a:off x="752195" y="5011690"/>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15" name="正方形/長方形 14"/>
          <p:cNvSpPr/>
          <p:nvPr/>
        </p:nvSpPr>
        <p:spPr>
          <a:xfrm>
            <a:off x="3532576" y="5015579"/>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22" name="正方形/長方形 21"/>
          <p:cNvSpPr/>
          <p:nvPr/>
        </p:nvSpPr>
        <p:spPr>
          <a:xfrm>
            <a:off x="4898321"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29" name="正方形/長方形 28"/>
          <p:cNvSpPr/>
          <p:nvPr/>
        </p:nvSpPr>
        <p:spPr>
          <a:xfrm>
            <a:off x="6270882"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63" name="正方形/長方形 62"/>
          <p:cNvSpPr/>
          <p:nvPr/>
        </p:nvSpPr>
        <p:spPr>
          <a:xfrm>
            <a:off x="105920" y="6211205"/>
            <a:ext cx="1945799" cy="285335"/>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charset="-128"/>
              <a:ea typeface="Meiryo" charset="-128"/>
              <a:cs typeface="Meiryo" charset="-128"/>
            </a:endParaRPr>
          </a:p>
        </p:txBody>
      </p:sp>
      <p:sp>
        <p:nvSpPr>
          <p:cNvPr id="60" name="正方形/長方形 59"/>
          <p:cNvSpPr/>
          <p:nvPr/>
        </p:nvSpPr>
        <p:spPr>
          <a:xfrm>
            <a:off x="4823553" y="2261865"/>
            <a:ext cx="4202909" cy="2625864"/>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61" name="正方形/長方形 60"/>
          <p:cNvSpPr/>
          <p:nvPr/>
        </p:nvSpPr>
        <p:spPr>
          <a:xfrm>
            <a:off x="6221936" y="1394391"/>
            <a:ext cx="1355474" cy="940292"/>
          </a:xfrm>
          <a:prstGeom prst="rect">
            <a:avLst/>
          </a:prstGeom>
          <a:solidFill>
            <a:srgbClr val="A9A584"/>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sp>
        <p:nvSpPr>
          <p:cNvPr id="11" name="正方形/長方形 10"/>
          <p:cNvSpPr/>
          <p:nvPr/>
        </p:nvSpPr>
        <p:spPr>
          <a:xfrm>
            <a:off x="752191" y="3030858"/>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13" name="正方形/長方形 12"/>
          <p:cNvSpPr/>
          <p:nvPr/>
        </p:nvSpPr>
        <p:spPr>
          <a:xfrm>
            <a:off x="752195" y="1059429"/>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16" name="正方形/長方形 15"/>
          <p:cNvSpPr/>
          <p:nvPr/>
        </p:nvSpPr>
        <p:spPr>
          <a:xfrm>
            <a:off x="3532575" y="3678318"/>
            <a:ext cx="1240308"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18" name="正方形/長方形 17"/>
          <p:cNvSpPr/>
          <p:nvPr/>
        </p:nvSpPr>
        <p:spPr>
          <a:xfrm>
            <a:off x="3532572" y="3034747"/>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20" name="正方形/長方形 19"/>
          <p:cNvSpPr/>
          <p:nvPr/>
        </p:nvSpPr>
        <p:spPr>
          <a:xfrm>
            <a:off x="3532576" y="1063318"/>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25" name="正方形/長方形 24"/>
          <p:cNvSpPr/>
          <p:nvPr/>
        </p:nvSpPr>
        <p:spPr>
          <a:xfrm>
            <a:off x="4898317"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27" name="正方形/長方形 26"/>
          <p:cNvSpPr/>
          <p:nvPr/>
        </p:nvSpPr>
        <p:spPr>
          <a:xfrm>
            <a:off x="4898321"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30" name="正方形/長方形 29"/>
          <p:cNvSpPr/>
          <p:nvPr/>
        </p:nvSpPr>
        <p:spPr>
          <a:xfrm>
            <a:off x="6270882" y="3693444"/>
            <a:ext cx="1240308" cy="468208"/>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32" name="正方形/長方形 31"/>
          <p:cNvSpPr/>
          <p:nvPr/>
        </p:nvSpPr>
        <p:spPr>
          <a:xfrm>
            <a:off x="6270878"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34" name="正方形/長方形 33"/>
          <p:cNvSpPr/>
          <p:nvPr/>
        </p:nvSpPr>
        <p:spPr>
          <a:xfrm>
            <a:off x="6270882"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55" name="正方形/長方形 54"/>
          <p:cNvSpPr/>
          <p:nvPr/>
        </p:nvSpPr>
        <p:spPr>
          <a:xfrm>
            <a:off x="752198" y="435810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6" name="正方形/長方形 55"/>
          <p:cNvSpPr/>
          <p:nvPr/>
        </p:nvSpPr>
        <p:spPr>
          <a:xfrm>
            <a:off x="3532575" y="4349557"/>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7" name="正方形/長方形 56"/>
          <p:cNvSpPr/>
          <p:nvPr/>
        </p:nvSpPr>
        <p:spPr>
          <a:xfrm>
            <a:off x="4898317" y="4350036"/>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58" name="正方形/長方形 57"/>
          <p:cNvSpPr/>
          <p:nvPr/>
        </p:nvSpPr>
        <p:spPr>
          <a:xfrm>
            <a:off x="6270882" y="436213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67" name="テキスト ボックス 66"/>
          <p:cNvSpPr txBox="1"/>
          <p:nvPr/>
        </p:nvSpPr>
        <p:spPr>
          <a:xfrm>
            <a:off x="999311" y="767010"/>
            <a:ext cx="800219" cy="276999"/>
          </a:xfrm>
          <a:prstGeom prst="rect">
            <a:avLst/>
          </a:prstGeom>
          <a:noFill/>
        </p:spPr>
        <p:txBody>
          <a:bodyPr wrap="none" rtlCol="0">
            <a:spAutoFit/>
          </a:bodyPr>
          <a:lstStyle/>
          <a:p>
            <a:pPr algn="ctr"/>
            <a:r>
              <a:rPr kumimoji="1" lang="ja-JP" altLang="en-US" sz="1200">
                <a:latin typeface="Meiryo" charset="-128"/>
                <a:ea typeface="Meiryo" charset="-128"/>
                <a:cs typeface="Meiryo" charset="-128"/>
              </a:rPr>
              <a:t>自社所有</a:t>
            </a:r>
          </a:p>
        </p:txBody>
      </p:sp>
      <p:sp>
        <p:nvSpPr>
          <p:cNvPr id="68" name="テキスト ボックス 67"/>
          <p:cNvSpPr txBox="1"/>
          <p:nvPr/>
        </p:nvSpPr>
        <p:spPr>
          <a:xfrm>
            <a:off x="2511538" y="772562"/>
            <a:ext cx="555794"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IaaS</a:t>
            </a:r>
            <a:endParaRPr kumimoji="1" lang="ja-JP" altLang="en-US" sz="1200" b="1" dirty="0">
              <a:solidFill>
                <a:srgbClr val="7030A0"/>
              </a:solidFill>
              <a:latin typeface="Meiryo" charset="-128"/>
              <a:ea typeface="Meiryo" charset="-128"/>
              <a:cs typeface="Meiryo" charset="-128"/>
            </a:endParaRPr>
          </a:p>
        </p:txBody>
      </p:sp>
      <p:sp>
        <p:nvSpPr>
          <p:cNvPr id="69" name="テキスト ボックス 68"/>
          <p:cNvSpPr txBox="1"/>
          <p:nvPr/>
        </p:nvSpPr>
        <p:spPr>
          <a:xfrm>
            <a:off x="3911579" y="739554"/>
            <a:ext cx="587020"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CaaS</a:t>
            </a:r>
            <a:endParaRPr kumimoji="1" lang="ja-JP" altLang="en-US" sz="1200" b="1" dirty="0">
              <a:solidFill>
                <a:srgbClr val="7030A0"/>
              </a:solidFill>
              <a:latin typeface="Meiryo" charset="-128"/>
              <a:ea typeface="Meiryo" charset="-128"/>
              <a:cs typeface="Meiryo" charset="-128"/>
            </a:endParaRPr>
          </a:p>
        </p:txBody>
      </p:sp>
      <p:sp>
        <p:nvSpPr>
          <p:cNvPr id="70" name="テキスト ボックス 69"/>
          <p:cNvSpPr txBox="1"/>
          <p:nvPr/>
        </p:nvSpPr>
        <p:spPr>
          <a:xfrm>
            <a:off x="5253864" y="739554"/>
            <a:ext cx="583366" cy="276999"/>
          </a:xfrm>
          <a:prstGeom prst="rect">
            <a:avLst/>
          </a:prstGeom>
          <a:noFill/>
        </p:spPr>
        <p:txBody>
          <a:bodyPr wrap="none" rtlCol="0">
            <a:spAutoFit/>
          </a:bodyPr>
          <a:lstStyle/>
          <a:p>
            <a:pPr algn="ctr"/>
            <a:r>
              <a:rPr kumimoji="1" lang="en-US" altLang="ja-JP" sz="1200" b="1" dirty="0">
                <a:solidFill>
                  <a:srgbClr val="7030A0"/>
                </a:solidFill>
                <a:latin typeface="Meiryo" charset="-128"/>
                <a:ea typeface="Meiryo" charset="-128"/>
                <a:cs typeface="Meiryo" charset="-128"/>
              </a:rPr>
              <a:t>PaaS</a:t>
            </a:r>
            <a:endParaRPr kumimoji="1" lang="ja-JP" altLang="en-US" sz="1200" b="1" dirty="0">
              <a:solidFill>
                <a:srgbClr val="7030A0"/>
              </a:solidFill>
              <a:latin typeface="Meiryo" charset="-128"/>
              <a:ea typeface="Meiryo" charset="-128"/>
              <a:cs typeface="Meiryo" charset="-128"/>
            </a:endParaRPr>
          </a:p>
        </p:txBody>
      </p:sp>
      <p:sp>
        <p:nvSpPr>
          <p:cNvPr id="71" name="テキスト ボックス 70"/>
          <p:cNvSpPr txBox="1"/>
          <p:nvPr/>
        </p:nvSpPr>
        <p:spPr>
          <a:xfrm>
            <a:off x="6676610" y="731552"/>
            <a:ext cx="570542" cy="276999"/>
          </a:xfrm>
          <a:prstGeom prst="rect">
            <a:avLst/>
          </a:prstGeom>
          <a:noFill/>
        </p:spPr>
        <p:txBody>
          <a:bodyPr wrap="none" rtlCol="0">
            <a:spAutoFit/>
          </a:bodyPr>
          <a:lstStyle/>
          <a:p>
            <a:pPr algn="ctr"/>
            <a:r>
              <a:rPr lang="en-US" altLang="ja-JP" sz="1200" b="1" dirty="0" err="1">
                <a:solidFill>
                  <a:schemeClr val="accent6">
                    <a:lumMod val="75000"/>
                  </a:schemeClr>
                </a:solidFill>
                <a:latin typeface="Meiryo" charset="-128"/>
                <a:ea typeface="Meiryo" charset="-128"/>
                <a:cs typeface="Meiryo" charset="-128"/>
              </a:rPr>
              <a:t>F</a:t>
            </a:r>
            <a:r>
              <a:rPr kumimoji="1" lang="en-US" altLang="ja-JP" sz="1200" b="1" dirty="0" err="1">
                <a:solidFill>
                  <a:schemeClr val="accent6">
                    <a:lumMod val="75000"/>
                  </a:schemeClr>
                </a:solidFill>
                <a:latin typeface="Meiryo" charset="-128"/>
                <a:ea typeface="Meiryo" charset="-128"/>
                <a:cs typeface="Meiryo" charset="-128"/>
              </a:rPr>
              <a:t>aaS</a:t>
            </a:r>
            <a:endParaRPr kumimoji="1" lang="ja-JP" altLang="en-US" sz="1200" b="1" dirty="0">
              <a:solidFill>
                <a:schemeClr val="accent6">
                  <a:lumMod val="75000"/>
                </a:schemeClr>
              </a:solidFill>
              <a:latin typeface="Meiryo" charset="-128"/>
              <a:ea typeface="Meiryo" charset="-128"/>
              <a:cs typeface="Meiryo" charset="-128"/>
            </a:endParaRPr>
          </a:p>
        </p:txBody>
      </p:sp>
      <p:sp>
        <p:nvSpPr>
          <p:cNvPr id="72" name="テキスト ボックス 71"/>
          <p:cNvSpPr txBox="1"/>
          <p:nvPr/>
        </p:nvSpPr>
        <p:spPr>
          <a:xfrm>
            <a:off x="380745" y="2316629"/>
            <a:ext cx="430887" cy="1938992"/>
          </a:xfrm>
          <a:prstGeom prst="rect">
            <a:avLst/>
          </a:prstGeom>
          <a:noFill/>
        </p:spPr>
        <p:txBody>
          <a:bodyPr vert="eaVert" wrap="none" rtlCol="0">
            <a:spAutoFit/>
          </a:bodyPr>
          <a:lstStyle/>
          <a:p>
            <a:r>
              <a:rPr kumimoji="1" lang="ja-JP" altLang="en-US" sz="1600" dirty="0">
                <a:solidFill>
                  <a:schemeClr val="accent6">
                    <a:lumMod val="50000"/>
                  </a:schemeClr>
                </a:solidFill>
                <a:latin typeface="Meiryo" charset="-128"/>
                <a:ea typeface="Meiryo" charset="-128"/>
                <a:cs typeface="Meiryo" charset="-128"/>
              </a:rPr>
              <a:t>ユーザー企業が管理</a:t>
            </a:r>
          </a:p>
        </p:txBody>
      </p:sp>
      <p:sp>
        <p:nvSpPr>
          <p:cNvPr id="73" name="テキスト ボックス 72"/>
          <p:cNvSpPr txBox="1"/>
          <p:nvPr/>
        </p:nvSpPr>
        <p:spPr>
          <a:xfrm>
            <a:off x="35369" y="2057401"/>
            <a:ext cx="430887" cy="2964914"/>
          </a:xfrm>
          <a:prstGeom prst="rect">
            <a:avLst/>
          </a:prstGeom>
          <a:noFill/>
        </p:spPr>
        <p:txBody>
          <a:bodyPr vert="eaVert" wrap="none" rtlCol="0">
            <a:spAutoFit/>
          </a:bodyPr>
          <a:lstStyle/>
          <a:p>
            <a:r>
              <a:rPr kumimoji="1" lang="ja-JP" altLang="en-US" sz="1600" dirty="0">
                <a:solidFill>
                  <a:schemeClr val="accent2">
                    <a:lumMod val="50000"/>
                  </a:schemeClr>
                </a:solidFill>
                <a:latin typeface="Meiryo" charset="-128"/>
                <a:ea typeface="Meiryo" charset="-128"/>
                <a:cs typeface="Meiryo" charset="-128"/>
              </a:rPr>
              <a:t>クラウドサービス事業者が管理</a:t>
            </a:r>
          </a:p>
        </p:txBody>
      </p:sp>
      <p:sp>
        <p:nvSpPr>
          <p:cNvPr id="47" name="正方形/長方形 46">
            <a:extLst>
              <a:ext uri="{FF2B5EF4-FFF2-40B4-BE49-F238E27FC236}">
                <a16:creationId xmlns:a16="http://schemas.microsoft.com/office/drawing/2014/main" id="{81A54E8C-050F-EB4D-A5A6-67BC968D17FC}"/>
              </a:ext>
            </a:extLst>
          </p:cNvPr>
          <p:cNvSpPr/>
          <p:nvPr/>
        </p:nvSpPr>
        <p:spPr>
          <a:xfrm>
            <a:off x="752191" y="2361033"/>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48" name="正方形/長方形 47">
            <a:extLst>
              <a:ext uri="{FF2B5EF4-FFF2-40B4-BE49-F238E27FC236}">
                <a16:creationId xmlns:a16="http://schemas.microsoft.com/office/drawing/2014/main" id="{E9631D94-C023-7649-A36A-6B25240BBEAE}"/>
              </a:ext>
            </a:extLst>
          </p:cNvPr>
          <p:cNvSpPr/>
          <p:nvPr/>
        </p:nvSpPr>
        <p:spPr>
          <a:xfrm>
            <a:off x="3532572" y="2364922"/>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49" name="正方形/長方形 48">
            <a:extLst>
              <a:ext uri="{FF2B5EF4-FFF2-40B4-BE49-F238E27FC236}">
                <a16:creationId xmlns:a16="http://schemas.microsoft.com/office/drawing/2014/main" id="{859A9E1B-CC39-DB48-B1C5-E96CF7AB8C04}"/>
              </a:ext>
            </a:extLst>
          </p:cNvPr>
          <p:cNvSpPr/>
          <p:nvPr/>
        </p:nvSpPr>
        <p:spPr>
          <a:xfrm>
            <a:off x="4898317"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50" name="正方形/長方形 49">
            <a:extLst>
              <a:ext uri="{FF2B5EF4-FFF2-40B4-BE49-F238E27FC236}">
                <a16:creationId xmlns:a16="http://schemas.microsoft.com/office/drawing/2014/main" id="{12ACC0A7-E181-464A-B1A1-3C41ADE3B189}"/>
              </a:ext>
            </a:extLst>
          </p:cNvPr>
          <p:cNvSpPr/>
          <p:nvPr/>
        </p:nvSpPr>
        <p:spPr>
          <a:xfrm>
            <a:off x="6270878"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51" name="正方形/長方形 50">
            <a:extLst>
              <a:ext uri="{FF2B5EF4-FFF2-40B4-BE49-F238E27FC236}">
                <a16:creationId xmlns:a16="http://schemas.microsoft.com/office/drawing/2014/main" id="{6B5E3353-F522-9F4C-BBB2-C4CB97AD2E6A}"/>
              </a:ext>
            </a:extLst>
          </p:cNvPr>
          <p:cNvSpPr/>
          <p:nvPr/>
        </p:nvSpPr>
        <p:spPr>
          <a:xfrm>
            <a:off x="740899" y="173408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2" name="正方形/長方形 51">
            <a:extLst>
              <a:ext uri="{FF2B5EF4-FFF2-40B4-BE49-F238E27FC236}">
                <a16:creationId xmlns:a16="http://schemas.microsoft.com/office/drawing/2014/main" id="{57E29FE0-6592-9843-8BFE-9347DF8935B4}"/>
              </a:ext>
            </a:extLst>
          </p:cNvPr>
          <p:cNvSpPr/>
          <p:nvPr/>
        </p:nvSpPr>
        <p:spPr>
          <a:xfrm>
            <a:off x="3532572" y="171412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3" name="正方形/長方形 52">
            <a:extLst>
              <a:ext uri="{FF2B5EF4-FFF2-40B4-BE49-F238E27FC236}">
                <a16:creationId xmlns:a16="http://schemas.microsoft.com/office/drawing/2014/main" id="{FD51EF18-9CCD-F348-BDB7-C53BE0B2A926}"/>
              </a:ext>
            </a:extLst>
          </p:cNvPr>
          <p:cNvSpPr/>
          <p:nvPr/>
        </p:nvSpPr>
        <p:spPr>
          <a:xfrm>
            <a:off x="4898317" y="1734386"/>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54" name="正方形/長方形 53">
            <a:extLst>
              <a:ext uri="{FF2B5EF4-FFF2-40B4-BE49-F238E27FC236}">
                <a16:creationId xmlns:a16="http://schemas.microsoft.com/office/drawing/2014/main" id="{4ADE3D91-95C0-D743-9694-3DA4ABC50396}"/>
              </a:ext>
            </a:extLst>
          </p:cNvPr>
          <p:cNvSpPr/>
          <p:nvPr/>
        </p:nvSpPr>
        <p:spPr>
          <a:xfrm>
            <a:off x="6282178" y="1735079"/>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65" name="正方形/長方形 64">
            <a:extLst>
              <a:ext uri="{FF2B5EF4-FFF2-40B4-BE49-F238E27FC236}">
                <a16:creationId xmlns:a16="http://schemas.microsoft.com/office/drawing/2014/main" id="{9FFE1063-214B-D542-B9D1-599A9588A6B3}"/>
              </a:ext>
            </a:extLst>
          </p:cNvPr>
          <p:cNvSpPr/>
          <p:nvPr/>
        </p:nvSpPr>
        <p:spPr>
          <a:xfrm>
            <a:off x="2144465" y="5015579"/>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74" name="正方形/長方形 73">
            <a:extLst>
              <a:ext uri="{FF2B5EF4-FFF2-40B4-BE49-F238E27FC236}">
                <a16:creationId xmlns:a16="http://schemas.microsoft.com/office/drawing/2014/main" id="{213D760C-31DC-E44F-B1A0-4BB2D6E1513C}"/>
              </a:ext>
            </a:extLst>
          </p:cNvPr>
          <p:cNvSpPr/>
          <p:nvPr/>
        </p:nvSpPr>
        <p:spPr>
          <a:xfrm>
            <a:off x="4898317" y="3685794"/>
            <a:ext cx="1240308" cy="468208"/>
          </a:xfrm>
          <a:prstGeom prst="rect">
            <a:avLst/>
          </a:prstGeom>
          <a:solidFill>
            <a:schemeClr val="accent6">
              <a:lumMod val="75000"/>
            </a:schemeClr>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75" name="正方形/長方形 74">
            <a:extLst>
              <a:ext uri="{FF2B5EF4-FFF2-40B4-BE49-F238E27FC236}">
                <a16:creationId xmlns:a16="http://schemas.microsoft.com/office/drawing/2014/main" id="{417FA96F-A18A-4442-9DF1-32C3FF3B1B6E}"/>
              </a:ext>
            </a:extLst>
          </p:cNvPr>
          <p:cNvSpPr/>
          <p:nvPr/>
        </p:nvSpPr>
        <p:spPr>
          <a:xfrm>
            <a:off x="2144461" y="3034747"/>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78" name="正方形/長方形 77">
            <a:extLst>
              <a:ext uri="{FF2B5EF4-FFF2-40B4-BE49-F238E27FC236}">
                <a16:creationId xmlns:a16="http://schemas.microsoft.com/office/drawing/2014/main" id="{276D0B40-4CF4-0841-BEE6-21DA0AFB73E5}"/>
              </a:ext>
            </a:extLst>
          </p:cNvPr>
          <p:cNvSpPr/>
          <p:nvPr/>
        </p:nvSpPr>
        <p:spPr>
          <a:xfrm>
            <a:off x="2144465" y="1063318"/>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79" name="正方形/長方形 78">
            <a:extLst>
              <a:ext uri="{FF2B5EF4-FFF2-40B4-BE49-F238E27FC236}">
                <a16:creationId xmlns:a16="http://schemas.microsoft.com/office/drawing/2014/main" id="{C976C054-C54B-C94D-960E-40D3C781BE9C}"/>
              </a:ext>
            </a:extLst>
          </p:cNvPr>
          <p:cNvSpPr/>
          <p:nvPr/>
        </p:nvSpPr>
        <p:spPr>
          <a:xfrm>
            <a:off x="2144464" y="4349557"/>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0" name="正方形/長方形 79">
            <a:extLst>
              <a:ext uri="{FF2B5EF4-FFF2-40B4-BE49-F238E27FC236}">
                <a16:creationId xmlns:a16="http://schemas.microsoft.com/office/drawing/2014/main" id="{94AAE031-FCB2-CC4B-9785-E8DCD43BE641}"/>
              </a:ext>
            </a:extLst>
          </p:cNvPr>
          <p:cNvSpPr/>
          <p:nvPr/>
        </p:nvSpPr>
        <p:spPr>
          <a:xfrm>
            <a:off x="2144461" y="2364922"/>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81" name="正方形/長方形 80">
            <a:extLst>
              <a:ext uri="{FF2B5EF4-FFF2-40B4-BE49-F238E27FC236}">
                <a16:creationId xmlns:a16="http://schemas.microsoft.com/office/drawing/2014/main" id="{22F9B15F-3BD2-D84E-B3C3-3EE5B9586B09}"/>
              </a:ext>
            </a:extLst>
          </p:cNvPr>
          <p:cNvSpPr/>
          <p:nvPr/>
        </p:nvSpPr>
        <p:spPr>
          <a:xfrm>
            <a:off x="2144461" y="1714120"/>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sp>
        <p:nvSpPr>
          <p:cNvPr id="82" name="正方形/長方形 81">
            <a:extLst>
              <a:ext uri="{FF2B5EF4-FFF2-40B4-BE49-F238E27FC236}">
                <a16:creationId xmlns:a16="http://schemas.microsoft.com/office/drawing/2014/main" id="{ABA98CD4-26D3-9342-9C9A-DAA16F17F1DF}"/>
              </a:ext>
            </a:extLst>
          </p:cNvPr>
          <p:cNvSpPr/>
          <p:nvPr/>
        </p:nvSpPr>
        <p:spPr>
          <a:xfrm>
            <a:off x="2144460" y="5659569"/>
            <a:ext cx="1294463"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ハードウェア</a:t>
            </a:r>
          </a:p>
        </p:txBody>
      </p:sp>
      <p:sp>
        <p:nvSpPr>
          <p:cNvPr id="83" name="正方形/長方形 82">
            <a:extLst>
              <a:ext uri="{FF2B5EF4-FFF2-40B4-BE49-F238E27FC236}">
                <a16:creationId xmlns:a16="http://schemas.microsoft.com/office/drawing/2014/main" id="{68596E37-BB0F-F245-8B52-9ABD10AD6F5E}"/>
              </a:ext>
            </a:extLst>
          </p:cNvPr>
          <p:cNvSpPr/>
          <p:nvPr/>
        </p:nvSpPr>
        <p:spPr>
          <a:xfrm>
            <a:off x="7652173" y="5651384"/>
            <a:ext cx="1240308" cy="468208"/>
          </a:xfrm>
          <a:prstGeom prst="rect">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ハードウェア</a:t>
            </a:r>
          </a:p>
        </p:txBody>
      </p:sp>
      <p:sp>
        <p:nvSpPr>
          <p:cNvPr id="84" name="正方形/長方形 83">
            <a:extLst>
              <a:ext uri="{FF2B5EF4-FFF2-40B4-BE49-F238E27FC236}">
                <a16:creationId xmlns:a16="http://schemas.microsoft.com/office/drawing/2014/main" id="{5AC6EA1A-12A8-EC40-A993-507E97712016}"/>
              </a:ext>
            </a:extLst>
          </p:cNvPr>
          <p:cNvSpPr/>
          <p:nvPr/>
        </p:nvSpPr>
        <p:spPr>
          <a:xfrm>
            <a:off x="7652173" y="5010627"/>
            <a:ext cx="1240308" cy="46820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仮想マシン</a:t>
            </a:r>
          </a:p>
        </p:txBody>
      </p:sp>
      <p:sp>
        <p:nvSpPr>
          <p:cNvPr id="85" name="正方形/長方形 84">
            <a:extLst>
              <a:ext uri="{FF2B5EF4-FFF2-40B4-BE49-F238E27FC236}">
                <a16:creationId xmlns:a16="http://schemas.microsoft.com/office/drawing/2014/main" id="{70C04C74-5E06-6540-B65F-40A11CC8342F}"/>
              </a:ext>
            </a:extLst>
          </p:cNvPr>
          <p:cNvSpPr/>
          <p:nvPr/>
        </p:nvSpPr>
        <p:spPr>
          <a:xfrm>
            <a:off x="7652173" y="3693444"/>
            <a:ext cx="1240308" cy="468208"/>
          </a:xfrm>
          <a:prstGeom prst="rect">
            <a:avLst/>
          </a:prstGeom>
          <a:solidFill>
            <a:schemeClr val="accent6">
              <a:lumMod val="75000"/>
            </a:schemeClr>
          </a:solidFill>
          <a:ln>
            <a:solidFill>
              <a:schemeClr val="bg1"/>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コンテナ管理機能</a:t>
            </a:r>
          </a:p>
        </p:txBody>
      </p:sp>
      <p:sp>
        <p:nvSpPr>
          <p:cNvPr id="86" name="正方形/長方形 85">
            <a:extLst>
              <a:ext uri="{FF2B5EF4-FFF2-40B4-BE49-F238E27FC236}">
                <a16:creationId xmlns:a16="http://schemas.microsoft.com/office/drawing/2014/main" id="{C0DB80A4-2680-1B47-A536-19EBF6905F63}"/>
              </a:ext>
            </a:extLst>
          </p:cNvPr>
          <p:cNvSpPr/>
          <p:nvPr/>
        </p:nvSpPr>
        <p:spPr>
          <a:xfrm>
            <a:off x="7652169" y="3029795"/>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ミドルウェア</a:t>
            </a:r>
          </a:p>
        </p:txBody>
      </p:sp>
      <p:sp>
        <p:nvSpPr>
          <p:cNvPr id="87" name="正方形/長方形 86">
            <a:extLst>
              <a:ext uri="{FF2B5EF4-FFF2-40B4-BE49-F238E27FC236}">
                <a16:creationId xmlns:a16="http://schemas.microsoft.com/office/drawing/2014/main" id="{02319E4B-4940-E24E-8379-20307A547773}"/>
              </a:ext>
            </a:extLst>
          </p:cNvPr>
          <p:cNvSpPr/>
          <p:nvPr/>
        </p:nvSpPr>
        <p:spPr>
          <a:xfrm>
            <a:off x="7652173" y="1058366"/>
            <a:ext cx="1240308" cy="468208"/>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a:solidFill>
                  <a:srgbClr val="FFFFFF"/>
                </a:solidFill>
                <a:latin typeface="Meiryo" charset="-128"/>
                <a:ea typeface="Meiryo" charset="-128"/>
                <a:cs typeface="Meiryo" charset="-128"/>
              </a:rPr>
              <a:t>アプリケーション</a:t>
            </a:r>
          </a:p>
        </p:txBody>
      </p:sp>
      <p:sp>
        <p:nvSpPr>
          <p:cNvPr id="88" name="正方形/長方形 87">
            <a:extLst>
              <a:ext uri="{FF2B5EF4-FFF2-40B4-BE49-F238E27FC236}">
                <a16:creationId xmlns:a16="http://schemas.microsoft.com/office/drawing/2014/main" id="{72D783CE-71E3-F044-8C54-BA0E8E988071}"/>
              </a:ext>
            </a:extLst>
          </p:cNvPr>
          <p:cNvSpPr/>
          <p:nvPr/>
        </p:nvSpPr>
        <p:spPr>
          <a:xfrm>
            <a:off x="7652173" y="4362138"/>
            <a:ext cx="1240308" cy="46820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a:solidFill>
                  <a:srgbClr val="FFFFFF"/>
                </a:solidFill>
                <a:latin typeface="Meiryo" charset="-128"/>
                <a:ea typeface="Meiryo" charset="-128"/>
                <a:cs typeface="Meiryo" charset="-128"/>
              </a:rPr>
              <a:t>OS</a:t>
            </a:r>
            <a:endParaRPr kumimoji="1" lang="ja-JP" altLang="en-US" sz="1000" dirty="0">
              <a:solidFill>
                <a:srgbClr val="FFFFFF"/>
              </a:solidFill>
              <a:latin typeface="Meiryo" charset="-128"/>
              <a:ea typeface="Meiryo" charset="-128"/>
              <a:cs typeface="Meiryo" charset="-128"/>
            </a:endParaRPr>
          </a:p>
        </p:txBody>
      </p:sp>
      <p:sp>
        <p:nvSpPr>
          <p:cNvPr id="89" name="テキスト ボックス 88">
            <a:extLst>
              <a:ext uri="{FF2B5EF4-FFF2-40B4-BE49-F238E27FC236}">
                <a16:creationId xmlns:a16="http://schemas.microsoft.com/office/drawing/2014/main" id="{53B1A034-3BCE-2F48-AD5B-D349F1791AA7}"/>
              </a:ext>
            </a:extLst>
          </p:cNvPr>
          <p:cNvSpPr txBox="1"/>
          <p:nvPr/>
        </p:nvSpPr>
        <p:spPr>
          <a:xfrm>
            <a:off x="8008893" y="744508"/>
            <a:ext cx="585417" cy="276999"/>
          </a:xfrm>
          <a:prstGeom prst="rect">
            <a:avLst/>
          </a:prstGeom>
          <a:noFill/>
        </p:spPr>
        <p:txBody>
          <a:bodyPr wrap="none" rtlCol="0">
            <a:spAutoFit/>
          </a:bodyPr>
          <a:lstStyle/>
          <a:p>
            <a:pPr algn="ctr"/>
            <a:r>
              <a:rPr lang="en-US" altLang="ja-JP" sz="1200" b="1" dirty="0">
                <a:solidFill>
                  <a:srgbClr val="7030A0"/>
                </a:solidFill>
                <a:latin typeface="Meiryo" charset="-128"/>
                <a:ea typeface="Meiryo" charset="-128"/>
                <a:cs typeface="Meiryo" charset="-128"/>
              </a:rPr>
              <a:t>S</a:t>
            </a:r>
            <a:r>
              <a:rPr kumimoji="1" lang="en-US" altLang="ja-JP" sz="1200" b="1" dirty="0">
                <a:solidFill>
                  <a:srgbClr val="7030A0"/>
                </a:solidFill>
                <a:latin typeface="Meiryo" charset="-128"/>
                <a:ea typeface="Meiryo" charset="-128"/>
                <a:cs typeface="Meiryo" charset="-128"/>
              </a:rPr>
              <a:t>aaS</a:t>
            </a:r>
            <a:endParaRPr kumimoji="1" lang="ja-JP" altLang="en-US" sz="1200" b="1" dirty="0">
              <a:solidFill>
                <a:srgbClr val="7030A0"/>
              </a:solidFill>
              <a:latin typeface="Meiryo" charset="-128"/>
              <a:ea typeface="Meiryo" charset="-128"/>
              <a:cs typeface="Meiryo" charset="-128"/>
            </a:endParaRPr>
          </a:p>
        </p:txBody>
      </p:sp>
      <p:sp>
        <p:nvSpPr>
          <p:cNvPr id="90" name="正方形/長方形 89">
            <a:extLst>
              <a:ext uri="{FF2B5EF4-FFF2-40B4-BE49-F238E27FC236}">
                <a16:creationId xmlns:a16="http://schemas.microsoft.com/office/drawing/2014/main" id="{FAB01E27-88E5-4840-920F-04550E1779AE}"/>
              </a:ext>
            </a:extLst>
          </p:cNvPr>
          <p:cNvSpPr/>
          <p:nvPr/>
        </p:nvSpPr>
        <p:spPr>
          <a:xfrm>
            <a:off x="7652169" y="2359970"/>
            <a:ext cx="1240308" cy="468208"/>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ランタイム</a:t>
            </a:r>
            <a:endParaRPr kumimoji="1" lang="ja-JP" altLang="en-US" sz="1000" dirty="0">
              <a:solidFill>
                <a:srgbClr val="FFFFFF"/>
              </a:solidFill>
              <a:latin typeface="Meiryo" charset="-128"/>
              <a:ea typeface="Meiryo" charset="-128"/>
              <a:cs typeface="Meiryo" charset="-128"/>
            </a:endParaRPr>
          </a:p>
        </p:txBody>
      </p:sp>
      <p:sp>
        <p:nvSpPr>
          <p:cNvPr id="91" name="正方形/長方形 90">
            <a:extLst>
              <a:ext uri="{FF2B5EF4-FFF2-40B4-BE49-F238E27FC236}">
                <a16:creationId xmlns:a16="http://schemas.microsoft.com/office/drawing/2014/main" id="{EE440A03-DA90-674E-AF31-BA1088AFF404}"/>
              </a:ext>
            </a:extLst>
          </p:cNvPr>
          <p:cNvSpPr/>
          <p:nvPr/>
        </p:nvSpPr>
        <p:spPr>
          <a:xfrm>
            <a:off x="7663469" y="1735079"/>
            <a:ext cx="1240308" cy="468208"/>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a:solidFill>
                  <a:srgbClr val="FFFFFF"/>
                </a:solidFill>
                <a:latin typeface="Meiryo" charset="-128"/>
                <a:ea typeface="Meiryo" charset="-128"/>
                <a:cs typeface="Meiryo" charset="-128"/>
              </a:rPr>
              <a:t>データ</a:t>
            </a:r>
            <a:endParaRPr kumimoji="1" lang="ja-JP" altLang="en-US" sz="1000" dirty="0">
              <a:solidFill>
                <a:srgbClr val="FFFFFF"/>
              </a:solidFill>
              <a:latin typeface="Meiryo" charset="-128"/>
              <a:ea typeface="Meiryo" charset="-128"/>
              <a:cs typeface="Meiryo" charset="-128"/>
            </a:endParaRPr>
          </a:p>
        </p:txBody>
      </p:sp>
      <p:cxnSp>
        <p:nvCxnSpPr>
          <p:cNvPr id="6" name="直線コネクタ 5">
            <a:extLst>
              <a:ext uri="{FF2B5EF4-FFF2-40B4-BE49-F238E27FC236}">
                <a16:creationId xmlns:a16="http://schemas.microsoft.com/office/drawing/2014/main" id="{FE9DCDD9-786C-174F-9B7B-2B41CB182249}"/>
              </a:ext>
            </a:extLst>
          </p:cNvPr>
          <p:cNvCxnSpPr>
            <a:cxnSpLocks/>
          </p:cNvCxnSpPr>
          <p:nvPr/>
        </p:nvCxnSpPr>
        <p:spPr>
          <a:xfrm>
            <a:off x="6270878" y="1370354"/>
            <a:ext cx="1240308"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B9AC6554-4787-2442-8F99-973010C0CF62}"/>
              </a:ext>
            </a:extLst>
          </p:cNvPr>
          <p:cNvSpPr txBox="1"/>
          <p:nvPr/>
        </p:nvSpPr>
        <p:spPr>
          <a:xfrm>
            <a:off x="6576507" y="1348099"/>
            <a:ext cx="646331" cy="230832"/>
          </a:xfrm>
          <a:prstGeom prst="rect">
            <a:avLst/>
          </a:prstGeom>
          <a:noFill/>
        </p:spPr>
        <p:txBody>
          <a:bodyPr wrap="none" rtlCol="0">
            <a:spAutoFit/>
          </a:bodyPr>
          <a:lstStyle/>
          <a:p>
            <a:r>
              <a:rPr kumimoji="1" lang="ja-JP" altLang="en-US" sz="900">
                <a:solidFill>
                  <a:schemeClr val="bg1"/>
                </a:solidFill>
                <a:latin typeface="Meiryo" panose="020B0604030504040204" pitchFamily="34" charset="-128"/>
                <a:ea typeface="Meiryo" panose="020B0604030504040204" pitchFamily="34" charset="-128"/>
              </a:rPr>
              <a:t>連携機能</a:t>
            </a:r>
          </a:p>
        </p:txBody>
      </p:sp>
      <p:sp>
        <p:nvSpPr>
          <p:cNvPr id="12" name="テキスト ボックス 11">
            <a:extLst>
              <a:ext uri="{FF2B5EF4-FFF2-40B4-BE49-F238E27FC236}">
                <a16:creationId xmlns:a16="http://schemas.microsoft.com/office/drawing/2014/main" id="{AC5A32C8-707E-544A-B4F3-2C1CE388E067}"/>
              </a:ext>
            </a:extLst>
          </p:cNvPr>
          <p:cNvSpPr txBox="1"/>
          <p:nvPr/>
        </p:nvSpPr>
        <p:spPr>
          <a:xfrm>
            <a:off x="3523421" y="6224594"/>
            <a:ext cx="130356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Container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3" name="テキスト ボックス 92">
            <a:extLst>
              <a:ext uri="{FF2B5EF4-FFF2-40B4-BE49-F238E27FC236}">
                <a16:creationId xmlns:a16="http://schemas.microsoft.com/office/drawing/2014/main" id="{FE1331C7-44A2-0849-BED0-A52AAC5F3048}"/>
              </a:ext>
            </a:extLst>
          </p:cNvPr>
          <p:cNvSpPr txBox="1"/>
          <p:nvPr/>
        </p:nvSpPr>
        <p:spPr>
          <a:xfrm>
            <a:off x="6337859" y="6224594"/>
            <a:ext cx="1249060"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Function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4" name="テキスト ボックス 93">
            <a:extLst>
              <a:ext uri="{FF2B5EF4-FFF2-40B4-BE49-F238E27FC236}">
                <a16:creationId xmlns:a16="http://schemas.microsoft.com/office/drawing/2014/main" id="{13D9471E-0230-C348-83D5-967CD43CCA84}"/>
              </a:ext>
            </a:extLst>
          </p:cNvPr>
          <p:cNvSpPr txBox="1"/>
          <p:nvPr/>
        </p:nvSpPr>
        <p:spPr>
          <a:xfrm>
            <a:off x="2041956" y="6224594"/>
            <a:ext cx="151195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Infrastructure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5" name="テキスト ボックス 94">
            <a:extLst>
              <a:ext uri="{FF2B5EF4-FFF2-40B4-BE49-F238E27FC236}">
                <a16:creationId xmlns:a16="http://schemas.microsoft.com/office/drawing/2014/main" id="{F7E8E832-18BE-BF41-992F-59B664B905E4}"/>
              </a:ext>
            </a:extLst>
          </p:cNvPr>
          <p:cNvSpPr txBox="1"/>
          <p:nvPr/>
        </p:nvSpPr>
        <p:spPr>
          <a:xfrm>
            <a:off x="4965404" y="6230953"/>
            <a:ext cx="1239442"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Platform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
        <p:nvSpPr>
          <p:cNvPr id="96" name="テキスト ボックス 95">
            <a:extLst>
              <a:ext uri="{FF2B5EF4-FFF2-40B4-BE49-F238E27FC236}">
                <a16:creationId xmlns:a16="http://schemas.microsoft.com/office/drawing/2014/main" id="{CB452CEA-BEAE-6D43-85EE-B3802F93E34F}"/>
              </a:ext>
            </a:extLst>
          </p:cNvPr>
          <p:cNvSpPr txBox="1"/>
          <p:nvPr/>
        </p:nvSpPr>
        <p:spPr>
          <a:xfrm>
            <a:off x="7676837" y="6224594"/>
            <a:ext cx="1265091" cy="215444"/>
          </a:xfrm>
          <a:prstGeom prst="rect">
            <a:avLst/>
          </a:prstGeom>
          <a:noFill/>
        </p:spPr>
        <p:txBody>
          <a:bodyPr wrap="none" rtlCol="0">
            <a:spAutoFit/>
          </a:bodyPr>
          <a:lstStyle/>
          <a:p>
            <a:pPr algn="ctr"/>
            <a:r>
              <a:rPr kumimoji="1" lang="en-US" altLang="ja-JP" sz="800" dirty="0">
                <a:solidFill>
                  <a:schemeClr val="accent2">
                    <a:lumMod val="50000"/>
                  </a:schemeClr>
                </a:solidFill>
                <a:latin typeface="Meiryo" panose="020B0604030504040204" pitchFamily="34" charset="-128"/>
                <a:ea typeface="Meiryo" panose="020B0604030504040204" pitchFamily="34" charset="-128"/>
              </a:rPr>
              <a:t>Software as a Service</a:t>
            </a:r>
            <a:endParaRPr kumimoji="1" lang="ja-JP" altLang="en-US" sz="800">
              <a:solidFill>
                <a:schemeClr val="accent2">
                  <a:lumMod val="50000"/>
                </a:schemeClr>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3139342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正方形/長方形 76"/>
          <p:cNvSpPr/>
          <p:nvPr/>
        </p:nvSpPr>
        <p:spPr>
          <a:xfrm>
            <a:off x="7141087" y="1168502"/>
            <a:ext cx="1600895" cy="5130460"/>
          </a:xfrm>
          <a:prstGeom prst="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6989222" y="1057341"/>
            <a:ext cx="1600895" cy="5130460"/>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正方形/長方形 57"/>
          <p:cNvSpPr/>
          <p:nvPr/>
        </p:nvSpPr>
        <p:spPr>
          <a:xfrm>
            <a:off x="2208572" y="946180"/>
            <a:ext cx="4124722"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4479150"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正方形/長方形 53"/>
          <p:cNvSpPr/>
          <p:nvPr/>
        </p:nvSpPr>
        <p:spPr>
          <a:xfrm>
            <a:off x="2435656" y="1370371"/>
            <a:ext cx="1600895" cy="4400166"/>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387237" y="946180"/>
            <a:ext cx="1600895" cy="513046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サーバーレスの仕組み</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grpSp>
        <p:nvGrpSpPr>
          <p:cNvPr id="33" name="図形グループ 32"/>
          <p:cNvGrpSpPr/>
          <p:nvPr/>
        </p:nvGrpSpPr>
        <p:grpSpPr>
          <a:xfrm>
            <a:off x="902759" y="1904160"/>
            <a:ext cx="553726" cy="619702"/>
            <a:chOff x="957992" y="2072921"/>
            <a:chExt cx="370254" cy="436950"/>
          </a:xfrm>
        </p:grpSpPr>
        <p:grpSp>
          <p:nvGrpSpPr>
            <p:cNvPr id="26" name="図形グループ 25"/>
            <p:cNvGrpSpPr/>
            <p:nvPr/>
          </p:nvGrpSpPr>
          <p:grpSpPr>
            <a:xfrm>
              <a:off x="957992" y="2072921"/>
              <a:ext cx="370254" cy="367267"/>
              <a:chOff x="2667295" y="1059799"/>
              <a:chExt cx="681672" cy="722281"/>
            </a:xfrm>
          </p:grpSpPr>
          <p:sp>
            <p:nvSpPr>
              <p:cNvPr id="27" name="角丸四角形 26"/>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28" name="図 27"/>
              <p:cNvPicPr>
                <a:picLocks noChangeAspect="1"/>
              </p:cNvPicPr>
              <p:nvPr/>
            </p:nvPicPr>
            <p:blipFill>
              <a:blip r:embed="rId2">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29" name="図形グループ 28"/>
            <p:cNvGrpSpPr/>
            <p:nvPr/>
          </p:nvGrpSpPr>
          <p:grpSpPr>
            <a:xfrm>
              <a:off x="1069293" y="2164692"/>
              <a:ext cx="150692" cy="345179"/>
              <a:chOff x="1946324" y="4125162"/>
              <a:chExt cx="969964" cy="2007872"/>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フローチャート: 論理積ゲート 3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pic>
        <p:nvPicPr>
          <p:cNvPr id="32" name="図 31"/>
          <p:cNvPicPr>
            <a:picLocks noChangeAspect="1"/>
          </p:cNvPicPr>
          <p:nvPr/>
        </p:nvPicPr>
        <p:blipFill>
          <a:blip r:embed="rId3">
            <a:clrChange>
              <a:clrFrom>
                <a:srgbClr val="FFFFFF"/>
              </a:clrFrom>
              <a:clrTo>
                <a:srgbClr val="FFFFFF">
                  <a:alpha val="0"/>
                </a:srgbClr>
              </a:clrTo>
            </a:clrChange>
          </a:blip>
          <a:stretch>
            <a:fillRect/>
          </a:stretch>
        </p:blipFill>
        <p:spPr>
          <a:xfrm>
            <a:off x="928632" y="2948797"/>
            <a:ext cx="511025" cy="511025"/>
          </a:xfrm>
          <a:prstGeom prst="rect">
            <a:avLst/>
          </a:prstGeom>
          <a:effectLst>
            <a:outerShdw blurRad="50800" dist="38100" dir="2700000" algn="tl" rotWithShape="0">
              <a:prstClr val="black">
                <a:alpha val="40000"/>
              </a:prstClr>
            </a:outerShdw>
          </a:effectLst>
        </p:spPr>
      </p:pic>
      <p:pic>
        <p:nvPicPr>
          <p:cNvPr id="35" name="図 34"/>
          <p:cNvPicPr>
            <a:picLocks noChangeAspect="1"/>
          </p:cNvPicPr>
          <p:nvPr/>
        </p:nvPicPr>
        <p:blipFill>
          <a:blip r:embed="rId4">
            <a:clrChange>
              <a:clrFrom>
                <a:srgbClr val="FFFFFF"/>
              </a:clrFrom>
              <a:clrTo>
                <a:srgbClr val="FFFFFF">
                  <a:alpha val="0"/>
                </a:srgbClr>
              </a:clrTo>
            </a:clrChange>
          </a:blip>
          <a:stretch>
            <a:fillRect/>
          </a:stretch>
        </p:blipFill>
        <p:spPr>
          <a:xfrm>
            <a:off x="850215" y="3858807"/>
            <a:ext cx="658811" cy="658811"/>
          </a:xfrm>
          <a:prstGeom prst="rect">
            <a:avLst/>
          </a:prstGeom>
          <a:effectLst>
            <a:outerShdw blurRad="50800" dist="38100" dir="2700000" algn="tl" rotWithShape="0">
              <a:prstClr val="black">
                <a:alpha val="40000"/>
              </a:prstClr>
            </a:outerShdw>
          </a:effectLst>
        </p:spPr>
      </p:pic>
      <p:pic>
        <p:nvPicPr>
          <p:cNvPr id="36" name="図 35"/>
          <p:cNvPicPr>
            <a:picLocks noChangeAspect="1"/>
          </p:cNvPicPr>
          <p:nvPr/>
        </p:nvPicPr>
        <p:blipFill>
          <a:blip r:embed="rId5"/>
          <a:stretch>
            <a:fillRect/>
          </a:stretch>
        </p:blipFill>
        <p:spPr>
          <a:xfrm>
            <a:off x="928349" y="4880685"/>
            <a:ext cx="502545" cy="502545"/>
          </a:xfrm>
          <a:prstGeom prst="rect">
            <a:avLst/>
          </a:prstGeom>
          <a:effectLst>
            <a:outerShdw blurRad="50800" dist="38100" dir="2700000" algn="tl" rotWithShape="0">
              <a:prstClr val="black">
                <a:alpha val="40000"/>
              </a:prstClr>
            </a:outerShdw>
          </a:effectLst>
        </p:spPr>
      </p:pic>
      <p:sp>
        <p:nvSpPr>
          <p:cNvPr id="37" name="テキスト ボックス 36"/>
          <p:cNvSpPr txBox="1"/>
          <p:nvPr/>
        </p:nvSpPr>
        <p:spPr>
          <a:xfrm>
            <a:off x="522970" y="2534931"/>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ブラウザからのアクセス</a:t>
            </a:r>
            <a:endParaRPr kumimoji="1" lang="ja-JP" altLang="en-US" sz="800" dirty="0">
              <a:solidFill>
                <a:srgbClr val="0432FF"/>
              </a:solidFill>
              <a:latin typeface="Meiryo" charset="-128"/>
              <a:ea typeface="Meiryo" charset="-128"/>
              <a:cs typeface="Meiryo" charset="-128"/>
            </a:endParaRPr>
          </a:p>
        </p:txBody>
      </p:sp>
      <p:sp>
        <p:nvSpPr>
          <p:cNvPr id="38" name="テキスト ボックス 37"/>
          <p:cNvSpPr txBox="1"/>
          <p:nvPr/>
        </p:nvSpPr>
        <p:spPr>
          <a:xfrm>
            <a:off x="522970" y="3462733"/>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センサーからの発信</a:t>
            </a:r>
            <a:endParaRPr kumimoji="1" lang="ja-JP" altLang="en-US" sz="800" dirty="0">
              <a:solidFill>
                <a:srgbClr val="0432FF"/>
              </a:solidFill>
              <a:latin typeface="Meiryo" charset="-128"/>
              <a:ea typeface="Meiryo" charset="-128"/>
              <a:cs typeface="Meiryo" charset="-128"/>
            </a:endParaRPr>
          </a:p>
        </p:txBody>
      </p:sp>
      <p:sp>
        <p:nvSpPr>
          <p:cNvPr id="39" name="テキスト ボックス 38"/>
          <p:cNvSpPr txBox="1"/>
          <p:nvPr/>
        </p:nvSpPr>
        <p:spPr>
          <a:xfrm>
            <a:off x="522969" y="4562422"/>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異常</a:t>
            </a:r>
            <a:r>
              <a:rPr lang="ja-JP" altLang="en-US" sz="800">
                <a:solidFill>
                  <a:srgbClr val="0432FF"/>
                </a:solidFill>
                <a:latin typeface="Meiryo" charset="-128"/>
                <a:ea typeface="Meiryo" charset="-128"/>
                <a:cs typeface="Meiryo" charset="-128"/>
              </a:rPr>
              <a:t>データの送信</a:t>
            </a:r>
            <a:endParaRPr kumimoji="1" lang="ja-JP" altLang="en-US" sz="800" dirty="0">
              <a:solidFill>
                <a:srgbClr val="0432FF"/>
              </a:solidFill>
              <a:latin typeface="Meiryo" charset="-128"/>
              <a:ea typeface="Meiryo" charset="-128"/>
              <a:cs typeface="Meiryo" charset="-128"/>
            </a:endParaRPr>
          </a:p>
        </p:txBody>
      </p:sp>
      <p:sp>
        <p:nvSpPr>
          <p:cNvPr id="40" name="テキスト ボックス 39"/>
          <p:cNvSpPr txBox="1"/>
          <p:nvPr/>
        </p:nvSpPr>
        <p:spPr>
          <a:xfrm>
            <a:off x="522968" y="5416580"/>
            <a:ext cx="1313299" cy="215444"/>
          </a:xfrm>
          <a:prstGeom prst="rect">
            <a:avLst/>
          </a:prstGeom>
          <a:noFill/>
        </p:spPr>
        <p:txBody>
          <a:bodyPr wrap="square" rtlCol="0">
            <a:spAutoFit/>
          </a:bodyPr>
          <a:lstStyle/>
          <a:p>
            <a:pPr algn="ctr"/>
            <a:r>
              <a:rPr lang="ja-JP" altLang="en-US" sz="800" dirty="0">
                <a:solidFill>
                  <a:srgbClr val="0432FF"/>
                </a:solidFill>
                <a:latin typeface="Meiryo" charset="-128"/>
                <a:ea typeface="Meiryo" charset="-128"/>
                <a:cs typeface="Meiryo" charset="-128"/>
              </a:rPr>
              <a:t>タイマーによる起動</a:t>
            </a:r>
            <a:endParaRPr kumimoji="1" lang="ja-JP" altLang="en-US" sz="800" dirty="0">
              <a:solidFill>
                <a:srgbClr val="0432FF"/>
              </a:solidFill>
              <a:latin typeface="Meiryo" charset="-128"/>
              <a:ea typeface="Meiryo" charset="-128"/>
              <a:cs typeface="Meiryo" charset="-128"/>
            </a:endParaRPr>
          </a:p>
        </p:txBody>
      </p:sp>
      <p:pic>
        <p:nvPicPr>
          <p:cNvPr id="42" name="図 41"/>
          <p:cNvPicPr>
            <a:picLocks noChangeAspect="1"/>
          </p:cNvPicPr>
          <p:nvPr/>
        </p:nvPicPr>
        <p:blipFill>
          <a:blip r:embed="rId6">
            <a:clrChange>
              <a:clrFrom>
                <a:srgbClr val="FFFFFF"/>
              </a:clrFrom>
              <a:clrTo>
                <a:srgbClr val="FFFFFF">
                  <a:alpha val="0"/>
                </a:srgbClr>
              </a:clrTo>
            </a:clrChange>
          </a:blip>
          <a:stretch>
            <a:fillRect/>
          </a:stretch>
        </p:blipFill>
        <p:spPr>
          <a:xfrm>
            <a:off x="2893639" y="3204309"/>
            <a:ext cx="684927" cy="684927"/>
          </a:xfrm>
          <a:prstGeom prst="rect">
            <a:avLst/>
          </a:prstGeom>
          <a:effectLst>
            <a:outerShdw blurRad="50800" dist="38100" dir="2700000" algn="tl" rotWithShape="0">
              <a:prstClr val="black">
                <a:alpha val="40000"/>
              </a:prstClr>
            </a:outerShdw>
          </a:effectLst>
        </p:spPr>
      </p:pic>
      <p:sp>
        <p:nvSpPr>
          <p:cNvPr id="43" name="テキスト ボックス 42"/>
          <p:cNvSpPr txBox="1"/>
          <p:nvPr/>
        </p:nvSpPr>
        <p:spPr>
          <a:xfrm>
            <a:off x="2579452" y="3949085"/>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プログラムの実行</a:t>
            </a:r>
            <a:endParaRPr kumimoji="1" lang="ja-JP" altLang="en-US" sz="800" dirty="0">
              <a:latin typeface="Meiryo" charset="-128"/>
              <a:ea typeface="Meiryo" charset="-128"/>
              <a:cs typeface="Meiryo" charset="-128"/>
            </a:endParaRPr>
          </a:p>
        </p:txBody>
      </p:sp>
      <p:sp>
        <p:nvSpPr>
          <p:cNvPr id="44" name="フローチャート: 磁気ディスク 43"/>
          <p:cNvSpPr/>
          <p:nvPr/>
        </p:nvSpPr>
        <p:spPr>
          <a:xfrm>
            <a:off x="5049504" y="1954233"/>
            <a:ext cx="514440" cy="569629"/>
          </a:xfrm>
          <a:prstGeom prst="flowChartMagneticDisk">
            <a:avLst/>
          </a:prstGeom>
          <a:solidFill>
            <a:schemeClr val="tx1">
              <a:lumMod val="50000"/>
              <a:lumOff val="50000"/>
            </a:schemeClr>
          </a:solidFill>
          <a:ln w="6350">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45" name="図 44"/>
          <p:cNvPicPr>
            <a:picLocks noChangeAspect="1"/>
          </p:cNvPicPr>
          <p:nvPr/>
        </p:nvPicPr>
        <p:blipFill>
          <a:blip r:embed="rId7">
            <a:clrChange>
              <a:clrFrom>
                <a:srgbClr val="FFFFFF"/>
              </a:clrFrom>
              <a:clrTo>
                <a:srgbClr val="FFFFFF">
                  <a:alpha val="0"/>
                </a:srgbClr>
              </a:clrTo>
            </a:clrChange>
          </a:blip>
          <a:stretch>
            <a:fillRect/>
          </a:stretch>
        </p:blipFill>
        <p:spPr>
          <a:xfrm>
            <a:off x="5051211" y="3930992"/>
            <a:ext cx="514439" cy="514439"/>
          </a:xfrm>
          <a:prstGeom prst="rect">
            <a:avLst/>
          </a:prstGeom>
          <a:effectLst>
            <a:outerShdw blurRad="50800" dist="38100" dir="2700000" algn="tl" rotWithShape="0">
              <a:prstClr val="black">
                <a:alpha val="40000"/>
              </a:prstClr>
            </a:outerShdw>
          </a:effectLst>
        </p:spPr>
      </p:pic>
      <p:pic>
        <p:nvPicPr>
          <p:cNvPr id="46" name="図 45"/>
          <p:cNvPicPr>
            <a:picLocks noChangeAspect="1"/>
          </p:cNvPicPr>
          <p:nvPr/>
        </p:nvPicPr>
        <p:blipFill>
          <a:blip r:embed="rId3">
            <a:clrChange>
              <a:clrFrom>
                <a:srgbClr val="FFFFFF"/>
              </a:clrFrom>
              <a:clrTo>
                <a:srgbClr val="FFFFFF">
                  <a:alpha val="0"/>
                </a:srgbClr>
              </a:clrTo>
            </a:clrChange>
          </a:blip>
          <a:stretch>
            <a:fillRect/>
          </a:stretch>
        </p:blipFill>
        <p:spPr>
          <a:xfrm>
            <a:off x="5024086" y="2948796"/>
            <a:ext cx="511025" cy="511025"/>
          </a:xfrm>
          <a:prstGeom prst="rect">
            <a:avLst/>
          </a:prstGeom>
          <a:effectLst>
            <a:outerShdw blurRad="50800" dist="38100" dir="2700000" algn="tl" rotWithShape="0">
              <a:prstClr val="black">
                <a:alpha val="40000"/>
              </a:prstClr>
            </a:outerShdw>
          </a:effectLst>
        </p:spPr>
      </p:pic>
      <p:pic>
        <p:nvPicPr>
          <p:cNvPr id="47" name="図 46"/>
          <p:cNvPicPr>
            <a:picLocks noChangeAspect="1"/>
          </p:cNvPicPr>
          <p:nvPr/>
        </p:nvPicPr>
        <p:blipFill>
          <a:blip r:embed="rId8">
            <a:clrChange>
              <a:clrFrom>
                <a:srgbClr val="FFFFFF"/>
              </a:clrFrom>
              <a:clrTo>
                <a:srgbClr val="FFFFFF">
                  <a:alpha val="0"/>
                </a:srgbClr>
              </a:clrTo>
            </a:clrChange>
          </a:blip>
          <a:stretch>
            <a:fillRect/>
          </a:stretch>
        </p:blipFill>
        <p:spPr>
          <a:xfrm>
            <a:off x="5049504" y="4874950"/>
            <a:ext cx="514440" cy="514440"/>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651781" y="2534931"/>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データベース・アクセス</a:t>
            </a:r>
            <a:endParaRPr kumimoji="1" lang="ja-JP" altLang="en-US" sz="800" dirty="0">
              <a:latin typeface="Meiryo" charset="-128"/>
              <a:ea typeface="Meiryo" charset="-128"/>
              <a:cs typeface="Meiryo" charset="-128"/>
            </a:endParaRPr>
          </a:p>
        </p:txBody>
      </p:sp>
      <p:sp>
        <p:nvSpPr>
          <p:cNvPr id="49" name="テキスト ボックス 48"/>
          <p:cNvSpPr txBox="1"/>
          <p:nvPr/>
        </p:nvSpPr>
        <p:spPr>
          <a:xfrm>
            <a:off x="4651781" y="3462733"/>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機器の制御</a:t>
            </a:r>
            <a:endParaRPr kumimoji="1" lang="ja-JP" altLang="en-US" sz="800" dirty="0">
              <a:latin typeface="Meiryo" charset="-128"/>
              <a:ea typeface="Meiryo" charset="-128"/>
              <a:cs typeface="Meiryo" charset="-128"/>
            </a:endParaRPr>
          </a:p>
        </p:txBody>
      </p:sp>
      <p:sp>
        <p:nvSpPr>
          <p:cNvPr id="50" name="テキスト ボックス 49"/>
          <p:cNvSpPr txBox="1"/>
          <p:nvPr/>
        </p:nvSpPr>
        <p:spPr>
          <a:xfrm>
            <a:off x="4651780" y="4562422"/>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レポートの作成</a:t>
            </a:r>
            <a:endParaRPr kumimoji="1" lang="ja-JP" altLang="en-US" sz="800" dirty="0">
              <a:latin typeface="Meiryo" charset="-128"/>
              <a:ea typeface="Meiryo" charset="-128"/>
              <a:cs typeface="Meiryo" charset="-128"/>
            </a:endParaRPr>
          </a:p>
        </p:txBody>
      </p:sp>
      <p:sp>
        <p:nvSpPr>
          <p:cNvPr id="51" name="テキスト ボックス 50"/>
          <p:cNvSpPr txBox="1"/>
          <p:nvPr/>
        </p:nvSpPr>
        <p:spPr>
          <a:xfrm>
            <a:off x="4651779" y="5416580"/>
            <a:ext cx="1313299" cy="215444"/>
          </a:xfrm>
          <a:prstGeom prst="rect">
            <a:avLst/>
          </a:prstGeom>
          <a:noFill/>
        </p:spPr>
        <p:txBody>
          <a:bodyPr wrap="square" rtlCol="0">
            <a:spAutoFit/>
          </a:bodyPr>
          <a:lstStyle/>
          <a:p>
            <a:pPr algn="ctr"/>
            <a:r>
              <a:rPr lang="ja-JP" altLang="en-US" sz="800" dirty="0">
                <a:latin typeface="Meiryo" charset="-128"/>
                <a:ea typeface="Meiryo" charset="-128"/>
                <a:cs typeface="Meiryo" charset="-128"/>
              </a:rPr>
              <a:t>メールによる通知</a:t>
            </a:r>
            <a:endParaRPr kumimoji="1" lang="ja-JP" altLang="en-US" sz="800" dirty="0">
              <a:latin typeface="Meiryo" charset="-128"/>
              <a:ea typeface="Meiryo" charset="-128"/>
              <a:cs typeface="Meiryo" charset="-128"/>
            </a:endParaRPr>
          </a:p>
        </p:txBody>
      </p:sp>
      <p:sp>
        <p:nvSpPr>
          <p:cNvPr id="53" name="テキスト ボックス 52"/>
          <p:cNvSpPr txBox="1"/>
          <p:nvPr/>
        </p:nvSpPr>
        <p:spPr>
          <a:xfrm>
            <a:off x="387237" y="997044"/>
            <a:ext cx="1600895" cy="338554"/>
          </a:xfrm>
          <a:prstGeom prst="rect">
            <a:avLst/>
          </a:prstGeom>
          <a:noFill/>
        </p:spPr>
        <p:txBody>
          <a:bodyPr wrap="square" rtlCol="0">
            <a:spAutoFit/>
          </a:bodyPr>
          <a:lstStyle/>
          <a:p>
            <a:pPr algn="ctr"/>
            <a:r>
              <a:rPr lang="ja-JP" altLang="en-US" sz="1600" b="1" dirty="0">
                <a:solidFill>
                  <a:srgbClr val="0432FF"/>
                </a:solidFill>
                <a:latin typeface="Meiryo" charset="-128"/>
                <a:ea typeface="Meiryo" charset="-128"/>
                <a:cs typeface="Meiryo" charset="-128"/>
              </a:rPr>
              <a:t>イベント</a:t>
            </a:r>
            <a:endParaRPr kumimoji="1" lang="ja-JP" altLang="en-US" sz="1600" b="1" dirty="0">
              <a:solidFill>
                <a:srgbClr val="0432FF"/>
              </a:solidFill>
              <a:latin typeface="Meiryo" charset="-128"/>
              <a:ea typeface="Meiryo" charset="-128"/>
              <a:cs typeface="Meiryo" charset="-128"/>
            </a:endParaRPr>
          </a:p>
        </p:txBody>
      </p:sp>
      <p:sp>
        <p:nvSpPr>
          <p:cNvPr id="56" name="テキスト ボックス 55"/>
          <p:cNvSpPr txBox="1"/>
          <p:nvPr/>
        </p:nvSpPr>
        <p:spPr>
          <a:xfrm>
            <a:off x="2435656" y="1453143"/>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処理</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7" name="テキスト ボックス 56"/>
          <p:cNvSpPr txBox="1"/>
          <p:nvPr/>
        </p:nvSpPr>
        <p:spPr>
          <a:xfrm>
            <a:off x="4516768" y="1457538"/>
            <a:ext cx="1600895" cy="338554"/>
          </a:xfrm>
          <a:prstGeom prst="rect">
            <a:avLst/>
          </a:prstGeom>
          <a:noFill/>
        </p:spPr>
        <p:txBody>
          <a:bodyPr wrap="square" rtlCol="0">
            <a:spAutoFit/>
          </a:bodyPr>
          <a:lstStyle/>
          <a:p>
            <a:pPr algn="ctr"/>
            <a:r>
              <a:rPr lang="ja-JP" altLang="en-US" sz="1600" b="1" dirty="0">
                <a:solidFill>
                  <a:schemeClr val="accent3">
                    <a:lumMod val="50000"/>
                  </a:schemeClr>
                </a:solidFill>
                <a:latin typeface="Meiryo" charset="-128"/>
                <a:ea typeface="Meiryo" charset="-128"/>
                <a:cs typeface="Meiryo" charset="-128"/>
              </a:rPr>
              <a:t>リソース</a:t>
            </a:r>
            <a:endParaRPr kumimoji="1" lang="ja-JP" altLang="en-US" sz="1600" b="1" dirty="0">
              <a:solidFill>
                <a:schemeClr val="accent3">
                  <a:lumMod val="50000"/>
                </a:schemeClr>
              </a:solidFill>
              <a:latin typeface="Meiryo" charset="-128"/>
              <a:ea typeface="Meiryo" charset="-128"/>
              <a:cs typeface="Meiryo" charset="-128"/>
            </a:endParaRPr>
          </a:p>
        </p:txBody>
      </p:sp>
      <p:sp>
        <p:nvSpPr>
          <p:cNvPr id="59" name="テキスト ボックス 58"/>
          <p:cNvSpPr txBox="1"/>
          <p:nvPr/>
        </p:nvSpPr>
        <p:spPr>
          <a:xfrm>
            <a:off x="3470485"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60" name="右矢印 59"/>
          <p:cNvSpPr/>
          <p:nvPr/>
        </p:nvSpPr>
        <p:spPr>
          <a:xfrm>
            <a:off x="1819103" y="3218662"/>
            <a:ext cx="760349"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rgbClr val="FFFFFF"/>
                </a:solidFill>
                <a:latin typeface="Meiryo" charset="-128"/>
                <a:ea typeface="Meiryo" charset="-128"/>
                <a:cs typeface="Meiryo" charset="-128"/>
              </a:rPr>
              <a:t>イベント</a:t>
            </a:r>
          </a:p>
        </p:txBody>
      </p:sp>
      <p:cxnSp>
        <p:nvCxnSpPr>
          <p:cNvPr id="62" name="直線矢印コネクタ 61"/>
          <p:cNvCxnSpPr>
            <a:stCxn id="42" idx="3"/>
            <a:endCxn id="44" idx="2"/>
          </p:cNvCxnSpPr>
          <p:nvPr/>
        </p:nvCxnSpPr>
        <p:spPr>
          <a:xfrm flipV="1">
            <a:off x="3578566" y="2239048"/>
            <a:ext cx="1470938" cy="1307725"/>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3" name="直線矢印コネクタ 62"/>
          <p:cNvCxnSpPr>
            <a:stCxn id="42" idx="3"/>
            <a:endCxn id="46" idx="1"/>
          </p:cNvCxnSpPr>
          <p:nvPr/>
        </p:nvCxnSpPr>
        <p:spPr>
          <a:xfrm flipV="1">
            <a:off x="3578566" y="3204309"/>
            <a:ext cx="1445520" cy="342464"/>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6" name="直線矢印コネクタ 65"/>
          <p:cNvCxnSpPr>
            <a:stCxn id="42" idx="3"/>
            <a:endCxn id="45" idx="1"/>
          </p:cNvCxnSpPr>
          <p:nvPr/>
        </p:nvCxnSpPr>
        <p:spPr>
          <a:xfrm>
            <a:off x="3578566" y="3546773"/>
            <a:ext cx="1472645" cy="64143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69" name="直線矢印コネクタ 68"/>
          <p:cNvCxnSpPr>
            <a:stCxn id="42" idx="3"/>
            <a:endCxn id="47" idx="1"/>
          </p:cNvCxnSpPr>
          <p:nvPr/>
        </p:nvCxnSpPr>
        <p:spPr>
          <a:xfrm>
            <a:off x="3578566" y="3546773"/>
            <a:ext cx="1470938" cy="1585397"/>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72" name="正方形/長方形 71"/>
          <p:cNvSpPr/>
          <p:nvPr/>
        </p:nvSpPr>
        <p:spPr>
          <a:xfrm>
            <a:off x="6824637" y="946180"/>
            <a:ext cx="1600895" cy="513046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テキスト ボックス 73"/>
          <p:cNvSpPr txBox="1"/>
          <p:nvPr/>
        </p:nvSpPr>
        <p:spPr>
          <a:xfrm>
            <a:off x="6818912" y="997044"/>
            <a:ext cx="1600895" cy="338554"/>
          </a:xfrm>
          <a:prstGeom prst="rect">
            <a:avLst/>
          </a:prstGeom>
          <a:noFill/>
        </p:spPr>
        <p:txBody>
          <a:bodyPr wrap="square" rtlCol="0">
            <a:spAutoFit/>
          </a:bodyPr>
          <a:lstStyle/>
          <a:p>
            <a:pPr algn="ctr"/>
            <a:r>
              <a:rPr lang="ja-JP" altLang="en-US" sz="1600" b="1">
                <a:solidFill>
                  <a:srgbClr val="0070C0"/>
                </a:solidFill>
                <a:latin typeface="Meiryo" charset="-128"/>
                <a:ea typeface="Meiryo" charset="-128"/>
                <a:cs typeface="Meiryo" charset="-128"/>
              </a:rPr>
              <a:t>サービス</a:t>
            </a:r>
            <a:endParaRPr kumimoji="1" lang="ja-JP" altLang="en-US" sz="1600" b="1" dirty="0">
              <a:solidFill>
                <a:srgbClr val="0070C0"/>
              </a:solidFill>
              <a:latin typeface="Meiryo" charset="-128"/>
              <a:ea typeface="Meiryo" charset="-128"/>
              <a:cs typeface="Meiryo" charset="-128"/>
            </a:endParaRPr>
          </a:p>
        </p:txBody>
      </p:sp>
      <p:sp>
        <p:nvSpPr>
          <p:cNvPr id="75" name="右矢印 74"/>
          <p:cNvSpPr/>
          <p:nvPr/>
        </p:nvSpPr>
        <p:spPr>
          <a:xfrm>
            <a:off x="6212252" y="3223815"/>
            <a:ext cx="804720" cy="585496"/>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a:solidFill>
                  <a:srgbClr val="FFFFFF"/>
                </a:solidFill>
                <a:latin typeface="Meiryo" charset="-128"/>
                <a:ea typeface="Meiryo" charset="-128"/>
                <a:cs typeface="Meiryo" charset="-128"/>
              </a:rPr>
              <a:t>イベント</a:t>
            </a:r>
            <a:endParaRPr kumimoji="1" lang="ja-JP" altLang="en-US" sz="8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9982567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8E2096BE-5029-E543-9460-C157102BC4A1}"/>
              </a:ext>
            </a:extLst>
          </p:cNvPr>
          <p:cNvSpPr/>
          <p:nvPr/>
        </p:nvSpPr>
        <p:spPr>
          <a:xfrm>
            <a:off x="611559" y="1090995"/>
            <a:ext cx="7920880" cy="222113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210753FD-B977-9D46-B4A0-A818F22037C5}"/>
              </a:ext>
            </a:extLst>
          </p:cNvPr>
          <p:cNvSpPr>
            <a:spLocks noGrp="1"/>
          </p:cNvSpPr>
          <p:nvPr>
            <p:ph type="title"/>
          </p:nvPr>
        </p:nvSpPr>
        <p:spPr/>
        <p:txBody>
          <a:bodyPr/>
          <a:lstStyle/>
          <a:p>
            <a:r>
              <a:rPr lang="ja-JP" altLang="en-US"/>
              <a:t>なぜ、サーバーレスなのか</a:t>
            </a:r>
          </a:p>
        </p:txBody>
      </p:sp>
      <p:pic>
        <p:nvPicPr>
          <p:cNvPr id="4" name="図 3">
            <a:extLst>
              <a:ext uri="{FF2B5EF4-FFF2-40B4-BE49-F238E27FC236}">
                <a16:creationId xmlns:a16="http://schemas.microsoft.com/office/drawing/2014/main" id="{975D1085-AA78-0D4C-B5E3-3A78BDF5C4BD}"/>
              </a:ext>
            </a:extLst>
          </p:cNvPr>
          <p:cNvPicPr>
            <a:picLocks noChangeAspect="1"/>
          </p:cNvPicPr>
          <p:nvPr/>
        </p:nvPicPr>
        <p:blipFill>
          <a:blip r:embed="rId2"/>
          <a:stretch>
            <a:fillRect/>
          </a:stretch>
        </p:blipFill>
        <p:spPr>
          <a:xfrm>
            <a:off x="3484602" y="4294079"/>
            <a:ext cx="2195736" cy="900815"/>
          </a:xfrm>
          <a:prstGeom prst="rect">
            <a:avLst/>
          </a:prstGeom>
        </p:spPr>
      </p:pic>
      <p:pic>
        <p:nvPicPr>
          <p:cNvPr id="6" name="図 5">
            <a:extLst>
              <a:ext uri="{FF2B5EF4-FFF2-40B4-BE49-F238E27FC236}">
                <a16:creationId xmlns:a16="http://schemas.microsoft.com/office/drawing/2014/main" id="{EC4F9B16-A76C-6F49-8D40-26801F9BB09E}"/>
              </a:ext>
            </a:extLst>
          </p:cNvPr>
          <p:cNvPicPr>
            <a:picLocks noChangeAspect="1"/>
          </p:cNvPicPr>
          <p:nvPr/>
        </p:nvPicPr>
        <p:blipFill>
          <a:blip r:embed="rId3"/>
          <a:stretch>
            <a:fillRect/>
          </a:stretch>
        </p:blipFill>
        <p:spPr>
          <a:xfrm>
            <a:off x="1270102" y="4221088"/>
            <a:ext cx="1442132" cy="1081599"/>
          </a:xfrm>
          <a:prstGeom prst="rect">
            <a:avLst/>
          </a:prstGeom>
        </p:spPr>
      </p:pic>
      <p:pic>
        <p:nvPicPr>
          <p:cNvPr id="7" name="図 6">
            <a:extLst>
              <a:ext uri="{FF2B5EF4-FFF2-40B4-BE49-F238E27FC236}">
                <a16:creationId xmlns:a16="http://schemas.microsoft.com/office/drawing/2014/main" id="{2415A778-8D8C-3D4F-A9EA-E707E00C3AA1}"/>
              </a:ext>
            </a:extLst>
          </p:cNvPr>
          <p:cNvPicPr>
            <a:picLocks noChangeAspect="1"/>
          </p:cNvPicPr>
          <p:nvPr/>
        </p:nvPicPr>
        <p:blipFill>
          <a:blip r:embed="rId4"/>
          <a:stretch>
            <a:fillRect/>
          </a:stretch>
        </p:blipFill>
        <p:spPr>
          <a:xfrm>
            <a:off x="6083405" y="4317467"/>
            <a:ext cx="1717096" cy="900815"/>
          </a:xfrm>
          <a:prstGeom prst="rect">
            <a:avLst/>
          </a:prstGeom>
        </p:spPr>
      </p:pic>
      <p:sp>
        <p:nvSpPr>
          <p:cNvPr id="8" name="テキスト ボックス 7">
            <a:extLst>
              <a:ext uri="{FF2B5EF4-FFF2-40B4-BE49-F238E27FC236}">
                <a16:creationId xmlns:a16="http://schemas.microsoft.com/office/drawing/2014/main" id="{64416FF7-0BB8-C642-99AB-5A0EC24A56FD}"/>
              </a:ext>
            </a:extLst>
          </p:cNvPr>
          <p:cNvSpPr txBox="1"/>
          <p:nvPr/>
        </p:nvSpPr>
        <p:spPr>
          <a:xfrm>
            <a:off x="2310940" y="4706382"/>
            <a:ext cx="920445" cy="307777"/>
          </a:xfrm>
          <a:prstGeom prst="rect">
            <a:avLst/>
          </a:prstGeom>
          <a:noFill/>
        </p:spPr>
        <p:txBody>
          <a:bodyPr wrap="none" rtlCol="0">
            <a:spAutoFit/>
          </a:bodyPr>
          <a:lstStyle/>
          <a:p>
            <a:r>
              <a:rPr kumimoji="1" lang="en-US" altLang="ja-JP" sz="1400" dirty="0">
                <a:solidFill>
                  <a:srgbClr val="33ACBD"/>
                </a:solidFill>
                <a:latin typeface="Abadi" panose="020F0502020204030204" pitchFamily="34" charset="0"/>
                <a:cs typeface="Abadi" panose="020F0502020204030204" pitchFamily="34" charset="0"/>
              </a:rPr>
              <a:t>Functions</a:t>
            </a:r>
            <a:endParaRPr kumimoji="1" lang="ja-JP" altLang="en-US" sz="1400">
              <a:solidFill>
                <a:srgbClr val="33ACBD"/>
              </a:solidFill>
              <a:latin typeface="Abadi" panose="020F0502020204030204" pitchFamily="34" charset="0"/>
              <a:cs typeface="Abadi" panose="020F0502020204030204" pitchFamily="34" charset="0"/>
            </a:endParaRPr>
          </a:p>
        </p:txBody>
      </p:sp>
      <p:sp>
        <p:nvSpPr>
          <p:cNvPr id="9" name="テキスト ボックス 8">
            <a:extLst>
              <a:ext uri="{FF2B5EF4-FFF2-40B4-BE49-F238E27FC236}">
                <a16:creationId xmlns:a16="http://schemas.microsoft.com/office/drawing/2014/main" id="{D4137426-F816-ED4C-B573-9E25286D1673}"/>
              </a:ext>
            </a:extLst>
          </p:cNvPr>
          <p:cNvSpPr txBox="1"/>
          <p:nvPr/>
        </p:nvSpPr>
        <p:spPr>
          <a:xfrm>
            <a:off x="760699" y="1271341"/>
            <a:ext cx="7622600" cy="707886"/>
          </a:xfrm>
          <a:prstGeom prst="rect">
            <a:avLst/>
          </a:prstGeom>
          <a:noFill/>
        </p:spPr>
        <p:txBody>
          <a:bodyPr wrap="none" rtlCol="0">
            <a:spAutoFit/>
          </a:bodyPr>
          <a:lstStyle/>
          <a:p>
            <a:r>
              <a:rPr kumimoji="1" lang="ja-JP" altLang="en-US" sz="2000">
                <a:solidFill>
                  <a:schemeClr val="bg1"/>
                </a:solidFill>
                <a:latin typeface="Meiryo" panose="020B0604030504040204" pitchFamily="34" charset="-128"/>
                <a:ea typeface="Meiryo" panose="020B0604030504040204" pitchFamily="34" charset="-128"/>
              </a:rPr>
              <a:t>開発者は他社と差別化できるビジネスロジックに集中したいのに</a:t>
            </a:r>
            <a:endParaRPr kumimoji="1" lang="en-US" altLang="ja-JP" sz="2000" dirty="0">
              <a:solidFill>
                <a:schemeClr val="bg1"/>
              </a:solidFill>
              <a:latin typeface="Meiryo" panose="020B0604030504040204" pitchFamily="34" charset="-128"/>
              <a:ea typeface="Meiryo" panose="020B0604030504040204" pitchFamily="34" charset="-128"/>
            </a:endParaRPr>
          </a:p>
          <a:p>
            <a:r>
              <a:rPr kumimoji="1" lang="ja-JP" altLang="en-US" sz="2000">
                <a:solidFill>
                  <a:schemeClr val="bg1"/>
                </a:solidFill>
                <a:latin typeface="Meiryo" panose="020B0604030504040204" pitchFamily="34" charset="-128"/>
                <a:ea typeface="Meiryo" panose="020B0604030504040204" pitchFamily="34" charset="-128"/>
              </a:rPr>
              <a:t>付加価値を生み出さない作業で負担を強いられる。</a:t>
            </a:r>
          </a:p>
        </p:txBody>
      </p:sp>
      <p:sp>
        <p:nvSpPr>
          <p:cNvPr id="10" name="テキスト ボックス 9">
            <a:extLst>
              <a:ext uri="{FF2B5EF4-FFF2-40B4-BE49-F238E27FC236}">
                <a16:creationId xmlns:a16="http://schemas.microsoft.com/office/drawing/2014/main" id="{4EBF6761-96DB-684D-8487-8BBCADF2E034}"/>
              </a:ext>
            </a:extLst>
          </p:cNvPr>
          <p:cNvSpPr txBox="1"/>
          <p:nvPr/>
        </p:nvSpPr>
        <p:spPr>
          <a:xfrm>
            <a:off x="1043607" y="2087605"/>
            <a:ext cx="3140603" cy="1077218"/>
          </a:xfrm>
          <a:prstGeom prst="rect">
            <a:avLst/>
          </a:prstGeom>
          <a:noFill/>
        </p:spPr>
        <p:txBody>
          <a:bodyPr wrap="none" rtlCol="0">
            <a:spAutoFit/>
          </a:bodyPr>
          <a:lstStyle/>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ミドルウェアの設定</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インフラの構築</a:t>
            </a:r>
          </a:p>
          <a:p>
            <a:pPr marL="285750" indent="-285750">
              <a:buFont typeface="Wingdings" pitchFamily="2" charset="2"/>
              <a:buChar char="ü"/>
            </a:pPr>
            <a:r>
              <a:rPr kumimoji="1" lang="ja-JP" altLang="en-US" sz="1600">
                <a:solidFill>
                  <a:schemeClr val="bg1"/>
                </a:solidFill>
                <a:latin typeface="Meiryo" panose="020B0604030504040204" pitchFamily="34" charset="-128"/>
                <a:ea typeface="Meiryo" panose="020B0604030504040204" pitchFamily="34" charset="-128"/>
              </a:rPr>
              <a:t>セキュリティ・パッチの適用</a:t>
            </a:r>
            <a:endParaRPr kumimoji="1" lang="en-US" altLang="ja-JP" sz="1600"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キャパシティ・プランニング</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2CC17FAF-F39D-6A4A-8D43-0B88923A3D4C}"/>
              </a:ext>
            </a:extLst>
          </p:cNvPr>
          <p:cNvSpPr/>
          <p:nvPr/>
        </p:nvSpPr>
        <p:spPr>
          <a:xfrm>
            <a:off x="4860031" y="2084424"/>
            <a:ext cx="3621732" cy="1077218"/>
          </a:xfrm>
          <a:prstGeom prst="rect">
            <a:avLst/>
          </a:prstGeom>
        </p:spPr>
        <p:txBody>
          <a:bodyPr wrap="square">
            <a:spAutoFit/>
          </a:bodyPr>
          <a:lstStyle/>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モニタリング</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システムの冗長化</a:t>
            </a:r>
          </a:p>
          <a:p>
            <a:pPr marL="285750" indent="-285750">
              <a:buFont typeface="Wingdings" pitchFamily="2" charset="2"/>
              <a:buChar char="ü"/>
            </a:pPr>
            <a:r>
              <a:rPr lang="ja-JP" altLang="en-US" sz="1600">
                <a:solidFill>
                  <a:schemeClr val="bg1"/>
                </a:solidFill>
                <a:latin typeface="Meiryo" panose="020B0604030504040204" pitchFamily="34" charset="-128"/>
                <a:ea typeface="Meiryo" panose="020B0604030504040204" pitchFamily="34" charset="-128"/>
              </a:rPr>
              <a:t>アプリケーションの認証・認可</a:t>
            </a:r>
          </a:p>
          <a:p>
            <a:pPr marL="285750" indent="-285750">
              <a:buFont typeface="Wingdings" pitchFamily="2" charset="2"/>
              <a:buChar char="ü"/>
            </a:pPr>
            <a:r>
              <a:rPr lang="en-US" altLang="ja-JP" sz="1600" dirty="0">
                <a:solidFill>
                  <a:schemeClr val="bg1"/>
                </a:solidFill>
                <a:latin typeface="Meiryo" panose="020B0604030504040204" pitchFamily="34" charset="-128"/>
                <a:ea typeface="Meiryo" panose="020B0604030504040204" pitchFamily="34" charset="-128"/>
              </a:rPr>
              <a:t>API</a:t>
            </a:r>
            <a:r>
              <a:rPr lang="ja-JP" altLang="en-US" sz="1600">
                <a:solidFill>
                  <a:schemeClr val="bg1"/>
                </a:solidFill>
                <a:latin typeface="Meiryo" panose="020B0604030504040204" pitchFamily="34" charset="-128"/>
                <a:ea typeface="Meiryo" panose="020B0604030504040204" pitchFamily="34" charset="-128"/>
              </a:rPr>
              <a:t>スロットリング</a:t>
            </a:r>
          </a:p>
        </p:txBody>
      </p:sp>
      <p:sp>
        <p:nvSpPr>
          <p:cNvPr id="13" name="正方形/長方形 12">
            <a:extLst>
              <a:ext uri="{FF2B5EF4-FFF2-40B4-BE49-F238E27FC236}">
                <a16:creationId xmlns:a16="http://schemas.microsoft.com/office/drawing/2014/main" id="{520305C7-78A1-6542-BC81-E1D49B9D3555}"/>
              </a:ext>
            </a:extLst>
          </p:cNvPr>
          <p:cNvSpPr/>
          <p:nvPr/>
        </p:nvSpPr>
        <p:spPr>
          <a:xfrm>
            <a:off x="611560" y="3728446"/>
            <a:ext cx="7920880" cy="1944216"/>
          </a:xfrm>
          <a:prstGeom prst="rect">
            <a:avLst/>
          </a:pr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D50CE69E-9BF4-DB4D-B966-1D42711C4369}"/>
              </a:ext>
            </a:extLst>
          </p:cNvPr>
          <p:cNvSpPr txBox="1"/>
          <p:nvPr/>
        </p:nvSpPr>
        <p:spPr>
          <a:xfrm>
            <a:off x="2156164" y="3843171"/>
            <a:ext cx="4852611" cy="523220"/>
          </a:xfrm>
          <a:prstGeom prst="rect">
            <a:avLst/>
          </a:prstGeom>
          <a:noFill/>
        </p:spPr>
        <p:txBody>
          <a:bodyPr wrap="none" rtlCol="0">
            <a:spAutoFit/>
          </a:bodyPr>
          <a:lstStyle/>
          <a:p>
            <a:pPr algn="ctr"/>
            <a:r>
              <a:rPr kumimoji="1" lang="ja-JP" altLang="en-US" sz="2800">
                <a:solidFill>
                  <a:srgbClr val="0070C0"/>
                </a:solidFill>
                <a:latin typeface="Meiryo" panose="020B0604030504040204" pitchFamily="34" charset="-128"/>
                <a:ea typeface="Meiryo" panose="020B0604030504040204" pitchFamily="34" charset="-128"/>
              </a:rPr>
              <a:t>上記の負担から開発者を解放</a:t>
            </a:r>
          </a:p>
        </p:txBody>
      </p:sp>
      <p:sp>
        <p:nvSpPr>
          <p:cNvPr id="15" name="テキスト ボックス 14">
            <a:extLst>
              <a:ext uri="{FF2B5EF4-FFF2-40B4-BE49-F238E27FC236}">
                <a16:creationId xmlns:a16="http://schemas.microsoft.com/office/drawing/2014/main" id="{BF6211FB-C236-F548-AECD-73496CD7A14A}"/>
              </a:ext>
            </a:extLst>
          </p:cNvPr>
          <p:cNvSpPr txBox="1"/>
          <p:nvPr/>
        </p:nvSpPr>
        <p:spPr>
          <a:xfrm>
            <a:off x="2341263" y="5210552"/>
            <a:ext cx="4461478" cy="400110"/>
          </a:xfrm>
          <a:prstGeom prst="rect">
            <a:avLst/>
          </a:prstGeom>
          <a:noFill/>
        </p:spPr>
        <p:txBody>
          <a:bodyPr wrap="none" rtlCol="0">
            <a:spAutoFit/>
          </a:bodyPr>
          <a:lstStyle/>
          <a:p>
            <a:pPr algn="ctr"/>
            <a:r>
              <a:rPr kumimoji="1" lang="ja-JP" altLang="en-US" sz="2000">
                <a:solidFill>
                  <a:srgbClr val="0070C0"/>
                </a:solidFill>
                <a:latin typeface="Meiryo" panose="020B0604030504040204" pitchFamily="34" charset="-128"/>
                <a:ea typeface="Meiryo" panose="020B0604030504040204" pitchFamily="34" charset="-128"/>
              </a:rPr>
              <a:t>コスト削減</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a:t>
            </a:r>
            <a:r>
              <a:rPr kumimoji="1" lang="en-US" altLang="ja-JP" sz="2000" dirty="0">
                <a:solidFill>
                  <a:srgbClr val="0070C0"/>
                </a:solidFill>
                <a:latin typeface="Meiryo" panose="020B0604030504040204" pitchFamily="34" charset="-128"/>
                <a:ea typeface="Meiryo" panose="020B0604030504040204" pitchFamily="34" charset="-128"/>
              </a:rPr>
              <a:t> </a:t>
            </a:r>
            <a:r>
              <a:rPr kumimoji="1" lang="ja-JP" altLang="en-US" sz="2000">
                <a:solidFill>
                  <a:srgbClr val="0070C0"/>
                </a:solidFill>
                <a:latin typeface="Meiryo" panose="020B0604030504040204" pitchFamily="34" charset="-128"/>
                <a:ea typeface="Meiryo" panose="020B0604030504040204" pitchFamily="34" charset="-128"/>
              </a:rPr>
              <a:t>マイクロ・サービス化</a:t>
            </a:r>
          </a:p>
        </p:txBody>
      </p:sp>
      <p:sp>
        <p:nvSpPr>
          <p:cNvPr id="16" name="正方形/長方形 15">
            <a:extLst>
              <a:ext uri="{FF2B5EF4-FFF2-40B4-BE49-F238E27FC236}">
                <a16:creationId xmlns:a16="http://schemas.microsoft.com/office/drawing/2014/main" id="{652A026B-0090-1C4F-A2C3-69941237FE4A}"/>
              </a:ext>
            </a:extLst>
          </p:cNvPr>
          <p:cNvSpPr/>
          <p:nvPr/>
        </p:nvSpPr>
        <p:spPr>
          <a:xfrm>
            <a:off x="611560" y="5722827"/>
            <a:ext cx="7920880" cy="4480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chemeClr val="bg1"/>
                </a:solidFill>
                <a:latin typeface="Meiryo" panose="020B0604030504040204" pitchFamily="34" charset="-128"/>
                <a:ea typeface="Meiryo" panose="020B0604030504040204" pitchFamily="34" charset="-128"/>
                <a:cs typeface="ＭＳ Ｐゴシック"/>
              </a:rPr>
              <a:t>アジャイル開発や</a:t>
            </a:r>
            <a:r>
              <a:rPr kumimoji="1" lang="en-US" altLang="ja-JP" sz="2000" dirty="0">
                <a:solidFill>
                  <a:schemeClr val="bg1"/>
                </a:solidFill>
                <a:latin typeface="Meiryo" panose="020B0604030504040204" pitchFamily="34" charset="-128"/>
                <a:ea typeface="Meiryo" panose="020B0604030504040204" pitchFamily="34" charset="-128"/>
                <a:cs typeface="ＭＳ Ｐゴシック"/>
              </a:rPr>
              <a:t>DevOps</a:t>
            </a:r>
            <a:endParaRPr kumimoji="1" lang="ja-JP" altLang="en-US" sz="2000" dirty="0">
              <a:solidFill>
                <a:schemeClr val="bg1"/>
              </a:solidFill>
              <a:latin typeface="Meiryo" panose="020B0604030504040204" pitchFamily="34" charset="-128"/>
              <a:ea typeface="Meiryo" panose="020B0604030504040204" pitchFamily="34" charset="-128"/>
              <a:cs typeface="ＭＳ Ｐゴシック"/>
            </a:endParaRPr>
          </a:p>
        </p:txBody>
      </p:sp>
      <p:sp>
        <p:nvSpPr>
          <p:cNvPr id="17" name="下矢印 16">
            <a:extLst>
              <a:ext uri="{FF2B5EF4-FFF2-40B4-BE49-F238E27FC236}">
                <a16:creationId xmlns:a16="http://schemas.microsoft.com/office/drawing/2014/main" id="{85351441-AC3E-6F47-B3E0-190C95990C22}"/>
              </a:ext>
            </a:extLst>
          </p:cNvPr>
          <p:cNvSpPr/>
          <p:nvPr/>
        </p:nvSpPr>
        <p:spPr>
          <a:xfrm>
            <a:off x="3995935" y="3380750"/>
            <a:ext cx="1152128" cy="299446"/>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2745599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7947308-3D5C-C34B-A784-6F8354A61F75}"/>
              </a:ext>
            </a:extLst>
          </p:cNvPr>
          <p:cNvSpPr>
            <a:spLocks noGrp="1"/>
          </p:cNvSpPr>
          <p:nvPr>
            <p:ph type="title"/>
          </p:nvPr>
        </p:nvSpPr>
        <p:spPr/>
        <p:txBody>
          <a:bodyPr/>
          <a:lstStyle/>
          <a:p>
            <a:r>
              <a:rPr lang="ja-JP" altLang="en-US"/>
              <a:t>開発の自動化とは</a:t>
            </a:r>
          </a:p>
        </p:txBody>
      </p:sp>
      <p:sp>
        <p:nvSpPr>
          <p:cNvPr id="4" name="ホームベース 3">
            <a:extLst>
              <a:ext uri="{FF2B5EF4-FFF2-40B4-BE49-F238E27FC236}">
                <a16:creationId xmlns:a16="http://schemas.microsoft.com/office/drawing/2014/main" id="{0B4665D2-0B77-B64C-A42C-CC2A237130B3}"/>
              </a:ext>
            </a:extLst>
          </p:cNvPr>
          <p:cNvSpPr/>
          <p:nvPr/>
        </p:nvSpPr>
        <p:spPr>
          <a:xfrm>
            <a:off x="457200" y="902127"/>
            <a:ext cx="4581205" cy="509364"/>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panose="020B0604030504040204" pitchFamily="34" charset="-128"/>
                <a:ea typeface="Meiryo" panose="020B0604030504040204" pitchFamily="34" charset="-128"/>
                <a:cs typeface="ＭＳ Ｐゴシック"/>
              </a:rPr>
              <a:t>AI</a:t>
            </a:r>
            <a:r>
              <a:rPr kumimoji="1" lang="ja-JP" altLang="en-US" sz="2000">
                <a:solidFill>
                  <a:srgbClr val="FFFFFF"/>
                </a:solidFill>
                <a:latin typeface="Meiryo" panose="020B0604030504040204" pitchFamily="34" charset="-128"/>
                <a:ea typeface="Meiryo" panose="020B0604030504040204" pitchFamily="34" charset="-128"/>
                <a:cs typeface="ＭＳ Ｐゴシック"/>
              </a:rPr>
              <a:t>による自動プログラミング</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ホームベース 4">
            <a:extLst>
              <a:ext uri="{FF2B5EF4-FFF2-40B4-BE49-F238E27FC236}">
                <a16:creationId xmlns:a16="http://schemas.microsoft.com/office/drawing/2014/main" id="{51928A82-4ADB-B343-B31B-A6F0224C25DE}"/>
              </a:ext>
            </a:extLst>
          </p:cNvPr>
          <p:cNvSpPr/>
          <p:nvPr/>
        </p:nvSpPr>
        <p:spPr>
          <a:xfrm>
            <a:off x="457199" y="5830068"/>
            <a:ext cx="4581205" cy="509364"/>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a:solidFill>
                  <a:srgbClr val="FFFFFF"/>
                </a:solidFill>
                <a:latin typeface="Meiryo" panose="020B0604030504040204" pitchFamily="34" charset="-128"/>
                <a:ea typeface="Meiryo" panose="020B0604030504040204" pitchFamily="34" charset="-128"/>
                <a:cs typeface="ＭＳ Ｐゴシック"/>
              </a:rPr>
              <a:t>人手によるプログラミング</a:t>
            </a:r>
            <a:endParaRPr kumimoji="1" lang="ja-JP" altLang="en-US" sz="20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ストライプ矢印 5">
            <a:extLst>
              <a:ext uri="{FF2B5EF4-FFF2-40B4-BE49-F238E27FC236}">
                <a16:creationId xmlns:a16="http://schemas.microsoft.com/office/drawing/2014/main" id="{CD0ACA18-792D-174C-B896-F9CD74A694BC}"/>
              </a:ext>
            </a:extLst>
          </p:cNvPr>
          <p:cNvSpPr/>
          <p:nvPr/>
        </p:nvSpPr>
        <p:spPr>
          <a:xfrm rot="16200000">
            <a:off x="-1093674" y="3343310"/>
            <a:ext cx="4332205" cy="555392"/>
          </a:xfrm>
          <a:prstGeom prst="stripedRightArrow">
            <a:avLst>
              <a:gd name="adj1" fmla="val 52210"/>
              <a:gd name="adj2"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29" name="グループ化 28">
            <a:extLst>
              <a:ext uri="{FF2B5EF4-FFF2-40B4-BE49-F238E27FC236}">
                <a16:creationId xmlns:a16="http://schemas.microsoft.com/office/drawing/2014/main" id="{1FD9D848-102C-EC46-95F3-F49D7CBC0039}"/>
              </a:ext>
            </a:extLst>
          </p:cNvPr>
          <p:cNvGrpSpPr/>
          <p:nvPr/>
        </p:nvGrpSpPr>
        <p:grpSpPr>
          <a:xfrm>
            <a:off x="1534228" y="1682822"/>
            <a:ext cx="6897890" cy="3875915"/>
            <a:chOff x="1534228" y="1682822"/>
            <a:chExt cx="6897890" cy="3875915"/>
          </a:xfrm>
        </p:grpSpPr>
        <p:sp>
          <p:nvSpPr>
            <p:cNvPr id="27" name="正方形/長方形 26">
              <a:extLst>
                <a:ext uri="{FF2B5EF4-FFF2-40B4-BE49-F238E27FC236}">
                  <a16:creationId xmlns:a16="http://schemas.microsoft.com/office/drawing/2014/main" id="{C2854AF9-33E9-954A-99EF-5F677FE79AEA}"/>
                </a:ext>
              </a:extLst>
            </p:cNvPr>
            <p:cNvSpPr/>
            <p:nvPr/>
          </p:nvSpPr>
          <p:spPr>
            <a:xfrm>
              <a:off x="3264837" y="1682822"/>
              <a:ext cx="5167281" cy="387591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8" name="正方形/長方形 7">
              <a:extLst>
                <a:ext uri="{FF2B5EF4-FFF2-40B4-BE49-F238E27FC236}">
                  <a16:creationId xmlns:a16="http://schemas.microsoft.com/office/drawing/2014/main" id="{1F4E4566-0DEC-4B48-A444-08E4DC55CB62}"/>
                </a:ext>
              </a:extLst>
            </p:cNvPr>
            <p:cNvSpPr/>
            <p:nvPr/>
          </p:nvSpPr>
          <p:spPr>
            <a:xfrm>
              <a:off x="1546502" y="4900555"/>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フレームワーク</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095F189C-C857-8C4C-824E-2B18234558D7}"/>
                </a:ext>
              </a:extLst>
            </p:cNvPr>
            <p:cNvSpPr/>
            <p:nvPr/>
          </p:nvSpPr>
          <p:spPr>
            <a:xfrm>
              <a:off x="1546502" y="4326753"/>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超高速開発ツール</a:t>
              </a:r>
              <a:endParaRPr kumimoji="1" lang="ja-JP" altLang="en-US" dirty="0">
                <a:solidFill>
                  <a:srgbClr val="FFFFFF"/>
                </a:solidFill>
                <a:latin typeface="Meiryo" panose="020B0604030504040204" pitchFamily="34" charset="-128"/>
                <a:ea typeface="Meiryo" panose="020B0604030504040204" pitchFamily="34" charset="-128"/>
                <a:cs typeface="ＭＳ Ｐゴシック"/>
              </a:endParaRPr>
            </a:p>
          </p:txBody>
        </p:sp>
        <p:sp>
          <p:nvSpPr>
            <p:cNvPr id="10" name="正方形/長方形 9">
              <a:extLst>
                <a:ext uri="{FF2B5EF4-FFF2-40B4-BE49-F238E27FC236}">
                  <a16:creationId xmlns:a16="http://schemas.microsoft.com/office/drawing/2014/main" id="{1BDF6100-1CA9-C84E-BD3C-A868F6E1A219}"/>
                </a:ext>
              </a:extLst>
            </p:cNvPr>
            <p:cNvSpPr/>
            <p:nvPr/>
          </p:nvSpPr>
          <p:spPr>
            <a:xfrm>
              <a:off x="1546502" y="3752951"/>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BRMS</a:t>
              </a:r>
              <a:r>
                <a:rPr kumimoji="1" lang="ja-JP" altLang="en-US" sz="800">
                  <a:solidFill>
                    <a:srgbClr val="FFFFFF"/>
                  </a:solidFill>
                  <a:latin typeface="Meiryo" panose="020B0604030504040204" pitchFamily="34" charset="-128"/>
                  <a:ea typeface="Meiryo" panose="020B0604030504040204" pitchFamily="34" charset="-128"/>
                  <a:cs typeface="ＭＳ Ｐゴシック"/>
                </a:rPr>
                <a:t>（</a:t>
              </a:r>
              <a:r>
                <a:rPr kumimoji="1" lang="en-US" altLang="ja-JP" sz="800" dirty="0">
                  <a:solidFill>
                    <a:srgbClr val="FFFFFF"/>
                  </a:solidFill>
                  <a:latin typeface="Meiryo" panose="020B0604030504040204" pitchFamily="34" charset="-128"/>
                  <a:ea typeface="Meiryo" panose="020B0604030504040204" pitchFamily="34" charset="-128"/>
                  <a:cs typeface="ＭＳ Ｐゴシック"/>
                </a:rPr>
                <a:t>Business Rule Management System</a:t>
              </a:r>
              <a:r>
                <a:rPr kumimoji="1" lang="ja-JP" altLang="en-US" sz="800">
                  <a:solidFill>
                    <a:srgbClr val="FFFFFF"/>
                  </a:solidFill>
                  <a:latin typeface="Meiryo" panose="020B0604030504040204" pitchFamily="34" charset="-128"/>
                  <a:ea typeface="Meiryo" panose="020B0604030504040204" pitchFamily="34" charset="-128"/>
                  <a:cs typeface="ＭＳ Ｐゴシック"/>
                </a:rPr>
                <a:t>）</a:t>
              </a:r>
              <a:endParaRPr kumimoji="1" lang="ja-JP" altLang="en-US" sz="800" dirty="0">
                <a:solidFill>
                  <a:srgbClr val="FFFFFF"/>
                </a:solidFill>
                <a:latin typeface="Meiryo" panose="020B0604030504040204" pitchFamily="34" charset="-128"/>
                <a:ea typeface="Meiryo" panose="020B0604030504040204" pitchFamily="34" charset="-128"/>
                <a:cs typeface="ＭＳ Ｐゴシック"/>
              </a:endParaRPr>
            </a:p>
          </p:txBody>
        </p:sp>
        <p:sp>
          <p:nvSpPr>
            <p:cNvPr id="11" name="正方形/長方形 10">
              <a:extLst>
                <a:ext uri="{FF2B5EF4-FFF2-40B4-BE49-F238E27FC236}">
                  <a16:creationId xmlns:a16="http://schemas.microsoft.com/office/drawing/2014/main" id="{0E50E4D6-D1F6-AB42-BCC9-033C7E8598DD}"/>
                </a:ext>
              </a:extLst>
            </p:cNvPr>
            <p:cNvSpPr/>
            <p:nvPr/>
          </p:nvSpPr>
          <p:spPr>
            <a:xfrm>
              <a:off x="1546502" y="3179149"/>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panose="020B0604030504040204" pitchFamily="34" charset="-128"/>
                  <a:ea typeface="Meiryo" panose="020B0604030504040204" pitchFamily="34" charset="-128"/>
                  <a:cs typeface="ＭＳ Ｐゴシック"/>
                </a:rPr>
                <a:t>サーバーレス／</a:t>
              </a:r>
              <a:r>
                <a:rPr kumimoji="1" lang="en-US" altLang="ja-JP" dirty="0" err="1">
                  <a:solidFill>
                    <a:srgbClr val="FFFFFF"/>
                  </a:solidFill>
                  <a:latin typeface="Meiryo" panose="020B0604030504040204" pitchFamily="34" charset="-128"/>
                  <a:ea typeface="Meiryo" panose="020B0604030504040204" pitchFamily="34" charset="-128"/>
                  <a:cs typeface="ＭＳ Ｐゴシック"/>
                </a:rPr>
                <a:t>FaaS</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p:txBody>
        </p:sp>
        <p:sp>
          <p:nvSpPr>
            <p:cNvPr id="12" name="正方形/長方形 11">
              <a:extLst>
                <a:ext uri="{FF2B5EF4-FFF2-40B4-BE49-F238E27FC236}">
                  <a16:creationId xmlns:a16="http://schemas.microsoft.com/office/drawing/2014/main" id="{469AB41C-2D79-004C-BDF1-B69FDE942A5A}"/>
                </a:ext>
              </a:extLst>
            </p:cNvPr>
            <p:cNvSpPr/>
            <p:nvPr/>
          </p:nvSpPr>
          <p:spPr>
            <a:xfrm>
              <a:off x="1534228" y="2031545"/>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SaaS</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p:txBody>
        </p:sp>
        <p:sp>
          <p:nvSpPr>
            <p:cNvPr id="13" name="正方形/長方形 12">
              <a:extLst>
                <a:ext uri="{FF2B5EF4-FFF2-40B4-BE49-F238E27FC236}">
                  <a16:creationId xmlns:a16="http://schemas.microsoft.com/office/drawing/2014/main" id="{E648C2F8-2821-3140-BCB7-828392783537}"/>
                </a:ext>
              </a:extLst>
            </p:cNvPr>
            <p:cNvSpPr/>
            <p:nvPr/>
          </p:nvSpPr>
          <p:spPr>
            <a:xfrm>
              <a:off x="1534228" y="2608421"/>
              <a:ext cx="3479628" cy="42958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dirty="0">
                  <a:solidFill>
                    <a:srgbClr val="FFFFFF"/>
                  </a:solidFill>
                  <a:latin typeface="Meiryo" panose="020B0604030504040204" pitchFamily="34" charset="-128"/>
                  <a:ea typeface="Meiryo" panose="020B0604030504040204" pitchFamily="34" charset="-128"/>
                  <a:cs typeface="ＭＳ Ｐゴシック"/>
                </a:rPr>
                <a:t>API</a:t>
              </a:r>
              <a:r>
                <a:rPr kumimoji="1" lang="ja-JP" altLang="en-US">
                  <a:solidFill>
                    <a:srgbClr val="FFFFFF"/>
                  </a:solidFill>
                  <a:latin typeface="Meiryo" panose="020B0604030504040204" pitchFamily="34" charset="-128"/>
                  <a:ea typeface="Meiryo" panose="020B0604030504040204" pitchFamily="34" charset="-128"/>
                  <a:cs typeface="ＭＳ Ｐゴシック"/>
                </a:rPr>
                <a:t>／</a:t>
              </a:r>
              <a:r>
                <a:rPr kumimoji="1" lang="en-US" altLang="ja-JP" dirty="0">
                  <a:solidFill>
                    <a:srgbClr val="FFFFFF"/>
                  </a:solidFill>
                  <a:latin typeface="Meiryo" panose="020B0604030504040204" pitchFamily="34" charset="-128"/>
                  <a:ea typeface="Meiryo" panose="020B0604030504040204" pitchFamily="34" charset="-128"/>
                  <a:cs typeface="ＭＳ Ｐゴシック"/>
                </a:rPr>
                <a:t>PaaS</a:t>
              </a:r>
              <a:endParaRPr lang="en-US" altLang="ja-JP" dirty="0">
                <a:solidFill>
                  <a:srgbClr val="FFFFFF"/>
                </a:solidFill>
                <a:latin typeface="Meiryo" panose="020B0604030504040204" pitchFamily="34" charset="-128"/>
                <a:ea typeface="Meiryo" panose="020B0604030504040204" pitchFamily="34" charset="-128"/>
                <a:cs typeface="ＭＳ Ｐゴシック"/>
              </a:endParaRPr>
            </a:p>
          </p:txBody>
        </p:sp>
        <p:sp>
          <p:nvSpPr>
            <p:cNvPr id="14" name="テキスト ボックス 13">
              <a:extLst>
                <a:ext uri="{FF2B5EF4-FFF2-40B4-BE49-F238E27FC236}">
                  <a16:creationId xmlns:a16="http://schemas.microsoft.com/office/drawing/2014/main" id="{357AECF0-8A27-E848-B5DA-B4CE443C855F}"/>
                </a:ext>
              </a:extLst>
            </p:cNvPr>
            <p:cNvSpPr txBox="1"/>
            <p:nvPr/>
          </p:nvSpPr>
          <p:spPr>
            <a:xfrm>
              <a:off x="3781244" y="1747188"/>
              <a:ext cx="4134465" cy="307777"/>
            </a:xfrm>
            <a:prstGeom prst="rect">
              <a:avLst/>
            </a:prstGeom>
            <a:noFill/>
          </p:spPr>
          <p:txBody>
            <a:bodyPr wrap="none" rtlCol="0">
              <a:spAutoFit/>
            </a:bodyPr>
            <a:lstStyle/>
            <a:p>
              <a:pPr algn="ctr"/>
              <a:r>
                <a:rPr lang="ja-JP" altLang="en-US" sz="1400">
                  <a:solidFill>
                    <a:srgbClr val="0070C0"/>
                  </a:solidFill>
                  <a:latin typeface="Meiryo" panose="020B0604030504040204" pitchFamily="34" charset="-128"/>
                  <a:ea typeface="Meiryo" panose="020B0604030504040204" pitchFamily="34" charset="-128"/>
                </a:rPr>
                <a:t>業務現場にジャストインタイムで</a:t>
              </a:r>
              <a:r>
                <a:rPr lang="ja-JP" altLang="en-US" sz="1400" b="1">
                  <a:solidFill>
                    <a:srgbClr val="0070C0"/>
                  </a:solidFill>
                  <a:latin typeface="Meiryo" panose="020B0604030504040204" pitchFamily="34" charset="-128"/>
                  <a:ea typeface="Meiryo" panose="020B0604030504040204" pitchFamily="34" charset="-128"/>
                </a:rPr>
                <a:t>サービスを提供</a:t>
              </a:r>
              <a:endParaRPr kumimoji="1" lang="ja-JP" altLang="en-US" sz="1400" b="1">
                <a:solidFill>
                  <a:srgbClr val="0070C0"/>
                </a:solidFill>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8DB84B27-6C9A-8744-8653-9716364D1D16}"/>
                </a:ext>
              </a:extLst>
            </p:cNvPr>
            <p:cNvSpPr/>
            <p:nvPr/>
          </p:nvSpPr>
          <p:spPr>
            <a:xfrm>
              <a:off x="5074454" y="2033078"/>
              <a:ext cx="3204241" cy="101691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7" name="テキスト ボックス 16">
              <a:extLst>
                <a:ext uri="{FF2B5EF4-FFF2-40B4-BE49-F238E27FC236}">
                  <a16:creationId xmlns:a16="http://schemas.microsoft.com/office/drawing/2014/main" id="{4DDAE48C-A0DC-114B-8C77-BA01E24DF6DB}"/>
                </a:ext>
              </a:extLst>
            </p:cNvPr>
            <p:cNvSpPr txBox="1"/>
            <p:nvPr/>
          </p:nvSpPr>
          <p:spPr>
            <a:xfrm>
              <a:off x="5268175" y="2217485"/>
              <a:ext cx="2816797" cy="738664"/>
            </a:xfrm>
            <a:prstGeom prst="rect">
              <a:avLst/>
            </a:prstGeom>
            <a:noFill/>
          </p:spPr>
          <p:txBody>
            <a:bodyPr wrap="none" rtlCol="0">
              <a:spAutoFit/>
            </a:bodyPr>
            <a:lstStyle/>
            <a:p>
              <a:pPr algn="ctr"/>
              <a:r>
                <a:rPr kumimoji="1" lang="ja-JP" altLang="en-US" sz="2800" b="1">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pPr algn="ctr"/>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0" name="正方形/長方形 19">
              <a:extLst>
                <a:ext uri="{FF2B5EF4-FFF2-40B4-BE49-F238E27FC236}">
                  <a16:creationId xmlns:a16="http://schemas.microsoft.com/office/drawing/2014/main" id="{28AE95DC-1DB1-194A-8EA8-0DE5CCAE705E}"/>
                </a:ext>
              </a:extLst>
            </p:cNvPr>
            <p:cNvSpPr/>
            <p:nvPr/>
          </p:nvSpPr>
          <p:spPr>
            <a:xfrm>
              <a:off x="5074454" y="3179370"/>
              <a:ext cx="3204241" cy="101691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1" name="テキスト ボックス 20">
              <a:extLst>
                <a:ext uri="{FF2B5EF4-FFF2-40B4-BE49-F238E27FC236}">
                  <a16:creationId xmlns:a16="http://schemas.microsoft.com/office/drawing/2014/main" id="{64F123A5-11F7-1B4E-86AD-60F71B9546CD}"/>
                </a:ext>
              </a:extLst>
            </p:cNvPr>
            <p:cNvSpPr txBox="1"/>
            <p:nvPr/>
          </p:nvSpPr>
          <p:spPr>
            <a:xfrm>
              <a:off x="5453321" y="3360941"/>
              <a:ext cx="2446504" cy="738664"/>
            </a:xfrm>
            <a:prstGeom prst="rect">
              <a:avLst/>
            </a:prstGeom>
            <a:noFill/>
          </p:spPr>
          <p:txBody>
            <a:bodyPr wrap="none" rtlCol="0">
              <a:spAutoFit/>
            </a:bodyPr>
            <a:lstStyle/>
            <a:p>
              <a:pPr algn="ctr"/>
              <a:r>
                <a:rPr kumimoji="1" lang="en-US" altLang="ja-JP" sz="2800" b="1" dirty="0">
                  <a:solidFill>
                    <a:schemeClr val="bg1"/>
                  </a:solidFill>
                  <a:latin typeface="Meiryo" panose="020B0604030504040204" pitchFamily="34" charset="-128"/>
                  <a:ea typeface="Meiryo" panose="020B0604030504040204" pitchFamily="34" charset="-128"/>
                </a:rPr>
                <a:t>DevOps</a:t>
              </a:r>
            </a:p>
            <a:p>
              <a:pPr algn="ctr"/>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24" name="正方形/長方形 23">
              <a:extLst>
                <a:ext uri="{FF2B5EF4-FFF2-40B4-BE49-F238E27FC236}">
                  <a16:creationId xmlns:a16="http://schemas.microsoft.com/office/drawing/2014/main" id="{CC3AB8C5-0A08-A94D-8710-57835F18EB90}"/>
                </a:ext>
              </a:extLst>
            </p:cNvPr>
            <p:cNvSpPr/>
            <p:nvPr/>
          </p:nvSpPr>
          <p:spPr>
            <a:xfrm>
              <a:off x="5074454" y="4326753"/>
              <a:ext cx="3204241" cy="1016915"/>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25" name="テキスト ボックス 24">
              <a:extLst>
                <a:ext uri="{FF2B5EF4-FFF2-40B4-BE49-F238E27FC236}">
                  <a16:creationId xmlns:a16="http://schemas.microsoft.com/office/drawing/2014/main" id="{CFCE7708-BB00-6D4A-83F1-77BAF4FD2EB6}"/>
                </a:ext>
              </a:extLst>
            </p:cNvPr>
            <p:cNvSpPr txBox="1"/>
            <p:nvPr/>
          </p:nvSpPr>
          <p:spPr>
            <a:xfrm>
              <a:off x="5832431" y="4496656"/>
              <a:ext cx="1688283" cy="677108"/>
            </a:xfrm>
            <a:prstGeom prst="rect">
              <a:avLst/>
            </a:prstGeom>
            <a:noFill/>
          </p:spPr>
          <p:txBody>
            <a:bodyPr wrap="none" rtlCol="0">
              <a:spAutoFit/>
            </a:bodyPr>
            <a:lstStyle/>
            <a:p>
              <a:pPr algn="ctr"/>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pPr algn="ctr"/>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grpSp>
      <p:sp>
        <p:nvSpPr>
          <p:cNvPr id="28" name="テキスト ボックス 27">
            <a:extLst>
              <a:ext uri="{FF2B5EF4-FFF2-40B4-BE49-F238E27FC236}">
                <a16:creationId xmlns:a16="http://schemas.microsoft.com/office/drawing/2014/main" id="{4BE79A95-D6E5-E34B-BAC1-C27F7E06144E}"/>
              </a:ext>
            </a:extLst>
          </p:cNvPr>
          <p:cNvSpPr txBox="1"/>
          <p:nvPr/>
        </p:nvSpPr>
        <p:spPr>
          <a:xfrm>
            <a:off x="5086728" y="1003527"/>
            <a:ext cx="3416320" cy="369332"/>
          </a:xfrm>
          <a:prstGeom prst="rect">
            <a:avLst/>
          </a:prstGeom>
          <a:noFill/>
        </p:spPr>
        <p:txBody>
          <a:bodyPr wrap="none" rtlCol="0">
            <a:spAutoFit/>
          </a:bodyPr>
          <a:lstStyle/>
          <a:p>
            <a:pPr algn="ctr"/>
            <a:r>
              <a:rPr lang="ja-JP" altLang="en-US">
                <a:solidFill>
                  <a:srgbClr val="0070C0"/>
                </a:solidFill>
                <a:latin typeface="Meiryo" panose="020B0604030504040204" pitchFamily="34" charset="-128"/>
                <a:ea typeface="Meiryo" panose="020B0604030504040204" pitchFamily="34" charset="-128"/>
              </a:rPr>
              <a:t>機械学習を使ったシステム開発</a:t>
            </a:r>
            <a:endParaRPr kumimoji="1" lang="ja-JP" altLang="en-US">
              <a:solidFill>
                <a:srgbClr val="0070C0"/>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3030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p:tgtEl>
                                          <p:spTgt spid="29"/>
                                        </p:tgtEl>
                                        <p:attrNameLst>
                                          <p:attrName>ppt_x</p:attrName>
                                        </p:attrNameLst>
                                      </p:cBhvr>
                                      <p:tavLst>
                                        <p:tav tm="0">
                                          <p:val>
                                            <p:strVal val="#ppt_x-#ppt_w*1.125000"/>
                                          </p:val>
                                        </p:tav>
                                        <p:tav tm="100000">
                                          <p:val>
                                            <p:strVal val="#ppt_x"/>
                                          </p:val>
                                        </p:tav>
                                      </p:tavLst>
                                    </p:anim>
                                    <p:animEffect transition="in" filter="wipe(right)">
                                      <p:cBhvr>
                                        <p:cTn id="8" dur="500"/>
                                        <p:tgtEl>
                                          <p:spTgt spid="29"/>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p:tgtEl>
                                          <p:spTgt spid="28"/>
                                        </p:tgtEl>
                                        <p:attrNameLst>
                                          <p:attrName>ppt_x</p:attrName>
                                        </p:attrNameLst>
                                      </p:cBhvr>
                                      <p:tavLst>
                                        <p:tav tm="0">
                                          <p:val>
                                            <p:strVal val="#ppt_x-#ppt_w*1.125000"/>
                                          </p:val>
                                        </p:tav>
                                        <p:tav tm="100000">
                                          <p:val>
                                            <p:strVal val="#ppt_x"/>
                                          </p:val>
                                        </p:tav>
                                      </p:tavLst>
                                    </p:anim>
                                    <p:animEffect transition="in" filter="wipe(right)">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49825B8B-40D2-FE4E-9A2C-A33FB43DC625}"/>
              </a:ext>
            </a:extLst>
          </p:cNvPr>
          <p:cNvSpPr/>
          <p:nvPr/>
        </p:nvSpPr>
        <p:spPr>
          <a:xfrm>
            <a:off x="809398" y="5113505"/>
            <a:ext cx="3240360" cy="800493"/>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5" name="正方形/長方形 74">
            <a:extLst>
              <a:ext uri="{FF2B5EF4-FFF2-40B4-BE49-F238E27FC236}">
                <a16:creationId xmlns:a16="http://schemas.microsoft.com/office/drawing/2014/main" id="{3384E121-0623-BF49-B746-837383270E2C}"/>
              </a:ext>
            </a:extLst>
          </p:cNvPr>
          <p:cNvSpPr/>
          <p:nvPr/>
        </p:nvSpPr>
        <p:spPr>
          <a:xfrm>
            <a:off x="5099602" y="3810698"/>
            <a:ext cx="3240360" cy="210330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4" name="正方形/長方形 73">
            <a:extLst>
              <a:ext uri="{FF2B5EF4-FFF2-40B4-BE49-F238E27FC236}">
                <a16:creationId xmlns:a16="http://schemas.microsoft.com/office/drawing/2014/main" id="{DEEB6D15-5413-8948-962F-392FD650D257}"/>
              </a:ext>
            </a:extLst>
          </p:cNvPr>
          <p:cNvSpPr/>
          <p:nvPr/>
        </p:nvSpPr>
        <p:spPr>
          <a:xfrm>
            <a:off x="5099602" y="832479"/>
            <a:ext cx="3240360" cy="2935733"/>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3" name="正方形/長方形 72">
            <a:extLst>
              <a:ext uri="{FF2B5EF4-FFF2-40B4-BE49-F238E27FC236}">
                <a16:creationId xmlns:a16="http://schemas.microsoft.com/office/drawing/2014/main" id="{5A8D75D4-5376-6243-B81F-EFB81D8BFCDF}"/>
              </a:ext>
            </a:extLst>
          </p:cNvPr>
          <p:cNvSpPr/>
          <p:nvPr/>
        </p:nvSpPr>
        <p:spPr>
          <a:xfrm>
            <a:off x="796987" y="833358"/>
            <a:ext cx="3240360" cy="4226971"/>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 name="タイトル 1">
            <a:extLst>
              <a:ext uri="{FF2B5EF4-FFF2-40B4-BE49-F238E27FC236}">
                <a16:creationId xmlns:a16="http://schemas.microsoft.com/office/drawing/2014/main" id="{ABFDB4F2-AF15-0140-BCB5-9DD7E89B7CE6}"/>
              </a:ext>
            </a:extLst>
          </p:cNvPr>
          <p:cNvSpPr>
            <a:spLocks noGrp="1"/>
          </p:cNvSpPr>
          <p:nvPr>
            <p:ph type="title"/>
          </p:nvPr>
        </p:nvSpPr>
        <p:spPr/>
        <p:txBody>
          <a:bodyPr/>
          <a:lstStyle/>
          <a:p>
            <a:r>
              <a:rPr lang="ja-JP" altLang="en-US"/>
              <a:t>機械学習を使ったシステム開発</a:t>
            </a:r>
            <a:endParaRPr lang="ja-JP" altLang="en-US" dirty="0"/>
          </a:p>
        </p:txBody>
      </p:sp>
      <p:sp>
        <p:nvSpPr>
          <p:cNvPr id="4" name="正方形/長方形 3">
            <a:extLst>
              <a:ext uri="{FF2B5EF4-FFF2-40B4-BE49-F238E27FC236}">
                <a16:creationId xmlns:a16="http://schemas.microsoft.com/office/drawing/2014/main" id="{DE38F971-E2AA-8D43-A788-AA1D19FCD015}"/>
              </a:ext>
            </a:extLst>
          </p:cNvPr>
          <p:cNvSpPr/>
          <p:nvPr/>
        </p:nvSpPr>
        <p:spPr>
          <a:xfrm>
            <a:off x="1115616" y="2379104"/>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アルゴリズムの発見</a:t>
            </a:r>
          </a:p>
        </p:txBody>
      </p:sp>
      <p:sp>
        <p:nvSpPr>
          <p:cNvPr id="5" name="正方形/長方形 4">
            <a:extLst>
              <a:ext uri="{FF2B5EF4-FFF2-40B4-BE49-F238E27FC236}">
                <a16:creationId xmlns:a16="http://schemas.microsoft.com/office/drawing/2014/main" id="{0F5FBCC6-F84B-3A41-A69E-FD465DB69ACA}"/>
              </a:ext>
            </a:extLst>
          </p:cNvPr>
          <p:cNvSpPr/>
          <p:nvPr/>
        </p:nvSpPr>
        <p:spPr>
          <a:xfrm>
            <a:off x="1115616" y="2813381"/>
            <a:ext cx="1224136"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データ構造</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の設計</a:t>
            </a:r>
          </a:p>
        </p:txBody>
      </p:sp>
      <p:sp>
        <p:nvSpPr>
          <p:cNvPr id="6" name="正方形/長方形 5">
            <a:extLst>
              <a:ext uri="{FF2B5EF4-FFF2-40B4-BE49-F238E27FC236}">
                <a16:creationId xmlns:a16="http://schemas.microsoft.com/office/drawing/2014/main" id="{89853893-D4C4-8540-9F9C-924F8ECBD8AE}"/>
              </a:ext>
            </a:extLst>
          </p:cNvPr>
          <p:cNvSpPr/>
          <p:nvPr/>
        </p:nvSpPr>
        <p:spPr>
          <a:xfrm>
            <a:off x="2483768" y="2811916"/>
            <a:ext cx="1224136"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処理フロー</a:t>
            </a:r>
            <a:endParaRPr kumimoji="1" lang="en-US" altLang="ja-JP" sz="105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050" dirty="0">
                <a:solidFill>
                  <a:srgbClr val="FFFFFF"/>
                </a:solidFill>
                <a:latin typeface="Meiryo" panose="020B0604030504040204" pitchFamily="34" charset="-128"/>
                <a:ea typeface="Meiryo" panose="020B0604030504040204" pitchFamily="34" charset="-128"/>
                <a:cs typeface="ＭＳ Ｐゴシック"/>
              </a:rPr>
              <a:t>の設計</a:t>
            </a:r>
            <a:endParaRPr kumimoji="1" lang="ja-JP" altLang="en-US" sz="105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66911545-00A3-7E44-BBEF-CA78C18D92BE}"/>
              </a:ext>
            </a:extLst>
          </p:cNvPr>
          <p:cNvSpPr/>
          <p:nvPr/>
        </p:nvSpPr>
        <p:spPr>
          <a:xfrm>
            <a:off x="1115616" y="4110443"/>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プログラミング</a:t>
            </a:r>
          </a:p>
        </p:txBody>
      </p:sp>
      <p:sp>
        <p:nvSpPr>
          <p:cNvPr id="8" name="正方形/長方形 7">
            <a:extLst>
              <a:ext uri="{FF2B5EF4-FFF2-40B4-BE49-F238E27FC236}">
                <a16:creationId xmlns:a16="http://schemas.microsoft.com/office/drawing/2014/main" id="{7208F20D-814D-F843-ACE2-4BF8E32CFA7D}"/>
              </a:ext>
            </a:extLst>
          </p:cNvPr>
          <p:cNvSpPr/>
          <p:nvPr/>
        </p:nvSpPr>
        <p:spPr>
          <a:xfrm>
            <a:off x="1115616" y="5382990"/>
            <a:ext cx="2592288" cy="360040"/>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演算</a:t>
            </a:r>
          </a:p>
        </p:txBody>
      </p:sp>
      <p:sp>
        <p:nvSpPr>
          <p:cNvPr id="9" name="正方形/長方形 8">
            <a:extLst>
              <a:ext uri="{FF2B5EF4-FFF2-40B4-BE49-F238E27FC236}">
                <a16:creationId xmlns:a16="http://schemas.microsoft.com/office/drawing/2014/main" id="{FBFACBE9-6893-1142-B9D4-49FADF9E6E3D}"/>
              </a:ext>
            </a:extLst>
          </p:cNvPr>
          <p:cNvSpPr/>
          <p:nvPr/>
        </p:nvSpPr>
        <p:spPr>
          <a:xfrm>
            <a:off x="1120756" y="1792839"/>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要件定義</a:t>
            </a:r>
          </a:p>
        </p:txBody>
      </p:sp>
      <p:sp>
        <p:nvSpPr>
          <p:cNvPr id="11" name="正方形/長方形 10">
            <a:extLst>
              <a:ext uri="{FF2B5EF4-FFF2-40B4-BE49-F238E27FC236}">
                <a16:creationId xmlns:a16="http://schemas.microsoft.com/office/drawing/2014/main" id="{D105D4FF-D99C-9D4C-A624-554B8FA5CEDF}"/>
              </a:ext>
            </a:extLst>
          </p:cNvPr>
          <p:cNvSpPr/>
          <p:nvPr/>
        </p:nvSpPr>
        <p:spPr>
          <a:xfrm>
            <a:off x="5396797" y="2384830"/>
            <a:ext cx="1267214" cy="7905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学習データ</a:t>
            </a:r>
            <a:endParaRPr kumimoji="1" lang="en-US" altLang="ja-JP" sz="11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の準備</a:t>
            </a:r>
          </a:p>
        </p:txBody>
      </p:sp>
      <p:sp>
        <p:nvSpPr>
          <p:cNvPr id="12" name="正方形/長方形 11">
            <a:extLst>
              <a:ext uri="{FF2B5EF4-FFF2-40B4-BE49-F238E27FC236}">
                <a16:creationId xmlns:a16="http://schemas.microsoft.com/office/drawing/2014/main" id="{48C51B10-267B-3544-8E25-69E2F8741F3B}"/>
              </a:ext>
            </a:extLst>
          </p:cNvPr>
          <p:cNvSpPr/>
          <p:nvPr/>
        </p:nvSpPr>
        <p:spPr>
          <a:xfrm>
            <a:off x="6809999" y="2388648"/>
            <a:ext cx="1182358" cy="790567"/>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学習モデル</a:t>
            </a:r>
            <a:endParaRPr kumimoji="1" lang="en-US" altLang="ja-JP" sz="11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100" dirty="0">
                <a:solidFill>
                  <a:srgbClr val="FFFFFF"/>
                </a:solidFill>
                <a:latin typeface="Meiryo" panose="020B0604030504040204" pitchFamily="34" charset="-128"/>
                <a:ea typeface="Meiryo" panose="020B0604030504040204" pitchFamily="34" charset="-128"/>
                <a:cs typeface="ＭＳ Ｐゴシック"/>
              </a:rPr>
              <a:t>の選択</a:t>
            </a:r>
          </a:p>
        </p:txBody>
      </p:sp>
      <p:sp>
        <p:nvSpPr>
          <p:cNvPr id="13" name="正方形/長方形 12">
            <a:extLst>
              <a:ext uri="{FF2B5EF4-FFF2-40B4-BE49-F238E27FC236}">
                <a16:creationId xmlns:a16="http://schemas.microsoft.com/office/drawing/2014/main" id="{88A7F6E6-731F-FC42-A8A5-259098365E3D}"/>
              </a:ext>
            </a:extLst>
          </p:cNvPr>
          <p:cNvSpPr/>
          <p:nvPr/>
        </p:nvSpPr>
        <p:spPr>
          <a:xfrm>
            <a:off x="5406758" y="5382990"/>
            <a:ext cx="2592288"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推論エンジンによる推論</a:t>
            </a:r>
          </a:p>
        </p:txBody>
      </p:sp>
      <p:sp>
        <p:nvSpPr>
          <p:cNvPr id="15" name="正方形/長方形 14">
            <a:extLst>
              <a:ext uri="{FF2B5EF4-FFF2-40B4-BE49-F238E27FC236}">
                <a16:creationId xmlns:a16="http://schemas.microsoft.com/office/drawing/2014/main" id="{B13553A7-A6D6-EB48-875A-3CE7FC73AEDE}"/>
              </a:ext>
            </a:extLst>
          </p:cNvPr>
          <p:cNvSpPr/>
          <p:nvPr/>
        </p:nvSpPr>
        <p:spPr>
          <a:xfrm>
            <a:off x="5405209" y="1789129"/>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要件定義</a:t>
            </a:r>
          </a:p>
        </p:txBody>
      </p:sp>
      <p:sp>
        <p:nvSpPr>
          <p:cNvPr id="16" name="正方形/長方形 15">
            <a:extLst>
              <a:ext uri="{FF2B5EF4-FFF2-40B4-BE49-F238E27FC236}">
                <a16:creationId xmlns:a16="http://schemas.microsoft.com/office/drawing/2014/main" id="{9D21362F-AC39-854A-B42C-8EC8452E6B1D}"/>
              </a:ext>
            </a:extLst>
          </p:cNvPr>
          <p:cNvSpPr/>
          <p:nvPr/>
        </p:nvSpPr>
        <p:spPr>
          <a:xfrm>
            <a:off x="5400069" y="4110443"/>
            <a:ext cx="2592288" cy="360040"/>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panose="020B0604030504040204" pitchFamily="34" charset="-128"/>
                <a:ea typeface="Meiryo" panose="020B0604030504040204" pitchFamily="34" charset="-128"/>
                <a:cs typeface="ＭＳ Ｐゴシック"/>
              </a:rPr>
              <a:t>学習モデルによる学習</a:t>
            </a:r>
          </a:p>
        </p:txBody>
      </p:sp>
      <p:grpSp>
        <p:nvGrpSpPr>
          <p:cNvPr id="21" name="グループ化 20">
            <a:extLst>
              <a:ext uri="{FF2B5EF4-FFF2-40B4-BE49-F238E27FC236}">
                <a16:creationId xmlns:a16="http://schemas.microsoft.com/office/drawing/2014/main" id="{05B818BD-AD92-0342-B9DC-E6F97394EF51}"/>
              </a:ext>
            </a:extLst>
          </p:cNvPr>
          <p:cNvGrpSpPr/>
          <p:nvPr/>
        </p:nvGrpSpPr>
        <p:grpSpPr>
          <a:xfrm flipH="1">
            <a:off x="6071508" y="4514691"/>
            <a:ext cx="1285102" cy="853932"/>
            <a:chOff x="5419309" y="2405471"/>
            <a:chExt cx="1949752" cy="2242649"/>
          </a:xfrm>
          <a:solidFill>
            <a:schemeClr val="accent3">
              <a:lumMod val="60000"/>
              <a:lumOff val="40000"/>
            </a:schemeClr>
          </a:solidFill>
        </p:grpSpPr>
        <p:grpSp>
          <p:nvGrpSpPr>
            <p:cNvPr id="22" name="グループ化 21">
              <a:extLst>
                <a:ext uri="{FF2B5EF4-FFF2-40B4-BE49-F238E27FC236}">
                  <a16:creationId xmlns:a16="http://schemas.microsoft.com/office/drawing/2014/main" id="{DD29716F-D9DB-0F4E-9528-D2168A4522F0}"/>
                </a:ext>
              </a:extLst>
            </p:cNvPr>
            <p:cNvGrpSpPr/>
            <p:nvPr/>
          </p:nvGrpSpPr>
          <p:grpSpPr>
            <a:xfrm>
              <a:off x="5740410" y="2802320"/>
              <a:ext cx="1285102" cy="1458386"/>
              <a:chOff x="2125187" y="2577919"/>
              <a:chExt cx="1285102" cy="1458386"/>
            </a:xfrm>
            <a:grpFill/>
          </p:grpSpPr>
          <p:sp>
            <p:nvSpPr>
              <p:cNvPr id="32" name="上カーブ矢印 31">
                <a:extLst>
                  <a:ext uri="{FF2B5EF4-FFF2-40B4-BE49-F238E27FC236}">
                    <a16:creationId xmlns:a16="http://schemas.microsoft.com/office/drawing/2014/main" id="{3ECEBD94-94D8-B843-98E1-897CA6B7095F}"/>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3" name="上カーブ矢印 32">
                <a:extLst>
                  <a:ext uri="{FF2B5EF4-FFF2-40B4-BE49-F238E27FC236}">
                    <a16:creationId xmlns:a16="http://schemas.microsoft.com/office/drawing/2014/main" id="{A20BFAAC-7A7F-D543-83B0-0FAEAD64AC7F}"/>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3" name="グループ化 22">
              <a:extLst>
                <a:ext uri="{FF2B5EF4-FFF2-40B4-BE49-F238E27FC236}">
                  <a16:creationId xmlns:a16="http://schemas.microsoft.com/office/drawing/2014/main" id="{EA89E185-32B2-2244-AAC7-CA0EBDFF96CD}"/>
                </a:ext>
              </a:extLst>
            </p:cNvPr>
            <p:cNvGrpSpPr/>
            <p:nvPr/>
          </p:nvGrpSpPr>
          <p:grpSpPr>
            <a:xfrm>
              <a:off x="5937770" y="3023312"/>
              <a:ext cx="913525" cy="999636"/>
              <a:chOff x="2125187" y="2577919"/>
              <a:chExt cx="1285102" cy="1458386"/>
            </a:xfrm>
            <a:grpFill/>
          </p:grpSpPr>
          <p:sp>
            <p:nvSpPr>
              <p:cNvPr id="30" name="上カーブ矢印 29">
                <a:extLst>
                  <a:ext uri="{FF2B5EF4-FFF2-40B4-BE49-F238E27FC236}">
                    <a16:creationId xmlns:a16="http://schemas.microsoft.com/office/drawing/2014/main" id="{FAC3D55F-AD8B-4D4B-B004-288DA0B85FD9}"/>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1" name="上カーブ矢印 30">
                <a:extLst>
                  <a:ext uri="{FF2B5EF4-FFF2-40B4-BE49-F238E27FC236}">
                    <a16:creationId xmlns:a16="http://schemas.microsoft.com/office/drawing/2014/main" id="{AE902AAB-CA14-1547-A31A-0495EA2AE492}"/>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4" name="グループ化 23">
              <a:extLst>
                <a:ext uri="{FF2B5EF4-FFF2-40B4-BE49-F238E27FC236}">
                  <a16:creationId xmlns:a16="http://schemas.microsoft.com/office/drawing/2014/main" id="{15231737-1891-114F-9AD4-D63E91712E56}"/>
                </a:ext>
              </a:extLst>
            </p:cNvPr>
            <p:cNvGrpSpPr/>
            <p:nvPr/>
          </p:nvGrpSpPr>
          <p:grpSpPr>
            <a:xfrm>
              <a:off x="6110871" y="3200635"/>
              <a:ext cx="543520" cy="632796"/>
              <a:chOff x="2125187" y="2577919"/>
              <a:chExt cx="1285102" cy="1458386"/>
            </a:xfrm>
            <a:grpFill/>
          </p:grpSpPr>
          <p:sp>
            <p:nvSpPr>
              <p:cNvPr id="28" name="上カーブ矢印 27">
                <a:extLst>
                  <a:ext uri="{FF2B5EF4-FFF2-40B4-BE49-F238E27FC236}">
                    <a16:creationId xmlns:a16="http://schemas.microsoft.com/office/drawing/2014/main" id="{E1755D12-8256-E04D-8198-14516561EA13}"/>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9" name="上カーブ矢印 28">
                <a:extLst>
                  <a:ext uri="{FF2B5EF4-FFF2-40B4-BE49-F238E27FC236}">
                    <a16:creationId xmlns:a16="http://schemas.microsoft.com/office/drawing/2014/main" id="{FDF980A4-AC72-644C-8098-BB64C9674ADA}"/>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25" name="グループ化 24">
              <a:extLst>
                <a:ext uri="{FF2B5EF4-FFF2-40B4-BE49-F238E27FC236}">
                  <a16:creationId xmlns:a16="http://schemas.microsoft.com/office/drawing/2014/main" id="{AE762557-9FCC-474A-8403-152CB15DFF5A}"/>
                </a:ext>
              </a:extLst>
            </p:cNvPr>
            <p:cNvGrpSpPr/>
            <p:nvPr/>
          </p:nvGrpSpPr>
          <p:grpSpPr>
            <a:xfrm>
              <a:off x="5419309" y="2405471"/>
              <a:ext cx="1949752" cy="2242649"/>
              <a:chOff x="2125187" y="2577919"/>
              <a:chExt cx="1285102" cy="1458386"/>
            </a:xfrm>
            <a:grpFill/>
          </p:grpSpPr>
          <p:sp>
            <p:nvSpPr>
              <p:cNvPr id="26" name="上カーブ矢印 25">
                <a:extLst>
                  <a:ext uri="{FF2B5EF4-FFF2-40B4-BE49-F238E27FC236}">
                    <a16:creationId xmlns:a16="http://schemas.microsoft.com/office/drawing/2014/main" id="{B57C2E59-BD94-534B-8375-6B6B429DE4BB}"/>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27" name="上カーブ矢印 26">
                <a:extLst>
                  <a:ext uri="{FF2B5EF4-FFF2-40B4-BE49-F238E27FC236}">
                    <a16:creationId xmlns:a16="http://schemas.microsoft.com/office/drawing/2014/main" id="{CDC17F32-4314-3547-8546-C0966D1A8794}"/>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grpSp>
        <p:nvGrpSpPr>
          <p:cNvPr id="34" name="グループ化 33">
            <a:extLst>
              <a:ext uri="{FF2B5EF4-FFF2-40B4-BE49-F238E27FC236}">
                <a16:creationId xmlns:a16="http://schemas.microsoft.com/office/drawing/2014/main" id="{58F458F9-4CC8-534D-B79C-DCA429295E0D}"/>
              </a:ext>
            </a:extLst>
          </p:cNvPr>
          <p:cNvGrpSpPr/>
          <p:nvPr/>
        </p:nvGrpSpPr>
        <p:grpSpPr>
          <a:xfrm>
            <a:off x="1769209" y="3210284"/>
            <a:ext cx="1285102" cy="899730"/>
            <a:chOff x="2125187" y="2577919"/>
            <a:chExt cx="1285102" cy="1458386"/>
          </a:xfrm>
          <a:solidFill>
            <a:srgbClr val="92D050"/>
          </a:solidFill>
        </p:grpSpPr>
        <p:sp>
          <p:nvSpPr>
            <p:cNvPr id="35" name="上カーブ矢印 34">
              <a:extLst>
                <a:ext uri="{FF2B5EF4-FFF2-40B4-BE49-F238E27FC236}">
                  <a16:creationId xmlns:a16="http://schemas.microsoft.com/office/drawing/2014/main" id="{A7800E15-65DB-234E-A37A-46F24E4FC206}"/>
                </a:ext>
              </a:extLst>
            </p:cNvPr>
            <p:cNvSpPr/>
            <p:nvPr/>
          </p:nvSpPr>
          <p:spPr>
            <a:xfrm rot="16200000">
              <a:off x="2421420" y="2936943"/>
              <a:ext cx="1347893" cy="629845"/>
            </a:xfrm>
            <a:prstGeom prst="curvedUpArrow">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6" name="上カーブ矢印 35">
              <a:extLst>
                <a:ext uri="{FF2B5EF4-FFF2-40B4-BE49-F238E27FC236}">
                  <a16:creationId xmlns:a16="http://schemas.microsoft.com/office/drawing/2014/main" id="{0BDE4F94-45A1-854E-A11C-411467B03804}"/>
                </a:ext>
              </a:extLst>
            </p:cNvPr>
            <p:cNvSpPr/>
            <p:nvPr/>
          </p:nvSpPr>
          <p:spPr>
            <a:xfrm rot="5400000">
              <a:off x="1766163" y="3047436"/>
              <a:ext cx="1347893" cy="629845"/>
            </a:xfrm>
            <a:prstGeom prst="curvedUpArrow">
              <a:avLst/>
            </a:prstGeom>
            <a:solidFill>
              <a:schemeClr val="tx2">
                <a:lumMod val="40000"/>
                <a:lumOff val="60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grpSp>
        <p:nvGrpSpPr>
          <p:cNvPr id="37" name="グループ化 36">
            <a:extLst>
              <a:ext uri="{FF2B5EF4-FFF2-40B4-BE49-F238E27FC236}">
                <a16:creationId xmlns:a16="http://schemas.microsoft.com/office/drawing/2014/main" id="{3E4A2B75-4479-4A48-B37C-A60AD916C208}"/>
              </a:ext>
            </a:extLst>
          </p:cNvPr>
          <p:cNvGrpSpPr/>
          <p:nvPr/>
        </p:nvGrpSpPr>
        <p:grpSpPr>
          <a:xfrm>
            <a:off x="6071508" y="3207383"/>
            <a:ext cx="1285102" cy="899730"/>
            <a:chOff x="2125187" y="2577919"/>
            <a:chExt cx="1285102" cy="1458386"/>
          </a:xfrm>
          <a:solidFill>
            <a:schemeClr val="accent3">
              <a:lumMod val="60000"/>
              <a:lumOff val="40000"/>
            </a:schemeClr>
          </a:solidFill>
        </p:grpSpPr>
        <p:sp>
          <p:nvSpPr>
            <p:cNvPr id="38" name="上カーブ矢印 37">
              <a:extLst>
                <a:ext uri="{FF2B5EF4-FFF2-40B4-BE49-F238E27FC236}">
                  <a16:creationId xmlns:a16="http://schemas.microsoft.com/office/drawing/2014/main" id="{06598090-57EE-6B48-AFAC-148D644F486E}"/>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9" name="上カーブ矢印 38">
              <a:extLst>
                <a:ext uri="{FF2B5EF4-FFF2-40B4-BE49-F238E27FC236}">
                  <a16:creationId xmlns:a16="http://schemas.microsoft.com/office/drawing/2014/main" id="{C603270C-E3E7-8F4B-BE82-062A4B823775}"/>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40" name="テキスト ボックス 39">
            <a:extLst>
              <a:ext uri="{FF2B5EF4-FFF2-40B4-BE49-F238E27FC236}">
                <a16:creationId xmlns:a16="http://schemas.microsoft.com/office/drawing/2014/main" id="{7C3B91F4-DF87-F44F-8798-BA33AE1F93AB}"/>
              </a:ext>
            </a:extLst>
          </p:cNvPr>
          <p:cNvSpPr txBox="1"/>
          <p:nvPr/>
        </p:nvSpPr>
        <p:spPr>
          <a:xfrm>
            <a:off x="1923284" y="3549503"/>
            <a:ext cx="987771" cy="215444"/>
          </a:xfrm>
          <a:prstGeom prst="rect">
            <a:avLst/>
          </a:prstGeom>
          <a:noFill/>
        </p:spPr>
        <p:txBody>
          <a:bodyPr wrap="none" rtlCol="0">
            <a:spAutoFit/>
          </a:bodyPr>
          <a:lstStyle/>
          <a:p>
            <a:pPr algn="ctr"/>
            <a:r>
              <a:rPr lang="ja-JP" altLang="en-US" sz="800" b="1" dirty="0">
                <a:solidFill>
                  <a:srgbClr val="0432FF"/>
                </a:solidFill>
                <a:latin typeface="Meiryo" panose="020B0604030504040204" pitchFamily="34" charset="-128"/>
                <a:ea typeface="Meiryo" panose="020B0604030504040204" pitchFamily="34" charset="-128"/>
              </a:rPr>
              <a:t>デバッグ</a:t>
            </a:r>
            <a:r>
              <a:rPr lang="en-US" altLang="ja-JP" sz="800" b="1" dirty="0">
                <a:solidFill>
                  <a:srgbClr val="0432FF"/>
                </a:solidFill>
                <a:latin typeface="Meiryo" panose="020B0604030504040204" pitchFamily="34" charset="-128"/>
                <a:ea typeface="Meiryo" panose="020B0604030504040204" pitchFamily="34" charset="-128"/>
              </a:rPr>
              <a:t>&amp;</a:t>
            </a:r>
            <a:r>
              <a:rPr lang="ja-JP" altLang="en-US" sz="800" b="1" dirty="0">
                <a:solidFill>
                  <a:srgbClr val="0432FF"/>
                </a:solidFill>
                <a:latin typeface="Meiryo" panose="020B0604030504040204" pitchFamily="34" charset="-128"/>
                <a:ea typeface="Meiryo" panose="020B0604030504040204" pitchFamily="34" charset="-128"/>
              </a:rPr>
              <a:t>テスト</a:t>
            </a:r>
            <a:endParaRPr kumimoji="1" lang="ja-JP" altLang="en-US" sz="800" b="1" dirty="0">
              <a:solidFill>
                <a:srgbClr val="0432FF"/>
              </a:solidFill>
              <a:latin typeface="Meiryo" panose="020B0604030504040204" pitchFamily="34" charset="-128"/>
              <a:ea typeface="Meiryo" panose="020B0604030504040204" pitchFamily="34" charset="-128"/>
            </a:endParaRPr>
          </a:p>
        </p:txBody>
      </p:sp>
      <p:sp>
        <p:nvSpPr>
          <p:cNvPr id="41" name="テキスト ボックス 40">
            <a:extLst>
              <a:ext uri="{FF2B5EF4-FFF2-40B4-BE49-F238E27FC236}">
                <a16:creationId xmlns:a16="http://schemas.microsoft.com/office/drawing/2014/main" id="{49CC7E42-0444-5547-9DAD-64BA14CB33C5}"/>
              </a:ext>
            </a:extLst>
          </p:cNvPr>
          <p:cNvSpPr txBox="1"/>
          <p:nvPr/>
        </p:nvSpPr>
        <p:spPr>
          <a:xfrm>
            <a:off x="6128115" y="3556076"/>
            <a:ext cx="1183336" cy="215444"/>
          </a:xfrm>
          <a:prstGeom prst="rect">
            <a:avLst/>
          </a:prstGeom>
          <a:noFill/>
        </p:spPr>
        <p:txBody>
          <a:bodyPr wrap="none" rtlCol="0">
            <a:spAutoFit/>
          </a:bodyPr>
          <a:lstStyle/>
          <a:p>
            <a:pPr algn="ctr"/>
            <a:r>
              <a:rPr lang="ja-JP" altLang="en-US" sz="800" b="1" dirty="0">
                <a:solidFill>
                  <a:schemeClr val="accent3">
                    <a:lumMod val="50000"/>
                  </a:schemeClr>
                </a:solidFill>
                <a:latin typeface="Meiryo" panose="020B0604030504040204" pitchFamily="34" charset="-128"/>
                <a:ea typeface="Meiryo" panose="020B0604030504040204" pitchFamily="34" charset="-128"/>
              </a:rPr>
              <a:t>チューニング</a:t>
            </a:r>
            <a:r>
              <a:rPr lang="en-US" altLang="ja-JP" sz="800" b="1" dirty="0">
                <a:solidFill>
                  <a:schemeClr val="accent3">
                    <a:lumMod val="50000"/>
                  </a:schemeClr>
                </a:solidFill>
                <a:latin typeface="Meiryo" panose="020B0604030504040204" pitchFamily="34" charset="-128"/>
                <a:ea typeface="Meiryo" panose="020B0604030504040204" pitchFamily="34" charset="-128"/>
              </a:rPr>
              <a:t>&amp;</a:t>
            </a:r>
            <a:r>
              <a:rPr lang="ja-JP" altLang="en-US" sz="800" b="1" dirty="0">
                <a:solidFill>
                  <a:schemeClr val="accent3">
                    <a:lumMod val="50000"/>
                  </a:schemeClr>
                </a:solidFill>
                <a:latin typeface="Meiryo" panose="020B0604030504040204" pitchFamily="34" charset="-128"/>
                <a:ea typeface="Meiryo" panose="020B0604030504040204" pitchFamily="34" charset="-128"/>
              </a:rPr>
              <a:t>テスト</a:t>
            </a:r>
            <a:endParaRPr kumimoji="1" lang="ja-JP" altLang="en-US" sz="800" b="1" dirty="0">
              <a:solidFill>
                <a:schemeClr val="accent3">
                  <a:lumMod val="50000"/>
                </a:schemeClr>
              </a:solidFill>
              <a:latin typeface="Meiryo" panose="020B0604030504040204" pitchFamily="34" charset="-128"/>
              <a:ea typeface="Meiryo" panose="020B0604030504040204" pitchFamily="34" charset="-128"/>
            </a:endParaRPr>
          </a:p>
        </p:txBody>
      </p:sp>
      <p:sp>
        <p:nvSpPr>
          <p:cNvPr id="42" name="フローチャート: 磁気ディスク 41">
            <a:extLst>
              <a:ext uri="{FF2B5EF4-FFF2-40B4-BE49-F238E27FC236}">
                <a16:creationId xmlns:a16="http://schemas.microsoft.com/office/drawing/2014/main" id="{BC7ED510-A225-AA4E-A359-2C36EAA05CA9}"/>
              </a:ext>
            </a:extLst>
          </p:cNvPr>
          <p:cNvSpPr/>
          <p:nvPr/>
        </p:nvSpPr>
        <p:spPr>
          <a:xfrm>
            <a:off x="5414571" y="3487565"/>
            <a:ext cx="561780" cy="550274"/>
          </a:xfrm>
          <a:prstGeom prst="flowChartMagneticDisk">
            <a:avLst/>
          </a:prstGeom>
          <a:solidFill>
            <a:srgbClr val="009051"/>
          </a:solidFill>
          <a:ln w="3175">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48" name="グループ化 47">
            <a:extLst>
              <a:ext uri="{FF2B5EF4-FFF2-40B4-BE49-F238E27FC236}">
                <a16:creationId xmlns:a16="http://schemas.microsoft.com/office/drawing/2014/main" id="{D1A80F93-C6C6-3B42-9CDA-2939072E3FF7}"/>
              </a:ext>
            </a:extLst>
          </p:cNvPr>
          <p:cNvGrpSpPr/>
          <p:nvPr/>
        </p:nvGrpSpPr>
        <p:grpSpPr>
          <a:xfrm flipH="1">
            <a:off x="1769209" y="4509608"/>
            <a:ext cx="1285102" cy="853932"/>
            <a:chOff x="2125187" y="2577919"/>
            <a:chExt cx="1285102" cy="1458386"/>
          </a:xfrm>
          <a:solidFill>
            <a:schemeClr val="tx2">
              <a:lumMod val="40000"/>
              <a:lumOff val="60000"/>
            </a:schemeClr>
          </a:solidFill>
        </p:grpSpPr>
        <p:sp>
          <p:nvSpPr>
            <p:cNvPr id="49" name="上カーブ矢印 48">
              <a:extLst>
                <a:ext uri="{FF2B5EF4-FFF2-40B4-BE49-F238E27FC236}">
                  <a16:creationId xmlns:a16="http://schemas.microsoft.com/office/drawing/2014/main" id="{367BDD9E-9E58-6B4C-8C17-4F8A08D28622}"/>
                </a:ext>
              </a:extLst>
            </p:cNvPr>
            <p:cNvSpPr/>
            <p:nvPr/>
          </p:nvSpPr>
          <p:spPr>
            <a:xfrm rot="16200000">
              <a:off x="2421420" y="2936943"/>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0" name="上カーブ矢印 49">
              <a:extLst>
                <a:ext uri="{FF2B5EF4-FFF2-40B4-BE49-F238E27FC236}">
                  <a16:creationId xmlns:a16="http://schemas.microsoft.com/office/drawing/2014/main" id="{89969871-5A7C-8B46-BD68-B9DB15D05A88}"/>
                </a:ext>
              </a:extLst>
            </p:cNvPr>
            <p:cNvSpPr/>
            <p:nvPr/>
          </p:nvSpPr>
          <p:spPr>
            <a:xfrm rot="5400000">
              <a:off x="1766163" y="3047436"/>
              <a:ext cx="1347893" cy="629845"/>
            </a:xfrm>
            <a:prstGeom prst="curvedUpArrow">
              <a:avLst/>
            </a:prstGeom>
            <a:grp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57" name="テキスト ボックス 56">
            <a:extLst>
              <a:ext uri="{FF2B5EF4-FFF2-40B4-BE49-F238E27FC236}">
                <a16:creationId xmlns:a16="http://schemas.microsoft.com/office/drawing/2014/main" id="{BC5717FB-99D5-C940-8454-DDBC22C104AB}"/>
              </a:ext>
            </a:extLst>
          </p:cNvPr>
          <p:cNvSpPr txBox="1"/>
          <p:nvPr/>
        </p:nvSpPr>
        <p:spPr>
          <a:xfrm>
            <a:off x="2210830" y="4835719"/>
            <a:ext cx="389850" cy="215444"/>
          </a:xfrm>
          <a:prstGeom prst="rect">
            <a:avLst/>
          </a:prstGeom>
          <a:noFill/>
        </p:spPr>
        <p:txBody>
          <a:bodyPr wrap="none" rtlCol="0">
            <a:spAutoFit/>
          </a:bodyPr>
          <a:lstStyle/>
          <a:p>
            <a:pPr algn="ctr"/>
            <a:r>
              <a:rPr lang="ja-JP" altLang="en-US" sz="800" b="1" dirty="0">
                <a:solidFill>
                  <a:srgbClr val="0432FF"/>
                </a:solidFill>
                <a:latin typeface="Meiryo" panose="020B0604030504040204" pitchFamily="34" charset="-128"/>
                <a:ea typeface="Meiryo" panose="020B0604030504040204" pitchFamily="34" charset="-128"/>
              </a:rPr>
              <a:t>保守</a:t>
            </a:r>
            <a:endParaRPr kumimoji="1" lang="ja-JP" altLang="en-US" sz="800" b="1" dirty="0">
              <a:solidFill>
                <a:srgbClr val="0432FF"/>
              </a:solidFill>
              <a:latin typeface="Meiryo" panose="020B0604030504040204" pitchFamily="34" charset="-128"/>
              <a:ea typeface="Meiryo" panose="020B0604030504040204" pitchFamily="34" charset="-128"/>
            </a:endParaRPr>
          </a:p>
        </p:txBody>
      </p:sp>
      <p:sp>
        <p:nvSpPr>
          <p:cNvPr id="58" name="テキスト ボックス 57">
            <a:extLst>
              <a:ext uri="{FF2B5EF4-FFF2-40B4-BE49-F238E27FC236}">
                <a16:creationId xmlns:a16="http://schemas.microsoft.com/office/drawing/2014/main" id="{306D0350-0CB7-704F-B16A-612C8A1F9C70}"/>
              </a:ext>
            </a:extLst>
          </p:cNvPr>
          <p:cNvSpPr txBox="1"/>
          <p:nvPr/>
        </p:nvSpPr>
        <p:spPr>
          <a:xfrm>
            <a:off x="6250305" y="4812715"/>
            <a:ext cx="902811" cy="215444"/>
          </a:xfrm>
          <a:prstGeom prst="rect">
            <a:avLst/>
          </a:prstGeom>
          <a:noFill/>
        </p:spPr>
        <p:txBody>
          <a:bodyPr wrap="none" rtlCol="0">
            <a:spAutoFit/>
          </a:bodyPr>
          <a:lstStyle/>
          <a:p>
            <a:pPr algn="ctr"/>
            <a:r>
              <a:rPr kumimoji="1" lang="ja-JP" altLang="en-US" sz="800" b="1" dirty="0">
                <a:solidFill>
                  <a:schemeClr val="accent3">
                    <a:lumMod val="50000"/>
                  </a:schemeClr>
                </a:solidFill>
                <a:latin typeface="Meiryo" panose="020B0604030504040204" pitchFamily="34" charset="-128"/>
                <a:ea typeface="Meiryo" panose="020B0604030504040204" pitchFamily="34" charset="-128"/>
              </a:rPr>
              <a:t>フィードバック</a:t>
            </a:r>
          </a:p>
        </p:txBody>
      </p:sp>
      <p:grpSp>
        <p:nvGrpSpPr>
          <p:cNvPr id="61" name="グループ化 60">
            <a:extLst>
              <a:ext uri="{FF2B5EF4-FFF2-40B4-BE49-F238E27FC236}">
                <a16:creationId xmlns:a16="http://schemas.microsoft.com/office/drawing/2014/main" id="{42E1F661-281A-5443-8B7A-0503A6F81273}"/>
              </a:ext>
            </a:extLst>
          </p:cNvPr>
          <p:cNvGrpSpPr/>
          <p:nvPr/>
        </p:nvGrpSpPr>
        <p:grpSpPr>
          <a:xfrm>
            <a:off x="2276630" y="5972083"/>
            <a:ext cx="281077" cy="544796"/>
            <a:chOff x="1691680" y="4759477"/>
            <a:chExt cx="492436" cy="1068123"/>
          </a:xfrm>
        </p:grpSpPr>
        <p:sp>
          <p:nvSpPr>
            <p:cNvPr id="59" name="円/楕円 58">
              <a:extLst>
                <a:ext uri="{FF2B5EF4-FFF2-40B4-BE49-F238E27FC236}">
                  <a16:creationId xmlns:a16="http://schemas.microsoft.com/office/drawing/2014/main" id="{2EA32EA2-BA8C-5648-9FF2-54C3951F9B91}"/>
                </a:ext>
              </a:extLst>
            </p:cNvPr>
            <p:cNvSpPr/>
            <p:nvPr/>
          </p:nvSpPr>
          <p:spPr>
            <a:xfrm>
              <a:off x="1691680" y="4759477"/>
              <a:ext cx="492435" cy="48980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0" name="フローチャート: 論理積ゲート 59">
              <a:extLst>
                <a:ext uri="{FF2B5EF4-FFF2-40B4-BE49-F238E27FC236}">
                  <a16:creationId xmlns:a16="http://schemas.microsoft.com/office/drawing/2014/main" id="{077CF92E-77E6-4E44-A6CB-A7853BF1BCC7}"/>
                </a:ext>
              </a:extLst>
            </p:cNvPr>
            <p:cNvSpPr/>
            <p:nvPr/>
          </p:nvSpPr>
          <p:spPr>
            <a:xfrm rot="16200000">
              <a:off x="1648742" y="5292225"/>
              <a:ext cx="578314" cy="492435"/>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2" name="曲折矢印 61">
            <a:extLst>
              <a:ext uri="{FF2B5EF4-FFF2-40B4-BE49-F238E27FC236}">
                <a16:creationId xmlns:a16="http://schemas.microsoft.com/office/drawing/2014/main" id="{5833AE49-0928-0246-8A6E-0CC00FE476B9}"/>
              </a:ext>
            </a:extLst>
          </p:cNvPr>
          <p:cNvSpPr/>
          <p:nvPr/>
        </p:nvSpPr>
        <p:spPr>
          <a:xfrm rot="10800000">
            <a:off x="2626328" y="5815286"/>
            <a:ext cx="504056" cy="576064"/>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3" name="曲折矢印 62">
            <a:extLst>
              <a:ext uri="{FF2B5EF4-FFF2-40B4-BE49-F238E27FC236}">
                <a16:creationId xmlns:a16="http://schemas.microsoft.com/office/drawing/2014/main" id="{DDC07C26-DD98-A94E-8D2F-F5B6BC550B2C}"/>
              </a:ext>
            </a:extLst>
          </p:cNvPr>
          <p:cNvSpPr/>
          <p:nvPr/>
        </p:nvSpPr>
        <p:spPr>
          <a:xfrm rot="16200000">
            <a:off x="1635613" y="5799345"/>
            <a:ext cx="533629" cy="565510"/>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64" name="グループ化 63">
            <a:extLst>
              <a:ext uri="{FF2B5EF4-FFF2-40B4-BE49-F238E27FC236}">
                <a16:creationId xmlns:a16="http://schemas.microsoft.com/office/drawing/2014/main" id="{C5FF8386-1C17-2C45-99F6-8104C5B73C0E}"/>
              </a:ext>
            </a:extLst>
          </p:cNvPr>
          <p:cNvGrpSpPr/>
          <p:nvPr/>
        </p:nvGrpSpPr>
        <p:grpSpPr>
          <a:xfrm>
            <a:off x="6577593" y="5972083"/>
            <a:ext cx="281077" cy="544796"/>
            <a:chOff x="1691680" y="4759477"/>
            <a:chExt cx="492436" cy="1068123"/>
          </a:xfrm>
        </p:grpSpPr>
        <p:sp>
          <p:nvSpPr>
            <p:cNvPr id="65" name="円/楕円 64">
              <a:extLst>
                <a:ext uri="{FF2B5EF4-FFF2-40B4-BE49-F238E27FC236}">
                  <a16:creationId xmlns:a16="http://schemas.microsoft.com/office/drawing/2014/main" id="{63BD31EE-AF1F-9C41-BFD3-4FB792BD9E5A}"/>
                </a:ext>
              </a:extLst>
            </p:cNvPr>
            <p:cNvSpPr/>
            <p:nvPr/>
          </p:nvSpPr>
          <p:spPr>
            <a:xfrm>
              <a:off x="1691680" y="4759477"/>
              <a:ext cx="492435" cy="48980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6" name="フローチャート: 論理積ゲート 65">
              <a:extLst>
                <a:ext uri="{FF2B5EF4-FFF2-40B4-BE49-F238E27FC236}">
                  <a16:creationId xmlns:a16="http://schemas.microsoft.com/office/drawing/2014/main" id="{EDA43996-DAE7-2043-8972-368E14F1973C}"/>
                </a:ext>
              </a:extLst>
            </p:cNvPr>
            <p:cNvSpPr/>
            <p:nvPr/>
          </p:nvSpPr>
          <p:spPr>
            <a:xfrm rot="16200000">
              <a:off x="1648742" y="5292225"/>
              <a:ext cx="578314" cy="492435"/>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sp>
        <p:nvSpPr>
          <p:cNvPr id="67" name="曲折矢印 66">
            <a:extLst>
              <a:ext uri="{FF2B5EF4-FFF2-40B4-BE49-F238E27FC236}">
                <a16:creationId xmlns:a16="http://schemas.microsoft.com/office/drawing/2014/main" id="{15BB9451-1B60-7241-A19A-1CDE1ADBA3EB}"/>
              </a:ext>
            </a:extLst>
          </p:cNvPr>
          <p:cNvSpPr/>
          <p:nvPr/>
        </p:nvSpPr>
        <p:spPr>
          <a:xfrm rot="10800000">
            <a:off x="6927291" y="5815286"/>
            <a:ext cx="504056" cy="576064"/>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8" name="曲折矢印 67">
            <a:extLst>
              <a:ext uri="{FF2B5EF4-FFF2-40B4-BE49-F238E27FC236}">
                <a16:creationId xmlns:a16="http://schemas.microsoft.com/office/drawing/2014/main" id="{01F6A6C4-5C53-7444-9974-ADF84007EEB3}"/>
              </a:ext>
            </a:extLst>
          </p:cNvPr>
          <p:cNvSpPr/>
          <p:nvPr/>
        </p:nvSpPr>
        <p:spPr>
          <a:xfrm rot="16200000">
            <a:off x="5936576" y="5799345"/>
            <a:ext cx="533629" cy="565510"/>
          </a:xfrm>
          <a:prstGeom prst="bentArrow">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9" name="下矢印 68">
            <a:extLst>
              <a:ext uri="{FF2B5EF4-FFF2-40B4-BE49-F238E27FC236}">
                <a16:creationId xmlns:a16="http://schemas.microsoft.com/office/drawing/2014/main" id="{088DC692-03DB-4043-99FD-3C9B58482862}"/>
              </a:ext>
            </a:extLst>
          </p:cNvPr>
          <p:cNvSpPr/>
          <p:nvPr/>
        </p:nvSpPr>
        <p:spPr>
          <a:xfrm>
            <a:off x="2129596" y="2195529"/>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0" name="下矢印 69">
            <a:extLst>
              <a:ext uri="{FF2B5EF4-FFF2-40B4-BE49-F238E27FC236}">
                <a16:creationId xmlns:a16="http://schemas.microsoft.com/office/drawing/2014/main" id="{8CA698F2-1671-6643-BAF2-9E0CA5B77F75}"/>
              </a:ext>
            </a:extLst>
          </p:cNvPr>
          <p:cNvSpPr/>
          <p:nvPr/>
        </p:nvSpPr>
        <p:spPr>
          <a:xfrm>
            <a:off x="6430827" y="2192399"/>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1" name="テキスト ボックス 70">
            <a:extLst>
              <a:ext uri="{FF2B5EF4-FFF2-40B4-BE49-F238E27FC236}">
                <a16:creationId xmlns:a16="http://schemas.microsoft.com/office/drawing/2014/main" id="{615F6F8C-F0BD-E149-8646-FDD8B56B8DF7}"/>
              </a:ext>
            </a:extLst>
          </p:cNvPr>
          <p:cNvSpPr txBox="1"/>
          <p:nvPr/>
        </p:nvSpPr>
        <p:spPr>
          <a:xfrm>
            <a:off x="1359546" y="6364409"/>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サービス要求</a:t>
            </a:r>
          </a:p>
        </p:txBody>
      </p:sp>
      <p:sp>
        <p:nvSpPr>
          <p:cNvPr id="72" name="テキスト ボックス 71">
            <a:extLst>
              <a:ext uri="{FF2B5EF4-FFF2-40B4-BE49-F238E27FC236}">
                <a16:creationId xmlns:a16="http://schemas.microsoft.com/office/drawing/2014/main" id="{44757951-CA42-254A-AAA2-5B7C8199744D}"/>
              </a:ext>
            </a:extLst>
          </p:cNvPr>
          <p:cNvSpPr txBox="1"/>
          <p:nvPr/>
        </p:nvSpPr>
        <p:spPr>
          <a:xfrm>
            <a:off x="2534059" y="6364883"/>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サービス提供</a:t>
            </a:r>
          </a:p>
        </p:txBody>
      </p:sp>
      <p:sp>
        <p:nvSpPr>
          <p:cNvPr id="77" name="テキスト ボックス 76">
            <a:extLst>
              <a:ext uri="{FF2B5EF4-FFF2-40B4-BE49-F238E27FC236}">
                <a16:creationId xmlns:a16="http://schemas.microsoft.com/office/drawing/2014/main" id="{B3296EA1-206B-8740-8667-77EC93C5A861}"/>
              </a:ext>
            </a:extLst>
          </p:cNvPr>
          <p:cNvSpPr txBox="1"/>
          <p:nvPr/>
        </p:nvSpPr>
        <p:spPr>
          <a:xfrm>
            <a:off x="5668979" y="6367117"/>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サービス要求</a:t>
            </a:r>
          </a:p>
        </p:txBody>
      </p:sp>
      <p:sp>
        <p:nvSpPr>
          <p:cNvPr id="78" name="テキスト ボックス 77">
            <a:extLst>
              <a:ext uri="{FF2B5EF4-FFF2-40B4-BE49-F238E27FC236}">
                <a16:creationId xmlns:a16="http://schemas.microsoft.com/office/drawing/2014/main" id="{06B479BB-342F-CB4F-8875-6AC9DF051ED7}"/>
              </a:ext>
            </a:extLst>
          </p:cNvPr>
          <p:cNvSpPr txBox="1"/>
          <p:nvPr/>
        </p:nvSpPr>
        <p:spPr>
          <a:xfrm>
            <a:off x="6826633" y="6363530"/>
            <a:ext cx="954107" cy="246221"/>
          </a:xfrm>
          <a:prstGeom prst="rect">
            <a:avLst/>
          </a:prstGeom>
          <a:noFill/>
        </p:spPr>
        <p:txBody>
          <a:bodyPr wrap="none" rtlCol="0">
            <a:spAutoFit/>
          </a:bodyPr>
          <a:lstStyle/>
          <a:p>
            <a:pPr algn="ctr"/>
            <a:r>
              <a:rPr kumimoji="1" lang="ja-JP" altLang="en-US" sz="1000" dirty="0">
                <a:latin typeface="Meiryo" panose="020B0604030504040204" pitchFamily="34" charset="-128"/>
                <a:ea typeface="Meiryo" panose="020B0604030504040204" pitchFamily="34" charset="-128"/>
              </a:rPr>
              <a:t>サービス提供</a:t>
            </a:r>
          </a:p>
        </p:txBody>
      </p:sp>
      <p:sp>
        <p:nvSpPr>
          <p:cNvPr id="79" name="テキスト ボックス 78">
            <a:extLst>
              <a:ext uri="{FF2B5EF4-FFF2-40B4-BE49-F238E27FC236}">
                <a16:creationId xmlns:a16="http://schemas.microsoft.com/office/drawing/2014/main" id="{909C504E-12D9-2C4B-A82B-7937DC37827F}"/>
              </a:ext>
            </a:extLst>
          </p:cNvPr>
          <p:cNvSpPr txBox="1"/>
          <p:nvPr/>
        </p:nvSpPr>
        <p:spPr>
          <a:xfrm>
            <a:off x="5449239" y="3675526"/>
            <a:ext cx="492443" cy="338554"/>
          </a:xfrm>
          <a:prstGeom prst="rect">
            <a:avLst/>
          </a:prstGeom>
          <a:noFill/>
        </p:spPr>
        <p:txBody>
          <a:bodyPr wrap="none" rtlCol="0">
            <a:spAutoFit/>
          </a:bodyPr>
          <a:lstStyle/>
          <a:p>
            <a:pPr algn="ctr"/>
            <a:r>
              <a:rPr kumimoji="1" lang="ja-JP" altLang="en-US" sz="800" dirty="0">
                <a:solidFill>
                  <a:schemeClr val="bg1"/>
                </a:solidFill>
                <a:latin typeface="Meiryo" panose="020B0604030504040204" pitchFamily="34" charset="-128"/>
                <a:ea typeface="Meiryo" panose="020B0604030504040204" pitchFamily="34" charset="-128"/>
              </a:rPr>
              <a:t>学　習</a:t>
            </a:r>
            <a:endParaRPr kumimoji="1" lang="en-US" altLang="ja-JP" sz="800" dirty="0">
              <a:solidFill>
                <a:schemeClr val="bg1"/>
              </a:solidFill>
              <a:latin typeface="Meiryo" panose="020B0604030504040204" pitchFamily="34" charset="-128"/>
              <a:ea typeface="Meiryo" panose="020B0604030504040204" pitchFamily="34" charset="-128"/>
            </a:endParaRPr>
          </a:p>
          <a:p>
            <a:pPr algn="ctr"/>
            <a:r>
              <a:rPr kumimoji="1" lang="ja-JP" altLang="en-US" sz="800" dirty="0">
                <a:solidFill>
                  <a:schemeClr val="bg1"/>
                </a:solidFill>
                <a:latin typeface="Meiryo" panose="020B0604030504040204" pitchFamily="34" charset="-128"/>
                <a:ea typeface="Meiryo" panose="020B0604030504040204" pitchFamily="34" charset="-128"/>
              </a:rPr>
              <a:t>データ</a:t>
            </a:r>
          </a:p>
        </p:txBody>
      </p:sp>
      <p:sp>
        <p:nvSpPr>
          <p:cNvPr id="80" name="正方形/長方形 79">
            <a:extLst>
              <a:ext uri="{FF2B5EF4-FFF2-40B4-BE49-F238E27FC236}">
                <a16:creationId xmlns:a16="http://schemas.microsoft.com/office/drawing/2014/main" id="{C3BC9C68-471A-E04C-A2CB-1F8C86B676C6}"/>
              </a:ext>
            </a:extLst>
          </p:cNvPr>
          <p:cNvSpPr/>
          <p:nvPr/>
        </p:nvSpPr>
        <p:spPr>
          <a:xfrm>
            <a:off x="1115616" y="1206472"/>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ビジネス課題の明確化</a:t>
            </a:r>
            <a:r>
              <a:rPr lang="ja-JP" altLang="en-US" sz="1050" dirty="0">
                <a:solidFill>
                  <a:srgbClr val="FFFFFF"/>
                </a:solidFill>
                <a:latin typeface="Meiryo" panose="020B0604030504040204" pitchFamily="34" charset="-128"/>
                <a:ea typeface="Meiryo" panose="020B0604030504040204" pitchFamily="34" charset="-128"/>
                <a:cs typeface="ＭＳ Ｐゴシック"/>
              </a:rPr>
              <a:t>・</a:t>
            </a: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システム企画</a:t>
            </a:r>
          </a:p>
        </p:txBody>
      </p:sp>
      <p:sp>
        <p:nvSpPr>
          <p:cNvPr id="81" name="正方形/長方形 80">
            <a:extLst>
              <a:ext uri="{FF2B5EF4-FFF2-40B4-BE49-F238E27FC236}">
                <a16:creationId xmlns:a16="http://schemas.microsoft.com/office/drawing/2014/main" id="{BA09882D-6C45-EF45-84E4-4B7FCCCB80FF}"/>
              </a:ext>
            </a:extLst>
          </p:cNvPr>
          <p:cNvSpPr/>
          <p:nvPr/>
        </p:nvSpPr>
        <p:spPr>
          <a:xfrm>
            <a:off x="5406758" y="1206018"/>
            <a:ext cx="2592288" cy="36004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panose="020B0604030504040204" pitchFamily="34" charset="-128"/>
                <a:ea typeface="Meiryo" panose="020B0604030504040204" pitchFamily="34" charset="-128"/>
                <a:cs typeface="ＭＳ Ｐゴシック"/>
              </a:rPr>
              <a:t>ビジネス課題の明確化・システム企画</a:t>
            </a:r>
          </a:p>
        </p:txBody>
      </p:sp>
      <p:sp>
        <p:nvSpPr>
          <p:cNvPr id="82" name="下矢印 81">
            <a:extLst>
              <a:ext uri="{FF2B5EF4-FFF2-40B4-BE49-F238E27FC236}">
                <a16:creationId xmlns:a16="http://schemas.microsoft.com/office/drawing/2014/main" id="{5DCDAAA7-7559-E549-A422-FE9CB503214F}"/>
              </a:ext>
            </a:extLst>
          </p:cNvPr>
          <p:cNvSpPr/>
          <p:nvPr/>
        </p:nvSpPr>
        <p:spPr>
          <a:xfrm>
            <a:off x="2118451" y="1604839"/>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3" name="下矢印 82">
            <a:extLst>
              <a:ext uri="{FF2B5EF4-FFF2-40B4-BE49-F238E27FC236}">
                <a16:creationId xmlns:a16="http://schemas.microsoft.com/office/drawing/2014/main" id="{D31E66DB-0564-484F-9573-64FD2D59C779}"/>
              </a:ext>
            </a:extLst>
          </p:cNvPr>
          <p:cNvSpPr/>
          <p:nvPr/>
        </p:nvSpPr>
        <p:spPr>
          <a:xfrm>
            <a:off x="6432478" y="1602225"/>
            <a:ext cx="574607" cy="192919"/>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nvGrpSpPr>
          <p:cNvPr id="84" name="グループ化 83">
            <a:extLst>
              <a:ext uri="{FF2B5EF4-FFF2-40B4-BE49-F238E27FC236}">
                <a16:creationId xmlns:a16="http://schemas.microsoft.com/office/drawing/2014/main" id="{43B1F32D-CBB5-9749-BAC5-5C4CAE553A61}"/>
              </a:ext>
            </a:extLst>
          </p:cNvPr>
          <p:cNvGrpSpPr/>
          <p:nvPr/>
        </p:nvGrpSpPr>
        <p:grpSpPr>
          <a:xfrm>
            <a:off x="4431461" y="1955117"/>
            <a:ext cx="281077" cy="544796"/>
            <a:chOff x="1691680" y="4759477"/>
            <a:chExt cx="492436" cy="1068123"/>
          </a:xfrm>
        </p:grpSpPr>
        <p:sp>
          <p:nvSpPr>
            <p:cNvPr id="85" name="円/楕円 84">
              <a:extLst>
                <a:ext uri="{FF2B5EF4-FFF2-40B4-BE49-F238E27FC236}">
                  <a16:creationId xmlns:a16="http://schemas.microsoft.com/office/drawing/2014/main" id="{DC4A227C-2202-754A-A9A3-9264CE766847}"/>
                </a:ext>
              </a:extLst>
            </p:cNvPr>
            <p:cNvSpPr/>
            <p:nvPr/>
          </p:nvSpPr>
          <p:spPr>
            <a:xfrm>
              <a:off x="1691680" y="4759477"/>
              <a:ext cx="492435" cy="489809"/>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6" name="フローチャート: 論理積ゲート 85">
              <a:extLst>
                <a:ext uri="{FF2B5EF4-FFF2-40B4-BE49-F238E27FC236}">
                  <a16:creationId xmlns:a16="http://schemas.microsoft.com/office/drawing/2014/main" id="{0EB5AB1F-7AF5-6642-BEBC-77557684383B}"/>
                </a:ext>
              </a:extLst>
            </p:cNvPr>
            <p:cNvSpPr/>
            <p:nvPr/>
          </p:nvSpPr>
          <p:spPr>
            <a:xfrm rot="16200000">
              <a:off x="1648742" y="5292225"/>
              <a:ext cx="578314" cy="492435"/>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grpSp>
      <p:pic>
        <p:nvPicPr>
          <p:cNvPr id="87" name="図 86">
            <a:extLst>
              <a:ext uri="{FF2B5EF4-FFF2-40B4-BE49-F238E27FC236}">
                <a16:creationId xmlns:a16="http://schemas.microsoft.com/office/drawing/2014/main" id="{C4C842B7-2991-F840-A5EA-6F512CFC949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71263" y="5185128"/>
            <a:ext cx="658811" cy="658811"/>
          </a:xfrm>
          <a:prstGeom prst="rect">
            <a:avLst/>
          </a:prstGeom>
          <a:effectLst>
            <a:outerShdw blurRad="50800" dist="38100" dir="2700000" algn="tl" rotWithShape="0">
              <a:prstClr val="black">
                <a:alpha val="40000"/>
              </a:prstClr>
            </a:outerShdw>
          </a:effectLst>
        </p:spPr>
      </p:pic>
      <p:cxnSp>
        <p:nvCxnSpPr>
          <p:cNvPr id="89" name="直線矢印コネクタ 88">
            <a:extLst>
              <a:ext uri="{FF2B5EF4-FFF2-40B4-BE49-F238E27FC236}">
                <a16:creationId xmlns:a16="http://schemas.microsoft.com/office/drawing/2014/main" id="{9E5523A8-1B47-E74B-BA95-E9621D90A66A}"/>
              </a:ext>
            </a:extLst>
          </p:cNvPr>
          <p:cNvCxnSpPr>
            <a:cxnSpLocks/>
          </p:cNvCxnSpPr>
          <p:nvPr/>
        </p:nvCxnSpPr>
        <p:spPr>
          <a:xfrm>
            <a:off x="4712537" y="2231494"/>
            <a:ext cx="363519" cy="0"/>
          </a:xfrm>
          <a:prstGeom prst="straightConnector1">
            <a:avLst/>
          </a:prstGeom>
          <a:ln>
            <a:solidFill>
              <a:srgbClr val="AB7A79"/>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94" name="直線矢印コネクタ 93">
            <a:extLst>
              <a:ext uri="{FF2B5EF4-FFF2-40B4-BE49-F238E27FC236}">
                <a16:creationId xmlns:a16="http://schemas.microsoft.com/office/drawing/2014/main" id="{3DFD112E-171F-7043-B6FD-E0831FA3338E}"/>
              </a:ext>
            </a:extLst>
          </p:cNvPr>
          <p:cNvCxnSpPr>
            <a:cxnSpLocks/>
          </p:cNvCxnSpPr>
          <p:nvPr/>
        </p:nvCxnSpPr>
        <p:spPr>
          <a:xfrm flipH="1" flipV="1">
            <a:off x="4049758" y="5512969"/>
            <a:ext cx="289171" cy="782"/>
          </a:xfrm>
          <a:prstGeom prst="straightConnector1">
            <a:avLst/>
          </a:prstGeom>
          <a:ln>
            <a:solidFill>
              <a:schemeClr val="accent2">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a:extLst>
              <a:ext uri="{FF2B5EF4-FFF2-40B4-BE49-F238E27FC236}">
                <a16:creationId xmlns:a16="http://schemas.microsoft.com/office/drawing/2014/main" id="{4FDB5674-8A34-4540-BCEF-AAC37723EA90}"/>
              </a:ext>
            </a:extLst>
          </p:cNvPr>
          <p:cNvCxnSpPr>
            <a:cxnSpLocks/>
          </p:cNvCxnSpPr>
          <p:nvPr/>
        </p:nvCxnSpPr>
        <p:spPr>
          <a:xfrm flipH="1">
            <a:off x="4095498" y="2231494"/>
            <a:ext cx="363519" cy="0"/>
          </a:xfrm>
          <a:prstGeom prst="straightConnector1">
            <a:avLst/>
          </a:prstGeom>
          <a:ln>
            <a:solidFill>
              <a:srgbClr val="AB7A79"/>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a:extLst>
              <a:ext uri="{FF2B5EF4-FFF2-40B4-BE49-F238E27FC236}">
                <a16:creationId xmlns:a16="http://schemas.microsoft.com/office/drawing/2014/main" id="{E88C4586-6AFC-544F-A433-F7F62984CF2B}"/>
              </a:ext>
            </a:extLst>
          </p:cNvPr>
          <p:cNvCxnSpPr>
            <a:cxnSpLocks/>
          </p:cNvCxnSpPr>
          <p:nvPr/>
        </p:nvCxnSpPr>
        <p:spPr>
          <a:xfrm flipV="1">
            <a:off x="4843388" y="5501467"/>
            <a:ext cx="289171" cy="782"/>
          </a:xfrm>
          <a:prstGeom prst="straightConnector1">
            <a:avLst/>
          </a:prstGeom>
          <a:ln>
            <a:solidFill>
              <a:schemeClr val="accent2">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03" name="右カーブ矢印 102">
            <a:extLst>
              <a:ext uri="{FF2B5EF4-FFF2-40B4-BE49-F238E27FC236}">
                <a16:creationId xmlns:a16="http://schemas.microsoft.com/office/drawing/2014/main" id="{1335E3DA-BA85-8744-8948-4C25DE5702ED}"/>
              </a:ext>
            </a:extLst>
          </p:cNvPr>
          <p:cNvSpPr/>
          <p:nvPr/>
        </p:nvSpPr>
        <p:spPr>
          <a:xfrm>
            <a:off x="620755" y="4928287"/>
            <a:ext cx="315946" cy="549081"/>
          </a:xfrm>
          <a:prstGeom prst="curved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テキスト ボックス 103">
            <a:extLst>
              <a:ext uri="{FF2B5EF4-FFF2-40B4-BE49-F238E27FC236}">
                <a16:creationId xmlns:a16="http://schemas.microsoft.com/office/drawing/2014/main" id="{9356599F-6C61-3A4D-8FC4-36413BF1E8EA}"/>
              </a:ext>
            </a:extLst>
          </p:cNvPr>
          <p:cNvSpPr txBox="1"/>
          <p:nvPr/>
        </p:nvSpPr>
        <p:spPr>
          <a:xfrm>
            <a:off x="798498" y="5065130"/>
            <a:ext cx="902811" cy="338554"/>
          </a:xfrm>
          <a:prstGeom prst="rect">
            <a:avLst/>
          </a:prstGeom>
          <a:noFill/>
        </p:spPr>
        <p:txBody>
          <a:bodyPr wrap="none" rtlCol="0">
            <a:spAutoFit/>
          </a:bodyPr>
          <a:lstStyle/>
          <a:p>
            <a:r>
              <a:rPr lang="ja-JP" altLang="en-US" sz="800" b="1" dirty="0">
                <a:solidFill>
                  <a:schemeClr val="accent6">
                    <a:lumMod val="75000"/>
                  </a:schemeClr>
                </a:solidFill>
                <a:latin typeface="Meiryo" panose="020B0604030504040204" pitchFamily="34" charset="-128"/>
                <a:ea typeface="Meiryo" panose="020B0604030504040204" pitchFamily="34" charset="-128"/>
              </a:rPr>
              <a:t>本番環境への</a:t>
            </a:r>
            <a:endParaRPr lang="en-US" altLang="ja-JP" sz="800" b="1" dirty="0">
              <a:solidFill>
                <a:schemeClr val="accent6">
                  <a:lumMod val="75000"/>
                </a:schemeClr>
              </a:solidFill>
              <a:latin typeface="Meiryo" panose="020B0604030504040204" pitchFamily="34" charset="-128"/>
              <a:ea typeface="Meiryo" panose="020B0604030504040204" pitchFamily="34" charset="-128"/>
            </a:endParaRPr>
          </a:p>
          <a:p>
            <a:r>
              <a:rPr lang="ja-JP" altLang="en-US" sz="800" b="1" dirty="0">
                <a:solidFill>
                  <a:schemeClr val="accent6">
                    <a:lumMod val="75000"/>
                  </a:schemeClr>
                </a:solidFill>
                <a:latin typeface="Meiryo" panose="020B0604030504040204" pitchFamily="34" charset="-128"/>
                <a:ea typeface="Meiryo" panose="020B0604030504040204" pitchFamily="34" charset="-128"/>
              </a:rPr>
              <a:t>デプロイメント</a:t>
            </a:r>
            <a:endParaRPr kumimoji="1" lang="ja-JP" altLang="en-US" sz="800" b="1" dirty="0">
              <a:solidFill>
                <a:schemeClr val="accent6">
                  <a:lumMod val="75000"/>
                </a:schemeClr>
              </a:solidFill>
              <a:latin typeface="Meiryo" panose="020B0604030504040204" pitchFamily="34" charset="-128"/>
              <a:ea typeface="Meiryo" panose="020B0604030504040204" pitchFamily="34" charset="-128"/>
            </a:endParaRPr>
          </a:p>
        </p:txBody>
      </p:sp>
      <p:sp>
        <p:nvSpPr>
          <p:cNvPr id="105" name="右カーブ矢印 104">
            <a:extLst>
              <a:ext uri="{FF2B5EF4-FFF2-40B4-BE49-F238E27FC236}">
                <a16:creationId xmlns:a16="http://schemas.microsoft.com/office/drawing/2014/main" id="{D449D85D-5E5D-F748-B7C5-90B5D6F4395B}"/>
              </a:ext>
            </a:extLst>
          </p:cNvPr>
          <p:cNvSpPr/>
          <p:nvPr/>
        </p:nvSpPr>
        <p:spPr>
          <a:xfrm flipH="1">
            <a:off x="8202813" y="4917335"/>
            <a:ext cx="315946" cy="549081"/>
          </a:xfrm>
          <a:prstGeom prst="curvedRightArrow">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6" name="テキスト ボックス 105">
            <a:extLst>
              <a:ext uri="{FF2B5EF4-FFF2-40B4-BE49-F238E27FC236}">
                <a16:creationId xmlns:a16="http://schemas.microsoft.com/office/drawing/2014/main" id="{5FEA880C-09B6-0B45-8258-DA2AB062C881}"/>
              </a:ext>
            </a:extLst>
          </p:cNvPr>
          <p:cNvSpPr txBox="1"/>
          <p:nvPr/>
        </p:nvSpPr>
        <p:spPr>
          <a:xfrm>
            <a:off x="7365364" y="5007209"/>
            <a:ext cx="992579" cy="369332"/>
          </a:xfrm>
          <a:prstGeom prst="rect">
            <a:avLst/>
          </a:prstGeom>
          <a:noFill/>
        </p:spPr>
        <p:txBody>
          <a:bodyPr wrap="none" rtlCol="0">
            <a:spAutoFit/>
          </a:bodyPr>
          <a:lstStyle/>
          <a:p>
            <a:pPr algn="r"/>
            <a:r>
              <a:rPr lang="ja-JP" altLang="en-US" sz="900" b="1" dirty="0">
                <a:solidFill>
                  <a:schemeClr val="accent6">
                    <a:lumMod val="75000"/>
                  </a:schemeClr>
                </a:solidFill>
                <a:latin typeface="Meiryo" panose="020B0604030504040204" pitchFamily="34" charset="-128"/>
                <a:ea typeface="Meiryo" panose="020B0604030504040204" pitchFamily="34" charset="-128"/>
              </a:rPr>
              <a:t>本番環境への</a:t>
            </a:r>
            <a:endParaRPr lang="en-US" altLang="ja-JP" sz="900" b="1" dirty="0">
              <a:solidFill>
                <a:schemeClr val="accent6">
                  <a:lumMod val="75000"/>
                </a:schemeClr>
              </a:solidFill>
              <a:latin typeface="Meiryo" panose="020B0604030504040204" pitchFamily="34" charset="-128"/>
              <a:ea typeface="Meiryo" panose="020B0604030504040204" pitchFamily="34" charset="-128"/>
            </a:endParaRPr>
          </a:p>
          <a:p>
            <a:pPr algn="r"/>
            <a:r>
              <a:rPr lang="ja-JP" altLang="en-US" sz="900" b="1" dirty="0">
                <a:solidFill>
                  <a:schemeClr val="accent6">
                    <a:lumMod val="75000"/>
                  </a:schemeClr>
                </a:solidFill>
                <a:latin typeface="Meiryo" panose="020B0604030504040204" pitchFamily="34" charset="-128"/>
                <a:ea typeface="Meiryo" panose="020B0604030504040204" pitchFamily="34" charset="-128"/>
              </a:rPr>
              <a:t>デプロイメント</a:t>
            </a:r>
            <a:endParaRPr kumimoji="1" lang="ja-JP" altLang="en-US" sz="900" b="1" dirty="0">
              <a:solidFill>
                <a:schemeClr val="accent6">
                  <a:lumMod val="75000"/>
                </a:schemeClr>
              </a:solidFill>
              <a:latin typeface="Meiryo" panose="020B0604030504040204" pitchFamily="34" charset="-128"/>
              <a:ea typeface="Meiryo" panose="020B0604030504040204" pitchFamily="34" charset="-128"/>
            </a:endParaRPr>
          </a:p>
        </p:txBody>
      </p:sp>
      <p:sp>
        <p:nvSpPr>
          <p:cNvPr id="107" name="テキスト ボックス 106">
            <a:extLst>
              <a:ext uri="{FF2B5EF4-FFF2-40B4-BE49-F238E27FC236}">
                <a16:creationId xmlns:a16="http://schemas.microsoft.com/office/drawing/2014/main" id="{BF72810E-BD41-394C-9950-155CB5B1D83F}"/>
              </a:ext>
            </a:extLst>
          </p:cNvPr>
          <p:cNvSpPr txBox="1"/>
          <p:nvPr/>
        </p:nvSpPr>
        <p:spPr>
          <a:xfrm>
            <a:off x="1196051" y="868223"/>
            <a:ext cx="2441695" cy="338554"/>
          </a:xfrm>
          <a:prstGeom prst="rect">
            <a:avLst/>
          </a:prstGeom>
          <a:noFill/>
        </p:spPr>
        <p:txBody>
          <a:bodyPr wrap="none" rtlCol="0">
            <a:spAutoFit/>
          </a:bodyPr>
          <a:lstStyle/>
          <a:p>
            <a:pPr algn="ctr"/>
            <a:r>
              <a:rPr kumimoji="1" lang="ja-JP" altLang="en-US" sz="1600" dirty="0">
                <a:solidFill>
                  <a:srgbClr val="0070C0"/>
                </a:solidFill>
                <a:latin typeface="Meiryo" panose="020B0604030504040204" pitchFamily="34" charset="-128"/>
                <a:ea typeface="Meiryo" panose="020B0604030504040204" pitchFamily="34" charset="-128"/>
              </a:rPr>
              <a:t>これまでのシステム開発</a:t>
            </a:r>
          </a:p>
        </p:txBody>
      </p:sp>
      <p:sp>
        <p:nvSpPr>
          <p:cNvPr id="108" name="テキスト ボックス 107">
            <a:extLst>
              <a:ext uri="{FF2B5EF4-FFF2-40B4-BE49-F238E27FC236}">
                <a16:creationId xmlns:a16="http://schemas.microsoft.com/office/drawing/2014/main" id="{3EAB774F-63C5-2B41-9494-06E5F9E23F3B}"/>
              </a:ext>
            </a:extLst>
          </p:cNvPr>
          <p:cNvSpPr txBox="1"/>
          <p:nvPr/>
        </p:nvSpPr>
        <p:spPr>
          <a:xfrm>
            <a:off x="5475367" y="874453"/>
            <a:ext cx="2441695" cy="338554"/>
          </a:xfrm>
          <a:prstGeom prst="rect">
            <a:avLst/>
          </a:prstGeom>
          <a:noFill/>
        </p:spPr>
        <p:txBody>
          <a:bodyPr wrap="none" rtlCol="0">
            <a:spAutoFit/>
          </a:bodyPr>
          <a:lstStyle/>
          <a:p>
            <a:pPr algn="ctr"/>
            <a:r>
              <a:rPr kumimoji="1" lang="ja-JP" altLang="en-US" sz="1600" dirty="0">
                <a:solidFill>
                  <a:srgbClr val="00B050"/>
                </a:solidFill>
                <a:latin typeface="Meiryo" panose="020B0604030504040204" pitchFamily="34" charset="-128"/>
                <a:ea typeface="Meiryo" panose="020B0604030504040204" pitchFamily="34" charset="-128"/>
              </a:rPr>
              <a:t>これからのシステム開発</a:t>
            </a:r>
          </a:p>
        </p:txBody>
      </p:sp>
      <p:cxnSp>
        <p:nvCxnSpPr>
          <p:cNvPr id="110" name="曲線コネクタ 109">
            <a:extLst>
              <a:ext uri="{FF2B5EF4-FFF2-40B4-BE49-F238E27FC236}">
                <a16:creationId xmlns:a16="http://schemas.microsoft.com/office/drawing/2014/main" id="{4D8A486C-0A21-894E-B941-F43AFA267D7F}"/>
              </a:ext>
            </a:extLst>
          </p:cNvPr>
          <p:cNvCxnSpPr>
            <a:cxnSpLocks/>
            <a:stCxn id="11" idx="2"/>
            <a:endCxn id="42" idx="1"/>
          </p:cNvCxnSpPr>
          <p:nvPr/>
        </p:nvCxnSpPr>
        <p:spPr>
          <a:xfrm rot="5400000">
            <a:off x="5706849" y="3164010"/>
            <a:ext cx="312168" cy="334943"/>
          </a:xfrm>
          <a:prstGeom prst="curvedConnector3">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17" name="下矢印 116">
            <a:extLst>
              <a:ext uri="{FF2B5EF4-FFF2-40B4-BE49-F238E27FC236}">
                <a16:creationId xmlns:a16="http://schemas.microsoft.com/office/drawing/2014/main" id="{A6755512-EC15-7A43-801A-3EFEE3008CFE}"/>
              </a:ext>
            </a:extLst>
          </p:cNvPr>
          <p:cNvSpPr/>
          <p:nvPr/>
        </p:nvSpPr>
        <p:spPr>
          <a:xfrm>
            <a:off x="5604580" y="3998585"/>
            <a:ext cx="181759" cy="141828"/>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矢印コネクタ 122">
            <a:extLst>
              <a:ext uri="{FF2B5EF4-FFF2-40B4-BE49-F238E27FC236}">
                <a16:creationId xmlns:a16="http://schemas.microsoft.com/office/drawing/2014/main" id="{C4F69AFE-1881-8D4C-A47D-69F79B3F3E9D}"/>
              </a:ext>
            </a:extLst>
          </p:cNvPr>
          <p:cNvCxnSpPr>
            <a:cxnSpLocks/>
          </p:cNvCxnSpPr>
          <p:nvPr/>
        </p:nvCxnSpPr>
        <p:spPr>
          <a:xfrm>
            <a:off x="7596336" y="3197936"/>
            <a:ext cx="0" cy="942477"/>
          </a:xfrm>
          <a:prstGeom prst="straightConnector1">
            <a:avLst/>
          </a:prstGeom>
          <a:ln>
            <a:solidFill>
              <a:schemeClr val="accent3">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6107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id="{5866210F-D0E5-7642-A89D-C3E3FD808AEB}"/>
              </a:ext>
            </a:extLst>
          </p:cNvPr>
          <p:cNvSpPr/>
          <p:nvPr/>
        </p:nvSpPr>
        <p:spPr>
          <a:xfrm>
            <a:off x="287545" y="878523"/>
            <a:ext cx="8568905" cy="5625353"/>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92081C97-B986-3B4E-BFC0-9DECC255B435}"/>
              </a:ext>
            </a:extLst>
          </p:cNvPr>
          <p:cNvSpPr>
            <a:spLocks noGrp="1"/>
          </p:cNvSpPr>
          <p:nvPr>
            <p:ph type="title"/>
          </p:nvPr>
        </p:nvSpPr>
        <p:spPr/>
        <p:txBody>
          <a:bodyPr/>
          <a:lstStyle/>
          <a:p>
            <a:r>
              <a:rPr kumimoji="1" lang="en-US" altLang="ja-JP" dirty="0" err="1"/>
              <a:t>VeriSM</a:t>
            </a:r>
            <a:endParaRPr kumimoji="1" lang="ja-JP" altLang="en-US"/>
          </a:p>
        </p:txBody>
      </p:sp>
      <p:grpSp>
        <p:nvGrpSpPr>
          <p:cNvPr id="4" name="グループ化 3">
            <a:extLst>
              <a:ext uri="{FF2B5EF4-FFF2-40B4-BE49-F238E27FC236}">
                <a16:creationId xmlns:a16="http://schemas.microsoft.com/office/drawing/2014/main" id="{D50778C5-896D-414C-8F5A-AE3A202F75C7}"/>
              </a:ext>
            </a:extLst>
          </p:cNvPr>
          <p:cNvGrpSpPr/>
          <p:nvPr/>
        </p:nvGrpSpPr>
        <p:grpSpPr>
          <a:xfrm>
            <a:off x="514728" y="2420938"/>
            <a:ext cx="8114544" cy="1114039"/>
            <a:chOff x="514728" y="2415669"/>
            <a:chExt cx="8114544" cy="1114039"/>
          </a:xfrm>
        </p:grpSpPr>
        <p:sp>
          <p:nvSpPr>
            <p:cNvPr id="5" name="正方形/長方形 4">
              <a:extLst>
                <a:ext uri="{FF2B5EF4-FFF2-40B4-BE49-F238E27FC236}">
                  <a16:creationId xmlns:a16="http://schemas.microsoft.com/office/drawing/2014/main" id="{49A86F12-5EE8-434B-AE6C-7DC8AED42B66}"/>
                </a:ext>
              </a:extLst>
            </p:cNvPr>
            <p:cNvSpPr/>
            <p:nvPr/>
          </p:nvSpPr>
          <p:spPr>
            <a:xfrm>
              <a:off x="514728" y="2415669"/>
              <a:ext cx="8114544" cy="1114039"/>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6" name="テキスト ボックス 5">
              <a:extLst>
                <a:ext uri="{FF2B5EF4-FFF2-40B4-BE49-F238E27FC236}">
                  <a16:creationId xmlns:a16="http://schemas.microsoft.com/office/drawing/2014/main" id="{EDC2B677-C524-3147-BF24-693B077439AB}"/>
                </a:ext>
              </a:extLst>
            </p:cNvPr>
            <p:cNvSpPr txBox="1"/>
            <p:nvPr/>
          </p:nvSpPr>
          <p:spPr>
            <a:xfrm>
              <a:off x="617674" y="2603356"/>
              <a:ext cx="2816797" cy="738664"/>
            </a:xfrm>
            <a:prstGeom prst="rect">
              <a:avLst/>
            </a:prstGeom>
            <a:noFill/>
          </p:spPr>
          <p:txBody>
            <a:bodyPr wrap="none" rtlCol="0">
              <a:spAutoFit/>
            </a:bodyPr>
            <a:lstStyle/>
            <a:p>
              <a:r>
                <a:rPr kumimoji="1" lang="ja-JP" altLang="en-US" sz="2800" b="1" dirty="0">
                  <a:solidFill>
                    <a:schemeClr val="bg1"/>
                  </a:solidFill>
                  <a:latin typeface="Meiryo" panose="020B0604030504040204" pitchFamily="34" charset="-128"/>
                  <a:ea typeface="Meiryo" panose="020B0604030504040204" pitchFamily="34" charset="-128"/>
                </a:rPr>
                <a:t>アジャイル開発</a:t>
              </a:r>
              <a:r>
                <a:rPr kumimoji="1" lang="en-US" altLang="ja-JP" sz="2800" b="1" dirty="0">
                  <a:solidFill>
                    <a:schemeClr val="bg1"/>
                  </a:solidFill>
                  <a:latin typeface="Meiryo" panose="020B0604030504040204" pitchFamily="34" charset="-128"/>
                  <a:ea typeface="Meiryo" panose="020B0604030504040204" pitchFamily="34" charset="-128"/>
                </a:rPr>
                <a:t> </a:t>
              </a:r>
            </a:p>
            <a:p>
              <a:r>
                <a:rPr lang="en-US" altLang="ja-JP" sz="1400" dirty="0">
                  <a:solidFill>
                    <a:schemeClr val="bg1"/>
                  </a:solidFill>
                  <a:latin typeface="Meiryo" panose="020B0604030504040204" pitchFamily="34" charset="-128"/>
                  <a:ea typeface="Meiryo" panose="020B0604030504040204" pitchFamily="34" charset="-128"/>
                </a:rPr>
                <a:t>Agile Development</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5B7D8B6-DCCA-0945-A775-59232D4637A4}"/>
                </a:ext>
              </a:extLst>
            </p:cNvPr>
            <p:cNvSpPr txBox="1"/>
            <p:nvPr/>
          </p:nvSpPr>
          <p:spPr>
            <a:xfrm>
              <a:off x="3428414" y="2505002"/>
              <a:ext cx="4628190"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ビジネスの成果に貢献するコードだけを</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変更に柔軟・迅速に対応して</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バグフリーで提供する</a:t>
              </a:r>
            </a:p>
          </p:txBody>
        </p:sp>
      </p:grpSp>
      <p:grpSp>
        <p:nvGrpSpPr>
          <p:cNvPr id="8" name="グループ化 7">
            <a:extLst>
              <a:ext uri="{FF2B5EF4-FFF2-40B4-BE49-F238E27FC236}">
                <a16:creationId xmlns:a16="http://schemas.microsoft.com/office/drawing/2014/main" id="{563EB711-DEB3-AC47-81C7-FD99BA961BCA}"/>
              </a:ext>
            </a:extLst>
          </p:cNvPr>
          <p:cNvGrpSpPr/>
          <p:nvPr/>
        </p:nvGrpSpPr>
        <p:grpSpPr>
          <a:xfrm>
            <a:off x="514728" y="3633396"/>
            <a:ext cx="8114544" cy="1114039"/>
            <a:chOff x="514728" y="3628127"/>
            <a:chExt cx="8114544" cy="1114039"/>
          </a:xfrm>
        </p:grpSpPr>
        <p:sp>
          <p:nvSpPr>
            <p:cNvPr id="9" name="正方形/長方形 8">
              <a:extLst>
                <a:ext uri="{FF2B5EF4-FFF2-40B4-BE49-F238E27FC236}">
                  <a16:creationId xmlns:a16="http://schemas.microsoft.com/office/drawing/2014/main" id="{79D51D10-3FB7-C240-A9A6-C155E33BBD4B}"/>
                </a:ext>
              </a:extLst>
            </p:cNvPr>
            <p:cNvSpPr/>
            <p:nvPr/>
          </p:nvSpPr>
          <p:spPr>
            <a:xfrm>
              <a:off x="514728" y="3628127"/>
              <a:ext cx="8114544" cy="1114039"/>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0" name="テキスト ボックス 9">
              <a:extLst>
                <a:ext uri="{FF2B5EF4-FFF2-40B4-BE49-F238E27FC236}">
                  <a16:creationId xmlns:a16="http://schemas.microsoft.com/office/drawing/2014/main" id="{9BF3BD8C-D964-2B42-BB59-D7B995253C1D}"/>
                </a:ext>
              </a:extLst>
            </p:cNvPr>
            <p:cNvSpPr txBox="1"/>
            <p:nvPr/>
          </p:nvSpPr>
          <p:spPr>
            <a:xfrm>
              <a:off x="617674" y="3821889"/>
              <a:ext cx="2446504" cy="738664"/>
            </a:xfrm>
            <a:prstGeom prst="rect">
              <a:avLst/>
            </a:prstGeom>
            <a:noFill/>
          </p:spPr>
          <p:txBody>
            <a:bodyPr wrap="none" rtlCol="0">
              <a:spAutoFit/>
            </a:bodyPr>
            <a:lstStyle/>
            <a:p>
              <a:r>
                <a:rPr kumimoji="1" lang="en-US" altLang="ja-JP" sz="2800" b="1" dirty="0">
                  <a:solidFill>
                    <a:schemeClr val="bg1"/>
                  </a:solidFill>
                  <a:latin typeface="Meiryo" panose="020B0604030504040204" pitchFamily="34" charset="-128"/>
                  <a:ea typeface="Meiryo" panose="020B0604030504040204" pitchFamily="34" charset="-128"/>
                </a:rPr>
                <a:t>DevOps</a:t>
              </a:r>
            </a:p>
            <a:p>
              <a:r>
                <a:rPr lang="en-US" altLang="ja-JP" sz="1400" dirty="0">
                  <a:solidFill>
                    <a:schemeClr val="bg1"/>
                  </a:solidFill>
                  <a:latin typeface="Meiryo" panose="020B0604030504040204" pitchFamily="34" charset="-128"/>
                  <a:ea typeface="Meiryo" panose="020B0604030504040204" pitchFamily="34" charset="-128"/>
                </a:rPr>
                <a:t>Development &amp; Operation</a:t>
              </a:r>
              <a:endParaRPr kumimoji="1" lang="ja-JP" altLang="en-US" sz="1400" dirty="0">
                <a:solidFill>
                  <a:schemeClr val="bg1"/>
                </a:solidFill>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C14044D3-D942-C64D-8A39-150D12B1AA08}"/>
                </a:ext>
              </a:extLst>
            </p:cNvPr>
            <p:cNvSpPr txBox="1"/>
            <p:nvPr/>
          </p:nvSpPr>
          <p:spPr>
            <a:xfrm>
              <a:off x="3428414" y="3723481"/>
              <a:ext cx="3243196" cy="923330"/>
            </a:xfrm>
            <a:prstGeom prst="rect">
              <a:avLst/>
            </a:prstGeom>
            <a:noFill/>
          </p:spPr>
          <p:txBody>
            <a:bodyPr wrap="none" rtlCol="0">
              <a:spAutoFit/>
            </a:bodyPr>
            <a:lstStyle/>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運用の安定を維持しながら</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本番環境への迅速な移行と</a:t>
              </a:r>
              <a:endParaRPr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継続的デリバリー</a:t>
              </a:r>
              <a:endParaRPr kumimoji="1" lang="en-US" altLang="ja-JP" dirty="0">
                <a:solidFill>
                  <a:schemeClr val="bg1"/>
                </a:solidFill>
                <a:latin typeface="Meiryo" panose="020B0604030504040204" pitchFamily="34" charset="-128"/>
                <a:ea typeface="Meiryo" panose="020B0604030504040204" pitchFamily="34" charset="-128"/>
              </a:endParaRPr>
            </a:p>
          </p:txBody>
        </p:sp>
      </p:grpSp>
      <p:grpSp>
        <p:nvGrpSpPr>
          <p:cNvPr id="12" name="グループ化 11">
            <a:extLst>
              <a:ext uri="{FF2B5EF4-FFF2-40B4-BE49-F238E27FC236}">
                <a16:creationId xmlns:a16="http://schemas.microsoft.com/office/drawing/2014/main" id="{4B1BD6D2-B09C-5D41-BFC6-F53016DBF184}"/>
              </a:ext>
            </a:extLst>
          </p:cNvPr>
          <p:cNvGrpSpPr/>
          <p:nvPr/>
        </p:nvGrpSpPr>
        <p:grpSpPr>
          <a:xfrm>
            <a:off x="514728" y="4845854"/>
            <a:ext cx="8114544" cy="1114039"/>
            <a:chOff x="514728" y="4840585"/>
            <a:chExt cx="8114544" cy="1114039"/>
          </a:xfrm>
        </p:grpSpPr>
        <p:sp>
          <p:nvSpPr>
            <p:cNvPr id="13" name="正方形/長方形 12">
              <a:extLst>
                <a:ext uri="{FF2B5EF4-FFF2-40B4-BE49-F238E27FC236}">
                  <a16:creationId xmlns:a16="http://schemas.microsoft.com/office/drawing/2014/main" id="{647097CE-B31A-F447-906D-BD65BCFA31A3}"/>
                </a:ext>
              </a:extLst>
            </p:cNvPr>
            <p:cNvSpPr/>
            <p:nvPr/>
          </p:nvSpPr>
          <p:spPr>
            <a:xfrm>
              <a:off x="514728" y="4840585"/>
              <a:ext cx="8114544" cy="1114039"/>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sz="1200" dirty="0">
                <a:solidFill>
                  <a:srgbClr val="FFFFFF"/>
                </a:solidFill>
                <a:latin typeface="ＭＳ Ｐゴシック"/>
                <a:ea typeface="ＭＳ Ｐゴシック"/>
              </a:endParaRPr>
            </a:p>
          </p:txBody>
        </p:sp>
        <p:sp>
          <p:nvSpPr>
            <p:cNvPr id="14" name="テキスト ボックス 13">
              <a:extLst>
                <a:ext uri="{FF2B5EF4-FFF2-40B4-BE49-F238E27FC236}">
                  <a16:creationId xmlns:a16="http://schemas.microsoft.com/office/drawing/2014/main" id="{888D598E-3B2A-4544-AB0F-660A1A499D1A}"/>
                </a:ext>
              </a:extLst>
            </p:cNvPr>
            <p:cNvSpPr txBox="1"/>
            <p:nvPr/>
          </p:nvSpPr>
          <p:spPr>
            <a:xfrm>
              <a:off x="617674" y="5028105"/>
              <a:ext cx="1688283" cy="677108"/>
            </a:xfrm>
            <a:prstGeom prst="rect">
              <a:avLst/>
            </a:prstGeom>
            <a:noFill/>
          </p:spPr>
          <p:txBody>
            <a:bodyPr wrap="none" rtlCol="0">
              <a:spAutoFit/>
            </a:bodyPr>
            <a:lstStyle/>
            <a:p>
              <a:r>
                <a:rPr kumimoji="1" lang="ja-JP" altLang="en-US" sz="2400" b="1">
                  <a:solidFill>
                    <a:schemeClr val="bg1"/>
                  </a:solidFill>
                  <a:latin typeface="Meiryo" panose="020B0604030504040204" pitchFamily="34" charset="-128"/>
                  <a:ea typeface="Meiryo" panose="020B0604030504040204" pitchFamily="34" charset="-128"/>
                </a:rPr>
                <a:t>クラウド</a:t>
              </a:r>
              <a:endParaRPr kumimoji="1" lang="en-US" altLang="ja-JP" sz="2400" b="1" dirty="0">
                <a:solidFill>
                  <a:schemeClr val="bg1"/>
                </a:solidFill>
                <a:latin typeface="Meiryo" panose="020B0604030504040204" pitchFamily="34" charset="-128"/>
                <a:ea typeface="Meiryo" panose="020B0604030504040204" pitchFamily="34" charset="-128"/>
              </a:endParaRPr>
            </a:p>
            <a:p>
              <a:r>
                <a:rPr lang="en-US" altLang="ja-JP" sz="1400" dirty="0">
                  <a:solidFill>
                    <a:schemeClr val="bg1"/>
                  </a:solidFill>
                  <a:latin typeface="Meiryo" panose="020B0604030504040204" pitchFamily="34" charset="-128"/>
                  <a:ea typeface="Meiryo" panose="020B0604030504040204" pitchFamily="34" charset="-128"/>
                </a:rPr>
                <a:t>Cloud Computing</a:t>
              </a:r>
              <a:endParaRPr kumimoji="1" lang="ja-JP" altLang="en-US" sz="1400">
                <a:solidFill>
                  <a:schemeClr val="bg1"/>
                </a:solidFill>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CA4DF34-4EF1-984F-BE0E-DDC61EC43BD7}"/>
                </a:ext>
              </a:extLst>
            </p:cNvPr>
            <p:cNvSpPr txBox="1"/>
            <p:nvPr/>
          </p:nvSpPr>
          <p:spPr>
            <a:xfrm>
              <a:off x="3428414" y="4935772"/>
              <a:ext cx="5089855" cy="923330"/>
            </a:xfrm>
            <a:prstGeom prst="rect">
              <a:avLst/>
            </a:prstGeom>
            <a:noFill/>
          </p:spPr>
          <p:txBody>
            <a:bodyPr wrap="none" rtlCol="0">
              <a:spAutoFit/>
            </a:bodyPr>
            <a:lstStyle/>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高速で俊敏な開発実行環境の調達</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kumimoji="1" lang="ja-JP" altLang="en-US">
                  <a:solidFill>
                    <a:schemeClr val="bg1"/>
                  </a:solidFill>
                  <a:latin typeface="Meiryo" panose="020B0604030504040204" pitchFamily="34" charset="-128"/>
                  <a:ea typeface="Meiryo" panose="020B0604030504040204" pitchFamily="34" charset="-128"/>
                </a:rPr>
                <a:t>経費化の拡大による不確実性への担保</a:t>
              </a:r>
              <a:endParaRPr kumimoji="1" lang="en-US" altLang="ja-JP" dirty="0">
                <a:solidFill>
                  <a:schemeClr val="bg1"/>
                </a:solidFill>
                <a:latin typeface="Meiryo" panose="020B0604030504040204" pitchFamily="34" charset="-128"/>
                <a:ea typeface="Meiryo" panose="020B0604030504040204" pitchFamily="34" charset="-128"/>
              </a:endParaRPr>
            </a:p>
            <a:p>
              <a:pPr marL="285750" indent="-285750">
                <a:buFont typeface="Wingdings" pitchFamily="2" charset="2"/>
                <a:buChar char="ü"/>
              </a:pPr>
              <a:r>
                <a:rPr lang="ja-JP" altLang="en-US">
                  <a:solidFill>
                    <a:schemeClr val="bg1"/>
                  </a:solidFill>
                  <a:latin typeface="Meiryo" panose="020B0604030504040204" pitchFamily="34" charset="-128"/>
                  <a:ea typeface="Meiryo" panose="020B0604030504040204" pitchFamily="34" charset="-128"/>
                </a:rPr>
                <a:t>運用やセキュリティから解放と人材の再配置</a:t>
              </a:r>
              <a:endParaRPr kumimoji="1" lang="en-US" altLang="ja-JP" dirty="0">
                <a:solidFill>
                  <a:schemeClr val="bg1"/>
                </a:solidFill>
                <a:latin typeface="Meiryo" panose="020B0604030504040204" pitchFamily="34" charset="-128"/>
                <a:ea typeface="Meiryo" panose="020B0604030504040204" pitchFamily="34" charset="-128"/>
              </a:endParaRPr>
            </a:p>
          </p:txBody>
        </p:sp>
      </p:grpSp>
      <p:sp>
        <p:nvSpPr>
          <p:cNvPr id="17" name="テキスト ボックス 16">
            <a:extLst>
              <a:ext uri="{FF2B5EF4-FFF2-40B4-BE49-F238E27FC236}">
                <a16:creationId xmlns:a16="http://schemas.microsoft.com/office/drawing/2014/main" id="{2263C6D8-F7D0-974E-9119-6DC1F8144659}"/>
              </a:ext>
            </a:extLst>
          </p:cNvPr>
          <p:cNvSpPr txBox="1"/>
          <p:nvPr/>
        </p:nvSpPr>
        <p:spPr>
          <a:xfrm>
            <a:off x="2935170" y="6042211"/>
            <a:ext cx="3273653" cy="461665"/>
          </a:xfrm>
          <a:prstGeom prst="rect">
            <a:avLst/>
          </a:prstGeom>
          <a:noFill/>
        </p:spPr>
        <p:txBody>
          <a:bodyPr wrap="none" rtlCol="0">
            <a:spAutoFit/>
          </a:bodyPr>
          <a:lstStyle/>
          <a:p>
            <a:pPr algn="ctr"/>
            <a:r>
              <a:rPr kumimoji="1" lang="en-US" altLang="ja-JP" sz="2400" dirty="0">
                <a:solidFill>
                  <a:srgbClr val="0052FF"/>
                </a:solidFill>
                <a:latin typeface="Meiryo" panose="020B0604030504040204" pitchFamily="34" charset="-128"/>
                <a:ea typeface="Meiryo" panose="020B0604030504040204" pitchFamily="34" charset="-128"/>
              </a:rPr>
              <a:t>IT</a:t>
            </a:r>
            <a:r>
              <a:rPr kumimoji="1" lang="ja-JP" altLang="en-US" sz="2400">
                <a:solidFill>
                  <a:srgbClr val="0052FF"/>
                </a:solidFill>
                <a:latin typeface="Meiryo" panose="020B0604030504040204" pitchFamily="34" charset="-128"/>
                <a:ea typeface="Meiryo" panose="020B0604030504040204" pitchFamily="34" charset="-128"/>
              </a:rPr>
              <a:t>のスピードが高速化</a:t>
            </a:r>
          </a:p>
        </p:txBody>
      </p:sp>
      <p:sp>
        <p:nvSpPr>
          <p:cNvPr id="18" name="コンテンツ プレースホルダー 2">
            <a:extLst>
              <a:ext uri="{FF2B5EF4-FFF2-40B4-BE49-F238E27FC236}">
                <a16:creationId xmlns:a16="http://schemas.microsoft.com/office/drawing/2014/main" id="{77AE1D7C-951D-0E44-B35C-DE713495C8EA}"/>
              </a:ext>
            </a:extLst>
          </p:cNvPr>
          <p:cNvSpPr txBox="1">
            <a:spLocks/>
          </p:cNvSpPr>
          <p:nvPr/>
        </p:nvSpPr>
        <p:spPr>
          <a:xfrm>
            <a:off x="3853250" y="1236356"/>
            <a:ext cx="4711145" cy="724263"/>
          </a:xfrm>
          <a:prstGeom prst="rect">
            <a:avLst/>
          </a:prstGeom>
        </p:spPr>
        <p:txBody>
          <a:bodyPr>
            <a:noAutofit/>
          </a:bodyPr>
          <a:lst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a:buFont typeface="Wingdings" pitchFamily="2" charset="2"/>
              <a:buChar char="l"/>
            </a:pP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のスピードにビジネス・プロセスが追いつかない</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全ての組織がサービス・プロバイダー化する</a:t>
            </a:r>
            <a:endParaRPr lang="en-US" altLang="ja-JP" sz="1400" dirty="0">
              <a:solidFill>
                <a:srgbClr val="0052FF"/>
              </a:solidFill>
              <a:latin typeface="Meiryo" panose="020B0604030504040204" pitchFamily="34" charset="-128"/>
              <a:ea typeface="Meiryo" panose="020B0604030504040204" pitchFamily="34" charset="-128"/>
            </a:endParaRPr>
          </a:p>
          <a:p>
            <a:pPr>
              <a:buFont typeface="Wingdings" pitchFamily="2" charset="2"/>
              <a:buChar char="l"/>
            </a:pPr>
            <a:r>
              <a:rPr lang="ja-JP" altLang="en-US" sz="1400">
                <a:solidFill>
                  <a:srgbClr val="0052FF"/>
                </a:solidFill>
                <a:latin typeface="Meiryo" panose="020B0604030504040204" pitchFamily="34" charset="-128"/>
                <a:ea typeface="Meiryo" panose="020B0604030504040204" pitchFamily="34" charset="-128"/>
              </a:rPr>
              <a:t>どの様に</a:t>
            </a:r>
            <a:r>
              <a:rPr lang="en-US" altLang="ja-JP" sz="1400" dirty="0">
                <a:solidFill>
                  <a:srgbClr val="0052FF"/>
                </a:solidFill>
                <a:latin typeface="Meiryo" panose="020B0604030504040204" pitchFamily="34" charset="-128"/>
                <a:ea typeface="Meiryo" panose="020B0604030504040204" pitchFamily="34" charset="-128"/>
              </a:rPr>
              <a:t>IT</a:t>
            </a:r>
            <a:r>
              <a:rPr lang="ja-JP" altLang="en-US" sz="1400">
                <a:solidFill>
                  <a:srgbClr val="0052FF"/>
                </a:solidFill>
                <a:latin typeface="Meiryo" panose="020B0604030504040204" pitchFamily="34" charset="-128"/>
                <a:ea typeface="Meiryo" panose="020B0604030504040204" pitchFamily="34" charset="-128"/>
              </a:rPr>
              <a:t>サービスを提供し維持するのか</a:t>
            </a:r>
            <a:endParaRPr lang="en-US" altLang="ja-JP" sz="1400" dirty="0">
              <a:solidFill>
                <a:srgbClr val="0052FF"/>
              </a:solidFill>
              <a:latin typeface="Meiryo" panose="020B0604030504040204" pitchFamily="34" charset="-128"/>
              <a:ea typeface="Meiryo" panose="020B0604030504040204" pitchFamily="34" charset="-128"/>
            </a:endParaRPr>
          </a:p>
        </p:txBody>
      </p:sp>
      <p:sp>
        <p:nvSpPr>
          <p:cNvPr id="19" name="正方形/長方形 18">
            <a:extLst>
              <a:ext uri="{FF2B5EF4-FFF2-40B4-BE49-F238E27FC236}">
                <a16:creationId xmlns:a16="http://schemas.microsoft.com/office/drawing/2014/main" id="{67AFCCE0-E109-0E49-8AD1-4E11A403332C}"/>
              </a:ext>
            </a:extLst>
          </p:cNvPr>
          <p:cNvSpPr/>
          <p:nvPr/>
        </p:nvSpPr>
        <p:spPr>
          <a:xfrm>
            <a:off x="1576018" y="1185979"/>
            <a:ext cx="2418637" cy="830997"/>
          </a:xfrm>
          <a:prstGeom prst="rect">
            <a:avLst/>
          </a:prstGeom>
        </p:spPr>
        <p:txBody>
          <a:bodyPr wrap="square">
            <a:spAutoFit/>
          </a:bodyPr>
          <a:lstStyle/>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Value-driven (</a:t>
            </a:r>
            <a:r>
              <a:rPr lang="ja-JP" altLang="en-US" sz="800">
                <a:solidFill>
                  <a:srgbClr val="0052FF"/>
                </a:solidFill>
                <a:latin typeface="Meiryo" panose="020B0604030504040204" pitchFamily="34" charset="-128"/>
                <a:ea typeface="Meiryo" panose="020B0604030504040204" pitchFamily="34" charset="-128"/>
              </a:rPr>
              <a:t>価値主導）</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Evolving</a:t>
            </a:r>
            <a:r>
              <a:rPr lang="ja-JP" altLang="en-US" sz="800">
                <a:solidFill>
                  <a:srgbClr val="0052FF"/>
                </a:solidFill>
                <a:latin typeface="Meiryo" panose="020B0604030504040204" pitchFamily="34" charset="-128"/>
                <a:ea typeface="Meiryo" panose="020B0604030504040204" pitchFamily="34" charset="-128"/>
              </a:rPr>
              <a:t>（発展、展開する）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Responsive</a:t>
            </a:r>
            <a:r>
              <a:rPr lang="ja-JP" altLang="en-US" sz="800">
                <a:solidFill>
                  <a:srgbClr val="0052FF"/>
                </a:solidFill>
                <a:latin typeface="Meiryo" panose="020B0604030504040204" pitchFamily="34" charset="-128"/>
                <a:ea typeface="Meiryo" panose="020B0604030504040204" pitchFamily="34" charset="-128"/>
              </a:rPr>
              <a:t>（敏感に反応する）</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Integrated</a:t>
            </a:r>
            <a:r>
              <a:rPr lang="ja-JP" altLang="en-US" sz="800">
                <a:solidFill>
                  <a:srgbClr val="0052FF"/>
                </a:solidFill>
                <a:latin typeface="Meiryo" panose="020B0604030504040204" pitchFamily="34" charset="-128"/>
                <a:ea typeface="Meiryo" panose="020B0604030504040204" pitchFamily="34" charset="-128"/>
              </a:rPr>
              <a:t>（統合、結合された）</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Service</a:t>
            </a:r>
            <a:r>
              <a:rPr lang="ja-JP" altLang="en-US" sz="800">
                <a:solidFill>
                  <a:srgbClr val="0052FF"/>
                </a:solidFill>
                <a:latin typeface="Meiryo" panose="020B0604030504040204" pitchFamily="34" charset="-128"/>
                <a:ea typeface="Meiryo" panose="020B0604030504040204" pitchFamily="34" charset="-128"/>
              </a:rPr>
              <a:t>（サービス）</a:t>
            </a:r>
            <a:endParaRPr lang="en-US" altLang="ja-JP" sz="800" dirty="0">
              <a:solidFill>
                <a:srgbClr val="0052FF"/>
              </a:solidFill>
              <a:latin typeface="Meiryo" panose="020B0604030504040204" pitchFamily="34" charset="-128"/>
              <a:ea typeface="Meiryo" panose="020B0604030504040204" pitchFamily="34" charset="-128"/>
            </a:endParaRPr>
          </a:p>
          <a:p>
            <a:pPr marL="171450" indent="-171450">
              <a:buFont typeface="Wingdings" pitchFamily="2" charset="2"/>
              <a:buChar char="Ø"/>
            </a:pPr>
            <a:r>
              <a:rPr lang="en-US" altLang="ja-JP" sz="800" dirty="0">
                <a:solidFill>
                  <a:srgbClr val="0052FF"/>
                </a:solidFill>
                <a:latin typeface="Meiryo" panose="020B0604030504040204" pitchFamily="34" charset="-128"/>
                <a:ea typeface="Meiryo" panose="020B0604030504040204" pitchFamily="34" charset="-128"/>
              </a:rPr>
              <a:t>Management</a:t>
            </a:r>
            <a:r>
              <a:rPr lang="ja-JP" altLang="en-US" sz="800">
                <a:solidFill>
                  <a:srgbClr val="0052FF"/>
                </a:solidFill>
                <a:latin typeface="Meiryo" panose="020B0604030504040204" pitchFamily="34" charset="-128"/>
                <a:ea typeface="Meiryo" panose="020B0604030504040204" pitchFamily="34" charset="-128"/>
              </a:rPr>
              <a:t>（マネジメント）</a:t>
            </a:r>
            <a:endParaRPr lang="ja-JP" altLang="en-US" sz="800">
              <a:solidFill>
                <a:srgbClr val="0052FF"/>
              </a:solidFill>
            </a:endParaRPr>
          </a:p>
        </p:txBody>
      </p:sp>
      <p:pic>
        <p:nvPicPr>
          <p:cNvPr id="23" name="Picture 2">
            <a:extLst>
              <a:ext uri="{FF2B5EF4-FFF2-40B4-BE49-F238E27FC236}">
                <a16:creationId xmlns:a16="http://schemas.microsoft.com/office/drawing/2014/main" id="{4A89D5F9-ED68-B942-BD5B-A721594823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1629" y="923237"/>
            <a:ext cx="1377416" cy="1377416"/>
          </a:xfrm>
          <a:prstGeom prst="rect">
            <a:avLst/>
          </a:prstGeom>
        </p:spPr>
      </p:pic>
    </p:spTree>
    <p:extLst>
      <p:ext uri="{BB962C8B-B14F-4D97-AF65-F5344CB8AC3E}">
        <p14:creationId xmlns:p14="http://schemas.microsoft.com/office/powerpoint/2010/main" val="3400460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C11F05-3BA9-FA47-8ADC-7CFB32296653}"/>
              </a:ext>
            </a:extLst>
          </p:cNvPr>
          <p:cNvSpPr>
            <a:spLocks noGrp="1"/>
          </p:cNvSpPr>
          <p:nvPr>
            <p:ph type="title"/>
          </p:nvPr>
        </p:nvSpPr>
        <p:spPr/>
        <p:txBody>
          <a:bodyPr/>
          <a:lstStyle/>
          <a:p>
            <a:r>
              <a:rPr kumimoji="1" lang="ja-JP" altLang="en-US"/>
              <a:t>イノベーションとスピードの融合</a:t>
            </a:r>
          </a:p>
        </p:txBody>
      </p:sp>
      <p:grpSp>
        <p:nvGrpSpPr>
          <p:cNvPr id="12" name="グループ化 11">
            <a:extLst>
              <a:ext uri="{FF2B5EF4-FFF2-40B4-BE49-F238E27FC236}">
                <a16:creationId xmlns:a16="http://schemas.microsoft.com/office/drawing/2014/main" id="{54776D5D-45AB-4F4A-B784-B08DC5C0263A}"/>
              </a:ext>
            </a:extLst>
          </p:cNvPr>
          <p:cNvGrpSpPr/>
          <p:nvPr/>
        </p:nvGrpSpPr>
        <p:grpSpPr>
          <a:xfrm>
            <a:off x="1149035" y="814792"/>
            <a:ext cx="6840760" cy="2686216"/>
            <a:chOff x="1149035" y="814792"/>
            <a:chExt cx="6840760" cy="2686216"/>
          </a:xfrm>
        </p:grpSpPr>
        <p:sp>
          <p:nvSpPr>
            <p:cNvPr id="4" name="正方形/長方形 3">
              <a:extLst>
                <a:ext uri="{FF2B5EF4-FFF2-40B4-BE49-F238E27FC236}">
                  <a16:creationId xmlns:a16="http://schemas.microsoft.com/office/drawing/2014/main" id="{DAF068C6-399F-034A-B8B2-F741F241B25E}"/>
                </a:ext>
              </a:extLst>
            </p:cNvPr>
            <p:cNvSpPr/>
            <p:nvPr/>
          </p:nvSpPr>
          <p:spPr>
            <a:xfrm>
              <a:off x="1149035" y="814792"/>
              <a:ext cx="6840760" cy="2686216"/>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a:extLst>
                <a:ext uri="{FF2B5EF4-FFF2-40B4-BE49-F238E27FC236}">
                  <a16:creationId xmlns:a16="http://schemas.microsoft.com/office/drawing/2014/main" id="{630833EC-AA2E-7447-8384-96949EDAA807}"/>
                </a:ext>
              </a:extLst>
            </p:cNvPr>
            <p:cNvSpPr/>
            <p:nvPr/>
          </p:nvSpPr>
          <p:spPr>
            <a:xfrm>
              <a:off x="1331640" y="2228204"/>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a:extLst>
                <a:ext uri="{FF2B5EF4-FFF2-40B4-BE49-F238E27FC236}">
                  <a16:creationId xmlns:a16="http://schemas.microsoft.com/office/drawing/2014/main" id="{4197DCDE-B6E7-6A42-994E-6602F05D629F}"/>
                </a:ext>
              </a:extLst>
            </p:cNvPr>
            <p:cNvSpPr/>
            <p:nvPr/>
          </p:nvSpPr>
          <p:spPr>
            <a:xfrm>
              <a:off x="1331640" y="1268760"/>
              <a:ext cx="6475551" cy="81336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a:extLst>
                <a:ext uri="{FF2B5EF4-FFF2-40B4-BE49-F238E27FC236}">
                  <a16:creationId xmlns:a16="http://schemas.microsoft.com/office/drawing/2014/main" id="{65471073-53EC-804B-A7D5-F1A30038A181}"/>
                </a:ext>
              </a:extLst>
            </p:cNvPr>
            <p:cNvSpPr txBox="1"/>
            <p:nvPr/>
          </p:nvSpPr>
          <p:spPr>
            <a:xfrm>
              <a:off x="3787170" y="1329525"/>
              <a:ext cx="1569661"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デザイン思考</a:t>
              </a:r>
            </a:p>
          </p:txBody>
        </p:sp>
        <p:sp>
          <p:nvSpPr>
            <p:cNvPr id="15" name="テキスト ボックス 14">
              <a:extLst>
                <a:ext uri="{FF2B5EF4-FFF2-40B4-BE49-F238E27FC236}">
                  <a16:creationId xmlns:a16="http://schemas.microsoft.com/office/drawing/2014/main" id="{4728D1C3-5517-8E41-A8A7-F97FFF3E2886}"/>
                </a:ext>
              </a:extLst>
            </p:cNvPr>
            <p:cNvSpPr txBox="1"/>
            <p:nvPr/>
          </p:nvSpPr>
          <p:spPr>
            <a:xfrm>
              <a:off x="3232331" y="2320611"/>
              <a:ext cx="2723823" cy="369332"/>
            </a:xfrm>
            <a:prstGeom prst="rect">
              <a:avLst/>
            </a:prstGeom>
            <a:noFill/>
          </p:spPr>
          <p:txBody>
            <a:bodyPr wrap="none" rtlCol="0">
              <a:spAutoFit/>
            </a:bodyPr>
            <a:lstStyle/>
            <a:p>
              <a:pPr algn="ctr"/>
              <a:r>
                <a:rPr kumimoji="1" lang="ja-JP" altLang="en-US" b="1" dirty="0">
                  <a:solidFill>
                    <a:schemeClr val="bg1"/>
                  </a:solidFill>
                  <a:latin typeface="Meiryo" panose="020B0604030504040204" pitchFamily="34" charset="-128"/>
                  <a:ea typeface="Meiryo" panose="020B0604030504040204" pitchFamily="34" charset="-128"/>
                </a:rPr>
                <a:t>リーン・スタートアップ</a:t>
              </a:r>
            </a:p>
          </p:txBody>
        </p:sp>
        <p:sp>
          <p:nvSpPr>
            <p:cNvPr id="16" name="テキスト ボックス 15">
              <a:extLst>
                <a:ext uri="{FF2B5EF4-FFF2-40B4-BE49-F238E27FC236}">
                  <a16:creationId xmlns:a16="http://schemas.microsoft.com/office/drawing/2014/main" id="{E118FAE5-D52D-AE4D-8E7E-04DA8795FDAC}"/>
                </a:ext>
              </a:extLst>
            </p:cNvPr>
            <p:cNvSpPr txBox="1"/>
            <p:nvPr/>
          </p:nvSpPr>
          <p:spPr>
            <a:xfrm>
              <a:off x="1437067" y="1724974"/>
              <a:ext cx="6264696" cy="307777"/>
            </a:xfrm>
            <a:prstGeom prst="rect">
              <a:avLst/>
            </a:prstGeom>
            <a:noFill/>
          </p:spPr>
          <p:txBody>
            <a:bodyPr wrap="square" rtlCol="0">
              <a:spAutoFit/>
            </a:bodyPr>
            <a:lstStyle/>
            <a:p>
              <a:pPr algn="ctr"/>
              <a:r>
                <a:rPr lang="ja-JP" altLang="en-US" sz="1400" dirty="0">
                  <a:solidFill>
                    <a:schemeClr val="bg1"/>
                  </a:solidFill>
                  <a:latin typeface="Meiryo" charset="-128"/>
                  <a:ea typeface="Meiryo" charset="-128"/>
                  <a:cs typeface="Meiryo" charset="-128"/>
                </a:rPr>
                <a:t>デザイナー的なクリエイティブな視点で、ビジネス上の課題を解決する</a:t>
              </a:r>
              <a:endParaRPr kumimoji="1" lang="ja-JP" altLang="en-US" sz="1400" dirty="0">
                <a:solidFill>
                  <a:schemeClr val="bg1"/>
                </a:solidFill>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50E32D15-3183-424E-8B5B-6CD6CF98AC00}"/>
                </a:ext>
              </a:extLst>
            </p:cNvPr>
            <p:cNvSpPr txBox="1"/>
            <p:nvPr/>
          </p:nvSpPr>
          <p:spPr>
            <a:xfrm>
              <a:off x="1331640" y="2692392"/>
              <a:ext cx="6475551" cy="307777"/>
            </a:xfrm>
            <a:prstGeom prst="rect">
              <a:avLst/>
            </a:prstGeom>
            <a:noFill/>
          </p:spPr>
          <p:txBody>
            <a:bodyPr wrap="square" rtlCol="0">
              <a:spAutoFit/>
            </a:bodyPr>
            <a:lstStyle/>
            <a:p>
              <a:pPr algn="ctr"/>
              <a:r>
                <a:rPr kumimoji="1" lang="ja-JP" altLang="en-US" sz="1400" dirty="0">
                  <a:solidFill>
                    <a:schemeClr val="bg1"/>
                  </a:solidFill>
                  <a:latin typeface="Meiryo" charset="-128"/>
                  <a:ea typeface="Meiryo" charset="-128"/>
                  <a:cs typeface="Meiryo" charset="-128"/>
                </a:rPr>
                <a:t>最小限の機能に絞って</a:t>
              </a:r>
              <a:r>
                <a:rPr lang="ja-JP" altLang="en-US" sz="1400" dirty="0">
                  <a:solidFill>
                    <a:schemeClr val="bg1"/>
                  </a:solidFill>
                  <a:latin typeface="Meiryo" charset="-128"/>
                  <a:ea typeface="Meiryo" charset="-128"/>
                  <a:cs typeface="Meiryo" charset="-128"/>
                </a:rPr>
                <a:t>短期間で開発しフィードバックをうけて完成度を高める</a:t>
              </a:r>
              <a:endParaRPr lang="en-US" altLang="ja-JP" sz="1400" dirty="0">
                <a:solidFill>
                  <a:schemeClr val="bg1"/>
                </a:solidFill>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3E2A6EF8-5A96-7D47-9D01-224EB9CBFA8A}"/>
                </a:ext>
              </a:extLst>
            </p:cNvPr>
            <p:cNvSpPr txBox="1"/>
            <p:nvPr/>
          </p:nvSpPr>
          <p:spPr>
            <a:xfrm>
              <a:off x="2940784" y="836712"/>
              <a:ext cx="3262432" cy="461665"/>
            </a:xfrm>
            <a:prstGeom prst="rect">
              <a:avLst/>
            </a:prstGeom>
            <a:noFill/>
          </p:spPr>
          <p:txBody>
            <a:bodyPr wrap="none" rtlCol="0">
              <a:spAutoFit/>
            </a:bodyPr>
            <a:lstStyle/>
            <a:p>
              <a:pPr algn="ctr"/>
              <a:r>
                <a:rPr kumimoji="1" lang="ja-JP" altLang="en-US" sz="2400" b="1">
                  <a:solidFill>
                    <a:schemeClr val="accent3">
                      <a:lumMod val="75000"/>
                    </a:schemeClr>
                  </a:solidFill>
                  <a:latin typeface="Meiryo" panose="020B0604030504040204" pitchFamily="34" charset="-128"/>
                  <a:ea typeface="Meiryo" panose="020B0604030504040204" pitchFamily="34" charset="-128"/>
                </a:rPr>
                <a:t>イノベーションの創発</a:t>
              </a:r>
              <a:endParaRPr kumimoji="1" lang="ja-JP" altLang="en-US" sz="2400" b="1" dirty="0">
                <a:solidFill>
                  <a:schemeClr val="accent3">
                    <a:lumMod val="75000"/>
                  </a:schemeClr>
                </a:solidFill>
                <a:latin typeface="Meiryo" panose="020B0604030504040204" pitchFamily="34" charset="-128"/>
                <a:ea typeface="Meiryo" panose="020B0604030504040204" pitchFamily="34" charset="-128"/>
              </a:endParaRPr>
            </a:p>
          </p:txBody>
        </p:sp>
        <p:sp>
          <p:nvSpPr>
            <p:cNvPr id="31" name="下矢印 30">
              <a:extLst>
                <a:ext uri="{FF2B5EF4-FFF2-40B4-BE49-F238E27FC236}">
                  <a16:creationId xmlns:a16="http://schemas.microsoft.com/office/drawing/2014/main" id="{EE471EFE-B9E8-5242-AB48-F5BA1C3BD110}"/>
                </a:ext>
              </a:extLst>
            </p:cNvPr>
            <p:cNvSpPr/>
            <p:nvPr/>
          </p:nvSpPr>
          <p:spPr>
            <a:xfrm>
              <a:off x="4195499" y="2020717"/>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 name="グループ化 12">
            <a:extLst>
              <a:ext uri="{FF2B5EF4-FFF2-40B4-BE49-F238E27FC236}">
                <a16:creationId xmlns:a16="http://schemas.microsoft.com/office/drawing/2014/main" id="{EB756471-3FC3-6741-B009-E157E7AAD29D}"/>
              </a:ext>
            </a:extLst>
          </p:cNvPr>
          <p:cNvGrpSpPr/>
          <p:nvPr/>
        </p:nvGrpSpPr>
        <p:grpSpPr>
          <a:xfrm>
            <a:off x="1151620" y="3057330"/>
            <a:ext cx="6840760" cy="3540022"/>
            <a:chOff x="1151620" y="3057330"/>
            <a:chExt cx="6840760" cy="3540022"/>
          </a:xfrm>
        </p:grpSpPr>
        <p:sp>
          <p:nvSpPr>
            <p:cNvPr id="5" name="正方形/長方形 4">
              <a:extLst>
                <a:ext uri="{FF2B5EF4-FFF2-40B4-BE49-F238E27FC236}">
                  <a16:creationId xmlns:a16="http://schemas.microsoft.com/office/drawing/2014/main" id="{829A03FF-5C73-2645-A70D-DD670AFF9168}"/>
                </a:ext>
              </a:extLst>
            </p:cNvPr>
            <p:cNvSpPr/>
            <p:nvPr/>
          </p:nvSpPr>
          <p:spPr>
            <a:xfrm>
              <a:off x="1151620" y="3839128"/>
              <a:ext cx="6840760" cy="2686216"/>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a:extLst>
                <a:ext uri="{FF2B5EF4-FFF2-40B4-BE49-F238E27FC236}">
                  <a16:creationId xmlns:a16="http://schemas.microsoft.com/office/drawing/2014/main" id="{F6F1C48C-330E-204C-8C5F-DAA2CCCE36A7}"/>
                </a:ext>
              </a:extLst>
            </p:cNvPr>
            <p:cNvSpPr/>
            <p:nvPr/>
          </p:nvSpPr>
          <p:spPr>
            <a:xfrm>
              <a:off x="3187845" y="4253350"/>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a:extLst>
                <a:ext uri="{FF2B5EF4-FFF2-40B4-BE49-F238E27FC236}">
                  <a16:creationId xmlns:a16="http://schemas.microsoft.com/office/drawing/2014/main" id="{A7711AFE-C5DE-FC49-BC3E-1A9278945E37}"/>
                </a:ext>
              </a:extLst>
            </p:cNvPr>
            <p:cNvSpPr/>
            <p:nvPr/>
          </p:nvSpPr>
          <p:spPr>
            <a:xfrm>
              <a:off x="3187845" y="5207926"/>
              <a:ext cx="2768309" cy="8133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a:extLst>
                <a:ext uri="{FF2B5EF4-FFF2-40B4-BE49-F238E27FC236}">
                  <a16:creationId xmlns:a16="http://schemas.microsoft.com/office/drawing/2014/main" id="{913BD22E-810B-6242-A1C8-CDB3569E3AF0}"/>
                </a:ext>
              </a:extLst>
            </p:cNvPr>
            <p:cNvSpPr/>
            <p:nvPr/>
          </p:nvSpPr>
          <p:spPr>
            <a:xfrm>
              <a:off x="1331640"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a:extLst>
                <a:ext uri="{FF2B5EF4-FFF2-40B4-BE49-F238E27FC236}">
                  <a16:creationId xmlns:a16="http://schemas.microsoft.com/office/drawing/2014/main" id="{08F2A2C8-F8E7-A844-96AB-F2B9F49B50D1}"/>
                </a:ext>
              </a:extLst>
            </p:cNvPr>
            <p:cNvSpPr/>
            <p:nvPr/>
          </p:nvSpPr>
          <p:spPr>
            <a:xfrm>
              <a:off x="6141342" y="4253350"/>
              <a:ext cx="1665849" cy="1767938"/>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テキスト ボックス 17">
              <a:extLst>
                <a:ext uri="{FF2B5EF4-FFF2-40B4-BE49-F238E27FC236}">
                  <a16:creationId xmlns:a16="http://schemas.microsoft.com/office/drawing/2014/main" id="{0F791D9F-D5EA-F84B-8A3F-C30E39A54FC4}"/>
                </a:ext>
              </a:extLst>
            </p:cNvPr>
            <p:cNvSpPr txBox="1"/>
            <p:nvPr/>
          </p:nvSpPr>
          <p:spPr>
            <a:xfrm>
              <a:off x="3693995" y="4317753"/>
              <a:ext cx="1800493"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アジャイル開発</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87D4B7AB-1F95-B149-98D6-2E07475FEFF1}"/>
                </a:ext>
              </a:extLst>
            </p:cNvPr>
            <p:cNvSpPr txBox="1"/>
            <p:nvPr/>
          </p:nvSpPr>
          <p:spPr>
            <a:xfrm>
              <a:off x="4011410" y="5225724"/>
              <a:ext cx="1116011" cy="369332"/>
            </a:xfrm>
            <a:prstGeom prst="rect">
              <a:avLst/>
            </a:prstGeom>
            <a:noFill/>
          </p:spPr>
          <p:txBody>
            <a:bodyPr wrap="none" rtlCol="0">
              <a:spAutoFit/>
            </a:bodyPr>
            <a:lstStyle/>
            <a:p>
              <a:pPr algn="ctr"/>
              <a:r>
                <a:rPr kumimoji="1" lang="en-US" altLang="ja-JP" b="1" dirty="0">
                  <a:solidFill>
                    <a:schemeClr val="bg1"/>
                  </a:solidFill>
                  <a:latin typeface="Meiryo" panose="020B0604030504040204" pitchFamily="34" charset="-128"/>
                  <a:ea typeface="Meiryo" panose="020B0604030504040204" pitchFamily="34" charset="-128"/>
                </a:rPr>
                <a:t>DevOps</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F85598B5-0A0F-B349-B5D4-4D7C5FBCCDE9}"/>
                </a:ext>
              </a:extLst>
            </p:cNvPr>
            <p:cNvSpPr txBox="1"/>
            <p:nvPr/>
          </p:nvSpPr>
          <p:spPr>
            <a:xfrm>
              <a:off x="3187844" y="4594314"/>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ビジネスの成果に貢献するシステムを、バグフリーで変更にも柔軟に開発する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1" name="テキスト ボックス 20">
              <a:extLst>
                <a:ext uri="{FF2B5EF4-FFF2-40B4-BE49-F238E27FC236}">
                  <a16:creationId xmlns:a16="http://schemas.microsoft.com/office/drawing/2014/main" id="{6C58E181-6066-3541-877D-7B43AE6D16AA}"/>
                </a:ext>
              </a:extLst>
            </p:cNvPr>
            <p:cNvSpPr txBox="1"/>
            <p:nvPr/>
          </p:nvSpPr>
          <p:spPr>
            <a:xfrm>
              <a:off x="3187845" y="5585421"/>
              <a:ext cx="2768308" cy="415498"/>
            </a:xfrm>
            <a:prstGeom prst="rect">
              <a:avLst/>
            </a:prstGeom>
            <a:noFill/>
          </p:spPr>
          <p:txBody>
            <a:bodyPr wrap="square" rtlCol="0">
              <a:spAutoFit/>
            </a:bodyPr>
            <a:lstStyle/>
            <a:p>
              <a:r>
                <a:rPr lang="ja-JP" altLang="en-US" sz="1050" dirty="0">
                  <a:solidFill>
                    <a:schemeClr val="bg1"/>
                  </a:solidFill>
                  <a:latin typeface="Meiryo" panose="020B0604030504040204" pitchFamily="34" charset="-128"/>
                  <a:ea typeface="Meiryo" panose="020B0604030504040204" pitchFamily="34" charset="-128"/>
                  <a:cs typeface="Meiryo" charset="-128"/>
                </a:rPr>
                <a:t>安定稼働を維持しながら、開発されたシステムを直ちに・頻繁に本番環境に移行する</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2" name="テキスト ボックス 21">
              <a:extLst>
                <a:ext uri="{FF2B5EF4-FFF2-40B4-BE49-F238E27FC236}">
                  <a16:creationId xmlns:a16="http://schemas.microsoft.com/office/drawing/2014/main" id="{9C37CBFE-DED7-7B4A-B843-979BCE76DE69}"/>
                </a:ext>
              </a:extLst>
            </p:cNvPr>
            <p:cNvSpPr txBox="1"/>
            <p:nvPr/>
          </p:nvSpPr>
          <p:spPr>
            <a:xfrm>
              <a:off x="6459541" y="4331411"/>
              <a:ext cx="1029449" cy="369332"/>
            </a:xfrm>
            <a:prstGeom prst="rect">
              <a:avLst/>
            </a:prstGeom>
            <a:noFill/>
          </p:spPr>
          <p:txBody>
            <a:bodyPr wrap="none" rtlCol="0">
              <a:spAutoFit/>
            </a:bodyPr>
            <a:lstStyle/>
            <a:p>
              <a:pPr algn="ctr"/>
              <a:r>
                <a:rPr kumimoji="1" lang="en-US" altLang="ja-JP" b="1" dirty="0" err="1">
                  <a:solidFill>
                    <a:schemeClr val="bg1"/>
                  </a:solidFill>
                  <a:latin typeface="Meiryo" panose="020B0604030504040204" pitchFamily="34" charset="-128"/>
                  <a:ea typeface="Meiryo" panose="020B0604030504040204" pitchFamily="34" charset="-128"/>
                </a:rPr>
                <a:t>VeriSM</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3" name="テキスト ボックス 22">
              <a:extLst>
                <a:ext uri="{FF2B5EF4-FFF2-40B4-BE49-F238E27FC236}">
                  <a16:creationId xmlns:a16="http://schemas.microsoft.com/office/drawing/2014/main" id="{9FBA9780-5D44-064E-90EE-721037BEE351}"/>
                </a:ext>
              </a:extLst>
            </p:cNvPr>
            <p:cNvSpPr txBox="1"/>
            <p:nvPr/>
          </p:nvSpPr>
          <p:spPr>
            <a:xfrm>
              <a:off x="1610565" y="4317753"/>
              <a:ext cx="1107997" cy="369332"/>
            </a:xfrm>
            <a:prstGeom prst="rect">
              <a:avLst/>
            </a:prstGeom>
            <a:noFill/>
          </p:spPr>
          <p:txBody>
            <a:bodyPr wrap="none" rtlCol="0">
              <a:spAutoFit/>
            </a:bodyPr>
            <a:lstStyle/>
            <a:p>
              <a:pPr algn="ctr"/>
              <a:r>
                <a:rPr kumimoji="1" lang="ja-JP" altLang="en-US" b="1">
                  <a:solidFill>
                    <a:schemeClr val="bg1"/>
                  </a:solidFill>
                  <a:latin typeface="Meiryo" panose="020B0604030504040204" pitchFamily="34" charset="-128"/>
                  <a:ea typeface="Meiryo" panose="020B0604030504040204" pitchFamily="34" charset="-128"/>
                </a:rPr>
                <a:t>クラウド</a:t>
              </a:r>
              <a:endParaRPr kumimoji="1" lang="ja-JP" altLang="en-US" b="1" dirty="0">
                <a:solidFill>
                  <a:schemeClr val="bg1"/>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6B921F0D-BB20-B64E-8306-BFF4AF716966}"/>
                </a:ext>
              </a:extLst>
            </p:cNvPr>
            <p:cNvSpPr txBox="1"/>
            <p:nvPr/>
          </p:nvSpPr>
          <p:spPr>
            <a:xfrm>
              <a:off x="6370517" y="4907275"/>
              <a:ext cx="1436673" cy="738664"/>
            </a:xfrm>
            <a:prstGeom prst="rect">
              <a:avLst/>
            </a:prstGeom>
            <a:noFill/>
          </p:spPr>
          <p:txBody>
            <a:bodyPr wrap="square" rtlCol="0">
              <a:spAutoFit/>
            </a:bodyPr>
            <a:lstStyle/>
            <a:p>
              <a:r>
                <a:rPr lang="en-US" altLang="ja-JP" sz="1050" dirty="0">
                  <a:solidFill>
                    <a:schemeClr val="bg1"/>
                  </a:solidFill>
                  <a:latin typeface="Meiryo" panose="020B0604030504040204" pitchFamily="34" charset="-128"/>
                  <a:ea typeface="Meiryo" panose="020B0604030504040204" pitchFamily="34" charset="-128"/>
                  <a:cs typeface="Meiryo" charset="-128"/>
                </a:rPr>
                <a:t>IT</a:t>
              </a:r>
              <a:r>
                <a:rPr lang="ja-JP" altLang="en-US" sz="1050">
                  <a:solidFill>
                    <a:schemeClr val="bg1"/>
                  </a:solidFill>
                  <a:latin typeface="Meiryo" panose="020B0604030504040204" pitchFamily="34" charset="-128"/>
                  <a:ea typeface="Meiryo" panose="020B0604030504040204" pitchFamily="34" charset="-128"/>
                  <a:cs typeface="Meiryo" charset="-128"/>
                </a:rPr>
                <a:t>とビジネスを同期化させ、ビジネス・スピードを向上させる取り組み。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sp>
          <p:nvSpPr>
            <p:cNvPr id="25" name="テキスト ボックス 24">
              <a:extLst>
                <a:ext uri="{FF2B5EF4-FFF2-40B4-BE49-F238E27FC236}">
                  <a16:creationId xmlns:a16="http://schemas.microsoft.com/office/drawing/2014/main" id="{6F87538C-7738-DE4D-92B0-36E60694E9D7}"/>
                </a:ext>
              </a:extLst>
            </p:cNvPr>
            <p:cNvSpPr txBox="1"/>
            <p:nvPr/>
          </p:nvSpPr>
          <p:spPr>
            <a:xfrm>
              <a:off x="1331639" y="4907275"/>
              <a:ext cx="1386923" cy="738664"/>
            </a:xfrm>
            <a:prstGeom prst="rect">
              <a:avLst/>
            </a:prstGeom>
            <a:noFill/>
          </p:spPr>
          <p:txBody>
            <a:bodyPr wrap="square" rtlCol="0">
              <a:spAutoFit/>
            </a:bodyPr>
            <a:lstStyle/>
            <a:p>
              <a:r>
                <a:rPr kumimoji="1" lang="ja-JP" altLang="en-US" sz="1050">
                  <a:solidFill>
                    <a:schemeClr val="bg1"/>
                  </a:solidFill>
                  <a:latin typeface="Meiryo" panose="020B0604030504040204" pitchFamily="34" charset="-128"/>
                  <a:ea typeface="Meiryo" panose="020B0604030504040204" pitchFamily="34" charset="-128"/>
                  <a:cs typeface="Meiryo" charset="-128"/>
                </a:rPr>
                <a:t>オンデマンドで必要なシステムの機能や性能を手に入れるための仕組み</a:t>
              </a:r>
              <a:endParaRPr kumimoji="1" lang="ja-JP" altLang="en-US" sz="1050" dirty="0">
                <a:solidFill>
                  <a:schemeClr val="bg1"/>
                </a:solidFill>
                <a:latin typeface="Meiryo" panose="020B0604030504040204" pitchFamily="34" charset="-128"/>
                <a:ea typeface="Meiryo" panose="020B0604030504040204" pitchFamily="34" charset="-128"/>
                <a:cs typeface="Meiryo" charset="-128"/>
              </a:endParaRPr>
            </a:p>
          </p:txBody>
        </p:sp>
        <p:pic>
          <p:nvPicPr>
            <p:cNvPr id="26" name="図 25">
              <a:extLst>
                <a:ext uri="{FF2B5EF4-FFF2-40B4-BE49-F238E27FC236}">
                  <a16:creationId xmlns:a16="http://schemas.microsoft.com/office/drawing/2014/main" id="{97ABDEEA-A56B-674B-86A3-1D9E60212879}"/>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2659051" y="4826695"/>
              <a:ext cx="752804" cy="752804"/>
            </a:xfrm>
            <a:prstGeom prst="rect">
              <a:avLst/>
            </a:prstGeom>
            <a:effectLst>
              <a:outerShdw blurRad="50800" dist="38100" dir="2700000" algn="tl" rotWithShape="0">
                <a:prstClr val="black">
                  <a:alpha val="40000"/>
                </a:prstClr>
              </a:outerShdw>
            </a:effectLst>
          </p:spPr>
        </p:pic>
        <p:pic>
          <p:nvPicPr>
            <p:cNvPr id="27" name="図 26">
              <a:extLst>
                <a:ext uri="{FF2B5EF4-FFF2-40B4-BE49-F238E27FC236}">
                  <a16:creationId xmlns:a16="http://schemas.microsoft.com/office/drawing/2014/main" id="{54CBFBC3-C48C-1647-B82D-DC68E1FBDE0F}"/>
                </a:ext>
              </a:extLst>
            </p:cNvPr>
            <p:cNvPicPr>
              <a:picLocks noChangeAspect="1"/>
            </p:cNvPicPr>
            <p:nvPr/>
          </p:nvPicPr>
          <p:blipFill>
            <a:blip r:embed="rId2" cstate="print">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617714" y="4836461"/>
              <a:ext cx="752804" cy="752804"/>
            </a:xfrm>
            <a:prstGeom prst="rect">
              <a:avLst/>
            </a:prstGeom>
            <a:effectLst>
              <a:outerShdw blurRad="50800" dist="38100" dir="2700000" algn="tl" rotWithShape="0">
                <a:prstClr val="black">
                  <a:alpha val="40000"/>
                </a:prstClr>
              </a:outerShdw>
            </a:effectLst>
          </p:spPr>
        </p:pic>
        <p:sp>
          <p:nvSpPr>
            <p:cNvPr id="29" name="テキスト ボックス 28">
              <a:extLst>
                <a:ext uri="{FF2B5EF4-FFF2-40B4-BE49-F238E27FC236}">
                  <a16:creationId xmlns:a16="http://schemas.microsoft.com/office/drawing/2014/main" id="{9A6CE9AC-64C0-1948-9439-7DEDB179C364}"/>
                </a:ext>
              </a:extLst>
            </p:cNvPr>
            <p:cNvSpPr txBox="1"/>
            <p:nvPr/>
          </p:nvSpPr>
          <p:spPr>
            <a:xfrm>
              <a:off x="3270802" y="6135687"/>
              <a:ext cx="2646878" cy="461665"/>
            </a:xfrm>
            <a:prstGeom prst="rect">
              <a:avLst/>
            </a:prstGeom>
            <a:noFill/>
          </p:spPr>
          <p:txBody>
            <a:bodyPr wrap="none" rtlCol="0">
              <a:spAutoFit/>
            </a:bodyPr>
            <a:lstStyle/>
            <a:p>
              <a:pPr algn="ctr"/>
              <a:r>
                <a:rPr kumimoji="1" lang="ja-JP" altLang="en-US" sz="2400" b="1">
                  <a:solidFill>
                    <a:srgbClr val="0070C0"/>
                  </a:solidFill>
                  <a:latin typeface="Meiryo" panose="020B0604030504040204" pitchFamily="34" charset="-128"/>
                  <a:ea typeface="Meiryo" panose="020B0604030504040204" pitchFamily="34" charset="-128"/>
                </a:rPr>
                <a:t>ビジネスへの実装</a:t>
              </a:r>
              <a:endParaRPr kumimoji="1" lang="ja-JP" altLang="en-US" sz="2400" b="1" dirty="0">
                <a:solidFill>
                  <a:srgbClr val="0070C0"/>
                </a:solidFill>
                <a:latin typeface="Meiryo" panose="020B0604030504040204" pitchFamily="34" charset="-128"/>
                <a:ea typeface="Meiryo" panose="020B0604030504040204" pitchFamily="34" charset="-128"/>
              </a:endParaRPr>
            </a:p>
          </p:txBody>
        </p:sp>
        <p:sp>
          <p:nvSpPr>
            <p:cNvPr id="30" name="下矢印 29">
              <a:extLst>
                <a:ext uri="{FF2B5EF4-FFF2-40B4-BE49-F238E27FC236}">
                  <a16:creationId xmlns:a16="http://schemas.microsoft.com/office/drawing/2014/main" id="{65746504-1257-5246-BB85-B2FC6EAA8001}"/>
                </a:ext>
              </a:extLst>
            </p:cNvPr>
            <p:cNvSpPr/>
            <p:nvPr/>
          </p:nvSpPr>
          <p:spPr>
            <a:xfrm>
              <a:off x="4170786" y="5003458"/>
              <a:ext cx="797258" cy="230832"/>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3" name="図 32">
              <a:extLst>
                <a:ext uri="{FF2B5EF4-FFF2-40B4-BE49-F238E27FC236}">
                  <a16:creationId xmlns:a16="http://schemas.microsoft.com/office/drawing/2014/main" id="{3DF7E985-1417-4C41-B85D-77171714F1C2}"/>
                </a:ext>
              </a:extLst>
            </p:cNvPr>
            <p:cNvPicPr>
              <a:picLocks noChangeAspect="1"/>
            </p:cNvPicPr>
            <p:nvPr/>
          </p:nvPicPr>
          <p:blipFill>
            <a:blip r:embed="rId3">
              <a:clrChange>
                <a:clrFrom>
                  <a:srgbClr val="FFFFFF"/>
                </a:clrFrom>
                <a:clrTo>
                  <a:srgbClr val="FFFFFF">
                    <a:alpha val="0"/>
                  </a:srgbClr>
                </a:clrTo>
              </a:clrChange>
              <a:duotone>
                <a:prstClr val="black"/>
                <a:schemeClr val="accent2">
                  <a:tint val="45000"/>
                  <a:satMod val="400000"/>
                </a:schemeClr>
              </a:duotone>
            </a:blip>
            <a:stretch>
              <a:fillRect/>
            </a:stretch>
          </p:blipFill>
          <p:spPr>
            <a:xfrm>
              <a:off x="3983621" y="3057330"/>
              <a:ext cx="1171587" cy="1171587"/>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4580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これ</a:t>
            </a:r>
            <a:r>
              <a:rPr kumimoji="1" lang="ja-JP" altLang="en-US" dirty="0"/>
              <a:t>からの「</a:t>
            </a:r>
            <a:r>
              <a:rPr kumimoji="1" lang="en-US" altLang="ja-JP" dirty="0"/>
              <a:t>IT</a:t>
            </a:r>
            <a:r>
              <a:rPr kumimoji="1" lang="ja-JP" altLang="en-US" dirty="0"/>
              <a:t>ビジネスの方程式」</a:t>
            </a:r>
          </a:p>
        </p:txBody>
      </p:sp>
      <p:sp>
        <p:nvSpPr>
          <p:cNvPr id="7" name="テキスト ボックス 6"/>
          <p:cNvSpPr txBox="1"/>
          <p:nvPr/>
        </p:nvSpPr>
        <p:spPr>
          <a:xfrm>
            <a:off x="611560" y="1556792"/>
            <a:ext cx="1654620" cy="1169551"/>
          </a:xfrm>
          <a:prstGeom prst="rect">
            <a:avLst/>
          </a:prstGeom>
          <a:noFill/>
        </p:spPr>
        <p:txBody>
          <a:bodyPr wrap="none" rtlCol="0">
            <a:spAutoFit/>
          </a:bodyPr>
          <a:lstStyle/>
          <a:p>
            <a:pPr algn="dist"/>
            <a:r>
              <a:rPr kumimoji="1" lang="ja-JP" altLang="en-US" sz="1600" dirty="0">
                <a:solidFill>
                  <a:schemeClr val="accent5">
                    <a:lumMod val="75000"/>
                  </a:schemeClr>
                </a:solidFill>
                <a:latin typeface="Meiryo" charset="-128"/>
                <a:ea typeface="Meiryo" charset="-128"/>
                <a:cs typeface="Meiryo" charset="-128"/>
              </a:rPr>
              <a:t>情報システムの</a:t>
            </a:r>
            <a:endParaRPr kumimoji="1" lang="en-US" altLang="ja-JP" sz="1600" dirty="0">
              <a:solidFill>
                <a:schemeClr val="accent5">
                  <a:lumMod val="75000"/>
                </a:schemeClr>
              </a:solidFill>
              <a:latin typeface="Meiryo" charset="-128"/>
              <a:ea typeface="Meiryo" charset="-128"/>
              <a:cs typeface="Meiryo" charset="-128"/>
            </a:endParaRPr>
          </a:p>
          <a:p>
            <a:pPr algn="dist"/>
            <a:r>
              <a:rPr kumimoji="1" lang="ja-JP" altLang="en-US" sz="5400" b="1" dirty="0">
                <a:solidFill>
                  <a:schemeClr val="accent5">
                    <a:lumMod val="75000"/>
                  </a:schemeClr>
                </a:solidFill>
                <a:latin typeface="Meiryo" charset="-128"/>
                <a:ea typeface="Meiryo" charset="-128"/>
                <a:cs typeface="Meiryo" charset="-128"/>
              </a:rPr>
              <a:t>品</a:t>
            </a:r>
            <a:r>
              <a:rPr kumimoji="1" lang="en-US" altLang="ja-JP" sz="2000" b="1" dirty="0">
                <a:solidFill>
                  <a:schemeClr val="accent5">
                    <a:lumMod val="75000"/>
                  </a:schemeClr>
                </a:solidFill>
                <a:latin typeface="Meiryo" charset="-128"/>
                <a:ea typeface="Meiryo" charset="-128"/>
                <a:cs typeface="Meiryo" charset="-128"/>
              </a:rPr>
              <a:t> </a:t>
            </a:r>
            <a:r>
              <a:rPr kumimoji="1" lang="ja-JP" altLang="en-US" sz="5400" b="1" dirty="0">
                <a:solidFill>
                  <a:schemeClr val="accent5">
                    <a:lumMod val="75000"/>
                  </a:schemeClr>
                </a:solidFill>
                <a:latin typeface="Meiryo" charset="-128"/>
                <a:ea typeface="Meiryo" charset="-128"/>
                <a:cs typeface="Meiryo" charset="-128"/>
              </a:rPr>
              <a:t>質</a:t>
            </a:r>
          </a:p>
        </p:txBody>
      </p:sp>
      <p:sp>
        <p:nvSpPr>
          <p:cNvPr id="14" name="等号 13"/>
          <p:cNvSpPr/>
          <p:nvPr/>
        </p:nvSpPr>
        <p:spPr>
          <a:xfrm>
            <a:off x="2264989" y="1905772"/>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grpSp>
        <p:nvGrpSpPr>
          <p:cNvPr id="11" name="図形グループ 10"/>
          <p:cNvGrpSpPr/>
          <p:nvPr/>
        </p:nvGrpSpPr>
        <p:grpSpPr>
          <a:xfrm>
            <a:off x="611560" y="2845096"/>
            <a:ext cx="7838563" cy="2348916"/>
            <a:chOff x="611560" y="2845096"/>
            <a:chExt cx="7838563" cy="2348916"/>
          </a:xfrm>
        </p:grpSpPr>
        <p:sp>
          <p:nvSpPr>
            <p:cNvPr id="4" name="テキスト ボックス 3"/>
            <p:cNvSpPr txBox="1"/>
            <p:nvPr/>
          </p:nvSpPr>
          <p:spPr>
            <a:xfrm>
              <a:off x="611560" y="3183235"/>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成　果</a:t>
              </a:r>
            </a:p>
          </p:txBody>
        </p:sp>
        <p:sp>
          <p:nvSpPr>
            <p:cNvPr id="5" name="テキスト ボックス 4"/>
            <p:cNvSpPr txBox="1"/>
            <p:nvPr/>
          </p:nvSpPr>
          <p:spPr>
            <a:xfrm>
              <a:off x="611560" y="4270682"/>
              <a:ext cx="2262158" cy="923330"/>
            </a:xfrm>
            <a:prstGeom prst="rect">
              <a:avLst/>
            </a:prstGeom>
            <a:noFill/>
          </p:spPr>
          <p:txBody>
            <a:bodyPr wrap="none" rtlCol="0">
              <a:spAutoFit/>
            </a:bodyPr>
            <a:lstStyle/>
            <a:p>
              <a:r>
                <a:rPr kumimoji="1" lang="ja-JP" altLang="en-US" sz="5400" dirty="0">
                  <a:solidFill>
                    <a:srgbClr val="3366FF"/>
                  </a:solidFill>
                  <a:latin typeface="Meiryo" charset="-128"/>
                  <a:ea typeface="Meiryo" charset="-128"/>
                  <a:cs typeface="Meiryo" charset="-128"/>
                </a:rPr>
                <a:t>生産量</a:t>
              </a:r>
            </a:p>
          </p:txBody>
        </p:sp>
        <p:sp>
          <p:nvSpPr>
            <p:cNvPr id="6" name="テキスト ボックス 5"/>
            <p:cNvSpPr txBox="1"/>
            <p:nvPr/>
          </p:nvSpPr>
          <p:spPr>
            <a:xfrm>
              <a:off x="3463413" y="3644901"/>
              <a:ext cx="2954655" cy="923330"/>
            </a:xfrm>
            <a:prstGeom prst="rect">
              <a:avLst/>
            </a:prstGeom>
            <a:noFill/>
          </p:spPr>
          <p:txBody>
            <a:bodyPr wrap="none" rtlCol="0">
              <a:spAutoFit/>
            </a:bodyPr>
            <a:lstStyle/>
            <a:p>
              <a:r>
                <a:rPr kumimoji="1" lang="ja-JP" altLang="en-US" sz="5400" dirty="0">
                  <a:solidFill>
                    <a:srgbClr val="008000"/>
                  </a:solidFill>
                  <a:latin typeface="Meiryo" charset="-128"/>
                  <a:ea typeface="Meiryo" charset="-128"/>
                  <a:cs typeface="Meiryo" charset="-128"/>
                </a:rPr>
                <a:t>スピード</a:t>
              </a:r>
            </a:p>
          </p:txBody>
        </p:sp>
        <p:cxnSp>
          <p:nvCxnSpPr>
            <p:cNvPr id="8" name="直線コネクタ 7"/>
            <p:cNvCxnSpPr/>
            <p:nvPr/>
          </p:nvCxnSpPr>
          <p:spPr>
            <a:xfrm>
              <a:off x="611560" y="4106566"/>
              <a:ext cx="2262158" cy="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12" name="乗算記号 11"/>
            <p:cNvSpPr/>
            <p:nvPr/>
          </p:nvSpPr>
          <p:spPr>
            <a:xfrm>
              <a:off x="2873718" y="3742667"/>
              <a:ext cx="677334" cy="727797"/>
            </a:xfrm>
            <a:prstGeom prst="mathMultiply">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3" name="等号 12"/>
            <p:cNvSpPr/>
            <p:nvPr/>
          </p:nvSpPr>
          <p:spPr>
            <a:xfrm>
              <a:off x="6271734" y="3870131"/>
              <a:ext cx="608729" cy="482432"/>
            </a:xfrm>
            <a:prstGeom prst="mathEqual">
              <a:avLst/>
            </a:prstGeom>
            <a:solidFill>
              <a:srgbClr val="FF66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5400" dirty="0">
                <a:solidFill>
                  <a:srgbClr val="FFFFFF"/>
                </a:solidFill>
                <a:latin typeface="Meiryo" charset="-128"/>
                <a:ea typeface="Meiryo" charset="-128"/>
                <a:cs typeface="Meiryo" charset="-128"/>
              </a:endParaRPr>
            </a:p>
          </p:txBody>
        </p:sp>
        <p:sp>
          <p:nvSpPr>
            <p:cNvPr id="15" name="テキスト ボックス 14"/>
            <p:cNvSpPr txBox="1"/>
            <p:nvPr/>
          </p:nvSpPr>
          <p:spPr>
            <a:xfrm>
              <a:off x="6880463" y="3599029"/>
              <a:ext cx="1569660" cy="923330"/>
            </a:xfrm>
            <a:prstGeom prst="rect">
              <a:avLst/>
            </a:prstGeom>
            <a:noFill/>
          </p:spPr>
          <p:txBody>
            <a:bodyPr wrap="none" rtlCol="0">
              <a:spAutoFit/>
            </a:bodyPr>
            <a:lstStyle/>
            <a:p>
              <a:r>
                <a:rPr lang="ja-JP" altLang="en-US" sz="5400" dirty="0">
                  <a:solidFill>
                    <a:srgbClr val="33ACBD"/>
                  </a:solidFill>
                  <a:latin typeface="Meiryo" charset="-128"/>
                  <a:ea typeface="Meiryo" charset="-128"/>
                  <a:cs typeface="Meiryo" charset="-128"/>
                </a:rPr>
                <a:t>最大</a:t>
              </a:r>
              <a:endParaRPr kumimoji="1" lang="ja-JP" altLang="en-US" sz="5400" dirty="0">
                <a:solidFill>
                  <a:srgbClr val="000090"/>
                </a:solidFill>
                <a:latin typeface="Meiryo" charset="-128"/>
                <a:ea typeface="Meiryo" charset="-128"/>
                <a:cs typeface="Meiryo" charset="-128"/>
              </a:endParaRPr>
            </a:p>
          </p:txBody>
        </p:sp>
        <p:sp>
          <p:nvSpPr>
            <p:cNvPr id="10" name="四角形吹き出し 9"/>
            <p:cNvSpPr/>
            <p:nvPr/>
          </p:nvSpPr>
          <p:spPr>
            <a:xfrm>
              <a:off x="2743333" y="2845096"/>
              <a:ext cx="1440160" cy="360040"/>
            </a:xfrm>
            <a:prstGeom prst="wedgeRectCallout">
              <a:avLst>
                <a:gd name="adj1" fmla="val -49384"/>
                <a:gd name="adj2" fmla="val 98294"/>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ビジネス</a:t>
              </a:r>
              <a:endParaRPr kumimoji="1" lang="ja-JP" altLang="en-US"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209950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早期の仕様確定がムダを減らすという迷信</a:t>
            </a:r>
            <a:endParaRPr kumimoji="1" lang="ja-JP" altLang="en-US" dirty="0">
              <a:latin typeface="メイリオ" panose="020B0604030504040204" pitchFamily="50" charset="-128"/>
              <a:ea typeface="メイリオ" panose="020B0604030504040204" pitchFamily="50" charset="-128"/>
            </a:endParaRPr>
          </a:p>
        </p:txBody>
      </p:sp>
      <p:grpSp>
        <p:nvGrpSpPr>
          <p:cNvPr id="15" name="Group 28">
            <a:extLst>
              <a:ext uri="{FF2B5EF4-FFF2-40B4-BE49-F238E27FC236}">
                <a16:creationId xmlns:a16="http://schemas.microsoft.com/office/drawing/2014/main" id="{0B3A4100-663E-374B-84EE-42134A9A198C}"/>
              </a:ext>
            </a:extLst>
          </p:cNvPr>
          <p:cNvGrpSpPr>
            <a:grpSpLocks/>
          </p:cNvGrpSpPr>
          <p:nvPr/>
        </p:nvGrpSpPr>
        <p:grpSpPr bwMode="auto">
          <a:xfrm>
            <a:off x="152753" y="1445122"/>
            <a:ext cx="8786564" cy="4501679"/>
            <a:chOff x="2612" y="511"/>
            <a:chExt cx="3215" cy="1816"/>
          </a:xfrm>
        </p:grpSpPr>
        <p:grpSp>
          <p:nvGrpSpPr>
            <p:cNvPr id="16" name="Group 29">
              <a:extLst>
                <a:ext uri="{FF2B5EF4-FFF2-40B4-BE49-F238E27FC236}">
                  <a16:creationId xmlns:a16="http://schemas.microsoft.com/office/drawing/2014/main" id="{BF8B7EEA-482B-2E4D-9A2E-C78B9B49664A}"/>
                </a:ext>
              </a:extLst>
            </p:cNvPr>
            <p:cNvGrpSpPr>
              <a:grpSpLocks/>
            </p:cNvGrpSpPr>
            <p:nvPr/>
          </p:nvGrpSpPr>
          <p:grpSpPr bwMode="auto">
            <a:xfrm>
              <a:off x="2612" y="511"/>
              <a:ext cx="2853" cy="1816"/>
              <a:chOff x="2567" y="556"/>
              <a:chExt cx="2853" cy="1816"/>
            </a:xfrm>
          </p:grpSpPr>
          <p:grpSp>
            <p:nvGrpSpPr>
              <p:cNvPr id="20" name="Group 30">
                <a:extLst>
                  <a:ext uri="{FF2B5EF4-FFF2-40B4-BE49-F238E27FC236}">
                    <a16:creationId xmlns:a16="http://schemas.microsoft.com/office/drawing/2014/main" id="{A605EC25-9124-A143-BC03-108B900722D7}"/>
                  </a:ext>
                </a:extLst>
              </p:cNvPr>
              <p:cNvGrpSpPr>
                <a:grpSpLocks/>
              </p:cNvGrpSpPr>
              <p:nvPr/>
            </p:nvGrpSpPr>
            <p:grpSpPr bwMode="auto">
              <a:xfrm>
                <a:off x="2653" y="618"/>
                <a:ext cx="2767" cy="1621"/>
                <a:chOff x="2608" y="572"/>
                <a:chExt cx="2767" cy="1621"/>
              </a:xfrm>
            </p:grpSpPr>
            <p:sp>
              <p:nvSpPr>
                <p:cNvPr id="24" name="Line 31">
                  <a:extLst>
                    <a:ext uri="{FF2B5EF4-FFF2-40B4-BE49-F238E27FC236}">
                      <a16:creationId xmlns:a16="http://schemas.microsoft.com/office/drawing/2014/main" id="{312D54F5-6591-4F46-AD0B-E0D102A6C56C}"/>
                    </a:ext>
                  </a:extLst>
                </p:cNvPr>
                <p:cNvSpPr>
                  <a:spLocks noChangeShapeType="1"/>
                </p:cNvSpPr>
                <p:nvPr/>
              </p:nvSpPr>
              <p:spPr bwMode="auto">
                <a:xfrm>
                  <a:off x="3515"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7" name="Line 32">
                  <a:extLst>
                    <a:ext uri="{FF2B5EF4-FFF2-40B4-BE49-F238E27FC236}">
                      <a16:creationId xmlns:a16="http://schemas.microsoft.com/office/drawing/2014/main" id="{3CFE3DAA-A3C4-354B-B427-6A463C940EA5}"/>
                    </a:ext>
                  </a:extLst>
                </p:cNvPr>
                <p:cNvSpPr>
                  <a:spLocks noChangeShapeType="1"/>
                </p:cNvSpPr>
                <p:nvPr/>
              </p:nvSpPr>
              <p:spPr bwMode="auto">
                <a:xfrm>
                  <a:off x="4059"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8" name="Line 33">
                  <a:extLst>
                    <a:ext uri="{FF2B5EF4-FFF2-40B4-BE49-F238E27FC236}">
                      <a16:creationId xmlns:a16="http://schemas.microsoft.com/office/drawing/2014/main" id="{CD1DACE0-CE8B-5848-97F5-A2DA1A062D03}"/>
                    </a:ext>
                  </a:extLst>
                </p:cNvPr>
                <p:cNvSpPr>
                  <a:spLocks noChangeShapeType="1"/>
                </p:cNvSpPr>
                <p:nvPr/>
              </p:nvSpPr>
              <p:spPr bwMode="auto">
                <a:xfrm>
                  <a:off x="4604"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29" name="Line 34">
                  <a:extLst>
                    <a:ext uri="{FF2B5EF4-FFF2-40B4-BE49-F238E27FC236}">
                      <a16:creationId xmlns:a16="http://schemas.microsoft.com/office/drawing/2014/main" id="{81A13BC7-73B8-FC44-851D-68450A3E0E27}"/>
                    </a:ext>
                  </a:extLst>
                </p:cNvPr>
                <p:cNvSpPr>
                  <a:spLocks noChangeShapeType="1"/>
                </p:cNvSpPr>
                <p:nvPr/>
              </p:nvSpPr>
              <p:spPr bwMode="auto">
                <a:xfrm>
                  <a:off x="5148" y="663"/>
                  <a:ext cx="0" cy="1406"/>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30" name="Line 35">
                  <a:extLst>
                    <a:ext uri="{FF2B5EF4-FFF2-40B4-BE49-F238E27FC236}">
                      <a16:creationId xmlns:a16="http://schemas.microsoft.com/office/drawing/2014/main" id="{6CE1BE07-11D8-894F-B627-FE64AFC28AC5}"/>
                    </a:ext>
                  </a:extLst>
                </p:cNvPr>
                <p:cNvSpPr>
                  <a:spLocks noChangeShapeType="1"/>
                </p:cNvSpPr>
                <p:nvPr/>
              </p:nvSpPr>
              <p:spPr bwMode="auto">
                <a:xfrm flipV="1">
                  <a:off x="2971" y="572"/>
                  <a:ext cx="0" cy="149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cxnSp>
              <p:nvCxnSpPr>
                <p:cNvPr id="31" name="AutoShape 36">
                  <a:extLst>
                    <a:ext uri="{FF2B5EF4-FFF2-40B4-BE49-F238E27FC236}">
                      <a16:creationId xmlns:a16="http://schemas.microsoft.com/office/drawing/2014/main" id="{366F6100-95BC-3B4F-A598-F0220F29620D}"/>
                    </a:ext>
                  </a:extLst>
                </p:cNvPr>
                <p:cNvCxnSpPr>
                  <a:cxnSpLocks noChangeShapeType="1"/>
                </p:cNvCxnSpPr>
                <p:nvPr/>
              </p:nvCxnSpPr>
              <p:spPr bwMode="auto">
                <a:xfrm>
                  <a:off x="2971" y="2069"/>
                  <a:ext cx="2404"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Text Box 37">
                  <a:extLst>
                    <a:ext uri="{FF2B5EF4-FFF2-40B4-BE49-F238E27FC236}">
                      <a16:creationId xmlns:a16="http://schemas.microsoft.com/office/drawing/2014/main" id="{EB5896B6-C83F-1542-87C0-0E3D9B81ACD9}"/>
                    </a:ext>
                  </a:extLst>
                </p:cNvPr>
                <p:cNvSpPr txBox="1">
                  <a:spLocks noChangeArrowheads="1"/>
                </p:cNvSpPr>
                <p:nvPr/>
              </p:nvSpPr>
              <p:spPr bwMode="auto">
                <a:xfrm>
                  <a:off x="2880"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0</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3" name="Text Box 38">
                  <a:extLst>
                    <a:ext uri="{FF2B5EF4-FFF2-40B4-BE49-F238E27FC236}">
                      <a16:creationId xmlns:a16="http://schemas.microsoft.com/office/drawing/2014/main" id="{B8843C64-3718-BB48-AD98-EC00FAC793DC}"/>
                    </a:ext>
                  </a:extLst>
                </p:cNvPr>
                <p:cNvSpPr txBox="1">
                  <a:spLocks noChangeArrowheads="1"/>
                </p:cNvSpPr>
                <p:nvPr/>
              </p:nvSpPr>
              <p:spPr bwMode="auto">
                <a:xfrm>
                  <a:off x="3404" y="2069"/>
                  <a:ext cx="226"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3</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4" name="Text Box 39">
                  <a:extLst>
                    <a:ext uri="{FF2B5EF4-FFF2-40B4-BE49-F238E27FC236}">
                      <a16:creationId xmlns:a16="http://schemas.microsoft.com/office/drawing/2014/main" id="{F3F44D7A-360A-8549-AAB7-847B99CCE73F}"/>
                    </a:ext>
                  </a:extLst>
                </p:cNvPr>
                <p:cNvSpPr txBox="1">
                  <a:spLocks noChangeArrowheads="1"/>
                </p:cNvSpPr>
                <p:nvPr/>
              </p:nvSpPr>
              <p:spPr bwMode="auto">
                <a:xfrm>
                  <a:off x="3954"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6</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5" name="Text Box 40">
                  <a:extLst>
                    <a:ext uri="{FF2B5EF4-FFF2-40B4-BE49-F238E27FC236}">
                      <a16:creationId xmlns:a16="http://schemas.microsoft.com/office/drawing/2014/main" id="{0D36733D-2DEF-1649-A3D0-267A4720422B}"/>
                    </a:ext>
                  </a:extLst>
                </p:cNvPr>
                <p:cNvSpPr txBox="1">
                  <a:spLocks noChangeArrowheads="1"/>
                </p:cNvSpPr>
                <p:nvPr/>
              </p:nvSpPr>
              <p:spPr bwMode="auto">
                <a:xfrm>
                  <a:off x="4493"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9</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6" name="Text Box 41">
                  <a:extLst>
                    <a:ext uri="{FF2B5EF4-FFF2-40B4-BE49-F238E27FC236}">
                      <a16:creationId xmlns:a16="http://schemas.microsoft.com/office/drawing/2014/main" id="{CB96C875-8D88-FB43-95B2-148DB95B63D7}"/>
                    </a:ext>
                  </a:extLst>
                </p:cNvPr>
                <p:cNvSpPr txBox="1">
                  <a:spLocks noChangeArrowheads="1"/>
                </p:cNvSpPr>
                <p:nvPr/>
              </p:nvSpPr>
              <p:spPr bwMode="auto">
                <a:xfrm>
                  <a:off x="5037" y="2069"/>
                  <a:ext cx="227"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12</a:t>
                  </a:r>
                  <a:endParaRPr lang="ja-JP" altLang="en-US" sz="1400" dirty="0">
                    <a:solidFill>
                      <a:prstClr val="black"/>
                    </a:solidFill>
                    <a:latin typeface="Meiryo" panose="020B0604030504040204" pitchFamily="34" charset="-128"/>
                    <a:ea typeface="Meiryo" panose="020B0604030504040204" pitchFamily="34" charset="-128"/>
                  </a:endParaRPr>
                </a:p>
              </p:txBody>
            </p:sp>
            <p:sp>
              <p:nvSpPr>
                <p:cNvPr id="37" name="Text Box 42">
                  <a:extLst>
                    <a:ext uri="{FF2B5EF4-FFF2-40B4-BE49-F238E27FC236}">
                      <a16:creationId xmlns:a16="http://schemas.microsoft.com/office/drawing/2014/main" id="{0D3A5285-1934-C04E-A19D-F914C596862E}"/>
                    </a:ext>
                  </a:extLst>
                </p:cNvPr>
                <p:cNvSpPr txBox="1">
                  <a:spLocks noChangeArrowheads="1"/>
                </p:cNvSpPr>
                <p:nvPr/>
              </p:nvSpPr>
              <p:spPr bwMode="auto">
                <a:xfrm>
                  <a:off x="2699" y="1661"/>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25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8" name="Text Box 43">
                  <a:extLst>
                    <a:ext uri="{FF2B5EF4-FFF2-40B4-BE49-F238E27FC236}">
                      <a16:creationId xmlns:a16="http://schemas.microsoft.com/office/drawing/2014/main" id="{103DC0C1-EF6F-9449-BC91-2C449AA061D4}"/>
                    </a:ext>
                  </a:extLst>
                </p:cNvPr>
                <p:cNvSpPr txBox="1">
                  <a:spLocks noChangeArrowheads="1"/>
                </p:cNvSpPr>
                <p:nvPr/>
              </p:nvSpPr>
              <p:spPr bwMode="auto">
                <a:xfrm>
                  <a:off x="2699" y="1344"/>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50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39" name="Text Box 44">
                  <a:extLst>
                    <a:ext uri="{FF2B5EF4-FFF2-40B4-BE49-F238E27FC236}">
                      <a16:creationId xmlns:a16="http://schemas.microsoft.com/office/drawing/2014/main" id="{B3EA9EEF-D7D1-EB4E-B7A9-9F0A632FF25B}"/>
                    </a:ext>
                  </a:extLst>
                </p:cNvPr>
                <p:cNvSpPr txBox="1">
                  <a:spLocks noChangeArrowheads="1"/>
                </p:cNvSpPr>
                <p:nvPr/>
              </p:nvSpPr>
              <p:spPr bwMode="auto">
                <a:xfrm>
                  <a:off x="2699" y="1026"/>
                  <a:ext cx="318"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75</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0" name="Text Box 45">
                  <a:extLst>
                    <a:ext uri="{FF2B5EF4-FFF2-40B4-BE49-F238E27FC236}">
                      <a16:creationId xmlns:a16="http://schemas.microsoft.com/office/drawing/2014/main" id="{7E858BA1-0BA3-6B4A-AA4D-E1AECDA1ED45}"/>
                    </a:ext>
                  </a:extLst>
                </p:cNvPr>
                <p:cNvSpPr txBox="1">
                  <a:spLocks noChangeArrowheads="1"/>
                </p:cNvSpPr>
                <p:nvPr/>
              </p:nvSpPr>
              <p:spPr bwMode="auto">
                <a:xfrm>
                  <a:off x="2608" y="709"/>
                  <a:ext cx="409" cy="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ja-JP" sz="1400" dirty="0">
                      <a:solidFill>
                        <a:prstClr val="black"/>
                      </a:solidFill>
                      <a:latin typeface="Meiryo" panose="020B0604030504040204" pitchFamily="34" charset="-128"/>
                      <a:ea typeface="Meiryo" panose="020B0604030504040204" pitchFamily="34" charset="-128"/>
                    </a:rPr>
                    <a:t>100</a:t>
                  </a:r>
                  <a:r>
                    <a:rPr lang="ja-JP" altLang="en-US" sz="1400" dirty="0">
                      <a:solidFill>
                        <a:prstClr val="black"/>
                      </a:solidFill>
                      <a:latin typeface="Meiryo" panose="020B0604030504040204" pitchFamily="34" charset="-128"/>
                      <a:ea typeface="Meiryo" panose="020B0604030504040204" pitchFamily="34" charset="-128"/>
                    </a:rPr>
                    <a:t>％</a:t>
                  </a:r>
                </a:p>
              </p:txBody>
            </p:sp>
            <p:sp>
              <p:nvSpPr>
                <p:cNvPr id="41" name="Line 46">
                  <a:extLst>
                    <a:ext uri="{FF2B5EF4-FFF2-40B4-BE49-F238E27FC236}">
                      <a16:creationId xmlns:a16="http://schemas.microsoft.com/office/drawing/2014/main" id="{678B1E6E-E7EE-CC4E-9170-88A262250C7D}"/>
                    </a:ext>
                  </a:extLst>
                </p:cNvPr>
                <p:cNvSpPr>
                  <a:spLocks noChangeShapeType="1"/>
                </p:cNvSpPr>
                <p:nvPr/>
              </p:nvSpPr>
              <p:spPr bwMode="auto">
                <a:xfrm>
                  <a:off x="2971" y="799"/>
                  <a:ext cx="2177" cy="296"/>
                </a:xfrm>
                <a:prstGeom prst="line">
                  <a:avLst/>
                </a:prstGeom>
                <a:noFill/>
                <a:ln w="9525">
                  <a:solidFill>
                    <a:srgbClr val="0052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sp>
              <p:nvSpPr>
                <p:cNvPr id="43" name="Line 48">
                  <a:extLst>
                    <a:ext uri="{FF2B5EF4-FFF2-40B4-BE49-F238E27FC236}">
                      <a16:creationId xmlns:a16="http://schemas.microsoft.com/office/drawing/2014/main" id="{41FABFB1-72C3-F047-9B36-062F8116D252}"/>
                    </a:ext>
                  </a:extLst>
                </p:cNvPr>
                <p:cNvSpPr>
                  <a:spLocks noChangeShapeType="1"/>
                </p:cNvSpPr>
                <p:nvPr/>
              </p:nvSpPr>
              <p:spPr bwMode="auto">
                <a:xfrm>
                  <a:off x="2971" y="799"/>
                  <a:ext cx="2177" cy="635"/>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prstClr val="black"/>
                    </a:solidFill>
                    <a:latin typeface="Meiryo" panose="020B0604030504040204" pitchFamily="34" charset="-128"/>
                    <a:ea typeface="Meiryo" panose="020B0604030504040204" pitchFamily="34" charset="-128"/>
                  </a:endParaRPr>
                </a:p>
              </p:txBody>
            </p:sp>
          </p:grpSp>
          <p:sp>
            <p:nvSpPr>
              <p:cNvPr id="21" name="Text Box 49">
                <a:extLst>
                  <a:ext uri="{FF2B5EF4-FFF2-40B4-BE49-F238E27FC236}">
                    <a16:creationId xmlns:a16="http://schemas.microsoft.com/office/drawing/2014/main" id="{8062C10C-BA9D-6E4A-BEDE-8FCDEF52C613}"/>
                  </a:ext>
                </a:extLst>
              </p:cNvPr>
              <p:cNvSpPr txBox="1">
                <a:spLocks noChangeArrowheads="1"/>
              </p:cNvSpPr>
              <p:nvPr/>
            </p:nvSpPr>
            <p:spPr bwMode="auto">
              <a:xfrm>
                <a:off x="3718" y="2235"/>
                <a:ext cx="726"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a:solidFill>
                      <a:prstClr val="black"/>
                    </a:solidFill>
                    <a:latin typeface="Meiryo" panose="020B0604030504040204" pitchFamily="34" charset="-128"/>
                    <a:ea typeface="Meiryo" panose="020B0604030504040204" pitchFamily="34" charset="-128"/>
                  </a:rPr>
                  <a:t>時間経過（月）</a:t>
                </a:r>
              </a:p>
            </p:txBody>
          </p:sp>
          <p:sp>
            <p:nvSpPr>
              <p:cNvPr id="22" name="Text Box 50">
                <a:extLst>
                  <a:ext uri="{FF2B5EF4-FFF2-40B4-BE49-F238E27FC236}">
                    <a16:creationId xmlns:a16="http://schemas.microsoft.com/office/drawing/2014/main" id="{A47E5C5D-C8B8-E849-B688-05E54FC8AA9A}"/>
                  </a:ext>
                </a:extLst>
              </p:cNvPr>
              <p:cNvSpPr txBox="1">
                <a:spLocks noChangeArrowheads="1"/>
              </p:cNvSpPr>
              <p:nvPr/>
            </p:nvSpPr>
            <p:spPr bwMode="auto">
              <a:xfrm>
                <a:off x="2567" y="573"/>
                <a:ext cx="158" cy="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要求の信憑性</a:t>
                </a:r>
              </a:p>
            </p:txBody>
          </p:sp>
          <p:sp>
            <p:nvSpPr>
              <p:cNvPr id="23" name="Text Box 51">
                <a:extLst>
                  <a:ext uri="{FF2B5EF4-FFF2-40B4-BE49-F238E27FC236}">
                    <a16:creationId xmlns:a16="http://schemas.microsoft.com/office/drawing/2014/main" id="{83D419D2-6174-2047-9192-6338725994FE}"/>
                  </a:ext>
                </a:extLst>
              </p:cNvPr>
              <p:cNvSpPr txBox="1">
                <a:spLocks noChangeArrowheads="1"/>
              </p:cNvSpPr>
              <p:nvPr/>
            </p:nvSpPr>
            <p:spPr bwMode="auto">
              <a:xfrm>
                <a:off x="3491" y="556"/>
                <a:ext cx="1225"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要求の時間的変質</a:t>
                </a:r>
              </a:p>
            </p:txBody>
          </p:sp>
        </p:grpSp>
        <p:sp>
          <p:nvSpPr>
            <p:cNvPr id="17" name="Text Box 52">
              <a:extLst>
                <a:ext uri="{FF2B5EF4-FFF2-40B4-BE49-F238E27FC236}">
                  <a16:creationId xmlns:a16="http://schemas.microsoft.com/office/drawing/2014/main" id="{F1F3E9DB-FED1-D447-AF06-A963288533A5}"/>
                </a:ext>
              </a:extLst>
            </p:cNvPr>
            <p:cNvSpPr txBox="1">
              <a:spLocks noChangeArrowheads="1"/>
            </p:cNvSpPr>
            <p:nvPr/>
          </p:nvSpPr>
          <p:spPr bwMode="auto">
            <a:xfrm>
              <a:off x="5238" y="999"/>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ja-JP" sz="1400" dirty="0">
                  <a:solidFill>
                    <a:srgbClr val="0052FF"/>
                  </a:solidFill>
                  <a:latin typeface="Meiryo" panose="020B0604030504040204" pitchFamily="34" charset="-128"/>
                  <a:ea typeface="Meiryo" panose="020B0604030504040204" pitchFamily="34" charset="-128"/>
                </a:rPr>
                <a:t>24</a:t>
              </a:r>
              <a:r>
                <a:rPr lang="ja-JP" altLang="en-US" sz="1400" dirty="0">
                  <a:solidFill>
                    <a:srgbClr val="0052FF"/>
                  </a:solidFill>
                  <a:latin typeface="Meiryo" panose="020B0604030504040204" pitchFamily="34" charset="-128"/>
                  <a:ea typeface="Meiryo" panose="020B0604030504040204" pitchFamily="34" charset="-128"/>
                </a:rPr>
                <a:t>ヶ月後に</a:t>
              </a:r>
              <a:endParaRPr lang="en-US" altLang="ja-JP" sz="1400" dirty="0">
                <a:solidFill>
                  <a:srgbClr val="0052FF"/>
                </a:solidFill>
                <a:latin typeface="Meiryo" panose="020B0604030504040204" pitchFamily="34" charset="-128"/>
                <a:ea typeface="Meiryo" panose="020B0604030504040204" pitchFamily="34" charset="-128"/>
              </a:endParaRPr>
            </a:p>
            <a:p>
              <a:r>
                <a:rPr lang="en-US" altLang="ja-JP" sz="1400" dirty="0">
                  <a:solidFill>
                    <a:srgbClr val="0052FF"/>
                  </a:solidFill>
                  <a:latin typeface="Meiryo" panose="020B0604030504040204" pitchFamily="34" charset="-128"/>
                  <a:ea typeface="Meiryo" panose="020B0604030504040204" pitchFamily="34" charset="-128"/>
                </a:rPr>
                <a:t>25</a:t>
              </a:r>
              <a:r>
                <a:rPr lang="ja-JP" altLang="en-US" sz="1400" dirty="0">
                  <a:solidFill>
                    <a:srgbClr val="0052FF"/>
                  </a:solidFill>
                  <a:latin typeface="Meiryo" panose="020B0604030504040204" pitchFamily="34" charset="-128"/>
                  <a:ea typeface="Meiryo" panose="020B0604030504040204" pitchFamily="34" charset="-128"/>
                </a:rPr>
                <a:t>％程度</a:t>
              </a:r>
            </a:p>
          </p:txBody>
        </p:sp>
        <p:sp>
          <p:nvSpPr>
            <p:cNvPr id="18" name="Text Box 53">
              <a:extLst>
                <a:ext uri="{FF2B5EF4-FFF2-40B4-BE49-F238E27FC236}">
                  <a16:creationId xmlns:a16="http://schemas.microsoft.com/office/drawing/2014/main" id="{5DACFF4F-4CCC-4849-A241-A2C4366FB73F}"/>
                </a:ext>
              </a:extLst>
            </p:cNvPr>
            <p:cNvSpPr txBox="1">
              <a:spLocks noChangeArrowheads="1"/>
            </p:cNvSpPr>
            <p:nvPr/>
          </p:nvSpPr>
          <p:spPr bwMode="auto">
            <a:xfrm>
              <a:off x="4716" y="908"/>
              <a:ext cx="589" cy="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ja-JP" altLang="en-US" sz="1600" dirty="0">
                  <a:solidFill>
                    <a:prstClr val="black"/>
                  </a:solidFill>
                  <a:latin typeface="Meiryo" panose="020B0604030504040204" pitchFamily="34" charset="-128"/>
                  <a:ea typeface="Meiryo" panose="020B0604030504040204" pitchFamily="34" charset="-128"/>
                </a:rPr>
                <a:t>平均的な値</a:t>
              </a:r>
            </a:p>
          </p:txBody>
        </p:sp>
        <p:sp>
          <p:nvSpPr>
            <p:cNvPr id="44" name="Text Box 52">
              <a:extLst>
                <a:ext uri="{FF2B5EF4-FFF2-40B4-BE49-F238E27FC236}">
                  <a16:creationId xmlns:a16="http://schemas.microsoft.com/office/drawing/2014/main" id="{726355C6-2544-0942-B761-017A2C58C1B7}"/>
                </a:ext>
              </a:extLst>
            </p:cNvPr>
            <p:cNvSpPr txBox="1">
              <a:spLocks noChangeArrowheads="1"/>
            </p:cNvSpPr>
            <p:nvPr/>
          </p:nvSpPr>
          <p:spPr bwMode="auto">
            <a:xfrm>
              <a:off x="5238" y="1336"/>
              <a:ext cx="589" cy="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1400">
                  <a:solidFill>
                    <a:srgbClr val="FF0000"/>
                  </a:solidFill>
                  <a:latin typeface="Meiryo" panose="020B0604030504040204" pitchFamily="34" charset="-128"/>
                  <a:ea typeface="Meiryo" panose="020B0604030504040204" pitchFamily="34" charset="-128"/>
                </a:rPr>
                <a:t>変化が</a:t>
              </a:r>
              <a:endParaRPr lang="en-US" altLang="ja-JP" sz="1400" dirty="0">
                <a:solidFill>
                  <a:srgbClr val="FF0000"/>
                </a:solidFill>
                <a:latin typeface="Meiryo" panose="020B0604030504040204" pitchFamily="34" charset="-128"/>
                <a:ea typeface="Meiryo" panose="020B0604030504040204" pitchFamily="34" charset="-128"/>
              </a:endParaRPr>
            </a:p>
            <a:p>
              <a:r>
                <a:rPr lang="ja-JP" altLang="en-US" sz="1400">
                  <a:solidFill>
                    <a:srgbClr val="FF0000"/>
                  </a:solidFill>
                  <a:latin typeface="Meiryo" panose="020B0604030504040204" pitchFamily="34" charset="-128"/>
                  <a:ea typeface="Meiryo" panose="020B0604030504040204" pitchFamily="34" charset="-128"/>
                </a:rPr>
                <a:t>大きくなっている</a:t>
              </a:r>
            </a:p>
          </p:txBody>
        </p:sp>
      </p:grpSp>
      <p:sp>
        <p:nvSpPr>
          <p:cNvPr id="6" name="下矢印 5">
            <a:extLst>
              <a:ext uri="{FF2B5EF4-FFF2-40B4-BE49-F238E27FC236}">
                <a16:creationId xmlns:a16="http://schemas.microsoft.com/office/drawing/2014/main" id="{AA932DD8-921C-3147-ADFD-C5FCA32E7C5D}"/>
              </a:ext>
            </a:extLst>
          </p:cNvPr>
          <p:cNvSpPr/>
          <p:nvPr/>
        </p:nvSpPr>
        <p:spPr>
          <a:xfrm>
            <a:off x="6660232" y="2954771"/>
            <a:ext cx="297668" cy="436286"/>
          </a:xfrm>
          <a:prstGeom prst="down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85540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spPr>
      <a:bodyPr rtlCol="0" anchor="ctr"/>
      <a:lstStyle>
        <a:defPPr>
          <a:defRPr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8781</TotalTime>
  <Words>9575</Words>
  <Application>Microsoft Macintosh PowerPoint</Application>
  <PresentationFormat>画面に合わせる (4:3)</PresentationFormat>
  <Paragraphs>1459</Paragraphs>
  <Slides>54</Slides>
  <Notes>18</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54</vt:i4>
      </vt:variant>
    </vt:vector>
  </HeadingPairs>
  <TitlesOfParts>
    <vt:vector size="66" baseType="lpstr">
      <vt:lpstr>HGMaruGothicMPRO</vt:lpstr>
      <vt:lpstr>MS PGothic</vt:lpstr>
      <vt:lpstr>MS PGothic</vt:lpstr>
      <vt:lpstr>Meiryo</vt:lpstr>
      <vt:lpstr>Meiryo</vt:lpstr>
      <vt:lpstr>Abadi</vt:lpstr>
      <vt:lpstr>American Typewriter</vt:lpstr>
      <vt:lpstr>Arial</vt:lpstr>
      <vt:lpstr>Calibri</vt:lpstr>
      <vt:lpstr>Times New Roman</vt:lpstr>
      <vt:lpstr>Wingdings</vt:lpstr>
      <vt:lpstr>NC標準テンプレート</vt:lpstr>
      <vt:lpstr>ビジネス・スピードの加速に対応する開発と運用 Development &amp; Operation</vt:lpstr>
      <vt:lpstr>PowerPoint プレゼンテーション</vt:lpstr>
      <vt:lpstr>これからの開発と運用のあるべき姿</vt:lpstr>
      <vt:lpstr>【参考】ソフトウエア産業のパラダイム・シフト</vt:lpstr>
      <vt:lpstr>これからの開発や運用に求められるもの</vt:lpstr>
      <vt:lpstr>VeriSM</vt:lpstr>
      <vt:lpstr>イノベーションとスピードの融合</vt:lpstr>
      <vt:lpstr>これからの「ITビジネスの方程式」</vt:lpstr>
      <vt:lpstr>早期の仕様確定がムダを減らすという迷信</vt:lpstr>
      <vt:lpstr>不確実性のコーン</vt:lpstr>
      <vt:lpstr>根拠なき「工数見積」と顧客との信頼関係の崩壊</vt:lpstr>
      <vt:lpstr>システム開発の理想と現実</vt:lpstr>
      <vt:lpstr>早期の仕様確定がムダを減らすというのは迷信</vt:lpstr>
      <vt:lpstr>差し迫るSI/SES事業の限界</vt:lpstr>
      <vt:lpstr>PowerPoint プレゼンテーション</vt:lpstr>
      <vt:lpstr>アジャイル開発の基本構造</vt:lpstr>
      <vt:lpstr>開発と運用:従来の方式とこれからの方式</vt:lpstr>
      <vt:lpstr>ウォーターフォール開発とアジャイル開発（１）</vt:lpstr>
      <vt:lpstr>アジャイル開発の進め方</vt:lpstr>
      <vt:lpstr>ウォーターフォール開発とアジャイル開発（２）</vt:lpstr>
      <vt:lpstr>ウォーターフォール開発とアジャイル開発（３）</vt:lpstr>
      <vt:lpstr>ウォーターフォール開発とアジャイル開発（５）</vt:lpstr>
      <vt:lpstr>ウォーターフォール開発とアジャイル開発（６）</vt:lpstr>
      <vt:lpstr>アジャイル開発の目的・理念・手法</vt:lpstr>
      <vt:lpstr>自律型の組織で変化への柔軟性を担保する</vt:lpstr>
      <vt:lpstr>スクラム：特徴・3本の柱・基本的考え方</vt:lpstr>
      <vt:lpstr>スクラム：スクラム・プロセス</vt:lpstr>
      <vt:lpstr>スクラム：プロダクト・オーナー</vt:lpstr>
      <vt:lpstr>スクラム：スクラム・マスター</vt:lpstr>
      <vt:lpstr>スクラム：開発チーム</vt:lpstr>
      <vt:lpstr>エクストリーム･プログラミング（XP）</vt:lpstr>
      <vt:lpstr>PowerPoint プレゼンテーション</vt:lpstr>
      <vt:lpstr>ビジネス･スピードを加速する方法</vt:lpstr>
      <vt:lpstr>DevOpsとは</vt:lpstr>
      <vt:lpstr>前提となるInfrastructure as Code</vt:lpstr>
      <vt:lpstr>サーバー仮想化とコンテナ</vt:lpstr>
      <vt:lpstr>仮想マシンとコンテナの稼働効率</vt:lpstr>
      <vt:lpstr>一般的なシステムとコンテナを使った場合の違い</vt:lpstr>
      <vt:lpstr>DevOpsとコンテナ管理ソフトウエア</vt:lpstr>
      <vt:lpstr>DevOpsとコンテナ管理ソフトウエア</vt:lpstr>
      <vt:lpstr>コンテナとハイブリッド&amp;マルチ・クラウド</vt:lpstr>
      <vt:lpstr>DockerとKubernetes の関係</vt:lpstr>
      <vt:lpstr>マイクロサービス・アーキテクチャ（Micro Service）</vt:lpstr>
      <vt:lpstr>マイクロサービス・アーキテクチャ（Micro Service）</vt:lpstr>
      <vt:lpstr>マイクロサービス・アーキテクチャの6つのメリット</vt:lpstr>
      <vt:lpstr>マイクロサービス・アーキテクチャの3つの課題</vt:lpstr>
      <vt:lpstr>イベント・ドリブンとコレオグラフィ</vt:lpstr>
      <vt:lpstr>エンジニアの役割分担</vt:lpstr>
      <vt:lpstr>PowerPoint プレゼンテーション</vt:lpstr>
      <vt:lpstr>FaaS（Function as a Service）の位置付け </vt:lpstr>
      <vt:lpstr>サーバーレスの仕組み</vt:lpstr>
      <vt:lpstr>なぜ、サーバーレスなのか</vt:lpstr>
      <vt:lpstr>開発の自動化とは</vt:lpstr>
      <vt:lpstr>機械学習を使ったシステム開発</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433</cp:revision>
  <dcterms:created xsi:type="dcterms:W3CDTF">2014-04-30T01:58:06Z</dcterms:created>
  <dcterms:modified xsi:type="dcterms:W3CDTF">2018-11-21T08:49:50Z</dcterms:modified>
</cp:coreProperties>
</file>