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handoutMasterIdLst>
    <p:handoutMasterId r:id="rId76"/>
  </p:handoutMasterIdLst>
  <p:sldIdLst>
    <p:sldId id="1201" r:id="rId2"/>
    <p:sldId id="2610" r:id="rId3"/>
    <p:sldId id="3022" r:id="rId4"/>
    <p:sldId id="3024" r:id="rId5"/>
    <p:sldId id="3032" r:id="rId6"/>
    <p:sldId id="3033" r:id="rId7"/>
    <p:sldId id="3034" r:id="rId8"/>
    <p:sldId id="3047" r:id="rId9"/>
    <p:sldId id="3026" r:id="rId10"/>
    <p:sldId id="3096" r:id="rId11"/>
    <p:sldId id="3097" r:id="rId12"/>
    <p:sldId id="3038" r:id="rId13"/>
    <p:sldId id="3039" r:id="rId14"/>
    <p:sldId id="3040" r:id="rId15"/>
    <p:sldId id="3041" r:id="rId16"/>
    <p:sldId id="259" r:id="rId17"/>
    <p:sldId id="3042" r:id="rId18"/>
    <p:sldId id="2620" r:id="rId19"/>
    <p:sldId id="3085" r:id="rId20"/>
    <p:sldId id="3080" r:id="rId21"/>
    <p:sldId id="2688" r:id="rId22"/>
    <p:sldId id="2702" r:id="rId23"/>
    <p:sldId id="721" r:id="rId24"/>
    <p:sldId id="682" r:id="rId25"/>
    <p:sldId id="2990" r:id="rId26"/>
    <p:sldId id="2701" r:id="rId27"/>
    <p:sldId id="1434" r:id="rId28"/>
    <p:sldId id="1219" r:id="rId29"/>
    <p:sldId id="1221" r:id="rId30"/>
    <p:sldId id="1398" r:id="rId31"/>
    <p:sldId id="1399" r:id="rId32"/>
    <p:sldId id="1400" r:id="rId33"/>
    <p:sldId id="1401" r:id="rId34"/>
    <p:sldId id="1402" r:id="rId35"/>
    <p:sldId id="1406" r:id="rId36"/>
    <p:sldId id="1408" r:id="rId37"/>
    <p:sldId id="1409" r:id="rId38"/>
    <p:sldId id="1410" r:id="rId39"/>
    <p:sldId id="1411" r:id="rId40"/>
    <p:sldId id="2678" r:id="rId41"/>
    <p:sldId id="2989" r:id="rId42"/>
    <p:sldId id="837" r:id="rId43"/>
    <p:sldId id="838" r:id="rId44"/>
    <p:sldId id="869" r:id="rId45"/>
    <p:sldId id="2931" r:id="rId46"/>
    <p:sldId id="3099" r:id="rId47"/>
    <p:sldId id="3100" r:id="rId48"/>
    <p:sldId id="2683" r:id="rId49"/>
    <p:sldId id="1430" r:id="rId50"/>
    <p:sldId id="2921" r:id="rId51"/>
    <p:sldId id="3101" r:id="rId52"/>
    <p:sldId id="268" r:id="rId53"/>
    <p:sldId id="269" r:id="rId54"/>
    <p:sldId id="270" r:id="rId55"/>
    <p:sldId id="272" r:id="rId56"/>
    <p:sldId id="275" r:id="rId57"/>
    <p:sldId id="3055" r:id="rId58"/>
    <p:sldId id="3056" r:id="rId59"/>
    <p:sldId id="2695" r:id="rId60"/>
    <p:sldId id="1417" r:id="rId61"/>
    <p:sldId id="1418" r:id="rId62"/>
    <p:sldId id="1419" r:id="rId63"/>
    <p:sldId id="1420" r:id="rId64"/>
    <p:sldId id="1421" r:id="rId65"/>
    <p:sldId id="1422" r:id="rId66"/>
    <p:sldId id="1423" r:id="rId67"/>
    <p:sldId id="1424" r:id="rId68"/>
    <p:sldId id="1415" r:id="rId69"/>
    <p:sldId id="1416" r:id="rId70"/>
    <p:sldId id="2591" r:id="rId71"/>
    <p:sldId id="2530" r:id="rId72"/>
    <p:sldId id="1441" r:id="rId73"/>
    <p:sldId id="718" r:id="rId7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52FF"/>
    <a:srgbClr val="FFFBD2"/>
    <a:srgbClr val="E46C0A"/>
    <a:srgbClr val="FF6666"/>
    <a:srgbClr val="FF7E79"/>
    <a:srgbClr val="984807"/>
    <a:srgbClr val="FF8000"/>
    <a:srgbClr val="00B050"/>
    <a:srgbClr val="558ED5"/>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61"/>
    <p:restoredTop sz="86409" autoAdjust="0"/>
  </p:normalViewPr>
  <p:slideViewPr>
    <p:cSldViewPr snapToGrid="0" snapToObjects="1" showGuides="1">
      <p:cViewPr>
        <p:scale>
          <a:sx n="179" d="100"/>
          <a:sy n="179" d="100"/>
        </p:scale>
        <p:origin x="144" y="264"/>
      </p:cViewPr>
      <p:guideLst>
        <p:guide orient="horz" pos="1525"/>
        <p:guide pos="2880"/>
      </p:guideLst>
    </p:cSldViewPr>
  </p:slideViewPr>
  <p:outlineViewPr>
    <p:cViewPr>
      <p:scale>
        <a:sx n="33" d="100"/>
        <a:sy n="33" d="100"/>
      </p:scale>
      <p:origin x="0" y="-4312"/>
    </p:cViewPr>
  </p:outlineViewPr>
  <p:notesTextViewPr>
    <p:cViewPr>
      <p:scale>
        <a:sx n="100" d="100"/>
        <a:sy n="100" d="100"/>
      </p:scale>
      <p:origin x="0" y="0"/>
    </p:cViewPr>
  </p:notesTextViewPr>
  <p:sorterViewPr>
    <p:cViewPr>
      <p:scale>
        <a:sx n="181" d="100"/>
        <a:sy n="181" d="100"/>
      </p:scale>
      <p:origin x="0" y="167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2018/12/12</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2018/12/12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363540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は、将来にわたって継続的に拡大するでしょうが、工数そのものを喪失させる動きもまた加速します。そうなれば、工数需要は減少に転じます。また、工数需要の内容が変わります。例えば、「コードを書く」や「テストする」といったことの多くは自動化されてゆくでしょう。一方で、戦略の策定や企画、テクノロジーの目利きや組合せ、全体設計などの上流工程に関わる人材は、これまでにもまして需要は拡大します。</a:t>
            </a:r>
          </a:p>
          <a:p>
            <a:r>
              <a:rPr kumimoji="1" lang="ja-JP" altLang="ja-JP" sz="1200" kern="1200" dirty="0">
                <a:solidFill>
                  <a:schemeClr val="tx1"/>
                </a:solidFill>
                <a:effectLst/>
                <a:latin typeface="+mn-lt"/>
                <a:ea typeface="+mn-ea"/>
                <a:cs typeface="+mn-cs"/>
              </a:rPr>
              <a:t>その意味で、人の需要がなくなるわけではありません。ただ、作業工数に応じた労働力に対価を支払うというやり方は、自動化やクラウドとの競合や人口の減少もあり、収益拡大は期待できません。ならば、お客様のビジネスの成果への貢献に対価を頂くビジネス・モデルを拡大してゆかなければなりません。</a:t>
            </a:r>
          </a:p>
          <a:p>
            <a:r>
              <a:rPr kumimoji="1" lang="ja-JP" altLang="ja-JP" sz="1200" b="1" kern="1200" dirty="0">
                <a:solidFill>
                  <a:schemeClr val="tx1"/>
                </a:solidFill>
                <a:effectLst/>
                <a:latin typeface="+mn-lt"/>
                <a:ea typeface="+mn-ea"/>
                <a:cs typeface="+mn-cs"/>
              </a:rPr>
              <a:t>「工数」の提供から「顧客価値実現」に貢献することへ、収益の源泉を変えてゆくための</a:t>
            </a:r>
            <a:r>
              <a:rPr kumimoji="1" lang="ja-JP" altLang="ja-JP" sz="1200" kern="1200" dirty="0">
                <a:solidFill>
                  <a:schemeClr val="tx1"/>
                </a:solidFill>
                <a:effectLst/>
                <a:latin typeface="+mn-lt"/>
                <a:ea typeface="+mn-ea"/>
                <a:cs typeface="+mn-cs"/>
              </a:rPr>
              <a:t>取り組みが求められています。これは、</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業界全般に関わる課題となっています。</a:t>
            </a:r>
            <a:r>
              <a:rPr lang="ja-JP" altLang="ja-JP" dirty="0">
                <a:effectLst/>
              </a:rPr>
              <a:t> </a:t>
            </a:r>
            <a:br>
              <a:rPr kumimoji="1" lang="en-US" altLang="ja-JP" sz="1200" kern="1200" dirty="0">
                <a:solidFill>
                  <a:schemeClr val="tx1"/>
                </a:solidFill>
                <a:effectLst/>
                <a:latin typeface="+mn-lt"/>
                <a:ea typeface="+mn-ea"/>
                <a:cs typeface="+mn-cs"/>
              </a:rPr>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2889561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への取り組みを主導するのは既存の情報システム部門から経営者や事業部門へとシフトしてゆくでしょう。そのためには、経営者や事業部門のデマンドを掘り起こし、情報システム部門がデジタル・トランスフォーメーションに取り組める環境を作り、情報システム部門の変革も合わせて、その実現に取り組んでゆく必要があります。</a:t>
            </a:r>
          </a:p>
          <a:p>
            <a:r>
              <a:rPr kumimoji="1" lang="ja-JP" altLang="ja-JP" sz="1200" kern="1200" dirty="0">
                <a:solidFill>
                  <a:schemeClr val="tx1"/>
                </a:solidFill>
                <a:effectLst/>
                <a:latin typeface="+mn-lt"/>
                <a:ea typeface="+mn-ea"/>
                <a:cs typeface="+mn-cs"/>
              </a:rPr>
              <a:t>またこの取り組みは、既存の業務プロセスの改善ではなく、新しいビジネスの仕組みを作り出すことです。これまでのようにユーザーにどうしたいのか、何が正解なのかを教えてもらうことができません。お客様と一緒になって新しい正解を創り出してゆく、「共創」が必要となります。</a:t>
            </a:r>
          </a:p>
          <a:p>
            <a:r>
              <a:rPr kumimoji="1" lang="ja-JP" altLang="ja-JP" sz="1200" kern="1200" dirty="0">
                <a:solidFill>
                  <a:schemeClr val="tx1"/>
                </a:solidFill>
                <a:effectLst/>
                <a:latin typeface="+mn-lt"/>
                <a:ea typeface="+mn-ea"/>
                <a:cs typeface="+mn-cs"/>
              </a:rPr>
              <a:t>「共創」とは、絶対的な正解のないところで最善の正解を生みだす取り組みです。その前提は、既存の発想にとらわれないオープンさと最新テクノロジーの活用であり、それを効率よく創り出すフレームワークが必要となり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3164528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つの役割</a:t>
            </a:r>
          </a:p>
          <a:p>
            <a:r>
              <a:rPr kumimoji="1" lang="ja-JP" altLang="ja-JP" sz="1200" kern="1200" dirty="0">
                <a:solidFill>
                  <a:schemeClr val="tx1"/>
                </a:solidFill>
                <a:effectLst/>
                <a:latin typeface="+mn-lt"/>
                <a:ea typeface="+mn-ea"/>
                <a:cs typeface="+mn-cs"/>
              </a:rPr>
              <a:t>冒頭の事例で紹介したように、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は経営や業務の実践を支える基盤として欠かすことのできないものとなっています。「ビジネスは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と一体化」しているといってもいいでしょう。しかし、いまだ「</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は道具にすぎない」と言われることも多く、</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の本来の役割が正しく伝わっていないようにも思います。</a:t>
            </a:r>
          </a:p>
          <a:p>
            <a:r>
              <a:rPr kumimoji="1" lang="ja-JP" altLang="ja-JP" sz="1200" kern="1200" dirty="0">
                <a:solidFill>
                  <a:schemeClr val="tx1"/>
                </a:solidFill>
                <a:effectLst/>
                <a:latin typeface="+mn-lt"/>
                <a:ea typeface="+mn-ea"/>
                <a:cs typeface="+mn-cs"/>
              </a:rPr>
              <a:t>まずはビジネスにとって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はどのような役割を果たしているのかを整理してゆきましょう。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■■利便性の向上とビジネスの多様性を支える「道具としての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は仕事や生活を便利にしてくれる道具として使われています。例えば、</a:t>
            </a:r>
          </a:p>
          <a:p>
            <a:pPr lvl="0"/>
            <a:r>
              <a:rPr kumimoji="1" lang="ja-JP" altLang="ja-JP" sz="1200" kern="1200" dirty="0">
                <a:solidFill>
                  <a:schemeClr val="tx1"/>
                </a:solidFill>
                <a:effectLst/>
                <a:latin typeface="+mn-lt"/>
                <a:ea typeface="+mn-ea"/>
                <a:cs typeface="+mn-cs"/>
              </a:rPr>
              <a:t>スマートフォンやタブレットを使えば、どこからでも連絡がとれます。また、地図や乗り換え案内のアプリを使えば、無駄なくスムーズに目的地に移動できます。</a:t>
            </a:r>
          </a:p>
          <a:p>
            <a:pPr lvl="0"/>
            <a:r>
              <a:rPr kumimoji="1" lang="ja-JP" altLang="ja-JP" sz="1200" kern="1200" dirty="0">
                <a:solidFill>
                  <a:schemeClr val="tx1"/>
                </a:solidFill>
                <a:effectLst/>
                <a:latin typeface="+mn-lt"/>
                <a:ea typeface="+mn-ea"/>
                <a:cs typeface="+mn-cs"/>
              </a:rPr>
              <a:t>表計算ソフトやワープロ、電子メールなどのオフィース・ソフトは、仕事の効率や質を高めてくれます。</a:t>
            </a:r>
          </a:p>
          <a:p>
            <a:pPr lvl="0"/>
            <a:r>
              <a:rPr kumimoji="1" lang="ja-JP" altLang="ja-JP" sz="1200" kern="1200" dirty="0">
                <a:solidFill>
                  <a:schemeClr val="tx1"/>
                </a:solidFill>
                <a:effectLst/>
                <a:latin typeface="+mn-lt"/>
                <a:ea typeface="+mn-ea"/>
                <a:cs typeface="+mn-cs"/>
              </a:rPr>
              <a:t>帳票や表示画面のレイアウトを画面に描いてゆくと自動的にプログラムを書いてくれる開発支援ツールを使えば、プログラミングを知らない業務担当者が、情報システムを開発することができます。</a:t>
            </a:r>
          </a:p>
          <a:p>
            <a:r>
              <a:rPr kumimoji="1" lang="ja-JP" altLang="ja-JP" sz="1200" kern="1200" dirty="0">
                <a:solidFill>
                  <a:schemeClr val="tx1"/>
                </a:solidFill>
                <a:effectLst/>
                <a:latin typeface="+mn-lt"/>
                <a:ea typeface="+mn-ea"/>
                <a:cs typeface="+mn-cs"/>
              </a:rPr>
              <a:t>このような「道具としての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の専門家に任せることのできる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もちろん、ビジネスの現場でどのように使われるか、あるいは使い勝手や機能などは、それを利用する業務の現場の人たちの評価に耳を傾けなければなりません。しかし、先々の技術動向や他の製品やサービスと比較したコストパフォーマンスなど、専門家でなければ判断できないことも少なくありません。「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」と付き合うには、テクノロジーやトレンドに精通した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の専門家主導ですすめてゆくといいでしょう。</a:t>
            </a:r>
          </a:p>
          <a:p>
            <a:r>
              <a:rPr kumimoji="1" lang="ja-JP" altLang="ja-JP" sz="1200" kern="1200" dirty="0">
                <a:solidFill>
                  <a:schemeClr val="tx1"/>
                </a:solidFill>
                <a:effectLst/>
                <a:latin typeface="+mn-lt"/>
                <a:ea typeface="+mn-ea"/>
                <a:cs typeface="+mn-cs"/>
              </a:rPr>
              <a:t>■■ビジネスの効率化や品質を高める「仕組みとしての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が仕事の流れを円滑にし、効率を高めてくれます。例えば、</a:t>
            </a:r>
          </a:p>
          <a:p>
            <a:pPr lvl="0"/>
            <a:r>
              <a:rPr kumimoji="1" lang="ja-JP" altLang="ja-JP" sz="1200" kern="1200" dirty="0">
                <a:solidFill>
                  <a:schemeClr val="tx1"/>
                </a:solidFill>
                <a:effectLst/>
                <a:latin typeface="+mn-lt"/>
                <a:ea typeface="+mn-ea"/>
                <a:cs typeface="+mn-cs"/>
              </a:rPr>
              <a:t>業務の手順を知らなくても、注文データを入力すれば手続きは自動的に進んでゆき、関係する人に通知され、倉庫から荷物が出荷されます。請求書も自動で発行されます。</a:t>
            </a:r>
          </a:p>
          <a:p>
            <a:pPr lvl="0"/>
            <a:r>
              <a:rPr kumimoji="1" lang="ja-JP" altLang="ja-JP" sz="1200" kern="1200" dirty="0">
                <a:solidFill>
                  <a:schemeClr val="tx1"/>
                </a:solidFill>
                <a:effectLst/>
                <a:latin typeface="+mn-lt"/>
                <a:ea typeface="+mn-ea"/>
                <a:cs typeface="+mn-cs"/>
              </a:rPr>
              <a:t>コールセンターでお客様からの問い合わせを請ければ、かかってきた電話番号からそのお客様の名前、過去のお問い合わせや購買の履歴が表示されます。電話で応対する人はその情報を見ながらお客様に迅速で適切な応対ができます。</a:t>
            </a:r>
          </a:p>
          <a:p>
            <a:pPr lvl="0"/>
            <a:r>
              <a:rPr kumimoji="1" lang="ja-JP" altLang="ja-JP" sz="1200" kern="1200" dirty="0">
                <a:solidFill>
                  <a:schemeClr val="tx1"/>
                </a:solidFill>
                <a:effectLst/>
                <a:latin typeface="+mn-lt"/>
                <a:ea typeface="+mn-ea"/>
                <a:cs typeface="+mn-cs"/>
              </a:rPr>
              <a:t>誰がどのように手続きをしているかを知らなくても、交通費や経費をパソコンの画面に表示された書式に従って入力してゆけば、承認手続きから銀行口座への振込まで自動で処理されます。</a:t>
            </a:r>
          </a:p>
          <a:p>
            <a:r>
              <a:rPr kumimoji="1" lang="ja-JP" altLang="ja-JP" sz="1200" kern="1200" dirty="0">
                <a:solidFill>
                  <a:schemeClr val="tx1"/>
                </a:solidFill>
                <a:effectLst/>
                <a:latin typeface="+mn-lt"/>
                <a:ea typeface="+mn-ea"/>
                <a:cs typeface="+mn-cs"/>
              </a:rPr>
              <a:t>このような「仕組みとしての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」は業務の現場と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の専門家が一緒に取り組んでいかなければならない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そもそも「仕組み」とは、業務の手順を作業単位、すなわち「プロセス」という要素に分解し、時間軸に沿って並べたものです。無駄なプロセスを省き、効率の良いプロセスの順序を決め、誰もが使えるように標準化します。それをコンピューター・プログラムに置き換えることで、誰もが間違えることなく仕事を進められるようにしたのが「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」です。経理や人事、受注、調達、生産、販売など、様々な業務プロセスがプログラムに置き換えられてきました。一旦、プログラムに置き換えられた「仕組みとしての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」を使わせることで標準化された業務プロセスを業務の現場に徹底させ、コストの削減や品質の安定、作業時間の短縮を実現しています。</a:t>
            </a:r>
          </a:p>
          <a:p>
            <a:r>
              <a:rPr kumimoji="1" lang="ja-JP" altLang="ja-JP" sz="1200" kern="1200" dirty="0">
                <a:solidFill>
                  <a:schemeClr val="tx1"/>
                </a:solidFill>
                <a:effectLst/>
                <a:latin typeface="+mn-lt"/>
                <a:ea typeface="+mn-ea"/>
                <a:cs typeface="+mn-cs"/>
              </a:rPr>
              <a:t>一方、そんな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停まってしまえば、仕事ができなくなってしまいます。時には経営や収益、社会に大きな影響を与えかねません。例えば、航空会社の座席予約システムが停まれば飛行機をとばすことができず社会問題になります。月末に銀行の決済システムが停止すれば、入金をうけられない企業が社員に給与を払えなくなるかもしれません。</a:t>
            </a:r>
          </a:p>
          <a:p>
            <a:r>
              <a:rPr kumimoji="1" lang="ja-JP" altLang="ja-JP" sz="1200" kern="1200" dirty="0">
                <a:solidFill>
                  <a:schemeClr val="tx1"/>
                </a:solidFill>
                <a:effectLst/>
                <a:latin typeface="+mn-lt"/>
                <a:ea typeface="+mn-ea"/>
                <a:cs typeface="+mn-cs"/>
              </a:rPr>
              <a:t>もし、仕事の効率を高めたい、ミスを無くして仕事の品質を高めたいのであれば、その業務プロセスを改善すると同時に、それを動かしている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も手直しが必要になります。</a:t>
            </a:r>
          </a:p>
          <a:p>
            <a:r>
              <a:rPr kumimoji="1" lang="ja-JP" altLang="ja-JP" sz="1200" kern="1200" dirty="0">
                <a:solidFill>
                  <a:schemeClr val="tx1"/>
                </a:solidFill>
                <a:effectLst/>
                <a:latin typeface="+mn-lt"/>
                <a:ea typeface="+mn-ea"/>
                <a:cs typeface="+mn-cs"/>
              </a:rPr>
              <a:t>このように「仕組みとしての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」は業務の「仕組み」を実現し、ビジネスの効率や品質を高める役割を果たしています。</a:t>
            </a:r>
          </a:p>
          <a:p>
            <a:r>
              <a:rPr kumimoji="1" lang="ja-JP" altLang="ja-JP" sz="1200" kern="1200" dirty="0">
                <a:solidFill>
                  <a:schemeClr val="tx1"/>
                </a:solidFill>
                <a:effectLst/>
                <a:latin typeface="+mn-lt"/>
                <a:ea typeface="+mn-ea"/>
                <a:cs typeface="+mn-cs"/>
              </a:rPr>
              <a:t>そんな「仕組みとしての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」と付き合うには、経営や業務の現場の人たちが、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の常識や可能性、その限界を正しく理解し、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の専門家と議論しながら最適な仕組みを作り上げてゆくことが大切です。</a:t>
            </a:r>
          </a:p>
          <a:p>
            <a:r>
              <a:rPr kumimoji="1" lang="ja-JP" altLang="ja-JP" sz="1200" kern="1200" dirty="0">
                <a:solidFill>
                  <a:schemeClr val="tx1"/>
                </a:solidFill>
                <a:effectLst/>
                <a:latin typeface="+mn-lt"/>
                <a:ea typeface="+mn-ea"/>
                <a:cs typeface="+mn-cs"/>
              </a:rPr>
              <a:t>■■ビジネスの変革や新たなビジネスの創出を促す「思想としての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の進化はこれまでの常識を破壊しつつあります。例えば、</a:t>
            </a:r>
          </a:p>
          <a:p>
            <a:pPr lvl="0"/>
            <a:r>
              <a:rPr kumimoji="1" lang="ja-JP" altLang="ja-JP" sz="1200" kern="1200" dirty="0">
                <a:solidFill>
                  <a:schemeClr val="tx1"/>
                </a:solidFill>
                <a:effectLst/>
                <a:latin typeface="+mn-lt"/>
                <a:ea typeface="+mn-ea"/>
                <a:cs typeface="+mn-cs"/>
              </a:rPr>
              <a:t>高額な機器を購入し専門的なスキルを持つエンジニアいなければ扱えなかったコンピューターは、クラウドの登場で月額数百円や数千円から簡単に使えるようになりました。</a:t>
            </a:r>
          </a:p>
          <a:p>
            <a:pPr lvl="0"/>
            <a:r>
              <a:rPr kumimoji="1" lang="ja-JP" altLang="ja-JP" sz="1200" kern="1200" dirty="0">
                <a:solidFill>
                  <a:schemeClr val="tx1"/>
                </a:solidFill>
                <a:effectLst/>
                <a:latin typeface="+mn-lt"/>
                <a:ea typeface="+mn-ea"/>
                <a:cs typeface="+mn-cs"/>
              </a:rPr>
              <a:t>機器の動作や状態を把握するには数万円から数十万円はする高価で大きなセンサーを取り付け、大きなコンピューターを横に置き、月額数十万円もする通信回線でつながなくてはなりませんでした。いまでは、数円から数百円のセンサーをワイシャツのボタンサイズのコンピューターにつなぎ、月額数百円の携帯電話の回線を使って世界中につながるインターネットを介して、様々なモノの動作や状態をどこからでも把握できるようになりました。</a:t>
            </a:r>
          </a:p>
          <a:p>
            <a:pPr lvl="0"/>
            <a:r>
              <a:rPr kumimoji="1" lang="ja-JP" altLang="ja-JP" sz="1200" kern="1200" dirty="0">
                <a:solidFill>
                  <a:schemeClr val="tx1"/>
                </a:solidFill>
                <a:effectLst/>
                <a:latin typeface="+mn-lt"/>
                <a:ea typeface="+mn-ea"/>
                <a:cs typeface="+mn-cs"/>
              </a:rPr>
              <a:t>専門家の経験やノウハウは人工知能に置き換えられ、誰もがインターネットを介して利用できるようになりました。専門家に引けをとらない内容や精度でアドバイスしてくれたり、未来を予測し正確な判断を下してくれたりできる分野も増えつつあります。</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が既存の常識を破壊し、「以前はまったく夢物語だったけど、いまでは簡単にできること」を増やし続けています。その新しい常識でものごとを考えるとき、これまでとは違う解釈や発想が生まれてきます。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はそんな「思想」という役割を担っているのです。</a:t>
            </a:r>
          </a:p>
          <a:p>
            <a:r>
              <a:rPr kumimoji="1" lang="ja-JP" altLang="ja-JP" sz="1200" kern="1200" dirty="0">
                <a:solidFill>
                  <a:schemeClr val="tx1"/>
                </a:solidFill>
                <a:effectLst/>
                <a:latin typeface="+mn-lt"/>
                <a:ea typeface="+mn-ea"/>
                <a:cs typeface="+mn-cs"/>
              </a:rPr>
              <a:t>「思想としての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」は、ビジネスの変革や新たなビジネスを創出する原動力となります。「思想としての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のトレンドを探り、その価値や世の中に与える影響を知ろうとすることが大切です。</a:t>
            </a:r>
          </a:p>
          <a:p>
            <a:r>
              <a:rPr kumimoji="1" lang="ja-JP" altLang="ja-JP" sz="1200" kern="1200" dirty="0">
                <a:solidFill>
                  <a:schemeClr val="tx1"/>
                </a:solidFill>
                <a:effectLst/>
                <a:latin typeface="+mn-lt"/>
                <a:ea typeface="+mn-ea"/>
                <a:cs typeface="+mn-cs"/>
              </a:rPr>
              <a:t>■■収益を拡大させビジネスの成長を支える「商品としての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はそれ自身が商品となって、お金を稼いでくれます。例えば、</a:t>
            </a:r>
          </a:p>
          <a:p>
            <a:pPr lvl="0"/>
            <a:r>
              <a:rPr kumimoji="1" lang="ja-JP" altLang="ja-JP" sz="1200" kern="1200" dirty="0">
                <a:solidFill>
                  <a:schemeClr val="tx1"/>
                </a:solidFill>
                <a:effectLst/>
                <a:latin typeface="+mn-lt"/>
                <a:ea typeface="+mn-ea"/>
                <a:cs typeface="+mn-cs"/>
              </a:rPr>
              <a:t>スマートフォンやパソコンから楽しめるオンライン・ゲームは、ネットの世界で武器やアイテムを販売し、より難しいシナリオへの挑戦を有償で提供しています。</a:t>
            </a:r>
          </a:p>
          <a:p>
            <a:pPr lvl="0"/>
            <a:r>
              <a:rPr kumimoji="1" lang="ja-JP" altLang="ja-JP" sz="1200" kern="1200" dirty="0">
                <a:solidFill>
                  <a:schemeClr val="tx1"/>
                </a:solidFill>
                <a:effectLst/>
                <a:latin typeface="+mn-lt"/>
                <a:ea typeface="+mn-ea"/>
                <a:cs typeface="+mn-cs"/>
              </a:rPr>
              <a:t>オンライン・ショッピング・サイトは、商品の品揃えばかりでなく、利用者のこれまでの購買履歴や趣味嗜好を分析し、最適な商品を推奨し、売上を拡大させています。</a:t>
            </a:r>
          </a:p>
          <a:p>
            <a:pPr lvl="0"/>
            <a:r>
              <a:rPr kumimoji="1" lang="ja-JP" altLang="ja-JP" sz="1200" kern="1200" dirty="0">
                <a:solidFill>
                  <a:schemeClr val="tx1"/>
                </a:solidFill>
                <a:effectLst/>
                <a:latin typeface="+mn-lt"/>
                <a:ea typeface="+mn-ea"/>
                <a:cs typeface="+mn-cs"/>
              </a:rPr>
              <a:t>銀行の預貯金や決済、融資といった業務は、実際の現金の移動ではなく、台帳データを書き換えることでおこなわれています。そのデータを書き換える毎に手数料が発生し、銀行に収益をもたらします。</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を駆使して作った情報システムが商品となってお金を稼ぎ、ビジネスの成長を支えています。そのため、その出来の善し悪しが収益を大きく左右することになります。</a:t>
            </a:r>
          </a:p>
          <a:p>
            <a:r>
              <a:rPr kumimoji="1" lang="ja-JP" altLang="ja-JP" sz="1200" kern="1200" dirty="0">
                <a:solidFill>
                  <a:schemeClr val="tx1"/>
                </a:solidFill>
                <a:effectLst/>
                <a:latin typeface="+mn-lt"/>
                <a:ea typeface="+mn-ea"/>
                <a:cs typeface="+mn-cs"/>
              </a:rPr>
              <a:t>そんな「商品としての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」はその事業を担う人たちが責任を持って設計、構築、運用をしなくてはなりません。マーケティングや営業も深く関わってくるでしょう。当然、</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にできること、できないこと、そして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がもたらす価値や可能性を深く理解しておく必要があります。設計、構築、運用の実務は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の専門家に任せることはできますが、その成果については事業を担う人たちが責任を担わなくてはなりません。</a:t>
            </a:r>
          </a:p>
          <a:p>
            <a:r>
              <a:rPr kumimoji="1" lang="ja-JP" altLang="ja-JP" sz="1200" kern="1200" dirty="0">
                <a:solidFill>
                  <a:schemeClr val="tx1"/>
                </a:solidFill>
                <a:effectLst/>
                <a:latin typeface="+mn-lt"/>
                <a:ea typeface="+mn-ea"/>
                <a:cs typeface="+mn-cs"/>
              </a:rPr>
              <a:t>「商品としての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について深く精通し、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の専門家とどのような商品を作るかを、技術的なことにまで踏み込んで議論ができなくてはなりません。</a:t>
            </a:r>
          </a:p>
          <a:p>
            <a:r>
              <a:rPr kumimoji="1" lang="ja-JP" altLang="ja-JP" sz="1200" kern="1200" dirty="0">
                <a:solidFill>
                  <a:schemeClr val="tx1"/>
                </a:solidFill>
                <a:effectLst/>
                <a:latin typeface="+mn-lt"/>
                <a:ea typeface="+mn-ea"/>
                <a:cs typeface="+mn-cs"/>
              </a:rPr>
              <a:t>また「商品としての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」は、本章で既に紹介した３つの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の総力戦でもあります。つまり、</a:t>
            </a:r>
          </a:p>
          <a:p>
            <a:pPr lvl="0"/>
            <a:r>
              <a:rPr kumimoji="1" lang="ja-JP" altLang="ja-JP" sz="1200" kern="1200" dirty="0">
                <a:solidFill>
                  <a:schemeClr val="tx1"/>
                </a:solidFill>
                <a:effectLst/>
                <a:latin typeface="+mn-lt"/>
                <a:ea typeface="+mn-ea"/>
                <a:cs typeface="+mn-cs"/>
              </a:rPr>
              <a:t>「思想としての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」が教えてくれる「これからの常識」で、新しいビジネス・モデルを描く。</a:t>
            </a:r>
          </a:p>
          <a:p>
            <a:pPr lvl="0"/>
            <a:r>
              <a:rPr kumimoji="1" lang="ja-JP" altLang="ja-JP" sz="1200" kern="1200" dirty="0">
                <a:solidFill>
                  <a:schemeClr val="tx1"/>
                </a:solidFill>
                <a:effectLst/>
                <a:latin typeface="+mn-lt"/>
                <a:ea typeface="+mn-ea"/>
                <a:cs typeface="+mn-cs"/>
              </a:rPr>
              <a:t>「仕組みとしての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」で、便利で効率の良いビジネス・プロセスを作る。</a:t>
            </a:r>
          </a:p>
          <a:p>
            <a:pPr lvl="0"/>
            <a:r>
              <a:rPr kumimoji="1" lang="ja-JP" altLang="ja-JP" sz="1200" kern="1200" dirty="0">
                <a:solidFill>
                  <a:schemeClr val="tx1"/>
                </a:solidFill>
                <a:effectLst/>
                <a:latin typeface="+mn-lt"/>
                <a:ea typeface="+mn-ea"/>
                <a:cs typeface="+mn-cs"/>
              </a:rPr>
              <a:t>「道具としての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」で、是非とも使いたいと思わせる使い勝手や見栄えの良さを実現する。</a:t>
            </a:r>
          </a:p>
          <a:p>
            <a:r>
              <a:rPr kumimoji="1" lang="ja-JP" altLang="ja-JP" sz="1200" kern="1200" dirty="0">
                <a:solidFill>
                  <a:schemeClr val="tx1"/>
                </a:solidFill>
                <a:effectLst/>
                <a:latin typeface="+mn-lt"/>
                <a:ea typeface="+mn-ea"/>
                <a:cs typeface="+mn-cs"/>
              </a:rPr>
              <a:t>そんな取り組みが、魅力的な「商品としての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」を実現するのです。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3295164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利用の歴史を遡れば「道具としての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」が始まりでした。給与計算や製造業における部品表展開など、それまで人間がそろばんを弾いていた手間のかかる計算をプログラムに置き換えることで劇的な効率改善を実現したのです。</a:t>
            </a:r>
          </a:p>
          <a:p>
            <a:r>
              <a:rPr kumimoji="1" lang="ja-JP" altLang="ja-JP" sz="1200" kern="1200" dirty="0">
                <a:solidFill>
                  <a:schemeClr val="tx1"/>
                </a:solidFill>
                <a:effectLst/>
                <a:latin typeface="+mn-lt"/>
                <a:ea typeface="+mn-ea"/>
                <a:cs typeface="+mn-cs"/>
              </a:rPr>
              <a:t>その後、請求書の発行や工場の組み立て作業などのルーチンワーク、書類や伝票の受け渡し、情報の共有や伝達などに適用範囲は広がりました。そのやり方は、人間が行う業務をプロセスに分解し、それぞれの無駄を省いて標準化し、プログラムに置き換えコンピューターで処理するというやり方で、「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」と呼ばれています。一旦、プログラムに置き換えられた「仕組みとしての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」を使わせることで標準化された業務がとても効果的だったので、</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需要はさらに拡大してゆきました。</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需要の拡大は、テクノロジーの進化を促しました。インターネットやクラウドにより、いつでもどこでも僅かな費用でだれもが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を利用できるようになり、ソーシャル・メディアや</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により、ヒトやモノのつながり、その関係も大きく変ろうしています。また人工知能やロボットの進化は、これまで人間にしかできなかったことを機械でもできるようにし、人間と機械の役割分担を変えようとしています。</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と一体化したビジネス」が当たり前の時代を迎えようとしています。そうなると、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である情報システム部門やシステム・ベンダーに任せておけばいいという考えは通用しません。もちろん、どんなデータベースを使うか、どのクラウド・サービスがふさわしいか、どの開発ツールを使えばいいのかと言ったこと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の専門家たちに任せたほうがいいでしょう。しかし、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がもたらす新しい常識や可能性を正しく理解し、自社の経営戦略や事業施策に結びつけ、事業の革新を実現するのは経営者や事業部門、すなわちビジネス・オーナーの責任です。</a:t>
            </a:r>
          </a:p>
          <a:p>
            <a:r>
              <a:rPr kumimoji="1" lang="ja-JP" altLang="ja-JP" sz="1200" kern="1200" dirty="0">
                <a:solidFill>
                  <a:schemeClr val="tx1"/>
                </a:solidFill>
                <a:effectLst/>
                <a:latin typeface="+mn-lt"/>
                <a:ea typeface="+mn-ea"/>
                <a:cs typeface="+mn-cs"/>
              </a:rPr>
              <a:t>例えば、新しく家を建てるとき、「なんでもいいから、格安で住み心地のいい家を作ってくれ」と建築会社に頼み、出来上がった家を見て「こんな家を頼んだつもりはない」と文句を言っても後の祭りです。どんな家を建てたいかは施主が考えるべきことです。自分のライフスタイルや家族構成、予算などを考え、建築会社に相談するのが普通ではないでしょうか。</a:t>
            </a:r>
          </a:p>
          <a:p>
            <a:r>
              <a:rPr kumimoji="1" lang="ja-JP" altLang="ja-JP" sz="1200" kern="1200" dirty="0">
                <a:solidFill>
                  <a:schemeClr val="tx1"/>
                </a:solidFill>
                <a:effectLst/>
                <a:latin typeface="+mn-lt"/>
                <a:ea typeface="+mn-ea"/>
                <a:cs typeface="+mn-cs"/>
              </a:rPr>
              <a:t>建築デザインの雑誌などを読んで、こんな家にしたい、こんな家具を置きたいとこちらの想いを伝えるでしょう。建築会社は、そんなあなたの意向を請けて、専門家として、デザインや工法、設備を提案してくれるはずです。そして、ああしよう、こうしようとやり取りを繰り返しながら、待望の家が完成します。出来上がった家は、施主に引き渡されます。施主は、必要に応じて設備の追加や改修を専門家に頼みながら、自分たちの生活になじませ、より快適な生活ができるようにしてゆくものです。</a:t>
            </a:r>
          </a:p>
          <a:p>
            <a:r>
              <a:rPr kumimoji="1" lang="ja-JP" altLang="ja-JP" sz="1200" kern="1200" dirty="0">
                <a:solidFill>
                  <a:schemeClr val="tx1"/>
                </a:solidFill>
                <a:effectLst/>
                <a:latin typeface="+mn-lt"/>
                <a:ea typeface="+mn-ea"/>
                <a:cs typeface="+mn-cs"/>
              </a:rPr>
              <a:t>どうしたいのかは施主の責任です。それは情報システムも同じです。ビジネス・オーナーは自分たちのビジネスにふさわしい情報システムは何かを考え、</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の専門家である情報システム部門や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ベンダーに相談する必要があります。そのとき、</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についてはなにも知らないでは、「なんでもいいから、格安で使い勝手のいい情報システムを作ってくれ」というしかありません。そんなことでは、いいシステムなど作れるはずはありません。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1963050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2753620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キャズム</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の著者、</a:t>
            </a:r>
            <a:r>
              <a:rPr kumimoji="1" lang="en-US" altLang="ja-JP" sz="1200" b="0" i="0" kern="1200" dirty="0">
                <a:solidFill>
                  <a:schemeClr val="tx1"/>
                </a:solidFill>
                <a:effectLst/>
                <a:latin typeface="+mn-lt"/>
                <a:ea typeface="+mn-ea"/>
                <a:cs typeface="+mn-cs"/>
              </a:rPr>
              <a:t>Geoffrey A. Moore</a:t>
            </a:r>
            <a:r>
              <a:rPr kumimoji="1" lang="ja-JP" altLang="en-US" sz="1200" b="0" i="0" kern="1200" dirty="0">
                <a:solidFill>
                  <a:schemeClr val="tx1"/>
                </a:solidFill>
                <a:effectLst/>
                <a:latin typeface="+mn-lt"/>
                <a:ea typeface="+mn-ea"/>
                <a:cs typeface="+mn-cs"/>
              </a:rPr>
              <a:t>は、</a:t>
            </a:r>
            <a:r>
              <a:rPr kumimoji="1" lang="en-US" altLang="ja-JP" sz="1200" b="0" i="0" kern="1200" dirty="0">
                <a:solidFill>
                  <a:schemeClr val="tx1"/>
                </a:solidFill>
                <a:effectLst/>
                <a:latin typeface="+mn-lt"/>
                <a:ea typeface="+mn-ea"/>
                <a:cs typeface="+mn-cs"/>
              </a:rPr>
              <a:t>2011</a:t>
            </a:r>
            <a:r>
              <a:rPr kumimoji="1" lang="ja-JP" altLang="en-US" sz="1200" b="0" i="0" kern="1200" dirty="0">
                <a:solidFill>
                  <a:schemeClr val="tx1"/>
                </a:solidFill>
                <a:effectLst/>
                <a:latin typeface="+mn-lt"/>
                <a:ea typeface="+mn-ea"/>
                <a:cs typeface="+mn-cs"/>
              </a:rPr>
              <a:t>年に出版したホワイト･ペーパー</a:t>
            </a:r>
            <a:r>
              <a:rPr kumimoji="1" lang="en-US" altLang="ja-JP" sz="1200" b="0" i="0" kern="1200" dirty="0">
                <a:solidFill>
                  <a:schemeClr val="tx1"/>
                </a:solidFill>
                <a:effectLst/>
                <a:latin typeface="+mn-lt"/>
                <a:ea typeface="+mn-ea"/>
                <a:cs typeface="+mn-cs"/>
              </a:rPr>
              <a:t>『Systems of Engagement and The Future of Enterprise IT』</a:t>
            </a:r>
            <a:r>
              <a:rPr kumimoji="1" lang="ja-JP" altLang="en-US" sz="1200" b="0" i="0" kern="1200" dirty="0">
                <a:solidFill>
                  <a:schemeClr val="tx1"/>
                </a:solidFill>
                <a:effectLst/>
                <a:latin typeface="+mn-lt"/>
                <a:ea typeface="+mn-ea"/>
                <a:cs typeface="+mn-cs"/>
              </a:rPr>
              <a:t>の中で、「</a:t>
            </a:r>
            <a:r>
              <a:rPr kumimoji="1" lang="en-US" altLang="ja-JP" sz="1200" b="0" i="0" kern="1200" dirty="0">
                <a:solidFill>
                  <a:schemeClr val="tx1"/>
                </a:solidFill>
                <a:effectLst/>
                <a:latin typeface="+mn-lt"/>
                <a:ea typeface="+mn-ea"/>
                <a:cs typeface="+mn-cs"/>
              </a:rPr>
              <a:t>Systems of Engagement</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）」という言葉を使っています。彼はこの中で</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を次のように説明しています。</a:t>
            </a:r>
          </a:p>
          <a:p>
            <a:pPr fontAlgn="base"/>
            <a:r>
              <a:rPr kumimoji="1" lang="ja-JP" altLang="en-US" sz="1200" b="0" i="0" kern="1200" dirty="0">
                <a:solidFill>
                  <a:schemeClr val="tx1"/>
                </a:solidFill>
                <a:effectLst/>
                <a:latin typeface="+mn-lt"/>
                <a:ea typeface="+mn-ea"/>
                <a:cs typeface="+mn-cs"/>
              </a:rPr>
              <a:t>様々なソーシャル・ウエブが人間や文化に強い影響を及ぼし、人間関係はデジタル化した。</a:t>
            </a:r>
          </a:p>
          <a:p>
            <a:pPr fontAlgn="base"/>
            <a:r>
              <a:rPr kumimoji="1" lang="ja-JP" altLang="en-US" sz="1200" b="0" i="0" kern="1200" dirty="0">
                <a:solidFill>
                  <a:schemeClr val="tx1"/>
                </a:solidFill>
                <a:effectLst/>
                <a:latin typeface="+mn-lt"/>
                <a:ea typeface="+mn-ea"/>
                <a:cs typeface="+mn-cs"/>
              </a:rPr>
              <a:t>人間関係がデジタル化した世界で、企業だけがそれと無関係ではいられない。社内にサイロ化して閉じたシステムと、そこに記録されたデータだけでやっていけるわけがない。</a:t>
            </a:r>
          </a:p>
          <a:p>
            <a:pPr fontAlgn="base"/>
            <a:r>
              <a:rPr kumimoji="1" lang="ja-JP" altLang="en-US" sz="1200" b="0" i="0" kern="1200" dirty="0">
                <a:solidFill>
                  <a:schemeClr val="tx1"/>
                </a:solidFill>
                <a:effectLst/>
                <a:latin typeface="+mn-lt"/>
                <a:ea typeface="+mn-ea"/>
                <a:cs typeface="+mn-cs"/>
              </a:rPr>
              <a:t>ビジネスの成否は「</a:t>
            </a:r>
            <a:r>
              <a:rPr kumimoji="1" lang="en-US" altLang="ja-JP" sz="1200" b="0" i="0" kern="1200" dirty="0">
                <a:solidFill>
                  <a:schemeClr val="tx1"/>
                </a:solidFill>
                <a:effectLst/>
                <a:latin typeface="+mn-lt"/>
                <a:ea typeface="+mn-ea"/>
                <a:cs typeface="+mn-cs"/>
              </a:rPr>
              <a:t>Moment of Engagement</a:t>
            </a:r>
            <a:r>
              <a:rPr kumimoji="1" lang="ja-JP" altLang="en-US" sz="1200" b="0" i="0" kern="1200" dirty="0">
                <a:solidFill>
                  <a:schemeClr val="tx1"/>
                </a:solidFill>
                <a:effectLst/>
                <a:latin typeface="+mn-lt"/>
                <a:ea typeface="+mn-ea"/>
                <a:cs typeface="+mn-cs"/>
              </a:rPr>
              <a:t>（人と人がつながる瞬間）」に関われるかどうかで決まる。</a:t>
            </a:r>
          </a:p>
          <a:p>
            <a:pPr fontAlgn="base"/>
            <a:r>
              <a:rPr kumimoji="1" lang="ja-JP" altLang="en-US" sz="1200" b="0" i="0" kern="1200" dirty="0">
                <a:solidFill>
                  <a:schemeClr val="tx1"/>
                </a:solidFill>
                <a:effectLst/>
                <a:latin typeface="+mn-lt"/>
                <a:ea typeface="+mn-ea"/>
                <a:cs typeface="+mn-cs"/>
              </a:rPr>
              <a:t>これまで情報システムは、顧客へリーチし、その気にさせる役割はアナログな人間関係が担ってきました。そして顧客が製品やサービスを“買ってから”その手続きを処理し、結果のデータを格納する</a:t>
            </a:r>
            <a:r>
              <a:rPr kumimoji="1" lang="en-US" altLang="ja-JP" sz="1200" b="0" i="0" kern="1200" dirty="0">
                <a:solidFill>
                  <a:schemeClr val="tx1"/>
                </a:solidFill>
                <a:effectLst/>
                <a:latin typeface="+mn-lt"/>
                <a:ea typeface="+mn-ea"/>
                <a:cs typeface="+mn-cs"/>
              </a:rPr>
              <a:t>System of Record</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）に関心を持ってきました。</a:t>
            </a:r>
            <a:r>
              <a:rPr kumimoji="1" lang="en-US" altLang="ja-JP" sz="1200" b="0" i="0" kern="1200" dirty="0">
                <a:solidFill>
                  <a:schemeClr val="tx1"/>
                </a:solidFill>
                <a:effectLst/>
                <a:latin typeface="+mn-lt"/>
                <a:ea typeface="+mn-ea"/>
                <a:cs typeface="+mn-cs"/>
              </a:rPr>
              <a:t>ERP</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SCM</a:t>
            </a:r>
            <a:r>
              <a:rPr kumimoji="1" lang="ja-JP" altLang="en-US" sz="1200" b="0" i="0" kern="1200" dirty="0">
                <a:solidFill>
                  <a:schemeClr val="tx1"/>
                </a:solidFill>
                <a:effectLst/>
                <a:latin typeface="+mn-lt"/>
                <a:ea typeface="+mn-ea"/>
                <a:cs typeface="+mn-cs"/>
              </a:rPr>
              <a:t>、販売管理などのシステムがそれに該当します。</a:t>
            </a:r>
          </a:p>
          <a:p>
            <a:pPr fontAlgn="base"/>
            <a:r>
              <a:rPr kumimoji="1" lang="ja-JP" altLang="en-US" sz="1200" b="0" i="0" kern="1200" dirty="0">
                <a:solidFill>
                  <a:schemeClr val="tx1"/>
                </a:solidFill>
                <a:effectLst/>
                <a:latin typeface="+mn-lt"/>
                <a:ea typeface="+mn-ea"/>
                <a:cs typeface="+mn-cs"/>
              </a:rPr>
              <a:t>しかし、人間関係がデジタル化すれば、顧客接点もデジタル化します。そうなれば、顧客に製品やサービスを“いかに買ってもらうか”をデジタル化しなくてはなりません。</a:t>
            </a:r>
            <a:r>
              <a:rPr kumimoji="1" lang="en-US" altLang="ja-JP" sz="1200" b="0" i="0" kern="1200" dirty="0">
                <a:solidFill>
                  <a:schemeClr val="tx1"/>
                </a:solidFill>
                <a:effectLst/>
                <a:latin typeface="+mn-lt"/>
                <a:ea typeface="+mn-ea"/>
                <a:cs typeface="+mn-cs"/>
              </a:rPr>
              <a:t>Systems of Engagement</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）とは、そのためのシステムであり、その重要性が増していると言うのです。</a:t>
            </a:r>
            <a:r>
              <a:rPr kumimoji="1" lang="en-US" altLang="ja-JP" sz="1200" b="0" i="0" kern="1200" dirty="0">
                <a:solidFill>
                  <a:schemeClr val="tx1"/>
                </a:solidFill>
                <a:effectLst/>
                <a:latin typeface="+mn-lt"/>
                <a:ea typeface="+mn-ea"/>
                <a:cs typeface="+mn-cs"/>
              </a:rPr>
              <a:t>CRM</a:t>
            </a:r>
            <a:r>
              <a:rPr kumimoji="1" lang="ja-JP" altLang="en-US" sz="1200" b="0" i="0" kern="1200" dirty="0">
                <a:solidFill>
                  <a:schemeClr val="tx1"/>
                </a:solidFill>
                <a:effectLst/>
                <a:latin typeface="+mn-lt"/>
                <a:ea typeface="+mn-ea"/>
                <a:cs typeface="+mn-cs"/>
              </a:rPr>
              <a:t>、マーケティング・オートメーション、オンライン・ショップなどがこれに当たります。</a:t>
            </a:r>
          </a:p>
          <a:p>
            <a:pPr fontAlgn="base"/>
            <a:r>
              <a:rPr kumimoji="1" lang="ja-JP" altLang="en-US" sz="1200" b="0" i="0" kern="1200" dirty="0">
                <a:solidFill>
                  <a:schemeClr val="tx1"/>
                </a:solidFill>
                <a:effectLst/>
                <a:latin typeface="+mn-lt"/>
                <a:ea typeface="+mn-ea"/>
                <a:cs typeface="+mn-cs"/>
              </a:rPr>
              <a:t>両者に求められる価値の重心は異なります。</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では手続きがいつでも確実に処理され正確にデータを格納する</a:t>
            </a:r>
            <a:r>
              <a:rPr kumimoji="1" lang="ja-JP" altLang="en-US" sz="1200" b="1" i="0" u="sng" kern="1200" dirty="0">
                <a:solidFill>
                  <a:schemeClr val="tx1"/>
                </a:solidFill>
                <a:effectLst/>
                <a:latin typeface="+mn-lt"/>
                <a:ea typeface="+mn-ea"/>
                <a:cs typeface="+mn-cs"/>
              </a:rPr>
              <a:t>安定性</a:t>
            </a:r>
            <a:r>
              <a:rPr kumimoji="1" lang="ja-JP" altLang="en-US" sz="1200" b="0" i="0" kern="1200" dirty="0">
                <a:solidFill>
                  <a:schemeClr val="tx1"/>
                </a:solidFill>
                <a:effectLst/>
                <a:latin typeface="+mn-lt"/>
                <a:ea typeface="+mn-ea"/>
                <a:cs typeface="+mn-cs"/>
              </a:rPr>
              <a:t>が重要になります。一方</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では、ビジネス環境の変化に柔軟・迅速に適応でできる</a:t>
            </a:r>
            <a:r>
              <a:rPr kumimoji="1" lang="ja-JP" altLang="en-US" sz="1200" b="1" i="0" u="sng" kern="1200" dirty="0">
                <a:solidFill>
                  <a:schemeClr val="tx1"/>
                </a:solidFill>
                <a:effectLst/>
                <a:latin typeface="+mn-lt"/>
                <a:ea typeface="+mn-ea"/>
                <a:cs typeface="+mn-cs"/>
              </a:rPr>
              <a:t>スピード</a:t>
            </a:r>
            <a:r>
              <a:rPr kumimoji="1" lang="ja-JP" altLang="en-US" sz="1200" b="0" i="0" kern="1200" dirty="0">
                <a:solidFill>
                  <a:schemeClr val="tx1"/>
                </a:solidFill>
                <a:effectLst/>
                <a:latin typeface="+mn-lt"/>
                <a:ea typeface="+mn-ea"/>
                <a:cs typeface="+mn-cs"/>
              </a:rPr>
              <a:t>が重要となります。これは、システム機能の違いだけではありません。それぞれのシステムに関わる開発や運用のあり方に関わるもので、思想や文化の違いにも及びます。</a:t>
            </a:r>
          </a:p>
          <a:p>
            <a:pPr fontAlgn="base"/>
            <a:r>
              <a:rPr kumimoji="1" lang="ja-JP" altLang="en-US" sz="1200" b="0" i="0" kern="1200" dirty="0">
                <a:solidFill>
                  <a:schemeClr val="tx1"/>
                </a:solidFill>
                <a:effectLst/>
                <a:latin typeface="+mn-lt"/>
                <a:ea typeface="+mn-ea"/>
                <a:cs typeface="+mn-cs"/>
              </a:rPr>
              <a:t>デジタルな人間関係が大きな比重を占めるようになったことで、</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で顧客にリーチし購買に結びつけ、</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で購買手続きをストレスなく迅速、正確に処理しデータを記憶するといった連係が重要になってきます。もはや、企業の情報システムは</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だけでは成り立たず、</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への取り組みを進めなくてはならないというわけです。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3657292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1585340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従来型の</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ビジネスが難しくなることについては、何度か申し上げてきましたが、改めてその要点を整理する。</a:t>
            </a:r>
          </a:p>
          <a:p>
            <a:r>
              <a:rPr kumimoji="1" lang="ja-JP" altLang="ja-JP" sz="1200" kern="1200">
                <a:solidFill>
                  <a:schemeClr val="tx1"/>
                </a:solidFill>
                <a:effectLst/>
                <a:latin typeface="+mn-lt"/>
                <a:ea typeface="+mn-ea"/>
                <a:cs typeface="+mn-cs"/>
              </a:rPr>
              <a:t>クラウドや自動化の範囲が拡大し、工数需要は減少に向かう。</a:t>
            </a:r>
          </a:p>
          <a:p>
            <a:r>
              <a:rPr kumimoji="1" lang="ja-JP" altLang="ja-JP" sz="1200" kern="1200">
                <a:solidFill>
                  <a:schemeClr val="tx1"/>
                </a:solidFill>
                <a:effectLst/>
                <a:latin typeface="+mn-lt"/>
                <a:ea typeface="+mn-ea"/>
                <a:cs typeface="+mn-cs"/>
              </a:rPr>
              <a:t>仮に工数需要があっても、オフショアやクラウド・自動化との価格競争となり、人月積算を前提とした収益構造は売上拡大と利益確保が難しくなる。</a:t>
            </a:r>
          </a:p>
          <a:p>
            <a:r>
              <a:rPr kumimoji="1" lang="ja-JP" altLang="ja-JP" sz="1200" kern="1200">
                <a:solidFill>
                  <a:schemeClr val="tx1"/>
                </a:solidFill>
                <a:effectLst/>
                <a:latin typeface="+mn-lt"/>
                <a:ea typeface="+mn-ea"/>
                <a:cs typeface="+mn-cs"/>
              </a:rPr>
              <a:t>求められるテクノロジー・スキルや開発・運用スキルが大きく変わるため既存人材の持つスキルとの不整合が拡大する。そのためにはスキルの転換が求められるが、低利益体質が定着している企業は、稼働率を極限まで上げなければコストをまかなえないことから、そのため収益の上がらない教育や短期的には利益を見込めない新規事業に投資できない。なお、このような状況に置かれた優秀な人材は、自らの可能性を求めて転職する可能性が高く、仮にスキルチェンジを図ろうとしても、中核となる人材を失い何もできない悪循環に陥る。</a:t>
            </a:r>
          </a:p>
          <a:p>
            <a:r>
              <a:rPr kumimoji="1" lang="ja-JP" altLang="ja-JP" sz="1200" kern="1200">
                <a:solidFill>
                  <a:schemeClr val="tx1"/>
                </a:solidFill>
                <a:effectLst/>
                <a:latin typeface="+mn-lt"/>
                <a:ea typeface="+mn-ea"/>
                <a:cs typeface="+mn-cs"/>
              </a:rPr>
              <a:t>このような状況から脱却するための</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つの戦略と</a:t>
            </a:r>
            <a:r>
              <a:rPr kumimoji="1" lang="en-US" altLang="ja-JP" sz="1200" kern="1200" dirty="0">
                <a:solidFill>
                  <a:schemeClr val="tx1"/>
                </a:solidFill>
                <a:effectLst/>
                <a:latin typeface="+mn-lt"/>
                <a:ea typeface="+mn-ea"/>
                <a:cs typeface="+mn-cs"/>
              </a:rPr>
              <a:t>9</a:t>
            </a:r>
            <a:r>
              <a:rPr kumimoji="1" lang="ja-JP" altLang="ja-JP" sz="1200" kern="1200">
                <a:solidFill>
                  <a:schemeClr val="tx1"/>
                </a:solidFill>
                <a:effectLst/>
                <a:latin typeface="+mn-lt"/>
                <a:ea typeface="+mn-ea"/>
                <a:cs typeface="+mn-cs"/>
              </a:rPr>
              <a:t>つのシナリオを、拙著「システムインテグレーション再生の戦略」で述べているが、それとは違う切り口から整理してみたのが、「アウトサイド戦略」と「インサイド戦略」だ。</a:t>
            </a:r>
          </a:p>
          <a:p>
            <a:r>
              <a:rPr kumimoji="1" lang="ja-JP" altLang="ja-JP" sz="1200" kern="1200">
                <a:solidFill>
                  <a:schemeClr val="tx1"/>
                </a:solidFill>
                <a:effectLst/>
                <a:latin typeface="+mn-lt"/>
                <a:ea typeface="+mn-ea"/>
                <a:cs typeface="+mn-cs"/>
              </a:rPr>
              <a:t>アウトサイド戦略</a:t>
            </a:r>
          </a:p>
          <a:p>
            <a:r>
              <a:rPr kumimoji="1" lang="ja-JP" altLang="ja-JP" sz="1200" kern="1200">
                <a:solidFill>
                  <a:schemeClr val="tx1"/>
                </a:solidFill>
                <a:effectLst/>
                <a:latin typeface="+mn-lt"/>
                <a:ea typeface="+mn-ea"/>
                <a:cs typeface="+mn-cs"/>
              </a:rPr>
              <a:t>ビジネスは、お客様の「困った」や「新たな御用」を解決することで成り立っている。それをお客様の外側から提供しようというのが、「アウトサイド戦略」だ。この戦略には３つのシナリオがある。</a:t>
            </a:r>
          </a:p>
          <a:p>
            <a:r>
              <a:rPr kumimoji="1" lang="ja-JP" altLang="ja-JP" sz="1200" kern="1200">
                <a:solidFill>
                  <a:schemeClr val="tx1"/>
                </a:solidFill>
                <a:effectLst/>
                <a:latin typeface="+mn-lt"/>
                <a:ea typeface="+mn-ea"/>
                <a:cs typeface="+mn-cs"/>
              </a:rPr>
              <a:t>シナリオ１：テクノロジーを使った・ビジネス・サービス</a:t>
            </a:r>
          </a:p>
          <a:p>
            <a:r>
              <a:rPr kumimoji="1" lang="ja-JP" altLang="ja-JP" sz="1200" kern="1200">
                <a:solidFill>
                  <a:schemeClr val="tx1"/>
                </a:solidFill>
                <a:effectLst/>
                <a:latin typeface="+mn-lt"/>
                <a:ea typeface="+mn-ea"/>
                <a:cs typeface="+mn-cs"/>
              </a:rPr>
              <a:t>これまで、</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ビジネスは、「お客様に</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を使わせるサービス」を提供し収益を得てきた。インフラやプラットフォームの構築、アプリケーションの受託開発や運用保守などが、これに相当する。この発想を転換し、「自らが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を使うことで、お客様の御用を担うサービス」で、収益を得るビジネス・シナリオだ。</a:t>
            </a:r>
          </a:p>
          <a:p>
            <a:r>
              <a:rPr kumimoji="1" lang="ja-JP" altLang="ja-JP" sz="1200" kern="1200">
                <a:solidFill>
                  <a:schemeClr val="tx1"/>
                </a:solidFill>
                <a:effectLst/>
                <a:latin typeface="+mn-lt"/>
                <a:ea typeface="+mn-ea"/>
                <a:cs typeface="+mn-cs"/>
              </a:rPr>
              <a:t>その典型的な事例として、新日鉄住金ソリューションズ（</a:t>
            </a:r>
            <a:r>
              <a:rPr kumimoji="1" lang="en-US" altLang="ja-JP" sz="1200" kern="1200" dirty="0">
                <a:solidFill>
                  <a:schemeClr val="tx1"/>
                </a:solidFill>
                <a:effectLst/>
                <a:latin typeface="+mn-lt"/>
                <a:ea typeface="+mn-ea"/>
                <a:cs typeface="+mn-cs"/>
              </a:rPr>
              <a:t>NSSOL</a:t>
            </a:r>
            <a:r>
              <a:rPr kumimoji="1" lang="ja-JP" altLang="ja-JP" sz="1200" kern="120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NsxpressII</a:t>
            </a:r>
            <a:r>
              <a:rPr kumimoji="1" lang="ja-JP" altLang="ja-JP" sz="1200" kern="1200">
                <a:solidFill>
                  <a:schemeClr val="tx1"/>
                </a:solidFill>
                <a:effectLst/>
                <a:latin typeface="+mn-lt"/>
                <a:ea typeface="+mn-ea"/>
                <a:cs typeface="+mn-cs"/>
              </a:rPr>
              <a:t>という文書管理サービスがある。</a:t>
            </a:r>
          </a:p>
          <a:p>
            <a:r>
              <a:rPr kumimoji="1" lang="ja-JP" altLang="ja-JP" sz="1200" kern="1200">
                <a:solidFill>
                  <a:schemeClr val="tx1"/>
                </a:solidFill>
                <a:effectLst/>
                <a:latin typeface="+mn-lt"/>
                <a:ea typeface="+mn-ea"/>
                <a:cs typeface="+mn-cs"/>
              </a:rPr>
              <a:t>このサービスは、クラウド・サービスとして、電子および紙媒体の文書を一元管理し、そのデータを自社のデータセンターで管理している。これだけでは、一般的な</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と大差ない。彼らの特徴は、もともとの紙媒体の文書を入力し、必要であれば、印刷配送するための人手による「入出力センター」を持ち、さらにその文書、すなわち原本を保管する倉庫業務「トランクルーム」を併せて提供していることにある。つまり、</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システムと</a:t>
            </a:r>
            <a:r>
              <a:rPr kumimoji="1" lang="en-US" altLang="ja-JP" sz="1200" kern="1200" dirty="0">
                <a:solidFill>
                  <a:schemeClr val="tx1"/>
                </a:solidFill>
                <a:effectLst/>
                <a:latin typeface="+mn-lt"/>
                <a:ea typeface="+mn-ea"/>
                <a:cs typeface="+mn-cs"/>
              </a:rPr>
              <a:t>BPO</a:t>
            </a:r>
            <a:r>
              <a:rPr kumimoji="1" lang="ja-JP" altLang="ja-JP" sz="1200" kern="1200">
                <a:solidFill>
                  <a:schemeClr val="tx1"/>
                </a:solidFill>
                <a:effectLst/>
                <a:latin typeface="+mn-lt"/>
                <a:ea typeface="+mn-ea"/>
                <a:cs typeface="+mn-cs"/>
              </a:rPr>
              <a:t>を一体化し、お客様の「紙も含めた全ての文書を一元管理したい」という御用を解決している。</a:t>
            </a:r>
          </a:p>
          <a:p>
            <a:r>
              <a:rPr kumimoji="1" lang="ja-JP" altLang="ja-JP" sz="1200" kern="1200">
                <a:solidFill>
                  <a:schemeClr val="tx1"/>
                </a:solidFill>
                <a:effectLst/>
                <a:latin typeface="+mn-lt"/>
                <a:ea typeface="+mn-ea"/>
                <a:cs typeface="+mn-cs"/>
              </a:rPr>
              <a:t>これまでなら、</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事業者の仕事は、「文書管理システム」を使わせるシステムを提供してきた。しかし、「文書を一元管理したい」御用は、そのシステムだけでは解決しない。それに付帯する業務があってこそ解決する。</a:t>
            </a:r>
          </a:p>
          <a:p>
            <a:r>
              <a:rPr kumimoji="1" lang="ja-JP" altLang="ja-JP" sz="1200" kern="1200">
                <a:solidFill>
                  <a:schemeClr val="tx1"/>
                </a:solidFill>
                <a:effectLst/>
                <a:latin typeface="+mn-lt"/>
                <a:ea typeface="+mn-ea"/>
                <a:cs typeface="+mn-cs"/>
              </a:rPr>
              <a:t>そんな「御用の一部の機能をシステムとして提供する」システム・ソリューションではなく、「事業者がシステムを使って、御用のすべてを提供する」ビジネス・ソリューションを提供することへと転換するシナリオだ。これは、文書管理に限らず、広範なお客様の業務ニーズに適用可能だ。</a:t>
            </a:r>
          </a:p>
          <a:p>
            <a:r>
              <a:rPr kumimoji="1" lang="ja-JP" altLang="ja-JP" sz="1200" kern="1200">
                <a:solidFill>
                  <a:schemeClr val="tx1"/>
                </a:solidFill>
                <a:effectLst/>
                <a:latin typeface="+mn-lt"/>
                <a:ea typeface="+mn-ea"/>
                <a:cs typeface="+mn-cs"/>
              </a:rPr>
              <a:t>シナリオ</a:t>
            </a:r>
            <a:r>
              <a:rPr kumimoji="1" lang="en-US" altLang="ja-JP" sz="1200" kern="1200" dirty="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：テクノロジーを使いやすくするサービス</a:t>
            </a:r>
          </a:p>
          <a:p>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を使う人の負担を減らし、テクノロジーを容易に使えるようにするサービスで収益を得るシナリオだ。一般的には、アプリケーションをサービスとして提供する場合は</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、開発実行環境であれば</a:t>
            </a:r>
            <a:r>
              <a:rPr kumimoji="1" lang="en-US" altLang="ja-JP" sz="1200" kern="1200" dirty="0">
                <a:solidFill>
                  <a:schemeClr val="tx1"/>
                </a:solidFill>
                <a:effectLst/>
                <a:latin typeface="+mn-lt"/>
                <a:ea typeface="+mn-ea"/>
                <a:cs typeface="+mn-cs"/>
              </a:rPr>
              <a:t>PaaS</a:t>
            </a:r>
            <a:r>
              <a:rPr kumimoji="1" lang="ja-JP" altLang="ja-JP" sz="1200" kern="1200">
                <a:solidFill>
                  <a:schemeClr val="tx1"/>
                </a:solidFill>
                <a:effectLst/>
                <a:latin typeface="+mn-lt"/>
                <a:ea typeface="+mn-ea"/>
                <a:cs typeface="+mn-cs"/>
              </a:rPr>
              <a:t>と区分されるが、このように、エンドユーザーやサービス事業者が、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の価値を容易に引き出し、活かせるためのサービスだ。</a:t>
            </a:r>
          </a:p>
          <a:p>
            <a:r>
              <a:rPr kumimoji="1" lang="ja-JP" altLang="ja-JP" sz="1200" kern="120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Box</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Dropbox</a:t>
            </a:r>
            <a:r>
              <a:rPr kumimoji="1" lang="ja-JP" altLang="ja-JP" sz="1200" kern="120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Force.com</a:t>
            </a:r>
            <a:r>
              <a:rPr kumimoji="1" lang="ja-JP" altLang="ja-JP" sz="1200" kern="1200">
                <a:solidFill>
                  <a:schemeClr val="tx1"/>
                </a:solidFill>
                <a:effectLst/>
                <a:latin typeface="+mn-lt"/>
                <a:ea typeface="+mn-ea"/>
                <a:cs typeface="+mn-cs"/>
              </a:rPr>
              <a:t>や</a:t>
            </a:r>
            <a:r>
              <a:rPr kumimoji="1" lang="en-US" altLang="ja-JP" sz="1200" kern="1200" dirty="0" err="1">
                <a:solidFill>
                  <a:schemeClr val="tx1"/>
                </a:solidFill>
                <a:effectLst/>
                <a:latin typeface="+mn-lt"/>
                <a:ea typeface="+mn-ea"/>
                <a:cs typeface="+mn-cs"/>
              </a:rPr>
              <a:t>kintone</a:t>
            </a:r>
            <a:r>
              <a:rPr kumimoji="1" lang="ja-JP" altLang="ja-JP" sz="1200" kern="1200">
                <a:solidFill>
                  <a:schemeClr val="tx1"/>
                </a:solidFill>
                <a:effectLst/>
                <a:latin typeface="+mn-lt"/>
                <a:ea typeface="+mn-ea"/>
                <a:cs typeface="+mn-cs"/>
              </a:rPr>
              <a:t>など、汎用的な機能をサービスとして提供することが考えられる。また、</a:t>
            </a:r>
            <a:r>
              <a:rPr kumimoji="1" lang="en-US" altLang="ja-JP" sz="1200" kern="1200" dirty="0" err="1">
                <a:solidFill>
                  <a:schemeClr val="tx1"/>
                </a:solidFill>
                <a:effectLst/>
                <a:latin typeface="+mn-lt"/>
                <a:ea typeface="+mn-ea"/>
                <a:cs typeface="+mn-cs"/>
              </a:rPr>
              <a:t>Salesforce.com</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 G-suite </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Concur</a:t>
            </a:r>
            <a:r>
              <a:rPr kumimoji="1" lang="ja-JP" altLang="ja-JP" sz="1200" kern="1200">
                <a:solidFill>
                  <a:schemeClr val="tx1"/>
                </a:solidFill>
                <a:effectLst/>
                <a:latin typeface="+mn-lt"/>
                <a:ea typeface="+mn-ea"/>
                <a:cs typeface="+mn-cs"/>
              </a:rPr>
              <a:t>は、エンドユーザーがこれをそのまま使うこともあるだろうし、サービス事業者がこれを使って</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を活かしたサービスを提供することも可能だ。人工知能や</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などの最新のテクノロジーを使ったシステムを高度な専門性を持たなくても、あるいは、膨大な開発投資を自ら負担しなくても容易に利用できる環境を提供することもできる。</a:t>
            </a:r>
          </a:p>
          <a:p>
            <a:r>
              <a:rPr kumimoji="1" lang="ja-JP" altLang="ja-JP" sz="1200" kern="1200">
                <a:solidFill>
                  <a:schemeClr val="tx1"/>
                </a:solidFill>
                <a:effectLst/>
                <a:latin typeface="+mn-lt"/>
                <a:ea typeface="+mn-ea"/>
                <a:cs typeface="+mn-cs"/>
              </a:rPr>
              <a:t>ただ、このような汎用的なサービスは規模の経済が競争優位を大きく左右するので、ここでの勝負はよほどの投資を覚悟しなければならない。そこで、汎用性を追求せず、あえて自分たちが得意とする業務領域に特化してサービスを提供することが現実的だろう。</a:t>
            </a:r>
          </a:p>
          <a:p>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をより一層活用したいユーザーに、それを容易に使えるようにするためのサービスを提供するビジネスは、テクノロジーの多様性が拡大する中、需要を拡大してゆくと考えられる。</a:t>
            </a:r>
          </a:p>
          <a:p>
            <a:r>
              <a:rPr kumimoji="1" lang="ja-JP" altLang="ja-JP" sz="1200" kern="1200">
                <a:solidFill>
                  <a:schemeClr val="tx1"/>
                </a:solidFill>
                <a:effectLst/>
                <a:latin typeface="+mn-lt"/>
                <a:ea typeface="+mn-ea"/>
                <a:cs typeface="+mn-cs"/>
              </a:rPr>
              <a:t>シナリオ</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：高度な専門性を提供するサービス</a:t>
            </a:r>
          </a:p>
          <a:p>
            <a:r>
              <a:rPr kumimoji="1" lang="ja-JP" altLang="ja-JP" sz="1200" kern="1200">
                <a:solidFill>
                  <a:schemeClr val="tx1"/>
                </a:solidFill>
                <a:effectLst/>
                <a:latin typeface="+mn-lt"/>
                <a:ea typeface="+mn-ea"/>
                <a:cs typeface="+mn-cs"/>
              </a:rPr>
              <a:t>ひとつは、テクノロジーそのものを開発するビジネスだ。人工知能のアルゴリズム、</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の要素技術やプラットフォーム、様々な</a:t>
            </a:r>
            <a:r>
              <a:rPr kumimoji="1" lang="en-US" altLang="ja-JP" sz="1200" kern="1200" dirty="0">
                <a:solidFill>
                  <a:schemeClr val="tx1"/>
                </a:solidFill>
                <a:effectLst/>
                <a:latin typeface="+mn-lt"/>
                <a:ea typeface="+mn-ea"/>
                <a:cs typeface="+mn-cs"/>
              </a:rPr>
              <a:t>OSS</a:t>
            </a:r>
            <a:r>
              <a:rPr kumimoji="1" lang="ja-JP" altLang="ja-JP" sz="1200" kern="1200">
                <a:solidFill>
                  <a:schemeClr val="tx1"/>
                </a:solidFill>
                <a:effectLst/>
                <a:latin typeface="+mn-lt"/>
                <a:ea typeface="+mn-ea"/>
                <a:cs typeface="+mn-cs"/>
              </a:rPr>
              <a:t>やフレームワークの開発に貢献することなど、高度な専門的知識を必要とする。例えば、金融デリバティブに関連したシステムを開発する場合は、高度な金融工学の知識や</a:t>
            </a:r>
            <a:r>
              <a:rPr kumimoji="1" lang="en-US" altLang="ja-JP" sz="1200" kern="1200" dirty="0">
                <a:solidFill>
                  <a:schemeClr val="tx1"/>
                </a:solidFill>
                <a:effectLst/>
                <a:latin typeface="+mn-lt"/>
                <a:ea typeface="+mn-ea"/>
                <a:cs typeface="+mn-cs"/>
              </a:rPr>
              <a:t>GPU</a:t>
            </a:r>
            <a:r>
              <a:rPr kumimoji="1" lang="ja-JP" altLang="ja-JP" sz="1200" kern="1200">
                <a:solidFill>
                  <a:schemeClr val="tx1"/>
                </a:solidFill>
                <a:effectLst/>
                <a:latin typeface="+mn-lt"/>
                <a:ea typeface="+mn-ea"/>
                <a:cs typeface="+mn-cs"/>
              </a:rPr>
              <a:t>の利用技術が求められるだろう。</a:t>
            </a:r>
          </a:p>
          <a:p>
            <a:r>
              <a:rPr kumimoji="1" lang="ja-JP" altLang="ja-JP" sz="1200" kern="1200">
                <a:solidFill>
                  <a:schemeClr val="tx1"/>
                </a:solidFill>
                <a:effectLst/>
                <a:latin typeface="+mn-lt"/>
                <a:ea typeface="+mn-ea"/>
                <a:cs typeface="+mn-cs"/>
              </a:rPr>
              <a:t>これを自らの製品やサービスとして提供することも可能だが、このような高度な専門性を求めるシステム開発を受託することができれば、例え人月積算ビジネスであっても高い単金を得られ、利益率は高まる。</a:t>
            </a:r>
          </a:p>
          <a:p>
            <a:r>
              <a:rPr kumimoji="1" lang="ja-JP" altLang="ja-JP" sz="1200" kern="1200">
                <a:solidFill>
                  <a:schemeClr val="tx1"/>
                </a:solidFill>
                <a:effectLst/>
                <a:latin typeface="+mn-lt"/>
                <a:ea typeface="+mn-ea"/>
                <a:cs typeface="+mn-cs"/>
              </a:rPr>
              <a:t>もうひとつは、アプリケーション・システムや</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インフラの企画・設計などのコンサルティングだ。ビジネス規模を大きくすることはできないが、高い利益率は期待できる。また、アウトサイド戦略のシナリオ</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、および、後述するインサイド戦略にビジネスを拡げるきっかけを掴むことができる。</a:t>
            </a:r>
          </a:p>
          <a:p>
            <a:r>
              <a:rPr kumimoji="1" lang="ja-JP" altLang="ja-JP" sz="1200" kern="1200">
                <a:solidFill>
                  <a:schemeClr val="tx1"/>
                </a:solidFill>
                <a:effectLst/>
                <a:latin typeface="+mn-lt"/>
                <a:ea typeface="+mn-ea"/>
                <a:cs typeface="+mn-cs"/>
              </a:rPr>
              <a:t>インサイド戦略</a:t>
            </a:r>
          </a:p>
          <a:p>
            <a:r>
              <a:rPr kumimoji="1" lang="ja-JP" altLang="ja-JP" sz="1200" kern="1200">
                <a:solidFill>
                  <a:schemeClr val="tx1"/>
                </a:solidFill>
                <a:effectLst/>
                <a:latin typeface="+mn-lt"/>
                <a:ea typeface="+mn-ea"/>
                <a:cs typeface="+mn-cs"/>
              </a:rPr>
              <a:t>グローバル化の進展、ビジネス・ライフサイクルの短期化、顧客嗜好の多様化といったビジネス環境の変化は、スピードや俊敏性を経営に求めている。</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は、この要請に即応できなくてはならない。それには、開発や運用の内製化がひとつの選択となる。しかし、開発や運用の仕事は、これまでは外部に依存してきた。そのため社内には、スキルも人材もない。また、間接要員と見做されている情報システム部員を増員するという経営判断は、なかなか難しい。</a:t>
            </a:r>
          </a:p>
          <a:p>
            <a:r>
              <a:rPr kumimoji="1" lang="ja-JP" altLang="ja-JP" sz="1200" kern="1200">
                <a:solidFill>
                  <a:schemeClr val="tx1"/>
                </a:solidFill>
                <a:effectLst/>
                <a:latin typeface="+mn-lt"/>
                <a:ea typeface="+mn-ea"/>
                <a:cs typeface="+mn-cs"/>
              </a:rPr>
              <a:t>そう考えれば、ここにビジネスのチャンスがある。具体的には、３つのシナリオが考えられる。</a:t>
            </a:r>
          </a:p>
          <a:p>
            <a:r>
              <a:rPr kumimoji="1" lang="ja-JP" altLang="ja-JP" sz="1200" kern="1200">
                <a:solidFill>
                  <a:schemeClr val="tx1"/>
                </a:solidFill>
                <a:effectLst/>
                <a:latin typeface="+mn-lt"/>
                <a:ea typeface="+mn-ea"/>
                <a:cs typeface="+mn-cs"/>
              </a:rPr>
              <a:t>シナリオ</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：お客様の内製化を支援する</a:t>
            </a:r>
          </a:p>
          <a:p>
            <a:r>
              <a:rPr kumimoji="1" lang="ja-JP" altLang="ja-JP" sz="1200" kern="1200">
                <a:solidFill>
                  <a:schemeClr val="tx1"/>
                </a:solidFill>
                <a:effectLst/>
                <a:latin typeface="+mn-lt"/>
                <a:ea typeface="+mn-ea"/>
                <a:cs typeface="+mn-cs"/>
              </a:rPr>
              <a:t>お客様の人材を育成し、内製化を支援する。そのために、お客様を</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事業者に出向させ、スキル移転をおこなっている企業もある。</a:t>
            </a:r>
          </a:p>
          <a:p>
            <a:r>
              <a:rPr kumimoji="1" lang="ja-JP" altLang="ja-JP" sz="1200" kern="1200">
                <a:solidFill>
                  <a:schemeClr val="tx1"/>
                </a:solidFill>
                <a:effectLst/>
                <a:latin typeface="+mn-lt"/>
                <a:ea typeface="+mn-ea"/>
                <a:cs typeface="+mn-cs"/>
              </a:rPr>
              <a:t>確かに内製化が進めば、全体としてのアウトソーシング需要は減り、これまで開発に従事していた事業者は淘汰されることになる。しかし、だからといって、全てを内製化できるわけではない。むしろ、内製と外注の役割の分化が最適化され、全体としての生産性を高めてゆくことになるはずだ。そのときに、切られる側に立つか、残る側に立つかがはっきりする。</a:t>
            </a:r>
          </a:p>
          <a:p>
            <a:r>
              <a:rPr kumimoji="1" lang="ja-JP" altLang="ja-JP" sz="1200" kern="1200">
                <a:solidFill>
                  <a:schemeClr val="tx1"/>
                </a:solidFill>
                <a:effectLst/>
                <a:latin typeface="+mn-lt"/>
                <a:ea typeface="+mn-ea"/>
                <a:cs typeface="+mn-cs"/>
              </a:rPr>
              <a:t>このような状況を自ら創り出すことで、「残る側」に立ち、お客様のシェアを拡大させるシナリオだ。</a:t>
            </a:r>
          </a:p>
          <a:p>
            <a:r>
              <a:rPr kumimoji="1" lang="ja-JP" altLang="ja-JP" sz="1200" kern="1200">
                <a:solidFill>
                  <a:schemeClr val="tx1"/>
                </a:solidFill>
                <a:effectLst/>
                <a:latin typeface="+mn-lt"/>
                <a:ea typeface="+mn-ea"/>
                <a:cs typeface="+mn-cs"/>
              </a:rPr>
              <a:t>シナリオ</a:t>
            </a:r>
            <a:r>
              <a:rPr kumimoji="1" lang="en-US" altLang="ja-JP" sz="1200" kern="1200" dirty="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部門の機能を代行する</a:t>
            </a:r>
          </a:p>
          <a:p>
            <a:r>
              <a:rPr kumimoji="1" lang="ja-JP" altLang="ja-JP" sz="1200" kern="1200">
                <a:solidFill>
                  <a:schemeClr val="tx1"/>
                </a:solidFill>
                <a:effectLst/>
                <a:latin typeface="+mn-lt"/>
                <a:ea typeface="+mn-ea"/>
                <a:cs typeface="+mn-cs"/>
              </a:rPr>
              <a:t>中小企業に向いているシナリオだ。中小企業は、</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の専門家もいなければ、</a:t>
            </a:r>
            <a:r>
              <a:rPr kumimoji="1" lang="en-US" altLang="ja-JP" sz="1200" kern="1200" dirty="0">
                <a:solidFill>
                  <a:schemeClr val="tx1"/>
                </a:solidFill>
                <a:effectLst/>
                <a:latin typeface="+mn-lt"/>
                <a:ea typeface="+mn-ea"/>
                <a:cs typeface="+mn-cs"/>
              </a:rPr>
              <a:t>CIO</a:t>
            </a:r>
            <a:r>
              <a:rPr kumimoji="1" lang="ja-JP" altLang="ja-JP" sz="1200" kern="1200">
                <a:solidFill>
                  <a:schemeClr val="tx1"/>
                </a:solidFill>
                <a:effectLst/>
                <a:latin typeface="+mn-lt"/>
                <a:ea typeface="+mn-ea"/>
                <a:cs typeface="+mn-cs"/>
              </a:rPr>
              <a:t>も不在だ。</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部門さえない。こういう企業の</a:t>
            </a:r>
            <a:r>
              <a:rPr kumimoji="1" lang="en-US" altLang="ja-JP" sz="1200" kern="1200" dirty="0">
                <a:solidFill>
                  <a:schemeClr val="tx1"/>
                </a:solidFill>
                <a:effectLst/>
                <a:latin typeface="+mn-lt"/>
                <a:ea typeface="+mn-ea"/>
                <a:cs typeface="+mn-cs"/>
              </a:rPr>
              <a:t>CIO</a:t>
            </a:r>
            <a:r>
              <a:rPr kumimoji="1" lang="ja-JP" altLang="ja-JP" sz="1200" kern="1200">
                <a:solidFill>
                  <a:schemeClr val="tx1"/>
                </a:solidFill>
                <a:effectLst/>
                <a:latin typeface="+mn-lt"/>
                <a:ea typeface="+mn-ea"/>
                <a:cs typeface="+mn-cs"/>
              </a:rPr>
              <a:t>、開発、運用を代行する需要はあるだろう。</a:t>
            </a:r>
          </a:p>
          <a:p>
            <a:r>
              <a:rPr kumimoji="1" lang="ja-JP" altLang="ja-JP" sz="1200" kern="1200">
                <a:solidFill>
                  <a:schemeClr val="tx1"/>
                </a:solidFill>
                <a:effectLst/>
                <a:latin typeface="+mn-lt"/>
                <a:ea typeface="+mn-ea"/>
                <a:cs typeface="+mn-cs"/>
              </a:rPr>
              <a:t>例えば、ソニックガーデンの「納品しない受託開発」は、このようなサービスだ。お客様の経営者や業務部門の方と必要なシステムは何かを徹底して議論し、本当に経営や業務に貢献できるシステムのみを開発する。</a:t>
            </a:r>
          </a:p>
          <a:p>
            <a:r>
              <a:rPr kumimoji="1" lang="ja-JP" altLang="ja-JP" sz="1200" kern="1200">
                <a:solidFill>
                  <a:schemeClr val="tx1"/>
                </a:solidFill>
                <a:effectLst/>
                <a:latin typeface="+mn-lt"/>
                <a:ea typeface="+mn-ea"/>
                <a:cs typeface="+mn-cs"/>
              </a:rPr>
              <a:t>支払いは月額定額、いうなれば顧問料のような位置づけだ。その範囲であれば、必要な追加や変更、新規開発を行う。必要かどうか分からない、あったらいいは開発しないことで、効果を最大限に引き出し品質の向上を図る。開発はアジャイルで、そして運用や開発の基盤は、クラウドを使うことによってコストとスピードを担保する。</a:t>
            </a:r>
          </a:p>
          <a:p>
            <a:r>
              <a:rPr kumimoji="1" lang="ja-JP" altLang="ja-JP" sz="1200" kern="1200">
                <a:solidFill>
                  <a:schemeClr val="tx1"/>
                </a:solidFill>
                <a:effectLst/>
                <a:latin typeface="+mn-lt"/>
                <a:ea typeface="+mn-ea"/>
                <a:cs typeface="+mn-cs"/>
              </a:rPr>
              <a:t>このようなやり方は、そのための人材を容易に増やせないことが課題だ。また企業の規模も小さなところや大企業でも特定の事業部門との直接契約になると考えられる。そのため、事業規模の拡大は容易ではないが、安定した収益と利益の確保が期待できる。</a:t>
            </a:r>
          </a:p>
          <a:p>
            <a:r>
              <a:rPr kumimoji="1" lang="ja-JP" altLang="ja-JP" sz="1200" kern="1200">
                <a:solidFill>
                  <a:schemeClr val="tx1"/>
                </a:solidFill>
                <a:effectLst/>
                <a:latin typeface="+mn-lt"/>
                <a:ea typeface="+mn-ea"/>
                <a:cs typeface="+mn-cs"/>
              </a:rPr>
              <a:t>継続的、安定的にお客様との信頼関係を築き、なによりも工数ではなく、効率やスキルを高めることで収益に貢献できるから、エンジニアのモチベーションを高めることもできる。</a:t>
            </a:r>
          </a:p>
          <a:p>
            <a:r>
              <a:rPr kumimoji="1" lang="ja-JP" altLang="ja-JP" sz="1200" kern="1200">
                <a:solidFill>
                  <a:schemeClr val="tx1"/>
                </a:solidFill>
                <a:effectLst/>
                <a:latin typeface="+mn-lt"/>
                <a:ea typeface="+mn-ea"/>
                <a:cs typeface="+mn-cs"/>
              </a:rPr>
              <a:t>シナリオ</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：アジャイル型請負開発</a:t>
            </a:r>
          </a:p>
          <a:p>
            <a:r>
              <a:rPr kumimoji="1" lang="ja-JP" altLang="ja-JP" sz="1200" kern="1200">
                <a:solidFill>
                  <a:schemeClr val="tx1"/>
                </a:solidFill>
                <a:effectLst/>
                <a:latin typeface="+mn-lt"/>
                <a:ea typeface="+mn-ea"/>
                <a:cs typeface="+mn-cs"/>
              </a:rPr>
              <a:t>アジャイル型請負開発は、アジャイル開発の思想を請負開発に持ち込もうという取り組みだ。</a:t>
            </a:r>
          </a:p>
          <a:p>
            <a:r>
              <a:rPr kumimoji="1" lang="ja-JP" altLang="ja-JP" sz="1200" kern="1200">
                <a:solidFill>
                  <a:schemeClr val="tx1"/>
                </a:solidFill>
                <a:effectLst/>
                <a:latin typeface="+mn-lt"/>
                <a:ea typeface="+mn-ea"/>
                <a:cs typeface="+mn-cs"/>
              </a:rPr>
              <a:t>アジャイル型請負開発では、ビジネス価値、つまり、「業務を遂行するうえでなくてはならないプロセス」に絞り込んで開発すべき対象範囲を決めてゆく。「必要かどうかわからない」、「あったほうがいいかもしれない」というものは、対象から外す。そして、おおよその工数と期間の見通しを立てて金額を決め、請負契約を締結する。</a:t>
            </a:r>
          </a:p>
          <a:p>
            <a:r>
              <a:rPr kumimoji="1" lang="ja-JP" altLang="ja-JP" sz="1200" kern="1200">
                <a:solidFill>
                  <a:schemeClr val="tx1"/>
                </a:solidFill>
                <a:effectLst/>
                <a:latin typeface="+mn-lt"/>
                <a:ea typeface="+mn-ea"/>
                <a:cs typeface="+mn-cs"/>
              </a:rPr>
              <a:t>そのうえで、ビジネス価値で優先順位を決めて、ひとつひとつ完成させてゆく。ひとつのプロセスを完成させる期間（反復／イタレーション）は</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週間となり、この期間は仕様凍結される。ただ、ウォーターフォール型のように長期の仕様凍結は不要だ。そのため、期間途中でこの優先順位が変われば、合意した工数と期間の範囲内で入れ替えることができるので、ユーザーの変更要求に柔軟に対応できる。</a:t>
            </a:r>
          </a:p>
          <a:p>
            <a:r>
              <a:rPr kumimoji="1" lang="ja-JP" altLang="ja-JP" sz="1200" kern="1200">
                <a:solidFill>
                  <a:schemeClr val="tx1"/>
                </a:solidFill>
                <a:effectLst/>
                <a:latin typeface="+mn-lt"/>
                <a:ea typeface="+mn-ea"/>
                <a:cs typeface="+mn-cs"/>
              </a:rPr>
              <a:t>重要なところから完成させ、反復ごとに、それ以前のプロセスも含めてユーザーの検証を請けるので、期間後期になるほどに重要なプロセスが多くの検証をうけ、バグは徹底して潰される。また、後期に開発されるほど重要度の低いプロセスになるので、たとえそこで問題が生じても全体に及ぼす影響は少なく、結果的に期間内に出来上がるシステムの完成度は高いものになる。</a:t>
            </a:r>
          </a:p>
          <a:p>
            <a:r>
              <a:rPr kumimoji="1" lang="ja-JP" altLang="ja-JP" sz="1200" kern="1200">
                <a:solidFill>
                  <a:schemeClr val="tx1"/>
                </a:solidFill>
                <a:effectLst/>
                <a:latin typeface="+mn-lt"/>
                <a:ea typeface="+mn-ea"/>
                <a:cs typeface="+mn-cs"/>
              </a:rPr>
              <a:t>また、請負契約を締結し、金額を確定しているので、日々改善に努め、生産性を高めていけば、原価を低減させ、利益を拡大させられる。これは働く現場のモチベーション向上につながる。</a:t>
            </a:r>
          </a:p>
          <a:p>
            <a:r>
              <a:rPr kumimoji="1" lang="ja-JP" altLang="ja-JP" sz="1200" kern="1200">
                <a:solidFill>
                  <a:schemeClr val="tx1"/>
                </a:solidFill>
                <a:effectLst/>
                <a:latin typeface="+mn-lt"/>
                <a:ea typeface="+mn-ea"/>
                <a:cs typeface="+mn-cs"/>
              </a:rPr>
              <a:t>このようなやりかたで、次の３つの狙いを実現します。</a:t>
            </a:r>
          </a:p>
          <a:p>
            <a:r>
              <a:rPr kumimoji="1" lang="ja-JP" altLang="ja-JP" sz="1200" kern="1200">
                <a:solidFill>
                  <a:schemeClr val="tx1"/>
                </a:solidFill>
                <a:effectLst/>
                <a:latin typeface="+mn-lt"/>
                <a:ea typeface="+mn-ea"/>
                <a:cs typeface="+mn-cs"/>
              </a:rPr>
              <a:t>ユーザーが本当に使うシステムだけを作ることで、ムダな開発投資をさせない。</a:t>
            </a:r>
          </a:p>
          <a:p>
            <a:r>
              <a:rPr kumimoji="1" lang="ja-JP" altLang="ja-JP" sz="1200" kern="1200">
                <a:solidFill>
                  <a:schemeClr val="tx1"/>
                </a:solidFill>
                <a:effectLst/>
                <a:latin typeface="+mn-lt"/>
                <a:ea typeface="+mn-ea"/>
                <a:cs typeface="+mn-cs"/>
              </a:rPr>
              <a:t>ユーザーからの変更要求にも柔軟に対応し、ユーザーが納得して使えるシステムを実現する。</a:t>
            </a:r>
          </a:p>
          <a:p>
            <a:r>
              <a:rPr kumimoji="1" lang="ja-JP" altLang="ja-JP" sz="1200" kern="1200">
                <a:solidFill>
                  <a:schemeClr val="tx1"/>
                </a:solidFill>
                <a:effectLst/>
                <a:latin typeface="+mn-lt"/>
                <a:ea typeface="+mn-ea"/>
                <a:cs typeface="+mn-cs"/>
              </a:rPr>
              <a:t>ユーザーが納得できる予算の中で最善の機能を実装し、約束した期間の中で最高の品質を実現する。</a:t>
            </a:r>
          </a:p>
          <a:p>
            <a:r>
              <a:rPr kumimoji="1" lang="ja-JP" altLang="ja-JP" sz="1200" kern="1200">
                <a:solidFill>
                  <a:schemeClr val="tx1"/>
                </a:solidFill>
                <a:effectLst/>
                <a:latin typeface="+mn-lt"/>
                <a:ea typeface="+mn-ea"/>
                <a:cs typeface="+mn-cs"/>
              </a:rPr>
              <a:t>「アジャイル型請負開発は、この３つの狙いを実現することで、「顧客満足」という顧客価値を提供すると同時に、「幸せな働き方の実現」と「利益の拡大」という事業者価値の享受を両立する受託開発のビジネスモデルといえるだろう。</a:t>
            </a:r>
          </a:p>
          <a:p>
            <a:r>
              <a:rPr kumimoji="1" lang="ja-JP" altLang="ja-JP" sz="1200" kern="1200">
                <a:solidFill>
                  <a:schemeClr val="tx1"/>
                </a:solidFill>
                <a:effectLst/>
                <a:latin typeface="+mn-lt"/>
                <a:ea typeface="+mn-ea"/>
                <a:cs typeface="+mn-cs"/>
              </a:rPr>
              <a:t>ポスト</a:t>
            </a:r>
            <a:r>
              <a:rPr kumimoji="1" lang="en-US" altLang="ja-JP" sz="1200" kern="1200" dirty="0">
                <a:solidFill>
                  <a:schemeClr val="tx1"/>
                </a:solidFill>
                <a:effectLst/>
                <a:latin typeface="+mn-lt"/>
                <a:ea typeface="+mn-ea"/>
                <a:cs typeface="+mn-cs"/>
              </a:rPr>
              <a:t> SI</a:t>
            </a:r>
            <a:r>
              <a:rPr kumimoji="1" lang="ja-JP" altLang="ja-JP" sz="1200" kern="1200">
                <a:solidFill>
                  <a:schemeClr val="tx1"/>
                </a:solidFill>
                <a:effectLst/>
                <a:latin typeface="+mn-lt"/>
                <a:ea typeface="+mn-ea"/>
                <a:cs typeface="+mn-cs"/>
              </a:rPr>
              <a:t>の戦略やシナリオは、他にもあるだろうが、いろいろと考え、試してみることで、自分たちにとっての最適解を見つけるしかない。</a:t>
            </a:r>
          </a:p>
          <a:p>
            <a:r>
              <a:rPr kumimoji="1" lang="ja-JP" altLang="ja-JP" sz="1200" kern="1200">
                <a:solidFill>
                  <a:schemeClr val="tx1"/>
                </a:solidFill>
                <a:effectLst/>
                <a:latin typeface="+mn-lt"/>
                <a:ea typeface="+mn-ea"/>
                <a:cs typeface="+mn-cs"/>
              </a:rPr>
              <a:t>人月積算型受託開発、運用・開発要員の派遣だけでは、いずれ厳しくなることは明らかだ。早く手を打たなければ、手遅れになることは、いうまでもない。</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1954638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2445277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193536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105019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b="1" dirty="0">
                <a:effectLst/>
              </a:rPr>
              <a:t>こちらをご覧下さい</a:t>
            </a:r>
            <a:endParaRPr lang="en-US" altLang="ja-JP" b="1" dirty="0">
              <a:effectLst/>
            </a:endParaRPr>
          </a:p>
          <a:p>
            <a:pPr fontAlgn="base"/>
            <a:r>
              <a:rPr lang="en-US" altLang="ja-JP" b="1" dirty="0">
                <a:effectLst/>
              </a:rPr>
              <a:t>http://</a:t>
            </a:r>
            <a:r>
              <a:rPr lang="en-US" altLang="ja-JP" b="1" dirty="0" err="1">
                <a:effectLst/>
              </a:rPr>
              <a:t>www.netcommerce.co.jp</a:t>
            </a:r>
            <a:r>
              <a:rPr lang="en-US" altLang="ja-JP" b="1" dirty="0">
                <a:effectLst/>
              </a:rPr>
              <a:t>/blog/2016/09/10/10157</a:t>
            </a:r>
          </a:p>
          <a:p>
            <a:pPr fontAlgn="base"/>
            <a:endParaRPr lang="en-US" altLang="ja-JP" b="1" dirty="0">
              <a:effectLst/>
            </a:endParaRPr>
          </a:p>
          <a:p>
            <a:pPr fontAlgn="base"/>
            <a:r>
              <a:rPr lang="ja-JP" altLang="en-US" b="1" dirty="0">
                <a:effectLst/>
              </a:rPr>
              <a:t>「共創」</a:t>
            </a:r>
            <a:endParaRPr lang="ja-JP" altLang="en-US" dirty="0">
              <a:effectLst/>
            </a:endParaRPr>
          </a:p>
          <a:p>
            <a:pPr fontAlgn="base"/>
            <a:r>
              <a:rPr kumimoji="1" lang="ja-JP" altLang="en-US" sz="1200" b="0" i="0" kern="1200" dirty="0">
                <a:solidFill>
                  <a:schemeClr val="tx1"/>
                </a:solidFill>
                <a:effectLst/>
                <a:latin typeface="+mn-lt"/>
                <a:ea typeface="+mn-ea"/>
                <a:cs typeface="+mn-cs"/>
              </a:rPr>
              <a:t>最近、この言葉をよく目にするようになりました。特にデザインやマーケティングの界隈で使われているようですが、</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企業でも「顧客との共創」を掲げ、お客様との関係を深化させてゆこうという想いから、経営方針としているところや、「共創サービスの体系化」を発表し、ブランドとして広めて行こうというところもあるようです。</a:t>
            </a:r>
          </a:p>
          <a:p>
            <a:pPr fontAlgn="base"/>
            <a:r>
              <a:rPr kumimoji="1" lang="ja-JP" altLang="en-US" sz="1200" b="0" i="0" kern="1200" dirty="0">
                <a:solidFill>
                  <a:schemeClr val="tx1"/>
                </a:solidFill>
                <a:effectLst/>
                <a:latin typeface="+mn-lt"/>
                <a:ea typeface="+mn-ea"/>
                <a:cs typeface="+mn-cs"/>
              </a:rPr>
              <a:t>この言葉は、</a:t>
            </a:r>
            <a:r>
              <a:rPr kumimoji="1" lang="en-US" altLang="ja-JP" sz="1200" b="0" i="0" kern="1200" dirty="0">
                <a:solidFill>
                  <a:schemeClr val="tx1"/>
                </a:solidFill>
                <a:effectLst/>
                <a:latin typeface="+mn-lt"/>
                <a:ea typeface="+mn-ea"/>
                <a:cs typeface="+mn-cs"/>
              </a:rPr>
              <a:t>2004</a:t>
            </a:r>
            <a:r>
              <a:rPr kumimoji="1" lang="ja-JP" altLang="en-US" sz="1200" b="0" i="0" kern="1200" dirty="0">
                <a:solidFill>
                  <a:schemeClr val="tx1"/>
                </a:solidFill>
                <a:effectLst/>
                <a:latin typeface="+mn-lt"/>
                <a:ea typeface="+mn-ea"/>
                <a:cs typeface="+mn-cs"/>
              </a:rPr>
              <a:t>年、米ミシガン大学ビジネススクール教授、</a:t>
            </a:r>
            <a:r>
              <a:rPr kumimoji="1" lang="en-US" altLang="ja-JP" sz="1200" b="0" i="0" kern="1200" dirty="0">
                <a:solidFill>
                  <a:schemeClr val="tx1"/>
                </a:solidFill>
                <a:effectLst/>
                <a:latin typeface="+mn-lt"/>
                <a:ea typeface="+mn-ea"/>
                <a:cs typeface="+mn-cs"/>
              </a:rPr>
              <a:t>C.K.</a:t>
            </a:r>
            <a:r>
              <a:rPr kumimoji="1" lang="ja-JP" altLang="en-US" sz="1200" b="0" i="0" kern="1200" dirty="0">
                <a:solidFill>
                  <a:schemeClr val="tx1"/>
                </a:solidFill>
                <a:effectLst/>
                <a:latin typeface="+mn-lt"/>
                <a:ea typeface="+mn-ea"/>
                <a:cs typeface="+mn-cs"/>
              </a:rPr>
              <a:t>プラハラードとベンカト・ラマスワミが、共著</a:t>
            </a:r>
            <a:r>
              <a:rPr kumimoji="1" lang="en-US" altLang="ja-JP" sz="1200" b="0" i="0" kern="1200" dirty="0">
                <a:solidFill>
                  <a:schemeClr val="tx1"/>
                </a:solidFill>
                <a:effectLst/>
                <a:latin typeface="+mn-lt"/>
                <a:ea typeface="+mn-ea"/>
                <a:cs typeface="+mn-cs"/>
              </a:rPr>
              <a:t>『The Future of Competition: Co-Creating Unique Value With Customers</a:t>
            </a:r>
            <a:r>
              <a:rPr kumimoji="1" lang="ja-JP" altLang="en-US" sz="1200" b="0" i="0" kern="1200" dirty="0">
                <a:solidFill>
                  <a:schemeClr val="tx1"/>
                </a:solidFill>
                <a:effectLst/>
                <a:latin typeface="+mn-lt"/>
                <a:ea typeface="+mn-ea"/>
                <a:cs typeface="+mn-cs"/>
              </a:rPr>
              <a:t>（邦訳：価値共創の未来へ</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顧客と企業の</a:t>
            </a:r>
            <a:r>
              <a:rPr kumimoji="1" lang="en-US" altLang="ja-JP" sz="1200" b="0" i="0" kern="1200" dirty="0">
                <a:solidFill>
                  <a:schemeClr val="tx1"/>
                </a:solidFill>
                <a:effectLst/>
                <a:latin typeface="+mn-lt"/>
                <a:ea typeface="+mn-ea"/>
                <a:cs typeface="+mn-cs"/>
              </a:rPr>
              <a:t>Co-Creation</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で提起した概念と言われています。企業が、様々なステークホルダーと協働して共に新たな価値を創造するとという概念「</a:t>
            </a:r>
            <a:r>
              <a:rPr kumimoji="1" lang="en-US" altLang="ja-JP" sz="1200" b="0" i="0" kern="1200" dirty="0">
                <a:solidFill>
                  <a:schemeClr val="tx1"/>
                </a:solidFill>
                <a:effectLst/>
                <a:latin typeface="+mn-lt"/>
                <a:ea typeface="+mn-ea"/>
                <a:cs typeface="+mn-cs"/>
              </a:rPr>
              <a:t>Co-Creation</a:t>
            </a:r>
            <a:r>
              <a:rPr kumimoji="1" lang="ja-JP" altLang="en-US" sz="1200" b="0" i="0" kern="1200" dirty="0">
                <a:solidFill>
                  <a:schemeClr val="tx1"/>
                </a:solidFill>
                <a:effectLst/>
                <a:latin typeface="+mn-lt"/>
                <a:ea typeface="+mn-ea"/>
                <a:cs typeface="+mn-cs"/>
              </a:rPr>
              <a:t>」の日本語訳です。</a:t>
            </a:r>
          </a:p>
          <a:p>
            <a:pPr fontAlgn="base"/>
            <a:r>
              <a:rPr kumimoji="1" lang="ja-JP" altLang="en-US" sz="1200" b="0" i="0" kern="1200" dirty="0">
                <a:solidFill>
                  <a:schemeClr val="tx1"/>
                </a:solidFill>
                <a:effectLst/>
                <a:latin typeface="+mn-lt"/>
                <a:ea typeface="+mn-ea"/>
                <a:cs typeface="+mn-cs"/>
              </a:rPr>
              <a:t>この言葉が、いま注目されるようになったのは、ビジネスのスピードが加速し、その変化へ即応の如何が企業の死命を制する時代になった、という意識が高まったことが背景にあるようです。</a:t>
            </a:r>
          </a:p>
          <a:p>
            <a:pPr fontAlgn="base"/>
            <a:r>
              <a:rPr kumimoji="1" lang="ja-JP" altLang="en-US" sz="1200" b="0" i="0" kern="1200" dirty="0">
                <a:solidFill>
                  <a:schemeClr val="tx1"/>
                </a:solidFill>
                <a:effectLst/>
                <a:latin typeface="+mn-lt"/>
                <a:ea typeface="+mn-ea"/>
                <a:cs typeface="+mn-cs"/>
              </a:rPr>
              <a:t>苦労して築き上げた競争優位であっても、ビジネス環境の変化は急激で、ひとつの競合優位を長期継続的に維持することができなくなりました。連続的に競合優位を生みだし続けることができなければ、生き残れない時代となったのです。</a:t>
            </a:r>
          </a:p>
          <a:p>
            <a:pPr fontAlgn="base"/>
            <a:r>
              <a:rPr lang="ja-JP" altLang="en-US" dirty="0">
                <a:effectLst/>
              </a:rPr>
              <a:t>「市場の変化に合わせて。戦略を動かし続ける」</a:t>
            </a:r>
          </a:p>
          <a:p>
            <a:pPr fontAlgn="base"/>
            <a:r>
              <a:rPr kumimoji="1" lang="ja-JP" altLang="en-US" sz="1200" b="0" i="0" kern="1200" dirty="0">
                <a:solidFill>
                  <a:schemeClr val="tx1"/>
                </a:solidFill>
                <a:effectLst/>
                <a:latin typeface="+mn-lt"/>
                <a:ea typeface="+mn-ea"/>
                <a:cs typeface="+mn-cs"/>
              </a:rPr>
              <a:t>米コロンビア大学ビジネススクール教授、リタ・マグレイスの著「</a:t>
            </a:r>
            <a:r>
              <a:rPr kumimoji="1" lang="en-US" altLang="ja-JP" sz="1200" b="0" i="0" kern="1200" dirty="0">
                <a:solidFill>
                  <a:schemeClr val="tx1"/>
                </a:solidFill>
                <a:effectLst/>
                <a:latin typeface="+mn-lt"/>
                <a:ea typeface="+mn-ea"/>
                <a:cs typeface="+mn-cs"/>
              </a:rPr>
              <a:t>The End of Competitive Advantage</a:t>
            </a:r>
            <a:r>
              <a:rPr kumimoji="1" lang="ja-JP" altLang="en-US" sz="1200" b="0" i="0" kern="1200" dirty="0">
                <a:solidFill>
                  <a:schemeClr val="tx1"/>
                </a:solidFill>
                <a:effectLst/>
                <a:latin typeface="+mn-lt"/>
                <a:ea typeface="+mn-ea"/>
                <a:cs typeface="+mn-cs"/>
              </a:rPr>
              <a:t>（邦訳：競争優位の終焉）」にこのように書かれています。また、企業のもつ競争優位性が競争を通じてあっという間に消えてしまう市場の特性を「ハイパーコンペティション」といい、いままさにそんな時代にあることを、事例を示しながら紹介しています。</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業界など、まさに「ハイパーコンペティション」な状況にあると言えるでしょう。</a:t>
            </a:r>
          </a:p>
          <a:p>
            <a:pPr fontAlgn="base"/>
            <a:r>
              <a:rPr kumimoji="1" lang="ja-JP" altLang="en-US" sz="1200" b="0" i="0" kern="1200" dirty="0">
                <a:solidFill>
                  <a:schemeClr val="tx1"/>
                </a:solidFill>
                <a:effectLst/>
                <a:latin typeface="+mn-lt"/>
                <a:ea typeface="+mn-ea"/>
                <a:cs typeface="+mn-cs"/>
              </a:rPr>
              <a:t>こういう時代にあっては、一企業だけで連続して競争優位を生みだし続けることは困難です。そこで、「共創」によって競争優位を生みだし続けようという考え方に期待が寄せられているのかもしれません。</a:t>
            </a:r>
          </a:p>
          <a:p>
            <a:pPr fontAlgn="base"/>
            <a:r>
              <a:rPr kumimoji="1" lang="ja-JP" altLang="en-US" sz="1200" b="0" i="0" kern="1200" dirty="0">
                <a:solidFill>
                  <a:schemeClr val="tx1"/>
                </a:solidFill>
                <a:effectLst/>
                <a:latin typeface="+mn-lt"/>
                <a:ea typeface="+mn-ea"/>
                <a:cs typeface="+mn-cs"/>
              </a:rPr>
              <a:t>「共創」は、その相手やその組み方によって、３つのタイプに分けることができそうです。</a:t>
            </a:r>
          </a:p>
          <a:p>
            <a:pPr fontAlgn="base"/>
            <a:r>
              <a:rPr kumimoji="1" lang="ja-JP" altLang="en-US" sz="1200" b="1" i="0" kern="1200" dirty="0">
                <a:solidFill>
                  <a:schemeClr val="tx1"/>
                </a:solidFill>
                <a:effectLst/>
                <a:latin typeface="+mn-lt"/>
                <a:ea typeface="+mn-ea"/>
                <a:cs typeface="+mn-cs"/>
              </a:rPr>
              <a:t>双方向の関係</a:t>
            </a:r>
          </a:p>
          <a:p>
            <a:pPr fontAlgn="base"/>
            <a:r>
              <a:rPr kumimoji="1" lang="ja-JP" altLang="en-US" sz="1200" b="0" i="0" kern="1200" dirty="0">
                <a:solidFill>
                  <a:schemeClr val="tx1"/>
                </a:solidFill>
                <a:effectLst/>
                <a:latin typeface="+mn-lt"/>
                <a:ea typeface="+mn-ea"/>
                <a:cs typeface="+mn-cs"/>
              </a:rPr>
              <a:t>価値の提供者である企業が、お客様と一緒になって、価値を産み出してゆこうという取り組みです。既存の商品やサービスを売り込むことではなく、お客様と共に課題と向き合い解決方法を考えてゆくことや、新たなビジネス・モデルを作ってゆこうという取り組みです。</a:t>
            </a:r>
          </a:p>
          <a:p>
            <a:pPr fontAlgn="base"/>
            <a:r>
              <a:rPr kumimoji="1" lang="ja-JP" altLang="en-US" sz="1200" b="0" i="0" kern="1200" dirty="0">
                <a:solidFill>
                  <a:schemeClr val="tx1"/>
                </a:solidFill>
                <a:effectLst/>
                <a:latin typeface="+mn-lt"/>
                <a:ea typeface="+mn-ea"/>
                <a:cs typeface="+mn-cs"/>
              </a:rPr>
              <a:t>お客様を駆け引きや交渉の相手と捉えるのではなく、課題を解決したい当事者としての視点を持ち、対等な立場で議論を進め、新たな価値を生みだしてゆくことが大切になります。</a:t>
            </a:r>
          </a:p>
          <a:p>
            <a:pPr fontAlgn="base"/>
            <a:r>
              <a:rPr kumimoji="1" lang="ja-JP" altLang="en-US" sz="1200" b="1" i="0" kern="1200" dirty="0">
                <a:solidFill>
                  <a:schemeClr val="tx1"/>
                </a:solidFill>
                <a:effectLst/>
                <a:latin typeface="+mn-lt"/>
                <a:ea typeface="+mn-ea"/>
                <a:cs typeface="+mn-cs"/>
              </a:rPr>
              <a:t>オープンな関係</a:t>
            </a:r>
          </a:p>
          <a:p>
            <a:pPr fontAlgn="base"/>
            <a:r>
              <a:rPr kumimoji="1" lang="ja-JP" altLang="en-US" sz="1200" b="0" i="0" kern="1200" dirty="0">
                <a:solidFill>
                  <a:schemeClr val="tx1"/>
                </a:solidFill>
                <a:effectLst/>
                <a:latin typeface="+mn-lt"/>
                <a:ea typeface="+mn-ea"/>
                <a:cs typeface="+mn-cs"/>
              </a:rPr>
              <a:t>コンソーシアムやコミュニティのようなオープンな関係を築き、同じテーマを共有して、知恵を出し合い、議論してゆこうという取り組みです。誰かに依存し、成果の一方的な受容者となるのではなく、そこに参加する誰もが、それぞれの役割を果たし、自律的にリーダーシップを発揮して、新たな価値を生みだしてゆこうというものです。</a:t>
            </a:r>
          </a:p>
          <a:p>
            <a:pPr fontAlgn="base"/>
            <a:r>
              <a:rPr kumimoji="1" lang="ja-JP" altLang="en-US" sz="1200" b="1" i="0" kern="1200" dirty="0">
                <a:solidFill>
                  <a:schemeClr val="tx1"/>
                </a:solidFill>
                <a:effectLst/>
                <a:latin typeface="+mn-lt"/>
                <a:ea typeface="+mn-ea"/>
                <a:cs typeface="+mn-cs"/>
              </a:rPr>
              <a:t>連携の関係</a:t>
            </a:r>
          </a:p>
          <a:p>
            <a:pPr fontAlgn="base"/>
            <a:r>
              <a:rPr kumimoji="1" lang="ja-JP" altLang="en-US" sz="1200" b="0" i="0" kern="1200" dirty="0">
                <a:solidFill>
                  <a:schemeClr val="tx1"/>
                </a:solidFill>
                <a:effectLst/>
                <a:latin typeface="+mn-lt"/>
                <a:ea typeface="+mn-ea"/>
                <a:cs typeface="+mn-cs"/>
              </a:rPr>
              <a:t>価値を生みだしたい主体となる企業が、自社だけでは満たすことのできない不足を他社と連携、協力して解決してゆこうという取り組みです。この関係は、発注者と提供する業者という関係ではなく、一緒になって課題に向き合い、アイデアを出し合って新たな価値を生みだしてゆこうというパートナーシップの意識がなくてはなりません。企業の格が違う、業界が違うという理由で上下関係を意識しての取り組みは、成果をあげることはできません。</a:t>
            </a:r>
          </a:p>
          <a:p>
            <a:pPr fontAlgn="base"/>
            <a:r>
              <a:rPr kumimoji="1" lang="ja-JP" altLang="en-US" sz="1200" b="0" i="0" kern="1200" dirty="0">
                <a:solidFill>
                  <a:schemeClr val="tx1"/>
                </a:solidFill>
                <a:effectLst/>
                <a:latin typeface="+mn-lt"/>
                <a:ea typeface="+mn-ea"/>
                <a:cs typeface="+mn-cs"/>
              </a:rPr>
              <a:t>これら３つのタイプに共通し、欠かすことのできない思想が「オープン」です。「オープン」とは、「他人の成果を自分の成果として自由に使えること」と考えることができます。</a:t>
            </a:r>
          </a:p>
          <a:p>
            <a:pPr fontAlgn="base"/>
            <a:r>
              <a:rPr kumimoji="1" lang="ja-JP" altLang="en-US" sz="1200" b="0" i="0" kern="1200" dirty="0">
                <a:solidFill>
                  <a:schemeClr val="tx1"/>
                </a:solidFill>
                <a:effectLst/>
                <a:latin typeface="+mn-lt"/>
                <a:ea typeface="+mn-ea"/>
                <a:cs typeface="+mn-cs"/>
              </a:rPr>
              <a:t>成果を共有する</a:t>
            </a:r>
          </a:p>
          <a:p>
            <a:pPr fontAlgn="base"/>
            <a:r>
              <a:rPr kumimoji="1" lang="ja-JP" altLang="en-US" sz="1200" b="0" i="0" kern="1200" dirty="0">
                <a:solidFill>
                  <a:schemeClr val="tx1"/>
                </a:solidFill>
                <a:effectLst/>
                <a:latin typeface="+mn-lt"/>
                <a:ea typeface="+mn-ea"/>
                <a:cs typeface="+mn-cs"/>
              </a:rPr>
              <a:t>その成果を加工、追加し価値を高める</a:t>
            </a:r>
          </a:p>
          <a:p>
            <a:pPr fontAlgn="base"/>
            <a:r>
              <a:rPr kumimoji="1" lang="ja-JP" altLang="en-US" sz="1200" b="0" i="0" kern="1200" dirty="0">
                <a:solidFill>
                  <a:schemeClr val="tx1"/>
                </a:solidFill>
                <a:effectLst/>
                <a:latin typeface="+mn-lt"/>
                <a:ea typeface="+mn-ea"/>
                <a:cs typeface="+mn-cs"/>
              </a:rPr>
              <a:t>その結果を共有し、このサイクルを維持、拡大してゆく</a:t>
            </a:r>
          </a:p>
          <a:p>
            <a:pPr fontAlgn="base"/>
            <a:r>
              <a:rPr kumimoji="1" lang="ja-JP" altLang="en-US" sz="1200" b="0" i="0" kern="1200" dirty="0">
                <a:solidFill>
                  <a:schemeClr val="tx1"/>
                </a:solidFill>
                <a:effectLst/>
                <a:latin typeface="+mn-lt"/>
                <a:ea typeface="+mn-ea"/>
                <a:cs typeface="+mn-cs"/>
              </a:rPr>
              <a:t>そんな取り組みと言えるでしょう。こうやって、新しい組合せを作り出し、これまでに無い新しい価値を生みだすこと、すなわち「イノベーション」を生みだしてゆく取り組みです。</a:t>
            </a:r>
          </a:p>
          <a:p>
            <a:pPr fontAlgn="base"/>
            <a:r>
              <a:rPr kumimoji="1" lang="en-US" altLang="ja-JP" sz="1200" b="0" i="0" kern="1200" dirty="0">
                <a:solidFill>
                  <a:schemeClr val="tx1"/>
                </a:solidFill>
                <a:effectLst/>
                <a:latin typeface="+mn-lt"/>
                <a:ea typeface="+mn-ea"/>
                <a:cs typeface="+mn-cs"/>
              </a:rPr>
              <a:t>20</a:t>
            </a:r>
            <a:r>
              <a:rPr kumimoji="1" lang="ja-JP" altLang="en-US" sz="1200" b="0" i="0" kern="1200" dirty="0">
                <a:solidFill>
                  <a:schemeClr val="tx1"/>
                </a:solidFill>
                <a:effectLst/>
                <a:latin typeface="+mn-lt"/>
                <a:ea typeface="+mn-ea"/>
                <a:cs typeface="+mn-cs"/>
              </a:rPr>
              <a:t>世紀初頭に活躍したオーストリア・ハンガリー帝国生まれの経済学者シュンペーターは、初期の著書</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経済発展の理論</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の中で、イノベーションについて「新結合</a:t>
            </a:r>
            <a:r>
              <a:rPr kumimoji="1" lang="en-US" altLang="ja-JP"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neue</a:t>
            </a:r>
            <a:r>
              <a:rPr kumimoji="1" lang="en-US" altLang="ja-JP" sz="1200" b="0" i="0" kern="1200" dirty="0">
                <a:solidFill>
                  <a:schemeClr val="tx1"/>
                </a:solidFill>
                <a:effectLst/>
                <a:latin typeface="+mn-lt"/>
                <a:ea typeface="+mn-ea"/>
                <a:cs typeface="+mn-cs"/>
              </a:rPr>
              <a:t> </a:t>
            </a:r>
            <a:r>
              <a:rPr kumimoji="1" lang="en-US" altLang="ja-JP" sz="1200" b="0" i="0" kern="1200" dirty="0" err="1">
                <a:solidFill>
                  <a:schemeClr val="tx1"/>
                </a:solidFill>
                <a:effectLst/>
                <a:latin typeface="+mn-lt"/>
                <a:ea typeface="+mn-ea"/>
                <a:cs typeface="+mn-cs"/>
              </a:rPr>
              <a:t>Kombination</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」という言葉を使っています。これは、クレイトン・クリステンセンによる「一見、関係なさそうな事柄を結びつける思考」というイノベーションの定義とも符合するものです（</a:t>
            </a:r>
            <a:r>
              <a:rPr kumimoji="1" lang="en-US" altLang="ja-JP" sz="1200" b="0" i="0" kern="1200" dirty="0">
                <a:solidFill>
                  <a:schemeClr val="tx1"/>
                </a:solidFill>
                <a:effectLst/>
                <a:latin typeface="+mn-lt"/>
                <a:ea typeface="+mn-ea"/>
                <a:cs typeface="+mn-cs"/>
              </a:rPr>
              <a:t>Wikipedia</a:t>
            </a:r>
            <a:r>
              <a:rPr kumimoji="1" lang="ja-JP" altLang="en-US" sz="1200" b="0" i="0" kern="1200" dirty="0">
                <a:solidFill>
                  <a:schemeClr val="tx1"/>
                </a:solidFill>
                <a:effectLst/>
                <a:latin typeface="+mn-lt"/>
                <a:ea typeface="+mn-ea"/>
                <a:cs typeface="+mn-cs"/>
              </a:rPr>
              <a:t>参照）。つまり、それまでのモノ・仕組みなどのこれまでに無い新しい組合せを実現し、新たな価値を生み出して社会的に大きな変化を起こすことを意味する言葉です。</a:t>
            </a:r>
          </a:p>
          <a:p>
            <a:pPr fontAlgn="base"/>
            <a:r>
              <a:rPr kumimoji="1" lang="ja-JP" altLang="en-US" sz="1200" b="0" i="0" kern="1200" dirty="0">
                <a:solidFill>
                  <a:schemeClr val="tx1"/>
                </a:solidFill>
                <a:effectLst/>
                <a:latin typeface="+mn-lt"/>
                <a:ea typeface="+mn-ea"/>
                <a:cs typeface="+mn-cs"/>
              </a:rPr>
              <a:t>この「オープン」の思想が、イノベーションを生みだす源泉となり、共創を支えることになるのです。</a:t>
            </a:r>
          </a:p>
          <a:p>
            <a:pPr fontAlgn="base"/>
            <a:r>
              <a:rPr kumimoji="1" lang="ja-JP" altLang="en-US" sz="1200" b="0" i="0" kern="1200" dirty="0">
                <a:solidFill>
                  <a:schemeClr val="tx1"/>
                </a:solidFill>
                <a:effectLst/>
                <a:latin typeface="+mn-lt"/>
                <a:ea typeface="+mn-ea"/>
                <a:cs typeface="+mn-cs"/>
              </a:rPr>
              <a:t>また、「共創」における「双方向の関係」が、</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によって、これから大きな進化を遂げてゆくことについても考えておく必要があります。</a:t>
            </a:r>
          </a:p>
          <a:p>
            <a:pPr fontAlgn="base"/>
            <a:r>
              <a:rPr kumimoji="1" lang="ja-JP" altLang="en-US" sz="1200" b="0" i="0" kern="1200" dirty="0">
                <a:solidFill>
                  <a:schemeClr val="tx1"/>
                </a:solidFill>
                <a:effectLst/>
                <a:latin typeface="+mn-lt"/>
                <a:ea typeface="+mn-ea"/>
                <a:cs typeface="+mn-cs"/>
              </a:rPr>
              <a:t>これまで、製造業のビジネスは、メーカーが価値を創造し、それを顧客が購入して価値を消費することで成り立っていました。そのため、魅力的な価値をモノに作り込み、その価値で顧客の購買意欲をかき立てる「</a:t>
            </a:r>
            <a:r>
              <a:rPr kumimoji="1" lang="en-US" altLang="ja-JP" sz="1200" b="0" i="0" kern="1200" dirty="0">
                <a:solidFill>
                  <a:schemeClr val="tx1"/>
                </a:solidFill>
                <a:effectLst/>
                <a:latin typeface="+mn-lt"/>
                <a:ea typeface="+mn-ea"/>
                <a:cs typeface="+mn-cs"/>
              </a:rPr>
              <a:t>Good’s Dominant Logic</a:t>
            </a:r>
            <a:r>
              <a:rPr kumimoji="1" lang="ja-JP" altLang="en-US" sz="1200" b="0" i="0" kern="1200" dirty="0">
                <a:solidFill>
                  <a:schemeClr val="tx1"/>
                </a:solidFill>
                <a:effectLst/>
                <a:latin typeface="+mn-lt"/>
                <a:ea typeface="+mn-ea"/>
                <a:cs typeface="+mn-cs"/>
              </a:rPr>
              <a:t>」を前提としていました。しかし、モノにセンサーが組み込まれ、使用者の使用状況が逐次把握できるようになれば、</a:t>
            </a:r>
          </a:p>
          <a:p>
            <a:pPr fontAlgn="base"/>
            <a:r>
              <a:rPr kumimoji="1" lang="ja-JP" altLang="en-US" sz="1200" b="0" i="0" kern="1200" dirty="0">
                <a:solidFill>
                  <a:schemeClr val="tx1"/>
                </a:solidFill>
                <a:effectLst/>
                <a:latin typeface="+mn-lt"/>
                <a:ea typeface="+mn-ea"/>
                <a:cs typeface="+mn-cs"/>
              </a:rPr>
              <a:t>その使用状況に合わせて製品の機能や性能をそこに組み込まれたソフトウェアをアップデートさせることで向上させる</a:t>
            </a:r>
          </a:p>
          <a:p>
            <a:pPr fontAlgn="base"/>
            <a:r>
              <a:rPr kumimoji="1" lang="ja-JP" altLang="en-US" sz="1200" b="0" i="0" kern="1200" dirty="0">
                <a:solidFill>
                  <a:schemeClr val="tx1"/>
                </a:solidFill>
                <a:effectLst/>
                <a:latin typeface="+mn-lt"/>
                <a:ea typeface="+mn-ea"/>
                <a:cs typeface="+mn-cs"/>
              </a:rPr>
              <a:t>使用状況から、故障やトラブルを予見し、事前に対処して使用者の安全、安心を担保する</a:t>
            </a:r>
          </a:p>
          <a:p>
            <a:pPr fontAlgn="base"/>
            <a:r>
              <a:rPr kumimoji="1" lang="ja-JP" altLang="en-US" sz="1200" b="0" i="0" kern="1200" dirty="0">
                <a:solidFill>
                  <a:schemeClr val="tx1"/>
                </a:solidFill>
                <a:effectLst/>
                <a:latin typeface="+mn-lt"/>
                <a:ea typeface="+mn-ea"/>
                <a:cs typeface="+mn-cs"/>
              </a:rPr>
              <a:t>実際の使用状況をデータとして、それに基づき、よりよいよい製品を開発を行う</a:t>
            </a:r>
          </a:p>
          <a:p>
            <a:pPr fontAlgn="base"/>
            <a:r>
              <a:rPr kumimoji="1" lang="ja-JP" altLang="en-US" sz="1200" b="0" i="0" kern="1200" dirty="0">
                <a:solidFill>
                  <a:schemeClr val="tx1"/>
                </a:solidFill>
                <a:effectLst/>
                <a:latin typeface="+mn-lt"/>
                <a:ea typeface="+mn-ea"/>
                <a:cs typeface="+mn-cs"/>
              </a:rPr>
              <a:t>モノを作って提供するだけではなく、提供した後の使用の段階でも継続的につながりサービスを提供し続ける、そんなモノとサービスが一体となったところに価値を生みだし、それを商品の魅力としてゆこうという「</a:t>
            </a:r>
            <a:r>
              <a:rPr kumimoji="1" lang="en-US" altLang="ja-JP" sz="1200" b="0" i="0" kern="1200" dirty="0">
                <a:solidFill>
                  <a:schemeClr val="tx1"/>
                </a:solidFill>
                <a:effectLst/>
                <a:latin typeface="+mn-lt"/>
                <a:ea typeface="+mn-ea"/>
                <a:cs typeface="+mn-cs"/>
              </a:rPr>
              <a:t>Service Dominant Logic</a:t>
            </a:r>
            <a:r>
              <a:rPr kumimoji="1" lang="ja-JP" altLang="en-US" sz="1200" b="0" i="0" kern="1200" dirty="0">
                <a:solidFill>
                  <a:schemeClr val="tx1"/>
                </a:solidFill>
                <a:effectLst/>
                <a:latin typeface="+mn-lt"/>
                <a:ea typeface="+mn-ea"/>
                <a:cs typeface="+mn-cs"/>
              </a:rPr>
              <a:t>」が優位になってゆくでしょう。そんな共創のあり方が生まれつつあります。</a:t>
            </a:r>
          </a:p>
          <a:p>
            <a:pPr fontAlgn="base"/>
            <a:r>
              <a:rPr kumimoji="1" lang="ja-JP" altLang="en-US" sz="1200" b="0" i="0" kern="1200" dirty="0">
                <a:solidFill>
                  <a:schemeClr val="tx1"/>
                </a:solidFill>
                <a:effectLst/>
                <a:latin typeface="+mn-lt"/>
                <a:ea typeface="+mn-ea"/>
                <a:cs typeface="+mn-cs"/>
              </a:rPr>
              <a:t>お客様との関係を深化させてゆこうという想いから、「共創」という言葉を掲げることは、すばらしいことです。しかし、それが、「お客様の立場で物事を考えよう！」や「顧客目線で考えよう！」といった、これまで幾度となく唱えられてきた「お題目」と同じであるとすれば、何とも残念なことです。</a:t>
            </a:r>
          </a:p>
          <a:p>
            <a:pPr fontAlgn="base"/>
            <a:r>
              <a:rPr kumimoji="1" lang="ja-JP" altLang="en-US" sz="1200" b="0" i="0" kern="1200" dirty="0">
                <a:solidFill>
                  <a:schemeClr val="tx1"/>
                </a:solidFill>
                <a:effectLst/>
                <a:latin typeface="+mn-lt"/>
                <a:ea typeface="+mn-ea"/>
                <a:cs typeface="+mn-cs"/>
              </a:rPr>
              <a:t>ビジネスにイノベーションを生みだす原動力としての「共創」の意味に真摯に向き合い、具体的な施策に結びつけてゆくことが大切ではないでしょうか。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2345277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55</a:t>
            </a:fld>
            <a:endParaRPr kumimoji="1" lang="ja-JP" altLang="en-US"/>
          </a:p>
        </p:txBody>
      </p:sp>
    </p:spTree>
    <p:extLst>
      <p:ext uri="{BB962C8B-B14F-4D97-AF65-F5344CB8AC3E}">
        <p14:creationId xmlns:p14="http://schemas.microsoft.com/office/powerpoint/2010/main" val="3114475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57</a:t>
            </a:fld>
            <a:endParaRPr kumimoji="1" lang="ja-JP" altLang="en-US"/>
          </a:p>
        </p:txBody>
      </p:sp>
    </p:spTree>
    <p:extLst>
      <p:ext uri="{BB962C8B-B14F-4D97-AF65-F5344CB8AC3E}">
        <p14:creationId xmlns:p14="http://schemas.microsoft.com/office/powerpoint/2010/main" val="3023347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58</a:t>
            </a:fld>
            <a:endParaRPr kumimoji="1" lang="ja-JP" altLang="en-US"/>
          </a:p>
        </p:txBody>
      </p:sp>
    </p:spTree>
    <p:extLst>
      <p:ext uri="{BB962C8B-B14F-4D97-AF65-F5344CB8AC3E}">
        <p14:creationId xmlns:p14="http://schemas.microsoft.com/office/powerpoint/2010/main" val="1087720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70</a:t>
            </a:fld>
            <a:endParaRPr kumimoji="1" lang="ja-JP" altLang="en-US"/>
          </a:p>
        </p:txBody>
      </p:sp>
    </p:spTree>
    <p:extLst>
      <p:ext uri="{BB962C8B-B14F-4D97-AF65-F5344CB8AC3E}">
        <p14:creationId xmlns:p14="http://schemas.microsoft.com/office/powerpoint/2010/main" val="1808700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の浸透が、人々の生活をあらゆる面でより良い方向に変化させる」</a:t>
            </a:r>
            <a:r>
              <a:rPr kumimoji="1" lang="ja-JP" altLang="ja-JP" sz="1200" kern="1200" dirty="0">
                <a:solidFill>
                  <a:schemeClr val="tx1"/>
                </a:solidFill>
                <a:effectLst/>
                <a:latin typeface="+mn-lt"/>
                <a:ea typeface="+mn-ea"/>
                <a:cs typeface="+mn-cs"/>
              </a:rPr>
              <a:t>という概念で、</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年にスウェーデンのウメオ大学のエリック・ストルターマン教授が提唱したとされています。彼は、そこに至る段階を</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つのフェーズに分けて説明しています。</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利用による業務プロセスの強化</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による業務の置き換え</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フェーズ：業務が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が業務へとシームレスに変換される状態</a:t>
            </a:r>
          </a:p>
          <a:p>
            <a:r>
              <a:rPr kumimoji="1" lang="ja-JP" altLang="ja-JP" sz="1200" kern="1200" dirty="0">
                <a:solidFill>
                  <a:schemeClr val="tx1"/>
                </a:solidFill>
                <a:effectLst/>
                <a:latin typeface="+mn-lt"/>
                <a:ea typeface="+mn-ea"/>
                <a:cs typeface="+mn-cs"/>
              </a:rPr>
              <a:t>また、調査会社</a:t>
            </a:r>
            <a:r>
              <a:rPr kumimoji="1" lang="en-US" altLang="ja-JP" sz="1200" kern="1200" dirty="0">
                <a:solidFill>
                  <a:schemeClr val="tx1"/>
                </a:solidFill>
                <a:effectLst/>
                <a:latin typeface="+mn-lt"/>
                <a:ea typeface="+mn-ea"/>
                <a:cs typeface="+mn-cs"/>
              </a:rPr>
              <a:t>IDC</a:t>
            </a:r>
            <a:r>
              <a:rPr kumimoji="1" lang="ja-JP" altLang="ja-JP" sz="1200" kern="1200" dirty="0">
                <a:solidFill>
                  <a:schemeClr val="tx1"/>
                </a:solidFill>
                <a:effectLst/>
                <a:latin typeface="+mn-lt"/>
                <a:ea typeface="+mn-ea"/>
                <a:cs typeface="+mn-cs"/>
              </a:rPr>
              <a:t>は、第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のプラットフォーム（クラウド・ビッグデータ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アナリティクス・ソーシャル技術・モビリティーなど）がこれを支えるとし、ここに投資することが、今後の企業の成長にとって重要であるとしています。ただ、「第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のプラットフォーム」を導入するだけで実現できるものではなく、テクノロジーによって、従来のビジネス・モデルの変革をしなければ、実現する事はないとも述べています。</a:t>
            </a:r>
            <a:r>
              <a:rPr lang="ja-JP" altLang="ja-JP" dirty="0">
                <a:effectLst/>
              </a:rPr>
              <a:t> </a:t>
            </a:r>
            <a:endParaRPr lang="en-US" altLang="ja-JP" dirty="0">
              <a:effectLst/>
            </a:endParaRP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3538424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■デジタル・トランスフォーメーションへの対応</a:t>
            </a:r>
          </a:p>
          <a:p>
            <a:r>
              <a:rPr kumimoji="1" lang="ja-JP" altLang="ja-JP" sz="1200" kern="1200">
                <a:solidFill>
                  <a:schemeClr val="tx1"/>
                </a:solidFill>
                <a:effectLst/>
                <a:latin typeface="+mn-lt"/>
                <a:ea typeface="+mn-ea"/>
                <a:cs typeface="+mn-cs"/>
              </a:rPr>
              <a:t>ストルターマンの言うデジタル・トランスフォーメーションの第３フェーズに最も近い段階にある代表的な企業が</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は、オンラインでのショッピングに留まらず、映画や音楽、書籍の配信などのオンライン・サービスに加え、</a:t>
            </a:r>
            <a:r>
              <a:rPr kumimoji="1" lang="en-US" altLang="ja-JP" sz="1200" kern="1200" dirty="0">
                <a:solidFill>
                  <a:schemeClr val="tx1"/>
                </a:solidFill>
                <a:effectLst/>
                <a:latin typeface="+mn-lt"/>
                <a:ea typeface="+mn-ea"/>
                <a:cs typeface="+mn-cs"/>
              </a:rPr>
              <a:t>Amazon Go</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Whole Foods Market</a:t>
            </a:r>
            <a:r>
              <a:rPr kumimoji="1" lang="ja-JP" altLang="ja-JP" sz="1200" kern="1200">
                <a:solidFill>
                  <a:schemeClr val="tx1"/>
                </a:solidFill>
                <a:effectLst/>
                <a:latin typeface="+mn-lt"/>
                <a:ea typeface="+mn-ea"/>
                <a:cs typeface="+mn-cs"/>
              </a:rPr>
              <a:t>などのリアル店舗や独自の物流網を構築するなど、「業務が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が業務へとシームレスに変換される状態」を実現しています。また、</a:t>
            </a:r>
            <a:r>
              <a:rPr kumimoji="1" lang="en-US" altLang="ja-JP" sz="1200" kern="1200" dirty="0">
                <a:solidFill>
                  <a:schemeClr val="tx1"/>
                </a:solidFill>
                <a:effectLst/>
                <a:latin typeface="+mn-lt"/>
                <a:ea typeface="+mn-ea"/>
                <a:cs typeface="+mn-cs"/>
              </a:rPr>
              <a:t>PC</a:t>
            </a:r>
            <a:r>
              <a:rPr kumimoji="1" lang="ja-JP" altLang="ja-JP" sz="1200" kern="1200">
                <a:solidFill>
                  <a:schemeClr val="tx1"/>
                </a:solidFill>
                <a:effectLst/>
                <a:latin typeface="+mn-lt"/>
                <a:ea typeface="+mn-ea"/>
                <a:cs typeface="+mn-cs"/>
              </a:rPr>
              <a:t>やスマートフォンだけではなく音声応答に対応した</a:t>
            </a:r>
            <a:r>
              <a:rPr kumimoji="1" lang="en-US" altLang="ja-JP" sz="1200" kern="1200" dirty="0">
                <a:solidFill>
                  <a:schemeClr val="tx1"/>
                </a:solidFill>
                <a:effectLst/>
                <a:latin typeface="+mn-lt"/>
                <a:ea typeface="+mn-ea"/>
                <a:cs typeface="+mn-cs"/>
              </a:rPr>
              <a:t>Amazon Echo</a:t>
            </a:r>
            <a:r>
              <a:rPr kumimoji="1" lang="ja-JP" altLang="ja-JP" sz="1200" kern="1200">
                <a:solidFill>
                  <a:schemeClr val="tx1"/>
                </a:solidFill>
                <a:effectLst/>
                <a:latin typeface="+mn-lt"/>
                <a:ea typeface="+mn-ea"/>
                <a:cs typeface="+mn-cs"/>
              </a:rPr>
              <a:t>を提供してあらゆる顧客接点を掌握し、顧客ひとり一人のきめ細かなデータを収集することで、徹底した効率化と最適化を実現し、他者にはまねのできない圧倒的な競争力を実現しています。</a:t>
            </a:r>
          </a:p>
          <a:p>
            <a:r>
              <a:rPr kumimoji="1" lang="ja-JP" altLang="ja-JP" sz="1200" kern="1200">
                <a:solidFill>
                  <a:schemeClr val="tx1"/>
                </a:solidFill>
                <a:effectLst/>
                <a:latin typeface="+mn-lt"/>
                <a:ea typeface="+mn-ea"/>
                <a:cs typeface="+mn-cs"/>
              </a:rPr>
              <a:t>人間がやることを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で支援して効率や利便性を向上させるのではなく、</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を駆使して、これまで世間が常識としてきたビジネスのあり方や価値基準の変革を実現しているのです。</a:t>
            </a:r>
          </a:p>
          <a:p>
            <a:r>
              <a:rPr kumimoji="1" lang="ja-JP" altLang="ja-JP" sz="1200" kern="1200">
                <a:solidFill>
                  <a:schemeClr val="tx1"/>
                </a:solidFill>
                <a:effectLst/>
                <a:latin typeface="+mn-lt"/>
                <a:ea typeface="+mn-ea"/>
                <a:cs typeface="+mn-cs"/>
              </a:rPr>
              <a:t>このようなデジタル・トランスフェォーメーションを企業が目指すことになれば、次のような変化が起こると考えられます。</a:t>
            </a:r>
          </a:p>
          <a:p>
            <a:r>
              <a:rPr kumimoji="1" lang="ja-JP" altLang="ja-JP" sz="1200" kern="1200">
                <a:solidFill>
                  <a:schemeClr val="tx1"/>
                </a:solidFill>
                <a:effectLst/>
                <a:latin typeface="+mn-lt"/>
                <a:ea typeface="+mn-ea"/>
                <a:cs typeface="+mn-cs"/>
              </a:rPr>
              <a:t>あらゆる業務をデータとして把握する</a:t>
            </a:r>
          </a:p>
          <a:p>
            <a:r>
              <a:rPr kumimoji="1" lang="ja-JP" altLang="ja-JP" sz="1200" kern="1200">
                <a:solidFill>
                  <a:schemeClr val="tx1"/>
                </a:solidFill>
                <a:effectLst/>
                <a:latin typeface="+mn-lt"/>
                <a:ea typeface="+mn-ea"/>
                <a:cs typeface="+mn-cs"/>
              </a:rPr>
              <a:t>業務のあらゆる現場、例えば営業の現場、製造の現場、設計や開発の現場、経理や会計の現場などのビジネス・プロセスで行われている紙の伝票でのやり取りや伝言などといったアナログな手段はなくなり、全て</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によって処理されることになり、あらゆる業務はデータとして捉えられるようになります。</a:t>
            </a:r>
          </a:p>
          <a:p>
            <a:r>
              <a:rPr kumimoji="1" lang="ja-JP" altLang="ja-JP" sz="1200" kern="1200">
                <a:solidFill>
                  <a:schemeClr val="tx1"/>
                </a:solidFill>
                <a:effectLst/>
                <a:latin typeface="+mn-lt"/>
                <a:ea typeface="+mn-ea"/>
                <a:cs typeface="+mn-cs"/>
              </a:rPr>
              <a:t>このような状態になるとデータに基づく的確な判断を迅速に行うことができます。</a:t>
            </a:r>
          </a:p>
          <a:p>
            <a:r>
              <a:rPr kumimoji="1" lang="ja-JP" altLang="ja-JP" sz="1200" kern="1200">
                <a:solidFill>
                  <a:schemeClr val="tx1"/>
                </a:solidFill>
                <a:effectLst/>
                <a:latin typeface="+mn-lt"/>
                <a:ea typeface="+mn-ea"/>
                <a:cs typeface="+mn-cs"/>
              </a:rPr>
              <a:t>「過去」対応：原因究明、フォレンジック、説明責任</a:t>
            </a:r>
          </a:p>
          <a:p>
            <a:r>
              <a:rPr kumimoji="1" lang="ja-JP" altLang="ja-JP" sz="1200" kern="1200">
                <a:solidFill>
                  <a:schemeClr val="tx1"/>
                </a:solidFill>
                <a:effectLst/>
                <a:latin typeface="+mn-lt"/>
                <a:ea typeface="+mn-ea"/>
                <a:cs typeface="+mn-cs"/>
              </a:rPr>
              <a:t>「現在」対応：見える化、ガバナンス、戦術的意志決定</a:t>
            </a:r>
          </a:p>
          <a:p>
            <a:r>
              <a:rPr kumimoji="1" lang="ja-JP" altLang="ja-JP" sz="1200" kern="1200">
                <a:solidFill>
                  <a:schemeClr val="tx1"/>
                </a:solidFill>
                <a:effectLst/>
                <a:latin typeface="+mn-lt"/>
                <a:ea typeface="+mn-ea"/>
                <a:cs typeface="+mn-cs"/>
              </a:rPr>
              <a:t>「未来」対応：予測、最適化、戦略的意志決定</a:t>
            </a:r>
          </a:p>
          <a:p>
            <a:r>
              <a:rPr kumimoji="1" lang="ja-JP" altLang="ja-JP" sz="1200" kern="1200">
                <a:solidFill>
                  <a:schemeClr val="tx1"/>
                </a:solidFill>
                <a:effectLst/>
                <a:latin typeface="+mn-lt"/>
                <a:ea typeface="+mn-ea"/>
                <a:cs typeface="+mn-cs"/>
              </a:rPr>
              <a:t>これにより、業務や働き方などの改善や改革の適正化が容易になると共に、セキュリティに関わる対応の無駄や無意味を無くし、脅威に対して適切かつ低コストで対応できるようになります。</a:t>
            </a:r>
          </a:p>
          <a:p>
            <a:r>
              <a:rPr kumimoji="1" lang="ja-JP" altLang="ja-JP" sz="1200" kern="1200">
                <a:solidFill>
                  <a:schemeClr val="tx1"/>
                </a:solidFill>
                <a:effectLst/>
                <a:latin typeface="+mn-lt"/>
                <a:ea typeface="+mn-ea"/>
                <a:cs typeface="+mn-cs"/>
              </a:rPr>
              <a:t>開発すべきプログラムが爆発的に増大する</a:t>
            </a:r>
          </a:p>
          <a:p>
            <a:r>
              <a:rPr kumimoji="1" lang="ja-JP" altLang="ja-JP" sz="1200" kern="1200">
                <a:solidFill>
                  <a:schemeClr val="tx1"/>
                </a:solidFill>
                <a:effectLst/>
                <a:latin typeface="+mn-lt"/>
                <a:ea typeface="+mn-ea"/>
                <a:cs typeface="+mn-cs"/>
              </a:rPr>
              <a:t>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で行うとなると、開発すべきプログラムは爆発的に増大します。この状況に対応する必要があります。</a:t>
            </a:r>
          </a:p>
          <a:p>
            <a:r>
              <a:rPr kumimoji="1" lang="ja-JP" altLang="ja-JP" sz="1200" kern="1200">
                <a:solidFill>
                  <a:schemeClr val="tx1"/>
                </a:solidFill>
                <a:effectLst/>
                <a:latin typeface="+mn-lt"/>
                <a:ea typeface="+mn-ea"/>
                <a:cs typeface="+mn-cs"/>
              </a:rPr>
              <a:t>超高速開発と開発の自動化：増大する開発要求や変更のニーズに即応する</a:t>
            </a:r>
          </a:p>
          <a:p>
            <a:r>
              <a:rPr kumimoji="1" lang="ja-JP" altLang="ja-JP" sz="1200" kern="1200">
                <a:solidFill>
                  <a:schemeClr val="tx1"/>
                </a:solidFill>
                <a:effectLst/>
                <a:latin typeface="+mn-lt"/>
                <a:ea typeface="+mn-ea"/>
                <a:cs typeface="+mn-cs"/>
              </a:rPr>
              <a:t>クラウド・コンピューティング：運用やセキュリティなどのビジネスの価値に直接貢献しないノンコア業務の負担を軽減する</a:t>
            </a:r>
          </a:p>
          <a:p>
            <a:r>
              <a:rPr kumimoji="1" lang="ja-JP" altLang="ja-JP" sz="1200" kern="1200">
                <a:solidFill>
                  <a:schemeClr val="tx1"/>
                </a:solidFill>
                <a:effectLst/>
                <a:latin typeface="+mn-lt"/>
                <a:ea typeface="+mn-ea"/>
                <a:cs typeface="+mn-cs"/>
              </a:rPr>
              <a:t>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：ビジネスの成果に直結し現場が必要とするサービスをジャストインタイムで提供する</a:t>
            </a:r>
          </a:p>
          <a:p>
            <a:r>
              <a:rPr kumimoji="1" lang="ja-JP" altLang="ja-JP" sz="1200" kern="1200">
                <a:solidFill>
                  <a:schemeClr val="tx1"/>
                </a:solidFill>
                <a:effectLst/>
                <a:latin typeface="+mn-lt"/>
                <a:ea typeface="+mn-ea"/>
                <a:cs typeface="+mn-cs"/>
              </a:rPr>
              <a:t>これらを取り込むことで加速するビジネス・スピードやビジネス環境の変化に即応できる能力を持たなくてはなりません。</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事業者が目指すべき方向</a:t>
            </a:r>
          </a:p>
          <a:p>
            <a:r>
              <a:rPr kumimoji="1" lang="ja-JP" altLang="ja-JP" sz="1200" kern="1200">
                <a:solidFill>
                  <a:schemeClr val="tx1"/>
                </a:solidFill>
                <a:effectLst/>
                <a:latin typeface="+mn-lt"/>
                <a:ea typeface="+mn-ea"/>
                <a:cs typeface="+mn-cs"/>
              </a:rPr>
              <a:t>手段を提供するビジネスから成果に貢献するビジネスへ</a:t>
            </a:r>
          </a:p>
          <a:p>
            <a:r>
              <a:rPr kumimoji="1" lang="ja-JP" altLang="ja-JP" sz="1200" kern="1200">
                <a:solidFill>
                  <a:schemeClr val="tx1"/>
                </a:solidFill>
                <a:effectLst/>
                <a:latin typeface="+mn-lt"/>
                <a:ea typeface="+mn-ea"/>
                <a:cs typeface="+mn-cs"/>
              </a:rPr>
              <a:t>ユーザーが情報システムに求めているのはハードウェアやプログラム・コードではありません。結果としてのサービスです。それを使って現場の課題を解決し、ビジネスの成果を手に入れることです。</a:t>
            </a:r>
          </a:p>
          <a:p>
            <a:r>
              <a:rPr kumimoji="1" lang="ja-JP" altLang="ja-JP" sz="1200" kern="1200">
                <a:solidFill>
                  <a:schemeClr val="tx1"/>
                </a:solidFill>
                <a:effectLst/>
                <a:latin typeface="+mn-lt"/>
                <a:ea typeface="+mn-ea"/>
                <a:cs typeface="+mn-cs"/>
              </a:rPr>
              <a:t>しかし、これまでは、サービスを提供する為に、ハードウェアやプログラム・コードを用意する必要がありました。それを運用管理する手間も必要でした。そこに物販や工数といった</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ビジネスの収益源が生まれていたのです。これが、「手段を提供するビジネス」です。</a:t>
            </a:r>
          </a:p>
          <a:p>
            <a:r>
              <a:rPr kumimoji="1" lang="ja-JP" altLang="ja-JP" sz="1200" kern="1200">
                <a:solidFill>
                  <a:schemeClr val="tx1"/>
                </a:solidFill>
                <a:effectLst/>
                <a:latin typeface="+mn-lt"/>
                <a:ea typeface="+mn-ea"/>
                <a:cs typeface="+mn-cs"/>
              </a:rPr>
              <a:t>しかし、「あらゆる業務を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で行う」となると、そのためのコストと時間は膨大です。そこで、この状況を解決するために、「超高速開発と開発の自動化」、「クラウド・コンピューティング」、「アジャイル開発と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」といった方法が登場してきたのです。</a:t>
            </a:r>
          </a:p>
          <a:p>
            <a:r>
              <a:rPr kumimoji="1" lang="ja-JP" altLang="ja-JP" sz="1200" kern="1200">
                <a:solidFill>
                  <a:schemeClr val="tx1"/>
                </a:solidFill>
                <a:effectLst/>
                <a:latin typeface="+mn-lt"/>
                <a:ea typeface="+mn-ea"/>
                <a:cs typeface="+mn-cs"/>
              </a:rPr>
              <a:t>時代の流れは、確実にデジタル・トランスフォーメーションに向かうでしょう。ならば、それに備えた準備が必要です。</a:t>
            </a: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ビジネスの未来を創る</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つのステップ」で述べたように、次の３つのステップを確実にこなし、自らの</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ビジネスのデジタル・トランスフォーメーションを進めてゆかなければなりません。</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：お客様の情報システムの徹底した効率化</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：新しい</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手法の習熟</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：共創と内製化</a:t>
            </a:r>
          </a:p>
          <a:p>
            <a:r>
              <a:rPr kumimoji="1" lang="ja-JP" altLang="ja-JP" sz="1200" kern="1200">
                <a:solidFill>
                  <a:schemeClr val="tx1"/>
                </a:solidFill>
                <a:effectLst/>
                <a:latin typeface="+mn-lt"/>
                <a:ea typeface="+mn-ea"/>
                <a:cs typeface="+mn-cs"/>
              </a:rPr>
              <a:t>テクノロジーの進化は社会やビジネスのあり方を大きく変えつつあります。この変化のメカニズムを追求し、その変化を先取りしてこそ、ビジネスの未来があります。</a:t>
            </a:r>
          </a:p>
          <a:p>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ビジネスは、まさにその最前線に立たされています。この変化を味方にするか敵に回すかは、経営の意志と戦略次第です。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3216370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2626941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さらに次のようなテクノロジーについても注目しておくといいでしょう。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■アプリケーション</a:t>
            </a:r>
          </a:p>
          <a:p>
            <a:pPr lvl="0"/>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（仮想現実）</a:t>
            </a:r>
            <a:r>
              <a:rPr kumimoji="1" lang="en-US" altLang="ja-JP" sz="1200" kern="1200" dirty="0">
                <a:solidFill>
                  <a:schemeClr val="tx1"/>
                </a:solidFill>
                <a:effectLst/>
                <a:latin typeface="+mn-lt"/>
                <a:ea typeface="+mn-ea"/>
                <a:cs typeface="+mn-cs"/>
              </a:rPr>
              <a:t>/ AR</a:t>
            </a:r>
            <a:r>
              <a:rPr kumimoji="1" lang="ja-JP" altLang="ja-JP" sz="1200" kern="1200" dirty="0">
                <a:solidFill>
                  <a:schemeClr val="tx1"/>
                </a:solidFill>
                <a:effectLst/>
                <a:latin typeface="+mn-lt"/>
                <a:ea typeface="+mn-ea"/>
                <a:cs typeface="+mn-cs"/>
              </a:rPr>
              <a:t>（拡張現実）</a:t>
            </a:r>
            <a:r>
              <a:rPr kumimoji="1" lang="en-US" altLang="ja-JP" sz="1200" kern="1200" dirty="0">
                <a:solidFill>
                  <a:schemeClr val="tx1"/>
                </a:solidFill>
                <a:effectLst/>
                <a:latin typeface="+mn-lt"/>
                <a:ea typeface="+mn-ea"/>
                <a:cs typeface="+mn-cs"/>
              </a:rPr>
              <a:t>/ MR</a:t>
            </a:r>
            <a:r>
              <a:rPr kumimoji="1" lang="ja-JP" altLang="ja-JP" sz="1200" kern="1200" dirty="0">
                <a:solidFill>
                  <a:schemeClr val="tx1"/>
                </a:solidFill>
                <a:effectLst/>
                <a:latin typeface="+mn-lt"/>
                <a:ea typeface="+mn-ea"/>
                <a:cs typeface="+mn-cs"/>
              </a:rPr>
              <a:t>（複合現実）</a:t>
            </a:r>
          </a:p>
          <a:p>
            <a:pPr lvl="0"/>
            <a:r>
              <a:rPr kumimoji="1" lang="ja-JP" altLang="ja-JP" sz="1200" kern="1200" dirty="0">
                <a:solidFill>
                  <a:schemeClr val="tx1"/>
                </a:solidFill>
                <a:effectLst/>
                <a:latin typeface="+mn-lt"/>
                <a:ea typeface="+mn-ea"/>
                <a:cs typeface="+mn-cs"/>
              </a:rPr>
              <a:t>ディープラーニング（深層学習）と関連技術</a:t>
            </a:r>
          </a:p>
          <a:p>
            <a:r>
              <a:rPr kumimoji="1" lang="ja-JP" altLang="ja-JP" sz="1200" kern="1200" dirty="0">
                <a:solidFill>
                  <a:schemeClr val="tx1"/>
                </a:solidFill>
                <a:effectLst/>
                <a:latin typeface="+mn-lt"/>
                <a:ea typeface="+mn-ea"/>
                <a:cs typeface="+mn-cs"/>
              </a:rPr>
              <a:t>■プラットフォーム</a:t>
            </a:r>
          </a:p>
          <a:p>
            <a:pPr lvl="0"/>
            <a:r>
              <a:rPr kumimoji="1" lang="ja-JP" altLang="ja-JP" sz="1200" kern="1200" dirty="0">
                <a:solidFill>
                  <a:schemeClr val="tx1"/>
                </a:solidFill>
                <a:effectLst/>
                <a:latin typeface="+mn-lt"/>
                <a:ea typeface="+mn-ea"/>
                <a:cs typeface="+mn-cs"/>
              </a:rPr>
              <a:t>ブロックチェーン</a:t>
            </a:r>
          </a:p>
          <a:p>
            <a:pPr lvl="0"/>
            <a:r>
              <a:rPr kumimoji="1" lang="en-US" altLang="ja-JP" sz="1200" kern="1200" dirty="0">
                <a:solidFill>
                  <a:schemeClr val="tx1"/>
                </a:solidFill>
                <a:effectLst/>
                <a:latin typeface="+mn-lt"/>
                <a:ea typeface="+mn-ea"/>
                <a:cs typeface="+mn-cs"/>
              </a:rPr>
              <a:t>HTAP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OLTP/</a:t>
            </a:r>
            <a:r>
              <a:rPr kumimoji="1" lang="ja-JP" altLang="ja-JP" sz="1200" kern="1200" dirty="0">
                <a:solidFill>
                  <a:schemeClr val="tx1"/>
                </a:solidFill>
                <a:effectLst/>
                <a:latin typeface="+mn-lt"/>
                <a:ea typeface="+mn-ea"/>
                <a:cs typeface="+mn-cs"/>
              </a:rPr>
              <a:t>業務系と</a:t>
            </a:r>
            <a:r>
              <a:rPr kumimoji="1" lang="en-US" altLang="ja-JP" sz="1200" kern="1200" dirty="0">
                <a:solidFill>
                  <a:schemeClr val="tx1"/>
                </a:solidFill>
                <a:effectLst/>
                <a:latin typeface="+mn-lt"/>
                <a:ea typeface="+mn-ea"/>
                <a:cs typeface="+mn-cs"/>
              </a:rPr>
              <a:t>OLAP/</a:t>
            </a:r>
            <a:r>
              <a:rPr kumimoji="1" lang="ja-JP" altLang="ja-JP" sz="1200" kern="1200" dirty="0">
                <a:solidFill>
                  <a:schemeClr val="tx1"/>
                </a:solidFill>
                <a:effectLst/>
                <a:latin typeface="+mn-lt"/>
                <a:ea typeface="+mn-ea"/>
                <a:cs typeface="+mn-cs"/>
              </a:rPr>
              <a:t>分析系の実行基盤を統合）</a:t>
            </a:r>
          </a:p>
          <a:p>
            <a:r>
              <a:rPr kumimoji="1" lang="ja-JP" altLang="ja-JP" sz="1200" kern="1200" dirty="0">
                <a:solidFill>
                  <a:schemeClr val="tx1"/>
                </a:solidFill>
                <a:effectLst/>
                <a:latin typeface="+mn-lt"/>
                <a:ea typeface="+mn-ea"/>
                <a:cs typeface="+mn-cs"/>
              </a:rPr>
              <a:t>■インフラストラクチャーとデバイス</a:t>
            </a:r>
          </a:p>
          <a:p>
            <a:pPr lvl="0"/>
            <a:r>
              <a:rPr kumimoji="1" lang="en-US" altLang="ja-JP" sz="1200" kern="1200" dirty="0">
                <a:solidFill>
                  <a:schemeClr val="tx1"/>
                </a:solidFill>
                <a:effectLst/>
                <a:latin typeface="+mn-lt"/>
                <a:ea typeface="+mn-ea"/>
                <a:cs typeface="+mn-cs"/>
              </a:rPr>
              <a:t>LPWA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Low Power, Wide Area</a:t>
            </a:r>
            <a:r>
              <a:rPr kumimoji="1" lang="ja-JP" altLang="ja-JP" sz="1200" kern="1200" dirty="0">
                <a:solidFill>
                  <a:schemeClr val="tx1"/>
                </a:solidFill>
                <a:effectLst/>
                <a:latin typeface="+mn-lt"/>
                <a:ea typeface="+mn-ea"/>
                <a:cs typeface="+mn-cs"/>
              </a:rPr>
              <a:t>：省電力広域無線ネットワーク）</a:t>
            </a:r>
          </a:p>
          <a:p>
            <a:pPr lvl="0"/>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（第５世代移動体通信）</a:t>
            </a:r>
          </a:p>
          <a:p>
            <a:pPr lvl="0"/>
            <a:r>
              <a:rPr kumimoji="1" lang="ja-JP" altLang="ja-JP" sz="1200" kern="1200" dirty="0">
                <a:solidFill>
                  <a:schemeClr val="tx1"/>
                </a:solidFill>
                <a:effectLst/>
                <a:latin typeface="+mn-lt"/>
                <a:ea typeface="+mn-ea"/>
                <a:cs typeface="+mn-cs"/>
              </a:rPr>
              <a:t>エッジ・コンピューティング</a:t>
            </a:r>
          </a:p>
          <a:p>
            <a:pPr lvl="0"/>
            <a:r>
              <a:rPr kumimoji="1" lang="ja-JP" altLang="ja-JP" sz="1200" kern="1200" dirty="0">
                <a:solidFill>
                  <a:schemeClr val="tx1"/>
                </a:solidFill>
                <a:effectLst/>
                <a:latin typeface="+mn-lt"/>
                <a:ea typeface="+mn-ea"/>
                <a:cs typeface="+mn-cs"/>
              </a:rPr>
              <a:t>量子コンピュータ</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3929106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135167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358807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726607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ullet point">
    <p:spTree>
      <p:nvGrpSpPr>
        <p:cNvPr id="1" name=""/>
        <p:cNvGrpSpPr/>
        <p:nvPr/>
      </p:nvGrpSpPr>
      <p:grpSpPr>
        <a:xfrm>
          <a:off x="0" y="0"/>
          <a:ext cx="0" cy="0"/>
          <a:chOff x="0" y="0"/>
          <a:chExt cx="0" cy="0"/>
        </a:xfrm>
      </p:grpSpPr>
      <p:sp>
        <p:nvSpPr>
          <p:cNvPr id="21" name="Shape 21"/>
          <p:cNvSpPr/>
          <p:nvPr/>
        </p:nvSpPr>
        <p:spPr>
          <a:xfrm>
            <a:off x="6855768" y="6669919"/>
            <a:ext cx="2303859" cy="187524"/>
          </a:xfrm>
          <a:prstGeom prst="rect">
            <a:avLst/>
          </a:prstGeom>
          <a:solidFill>
            <a:srgbClr val="FF8D00"/>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2" name="Shape 22"/>
          <p:cNvSpPr/>
          <p:nvPr/>
        </p:nvSpPr>
        <p:spPr>
          <a:xfrm>
            <a:off x="6875859" y="6672712"/>
            <a:ext cx="2286000" cy="1875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marR="0" algn="ctr">
              <a:spcBef>
                <a:spcPts val="0"/>
              </a:spcBef>
              <a:buClr>
                <a:srgbClr val="000000"/>
              </a:buClr>
              <a:defRPr sz="1000" b="0">
                <a:uFill>
                  <a:solidFill>
                    <a:srgbClr val="FFFFFF"/>
                  </a:solidFill>
                </a:uFill>
                <a:latin typeface="Helvetica Neue"/>
                <a:ea typeface="Helvetica Neue"/>
                <a:cs typeface="Helvetica Neue"/>
                <a:sym typeface="Helvetica Neue"/>
              </a:defRPr>
            </a:lvl1pPr>
          </a:lstStyle>
          <a:p>
            <a:pPr lvl="0">
              <a:defRPr sz="1800">
                <a:solidFill>
                  <a:srgbClr val="000000"/>
                </a:solidFill>
                <a:uFillTx/>
              </a:defRPr>
            </a:pPr>
            <a:r>
              <a:rPr sz="703">
                <a:solidFill>
                  <a:srgbClr val="FFFFFF"/>
                </a:solidFill>
                <a:uFill>
                  <a:solidFill>
                    <a:srgbClr val="FFFFFF"/>
                  </a:solidFill>
                </a:uFill>
              </a:rPr>
              <a:t>Copyright (C) DeNA Co.,Ltd. All Rights Reserved.</a:t>
            </a:r>
          </a:p>
        </p:txBody>
      </p:sp>
      <p:sp>
        <p:nvSpPr>
          <p:cNvPr id="23" name="Shape 23"/>
          <p:cNvSpPr/>
          <p:nvPr/>
        </p:nvSpPr>
        <p:spPr>
          <a:xfrm>
            <a:off x="4572000" y="6670477"/>
            <a:ext cx="2286000" cy="188640"/>
          </a:xfrm>
          <a:prstGeom prst="rect">
            <a:avLst/>
          </a:prstGeom>
          <a:solidFill>
            <a:srgbClr val="6BC6C4"/>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4" name="Shape 24"/>
          <p:cNvSpPr/>
          <p:nvPr/>
        </p:nvSpPr>
        <p:spPr>
          <a:xfrm>
            <a:off x="2286000" y="6670477"/>
            <a:ext cx="2286000" cy="188640"/>
          </a:xfrm>
          <a:prstGeom prst="rect">
            <a:avLst/>
          </a:prstGeom>
          <a:solidFill>
            <a:srgbClr val="E52763"/>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sp>
        <p:nvSpPr>
          <p:cNvPr id="25" name="Shape 25"/>
          <p:cNvSpPr/>
          <p:nvPr/>
        </p:nvSpPr>
        <p:spPr>
          <a:xfrm>
            <a:off x="0" y="6670477"/>
            <a:ext cx="2286000" cy="188640"/>
          </a:xfrm>
          <a:prstGeom prst="rect">
            <a:avLst/>
          </a:prstGeom>
          <a:solidFill>
            <a:srgbClr val="FED03C"/>
          </a:solidFill>
          <a:ln w="25400">
            <a:miter lim="400000"/>
          </a:ln>
        </p:spPr>
        <p:txBody>
          <a:bodyPr lIns="0" tIns="0" rIns="0" bIns="0" anchor="ctr"/>
          <a:lstStyle/>
          <a:p>
            <a:pPr marL="28568" marR="28568" lvl="0" algn="ctr">
              <a:spcBef>
                <a:spcPts val="0"/>
              </a:spcBef>
              <a:defRPr sz="4400" b="0">
                <a:solidFill>
                  <a:srgbClr val="000000"/>
                </a:solidFill>
                <a:latin typeface="Calibri"/>
                <a:ea typeface="Calibri"/>
                <a:cs typeface="Calibri"/>
                <a:sym typeface="Calibri"/>
              </a:defRPr>
            </a:pPr>
            <a:endParaRPr sz="3094"/>
          </a:p>
        </p:txBody>
      </p:sp>
      <p:pic>
        <p:nvPicPr>
          <p:cNvPr id="26" name="dena_ppt_logo.png"/>
          <p:cNvPicPr/>
          <p:nvPr/>
        </p:nvPicPr>
        <p:blipFill>
          <a:blip r:embed="rId2">
            <a:extLst/>
          </a:blip>
          <a:stretch>
            <a:fillRect/>
          </a:stretch>
        </p:blipFill>
        <p:spPr>
          <a:xfrm>
            <a:off x="75903" y="6702846"/>
            <a:ext cx="303609" cy="126132"/>
          </a:xfrm>
          <a:prstGeom prst="rect">
            <a:avLst/>
          </a:prstGeom>
          <a:ln w="12700">
            <a:miter lim="400000"/>
          </a:ln>
        </p:spPr>
      </p:pic>
      <p:sp>
        <p:nvSpPr>
          <p:cNvPr id="28" name="Shape 28"/>
          <p:cNvSpPr>
            <a:spLocks noGrp="1"/>
          </p:cNvSpPr>
          <p:nvPr>
            <p:ph type="sldNum" sz="quarter" idx="2"/>
          </p:nvPr>
        </p:nvSpPr>
        <p:spPr>
          <a:xfrm>
            <a:off x="8986056" y="6467328"/>
            <a:ext cx="162304" cy="129843"/>
          </a:xfrm>
          <a:prstGeom prst="rect">
            <a:avLst/>
          </a:prstGeom>
        </p:spPr>
        <p:txBody>
          <a:bodyPr wrap="none" lIns="0" tIns="0" rIns="0" bIns="0"/>
          <a:lstStyle>
            <a:lvl1pPr defTabSz="410671">
              <a:spcBef>
                <a:spcPts val="844"/>
              </a:spcBef>
              <a:buClr>
                <a:srgbClr val="929292"/>
              </a:buClr>
              <a:buFont typeface="Thonburi"/>
              <a:defRPr sz="844" b="1">
                <a:solidFill>
                  <a:srgbClr val="5D5D5D"/>
                </a:solidFill>
                <a:uFill>
                  <a:solidFill/>
                </a:uFill>
                <a:latin typeface="Helvetica Neue"/>
                <a:ea typeface="Helvetica Neue"/>
                <a:cs typeface="Helvetica Neue"/>
                <a:sym typeface="Helvetica Neue"/>
              </a:defRPr>
            </a:lvl1pPr>
          </a:lstStyle>
          <a:p>
            <a:pPr lvl="0"/>
            <a:fld id="{86CB4B4D-7CA3-9044-876B-883B54F8677D}" type="slidenum">
              <a:t>‹#›</a:t>
            </a:fld>
            <a:endParaRPr/>
          </a:p>
        </p:txBody>
      </p:sp>
      <p:sp>
        <p:nvSpPr>
          <p:cNvPr id="29" name="Shape 29"/>
          <p:cNvSpPr>
            <a:spLocks noGrp="1"/>
          </p:cNvSpPr>
          <p:nvPr>
            <p:ph type="title"/>
          </p:nvPr>
        </p:nvSpPr>
        <p:spPr>
          <a:xfrm>
            <a:off x="285750" y="1117"/>
            <a:ext cx="7715251" cy="650451"/>
          </a:xfrm>
          <a:prstGeom prst="rect">
            <a:avLst/>
          </a:prstGeom>
        </p:spPr>
        <p:txBody>
          <a:bodyPr lIns="50788" tIns="50788" rIns="50788" bIns="50788" anchor="ctr"/>
          <a:lstStyle>
            <a:lvl1pPr marL="28568" marR="28568">
              <a:lnSpc>
                <a:spcPct val="50000"/>
              </a:lnSpc>
              <a:buClr>
                <a:srgbClr val="929292"/>
              </a:buClr>
              <a:buFont typeface="Calibri"/>
              <a:defRPr sz="2601" b="1">
                <a:uFill>
                  <a:solidFill/>
                </a:uFill>
                <a:latin typeface="+mn-lt"/>
                <a:ea typeface="+mn-ea"/>
                <a:cs typeface="+mn-cs"/>
                <a:sym typeface="ヒラギノ角ゴ Pro W3"/>
              </a:defRPr>
            </a:lvl1pPr>
          </a:lstStyle>
          <a:p>
            <a:pPr lvl="0">
              <a:defRPr sz="1800" b="0">
                <a:uFillTx/>
              </a:defRPr>
            </a:pPr>
            <a:r>
              <a:rPr sz="2601" b="1">
                <a:uFill>
                  <a:solidFill/>
                </a:uFill>
              </a:rPr>
              <a:t>タイトルテキスト</a:t>
            </a:r>
          </a:p>
        </p:txBody>
      </p:sp>
      <p:sp>
        <p:nvSpPr>
          <p:cNvPr id="30" name="Shape 30"/>
          <p:cNvSpPr>
            <a:spLocks noGrp="1"/>
          </p:cNvSpPr>
          <p:nvPr>
            <p:ph type="body" idx="1"/>
          </p:nvPr>
        </p:nvSpPr>
        <p:spPr>
          <a:xfrm>
            <a:off x="290215" y="857250"/>
            <a:ext cx="8572500" cy="5429250"/>
          </a:xfrm>
          <a:prstGeom prst="rect">
            <a:avLst/>
          </a:prstGeom>
        </p:spPr>
        <p:txBody>
          <a:bodyPr lIns="0" tIns="0" rIns="0" bIns="0"/>
          <a:lstStyle>
            <a:lvl1pPr marL="0" marR="28568" indent="0">
              <a:spcBef>
                <a:spcPts val="1266"/>
              </a:spcBef>
              <a:buClrTx/>
              <a:buSzTx/>
              <a:buFontTx/>
              <a:buNone/>
              <a:defRPr sz="2601" b="1">
                <a:uFill>
                  <a:solidFill/>
                </a:uFill>
                <a:latin typeface="+mn-lt"/>
                <a:ea typeface="+mn-ea"/>
                <a:cs typeface="+mn-cs"/>
                <a:sym typeface="ヒラギノ角ゴ Pro W3"/>
              </a:defRPr>
            </a:lvl1pPr>
            <a:lvl2pPr marL="571367" marR="28568" indent="-285683">
              <a:spcBef>
                <a:spcPts val="1266"/>
              </a:spcBef>
              <a:buClrTx/>
              <a:buSzPct val="100000"/>
              <a:buFontTx/>
              <a:buChar char="•"/>
              <a:defRPr sz="2039">
                <a:uFill>
                  <a:solidFill/>
                </a:uFill>
                <a:latin typeface="+mn-lt"/>
                <a:ea typeface="+mn-ea"/>
                <a:cs typeface="+mn-cs"/>
                <a:sym typeface="ヒラギノ角ゴ Pro W3"/>
              </a:defRPr>
            </a:lvl2pPr>
            <a:lvl3pPr marL="857052" marR="28568" indent="-285683">
              <a:spcBef>
                <a:spcPts val="1266"/>
              </a:spcBef>
              <a:buClrTx/>
              <a:buSzPct val="100000"/>
              <a:buFontTx/>
              <a:buChar char="-"/>
              <a:defRPr sz="2039">
                <a:uFill>
                  <a:solidFill/>
                </a:uFill>
                <a:latin typeface="+mn-lt"/>
                <a:ea typeface="+mn-ea"/>
                <a:cs typeface="+mn-cs"/>
                <a:sym typeface="ヒラギノ角ゴ Pro W3"/>
              </a:defRPr>
            </a:lvl3pPr>
            <a:lvl4pPr marL="1142736" marR="28568" indent="-285683">
              <a:spcBef>
                <a:spcPts val="1266"/>
              </a:spcBef>
              <a:buClr>
                <a:srgbClr val="5D5D5D"/>
              </a:buClr>
              <a:buSzPct val="100000"/>
              <a:buFont typeface="Thonburi"/>
              <a:buChar char="*"/>
              <a:defRPr sz="1687">
                <a:uFill>
                  <a:solidFill/>
                </a:uFill>
                <a:latin typeface="+mn-lt"/>
                <a:ea typeface="+mn-ea"/>
                <a:cs typeface="+mn-cs"/>
                <a:sym typeface="ヒラギノ角ゴ Pro W3"/>
              </a:defRPr>
            </a:lvl4pPr>
            <a:lvl5pPr marL="1428419" marR="28568" indent="-285683">
              <a:spcBef>
                <a:spcPts val="1266"/>
              </a:spcBef>
              <a:buClr>
                <a:srgbClr val="5D5D5D"/>
              </a:buClr>
              <a:buSzPct val="100000"/>
              <a:buFontTx/>
              <a:buChar char="•"/>
              <a:defRPr sz="1687">
                <a:uFill>
                  <a:solidFill/>
                </a:uFill>
                <a:latin typeface="+mn-lt"/>
                <a:ea typeface="+mn-ea"/>
                <a:cs typeface="+mn-cs"/>
                <a:sym typeface="ヒラギノ角ゴ Pro W3"/>
              </a:defRPr>
            </a:lvl5pPr>
          </a:lstStyle>
          <a:p>
            <a:pPr lvl="0">
              <a:defRPr sz="1800" b="0">
                <a:uFillTx/>
              </a:defRPr>
            </a:pPr>
            <a:r>
              <a:rPr sz="2601" b="1">
                <a:uFill>
                  <a:solidFill/>
                </a:uFill>
              </a:rPr>
              <a:t>本文レベル1</a:t>
            </a:r>
          </a:p>
          <a:p>
            <a:pPr lvl="1">
              <a:defRPr sz="1800">
                <a:uFillTx/>
              </a:defRPr>
            </a:pPr>
            <a:r>
              <a:rPr sz="2039">
                <a:uFill>
                  <a:solidFill/>
                </a:uFill>
              </a:rPr>
              <a:t>本文レベル2</a:t>
            </a:r>
          </a:p>
          <a:p>
            <a:pPr lvl="2">
              <a:defRPr sz="1800">
                <a:uFillTx/>
              </a:defRPr>
            </a:pPr>
            <a:r>
              <a:rPr sz="2039">
                <a:uFill>
                  <a:solidFill/>
                </a:uFill>
              </a:rPr>
              <a:t>本文レベル3</a:t>
            </a:r>
          </a:p>
          <a:p>
            <a:pPr lvl="3">
              <a:defRPr sz="1800">
                <a:uFillTx/>
              </a:defRPr>
            </a:pPr>
            <a:r>
              <a:rPr sz="1687">
                <a:uFill>
                  <a:solidFill/>
                </a:uFill>
              </a:rPr>
              <a:t>本文レベル4</a:t>
            </a:r>
          </a:p>
          <a:p>
            <a:pPr lvl="4">
              <a:defRPr sz="1800">
                <a:uFillTx/>
              </a:defRPr>
            </a:pPr>
            <a:r>
              <a:rPr sz="1687">
                <a:uFill>
                  <a:solidFill/>
                </a:uFill>
              </a:rPr>
              <a:t>本文レベル 5</a:t>
            </a:r>
          </a:p>
        </p:txBody>
      </p:sp>
      <p:sp>
        <p:nvSpPr>
          <p:cNvPr id="31" name="Shape 31"/>
          <p:cNvSpPr/>
          <p:nvPr/>
        </p:nvSpPr>
        <p:spPr>
          <a:xfrm>
            <a:off x="50632" y="644319"/>
            <a:ext cx="9027494" cy="1"/>
          </a:xfrm>
          <a:prstGeom prst="line">
            <a:avLst/>
          </a:prstGeom>
          <a:blipFill>
            <a:blip r:embed="rId3"/>
          </a:blipFill>
          <a:ln w="38100">
            <a:solidFill>
              <a:srgbClr val="DC0451"/>
            </a:solidFill>
            <a:round/>
          </a:ln>
        </p:spPr>
        <p:txBody>
          <a:bodyPr lIns="45711" tIns="45711" rIns="45711" bIns="45711"/>
          <a:lstStyle/>
          <a:p>
            <a:pPr marR="0" lvl="0" defTabSz="321395">
              <a:spcBef>
                <a:spcPts val="0"/>
              </a:spcBef>
              <a:buClrTx/>
              <a:buFontTx/>
              <a:defRPr b="0">
                <a:solidFill>
                  <a:srgbClr val="000000"/>
                </a:solidFill>
                <a:uFillTx/>
                <a:latin typeface="Helvetica"/>
                <a:ea typeface="Helvetica"/>
                <a:cs typeface="Helvetica"/>
                <a:sym typeface="Helvetica"/>
              </a:defRPr>
            </a:pPr>
            <a:endParaRPr sz="1266"/>
          </a:p>
        </p:txBody>
      </p:sp>
    </p:spTree>
    <p:extLst>
      <p:ext uri="{BB962C8B-B14F-4D97-AF65-F5344CB8AC3E}">
        <p14:creationId xmlns:p14="http://schemas.microsoft.com/office/powerpoint/2010/main" val="15840505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9.tiff"/><Relationship Id="rId13" Type="http://schemas.openxmlformats.org/officeDocument/2006/relationships/image" Target="../media/image34.tiff"/><Relationship Id="rId3" Type="http://schemas.openxmlformats.org/officeDocument/2006/relationships/image" Target="../media/image24.tiff"/><Relationship Id="rId7" Type="http://schemas.openxmlformats.org/officeDocument/2006/relationships/image" Target="../media/image28.tiff"/><Relationship Id="rId12" Type="http://schemas.openxmlformats.org/officeDocument/2006/relationships/image" Target="../media/image33.tiff"/><Relationship Id="rId2" Type="http://schemas.openxmlformats.org/officeDocument/2006/relationships/image" Target="../media/image23.tiff"/><Relationship Id="rId1" Type="http://schemas.openxmlformats.org/officeDocument/2006/relationships/slideLayout" Target="../slideLayouts/slideLayout6.xml"/><Relationship Id="rId6" Type="http://schemas.openxmlformats.org/officeDocument/2006/relationships/image" Target="../media/image27.tiff"/><Relationship Id="rId11" Type="http://schemas.openxmlformats.org/officeDocument/2006/relationships/image" Target="../media/image32.tiff"/><Relationship Id="rId5" Type="http://schemas.openxmlformats.org/officeDocument/2006/relationships/image" Target="../media/image26.tiff"/><Relationship Id="rId10" Type="http://schemas.openxmlformats.org/officeDocument/2006/relationships/image" Target="../media/image31.tiff"/><Relationship Id="rId4" Type="http://schemas.openxmlformats.org/officeDocument/2006/relationships/image" Target="../media/image25.tiff"/><Relationship Id="rId9" Type="http://schemas.openxmlformats.org/officeDocument/2006/relationships/image" Target="../media/image30.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www.jisa.or.jp/explain/tabid/756/Default.aspx"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amzn.to/1QViFJ1" TargetMode="External"/><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6.xml"/><Relationship Id="rId4" Type="http://schemas.openxmlformats.org/officeDocument/2006/relationships/image" Target="../media/image55.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59.tiff"/><Relationship Id="rId4" Type="http://schemas.openxmlformats.org/officeDocument/2006/relationships/image" Target="../media/image58.tif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image" Target="../media/image19.tiff"/><Relationship Id="rId3" Type="http://schemas.openxmlformats.org/officeDocument/2006/relationships/image" Target="../media/image9.tiff"/><Relationship Id="rId7" Type="http://schemas.openxmlformats.org/officeDocument/2006/relationships/image" Target="../media/image13.tiff"/><Relationship Id="rId12" Type="http://schemas.openxmlformats.org/officeDocument/2006/relationships/image" Target="../media/image18.tiff"/><Relationship Id="rId2" Type="http://schemas.openxmlformats.org/officeDocument/2006/relationships/image" Target="../media/image8.tiff"/><Relationship Id="rId1" Type="http://schemas.openxmlformats.org/officeDocument/2006/relationships/slideLayout" Target="../slideLayouts/slideLayout6.xml"/><Relationship Id="rId6" Type="http://schemas.openxmlformats.org/officeDocument/2006/relationships/image" Target="../media/image12.tiff"/><Relationship Id="rId11" Type="http://schemas.openxmlformats.org/officeDocument/2006/relationships/image" Target="../media/image17.tiff"/><Relationship Id="rId5" Type="http://schemas.openxmlformats.org/officeDocument/2006/relationships/image" Target="../media/image11.tiff"/><Relationship Id="rId15" Type="http://schemas.openxmlformats.org/officeDocument/2006/relationships/image" Target="../media/image21.tiff"/><Relationship Id="rId10" Type="http://schemas.openxmlformats.org/officeDocument/2006/relationships/image" Target="../media/image16.png"/><Relationship Id="rId4" Type="http://schemas.openxmlformats.org/officeDocument/2006/relationships/image" Target="../media/image10.tiff"/><Relationship Id="rId9" Type="http://schemas.openxmlformats.org/officeDocument/2006/relationships/image" Target="../media/image15.tiff"/><Relationship Id="rId14" Type="http://schemas.openxmlformats.org/officeDocument/2006/relationships/image" Target="../media/image20.tiff"/></Relationships>
</file>

<file path=ppt/slides/_rels/slide60.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7.tiff"/><Relationship Id="rId7" Type="http://schemas.openxmlformats.org/officeDocument/2006/relationships/image" Target="../media/image70.tiff"/><Relationship Id="rId2" Type="http://schemas.openxmlformats.org/officeDocument/2006/relationships/image" Target="../media/image66.tiff"/><Relationship Id="rId1" Type="http://schemas.openxmlformats.org/officeDocument/2006/relationships/slideLayout" Target="../slideLayouts/slideLayout6.xml"/><Relationship Id="rId6" Type="http://schemas.openxmlformats.org/officeDocument/2006/relationships/image" Target="../media/image65.tiff"/><Relationship Id="rId5" Type="http://schemas.openxmlformats.org/officeDocument/2006/relationships/image" Target="../media/image69.tiff"/><Relationship Id="rId4" Type="http://schemas.openxmlformats.org/officeDocument/2006/relationships/image" Target="../media/image68.tiff"/></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tiff"/><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6.xml"/><Relationship Id="rId4" Type="http://schemas.openxmlformats.org/officeDocument/2006/relationships/image" Target="../media/image79.tiff"/></Relationships>
</file>

<file path=ppt/slides/_rels/slide67.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83.tiff"/><Relationship Id="rId4" Type="http://schemas.openxmlformats.org/officeDocument/2006/relationships/image" Target="../media/image82.tiff"/></Relationships>
</file>

<file path=ppt/slides/_rels/slide71.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3400" dirty="0">
                <a:latin typeface="Meiryo" panose="020B0604030504040204" pitchFamily="34" charset="-128"/>
                <a:ea typeface="Meiryo" panose="020B0604030504040204" pitchFamily="34" charset="-128"/>
              </a:rPr>
              <a:t>これからの</a:t>
            </a:r>
            <a:r>
              <a:rPr kumimoji="1" lang="ja-JP" altLang="en-US" sz="3400">
                <a:latin typeface="Meiryo" panose="020B0604030504040204" pitchFamily="34" charset="-128"/>
                <a:ea typeface="Meiryo" panose="020B0604030504040204" pitchFamily="34" charset="-128"/>
              </a:rPr>
              <a:t>ビジネス戦略</a:t>
            </a:r>
            <a:br>
              <a:rPr kumimoji="1" lang="en-US" altLang="ja-JP" sz="2800" dirty="0">
                <a:latin typeface="Meiryo" panose="020B0604030504040204" pitchFamily="34" charset="-128"/>
                <a:ea typeface="Meiryo" panose="020B0604030504040204" pitchFamily="34" charset="-128"/>
              </a:rPr>
            </a:br>
            <a:r>
              <a:rPr kumimoji="1" lang="en-US" altLang="ja-JP" sz="1600" dirty="0">
                <a:latin typeface="Meiryo" panose="020B0604030504040204" pitchFamily="34" charset="-128"/>
                <a:ea typeface="Meiryo" panose="020B0604030504040204" pitchFamily="34" charset="-128"/>
              </a:rPr>
              <a:t>SI</a:t>
            </a:r>
            <a:r>
              <a:rPr kumimoji="1" lang="ja-JP" altLang="en-US" sz="1600">
                <a:latin typeface="Meiryo" panose="020B0604030504040204" pitchFamily="34" charset="-128"/>
                <a:ea typeface="Meiryo" panose="020B0604030504040204" pitchFamily="34" charset="-128"/>
              </a:rPr>
              <a:t>ビジネスのデジタル・トランスフォーメーション</a:t>
            </a:r>
            <a:endParaRPr kumimoji="1" lang="ja-JP" altLang="en-US" sz="1600" dirty="0">
              <a:latin typeface="Meiryo" panose="020B0604030504040204" pitchFamily="34" charset="-128"/>
              <a:ea typeface="Meiryo" panose="020B0604030504040204" pitchFamily="34" charset="-128"/>
            </a:endParaRP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a:latin typeface="Meiryo" panose="020B0604030504040204" pitchFamily="34" charset="-128"/>
                <a:ea typeface="Meiryo" panose="020B0604030504040204" pitchFamily="34" charset="-128"/>
              </a:rPr>
              <a:t>IT</a:t>
            </a:r>
            <a:r>
              <a:rPr kumimoji="1" lang="ja-JP" altLang="en-US" dirty="0">
                <a:latin typeface="Meiryo" panose="020B0604030504040204" pitchFamily="34" charset="-128"/>
                <a:ea typeface="Meiryo" panose="020B0604030504040204" pitchFamily="34" charset="-128"/>
              </a:rPr>
              <a:t>ソリューション塾</a:t>
            </a:r>
            <a:r>
              <a:rPr kumimoji="1" lang="ja-JP" altLang="en-US">
                <a:latin typeface="Meiryo" panose="020B0604030504040204" pitchFamily="34" charset="-128"/>
                <a:ea typeface="Meiryo" panose="020B0604030504040204" pitchFamily="34" charset="-128"/>
              </a:rPr>
              <a:t>・第</a:t>
            </a:r>
            <a:r>
              <a:rPr kumimoji="1" lang="en-US" altLang="ja-JP" dirty="0">
                <a:latin typeface="Meiryo" panose="020B0604030504040204" pitchFamily="34" charset="-128"/>
                <a:ea typeface="Meiryo" panose="020B0604030504040204" pitchFamily="34" charset="-128"/>
              </a:rPr>
              <a:t>29</a:t>
            </a:r>
            <a:r>
              <a:rPr kumimoji="1" lang="ja-JP" altLang="en-US">
                <a:latin typeface="Meiryo" panose="020B0604030504040204" pitchFamily="34" charset="-128"/>
                <a:ea typeface="Meiryo" panose="020B0604030504040204" pitchFamily="34" charset="-128"/>
              </a:rPr>
              <a:t>期</a:t>
            </a:r>
            <a:endParaRPr kumimoji="1" lang="en-US" altLang="ja-JP" dirty="0">
              <a:latin typeface="Meiryo" panose="020B0604030504040204" pitchFamily="34" charset="-128"/>
              <a:ea typeface="Meiryo" panose="020B0604030504040204" pitchFamily="34" charset="-128"/>
            </a:endParaRPr>
          </a:p>
          <a:p>
            <a:endParaRPr kumimoji="1" lang="en-US" altLang="ja-JP" dirty="0">
              <a:latin typeface="Meiryo" panose="020B0604030504040204" pitchFamily="34" charset="-128"/>
              <a:ea typeface="Meiryo" panose="020B0604030504040204" pitchFamily="34" charset="-128"/>
            </a:endParaRPr>
          </a:p>
          <a:p>
            <a:r>
              <a:rPr kumimoji="1" lang="en-US" altLang="ja-JP" dirty="0">
                <a:latin typeface="Meiryo" panose="020B0604030504040204" pitchFamily="34" charset="-128"/>
                <a:ea typeface="Meiryo" panose="020B0604030504040204" pitchFamily="34" charset="-128"/>
              </a:rPr>
              <a:t>2018</a:t>
            </a:r>
            <a:r>
              <a:rPr kumimoji="1" lang="ja-JP" altLang="en-US">
                <a:latin typeface="Meiryo" panose="020B0604030504040204" pitchFamily="34" charset="-128"/>
                <a:ea typeface="Meiryo" panose="020B0604030504040204" pitchFamily="34" charset="-128"/>
              </a:rPr>
              <a:t>年</a:t>
            </a:r>
            <a:r>
              <a:rPr lang="en-US" altLang="ja-JP" dirty="0">
                <a:latin typeface="Meiryo" panose="020B0604030504040204" pitchFamily="34" charset="-128"/>
                <a:ea typeface="Meiryo" panose="020B0604030504040204" pitchFamily="34" charset="-128"/>
              </a:rPr>
              <a:t>12</a:t>
            </a:r>
            <a:r>
              <a:rPr kumimoji="1" lang="ja-JP" altLang="en-US">
                <a:latin typeface="Meiryo" panose="020B0604030504040204" pitchFamily="34" charset="-128"/>
                <a:ea typeface="Meiryo" panose="020B0604030504040204" pitchFamily="34" charset="-128"/>
              </a:rPr>
              <a:t>月</a:t>
            </a:r>
            <a:r>
              <a:rPr lang="en-US" altLang="ja-JP" dirty="0">
                <a:latin typeface="Meiryo" panose="020B0604030504040204" pitchFamily="34" charset="-128"/>
                <a:ea typeface="Meiryo" panose="020B0604030504040204" pitchFamily="34" charset="-128"/>
              </a:rPr>
              <a:t>12</a:t>
            </a:r>
            <a:r>
              <a:rPr lang="ja-JP" altLang="en-US">
                <a:latin typeface="Meiryo" panose="020B0604030504040204" pitchFamily="34" charset="-128"/>
                <a:ea typeface="Meiryo" panose="020B0604030504040204" pitchFamily="34" charset="-128"/>
              </a:rPr>
              <a:t>日</a:t>
            </a:r>
            <a:endParaRPr kumimoji="1" lang="ja-JP" altLang="en-US"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18743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デジタル・トランスフォーメーションとは</a:t>
            </a:r>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人間を前提に最適化</a:t>
            </a:r>
            <a:r>
              <a:rPr kumimoji="1" lang="ja-JP" altLang="en-US" sz="2400" dirty="0">
                <a:latin typeface="Meiryo" charset="-128"/>
                <a:ea typeface="Meiryo" charset="-128"/>
                <a:cs typeface="Meiryo" charset="-128"/>
              </a:rPr>
              <a:t>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a:solidFill>
                  <a:srgbClr val="0432FF"/>
                </a:solidFill>
                <a:latin typeface="Meiryo" charset="-128"/>
                <a:ea typeface="Meiryo" charset="-128"/>
                <a:cs typeface="Meiryo" charset="-128"/>
              </a:rPr>
              <a:t>機械と人間が一体化</a:t>
            </a:r>
            <a:r>
              <a:rPr lang="ja-JP" altLang="en-US" sz="2400">
                <a:solidFill>
                  <a:srgbClr val="0432FF"/>
                </a:solidFill>
                <a:latin typeface="Meiryo" charset="-128"/>
                <a:ea typeface="Meiryo" charset="-128"/>
                <a:cs typeface="Meiryo" charset="-128"/>
              </a:rPr>
              <a:t>されたビジネス</a:t>
            </a:r>
            <a:r>
              <a:rPr lang="ja-JP" altLang="en-US" sz="2400" dirty="0">
                <a:solidFill>
                  <a:srgbClr val="0432FF"/>
                </a:solidFill>
                <a:latin typeface="Meiryo" charset="-128"/>
                <a:ea typeface="Meiryo" charset="-128"/>
                <a:cs typeface="Meiryo" charset="-128"/>
              </a:rPr>
              <a:t>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358108" y="5412001"/>
            <a:ext cx="2954655" cy="707886"/>
          </a:xfrm>
          <a:prstGeom prst="rect">
            <a:avLst/>
          </a:prstGeom>
          <a:noFill/>
        </p:spPr>
        <p:txBody>
          <a:bodyPr wrap="none" rtlCol="0">
            <a:spAutoFit/>
          </a:bodyPr>
          <a:lstStyle/>
          <a:p>
            <a:r>
              <a:rPr kumimoji="1" lang="ja-JP" altLang="en-US" sz="2000" b="1">
                <a:solidFill>
                  <a:schemeClr val="bg1"/>
                </a:solidFill>
                <a:latin typeface="Meiryo" charset="-128"/>
                <a:ea typeface="Meiryo" charset="-128"/>
                <a:cs typeface="Meiryo" charset="-128"/>
              </a:rPr>
              <a:t>意志決定や業績評価</a:t>
            </a:r>
            <a:endParaRPr kumimoji="1" lang="en-US" altLang="ja-JP" sz="2000" b="1" dirty="0">
              <a:solidFill>
                <a:schemeClr val="bg1"/>
              </a:solidFill>
              <a:latin typeface="Meiryo" charset="-128"/>
              <a:ea typeface="Meiryo" charset="-128"/>
              <a:cs typeface="Meiryo" charset="-128"/>
            </a:endParaRPr>
          </a:p>
          <a:p>
            <a:r>
              <a:rPr lang="ja-JP" altLang="en-US" sz="2000" b="1">
                <a:solidFill>
                  <a:schemeClr val="bg1"/>
                </a:solidFill>
                <a:latin typeface="Meiryo" charset="-128"/>
                <a:ea typeface="Meiryo" charset="-128"/>
                <a:cs typeface="Meiryo" charset="-128"/>
              </a:rPr>
              <a:t>働き方や組織・体制</a:t>
            </a:r>
            <a:r>
              <a:rPr lang="ja-JP" altLang="en-US">
                <a:solidFill>
                  <a:schemeClr val="bg1"/>
                </a:solidFill>
                <a:latin typeface="Meiryo" charset="-128"/>
                <a:ea typeface="Meiryo" charset="-128"/>
                <a:cs typeface="Meiryo" charset="-128"/>
              </a:rPr>
              <a:t>など</a:t>
            </a:r>
            <a:endParaRPr lang="en-US" altLang="ja-JP"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7E1D13D3-176C-5143-A56D-E1BE0837B610}"/>
              </a:ext>
            </a:extLst>
          </p:cNvPr>
          <p:cNvSpPr txBox="1"/>
          <p:nvPr/>
        </p:nvSpPr>
        <p:spPr>
          <a:xfrm>
            <a:off x="5829947" y="5412001"/>
            <a:ext cx="2954655" cy="707886"/>
          </a:xfrm>
          <a:prstGeom prst="rect">
            <a:avLst/>
          </a:prstGeom>
          <a:noFill/>
        </p:spPr>
        <p:txBody>
          <a:bodyPr wrap="none" rtlCol="0">
            <a:spAutoFit/>
          </a:bodyPr>
          <a:lstStyle/>
          <a:p>
            <a:pPr algn="r"/>
            <a:r>
              <a:rPr kumimoji="1" lang="ja-JP" altLang="en-US" sz="2000" b="1">
                <a:solidFill>
                  <a:schemeClr val="bg1"/>
                </a:solidFill>
                <a:latin typeface="Meiryo" charset="-128"/>
                <a:ea typeface="Meiryo" charset="-128"/>
                <a:cs typeface="Meiryo" charset="-128"/>
              </a:rPr>
              <a:t>製品やサービス</a:t>
            </a:r>
            <a:endParaRPr kumimoji="1" lang="en-US" altLang="ja-JP" sz="2000" b="1" dirty="0">
              <a:solidFill>
                <a:schemeClr val="bg1"/>
              </a:solidFill>
              <a:latin typeface="Meiryo" charset="-128"/>
              <a:ea typeface="Meiryo" charset="-128"/>
              <a:cs typeface="Meiryo" charset="-128"/>
            </a:endParaRPr>
          </a:p>
          <a:p>
            <a:pPr algn="r"/>
            <a:r>
              <a:rPr lang="ja-JP" altLang="en-US" sz="2000" b="1">
                <a:solidFill>
                  <a:schemeClr val="bg1"/>
                </a:solidFill>
                <a:latin typeface="Meiryo" charset="-128"/>
                <a:ea typeface="Meiryo" charset="-128"/>
                <a:cs typeface="Meiryo" charset="-128"/>
              </a:rPr>
              <a:t>事業目的や顧客価値</a:t>
            </a:r>
            <a:r>
              <a:rPr lang="ja-JP" altLang="en-US">
                <a:solidFill>
                  <a:schemeClr val="bg1"/>
                </a:solidFill>
                <a:latin typeface="Meiryo" charset="-128"/>
                <a:ea typeface="Meiryo" charset="-128"/>
                <a:cs typeface="Meiryo" charset="-128"/>
              </a:rPr>
              <a:t>など</a:t>
            </a:r>
            <a:endParaRPr lang="en-US" altLang="ja-JP" dirty="0">
              <a:solidFill>
                <a:schemeClr val="bg1"/>
              </a:solidFill>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7B4D6BBC-51EA-144E-BBBF-BF480A49FE34}"/>
              </a:ext>
            </a:extLst>
          </p:cNvPr>
          <p:cNvSpPr txBox="1"/>
          <p:nvPr/>
        </p:nvSpPr>
        <p:spPr>
          <a:xfrm>
            <a:off x="358108" y="4543647"/>
            <a:ext cx="2185214" cy="584775"/>
          </a:xfrm>
          <a:prstGeom prst="rect">
            <a:avLst/>
          </a:prstGeom>
          <a:noFill/>
        </p:spPr>
        <p:txBody>
          <a:bodyPr wrap="none" rtlCol="0">
            <a:spAutoFit/>
          </a:bodyPr>
          <a:lstStyle/>
          <a:p>
            <a:r>
              <a:rPr kumimoji="1" lang="ja-JP" altLang="en-US" sz="3200" b="1">
                <a:solidFill>
                  <a:schemeClr val="bg1"/>
                </a:solidFill>
                <a:latin typeface="Meiryo" charset="-128"/>
                <a:ea typeface="Meiryo" charset="-128"/>
                <a:cs typeface="Meiryo" charset="-128"/>
              </a:rPr>
              <a:t>経営</a:t>
            </a:r>
            <a:r>
              <a:rPr kumimoji="1" lang="ja-JP" altLang="en-US" sz="2800" b="1">
                <a:solidFill>
                  <a:schemeClr val="bg1"/>
                </a:solidFill>
                <a:latin typeface="Meiryo" charset="-128"/>
                <a:ea typeface="Meiryo" charset="-128"/>
                <a:cs typeface="Meiryo" charset="-128"/>
              </a:rPr>
              <a:t>の</a:t>
            </a:r>
            <a:r>
              <a:rPr kumimoji="1" lang="ja-JP" altLang="en-US" sz="3200" b="1">
                <a:solidFill>
                  <a:schemeClr val="bg1"/>
                </a:solidFill>
                <a:latin typeface="Meiryo" charset="-128"/>
                <a:ea typeface="Meiryo" charset="-128"/>
                <a:cs typeface="Meiryo" charset="-128"/>
              </a:rPr>
              <a:t>変革</a:t>
            </a:r>
            <a:endParaRPr lang="en-US" altLang="ja-JP" sz="3200" dirty="0">
              <a:solidFill>
                <a:schemeClr val="bg1"/>
              </a:solidFill>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5F72DE77-AA83-1242-A54B-A56201491DCC}"/>
              </a:ext>
            </a:extLst>
          </p:cNvPr>
          <p:cNvSpPr txBox="1"/>
          <p:nvPr/>
        </p:nvSpPr>
        <p:spPr>
          <a:xfrm>
            <a:off x="6528219" y="4543647"/>
            <a:ext cx="2185214" cy="584775"/>
          </a:xfrm>
          <a:prstGeom prst="rect">
            <a:avLst/>
          </a:prstGeom>
          <a:noFill/>
        </p:spPr>
        <p:txBody>
          <a:bodyPr wrap="none" rtlCol="0">
            <a:spAutoFit/>
          </a:bodyPr>
          <a:lstStyle/>
          <a:p>
            <a:pPr algn="r"/>
            <a:r>
              <a:rPr kumimoji="1" lang="ja-JP" altLang="en-US" sz="3200" b="1">
                <a:solidFill>
                  <a:schemeClr val="bg1"/>
                </a:solidFill>
                <a:latin typeface="Meiryo" charset="-128"/>
                <a:ea typeface="Meiryo" charset="-128"/>
                <a:cs typeface="Meiryo" charset="-128"/>
              </a:rPr>
              <a:t>事業</a:t>
            </a:r>
            <a:r>
              <a:rPr kumimoji="1" lang="ja-JP" altLang="en-US" sz="2800" b="1">
                <a:solidFill>
                  <a:schemeClr val="bg1"/>
                </a:solidFill>
                <a:latin typeface="Meiryo" charset="-128"/>
                <a:ea typeface="Meiryo" charset="-128"/>
                <a:cs typeface="Meiryo" charset="-128"/>
              </a:rPr>
              <a:t>の</a:t>
            </a:r>
            <a:r>
              <a:rPr kumimoji="1" lang="ja-JP" altLang="en-US" sz="3200" b="1">
                <a:solidFill>
                  <a:schemeClr val="bg1"/>
                </a:solidFill>
                <a:latin typeface="Meiryo" charset="-128"/>
                <a:ea typeface="Meiryo" charset="-128"/>
                <a:cs typeface="Meiryo" charset="-128"/>
              </a:rPr>
              <a:t>変革</a:t>
            </a:r>
            <a:endParaRPr lang="en-US" altLang="ja-JP" sz="3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899557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D15FD-E59A-9343-8913-21C435092910}"/>
              </a:ext>
            </a:extLst>
          </p:cNvPr>
          <p:cNvSpPr>
            <a:spLocks noGrp="1"/>
          </p:cNvSpPr>
          <p:nvPr>
            <p:ph type="title"/>
          </p:nvPr>
        </p:nvSpPr>
        <p:spPr>
          <a:xfrm>
            <a:off x="230400" y="266400"/>
            <a:ext cx="8913600" cy="416221"/>
          </a:xfrm>
        </p:spPr>
        <p:txBody>
          <a:bodyPr/>
          <a:lstStyle/>
          <a:p>
            <a:r>
              <a:rPr kumimoji="1" lang="ja-JP" altLang="en-US" sz="2400"/>
              <a:t>デジタライゼーションとデジタル・トランスフォーメーション</a:t>
            </a:r>
          </a:p>
        </p:txBody>
      </p:sp>
      <p:pic>
        <p:nvPicPr>
          <p:cNvPr id="3" name="図 2">
            <a:extLst>
              <a:ext uri="{FF2B5EF4-FFF2-40B4-BE49-F238E27FC236}">
                <a16:creationId xmlns:a16="http://schemas.microsoft.com/office/drawing/2014/main" id="{745EA393-B3AC-E046-9A62-A9CFA80983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7908" y="2266794"/>
            <a:ext cx="1210696" cy="1186483"/>
          </a:xfrm>
          <a:prstGeom prst="rect">
            <a:avLst/>
          </a:prstGeom>
        </p:spPr>
      </p:pic>
      <p:grpSp>
        <p:nvGrpSpPr>
          <p:cNvPr id="6" name="グループ化 5">
            <a:extLst>
              <a:ext uri="{FF2B5EF4-FFF2-40B4-BE49-F238E27FC236}">
                <a16:creationId xmlns:a16="http://schemas.microsoft.com/office/drawing/2014/main" id="{BFC8A13D-E231-E84D-BB4C-07FFF4F284B1}"/>
              </a:ext>
            </a:extLst>
          </p:cNvPr>
          <p:cNvGrpSpPr/>
          <p:nvPr/>
        </p:nvGrpSpPr>
        <p:grpSpPr>
          <a:xfrm>
            <a:off x="2740985" y="2153198"/>
            <a:ext cx="1210696" cy="1164397"/>
            <a:chOff x="6374527" y="766803"/>
            <a:chExt cx="1497895" cy="1381794"/>
          </a:xfrm>
        </p:grpSpPr>
        <p:pic>
          <p:nvPicPr>
            <p:cNvPr id="4" name="図 3">
              <a:extLst>
                <a:ext uri="{FF2B5EF4-FFF2-40B4-BE49-F238E27FC236}">
                  <a16:creationId xmlns:a16="http://schemas.microsoft.com/office/drawing/2014/main" id="{D4243E4E-31B6-AD48-9A98-0D3F4E973F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5" name="図 4">
              <a:extLst>
                <a:ext uri="{FF2B5EF4-FFF2-40B4-BE49-F238E27FC236}">
                  <a16:creationId xmlns:a16="http://schemas.microsoft.com/office/drawing/2014/main" id="{D9044708-1EE4-5A49-ACF3-2B4C872B85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grpSp>
      <p:pic>
        <p:nvPicPr>
          <p:cNvPr id="8" name="図 7">
            <a:extLst>
              <a:ext uri="{FF2B5EF4-FFF2-40B4-BE49-F238E27FC236}">
                <a16:creationId xmlns:a16="http://schemas.microsoft.com/office/drawing/2014/main" id="{55705AAA-C9A3-164F-BBA3-D651FE03F6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7733" y="3777057"/>
            <a:ext cx="1471046" cy="1316586"/>
          </a:xfrm>
          <a:prstGeom prst="rect">
            <a:avLst/>
          </a:prstGeom>
        </p:spPr>
      </p:pic>
      <p:pic>
        <p:nvPicPr>
          <p:cNvPr id="10" name="図 9">
            <a:extLst>
              <a:ext uri="{FF2B5EF4-FFF2-40B4-BE49-F238E27FC236}">
                <a16:creationId xmlns:a16="http://schemas.microsoft.com/office/drawing/2014/main" id="{AF9CC1CB-17D6-CE4E-9539-3AD32E54E2D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50371" y="3747480"/>
            <a:ext cx="1229714" cy="1274314"/>
          </a:xfrm>
          <a:prstGeom prst="rect">
            <a:avLst/>
          </a:prstGeom>
        </p:spPr>
      </p:pic>
      <p:pic>
        <p:nvPicPr>
          <p:cNvPr id="11" name="図 10">
            <a:extLst>
              <a:ext uri="{FF2B5EF4-FFF2-40B4-BE49-F238E27FC236}">
                <a16:creationId xmlns:a16="http://schemas.microsoft.com/office/drawing/2014/main" id="{E339562B-8356-8545-80FB-122D0C20FC8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60655" y="3747480"/>
            <a:ext cx="1131066" cy="1270860"/>
          </a:xfrm>
          <a:prstGeom prst="rect">
            <a:avLst/>
          </a:prstGeom>
        </p:spPr>
      </p:pic>
      <p:grpSp>
        <p:nvGrpSpPr>
          <p:cNvPr id="14" name="グループ化 13">
            <a:extLst>
              <a:ext uri="{FF2B5EF4-FFF2-40B4-BE49-F238E27FC236}">
                <a16:creationId xmlns:a16="http://schemas.microsoft.com/office/drawing/2014/main" id="{96DBCFFF-1D93-B742-AC0E-715D84FA1791}"/>
              </a:ext>
            </a:extLst>
          </p:cNvPr>
          <p:cNvGrpSpPr/>
          <p:nvPr/>
        </p:nvGrpSpPr>
        <p:grpSpPr>
          <a:xfrm>
            <a:off x="2618181" y="3750934"/>
            <a:ext cx="1456304" cy="1270860"/>
            <a:chOff x="2483594" y="2705859"/>
            <a:chExt cx="2388178" cy="2243807"/>
          </a:xfrm>
        </p:grpSpPr>
        <p:pic>
          <p:nvPicPr>
            <p:cNvPr id="12" name="図 11">
              <a:extLst>
                <a:ext uri="{FF2B5EF4-FFF2-40B4-BE49-F238E27FC236}">
                  <a16:creationId xmlns:a16="http://schemas.microsoft.com/office/drawing/2014/main" id="{14473099-A418-2545-B8D4-9416B7579A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483594" y="3033153"/>
              <a:ext cx="2388178" cy="1916513"/>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822C5208-36FB-4C47-97B3-898FFD8B787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41579" y="2705859"/>
              <a:ext cx="1272209" cy="1690643"/>
            </a:xfrm>
            <a:prstGeom prst="rect">
              <a:avLst/>
            </a:prstGeom>
            <a:effectLst>
              <a:outerShdw blurRad="50800" dist="38100" dir="2700000" algn="tl" rotWithShape="0">
                <a:prstClr val="black">
                  <a:alpha val="40000"/>
                </a:prstClr>
              </a:outerShdw>
            </a:effectLst>
          </p:spPr>
        </p:pic>
      </p:grpSp>
      <p:pic>
        <p:nvPicPr>
          <p:cNvPr id="15" name="図 14">
            <a:extLst>
              <a:ext uri="{FF2B5EF4-FFF2-40B4-BE49-F238E27FC236}">
                <a16:creationId xmlns:a16="http://schemas.microsoft.com/office/drawing/2014/main" id="{86E119FF-A891-F846-A10C-6CB07749BD3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32946" y="2266793"/>
            <a:ext cx="1186483" cy="1186483"/>
          </a:xfrm>
          <a:prstGeom prst="rect">
            <a:avLst/>
          </a:prstGeom>
        </p:spPr>
      </p:pic>
      <p:pic>
        <p:nvPicPr>
          <p:cNvPr id="16" name="図 15">
            <a:extLst>
              <a:ext uri="{FF2B5EF4-FFF2-40B4-BE49-F238E27FC236}">
                <a16:creationId xmlns:a16="http://schemas.microsoft.com/office/drawing/2014/main" id="{F2270044-FAEE-814C-B354-7F46848153F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074191" y="2353381"/>
            <a:ext cx="1380041" cy="1024297"/>
          </a:xfrm>
          <a:prstGeom prst="rect">
            <a:avLst/>
          </a:prstGeom>
        </p:spPr>
      </p:pic>
      <p:pic>
        <p:nvPicPr>
          <p:cNvPr id="17" name="図 16">
            <a:extLst>
              <a:ext uri="{FF2B5EF4-FFF2-40B4-BE49-F238E27FC236}">
                <a16:creationId xmlns:a16="http://schemas.microsoft.com/office/drawing/2014/main" id="{AC3A57D9-DB4A-884D-A918-3F65F5419FD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74191" y="2266795"/>
            <a:ext cx="575671" cy="450977"/>
          </a:xfrm>
          <a:prstGeom prst="rect">
            <a:avLst/>
          </a:prstGeom>
        </p:spPr>
      </p:pic>
      <p:pic>
        <p:nvPicPr>
          <p:cNvPr id="18" name="図 17">
            <a:extLst>
              <a:ext uri="{FF2B5EF4-FFF2-40B4-BE49-F238E27FC236}">
                <a16:creationId xmlns:a16="http://schemas.microsoft.com/office/drawing/2014/main" id="{BB082AAC-FEAB-DE44-9559-614C6B47595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879456" y="3002299"/>
            <a:ext cx="574776" cy="450978"/>
          </a:xfrm>
          <a:prstGeom prst="rect">
            <a:avLst/>
          </a:prstGeom>
        </p:spPr>
      </p:pic>
      <p:sp>
        <p:nvSpPr>
          <p:cNvPr id="19" name="テキスト ボックス 18">
            <a:extLst>
              <a:ext uri="{FF2B5EF4-FFF2-40B4-BE49-F238E27FC236}">
                <a16:creationId xmlns:a16="http://schemas.microsoft.com/office/drawing/2014/main" id="{B4A0A81F-433E-5744-9D75-BB07FC442CE6}"/>
              </a:ext>
            </a:extLst>
          </p:cNvPr>
          <p:cNvSpPr txBox="1"/>
          <p:nvPr/>
        </p:nvSpPr>
        <p:spPr>
          <a:xfrm>
            <a:off x="427334" y="5430013"/>
            <a:ext cx="3647152" cy="923330"/>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デジタル・テクノロジーを使って</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既存製品の付加価値を高める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a:solidFill>
                  <a:schemeClr val="accent3">
                    <a:lumMod val="75000"/>
                  </a:schemeClr>
                </a:solidFill>
                <a:latin typeface="Meiryo" panose="020B0604030504040204" pitchFamily="34" charset="-128"/>
                <a:ea typeface="Meiryo" panose="020B0604030504040204" pitchFamily="34" charset="-128"/>
              </a:rPr>
              <a:t>業務の</a:t>
            </a:r>
            <a:r>
              <a:rPr kumimoji="1" lang="ja-JP" altLang="en-US">
                <a:solidFill>
                  <a:schemeClr val="accent3">
                    <a:lumMod val="75000"/>
                  </a:schemeClr>
                </a:solidFill>
                <a:latin typeface="Meiryo" panose="020B0604030504040204" pitchFamily="34" charset="-128"/>
                <a:ea typeface="Meiryo" panose="020B0604030504040204" pitchFamily="34" charset="-128"/>
              </a:rPr>
              <a:t>効率化を図る</a:t>
            </a:r>
          </a:p>
        </p:txBody>
      </p:sp>
      <p:sp>
        <p:nvSpPr>
          <p:cNvPr id="20" name="テキスト ボックス 19">
            <a:extLst>
              <a:ext uri="{FF2B5EF4-FFF2-40B4-BE49-F238E27FC236}">
                <a16:creationId xmlns:a16="http://schemas.microsoft.com/office/drawing/2014/main" id="{BD7BAFD6-F01F-B14C-A30F-EF0481D758A0}"/>
              </a:ext>
            </a:extLst>
          </p:cNvPr>
          <p:cNvSpPr txBox="1"/>
          <p:nvPr/>
        </p:nvSpPr>
        <p:spPr>
          <a:xfrm>
            <a:off x="5044972" y="5426559"/>
            <a:ext cx="3647152" cy="923330"/>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デジタル・テクノロジーを使って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経営や事業の在り方を変革する</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a:solidFill>
                  <a:srgbClr val="0070C0"/>
                </a:solidFill>
                <a:latin typeface="Meiryo" panose="020B0604030504040204" pitchFamily="34" charset="-128"/>
                <a:ea typeface="Meiryo" panose="020B0604030504040204" pitchFamily="34" charset="-128"/>
              </a:rPr>
              <a:t>生活や</a:t>
            </a:r>
            <a:r>
              <a:rPr kumimoji="1" lang="ja-JP" altLang="en-US">
                <a:solidFill>
                  <a:srgbClr val="0070C0"/>
                </a:solidFill>
                <a:latin typeface="Meiryo" panose="020B0604030504040204" pitchFamily="34" charset="-128"/>
                <a:ea typeface="Meiryo" panose="020B0604030504040204" pitchFamily="34" charset="-128"/>
              </a:rPr>
              <a:t>働き方を変革する</a:t>
            </a:r>
          </a:p>
        </p:txBody>
      </p:sp>
      <p:sp>
        <p:nvSpPr>
          <p:cNvPr id="21" name="右矢印 20">
            <a:extLst>
              <a:ext uri="{FF2B5EF4-FFF2-40B4-BE49-F238E27FC236}">
                <a16:creationId xmlns:a16="http://schemas.microsoft.com/office/drawing/2014/main" id="{5924F38C-F5DD-F340-9DD6-9BD1EE4AA8F3}"/>
              </a:ext>
            </a:extLst>
          </p:cNvPr>
          <p:cNvSpPr/>
          <p:nvPr/>
        </p:nvSpPr>
        <p:spPr>
          <a:xfrm>
            <a:off x="1996121" y="2583430"/>
            <a:ext cx="490953" cy="55320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7E897936-9F80-E245-8BBE-FC8A89494468}"/>
              </a:ext>
            </a:extLst>
          </p:cNvPr>
          <p:cNvSpPr/>
          <p:nvPr/>
        </p:nvSpPr>
        <p:spPr>
          <a:xfrm>
            <a:off x="1993560" y="4202447"/>
            <a:ext cx="490953" cy="55320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9AACC86B-3208-4C40-BFD2-0B90BB05732D}"/>
              </a:ext>
            </a:extLst>
          </p:cNvPr>
          <p:cNvSpPr/>
          <p:nvPr/>
        </p:nvSpPr>
        <p:spPr>
          <a:xfrm>
            <a:off x="6787982" y="2583430"/>
            <a:ext cx="490953" cy="55320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1922F4EA-926E-F647-A863-9934A23A48AF}"/>
              </a:ext>
            </a:extLst>
          </p:cNvPr>
          <p:cNvSpPr/>
          <p:nvPr/>
        </p:nvSpPr>
        <p:spPr>
          <a:xfrm>
            <a:off x="6785421" y="4202447"/>
            <a:ext cx="490953" cy="55320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3C5511C8-F58D-6F41-BCCF-1592506D77A5}"/>
              </a:ext>
            </a:extLst>
          </p:cNvPr>
          <p:cNvSpPr txBox="1"/>
          <p:nvPr/>
        </p:nvSpPr>
        <p:spPr>
          <a:xfrm>
            <a:off x="992540" y="1262123"/>
            <a:ext cx="2492990" cy="738664"/>
          </a:xfrm>
          <a:prstGeom prst="rect">
            <a:avLst/>
          </a:prstGeom>
          <a:noFill/>
        </p:spPr>
        <p:txBody>
          <a:bodyPr wrap="none" rtlCol="0">
            <a:spAutoFit/>
          </a:bodyPr>
          <a:lstStyle/>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デジタライゼーション</a:t>
            </a:r>
            <a:endParaRPr kumimoji="1" lang="en-US" altLang="ja-JP" b="1" dirty="0">
              <a:solidFill>
                <a:schemeClr val="accent3">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75000"/>
                  </a:schemeClr>
                </a:solidFill>
                <a:latin typeface="Meiryo" panose="020B0604030504040204" pitchFamily="34" charset="-128"/>
                <a:ea typeface="Meiryo" panose="020B0604030504040204" pitchFamily="34" charset="-128"/>
              </a:rPr>
              <a:t>Digitalization</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BDDEBA6-0D6A-6641-AF3F-1499D1AE411B}"/>
              </a:ext>
            </a:extLst>
          </p:cNvPr>
          <p:cNvSpPr txBox="1"/>
          <p:nvPr/>
        </p:nvSpPr>
        <p:spPr>
          <a:xfrm>
            <a:off x="4814140" y="1262123"/>
            <a:ext cx="4108817" cy="738664"/>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デジタル・トランスフォーメーション</a:t>
            </a:r>
            <a:endParaRPr kumimoji="1" lang="en-US" altLang="ja-JP" b="1" dirty="0">
              <a:solidFill>
                <a:srgbClr val="0070C0"/>
              </a:solidFill>
              <a:latin typeface="Meiryo" panose="020B0604030504040204" pitchFamily="34" charset="-128"/>
              <a:ea typeface="Meiryo" panose="020B0604030504040204" pitchFamily="34" charset="-128"/>
            </a:endParaRPr>
          </a:p>
          <a:p>
            <a:pPr algn="ctr"/>
            <a:r>
              <a:rPr lang="en-US" altLang="ja-JP" sz="2400" dirty="0">
                <a:solidFill>
                  <a:srgbClr val="0070C0"/>
                </a:solidFill>
                <a:latin typeface="Meiryo" panose="020B0604030504040204" pitchFamily="34" charset="-128"/>
                <a:ea typeface="Meiryo" panose="020B0604030504040204" pitchFamily="34" charset="-128"/>
              </a:rPr>
              <a:t>Digital Transformation</a:t>
            </a:r>
            <a:endParaRPr kumimoji="1" lang="ja-JP" altLang="en-US" sz="24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936230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デジタル・トランスフォーメーションへの２つの対応</a:t>
            </a:r>
          </a:p>
        </p:txBody>
      </p:sp>
      <p:sp>
        <p:nvSpPr>
          <p:cNvPr id="4" name="正方形/長方形 3">
            <a:extLst>
              <a:ext uri="{FF2B5EF4-FFF2-40B4-BE49-F238E27FC236}">
                <a16:creationId xmlns:a16="http://schemas.microsoft.com/office/drawing/2014/main" id="{ADFF851C-DF7E-5745-B126-7FC458DC6062}"/>
              </a:ext>
            </a:extLst>
          </p:cNvPr>
          <p:cNvSpPr/>
          <p:nvPr/>
        </p:nvSpPr>
        <p:spPr>
          <a:xfrm>
            <a:off x="573994" y="857009"/>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デジタル・トランスフォーメーション</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73994" y="1615874"/>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ビジネス・プロセスのデジタル化</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6" name="正方形/長方形 5">
            <a:extLst>
              <a:ext uri="{FF2B5EF4-FFF2-40B4-BE49-F238E27FC236}">
                <a16:creationId xmlns:a16="http://schemas.microsoft.com/office/drawing/2014/main" id="{9020F2EA-E633-4646-B526-F5DCC63F2F96}"/>
              </a:ext>
            </a:extLst>
          </p:cNvPr>
          <p:cNvSpPr/>
          <p:nvPr/>
        </p:nvSpPr>
        <p:spPr>
          <a:xfrm>
            <a:off x="573994" y="2374739"/>
            <a:ext cx="7974408" cy="6109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あらゆる業務を</a:t>
            </a:r>
            <a:r>
              <a:rPr kumimoji="1" lang="en-US" altLang="ja-JP" sz="2400" b="1" dirty="0">
                <a:solidFill>
                  <a:srgbClr val="FFFFFF"/>
                </a:solidFill>
                <a:latin typeface="Meiryo" panose="020B0604030504040204" pitchFamily="34" charset="-128"/>
                <a:ea typeface="Meiryo" panose="020B0604030504040204" pitchFamily="34" charset="-128"/>
                <a:cs typeface="Meiryo" charset="-128"/>
              </a:rPr>
              <a:t>IT</a:t>
            </a:r>
            <a:r>
              <a:rPr lang="ja-JP" altLang="en-US" sz="2400" b="1">
                <a:solidFill>
                  <a:srgbClr val="FFFFFF"/>
                </a:solidFill>
                <a:latin typeface="Meiryo" panose="020B0604030504040204" pitchFamily="34" charset="-128"/>
                <a:ea typeface="Meiryo" panose="020B0604030504040204" pitchFamily="34" charset="-128"/>
                <a:cs typeface="Meiryo" charset="-128"/>
              </a:rPr>
              <a:t>で行う</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73994" y="3487789"/>
            <a:ext cx="3867377" cy="132097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開発すべき</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プログラムが増大する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47200" y="1442261"/>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下矢印 15">
            <a:extLst>
              <a:ext uri="{FF2B5EF4-FFF2-40B4-BE49-F238E27FC236}">
                <a16:creationId xmlns:a16="http://schemas.microsoft.com/office/drawing/2014/main" id="{9FA3CFC8-D0C7-6E4D-8C77-298274873223}"/>
              </a:ext>
            </a:extLst>
          </p:cNvPr>
          <p:cNvSpPr/>
          <p:nvPr/>
        </p:nvSpPr>
        <p:spPr>
          <a:xfrm>
            <a:off x="4147200" y="2212643"/>
            <a:ext cx="849600" cy="19934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下矢印 16">
            <a:extLst>
              <a:ext uri="{FF2B5EF4-FFF2-40B4-BE49-F238E27FC236}">
                <a16:creationId xmlns:a16="http://schemas.microsoft.com/office/drawing/2014/main" id="{694AC166-FC83-9B45-AC01-16295507B896}"/>
              </a:ext>
            </a:extLst>
          </p:cNvPr>
          <p:cNvSpPr/>
          <p:nvPr/>
        </p:nvSpPr>
        <p:spPr>
          <a:xfrm>
            <a:off x="2082882" y="2938956"/>
            <a:ext cx="849600" cy="595604"/>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E08F2938-1957-2141-A61B-72D0B2AB6287}"/>
              </a:ext>
            </a:extLst>
          </p:cNvPr>
          <p:cNvSpPr/>
          <p:nvPr/>
        </p:nvSpPr>
        <p:spPr>
          <a:xfrm>
            <a:off x="4710792" y="3487789"/>
            <a:ext cx="3844811" cy="132097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あらゆる業務が</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データとして把握できる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20" name="下矢印 19">
            <a:extLst>
              <a:ext uri="{FF2B5EF4-FFF2-40B4-BE49-F238E27FC236}">
                <a16:creationId xmlns:a16="http://schemas.microsoft.com/office/drawing/2014/main" id="{00BBD1E5-546A-4940-B0E9-7AFE44E78C3A}"/>
              </a:ext>
            </a:extLst>
          </p:cNvPr>
          <p:cNvSpPr/>
          <p:nvPr/>
        </p:nvSpPr>
        <p:spPr>
          <a:xfrm>
            <a:off x="6208397" y="2938956"/>
            <a:ext cx="849600" cy="595604"/>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36397269-4B6B-7143-B4E8-5EA5E6D202C6}"/>
              </a:ext>
            </a:extLst>
          </p:cNvPr>
          <p:cNvSpPr/>
          <p:nvPr/>
        </p:nvSpPr>
        <p:spPr>
          <a:xfrm>
            <a:off x="581196" y="5153915"/>
            <a:ext cx="7981608" cy="65280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ビジネス・テーマが生まれる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0" name="下カーブ矢印 9">
            <a:extLst>
              <a:ext uri="{FF2B5EF4-FFF2-40B4-BE49-F238E27FC236}">
                <a16:creationId xmlns:a16="http://schemas.microsoft.com/office/drawing/2014/main" id="{18F09740-2EC8-3E43-B05A-652888E847B0}"/>
              </a:ext>
            </a:extLst>
          </p:cNvPr>
          <p:cNvSpPr/>
          <p:nvPr/>
        </p:nvSpPr>
        <p:spPr>
          <a:xfrm>
            <a:off x="3775569" y="3263335"/>
            <a:ext cx="1592862" cy="643860"/>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カーブ矢印 23">
            <a:extLst>
              <a:ext uri="{FF2B5EF4-FFF2-40B4-BE49-F238E27FC236}">
                <a16:creationId xmlns:a16="http://schemas.microsoft.com/office/drawing/2014/main" id="{0108DFA9-F74D-EB4C-8793-1FC81353B655}"/>
              </a:ext>
            </a:extLst>
          </p:cNvPr>
          <p:cNvSpPr/>
          <p:nvPr/>
        </p:nvSpPr>
        <p:spPr>
          <a:xfrm rot="10800000">
            <a:off x="3764765" y="4576374"/>
            <a:ext cx="1592862" cy="643860"/>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4672E919-A8BE-A94B-975A-51F304F5FA75}"/>
              </a:ext>
            </a:extLst>
          </p:cNvPr>
          <p:cNvSpPr/>
          <p:nvPr/>
        </p:nvSpPr>
        <p:spPr>
          <a:xfrm>
            <a:off x="581196" y="5880549"/>
            <a:ext cx="7981608" cy="461665"/>
          </a:xfrm>
          <a:prstGeom prst="rect">
            <a:avLst/>
          </a:prstGeom>
        </p:spPr>
        <p:txBody>
          <a:bodyPr wrap="square">
            <a:spAutoFit/>
          </a:bodyPr>
          <a:lstStyle/>
          <a:p>
            <a:pPr algn="ctr"/>
            <a:r>
              <a:rPr lang="ja-JP" altLang="ja-JP" sz="2400">
                <a:solidFill>
                  <a:schemeClr val="accent4">
                    <a:lumMod val="75000"/>
                  </a:schemeClr>
                </a:solidFill>
                <a:latin typeface="Meiryo" panose="020B0604030504040204" pitchFamily="34" charset="-128"/>
                <a:ea typeface="Meiryo" panose="020B0604030504040204" pitchFamily="34" charset="-128"/>
              </a:rPr>
              <a:t>業務が</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へ</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が業務へとシームレスに変換される状態</a:t>
            </a:r>
            <a:endParaRPr lang="ja-JP" altLang="en-US" sz="2400">
              <a:solidFill>
                <a:schemeClr val="accent4">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51998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444501" y="3078703"/>
            <a:ext cx="8246782" cy="297239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400" y="266400"/>
            <a:ext cx="8699499" cy="416221"/>
          </a:xfrm>
          <a:prstGeom prst="rect">
            <a:avLst/>
          </a:prstGeom>
        </p:spPr>
        <p:txBody>
          <a:bodyPr lIns="0" rIns="0">
            <a:noAutofit/>
          </a:bodyPr>
          <a:lstStyle/>
          <a:p>
            <a:r>
              <a:rPr kumimoji="1" lang="en-US" altLang="ja-JP" sz="2700" dirty="0"/>
              <a:t>DX</a:t>
            </a:r>
            <a:r>
              <a:rPr kumimoji="1" lang="ja-JP" altLang="en-US" sz="2700"/>
              <a:t>を</a:t>
            </a:r>
            <a:r>
              <a:rPr kumimoji="1" lang="ja-JP" altLang="en-US" sz="2700" dirty="0"/>
              <a:t>支えるテクノロジー</a:t>
            </a:r>
            <a:r>
              <a:rPr kumimoji="1" lang="en-US" altLang="ja-JP" sz="2700" dirty="0"/>
              <a:t> </a:t>
            </a:r>
            <a:r>
              <a:rPr kumimoji="1" lang="ja-JP" altLang="en-US" sz="2700" dirty="0"/>
              <a:t>　</a:t>
            </a: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800100" y="3181769"/>
            <a:ext cx="7538588" cy="192607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941689" y="3278413"/>
            <a:ext cx="7260621"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941434" y="3943145"/>
            <a:ext cx="7257972"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Meiryo" charset="-128"/>
                <a:ea typeface="Meiryo" charset="-128"/>
                <a:cs typeface="Meiryo" charset="-128"/>
              </a:rPr>
              <a:t>IoT</a:t>
            </a:r>
            <a:r>
              <a:rPr kumimoji="1" lang="ja-JP" altLang="en-US" dirty="0">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Internet of Things</a:t>
            </a:r>
            <a:r>
              <a:rPr kumimoji="1" lang="ja-JP" altLang="en-US">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 CPS</a:t>
            </a:r>
            <a:r>
              <a:rPr kumimoji="1" lang="ja-JP" altLang="en-US">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 Cyber-physical System </a:t>
            </a:r>
            <a:r>
              <a:rPr kumimoji="1" lang="ja-JP" altLang="en-US">
                <a:solidFill>
                  <a:srgbClr val="FFFFFF"/>
                </a:solidFill>
                <a:latin typeface="Meiryo" charset="-128"/>
                <a:ea typeface="Meiryo" charset="-128"/>
                <a:cs typeface="Meiryo" charset="-128"/>
              </a:rPr>
              <a:t>）</a:t>
            </a:r>
            <a:endParaRPr kumimoji="1" lang="ja-JP" altLang="en-US" dirty="0">
              <a:solidFill>
                <a:srgbClr val="FFFFFF"/>
              </a:solidFill>
              <a:latin typeface="Meiryo" charset="-128"/>
              <a:ea typeface="Meiryo" charset="-128"/>
              <a:cs typeface="Meiryo" charset="-128"/>
            </a:endParaRPr>
          </a:p>
        </p:txBody>
      </p:sp>
      <p:sp>
        <p:nvSpPr>
          <p:cNvPr id="46" name="正方形/長方形 45"/>
          <p:cNvSpPr/>
          <p:nvPr/>
        </p:nvSpPr>
        <p:spPr>
          <a:xfrm>
            <a:off x="798598" y="5122187"/>
            <a:ext cx="7538587" cy="40979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515779" y="4388324"/>
            <a:ext cx="6112439" cy="738664"/>
          </a:xfrm>
          <a:prstGeom prst="rect">
            <a:avLst/>
          </a:prstGeom>
        </p:spPr>
        <p:txBody>
          <a:bodyPr wrap="square">
            <a:spAutoFit/>
          </a:bodyPr>
          <a:lstStyle/>
          <a:p>
            <a:pPr algn="ctr"/>
            <a:r>
              <a:rPr lang="ja-JP" altLang="en-US" sz="2400" b="1">
                <a:solidFill>
                  <a:srgbClr val="FFFFFF"/>
                </a:solidFill>
                <a:latin typeface="Meiryo" charset="-128"/>
                <a:ea typeface="Meiryo" charset="-128"/>
                <a:cs typeface="Meiryo" charset="-128"/>
              </a:rPr>
              <a:t>デジタル・ビジネス・プラットフォーム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Digital Business Platform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2909528" y="3348350"/>
            <a:ext cx="3324948"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endParaRPr lang="ja-JP" altLang="en-US" sz="2800" b="1" dirty="0">
              <a:solidFill>
                <a:srgbClr val="FFFFFF"/>
              </a:solidFill>
              <a:latin typeface="Meiryo" charset="-128"/>
              <a:ea typeface="Meiryo" charset="-128"/>
              <a:cs typeface="Meiryo" charset="-128"/>
            </a:endParaRP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
        <p:nvSpPr>
          <p:cNvPr id="3" name="正方形/長方形 2">
            <a:extLst>
              <a:ext uri="{FF2B5EF4-FFF2-40B4-BE49-F238E27FC236}">
                <a16:creationId xmlns:a16="http://schemas.microsoft.com/office/drawing/2014/main" id="{4974F314-59D2-1248-9456-76969BE11977}"/>
              </a:ext>
            </a:extLst>
          </p:cNvPr>
          <p:cNvSpPr/>
          <p:nvPr/>
        </p:nvSpPr>
        <p:spPr>
          <a:xfrm>
            <a:off x="2700696" y="5640480"/>
            <a:ext cx="3775393" cy="400110"/>
          </a:xfrm>
          <a:prstGeom prst="rect">
            <a:avLst/>
          </a:prstGeom>
        </p:spPr>
        <p:txBody>
          <a:bodyPr wrap="none">
            <a:spAutoFit/>
          </a:bodyPr>
          <a:lstStyle/>
          <a:p>
            <a:pPr algn="ctr"/>
            <a:r>
              <a:rPr lang="ja-JP" altLang="en-US" sz="2000">
                <a:solidFill>
                  <a:srgbClr val="FFFFFF"/>
                </a:solidFill>
                <a:latin typeface="Meiryo" charset="-128"/>
                <a:ea typeface="Meiryo" charset="-128"/>
                <a:cs typeface="Meiryo" charset="-128"/>
              </a:rPr>
              <a:t>クラウド・コンピューティング</a:t>
            </a:r>
            <a:endParaRPr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439363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1" cy="451168"/>
          </a:xfrm>
        </p:spPr>
        <p:txBody>
          <a:bodyPr lIns="0" rIns="0">
            <a:noAutofit/>
          </a:bodyPr>
          <a:lstStyle/>
          <a:p>
            <a:r>
              <a:rPr lang="en-US" altLang="ja-JP" dirty="0"/>
              <a:t>DX</a:t>
            </a:r>
            <a:r>
              <a:rPr lang="ja-JP" altLang="en-US" dirty="0"/>
              <a:t>を支えるテクノロジー</a:t>
            </a:r>
            <a:r>
              <a:rPr lang="en-US" altLang="ja-JP" dirty="0"/>
              <a:t> </a:t>
            </a:r>
            <a:r>
              <a:rPr lang="ja-JP" altLang="en-US" dirty="0"/>
              <a:t>　</a:t>
            </a:r>
            <a:endParaRPr kumimoji="1" lang="ja-JP" altLang="en-US" dirty="0"/>
          </a:p>
        </p:txBody>
      </p:sp>
      <p:sp>
        <p:nvSpPr>
          <p:cNvPr id="4" name="ホームベース 3"/>
          <p:cNvSpPr/>
          <p:nvPr/>
        </p:nvSpPr>
        <p:spPr>
          <a:xfrm>
            <a:off x="457200" y="759592"/>
            <a:ext cx="8265459" cy="1497864"/>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301626"/>
            <a:ext cx="8265459" cy="1497864"/>
          </a:xfrm>
          <a:prstGeom prst="homePlat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3820431"/>
            <a:ext cx="8265459" cy="2312968"/>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763620"/>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822345"/>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364380"/>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57200" y="3862244"/>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117811"/>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4" y="1673043"/>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806822" y="2655912"/>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60" y="3215940"/>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06823" y="4913262"/>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05949" y="4578489"/>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12259" y="5506474"/>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20232" y="3998772"/>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190315"/>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190315"/>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190315"/>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3345573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a:prstGeom prst="rect">
            <a:avLst/>
          </a:prstGeom>
        </p:spPr>
        <p:txBody>
          <a:bodyPr lIns="0" rIns="0">
            <a:noAutofit/>
          </a:bodyPr>
          <a:lstStyle/>
          <a:p>
            <a:r>
              <a:rPr kumimoji="1" lang="en-US" altLang="ja-JP" sz="2700" dirty="0"/>
              <a:t>DX</a:t>
            </a:r>
            <a:r>
              <a:rPr kumimoji="1" lang="ja-JP" altLang="en-US" sz="2700" dirty="0"/>
              <a:t>を実現する</a:t>
            </a:r>
            <a:r>
              <a:rPr kumimoji="1" lang="en-US" altLang="ja-JP" sz="2700" dirty="0"/>
              <a:t>4</a:t>
            </a:r>
            <a:r>
              <a:rPr kumimoji="1" lang="ja-JP" altLang="en-US" sz="2700" dirty="0" err="1"/>
              <a:t>つの</a:t>
            </a:r>
            <a:r>
              <a:rPr kumimoji="1" lang="ja-JP" altLang="en-US" sz="2700" dirty="0"/>
              <a:t>手法と考え方</a:t>
            </a:r>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501009"/>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501009"/>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501008"/>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501008"/>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843598" y="2180743"/>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
        <p:nvSpPr>
          <p:cNvPr id="28" name="テキスト ボックス 27">
            <a:extLst>
              <a:ext uri="{FF2B5EF4-FFF2-40B4-BE49-F238E27FC236}">
                <a16:creationId xmlns:a16="http://schemas.microsoft.com/office/drawing/2014/main" id="{5DC5E7B5-61AA-864C-9C5C-B587A48A0716}"/>
              </a:ext>
            </a:extLst>
          </p:cNvPr>
          <p:cNvSpPr txBox="1"/>
          <p:nvPr/>
        </p:nvSpPr>
        <p:spPr>
          <a:xfrm>
            <a:off x="786900" y="3204525"/>
            <a:ext cx="1401345" cy="276999"/>
          </a:xfrm>
          <a:prstGeom prst="rect">
            <a:avLst/>
          </a:prstGeom>
          <a:noFill/>
        </p:spPr>
        <p:txBody>
          <a:bodyPr wrap="none" rtlCol="0">
            <a:spAutoFit/>
          </a:bodyPr>
          <a:lstStyle/>
          <a:p>
            <a:pPr algn="ctr"/>
            <a:r>
              <a:rPr kumimoji="1" lang="ja-JP" altLang="en-US" sz="1200">
                <a:solidFill>
                  <a:schemeClr val="bg1"/>
                </a:solidFill>
              </a:rPr>
              <a:t>＋</a:t>
            </a:r>
            <a:r>
              <a:rPr kumimoji="1" lang="en-US" altLang="ja-JP" sz="1200" dirty="0">
                <a:solidFill>
                  <a:schemeClr val="bg1"/>
                </a:solidFill>
              </a:rPr>
              <a:t> </a:t>
            </a:r>
            <a:r>
              <a:rPr kumimoji="1" lang="ja-JP" altLang="en-US" sz="1200">
                <a:solidFill>
                  <a:schemeClr val="bg1"/>
                </a:solidFill>
              </a:rPr>
              <a:t>エスノグラフィー</a:t>
            </a:r>
            <a:endParaRPr kumimoji="1" lang="ja-JP" altLang="en-US" sz="1200" dirty="0">
              <a:solidFill>
                <a:schemeClr val="bg1"/>
              </a:solidFill>
            </a:endParaRPr>
          </a:p>
        </p:txBody>
      </p:sp>
    </p:spTree>
    <p:extLst>
      <p:ext uri="{BB962C8B-B14F-4D97-AF65-F5344CB8AC3E}">
        <p14:creationId xmlns:p14="http://schemas.microsoft.com/office/powerpoint/2010/main" val="3626324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868A20B-8CFA-484D-8109-04C8AA60E22E}"/>
              </a:ext>
            </a:extLst>
          </p:cNvPr>
          <p:cNvSpPr/>
          <p:nvPr/>
        </p:nvSpPr>
        <p:spPr>
          <a:xfrm>
            <a:off x="107504" y="980728"/>
            <a:ext cx="4392488" cy="5328592"/>
          </a:xfrm>
          <a:prstGeom prst="rect">
            <a:avLst/>
          </a:prstGeom>
          <a:solidFill>
            <a:srgbClr val="D6D6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kumimoji="1" lang="ja-JP" altLang="en-US"/>
              <a:t>デジタル</a:t>
            </a:r>
            <a:r>
              <a:rPr kumimoji="1" lang="ja-JP" altLang="en-US" sz="2000"/>
              <a:t>・</a:t>
            </a:r>
            <a:r>
              <a:rPr kumimoji="1" lang="ja-JP" altLang="en-US"/>
              <a:t>トランスフォーメーション</a:t>
            </a:r>
            <a:r>
              <a:rPr kumimoji="1" lang="ja-JP" altLang="en-US" sz="2000"/>
              <a:t>の</a:t>
            </a:r>
            <a:r>
              <a:rPr kumimoji="1" lang="en-US" altLang="ja-JP" dirty="0"/>
              <a:t>Before/After</a:t>
            </a:r>
            <a:endParaRPr kumimoji="1" lang="ja-JP" altLang="en-US"/>
          </a:p>
        </p:txBody>
      </p:sp>
      <p:sp>
        <p:nvSpPr>
          <p:cNvPr id="4" name="テキスト ボックス 3">
            <a:extLst>
              <a:ext uri="{FF2B5EF4-FFF2-40B4-BE49-F238E27FC236}">
                <a16:creationId xmlns:a16="http://schemas.microsoft.com/office/drawing/2014/main" id="{28B12A18-9A85-6640-87C9-6F43093B534B}"/>
              </a:ext>
            </a:extLst>
          </p:cNvPr>
          <p:cNvSpPr txBox="1"/>
          <p:nvPr/>
        </p:nvSpPr>
        <p:spPr>
          <a:xfrm>
            <a:off x="157008" y="2539002"/>
            <a:ext cx="4222631" cy="1200329"/>
          </a:xfrm>
          <a:prstGeom prst="rect">
            <a:avLst/>
          </a:prstGeom>
          <a:noFill/>
        </p:spPr>
        <p:txBody>
          <a:bodyPr wrap="none" rtlCol="0">
            <a:spAutoFit/>
          </a:bodyPr>
          <a:lstStyle/>
          <a:p>
            <a:r>
              <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2400" b="1">
                <a:solidFill>
                  <a:schemeClr val="tx1">
                    <a:lumMod val="75000"/>
                    <a:lumOff val="25000"/>
                  </a:schemeClr>
                </a:solidFill>
                <a:latin typeface="Meiryo" panose="020B0604030504040204" pitchFamily="34" charset="-128"/>
                <a:ea typeface="Meiryo" panose="020B0604030504040204" pitchFamily="34" charset="-128"/>
              </a:rPr>
              <a:t>は道具</a:t>
            </a:r>
            <a:endPar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本業は人間</a:t>
            </a:r>
            <a:endParaRPr kumimoji="1"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lang="en-US" altLang="ja-JP" sz="1600" dirty="0">
                <a:solidFill>
                  <a:schemeClr val="tx1">
                    <a:lumMod val="75000"/>
                    <a:lumOff val="25000"/>
                  </a:schemeClr>
                </a:solidFill>
                <a:latin typeface="Meiryo" panose="020B0604030504040204" pitchFamily="34" charset="-128"/>
                <a:ea typeface="Meiryo" panose="020B0604030504040204" pitchFamily="34" charset="-128"/>
              </a:rPr>
              <a:t>IT</a:t>
            </a:r>
            <a:r>
              <a:rPr lang="ja-JP" altLang="en-US" sz="1600">
                <a:solidFill>
                  <a:schemeClr val="tx1">
                    <a:lumMod val="75000"/>
                    <a:lumOff val="25000"/>
                  </a:schemeClr>
                </a:solidFill>
                <a:latin typeface="Meiryo" panose="020B0604030504040204" pitchFamily="34" charset="-128"/>
                <a:ea typeface="Meiryo" panose="020B0604030504040204" pitchFamily="34" charset="-128"/>
              </a:rPr>
              <a:t>は本業を支援する手段</a:t>
            </a:r>
            <a:endParaRPr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kumimoji="1" lang="en-US" altLang="ja-JP" sz="1600"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は企業のコアコンピタンスではない</a:t>
            </a:r>
          </a:p>
        </p:txBody>
      </p:sp>
      <p:sp>
        <p:nvSpPr>
          <p:cNvPr id="6" name="テキスト ボックス 5">
            <a:extLst>
              <a:ext uri="{FF2B5EF4-FFF2-40B4-BE49-F238E27FC236}">
                <a16:creationId xmlns:a16="http://schemas.microsoft.com/office/drawing/2014/main" id="{8E01379E-154F-0B49-8837-8175191778B9}"/>
              </a:ext>
            </a:extLst>
          </p:cNvPr>
          <p:cNvSpPr txBox="1"/>
          <p:nvPr/>
        </p:nvSpPr>
        <p:spPr>
          <a:xfrm>
            <a:off x="165024" y="4595352"/>
            <a:ext cx="3393878" cy="1200329"/>
          </a:xfrm>
          <a:prstGeom prst="rect">
            <a:avLst/>
          </a:prstGeom>
          <a:noFill/>
        </p:spPr>
        <p:txBody>
          <a:bodyPr wrap="none" rtlCol="0">
            <a:spAutoFit/>
          </a:bodyPr>
          <a:lstStyle/>
          <a:p>
            <a:r>
              <a:rPr lang="en-US" altLang="ja-JP" sz="2400" b="1" dirty="0">
                <a:solidFill>
                  <a:schemeClr val="tx1">
                    <a:lumMod val="75000"/>
                    <a:lumOff val="25000"/>
                  </a:schemeClr>
                </a:solidFill>
                <a:latin typeface="Meiryo" panose="020B0604030504040204" pitchFamily="34" charset="-128"/>
                <a:ea typeface="Meiryo" panose="020B0604030504040204" pitchFamily="34" charset="-128"/>
              </a:rPr>
              <a:t>IT</a:t>
            </a:r>
            <a:r>
              <a:rPr lang="ja-JP" altLang="en-US" sz="2400" b="1">
                <a:solidFill>
                  <a:schemeClr val="tx1">
                    <a:lumMod val="75000"/>
                    <a:lumOff val="25000"/>
                  </a:schemeClr>
                </a:solidFill>
                <a:latin typeface="Meiryo" panose="020B0604030504040204" pitchFamily="34" charset="-128"/>
                <a:ea typeface="Meiryo" panose="020B0604030504040204" pitchFamily="34" charset="-128"/>
              </a:rPr>
              <a:t>はコストセンター</a:t>
            </a:r>
            <a:endPar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tx1">
                    <a:lumMod val="75000"/>
                    <a:lumOff val="25000"/>
                  </a:schemeClr>
                </a:solidFill>
                <a:latin typeface="Meiryo" panose="020B0604030504040204" pitchFamily="34" charset="-128"/>
                <a:ea typeface="Meiryo" panose="020B0604030504040204" pitchFamily="34" charset="-128"/>
              </a:rPr>
              <a:t>コスト削減がミッション</a:t>
            </a:r>
            <a:endParaRPr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コスト削減のために</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外注化</a:t>
            </a:r>
            <a:endParaRPr kumimoji="1" lang="en-US" altLang="ja-JP" sz="1600" b="1"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b="1" u="sng">
                <a:solidFill>
                  <a:schemeClr val="tx1">
                    <a:lumMod val="75000"/>
                    <a:lumOff val="25000"/>
                  </a:schemeClr>
                </a:solidFill>
                <a:latin typeface="Meiryo" panose="020B0604030504040204" pitchFamily="34" charset="-128"/>
                <a:ea typeface="Meiryo" panose="020B0604030504040204" pitchFamily="34" charset="-128"/>
              </a:rPr>
              <a:t>管理と統制</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のための</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自前主義</a:t>
            </a:r>
          </a:p>
        </p:txBody>
      </p:sp>
      <p:sp>
        <p:nvSpPr>
          <p:cNvPr id="8" name="テキスト ボックス 7">
            <a:extLst>
              <a:ext uri="{FF2B5EF4-FFF2-40B4-BE49-F238E27FC236}">
                <a16:creationId xmlns:a16="http://schemas.microsoft.com/office/drawing/2014/main" id="{DBA5F925-03BC-B14B-8DA6-0F49082701EA}"/>
              </a:ext>
            </a:extLst>
          </p:cNvPr>
          <p:cNvSpPr txBox="1"/>
          <p:nvPr/>
        </p:nvSpPr>
        <p:spPr>
          <a:xfrm>
            <a:off x="165024" y="1303213"/>
            <a:ext cx="2318776" cy="830997"/>
          </a:xfrm>
          <a:prstGeom prst="rect">
            <a:avLst/>
          </a:prstGeom>
          <a:noFill/>
        </p:spPr>
        <p:txBody>
          <a:bodyPr wrap="none" rtlCol="0">
            <a:spAutoFit/>
          </a:bodyPr>
          <a:lstStyle/>
          <a:p>
            <a:r>
              <a:rPr kumimoji="1" lang="en-US" altLang="ja-JP" sz="4800" b="1" dirty="0">
                <a:solidFill>
                  <a:schemeClr val="tx1">
                    <a:lumMod val="75000"/>
                    <a:lumOff val="25000"/>
                  </a:schemeClr>
                </a:solidFill>
                <a:latin typeface="Meiryo" panose="020B0604030504040204" pitchFamily="34" charset="-128"/>
                <a:ea typeface="Meiryo" panose="020B0604030504040204" pitchFamily="34" charset="-128"/>
              </a:rPr>
              <a:t>Before</a:t>
            </a:r>
            <a:endParaRPr kumimoji="1" lang="ja-JP" altLang="en-US" sz="48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2" name="下矢印 11">
            <a:extLst>
              <a:ext uri="{FF2B5EF4-FFF2-40B4-BE49-F238E27FC236}">
                <a16:creationId xmlns:a16="http://schemas.microsoft.com/office/drawing/2014/main" id="{B33B81D3-80D1-C641-B0BD-718D7EE956F9}"/>
              </a:ext>
            </a:extLst>
          </p:cNvPr>
          <p:cNvSpPr/>
          <p:nvPr/>
        </p:nvSpPr>
        <p:spPr>
          <a:xfrm>
            <a:off x="1834838" y="3889934"/>
            <a:ext cx="936104" cy="360040"/>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30F87E76-FDF4-224D-9BC7-95CB7EE41CBC}"/>
              </a:ext>
            </a:extLst>
          </p:cNvPr>
          <p:cNvGrpSpPr/>
          <p:nvPr/>
        </p:nvGrpSpPr>
        <p:grpSpPr>
          <a:xfrm>
            <a:off x="4639240" y="980728"/>
            <a:ext cx="4392488" cy="5328592"/>
            <a:chOff x="4639240" y="980728"/>
            <a:chExt cx="4392488" cy="5328592"/>
          </a:xfrm>
        </p:grpSpPr>
        <p:sp>
          <p:nvSpPr>
            <p:cNvPr id="10" name="正方形/長方形 9">
              <a:extLst>
                <a:ext uri="{FF2B5EF4-FFF2-40B4-BE49-F238E27FC236}">
                  <a16:creationId xmlns:a16="http://schemas.microsoft.com/office/drawing/2014/main" id="{319D23BA-368A-8748-BCB3-5AE8D57652F2}"/>
                </a:ext>
              </a:extLst>
            </p:cNvPr>
            <p:cNvSpPr/>
            <p:nvPr/>
          </p:nvSpPr>
          <p:spPr>
            <a:xfrm>
              <a:off x="4639240" y="980728"/>
              <a:ext cx="4392488" cy="5328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7805DCE8-E24F-1F4F-AE61-6D6628C086C6}"/>
                </a:ext>
              </a:extLst>
            </p:cNvPr>
            <p:cNvSpPr txBox="1"/>
            <p:nvPr/>
          </p:nvSpPr>
          <p:spPr>
            <a:xfrm>
              <a:off x="4741857" y="2539002"/>
              <a:ext cx="4222631" cy="1200329"/>
            </a:xfrm>
            <a:prstGeom prst="rect">
              <a:avLst/>
            </a:prstGeom>
            <a:noFill/>
          </p:spPr>
          <p:txBody>
            <a:bodyPr wrap="none" rtlCol="0">
              <a:spAutoFit/>
            </a:bodyPr>
            <a:lstStyle/>
            <a:p>
              <a:r>
                <a:rPr kumimoji="1" lang="en-US" altLang="ja-JP" sz="2400" b="1" dirty="0">
                  <a:solidFill>
                    <a:schemeClr val="bg1"/>
                  </a:solidFill>
                  <a:latin typeface="Meiryo" panose="020B0604030504040204" pitchFamily="34" charset="-128"/>
                  <a:ea typeface="Meiryo" panose="020B0604030504040204" pitchFamily="34" charset="-128"/>
                </a:rPr>
                <a:t>IT</a:t>
              </a:r>
              <a:r>
                <a:rPr kumimoji="1" lang="ja-JP" altLang="en-US" sz="2400" b="1">
                  <a:solidFill>
                    <a:schemeClr val="bg1"/>
                  </a:solidFill>
                  <a:latin typeface="Meiryo" panose="020B0604030504040204" pitchFamily="34" charset="-128"/>
                  <a:ea typeface="Meiryo" panose="020B0604030504040204" pitchFamily="34" charset="-128"/>
                </a:rPr>
                <a:t>は本業</a:t>
              </a:r>
              <a:endParaRPr kumimoji="1" lang="en-US" altLang="ja-JP" sz="24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本業は</a:t>
              </a: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が前提</a:t>
              </a:r>
              <a:endParaRPr kumimoji="1"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人間は</a:t>
              </a: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で本業を革新する方法を決定</a:t>
              </a:r>
              <a:endParaRPr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は企業のコアコンピタンスを実現</a:t>
              </a:r>
            </a:p>
          </p:txBody>
        </p:sp>
        <p:sp>
          <p:nvSpPr>
            <p:cNvPr id="7" name="テキスト ボックス 6">
              <a:extLst>
                <a:ext uri="{FF2B5EF4-FFF2-40B4-BE49-F238E27FC236}">
                  <a16:creationId xmlns:a16="http://schemas.microsoft.com/office/drawing/2014/main" id="{3808ED78-6779-A94D-ADDA-5F1567939897}"/>
                </a:ext>
              </a:extLst>
            </p:cNvPr>
            <p:cNvSpPr txBox="1"/>
            <p:nvPr/>
          </p:nvSpPr>
          <p:spPr>
            <a:xfrm>
              <a:off x="4749873" y="4595352"/>
              <a:ext cx="4214615" cy="1200329"/>
            </a:xfrm>
            <a:prstGeom prst="rect">
              <a:avLst/>
            </a:prstGeom>
            <a:noFill/>
          </p:spPr>
          <p:txBody>
            <a:bodyPr wrap="none" rtlCol="0">
              <a:spAutoFit/>
            </a:bodyPr>
            <a:lstStyle/>
            <a:p>
              <a:r>
                <a:rPr lang="en-US" altLang="ja-JP" sz="2400" b="1" dirty="0">
                  <a:solidFill>
                    <a:schemeClr val="bg1"/>
                  </a:solidFill>
                  <a:latin typeface="Meiryo" panose="020B0604030504040204" pitchFamily="34" charset="-128"/>
                  <a:ea typeface="Meiryo" panose="020B0604030504040204" pitchFamily="34" charset="-128"/>
                </a:rPr>
                <a:t>IT</a:t>
              </a:r>
              <a:r>
                <a:rPr lang="ja-JP" altLang="en-US" sz="2400" b="1">
                  <a:solidFill>
                    <a:schemeClr val="bg1"/>
                  </a:solidFill>
                  <a:latin typeface="Meiryo" panose="020B0604030504040204" pitchFamily="34" charset="-128"/>
                  <a:ea typeface="Meiryo" panose="020B0604030504040204" pitchFamily="34" charset="-128"/>
                </a:rPr>
                <a:t>はプロフィットセンター</a:t>
              </a:r>
              <a:endParaRPr kumimoji="1" lang="en-US" altLang="ja-JP" sz="24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利益拡大がミッション</a:t>
              </a:r>
              <a:endParaRPr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戦略的価値を創出するための</a:t>
              </a:r>
              <a:r>
                <a:rPr kumimoji="1" lang="ja-JP" altLang="en-US" sz="1600" b="1">
                  <a:solidFill>
                    <a:schemeClr val="bg1"/>
                  </a:solidFill>
                  <a:latin typeface="Meiryo" panose="020B0604030504040204" pitchFamily="34" charset="-128"/>
                  <a:ea typeface="Meiryo" panose="020B0604030504040204" pitchFamily="34" charset="-128"/>
                </a:rPr>
                <a:t>内製化</a:t>
              </a:r>
              <a:endParaRPr kumimoji="1" lang="en-US" altLang="ja-JP" sz="16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b="1" u="sng">
                  <a:solidFill>
                    <a:schemeClr val="bg1"/>
                  </a:solidFill>
                  <a:latin typeface="Meiryo" panose="020B0604030504040204" pitchFamily="34" charset="-128"/>
                  <a:ea typeface="Meiryo" panose="020B0604030504040204" pitchFamily="34" charset="-128"/>
                </a:rPr>
                <a:t>スピードと俊敏性</a:t>
              </a:r>
              <a:r>
                <a:rPr kumimoji="1" lang="ja-JP" altLang="en-US" sz="1600">
                  <a:solidFill>
                    <a:schemeClr val="bg1"/>
                  </a:solidFill>
                  <a:latin typeface="Meiryo" panose="020B0604030504040204" pitchFamily="34" charset="-128"/>
                  <a:ea typeface="Meiryo" panose="020B0604030504040204" pitchFamily="34" charset="-128"/>
                </a:rPr>
                <a:t>のための</a:t>
              </a:r>
              <a:r>
                <a:rPr kumimoji="1" lang="ja-JP" altLang="en-US" sz="1600" b="1">
                  <a:solidFill>
                    <a:schemeClr val="bg1"/>
                  </a:solidFill>
                  <a:latin typeface="Meiryo" panose="020B0604030504040204" pitchFamily="34" charset="-128"/>
                  <a:ea typeface="Meiryo" panose="020B0604030504040204" pitchFamily="34" charset="-128"/>
                </a:rPr>
                <a:t>クラウド化</a:t>
              </a:r>
            </a:p>
          </p:txBody>
        </p:sp>
        <p:sp>
          <p:nvSpPr>
            <p:cNvPr id="9" name="テキスト ボックス 8">
              <a:extLst>
                <a:ext uri="{FF2B5EF4-FFF2-40B4-BE49-F238E27FC236}">
                  <a16:creationId xmlns:a16="http://schemas.microsoft.com/office/drawing/2014/main" id="{0A189B30-D234-4B4B-9166-BDAAE073905E}"/>
                </a:ext>
              </a:extLst>
            </p:cNvPr>
            <p:cNvSpPr txBox="1"/>
            <p:nvPr/>
          </p:nvSpPr>
          <p:spPr>
            <a:xfrm>
              <a:off x="4749873" y="1303213"/>
              <a:ext cx="1813895" cy="830997"/>
            </a:xfrm>
            <a:prstGeom prst="rect">
              <a:avLst/>
            </a:prstGeom>
            <a:noFill/>
          </p:spPr>
          <p:txBody>
            <a:bodyPr wrap="none" rtlCol="0">
              <a:spAutoFit/>
            </a:bodyPr>
            <a:lstStyle/>
            <a:p>
              <a:r>
                <a:rPr kumimoji="1" lang="en-US" altLang="ja-JP" sz="4800" b="1" dirty="0">
                  <a:solidFill>
                    <a:schemeClr val="bg1"/>
                  </a:solidFill>
                  <a:latin typeface="Meiryo" panose="020B0604030504040204" pitchFamily="34" charset="-128"/>
                  <a:ea typeface="Meiryo" panose="020B0604030504040204" pitchFamily="34" charset="-128"/>
                </a:rPr>
                <a:t>After</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13" name="下矢印 12">
              <a:extLst>
                <a:ext uri="{FF2B5EF4-FFF2-40B4-BE49-F238E27FC236}">
                  <a16:creationId xmlns:a16="http://schemas.microsoft.com/office/drawing/2014/main" id="{1DF7A105-3CE2-C649-A08C-DAE788A3CEF3}"/>
                </a:ext>
              </a:extLst>
            </p:cNvPr>
            <p:cNvSpPr/>
            <p:nvPr/>
          </p:nvSpPr>
          <p:spPr>
            <a:xfrm>
              <a:off x="6367432" y="3891391"/>
              <a:ext cx="936104" cy="360040"/>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428975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FFF489D5-395A-D54A-9033-A325A1546AD5}"/>
              </a:ext>
            </a:extLst>
          </p:cNvPr>
          <p:cNvSpPr/>
          <p:nvPr/>
        </p:nvSpPr>
        <p:spPr>
          <a:xfrm>
            <a:off x="215516" y="2110874"/>
            <a:ext cx="8712968" cy="40806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83E96240-8478-1649-B6D5-1421D141870A}"/>
              </a:ext>
            </a:extLst>
          </p:cNvPr>
          <p:cNvSpPr/>
          <p:nvPr/>
        </p:nvSpPr>
        <p:spPr>
          <a:xfrm>
            <a:off x="215516" y="5447986"/>
            <a:ext cx="8712968" cy="390948"/>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A087C7ED-7230-2B4B-ADD3-9CE400FAB855}"/>
              </a:ext>
            </a:extLst>
          </p:cNvPr>
          <p:cNvSpPr/>
          <p:nvPr/>
        </p:nvSpPr>
        <p:spPr>
          <a:xfrm>
            <a:off x="215516" y="4287719"/>
            <a:ext cx="8712968" cy="111325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5590CCF4-51D5-FC45-A71A-A3491C05B6A8}"/>
              </a:ext>
            </a:extLst>
          </p:cNvPr>
          <p:cNvSpPr/>
          <p:nvPr/>
        </p:nvSpPr>
        <p:spPr>
          <a:xfrm>
            <a:off x="215516" y="3182819"/>
            <a:ext cx="8712968" cy="105789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7B3AC5E6-CBFF-5E47-AD79-33F9AF537B37}"/>
              </a:ext>
            </a:extLst>
          </p:cNvPr>
          <p:cNvSpPr/>
          <p:nvPr/>
        </p:nvSpPr>
        <p:spPr>
          <a:xfrm>
            <a:off x="215516" y="2568040"/>
            <a:ext cx="8712968" cy="56567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7B693522-44ED-2240-901B-9F01F926269B}"/>
              </a:ext>
            </a:extLst>
          </p:cNvPr>
          <p:cNvSpPr/>
          <p:nvPr/>
        </p:nvSpPr>
        <p:spPr>
          <a:xfrm>
            <a:off x="215516" y="1650191"/>
            <a:ext cx="8712968" cy="40806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2DA6215-B025-DC43-9306-6BE547D7971F}"/>
              </a:ext>
            </a:extLst>
          </p:cNvPr>
          <p:cNvSpPr>
            <a:spLocks noGrp="1"/>
          </p:cNvSpPr>
          <p:nvPr>
            <p:ph type="title"/>
          </p:nvPr>
        </p:nvSpPr>
        <p:spPr/>
        <p:txBody>
          <a:bodyPr/>
          <a:lstStyle/>
          <a:p>
            <a:r>
              <a:rPr lang="ja-JP" altLang="en-US"/>
              <a:t>異なるビジネス</a:t>
            </a:r>
          </a:p>
        </p:txBody>
      </p:sp>
      <p:sp>
        <p:nvSpPr>
          <p:cNvPr id="5" name="テキスト ボックス 4">
            <a:extLst>
              <a:ext uri="{FF2B5EF4-FFF2-40B4-BE49-F238E27FC236}">
                <a16:creationId xmlns:a16="http://schemas.microsoft.com/office/drawing/2014/main" id="{AC5A6598-29C1-674D-82F9-3EA4881B9758}"/>
              </a:ext>
            </a:extLst>
          </p:cNvPr>
          <p:cNvSpPr txBox="1"/>
          <p:nvPr/>
        </p:nvSpPr>
        <p:spPr>
          <a:xfrm>
            <a:off x="1027170" y="2132318"/>
            <a:ext cx="2441694" cy="338554"/>
          </a:xfrm>
          <a:prstGeom prst="rect">
            <a:avLst/>
          </a:prstGeom>
          <a:noFill/>
        </p:spPr>
        <p:txBody>
          <a:bodyPr wrap="none" rtlCol="0">
            <a:spAutoFit/>
          </a:bodyPr>
          <a:lstStyle/>
          <a:p>
            <a:pPr algn="ctr"/>
            <a:r>
              <a:rPr kumimoji="1" lang="ja-JP" altLang="en-US" sz="1600" b="1">
                <a:solidFill>
                  <a:schemeClr val="accent3">
                    <a:lumMod val="50000"/>
                  </a:schemeClr>
                </a:solidFill>
                <a:latin typeface="Meiryo" panose="020B0604030504040204" pitchFamily="34" charset="-128"/>
                <a:ea typeface="Meiryo" panose="020B0604030504040204" pitchFamily="34" charset="-128"/>
              </a:rPr>
              <a:t>オンプレ＋ハイブリッド</a:t>
            </a:r>
          </a:p>
        </p:txBody>
      </p:sp>
      <p:sp>
        <p:nvSpPr>
          <p:cNvPr id="6" name="テキスト ボックス 5">
            <a:extLst>
              <a:ext uri="{FF2B5EF4-FFF2-40B4-BE49-F238E27FC236}">
                <a16:creationId xmlns:a16="http://schemas.microsoft.com/office/drawing/2014/main" id="{2BF25BB3-9FDA-5E4A-8255-56C2C88141A8}"/>
              </a:ext>
            </a:extLst>
          </p:cNvPr>
          <p:cNvSpPr txBox="1"/>
          <p:nvPr/>
        </p:nvSpPr>
        <p:spPr>
          <a:xfrm>
            <a:off x="5806283" y="2133013"/>
            <a:ext cx="2236510" cy="338554"/>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オール･イン･クラウド</a:t>
            </a:r>
          </a:p>
        </p:txBody>
      </p:sp>
      <p:sp>
        <p:nvSpPr>
          <p:cNvPr id="7" name="テキスト ボックス 6">
            <a:extLst>
              <a:ext uri="{FF2B5EF4-FFF2-40B4-BE49-F238E27FC236}">
                <a16:creationId xmlns:a16="http://schemas.microsoft.com/office/drawing/2014/main" id="{C4259F25-3500-A246-8766-62CDD9A39859}"/>
              </a:ext>
            </a:extLst>
          </p:cNvPr>
          <p:cNvSpPr txBox="1"/>
          <p:nvPr/>
        </p:nvSpPr>
        <p:spPr>
          <a:xfrm>
            <a:off x="924576" y="2574154"/>
            <a:ext cx="2646879" cy="584775"/>
          </a:xfrm>
          <a:prstGeom prst="rect">
            <a:avLst/>
          </a:prstGeom>
          <a:noFill/>
        </p:spPr>
        <p:txBody>
          <a:bodyPr wrap="none" rtlCol="0">
            <a:spAutoFit/>
          </a:bodyPr>
          <a:lstStyle/>
          <a:p>
            <a:pPr algn="ctr"/>
            <a:r>
              <a:rPr kumimoji="1" lang="ja-JP" altLang="en-US" sz="1600" b="1">
                <a:solidFill>
                  <a:schemeClr val="accent3">
                    <a:lumMod val="50000"/>
                  </a:schemeClr>
                </a:solidFill>
                <a:latin typeface="Meiryo" panose="020B0604030504040204" pitchFamily="34" charset="-128"/>
                <a:ea typeface="Meiryo" panose="020B0604030504040204" pitchFamily="34" charset="-128"/>
              </a:rPr>
              <a:t>技術的選択</a:t>
            </a:r>
            <a:endParaRPr kumimoji="1" lang="en-US" altLang="ja-JP" sz="1600" b="1" dirty="0">
              <a:solidFill>
                <a:schemeClr val="accent3">
                  <a:lumMod val="50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50000"/>
                  </a:schemeClr>
                </a:solidFill>
                <a:latin typeface="Meiryo" panose="020B0604030504040204" pitchFamily="34" charset="-128"/>
                <a:ea typeface="Meiryo" panose="020B0604030504040204" pitchFamily="34" charset="-128"/>
              </a:rPr>
              <a:t>機能・性能・コストで選ぶ</a:t>
            </a:r>
            <a:endParaRPr kumimoji="1" lang="ja-JP" altLang="en-US" sz="1600">
              <a:solidFill>
                <a:schemeClr val="accent3">
                  <a:lumMod val="50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BF2A74E-C4C7-3742-B3E0-89371BCA41E3}"/>
              </a:ext>
            </a:extLst>
          </p:cNvPr>
          <p:cNvSpPr txBox="1"/>
          <p:nvPr/>
        </p:nvSpPr>
        <p:spPr>
          <a:xfrm>
            <a:off x="5908877" y="2567393"/>
            <a:ext cx="2031325" cy="584775"/>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経営的選択</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lang="ja-JP" altLang="en-US" sz="1600">
                <a:solidFill>
                  <a:srgbClr val="0070C0"/>
                </a:solidFill>
                <a:latin typeface="Meiryo" panose="020B0604030504040204" pitchFamily="34" charset="-128"/>
                <a:ea typeface="Meiryo" panose="020B0604030504040204" pitchFamily="34" charset="-128"/>
              </a:rPr>
              <a:t>ビジネス価値で選ぶ</a:t>
            </a:r>
            <a:endParaRPr kumimoji="1" lang="ja-JP" altLang="en-US" sz="1600">
              <a:solidFill>
                <a:srgbClr val="0070C0"/>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AEB23AE-6E7C-7540-BDC2-D338484BD20F}"/>
              </a:ext>
            </a:extLst>
          </p:cNvPr>
          <p:cNvSpPr txBox="1"/>
          <p:nvPr/>
        </p:nvSpPr>
        <p:spPr>
          <a:xfrm>
            <a:off x="1334946" y="1686876"/>
            <a:ext cx="1826141" cy="338554"/>
          </a:xfrm>
          <a:prstGeom prst="rect">
            <a:avLst/>
          </a:prstGeom>
          <a:noFill/>
        </p:spPr>
        <p:txBody>
          <a:bodyPr wrap="none" rtlCol="0">
            <a:spAutoFit/>
          </a:bodyPr>
          <a:lstStyle/>
          <a:p>
            <a:pPr algn="ctr"/>
            <a:r>
              <a:rPr kumimoji="1" lang="ja-JP" altLang="en-US" sz="1600" b="1">
                <a:solidFill>
                  <a:schemeClr val="accent3">
                    <a:lumMod val="50000"/>
                  </a:schemeClr>
                </a:solidFill>
                <a:latin typeface="Meiryo" panose="020B0604030504040204" pitchFamily="34" charset="-128"/>
                <a:ea typeface="Meiryo" panose="020B0604030504040204" pitchFamily="34" charset="-128"/>
              </a:rPr>
              <a:t>情報システム部門</a:t>
            </a:r>
          </a:p>
        </p:txBody>
      </p:sp>
      <p:sp>
        <p:nvSpPr>
          <p:cNvPr id="10" name="テキスト ボックス 9">
            <a:extLst>
              <a:ext uri="{FF2B5EF4-FFF2-40B4-BE49-F238E27FC236}">
                <a16:creationId xmlns:a16="http://schemas.microsoft.com/office/drawing/2014/main" id="{5002331A-5BF4-4549-8BE8-DF391EAE84FF}"/>
              </a:ext>
            </a:extLst>
          </p:cNvPr>
          <p:cNvSpPr txBox="1"/>
          <p:nvPr/>
        </p:nvSpPr>
        <p:spPr>
          <a:xfrm>
            <a:off x="6421840" y="1683089"/>
            <a:ext cx="1005403" cy="338554"/>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事業部門</a:t>
            </a:r>
          </a:p>
        </p:txBody>
      </p:sp>
      <p:sp>
        <p:nvSpPr>
          <p:cNvPr id="13" name="テキスト ボックス 12">
            <a:extLst>
              <a:ext uri="{FF2B5EF4-FFF2-40B4-BE49-F238E27FC236}">
                <a16:creationId xmlns:a16="http://schemas.microsoft.com/office/drawing/2014/main" id="{A657E141-4D29-024B-A9DD-1763D72ABB24}"/>
              </a:ext>
            </a:extLst>
          </p:cNvPr>
          <p:cNvSpPr txBox="1"/>
          <p:nvPr/>
        </p:nvSpPr>
        <p:spPr>
          <a:xfrm>
            <a:off x="5395915" y="3503797"/>
            <a:ext cx="3057247" cy="738664"/>
          </a:xfrm>
          <a:prstGeom prst="rect">
            <a:avLst/>
          </a:prstGeom>
          <a:noFill/>
        </p:spPr>
        <p:txBody>
          <a:bodyPr wrap="none" rtlCol="0">
            <a:spAutoFit/>
          </a:bodyPr>
          <a:lstStyle/>
          <a:p>
            <a:pPr algn="ctr"/>
            <a:r>
              <a:rPr lang="ja-JP" altLang="en-US" sz="1400">
                <a:solidFill>
                  <a:srgbClr val="0070C0"/>
                </a:solidFill>
                <a:latin typeface="Meiryo" panose="020B0604030504040204" pitchFamily="34" charset="-128"/>
                <a:ea typeface="Meiryo" panose="020B0604030504040204" pitchFamily="34" charset="-128"/>
              </a:rPr>
              <a:t>売上や利益の増大</a:t>
            </a:r>
            <a:endParaRPr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新しい市場で優位なポジョンを構築</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lang="ja-JP" altLang="en-US" sz="1400">
                <a:solidFill>
                  <a:srgbClr val="0070C0"/>
                </a:solidFill>
                <a:latin typeface="Meiryo" panose="020B0604030504040204" pitchFamily="34" charset="-128"/>
                <a:ea typeface="Meiryo" panose="020B0604030504040204" pitchFamily="34" charset="-128"/>
              </a:rPr>
              <a:t>顧客や従業員の満足度向上</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BD064841-D62F-D747-AADF-DFD9EA2B22FC}"/>
              </a:ext>
            </a:extLst>
          </p:cNvPr>
          <p:cNvSpPr txBox="1"/>
          <p:nvPr/>
        </p:nvSpPr>
        <p:spPr>
          <a:xfrm>
            <a:off x="898931" y="3545601"/>
            <a:ext cx="2698175" cy="738664"/>
          </a:xfrm>
          <a:prstGeom prst="rect">
            <a:avLst/>
          </a:prstGeom>
          <a:noFill/>
        </p:spPr>
        <p:txBody>
          <a:bodyPr wrap="none" rtlCol="0">
            <a:spAutoFit/>
          </a:bodyPr>
          <a:lstStyle/>
          <a:p>
            <a:pPr algn="ctr"/>
            <a:r>
              <a:rPr lang="ja-JP" altLang="en-US" sz="1400">
                <a:solidFill>
                  <a:schemeClr val="accent3">
                    <a:lumMod val="50000"/>
                  </a:schemeClr>
                </a:solidFill>
                <a:latin typeface="Meiryo" panose="020B0604030504040204" pitchFamily="34" charset="-128"/>
                <a:ea typeface="Meiryo" panose="020B0604030504040204" pitchFamily="34" charset="-128"/>
              </a:rPr>
              <a:t>コスト･パフォーマンスの向上</a:t>
            </a:r>
            <a:endParaRPr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運用管理負担の軽減</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トラブルの減少・安定性の向上</a:t>
            </a:r>
          </a:p>
        </p:txBody>
      </p:sp>
      <p:sp>
        <p:nvSpPr>
          <p:cNvPr id="15" name="テキスト ボックス 14">
            <a:extLst>
              <a:ext uri="{FF2B5EF4-FFF2-40B4-BE49-F238E27FC236}">
                <a16:creationId xmlns:a16="http://schemas.microsoft.com/office/drawing/2014/main" id="{353A144F-EC36-9348-AC59-9EE02CBB74D2}"/>
              </a:ext>
            </a:extLst>
          </p:cNvPr>
          <p:cNvSpPr txBox="1"/>
          <p:nvPr/>
        </p:nvSpPr>
        <p:spPr>
          <a:xfrm>
            <a:off x="910434" y="3260125"/>
            <a:ext cx="2646878" cy="338554"/>
          </a:xfrm>
          <a:prstGeom prst="rect">
            <a:avLst/>
          </a:prstGeom>
          <a:noFill/>
        </p:spPr>
        <p:txBody>
          <a:bodyPr wrap="none" rtlCol="0">
            <a:spAutoFit/>
          </a:bodyPr>
          <a:lstStyle/>
          <a:p>
            <a:pPr algn="ctr"/>
            <a:r>
              <a:rPr kumimoji="1" lang="ja-JP" altLang="en-US" sz="1600" b="1">
                <a:solidFill>
                  <a:schemeClr val="accent3">
                    <a:lumMod val="50000"/>
                  </a:schemeClr>
                </a:solidFill>
                <a:latin typeface="Meiryo" panose="020B0604030504040204" pitchFamily="34" charset="-128"/>
                <a:ea typeface="Meiryo" panose="020B0604030504040204" pitchFamily="34" charset="-128"/>
              </a:rPr>
              <a:t>既存システムの維持・強化</a:t>
            </a:r>
          </a:p>
        </p:txBody>
      </p:sp>
      <p:sp>
        <p:nvSpPr>
          <p:cNvPr id="16" name="テキスト ボックス 15">
            <a:extLst>
              <a:ext uri="{FF2B5EF4-FFF2-40B4-BE49-F238E27FC236}">
                <a16:creationId xmlns:a16="http://schemas.microsoft.com/office/drawing/2014/main" id="{1E0056F1-2716-5D4A-917A-BEC7B2CF1C38}"/>
              </a:ext>
            </a:extLst>
          </p:cNvPr>
          <p:cNvSpPr txBox="1"/>
          <p:nvPr/>
        </p:nvSpPr>
        <p:spPr>
          <a:xfrm>
            <a:off x="5293334" y="3260125"/>
            <a:ext cx="3262432" cy="338554"/>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事業や経営の変革・競争力の強化</a:t>
            </a:r>
          </a:p>
        </p:txBody>
      </p:sp>
      <p:sp>
        <p:nvSpPr>
          <p:cNvPr id="17" name="テキスト ボックス 16">
            <a:extLst>
              <a:ext uri="{FF2B5EF4-FFF2-40B4-BE49-F238E27FC236}">
                <a16:creationId xmlns:a16="http://schemas.microsoft.com/office/drawing/2014/main" id="{F6B443F0-75F2-EC4B-93CD-25DFAA20E326}"/>
              </a:ext>
            </a:extLst>
          </p:cNvPr>
          <p:cNvSpPr txBox="1"/>
          <p:nvPr/>
        </p:nvSpPr>
        <p:spPr>
          <a:xfrm>
            <a:off x="5813991" y="4384440"/>
            <a:ext cx="2236510" cy="338554"/>
          </a:xfrm>
          <a:prstGeom prst="rect">
            <a:avLst/>
          </a:prstGeom>
          <a:noFill/>
        </p:spPr>
        <p:txBody>
          <a:bodyPr wrap="none" rtlCol="0">
            <a:spAutoFit/>
          </a:bodyPr>
          <a:lstStyle/>
          <a:p>
            <a:pPr algn="ctr"/>
            <a:r>
              <a:rPr lang="ja-JP" altLang="en-US" sz="1600" b="1">
                <a:solidFill>
                  <a:srgbClr val="0070C0"/>
                </a:solidFill>
                <a:latin typeface="Meiryo" panose="020B0604030504040204" pitchFamily="34" charset="-128"/>
                <a:ea typeface="Meiryo" panose="020B0604030504040204" pitchFamily="34" charset="-128"/>
              </a:rPr>
              <a:t>クラウド・ネイティブ</a:t>
            </a:r>
            <a:endParaRPr kumimoji="1" lang="en-US" altLang="ja-JP" sz="1600" b="1" dirty="0">
              <a:solidFill>
                <a:srgbClr val="0070C0"/>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29B977FF-29E6-4048-9C2A-794A4BB96376}"/>
              </a:ext>
            </a:extLst>
          </p:cNvPr>
          <p:cNvSpPr txBox="1"/>
          <p:nvPr/>
        </p:nvSpPr>
        <p:spPr>
          <a:xfrm>
            <a:off x="842022" y="4385461"/>
            <a:ext cx="2811988" cy="338554"/>
          </a:xfrm>
          <a:prstGeom prst="rect">
            <a:avLst/>
          </a:prstGeom>
          <a:noFill/>
        </p:spPr>
        <p:txBody>
          <a:bodyPr wrap="none" rtlCol="0">
            <a:spAutoFit/>
          </a:bodyPr>
          <a:lstStyle/>
          <a:p>
            <a:pPr algn="ctr"/>
            <a:r>
              <a:rPr kumimoji="1" lang="ja-JP" altLang="en-US" sz="1600" b="1">
                <a:solidFill>
                  <a:schemeClr val="accent3">
                    <a:lumMod val="50000"/>
                  </a:schemeClr>
                </a:solidFill>
                <a:latin typeface="Meiryo" panose="020B0604030504040204" pitchFamily="34" charset="-128"/>
                <a:ea typeface="Meiryo" panose="020B0604030504040204" pitchFamily="34" charset="-128"/>
              </a:rPr>
              <a:t>オンプレ</a:t>
            </a:r>
            <a:r>
              <a:rPr kumimoji="1" lang="en-US" altLang="ja-JP" sz="1600" b="1" dirty="0">
                <a:solidFill>
                  <a:schemeClr val="accent3">
                    <a:lumMod val="50000"/>
                  </a:schemeClr>
                </a:solidFill>
                <a:latin typeface="Meiryo" panose="020B0604030504040204" pitchFamily="34" charset="-128"/>
                <a:ea typeface="Meiryo" panose="020B0604030504040204" pitchFamily="34" charset="-128"/>
              </a:rPr>
              <a:t>+</a:t>
            </a:r>
            <a:r>
              <a:rPr kumimoji="1" lang="ja-JP" altLang="en-US" sz="1600" b="1">
                <a:solidFill>
                  <a:schemeClr val="accent3">
                    <a:lumMod val="50000"/>
                  </a:schemeClr>
                </a:solidFill>
                <a:latin typeface="Meiryo" panose="020B0604030504040204" pitchFamily="34" charset="-128"/>
                <a:ea typeface="Meiryo" panose="020B0604030504040204" pitchFamily="34" charset="-128"/>
              </a:rPr>
              <a:t>クラウドとの差異</a:t>
            </a:r>
          </a:p>
        </p:txBody>
      </p:sp>
      <p:sp>
        <p:nvSpPr>
          <p:cNvPr id="19" name="テキスト ボックス 18">
            <a:extLst>
              <a:ext uri="{FF2B5EF4-FFF2-40B4-BE49-F238E27FC236}">
                <a16:creationId xmlns:a16="http://schemas.microsoft.com/office/drawing/2014/main" id="{D716C4E9-7DD9-0340-96B1-5D3B1E06988D}"/>
              </a:ext>
            </a:extLst>
          </p:cNvPr>
          <p:cNvSpPr txBox="1"/>
          <p:nvPr/>
        </p:nvSpPr>
        <p:spPr>
          <a:xfrm>
            <a:off x="5672927" y="4651850"/>
            <a:ext cx="2518638" cy="738664"/>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マイクロサービス・コンテナ</a:t>
            </a:r>
            <a:endParaRPr kumimoji="1"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アジャイル・</a:t>
            </a:r>
            <a:r>
              <a:rPr kumimoji="1" lang="en-US" altLang="ja-JP" sz="1400" dirty="0">
                <a:solidFill>
                  <a:srgbClr val="0070C0"/>
                </a:solidFill>
                <a:latin typeface="Meiryo" panose="020B0604030504040204" pitchFamily="34" charset="-128"/>
                <a:ea typeface="Meiryo" panose="020B0604030504040204" pitchFamily="34" charset="-128"/>
              </a:rPr>
              <a:t>DevOps</a:t>
            </a:r>
            <a:endParaRPr lang="en-US" altLang="ja-JP" sz="1400" dirty="0">
              <a:solidFill>
                <a:srgbClr val="0070C0"/>
              </a:solidFill>
              <a:latin typeface="Meiryo" panose="020B0604030504040204" pitchFamily="34" charset="-128"/>
              <a:ea typeface="Meiryo" panose="020B0604030504040204" pitchFamily="34" charset="-128"/>
            </a:endParaRPr>
          </a:p>
          <a:p>
            <a:pPr algn="ctr"/>
            <a:r>
              <a:rPr kumimoji="1" lang="ja-JP" altLang="en-US" sz="1400">
                <a:solidFill>
                  <a:srgbClr val="0070C0"/>
                </a:solidFill>
                <a:latin typeface="Meiryo" panose="020B0604030504040204" pitchFamily="34" charset="-128"/>
                <a:ea typeface="Meiryo" panose="020B0604030504040204" pitchFamily="34" charset="-128"/>
              </a:rPr>
              <a:t>サーバーレス・</a:t>
            </a:r>
            <a:r>
              <a:rPr kumimoji="1" lang="en-US" altLang="ja-JP" sz="1400" dirty="0" err="1">
                <a:solidFill>
                  <a:srgbClr val="0070C0"/>
                </a:solidFill>
                <a:latin typeface="Meiryo" panose="020B0604030504040204" pitchFamily="34" charset="-128"/>
                <a:ea typeface="Meiryo" panose="020B0604030504040204" pitchFamily="34" charset="-128"/>
              </a:rPr>
              <a:t>FaaS</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9881652A-9E0A-134D-ABE8-AD5635F1B1AC}"/>
              </a:ext>
            </a:extLst>
          </p:cNvPr>
          <p:cNvSpPr txBox="1"/>
          <p:nvPr/>
        </p:nvSpPr>
        <p:spPr>
          <a:xfrm>
            <a:off x="659498" y="4652596"/>
            <a:ext cx="3148746" cy="738664"/>
          </a:xfrm>
          <a:prstGeom prst="rect">
            <a:avLst/>
          </a:prstGeom>
          <a:noFill/>
        </p:spPr>
        <p:txBody>
          <a:bodyPr wrap="none" rtlCol="0">
            <a:spAutoFit/>
          </a:bodyPr>
          <a:lstStyle/>
          <a:p>
            <a:pPr algn="ctr"/>
            <a:r>
              <a:rPr lang="ja-JP" altLang="en-US" sz="1400">
                <a:solidFill>
                  <a:schemeClr val="accent3">
                    <a:lumMod val="50000"/>
                  </a:schemeClr>
                </a:solidFill>
                <a:latin typeface="Meiryo" panose="020B0604030504040204" pitchFamily="34" charset="-128"/>
                <a:ea typeface="Meiryo" panose="020B0604030504040204" pitchFamily="34" charset="-128"/>
              </a:rPr>
              <a:t>仮想化・ストレージ・ネットワーク</a:t>
            </a:r>
            <a:endParaRPr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ウォーターフォール開発</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サーバー･</a:t>
            </a:r>
            <a:r>
              <a:rPr kumimoji="1" lang="en-US" altLang="ja-JP" sz="1400" dirty="0">
                <a:solidFill>
                  <a:schemeClr val="accent3">
                    <a:lumMod val="50000"/>
                  </a:schemeClr>
                </a:solidFill>
                <a:latin typeface="Meiryo" panose="020B0604030504040204" pitchFamily="34" charset="-128"/>
                <a:ea typeface="Meiryo" panose="020B0604030504040204" pitchFamily="34" charset="-128"/>
              </a:rPr>
              <a:t>IaaS</a:t>
            </a:r>
            <a:endParaRPr kumimoji="1" lang="ja-JP" altLang="en-US" sz="1400">
              <a:solidFill>
                <a:schemeClr val="accent3">
                  <a:lumMod val="50000"/>
                </a:schemeClr>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DE16BB11-3689-4B41-AB2B-53FC60B5A8F1}"/>
              </a:ext>
            </a:extLst>
          </p:cNvPr>
          <p:cNvSpPr txBox="1"/>
          <p:nvPr/>
        </p:nvSpPr>
        <p:spPr>
          <a:xfrm>
            <a:off x="5403622" y="5488647"/>
            <a:ext cx="3057247" cy="338554"/>
          </a:xfrm>
          <a:prstGeom prst="rect">
            <a:avLst/>
          </a:prstGeom>
          <a:noFill/>
        </p:spPr>
        <p:txBody>
          <a:bodyPr wrap="none" rtlCol="0">
            <a:spAutoFit/>
          </a:bodyPr>
          <a:lstStyle/>
          <a:p>
            <a:pPr algn="ctr"/>
            <a:r>
              <a:rPr lang="ja-JP" altLang="en-US" sz="1600" b="1">
                <a:solidFill>
                  <a:srgbClr val="0070C0"/>
                </a:solidFill>
                <a:latin typeface="Meiryo" panose="020B0604030504040204" pitchFamily="34" charset="-128"/>
                <a:ea typeface="Meiryo" panose="020B0604030504040204" pitchFamily="34" charset="-128"/>
              </a:rPr>
              <a:t>専門性の高い技術力やスピード</a:t>
            </a:r>
            <a:endParaRPr kumimoji="1" lang="en-US" altLang="ja-JP" sz="1600" b="1" dirty="0">
              <a:solidFill>
                <a:srgbClr val="0070C0"/>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FA424275-D6C8-504B-83EC-D259AD160213}"/>
              </a:ext>
            </a:extLst>
          </p:cNvPr>
          <p:cNvSpPr txBox="1"/>
          <p:nvPr/>
        </p:nvSpPr>
        <p:spPr>
          <a:xfrm>
            <a:off x="1423392" y="5490664"/>
            <a:ext cx="1620957" cy="338554"/>
          </a:xfrm>
          <a:prstGeom prst="rect">
            <a:avLst/>
          </a:prstGeom>
          <a:noFill/>
        </p:spPr>
        <p:txBody>
          <a:bodyPr wrap="none" rtlCol="0">
            <a:spAutoFit/>
          </a:bodyPr>
          <a:lstStyle/>
          <a:p>
            <a:pPr algn="ctr"/>
            <a:r>
              <a:rPr lang="ja-JP" altLang="en-US" sz="1600" b="1">
                <a:solidFill>
                  <a:schemeClr val="accent3">
                    <a:lumMod val="50000"/>
                  </a:schemeClr>
                </a:solidFill>
                <a:latin typeface="Meiryo" panose="020B0604030504040204" pitchFamily="34" charset="-128"/>
                <a:ea typeface="Meiryo" panose="020B0604030504040204" pitchFamily="34" charset="-128"/>
              </a:rPr>
              <a:t>調達力と</a:t>
            </a:r>
            <a:r>
              <a:rPr kumimoji="1" lang="ja-JP" altLang="en-US" sz="1600" b="1">
                <a:solidFill>
                  <a:schemeClr val="accent3">
                    <a:lumMod val="50000"/>
                  </a:schemeClr>
                </a:solidFill>
                <a:latin typeface="Meiryo" panose="020B0604030504040204" pitchFamily="34" charset="-128"/>
                <a:ea typeface="Meiryo" panose="020B0604030504040204" pitchFamily="34" charset="-128"/>
              </a:rPr>
              <a:t>低価格</a:t>
            </a:r>
          </a:p>
        </p:txBody>
      </p:sp>
      <p:sp>
        <p:nvSpPr>
          <p:cNvPr id="23" name="テキスト ボックス 22">
            <a:extLst>
              <a:ext uri="{FF2B5EF4-FFF2-40B4-BE49-F238E27FC236}">
                <a16:creationId xmlns:a16="http://schemas.microsoft.com/office/drawing/2014/main" id="{929A0C2B-D3F3-3143-BCC9-1B598DD34CAC}"/>
              </a:ext>
            </a:extLst>
          </p:cNvPr>
          <p:cNvSpPr txBox="1"/>
          <p:nvPr/>
        </p:nvSpPr>
        <p:spPr>
          <a:xfrm>
            <a:off x="598649" y="1196752"/>
            <a:ext cx="3270447" cy="338554"/>
          </a:xfrm>
          <a:prstGeom prst="rect">
            <a:avLst/>
          </a:prstGeom>
          <a:noFill/>
        </p:spPr>
        <p:txBody>
          <a:bodyPr wrap="none" rtlCol="0">
            <a:spAutoFit/>
          </a:bodyPr>
          <a:lstStyle/>
          <a:p>
            <a:pPr algn="ctr"/>
            <a:r>
              <a:rPr kumimoji="1" lang="ja-JP" altLang="en-US" sz="1600">
                <a:solidFill>
                  <a:schemeClr val="accent3">
                    <a:lumMod val="50000"/>
                  </a:schemeClr>
                </a:solidFill>
                <a:latin typeface="Meiryo" panose="020B0604030504040204" pitchFamily="34" charset="-128"/>
                <a:ea typeface="Meiryo" panose="020B0604030504040204" pitchFamily="34" charset="-128"/>
              </a:rPr>
              <a:t>既存システム／主に「守りの</a:t>
            </a:r>
            <a:r>
              <a:rPr kumimoji="1" lang="en-US" altLang="ja-JP" sz="1600" dirty="0">
                <a:solidFill>
                  <a:schemeClr val="accent3">
                    <a:lumMod val="50000"/>
                  </a:schemeClr>
                </a:solidFill>
                <a:latin typeface="Meiryo" panose="020B0604030504040204" pitchFamily="34" charset="-128"/>
                <a:ea typeface="Meiryo" panose="020B0604030504040204" pitchFamily="34" charset="-128"/>
              </a:rPr>
              <a:t>IT</a:t>
            </a:r>
            <a:r>
              <a:rPr kumimoji="1" lang="ja-JP" altLang="en-US" sz="1600">
                <a:solidFill>
                  <a:schemeClr val="accent3">
                    <a:lumMod val="50000"/>
                  </a:schemeClr>
                </a:solidFill>
                <a:latin typeface="Meiryo" panose="020B0604030504040204" pitchFamily="34" charset="-128"/>
                <a:ea typeface="Meiryo" panose="020B0604030504040204" pitchFamily="34" charset="-128"/>
              </a:rPr>
              <a:t>」</a:t>
            </a:r>
          </a:p>
        </p:txBody>
      </p:sp>
      <p:sp>
        <p:nvSpPr>
          <p:cNvPr id="24" name="テキスト ボックス 23">
            <a:extLst>
              <a:ext uri="{FF2B5EF4-FFF2-40B4-BE49-F238E27FC236}">
                <a16:creationId xmlns:a16="http://schemas.microsoft.com/office/drawing/2014/main" id="{5894A04E-069E-3D46-9422-4A30C2F838C7}"/>
              </a:ext>
            </a:extLst>
          </p:cNvPr>
          <p:cNvSpPr txBox="1"/>
          <p:nvPr/>
        </p:nvSpPr>
        <p:spPr>
          <a:xfrm>
            <a:off x="5289317" y="1196752"/>
            <a:ext cx="3270447" cy="338554"/>
          </a:xfrm>
          <a:prstGeom prst="rect">
            <a:avLst/>
          </a:prstGeom>
          <a:noFill/>
        </p:spPr>
        <p:txBody>
          <a:bodyPr wrap="none" rtlCol="0">
            <a:spAutoFit/>
          </a:bodyPr>
          <a:lstStyle/>
          <a:p>
            <a:pPr algn="ctr"/>
            <a:r>
              <a:rPr kumimoji="1" lang="ja-JP" altLang="en-US" sz="1600">
                <a:solidFill>
                  <a:srgbClr val="0070C0"/>
                </a:solidFill>
                <a:latin typeface="Meiryo" panose="020B0604030504040204" pitchFamily="34" charset="-128"/>
                <a:ea typeface="Meiryo" panose="020B0604030504040204" pitchFamily="34" charset="-128"/>
              </a:rPr>
              <a:t>新規システム／主に「攻めの</a:t>
            </a:r>
            <a:r>
              <a:rPr kumimoji="1" lang="en-US" altLang="ja-JP" sz="1600" dirty="0">
                <a:solidFill>
                  <a:srgbClr val="0070C0"/>
                </a:solidFill>
                <a:latin typeface="Meiryo" panose="020B0604030504040204" pitchFamily="34" charset="-128"/>
                <a:ea typeface="Meiryo" panose="020B0604030504040204" pitchFamily="34" charset="-128"/>
              </a:rPr>
              <a:t>IT</a:t>
            </a:r>
            <a:r>
              <a:rPr kumimoji="1" lang="ja-JP" altLang="en-US" sz="1600">
                <a:solidFill>
                  <a:srgbClr val="0070C0"/>
                </a:solidFill>
                <a:latin typeface="Meiryo" panose="020B0604030504040204" pitchFamily="34" charset="-128"/>
                <a:ea typeface="Meiryo" panose="020B0604030504040204" pitchFamily="34" charset="-128"/>
              </a:rPr>
              <a:t>」</a:t>
            </a:r>
          </a:p>
        </p:txBody>
      </p:sp>
      <p:sp>
        <p:nvSpPr>
          <p:cNvPr id="32" name="テキスト ボックス 31">
            <a:extLst>
              <a:ext uri="{FF2B5EF4-FFF2-40B4-BE49-F238E27FC236}">
                <a16:creationId xmlns:a16="http://schemas.microsoft.com/office/drawing/2014/main" id="{761596C7-96B2-9B4E-90AC-E54EE10AE8A3}"/>
              </a:ext>
            </a:extLst>
          </p:cNvPr>
          <p:cNvSpPr txBox="1"/>
          <p:nvPr/>
        </p:nvSpPr>
        <p:spPr>
          <a:xfrm>
            <a:off x="3864114" y="1708458"/>
            <a:ext cx="1415772" cy="338554"/>
          </a:xfrm>
          <a:prstGeom prst="rect">
            <a:avLst/>
          </a:prstGeom>
          <a:noFill/>
        </p:spPr>
        <p:txBody>
          <a:bodyPr wrap="none" rtlCol="0">
            <a:spAutoFit/>
          </a:bodyPr>
          <a:lstStyle/>
          <a:p>
            <a:pPr algn="ctr"/>
            <a:r>
              <a:rPr lang="ja-JP" altLang="en-US" sz="1600">
                <a:solidFill>
                  <a:schemeClr val="accent6">
                    <a:lumMod val="50000"/>
                  </a:schemeClr>
                </a:solidFill>
                <a:latin typeface="Meiryo" panose="020B0604030504040204" pitchFamily="34" charset="-128"/>
                <a:ea typeface="Meiryo" panose="020B0604030504040204" pitchFamily="34" charset="-128"/>
              </a:rPr>
              <a:t>＜</a:t>
            </a:r>
            <a:r>
              <a:rPr kumimoji="1" lang="ja-JP" altLang="en-US" sz="1600">
                <a:solidFill>
                  <a:schemeClr val="accent6">
                    <a:lumMod val="50000"/>
                  </a:schemeClr>
                </a:solidFill>
                <a:latin typeface="Meiryo" panose="020B0604030504040204" pitchFamily="34" charset="-128"/>
                <a:ea typeface="Meiryo" panose="020B0604030504040204" pitchFamily="34" charset="-128"/>
              </a:rPr>
              <a:t>主管部門＞</a:t>
            </a:r>
          </a:p>
        </p:txBody>
      </p:sp>
      <p:sp>
        <p:nvSpPr>
          <p:cNvPr id="33" name="テキスト ボックス 32">
            <a:extLst>
              <a:ext uri="{FF2B5EF4-FFF2-40B4-BE49-F238E27FC236}">
                <a16:creationId xmlns:a16="http://schemas.microsoft.com/office/drawing/2014/main" id="{5E01A728-A265-1E49-AB27-9ADFCA6FC125}"/>
              </a:ext>
            </a:extLst>
          </p:cNvPr>
          <p:cNvSpPr txBox="1"/>
          <p:nvPr/>
        </p:nvSpPr>
        <p:spPr>
          <a:xfrm>
            <a:off x="3658931" y="2145627"/>
            <a:ext cx="1826142"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＜システム形態＞</a:t>
            </a:r>
          </a:p>
        </p:txBody>
      </p:sp>
      <p:sp>
        <p:nvSpPr>
          <p:cNvPr id="34" name="テキスト ボックス 33">
            <a:extLst>
              <a:ext uri="{FF2B5EF4-FFF2-40B4-BE49-F238E27FC236}">
                <a16:creationId xmlns:a16="http://schemas.microsoft.com/office/drawing/2014/main" id="{9B6DC4F6-2DCC-F140-967D-A4D448CBCA40}"/>
              </a:ext>
            </a:extLst>
          </p:cNvPr>
          <p:cNvSpPr txBox="1"/>
          <p:nvPr/>
        </p:nvSpPr>
        <p:spPr>
          <a:xfrm>
            <a:off x="3864115" y="2690503"/>
            <a:ext cx="1415772"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＜選択基準＞</a:t>
            </a:r>
          </a:p>
        </p:txBody>
      </p:sp>
      <p:sp>
        <p:nvSpPr>
          <p:cNvPr id="35" name="テキスト ボックス 34">
            <a:extLst>
              <a:ext uri="{FF2B5EF4-FFF2-40B4-BE49-F238E27FC236}">
                <a16:creationId xmlns:a16="http://schemas.microsoft.com/office/drawing/2014/main" id="{29FFBF4B-C2A8-B14F-941F-B9D83692A383}"/>
              </a:ext>
            </a:extLst>
          </p:cNvPr>
          <p:cNvSpPr txBox="1"/>
          <p:nvPr/>
        </p:nvSpPr>
        <p:spPr>
          <a:xfrm>
            <a:off x="3650144" y="4722994"/>
            <a:ext cx="1826142"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＜テクノロジー＞</a:t>
            </a:r>
          </a:p>
        </p:txBody>
      </p:sp>
      <p:sp>
        <p:nvSpPr>
          <p:cNvPr id="36" name="テキスト ボックス 35">
            <a:extLst>
              <a:ext uri="{FF2B5EF4-FFF2-40B4-BE49-F238E27FC236}">
                <a16:creationId xmlns:a16="http://schemas.microsoft.com/office/drawing/2014/main" id="{958EE864-C6D9-4740-916C-F836E6231F78}"/>
              </a:ext>
            </a:extLst>
          </p:cNvPr>
          <p:cNvSpPr txBox="1"/>
          <p:nvPr/>
        </p:nvSpPr>
        <p:spPr>
          <a:xfrm>
            <a:off x="3966705" y="3545601"/>
            <a:ext cx="1210589"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＜評価軸＞</a:t>
            </a:r>
          </a:p>
        </p:txBody>
      </p:sp>
      <p:sp>
        <p:nvSpPr>
          <p:cNvPr id="37" name="テキスト ボックス 36">
            <a:extLst>
              <a:ext uri="{FF2B5EF4-FFF2-40B4-BE49-F238E27FC236}">
                <a16:creationId xmlns:a16="http://schemas.microsoft.com/office/drawing/2014/main" id="{59FE1456-62B1-0948-8921-F2397BB0BFD2}"/>
              </a:ext>
            </a:extLst>
          </p:cNvPr>
          <p:cNvSpPr txBox="1"/>
          <p:nvPr/>
        </p:nvSpPr>
        <p:spPr>
          <a:xfrm>
            <a:off x="3760169" y="5488647"/>
            <a:ext cx="1620957" cy="338554"/>
          </a:xfrm>
          <a:prstGeom prst="rect">
            <a:avLst/>
          </a:prstGeom>
          <a:noFill/>
        </p:spPr>
        <p:txBody>
          <a:bodyPr wrap="none" rtlCol="0">
            <a:spAutoFit/>
          </a:bodyPr>
          <a:lstStyle/>
          <a:p>
            <a:pPr algn="ctr"/>
            <a:r>
              <a:rPr kumimoji="1" lang="ja-JP" altLang="en-US" sz="1600">
                <a:solidFill>
                  <a:schemeClr val="accent6">
                    <a:lumMod val="50000"/>
                  </a:schemeClr>
                </a:solidFill>
                <a:latin typeface="Meiryo" panose="020B0604030504040204" pitchFamily="34" charset="-128"/>
                <a:ea typeface="Meiryo" panose="020B0604030504040204" pitchFamily="34" charset="-128"/>
              </a:rPr>
              <a:t>＜競争優位性＞</a:t>
            </a:r>
          </a:p>
        </p:txBody>
      </p:sp>
    </p:spTree>
    <p:extLst>
      <p:ext uri="{BB962C8B-B14F-4D97-AF65-F5344CB8AC3E}">
        <p14:creationId xmlns:p14="http://schemas.microsoft.com/office/powerpoint/2010/main" val="304185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3" grpId="0"/>
      <p:bldP spid="16" grpId="0"/>
      <p:bldP spid="17" grpId="0"/>
      <p:bldP spid="19" grpId="0"/>
      <p:bldP spid="21"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これからの開発と運用</a:t>
            </a:r>
            <a:endParaRPr lang="en-US" altLang="ja-JP" sz="2400" dirty="0">
              <a:solidFill>
                <a:srgbClr val="FFFFFF"/>
              </a:solidFill>
              <a:effectLst/>
              <a:latin typeface="Arial"/>
              <a:ea typeface="HGP創英角ｺﾞｼｯｸUB" pitchFamily="50" charset="-128"/>
              <a:cs typeface="Arial"/>
            </a:endParaRPr>
          </a:p>
          <a:p>
            <a:pPr algn="ctr"/>
            <a:r>
              <a:rPr lang="en-US" altLang="ja-JP" sz="2400" dirty="0">
                <a:solidFill>
                  <a:srgbClr val="FFFFFF"/>
                </a:solidFill>
                <a:latin typeface="Arial"/>
                <a:ea typeface="HGP創英角ｺﾞｼｯｸUB" pitchFamily="50" charset="-128"/>
                <a:cs typeface="Arial"/>
              </a:rPr>
              <a:t>DevOps</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0091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4FF9A309-1CFF-794D-8E8F-F381745C25EA}"/>
              </a:ext>
            </a:extLst>
          </p:cNvPr>
          <p:cNvSpPr>
            <a:spLocks noGrp="1"/>
          </p:cNvSpPr>
          <p:nvPr>
            <p:ph type="title"/>
          </p:nvPr>
        </p:nvSpPr>
        <p:spPr/>
        <p:txBody>
          <a:bodyPr/>
          <a:lstStyle/>
          <a:p>
            <a:r>
              <a:rPr lang="ja-JP" altLang="en-US"/>
              <a:t>これからの開発と運用のあるべき姿</a:t>
            </a:r>
          </a:p>
        </p:txBody>
      </p:sp>
      <p:sp>
        <p:nvSpPr>
          <p:cNvPr id="3" name="正方形/長方形 2">
            <a:extLst>
              <a:ext uri="{FF2B5EF4-FFF2-40B4-BE49-F238E27FC236}">
                <a16:creationId xmlns:a16="http://schemas.microsoft.com/office/drawing/2014/main" id="{63BA55F0-9760-A84B-BF55-86F23F42DA22}"/>
              </a:ext>
            </a:extLst>
          </p:cNvPr>
          <p:cNvSpPr/>
          <p:nvPr/>
        </p:nvSpPr>
        <p:spPr>
          <a:xfrm>
            <a:off x="840756" y="1147600"/>
            <a:ext cx="3099141" cy="40726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02EE891-1553-6E4E-9BD0-B41CD0ED8CEB}"/>
              </a:ext>
            </a:extLst>
          </p:cNvPr>
          <p:cNvSpPr/>
          <p:nvPr/>
        </p:nvSpPr>
        <p:spPr>
          <a:xfrm>
            <a:off x="1043271" y="3632833"/>
            <a:ext cx="2681832" cy="129278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D0F95726-17D4-CA4B-BFF9-2491CA4CA428}"/>
              </a:ext>
            </a:extLst>
          </p:cNvPr>
          <p:cNvSpPr txBox="1"/>
          <p:nvPr/>
        </p:nvSpPr>
        <p:spPr>
          <a:xfrm>
            <a:off x="1429968" y="1288748"/>
            <a:ext cx="1920718"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業務</a:t>
            </a:r>
            <a:r>
              <a:rPr lang="en-US" altLang="ja-JP" sz="2800" b="1" dirty="0">
                <a:solidFill>
                  <a:schemeClr val="bg1"/>
                </a:solidFill>
                <a:latin typeface="Meiryo" panose="020B0604030504040204" pitchFamily="34" charset="-128"/>
                <a:ea typeface="Meiryo" panose="020B0604030504040204" pitchFamily="34" charset="-128"/>
              </a:rPr>
              <a:t>=</a:t>
            </a:r>
            <a:r>
              <a:rPr lang="ja-JP" altLang="en-US" sz="2800" b="1">
                <a:solidFill>
                  <a:schemeClr val="bg1"/>
                </a:solidFill>
                <a:latin typeface="Meiryo" panose="020B0604030504040204" pitchFamily="34" charset="-128"/>
                <a:ea typeface="Meiryo" panose="020B0604030504040204" pitchFamily="34" charset="-128"/>
              </a:rPr>
              <a:t>本業</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AEFC5E66-6B3E-7E40-A8A2-9AF53283E7B1}"/>
              </a:ext>
            </a:extLst>
          </p:cNvPr>
          <p:cNvSpPr txBox="1"/>
          <p:nvPr/>
        </p:nvSpPr>
        <p:spPr>
          <a:xfrm>
            <a:off x="1066886" y="1801710"/>
            <a:ext cx="2646878" cy="830997"/>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社員（人間）が本業を担い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事業の拡大や競争力を強化</a:t>
            </a: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売上や利益の増大をめざす</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277D669D-5AB8-F94D-938F-389DFD891C10}"/>
              </a:ext>
            </a:extLst>
          </p:cNvPr>
          <p:cNvSpPr txBox="1"/>
          <p:nvPr/>
        </p:nvSpPr>
        <p:spPr>
          <a:xfrm>
            <a:off x="1063643" y="4609842"/>
            <a:ext cx="267893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品質向上</a:t>
            </a:r>
            <a:r>
              <a:rPr kumimoji="1" lang="en-US" altLang="ja-JP" sz="1400" dirty="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コスト削減</a:t>
            </a:r>
            <a:r>
              <a:rPr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納期短縮</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180D0F7-2BED-1844-B524-B68A4CFB012F}"/>
              </a:ext>
            </a:extLst>
          </p:cNvPr>
          <p:cNvSpPr txBox="1"/>
          <p:nvPr/>
        </p:nvSpPr>
        <p:spPr>
          <a:xfrm>
            <a:off x="1543251" y="3686844"/>
            <a:ext cx="1681871" cy="523220"/>
          </a:xfrm>
          <a:prstGeom prst="rect">
            <a:avLst/>
          </a:prstGeom>
          <a:noFill/>
        </p:spPr>
        <p:txBody>
          <a:bodyPr wrap="none" rtlCol="0">
            <a:spAutoFit/>
          </a:bodyPr>
          <a:lstStyle/>
          <a:p>
            <a:pPr algn="ctr"/>
            <a:r>
              <a:rPr lang="en-US" altLang="ja-JP" sz="2800" b="1" dirty="0">
                <a:solidFill>
                  <a:schemeClr val="bg1"/>
                </a:solidFill>
                <a:latin typeface="Meiryo" panose="020B0604030504040204" pitchFamily="34" charset="-128"/>
                <a:ea typeface="Meiryo" panose="020B0604030504040204" pitchFamily="34" charset="-128"/>
              </a:rPr>
              <a:t>IT</a:t>
            </a:r>
            <a:r>
              <a:rPr lang="ja-JP" altLang="en-US" sz="2800" b="1">
                <a:solidFill>
                  <a:schemeClr val="bg1"/>
                </a:solidFill>
                <a:latin typeface="Meiryo" panose="020B0604030504040204" pitchFamily="34" charset="-128"/>
                <a:ea typeface="Meiryo" panose="020B0604030504040204" pitchFamily="34" charset="-128"/>
              </a:rPr>
              <a:t>＝支援</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B5BD2EC0-5548-3C49-ABBA-BF73ABE46AAD}"/>
              </a:ext>
            </a:extLst>
          </p:cNvPr>
          <p:cNvSpPr txBox="1"/>
          <p:nvPr/>
        </p:nvSpPr>
        <p:spPr>
          <a:xfrm>
            <a:off x="1124868" y="4138045"/>
            <a:ext cx="2518639"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標準化された業務プロセスを</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現場に使わせ、徹底させる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2" name="上矢印 11">
            <a:extLst>
              <a:ext uri="{FF2B5EF4-FFF2-40B4-BE49-F238E27FC236}">
                <a16:creationId xmlns:a16="http://schemas.microsoft.com/office/drawing/2014/main" id="{3BC4FE8C-4DDE-2D4D-B9B7-79FEF8AE7413}"/>
              </a:ext>
            </a:extLst>
          </p:cNvPr>
          <p:cNvSpPr/>
          <p:nvPr/>
        </p:nvSpPr>
        <p:spPr>
          <a:xfrm>
            <a:off x="1950334" y="2896499"/>
            <a:ext cx="405036" cy="472542"/>
          </a:xfrm>
          <a:prstGeom prst="up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a:extLst>
              <a:ext uri="{FF2B5EF4-FFF2-40B4-BE49-F238E27FC236}">
                <a16:creationId xmlns:a16="http://schemas.microsoft.com/office/drawing/2014/main" id="{48310F0B-D169-6243-9F67-703ADD656934}"/>
              </a:ext>
            </a:extLst>
          </p:cNvPr>
          <p:cNvSpPr/>
          <p:nvPr/>
        </p:nvSpPr>
        <p:spPr>
          <a:xfrm rot="10800000">
            <a:off x="2372847" y="2883953"/>
            <a:ext cx="405036" cy="472542"/>
          </a:xfrm>
          <a:prstGeom prst="up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9D30E68B-B4B4-4845-991F-E216DFD7B474}"/>
              </a:ext>
            </a:extLst>
          </p:cNvPr>
          <p:cNvSpPr txBox="1"/>
          <p:nvPr/>
        </p:nvSpPr>
        <p:spPr>
          <a:xfrm>
            <a:off x="813765" y="5350520"/>
            <a:ext cx="3118161" cy="523220"/>
          </a:xfrm>
          <a:prstGeom prst="rect">
            <a:avLst/>
          </a:prstGeom>
          <a:noFill/>
        </p:spPr>
        <p:txBody>
          <a:bodyPr wrap="none" rtlCol="0">
            <a:spAutoFit/>
          </a:bodyPr>
          <a:lstStyle/>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IT</a:t>
            </a:r>
            <a:r>
              <a:rPr lang="ja-JP" altLang="en-US" sz="2800" b="1">
                <a:solidFill>
                  <a:schemeClr val="tx1">
                    <a:lumMod val="50000"/>
                    <a:lumOff val="50000"/>
                  </a:schemeClr>
                </a:solidFill>
                <a:latin typeface="Meiryo" panose="020B0604030504040204" pitchFamily="34" charset="-128"/>
                <a:ea typeface="Meiryo" panose="020B0604030504040204" pitchFamily="34" charset="-128"/>
              </a:rPr>
              <a:t>＝支援＝コスト</a:t>
            </a:r>
            <a:endParaRPr kumimoji="1" lang="ja-JP" altLang="en-US" sz="2800" b="1">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85553CFC-5644-9944-92C5-356E99F881F1}"/>
              </a:ext>
            </a:extLst>
          </p:cNvPr>
          <p:cNvSpPr txBox="1"/>
          <p:nvPr/>
        </p:nvSpPr>
        <p:spPr>
          <a:xfrm>
            <a:off x="1209107" y="5730088"/>
            <a:ext cx="2262159" cy="369332"/>
          </a:xfrm>
          <a:prstGeom prst="rect">
            <a:avLst/>
          </a:prstGeom>
          <a:noFill/>
        </p:spPr>
        <p:txBody>
          <a:bodyPr wrap="none" rtlCol="0">
            <a:spAutoFit/>
          </a:bodyPr>
          <a:lstStyle/>
          <a:p>
            <a:pPr algn="ctr"/>
            <a:r>
              <a:rPr lang="ja-JP" altLang="en-US">
                <a:solidFill>
                  <a:schemeClr val="tx1">
                    <a:lumMod val="50000"/>
                    <a:lumOff val="50000"/>
                  </a:schemeClr>
                </a:solidFill>
                <a:latin typeface="Meiryo" panose="020B0604030504040204" pitchFamily="34" charset="-128"/>
                <a:ea typeface="Meiryo" panose="020B0604030504040204" pitchFamily="34" charset="-128"/>
              </a:rPr>
              <a:t>コストの削減→外注</a:t>
            </a:r>
            <a:endParaRPr kumimoji="1" lang="ja-JP" altLang="en-US">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B085E68F-02BF-294F-8D93-0DBC8E461CFB}"/>
              </a:ext>
            </a:extLst>
          </p:cNvPr>
          <p:cNvSpPr txBox="1"/>
          <p:nvPr/>
        </p:nvSpPr>
        <p:spPr>
          <a:xfrm>
            <a:off x="785922" y="6075422"/>
            <a:ext cx="3108543" cy="276999"/>
          </a:xfrm>
          <a:prstGeom prst="rect">
            <a:avLst/>
          </a:prstGeom>
          <a:noFill/>
        </p:spPr>
        <p:txBody>
          <a:bodyPr wrap="none" rtlCol="0">
            <a:spAutoFit/>
          </a:bodyPr>
          <a:lstStyle/>
          <a:p>
            <a:pPr algn="ctr"/>
            <a:r>
              <a:rPr lang="ja-JP" altLang="en-US" sz="1200">
                <a:solidFill>
                  <a:schemeClr val="tx1">
                    <a:lumMod val="50000"/>
                    <a:lumOff val="50000"/>
                  </a:schemeClr>
                </a:solidFill>
                <a:latin typeface="Meiryo" panose="020B0604030504040204" pitchFamily="34" charset="-128"/>
                <a:ea typeface="Meiryo" panose="020B0604030504040204" pitchFamily="34" charset="-128"/>
              </a:rPr>
              <a:t>情シスの要請に応えシステムの構築と運用</a:t>
            </a:r>
            <a:endParaRPr kumimoji="1" lang="ja-JP" altLang="en-US" sz="12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5370E933-E9E6-144F-B671-0484A59ABC7A}"/>
              </a:ext>
            </a:extLst>
          </p:cNvPr>
          <p:cNvSpPr txBox="1"/>
          <p:nvPr/>
        </p:nvSpPr>
        <p:spPr>
          <a:xfrm>
            <a:off x="619800" y="787813"/>
            <a:ext cx="3506088" cy="307777"/>
          </a:xfrm>
          <a:prstGeom prst="rect">
            <a:avLst/>
          </a:prstGeom>
          <a:noFill/>
        </p:spPr>
        <p:txBody>
          <a:bodyPr wrap="none" rtlCol="0">
            <a:spAutoFit/>
          </a:bodyPr>
          <a:lstStyle/>
          <a:p>
            <a:pPr algn="ctr"/>
            <a:r>
              <a:rPr lang="ja-JP" altLang="en-US" sz="1400" b="1">
                <a:solidFill>
                  <a:schemeClr val="tx1">
                    <a:lumMod val="50000"/>
                    <a:lumOff val="50000"/>
                  </a:schemeClr>
                </a:solidFill>
                <a:latin typeface="Meiryo" panose="020B0604030504040204" pitchFamily="34" charset="-128"/>
                <a:ea typeface="Meiryo" panose="020B0604030504040204" pitchFamily="34" charset="-128"/>
              </a:rPr>
              <a:t>デジタル･トランスフォーメーション以前</a:t>
            </a:r>
            <a:endParaRPr kumimoji="1" lang="ja-JP" altLang="en-US" sz="1400" b="1">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29AE738D-353F-7542-B008-0F82170E13CD}"/>
              </a:ext>
            </a:extLst>
          </p:cNvPr>
          <p:cNvSpPr txBox="1"/>
          <p:nvPr/>
        </p:nvSpPr>
        <p:spPr>
          <a:xfrm>
            <a:off x="401209" y="6343925"/>
            <a:ext cx="3877985" cy="276999"/>
          </a:xfrm>
          <a:prstGeom prst="rect">
            <a:avLst/>
          </a:prstGeom>
          <a:noFill/>
        </p:spPr>
        <p:txBody>
          <a:bodyPr wrap="none" rtlCol="0">
            <a:spAutoFit/>
          </a:bodyPr>
          <a:lstStyle/>
          <a:p>
            <a:pPr algn="ctr"/>
            <a:r>
              <a:rPr lang="ja-JP" altLang="en-US" sz="1200">
                <a:solidFill>
                  <a:schemeClr val="tx1">
                    <a:lumMod val="50000"/>
                    <a:lumOff val="50000"/>
                  </a:schemeClr>
                </a:solidFill>
                <a:latin typeface="Meiryo" panose="020B0604030504040204" pitchFamily="34" charset="-128"/>
                <a:ea typeface="Meiryo" panose="020B0604030504040204" pitchFamily="34" charset="-128"/>
              </a:rPr>
              <a:t>徹底した管理と統制＝自社所有とウォーターフォール</a:t>
            </a:r>
            <a:endParaRPr kumimoji="1" lang="ja-JP" altLang="en-US" sz="1200">
              <a:solidFill>
                <a:schemeClr val="tx1">
                  <a:lumMod val="50000"/>
                  <a:lumOff val="50000"/>
                </a:schemeClr>
              </a:solidFill>
              <a:latin typeface="Meiryo" panose="020B0604030504040204" pitchFamily="34" charset="-128"/>
              <a:ea typeface="Meiryo" panose="020B0604030504040204" pitchFamily="34" charset="-128"/>
            </a:endParaRPr>
          </a:p>
        </p:txBody>
      </p:sp>
      <p:grpSp>
        <p:nvGrpSpPr>
          <p:cNvPr id="39" name="グループ化 38">
            <a:extLst>
              <a:ext uri="{FF2B5EF4-FFF2-40B4-BE49-F238E27FC236}">
                <a16:creationId xmlns:a16="http://schemas.microsoft.com/office/drawing/2014/main" id="{6626843C-0B24-5A40-9129-ACC9530DFE6B}"/>
              </a:ext>
            </a:extLst>
          </p:cNvPr>
          <p:cNvGrpSpPr/>
          <p:nvPr/>
        </p:nvGrpSpPr>
        <p:grpSpPr>
          <a:xfrm>
            <a:off x="4200847" y="775606"/>
            <a:ext cx="4576156" cy="5845317"/>
            <a:chOff x="4200847" y="775606"/>
            <a:chExt cx="4576156" cy="5845317"/>
          </a:xfrm>
        </p:grpSpPr>
        <p:sp>
          <p:nvSpPr>
            <p:cNvPr id="4" name="正方形/長方形 3">
              <a:extLst>
                <a:ext uri="{FF2B5EF4-FFF2-40B4-BE49-F238E27FC236}">
                  <a16:creationId xmlns:a16="http://schemas.microsoft.com/office/drawing/2014/main" id="{C6266D09-B658-6943-90BA-DD7554041274}"/>
                </a:ext>
              </a:extLst>
            </p:cNvPr>
            <p:cNvSpPr/>
            <p:nvPr/>
          </p:nvSpPr>
          <p:spPr>
            <a:xfrm>
              <a:off x="5204103" y="1147600"/>
              <a:ext cx="3099141" cy="40726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1503B10-C4C4-8642-8CAC-0A36C5C8488E}"/>
                </a:ext>
              </a:extLst>
            </p:cNvPr>
            <p:cNvSpPr/>
            <p:nvPr/>
          </p:nvSpPr>
          <p:spPr>
            <a:xfrm>
              <a:off x="5197967" y="114760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420112BB-576A-3640-B28E-0B665329D035}"/>
                </a:ext>
              </a:extLst>
            </p:cNvPr>
            <p:cNvSpPr/>
            <p:nvPr/>
          </p:nvSpPr>
          <p:spPr>
            <a:xfrm>
              <a:off x="7266106" y="114760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292144D4-196B-7A48-A1CC-3A1E74E77366}"/>
                </a:ext>
              </a:extLst>
            </p:cNvPr>
            <p:cNvSpPr/>
            <p:nvPr/>
          </p:nvSpPr>
          <p:spPr>
            <a:xfrm>
              <a:off x="6241241" y="216576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3DC08399-E2CD-3848-A1AE-141E7926A963}"/>
                </a:ext>
              </a:extLst>
            </p:cNvPr>
            <p:cNvSpPr/>
            <p:nvPr/>
          </p:nvSpPr>
          <p:spPr>
            <a:xfrm>
              <a:off x="5197967" y="318392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E262EB8E-40BE-E743-838A-5AF0F072EEE8}"/>
                </a:ext>
              </a:extLst>
            </p:cNvPr>
            <p:cNvSpPr/>
            <p:nvPr/>
          </p:nvSpPr>
          <p:spPr>
            <a:xfrm>
              <a:off x="7266106" y="318392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20C4E50E-3ECF-B849-8DD3-A53B8F340308}"/>
                </a:ext>
              </a:extLst>
            </p:cNvPr>
            <p:cNvSpPr/>
            <p:nvPr/>
          </p:nvSpPr>
          <p:spPr>
            <a:xfrm>
              <a:off x="6241241" y="420208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93600AEA-AE81-834B-AF6B-3852D68BF45F}"/>
                </a:ext>
              </a:extLst>
            </p:cNvPr>
            <p:cNvSpPr txBox="1"/>
            <p:nvPr/>
          </p:nvSpPr>
          <p:spPr>
            <a:xfrm>
              <a:off x="5249826" y="1288748"/>
              <a:ext cx="3118161" cy="954107"/>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業務と</a:t>
              </a:r>
              <a:r>
                <a:rPr lang="en-US" altLang="ja-JP" sz="2800" b="1" dirty="0">
                  <a:solidFill>
                    <a:schemeClr val="bg1"/>
                  </a:solidFill>
                  <a:latin typeface="Meiryo" panose="020B0604030504040204" pitchFamily="34" charset="-128"/>
                  <a:ea typeface="Meiryo" panose="020B0604030504040204" pitchFamily="34" charset="-128"/>
                </a:rPr>
                <a:t>IT</a:t>
              </a:r>
              <a:r>
                <a:rPr lang="ja-JP" altLang="en-US" sz="2800" b="1">
                  <a:solidFill>
                    <a:schemeClr val="bg1"/>
                  </a:solidFill>
                  <a:latin typeface="Meiryo" panose="020B0604030504040204" pitchFamily="34" charset="-128"/>
                  <a:ea typeface="Meiryo" panose="020B0604030504040204" pitchFamily="34" charset="-128"/>
                </a:rPr>
                <a:t>の一体化</a:t>
              </a:r>
              <a:endParaRPr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2800" b="1">
                  <a:solidFill>
                    <a:schemeClr val="bg1"/>
                  </a:solidFill>
                  <a:latin typeface="Meiryo" panose="020B0604030504040204" pitchFamily="34" charset="-128"/>
                  <a:ea typeface="Meiryo" panose="020B0604030504040204" pitchFamily="34" charset="-128"/>
                </a:rPr>
                <a:t>＝本業</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E326E493-FD15-B44F-8F5B-7C05E17271E8}"/>
                </a:ext>
              </a:extLst>
            </p:cNvPr>
            <p:cNvSpPr txBox="1"/>
            <p:nvPr/>
          </p:nvSpPr>
          <p:spPr>
            <a:xfrm>
              <a:off x="5320567" y="3307048"/>
              <a:ext cx="2860078" cy="830997"/>
            </a:xfrm>
            <a:prstGeom prst="rect">
              <a:avLst/>
            </a:prstGeom>
            <a:noFill/>
          </p:spPr>
          <p:txBody>
            <a:bodyPr wrap="non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により業務プロセスを構築</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業務と</a:t>
              </a: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が渾然一体となって</a:t>
              </a: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事業を遂行し、成果を最適化</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EB58C96-14B5-164A-894D-3095A15F5C58}"/>
                </a:ext>
              </a:extLst>
            </p:cNvPr>
            <p:cNvSpPr/>
            <p:nvPr/>
          </p:nvSpPr>
          <p:spPr>
            <a:xfrm>
              <a:off x="5165596" y="2365983"/>
              <a:ext cx="3170020" cy="646331"/>
            </a:xfrm>
            <a:prstGeom prst="rect">
              <a:avLst/>
            </a:prstGeom>
          </p:spPr>
          <p:txBody>
            <a:bodyPr wrap="square">
              <a:spAutoFit/>
            </a:bodyPr>
            <a:lstStyle/>
            <a:p>
              <a:pPr algn="ctr"/>
              <a:r>
                <a:rPr lang="ja-JP" altLang="ja-JP" b="1">
                  <a:solidFill>
                    <a:schemeClr val="bg1"/>
                  </a:solidFill>
                  <a:latin typeface="Meiryo" panose="020B0604030504040204" pitchFamily="34" charset="-128"/>
                  <a:ea typeface="Meiryo" panose="020B0604030504040204" pitchFamily="34" charset="-128"/>
                </a:rPr>
                <a:t>業務が</a:t>
              </a:r>
              <a:r>
                <a:rPr lang="en-US" altLang="ja-JP" b="1" dirty="0">
                  <a:solidFill>
                    <a:schemeClr val="bg1"/>
                  </a:solidFill>
                  <a:latin typeface="Meiryo" panose="020B0604030504040204" pitchFamily="34" charset="-128"/>
                  <a:ea typeface="Meiryo" panose="020B0604030504040204" pitchFamily="34" charset="-128"/>
                </a:rPr>
                <a:t>IT</a:t>
              </a:r>
              <a:r>
                <a:rPr lang="ja-JP" altLang="ja-JP" b="1">
                  <a:solidFill>
                    <a:schemeClr val="bg1"/>
                  </a:solidFill>
                  <a:latin typeface="Meiryo" panose="020B0604030504040204" pitchFamily="34" charset="-128"/>
                  <a:ea typeface="Meiryo" panose="020B0604030504040204" pitchFamily="34" charset="-128"/>
                </a:rPr>
                <a:t>へ</a:t>
              </a:r>
              <a:r>
                <a:rPr lang="en-US" altLang="ja-JP" b="1" dirty="0">
                  <a:solidFill>
                    <a:schemeClr val="bg1"/>
                  </a:solidFill>
                  <a:latin typeface="Meiryo" panose="020B0604030504040204" pitchFamily="34" charset="-128"/>
                  <a:ea typeface="Meiryo" panose="020B0604030504040204" pitchFamily="34" charset="-128"/>
                </a:rPr>
                <a:t>IT</a:t>
              </a:r>
              <a:r>
                <a:rPr lang="ja-JP" altLang="ja-JP" b="1">
                  <a:solidFill>
                    <a:schemeClr val="bg1"/>
                  </a:solidFill>
                  <a:latin typeface="Meiryo" panose="020B0604030504040204" pitchFamily="34" charset="-128"/>
                  <a:ea typeface="Meiryo" panose="020B0604030504040204" pitchFamily="34" charset="-128"/>
                </a:rPr>
                <a:t>が業務へと</a:t>
              </a:r>
              <a:endParaRPr lang="en-US" altLang="ja-JP" b="1" dirty="0">
                <a:solidFill>
                  <a:schemeClr val="bg1"/>
                </a:solidFill>
                <a:latin typeface="Meiryo" panose="020B0604030504040204" pitchFamily="34" charset="-128"/>
                <a:ea typeface="Meiryo" panose="020B0604030504040204" pitchFamily="34" charset="-128"/>
              </a:endParaRPr>
            </a:p>
            <a:p>
              <a:pPr algn="ctr"/>
              <a:r>
                <a:rPr lang="ja-JP" altLang="ja-JP" b="1">
                  <a:solidFill>
                    <a:schemeClr val="bg1"/>
                  </a:solidFill>
                  <a:latin typeface="Meiryo" panose="020B0604030504040204" pitchFamily="34" charset="-128"/>
                  <a:ea typeface="Meiryo" panose="020B0604030504040204" pitchFamily="34" charset="-128"/>
                </a:rPr>
                <a:t>シームレスに変換される状態</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1D0286CE-011A-EB43-BBB2-C91F0C49F586}"/>
                </a:ext>
              </a:extLst>
            </p:cNvPr>
            <p:cNvSpPr txBox="1"/>
            <p:nvPr/>
          </p:nvSpPr>
          <p:spPr>
            <a:xfrm>
              <a:off x="5225989" y="4551256"/>
              <a:ext cx="3049233" cy="400110"/>
            </a:xfrm>
            <a:prstGeom prst="rect">
              <a:avLst/>
            </a:prstGeom>
            <a:noFill/>
          </p:spPr>
          <p:txBody>
            <a:bodyPr wrap="none" rtlCol="0">
              <a:spAutoFit/>
            </a:bodyPr>
            <a:lstStyle/>
            <a:p>
              <a:pPr algn="ctr"/>
              <a:r>
                <a:rPr lang="en-US" altLang="ja-JP" sz="2000" b="1" dirty="0">
                  <a:solidFill>
                    <a:schemeClr val="bg1"/>
                  </a:solidFill>
                  <a:latin typeface="Meiryo" panose="020B0604030504040204" pitchFamily="34" charset="-128"/>
                  <a:ea typeface="Meiryo" panose="020B0604030504040204" pitchFamily="34" charset="-128"/>
                </a:rPr>
                <a:t>IT</a:t>
              </a:r>
              <a:r>
                <a:rPr lang="ja-JP" altLang="en-US" sz="2000" b="1">
                  <a:solidFill>
                    <a:schemeClr val="bg1"/>
                  </a:solidFill>
                  <a:latin typeface="Meiryo" panose="020B0604030504040204" pitchFamily="34" charset="-128"/>
                  <a:ea typeface="Meiryo" panose="020B0604030504040204" pitchFamily="34" charset="-128"/>
                </a:rPr>
                <a:t>＝本業を実現する要件</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94680AE8-947E-5441-AB37-229434A9E0AB}"/>
                </a:ext>
              </a:extLst>
            </p:cNvPr>
            <p:cNvSpPr txBox="1"/>
            <p:nvPr/>
          </p:nvSpPr>
          <p:spPr>
            <a:xfrm>
              <a:off x="5380266" y="5350520"/>
              <a:ext cx="2759089" cy="523220"/>
            </a:xfrm>
            <a:prstGeom prst="rect">
              <a:avLst/>
            </a:prstGeom>
            <a:noFill/>
          </p:spPr>
          <p:txBody>
            <a:bodyPr wrap="none" rtlCol="0">
              <a:spAutoFit/>
            </a:bodyPr>
            <a:lstStyle/>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IT</a:t>
              </a:r>
              <a:r>
                <a:rPr lang="ja-JP" altLang="en-US" sz="2800" b="1">
                  <a:solidFill>
                    <a:srgbClr val="0070C0"/>
                  </a:solidFill>
                  <a:latin typeface="Meiryo" panose="020B0604030504040204" pitchFamily="34" charset="-128"/>
                  <a:ea typeface="Meiryo" panose="020B0604030504040204" pitchFamily="34" charset="-128"/>
                </a:rPr>
                <a:t>＝本業＝投資</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4E914593-F6DC-AD4A-821E-5BDE5CCF519C}"/>
                </a:ext>
              </a:extLst>
            </p:cNvPr>
            <p:cNvSpPr txBox="1"/>
            <p:nvPr/>
          </p:nvSpPr>
          <p:spPr>
            <a:xfrm>
              <a:off x="5249825" y="5730088"/>
              <a:ext cx="2954656" cy="369332"/>
            </a:xfrm>
            <a:prstGeom prst="rect">
              <a:avLst/>
            </a:prstGeom>
            <a:noFill/>
          </p:spPr>
          <p:txBody>
            <a:bodyPr wrap="none" rtlCol="0">
              <a:spAutoFit/>
            </a:bodyPr>
            <a:lstStyle/>
            <a:p>
              <a:pPr algn="ctr"/>
              <a:r>
                <a:rPr lang="ja-JP" altLang="en-US">
                  <a:solidFill>
                    <a:srgbClr val="0070C0"/>
                  </a:solidFill>
                  <a:latin typeface="Meiryo" panose="020B0604030504040204" pitchFamily="34" charset="-128"/>
                  <a:ea typeface="Meiryo" panose="020B0604030504040204" pitchFamily="34" charset="-128"/>
                </a:rPr>
                <a:t>投資対効果の最大化→内製</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E7ED0DA8-3DB3-D646-A226-08449B18A27B}"/>
                </a:ext>
              </a:extLst>
            </p:cNvPr>
            <p:cNvSpPr txBox="1"/>
            <p:nvPr/>
          </p:nvSpPr>
          <p:spPr>
            <a:xfrm>
              <a:off x="4942055" y="6075422"/>
              <a:ext cx="3570208" cy="276999"/>
            </a:xfrm>
            <a:prstGeom prst="rect">
              <a:avLst/>
            </a:prstGeom>
            <a:noFill/>
          </p:spPr>
          <p:txBody>
            <a:bodyPr wrap="none" rtlCol="0">
              <a:spAutoFit/>
            </a:bodyPr>
            <a:lstStyle/>
            <a:p>
              <a:pPr algn="ctr"/>
              <a:r>
                <a:rPr lang="ja-JP" altLang="en-US" sz="1200">
                  <a:solidFill>
                    <a:srgbClr val="0070C0"/>
                  </a:solidFill>
                  <a:latin typeface="Meiryo" panose="020B0604030504040204" pitchFamily="34" charset="-128"/>
                  <a:ea typeface="Meiryo" panose="020B0604030504040204" pitchFamily="34" charset="-128"/>
                </a:rPr>
                <a:t>業務現場にジャストインタイムでサービスを提供</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9B4C1310-8D72-F44B-90A3-0C63A75AC4B7}"/>
                </a:ext>
              </a:extLst>
            </p:cNvPr>
            <p:cNvSpPr txBox="1"/>
            <p:nvPr/>
          </p:nvSpPr>
          <p:spPr>
            <a:xfrm>
              <a:off x="4974108" y="775606"/>
              <a:ext cx="3506088" cy="307777"/>
            </a:xfrm>
            <a:prstGeom prst="rect">
              <a:avLst/>
            </a:prstGeom>
            <a:noFill/>
          </p:spPr>
          <p:txBody>
            <a:bodyPr wrap="none" rtlCol="0">
              <a:spAutoFit/>
            </a:bodyPr>
            <a:lstStyle/>
            <a:p>
              <a:pPr algn="ctr"/>
              <a:r>
                <a:rPr lang="ja-JP" altLang="en-US" sz="1400" b="1">
                  <a:solidFill>
                    <a:srgbClr val="0070C0"/>
                  </a:solidFill>
                  <a:latin typeface="Meiryo" panose="020B0604030504040204" pitchFamily="34" charset="-128"/>
                  <a:ea typeface="Meiryo" panose="020B0604030504040204" pitchFamily="34" charset="-128"/>
                </a:rPr>
                <a:t>デジタル･トランスフォーメーション以降</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4E481F31-7E61-4B4D-961F-6673EF550A1D}"/>
                </a:ext>
              </a:extLst>
            </p:cNvPr>
            <p:cNvSpPr txBox="1"/>
            <p:nvPr/>
          </p:nvSpPr>
          <p:spPr>
            <a:xfrm>
              <a:off x="4860546" y="6343924"/>
              <a:ext cx="3916457" cy="276999"/>
            </a:xfrm>
            <a:prstGeom prst="rect">
              <a:avLst/>
            </a:prstGeom>
            <a:noFill/>
          </p:spPr>
          <p:txBody>
            <a:bodyPr wrap="none" rtlCol="0">
              <a:spAutoFit/>
            </a:bodyPr>
            <a:lstStyle/>
            <a:p>
              <a:pPr algn="ctr"/>
              <a:r>
                <a:rPr lang="ja-JP" altLang="en-US" sz="1200">
                  <a:solidFill>
                    <a:srgbClr val="0070C0"/>
                  </a:solidFill>
                  <a:latin typeface="Meiryo" panose="020B0604030504040204" pitchFamily="34" charset="-128"/>
                  <a:ea typeface="Meiryo" panose="020B0604030504040204" pitchFamily="34" charset="-128"/>
                </a:rPr>
                <a:t>迅速なサービス提供＝クラウド･アジャイル・</a:t>
              </a:r>
              <a:r>
                <a:rPr lang="en-US" altLang="ja-JP" sz="1200" dirty="0">
                  <a:solidFill>
                    <a:srgbClr val="0070C0"/>
                  </a:solidFill>
                  <a:latin typeface="Meiryo" panose="020B0604030504040204" pitchFamily="34" charset="-128"/>
                  <a:ea typeface="Meiryo" panose="020B0604030504040204" pitchFamily="34" charset="-128"/>
                </a:rPr>
                <a:t>DevOps</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38" name="右矢印 37">
              <a:extLst>
                <a:ext uri="{FF2B5EF4-FFF2-40B4-BE49-F238E27FC236}">
                  <a16:creationId xmlns:a16="http://schemas.microsoft.com/office/drawing/2014/main" id="{ADE4D862-6788-BE44-8500-E54EF4A2EEF3}"/>
                </a:ext>
              </a:extLst>
            </p:cNvPr>
            <p:cNvSpPr/>
            <p:nvPr/>
          </p:nvSpPr>
          <p:spPr>
            <a:xfrm>
              <a:off x="4200847" y="2307782"/>
              <a:ext cx="758049" cy="1752275"/>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51746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13624"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サイバー･フィジカル・システム</a:t>
            </a:r>
            <a:r>
              <a:rPr lang="ja-JP" altLang="en-US" sz="2400" dirty="0">
                <a:solidFill>
                  <a:srgbClr val="FFFFFF"/>
                </a:solidFill>
                <a:latin typeface="Arial"/>
                <a:ea typeface="HGP創英角ｺﾞｼｯｸUB" pitchFamily="50" charset="-128"/>
                <a:cs typeface="Arial"/>
              </a:rPr>
              <a:t>　</a:t>
            </a:r>
            <a:r>
              <a:rPr lang="ja-JP" altLang="en-US" sz="2400">
                <a:solidFill>
                  <a:srgbClr val="FFFFFF"/>
                </a:solidFill>
                <a:effectLst/>
                <a:latin typeface="Arial"/>
                <a:ea typeface="HGP創英角ｺﾞｼｯｸUB" pitchFamily="50" charset="-128"/>
                <a:cs typeface="Arial"/>
              </a:rPr>
              <a:t>と</a:t>
            </a:r>
            <a:endParaRPr lang="en-US" altLang="ja-JP" sz="2400" dirty="0">
              <a:solidFill>
                <a:srgbClr val="FFFFFF"/>
              </a:solidFill>
              <a:effectLst/>
              <a:latin typeface="Arial"/>
              <a:ea typeface="HGP創英角ｺﾞｼｯｸUB" pitchFamily="50" charset="-128"/>
              <a:cs typeface="Arial"/>
            </a:endParaRPr>
          </a:p>
          <a:p>
            <a:pPr algn="ctr"/>
            <a:r>
              <a:rPr lang="ja-JP" altLang="en-US" sz="2400">
                <a:solidFill>
                  <a:srgbClr val="FFFFFF"/>
                </a:solidFill>
                <a:latin typeface="Arial"/>
                <a:ea typeface="HGP創英角ｺﾞｼｯｸUB" pitchFamily="50" charset="-128"/>
                <a:cs typeface="Arial"/>
              </a:rPr>
              <a:t>デジタル・トランスフォーメーション</a:t>
            </a:r>
            <a:endParaRPr lang="en-US" altLang="ja-JP" sz="2400" dirty="0">
              <a:solidFill>
                <a:srgbClr val="FFFFFF"/>
              </a:solidFill>
              <a:latin typeface="Arial"/>
              <a:ea typeface="HGP創英角ｺﾞｼｯｸUB" pitchFamily="50" charset="-128"/>
              <a:cs typeface="Arial"/>
            </a:endParaRPr>
          </a:p>
          <a:p>
            <a:pPr algn="ctr"/>
            <a:r>
              <a:rPr lang="en-US" altLang="ja-JP" sz="1600" dirty="0">
                <a:solidFill>
                  <a:srgbClr val="FFFFFF"/>
                </a:solidFill>
                <a:effectLst/>
                <a:latin typeface="Arial"/>
                <a:ea typeface="HGP創英角ｺﾞｼｯｸUB" pitchFamily="50" charset="-128"/>
                <a:cs typeface="Arial"/>
              </a:rPr>
              <a:t>Cyber Physical System &amp; Digital Transformation</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05829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dirty="0"/>
              <a:t>これからの開発や運用に求められるもの</a:t>
            </a:r>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514728" y="1062056"/>
            <a:ext cx="8114544"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983527" y="1036959"/>
              <a:ext cx="3234219" cy="523220"/>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4572000" y="1595502"/>
              <a:ext cx="4057272" cy="400110"/>
            </a:xfrm>
            <a:prstGeom prst="rect">
              <a:avLst/>
            </a:prstGeom>
            <a:noFill/>
          </p:spPr>
          <p:txBody>
            <a:bodyPr wrap="square" rtlCol="0">
              <a:spAutoFit/>
            </a:bodyPr>
            <a:lstStyle/>
            <a:p>
              <a:pPr algn="ctr"/>
              <a:r>
                <a:rPr lang="ja-JP" altLang="ja-JP" sz="2000" b="1">
                  <a:solidFill>
                    <a:schemeClr val="bg1"/>
                  </a:solidFill>
                  <a:latin typeface="Meiryo" panose="020B0604030504040204" pitchFamily="34" charset="-128"/>
                  <a:ea typeface="Meiryo" panose="020B0604030504040204" pitchFamily="34" charset="-128"/>
                </a:rPr>
                <a:t>業務が</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へ</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20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260194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5866210F-D0E5-7642-A89D-C3E3FD808AEB}"/>
              </a:ext>
            </a:extLst>
          </p:cNvPr>
          <p:cNvSpPr/>
          <p:nvPr/>
        </p:nvSpPr>
        <p:spPr>
          <a:xfrm>
            <a:off x="287545" y="878523"/>
            <a:ext cx="8568905" cy="562535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2081C97-B986-3B4E-BFC0-9DECC255B435}"/>
              </a:ext>
            </a:extLst>
          </p:cNvPr>
          <p:cNvSpPr>
            <a:spLocks noGrp="1"/>
          </p:cNvSpPr>
          <p:nvPr>
            <p:ph type="title"/>
          </p:nvPr>
        </p:nvSpPr>
        <p:spPr/>
        <p:txBody>
          <a:bodyPr/>
          <a:lstStyle/>
          <a:p>
            <a:r>
              <a:rPr kumimoji="1" lang="en-US" altLang="ja-JP" dirty="0" err="1"/>
              <a:t>VeriSM</a:t>
            </a:r>
            <a:endParaRPr kumimoji="1" lang="ja-JP" altLang="en-US"/>
          </a:p>
        </p:txBody>
      </p:sp>
      <p:grpSp>
        <p:nvGrpSpPr>
          <p:cNvPr id="4" name="グループ化 3">
            <a:extLst>
              <a:ext uri="{FF2B5EF4-FFF2-40B4-BE49-F238E27FC236}">
                <a16:creationId xmlns:a16="http://schemas.microsoft.com/office/drawing/2014/main" id="{D50778C5-896D-414C-8F5A-AE3A202F75C7}"/>
              </a:ext>
            </a:extLst>
          </p:cNvPr>
          <p:cNvGrpSpPr/>
          <p:nvPr/>
        </p:nvGrpSpPr>
        <p:grpSpPr>
          <a:xfrm>
            <a:off x="514728" y="2420938"/>
            <a:ext cx="8114544" cy="1114039"/>
            <a:chOff x="514728" y="2415669"/>
            <a:chExt cx="8114544" cy="1114039"/>
          </a:xfrm>
        </p:grpSpPr>
        <p:sp>
          <p:nvSpPr>
            <p:cNvPr id="5" name="正方形/長方形 4">
              <a:extLst>
                <a:ext uri="{FF2B5EF4-FFF2-40B4-BE49-F238E27FC236}">
                  <a16:creationId xmlns:a16="http://schemas.microsoft.com/office/drawing/2014/main" id="{49A86F12-5EE8-434B-AE6C-7DC8AED42B66}"/>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6" name="テキスト ボックス 5">
              <a:extLst>
                <a:ext uri="{FF2B5EF4-FFF2-40B4-BE49-F238E27FC236}">
                  <a16:creationId xmlns:a16="http://schemas.microsoft.com/office/drawing/2014/main" id="{EDC2B677-C524-3147-BF24-693B077439AB}"/>
                </a:ext>
              </a:extLst>
            </p:cNvPr>
            <p:cNvSpPr txBox="1"/>
            <p:nvPr/>
          </p:nvSpPr>
          <p:spPr>
            <a:xfrm>
              <a:off x="617674" y="2603356"/>
              <a:ext cx="2816797" cy="738664"/>
            </a:xfrm>
            <a:prstGeom prst="rect">
              <a:avLst/>
            </a:prstGeom>
            <a:noFill/>
          </p:spPr>
          <p:txBody>
            <a:bodyPr wrap="none" rtlCol="0">
              <a:spAutoFit/>
            </a:bodyPr>
            <a:lstStyle/>
            <a:p>
              <a:r>
                <a:rPr kumimoji="1" lang="ja-JP" altLang="en-US" sz="2800" b="1" dirty="0">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5B7D8B6-DCCA-0945-A775-59232D4637A4}"/>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8" name="グループ化 7">
            <a:extLst>
              <a:ext uri="{FF2B5EF4-FFF2-40B4-BE49-F238E27FC236}">
                <a16:creationId xmlns:a16="http://schemas.microsoft.com/office/drawing/2014/main" id="{563EB711-DEB3-AC47-81C7-FD99BA961BCA}"/>
              </a:ext>
            </a:extLst>
          </p:cNvPr>
          <p:cNvGrpSpPr/>
          <p:nvPr/>
        </p:nvGrpSpPr>
        <p:grpSpPr>
          <a:xfrm>
            <a:off x="514728" y="3633396"/>
            <a:ext cx="8114544" cy="1114039"/>
            <a:chOff x="514728" y="3628127"/>
            <a:chExt cx="8114544" cy="1114039"/>
          </a:xfrm>
        </p:grpSpPr>
        <p:sp>
          <p:nvSpPr>
            <p:cNvPr id="9" name="正方形/長方形 8">
              <a:extLst>
                <a:ext uri="{FF2B5EF4-FFF2-40B4-BE49-F238E27FC236}">
                  <a16:creationId xmlns:a16="http://schemas.microsoft.com/office/drawing/2014/main" id="{79D51D10-3FB7-C240-A9A6-C155E33BBD4B}"/>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0" name="テキスト ボックス 9">
              <a:extLst>
                <a:ext uri="{FF2B5EF4-FFF2-40B4-BE49-F238E27FC236}">
                  <a16:creationId xmlns:a16="http://schemas.microsoft.com/office/drawing/2014/main" id="{9BF3BD8C-D964-2B42-BB59-D7B995253C1D}"/>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C14044D3-D942-C64D-8A39-150D12B1AA08}"/>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4B1BD6D2-B09C-5D41-BFC6-F53016DBF184}"/>
              </a:ext>
            </a:extLst>
          </p:cNvPr>
          <p:cNvGrpSpPr/>
          <p:nvPr/>
        </p:nvGrpSpPr>
        <p:grpSpPr>
          <a:xfrm>
            <a:off x="514728" y="4845854"/>
            <a:ext cx="8114544" cy="1114039"/>
            <a:chOff x="514728" y="4840585"/>
            <a:chExt cx="8114544" cy="1114039"/>
          </a:xfrm>
        </p:grpSpPr>
        <p:sp>
          <p:nvSpPr>
            <p:cNvPr id="13" name="正方形/長方形 12">
              <a:extLst>
                <a:ext uri="{FF2B5EF4-FFF2-40B4-BE49-F238E27FC236}">
                  <a16:creationId xmlns:a16="http://schemas.microsoft.com/office/drawing/2014/main" id="{647097CE-B31A-F447-906D-BD65BCFA31A3}"/>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4" name="テキスト ボックス 13">
              <a:extLst>
                <a:ext uri="{FF2B5EF4-FFF2-40B4-BE49-F238E27FC236}">
                  <a16:creationId xmlns:a16="http://schemas.microsoft.com/office/drawing/2014/main" id="{888D598E-3B2A-4544-AB0F-660A1A499D1A}"/>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A4DF34-4EF1-984F-BE0E-DDC61EC43BD7}"/>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7" name="テキスト ボックス 16">
            <a:extLst>
              <a:ext uri="{FF2B5EF4-FFF2-40B4-BE49-F238E27FC236}">
                <a16:creationId xmlns:a16="http://schemas.microsoft.com/office/drawing/2014/main" id="{2263C6D8-F7D0-974E-9119-6DC1F8144659}"/>
              </a:ext>
            </a:extLst>
          </p:cNvPr>
          <p:cNvSpPr txBox="1"/>
          <p:nvPr/>
        </p:nvSpPr>
        <p:spPr>
          <a:xfrm>
            <a:off x="2935170" y="6042211"/>
            <a:ext cx="3273653" cy="461665"/>
          </a:xfrm>
          <a:prstGeom prst="rect">
            <a:avLst/>
          </a:prstGeom>
          <a:noFill/>
        </p:spPr>
        <p:txBody>
          <a:bodyPr wrap="none" rtlCol="0">
            <a:spAutoFit/>
          </a:bodyPr>
          <a:lstStyle/>
          <a:p>
            <a:pPr algn="ctr"/>
            <a:r>
              <a:rPr kumimoji="1" lang="en-US" altLang="ja-JP" sz="2400" dirty="0">
                <a:solidFill>
                  <a:srgbClr val="0052FF"/>
                </a:solidFill>
                <a:latin typeface="Meiryo" panose="020B0604030504040204" pitchFamily="34" charset="-128"/>
                <a:ea typeface="Meiryo" panose="020B0604030504040204" pitchFamily="34" charset="-128"/>
              </a:rPr>
              <a:t>IT</a:t>
            </a:r>
            <a:r>
              <a:rPr kumimoji="1" lang="ja-JP" altLang="en-US" sz="2400">
                <a:solidFill>
                  <a:srgbClr val="0052FF"/>
                </a:solidFill>
                <a:latin typeface="Meiryo" panose="020B0604030504040204" pitchFamily="34" charset="-128"/>
                <a:ea typeface="Meiryo" panose="020B0604030504040204" pitchFamily="34" charset="-128"/>
              </a:rPr>
              <a:t>のスピードが高速化</a:t>
            </a:r>
          </a:p>
        </p:txBody>
      </p:sp>
      <p:sp>
        <p:nvSpPr>
          <p:cNvPr id="18" name="コンテンツ プレースホルダー 2">
            <a:extLst>
              <a:ext uri="{FF2B5EF4-FFF2-40B4-BE49-F238E27FC236}">
                <a16:creationId xmlns:a16="http://schemas.microsoft.com/office/drawing/2014/main" id="{77AE1D7C-951D-0E44-B35C-DE713495C8EA}"/>
              </a:ext>
            </a:extLst>
          </p:cNvPr>
          <p:cNvSpPr txBox="1">
            <a:spLocks/>
          </p:cNvSpPr>
          <p:nvPr/>
        </p:nvSpPr>
        <p:spPr>
          <a:xfrm>
            <a:off x="3853250" y="1236356"/>
            <a:ext cx="4711145" cy="724263"/>
          </a:xfrm>
          <a:prstGeom prst="rect">
            <a:avLst/>
          </a:prstGeom>
        </p:spPr>
        <p:txBody>
          <a:bodyPr>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itchFamily="2" charset="2"/>
              <a:buChar char="l"/>
            </a:pP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のスピードにビジネス・プロセスが追いつかない</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全ての組織がサービス・プロバイダー化する</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どの様に</a:t>
            </a: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サービスを提供し維持するのか</a:t>
            </a:r>
            <a:endParaRPr lang="en-US" altLang="ja-JP" sz="1400" dirty="0">
              <a:solidFill>
                <a:srgbClr val="0052FF"/>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7AFCCE0-E109-0E49-8AD1-4E11A403332C}"/>
              </a:ext>
            </a:extLst>
          </p:cNvPr>
          <p:cNvSpPr/>
          <p:nvPr/>
        </p:nvSpPr>
        <p:spPr>
          <a:xfrm>
            <a:off x="1576018" y="1185979"/>
            <a:ext cx="2418637" cy="830997"/>
          </a:xfrm>
          <a:prstGeom prst="rect">
            <a:avLst/>
          </a:prstGeom>
        </p:spPr>
        <p:txBody>
          <a:bodyPr wrap="square">
            <a:spAutoFit/>
          </a:bodyPr>
          <a:lstStyle/>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Value-driven (</a:t>
            </a:r>
            <a:r>
              <a:rPr lang="ja-JP" altLang="en-US" sz="800">
                <a:solidFill>
                  <a:srgbClr val="0052FF"/>
                </a:solidFill>
                <a:latin typeface="Meiryo" panose="020B0604030504040204" pitchFamily="34" charset="-128"/>
                <a:ea typeface="Meiryo" panose="020B0604030504040204" pitchFamily="34" charset="-128"/>
              </a:rPr>
              <a:t>価値主導）</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Evolving</a:t>
            </a:r>
            <a:r>
              <a:rPr lang="ja-JP" altLang="en-US" sz="800">
                <a:solidFill>
                  <a:srgbClr val="0052FF"/>
                </a:solidFill>
                <a:latin typeface="Meiryo" panose="020B0604030504040204" pitchFamily="34" charset="-128"/>
                <a:ea typeface="Meiryo" panose="020B0604030504040204" pitchFamily="34" charset="-128"/>
              </a:rPr>
              <a:t>（発展、展開する）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Responsive</a:t>
            </a:r>
            <a:r>
              <a:rPr lang="ja-JP" altLang="en-US" sz="800">
                <a:solidFill>
                  <a:srgbClr val="0052FF"/>
                </a:solidFill>
                <a:latin typeface="Meiryo" panose="020B0604030504040204" pitchFamily="34" charset="-128"/>
                <a:ea typeface="Meiryo" panose="020B0604030504040204" pitchFamily="34" charset="-128"/>
              </a:rPr>
              <a:t>（敏感に反応する）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Integrated</a:t>
            </a:r>
            <a:r>
              <a:rPr lang="ja-JP" altLang="en-US" sz="800">
                <a:solidFill>
                  <a:srgbClr val="0052FF"/>
                </a:solidFill>
                <a:latin typeface="Meiryo" panose="020B0604030504040204" pitchFamily="34" charset="-128"/>
                <a:ea typeface="Meiryo" panose="020B0604030504040204" pitchFamily="34" charset="-128"/>
              </a:rPr>
              <a:t>（統合、結合された）</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Service</a:t>
            </a:r>
            <a:r>
              <a:rPr lang="ja-JP" altLang="en-US" sz="800">
                <a:solidFill>
                  <a:srgbClr val="0052FF"/>
                </a:solidFill>
                <a:latin typeface="Meiryo" panose="020B0604030504040204" pitchFamily="34" charset="-128"/>
                <a:ea typeface="Meiryo" panose="020B0604030504040204" pitchFamily="34" charset="-128"/>
              </a:rPr>
              <a:t>（サービス）</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Management</a:t>
            </a:r>
            <a:r>
              <a:rPr lang="ja-JP" altLang="en-US" sz="800">
                <a:solidFill>
                  <a:srgbClr val="0052FF"/>
                </a:solidFill>
                <a:latin typeface="Meiryo" panose="020B0604030504040204" pitchFamily="34" charset="-128"/>
                <a:ea typeface="Meiryo" panose="020B0604030504040204" pitchFamily="34" charset="-128"/>
              </a:rPr>
              <a:t>（マネジメント）</a:t>
            </a:r>
            <a:endParaRPr lang="ja-JP" altLang="en-US" sz="800">
              <a:solidFill>
                <a:srgbClr val="0052FF"/>
              </a:solidFill>
            </a:endParaRPr>
          </a:p>
        </p:txBody>
      </p:sp>
      <p:pic>
        <p:nvPicPr>
          <p:cNvPr id="23" name="Picture 2">
            <a:extLst>
              <a:ext uri="{FF2B5EF4-FFF2-40B4-BE49-F238E27FC236}">
                <a16:creationId xmlns:a16="http://schemas.microsoft.com/office/drawing/2014/main" id="{4A89D5F9-ED68-B942-BD5B-A721594823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1629" y="923237"/>
            <a:ext cx="1377416" cy="1377416"/>
          </a:xfrm>
          <a:prstGeom prst="rect">
            <a:avLst/>
          </a:prstGeom>
        </p:spPr>
      </p:pic>
    </p:spTree>
    <p:extLst>
      <p:ext uri="{BB962C8B-B14F-4D97-AF65-F5344CB8AC3E}">
        <p14:creationId xmlns:p14="http://schemas.microsoft.com/office/powerpoint/2010/main" val="2251692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C11F05-3BA9-FA47-8ADC-7CFB32296653}"/>
              </a:ext>
            </a:extLst>
          </p:cNvPr>
          <p:cNvSpPr>
            <a:spLocks noGrp="1"/>
          </p:cNvSpPr>
          <p:nvPr>
            <p:ph type="title"/>
          </p:nvPr>
        </p:nvSpPr>
        <p:spPr/>
        <p:txBody>
          <a:bodyPr/>
          <a:lstStyle/>
          <a:p>
            <a:r>
              <a:rPr kumimoji="1" lang="ja-JP" altLang="en-US"/>
              <a:t>イノベーションとスピードの融合</a:t>
            </a:r>
          </a:p>
        </p:txBody>
      </p:sp>
      <p:grpSp>
        <p:nvGrpSpPr>
          <p:cNvPr id="12" name="グループ化 11">
            <a:extLst>
              <a:ext uri="{FF2B5EF4-FFF2-40B4-BE49-F238E27FC236}">
                <a16:creationId xmlns:a16="http://schemas.microsoft.com/office/drawing/2014/main" id="{54776D5D-45AB-4F4A-B784-B08DC5C0263A}"/>
              </a:ext>
            </a:extLst>
          </p:cNvPr>
          <p:cNvGrpSpPr/>
          <p:nvPr/>
        </p:nvGrpSpPr>
        <p:grpSpPr>
          <a:xfrm>
            <a:off x="1149035" y="814792"/>
            <a:ext cx="6840760" cy="2686216"/>
            <a:chOff x="1149035" y="814792"/>
            <a:chExt cx="6840760" cy="2686216"/>
          </a:xfrm>
        </p:grpSpPr>
        <p:sp>
          <p:nvSpPr>
            <p:cNvPr id="4" name="正方形/長方形 3">
              <a:extLst>
                <a:ext uri="{FF2B5EF4-FFF2-40B4-BE49-F238E27FC236}">
                  <a16:creationId xmlns:a16="http://schemas.microsoft.com/office/drawing/2014/main" id="{DAF068C6-399F-034A-B8B2-F741F241B25E}"/>
                </a:ext>
              </a:extLst>
            </p:cNvPr>
            <p:cNvSpPr/>
            <p:nvPr/>
          </p:nvSpPr>
          <p:spPr>
            <a:xfrm>
              <a:off x="1149035" y="814792"/>
              <a:ext cx="6840760" cy="2686216"/>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30833EC-AA2E-7447-8384-96949EDAA807}"/>
                </a:ext>
              </a:extLst>
            </p:cNvPr>
            <p:cNvSpPr/>
            <p:nvPr/>
          </p:nvSpPr>
          <p:spPr>
            <a:xfrm>
              <a:off x="1331640" y="2228204"/>
              <a:ext cx="6475551" cy="8133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4197DCDE-B6E7-6A42-994E-6602F05D629F}"/>
                </a:ext>
              </a:extLst>
            </p:cNvPr>
            <p:cNvSpPr/>
            <p:nvPr/>
          </p:nvSpPr>
          <p:spPr>
            <a:xfrm>
              <a:off x="1331640" y="1268760"/>
              <a:ext cx="6475551" cy="8133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65471073-53EC-804B-A7D5-F1A30038A181}"/>
                </a:ext>
              </a:extLst>
            </p:cNvPr>
            <p:cNvSpPr txBox="1"/>
            <p:nvPr/>
          </p:nvSpPr>
          <p:spPr>
            <a:xfrm>
              <a:off x="3787170" y="1329525"/>
              <a:ext cx="1569661" cy="369332"/>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デザイン思考</a:t>
              </a:r>
            </a:p>
          </p:txBody>
        </p:sp>
        <p:sp>
          <p:nvSpPr>
            <p:cNvPr id="15" name="テキスト ボックス 14">
              <a:extLst>
                <a:ext uri="{FF2B5EF4-FFF2-40B4-BE49-F238E27FC236}">
                  <a16:creationId xmlns:a16="http://schemas.microsoft.com/office/drawing/2014/main" id="{4728D1C3-5517-8E41-A8A7-F97FFF3E2886}"/>
                </a:ext>
              </a:extLst>
            </p:cNvPr>
            <p:cNvSpPr txBox="1"/>
            <p:nvPr/>
          </p:nvSpPr>
          <p:spPr>
            <a:xfrm>
              <a:off x="3232331" y="2320611"/>
              <a:ext cx="2723823" cy="369332"/>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リーン・スタートアップ</a:t>
              </a:r>
            </a:p>
          </p:txBody>
        </p:sp>
        <p:sp>
          <p:nvSpPr>
            <p:cNvPr id="16" name="テキスト ボックス 15">
              <a:extLst>
                <a:ext uri="{FF2B5EF4-FFF2-40B4-BE49-F238E27FC236}">
                  <a16:creationId xmlns:a16="http://schemas.microsoft.com/office/drawing/2014/main" id="{E118FAE5-D52D-AE4D-8E7E-04DA8795FDAC}"/>
                </a:ext>
              </a:extLst>
            </p:cNvPr>
            <p:cNvSpPr txBox="1"/>
            <p:nvPr/>
          </p:nvSpPr>
          <p:spPr>
            <a:xfrm>
              <a:off x="1437067" y="1724974"/>
              <a:ext cx="6264696" cy="307777"/>
            </a:xfrm>
            <a:prstGeom prst="rect">
              <a:avLst/>
            </a:prstGeom>
            <a:noFill/>
          </p:spPr>
          <p:txBody>
            <a:bodyPr wrap="square" rtlCol="0">
              <a:spAutoFit/>
            </a:bodyPr>
            <a:lstStyle/>
            <a:p>
              <a:pPr algn="ctr"/>
              <a:r>
                <a:rPr lang="ja-JP" altLang="en-US" sz="140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400" dirty="0">
                <a:solidFill>
                  <a:schemeClr val="bg1"/>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50E32D15-3183-424E-8B5B-6CD6CF98AC00}"/>
                </a:ext>
              </a:extLst>
            </p:cNvPr>
            <p:cNvSpPr txBox="1"/>
            <p:nvPr/>
          </p:nvSpPr>
          <p:spPr>
            <a:xfrm>
              <a:off x="1331640" y="2692392"/>
              <a:ext cx="6475551" cy="307777"/>
            </a:xfrm>
            <a:prstGeom prst="rect">
              <a:avLst/>
            </a:prstGeom>
            <a:noFill/>
          </p:spPr>
          <p:txBody>
            <a:bodyPr wrap="square" rtlCol="0">
              <a:spAutoFit/>
            </a:bodyPr>
            <a:lstStyle/>
            <a:p>
              <a:pPr algn="ctr"/>
              <a:r>
                <a:rPr kumimoji="1" lang="ja-JP" altLang="en-US" sz="1400" dirty="0">
                  <a:solidFill>
                    <a:schemeClr val="bg1"/>
                  </a:solidFill>
                  <a:latin typeface="Meiryo" charset="-128"/>
                  <a:ea typeface="Meiryo" charset="-128"/>
                  <a:cs typeface="Meiryo" charset="-128"/>
                </a:rPr>
                <a:t>最小限の機能に絞って</a:t>
              </a:r>
              <a:r>
                <a:rPr lang="ja-JP" altLang="en-US" sz="1400" dirty="0">
                  <a:solidFill>
                    <a:schemeClr val="bg1"/>
                  </a:solidFill>
                  <a:latin typeface="Meiryo" charset="-128"/>
                  <a:ea typeface="Meiryo" charset="-128"/>
                  <a:cs typeface="Meiryo" charset="-128"/>
                </a:rPr>
                <a:t>短期間で開発しフィードバックをうけて完成度を高める</a:t>
              </a:r>
              <a:endParaRPr lang="en-US" altLang="ja-JP" sz="1400" dirty="0">
                <a:solidFill>
                  <a:schemeClr val="bg1"/>
                </a:solidFill>
                <a:latin typeface="Meiryo" charset="-128"/>
                <a:ea typeface="Meiryo" charset="-128"/>
                <a:cs typeface="Meiryo" charset="-128"/>
              </a:endParaRPr>
            </a:p>
          </p:txBody>
        </p:sp>
        <p:sp>
          <p:nvSpPr>
            <p:cNvPr id="28" name="テキスト ボックス 27">
              <a:extLst>
                <a:ext uri="{FF2B5EF4-FFF2-40B4-BE49-F238E27FC236}">
                  <a16:creationId xmlns:a16="http://schemas.microsoft.com/office/drawing/2014/main" id="{3E2A6EF8-5A96-7D47-9D01-224EB9CBFA8A}"/>
                </a:ext>
              </a:extLst>
            </p:cNvPr>
            <p:cNvSpPr txBox="1"/>
            <p:nvPr/>
          </p:nvSpPr>
          <p:spPr>
            <a:xfrm>
              <a:off x="2940784" y="836712"/>
              <a:ext cx="3262432"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イノベーションの創発</a:t>
              </a:r>
              <a:endParaRPr kumimoji="1" lang="ja-JP" altLang="en-US" sz="2400" b="1" dirty="0">
                <a:solidFill>
                  <a:schemeClr val="accent3">
                    <a:lumMod val="75000"/>
                  </a:schemeClr>
                </a:solidFill>
                <a:latin typeface="Meiryo" panose="020B0604030504040204" pitchFamily="34" charset="-128"/>
                <a:ea typeface="Meiryo" panose="020B0604030504040204" pitchFamily="34" charset="-128"/>
              </a:endParaRPr>
            </a:p>
          </p:txBody>
        </p:sp>
        <p:sp>
          <p:nvSpPr>
            <p:cNvPr id="31" name="下矢印 30">
              <a:extLst>
                <a:ext uri="{FF2B5EF4-FFF2-40B4-BE49-F238E27FC236}">
                  <a16:creationId xmlns:a16="http://schemas.microsoft.com/office/drawing/2014/main" id="{EE471EFE-B9E8-5242-AB48-F5BA1C3BD110}"/>
                </a:ext>
              </a:extLst>
            </p:cNvPr>
            <p:cNvSpPr/>
            <p:nvPr/>
          </p:nvSpPr>
          <p:spPr>
            <a:xfrm>
              <a:off x="4195499" y="2020717"/>
              <a:ext cx="797258" cy="23083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グループ化 12">
            <a:extLst>
              <a:ext uri="{FF2B5EF4-FFF2-40B4-BE49-F238E27FC236}">
                <a16:creationId xmlns:a16="http://schemas.microsoft.com/office/drawing/2014/main" id="{EB756471-3FC3-6741-B009-E157E7AAD29D}"/>
              </a:ext>
            </a:extLst>
          </p:cNvPr>
          <p:cNvGrpSpPr/>
          <p:nvPr/>
        </p:nvGrpSpPr>
        <p:grpSpPr>
          <a:xfrm>
            <a:off x="1151620" y="3057330"/>
            <a:ext cx="6840760" cy="3540022"/>
            <a:chOff x="1151620" y="3057330"/>
            <a:chExt cx="6840760" cy="3540022"/>
          </a:xfrm>
        </p:grpSpPr>
        <p:sp>
          <p:nvSpPr>
            <p:cNvPr id="5" name="正方形/長方形 4">
              <a:extLst>
                <a:ext uri="{FF2B5EF4-FFF2-40B4-BE49-F238E27FC236}">
                  <a16:creationId xmlns:a16="http://schemas.microsoft.com/office/drawing/2014/main" id="{829A03FF-5C73-2645-A70D-DD670AFF9168}"/>
                </a:ext>
              </a:extLst>
            </p:cNvPr>
            <p:cNvSpPr/>
            <p:nvPr/>
          </p:nvSpPr>
          <p:spPr>
            <a:xfrm>
              <a:off x="1151620" y="3839128"/>
              <a:ext cx="6840760" cy="2686216"/>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6F1C48C-330E-204C-8C5F-DAA2CCCE36A7}"/>
                </a:ext>
              </a:extLst>
            </p:cNvPr>
            <p:cNvSpPr/>
            <p:nvPr/>
          </p:nvSpPr>
          <p:spPr>
            <a:xfrm>
              <a:off x="3187845" y="4253350"/>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A7711AFE-C5DE-FC49-BC3E-1A9278945E37}"/>
                </a:ext>
              </a:extLst>
            </p:cNvPr>
            <p:cNvSpPr/>
            <p:nvPr/>
          </p:nvSpPr>
          <p:spPr>
            <a:xfrm>
              <a:off x="3187845" y="5207926"/>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913BD22E-810B-6242-A1C8-CDB3569E3AF0}"/>
                </a:ext>
              </a:extLst>
            </p:cNvPr>
            <p:cNvSpPr/>
            <p:nvPr/>
          </p:nvSpPr>
          <p:spPr>
            <a:xfrm>
              <a:off x="1331640" y="4253350"/>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08F2A2C8-F8E7-A844-96AB-F2B9F49B50D1}"/>
                </a:ext>
              </a:extLst>
            </p:cNvPr>
            <p:cNvSpPr/>
            <p:nvPr/>
          </p:nvSpPr>
          <p:spPr>
            <a:xfrm>
              <a:off x="6141342" y="4253350"/>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0F791D9F-D5EA-F84B-8A3F-C30E39A54FC4}"/>
                </a:ext>
              </a:extLst>
            </p:cNvPr>
            <p:cNvSpPr txBox="1"/>
            <p:nvPr/>
          </p:nvSpPr>
          <p:spPr>
            <a:xfrm>
              <a:off x="3693995" y="4317753"/>
              <a:ext cx="1800493"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アジャイル開発</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87D4B7AB-1F95-B149-98D6-2E07475FEFF1}"/>
                </a:ext>
              </a:extLst>
            </p:cNvPr>
            <p:cNvSpPr txBox="1"/>
            <p:nvPr/>
          </p:nvSpPr>
          <p:spPr>
            <a:xfrm>
              <a:off x="4011410" y="5225724"/>
              <a:ext cx="1116011"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DevOps</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F85598B5-0A0F-B349-B5D4-4D7C5FBCCDE9}"/>
                </a:ext>
              </a:extLst>
            </p:cNvPr>
            <p:cNvSpPr txBox="1"/>
            <p:nvPr/>
          </p:nvSpPr>
          <p:spPr>
            <a:xfrm>
              <a:off x="3187844" y="4594314"/>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ビジネスの成果に貢献するシステムを、バグフリーで変更にも柔軟に開発する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1" name="テキスト ボックス 20">
              <a:extLst>
                <a:ext uri="{FF2B5EF4-FFF2-40B4-BE49-F238E27FC236}">
                  <a16:creationId xmlns:a16="http://schemas.microsoft.com/office/drawing/2014/main" id="{6C58E181-6066-3541-877D-7B43AE6D16AA}"/>
                </a:ext>
              </a:extLst>
            </p:cNvPr>
            <p:cNvSpPr txBox="1"/>
            <p:nvPr/>
          </p:nvSpPr>
          <p:spPr>
            <a:xfrm>
              <a:off x="3187845" y="5585421"/>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a:extLst>
                <a:ext uri="{FF2B5EF4-FFF2-40B4-BE49-F238E27FC236}">
                  <a16:creationId xmlns:a16="http://schemas.microsoft.com/office/drawing/2014/main" id="{9C37CBFE-DED7-7B4A-B843-979BCE76DE69}"/>
                </a:ext>
              </a:extLst>
            </p:cNvPr>
            <p:cNvSpPr txBox="1"/>
            <p:nvPr/>
          </p:nvSpPr>
          <p:spPr>
            <a:xfrm>
              <a:off x="6459541" y="4331411"/>
              <a:ext cx="1029449" cy="369332"/>
            </a:xfrm>
            <a:prstGeom prst="rect">
              <a:avLst/>
            </a:prstGeom>
            <a:noFill/>
          </p:spPr>
          <p:txBody>
            <a:bodyPr wrap="none" rtlCol="0">
              <a:spAutoFit/>
            </a:bodyPr>
            <a:lstStyle/>
            <a:p>
              <a:pPr algn="ctr"/>
              <a:r>
                <a:rPr kumimoji="1" lang="en-US" altLang="ja-JP" b="1" dirty="0" err="1">
                  <a:solidFill>
                    <a:schemeClr val="bg1"/>
                  </a:solidFill>
                  <a:latin typeface="Meiryo" panose="020B0604030504040204" pitchFamily="34" charset="-128"/>
                  <a:ea typeface="Meiryo" panose="020B0604030504040204" pitchFamily="34" charset="-128"/>
                </a:rPr>
                <a:t>VeriSM</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9FBA9780-5D44-064E-90EE-721037BEE351}"/>
                </a:ext>
              </a:extLst>
            </p:cNvPr>
            <p:cNvSpPr txBox="1"/>
            <p:nvPr/>
          </p:nvSpPr>
          <p:spPr>
            <a:xfrm>
              <a:off x="1610565" y="4317753"/>
              <a:ext cx="1107997"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6B921F0D-BB20-B64E-8306-BFF4AF716966}"/>
                </a:ext>
              </a:extLst>
            </p:cNvPr>
            <p:cNvSpPr txBox="1"/>
            <p:nvPr/>
          </p:nvSpPr>
          <p:spPr>
            <a:xfrm>
              <a:off x="6370517" y="4907275"/>
              <a:ext cx="1436673" cy="738664"/>
            </a:xfrm>
            <a:prstGeom prst="rect">
              <a:avLst/>
            </a:prstGeom>
            <a:noFill/>
          </p:spPr>
          <p:txBody>
            <a:bodyPr wrap="square" rtlCol="0">
              <a:spAutoFit/>
            </a:bodyPr>
            <a:lstStyle/>
            <a:p>
              <a:r>
                <a:rPr lang="en-US" altLang="ja-JP" sz="1050" dirty="0">
                  <a:solidFill>
                    <a:schemeClr val="bg1"/>
                  </a:solidFill>
                  <a:latin typeface="Meiryo" panose="020B0604030504040204" pitchFamily="34" charset="-128"/>
                  <a:ea typeface="Meiryo" panose="020B0604030504040204" pitchFamily="34" charset="-128"/>
                  <a:cs typeface="Meiryo" charset="-128"/>
                </a:rPr>
                <a:t>IT</a:t>
              </a:r>
              <a:r>
                <a:rPr lang="ja-JP" altLang="en-US" sz="1050">
                  <a:solidFill>
                    <a:schemeClr val="bg1"/>
                  </a:solidFill>
                  <a:latin typeface="Meiryo" panose="020B0604030504040204" pitchFamily="34" charset="-128"/>
                  <a:ea typeface="Meiryo" panose="020B0604030504040204" pitchFamily="34" charset="-128"/>
                  <a:cs typeface="Meiryo" charset="-128"/>
                </a:rPr>
                <a:t>とビジネスを同期化させ、ビジネス・スピードを向上させる取り組み。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5" name="テキスト ボックス 24">
              <a:extLst>
                <a:ext uri="{FF2B5EF4-FFF2-40B4-BE49-F238E27FC236}">
                  <a16:creationId xmlns:a16="http://schemas.microsoft.com/office/drawing/2014/main" id="{6F87538C-7738-DE4D-92B0-36E60694E9D7}"/>
                </a:ext>
              </a:extLst>
            </p:cNvPr>
            <p:cNvSpPr txBox="1"/>
            <p:nvPr/>
          </p:nvSpPr>
          <p:spPr>
            <a:xfrm>
              <a:off x="1331639" y="4907275"/>
              <a:ext cx="1386923" cy="738664"/>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cs typeface="Meiryo" charset="-128"/>
                </a:rPr>
                <a:t>オンデマンドで必要なシステムの機能や性能を手に入れるための仕組み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pic>
          <p:nvPicPr>
            <p:cNvPr id="26" name="図 25">
              <a:extLst>
                <a:ext uri="{FF2B5EF4-FFF2-40B4-BE49-F238E27FC236}">
                  <a16:creationId xmlns:a16="http://schemas.microsoft.com/office/drawing/2014/main" id="{97ABDEEA-A56B-674B-86A3-1D9E6021287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659051" y="4826695"/>
              <a:ext cx="752804" cy="752804"/>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54CBFBC3-C48C-1647-B82D-DC68E1FBDE0F}"/>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617714" y="4836461"/>
              <a:ext cx="752804" cy="752804"/>
            </a:xfrm>
            <a:prstGeom prst="rect">
              <a:avLst/>
            </a:prstGeom>
            <a:effectLst>
              <a:outerShdw blurRad="50800" dist="38100" dir="2700000" algn="tl" rotWithShape="0">
                <a:prstClr val="black">
                  <a:alpha val="40000"/>
                </a:prstClr>
              </a:outerShdw>
            </a:effectLst>
          </p:spPr>
        </p:pic>
        <p:sp>
          <p:nvSpPr>
            <p:cNvPr id="29" name="テキスト ボックス 28">
              <a:extLst>
                <a:ext uri="{FF2B5EF4-FFF2-40B4-BE49-F238E27FC236}">
                  <a16:creationId xmlns:a16="http://schemas.microsoft.com/office/drawing/2014/main" id="{9A6CE9AC-64C0-1948-9439-7DEDB179C364}"/>
                </a:ext>
              </a:extLst>
            </p:cNvPr>
            <p:cNvSpPr txBox="1"/>
            <p:nvPr/>
          </p:nvSpPr>
          <p:spPr>
            <a:xfrm>
              <a:off x="3270802" y="6135687"/>
              <a:ext cx="2646878"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ビジネスへの実装</a:t>
              </a:r>
              <a:endParaRPr kumimoji="1" lang="ja-JP" altLang="en-US" sz="2400" b="1" dirty="0">
                <a:solidFill>
                  <a:srgbClr val="0070C0"/>
                </a:solidFill>
                <a:latin typeface="Meiryo" panose="020B0604030504040204" pitchFamily="34" charset="-128"/>
                <a:ea typeface="Meiryo" panose="020B0604030504040204" pitchFamily="34" charset="-128"/>
              </a:endParaRPr>
            </a:p>
          </p:txBody>
        </p:sp>
        <p:sp>
          <p:nvSpPr>
            <p:cNvPr id="30" name="下矢印 29">
              <a:extLst>
                <a:ext uri="{FF2B5EF4-FFF2-40B4-BE49-F238E27FC236}">
                  <a16:creationId xmlns:a16="http://schemas.microsoft.com/office/drawing/2014/main" id="{65746504-1257-5246-BB85-B2FC6EAA8001}"/>
                </a:ext>
              </a:extLst>
            </p:cNvPr>
            <p:cNvSpPr/>
            <p:nvPr/>
          </p:nvSpPr>
          <p:spPr>
            <a:xfrm>
              <a:off x="4170786" y="5003458"/>
              <a:ext cx="797258" cy="23083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3DF7E985-1417-4C41-B85D-77171714F1C2}"/>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3983621" y="3057330"/>
              <a:ext cx="1171587" cy="117158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95453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これ</a:t>
            </a:r>
            <a:r>
              <a:rPr kumimoji="1" lang="ja-JP" altLang="en-US" dirty="0"/>
              <a:t>からの「</a:t>
            </a:r>
            <a:r>
              <a:rPr kumimoji="1" lang="en-US" altLang="ja-JP" dirty="0"/>
              <a:t>IT</a:t>
            </a:r>
            <a:r>
              <a:rPr kumimoji="1" lang="ja-JP" altLang="en-US" dirty="0"/>
              <a:t>ビジネスの方程式」</a:t>
            </a:r>
          </a:p>
        </p:txBody>
      </p:sp>
      <p:sp>
        <p:nvSpPr>
          <p:cNvPr id="7" name="テキスト ボックス 6"/>
          <p:cNvSpPr txBox="1"/>
          <p:nvPr/>
        </p:nvSpPr>
        <p:spPr>
          <a:xfrm>
            <a:off x="625008" y="949994"/>
            <a:ext cx="1654620" cy="1169551"/>
          </a:xfrm>
          <a:prstGeom prst="rect">
            <a:avLst/>
          </a:prstGeom>
          <a:noFill/>
        </p:spPr>
        <p:txBody>
          <a:bodyPr wrap="none" rtlCol="0">
            <a:spAutoFit/>
          </a:bodyPr>
          <a:lstStyle/>
          <a:p>
            <a:pPr algn="dist"/>
            <a:r>
              <a:rPr kumimoji="1" lang="ja-JP" altLang="en-US" sz="1600" dirty="0">
                <a:solidFill>
                  <a:schemeClr val="accent5">
                    <a:lumMod val="75000"/>
                  </a:schemeClr>
                </a:solidFill>
                <a:latin typeface="Meiryo" charset="-128"/>
                <a:ea typeface="Meiryo" charset="-128"/>
                <a:cs typeface="Meiryo" charset="-128"/>
              </a:rPr>
              <a:t>情報システムの</a:t>
            </a:r>
            <a:endParaRPr kumimoji="1" lang="en-US" altLang="ja-JP" sz="1600" dirty="0">
              <a:solidFill>
                <a:schemeClr val="accent5">
                  <a:lumMod val="75000"/>
                </a:schemeClr>
              </a:solidFill>
              <a:latin typeface="Meiryo" charset="-128"/>
              <a:ea typeface="Meiryo" charset="-128"/>
              <a:cs typeface="Meiryo" charset="-128"/>
            </a:endParaRPr>
          </a:p>
          <a:p>
            <a:pPr algn="dist"/>
            <a:r>
              <a:rPr kumimoji="1" lang="ja-JP" altLang="en-US" sz="5400" b="1" dirty="0">
                <a:solidFill>
                  <a:schemeClr val="accent5">
                    <a:lumMod val="75000"/>
                  </a:schemeClr>
                </a:solidFill>
                <a:latin typeface="Meiryo" charset="-128"/>
                <a:ea typeface="Meiryo" charset="-128"/>
                <a:cs typeface="Meiryo" charset="-128"/>
              </a:rPr>
              <a:t>品</a:t>
            </a:r>
            <a:r>
              <a:rPr kumimoji="1" lang="en-US" altLang="ja-JP" sz="2000" b="1" dirty="0">
                <a:solidFill>
                  <a:schemeClr val="accent5">
                    <a:lumMod val="75000"/>
                  </a:schemeClr>
                </a:solidFill>
                <a:latin typeface="Meiryo" charset="-128"/>
                <a:ea typeface="Meiryo" charset="-128"/>
                <a:cs typeface="Meiryo" charset="-128"/>
              </a:rPr>
              <a:t> </a:t>
            </a:r>
            <a:r>
              <a:rPr kumimoji="1" lang="ja-JP" altLang="en-US" sz="5400" b="1" dirty="0">
                <a:solidFill>
                  <a:schemeClr val="accent5">
                    <a:lumMod val="75000"/>
                  </a:schemeClr>
                </a:solidFill>
                <a:latin typeface="Meiryo" charset="-128"/>
                <a:ea typeface="Meiryo" charset="-128"/>
                <a:cs typeface="Meiryo" charset="-128"/>
              </a:rPr>
              <a:t>質</a:t>
            </a:r>
          </a:p>
        </p:txBody>
      </p:sp>
      <p:sp>
        <p:nvSpPr>
          <p:cNvPr id="14" name="等号 13"/>
          <p:cNvSpPr/>
          <p:nvPr/>
        </p:nvSpPr>
        <p:spPr>
          <a:xfrm>
            <a:off x="2278437" y="1298974"/>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25008" y="1810594"/>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成　果</a:t>
              </a: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生産量</a:t>
              </a: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a:solidFill>
                    <a:srgbClr val="008000"/>
                  </a:solidFill>
                  <a:latin typeface="Meiryo" charset="-128"/>
                  <a:ea typeface="Meiryo" charset="-128"/>
                  <a:cs typeface="Meiryo" charset="-128"/>
                </a:rPr>
                <a:t>スピード</a:t>
              </a: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
        <p:nvSpPr>
          <p:cNvPr id="34" name="ストライプ矢印 33">
            <a:extLst>
              <a:ext uri="{FF2B5EF4-FFF2-40B4-BE49-F238E27FC236}">
                <a16:creationId xmlns:a16="http://schemas.microsoft.com/office/drawing/2014/main" id="{C4D4911D-94FC-4647-BB2D-142F3A0211CB}"/>
              </a:ext>
            </a:extLst>
          </p:cNvPr>
          <p:cNvSpPr/>
          <p:nvPr/>
        </p:nvSpPr>
        <p:spPr>
          <a:xfrm>
            <a:off x="559955" y="4159510"/>
            <a:ext cx="3988999" cy="67464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開発</a:t>
            </a:r>
            <a:r>
              <a:rPr lang="ja-JP" altLang="en-US" sz="12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37" name="グループ化 36">
            <a:extLst>
              <a:ext uri="{FF2B5EF4-FFF2-40B4-BE49-F238E27FC236}">
                <a16:creationId xmlns:a16="http://schemas.microsoft.com/office/drawing/2014/main" id="{707F9911-D5F7-694A-971D-89F1407423C4}"/>
              </a:ext>
            </a:extLst>
          </p:cNvPr>
          <p:cNvGrpSpPr/>
          <p:nvPr/>
        </p:nvGrpSpPr>
        <p:grpSpPr>
          <a:xfrm>
            <a:off x="559955" y="4876368"/>
            <a:ext cx="7977998" cy="1507773"/>
            <a:chOff x="559955" y="4876368"/>
            <a:chExt cx="7977998" cy="1507773"/>
          </a:xfrm>
        </p:grpSpPr>
        <p:sp>
          <p:nvSpPr>
            <p:cNvPr id="35" name="下矢印 34">
              <a:extLst>
                <a:ext uri="{FF2B5EF4-FFF2-40B4-BE49-F238E27FC236}">
                  <a16:creationId xmlns:a16="http://schemas.microsoft.com/office/drawing/2014/main" id="{F5C2431D-8AC5-4443-80DC-0A52296D0A88}"/>
                </a:ext>
              </a:extLst>
            </p:cNvPr>
            <p:cNvSpPr/>
            <p:nvPr/>
          </p:nvSpPr>
          <p:spPr>
            <a:xfrm>
              <a:off x="4139548" y="4876368"/>
              <a:ext cx="818812" cy="610590"/>
            </a:xfrm>
            <a:prstGeom prst="down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 name="テキスト ボックス 2">
              <a:extLst>
                <a:ext uri="{FF2B5EF4-FFF2-40B4-BE49-F238E27FC236}">
                  <a16:creationId xmlns:a16="http://schemas.microsoft.com/office/drawing/2014/main" id="{673449F0-8B03-D149-8B33-8E827968BDC1}"/>
                </a:ext>
              </a:extLst>
            </p:cNvPr>
            <p:cNvSpPr txBox="1"/>
            <p:nvPr/>
          </p:nvSpPr>
          <p:spPr>
            <a:xfrm>
              <a:off x="1219347" y="4903398"/>
              <a:ext cx="6705305" cy="523220"/>
            </a:xfrm>
            <a:prstGeom prst="rect">
              <a:avLst/>
            </a:prstGeom>
            <a:noFill/>
          </p:spPr>
          <p:txBody>
            <a:bodyPr wrap="square" rtlCol="0">
              <a:spAutoFit/>
            </a:bodyPr>
            <a:lstStyle/>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少ない生産量（工数）で開発から運用のスピードを加速し</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400">
                  <a:solidFill>
                    <a:schemeClr val="accent6">
                      <a:lumMod val="75000"/>
                    </a:schemeClr>
                  </a:solidFill>
                  <a:latin typeface="Meiryo" panose="020B0604030504040204" pitchFamily="34" charset="-128"/>
                  <a:ea typeface="Meiryo" panose="020B0604030504040204" pitchFamily="34" charset="-128"/>
                </a:rPr>
                <a:t>現場のニーズにジャストインタイムで成果を提供し続ける</a:t>
              </a:r>
              <a:endParaRPr kumimoji="1" lang="en-US" altLang="ja-JP" sz="1400" dirty="0">
                <a:solidFill>
                  <a:schemeClr val="accent6">
                    <a:lumMod val="75000"/>
                  </a:schemeClr>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8BFD65FA-FF56-4E4A-99C1-9438B4546469}"/>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559955" y="5498498"/>
              <a:ext cx="469294" cy="471461"/>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3175AF4D-8201-D54C-9EBE-1EC6C2A2C407}"/>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1029249" y="5498498"/>
              <a:ext cx="469294" cy="471461"/>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B48E359E-5EAB-4B43-9A24-DC6D5D361FBF}"/>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1498543" y="5501129"/>
              <a:ext cx="469294" cy="471461"/>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D01D2572-C977-7E49-AF71-8943051A9944}"/>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1967837" y="5501131"/>
              <a:ext cx="469294" cy="471461"/>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D34169E5-8758-0241-B3BC-5D30089678F7}"/>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2437131" y="5498498"/>
              <a:ext cx="469294" cy="471461"/>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3E5EBED2-033F-3D4A-9761-1D99C90383BF}"/>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2906425" y="5498498"/>
              <a:ext cx="469294" cy="471461"/>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FA36D45F-EA0E-7F46-A177-6EB54139A245}"/>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3375719" y="5501129"/>
              <a:ext cx="469294" cy="47146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8C8657D7-52F0-B241-9BB0-934CB6CF1F1E}"/>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3845013" y="5501131"/>
              <a:ext cx="469294" cy="471461"/>
            </a:xfrm>
            <a:prstGeom prst="rect">
              <a:avLst/>
            </a:prstGeom>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A6133774-42CC-BA43-8F04-DA932F9F362B}"/>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4314307" y="5498498"/>
              <a:ext cx="469294" cy="471461"/>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6460E69-4F6A-AF47-BFF8-FD49B49DC5E0}"/>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4783601" y="5498498"/>
              <a:ext cx="469294" cy="471461"/>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ACB99384-1664-794C-B120-BF9C0C76ED0F}"/>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5252895" y="5501129"/>
              <a:ext cx="469294" cy="471461"/>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7F0FE79-23FF-D747-B4A6-B9582DDF3BD4}"/>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5722189" y="5501131"/>
              <a:ext cx="469294" cy="471461"/>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BB02B3FE-DFC3-9B49-BACB-11E1B9B249D3}"/>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6191483" y="5498498"/>
              <a:ext cx="469294" cy="471461"/>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C5481F62-4750-7046-BDDA-C781CD76ABD5}"/>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6660777" y="5498498"/>
              <a:ext cx="469294" cy="471461"/>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094CECF8-E034-8343-A112-6DB47CA143BF}"/>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7130071" y="5501129"/>
              <a:ext cx="469294" cy="471461"/>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AB8016C4-76C7-F54C-882A-839C65D44A00}"/>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7599365" y="5501131"/>
              <a:ext cx="469294" cy="47146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1A131536-AD7B-AC43-8349-7A6CB269E432}"/>
                </a:ext>
              </a:extLst>
            </p:cNvPr>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blip>
            <a:stretch>
              <a:fillRect/>
            </a:stretch>
          </p:blipFill>
          <p:spPr>
            <a:xfrm>
              <a:off x="8068659" y="5498498"/>
              <a:ext cx="469294" cy="471461"/>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F09AAC82-DA6B-1F4A-B967-2A46D39E4035}"/>
                </a:ext>
              </a:extLst>
            </p:cNvPr>
            <p:cNvSpPr txBox="1"/>
            <p:nvPr/>
          </p:nvSpPr>
          <p:spPr>
            <a:xfrm>
              <a:off x="2261438" y="6014809"/>
              <a:ext cx="4570482" cy="369332"/>
            </a:xfrm>
            <a:prstGeom prst="rect">
              <a:avLst/>
            </a:prstGeom>
            <a:noFill/>
          </p:spPr>
          <p:txBody>
            <a:bodyPr wrap="none" rtlCol="0">
              <a:spAutoFit/>
            </a:bodyPr>
            <a:lstStyle/>
            <a:p>
              <a:r>
                <a:rPr kumimoji="1" lang="ja-JP" altLang="en-US">
                  <a:solidFill>
                    <a:schemeClr val="accent6">
                      <a:lumMod val="75000"/>
                    </a:schemeClr>
                  </a:solidFill>
                  <a:latin typeface="Meiryo" panose="020B0604030504040204" pitchFamily="34" charset="-128"/>
                  <a:ea typeface="Meiryo" panose="020B0604030504040204" pitchFamily="34" charset="-128"/>
                </a:rPr>
                <a:t>開発・運用のサイクルを高速で回転させる</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p:txBody>
        </p:sp>
      </p:grpSp>
      <p:sp>
        <p:nvSpPr>
          <p:cNvPr id="36" name="ストライプ矢印 35">
            <a:extLst>
              <a:ext uri="{FF2B5EF4-FFF2-40B4-BE49-F238E27FC236}">
                <a16:creationId xmlns:a16="http://schemas.microsoft.com/office/drawing/2014/main" id="{E3C63147-DC5E-1340-AC3C-0C3C28F96D74}"/>
              </a:ext>
            </a:extLst>
          </p:cNvPr>
          <p:cNvSpPr/>
          <p:nvPr/>
        </p:nvSpPr>
        <p:spPr>
          <a:xfrm>
            <a:off x="4572000" y="4159510"/>
            <a:ext cx="3988999" cy="67464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開発・運用</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73955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p:tgtEl>
                                          <p:spTgt spid="37"/>
                                        </p:tgtEl>
                                        <p:attrNameLst>
                                          <p:attrName>ppt_y</p:attrName>
                                        </p:attrNameLst>
                                      </p:cBhvr>
                                      <p:tavLst>
                                        <p:tav tm="0">
                                          <p:val>
                                            <p:strVal val="#ppt_y-#ppt_h*1.125000"/>
                                          </p:val>
                                        </p:tav>
                                        <p:tav tm="100000">
                                          <p:val>
                                            <p:strVal val="#ppt_y"/>
                                          </p:val>
                                        </p:tav>
                                      </p:tavLst>
                                    </p:anim>
                                    <p:animEffect transition="in" filter="wipe(down)">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p:cNvSpPr txBox="1">
            <a:spLocks/>
          </p:cNvSpPr>
          <p:nvPr/>
        </p:nvSpPr>
        <p:spPr bwMode="auto">
          <a:xfrm>
            <a:off x="217766" y="112747"/>
            <a:ext cx="7189549" cy="48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0342" tIns="79411" rIns="40342" bIns="20171" numCol="1" anchor="ctr" anchorCtr="0" compatLnSpc="1">
            <a:prstTxWarp prst="textNoShape">
              <a:avLst/>
            </a:prstTxWarp>
            <a:noAutofit/>
          </a:bodyPr>
          <a:lstStyle>
            <a:lvl1pPr algn="l" rtl="0" eaLnBrk="0" fontAlgn="t" hangingPunct="0">
              <a:spcBef>
                <a:spcPct val="0"/>
              </a:spcBef>
              <a:spcAft>
                <a:spcPct val="0"/>
              </a:spcAft>
              <a:defRPr kumimoji="1" sz="2000" b="1">
                <a:solidFill>
                  <a:schemeClr val="tx1"/>
                </a:solidFill>
                <a:latin typeface="+mj-lt"/>
                <a:ea typeface="+mj-ea"/>
                <a:cs typeface="メイリオ" pitchFamily="50" charset="-128"/>
                <a:sym typeface="ヒラギノ角ゴ Pro W3" pitchFamily="-84" charset="-128"/>
              </a:defRPr>
            </a:lvl1pPr>
            <a:lvl2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2pPr>
            <a:lvl3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3pPr>
            <a:lvl4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4pPr>
            <a:lvl5pPr algn="l" rtl="0" eaLnBrk="0" fontAlgn="t" hangingPunct="0">
              <a:spcBef>
                <a:spcPct val="0"/>
              </a:spcBef>
              <a:spcAft>
                <a:spcPct val="0"/>
              </a:spcAft>
              <a:defRPr kumimoji="1" sz="2300" b="1">
                <a:solidFill>
                  <a:schemeClr val="tx1"/>
                </a:solidFill>
                <a:latin typeface="Calibri" pitchFamily="34" charset="0"/>
                <a:ea typeface="メイリオ" pitchFamily="50" charset="-128"/>
                <a:cs typeface="メイリオ" pitchFamily="50" charset="-128"/>
                <a:sym typeface="ヒラギノ角ゴ Pro W3" pitchFamily="-84" charset="-128"/>
              </a:defRPr>
            </a:lvl5pPr>
            <a:lvl6pPr marL="286927"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6pPr>
            <a:lvl7pPr marL="573856"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7pPr>
            <a:lvl8pPr marL="860785"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8pPr>
            <a:lvl9pPr marL="1147713" algn="l" rtl="0" fontAlgn="t">
              <a:spcBef>
                <a:spcPct val="0"/>
              </a:spcBef>
              <a:spcAft>
                <a:spcPct val="0"/>
              </a:spcAft>
              <a:defRPr kumimoji="1" sz="2300" b="1">
                <a:solidFill>
                  <a:schemeClr val="tx1"/>
                </a:solidFill>
                <a:latin typeface="Calibri" pitchFamily="34" charset="0"/>
                <a:ea typeface="ＭＳ Ｐゴシック" pitchFamily="50" charset="-128"/>
                <a:sym typeface="ヒラギノ角ゴ Pro W3" pitchFamily="-84" charset="-128"/>
              </a:defRPr>
            </a:lvl9pPr>
          </a:lstStyle>
          <a:p>
            <a:pPr defTabSz="642789"/>
            <a:r>
              <a:rPr lang="ja-JP" altLang="en-US" sz="2531">
                <a:solidFill>
                  <a:srgbClr val="000000"/>
                </a:solidFill>
                <a:latin typeface="メイリオ" panose="020B0604030504040204" pitchFamily="50" charset="-128"/>
                <a:ea typeface="メイリオ" panose="020B0604030504040204" pitchFamily="50" charset="-128"/>
              </a:rPr>
              <a:t>参考資料</a:t>
            </a:r>
            <a:r>
              <a:rPr lang="en-US" altLang="ja-JP" sz="2531" dirty="0">
                <a:solidFill>
                  <a:srgbClr val="000000"/>
                </a:solidFill>
                <a:latin typeface="メイリオ" panose="020B0604030504040204" pitchFamily="50" charset="-128"/>
                <a:ea typeface="メイリオ" panose="020B0604030504040204" pitchFamily="50" charset="-128"/>
              </a:rPr>
              <a:t>: </a:t>
            </a:r>
            <a:r>
              <a:rPr lang="en-US" altLang="ja-JP" sz="2531" dirty="0" err="1">
                <a:solidFill>
                  <a:srgbClr val="000000"/>
                </a:solidFill>
                <a:latin typeface="メイリオ" panose="020B0604030504040204" pitchFamily="50" charset="-128"/>
                <a:ea typeface="メイリオ" panose="020B0604030504040204" pitchFamily="50" charset="-128"/>
              </a:rPr>
              <a:t>DeNA</a:t>
            </a:r>
            <a:r>
              <a:rPr lang="en-US" altLang="ja-JP" sz="2531">
                <a:solidFill>
                  <a:srgbClr val="000000"/>
                </a:solidFill>
                <a:latin typeface="メイリオ" panose="020B0604030504040204" pitchFamily="50" charset="-128"/>
                <a:ea typeface="メイリオ" panose="020B0604030504040204" pitchFamily="50" charset="-128"/>
              </a:rPr>
              <a:t> </a:t>
            </a:r>
            <a:r>
              <a:rPr lang="ja-JP" altLang="en-US" sz="2531">
                <a:solidFill>
                  <a:srgbClr val="000000"/>
                </a:solidFill>
                <a:latin typeface="メイリオ" panose="020B0604030504040204" pitchFamily="50" charset="-128"/>
                <a:ea typeface="メイリオ" panose="020B0604030504040204" pitchFamily="50" charset="-128"/>
              </a:rPr>
              <a:t>全社</a:t>
            </a:r>
            <a:r>
              <a:rPr lang="ja-JP" altLang="en-US" sz="2531" dirty="0">
                <a:solidFill>
                  <a:srgbClr val="000000"/>
                </a:solidFill>
                <a:latin typeface="メイリオ" panose="020B0604030504040204" pitchFamily="50" charset="-128"/>
                <a:ea typeface="メイリオ" panose="020B0604030504040204" pitchFamily="50" charset="-128"/>
              </a:rPr>
              <a:t>システム構成</a:t>
            </a:r>
            <a:endParaRPr lang="ja-JP" altLang="en-US" sz="2531" b="0" dirty="0">
              <a:solidFill>
                <a:srgbClr val="000000"/>
              </a:solidFill>
              <a:latin typeface="メイリオ" panose="020B0604030504040204" pitchFamily="50" charset="-128"/>
              <a:ea typeface="メイリオ" panose="020B0604030504040204" pitchFamily="50" charset="-128"/>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91" y="745577"/>
            <a:ext cx="3325866" cy="58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35" y="1426916"/>
            <a:ext cx="8708468" cy="5150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09373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01955142-22BF-0F47-BCDF-26638C90C5DB}"/>
              </a:ext>
            </a:extLst>
          </p:cNvPr>
          <p:cNvSpPr/>
          <p:nvPr/>
        </p:nvSpPr>
        <p:spPr>
          <a:xfrm>
            <a:off x="4718718" y="3404494"/>
            <a:ext cx="503630" cy="45807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a:extLst>
              <a:ext uri="{FF2B5EF4-FFF2-40B4-BE49-F238E27FC236}">
                <a16:creationId xmlns:a16="http://schemas.microsoft.com/office/drawing/2014/main" id="{212FC33D-3E67-8E4C-A4D3-C5E1D9C132AD}"/>
              </a:ext>
            </a:extLst>
          </p:cNvPr>
          <p:cNvSpPr>
            <a:spLocks noGrp="1"/>
          </p:cNvSpPr>
          <p:nvPr>
            <p:ph type="title"/>
          </p:nvPr>
        </p:nvSpPr>
        <p:spPr/>
        <p:txBody>
          <a:bodyPr/>
          <a:lstStyle/>
          <a:p>
            <a:r>
              <a:rPr kumimoji="1" lang="en-US" altLang="ja-JP" dirty="0"/>
              <a:t>SI</a:t>
            </a:r>
            <a:r>
              <a:rPr kumimoji="1" lang="ja-JP" altLang="en-US"/>
              <a:t>事業者とお客様のカタチ</a:t>
            </a:r>
          </a:p>
        </p:txBody>
      </p:sp>
      <p:sp>
        <p:nvSpPr>
          <p:cNvPr id="2" name="スライド番号プレースホルダー 1">
            <a:extLst>
              <a:ext uri="{FF2B5EF4-FFF2-40B4-BE49-F238E27FC236}">
                <a16:creationId xmlns:a16="http://schemas.microsoft.com/office/drawing/2014/main" id="{F7D5C38B-64DE-8A42-BB8C-D6FA0DBE413A}"/>
              </a:ext>
            </a:extLst>
          </p:cNvPr>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4" name="正方形/長方形 3">
            <a:extLst>
              <a:ext uri="{FF2B5EF4-FFF2-40B4-BE49-F238E27FC236}">
                <a16:creationId xmlns:a16="http://schemas.microsoft.com/office/drawing/2014/main" id="{76536928-6501-C44B-9F9F-8EFD21A53B9D}"/>
              </a:ext>
            </a:extLst>
          </p:cNvPr>
          <p:cNvSpPr/>
          <p:nvPr/>
        </p:nvSpPr>
        <p:spPr>
          <a:xfrm>
            <a:off x="435989" y="1272619"/>
            <a:ext cx="8272021" cy="64102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お客様（大企業）</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8510B71B-9499-3D42-AF5A-9246C635AE2E}"/>
              </a:ext>
            </a:extLst>
          </p:cNvPr>
          <p:cNvSpPr/>
          <p:nvPr/>
        </p:nvSpPr>
        <p:spPr>
          <a:xfrm>
            <a:off x="435989" y="3221549"/>
            <a:ext cx="1270263" cy="6410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ACDAC2CB-F598-E44E-90A5-70096C6FC310}"/>
              </a:ext>
            </a:extLst>
          </p:cNvPr>
          <p:cNvSpPr/>
          <p:nvPr/>
        </p:nvSpPr>
        <p:spPr>
          <a:xfrm>
            <a:off x="1797861" y="3221549"/>
            <a:ext cx="1270263" cy="6410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6CE8849F-AFD6-9949-8887-2467F6C692C6}"/>
              </a:ext>
            </a:extLst>
          </p:cNvPr>
          <p:cNvSpPr/>
          <p:nvPr/>
        </p:nvSpPr>
        <p:spPr>
          <a:xfrm>
            <a:off x="3159733" y="3221549"/>
            <a:ext cx="1270263" cy="641022"/>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EC6AC9C4-F885-C14C-84A4-69BD6BA723E4}"/>
              </a:ext>
            </a:extLst>
          </p:cNvPr>
          <p:cNvSpPr/>
          <p:nvPr/>
        </p:nvSpPr>
        <p:spPr>
          <a:xfrm>
            <a:off x="4714006" y="3221549"/>
            <a:ext cx="3994004" cy="641022"/>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D5C6A61C-BDE2-E24F-BB49-6FCB899612E5}"/>
              </a:ext>
            </a:extLst>
          </p:cNvPr>
          <p:cNvSpPr/>
          <p:nvPr/>
        </p:nvSpPr>
        <p:spPr>
          <a:xfrm>
            <a:off x="457200" y="4680698"/>
            <a:ext cx="1270263" cy="641022"/>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99B54E5B-2AF9-F944-86AF-9CB9BB20177B}"/>
              </a:ext>
            </a:extLst>
          </p:cNvPr>
          <p:cNvSpPr/>
          <p:nvPr/>
        </p:nvSpPr>
        <p:spPr>
          <a:xfrm>
            <a:off x="1797860" y="4680698"/>
            <a:ext cx="1270263" cy="641022"/>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9FBBD79F-1EB2-454C-8F60-6211B247AE23}"/>
              </a:ext>
            </a:extLst>
          </p:cNvPr>
          <p:cNvSpPr/>
          <p:nvPr/>
        </p:nvSpPr>
        <p:spPr>
          <a:xfrm>
            <a:off x="3159732" y="4680698"/>
            <a:ext cx="1270263" cy="641022"/>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a:extLst>
              <a:ext uri="{FF2B5EF4-FFF2-40B4-BE49-F238E27FC236}">
                <a16:creationId xmlns:a16="http://schemas.microsoft.com/office/drawing/2014/main" id="{13955BE0-9421-744C-A971-4688D616A4E5}"/>
              </a:ext>
            </a:extLst>
          </p:cNvPr>
          <p:cNvSpPr/>
          <p:nvPr/>
        </p:nvSpPr>
        <p:spPr>
          <a:xfrm>
            <a:off x="4714006" y="4680698"/>
            <a:ext cx="1270263" cy="6410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88A96DBD-83C3-744D-93B9-C53085C6F16C}"/>
              </a:ext>
            </a:extLst>
          </p:cNvPr>
          <p:cNvSpPr/>
          <p:nvPr/>
        </p:nvSpPr>
        <p:spPr>
          <a:xfrm>
            <a:off x="6075878" y="4680698"/>
            <a:ext cx="1270263" cy="6410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B598DCE3-44F3-C24F-AAF9-005F310DE3F2}"/>
              </a:ext>
            </a:extLst>
          </p:cNvPr>
          <p:cNvSpPr/>
          <p:nvPr/>
        </p:nvSpPr>
        <p:spPr>
          <a:xfrm>
            <a:off x="7437750" y="4680698"/>
            <a:ext cx="1270263" cy="64102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B4E63AF8-E924-9549-B116-64E8B94BA8CB}"/>
              </a:ext>
            </a:extLst>
          </p:cNvPr>
          <p:cNvSpPr/>
          <p:nvPr/>
        </p:nvSpPr>
        <p:spPr>
          <a:xfrm>
            <a:off x="5922170" y="3244334"/>
            <a:ext cx="1577676" cy="369332"/>
          </a:xfrm>
          <a:prstGeom prst="rect">
            <a:avLst/>
          </a:prstGeom>
        </p:spPr>
        <p:txBody>
          <a:bodyPr wrap="none">
            <a:spAutoFit/>
          </a:bodyPr>
          <a:lstStyle/>
          <a:p>
            <a:pPr algn="ctr"/>
            <a:r>
              <a:rPr lang="ja-JP" altLang="en-US">
                <a:solidFill>
                  <a:schemeClr val="bg1"/>
                </a:solidFill>
                <a:latin typeface="Meiryo" panose="020B0604030504040204" pitchFamily="34" charset="-128"/>
                <a:ea typeface="Meiryo" panose="020B0604030504040204" pitchFamily="34" charset="-128"/>
                <a:cs typeface="ＭＳ Ｐゴシック"/>
              </a:rPr>
              <a:t>大手</a:t>
            </a:r>
            <a:r>
              <a:rPr lang="en-US" altLang="ja-JP" dirty="0">
                <a:solidFill>
                  <a:schemeClr val="bg1"/>
                </a:solidFill>
                <a:latin typeface="Meiryo" panose="020B0604030504040204" pitchFamily="34" charset="-128"/>
                <a:ea typeface="Meiryo" panose="020B0604030504040204" pitchFamily="34" charset="-128"/>
                <a:cs typeface="ＭＳ Ｐゴシック"/>
              </a:rPr>
              <a:t>SI</a:t>
            </a:r>
            <a:r>
              <a:rPr lang="ja-JP" altLang="en-US">
                <a:solidFill>
                  <a:schemeClr val="bg1"/>
                </a:solidFill>
                <a:latin typeface="Meiryo" panose="020B0604030504040204" pitchFamily="34" charset="-128"/>
                <a:ea typeface="Meiryo" panose="020B0604030504040204" pitchFamily="34" charset="-128"/>
                <a:cs typeface="ＭＳ Ｐゴシック"/>
              </a:rPr>
              <a:t>事業者</a:t>
            </a:r>
            <a:endParaRPr lang="ja-JP" altLang="en-US" dirty="0">
              <a:solidFill>
                <a:schemeClr val="bg1"/>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3D7D8133-379D-184D-ACF9-01AA7845C28B}"/>
              </a:ext>
            </a:extLst>
          </p:cNvPr>
          <p:cNvSpPr/>
          <p:nvPr/>
        </p:nvSpPr>
        <p:spPr>
          <a:xfrm>
            <a:off x="5002848" y="3554042"/>
            <a:ext cx="3416320" cy="307777"/>
          </a:xfrm>
          <a:prstGeom prst="rect">
            <a:avLst/>
          </a:prstGeom>
        </p:spPr>
        <p:txBody>
          <a:bodyPr wrap="none">
            <a:spAutoFit/>
          </a:bodyPr>
          <a:lstStyle/>
          <a:p>
            <a:pPr algn="ctr"/>
            <a:r>
              <a:rPr lang="ja-JP" altLang="en-US" sz="1400">
                <a:solidFill>
                  <a:schemeClr val="bg1"/>
                </a:solidFill>
                <a:latin typeface="Meiryo" panose="020B0604030504040204" pitchFamily="34" charset="-128"/>
                <a:ea typeface="Meiryo" panose="020B0604030504040204" pitchFamily="34" charset="-128"/>
                <a:cs typeface="ＭＳ Ｐゴシック"/>
              </a:rPr>
              <a:t>プロマネ、調達、いざというときの保険</a:t>
            </a:r>
            <a:endParaRPr lang="ja-JP" altLang="en-US" sz="1400" dirty="0">
              <a:solidFill>
                <a:schemeClr val="bg1"/>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3F947D8C-A876-B74B-AA7E-157B02FA5590}"/>
              </a:ext>
            </a:extLst>
          </p:cNvPr>
          <p:cNvSpPr/>
          <p:nvPr/>
        </p:nvSpPr>
        <p:spPr>
          <a:xfrm>
            <a:off x="1297907" y="3244334"/>
            <a:ext cx="2270172" cy="369332"/>
          </a:xfrm>
          <a:prstGeom prst="rect">
            <a:avLst/>
          </a:prstGeom>
        </p:spPr>
        <p:txBody>
          <a:bodyPr wrap="none">
            <a:spAutoFit/>
          </a:bodyPr>
          <a:lstStyle/>
          <a:p>
            <a:pPr algn="ctr"/>
            <a:r>
              <a:rPr lang="ja-JP" altLang="en-US">
                <a:solidFill>
                  <a:schemeClr val="accent6">
                    <a:lumMod val="50000"/>
                  </a:schemeClr>
                </a:solidFill>
                <a:latin typeface="Meiryo" panose="020B0604030504040204" pitchFamily="34" charset="-128"/>
                <a:ea typeface="Meiryo" panose="020B0604030504040204" pitchFamily="34" charset="-128"/>
                <a:cs typeface="ＭＳ Ｐゴシック"/>
              </a:rPr>
              <a:t>できる中堅</a:t>
            </a:r>
            <a:r>
              <a:rPr lang="en-US" altLang="ja-JP" dirty="0">
                <a:solidFill>
                  <a:schemeClr val="accent6">
                    <a:lumMod val="50000"/>
                  </a:schemeClr>
                </a:solidFill>
                <a:latin typeface="Meiryo" panose="020B0604030504040204" pitchFamily="34" charset="-128"/>
                <a:ea typeface="Meiryo" panose="020B0604030504040204" pitchFamily="34" charset="-128"/>
                <a:cs typeface="ＭＳ Ｐゴシック"/>
              </a:rPr>
              <a:t>SI</a:t>
            </a:r>
            <a:r>
              <a:rPr lang="ja-JP" altLang="en-US">
                <a:solidFill>
                  <a:schemeClr val="accent6">
                    <a:lumMod val="50000"/>
                  </a:schemeClr>
                </a:solidFill>
                <a:latin typeface="Meiryo" panose="020B0604030504040204" pitchFamily="34" charset="-128"/>
                <a:ea typeface="Meiryo" panose="020B0604030504040204" pitchFamily="34" charset="-128"/>
                <a:cs typeface="ＭＳ Ｐゴシック"/>
              </a:rPr>
              <a:t>事業者</a:t>
            </a:r>
            <a:endParaRPr lang="ja-JP" altLang="en-US" dirty="0">
              <a:solidFill>
                <a:schemeClr val="accent6">
                  <a:lumMod val="50000"/>
                </a:schemeClr>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1ADA50AA-24EE-A341-AF03-77707594EDA3}"/>
              </a:ext>
            </a:extLst>
          </p:cNvPr>
          <p:cNvSpPr/>
          <p:nvPr/>
        </p:nvSpPr>
        <p:spPr>
          <a:xfrm>
            <a:off x="814607" y="3554042"/>
            <a:ext cx="3236784" cy="307777"/>
          </a:xfrm>
          <a:prstGeom prst="rect">
            <a:avLst/>
          </a:prstGeom>
        </p:spPr>
        <p:txBody>
          <a:bodyPr wrap="none">
            <a:spAutoFit/>
          </a:bodyPr>
          <a:lstStyle/>
          <a:p>
            <a:pPr algn="ctr"/>
            <a:r>
              <a:rPr lang="ja-JP" altLang="en-US" sz="1400">
                <a:solidFill>
                  <a:schemeClr val="accent6">
                    <a:lumMod val="50000"/>
                  </a:schemeClr>
                </a:solidFill>
                <a:latin typeface="Meiryo" panose="020B0604030504040204" pitchFamily="34" charset="-128"/>
                <a:ea typeface="Meiryo" panose="020B0604030504040204" pitchFamily="34" charset="-128"/>
                <a:cs typeface="ＭＳ Ｐゴシック"/>
              </a:rPr>
              <a:t>新しい取り組み、そのための技術支援</a:t>
            </a:r>
            <a:endParaRPr lang="ja-JP" altLang="en-US" sz="1400" dirty="0">
              <a:solidFill>
                <a:schemeClr val="accent6">
                  <a:lumMod val="50000"/>
                </a:schemeClr>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8D8CB1AB-3A78-4F4F-9230-D68C7AC42D0C}"/>
              </a:ext>
            </a:extLst>
          </p:cNvPr>
          <p:cNvSpPr/>
          <p:nvPr/>
        </p:nvSpPr>
        <p:spPr>
          <a:xfrm>
            <a:off x="1532747" y="4704235"/>
            <a:ext cx="1800493" cy="369332"/>
          </a:xfrm>
          <a:prstGeom prst="rect">
            <a:avLst/>
          </a:prstGeom>
        </p:spPr>
        <p:txBody>
          <a:bodyPr wrap="none">
            <a:spAutoFit/>
          </a:bodyPr>
          <a:lstStyle/>
          <a:p>
            <a:pPr algn="ctr"/>
            <a:r>
              <a:rPr lang="ja-JP" altLang="en-US">
                <a:solidFill>
                  <a:schemeClr val="accent4">
                    <a:lumMod val="50000"/>
                  </a:schemeClr>
                </a:solidFill>
                <a:latin typeface="Meiryo" panose="020B0604030504040204" pitchFamily="34" charset="-128"/>
                <a:ea typeface="Meiryo" panose="020B0604030504040204" pitchFamily="34" charset="-128"/>
                <a:cs typeface="ＭＳ Ｐゴシック"/>
              </a:rPr>
              <a:t>ベンチャー企業</a:t>
            </a:r>
            <a:endParaRPr lang="ja-JP" altLang="en-US" dirty="0">
              <a:solidFill>
                <a:schemeClr val="accent4">
                  <a:lumMod val="50000"/>
                </a:schemeClr>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51CDF49B-1B79-784F-8122-22E07F39A741}"/>
              </a:ext>
            </a:extLst>
          </p:cNvPr>
          <p:cNvSpPr/>
          <p:nvPr/>
        </p:nvSpPr>
        <p:spPr>
          <a:xfrm>
            <a:off x="1173683" y="5013943"/>
            <a:ext cx="2518639" cy="307777"/>
          </a:xfrm>
          <a:prstGeom prst="rect">
            <a:avLst/>
          </a:prstGeom>
        </p:spPr>
        <p:txBody>
          <a:bodyPr wrap="none">
            <a:spAutoFit/>
          </a:bodyPr>
          <a:lstStyle/>
          <a:p>
            <a:pPr algn="ctr"/>
            <a:r>
              <a:rPr lang="ja-JP" altLang="en-US" sz="1400">
                <a:solidFill>
                  <a:schemeClr val="accent4">
                    <a:lumMod val="50000"/>
                  </a:schemeClr>
                </a:solidFill>
                <a:latin typeface="Meiryo" panose="020B0604030504040204" pitchFamily="34" charset="-128"/>
                <a:ea typeface="Meiryo" panose="020B0604030504040204" pitchFamily="34" charset="-128"/>
                <a:cs typeface="ＭＳ Ｐゴシック"/>
              </a:rPr>
              <a:t>新しい技術やアイデアの提供</a:t>
            </a:r>
            <a:endParaRPr lang="ja-JP" altLang="en-US" sz="1400" dirty="0">
              <a:solidFill>
                <a:schemeClr val="accent4">
                  <a:lumMod val="50000"/>
                </a:schemeClr>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1C50417B-123E-B249-95CF-CD0B5DC7EC9E}"/>
              </a:ext>
            </a:extLst>
          </p:cNvPr>
          <p:cNvSpPr/>
          <p:nvPr/>
        </p:nvSpPr>
        <p:spPr>
          <a:xfrm>
            <a:off x="4781621" y="4706882"/>
            <a:ext cx="3858749" cy="369332"/>
          </a:xfrm>
          <a:prstGeom prst="rect">
            <a:avLst/>
          </a:prstGeom>
        </p:spPr>
        <p:txBody>
          <a:bodyPr wrap="none">
            <a:spAutoFit/>
          </a:bodyPr>
          <a:lstStyle/>
          <a:p>
            <a:pPr algn="ctr"/>
            <a:r>
              <a:rPr lang="ja-JP" altLang="en-US">
                <a:solidFill>
                  <a:schemeClr val="accent3">
                    <a:lumMod val="50000"/>
                  </a:schemeClr>
                </a:solidFill>
                <a:latin typeface="Meiryo" panose="020B0604030504040204" pitchFamily="34" charset="-128"/>
                <a:ea typeface="Meiryo" panose="020B0604030504040204" pitchFamily="34" charset="-128"/>
                <a:cs typeface="ＭＳ Ｐゴシック"/>
              </a:rPr>
              <a:t>従来型の中小</a:t>
            </a:r>
            <a:r>
              <a:rPr lang="en-US" altLang="ja-JP" dirty="0">
                <a:solidFill>
                  <a:schemeClr val="accent3">
                    <a:lumMod val="50000"/>
                  </a:schemeClr>
                </a:solidFill>
                <a:latin typeface="Meiryo" panose="020B0604030504040204" pitchFamily="34" charset="-128"/>
                <a:ea typeface="Meiryo" panose="020B0604030504040204" pitchFamily="34" charset="-128"/>
                <a:cs typeface="ＭＳ Ｐゴシック"/>
              </a:rPr>
              <a:t>SI</a:t>
            </a:r>
            <a:r>
              <a:rPr lang="ja-JP" altLang="en-US">
                <a:solidFill>
                  <a:schemeClr val="accent3">
                    <a:lumMod val="50000"/>
                  </a:schemeClr>
                </a:solidFill>
                <a:latin typeface="Meiryo" panose="020B0604030504040204" pitchFamily="34" charset="-128"/>
                <a:ea typeface="Meiryo" panose="020B0604030504040204" pitchFamily="34" charset="-128"/>
                <a:cs typeface="ＭＳ Ｐゴシック"/>
              </a:rPr>
              <a:t>事業者・</a:t>
            </a:r>
            <a:r>
              <a:rPr lang="en-US" altLang="ja-JP" dirty="0">
                <a:solidFill>
                  <a:schemeClr val="accent3">
                    <a:lumMod val="50000"/>
                  </a:schemeClr>
                </a:solidFill>
                <a:latin typeface="Meiryo" panose="020B0604030504040204" pitchFamily="34" charset="-128"/>
                <a:ea typeface="Meiryo" panose="020B0604030504040204" pitchFamily="34" charset="-128"/>
                <a:cs typeface="ＭＳ Ｐゴシック"/>
              </a:rPr>
              <a:t>SES</a:t>
            </a:r>
            <a:r>
              <a:rPr lang="ja-JP" altLang="en-US">
                <a:solidFill>
                  <a:schemeClr val="accent3">
                    <a:lumMod val="50000"/>
                  </a:schemeClr>
                </a:solidFill>
                <a:latin typeface="Meiryo" panose="020B0604030504040204" pitchFamily="34" charset="-128"/>
                <a:ea typeface="Meiryo" panose="020B0604030504040204" pitchFamily="34" charset="-128"/>
                <a:cs typeface="ＭＳ Ｐゴシック"/>
              </a:rPr>
              <a:t>事業者</a:t>
            </a:r>
            <a:endParaRPr lang="ja-JP" altLang="en-US"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C75CAF90-52F4-8345-B3DA-72C123622691}"/>
              </a:ext>
            </a:extLst>
          </p:cNvPr>
          <p:cNvSpPr/>
          <p:nvPr/>
        </p:nvSpPr>
        <p:spPr>
          <a:xfrm>
            <a:off x="6169827" y="5016590"/>
            <a:ext cx="1082348" cy="307777"/>
          </a:xfrm>
          <a:prstGeom prst="rect">
            <a:avLst/>
          </a:prstGeom>
        </p:spPr>
        <p:txBody>
          <a:bodyPr wrap="none">
            <a:spAutoFit/>
          </a:bodyPr>
          <a:lstStyle/>
          <a:p>
            <a:pPr algn="ctr"/>
            <a:r>
              <a:rPr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工数の提供</a:t>
            </a:r>
            <a:endParaRPr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cxnSp>
        <p:nvCxnSpPr>
          <p:cNvPr id="24" name="直線矢印コネクタ 23">
            <a:extLst>
              <a:ext uri="{FF2B5EF4-FFF2-40B4-BE49-F238E27FC236}">
                <a16:creationId xmlns:a16="http://schemas.microsoft.com/office/drawing/2014/main" id="{D8106E53-EAC0-B649-84D0-FED15538802B}"/>
              </a:ext>
            </a:extLst>
          </p:cNvPr>
          <p:cNvCxnSpPr>
            <a:cxnSpLocks/>
            <a:stCxn id="5" idx="0"/>
          </p:cNvCxnSpPr>
          <p:nvPr/>
        </p:nvCxnSpPr>
        <p:spPr>
          <a:xfrm flipV="1">
            <a:off x="1071121" y="1925033"/>
            <a:ext cx="0" cy="1296516"/>
          </a:xfrm>
          <a:prstGeom prst="straightConnector1">
            <a:avLst/>
          </a:prstGeom>
          <a:ln w="5715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B6D907B4-7E45-1946-843D-3CC10A71DE8E}"/>
              </a:ext>
            </a:extLst>
          </p:cNvPr>
          <p:cNvCxnSpPr>
            <a:cxnSpLocks/>
          </p:cNvCxnSpPr>
          <p:nvPr/>
        </p:nvCxnSpPr>
        <p:spPr>
          <a:xfrm flipV="1">
            <a:off x="2432993" y="1913641"/>
            <a:ext cx="0" cy="1296516"/>
          </a:xfrm>
          <a:prstGeom prst="straightConnector1">
            <a:avLst/>
          </a:prstGeom>
          <a:ln w="5715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直線矢印コネクタ 26">
            <a:extLst>
              <a:ext uri="{FF2B5EF4-FFF2-40B4-BE49-F238E27FC236}">
                <a16:creationId xmlns:a16="http://schemas.microsoft.com/office/drawing/2014/main" id="{80E1E18D-52DE-F84A-BA46-693FEA6683C8}"/>
              </a:ext>
            </a:extLst>
          </p:cNvPr>
          <p:cNvCxnSpPr>
            <a:cxnSpLocks/>
          </p:cNvCxnSpPr>
          <p:nvPr/>
        </p:nvCxnSpPr>
        <p:spPr>
          <a:xfrm flipV="1">
            <a:off x="3775410" y="1925033"/>
            <a:ext cx="0" cy="1296516"/>
          </a:xfrm>
          <a:prstGeom prst="straightConnector1">
            <a:avLst/>
          </a:prstGeom>
          <a:ln w="5715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05269B95-AFC4-BE47-A3DF-6EC6EA33990D}"/>
              </a:ext>
            </a:extLst>
          </p:cNvPr>
          <p:cNvCxnSpPr>
            <a:cxnSpLocks/>
          </p:cNvCxnSpPr>
          <p:nvPr/>
        </p:nvCxnSpPr>
        <p:spPr>
          <a:xfrm flipV="1">
            <a:off x="6703435" y="1925033"/>
            <a:ext cx="0" cy="1296516"/>
          </a:xfrm>
          <a:prstGeom prst="straightConnector1">
            <a:avLst/>
          </a:prstGeom>
          <a:ln w="57150">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カギ線コネクタ 29">
            <a:extLst>
              <a:ext uri="{FF2B5EF4-FFF2-40B4-BE49-F238E27FC236}">
                <a16:creationId xmlns:a16="http://schemas.microsoft.com/office/drawing/2014/main" id="{7FD23598-36E4-314E-AC7D-7F274086D41A}"/>
              </a:ext>
            </a:extLst>
          </p:cNvPr>
          <p:cNvCxnSpPr>
            <a:stCxn id="14" idx="0"/>
            <a:endCxn id="8" idx="2"/>
          </p:cNvCxnSpPr>
          <p:nvPr/>
        </p:nvCxnSpPr>
        <p:spPr>
          <a:xfrm rot="16200000" flipV="1">
            <a:off x="6982882" y="3590698"/>
            <a:ext cx="818127" cy="1361874"/>
          </a:xfrm>
          <a:prstGeom prst="bentConnector3">
            <a:avLst/>
          </a:prstGeom>
          <a:ln w="5715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カギ線コネクタ 30">
            <a:extLst>
              <a:ext uri="{FF2B5EF4-FFF2-40B4-BE49-F238E27FC236}">
                <a16:creationId xmlns:a16="http://schemas.microsoft.com/office/drawing/2014/main" id="{C4906AC2-AE34-A14F-BB05-65DB46169C18}"/>
              </a:ext>
            </a:extLst>
          </p:cNvPr>
          <p:cNvCxnSpPr>
            <a:cxnSpLocks/>
            <a:stCxn id="13" idx="0"/>
            <a:endCxn id="16" idx="2"/>
          </p:cNvCxnSpPr>
          <p:nvPr/>
        </p:nvCxnSpPr>
        <p:spPr>
          <a:xfrm rot="16200000" flipV="1">
            <a:off x="6301570" y="4271258"/>
            <a:ext cx="818879" cy="2"/>
          </a:xfrm>
          <a:prstGeom prst="bentConnector3">
            <a:avLst/>
          </a:prstGeom>
          <a:ln w="5715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カギ線コネクタ 33">
            <a:extLst>
              <a:ext uri="{FF2B5EF4-FFF2-40B4-BE49-F238E27FC236}">
                <a16:creationId xmlns:a16="http://schemas.microsoft.com/office/drawing/2014/main" id="{82D47EE1-3612-8A4A-BB14-C4CF5FC18D5D}"/>
              </a:ext>
            </a:extLst>
          </p:cNvPr>
          <p:cNvCxnSpPr>
            <a:cxnSpLocks/>
            <a:stCxn id="12" idx="0"/>
            <a:endCxn id="16" idx="2"/>
          </p:cNvCxnSpPr>
          <p:nvPr/>
        </p:nvCxnSpPr>
        <p:spPr>
          <a:xfrm rot="5400000" flipH="1" flipV="1">
            <a:off x="5620634" y="3590324"/>
            <a:ext cx="818879" cy="1361870"/>
          </a:xfrm>
          <a:prstGeom prst="bentConnector3">
            <a:avLst>
              <a:gd name="adj1" fmla="val 50000"/>
            </a:avLst>
          </a:prstGeom>
          <a:ln w="5715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カギ線コネクタ 36">
            <a:extLst>
              <a:ext uri="{FF2B5EF4-FFF2-40B4-BE49-F238E27FC236}">
                <a16:creationId xmlns:a16="http://schemas.microsoft.com/office/drawing/2014/main" id="{C4A1A771-EA83-274D-9CF2-D45548D76529}"/>
              </a:ext>
            </a:extLst>
          </p:cNvPr>
          <p:cNvCxnSpPr>
            <a:cxnSpLocks/>
            <a:stCxn id="11" idx="0"/>
            <a:endCxn id="39" idx="2"/>
          </p:cNvCxnSpPr>
          <p:nvPr/>
        </p:nvCxnSpPr>
        <p:spPr>
          <a:xfrm rot="5400000" flipH="1" flipV="1">
            <a:off x="3973635" y="3683801"/>
            <a:ext cx="818127" cy="1175669"/>
          </a:xfrm>
          <a:prstGeom prst="bentConnector3">
            <a:avLst>
              <a:gd name="adj1" fmla="val 50000"/>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カギ線コネクタ 41">
            <a:extLst>
              <a:ext uri="{FF2B5EF4-FFF2-40B4-BE49-F238E27FC236}">
                <a16:creationId xmlns:a16="http://schemas.microsoft.com/office/drawing/2014/main" id="{8DC36689-DE8A-BD40-B1DD-487CAFDCDE81}"/>
              </a:ext>
            </a:extLst>
          </p:cNvPr>
          <p:cNvCxnSpPr>
            <a:cxnSpLocks/>
            <a:stCxn id="10" idx="0"/>
            <a:endCxn id="39" idx="2"/>
          </p:cNvCxnSpPr>
          <p:nvPr/>
        </p:nvCxnSpPr>
        <p:spPr>
          <a:xfrm rot="5400000" flipH="1" flipV="1">
            <a:off x="3292699" y="3002865"/>
            <a:ext cx="818127" cy="2537541"/>
          </a:xfrm>
          <a:prstGeom prst="bentConnector3">
            <a:avLst>
              <a:gd name="adj1" fmla="val 50000"/>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カギ線コネクタ 44">
            <a:extLst>
              <a:ext uri="{FF2B5EF4-FFF2-40B4-BE49-F238E27FC236}">
                <a16:creationId xmlns:a16="http://schemas.microsoft.com/office/drawing/2014/main" id="{C7A41BBD-F5F0-8C40-8783-18C2963B18E0}"/>
              </a:ext>
            </a:extLst>
          </p:cNvPr>
          <p:cNvCxnSpPr>
            <a:cxnSpLocks/>
            <a:stCxn id="9" idx="0"/>
            <a:endCxn id="39" idx="2"/>
          </p:cNvCxnSpPr>
          <p:nvPr/>
        </p:nvCxnSpPr>
        <p:spPr>
          <a:xfrm rot="5400000" flipH="1" flipV="1">
            <a:off x="2622369" y="2332535"/>
            <a:ext cx="818127" cy="3878201"/>
          </a:xfrm>
          <a:prstGeom prst="bentConnector3">
            <a:avLst>
              <a:gd name="adj1" fmla="val 50000"/>
            </a:avLst>
          </a:prstGeom>
          <a:ln>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a:extLst>
              <a:ext uri="{FF2B5EF4-FFF2-40B4-BE49-F238E27FC236}">
                <a16:creationId xmlns:a16="http://schemas.microsoft.com/office/drawing/2014/main" id="{88A7F65D-DFB2-E74C-9EA2-7B053CAA408C}"/>
              </a:ext>
            </a:extLst>
          </p:cNvPr>
          <p:cNvCxnSpPr>
            <a:cxnSpLocks/>
          </p:cNvCxnSpPr>
          <p:nvPr/>
        </p:nvCxnSpPr>
        <p:spPr>
          <a:xfrm flipV="1">
            <a:off x="769564" y="3861819"/>
            <a:ext cx="0" cy="828607"/>
          </a:xfrm>
          <a:prstGeom prst="straightConnector1">
            <a:avLst/>
          </a:prstGeom>
          <a:ln w="57150">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直線矢印コネクタ 52">
            <a:extLst>
              <a:ext uri="{FF2B5EF4-FFF2-40B4-BE49-F238E27FC236}">
                <a16:creationId xmlns:a16="http://schemas.microsoft.com/office/drawing/2014/main" id="{0F80102F-F29A-E64E-A41C-A56681F3E312}"/>
              </a:ext>
            </a:extLst>
          </p:cNvPr>
          <p:cNvCxnSpPr>
            <a:cxnSpLocks/>
          </p:cNvCxnSpPr>
          <p:nvPr/>
        </p:nvCxnSpPr>
        <p:spPr>
          <a:xfrm flipV="1">
            <a:off x="2092525" y="3852092"/>
            <a:ext cx="0" cy="828607"/>
          </a:xfrm>
          <a:prstGeom prst="straightConnector1">
            <a:avLst/>
          </a:prstGeom>
          <a:ln w="57150">
            <a:solidFill>
              <a:schemeClr val="accent4">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54" name="テキスト ボックス 53">
            <a:extLst>
              <a:ext uri="{FF2B5EF4-FFF2-40B4-BE49-F238E27FC236}">
                <a16:creationId xmlns:a16="http://schemas.microsoft.com/office/drawing/2014/main" id="{804F2330-3DEC-9E42-BFCD-D11F3571AB92}"/>
              </a:ext>
            </a:extLst>
          </p:cNvPr>
          <p:cNvSpPr txBox="1"/>
          <p:nvPr/>
        </p:nvSpPr>
        <p:spPr>
          <a:xfrm>
            <a:off x="1280272" y="2326315"/>
            <a:ext cx="2305439" cy="584775"/>
          </a:xfrm>
          <a:prstGeom prst="rect">
            <a:avLst/>
          </a:prstGeom>
          <a:solidFill>
            <a:srgbClr val="FFFFFF">
              <a:alpha val="50196"/>
            </a:srgbClr>
          </a:solidFill>
        </p:spPr>
        <p:txBody>
          <a:bodyPr wrap="none" rtlCol="0">
            <a:spAutoFit/>
          </a:bodyPr>
          <a:lstStyle/>
          <a:p>
            <a:pPr algn="ctr"/>
            <a:r>
              <a:rPr kumimoji="1" lang="ja-JP" altLang="en-US" sz="3200" b="1">
                <a:solidFill>
                  <a:srgbClr val="0070C0"/>
                </a:solidFill>
                <a:latin typeface="Meiryo" panose="020B0604030504040204" pitchFamily="34" charset="-128"/>
                <a:ea typeface="Meiryo" panose="020B0604030504040204" pitchFamily="34" charset="-128"/>
              </a:rPr>
              <a:t>未来型の</a:t>
            </a:r>
            <a:r>
              <a:rPr kumimoji="1" lang="en-US" altLang="ja-JP" sz="3200" b="1" dirty="0">
                <a:solidFill>
                  <a:srgbClr val="0070C0"/>
                </a:solidFill>
                <a:latin typeface="Meiryo" panose="020B0604030504040204" pitchFamily="34" charset="-128"/>
                <a:ea typeface="Meiryo" panose="020B0604030504040204" pitchFamily="34" charset="-128"/>
              </a:rPr>
              <a:t>IT</a:t>
            </a:r>
            <a:endParaRPr kumimoji="1" lang="ja-JP" altLang="en-US" sz="3200" b="1">
              <a:solidFill>
                <a:srgbClr val="0070C0"/>
              </a:solidFill>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613F7F9B-8B97-DD49-B844-D539D7C690AF}"/>
              </a:ext>
            </a:extLst>
          </p:cNvPr>
          <p:cNvSpPr txBox="1"/>
          <p:nvPr/>
        </p:nvSpPr>
        <p:spPr>
          <a:xfrm>
            <a:off x="5560441" y="2321452"/>
            <a:ext cx="2305439" cy="584775"/>
          </a:xfrm>
          <a:prstGeom prst="rect">
            <a:avLst/>
          </a:prstGeom>
          <a:solidFill>
            <a:srgbClr val="FFFFFF">
              <a:alpha val="50196"/>
            </a:srgbClr>
          </a:solidFill>
        </p:spPr>
        <p:txBody>
          <a:bodyPr wrap="none" rtlCol="0">
            <a:spAutoFit/>
          </a:bodyPr>
          <a:lstStyle/>
          <a:p>
            <a:pPr algn="ctr"/>
            <a:r>
              <a:rPr kumimoji="1" lang="ja-JP" altLang="en-US" sz="3200" b="1">
                <a:solidFill>
                  <a:schemeClr val="accent2">
                    <a:lumMod val="50000"/>
                  </a:schemeClr>
                </a:solidFill>
                <a:latin typeface="Meiryo" panose="020B0604030504040204" pitchFamily="34" charset="-128"/>
                <a:ea typeface="Meiryo" panose="020B0604030504040204" pitchFamily="34" charset="-128"/>
              </a:rPr>
              <a:t>従来型の</a:t>
            </a:r>
            <a:r>
              <a:rPr kumimoji="1" lang="en-US" altLang="ja-JP" sz="3200" b="1" dirty="0">
                <a:solidFill>
                  <a:schemeClr val="accent2">
                    <a:lumMod val="50000"/>
                  </a:schemeClr>
                </a:solidFill>
                <a:latin typeface="Meiryo" panose="020B0604030504040204" pitchFamily="34" charset="-128"/>
                <a:ea typeface="Meiryo" panose="020B0604030504040204" pitchFamily="34" charset="-128"/>
              </a:rPr>
              <a:t>IT</a:t>
            </a:r>
            <a:endParaRPr kumimoji="1" lang="ja-JP" altLang="en-US" sz="3200" b="1">
              <a:solidFill>
                <a:schemeClr val="accent2">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72558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D6607A2-9FF8-744F-9358-60DF2B6CFC68}"/>
              </a:ext>
            </a:extLst>
          </p:cNvPr>
          <p:cNvSpPr/>
          <p:nvPr/>
        </p:nvSpPr>
        <p:spPr>
          <a:xfrm>
            <a:off x="2891935" y="2823903"/>
            <a:ext cx="3354860" cy="140234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latin typeface="Meiryo" panose="020B0604030504040204" pitchFamily="34" charset="-128"/>
                <a:ea typeface="Meiryo" panose="020B0604030504040204" pitchFamily="34" charset="-128"/>
                <a:cs typeface="ＭＳ Ｐゴシック"/>
              </a:rPr>
              <a:t>売上・利益の拡大</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タイトル 37">
            <a:extLst>
              <a:ext uri="{FF2B5EF4-FFF2-40B4-BE49-F238E27FC236}">
                <a16:creationId xmlns:a16="http://schemas.microsoft.com/office/drawing/2014/main" id="{32513654-9556-0546-BAEB-BB7D9EAA054C}"/>
              </a:ext>
            </a:extLst>
          </p:cNvPr>
          <p:cNvSpPr>
            <a:spLocks noGrp="1"/>
          </p:cNvSpPr>
          <p:nvPr>
            <p:ph type="title"/>
          </p:nvPr>
        </p:nvSpPr>
        <p:spPr/>
        <p:txBody>
          <a:bodyPr/>
          <a:lstStyle/>
          <a:p>
            <a:r>
              <a:rPr kumimoji="1" lang="en-US" altLang="ja-JP" dirty="0"/>
              <a:t>SI</a:t>
            </a:r>
            <a:r>
              <a:rPr kumimoji="1" lang="ja-JP" altLang="en-US"/>
              <a:t>ビジネスに取り憑く</a:t>
            </a:r>
            <a:r>
              <a:rPr kumimoji="1" lang="en-US" altLang="ja-JP" dirty="0"/>
              <a:t>3</a:t>
            </a:r>
            <a:r>
              <a:rPr kumimoji="1" lang="ja-JP" altLang="en-US"/>
              <a:t>匹の</a:t>
            </a:r>
            <a:r>
              <a:rPr lang="en-US" altLang="ja-JP" dirty="0"/>
              <a:t>“</a:t>
            </a:r>
            <a:r>
              <a:rPr lang="ja-JP" altLang="en-US"/>
              <a:t>お化け</a:t>
            </a:r>
            <a:r>
              <a:rPr lang="en-US" altLang="ja-JP" dirty="0"/>
              <a:t>”</a:t>
            </a:r>
            <a:endParaRPr kumimoji="1" lang="ja-JP" altLang="en-US"/>
          </a:p>
        </p:txBody>
      </p:sp>
      <p:sp>
        <p:nvSpPr>
          <p:cNvPr id="2" name="スライド番号プレースホルダー 1">
            <a:extLst>
              <a:ext uri="{FF2B5EF4-FFF2-40B4-BE49-F238E27FC236}">
                <a16:creationId xmlns:a16="http://schemas.microsoft.com/office/drawing/2014/main" id="{E6F31D93-0EB8-F54C-BFBE-B7C5AA50F0E8}"/>
              </a:ext>
            </a:extLst>
          </p:cNvPr>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26</a:t>
            </a:fld>
            <a:endParaRPr kumimoji="1" lang="ja-JP" altLang="en-US"/>
          </a:p>
        </p:txBody>
      </p:sp>
      <p:sp>
        <p:nvSpPr>
          <p:cNvPr id="3" name="正方形/長方形 2">
            <a:extLst>
              <a:ext uri="{FF2B5EF4-FFF2-40B4-BE49-F238E27FC236}">
                <a16:creationId xmlns:a16="http://schemas.microsoft.com/office/drawing/2014/main" id="{F634666B-B74B-BA45-BADC-E0940B63F04E}"/>
              </a:ext>
            </a:extLst>
          </p:cNvPr>
          <p:cNvSpPr/>
          <p:nvPr/>
        </p:nvSpPr>
        <p:spPr>
          <a:xfrm>
            <a:off x="3175683" y="3339607"/>
            <a:ext cx="2787363" cy="791819"/>
          </a:xfrm>
          <a:prstGeom prst="rect">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panose="020B0604030504040204" pitchFamily="34" charset="-128"/>
                <a:ea typeface="Meiryo" panose="020B0604030504040204" pitchFamily="34" charset="-128"/>
                <a:cs typeface="ＭＳ Ｐゴシック"/>
              </a:rPr>
              <a:t>稼働率の向上</a:t>
            </a:r>
            <a:endParaRPr kumimoji="1" lang="ja-JP" altLang="en-US" sz="3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741A4D6A-EF85-0941-AE5C-60E1F0370E1E}"/>
              </a:ext>
            </a:extLst>
          </p:cNvPr>
          <p:cNvSpPr/>
          <p:nvPr/>
        </p:nvSpPr>
        <p:spPr>
          <a:xfrm>
            <a:off x="3518584" y="1989534"/>
            <a:ext cx="2106827" cy="43544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人材不足</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72B70230-ECE9-9C49-9D5E-EDC87A83DB5A}"/>
              </a:ext>
            </a:extLst>
          </p:cNvPr>
          <p:cNvSpPr/>
          <p:nvPr/>
        </p:nvSpPr>
        <p:spPr>
          <a:xfrm>
            <a:off x="1130641" y="1989533"/>
            <a:ext cx="2106827" cy="43544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人材育成の停滞</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B528221-81A1-BB4C-9E19-9C40A2DAB50C}"/>
              </a:ext>
            </a:extLst>
          </p:cNvPr>
          <p:cNvSpPr/>
          <p:nvPr/>
        </p:nvSpPr>
        <p:spPr>
          <a:xfrm>
            <a:off x="5929290" y="1989532"/>
            <a:ext cx="2106827" cy="43544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新規事業開発の休止</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A7307F07-EC57-BA46-BF44-3894E064206A}"/>
              </a:ext>
            </a:extLst>
          </p:cNvPr>
          <p:cNvSpPr/>
          <p:nvPr/>
        </p:nvSpPr>
        <p:spPr>
          <a:xfrm>
            <a:off x="4681257" y="4389582"/>
            <a:ext cx="3354860" cy="16907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新事業・新顧客</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からの売上拡大</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BD2CFD23-2311-E247-9ED0-260906214E41}"/>
              </a:ext>
            </a:extLst>
          </p:cNvPr>
          <p:cNvSpPr/>
          <p:nvPr/>
        </p:nvSpPr>
        <p:spPr>
          <a:xfrm>
            <a:off x="5006093" y="5189091"/>
            <a:ext cx="2705188" cy="82225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景気に関わらず成長できる</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自分で自分の未来を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創り出せる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9BB88BBC-5730-0444-944E-2453938A81D7}"/>
              </a:ext>
            </a:extLst>
          </p:cNvPr>
          <p:cNvSpPr/>
          <p:nvPr/>
        </p:nvSpPr>
        <p:spPr>
          <a:xfrm>
            <a:off x="1130640" y="6126184"/>
            <a:ext cx="3354861" cy="36218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商品＝労働力と</a:t>
            </a:r>
            <a:r>
              <a:rPr lang="ja-JP" altLang="en-US">
                <a:solidFill>
                  <a:srgbClr val="FFFFFF"/>
                </a:solidFill>
                <a:latin typeface="Meiryo" panose="020B0604030504040204" pitchFamily="34" charset="-128"/>
                <a:ea typeface="Meiryo" panose="020B0604030504040204" pitchFamily="34" charset="-128"/>
                <a:cs typeface="ＭＳ Ｐゴシック"/>
              </a:rPr>
              <a:t>調達能力</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F5505F9-98FD-4742-BEDE-A2DAAB397A67}"/>
              </a:ext>
            </a:extLst>
          </p:cNvPr>
          <p:cNvSpPr/>
          <p:nvPr/>
        </p:nvSpPr>
        <p:spPr>
          <a:xfrm>
            <a:off x="4681257" y="6126183"/>
            <a:ext cx="3354860" cy="362186"/>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商品＝技術力と</a:t>
            </a:r>
            <a:r>
              <a:rPr lang="ja-JP" altLang="en-US">
                <a:solidFill>
                  <a:srgbClr val="FFFFFF"/>
                </a:solidFill>
                <a:latin typeface="Meiryo" panose="020B0604030504040204" pitchFamily="34" charset="-128"/>
                <a:ea typeface="Meiryo" panose="020B0604030504040204" pitchFamily="34" charset="-128"/>
                <a:cs typeface="ＭＳ Ｐゴシック"/>
              </a:rPr>
              <a:t>チャレンジ力</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58" name="グループ化 57">
            <a:extLst>
              <a:ext uri="{FF2B5EF4-FFF2-40B4-BE49-F238E27FC236}">
                <a16:creationId xmlns:a16="http://schemas.microsoft.com/office/drawing/2014/main" id="{1EE5632F-FC59-9C4C-B565-C1A29D484BA8}"/>
              </a:ext>
            </a:extLst>
          </p:cNvPr>
          <p:cNvGrpSpPr/>
          <p:nvPr/>
        </p:nvGrpSpPr>
        <p:grpSpPr>
          <a:xfrm>
            <a:off x="1130642" y="4131426"/>
            <a:ext cx="3354860" cy="1948932"/>
            <a:chOff x="1130642" y="4131426"/>
            <a:chExt cx="3354860" cy="1948932"/>
          </a:xfrm>
        </p:grpSpPr>
        <p:sp>
          <p:nvSpPr>
            <p:cNvPr id="9" name="正方形/長方形 8">
              <a:extLst>
                <a:ext uri="{FF2B5EF4-FFF2-40B4-BE49-F238E27FC236}">
                  <a16:creationId xmlns:a16="http://schemas.microsoft.com/office/drawing/2014/main" id="{FE8F7604-DEBB-F640-A38A-3364BE0E7B90}"/>
                </a:ext>
              </a:extLst>
            </p:cNvPr>
            <p:cNvSpPr/>
            <p:nvPr/>
          </p:nvSpPr>
          <p:spPr>
            <a:xfrm>
              <a:off x="1130642" y="4389582"/>
              <a:ext cx="3354860" cy="16907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景気の拡大</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119F0285-A495-B64C-BD3D-6BEB39BA105F}"/>
                </a:ext>
              </a:extLst>
            </p:cNvPr>
            <p:cNvSpPr/>
            <p:nvPr/>
          </p:nvSpPr>
          <p:spPr>
            <a:xfrm>
              <a:off x="1455478" y="5189091"/>
              <a:ext cx="2705188" cy="8222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景気の変動に左右される</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自分で自分の未来を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描くことができない</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 name="直線矢印コネクタ 14">
              <a:extLst>
                <a:ext uri="{FF2B5EF4-FFF2-40B4-BE49-F238E27FC236}">
                  <a16:creationId xmlns:a16="http://schemas.microsoft.com/office/drawing/2014/main" id="{B6012F46-D567-524D-B996-967DBD2C43B4}"/>
                </a:ext>
              </a:extLst>
            </p:cNvPr>
            <p:cNvCxnSpPr>
              <a:cxnSpLocks/>
              <a:stCxn id="9" idx="0"/>
            </p:cNvCxnSpPr>
            <p:nvPr/>
          </p:nvCxnSpPr>
          <p:spPr>
            <a:xfrm flipV="1">
              <a:off x="2808072" y="4131426"/>
              <a:ext cx="367611" cy="258156"/>
            </a:xfrm>
            <a:prstGeom prst="straightConnector1">
              <a:avLst/>
            </a:prstGeom>
            <a:ln w="57150">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178D48BD-9627-C547-BD29-897EB89F20DE}"/>
              </a:ext>
            </a:extLst>
          </p:cNvPr>
          <p:cNvCxnSpPr>
            <a:cxnSpLocks/>
            <a:stCxn id="8" idx="0"/>
          </p:cNvCxnSpPr>
          <p:nvPr/>
        </p:nvCxnSpPr>
        <p:spPr>
          <a:xfrm flipH="1" flipV="1">
            <a:off x="5963046" y="4131426"/>
            <a:ext cx="395641" cy="258156"/>
          </a:xfrm>
          <a:prstGeom prst="straightConnector1">
            <a:avLst/>
          </a:prstGeom>
          <a:ln w="57150">
            <a:solidFill>
              <a:schemeClr val="accent3">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F0E16959-9BAC-8047-ADF2-AD4DCC08ACA9}"/>
              </a:ext>
            </a:extLst>
          </p:cNvPr>
          <p:cNvCxnSpPr>
            <a:cxnSpLocks/>
            <a:stCxn id="4" idx="0"/>
            <a:endCxn id="6" idx="2"/>
          </p:cNvCxnSpPr>
          <p:nvPr/>
        </p:nvCxnSpPr>
        <p:spPr>
          <a:xfrm flipH="1" flipV="1">
            <a:off x="2184055" y="2424978"/>
            <a:ext cx="2385310" cy="398925"/>
          </a:xfrm>
          <a:prstGeom prst="straightConnector1">
            <a:avLst/>
          </a:prstGeom>
          <a:ln w="28575">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378752BF-04F4-C94A-ABC2-585228F3ED20}"/>
              </a:ext>
            </a:extLst>
          </p:cNvPr>
          <p:cNvCxnSpPr>
            <a:cxnSpLocks/>
            <a:stCxn id="4" idx="0"/>
            <a:endCxn id="5" idx="2"/>
          </p:cNvCxnSpPr>
          <p:nvPr/>
        </p:nvCxnSpPr>
        <p:spPr>
          <a:xfrm flipV="1">
            <a:off x="4569365" y="2424979"/>
            <a:ext cx="2633" cy="398924"/>
          </a:xfrm>
          <a:prstGeom prst="straightConnector1">
            <a:avLst/>
          </a:prstGeom>
          <a:ln w="28575">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C7439950-9628-F149-A015-3866BB6D3A83}"/>
              </a:ext>
            </a:extLst>
          </p:cNvPr>
          <p:cNvCxnSpPr>
            <a:cxnSpLocks/>
            <a:stCxn id="4" idx="0"/>
            <a:endCxn id="7" idx="2"/>
          </p:cNvCxnSpPr>
          <p:nvPr/>
        </p:nvCxnSpPr>
        <p:spPr>
          <a:xfrm flipV="1">
            <a:off x="4569365" y="2424977"/>
            <a:ext cx="2413339" cy="398926"/>
          </a:xfrm>
          <a:prstGeom prst="straightConnector1">
            <a:avLst/>
          </a:prstGeom>
          <a:ln w="28575">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39" name="グループ化 38">
            <a:extLst>
              <a:ext uri="{FF2B5EF4-FFF2-40B4-BE49-F238E27FC236}">
                <a16:creationId xmlns:a16="http://schemas.microsoft.com/office/drawing/2014/main" id="{483D3B5A-B301-E94C-8A6E-BFECF81316F9}"/>
              </a:ext>
            </a:extLst>
          </p:cNvPr>
          <p:cNvGrpSpPr/>
          <p:nvPr/>
        </p:nvGrpSpPr>
        <p:grpSpPr>
          <a:xfrm>
            <a:off x="572438" y="2984765"/>
            <a:ext cx="1966874" cy="787014"/>
            <a:chOff x="275664" y="1475753"/>
            <a:chExt cx="1966874" cy="787014"/>
          </a:xfrm>
        </p:grpSpPr>
        <p:pic>
          <p:nvPicPr>
            <p:cNvPr id="32" name="図 31">
              <a:extLst>
                <a:ext uri="{FF2B5EF4-FFF2-40B4-BE49-F238E27FC236}">
                  <a16:creationId xmlns:a16="http://schemas.microsoft.com/office/drawing/2014/main" id="{9237D81F-BB1B-994D-845A-BAF4A4695A58}"/>
                </a:ext>
              </a:extLst>
            </p:cNvPr>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75664" y="1475753"/>
              <a:ext cx="787014" cy="787014"/>
            </a:xfrm>
            <a:prstGeom prst="rect">
              <a:avLst/>
            </a:prstGeom>
          </p:spPr>
        </p:pic>
        <p:sp>
          <p:nvSpPr>
            <p:cNvPr id="35" name="テキスト ボックス 34">
              <a:extLst>
                <a:ext uri="{FF2B5EF4-FFF2-40B4-BE49-F238E27FC236}">
                  <a16:creationId xmlns:a16="http://schemas.microsoft.com/office/drawing/2014/main" id="{78D1DADC-46BD-5741-9FE6-FBD6EB08E14A}"/>
                </a:ext>
              </a:extLst>
            </p:cNvPr>
            <p:cNvSpPr txBox="1"/>
            <p:nvPr/>
          </p:nvSpPr>
          <p:spPr>
            <a:xfrm>
              <a:off x="826766" y="1515286"/>
              <a:ext cx="1415772" cy="584775"/>
            </a:xfrm>
            <a:prstGeom prst="rect">
              <a:avLst/>
            </a:prstGeom>
            <a:noFill/>
          </p:spPr>
          <p:txBody>
            <a:bodyPr wrap="none" rtlCol="0">
              <a:spAutoFit/>
            </a:bodyPr>
            <a:lstStyle/>
            <a:p>
              <a:r>
                <a:rPr kumimoji="1" lang="ja-JP" altLang="en-US" sz="3200" b="1">
                  <a:solidFill>
                    <a:schemeClr val="accent6">
                      <a:lumMod val="50000"/>
                    </a:schemeClr>
                  </a:solidFill>
                  <a:latin typeface="YuKyokasho Yoko" panose="02000500000000000000" pitchFamily="2" charset="-128"/>
                  <a:ea typeface="YuKyokasho Yoko" panose="02000500000000000000" pitchFamily="2" charset="-128"/>
                </a:rPr>
                <a:t>自動化</a:t>
              </a:r>
            </a:p>
          </p:txBody>
        </p:sp>
      </p:grpSp>
      <p:grpSp>
        <p:nvGrpSpPr>
          <p:cNvPr id="40" name="グループ化 39">
            <a:extLst>
              <a:ext uri="{FF2B5EF4-FFF2-40B4-BE49-F238E27FC236}">
                <a16:creationId xmlns:a16="http://schemas.microsoft.com/office/drawing/2014/main" id="{C2E0F090-DE30-744D-9B3D-3BFBB8030C01}"/>
              </a:ext>
            </a:extLst>
          </p:cNvPr>
          <p:cNvGrpSpPr/>
          <p:nvPr/>
        </p:nvGrpSpPr>
        <p:grpSpPr>
          <a:xfrm>
            <a:off x="3185427" y="965507"/>
            <a:ext cx="2795904" cy="787014"/>
            <a:chOff x="681936" y="2260647"/>
            <a:chExt cx="2795904" cy="787014"/>
          </a:xfrm>
        </p:grpSpPr>
        <p:pic>
          <p:nvPicPr>
            <p:cNvPr id="33" name="図 32">
              <a:extLst>
                <a:ext uri="{FF2B5EF4-FFF2-40B4-BE49-F238E27FC236}">
                  <a16:creationId xmlns:a16="http://schemas.microsoft.com/office/drawing/2014/main" id="{A18A2A4C-2EAB-5E49-A075-13FCCFCAE58D}"/>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81936" y="2260647"/>
              <a:ext cx="787014" cy="787014"/>
            </a:xfrm>
            <a:prstGeom prst="rect">
              <a:avLst/>
            </a:prstGeom>
          </p:spPr>
        </p:pic>
        <p:sp>
          <p:nvSpPr>
            <p:cNvPr id="36" name="テキスト ボックス 35">
              <a:extLst>
                <a:ext uri="{FF2B5EF4-FFF2-40B4-BE49-F238E27FC236}">
                  <a16:creationId xmlns:a16="http://schemas.microsoft.com/office/drawing/2014/main" id="{FC59EC1A-E38B-3149-9414-A52C13B139A3}"/>
                </a:ext>
              </a:extLst>
            </p:cNvPr>
            <p:cNvSpPr txBox="1"/>
            <p:nvPr/>
          </p:nvSpPr>
          <p:spPr>
            <a:xfrm>
              <a:off x="1241330" y="2309737"/>
              <a:ext cx="2236510" cy="584775"/>
            </a:xfrm>
            <a:prstGeom prst="rect">
              <a:avLst/>
            </a:prstGeom>
            <a:noFill/>
          </p:spPr>
          <p:txBody>
            <a:bodyPr wrap="none" rtlCol="0">
              <a:spAutoFit/>
            </a:bodyPr>
            <a:lstStyle/>
            <a:p>
              <a:r>
                <a:rPr kumimoji="1" lang="ja-JP" altLang="en-US" sz="3200" b="1">
                  <a:solidFill>
                    <a:srgbClr val="0070C0"/>
                  </a:solidFill>
                  <a:latin typeface="YuKyokasho Yoko" panose="02000500000000000000" pitchFamily="2" charset="-128"/>
                  <a:ea typeface="YuKyokasho Yoko" panose="02000500000000000000" pitchFamily="2" charset="-128"/>
                </a:rPr>
                <a:t>クラウド化</a:t>
              </a:r>
            </a:p>
          </p:txBody>
        </p:sp>
      </p:grpSp>
      <p:grpSp>
        <p:nvGrpSpPr>
          <p:cNvPr id="41" name="グループ化 40">
            <a:extLst>
              <a:ext uri="{FF2B5EF4-FFF2-40B4-BE49-F238E27FC236}">
                <a16:creationId xmlns:a16="http://schemas.microsoft.com/office/drawing/2014/main" id="{08831B79-4C8A-A244-8F39-1B33E21B2AFA}"/>
              </a:ext>
            </a:extLst>
          </p:cNvPr>
          <p:cNvGrpSpPr/>
          <p:nvPr/>
        </p:nvGrpSpPr>
        <p:grpSpPr>
          <a:xfrm>
            <a:off x="6748461" y="2984765"/>
            <a:ext cx="1965682" cy="787014"/>
            <a:chOff x="6789223" y="1984848"/>
            <a:chExt cx="1965682" cy="787014"/>
          </a:xfrm>
        </p:grpSpPr>
        <p:pic>
          <p:nvPicPr>
            <p:cNvPr id="34" name="図 33">
              <a:extLst>
                <a:ext uri="{FF2B5EF4-FFF2-40B4-BE49-F238E27FC236}">
                  <a16:creationId xmlns:a16="http://schemas.microsoft.com/office/drawing/2014/main" id="{6C8123A3-CD86-F14D-AFDB-B5CB43AACDBD}"/>
                </a:ext>
              </a:extLst>
            </p:cNvPr>
            <p:cNvPicPr>
              <a:picLocks noChangeAspect="1"/>
            </p:cNvPicPr>
            <p:nvPr/>
          </p:nvPicPr>
          <p:blipFill>
            <a:blip r:embed="rId2"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789223" y="1984848"/>
              <a:ext cx="787014" cy="787014"/>
            </a:xfrm>
            <a:prstGeom prst="rect">
              <a:avLst/>
            </a:prstGeom>
          </p:spPr>
        </p:pic>
        <p:sp>
          <p:nvSpPr>
            <p:cNvPr id="37" name="テキスト ボックス 36">
              <a:extLst>
                <a:ext uri="{FF2B5EF4-FFF2-40B4-BE49-F238E27FC236}">
                  <a16:creationId xmlns:a16="http://schemas.microsoft.com/office/drawing/2014/main" id="{A2AE2138-DB36-C14D-A57A-CAD3E4005C4C}"/>
                </a:ext>
              </a:extLst>
            </p:cNvPr>
            <p:cNvSpPr txBox="1"/>
            <p:nvPr/>
          </p:nvSpPr>
          <p:spPr>
            <a:xfrm>
              <a:off x="7339133" y="2024381"/>
              <a:ext cx="1415772" cy="584775"/>
            </a:xfrm>
            <a:prstGeom prst="rect">
              <a:avLst/>
            </a:prstGeom>
            <a:noFill/>
          </p:spPr>
          <p:txBody>
            <a:bodyPr wrap="none" rtlCol="0">
              <a:spAutoFit/>
            </a:bodyPr>
            <a:lstStyle/>
            <a:p>
              <a:r>
                <a:rPr kumimoji="1" lang="ja-JP" altLang="en-US" sz="3200" b="1">
                  <a:solidFill>
                    <a:schemeClr val="accent3">
                      <a:lumMod val="75000"/>
                    </a:schemeClr>
                  </a:solidFill>
                  <a:latin typeface="YuKyokasho Yoko" panose="02000500000000000000" pitchFamily="2" charset="-128"/>
                  <a:ea typeface="YuKyokasho Yoko" panose="02000500000000000000" pitchFamily="2" charset="-128"/>
                </a:rPr>
                <a:t>内製化</a:t>
              </a:r>
            </a:p>
          </p:txBody>
        </p:sp>
      </p:grpSp>
    </p:spTree>
    <p:extLst>
      <p:ext uri="{BB962C8B-B14F-4D97-AF65-F5344CB8AC3E}">
        <p14:creationId xmlns:p14="http://schemas.microsoft.com/office/powerpoint/2010/main" val="2768535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wipe(down)">
                                      <p:cBhvr>
                                        <p:cTn id="14" dur="5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par>
                                <p:cTn id="40" presetID="22" presetClass="entr" presetSubtype="4"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par>
                                <p:cTn id="43" presetID="22" presetClass="entr" presetSubtype="4"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p:tgtEl>
                                          <p:spTgt spid="12"/>
                                        </p:tgtEl>
                                        <p:attrNameLst>
                                          <p:attrName>ppt_y</p:attrName>
                                        </p:attrNameLst>
                                      </p:cBhvr>
                                      <p:tavLst>
                                        <p:tav tm="0">
                                          <p:val>
                                            <p:strVal val="#ppt_y+#ppt_h*1.125000"/>
                                          </p:val>
                                        </p:tav>
                                        <p:tav tm="100000">
                                          <p:val>
                                            <p:strVal val="#ppt_y"/>
                                          </p:val>
                                        </p:tav>
                                      </p:tavLst>
                                    </p:anim>
                                    <p:animEffect transition="in" filter="wipe(up)">
                                      <p:cBhvr>
                                        <p:cTn id="51" dur="500"/>
                                        <p:tgtEl>
                                          <p:spTgt spid="12"/>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p:tgtEl>
                                          <p:spTgt spid="13"/>
                                        </p:tgtEl>
                                        <p:attrNameLst>
                                          <p:attrName>ppt_y</p:attrName>
                                        </p:attrNameLst>
                                      </p:cBhvr>
                                      <p:tavLst>
                                        <p:tav tm="0">
                                          <p:val>
                                            <p:strVal val="#ppt_y+#ppt_h*1.125000"/>
                                          </p:val>
                                        </p:tav>
                                        <p:tav tm="100000">
                                          <p:val>
                                            <p:strVal val="#ppt_y"/>
                                          </p:val>
                                        </p:tav>
                                      </p:tavLst>
                                    </p:anim>
                                    <p:animEffect transition="in" filter="wipe(up)">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3000"/>
                                        <p:tgtEl>
                                          <p:spTgt spid="40"/>
                                        </p:tgtEl>
                                      </p:cBhvr>
                                    </p:animEffect>
                                    <p:anim calcmode="lin" valueType="num">
                                      <p:cBhvr>
                                        <p:cTn id="61" dur="3000" fill="hold"/>
                                        <p:tgtEl>
                                          <p:spTgt spid="40"/>
                                        </p:tgtEl>
                                        <p:attrNameLst>
                                          <p:attrName>ppt_x</p:attrName>
                                        </p:attrNameLst>
                                      </p:cBhvr>
                                      <p:tavLst>
                                        <p:tav tm="0">
                                          <p:val>
                                            <p:strVal val="#ppt_x"/>
                                          </p:val>
                                        </p:tav>
                                        <p:tav tm="100000">
                                          <p:val>
                                            <p:strVal val="#ppt_x"/>
                                          </p:val>
                                        </p:tav>
                                      </p:tavLst>
                                    </p:anim>
                                    <p:anim calcmode="lin" valueType="num">
                                      <p:cBhvr>
                                        <p:cTn id="62" dur="3000" fill="hold"/>
                                        <p:tgtEl>
                                          <p:spTgt spid="4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3000"/>
                                        <p:tgtEl>
                                          <p:spTgt spid="39"/>
                                        </p:tgtEl>
                                      </p:cBhvr>
                                    </p:animEffect>
                                    <p:anim calcmode="lin" valueType="num">
                                      <p:cBhvr>
                                        <p:cTn id="66" dur="3000" fill="hold"/>
                                        <p:tgtEl>
                                          <p:spTgt spid="39"/>
                                        </p:tgtEl>
                                        <p:attrNameLst>
                                          <p:attrName>ppt_x</p:attrName>
                                        </p:attrNameLst>
                                      </p:cBhvr>
                                      <p:tavLst>
                                        <p:tav tm="0">
                                          <p:val>
                                            <p:strVal val="#ppt_x"/>
                                          </p:val>
                                        </p:tav>
                                        <p:tav tm="100000">
                                          <p:val>
                                            <p:strVal val="#ppt_x"/>
                                          </p:val>
                                        </p:tav>
                                      </p:tavLst>
                                    </p:anim>
                                    <p:anim calcmode="lin" valueType="num">
                                      <p:cBhvr>
                                        <p:cTn id="67" dur="3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3000"/>
                                        <p:tgtEl>
                                          <p:spTgt spid="41"/>
                                        </p:tgtEl>
                                      </p:cBhvr>
                                    </p:animEffect>
                                    <p:anim calcmode="lin" valueType="num">
                                      <p:cBhvr>
                                        <p:cTn id="71" dur="3000" fill="hold"/>
                                        <p:tgtEl>
                                          <p:spTgt spid="41"/>
                                        </p:tgtEl>
                                        <p:attrNameLst>
                                          <p:attrName>ppt_x</p:attrName>
                                        </p:attrNameLst>
                                      </p:cBhvr>
                                      <p:tavLst>
                                        <p:tav tm="0">
                                          <p:val>
                                            <p:strVal val="#ppt_x"/>
                                          </p:val>
                                        </p:tav>
                                        <p:tav tm="100000">
                                          <p:val>
                                            <p:strVal val="#ppt_x"/>
                                          </p:val>
                                        </p:tav>
                                      </p:tavLst>
                                    </p:anim>
                                    <p:anim calcmode="lin" valueType="num">
                                      <p:cBhvr>
                                        <p:cTn id="72" dur="3000" fill="hold"/>
                                        <p:tgtEl>
                                          <p:spTgt spid="41"/>
                                        </p:tgtEl>
                                        <p:attrNameLst>
                                          <p:attrName>ppt_y</p:attrName>
                                        </p:attrNameLst>
                                      </p:cBhvr>
                                      <p:tavLst>
                                        <p:tav tm="0">
                                          <p:val>
                                            <p:strVal val="#ppt_y+.1"/>
                                          </p:val>
                                        </p:tav>
                                        <p:tav tm="100000">
                                          <p:val>
                                            <p:strVal val="#ppt_y"/>
                                          </p:val>
                                        </p:tav>
                                      </p:tavLst>
                                    </p:anim>
                                  </p:childTnLst>
                                </p:cTn>
                              </p:par>
                            </p:childTnLst>
                          </p:cTn>
                        </p:par>
                        <p:par>
                          <p:cTn id="73" fill="hold">
                            <p:stCondLst>
                              <p:cond delay="3000"/>
                            </p:stCondLst>
                            <p:childTnLst>
                              <p:par>
                                <p:cTn id="74" presetID="6" presetClass="emph" presetSubtype="0" fill="hold" nodeType="afterEffect">
                                  <p:stCondLst>
                                    <p:cond delay="0"/>
                                  </p:stCondLst>
                                  <p:childTnLst>
                                    <p:animScale>
                                      <p:cBhvr>
                                        <p:cTn id="75" dur="2000" fill="hold"/>
                                        <p:tgtEl>
                                          <p:spTgt spid="39"/>
                                        </p:tgtEl>
                                      </p:cBhvr>
                                      <p:by x="150000" y="150000"/>
                                    </p:animScale>
                                  </p:childTnLst>
                                </p:cTn>
                              </p:par>
                            </p:childTnLst>
                          </p:cTn>
                        </p:par>
                        <p:par>
                          <p:cTn id="76" fill="hold">
                            <p:stCondLst>
                              <p:cond delay="5000"/>
                            </p:stCondLst>
                            <p:childTnLst>
                              <p:par>
                                <p:cTn id="77" presetID="6" presetClass="emph" presetSubtype="0" fill="hold" nodeType="afterEffect">
                                  <p:stCondLst>
                                    <p:cond delay="0"/>
                                  </p:stCondLst>
                                  <p:childTnLst>
                                    <p:animScale>
                                      <p:cBhvr>
                                        <p:cTn id="78" dur="2000" fill="hold"/>
                                        <p:tgtEl>
                                          <p:spTgt spid="40"/>
                                        </p:tgtEl>
                                      </p:cBhvr>
                                      <p:by x="150000" y="150000"/>
                                    </p:animScale>
                                  </p:childTnLst>
                                </p:cTn>
                              </p:par>
                            </p:childTnLst>
                          </p:cTn>
                        </p:par>
                        <p:par>
                          <p:cTn id="79" fill="hold">
                            <p:stCondLst>
                              <p:cond delay="7000"/>
                            </p:stCondLst>
                            <p:childTnLst>
                              <p:par>
                                <p:cTn id="80" presetID="6" presetClass="emph" presetSubtype="0" fill="hold" nodeType="afterEffect">
                                  <p:stCondLst>
                                    <p:cond delay="0"/>
                                  </p:stCondLst>
                                  <p:childTnLst>
                                    <p:animScale>
                                      <p:cBhvr>
                                        <p:cTn id="81" dur="2000" fill="hold"/>
                                        <p:tgtEl>
                                          <p:spTgt spid="4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dirty="0">
                <a:solidFill>
                  <a:srgbClr val="FFFFFF"/>
                </a:solidFill>
                <a:effectLst/>
                <a:latin typeface="Meiryo" charset="-128"/>
                <a:ea typeface="Meiryo" charset="-128"/>
                <a:cs typeface="Meiryo" charset="-128"/>
              </a:rPr>
              <a:t>SI</a:t>
            </a:r>
            <a:r>
              <a:rPr lang="ja-JP" altLang="en-US">
                <a:solidFill>
                  <a:srgbClr val="FFFFFF"/>
                </a:solidFill>
                <a:effectLst/>
                <a:latin typeface="Meiryo" charset="-128"/>
                <a:ea typeface="Meiryo" charset="-128"/>
                <a:cs typeface="Meiryo" charset="-128"/>
              </a:rPr>
              <a:t>ビジネスの</a:t>
            </a:r>
            <a:endParaRPr lang="en-US" altLang="ja-JP" dirty="0">
              <a:solidFill>
                <a:srgbClr val="FFFFFF"/>
              </a:solidFill>
              <a:effectLst/>
              <a:latin typeface="Meiryo" charset="-128"/>
              <a:ea typeface="Meiryo" charset="-128"/>
              <a:cs typeface="Meiryo" charset="-128"/>
            </a:endParaRPr>
          </a:p>
          <a:p>
            <a:pPr algn="r"/>
            <a:r>
              <a:rPr lang="ja-JP" altLang="en-US">
                <a:solidFill>
                  <a:srgbClr val="FFFFFF"/>
                </a:solidFill>
                <a:effectLst/>
                <a:latin typeface="Meiryo" charset="-128"/>
                <a:ea typeface="Meiryo" charset="-128"/>
                <a:cs typeface="Meiryo" charset="-128"/>
              </a:rPr>
              <a:t>デジタル・トランスフォーメーション</a:t>
            </a:r>
            <a:endParaRPr lang="ja-JP" altLang="en-US" dirty="0">
              <a:solidFill>
                <a:srgbClr val="FFFFFF"/>
              </a:solidFill>
              <a:effectLst/>
              <a:latin typeface="Meiryo" charset="-128"/>
              <a:ea typeface="Meiryo" charset="-128"/>
              <a:cs typeface="Meiryo" charset="-128"/>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05283620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91F3B4-A09A-364A-BFE1-7C6169788760}"/>
              </a:ext>
            </a:extLst>
          </p:cNvPr>
          <p:cNvSpPr>
            <a:spLocks noGrp="1"/>
          </p:cNvSpPr>
          <p:nvPr>
            <p:ph type="title"/>
          </p:nvPr>
        </p:nvSpPr>
        <p:spPr/>
        <p:txBody>
          <a:bodyPr>
            <a:normAutofit fontScale="90000"/>
          </a:bodyPr>
          <a:lstStyle/>
          <a:p>
            <a:r>
              <a:rPr lang="en-US" altLang="ja-JP" dirty="0"/>
              <a:t>IT</a:t>
            </a:r>
            <a:r>
              <a:rPr lang="ja-JP" altLang="en-US" dirty="0"/>
              <a:t>に求められる需要は“工数提供”から“価値実現”へ</a:t>
            </a:r>
            <a:endParaRPr kumimoji="1" lang="ja-JP" altLang="en-US" dirty="0"/>
          </a:p>
        </p:txBody>
      </p:sp>
      <p:sp>
        <p:nvSpPr>
          <p:cNvPr id="3" name="正方形/長方形 2">
            <a:extLst>
              <a:ext uri="{FF2B5EF4-FFF2-40B4-BE49-F238E27FC236}">
                <a16:creationId xmlns:a16="http://schemas.microsoft.com/office/drawing/2014/main" id="{2F176F0F-E146-2D49-B81C-F88408EE0C24}"/>
              </a:ext>
            </a:extLst>
          </p:cNvPr>
          <p:cNvSpPr/>
          <p:nvPr/>
        </p:nvSpPr>
        <p:spPr>
          <a:xfrm>
            <a:off x="4576107" y="1324442"/>
            <a:ext cx="3893391" cy="4616236"/>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3E6C8361-5224-9E42-B51F-590514FB7A51}"/>
              </a:ext>
            </a:extLst>
          </p:cNvPr>
          <p:cNvSpPr/>
          <p:nvPr/>
        </p:nvSpPr>
        <p:spPr>
          <a:xfrm>
            <a:off x="694664" y="1324442"/>
            <a:ext cx="3877336" cy="4616236"/>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a:extLst>
              <a:ext uri="{FF2B5EF4-FFF2-40B4-BE49-F238E27FC236}">
                <a16:creationId xmlns:a16="http://schemas.microsoft.com/office/drawing/2014/main" id="{1D02D35E-87C0-0F44-8283-284DAFE4E0D2}"/>
              </a:ext>
            </a:extLst>
          </p:cNvPr>
          <p:cNvSpPr/>
          <p:nvPr/>
        </p:nvSpPr>
        <p:spPr>
          <a:xfrm>
            <a:off x="749243" y="1321666"/>
            <a:ext cx="7682863" cy="4569143"/>
          </a:xfrm>
          <a:custGeom>
            <a:avLst/>
            <a:gdLst>
              <a:gd name="connsiteX0" fmla="*/ 0 w 7774836"/>
              <a:gd name="connsiteY0" fmla="*/ 2902786 h 2902786"/>
              <a:gd name="connsiteX1" fmla="*/ 3897498 w 7774836"/>
              <a:gd name="connsiteY1" fmla="*/ 0 h 2902786"/>
              <a:gd name="connsiteX2" fmla="*/ 7774836 w 7774836"/>
              <a:gd name="connsiteY2" fmla="*/ 2896066 h 2902786"/>
              <a:gd name="connsiteX0" fmla="*/ 0 w 7747525"/>
              <a:gd name="connsiteY0" fmla="*/ 4595222 h 4595222"/>
              <a:gd name="connsiteX1" fmla="*/ 3897498 w 7747525"/>
              <a:gd name="connsiteY1" fmla="*/ 1692436 h 4595222"/>
              <a:gd name="connsiteX2" fmla="*/ 7747525 w 7747525"/>
              <a:gd name="connsiteY2" fmla="*/ 0 h 4595222"/>
              <a:gd name="connsiteX0" fmla="*/ 0 w 7747525"/>
              <a:gd name="connsiteY0" fmla="*/ 4595222 h 4595222"/>
              <a:gd name="connsiteX1" fmla="*/ 2968931 w 7747525"/>
              <a:gd name="connsiteY1" fmla="*/ 1883624 h 4595222"/>
              <a:gd name="connsiteX2" fmla="*/ 7747525 w 7747525"/>
              <a:gd name="connsiteY2" fmla="*/ 0 h 4595222"/>
            </a:gdLst>
            <a:ahLst/>
            <a:cxnLst>
              <a:cxn ang="0">
                <a:pos x="connsiteX0" y="connsiteY0"/>
              </a:cxn>
              <a:cxn ang="0">
                <a:pos x="connsiteX1" y="connsiteY1"/>
              </a:cxn>
              <a:cxn ang="0">
                <a:pos x="connsiteX2" y="connsiteY2"/>
              </a:cxn>
            </a:cxnLst>
            <a:rect l="l" t="t" r="r" b="b"/>
            <a:pathLst>
              <a:path w="7747525" h="4595222">
                <a:moveTo>
                  <a:pt x="0" y="4595222"/>
                </a:moveTo>
                <a:cubicBezTo>
                  <a:pt x="1300846" y="3144389"/>
                  <a:pt x="1677677" y="2649494"/>
                  <a:pt x="2968931" y="1883624"/>
                </a:cubicBezTo>
                <a:cubicBezTo>
                  <a:pt x="4260185" y="1117754"/>
                  <a:pt x="7747525" y="0"/>
                  <a:pt x="7747525" y="0"/>
                </a:cubicBezTo>
              </a:path>
            </a:pathLst>
          </a:custGeom>
          <a:noFill/>
          <a:ln w="76200" cmpd="sng">
            <a:solidFill>
              <a:srgbClr val="0000FF"/>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6" name="フリーフォーム 5">
            <a:extLst>
              <a:ext uri="{FF2B5EF4-FFF2-40B4-BE49-F238E27FC236}">
                <a16:creationId xmlns:a16="http://schemas.microsoft.com/office/drawing/2014/main" id="{E55818C4-1E32-344C-98B6-9F67AF67254B}"/>
              </a:ext>
            </a:extLst>
          </p:cNvPr>
          <p:cNvSpPr/>
          <p:nvPr/>
        </p:nvSpPr>
        <p:spPr>
          <a:xfrm>
            <a:off x="680441" y="2928154"/>
            <a:ext cx="7774836" cy="2962655"/>
          </a:xfrm>
          <a:custGeom>
            <a:avLst/>
            <a:gdLst>
              <a:gd name="connsiteX0" fmla="*/ 0 w 7774836"/>
              <a:gd name="connsiteY0" fmla="*/ 2902786 h 2902786"/>
              <a:gd name="connsiteX1" fmla="*/ 3897498 w 7774836"/>
              <a:gd name="connsiteY1" fmla="*/ 0 h 2902786"/>
              <a:gd name="connsiteX2" fmla="*/ 7774836 w 7774836"/>
              <a:gd name="connsiteY2" fmla="*/ 2896066 h 2902786"/>
            </a:gdLst>
            <a:ahLst/>
            <a:cxnLst>
              <a:cxn ang="0">
                <a:pos x="connsiteX0" y="connsiteY0"/>
              </a:cxn>
              <a:cxn ang="0">
                <a:pos x="connsiteX1" y="connsiteY1"/>
              </a:cxn>
              <a:cxn ang="0">
                <a:pos x="connsiteX2" y="connsiteY2"/>
              </a:cxn>
            </a:cxnLst>
            <a:rect l="l" t="t" r="r" b="b"/>
            <a:pathLst>
              <a:path w="7774836" h="2902786">
                <a:moveTo>
                  <a:pt x="0" y="2902786"/>
                </a:moveTo>
                <a:cubicBezTo>
                  <a:pt x="1300846" y="1451953"/>
                  <a:pt x="2601692" y="1120"/>
                  <a:pt x="3897498" y="0"/>
                </a:cubicBezTo>
                <a:cubicBezTo>
                  <a:pt x="5193304" y="-1120"/>
                  <a:pt x="7774836" y="2896066"/>
                  <a:pt x="7774836" y="2896066"/>
                </a:cubicBezTo>
              </a:path>
            </a:pathLst>
          </a:custGeom>
          <a:solidFill>
            <a:schemeClr val="accent3">
              <a:lumMod val="40000"/>
              <a:lumOff val="60000"/>
            </a:schemeClr>
          </a:solidFill>
          <a:ln w="38100" cmpd="sng">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7" name="上矢印 6">
            <a:extLst>
              <a:ext uri="{FF2B5EF4-FFF2-40B4-BE49-F238E27FC236}">
                <a16:creationId xmlns:a16="http://schemas.microsoft.com/office/drawing/2014/main" id="{4D4979E0-BB26-7E4A-B252-33D90323A416}"/>
              </a:ext>
            </a:extLst>
          </p:cNvPr>
          <p:cNvSpPr/>
          <p:nvPr/>
        </p:nvSpPr>
        <p:spPr>
          <a:xfrm>
            <a:off x="6559692" y="4422486"/>
            <a:ext cx="1334173" cy="104489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上矢印 7">
            <a:extLst>
              <a:ext uri="{FF2B5EF4-FFF2-40B4-BE49-F238E27FC236}">
                <a16:creationId xmlns:a16="http://schemas.microsoft.com/office/drawing/2014/main" id="{0CF6DB33-C6B0-A445-B107-155A02046E04}"/>
              </a:ext>
            </a:extLst>
          </p:cNvPr>
          <p:cNvSpPr/>
          <p:nvPr/>
        </p:nvSpPr>
        <p:spPr>
          <a:xfrm flipV="1">
            <a:off x="6352752" y="3130951"/>
            <a:ext cx="1750925" cy="1291535"/>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8007E93D-D692-C24B-A13D-69F19FD028A9}"/>
              </a:ext>
            </a:extLst>
          </p:cNvPr>
          <p:cNvSpPr txBox="1"/>
          <p:nvPr/>
        </p:nvSpPr>
        <p:spPr>
          <a:xfrm>
            <a:off x="3962565" y="3404705"/>
            <a:ext cx="1210588" cy="523220"/>
          </a:xfrm>
          <a:prstGeom prst="rect">
            <a:avLst/>
          </a:prstGeom>
          <a:noFill/>
        </p:spPr>
        <p:txBody>
          <a:bodyPr wrap="none" rtlCol="0">
            <a:spAutoFit/>
          </a:bodyPr>
          <a:lstStyle/>
          <a:p>
            <a:pPr algn="ctr"/>
            <a:r>
              <a:rPr lang="ja-JP" altLang="en-US" sz="2000" b="1" dirty="0">
                <a:solidFill>
                  <a:srgbClr val="008000"/>
                </a:solidFill>
                <a:latin typeface="メイリオ"/>
                <a:ea typeface="メイリオ"/>
                <a:cs typeface="メイリオ"/>
              </a:rPr>
              <a:t>工数需要</a:t>
            </a:r>
            <a:endParaRPr lang="en-US" altLang="ja-JP" sz="2000" b="1" dirty="0">
              <a:solidFill>
                <a:srgbClr val="008000"/>
              </a:solidFill>
              <a:latin typeface="メイリオ"/>
              <a:ea typeface="メイリオ"/>
              <a:cs typeface="メイリオ"/>
            </a:endParaRPr>
          </a:p>
          <a:p>
            <a:pPr algn="ctr"/>
            <a:r>
              <a:rPr kumimoji="1" lang="en-US" altLang="ja-JP" sz="800" dirty="0">
                <a:solidFill>
                  <a:srgbClr val="008000"/>
                </a:solidFill>
                <a:latin typeface="メイリオ"/>
                <a:ea typeface="メイリオ"/>
                <a:cs typeface="メイリオ"/>
              </a:rPr>
              <a:t>&lt;</a:t>
            </a:r>
            <a:r>
              <a:rPr kumimoji="1" lang="ja-JP" altLang="en-US" sz="800" dirty="0">
                <a:solidFill>
                  <a:srgbClr val="008000"/>
                </a:solidFill>
                <a:latin typeface="メイリオ"/>
                <a:ea typeface="メイリオ"/>
                <a:cs typeface="メイリオ"/>
              </a:rPr>
              <a:t>人月による貢献</a:t>
            </a:r>
            <a:r>
              <a:rPr kumimoji="1" lang="en-US" altLang="ja-JP" sz="800" dirty="0">
                <a:solidFill>
                  <a:srgbClr val="008000"/>
                </a:solidFill>
                <a:latin typeface="メイリオ"/>
                <a:ea typeface="メイリオ"/>
                <a:cs typeface="メイリオ"/>
              </a:rPr>
              <a:t>&gt;</a:t>
            </a:r>
            <a:endParaRPr kumimoji="1" lang="ja-JP" altLang="en-US" sz="800" dirty="0">
              <a:solidFill>
                <a:srgbClr val="008000"/>
              </a:solidFill>
              <a:latin typeface="メイリオ"/>
              <a:ea typeface="メイリオ"/>
              <a:cs typeface="メイリオ"/>
            </a:endParaRPr>
          </a:p>
        </p:txBody>
      </p:sp>
      <p:sp>
        <p:nvSpPr>
          <p:cNvPr id="10" name="テキスト ボックス 9">
            <a:extLst>
              <a:ext uri="{FF2B5EF4-FFF2-40B4-BE49-F238E27FC236}">
                <a16:creationId xmlns:a16="http://schemas.microsoft.com/office/drawing/2014/main" id="{F257DD06-73BD-3345-8965-32ACA14AF73E}"/>
              </a:ext>
            </a:extLst>
          </p:cNvPr>
          <p:cNvSpPr txBox="1"/>
          <p:nvPr/>
        </p:nvSpPr>
        <p:spPr>
          <a:xfrm>
            <a:off x="749243" y="4409482"/>
            <a:ext cx="1826141" cy="584776"/>
          </a:xfrm>
          <a:prstGeom prst="rect">
            <a:avLst/>
          </a:prstGeom>
          <a:noFill/>
        </p:spPr>
        <p:txBody>
          <a:bodyPr wrap="none" rtlCol="0">
            <a:spAutoFit/>
          </a:bodyPr>
          <a:lstStyle/>
          <a:p>
            <a:pPr algn="ctr"/>
            <a:r>
              <a:rPr kumimoji="1" lang="ja-JP" altLang="en-US" sz="1400" u="sng" dirty="0">
                <a:solidFill>
                  <a:srgbClr val="CC0000"/>
                </a:solidFill>
                <a:latin typeface="メイリオ"/>
                <a:ea typeface="メイリオ"/>
                <a:cs typeface="メイリオ"/>
              </a:rPr>
              <a:t>工数削減の取り組み</a:t>
            </a:r>
          </a:p>
          <a:p>
            <a:pPr algn="ctr"/>
            <a:r>
              <a:rPr kumimoji="1" lang="ja-JP" altLang="en-US" sz="1000" dirty="0">
                <a:solidFill>
                  <a:srgbClr val="CC0000"/>
                </a:solidFill>
                <a:latin typeface="メイリオ"/>
                <a:ea typeface="メイリオ"/>
                <a:cs typeface="メイリオ"/>
              </a:rPr>
              <a:t>作る工数の削減</a:t>
            </a:r>
            <a:endParaRPr kumimoji="1" lang="en-US" altLang="ja-JP" sz="1000" dirty="0">
              <a:solidFill>
                <a:srgbClr val="CC0000"/>
              </a:solidFill>
              <a:latin typeface="メイリオ"/>
              <a:ea typeface="メイリオ"/>
              <a:cs typeface="メイリオ"/>
            </a:endParaRPr>
          </a:p>
          <a:p>
            <a:pPr algn="ctr"/>
            <a:r>
              <a:rPr lang="ja-JP" altLang="en-US" sz="800" dirty="0">
                <a:solidFill>
                  <a:srgbClr val="CC0000"/>
                </a:solidFill>
                <a:latin typeface="メイリオ"/>
                <a:ea typeface="メイリオ"/>
                <a:cs typeface="メイリオ"/>
              </a:rPr>
              <a:t>ミドルウェア、パッケージ、ツール</a:t>
            </a:r>
            <a:endParaRPr kumimoji="1" lang="en-US" altLang="ja-JP" sz="800" dirty="0">
              <a:solidFill>
                <a:srgbClr val="CC0000"/>
              </a:solidFill>
              <a:latin typeface="メイリオ"/>
              <a:ea typeface="メイリオ"/>
              <a:cs typeface="メイリオ"/>
            </a:endParaRPr>
          </a:p>
        </p:txBody>
      </p:sp>
      <p:sp>
        <p:nvSpPr>
          <p:cNvPr id="11" name="テキスト ボックス 10">
            <a:extLst>
              <a:ext uri="{FF2B5EF4-FFF2-40B4-BE49-F238E27FC236}">
                <a16:creationId xmlns:a16="http://schemas.microsoft.com/office/drawing/2014/main" id="{903B0229-F14A-D548-86D0-64C1D12D847D}"/>
              </a:ext>
            </a:extLst>
          </p:cNvPr>
          <p:cNvSpPr txBox="1"/>
          <p:nvPr/>
        </p:nvSpPr>
        <p:spPr>
          <a:xfrm>
            <a:off x="854300" y="5467382"/>
            <a:ext cx="1620957" cy="430887"/>
          </a:xfrm>
          <a:prstGeom prst="rect">
            <a:avLst/>
          </a:prstGeom>
          <a:noFill/>
        </p:spPr>
        <p:txBody>
          <a:bodyPr wrap="none" rtlCol="0">
            <a:spAutoFit/>
          </a:bodyPr>
          <a:lstStyle/>
          <a:p>
            <a:pPr algn="ctr"/>
            <a:r>
              <a:rPr lang="en-US" altLang="ja-JP" sz="1400" u="sng" dirty="0">
                <a:solidFill>
                  <a:srgbClr val="0000FF"/>
                </a:solidFill>
                <a:latin typeface="メイリオ"/>
                <a:ea typeface="メイリオ"/>
                <a:cs typeface="メイリオ"/>
              </a:rPr>
              <a:t>IT</a:t>
            </a:r>
            <a:r>
              <a:rPr lang="ja-JP" altLang="en-US" sz="1400" u="sng" dirty="0">
                <a:solidFill>
                  <a:srgbClr val="0000FF"/>
                </a:solidFill>
                <a:latin typeface="メイリオ"/>
                <a:ea typeface="メイリオ"/>
                <a:cs typeface="メイリオ"/>
              </a:rPr>
              <a:t>需要の拡大</a:t>
            </a:r>
            <a:endParaRPr lang="en-US" altLang="ja-JP" sz="1400" u="sng" dirty="0">
              <a:solidFill>
                <a:srgbClr val="0000FF"/>
              </a:solidFill>
              <a:latin typeface="メイリオ"/>
              <a:ea typeface="メイリオ"/>
              <a:cs typeface="メイリオ"/>
            </a:endParaRPr>
          </a:p>
          <a:p>
            <a:pPr algn="ctr"/>
            <a:r>
              <a:rPr lang="ja-JP" altLang="en-US" sz="800" dirty="0">
                <a:solidFill>
                  <a:srgbClr val="0000FF"/>
                </a:solidFill>
                <a:latin typeface="メイリオ"/>
                <a:ea typeface="メイリオ"/>
                <a:cs typeface="メイリオ"/>
              </a:rPr>
              <a:t>コスト：生産性・期間・利便性</a:t>
            </a:r>
            <a:endParaRPr lang="en-US" altLang="ja-JP" sz="800" dirty="0">
              <a:solidFill>
                <a:srgbClr val="0000FF"/>
              </a:solidFill>
              <a:latin typeface="メイリオ"/>
              <a:ea typeface="メイリオ"/>
              <a:cs typeface="メイリオ"/>
            </a:endParaRPr>
          </a:p>
        </p:txBody>
      </p:sp>
      <p:sp>
        <p:nvSpPr>
          <p:cNvPr id="12" name="テキスト ボックス 11">
            <a:extLst>
              <a:ext uri="{FF2B5EF4-FFF2-40B4-BE49-F238E27FC236}">
                <a16:creationId xmlns:a16="http://schemas.microsoft.com/office/drawing/2014/main" id="{D357BE34-7D84-C446-BDE7-796E5A9FCC5C}"/>
              </a:ext>
            </a:extLst>
          </p:cNvPr>
          <p:cNvSpPr txBox="1"/>
          <p:nvPr/>
        </p:nvSpPr>
        <p:spPr>
          <a:xfrm>
            <a:off x="6447446" y="5470357"/>
            <a:ext cx="1620957" cy="430887"/>
          </a:xfrm>
          <a:prstGeom prst="rect">
            <a:avLst/>
          </a:prstGeom>
          <a:noFill/>
        </p:spPr>
        <p:txBody>
          <a:bodyPr wrap="none" rtlCol="0">
            <a:spAutoFit/>
          </a:bodyPr>
          <a:lstStyle/>
          <a:p>
            <a:pPr algn="ctr"/>
            <a:r>
              <a:rPr lang="en-US" altLang="ja-JP" sz="1400" u="sng" dirty="0">
                <a:solidFill>
                  <a:srgbClr val="0000FF"/>
                </a:solidFill>
                <a:latin typeface="メイリオ"/>
                <a:ea typeface="メイリオ"/>
                <a:cs typeface="メイリオ"/>
              </a:rPr>
              <a:t>IT</a:t>
            </a:r>
            <a:r>
              <a:rPr lang="ja-JP" altLang="en-US" sz="1400" u="sng" dirty="0">
                <a:solidFill>
                  <a:srgbClr val="0000FF"/>
                </a:solidFill>
                <a:latin typeface="メイリオ"/>
                <a:ea typeface="メイリオ"/>
                <a:cs typeface="メイリオ"/>
              </a:rPr>
              <a:t>需要の拡大</a:t>
            </a:r>
          </a:p>
          <a:p>
            <a:pPr algn="ctr"/>
            <a:r>
              <a:rPr lang="ja-JP" altLang="en-US" sz="800" dirty="0">
                <a:solidFill>
                  <a:srgbClr val="0000FF"/>
                </a:solidFill>
                <a:latin typeface="メイリオ"/>
                <a:ea typeface="メイリオ"/>
                <a:cs typeface="メイリオ"/>
              </a:rPr>
              <a:t>投資：スピード・変革・差別化</a:t>
            </a:r>
            <a:endParaRPr lang="en-US" altLang="ja-JP" sz="800" dirty="0">
              <a:solidFill>
                <a:srgbClr val="0000FF"/>
              </a:solidFill>
              <a:latin typeface="メイリオ"/>
              <a:ea typeface="メイリオ"/>
              <a:cs typeface="メイリオ"/>
            </a:endParaRPr>
          </a:p>
        </p:txBody>
      </p:sp>
      <p:sp>
        <p:nvSpPr>
          <p:cNvPr id="13" name="テキスト ボックス 12">
            <a:extLst>
              <a:ext uri="{FF2B5EF4-FFF2-40B4-BE49-F238E27FC236}">
                <a16:creationId xmlns:a16="http://schemas.microsoft.com/office/drawing/2014/main" id="{F5CFDEAA-CF57-134B-883E-D0C5281C5AFC}"/>
              </a:ext>
            </a:extLst>
          </p:cNvPr>
          <p:cNvSpPr txBox="1"/>
          <p:nvPr/>
        </p:nvSpPr>
        <p:spPr>
          <a:xfrm>
            <a:off x="6324694" y="2558678"/>
            <a:ext cx="1800493" cy="584776"/>
          </a:xfrm>
          <a:prstGeom prst="rect">
            <a:avLst/>
          </a:prstGeom>
          <a:noFill/>
        </p:spPr>
        <p:txBody>
          <a:bodyPr wrap="none" rtlCol="0">
            <a:spAutoFit/>
          </a:bodyPr>
          <a:lstStyle/>
          <a:p>
            <a:pPr algn="ctr"/>
            <a:r>
              <a:rPr kumimoji="1" lang="ja-JP" altLang="en-US" sz="1400" u="sng" dirty="0">
                <a:solidFill>
                  <a:srgbClr val="CC0000"/>
                </a:solidFill>
                <a:latin typeface="メイリオ"/>
                <a:ea typeface="メイリオ"/>
                <a:cs typeface="メイリオ"/>
              </a:rPr>
              <a:t>工数削減の取り組み</a:t>
            </a:r>
          </a:p>
          <a:p>
            <a:pPr algn="ctr"/>
            <a:r>
              <a:rPr kumimoji="1" lang="ja-JP" altLang="en-US" sz="1000" dirty="0">
                <a:solidFill>
                  <a:srgbClr val="CC0000"/>
                </a:solidFill>
                <a:latin typeface="メイリオ"/>
                <a:ea typeface="メイリオ"/>
                <a:cs typeface="メイリオ"/>
              </a:rPr>
              <a:t>作らない手段の充実</a:t>
            </a:r>
            <a:endParaRPr kumimoji="1" lang="en-US" altLang="ja-JP" sz="1000" dirty="0">
              <a:solidFill>
                <a:srgbClr val="CC0000"/>
              </a:solidFill>
              <a:latin typeface="メイリオ"/>
              <a:ea typeface="メイリオ"/>
              <a:cs typeface="メイリオ"/>
            </a:endParaRPr>
          </a:p>
          <a:p>
            <a:pPr algn="ctr"/>
            <a:r>
              <a:rPr lang="ja-JP" altLang="en-US" sz="800" dirty="0">
                <a:solidFill>
                  <a:srgbClr val="CC0000"/>
                </a:solidFill>
                <a:latin typeface="メイリオ"/>
                <a:ea typeface="メイリオ"/>
                <a:cs typeface="メイリオ"/>
              </a:rPr>
              <a:t>自動化・自律化・サービス化</a:t>
            </a:r>
            <a:endParaRPr kumimoji="1" lang="ja-JP" altLang="en-US" sz="800" dirty="0">
              <a:solidFill>
                <a:srgbClr val="CC0000"/>
              </a:solidFill>
              <a:latin typeface="メイリオ"/>
              <a:ea typeface="メイリオ"/>
              <a:cs typeface="メイリオ"/>
            </a:endParaRPr>
          </a:p>
        </p:txBody>
      </p:sp>
      <p:sp>
        <p:nvSpPr>
          <p:cNvPr id="14" name="テキスト ボックス 13">
            <a:extLst>
              <a:ext uri="{FF2B5EF4-FFF2-40B4-BE49-F238E27FC236}">
                <a16:creationId xmlns:a16="http://schemas.microsoft.com/office/drawing/2014/main" id="{CB8F7CC2-88BB-E546-92CC-74141D9DFA77}"/>
              </a:ext>
            </a:extLst>
          </p:cNvPr>
          <p:cNvSpPr txBox="1"/>
          <p:nvPr/>
        </p:nvSpPr>
        <p:spPr>
          <a:xfrm>
            <a:off x="4533819" y="1473646"/>
            <a:ext cx="1790875" cy="523220"/>
          </a:xfrm>
          <a:prstGeom prst="rect">
            <a:avLst/>
          </a:prstGeom>
          <a:noFill/>
        </p:spPr>
        <p:txBody>
          <a:bodyPr wrap="none" rtlCol="0">
            <a:spAutoFit/>
          </a:bodyPr>
          <a:lstStyle/>
          <a:p>
            <a:pPr algn="ctr"/>
            <a:r>
              <a:rPr kumimoji="1" lang="ja-JP" altLang="en-US" sz="2000" b="1" dirty="0">
                <a:solidFill>
                  <a:srgbClr val="0000FF"/>
                </a:solidFill>
                <a:latin typeface="メイリオ"/>
                <a:ea typeface="メイリオ"/>
                <a:cs typeface="メイリオ"/>
              </a:rPr>
              <a:t>価値実現需要</a:t>
            </a:r>
            <a:endParaRPr kumimoji="1" lang="en-US" altLang="ja-JP" sz="2000" b="1" dirty="0">
              <a:solidFill>
                <a:srgbClr val="0000FF"/>
              </a:solidFill>
              <a:latin typeface="メイリオ"/>
              <a:ea typeface="メイリオ"/>
              <a:cs typeface="メイリオ"/>
            </a:endParaRPr>
          </a:p>
          <a:p>
            <a:pPr algn="ctr"/>
            <a:r>
              <a:rPr lang="en-US" altLang="ja-JP" sz="800" dirty="0">
                <a:solidFill>
                  <a:srgbClr val="0000FF"/>
                </a:solidFill>
                <a:latin typeface="メイリオ"/>
                <a:ea typeface="メイリオ"/>
                <a:cs typeface="メイリオ"/>
              </a:rPr>
              <a:t>&lt;</a:t>
            </a:r>
            <a:r>
              <a:rPr lang="ja-JP" altLang="en-US" sz="800" dirty="0">
                <a:solidFill>
                  <a:srgbClr val="0000FF"/>
                </a:solidFill>
                <a:latin typeface="メイリオ"/>
                <a:ea typeface="メイリオ"/>
                <a:cs typeface="メイリオ"/>
              </a:rPr>
              <a:t>お客様のビジネスの成果に貢献</a:t>
            </a:r>
            <a:r>
              <a:rPr lang="en-US" altLang="ja-JP" sz="800" dirty="0">
                <a:solidFill>
                  <a:srgbClr val="0000FF"/>
                </a:solidFill>
                <a:latin typeface="メイリオ"/>
                <a:ea typeface="メイリオ"/>
                <a:cs typeface="メイリオ"/>
              </a:rPr>
              <a:t>&gt;</a:t>
            </a:r>
          </a:p>
        </p:txBody>
      </p:sp>
      <p:sp>
        <p:nvSpPr>
          <p:cNvPr id="15" name="テキスト ボックス 14">
            <a:extLst>
              <a:ext uri="{FF2B5EF4-FFF2-40B4-BE49-F238E27FC236}">
                <a16:creationId xmlns:a16="http://schemas.microsoft.com/office/drawing/2014/main" id="{7C8CCAB5-2642-674A-ADA5-5D958E546C0C}"/>
              </a:ext>
            </a:extLst>
          </p:cNvPr>
          <p:cNvSpPr txBox="1"/>
          <p:nvPr/>
        </p:nvSpPr>
        <p:spPr>
          <a:xfrm>
            <a:off x="1270066" y="1923574"/>
            <a:ext cx="2492990" cy="584775"/>
          </a:xfrm>
          <a:prstGeom prst="rect">
            <a:avLst/>
          </a:prstGeom>
          <a:noFill/>
        </p:spPr>
        <p:txBody>
          <a:bodyPr wrap="none" rtlCol="0">
            <a:spAutoFit/>
          </a:bodyPr>
          <a:lstStyle/>
          <a:p>
            <a:pPr algn="ctr"/>
            <a:r>
              <a:rPr lang="en-US" altLang="ja-JP" sz="1200" dirty="0">
                <a:solidFill>
                  <a:srgbClr val="FF6666"/>
                </a:solidFill>
                <a:latin typeface="メイリオ"/>
                <a:ea typeface="メイリオ"/>
                <a:cs typeface="メイリオ"/>
              </a:rPr>
              <a:t>IT</a:t>
            </a:r>
            <a:r>
              <a:rPr lang="ja-JP" altLang="en-US" sz="1200" dirty="0">
                <a:solidFill>
                  <a:srgbClr val="FF6666"/>
                </a:solidFill>
                <a:latin typeface="メイリオ"/>
                <a:ea typeface="メイリオ"/>
                <a:cs typeface="メイリオ"/>
              </a:rPr>
              <a:t>ビジネスに求められる</a:t>
            </a:r>
            <a:r>
              <a:rPr kumimoji="1" lang="ja-JP" altLang="en-US" sz="1200" dirty="0">
                <a:solidFill>
                  <a:srgbClr val="FF6666"/>
                </a:solidFill>
                <a:latin typeface="メイリオ"/>
                <a:ea typeface="メイリオ"/>
                <a:cs typeface="メイリオ"/>
              </a:rPr>
              <a:t>価値の</a:t>
            </a:r>
            <a:endParaRPr kumimoji="1" lang="en-US" altLang="ja-JP" sz="1200" dirty="0">
              <a:solidFill>
                <a:srgbClr val="FF6666"/>
              </a:solidFill>
              <a:latin typeface="メイリオ"/>
              <a:ea typeface="メイリオ"/>
              <a:cs typeface="メイリオ"/>
            </a:endParaRPr>
          </a:p>
          <a:p>
            <a:pPr algn="ctr"/>
            <a:r>
              <a:rPr lang="ja-JP" altLang="en-US" sz="2000" b="1" dirty="0">
                <a:solidFill>
                  <a:srgbClr val="FF6666"/>
                </a:solidFill>
                <a:latin typeface="メイリオ"/>
                <a:ea typeface="メイリオ"/>
                <a:cs typeface="メイリオ"/>
              </a:rPr>
              <a:t>パラダイム・シフト</a:t>
            </a:r>
            <a:endParaRPr kumimoji="1" lang="ja-JP" altLang="en-US" sz="2000" b="1" dirty="0">
              <a:solidFill>
                <a:srgbClr val="FF6666"/>
              </a:solidFill>
              <a:latin typeface="メイリオ"/>
              <a:ea typeface="メイリオ"/>
              <a:cs typeface="メイリオ"/>
            </a:endParaRPr>
          </a:p>
        </p:txBody>
      </p:sp>
      <p:sp>
        <p:nvSpPr>
          <p:cNvPr id="16" name="環状矢印 31">
            <a:extLst>
              <a:ext uri="{FF2B5EF4-FFF2-40B4-BE49-F238E27FC236}">
                <a16:creationId xmlns:a16="http://schemas.microsoft.com/office/drawing/2014/main" id="{B865C625-28E2-DC4C-943C-6255D4539D3E}"/>
              </a:ext>
            </a:extLst>
          </p:cNvPr>
          <p:cNvSpPr/>
          <p:nvPr/>
        </p:nvSpPr>
        <p:spPr>
          <a:xfrm rot="16005517">
            <a:off x="3388765" y="1812430"/>
            <a:ext cx="1578193" cy="823374"/>
          </a:xfrm>
          <a:custGeom>
            <a:avLst/>
            <a:gdLst>
              <a:gd name="connsiteX0" fmla="*/ 297623 w 1363603"/>
              <a:gd name="connsiteY0" fmla="*/ 232877 h 1427330"/>
              <a:gd name="connsiteX1" fmla="*/ 870360 w 1363603"/>
              <a:gd name="connsiteY1" fmla="*/ 117441 h 1427330"/>
              <a:gd name="connsiteX2" fmla="*/ 1256711 w 1363603"/>
              <a:gd name="connsiteY2" fmla="*/ 545839 h 1427330"/>
              <a:gd name="connsiteX3" fmla="*/ 1338587 w 1363603"/>
              <a:gd name="connsiteY3" fmla="*/ 545839 h 1427330"/>
              <a:gd name="connsiteX4" fmla="*/ 1193153 w 1363603"/>
              <a:gd name="connsiteY4" fmla="*/ 713665 h 1427330"/>
              <a:gd name="connsiteX5" fmla="*/ 997686 w 1363603"/>
              <a:gd name="connsiteY5" fmla="*/ 545839 h 1427330"/>
              <a:gd name="connsiteX6" fmla="*/ 1078287 w 1363603"/>
              <a:gd name="connsiteY6" fmla="*/ 545839 h 1427330"/>
              <a:gd name="connsiteX7" fmla="*/ 793747 w 1363603"/>
              <a:gd name="connsiteY7" fmla="*/ 271762 h 1427330"/>
              <a:gd name="connsiteX8" fmla="*/ 404172 w 1363603"/>
              <a:gd name="connsiteY8" fmla="*/ 366220 h 1427330"/>
              <a:gd name="connsiteX9" fmla="*/ 297623 w 1363603"/>
              <a:gd name="connsiteY9" fmla="*/ 232877 h 1427330"/>
              <a:gd name="connsiteX0" fmla="*/ 0 w 946887"/>
              <a:gd name="connsiteY0" fmla="*/ 253890 h 600290"/>
              <a:gd name="connsiteX1" fmla="*/ 478660 w 946887"/>
              <a:gd name="connsiteY1" fmla="*/ 4066 h 600290"/>
              <a:gd name="connsiteX2" fmla="*/ 865011 w 946887"/>
              <a:gd name="connsiteY2" fmla="*/ 432464 h 600290"/>
              <a:gd name="connsiteX3" fmla="*/ 946887 w 946887"/>
              <a:gd name="connsiteY3" fmla="*/ 432464 h 600290"/>
              <a:gd name="connsiteX4" fmla="*/ 801453 w 946887"/>
              <a:gd name="connsiteY4" fmla="*/ 600290 h 600290"/>
              <a:gd name="connsiteX5" fmla="*/ 605986 w 946887"/>
              <a:gd name="connsiteY5" fmla="*/ 432464 h 600290"/>
              <a:gd name="connsiteX6" fmla="*/ 686587 w 946887"/>
              <a:gd name="connsiteY6" fmla="*/ 432464 h 600290"/>
              <a:gd name="connsiteX7" fmla="*/ 402047 w 946887"/>
              <a:gd name="connsiteY7" fmla="*/ 158387 h 600290"/>
              <a:gd name="connsiteX8" fmla="*/ 12472 w 946887"/>
              <a:gd name="connsiteY8" fmla="*/ 252845 h 600290"/>
              <a:gd name="connsiteX9" fmla="*/ 0 w 946887"/>
              <a:gd name="connsiteY9" fmla="*/ 253890 h 600290"/>
              <a:gd name="connsiteX0" fmla="*/ 0 w 946887"/>
              <a:gd name="connsiteY0" fmla="*/ 236375 h 582775"/>
              <a:gd name="connsiteX1" fmla="*/ 477748 w 946887"/>
              <a:gd name="connsiteY1" fmla="*/ 4549 h 582775"/>
              <a:gd name="connsiteX2" fmla="*/ 865011 w 946887"/>
              <a:gd name="connsiteY2" fmla="*/ 414949 h 582775"/>
              <a:gd name="connsiteX3" fmla="*/ 946887 w 946887"/>
              <a:gd name="connsiteY3" fmla="*/ 414949 h 582775"/>
              <a:gd name="connsiteX4" fmla="*/ 801453 w 946887"/>
              <a:gd name="connsiteY4" fmla="*/ 582775 h 582775"/>
              <a:gd name="connsiteX5" fmla="*/ 605986 w 946887"/>
              <a:gd name="connsiteY5" fmla="*/ 414949 h 582775"/>
              <a:gd name="connsiteX6" fmla="*/ 686587 w 946887"/>
              <a:gd name="connsiteY6" fmla="*/ 414949 h 582775"/>
              <a:gd name="connsiteX7" fmla="*/ 402047 w 946887"/>
              <a:gd name="connsiteY7" fmla="*/ 140872 h 582775"/>
              <a:gd name="connsiteX8" fmla="*/ 12472 w 946887"/>
              <a:gd name="connsiteY8" fmla="*/ 235330 h 582775"/>
              <a:gd name="connsiteX9" fmla="*/ 0 w 946887"/>
              <a:gd name="connsiteY9" fmla="*/ 236375 h 582775"/>
              <a:gd name="connsiteX0" fmla="*/ 0 w 946887"/>
              <a:gd name="connsiteY0" fmla="*/ 205808 h 552208"/>
              <a:gd name="connsiteX1" fmla="*/ 480178 w 946887"/>
              <a:gd name="connsiteY1" fmla="*/ 5734 h 552208"/>
              <a:gd name="connsiteX2" fmla="*/ 865011 w 946887"/>
              <a:gd name="connsiteY2" fmla="*/ 384382 h 552208"/>
              <a:gd name="connsiteX3" fmla="*/ 946887 w 946887"/>
              <a:gd name="connsiteY3" fmla="*/ 384382 h 552208"/>
              <a:gd name="connsiteX4" fmla="*/ 801453 w 946887"/>
              <a:gd name="connsiteY4" fmla="*/ 552208 h 552208"/>
              <a:gd name="connsiteX5" fmla="*/ 605986 w 946887"/>
              <a:gd name="connsiteY5" fmla="*/ 384382 h 552208"/>
              <a:gd name="connsiteX6" fmla="*/ 686587 w 946887"/>
              <a:gd name="connsiteY6" fmla="*/ 384382 h 552208"/>
              <a:gd name="connsiteX7" fmla="*/ 402047 w 946887"/>
              <a:gd name="connsiteY7" fmla="*/ 110305 h 552208"/>
              <a:gd name="connsiteX8" fmla="*/ 12472 w 946887"/>
              <a:gd name="connsiteY8" fmla="*/ 204763 h 552208"/>
              <a:gd name="connsiteX9" fmla="*/ 0 w 946887"/>
              <a:gd name="connsiteY9" fmla="*/ 205808 h 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6887" h="552208">
                <a:moveTo>
                  <a:pt x="0" y="205808"/>
                </a:moveTo>
                <a:cubicBezTo>
                  <a:pt x="158838" y="64967"/>
                  <a:pt x="336010" y="-24028"/>
                  <a:pt x="480178" y="5734"/>
                </a:cubicBezTo>
                <a:cubicBezTo>
                  <a:pt x="624347" y="35496"/>
                  <a:pt x="811964" y="182732"/>
                  <a:pt x="865011" y="384382"/>
                </a:cubicBezTo>
                <a:lnTo>
                  <a:pt x="946887" y="384382"/>
                </a:lnTo>
                <a:lnTo>
                  <a:pt x="801453" y="552208"/>
                </a:lnTo>
                <a:lnTo>
                  <a:pt x="605986" y="384382"/>
                </a:lnTo>
                <a:lnTo>
                  <a:pt x="686587" y="384382"/>
                </a:lnTo>
                <a:cubicBezTo>
                  <a:pt x="637301" y="249879"/>
                  <a:pt x="531824" y="148281"/>
                  <a:pt x="402047" y="110305"/>
                </a:cubicBezTo>
                <a:cubicBezTo>
                  <a:pt x="265650" y="70392"/>
                  <a:pt x="119714" y="105776"/>
                  <a:pt x="12472" y="204763"/>
                </a:cubicBezTo>
                <a:cubicBezTo>
                  <a:pt x="-23044" y="160315"/>
                  <a:pt x="35516" y="250256"/>
                  <a:pt x="0" y="205808"/>
                </a:cubicBezTo>
                <a:close/>
              </a:path>
            </a:pathLst>
          </a:cu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BE72C3CC-9562-C148-A542-A6CEAE946076}"/>
              </a:ext>
            </a:extLst>
          </p:cNvPr>
          <p:cNvSpPr txBox="1"/>
          <p:nvPr/>
        </p:nvSpPr>
        <p:spPr>
          <a:xfrm>
            <a:off x="3610857" y="4737010"/>
            <a:ext cx="2237512" cy="276999"/>
          </a:xfrm>
          <a:prstGeom prst="rect">
            <a:avLst/>
          </a:prstGeom>
          <a:noFill/>
        </p:spPr>
        <p:txBody>
          <a:bodyPr wrap="none" rtlCol="0">
            <a:spAutoFit/>
          </a:bodyPr>
          <a:lstStyle/>
          <a:p>
            <a:pPr algn="ctr"/>
            <a:r>
              <a:rPr kumimoji="1" lang="ja-JP" altLang="en-US" sz="1200" dirty="0">
                <a:solidFill>
                  <a:srgbClr val="FF0000"/>
                </a:solidFill>
                <a:latin typeface="メイリオ"/>
                <a:ea typeface="メイリオ"/>
                <a:cs typeface="メイリオ"/>
              </a:rPr>
              <a:t>工数削減</a:t>
            </a:r>
            <a:r>
              <a:rPr kumimoji="1" lang="ja-JP" altLang="en-US" sz="1200" dirty="0">
                <a:solidFill>
                  <a:srgbClr val="800000"/>
                </a:solidFill>
                <a:latin typeface="メイリオ"/>
                <a:ea typeface="メイリオ"/>
                <a:cs typeface="メイリオ"/>
              </a:rPr>
              <a:t>と</a:t>
            </a:r>
            <a:r>
              <a:rPr lang="ja-JP" altLang="ja-JP" sz="1200" dirty="0">
                <a:solidFill>
                  <a:srgbClr val="800000"/>
                </a:solidFill>
                <a:latin typeface="メイリオ"/>
                <a:ea typeface="メイリオ"/>
                <a:cs typeface="メイリオ"/>
              </a:rPr>
              <a:t>　</a:t>
            </a:r>
            <a:r>
              <a:rPr lang="en-US" altLang="ja-JP" sz="1200" dirty="0">
                <a:solidFill>
                  <a:srgbClr val="800000"/>
                </a:solidFill>
                <a:latin typeface="メイリオ"/>
                <a:ea typeface="メイリオ"/>
                <a:cs typeface="メイリオ"/>
              </a:rPr>
              <a:t> </a:t>
            </a:r>
            <a:r>
              <a:rPr kumimoji="1" lang="ja-JP" altLang="en-US" sz="1200" dirty="0">
                <a:solidFill>
                  <a:srgbClr val="0000FF"/>
                </a:solidFill>
                <a:latin typeface="メイリオ"/>
                <a:ea typeface="メイリオ"/>
                <a:cs typeface="メイリオ"/>
              </a:rPr>
              <a:t>需要拡大</a:t>
            </a:r>
            <a:r>
              <a:rPr kumimoji="1" lang="ja-JP" altLang="en-US" sz="1200" dirty="0">
                <a:solidFill>
                  <a:srgbClr val="800000"/>
                </a:solidFill>
                <a:latin typeface="メイリオ"/>
                <a:ea typeface="メイリオ"/>
                <a:cs typeface="メイリオ"/>
              </a:rPr>
              <a:t>の均衡</a:t>
            </a:r>
            <a:endParaRPr lang="en-US" altLang="ja-JP" sz="1200" dirty="0">
              <a:solidFill>
                <a:srgbClr val="800000"/>
              </a:solidFill>
              <a:latin typeface="メイリオ"/>
              <a:ea typeface="メイリオ"/>
              <a:cs typeface="メイリオ"/>
            </a:endParaRPr>
          </a:p>
        </p:txBody>
      </p:sp>
      <p:sp>
        <p:nvSpPr>
          <p:cNvPr id="18" name="上矢印 17">
            <a:extLst>
              <a:ext uri="{FF2B5EF4-FFF2-40B4-BE49-F238E27FC236}">
                <a16:creationId xmlns:a16="http://schemas.microsoft.com/office/drawing/2014/main" id="{15BA5402-5008-D949-AB90-50303CCDB336}"/>
              </a:ext>
            </a:extLst>
          </p:cNvPr>
          <p:cNvSpPr/>
          <p:nvPr/>
        </p:nvSpPr>
        <p:spPr>
          <a:xfrm>
            <a:off x="1301720" y="5171368"/>
            <a:ext cx="716746" cy="296013"/>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a:extLst>
              <a:ext uri="{FF2B5EF4-FFF2-40B4-BE49-F238E27FC236}">
                <a16:creationId xmlns:a16="http://schemas.microsoft.com/office/drawing/2014/main" id="{38319886-2A5F-544C-92F9-C4057DF4E834}"/>
              </a:ext>
            </a:extLst>
          </p:cNvPr>
          <p:cNvSpPr/>
          <p:nvPr/>
        </p:nvSpPr>
        <p:spPr>
          <a:xfrm flipV="1">
            <a:off x="1492422" y="5003384"/>
            <a:ext cx="337889" cy="167984"/>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a:extLst>
              <a:ext uri="{FF2B5EF4-FFF2-40B4-BE49-F238E27FC236}">
                <a16:creationId xmlns:a16="http://schemas.microsoft.com/office/drawing/2014/main" id="{CA702289-61C5-D044-B2C9-F3A5D7DDA41C}"/>
              </a:ext>
            </a:extLst>
          </p:cNvPr>
          <p:cNvSpPr/>
          <p:nvPr/>
        </p:nvSpPr>
        <p:spPr>
          <a:xfrm>
            <a:off x="4101056" y="4875510"/>
            <a:ext cx="941887" cy="59171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上矢印 20">
            <a:extLst>
              <a:ext uri="{FF2B5EF4-FFF2-40B4-BE49-F238E27FC236}">
                <a16:creationId xmlns:a16="http://schemas.microsoft.com/office/drawing/2014/main" id="{725FF154-0DAB-3348-9E17-193A91BF8BC6}"/>
              </a:ext>
            </a:extLst>
          </p:cNvPr>
          <p:cNvSpPr/>
          <p:nvPr/>
        </p:nvSpPr>
        <p:spPr>
          <a:xfrm flipV="1">
            <a:off x="4101056" y="4245351"/>
            <a:ext cx="941887" cy="630159"/>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82631716-341A-EC4A-AAAF-8AD2D14C5916}"/>
              </a:ext>
            </a:extLst>
          </p:cNvPr>
          <p:cNvSpPr txBox="1"/>
          <p:nvPr/>
        </p:nvSpPr>
        <p:spPr>
          <a:xfrm rot="20387850">
            <a:off x="4768828" y="2110859"/>
            <a:ext cx="3236785" cy="307777"/>
          </a:xfrm>
          <a:prstGeom prst="rect">
            <a:avLst/>
          </a:prstGeom>
          <a:noFill/>
        </p:spPr>
        <p:txBody>
          <a:bodyPr wrap="none" rtlCol="0">
            <a:spAutoFit/>
          </a:bodyPr>
          <a:lstStyle/>
          <a:p>
            <a:pPr algn="ctr"/>
            <a:r>
              <a:rPr kumimoji="1" lang="ja-JP" altLang="en-US" sz="1400" b="1" dirty="0">
                <a:solidFill>
                  <a:srgbClr val="0000FF"/>
                </a:solidFill>
                <a:latin typeface="メイリオ"/>
                <a:ea typeface="メイリオ"/>
                <a:cs typeface="メイリオ"/>
              </a:rPr>
              <a:t>デジタル・トランスフォーメーション</a:t>
            </a:r>
            <a:endParaRPr kumimoji="1" lang="en-US" altLang="ja-JP" sz="1400" dirty="0">
              <a:solidFill>
                <a:srgbClr val="0000FF"/>
              </a:solidFill>
              <a:latin typeface="メイリオ"/>
              <a:ea typeface="メイリオ"/>
              <a:cs typeface="メイリオ"/>
            </a:endParaRPr>
          </a:p>
        </p:txBody>
      </p:sp>
      <p:sp>
        <p:nvSpPr>
          <p:cNvPr id="24" name="テキスト ボックス 23">
            <a:extLst>
              <a:ext uri="{FF2B5EF4-FFF2-40B4-BE49-F238E27FC236}">
                <a16:creationId xmlns:a16="http://schemas.microsoft.com/office/drawing/2014/main" id="{B5986724-717A-E442-860F-3FB2840FD3A6}"/>
              </a:ext>
            </a:extLst>
          </p:cNvPr>
          <p:cNvSpPr txBox="1"/>
          <p:nvPr/>
        </p:nvSpPr>
        <p:spPr>
          <a:xfrm rot="20495778">
            <a:off x="6381484" y="1501785"/>
            <a:ext cx="1415772" cy="276999"/>
          </a:xfrm>
          <a:prstGeom prst="rect">
            <a:avLst/>
          </a:prstGeom>
          <a:noFill/>
        </p:spPr>
        <p:txBody>
          <a:bodyPr wrap="none" rtlCol="0">
            <a:spAutoFit/>
          </a:bodyPr>
          <a:lstStyle/>
          <a:p>
            <a:pPr algn="ctr"/>
            <a:r>
              <a:rPr kumimoji="1" lang="ja-JP" altLang="en-US" sz="1200" b="1" dirty="0">
                <a:solidFill>
                  <a:srgbClr val="0000FF"/>
                </a:solidFill>
                <a:latin typeface="メイリオ"/>
                <a:ea typeface="メイリオ"/>
                <a:cs typeface="メイリオ"/>
              </a:rPr>
              <a:t>限界利益ゼロ社会</a:t>
            </a:r>
            <a:endParaRPr lang="en-US" altLang="ja-JP" sz="1200" dirty="0">
              <a:solidFill>
                <a:srgbClr val="0000FF"/>
              </a:solidFill>
              <a:latin typeface="メイリオ"/>
              <a:ea typeface="メイリオ"/>
              <a:cs typeface="メイリオ"/>
            </a:endParaRPr>
          </a:p>
        </p:txBody>
      </p:sp>
      <p:sp>
        <p:nvSpPr>
          <p:cNvPr id="25" name="テキスト ボックス 24">
            <a:extLst>
              <a:ext uri="{FF2B5EF4-FFF2-40B4-BE49-F238E27FC236}">
                <a16:creationId xmlns:a16="http://schemas.microsoft.com/office/drawing/2014/main" id="{9E64874B-D3A2-FF42-A7CF-5565A6356579}"/>
              </a:ext>
            </a:extLst>
          </p:cNvPr>
          <p:cNvSpPr txBox="1"/>
          <p:nvPr/>
        </p:nvSpPr>
        <p:spPr>
          <a:xfrm>
            <a:off x="3949536" y="2108239"/>
            <a:ext cx="697627" cy="400110"/>
          </a:xfrm>
          <a:prstGeom prst="rect">
            <a:avLst/>
          </a:prstGeom>
          <a:noFill/>
        </p:spPr>
        <p:txBody>
          <a:bodyPr wrap="none" rtlCol="0">
            <a:spAutoFit/>
          </a:bodyPr>
          <a:lstStyle/>
          <a:p>
            <a:pPr algn="ctr"/>
            <a:r>
              <a:rPr kumimoji="1" lang="ja-JP" altLang="en-US" sz="2000" b="1" dirty="0">
                <a:solidFill>
                  <a:srgbClr val="FF6666"/>
                </a:solidFill>
                <a:latin typeface="メイリオ"/>
                <a:ea typeface="メイリオ"/>
                <a:cs typeface="メイリオ"/>
              </a:rPr>
              <a:t>共創</a:t>
            </a:r>
            <a:endParaRPr lang="en-US" altLang="ja-JP" sz="2000" dirty="0">
              <a:solidFill>
                <a:srgbClr val="FF6666"/>
              </a:solidFill>
              <a:latin typeface="メイリオ"/>
              <a:ea typeface="メイリオ"/>
              <a:cs typeface="メイリオ"/>
            </a:endParaRPr>
          </a:p>
        </p:txBody>
      </p:sp>
      <p:cxnSp>
        <p:nvCxnSpPr>
          <p:cNvPr id="26" name="直線矢印コネクタ 25">
            <a:extLst>
              <a:ext uri="{FF2B5EF4-FFF2-40B4-BE49-F238E27FC236}">
                <a16:creationId xmlns:a16="http://schemas.microsoft.com/office/drawing/2014/main" id="{34921FF0-575C-3946-9B4E-C94DBA0FA899}"/>
              </a:ext>
            </a:extLst>
          </p:cNvPr>
          <p:cNvCxnSpPr>
            <a:cxnSpLocks/>
          </p:cNvCxnSpPr>
          <p:nvPr/>
        </p:nvCxnSpPr>
        <p:spPr>
          <a:xfrm>
            <a:off x="684581" y="6204419"/>
            <a:ext cx="78831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329BD589-3055-834A-8AD1-3EF5CAA28F02}"/>
              </a:ext>
            </a:extLst>
          </p:cNvPr>
          <p:cNvCxnSpPr>
            <a:cxnSpLocks/>
          </p:cNvCxnSpPr>
          <p:nvPr/>
        </p:nvCxnSpPr>
        <p:spPr>
          <a:xfrm flipV="1">
            <a:off x="398899" y="1321666"/>
            <a:ext cx="0" cy="46190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D9F3ED63-1402-6A49-8382-4F86AB6E4B7D}"/>
              </a:ext>
            </a:extLst>
          </p:cNvPr>
          <p:cNvSpPr txBox="1"/>
          <p:nvPr/>
        </p:nvSpPr>
        <p:spPr>
          <a:xfrm>
            <a:off x="256241" y="938062"/>
            <a:ext cx="830677" cy="400110"/>
          </a:xfrm>
          <a:prstGeom prst="rect">
            <a:avLst/>
          </a:prstGeom>
          <a:noFill/>
        </p:spPr>
        <p:txBody>
          <a:bodyPr wrap="none" rtlCol="0">
            <a:spAutoFit/>
          </a:bodyPr>
          <a:lstStyle/>
          <a:p>
            <a:r>
              <a:rPr lang="en-US" altLang="ja-JP" sz="1000" dirty="0">
                <a:solidFill>
                  <a:srgbClr val="0052FF"/>
                </a:solidFill>
                <a:latin typeface="Meiryo" panose="020B0604030504040204" pitchFamily="34" charset="-128"/>
                <a:ea typeface="Meiryo" panose="020B0604030504040204" pitchFamily="34" charset="-128"/>
              </a:rPr>
              <a:t>IT</a:t>
            </a:r>
            <a:r>
              <a:rPr lang="ja-JP" altLang="en-US" sz="800" dirty="0">
                <a:solidFill>
                  <a:srgbClr val="0052FF"/>
                </a:solidFill>
                <a:latin typeface="Meiryo" panose="020B0604030504040204" pitchFamily="34" charset="-128"/>
                <a:ea typeface="Meiryo" panose="020B0604030504040204" pitchFamily="34" charset="-128"/>
              </a:rPr>
              <a:t>がもたらす</a:t>
            </a:r>
            <a:endParaRPr lang="en-US" altLang="ja-JP" sz="800" dirty="0">
              <a:solidFill>
                <a:srgbClr val="0052FF"/>
              </a:solidFill>
              <a:latin typeface="Meiryo" panose="020B0604030504040204" pitchFamily="34" charset="-128"/>
              <a:ea typeface="Meiryo" panose="020B0604030504040204" pitchFamily="34" charset="-128"/>
            </a:endParaRPr>
          </a:p>
          <a:p>
            <a:r>
              <a:rPr lang="ja-JP" altLang="en-US" sz="1000" dirty="0">
                <a:solidFill>
                  <a:srgbClr val="0052FF"/>
                </a:solidFill>
                <a:latin typeface="Meiryo" panose="020B0604030504040204" pitchFamily="34" charset="-128"/>
                <a:ea typeface="Meiryo" panose="020B0604030504040204" pitchFamily="34" charset="-128"/>
              </a:rPr>
              <a:t>顧客価値</a:t>
            </a:r>
            <a:endParaRPr kumimoji="1" lang="ja-JP" altLang="en-US" sz="1000" dirty="0">
              <a:solidFill>
                <a:srgbClr val="0052FF"/>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0DF5818B-B856-2047-866C-39FF74C0428F}"/>
              </a:ext>
            </a:extLst>
          </p:cNvPr>
          <p:cNvSpPr txBox="1"/>
          <p:nvPr/>
        </p:nvSpPr>
        <p:spPr>
          <a:xfrm>
            <a:off x="8516526" y="6081308"/>
            <a:ext cx="441146" cy="246221"/>
          </a:xfrm>
          <a:prstGeom prst="rect">
            <a:avLst/>
          </a:prstGeom>
          <a:noFill/>
        </p:spPr>
        <p:txBody>
          <a:bodyPr wrap="none" rtlCol="0">
            <a:spAutoFit/>
          </a:bodyPr>
          <a:lstStyle/>
          <a:p>
            <a:r>
              <a:rPr lang="ja-JP" altLang="en-US" sz="1000" dirty="0">
                <a:solidFill>
                  <a:srgbClr val="0052FF"/>
                </a:solidFill>
                <a:latin typeface="Meiryo" panose="020B0604030504040204" pitchFamily="34" charset="-128"/>
                <a:ea typeface="Meiryo" panose="020B0604030504040204" pitchFamily="34" charset="-128"/>
              </a:rPr>
              <a:t>時間</a:t>
            </a:r>
            <a:endParaRPr kumimoji="1" lang="ja-JP" altLang="en-US" sz="1000" dirty="0">
              <a:solidFill>
                <a:srgbClr val="005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82387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図形グループ 67"/>
          <p:cNvGrpSpPr/>
          <p:nvPr/>
        </p:nvGrpSpPr>
        <p:grpSpPr>
          <a:xfrm>
            <a:off x="4558748" y="842338"/>
            <a:ext cx="3983635" cy="5607841"/>
            <a:chOff x="4558748" y="842338"/>
            <a:chExt cx="3983635" cy="5607841"/>
          </a:xfrm>
        </p:grpSpPr>
        <p:grpSp>
          <p:nvGrpSpPr>
            <p:cNvPr id="67" name="図形グループ 66"/>
            <p:cNvGrpSpPr/>
            <p:nvPr/>
          </p:nvGrpSpPr>
          <p:grpSpPr>
            <a:xfrm>
              <a:off x="4558748" y="842338"/>
              <a:ext cx="3983635" cy="5607841"/>
              <a:chOff x="4558748" y="842338"/>
              <a:chExt cx="3983635" cy="5607841"/>
            </a:xfrm>
          </p:grpSpPr>
          <p:sp>
            <p:nvSpPr>
              <p:cNvPr id="4" name="正方形/長方形 3"/>
              <p:cNvSpPr/>
              <p:nvPr/>
            </p:nvSpPr>
            <p:spPr>
              <a:xfrm>
                <a:off x="4572000" y="842338"/>
                <a:ext cx="3955774" cy="808382"/>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803122"/>
                <a:ext cx="3955774" cy="369073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図形グループ 21"/>
              <p:cNvGrpSpPr/>
              <p:nvPr/>
            </p:nvGrpSpPr>
            <p:grpSpPr>
              <a:xfrm>
                <a:off x="7901956" y="916886"/>
                <a:ext cx="259370" cy="530087"/>
                <a:chOff x="1946324" y="4125162"/>
                <a:chExt cx="969964" cy="2007872"/>
              </a:xfrm>
              <a:solidFill>
                <a:schemeClr val="accent6">
                  <a:lumMod val="50000"/>
                </a:schemeClr>
              </a:solidFill>
            </p:grpSpPr>
            <p:sp>
              <p:nvSpPr>
                <p:cNvPr id="23" name="円/楕円 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4" name="フローチャート: 論理積ゲート 2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6" name="テキスト ボックス 25"/>
              <p:cNvSpPr txBox="1"/>
              <p:nvPr/>
            </p:nvSpPr>
            <p:spPr>
              <a:xfrm>
                <a:off x="7665189" y="1466808"/>
                <a:ext cx="732899" cy="215444"/>
              </a:xfrm>
              <a:prstGeom prst="rect">
                <a:avLst/>
              </a:prstGeom>
              <a:noFill/>
            </p:spPr>
            <p:txBody>
              <a:bodyPr wrap="square" rtlCol="0">
                <a:spAutoFit/>
              </a:bodyPr>
              <a:lstStyle/>
              <a:p>
                <a:pPr algn="ctr"/>
                <a:r>
                  <a:rPr kumimoji="1" lang="ja-JP" altLang="en-US" sz="800" dirty="0">
                    <a:solidFill>
                      <a:schemeClr val="accent6">
                        <a:lumMod val="50000"/>
                      </a:schemeClr>
                    </a:solidFill>
                    <a:latin typeface="Meiryo" charset="-128"/>
                    <a:ea typeface="Meiryo" charset="-128"/>
                    <a:cs typeface="Meiryo" charset="-128"/>
                  </a:rPr>
                  <a:t>事業者</a:t>
                </a:r>
              </a:p>
            </p:txBody>
          </p:sp>
          <p:sp>
            <p:nvSpPr>
              <p:cNvPr id="39" name="テキスト ボックス 38"/>
              <p:cNvSpPr txBox="1"/>
              <p:nvPr/>
            </p:nvSpPr>
            <p:spPr>
              <a:xfrm>
                <a:off x="4892192" y="956493"/>
                <a:ext cx="1569660"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共創</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デザイン思考</a:t>
                </a:r>
                <a:endParaRPr kumimoji="1" lang="ja-JP" altLang="en-US" b="1" dirty="0">
                  <a:solidFill>
                    <a:schemeClr val="bg1"/>
                  </a:solidFill>
                  <a:latin typeface="Meiryo" charset="-128"/>
                  <a:ea typeface="Meiryo" charset="-128"/>
                  <a:cs typeface="Meiryo" charset="-128"/>
                </a:endParaRPr>
              </a:p>
            </p:txBody>
          </p:sp>
          <p:grpSp>
            <p:nvGrpSpPr>
              <p:cNvPr id="40" name="図形グループ 39"/>
              <p:cNvGrpSpPr/>
              <p:nvPr/>
            </p:nvGrpSpPr>
            <p:grpSpPr>
              <a:xfrm>
                <a:off x="7432873" y="913181"/>
                <a:ext cx="259370" cy="530087"/>
                <a:chOff x="1946324" y="4125162"/>
                <a:chExt cx="969964" cy="2007872"/>
              </a:xfrm>
              <a:solidFill>
                <a:srgbClr val="0070C0"/>
              </a:solidFill>
            </p:grpSpPr>
            <p:sp>
              <p:nvSpPr>
                <p:cNvPr id="41" name="円/楕円 4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2" name="フローチャート: 論理積ゲート 4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3" name="テキスト ボックス 42"/>
              <p:cNvSpPr txBox="1"/>
              <p:nvPr/>
            </p:nvSpPr>
            <p:spPr>
              <a:xfrm>
                <a:off x="7265885" y="1470188"/>
                <a:ext cx="595953" cy="215444"/>
              </a:xfrm>
              <a:prstGeom prst="rect">
                <a:avLst/>
              </a:prstGeom>
              <a:noFill/>
            </p:spPr>
            <p:txBody>
              <a:bodyPr wrap="square" rtlCol="0">
                <a:spAutoFit/>
              </a:bodyPr>
              <a:lstStyle/>
              <a:p>
                <a:pPr algn="ctr"/>
                <a:r>
                  <a:rPr kumimoji="1" lang="ja-JP" altLang="en-US" sz="800" dirty="0">
                    <a:solidFill>
                      <a:srgbClr val="0070C0"/>
                    </a:solidFill>
                    <a:latin typeface="Meiryo" charset="-128"/>
                    <a:ea typeface="Meiryo" charset="-128"/>
                    <a:cs typeface="Meiryo" charset="-128"/>
                  </a:rPr>
                  <a:t>お客様</a:t>
                </a:r>
              </a:p>
            </p:txBody>
          </p:sp>
          <p:sp>
            <p:nvSpPr>
              <p:cNvPr id="48" name="テキスト ボックス 47"/>
              <p:cNvSpPr txBox="1"/>
              <p:nvPr/>
            </p:nvSpPr>
            <p:spPr>
              <a:xfrm>
                <a:off x="4892192" y="2222451"/>
                <a:ext cx="2245808"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アジャイル開発</a:t>
                </a:r>
                <a:endParaRPr kumimoji="1" lang="en-US" altLang="ja-JP" b="1" dirty="0">
                  <a:solidFill>
                    <a:schemeClr val="bg1"/>
                  </a:solidFill>
                  <a:latin typeface="Meiryo" charset="-128"/>
                  <a:ea typeface="Meiryo" charset="-128"/>
                  <a:cs typeface="Meiryo" charset="-128"/>
                </a:endParaRPr>
              </a:p>
              <a:p>
                <a:r>
                  <a:rPr lang="en-US" altLang="ja-JP" b="1" dirty="0">
                    <a:solidFill>
                      <a:schemeClr val="bg1"/>
                    </a:solidFill>
                    <a:latin typeface="Meiryo" charset="-128"/>
                    <a:ea typeface="Meiryo" charset="-128"/>
                    <a:cs typeface="Meiryo" charset="-128"/>
                  </a:rPr>
                  <a:t>PaaS/</a:t>
                </a:r>
                <a:r>
                  <a:rPr lang="en-US" altLang="ja-JP" b="1" dirty="0" err="1">
                    <a:solidFill>
                      <a:schemeClr val="bg1"/>
                    </a:solidFill>
                    <a:latin typeface="Meiryo" charset="-128"/>
                    <a:ea typeface="Meiryo" charset="-128"/>
                    <a:cs typeface="Meiryo" charset="-128"/>
                  </a:rPr>
                  <a:t>FaaS</a:t>
                </a:r>
                <a:r>
                  <a:rPr lang="en-US" altLang="ja-JP" b="1" dirty="0">
                    <a:solidFill>
                      <a:schemeClr val="bg1"/>
                    </a:solidFill>
                    <a:latin typeface="Meiryo" charset="-128"/>
                    <a:ea typeface="Meiryo" charset="-128"/>
                    <a:cs typeface="Meiryo" charset="-128"/>
                  </a:rPr>
                  <a:t>/SaaS</a:t>
                </a:r>
              </a:p>
              <a:p>
                <a:r>
                  <a:rPr kumimoji="1" lang="ja-JP" altLang="en-US" b="1" dirty="0">
                    <a:solidFill>
                      <a:schemeClr val="bg1"/>
                    </a:solidFill>
                    <a:latin typeface="Meiryo" charset="-128"/>
                    <a:ea typeface="Meiryo" charset="-128"/>
                    <a:cs typeface="Meiryo" charset="-128"/>
                  </a:rPr>
                  <a:t>超高速開発ツール</a:t>
                </a:r>
              </a:p>
            </p:txBody>
          </p:sp>
          <p:grpSp>
            <p:nvGrpSpPr>
              <p:cNvPr id="49" name="図形グループ 48"/>
              <p:cNvGrpSpPr/>
              <p:nvPr/>
            </p:nvGrpSpPr>
            <p:grpSpPr>
              <a:xfrm>
                <a:off x="7904754" y="2274306"/>
                <a:ext cx="259370" cy="530087"/>
                <a:chOff x="1946324" y="4125162"/>
                <a:chExt cx="969964" cy="2007872"/>
              </a:xfrm>
              <a:solidFill>
                <a:schemeClr val="accent6">
                  <a:lumMod val="50000"/>
                </a:schemeClr>
              </a:solidFill>
            </p:grpSpPr>
            <p:sp>
              <p:nvSpPr>
                <p:cNvPr id="50" name="円/楕円 4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1" name="フローチャート: 論理積ゲート 5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2" name="テキスト ボックス 51"/>
              <p:cNvSpPr txBox="1"/>
              <p:nvPr/>
            </p:nvSpPr>
            <p:spPr>
              <a:xfrm>
                <a:off x="7667987" y="2824228"/>
                <a:ext cx="732899" cy="215444"/>
              </a:xfrm>
              <a:prstGeom prst="rect">
                <a:avLst/>
              </a:prstGeom>
              <a:noFill/>
            </p:spPr>
            <p:txBody>
              <a:bodyPr wrap="square" rtlCol="0">
                <a:spAutoFit/>
              </a:bodyPr>
              <a:lstStyle/>
              <a:p>
                <a:pPr algn="ctr"/>
                <a:r>
                  <a:rPr kumimoji="1" lang="ja-JP" altLang="en-US" sz="800" dirty="0">
                    <a:solidFill>
                      <a:schemeClr val="accent6">
                        <a:lumMod val="50000"/>
                      </a:schemeClr>
                    </a:solidFill>
                    <a:latin typeface="Meiryo" charset="-128"/>
                    <a:ea typeface="Meiryo" charset="-128"/>
                    <a:cs typeface="Meiryo" charset="-128"/>
                  </a:rPr>
                  <a:t>事業者</a:t>
                </a:r>
              </a:p>
            </p:txBody>
          </p:sp>
          <p:grpSp>
            <p:nvGrpSpPr>
              <p:cNvPr id="53" name="図形グループ 52"/>
              <p:cNvGrpSpPr/>
              <p:nvPr/>
            </p:nvGrpSpPr>
            <p:grpSpPr>
              <a:xfrm>
                <a:off x="7435671" y="2270601"/>
                <a:ext cx="259370" cy="530087"/>
                <a:chOff x="1946324" y="4125162"/>
                <a:chExt cx="969964" cy="2007872"/>
              </a:xfrm>
              <a:solidFill>
                <a:srgbClr val="0070C0"/>
              </a:solidFill>
            </p:grpSpPr>
            <p:sp>
              <p:nvSpPr>
                <p:cNvPr id="54" name="円/楕円 5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5" name="フローチャート: 論理積ゲート 5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6" name="テキスト ボックス 55"/>
              <p:cNvSpPr txBox="1"/>
              <p:nvPr/>
            </p:nvSpPr>
            <p:spPr>
              <a:xfrm>
                <a:off x="7268683" y="2827608"/>
                <a:ext cx="595953" cy="215444"/>
              </a:xfrm>
              <a:prstGeom prst="rect">
                <a:avLst/>
              </a:prstGeom>
              <a:noFill/>
            </p:spPr>
            <p:txBody>
              <a:bodyPr wrap="square" rtlCol="0">
                <a:spAutoFit/>
              </a:bodyPr>
              <a:lstStyle/>
              <a:p>
                <a:pPr algn="ctr"/>
                <a:r>
                  <a:rPr kumimoji="1" lang="ja-JP" altLang="en-US" sz="800" dirty="0">
                    <a:solidFill>
                      <a:srgbClr val="0070C0"/>
                    </a:solidFill>
                    <a:latin typeface="Meiryo" charset="-128"/>
                    <a:ea typeface="Meiryo" charset="-128"/>
                    <a:cs typeface="Meiryo" charset="-128"/>
                  </a:rPr>
                  <a:t>お客様</a:t>
                </a:r>
              </a:p>
            </p:txBody>
          </p:sp>
          <p:sp>
            <p:nvSpPr>
              <p:cNvPr id="57" name="テキスト ボックス 56"/>
              <p:cNvSpPr txBox="1"/>
              <p:nvPr/>
            </p:nvSpPr>
            <p:spPr>
              <a:xfrm>
                <a:off x="5459968" y="3882930"/>
                <a:ext cx="1569660"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クラウド</a:t>
                </a:r>
                <a:endParaRPr kumimoji="1" lang="en-US" altLang="ja-JP" b="1" dirty="0">
                  <a:solidFill>
                    <a:schemeClr val="bg1"/>
                  </a:solidFill>
                  <a:latin typeface="Meiryo" charset="-128"/>
                  <a:ea typeface="Meiryo" charset="-128"/>
                  <a:cs typeface="Meiryo" charset="-128"/>
                </a:endParaRPr>
              </a:p>
              <a:p>
                <a:r>
                  <a:rPr lang="en-US" altLang="ja-JP" b="1" dirty="0">
                    <a:solidFill>
                      <a:schemeClr val="bg1"/>
                    </a:solidFill>
                    <a:latin typeface="Meiryo" charset="-128"/>
                    <a:ea typeface="Meiryo" charset="-128"/>
                    <a:cs typeface="Meiryo" charset="-128"/>
                  </a:rPr>
                  <a:t>DevOps</a:t>
                </a:r>
              </a:p>
              <a:p>
                <a:r>
                  <a:rPr lang="ja-JP" altLang="en-US" b="1" dirty="0">
                    <a:solidFill>
                      <a:schemeClr val="bg1"/>
                    </a:solidFill>
                    <a:latin typeface="Meiryo" charset="-128"/>
                    <a:ea typeface="Meiryo" charset="-128"/>
                    <a:cs typeface="Meiryo" charset="-128"/>
                  </a:rPr>
                  <a:t>自動化ツール</a:t>
                </a:r>
              </a:p>
            </p:txBody>
          </p:sp>
          <p:sp>
            <p:nvSpPr>
              <p:cNvPr id="59" name="正方形/長方形 58"/>
              <p:cNvSpPr/>
              <p:nvPr/>
            </p:nvSpPr>
            <p:spPr>
              <a:xfrm>
                <a:off x="4558748" y="5641797"/>
                <a:ext cx="3955774" cy="8083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4619514" y="5751248"/>
                <a:ext cx="3922869" cy="615553"/>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変更への柔軟性とスピード</a:t>
                </a:r>
                <a:endParaRPr kumimoji="1" lang="en-US" altLang="ja-JP" sz="2000" b="1" dirty="0">
                  <a:solidFill>
                    <a:schemeClr val="bg1"/>
                  </a:solidFill>
                  <a:latin typeface="Meiryo" charset="-128"/>
                  <a:ea typeface="Meiryo" charset="-128"/>
                  <a:cs typeface="Meiryo" charset="-128"/>
                </a:endParaRPr>
              </a:p>
              <a:p>
                <a:pPr algn="ctr"/>
                <a:r>
                  <a:rPr lang="ja-JP" altLang="en-US" sz="1400" b="1" dirty="0">
                    <a:solidFill>
                      <a:schemeClr val="bg1"/>
                    </a:solidFill>
                    <a:latin typeface="Meiryo" charset="-128"/>
                    <a:ea typeface="Meiryo" charset="-128"/>
                    <a:cs typeface="Meiryo" charset="-128"/>
                  </a:rPr>
                  <a:t>シェア</a:t>
                </a:r>
                <a:r>
                  <a:rPr lang="en-US" altLang="ja-JP" sz="1400" b="1" dirty="0">
                    <a:solidFill>
                      <a:schemeClr val="bg1"/>
                    </a:solidFill>
                    <a:latin typeface="Meiryo" charset="-128"/>
                    <a:ea typeface="Meiryo" charset="-128"/>
                    <a:cs typeface="Meiryo" charset="-128"/>
                  </a:rPr>
                  <a:t> × </a:t>
                </a:r>
                <a:r>
                  <a:rPr lang="ja-JP" altLang="en-US" sz="1400" b="1" dirty="0">
                    <a:solidFill>
                      <a:schemeClr val="bg1"/>
                    </a:solidFill>
                    <a:latin typeface="Meiryo" charset="-128"/>
                    <a:ea typeface="Meiryo" charset="-128"/>
                    <a:cs typeface="Meiryo" charset="-128"/>
                  </a:rPr>
                  <a:t>サブスクリプション</a:t>
                </a:r>
                <a:r>
                  <a:rPr lang="en-US" altLang="ja-JP" sz="1400" b="1" dirty="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a:t>
                </a:r>
                <a:r>
                  <a:rPr lang="en-US" altLang="ja-JP" sz="1400" b="1" dirty="0">
                    <a:solidFill>
                      <a:schemeClr val="bg1"/>
                    </a:solidFill>
                    <a:latin typeface="Meiryo" charset="-128"/>
                    <a:ea typeface="Meiryo" charset="-128"/>
                    <a:cs typeface="Meiryo" charset="-128"/>
                  </a:rPr>
                  <a:t> </a:t>
                </a:r>
                <a:r>
                  <a:rPr lang="ja-JP" altLang="en-US" sz="1400" b="1" u="sng" dirty="0">
                    <a:solidFill>
                      <a:schemeClr val="bg1"/>
                    </a:solidFill>
                    <a:latin typeface="Meiryo" charset="-128"/>
                    <a:ea typeface="Meiryo" charset="-128"/>
                    <a:cs typeface="Meiryo" charset="-128"/>
                  </a:rPr>
                  <a:t>利益</a:t>
                </a:r>
                <a:r>
                  <a:rPr lang="ja-JP" altLang="en-US" sz="1400" dirty="0">
                    <a:solidFill>
                      <a:schemeClr val="bg1"/>
                    </a:solidFill>
                    <a:latin typeface="Meiryo" charset="-128"/>
                    <a:ea typeface="Meiryo" charset="-128"/>
                    <a:cs typeface="Meiryo" charset="-128"/>
                  </a:rPr>
                  <a:t>と売上</a:t>
                </a:r>
                <a:endParaRPr kumimoji="1" lang="ja-JP" altLang="en-US" sz="1400" dirty="0">
                  <a:solidFill>
                    <a:schemeClr val="bg1"/>
                  </a:solidFill>
                  <a:latin typeface="Meiryo" charset="-128"/>
                  <a:ea typeface="Meiryo" charset="-128"/>
                  <a:cs typeface="Meiryo" charset="-128"/>
                </a:endParaRPr>
              </a:p>
            </p:txBody>
          </p:sp>
          <p:pic>
            <p:nvPicPr>
              <p:cNvPr id="63" name="図 62"/>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208068" y="4086012"/>
                <a:ext cx="552806" cy="517166"/>
              </a:xfrm>
              <a:prstGeom prst="rect">
                <a:avLst/>
              </a:prstGeom>
              <a:effectLst>
                <a:outerShdw blurRad="50800" dist="38100" dir="2700000" algn="tl" rotWithShape="0">
                  <a:prstClr val="black">
                    <a:alpha val="40000"/>
                  </a:prstClr>
                </a:outerShdw>
              </a:effectLst>
            </p:spPr>
          </p:pic>
        </p:grpSp>
        <p:sp>
          <p:nvSpPr>
            <p:cNvPr id="6" name="正方形/長方形 5"/>
            <p:cNvSpPr/>
            <p:nvPr/>
          </p:nvSpPr>
          <p:spPr>
            <a:xfrm>
              <a:off x="4969544" y="3592182"/>
              <a:ext cx="3191781" cy="1417447"/>
            </a:xfrm>
            <a:prstGeom prst="rect">
              <a:avLst/>
            </a:prstGeom>
            <a:noFill/>
            <a:ln w="38100">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en-US" altLang="ja-JP" dirty="0"/>
              <a:t>SI</a:t>
            </a:r>
            <a:r>
              <a:rPr kumimoji="1" lang="ja-JP" altLang="en-US" dirty="0"/>
              <a:t>ビジネスのデジタル・トランスフォーメーション</a:t>
            </a:r>
          </a:p>
        </p:txBody>
      </p:sp>
      <p:sp>
        <p:nvSpPr>
          <p:cNvPr id="9" name="ホームベース 8"/>
          <p:cNvSpPr/>
          <p:nvPr/>
        </p:nvSpPr>
        <p:spPr>
          <a:xfrm>
            <a:off x="543338" y="842338"/>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a:off x="543338" y="1803122"/>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543337" y="2763906"/>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a:off x="543338" y="3724690"/>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p:cNvSpPr/>
          <p:nvPr/>
        </p:nvSpPr>
        <p:spPr>
          <a:xfrm>
            <a:off x="543337" y="4685474"/>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682489" y="956494"/>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ビジネス</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企画・設計</a:t>
            </a:r>
            <a:endParaRPr kumimoji="1" lang="ja-JP" altLang="en-US" b="1" dirty="0">
              <a:solidFill>
                <a:schemeClr val="bg1"/>
              </a:solidFill>
              <a:latin typeface="Meiryo" charset="-128"/>
              <a:ea typeface="Meiryo" charset="-128"/>
              <a:cs typeface="Meiryo" charset="-128"/>
            </a:endParaRPr>
          </a:p>
        </p:txBody>
      </p:sp>
      <p:sp>
        <p:nvSpPr>
          <p:cNvPr id="15" name="テキスト ボックス 14"/>
          <p:cNvSpPr txBox="1"/>
          <p:nvPr/>
        </p:nvSpPr>
        <p:spPr>
          <a:xfrm>
            <a:off x="682489" y="1936748"/>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システム</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企画・設計</a:t>
            </a:r>
            <a:endParaRPr kumimoji="1" lang="ja-JP" altLang="en-US" b="1" dirty="0">
              <a:solidFill>
                <a:schemeClr val="bg1"/>
              </a:solidFill>
              <a:latin typeface="Meiryo" charset="-128"/>
              <a:ea typeface="Meiryo" charset="-128"/>
              <a:cs typeface="Meiryo" charset="-128"/>
            </a:endParaRPr>
          </a:p>
        </p:txBody>
      </p:sp>
      <p:sp>
        <p:nvSpPr>
          <p:cNvPr id="16" name="テキスト ボックス 15"/>
          <p:cNvSpPr txBox="1"/>
          <p:nvPr/>
        </p:nvSpPr>
        <p:spPr>
          <a:xfrm>
            <a:off x="682488" y="2897532"/>
            <a:ext cx="2031325"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アプリケーション</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開発・運用</a:t>
            </a:r>
            <a:endParaRPr kumimoji="1" lang="ja-JP" altLang="en-US" b="1" dirty="0">
              <a:solidFill>
                <a:schemeClr val="bg1"/>
              </a:solidFill>
              <a:latin typeface="Meiryo" charset="-128"/>
              <a:ea typeface="Meiryo" charset="-128"/>
              <a:cs typeface="Meiryo" charset="-128"/>
            </a:endParaRPr>
          </a:p>
        </p:txBody>
      </p:sp>
      <p:sp>
        <p:nvSpPr>
          <p:cNvPr id="17" name="テキスト ボックス 16"/>
          <p:cNvSpPr txBox="1"/>
          <p:nvPr/>
        </p:nvSpPr>
        <p:spPr>
          <a:xfrm>
            <a:off x="682487" y="3858316"/>
            <a:ext cx="2428870" cy="584775"/>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インフラ･プラットフォーム</a:t>
            </a:r>
            <a:endParaRPr kumimoji="1" lang="en-US" altLang="ja-JP" sz="1400"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構築・保守</a:t>
            </a:r>
            <a:endParaRPr kumimoji="1" lang="ja-JP" altLang="en-US" b="1" dirty="0">
              <a:solidFill>
                <a:schemeClr val="bg1"/>
              </a:solidFill>
              <a:latin typeface="Meiryo" charset="-128"/>
              <a:ea typeface="Meiryo" charset="-128"/>
              <a:cs typeface="Meiryo" charset="-128"/>
            </a:endParaRPr>
          </a:p>
        </p:txBody>
      </p:sp>
      <p:sp>
        <p:nvSpPr>
          <p:cNvPr id="18" name="テキスト ボックス 17"/>
          <p:cNvSpPr txBox="1"/>
          <p:nvPr/>
        </p:nvSpPr>
        <p:spPr>
          <a:xfrm>
            <a:off x="682487" y="4922740"/>
            <a:ext cx="1107996" cy="369332"/>
          </a:xfrm>
          <a:prstGeom prst="rect">
            <a:avLst/>
          </a:prstGeom>
          <a:noFill/>
        </p:spPr>
        <p:txBody>
          <a:bodyPr wrap="none" rtlCol="0">
            <a:spAutoFit/>
          </a:bodyPr>
          <a:lstStyle/>
          <a:p>
            <a:r>
              <a:rPr kumimoji="1" lang="ja-JP" altLang="en-US" b="1">
                <a:solidFill>
                  <a:schemeClr val="bg1"/>
                </a:solidFill>
                <a:latin typeface="Meiryo" charset="-128"/>
                <a:ea typeface="Meiryo" charset="-128"/>
                <a:cs typeface="Meiryo" charset="-128"/>
              </a:rPr>
              <a:t>運用管理</a:t>
            </a:r>
            <a:endParaRPr kumimoji="1" lang="ja-JP" altLang="en-US" b="1" dirty="0">
              <a:solidFill>
                <a:schemeClr val="bg1"/>
              </a:solidFill>
              <a:latin typeface="Meiryo" charset="-128"/>
              <a:ea typeface="Meiryo" charset="-128"/>
              <a:cs typeface="Meiryo" charset="-128"/>
            </a:endParaRPr>
          </a:p>
        </p:txBody>
      </p:sp>
      <p:grpSp>
        <p:nvGrpSpPr>
          <p:cNvPr id="19" name="図形グループ 18"/>
          <p:cNvGrpSpPr/>
          <p:nvPr/>
        </p:nvGrpSpPr>
        <p:grpSpPr>
          <a:xfrm>
            <a:off x="3365099" y="905189"/>
            <a:ext cx="259370" cy="530087"/>
            <a:chOff x="1946324" y="4125162"/>
            <a:chExt cx="969964" cy="2007872"/>
          </a:xfrm>
          <a:solidFill>
            <a:srgbClr val="0070C0"/>
          </a:solidFill>
        </p:grpSpPr>
        <p:sp>
          <p:nvSpPr>
            <p:cNvPr id="20" name="円/楕円 1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5" name="テキスト ボックス 24"/>
          <p:cNvSpPr txBox="1"/>
          <p:nvPr/>
        </p:nvSpPr>
        <p:spPr>
          <a:xfrm>
            <a:off x="2871776" y="1468396"/>
            <a:ext cx="1246013" cy="215444"/>
          </a:xfrm>
          <a:prstGeom prst="rect">
            <a:avLst/>
          </a:prstGeom>
          <a:noFill/>
        </p:spPr>
        <p:txBody>
          <a:bodyPr wrap="square" rtlCol="0">
            <a:spAutoFit/>
          </a:bodyPr>
          <a:lstStyle/>
          <a:p>
            <a:pPr algn="ctr"/>
            <a:r>
              <a:rPr kumimoji="1" lang="ja-JP" altLang="en-US" sz="800">
                <a:solidFill>
                  <a:srgbClr val="0070C0"/>
                </a:solidFill>
                <a:latin typeface="Meiryo" charset="-128"/>
                <a:ea typeface="Meiryo" charset="-128"/>
                <a:cs typeface="Meiryo" charset="-128"/>
              </a:rPr>
              <a:t>お客様</a:t>
            </a:r>
          </a:p>
        </p:txBody>
      </p:sp>
      <p:grpSp>
        <p:nvGrpSpPr>
          <p:cNvPr id="27" name="図形グループ 26"/>
          <p:cNvGrpSpPr/>
          <p:nvPr/>
        </p:nvGrpSpPr>
        <p:grpSpPr>
          <a:xfrm>
            <a:off x="3357584" y="2858725"/>
            <a:ext cx="259370" cy="530087"/>
            <a:chOff x="1946324" y="4125162"/>
            <a:chExt cx="969964" cy="2007872"/>
          </a:xfrm>
          <a:solidFill>
            <a:schemeClr val="accent6">
              <a:lumMod val="50000"/>
            </a:schemeClr>
          </a:solidFill>
        </p:grpSpPr>
        <p:sp>
          <p:nvSpPr>
            <p:cNvPr id="28" name="円/楕円 2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0" name="テキスト ボックス 29"/>
          <p:cNvSpPr txBox="1"/>
          <p:nvPr/>
        </p:nvSpPr>
        <p:spPr>
          <a:xfrm>
            <a:off x="3120817" y="3408647"/>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31" name="図形グループ 30"/>
          <p:cNvGrpSpPr/>
          <p:nvPr/>
        </p:nvGrpSpPr>
        <p:grpSpPr>
          <a:xfrm>
            <a:off x="3352137" y="3794673"/>
            <a:ext cx="259370" cy="530087"/>
            <a:chOff x="1946324" y="4125162"/>
            <a:chExt cx="969964" cy="2007872"/>
          </a:xfrm>
          <a:solidFill>
            <a:schemeClr val="accent6">
              <a:lumMod val="50000"/>
            </a:schemeClr>
          </a:solidFill>
        </p:grpSpPr>
        <p:sp>
          <p:nvSpPr>
            <p:cNvPr id="32" name="円/楕円 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3" name="フローチャート: 論理積ゲート 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4" name="テキスト ボックス 33"/>
          <p:cNvSpPr txBox="1"/>
          <p:nvPr/>
        </p:nvSpPr>
        <p:spPr>
          <a:xfrm>
            <a:off x="3115370" y="4344595"/>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35" name="図形グループ 34"/>
          <p:cNvGrpSpPr/>
          <p:nvPr/>
        </p:nvGrpSpPr>
        <p:grpSpPr>
          <a:xfrm>
            <a:off x="3344622" y="4767449"/>
            <a:ext cx="259370" cy="530087"/>
            <a:chOff x="1946324" y="4125162"/>
            <a:chExt cx="969964" cy="2007872"/>
          </a:xfrm>
          <a:solidFill>
            <a:schemeClr val="accent6">
              <a:lumMod val="50000"/>
            </a:schemeClr>
          </a:solidFill>
        </p:grpSpPr>
        <p:sp>
          <p:nvSpPr>
            <p:cNvPr id="36" name="円/楕円 3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7" name="フローチャート: 論理積ゲート 3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8" name="テキスト ボックス 37"/>
          <p:cNvSpPr txBox="1"/>
          <p:nvPr/>
        </p:nvSpPr>
        <p:spPr>
          <a:xfrm>
            <a:off x="3107855" y="5317371"/>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44" name="図形グループ 43"/>
          <p:cNvGrpSpPr/>
          <p:nvPr/>
        </p:nvGrpSpPr>
        <p:grpSpPr>
          <a:xfrm>
            <a:off x="3352136" y="1879686"/>
            <a:ext cx="259370" cy="530087"/>
            <a:chOff x="1946324" y="4125162"/>
            <a:chExt cx="969964" cy="2007872"/>
          </a:xfrm>
          <a:solidFill>
            <a:schemeClr val="accent6">
              <a:lumMod val="50000"/>
            </a:schemeClr>
          </a:solidFill>
        </p:grpSpPr>
        <p:sp>
          <p:nvSpPr>
            <p:cNvPr id="45" name="円/楕円 4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6" name="フローチャート: 論理積ゲート 4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7" name="テキスト ボックス 46"/>
          <p:cNvSpPr txBox="1"/>
          <p:nvPr/>
        </p:nvSpPr>
        <p:spPr>
          <a:xfrm>
            <a:off x="3115369" y="2429608"/>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sp>
        <p:nvSpPr>
          <p:cNvPr id="60" name="ホームベース 59"/>
          <p:cNvSpPr/>
          <p:nvPr/>
        </p:nvSpPr>
        <p:spPr>
          <a:xfrm>
            <a:off x="543337" y="5641797"/>
            <a:ext cx="4167809" cy="808382"/>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111001" y="5751248"/>
            <a:ext cx="2492990" cy="615553"/>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絶対的な安定と品質</a:t>
            </a:r>
            <a:endParaRPr kumimoji="1" lang="en-US" altLang="ja-JP" sz="2000" b="1" dirty="0">
              <a:solidFill>
                <a:schemeClr val="bg1"/>
              </a:solidFill>
              <a:latin typeface="Meiryo" charset="-128"/>
              <a:ea typeface="Meiryo" charset="-128"/>
              <a:cs typeface="Meiryo" charset="-128"/>
            </a:endParaRPr>
          </a:p>
          <a:p>
            <a:pPr algn="ctr"/>
            <a:r>
              <a:rPr lang="ja-JP" altLang="en-US" sz="1400" b="1" dirty="0">
                <a:solidFill>
                  <a:schemeClr val="bg1"/>
                </a:solidFill>
                <a:latin typeface="Meiryo" charset="-128"/>
                <a:ea typeface="Meiryo" charset="-128"/>
                <a:cs typeface="Meiryo" charset="-128"/>
              </a:rPr>
              <a:t>物販</a:t>
            </a:r>
            <a:r>
              <a:rPr lang="en-US" altLang="ja-JP" sz="1400" b="1" dirty="0">
                <a:solidFill>
                  <a:schemeClr val="bg1"/>
                </a:solidFill>
                <a:latin typeface="Meiryo" charset="-128"/>
                <a:ea typeface="Meiryo" charset="-128"/>
                <a:cs typeface="Meiryo" charset="-128"/>
              </a:rPr>
              <a:t> × </a:t>
            </a:r>
            <a:r>
              <a:rPr lang="ja-JP" altLang="en-US" sz="1400" b="1" dirty="0">
                <a:solidFill>
                  <a:schemeClr val="bg1"/>
                </a:solidFill>
                <a:latin typeface="Meiryo" charset="-128"/>
                <a:ea typeface="Meiryo" charset="-128"/>
                <a:cs typeface="Meiryo" charset="-128"/>
              </a:rPr>
              <a:t>工数</a:t>
            </a:r>
            <a:r>
              <a:rPr lang="en-US" altLang="ja-JP" sz="1400" b="1" dirty="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a:t>
            </a:r>
            <a:r>
              <a:rPr lang="en-US" altLang="ja-JP" sz="1400" b="1" dirty="0">
                <a:solidFill>
                  <a:schemeClr val="bg1"/>
                </a:solidFill>
                <a:latin typeface="Meiryo" charset="-128"/>
                <a:ea typeface="Meiryo" charset="-128"/>
                <a:cs typeface="Meiryo" charset="-128"/>
              </a:rPr>
              <a:t> </a:t>
            </a:r>
            <a:r>
              <a:rPr lang="ja-JP" altLang="en-US" sz="1400" b="1" u="sng" dirty="0">
                <a:solidFill>
                  <a:schemeClr val="bg1"/>
                </a:solidFill>
                <a:latin typeface="Meiryo" charset="-128"/>
                <a:ea typeface="Meiryo" charset="-128"/>
                <a:cs typeface="Meiryo" charset="-128"/>
              </a:rPr>
              <a:t>売上</a:t>
            </a:r>
            <a:r>
              <a:rPr lang="ja-JP" altLang="en-US" sz="1400" dirty="0">
                <a:solidFill>
                  <a:schemeClr val="bg1"/>
                </a:solidFill>
                <a:latin typeface="Meiryo" charset="-128"/>
                <a:ea typeface="Meiryo" charset="-128"/>
                <a:cs typeface="Meiryo" charset="-128"/>
              </a:rPr>
              <a:t>と利益</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38577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p:tgtEl>
                                          <p:spTgt spid="68"/>
                                        </p:tgtEl>
                                        <p:attrNameLst>
                                          <p:attrName>ppt_x</p:attrName>
                                        </p:attrNameLst>
                                      </p:cBhvr>
                                      <p:tavLst>
                                        <p:tav tm="0">
                                          <p:val>
                                            <p:strVal val="#ppt_x-#ppt_w*1.125000"/>
                                          </p:val>
                                        </p:tav>
                                        <p:tav tm="100000">
                                          <p:val>
                                            <p:strVal val="#ppt_x"/>
                                          </p:val>
                                        </p:tav>
                                      </p:tavLst>
                                    </p:anim>
                                    <p:animEffect transition="in" filter="wipe(right)">
                                      <p:cBhvr>
                                        <p:cTn id="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コレ</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1</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枚でわかる最新の</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IT</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トレンド</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438298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5"/>
          <p:cNvSpPr/>
          <p:nvPr/>
        </p:nvSpPr>
        <p:spPr>
          <a:xfrm>
            <a:off x="868703" y="1136715"/>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en-US" altLang="ja-JP" dirty="0"/>
              <a:t>IT</a:t>
            </a:r>
            <a:r>
              <a:rPr kumimoji="1" lang="ja-JP" altLang="en-US" dirty="0"/>
              <a:t>との正しい付き合い方</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3" name="正方形/長方形 2"/>
          <p:cNvSpPr/>
          <p:nvPr/>
        </p:nvSpPr>
        <p:spPr>
          <a:xfrm>
            <a:off x="1943151" y="1124744"/>
            <a:ext cx="6336704" cy="41044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71206" y="2204864"/>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思想としての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ビジネスの変革と創造</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871206" y="3580829"/>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仕組みとしての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業務プロセスの効率化と実践</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871206" y="4956794"/>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道具としての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利便性の向上と多様性の許容</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4047609" y="3580828"/>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商品としての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収益拡大とビジネスの成長</a:t>
            </a:r>
            <a:endParaRPr kumimoji="1" lang="ja-JP" altLang="en-US" sz="1600" dirty="0">
              <a:solidFill>
                <a:srgbClr val="FFFFFF"/>
              </a:solidFill>
              <a:latin typeface="Meiryo" charset="-128"/>
              <a:ea typeface="Meiryo" charset="-128"/>
              <a:cs typeface="Meiryo" charset="-128"/>
            </a:endParaRPr>
          </a:p>
        </p:txBody>
      </p:sp>
      <p:sp>
        <p:nvSpPr>
          <p:cNvPr id="9" name="テキスト ボックス 8"/>
          <p:cNvSpPr txBox="1"/>
          <p:nvPr/>
        </p:nvSpPr>
        <p:spPr>
          <a:xfrm>
            <a:off x="4095344" y="1252725"/>
            <a:ext cx="2031325" cy="861774"/>
          </a:xfrm>
          <a:prstGeom prst="rect">
            <a:avLst/>
          </a:prstGeom>
          <a:noFill/>
        </p:spPr>
        <p:txBody>
          <a:bodyPr wrap="none" rtlCol="0">
            <a:spAutoFit/>
          </a:bodyPr>
          <a:lstStyle/>
          <a:p>
            <a:pPr algn="ctr"/>
            <a:r>
              <a:rPr kumimoji="1" lang="ja-JP" altLang="en-US" sz="3600" b="1" dirty="0">
                <a:solidFill>
                  <a:schemeClr val="bg1"/>
                </a:solidFill>
                <a:latin typeface="Meiryo" charset="-128"/>
                <a:ea typeface="Meiryo" charset="-128"/>
                <a:cs typeface="Meiryo" charset="-128"/>
              </a:rPr>
              <a:t>ビジネス</a:t>
            </a:r>
            <a:endParaRPr kumimoji="1" lang="en-US" altLang="ja-JP" sz="3600" b="1"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経営と業務プロセス</a:t>
            </a:r>
            <a:endParaRPr kumimoji="1" lang="ja-JP" altLang="en-US" sz="1400" dirty="0">
              <a:solidFill>
                <a:schemeClr val="bg1"/>
              </a:solidFill>
              <a:latin typeface="Meiryo" charset="-128"/>
              <a:ea typeface="Meiryo" charset="-128"/>
              <a:cs typeface="Meiryo" charset="-128"/>
            </a:endParaRPr>
          </a:p>
        </p:txBody>
      </p:sp>
      <p:sp>
        <p:nvSpPr>
          <p:cNvPr id="26" name="正方形/長方形 25"/>
          <p:cNvSpPr/>
          <p:nvPr/>
        </p:nvSpPr>
        <p:spPr>
          <a:xfrm>
            <a:off x="7207909" y="1118630"/>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2627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フローチャート: 手作業 37"/>
          <p:cNvSpPr/>
          <p:nvPr/>
        </p:nvSpPr>
        <p:spPr>
          <a:xfrm rot="5400000">
            <a:off x="5049796" y="3420850"/>
            <a:ext cx="4127893" cy="6414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3405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759 w 10000"/>
              <a:gd name="connsiteY2" fmla="*/ 10000 h 10000"/>
              <a:gd name="connsiteX3" fmla="*/ 3405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6759" y="10000"/>
                </a:lnTo>
                <a:lnTo>
                  <a:pt x="3405" y="10000"/>
                </a:lnTo>
                <a:lnTo>
                  <a:pt x="0" y="0"/>
                </a:lnTo>
                <a:close/>
              </a:path>
            </a:pathLst>
          </a:custGeom>
          <a:gradFill flip="none" rotWithShape="1">
            <a:gsLst>
              <a:gs pos="0">
                <a:schemeClr val="accent6">
                  <a:lumMod val="75000"/>
                </a:schemeClr>
              </a:gs>
              <a:gs pos="50000">
                <a:schemeClr val="accent6">
                  <a:lumMod val="60000"/>
                  <a:lumOff val="40000"/>
                </a:schemeClr>
              </a:gs>
              <a:gs pos="100000">
                <a:schemeClr val="bg1"/>
              </a:gs>
            </a:gsLst>
            <a:lin ang="162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ja-JP" altLang="en-US" dirty="0"/>
              <a:t>商品としての</a:t>
            </a:r>
            <a:r>
              <a:rPr kumimoji="1" lang="en-US" altLang="ja-JP" dirty="0"/>
              <a:t>IT</a:t>
            </a:r>
            <a:r>
              <a:rPr kumimoji="1" lang="ja-JP" altLang="en-US" dirty="0"/>
              <a:t>の作り方</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5" name="正方形/長方形 4"/>
          <p:cNvSpPr/>
          <p:nvPr/>
        </p:nvSpPr>
        <p:spPr>
          <a:xfrm>
            <a:off x="456324" y="1700808"/>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思想としての</a:t>
            </a:r>
            <a:r>
              <a:rPr kumimoji="1" lang="en-US" altLang="ja-JP" sz="2000" b="1" dirty="0">
                <a:solidFill>
                  <a:srgbClr val="FFFFFF"/>
                </a:solidFill>
                <a:latin typeface="Meiryo" charset="-128"/>
                <a:ea typeface="Meiryo" charset="-128"/>
                <a:cs typeface="Meiryo" charset="-128"/>
              </a:rPr>
              <a:t>IT</a:t>
            </a:r>
          </a:p>
          <a:p>
            <a:pPr algn="ctr"/>
            <a:r>
              <a:rPr lang="ja-JP" altLang="en-US" sz="1200" dirty="0">
                <a:solidFill>
                  <a:srgbClr val="FFFFFF"/>
                </a:solidFill>
                <a:latin typeface="Meiryo" charset="-128"/>
                <a:ea typeface="Meiryo" charset="-128"/>
                <a:cs typeface="Meiryo" charset="-128"/>
              </a:rPr>
              <a:t>ビジネスの変革と創造</a:t>
            </a:r>
            <a:endParaRPr lang="en-US" altLang="ja-JP" sz="12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56324" y="3076773"/>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a:solidFill>
                  <a:srgbClr val="FFFFFF"/>
                </a:solidFill>
                <a:latin typeface="Meiryo" charset="-128"/>
                <a:ea typeface="Meiryo" charset="-128"/>
                <a:cs typeface="Meiryo" charset="-128"/>
              </a:rPr>
              <a:t>　仕組みとしての</a:t>
            </a:r>
            <a:r>
              <a:rPr kumimoji="1" lang="en-US" altLang="ja-JP" sz="2000" b="1" dirty="0">
                <a:solidFill>
                  <a:srgbClr val="FFFFFF"/>
                </a:solidFill>
                <a:latin typeface="Meiryo" charset="-128"/>
                <a:ea typeface="Meiryo" charset="-128"/>
                <a:cs typeface="Meiryo" charset="-128"/>
              </a:rPr>
              <a:t>IT</a:t>
            </a:r>
          </a:p>
          <a:p>
            <a:r>
              <a:rPr lang="ja-JP" altLang="en-US" sz="1200" dirty="0">
                <a:solidFill>
                  <a:srgbClr val="FFFFFF"/>
                </a:solidFill>
                <a:latin typeface="Meiryo" charset="-128"/>
                <a:ea typeface="Meiryo" charset="-128"/>
                <a:cs typeface="Meiryo" charset="-128"/>
              </a:rPr>
              <a:t>　　業務プロセスの効率化と実践</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456324" y="4452738"/>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400" b="1" dirty="0">
              <a:solidFill>
                <a:srgbClr val="FFFFFF"/>
              </a:solidFill>
              <a:latin typeface="Meiryo" charset="-128"/>
              <a:ea typeface="Meiryo" charset="-128"/>
              <a:cs typeface="Meiryo" charset="-128"/>
            </a:endParaRPr>
          </a:p>
          <a:p>
            <a:pPr algn="ctr"/>
            <a:r>
              <a:rPr kumimoji="1" lang="ja-JP" altLang="en-US" sz="2000" b="1" dirty="0">
                <a:solidFill>
                  <a:srgbClr val="FFFFFF"/>
                </a:solidFill>
                <a:latin typeface="Meiryo" charset="-128"/>
                <a:ea typeface="Meiryo" charset="-128"/>
                <a:cs typeface="Meiryo" charset="-128"/>
              </a:rPr>
              <a:t>道具としての</a:t>
            </a:r>
            <a:r>
              <a:rPr kumimoji="1" lang="en-US" altLang="ja-JP" sz="2000" b="1" dirty="0">
                <a:solidFill>
                  <a:srgbClr val="FFFFFF"/>
                </a:solidFill>
                <a:latin typeface="Meiryo" charset="-128"/>
                <a:ea typeface="Meiryo" charset="-128"/>
                <a:cs typeface="Meiryo" charset="-128"/>
              </a:rPr>
              <a:t>IT</a:t>
            </a:r>
          </a:p>
          <a:p>
            <a:pPr algn="ctr"/>
            <a:r>
              <a:rPr lang="ja-JP" altLang="en-US" sz="1200" dirty="0">
                <a:solidFill>
                  <a:srgbClr val="FFFFFF"/>
                </a:solidFill>
                <a:latin typeface="Meiryo" charset="-128"/>
                <a:ea typeface="Meiryo" charset="-128"/>
                <a:cs typeface="Meiryo" charset="-128"/>
              </a:rPr>
              <a:t>利便性の向上と多様性の許容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3632727" y="3076772"/>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商品としての</a:t>
            </a:r>
            <a:r>
              <a:rPr kumimoji="1" lang="en-US" altLang="ja-JP" sz="2400" b="1" dirty="0">
                <a:solidFill>
                  <a:srgbClr val="FFFFFF"/>
                </a:solidFill>
                <a:latin typeface="Meiryo" charset="-128"/>
                <a:ea typeface="Meiryo" charset="-128"/>
                <a:cs typeface="Meiryo" charset="-128"/>
              </a:rPr>
              <a:t>IT</a:t>
            </a:r>
          </a:p>
          <a:p>
            <a:pPr algn="ctr"/>
            <a:r>
              <a:rPr lang="ja-JP" altLang="en-US" sz="1400" dirty="0">
                <a:solidFill>
                  <a:srgbClr val="FFFFFF"/>
                </a:solidFill>
                <a:latin typeface="Meiryo" charset="-128"/>
                <a:ea typeface="Meiryo" charset="-128"/>
                <a:cs typeface="Meiryo" charset="-128"/>
              </a:rPr>
              <a:t>収益拡大とビジネスの成長</a:t>
            </a:r>
            <a:endParaRPr kumimoji="1" lang="ja-JP" altLang="en-US" sz="1400" dirty="0">
              <a:solidFill>
                <a:srgbClr val="FFFFFF"/>
              </a:solidFill>
              <a:latin typeface="Meiryo" charset="-128"/>
              <a:ea typeface="Meiryo" charset="-128"/>
              <a:cs typeface="Meiryo" charset="-128"/>
            </a:endParaRPr>
          </a:p>
        </p:txBody>
      </p:sp>
      <p:sp>
        <p:nvSpPr>
          <p:cNvPr id="4" name="下矢印 3"/>
          <p:cNvSpPr/>
          <p:nvPr/>
        </p:nvSpPr>
        <p:spPr>
          <a:xfrm>
            <a:off x="5007542" y="2940602"/>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p:cNvSpPr/>
          <p:nvPr/>
        </p:nvSpPr>
        <p:spPr>
          <a:xfrm rot="16200000">
            <a:off x="3483178" y="3555201"/>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p:cNvSpPr/>
          <p:nvPr/>
        </p:nvSpPr>
        <p:spPr>
          <a:xfrm rot="10800000">
            <a:off x="5007542" y="4145863"/>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4496939" y="2687125"/>
            <a:ext cx="1415772" cy="276999"/>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ビジネス・モデル</a:t>
            </a:r>
          </a:p>
        </p:txBody>
      </p:sp>
      <p:sp>
        <p:nvSpPr>
          <p:cNvPr id="28" name="テキスト ボックス 27"/>
          <p:cNvSpPr txBox="1"/>
          <p:nvPr/>
        </p:nvSpPr>
        <p:spPr>
          <a:xfrm>
            <a:off x="4274158" y="4609587"/>
            <a:ext cx="1877438" cy="276999"/>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使い勝手や見栄えの良さ</a:t>
            </a:r>
          </a:p>
        </p:txBody>
      </p:sp>
      <p:sp>
        <p:nvSpPr>
          <p:cNvPr id="29" name="テキスト ボックス 28"/>
          <p:cNvSpPr txBox="1"/>
          <p:nvPr/>
        </p:nvSpPr>
        <p:spPr>
          <a:xfrm>
            <a:off x="3204301" y="3101055"/>
            <a:ext cx="346249" cy="1304203"/>
          </a:xfrm>
          <a:prstGeom prst="rect">
            <a:avLst/>
          </a:prstGeom>
          <a:noFill/>
        </p:spPr>
        <p:txBody>
          <a:bodyPr vert="eaVert" wrap="none" rtlCol="0">
            <a:spAutoFit/>
          </a:bodyPr>
          <a:lstStyle/>
          <a:p>
            <a:r>
              <a:rPr kumimoji="1" lang="ja-JP" altLang="en-US" sz="1050" b="1" dirty="0">
                <a:solidFill>
                  <a:schemeClr val="bg1"/>
                </a:solidFill>
                <a:latin typeface="Meiryo" charset="-128"/>
                <a:ea typeface="Meiryo" charset="-128"/>
                <a:cs typeface="Meiryo" charset="-128"/>
              </a:rPr>
              <a:t>ビジネス・プロセス</a:t>
            </a:r>
          </a:p>
        </p:txBody>
      </p:sp>
      <p:pic>
        <p:nvPicPr>
          <p:cNvPr id="30" name="図 2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6043" y="1797668"/>
            <a:ext cx="994290" cy="207897"/>
          </a:xfrm>
          <a:prstGeom prst="rect">
            <a:avLst/>
          </a:prstGeom>
        </p:spPr>
      </p:pic>
      <p:pic>
        <p:nvPicPr>
          <p:cNvPr id="31" name="図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9476" y="2273517"/>
            <a:ext cx="994289" cy="311845"/>
          </a:xfrm>
          <a:prstGeom prst="rect">
            <a:avLst/>
          </a:prstGeom>
        </p:spPr>
      </p:pic>
      <p:pic>
        <p:nvPicPr>
          <p:cNvPr id="32" name="図 31"/>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66043" y="3409202"/>
            <a:ext cx="1102547" cy="293339"/>
          </a:xfrm>
          <a:prstGeom prst="rect">
            <a:avLst/>
          </a:prstGeom>
        </p:spPr>
      </p:pic>
      <p:pic>
        <p:nvPicPr>
          <p:cNvPr id="33" name="図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6043" y="2820708"/>
            <a:ext cx="1025403" cy="310825"/>
          </a:xfrm>
          <a:prstGeom prst="rect">
            <a:avLst/>
          </a:prstGeom>
        </p:spPr>
      </p:pic>
      <p:pic>
        <p:nvPicPr>
          <p:cNvPr id="34" name="図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9476" y="3671440"/>
            <a:ext cx="1102547" cy="826911"/>
          </a:xfrm>
          <a:prstGeom prst="rect">
            <a:avLst/>
          </a:prstGeom>
        </p:spPr>
      </p:pic>
      <p:pic>
        <p:nvPicPr>
          <p:cNvPr id="36" name="図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06655" y="4467250"/>
            <a:ext cx="1061935" cy="342985"/>
          </a:xfrm>
          <a:prstGeom prst="rect">
            <a:avLst/>
          </a:prstGeom>
        </p:spPr>
      </p:pic>
      <p:pic>
        <p:nvPicPr>
          <p:cNvPr id="37" name="図 3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06655" y="5038258"/>
            <a:ext cx="1061935" cy="619986"/>
          </a:xfrm>
          <a:prstGeom prst="rect">
            <a:avLst/>
          </a:prstGeom>
        </p:spPr>
      </p:pic>
    </p:spTree>
    <p:extLst>
      <p:ext uri="{BB962C8B-B14F-4D97-AF65-F5344CB8AC3E}">
        <p14:creationId xmlns:p14="http://schemas.microsoft.com/office/powerpoint/2010/main" val="30338055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「道具としての</a:t>
            </a:r>
            <a:r>
              <a:rPr lang="en-US" altLang="ja-JP" dirty="0"/>
              <a:t>IT</a:t>
            </a:r>
            <a:r>
              <a:rPr lang="ja-JP" altLang="en-US" dirty="0"/>
              <a:t>」から「思想としての</a:t>
            </a:r>
            <a:r>
              <a:rPr lang="en-US" altLang="ja-JP" dirty="0"/>
              <a:t>IT</a:t>
            </a:r>
            <a:r>
              <a:rPr lang="ja-JP" altLang="en-US" dirty="0"/>
              <a:t>」への進化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ビジネス</a:t>
            </a: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1960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〜1980</a:t>
            </a:r>
            <a:r>
              <a:rPr kumimoji="1" lang="ja-JP" altLang="en-US" dirty="0">
                <a:latin typeface="Meiryo" charset="-128"/>
                <a:ea typeface="Meiryo" charset="-128"/>
                <a:cs typeface="Meiryo" charset="-128"/>
              </a:rPr>
              <a:t>年代</a:t>
            </a: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1990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〜2000</a:t>
            </a:r>
            <a:r>
              <a:rPr kumimoji="1" lang="ja-JP" altLang="en-US" dirty="0">
                <a:latin typeface="Meiryo" charset="-128"/>
                <a:ea typeface="Meiryo" charset="-128"/>
                <a:cs typeface="Meiryo" charset="-128"/>
              </a:rPr>
              <a:t>年代</a:t>
            </a: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2" name="ホームベース 41"/>
          <p:cNvSpPr/>
          <p:nvPr/>
        </p:nvSpPr>
        <p:spPr>
          <a:xfrm>
            <a:off x="309281" y="5379305"/>
            <a:ext cx="8562870" cy="387178"/>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道具としての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3" name="ホームベース 42"/>
          <p:cNvSpPr/>
          <p:nvPr/>
        </p:nvSpPr>
        <p:spPr>
          <a:xfrm>
            <a:off x="2314831" y="5790534"/>
            <a:ext cx="6557319" cy="38717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仕組みとしての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4" name="ホームベース 43"/>
          <p:cNvSpPr/>
          <p:nvPr/>
        </p:nvSpPr>
        <p:spPr>
          <a:xfrm>
            <a:off x="6133367" y="6201763"/>
            <a:ext cx="2738783" cy="38717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思想としての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a:solidFill>
                  <a:schemeClr val="bg1"/>
                </a:solidFill>
                <a:latin typeface="Meiryo" charset="-128"/>
                <a:ea typeface="Meiryo" charset="-128"/>
                <a:cs typeface="Meiryo" charset="-128"/>
              </a:rPr>
              <a:t>ビジネス＋</a:t>
            </a:r>
            <a:r>
              <a:rPr kumimoji="1" lang="en-US" altLang="ja-JP" sz="2400" dirty="0">
                <a:solidFill>
                  <a:schemeClr val="bg1"/>
                </a:solidFill>
                <a:latin typeface="Meiryo" charset="-128"/>
                <a:ea typeface="Meiryo" charset="-128"/>
                <a:cs typeface="Meiryo" charset="-128"/>
              </a:rPr>
              <a:t>IT</a:t>
            </a:r>
          </a:p>
          <a:p>
            <a:pPr algn="ctr"/>
            <a:r>
              <a:rPr lang="ja-JP" altLang="en-US" sz="1200" dirty="0">
                <a:solidFill>
                  <a:schemeClr val="bg1"/>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a:solidFill>
                  <a:schemeClr val="bg1"/>
                </a:solidFill>
                <a:latin typeface="Meiryo" charset="-128"/>
                <a:ea typeface="Meiryo" charset="-128"/>
                <a:cs typeface="Meiryo" charset="-128"/>
              </a:rPr>
              <a:t>商品としての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82382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p:tgtEl>
                                          <p:spTgt spid="43"/>
                                        </p:tgtEl>
                                        <p:attrNameLst>
                                          <p:attrName>ppt_x</p:attrName>
                                        </p:attrNameLst>
                                      </p:cBhvr>
                                      <p:tavLst>
                                        <p:tav tm="0">
                                          <p:val>
                                            <p:strVal val="#ppt_x-#ppt_w*1.125000"/>
                                          </p:val>
                                        </p:tav>
                                        <p:tav tm="100000">
                                          <p:val>
                                            <p:strVal val="#ppt_x"/>
                                          </p:val>
                                        </p:tav>
                                      </p:tavLst>
                                    </p:anim>
                                    <p:animEffect transition="in" filter="wipe(right)">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p:tgtEl>
                                          <p:spTgt spid="44"/>
                                        </p:tgtEl>
                                        <p:attrNameLst>
                                          <p:attrName>ppt_x</p:attrName>
                                        </p:attrNameLst>
                                      </p:cBhvr>
                                      <p:tavLst>
                                        <p:tav tm="0">
                                          <p:val>
                                            <p:strVal val="#ppt_x-#ppt_w*1.125000"/>
                                          </p:val>
                                        </p:tav>
                                        <p:tav tm="100000">
                                          <p:val>
                                            <p:strVal val="#ppt_x"/>
                                          </p:val>
                                        </p:tav>
                                      </p:tavLst>
                                    </p:anim>
                                    <p:animEffect transition="in" filter="wipe(right)">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ビジネスのデジタル化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ビジネス</a:t>
            </a: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1960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〜1980</a:t>
            </a:r>
            <a:r>
              <a:rPr kumimoji="1" lang="ja-JP" altLang="en-US" dirty="0">
                <a:latin typeface="Meiryo" charset="-128"/>
                <a:ea typeface="Meiryo" charset="-128"/>
                <a:cs typeface="Meiryo" charset="-128"/>
              </a:rPr>
              <a:t>年代</a:t>
            </a: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1990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〜2000</a:t>
            </a:r>
            <a:r>
              <a:rPr kumimoji="1" lang="ja-JP" altLang="en-US" dirty="0">
                <a:latin typeface="Meiryo" charset="-128"/>
                <a:ea typeface="Meiryo" charset="-128"/>
                <a:cs typeface="Meiryo" charset="-128"/>
              </a:rPr>
              <a:t>年代</a:t>
            </a: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a:solidFill>
                  <a:schemeClr val="bg1"/>
                </a:solidFill>
                <a:latin typeface="Meiryo" charset="-128"/>
                <a:ea typeface="Meiryo" charset="-128"/>
                <a:cs typeface="Meiryo" charset="-128"/>
              </a:rPr>
              <a:t>ビジネス＋</a:t>
            </a:r>
            <a:r>
              <a:rPr kumimoji="1" lang="en-US" altLang="ja-JP" sz="2400" dirty="0">
                <a:solidFill>
                  <a:schemeClr val="bg1"/>
                </a:solidFill>
                <a:latin typeface="Meiryo" charset="-128"/>
                <a:ea typeface="Meiryo" charset="-128"/>
                <a:cs typeface="Meiryo" charset="-128"/>
              </a:rPr>
              <a:t>IT</a:t>
            </a:r>
          </a:p>
          <a:p>
            <a:pPr algn="ctr"/>
            <a:r>
              <a:rPr lang="ja-JP" altLang="en-US" sz="1200" dirty="0">
                <a:solidFill>
                  <a:schemeClr val="bg1"/>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a:solidFill>
                  <a:schemeClr val="bg1"/>
                </a:solidFill>
                <a:latin typeface="Meiryo" charset="-128"/>
                <a:ea typeface="Meiryo" charset="-128"/>
                <a:cs typeface="Meiryo" charset="-128"/>
              </a:rPr>
              <a:t>商品としての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25" name="正方形/長方形 24"/>
          <p:cNvSpPr/>
          <p:nvPr/>
        </p:nvSpPr>
        <p:spPr>
          <a:xfrm>
            <a:off x="309281" y="5413247"/>
            <a:ext cx="5635907" cy="90700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a:solidFill>
                  <a:srgbClr val="FFFFFF"/>
                </a:solidFill>
                <a:latin typeface="Meiryo" charset="-128"/>
                <a:ea typeface="Meiryo" charset="-128"/>
                <a:cs typeface="Meiryo" charset="-128"/>
              </a:rPr>
              <a:t>SoR</a:t>
            </a:r>
            <a:r>
              <a:rPr lang="en-US" altLang="ja-JP" sz="2400" dirty="0">
                <a:solidFill>
                  <a:srgbClr val="FFFFFF"/>
                </a:solidFill>
                <a:latin typeface="Meiryo" charset="-128"/>
                <a:ea typeface="Meiryo" charset="-128"/>
                <a:cs typeface="Meiryo" charset="-128"/>
              </a:rPr>
              <a:t> </a:t>
            </a:r>
            <a:r>
              <a:rPr lang="en-US" altLang="ja-JP" sz="1100" dirty="0">
                <a:solidFill>
                  <a:srgbClr val="FFFFFF"/>
                </a:solidFill>
                <a:latin typeface="Meiryo" charset="-128"/>
                <a:ea typeface="Meiryo" charset="-128"/>
                <a:cs typeface="Meiryo" charset="-128"/>
              </a:rPr>
              <a:t>System of Record</a:t>
            </a:r>
          </a:p>
          <a:p>
            <a:pPr algn="ctr"/>
            <a:r>
              <a:rPr kumimoji="1" lang="ja-JP" altLang="en-US" sz="1400" dirty="0">
                <a:solidFill>
                  <a:srgbClr val="FFFFFF"/>
                </a:solidFill>
                <a:latin typeface="Meiryo" charset="-128"/>
                <a:ea typeface="Meiryo" charset="-128"/>
                <a:cs typeface="Meiryo" charset="-128"/>
              </a:rPr>
              <a:t>結果を処理するシステム</a:t>
            </a:r>
          </a:p>
        </p:txBody>
      </p:sp>
      <p:sp>
        <p:nvSpPr>
          <p:cNvPr id="26" name="正方形/長方形 25"/>
          <p:cNvSpPr/>
          <p:nvPr/>
        </p:nvSpPr>
        <p:spPr>
          <a:xfrm>
            <a:off x="6085809" y="5428472"/>
            <a:ext cx="2743199" cy="9070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a:solidFill>
                  <a:srgbClr val="FFFFFF"/>
                </a:solidFill>
                <a:latin typeface="Meiryo" charset="-128"/>
                <a:ea typeface="Meiryo" charset="-128"/>
                <a:cs typeface="Meiryo" charset="-128"/>
              </a:rPr>
              <a:t>SoE</a:t>
            </a:r>
            <a:r>
              <a:rPr lang="en-US" altLang="ja-JP" sz="2400" dirty="0">
                <a:solidFill>
                  <a:srgbClr val="FFFFFF"/>
                </a:solidFill>
                <a:latin typeface="Meiryo" charset="-128"/>
                <a:ea typeface="Meiryo" charset="-128"/>
                <a:cs typeface="Meiryo" charset="-128"/>
              </a:rPr>
              <a:t> </a:t>
            </a:r>
            <a:r>
              <a:rPr lang="en-US" altLang="ja-JP" sz="1100" dirty="0">
                <a:solidFill>
                  <a:srgbClr val="FFFFFF"/>
                </a:solidFill>
                <a:latin typeface="Meiryo" charset="-128"/>
                <a:ea typeface="Meiryo" charset="-128"/>
                <a:cs typeface="Meiryo" charset="-128"/>
              </a:rPr>
              <a:t>System of Engagement</a:t>
            </a:r>
          </a:p>
          <a:p>
            <a:pPr algn="ctr"/>
            <a:r>
              <a:rPr kumimoji="1" lang="ja-JP" altLang="en-US" sz="1400" dirty="0">
                <a:solidFill>
                  <a:srgbClr val="FFFFFF"/>
                </a:solidFill>
                <a:latin typeface="Meiryo" charset="-128"/>
                <a:ea typeface="Meiryo" charset="-128"/>
                <a:cs typeface="Meiryo" charset="-128"/>
              </a:rPr>
              <a:t>結果を創出するシステム</a:t>
            </a:r>
          </a:p>
        </p:txBody>
      </p:sp>
      <p:grpSp>
        <p:nvGrpSpPr>
          <p:cNvPr id="6" name="図形グループ 5"/>
          <p:cNvGrpSpPr/>
          <p:nvPr/>
        </p:nvGrpSpPr>
        <p:grpSpPr>
          <a:xfrm>
            <a:off x="5581497" y="5830860"/>
            <a:ext cx="863193" cy="744244"/>
            <a:chOff x="5581497" y="5830860"/>
            <a:chExt cx="863193" cy="744244"/>
          </a:xfrm>
        </p:grpSpPr>
        <p:sp>
          <p:nvSpPr>
            <p:cNvPr id="28" name="星 32 27"/>
            <p:cNvSpPr/>
            <p:nvPr/>
          </p:nvSpPr>
          <p:spPr>
            <a:xfrm>
              <a:off x="5581497" y="5830860"/>
              <a:ext cx="863193" cy="744244"/>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5741223" y="5932070"/>
              <a:ext cx="543739" cy="523220"/>
            </a:xfrm>
            <a:prstGeom prst="rect">
              <a:avLst/>
            </a:prstGeom>
            <a:noFill/>
          </p:spPr>
          <p:txBody>
            <a:bodyPr wrap="none" rtlCol="0">
              <a:spAutoFit/>
            </a:bodyPr>
            <a:lstStyle/>
            <a:p>
              <a:pPr algn="ctr"/>
              <a:r>
                <a:rPr kumimoji="1" lang="ja-JP" altLang="en-US"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文化</a:t>
              </a:r>
              <a:endParaRPr kumimoji="1" lang="en-US" altLang="ja-JP"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a:p>
              <a:pPr algn="ctr"/>
              <a:r>
                <a:rPr kumimoji="1" lang="ja-JP" altLang="en-US"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対立</a:t>
              </a:r>
            </a:p>
          </p:txBody>
        </p:sp>
      </p:grpSp>
    </p:spTree>
    <p:extLst>
      <p:ext uri="{BB962C8B-B14F-4D97-AF65-F5344CB8AC3E}">
        <p14:creationId xmlns:p14="http://schemas.microsoft.com/office/powerpoint/2010/main" val="236680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kumimoji="1" lang="ja-JP" altLang="en-US" dirty="0"/>
              <a:t>ビジネス価値と文化の違い</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HGSSoeiKakugothicUB" charset="-128"/>
                <a:ea typeface="HGSSoeiKakugothicUB" charset="-128"/>
                <a:cs typeface="HGSSoeiKakugothicUB" charset="-128"/>
              </a:rPr>
              <a:t>ユーザー部門の</a:t>
            </a:r>
            <a:r>
              <a:rPr lang="en-US" altLang="ja-JP" sz="1600" dirty="0">
                <a:solidFill>
                  <a:srgbClr val="FFFFFF"/>
                </a:solidFill>
                <a:latin typeface="HGSSoeiKakugothicUB" charset="-128"/>
                <a:ea typeface="HGSSoeiKakugothicUB" charset="-128"/>
                <a:cs typeface="HGSSoeiKakugothicUB" charset="-128"/>
              </a:rPr>
              <a:t>IT</a:t>
            </a:r>
            <a:r>
              <a:rPr lang="ja-JP" altLang="en-US" sz="1600" dirty="0">
                <a:solidFill>
                  <a:srgbClr val="FFFFFF"/>
                </a:solidFill>
                <a:latin typeface="HGSSoeiKakugothicUB" charset="-128"/>
                <a:ea typeface="HGSSoeiKakugothicUB" charset="-128"/>
                <a:cs typeface="HGSSoeiKakugothicUB" charset="-128"/>
              </a:rPr>
              <a:t>への</a:t>
            </a:r>
            <a:r>
              <a:rPr kumimoji="1" lang="ja-JP" altLang="en-US" sz="1600" dirty="0">
                <a:solidFill>
                  <a:srgbClr val="FFFFFF"/>
                </a:solidFill>
                <a:latin typeface="HGSSoeiKakugothicUB" charset="-128"/>
                <a:ea typeface="HGSSoeiKakugothicUB" charset="-128"/>
                <a:cs typeface="HGSSoeiKakugothicUB" charset="-128"/>
              </a:rPr>
              <a:t>期待の変化</a:t>
            </a:r>
          </a:p>
        </p:txBody>
      </p:sp>
      <p:sp>
        <p:nvSpPr>
          <p:cNvPr id="7" name="テキスト ボックス 6"/>
          <p:cNvSpPr txBox="1"/>
          <p:nvPr/>
        </p:nvSpPr>
        <p:spPr>
          <a:xfrm>
            <a:off x="409904" y="1758123"/>
            <a:ext cx="5407249" cy="369332"/>
          </a:xfrm>
          <a:prstGeom prst="rect">
            <a:avLst/>
          </a:prstGeom>
          <a:noFill/>
        </p:spPr>
        <p:txBody>
          <a:bodyPr wrap="none" rtlCol="0">
            <a:spAutoFit/>
          </a:bodyPr>
          <a:lstStyle/>
          <a:p>
            <a:r>
              <a:rPr lang="ja-JP" altLang="en-US" sz="1400" dirty="0">
                <a:solidFill>
                  <a:schemeClr val="bg1"/>
                </a:solidFill>
                <a:latin typeface="Meiryo" charset="-128"/>
                <a:ea typeface="Meiryo" charset="-128"/>
                <a:cs typeface="Meiryo" charset="-128"/>
              </a:rPr>
              <a:t>顧客に製品やサービスを</a:t>
            </a:r>
            <a:r>
              <a:rPr lang="ja-JP" altLang="en-US" b="1" dirty="0">
                <a:solidFill>
                  <a:schemeClr val="bg1"/>
                </a:solidFill>
                <a:latin typeface="Meiryo" charset="-128"/>
                <a:ea typeface="Meiryo" charset="-128"/>
                <a:cs typeface="Meiryo" charset="-128"/>
              </a:rPr>
              <a:t>“いかに買ってもらうか”を狙う</a:t>
            </a:r>
            <a:endParaRPr lang="ja-JP" altLang="en-US" dirty="0">
              <a:solidFill>
                <a:schemeClr val="bg1"/>
              </a:solidFill>
              <a:latin typeface="Meiryo" charset="-128"/>
              <a:ea typeface="Meiryo" charset="-128"/>
              <a:cs typeface="Meiryo" charset="-128"/>
            </a:endParaRPr>
          </a:p>
        </p:txBody>
      </p:sp>
      <p:sp>
        <p:nvSpPr>
          <p:cNvPr id="8" name="テキスト ボックス 7"/>
          <p:cNvSpPr txBox="1"/>
          <p:nvPr/>
        </p:nvSpPr>
        <p:spPr>
          <a:xfrm>
            <a:off x="2999233" y="5631452"/>
            <a:ext cx="5695376" cy="369332"/>
          </a:xfrm>
          <a:prstGeom prst="rect">
            <a:avLst/>
          </a:prstGeom>
          <a:noFill/>
        </p:spPr>
        <p:txBody>
          <a:bodyPr wrap="square" rtlCol="0">
            <a:spAutoFit/>
          </a:bodyPr>
          <a:lstStyle/>
          <a:p>
            <a:pPr algn="r"/>
            <a:r>
              <a:rPr lang="ja-JP" altLang="en-US" sz="1400" dirty="0">
                <a:solidFill>
                  <a:schemeClr val="bg1"/>
                </a:solidFill>
                <a:latin typeface="Meiryo" charset="-128"/>
                <a:ea typeface="Meiryo" charset="-128"/>
                <a:cs typeface="Meiryo" charset="-128"/>
              </a:rPr>
              <a:t>顧客が製品やサービスを</a:t>
            </a:r>
            <a:r>
              <a:rPr lang="ja-JP" altLang="en-US" b="1" dirty="0">
                <a:solidFill>
                  <a:schemeClr val="bg1"/>
                </a:solidFill>
                <a:latin typeface="Meiryo" charset="-128"/>
                <a:ea typeface="Meiryo" charset="-128"/>
                <a:cs typeface="Meiryo" charset="-128"/>
              </a:rPr>
              <a:t>“買ってから”を処理、格納する</a:t>
            </a:r>
            <a:endParaRPr kumimoji="1" lang="ja-JP" altLang="en-US" sz="1400" dirty="0">
              <a:solidFill>
                <a:schemeClr val="bg1"/>
              </a:solidFill>
              <a:latin typeface="Meiryo" charset="-128"/>
              <a:ea typeface="Meiryo" charset="-128"/>
              <a:cs typeface="Meiryo" charset="-128"/>
            </a:endParaRPr>
          </a:p>
        </p:txBody>
      </p:sp>
      <p:sp>
        <p:nvSpPr>
          <p:cNvPr id="10" name="テキスト ボックス 9"/>
          <p:cNvSpPr txBox="1"/>
          <p:nvPr/>
        </p:nvSpPr>
        <p:spPr>
          <a:xfrm>
            <a:off x="480595" y="3571797"/>
            <a:ext cx="2518638" cy="523220"/>
          </a:xfrm>
          <a:prstGeom prst="rect">
            <a:avLst/>
          </a:prstGeom>
          <a:noFill/>
        </p:spPr>
        <p:txBody>
          <a:bodyPr wrap="none" rtlCol="0">
            <a:spAutoFit/>
          </a:bodyPr>
          <a:lstStyle/>
          <a:p>
            <a:pPr marL="171450" indent="-171450">
              <a:buFont typeface="Wingdings" charset="2"/>
              <a:buChar char="Ø"/>
            </a:pPr>
            <a:r>
              <a:rPr lang="ja-JP" altLang="en-US" sz="1400" b="1" dirty="0">
                <a:solidFill>
                  <a:schemeClr val="bg1"/>
                </a:solidFill>
                <a:latin typeface="Meiryo" charset="-128"/>
                <a:ea typeface="Meiryo" charset="-128"/>
                <a:cs typeface="Meiryo" charset="-128"/>
              </a:rPr>
              <a:t>ユーザー部門の要求は明確</a:t>
            </a:r>
            <a:endParaRPr lang="en-US" altLang="ja-JP" sz="1400" b="1" dirty="0">
              <a:solidFill>
                <a:schemeClr val="bg1"/>
              </a:solidFill>
              <a:latin typeface="Meiryo" charset="-128"/>
              <a:ea typeface="Meiryo" charset="-128"/>
              <a:cs typeface="Meiryo" charset="-128"/>
            </a:endParaRPr>
          </a:p>
          <a:p>
            <a:pPr marL="171450" indent="-171450">
              <a:buFont typeface="Wingdings" charset="2"/>
              <a:buChar char="Ø"/>
            </a:pPr>
            <a:r>
              <a:rPr kumimoji="1" lang="en-US" altLang="ja-JP" sz="1400" b="1" dirty="0">
                <a:solidFill>
                  <a:schemeClr val="bg1"/>
                </a:solidFill>
                <a:latin typeface="Meiryo" charset="-128"/>
                <a:ea typeface="Meiryo" charset="-128"/>
                <a:cs typeface="Meiryo" charset="-128"/>
              </a:rPr>
              <a:t>IT</a:t>
            </a:r>
            <a:r>
              <a:rPr kumimoji="1" lang="ja-JP" altLang="en-US" sz="1400" b="1" dirty="0">
                <a:solidFill>
                  <a:schemeClr val="bg1"/>
                </a:solidFill>
                <a:latin typeface="Meiryo" charset="-128"/>
                <a:ea typeface="Meiryo" charset="-128"/>
                <a:cs typeface="Meiryo" charset="-128"/>
              </a:rPr>
              <a:t>部門はその要求に応える</a:t>
            </a:r>
          </a:p>
        </p:txBody>
      </p:sp>
      <p:sp>
        <p:nvSpPr>
          <p:cNvPr id="11" name="テキスト ボックス 10"/>
          <p:cNvSpPr txBox="1"/>
          <p:nvPr/>
        </p:nvSpPr>
        <p:spPr>
          <a:xfrm>
            <a:off x="409905" y="2065604"/>
            <a:ext cx="4097224" cy="369332"/>
          </a:xfrm>
          <a:prstGeom prst="rect">
            <a:avLst/>
          </a:prstGeom>
          <a:noFill/>
        </p:spPr>
        <p:txBody>
          <a:bodyPr wrap="square" rtlCol="0">
            <a:spAutoFit/>
          </a:bodyPr>
          <a:lstStyle/>
          <a:p>
            <a:r>
              <a:rPr lang="ja-JP" altLang="en-US" dirty="0">
                <a:solidFill>
                  <a:schemeClr val="bg1"/>
                </a:solidFill>
                <a:latin typeface="Meiryo" charset="-128"/>
                <a:ea typeface="Meiryo" charset="-128"/>
                <a:cs typeface="Meiryo" charset="-128"/>
              </a:rPr>
              <a:t>求められる価値</a:t>
            </a:r>
            <a:r>
              <a:rPr lang="ja-JP" altLang="en-US" b="1" dirty="0">
                <a:solidFill>
                  <a:schemeClr val="bg1"/>
                </a:solidFill>
                <a:latin typeface="Meiryo" charset="-128"/>
                <a:ea typeface="Meiryo" charset="-128"/>
                <a:cs typeface="Meiryo" charset="-128"/>
              </a:rPr>
              <a:t>：スピード</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6005274" y="5313069"/>
            <a:ext cx="2753113" cy="369332"/>
          </a:xfrm>
          <a:prstGeom prst="rect">
            <a:avLst/>
          </a:prstGeom>
          <a:noFill/>
        </p:spPr>
        <p:txBody>
          <a:bodyPr wrap="square" rtlCol="0">
            <a:spAutoFit/>
          </a:bodyPr>
          <a:lstStyle/>
          <a:p>
            <a:r>
              <a:rPr lang="ja-JP" altLang="en-US" dirty="0">
                <a:solidFill>
                  <a:schemeClr val="bg1"/>
                </a:solidFill>
                <a:latin typeface="Meiryo" charset="-128"/>
                <a:ea typeface="Meiryo" charset="-128"/>
                <a:cs typeface="Meiryo" charset="-128"/>
              </a:rPr>
              <a:t>求められる価値</a:t>
            </a:r>
            <a:r>
              <a:rPr lang="ja-JP" altLang="en-US" b="1" dirty="0">
                <a:solidFill>
                  <a:schemeClr val="bg1"/>
                </a:solidFill>
                <a:latin typeface="Meiryo" charset="-128"/>
                <a:ea typeface="Meiryo" charset="-128"/>
                <a:cs typeface="Meiryo" charset="-128"/>
              </a:rPr>
              <a:t>：安定性</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4297547" y="2881004"/>
            <a:ext cx="2075292" cy="646331"/>
          </a:xfrm>
          <a:prstGeom prst="rect">
            <a:avLst/>
          </a:prstGeom>
          <a:noFill/>
        </p:spPr>
        <p:txBody>
          <a:bodyPr wrap="square" rtlCol="0">
            <a:spAutoFit/>
          </a:bodyPr>
          <a:lstStyle/>
          <a:p>
            <a:pPr algn="r"/>
            <a:r>
              <a:rPr lang="en-US" altLang="ja-JP" sz="3600" b="1" dirty="0" err="1">
                <a:solidFill>
                  <a:schemeClr val="bg1"/>
                </a:solidFill>
                <a:latin typeface="Meiryo" charset="-128"/>
                <a:ea typeface="Meiryo" charset="-128"/>
                <a:cs typeface="Meiryo" charset="-128"/>
              </a:rPr>
              <a:t>SoE</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2843833" y="4215048"/>
            <a:ext cx="2075292" cy="646331"/>
          </a:xfrm>
          <a:prstGeom prst="rect">
            <a:avLst/>
          </a:prstGeom>
          <a:noFill/>
        </p:spPr>
        <p:txBody>
          <a:bodyPr wrap="square" rtlCol="0">
            <a:spAutoFit/>
          </a:bodyPr>
          <a:lstStyle/>
          <a:p>
            <a:r>
              <a:rPr lang="en-US" altLang="ja-JP" sz="3600" b="1" dirty="0" err="1">
                <a:solidFill>
                  <a:schemeClr val="bg1"/>
                </a:solidFill>
                <a:latin typeface="Meiryo" charset="-128"/>
                <a:ea typeface="Meiryo" charset="-128"/>
                <a:cs typeface="Meiryo" charset="-128"/>
              </a:rPr>
              <a:t>SoR</a:t>
            </a:r>
            <a:endParaRPr lang="en-US" altLang="ja-JP" sz="3600" b="1" dirty="0">
              <a:solidFill>
                <a:schemeClr val="bg1"/>
              </a:solidFill>
              <a:latin typeface="Meiryo" charset="-128"/>
              <a:ea typeface="Meiryo" charset="-128"/>
              <a:cs typeface="Meiryo" charset="-128"/>
            </a:endParaRPr>
          </a:p>
        </p:txBody>
      </p:sp>
      <p:sp>
        <p:nvSpPr>
          <p:cNvPr id="15" name="正方形/長方形 14"/>
          <p:cNvSpPr/>
          <p:nvPr/>
        </p:nvSpPr>
        <p:spPr>
          <a:xfrm>
            <a:off x="3347004" y="2612617"/>
            <a:ext cx="3014864" cy="369332"/>
          </a:xfrm>
          <a:prstGeom prst="rect">
            <a:avLst/>
          </a:prstGeom>
        </p:spPr>
        <p:txBody>
          <a:bodyPr wrap="none">
            <a:spAutoFit/>
          </a:bodyPr>
          <a:lstStyle/>
          <a:p>
            <a:pPr algn="r"/>
            <a:r>
              <a:rPr lang="en-US" altLang="ja-JP" b="1" dirty="0">
                <a:solidFill>
                  <a:schemeClr val="bg1"/>
                </a:solidFill>
                <a:latin typeface="Meiryo" charset="-128"/>
                <a:ea typeface="Meiryo" charset="-128"/>
                <a:cs typeface="Meiryo" charset="-128"/>
              </a:rPr>
              <a:t>System of Engagement</a:t>
            </a:r>
            <a:endParaRPr lang="ja-JP" altLang="en-US" b="1" dirty="0">
              <a:solidFill>
                <a:schemeClr val="bg1"/>
              </a:solidFill>
              <a:latin typeface="Meiryo" charset="-128"/>
              <a:ea typeface="Meiryo" charset="-128"/>
              <a:cs typeface="Meiryo" charset="-128"/>
            </a:endParaRPr>
          </a:p>
        </p:txBody>
      </p:sp>
      <p:sp>
        <p:nvSpPr>
          <p:cNvPr id="16" name="正方形/長方形 15"/>
          <p:cNvSpPr/>
          <p:nvPr/>
        </p:nvSpPr>
        <p:spPr>
          <a:xfrm>
            <a:off x="2843833" y="4683858"/>
            <a:ext cx="2327625" cy="369332"/>
          </a:xfrm>
          <a:prstGeom prst="rect">
            <a:avLst/>
          </a:prstGeom>
        </p:spPr>
        <p:txBody>
          <a:bodyPr wrap="none">
            <a:spAutoFit/>
          </a:bodyPr>
          <a:lstStyle/>
          <a:p>
            <a:pPr algn="r"/>
            <a:r>
              <a:rPr lang="en-US" altLang="ja-JP" b="1" dirty="0">
                <a:solidFill>
                  <a:schemeClr val="bg1"/>
                </a:solidFill>
                <a:latin typeface="Meiryo" charset="-128"/>
                <a:ea typeface="Meiryo" charset="-128"/>
                <a:cs typeface="Meiryo" charset="-128"/>
              </a:rPr>
              <a:t>System of Record</a:t>
            </a:r>
            <a:endParaRPr lang="ja-JP" altLang="en-US" b="1" dirty="0">
              <a:solidFill>
                <a:schemeClr val="bg1"/>
              </a:solidFill>
              <a:latin typeface="Meiryo" charset="-128"/>
              <a:ea typeface="Meiryo" charset="-128"/>
              <a:cs typeface="Meiryo" charset="-128"/>
            </a:endParaRPr>
          </a:p>
        </p:txBody>
      </p:sp>
      <p:sp>
        <p:nvSpPr>
          <p:cNvPr id="19" name="テキスト ボックス 18"/>
          <p:cNvSpPr txBox="1"/>
          <p:nvPr/>
        </p:nvSpPr>
        <p:spPr>
          <a:xfrm>
            <a:off x="5822967" y="6104121"/>
            <a:ext cx="2935420" cy="215444"/>
          </a:xfrm>
          <a:prstGeom prst="rect">
            <a:avLst/>
          </a:prstGeom>
          <a:noFill/>
        </p:spPr>
        <p:txBody>
          <a:bodyPr wrap="none" rtlCol="0">
            <a:spAutoFit/>
          </a:bodyPr>
          <a:lstStyle/>
          <a:p>
            <a:pPr algn="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キャズム</a:t>
            </a: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の著者</a:t>
            </a:r>
            <a:r>
              <a:rPr lang="en-US" altLang="ja-JP" sz="800" dirty="0">
                <a:solidFill>
                  <a:schemeClr val="tx1">
                    <a:lumMod val="50000"/>
                    <a:lumOff val="50000"/>
                  </a:schemeClr>
                </a:solidFill>
                <a:latin typeface="Meiryo" charset="-128"/>
                <a:ea typeface="Meiryo" charset="-128"/>
                <a:cs typeface="Meiryo" charset="-128"/>
              </a:rPr>
              <a:t>Geoffrey A. Moore</a:t>
            </a:r>
            <a:r>
              <a:rPr lang="ja-JP" altLang="en-US" sz="800" dirty="0">
                <a:solidFill>
                  <a:schemeClr val="tx1">
                    <a:lumMod val="50000"/>
                    <a:lumOff val="50000"/>
                  </a:schemeClr>
                </a:solidFill>
                <a:latin typeface="Meiryo" charset="-128"/>
                <a:ea typeface="Meiryo" charset="-128"/>
                <a:cs typeface="Meiryo" charset="-128"/>
              </a:rPr>
              <a:t>の言葉</a:t>
            </a:r>
            <a:r>
              <a:rPr kumimoji="1" lang="ja-JP" altLang="en-US" sz="800" dirty="0">
                <a:solidFill>
                  <a:schemeClr val="tx1">
                    <a:lumMod val="50000"/>
                    <a:lumOff val="50000"/>
                  </a:schemeClr>
                </a:solidFill>
                <a:latin typeface="Meiryo" charset="-128"/>
                <a:ea typeface="Meiryo" charset="-128"/>
                <a:cs typeface="Meiryo" charset="-128"/>
              </a:rPr>
              <a:t>を参考に作成</a:t>
            </a:r>
          </a:p>
        </p:txBody>
      </p:sp>
      <p:grpSp>
        <p:nvGrpSpPr>
          <p:cNvPr id="20" name="Group 58"/>
          <p:cNvGrpSpPr>
            <a:grpSpLocks/>
          </p:cNvGrpSpPr>
          <p:nvPr/>
        </p:nvGrpSpPr>
        <p:grpSpPr bwMode="auto">
          <a:xfrm flipH="1">
            <a:off x="3869058" y="3200693"/>
            <a:ext cx="1405883" cy="1184571"/>
            <a:chOff x="1888" y="1961"/>
            <a:chExt cx="1728" cy="1610"/>
          </a:xfrm>
        </p:grpSpPr>
        <p:sp>
          <p:nvSpPr>
            <p:cNvPr id="21" name="上カーブ矢印 59"/>
            <p:cNvSpPr>
              <a:spLocks noChangeArrowheads="1"/>
            </p:cNvSpPr>
            <p:nvPr/>
          </p:nvSpPr>
          <p:spPr bwMode="auto">
            <a:xfrm rot="21597792" flipV="1">
              <a:off x="1972" y="1961"/>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rot="10800000" anchor="ctr"/>
            <a:lstStyle/>
            <a:p>
              <a:pPr algn="ctr">
                <a:defRPr/>
              </a:pPr>
              <a:endParaRPr lang="ja-JP" altLang="en-US" dirty="0">
                <a:latin typeface="メイリオ"/>
                <a:ea typeface="メイリオ"/>
                <a:cs typeface="メイリオ"/>
              </a:endParaRPr>
            </a:p>
          </p:txBody>
        </p:sp>
        <p:sp>
          <p:nvSpPr>
            <p:cNvPr id="22" name="上カーブ矢印 59"/>
            <p:cNvSpPr>
              <a:spLocks noChangeArrowheads="1"/>
            </p:cNvSpPr>
            <p:nvPr/>
          </p:nvSpPr>
          <p:spPr bwMode="auto">
            <a:xfrm rot="10797792" flipV="1">
              <a:off x="1888" y="2783"/>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anchor="ctr"/>
            <a:lstStyle/>
            <a:p>
              <a:pPr algn="ctr">
                <a:defRPr/>
              </a:pPr>
              <a:endParaRPr lang="ja-JP" altLang="en-US" dirty="0">
                <a:latin typeface="メイリオ"/>
                <a:ea typeface="メイリオ"/>
                <a:cs typeface="メイリオ"/>
              </a:endParaRPr>
            </a:p>
          </p:txBody>
        </p:sp>
      </p:grpSp>
      <p:sp>
        <p:nvSpPr>
          <p:cNvPr id="23" name="テキスト ボックス 22"/>
          <p:cNvSpPr txBox="1"/>
          <p:nvPr/>
        </p:nvSpPr>
        <p:spPr>
          <a:xfrm>
            <a:off x="5720097" y="3571652"/>
            <a:ext cx="3017173" cy="523220"/>
          </a:xfrm>
          <a:prstGeom prst="rect">
            <a:avLst/>
          </a:prstGeom>
          <a:noFill/>
        </p:spPr>
        <p:txBody>
          <a:bodyPr wrap="none" rtlCol="0">
            <a:spAutoFit/>
          </a:bodyPr>
          <a:lstStyle/>
          <a:p>
            <a:pPr marL="285750" indent="-285750">
              <a:buFont typeface="Wingdings" charset="2"/>
              <a:buChar char="Ø"/>
            </a:pPr>
            <a:r>
              <a:rPr lang="ja-JP" altLang="en-US" sz="1400" b="1" dirty="0">
                <a:solidFill>
                  <a:schemeClr val="bg1"/>
                </a:solidFill>
                <a:latin typeface="Meiryo" charset="-128"/>
                <a:ea typeface="Meiryo" charset="-128"/>
                <a:cs typeface="Meiryo" charset="-128"/>
              </a:rPr>
              <a:t>ユーザー部門は要求が不明</a:t>
            </a:r>
            <a:endParaRPr lang="en-US" altLang="ja-JP" sz="1400" b="1" dirty="0">
              <a:solidFill>
                <a:schemeClr val="bg1"/>
              </a:solidFill>
              <a:latin typeface="Meiryo" charset="-128"/>
              <a:ea typeface="Meiryo" charset="-128"/>
              <a:cs typeface="Meiryo" charset="-128"/>
            </a:endParaRPr>
          </a:p>
          <a:p>
            <a:pPr marL="285750" indent="-285750">
              <a:buFont typeface="Wingdings" charset="2"/>
              <a:buChar char="Ø"/>
            </a:pPr>
            <a:r>
              <a:rPr kumimoji="1" lang="en-US" altLang="ja-JP" sz="1400" b="1" dirty="0">
                <a:solidFill>
                  <a:schemeClr val="bg1"/>
                </a:solidFill>
                <a:latin typeface="Meiryo" charset="-128"/>
                <a:ea typeface="Meiryo" charset="-128"/>
                <a:cs typeface="Meiryo" charset="-128"/>
              </a:rPr>
              <a:t>IT</a:t>
            </a:r>
            <a:r>
              <a:rPr kumimoji="1" lang="ja-JP" altLang="en-US" sz="1400" b="1" dirty="0">
                <a:solidFill>
                  <a:schemeClr val="bg1"/>
                </a:solidFill>
                <a:latin typeface="Meiryo" charset="-128"/>
                <a:ea typeface="Meiryo" charset="-128"/>
                <a:cs typeface="Meiryo" charset="-128"/>
              </a:rPr>
              <a:t>部門はその要求を一緒に探す</a:t>
            </a:r>
          </a:p>
        </p:txBody>
      </p:sp>
      <p:sp>
        <p:nvSpPr>
          <p:cNvPr id="24" name="テキスト ボックス 23"/>
          <p:cNvSpPr txBox="1"/>
          <p:nvPr/>
        </p:nvSpPr>
        <p:spPr>
          <a:xfrm>
            <a:off x="445970" y="5300905"/>
            <a:ext cx="1293944" cy="646331"/>
          </a:xfrm>
          <a:prstGeom prst="rect">
            <a:avLst/>
          </a:prstGeom>
          <a:noFill/>
        </p:spPr>
        <p:txBody>
          <a:bodyPr wrap="none" rtlCol="0">
            <a:spAutoFit/>
          </a:bodyPr>
          <a:lstStyle/>
          <a:p>
            <a:pPr marL="285750" indent="-285750">
              <a:buFont typeface="Wingdings" charset="2"/>
              <a:buChar char="ü"/>
            </a:pPr>
            <a:r>
              <a:rPr lang="en-US" altLang="ja-JP" sz="1200" dirty="0">
                <a:solidFill>
                  <a:schemeClr val="bg1"/>
                </a:solidFill>
                <a:latin typeface="Meiryo" charset="-128"/>
                <a:ea typeface="Meiryo" charset="-128"/>
                <a:cs typeface="Meiryo" charset="-128"/>
              </a:rPr>
              <a:t>ERP</a:t>
            </a:r>
          </a:p>
          <a:p>
            <a:pPr marL="285750" indent="-285750">
              <a:buFont typeface="Wingdings" charset="2"/>
              <a:buChar char="ü"/>
            </a:pPr>
            <a:r>
              <a:rPr lang="en-US" altLang="ja-JP" sz="1200" dirty="0">
                <a:solidFill>
                  <a:schemeClr val="bg1"/>
                </a:solidFill>
                <a:latin typeface="Meiryo" charset="-128"/>
                <a:ea typeface="Meiryo" charset="-128"/>
                <a:cs typeface="Meiryo" charset="-128"/>
              </a:rPr>
              <a:t>SCM</a:t>
            </a:r>
          </a:p>
          <a:p>
            <a:pPr marL="285750" indent="-285750">
              <a:buFont typeface="Wingdings" charset="2"/>
              <a:buChar char="ü"/>
            </a:pPr>
            <a:r>
              <a:rPr lang="ja-JP" altLang="en-US" sz="1200" dirty="0">
                <a:solidFill>
                  <a:schemeClr val="bg1"/>
                </a:solidFill>
                <a:latin typeface="Meiryo" charset="-128"/>
                <a:ea typeface="Meiryo" charset="-128"/>
                <a:cs typeface="Meiryo" charset="-128"/>
              </a:rPr>
              <a:t>販売管理</a:t>
            </a:r>
            <a:r>
              <a:rPr lang="ja-JP" altLang="en-US" sz="800" dirty="0">
                <a:solidFill>
                  <a:schemeClr val="bg1"/>
                </a:solidFill>
                <a:latin typeface="Meiryo" charset="-128"/>
                <a:ea typeface="Meiryo" charset="-128"/>
                <a:cs typeface="Meiryo" charset="-128"/>
              </a:rPr>
              <a:t>など</a:t>
            </a:r>
          </a:p>
        </p:txBody>
      </p:sp>
      <p:sp>
        <p:nvSpPr>
          <p:cNvPr id="25" name="テキスト ボックス 24"/>
          <p:cNvSpPr txBox="1"/>
          <p:nvPr/>
        </p:nvSpPr>
        <p:spPr>
          <a:xfrm>
            <a:off x="7803514" y="1851411"/>
            <a:ext cx="877163" cy="646331"/>
          </a:xfrm>
          <a:prstGeom prst="rect">
            <a:avLst/>
          </a:prstGeom>
          <a:noFill/>
        </p:spPr>
        <p:txBody>
          <a:bodyPr wrap="none" rtlCol="0">
            <a:spAutoFit/>
          </a:bodyPr>
          <a:lstStyle/>
          <a:p>
            <a:pPr marL="285750" indent="-285750">
              <a:buFont typeface="Wingdings" charset="2"/>
              <a:buChar char="ü"/>
            </a:pPr>
            <a:r>
              <a:rPr lang="en-US" altLang="ja-JP" sz="1200" dirty="0">
                <a:solidFill>
                  <a:schemeClr val="bg1"/>
                </a:solidFill>
                <a:latin typeface="Meiryo" charset="-128"/>
                <a:ea typeface="Meiryo" charset="-128"/>
                <a:cs typeface="Meiryo" charset="-128"/>
              </a:rPr>
              <a:t>CRM</a:t>
            </a:r>
          </a:p>
          <a:p>
            <a:pPr marL="285750" indent="-285750">
              <a:buFont typeface="Wingdings" charset="2"/>
              <a:buChar char="ü"/>
            </a:pPr>
            <a:r>
              <a:rPr lang="en-US" altLang="ja-JP" sz="1200" dirty="0">
                <a:solidFill>
                  <a:schemeClr val="bg1"/>
                </a:solidFill>
                <a:latin typeface="Meiryo" charset="-128"/>
                <a:ea typeface="Meiryo" charset="-128"/>
                <a:cs typeface="Meiryo" charset="-128"/>
              </a:rPr>
              <a:t>MA</a:t>
            </a:r>
          </a:p>
          <a:p>
            <a:pPr marL="285750" indent="-285750">
              <a:buFont typeface="Wingdings" charset="2"/>
              <a:buChar char="ü"/>
            </a:pPr>
            <a:r>
              <a:rPr lang="en-US" altLang="ja-JP" sz="1200" dirty="0">
                <a:solidFill>
                  <a:schemeClr val="bg1"/>
                </a:solidFill>
                <a:latin typeface="Meiryo" charset="-128"/>
                <a:ea typeface="Meiryo" charset="-128"/>
                <a:cs typeface="Meiryo" charset="-128"/>
              </a:rPr>
              <a:t>EC</a:t>
            </a:r>
            <a:r>
              <a:rPr lang="ja-JP" altLang="en-US" sz="800" dirty="0">
                <a:solidFill>
                  <a:schemeClr val="bg1"/>
                </a:solidFill>
                <a:latin typeface="Meiryo" charset="-128"/>
                <a:ea typeface="Meiryo" charset="-128"/>
                <a:cs typeface="Meiryo" charset="-128"/>
              </a:rPr>
              <a:t>など</a:t>
            </a:r>
          </a:p>
        </p:txBody>
      </p:sp>
      <p:sp>
        <p:nvSpPr>
          <p:cNvPr id="3" name="正方形/長方形 2"/>
          <p:cNvSpPr/>
          <p:nvPr/>
        </p:nvSpPr>
        <p:spPr>
          <a:xfrm>
            <a:off x="2879539" y="4993128"/>
            <a:ext cx="2159566" cy="307777"/>
          </a:xfrm>
          <a:prstGeom prst="rect">
            <a:avLst/>
          </a:prstGeom>
        </p:spPr>
        <p:txBody>
          <a:bodyPr wrap="none">
            <a:spAutoFit/>
          </a:bodyPr>
          <a:lstStyle/>
          <a:p>
            <a:pPr algn="ctr"/>
            <a:r>
              <a:rPr lang="ja-JP" altLang="en-US" sz="1400">
                <a:solidFill>
                  <a:srgbClr val="FFFFFF"/>
                </a:solidFill>
                <a:latin typeface="Meiryo" charset="-128"/>
                <a:ea typeface="Meiryo" charset="-128"/>
                <a:cs typeface="Meiryo" charset="-128"/>
              </a:rPr>
              <a:t>結果を処理するシステム</a:t>
            </a:r>
            <a:endParaRPr lang="ja-JP" altLang="en-US" sz="1400" dirty="0">
              <a:solidFill>
                <a:srgbClr val="FFFFFF"/>
              </a:solidFill>
              <a:latin typeface="Meiryo" charset="-128"/>
              <a:ea typeface="Meiryo" charset="-128"/>
              <a:cs typeface="Meiryo" charset="-128"/>
            </a:endParaRPr>
          </a:p>
        </p:txBody>
      </p:sp>
      <p:sp>
        <p:nvSpPr>
          <p:cNvPr id="26" name="正方形/長方形 25"/>
          <p:cNvSpPr/>
          <p:nvPr/>
        </p:nvSpPr>
        <p:spPr>
          <a:xfrm>
            <a:off x="4213273" y="2381657"/>
            <a:ext cx="2159566" cy="307777"/>
          </a:xfrm>
          <a:prstGeom prst="rect">
            <a:avLst/>
          </a:prstGeom>
        </p:spPr>
        <p:txBody>
          <a:bodyPr wrap="none">
            <a:spAutoFit/>
          </a:bodyPr>
          <a:lstStyle/>
          <a:p>
            <a:pPr algn="ctr"/>
            <a:r>
              <a:rPr lang="ja-JP" altLang="en-US" sz="1400" dirty="0">
                <a:solidFill>
                  <a:srgbClr val="FFFFFF"/>
                </a:solidFill>
                <a:latin typeface="Meiryo" charset="-128"/>
                <a:ea typeface="Meiryo" charset="-128"/>
                <a:cs typeface="Meiryo" charset="-128"/>
              </a:rPr>
              <a:t>結果を創出するシステム</a:t>
            </a:r>
          </a:p>
        </p:txBody>
      </p:sp>
      <p:sp>
        <p:nvSpPr>
          <p:cNvPr id="9" name="テキスト ボックス 8"/>
          <p:cNvSpPr txBox="1"/>
          <p:nvPr/>
        </p:nvSpPr>
        <p:spPr>
          <a:xfrm>
            <a:off x="5921385" y="2877097"/>
            <a:ext cx="2803993" cy="646331"/>
          </a:xfrm>
          <a:prstGeom prst="rect">
            <a:avLst/>
          </a:prstGeom>
          <a:noFill/>
        </p:spPr>
        <p:txBody>
          <a:bodyPr wrap="square" rtlCol="0">
            <a:spAutoFit/>
          </a:bodyPr>
          <a:lstStyle>
            <a:defPPr>
              <a:defRPr lang="ja-JP"/>
            </a:defPPr>
            <a:lvl1pPr algn="r">
              <a:defRPr sz="3600" b="1">
                <a:solidFill>
                  <a:schemeClr val="bg1"/>
                </a:solidFill>
                <a:latin typeface="Meiryo" charset="-128"/>
                <a:ea typeface="Meiryo" charset="-128"/>
                <a:cs typeface="Meiryo" charset="-128"/>
              </a:defRPr>
            </a:lvl1pPr>
          </a:lstStyle>
          <a:p>
            <a:r>
              <a:rPr lang="ja-JP" altLang="en-US" dirty="0"/>
              <a:t>≈</a:t>
            </a:r>
            <a:r>
              <a:rPr lang="en-US" altLang="ja-JP" dirty="0"/>
              <a:t> </a:t>
            </a:r>
            <a:r>
              <a:rPr lang="ja-JP" altLang="en-US" dirty="0"/>
              <a:t>モード</a:t>
            </a:r>
            <a:r>
              <a:rPr lang="en-US" altLang="ja-JP" dirty="0"/>
              <a:t>2</a:t>
            </a:r>
            <a:endParaRPr lang="ja-JP" altLang="en-US" dirty="0"/>
          </a:p>
        </p:txBody>
      </p:sp>
      <p:sp>
        <p:nvSpPr>
          <p:cNvPr id="27" name="テキスト ボックス 26"/>
          <p:cNvSpPr txBox="1"/>
          <p:nvPr/>
        </p:nvSpPr>
        <p:spPr>
          <a:xfrm>
            <a:off x="363217" y="4230369"/>
            <a:ext cx="2528862" cy="646331"/>
          </a:xfrm>
          <a:prstGeom prst="rect">
            <a:avLst/>
          </a:prstGeom>
          <a:noFill/>
        </p:spPr>
        <p:txBody>
          <a:bodyPr wrap="square" rtlCol="0">
            <a:spAutoFit/>
          </a:bodyPr>
          <a:lstStyle>
            <a:defPPr>
              <a:defRPr lang="ja-JP"/>
            </a:defPPr>
            <a:lvl1pPr algn="r">
              <a:defRPr sz="3600" b="1">
                <a:solidFill>
                  <a:schemeClr val="bg1"/>
                </a:solidFill>
                <a:latin typeface="Meiryo" charset="-128"/>
                <a:ea typeface="Meiryo" charset="-128"/>
                <a:cs typeface="Meiryo" charset="-128"/>
              </a:defRPr>
            </a:lvl1pPr>
          </a:lstStyle>
          <a:p>
            <a:r>
              <a:rPr lang="ja-JP" altLang="en-US" dirty="0"/>
              <a:t>モード</a:t>
            </a:r>
            <a:r>
              <a:rPr lang="en-US" altLang="ja-JP" dirty="0"/>
              <a:t>1</a:t>
            </a:r>
            <a:r>
              <a:rPr lang="ja-JP" altLang="en-US" dirty="0"/>
              <a:t> ≈</a:t>
            </a:r>
          </a:p>
        </p:txBody>
      </p:sp>
    </p:spTree>
    <p:extLst>
      <p:ext uri="{BB962C8B-B14F-4D97-AF65-F5344CB8AC3E}">
        <p14:creationId xmlns:p14="http://schemas.microsoft.com/office/powerpoint/2010/main" val="301436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ppt_x</p:attrName>
                                        </p:attrNameLst>
                                      </p:cBhvr>
                                      <p:tavLst>
                                        <p:tav tm="0">
                                          <p:val>
                                            <p:strVal val="#ppt_x+#ppt_w*1.125000"/>
                                          </p:val>
                                        </p:tav>
                                        <p:tav tm="100000">
                                          <p:val>
                                            <p:strVal val="#ppt_x"/>
                                          </p:val>
                                        </p:tav>
                                      </p:tavLst>
                                    </p:anim>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6044859" y="3142098"/>
            <a:ext cx="258364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リーフォーム 30"/>
          <p:cNvSpPr/>
          <p:nvPr/>
        </p:nvSpPr>
        <p:spPr>
          <a:xfrm>
            <a:off x="6042351" y="1897381"/>
            <a:ext cx="2581132" cy="2528408"/>
          </a:xfrm>
          <a:custGeom>
            <a:avLst/>
            <a:gdLst>
              <a:gd name="connsiteX0" fmla="*/ 0 w 2565230"/>
              <a:gd name="connsiteY0" fmla="*/ 0 h 3240290"/>
              <a:gd name="connsiteX1" fmla="*/ 6137 w 2565230"/>
              <a:gd name="connsiteY1" fmla="*/ 1086233 h 3240290"/>
              <a:gd name="connsiteX2" fmla="*/ 1282615 w 2565230"/>
              <a:gd name="connsiteY2" fmla="*/ 1092370 h 3240290"/>
              <a:gd name="connsiteX3" fmla="*/ 1270341 w 2565230"/>
              <a:gd name="connsiteY3" fmla="*/ 3240290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2615 w 2565230"/>
              <a:gd name="connsiteY2" fmla="*/ 1092370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8716 w 2565230"/>
              <a:gd name="connsiteY2" fmla="*/ 1098507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557 w 2565787"/>
              <a:gd name="connsiteY0" fmla="*/ 0 h 3240290"/>
              <a:gd name="connsiteX1" fmla="*/ 594 w 2565787"/>
              <a:gd name="connsiteY1" fmla="*/ 1098506 h 3240290"/>
              <a:gd name="connsiteX2" fmla="*/ 1289273 w 2565787"/>
              <a:gd name="connsiteY2" fmla="*/ 1098507 h 3240290"/>
              <a:gd name="connsiteX3" fmla="*/ 1289200 w 2565787"/>
              <a:gd name="connsiteY3" fmla="*/ 3234153 h 3240290"/>
              <a:gd name="connsiteX4" fmla="*/ 2565787 w 2565787"/>
              <a:gd name="connsiteY4" fmla="*/ 3240290 h 3240290"/>
              <a:gd name="connsiteX5" fmla="*/ 2565787 w 2565787"/>
              <a:gd name="connsiteY5" fmla="*/ 6137 h 3240290"/>
              <a:gd name="connsiteX6" fmla="*/ 557 w 2565787"/>
              <a:gd name="connsiteY6" fmla="*/ 0 h 3240290"/>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28016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3099 w 2565787"/>
              <a:gd name="connsiteY3" fmla="*/ 2509997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95300 w 2565787"/>
              <a:gd name="connsiteY3" fmla="*/ 2516134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2528408"/>
              <a:gd name="connsiteX1" fmla="*/ 594 w 2565787"/>
              <a:gd name="connsiteY1" fmla="*/ 1098506 h 2528408"/>
              <a:gd name="connsiteX2" fmla="*/ 1289273 w 2565787"/>
              <a:gd name="connsiteY2" fmla="*/ 1098507 h 2528408"/>
              <a:gd name="connsiteX3" fmla="*/ 1295300 w 2565787"/>
              <a:gd name="connsiteY3" fmla="*/ 2516134 h 2528408"/>
              <a:gd name="connsiteX4" fmla="*/ 2559686 w 2565787"/>
              <a:gd name="connsiteY4" fmla="*/ 2528408 h 2528408"/>
              <a:gd name="connsiteX5" fmla="*/ 2565787 w 2565787"/>
              <a:gd name="connsiteY5" fmla="*/ 6137 h 2528408"/>
              <a:gd name="connsiteX6" fmla="*/ 557 w 2565787"/>
              <a:gd name="connsiteY6" fmla="*/ 0 h 2528408"/>
              <a:gd name="connsiteX0" fmla="*/ 557 w 2565787"/>
              <a:gd name="connsiteY0" fmla="*/ 0 h 2528408"/>
              <a:gd name="connsiteX1" fmla="*/ 594 w 2565787"/>
              <a:gd name="connsiteY1" fmla="*/ 1098506 h 2528408"/>
              <a:gd name="connsiteX2" fmla="*/ 1289273 w 2565787"/>
              <a:gd name="connsiteY2" fmla="*/ 1098507 h 2528408"/>
              <a:gd name="connsiteX3" fmla="*/ 1283099 w 2565787"/>
              <a:gd name="connsiteY3" fmla="*/ 2522271 h 2528408"/>
              <a:gd name="connsiteX4" fmla="*/ 2559686 w 2565787"/>
              <a:gd name="connsiteY4" fmla="*/ 2528408 h 2528408"/>
              <a:gd name="connsiteX5" fmla="*/ 2565787 w 2565787"/>
              <a:gd name="connsiteY5" fmla="*/ 6137 h 2528408"/>
              <a:gd name="connsiteX6" fmla="*/ 557 w 2565787"/>
              <a:gd name="connsiteY6" fmla="*/ 0 h 252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7" h="2528408">
                <a:moveTo>
                  <a:pt x="557" y="0"/>
                </a:moveTo>
                <a:cubicBezTo>
                  <a:pt x="2603" y="362078"/>
                  <a:pt x="-1452" y="736428"/>
                  <a:pt x="594" y="1098506"/>
                </a:cubicBezTo>
                <a:lnTo>
                  <a:pt x="1289273" y="1098507"/>
                </a:lnTo>
                <a:cubicBezTo>
                  <a:pt x="1285182" y="1814480"/>
                  <a:pt x="1287190" y="1806298"/>
                  <a:pt x="1283099" y="2522271"/>
                </a:cubicBezTo>
                <a:lnTo>
                  <a:pt x="2559686" y="2528408"/>
                </a:lnTo>
                <a:cubicBezTo>
                  <a:pt x="2561720" y="1687651"/>
                  <a:pt x="2563753" y="846894"/>
                  <a:pt x="2565787" y="6137"/>
                </a:cubicBezTo>
                <a:lnTo>
                  <a:pt x="557" y="0"/>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3280180" y="3142098"/>
            <a:ext cx="129182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リーフォーム 16"/>
          <p:cNvSpPr/>
          <p:nvPr/>
        </p:nvSpPr>
        <p:spPr>
          <a:xfrm>
            <a:off x="3280180" y="1897381"/>
            <a:ext cx="2581132" cy="3234153"/>
          </a:xfrm>
          <a:custGeom>
            <a:avLst/>
            <a:gdLst>
              <a:gd name="connsiteX0" fmla="*/ 0 w 2565230"/>
              <a:gd name="connsiteY0" fmla="*/ 0 h 3240290"/>
              <a:gd name="connsiteX1" fmla="*/ 6137 w 2565230"/>
              <a:gd name="connsiteY1" fmla="*/ 1086233 h 3240290"/>
              <a:gd name="connsiteX2" fmla="*/ 1282615 w 2565230"/>
              <a:gd name="connsiteY2" fmla="*/ 1092370 h 3240290"/>
              <a:gd name="connsiteX3" fmla="*/ 1270341 w 2565230"/>
              <a:gd name="connsiteY3" fmla="*/ 3240290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2615 w 2565230"/>
              <a:gd name="connsiteY2" fmla="*/ 1092370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8716 w 2565230"/>
              <a:gd name="connsiteY2" fmla="*/ 1098507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557 w 2565787"/>
              <a:gd name="connsiteY0" fmla="*/ 0 h 3240290"/>
              <a:gd name="connsiteX1" fmla="*/ 594 w 2565787"/>
              <a:gd name="connsiteY1" fmla="*/ 1098506 h 3240290"/>
              <a:gd name="connsiteX2" fmla="*/ 1289273 w 2565787"/>
              <a:gd name="connsiteY2" fmla="*/ 1098507 h 3240290"/>
              <a:gd name="connsiteX3" fmla="*/ 1289200 w 2565787"/>
              <a:gd name="connsiteY3" fmla="*/ 3234153 h 3240290"/>
              <a:gd name="connsiteX4" fmla="*/ 2565787 w 2565787"/>
              <a:gd name="connsiteY4" fmla="*/ 3240290 h 3240290"/>
              <a:gd name="connsiteX5" fmla="*/ 2565787 w 2565787"/>
              <a:gd name="connsiteY5" fmla="*/ 6137 h 3240290"/>
              <a:gd name="connsiteX6" fmla="*/ 557 w 2565787"/>
              <a:gd name="connsiteY6" fmla="*/ 0 h 3240290"/>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28016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34153 h 3234153"/>
              <a:gd name="connsiteX5" fmla="*/ 2565787 w 2565787"/>
              <a:gd name="connsiteY5" fmla="*/ 6137 h 3234153"/>
              <a:gd name="connsiteX6" fmla="*/ 557 w 2565787"/>
              <a:gd name="connsiteY6" fmla="*/ 0 h 323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7" h="3234153">
                <a:moveTo>
                  <a:pt x="557" y="0"/>
                </a:moveTo>
                <a:cubicBezTo>
                  <a:pt x="2603" y="362078"/>
                  <a:pt x="-1452" y="736428"/>
                  <a:pt x="594" y="1098506"/>
                </a:cubicBezTo>
                <a:lnTo>
                  <a:pt x="1289273" y="1098507"/>
                </a:lnTo>
                <a:cubicBezTo>
                  <a:pt x="1285182" y="1814480"/>
                  <a:pt x="1293291" y="2518180"/>
                  <a:pt x="1289200" y="3234153"/>
                </a:cubicBezTo>
                <a:lnTo>
                  <a:pt x="2565787" y="3234153"/>
                </a:lnTo>
                <a:lnTo>
                  <a:pt x="2565787" y="6137"/>
                </a:lnTo>
                <a:lnTo>
                  <a:pt x="557" y="0"/>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３つの</a:t>
            </a:r>
            <a:r>
              <a:rPr kumimoji="1" lang="en-US" altLang="ja-JP" dirty="0"/>
              <a:t>IT</a:t>
            </a:r>
            <a:r>
              <a:rPr kumimoji="1" lang="ja-JP" altLang="en-US" dirty="0"/>
              <a:t>：従来の</a:t>
            </a:r>
            <a:r>
              <a:rPr kumimoji="1" lang="en-US" altLang="ja-JP" dirty="0"/>
              <a:t>IT</a:t>
            </a:r>
            <a:r>
              <a:rPr kumimoji="1" lang="ja-JP" altLang="en-US" dirty="0"/>
              <a:t>／シャドー</a:t>
            </a:r>
            <a:r>
              <a:rPr kumimoji="1" lang="en-US" altLang="ja-JP" dirty="0"/>
              <a:t>IT</a:t>
            </a:r>
            <a:r>
              <a:rPr kumimoji="1" lang="ja-JP" altLang="en-US" dirty="0"/>
              <a:t>／バイモーダル</a:t>
            </a:r>
            <a:r>
              <a:rPr kumimoji="1" lang="en-US" altLang="ja-JP" dirty="0"/>
              <a:t>IT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正方形/長方形 3"/>
          <p:cNvSpPr/>
          <p:nvPr/>
        </p:nvSpPr>
        <p:spPr>
          <a:xfrm>
            <a:off x="515501"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Meiryo" charset="-128"/>
                <a:ea typeface="Meiryo" charset="-128"/>
                <a:cs typeface="Meiryo" charset="-128"/>
              </a:rPr>
              <a:t>SIer</a:t>
            </a:r>
            <a:r>
              <a:rPr kumimoji="1" lang="ja-JP" altLang="en-US" dirty="0">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IT</a:t>
            </a:r>
            <a:r>
              <a:rPr kumimoji="1" lang="ja-JP" altLang="en-US" dirty="0">
                <a:solidFill>
                  <a:srgbClr val="FFFFFF"/>
                </a:solidFill>
                <a:latin typeface="Meiryo" charset="-128"/>
                <a:ea typeface="Meiryo" charset="-128"/>
                <a:cs typeface="Meiryo" charset="-128"/>
              </a:rPr>
              <a:t>ベンダー</a:t>
            </a:r>
          </a:p>
        </p:txBody>
      </p:sp>
      <p:sp>
        <p:nvSpPr>
          <p:cNvPr id="5" name="正方形/長方形 4"/>
          <p:cNvSpPr/>
          <p:nvPr/>
        </p:nvSpPr>
        <p:spPr>
          <a:xfrm>
            <a:off x="3280180"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eiryo" charset="-128"/>
                <a:ea typeface="Meiryo" charset="-128"/>
                <a:cs typeface="Meiryo" charset="-128"/>
              </a:rPr>
              <a:t>SIer</a:t>
            </a:r>
            <a:r>
              <a:rPr lang="ja-JP" altLang="en-US" dirty="0">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IT</a:t>
            </a:r>
            <a:r>
              <a:rPr lang="ja-JP" altLang="en-US" dirty="0">
                <a:solidFill>
                  <a:srgbClr val="FFFFFF"/>
                </a:solidFill>
                <a:latin typeface="Meiryo" charset="-128"/>
                <a:ea typeface="Meiryo" charset="-128"/>
                <a:cs typeface="Meiryo" charset="-128"/>
              </a:rPr>
              <a:t>ベンダー</a:t>
            </a:r>
          </a:p>
        </p:txBody>
      </p:sp>
      <p:sp>
        <p:nvSpPr>
          <p:cNvPr id="6" name="正方形/長方形 5"/>
          <p:cNvSpPr/>
          <p:nvPr/>
        </p:nvSpPr>
        <p:spPr>
          <a:xfrm>
            <a:off x="6044859"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eiryo" charset="-128"/>
                <a:ea typeface="Meiryo" charset="-128"/>
                <a:cs typeface="Meiryo" charset="-128"/>
              </a:rPr>
              <a:t>SIer</a:t>
            </a:r>
            <a:r>
              <a:rPr lang="ja-JP" altLang="en-US" dirty="0">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IT</a:t>
            </a:r>
            <a:r>
              <a:rPr lang="ja-JP" altLang="en-US" dirty="0">
                <a:solidFill>
                  <a:srgbClr val="FFFFFF"/>
                </a:solidFill>
                <a:latin typeface="Meiryo" charset="-128"/>
                <a:ea typeface="Meiryo" charset="-128"/>
                <a:cs typeface="Meiryo" charset="-128"/>
              </a:rPr>
              <a:t>ベンダー</a:t>
            </a:r>
          </a:p>
        </p:txBody>
      </p:sp>
      <p:sp>
        <p:nvSpPr>
          <p:cNvPr id="7" name="正方形/長方形 6"/>
          <p:cNvSpPr/>
          <p:nvPr/>
        </p:nvSpPr>
        <p:spPr>
          <a:xfrm>
            <a:off x="515501" y="1897381"/>
            <a:ext cx="2583640" cy="108009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ysClr val="windowText" lastClr="000000"/>
                </a:solidFill>
              </a:ln>
              <a:solidFill>
                <a:srgbClr val="FFFFFF"/>
              </a:solidFill>
              <a:latin typeface="ＭＳ Ｐゴシック"/>
              <a:ea typeface="ＭＳ Ｐゴシック"/>
              <a:cs typeface="ＭＳ Ｐゴシック"/>
            </a:endParaRPr>
          </a:p>
        </p:txBody>
      </p:sp>
      <p:sp>
        <p:nvSpPr>
          <p:cNvPr id="10" name="正方形/長方形 9"/>
          <p:cNvSpPr/>
          <p:nvPr/>
        </p:nvSpPr>
        <p:spPr>
          <a:xfrm>
            <a:off x="512993" y="3142098"/>
            <a:ext cx="258364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76870" y="3262238"/>
            <a:ext cx="2460902"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kumimoji="1"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14" name="正方形/長方形 13"/>
          <p:cNvSpPr/>
          <p:nvPr/>
        </p:nvSpPr>
        <p:spPr>
          <a:xfrm>
            <a:off x="3341549" y="3262238"/>
            <a:ext cx="1181356"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15" name="正方形/長方形 14"/>
          <p:cNvSpPr/>
          <p:nvPr/>
        </p:nvSpPr>
        <p:spPr>
          <a:xfrm>
            <a:off x="4621095" y="3262238"/>
            <a:ext cx="1181356"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2</a:t>
            </a:r>
          </a:p>
          <a:p>
            <a:pPr algn="ctr"/>
            <a:r>
              <a:rPr lang="en-US" altLang="ja-JP" dirty="0" err="1">
                <a:solidFill>
                  <a:srgbClr val="FFFFFF"/>
                </a:solidFill>
                <a:latin typeface="Meiryo" charset="-128"/>
                <a:ea typeface="Meiryo" charset="-128"/>
                <a:cs typeface="Meiryo" charset="-128"/>
              </a:rPr>
              <a:t>SoE</a:t>
            </a:r>
            <a:endParaRPr kumimoji="1" lang="ja-JP" altLang="en-US" dirty="0">
              <a:solidFill>
                <a:srgbClr val="FFFFFF"/>
              </a:solidFill>
              <a:latin typeface="Meiryo" charset="-128"/>
              <a:ea typeface="Meiryo" charset="-128"/>
              <a:cs typeface="Meiryo" charset="-128"/>
            </a:endParaRPr>
          </a:p>
        </p:txBody>
      </p:sp>
      <p:sp>
        <p:nvSpPr>
          <p:cNvPr id="18" name="テキスト ボックス 17"/>
          <p:cNvSpPr txBox="1"/>
          <p:nvPr/>
        </p:nvSpPr>
        <p:spPr>
          <a:xfrm>
            <a:off x="994334" y="4660966"/>
            <a:ext cx="1620957" cy="307777"/>
          </a:xfrm>
          <a:prstGeom prst="rect">
            <a:avLst/>
          </a:prstGeom>
          <a:noFill/>
        </p:spPr>
        <p:txBody>
          <a:bodyPr wrap="none" rtlCol="0">
            <a:spAutoFit/>
          </a:bodyPr>
          <a:lstStyle/>
          <a:p>
            <a:pPr algn="ctr"/>
            <a:r>
              <a:rPr kumimoji="1" lang="ja-JP" altLang="en-US" sz="1400" dirty="0">
                <a:solidFill>
                  <a:schemeClr val="accent3">
                    <a:lumMod val="50000"/>
                  </a:schemeClr>
                </a:solidFill>
                <a:latin typeface="Meiryo" charset="-128"/>
                <a:ea typeface="Meiryo" charset="-128"/>
                <a:cs typeface="Meiryo" charset="-128"/>
              </a:rPr>
              <a:t>情報システム部門</a:t>
            </a:r>
          </a:p>
        </p:txBody>
      </p:sp>
      <p:sp>
        <p:nvSpPr>
          <p:cNvPr id="19" name="テキスト ボックス 18"/>
          <p:cNvSpPr txBox="1"/>
          <p:nvPr/>
        </p:nvSpPr>
        <p:spPr>
          <a:xfrm>
            <a:off x="3312317" y="4691743"/>
            <a:ext cx="1210588" cy="246221"/>
          </a:xfrm>
          <a:prstGeom prst="rect">
            <a:avLst/>
          </a:prstGeom>
          <a:noFill/>
        </p:spPr>
        <p:txBody>
          <a:bodyPr wrap="none" rtlCol="0">
            <a:spAutoFit/>
          </a:bodyPr>
          <a:lstStyle/>
          <a:p>
            <a:pPr algn="ctr"/>
            <a:r>
              <a:rPr kumimoji="1" lang="ja-JP" altLang="en-US" sz="1000">
                <a:solidFill>
                  <a:schemeClr val="accent3">
                    <a:lumMod val="50000"/>
                  </a:schemeClr>
                </a:solidFill>
                <a:latin typeface="Meiryo" charset="-128"/>
                <a:ea typeface="Meiryo" charset="-128"/>
                <a:cs typeface="Meiryo" charset="-128"/>
              </a:rPr>
              <a:t>情報システム部門</a:t>
            </a:r>
            <a:endParaRPr kumimoji="1" lang="ja-JP" altLang="en-US" sz="1000" dirty="0">
              <a:solidFill>
                <a:schemeClr val="accent3">
                  <a:lumMod val="50000"/>
                </a:schemeClr>
              </a:solidFill>
              <a:latin typeface="Meiryo" charset="-128"/>
              <a:ea typeface="Meiryo" charset="-128"/>
              <a:cs typeface="Meiryo" charset="-128"/>
            </a:endParaRPr>
          </a:p>
        </p:txBody>
      </p:sp>
      <p:sp>
        <p:nvSpPr>
          <p:cNvPr id="20" name="テキスト ボックス 19"/>
          <p:cNvSpPr txBox="1"/>
          <p:nvPr/>
        </p:nvSpPr>
        <p:spPr>
          <a:xfrm>
            <a:off x="1250814"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1" name="テキスト ボックス 20"/>
          <p:cNvSpPr txBox="1"/>
          <p:nvPr/>
        </p:nvSpPr>
        <p:spPr>
          <a:xfrm>
            <a:off x="4018002"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2" name="テキスト ボックス 21"/>
          <p:cNvSpPr txBox="1"/>
          <p:nvPr/>
        </p:nvSpPr>
        <p:spPr>
          <a:xfrm>
            <a:off x="6782681"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3" name="正方形/長方形 22"/>
          <p:cNvSpPr/>
          <p:nvPr/>
        </p:nvSpPr>
        <p:spPr>
          <a:xfrm>
            <a:off x="6100091" y="3262238"/>
            <a:ext cx="1181356"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7379637" y="3262238"/>
            <a:ext cx="1181356"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2</a:t>
            </a:r>
          </a:p>
          <a:p>
            <a:pPr algn="ctr"/>
            <a:r>
              <a:rPr lang="en-US" altLang="ja-JP" dirty="0" err="1">
                <a:solidFill>
                  <a:srgbClr val="FFFFFF"/>
                </a:solidFill>
                <a:latin typeface="Meiryo" charset="-128"/>
                <a:ea typeface="Meiryo" charset="-128"/>
                <a:cs typeface="Meiryo" charset="-128"/>
              </a:rPr>
              <a:t>SoE</a:t>
            </a:r>
            <a:endParaRPr kumimoji="1" lang="ja-JP" altLang="en-US" dirty="0">
              <a:solidFill>
                <a:srgbClr val="FFFFFF"/>
              </a:solidFill>
              <a:latin typeface="Meiryo" charset="-128"/>
              <a:ea typeface="Meiryo" charset="-128"/>
              <a:cs typeface="Meiryo" charset="-128"/>
            </a:endParaRPr>
          </a:p>
        </p:txBody>
      </p:sp>
      <p:sp>
        <p:nvSpPr>
          <p:cNvPr id="25" name="テキスト ボックス 24"/>
          <p:cNvSpPr txBox="1"/>
          <p:nvPr/>
        </p:nvSpPr>
        <p:spPr>
          <a:xfrm>
            <a:off x="1472028" y="2244458"/>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26" name="テキスト ボックス 25"/>
          <p:cNvSpPr txBox="1"/>
          <p:nvPr/>
        </p:nvSpPr>
        <p:spPr>
          <a:xfrm>
            <a:off x="4599265" y="2248913"/>
            <a:ext cx="1225015" cy="707886"/>
          </a:xfrm>
          <a:prstGeom prst="rect">
            <a:avLst/>
          </a:prstGeom>
          <a:noFill/>
        </p:spPr>
        <p:txBody>
          <a:bodyPr wrap="none" rtlCol="0">
            <a:spAutoFit/>
          </a:bodyPr>
          <a:lstStyle/>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迅速性</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柔軟性</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スケーラビリティ</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低コスト</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そこそこ</a:t>
            </a:r>
            <a:r>
              <a:rPr kumimoji="1" lang="en-US" altLang="ja-JP" sz="800" dirty="0">
                <a:solidFill>
                  <a:srgbClr val="0070C0"/>
                </a:solidFill>
                <a:latin typeface="Meiryo" charset="-128"/>
                <a:ea typeface="Meiryo" charset="-128"/>
                <a:cs typeface="Meiryo" charset="-128"/>
              </a:rPr>
              <a:t>/</a:t>
            </a:r>
            <a:r>
              <a:rPr kumimoji="1" lang="ja-JP" altLang="en-US" sz="800" dirty="0">
                <a:solidFill>
                  <a:srgbClr val="0070C0"/>
                </a:solidFill>
                <a:latin typeface="Meiryo" charset="-128"/>
                <a:ea typeface="Meiryo" charset="-128"/>
                <a:cs typeface="Meiryo" charset="-128"/>
              </a:rPr>
              <a:t>使える</a:t>
            </a:r>
          </a:p>
        </p:txBody>
      </p:sp>
      <p:sp>
        <p:nvSpPr>
          <p:cNvPr id="27" name="テキスト ボックス 26"/>
          <p:cNvSpPr txBox="1"/>
          <p:nvPr/>
        </p:nvSpPr>
        <p:spPr>
          <a:xfrm>
            <a:off x="3580482" y="2259007"/>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28" name="テキスト ボックス 27"/>
          <p:cNvSpPr txBox="1"/>
          <p:nvPr/>
        </p:nvSpPr>
        <p:spPr>
          <a:xfrm>
            <a:off x="6042351" y="4660964"/>
            <a:ext cx="1620957"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charset="-128"/>
                <a:ea typeface="Meiryo" charset="-128"/>
                <a:cs typeface="Meiryo" charset="-128"/>
              </a:rPr>
              <a:t>情報システム部門</a:t>
            </a:r>
            <a:endParaRPr kumimoji="1" lang="ja-JP" altLang="en-US" sz="1400" dirty="0">
              <a:solidFill>
                <a:schemeClr val="accent3">
                  <a:lumMod val="50000"/>
                </a:schemeClr>
              </a:solidFill>
              <a:latin typeface="Meiryo" charset="-128"/>
              <a:ea typeface="Meiryo" charset="-128"/>
              <a:cs typeface="Meiryo" charset="-128"/>
            </a:endParaRPr>
          </a:p>
        </p:txBody>
      </p:sp>
      <p:sp>
        <p:nvSpPr>
          <p:cNvPr id="29" name="テキスト ボックス 28"/>
          <p:cNvSpPr txBox="1"/>
          <p:nvPr/>
        </p:nvSpPr>
        <p:spPr>
          <a:xfrm>
            <a:off x="7335978" y="2238293"/>
            <a:ext cx="1225015" cy="707886"/>
          </a:xfrm>
          <a:prstGeom prst="rect">
            <a:avLst/>
          </a:prstGeom>
          <a:noFill/>
        </p:spPr>
        <p:txBody>
          <a:bodyPr wrap="none" rtlCol="0">
            <a:spAutoFit/>
          </a:bodyPr>
          <a:lstStyle/>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迅速性</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柔軟性</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スケーラビリティ</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低コスト</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そこそこ</a:t>
            </a:r>
            <a:r>
              <a:rPr kumimoji="1" lang="en-US" altLang="ja-JP" sz="800" dirty="0">
                <a:solidFill>
                  <a:srgbClr val="0070C0"/>
                </a:solidFill>
                <a:latin typeface="Meiryo" charset="-128"/>
                <a:ea typeface="Meiryo" charset="-128"/>
                <a:cs typeface="Meiryo" charset="-128"/>
              </a:rPr>
              <a:t>/</a:t>
            </a:r>
            <a:r>
              <a:rPr kumimoji="1" lang="ja-JP" altLang="en-US" sz="800" dirty="0">
                <a:solidFill>
                  <a:srgbClr val="0070C0"/>
                </a:solidFill>
                <a:latin typeface="Meiryo" charset="-128"/>
                <a:ea typeface="Meiryo" charset="-128"/>
                <a:cs typeface="Meiryo" charset="-128"/>
              </a:rPr>
              <a:t>使える</a:t>
            </a:r>
          </a:p>
        </p:txBody>
      </p:sp>
      <p:sp>
        <p:nvSpPr>
          <p:cNvPr id="30" name="テキスト ボックス 29"/>
          <p:cNvSpPr txBox="1"/>
          <p:nvPr/>
        </p:nvSpPr>
        <p:spPr>
          <a:xfrm>
            <a:off x="6317195" y="2248387"/>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32" name="上下矢印 31"/>
          <p:cNvSpPr/>
          <p:nvPr/>
        </p:nvSpPr>
        <p:spPr>
          <a:xfrm>
            <a:off x="1611498" y="5019993"/>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下矢印 32"/>
          <p:cNvSpPr/>
          <p:nvPr/>
        </p:nvSpPr>
        <p:spPr>
          <a:xfrm>
            <a:off x="3732777" y="5019993"/>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下矢印 33"/>
          <p:cNvSpPr/>
          <p:nvPr/>
        </p:nvSpPr>
        <p:spPr>
          <a:xfrm>
            <a:off x="6519538" y="5018768"/>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下矢印 34"/>
          <p:cNvSpPr/>
          <p:nvPr/>
        </p:nvSpPr>
        <p:spPr>
          <a:xfrm>
            <a:off x="5012323" y="5027728"/>
            <a:ext cx="386626" cy="500778"/>
          </a:xfrm>
          <a:prstGeom prst="upDownArrow">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上下矢印 35"/>
          <p:cNvSpPr/>
          <p:nvPr/>
        </p:nvSpPr>
        <p:spPr>
          <a:xfrm>
            <a:off x="7811358" y="4336198"/>
            <a:ext cx="386626" cy="1187997"/>
          </a:xfrm>
          <a:prstGeom prst="upDownArrow">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p:cNvSpPr txBox="1"/>
          <p:nvPr/>
        </p:nvSpPr>
        <p:spPr>
          <a:xfrm>
            <a:off x="1177876" y="1332650"/>
            <a:ext cx="1253869" cy="400110"/>
          </a:xfrm>
          <a:prstGeom prst="rect">
            <a:avLst/>
          </a:prstGeom>
          <a:noFill/>
        </p:spPr>
        <p:txBody>
          <a:bodyPr wrap="none" rtlCol="0">
            <a:spAutoFit/>
          </a:bodyPr>
          <a:lstStyle/>
          <a:p>
            <a:pPr algn="ctr"/>
            <a:r>
              <a:rPr kumimoji="1" lang="ja-JP" altLang="en-US" sz="2000" b="1" dirty="0">
                <a:solidFill>
                  <a:schemeClr val="bg1">
                    <a:lumMod val="50000"/>
                  </a:schemeClr>
                </a:solidFill>
                <a:latin typeface="Meiryo" charset="-128"/>
                <a:ea typeface="Meiryo" charset="-128"/>
                <a:cs typeface="Meiryo" charset="-128"/>
              </a:rPr>
              <a:t>従来の</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
        <p:nvSpPr>
          <p:cNvPr id="38" name="テキスト ボックス 37"/>
          <p:cNvSpPr txBox="1"/>
          <p:nvPr/>
        </p:nvSpPr>
        <p:spPr>
          <a:xfrm>
            <a:off x="3816825" y="1332650"/>
            <a:ext cx="1510350" cy="400110"/>
          </a:xfrm>
          <a:prstGeom prst="rect">
            <a:avLst/>
          </a:prstGeom>
          <a:noFill/>
        </p:spPr>
        <p:txBody>
          <a:bodyPr wrap="none" rtlCol="0">
            <a:spAutoFit/>
          </a:bodyPr>
          <a:lstStyle/>
          <a:p>
            <a:pPr algn="ctr"/>
            <a:r>
              <a:rPr kumimoji="1" lang="ja-JP" altLang="en-US" sz="2000" b="1">
                <a:solidFill>
                  <a:schemeClr val="bg1">
                    <a:lumMod val="50000"/>
                  </a:schemeClr>
                </a:solidFill>
                <a:latin typeface="Meiryo" charset="-128"/>
                <a:ea typeface="Meiryo" charset="-128"/>
                <a:cs typeface="Meiryo" charset="-128"/>
              </a:rPr>
              <a:t>シャドー</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
        <p:nvSpPr>
          <p:cNvPr id="39" name="テキスト ボックス 38"/>
          <p:cNvSpPr txBox="1"/>
          <p:nvPr/>
        </p:nvSpPr>
        <p:spPr>
          <a:xfrm>
            <a:off x="6321261" y="1338435"/>
            <a:ext cx="2023311" cy="400110"/>
          </a:xfrm>
          <a:prstGeom prst="rect">
            <a:avLst/>
          </a:prstGeom>
          <a:noFill/>
        </p:spPr>
        <p:txBody>
          <a:bodyPr wrap="none" rtlCol="0">
            <a:spAutoFit/>
          </a:bodyPr>
          <a:lstStyle/>
          <a:p>
            <a:pPr algn="ctr"/>
            <a:r>
              <a:rPr kumimoji="1" lang="ja-JP" altLang="en-US" sz="2000" b="1">
                <a:solidFill>
                  <a:schemeClr val="bg1">
                    <a:lumMod val="50000"/>
                  </a:schemeClr>
                </a:solidFill>
                <a:latin typeface="Meiryo" charset="-128"/>
                <a:ea typeface="Meiryo" charset="-128"/>
                <a:cs typeface="Meiryo" charset="-128"/>
              </a:rPr>
              <a:t>バイモーダル</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4171058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いま起こりつつある情報サービス産業の構造変化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4" name="フリーフォーム 3"/>
          <p:cNvSpPr/>
          <p:nvPr/>
        </p:nvSpPr>
        <p:spPr>
          <a:xfrm>
            <a:off x="4690995" y="2660245"/>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690993" y="1889417"/>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68" y="1307676"/>
            <a:ext cx="3620240" cy="4727208"/>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225468" y="6114271"/>
            <a:ext cx="3620240" cy="215444"/>
          </a:xfrm>
          <a:prstGeom prst="rect">
            <a:avLst/>
          </a:prstGeom>
        </p:spPr>
        <p:txBody>
          <a:bodyPr wrap="square">
            <a:spAutoFit/>
          </a:bodyPr>
          <a:lstStyle/>
          <a:p>
            <a:pPr algn="ctr"/>
            <a:r>
              <a:rPr lang="ja-JP" altLang="en-US" sz="800" u="sng" dirty="0">
                <a:solidFill>
                  <a:srgbClr val="001E5A"/>
                </a:solidFill>
                <a:latin typeface="Meiryo" charset="-128"/>
                <a:ea typeface="Meiryo" charset="-128"/>
                <a:cs typeface="Meiryo" charset="-128"/>
                <a:hlinkClick r:id="rId4"/>
              </a:rPr>
              <a:t>情報サービス産業協会（</a:t>
            </a:r>
            <a:r>
              <a:rPr lang="en-US" altLang="ja-JP" sz="800" u="sng" dirty="0">
                <a:solidFill>
                  <a:srgbClr val="001E5A"/>
                </a:solidFill>
                <a:latin typeface="Meiryo" charset="-128"/>
                <a:ea typeface="Meiryo" charset="-128"/>
                <a:cs typeface="Meiryo" charset="-128"/>
                <a:hlinkClick r:id="rId4"/>
              </a:rPr>
              <a:t>JISA</a:t>
            </a:r>
            <a:r>
              <a:rPr lang="ja-JP" altLang="en-US" sz="800" u="sng" dirty="0">
                <a:solidFill>
                  <a:srgbClr val="001E5A"/>
                </a:solidFill>
                <a:latin typeface="Meiryo" charset="-128"/>
                <a:ea typeface="Meiryo" charset="-128"/>
                <a:cs typeface="Meiryo" charset="-128"/>
                <a:hlinkClick r:id="rId4"/>
              </a:rPr>
              <a:t>）情報サービス産業の</a:t>
            </a:r>
            <a:r>
              <a:rPr lang="en-US" altLang="ja-JP" sz="800" u="sng" dirty="0">
                <a:solidFill>
                  <a:srgbClr val="001E5A"/>
                </a:solidFill>
                <a:latin typeface="Meiryo" charset="-128"/>
                <a:ea typeface="Meiryo" charset="-128"/>
                <a:cs typeface="Meiryo" charset="-128"/>
                <a:hlinkClick r:id="rId4"/>
              </a:rPr>
              <a:t>30</a:t>
            </a:r>
            <a:r>
              <a:rPr lang="ja-JP" altLang="en-US" sz="800" u="sng" dirty="0">
                <a:solidFill>
                  <a:srgbClr val="001E5A"/>
                </a:solidFill>
                <a:latin typeface="Meiryo" charset="-128"/>
                <a:ea typeface="Meiryo" charset="-128"/>
                <a:cs typeface="Meiryo" charset="-128"/>
                <a:hlinkClick r:id="rId4"/>
              </a:rPr>
              <a:t>年より</a:t>
            </a:r>
            <a:endParaRPr lang="ja-JP" altLang="en-US" sz="800" dirty="0">
              <a:latin typeface="Meiryo" charset="-128"/>
              <a:ea typeface="Meiryo" charset="-128"/>
              <a:cs typeface="Meiryo" charset="-128"/>
            </a:endParaRPr>
          </a:p>
        </p:txBody>
      </p:sp>
      <p:sp>
        <p:nvSpPr>
          <p:cNvPr id="8" name="正方形/長方形 7"/>
          <p:cNvSpPr/>
          <p:nvPr/>
        </p:nvSpPr>
        <p:spPr>
          <a:xfrm>
            <a:off x="4690994" y="1367774"/>
            <a:ext cx="4164903" cy="307777"/>
          </a:xfrm>
          <a:prstGeom prst="rect">
            <a:avLst/>
          </a:prstGeom>
        </p:spPr>
        <p:txBody>
          <a:bodyPr wrap="square">
            <a:spAutoFit/>
          </a:bodyPr>
          <a:lstStyle/>
          <a:p>
            <a:pPr algn="ctr"/>
            <a:r>
              <a:rPr lang="ja-JP" altLang="en-US" sz="1400" dirty="0">
                <a:solidFill>
                  <a:srgbClr val="002060"/>
                </a:solidFill>
                <a:latin typeface="Meiryo" charset="-128"/>
                <a:ea typeface="Meiryo" charset="-128"/>
                <a:cs typeface="Meiryo" charset="-128"/>
              </a:rPr>
              <a:t>売上規模</a:t>
            </a:r>
            <a:r>
              <a:rPr lang="en-US" altLang="ja-JP" sz="1400" b="1" dirty="0">
                <a:solidFill>
                  <a:srgbClr val="002060"/>
                </a:solidFill>
                <a:latin typeface="Meiryo" charset="-128"/>
                <a:ea typeface="Meiryo" charset="-128"/>
                <a:cs typeface="Meiryo" charset="-128"/>
              </a:rPr>
              <a:t>20</a:t>
            </a:r>
            <a:r>
              <a:rPr lang="ja-JP" altLang="en-US" sz="1400" b="1" dirty="0">
                <a:solidFill>
                  <a:srgbClr val="002060"/>
                </a:solidFill>
                <a:latin typeface="Meiryo" charset="-128"/>
                <a:ea typeface="Meiryo" charset="-128"/>
                <a:cs typeface="Meiryo" charset="-128"/>
              </a:rPr>
              <a:t>兆円</a:t>
            </a:r>
            <a:r>
              <a:rPr lang="ja-JP" altLang="en-US" sz="1400" dirty="0">
                <a:solidFill>
                  <a:srgbClr val="002060"/>
                </a:solidFill>
                <a:latin typeface="Meiryo" charset="-128"/>
                <a:ea typeface="Meiryo" charset="-128"/>
                <a:cs typeface="Meiryo" charset="-128"/>
              </a:rPr>
              <a:t>、従業員数</a:t>
            </a:r>
            <a:r>
              <a:rPr lang="en-US" altLang="ja-JP" sz="1400" b="1" dirty="0">
                <a:solidFill>
                  <a:srgbClr val="002060"/>
                </a:solidFill>
                <a:latin typeface="Meiryo" charset="-128"/>
                <a:ea typeface="Meiryo" charset="-128"/>
                <a:cs typeface="Meiryo" charset="-128"/>
              </a:rPr>
              <a:t>100</a:t>
            </a:r>
            <a:r>
              <a:rPr lang="ja-JP" altLang="en-US" sz="1400" b="1" dirty="0">
                <a:solidFill>
                  <a:srgbClr val="002060"/>
                </a:solidFill>
                <a:latin typeface="Meiryo" charset="-128"/>
                <a:ea typeface="Meiryo" charset="-128"/>
                <a:cs typeface="Meiryo" charset="-128"/>
              </a:rPr>
              <a:t>万人</a:t>
            </a:r>
            <a:r>
              <a:rPr lang="ja-JP" altLang="en-US" sz="1400" dirty="0">
                <a:solidFill>
                  <a:srgbClr val="002060"/>
                </a:solidFill>
                <a:latin typeface="Meiryo" charset="-128"/>
                <a:ea typeface="Meiryo" charset="-128"/>
                <a:cs typeface="Meiryo" charset="-128"/>
              </a:rPr>
              <a:t>前後を維持</a:t>
            </a:r>
          </a:p>
        </p:txBody>
      </p:sp>
      <p:sp>
        <p:nvSpPr>
          <p:cNvPr id="9" name="ストライプ矢印 8"/>
          <p:cNvSpPr/>
          <p:nvPr/>
        </p:nvSpPr>
        <p:spPr>
          <a:xfrm>
            <a:off x="5724390" y="2958435"/>
            <a:ext cx="2098110" cy="1205192"/>
          </a:xfrm>
          <a:prstGeom prst="striped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flipH="1">
            <a:off x="6069797" y="3403656"/>
            <a:ext cx="1407296" cy="369332"/>
          </a:xfrm>
          <a:prstGeom prst="rect">
            <a:avLst/>
          </a:prstGeom>
          <a:noFill/>
        </p:spPr>
        <p:txBody>
          <a:bodyPr wrap="square" rtlCol="0">
            <a:spAutoFit/>
          </a:bodyPr>
          <a:lstStyle/>
          <a:p>
            <a:r>
              <a:rPr kumimoji="1" lang="ja-JP" altLang="en-US">
                <a:solidFill>
                  <a:schemeClr val="bg1"/>
                </a:solidFill>
                <a:latin typeface="Meiryo" charset="-128"/>
                <a:ea typeface="Meiryo" charset="-128"/>
                <a:cs typeface="Meiryo" charset="-128"/>
              </a:rPr>
              <a:t>民族大移動</a:t>
            </a:r>
            <a:endParaRPr kumimoji="1" lang="ja-JP" altLang="en-US" dirty="0">
              <a:solidFill>
                <a:schemeClr val="bg1"/>
              </a:solidFill>
              <a:latin typeface="Meiryo" charset="-128"/>
              <a:ea typeface="Meiryo" charset="-128"/>
              <a:cs typeface="Meiryo" charset="-128"/>
            </a:endParaRPr>
          </a:p>
        </p:txBody>
      </p:sp>
      <p:sp>
        <p:nvSpPr>
          <p:cNvPr id="11" name="テキスト ボックス 10"/>
          <p:cNvSpPr txBox="1"/>
          <p:nvPr/>
        </p:nvSpPr>
        <p:spPr>
          <a:xfrm flipH="1">
            <a:off x="6418236" y="2157154"/>
            <a:ext cx="2437659" cy="584775"/>
          </a:xfrm>
          <a:prstGeom prst="rect">
            <a:avLst/>
          </a:prstGeom>
          <a:noFill/>
        </p:spPr>
        <p:txBody>
          <a:bodyPr wrap="square" rtlCol="0">
            <a:spAutoFit/>
          </a:bodyPr>
          <a:lstStyle/>
          <a:p>
            <a:pPr algn="ctr"/>
            <a:r>
              <a:rPr kumimoji="1" lang="ja-JP" altLang="en-US" sz="3200" b="1" dirty="0">
                <a:solidFill>
                  <a:schemeClr val="bg1"/>
                </a:solidFill>
                <a:latin typeface="Meiryo" charset="-128"/>
                <a:ea typeface="Meiryo" charset="-128"/>
                <a:cs typeface="Meiryo" charset="-128"/>
              </a:rPr>
              <a:t>モード</a:t>
            </a:r>
            <a:r>
              <a:rPr kumimoji="1" lang="en-US" altLang="ja-JP" sz="3200" b="1" dirty="0">
                <a:solidFill>
                  <a:schemeClr val="bg1"/>
                </a:solidFill>
                <a:latin typeface="Meiryo" charset="-128"/>
                <a:ea typeface="Meiryo" charset="-128"/>
                <a:cs typeface="Meiryo" charset="-128"/>
              </a:rPr>
              <a:t>2</a:t>
            </a:r>
            <a:endParaRPr kumimoji="1" lang="ja-JP" altLang="en-US" sz="3200" b="1" dirty="0">
              <a:solidFill>
                <a:schemeClr val="bg1"/>
              </a:solidFill>
              <a:latin typeface="Meiryo" charset="-128"/>
              <a:ea typeface="Meiryo" charset="-128"/>
              <a:cs typeface="Meiryo" charset="-128"/>
            </a:endParaRPr>
          </a:p>
        </p:txBody>
      </p:sp>
      <p:sp>
        <p:nvSpPr>
          <p:cNvPr id="12" name="テキスト ボックス 11"/>
          <p:cNvSpPr txBox="1"/>
          <p:nvPr/>
        </p:nvSpPr>
        <p:spPr>
          <a:xfrm flipH="1">
            <a:off x="4709330" y="4531585"/>
            <a:ext cx="2437659" cy="584775"/>
          </a:xfrm>
          <a:prstGeom prst="rect">
            <a:avLst/>
          </a:prstGeom>
          <a:noFill/>
        </p:spPr>
        <p:txBody>
          <a:bodyPr wrap="square" rtlCol="0">
            <a:spAutoFit/>
          </a:bodyPr>
          <a:lstStyle/>
          <a:p>
            <a:pPr algn="ctr"/>
            <a:r>
              <a:rPr kumimoji="1" lang="ja-JP" altLang="en-US" sz="3200" b="1" dirty="0">
                <a:solidFill>
                  <a:schemeClr val="bg1"/>
                </a:solidFill>
                <a:latin typeface="Meiryo" charset="-128"/>
                <a:ea typeface="Meiryo" charset="-128"/>
                <a:cs typeface="Meiryo" charset="-128"/>
              </a:rPr>
              <a:t>モード</a:t>
            </a:r>
            <a:r>
              <a:rPr lang="en-US" altLang="ja-JP" sz="3200" b="1" dirty="0">
                <a:solidFill>
                  <a:schemeClr val="bg1"/>
                </a:solidFill>
                <a:latin typeface="Meiryo" charset="-128"/>
                <a:ea typeface="Meiryo" charset="-128"/>
                <a:cs typeface="Meiryo" charset="-128"/>
              </a:rPr>
              <a:t>1</a:t>
            </a:r>
            <a:endParaRPr kumimoji="1" lang="ja-JP" altLang="en-US" sz="3200" b="1" dirty="0">
              <a:solidFill>
                <a:schemeClr val="bg1"/>
              </a:solidFill>
              <a:latin typeface="Meiryo" charset="-128"/>
              <a:ea typeface="Meiryo" charset="-128"/>
              <a:cs typeface="Meiryo" charset="-128"/>
            </a:endParaRPr>
          </a:p>
        </p:txBody>
      </p:sp>
      <p:sp>
        <p:nvSpPr>
          <p:cNvPr id="18" name="正方形/長方形 17"/>
          <p:cNvSpPr/>
          <p:nvPr/>
        </p:nvSpPr>
        <p:spPr>
          <a:xfrm>
            <a:off x="4690992" y="5652802"/>
            <a:ext cx="4164903" cy="338554"/>
          </a:xfrm>
          <a:prstGeom prst="rect">
            <a:avLst/>
          </a:prstGeom>
        </p:spPr>
        <p:txBody>
          <a:bodyPr wrap="square">
            <a:spAutoFit/>
          </a:bodyPr>
          <a:lstStyle/>
          <a:p>
            <a:pPr algn="ctr"/>
            <a:r>
              <a:rPr lang="ja-JP" altLang="en-US" sz="1600" dirty="0">
                <a:solidFill>
                  <a:schemeClr val="accent6">
                    <a:lumMod val="75000"/>
                  </a:schemeClr>
                </a:solidFill>
                <a:latin typeface="Meiryo" charset="-128"/>
                <a:ea typeface="Meiryo" charset="-128"/>
                <a:cs typeface="Meiryo" charset="-128"/>
              </a:rPr>
              <a:t>売上や利益、社員の</a:t>
            </a:r>
            <a:r>
              <a:rPr lang="ja-JP" altLang="en-US" sz="1600" b="1" dirty="0">
                <a:solidFill>
                  <a:schemeClr val="accent6">
                    <a:lumMod val="75000"/>
                  </a:schemeClr>
                </a:solidFill>
                <a:latin typeface="Meiryo" charset="-128"/>
                <a:ea typeface="Meiryo" charset="-128"/>
                <a:cs typeface="Meiryo" charset="-128"/>
              </a:rPr>
              <a:t>モード</a:t>
            </a:r>
            <a:r>
              <a:rPr lang="en-US" altLang="ja-JP" sz="1600" b="1" dirty="0">
                <a:solidFill>
                  <a:schemeClr val="accent6">
                    <a:lumMod val="75000"/>
                  </a:schemeClr>
                </a:solidFill>
                <a:latin typeface="Meiryo" charset="-128"/>
                <a:ea typeface="Meiryo" charset="-128"/>
                <a:cs typeface="Meiryo" charset="-128"/>
              </a:rPr>
              <a:t>2</a:t>
            </a:r>
            <a:r>
              <a:rPr lang="ja-JP" altLang="en-US" sz="1600" b="1" dirty="0">
                <a:solidFill>
                  <a:schemeClr val="accent6">
                    <a:lumMod val="75000"/>
                  </a:schemeClr>
                </a:solidFill>
                <a:latin typeface="Meiryo" charset="-128"/>
                <a:ea typeface="Meiryo" charset="-128"/>
                <a:cs typeface="Meiryo" charset="-128"/>
              </a:rPr>
              <a:t>へのシフト</a:t>
            </a:r>
          </a:p>
        </p:txBody>
      </p:sp>
      <p:sp>
        <p:nvSpPr>
          <p:cNvPr id="19" name="台形 18"/>
          <p:cNvSpPr/>
          <p:nvPr/>
        </p:nvSpPr>
        <p:spPr>
          <a:xfrm rot="5400000">
            <a:off x="1906519" y="3250411"/>
            <a:ext cx="4723662" cy="845284"/>
          </a:xfrm>
          <a:prstGeom prst="trapezoid">
            <a:avLst>
              <a:gd name="adj" fmla="val 67233"/>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226120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何が起こっているのか？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grpSp>
        <p:nvGrpSpPr>
          <p:cNvPr id="4" name="図形グループ 3"/>
          <p:cNvGrpSpPr/>
          <p:nvPr/>
        </p:nvGrpSpPr>
        <p:grpSpPr>
          <a:xfrm>
            <a:off x="755576" y="1052736"/>
            <a:ext cx="370648" cy="790507"/>
            <a:chOff x="1946324" y="4125162"/>
            <a:chExt cx="969964" cy="2007872"/>
          </a:xfrm>
          <a:solidFill>
            <a:srgbClr val="0432FF"/>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 name="テキスト ボックス 6"/>
          <p:cNvSpPr txBox="1"/>
          <p:nvPr/>
        </p:nvSpPr>
        <p:spPr>
          <a:xfrm>
            <a:off x="1403648" y="1233987"/>
            <a:ext cx="6498895" cy="400110"/>
          </a:xfrm>
          <a:prstGeom prst="rect">
            <a:avLst/>
          </a:prstGeom>
          <a:noFill/>
        </p:spPr>
        <p:txBody>
          <a:bodyPr wrap="none" rtlCol="0">
            <a:spAutoFit/>
          </a:bodyPr>
          <a:lstStyle/>
          <a:p>
            <a:r>
              <a:rPr kumimoji="1" lang="ja-JP" altLang="en-US" sz="2000" dirty="0">
                <a:solidFill>
                  <a:srgbClr val="0432FF"/>
                </a:solidFill>
                <a:latin typeface="Meiryo" charset="-128"/>
                <a:ea typeface="Meiryo" charset="-128"/>
                <a:cs typeface="Meiryo" charset="-128"/>
              </a:rPr>
              <a:t>「モード</a:t>
            </a:r>
            <a:r>
              <a:rPr kumimoji="1" lang="en-US" altLang="ja-JP" sz="2000" dirty="0">
                <a:solidFill>
                  <a:srgbClr val="0432FF"/>
                </a:solidFill>
                <a:latin typeface="Meiryo" charset="-128"/>
                <a:ea typeface="Meiryo" charset="-128"/>
                <a:cs typeface="Meiryo" charset="-128"/>
              </a:rPr>
              <a:t>1</a:t>
            </a:r>
            <a:r>
              <a:rPr kumimoji="1" lang="ja-JP" altLang="en-US" sz="2000" dirty="0">
                <a:solidFill>
                  <a:srgbClr val="0432FF"/>
                </a:solidFill>
                <a:latin typeface="Meiryo" charset="-128"/>
                <a:ea typeface="Meiryo" charset="-128"/>
                <a:cs typeface="Meiryo" charset="-128"/>
              </a:rPr>
              <a:t>でも、まだしばらくは何とかなりそうだ。」</a:t>
            </a:r>
          </a:p>
        </p:txBody>
      </p:sp>
      <p:grpSp>
        <p:nvGrpSpPr>
          <p:cNvPr id="33" name="図形グループ 32"/>
          <p:cNvGrpSpPr/>
          <p:nvPr/>
        </p:nvGrpSpPr>
        <p:grpSpPr>
          <a:xfrm>
            <a:off x="755576" y="1675158"/>
            <a:ext cx="7644656" cy="1465729"/>
            <a:chOff x="755576" y="1675158"/>
            <a:chExt cx="7644656" cy="1465729"/>
          </a:xfrm>
        </p:grpSpPr>
        <p:grpSp>
          <p:nvGrpSpPr>
            <p:cNvPr id="8" name="図形グループ 7"/>
            <p:cNvGrpSpPr/>
            <p:nvPr/>
          </p:nvGrpSpPr>
          <p:grpSpPr>
            <a:xfrm>
              <a:off x="755576" y="2350380"/>
              <a:ext cx="370648" cy="790507"/>
              <a:chOff x="1946324" y="4125162"/>
              <a:chExt cx="969964" cy="2007872"/>
            </a:xfrm>
            <a:solidFill>
              <a:schemeClr val="accent3">
                <a:lumMod val="75000"/>
              </a:schemeClr>
            </a:solidFill>
          </p:grpSpPr>
          <p:sp>
            <p:nvSpPr>
              <p:cNvPr id="9" name="円/楕円 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 name="フローチャート: 論理積ゲート 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1" name="テキスト ボックス 10"/>
            <p:cNvSpPr txBox="1"/>
            <p:nvPr/>
          </p:nvSpPr>
          <p:spPr>
            <a:xfrm>
              <a:off x="1388376" y="2461580"/>
              <a:ext cx="7011856" cy="400110"/>
            </a:xfrm>
            <a:prstGeom prst="rect">
              <a:avLst/>
            </a:prstGeom>
            <a:noFill/>
          </p:spPr>
          <p:txBody>
            <a:bodyPr wrap="none" rtlCol="0">
              <a:spAutoFit/>
            </a:bodyPr>
            <a:lstStyle/>
            <a:p>
              <a:r>
                <a:rPr kumimoji="1" lang="ja-JP" altLang="en-US" sz="2000" dirty="0">
                  <a:solidFill>
                    <a:srgbClr val="00B050"/>
                  </a:solidFill>
                  <a:latin typeface="Meiryo" charset="-128"/>
                  <a:ea typeface="Meiryo" charset="-128"/>
                  <a:cs typeface="Meiryo" charset="-128"/>
                </a:rPr>
                <a:t>「世の中はモード</a:t>
              </a:r>
              <a:r>
                <a:rPr kumimoji="1" lang="en-US" altLang="ja-JP" sz="2000" dirty="0">
                  <a:solidFill>
                    <a:srgbClr val="00B050"/>
                  </a:solidFill>
                  <a:latin typeface="Meiryo" charset="-128"/>
                  <a:ea typeface="Meiryo" charset="-128"/>
                  <a:cs typeface="Meiryo" charset="-128"/>
                </a:rPr>
                <a:t>2</a:t>
              </a:r>
              <a:r>
                <a:rPr kumimoji="1" lang="ja-JP" altLang="en-US" sz="2000" dirty="0">
                  <a:solidFill>
                    <a:srgbClr val="00B050"/>
                  </a:solidFill>
                  <a:latin typeface="Meiryo" charset="-128"/>
                  <a:ea typeface="Meiryo" charset="-128"/>
                  <a:cs typeface="Meiryo" charset="-128"/>
                </a:rPr>
                <a:t>に向かっているのに大丈夫だろうか？」</a:t>
              </a:r>
            </a:p>
          </p:txBody>
        </p:sp>
        <p:sp>
          <p:nvSpPr>
            <p:cNvPr id="25" name="下矢印 24"/>
            <p:cNvSpPr/>
            <p:nvPr/>
          </p:nvSpPr>
          <p:spPr>
            <a:xfrm>
              <a:off x="4314247" y="1675158"/>
              <a:ext cx="515505" cy="721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3"/>
          <p:cNvGrpSpPr/>
          <p:nvPr/>
        </p:nvGrpSpPr>
        <p:grpSpPr>
          <a:xfrm>
            <a:off x="2325230" y="2847558"/>
            <a:ext cx="4493538" cy="986728"/>
            <a:chOff x="2325230" y="2847558"/>
            <a:chExt cx="4493538" cy="986728"/>
          </a:xfrm>
        </p:grpSpPr>
        <p:sp>
          <p:nvSpPr>
            <p:cNvPr id="12" name="テキスト ボックス 11"/>
            <p:cNvSpPr txBox="1"/>
            <p:nvPr/>
          </p:nvSpPr>
          <p:spPr>
            <a:xfrm>
              <a:off x="2325230" y="3311066"/>
              <a:ext cx="4493538" cy="523220"/>
            </a:xfrm>
            <a:prstGeom prst="rect">
              <a:avLst/>
            </a:prstGeom>
            <a:noFill/>
          </p:spPr>
          <p:txBody>
            <a:bodyPr wrap="none" rtlCol="0">
              <a:spAutoFit/>
            </a:bodyPr>
            <a:lstStyle/>
            <a:p>
              <a:pPr algn="ctr"/>
              <a:r>
                <a:rPr kumimoji="1" lang="ja-JP" altLang="en-US" sz="2800">
                  <a:solidFill>
                    <a:srgbClr val="00B050"/>
                  </a:solidFill>
                  <a:latin typeface="Meiryo" charset="-128"/>
                  <a:ea typeface="Meiryo" charset="-128"/>
                  <a:cs typeface="Meiryo" charset="-128"/>
                </a:rPr>
                <a:t>自分の身を守らなくては！</a:t>
              </a:r>
              <a:endParaRPr kumimoji="1" lang="ja-JP" altLang="en-US" sz="2800" dirty="0">
                <a:solidFill>
                  <a:srgbClr val="00B050"/>
                </a:solidFill>
                <a:latin typeface="Meiryo" charset="-128"/>
                <a:ea typeface="Meiryo" charset="-128"/>
                <a:cs typeface="Meiryo" charset="-128"/>
              </a:endParaRPr>
            </a:p>
          </p:txBody>
        </p:sp>
        <p:sp>
          <p:nvSpPr>
            <p:cNvPr id="26" name="下矢印 25"/>
            <p:cNvSpPr/>
            <p:nvPr/>
          </p:nvSpPr>
          <p:spPr>
            <a:xfrm>
              <a:off x="4314247" y="2847558"/>
              <a:ext cx="515505" cy="463452"/>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5323071" y="3819644"/>
            <a:ext cx="3014519" cy="2222398"/>
            <a:chOff x="5323071" y="3819644"/>
            <a:chExt cx="3014519" cy="2222398"/>
          </a:xfrm>
        </p:grpSpPr>
        <p:grpSp>
          <p:nvGrpSpPr>
            <p:cNvPr id="17" name="図形グループ 16"/>
            <p:cNvGrpSpPr/>
            <p:nvPr/>
          </p:nvGrpSpPr>
          <p:grpSpPr>
            <a:xfrm>
              <a:off x="7902543" y="4199290"/>
              <a:ext cx="370648" cy="790507"/>
              <a:chOff x="1946324" y="4125162"/>
              <a:chExt cx="969964" cy="2007872"/>
            </a:xfrm>
            <a:solidFill>
              <a:srgbClr val="009051"/>
            </a:solidFill>
          </p:grpSpPr>
          <p:sp>
            <p:nvSpPr>
              <p:cNvPr id="18" name="円/楕円 1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9" name="フローチャート: 論理積ゲート 1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0" name="テキスト ボックス 19"/>
            <p:cNvSpPr txBox="1"/>
            <p:nvPr/>
          </p:nvSpPr>
          <p:spPr>
            <a:xfrm>
              <a:off x="5816633" y="4380540"/>
              <a:ext cx="2031325" cy="646331"/>
            </a:xfrm>
            <a:prstGeom prst="rect">
              <a:avLst/>
            </a:prstGeom>
            <a:noFill/>
          </p:spPr>
          <p:txBody>
            <a:bodyPr wrap="none" rtlCol="0">
              <a:spAutoFit/>
            </a:bodyPr>
            <a:lstStyle/>
            <a:p>
              <a:pPr algn="r"/>
              <a:r>
                <a:rPr kumimoji="1" lang="ja-JP" altLang="en-US" sz="3600" b="1" dirty="0">
                  <a:solidFill>
                    <a:schemeClr val="accent6">
                      <a:lumMod val="75000"/>
                    </a:schemeClr>
                  </a:solidFill>
                  <a:latin typeface="Meiryo" charset="-128"/>
                  <a:ea typeface="Meiryo" charset="-128"/>
                  <a:cs typeface="Meiryo" charset="-128"/>
                </a:rPr>
                <a:t>人材流失</a:t>
              </a:r>
            </a:p>
          </p:txBody>
        </p:sp>
        <p:sp>
          <p:nvSpPr>
            <p:cNvPr id="23" name="テキスト ボックス 22"/>
            <p:cNvSpPr txBox="1"/>
            <p:nvPr/>
          </p:nvSpPr>
          <p:spPr>
            <a:xfrm>
              <a:off x="6516216" y="5180268"/>
              <a:ext cx="1821374" cy="861774"/>
            </a:xfrm>
            <a:prstGeom prst="rect">
              <a:avLst/>
            </a:prstGeom>
            <a:noFill/>
          </p:spPr>
          <p:txBody>
            <a:bodyPr wrap="square" rtlCol="0">
              <a:spAutoFit/>
            </a:bodyPr>
            <a:lstStyle/>
            <a:p>
              <a:pPr algn="r"/>
              <a:r>
                <a:rPr kumimoji="1" lang="ja-JP" altLang="en-US" dirty="0">
                  <a:solidFill>
                    <a:schemeClr val="accent6">
                      <a:lumMod val="75000"/>
                    </a:schemeClr>
                  </a:solidFill>
                  <a:latin typeface="Meiryo" charset="-128"/>
                  <a:ea typeface="Meiryo" charset="-128"/>
                  <a:cs typeface="Meiryo" charset="-128"/>
                </a:rPr>
                <a:t>優秀な人材から</a:t>
              </a:r>
              <a:endParaRPr kumimoji="1" lang="en-US" altLang="ja-JP" dirty="0">
                <a:solidFill>
                  <a:schemeClr val="accent6">
                    <a:lumMod val="75000"/>
                  </a:schemeClr>
                </a:solidFill>
                <a:latin typeface="Meiryo" charset="-128"/>
                <a:ea typeface="Meiryo" charset="-128"/>
                <a:cs typeface="Meiryo" charset="-128"/>
              </a:endParaRPr>
            </a:p>
            <a:p>
              <a:pPr marL="177800" indent="-177800" algn="r">
                <a:buFont typeface="Wingdings" charset="2"/>
                <a:buChar char="Ø"/>
              </a:pPr>
              <a:r>
                <a:rPr lang="ja-JP" altLang="en-US" sz="1600" dirty="0">
                  <a:solidFill>
                    <a:schemeClr val="accent6">
                      <a:lumMod val="75000"/>
                    </a:schemeClr>
                  </a:solidFill>
                  <a:latin typeface="Meiryo" charset="-128"/>
                  <a:ea typeface="Meiryo" charset="-128"/>
                  <a:cs typeface="Meiryo" charset="-128"/>
                </a:rPr>
                <a:t>モード２企業</a:t>
              </a:r>
              <a:endParaRPr lang="en-US" altLang="ja-JP" sz="1600" dirty="0">
                <a:solidFill>
                  <a:schemeClr val="accent6">
                    <a:lumMod val="75000"/>
                  </a:schemeClr>
                </a:solidFill>
                <a:latin typeface="Meiryo" charset="-128"/>
                <a:ea typeface="Meiryo" charset="-128"/>
                <a:cs typeface="Meiryo" charset="-128"/>
              </a:endParaRPr>
            </a:p>
            <a:p>
              <a:pPr marL="177800" indent="-177800" algn="r">
                <a:buFont typeface="Wingdings" charset="2"/>
                <a:buChar char="Ø"/>
              </a:pPr>
              <a:r>
                <a:rPr lang="ja-JP" altLang="en-US" sz="1600" dirty="0">
                  <a:solidFill>
                    <a:schemeClr val="accent6">
                      <a:lumMod val="75000"/>
                    </a:schemeClr>
                  </a:solidFill>
                  <a:latin typeface="Meiryo" charset="-128"/>
                  <a:ea typeface="Meiryo" charset="-128"/>
                  <a:cs typeface="Meiryo" charset="-128"/>
                </a:rPr>
                <a:t>ユーザー企業</a:t>
              </a:r>
              <a:endParaRPr kumimoji="1" lang="ja-JP" altLang="en-US" sz="1600" dirty="0">
                <a:solidFill>
                  <a:schemeClr val="accent6">
                    <a:lumMod val="75000"/>
                  </a:schemeClr>
                </a:solidFill>
                <a:latin typeface="Meiryo" charset="-128"/>
                <a:ea typeface="Meiryo" charset="-128"/>
                <a:cs typeface="Meiryo" charset="-128"/>
              </a:endParaRPr>
            </a:p>
          </p:txBody>
        </p:sp>
        <p:sp>
          <p:nvSpPr>
            <p:cNvPr id="28" name="下矢印 27"/>
            <p:cNvSpPr/>
            <p:nvPr/>
          </p:nvSpPr>
          <p:spPr>
            <a:xfrm rot="19082063" flipH="1">
              <a:off x="5323071" y="3819644"/>
              <a:ext cx="515505" cy="72113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611560" y="3819644"/>
            <a:ext cx="3138784" cy="2273652"/>
            <a:chOff x="611560" y="3819644"/>
            <a:chExt cx="3138784" cy="2273652"/>
          </a:xfrm>
        </p:grpSpPr>
        <p:grpSp>
          <p:nvGrpSpPr>
            <p:cNvPr id="13" name="図形グループ 12"/>
            <p:cNvGrpSpPr/>
            <p:nvPr/>
          </p:nvGrpSpPr>
          <p:grpSpPr>
            <a:xfrm>
              <a:off x="755574" y="4199290"/>
              <a:ext cx="370648" cy="790507"/>
              <a:chOff x="1946324" y="4125162"/>
              <a:chExt cx="969964" cy="2007872"/>
            </a:xfrm>
            <a:solidFill>
              <a:schemeClr val="accent3">
                <a:lumMod val="60000"/>
                <a:lumOff val="40000"/>
              </a:schemeClr>
            </a:solidFill>
          </p:grpSpPr>
          <p:sp>
            <p:nvSpPr>
              <p:cNvPr id="14" name="円/楕円 1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フローチャート: 論理積ゲート 1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259632" y="4380540"/>
              <a:ext cx="2031325" cy="646331"/>
            </a:xfrm>
            <a:prstGeom prst="rect">
              <a:avLst/>
            </a:prstGeom>
            <a:noFill/>
          </p:spPr>
          <p:txBody>
            <a:bodyPr wrap="none" rtlCol="0">
              <a:spAutoFit/>
            </a:bodyPr>
            <a:lstStyle/>
            <a:p>
              <a:r>
                <a:rPr kumimoji="1" lang="ja-JP" altLang="en-US" sz="3600" b="1" dirty="0">
                  <a:solidFill>
                    <a:schemeClr val="accent6">
                      <a:lumMod val="75000"/>
                    </a:schemeClr>
                  </a:solidFill>
                  <a:latin typeface="Meiryo" charset="-128"/>
                  <a:ea typeface="Meiryo" charset="-128"/>
                  <a:cs typeface="Meiryo" charset="-128"/>
                </a:rPr>
                <a:t>思考停止</a:t>
              </a:r>
            </a:p>
          </p:txBody>
        </p:sp>
        <p:sp>
          <p:nvSpPr>
            <p:cNvPr id="21" name="テキスト ボックス 20"/>
            <p:cNvSpPr txBox="1"/>
            <p:nvPr/>
          </p:nvSpPr>
          <p:spPr>
            <a:xfrm>
              <a:off x="611560" y="5169966"/>
              <a:ext cx="2031325" cy="923330"/>
            </a:xfrm>
            <a:prstGeom prst="rect">
              <a:avLst/>
            </a:prstGeom>
            <a:noFill/>
          </p:spPr>
          <p:txBody>
            <a:bodyPr wrap="none" rtlCol="0">
              <a:spAutoFit/>
            </a:bodyPr>
            <a:lstStyle/>
            <a:p>
              <a:r>
                <a:rPr kumimoji="1" lang="ja-JP" altLang="en-US" dirty="0">
                  <a:solidFill>
                    <a:schemeClr val="accent6">
                      <a:lumMod val="75000"/>
                    </a:schemeClr>
                  </a:solidFill>
                  <a:latin typeface="Meiryo" charset="-128"/>
                  <a:ea typeface="Meiryo" charset="-128"/>
                  <a:cs typeface="Meiryo" charset="-128"/>
                </a:rPr>
                <a:t>指示待ち症候群</a:t>
              </a:r>
              <a:endParaRPr kumimoji="1" lang="en-US" altLang="ja-JP" dirty="0">
                <a:solidFill>
                  <a:schemeClr val="accent6">
                    <a:lumMod val="75000"/>
                  </a:schemeClr>
                </a:solidFill>
                <a:latin typeface="Meiryo" charset="-128"/>
                <a:ea typeface="Meiryo" charset="-128"/>
                <a:cs typeface="Meiryo" charset="-128"/>
              </a:endParaRPr>
            </a:p>
            <a:p>
              <a:r>
                <a:rPr lang="ja-JP" altLang="en-US" dirty="0">
                  <a:solidFill>
                    <a:schemeClr val="accent6">
                      <a:lumMod val="75000"/>
                    </a:schemeClr>
                  </a:solidFill>
                  <a:latin typeface="Meiryo" charset="-128"/>
                  <a:ea typeface="Meiryo" charset="-128"/>
                  <a:cs typeface="Meiryo" charset="-128"/>
                </a:rPr>
                <a:t>リスク回避症候群</a:t>
              </a:r>
              <a:endParaRPr lang="en-US" altLang="ja-JP" dirty="0">
                <a:solidFill>
                  <a:schemeClr val="accent6">
                    <a:lumMod val="75000"/>
                  </a:schemeClr>
                </a:solidFill>
                <a:latin typeface="Meiryo" charset="-128"/>
                <a:ea typeface="Meiryo" charset="-128"/>
                <a:cs typeface="Meiryo" charset="-128"/>
              </a:endParaRPr>
            </a:p>
            <a:p>
              <a:r>
                <a:rPr kumimoji="1" lang="ja-JP" altLang="en-US" dirty="0">
                  <a:solidFill>
                    <a:schemeClr val="accent6">
                      <a:lumMod val="75000"/>
                    </a:schemeClr>
                  </a:solidFill>
                  <a:latin typeface="Meiryo" charset="-128"/>
                  <a:ea typeface="Meiryo" charset="-128"/>
                  <a:cs typeface="Meiryo" charset="-128"/>
                </a:rPr>
                <a:t>他者依存症候群</a:t>
              </a:r>
            </a:p>
          </p:txBody>
        </p:sp>
        <p:sp>
          <p:nvSpPr>
            <p:cNvPr id="27" name="下矢印 26"/>
            <p:cNvSpPr/>
            <p:nvPr/>
          </p:nvSpPr>
          <p:spPr>
            <a:xfrm rot="2517937">
              <a:off x="3234839" y="3819644"/>
              <a:ext cx="515505" cy="72113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39"/>
          <p:cNvGrpSpPr/>
          <p:nvPr/>
        </p:nvGrpSpPr>
        <p:grpSpPr>
          <a:xfrm>
            <a:off x="2642885" y="3861664"/>
            <a:ext cx="3893115" cy="2277855"/>
            <a:chOff x="2642885" y="3861664"/>
            <a:chExt cx="3893115" cy="2277855"/>
          </a:xfrm>
        </p:grpSpPr>
        <p:sp>
          <p:nvSpPr>
            <p:cNvPr id="29" name="右中かっこ 28"/>
            <p:cNvSpPr/>
            <p:nvPr/>
          </p:nvSpPr>
          <p:spPr>
            <a:xfrm>
              <a:off x="2642885" y="5229200"/>
              <a:ext cx="193420" cy="792088"/>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0" name="右中かっこ 29"/>
            <p:cNvSpPr/>
            <p:nvPr/>
          </p:nvSpPr>
          <p:spPr>
            <a:xfrm flipH="1">
              <a:off x="6342580" y="5229200"/>
              <a:ext cx="193420" cy="792088"/>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9" name="図形グループ 38"/>
            <p:cNvGrpSpPr/>
            <p:nvPr/>
          </p:nvGrpSpPr>
          <p:grpSpPr>
            <a:xfrm>
              <a:off x="2863935" y="3861664"/>
              <a:ext cx="3434063" cy="2277855"/>
              <a:chOff x="2863935" y="3861664"/>
              <a:chExt cx="3434063" cy="2277855"/>
            </a:xfrm>
          </p:grpSpPr>
          <p:sp>
            <p:nvSpPr>
              <p:cNvPr id="31" name="正方形/長方形 30"/>
              <p:cNvSpPr/>
              <p:nvPr/>
            </p:nvSpPr>
            <p:spPr>
              <a:xfrm>
                <a:off x="2863935" y="5049361"/>
                <a:ext cx="3434063" cy="1090158"/>
              </a:xfrm>
              <a:prstGeom prst="rect">
                <a:avLst/>
              </a:prstGeom>
              <a:solidFill>
                <a:srgbClr val="FF0000">
                  <a:alpha val="4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011307" y="5163579"/>
                <a:ext cx="1569660"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ストレス</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不安</a:t>
                </a:r>
                <a:endParaRPr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メンタル問題</a:t>
                </a:r>
                <a:endParaRPr lang="en-US" altLang="ja-JP" b="1" dirty="0">
                  <a:solidFill>
                    <a:schemeClr val="bg1"/>
                  </a:solidFill>
                  <a:latin typeface="Meiryo" charset="-128"/>
                  <a:ea typeface="Meiryo" charset="-128"/>
                  <a:cs typeface="Meiryo" charset="-128"/>
                </a:endParaRPr>
              </a:p>
            </p:txBody>
          </p:sp>
          <p:sp>
            <p:nvSpPr>
              <p:cNvPr id="24" name="テキスト ボックス 23"/>
              <p:cNvSpPr txBox="1"/>
              <p:nvPr/>
            </p:nvSpPr>
            <p:spPr>
              <a:xfrm>
                <a:off x="4728339" y="5308465"/>
                <a:ext cx="1338828" cy="646331"/>
              </a:xfrm>
              <a:prstGeom prst="rect">
                <a:avLst/>
              </a:prstGeom>
              <a:noFill/>
            </p:spPr>
            <p:txBody>
              <a:bodyPr wrap="none" rtlCol="0">
                <a:spAutoFit/>
              </a:bodyPr>
              <a:lstStyle/>
              <a:p>
                <a:pPr algn="r"/>
                <a:r>
                  <a:rPr kumimoji="1" lang="ja-JP" altLang="en-US" b="1" dirty="0">
                    <a:solidFill>
                      <a:schemeClr val="bg1"/>
                    </a:solidFill>
                    <a:latin typeface="Meiryo" charset="-128"/>
                    <a:ea typeface="Meiryo" charset="-128"/>
                    <a:cs typeface="Meiryo" charset="-128"/>
                  </a:rPr>
                  <a:t>変革の騎手</a:t>
                </a:r>
                <a:endParaRPr kumimoji="1" lang="en-US" altLang="ja-JP" b="1" dirty="0">
                  <a:solidFill>
                    <a:schemeClr val="bg1"/>
                  </a:solidFill>
                  <a:latin typeface="Meiryo" charset="-128"/>
                  <a:ea typeface="Meiryo" charset="-128"/>
                  <a:cs typeface="Meiryo" charset="-128"/>
                </a:endParaRPr>
              </a:p>
              <a:p>
                <a:pPr algn="r"/>
                <a:r>
                  <a:rPr kumimoji="1" lang="ja-JP" altLang="en-US" b="1" dirty="0">
                    <a:solidFill>
                      <a:schemeClr val="bg1"/>
                    </a:solidFill>
                    <a:latin typeface="Meiryo" charset="-128"/>
                    <a:ea typeface="Meiryo" charset="-128"/>
                    <a:cs typeface="Meiryo" charset="-128"/>
                  </a:rPr>
                  <a:t>を失う</a:t>
                </a:r>
                <a:endParaRPr lang="en-US" altLang="ja-JP" b="1" dirty="0">
                  <a:solidFill>
                    <a:schemeClr val="bg1"/>
                  </a:solidFill>
                  <a:latin typeface="Meiryo" charset="-128"/>
                  <a:ea typeface="Meiryo" charset="-128"/>
                  <a:cs typeface="Meiryo" charset="-128"/>
                </a:endParaRPr>
              </a:p>
            </p:txBody>
          </p:sp>
          <p:sp>
            <p:nvSpPr>
              <p:cNvPr id="32" name="下矢印 31"/>
              <p:cNvSpPr/>
              <p:nvPr/>
            </p:nvSpPr>
            <p:spPr>
              <a:xfrm>
                <a:off x="4314247" y="3861664"/>
                <a:ext cx="515505" cy="1079504"/>
              </a:xfrm>
              <a:prstGeom prst="downArrow">
                <a:avLst/>
              </a:prstGeom>
              <a:solidFill>
                <a:srgbClr val="FF0000">
                  <a:alpha val="4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168392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par>
                                <p:cTn id="18" presetID="22" presetClass="entr" presetSubtype="1"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up)">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ポスト</a:t>
            </a:r>
            <a:r>
              <a:rPr lang="en-US" altLang="ja-JP" dirty="0"/>
              <a:t>SI</a:t>
            </a:r>
            <a:r>
              <a:rPr lang="ja-JP" altLang="en-US" dirty="0"/>
              <a:t>の４つの戦略と９つのシナリオ</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cxnSp>
        <p:nvCxnSpPr>
          <p:cNvPr id="5" name="直線矢印コネクタ 4"/>
          <p:cNvCxnSpPr/>
          <p:nvPr/>
        </p:nvCxnSpPr>
        <p:spPr>
          <a:xfrm flipH="1">
            <a:off x="4603483" y="1100683"/>
            <a:ext cx="1" cy="5161994"/>
          </a:xfrm>
          <a:prstGeom prst="straightConnector1">
            <a:avLst/>
          </a:prstGeom>
          <a:ln>
            <a:solidFill>
              <a:srgbClr val="008000"/>
            </a:solidFill>
            <a:headEnd type="arrow"/>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1366715" y="3681680"/>
            <a:ext cx="6466926" cy="23302"/>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正方形/長方形 8"/>
          <p:cNvSpPr/>
          <p:nvPr/>
        </p:nvSpPr>
        <p:spPr>
          <a:xfrm>
            <a:off x="1654033"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特化型</a:t>
            </a:r>
            <a:endParaRPr kumimoji="1" lang="en-US" altLang="ja-JP" dirty="0">
              <a:solidFill>
                <a:srgbClr val="FFFFFF"/>
              </a:solidFill>
              <a:latin typeface="メイリオ"/>
              <a:ea typeface="メイリオ"/>
              <a:cs typeface="メイリオ"/>
            </a:endParaRPr>
          </a:p>
          <a:p>
            <a:pPr algn="ctr"/>
            <a:r>
              <a:rPr kumimoji="1" lang="en-US" altLang="ja-JP" dirty="0" err="1">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lang="en-US" altLang="ja-JP" dirty="0" err="1">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11" name="正方形/長方形 10"/>
          <p:cNvSpPr/>
          <p:nvPr/>
        </p:nvSpPr>
        <p:spPr>
          <a:xfrm>
            <a:off x="1654033"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ビジネス</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サービス</a:t>
            </a:r>
          </a:p>
        </p:txBody>
      </p:sp>
      <p:sp>
        <p:nvSpPr>
          <p:cNvPr id="12" name="正方形/長方形 11"/>
          <p:cNvSpPr/>
          <p:nvPr/>
        </p:nvSpPr>
        <p:spPr>
          <a:xfrm>
            <a:off x="1654033"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業種・業務特化</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インテグレーション</a:t>
            </a:r>
          </a:p>
        </p:txBody>
      </p:sp>
      <p:sp>
        <p:nvSpPr>
          <p:cNvPr id="13" name="テキスト ボックス 12"/>
          <p:cNvSpPr txBox="1"/>
          <p:nvPr/>
        </p:nvSpPr>
        <p:spPr>
          <a:xfrm>
            <a:off x="3812642" y="820605"/>
            <a:ext cx="1581683" cy="338554"/>
          </a:xfrm>
          <a:prstGeom prst="rect">
            <a:avLst/>
          </a:prstGeom>
          <a:noFill/>
        </p:spPr>
        <p:txBody>
          <a:bodyPr wrap="none" rtlCol="0">
            <a:spAutoFit/>
          </a:bodyPr>
          <a:lstStyle/>
          <a:p>
            <a:pPr algn="ctr"/>
            <a:r>
              <a:rPr kumimoji="1" lang="ja-JP" altLang="en-US" sz="1600" dirty="0">
                <a:solidFill>
                  <a:srgbClr val="008000"/>
                </a:solidFill>
              </a:rPr>
              <a:t>アプリケーション</a:t>
            </a:r>
          </a:p>
        </p:txBody>
      </p:sp>
      <p:sp>
        <p:nvSpPr>
          <p:cNvPr id="14" name="正方形/長方形 13"/>
          <p:cNvSpPr/>
          <p:nvPr/>
        </p:nvSpPr>
        <p:spPr>
          <a:xfrm>
            <a:off x="1654033" y="3841197"/>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コンサルテーション</a:t>
            </a:r>
          </a:p>
        </p:txBody>
      </p:sp>
      <p:sp>
        <p:nvSpPr>
          <p:cNvPr id="15" name="正方形/長方形 14"/>
          <p:cNvSpPr/>
          <p:nvPr/>
        </p:nvSpPr>
        <p:spPr>
          <a:xfrm>
            <a:off x="1654033" y="4511415"/>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インフラ構築</a:t>
            </a:r>
          </a:p>
        </p:txBody>
      </p:sp>
      <p:sp>
        <p:nvSpPr>
          <p:cNvPr id="16" name="正方形/長方形 15"/>
          <p:cNvSpPr/>
          <p:nvPr/>
        </p:nvSpPr>
        <p:spPr>
          <a:xfrm>
            <a:off x="1654033" y="5186694"/>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クラウド運用管理</a:t>
            </a:r>
          </a:p>
        </p:txBody>
      </p:sp>
      <p:sp>
        <p:nvSpPr>
          <p:cNvPr id="17" name="正方形/長方形 16"/>
          <p:cNvSpPr/>
          <p:nvPr/>
        </p:nvSpPr>
        <p:spPr>
          <a:xfrm>
            <a:off x="4893515"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内製化支援</a:t>
            </a:r>
          </a:p>
        </p:txBody>
      </p:sp>
      <p:sp>
        <p:nvSpPr>
          <p:cNvPr id="18" name="正方形/長方形 17"/>
          <p:cNvSpPr/>
          <p:nvPr/>
        </p:nvSpPr>
        <p:spPr>
          <a:xfrm>
            <a:off x="4893515"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シチズン</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デベロッパー支援</a:t>
            </a:r>
          </a:p>
        </p:txBody>
      </p:sp>
      <p:sp>
        <p:nvSpPr>
          <p:cNvPr id="19" name="正方形/長方形 18"/>
          <p:cNvSpPr/>
          <p:nvPr/>
        </p:nvSpPr>
        <p:spPr>
          <a:xfrm>
            <a:off x="4893515"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アジャイル型</a:t>
            </a:r>
            <a:endParaRPr lang="en-US" altLang="ja-JP" dirty="0">
              <a:solidFill>
                <a:srgbClr val="FFFFFF"/>
              </a:solidFill>
              <a:latin typeface="メイリオ"/>
              <a:ea typeface="メイリオ"/>
              <a:cs typeface="メイリオ"/>
            </a:endParaRPr>
          </a:p>
          <a:p>
            <a:pPr algn="ctr"/>
            <a:r>
              <a:rPr lang="ja-JP" altLang="en-US" dirty="0">
                <a:solidFill>
                  <a:srgbClr val="FFFFFF"/>
                </a:solidFill>
                <a:latin typeface="メイリオ"/>
                <a:ea typeface="メイリオ"/>
                <a:cs typeface="メイリオ"/>
              </a:rPr>
              <a:t>受託開発</a:t>
            </a:r>
          </a:p>
        </p:txBody>
      </p:sp>
      <p:sp>
        <p:nvSpPr>
          <p:cNvPr id="20" name="正方形/長方形 19"/>
          <p:cNvSpPr/>
          <p:nvPr/>
        </p:nvSpPr>
        <p:spPr>
          <a:xfrm>
            <a:off x="4893515" y="3841197"/>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汎用型</a:t>
            </a:r>
            <a:endParaRPr lang="en-US" altLang="ja-JP" dirty="0">
              <a:solidFill>
                <a:srgbClr val="FFFFFF"/>
              </a:solidFill>
              <a:latin typeface="メイリオ"/>
              <a:ea typeface="メイリオ"/>
              <a:cs typeface="メイリオ"/>
            </a:endParaRPr>
          </a:p>
          <a:p>
            <a:pPr algn="ctr"/>
            <a:r>
              <a:rPr kumimoji="1" lang="en-US" altLang="ja-JP" dirty="0" err="1">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kumimoji="1" lang="en-US" altLang="ja-JP" dirty="0" err="1">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22" name="正方形/長方形 21"/>
          <p:cNvSpPr/>
          <p:nvPr/>
        </p:nvSpPr>
        <p:spPr>
          <a:xfrm>
            <a:off x="4893515" y="5186694"/>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データセンター</a:t>
            </a:r>
          </a:p>
        </p:txBody>
      </p:sp>
      <p:sp>
        <p:nvSpPr>
          <p:cNvPr id="23" name="テキスト ボックス 22"/>
          <p:cNvSpPr txBox="1"/>
          <p:nvPr/>
        </p:nvSpPr>
        <p:spPr>
          <a:xfrm>
            <a:off x="4100782" y="6262677"/>
            <a:ext cx="1005403" cy="338554"/>
          </a:xfrm>
          <a:prstGeom prst="rect">
            <a:avLst/>
          </a:prstGeom>
          <a:noFill/>
        </p:spPr>
        <p:txBody>
          <a:bodyPr wrap="none" rtlCol="0">
            <a:spAutoFit/>
          </a:bodyPr>
          <a:lstStyle/>
          <a:p>
            <a:pPr algn="ctr"/>
            <a:r>
              <a:rPr lang="ja-JP" altLang="en-US" sz="1600" dirty="0">
                <a:solidFill>
                  <a:srgbClr val="008000"/>
                </a:solidFill>
                <a:latin typeface="メイリオ"/>
                <a:ea typeface="メイリオ"/>
                <a:cs typeface="メイリオ"/>
              </a:rPr>
              <a:t>インフラ</a:t>
            </a:r>
            <a:endParaRPr kumimoji="1" lang="en-US" altLang="ja-JP" sz="1600" dirty="0">
              <a:solidFill>
                <a:srgbClr val="008000"/>
              </a:solidFill>
              <a:latin typeface="メイリオ"/>
              <a:ea typeface="メイリオ"/>
              <a:cs typeface="メイリオ"/>
            </a:endParaRPr>
          </a:p>
        </p:txBody>
      </p:sp>
      <p:sp>
        <p:nvSpPr>
          <p:cNvPr id="24" name="テキスト ボックス 23"/>
          <p:cNvSpPr txBox="1"/>
          <p:nvPr/>
        </p:nvSpPr>
        <p:spPr>
          <a:xfrm>
            <a:off x="893464" y="3248447"/>
            <a:ext cx="430887" cy="913070"/>
          </a:xfrm>
          <a:prstGeom prst="rect">
            <a:avLst/>
          </a:prstGeom>
          <a:noFill/>
        </p:spPr>
        <p:txBody>
          <a:bodyPr vert="eaVert" wrap="none" rtlCol="0">
            <a:spAutoFit/>
          </a:bodyPr>
          <a:lstStyle/>
          <a:p>
            <a:pPr algn="ctr"/>
            <a:r>
              <a:rPr kumimoji="1" lang="ja-JP" altLang="en-US" sz="1600" dirty="0">
                <a:solidFill>
                  <a:srgbClr val="000090"/>
                </a:solidFill>
                <a:latin typeface="メイリオ"/>
                <a:ea typeface="メイリオ"/>
                <a:cs typeface="メイリオ"/>
              </a:rPr>
              <a:t>専門特化</a:t>
            </a:r>
          </a:p>
        </p:txBody>
      </p:sp>
      <p:sp>
        <p:nvSpPr>
          <p:cNvPr id="25" name="テキスト ボックス 24"/>
          <p:cNvSpPr txBox="1"/>
          <p:nvPr/>
        </p:nvSpPr>
        <p:spPr>
          <a:xfrm>
            <a:off x="7813891" y="3205888"/>
            <a:ext cx="430887" cy="998188"/>
          </a:xfrm>
          <a:prstGeom prst="rect">
            <a:avLst/>
          </a:prstGeom>
          <a:noFill/>
        </p:spPr>
        <p:txBody>
          <a:bodyPr vert="eaVert" wrap="square" rtlCol="0">
            <a:spAutoFit/>
          </a:bodyPr>
          <a:lstStyle/>
          <a:p>
            <a:pPr algn="ctr"/>
            <a:r>
              <a:rPr kumimoji="1" lang="ja-JP" altLang="en-US" sz="1600" dirty="0">
                <a:solidFill>
                  <a:srgbClr val="000090"/>
                </a:solidFill>
                <a:latin typeface="メイリオ"/>
                <a:ea typeface="メイリオ"/>
                <a:cs typeface="メイリオ"/>
              </a:rPr>
              <a:t>スピード</a:t>
            </a:r>
          </a:p>
        </p:txBody>
      </p:sp>
      <p:sp>
        <p:nvSpPr>
          <p:cNvPr id="6" name="正方形/長方形 5"/>
          <p:cNvSpPr/>
          <p:nvPr/>
        </p:nvSpPr>
        <p:spPr>
          <a:xfrm>
            <a:off x="4716016"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6" name="正方形/長方形 25"/>
          <p:cNvSpPr/>
          <p:nvPr/>
        </p:nvSpPr>
        <p:spPr>
          <a:xfrm>
            <a:off x="1457389"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a:solidFill>
                  <a:srgbClr val="FF6600"/>
                </a:solidFill>
                <a:latin typeface="メイリオ"/>
                <a:ea typeface="メイリオ"/>
                <a:cs typeface="メイリオ"/>
              </a:rPr>
              <a:t>　　　　　アプリケーション</a:t>
            </a:r>
            <a:endParaRPr kumimoji="1" lang="en-US" altLang="ja-JP" sz="1000" dirty="0">
              <a:solidFill>
                <a:srgbClr val="FF6600"/>
              </a:solidFill>
              <a:latin typeface="メイリオ"/>
              <a:ea typeface="メイリオ"/>
              <a:cs typeface="メイリオ"/>
            </a:endParaRPr>
          </a:p>
          <a:p>
            <a:r>
              <a:rPr kumimoji="1" lang="ja-JP" altLang="en-US" sz="1000" dirty="0">
                <a:solidFill>
                  <a:srgbClr val="FF6600"/>
                </a:solidFill>
                <a:latin typeface="メイリオ"/>
                <a:ea typeface="メイリオ"/>
                <a:cs typeface="メイリオ"/>
              </a:rPr>
              <a:t>　　　　　プロフェッショナル</a:t>
            </a:r>
          </a:p>
        </p:txBody>
      </p:sp>
      <p:sp>
        <p:nvSpPr>
          <p:cNvPr id="7" name="正方形/長方形 6"/>
          <p:cNvSpPr/>
          <p:nvPr/>
        </p:nvSpPr>
        <p:spPr>
          <a:xfrm>
            <a:off x="3301166" y="1232558"/>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10" name="正方形/長方形 9"/>
          <p:cNvSpPr/>
          <p:nvPr/>
        </p:nvSpPr>
        <p:spPr>
          <a:xfrm>
            <a:off x="5224316" y="1239722"/>
            <a:ext cx="203132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ビジネス同期化戦略</a:t>
            </a:r>
          </a:p>
        </p:txBody>
      </p:sp>
      <p:sp>
        <p:nvSpPr>
          <p:cNvPr id="27" name="正方形/長方形 26"/>
          <p:cNvSpPr/>
          <p:nvPr/>
        </p:nvSpPr>
        <p:spPr>
          <a:xfrm>
            <a:off x="4711200"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8" name="正方形/長方形 27"/>
          <p:cNvSpPr/>
          <p:nvPr/>
        </p:nvSpPr>
        <p:spPr>
          <a:xfrm>
            <a:off x="1452573"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a:solidFill>
                  <a:srgbClr val="FF6600"/>
                </a:solidFill>
                <a:latin typeface="メイリオ"/>
                <a:ea typeface="メイリオ"/>
                <a:cs typeface="メイリオ"/>
              </a:rPr>
              <a:t>　　　　　</a:t>
            </a:r>
          </a:p>
        </p:txBody>
      </p:sp>
      <p:sp>
        <p:nvSpPr>
          <p:cNvPr id="29" name="正方形/長方形 28"/>
          <p:cNvSpPr/>
          <p:nvPr/>
        </p:nvSpPr>
        <p:spPr>
          <a:xfrm>
            <a:off x="2020400" y="5778756"/>
            <a:ext cx="2286000" cy="400110"/>
          </a:xfrm>
          <a:prstGeom prst="rect">
            <a:avLst/>
          </a:prstGeom>
        </p:spPr>
        <p:txBody>
          <a:bodyPr>
            <a:spAutoFit/>
          </a:bodyPr>
          <a:lstStyle/>
          <a:p>
            <a:pPr lvl="0"/>
            <a:r>
              <a:rPr lang="ja-JP" altLang="en-US" sz="1000" dirty="0">
                <a:solidFill>
                  <a:srgbClr val="FF6600"/>
                </a:solidFill>
                <a:latin typeface="メイリオ"/>
                <a:ea typeface="メイリオ"/>
                <a:cs typeface="メイリオ"/>
              </a:rPr>
              <a:t>クラウド</a:t>
            </a:r>
            <a:endParaRPr lang="en-US" altLang="ja-JP" sz="1000" dirty="0">
              <a:solidFill>
                <a:srgbClr val="FF6600"/>
              </a:solidFill>
              <a:latin typeface="メイリオ"/>
              <a:ea typeface="メイリオ"/>
              <a:cs typeface="メイリオ"/>
            </a:endParaRPr>
          </a:p>
          <a:p>
            <a:pPr lvl="0"/>
            <a:r>
              <a:rPr lang="ja-JP" altLang="en-US" sz="1000" dirty="0">
                <a:solidFill>
                  <a:srgbClr val="FF6600"/>
                </a:solidFill>
                <a:latin typeface="メイリオ"/>
                <a:ea typeface="メイリオ"/>
                <a:cs typeface="メイリオ"/>
              </a:rPr>
              <a:t>プロフェッショナル</a:t>
            </a:r>
          </a:p>
        </p:txBody>
      </p:sp>
      <p:sp>
        <p:nvSpPr>
          <p:cNvPr id="30" name="正方形/長方形 29"/>
          <p:cNvSpPr/>
          <p:nvPr/>
        </p:nvSpPr>
        <p:spPr>
          <a:xfrm>
            <a:off x="3217607" y="5807164"/>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31" name="正方形/長方形 30"/>
          <p:cNvSpPr/>
          <p:nvPr/>
        </p:nvSpPr>
        <p:spPr>
          <a:xfrm>
            <a:off x="5326909" y="5807164"/>
            <a:ext cx="1826141"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インフラ提供戦略</a:t>
            </a:r>
          </a:p>
        </p:txBody>
      </p:sp>
      <p:sp>
        <p:nvSpPr>
          <p:cNvPr id="32" name="正方形/長方形 31"/>
          <p:cNvSpPr/>
          <p:nvPr/>
        </p:nvSpPr>
        <p:spPr>
          <a:xfrm>
            <a:off x="4893515" y="4511415"/>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メイリオ"/>
                <a:ea typeface="メイリオ"/>
                <a:cs typeface="メイリオ"/>
              </a:rPr>
              <a:t>IaaS</a:t>
            </a:r>
            <a:endParaRPr kumimoji="1" lang="ja-JP" altLang="en-US"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374227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詳細はこちらをご覧下さい　</a:t>
            </a:r>
            <a:r>
              <a:rPr lang="en-US" altLang="ja-JP" dirty="0"/>
              <a:t>m(_ _)m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293128"/>
            <a:ext cx="3386282" cy="4756304"/>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238539" y="2822085"/>
            <a:ext cx="4333461" cy="1200329"/>
          </a:xfrm>
          <a:prstGeom prst="rect">
            <a:avLst/>
          </a:prstGeom>
        </p:spPr>
        <p:txBody>
          <a:bodyPr wrap="square">
            <a:spAutoFit/>
          </a:bodyPr>
          <a:lstStyle/>
          <a:p>
            <a:pPr marL="171450" indent="-171450">
              <a:buFont typeface="Wingdings" charset="2"/>
              <a:buChar char="l"/>
            </a:pPr>
            <a:r>
              <a:rPr lang="ja-JP" altLang="en-US" sz="1200" dirty="0">
                <a:solidFill>
                  <a:srgbClr val="0070C0"/>
                </a:solidFill>
                <a:latin typeface="Meiryo" charset="-128"/>
                <a:ea typeface="Meiryo" charset="-128"/>
                <a:cs typeface="Meiryo" charset="-128"/>
              </a:rPr>
              <a:t>歴史的事実や数字的裏付けに基づき現状を整理し、その具体的な対策を示すこと。</a:t>
            </a:r>
          </a:p>
          <a:p>
            <a:pPr marL="171450" indent="-171450">
              <a:buFont typeface="Wingdings" charset="2"/>
              <a:buChar char="l"/>
            </a:pPr>
            <a:r>
              <a:rPr lang="ja-JP" altLang="en-US" sz="1200" dirty="0">
                <a:solidFill>
                  <a:srgbClr val="0070C0"/>
                </a:solidFill>
                <a:latin typeface="Meiryo" charset="-128"/>
                <a:ea typeface="Meiryo" charset="-128"/>
                <a:cs typeface="Meiryo" charset="-128"/>
              </a:rPr>
              <a:t>身の丈に合った事例を紹介し、具体的なビジネスのイメージを描きやすくすること。</a:t>
            </a:r>
          </a:p>
          <a:p>
            <a:pPr marL="171450" indent="-171450">
              <a:buFont typeface="Wingdings" charset="2"/>
              <a:buChar char="l"/>
            </a:pPr>
            <a:r>
              <a:rPr lang="ja-JP" altLang="en-US" sz="1200" dirty="0">
                <a:solidFill>
                  <a:srgbClr val="0070C0"/>
                </a:solidFill>
                <a:latin typeface="Meiryo" charset="-128"/>
                <a:ea typeface="Meiryo" charset="-128"/>
                <a:cs typeface="Meiryo" charset="-128"/>
              </a:rPr>
              <a:t>新規事業を立ち上げるための課題や成功させるための実践的なノウハウを解説すること。</a:t>
            </a:r>
          </a:p>
        </p:txBody>
      </p:sp>
      <p:sp>
        <p:nvSpPr>
          <p:cNvPr id="9" name="テキスト ボックス 8"/>
          <p:cNvSpPr txBox="1"/>
          <p:nvPr/>
        </p:nvSpPr>
        <p:spPr>
          <a:xfrm>
            <a:off x="238539" y="1293128"/>
            <a:ext cx="4333461" cy="1446550"/>
          </a:xfrm>
          <a:prstGeom prst="rect">
            <a:avLst/>
          </a:prstGeom>
          <a:noFill/>
        </p:spPr>
        <p:txBody>
          <a:bodyPr wrap="square" rtlCol="0">
            <a:spAutoFit/>
          </a:bodyPr>
          <a:lstStyle/>
          <a:p>
            <a:pPr algn="dist"/>
            <a:r>
              <a:rPr lang="ja-JP" altLang="en-US" sz="1400" b="1" dirty="0">
                <a:latin typeface="Meiryo" charset="-128"/>
                <a:ea typeface="Meiryo" charset="-128"/>
                <a:cs typeface="Meiryo" charset="-128"/>
              </a:rPr>
              <a:t>新しいステージに立つためにどうすればいいのか</a:t>
            </a:r>
            <a:endParaRPr lang="en-US" altLang="ja-JP" sz="1400" b="1" dirty="0">
              <a:latin typeface="Meiryo" charset="-128"/>
              <a:ea typeface="Meiryo" charset="-128"/>
              <a:cs typeface="Meiryo" charset="-128"/>
            </a:endParaRPr>
          </a:p>
          <a:p>
            <a:endParaRPr kumimoji="1" lang="ja-JP" altLang="en-US" sz="1400" dirty="0">
              <a:latin typeface="Meiryo" charset="-128"/>
              <a:ea typeface="Meiryo" charset="-128"/>
              <a:cs typeface="Meiryo" charset="-128"/>
            </a:endParaRPr>
          </a:p>
          <a:p>
            <a:r>
              <a:rPr kumimoji="1" lang="ja-JP" altLang="en-US" sz="1200" dirty="0">
                <a:latin typeface="Meiryo" charset="-128"/>
                <a:ea typeface="Meiryo" charset="-128"/>
                <a:cs typeface="Meiryo" charset="-128"/>
              </a:rPr>
              <a:t>これまでと同じやり方では、収益を維持・拡大することは難しくなるでしょう。しかし、工夫次第では、</a:t>
            </a:r>
            <a:r>
              <a:rPr kumimoji="1" lang="en-US" altLang="ja-JP" sz="1200" dirty="0">
                <a:latin typeface="Meiryo" charset="-128"/>
                <a:ea typeface="Meiryo" charset="-128"/>
                <a:cs typeface="Meiryo" charset="-128"/>
              </a:rPr>
              <a:t>SI</a:t>
            </a:r>
            <a:r>
              <a:rPr kumimoji="1" lang="ja-JP" altLang="en-US" sz="1200" dirty="0">
                <a:latin typeface="Meiryo" charset="-128"/>
                <a:ea typeface="Meiryo" charset="-128"/>
                <a:cs typeface="Meiryo" charset="-128"/>
              </a:rPr>
              <a:t>を魅力的なビジネスに再生させることができます。</a:t>
            </a:r>
          </a:p>
          <a:p>
            <a:endParaRPr lang="ja-JP" altLang="en-US" sz="1200" dirty="0">
              <a:latin typeface="Meiryo" charset="-128"/>
              <a:ea typeface="Meiryo" charset="-128"/>
              <a:cs typeface="Meiryo" charset="-128"/>
            </a:endParaRPr>
          </a:p>
          <a:p>
            <a:r>
              <a:rPr kumimoji="1" lang="ja-JP" altLang="en-US" sz="1200" dirty="0">
                <a:latin typeface="Meiryo" charset="-128"/>
                <a:ea typeface="Meiryo" charset="-128"/>
                <a:cs typeface="Meiryo" charset="-128"/>
              </a:rPr>
              <a:t>その戦略とシナリオを一冊の本にまとめました。</a:t>
            </a:r>
          </a:p>
        </p:txBody>
      </p:sp>
      <p:sp>
        <p:nvSpPr>
          <p:cNvPr id="10" name="正方形/長方形 9"/>
          <p:cNvSpPr/>
          <p:nvPr/>
        </p:nvSpPr>
        <p:spPr>
          <a:xfrm>
            <a:off x="238539" y="4104821"/>
            <a:ext cx="4333461" cy="646331"/>
          </a:xfrm>
          <a:prstGeom prst="rect">
            <a:avLst/>
          </a:prstGeom>
        </p:spPr>
        <p:txBody>
          <a:bodyPr wrap="square">
            <a:spAutoFit/>
          </a:bodyPr>
          <a:lstStyle/>
          <a:p>
            <a:r>
              <a:rPr lang="ja-JP" altLang="en-US" sz="1200" dirty="0">
                <a:solidFill>
                  <a:schemeClr val="accent6">
                    <a:lumMod val="75000"/>
                  </a:schemeClr>
                </a:solidFill>
                <a:latin typeface="Meiryo" charset="-128"/>
                <a:ea typeface="Meiryo" charset="-128"/>
                <a:cs typeface="Meiryo" charset="-128"/>
              </a:rPr>
              <a:t>本書に掲載している全</a:t>
            </a:r>
            <a:r>
              <a:rPr lang="en-US" altLang="ja-JP" sz="1200" dirty="0">
                <a:solidFill>
                  <a:schemeClr val="accent6">
                    <a:lumMod val="75000"/>
                  </a:schemeClr>
                </a:solidFill>
                <a:latin typeface="Meiryo" charset="-128"/>
                <a:ea typeface="Meiryo" charset="-128"/>
                <a:cs typeface="Meiryo" charset="-128"/>
              </a:rPr>
              <a:t>60</a:t>
            </a:r>
            <a:r>
              <a:rPr lang="ja-JP" altLang="en-US" sz="1200" dirty="0">
                <a:solidFill>
                  <a:schemeClr val="accent6">
                    <a:lumMod val="75000"/>
                  </a:schemeClr>
                </a:solidFill>
                <a:latin typeface="Meiryo" charset="-128"/>
                <a:ea typeface="Meiryo" charset="-128"/>
                <a:cs typeface="Meiryo" charset="-128"/>
              </a:rPr>
              <a:t>枚の図表は、ロイヤリティ・フリーのパワーポイントでダウンロードできます。経営会議や企画書の資料として、ご使用下さい。</a:t>
            </a:r>
          </a:p>
        </p:txBody>
      </p:sp>
      <p:sp>
        <p:nvSpPr>
          <p:cNvPr id="11" name="正方形/長方形 10"/>
          <p:cNvSpPr/>
          <p:nvPr/>
        </p:nvSpPr>
        <p:spPr>
          <a:xfrm>
            <a:off x="238538" y="4833559"/>
            <a:ext cx="4333462" cy="1015663"/>
          </a:xfrm>
          <a:prstGeom prst="rect">
            <a:avLst/>
          </a:prstGeom>
        </p:spPr>
        <p:txBody>
          <a:bodyPr wrap="square">
            <a:spAutoFit/>
          </a:bodyPr>
          <a:lstStyle/>
          <a:p>
            <a:r>
              <a:rPr lang="ja-JP" altLang="en-US" sz="1200" dirty="0">
                <a:latin typeface="Meiryo" charset="-128"/>
                <a:ea typeface="Meiryo" charset="-128"/>
                <a:cs typeface="Meiryo" charset="-128"/>
              </a:rPr>
              <a:t>発売日：</a:t>
            </a:r>
            <a:r>
              <a:rPr lang="en-US" altLang="ja-JP" sz="1200" dirty="0">
                <a:latin typeface="Meiryo" charset="-128"/>
                <a:ea typeface="Meiryo" charset="-128"/>
                <a:cs typeface="Meiryo" charset="-128"/>
              </a:rPr>
              <a:t>2016</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25</a:t>
            </a:r>
            <a:r>
              <a:rPr lang="ja-JP" altLang="en-US" sz="1200" dirty="0">
                <a:latin typeface="Meiryo" charset="-128"/>
                <a:ea typeface="Meiryo" charset="-128"/>
                <a:cs typeface="Meiryo" charset="-128"/>
              </a:rPr>
              <a:t>日</a:t>
            </a:r>
          </a:p>
          <a:p>
            <a:r>
              <a:rPr lang="ja-JP" altLang="en-US" sz="1200" dirty="0">
                <a:latin typeface="Meiryo" charset="-128"/>
                <a:ea typeface="Meiryo" charset="-128"/>
                <a:cs typeface="Meiryo" charset="-128"/>
              </a:rPr>
              <a:t>著書：斎藤</a:t>
            </a:r>
            <a:r>
              <a:rPr lang="en-US" altLang="ja-JP" sz="1200" dirty="0">
                <a:latin typeface="Meiryo" charset="-128"/>
                <a:ea typeface="Meiryo" charset="-128"/>
                <a:cs typeface="Meiryo" charset="-128"/>
              </a:rPr>
              <a:t> </a:t>
            </a:r>
            <a:r>
              <a:rPr lang="ja-JP" altLang="en-US" sz="1200" dirty="0">
                <a:latin typeface="Meiryo" charset="-128"/>
                <a:ea typeface="Meiryo" charset="-128"/>
                <a:cs typeface="Meiryo" charset="-128"/>
              </a:rPr>
              <a:t>昌義＋後藤</a:t>
            </a:r>
            <a:r>
              <a:rPr lang="en-US" altLang="ja-JP" sz="1200" dirty="0">
                <a:latin typeface="Meiryo" charset="-128"/>
                <a:ea typeface="Meiryo" charset="-128"/>
                <a:cs typeface="Meiryo" charset="-128"/>
              </a:rPr>
              <a:t> </a:t>
            </a:r>
            <a:r>
              <a:rPr lang="ja-JP" altLang="en-US" sz="1200" dirty="0">
                <a:latin typeface="Meiryo" charset="-128"/>
                <a:ea typeface="Meiryo" charset="-128"/>
                <a:cs typeface="Meiryo" charset="-128"/>
              </a:rPr>
              <a:t>晃</a:t>
            </a:r>
          </a:p>
          <a:p>
            <a:r>
              <a:rPr lang="ja-JP" altLang="en-US" sz="1200" dirty="0">
                <a:latin typeface="Meiryo" charset="-128"/>
                <a:ea typeface="Meiryo" charset="-128"/>
                <a:cs typeface="Meiryo" charset="-128"/>
              </a:rPr>
              <a:t>体裁：A5判／本文2色／240ページ</a:t>
            </a:r>
          </a:p>
          <a:p>
            <a:r>
              <a:rPr lang="ja-JP" altLang="en-US" sz="1200" dirty="0">
                <a:latin typeface="Meiryo" charset="-128"/>
                <a:ea typeface="Meiryo" charset="-128"/>
                <a:cs typeface="Meiryo" charset="-128"/>
              </a:rPr>
              <a:t>ISBN：978-4-7741-7872-1</a:t>
            </a:r>
          </a:p>
          <a:p>
            <a:r>
              <a:rPr lang="ja-JP" altLang="en-US" sz="1200" dirty="0">
                <a:latin typeface="Meiryo" charset="-128"/>
                <a:ea typeface="Meiryo" charset="-128"/>
                <a:cs typeface="Meiryo" charset="-128"/>
              </a:rPr>
              <a:t>価格：1,880円（＋税）</a:t>
            </a:r>
          </a:p>
        </p:txBody>
      </p:sp>
      <p:sp>
        <p:nvSpPr>
          <p:cNvPr id="5" name="正方形/長方形 4"/>
          <p:cNvSpPr/>
          <p:nvPr/>
        </p:nvSpPr>
        <p:spPr>
          <a:xfrm>
            <a:off x="238538" y="5900851"/>
            <a:ext cx="2012218" cy="307777"/>
          </a:xfrm>
          <a:prstGeom prst="rect">
            <a:avLst/>
          </a:prstGeom>
        </p:spPr>
        <p:txBody>
          <a:bodyPr wrap="none">
            <a:spAutoFit/>
          </a:bodyPr>
          <a:lstStyle/>
          <a:p>
            <a:r>
              <a:rPr lang="en-US" altLang="ja-JP" sz="1400" dirty="0">
                <a:solidFill>
                  <a:srgbClr val="DCA10D"/>
                </a:solidFill>
                <a:latin typeface="Helvetica" charset="0"/>
                <a:hlinkClick r:id="rId3"/>
              </a:rPr>
              <a:t>http://amzn.to/1QViFJ1</a:t>
            </a:r>
            <a:endParaRPr lang="ja-JP" altLang="en-US" sz="1400" dirty="0"/>
          </a:p>
        </p:txBody>
      </p:sp>
    </p:spTree>
    <p:extLst>
      <p:ext uri="{BB962C8B-B14F-4D97-AF65-F5344CB8AC3E}">
        <p14:creationId xmlns:p14="http://schemas.microsoft.com/office/powerpoint/2010/main" val="1704877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230400" y="266400"/>
            <a:ext cx="8550661" cy="416221"/>
          </a:xfrm>
          <a:prstGeom prst="rect">
            <a:avLst/>
          </a:prstGeom>
        </p:spPr>
        <p:txBody>
          <a:bodyPr lIns="0" rIns="0">
            <a:noAutofit/>
          </a:bodyPr>
          <a:lstStyle/>
          <a:p>
            <a:r>
              <a:rPr lang="ja-JP" altLang="en-US" sz="2700" dirty="0">
                <a:latin typeface="Meiryo" panose="020B0604030504040204" pitchFamily="34" charset="-128"/>
                <a:ea typeface="Meiryo" panose="020B0604030504040204" pitchFamily="34" charset="-128"/>
              </a:rPr>
              <a:t>デジタル・トランスフォーメーションと</a:t>
            </a:r>
            <a:r>
              <a:rPr lang="en-US" altLang="ja-JP" sz="2700" dirty="0">
                <a:latin typeface="Meiryo" panose="020B0604030504040204" pitchFamily="34" charset="-128"/>
                <a:ea typeface="Meiryo" panose="020B0604030504040204" pitchFamily="34" charset="-128"/>
              </a:rPr>
              <a:t>CPS</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4148117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3B7EE9-07D9-344A-91E2-D699072D97AD}"/>
              </a:ext>
            </a:extLst>
          </p:cNvPr>
          <p:cNvSpPr>
            <a:spLocks noGrp="1"/>
          </p:cNvSpPr>
          <p:nvPr>
            <p:ph type="title"/>
          </p:nvPr>
        </p:nvSpPr>
        <p:spPr/>
        <p:txBody>
          <a:bodyPr/>
          <a:lstStyle/>
          <a:p>
            <a:r>
              <a:rPr kumimoji="1" lang="en-US" altLang="ja-JP" dirty="0"/>
              <a:t>SI</a:t>
            </a:r>
            <a:r>
              <a:rPr kumimoji="1" lang="ja-JP" altLang="en-US"/>
              <a:t>ビジネス変革のステップ</a:t>
            </a:r>
          </a:p>
        </p:txBody>
      </p:sp>
      <p:sp>
        <p:nvSpPr>
          <p:cNvPr id="3" name="スライド番号プレースホルダー 2">
            <a:extLst>
              <a:ext uri="{FF2B5EF4-FFF2-40B4-BE49-F238E27FC236}">
                <a16:creationId xmlns:a16="http://schemas.microsoft.com/office/drawing/2014/main" id="{162638C1-1E5B-E14D-9F74-A0FC815B51B2}"/>
              </a:ext>
            </a:extLst>
          </p:cNvPr>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4" name="正方形/長方形 3">
            <a:extLst>
              <a:ext uri="{FF2B5EF4-FFF2-40B4-BE49-F238E27FC236}">
                <a16:creationId xmlns:a16="http://schemas.microsoft.com/office/drawing/2014/main" id="{1FFB0089-C04F-1345-9EBC-D7898F611D63}"/>
              </a:ext>
            </a:extLst>
          </p:cNvPr>
          <p:cNvSpPr/>
          <p:nvPr/>
        </p:nvSpPr>
        <p:spPr>
          <a:xfrm>
            <a:off x="427286" y="1835868"/>
            <a:ext cx="3628762"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モード</a:t>
            </a:r>
            <a:r>
              <a:rPr kumimoji="1" lang="en-US" altLang="ja-JP" sz="1400" dirty="0">
                <a:solidFill>
                  <a:srgbClr val="FFFFFF"/>
                </a:solidFill>
                <a:latin typeface="Meiryo" charset="-128"/>
                <a:ea typeface="Meiryo" charset="-128"/>
                <a:cs typeface="Meiryo" charset="-128"/>
              </a:rPr>
              <a:t>1/</a:t>
            </a:r>
            <a:r>
              <a:rPr kumimoji="1" lang="en-US" altLang="ja-JP" sz="1400" dirty="0" err="1">
                <a:solidFill>
                  <a:srgbClr val="FFFFFF"/>
                </a:solidFill>
                <a:latin typeface="Meiryo" charset="-128"/>
                <a:ea typeface="Meiryo" charset="-128"/>
                <a:cs typeface="Meiryo" charset="-128"/>
              </a:rPr>
              <a:t>SoR</a:t>
            </a:r>
            <a:r>
              <a:rPr kumimoji="1" lang="ja-JP" altLang="en-US" sz="1400">
                <a:solidFill>
                  <a:srgbClr val="FFFFFF"/>
                </a:solidFill>
                <a:latin typeface="Meiryo" charset="-128"/>
                <a:ea typeface="Meiryo" charset="-128"/>
                <a:cs typeface="Meiryo" charset="-128"/>
              </a:rPr>
              <a:t>を対象とした</a:t>
            </a:r>
            <a:endParaRPr kumimoji="1"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伝統的な</a:t>
            </a:r>
            <a:r>
              <a:rPr lang="en-US" altLang="ja-JP" sz="2000" b="1" dirty="0">
                <a:solidFill>
                  <a:srgbClr val="FFFFFF"/>
                </a:solidFill>
                <a:latin typeface="Meiryo" charset="-128"/>
                <a:ea typeface="Meiryo" charset="-128"/>
                <a:cs typeface="Meiryo" charset="-128"/>
              </a:rPr>
              <a:t>SI</a:t>
            </a:r>
            <a:r>
              <a:rPr lang="ja-JP" altLang="en-US" sz="2000" b="1">
                <a:solidFill>
                  <a:srgbClr val="FFFFFF"/>
                </a:solidFill>
                <a:latin typeface="Meiryo" charset="-128"/>
                <a:ea typeface="Meiryo" charset="-128"/>
                <a:cs typeface="Meiryo" charset="-128"/>
              </a:rPr>
              <a:t>領域</a:t>
            </a:r>
            <a:endParaRPr kumimoji="1" lang="ja-JP" altLang="en-US" sz="2000" b="1"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6F825D89-865A-E34C-A613-BC52A66E1486}"/>
              </a:ext>
            </a:extLst>
          </p:cNvPr>
          <p:cNvSpPr/>
          <p:nvPr/>
        </p:nvSpPr>
        <p:spPr>
          <a:xfrm>
            <a:off x="5087951" y="1835868"/>
            <a:ext cx="3628762"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モード</a:t>
            </a:r>
            <a:r>
              <a:rPr kumimoji="1" lang="en-US" altLang="ja-JP" sz="1400" dirty="0">
                <a:solidFill>
                  <a:srgbClr val="FFFFFF"/>
                </a:solidFill>
                <a:latin typeface="Meiryo" charset="-128"/>
                <a:ea typeface="Meiryo" charset="-128"/>
                <a:cs typeface="Meiryo" charset="-128"/>
              </a:rPr>
              <a:t>2/</a:t>
            </a:r>
            <a:r>
              <a:rPr lang="en-US" altLang="ja-JP" sz="1400" dirty="0" err="1">
                <a:solidFill>
                  <a:srgbClr val="FFFFFF"/>
                </a:solidFill>
                <a:latin typeface="Meiryo" charset="-128"/>
                <a:ea typeface="Meiryo" charset="-128"/>
                <a:cs typeface="Meiryo" charset="-128"/>
              </a:rPr>
              <a:t>SoE</a:t>
            </a:r>
            <a:r>
              <a:rPr lang="ja-JP" altLang="en-US" sz="1400">
                <a:solidFill>
                  <a:srgbClr val="FFFFFF"/>
                </a:solidFill>
                <a:latin typeface="Meiryo" charset="-128"/>
                <a:ea typeface="Meiryo" charset="-128"/>
                <a:cs typeface="Meiryo" charset="-128"/>
              </a:rPr>
              <a:t>を対象とした</a:t>
            </a:r>
            <a:endParaRPr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新しい</a:t>
            </a:r>
            <a:r>
              <a:rPr kumimoji="1" lang="en-US" altLang="ja-JP" sz="2000" b="1" dirty="0">
                <a:solidFill>
                  <a:srgbClr val="FFFFFF"/>
                </a:solidFill>
                <a:latin typeface="Meiryo" charset="-128"/>
                <a:ea typeface="Meiryo" charset="-128"/>
                <a:cs typeface="Meiryo" charset="-128"/>
              </a:rPr>
              <a:t>SI</a:t>
            </a:r>
            <a:r>
              <a:rPr kumimoji="1" lang="ja-JP" altLang="en-US" sz="2000" b="1">
                <a:solidFill>
                  <a:srgbClr val="FFFFFF"/>
                </a:solidFill>
                <a:latin typeface="Meiryo" charset="-128"/>
                <a:ea typeface="Meiryo" charset="-128"/>
                <a:cs typeface="Meiryo" charset="-128"/>
              </a:rPr>
              <a:t>領域</a:t>
            </a:r>
            <a:endParaRPr kumimoji="1" lang="ja-JP" altLang="en-US" sz="2000" b="1"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744D58FD-7C04-B242-BF9A-95540351FD2F}"/>
              </a:ext>
            </a:extLst>
          </p:cNvPr>
          <p:cNvSpPr/>
          <p:nvPr/>
        </p:nvSpPr>
        <p:spPr>
          <a:xfrm>
            <a:off x="427286" y="3133328"/>
            <a:ext cx="3628762" cy="9538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charset="-128"/>
                <a:ea typeface="Meiryo" charset="-128"/>
                <a:cs typeface="Meiryo" charset="-128"/>
              </a:rPr>
              <a:t>徹底した</a:t>
            </a:r>
            <a:r>
              <a:rPr kumimoji="1" lang="ja-JP" altLang="en-US" sz="1400">
                <a:solidFill>
                  <a:srgbClr val="FFFFFF"/>
                </a:solidFill>
                <a:latin typeface="Meiryo" charset="-128"/>
                <a:ea typeface="Meiryo" charset="-128"/>
                <a:cs typeface="Meiryo" charset="-128"/>
              </a:rPr>
              <a:t>効率化</a:t>
            </a:r>
            <a:endParaRPr kumimoji="1" lang="en-US" altLang="ja-JP" sz="1400" dirty="0">
              <a:solidFill>
                <a:srgbClr val="FFFFFF"/>
              </a:solidFill>
              <a:latin typeface="Meiryo" charset="-128"/>
              <a:ea typeface="Meiryo" charset="-128"/>
              <a:cs typeface="Meiryo" charset="-128"/>
            </a:endParaRPr>
          </a:p>
          <a:p>
            <a:pPr algn="ctr"/>
            <a:r>
              <a:rPr lang="ja-JP" altLang="en-US" sz="2000" b="1">
                <a:solidFill>
                  <a:srgbClr val="FFFFFF"/>
                </a:solidFill>
                <a:latin typeface="Meiryo" charset="-128"/>
                <a:ea typeface="Meiryo" charset="-128"/>
                <a:cs typeface="Meiryo" charset="-128"/>
              </a:rPr>
              <a:t>クラウドと自動化</a:t>
            </a:r>
            <a:endParaRPr kumimoji="1" lang="ja-JP" altLang="en-US" sz="2000" b="1"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3F914C4B-5487-AA42-B7F8-C93623B87EF8}"/>
              </a:ext>
            </a:extLst>
          </p:cNvPr>
          <p:cNvSpPr/>
          <p:nvPr/>
        </p:nvSpPr>
        <p:spPr>
          <a:xfrm>
            <a:off x="5087951" y="3133328"/>
            <a:ext cx="3628762" cy="9538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新しい</a:t>
            </a:r>
            <a:r>
              <a:rPr kumimoji="1" lang="en-US" altLang="ja-JP" sz="1400" dirty="0">
                <a:solidFill>
                  <a:srgbClr val="FFFFFF"/>
                </a:solidFill>
                <a:latin typeface="Meiryo" charset="-128"/>
                <a:ea typeface="Meiryo" charset="-128"/>
                <a:cs typeface="Meiryo" charset="-128"/>
              </a:rPr>
              <a:t>SI</a:t>
            </a:r>
            <a:r>
              <a:rPr kumimoji="1" lang="ja-JP" altLang="en-US" sz="1400">
                <a:solidFill>
                  <a:srgbClr val="FFFFFF"/>
                </a:solidFill>
                <a:latin typeface="Meiryo" charset="-128"/>
                <a:ea typeface="Meiryo" charset="-128"/>
                <a:cs typeface="Meiryo" charset="-128"/>
              </a:rPr>
              <a:t>手法の熟成</a:t>
            </a:r>
            <a:endParaRPr kumimoji="1"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アジャイルと</a:t>
            </a:r>
            <a:r>
              <a:rPr kumimoji="1" lang="en-US" altLang="ja-JP" sz="2000" b="1" dirty="0">
                <a:solidFill>
                  <a:srgbClr val="FFFFFF"/>
                </a:solidFill>
                <a:latin typeface="Meiryo" charset="-128"/>
                <a:ea typeface="Meiryo" charset="-128"/>
                <a:cs typeface="Meiryo" charset="-128"/>
              </a:rPr>
              <a:t>DevOps</a:t>
            </a:r>
          </a:p>
        </p:txBody>
      </p:sp>
      <p:sp>
        <p:nvSpPr>
          <p:cNvPr id="8" name="正方形/長方形 7">
            <a:extLst>
              <a:ext uri="{FF2B5EF4-FFF2-40B4-BE49-F238E27FC236}">
                <a16:creationId xmlns:a16="http://schemas.microsoft.com/office/drawing/2014/main" id="{3AA51D27-A569-CB40-A70B-148A912450DB}"/>
              </a:ext>
            </a:extLst>
          </p:cNvPr>
          <p:cNvSpPr/>
          <p:nvPr/>
        </p:nvSpPr>
        <p:spPr>
          <a:xfrm>
            <a:off x="427286" y="4903328"/>
            <a:ext cx="8289427" cy="106503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お客様のデジタル・トランスフォーメーションの実現を支援</a:t>
            </a:r>
            <a:endParaRPr kumimoji="1" lang="en-US" altLang="ja-JP" dirty="0">
              <a:solidFill>
                <a:srgbClr val="FFFFFF"/>
              </a:solidFill>
              <a:latin typeface="Meiryo" charset="-128"/>
              <a:ea typeface="Meiryo" charset="-128"/>
              <a:cs typeface="Meiryo" charset="-128"/>
            </a:endParaRPr>
          </a:p>
          <a:p>
            <a:pPr algn="ctr"/>
            <a:r>
              <a:rPr kumimoji="1" lang="ja-JP" altLang="en-US" sz="2800" b="1">
                <a:solidFill>
                  <a:srgbClr val="FFFFFF"/>
                </a:solidFill>
                <a:latin typeface="Meiryo" charset="-128"/>
                <a:ea typeface="Meiryo" charset="-128"/>
                <a:cs typeface="Meiryo" charset="-128"/>
              </a:rPr>
              <a:t>共創と内製化</a:t>
            </a:r>
            <a:endParaRPr kumimoji="1" lang="ja-JP" altLang="en-US" sz="2800" b="1" dirty="0">
              <a:solidFill>
                <a:srgbClr val="FFFFFF"/>
              </a:solidFill>
              <a:latin typeface="Meiryo" charset="-128"/>
              <a:ea typeface="Meiryo" charset="-128"/>
              <a:cs typeface="Meiryo" charset="-128"/>
            </a:endParaRPr>
          </a:p>
        </p:txBody>
      </p:sp>
      <p:sp>
        <p:nvSpPr>
          <p:cNvPr id="9" name="下矢印 8">
            <a:extLst>
              <a:ext uri="{FF2B5EF4-FFF2-40B4-BE49-F238E27FC236}">
                <a16:creationId xmlns:a16="http://schemas.microsoft.com/office/drawing/2014/main" id="{3A918497-E37B-754A-8CAF-E6A82248F7ED}"/>
              </a:ext>
            </a:extLst>
          </p:cNvPr>
          <p:cNvSpPr/>
          <p:nvPr/>
        </p:nvSpPr>
        <p:spPr>
          <a:xfrm>
            <a:off x="1906950" y="2672764"/>
            <a:ext cx="669433" cy="580619"/>
          </a:xfrm>
          <a:prstGeom prst="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a:extLst>
              <a:ext uri="{FF2B5EF4-FFF2-40B4-BE49-F238E27FC236}">
                <a16:creationId xmlns:a16="http://schemas.microsoft.com/office/drawing/2014/main" id="{52541505-BDCC-C049-AF18-3D3A0A0F17C5}"/>
              </a:ext>
            </a:extLst>
          </p:cNvPr>
          <p:cNvSpPr/>
          <p:nvPr/>
        </p:nvSpPr>
        <p:spPr>
          <a:xfrm>
            <a:off x="6567615" y="2671199"/>
            <a:ext cx="669433" cy="580619"/>
          </a:xfrm>
          <a:prstGeom prst="down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D9A5A44E-0751-1E46-B685-15E23C297B54}"/>
              </a:ext>
            </a:extLst>
          </p:cNvPr>
          <p:cNvSpPr/>
          <p:nvPr/>
        </p:nvSpPr>
        <p:spPr>
          <a:xfrm>
            <a:off x="1906950" y="3971008"/>
            <a:ext cx="669433" cy="104509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377F23A4-635E-7C49-9D1D-9BC9A55CC49A}"/>
              </a:ext>
            </a:extLst>
          </p:cNvPr>
          <p:cNvSpPr/>
          <p:nvPr/>
        </p:nvSpPr>
        <p:spPr>
          <a:xfrm>
            <a:off x="6567615" y="3969443"/>
            <a:ext cx="669433" cy="104509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CADB86AE-13FF-C44E-97CA-2D5478D8D9F1}"/>
              </a:ext>
            </a:extLst>
          </p:cNvPr>
          <p:cNvSpPr txBox="1"/>
          <p:nvPr/>
        </p:nvSpPr>
        <p:spPr>
          <a:xfrm>
            <a:off x="1379891" y="1374203"/>
            <a:ext cx="1723550" cy="461665"/>
          </a:xfrm>
          <a:prstGeom prst="rect">
            <a:avLst/>
          </a:prstGeom>
          <a:noFill/>
        </p:spPr>
        <p:txBody>
          <a:bodyPr wrap="none" rtlCol="0">
            <a:spAutoFit/>
          </a:bodyPr>
          <a:lstStyle/>
          <a:p>
            <a:pPr algn="ctr"/>
            <a:r>
              <a:rPr kumimoji="1" lang="ja-JP" altLang="en-US" sz="2400" b="1">
                <a:solidFill>
                  <a:schemeClr val="accent3">
                    <a:lumMod val="50000"/>
                  </a:schemeClr>
                </a:solidFill>
                <a:latin typeface="Meiryo" panose="020B0604030504040204" pitchFamily="34" charset="-128"/>
                <a:ea typeface="Meiryo" panose="020B0604030504040204" pitchFamily="34" charset="-128"/>
              </a:rPr>
              <a:t>ステージ１</a:t>
            </a:r>
          </a:p>
        </p:txBody>
      </p:sp>
      <p:sp>
        <p:nvSpPr>
          <p:cNvPr id="14" name="テキスト ボックス 13">
            <a:extLst>
              <a:ext uri="{FF2B5EF4-FFF2-40B4-BE49-F238E27FC236}">
                <a16:creationId xmlns:a16="http://schemas.microsoft.com/office/drawing/2014/main" id="{2CF70121-FD74-FB45-A54E-7AC6BEE3338B}"/>
              </a:ext>
            </a:extLst>
          </p:cNvPr>
          <p:cNvSpPr txBox="1"/>
          <p:nvPr/>
        </p:nvSpPr>
        <p:spPr>
          <a:xfrm>
            <a:off x="6040556" y="1374202"/>
            <a:ext cx="1723550"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ステージ２</a:t>
            </a:r>
          </a:p>
        </p:txBody>
      </p:sp>
      <p:sp>
        <p:nvSpPr>
          <p:cNvPr id="15" name="テキスト ボックス 14">
            <a:extLst>
              <a:ext uri="{FF2B5EF4-FFF2-40B4-BE49-F238E27FC236}">
                <a16:creationId xmlns:a16="http://schemas.microsoft.com/office/drawing/2014/main" id="{25AC65B4-6E83-1D4D-89B7-33B0E2BD8B20}"/>
              </a:ext>
            </a:extLst>
          </p:cNvPr>
          <p:cNvSpPr txBox="1"/>
          <p:nvPr/>
        </p:nvSpPr>
        <p:spPr>
          <a:xfrm>
            <a:off x="3710224" y="4430788"/>
            <a:ext cx="1723549" cy="461665"/>
          </a:xfrm>
          <a:prstGeom prst="rect">
            <a:avLst/>
          </a:prstGeom>
          <a:noFill/>
        </p:spPr>
        <p:txBody>
          <a:bodyPr wrap="none" rtlCol="0">
            <a:spAutoFit/>
          </a:bodyPr>
          <a:lstStyle/>
          <a:p>
            <a:pPr algn="ctr"/>
            <a:r>
              <a:rPr kumimoji="1" lang="ja-JP" altLang="en-US" sz="2400" b="1">
                <a:solidFill>
                  <a:schemeClr val="accent6">
                    <a:lumMod val="75000"/>
                  </a:schemeClr>
                </a:solidFill>
                <a:latin typeface="Meiryo" panose="020B0604030504040204" pitchFamily="34" charset="-128"/>
                <a:ea typeface="Meiryo" panose="020B0604030504040204" pitchFamily="34" charset="-128"/>
              </a:rPr>
              <a:t>ステージ３</a:t>
            </a:r>
          </a:p>
        </p:txBody>
      </p:sp>
    </p:spTree>
    <p:extLst>
      <p:ext uri="{BB962C8B-B14F-4D97-AF65-F5344CB8AC3E}">
        <p14:creationId xmlns:p14="http://schemas.microsoft.com/office/powerpoint/2010/main" val="321277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down)">
                                      <p:cBhvr>
                                        <p:cTn id="12" dur="500"/>
                                        <p:tgtEl>
                                          <p:spTgt spid="7"/>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down)">
                                      <p:cBhvr>
                                        <p:cTn id="16" dur="500"/>
                                        <p:tgtEl>
                                          <p:spTgt spid="10"/>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down)">
                                      <p:cBhvr>
                                        <p:cTn id="26" dur="500"/>
                                        <p:tgtEl>
                                          <p:spTgt spid="11"/>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down)">
                                      <p:cBhvr>
                                        <p:cTn id="30" dur="500"/>
                                        <p:tgtEl>
                                          <p:spTgt spid="15"/>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p:tgtEl>
                                          <p:spTgt spid="12"/>
                                        </p:tgtEl>
                                        <p:attrNameLst>
                                          <p:attrName>ppt_y</p:attrName>
                                        </p:attrNameLst>
                                      </p:cBhvr>
                                      <p:tavLst>
                                        <p:tav tm="0">
                                          <p:val>
                                            <p:strVal val="#ppt_y-#ppt_h*1.125000"/>
                                          </p:val>
                                        </p:tav>
                                        <p:tav tm="100000">
                                          <p:val>
                                            <p:strVal val="#ppt_y"/>
                                          </p:val>
                                        </p:tav>
                                      </p:tavLst>
                                    </p:anim>
                                    <p:animEffect transition="in" filter="wipe(down)">
                                      <p:cBhvr>
                                        <p:cTn id="34" dur="500"/>
                                        <p:tgtEl>
                                          <p:spTgt spid="12"/>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down)">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E10283-62AA-CF43-B5BD-5EECFD4EADC3}"/>
              </a:ext>
            </a:extLst>
          </p:cNvPr>
          <p:cNvSpPr>
            <a:spLocks noGrp="1"/>
          </p:cNvSpPr>
          <p:nvPr>
            <p:ph type="title"/>
          </p:nvPr>
        </p:nvSpPr>
        <p:spPr/>
        <p:txBody>
          <a:bodyPr/>
          <a:lstStyle/>
          <a:p>
            <a:r>
              <a:rPr kumimoji="1" lang="ja-JP" altLang="en-US"/>
              <a:t>アウトサイド戦略とインサイド戦略</a:t>
            </a:r>
          </a:p>
        </p:txBody>
      </p:sp>
      <p:sp>
        <p:nvSpPr>
          <p:cNvPr id="3" name="スライド番号プレースホルダー 2">
            <a:extLst>
              <a:ext uri="{FF2B5EF4-FFF2-40B4-BE49-F238E27FC236}">
                <a16:creationId xmlns:a16="http://schemas.microsoft.com/office/drawing/2014/main" id="{4E3B8814-4273-5249-84FB-7A881A859042}"/>
              </a:ext>
            </a:extLst>
          </p:cNvPr>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sp>
        <p:nvSpPr>
          <p:cNvPr id="4" name="正方形/長方形 3">
            <a:extLst>
              <a:ext uri="{FF2B5EF4-FFF2-40B4-BE49-F238E27FC236}">
                <a16:creationId xmlns:a16="http://schemas.microsoft.com/office/drawing/2014/main" id="{FB7A6F6D-0221-BD47-A568-82F2E68FD4FE}"/>
              </a:ext>
            </a:extLst>
          </p:cNvPr>
          <p:cNvSpPr/>
          <p:nvPr/>
        </p:nvSpPr>
        <p:spPr>
          <a:xfrm>
            <a:off x="1033241" y="950734"/>
            <a:ext cx="3530432" cy="4590167"/>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1D49219C-C195-464C-A0CD-50E98D7A53C2}"/>
              </a:ext>
            </a:extLst>
          </p:cNvPr>
          <p:cNvSpPr/>
          <p:nvPr/>
        </p:nvSpPr>
        <p:spPr>
          <a:xfrm>
            <a:off x="4563673" y="950733"/>
            <a:ext cx="3530432" cy="45901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D58926E1-F05A-264A-B176-BA9D5D510CAE}"/>
              </a:ext>
            </a:extLst>
          </p:cNvPr>
          <p:cNvSpPr/>
          <p:nvPr/>
        </p:nvSpPr>
        <p:spPr>
          <a:xfrm>
            <a:off x="1136188" y="1683463"/>
            <a:ext cx="2398029" cy="3270039"/>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9AEDFEC1-D1BA-9B4A-BC9F-E8D79A75E9AE}"/>
              </a:ext>
            </a:extLst>
          </p:cNvPr>
          <p:cNvSpPr/>
          <p:nvPr/>
        </p:nvSpPr>
        <p:spPr>
          <a:xfrm>
            <a:off x="1323912" y="2743200"/>
            <a:ext cx="2295082" cy="21436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4EE9CEE-B18F-F645-8B99-915F5505FFEA}"/>
              </a:ext>
            </a:extLst>
          </p:cNvPr>
          <p:cNvSpPr/>
          <p:nvPr/>
        </p:nvSpPr>
        <p:spPr>
          <a:xfrm>
            <a:off x="1505580" y="3669711"/>
            <a:ext cx="2198192" cy="1144510"/>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57208129-6D37-E94C-B181-1B1E4D308762}"/>
              </a:ext>
            </a:extLst>
          </p:cNvPr>
          <p:cNvSpPr/>
          <p:nvPr/>
        </p:nvSpPr>
        <p:spPr>
          <a:xfrm>
            <a:off x="5592690" y="1668437"/>
            <a:ext cx="2398029" cy="327003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53BE239D-455E-1144-86DD-6E8821613C07}"/>
              </a:ext>
            </a:extLst>
          </p:cNvPr>
          <p:cNvSpPr/>
          <p:nvPr/>
        </p:nvSpPr>
        <p:spPr>
          <a:xfrm>
            <a:off x="5462936" y="2743200"/>
            <a:ext cx="2295082" cy="21436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8920D00D-9577-1E42-BC87-A6C47C7C655D}"/>
              </a:ext>
            </a:extLst>
          </p:cNvPr>
          <p:cNvSpPr/>
          <p:nvPr/>
        </p:nvSpPr>
        <p:spPr>
          <a:xfrm>
            <a:off x="5378157" y="3669711"/>
            <a:ext cx="2198192" cy="114451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a:extLst>
              <a:ext uri="{FF2B5EF4-FFF2-40B4-BE49-F238E27FC236}">
                <a16:creationId xmlns:a16="http://schemas.microsoft.com/office/drawing/2014/main" id="{B2E46E8B-1A96-4344-BF2B-6EF445413FB3}"/>
              </a:ext>
            </a:extLst>
          </p:cNvPr>
          <p:cNvSpPr txBox="1"/>
          <p:nvPr/>
        </p:nvSpPr>
        <p:spPr>
          <a:xfrm>
            <a:off x="1628906" y="1031619"/>
            <a:ext cx="2339102" cy="523220"/>
          </a:xfrm>
          <a:prstGeom prst="rect">
            <a:avLst/>
          </a:prstGeom>
          <a:noFill/>
        </p:spPr>
        <p:txBody>
          <a:bodyPr vert="horz"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ユーザー企業</a:t>
            </a:r>
          </a:p>
        </p:txBody>
      </p:sp>
      <p:sp>
        <p:nvSpPr>
          <p:cNvPr id="13" name="テキスト ボックス 12">
            <a:extLst>
              <a:ext uri="{FF2B5EF4-FFF2-40B4-BE49-F238E27FC236}">
                <a16:creationId xmlns:a16="http://schemas.microsoft.com/office/drawing/2014/main" id="{98BF6FF8-6A0D-A54F-815F-1236612D05D8}"/>
              </a:ext>
            </a:extLst>
          </p:cNvPr>
          <p:cNvSpPr txBox="1"/>
          <p:nvPr/>
        </p:nvSpPr>
        <p:spPr>
          <a:xfrm>
            <a:off x="5706223" y="1031619"/>
            <a:ext cx="1808508" cy="523220"/>
          </a:xfrm>
          <a:prstGeom prst="rect">
            <a:avLst/>
          </a:prstGeom>
          <a:noFill/>
        </p:spPr>
        <p:txBody>
          <a:bodyPr vert="horz" wrap="none" rtlCol="0">
            <a:spAutoFit/>
          </a:bodyPr>
          <a:lstStyle/>
          <a:p>
            <a:r>
              <a:rPr kumimoji="1" lang="en-US" altLang="ja-JP" sz="2800" dirty="0">
                <a:solidFill>
                  <a:schemeClr val="bg1"/>
                </a:solidFill>
                <a:latin typeface="Meiryo" panose="020B0604030504040204" pitchFamily="34" charset="-128"/>
                <a:ea typeface="Meiryo" panose="020B0604030504040204" pitchFamily="34" charset="-128"/>
              </a:rPr>
              <a:t>SI/IT</a:t>
            </a:r>
            <a:r>
              <a:rPr kumimoji="1" lang="ja-JP" altLang="en-US" sz="2800">
                <a:solidFill>
                  <a:schemeClr val="bg1"/>
                </a:solidFill>
                <a:latin typeface="Meiryo" panose="020B0604030504040204" pitchFamily="34" charset="-128"/>
                <a:ea typeface="Meiryo" panose="020B0604030504040204" pitchFamily="34" charset="-128"/>
              </a:rPr>
              <a:t>企業</a:t>
            </a:r>
          </a:p>
        </p:txBody>
      </p:sp>
      <p:sp>
        <p:nvSpPr>
          <p:cNvPr id="14" name="左矢印 13">
            <a:extLst>
              <a:ext uri="{FF2B5EF4-FFF2-40B4-BE49-F238E27FC236}">
                <a16:creationId xmlns:a16="http://schemas.microsoft.com/office/drawing/2014/main" id="{96264522-B7D1-AB48-A12E-30B92263C145}"/>
              </a:ext>
            </a:extLst>
          </p:cNvPr>
          <p:cNvSpPr/>
          <p:nvPr/>
        </p:nvSpPr>
        <p:spPr>
          <a:xfrm>
            <a:off x="3835484" y="2349584"/>
            <a:ext cx="1473031" cy="1211124"/>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左カーブ矢印 14">
            <a:extLst>
              <a:ext uri="{FF2B5EF4-FFF2-40B4-BE49-F238E27FC236}">
                <a16:creationId xmlns:a16="http://schemas.microsoft.com/office/drawing/2014/main" id="{9118C1C7-F1BC-BA4B-9667-68480DF9B921}"/>
              </a:ext>
            </a:extLst>
          </p:cNvPr>
          <p:cNvSpPr/>
          <p:nvPr/>
        </p:nvSpPr>
        <p:spPr>
          <a:xfrm rot="5400000">
            <a:off x="3920260" y="4268516"/>
            <a:ext cx="1141488" cy="2771965"/>
          </a:xfrm>
          <a:prstGeom prst="curvedLeftArrow">
            <a:avLst>
              <a:gd name="adj1" fmla="val 58406"/>
              <a:gd name="adj2" fmla="val 114148"/>
              <a:gd name="adj3" fmla="val 5683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7A1ACCFB-A557-AF44-B227-46D084702930}"/>
              </a:ext>
            </a:extLst>
          </p:cNvPr>
          <p:cNvSpPr txBox="1"/>
          <p:nvPr/>
        </p:nvSpPr>
        <p:spPr>
          <a:xfrm>
            <a:off x="1729908" y="2043758"/>
            <a:ext cx="1210588"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内製化支援</a:t>
            </a:r>
          </a:p>
        </p:txBody>
      </p:sp>
      <p:sp>
        <p:nvSpPr>
          <p:cNvPr id="18" name="テキスト ボックス 17">
            <a:extLst>
              <a:ext uri="{FF2B5EF4-FFF2-40B4-BE49-F238E27FC236}">
                <a16:creationId xmlns:a16="http://schemas.microsoft.com/office/drawing/2014/main" id="{81C06A87-1428-AA47-A0C2-19C6B6C0EF8D}"/>
              </a:ext>
            </a:extLst>
          </p:cNvPr>
          <p:cNvSpPr txBox="1"/>
          <p:nvPr/>
        </p:nvSpPr>
        <p:spPr>
          <a:xfrm>
            <a:off x="1558382" y="3055567"/>
            <a:ext cx="1826141"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システム部門代行</a:t>
            </a:r>
          </a:p>
        </p:txBody>
      </p:sp>
      <p:sp>
        <p:nvSpPr>
          <p:cNvPr id="19" name="テキスト ボックス 18">
            <a:extLst>
              <a:ext uri="{FF2B5EF4-FFF2-40B4-BE49-F238E27FC236}">
                <a16:creationId xmlns:a16="http://schemas.microsoft.com/office/drawing/2014/main" id="{7A6F527B-FB2B-D143-931A-DF6FAC1FF904}"/>
              </a:ext>
            </a:extLst>
          </p:cNvPr>
          <p:cNvSpPr txBox="1"/>
          <p:nvPr/>
        </p:nvSpPr>
        <p:spPr>
          <a:xfrm>
            <a:off x="1485431" y="4072689"/>
            <a:ext cx="2236510" cy="338554"/>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アジャイル型請負開発</a:t>
            </a:r>
          </a:p>
        </p:txBody>
      </p:sp>
      <p:sp>
        <p:nvSpPr>
          <p:cNvPr id="20" name="テキスト ボックス 19">
            <a:extLst>
              <a:ext uri="{FF2B5EF4-FFF2-40B4-BE49-F238E27FC236}">
                <a16:creationId xmlns:a16="http://schemas.microsoft.com/office/drawing/2014/main" id="{9F219F10-BD27-B94D-B76F-5445C1EE9BBF}"/>
              </a:ext>
            </a:extLst>
          </p:cNvPr>
          <p:cNvSpPr txBox="1"/>
          <p:nvPr/>
        </p:nvSpPr>
        <p:spPr>
          <a:xfrm>
            <a:off x="5777152" y="1922214"/>
            <a:ext cx="1980029"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テクノロジーを使った</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ビジネス･サービス</a:t>
            </a:r>
          </a:p>
        </p:txBody>
      </p:sp>
      <p:sp>
        <p:nvSpPr>
          <p:cNvPr id="21" name="テキスト ボックス 20">
            <a:extLst>
              <a:ext uri="{FF2B5EF4-FFF2-40B4-BE49-F238E27FC236}">
                <a16:creationId xmlns:a16="http://schemas.microsoft.com/office/drawing/2014/main" id="{B0B7C2F9-9746-374A-8809-3BE052D390E9}"/>
              </a:ext>
            </a:extLst>
          </p:cNvPr>
          <p:cNvSpPr txBox="1"/>
          <p:nvPr/>
        </p:nvSpPr>
        <p:spPr>
          <a:xfrm>
            <a:off x="5530694" y="2926000"/>
            <a:ext cx="2159566"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テクノロジーを</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使いやすくするサービス</a:t>
            </a:r>
          </a:p>
        </p:txBody>
      </p:sp>
      <p:sp>
        <p:nvSpPr>
          <p:cNvPr id="22" name="テキスト ボックス 21">
            <a:extLst>
              <a:ext uri="{FF2B5EF4-FFF2-40B4-BE49-F238E27FC236}">
                <a16:creationId xmlns:a16="http://schemas.microsoft.com/office/drawing/2014/main" id="{2786C107-65F2-B542-94B2-98449ED45BCD}"/>
              </a:ext>
            </a:extLst>
          </p:cNvPr>
          <p:cNvSpPr txBox="1"/>
          <p:nvPr/>
        </p:nvSpPr>
        <p:spPr>
          <a:xfrm>
            <a:off x="5692662" y="3982879"/>
            <a:ext cx="1620957"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高度な専門性を</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a:solidFill>
                  <a:schemeClr val="bg1"/>
                </a:solidFill>
                <a:latin typeface="Meiryo" panose="020B0604030504040204" pitchFamily="34" charset="-128"/>
                <a:ea typeface="Meiryo" panose="020B0604030504040204" pitchFamily="34" charset="-128"/>
              </a:rPr>
              <a:t>提供するサービス</a:t>
            </a:r>
          </a:p>
        </p:txBody>
      </p:sp>
      <p:sp>
        <p:nvSpPr>
          <p:cNvPr id="23" name="テキスト ボックス 22">
            <a:extLst>
              <a:ext uri="{FF2B5EF4-FFF2-40B4-BE49-F238E27FC236}">
                <a16:creationId xmlns:a16="http://schemas.microsoft.com/office/drawing/2014/main" id="{9DA2DAC5-0CB4-7D42-81E0-838A1BBA2832}"/>
              </a:ext>
            </a:extLst>
          </p:cNvPr>
          <p:cNvSpPr txBox="1"/>
          <p:nvPr/>
        </p:nvSpPr>
        <p:spPr>
          <a:xfrm>
            <a:off x="2821694" y="5129131"/>
            <a:ext cx="1800493" cy="369332"/>
          </a:xfrm>
          <a:prstGeom prst="rect">
            <a:avLst/>
          </a:prstGeom>
          <a:noFill/>
        </p:spPr>
        <p:txBody>
          <a:bodyPr vert="horz"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インサイド戦略</a:t>
            </a:r>
          </a:p>
        </p:txBody>
      </p:sp>
      <p:sp>
        <p:nvSpPr>
          <p:cNvPr id="24" name="テキスト ボックス 23">
            <a:extLst>
              <a:ext uri="{FF2B5EF4-FFF2-40B4-BE49-F238E27FC236}">
                <a16:creationId xmlns:a16="http://schemas.microsoft.com/office/drawing/2014/main" id="{F239B475-9032-9540-AD4E-9E82B9EE8636}"/>
              </a:ext>
            </a:extLst>
          </p:cNvPr>
          <p:cNvSpPr txBox="1"/>
          <p:nvPr/>
        </p:nvSpPr>
        <p:spPr>
          <a:xfrm>
            <a:off x="3556337" y="2041909"/>
            <a:ext cx="2031325" cy="369332"/>
          </a:xfrm>
          <a:prstGeom prst="rect">
            <a:avLst/>
          </a:prstGeom>
          <a:noFill/>
        </p:spPr>
        <p:txBody>
          <a:bodyPr vert="horz"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アウトサイド戦略</a:t>
            </a:r>
          </a:p>
        </p:txBody>
      </p:sp>
    </p:spTree>
    <p:extLst>
      <p:ext uri="{BB962C8B-B14F-4D97-AF65-F5344CB8AC3E}">
        <p14:creationId xmlns:p14="http://schemas.microsoft.com/office/powerpoint/2010/main" val="1973386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3273160" y="981660"/>
            <a:ext cx="5410200" cy="541913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2587360" y="2285991"/>
            <a:ext cx="4114800" cy="411480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 name="正方形/長方形 3"/>
          <p:cNvSpPr/>
          <p:nvPr/>
        </p:nvSpPr>
        <p:spPr>
          <a:xfrm>
            <a:off x="2130160" y="3809991"/>
            <a:ext cx="2590800" cy="25908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タイトル 4"/>
          <p:cNvSpPr>
            <a:spLocks noGrp="1"/>
          </p:cNvSpPr>
          <p:nvPr>
            <p:ph type="title"/>
          </p:nvPr>
        </p:nvSpPr>
        <p:spPr/>
        <p:txBody>
          <a:bodyPr/>
          <a:lstStyle/>
          <a:p>
            <a:r>
              <a:rPr kumimoji="1" lang="ja-JP" altLang="en-US">
                <a:latin typeface="Meiryo" panose="020B0604030504040204" pitchFamily="34" charset="-128"/>
                <a:ea typeface="Meiryo" panose="020B0604030504040204" pitchFamily="34" charset="-128"/>
              </a:rPr>
              <a:t>これからの営業スタイル（</a:t>
            </a:r>
            <a:r>
              <a:rPr kumimoji="1" lang="ja-JP" altLang="en-US" dirty="0">
                <a:latin typeface="Meiryo" panose="020B0604030504040204" pitchFamily="34" charset="-128"/>
                <a:ea typeface="Meiryo" panose="020B0604030504040204" pitchFamily="34" charset="-128"/>
              </a:rPr>
              <a:t>１）</a:t>
            </a:r>
          </a:p>
        </p:txBody>
      </p:sp>
      <p:sp>
        <p:nvSpPr>
          <p:cNvPr id="3" name="テキスト ボックス 2"/>
          <p:cNvSpPr txBox="1"/>
          <p:nvPr/>
        </p:nvSpPr>
        <p:spPr>
          <a:xfrm>
            <a:off x="4082844" y="2914516"/>
            <a:ext cx="2262158" cy="923330"/>
          </a:xfrm>
          <a:prstGeom prst="rect">
            <a:avLst/>
          </a:prstGeom>
          <a:noFill/>
        </p:spPr>
        <p:txBody>
          <a:bodyPr wrap="none" rtlCol="0">
            <a:spAutoFit/>
          </a:bodyPr>
          <a:lstStyle/>
          <a:p>
            <a:pPr algn="ctr"/>
            <a:r>
              <a:rPr kumimoji="1" lang="ja-JP" altLang="en-US" sz="3600" dirty="0">
                <a:solidFill>
                  <a:srgbClr val="FFFFFF"/>
                </a:solidFill>
                <a:latin typeface="Meiryo" panose="020B0604030504040204" pitchFamily="34" charset="-128"/>
                <a:ea typeface="Meiryo" panose="020B0604030504040204" pitchFamily="34" charset="-128"/>
                <a:cs typeface="メイリオ"/>
              </a:rPr>
              <a:t>営業</a:t>
            </a:r>
            <a:r>
              <a:rPr kumimoji="1" lang="en-US" altLang="ja-JP" sz="3600" dirty="0">
                <a:solidFill>
                  <a:srgbClr val="FFFFFF"/>
                </a:solidFill>
                <a:latin typeface="Meiryo" panose="020B0604030504040204" pitchFamily="34" charset="-128"/>
                <a:ea typeface="Meiryo" panose="020B0604030504040204" pitchFamily="34" charset="-128"/>
                <a:cs typeface="メイリオ"/>
              </a:rPr>
              <a:t>2.0</a:t>
            </a:r>
          </a:p>
          <a:p>
            <a:pPr algn="ctr"/>
            <a:r>
              <a:rPr lang="ja-JP" altLang="en-US" sz="1800" dirty="0">
                <a:solidFill>
                  <a:srgbClr val="FFFFFF"/>
                </a:solidFill>
                <a:latin typeface="Meiryo" panose="020B0604030504040204" pitchFamily="34" charset="-128"/>
                <a:ea typeface="Meiryo" panose="020B0604030504040204" pitchFamily="34" charset="-128"/>
                <a:cs typeface="メイリオ"/>
              </a:rPr>
              <a:t>ソリューション営業</a:t>
            </a:r>
            <a:endParaRPr kumimoji="1" lang="ja-JP" altLang="en-US" sz="1800" dirty="0">
              <a:solidFill>
                <a:srgbClr val="FFFFFF"/>
              </a:solidFill>
              <a:latin typeface="Meiryo" panose="020B0604030504040204" pitchFamily="34" charset="-128"/>
              <a:ea typeface="Meiryo" panose="020B0604030504040204" pitchFamily="34" charset="-128"/>
              <a:cs typeface="メイリオ"/>
            </a:endParaRPr>
          </a:p>
        </p:txBody>
      </p:sp>
      <p:sp>
        <p:nvSpPr>
          <p:cNvPr id="7" name="テキスト ボックス 6"/>
          <p:cNvSpPr txBox="1"/>
          <p:nvPr/>
        </p:nvSpPr>
        <p:spPr>
          <a:xfrm>
            <a:off x="6345002" y="1394981"/>
            <a:ext cx="2262158" cy="923330"/>
          </a:xfrm>
          <a:prstGeom prst="rect">
            <a:avLst/>
          </a:prstGeom>
          <a:noFill/>
        </p:spPr>
        <p:txBody>
          <a:bodyPr wrap="none" rtlCol="0">
            <a:spAutoFit/>
          </a:bodyPr>
          <a:lstStyle/>
          <a:p>
            <a:pPr algn="ctr"/>
            <a:r>
              <a:rPr kumimoji="1" lang="ja-JP" altLang="en-US" sz="3600" dirty="0">
                <a:solidFill>
                  <a:srgbClr val="FFFFFF"/>
                </a:solidFill>
                <a:latin typeface="Meiryo" panose="020B0604030504040204" pitchFamily="34" charset="-128"/>
                <a:ea typeface="Meiryo" panose="020B0604030504040204" pitchFamily="34" charset="-128"/>
                <a:cs typeface="メイリオ"/>
              </a:rPr>
              <a:t>営業</a:t>
            </a:r>
            <a:r>
              <a:rPr lang="en-US" altLang="ja-JP" sz="3600" dirty="0">
                <a:solidFill>
                  <a:srgbClr val="FFFFFF"/>
                </a:solidFill>
                <a:latin typeface="Meiryo" panose="020B0604030504040204" pitchFamily="34" charset="-128"/>
                <a:ea typeface="Meiryo" panose="020B0604030504040204" pitchFamily="34" charset="-128"/>
                <a:cs typeface="メイリオ"/>
              </a:rPr>
              <a:t>3</a:t>
            </a:r>
            <a:r>
              <a:rPr kumimoji="1" lang="en-US" altLang="ja-JP" sz="3600" dirty="0">
                <a:solidFill>
                  <a:srgbClr val="FFFFFF"/>
                </a:solidFill>
                <a:latin typeface="Meiryo" panose="020B0604030504040204" pitchFamily="34" charset="-128"/>
                <a:ea typeface="Meiryo" panose="020B0604030504040204" pitchFamily="34" charset="-128"/>
                <a:cs typeface="メイリオ"/>
              </a:rPr>
              <a:t>.0</a:t>
            </a:r>
          </a:p>
          <a:p>
            <a:pPr algn="ctr"/>
            <a:r>
              <a:rPr lang="ja-JP" altLang="en-US" sz="1800" dirty="0">
                <a:solidFill>
                  <a:srgbClr val="FFFFFF"/>
                </a:solidFill>
                <a:latin typeface="Meiryo" panose="020B0604030504040204" pitchFamily="34" charset="-128"/>
                <a:ea typeface="Meiryo" panose="020B0604030504040204" pitchFamily="34" charset="-128"/>
                <a:cs typeface="メイリオ"/>
              </a:rPr>
              <a:t>イノベーション営業</a:t>
            </a:r>
            <a:endParaRPr kumimoji="1" lang="ja-JP" altLang="en-US" sz="1800" dirty="0">
              <a:solidFill>
                <a:srgbClr val="FFFFFF"/>
              </a:solidFill>
              <a:latin typeface="Meiryo" panose="020B0604030504040204" pitchFamily="34" charset="-128"/>
              <a:ea typeface="Meiryo" panose="020B0604030504040204" pitchFamily="34" charset="-128"/>
              <a:cs typeface="メイリオ"/>
            </a:endParaRPr>
          </a:p>
        </p:txBody>
      </p:sp>
      <p:sp>
        <p:nvSpPr>
          <p:cNvPr id="8" name="フリーフォーム 7"/>
          <p:cNvSpPr/>
          <p:nvPr/>
        </p:nvSpPr>
        <p:spPr>
          <a:xfrm>
            <a:off x="350897" y="1015991"/>
            <a:ext cx="1329266" cy="5384800"/>
          </a:xfrm>
          <a:custGeom>
            <a:avLst/>
            <a:gdLst>
              <a:gd name="connsiteX0" fmla="*/ 677333 w 1329266"/>
              <a:gd name="connsiteY0" fmla="*/ 0 h 5384800"/>
              <a:gd name="connsiteX1" fmla="*/ 0 w 1329266"/>
              <a:gd name="connsiteY1" fmla="*/ 660400 h 5384800"/>
              <a:gd name="connsiteX2" fmla="*/ 330200 w 1329266"/>
              <a:gd name="connsiteY2" fmla="*/ 660400 h 5384800"/>
              <a:gd name="connsiteX3" fmla="*/ 668866 w 1329266"/>
              <a:gd name="connsiteY3" fmla="*/ 5384800 h 5384800"/>
              <a:gd name="connsiteX4" fmla="*/ 1007533 w 1329266"/>
              <a:gd name="connsiteY4" fmla="*/ 668867 h 5384800"/>
              <a:gd name="connsiteX5" fmla="*/ 1329266 w 1329266"/>
              <a:gd name="connsiteY5" fmla="*/ 660400 h 5384800"/>
              <a:gd name="connsiteX6" fmla="*/ 677333 w 1329266"/>
              <a:gd name="connsiteY6" fmla="*/ 0 h 538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266" h="5384800">
                <a:moveTo>
                  <a:pt x="677333" y="0"/>
                </a:moveTo>
                <a:lnTo>
                  <a:pt x="0" y="660400"/>
                </a:lnTo>
                <a:lnTo>
                  <a:pt x="330200" y="660400"/>
                </a:lnTo>
                <a:lnTo>
                  <a:pt x="668866" y="5384800"/>
                </a:lnTo>
                <a:lnTo>
                  <a:pt x="1007533" y="668867"/>
                </a:lnTo>
                <a:lnTo>
                  <a:pt x="1329266" y="660400"/>
                </a:lnTo>
                <a:lnTo>
                  <a:pt x="677333" y="0"/>
                </a:lnTo>
                <a:close/>
              </a:path>
            </a:pathLst>
          </a:custGeom>
          <a:gradFill>
            <a:gsLst>
              <a:gs pos="0">
                <a:srgbClr val="000090"/>
              </a:gs>
              <a:gs pos="35000">
                <a:srgbClr val="0000FF"/>
              </a:gs>
              <a:gs pos="100000">
                <a:schemeClr val="accent5">
                  <a:lumMod val="60000"/>
                  <a:lumOff val="40000"/>
                </a:schemeClr>
              </a:gs>
            </a:gsLst>
          </a:gradFill>
          <a:ln>
            <a:noFill/>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9" name="テキスト ボックス 8"/>
          <p:cNvSpPr txBox="1"/>
          <p:nvPr/>
        </p:nvSpPr>
        <p:spPr>
          <a:xfrm>
            <a:off x="1652203" y="981660"/>
            <a:ext cx="1620957" cy="954107"/>
          </a:xfrm>
          <a:prstGeom prst="rect">
            <a:avLst/>
          </a:prstGeom>
          <a:noFill/>
        </p:spPr>
        <p:txBody>
          <a:bodyPr wrap="none" rtlCol="0">
            <a:spAutoFit/>
          </a:bodyPr>
          <a:lstStyle/>
          <a:p>
            <a:r>
              <a:rPr kumimoji="1" lang="ja-JP" altLang="en-US" sz="2800" dirty="0">
                <a:solidFill>
                  <a:srgbClr val="0000FF"/>
                </a:solidFill>
                <a:effectLst/>
                <a:latin typeface="Meiryo" panose="020B0604030504040204" pitchFamily="34" charset="-128"/>
                <a:ea typeface="Meiryo" panose="020B0604030504040204" pitchFamily="34" charset="-128"/>
                <a:cs typeface="メイリオ"/>
              </a:rPr>
              <a:t>競争優位</a:t>
            </a:r>
            <a:endParaRPr kumimoji="1" lang="en-US" altLang="ja-JP" sz="2800" dirty="0">
              <a:solidFill>
                <a:srgbClr val="0000FF"/>
              </a:solidFill>
              <a:effectLst/>
              <a:latin typeface="Meiryo" panose="020B0604030504040204" pitchFamily="34" charset="-128"/>
              <a:ea typeface="Meiryo" panose="020B0604030504040204" pitchFamily="34" charset="-128"/>
              <a:cs typeface="メイリオ"/>
            </a:endParaRPr>
          </a:p>
          <a:p>
            <a:r>
              <a:rPr kumimoji="1" lang="ja-JP" altLang="en-US" sz="2800" dirty="0">
                <a:solidFill>
                  <a:srgbClr val="0000FF"/>
                </a:solidFill>
                <a:effectLst/>
                <a:latin typeface="Meiryo" panose="020B0604030504040204" pitchFamily="34" charset="-128"/>
                <a:ea typeface="Meiryo" panose="020B0604030504040204" pitchFamily="34" charset="-128"/>
                <a:cs typeface="メイリオ"/>
              </a:rPr>
              <a:t>のシフト</a:t>
            </a:r>
          </a:p>
        </p:txBody>
      </p:sp>
      <p:sp>
        <p:nvSpPr>
          <p:cNvPr id="6" name="角丸四角形 5"/>
          <p:cNvSpPr/>
          <p:nvPr/>
        </p:nvSpPr>
        <p:spPr bwMode="auto">
          <a:xfrm>
            <a:off x="2968360" y="5791191"/>
            <a:ext cx="914400" cy="228600"/>
          </a:xfrm>
          <a:prstGeom prst="roundRect">
            <a:avLst>
              <a:gd name="adj" fmla="val 0"/>
            </a:avLst>
          </a:prstGeom>
          <a:solidFill>
            <a:schemeClr val="accent3">
              <a:lumMod val="75000"/>
            </a:schemeClr>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プロダクト</a:t>
            </a:r>
          </a:p>
        </p:txBody>
      </p:sp>
      <p:sp>
        <p:nvSpPr>
          <p:cNvPr id="11" name="角丸四角形 10"/>
          <p:cNvSpPr/>
          <p:nvPr/>
        </p:nvSpPr>
        <p:spPr bwMode="auto">
          <a:xfrm>
            <a:off x="4191501" y="3847491"/>
            <a:ext cx="2057400" cy="685800"/>
          </a:xfrm>
          <a:prstGeom prst="roundRect">
            <a:avLst>
              <a:gd name="adj" fmla="val 0"/>
            </a:avLst>
          </a:prstGeom>
          <a:solidFill>
            <a:srgbClr val="FF8000"/>
          </a:solidFill>
          <a:ln>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cs typeface="メイリオ"/>
            </a:endParaRPr>
          </a:p>
        </p:txBody>
      </p:sp>
      <p:sp>
        <p:nvSpPr>
          <p:cNvPr id="12" name="テキスト ボックス 11"/>
          <p:cNvSpPr txBox="1"/>
          <p:nvPr/>
        </p:nvSpPr>
        <p:spPr>
          <a:xfrm>
            <a:off x="4155371" y="3893858"/>
            <a:ext cx="2205859" cy="276999"/>
          </a:xfrm>
          <a:prstGeom prst="rect">
            <a:avLst/>
          </a:prstGeom>
          <a:noFill/>
        </p:spPr>
        <p:txBody>
          <a:bodyPr wrap="square" rtlCol="0">
            <a:spAutoFit/>
          </a:bodyPr>
          <a:lstStyle/>
          <a:p>
            <a:pPr algn="ctr"/>
            <a:r>
              <a:rPr kumimoji="1" lang="ja-JP" altLang="en-US" sz="1200" dirty="0">
                <a:solidFill>
                  <a:srgbClr val="FFFFFF"/>
                </a:solidFill>
                <a:latin typeface="Meiryo" panose="020B0604030504040204" pitchFamily="34" charset="-128"/>
                <a:ea typeface="Meiryo" panose="020B0604030504040204" pitchFamily="34" charset="-128"/>
                <a:cs typeface="メイリオ"/>
              </a:rPr>
              <a:t>組み合わせ</a:t>
            </a:r>
            <a:r>
              <a:rPr kumimoji="1" lang="en-US" altLang="ja-JP" sz="1200" dirty="0">
                <a:solidFill>
                  <a:srgbClr val="FFFFFF"/>
                </a:solidFill>
                <a:latin typeface="Meiryo" panose="020B0604030504040204" pitchFamily="34" charset="-128"/>
                <a:ea typeface="Meiryo" panose="020B0604030504040204" pitchFamily="34" charset="-128"/>
                <a:cs typeface="メイリオ"/>
              </a:rPr>
              <a:t>=</a:t>
            </a:r>
            <a:r>
              <a:rPr kumimoji="1" lang="ja-JP" altLang="en-US" sz="1200" dirty="0">
                <a:solidFill>
                  <a:srgbClr val="FFFFFF"/>
                </a:solidFill>
                <a:latin typeface="Meiryo" panose="020B0604030504040204" pitchFamily="34" charset="-128"/>
                <a:ea typeface="Meiryo" panose="020B0604030504040204" pitchFamily="34" charset="-128"/>
                <a:cs typeface="メイリオ"/>
              </a:rPr>
              <a:t>ソリューション</a:t>
            </a:r>
          </a:p>
        </p:txBody>
      </p:sp>
      <p:sp>
        <p:nvSpPr>
          <p:cNvPr id="15" name="角丸四角形 14"/>
          <p:cNvSpPr/>
          <p:nvPr/>
        </p:nvSpPr>
        <p:spPr bwMode="auto">
          <a:xfrm>
            <a:off x="4801101" y="4203091"/>
            <a:ext cx="914400" cy="228600"/>
          </a:xfrm>
          <a:prstGeom prst="roundRect">
            <a:avLst>
              <a:gd name="adj" fmla="val 0"/>
            </a:avLst>
          </a:prstGeom>
          <a:solidFill>
            <a:schemeClr val="accent3">
              <a:lumMod val="75000"/>
            </a:schemeClr>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メイリオ"/>
              </a:rPr>
              <a:t>プロダクト</a:t>
            </a:r>
          </a:p>
        </p:txBody>
      </p:sp>
      <p:sp>
        <p:nvSpPr>
          <p:cNvPr id="13" name="角丸四角形 12"/>
          <p:cNvSpPr/>
          <p:nvPr/>
        </p:nvSpPr>
        <p:spPr bwMode="auto">
          <a:xfrm>
            <a:off x="6397360" y="2318311"/>
            <a:ext cx="2209800" cy="1057870"/>
          </a:xfrm>
          <a:prstGeom prst="roundRect">
            <a:avLst>
              <a:gd name="adj" fmla="val 0"/>
            </a:avLst>
          </a:prstGeom>
          <a:solidFill>
            <a:schemeClr val="accent2">
              <a:lumMod val="75000"/>
            </a:schemeClr>
          </a:solidFill>
          <a:ln>
            <a:noFill/>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cs typeface="メイリオ"/>
            </a:endParaRPr>
          </a:p>
        </p:txBody>
      </p:sp>
      <p:sp>
        <p:nvSpPr>
          <p:cNvPr id="16" name="角丸四角形 15"/>
          <p:cNvSpPr/>
          <p:nvPr/>
        </p:nvSpPr>
        <p:spPr bwMode="auto">
          <a:xfrm>
            <a:off x="6473560" y="2614181"/>
            <a:ext cx="2057400" cy="685800"/>
          </a:xfrm>
          <a:prstGeom prst="roundRect">
            <a:avLst>
              <a:gd name="adj" fmla="val 0"/>
            </a:avLst>
          </a:prstGeom>
          <a:solidFill>
            <a:srgbClr val="FF8000"/>
          </a:solidFill>
          <a:ln>
            <a:headEnd type="none" w="med" len="med"/>
            <a:tailEnd type="none" w="med" len="med"/>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a:latin typeface="Meiryo" panose="020B0604030504040204" pitchFamily="34" charset="-128"/>
              <a:ea typeface="Meiryo" panose="020B0604030504040204" pitchFamily="34" charset="-128"/>
              <a:cs typeface="メイリオ"/>
            </a:endParaRPr>
          </a:p>
        </p:txBody>
      </p:sp>
      <p:sp>
        <p:nvSpPr>
          <p:cNvPr id="17" name="テキスト ボックス 16"/>
          <p:cNvSpPr txBox="1"/>
          <p:nvPr/>
        </p:nvSpPr>
        <p:spPr>
          <a:xfrm>
            <a:off x="6394098" y="2664981"/>
            <a:ext cx="2262158" cy="276999"/>
          </a:xfrm>
          <a:prstGeom prst="rect">
            <a:avLst/>
          </a:prstGeom>
          <a:noFill/>
        </p:spPr>
        <p:txBody>
          <a:bodyPr wrap="square" rtlCol="0">
            <a:spAutoFit/>
          </a:bodyPr>
          <a:lstStyle/>
          <a:p>
            <a:pPr algn="ctr"/>
            <a:r>
              <a:rPr kumimoji="1" lang="ja-JP" altLang="en-US" sz="1200" dirty="0">
                <a:solidFill>
                  <a:srgbClr val="FFFFFF"/>
                </a:solidFill>
                <a:latin typeface="Meiryo" panose="020B0604030504040204" pitchFamily="34" charset="-128"/>
                <a:ea typeface="Meiryo" panose="020B0604030504040204" pitchFamily="34" charset="-128"/>
                <a:cs typeface="メイリオ"/>
              </a:rPr>
              <a:t>組み合わせ</a:t>
            </a:r>
            <a:r>
              <a:rPr kumimoji="1" lang="en-US" altLang="ja-JP" sz="1200" dirty="0">
                <a:solidFill>
                  <a:srgbClr val="FFFFFF"/>
                </a:solidFill>
                <a:latin typeface="Meiryo" panose="020B0604030504040204" pitchFamily="34" charset="-128"/>
                <a:ea typeface="Meiryo" panose="020B0604030504040204" pitchFamily="34" charset="-128"/>
                <a:cs typeface="メイリオ"/>
              </a:rPr>
              <a:t>=</a:t>
            </a:r>
            <a:r>
              <a:rPr kumimoji="1" lang="ja-JP" altLang="en-US" sz="1200" dirty="0">
                <a:solidFill>
                  <a:srgbClr val="FFFFFF"/>
                </a:solidFill>
                <a:latin typeface="Meiryo" panose="020B0604030504040204" pitchFamily="34" charset="-128"/>
                <a:ea typeface="Meiryo" panose="020B0604030504040204" pitchFamily="34" charset="-128"/>
                <a:cs typeface="メイリオ"/>
              </a:rPr>
              <a:t>ソリューション</a:t>
            </a:r>
          </a:p>
        </p:txBody>
      </p:sp>
      <p:sp>
        <p:nvSpPr>
          <p:cNvPr id="18" name="角丸四角形 17"/>
          <p:cNvSpPr/>
          <p:nvPr/>
        </p:nvSpPr>
        <p:spPr bwMode="auto">
          <a:xfrm>
            <a:off x="7083160" y="2969781"/>
            <a:ext cx="914400" cy="228600"/>
          </a:xfrm>
          <a:prstGeom prst="roundRect">
            <a:avLst>
              <a:gd name="adj" fmla="val 0"/>
            </a:avLst>
          </a:prstGeom>
          <a:solidFill>
            <a:schemeClr val="accent3">
              <a:lumMod val="75000"/>
            </a:schemeClr>
          </a:solidFill>
          <a:ln>
            <a:noFill/>
            <a:headEnd type="none" w="med" len="med"/>
            <a:tailEnd type="none" w="med" len="med"/>
          </a:ln>
          <a:extLst/>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ja-JP" altLang="en-US" sz="1000" dirty="0">
                <a:solidFill>
                  <a:srgbClr val="FFFFFF"/>
                </a:solidFill>
                <a:latin typeface="Meiryo" panose="020B0604030504040204" pitchFamily="34" charset="-128"/>
                <a:ea typeface="Meiryo" panose="020B0604030504040204" pitchFamily="34" charset="-128"/>
                <a:cs typeface="メイリオ"/>
              </a:rPr>
              <a:t>プロダクト</a:t>
            </a:r>
          </a:p>
        </p:txBody>
      </p:sp>
      <p:sp>
        <p:nvSpPr>
          <p:cNvPr id="20" name="テキスト ボックス 19"/>
          <p:cNvSpPr txBox="1"/>
          <p:nvPr/>
        </p:nvSpPr>
        <p:spPr>
          <a:xfrm>
            <a:off x="6575834" y="2329403"/>
            <a:ext cx="1800493"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cs typeface="メイリオ"/>
              </a:rPr>
              <a:t>ビジネスのデザイン</a:t>
            </a:r>
            <a:endParaRPr kumimoji="1" lang="ja-JP" altLang="en-US" sz="1400" dirty="0">
              <a:solidFill>
                <a:schemeClr val="bg1"/>
              </a:solidFill>
              <a:latin typeface="Meiryo" panose="020B0604030504040204" pitchFamily="34" charset="-128"/>
              <a:ea typeface="Meiryo" panose="020B0604030504040204" pitchFamily="34" charset="-128"/>
              <a:cs typeface="メイリオ"/>
            </a:endParaRPr>
          </a:p>
        </p:txBody>
      </p:sp>
      <p:sp>
        <p:nvSpPr>
          <p:cNvPr id="21" name="正方形/長方形 20"/>
          <p:cNvSpPr/>
          <p:nvPr/>
        </p:nvSpPr>
        <p:spPr>
          <a:xfrm>
            <a:off x="2127026" y="4609545"/>
            <a:ext cx="2592388" cy="978730"/>
          </a:xfrm>
          <a:prstGeom prst="rect">
            <a:avLst/>
          </a:prstGeom>
        </p:spPr>
        <p:txBody>
          <a:bodyPr wrap="square">
            <a:spAutoFit/>
          </a:bodyPr>
          <a:lstStyle/>
          <a:p>
            <a:pPr algn="ctr" defTabSz="914400" fontAlgn="base">
              <a:spcBef>
                <a:spcPct val="20000"/>
              </a:spcBef>
              <a:spcAft>
                <a:spcPct val="0"/>
              </a:spcAft>
            </a:pPr>
            <a:r>
              <a:rPr kumimoji="0" lang="ja-JP" altLang="en-US" sz="3600" dirty="0">
                <a:solidFill>
                  <a:schemeClr val="bg1"/>
                </a:solidFill>
                <a:latin typeface="Meiryo" panose="020B0604030504040204" pitchFamily="34" charset="-128"/>
                <a:ea typeface="Meiryo" panose="020B0604030504040204" pitchFamily="34" charset="-128"/>
                <a:cs typeface="メイリオ"/>
              </a:rPr>
              <a:t>営業</a:t>
            </a:r>
            <a:r>
              <a:rPr kumimoji="0" lang="en-US" altLang="ja-JP" sz="3600" dirty="0">
                <a:solidFill>
                  <a:schemeClr val="bg1"/>
                </a:solidFill>
                <a:latin typeface="Meiryo" panose="020B0604030504040204" pitchFamily="34" charset="-128"/>
                <a:ea typeface="Meiryo" panose="020B0604030504040204" pitchFamily="34" charset="-128"/>
                <a:cs typeface="メイリオ"/>
              </a:rPr>
              <a:t>1.0</a:t>
            </a:r>
          </a:p>
          <a:p>
            <a:pPr algn="ctr" defTabSz="914400" fontAlgn="base">
              <a:spcBef>
                <a:spcPct val="20000"/>
              </a:spcBef>
              <a:spcAft>
                <a:spcPct val="0"/>
              </a:spcAft>
            </a:pPr>
            <a:r>
              <a:rPr kumimoji="0" lang="ja-JP" altLang="en-US" dirty="0">
                <a:solidFill>
                  <a:schemeClr val="bg1"/>
                </a:solidFill>
                <a:latin typeface="Meiryo" panose="020B0604030504040204" pitchFamily="34" charset="-128"/>
                <a:ea typeface="Meiryo" panose="020B0604030504040204" pitchFamily="34" charset="-128"/>
                <a:cs typeface="メイリオ"/>
              </a:rPr>
              <a:t>プロダクト営業</a:t>
            </a:r>
          </a:p>
        </p:txBody>
      </p:sp>
    </p:spTree>
    <p:extLst>
      <p:ext uri="{BB962C8B-B14F-4D97-AF65-F5344CB8AC3E}">
        <p14:creationId xmlns:p14="http://schemas.microsoft.com/office/powerpoint/2010/main" val="376255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a:latin typeface="Meiryo" panose="020B0604030504040204" pitchFamily="34" charset="-128"/>
                <a:ea typeface="Meiryo" panose="020B0604030504040204" pitchFamily="34" charset="-128"/>
              </a:rPr>
              <a:t>これからの営業スタイル（</a:t>
            </a:r>
            <a:r>
              <a:rPr lang="ja-JP" altLang="en-US" dirty="0">
                <a:latin typeface="Meiryo" panose="020B0604030504040204" pitchFamily="34" charset="-128"/>
                <a:ea typeface="Meiryo" panose="020B0604030504040204" pitchFamily="34" charset="-128"/>
              </a:rPr>
              <a:t>２）</a:t>
            </a:r>
            <a:endParaRPr kumimoji="1" lang="ja-JP" altLang="en-US" dirty="0">
              <a:latin typeface="Meiryo" panose="020B0604030504040204" pitchFamily="34" charset="-128"/>
              <a:ea typeface="Meiryo" panose="020B0604030504040204" pitchFamily="34" charset="-128"/>
            </a:endParaRPr>
          </a:p>
        </p:txBody>
      </p:sp>
      <p:sp>
        <p:nvSpPr>
          <p:cNvPr id="8" name="角丸四角形 7"/>
          <p:cNvSpPr/>
          <p:nvPr/>
        </p:nvSpPr>
        <p:spPr>
          <a:xfrm>
            <a:off x="1143000" y="1558073"/>
            <a:ext cx="2533805" cy="359318"/>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rPr>
              <a:t>プロダクト営業</a:t>
            </a:r>
          </a:p>
        </p:txBody>
      </p:sp>
      <p:sp>
        <p:nvSpPr>
          <p:cNvPr id="9" name="角丸四角形 8"/>
          <p:cNvSpPr/>
          <p:nvPr/>
        </p:nvSpPr>
        <p:spPr>
          <a:xfrm>
            <a:off x="6384074" y="1558073"/>
            <a:ext cx="2533805" cy="359318"/>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rPr>
              <a:t>イノベーション営業</a:t>
            </a:r>
          </a:p>
        </p:txBody>
      </p:sp>
      <p:sp>
        <p:nvSpPr>
          <p:cNvPr id="10" name="角丸四角形 9"/>
          <p:cNvSpPr/>
          <p:nvPr/>
        </p:nvSpPr>
        <p:spPr>
          <a:xfrm>
            <a:off x="3754244" y="1558073"/>
            <a:ext cx="2533805" cy="359318"/>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rPr>
              <a:t>ソリューション営業</a:t>
            </a:r>
          </a:p>
        </p:txBody>
      </p:sp>
      <p:sp>
        <p:nvSpPr>
          <p:cNvPr id="11" name="角丸四角形 10"/>
          <p:cNvSpPr/>
          <p:nvPr/>
        </p:nvSpPr>
        <p:spPr>
          <a:xfrm>
            <a:off x="1143000" y="1979344"/>
            <a:ext cx="2533805" cy="359318"/>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400" dirty="0">
                <a:solidFill>
                  <a:srgbClr val="FFFFFF"/>
                </a:solidFill>
                <a:latin typeface="Meiryo" panose="020B0604030504040204" pitchFamily="34" charset="-128"/>
                <a:ea typeface="Meiryo" panose="020B0604030504040204" pitchFamily="34" charset="-128"/>
              </a:rPr>
              <a:t>自分たちの</a:t>
            </a:r>
            <a:r>
              <a:rPr kumimoji="1" lang="ja-JP" altLang="en-US" sz="1400" dirty="0">
                <a:solidFill>
                  <a:srgbClr val="FFFFFF"/>
                </a:solidFill>
                <a:latin typeface="Meiryo" panose="020B0604030504040204" pitchFamily="34" charset="-128"/>
                <a:ea typeface="Meiryo" panose="020B0604030504040204" pitchFamily="34" charset="-128"/>
              </a:rPr>
              <a:t>製品やサービス</a:t>
            </a:r>
          </a:p>
        </p:txBody>
      </p:sp>
      <p:sp>
        <p:nvSpPr>
          <p:cNvPr id="12" name="角丸四角形 11"/>
          <p:cNvSpPr/>
          <p:nvPr/>
        </p:nvSpPr>
        <p:spPr>
          <a:xfrm>
            <a:off x="6384074" y="1979344"/>
            <a:ext cx="2533805" cy="359318"/>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rPr>
              <a:t>お客様の変化</a:t>
            </a:r>
          </a:p>
        </p:txBody>
      </p:sp>
      <p:sp>
        <p:nvSpPr>
          <p:cNvPr id="13" name="角丸四角形 12"/>
          <p:cNvSpPr/>
          <p:nvPr/>
        </p:nvSpPr>
        <p:spPr>
          <a:xfrm>
            <a:off x="3754244" y="1979344"/>
            <a:ext cx="2533805" cy="359318"/>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rPr>
              <a:t>顧客の課題やニーズ</a:t>
            </a:r>
          </a:p>
        </p:txBody>
      </p:sp>
      <p:sp>
        <p:nvSpPr>
          <p:cNvPr id="14" name="角丸四角形 13"/>
          <p:cNvSpPr/>
          <p:nvPr/>
        </p:nvSpPr>
        <p:spPr>
          <a:xfrm>
            <a:off x="1143000" y="2400612"/>
            <a:ext cx="2533805" cy="685179"/>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200" dirty="0">
                <a:solidFill>
                  <a:srgbClr val="FFFFFF"/>
                </a:solidFill>
                <a:latin typeface="Meiryo" panose="020B0604030504040204" pitchFamily="34" charset="-128"/>
                <a:ea typeface="Meiryo" panose="020B0604030504040204" pitchFamily="34" charset="-128"/>
              </a:rPr>
              <a:t>製品やサービスの性能や機能の優位性、あるいはコストパフォーマンスの高さ</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15" name="角丸四角形 14"/>
          <p:cNvSpPr/>
          <p:nvPr/>
        </p:nvSpPr>
        <p:spPr>
          <a:xfrm>
            <a:off x="6384074" y="2400612"/>
            <a:ext cx="2533805" cy="685179"/>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200">
                <a:solidFill>
                  <a:srgbClr val="FFFFFF"/>
                </a:solidFill>
                <a:latin typeface="Meiryo" panose="020B0604030504040204" pitchFamily="34" charset="-128"/>
                <a:ea typeface="Meiryo" panose="020B0604030504040204" pitchFamily="34" charset="-128"/>
              </a:rPr>
              <a:t>顧客に提言し新しい</a:t>
            </a:r>
            <a:r>
              <a:rPr kumimoji="1" lang="ja-JP" altLang="en-US" sz="1200" dirty="0">
                <a:solidFill>
                  <a:srgbClr val="FFFFFF"/>
                </a:solidFill>
                <a:latin typeface="Meiryo" panose="020B0604030504040204" pitchFamily="34" charset="-128"/>
                <a:ea typeface="Meiryo" panose="020B0604030504040204" pitchFamily="34" charset="-128"/>
              </a:rPr>
              <a:t>気づきやビジョンを与えられること</a:t>
            </a:r>
          </a:p>
        </p:txBody>
      </p:sp>
      <p:sp>
        <p:nvSpPr>
          <p:cNvPr id="16" name="角丸四角形 15"/>
          <p:cNvSpPr/>
          <p:nvPr/>
        </p:nvSpPr>
        <p:spPr>
          <a:xfrm>
            <a:off x="3754244" y="2400612"/>
            <a:ext cx="2533805" cy="685179"/>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sz="1200" dirty="0">
                <a:solidFill>
                  <a:srgbClr val="FFFFFF"/>
                </a:solidFill>
                <a:latin typeface="Meiryo" panose="020B0604030504040204" pitchFamily="34" charset="-128"/>
                <a:ea typeface="Meiryo" panose="020B0604030504040204" pitchFamily="34" charset="-128"/>
              </a:rPr>
              <a:t>課題解決やニーズを満たすためのテクノロジーやプロセスの組み合わせの適応性や優位性</a:t>
            </a:r>
          </a:p>
        </p:txBody>
      </p:sp>
      <p:sp>
        <p:nvSpPr>
          <p:cNvPr id="17" name="角丸四角形 16"/>
          <p:cNvSpPr/>
          <p:nvPr/>
        </p:nvSpPr>
        <p:spPr>
          <a:xfrm>
            <a:off x="1143000" y="3142788"/>
            <a:ext cx="2533805" cy="359318"/>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rPr>
              <a:t>購買担当や責任者</a:t>
            </a:r>
          </a:p>
        </p:txBody>
      </p:sp>
      <p:sp>
        <p:nvSpPr>
          <p:cNvPr id="18" name="角丸四角形 17"/>
          <p:cNvSpPr/>
          <p:nvPr/>
        </p:nvSpPr>
        <p:spPr>
          <a:xfrm>
            <a:off x="6384074" y="3142788"/>
            <a:ext cx="2533805" cy="359318"/>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rPr>
              <a:t>変革推進者</a:t>
            </a:r>
          </a:p>
        </p:txBody>
      </p:sp>
      <p:sp>
        <p:nvSpPr>
          <p:cNvPr id="19" name="角丸四角形 18"/>
          <p:cNvSpPr/>
          <p:nvPr/>
        </p:nvSpPr>
        <p:spPr>
          <a:xfrm>
            <a:off x="3754244" y="3142788"/>
            <a:ext cx="2533805" cy="359318"/>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rPr>
              <a:t>プロセス責任者</a:t>
            </a:r>
          </a:p>
        </p:txBody>
      </p:sp>
      <p:sp>
        <p:nvSpPr>
          <p:cNvPr id="20" name="角丸四角形 19"/>
          <p:cNvSpPr/>
          <p:nvPr/>
        </p:nvSpPr>
        <p:spPr>
          <a:xfrm>
            <a:off x="1143000" y="3551665"/>
            <a:ext cx="2533805" cy="1439126"/>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rPr>
              <a:t>購買担当者や責任者の発見</a:t>
            </a:r>
            <a:endParaRPr kumimoji="1" lang="en-US" altLang="ja-JP" sz="1200" dirty="0">
              <a:solidFill>
                <a:srgbClr val="FFFFFF"/>
              </a:solidFill>
              <a:latin typeface="Meiryo" panose="020B0604030504040204" pitchFamily="34" charset="-128"/>
              <a:ea typeface="Meiryo" panose="020B0604030504040204" pitchFamily="34" charset="-128"/>
            </a:endParaRPr>
          </a:p>
          <a:p>
            <a:pPr algn="ctr"/>
            <a:r>
              <a:rPr lang="en-US" altLang="ja-JP" sz="1200" dirty="0">
                <a:solidFill>
                  <a:srgbClr val="FFFFFF"/>
                </a:solidFill>
                <a:latin typeface="Meiryo" panose="020B0604030504040204" pitchFamily="34" charset="-128"/>
                <a:ea typeface="Meiryo" panose="020B0604030504040204" pitchFamily="34" charset="-128"/>
              </a:rPr>
              <a:t>↓</a:t>
            </a:r>
          </a:p>
          <a:p>
            <a:pPr algn="ctr"/>
            <a:r>
              <a:rPr kumimoji="1" lang="ja-JP" altLang="en-US" sz="1200" dirty="0">
                <a:solidFill>
                  <a:srgbClr val="FFFFFF"/>
                </a:solidFill>
                <a:latin typeface="Meiryo" panose="020B0604030504040204" pitchFamily="34" charset="-128"/>
                <a:ea typeface="Meiryo" panose="020B0604030504040204" pitchFamily="34" charset="-128"/>
              </a:rPr>
              <a:t>要求仕様の明確化</a:t>
            </a:r>
            <a:endParaRPr kumimoji="1" lang="en-US" altLang="ja-JP" sz="1200" dirty="0">
              <a:solidFill>
                <a:srgbClr val="FFFFFF"/>
              </a:solidFill>
              <a:latin typeface="Meiryo" panose="020B0604030504040204" pitchFamily="34" charset="-128"/>
              <a:ea typeface="Meiryo" panose="020B0604030504040204" pitchFamily="34" charset="-128"/>
            </a:endParaRPr>
          </a:p>
          <a:p>
            <a:pPr algn="ctr"/>
            <a:r>
              <a:rPr lang="en-US" altLang="ja-JP" sz="1200" dirty="0">
                <a:solidFill>
                  <a:srgbClr val="FFFFFF"/>
                </a:solidFill>
                <a:latin typeface="Meiryo" panose="020B0604030504040204" pitchFamily="34" charset="-128"/>
                <a:ea typeface="Meiryo" panose="020B0604030504040204" pitchFamily="34" charset="-128"/>
              </a:rPr>
              <a:t>↓</a:t>
            </a:r>
          </a:p>
          <a:p>
            <a:pPr algn="ctr"/>
            <a:r>
              <a:rPr kumimoji="1" lang="ja-JP" altLang="en-US" sz="1200" dirty="0">
                <a:solidFill>
                  <a:srgbClr val="FFFFFF"/>
                </a:solidFill>
                <a:latin typeface="Meiryo" panose="020B0604030504040204" pitchFamily="34" charset="-128"/>
                <a:ea typeface="Meiryo" panose="020B0604030504040204" pitchFamily="34" charset="-128"/>
              </a:rPr>
              <a:t>競合優位な条件の設定と交渉</a:t>
            </a:r>
            <a:endParaRPr kumimoji="1" lang="en-US" altLang="ja-JP" sz="1200" dirty="0">
              <a:solidFill>
                <a:srgbClr val="FFFFFF"/>
              </a:solidFill>
              <a:latin typeface="Meiryo" panose="020B0604030504040204" pitchFamily="34" charset="-128"/>
              <a:ea typeface="Meiryo" panose="020B0604030504040204" pitchFamily="34" charset="-128"/>
            </a:endParaRPr>
          </a:p>
          <a:p>
            <a:pPr algn="ctr"/>
            <a:r>
              <a:rPr lang="en-US" altLang="ja-JP" sz="1200" dirty="0">
                <a:solidFill>
                  <a:srgbClr val="FFFFFF"/>
                </a:solidFill>
                <a:latin typeface="Meiryo" panose="020B0604030504040204" pitchFamily="34" charset="-128"/>
                <a:ea typeface="Meiryo" panose="020B0604030504040204" pitchFamily="34" charset="-128"/>
              </a:rPr>
              <a:t>↓</a:t>
            </a:r>
          </a:p>
          <a:p>
            <a:pPr algn="ctr"/>
            <a:r>
              <a:rPr kumimoji="1" lang="ja-JP" altLang="en-US" sz="1200" dirty="0">
                <a:solidFill>
                  <a:srgbClr val="FFFFFF"/>
                </a:solidFill>
                <a:latin typeface="Meiryo" panose="020B0604030504040204" pitchFamily="34" charset="-128"/>
                <a:ea typeface="Meiryo" panose="020B0604030504040204" pitchFamily="34" charset="-128"/>
              </a:rPr>
              <a:t>調達とデリバリー</a:t>
            </a:r>
          </a:p>
        </p:txBody>
      </p:sp>
      <p:sp>
        <p:nvSpPr>
          <p:cNvPr id="21" name="角丸四角形 20"/>
          <p:cNvSpPr/>
          <p:nvPr/>
        </p:nvSpPr>
        <p:spPr>
          <a:xfrm>
            <a:off x="6384074" y="3551665"/>
            <a:ext cx="2533805" cy="1439126"/>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rPr>
              <a:t>変革推進者の発見</a:t>
            </a:r>
            <a:endParaRPr kumimoji="1" lang="en-US" altLang="ja-JP" sz="1200" dirty="0">
              <a:solidFill>
                <a:srgbClr val="FFFFFF"/>
              </a:solidFill>
              <a:latin typeface="Meiryo" panose="020B0604030504040204" pitchFamily="34" charset="-128"/>
              <a:ea typeface="Meiryo" panose="020B0604030504040204" pitchFamily="34" charset="-128"/>
            </a:endParaRPr>
          </a:p>
          <a:p>
            <a:pPr algn="ctr"/>
            <a:r>
              <a:rPr lang="en-US" altLang="ja-JP" sz="1200" dirty="0">
                <a:solidFill>
                  <a:srgbClr val="FFFFFF"/>
                </a:solidFill>
                <a:latin typeface="Meiryo" panose="020B0604030504040204" pitchFamily="34" charset="-128"/>
                <a:ea typeface="Meiryo" panose="020B0604030504040204" pitchFamily="34" charset="-128"/>
              </a:rPr>
              <a:t>↓</a:t>
            </a:r>
          </a:p>
          <a:p>
            <a:pPr algn="ctr"/>
            <a:r>
              <a:rPr kumimoji="1" lang="ja-JP" altLang="en-US" sz="1200" dirty="0">
                <a:solidFill>
                  <a:srgbClr val="FFFFFF"/>
                </a:solidFill>
                <a:latin typeface="Meiryo" panose="020B0604030504040204" pitchFamily="34" charset="-128"/>
                <a:ea typeface="Meiryo" panose="020B0604030504040204" pitchFamily="34" charset="-128"/>
              </a:rPr>
              <a:t>徹底した顧客理解と深い考察</a:t>
            </a:r>
            <a:endParaRPr kumimoji="1" lang="en-US" altLang="ja-JP" sz="1200" dirty="0">
              <a:solidFill>
                <a:srgbClr val="FFFFFF"/>
              </a:solidFill>
              <a:latin typeface="Meiryo" panose="020B0604030504040204" pitchFamily="34" charset="-128"/>
              <a:ea typeface="Meiryo" panose="020B0604030504040204" pitchFamily="34" charset="-128"/>
            </a:endParaRPr>
          </a:p>
          <a:p>
            <a:pPr algn="ctr"/>
            <a:r>
              <a:rPr lang="en-US" altLang="ja-JP" sz="1200" dirty="0">
                <a:solidFill>
                  <a:srgbClr val="FFFFFF"/>
                </a:solidFill>
                <a:latin typeface="Meiryo" panose="020B0604030504040204" pitchFamily="34" charset="-128"/>
                <a:ea typeface="Meiryo" panose="020B0604030504040204" pitchFamily="34" charset="-128"/>
              </a:rPr>
              <a:t>↓</a:t>
            </a:r>
          </a:p>
          <a:p>
            <a:pPr algn="ctr"/>
            <a:r>
              <a:rPr kumimoji="1" lang="ja-JP" altLang="en-US" sz="1200" dirty="0">
                <a:solidFill>
                  <a:srgbClr val="FFFFFF"/>
                </a:solidFill>
                <a:latin typeface="Meiryo" panose="020B0604030504040204" pitchFamily="34" charset="-128"/>
                <a:ea typeface="Meiryo" panose="020B0604030504040204" pitchFamily="34" charset="-128"/>
              </a:rPr>
              <a:t>ビジョンと変革プロセスの提示</a:t>
            </a:r>
            <a:endParaRPr kumimoji="1" lang="en-US" altLang="ja-JP" sz="1200" dirty="0">
              <a:solidFill>
                <a:srgbClr val="FFFFFF"/>
              </a:solidFill>
              <a:latin typeface="Meiryo" panose="020B0604030504040204" pitchFamily="34" charset="-128"/>
              <a:ea typeface="Meiryo" panose="020B0604030504040204" pitchFamily="34" charset="-128"/>
            </a:endParaRPr>
          </a:p>
          <a:p>
            <a:pPr algn="ctr"/>
            <a:r>
              <a:rPr lang="en-US" altLang="ja-JP" sz="1200" dirty="0">
                <a:solidFill>
                  <a:srgbClr val="FFFFFF"/>
                </a:solidFill>
                <a:latin typeface="Meiryo" panose="020B0604030504040204" pitchFamily="34" charset="-128"/>
                <a:ea typeface="Meiryo" panose="020B0604030504040204" pitchFamily="34" charset="-128"/>
              </a:rPr>
              <a:t>↓</a:t>
            </a:r>
          </a:p>
          <a:p>
            <a:pPr algn="ctr"/>
            <a:r>
              <a:rPr kumimoji="1" lang="ja-JP" altLang="en-US" sz="1200">
                <a:solidFill>
                  <a:srgbClr val="FFFFFF"/>
                </a:solidFill>
                <a:latin typeface="Meiryo" panose="020B0604030504040204" pitchFamily="34" charset="-128"/>
                <a:ea typeface="Meiryo" panose="020B0604030504040204" pitchFamily="34" charset="-128"/>
              </a:rPr>
              <a:t>事業成果への貢献</a:t>
            </a:r>
            <a:r>
              <a:rPr kumimoji="1" lang="ja-JP" altLang="en-US" sz="1200" dirty="0">
                <a:solidFill>
                  <a:srgbClr val="FFFFFF"/>
                </a:solidFill>
                <a:latin typeface="Meiryo" panose="020B0604030504040204" pitchFamily="34" charset="-128"/>
                <a:ea typeface="Meiryo" panose="020B0604030504040204" pitchFamily="34" charset="-128"/>
              </a:rPr>
              <a:t>とプロデュース</a:t>
            </a:r>
          </a:p>
        </p:txBody>
      </p:sp>
      <p:sp>
        <p:nvSpPr>
          <p:cNvPr id="22" name="角丸四角形 21"/>
          <p:cNvSpPr/>
          <p:nvPr/>
        </p:nvSpPr>
        <p:spPr>
          <a:xfrm>
            <a:off x="3754244" y="3551665"/>
            <a:ext cx="2533805" cy="1439126"/>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rPr>
              <a:t>プロセス責任者の発見</a:t>
            </a:r>
            <a:endParaRPr kumimoji="1" lang="en-US" altLang="ja-JP" sz="1200" dirty="0">
              <a:solidFill>
                <a:srgbClr val="FFFFFF"/>
              </a:solidFill>
              <a:latin typeface="Meiryo" panose="020B0604030504040204" pitchFamily="34" charset="-128"/>
              <a:ea typeface="Meiryo" panose="020B0604030504040204" pitchFamily="34" charset="-128"/>
            </a:endParaRPr>
          </a:p>
          <a:p>
            <a:pPr algn="ctr"/>
            <a:r>
              <a:rPr lang="en-US" altLang="ja-JP" sz="1200" dirty="0">
                <a:solidFill>
                  <a:srgbClr val="FFFFFF"/>
                </a:solidFill>
                <a:latin typeface="Meiryo" panose="020B0604030504040204" pitchFamily="34" charset="-128"/>
                <a:ea typeface="Meiryo" panose="020B0604030504040204" pitchFamily="34" charset="-128"/>
              </a:rPr>
              <a:t>↓</a:t>
            </a:r>
          </a:p>
          <a:p>
            <a:pPr algn="ctr"/>
            <a:r>
              <a:rPr kumimoji="1" lang="ja-JP" altLang="en-US" sz="1200" dirty="0">
                <a:solidFill>
                  <a:srgbClr val="FFFFFF"/>
                </a:solidFill>
                <a:latin typeface="Meiryo" panose="020B0604030504040204" pitchFamily="34" charset="-128"/>
                <a:ea typeface="Meiryo" panose="020B0604030504040204" pitchFamily="34" charset="-128"/>
              </a:rPr>
              <a:t>ニーズや課題の収集と分析</a:t>
            </a:r>
            <a:endParaRPr kumimoji="1" lang="en-US" altLang="ja-JP" sz="1200" dirty="0">
              <a:solidFill>
                <a:srgbClr val="FFFFFF"/>
              </a:solidFill>
              <a:latin typeface="Meiryo" panose="020B0604030504040204" pitchFamily="34" charset="-128"/>
              <a:ea typeface="Meiryo" panose="020B0604030504040204" pitchFamily="34" charset="-128"/>
            </a:endParaRPr>
          </a:p>
          <a:p>
            <a:pPr algn="ctr"/>
            <a:r>
              <a:rPr lang="en-US" altLang="ja-JP" sz="1200" dirty="0">
                <a:solidFill>
                  <a:srgbClr val="FFFFFF"/>
                </a:solidFill>
                <a:latin typeface="Meiryo" panose="020B0604030504040204" pitchFamily="34" charset="-128"/>
                <a:ea typeface="Meiryo" panose="020B0604030504040204" pitchFamily="34" charset="-128"/>
              </a:rPr>
              <a:t>↓</a:t>
            </a:r>
          </a:p>
          <a:p>
            <a:pPr algn="ctr"/>
            <a:r>
              <a:rPr kumimoji="1" lang="ja-JP" altLang="en-US" sz="1200" dirty="0">
                <a:solidFill>
                  <a:srgbClr val="FFFFFF"/>
                </a:solidFill>
                <a:latin typeface="Meiryo" panose="020B0604030504040204" pitchFamily="34" charset="-128"/>
                <a:ea typeface="Meiryo" panose="020B0604030504040204" pitchFamily="34" charset="-128"/>
              </a:rPr>
              <a:t>最適な組み合わせの設計と提案</a:t>
            </a:r>
            <a:endParaRPr kumimoji="1" lang="en-US" altLang="ja-JP" sz="1200" dirty="0">
              <a:solidFill>
                <a:srgbClr val="FFFFFF"/>
              </a:solidFill>
              <a:latin typeface="Meiryo" panose="020B0604030504040204" pitchFamily="34" charset="-128"/>
              <a:ea typeface="Meiryo" panose="020B0604030504040204" pitchFamily="34" charset="-128"/>
            </a:endParaRPr>
          </a:p>
          <a:p>
            <a:pPr algn="ctr"/>
            <a:r>
              <a:rPr lang="en-US" altLang="ja-JP" sz="1200" dirty="0">
                <a:solidFill>
                  <a:srgbClr val="FFFFFF"/>
                </a:solidFill>
                <a:latin typeface="Meiryo" panose="020B0604030504040204" pitchFamily="34" charset="-128"/>
                <a:ea typeface="Meiryo" panose="020B0604030504040204" pitchFamily="34" charset="-128"/>
              </a:rPr>
              <a:t>↓</a:t>
            </a:r>
          </a:p>
          <a:p>
            <a:pPr algn="ctr"/>
            <a:r>
              <a:rPr kumimoji="1" lang="ja-JP" altLang="en-US" sz="1200" dirty="0">
                <a:solidFill>
                  <a:srgbClr val="FFFFFF"/>
                </a:solidFill>
                <a:latin typeface="Meiryo" panose="020B0604030504040204" pitchFamily="34" charset="-128"/>
                <a:ea typeface="Meiryo" panose="020B0604030504040204" pitchFamily="34" charset="-128"/>
              </a:rPr>
              <a:t>プロジェクト管理とプロデュース</a:t>
            </a:r>
            <a:endParaRPr kumimoji="1" lang="en-US" altLang="ja-JP" sz="1200" dirty="0">
              <a:solidFill>
                <a:srgbClr val="FFFFFF"/>
              </a:solidFill>
              <a:latin typeface="Meiryo" panose="020B0604030504040204" pitchFamily="34" charset="-128"/>
              <a:ea typeface="Meiryo" panose="020B0604030504040204" pitchFamily="34" charset="-128"/>
            </a:endParaRPr>
          </a:p>
        </p:txBody>
      </p:sp>
      <p:sp>
        <p:nvSpPr>
          <p:cNvPr id="23" name="角丸四角形 22"/>
          <p:cNvSpPr/>
          <p:nvPr/>
        </p:nvSpPr>
        <p:spPr>
          <a:xfrm>
            <a:off x="1143000" y="5075665"/>
            <a:ext cx="2533805" cy="1430454"/>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171450" indent="-171450">
              <a:buFont typeface="Wingdings" charset="2"/>
              <a:buChar char="v"/>
            </a:pPr>
            <a:r>
              <a:rPr lang="ja-JP" altLang="en-US" sz="1200" dirty="0">
                <a:solidFill>
                  <a:srgbClr val="FFFFFF"/>
                </a:solidFill>
                <a:latin typeface="Meiryo" panose="020B0604030504040204" pitchFamily="34" charset="-128"/>
                <a:ea typeface="Meiryo" panose="020B0604030504040204" pitchFamily="34" charset="-128"/>
              </a:rPr>
              <a:t>自分たちの製品やサービスについての知識</a:t>
            </a:r>
            <a:endParaRPr lang="en-US" altLang="ja-JP" sz="1200" dirty="0">
              <a:solidFill>
                <a:srgbClr val="FFFFFF"/>
              </a:solidFill>
              <a:latin typeface="Meiryo" panose="020B0604030504040204" pitchFamily="34" charset="-128"/>
              <a:ea typeface="Meiryo" panose="020B0604030504040204" pitchFamily="34" charset="-128"/>
            </a:endParaRPr>
          </a:p>
          <a:p>
            <a:pPr marL="171450" indent="-171450">
              <a:buFont typeface="Wingdings" charset="2"/>
              <a:buChar char="v"/>
            </a:pPr>
            <a:r>
              <a:rPr kumimoji="1" lang="ja-JP" altLang="en-US" sz="1200" dirty="0">
                <a:solidFill>
                  <a:srgbClr val="FFFFFF"/>
                </a:solidFill>
                <a:latin typeface="Meiryo" panose="020B0604030504040204" pitchFamily="34" charset="-128"/>
                <a:ea typeface="Meiryo" panose="020B0604030504040204" pitchFamily="34" charset="-128"/>
              </a:rPr>
              <a:t>競合の製品やサービスについての知識と差別化についての見解</a:t>
            </a:r>
            <a:endParaRPr kumimoji="1" lang="en-US" altLang="ja-JP" sz="1200" dirty="0">
              <a:solidFill>
                <a:srgbClr val="FFFFFF"/>
              </a:solidFill>
              <a:latin typeface="Meiryo" panose="020B0604030504040204" pitchFamily="34" charset="-128"/>
              <a:ea typeface="Meiryo" panose="020B0604030504040204" pitchFamily="34" charset="-128"/>
            </a:endParaRPr>
          </a:p>
          <a:p>
            <a:pPr marL="171450" indent="-171450">
              <a:buFont typeface="Wingdings" charset="2"/>
              <a:buChar char="v"/>
            </a:pPr>
            <a:r>
              <a:rPr lang="ja-JP" altLang="en-US" sz="1200" dirty="0">
                <a:solidFill>
                  <a:srgbClr val="FFFFFF"/>
                </a:solidFill>
                <a:latin typeface="Meiryo" panose="020B0604030504040204" pitchFamily="34" charset="-128"/>
                <a:ea typeface="Meiryo" panose="020B0604030504040204" pitchFamily="34" charset="-128"/>
              </a:rPr>
              <a:t>調達や購買の知識や有利な条件を引き出すことができる交渉力</a:t>
            </a:r>
            <a:endParaRPr kumimoji="1" lang="en-US" altLang="ja-JP" sz="1200" dirty="0">
              <a:solidFill>
                <a:srgbClr val="FFFFFF"/>
              </a:solidFill>
              <a:latin typeface="Meiryo" panose="020B0604030504040204" pitchFamily="34" charset="-128"/>
              <a:ea typeface="Meiryo" panose="020B0604030504040204" pitchFamily="34" charset="-128"/>
            </a:endParaRPr>
          </a:p>
        </p:txBody>
      </p:sp>
      <p:sp>
        <p:nvSpPr>
          <p:cNvPr id="24" name="角丸四角形 23"/>
          <p:cNvSpPr/>
          <p:nvPr/>
        </p:nvSpPr>
        <p:spPr>
          <a:xfrm>
            <a:off x="6384074" y="5075665"/>
            <a:ext cx="2533805" cy="1430454"/>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171450" indent="-171450">
              <a:buFont typeface="Wingdings" charset="2"/>
              <a:buChar char="v"/>
            </a:pPr>
            <a:r>
              <a:rPr kumimoji="1" lang="ja-JP" altLang="en-US" sz="1200" dirty="0">
                <a:solidFill>
                  <a:srgbClr val="FFFFFF"/>
                </a:solidFill>
                <a:latin typeface="Meiryo" panose="020B0604030504040204" pitchFamily="34" charset="-128"/>
                <a:ea typeface="Meiryo" panose="020B0604030504040204" pitchFamily="34" charset="-128"/>
              </a:rPr>
              <a:t>経営やビジネスについての広範な知識</a:t>
            </a:r>
            <a:endParaRPr kumimoji="1" lang="en-US" altLang="ja-JP" sz="1200" dirty="0">
              <a:solidFill>
                <a:srgbClr val="FFFFFF"/>
              </a:solidFill>
              <a:latin typeface="Meiryo" panose="020B0604030504040204" pitchFamily="34" charset="-128"/>
              <a:ea typeface="Meiryo" panose="020B0604030504040204" pitchFamily="34" charset="-128"/>
            </a:endParaRPr>
          </a:p>
          <a:p>
            <a:pPr marL="171450" indent="-171450">
              <a:buFont typeface="Wingdings" charset="2"/>
              <a:buChar char="v"/>
            </a:pPr>
            <a:r>
              <a:rPr lang="ja-JP" altLang="en-US" sz="1200" dirty="0">
                <a:solidFill>
                  <a:srgbClr val="FFFFFF"/>
                </a:solidFill>
                <a:latin typeface="Meiryo" panose="020B0604030504040204" pitchFamily="34" charset="-128"/>
                <a:ea typeface="Meiryo" panose="020B0604030504040204" pitchFamily="34" charset="-128"/>
              </a:rPr>
              <a:t>経営の課題やビジョンについての分析力・考察力</a:t>
            </a:r>
            <a:endParaRPr lang="en-US" altLang="ja-JP" sz="1200" dirty="0">
              <a:solidFill>
                <a:srgbClr val="FFFFFF"/>
              </a:solidFill>
              <a:latin typeface="Meiryo" panose="020B0604030504040204" pitchFamily="34" charset="-128"/>
              <a:ea typeface="Meiryo" panose="020B0604030504040204" pitchFamily="34" charset="-128"/>
            </a:endParaRPr>
          </a:p>
          <a:p>
            <a:pPr marL="171450" indent="-171450">
              <a:buFont typeface="Wingdings" charset="2"/>
              <a:buChar char="v"/>
            </a:pPr>
            <a:r>
              <a:rPr kumimoji="1" lang="ja-JP" altLang="en-US" sz="1200" dirty="0">
                <a:solidFill>
                  <a:srgbClr val="FFFFFF"/>
                </a:solidFill>
                <a:latin typeface="Meiryo" panose="020B0604030504040204" pitchFamily="34" charset="-128"/>
                <a:ea typeface="Meiryo" panose="020B0604030504040204" pitchFamily="34" charset="-128"/>
              </a:rPr>
              <a:t>共感を引き出すコミュニケーション能力</a:t>
            </a:r>
          </a:p>
        </p:txBody>
      </p:sp>
      <p:sp>
        <p:nvSpPr>
          <p:cNvPr id="25" name="角丸四角形 24"/>
          <p:cNvSpPr/>
          <p:nvPr/>
        </p:nvSpPr>
        <p:spPr>
          <a:xfrm>
            <a:off x="3754244" y="5075665"/>
            <a:ext cx="2533805" cy="1430454"/>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171450" indent="-171450">
              <a:buFont typeface="Wingdings" charset="2"/>
              <a:buChar char="v"/>
            </a:pPr>
            <a:r>
              <a:rPr kumimoji="1" lang="ja-JP" altLang="en-US" sz="1200" dirty="0">
                <a:solidFill>
                  <a:srgbClr val="FFFFFF"/>
                </a:solidFill>
                <a:latin typeface="Meiryo" panose="020B0604030504040204" pitchFamily="34" charset="-128"/>
                <a:ea typeface="Meiryo" panose="020B0604030504040204" pitchFamily="34" charset="-128"/>
              </a:rPr>
              <a:t>テクノロジーやビジネスプロセスについての知識</a:t>
            </a:r>
            <a:endParaRPr kumimoji="1" lang="en-US" altLang="ja-JP" sz="1200" dirty="0">
              <a:solidFill>
                <a:srgbClr val="FFFFFF"/>
              </a:solidFill>
              <a:latin typeface="Meiryo" panose="020B0604030504040204" pitchFamily="34" charset="-128"/>
              <a:ea typeface="Meiryo" panose="020B0604030504040204" pitchFamily="34" charset="-128"/>
            </a:endParaRPr>
          </a:p>
          <a:p>
            <a:pPr marL="171450" indent="-171450">
              <a:buFont typeface="Wingdings" charset="2"/>
              <a:buChar char="v"/>
            </a:pPr>
            <a:r>
              <a:rPr lang="ja-JP" altLang="en-US" sz="1200" dirty="0">
                <a:solidFill>
                  <a:srgbClr val="FFFFFF"/>
                </a:solidFill>
                <a:latin typeface="Meiryo" panose="020B0604030504040204" pitchFamily="34" charset="-128"/>
                <a:ea typeface="Meiryo" panose="020B0604030504040204" pitchFamily="34" charset="-128"/>
              </a:rPr>
              <a:t>意志決定プロセスの理解とプロセスを遂行・管理できる能力</a:t>
            </a:r>
          </a:p>
          <a:p>
            <a:pPr marL="171450" indent="-171450">
              <a:buFont typeface="Wingdings" charset="2"/>
              <a:buChar char="v"/>
            </a:pPr>
            <a:r>
              <a:rPr lang="ja-JP" altLang="en-US" sz="1200" dirty="0">
                <a:solidFill>
                  <a:srgbClr val="FFFFFF"/>
                </a:solidFill>
                <a:latin typeface="Meiryo" panose="020B0604030504040204" pitchFamily="34" charset="-128"/>
                <a:ea typeface="Meiryo" panose="020B0604030504040204" pitchFamily="34" charset="-128"/>
              </a:rPr>
              <a:t>納得を引き出すドキュメンテーションやプレゼンのスキル</a:t>
            </a:r>
            <a:endParaRPr lang="en-US" altLang="ja-JP" sz="1200" dirty="0">
              <a:solidFill>
                <a:srgbClr val="FFFFFF"/>
              </a:solidFill>
              <a:latin typeface="Meiryo" panose="020B0604030504040204" pitchFamily="34" charset="-128"/>
              <a:ea typeface="Meiryo" panose="020B0604030504040204" pitchFamily="34" charset="-128"/>
            </a:endParaRPr>
          </a:p>
        </p:txBody>
      </p:sp>
      <p:sp>
        <p:nvSpPr>
          <p:cNvPr id="26" name="角丸四角形 25"/>
          <p:cNvSpPr/>
          <p:nvPr/>
        </p:nvSpPr>
        <p:spPr>
          <a:xfrm>
            <a:off x="1143000" y="1143000"/>
            <a:ext cx="2533805" cy="359318"/>
          </a:xfrm>
          <a:prstGeom prst="roundRect">
            <a:avLst>
              <a:gd name="adj" fmla="val 0"/>
            </a:avLst>
          </a:prstGeom>
          <a:solidFill>
            <a:schemeClr val="tx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rPr>
              <a:t>営業</a:t>
            </a:r>
            <a:r>
              <a:rPr kumimoji="1" lang="en-US" altLang="ja-JP" sz="2000" dirty="0">
                <a:solidFill>
                  <a:srgbClr val="FFFFFF"/>
                </a:solidFill>
                <a:latin typeface="Meiryo" panose="020B0604030504040204" pitchFamily="34" charset="-128"/>
                <a:ea typeface="Meiryo" panose="020B0604030504040204" pitchFamily="34" charset="-128"/>
              </a:rPr>
              <a:t> </a:t>
            </a:r>
            <a:r>
              <a:rPr lang="ja-JP" altLang="en-US" sz="2000" dirty="0">
                <a:solidFill>
                  <a:srgbClr val="FFFFFF"/>
                </a:solidFill>
                <a:latin typeface="Meiryo" panose="020B0604030504040204" pitchFamily="34" charset="-128"/>
                <a:ea typeface="Meiryo" panose="020B0604030504040204" pitchFamily="34" charset="-128"/>
              </a:rPr>
              <a:t>１</a:t>
            </a:r>
            <a:r>
              <a:rPr lang="en-US" altLang="ja-JP" sz="2000" dirty="0">
                <a:solidFill>
                  <a:srgbClr val="FFFFFF"/>
                </a:solidFill>
                <a:latin typeface="Meiryo" panose="020B0604030504040204" pitchFamily="34" charset="-128"/>
                <a:ea typeface="Meiryo" panose="020B0604030504040204" pitchFamily="34" charset="-128"/>
              </a:rPr>
              <a:t>.</a:t>
            </a:r>
            <a:r>
              <a:rPr lang="ja-JP" altLang="en-US" sz="2000" dirty="0">
                <a:solidFill>
                  <a:srgbClr val="FFFFFF"/>
                </a:solidFill>
                <a:latin typeface="Meiryo" panose="020B0604030504040204" pitchFamily="34" charset="-128"/>
                <a:ea typeface="Meiryo" panose="020B0604030504040204" pitchFamily="34" charset="-128"/>
              </a:rPr>
              <a:t>０</a:t>
            </a:r>
            <a:endParaRPr kumimoji="1" lang="ja-JP" altLang="en-US" sz="2000" dirty="0">
              <a:solidFill>
                <a:srgbClr val="FFFFFF"/>
              </a:solidFill>
              <a:latin typeface="Meiryo" panose="020B0604030504040204" pitchFamily="34" charset="-128"/>
              <a:ea typeface="Meiryo" panose="020B0604030504040204" pitchFamily="34" charset="-128"/>
            </a:endParaRPr>
          </a:p>
        </p:txBody>
      </p:sp>
      <p:sp>
        <p:nvSpPr>
          <p:cNvPr id="27" name="角丸四角形 26"/>
          <p:cNvSpPr/>
          <p:nvPr/>
        </p:nvSpPr>
        <p:spPr>
          <a:xfrm>
            <a:off x="6384074" y="1143000"/>
            <a:ext cx="2533805" cy="359318"/>
          </a:xfrm>
          <a:prstGeom prst="roundRect">
            <a:avLst>
              <a:gd name="adj" fmla="val 0"/>
            </a:avLst>
          </a:prstGeom>
          <a:solidFill>
            <a:srgbClr val="0000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rPr>
              <a:t>営業</a:t>
            </a:r>
            <a:r>
              <a:rPr kumimoji="1" lang="en-US" altLang="ja-JP" sz="2000" dirty="0">
                <a:solidFill>
                  <a:srgbClr val="FFFFFF"/>
                </a:solidFill>
                <a:latin typeface="Meiryo" panose="020B0604030504040204" pitchFamily="34" charset="-128"/>
                <a:ea typeface="Meiryo" panose="020B0604030504040204" pitchFamily="34" charset="-128"/>
              </a:rPr>
              <a:t> </a:t>
            </a:r>
            <a:r>
              <a:rPr kumimoji="1" lang="ja-JP" altLang="en-US" sz="2000" dirty="0">
                <a:solidFill>
                  <a:srgbClr val="FFFFFF"/>
                </a:solidFill>
                <a:latin typeface="Meiryo" panose="020B0604030504040204" pitchFamily="34" charset="-128"/>
                <a:ea typeface="Meiryo" panose="020B0604030504040204" pitchFamily="34" charset="-128"/>
              </a:rPr>
              <a:t>３</a:t>
            </a:r>
            <a:r>
              <a:rPr kumimoji="1" lang="en-US" altLang="ja-JP" sz="2000" dirty="0">
                <a:solidFill>
                  <a:srgbClr val="FFFFFF"/>
                </a:solidFill>
                <a:latin typeface="Meiryo" panose="020B0604030504040204" pitchFamily="34" charset="-128"/>
                <a:ea typeface="Meiryo" panose="020B0604030504040204" pitchFamily="34" charset="-128"/>
              </a:rPr>
              <a:t>.</a:t>
            </a:r>
            <a:r>
              <a:rPr kumimoji="1" lang="ja-JP" altLang="en-US" sz="2000" dirty="0">
                <a:solidFill>
                  <a:srgbClr val="FFFFFF"/>
                </a:solidFill>
                <a:latin typeface="Meiryo" panose="020B0604030504040204" pitchFamily="34" charset="-128"/>
                <a:ea typeface="Meiryo" panose="020B0604030504040204" pitchFamily="34" charset="-128"/>
              </a:rPr>
              <a:t>０</a:t>
            </a:r>
          </a:p>
        </p:txBody>
      </p:sp>
      <p:sp>
        <p:nvSpPr>
          <p:cNvPr id="28" name="角丸四角形 27"/>
          <p:cNvSpPr/>
          <p:nvPr/>
        </p:nvSpPr>
        <p:spPr>
          <a:xfrm>
            <a:off x="3754244" y="1143000"/>
            <a:ext cx="2533805" cy="359318"/>
          </a:xfrm>
          <a:prstGeom prst="roundRect">
            <a:avLst>
              <a:gd name="adj" fmla="val 0"/>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rPr>
              <a:t>営業</a:t>
            </a:r>
            <a:r>
              <a:rPr kumimoji="1" lang="en-US" altLang="ja-JP" sz="2000" dirty="0">
                <a:solidFill>
                  <a:srgbClr val="FFFFFF"/>
                </a:solidFill>
                <a:latin typeface="Meiryo" panose="020B0604030504040204" pitchFamily="34" charset="-128"/>
                <a:ea typeface="Meiryo" panose="020B0604030504040204" pitchFamily="34" charset="-128"/>
              </a:rPr>
              <a:t> </a:t>
            </a:r>
            <a:r>
              <a:rPr kumimoji="1" lang="ja-JP" altLang="en-US" sz="2000" dirty="0">
                <a:solidFill>
                  <a:srgbClr val="FFFFFF"/>
                </a:solidFill>
                <a:latin typeface="Meiryo" panose="020B0604030504040204" pitchFamily="34" charset="-128"/>
                <a:ea typeface="Meiryo" panose="020B0604030504040204" pitchFamily="34" charset="-128"/>
              </a:rPr>
              <a:t>２</a:t>
            </a:r>
            <a:r>
              <a:rPr kumimoji="1" lang="en-US" altLang="ja-JP" sz="2000" dirty="0">
                <a:solidFill>
                  <a:srgbClr val="FFFFFF"/>
                </a:solidFill>
                <a:latin typeface="Meiryo" panose="020B0604030504040204" pitchFamily="34" charset="-128"/>
                <a:ea typeface="Meiryo" panose="020B0604030504040204" pitchFamily="34" charset="-128"/>
              </a:rPr>
              <a:t>.</a:t>
            </a:r>
            <a:r>
              <a:rPr kumimoji="1" lang="ja-JP" altLang="en-US" sz="2000" dirty="0">
                <a:solidFill>
                  <a:srgbClr val="FFFFFF"/>
                </a:solidFill>
                <a:latin typeface="Meiryo" panose="020B0604030504040204" pitchFamily="34" charset="-128"/>
                <a:ea typeface="Meiryo" panose="020B0604030504040204" pitchFamily="34" charset="-128"/>
              </a:rPr>
              <a:t>０</a:t>
            </a:r>
          </a:p>
        </p:txBody>
      </p:sp>
      <p:sp>
        <p:nvSpPr>
          <p:cNvPr id="29" name="ホームベース 28"/>
          <p:cNvSpPr/>
          <p:nvPr/>
        </p:nvSpPr>
        <p:spPr>
          <a:xfrm>
            <a:off x="269489" y="1143000"/>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800" dirty="0">
                <a:solidFill>
                  <a:srgbClr val="FFFFFF"/>
                </a:solidFill>
                <a:latin typeface="Meiryo" panose="020B0604030504040204" pitchFamily="34" charset="-128"/>
                <a:ea typeface="Meiryo" panose="020B0604030504040204" pitchFamily="34" charset="-128"/>
              </a:rPr>
              <a:t>バージョン</a:t>
            </a:r>
          </a:p>
        </p:txBody>
      </p:sp>
      <p:sp>
        <p:nvSpPr>
          <p:cNvPr id="30" name="ホームベース 29"/>
          <p:cNvSpPr/>
          <p:nvPr/>
        </p:nvSpPr>
        <p:spPr>
          <a:xfrm>
            <a:off x="269489" y="1558073"/>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800" dirty="0">
                <a:solidFill>
                  <a:srgbClr val="FFFFFF"/>
                </a:solidFill>
                <a:latin typeface="Meiryo" panose="020B0604030504040204" pitchFamily="34" charset="-128"/>
                <a:ea typeface="Meiryo" panose="020B0604030504040204" pitchFamily="34" charset="-128"/>
              </a:rPr>
              <a:t>スタイル</a:t>
            </a:r>
          </a:p>
        </p:txBody>
      </p:sp>
      <p:sp>
        <p:nvSpPr>
          <p:cNvPr id="31" name="ホームベース 30"/>
          <p:cNvSpPr/>
          <p:nvPr/>
        </p:nvSpPr>
        <p:spPr>
          <a:xfrm>
            <a:off x="269489" y="1979344"/>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800" dirty="0">
                <a:solidFill>
                  <a:srgbClr val="FFFFFF"/>
                </a:solidFill>
                <a:latin typeface="Meiryo" panose="020B0604030504040204" pitchFamily="34" charset="-128"/>
                <a:ea typeface="Meiryo" panose="020B0604030504040204" pitchFamily="34" charset="-128"/>
              </a:rPr>
              <a:t>活動起点</a:t>
            </a:r>
          </a:p>
        </p:txBody>
      </p:sp>
      <p:sp>
        <p:nvSpPr>
          <p:cNvPr id="32" name="ホームベース 31"/>
          <p:cNvSpPr/>
          <p:nvPr/>
        </p:nvSpPr>
        <p:spPr>
          <a:xfrm>
            <a:off x="269489" y="4038600"/>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800" dirty="0">
                <a:solidFill>
                  <a:srgbClr val="FFFFFF"/>
                </a:solidFill>
                <a:latin typeface="Meiryo" panose="020B0604030504040204" pitchFamily="34" charset="-128"/>
                <a:ea typeface="Meiryo" panose="020B0604030504040204" pitchFamily="34" charset="-128"/>
              </a:rPr>
              <a:t>営業活動</a:t>
            </a:r>
            <a:endParaRPr kumimoji="1" lang="en-US" altLang="ja-JP" sz="800" dirty="0">
              <a:solidFill>
                <a:srgbClr val="FFFFFF"/>
              </a:solidFill>
              <a:latin typeface="Meiryo" panose="020B0604030504040204" pitchFamily="34" charset="-128"/>
              <a:ea typeface="Meiryo" panose="020B0604030504040204" pitchFamily="34" charset="-128"/>
            </a:endParaRPr>
          </a:p>
          <a:p>
            <a:pPr algn="ctr"/>
            <a:r>
              <a:rPr lang="ja-JP" altLang="en-US" sz="800" dirty="0">
                <a:solidFill>
                  <a:srgbClr val="FFFFFF"/>
                </a:solidFill>
                <a:latin typeface="Meiryo" panose="020B0604030504040204" pitchFamily="34" charset="-128"/>
                <a:ea typeface="Meiryo" panose="020B0604030504040204" pitchFamily="34" charset="-128"/>
              </a:rPr>
              <a:t>プロセス</a:t>
            </a:r>
            <a:endParaRPr kumimoji="1" lang="ja-JP" altLang="en-US" sz="800" dirty="0">
              <a:solidFill>
                <a:srgbClr val="FFFFFF"/>
              </a:solidFill>
              <a:latin typeface="Meiryo" panose="020B0604030504040204" pitchFamily="34" charset="-128"/>
              <a:ea typeface="Meiryo" panose="020B0604030504040204" pitchFamily="34" charset="-128"/>
            </a:endParaRPr>
          </a:p>
        </p:txBody>
      </p:sp>
      <p:sp>
        <p:nvSpPr>
          <p:cNvPr id="33" name="ホームベース 32"/>
          <p:cNvSpPr/>
          <p:nvPr/>
        </p:nvSpPr>
        <p:spPr>
          <a:xfrm>
            <a:off x="269489" y="3142788"/>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800" dirty="0">
                <a:solidFill>
                  <a:srgbClr val="FFFFFF"/>
                </a:solidFill>
                <a:latin typeface="Meiryo" panose="020B0604030504040204" pitchFamily="34" charset="-128"/>
                <a:ea typeface="Meiryo" panose="020B0604030504040204" pitchFamily="34" charset="-128"/>
              </a:rPr>
              <a:t>カウンターパート</a:t>
            </a:r>
          </a:p>
        </p:txBody>
      </p:sp>
      <p:sp>
        <p:nvSpPr>
          <p:cNvPr id="34" name="ホームベース 33"/>
          <p:cNvSpPr/>
          <p:nvPr/>
        </p:nvSpPr>
        <p:spPr>
          <a:xfrm>
            <a:off x="269489" y="5584282"/>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800" dirty="0">
                <a:solidFill>
                  <a:srgbClr val="FFFFFF"/>
                </a:solidFill>
                <a:latin typeface="Meiryo" panose="020B0604030504040204" pitchFamily="34" charset="-128"/>
                <a:ea typeface="Meiryo" panose="020B0604030504040204" pitchFamily="34" charset="-128"/>
              </a:rPr>
              <a:t>求められる能力</a:t>
            </a:r>
          </a:p>
        </p:txBody>
      </p:sp>
      <p:sp>
        <p:nvSpPr>
          <p:cNvPr id="35" name="ホームベース 34"/>
          <p:cNvSpPr/>
          <p:nvPr/>
        </p:nvSpPr>
        <p:spPr>
          <a:xfrm>
            <a:off x="269489" y="2590800"/>
            <a:ext cx="805366" cy="359318"/>
          </a:xfrm>
          <a:prstGeom prst="homePlate">
            <a:avLst/>
          </a:prstGeom>
          <a:solidFill>
            <a:srgbClr val="008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800" dirty="0">
                <a:solidFill>
                  <a:srgbClr val="FFFFFF"/>
                </a:solidFill>
                <a:latin typeface="Meiryo" panose="020B0604030504040204" pitchFamily="34" charset="-128"/>
                <a:ea typeface="Meiryo" panose="020B0604030504040204" pitchFamily="34" charset="-128"/>
              </a:rPr>
              <a:t>提供価値</a:t>
            </a:r>
          </a:p>
        </p:txBody>
      </p:sp>
    </p:spTree>
    <p:extLst>
      <p:ext uri="{BB962C8B-B14F-4D97-AF65-F5344CB8AC3E}">
        <p14:creationId xmlns:p14="http://schemas.microsoft.com/office/powerpoint/2010/main" val="377747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ppt_x</p:attrName>
                                        </p:attrNameLst>
                                      </p:cBhvr>
                                      <p:tavLst>
                                        <p:tav tm="0">
                                          <p:val>
                                            <p:strVal val="#ppt_x-#ppt_w*1.125000"/>
                                          </p:val>
                                        </p:tav>
                                        <p:tav tm="100000">
                                          <p:val>
                                            <p:strVal val="#ppt_x"/>
                                          </p:val>
                                        </p:tav>
                                      </p:tavLst>
                                    </p:anim>
                                    <p:animEffect transition="in" filter="wipe(right)">
                                      <p:cBhvr>
                                        <p:cTn id="12" dur="500"/>
                                        <p:tgtEl>
                                          <p:spTgt spid="12"/>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ppt_x</p:attrName>
                                        </p:attrNameLst>
                                      </p:cBhvr>
                                      <p:tavLst>
                                        <p:tav tm="0">
                                          <p:val>
                                            <p:strVal val="#ppt_x-#ppt_w*1.125000"/>
                                          </p:val>
                                        </p:tav>
                                        <p:tav tm="100000">
                                          <p:val>
                                            <p:strVal val="#ppt_x"/>
                                          </p:val>
                                        </p:tav>
                                      </p:tavLst>
                                    </p:anim>
                                    <p:animEffect transition="in" filter="wipe(right)">
                                      <p:cBhvr>
                                        <p:cTn id="16" dur="500"/>
                                        <p:tgtEl>
                                          <p:spTgt spid="15"/>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ppt_x</p:attrName>
                                        </p:attrNameLst>
                                      </p:cBhvr>
                                      <p:tavLst>
                                        <p:tav tm="0">
                                          <p:val>
                                            <p:strVal val="#ppt_x-#ppt_w*1.125000"/>
                                          </p:val>
                                        </p:tav>
                                        <p:tav tm="100000">
                                          <p:val>
                                            <p:strVal val="#ppt_x"/>
                                          </p:val>
                                        </p:tav>
                                      </p:tavLst>
                                    </p:anim>
                                    <p:animEffect transition="in" filter="wipe(right)">
                                      <p:cBhvr>
                                        <p:cTn id="20" dur="500"/>
                                        <p:tgtEl>
                                          <p:spTgt spid="18"/>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p:tgtEl>
                                          <p:spTgt spid="21"/>
                                        </p:tgtEl>
                                        <p:attrNameLst>
                                          <p:attrName>ppt_x</p:attrName>
                                        </p:attrNameLst>
                                      </p:cBhvr>
                                      <p:tavLst>
                                        <p:tav tm="0">
                                          <p:val>
                                            <p:strVal val="#ppt_x-#ppt_w*1.125000"/>
                                          </p:val>
                                        </p:tav>
                                        <p:tav tm="100000">
                                          <p:val>
                                            <p:strVal val="#ppt_x"/>
                                          </p:val>
                                        </p:tav>
                                      </p:tavLst>
                                    </p:anim>
                                    <p:animEffect transition="in" filter="wipe(right)">
                                      <p:cBhvr>
                                        <p:cTn id="24" dur="500"/>
                                        <p:tgtEl>
                                          <p:spTgt spid="21"/>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p:tgtEl>
                                          <p:spTgt spid="24"/>
                                        </p:tgtEl>
                                        <p:attrNameLst>
                                          <p:attrName>ppt_x</p:attrName>
                                        </p:attrNameLst>
                                      </p:cBhvr>
                                      <p:tavLst>
                                        <p:tav tm="0">
                                          <p:val>
                                            <p:strVal val="#ppt_x-#ppt_w*1.125000"/>
                                          </p:val>
                                        </p:tav>
                                        <p:tav tm="100000">
                                          <p:val>
                                            <p:strVal val="#ppt_x"/>
                                          </p:val>
                                        </p:tav>
                                      </p:tavLst>
                                    </p:anim>
                                    <p:animEffect transition="in" filter="wipe(right)">
                                      <p:cBhvr>
                                        <p:cTn id="28" dur="500"/>
                                        <p:tgtEl>
                                          <p:spTgt spid="24"/>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ppt_x</p:attrName>
                                        </p:attrNameLst>
                                      </p:cBhvr>
                                      <p:tavLst>
                                        <p:tav tm="0">
                                          <p:val>
                                            <p:strVal val="#ppt_x-#ppt_w*1.125000"/>
                                          </p:val>
                                        </p:tav>
                                        <p:tav tm="100000">
                                          <p:val>
                                            <p:strVal val="#ppt_x"/>
                                          </p:val>
                                        </p:tav>
                                      </p:tavLst>
                                    </p:anim>
                                    <p:animEffect transition="in" filter="wipe(right)">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406464" y="3103618"/>
            <a:ext cx="2334248" cy="30394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46" name="円/楕円 45"/>
          <p:cNvSpPr/>
          <p:nvPr/>
        </p:nvSpPr>
        <p:spPr>
          <a:xfrm>
            <a:off x="3797045" y="4423378"/>
            <a:ext cx="1553086" cy="1216515"/>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2" name="タイトル 1"/>
          <p:cNvSpPr>
            <a:spLocks noGrp="1"/>
          </p:cNvSpPr>
          <p:nvPr>
            <p:ph type="title"/>
          </p:nvPr>
        </p:nvSpPr>
        <p:spPr/>
        <p:txBody>
          <a:bodyPr/>
          <a:lstStyle/>
          <a:p>
            <a:r>
              <a:rPr kumimoji="1" lang="ja-JP" altLang="en-US" dirty="0"/>
              <a:t>「共創」の３タイプ</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4" name="正方形/長方形 3"/>
          <p:cNvSpPr/>
          <p:nvPr/>
        </p:nvSpPr>
        <p:spPr>
          <a:xfrm>
            <a:off x="1028780" y="1177293"/>
            <a:ext cx="7089615" cy="1405353"/>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400" b="1" dirty="0">
                <a:solidFill>
                  <a:srgbClr val="FFFFFF"/>
                </a:solidFill>
                <a:latin typeface="Meiryo" charset="-128"/>
                <a:ea typeface="Meiryo" charset="-128"/>
                <a:cs typeface="Meiryo" charset="-128"/>
              </a:rPr>
              <a:t>共創</a:t>
            </a:r>
            <a:endParaRPr kumimoji="1" lang="en-US" altLang="ja-JP" sz="5400" b="1" dirty="0">
              <a:solidFill>
                <a:srgbClr val="FFFFFF"/>
              </a:solidFill>
              <a:latin typeface="Meiryo" charset="-128"/>
              <a:ea typeface="Meiryo" charset="-128"/>
              <a:cs typeface="Meiryo" charset="-128"/>
            </a:endParaRPr>
          </a:p>
          <a:p>
            <a:pPr algn="ctr"/>
            <a:r>
              <a:rPr kumimoji="1" lang="en-US" altLang="ja-JP" sz="2000" dirty="0">
                <a:solidFill>
                  <a:srgbClr val="FFFFFF"/>
                </a:solidFill>
                <a:latin typeface="Meiryo" charset="-128"/>
                <a:ea typeface="Meiryo" charset="-128"/>
                <a:cs typeface="Meiryo" charset="-128"/>
              </a:rPr>
              <a:t>Co-Creation</a:t>
            </a: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1028781" y="3103618"/>
            <a:ext cx="2334248" cy="30394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5784887" y="3119434"/>
            <a:ext cx="2334248" cy="30394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grpSp>
        <p:nvGrpSpPr>
          <p:cNvPr id="8" name="図形グループ 7"/>
          <p:cNvGrpSpPr/>
          <p:nvPr/>
        </p:nvGrpSpPr>
        <p:grpSpPr>
          <a:xfrm>
            <a:off x="2638596" y="4658998"/>
            <a:ext cx="366685" cy="687691"/>
            <a:chOff x="626312" y="838875"/>
            <a:chExt cx="603656" cy="1238713"/>
          </a:xfrm>
        </p:grpSpPr>
        <p:sp>
          <p:nvSpPr>
            <p:cNvPr id="9" name="円/楕円 8"/>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1379132" y="4658998"/>
            <a:ext cx="366685" cy="687691"/>
            <a:chOff x="626312" y="838875"/>
            <a:chExt cx="603656" cy="1238713"/>
          </a:xfrm>
        </p:grpSpPr>
        <p:sp>
          <p:nvSpPr>
            <p:cNvPr id="12" name="円/楕円 11"/>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 name="テキスト ボックス 15"/>
          <p:cNvSpPr txBox="1"/>
          <p:nvPr/>
        </p:nvSpPr>
        <p:spPr>
          <a:xfrm>
            <a:off x="1162364" y="5443842"/>
            <a:ext cx="800219" cy="338554"/>
          </a:xfrm>
          <a:prstGeom prst="rect">
            <a:avLst/>
          </a:prstGeom>
          <a:noFill/>
        </p:spPr>
        <p:txBody>
          <a:bodyPr wrap="none" rtlCol="0">
            <a:spAutoFit/>
          </a:bodyPr>
          <a:lstStyle/>
          <a:p>
            <a:r>
              <a:rPr lang="ja-JP" altLang="en-US" sz="1600">
                <a:latin typeface="Meiryo" charset="-128"/>
                <a:ea typeface="Meiryo" charset="-128"/>
                <a:cs typeface="Meiryo" charset="-128"/>
              </a:rPr>
              <a:t>提供者</a:t>
            </a:r>
            <a:endParaRPr kumimoji="1" lang="ja-JP" altLang="en-US" sz="1600" dirty="0">
              <a:latin typeface="Meiryo" charset="-128"/>
              <a:ea typeface="Meiryo" charset="-128"/>
              <a:cs typeface="Meiryo" charset="-128"/>
            </a:endParaRPr>
          </a:p>
        </p:txBody>
      </p:sp>
      <p:sp>
        <p:nvSpPr>
          <p:cNvPr id="17" name="テキスト ボックス 16"/>
          <p:cNvSpPr txBox="1"/>
          <p:nvPr/>
        </p:nvSpPr>
        <p:spPr>
          <a:xfrm>
            <a:off x="2524420" y="5455755"/>
            <a:ext cx="595035" cy="338554"/>
          </a:xfrm>
          <a:prstGeom prst="rect">
            <a:avLst/>
          </a:prstGeom>
          <a:noFill/>
        </p:spPr>
        <p:txBody>
          <a:bodyPr wrap="none" rtlCol="0">
            <a:spAutoFit/>
          </a:bodyPr>
          <a:lstStyle/>
          <a:p>
            <a:r>
              <a:rPr lang="ja-JP" altLang="en-US" sz="1600">
                <a:latin typeface="Meiryo" charset="-128"/>
                <a:ea typeface="Meiryo" charset="-128"/>
                <a:cs typeface="Meiryo" charset="-128"/>
              </a:rPr>
              <a:t>顧客</a:t>
            </a:r>
            <a:endParaRPr kumimoji="1" lang="ja-JP" altLang="en-US" sz="1600" dirty="0">
              <a:latin typeface="Meiryo" charset="-128"/>
              <a:ea typeface="Meiryo" charset="-128"/>
              <a:cs typeface="Meiryo" charset="-128"/>
            </a:endParaRPr>
          </a:p>
        </p:txBody>
      </p:sp>
      <p:sp>
        <p:nvSpPr>
          <p:cNvPr id="18" name="円/楕円 17"/>
          <p:cNvSpPr/>
          <p:nvPr/>
        </p:nvSpPr>
        <p:spPr>
          <a:xfrm>
            <a:off x="1898178" y="4385905"/>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19" name="右矢印 18"/>
          <p:cNvSpPr/>
          <p:nvPr/>
        </p:nvSpPr>
        <p:spPr>
          <a:xfrm rot="19063755">
            <a:off x="1718633" y="4837565"/>
            <a:ext cx="295877" cy="220929"/>
          </a:xfrm>
          <a:prstGeom prs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p:cNvSpPr/>
          <p:nvPr/>
        </p:nvSpPr>
        <p:spPr>
          <a:xfrm rot="2536245" flipH="1">
            <a:off x="2385518" y="4837566"/>
            <a:ext cx="295877" cy="220929"/>
          </a:xfrm>
          <a:prstGeom prs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左右矢印 20"/>
          <p:cNvSpPr/>
          <p:nvPr/>
        </p:nvSpPr>
        <p:spPr>
          <a:xfrm>
            <a:off x="1789252" y="5076031"/>
            <a:ext cx="8051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図形グループ 21"/>
          <p:cNvGrpSpPr/>
          <p:nvPr/>
        </p:nvGrpSpPr>
        <p:grpSpPr>
          <a:xfrm>
            <a:off x="5040792" y="4808302"/>
            <a:ext cx="227371" cy="484816"/>
            <a:chOff x="626312" y="838875"/>
            <a:chExt cx="603656" cy="1238713"/>
          </a:xfrm>
        </p:grpSpPr>
        <p:sp>
          <p:nvSpPr>
            <p:cNvPr id="23" name="円/楕円 22"/>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 name="図形グループ 24"/>
          <p:cNvGrpSpPr/>
          <p:nvPr/>
        </p:nvGrpSpPr>
        <p:grpSpPr>
          <a:xfrm>
            <a:off x="3883819" y="4808302"/>
            <a:ext cx="227371" cy="484816"/>
            <a:chOff x="626312" y="838875"/>
            <a:chExt cx="603656" cy="1238713"/>
          </a:xfrm>
        </p:grpSpPr>
        <p:sp>
          <p:nvSpPr>
            <p:cNvPr id="26" name="円/楕円 25"/>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0" name="円/楕円 29"/>
          <p:cNvSpPr/>
          <p:nvPr/>
        </p:nvSpPr>
        <p:spPr>
          <a:xfrm>
            <a:off x="4280567" y="4746933"/>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grpSp>
        <p:nvGrpSpPr>
          <p:cNvPr id="34" name="図形グループ 33"/>
          <p:cNvGrpSpPr/>
          <p:nvPr/>
        </p:nvGrpSpPr>
        <p:grpSpPr>
          <a:xfrm>
            <a:off x="4231062" y="4173961"/>
            <a:ext cx="227371" cy="484816"/>
            <a:chOff x="626312" y="838875"/>
            <a:chExt cx="603656" cy="1238713"/>
          </a:xfrm>
        </p:grpSpPr>
        <p:sp>
          <p:nvSpPr>
            <p:cNvPr id="35" name="円/楕円 34"/>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4686914" y="4173962"/>
            <a:ext cx="227371" cy="484816"/>
            <a:chOff x="626312" y="838875"/>
            <a:chExt cx="603656" cy="1238713"/>
          </a:xfrm>
        </p:grpSpPr>
        <p:sp>
          <p:nvSpPr>
            <p:cNvPr id="38" name="円/楕円 37"/>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39"/>
          <p:cNvGrpSpPr/>
          <p:nvPr/>
        </p:nvGrpSpPr>
        <p:grpSpPr>
          <a:xfrm>
            <a:off x="4231062" y="5350587"/>
            <a:ext cx="227371" cy="484816"/>
            <a:chOff x="626312" y="838875"/>
            <a:chExt cx="603656" cy="1238713"/>
          </a:xfrm>
        </p:grpSpPr>
        <p:sp>
          <p:nvSpPr>
            <p:cNvPr id="41" name="円/楕円 40"/>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a:off x="4686914" y="5350588"/>
            <a:ext cx="227371" cy="484816"/>
            <a:chOff x="626312" y="838875"/>
            <a:chExt cx="603656" cy="1238713"/>
          </a:xfrm>
        </p:grpSpPr>
        <p:sp>
          <p:nvSpPr>
            <p:cNvPr id="44" name="円/楕円 43"/>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7" name="円形吹き出し 46"/>
          <p:cNvSpPr/>
          <p:nvPr/>
        </p:nvSpPr>
        <p:spPr>
          <a:xfrm>
            <a:off x="1364557" y="4346019"/>
            <a:ext cx="395831" cy="242409"/>
          </a:xfrm>
          <a:prstGeom prst="wedgeEllipseCallout">
            <a:avLst>
              <a:gd name="adj1" fmla="val 14826"/>
              <a:gd name="adj2" fmla="val 7009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形吹き出し 47"/>
          <p:cNvSpPr/>
          <p:nvPr/>
        </p:nvSpPr>
        <p:spPr>
          <a:xfrm>
            <a:off x="2622497" y="4390044"/>
            <a:ext cx="395831" cy="242409"/>
          </a:xfrm>
          <a:prstGeom prst="wedgeEllipseCallout">
            <a:avLst>
              <a:gd name="adj1" fmla="val -36337"/>
              <a:gd name="adj2" fmla="val 7009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形吹き出し 48"/>
          <p:cNvSpPr/>
          <p:nvPr/>
        </p:nvSpPr>
        <p:spPr>
          <a:xfrm>
            <a:off x="3876729" y="4194518"/>
            <a:ext cx="281919" cy="182881"/>
          </a:xfrm>
          <a:prstGeom prst="wedgeEllipseCallout">
            <a:avLst>
              <a:gd name="adj1" fmla="val 62888"/>
              <a:gd name="adj2" fmla="val 6250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形吹き出し 49"/>
          <p:cNvSpPr/>
          <p:nvPr/>
        </p:nvSpPr>
        <p:spPr>
          <a:xfrm>
            <a:off x="4986244" y="4179744"/>
            <a:ext cx="281919" cy="182881"/>
          </a:xfrm>
          <a:prstGeom prst="wedgeEllipseCallout">
            <a:avLst>
              <a:gd name="adj1" fmla="val -61192"/>
              <a:gd name="adj2" fmla="val 52433"/>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形吹き出し 50"/>
          <p:cNvSpPr/>
          <p:nvPr/>
        </p:nvSpPr>
        <p:spPr>
          <a:xfrm>
            <a:off x="3887820" y="5594431"/>
            <a:ext cx="281919" cy="182881"/>
          </a:xfrm>
          <a:prstGeom prst="wedgeEllipseCallout">
            <a:avLst>
              <a:gd name="adj1" fmla="val 73772"/>
              <a:gd name="adj2" fmla="val -68372"/>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形吹き出し 51"/>
          <p:cNvSpPr/>
          <p:nvPr/>
        </p:nvSpPr>
        <p:spPr>
          <a:xfrm>
            <a:off x="4981053" y="5589097"/>
            <a:ext cx="281919" cy="182881"/>
          </a:xfrm>
          <a:prstGeom prst="wedgeEllipseCallout">
            <a:avLst>
              <a:gd name="adj1" fmla="val -67722"/>
              <a:gd name="adj2" fmla="val -7172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形吹き出し 52"/>
          <p:cNvSpPr/>
          <p:nvPr/>
        </p:nvSpPr>
        <p:spPr>
          <a:xfrm>
            <a:off x="3571727" y="4671849"/>
            <a:ext cx="281919" cy="182881"/>
          </a:xfrm>
          <a:prstGeom prst="wedgeEllipseCallout">
            <a:avLst>
              <a:gd name="adj1" fmla="val 62888"/>
              <a:gd name="adj2" fmla="val 6250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形吹き出し 53"/>
          <p:cNvSpPr/>
          <p:nvPr/>
        </p:nvSpPr>
        <p:spPr>
          <a:xfrm>
            <a:off x="5263502" y="4652560"/>
            <a:ext cx="281919" cy="182881"/>
          </a:xfrm>
          <a:prstGeom prst="wedgeEllipseCallout">
            <a:avLst>
              <a:gd name="adj1" fmla="val -61192"/>
              <a:gd name="adj2" fmla="val 52433"/>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7610451" y="4874906"/>
            <a:ext cx="227371" cy="484816"/>
            <a:chOff x="626312" y="838875"/>
            <a:chExt cx="603656" cy="1238713"/>
          </a:xfrm>
        </p:grpSpPr>
        <p:sp>
          <p:nvSpPr>
            <p:cNvPr id="56" name="円/楕円 55"/>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フローチャート: 論理積ゲート 56"/>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6967499" y="4173962"/>
            <a:ext cx="227371" cy="484816"/>
            <a:chOff x="626312" y="838875"/>
            <a:chExt cx="603656" cy="1238713"/>
          </a:xfrm>
        </p:grpSpPr>
        <p:sp>
          <p:nvSpPr>
            <p:cNvPr id="62" name="円/楕円 61"/>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フローチャート: 論理積ゲート 62"/>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6967499" y="5346689"/>
            <a:ext cx="227371" cy="484816"/>
            <a:chOff x="626312" y="838875"/>
            <a:chExt cx="603656" cy="1238713"/>
          </a:xfrm>
        </p:grpSpPr>
        <p:sp>
          <p:nvSpPr>
            <p:cNvPr id="65" name="円/楕円 64"/>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6086391" y="4687789"/>
            <a:ext cx="366685" cy="687691"/>
            <a:chOff x="626312" y="838875"/>
            <a:chExt cx="603656" cy="1238713"/>
          </a:xfrm>
        </p:grpSpPr>
        <p:sp>
          <p:nvSpPr>
            <p:cNvPr id="68" name="円/楕円 67"/>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論理積ゲート 68"/>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左右矢印 70"/>
          <p:cNvSpPr/>
          <p:nvPr/>
        </p:nvSpPr>
        <p:spPr>
          <a:xfrm rot="18950861">
            <a:off x="6466815" y="4661740"/>
            <a:ext cx="5287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左右矢印 71"/>
          <p:cNvSpPr/>
          <p:nvPr/>
        </p:nvSpPr>
        <p:spPr>
          <a:xfrm rot="2146722">
            <a:off x="6478352" y="5343855"/>
            <a:ext cx="5287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左右矢印 72"/>
          <p:cNvSpPr/>
          <p:nvPr/>
        </p:nvSpPr>
        <p:spPr>
          <a:xfrm>
            <a:off x="6518820" y="5019327"/>
            <a:ext cx="1068556"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794860" y="4750093"/>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74" name="テキスト ボックス 73"/>
          <p:cNvSpPr txBox="1"/>
          <p:nvPr/>
        </p:nvSpPr>
        <p:spPr>
          <a:xfrm>
            <a:off x="1028781" y="3237317"/>
            <a:ext cx="2333508" cy="461665"/>
          </a:xfrm>
          <a:prstGeom prst="rect">
            <a:avLst/>
          </a:prstGeom>
          <a:noFill/>
        </p:spPr>
        <p:txBody>
          <a:bodyPr wrap="square" rtlCol="0">
            <a:spAutoFit/>
          </a:bodyPr>
          <a:lstStyle/>
          <a:p>
            <a:pPr algn="ct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双方向</a:t>
            </a:r>
            <a:r>
              <a:rPr lang="ja-JP" altLang="en-US" sz="1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75" name="テキスト ボックス 74"/>
          <p:cNvSpPr txBox="1"/>
          <p:nvPr/>
        </p:nvSpPr>
        <p:spPr>
          <a:xfrm>
            <a:off x="3450639" y="3237317"/>
            <a:ext cx="2333508" cy="461665"/>
          </a:xfrm>
          <a:prstGeom prst="rect">
            <a:avLst/>
          </a:prstGeom>
          <a:noFill/>
        </p:spPr>
        <p:txBody>
          <a:bodyPr wrap="square" rtlCol="0">
            <a:spAutoFit/>
          </a:bodyPr>
          <a:lstStyle/>
          <a:p>
            <a:pPr algn="ctr"/>
            <a:r>
              <a:rPr lang="ja-JP" altLang="en-US" sz="2400" b="1">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共有</a:t>
            </a:r>
            <a:r>
              <a:rPr lang="ja-JP" altLang="en-US" sz="1400" b="1">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76" name="テキスト ボックス 75"/>
          <p:cNvSpPr txBox="1"/>
          <p:nvPr/>
        </p:nvSpPr>
        <p:spPr>
          <a:xfrm>
            <a:off x="5765492" y="3242266"/>
            <a:ext cx="2333508" cy="461665"/>
          </a:xfrm>
          <a:prstGeom prst="rect">
            <a:avLst/>
          </a:prstGeom>
          <a:noFill/>
        </p:spPr>
        <p:txBody>
          <a:bodyPr wrap="square" rtlCol="0">
            <a:spAutoFit/>
          </a:bodyPr>
          <a:lstStyle/>
          <a:p>
            <a:pPr algn="ct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連携</a:t>
            </a:r>
            <a:r>
              <a:rPr lang="ja-JP" altLang="en-US" sz="1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cxnSp>
        <p:nvCxnSpPr>
          <p:cNvPr id="78" name="カギ線コネクタ 77"/>
          <p:cNvCxnSpPr>
            <a:stCxn id="4" idx="2"/>
            <a:endCxn id="5" idx="0"/>
          </p:cNvCxnSpPr>
          <p:nvPr/>
        </p:nvCxnSpPr>
        <p:spPr>
          <a:xfrm rot="5400000">
            <a:off x="3124261" y="1654291"/>
            <a:ext cx="520972" cy="2377683"/>
          </a:xfrm>
          <a:prstGeom prst="bentConnector3">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cxnSp>
        <p:nvCxnSpPr>
          <p:cNvPr id="79" name="カギ線コネクタ 78"/>
          <p:cNvCxnSpPr>
            <a:stCxn id="4" idx="2"/>
            <a:endCxn id="7" idx="0"/>
          </p:cNvCxnSpPr>
          <p:nvPr/>
        </p:nvCxnSpPr>
        <p:spPr>
          <a:xfrm rot="16200000" flipH="1">
            <a:off x="5494405" y="1661828"/>
            <a:ext cx="536788" cy="2378423"/>
          </a:xfrm>
          <a:prstGeom prst="bentConnector3">
            <a:avLst>
              <a:gd name="adj1" fmla="val 50000"/>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cxnSp>
        <p:nvCxnSpPr>
          <p:cNvPr id="83" name="直線コネクタ 82"/>
          <p:cNvCxnSpPr>
            <a:stCxn id="4" idx="2"/>
            <a:endCxn id="6" idx="0"/>
          </p:cNvCxnSpPr>
          <p:nvPr/>
        </p:nvCxnSpPr>
        <p:spPr>
          <a:xfrm>
            <a:off x="4573588" y="2582646"/>
            <a:ext cx="0" cy="520972"/>
          </a:xfrm>
          <a:prstGeom prst="line">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sp>
        <p:nvSpPr>
          <p:cNvPr id="77" name="正方形/長方形 76"/>
          <p:cNvSpPr/>
          <p:nvPr/>
        </p:nvSpPr>
        <p:spPr>
          <a:xfrm>
            <a:off x="1028779" y="1180386"/>
            <a:ext cx="7089615" cy="1405353"/>
          </a:xfrm>
          <a:prstGeom prst="rect">
            <a:avLst/>
          </a:prstGeom>
          <a:solidFill>
            <a:srgbClr val="0052FF">
              <a:alpha val="5058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a:solidFill>
                  <a:srgbClr val="FFFFFF"/>
                </a:solidFill>
                <a:latin typeface="Meiryo" charset="-128"/>
                <a:ea typeface="Meiryo" charset="-128"/>
                <a:cs typeface="Meiryo" charset="-128"/>
              </a:rPr>
              <a:t>お客様と手を組んで</a:t>
            </a:r>
            <a:endParaRPr kumimoji="1" lang="en-US" altLang="ja-JP" sz="3600" b="1" dirty="0">
              <a:solidFill>
                <a:srgbClr val="FFFFFF"/>
              </a:solidFill>
              <a:latin typeface="Meiryo" charset="-128"/>
              <a:ea typeface="Meiryo" charset="-128"/>
              <a:cs typeface="Meiryo" charset="-128"/>
            </a:endParaRPr>
          </a:p>
          <a:p>
            <a:pPr algn="ctr"/>
            <a:r>
              <a:rPr kumimoji="1" lang="ja-JP" altLang="en-US" sz="3600" b="1" dirty="0">
                <a:solidFill>
                  <a:srgbClr val="FFFFFF"/>
                </a:solidFill>
                <a:latin typeface="Meiryo" charset="-128"/>
                <a:ea typeface="Meiryo" charset="-128"/>
                <a:cs typeface="Meiryo" charset="-128"/>
              </a:rPr>
              <a:t>ビジネスを創り育てる</a:t>
            </a:r>
            <a:endParaRPr kumimoji="1" lang="ja-JP" altLang="en-US" sz="3600" dirty="0">
              <a:solidFill>
                <a:srgbClr val="FFFFFF"/>
              </a:solidFill>
              <a:latin typeface="Meiryo" charset="-128"/>
              <a:ea typeface="Meiryo" charset="-128"/>
              <a:cs typeface="Meiryo" charset="-128"/>
            </a:endParaRPr>
          </a:p>
        </p:txBody>
      </p:sp>
      <p:sp>
        <p:nvSpPr>
          <p:cNvPr id="14" name="四角形吹き出し 13"/>
          <p:cNvSpPr/>
          <p:nvPr/>
        </p:nvSpPr>
        <p:spPr>
          <a:xfrm>
            <a:off x="6742736" y="862436"/>
            <a:ext cx="2251732" cy="837242"/>
          </a:xfrm>
          <a:prstGeom prst="wedgeRectCallout">
            <a:avLst>
              <a:gd name="adj1" fmla="val -37194"/>
              <a:gd name="adj2" fmla="val 87268"/>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それぞれが</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自分のリスクをとらない</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共創は失敗する</a:t>
            </a:r>
          </a:p>
        </p:txBody>
      </p:sp>
    </p:spTree>
    <p:extLst>
      <p:ext uri="{BB962C8B-B14F-4D97-AF65-F5344CB8AC3E}">
        <p14:creationId xmlns:p14="http://schemas.microsoft.com/office/powerpoint/2010/main" val="240401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dissolv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03191" y="545070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何ができるか</a:t>
            </a:r>
            <a:r>
              <a:rPr kumimoji="1" lang="ja-JP" altLang="en-US" dirty="0">
                <a:solidFill>
                  <a:srgbClr val="FFFFFF"/>
                </a:solidFill>
                <a:latin typeface="メイリオ"/>
                <a:ea typeface="メイリオ"/>
                <a:cs typeface="メイリオ"/>
              </a:rPr>
              <a:t>？</a:t>
            </a:r>
          </a:p>
        </p:txBody>
      </p:sp>
      <p:grpSp>
        <p:nvGrpSpPr>
          <p:cNvPr id="7" name="図形グループ 6"/>
          <p:cNvGrpSpPr/>
          <p:nvPr/>
        </p:nvGrpSpPr>
        <p:grpSpPr>
          <a:xfrm>
            <a:off x="4048683" y="2080381"/>
            <a:ext cx="4292357" cy="4393185"/>
            <a:chOff x="4048683" y="2080381"/>
            <a:chExt cx="4292357" cy="4393185"/>
          </a:xfrm>
        </p:grpSpPr>
        <p:sp>
          <p:nvSpPr>
            <p:cNvPr id="23" name="上矢印 22"/>
            <p:cNvSpPr/>
            <p:nvPr/>
          </p:nvSpPr>
          <p:spPr>
            <a:xfrm flipV="1">
              <a:off x="6615152" y="2080381"/>
              <a:ext cx="840092" cy="3294802"/>
            </a:xfrm>
            <a:prstGeom prst="upArrow">
              <a:avLst>
                <a:gd name="adj1" fmla="val 50000"/>
                <a:gd name="adj2" fmla="val 33593"/>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4" name="正方形/長方形 13"/>
            <p:cNvSpPr/>
            <p:nvPr/>
          </p:nvSpPr>
          <p:spPr>
            <a:xfrm>
              <a:off x="4661474" y="545070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何ができないか</a:t>
              </a:r>
              <a:r>
                <a:rPr kumimoji="1" lang="ja-JP" altLang="en-US" dirty="0">
                  <a:solidFill>
                    <a:srgbClr val="FFFFFF"/>
                  </a:solidFill>
                  <a:latin typeface="メイリオ"/>
                  <a:ea typeface="メイリオ"/>
                  <a:cs typeface="メイリオ"/>
                </a:rPr>
                <a:t>？</a:t>
              </a:r>
            </a:p>
          </p:txBody>
        </p:sp>
        <p:sp>
          <p:nvSpPr>
            <p:cNvPr id="24" name="加算記号 23"/>
            <p:cNvSpPr/>
            <p:nvPr/>
          </p:nvSpPr>
          <p:spPr>
            <a:xfrm>
              <a:off x="4048683" y="5450701"/>
              <a:ext cx="1043460" cy="1022865"/>
            </a:xfrm>
            <a:prstGeom prst="mathPlus">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grpSp>
      <p:grpSp>
        <p:nvGrpSpPr>
          <p:cNvPr id="2" name="図形グループ 1"/>
          <p:cNvGrpSpPr/>
          <p:nvPr/>
        </p:nvGrpSpPr>
        <p:grpSpPr>
          <a:xfrm>
            <a:off x="1643021" y="878700"/>
            <a:ext cx="3979532" cy="4496485"/>
            <a:chOff x="1643021" y="878700"/>
            <a:chExt cx="3979532" cy="4496485"/>
          </a:xfrm>
        </p:grpSpPr>
        <p:sp>
          <p:nvSpPr>
            <p:cNvPr id="22" name="上矢印 21"/>
            <p:cNvSpPr/>
            <p:nvPr/>
          </p:nvSpPr>
          <p:spPr>
            <a:xfrm>
              <a:off x="1768556" y="2080381"/>
              <a:ext cx="840092" cy="3294804"/>
            </a:xfrm>
            <a:prstGeom prst="upArrow">
              <a:avLst>
                <a:gd name="adj1" fmla="val 50000"/>
                <a:gd name="adj2" fmla="val 33593"/>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1" name="六角形 10"/>
            <p:cNvSpPr/>
            <p:nvPr/>
          </p:nvSpPr>
          <p:spPr>
            <a:xfrm>
              <a:off x="3528767" y="975135"/>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お客様は誰？</a:t>
              </a:r>
              <a:endParaRPr kumimoji="1" lang="ja-JP" altLang="en-US" sz="1600" dirty="0">
                <a:solidFill>
                  <a:srgbClr val="FFFFFF"/>
                </a:solidFill>
                <a:latin typeface="メイリオ"/>
                <a:ea typeface="メイリオ"/>
                <a:cs typeface="メイリオ"/>
              </a:endParaRPr>
            </a:p>
          </p:txBody>
        </p:sp>
        <p:pic>
          <p:nvPicPr>
            <p:cNvPr id="13" name="図 12" descr="E381AFE381A6E381AAEFBC9FE8B5A4-thumbnail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3021" y="878700"/>
              <a:ext cx="1145950" cy="1119300"/>
            </a:xfrm>
            <a:prstGeom prst="rect">
              <a:avLst/>
            </a:prstGeom>
            <a:ln>
              <a:noFill/>
            </a:ln>
          </p:spPr>
        </p:pic>
      </p:grpSp>
      <p:sp>
        <p:nvSpPr>
          <p:cNvPr id="4" name="テキスト ボックス 3"/>
          <p:cNvSpPr txBox="1"/>
          <p:nvPr/>
        </p:nvSpPr>
        <p:spPr>
          <a:xfrm>
            <a:off x="230400" y="266401"/>
            <a:ext cx="3231654" cy="523220"/>
          </a:xfrm>
          <a:prstGeom prst="rect">
            <a:avLst/>
          </a:prstGeom>
          <a:noFill/>
        </p:spPr>
        <p:txBody>
          <a:bodyPr wrap="none" lIns="0" rIns="0" rtlCol="0">
            <a:spAutoFit/>
          </a:bodyPr>
          <a:lstStyle/>
          <a:p>
            <a:r>
              <a:rPr kumimoji="1" lang="ja-JP" altLang="en-US" sz="2800" dirty="0">
                <a:solidFill>
                  <a:srgbClr val="7F7F7F"/>
                </a:solidFill>
                <a:latin typeface="メイリオ"/>
                <a:ea typeface="メイリオ"/>
                <a:cs typeface="メイリオ"/>
              </a:rPr>
              <a:t>「お客様」は誰か？</a:t>
            </a:r>
          </a:p>
        </p:txBody>
      </p:sp>
      <p:sp>
        <p:nvSpPr>
          <p:cNvPr id="6" name="正方形/長方形 5"/>
          <p:cNvSpPr/>
          <p:nvPr/>
        </p:nvSpPr>
        <p:spPr>
          <a:xfrm>
            <a:off x="803192" y="394043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a:t>
            </a:r>
            <a:r>
              <a:rPr kumimoji="1" lang="ja-JP" altLang="en-US" sz="2000" b="1" dirty="0">
                <a:solidFill>
                  <a:srgbClr val="FFFFFF"/>
                </a:solidFill>
                <a:latin typeface="メイリオ"/>
                <a:ea typeface="メイリオ"/>
                <a:cs typeface="メイリオ"/>
              </a:rPr>
              <a:t>できること</a:t>
            </a:r>
            <a:r>
              <a:rPr kumimoji="1" lang="ja-JP" altLang="en-US" sz="1200" dirty="0">
                <a:solidFill>
                  <a:srgbClr val="FFFFFF"/>
                </a:solidFill>
                <a:latin typeface="メイリオ"/>
                <a:ea typeface="メイリオ"/>
                <a:cs typeface="メイリオ"/>
              </a:rPr>
              <a:t>に都合が良い</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市場</a:t>
            </a:r>
            <a:r>
              <a:rPr lang="ja-JP" altLang="en-US" sz="2000" b="1" dirty="0">
                <a:solidFill>
                  <a:srgbClr val="FFFFFF"/>
                </a:solidFill>
                <a:latin typeface="メイリオ"/>
                <a:ea typeface="メイリオ"/>
                <a:cs typeface="メイリオ"/>
              </a:rPr>
              <a:t>・顧客・</a:t>
            </a:r>
            <a:r>
              <a:rPr kumimoji="1" lang="ja-JP" altLang="en-US" sz="2000" b="1" dirty="0">
                <a:solidFill>
                  <a:srgbClr val="FFFFFF"/>
                </a:solidFill>
                <a:latin typeface="メイリオ"/>
                <a:ea typeface="メイリオ"/>
                <a:cs typeface="メイリオ"/>
              </a:rPr>
              <a:t>計画</a:t>
            </a:r>
          </a:p>
        </p:txBody>
      </p:sp>
      <p:sp>
        <p:nvSpPr>
          <p:cNvPr id="8" name="六角形 7"/>
          <p:cNvSpPr/>
          <p:nvPr/>
        </p:nvSpPr>
        <p:spPr>
          <a:xfrm>
            <a:off x="3528768" y="2495377"/>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お客様の</a:t>
            </a:r>
            <a:endParaRPr lang="en-US" altLang="ja-JP" sz="1600" dirty="0">
              <a:solidFill>
                <a:srgbClr val="FFFFFF"/>
              </a:solidFill>
              <a:latin typeface="メイリオ"/>
              <a:ea typeface="メイリオ"/>
              <a:cs typeface="メイリオ"/>
            </a:endParaRPr>
          </a:p>
          <a:p>
            <a:pPr algn="ctr"/>
            <a:r>
              <a:rPr lang="ja-JP" altLang="en-US" sz="1600" dirty="0">
                <a:solidFill>
                  <a:srgbClr val="FFFFFF"/>
                </a:solidFill>
                <a:latin typeface="メイリオ"/>
                <a:ea typeface="メイリオ"/>
                <a:cs typeface="メイリオ"/>
              </a:rPr>
              <a:t>あるべき姿？</a:t>
            </a:r>
            <a:endParaRPr kumimoji="1" lang="ja-JP" altLang="en-US" sz="1600" dirty="0">
              <a:solidFill>
                <a:srgbClr val="FFFFFF"/>
              </a:solidFill>
              <a:latin typeface="メイリオ"/>
              <a:ea typeface="メイリオ"/>
              <a:cs typeface="メイリオ"/>
            </a:endParaRPr>
          </a:p>
        </p:txBody>
      </p:sp>
      <p:sp>
        <p:nvSpPr>
          <p:cNvPr id="10" name="正方形/長方形 9"/>
          <p:cNvSpPr/>
          <p:nvPr/>
        </p:nvSpPr>
        <p:spPr>
          <a:xfrm>
            <a:off x="803192" y="2495377"/>
            <a:ext cx="2711620"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自分たちのできることに都合が良い</a:t>
            </a: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sp>
        <p:nvSpPr>
          <p:cNvPr id="15" name="正方形/長方形 14"/>
          <p:cNvSpPr/>
          <p:nvPr/>
        </p:nvSpPr>
        <p:spPr>
          <a:xfrm>
            <a:off x="4661474" y="394043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お客様の</a:t>
            </a:r>
            <a:r>
              <a:rPr kumimoji="1" lang="ja-JP" altLang="en-US" sz="2000" b="1" dirty="0">
                <a:solidFill>
                  <a:srgbClr val="FFFFFF"/>
                </a:solidFill>
                <a:latin typeface="メイリオ"/>
                <a:ea typeface="メイリオ"/>
                <a:cs typeface="メイリオ"/>
              </a:rPr>
              <a:t>あるべき姿</a:t>
            </a:r>
            <a:r>
              <a:rPr kumimoji="1" lang="ja-JP" altLang="en-US" sz="1200" dirty="0">
                <a:solidFill>
                  <a:srgbClr val="FFFFFF"/>
                </a:solidFill>
                <a:latin typeface="メイリオ"/>
                <a:ea typeface="メイリオ"/>
                <a:cs typeface="メイリオ"/>
              </a:rPr>
              <a:t>を実現するために</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何をすべきか</a:t>
            </a:r>
            <a:r>
              <a:rPr kumimoji="1" lang="ja-JP" altLang="en-US" sz="2000" dirty="0">
                <a:solidFill>
                  <a:srgbClr val="FFFFFF"/>
                </a:solidFill>
                <a:latin typeface="メイリオ"/>
                <a:ea typeface="メイリオ"/>
                <a:cs typeface="メイリオ"/>
              </a:rPr>
              <a:t>？</a:t>
            </a:r>
          </a:p>
        </p:txBody>
      </p:sp>
      <p:sp>
        <p:nvSpPr>
          <p:cNvPr id="16" name="正方形/長方形 15"/>
          <p:cNvSpPr/>
          <p:nvPr/>
        </p:nvSpPr>
        <p:spPr>
          <a:xfrm>
            <a:off x="5629420" y="2495377"/>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具体的にイメージできる</a:t>
            </a:r>
            <a:endParaRPr lang="en-US" altLang="ja-JP" sz="1200"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grpSp>
        <p:nvGrpSpPr>
          <p:cNvPr id="3" name="図形グループ 2"/>
          <p:cNvGrpSpPr/>
          <p:nvPr/>
        </p:nvGrpSpPr>
        <p:grpSpPr>
          <a:xfrm>
            <a:off x="5629420" y="975135"/>
            <a:ext cx="2711620" cy="1022865"/>
            <a:chOff x="5629420" y="975135"/>
            <a:chExt cx="2711620" cy="1022865"/>
          </a:xfrm>
        </p:grpSpPr>
        <p:sp>
          <p:nvSpPr>
            <p:cNvPr id="18" name="正方形/長方形 17"/>
            <p:cNvSpPr/>
            <p:nvPr/>
          </p:nvSpPr>
          <p:spPr>
            <a:xfrm>
              <a:off x="5629420" y="975135"/>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1200" dirty="0">
                <a:solidFill>
                  <a:srgbClr val="FFFFFF"/>
                </a:solidFill>
                <a:latin typeface="メイリオ"/>
                <a:ea typeface="メイリオ"/>
                <a:cs typeface="メイリオ"/>
              </a:endParaRPr>
            </a:p>
          </p:txBody>
        </p:sp>
        <p:sp>
          <p:nvSpPr>
            <p:cNvPr id="21" name="正方形/長方形 20"/>
            <p:cNvSpPr/>
            <p:nvPr/>
          </p:nvSpPr>
          <p:spPr>
            <a:xfrm>
              <a:off x="5900025" y="1157175"/>
              <a:ext cx="1906874" cy="707886"/>
            </a:xfrm>
            <a:prstGeom prst="rect">
              <a:avLst/>
            </a:prstGeom>
            <a:ln>
              <a:noFill/>
            </a:ln>
          </p:spPr>
          <p:txBody>
            <a:bodyPr wrap="square">
              <a:spAutoFit/>
            </a:bodyPr>
            <a:lstStyle/>
            <a:p>
              <a:r>
                <a:rPr lang="en-US" altLang="ja-JP" sz="1000" dirty="0">
                  <a:solidFill>
                    <a:srgbClr val="FFFFFF"/>
                  </a:solidFill>
                  <a:latin typeface="メイリオ"/>
                  <a:ea typeface="メイリオ"/>
                  <a:cs typeface="メイリオ"/>
                </a:rPr>
                <a:t>〇</a:t>
              </a:r>
              <a:r>
                <a:rPr lang="ja-JP" altLang="en-US" sz="1000" dirty="0">
                  <a:solidFill>
                    <a:srgbClr val="FFFFFF"/>
                  </a:solidFill>
                  <a:latin typeface="メイリオ"/>
                  <a:ea typeface="メイリオ"/>
                  <a:cs typeface="メイリオ"/>
                </a:rPr>
                <a:t>山　</a:t>
              </a:r>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男　</a:t>
              </a:r>
              <a:r>
                <a:rPr lang="en-US" altLang="ja-JP" sz="1000" dirty="0">
                  <a:solidFill>
                    <a:srgbClr val="FFFFFF"/>
                  </a:solidFill>
                  <a:latin typeface="メイリオ"/>
                  <a:ea typeface="メイリオ"/>
                  <a:cs typeface="メイリオ"/>
                </a:rPr>
                <a:t>39</a:t>
              </a:r>
              <a:r>
                <a:rPr lang="ja-JP" altLang="en-US" sz="1000" dirty="0">
                  <a:solidFill>
                    <a:srgbClr val="FFFFFF"/>
                  </a:solidFill>
                  <a:latin typeface="メイリオ"/>
                  <a:ea typeface="メイリオ"/>
                  <a:cs typeface="メイリオ"/>
                </a:rPr>
                <a:t>歳</a:t>
              </a:r>
              <a:endParaRPr lang="en-US" altLang="ja-JP" sz="1000" dirty="0">
                <a:solidFill>
                  <a:srgbClr val="FFFFFF"/>
                </a:solidFill>
                <a:latin typeface="メイリオ"/>
                <a:ea typeface="メイリオ"/>
                <a:cs typeface="メイリオ"/>
              </a:endParaRPr>
            </a:p>
            <a:p>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株式会社　</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西日本営業部</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営業業務課</a:t>
              </a:r>
            </a:p>
          </p:txBody>
        </p:sp>
      </p:grpSp>
      <p:sp>
        <p:nvSpPr>
          <p:cNvPr id="9" name="円/楕円 8"/>
          <p:cNvSpPr/>
          <p:nvPr/>
        </p:nvSpPr>
        <p:spPr>
          <a:xfrm>
            <a:off x="7651836" y="1176206"/>
            <a:ext cx="310122" cy="310133"/>
          </a:xfrm>
          <a:prstGeom prst="ellipse">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7623844" y="1514333"/>
            <a:ext cx="366110" cy="310121"/>
          </a:xfrm>
          <a:prstGeom prst="flowChartDelay">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5916943" y="1994862"/>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ニーズ起点</a:t>
            </a:r>
          </a:p>
        </p:txBody>
      </p:sp>
      <p:sp>
        <p:nvSpPr>
          <p:cNvPr id="26" name="テキスト ボックス 25"/>
          <p:cNvSpPr txBox="1"/>
          <p:nvPr/>
        </p:nvSpPr>
        <p:spPr>
          <a:xfrm>
            <a:off x="1070347" y="4963296"/>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シーズ起点</a:t>
            </a:r>
          </a:p>
        </p:txBody>
      </p:sp>
    </p:spTree>
    <p:extLst>
      <p:ext uri="{BB962C8B-B14F-4D97-AF65-F5344CB8AC3E}">
        <p14:creationId xmlns:p14="http://schemas.microsoft.com/office/powerpoint/2010/main" val="36417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up)">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500" fill="hold"/>
                                        <p:tgtEl>
                                          <p:spTgt spid="25"/>
                                        </p:tgtEl>
                                        <p:attrNameLst>
                                          <p:attrName>ppt_w</p:attrName>
                                        </p:attrNameLst>
                                      </p:cBhvr>
                                      <p:tavLst>
                                        <p:tav tm="0">
                                          <p:val>
                                            <p:fltVal val="0"/>
                                          </p:val>
                                        </p:tav>
                                        <p:tav tm="100000">
                                          <p:val>
                                            <p:strVal val="#ppt_w"/>
                                          </p:val>
                                        </p:tav>
                                      </p:tavLst>
                                    </p:anim>
                                    <p:anim calcmode="lin" valueType="num">
                                      <p:cBhvr>
                                        <p:cTn id="60" dur="500" fill="hold"/>
                                        <p:tgtEl>
                                          <p:spTgt spid="25"/>
                                        </p:tgtEl>
                                        <p:attrNameLst>
                                          <p:attrName>ppt_h</p:attrName>
                                        </p:attrNameLst>
                                      </p:cBhvr>
                                      <p:tavLst>
                                        <p:tav tm="0">
                                          <p:val>
                                            <p:fltVal val="0"/>
                                          </p:val>
                                        </p:tav>
                                        <p:tav tm="100000">
                                          <p:val>
                                            <p:strVal val="#ppt_h"/>
                                          </p:val>
                                        </p:tav>
                                      </p:tavLst>
                                    </p:anim>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5" grpId="0" animBg="1"/>
      <p:bldP spid="16" grpId="0" animBg="1"/>
      <p:bldP spid="25" grpId="0"/>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B877DAF-20E5-ED4E-BD52-B66FB532D3E4}"/>
              </a:ext>
            </a:extLst>
          </p:cNvPr>
          <p:cNvPicPr>
            <a:picLocks noChangeAspect="1"/>
          </p:cNvPicPr>
          <p:nvPr/>
        </p:nvPicPr>
        <p:blipFill>
          <a:blip r:embed="rId2"/>
          <a:stretch>
            <a:fillRect/>
          </a:stretch>
        </p:blipFill>
        <p:spPr>
          <a:xfrm>
            <a:off x="466108" y="902134"/>
            <a:ext cx="1071947" cy="1208501"/>
          </a:xfrm>
          <a:prstGeom prst="rect">
            <a:avLst/>
          </a:prstGeom>
        </p:spPr>
      </p:pic>
      <p:sp>
        <p:nvSpPr>
          <p:cNvPr id="5" name="角丸四角形吹き出し 4">
            <a:extLst>
              <a:ext uri="{FF2B5EF4-FFF2-40B4-BE49-F238E27FC236}">
                <a16:creationId xmlns:a16="http://schemas.microsoft.com/office/drawing/2014/main" id="{E4394231-E499-1449-9939-D12241B8D064}"/>
              </a:ext>
            </a:extLst>
          </p:cNvPr>
          <p:cNvSpPr/>
          <p:nvPr/>
        </p:nvSpPr>
        <p:spPr>
          <a:xfrm>
            <a:off x="1784959" y="902134"/>
            <a:ext cx="6892069" cy="989295"/>
          </a:xfrm>
          <a:prstGeom prst="wedgeRoundRectCallout">
            <a:avLst>
              <a:gd name="adj1" fmla="val -55476"/>
              <a:gd name="adj2" fmla="val 47262"/>
              <a:gd name="adj3" fmla="val 166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うちも、</a:t>
            </a:r>
            <a:r>
              <a:rPr kumimoji="1" lang="en-US" altLang="ja-JP" sz="2800" dirty="0">
                <a:solidFill>
                  <a:srgbClr val="FFFFFF"/>
                </a:solidFill>
                <a:latin typeface="Meiryo" panose="020B0604030504040204" pitchFamily="34" charset="-128"/>
                <a:ea typeface="Meiryo" panose="020B0604030504040204" pitchFamily="34" charset="-128"/>
                <a:cs typeface="ＭＳ Ｐゴシック"/>
              </a:rPr>
              <a:t>IoT</a:t>
            </a:r>
            <a:r>
              <a:rPr kumimoji="1" lang="ja-JP" altLang="en-US" sz="2800">
                <a:solidFill>
                  <a:srgbClr val="FFFFFF"/>
                </a:solidFill>
                <a:latin typeface="Meiryo" panose="020B0604030504040204" pitchFamily="34" charset="-128"/>
                <a:ea typeface="Meiryo" panose="020B0604030504040204" pitchFamily="34" charset="-128"/>
                <a:cs typeface="ＭＳ Ｐゴシック"/>
              </a:rPr>
              <a:t>で何かできないのか？</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 name="図 5">
            <a:extLst>
              <a:ext uri="{FF2B5EF4-FFF2-40B4-BE49-F238E27FC236}">
                <a16:creationId xmlns:a16="http://schemas.microsoft.com/office/drawing/2014/main" id="{7E2454DA-C27E-4145-9339-2CA2113B8A45}"/>
              </a:ext>
            </a:extLst>
          </p:cNvPr>
          <p:cNvPicPr>
            <a:picLocks noChangeAspect="1"/>
          </p:cNvPicPr>
          <p:nvPr/>
        </p:nvPicPr>
        <p:blipFill>
          <a:blip r:embed="rId3"/>
          <a:stretch>
            <a:fillRect/>
          </a:stretch>
        </p:blipFill>
        <p:spPr>
          <a:xfrm>
            <a:off x="7681643" y="3273922"/>
            <a:ext cx="1073669" cy="1359075"/>
          </a:xfrm>
          <a:prstGeom prst="rect">
            <a:avLst/>
          </a:prstGeom>
        </p:spPr>
      </p:pic>
      <p:pic>
        <p:nvPicPr>
          <p:cNvPr id="7" name="図 6">
            <a:extLst>
              <a:ext uri="{FF2B5EF4-FFF2-40B4-BE49-F238E27FC236}">
                <a16:creationId xmlns:a16="http://schemas.microsoft.com/office/drawing/2014/main" id="{7833899E-9012-ED4F-BBD1-6BC6A0E813AD}"/>
              </a:ext>
            </a:extLst>
          </p:cNvPr>
          <p:cNvPicPr>
            <a:picLocks noChangeAspect="1"/>
          </p:cNvPicPr>
          <p:nvPr/>
        </p:nvPicPr>
        <p:blipFill>
          <a:blip r:embed="rId4"/>
          <a:stretch>
            <a:fillRect/>
          </a:stretch>
        </p:blipFill>
        <p:spPr>
          <a:xfrm>
            <a:off x="388688" y="3401632"/>
            <a:ext cx="1073669" cy="1359075"/>
          </a:xfrm>
          <a:prstGeom prst="rect">
            <a:avLst/>
          </a:prstGeom>
        </p:spPr>
      </p:pic>
      <p:sp>
        <p:nvSpPr>
          <p:cNvPr id="8" name="角丸四角形吹き出し 7">
            <a:extLst>
              <a:ext uri="{FF2B5EF4-FFF2-40B4-BE49-F238E27FC236}">
                <a16:creationId xmlns:a16="http://schemas.microsoft.com/office/drawing/2014/main" id="{E2CB4E45-D75B-EA4B-A12E-14E9C0DBFBBC}"/>
              </a:ext>
            </a:extLst>
          </p:cNvPr>
          <p:cNvSpPr/>
          <p:nvPr/>
        </p:nvSpPr>
        <p:spPr>
          <a:xfrm>
            <a:off x="4878025" y="2176528"/>
            <a:ext cx="3799003" cy="579200"/>
          </a:xfrm>
          <a:prstGeom prst="wedgeRoundRectCallout">
            <a:avLst>
              <a:gd name="adj1" fmla="val 34730"/>
              <a:gd name="adj2" fmla="val 125117"/>
              <a:gd name="adj3" fmla="val 16667"/>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何か</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て言われてもなぁ？</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何をすればいいのだろう？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角丸四角形吹き出し 8">
            <a:extLst>
              <a:ext uri="{FF2B5EF4-FFF2-40B4-BE49-F238E27FC236}">
                <a16:creationId xmlns:a16="http://schemas.microsoft.com/office/drawing/2014/main" id="{E3D24AA6-57B0-3445-A89E-71D67FDB62A2}"/>
              </a:ext>
            </a:extLst>
          </p:cNvPr>
          <p:cNvSpPr/>
          <p:nvPr/>
        </p:nvSpPr>
        <p:spPr>
          <a:xfrm>
            <a:off x="466108" y="2176528"/>
            <a:ext cx="3799003" cy="579200"/>
          </a:xfrm>
          <a:prstGeom prst="wedgeRoundRectCallout">
            <a:avLst>
              <a:gd name="adj1" fmla="val -36191"/>
              <a:gd name="adj2" fmla="val 137012"/>
              <a:gd name="adj3" fmla="val 166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いまうちの抱える課題は何だろう？</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競争力強化には何をすべきだろう？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BE88B085-800E-7C49-894D-036DCCCA038F}"/>
              </a:ext>
            </a:extLst>
          </p:cNvPr>
          <p:cNvSpPr/>
          <p:nvPr/>
        </p:nvSpPr>
        <p:spPr>
          <a:xfrm>
            <a:off x="4878884" y="3040827"/>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現状のプロセスをそのままに</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使えそうなところを探す</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9F2F9AC1-FCBC-9B40-9D31-1715CE0D77BE}"/>
              </a:ext>
            </a:extLst>
          </p:cNvPr>
          <p:cNvSpPr/>
          <p:nvPr/>
        </p:nvSpPr>
        <p:spPr>
          <a:xfrm>
            <a:off x="4878883" y="3859650"/>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使えそうなところに使って</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使えるかどうかを検証する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3046CD11-CC17-A243-895B-DD7CC9DB11E0}"/>
              </a:ext>
            </a:extLst>
          </p:cNvPr>
          <p:cNvSpPr/>
          <p:nvPr/>
        </p:nvSpPr>
        <p:spPr>
          <a:xfrm>
            <a:off x="4878882" y="4678473"/>
            <a:ext cx="2655519" cy="7327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使えることは確認できたが、</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これで何が実現できるの？</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31EB1BC-3E54-FE45-A05F-EA339884BABF}"/>
              </a:ext>
            </a:extLst>
          </p:cNvPr>
          <p:cNvSpPr/>
          <p:nvPr/>
        </p:nvSpPr>
        <p:spPr>
          <a:xfrm>
            <a:off x="4878881" y="5497296"/>
            <a:ext cx="3798147" cy="73277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何かを解決／実現することではなく</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r>
              <a:rPr lang="ja-JP" altLang="en-US" sz="1600">
                <a:solidFill>
                  <a:srgbClr val="FFFFFF"/>
                </a:solidFill>
                <a:latin typeface="Meiryo" panose="020B0604030504040204" pitchFamily="34" charset="-128"/>
                <a:ea typeface="Meiryo" panose="020B0604030504040204" pitchFamily="34" charset="-128"/>
                <a:cs typeface="ＭＳ Ｐゴシック"/>
              </a:rPr>
              <a:t>使ってみる</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r>
              <a:rPr lang="ja-JP" altLang="en-US" sz="1600">
                <a:solidFill>
                  <a:srgbClr val="FFFFFF"/>
                </a:solidFill>
                <a:latin typeface="Meiryo" panose="020B0604030504040204" pitchFamily="34" charset="-128"/>
                <a:ea typeface="Meiryo" panose="020B0604030504040204" pitchFamily="34" charset="-128"/>
                <a:cs typeface="ＭＳ Ｐゴシック"/>
              </a:rPr>
              <a:t>ことが目的となっている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BD67A2BF-1E9F-7346-9C80-4D7FE132BF9D}"/>
              </a:ext>
            </a:extLst>
          </p:cNvPr>
          <p:cNvSpPr/>
          <p:nvPr/>
        </p:nvSpPr>
        <p:spPr>
          <a:xfrm>
            <a:off x="1609592" y="3040827"/>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何を解決すれば、</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ブレークスルーできるのか？</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業績を向上させられるのか？</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EEAAF8CE-FB9A-4540-A891-491BD535FB90}"/>
              </a:ext>
            </a:extLst>
          </p:cNvPr>
          <p:cNvSpPr/>
          <p:nvPr/>
        </p:nvSpPr>
        <p:spPr>
          <a:xfrm>
            <a:off x="1609591" y="3859650"/>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そのための最適な手段は？</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IoT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は最適な手段なのか？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E738E81E-12CB-644F-BA47-DC4F53BE5CF5}"/>
              </a:ext>
            </a:extLst>
          </p:cNvPr>
          <p:cNvSpPr/>
          <p:nvPr/>
        </p:nvSpPr>
        <p:spPr>
          <a:xfrm>
            <a:off x="1609590" y="4678473"/>
            <a:ext cx="2655519" cy="73277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事業の成果（売上や利益）に</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どれだけ貢献できたのか</a:t>
            </a:r>
            <a:r>
              <a:rPr lang="ja-JP" altLang="en-US" sz="14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a:extLst>
              <a:ext uri="{FF2B5EF4-FFF2-40B4-BE49-F238E27FC236}">
                <a16:creationId xmlns:a16="http://schemas.microsoft.com/office/drawing/2014/main" id="{2D10AA22-3EBA-C748-9E81-929134D3C8FF}"/>
              </a:ext>
            </a:extLst>
          </p:cNvPr>
          <p:cNvSpPr/>
          <p:nvPr/>
        </p:nvSpPr>
        <p:spPr>
          <a:xfrm>
            <a:off x="466964" y="5497296"/>
            <a:ext cx="3798147" cy="732772"/>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短期長期の経営課題や事業課題を</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解決することが目的となっている</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98CECD37-43A1-BC40-8243-4A6B455CF35C}"/>
              </a:ext>
            </a:extLst>
          </p:cNvPr>
          <p:cNvSpPr txBox="1"/>
          <p:nvPr/>
        </p:nvSpPr>
        <p:spPr>
          <a:xfrm>
            <a:off x="4734838" y="6278747"/>
            <a:ext cx="4185761" cy="276999"/>
          </a:xfrm>
          <a:prstGeom prst="rect">
            <a:avLst/>
          </a:prstGeom>
          <a:noFill/>
        </p:spPr>
        <p:txBody>
          <a:bodyPr wrap="none" rtlCol="0">
            <a:spAutoFit/>
          </a:bodyPr>
          <a:lstStyle/>
          <a:p>
            <a:r>
              <a:rPr kumimoji="1" lang="ja-JP" altLang="en-US" sz="1200">
                <a:solidFill>
                  <a:schemeClr val="accent3">
                    <a:lumMod val="50000"/>
                  </a:schemeClr>
                </a:solidFill>
                <a:latin typeface="Meiryo" panose="020B0604030504040204" pitchFamily="34" charset="-128"/>
                <a:ea typeface="Meiryo" panose="020B0604030504040204" pitchFamily="34" charset="-128"/>
              </a:rPr>
              <a:t>「</a:t>
            </a:r>
            <a:r>
              <a:rPr kumimoji="1" lang="ja-JP" altLang="en-US" sz="1200" b="1">
                <a:solidFill>
                  <a:schemeClr val="accent3">
                    <a:lumMod val="50000"/>
                  </a:schemeClr>
                </a:solidFill>
                <a:latin typeface="Meiryo" panose="020B0604030504040204" pitchFamily="34" charset="-128"/>
                <a:ea typeface="Meiryo" panose="020B0604030504040204" pitchFamily="34" charset="-128"/>
              </a:rPr>
              <a:t>使ってみた</a:t>
            </a:r>
            <a:r>
              <a:rPr kumimoji="1" lang="ja-JP" altLang="en-US" sz="1200">
                <a:solidFill>
                  <a:schemeClr val="accent3">
                    <a:lumMod val="50000"/>
                  </a:schemeClr>
                </a:solidFill>
                <a:latin typeface="Meiryo" panose="020B0604030504040204" pitchFamily="34" charset="-128"/>
                <a:ea typeface="Meiryo" panose="020B0604030504040204" pitchFamily="34" charset="-128"/>
              </a:rPr>
              <a:t>」という成果は残るだけで次に続かない！</a:t>
            </a:r>
          </a:p>
        </p:txBody>
      </p:sp>
      <p:sp>
        <p:nvSpPr>
          <p:cNvPr id="19" name="テキスト ボックス 18">
            <a:extLst>
              <a:ext uri="{FF2B5EF4-FFF2-40B4-BE49-F238E27FC236}">
                <a16:creationId xmlns:a16="http://schemas.microsoft.com/office/drawing/2014/main" id="{E73C7740-2F57-844B-9A72-A35FBB917566}"/>
              </a:ext>
            </a:extLst>
          </p:cNvPr>
          <p:cNvSpPr txBox="1"/>
          <p:nvPr/>
        </p:nvSpPr>
        <p:spPr>
          <a:xfrm>
            <a:off x="388688" y="6278747"/>
            <a:ext cx="3877985" cy="276999"/>
          </a:xfrm>
          <a:prstGeom prst="rect">
            <a:avLst/>
          </a:prstGeom>
          <a:noFill/>
        </p:spPr>
        <p:txBody>
          <a:bodyPr wrap="none" rtlCol="0">
            <a:spAutoFit/>
          </a:bodyPr>
          <a:lstStyle/>
          <a:p>
            <a:r>
              <a:rPr kumimoji="1" lang="ja-JP" altLang="en-US" sz="1200">
                <a:solidFill>
                  <a:srgbClr val="002060"/>
                </a:solidFill>
                <a:latin typeface="Meiryo" panose="020B0604030504040204" pitchFamily="34" charset="-128"/>
                <a:ea typeface="Meiryo" panose="020B0604030504040204" pitchFamily="34" charset="-128"/>
              </a:rPr>
              <a:t>「</a:t>
            </a:r>
            <a:r>
              <a:rPr kumimoji="1" lang="ja-JP" altLang="en-US" sz="1200" b="1">
                <a:solidFill>
                  <a:srgbClr val="002060"/>
                </a:solidFill>
                <a:latin typeface="Meiryo" panose="020B0604030504040204" pitchFamily="34" charset="-128"/>
                <a:ea typeface="Meiryo" panose="020B0604030504040204" pitchFamily="34" charset="-128"/>
              </a:rPr>
              <a:t>ビジネスの成果</a:t>
            </a:r>
            <a:r>
              <a:rPr kumimoji="1" lang="ja-JP" altLang="en-US" sz="1200">
                <a:solidFill>
                  <a:srgbClr val="002060"/>
                </a:solidFill>
                <a:latin typeface="Meiryo" panose="020B0604030504040204" pitchFamily="34" charset="-128"/>
                <a:ea typeface="Meiryo" panose="020B0604030504040204" pitchFamily="34" charset="-128"/>
              </a:rPr>
              <a:t>」で評価し改善のサイクルを回す！</a:t>
            </a:r>
          </a:p>
        </p:txBody>
      </p:sp>
      <p:sp>
        <p:nvSpPr>
          <p:cNvPr id="20" name="タイトル 19">
            <a:extLst>
              <a:ext uri="{FF2B5EF4-FFF2-40B4-BE49-F238E27FC236}">
                <a16:creationId xmlns:a16="http://schemas.microsoft.com/office/drawing/2014/main" id="{5BF03F3B-A6C5-C84D-B135-0517C7AF5D1E}"/>
              </a:ext>
            </a:extLst>
          </p:cNvPr>
          <p:cNvSpPr>
            <a:spLocks noGrp="1"/>
          </p:cNvSpPr>
          <p:nvPr>
            <p:ph type="title"/>
          </p:nvPr>
        </p:nvSpPr>
        <p:spPr/>
        <p:txBody>
          <a:bodyPr/>
          <a:lstStyle/>
          <a:p>
            <a:r>
              <a:rPr lang="ja-JP" altLang="en-US"/>
              <a:t>失敗する</a:t>
            </a:r>
            <a:r>
              <a:rPr lang="en-US" altLang="ja-JP" dirty="0" err="1"/>
              <a:t>PoC</a:t>
            </a:r>
            <a:r>
              <a:rPr lang="ja-JP" altLang="en-US"/>
              <a:t>と成功する</a:t>
            </a:r>
            <a:r>
              <a:rPr lang="en-US" altLang="ja-JP" dirty="0" err="1"/>
              <a:t>PoC</a:t>
            </a:r>
            <a:r>
              <a:rPr lang="ja-JP" altLang="en-US"/>
              <a:t>の違い</a:t>
            </a:r>
            <a:endParaRPr kumimoji="1" lang="ja-JP" altLang="en-US"/>
          </a:p>
        </p:txBody>
      </p:sp>
    </p:spTree>
    <p:extLst>
      <p:ext uri="{BB962C8B-B14F-4D97-AF65-F5344CB8AC3E}">
        <p14:creationId xmlns:p14="http://schemas.microsoft.com/office/powerpoint/2010/main" val="409583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p:tgtEl>
                                          <p:spTgt spid="13"/>
                                        </p:tgtEl>
                                        <p:attrNameLst>
                                          <p:attrName>ppt_y</p:attrName>
                                        </p:attrNameLst>
                                      </p:cBhvr>
                                      <p:tavLst>
                                        <p:tav tm="0">
                                          <p:val>
                                            <p:strVal val="#ppt_y-#ppt_h*1.125000"/>
                                          </p:val>
                                        </p:tav>
                                        <p:tav tm="100000">
                                          <p:val>
                                            <p:strVal val="#ppt_y"/>
                                          </p:val>
                                        </p:tav>
                                      </p:tavLst>
                                    </p:anim>
                                    <p:animEffect transition="in" filter="wipe(down)">
                                      <p:cBhvr>
                                        <p:cTn id="27" dur="500"/>
                                        <p:tgtEl>
                                          <p:spTgt spid="13"/>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ppt_y</p:attrName>
                                        </p:attrNameLst>
                                      </p:cBhvr>
                                      <p:tavLst>
                                        <p:tav tm="0">
                                          <p:val>
                                            <p:strVal val="#ppt_y-#ppt_h*1.125000"/>
                                          </p:val>
                                        </p:tav>
                                        <p:tav tm="100000">
                                          <p:val>
                                            <p:strVal val="#ppt_y"/>
                                          </p:val>
                                        </p:tav>
                                      </p:tavLst>
                                    </p:anim>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p:tgtEl>
                                          <p:spTgt spid="19"/>
                                        </p:tgtEl>
                                        <p:attrNameLst>
                                          <p:attrName>ppt_y</p:attrName>
                                        </p:attrNameLst>
                                      </p:cBhvr>
                                      <p:tavLst>
                                        <p:tav tm="0">
                                          <p:val>
                                            <p:strVal val="#ppt_y-#ppt_h*1.125000"/>
                                          </p:val>
                                        </p:tav>
                                        <p:tav tm="100000">
                                          <p:val>
                                            <p:strVal val="#ppt_y"/>
                                          </p:val>
                                        </p:tav>
                                      </p:tavLst>
                                    </p:anim>
                                    <p:animEffect transition="in" filter="wipe(down)">
                                      <p:cBhvr>
                                        <p:cTn id="56" dur="500"/>
                                        <p:tgtEl>
                                          <p:spTgt spid="19"/>
                                        </p:tgtEl>
                                      </p:cBhvr>
                                    </p:animEffect>
                                  </p:childTnLst>
                                </p:cTn>
                              </p:par>
                              <p:par>
                                <p:cTn id="57" presetID="12" presetClass="entr" presetSubtype="1"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p:tgtEl>
                                          <p:spTgt spid="17"/>
                                        </p:tgtEl>
                                        <p:attrNameLst>
                                          <p:attrName>ppt_y</p:attrName>
                                        </p:attrNameLst>
                                      </p:cBhvr>
                                      <p:tavLst>
                                        <p:tav tm="0">
                                          <p:val>
                                            <p:strVal val="#ppt_y-#ppt_h*1.125000"/>
                                          </p:val>
                                        </p:tav>
                                        <p:tav tm="100000">
                                          <p:val>
                                            <p:strVal val="#ppt_y"/>
                                          </p:val>
                                        </p:tav>
                                      </p:tavLst>
                                    </p:anim>
                                    <p:animEffect transition="in" filter="wipe(down)">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64E34D-36EC-0C42-9BEF-B5E4EFA1BAED}"/>
              </a:ext>
            </a:extLst>
          </p:cNvPr>
          <p:cNvSpPr>
            <a:spLocks noGrp="1"/>
          </p:cNvSpPr>
          <p:nvPr>
            <p:ph type="title"/>
          </p:nvPr>
        </p:nvSpPr>
        <p:spPr/>
        <p:txBody>
          <a:bodyPr/>
          <a:lstStyle/>
          <a:p>
            <a:r>
              <a:rPr kumimoji="1" lang="en-US" altLang="ja-JP" dirty="0" err="1"/>
              <a:t>PoC</a:t>
            </a:r>
            <a:r>
              <a:rPr kumimoji="1" lang="ja-JP" altLang="en-US"/>
              <a:t>を成功させるための</a:t>
            </a:r>
            <a:r>
              <a:rPr kumimoji="1" lang="en-US" altLang="ja-JP" dirty="0"/>
              <a:t>3</a:t>
            </a:r>
            <a:r>
              <a:rPr kumimoji="1" lang="ja-JP" altLang="en-US"/>
              <a:t>つのこと</a:t>
            </a:r>
          </a:p>
        </p:txBody>
      </p:sp>
      <p:sp>
        <p:nvSpPr>
          <p:cNvPr id="3" name="テキスト ボックス 2">
            <a:extLst>
              <a:ext uri="{FF2B5EF4-FFF2-40B4-BE49-F238E27FC236}">
                <a16:creationId xmlns:a16="http://schemas.microsoft.com/office/drawing/2014/main" id="{367B1457-0155-8045-9F4C-D10C8DF345E4}"/>
              </a:ext>
            </a:extLst>
          </p:cNvPr>
          <p:cNvSpPr txBox="1"/>
          <p:nvPr/>
        </p:nvSpPr>
        <p:spPr>
          <a:xfrm>
            <a:off x="230400" y="858009"/>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顧客価値を明確にすること。</a:t>
            </a:r>
            <a:endParaRPr lang="en-US" altLang="ja-JP" sz="2800" b="1" dirty="0">
              <a:solidFill>
                <a:srgbClr val="002060"/>
              </a:solidFill>
              <a:latin typeface="Meiryo" panose="020B0604030504040204" pitchFamily="34" charset="-128"/>
              <a:ea typeface="Meiryo" panose="020B0604030504040204" pitchFamily="34" charset="-128"/>
            </a:endParaRPr>
          </a:p>
          <a:p>
            <a:r>
              <a:rPr kumimoji="1" lang="ja-JP" altLang="en-US" sz="1600">
                <a:solidFill>
                  <a:srgbClr val="002060"/>
                </a:solidFill>
                <a:latin typeface="Meiryo" panose="020B0604030504040204" pitchFamily="34" charset="-128"/>
                <a:ea typeface="Meiryo" panose="020B0604030504040204" pitchFamily="34" charset="-128"/>
              </a:rPr>
              <a:t>新しいサービスを実現することが顧客価値ではない。結果としてこうなっていたいという</a:t>
            </a:r>
            <a:r>
              <a:rPr lang="ja-JP" altLang="en-US" sz="1600">
                <a:solidFill>
                  <a:srgbClr val="002060"/>
                </a:solidFill>
                <a:latin typeface="Meiryo" panose="020B0604030504040204" pitchFamily="34" charset="-128"/>
                <a:ea typeface="Meiryo" panose="020B0604030504040204" pitchFamily="34" charset="-128"/>
              </a:rPr>
              <a:t>「あるべき姿」を実現すること。</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お客様のお客様の業績が向上する。</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世の中に新たな価値を提供できる。世の中の常識を変えられる。</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ぜひ、それを実現したいというパッションがある。</a:t>
            </a:r>
            <a:endParaRPr kumimoji="1" lang="en-US" altLang="ja-JP" sz="1600" dirty="0">
              <a:solidFill>
                <a:srgbClr val="00206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7C669D31-B1D2-1A48-A529-8AFE42A8BA8B}"/>
              </a:ext>
            </a:extLst>
          </p:cNvPr>
          <p:cNvSpPr txBox="1"/>
          <p:nvPr/>
        </p:nvSpPr>
        <p:spPr>
          <a:xfrm>
            <a:off x="230399" y="2686947"/>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外部に丸投げしないこと。</a:t>
            </a:r>
            <a:endParaRPr lang="en-US" altLang="ja-JP" sz="2800" b="1" dirty="0">
              <a:solidFill>
                <a:srgbClr val="002060"/>
              </a:solidFill>
              <a:latin typeface="Meiryo" panose="020B0604030504040204" pitchFamily="34" charset="-128"/>
              <a:ea typeface="Meiryo" panose="020B0604030504040204" pitchFamily="34" charset="-128"/>
            </a:endParaRPr>
          </a:p>
          <a:p>
            <a:r>
              <a:rPr kumimoji="1" lang="ja-JP" altLang="en-US" sz="1600">
                <a:solidFill>
                  <a:srgbClr val="002060"/>
                </a:solidFill>
                <a:latin typeface="Meiryo" panose="020B0604030504040204" pitchFamily="34" charset="-128"/>
                <a:ea typeface="Meiryo" panose="020B0604030504040204" pitchFamily="34" charset="-128"/>
              </a:rPr>
              <a:t>自分で手を動かす</a:t>
            </a:r>
            <a:r>
              <a:rPr lang="ja-JP" altLang="en-US" sz="1600">
                <a:solidFill>
                  <a:srgbClr val="002060"/>
                </a:solidFill>
                <a:latin typeface="Meiryo" panose="020B0604030504040204" pitchFamily="34" charset="-128"/>
                <a:ea typeface="Meiryo" panose="020B0604030504040204" pitchFamily="34" charset="-128"/>
              </a:rPr>
              <a:t>。お客様と対話しながら、試行錯誤して、一緒になって最適解が何かを模索すること。</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最初から仕様書は作れない、結果として、仕様書ができあがる。</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「あるべき姿」を共有し、確認をすることで、目指すべき方向を確認する。</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アジャイル開発、</a:t>
            </a:r>
            <a:r>
              <a:rPr kumimoji="1" lang="en-US" altLang="ja-JP" sz="1600" dirty="0">
                <a:solidFill>
                  <a:srgbClr val="002060"/>
                </a:solidFill>
                <a:latin typeface="Meiryo" panose="020B0604030504040204" pitchFamily="34" charset="-128"/>
                <a:ea typeface="Meiryo" panose="020B0604030504040204" pitchFamily="34" charset="-128"/>
              </a:rPr>
              <a:t>DevOps</a:t>
            </a:r>
            <a:r>
              <a:rPr kumimoji="1" lang="ja-JP" altLang="en-US" sz="1600">
                <a:solidFill>
                  <a:srgbClr val="002060"/>
                </a:solidFill>
                <a:latin typeface="Meiryo" panose="020B0604030504040204" pitchFamily="34" charset="-128"/>
                <a:ea typeface="Meiryo" panose="020B0604030504040204" pitchFamily="34" charset="-128"/>
              </a:rPr>
              <a:t>、クラウドを前提に取り組む。</a:t>
            </a:r>
            <a:endParaRPr kumimoji="1" lang="en-US" altLang="ja-JP" sz="1600" dirty="0">
              <a:solidFill>
                <a:srgbClr val="002060"/>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F0712A5F-F796-6D44-AC37-367676259262}"/>
              </a:ext>
            </a:extLst>
          </p:cNvPr>
          <p:cNvSpPr txBox="1"/>
          <p:nvPr/>
        </p:nvSpPr>
        <p:spPr>
          <a:xfrm>
            <a:off x="205348" y="4507366"/>
            <a:ext cx="8423721" cy="1754326"/>
          </a:xfrm>
          <a:prstGeom prst="rect">
            <a:avLst/>
          </a:prstGeom>
          <a:noFill/>
        </p:spPr>
        <p:txBody>
          <a:bodyPr wrap="square" rtlCol="0">
            <a:spAutoFit/>
          </a:bodyPr>
          <a:lstStyle/>
          <a:p>
            <a:r>
              <a:rPr lang="ja-JP" altLang="en-US" sz="2800" b="1">
                <a:solidFill>
                  <a:srgbClr val="002060"/>
                </a:solidFill>
                <a:latin typeface="Meiryo" panose="020B0604030504040204" pitchFamily="34" charset="-128"/>
                <a:ea typeface="Meiryo" panose="020B0604030504040204" pitchFamily="34" charset="-128"/>
              </a:rPr>
              <a:t>テクノロジーのトレンドにアンテナを張ること。</a:t>
            </a:r>
            <a:endParaRPr lang="en-US" altLang="ja-JP" sz="2800" b="1" dirty="0">
              <a:solidFill>
                <a:srgbClr val="002060"/>
              </a:solidFill>
              <a:latin typeface="Meiryo" panose="020B0604030504040204" pitchFamily="34" charset="-128"/>
              <a:ea typeface="Meiryo" panose="020B0604030504040204" pitchFamily="34" charset="-128"/>
            </a:endParaRPr>
          </a:p>
          <a:p>
            <a:r>
              <a:rPr kumimoji="1" lang="ja-JP" altLang="en-US" sz="1600">
                <a:solidFill>
                  <a:srgbClr val="002060"/>
                </a:solidFill>
                <a:latin typeface="Meiryo" panose="020B0604030504040204" pitchFamily="34" charset="-128"/>
                <a:ea typeface="Meiryo" panose="020B0604030504040204" pitchFamily="34" charset="-128"/>
              </a:rPr>
              <a:t>常に最新がいいとは限らない</a:t>
            </a:r>
            <a:r>
              <a:rPr lang="ja-JP" altLang="en-US" sz="1600">
                <a:solidFill>
                  <a:srgbClr val="002060"/>
                </a:solidFill>
                <a:latin typeface="Meiryo" panose="020B0604030504040204" pitchFamily="34" charset="-128"/>
                <a:ea typeface="Meiryo" panose="020B0604030504040204" pitchFamily="34" charset="-128"/>
              </a:rPr>
              <a:t>。しかし、旧態依然とした方法論や使ったことがあるテクノロジーにこだわらず、選択肢を拡げること。</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「自分たちには何ができるか」ではなく「お客様のために何をすべきか」から考える。</a:t>
            </a:r>
            <a:endParaRPr kumimoji="1"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600">
                <a:solidFill>
                  <a:srgbClr val="002060"/>
                </a:solidFill>
                <a:latin typeface="Meiryo" panose="020B0604030504040204" pitchFamily="34" charset="-128"/>
                <a:ea typeface="Meiryo" panose="020B0604030504040204" pitchFamily="34" charset="-128"/>
              </a:rPr>
              <a:t>手段ありきの発想ですすめない。</a:t>
            </a:r>
            <a:endParaRPr lang="en-US" altLang="ja-JP" sz="1600" dirty="0">
              <a:solidFill>
                <a:srgbClr val="002060"/>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600">
                <a:solidFill>
                  <a:srgbClr val="002060"/>
                </a:solidFill>
                <a:latin typeface="Meiryo" panose="020B0604030504040204" pitchFamily="34" charset="-128"/>
                <a:ea typeface="Meiryo" panose="020B0604030504040204" pitchFamily="34" charset="-128"/>
              </a:rPr>
              <a:t>「あるべき姿」の実現にとって、合理的に最適な手段を選択する。</a:t>
            </a:r>
            <a:endParaRPr kumimoji="1" lang="en-US" altLang="ja-JP" sz="1600" dirty="0">
              <a:solidFill>
                <a:srgbClr val="00206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42427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13624"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求められる人材</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8166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変革のリーダーたるよき抵抗勢力とは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4" name="正方形/長方形 3"/>
          <p:cNvSpPr/>
          <p:nvPr/>
        </p:nvSpPr>
        <p:spPr>
          <a:xfrm>
            <a:off x="342915" y="3436039"/>
            <a:ext cx="8458169" cy="2554545"/>
          </a:xfrm>
          <a:prstGeom prst="rect">
            <a:avLst/>
          </a:prstGeom>
        </p:spPr>
        <p:txBody>
          <a:bodyPr wrap="square" spcCol="36000">
            <a:spAutoFit/>
          </a:bodyPr>
          <a:lstStyle/>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ビジネスやテクノロジーのトレンドについて好奇心を絶やさず、情報収集や勉強を怠らない。</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分析的に物事を捉え、自分の理屈を語れる。</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人の意見に耳を傾け、それについて自分の意見を示すことができる。</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社内外に人的なネットワークを持ち、特にコミュニティや勉強会などで、社外との広い緩い繋がりを持っている。</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自分の職掌範囲を自覚し、その達成に誠実に向きあっている。</a:t>
            </a:r>
          </a:p>
        </p:txBody>
      </p:sp>
      <p:pic>
        <p:nvPicPr>
          <p:cNvPr id="5" name="図 4"/>
          <p:cNvPicPr>
            <a:picLocks noChangeAspect="1"/>
          </p:cNvPicPr>
          <p:nvPr/>
        </p:nvPicPr>
        <p:blipFill>
          <a:blip r:embed="rId2"/>
          <a:stretch>
            <a:fillRect/>
          </a:stretch>
        </p:blipFill>
        <p:spPr>
          <a:xfrm>
            <a:off x="374359" y="764704"/>
            <a:ext cx="2520280" cy="2520280"/>
          </a:xfrm>
          <a:prstGeom prst="rect">
            <a:avLst/>
          </a:prstGeom>
        </p:spPr>
      </p:pic>
      <p:sp>
        <p:nvSpPr>
          <p:cNvPr id="6" name="正方形/長方形 5"/>
          <p:cNvSpPr/>
          <p:nvPr/>
        </p:nvSpPr>
        <p:spPr>
          <a:xfrm>
            <a:off x="2987824" y="1340768"/>
            <a:ext cx="5813260" cy="1569660"/>
          </a:xfrm>
          <a:prstGeom prst="rect">
            <a:avLst/>
          </a:prstGeom>
        </p:spPr>
        <p:txBody>
          <a:bodyPr wrap="square">
            <a:spAutoFit/>
          </a:bodyPr>
          <a:lstStyle/>
          <a:p>
            <a:r>
              <a:rPr lang="ja-JP" altLang="en-US" sz="2400" dirty="0">
                <a:solidFill>
                  <a:schemeClr val="accent6">
                    <a:lumMod val="75000"/>
                  </a:schemeClr>
                </a:solidFill>
                <a:latin typeface="Meiryo" charset="-128"/>
                <a:ea typeface="Meiryo" charset="-128"/>
                <a:cs typeface="Meiryo" charset="-128"/>
              </a:rPr>
              <a:t>評論家</a:t>
            </a:r>
            <a:r>
              <a:rPr lang="ja-JP" altLang="en-US" sz="2400">
                <a:solidFill>
                  <a:schemeClr val="accent6">
                    <a:lumMod val="75000"/>
                  </a:schemeClr>
                </a:solidFill>
                <a:latin typeface="Meiryo" charset="-128"/>
                <a:ea typeface="Meiryo" charset="-128"/>
                <a:cs typeface="Meiryo" charset="-128"/>
              </a:rPr>
              <a:t>やアウトロー、あるいは単</a:t>
            </a:r>
            <a:r>
              <a:rPr lang="ja-JP" altLang="en-US" sz="2400" dirty="0">
                <a:solidFill>
                  <a:schemeClr val="accent6">
                    <a:lumMod val="75000"/>
                  </a:schemeClr>
                </a:solidFill>
                <a:latin typeface="Meiryo" charset="-128"/>
                <a:ea typeface="Meiryo" charset="-128"/>
                <a:cs typeface="Meiryo" charset="-128"/>
              </a:rPr>
              <a:t>なる批判者ではなく、自分の与えられた職務の</a:t>
            </a:r>
            <a:r>
              <a:rPr lang="ja-JP" altLang="en-US" sz="2400">
                <a:solidFill>
                  <a:schemeClr val="accent6">
                    <a:lumMod val="75000"/>
                  </a:schemeClr>
                </a:solidFill>
                <a:latin typeface="Meiryo" charset="-128"/>
                <a:ea typeface="Meiryo" charset="-128"/>
                <a:cs typeface="Meiryo" charset="-128"/>
              </a:rPr>
              <a:t>中で批判的</a:t>
            </a:r>
            <a:r>
              <a:rPr lang="ja-JP" altLang="en-US" sz="2400" dirty="0">
                <a:solidFill>
                  <a:schemeClr val="accent6">
                    <a:lumMod val="75000"/>
                  </a:schemeClr>
                </a:solidFill>
                <a:latin typeface="Meiryo" charset="-128"/>
                <a:ea typeface="Meiryo" charset="-128"/>
                <a:cs typeface="Meiryo" charset="-128"/>
              </a:rPr>
              <a:t>な精神を持ち、改善策を探し、これを実践する人。</a:t>
            </a:r>
          </a:p>
        </p:txBody>
      </p:sp>
    </p:spTree>
    <p:extLst>
      <p:ext uri="{BB962C8B-B14F-4D97-AF65-F5344CB8AC3E}">
        <p14:creationId xmlns:p14="http://schemas.microsoft.com/office/powerpoint/2010/main" val="3967644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a:xfrm>
            <a:off x="230400" y="266400"/>
            <a:ext cx="8686800" cy="416221"/>
          </a:xfrm>
        </p:spPr>
        <p:txBody>
          <a:bodyPr lIns="0" rIns="0">
            <a:noAutofit/>
          </a:bodyPr>
          <a:lstStyle/>
          <a:p>
            <a:r>
              <a:rPr lang="ja-JP" altLang="en-US" sz="2700" dirty="0"/>
              <a:t>デジタル・トランスフォーメーションの定義</a:t>
            </a:r>
            <a:endParaRPr kumimoji="1" lang="ja-JP" altLang="en-US" sz="2700"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dirty="0">
                <a:solidFill>
                  <a:schemeClr val="bg1"/>
                </a:solidFill>
                <a:latin typeface="Meiryo" panose="020B0604030504040204" pitchFamily="34" charset="-128"/>
                <a:ea typeface="Meiryo" panose="020B0604030504040204" pitchFamily="34" charset="-128"/>
                <a:cs typeface="Meiryo" charset="-128"/>
              </a:rPr>
              <a:t>による業務</a:t>
            </a:r>
            <a:r>
              <a:rPr lang="ja-JP" altLang="en-US" sz="1400" b="1">
                <a:solidFill>
                  <a:schemeClr val="bg1"/>
                </a:solidFill>
                <a:latin typeface="Meiryo" panose="020B0604030504040204" pitchFamily="34" charset="-128"/>
                <a:ea typeface="Meiryo" panose="020B0604030504040204" pitchFamily="34" charset="-128"/>
                <a:cs typeface="Meiryo" charset="-128"/>
              </a:rPr>
              <a:t>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400" b="1" dirty="0">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dirty="0">
                <a:solidFill>
                  <a:schemeClr val="bg1"/>
                </a:solidFill>
                <a:latin typeface="Meiryo" panose="020B0604030504040204" pitchFamily="34" charset="-128"/>
                <a:ea typeface="Meiryo" panose="020B0604030504040204" pitchFamily="34" charset="-128"/>
              </a:rPr>
              <a:t>が業務</a:t>
            </a:r>
            <a:r>
              <a:rPr lang="ja-JP" altLang="ja-JP" sz="1400" b="1">
                <a:solidFill>
                  <a:schemeClr val="bg1"/>
                </a:solidFill>
                <a:latin typeface="Meiryo" panose="020B0604030504040204" pitchFamily="34" charset="-128"/>
                <a:ea typeface="Meiryo" panose="020B0604030504040204" pitchFamily="34" charset="-128"/>
              </a:rPr>
              <a:t>へとシームレス</a:t>
            </a:r>
            <a:r>
              <a:rPr lang="ja-JP" altLang="ja-JP" sz="1400" b="1" dirty="0">
                <a:solidFill>
                  <a:schemeClr val="bg1"/>
                </a:solidFill>
                <a:latin typeface="Meiryo" panose="020B0604030504040204" pitchFamily="34" charset="-128"/>
                <a:ea typeface="Meiryo" panose="020B0604030504040204" pitchFamily="34" charset="-128"/>
              </a:rPr>
              <a:t>に変換</a:t>
            </a:r>
            <a:r>
              <a:rPr lang="ja-JP" altLang="ja-JP" sz="1400" b="1">
                <a:solidFill>
                  <a:schemeClr val="bg1"/>
                </a:solidFill>
                <a:latin typeface="Meiryo" panose="020B0604030504040204" pitchFamily="34" charset="-128"/>
                <a:ea typeface="Meiryo" panose="020B0604030504040204" pitchFamily="34" charset="-128"/>
              </a:rPr>
              <a:t>される状態</a:t>
            </a:r>
            <a:endParaRPr lang="en-US" altLang="ja-JP" sz="1400" b="1"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panose="020B0604030504040204" pitchFamily="34" charset="-128"/>
                <a:ea typeface="Meiryo" panose="020B0604030504040204" pitchFamily="34" charset="-128"/>
                <a:cs typeface="Meiryo" charset="-128"/>
              </a:rPr>
              <a:t>われわれ人間の</a:t>
            </a:r>
            <a:r>
              <a:rPr lang="ja-JP" altLang="en-US">
                <a:solidFill>
                  <a:schemeClr val="bg1"/>
                </a:solidFill>
                <a:latin typeface="Meiryo" panose="020B0604030504040204" pitchFamily="34" charset="-128"/>
                <a:ea typeface="Meiryo" panose="020B0604030504040204" pitchFamily="34" charset="-128"/>
                <a:cs typeface="Meiryo" charset="-128"/>
              </a:rPr>
              <a:t>生活に、何ら</a:t>
            </a:r>
            <a:r>
              <a:rPr lang="ja-JP" altLang="en-US" dirty="0">
                <a:solidFill>
                  <a:schemeClr val="bg1"/>
                </a:solidFill>
                <a:latin typeface="Meiryo" panose="020B0604030504040204" pitchFamily="34" charset="-128"/>
                <a:ea typeface="Meiryo" panose="020B0604030504040204" pitchFamily="34" charset="-128"/>
                <a:cs typeface="Meiryo" charset="-128"/>
              </a:rPr>
              <a:t>かの影響を与え、</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dirty="0">
                <a:solidFill>
                  <a:schemeClr val="bg1"/>
                </a:solidFill>
                <a:latin typeface="Meiryo" panose="020B0604030504040204" pitchFamily="34" charset="-128"/>
                <a:ea typeface="Meiryo" panose="020B0604030504040204" pitchFamily="34" charset="-128"/>
                <a:cs typeface="Meiryo" charset="-128"/>
              </a:rPr>
              <a:t>進化し続けるテクノロジー</a:t>
            </a:r>
            <a:r>
              <a:rPr lang="ja-JP" altLang="en-US">
                <a:solidFill>
                  <a:schemeClr val="bg1"/>
                </a:solidFill>
                <a:latin typeface="Meiryo" panose="020B0604030504040204" pitchFamily="34" charset="-128"/>
                <a:ea typeface="Meiryo" panose="020B0604030504040204" pitchFamily="34" charset="-128"/>
                <a:cs typeface="Meiryo" charset="-128"/>
              </a:rPr>
              <a:t>であり、その結果、</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400" b="1">
                <a:solidFill>
                  <a:schemeClr val="bg1"/>
                </a:solidFill>
                <a:latin typeface="Meiryo" panose="020B0604030504040204" pitchFamily="34" charset="-128"/>
                <a:ea typeface="Meiryo" panose="020B0604030504040204" pitchFamily="34" charset="-128"/>
                <a:cs typeface="Meiryo" charset="-128"/>
              </a:rPr>
              <a:t>人々</a:t>
            </a:r>
            <a:r>
              <a:rPr lang="ja-JP" altLang="en-US" sz="2400" b="1" dirty="0">
                <a:solidFill>
                  <a:schemeClr val="bg1"/>
                </a:solidFill>
                <a:latin typeface="Meiryo" panose="020B0604030504040204" pitchFamily="34" charset="-128"/>
                <a:ea typeface="Meiryo" panose="020B0604030504040204" pitchFamily="34" charset="-128"/>
                <a:cs typeface="Meiryo" charset="-128"/>
              </a:rPr>
              <a:t>の生活をより良い方向に変化させる</a:t>
            </a:r>
            <a:endParaRPr lang="en-US" altLang="ja-JP" sz="24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860561" y="2345307"/>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16" name="正方形/長方形 15">
            <a:extLst>
              <a:ext uri="{FF2B5EF4-FFF2-40B4-BE49-F238E27FC236}">
                <a16:creationId xmlns:a16="http://schemas.microsoft.com/office/drawing/2014/main" id="{95628989-4640-4149-AAE4-B037FA25B668}"/>
              </a:ext>
            </a:extLst>
          </p:cNvPr>
          <p:cNvSpPr/>
          <p:nvPr/>
        </p:nvSpPr>
        <p:spPr>
          <a:xfrm>
            <a:off x="4251053" y="2709659"/>
            <a:ext cx="4103143" cy="738664"/>
          </a:xfrm>
          <a:prstGeom prst="rect">
            <a:avLst/>
          </a:prstGeom>
        </p:spPr>
        <p:txBody>
          <a:bodyPr wrap="square">
            <a:spAutoFit/>
          </a:bodyPr>
          <a:lstStyle/>
          <a:p>
            <a:pPr marL="152400" algn="just">
              <a:spcAft>
                <a:spcPts val="0"/>
              </a:spcAft>
            </a:pPr>
            <a:r>
              <a:rPr lang="ja-JP"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紙の伝票の受け渡しや伝言で成り立っていた仕事の流れを情報システムに置き換える</a:t>
            </a:r>
            <a:r>
              <a:rPr lang="ja-JP" altLang="en-US"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。業務の標準化と効率化を徹底する。</a:t>
            </a:r>
            <a:endParaRPr lang="ja-JP"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AB8827B3-D42B-9E48-86A1-81925A1F1F24}"/>
              </a:ext>
            </a:extLst>
          </p:cNvPr>
          <p:cNvSpPr/>
          <p:nvPr/>
        </p:nvSpPr>
        <p:spPr>
          <a:xfrm>
            <a:off x="4420609" y="3956839"/>
            <a:ext cx="3933587" cy="954107"/>
          </a:xfrm>
          <a:prstGeom prst="rect">
            <a:avLst/>
          </a:prstGeom>
        </p:spPr>
        <p:txBody>
          <a:bodyPr wrap="square">
            <a:spAutoFit/>
          </a:bodyPr>
          <a:lstStyle/>
          <a:p>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第</a:t>
            </a: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1</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フェーズ</a:t>
            </a: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の</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業務プロセスを踏襲しつつも、</a:t>
            </a: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IT</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に仕事を代替させ自動化</a:t>
            </a: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人間が働くことに伴う労働時間や安全管理、人的ミスなどの制約を減らし、効率や品質をさらに高める。</a:t>
            </a:r>
            <a:r>
              <a:rPr lang="ja-JP" altLang="ja-JP" sz="1400">
                <a:solidFill>
                  <a:schemeClr val="bg1"/>
                </a:solidFill>
                <a:latin typeface="Meiryo" panose="020B0604030504040204" pitchFamily="34" charset="-128"/>
                <a:ea typeface="Meiryo" panose="020B0604030504040204" pitchFamily="34" charset="-128"/>
              </a:rPr>
              <a:t> </a:t>
            </a:r>
            <a:endParaRPr lang="ja-JP" altLang="en-US" sz="140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9344A824-7DD6-3447-83B2-642D4F4F3F4A}"/>
              </a:ext>
            </a:extLst>
          </p:cNvPr>
          <p:cNvSpPr/>
          <p:nvPr/>
        </p:nvSpPr>
        <p:spPr>
          <a:xfrm>
            <a:off x="4404189" y="5373856"/>
            <a:ext cx="3933587"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全てのプロセスをデジタル化。</a:t>
            </a:r>
            <a:r>
              <a:rPr lang="en-US" altLang="ja-JP" sz="1400" dirty="0">
                <a:solidFill>
                  <a:schemeClr val="bg1"/>
                </a:solidFill>
                <a:latin typeface="Meiryo" panose="020B0604030504040204" pitchFamily="34" charset="-128"/>
                <a:ea typeface="Meiryo" panose="020B0604030504040204" pitchFamily="34" charset="-128"/>
              </a:rPr>
              <a:t>IoT</a:t>
            </a:r>
            <a:r>
              <a:rPr lang="ja-JP" altLang="en-US" sz="1400">
                <a:solidFill>
                  <a:schemeClr val="bg1"/>
                </a:solidFill>
                <a:latin typeface="Meiryo" panose="020B0604030504040204" pitchFamily="34" charset="-128"/>
                <a:ea typeface="Meiryo" panose="020B0604030504040204" pitchFamily="34" charset="-128"/>
              </a:rPr>
              <a:t>による現場のデータ把握と</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による最適解の提供により、アナログとデジタルの両プロセスの劇的な効率化や最適化を実現する。</a:t>
            </a:r>
          </a:p>
        </p:txBody>
      </p:sp>
    </p:spTree>
    <p:extLst>
      <p:ext uri="{BB962C8B-B14F-4D97-AF65-F5344CB8AC3E}">
        <p14:creationId xmlns:p14="http://schemas.microsoft.com/office/powerpoint/2010/main" val="3029533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B6EDD-D43B-1240-9D0C-7210CE3CD048}"/>
              </a:ext>
            </a:extLst>
          </p:cNvPr>
          <p:cNvSpPr>
            <a:spLocks noGrp="1"/>
          </p:cNvSpPr>
          <p:nvPr>
            <p:ph type="title"/>
          </p:nvPr>
        </p:nvSpPr>
        <p:spPr/>
        <p:txBody>
          <a:bodyPr/>
          <a:lstStyle/>
          <a:p>
            <a:r>
              <a:rPr lang="ja-JP" altLang="en-US"/>
              <a:t>だめな</a:t>
            </a:r>
            <a:r>
              <a:rPr lang="en-US" altLang="ja-JP" dirty="0"/>
              <a:t>IT</a:t>
            </a:r>
            <a:r>
              <a:rPr lang="ja-JP" altLang="en-US" dirty="0"/>
              <a:t>ベンダー・</a:t>
            </a:r>
            <a:r>
              <a:rPr lang="en-US" altLang="ja-JP" dirty="0"/>
              <a:t>SI</a:t>
            </a:r>
            <a:r>
              <a:rPr lang="ja-JP" altLang="en-US" dirty="0"/>
              <a:t>事業者の行動特性</a:t>
            </a:r>
            <a:endParaRPr kumimoji="1" lang="ja-JP" altLang="en-US" dirty="0"/>
          </a:p>
        </p:txBody>
      </p:sp>
      <p:sp>
        <p:nvSpPr>
          <p:cNvPr id="4" name="テキスト ボックス 3">
            <a:extLst>
              <a:ext uri="{FF2B5EF4-FFF2-40B4-BE49-F238E27FC236}">
                <a16:creationId xmlns:a16="http://schemas.microsoft.com/office/drawing/2014/main" id="{07D4FBE9-4FF9-CC4E-9BDA-CE135D722095}"/>
              </a:ext>
            </a:extLst>
          </p:cNvPr>
          <p:cNvSpPr txBox="1"/>
          <p:nvPr/>
        </p:nvSpPr>
        <p:spPr>
          <a:xfrm>
            <a:off x="457200" y="1380978"/>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自分たちの「できること」</a:t>
            </a:r>
            <a:r>
              <a:rPr kumimoji="1" lang="ja-JP" altLang="en-US" sz="1400" dirty="0">
                <a:solidFill>
                  <a:schemeClr val="bg1"/>
                </a:solidFill>
                <a:latin typeface="Meiryo" panose="020B0604030504040204" pitchFamily="34" charset="-128"/>
                <a:ea typeface="Meiryo" panose="020B0604030504040204" pitchFamily="34" charset="-128"/>
              </a:rPr>
              <a:t>でしか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解決策を示そうとしない。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BEBFDED-CDD4-0545-A2DB-C1FB1A45EA6B}"/>
              </a:ext>
            </a:extLst>
          </p:cNvPr>
          <p:cNvSpPr txBox="1"/>
          <p:nvPr/>
        </p:nvSpPr>
        <p:spPr>
          <a:xfrm>
            <a:off x="457199" y="3432240"/>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これからのテクノロジーやその可能性について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分かりやすく説明</a:t>
            </a:r>
            <a:r>
              <a:rPr kumimoji="1" lang="ja-JP" altLang="en-US" sz="1400" dirty="0">
                <a:solidFill>
                  <a:schemeClr val="bg1"/>
                </a:solidFill>
                <a:latin typeface="Meiryo" panose="020B0604030504040204" pitchFamily="34" charset="-128"/>
                <a:ea typeface="Meiryo" panose="020B0604030504040204" pitchFamily="34" charset="-128"/>
              </a:rPr>
              <a:t>できない。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22796E8-E5DD-2641-ADAE-E1C62FA85695}"/>
              </a:ext>
            </a:extLst>
          </p:cNvPr>
          <p:cNvSpPr txBox="1"/>
          <p:nvPr/>
        </p:nvSpPr>
        <p:spPr>
          <a:xfrm>
            <a:off x="457201" y="2406609"/>
            <a:ext cx="3937590"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dirty="0">
                <a:solidFill>
                  <a:schemeClr val="bg1"/>
                </a:solidFill>
                <a:latin typeface="Meiryo" panose="020B0604030504040204" pitchFamily="34" charset="-128"/>
                <a:ea typeface="Meiryo" panose="020B0604030504040204" pitchFamily="34" charset="-128"/>
              </a:rPr>
              <a:t>機能や性能については説明できるが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経営や事業の成果にどのような貢献が</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できるのか</a:t>
            </a:r>
            <a:r>
              <a:rPr lang="ja-JP" altLang="en-US" sz="1400" dirty="0">
                <a:solidFill>
                  <a:schemeClr val="bg1"/>
                </a:solidFill>
                <a:latin typeface="Meiryo" panose="020B0604030504040204" pitchFamily="34" charset="-128"/>
                <a:ea typeface="Meiryo" panose="020B0604030504040204" pitchFamily="34" charset="-128"/>
              </a:rPr>
              <a:t>説明できない</a:t>
            </a:r>
            <a:r>
              <a:rPr kumimoji="1" lang="ja-JP" altLang="en-US" sz="1400" dirty="0">
                <a:solidFill>
                  <a:schemeClr val="bg1"/>
                </a:solidFill>
                <a:latin typeface="Meiryo" panose="020B0604030504040204" pitchFamily="34" charset="-128"/>
                <a:ea typeface="Meiryo" panose="020B0604030504040204" pitchFamily="34" charset="-128"/>
              </a:rPr>
              <a:t>。</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6FC9375-B4B7-714D-B31E-F27C5ECB1E93}"/>
              </a:ext>
            </a:extLst>
          </p:cNvPr>
          <p:cNvSpPr txBox="1"/>
          <p:nvPr/>
        </p:nvSpPr>
        <p:spPr>
          <a:xfrm>
            <a:off x="457198" y="4457871"/>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新しい方法論や見積を求めても</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旧来のやり方で提案</a:t>
            </a:r>
            <a:r>
              <a:rPr kumimoji="1" lang="ja-JP" altLang="en-US" sz="1400" dirty="0">
                <a:solidFill>
                  <a:schemeClr val="bg1"/>
                </a:solidFill>
                <a:latin typeface="Meiryo" panose="020B0604030504040204" pitchFamily="34" charset="-128"/>
                <a:ea typeface="Meiryo" panose="020B0604030504040204" pitchFamily="34" charset="-128"/>
              </a:rPr>
              <a:t>しようとする。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23945BD-CEF0-8D4C-B432-72E422A5FC86}"/>
              </a:ext>
            </a:extLst>
          </p:cNvPr>
          <p:cNvSpPr txBox="1"/>
          <p:nvPr/>
        </p:nvSpPr>
        <p:spPr>
          <a:xfrm>
            <a:off x="457197" y="5483502"/>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新しい方法論やテクノロジーの適用を求めると</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u="sng" dirty="0">
                <a:solidFill>
                  <a:schemeClr val="bg1"/>
                </a:solidFill>
                <a:latin typeface="Meiryo" panose="020B0604030504040204" pitchFamily="34" charset="-128"/>
                <a:ea typeface="Meiryo" panose="020B0604030504040204" pitchFamily="34" charset="-128"/>
              </a:rPr>
              <a:t>保証できない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実績がない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時期尚早</a:t>
            </a:r>
            <a:r>
              <a:rPr kumimoji="1" lang="ja-JP" altLang="en-US" sz="1400" dirty="0">
                <a:solidFill>
                  <a:schemeClr val="bg1"/>
                </a:solidFill>
                <a:latin typeface="Meiryo" panose="020B0604030504040204" pitchFamily="34" charset="-128"/>
                <a:ea typeface="Meiryo" panose="020B0604030504040204" pitchFamily="34" charset="-128"/>
              </a:rPr>
              <a:t>などの</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ネガティブ・ワードで翻意を迫る。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7262FEA-0412-6A4A-A099-74E91F13775E}"/>
              </a:ext>
            </a:extLst>
          </p:cNvPr>
          <p:cNvSpPr txBox="1"/>
          <p:nvPr/>
        </p:nvSpPr>
        <p:spPr>
          <a:xfrm>
            <a:off x="457197" y="868163"/>
            <a:ext cx="3937591" cy="430537"/>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注意すべき</a:t>
            </a:r>
            <a:r>
              <a:rPr kumimoji="1" lang="en-US" altLang="ja-JP" sz="1400" b="1" dirty="0">
                <a:solidFill>
                  <a:schemeClr val="bg1"/>
                </a:solidFill>
                <a:latin typeface="Meiryo" panose="020B0604030504040204" pitchFamily="34" charset="-128"/>
                <a:ea typeface="Meiryo" panose="020B0604030504040204" pitchFamily="34" charset="-128"/>
              </a:rPr>
              <a:t>IT</a:t>
            </a:r>
            <a:r>
              <a:rPr kumimoji="1" lang="ja-JP" altLang="en-US" sz="1400" b="1" dirty="0">
                <a:solidFill>
                  <a:schemeClr val="bg1"/>
                </a:solidFill>
                <a:latin typeface="Meiryo" panose="020B0604030504040204" pitchFamily="34" charset="-128"/>
                <a:ea typeface="Meiryo" panose="020B0604030504040204" pitchFamily="34" charset="-128"/>
              </a:rPr>
              <a:t>ベンダー・</a:t>
            </a:r>
            <a:r>
              <a:rPr kumimoji="1" lang="en-US" altLang="ja-JP" sz="1400" b="1" dirty="0">
                <a:solidFill>
                  <a:schemeClr val="bg1"/>
                </a:solidFill>
                <a:latin typeface="Meiryo" panose="020B0604030504040204" pitchFamily="34" charset="-128"/>
                <a:ea typeface="Meiryo" panose="020B0604030504040204" pitchFamily="34" charset="-128"/>
              </a:rPr>
              <a:t>SI</a:t>
            </a:r>
            <a:r>
              <a:rPr kumimoji="1" lang="ja-JP" altLang="en-US" sz="1400" b="1" dirty="0">
                <a:solidFill>
                  <a:schemeClr val="bg1"/>
                </a:solidFill>
                <a:latin typeface="Meiryo" panose="020B0604030504040204" pitchFamily="34" charset="-128"/>
                <a:ea typeface="Meiryo" panose="020B0604030504040204" pitchFamily="34" charset="-128"/>
              </a:rPr>
              <a:t>事業者の行動特性</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D2716D7F-1165-3941-A684-4124E530B7E2}"/>
              </a:ext>
            </a:extLst>
          </p:cNvPr>
          <p:cNvGrpSpPr/>
          <p:nvPr/>
        </p:nvGrpSpPr>
        <p:grpSpPr>
          <a:xfrm>
            <a:off x="4458585" y="868163"/>
            <a:ext cx="4245936" cy="5558692"/>
            <a:chOff x="4458585" y="868163"/>
            <a:chExt cx="4245936" cy="5558692"/>
          </a:xfrm>
        </p:grpSpPr>
        <p:sp>
          <p:nvSpPr>
            <p:cNvPr id="9" name="テキスト ボックス 8">
              <a:extLst>
                <a:ext uri="{FF2B5EF4-FFF2-40B4-BE49-F238E27FC236}">
                  <a16:creationId xmlns:a16="http://schemas.microsoft.com/office/drawing/2014/main" id="{5D4CD821-A7AC-C341-97DD-2A4D526A6FA5}"/>
                </a:ext>
              </a:extLst>
            </p:cNvPr>
            <p:cNvSpPr txBox="1"/>
            <p:nvPr/>
          </p:nvSpPr>
          <p:spPr>
            <a:xfrm>
              <a:off x="4766930" y="1380978"/>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自分たちの収益を優先して考えている。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新しいコトへのリスクを嫌っている。</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経営やリソースに余裕がない。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28681E5-E8F7-AD41-9C7E-1446DE6D5F65}"/>
                </a:ext>
              </a:extLst>
            </p:cNvPr>
            <p:cNvSpPr txBox="1"/>
            <p:nvPr/>
          </p:nvSpPr>
          <p:spPr>
            <a:xfrm>
              <a:off x="4766929" y="3432240"/>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勉強していない。あるいはその習慣がない。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分かってもらおうという意欲が欠如している。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自分たちのできないことに関心がない。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3B3971C-A697-3148-B033-E82E6A9144EC}"/>
                </a:ext>
              </a:extLst>
            </p:cNvPr>
            <p:cNvSpPr txBox="1"/>
            <p:nvPr/>
          </p:nvSpPr>
          <p:spPr>
            <a:xfrm>
              <a:off x="4766931" y="2406609"/>
              <a:ext cx="3937590"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お客様の立場で考える習慣がない。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経営や業務に関心や知識がない。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お客様の成果より自分たちの成果を優先している。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50E3881-51D8-D640-A7DF-D91C2BC2131D}"/>
                </a:ext>
              </a:extLst>
            </p:cNvPr>
            <p:cNvSpPr txBox="1"/>
            <p:nvPr/>
          </p:nvSpPr>
          <p:spPr>
            <a:xfrm>
              <a:off x="4766928" y="4457871"/>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仕事のやり方を変えたくない。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読めないリスクはできるだけ避けたい。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自分たちの業績評価基準に反する。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F860E6F7-4C98-464A-B61F-463E1061F136}"/>
                </a:ext>
              </a:extLst>
            </p:cNvPr>
            <p:cNvSpPr txBox="1"/>
            <p:nvPr/>
          </p:nvSpPr>
          <p:spPr>
            <a:xfrm>
              <a:off x="4766927" y="5483502"/>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相手の想いを理解しようという意欲がない。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そもそも知識がなく、学ぶ意欲も乏しい。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新しいコトへチャレンジする意欲がない。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2D73A31-1D55-7747-A417-A17F7BD6DF01}"/>
                </a:ext>
              </a:extLst>
            </p:cNvPr>
            <p:cNvSpPr txBox="1"/>
            <p:nvPr/>
          </p:nvSpPr>
          <p:spPr>
            <a:xfrm>
              <a:off x="4766927" y="868163"/>
              <a:ext cx="3937591" cy="430537"/>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このような行動特性を示す理由</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6" name="左矢印 15">
              <a:extLst>
                <a:ext uri="{FF2B5EF4-FFF2-40B4-BE49-F238E27FC236}">
                  <a16:creationId xmlns:a16="http://schemas.microsoft.com/office/drawing/2014/main" id="{FB4F1BFB-2CE8-CC41-910F-E1AE821C9315}"/>
                </a:ext>
              </a:extLst>
            </p:cNvPr>
            <p:cNvSpPr/>
            <p:nvPr/>
          </p:nvSpPr>
          <p:spPr>
            <a:xfrm>
              <a:off x="4465674" y="1616149"/>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左矢印 16">
              <a:extLst>
                <a:ext uri="{FF2B5EF4-FFF2-40B4-BE49-F238E27FC236}">
                  <a16:creationId xmlns:a16="http://schemas.microsoft.com/office/drawing/2014/main" id="{BFC0F3D2-DC79-4845-B1D7-94A2E13135BC}"/>
                </a:ext>
              </a:extLst>
            </p:cNvPr>
            <p:cNvSpPr/>
            <p:nvPr/>
          </p:nvSpPr>
          <p:spPr>
            <a:xfrm>
              <a:off x="4458585" y="2651051"/>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左矢印 17">
              <a:extLst>
                <a:ext uri="{FF2B5EF4-FFF2-40B4-BE49-F238E27FC236}">
                  <a16:creationId xmlns:a16="http://schemas.microsoft.com/office/drawing/2014/main" id="{6754D07C-AB67-024D-A36C-573A4911D41F}"/>
                </a:ext>
              </a:extLst>
            </p:cNvPr>
            <p:cNvSpPr/>
            <p:nvPr/>
          </p:nvSpPr>
          <p:spPr>
            <a:xfrm>
              <a:off x="4465674" y="3685953"/>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61CCAF58-4EB5-934B-8590-068884699150}"/>
                </a:ext>
              </a:extLst>
            </p:cNvPr>
            <p:cNvSpPr/>
            <p:nvPr/>
          </p:nvSpPr>
          <p:spPr>
            <a:xfrm>
              <a:off x="4458585" y="4720855"/>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FBFD94EE-51E6-E240-8B8A-C18390816C14}"/>
                </a:ext>
              </a:extLst>
            </p:cNvPr>
            <p:cNvSpPr/>
            <p:nvPr/>
          </p:nvSpPr>
          <p:spPr>
            <a:xfrm>
              <a:off x="4465674" y="5720316"/>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704239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3CF73A-79C9-964E-8A64-2144152968C5}"/>
              </a:ext>
            </a:extLst>
          </p:cNvPr>
          <p:cNvSpPr>
            <a:spLocks noGrp="1"/>
          </p:cNvSpPr>
          <p:nvPr>
            <p:ph type="title"/>
          </p:nvPr>
        </p:nvSpPr>
        <p:spPr/>
        <p:txBody>
          <a:bodyPr/>
          <a:lstStyle/>
          <a:p>
            <a:r>
              <a:rPr lang="ja-JP" altLang="en-US"/>
              <a:t>一緒に仕事をしたい</a:t>
            </a:r>
            <a:r>
              <a:rPr lang="en-US" altLang="ja-JP" dirty="0"/>
              <a:t>IT</a:t>
            </a:r>
            <a:r>
              <a:rPr lang="ja-JP" altLang="en-US"/>
              <a:t>ベンダー・</a:t>
            </a:r>
            <a:r>
              <a:rPr lang="en-US" altLang="ja-JP" dirty="0"/>
              <a:t>SI</a:t>
            </a:r>
            <a:r>
              <a:rPr lang="ja-JP" altLang="en-US"/>
              <a:t>事業者</a:t>
            </a:r>
            <a:endParaRPr kumimoji="1" lang="ja-JP" altLang="en-US"/>
          </a:p>
        </p:txBody>
      </p:sp>
      <p:sp>
        <p:nvSpPr>
          <p:cNvPr id="4" name="正方形/長方形 3">
            <a:extLst>
              <a:ext uri="{FF2B5EF4-FFF2-40B4-BE49-F238E27FC236}">
                <a16:creationId xmlns:a16="http://schemas.microsoft.com/office/drawing/2014/main" id="{656E6257-3910-4543-A80E-657D5B28E07F}"/>
              </a:ext>
            </a:extLst>
          </p:cNvPr>
          <p:cNvSpPr/>
          <p:nvPr/>
        </p:nvSpPr>
        <p:spPr>
          <a:xfrm>
            <a:off x="478824" y="1132124"/>
            <a:ext cx="8186351" cy="5078313"/>
          </a:xfrm>
          <a:prstGeom prst="rect">
            <a:avLst/>
          </a:prstGeom>
        </p:spPr>
        <p:txBody>
          <a:bodyPr wrap="square" lIns="90000">
            <a:spAutoFit/>
          </a:bodyPr>
          <a:lstStyle/>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自分たちの事業や経営の価値を意識しているか</a:t>
            </a:r>
            <a:endParaRPr lang="en-US" altLang="ja-JP" sz="1600" b="1" u="sng" dirty="0">
              <a:solidFill>
                <a:srgbClr val="0432FF"/>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ITが自分たちの事業や経営にどのような価値を提供してくれるのかを具体的に説明してくれる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売上増やコスト削減と</a:t>
            </a:r>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活用をロジカルに分かりやすく結びつけて説明してくれる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自分たちにできることだけではなく、他社も含めた「世の中常識」を客観的に説明してくれる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endParaRPr lang="en-US" altLang="ja-JP" sz="1400" dirty="0">
              <a:latin typeface="Meiryo" panose="020B0604030504040204" pitchFamily="34" charset="-128"/>
              <a:ea typeface="Meiryo" panose="020B0604030504040204" pitchFamily="34" charset="-128"/>
            </a:endParaRPr>
          </a:p>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自分たちの個別の事情に配慮してくれているか</a:t>
            </a:r>
            <a:endParaRPr lang="en-US" altLang="ja-JP" sz="1600" b="1" u="sng" dirty="0">
              <a:solidFill>
                <a:srgbClr val="0432FF"/>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自社の業種や規模などの個別事情を考慮した説明をしてくれる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自社の個別の事情や課題、要件について理解し、営業やエンジニアの誰もが共有できている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自社の業種や業態に関連した専門的知識やスキルを持った人が担当してくれる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endParaRPr lang="en-US" altLang="ja-JP" sz="1400" dirty="0">
              <a:latin typeface="Meiryo" panose="020B0604030504040204" pitchFamily="34" charset="-128"/>
              <a:ea typeface="Meiryo" panose="020B0604030504040204" pitchFamily="34" charset="-128"/>
            </a:endParaRPr>
          </a:p>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一緒になって成功しようという意欲を持っているか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専門用語を乱発することなく、難しいことでも理解できるようにわかりやすく説明してくれる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ヒアリングシートなどが体系化されており、人に依存しない品質維持が確保されている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標準の提案書を手直しするのではなく、自社向けに作る提案書を提示してくれる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初期段階から技術や業務のわかるエンジニアが同席し、生産性の高い議論ができる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自らのリスク・テイクする覚悟でコミットしてくれる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「教師」あるいは「良き相談相手」となれるひとが、参加してくれている</a:t>
            </a:r>
            <a:endParaRPr lang="en-US" altLang="ja-JP" sz="1400"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959535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0C9CA9E-7310-F440-BBBA-D845471C8441}"/>
              </a:ext>
            </a:extLst>
          </p:cNvPr>
          <p:cNvSpPr txBox="1"/>
          <p:nvPr/>
        </p:nvSpPr>
        <p:spPr>
          <a:xfrm>
            <a:off x="1310201" y="954281"/>
            <a:ext cx="2646878" cy="461665"/>
          </a:xfrm>
          <a:prstGeom prst="rect">
            <a:avLst/>
          </a:prstGeom>
          <a:noFill/>
        </p:spPr>
        <p:txBody>
          <a:bodyPr wrap="none" rtlCol="0">
            <a:spAutoFit/>
          </a:bodyPr>
          <a:lstStyle/>
          <a:p>
            <a:pPr algn="ctr"/>
            <a:r>
              <a:rPr kumimoji="1" lang="ja-JP" altLang="en-US" sz="2400">
                <a:solidFill>
                  <a:schemeClr val="accent3">
                    <a:lumMod val="75000"/>
                  </a:schemeClr>
                </a:solidFill>
                <a:latin typeface="Meiryo" panose="020B0604030504040204" pitchFamily="34" charset="-128"/>
                <a:ea typeface="Meiryo" panose="020B0604030504040204" pitchFamily="34" charset="-128"/>
              </a:rPr>
              <a:t>情報システム部門</a:t>
            </a:r>
          </a:p>
        </p:txBody>
      </p:sp>
      <p:sp>
        <p:nvSpPr>
          <p:cNvPr id="5" name="テキスト ボックス 4">
            <a:extLst>
              <a:ext uri="{FF2B5EF4-FFF2-40B4-BE49-F238E27FC236}">
                <a16:creationId xmlns:a16="http://schemas.microsoft.com/office/drawing/2014/main" id="{611D1AD8-4B0C-E84E-A603-ED5B165D7129}"/>
              </a:ext>
            </a:extLst>
          </p:cNvPr>
          <p:cNvSpPr txBox="1"/>
          <p:nvPr/>
        </p:nvSpPr>
        <p:spPr>
          <a:xfrm>
            <a:off x="4756437" y="954281"/>
            <a:ext cx="3262432" cy="461665"/>
          </a:xfrm>
          <a:prstGeom prst="rect">
            <a:avLst/>
          </a:prstGeom>
          <a:noFill/>
        </p:spPr>
        <p:txBody>
          <a:bodyPr wrap="none" rtlCol="0">
            <a:spAutoFit/>
          </a:bodyPr>
          <a:lstStyle/>
          <a:p>
            <a:pPr algn="ctr"/>
            <a:r>
              <a:rPr kumimoji="1" lang="ja-JP" altLang="en-US" sz="2400">
                <a:solidFill>
                  <a:srgbClr val="0070C0"/>
                </a:solidFill>
                <a:latin typeface="Meiryo" panose="020B0604030504040204" pitchFamily="34" charset="-128"/>
                <a:ea typeface="Meiryo" panose="020B0604030504040204" pitchFamily="34" charset="-128"/>
              </a:rPr>
              <a:t>経営者・事業部門部門</a:t>
            </a:r>
          </a:p>
        </p:txBody>
      </p:sp>
      <p:sp>
        <p:nvSpPr>
          <p:cNvPr id="6" name="テキスト ボックス 5">
            <a:extLst>
              <a:ext uri="{FF2B5EF4-FFF2-40B4-BE49-F238E27FC236}">
                <a16:creationId xmlns:a16="http://schemas.microsoft.com/office/drawing/2014/main" id="{B519BF43-073C-0D40-B5E8-3CB2D6E35472}"/>
              </a:ext>
            </a:extLst>
          </p:cNvPr>
          <p:cNvSpPr txBox="1"/>
          <p:nvPr/>
        </p:nvSpPr>
        <p:spPr>
          <a:xfrm>
            <a:off x="544607" y="3237830"/>
            <a:ext cx="2089033"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何ができるのか？</a:t>
            </a:r>
            <a:endParaRPr kumimoji="1"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コストは安いのか？</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実績はあるのか？</a:t>
            </a:r>
          </a:p>
        </p:txBody>
      </p:sp>
      <p:sp>
        <p:nvSpPr>
          <p:cNvPr id="7" name="テキスト ボックス 6">
            <a:extLst>
              <a:ext uri="{FF2B5EF4-FFF2-40B4-BE49-F238E27FC236}">
                <a16:creationId xmlns:a16="http://schemas.microsoft.com/office/drawing/2014/main" id="{F1A58DE9-672B-8C47-A190-02F9791B34E7}"/>
              </a:ext>
            </a:extLst>
          </p:cNvPr>
          <p:cNvSpPr txBox="1"/>
          <p:nvPr/>
        </p:nvSpPr>
        <p:spPr>
          <a:xfrm>
            <a:off x="3258179" y="3240550"/>
            <a:ext cx="2627642"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これまでと何が違うのか？</a:t>
            </a:r>
            <a:endParaRPr kumimoji="1"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コスパは適正なのか？</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うちで使えるのか？</a:t>
            </a:r>
          </a:p>
        </p:txBody>
      </p:sp>
      <p:sp>
        <p:nvSpPr>
          <p:cNvPr id="8" name="テキスト ボックス 7">
            <a:extLst>
              <a:ext uri="{FF2B5EF4-FFF2-40B4-BE49-F238E27FC236}">
                <a16:creationId xmlns:a16="http://schemas.microsoft.com/office/drawing/2014/main" id="{46AE18FB-3605-6B4F-9500-BADE1A1BE48B}"/>
              </a:ext>
            </a:extLst>
          </p:cNvPr>
          <p:cNvSpPr txBox="1"/>
          <p:nvPr/>
        </p:nvSpPr>
        <p:spPr>
          <a:xfrm>
            <a:off x="6233808" y="3237830"/>
            <a:ext cx="2627642" cy="738664"/>
          </a:xfrm>
          <a:prstGeom prst="rect">
            <a:avLst/>
          </a:prstGeom>
          <a:noFill/>
        </p:spPr>
        <p:txBody>
          <a:bodyPr wrap="none" rtlCol="0">
            <a:spAutoFit/>
          </a:bodyPr>
          <a:lstStyle/>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事業に貢献をするのか？</a:t>
            </a:r>
            <a:endParaRPr kumimoji="1"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投資対効果に見合うのか？</a:t>
            </a:r>
            <a:endParaRPr lang="en-US" altLang="ja-JP" sz="1400" dirty="0">
              <a:solidFill>
                <a:srgbClr val="0070C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solidFill>
                  <a:srgbClr val="0070C0"/>
                </a:solidFill>
                <a:latin typeface="Meiryo" panose="020B0604030504040204" pitchFamily="34" charset="-128"/>
                <a:ea typeface="Meiryo" panose="020B0604030504040204" pitchFamily="34" charset="-128"/>
              </a:rPr>
              <a:t>どう活かせばいいのか？</a:t>
            </a:r>
          </a:p>
        </p:txBody>
      </p:sp>
      <p:sp>
        <p:nvSpPr>
          <p:cNvPr id="9" name="テキスト ボックス 8">
            <a:extLst>
              <a:ext uri="{FF2B5EF4-FFF2-40B4-BE49-F238E27FC236}">
                <a16:creationId xmlns:a16="http://schemas.microsoft.com/office/drawing/2014/main" id="{E1173F7C-03C5-374B-BFB3-049FFB850F9A}"/>
              </a:ext>
            </a:extLst>
          </p:cNvPr>
          <p:cNvSpPr txBox="1"/>
          <p:nvPr/>
        </p:nvSpPr>
        <p:spPr>
          <a:xfrm>
            <a:off x="994097" y="2510936"/>
            <a:ext cx="1313181" cy="769441"/>
          </a:xfrm>
          <a:prstGeom prst="rect">
            <a:avLst/>
          </a:prstGeom>
          <a:noFill/>
        </p:spPr>
        <p:txBody>
          <a:bodyPr wrap="none" rtlCol="0">
            <a:spAutoFit/>
          </a:bodyPr>
          <a:lstStyle/>
          <a:p>
            <a:pPr algn="ctr"/>
            <a:r>
              <a:rPr lang="ja-JP" altLang="en-US" sz="4400" b="1">
                <a:solidFill>
                  <a:schemeClr val="accent3">
                    <a:lumMod val="75000"/>
                  </a:schemeClr>
                </a:solidFill>
                <a:latin typeface="Meiryo" panose="020B0604030504040204" pitchFamily="34" charset="-128"/>
                <a:ea typeface="Meiryo" panose="020B0604030504040204" pitchFamily="34" charset="-128"/>
              </a:rPr>
              <a:t>内容</a:t>
            </a:r>
            <a:endParaRPr kumimoji="1" lang="ja-JP" altLang="en-US" sz="4400" b="1">
              <a:solidFill>
                <a:schemeClr val="accent3">
                  <a:lumMod val="75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6B72F31-2B84-3746-8C14-6B28898DB16A}"/>
              </a:ext>
            </a:extLst>
          </p:cNvPr>
          <p:cNvSpPr txBox="1"/>
          <p:nvPr/>
        </p:nvSpPr>
        <p:spPr>
          <a:xfrm>
            <a:off x="3915410" y="2510936"/>
            <a:ext cx="1313181" cy="769441"/>
          </a:xfrm>
          <a:prstGeom prst="rect">
            <a:avLst/>
          </a:prstGeom>
          <a:noFill/>
        </p:spPr>
        <p:txBody>
          <a:bodyPr wrap="none" rtlCol="0">
            <a:spAutoFit/>
          </a:bodyPr>
          <a:lstStyle/>
          <a:p>
            <a:pPr algn="ctr"/>
            <a:r>
              <a:rPr kumimoji="1" lang="ja-JP" altLang="en-US" sz="4400" b="1">
                <a:solidFill>
                  <a:schemeClr val="accent6">
                    <a:lumMod val="50000"/>
                  </a:schemeClr>
                </a:solidFill>
                <a:latin typeface="Meiryo" panose="020B0604030504040204" pitchFamily="34" charset="-128"/>
                <a:ea typeface="Meiryo" panose="020B0604030504040204" pitchFamily="34" charset="-128"/>
              </a:rPr>
              <a:t>魅力</a:t>
            </a:r>
          </a:p>
        </p:txBody>
      </p:sp>
      <p:sp>
        <p:nvSpPr>
          <p:cNvPr id="11" name="テキスト ボックス 10">
            <a:extLst>
              <a:ext uri="{FF2B5EF4-FFF2-40B4-BE49-F238E27FC236}">
                <a16:creationId xmlns:a16="http://schemas.microsoft.com/office/drawing/2014/main" id="{E8A39C46-B848-6E42-8B49-C7382C02BF92}"/>
              </a:ext>
            </a:extLst>
          </p:cNvPr>
          <p:cNvSpPr txBox="1"/>
          <p:nvPr/>
        </p:nvSpPr>
        <p:spPr>
          <a:xfrm>
            <a:off x="6836723" y="2525002"/>
            <a:ext cx="1313181" cy="769441"/>
          </a:xfrm>
          <a:prstGeom prst="rect">
            <a:avLst/>
          </a:prstGeom>
          <a:noFill/>
        </p:spPr>
        <p:txBody>
          <a:bodyPr wrap="none" rtlCol="0">
            <a:spAutoFit/>
          </a:bodyPr>
          <a:lstStyle/>
          <a:p>
            <a:pPr algn="ctr"/>
            <a:r>
              <a:rPr kumimoji="1" lang="ja-JP" altLang="en-US" sz="4400" b="1">
                <a:solidFill>
                  <a:srgbClr val="0070C0"/>
                </a:solidFill>
                <a:latin typeface="Meiryo" panose="020B0604030504040204" pitchFamily="34" charset="-128"/>
                <a:ea typeface="Meiryo" panose="020B0604030504040204" pitchFamily="34" charset="-128"/>
              </a:rPr>
              <a:t>価値</a:t>
            </a:r>
          </a:p>
        </p:txBody>
      </p:sp>
      <p:cxnSp>
        <p:nvCxnSpPr>
          <p:cNvPr id="13" name="直線矢印コネクタ 12">
            <a:extLst>
              <a:ext uri="{FF2B5EF4-FFF2-40B4-BE49-F238E27FC236}">
                <a16:creationId xmlns:a16="http://schemas.microsoft.com/office/drawing/2014/main" id="{643CB6A0-475D-DD4C-85EA-F036B174F123}"/>
              </a:ext>
            </a:extLst>
          </p:cNvPr>
          <p:cNvCxnSpPr>
            <a:stCxn id="5" idx="2"/>
            <a:endCxn id="10" idx="0"/>
          </p:cNvCxnSpPr>
          <p:nvPr/>
        </p:nvCxnSpPr>
        <p:spPr>
          <a:xfrm flipH="1">
            <a:off x="4572001" y="1415946"/>
            <a:ext cx="1815652" cy="1094990"/>
          </a:xfrm>
          <a:prstGeom prst="straightConnector1">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a:extLst>
              <a:ext uri="{FF2B5EF4-FFF2-40B4-BE49-F238E27FC236}">
                <a16:creationId xmlns:a16="http://schemas.microsoft.com/office/drawing/2014/main" id="{FD2912F0-6606-A047-9F0D-B597F49CCD43}"/>
              </a:ext>
            </a:extLst>
          </p:cNvPr>
          <p:cNvCxnSpPr>
            <a:cxnSpLocks/>
            <a:stCxn id="5" idx="2"/>
            <a:endCxn id="11" idx="0"/>
          </p:cNvCxnSpPr>
          <p:nvPr/>
        </p:nvCxnSpPr>
        <p:spPr>
          <a:xfrm>
            <a:off x="6387653" y="1415946"/>
            <a:ext cx="1105661" cy="1109056"/>
          </a:xfrm>
          <a:prstGeom prst="straightConnector1">
            <a:avLst/>
          </a:prstGeom>
          <a:ln>
            <a:solidFill>
              <a:srgbClr val="0070C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7" name="直線矢印コネクタ 16">
            <a:extLst>
              <a:ext uri="{FF2B5EF4-FFF2-40B4-BE49-F238E27FC236}">
                <a16:creationId xmlns:a16="http://schemas.microsoft.com/office/drawing/2014/main" id="{A77FB3E7-90E2-DE44-BBE4-9BEB60EE152D}"/>
              </a:ext>
            </a:extLst>
          </p:cNvPr>
          <p:cNvCxnSpPr>
            <a:cxnSpLocks/>
            <a:stCxn id="4" idx="2"/>
            <a:endCxn id="9" idx="0"/>
          </p:cNvCxnSpPr>
          <p:nvPr/>
        </p:nvCxnSpPr>
        <p:spPr>
          <a:xfrm flipH="1">
            <a:off x="1650688" y="1415946"/>
            <a:ext cx="982952" cy="1094990"/>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0" name="直線矢印コネクタ 19">
            <a:extLst>
              <a:ext uri="{FF2B5EF4-FFF2-40B4-BE49-F238E27FC236}">
                <a16:creationId xmlns:a16="http://schemas.microsoft.com/office/drawing/2014/main" id="{D41FD606-5C4F-804E-8F59-170905426D76}"/>
              </a:ext>
            </a:extLst>
          </p:cNvPr>
          <p:cNvCxnSpPr>
            <a:cxnSpLocks/>
            <a:stCxn id="4" idx="2"/>
            <a:endCxn id="10" idx="0"/>
          </p:cNvCxnSpPr>
          <p:nvPr/>
        </p:nvCxnSpPr>
        <p:spPr>
          <a:xfrm>
            <a:off x="2633640" y="1415946"/>
            <a:ext cx="1938361" cy="1094990"/>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5" name="円/楕円 34">
            <a:extLst>
              <a:ext uri="{FF2B5EF4-FFF2-40B4-BE49-F238E27FC236}">
                <a16:creationId xmlns:a16="http://schemas.microsoft.com/office/drawing/2014/main" id="{A4DC09CD-E537-1D48-AC12-647DC935A7C3}"/>
              </a:ext>
            </a:extLst>
          </p:cNvPr>
          <p:cNvSpPr/>
          <p:nvPr/>
        </p:nvSpPr>
        <p:spPr>
          <a:xfrm>
            <a:off x="4141694" y="4757802"/>
            <a:ext cx="840441" cy="842898"/>
          </a:xfrm>
          <a:prstGeom prst="ellipse">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36" name="フローチャート: 論理積ゲート 35">
            <a:extLst>
              <a:ext uri="{FF2B5EF4-FFF2-40B4-BE49-F238E27FC236}">
                <a16:creationId xmlns:a16="http://schemas.microsoft.com/office/drawing/2014/main" id="{DEEAEFDF-5331-2444-955B-1B8DBAFF4395}"/>
              </a:ext>
            </a:extLst>
          </p:cNvPr>
          <p:cNvSpPr/>
          <p:nvPr/>
        </p:nvSpPr>
        <p:spPr>
          <a:xfrm rot="16200000">
            <a:off x="4134972" y="5607422"/>
            <a:ext cx="853888" cy="840442"/>
          </a:xfrm>
          <a:prstGeom prst="flowChartDelay">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44" name="テキスト ボックス 43">
            <a:extLst>
              <a:ext uri="{FF2B5EF4-FFF2-40B4-BE49-F238E27FC236}">
                <a16:creationId xmlns:a16="http://schemas.microsoft.com/office/drawing/2014/main" id="{5DBD67EC-0A22-3945-A238-DA94D1820119}"/>
              </a:ext>
            </a:extLst>
          </p:cNvPr>
          <p:cNvSpPr txBox="1"/>
          <p:nvPr/>
        </p:nvSpPr>
        <p:spPr>
          <a:xfrm>
            <a:off x="5014974" y="4883520"/>
            <a:ext cx="3595856" cy="738664"/>
          </a:xfrm>
          <a:prstGeom prst="rect">
            <a:avLst/>
          </a:prstGeom>
          <a:noFill/>
        </p:spPr>
        <p:txBody>
          <a:bodyPr wrap="none" rtlCol="0">
            <a:spAutoFit/>
          </a:bodyPr>
          <a:lstStyle/>
          <a:p>
            <a:r>
              <a:rPr lang="ja-JP" altLang="en-US" sz="1400">
                <a:solidFill>
                  <a:schemeClr val="tx1">
                    <a:lumMod val="50000"/>
                    <a:lumOff val="50000"/>
                  </a:schemeClr>
                </a:solidFill>
                <a:latin typeface="Meiryo" panose="020B0604030504040204" pitchFamily="34" charset="-128"/>
                <a:ea typeface="Meiryo" panose="020B0604030504040204" pitchFamily="34" charset="-128"/>
              </a:rPr>
              <a:t>社員のやる気が、向上します！</a:t>
            </a:r>
            <a:endParaRPr lang="en-US" altLang="ja-JP" sz="1400" dirty="0">
              <a:solidFill>
                <a:schemeClr val="tx1">
                  <a:lumMod val="50000"/>
                  <a:lumOff val="50000"/>
                </a:schemeClr>
              </a:solidFill>
              <a:latin typeface="Meiryo" panose="020B0604030504040204" pitchFamily="34" charset="-128"/>
              <a:ea typeface="Meiryo" panose="020B0604030504040204" pitchFamily="34" charset="-128"/>
            </a:endParaRPr>
          </a:p>
          <a:p>
            <a:r>
              <a:rPr lang="ja-JP" altLang="en-US" sz="1400">
                <a:solidFill>
                  <a:schemeClr val="tx1">
                    <a:lumMod val="50000"/>
                    <a:lumOff val="50000"/>
                  </a:schemeClr>
                </a:solidFill>
                <a:latin typeface="Meiryo" panose="020B0604030504040204" pitchFamily="34" charset="-128"/>
                <a:ea typeface="Meiryo" panose="020B0604030504040204" pitchFamily="34" charset="-128"/>
              </a:rPr>
              <a:t>売上や利益が、大幅に増えます！</a:t>
            </a:r>
            <a:endParaRPr lang="en-US" altLang="ja-JP" sz="1400" dirty="0">
              <a:solidFill>
                <a:schemeClr val="tx1">
                  <a:lumMod val="50000"/>
                  <a:lumOff val="50000"/>
                </a:schemeClr>
              </a:solidFill>
              <a:latin typeface="Meiryo" panose="020B0604030504040204" pitchFamily="34" charset="-128"/>
              <a:ea typeface="Meiryo" panose="020B0604030504040204" pitchFamily="34" charset="-128"/>
            </a:endParaRPr>
          </a:p>
          <a:p>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新しい市場で優位なポジョンを築けます！</a:t>
            </a:r>
            <a:endParaRPr kumimoji="1" lang="en-US" altLang="ja-JP" sz="14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C4BA184F-A3B9-B64A-AD45-8B0425FEDFC5}"/>
              </a:ext>
            </a:extLst>
          </p:cNvPr>
          <p:cNvSpPr txBox="1"/>
          <p:nvPr/>
        </p:nvSpPr>
        <p:spPr>
          <a:xfrm>
            <a:off x="692535" y="4893419"/>
            <a:ext cx="3416320" cy="738664"/>
          </a:xfrm>
          <a:prstGeom prst="rect">
            <a:avLst/>
          </a:prstGeom>
          <a:noFill/>
        </p:spPr>
        <p:txBody>
          <a:bodyPr wrap="none" rtlCol="0">
            <a:spAutoFit/>
          </a:bodyPr>
          <a:lstStyle/>
          <a:p>
            <a:pPr algn="r"/>
            <a:r>
              <a:rPr lang="ja-JP" altLang="en-US" sz="1400">
                <a:solidFill>
                  <a:schemeClr val="tx1">
                    <a:lumMod val="50000"/>
                    <a:lumOff val="50000"/>
                  </a:schemeClr>
                </a:solidFill>
                <a:latin typeface="Meiryo" panose="020B0604030504040204" pitchFamily="34" charset="-128"/>
                <a:ea typeface="Meiryo" panose="020B0604030504040204" pitchFamily="34" charset="-128"/>
              </a:rPr>
              <a:t>性能が、大幅に向上します！</a:t>
            </a:r>
            <a:endParaRPr lang="en-US" altLang="ja-JP" sz="1400" dirty="0">
              <a:solidFill>
                <a:schemeClr val="tx1">
                  <a:lumMod val="50000"/>
                  <a:lumOff val="50000"/>
                </a:schemeClr>
              </a:solidFill>
              <a:latin typeface="Meiryo" panose="020B0604030504040204" pitchFamily="34" charset="-128"/>
              <a:ea typeface="Meiryo" panose="020B0604030504040204" pitchFamily="34" charset="-128"/>
            </a:endParaRPr>
          </a:p>
          <a:p>
            <a:pPr algn="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これまでより、安くなります！</a:t>
            </a:r>
            <a:endParaRPr kumimoji="1" lang="en-US" altLang="ja-JP" sz="1400" dirty="0">
              <a:solidFill>
                <a:schemeClr val="tx1">
                  <a:lumMod val="50000"/>
                  <a:lumOff val="50000"/>
                </a:schemeClr>
              </a:solidFill>
              <a:latin typeface="Meiryo" panose="020B0604030504040204" pitchFamily="34" charset="-128"/>
              <a:ea typeface="Meiryo" panose="020B0604030504040204" pitchFamily="34" charset="-128"/>
            </a:endParaRPr>
          </a:p>
          <a:p>
            <a:pPr algn="r"/>
            <a:r>
              <a:rPr kumimoji="1" lang="ja-JP" altLang="en-US" sz="1400">
                <a:solidFill>
                  <a:schemeClr val="tx1">
                    <a:lumMod val="50000"/>
                    <a:lumOff val="50000"/>
                  </a:schemeClr>
                </a:solidFill>
                <a:latin typeface="Meiryo" panose="020B0604030504040204" pitchFamily="34" charset="-128"/>
                <a:ea typeface="Meiryo" panose="020B0604030504040204" pitchFamily="34" charset="-128"/>
              </a:rPr>
              <a:t>運用が楽になりトラブルも減少します！</a:t>
            </a:r>
          </a:p>
        </p:txBody>
      </p:sp>
      <p:sp>
        <p:nvSpPr>
          <p:cNvPr id="2" name="タイトル 1">
            <a:extLst>
              <a:ext uri="{FF2B5EF4-FFF2-40B4-BE49-F238E27FC236}">
                <a16:creationId xmlns:a16="http://schemas.microsoft.com/office/drawing/2014/main" id="{CB9493D0-83F9-0941-8094-AF1821420FD1}"/>
              </a:ext>
            </a:extLst>
          </p:cNvPr>
          <p:cNvSpPr>
            <a:spLocks noGrp="1"/>
          </p:cNvSpPr>
          <p:nvPr>
            <p:ph type="title"/>
          </p:nvPr>
        </p:nvSpPr>
        <p:spPr/>
        <p:txBody>
          <a:bodyPr/>
          <a:lstStyle/>
          <a:p>
            <a:r>
              <a:rPr kumimoji="1" lang="ja-JP" altLang="en-US"/>
              <a:t>伝えるべきこと</a:t>
            </a:r>
          </a:p>
        </p:txBody>
      </p:sp>
    </p:spTree>
    <p:extLst>
      <p:ext uri="{BB962C8B-B14F-4D97-AF65-F5344CB8AC3E}">
        <p14:creationId xmlns:p14="http://schemas.microsoft.com/office/powerpoint/2010/main" val="419495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par>
                                <p:cTn id="32" presetID="22" presetClass="entr" presetSubtype="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par>
                                <p:cTn id="35" presetID="22" presetClass="entr" presetSubtype="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par>
                                <p:cTn id="38" presetID="22" presetClass="entr" presetSubtype="1"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par>
                                <p:cTn id="41" presetID="22" presetClass="entr" presetSubtype="1"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left)">
                                      <p:cBhvr>
                                        <p:cTn id="48" dur="500"/>
                                        <p:tgtEl>
                                          <p:spTgt spid="4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wipe(left)">
                                      <p:cBhvr>
                                        <p:cTn id="5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44" grpId="0"/>
      <p:bldP spid="4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左右矢印 20">
            <a:extLst>
              <a:ext uri="{FF2B5EF4-FFF2-40B4-BE49-F238E27FC236}">
                <a16:creationId xmlns:a16="http://schemas.microsoft.com/office/drawing/2014/main" id="{094E3FD2-BC2C-1948-9005-20BB69D0475B}"/>
              </a:ext>
            </a:extLst>
          </p:cNvPr>
          <p:cNvSpPr/>
          <p:nvPr/>
        </p:nvSpPr>
        <p:spPr>
          <a:xfrm>
            <a:off x="860612" y="3381868"/>
            <a:ext cx="7422776" cy="961465"/>
          </a:xfrm>
          <a:prstGeom prst="leftRightArrow">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4" name="テキスト ボックス 3">
            <a:extLst>
              <a:ext uri="{FF2B5EF4-FFF2-40B4-BE49-F238E27FC236}">
                <a16:creationId xmlns:a16="http://schemas.microsoft.com/office/drawing/2014/main" id="{C0CF46BA-DEB8-FA4E-87AD-7A0104E00B1F}"/>
              </a:ext>
            </a:extLst>
          </p:cNvPr>
          <p:cNvSpPr txBox="1"/>
          <p:nvPr/>
        </p:nvSpPr>
        <p:spPr>
          <a:xfrm>
            <a:off x="3787170" y="2166259"/>
            <a:ext cx="1569660" cy="646331"/>
          </a:xfrm>
          <a:prstGeom prst="rect">
            <a:avLst/>
          </a:prstGeom>
          <a:noFill/>
        </p:spPr>
        <p:txBody>
          <a:bodyPr wrap="none" rtlCol="0">
            <a:spAutoFit/>
          </a:bodyPr>
          <a:lstStyle/>
          <a:p>
            <a:r>
              <a:rPr kumimoji="1" lang="ja-JP" altLang="en-US" sz="3600" b="1">
                <a:solidFill>
                  <a:schemeClr val="accent6">
                    <a:lumMod val="50000"/>
                  </a:schemeClr>
                </a:solidFill>
                <a:latin typeface="Meiryo" panose="020B0604030504040204" pitchFamily="34" charset="-128"/>
                <a:ea typeface="Meiryo" panose="020B0604030504040204" pitchFamily="34" charset="-128"/>
              </a:rPr>
              <a:t>技術力</a:t>
            </a:r>
          </a:p>
        </p:txBody>
      </p:sp>
      <p:sp>
        <p:nvSpPr>
          <p:cNvPr id="6" name="テキスト ボックス 5">
            <a:extLst>
              <a:ext uri="{FF2B5EF4-FFF2-40B4-BE49-F238E27FC236}">
                <a16:creationId xmlns:a16="http://schemas.microsoft.com/office/drawing/2014/main" id="{1FE0C399-051F-A34F-ABEE-C320C26FA25F}"/>
              </a:ext>
            </a:extLst>
          </p:cNvPr>
          <p:cNvSpPr txBox="1"/>
          <p:nvPr/>
        </p:nvSpPr>
        <p:spPr>
          <a:xfrm>
            <a:off x="1655811" y="1520232"/>
            <a:ext cx="1261884" cy="523220"/>
          </a:xfrm>
          <a:prstGeom prst="rect">
            <a:avLst/>
          </a:prstGeom>
          <a:noFill/>
        </p:spPr>
        <p:txBody>
          <a:bodyPr wrap="none" rtlCol="0">
            <a:spAutoFit/>
          </a:bodyPr>
          <a:lstStyle/>
          <a:p>
            <a:r>
              <a:rPr kumimoji="1" lang="ja-JP" altLang="en-US" sz="2800">
                <a:solidFill>
                  <a:schemeClr val="accent3">
                    <a:lumMod val="75000"/>
                  </a:schemeClr>
                </a:solidFill>
                <a:latin typeface="Meiryo" panose="020B0604030504040204" pitchFamily="34" charset="-128"/>
                <a:ea typeface="Meiryo" panose="020B0604030504040204" pitchFamily="34" charset="-128"/>
              </a:rPr>
              <a:t>調達力</a:t>
            </a:r>
          </a:p>
        </p:txBody>
      </p:sp>
      <p:sp>
        <p:nvSpPr>
          <p:cNvPr id="7" name="テキスト ボックス 6">
            <a:extLst>
              <a:ext uri="{FF2B5EF4-FFF2-40B4-BE49-F238E27FC236}">
                <a16:creationId xmlns:a16="http://schemas.microsoft.com/office/drawing/2014/main" id="{C76CF61B-61AD-9648-B894-F113636C33D6}"/>
              </a:ext>
            </a:extLst>
          </p:cNvPr>
          <p:cNvSpPr txBox="1"/>
          <p:nvPr/>
        </p:nvSpPr>
        <p:spPr>
          <a:xfrm>
            <a:off x="1655811" y="2180587"/>
            <a:ext cx="1261884" cy="523220"/>
          </a:xfrm>
          <a:prstGeom prst="rect">
            <a:avLst/>
          </a:prstGeom>
          <a:noFill/>
        </p:spPr>
        <p:txBody>
          <a:bodyPr wrap="none" rtlCol="0">
            <a:spAutoFit/>
          </a:bodyPr>
          <a:lstStyle/>
          <a:p>
            <a:r>
              <a:rPr kumimoji="1" lang="ja-JP" altLang="en-US" sz="2800">
                <a:solidFill>
                  <a:schemeClr val="accent3">
                    <a:lumMod val="75000"/>
                  </a:schemeClr>
                </a:solidFill>
                <a:latin typeface="Meiryo" panose="020B0604030504040204" pitchFamily="34" charset="-128"/>
                <a:ea typeface="Meiryo" panose="020B0604030504040204" pitchFamily="34" charset="-128"/>
              </a:rPr>
              <a:t>実装力</a:t>
            </a:r>
          </a:p>
        </p:txBody>
      </p:sp>
      <p:sp>
        <p:nvSpPr>
          <p:cNvPr id="8" name="テキスト ボックス 7">
            <a:extLst>
              <a:ext uri="{FF2B5EF4-FFF2-40B4-BE49-F238E27FC236}">
                <a16:creationId xmlns:a16="http://schemas.microsoft.com/office/drawing/2014/main" id="{42421D3E-37C2-9342-BCE9-2A7838BAE6DB}"/>
              </a:ext>
            </a:extLst>
          </p:cNvPr>
          <p:cNvSpPr txBox="1"/>
          <p:nvPr/>
        </p:nvSpPr>
        <p:spPr>
          <a:xfrm>
            <a:off x="1655811" y="2840942"/>
            <a:ext cx="1261884" cy="523220"/>
          </a:xfrm>
          <a:prstGeom prst="rect">
            <a:avLst/>
          </a:prstGeom>
          <a:noFill/>
        </p:spPr>
        <p:txBody>
          <a:bodyPr wrap="none" rtlCol="0">
            <a:spAutoFit/>
          </a:bodyPr>
          <a:lstStyle/>
          <a:p>
            <a:r>
              <a:rPr kumimoji="1" lang="ja-JP" altLang="en-US" sz="2800">
                <a:solidFill>
                  <a:schemeClr val="accent3">
                    <a:lumMod val="75000"/>
                  </a:schemeClr>
                </a:solidFill>
                <a:latin typeface="Meiryo" panose="020B0604030504040204" pitchFamily="34" charset="-128"/>
                <a:ea typeface="Meiryo" panose="020B0604030504040204" pitchFamily="34" charset="-128"/>
              </a:rPr>
              <a:t>品質力</a:t>
            </a:r>
          </a:p>
        </p:txBody>
      </p:sp>
      <p:sp>
        <p:nvSpPr>
          <p:cNvPr id="9" name="テキスト ボックス 8">
            <a:extLst>
              <a:ext uri="{FF2B5EF4-FFF2-40B4-BE49-F238E27FC236}">
                <a16:creationId xmlns:a16="http://schemas.microsoft.com/office/drawing/2014/main" id="{8767393B-0969-CD40-85CB-0338611748ED}"/>
              </a:ext>
            </a:extLst>
          </p:cNvPr>
          <p:cNvSpPr txBox="1"/>
          <p:nvPr/>
        </p:nvSpPr>
        <p:spPr>
          <a:xfrm>
            <a:off x="6375728" y="1528430"/>
            <a:ext cx="1261884" cy="523220"/>
          </a:xfrm>
          <a:prstGeom prst="rect">
            <a:avLst/>
          </a:prstGeom>
          <a:noFill/>
        </p:spPr>
        <p:txBody>
          <a:bodyPr wrap="none" rtlCol="0">
            <a:spAutoFit/>
          </a:bodyPr>
          <a:lstStyle/>
          <a:p>
            <a:r>
              <a:rPr kumimoji="1" lang="ja-JP" altLang="en-US" sz="2800">
                <a:solidFill>
                  <a:srgbClr val="0070C0"/>
                </a:solidFill>
                <a:latin typeface="Meiryo" panose="020B0604030504040204" pitchFamily="34" charset="-128"/>
                <a:ea typeface="Meiryo" panose="020B0604030504040204" pitchFamily="34" charset="-128"/>
              </a:rPr>
              <a:t>先見性</a:t>
            </a:r>
          </a:p>
        </p:txBody>
      </p:sp>
      <p:sp>
        <p:nvSpPr>
          <p:cNvPr id="10" name="テキスト ボックス 9">
            <a:extLst>
              <a:ext uri="{FF2B5EF4-FFF2-40B4-BE49-F238E27FC236}">
                <a16:creationId xmlns:a16="http://schemas.microsoft.com/office/drawing/2014/main" id="{57CD4AD1-3162-8C40-B9D8-C1559F46D529}"/>
              </a:ext>
            </a:extLst>
          </p:cNvPr>
          <p:cNvSpPr txBox="1"/>
          <p:nvPr/>
        </p:nvSpPr>
        <p:spPr>
          <a:xfrm>
            <a:off x="6162574" y="2188785"/>
            <a:ext cx="1620957" cy="523220"/>
          </a:xfrm>
          <a:prstGeom prst="rect">
            <a:avLst/>
          </a:prstGeom>
          <a:noFill/>
        </p:spPr>
        <p:txBody>
          <a:bodyPr wrap="none" rtlCol="0">
            <a:spAutoFit/>
          </a:bodyPr>
          <a:lstStyle/>
          <a:p>
            <a:r>
              <a:rPr kumimoji="1" lang="ja-JP" altLang="en-US" sz="2800">
                <a:solidFill>
                  <a:srgbClr val="0070C0"/>
                </a:solidFill>
                <a:latin typeface="Meiryo" panose="020B0604030504040204" pitchFamily="34" charset="-128"/>
                <a:ea typeface="Meiryo" panose="020B0604030504040204" pitchFamily="34" charset="-128"/>
              </a:rPr>
              <a:t>スピード</a:t>
            </a:r>
          </a:p>
        </p:txBody>
      </p:sp>
      <p:sp>
        <p:nvSpPr>
          <p:cNvPr id="11" name="テキスト ボックス 10">
            <a:extLst>
              <a:ext uri="{FF2B5EF4-FFF2-40B4-BE49-F238E27FC236}">
                <a16:creationId xmlns:a16="http://schemas.microsoft.com/office/drawing/2014/main" id="{903B2B1A-5406-B64E-A627-FDD77A3AC9B0}"/>
              </a:ext>
            </a:extLst>
          </p:cNvPr>
          <p:cNvSpPr txBox="1"/>
          <p:nvPr/>
        </p:nvSpPr>
        <p:spPr>
          <a:xfrm>
            <a:off x="6342110" y="2849140"/>
            <a:ext cx="1261884" cy="523220"/>
          </a:xfrm>
          <a:prstGeom prst="rect">
            <a:avLst/>
          </a:prstGeom>
          <a:noFill/>
        </p:spPr>
        <p:txBody>
          <a:bodyPr wrap="none" rtlCol="0">
            <a:spAutoFit/>
          </a:bodyPr>
          <a:lstStyle/>
          <a:p>
            <a:r>
              <a:rPr kumimoji="1" lang="ja-JP" altLang="en-US" sz="2800">
                <a:solidFill>
                  <a:srgbClr val="0070C0"/>
                </a:solidFill>
                <a:latin typeface="Meiryo" panose="020B0604030504040204" pitchFamily="34" charset="-128"/>
                <a:ea typeface="Meiryo" panose="020B0604030504040204" pitchFamily="34" charset="-128"/>
              </a:rPr>
              <a:t>俊敏性</a:t>
            </a:r>
          </a:p>
        </p:txBody>
      </p:sp>
      <p:sp>
        <p:nvSpPr>
          <p:cNvPr id="12" name="テキスト ボックス 11">
            <a:extLst>
              <a:ext uri="{FF2B5EF4-FFF2-40B4-BE49-F238E27FC236}">
                <a16:creationId xmlns:a16="http://schemas.microsoft.com/office/drawing/2014/main" id="{FD789B73-521E-D544-9241-CF1BC744336E}"/>
              </a:ext>
            </a:extLst>
          </p:cNvPr>
          <p:cNvSpPr txBox="1"/>
          <p:nvPr/>
        </p:nvSpPr>
        <p:spPr>
          <a:xfrm>
            <a:off x="662260" y="1053539"/>
            <a:ext cx="3262432" cy="400110"/>
          </a:xfrm>
          <a:prstGeom prst="rect">
            <a:avLst/>
          </a:prstGeom>
          <a:noFill/>
        </p:spPr>
        <p:txBody>
          <a:bodyPr wrap="none" rtlCol="0">
            <a:spAutoFit/>
          </a:bodyPr>
          <a:lstStyle/>
          <a:p>
            <a:pPr algn="ctr"/>
            <a:r>
              <a:rPr kumimoji="1" lang="ja-JP" altLang="en-US" sz="2000">
                <a:solidFill>
                  <a:schemeClr val="accent3">
                    <a:lumMod val="75000"/>
                  </a:schemeClr>
                </a:solidFill>
                <a:latin typeface="Meiryo" panose="020B0604030504040204" pitchFamily="34" charset="-128"/>
                <a:ea typeface="Meiryo" panose="020B0604030504040204" pitchFamily="34" charset="-128"/>
              </a:rPr>
              <a:t>計画通り確実に実現する力</a:t>
            </a:r>
          </a:p>
        </p:txBody>
      </p:sp>
      <p:sp>
        <p:nvSpPr>
          <p:cNvPr id="13" name="テキスト ボックス 12">
            <a:extLst>
              <a:ext uri="{FF2B5EF4-FFF2-40B4-BE49-F238E27FC236}">
                <a16:creationId xmlns:a16="http://schemas.microsoft.com/office/drawing/2014/main" id="{90B7F4A6-4B34-2C47-87E6-A0603AE1BE6E}"/>
              </a:ext>
            </a:extLst>
          </p:cNvPr>
          <p:cNvSpPr txBox="1"/>
          <p:nvPr/>
        </p:nvSpPr>
        <p:spPr>
          <a:xfrm>
            <a:off x="4862932" y="1050117"/>
            <a:ext cx="4031873"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計画不能・臨機応変に対応する力</a:t>
            </a:r>
          </a:p>
        </p:txBody>
      </p:sp>
      <p:sp>
        <p:nvSpPr>
          <p:cNvPr id="18" name="テキスト ボックス 17">
            <a:extLst>
              <a:ext uri="{FF2B5EF4-FFF2-40B4-BE49-F238E27FC236}">
                <a16:creationId xmlns:a16="http://schemas.microsoft.com/office/drawing/2014/main" id="{1B64ECB7-F560-0849-BEEB-76581825F18B}"/>
              </a:ext>
            </a:extLst>
          </p:cNvPr>
          <p:cNvSpPr txBox="1"/>
          <p:nvPr/>
        </p:nvSpPr>
        <p:spPr>
          <a:xfrm>
            <a:off x="3197264" y="3700708"/>
            <a:ext cx="2749471"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お客様の良き相談相手</a:t>
            </a:r>
          </a:p>
        </p:txBody>
      </p:sp>
      <p:sp>
        <p:nvSpPr>
          <p:cNvPr id="19" name="円/楕円 18">
            <a:extLst>
              <a:ext uri="{FF2B5EF4-FFF2-40B4-BE49-F238E27FC236}">
                <a16:creationId xmlns:a16="http://schemas.microsoft.com/office/drawing/2014/main" id="{4D8F5CCB-22B5-A042-B0A9-5EC2E9903F7B}"/>
              </a:ext>
            </a:extLst>
          </p:cNvPr>
          <p:cNvSpPr/>
          <p:nvPr/>
        </p:nvSpPr>
        <p:spPr>
          <a:xfrm>
            <a:off x="4141694" y="4757802"/>
            <a:ext cx="840441" cy="842898"/>
          </a:xfrm>
          <a:prstGeom prst="ellipse">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20" name="フローチャート: 論理積ゲート 19">
            <a:extLst>
              <a:ext uri="{FF2B5EF4-FFF2-40B4-BE49-F238E27FC236}">
                <a16:creationId xmlns:a16="http://schemas.microsoft.com/office/drawing/2014/main" id="{CC10AFA8-FE17-DA40-B4D2-0AFA2DBF2D4C}"/>
              </a:ext>
            </a:extLst>
          </p:cNvPr>
          <p:cNvSpPr/>
          <p:nvPr/>
        </p:nvSpPr>
        <p:spPr>
          <a:xfrm rot="16200000">
            <a:off x="4134972" y="5607422"/>
            <a:ext cx="853888" cy="840442"/>
          </a:xfrm>
          <a:prstGeom prst="flowChartDelay">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22" name="テキスト ボックス 21">
            <a:extLst>
              <a:ext uri="{FF2B5EF4-FFF2-40B4-BE49-F238E27FC236}">
                <a16:creationId xmlns:a16="http://schemas.microsoft.com/office/drawing/2014/main" id="{274C80F8-0B05-4944-8FF4-17E8C95F2F6E}"/>
              </a:ext>
            </a:extLst>
          </p:cNvPr>
          <p:cNvSpPr txBox="1"/>
          <p:nvPr/>
        </p:nvSpPr>
        <p:spPr>
          <a:xfrm>
            <a:off x="5014974" y="4883520"/>
            <a:ext cx="4091185" cy="738664"/>
          </a:xfrm>
          <a:prstGeom prst="rect">
            <a:avLst/>
          </a:prstGeom>
          <a:noFill/>
        </p:spPr>
        <p:txBody>
          <a:bodyPr wrap="none" rtlCol="0">
            <a:spAutoFit/>
          </a:bodyPr>
          <a:lstStyle/>
          <a:p>
            <a:r>
              <a:rPr lang="ja-JP" altLang="en-US" sz="1400">
                <a:solidFill>
                  <a:srgbClr val="0070C0"/>
                </a:solidFill>
                <a:latin typeface="Meiryo" panose="020B0604030504040204" pitchFamily="34" charset="-128"/>
                <a:ea typeface="Meiryo" panose="020B0604030504040204" pitchFamily="34" charset="-128"/>
              </a:rPr>
              <a:t>デジタル・トランスフォーメーション</a:t>
            </a:r>
            <a:endParaRPr lang="en-US" altLang="ja-JP" sz="1400" dirty="0">
              <a:solidFill>
                <a:srgbClr val="0070C0"/>
              </a:solidFill>
              <a:latin typeface="Meiryo" panose="020B0604030504040204" pitchFamily="34" charset="-128"/>
              <a:ea typeface="Meiryo" panose="020B0604030504040204" pitchFamily="34" charset="-128"/>
            </a:endParaRPr>
          </a:p>
          <a:p>
            <a:r>
              <a:rPr kumimoji="1" lang="ja-JP" altLang="en-US" sz="1400">
                <a:solidFill>
                  <a:srgbClr val="0070C0"/>
                </a:solidFill>
                <a:latin typeface="Meiryo" panose="020B0604030504040204" pitchFamily="34" charset="-128"/>
                <a:ea typeface="Meiryo" panose="020B0604030504040204" pitchFamily="34" charset="-128"/>
              </a:rPr>
              <a:t>マイクロサービス・コンテナ・</a:t>
            </a:r>
            <a:r>
              <a:rPr lang="en-US" altLang="ja-JP" sz="1400" dirty="0">
                <a:solidFill>
                  <a:srgbClr val="0070C0"/>
                </a:solidFill>
                <a:latin typeface="Meiryo" panose="020B0604030504040204" pitchFamily="34" charset="-128"/>
                <a:ea typeface="Meiryo" panose="020B0604030504040204" pitchFamily="34" charset="-128"/>
              </a:rPr>
              <a:t>Kubernetes</a:t>
            </a:r>
          </a:p>
          <a:p>
            <a:r>
              <a:rPr kumimoji="1" lang="ja-JP" altLang="en-US" sz="1400">
                <a:solidFill>
                  <a:srgbClr val="0070C0"/>
                </a:solidFill>
                <a:latin typeface="Meiryo" panose="020B0604030504040204" pitchFamily="34" charset="-128"/>
                <a:ea typeface="Meiryo" panose="020B0604030504040204" pitchFamily="34" charset="-128"/>
              </a:rPr>
              <a:t>アジャイル・</a:t>
            </a:r>
            <a:r>
              <a:rPr kumimoji="1" lang="en-US" altLang="ja-JP" sz="1400" dirty="0">
                <a:solidFill>
                  <a:srgbClr val="0070C0"/>
                </a:solidFill>
                <a:latin typeface="Meiryo" panose="020B0604030504040204" pitchFamily="34" charset="-128"/>
                <a:ea typeface="Meiryo" panose="020B0604030504040204" pitchFamily="34" charset="-128"/>
              </a:rPr>
              <a:t>DevOps</a:t>
            </a:r>
            <a:r>
              <a:rPr kumimoji="1" lang="ja-JP" altLang="en-US" sz="1400">
                <a:solidFill>
                  <a:srgbClr val="0070C0"/>
                </a:solidFill>
                <a:latin typeface="Meiryo" panose="020B0604030504040204" pitchFamily="34" charset="-128"/>
                <a:ea typeface="Meiryo" panose="020B0604030504040204" pitchFamily="34" charset="-128"/>
              </a:rPr>
              <a:t>・クラウド・サーバーレス</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7AC36C16-4EAB-0344-B968-6AE039965A55}"/>
              </a:ext>
            </a:extLst>
          </p:cNvPr>
          <p:cNvSpPr txBox="1"/>
          <p:nvPr/>
        </p:nvSpPr>
        <p:spPr>
          <a:xfrm>
            <a:off x="243694" y="4893419"/>
            <a:ext cx="3865161" cy="738664"/>
          </a:xfrm>
          <a:prstGeom prst="rect">
            <a:avLst/>
          </a:prstGeom>
          <a:noFill/>
        </p:spPr>
        <p:txBody>
          <a:bodyPr wrap="none" rtlCol="0">
            <a:spAutoFit/>
          </a:bodyPr>
          <a:lstStyle/>
          <a:p>
            <a:pPr algn="r"/>
            <a:r>
              <a:rPr lang="ja-JP" altLang="en-US" sz="1400">
                <a:solidFill>
                  <a:schemeClr val="accent3">
                    <a:lumMod val="75000"/>
                  </a:schemeClr>
                </a:solidFill>
                <a:latin typeface="Meiryo" panose="020B0604030504040204" pitchFamily="34" charset="-128"/>
                <a:ea typeface="Meiryo" panose="020B0604030504040204" pitchFamily="34" charset="-128"/>
              </a:rPr>
              <a:t>調達先と単金相場</a:t>
            </a:r>
            <a:endParaRPr lang="en-US" altLang="ja-JP" sz="1400"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sz="1400">
                <a:solidFill>
                  <a:schemeClr val="accent3">
                    <a:lumMod val="75000"/>
                  </a:schemeClr>
                </a:solidFill>
                <a:latin typeface="Meiryo" panose="020B0604030504040204" pitchFamily="34" charset="-128"/>
                <a:ea typeface="Meiryo" panose="020B0604030504040204" pitchFamily="34" charset="-128"/>
              </a:rPr>
              <a:t>プロジェクト管理とトラブル対応</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algn="r"/>
            <a:r>
              <a:rPr lang="ja-JP" altLang="en-US" sz="1400">
                <a:solidFill>
                  <a:schemeClr val="accent3">
                    <a:lumMod val="75000"/>
                  </a:schemeClr>
                </a:solidFill>
                <a:latin typeface="Meiryo" panose="020B0604030504040204" pitchFamily="34" charset="-128"/>
                <a:ea typeface="Meiryo" panose="020B0604030504040204" pitchFamily="34" charset="-128"/>
              </a:rPr>
              <a:t>サーバー･仮想化・ストレージ・ネットワーク</a:t>
            </a:r>
            <a:endParaRPr kumimoji="1" lang="ja-JP" altLang="en-US" sz="1400">
              <a:solidFill>
                <a:schemeClr val="accent3">
                  <a:lumMod val="75000"/>
                </a:schemeClr>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7232670D-A39B-4F4E-AD5F-935A68F00B59}"/>
              </a:ext>
            </a:extLst>
          </p:cNvPr>
          <p:cNvSpPr txBox="1"/>
          <p:nvPr/>
        </p:nvSpPr>
        <p:spPr>
          <a:xfrm>
            <a:off x="1383942" y="4133582"/>
            <a:ext cx="902811" cy="523220"/>
          </a:xfrm>
          <a:prstGeom prst="rect">
            <a:avLst/>
          </a:prstGeom>
          <a:noFill/>
        </p:spPr>
        <p:txBody>
          <a:bodyPr wrap="none" rtlCol="0">
            <a:spAutoFit/>
          </a:bodyPr>
          <a:lstStyle/>
          <a:p>
            <a:pPr algn="ctr"/>
            <a:r>
              <a:rPr lang="ja-JP" altLang="en-US" sz="2800" b="1">
                <a:solidFill>
                  <a:schemeClr val="accent3">
                    <a:lumMod val="75000"/>
                  </a:schemeClr>
                </a:solidFill>
                <a:latin typeface="Meiryo" panose="020B0604030504040204" pitchFamily="34" charset="-128"/>
                <a:ea typeface="Meiryo" panose="020B0604030504040204" pitchFamily="34" charset="-128"/>
              </a:rPr>
              <a:t>内容</a:t>
            </a:r>
            <a:endParaRPr kumimoji="1" lang="ja-JP" altLang="en-US" sz="2800" b="1">
              <a:solidFill>
                <a:schemeClr val="accent3">
                  <a:lumMod val="75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1B8F4953-5E4F-7740-B3BE-AC4A0AA2152D}"/>
              </a:ext>
            </a:extLst>
          </p:cNvPr>
          <p:cNvSpPr txBox="1"/>
          <p:nvPr/>
        </p:nvSpPr>
        <p:spPr>
          <a:xfrm>
            <a:off x="4120593" y="4138953"/>
            <a:ext cx="902811" cy="523220"/>
          </a:xfrm>
          <a:prstGeom prst="rect">
            <a:avLst/>
          </a:prstGeom>
          <a:noFill/>
        </p:spPr>
        <p:txBody>
          <a:bodyPr wrap="none" rtlCol="0">
            <a:spAutoFit/>
          </a:bodyPr>
          <a:lstStyle/>
          <a:p>
            <a:pPr algn="ctr"/>
            <a:r>
              <a:rPr kumimoji="1" lang="ja-JP" altLang="en-US" sz="2800" b="1">
                <a:solidFill>
                  <a:schemeClr val="accent2">
                    <a:lumMod val="75000"/>
                  </a:schemeClr>
                </a:solidFill>
                <a:latin typeface="Meiryo" panose="020B0604030504040204" pitchFamily="34" charset="-128"/>
                <a:ea typeface="Meiryo" panose="020B0604030504040204" pitchFamily="34" charset="-128"/>
              </a:rPr>
              <a:t>魅力</a:t>
            </a:r>
          </a:p>
        </p:txBody>
      </p:sp>
      <p:sp>
        <p:nvSpPr>
          <p:cNvPr id="25" name="テキスト ボックス 24">
            <a:extLst>
              <a:ext uri="{FF2B5EF4-FFF2-40B4-BE49-F238E27FC236}">
                <a16:creationId xmlns:a16="http://schemas.microsoft.com/office/drawing/2014/main" id="{609838EF-90B2-0646-8321-F114391E98D8}"/>
              </a:ext>
            </a:extLst>
          </p:cNvPr>
          <p:cNvSpPr txBox="1"/>
          <p:nvPr/>
        </p:nvSpPr>
        <p:spPr>
          <a:xfrm>
            <a:off x="6876552" y="4129315"/>
            <a:ext cx="902811" cy="523220"/>
          </a:xfrm>
          <a:prstGeom prst="rect">
            <a:avLst/>
          </a:prstGeom>
          <a:noFill/>
        </p:spPr>
        <p:txBody>
          <a:bodyPr wrap="none" rtlCol="0">
            <a:spAutoFit/>
          </a:bodyPr>
          <a:lstStyle/>
          <a:p>
            <a:pPr algn="ctr"/>
            <a:r>
              <a:rPr kumimoji="1" lang="ja-JP" altLang="en-US" sz="2800" b="1">
                <a:solidFill>
                  <a:srgbClr val="0070C0"/>
                </a:solidFill>
                <a:latin typeface="Meiryo" panose="020B0604030504040204" pitchFamily="34" charset="-128"/>
                <a:ea typeface="Meiryo" panose="020B0604030504040204" pitchFamily="34" charset="-128"/>
              </a:rPr>
              <a:t>価値</a:t>
            </a:r>
          </a:p>
        </p:txBody>
      </p:sp>
      <p:sp>
        <p:nvSpPr>
          <p:cNvPr id="2" name="タイトル 1">
            <a:extLst>
              <a:ext uri="{FF2B5EF4-FFF2-40B4-BE49-F238E27FC236}">
                <a16:creationId xmlns:a16="http://schemas.microsoft.com/office/drawing/2014/main" id="{80645AD5-C941-A34B-A03D-EBBB742522AC}"/>
              </a:ext>
            </a:extLst>
          </p:cNvPr>
          <p:cNvSpPr>
            <a:spLocks noGrp="1"/>
          </p:cNvSpPr>
          <p:nvPr>
            <p:ph type="title"/>
          </p:nvPr>
        </p:nvSpPr>
        <p:spPr/>
        <p:txBody>
          <a:bodyPr/>
          <a:lstStyle/>
          <a:p>
            <a:r>
              <a:rPr kumimoji="1" lang="ja-JP" altLang="en-US"/>
              <a:t>求められる対応力</a:t>
            </a:r>
          </a:p>
        </p:txBody>
      </p:sp>
    </p:spTree>
    <p:extLst>
      <p:ext uri="{BB962C8B-B14F-4D97-AF65-F5344CB8AC3E}">
        <p14:creationId xmlns:p14="http://schemas.microsoft.com/office/powerpoint/2010/main" val="341357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outVertical)">
                                      <p:cBhvr>
                                        <p:cTn id="51" dur="500"/>
                                        <p:tgtEl>
                                          <p:spTgt spid="21"/>
                                        </p:tgtEl>
                                      </p:cBhvr>
                                    </p:animEffect>
                                  </p:childTnLst>
                                </p:cTn>
                              </p:par>
                              <p:par>
                                <p:cTn id="52" presetID="16" presetClass="entr" presetSubtype="37"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arn(outVertic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p:cTn id="74" dur="500" fill="hold"/>
                                        <p:tgtEl>
                                          <p:spTgt spid="24"/>
                                        </p:tgtEl>
                                        <p:attrNameLst>
                                          <p:attrName>ppt_w</p:attrName>
                                        </p:attrNameLst>
                                      </p:cBhvr>
                                      <p:tavLst>
                                        <p:tav tm="0">
                                          <p:val>
                                            <p:fltVal val="0"/>
                                          </p:val>
                                        </p:tav>
                                        <p:tav tm="100000">
                                          <p:val>
                                            <p:strVal val="#ppt_w"/>
                                          </p:val>
                                        </p:tav>
                                      </p:tavLst>
                                    </p:anim>
                                    <p:anim calcmode="lin" valueType="num">
                                      <p:cBhvr>
                                        <p:cTn id="75" dur="500" fill="hold"/>
                                        <p:tgtEl>
                                          <p:spTgt spid="24"/>
                                        </p:tgtEl>
                                        <p:attrNameLst>
                                          <p:attrName>ppt_h</p:attrName>
                                        </p:attrNameLst>
                                      </p:cBhvr>
                                      <p:tavLst>
                                        <p:tav tm="0">
                                          <p:val>
                                            <p:fltVal val="0"/>
                                          </p:val>
                                        </p:tav>
                                        <p:tav tm="100000">
                                          <p:val>
                                            <p:strVal val="#ppt_h"/>
                                          </p:val>
                                        </p:tav>
                                      </p:tavLst>
                                    </p:anim>
                                    <p:animEffect transition="in" filter="fade">
                                      <p:cBhvr>
                                        <p:cTn id="76" dur="500"/>
                                        <p:tgtEl>
                                          <p:spTgt spid="24"/>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500" fill="hold"/>
                                        <p:tgtEl>
                                          <p:spTgt spid="25"/>
                                        </p:tgtEl>
                                        <p:attrNameLst>
                                          <p:attrName>ppt_w</p:attrName>
                                        </p:attrNameLst>
                                      </p:cBhvr>
                                      <p:tavLst>
                                        <p:tav tm="0">
                                          <p:val>
                                            <p:fltVal val="0"/>
                                          </p:val>
                                        </p:tav>
                                        <p:tav tm="100000">
                                          <p:val>
                                            <p:strVal val="#ppt_w"/>
                                          </p:val>
                                        </p:tav>
                                      </p:tavLst>
                                    </p:anim>
                                    <p:anim calcmode="lin" valueType="num">
                                      <p:cBhvr>
                                        <p:cTn id="80" dur="500" fill="hold"/>
                                        <p:tgtEl>
                                          <p:spTgt spid="25"/>
                                        </p:tgtEl>
                                        <p:attrNameLst>
                                          <p:attrName>ppt_h</p:attrName>
                                        </p:attrNameLst>
                                      </p:cBhvr>
                                      <p:tavLst>
                                        <p:tav tm="0">
                                          <p:val>
                                            <p:fltVal val="0"/>
                                          </p:val>
                                        </p:tav>
                                        <p:tav tm="100000">
                                          <p:val>
                                            <p:strVal val="#ppt_h"/>
                                          </p:val>
                                        </p:tav>
                                      </p:tavLst>
                                    </p:anim>
                                    <p:animEffect transition="in" filter="fade">
                                      <p:cBhvr>
                                        <p:cTn id="8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P spid="7" grpId="0"/>
      <p:bldP spid="8" grpId="0"/>
      <p:bldP spid="9" grpId="0"/>
      <p:bldP spid="10" grpId="0"/>
      <p:bldP spid="11" grpId="0"/>
      <p:bldP spid="12" grpId="0"/>
      <p:bldP spid="13" grpId="0"/>
      <p:bldP spid="18" grpId="0"/>
      <p:bldP spid="22" grpId="0"/>
      <p:bldP spid="23" grpId="0"/>
      <p:bldP spid="17" grpId="0"/>
      <p:bldP spid="24" grpId="0"/>
      <p:bldP spid="2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楕円 3">
            <a:extLst>
              <a:ext uri="{FF2B5EF4-FFF2-40B4-BE49-F238E27FC236}">
                <a16:creationId xmlns:a16="http://schemas.microsoft.com/office/drawing/2014/main" id="{AFE3C7F8-7DFE-8742-9E62-6C5778EF1067}"/>
              </a:ext>
            </a:extLst>
          </p:cNvPr>
          <p:cNvSpPr/>
          <p:nvPr/>
        </p:nvSpPr>
        <p:spPr>
          <a:xfrm>
            <a:off x="4141694" y="4757802"/>
            <a:ext cx="840441" cy="842898"/>
          </a:xfrm>
          <a:prstGeom prst="ellipse">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5" name="フローチャート: 論理積ゲート 4">
            <a:extLst>
              <a:ext uri="{FF2B5EF4-FFF2-40B4-BE49-F238E27FC236}">
                <a16:creationId xmlns:a16="http://schemas.microsoft.com/office/drawing/2014/main" id="{05DBE1B5-2714-F64F-9127-07D725DED15C}"/>
              </a:ext>
            </a:extLst>
          </p:cNvPr>
          <p:cNvSpPr/>
          <p:nvPr/>
        </p:nvSpPr>
        <p:spPr>
          <a:xfrm rot="16200000">
            <a:off x="4134972" y="5607422"/>
            <a:ext cx="853888" cy="840442"/>
          </a:xfrm>
          <a:prstGeom prst="flowChartDelay">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8" name="テキスト ボックス 7">
            <a:extLst>
              <a:ext uri="{FF2B5EF4-FFF2-40B4-BE49-F238E27FC236}">
                <a16:creationId xmlns:a16="http://schemas.microsoft.com/office/drawing/2014/main" id="{8565BF43-6430-A644-99AB-CF91106C9D9C}"/>
              </a:ext>
            </a:extLst>
          </p:cNvPr>
          <p:cNvSpPr txBox="1"/>
          <p:nvPr/>
        </p:nvSpPr>
        <p:spPr>
          <a:xfrm>
            <a:off x="1004182" y="2162222"/>
            <a:ext cx="1313180" cy="769441"/>
          </a:xfrm>
          <a:prstGeom prst="rect">
            <a:avLst/>
          </a:prstGeom>
          <a:noFill/>
        </p:spPr>
        <p:txBody>
          <a:bodyPr wrap="none" rtlCol="0">
            <a:spAutoFit/>
          </a:bodyPr>
          <a:lstStyle/>
          <a:p>
            <a:pPr algn="ctr"/>
            <a:r>
              <a:rPr lang="ja-JP" altLang="en-US" sz="4400" b="1">
                <a:solidFill>
                  <a:schemeClr val="accent3">
                    <a:lumMod val="75000"/>
                  </a:schemeClr>
                </a:solidFill>
                <a:latin typeface="Meiryo" panose="020B0604030504040204" pitchFamily="34" charset="-128"/>
                <a:ea typeface="Meiryo" panose="020B0604030504040204" pitchFamily="34" charset="-128"/>
              </a:rPr>
              <a:t>過去</a:t>
            </a:r>
            <a:endParaRPr kumimoji="1" lang="ja-JP" altLang="en-US" sz="4400" b="1">
              <a:solidFill>
                <a:schemeClr val="accent3">
                  <a:lumMod val="75000"/>
                </a:schemeClr>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9FC3BB52-BD77-0848-9B42-958A7D8EA2D6}"/>
              </a:ext>
            </a:extLst>
          </p:cNvPr>
          <p:cNvSpPr txBox="1"/>
          <p:nvPr/>
        </p:nvSpPr>
        <p:spPr>
          <a:xfrm>
            <a:off x="3925496" y="2162222"/>
            <a:ext cx="1313180" cy="769441"/>
          </a:xfrm>
          <a:prstGeom prst="rect">
            <a:avLst/>
          </a:prstGeom>
          <a:noFill/>
        </p:spPr>
        <p:txBody>
          <a:bodyPr wrap="none" rtlCol="0">
            <a:spAutoFit/>
          </a:bodyPr>
          <a:lstStyle/>
          <a:p>
            <a:pPr algn="ctr"/>
            <a:r>
              <a:rPr kumimoji="1" lang="ja-JP" altLang="en-US" sz="4400" b="1">
                <a:solidFill>
                  <a:schemeClr val="accent3">
                    <a:lumMod val="75000"/>
                  </a:schemeClr>
                </a:solidFill>
                <a:latin typeface="Meiryo" panose="020B0604030504040204" pitchFamily="34" charset="-128"/>
                <a:ea typeface="Meiryo" panose="020B0604030504040204" pitchFamily="34" charset="-128"/>
              </a:rPr>
              <a:t>現在</a:t>
            </a:r>
          </a:p>
        </p:txBody>
      </p:sp>
      <p:sp>
        <p:nvSpPr>
          <p:cNvPr id="10" name="テキスト ボックス 9">
            <a:extLst>
              <a:ext uri="{FF2B5EF4-FFF2-40B4-BE49-F238E27FC236}">
                <a16:creationId xmlns:a16="http://schemas.microsoft.com/office/drawing/2014/main" id="{412B7B57-C0DF-7C4B-9388-8B4250B74EB5}"/>
              </a:ext>
            </a:extLst>
          </p:cNvPr>
          <p:cNvSpPr txBox="1"/>
          <p:nvPr/>
        </p:nvSpPr>
        <p:spPr>
          <a:xfrm>
            <a:off x="6846808" y="2176288"/>
            <a:ext cx="1313180" cy="769441"/>
          </a:xfrm>
          <a:prstGeom prst="rect">
            <a:avLst/>
          </a:prstGeom>
          <a:noFill/>
        </p:spPr>
        <p:txBody>
          <a:bodyPr wrap="none" rtlCol="0">
            <a:spAutoFit/>
          </a:bodyPr>
          <a:lstStyle/>
          <a:p>
            <a:pPr algn="ctr"/>
            <a:r>
              <a:rPr kumimoji="1" lang="ja-JP" altLang="en-US" sz="4400" b="1">
                <a:solidFill>
                  <a:schemeClr val="accent3">
                    <a:lumMod val="75000"/>
                  </a:schemeClr>
                </a:solidFill>
                <a:latin typeface="Meiryo" panose="020B0604030504040204" pitchFamily="34" charset="-128"/>
                <a:ea typeface="Meiryo" panose="020B0604030504040204" pitchFamily="34" charset="-128"/>
              </a:rPr>
              <a:t>未来</a:t>
            </a:r>
          </a:p>
        </p:txBody>
      </p:sp>
      <p:sp>
        <p:nvSpPr>
          <p:cNvPr id="11" name="テキスト ボックス 10">
            <a:extLst>
              <a:ext uri="{FF2B5EF4-FFF2-40B4-BE49-F238E27FC236}">
                <a16:creationId xmlns:a16="http://schemas.microsoft.com/office/drawing/2014/main" id="{05C40DAF-E3B6-4C45-A42C-805B716E2165}"/>
              </a:ext>
            </a:extLst>
          </p:cNvPr>
          <p:cNvSpPr txBox="1"/>
          <p:nvPr/>
        </p:nvSpPr>
        <p:spPr>
          <a:xfrm>
            <a:off x="927239" y="2937681"/>
            <a:ext cx="1467068" cy="400110"/>
          </a:xfrm>
          <a:prstGeom prst="rect">
            <a:avLst/>
          </a:prstGeom>
          <a:noFill/>
        </p:spPr>
        <p:txBody>
          <a:bodyPr wrap="none" rtlCol="0">
            <a:spAutoFit/>
          </a:bodyPr>
          <a:lstStyle/>
          <a:p>
            <a:pPr algn="ctr"/>
            <a:r>
              <a:rPr lang="ja-JP" altLang="en-US" sz="2000">
                <a:solidFill>
                  <a:schemeClr val="accent3">
                    <a:lumMod val="75000"/>
                  </a:schemeClr>
                </a:solidFill>
                <a:latin typeface="Meiryo" panose="020B0604030504040204" pitchFamily="34" charset="-128"/>
                <a:ea typeface="Meiryo" panose="020B0604030504040204" pitchFamily="34" charset="-128"/>
              </a:rPr>
              <a:t>共感と</a:t>
            </a:r>
            <a:r>
              <a:rPr kumimoji="1" lang="ja-JP" altLang="en-US" sz="2000">
                <a:solidFill>
                  <a:schemeClr val="accent3">
                    <a:lumMod val="75000"/>
                  </a:schemeClr>
                </a:solidFill>
                <a:latin typeface="Meiryo" panose="020B0604030504040204" pitchFamily="34" charset="-128"/>
                <a:ea typeface="Meiryo" panose="020B0604030504040204" pitchFamily="34" charset="-128"/>
              </a:rPr>
              <a:t>承認</a:t>
            </a:r>
            <a:endParaRPr kumimoji="1" lang="en-US" altLang="ja-JP" sz="2000" dirty="0">
              <a:solidFill>
                <a:schemeClr val="accent3">
                  <a:lumMod val="75000"/>
                </a:schemeClr>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B4FEAA83-2B6D-8349-9B53-8BBB86A1CC14}"/>
              </a:ext>
            </a:extLst>
          </p:cNvPr>
          <p:cNvSpPr txBox="1"/>
          <p:nvPr/>
        </p:nvSpPr>
        <p:spPr>
          <a:xfrm>
            <a:off x="6256906" y="2922456"/>
            <a:ext cx="2492990" cy="400110"/>
          </a:xfrm>
          <a:prstGeom prst="rect">
            <a:avLst/>
          </a:prstGeom>
          <a:noFill/>
        </p:spPr>
        <p:txBody>
          <a:bodyPr wrap="none" rtlCol="0">
            <a:spAutoFit/>
          </a:bodyPr>
          <a:lstStyle/>
          <a:p>
            <a:pPr algn="ctr"/>
            <a:r>
              <a:rPr lang="ja-JP" altLang="en-US" sz="2000">
                <a:solidFill>
                  <a:schemeClr val="accent3">
                    <a:lumMod val="75000"/>
                  </a:schemeClr>
                </a:solidFill>
                <a:latin typeface="Meiryo" panose="020B0604030504040204" pitchFamily="34" charset="-128"/>
                <a:ea typeface="Meiryo" panose="020B0604030504040204" pitchFamily="34" charset="-128"/>
              </a:rPr>
              <a:t>あるべき姿と解決策</a:t>
            </a:r>
            <a:endParaRPr kumimoji="1" lang="en-US" altLang="ja-JP" sz="2000" dirty="0">
              <a:solidFill>
                <a:schemeClr val="accent3">
                  <a:lumMod val="75000"/>
                </a:schemeClr>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49713755-6632-6144-9139-3EAE27188D39}"/>
              </a:ext>
            </a:extLst>
          </p:cNvPr>
          <p:cNvSpPr txBox="1"/>
          <p:nvPr/>
        </p:nvSpPr>
        <p:spPr>
          <a:xfrm>
            <a:off x="3865303" y="2909009"/>
            <a:ext cx="1467068" cy="400110"/>
          </a:xfrm>
          <a:prstGeom prst="rect">
            <a:avLst/>
          </a:prstGeom>
          <a:noFill/>
        </p:spPr>
        <p:txBody>
          <a:bodyPr wrap="none" rtlCol="0">
            <a:spAutoFit/>
          </a:bodyPr>
          <a:lstStyle/>
          <a:p>
            <a:pPr algn="ctr"/>
            <a:r>
              <a:rPr lang="ja-JP" altLang="en-US" sz="2000">
                <a:solidFill>
                  <a:schemeClr val="accent3">
                    <a:lumMod val="75000"/>
                  </a:schemeClr>
                </a:solidFill>
                <a:latin typeface="Meiryo" panose="020B0604030504040204" pitchFamily="34" charset="-128"/>
                <a:ea typeface="Meiryo" panose="020B0604030504040204" pitchFamily="34" charset="-128"/>
              </a:rPr>
              <a:t>現状と課題</a:t>
            </a:r>
            <a:endParaRPr kumimoji="1" lang="en-US" altLang="ja-JP" sz="2000" dirty="0">
              <a:solidFill>
                <a:schemeClr val="accent3">
                  <a:lumMod val="75000"/>
                </a:schemeClr>
              </a:solidFill>
              <a:latin typeface="Meiryo" panose="020B0604030504040204" pitchFamily="34" charset="-128"/>
              <a:ea typeface="Meiryo" panose="020B0604030504040204" pitchFamily="34" charset="-128"/>
            </a:endParaRPr>
          </a:p>
        </p:txBody>
      </p:sp>
      <p:sp>
        <p:nvSpPr>
          <p:cNvPr id="14" name="左右矢印 13">
            <a:extLst>
              <a:ext uri="{FF2B5EF4-FFF2-40B4-BE49-F238E27FC236}">
                <a16:creationId xmlns:a16="http://schemas.microsoft.com/office/drawing/2014/main" id="{378821B2-0492-0A4B-AC29-76B4C468E9C3}"/>
              </a:ext>
            </a:extLst>
          </p:cNvPr>
          <p:cNvSpPr/>
          <p:nvPr/>
        </p:nvSpPr>
        <p:spPr>
          <a:xfrm>
            <a:off x="2394305" y="2176288"/>
            <a:ext cx="1446665" cy="687110"/>
          </a:xfrm>
          <a:prstGeom prst="leftRigh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15" name="左右矢印 14">
            <a:extLst>
              <a:ext uri="{FF2B5EF4-FFF2-40B4-BE49-F238E27FC236}">
                <a16:creationId xmlns:a16="http://schemas.microsoft.com/office/drawing/2014/main" id="{92D138F9-6CA1-6C4A-9959-DB2E8C38EC67}"/>
              </a:ext>
            </a:extLst>
          </p:cNvPr>
          <p:cNvSpPr/>
          <p:nvPr/>
        </p:nvSpPr>
        <p:spPr>
          <a:xfrm>
            <a:off x="5319409" y="2192061"/>
            <a:ext cx="1446665" cy="687110"/>
          </a:xfrm>
          <a:prstGeom prst="leftRigh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16" name="テキスト ボックス 15">
            <a:extLst>
              <a:ext uri="{FF2B5EF4-FFF2-40B4-BE49-F238E27FC236}">
                <a16:creationId xmlns:a16="http://schemas.microsoft.com/office/drawing/2014/main" id="{223C5563-E3B8-474D-BC5B-AA85F5B676ED}"/>
              </a:ext>
            </a:extLst>
          </p:cNvPr>
          <p:cNvSpPr txBox="1"/>
          <p:nvPr/>
        </p:nvSpPr>
        <p:spPr>
          <a:xfrm>
            <a:off x="1248012" y="1340664"/>
            <a:ext cx="6647975" cy="461665"/>
          </a:xfrm>
          <a:prstGeom prst="rect">
            <a:avLst/>
          </a:prstGeom>
          <a:noFill/>
        </p:spPr>
        <p:txBody>
          <a:bodyPr wrap="none" rtlCol="0">
            <a:spAutoFit/>
          </a:bodyPr>
          <a:lstStyle/>
          <a:p>
            <a:pPr algn="ctr"/>
            <a:r>
              <a:rPr lang="ja-JP" altLang="en-US" sz="2400">
                <a:solidFill>
                  <a:schemeClr val="tx1">
                    <a:lumMod val="50000"/>
                    <a:lumOff val="50000"/>
                  </a:schemeClr>
                </a:solidFill>
                <a:latin typeface="Meiryo" panose="020B0604030504040204" pitchFamily="34" charset="-128"/>
                <a:ea typeface="Meiryo" panose="020B0604030504040204" pitchFamily="34" charset="-128"/>
              </a:rPr>
              <a:t>「良き相談相手」とはタイムトラベルの添乗員</a:t>
            </a:r>
            <a:endParaRPr kumimoji="1" lang="en-US" altLang="ja-JP" sz="24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21DAA3-76F0-5B4D-B2CD-F621F8BC47D3}"/>
              </a:ext>
            </a:extLst>
          </p:cNvPr>
          <p:cNvSpPr txBox="1"/>
          <p:nvPr/>
        </p:nvSpPr>
        <p:spPr>
          <a:xfrm>
            <a:off x="1709679" y="4011090"/>
            <a:ext cx="5724645" cy="461665"/>
          </a:xfrm>
          <a:prstGeom prst="rect">
            <a:avLst/>
          </a:prstGeom>
          <a:noFill/>
        </p:spPr>
        <p:txBody>
          <a:bodyPr wrap="none" rtlCol="0">
            <a:spAutoFit/>
          </a:bodyPr>
          <a:lstStyle/>
          <a:p>
            <a:pPr algn="ctr"/>
            <a:r>
              <a:rPr lang="ja-JP" altLang="en-US" sz="2400">
                <a:solidFill>
                  <a:schemeClr val="tx1">
                    <a:lumMod val="50000"/>
                    <a:lumOff val="50000"/>
                  </a:schemeClr>
                </a:solidFill>
                <a:latin typeface="Meiryo" panose="020B0604030504040204" pitchFamily="34" charset="-128"/>
                <a:ea typeface="Meiryo" panose="020B0604030504040204" pitchFamily="34" charset="-128"/>
              </a:rPr>
              <a:t>お客様のそれぞれの「時間」に寄り添う</a:t>
            </a:r>
            <a:endParaRPr kumimoji="1" lang="en-US" altLang="ja-JP" sz="24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D0C38A13-084D-184F-9361-BEC9FC3B6628}"/>
              </a:ext>
            </a:extLst>
          </p:cNvPr>
          <p:cNvSpPr>
            <a:spLocks noGrp="1"/>
          </p:cNvSpPr>
          <p:nvPr>
            <p:ph type="title"/>
          </p:nvPr>
        </p:nvSpPr>
        <p:spPr/>
        <p:txBody>
          <a:bodyPr/>
          <a:lstStyle/>
          <a:p>
            <a:r>
              <a:rPr kumimoji="1" lang="ja-JP" altLang="en-US"/>
              <a:t>「良き相談相手」とは</a:t>
            </a:r>
          </a:p>
        </p:txBody>
      </p:sp>
    </p:spTree>
    <p:extLst>
      <p:ext uri="{BB962C8B-B14F-4D97-AF65-F5344CB8AC3E}">
        <p14:creationId xmlns:p14="http://schemas.microsoft.com/office/powerpoint/2010/main" val="1816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down)">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ppt_y</p:attrName>
                                        </p:attrNameLst>
                                      </p:cBhvr>
                                      <p:tavLst>
                                        <p:tav tm="0">
                                          <p:val>
                                            <p:strVal val="#ppt_y-#ppt_h*1.125000"/>
                                          </p:val>
                                        </p:tav>
                                        <p:tav tm="100000">
                                          <p:val>
                                            <p:strVal val="#ppt_y"/>
                                          </p:val>
                                        </p:tav>
                                      </p:tavLst>
                                    </p:anim>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ppt_y</p:attrName>
                                        </p:attrNameLst>
                                      </p:cBhvr>
                                      <p:tavLst>
                                        <p:tav tm="0">
                                          <p:val>
                                            <p:strVal val="#ppt_y+#ppt_h*1.125000"/>
                                          </p:val>
                                        </p:tav>
                                        <p:tav tm="100000">
                                          <p:val>
                                            <p:strVal val="#ppt_y"/>
                                          </p:val>
                                        </p:tav>
                                      </p:tavLst>
                                    </p:anim>
                                    <p:animEffect transition="in" filter="wipe(up)">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strips(downRight)">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ACD4BE1-B37A-974D-8EB4-B003A591A20C}"/>
              </a:ext>
            </a:extLst>
          </p:cNvPr>
          <p:cNvSpPr/>
          <p:nvPr/>
        </p:nvSpPr>
        <p:spPr>
          <a:xfrm>
            <a:off x="1" y="3339447"/>
            <a:ext cx="9143999" cy="707886"/>
          </a:xfrm>
          <a:prstGeom prst="rect">
            <a:avLst/>
          </a:prstGeom>
        </p:spPr>
        <p:txBody>
          <a:bodyPr wrap="square">
            <a:spAutoFit/>
          </a:bodyPr>
          <a:lstStyle/>
          <a:p>
            <a:pPr algn="ctr"/>
            <a:r>
              <a:rPr lang="ja-JP" altLang="en-US" sz="4000" b="1">
                <a:solidFill>
                  <a:srgbClr val="0070C0"/>
                </a:solidFill>
                <a:latin typeface="Meiryo" panose="020B0604030504040204" pitchFamily="34" charset="-128"/>
                <a:ea typeface="Meiryo" panose="020B0604030504040204" pitchFamily="34" charset="-128"/>
              </a:rPr>
              <a:t>お客様の幸せ</a:t>
            </a:r>
            <a:endParaRPr lang="en-US" altLang="ja-JP" sz="4000" b="1" dirty="0">
              <a:solidFill>
                <a:srgbClr val="0070C0"/>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910673DB-9AD5-3241-9E48-D9B824CBA31B}"/>
              </a:ext>
            </a:extLst>
          </p:cNvPr>
          <p:cNvSpPr txBox="1"/>
          <p:nvPr/>
        </p:nvSpPr>
        <p:spPr>
          <a:xfrm>
            <a:off x="1555789" y="1556003"/>
            <a:ext cx="6032422" cy="461665"/>
          </a:xfrm>
          <a:prstGeom prst="rect">
            <a:avLst/>
          </a:prstGeom>
          <a:noFill/>
        </p:spPr>
        <p:txBody>
          <a:bodyPr wrap="none" rtlCol="0">
            <a:spAutoFit/>
          </a:bodyPr>
          <a:lstStyle/>
          <a:p>
            <a:pPr algn="ctr"/>
            <a:r>
              <a:rPr lang="ja-JP" altLang="en-US" sz="2400" b="1">
                <a:solidFill>
                  <a:schemeClr val="tx1">
                    <a:lumMod val="50000"/>
                    <a:lumOff val="50000"/>
                  </a:schemeClr>
                </a:solidFill>
                <a:latin typeface="Meiryo" panose="020B0604030504040204" pitchFamily="34" charset="-128"/>
                <a:ea typeface="Meiryo" panose="020B0604030504040204" pitchFamily="34" charset="-128"/>
              </a:rPr>
              <a:t>情報システム部門</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から</a:t>
            </a:r>
            <a:r>
              <a:rPr lang="ja-JP" altLang="en-US" sz="2400" b="1">
                <a:solidFill>
                  <a:schemeClr val="tx1">
                    <a:lumMod val="50000"/>
                    <a:lumOff val="50000"/>
                  </a:schemeClr>
                </a:solidFill>
                <a:latin typeface="Meiryo" panose="020B0604030504040204" pitchFamily="34" charset="-128"/>
                <a:ea typeface="Meiryo" panose="020B0604030504040204" pitchFamily="34" charset="-128"/>
              </a:rPr>
              <a:t>経営者・事業部門</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へ</a:t>
            </a:r>
            <a:endParaRPr kumimoji="1" lang="en-US" altLang="ja-JP" sz="24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B154A76D-61E5-F349-9831-AF8EE448B924}"/>
              </a:ext>
            </a:extLst>
          </p:cNvPr>
          <p:cNvSpPr txBox="1"/>
          <p:nvPr/>
        </p:nvSpPr>
        <p:spPr>
          <a:xfrm>
            <a:off x="1248015" y="2017668"/>
            <a:ext cx="6647974" cy="369332"/>
          </a:xfrm>
          <a:prstGeom prst="rect">
            <a:avLst/>
          </a:prstGeom>
          <a:noFill/>
        </p:spPr>
        <p:txBody>
          <a:bodyPr wrap="none" rtlCol="0">
            <a:spAutoFit/>
          </a:bodyPr>
          <a:lstStyle/>
          <a:p>
            <a:pPr algn="ctr"/>
            <a:r>
              <a:rPr kumimoji="1" lang="ja-JP" altLang="en-US">
                <a:solidFill>
                  <a:schemeClr val="tx1">
                    <a:lumMod val="50000"/>
                    <a:lumOff val="50000"/>
                  </a:schemeClr>
                </a:solidFill>
                <a:latin typeface="Meiryo" panose="020B0604030504040204" pitchFamily="34" charset="-128"/>
                <a:ea typeface="Meiryo" panose="020B0604030504040204" pitchFamily="34" charset="-128"/>
              </a:rPr>
              <a:t>「効率化やコスト削減」から「事業の成功や競争力の強化」へ</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AE1BA313-40BE-924C-97B6-48A9DE8CCC85}"/>
              </a:ext>
            </a:extLst>
          </p:cNvPr>
          <p:cNvSpPr txBox="1"/>
          <p:nvPr/>
        </p:nvSpPr>
        <p:spPr>
          <a:xfrm>
            <a:off x="2517589" y="2309225"/>
            <a:ext cx="4108817" cy="369332"/>
          </a:xfrm>
          <a:prstGeom prst="rect">
            <a:avLst/>
          </a:prstGeom>
          <a:noFill/>
        </p:spPr>
        <p:txBody>
          <a:bodyPr wrap="none" rtlCol="0">
            <a:spAutoFit/>
          </a:bodyPr>
          <a:lstStyle/>
          <a:p>
            <a:pPr algn="ctr"/>
            <a:r>
              <a:rPr kumimoji="1" lang="ja-JP" altLang="en-US">
                <a:solidFill>
                  <a:schemeClr val="tx1">
                    <a:lumMod val="50000"/>
                    <a:lumOff val="50000"/>
                  </a:schemeClr>
                </a:solidFill>
                <a:latin typeface="Meiryo" panose="020B0604030504040204" pitchFamily="34" charset="-128"/>
                <a:ea typeface="Meiryo" panose="020B0604030504040204" pitchFamily="34" charset="-128"/>
              </a:rPr>
              <a:t>「守りと強化</a:t>
            </a:r>
            <a:r>
              <a:rPr lang="ja-JP" altLang="en-US">
                <a:solidFill>
                  <a:schemeClr val="tx1">
                    <a:lumMod val="50000"/>
                    <a:lumOff val="50000"/>
                  </a:schemeClr>
                </a:solidFill>
                <a:latin typeface="Meiryo" panose="020B0604030504040204" pitchFamily="34" charset="-128"/>
                <a:ea typeface="Meiryo" panose="020B0604030504040204" pitchFamily="34" charset="-128"/>
              </a:rPr>
              <a:t>」</a:t>
            </a:r>
            <a:r>
              <a:rPr kumimoji="1" lang="ja-JP" altLang="en-US">
                <a:solidFill>
                  <a:schemeClr val="tx1">
                    <a:lumMod val="50000"/>
                    <a:lumOff val="50000"/>
                  </a:schemeClr>
                </a:solidFill>
                <a:latin typeface="Meiryo" panose="020B0604030504040204" pitchFamily="34" charset="-128"/>
                <a:ea typeface="Meiryo" panose="020B0604030504040204" pitchFamily="34" charset="-128"/>
              </a:rPr>
              <a:t>から「創造と変化」へ</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138864F9-0968-7342-95C6-807011C22DBE}"/>
              </a:ext>
            </a:extLst>
          </p:cNvPr>
          <p:cNvSpPr txBox="1"/>
          <p:nvPr/>
        </p:nvSpPr>
        <p:spPr>
          <a:xfrm>
            <a:off x="1401900" y="4343644"/>
            <a:ext cx="6340197" cy="1569660"/>
          </a:xfrm>
          <a:prstGeom prst="rect">
            <a:avLst/>
          </a:prstGeom>
          <a:noFill/>
        </p:spPr>
        <p:txBody>
          <a:bodyPr wrap="none" rtlCol="0">
            <a:spAutoFit/>
          </a:bodyPr>
          <a:lstStyle/>
          <a:p>
            <a:pPr algn="ctr"/>
            <a:r>
              <a:rPr kumimoji="1" lang="ja-JP" altLang="en-US" sz="3200">
                <a:solidFill>
                  <a:schemeClr val="tx1">
                    <a:lumMod val="50000"/>
                    <a:lumOff val="50000"/>
                  </a:schemeClr>
                </a:solidFill>
                <a:latin typeface="Meiryo" panose="020B0604030504040204" pitchFamily="34" charset="-128"/>
                <a:ea typeface="Meiryo" panose="020B0604030504040204" pitchFamily="34" charset="-128"/>
              </a:rPr>
              <a:t>お客様を「</a:t>
            </a:r>
            <a:r>
              <a:rPr kumimoji="1" lang="ja-JP" altLang="en-US" sz="3200" b="1">
                <a:solidFill>
                  <a:schemeClr val="tx1">
                    <a:lumMod val="50000"/>
                    <a:lumOff val="50000"/>
                  </a:schemeClr>
                </a:solidFill>
                <a:latin typeface="Meiryo" panose="020B0604030504040204" pitchFamily="34" charset="-128"/>
                <a:ea typeface="Meiryo" panose="020B0604030504040204" pitchFamily="34" charset="-128"/>
              </a:rPr>
              <a:t>過去」</a:t>
            </a:r>
            <a:r>
              <a:rPr kumimoji="1" lang="ja-JP" altLang="en-US" sz="3200">
                <a:solidFill>
                  <a:schemeClr val="tx1">
                    <a:lumMod val="50000"/>
                    <a:lumOff val="50000"/>
                  </a:schemeClr>
                </a:solidFill>
                <a:latin typeface="Meiryo" panose="020B0604030504040204" pitchFamily="34" charset="-128"/>
                <a:ea typeface="Meiryo" panose="020B0604030504040204" pitchFamily="34" charset="-128"/>
              </a:rPr>
              <a:t>から「</a:t>
            </a:r>
            <a:r>
              <a:rPr kumimoji="1" lang="ja-JP" altLang="en-US" sz="3200" b="1">
                <a:solidFill>
                  <a:schemeClr val="tx1">
                    <a:lumMod val="50000"/>
                    <a:lumOff val="50000"/>
                  </a:schemeClr>
                </a:solidFill>
                <a:latin typeface="Meiryo" panose="020B0604030504040204" pitchFamily="34" charset="-128"/>
                <a:ea typeface="Meiryo" panose="020B0604030504040204" pitchFamily="34" charset="-128"/>
              </a:rPr>
              <a:t>未来」</a:t>
            </a:r>
            <a:r>
              <a:rPr kumimoji="1" lang="ja-JP" altLang="en-US" sz="3200">
                <a:solidFill>
                  <a:schemeClr val="tx1">
                    <a:lumMod val="50000"/>
                    <a:lumOff val="50000"/>
                  </a:schemeClr>
                </a:solidFill>
                <a:latin typeface="Meiryo" panose="020B0604030504040204" pitchFamily="34" charset="-128"/>
                <a:ea typeface="Meiryo" panose="020B0604030504040204" pitchFamily="34" charset="-128"/>
              </a:rPr>
              <a:t>へ</a:t>
            </a:r>
            <a:endParaRPr kumimoji="1" lang="en-US" altLang="ja-JP" sz="3200" dirty="0">
              <a:solidFill>
                <a:schemeClr val="tx1">
                  <a:lumMod val="50000"/>
                  <a:lumOff val="50000"/>
                </a:schemeClr>
              </a:solidFill>
              <a:latin typeface="Meiryo" panose="020B0604030504040204" pitchFamily="34" charset="-128"/>
              <a:ea typeface="Meiryo" panose="020B0604030504040204" pitchFamily="34" charset="-128"/>
            </a:endParaRPr>
          </a:p>
          <a:p>
            <a:pPr algn="ctr"/>
            <a:r>
              <a:rPr kumimoji="1" lang="ja-JP" altLang="en-US" sz="3200">
                <a:solidFill>
                  <a:schemeClr val="tx1">
                    <a:lumMod val="50000"/>
                    <a:lumOff val="50000"/>
                  </a:schemeClr>
                </a:solidFill>
                <a:latin typeface="Meiryo" panose="020B0604030504040204" pitchFamily="34" charset="-128"/>
                <a:ea typeface="Meiryo" panose="020B0604030504040204" pitchFamily="34" charset="-128"/>
              </a:rPr>
              <a:t>確実にお連れする</a:t>
            </a:r>
            <a:endParaRPr kumimoji="1" lang="en-US" altLang="ja-JP" sz="3200"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sz="3200">
                <a:solidFill>
                  <a:schemeClr val="tx1">
                    <a:lumMod val="50000"/>
                    <a:lumOff val="50000"/>
                  </a:schemeClr>
                </a:solidFill>
                <a:latin typeface="Meiryo" panose="020B0604030504040204" pitchFamily="34" charset="-128"/>
                <a:ea typeface="Meiryo" panose="020B0604030504040204" pitchFamily="34" charset="-128"/>
              </a:rPr>
              <a:t>タイムトラベルの添乗員</a:t>
            </a:r>
            <a:endParaRPr kumimoji="1" lang="en-US" altLang="ja-JP" sz="32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DA80463-033F-2E4E-B9EB-CF71D35E68A8}"/>
              </a:ext>
            </a:extLst>
          </p:cNvPr>
          <p:cNvSpPr txBox="1"/>
          <p:nvPr/>
        </p:nvSpPr>
        <p:spPr>
          <a:xfrm>
            <a:off x="2055926" y="2637294"/>
            <a:ext cx="5032147" cy="369332"/>
          </a:xfrm>
          <a:prstGeom prst="rect">
            <a:avLst/>
          </a:prstGeom>
          <a:noFill/>
        </p:spPr>
        <p:txBody>
          <a:bodyPr wrap="none" rtlCol="0">
            <a:spAutoFit/>
          </a:bodyPr>
          <a:lstStyle/>
          <a:p>
            <a:pPr algn="ctr"/>
            <a:r>
              <a:rPr kumimoji="1" lang="ja-JP" altLang="en-US">
                <a:solidFill>
                  <a:schemeClr val="tx1">
                    <a:lumMod val="50000"/>
                    <a:lumOff val="50000"/>
                  </a:schemeClr>
                </a:solidFill>
                <a:latin typeface="Meiryo" panose="020B0604030504040204" pitchFamily="34" charset="-128"/>
                <a:ea typeface="Meiryo" panose="020B0604030504040204" pitchFamily="34" charset="-128"/>
              </a:rPr>
              <a:t>「調達力と品質</a:t>
            </a:r>
            <a:r>
              <a:rPr lang="ja-JP" altLang="en-US">
                <a:solidFill>
                  <a:schemeClr val="tx1">
                    <a:lumMod val="50000"/>
                    <a:lumOff val="50000"/>
                  </a:schemeClr>
                </a:solidFill>
                <a:latin typeface="Meiryo" panose="020B0604030504040204" pitchFamily="34" charset="-128"/>
                <a:ea typeface="Meiryo" panose="020B0604030504040204" pitchFamily="34" charset="-128"/>
              </a:rPr>
              <a:t>」</a:t>
            </a:r>
            <a:r>
              <a:rPr kumimoji="1" lang="ja-JP" altLang="en-US">
                <a:solidFill>
                  <a:schemeClr val="tx1">
                    <a:lumMod val="50000"/>
                    <a:lumOff val="50000"/>
                  </a:schemeClr>
                </a:solidFill>
                <a:latin typeface="Meiryo" panose="020B0604030504040204" pitchFamily="34" charset="-128"/>
                <a:ea typeface="Meiryo" panose="020B0604030504040204" pitchFamily="34" charset="-128"/>
              </a:rPr>
              <a:t>から「スピードと先見性」へ</a:t>
            </a:r>
            <a:endParaRPr kumimoji="1" lang="en-US" altLang="ja-JP"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82709EF0-027E-3A4B-AA06-3E15BB28D79C}"/>
              </a:ext>
            </a:extLst>
          </p:cNvPr>
          <p:cNvSpPr>
            <a:spLocks noGrp="1"/>
          </p:cNvSpPr>
          <p:nvPr>
            <p:ph type="title"/>
          </p:nvPr>
        </p:nvSpPr>
        <p:spPr/>
        <p:txBody>
          <a:bodyPr/>
          <a:lstStyle/>
          <a:p>
            <a:r>
              <a:rPr kumimoji="1" lang="ja-JP" altLang="en-US"/>
              <a:t>お客様の幸せを支える</a:t>
            </a:r>
          </a:p>
        </p:txBody>
      </p:sp>
    </p:spTree>
    <p:extLst>
      <p:ext uri="{BB962C8B-B14F-4D97-AF65-F5344CB8AC3E}">
        <p14:creationId xmlns:p14="http://schemas.microsoft.com/office/powerpoint/2010/main" val="284729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Right)">
                                      <p:cBhvr>
                                        <p:cTn id="10" dur="500"/>
                                        <p:tgtEl>
                                          <p:spTgt spid="5"/>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Right)">
                                      <p:cBhvr>
                                        <p:cTn id="13" dur="500"/>
                                        <p:tgtEl>
                                          <p:spTgt spid="6"/>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ppt_y</p:attrName>
                                        </p:attrNameLst>
                                      </p:cBhvr>
                                      <p:tavLst>
                                        <p:tav tm="0">
                                          <p:val>
                                            <p:strVal val="#ppt_y-#ppt_h*1.125000"/>
                                          </p:val>
                                        </p:tav>
                                        <p:tav tm="100000">
                                          <p:val>
                                            <p:strVal val="#ppt_y"/>
                                          </p:val>
                                        </p:tav>
                                      </p:tavLst>
                                    </p:anim>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3400B12-B497-E14A-8DC3-39C8025C4246}"/>
              </a:ext>
            </a:extLst>
          </p:cNvPr>
          <p:cNvSpPr>
            <a:spLocks noGrp="1"/>
          </p:cNvSpPr>
          <p:nvPr>
            <p:ph type="title"/>
          </p:nvPr>
        </p:nvSpPr>
        <p:spPr/>
        <p:txBody>
          <a:bodyPr/>
          <a:lstStyle/>
          <a:p>
            <a:r>
              <a:rPr kumimoji="1" lang="ja-JP" altLang="en-US"/>
              <a:t>スキルの再定義</a:t>
            </a:r>
          </a:p>
        </p:txBody>
      </p:sp>
      <p:sp>
        <p:nvSpPr>
          <p:cNvPr id="2" name="スライド番号プレースホルダー 1">
            <a:extLst>
              <a:ext uri="{FF2B5EF4-FFF2-40B4-BE49-F238E27FC236}">
                <a16:creationId xmlns:a16="http://schemas.microsoft.com/office/drawing/2014/main" id="{A0CF507D-6B1B-C645-B44C-CCD0827180FC}"/>
              </a:ext>
            </a:extLst>
          </p:cNvPr>
          <p:cNvSpPr>
            <a:spLocks noGrp="1"/>
          </p:cNvSpPr>
          <p:nvPr>
            <p:ph type="sldNum" sz="quarter" idx="12"/>
          </p:nvPr>
        </p:nvSpPr>
        <p:spPr/>
        <p:txBody>
          <a:bodyPr/>
          <a:lstStyle/>
          <a:p>
            <a:fld id="{8FF8CC5D-A65D-5946-99B5-645367A967AD}" type="slidenum">
              <a:rPr kumimoji="1" lang="ja-JP" altLang="en-US" smtClean="0">
                <a:solidFill>
                  <a:schemeClr val="tx1">
                    <a:lumMod val="50000"/>
                    <a:lumOff val="50000"/>
                  </a:schemeClr>
                </a:solidFill>
              </a:rPr>
              <a:t>56</a:t>
            </a:fld>
            <a:endParaRPr kumimoji="1" lang="ja-JP" altLang="en-US">
              <a:solidFill>
                <a:schemeClr val="tx1">
                  <a:lumMod val="50000"/>
                  <a:lumOff val="50000"/>
                </a:schemeClr>
              </a:solidFill>
            </a:endParaRPr>
          </a:p>
        </p:txBody>
      </p:sp>
      <p:sp>
        <p:nvSpPr>
          <p:cNvPr id="3" name="正方形/長方形 2">
            <a:extLst>
              <a:ext uri="{FF2B5EF4-FFF2-40B4-BE49-F238E27FC236}">
                <a16:creationId xmlns:a16="http://schemas.microsoft.com/office/drawing/2014/main" id="{305491B8-A152-B948-9D02-EF5B84A7BEAB}"/>
              </a:ext>
            </a:extLst>
          </p:cNvPr>
          <p:cNvSpPr/>
          <p:nvPr/>
        </p:nvSpPr>
        <p:spPr>
          <a:xfrm>
            <a:off x="1" y="3592665"/>
            <a:ext cx="9143999" cy="707886"/>
          </a:xfrm>
          <a:prstGeom prst="rect">
            <a:avLst/>
          </a:prstGeom>
        </p:spPr>
        <p:txBody>
          <a:bodyPr wrap="square">
            <a:spAutoFit/>
          </a:bodyPr>
          <a:lstStyle/>
          <a:p>
            <a:pPr algn="ctr"/>
            <a:r>
              <a:rPr lang="ja-JP" altLang="en-US" sz="4000" b="1">
                <a:solidFill>
                  <a:srgbClr val="0070C0"/>
                </a:solidFill>
                <a:latin typeface="Meiryo" panose="020B0604030504040204" pitchFamily="34" charset="-128"/>
                <a:ea typeface="Meiryo" panose="020B0604030504040204" pitchFamily="34" charset="-128"/>
              </a:rPr>
              <a:t>「スキル」の再定義が必要！</a:t>
            </a:r>
            <a:endParaRPr lang="en-US" altLang="ja-JP" sz="4000" b="1" dirty="0">
              <a:solidFill>
                <a:srgbClr val="0070C0"/>
              </a:solidFill>
              <a:latin typeface="Meiryo" panose="020B0604030504040204" pitchFamily="34" charset="-128"/>
              <a:ea typeface="Meiryo" panose="020B0604030504040204" pitchFamily="34" charset="-128"/>
            </a:endParaRPr>
          </a:p>
        </p:txBody>
      </p:sp>
      <p:sp>
        <p:nvSpPr>
          <p:cNvPr id="4" name="正方形/長方形 3">
            <a:extLst>
              <a:ext uri="{FF2B5EF4-FFF2-40B4-BE49-F238E27FC236}">
                <a16:creationId xmlns:a16="http://schemas.microsoft.com/office/drawing/2014/main" id="{FEF3AEE4-17BA-784D-B780-1E9942A81A2A}"/>
              </a:ext>
            </a:extLst>
          </p:cNvPr>
          <p:cNvSpPr/>
          <p:nvPr/>
        </p:nvSpPr>
        <p:spPr>
          <a:xfrm>
            <a:off x="0" y="1541989"/>
            <a:ext cx="9143999" cy="1508105"/>
          </a:xfrm>
          <a:prstGeom prst="rect">
            <a:avLst/>
          </a:prstGeom>
        </p:spPr>
        <p:txBody>
          <a:bodyPr wrap="square">
            <a:spAutoFit/>
          </a:bodyPr>
          <a:lstStyle/>
          <a:p>
            <a:pPr algn="ctr"/>
            <a:r>
              <a:rPr lang="ja-JP" altLang="en-US" sz="2000">
                <a:solidFill>
                  <a:schemeClr val="tx1">
                    <a:lumMod val="50000"/>
                    <a:lumOff val="50000"/>
                  </a:schemeClr>
                </a:solidFill>
                <a:latin typeface="Meiryo" panose="020B0604030504040204" pitchFamily="34" charset="-128"/>
                <a:ea typeface="Meiryo" panose="020B0604030504040204" pitchFamily="34" charset="-128"/>
              </a:rPr>
              <a:t>今も昔もこれからも変わらないミッション</a:t>
            </a:r>
            <a:endParaRPr lang="en-US" altLang="ja-JP" sz="2000" dirty="0">
              <a:solidFill>
                <a:schemeClr val="tx1">
                  <a:lumMod val="50000"/>
                  <a:lumOff val="50000"/>
                </a:schemeClr>
              </a:solidFill>
              <a:latin typeface="Meiryo" panose="020B0604030504040204" pitchFamily="34" charset="-128"/>
              <a:ea typeface="Meiryo" panose="020B0604030504040204" pitchFamily="34" charset="-128"/>
            </a:endParaRPr>
          </a:p>
          <a:p>
            <a:pPr algn="ctr"/>
            <a:endParaRPr lang="en-US" altLang="ja-JP" sz="800" u="sng"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sz="3200">
                <a:solidFill>
                  <a:schemeClr val="tx1">
                    <a:lumMod val="50000"/>
                    <a:lumOff val="50000"/>
                  </a:schemeClr>
                </a:solidFill>
                <a:latin typeface="Meiryo" panose="020B0604030504040204" pitchFamily="34" charset="-128"/>
                <a:ea typeface="Meiryo" panose="020B0604030504040204" pitchFamily="34" charset="-128"/>
              </a:rPr>
              <a:t>お客様を成功させ、成長させることで</a:t>
            </a:r>
            <a:endParaRPr lang="en-US" altLang="ja-JP" sz="3200" dirty="0">
              <a:solidFill>
                <a:schemeClr val="tx1">
                  <a:lumMod val="50000"/>
                  <a:lumOff val="50000"/>
                </a:schemeClr>
              </a:solidFill>
              <a:latin typeface="Meiryo" panose="020B0604030504040204" pitchFamily="34" charset="-128"/>
              <a:ea typeface="Meiryo" panose="020B0604030504040204" pitchFamily="34" charset="-128"/>
            </a:endParaRPr>
          </a:p>
          <a:p>
            <a:pPr algn="ctr"/>
            <a:r>
              <a:rPr lang="ja-JP" altLang="en-US" sz="3200">
                <a:solidFill>
                  <a:schemeClr val="tx1">
                    <a:lumMod val="50000"/>
                    <a:lumOff val="50000"/>
                  </a:schemeClr>
                </a:solidFill>
                <a:latin typeface="Meiryo" panose="020B0604030504040204" pitchFamily="34" charset="-128"/>
                <a:ea typeface="Meiryo" panose="020B0604030504040204" pitchFamily="34" charset="-128"/>
              </a:rPr>
              <a:t>自分たちも成功し、成長すること</a:t>
            </a:r>
            <a:endParaRPr lang="en-US" altLang="ja-JP" sz="32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AFFD999C-B0C4-3C4E-92E3-48BB69F68888}"/>
              </a:ext>
            </a:extLst>
          </p:cNvPr>
          <p:cNvSpPr/>
          <p:nvPr/>
        </p:nvSpPr>
        <p:spPr>
          <a:xfrm>
            <a:off x="1" y="5528922"/>
            <a:ext cx="9143999" cy="461665"/>
          </a:xfrm>
          <a:prstGeom prst="rect">
            <a:avLst/>
          </a:prstGeom>
        </p:spPr>
        <p:txBody>
          <a:bodyPr wrap="square">
            <a:spAutoFit/>
          </a:bodyPr>
          <a:lstStyle/>
          <a:p>
            <a:pPr algn="ctr"/>
            <a:r>
              <a:rPr lang="ja-JP" altLang="en-US" sz="2400">
                <a:solidFill>
                  <a:schemeClr val="tx1">
                    <a:lumMod val="50000"/>
                    <a:lumOff val="50000"/>
                  </a:schemeClr>
                </a:solidFill>
                <a:latin typeface="Meiryo" panose="020B0604030504040204" pitchFamily="34" charset="-128"/>
                <a:ea typeface="Meiryo" panose="020B0604030504040204" pitchFamily="34" charset="-128"/>
              </a:rPr>
              <a:t>変わらなければいけないのは</a:t>
            </a:r>
            <a:r>
              <a:rPr lang="ja-JP" altLang="en-US" sz="2400" b="1">
                <a:solidFill>
                  <a:srgbClr val="0070C0"/>
                </a:solidFill>
                <a:latin typeface="Meiryo" panose="020B0604030504040204" pitchFamily="34" charset="-128"/>
                <a:ea typeface="Meiryo" panose="020B0604030504040204" pitchFamily="34" charset="-128"/>
              </a:rPr>
              <a:t>知識・プロセス・スキル</a:t>
            </a:r>
            <a:endParaRPr lang="en-US" altLang="ja-JP" sz="2400" b="1" dirty="0">
              <a:solidFill>
                <a:srgbClr val="0070C0"/>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9D5B4529-9727-C248-A667-BCD762672E9D}"/>
              </a:ext>
            </a:extLst>
          </p:cNvPr>
          <p:cNvSpPr/>
          <p:nvPr/>
        </p:nvSpPr>
        <p:spPr>
          <a:xfrm>
            <a:off x="-1" y="4591571"/>
            <a:ext cx="9143999" cy="646331"/>
          </a:xfrm>
          <a:prstGeom prst="rect">
            <a:avLst/>
          </a:prstGeom>
        </p:spPr>
        <p:txBody>
          <a:bodyPr wrap="square">
            <a:spAutoFit/>
          </a:bodyPr>
          <a:lstStyle/>
          <a:p>
            <a:pPr algn="ctr"/>
            <a:r>
              <a:rPr lang="ja-JP" altLang="en-US" sz="3600">
                <a:solidFill>
                  <a:schemeClr val="accent6">
                    <a:lumMod val="75000"/>
                  </a:schemeClr>
                </a:solidFill>
                <a:latin typeface="Meiryo" panose="020B0604030504040204" pitchFamily="34" charset="-128"/>
                <a:ea typeface="Meiryo" panose="020B0604030504040204" pitchFamily="34" charset="-128"/>
              </a:rPr>
              <a:t>「</a:t>
            </a:r>
            <a:r>
              <a:rPr lang="ja-JP" altLang="en-US" sz="3600" b="1">
                <a:solidFill>
                  <a:schemeClr val="accent6">
                    <a:lumMod val="75000"/>
                  </a:schemeClr>
                </a:solidFill>
                <a:latin typeface="Meiryo" panose="020B0604030504040204" pitchFamily="34" charset="-128"/>
                <a:ea typeface="Meiryo" panose="020B0604030504040204" pitchFamily="34" charset="-128"/>
              </a:rPr>
              <a:t>自分は○○系</a:t>
            </a:r>
            <a:r>
              <a:rPr lang="ja-JP" altLang="en-US" sz="3600">
                <a:solidFill>
                  <a:schemeClr val="accent6">
                    <a:lumMod val="75000"/>
                  </a:schemeClr>
                </a:solidFill>
                <a:latin typeface="Meiryo" panose="020B0604030504040204" pitchFamily="34" charset="-128"/>
                <a:ea typeface="Meiryo" panose="020B0604030504040204" pitchFamily="34" charset="-128"/>
              </a:rPr>
              <a:t>」と決めつけるな！</a:t>
            </a:r>
            <a:endParaRPr lang="en-US" altLang="ja-JP" sz="3600" b="1"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56676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ACD4BE1-B37A-974D-8EB4-B003A591A20C}"/>
              </a:ext>
            </a:extLst>
          </p:cNvPr>
          <p:cNvSpPr/>
          <p:nvPr/>
        </p:nvSpPr>
        <p:spPr>
          <a:xfrm>
            <a:off x="1" y="3228570"/>
            <a:ext cx="9143999" cy="707886"/>
          </a:xfrm>
          <a:prstGeom prst="rect">
            <a:avLst/>
          </a:prstGeom>
        </p:spPr>
        <p:txBody>
          <a:bodyPr wrap="square">
            <a:spAutoFit/>
          </a:bodyPr>
          <a:lstStyle/>
          <a:p>
            <a:pPr algn="ctr"/>
            <a:r>
              <a:rPr lang="ja-JP" altLang="en-US" sz="4000" b="1">
                <a:solidFill>
                  <a:srgbClr val="0070C0"/>
                </a:solidFill>
                <a:latin typeface="Meiryo" panose="020B0604030504040204" pitchFamily="34" charset="-128"/>
                <a:ea typeface="Meiryo" panose="020B0604030504040204" pitchFamily="34" charset="-128"/>
              </a:rPr>
              <a:t>「変身資産」を積み上げる</a:t>
            </a:r>
            <a:endParaRPr lang="en-US" altLang="ja-JP" sz="4000" b="1" dirty="0">
              <a:solidFill>
                <a:srgbClr val="0070C0"/>
              </a:solidFill>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910673DB-9AD5-3241-9E48-D9B824CBA31B}"/>
              </a:ext>
            </a:extLst>
          </p:cNvPr>
          <p:cNvSpPr txBox="1"/>
          <p:nvPr/>
        </p:nvSpPr>
        <p:spPr>
          <a:xfrm>
            <a:off x="982420" y="1227288"/>
            <a:ext cx="1723550" cy="707886"/>
          </a:xfrm>
          <a:prstGeom prst="rect">
            <a:avLst/>
          </a:prstGeom>
          <a:noFill/>
        </p:spPr>
        <p:txBody>
          <a:bodyPr wrap="none" rtlCol="0">
            <a:spAutoFit/>
          </a:bodyPr>
          <a:lstStyle/>
          <a:p>
            <a:pPr algn="ctr"/>
            <a:r>
              <a:rPr lang="ja-JP" altLang="en-US" sz="4000" b="1">
                <a:solidFill>
                  <a:schemeClr val="tx1">
                    <a:lumMod val="50000"/>
                    <a:lumOff val="50000"/>
                  </a:schemeClr>
                </a:solidFill>
                <a:latin typeface="Meiryo" panose="020B0604030504040204" pitchFamily="34" charset="-128"/>
                <a:ea typeface="Meiryo" panose="020B0604030504040204" pitchFamily="34" charset="-128"/>
              </a:rPr>
              <a:t>独学力</a:t>
            </a:r>
            <a:endParaRPr kumimoji="1" lang="en-US" altLang="ja-JP" sz="40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82709EF0-027E-3A4B-AA06-3E15BB28D79C}"/>
              </a:ext>
            </a:extLst>
          </p:cNvPr>
          <p:cNvSpPr>
            <a:spLocks noGrp="1"/>
          </p:cNvSpPr>
          <p:nvPr>
            <p:ph type="title"/>
          </p:nvPr>
        </p:nvSpPr>
        <p:spPr/>
        <p:txBody>
          <a:bodyPr/>
          <a:lstStyle/>
          <a:p>
            <a:r>
              <a:rPr kumimoji="1" lang="ja-JP" altLang="en-US"/>
              <a:t>学び続ける大切さ、それを支える学びの力</a:t>
            </a:r>
          </a:p>
        </p:txBody>
      </p:sp>
      <p:sp>
        <p:nvSpPr>
          <p:cNvPr id="9" name="テキスト ボックス 8">
            <a:extLst>
              <a:ext uri="{FF2B5EF4-FFF2-40B4-BE49-F238E27FC236}">
                <a16:creationId xmlns:a16="http://schemas.microsoft.com/office/drawing/2014/main" id="{50274C70-7723-AA4F-B951-3513173546D1}"/>
              </a:ext>
            </a:extLst>
          </p:cNvPr>
          <p:cNvSpPr txBox="1"/>
          <p:nvPr/>
        </p:nvSpPr>
        <p:spPr>
          <a:xfrm>
            <a:off x="5991193" y="1227288"/>
            <a:ext cx="2749472" cy="707886"/>
          </a:xfrm>
          <a:prstGeom prst="rect">
            <a:avLst/>
          </a:prstGeom>
          <a:noFill/>
        </p:spPr>
        <p:txBody>
          <a:bodyPr wrap="none" rtlCol="0">
            <a:spAutoFit/>
          </a:bodyPr>
          <a:lstStyle/>
          <a:p>
            <a:pPr algn="ctr"/>
            <a:r>
              <a:rPr lang="ja-JP" altLang="en-US" sz="4000" b="1">
                <a:solidFill>
                  <a:schemeClr val="tx1">
                    <a:lumMod val="50000"/>
                    <a:lumOff val="50000"/>
                  </a:schemeClr>
                </a:solidFill>
                <a:latin typeface="Meiryo" panose="020B0604030504040204" pitchFamily="34" charset="-128"/>
                <a:ea typeface="Meiryo" panose="020B0604030504040204" pitchFamily="34" charset="-128"/>
              </a:rPr>
              <a:t>つながり力</a:t>
            </a:r>
            <a:endParaRPr kumimoji="1" lang="en-US" altLang="ja-JP" sz="40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F85B8644-993A-A640-8F99-48478DB491B4}"/>
              </a:ext>
            </a:extLst>
          </p:cNvPr>
          <p:cNvSpPr txBox="1"/>
          <p:nvPr/>
        </p:nvSpPr>
        <p:spPr>
          <a:xfrm>
            <a:off x="2215799" y="5065365"/>
            <a:ext cx="3775394" cy="707886"/>
          </a:xfrm>
          <a:prstGeom prst="rect">
            <a:avLst/>
          </a:prstGeom>
          <a:noFill/>
        </p:spPr>
        <p:txBody>
          <a:bodyPr wrap="none" rtlCol="0">
            <a:spAutoFit/>
          </a:bodyPr>
          <a:lstStyle/>
          <a:p>
            <a:pPr algn="ctr"/>
            <a:r>
              <a:rPr lang="ja-JP" altLang="en-US" sz="4000" b="1">
                <a:solidFill>
                  <a:schemeClr val="tx1">
                    <a:lumMod val="50000"/>
                    <a:lumOff val="50000"/>
                  </a:schemeClr>
                </a:solidFill>
                <a:latin typeface="Meiryo" panose="020B0604030504040204" pitchFamily="34" charset="-128"/>
                <a:ea typeface="Meiryo" panose="020B0604030504040204" pitchFamily="34" charset="-128"/>
              </a:rPr>
              <a:t>アウトプット力</a:t>
            </a:r>
            <a:endParaRPr kumimoji="1" lang="en-US" altLang="ja-JP" sz="4000" dirty="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6AB474AC-CB7D-D948-A206-9D5D9887C8FC}"/>
              </a:ext>
            </a:extLst>
          </p:cNvPr>
          <p:cNvSpPr txBox="1"/>
          <p:nvPr/>
        </p:nvSpPr>
        <p:spPr>
          <a:xfrm>
            <a:off x="5991193" y="1821821"/>
            <a:ext cx="2339102" cy="577081"/>
          </a:xfrm>
          <a:prstGeom prst="rect">
            <a:avLst/>
          </a:prstGeom>
          <a:noFill/>
        </p:spPr>
        <p:txBody>
          <a:bodyPr wrap="none" rtlCol="0">
            <a:spAutoFit/>
          </a:bodyPr>
          <a:lstStyle/>
          <a:p>
            <a:r>
              <a:rPr kumimoji="1" lang="ja-JP" altLang="en-US" sz="1050" dirty="0">
                <a:solidFill>
                  <a:srgbClr val="0070C0"/>
                </a:solidFill>
                <a:latin typeface="Meiryo" charset="-128"/>
                <a:ea typeface="Meiryo" charset="-128"/>
                <a:cs typeface="Meiryo" charset="-128"/>
              </a:rPr>
              <a:t>多様な価値観やロールモデルの発見</a:t>
            </a:r>
            <a:endParaRPr lang="en-US" altLang="ja-JP" sz="1050" dirty="0">
              <a:solidFill>
                <a:srgbClr val="0070C0"/>
              </a:solidFill>
              <a:latin typeface="Meiryo" charset="-128"/>
              <a:ea typeface="Meiryo" charset="-128"/>
              <a:cs typeface="Meiryo" charset="-128"/>
            </a:endParaRPr>
          </a:p>
          <a:p>
            <a:r>
              <a:rPr lang="ja-JP" altLang="en-US" sz="1050" dirty="0">
                <a:solidFill>
                  <a:srgbClr val="0070C0"/>
                </a:solidFill>
                <a:latin typeface="Meiryo" charset="-128"/>
                <a:ea typeface="Meiryo" charset="-128"/>
                <a:cs typeface="Meiryo" charset="-128"/>
              </a:rPr>
              <a:t>ビジネス・チャネルの開拓</a:t>
            </a:r>
            <a:endParaRPr lang="en-US" altLang="ja-JP" sz="1050" dirty="0">
              <a:solidFill>
                <a:srgbClr val="0070C0"/>
              </a:solidFill>
              <a:latin typeface="Meiryo" charset="-128"/>
              <a:ea typeface="Meiryo" charset="-128"/>
              <a:cs typeface="Meiryo" charset="-128"/>
            </a:endParaRPr>
          </a:p>
          <a:p>
            <a:r>
              <a:rPr kumimoji="1" lang="ja-JP" altLang="en-US" sz="1050" dirty="0">
                <a:solidFill>
                  <a:srgbClr val="0070C0"/>
                </a:solidFill>
                <a:latin typeface="Meiryo" charset="-128"/>
                <a:ea typeface="Meiryo" charset="-128"/>
                <a:cs typeface="Meiryo" charset="-128"/>
              </a:rPr>
              <a:t>共感と深い学び</a:t>
            </a:r>
            <a:endParaRPr kumimoji="1" lang="en-US" altLang="ja-JP" sz="1050" dirty="0">
              <a:solidFill>
                <a:srgbClr val="0070C0"/>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2C0C7C0A-FC76-2343-9C32-FE954FE00052}"/>
              </a:ext>
            </a:extLst>
          </p:cNvPr>
          <p:cNvSpPr txBox="1"/>
          <p:nvPr/>
        </p:nvSpPr>
        <p:spPr>
          <a:xfrm>
            <a:off x="478438" y="1821822"/>
            <a:ext cx="1935145"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陳腐化するスキルの新陳代謝</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直感力の育成</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客観性と論理性の醸成</a:t>
            </a:r>
            <a:endParaRPr kumimoji="1" lang="en-US" altLang="ja-JP" sz="1050" dirty="0">
              <a:solidFill>
                <a:srgbClr val="0070C0"/>
              </a:solidFill>
              <a:latin typeface="Meiryo" charset="-128"/>
              <a:ea typeface="Meiryo" charset="-128"/>
              <a:cs typeface="Meiryo" charset="-128"/>
            </a:endParaRPr>
          </a:p>
        </p:txBody>
      </p:sp>
      <p:sp>
        <p:nvSpPr>
          <p:cNvPr id="13" name="テキスト ボックス 12">
            <a:extLst>
              <a:ext uri="{FF2B5EF4-FFF2-40B4-BE49-F238E27FC236}">
                <a16:creationId xmlns:a16="http://schemas.microsoft.com/office/drawing/2014/main" id="{8C9B6F03-6695-2F45-9B4F-54C188906537}"/>
              </a:ext>
            </a:extLst>
          </p:cNvPr>
          <p:cNvSpPr txBox="1"/>
          <p:nvPr/>
        </p:nvSpPr>
        <p:spPr>
          <a:xfrm>
            <a:off x="4274519" y="5611815"/>
            <a:ext cx="1665841"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インプットの増大</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人脈の拡大</a:t>
            </a:r>
            <a:endParaRPr lang="en-US" altLang="ja-JP" sz="1050" dirty="0">
              <a:solidFill>
                <a:srgbClr val="0070C0"/>
              </a:solidFill>
              <a:latin typeface="Meiryo" charset="-128"/>
              <a:ea typeface="Meiryo" charset="-128"/>
              <a:cs typeface="Meiryo" charset="-128"/>
            </a:endParaRPr>
          </a:p>
          <a:p>
            <a:pPr algn="r"/>
            <a:r>
              <a:rPr kumimoji="1" lang="ja-JP" altLang="en-US" sz="1050">
                <a:solidFill>
                  <a:srgbClr val="0070C0"/>
                </a:solidFill>
                <a:latin typeface="Meiryo" charset="-128"/>
                <a:ea typeface="Meiryo" charset="-128"/>
                <a:cs typeface="Meiryo" charset="-128"/>
              </a:rPr>
              <a:t>ストーリー化</a:t>
            </a:r>
            <a:r>
              <a:rPr kumimoji="1" lang="ja-JP" altLang="en-US" sz="1050" dirty="0">
                <a:solidFill>
                  <a:srgbClr val="0070C0"/>
                </a:solidFill>
                <a:latin typeface="Meiryo" charset="-128"/>
                <a:ea typeface="Meiryo" charset="-128"/>
                <a:cs typeface="Meiryo" charset="-128"/>
              </a:rPr>
              <a:t>能力の強化</a:t>
            </a:r>
            <a:endParaRPr kumimoji="1" lang="en-US" altLang="ja-JP" sz="1050" dirty="0">
              <a:solidFill>
                <a:srgbClr val="0070C0"/>
              </a:solidFill>
              <a:latin typeface="Meiryo" charset="-128"/>
              <a:ea typeface="Meiryo" charset="-128"/>
              <a:cs typeface="Meiryo" charset="-128"/>
            </a:endParaRPr>
          </a:p>
        </p:txBody>
      </p:sp>
      <p:sp>
        <p:nvSpPr>
          <p:cNvPr id="15" name="テキスト ボックス 14">
            <a:extLst>
              <a:ext uri="{FF2B5EF4-FFF2-40B4-BE49-F238E27FC236}">
                <a16:creationId xmlns:a16="http://schemas.microsoft.com/office/drawing/2014/main" id="{FDC29515-70EF-6749-A333-32A28DB77218}"/>
              </a:ext>
            </a:extLst>
          </p:cNvPr>
          <p:cNvSpPr txBox="1"/>
          <p:nvPr/>
        </p:nvSpPr>
        <p:spPr>
          <a:xfrm>
            <a:off x="1607086" y="3824025"/>
            <a:ext cx="5929828" cy="338554"/>
          </a:xfrm>
          <a:prstGeom prst="rect">
            <a:avLst/>
          </a:prstGeom>
          <a:noFill/>
        </p:spPr>
        <p:txBody>
          <a:bodyPr wrap="none" rtlCol="0">
            <a:spAutoFit/>
          </a:bodyPr>
          <a:lstStyle/>
          <a:p>
            <a:pPr algn="ctr"/>
            <a:r>
              <a:rPr kumimoji="1" lang="ja-JP" altLang="en-US" sz="1600">
                <a:solidFill>
                  <a:srgbClr val="0070C0"/>
                </a:solidFill>
                <a:latin typeface="Meiryo" charset="-128"/>
                <a:ea typeface="Meiryo" charset="-128"/>
                <a:cs typeface="Meiryo" charset="-128"/>
              </a:rPr>
              <a:t>経験の蓄積に頼った「ベテラン」の不良資産化が加速する時代</a:t>
            </a:r>
            <a:endParaRPr kumimoji="1" lang="en-US" altLang="ja-JP" sz="1600" dirty="0">
              <a:solidFill>
                <a:srgbClr val="0070C0"/>
              </a:solidFill>
              <a:latin typeface="Meiryo" charset="-128"/>
              <a:ea typeface="Meiryo" charset="-128"/>
              <a:cs typeface="Meiryo" charset="-128"/>
            </a:endParaRPr>
          </a:p>
        </p:txBody>
      </p:sp>
      <p:pic>
        <p:nvPicPr>
          <p:cNvPr id="16" name="図 15">
            <a:extLst>
              <a:ext uri="{FF2B5EF4-FFF2-40B4-BE49-F238E27FC236}">
                <a16:creationId xmlns:a16="http://schemas.microsoft.com/office/drawing/2014/main" id="{3A7A5C32-EAA0-EA4F-826A-4E1BB800E7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42329" y="1167714"/>
            <a:ext cx="1416876" cy="1250393"/>
          </a:xfrm>
          <a:prstGeom prst="rect">
            <a:avLst/>
          </a:prstGeom>
        </p:spPr>
      </p:pic>
      <p:pic>
        <p:nvPicPr>
          <p:cNvPr id="17" name="図 16">
            <a:extLst>
              <a:ext uri="{FF2B5EF4-FFF2-40B4-BE49-F238E27FC236}">
                <a16:creationId xmlns:a16="http://schemas.microsoft.com/office/drawing/2014/main" id="{7D56D9C1-0F84-9841-9D6F-7139DE2B10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3327" y="1061488"/>
            <a:ext cx="1623152" cy="1385089"/>
          </a:xfrm>
          <a:prstGeom prst="rect">
            <a:avLst/>
          </a:prstGeom>
        </p:spPr>
      </p:pic>
      <p:pic>
        <p:nvPicPr>
          <p:cNvPr id="18" name="図 17">
            <a:extLst>
              <a:ext uri="{FF2B5EF4-FFF2-40B4-BE49-F238E27FC236}">
                <a16:creationId xmlns:a16="http://schemas.microsoft.com/office/drawing/2014/main" id="{711CCB2A-52EE-9C41-A495-B372DA69BE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91193" y="4984288"/>
            <a:ext cx="1195574" cy="1204608"/>
          </a:xfrm>
          <a:prstGeom prst="rect">
            <a:avLst/>
          </a:prstGeom>
        </p:spPr>
      </p:pic>
    </p:spTree>
    <p:extLst>
      <p:ext uri="{BB962C8B-B14F-4D97-AF65-F5344CB8AC3E}">
        <p14:creationId xmlns:p14="http://schemas.microsoft.com/office/powerpoint/2010/main" val="1781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ACD4BE1-B37A-974D-8EB4-B003A591A20C}"/>
              </a:ext>
            </a:extLst>
          </p:cNvPr>
          <p:cNvSpPr/>
          <p:nvPr/>
        </p:nvSpPr>
        <p:spPr>
          <a:xfrm>
            <a:off x="1" y="3073777"/>
            <a:ext cx="9143999" cy="707886"/>
          </a:xfrm>
          <a:prstGeom prst="rect">
            <a:avLst/>
          </a:prstGeom>
        </p:spPr>
        <p:txBody>
          <a:bodyPr wrap="square">
            <a:spAutoFit/>
          </a:bodyPr>
          <a:lstStyle/>
          <a:p>
            <a:pPr algn="ctr"/>
            <a:r>
              <a:rPr lang="ja-JP" altLang="en-US" sz="4000" b="1">
                <a:solidFill>
                  <a:srgbClr val="0070C0"/>
                </a:solidFill>
                <a:latin typeface="Meiryo" panose="020B0604030504040204" pitchFamily="34" charset="-128"/>
                <a:ea typeface="Meiryo" panose="020B0604030504040204" pitchFamily="34" charset="-128"/>
              </a:rPr>
              <a:t>「時間」を作る</a:t>
            </a:r>
            <a:endParaRPr lang="en-US" altLang="ja-JP" sz="4000" b="1" dirty="0">
              <a:solidFill>
                <a:srgbClr val="0070C0"/>
              </a:solidFill>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82709EF0-027E-3A4B-AA06-3E15BB28D79C}"/>
              </a:ext>
            </a:extLst>
          </p:cNvPr>
          <p:cNvSpPr>
            <a:spLocks noGrp="1"/>
          </p:cNvSpPr>
          <p:nvPr>
            <p:ph type="title"/>
          </p:nvPr>
        </p:nvSpPr>
        <p:spPr/>
        <p:txBody>
          <a:bodyPr/>
          <a:lstStyle/>
          <a:p>
            <a:r>
              <a:rPr kumimoji="1" lang="ja-JP" altLang="en-US"/>
              <a:t>時間を作る</a:t>
            </a:r>
          </a:p>
        </p:txBody>
      </p:sp>
      <p:sp>
        <p:nvSpPr>
          <p:cNvPr id="14" name="テキスト ボックス 13">
            <a:extLst>
              <a:ext uri="{FF2B5EF4-FFF2-40B4-BE49-F238E27FC236}">
                <a16:creationId xmlns:a16="http://schemas.microsoft.com/office/drawing/2014/main" id="{C9E1C9B2-37F2-BB4F-8C9A-333F817936E7}"/>
              </a:ext>
            </a:extLst>
          </p:cNvPr>
          <p:cNvSpPr txBox="1"/>
          <p:nvPr/>
        </p:nvSpPr>
        <p:spPr>
          <a:xfrm>
            <a:off x="2940784" y="3638454"/>
            <a:ext cx="3262432" cy="461665"/>
          </a:xfrm>
          <a:prstGeom prst="rect">
            <a:avLst/>
          </a:prstGeom>
          <a:noFill/>
        </p:spPr>
        <p:txBody>
          <a:bodyPr wrap="none" rtlCol="0">
            <a:spAutoFit/>
          </a:bodyPr>
          <a:lstStyle/>
          <a:p>
            <a:pPr algn="ctr"/>
            <a:r>
              <a:rPr kumimoji="1" lang="ja-JP" altLang="en-US" sz="2400">
                <a:solidFill>
                  <a:srgbClr val="0070C0"/>
                </a:solidFill>
                <a:latin typeface="Meiryo" charset="-128"/>
                <a:ea typeface="Meiryo" charset="-128"/>
                <a:cs typeface="Meiryo" charset="-128"/>
              </a:rPr>
              <a:t>朝のゴールデンタイム</a:t>
            </a:r>
            <a:endParaRPr kumimoji="1" lang="en-US" altLang="ja-JP" sz="2400" dirty="0">
              <a:solidFill>
                <a:srgbClr val="0070C0"/>
              </a:solidFill>
              <a:latin typeface="Meiryo" charset="-128"/>
              <a:ea typeface="Meiryo" charset="-128"/>
              <a:cs typeface="Meiryo" charset="-128"/>
            </a:endParaRPr>
          </a:p>
        </p:txBody>
      </p:sp>
      <p:sp>
        <p:nvSpPr>
          <p:cNvPr id="6" name="テキスト ボックス 5">
            <a:extLst>
              <a:ext uri="{FF2B5EF4-FFF2-40B4-BE49-F238E27FC236}">
                <a16:creationId xmlns:a16="http://schemas.microsoft.com/office/drawing/2014/main" id="{5DC070AE-0705-D34B-AFBD-1D3C41AA159B}"/>
              </a:ext>
            </a:extLst>
          </p:cNvPr>
          <p:cNvSpPr txBox="1"/>
          <p:nvPr/>
        </p:nvSpPr>
        <p:spPr>
          <a:xfrm>
            <a:off x="200797" y="1708393"/>
            <a:ext cx="8742405" cy="461665"/>
          </a:xfrm>
          <a:prstGeom prst="rect">
            <a:avLst/>
          </a:prstGeom>
          <a:noFill/>
        </p:spPr>
        <p:txBody>
          <a:bodyPr wrap="square" rtlCol="0">
            <a:spAutoFit/>
          </a:bodyPr>
          <a:lstStyle/>
          <a:p>
            <a:pPr algn="ctr"/>
            <a:r>
              <a:rPr kumimoji="1" lang="ja-JP" altLang="en-US" sz="2400">
                <a:solidFill>
                  <a:schemeClr val="tx1">
                    <a:lumMod val="50000"/>
                    <a:lumOff val="50000"/>
                  </a:schemeClr>
                </a:solidFill>
                <a:latin typeface="Meiryo" panose="020B0604030504040204" pitchFamily="34" charset="-128"/>
                <a:ea typeface="Meiryo" panose="020B0604030504040204" pitchFamily="34" charset="-128"/>
              </a:rPr>
              <a:t>「決心を固めてから行動する」</a:t>
            </a:r>
            <a:r>
              <a:rPr lang="ja-JP" altLang="en-US" sz="2400">
                <a:solidFill>
                  <a:schemeClr val="tx1">
                    <a:lumMod val="50000"/>
                    <a:lumOff val="50000"/>
                  </a:schemeClr>
                </a:solidFill>
                <a:latin typeface="Meiryo" panose="020B0604030504040204" pitchFamily="34" charset="-128"/>
                <a:ea typeface="Meiryo" panose="020B0604030504040204" pitchFamily="34" charset="-128"/>
              </a:rPr>
              <a:t>はうまくいかない！</a:t>
            </a:r>
            <a:endParaRPr kumimoji="1" lang="ja-JP" altLang="en-US" sz="24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7" name="乗算記号 6">
            <a:extLst>
              <a:ext uri="{FF2B5EF4-FFF2-40B4-BE49-F238E27FC236}">
                <a16:creationId xmlns:a16="http://schemas.microsoft.com/office/drawing/2014/main" id="{6447B7B9-CB21-6847-A6A8-5E68F39AFB08}"/>
              </a:ext>
            </a:extLst>
          </p:cNvPr>
          <p:cNvSpPr/>
          <p:nvPr/>
        </p:nvSpPr>
        <p:spPr>
          <a:xfrm>
            <a:off x="3512406" y="848460"/>
            <a:ext cx="2119184" cy="2180968"/>
          </a:xfrm>
          <a:prstGeom prst="mathMultiply">
            <a:avLst/>
          </a:prstGeom>
          <a:solidFill>
            <a:srgbClr val="FF000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ドーナツ 7">
            <a:extLst>
              <a:ext uri="{FF2B5EF4-FFF2-40B4-BE49-F238E27FC236}">
                <a16:creationId xmlns:a16="http://schemas.microsoft.com/office/drawing/2014/main" id="{1125468B-9E2F-3D4A-AE98-72A8AA0D17B8}"/>
              </a:ext>
            </a:extLst>
          </p:cNvPr>
          <p:cNvSpPr/>
          <p:nvPr/>
        </p:nvSpPr>
        <p:spPr>
          <a:xfrm>
            <a:off x="3805879" y="4346340"/>
            <a:ext cx="1532238" cy="1495168"/>
          </a:xfrm>
          <a:prstGeom prst="donut">
            <a:avLst/>
          </a:prstGeom>
          <a:solidFill>
            <a:srgbClr val="00B0F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8" name="テキスト ボックス 17">
            <a:extLst>
              <a:ext uri="{FF2B5EF4-FFF2-40B4-BE49-F238E27FC236}">
                <a16:creationId xmlns:a16="http://schemas.microsoft.com/office/drawing/2014/main" id="{A5BE2782-0E6F-F040-86A7-088ECB01977F}"/>
              </a:ext>
            </a:extLst>
          </p:cNvPr>
          <p:cNvSpPr txBox="1"/>
          <p:nvPr/>
        </p:nvSpPr>
        <p:spPr>
          <a:xfrm>
            <a:off x="200797" y="4832314"/>
            <a:ext cx="8742405" cy="523220"/>
          </a:xfrm>
          <a:prstGeom prst="rect">
            <a:avLst/>
          </a:prstGeom>
          <a:noFill/>
        </p:spPr>
        <p:txBody>
          <a:bodyPr wrap="square" rtlCol="0">
            <a:spAutoFit/>
          </a:bodyPr>
          <a:lstStyle/>
          <a:p>
            <a:pPr algn="ctr"/>
            <a:r>
              <a:rPr kumimoji="1" lang="ja-JP" altLang="en-US" sz="2800">
                <a:solidFill>
                  <a:srgbClr val="0432FF"/>
                </a:solidFill>
                <a:latin typeface="Meiryo" panose="020B0604030504040204" pitchFamily="34" charset="-128"/>
                <a:ea typeface="Meiryo" panose="020B0604030504040204" pitchFamily="34" charset="-128"/>
              </a:rPr>
              <a:t>行動を起こす→習慣になる→決心が固まる</a:t>
            </a:r>
          </a:p>
        </p:txBody>
      </p:sp>
    </p:spTree>
    <p:extLst>
      <p:ext uri="{BB962C8B-B14F-4D97-AF65-F5344CB8AC3E}">
        <p14:creationId xmlns:p14="http://schemas.microsoft.com/office/powerpoint/2010/main" val="339696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5512B7-BFAC-5743-89DF-B93B61E4F8F0}"/>
              </a:ext>
            </a:extLst>
          </p:cNvPr>
          <p:cNvSpPr>
            <a:spLocks noGrp="1"/>
          </p:cNvSpPr>
          <p:nvPr>
            <p:ph type="title"/>
          </p:nvPr>
        </p:nvSpPr>
        <p:spPr/>
        <p:txBody>
          <a:bodyPr/>
          <a:lstStyle/>
          <a:p>
            <a:r>
              <a:rPr kumimoji="1" lang="en-US" altLang="ja-JP" dirty="0"/>
              <a:t>IT</a:t>
            </a:r>
            <a:r>
              <a:rPr lang="ja-JP" altLang="en-US"/>
              <a:t>ビジネス・プロフェッショナルの条件</a:t>
            </a:r>
            <a:endParaRPr kumimoji="1" lang="ja-JP" altLang="en-US"/>
          </a:p>
        </p:txBody>
      </p:sp>
      <p:grpSp>
        <p:nvGrpSpPr>
          <p:cNvPr id="20" name="グループ化 19">
            <a:extLst>
              <a:ext uri="{FF2B5EF4-FFF2-40B4-BE49-F238E27FC236}">
                <a16:creationId xmlns:a16="http://schemas.microsoft.com/office/drawing/2014/main" id="{411DB42B-EAE1-2C47-9B19-2623D2E4E098}"/>
              </a:ext>
            </a:extLst>
          </p:cNvPr>
          <p:cNvGrpSpPr/>
          <p:nvPr/>
        </p:nvGrpSpPr>
        <p:grpSpPr>
          <a:xfrm>
            <a:off x="1037965" y="1056506"/>
            <a:ext cx="3459892" cy="2564027"/>
            <a:chOff x="1037965" y="1056506"/>
            <a:chExt cx="3459892" cy="2564027"/>
          </a:xfrm>
        </p:grpSpPr>
        <p:sp>
          <p:nvSpPr>
            <p:cNvPr id="5" name="正方形/長方形 4">
              <a:extLst>
                <a:ext uri="{FF2B5EF4-FFF2-40B4-BE49-F238E27FC236}">
                  <a16:creationId xmlns:a16="http://schemas.microsoft.com/office/drawing/2014/main" id="{220747CF-7941-B34E-BE75-EBE5C84876E5}"/>
                </a:ext>
              </a:extLst>
            </p:cNvPr>
            <p:cNvSpPr/>
            <p:nvPr/>
          </p:nvSpPr>
          <p:spPr>
            <a:xfrm>
              <a:off x="1037965" y="1056506"/>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F26F9A68-2B24-F54E-AAEA-A47A2E1DBEF4}"/>
                </a:ext>
              </a:extLst>
            </p:cNvPr>
            <p:cNvSpPr txBox="1"/>
            <p:nvPr/>
          </p:nvSpPr>
          <p:spPr>
            <a:xfrm>
              <a:off x="1037965" y="1170572"/>
              <a:ext cx="2300630" cy="369332"/>
            </a:xfrm>
            <a:prstGeom prst="rect">
              <a:avLst/>
            </a:prstGeom>
            <a:noFill/>
          </p:spPr>
          <p:txBody>
            <a:bodyPr wrap="none" rtlCol="0">
              <a:spAutoFit/>
            </a:bodyPr>
            <a:lstStyle/>
            <a:p>
              <a:r>
                <a:rPr kumimoji="1" lang="en-US" altLang="ja-JP" b="1" dirty="0">
                  <a:solidFill>
                    <a:schemeClr val="bg1"/>
                  </a:solidFill>
                  <a:latin typeface="Meiryo" panose="020B0604030504040204" pitchFamily="34" charset="-128"/>
                  <a:ea typeface="Meiryo" panose="020B0604030504040204" pitchFamily="34" charset="-128"/>
                </a:rPr>
                <a:t>IT</a:t>
              </a:r>
              <a:r>
                <a:rPr kumimoji="1" lang="ja-JP" altLang="en-US" b="1">
                  <a:solidFill>
                    <a:schemeClr val="bg1"/>
                  </a:solidFill>
                  <a:latin typeface="Meiryo" panose="020B0604030504040204" pitchFamily="34" charset="-128"/>
                  <a:ea typeface="Meiryo" panose="020B0604030504040204" pitchFamily="34" charset="-128"/>
                </a:rPr>
                <a:t>についての専門性</a:t>
              </a:r>
            </a:p>
          </p:txBody>
        </p:sp>
        <p:sp>
          <p:nvSpPr>
            <p:cNvPr id="10" name="テキスト ボックス 9">
              <a:extLst>
                <a:ext uri="{FF2B5EF4-FFF2-40B4-BE49-F238E27FC236}">
                  <a16:creationId xmlns:a16="http://schemas.microsoft.com/office/drawing/2014/main" id="{C9C5A2F4-B57C-2E46-9C7A-C243EAAF3F0A}"/>
                </a:ext>
              </a:extLst>
            </p:cNvPr>
            <p:cNvSpPr txBox="1"/>
            <p:nvPr/>
          </p:nvSpPr>
          <p:spPr>
            <a:xfrm>
              <a:off x="1105926" y="1561408"/>
              <a:ext cx="3311611"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言葉を知っているかどうかではない。日々進化するテクノロジーを顧客価値に結びつけて、それを</a:t>
              </a:r>
              <a:r>
                <a:rPr lang="ja-JP" altLang="en-US" sz="1200">
                  <a:solidFill>
                    <a:schemeClr val="bg1"/>
                  </a:solidFill>
                  <a:latin typeface="Meiryo" panose="020B0604030504040204" pitchFamily="34" charset="-128"/>
                  <a:ea typeface="Meiryo" panose="020B0604030504040204" pitchFamily="34" charset="-128"/>
                </a:rPr>
                <a:t>説明でき、解決策の相談に応え、</a:t>
              </a:r>
              <a:r>
                <a:rPr kumimoji="1" lang="ja-JP" altLang="en-US" sz="1200">
                  <a:solidFill>
                    <a:schemeClr val="bg1"/>
                  </a:solidFill>
                  <a:latin typeface="Meiryo" panose="020B0604030504040204" pitchFamily="34" charset="-128"/>
                  <a:ea typeface="Meiryo" panose="020B0604030504040204" pitchFamily="34" charset="-128"/>
                </a:rPr>
                <a:t>実現できること。</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grpSp>
        <p:nvGrpSpPr>
          <p:cNvPr id="21" name="グループ化 20">
            <a:extLst>
              <a:ext uri="{FF2B5EF4-FFF2-40B4-BE49-F238E27FC236}">
                <a16:creationId xmlns:a16="http://schemas.microsoft.com/office/drawing/2014/main" id="{930DD512-977F-FF4C-A828-74F744BAA7AB}"/>
              </a:ext>
            </a:extLst>
          </p:cNvPr>
          <p:cNvGrpSpPr/>
          <p:nvPr/>
        </p:nvGrpSpPr>
        <p:grpSpPr>
          <a:xfrm>
            <a:off x="4652321" y="1056506"/>
            <a:ext cx="3459892" cy="2564027"/>
            <a:chOff x="4652321" y="1056506"/>
            <a:chExt cx="3459892" cy="2564027"/>
          </a:xfrm>
        </p:grpSpPr>
        <p:sp>
          <p:nvSpPr>
            <p:cNvPr id="6" name="正方形/長方形 5">
              <a:extLst>
                <a:ext uri="{FF2B5EF4-FFF2-40B4-BE49-F238E27FC236}">
                  <a16:creationId xmlns:a16="http://schemas.microsoft.com/office/drawing/2014/main" id="{799F7ECB-9657-F04E-8259-E33692E1F79E}"/>
                </a:ext>
              </a:extLst>
            </p:cNvPr>
            <p:cNvSpPr/>
            <p:nvPr/>
          </p:nvSpPr>
          <p:spPr>
            <a:xfrm>
              <a:off x="4652321" y="1056506"/>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E6DAF1B9-71DB-8C4D-8505-FA22E4104C66}"/>
                </a:ext>
              </a:extLst>
            </p:cNvPr>
            <p:cNvSpPr txBox="1"/>
            <p:nvPr/>
          </p:nvSpPr>
          <p:spPr>
            <a:xfrm>
              <a:off x="4926726" y="1178349"/>
              <a:ext cx="3185487" cy="369332"/>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経営や業務についての専門性</a:t>
              </a:r>
            </a:p>
          </p:txBody>
        </p:sp>
        <p:sp>
          <p:nvSpPr>
            <p:cNvPr id="12" name="テキスト ボックス 11">
              <a:extLst>
                <a:ext uri="{FF2B5EF4-FFF2-40B4-BE49-F238E27FC236}">
                  <a16:creationId xmlns:a16="http://schemas.microsoft.com/office/drawing/2014/main" id="{6FD4176D-915E-394C-836E-7255D18AA69F}"/>
                </a:ext>
              </a:extLst>
            </p:cNvPr>
            <p:cNvSpPr txBox="1"/>
            <p:nvPr/>
          </p:nvSpPr>
          <p:spPr>
            <a:xfrm>
              <a:off x="4738818" y="1561408"/>
              <a:ext cx="3311611"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経営や業務についてお客様以上に考察し、どこに課題があるかを見つけ、その課題を解決するためにテクノロジーをどのように使えばいいかを考え、デザインできること。</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grpSp>
        <p:nvGrpSpPr>
          <p:cNvPr id="23" name="グループ化 22">
            <a:extLst>
              <a:ext uri="{FF2B5EF4-FFF2-40B4-BE49-F238E27FC236}">
                <a16:creationId xmlns:a16="http://schemas.microsoft.com/office/drawing/2014/main" id="{E8A536D5-FE4F-294B-B462-9674CEEC52F9}"/>
              </a:ext>
            </a:extLst>
          </p:cNvPr>
          <p:cNvGrpSpPr/>
          <p:nvPr/>
        </p:nvGrpSpPr>
        <p:grpSpPr>
          <a:xfrm>
            <a:off x="4652321" y="3768812"/>
            <a:ext cx="3459892" cy="2564027"/>
            <a:chOff x="4652321" y="3768812"/>
            <a:chExt cx="3459892" cy="2564027"/>
          </a:xfrm>
        </p:grpSpPr>
        <p:sp>
          <p:nvSpPr>
            <p:cNvPr id="8" name="正方形/長方形 7">
              <a:extLst>
                <a:ext uri="{FF2B5EF4-FFF2-40B4-BE49-F238E27FC236}">
                  <a16:creationId xmlns:a16="http://schemas.microsoft.com/office/drawing/2014/main" id="{FB00DC71-AE87-8D4E-99FB-B730AB18CFAB}"/>
                </a:ext>
              </a:extLst>
            </p:cNvPr>
            <p:cNvSpPr/>
            <p:nvPr/>
          </p:nvSpPr>
          <p:spPr>
            <a:xfrm>
              <a:off x="4652321" y="3768812"/>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944EC1DE-2CC2-2448-8446-3B335E5CAF03}"/>
                </a:ext>
              </a:extLst>
            </p:cNvPr>
            <p:cNvSpPr txBox="1"/>
            <p:nvPr/>
          </p:nvSpPr>
          <p:spPr>
            <a:xfrm>
              <a:off x="4920547" y="5632627"/>
              <a:ext cx="3185487" cy="646331"/>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世のため人のために役立とう</a:t>
              </a:r>
              <a:endParaRPr kumimoji="1" lang="en-US" altLang="ja-JP" b="1" dirty="0">
                <a:solidFill>
                  <a:schemeClr val="bg1"/>
                </a:solidFill>
                <a:latin typeface="Meiryo" panose="020B0604030504040204" pitchFamily="34" charset="-128"/>
                <a:ea typeface="Meiryo" panose="020B0604030504040204" pitchFamily="34" charset="-128"/>
              </a:endParaRPr>
            </a:p>
            <a:p>
              <a:pPr algn="r"/>
              <a:r>
                <a:rPr kumimoji="1" lang="ja-JP" altLang="en-US" b="1">
                  <a:solidFill>
                    <a:schemeClr val="bg1"/>
                  </a:solidFill>
                  <a:latin typeface="Meiryo" panose="020B0604030504040204" pitchFamily="34" charset="-128"/>
                  <a:ea typeface="Meiryo" panose="020B0604030504040204" pitchFamily="34" charset="-128"/>
                </a:rPr>
                <a:t>というパッション</a:t>
              </a:r>
            </a:p>
          </p:txBody>
        </p:sp>
        <p:sp>
          <p:nvSpPr>
            <p:cNvPr id="14" name="テキスト ボックス 13">
              <a:extLst>
                <a:ext uri="{FF2B5EF4-FFF2-40B4-BE49-F238E27FC236}">
                  <a16:creationId xmlns:a16="http://schemas.microsoft.com/office/drawing/2014/main" id="{211A224E-6209-C943-9EE2-C35468B63A21}"/>
                </a:ext>
              </a:extLst>
            </p:cNvPr>
            <p:cNvSpPr txBox="1"/>
            <p:nvPr/>
          </p:nvSpPr>
          <p:spPr>
            <a:xfrm>
              <a:off x="4794423" y="4986296"/>
              <a:ext cx="3311611"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自分の会社のためではない。世のため人のために役立つために、自分は何をすべきかを考え、ぶれずに行動する情熱。</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E5C7B20F-4DF3-6E49-AD14-3C22C968870B}"/>
              </a:ext>
            </a:extLst>
          </p:cNvPr>
          <p:cNvGrpSpPr/>
          <p:nvPr/>
        </p:nvGrpSpPr>
        <p:grpSpPr>
          <a:xfrm>
            <a:off x="1037965" y="3768812"/>
            <a:ext cx="3459892" cy="2564027"/>
            <a:chOff x="1037965" y="3768812"/>
            <a:chExt cx="3459892" cy="2564027"/>
          </a:xfrm>
        </p:grpSpPr>
        <p:sp>
          <p:nvSpPr>
            <p:cNvPr id="7" name="正方形/長方形 6">
              <a:extLst>
                <a:ext uri="{FF2B5EF4-FFF2-40B4-BE49-F238E27FC236}">
                  <a16:creationId xmlns:a16="http://schemas.microsoft.com/office/drawing/2014/main" id="{F4CC6531-60ED-F44D-B4CC-CE1A3B10704C}"/>
                </a:ext>
              </a:extLst>
            </p:cNvPr>
            <p:cNvSpPr/>
            <p:nvPr/>
          </p:nvSpPr>
          <p:spPr>
            <a:xfrm>
              <a:off x="1037965" y="3768812"/>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5026F6BF-DCDC-2848-8A34-2BE8447E79C6}"/>
                </a:ext>
              </a:extLst>
            </p:cNvPr>
            <p:cNvSpPr txBox="1"/>
            <p:nvPr/>
          </p:nvSpPr>
          <p:spPr>
            <a:xfrm>
              <a:off x="1037965" y="5632627"/>
              <a:ext cx="3416320" cy="646331"/>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同僚や遊び仲間だけではない</a:t>
              </a:r>
              <a:endParaRPr kumimoji="1" lang="en-US" altLang="ja-JP" b="1" dirty="0">
                <a:solidFill>
                  <a:schemeClr val="bg1"/>
                </a:solidFill>
                <a:latin typeface="Meiryo" panose="020B0604030504040204" pitchFamily="34" charset="-128"/>
                <a:ea typeface="Meiryo" panose="020B0604030504040204" pitchFamily="34" charset="-128"/>
              </a:endParaRPr>
            </a:p>
            <a:p>
              <a:r>
                <a:rPr kumimoji="1" lang="ja-JP" altLang="en-US" b="1">
                  <a:solidFill>
                    <a:schemeClr val="bg1"/>
                  </a:solidFill>
                  <a:latin typeface="Meiryo" panose="020B0604030504040204" pitchFamily="34" charset="-128"/>
                  <a:ea typeface="Meiryo" panose="020B0604030504040204" pitchFamily="34" charset="-128"/>
                </a:rPr>
                <a:t>人のつながりとイニシアティブ</a:t>
              </a:r>
            </a:p>
          </p:txBody>
        </p:sp>
        <p:sp>
          <p:nvSpPr>
            <p:cNvPr id="16" name="テキスト ボックス 15">
              <a:extLst>
                <a:ext uri="{FF2B5EF4-FFF2-40B4-BE49-F238E27FC236}">
                  <a16:creationId xmlns:a16="http://schemas.microsoft.com/office/drawing/2014/main" id="{F6F08C44-AAD1-1249-807C-A6E9E1A60070}"/>
                </a:ext>
              </a:extLst>
            </p:cNvPr>
            <p:cNvSpPr txBox="1"/>
            <p:nvPr/>
          </p:nvSpPr>
          <p:spPr>
            <a:xfrm>
              <a:off x="1105926" y="4986296"/>
              <a:ext cx="3311611"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発信者になれ、起点になれ。そうすればそこに同じようなヒトたちが集まってくる。そういう人たちが知識をもたらし成長を支える。</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sp>
        <p:nvSpPr>
          <p:cNvPr id="4" name="角丸四角形 3">
            <a:extLst>
              <a:ext uri="{FF2B5EF4-FFF2-40B4-BE49-F238E27FC236}">
                <a16:creationId xmlns:a16="http://schemas.microsoft.com/office/drawing/2014/main" id="{790CF5FA-A615-964F-9347-FBDF7E6BEEC6}"/>
              </a:ext>
            </a:extLst>
          </p:cNvPr>
          <p:cNvSpPr/>
          <p:nvPr/>
        </p:nvSpPr>
        <p:spPr>
          <a:xfrm>
            <a:off x="2587968" y="2472725"/>
            <a:ext cx="3974242" cy="2459690"/>
          </a:xfrm>
          <a:prstGeom prst="roundRect">
            <a:avLst>
              <a:gd name="adj" fmla="val 13818"/>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お客様の成功に貢献すること</a:t>
            </a:r>
            <a:endParaRPr kumimoji="1"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売上や利益の拡大</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事業の変革や改革</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新規事業・顧客の創出</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DFF51A54-E66F-6545-B555-A4987957398F}"/>
              </a:ext>
            </a:extLst>
          </p:cNvPr>
          <p:cNvSpPr txBox="1"/>
          <p:nvPr/>
        </p:nvSpPr>
        <p:spPr>
          <a:xfrm>
            <a:off x="2866929" y="4171953"/>
            <a:ext cx="3416320" cy="646331"/>
          </a:xfrm>
          <a:prstGeom prst="rect">
            <a:avLst/>
          </a:prstGeom>
          <a:noFill/>
        </p:spPr>
        <p:txBody>
          <a:bodyPr wrap="none" rtlCol="0">
            <a:spAutoFit/>
          </a:bodyPr>
          <a:lstStyle/>
          <a:p>
            <a:pPr algn="ctr"/>
            <a:r>
              <a:rPr kumimoji="1" lang="ja-JP" altLang="en-US" b="1">
                <a:solidFill>
                  <a:schemeClr val="bg1"/>
                </a:solidFill>
                <a:latin typeface="DFPKanTeiRyu-XB" panose="03000800010101010101" pitchFamily="66" charset="-128"/>
                <a:ea typeface="DFPKanTeiRyu-XB" panose="03000800010101010101" pitchFamily="66" charset="-128"/>
              </a:rPr>
              <a:t>人を幸せにし成長させることで</a:t>
            </a:r>
            <a:endParaRPr kumimoji="1" lang="en-US" altLang="ja-JP" b="1" dirty="0">
              <a:solidFill>
                <a:schemeClr val="bg1"/>
              </a:solidFill>
              <a:latin typeface="DFPKanTeiRyu-XB" panose="03000800010101010101" pitchFamily="66" charset="-128"/>
              <a:ea typeface="DFPKanTeiRyu-XB" panose="03000800010101010101" pitchFamily="66" charset="-128"/>
            </a:endParaRPr>
          </a:p>
          <a:p>
            <a:pPr algn="ctr"/>
            <a:r>
              <a:rPr lang="ja-JP" altLang="en-US" b="1">
                <a:solidFill>
                  <a:schemeClr val="bg1"/>
                </a:solidFill>
                <a:latin typeface="DFPKanTeiRyu-XB" panose="03000800010101010101" pitchFamily="66" charset="-128"/>
                <a:ea typeface="DFPKanTeiRyu-XB" panose="03000800010101010101" pitchFamily="66" charset="-128"/>
              </a:rPr>
              <a:t>自分を幸せにし成長させる</a:t>
            </a:r>
            <a:endParaRPr kumimoji="1" lang="ja-JP" altLang="en-US" b="1">
              <a:solidFill>
                <a:schemeClr val="bg1"/>
              </a:solidFill>
              <a:latin typeface="DFPKanTeiRyu-XB" panose="03000800010101010101" pitchFamily="66" charset="-128"/>
              <a:ea typeface="DFPKanTeiRyu-XB" panose="03000800010101010101" pitchFamily="66" charset="-128"/>
            </a:endParaRPr>
          </a:p>
        </p:txBody>
      </p:sp>
      <p:pic>
        <p:nvPicPr>
          <p:cNvPr id="18" name="図 17">
            <a:extLst>
              <a:ext uri="{FF2B5EF4-FFF2-40B4-BE49-F238E27FC236}">
                <a16:creationId xmlns:a16="http://schemas.microsoft.com/office/drawing/2014/main" id="{070F9595-4137-7042-B4CD-0FED77564696}"/>
              </a:ext>
            </a:extLst>
          </p:cNvPr>
          <p:cNvPicPr>
            <a:picLocks noChangeAspect="1"/>
          </p:cNvPicPr>
          <p:nvPr/>
        </p:nvPicPr>
        <p:blipFill>
          <a:blip r:embed="rId2"/>
          <a:stretch>
            <a:fillRect/>
          </a:stretch>
        </p:blipFill>
        <p:spPr>
          <a:xfrm>
            <a:off x="432077" y="2418844"/>
            <a:ext cx="2434852" cy="2474443"/>
          </a:xfrm>
          <a:prstGeom prst="rect">
            <a:avLst/>
          </a:prstGeom>
        </p:spPr>
      </p:pic>
      <p:pic>
        <p:nvPicPr>
          <p:cNvPr id="19" name="図 18">
            <a:extLst>
              <a:ext uri="{FF2B5EF4-FFF2-40B4-BE49-F238E27FC236}">
                <a16:creationId xmlns:a16="http://schemas.microsoft.com/office/drawing/2014/main" id="{534F6998-C925-0A4C-8C0C-85400242080C}"/>
              </a:ext>
            </a:extLst>
          </p:cNvPr>
          <p:cNvPicPr>
            <a:picLocks noChangeAspect="1"/>
          </p:cNvPicPr>
          <p:nvPr/>
        </p:nvPicPr>
        <p:blipFill>
          <a:blip r:embed="rId3"/>
          <a:stretch>
            <a:fillRect/>
          </a:stretch>
        </p:blipFill>
        <p:spPr>
          <a:xfrm>
            <a:off x="6283249" y="2637279"/>
            <a:ext cx="2323232" cy="2230303"/>
          </a:xfrm>
          <a:prstGeom prst="rect">
            <a:avLst/>
          </a:prstGeom>
        </p:spPr>
      </p:pic>
    </p:spTree>
    <p:extLst>
      <p:ext uri="{BB962C8B-B14F-4D97-AF65-F5344CB8AC3E}">
        <p14:creationId xmlns:p14="http://schemas.microsoft.com/office/powerpoint/2010/main" val="353790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500"/>
                            </p:stCondLst>
                            <p:childTnLst>
                              <p:par>
                                <p:cTn id="35" presetID="1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p:tgtEl>
                                          <p:spTgt spid="18"/>
                                        </p:tgtEl>
                                        <p:attrNameLst>
                                          <p:attrName>ppt_x</p:attrName>
                                        </p:attrNameLst>
                                      </p:cBhvr>
                                      <p:tavLst>
                                        <p:tav tm="0">
                                          <p:val>
                                            <p:strVal val="#ppt_x-#ppt_w*1.125000"/>
                                          </p:val>
                                        </p:tav>
                                        <p:tav tm="100000">
                                          <p:val>
                                            <p:strVal val="#ppt_x"/>
                                          </p:val>
                                        </p:tav>
                                      </p:tavLst>
                                    </p:anim>
                                    <p:animEffect transition="in" filter="wipe(right)">
                                      <p:cBhvr>
                                        <p:cTn id="38" dur="500"/>
                                        <p:tgtEl>
                                          <p:spTgt spid="18"/>
                                        </p:tgtEl>
                                      </p:cBhvr>
                                    </p:animEffect>
                                  </p:childTnLst>
                                </p:cTn>
                              </p:par>
                              <p:par>
                                <p:cTn id="39" presetID="12" presetClass="entr" presetSubtype="2"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p:tgtEl>
                                          <p:spTgt spid="19"/>
                                        </p:tgtEl>
                                        <p:attrNameLst>
                                          <p:attrName>ppt_x</p:attrName>
                                        </p:attrNameLst>
                                      </p:cBhvr>
                                      <p:tavLst>
                                        <p:tav tm="0">
                                          <p:val>
                                            <p:strVal val="#ppt_x+#ppt_w*1.125000"/>
                                          </p:val>
                                        </p:tav>
                                        <p:tav tm="100000">
                                          <p:val>
                                            <p:strVal val="#ppt_x"/>
                                          </p:val>
                                        </p:tav>
                                      </p:tavLst>
                                    </p:anim>
                                    <p:animEffect transition="in" filter="wipe(left)">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B63E0C-F1F2-E749-B8D9-F36A386EA9B3}"/>
              </a:ext>
            </a:extLst>
          </p:cNvPr>
          <p:cNvSpPr/>
          <p:nvPr/>
        </p:nvSpPr>
        <p:spPr>
          <a:xfrm>
            <a:off x="1031164" y="5176554"/>
            <a:ext cx="7069721" cy="1404209"/>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895C9D46-F820-C144-A614-F5F9C5F73525}"/>
              </a:ext>
            </a:extLst>
          </p:cNvPr>
          <p:cNvSpPr/>
          <p:nvPr/>
        </p:nvSpPr>
        <p:spPr>
          <a:xfrm>
            <a:off x="4560049" y="847372"/>
            <a:ext cx="3540836" cy="433668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7ABE1D7-22D6-8544-BF3A-00AD8C2918C1}"/>
              </a:ext>
            </a:extLst>
          </p:cNvPr>
          <p:cNvSpPr/>
          <p:nvPr/>
        </p:nvSpPr>
        <p:spPr>
          <a:xfrm>
            <a:off x="1031164" y="847372"/>
            <a:ext cx="3540836" cy="433668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BE088A1D-762E-8241-9B47-AC81C50FF94E}"/>
              </a:ext>
            </a:extLst>
          </p:cNvPr>
          <p:cNvSpPr/>
          <p:nvPr/>
        </p:nvSpPr>
        <p:spPr>
          <a:xfrm>
            <a:off x="3013809" y="904540"/>
            <a:ext cx="3110242" cy="5437266"/>
          </a:xfrm>
          <a:prstGeom prst="downArrow">
            <a:avLst>
              <a:gd name="adj1" fmla="val 50000"/>
              <a:gd name="adj2" fmla="val 18595"/>
            </a:avLst>
          </a:prstGeom>
          <a:solidFill>
            <a:schemeClr val="tx2">
              <a:lumMod val="40000"/>
              <a:lumOff val="60000"/>
              <a:alpha val="3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63FDCA2-284A-FD4F-845F-67A74537BC0E}"/>
              </a:ext>
            </a:extLst>
          </p:cNvPr>
          <p:cNvSpPr>
            <a:spLocks noGrp="1"/>
          </p:cNvSpPr>
          <p:nvPr>
            <p:ph type="title"/>
          </p:nvPr>
        </p:nvSpPr>
        <p:spPr>
          <a:xfrm>
            <a:off x="230400" y="266400"/>
            <a:ext cx="8686800" cy="416221"/>
          </a:xfrm>
        </p:spPr>
        <p:txBody>
          <a:bodyPr lIns="0" rIns="0"/>
          <a:lstStyle/>
          <a:p>
            <a:r>
              <a:rPr lang="ja-JP" altLang="en-US" sz="2700" dirty="0"/>
              <a:t>アマゾンのデジタル・トランスフォーメーション</a:t>
            </a:r>
            <a:endParaRPr kumimoji="1" lang="ja-JP" altLang="en-US" sz="2700" dirty="0"/>
          </a:p>
        </p:txBody>
      </p:sp>
      <p:pic>
        <p:nvPicPr>
          <p:cNvPr id="4" name="図 3">
            <a:extLst>
              <a:ext uri="{FF2B5EF4-FFF2-40B4-BE49-F238E27FC236}">
                <a16:creationId xmlns:a16="http://schemas.microsoft.com/office/drawing/2014/main" id="{E5CC7F5B-DAC8-ED4B-AB2A-EF9F93057EFB}"/>
              </a:ext>
            </a:extLst>
          </p:cNvPr>
          <p:cNvPicPr>
            <a:picLocks noChangeAspect="1"/>
          </p:cNvPicPr>
          <p:nvPr/>
        </p:nvPicPr>
        <p:blipFill>
          <a:blip r:embed="rId2"/>
          <a:stretch>
            <a:fillRect/>
          </a:stretch>
        </p:blipFill>
        <p:spPr>
          <a:xfrm>
            <a:off x="1874977" y="1500902"/>
            <a:ext cx="822374" cy="751632"/>
          </a:xfrm>
          <a:prstGeom prst="rect">
            <a:avLst/>
          </a:prstGeom>
        </p:spPr>
      </p:pic>
      <p:pic>
        <p:nvPicPr>
          <p:cNvPr id="5" name="図 4">
            <a:extLst>
              <a:ext uri="{FF2B5EF4-FFF2-40B4-BE49-F238E27FC236}">
                <a16:creationId xmlns:a16="http://schemas.microsoft.com/office/drawing/2014/main" id="{7FA928E0-404B-1E40-9874-8B557890BE69}"/>
              </a:ext>
            </a:extLst>
          </p:cNvPr>
          <p:cNvPicPr>
            <a:picLocks noChangeAspect="1"/>
          </p:cNvPicPr>
          <p:nvPr/>
        </p:nvPicPr>
        <p:blipFill>
          <a:blip r:embed="rId3"/>
          <a:stretch>
            <a:fillRect/>
          </a:stretch>
        </p:blipFill>
        <p:spPr>
          <a:xfrm>
            <a:off x="4099118" y="3386947"/>
            <a:ext cx="939625" cy="575281"/>
          </a:xfrm>
          <a:prstGeom prst="rect">
            <a:avLst/>
          </a:prstGeom>
        </p:spPr>
      </p:pic>
      <p:pic>
        <p:nvPicPr>
          <p:cNvPr id="6" name="図 5">
            <a:extLst>
              <a:ext uri="{FF2B5EF4-FFF2-40B4-BE49-F238E27FC236}">
                <a16:creationId xmlns:a16="http://schemas.microsoft.com/office/drawing/2014/main" id="{D2C207B8-6381-E84D-B7EE-E6AAE8CE7D84}"/>
              </a:ext>
            </a:extLst>
          </p:cNvPr>
          <p:cNvPicPr>
            <a:picLocks noChangeAspect="1"/>
          </p:cNvPicPr>
          <p:nvPr/>
        </p:nvPicPr>
        <p:blipFill>
          <a:blip r:embed="rId4"/>
          <a:stretch>
            <a:fillRect/>
          </a:stretch>
        </p:blipFill>
        <p:spPr>
          <a:xfrm>
            <a:off x="6160123" y="1669842"/>
            <a:ext cx="1235587" cy="582692"/>
          </a:xfrm>
          <a:prstGeom prst="rect">
            <a:avLst/>
          </a:prstGeom>
        </p:spPr>
      </p:pic>
      <p:pic>
        <p:nvPicPr>
          <p:cNvPr id="7" name="図 6">
            <a:extLst>
              <a:ext uri="{FF2B5EF4-FFF2-40B4-BE49-F238E27FC236}">
                <a16:creationId xmlns:a16="http://schemas.microsoft.com/office/drawing/2014/main" id="{F4A8ACE6-8608-6D41-9F43-3D06E1401CE2}"/>
              </a:ext>
            </a:extLst>
          </p:cNvPr>
          <p:cNvPicPr>
            <a:picLocks noChangeAspect="1"/>
          </p:cNvPicPr>
          <p:nvPr/>
        </p:nvPicPr>
        <p:blipFill>
          <a:blip r:embed="rId5"/>
          <a:stretch>
            <a:fillRect/>
          </a:stretch>
        </p:blipFill>
        <p:spPr>
          <a:xfrm>
            <a:off x="6160122" y="2279659"/>
            <a:ext cx="1235587" cy="503152"/>
          </a:xfrm>
          <a:prstGeom prst="rect">
            <a:avLst/>
          </a:prstGeom>
        </p:spPr>
      </p:pic>
      <p:pic>
        <p:nvPicPr>
          <p:cNvPr id="8" name="図 7">
            <a:extLst>
              <a:ext uri="{FF2B5EF4-FFF2-40B4-BE49-F238E27FC236}">
                <a16:creationId xmlns:a16="http://schemas.microsoft.com/office/drawing/2014/main" id="{D773A51B-6C28-234B-B843-98C6BD1CC1B6}"/>
              </a:ext>
            </a:extLst>
          </p:cNvPr>
          <p:cNvPicPr>
            <a:picLocks noChangeAspect="1"/>
          </p:cNvPicPr>
          <p:nvPr/>
        </p:nvPicPr>
        <p:blipFill>
          <a:blip r:embed="rId6"/>
          <a:stretch>
            <a:fillRect/>
          </a:stretch>
        </p:blipFill>
        <p:spPr>
          <a:xfrm>
            <a:off x="1684176" y="2572562"/>
            <a:ext cx="1203976" cy="583176"/>
          </a:xfrm>
          <a:prstGeom prst="rect">
            <a:avLst/>
          </a:prstGeom>
        </p:spPr>
      </p:pic>
      <p:pic>
        <p:nvPicPr>
          <p:cNvPr id="9" name="図 8">
            <a:extLst>
              <a:ext uri="{FF2B5EF4-FFF2-40B4-BE49-F238E27FC236}">
                <a16:creationId xmlns:a16="http://schemas.microsoft.com/office/drawing/2014/main" id="{293C0358-D895-4D42-BF0E-A825D47E05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04571" y="1577440"/>
            <a:ext cx="814143" cy="582671"/>
          </a:xfrm>
          <a:prstGeom prst="rect">
            <a:avLst/>
          </a:prstGeom>
        </p:spPr>
      </p:pic>
      <p:pic>
        <p:nvPicPr>
          <p:cNvPr id="10" name="図 9">
            <a:extLst>
              <a:ext uri="{FF2B5EF4-FFF2-40B4-BE49-F238E27FC236}">
                <a16:creationId xmlns:a16="http://schemas.microsoft.com/office/drawing/2014/main" id="{DD040025-B00B-7145-9952-9FAD3D98D3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8471" y="2235426"/>
            <a:ext cx="774448" cy="547385"/>
          </a:xfrm>
          <a:prstGeom prst="rect">
            <a:avLst/>
          </a:prstGeom>
        </p:spPr>
      </p:pic>
      <p:pic>
        <p:nvPicPr>
          <p:cNvPr id="11" name="図 10">
            <a:extLst>
              <a:ext uri="{FF2B5EF4-FFF2-40B4-BE49-F238E27FC236}">
                <a16:creationId xmlns:a16="http://schemas.microsoft.com/office/drawing/2014/main" id="{029B5991-6735-E340-B021-EA8562EC80FE}"/>
              </a:ext>
            </a:extLst>
          </p:cNvPr>
          <p:cNvPicPr>
            <a:picLocks noChangeAspect="1"/>
          </p:cNvPicPr>
          <p:nvPr/>
        </p:nvPicPr>
        <p:blipFill>
          <a:blip r:embed="rId9"/>
          <a:stretch>
            <a:fillRect/>
          </a:stretch>
        </p:blipFill>
        <p:spPr>
          <a:xfrm>
            <a:off x="4127606" y="2775546"/>
            <a:ext cx="864886" cy="559632"/>
          </a:xfrm>
          <a:prstGeom prst="rect">
            <a:avLst/>
          </a:prstGeom>
        </p:spPr>
      </p:pic>
      <p:pic>
        <p:nvPicPr>
          <p:cNvPr id="14" name="図 13">
            <a:extLst>
              <a:ext uri="{FF2B5EF4-FFF2-40B4-BE49-F238E27FC236}">
                <a16:creationId xmlns:a16="http://schemas.microsoft.com/office/drawing/2014/main" id="{B61A559F-5E28-824A-AE3A-00D2831B4C1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8714" y="1502124"/>
            <a:ext cx="755126" cy="733302"/>
          </a:xfrm>
          <a:prstGeom prst="rect">
            <a:avLst/>
          </a:prstGeom>
        </p:spPr>
      </p:pic>
      <p:pic>
        <p:nvPicPr>
          <p:cNvPr id="15" name="図 14">
            <a:extLst>
              <a:ext uri="{FF2B5EF4-FFF2-40B4-BE49-F238E27FC236}">
                <a16:creationId xmlns:a16="http://schemas.microsoft.com/office/drawing/2014/main" id="{784E99A4-2EE5-504B-A723-0E54077798E6}"/>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9336" y="3310470"/>
            <a:ext cx="1641168" cy="922336"/>
          </a:xfrm>
          <a:prstGeom prst="rect">
            <a:avLst/>
          </a:prstGeom>
        </p:spPr>
      </p:pic>
      <p:sp>
        <p:nvSpPr>
          <p:cNvPr id="17" name="フローチャート: 磁気ディスク 16">
            <a:extLst>
              <a:ext uri="{FF2B5EF4-FFF2-40B4-BE49-F238E27FC236}">
                <a16:creationId xmlns:a16="http://schemas.microsoft.com/office/drawing/2014/main" id="{9970BACA-9FC3-A04B-A109-4886378D345C}"/>
              </a:ext>
            </a:extLst>
          </p:cNvPr>
          <p:cNvSpPr/>
          <p:nvPr/>
        </p:nvSpPr>
        <p:spPr>
          <a:xfrm>
            <a:off x="2945990" y="4681167"/>
            <a:ext cx="3252019" cy="956967"/>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15BAF7B4-129B-CE47-B4D8-0D9CB0FC5370}"/>
              </a:ext>
            </a:extLst>
          </p:cNvPr>
          <p:cNvSpPr txBox="1"/>
          <p:nvPr/>
        </p:nvSpPr>
        <p:spPr>
          <a:xfrm>
            <a:off x="3402449" y="4082501"/>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広範な顧客接点</a:t>
            </a:r>
          </a:p>
        </p:txBody>
      </p:sp>
      <p:sp>
        <p:nvSpPr>
          <p:cNvPr id="21" name="テキスト ボックス 20">
            <a:extLst>
              <a:ext uri="{FF2B5EF4-FFF2-40B4-BE49-F238E27FC236}">
                <a16:creationId xmlns:a16="http://schemas.microsoft.com/office/drawing/2014/main" id="{F019E713-FA46-634F-9166-2C66F9D276F3}"/>
              </a:ext>
            </a:extLst>
          </p:cNvPr>
          <p:cNvSpPr txBox="1"/>
          <p:nvPr/>
        </p:nvSpPr>
        <p:spPr>
          <a:xfrm>
            <a:off x="3544386" y="5090226"/>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ビッグデータ</a:t>
            </a:r>
          </a:p>
        </p:txBody>
      </p:sp>
      <p:sp>
        <p:nvSpPr>
          <p:cNvPr id="22" name="テキスト ボックス 21">
            <a:extLst>
              <a:ext uri="{FF2B5EF4-FFF2-40B4-BE49-F238E27FC236}">
                <a16:creationId xmlns:a16="http://schemas.microsoft.com/office/drawing/2014/main" id="{1218E41C-8626-6E46-8044-9AE1BE45FCC0}"/>
              </a:ext>
            </a:extLst>
          </p:cNvPr>
          <p:cNvSpPr txBox="1"/>
          <p:nvPr/>
        </p:nvSpPr>
        <p:spPr>
          <a:xfrm>
            <a:off x="3452858" y="904540"/>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最高の顧客体験</a:t>
            </a:r>
          </a:p>
        </p:txBody>
      </p:sp>
      <p:sp>
        <p:nvSpPr>
          <p:cNvPr id="24" name="テキスト ボックス 23">
            <a:extLst>
              <a:ext uri="{FF2B5EF4-FFF2-40B4-BE49-F238E27FC236}">
                <a16:creationId xmlns:a16="http://schemas.microsoft.com/office/drawing/2014/main" id="{F2C86E15-C4E6-1F4E-A01B-389609C10837}"/>
              </a:ext>
            </a:extLst>
          </p:cNvPr>
          <p:cNvSpPr txBox="1"/>
          <p:nvPr/>
        </p:nvSpPr>
        <p:spPr>
          <a:xfrm>
            <a:off x="3201653" y="5925432"/>
            <a:ext cx="2749471" cy="400110"/>
          </a:xfrm>
          <a:prstGeom prst="rect">
            <a:avLst/>
          </a:prstGeom>
          <a:noFill/>
        </p:spPr>
        <p:txBody>
          <a:bodyPr wrap="none" rtlCol="0">
            <a:spAutoFit/>
          </a:bodyPr>
          <a:lstStyle/>
          <a:p>
            <a:r>
              <a:rPr kumimoji="1" lang="ja-JP" altLang="en-US" sz="2000">
                <a:solidFill>
                  <a:schemeClr val="accent3">
                    <a:lumMod val="50000"/>
                  </a:schemeClr>
                </a:solidFill>
                <a:latin typeface="Meiryo" panose="020B0604030504040204" pitchFamily="34" charset="-128"/>
                <a:ea typeface="Meiryo" panose="020B0604030504040204" pitchFamily="34" charset="-128"/>
              </a:rPr>
              <a:t>機械学習による最適解</a:t>
            </a:r>
          </a:p>
        </p:txBody>
      </p:sp>
      <p:sp>
        <p:nvSpPr>
          <p:cNvPr id="25" name="正方形/長方形 24">
            <a:extLst>
              <a:ext uri="{FF2B5EF4-FFF2-40B4-BE49-F238E27FC236}">
                <a16:creationId xmlns:a16="http://schemas.microsoft.com/office/drawing/2014/main" id="{A60A03DB-E481-0443-9698-44458A3B0337}"/>
              </a:ext>
            </a:extLst>
          </p:cNvPr>
          <p:cNvSpPr/>
          <p:nvPr/>
        </p:nvSpPr>
        <p:spPr>
          <a:xfrm>
            <a:off x="1041529" y="6276477"/>
            <a:ext cx="7069721" cy="276999"/>
          </a:xfrm>
          <a:prstGeom prst="rect">
            <a:avLst/>
          </a:prstGeom>
        </p:spPr>
        <p:txBody>
          <a:bodyPr wrap="square">
            <a:spAutoFit/>
          </a:bodyPr>
          <a:lstStyle/>
          <a:p>
            <a:pPr algn="ctr"/>
            <a:r>
              <a:rPr lang="ja-JP" altLang="en-US" sz="1200">
                <a:solidFill>
                  <a:schemeClr val="accent3">
                    <a:lumMod val="50000"/>
                  </a:schemeClr>
                </a:solidFill>
                <a:latin typeface="Meiryo" panose="020B0604030504040204" pitchFamily="34" charset="-128"/>
                <a:ea typeface="Meiryo" panose="020B0604030504040204" pitchFamily="34" charset="-128"/>
              </a:rPr>
              <a:t>経営戦略･製品／サービス戦略 </a:t>
            </a:r>
            <a:r>
              <a:rPr lang="en-US" altLang="ja-JP" sz="1200" dirty="0">
                <a:solidFill>
                  <a:schemeClr val="accent3">
                    <a:lumMod val="50000"/>
                  </a:schemeClr>
                </a:solidFill>
                <a:latin typeface="Meiryo" panose="020B0604030504040204" pitchFamily="34" charset="-128"/>
                <a:ea typeface="Meiryo" panose="020B0604030504040204" pitchFamily="34" charset="-128"/>
              </a:rPr>
              <a:t>&amp; 0.1 to One </a:t>
            </a:r>
            <a:r>
              <a:rPr lang="ja-JP" altLang="en-US" sz="1200">
                <a:solidFill>
                  <a:schemeClr val="accent3">
                    <a:lumMod val="50000"/>
                  </a:schemeClr>
                </a:solidFill>
                <a:latin typeface="Meiryo" panose="020B0604030504040204" pitchFamily="34" charset="-128"/>
                <a:ea typeface="Meiryo" panose="020B0604030504040204" pitchFamily="34" charset="-128"/>
              </a:rPr>
              <a:t>マーケティング</a:t>
            </a:r>
            <a:endParaRPr lang="ja-JP" altLang="en-US"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2B582C4D-8C18-1740-AABB-B37E816BE370}"/>
              </a:ext>
            </a:extLst>
          </p:cNvPr>
          <p:cNvSpPr/>
          <p:nvPr/>
        </p:nvSpPr>
        <p:spPr>
          <a:xfrm>
            <a:off x="1675294" y="4824016"/>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AA7DC7F6-A2E5-A545-8966-4F780197A51E}"/>
              </a:ext>
            </a:extLst>
          </p:cNvPr>
          <p:cNvSpPr/>
          <p:nvPr/>
        </p:nvSpPr>
        <p:spPr>
          <a:xfrm>
            <a:off x="6573282" y="4824017"/>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56936CD-147C-C744-9EB2-F19E54532A17}"/>
              </a:ext>
            </a:extLst>
          </p:cNvPr>
          <p:cNvSpPr/>
          <p:nvPr/>
        </p:nvSpPr>
        <p:spPr>
          <a:xfrm>
            <a:off x="2359357" y="1248820"/>
            <a:ext cx="4572000" cy="276999"/>
          </a:xfrm>
          <a:prstGeom prst="rect">
            <a:avLst/>
          </a:prstGeom>
        </p:spPr>
        <p:txBody>
          <a:bodyPr>
            <a:spAutoFit/>
          </a:bodyPr>
          <a:lstStyle/>
          <a:p>
            <a:pPr algn="ctr"/>
            <a:r>
              <a:rPr lang="ja-JP" altLang="en-US" sz="1200">
                <a:solidFill>
                  <a:srgbClr val="0052FF"/>
                </a:solidFill>
                <a:latin typeface="Meiryo" panose="020B0604030504040204" pitchFamily="34" charset="-128"/>
                <a:ea typeface="Meiryo" panose="020B0604030504040204" pitchFamily="34" charset="-128"/>
              </a:rPr>
              <a:t>テクノロジーを駆使して徹底した利便性を追求</a:t>
            </a:r>
            <a:endParaRPr lang="ja-JP" altLang="en-US" sz="1200" dirty="0">
              <a:solidFill>
                <a:srgbClr val="0052FF"/>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05C42EF6-EAD5-EC4F-8515-678CA7CE269D}"/>
              </a:ext>
            </a:extLst>
          </p:cNvPr>
          <p:cNvSpPr/>
          <p:nvPr/>
        </p:nvSpPr>
        <p:spPr>
          <a:xfrm>
            <a:off x="2837044" y="4433007"/>
            <a:ext cx="3469912" cy="276999"/>
          </a:xfrm>
          <a:prstGeom prst="rect">
            <a:avLst/>
          </a:prstGeom>
        </p:spPr>
        <p:txBody>
          <a:bodyPr wrap="square">
            <a:spAutoFit/>
          </a:bodyPr>
          <a:lstStyle/>
          <a:p>
            <a:pPr algn="ctr"/>
            <a:r>
              <a:rPr lang="ja-JP" altLang="en-US" sz="1200">
                <a:solidFill>
                  <a:srgbClr val="0052FF"/>
                </a:solidFill>
                <a:latin typeface="Meiryo" panose="020B0604030504040204" pitchFamily="34" charset="-128"/>
                <a:ea typeface="Meiryo" panose="020B0604030504040204" pitchFamily="34" charset="-128"/>
              </a:rPr>
              <a:t>顧客理解のための情報を徹底して収集する</a:t>
            </a:r>
            <a:endParaRPr lang="ja-JP" altLang="en-US" sz="1200">
              <a:solidFill>
                <a:srgbClr val="0052FF"/>
              </a:solidFill>
            </a:endParaRPr>
          </a:p>
        </p:txBody>
      </p:sp>
      <p:sp>
        <p:nvSpPr>
          <p:cNvPr id="31" name="テキスト ボックス 30">
            <a:extLst>
              <a:ext uri="{FF2B5EF4-FFF2-40B4-BE49-F238E27FC236}">
                <a16:creationId xmlns:a16="http://schemas.microsoft.com/office/drawing/2014/main" id="{44B2C22D-AA53-DA43-966B-E2448D12745C}"/>
              </a:ext>
            </a:extLst>
          </p:cNvPr>
          <p:cNvSpPr txBox="1"/>
          <p:nvPr/>
        </p:nvSpPr>
        <p:spPr>
          <a:xfrm>
            <a:off x="1041656" y="903875"/>
            <a:ext cx="1415772"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業務（デジタル）</a:t>
            </a:r>
          </a:p>
        </p:txBody>
      </p:sp>
      <p:sp>
        <p:nvSpPr>
          <p:cNvPr id="32" name="テキスト ボックス 31">
            <a:extLst>
              <a:ext uri="{FF2B5EF4-FFF2-40B4-BE49-F238E27FC236}">
                <a16:creationId xmlns:a16="http://schemas.microsoft.com/office/drawing/2014/main" id="{5AE88F44-AB6B-B74F-8C2C-21861E3FCB24}"/>
              </a:ext>
            </a:extLst>
          </p:cNvPr>
          <p:cNvSpPr txBox="1"/>
          <p:nvPr/>
        </p:nvSpPr>
        <p:spPr>
          <a:xfrm>
            <a:off x="6687824" y="910571"/>
            <a:ext cx="1415772" cy="276999"/>
          </a:xfrm>
          <a:prstGeom prst="rect">
            <a:avLst/>
          </a:prstGeom>
          <a:noFill/>
        </p:spPr>
        <p:txBody>
          <a:bodyPr wrap="none" rtlCol="0">
            <a:spAutoFit/>
          </a:bodyPr>
          <a:lstStyle/>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業務（アナログ）</a:t>
            </a:r>
          </a:p>
        </p:txBody>
      </p:sp>
      <p:sp>
        <p:nvSpPr>
          <p:cNvPr id="33" name="テキスト ボックス 32">
            <a:extLst>
              <a:ext uri="{FF2B5EF4-FFF2-40B4-BE49-F238E27FC236}">
                <a16:creationId xmlns:a16="http://schemas.microsoft.com/office/drawing/2014/main" id="{EF15A826-C0DE-684D-A44B-E2FC4D0298FB}"/>
              </a:ext>
            </a:extLst>
          </p:cNvPr>
          <p:cNvSpPr txBox="1"/>
          <p:nvPr/>
        </p:nvSpPr>
        <p:spPr>
          <a:xfrm>
            <a:off x="1041529" y="6294946"/>
            <a:ext cx="344966" cy="276999"/>
          </a:xfrm>
          <a:prstGeom prst="rect">
            <a:avLst/>
          </a:prstGeom>
          <a:noFill/>
        </p:spPr>
        <p:txBody>
          <a:bodyPr wrap="none" rtlCol="0">
            <a:spAutoFit/>
          </a:bodyPr>
          <a:lstStyle/>
          <a:p>
            <a:r>
              <a:rPr kumimoji="1" lang="en-US" altLang="ja-JP" sz="1200" dirty="0">
                <a:solidFill>
                  <a:schemeClr val="accent4">
                    <a:lumMod val="50000"/>
                  </a:schemeClr>
                </a:solidFill>
                <a:latin typeface="Meiryo" panose="020B0604030504040204" pitchFamily="34" charset="-128"/>
                <a:ea typeface="Meiryo" panose="020B0604030504040204" pitchFamily="34" charset="-128"/>
              </a:rPr>
              <a:t>IT</a:t>
            </a:r>
            <a:endParaRPr kumimoji="1" lang="ja-JP" altLang="en-US" sz="1200">
              <a:solidFill>
                <a:schemeClr val="accent4">
                  <a:lumMod val="5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E2C9EB06-AC86-A54C-8510-8C5BD418E2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60122" y="2812771"/>
            <a:ext cx="1235587" cy="856673"/>
          </a:xfrm>
          <a:prstGeom prst="rect">
            <a:avLst/>
          </a:prstGeom>
        </p:spPr>
      </p:pic>
      <p:sp>
        <p:nvSpPr>
          <p:cNvPr id="34" name="正方形/長方形 33">
            <a:extLst>
              <a:ext uri="{FF2B5EF4-FFF2-40B4-BE49-F238E27FC236}">
                <a16:creationId xmlns:a16="http://schemas.microsoft.com/office/drawing/2014/main" id="{88B1C4FC-6597-A94B-A18A-070C4CED85EE}"/>
              </a:ext>
            </a:extLst>
          </p:cNvPr>
          <p:cNvSpPr/>
          <p:nvPr/>
        </p:nvSpPr>
        <p:spPr>
          <a:xfrm>
            <a:off x="6157972" y="3609550"/>
            <a:ext cx="1237738" cy="249160"/>
          </a:xfrm>
          <a:prstGeom prst="rect">
            <a:avLst/>
          </a:prstGeom>
          <a:solidFill>
            <a:srgbClr val="FFFFFF">
              <a:alpha val="92941"/>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CF0C65F8-D55C-4A4E-A717-AB959B595C5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20111" y="3492087"/>
            <a:ext cx="975598" cy="487799"/>
          </a:xfrm>
          <a:prstGeom prst="rect">
            <a:avLst/>
          </a:prstGeom>
        </p:spPr>
      </p:pic>
      <p:pic>
        <p:nvPicPr>
          <p:cNvPr id="13" name="図 12">
            <a:extLst>
              <a:ext uri="{FF2B5EF4-FFF2-40B4-BE49-F238E27FC236}">
                <a16:creationId xmlns:a16="http://schemas.microsoft.com/office/drawing/2014/main" id="{9B4A1D1D-737C-EC49-AAED-6C42954005D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33967" y="3874401"/>
            <a:ext cx="673079" cy="376234"/>
          </a:xfrm>
          <a:prstGeom prst="rect">
            <a:avLst/>
          </a:prstGeom>
        </p:spPr>
      </p:pic>
      <p:pic>
        <p:nvPicPr>
          <p:cNvPr id="3" name="図 2">
            <a:extLst>
              <a:ext uri="{FF2B5EF4-FFF2-40B4-BE49-F238E27FC236}">
                <a16:creationId xmlns:a16="http://schemas.microsoft.com/office/drawing/2014/main" id="{5E8EBC29-8D02-F14E-ACDE-88B1C6C6A58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56580" y="3870428"/>
            <a:ext cx="602859" cy="372397"/>
          </a:xfrm>
          <a:prstGeom prst="rect">
            <a:avLst/>
          </a:prstGeom>
        </p:spPr>
      </p:pic>
      <p:sp>
        <p:nvSpPr>
          <p:cNvPr id="16" name="テキスト ボックス 15">
            <a:extLst>
              <a:ext uri="{FF2B5EF4-FFF2-40B4-BE49-F238E27FC236}">
                <a16:creationId xmlns:a16="http://schemas.microsoft.com/office/drawing/2014/main" id="{AAD04A0B-E6C7-EB4E-ABA9-DBDC6C52DB66}"/>
              </a:ext>
            </a:extLst>
          </p:cNvPr>
          <p:cNvSpPr txBox="1"/>
          <p:nvPr/>
        </p:nvSpPr>
        <p:spPr>
          <a:xfrm>
            <a:off x="6130889" y="4240574"/>
            <a:ext cx="665567" cy="184666"/>
          </a:xfrm>
          <a:prstGeom prst="rect">
            <a:avLst/>
          </a:prstGeom>
          <a:noFill/>
        </p:spPr>
        <p:txBody>
          <a:bodyPr wrap="none" rtlCol="0">
            <a:spAutoFit/>
          </a:bodyPr>
          <a:lstStyle/>
          <a:p>
            <a:pPr algn="ctr"/>
            <a:r>
              <a:rPr kumimoji="1" lang="en-US" altLang="ja-JP" sz="600" dirty="0">
                <a:latin typeface="Meiryo" panose="020B0604030504040204" pitchFamily="34" charset="-128"/>
                <a:ea typeface="Meiryo" panose="020B0604030504040204" pitchFamily="34" charset="-128"/>
              </a:rPr>
              <a:t>40</a:t>
            </a:r>
            <a:r>
              <a:rPr lang="ja-JP" altLang="en-US" sz="600">
                <a:latin typeface="Meiryo" panose="020B0604030504040204" pitchFamily="34" charset="-128"/>
                <a:ea typeface="Meiryo" panose="020B0604030504040204" pitchFamily="34" charset="-128"/>
              </a:rPr>
              <a:t>機</a:t>
            </a:r>
            <a:r>
              <a:rPr kumimoji="1" lang="ja-JP" altLang="en-US" sz="600">
                <a:latin typeface="Meiryo" panose="020B0604030504040204" pitchFamily="34" charset="-128"/>
                <a:ea typeface="Meiryo" panose="020B0604030504040204" pitchFamily="34" charset="-128"/>
              </a:rPr>
              <a:t>の航空機</a:t>
            </a:r>
          </a:p>
        </p:txBody>
      </p:sp>
      <p:sp>
        <p:nvSpPr>
          <p:cNvPr id="36" name="テキスト ボックス 35">
            <a:extLst>
              <a:ext uri="{FF2B5EF4-FFF2-40B4-BE49-F238E27FC236}">
                <a16:creationId xmlns:a16="http://schemas.microsoft.com/office/drawing/2014/main" id="{4A580527-5DC2-264D-9D9B-7B5D00D57D11}"/>
              </a:ext>
            </a:extLst>
          </p:cNvPr>
          <p:cNvSpPr txBox="1"/>
          <p:nvPr/>
        </p:nvSpPr>
        <p:spPr>
          <a:xfrm>
            <a:off x="6669827" y="4232548"/>
            <a:ext cx="800219" cy="184666"/>
          </a:xfrm>
          <a:prstGeom prst="rect">
            <a:avLst/>
          </a:prstGeom>
          <a:noFill/>
        </p:spPr>
        <p:txBody>
          <a:bodyPr wrap="none" rtlCol="0">
            <a:spAutoFit/>
          </a:bodyPr>
          <a:lstStyle/>
          <a:p>
            <a:pPr algn="ctr"/>
            <a:r>
              <a:rPr kumimoji="1" lang="ja-JP" altLang="en-US" sz="600">
                <a:latin typeface="Meiryo" panose="020B0604030504040204" pitchFamily="34" charset="-128"/>
                <a:ea typeface="Meiryo" panose="020B0604030504040204" pitchFamily="34" charset="-128"/>
              </a:rPr>
              <a:t>数千台のトラック</a:t>
            </a:r>
          </a:p>
        </p:txBody>
      </p:sp>
    </p:spTree>
    <p:extLst>
      <p:ext uri="{BB962C8B-B14F-4D97-AF65-F5344CB8AC3E}">
        <p14:creationId xmlns:p14="http://schemas.microsoft.com/office/powerpoint/2010/main" val="18966519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solidFill>
                  <a:schemeClr val="tx1">
                    <a:lumMod val="50000"/>
                    <a:lumOff val="50000"/>
                  </a:schemeClr>
                </a:solidFill>
              </a:rPr>
              <a:t>60</a:t>
            </a:fld>
            <a:endParaRPr kumimoji="1" lang="ja-JP" altLang="en-US">
              <a:solidFill>
                <a:schemeClr val="tx1">
                  <a:lumMod val="50000"/>
                  <a:lumOff val="50000"/>
                </a:schemeClr>
              </a:solidFill>
            </a:endParaRPr>
          </a:p>
        </p:txBody>
      </p:sp>
      <p:pic>
        <p:nvPicPr>
          <p:cNvPr id="3" name="図 2"/>
          <p:cNvPicPr>
            <a:picLocks noChangeAspect="1"/>
          </p:cNvPicPr>
          <p:nvPr/>
        </p:nvPicPr>
        <p:blipFill>
          <a:blip r:embed="rId2"/>
          <a:stretch>
            <a:fillRect/>
          </a:stretch>
        </p:blipFill>
        <p:spPr>
          <a:xfrm>
            <a:off x="5348487" y="2901890"/>
            <a:ext cx="3167517" cy="3167517"/>
          </a:xfrm>
          <a:prstGeom prst="rect">
            <a:avLst/>
          </a:prstGeom>
        </p:spPr>
      </p:pic>
      <p:sp>
        <p:nvSpPr>
          <p:cNvPr id="4" name="テキスト ボックス 3"/>
          <p:cNvSpPr txBox="1"/>
          <p:nvPr/>
        </p:nvSpPr>
        <p:spPr>
          <a:xfrm>
            <a:off x="147959" y="1609270"/>
            <a:ext cx="8848081" cy="707886"/>
          </a:xfrm>
          <a:prstGeom prst="rect">
            <a:avLst/>
          </a:prstGeom>
          <a:noFill/>
        </p:spPr>
        <p:txBody>
          <a:bodyPr wrap="square" rtlCol="0">
            <a:spAutoFit/>
          </a:bodyPr>
          <a:lstStyle/>
          <a:p>
            <a:pPr algn="ctr"/>
            <a:r>
              <a:rPr kumimoji="1" lang="ja-JP" altLang="en-US" sz="4000" dirty="0">
                <a:solidFill>
                  <a:schemeClr val="tx1">
                    <a:lumMod val="50000"/>
                    <a:lumOff val="50000"/>
                  </a:schemeClr>
                </a:solidFill>
                <a:latin typeface="Meiryo" charset="-128"/>
                <a:ea typeface="Meiryo" charset="-128"/>
                <a:cs typeface="Meiryo" charset="-128"/>
              </a:rPr>
              <a:t>「アウトプット思考」をしよう！</a:t>
            </a:r>
          </a:p>
        </p:txBody>
      </p:sp>
      <p:sp>
        <p:nvSpPr>
          <p:cNvPr id="5" name="テキスト ボックス 4"/>
          <p:cNvSpPr txBox="1"/>
          <p:nvPr/>
        </p:nvSpPr>
        <p:spPr>
          <a:xfrm>
            <a:off x="957358" y="3077787"/>
            <a:ext cx="4852610" cy="954107"/>
          </a:xfrm>
          <a:prstGeom prst="rect">
            <a:avLst/>
          </a:prstGeom>
          <a:noFill/>
        </p:spPr>
        <p:txBody>
          <a:bodyPr wrap="none" rtlCol="0">
            <a:spAutoFit/>
          </a:bodyPr>
          <a:lstStyle/>
          <a:p>
            <a:r>
              <a:rPr kumimoji="1" lang="ja-JP" altLang="en-US" sz="2800" dirty="0">
                <a:solidFill>
                  <a:schemeClr val="tx1">
                    <a:lumMod val="50000"/>
                    <a:lumOff val="50000"/>
                  </a:schemeClr>
                </a:solidFill>
                <a:latin typeface="Meiryo" charset="-128"/>
                <a:ea typeface="Meiryo" charset="-128"/>
                <a:cs typeface="Meiryo" charset="-128"/>
              </a:rPr>
              <a:t>アウトプットし続けることで</a:t>
            </a:r>
            <a:endParaRPr kumimoji="1" lang="en-US" altLang="ja-JP" sz="2800" dirty="0">
              <a:solidFill>
                <a:schemeClr val="tx1">
                  <a:lumMod val="50000"/>
                  <a:lumOff val="50000"/>
                </a:schemeClr>
              </a:solidFill>
              <a:latin typeface="Meiryo" charset="-128"/>
              <a:ea typeface="Meiryo" charset="-128"/>
              <a:cs typeface="Meiryo" charset="-128"/>
            </a:endParaRPr>
          </a:p>
          <a:p>
            <a:r>
              <a:rPr kumimoji="1" lang="ja-JP" altLang="en-US" sz="2800" dirty="0">
                <a:solidFill>
                  <a:schemeClr val="tx1">
                    <a:lumMod val="50000"/>
                    <a:lumOff val="50000"/>
                  </a:schemeClr>
                </a:solidFill>
                <a:latin typeface="Meiryo" charset="-128"/>
                <a:ea typeface="Meiryo" charset="-128"/>
                <a:cs typeface="Meiryo" charset="-128"/>
              </a:rPr>
              <a:t>インプットを増やし続ける</a:t>
            </a:r>
          </a:p>
        </p:txBody>
      </p:sp>
    </p:spTree>
    <p:extLst>
      <p:ext uri="{BB962C8B-B14F-4D97-AF65-F5344CB8AC3E}">
        <p14:creationId xmlns:p14="http://schemas.microsoft.com/office/powerpoint/2010/main" val="39880350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solidFill>
                  <a:schemeClr val="tx1">
                    <a:lumMod val="50000"/>
                    <a:lumOff val="50000"/>
                  </a:schemeClr>
                </a:solidFill>
                <a:latin typeface="Meiryo" charset="-128"/>
                <a:ea typeface="Meiryo" charset="-128"/>
                <a:cs typeface="Meiryo" charset="-128"/>
              </a:rPr>
              <a:t>「アウトプット思考」とは？</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61</a:t>
            </a:fld>
            <a:endParaRPr kumimoji="1" lang="ja-JP" altLang="en-US"/>
          </a:p>
        </p:txBody>
      </p:sp>
      <p:sp>
        <p:nvSpPr>
          <p:cNvPr id="5" name="テキスト ボックス 4"/>
          <p:cNvSpPr txBox="1"/>
          <p:nvPr/>
        </p:nvSpPr>
        <p:spPr>
          <a:xfrm>
            <a:off x="1248011" y="1367264"/>
            <a:ext cx="6647974" cy="1631216"/>
          </a:xfrm>
          <a:prstGeom prst="rect">
            <a:avLst/>
          </a:prstGeom>
          <a:noFill/>
        </p:spPr>
        <p:txBody>
          <a:bodyPr wrap="none" rtlCol="0">
            <a:spAutoFit/>
          </a:bodyPr>
          <a:lstStyle/>
          <a:p>
            <a:r>
              <a:rPr lang="ja-JP" altLang="en-US" sz="2800" dirty="0">
                <a:solidFill>
                  <a:schemeClr val="tx1">
                    <a:lumMod val="50000"/>
                    <a:lumOff val="50000"/>
                  </a:schemeClr>
                </a:solidFill>
                <a:latin typeface="Meiryo" charset="-128"/>
                <a:ea typeface="Meiryo" charset="-128"/>
                <a:cs typeface="Meiryo" charset="-128"/>
              </a:rPr>
              <a:t>ヒトに伝えるためのアウトプットを作る</a:t>
            </a:r>
            <a:endParaRPr lang="en-US" altLang="ja-JP" sz="2800" dirty="0">
              <a:solidFill>
                <a:schemeClr val="tx1">
                  <a:lumMod val="50000"/>
                  <a:lumOff val="50000"/>
                </a:schemeClr>
              </a:solidFill>
              <a:latin typeface="Meiryo" charset="-128"/>
              <a:ea typeface="Meiryo" charset="-128"/>
              <a:cs typeface="Meiryo" charset="-128"/>
            </a:endParaRPr>
          </a:p>
          <a:p>
            <a:pPr marL="342900" indent="-342900">
              <a:buFont typeface="Wingdings" charset="2"/>
              <a:buChar char="ü"/>
            </a:pPr>
            <a:r>
              <a:rPr kumimoji="1" lang="ja-JP" altLang="en-US" sz="2400" dirty="0">
                <a:solidFill>
                  <a:schemeClr val="tx1">
                    <a:lumMod val="50000"/>
                    <a:lumOff val="50000"/>
                  </a:schemeClr>
                </a:solidFill>
                <a:latin typeface="Meiryo" charset="-128"/>
                <a:ea typeface="Meiryo" charset="-128"/>
                <a:cs typeface="Meiryo" charset="-128"/>
              </a:rPr>
              <a:t>情報を集めなくてはならない</a:t>
            </a:r>
            <a:endParaRPr kumimoji="1" lang="en-US" altLang="ja-JP" sz="2400" dirty="0">
              <a:solidFill>
                <a:schemeClr val="tx1">
                  <a:lumMod val="50000"/>
                  <a:lumOff val="50000"/>
                </a:schemeClr>
              </a:solidFill>
              <a:latin typeface="Meiryo" charset="-128"/>
              <a:ea typeface="Meiryo" charset="-128"/>
              <a:cs typeface="Meiryo" charset="-128"/>
            </a:endParaRPr>
          </a:p>
          <a:p>
            <a:pPr marL="342900" indent="-342900">
              <a:buFont typeface="Wingdings" charset="2"/>
              <a:buChar char="ü"/>
            </a:pPr>
            <a:r>
              <a:rPr kumimoji="1" lang="ja-JP" altLang="en-US" sz="2400" dirty="0">
                <a:solidFill>
                  <a:schemeClr val="tx1">
                    <a:lumMod val="50000"/>
                    <a:lumOff val="50000"/>
                  </a:schemeClr>
                </a:solidFill>
                <a:latin typeface="Meiryo" charset="-128"/>
                <a:ea typeface="Meiryo" charset="-128"/>
                <a:cs typeface="Meiryo" charset="-128"/>
              </a:rPr>
              <a:t>取捨選択・整理整頓しなくてはならない</a:t>
            </a:r>
            <a:endParaRPr kumimoji="1" lang="en-US" altLang="ja-JP" sz="2400" dirty="0">
              <a:solidFill>
                <a:schemeClr val="tx1">
                  <a:lumMod val="50000"/>
                  <a:lumOff val="50000"/>
                </a:schemeClr>
              </a:solidFill>
              <a:latin typeface="Meiryo" charset="-128"/>
              <a:ea typeface="Meiryo" charset="-128"/>
              <a:cs typeface="Meiryo" charset="-128"/>
            </a:endParaRPr>
          </a:p>
          <a:p>
            <a:pPr marL="342900" indent="-342900">
              <a:buFont typeface="Wingdings" charset="2"/>
              <a:buChar char="ü"/>
            </a:pPr>
            <a:r>
              <a:rPr kumimoji="1" lang="ja-JP" altLang="en-US" sz="2400" dirty="0">
                <a:solidFill>
                  <a:schemeClr val="tx1">
                    <a:lumMod val="50000"/>
                    <a:lumOff val="50000"/>
                  </a:schemeClr>
                </a:solidFill>
                <a:latin typeface="Meiryo" charset="-128"/>
                <a:ea typeface="Meiryo" charset="-128"/>
                <a:cs typeface="Meiryo" charset="-128"/>
              </a:rPr>
              <a:t>分かりやすい表現をしなくてはならない</a:t>
            </a:r>
          </a:p>
        </p:txBody>
      </p:sp>
      <p:sp>
        <p:nvSpPr>
          <p:cNvPr id="6" name="テキスト ボックス 5"/>
          <p:cNvSpPr txBox="1"/>
          <p:nvPr/>
        </p:nvSpPr>
        <p:spPr>
          <a:xfrm>
            <a:off x="1248011" y="3388973"/>
            <a:ext cx="5478045" cy="1200329"/>
          </a:xfrm>
          <a:prstGeom prst="rect">
            <a:avLst/>
          </a:prstGeom>
          <a:noFill/>
        </p:spPr>
        <p:txBody>
          <a:bodyPr wrap="square" rtlCol="0">
            <a:spAutoFit/>
          </a:bodyPr>
          <a:lstStyle/>
          <a:p>
            <a:pPr marL="571500" indent="-571500">
              <a:buFont typeface="Wingdings" charset="2"/>
              <a:buChar char="Ø"/>
            </a:pPr>
            <a:r>
              <a:rPr lang="ja-JP" altLang="en-US" sz="2400" dirty="0">
                <a:solidFill>
                  <a:schemeClr val="tx1">
                    <a:lumMod val="50000"/>
                    <a:lumOff val="50000"/>
                  </a:schemeClr>
                </a:solidFill>
                <a:latin typeface="Meiryo" charset="-128"/>
                <a:ea typeface="Meiryo" charset="-128"/>
                <a:cs typeface="Meiryo" charset="-128"/>
              </a:rPr>
              <a:t>インプットの絶対量が増える</a:t>
            </a:r>
            <a:endParaRPr lang="en-US" altLang="ja-JP" sz="2400" dirty="0">
              <a:solidFill>
                <a:schemeClr val="tx1">
                  <a:lumMod val="50000"/>
                  <a:lumOff val="50000"/>
                </a:schemeClr>
              </a:solidFill>
              <a:latin typeface="Meiryo" charset="-128"/>
              <a:ea typeface="Meiryo" charset="-128"/>
              <a:cs typeface="Meiryo" charset="-128"/>
            </a:endParaRPr>
          </a:p>
          <a:p>
            <a:pPr marL="571500" indent="-571500">
              <a:buFont typeface="Wingdings" charset="2"/>
              <a:buChar char="Ø"/>
            </a:pPr>
            <a:r>
              <a:rPr kumimoji="1" lang="ja-JP" altLang="en-US" sz="2400" dirty="0">
                <a:solidFill>
                  <a:schemeClr val="tx1">
                    <a:lumMod val="50000"/>
                    <a:lumOff val="50000"/>
                  </a:schemeClr>
                </a:solidFill>
                <a:latin typeface="Meiryo" charset="-128"/>
                <a:ea typeface="Meiryo" charset="-128"/>
                <a:cs typeface="Meiryo" charset="-128"/>
              </a:rPr>
              <a:t>自分の知識体系に組み込まれる</a:t>
            </a:r>
            <a:endParaRPr kumimoji="1" lang="en-US" altLang="ja-JP" sz="2400" dirty="0">
              <a:solidFill>
                <a:schemeClr val="tx1">
                  <a:lumMod val="50000"/>
                  <a:lumOff val="50000"/>
                </a:schemeClr>
              </a:solidFill>
              <a:latin typeface="Meiryo" charset="-128"/>
              <a:ea typeface="Meiryo" charset="-128"/>
              <a:cs typeface="Meiryo" charset="-128"/>
            </a:endParaRPr>
          </a:p>
          <a:p>
            <a:pPr marL="571500" indent="-571500">
              <a:buFont typeface="Wingdings" charset="2"/>
              <a:buChar char="Ø"/>
            </a:pPr>
            <a:r>
              <a:rPr lang="ja-JP" altLang="en-US" sz="2400" dirty="0">
                <a:solidFill>
                  <a:schemeClr val="tx1">
                    <a:lumMod val="50000"/>
                    <a:lumOff val="50000"/>
                  </a:schemeClr>
                </a:solidFill>
                <a:latin typeface="Meiryo" charset="-128"/>
                <a:ea typeface="Meiryo" charset="-128"/>
                <a:cs typeface="Meiryo" charset="-128"/>
              </a:rPr>
              <a:t>新たな組合せや発想が生まれる</a:t>
            </a:r>
            <a:endParaRPr kumimoji="1" lang="ja-JP" altLang="en-US" sz="2400" dirty="0">
              <a:solidFill>
                <a:schemeClr val="tx1">
                  <a:lumMod val="50000"/>
                  <a:lumOff val="50000"/>
                </a:schemeClr>
              </a:solidFill>
              <a:latin typeface="Meiryo" charset="-128"/>
              <a:ea typeface="Meiryo" charset="-128"/>
              <a:cs typeface="Meiryo" charset="-128"/>
            </a:endParaRPr>
          </a:p>
        </p:txBody>
      </p:sp>
      <p:sp>
        <p:nvSpPr>
          <p:cNvPr id="21" name="テキスト ボックス 20"/>
          <p:cNvSpPr txBox="1"/>
          <p:nvPr/>
        </p:nvSpPr>
        <p:spPr>
          <a:xfrm>
            <a:off x="1337612" y="5315540"/>
            <a:ext cx="5061001" cy="954107"/>
          </a:xfrm>
          <a:prstGeom prst="rect">
            <a:avLst/>
          </a:prstGeom>
          <a:noFill/>
        </p:spPr>
        <p:txBody>
          <a:bodyPr wrap="none" rtlCol="0">
            <a:spAutoFit/>
          </a:bodyPr>
          <a:lstStyle/>
          <a:p>
            <a:r>
              <a:rPr kumimoji="1" lang="en-US" altLang="ja-JP" sz="2800" dirty="0">
                <a:solidFill>
                  <a:schemeClr val="accent6">
                    <a:lumMod val="75000"/>
                  </a:schemeClr>
                </a:solidFill>
                <a:latin typeface="Meiryo" charset="-128"/>
                <a:ea typeface="Meiryo" charset="-128"/>
                <a:cs typeface="Meiryo" charset="-128"/>
              </a:rPr>
              <a:t>“</a:t>
            </a:r>
            <a:r>
              <a:rPr kumimoji="1" lang="en-US" altLang="ja-JP" sz="2800" b="1" u="sng" dirty="0">
                <a:solidFill>
                  <a:schemeClr val="accent6">
                    <a:lumMod val="75000"/>
                  </a:schemeClr>
                </a:solidFill>
                <a:latin typeface="Meiryo" charset="-128"/>
                <a:ea typeface="Meiryo" charset="-128"/>
                <a:cs typeface="Meiryo" charset="-128"/>
              </a:rPr>
              <a:t>10</a:t>
            </a:r>
            <a:r>
              <a:rPr kumimoji="1" lang="en-US" altLang="ja-JP" sz="2800" dirty="0">
                <a:solidFill>
                  <a:schemeClr val="accent6">
                    <a:lumMod val="75000"/>
                  </a:schemeClr>
                </a:solidFill>
                <a:latin typeface="Meiryo" charset="-128"/>
                <a:ea typeface="Meiryo" charset="-128"/>
                <a:cs typeface="Meiryo" charset="-128"/>
              </a:rPr>
              <a:t>”</a:t>
            </a:r>
            <a:r>
              <a:rPr kumimoji="1" lang="ja-JP" altLang="en-US" sz="2800" dirty="0">
                <a:solidFill>
                  <a:schemeClr val="accent6">
                    <a:lumMod val="75000"/>
                  </a:schemeClr>
                </a:solidFill>
                <a:latin typeface="Meiryo" charset="-128"/>
                <a:ea typeface="Meiryo" charset="-128"/>
                <a:cs typeface="Meiryo" charset="-128"/>
              </a:rPr>
              <a:t>の</a:t>
            </a:r>
            <a:r>
              <a:rPr kumimoji="1" lang="ja-JP" altLang="en-US" sz="2800" b="1" dirty="0">
                <a:solidFill>
                  <a:schemeClr val="accent6">
                    <a:lumMod val="75000"/>
                  </a:schemeClr>
                </a:solidFill>
                <a:latin typeface="Meiryo" charset="-128"/>
                <a:ea typeface="Meiryo" charset="-128"/>
                <a:cs typeface="Meiryo" charset="-128"/>
              </a:rPr>
              <a:t>インプット</a:t>
            </a:r>
            <a:r>
              <a:rPr kumimoji="1" lang="ja-JP" altLang="en-US" sz="2800" dirty="0">
                <a:solidFill>
                  <a:schemeClr val="tx1">
                    <a:lumMod val="50000"/>
                    <a:lumOff val="50000"/>
                  </a:schemeClr>
                </a:solidFill>
                <a:latin typeface="Meiryo" charset="-128"/>
                <a:ea typeface="Meiryo" charset="-128"/>
                <a:cs typeface="Meiryo" charset="-128"/>
              </a:rPr>
              <a:t>から</a:t>
            </a:r>
            <a:endParaRPr kumimoji="1" lang="en-US" altLang="ja-JP" sz="2800" dirty="0">
              <a:solidFill>
                <a:schemeClr val="tx1">
                  <a:lumMod val="50000"/>
                  <a:lumOff val="50000"/>
                </a:schemeClr>
              </a:solidFill>
              <a:latin typeface="Meiryo" charset="-128"/>
              <a:ea typeface="Meiryo" charset="-128"/>
              <a:cs typeface="Meiryo" charset="-128"/>
            </a:endParaRPr>
          </a:p>
          <a:p>
            <a:r>
              <a:rPr kumimoji="1" lang="en-US" altLang="ja-JP" sz="2800" dirty="0">
                <a:solidFill>
                  <a:srgbClr val="009051"/>
                </a:solidFill>
                <a:latin typeface="Meiryo" charset="-128"/>
                <a:ea typeface="Meiryo" charset="-128"/>
                <a:cs typeface="Meiryo" charset="-128"/>
              </a:rPr>
              <a:t>”</a:t>
            </a:r>
            <a:r>
              <a:rPr kumimoji="1" lang="en-US" altLang="ja-JP" sz="2800" b="1" u="sng" dirty="0">
                <a:solidFill>
                  <a:srgbClr val="009051"/>
                </a:solidFill>
                <a:latin typeface="Meiryo" charset="-128"/>
                <a:ea typeface="Meiryo" charset="-128"/>
                <a:cs typeface="Meiryo" charset="-128"/>
              </a:rPr>
              <a:t>1</a:t>
            </a:r>
            <a:r>
              <a:rPr kumimoji="1" lang="en-US" altLang="ja-JP" sz="2800" dirty="0">
                <a:solidFill>
                  <a:srgbClr val="009051"/>
                </a:solidFill>
                <a:latin typeface="Meiryo" charset="-128"/>
                <a:ea typeface="Meiryo" charset="-128"/>
                <a:cs typeface="Meiryo" charset="-128"/>
              </a:rPr>
              <a:t>”</a:t>
            </a:r>
            <a:r>
              <a:rPr kumimoji="1" lang="ja-JP" altLang="en-US" sz="2800" dirty="0">
                <a:solidFill>
                  <a:srgbClr val="009051"/>
                </a:solidFill>
                <a:latin typeface="Meiryo" charset="-128"/>
                <a:ea typeface="Meiryo" charset="-128"/>
                <a:cs typeface="Meiryo" charset="-128"/>
              </a:rPr>
              <a:t>の</a:t>
            </a:r>
            <a:r>
              <a:rPr kumimoji="1" lang="ja-JP" altLang="en-US" sz="2800" b="1" dirty="0">
                <a:solidFill>
                  <a:srgbClr val="009051"/>
                </a:solidFill>
                <a:latin typeface="Meiryo" charset="-128"/>
                <a:ea typeface="Meiryo" charset="-128"/>
                <a:cs typeface="Meiryo" charset="-128"/>
              </a:rPr>
              <a:t>アウトプット</a:t>
            </a:r>
            <a:r>
              <a:rPr kumimoji="1" lang="ja-JP" altLang="en-US" sz="2800" dirty="0">
                <a:solidFill>
                  <a:schemeClr val="tx1">
                    <a:lumMod val="50000"/>
                    <a:lumOff val="50000"/>
                  </a:schemeClr>
                </a:solidFill>
                <a:latin typeface="Meiryo" charset="-128"/>
                <a:ea typeface="Meiryo" charset="-128"/>
                <a:cs typeface="Meiryo" charset="-128"/>
              </a:rPr>
              <a:t>を生みだす</a:t>
            </a:r>
          </a:p>
        </p:txBody>
      </p:sp>
      <p:grpSp>
        <p:nvGrpSpPr>
          <p:cNvPr id="22" name="図形グループ 21"/>
          <p:cNvGrpSpPr/>
          <p:nvPr/>
        </p:nvGrpSpPr>
        <p:grpSpPr>
          <a:xfrm>
            <a:off x="6256096" y="3434748"/>
            <a:ext cx="2441689" cy="2883371"/>
            <a:chOff x="6256096" y="3434748"/>
            <a:chExt cx="2441689" cy="2883371"/>
          </a:xfrm>
        </p:grpSpPr>
        <p:sp>
          <p:nvSpPr>
            <p:cNvPr id="7" name="台形 6"/>
            <p:cNvSpPr/>
            <p:nvPr/>
          </p:nvSpPr>
          <p:spPr>
            <a:xfrm flipV="1">
              <a:off x="6424673" y="4051943"/>
              <a:ext cx="2087225" cy="1074718"/>
            </a:xfrm>
            <a:prstGeom prst="trapezoid">
              <a:avLst>
                <a:gd name="adj" fmla="val 80409"/>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8" name="正方形/長方形 7"/>
            <p:cNvSpPr/>
            <p:nvPr/>
          </p:nvSpPr>
          <p:spPr>
            <a:xfrm>
              <a:off x="7290652" y="5126661"/>
              <a:ext cx="374352" cy="451884"/>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11" name="曲折矢印 10"/>
            <p:cNvSpPr/>
            <p:nvPr/>
          </p:nvSpPr>
          <p:spPr>
            <a:xfrm rot="5400000">
              <a:off x="6224341" y="3466505"/>
              <a:ext cx="533469" cy="469960"/>
            </a:xfrm>
            <a:prstGeom prst="bentArrow">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12" name="曲折矢印 11"/>
            <p:cNvSpPr/>
            <p:nvPr/>
          </p:nvSpPr>
          <p:spPr>
            <a:xfrm rot="16200000" flipH="1">
              <a:off x="8196070" y="3483104"/>
              <a:ext cx="533469" cy="469960"/>
            </a:xfrm>
            <a:prstGeom prst="bentArrow">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13" name="下矢印 12"/>
            <p:cNvSpPr/>
            <p:nvPr/>
          </p:nvSpPr>
          <p:spPr>
            <a:xfrm>
              <a:off x="6932246" y="3434750"/>
              <a:ext cx="254079" cy="533471"/>
            </a:xfrm>
            <a:prstGeom prst="downArrow">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14" name="下矢印 13"/>
            <p:cNvSpPr/>
            <p:nvPr/>
          </p:nvSpPr>
          <p:spPr>
            <a:xfrm>
              <a:off x="7350788" y="3434749"/>
              <a:ext cx="254079" cy="533471"/>
            </a:xfrm>
            <a:prstGeom prst="downArrow">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sp>
          <p:nvSpPr>
            <p:cNvPr id="15" name="下矢印 14"/>
            <p:cNvSpPr/>
            <p:nvPr/>
          </p:nvSpPr>
          <p:spPr>
            <a:xfrm>
              <a:off x="7809282" y="3434748"/>
              <a:ext cx="254079" cy="533471"/>
            </a:xfrm>
            <a:prstGeom prst="downArrow">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bg1"/>
                </a:solidFill>
              </a:endParaRPr>
            </a:p>
          </p:txBody>
        </p:sp>
        <p:pic>
          <p:nvPicPr>
            <p:cNvPr id="16" name="図 15"/>
            <p:cNvPicPr>
              <a:picLocks noChangeAspect="1"/>
            </p:cNvPicPr>
            <p:nvPr/>
          </p:nvPicPr>
          <p:blipFill>
            <a:blip r:embed="rId2">
              <a:duotone>
                <a:schemeClr val="accent6">
                  <a:shade val="45000"/>
                  <a:satMod val="135000"/>
                </a:schemeClr>
                <a:prstClr val="white"/>
              </a:duotone>
            </a:blip>
            <a:stretch>
              <a:fillRect/>
            </a:stretch>
          </p:blipFill>
          <p:spPr>
            <a:xfrm>
              <a:off x="7137573" y="5656696"/>
              <a:ext cx="661423" cy="661423"/>
            </a:xfrm>
            <a:prstGeom prst="rect">
              <a:avLst/>
            </a:prstGeom>
          </p:spPr>
        </p:pic>
        <p:sp>
          <p:nvSpPr>
            <p:cNvPr id="18" name="テキスト ボックス 17"/>
            <p:cNvSpPr txBox="1"/>
            <p:nvPr/>
          </p:nvSpPr>
          <p:spPr>
            <a:xfrm>
              <a:off x="6568926" y="3528515"/>
              <a:ext cx="1802670" cy="400110"/>
            </a:xfrm>
            <a:prstGeom prst="rect">
              <a:avLst/>
            </a:prstGeom>
            <a:noFill/>
            <a:ln>
              <a:noFill/>
            </a:ln>
          </p:spPr>
          <p:txBody>
            <a:bodyPr wrap="square" rtlCol="0">
              <a:spAutoFit/>
            </a:bodyPr>
            <a:lstStyle/>
            <a:p>
              <a:pPr algn="ctr"/>
              <a:r>
                <a:rPr lang="ja-JP" altLang="en-US" sz="2000" b="1" dirty="0">
                  <a:solidFill>
                    <a:schemeClr val="accent6">
                      <a:lumMod val="75000"/>
                    </a:schemeClr>
                  </a:solidFill>
                  <a:latin typeface="Meiryo" charset="-128"/>
                  <a:ea typeface="Meiryo" charset="-128"/>
                  <a:cs typeface="Meiryo" charset="-128"/>
                </a:rPr>
                <a:t>インプット</a:t>
              </a:r>
              <a:endParaRPr kumimoji="1" lang="ja-JP" altLang="en-US" sz="2000" b="1" dirty="0">
                <a:solidFill>
                  <a:schemeClr val="accent6">
                    <a:lumMod val="75000"/>
                  </a:schemeClr>
                </a:solidFill>
                <a:latin typeface="Meiryo" charset="-128"/>
                <a:ea typeface="Meiryo" charset="-128"/>
                <a:cs typeface="Meiryo" charset="-128"/>
              </a:endParaRPr>
            </a:p>
          </p:txBody>
        </p:sp>
        <p:sp>
          <p:nvSpPr>
            <p:cNvPr id="19" name="テキスト ボックス 18"/>
            <p:cNvSpPr txBox="1"/>
            <p:nvPr/>
          </p:nvSpPr>
          <p:spPr>
            <a:xfrm>
              <a:off x="6636227" y="4377886"/>
              <a:ext cx="1683197" cy="400110"/>
            </a:xfrm>
            <a:prstGeom prst="rect">
              <a:avLst/>
            </a:prstGeom>
            <a:noFill/>
          </p:spPr>
          <p:txBody>
            <a:bodyPr wrap="square" rtlCol="0">
              <a:spAutoFit/>
            </a:bodyPr>
            <a:lstStyle/>
            <a:p>
              <a:pPr algn="ctr"/>
              <a:r>
                <a:rPr lang="ja-JP" altLang="en-US" sz="2000" b="1" dirty="0">
                  <a:solidFill>
                    <a:schemeClr val="bg1"/>
                  </a:solidFill>
                  <a:latin typeface="Meiryo" charset="-128"/>
                  <a:ea typeface="Meiryo" charset="-128"/>
                  <a:cs typeface="Meiryo" charset="-128"/>
                </a:rPr>
                <a:t>思考</a:t>
              </a:r>
              <a:endParaRPr kumimoji="1" lang="ja-JP" altLang="en-US" sz="2000" b="1" dirty="0">
                <a:solidFill>
                  <a:schemeClr val="bg1"/>
                </a:solidFill>
                <a:latin typeface="Meiryo" charset="-128"/>
                <a:ea typeface="Meiryo" charset="-128"/>
                <a:cs typeface="Meiryo" charset="-128"/>
              </a:endParaRPr>
            </a:p>
          </p:txBody>
        </p:sp>
        <p:sp>
          <p:nvSpPr>
            <p:cNvPr id="20" name="テキスト ボックス 19"/>
            <p:cNvSpPr txBox="1"/>
            <p:nvPr/>
          </p:nvSpPr>
          <p:spPr>
            <a:xfrm>
              <a:off x="6576491" y="5904498"/>
              <a:ext cx="1802670" cy="400110"/>
            </a:xfrm>
            <a:prstGeom prst="rect">
              <a:avLst/>
            </a:prstGeom>
            <a:noFill/>
          </p:spPr>
          <p:txBody>
            <a:bodyPr wrap="square" rtlCol="0">
              <a:spAutoFit/>
            </a:bodyPr>
            <a:lstStyle/>
            <a:p>
              <a:pPr algn="ctr"/>
              <a:r>
                <a:rPr lang="ja-JP" altLang="en-US" sz="2000" b="1" dirty="0">
                  <a:solidFill>
                    <a:srgbClr val="009051"/>
                  </a:solidFill>
                  <a:latin typeface="Meiryo" charset="-128"/>
                  <a:ea typeface="Meiryo" charset="-128"/>
                  <a:cs typeface="Meiryo" charset="-128"/>
                </a:rPr>
                <a:t>アウトプット</a:t>
              </a:r>
              <a:endParaRPr kumimoji="1" lang="ja-JP" altLang="en-US" sz="2000" b="1" dirty="0">
                <a:solidFill>
                  <a:srgbClr val="009051"/>
                </a:solidFill>
                <a:latin typeface="Meiryo" charset="-128"/>
                <a:ea typeface="Meiryo" charset="-128"/>
                <a:cs typeface="Meiryo" charset="-128"/>
              </a:endParaRPr>
            </a:p>
          </p:txBody>
        </p:sp>
      </p:grpSp>
    </p:spTree>
    <p:extLst>
      <p:ext uri="{BB962C8B-B14F-4D97-AF65-F5344CB8AC3E}">
        <p14:creationId xmlns:p14="http://schemas.microsoft.com/office/powerpoint/2010/main" val="412404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2"/>
          <p:cNvSpPr>
            <a:spLocks noGrp="1"/>
          </p:cNvSpPr>
          <p:nvPr>
            <p:ph type="title"/>
          </p:nvPr>
        </p:nvSpPr>
        <p:spPr/>
        <p:txBody>
          <a:bodyPr/>
          <a:lstStyle/>
          <a:p>
            <a:r>
              <a:rPr lang="ja-JP" altLang="en-US" dirty="0">
                <a:solidFill>
                  <a:schemeClr val="tx1">
                    <a:lumMod val="50000"/>
                    <a:lumOff val="50000"/>
                  </a:schemeClr>
                </a:solidFill>
                <a:latin typeface="Meiryo" charset="-128"/>
                <a:ea typeface="Meiryo" charset="-128"/>
                <a:cs typeface="Meiryo" charset="-128"/>
              </a:rPr>
              <a:t>「アウトプット思考」とは？</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62</a:t>
            </a:fld>
            <a:endParaRPr kumimoji="1" lang="ja-JP" altLang="en-US"/>
          </a:p>
        </p:txBody>
      </p:sp>
      <p:sp>
        <p:nvSpPr>
          <p:cNvPr id="4" name="テキスト ボックス 3"/>
          <p:cNvSpPr txBox="1"/>
          <p:nvPr/>
        </p:nvSpPr>
        <p:spPr>
          <a:xfrm>
            <a:off x="1094125" y="950665"/>
            <a:ext cx="6955751" cy="830997"/>
          </a:xfrm>
          <a:prstGeom prst="rect">
            <a:avLst/>
          </a:prstGeom>
          <a:noFill/>
        </p:spPr>
        <p:txBody>
          <a:bodyPr wrap="none" rtlCol="0">
            <a:spAutoFit/>
          </a:bodyPr>
          <a:lstStyle/>
          <a:p>
            <a:pPr algn="ctr"/>
            <a:r>
              <a:rPr lang="ja-JP" altLang="en-US" sz="4800" b="1" dirty="0">
                <a:solidFill>
                  <a:schemeClr val="tx1">
                    <a:lumMod val="50000"/>
                    <a:lumOff val="50000"/>
                  </a:schemeClr>
                </a:solidFill>
                <a:latin typeface="Meiryo" charset="-128"/>
                <a:ea typeface="Meiryo" charset="-128"/>
                <a:cs typeface="Meiryo" charset="-128"/>
              </a:rPr>
              <a:t>「自　分」</a:t>
            </a:r>
            <a:r>
              <a:rPr lang="ja-JP" altLang="en-US" sz="4000" b="1" dirty="0">
                <a:solidFill>
                  <a:schemeClr val="tx1">
                    <a:lumMod val="50000"/>
                    <a:lumOff val="50000"/>
                  </a:schemeClr>
                </a:solidFill>
                <a:latin typeface="Meiryo" charset="-128"/>
                <a:ea typeface="Meiryo" charset="-128"/>
                <a:cs typeface="Meiryo" charset="-128"/>
              </a:rPr>
              <a:t>が</a:t>
            </a:r>
            <a:r>
              <a:rPr lang="ja-JP" altLang="en-US" sz="4800" b="1" dirty="0">
                <a:solidFill>
                  <a:schemeClr val="tx1">
                    <a:lumMod val="50000"/>
                    <a:lumOff val="50000"/>
                  </a:schemeClr>
                </a:solidFill>
                <a:latin typeface="Meiryo" charset="-128"/>
                <a:ea typeface="Meiryo" charset="-128"/>
                <a:cs typeface="Meiryo" charset="-128"/>
              </a:rPr>
              <a:t>「商　品」</a:t>
            </a:r>
            <a:endParaRPr kumimoji="1" lang="ja-JP" altLang="en-US" sz="4800" b="1" dirty="0">
              <a:solidFill>
                <a:schemeClr val="tx1">
                  <a:lumMod val="50000"/>
                  <a:lumOff val="50000"/>
                </a:schemeClr>
              </a:solidFill>
              <a:latin typeface="Meiryo" charset="-128"/>
              <a:ea typeface="Meiryo" charset="-128"/>
              <a:cs typeface="Meiryo" charset="-128"/>
            </a:endParaRPr>
          </a:p>
        </p:txBody>
      </p:sp>
      <p:pic>
        <p:nvPicPr>
          <p:cNvPr id="5" name="図 4"/>
          <p:cNvPicPr>
            <a:picLocks noChangeAspect="1"/>
          </p:cNvPicPr>
          <p:nvPr/>
        </p:nvPicPr>
        <p:blipFill>
          <a:blip r:embed="rId2"/>
          <a:stretch>
            <a:fillRect/>
          </a:stretch>
        </p:blipFill>
        <p:spPr>
          <a:xfrm>
            <a:off x="6208848" y="4133605"/>
            <a:ext cx="1690636" cy="1690636"/>
          </a:xfrm>
          <a:prstGeom prst="rect">
            <a:avLst/>
          </a:prstGeom>
        </p:spPr>
      </p:pic>
      <p:sp>
        <p:nvSpPr>
          <p:cNvPr id="8" name="テキスト ボックス 7"/>
          <p:cNvSpPr txBox="1"/>
          <p:nvPr/>
        </p:nvSpPr>
        <p:spPr>
          <a:xfrm>
            <a:off x="1350499" y="4058388"/>
            <a:ext cx="3757760" cy="1261884"/>
          </a:xfrm>
          <a:prstGeom prst="rect">
            <a:avLst/>
          </a:prstGeom>
          <a:noFill/>
        </p:spPr>
        <p:txBody>
          <a:bodyPr wrap="none" rtlCol="0">
            <a:spAutoFit/>
          </a:bodyPr>
          <a:lstStyle/>
          <a:p>
            <a:r>
              <a:rPr kumimoji="1" lang="ja-JP" altLang="en-US" sz="4400" b="1" dirty="0">
                <a:solidFill>
                  <a:srgbClr val="0070C0"/>
                </a:solidFill>
                <a:latin typeface="Meiryo" charset="-128"/>
                <a:ea typeface="Meiryo" charset="-128"/>
                <a:cs typeface="Meiryo" charset="-128"/>
              </a:rPr>
              <a:t>人脈</a:t>
            </a:r>
            <a:r>
              <a:rPr kumimoji="1" lang="en-US" altLang="ja-JP" sz="4400" b="1" dirty="0">
                <a:solidFill>
                  <a:srgbClr val="0070C0"/>
                </a:solidFill>
                <a:latin typeface="Meiryo" charset="-128"/>
                <a:ea typeface="Meiryo" charset="-128"/>
                <a:cs typeface="Meiryo" charset="-128"/>
              </a:rPr>
              <a:t> </a:t>
            </a:r>
            <a:r>
              <a:rPr kumimoji="1" lang="ja-JP" altLang="en-US" sz="4400" dirty="0">
                <a:solidFill>
                  <a:srgbClr val="0070C0"/>
                </a:solidFill>
                <a:latin typeface="Meiryo" charset="-128"/>
                <a:ea typeface="Meiryo" charset="-128"/>
                <a:cs typeface="Meiryo" charset="-128"/>
              </a:rPr>
              <a:t>の拡大</a:t>
            </a:r>
            <a:r>
              <a:rPr lang="ja-JP" altLang="en-US" sz="4400" dirty="0">
                <a:solidFill>
                  <a:srgbClr val="0070C0"/>
                </a:solidFill>
                <a:latin typeface="Meiryo" charset="-128"/>
                <a:ea typeface="Meiryo" charset="-128"/>
                <a:cs typeface="Meiryo" charset="-128"/>
              </a:rPr>
              <a:t>！</a:t>
            </a:r>
            <a:endParaRPr lang="en-US" altLang="ja-JP" sz="4400" dirty="0">
              <a:solidFill>
                <a:srgbClr val="0070C0"/>
              </a:solidFill>
              <a:latin typeface="Meiryo" charset="-128"/>
              <a:ea typeface="Meiryo" charset="-128"/>
              <a:cs typeface="Meiryo" charset="-128"/>
            </a:endParaRPr>
          </a:p>
          <a:p>
            <a:r>
              <a:rPr kumimoji="1" lang="ja-JP" altLang="en-US" sz="1600" dirty="0">
                <a:solidFill>
                  <a:schemeClr val="tx1">
                    <a:lumMod val="50000"/>
                    <a:lumOff val="50000"/>
                  </a:schemeClr>
                </a:solidFill>
                <a:latin typeface="Meiryo" charset="-128"/>
                <a:ea typeface="Meiryo" charset="-128"/>
                <a:cs typeface="Meiryo" charset="-128"/>
              </a:rPr>
              <a:t>どれだけの人を知っているかではなく</a:t>
            </a:r>
            <a:endParaRPr kumimoji="1" lang="en-US" altLang="ja-JP" sz="1600" dirty="0">
              <a:solidFill>
                <a:schemeClr val="tx1">
                  <a:lumMod val="50000"/>
                  <a:lumOff val="50000"/>
                </a:schemeClr>
              </a:solidFill>
              <a:latin typeface="Meiryo" charset="-128"/>
              <a:ea typeface="Meiryo" charset="-128"/>
              <a:cs typeface="Meiryo" charset="-128"/>
            </a:endParaRPr>
          </a:p>
          <a:p>
            <a:r>
              <a:rPr kumimoji="1" lang="ja-JP" altLang="en-US" sz="1600" dirty="0">
                <a:solidFill>
                  <a:schemeClr val="tx1">
                    <a:lumMod val="50000"/>
                    <a:lumOff val="50000"/>
                  </a:schemeClr>
                </a:solidFill>
                <a:latin typeface="Meiryo" charset="-128"/>
                <a:ea typeface="Meiryo" charset="-128"/>
                <a:cs typeface="Meiryo" charset="-128"/>
              </a:rPr>
              <a:t>どれだけの人に知られているかが人脈</a:t>
            </a:r>
          </a:p>
        </p:txBody>
      </p:sp>
      <p:grpSp>
        <p:nvGrpSpPr>
          <p:cNvPr id="3" name="図形グループ 2"/>
          <p:cNvGrpSpPr/>
          <p:nvPr/>
        </p:nvGrpSpPr>
        <p:grpSpPr>
          <a:xfrm>
            <a:off x="1094124" y="1705971"/>
            <a:ext cx="6955751" cy="1353590"/>
            <a:chOff x="1094123" y="1444394"/>
            <a:chExt cx="6955751" cy="1353590"/>
          </a:xfrm>
        </p:grpSpPr>
        <p:sp>
          <p:nvSpPr>
            <p:cNvPr id="6" name="テキスト ボックス 5"/>
            <p:cNvSpPr txBox="1"/>
            <p:nvPr/>
          </p:nvSpPr>
          <p:spPr>
            <a:xfrm>
              <a:off x="1094123" y="1966987"/>
              <a:ext cx="6955751" cy="830997"/>
            </a:xfrm>
            <a:prstGeom prst="rect">
              <a:avLst/>
            </a:prstGeom>
            <a:noFill/>
          </p:spPr>
          <p:txBody>
            <a:bodyPr wrap="none" rtlCol="0">
              <a:spAutoFit/>
            </a:bodyPr>
            <a:lstStyle/>
            <a:p>
              <a:pPr algn="ctr"/>
              <a:r>
                <a:rPr lang="ja-JP" altLang="en-US" sz="4800" b="1" dirty="0">
                  <a:solidFill>
                    <a:schemeClr val="tx1">
                      <a:lumMod val="50000"/>
                      <a:lumOff val="50000"/>
                    </a:schemeClr>
                  </a:solidFill>
                  <a:latin typeface="Meiryo" charset="-128"/>
                  <a:ea typeface="Meiryo" charset="-128"/>
                  <a:cs typeface="Meiryo" charset="-128"/>
                </a:rPr>
                <a:t>「商品力」</a:t>
              </a:r>
              <a:r>
                <a:rPr lang="ja-JP" altLang="en-US" sz="4000" b="1" dirty="0">
                  <a:solidFill>
                    <a:schemeClr val="tx1">
                      <a:lumMod val="50000"/>
                      <a:lumOff val="50000"/>
                    </a:schemeClr>
                  </a:solidFill>
                  <a:latin typeface="Meiryo" charset="-128"/>
                  <a:ea typeface="Meiryo" charset="-128"/>
                  <a:cs typeface="Meiryo" charset="-128"/>
                </a:rPr>
                <a:t>は</a:t>
              </a:r>
              <a:r>
                <a:rPr lang="ja-JP" altLang="en-US" sz="4800" b="1" dirty="0">
                  <a:solidFill>
                    <a:schemeClr val="tx1">
                      <a:lumMod val="50000"/>
                      <a:lumOff val="50000"/>
                    </a:schemeClr>
                  </a:solidFill>
                  <a:latin typeface="Meiryo" charset="-128"/>
                  <a:ea typeface="Meiryo" charset="-128"/>
                  <a:cs typeface="Meiryo" charset="-128"/>
                </a:rPr>
                <a:t>「自分力」</a:t>
              </a:r>
              <a:endParaRPr kumimoji="1" lang="ja-JP" altLang="en-US" sz="4800" b="1" dirty="0">
                <a:solidFill>
                  <a:schemeClr val="tx1">
                    <a:lumMod val="50000"/>
                    <a:lumOff val="50000"/>
                  </a:schemeClr>
                </a:solidFill>
                <a:latin typeface="Meiryo" charset="-128"/>
                <a:ea typeface="Meiryo" charset="-128"/>
                <a:cs typeface="Meiryo" charset="-128"/>
              </a:endParaRPr>
            </a:p>
          </p:txBody>
        </p:sp>
        <p:sp>
          <p:nvSpPr>
            <p:cNvPr id="9" name="下矢印 8"/>
            <p:cNvSpPr/>
            <p:nvPr/>
          </p:nvSpPr>
          <p:spPr>
            <a:xfrm>
              <a:off x="4085247" y="1444394"/>
              <a:ext cx="973507" cy="461275"/>
            </a:xfrm>
            <a:prstGeom prst="down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grpSp>
      <p:grpSp>
        <p:nvGrpSpPr>
          <p:cNvPr id="12" name="図形グループ 11"/>
          <p:cNvGrpSpPr/>
          <p:nvPr/>
        </p:nvGrpSpPr>
        <p:grpSpPr>
          <a:xfrm>
            <a:off x="1427548" y="2966171"/>
            <a:ext cx="6288901" cy="1046050"/>
            <a:chOff x="1427542" y="2818895"/>
            <a:chExt cx="6288901" cy="1046050"/>
          </a:xfrm>
        </p:grpSpPr>
        <p:sp>
          <p:nvSpPr>
            <p:cNvPr id="7" name="テキスト ボックス 6"/>
            <p:cNvSpPr txBox="1"/>
            <p:nvPr/>
          </p:nvSpPr>
          <p:spPr>
            <a:xfrm>
              <a:off x="1427542" y="3280170"/>
              <a:ext cx="6288901" cy="584775"/>
            </a:xfrm>
            <a:prstGeom prst="rect">
              <a:avLst/>
            </a:prstGeom>
            <a:noFill/>
          </p:spPr>
          <p:txBody>
            <a:bodyPr wrap="none" rtlCol="0">
              <a:spAutoFit/>
            </a:bodyPr>
            <a:lstStyle/>
            <a:p>
              <a:pPr algn="ctr"/>
              <a:r>
                <a:rPr lang="ja-JP" altLang="en-US" sz="3200" b="1" dirty="0">
                  <a:solidFill>
                    <a:schemeClr val="tx1">
                      <a:lumMod val="50000"/>
                      <a:lumOff val="50000"/>
                    </a:schemeClr>
                  </a:solidFill>
                  <a:latin typeface="Meiryo" charset="-128"/>
                  <a:ea typeface="Meiryo" charset="-128"/>
                  <a:cs typeface="Meiryo" charset="-128"/>
                </a:rPr>
                <a:t>「自分力」</a:t>
              </a:r>
              <a:r>
                <a:rPr lang="ja-JP" altLang="en-US" sz="2800" b="1" dirty="0">
                  <a:solidFill>
                    <a:schemeClr val="tx1">
                      <a:lumMod val="50000"/>
                      <a:lumOff val="50000"/>
                    </a:schemeClr>
                  </a:solidFill>
                  <a:latin typeface="Meiryo" charset="-128"/>
                  <a:ea typeface="Meiryo" charset="-128"/>
                  <a:cs typeface="Meiryo" charset="-128"/>
                </a:rPr>
                <a:t>は</a:t>
              </a:r>
              <a:r>
                <a:rPr lang="ja-JP" altLang="en-US" sz="3200" b="1" dirty="0">
                  <a:solidFill>
                    <a:schemeClr val="tx1">
                      <a:lumMod val="50000"/>
                      <a:lumOff val="50000"/>
                    </a:schemeClr>
                  </a:solidFill>
                  <a:latin typeface="Meiryo" charset="-128"/>
                  <a:ea typeface="Meiryo" charset="-128"/>
                  <a:cs typeface="Meiryo" charset="-128"/>
                </a:rPr>
                <a:t>「アウトプット力」</a:t>
              </a:r>
              <a:endParaRPr kumimoji="1" lang="ja-JP" altLang="en-US" sz="3200" b="1" dirty="0">
                <a:solidFill>
                  <a:schemeClr val="tx1">
                    <a:lumMod val="50000"/>
                    <a:lumOff val="50000"/>
                  </a:schemeClr>
                </a:solidFill>
                <a:latin typeface="Meiryo" charset="-128"/>
                <a:ea typeface="Meiryo" charset="-128"/>
                <a:cs typeface="Meiryo" charset="-128"/>
              </a:endParaRPr>
            </a:p>
          </p:txBody>
        </p:sp>
        <p:sp>
          <p:nvSpPr>
            <p:cNvPr id="10" name="下矢印 9"/>
            <p:cNvSpPr/>
            <p:nvPr/>
          </p:nvSpPr>
          <p:spPr>
            <a:xfrm>
              <a:off x="4085243" y="2818895"/>
              <a:ext cx="973507" cy="461275"/>
            </a:xfrm>
            <a:prstGeom prst="down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grpSp>
      <p:sp>
        <p:nvSpPr>
          <p:cNvPr id="11" name="テキスト ボックス 10"/>
          <p:cNvSpPr txBox="1"/>
          <p:nvPr/>
        </p:nvSpPr>
        <p:spPr>
          <a:xfrm>
            <a:off x="1350499" y="5395489"/>
            <a:ext cx="6699270" cy="1231106"/>
          </a:xfrm>
          <a:prstGeom prst="rect">
            <a:avLst/>
          </a:prstGeom>
          <a:noFill/>
        </p:spPr>
        <p:txBody>
          <a:bodyPr wrap="none" rtlCol="0">
            <a:spAutoFit/>
          </a:bodyPr>
          <a:lstStyle/>
          <a:p>
            <a:r>
              <a:rPr lang="ja-JP" altLang="en-US" dirty="0">
                <a:solidFill>
                  <a:schemeClr val="tx1">
                    <a:lumMod val="50000"/>
                    <a:lumOff val="50000"/>
                  </a:schemeClr>
                </a:solidFill>
                <a:latin typeface="Meiryo" charset="-128"/>
                <a:ea typeface="Meiryo" charset="-128"/>
                <a:cs typeface="Meiryo" charset="-128"/>
              </a:rPr>
              <a:t>マルチ・ステージ・ライフを生き抜くために</a:t>
            </a:r>
            <a:endParaRPr lang="en-US" altLang="ja-JP" dirty="0">
              <a:solidFill>
                <a:schemeClr val="tx1">
                  <a:lumMod val="50000"/>
                  <a:lumOff val="50000"/>
                </a:schemeClr>
              </a:solidFill>
              <a:latin typeface="Meiryo" charset="-128"/>
              <a:ea typeface="Meiryo" charset="-128"/>
              <a:cs typeface="Meiryo" charset="-128"/>
            </a:endParaRPr>
          </a:p>
          <a:p>
            <a:endParaRPr lang="en-US" altLang="ja-JP" sz="800" dirty="0">
              <a:solidFill>
                <a:schemeClr val="tx1">
                  <a:lumMod val="50000"/>
                  <a:lumOff val="50000"/>
                </a:schemeClr>
              </a:solidFill>
              <a:latin typeface="Meiryo" charset="-128"/>
              <a:ea typeface="Meiryo" charset="-128"/>
              <a:cs typeface="Meiryo" charset="-128"/>
            </a:endParaRPr>
          </a:p>
          <a:p>
            <a:r>
              <a:rPr lang="ja-JP" altLang="en-US" sz="2400" b="1" dirty="0">
                <a:solidFill>
                  <a:srgbClr val="0070C0"/>
                </a:solidFill>
                <a:latin typeface="Meiryo" charset="-128"/>
                <a:ea typeface="Meiryo" charset="-128"/>
                <a:cs typeface="Meiryo" charset="-128"/>
              </a:rPr>
              <a:t>多様な価値観やロールモデルを知る</a:t>
            </a:r>
            <a:r>
              <a:rPr lang="en-US" altLang="ja-JP" sz="2400" b="1" dirty="0">
                <a:solidFill>
                  <a:srgbClr val="0070C0"/>
                </a:solidFill>
                <a:latin typeface="Meiryo" charset="-128"/>
                <a:ea typeface="Meiryo" charset="-128"/>
                <a:cs typeface="Meiryo" charset="-128"/>
              </a:rPr>
              <a:t> </a:t>
            </a:r>
          </a:p>
          <a:p>
            <a:r>
              <a:rPr lang="ja-JP" altLang="en-US" sz="2400" b="1" dirty="0">
                <a:solidFill>
                  <a:srgbClr val="0070C0"/>
                </a:solidFill>
                <a:latin typeface="Meiryo" charset="-128"/>
                <a:ea typeface="Meiryo" charset="-128"/>
                <a:cs typeface="Meiryo" charset="-128"/>
              </a:rPr>
              <a:t>　　　　　　</a:t>
            </a:r>
            <a:r>
              <a:rPr lang="en-US" altLang="ja-JP" sz="2400" b="1" dirty="0">
                <a:solidFill>
                  <a:srgbClr val="0070C0"/>
                </a:solidFill>
                <a:latin typeface="Meiryo" charset="-128"/>
                <a:ea typeface="Meiryo" charset="-128"/>
                <a:cs typeface="Meiryo" charset="-128"/>
              </a:rPr>
              <a:t>+ </a:t>
            </a:r>
            <a:r>
              <a:rPr lang="ja-JP" altLang="en-US" sz="2400" b="1" dirty="0">
                <a:solidFill>
                  <a:srgbClr val="0070C0"/>
                </a:solidFill>
                <a:latin typeface="Meiryo" charset="-128"/>
                <a:ea typeface="Meiryo" charset="-128"/>
                <a:cs typeface="Meiryo" charset="-128"/>
              </a:rPr>
              <a:t>信頼のネットワークを拡大する</a:t>
            </a:r>
            <a:endParaRPr kumimoji="1" lang="ja-JP" altLang="en-US" sz="2400" b="1"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85245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ja-JP" altLang="en-US" dirty="0">
                <a:solidFill>
                  <a:schemeClr val="tx1">
                    <a:lumMod val="50000"/>
                    <a:lumOff val="50000"/>
                  </a:schemeClr>
                </a:solidFill>
                <a:latin typeface="Meiryo" charset="-128"/>
                <a:ea typeface="Meiryo" charset="-128"/>
                <a:cs typeface="Meiryo" charset="-128"/>
              </a:rPr>
              <a:t>「アウトプット思考」とは？</a:t>
            </a:r>
            <a:endParaRPr kumimoji="1" lang="ja-JP" altLang="en-US" dirty="0">
              <a:solidFill>
                <a:schemeClr val="tx1">
                  <a:lumMod val="50000"/>
                  <a:lumOff val="50000"/>
                </a:schemeClr>
              </a:solidFill>
            </a:endParaRP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63</a:t>
            </a:fld>
            <a:endParaRPr kumimoji="1" lang="ja-JP" altLang="en-US"/>
          </a:p>
        </p:txBody>
      </p:sp>
      <p:sp>
        <p:nvSpPr>
          <p:cNvPr id="3" name="テキスト ボックス 2"/>
          <p:cNvSpPr txBox="1"/>
          <p:nvPr/>
        </p:nvSpPr>
        <p:spPr>
          <a:xfrm>
            <a:off x="555516" y="1441218"/>
            <a:ext cx="8032968" cy="1200329"/>
          </a:xfrm>
          <a:prstGeom prst="rect">
            <a:avLst/>
          </a:prstGeom>
          <a:noFill/>
        </p:spPr>
        <p:txBody>
          <a:bodyPr wrap="none" rtlCol="0">
            <a:spAutoFit/>
          </a:bodyPr>
          <a:lstStyle/>
          <a:p>
            <a:pPr algn="ctr"/>
            <a:r>
              <a:rPr kumimoji="1" lang="ja-JP" altLang="en-US" sz="3600" b="1" dirty="0">
                <a:solidFill>
                  <a:srgbClr val="0070C0"/>
                </a:solidFill>
                <a:latin typeface="Meiryo" charset="-128"/>
                <a:ea typeface="Meiryo" charset="-128"/>
                <a:cs typeface="Meiryo" charset="-128"/>
              </a:rPr>
              <a:t>「伝えた」</a:t>
            </a:r>
            <a:r>
              <a:rPr kumimoji="1" lang="ja-JP" altLang="en-US" sz="3600" dirty="0">
                <a:solidFill>
                  <a:srgbClr val="0070C0"/>
                </a:solidFill>
                <a:latin typeface="Meiryo" charset="-128"/>
                <a:ea typeface="Meiryo" charset="-128"/>
                <a:cs typeface="Meiryo" charset="-128"/>
              </a:rPr>
              <a:t>という</a:t>
            </a:r>
            <a:r>
              <a:rPr kumimoji="1" lang="ja-JP" altLang="en-US" sz="3600" b="1" dirty="0">
                <a:solidFill>
                  <a:srgbClr val="0070C0"/>
                </a:solidFill>
                <a:latin typeface="Meiryo" charset="-128"/>
                <a:ea typeface="Meiryo" charset="-128"/>
                <a:cs typeface="Meiryo" charset="-128"/>
              </a:rPr>
              <a:t>自分の真実ではなく</a:t>
            </a:r>
            <a:endParaRPr kumimoji="1" lang="en-US" altLang="ja-JP" sz="3600" b="1" dirty="0">
              <a:solidFill>
                <a:srgbClr val="0070C0"/>
              </a:solidFill>
              <a:latin typeface="Meiryo" charset="-128"/>
              <a:ea typeface="Meiryo" charset="-128"/>
              <a:cs typeface="Meiryo" charset="-128"/>
            </a:endParaRPr>
          </a:p>
          <a:p>
            <a:pPr algn="ctr"/>
            <a:r>
              <a:rPr lang="ja-JP" altLang="en-US" sz="3600" b="1" dirty="0">
                <a:solidFill>
                  <a:srgbClr val="0070C0"/>
                </a:solidFill>
                <a:latin typeface="Meiryo" charset="-128"/>
                <a:ea typeface="Meiryo" charset="-128"/>
                <a:cs typeface="Meiryo" charset="-128"/>
              </a:rPr>
              <a:t>「伝わった」</a:t>
            </a:r>
            <a:r>
              <a:rPr lang="ja-JP" altLang="en-US" sz="3600" dirty="0">
                <a:solidFill>
                  <a:srgbClr val="0070C0"/>
                </a:solidFill>
                <a:latin typeface="Meiryo" charset="-128"/>
                <a:ea typeface="Meiryo" charset="-128"/>
                <a:cs typeface="Meiryo" charset="-128"/>
              </a:rPr>
              <a:t>という</a:t>
            </a:r>
            <a:r>
              <a:rPr lang="ja-JP" altLang="en-US" sz="3600" b="1" dirty="0">
                <a:solidFill>
                  <a:srgbClr val="0070C0"/>
                </a:solidFill>
                <a:latin typeface="Meiryo" charset="-128"/>
                <a:ea typeface="Meiryo" charset="-128"/>
                <a:cs typeface="Meiryo" charset="-128"/>
              </a:rPr>
              <a:t>相手の真実</a:t>
            </a:r>
            <a:r>
              <a:rPr lang="ja-JP" altLang="en-US" sz="3600" dirty="0">
                <a:solidFill>
                  <a:srgbClr val="0070C0"/>
                </a:solidFill>
                <a:latin typeface="Meiryo" charset="-128"/>
                <a:ea typeface="Meiryo" charset="-128"/>
                <a:cs typeface="Meiryo" charset="-128"/>
              </a:rPr>
              <a:t>が大切</a:t>
            </a:r>
            <a:endParaRPr kumimoji="1" lang="ja-JP" altLang="en-US" sz="3600" dirty="0">
              <a:solidFill>
                <a:srgbClr val="0070C0"/>
              </a:solidFill>
              <a:latin typeface="Meiryo" charset="-128"/>
              <a:ea typeface="Meiryo" charset="-128"/>
              <a:cs typeface="Meiryo" charset="-128"/>
            </a:endParaRPr>
          </a:p>
        </p:txBody>
      </p:sp>
      <p:pic>
        <p:nvPicPr>
          <p:cNvPr id="4" name="図 3"/>
          <p:cNvPicPr>
            <a:picLocks noChangeAspect="1"/>
          </p:cNvPicPr>
          <p:nvPr/>
        </p:nvPicPr>
        <p:blipFill>
          <a:blip r:embed="rId2"/>
          <a:stretch>
            <a:fillRect/>
          </a:stretch>
        </p:blipFill>
        <p:spPr>
          <a:xfrm>
            <a:off x="5852160" y="3264236"/>
            <a:ext cx="2736324" cy="2760478"/>
          </a:xfrm>
          <a:prstGeom prst="rect">
            <a:avLst/>
          </a:prstGeom>
        </p:spPr>
      </p:pic>
      <p:sp>
        <p:nvSpPr>
          <p:cNvPr id="5" name="テキスト ボックス 4"/>
          <p:cNvSpPr txBox="1"/>
          <p:nvPr/>
        </p:nvSpPr>
        <p:spPr>
          <a:xfrm>
            <a:off x="807330" y="3391906"/>
            <a:ext cx="4493538" cy="523220"/>
          </a:xfrm>
          <a:prstGeom prst="rect">
            <a:avLst/>
          </a:prstGeom>
          <a:noFill/>
        </p:spPr>
        <p:txBody>
          <a:bodyPr wrap="none" rtlCol="0">
            <a:spAutoFit/>
          </a:bodyPr>
          <a:lstStyle/>
          <a:p>
            <a:pPr algn="ctr"/>
            <a:r>
              <a:rPr kumimoji="1" lang="ja-JP" altLang="en-US" sz="2800" b="1" dirty="0">
                <a:solidFill>
                  <a:srgbClr val="0070C0"/>
                </a:solidFill>
                <a:latin typeface="Meiryo" charset="-128"/>
                <a:ea typeface="Meiryo" charset="-128"/>
                <a:cs typeface="Meiryo" charset="-128"/>
              </a:rPr>
              <a:t>アウトプット思考</a:t>
            </a:r>
            <a:r>
              <a:rPr kumimoji="1" lang="ja-JP" altLang="en-US" sz="2800" dirty="0">
                <a:solidFill>
                  <a:schemeClr val="tx1">
                    <a:lumMod val="50000"/>
                    <a:lumOff val="50000"/>
                  </a:schemeClr>
                </a:solidFill>
                <a:latin typeface="Meiryo" charset="-128"/>
                <a:ea typeface="Meiryo" charset="-128"/>
                <a:cs typeface="Meiryo" charset="-128"/>
              </a:rPr>
              <a:t>のすすめ</a:t>
            </a:r>
          </a:p>
        </p:txBody>
      </p:sp>
      <p:sp>
        <p:nvSpPr>
          <p:cNvPr id="6" name="テキスト ボックス 5"/>
          <p:cNvSpPr txBox="1"/>
          <p:nvPr/>
        </p:nvSpPr>
        <p:spPr>
          <a:xfrm>
            <a:off x="807330" y="4327797"/>
            <a:ext cx="6378669" cy="1323439"/>
          </a:xfrm>
          <a:prstGeom prst="rect">
            <a:avLst/>
          </a:prstGeom>
          <a:noFill/>
        </p:spPr>
        <p:txBody>
          <a:bodyPr wrap="none" rtlCol="0">
            <a:spAutoFit/>
          </a:bodyPr>
          <a:lstStyle/>
          <a:p>
            <a:r>
              <a:rPr lang="ja-JP" altLang="en-US" sz="2000" b="1" u="sng" dirty="0">
                <a:solidFill>
                  <a:srgbClr val="0070C0"/>
                </a:solidFill>
                <a:latin typeface="Meiryo" charset="-128"/>
                <a:ea typeface="Meiryo" charset="-128"/>
                <a:cs typeface="Meiryo" charset="-128"/>
              </a:rPr>
              <a:t>誰かに伝えることを前提</a:t>
            </a:r>
            <a:r>
              <a:rPr lang="ja-JP" altLang="en-US" sz="2000" dirty="0">
                <a:solidFill>
                  <a:schemeClr val="tx1">
                    <a:lumMod val="50000"/>
                    <a:lumOff val="50000"/>
                  </a:schemeClr>
                </a:solidFill>
                <a:latin typeface="Meiryo" charset="-128"/>
                <a:ea typeface="Meiryo" charset="-128"/>
                <a:cs typeface="Meiryo" charset="-128"/>
              </a:rPr>
              <a:t>に思考する</a:t>
            </a:r>
            <a:endParaRPr lang="en-US" altLang="ja-JP" sz="2000" dirty="0">
              <a:solidFill>
                <a:schemeClr val="tx1">
                  <a:lumMod val="50000"/>
                  <a:lumOff val="50000"/>
                </a:schemeClr>
              </a:solidFill>
              <a:latin typeface="Meiryo" charset="-128"/>
              <a:ea typeface="Meiryo" charset="-128"/>
              <a:cs typeface="Meiryo" charset="-128"/>
            </a:endParaRPr>
          </a:p>
          <a:p>
            <a:pPr marL="800100" lvl="1" indent="-342900">
              <a:buFont typeface="Wingdings" charset="2"/>
              <a:buChar char="ü"/>
            </a:pPr>
            <a:r>
              <a:rPr lang="ja-JP" altLang="en-US" sz="2000" dirty="0">
                <a:solidFill>
                  <a:schemeClr val="tx1">
                    <a:lumMod val="50000"/>
                    <a:lumOff val="50000"/>
                  </a:schemeClr>
                </a:solidFill>
                <a:latin typeface="Meiryo" charset="-128"/>
                <a:ea typeface="Meiryo" charset="-128"/>
                <a:cs typeface="Meiryo" charset="-128"/>
              </a:rPr>
              <a:t>興味を持ってくれるだろうか？</a:t>
            </a:r>
            <a:endParaRPr lang="en-US" altLang="ja-JP" sz="2000" dirty="0">
              <a:solidFill>
                <a:schemeClr val="tx1">
                  <a:lumMod val="50000"/>
                  <a:lumOff val="50000"/>
                </a:schemeClr>
              </a:solidFill>
              <a:latin typeface="Meiryo" charset="-128"/>
              <a:ea typeface="Meiryo" charset="-128"/>
              <a:cs typeface="Meiryo" charset="-128"/>
            </a:endParaRPr>
          </a:p>
          <a:p>
            <a:pPr marL="800100" lvl="1" indent="-342900">
              <a:buFont typeface="Wingdings" charset="2"/>
              <a:buChar char="ü"/>
            </a:pPr>
            <a:r>
              <a:rPr lang="ja-JP" altLang="en-US" sz="2000" dirty="0">
                <a:solidFill>
                  <a:schemeClr val="tx1">
                    <a:lumMod val="50000"/>
                    <a:lumOff val="50000"/>
                  </a:schemeClr>
                </a:solidFill>
                <a:latin typeface="Meiryo" charset="-128"/>
                <a:ea typeface="Meiryo" charset="-128"/>
                <a:cs typeface="Meiryo" charset="-128"/>
              </a:rPr>
              <a:t>この表現や説明で理解してもらえるだろうか？</a:t>
            </a:r>
            <a:endParaRPr lang="en-US" altLang="ja-JP" sz="2000" dirty="0">
              <a:solidFill>
                <a:schemeClr val="tx1">
                  <a:lumMod val="50000"/>
                  <a:lumOff val="50000"/>
                </a:schemeClr>
              </a:solidFill>
              <a:latin typeface="Meiryo" charset="-128"/>
              <a:ea typeface="Meiryo" charset="-128"/>
              <a:cs typeface="Meiryo" charset="-128"/>
            </a:endParaRPr>
          </a:p>
          <a:p>
            <a:pPr marL="800100" lvl="1" indent="-342900">
              <a:buFont typeface="Wingdings" charset="2"/>
              <a:buChar char="ü"/>
            </a:pPr>
            <a:r>
              <a:rPr lang="ja-JP" altLang="en-US" sz="2000" dirty="0">
                <a:solidFill>
                  <a:schemeClr val="tx1">
                    <a:lumMod val="50000"/>
                    <a:lumOff val="50000"/>
                  </a:schemeClr>
                </a:solidFill>
                <a:latin typeface="Meiryo" charset="-128"/>
                <a:ea typeface="Meiryo" charset="-128"/>
                <a:cs typeface="Meiryo" charset="-128"/>
              </a:rPr>
              <a:t>美しいだろうか？</a:t>
            </a:r>
            <a:endParaRPr lang="en-US" altLang="ja-JP" sz="20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37412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p:cNvSpPr>
            <a:spLocks noGrp="1"/>
          </p:cNvSpPr>
          <p:nvPr>
            <p:ph type="title"/>
          </p:nvPr>
        </p:nvSpPr>
        <p:spPr/>
        <p:txBody>
          <a:bodyPr/>
          <a:lstStyle/>
          <a:p>
            <a:r>
              <a:rPr lang="ja-JP" altLang="en-US" dirty="0">
                <a:solidFill>
                  <a:schemeClr val="tx1">
                    <a:lumMod val="50000"/>
                    <a:lumOff val="50000"/>
                  </a:schemeClr>
                </a:solidFill>
                <a:latin typeface="Meiryo" charset="-128"/>
                <a:ea typeface="Meiryo" charset="-128"/>
                <a:cs typeface="Meiryo" charset="-128"/>
              </a:rPr>
              <a:t>「アウトプット思考」とは？</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solidFill>
                  <a:schemeClr val="tx1">
                    <a:lumMod val="50000"/>
                    <a:lumOff val="50000"/>
                  </a:schemeClr>
                </a:solidFill>
              </a:rPr>
              <a:t>64</a:t>
            </a:fld>
            <a:endParaRPr kumimoji="1" lang="ja-JP" altLang="en-US">
              <a:solidFill>
                <a:schemeClr val="tx1">
                  <a:lumMod val="50000"/>
                  <a:lumOff val="50000"/>
                </a:schemeClr>
              </a:solidFill>
            </a:endParaRPr>
          </a:p>
        </p:txBody>
      </p:sp>
      <p:pic>
        <p:nvPicPr>
          <p:cNvPr id="3" name="図 2"/>
          <p:cNvPicPr>
            <a:picLocks noChangeAspect="1"/>
          </p:cNvPicPr>
          <p:nvPr/>
        </p:nvPicPr>
        <p:blipFill>
          <a:blip r:embed="rId2"/>
          <a:stretch>
            <a:fillRect/>
          </a:stretch>
        </p:blipFill>
        <p:spPr>
          <a:xfrm>
            <a:off x="4528888" y="2257931"/>
            <a:ext cx="1398455" cy="1398455"/>
          </a:xfrm>
          <a:prstGeom prst="rect">
            <a:avLst/>
          </a:prstGeom>
        </p:spPr>
      </p:pic>
      <p:pic>
        <p:nvPicPr>
          <p:cNvPr id="4" name="図 3"/>
          <p:cNvPicPr>
            <a:picLocks noChangeAspect="1"/>
          </p:cNvPicPr>
          <p:nvPr/>
        </p:nvPicPr>
        <p:blipFill>
          <a:blip r:embed="rId3"/>
          <a:stretch>
            <a:fillRect/>
          </a:stretch>
        </p:blipFill>
        <p:spPr>
          <a:xfrm>
            <a:off x="936062" y="841763"/>
            <a:ext cx="2456271" cy="2238277"/>
          </a:xfrm>
          <a:prstGeom prst="rect">
            <a:avLst/>
          </a:prstGeom>
        </p:spPr>
      </p:pic>
      <p:pic>
        <p:nvPicPr>
          <p:cNvPr id="5" name="図 4"/>
          <p:cNvPicPr>
            <a:picLocks noChangeAspect="1"/>
          </p:cNvPicPr>
          <p:nvPr/>
        </p:nvPicPr>
        <p:blipFill>
          <a:blip r:embed="rId4"/>
          <a:stretch>
            <a:fillRect/>
          </a:stretch>
        </p:blipFill>
        <p:spPr>
          <a:xfrm>
            <a:off x="6071632" y="2285779"/>
            <a:ext cx="2616410" cy="2497065"/>
          </a:xfrm>
          <a:prstGeom prst="rect">
            <a:avLst/>
          </a:prstGeom>
        </p:spPr>
      </p:pic>
      <p:pic>
        <p:nvPicPr>
          <p:cNvPr id="6" name="図 5"/>
          <p:cNvPicPr>
            <a:picLocks noChangeAspect="1"/>
          </p:cNvPicPr>
          <p:nvPr/>
        </p:nvPicPr>
        <p:blipFill>
          <a:blip r:embed="rId5"/>
          <a:stretch>
            <a:fillRect/>
          </a:stretch>
        </p:blipFill>
        <p:spPr>
          <a:xfrm>
            <a:off x="4034220" y="4431138"/>
            <a:ext cx="2209062" cy="2209062"/>
          </a:xfrm>
          <a:prstGeom prst="rect">
            <a:avLst/>
          </a:prstGeom>
        </p:spPr>
      </p:pic>
      <p:sp>
        <p:nvSpPr>
          <p:cNvPr id="7" name="右矢印 6"/>
          <p:cNvSpPr/>
          <p:nvPr/>
        </p:nvSpPr>
        <p:spPr>
          <a:xfrm>
            <a:off x="3767903" y="2058387"/>
            <a:ext cx="597159" cy="578498"/>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8" name="右矢印 7"/>
          <p:cNvSpPr/>
          <p:nvPr/>
        </p:nvSpPr>
        <p:spPr>
          <a:xfrm rot="2390115">
            <a:off x="6232403" y="2496360"/>
            <a:ext cx="597159" cy="578498"/>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9" name="右矢印 8"/>
          <p:cNvSpPr/>
          <p:nvPr/>
        </p:nvSpPr>
        <p:spPr>
          <a:xfrm rot="8141921">
            <a:off x="6231259" y="4838475"/>
            <a:ext cx="597159" cy="578498"/>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10" name="正方形/長方形 9"/>
          <p:cNvSpPr/>
          <p:nvPr/>
        </p:nvSpPr>
        <p:spPr>
          <a:xfrm rot="19720988">
            <a:off x="4251107" y="4755964"/>
            <a:ext cx="499119" cy="220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sp>
        <p:nvSpPr>
          <p:cNvPr id="11" name="正方形/長方形 10"/>
          <p:cNvSpPr/>
          <p:nvPr/>
        </p:nvSpPr>
        <p:spPr>
          <a:xfrm>
            <a:off x="893150" y="3671382"/>
            <a:ext cx="3877985" cy="646331"/>
          </a:xfrm>
          <a:prstGeom prst="rect">
            <a:avLst/>
          </a:prstGeom>
        </p:spPr>
        <p:txBody>
          <a:bodyPr wrap="none">
            <a:spAutoFit/>
          </a:bodyPr>
          <a:lstStyle/>
          <a:p>
            <a:r>
              <a:rPr lang="ja-JP" altLang="en-US" sz="3600" b="1">
                <a:solidFill>
                  <a:srgbClr val="0070C0"/>
                </a:solidFill>
                <a:latin typeface="Meiryo" charset="-128"/>
                <a:ea typeface="Meiryo" charset="-128"/>
                <a:cs typeface="Meiryo" charset="-128"/>
              </a:rPr>
              <a:t>アウトプット思考</a:t>
            </a:r>
            <a:endParaRPr lang="ja-JP" altLang="en-US" sz="3600">
              <a:solidFill>
                <a:srgbClr val="0070C0"/>
              </a:solidFill>
            </a:endParaRPr>
          </a:p>
        </p:txBody>
      </p:sp>
      <p:pic>
        <p:nvPicPr>
          <p:cNvPr id="12" name="図 11"/>
          <p:cNvPicPr>
            <a:picLocks noChangeAspect="1"/>
          </p:cNvPicPr>
          <p:nvPr/>
        </p:nvPicPr>
        <p:blipFill>
          <a:blip r:embed="rId6"/>
          <a:stretch>
            <a:fillRect/>
          </a:stretch>
        </p:blipFill>
        <p:spPr>
          <a:xfrm>
            <a:off x="961455" y="4391881"/>
            <a:ext cx="2228646" cy="2248319"/>
          </a:xfrm>
          <a:prstGeom prst="rect">
            <a:avLst/>
          </a:prstGeom>
        </p:spPr>
      </p:pic>
      <p:sp>
        <p:nvSpPr>
          <p:cNvPr id="13" name="右矢印 12"/>
          <p:cNvSpPr/>
          <p:nvPr/>
        </p:nvSpPr>
        <p:spPr>
          <a:xfrm rot="10800000">
            <a:off x="3399371" y="5299626"/>
            <a:ext cx="597159" cy="578498"/>
          </a:xfrm>
          <a:prstGeom prst="rightArrow">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lumMod val="50000"/>
                  <a:lumOff val="50000"/>
                </a:schemeClr>
              </a:solidFill>
            </a:endParaRPr>
          </a:p>
        </p:txBody>
      </p:sp>
      <p:pic>
        <p:nvPicPr>
          <p:cNvPr id="14" name="図 13"/>
          <p:cNvPicPr>
            <a:picLocks noChangeAspect="1"/>
          </p:cNvPicPr>
          <p:nvPr/>
        </p:nvPicPr>
        <p:blipFill>
          <a:blip r:embed="rId7"/>
          <a:stretch>
            <a:fillRect/>
          </a:stretch>
        </p:blipFill>
        <p:spPr>
          <a:xfrm>
            <a:off x="4509427" y="899476"/>
            <a:ext cx="1417916" cy="1417916"/>
          </a:xfrm>
          <a:prstGeom prst="rect">
            <a:avLst/>
          </a:prstGeom>
        </p:spPr>
      </p:pic>
    </p:spTree>
    <p:extLst>
      <p:ext uri="{BB962C8B-B14F-4D97-AF65-F5344CB8AC3E}">
        <p14:creationId xmlns:p14="http://schemas.microsoft.com/office/powerpoint/2010/main" val="224076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solidFill>
                  <a:schemeClr val="tx1">
                    <a:lumMod val="50000"/>
                    <a:lumOff val="50000"/>
                  </a:schemeClr>
                </a:solidFill>
                <a:latin typeface="Meiryo" charset="-128"/>
                <a:ea typeface="Meiryo" charset="-128"/>
                <a:cs typeface="Meiryo" charset="-128"/>
              </a:rPr>
              <a:t>「アウトプット思考」とは？</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65</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76" y="905369"/>
            <a:ext cx="2853816" cy="2024787"/>
          </a:xfrm>
          <a:prstGeom prst="rect">
            <a:avLst/>
          </a:prstGeom>
          <a:ln>
            <a:noFill/>
          </a:ln>
          <a:effectLst>
            <a:outerShdw blurRad="292100" dist="139700" dir="2700000" algn="tl" rotWithShape="0">
              <a:srgbClr val="333333">
                <a:alpha val="65000"/>
              </a:srgbClr>
            </a:outerShdw>
          </a:effectLst>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405" y="1453544"/>
            <a:ext cx="2853817" cy="2034953"/>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38" y="3255984"/>
            <a:ext cx="2875411" cy="2022019"/>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9743" y="4257675"/>
            <a:ext cx="2875411" cy="2234305"/>
          </a:xfrm>
          <a:prstGeom prst="rect">
            <a:avLst/>
          </a:prstGeom>
          <a:ln>
            <a:noFill/>
          </a:ln>
          <a:effectLst>
            <a:outerShdw blurRad="292100" dist="139700" dir="2700000" algn="tl" rotWithShape="0">
              <a:srgbClr val="333333">
                <a:alpha val="65000"/>
              </a:srgbClr>
            </a:outerShdw>
          </a:effectLst>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976" y="3568948"/>
            <a:ext cx="3897376" cy="2923032"/>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7"/>
          <a:stretch>
            <a:fillRect/>
          </a:stretch>
        </p:blipFill>
        <p:spPr>
          <a:xfrm>
            <a:off x="6879554" y="914729"/>
            <a:ext cx="2075600" cy="2075600"/>
          </a:xfrm>
          <a:prstGeom prst="rect">
            <a:avLst/>
          </a:prstGeom>
        </p:spPr>
      </p:pic>
    </p:spTree>
    <p:extLst>
      <p:ext uri="{BB962C8B-B14F-4D97-AF65-F5344CB8AC3E}">
        <p14:creationId xmlns:p14="http://schemas.microsoft.com/office/powerpoint/2010/main" val="4118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a:solidFill>
                  <a:schemeClr val="tx1">
                    <a:lumMod val="50000"/>
                    <a:lumOff val="50000"/>
                  </a:schemeClr>
                </a:solidFill>
                <a:latin typeface="Meiryo" charset="-128"/>
                <a:ea typeface="Meiryo" charset="-128"/>
                <a:cs typeface="Meiryo" charset="-128"/>
              </a:rPr>
              <a:t>「アウトプット思考」とは？</a:t>
            </a:r>
            <a:endParaRPr kumimoji="1" lang="ja-JP" altLang="en-US"/>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66</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54811"/>
            <a:ext cx="4209719" cy="3033665"/>
          </a:xfrm>
          <a:prstGeom prst="rect">
            <a:avLst/>
          </a:prstGeom>
          <a:ln>
            <a:noFill/>
          </a:ln>
          <a:effectLst>
            <a:outerShdw blurRad="292100" dist="139700" dir="2700000" algn="tl" rotWithShape="0">
              <a:srgbClr val="333333">
                <a:alpha val="65000"/>
              </a:srgbClr>
            </a:outerShdw>
          </a:effectLst>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629" y="1932384"/>
            <a:ext cx="4209814" cy="3150344"/>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4"/>
          <a:stretch>
            <a:fillRect/>
          </a:stretch>
        </p:blipFill>
        <p:spPr>
          <a:xfrm>
            <a:off x="4039005" y="4628871"/>
            <a:ext cx="1846036" cy="1908048"/>
          </a:xfrm>
          <a:prstGeom prst="rect">
            <a:avLst/>
          </a:prstGeom>
        </p:spPr>
      </p:pic>
      <p:sp>
        <p:nvSpPr>
          <p:cNvPr id="7" name="テキスト ボックス 6"/>
          <p:cNvSpPr txBox="1"/>
          <p:nvPr/>
        </p:nvSpPr>
        <p:spPr>
          <a:xfrm>
            <a:off x="5086412" y="1054811"/>
            <a:ext cx="3518912" cy="707886"/>
          </a:xfrm>
          <a:prstGeom prst="rect">
            <a:avLst/>
          </a:prstGeom>
          <a:noFill/>
        </p:spPr>
        <p:txBody>
          <a:bodyPr wrap="none" rtlCol="0">
            <a:spAutoFit/>
          </a:bodyPr>
          <a:lstStyle/>
          <a:p>
            <a:pPr algn="r"/>
            <a:r>
              <a:rPr lang="ja-JP" altLang="en-US" sz="2000" b="1" dirty="0">
                <a:solidFill>
                  <a:srgbClr val="0070C0"/>
                </a:solidFill>
                <a:latin typeface="Meiryo" charset="-128"/>
                <a:ea typeface="Meiryo" charset="-128"/>
                <a:cs typeface="Meiryo" charset="-128"/>
              </a:rPr>
              <a:t>道具の操作に邪魔されるな！</a:t>
            </a:r>
            <a:endParaRPr lang="en-US" altLang="ja-JP" sz="2000" b="1" dirty="0">
              <a:solidFill>
                <a:srgbClr val="0070C0"/>
              </a:solidFill>
              <a:latin typeface="Meiryo" charset="-128"/>
              <a:ea typeface="Meiryo" charset="-128"/>
              <a:cs typeface="Meiryo" charset="-128"/>
            </a:endParaRPr>
          </a:p>
          <a:p>
            <a:pPr algn="r"/>
            <a:r>
              <a:rPr lang="ja-JP" altLang="en-US" sz="2000" b="1" dirty="0">
                <a:solidFill>
                  <a:srgbClr val="0070C0"/>
                </a:solidFill>
                <a:latin typeface="Meiryo" charset="-128"/>
                <a:ea typeface="Meiryo" charset="-128"/>
                <a:cs typeface="Meiryo" charset="-128"/>
              </a:rPr>
              <a:t>想像の翼を拡げて飛び回れ！</a:t>
            </a:r>
            <a:endParaRPr lang="en-US" altLang="ja-JP" sz="2000" b="1" dirty="0">
              <a:solidFill>
                <a:srgbClr val="0070C0"/>
              </a:solidFill>
              <a:latin typeface="Meiryo" charset="-128"/>
              <a:ea typeface="Meiryo" charset="-128"/>
              <a:cs typeface="Meiryo" charset="-128"/>
            </a:endParaRPr>
          </a:p>
        </p:txBody>
      </p:sp>
      <p:sp>
        <p:nvSpPr>
          <p:cNvPr id="9" name="テキスト ボックス 8"/>
          <p:cNvSpPr txBox="1"/>
          <p:nvPr/>
        </p:nvSpPr>
        <p:spPr>
          <a:xfrm>
            <a:off x="438011" y="4314839"/>
            <a:ext cx="3775456" cy="707886"/>
          </a:xfrm>
          <a:prstGeom prst="rect">
            <a:avLst/>
          </a:prstGeom>
          <a:noFill/>
        </p:spPr>
        <p:txBody>
          <a:bodyPr wrap="none" rtlCol="0">
            <a:spAutoFit/>
          </a:bodyPr>
          <a:lstStyle/>
          <a:p>
            <a:pPr algn="r"/>
            <a:r>
              <a:rPr lang="ja-JP" altLang="en-US" sz="2000" b="1" dirty="0">
                <a:solidFill>
                  <a:srgbClr val="0070C0"/>
                </a:solidFill>
                <a:latin typeface="Meiryo" charset="-128"/>
                <a:ea typeface="Meiryo" charset="-128"/>
                <a:cs typeface="Meiryo" charset="-128"/>
              </a:rPr>
              <a:t>道具はアウトプットを創らない</a:t>
            </a:r>
            <a:endParaRPr lang="en-US" altLang="ja-JP" sz="2000" b="1" dirty="0">
              <a:solidFill>
                <a:srgbClr val="0070C0"/>
              </a:solidFill>
              <a:latin typeface="Meiryo" charset="-128"/>
              <a:ea typeface="Meiryo" charset="-128"/>
              <a:cs typeface="Meiryo" charset="-128"/>
            </a:endParaRPr>
          </a:p>
          <a:p>
            <a:pPr algn="r"/>
            <a:r>
              <a:rPr lang="ja-JP" altLang="en-US" sz="2000" b="1" dirty="0">
                <a:solidFill>
                  <a:srgbClr val="0070C0"/>
                </a:solidFill>
                <a:latin typeface="Meiryo" charset="-128"/>
                <a:ea typeface="Meiryo" charset="-128"/>
                <a:cs typeface="Meiryo" charset="-128"/>
              </a:rPr>
              <a:t>アウトプットを仕上げるだけ！</a:t>
            </a:r>
            <a:endParaRPr lang="en-US" altLang="ja-JP" sz="2000" b="1"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2825888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solidFill>
                  <a:schemeClr val="tx1">
                    <a:lumMod val="50000"/>
                    <a:lumOff val="50000"/>
                  </a:schemeClr>
                </a:solidFill>
              </a:rPr>
              <a:t>67</a:t>
            </a:fld>
            <a:endParaRPr kumimoji="1" lang="ja-JP" altLang="en-US">
              <a:solidFill>
                <a:schemeClr val="tx1">
                  <a:lumMod val="50000"/>
                  <a:lumOff val="50000"/>
                </a:schemeClr>
              </a:solidFill>
            </a:endParaRPr>
          </a:p>
        </p:txBody>
      </p:sp>
      <p:sp>
        <p:nvSpPr>
          <p:cNvPr id="4" name="テキスト ボックス 3"/>
          <p:cNvSpPr txBox="1"/>
          <p:nvPr/>
        </p:nvSpPr>
        <p:spPr>
          <a:xfrm>
            <a:off x="147959" y="1609270"/>
            <a:ext cx="8848081" cy="707886"/>
          </a:xfrm>
          <a:prstGeom prst="rect">
            <a:avLst/>
          </a:prstGeom>
          <a:noFill/>
        </p:spPr>
        <p:txBody>
          <a:bodyPr wrap="square" rtlCol="0">
            <a:spAutoFit/>
          </a:bodyPr>
          <a:lstStyle/>
          <a:p>
            <a:pPr algn="ctr"/>
            <a:r>
              <a:rPr lang="en-US" altLang="ja-JP" sz="4000" dirty="0">
                <a:solidFill>
                  <a:schemeClr val="tx1">
                    <a:lumMod val="50000"/>
                    <a:lumOff val="50000"/>
                  </a:schemeClr>
                </a:solidFill>
              </a:rPr>
              <a:t>100</a:t>
            </a:r>
            <a:r>
              <a:rPr lang="ja-JP" altLang="en-US" sz="4000" dirty="0">
                <a:solidFill>
                  <a:schemeClr val="tx1">
                    <a:lumMod val="50000"/>
                    <a:lumOff val="50000"/>
                  </a:schemeClr>
                </a:solidFill>
              </a:rPr>
              <a:t>年人生を生き抜くために</a:t>
            </a:r>
            <a:r>
              <a:rPr kumimoji="1" lang="ja-JP" altLang="en-US" sz="4000" dirty="0">
                <a:solidFill>
                  <a:schemeClr val="tx1">
                    <a:lumMod val="50000"/>
                    <a:lumOff val="50000"/>
                  </a:schemeClr>
                </a:solidFill>
                <a:latin typeface="Meiryo" charset="-128"/>
                <a:ea typeface="Meiryo" charset="-128"/>
                <a:cs typeface="Meiryo" charset="-128"/>
              </a:rPr>
              <a:t>！</a:t>
            </a:r>
          </a:p>
        </p:txBody>
      </p:sp>
      <p:pic>
        <p:nvPicPr>
          <p:cNvPr id="6" name="図 5"/>
          <p:cNvPicPr>
            <a:picLocks noChangeAspect="1"/>
          </p:cNvPicPr>
          <p:nvPr/>
        </p:nvPicPr>
        <p:blipFill>
          <a:blip r:embed="rId2"/>
          <a:stretch>
            <a:fillRect/>
          </a:stretch>
        </p:blipFill>
        <p:spPr>
          <a:xfrm>
            <a:off x="4248835" y="2631817"/>
            <a:ext cx="4249109" cy="3705223"/>
          </a:xfrm>
          <a:prstGeom prst="rect">
            <a:avLst/>
          </a:prstGeom>
          <a:noFill/>
        </p:spPr>
      </p:pic>
    </p:spTree>
    <p:extLst>
      <p:ext uri="{BB962C8B-B14F-4D97-AF65-F5344CB8AC3E}">
        <p14:creationId xmlns:p14="http://schemas.microsoft.com/office/powerpoint/2010/main" val="35369113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392429" y="5193976"/>
            <a:ext cx="8359140" cy="130383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sp>
        <p:nvSpPr>
          <p:cNvPr id="6" name="正方形/長方形 5"/>
          <p:cNvSpPr/>
          <p:nvPr/>
        </p:nvSpPr>
        <p:spPr>
          <a:xfrm>
            <a:off x="392430" y="1928673"/>
            <a:ext cx="8359140" cy="135554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sp>
        <p:nvSpPr>
          <p:cNvPr id="39" name="タイトル 38"/>
          <p:cNvSpPr>
            <a:spLocks noGrp="1"/>
          </p:cNvSpPr>
          <p:nvPr>
            <p:ph type="title"/>
          </p:nvPr>
        </p:nvSpPr>
        <p:spPr/>
        <p:txBody>
          <a:bodyPr/>
          <a:lstStyle/>
          <a:p>
            <a:r>
              <a:rPr lang="ja-JP" altLang="en-US" dirty="0"/>
              <a:t>「働き方改革」で何を目指すのか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68</a:t>
            </a:fld>
            <a:endParaRPr kumimoji="1" lang="ja-JP" altLang="en-US"/>
          </a:p>
        </p:txBody>
      </p:sp>
      <p:sp>
        <p:nvSpPr>
          <p:cNvPr id="3" name="正方形/長方形 2"/>
          <p:cNvSpPr/>
          <p:nvPr/>
        </p:nvSpPr>
        <p:spPr>
          <a:xfrm>
            <a:off x="2792730" y="899044"/>
            <a:ext cx="3558540" cy="70866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bg1"/>
                </a:solidFill>
                <a:latin typeface="Meiryo" charset="-128"/>
                <a:ea typeface="Meiryo" charset="-128"/>
                <a:cs typeface="Meiryo" charset="-128"/>
              </a:rPr>
              <a:t>働き方改革</a:t>
            </a:r>
          </a:p>
        </p:txBody>
      </p:sp>
      <p:sp>
        <p:nvSpPr>
          <p:cNvPr id="4" name="正方形/長方形 3"/>
          <p:cNvSpPr/>
          <p:nvPr/>
        </p:nvSpPr>
        <p:spPr>
          <a:xfrm>
            <a:off x="521130" y="2412601"/>
            <a:ext cx="3967050" cy="7086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chemeClr val="bg1"/>
                </a:solidFill>
                <a:latin typeface="Meiryo" charset="-128"/>
                <a:ea typeface="Meiryo" charset="-128"/>
                <a:cs typeface="Meiryo" charset="-128"/>
              </a:rPr>
              <a:t>AI</a:t>
            </a:r>
            <a:r>
              <a:rPr kumimoji="1" lang="ja-JP" altLang="en-US" sz="1600" dirty="0">
                <a:solidFill>
                  <a:schemeClr val="bg1"/>
                </a:solidFill>
                <a:latin typeface="Meiryo" charset="-128"/>
                <a:ea typeface="Meiryo" charset="-128"/>
                <a:cs typeface="Meiryo" charset="-128"/>
              </a:rPr>
              <a:t>や自動化が</a:t>
            </a:r>
            <a:r>
              <a:rPr kumimoji="1" lang="ja-JP" altLang="en-US" sz="1600" b="1" u="sng" dirty="0">
                <a:solidFill>
                  <a:schemeClr val="bg1"/>
                </a:solidFill>
                <a:latin typeface="Meiryo" charset="-128"/>
                <a:ea typeface="Meiryo" charset="-128"/>
                <a:cs typeface="Meiryo" charset="-128"/>
              </a:rPr>
              <a:t>既存スキルの不良資産化</a:t>
            </a:r>
            <a:r>
              <a:rPr kumimoji="1" lang="ja-JP" altLang="en-US" sz="1600" dirty="0">
                <a:solidFill>
                  <a:schemeClr val="bg1"/>
                </a:solidFill>
                <a:latin typeface="Meiryo" charset="-128"/>
                <a:ea typeface="Meiryo" charset="-128"/>
                <a:cs typeface="Meiryo" charset="-128"/>
              </a:rPr>
              <a:t>を加速し</a:t>
            </a:r>
            <a:r>
              <a:rPr lang="ja-JP" altLang="en-US" sz="1600" b="1" u="sng" dirty="0">
                <a:solidFill>
                  <a:schemeClr val="bg1"/>
                </a:solidFill>
                <a:latin typeface="Meiryo" charset="-128"/>
                <a:ea typeface="Meiryo" charset="-128"/>
                <a:cs typeface="Meiryo" charset="-128"/>
              </a:rPr>
              <a:t>人生の「旬」の期間を短縮</a:t>
            </a:r>
            <a:endParaRPr lang="en-US" altLang="ja-JP" sz="1600" dirty="0">
              <a:solidFill>
                <a:schemeClr val="bg1"/>
              </a:solidFill>
              <a:latin typeface="Meiryo" charset="-128"/>
              <a:ea typeface="Meiryo" charset="-128"/>
              <a:cs typeface="Meiryo" charset="-128"/>
            </a:endParaRPr>
          </a:p>
        </p:txBody>
      </p:sp>
      <p:sp>
        <p:nvSpPr>
          <p:cNvPr id="5" name="正方形/長方形 4"/>
          <p:cNvSpPr/>
          <p:nvPr/>
        </p:nvSpPr>
        <p:spPr>
          <a:xfrm>
            <a:off x="4678680" y="2412601"/>
            <a:ext cx="3944190" cy="7086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chemeClr val="bg1"/>
                </a:solidFill>
                <a:latin typeface="Meiryo" charset="-128"/>
                <a:ea typeface="Meiryo" charset="-128"/>
                <a:cs typeface="Meiryo" charset="-128"/>
              </a:rPr>
              <a:t>ライフスタイルや医療・衛生・栄養</a:t>
            </a:r>
            <a:endParaRPr kumimoji="1"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が改善</a:t>
            </a:r>
            <a:r>
              <a:rPr lang="ja-JP" altLang="en-US" sz="1600" dirty="0">
                <a:solidFill>
                  <a:schemeClr val="bg1"/>
                </a:solidFill>
                <a:latin typeface="Meiryo" charset="-128"/>
                <a:ea typeface="Meiryo" charset="-128"/>
                <a:cs typeface="Meiryo" charset="-128"/>
              </a:rPr>
              <a:t>し</a:t>
            </a:r>
            <a:r>
              <a:rPr kumimoji="1" lang="ja-JP" altLang="en-US" sz="1600" b="1" u="sng" dirty="0">
                <a:solidFill>
                  <a:schemeClr val="bg1"/>
                </a:solidFill>
                <a:latin typeface="Meiryo" charset="-128"/>
                <a:ea typeface="Meiryo" charset="-128"/>
                <a:cs typeface="Meiryo" charset="-128"/>
              </a:rPr>
              <a:t>高齢化</a:t>
            </a:r>
            <a:r>
              <a:rPr kumimoji="1" lang="ja-JP" altLang="en-US" sz="1600" dirty="0">
                <a:solidFill>
                  <a:schemeClr val="bg1"/>
                </a:solidFill>
                <a:latin typeface="Meiryo" charset="-128"/>
                <a:ea typeface="Meiryo" charset="-128"/>
                <a:cs typeface="Meiryo" charset="-128"/>
              </a:rPr>
              <a:t>を助長</a:t>
            </a:r>
          </a:p>
        </p:txBody>
      </p:sp>
      <p:sp>
        <p:nvSpPr>
          <p:cNvPr id="7" name="テキスト ボックス 6"/>
          <p:cNvSpPr txBox="1"/>
          <p:nvPr/>
        </p:nvSpPr>
        <p:spPr>
          <a:xfrm>
            <a:off x="3440921" y="2085591"/>
            <a:ext cx="2262158" cy="369332"/>
          </a:xfrm>
          <a:prstGeom prst="rect">
            <a:avLst/>
          </a:prstGeom>
          <a:noFill/>
          <a:ln w="28575">
            <a:noFill/>
          </a:ln>
        </p:spPr>
        <p:txBody>
          <a:bodyPr wrap="none" rtlCol="0">
            <a:spAutoFit/>
          </a:bodyPr>
          <a:lstStyle/>
          <a:p>
            <a:pPr algn="ctr"/>
            <a:r>
              <a:rPr kumimoji="1" lang="ja-JP" altLang="en-US" b="1" dirty="0">
                <a:solidFill>
                  <a:schemeClr val="accent3">
                    <a:lumMod val="75000"/>
                  </a:schemeClr>
                </a:solidFill>
                <a:latin typeface="Meiryo" charset="-128"/>
                <a:ea typeface="Meiryo" charset="-128"/>
                <a:cs typeface="Meiryo" charset="-128"/>
              </a:rPr>
              <a:t>テクノロジーの進化</a:t>
            </a:r>
          </a:p>
        </p:txBody>
      </p:sp>
      <p:sp>
        <p:nvSpPr>
          <p:cNvPr id="8" name="正方形/長方形 7"/>
          <p:cNvSpPr/>
          <p:nvPr/>
        </p:nvSpPr>
        <p:spPr>
          <a:xfrm>
            <a:off x="2799392" y="4909287"/>
            <a:ext cx="3558540" cy="117104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bg1"/>
                </a:solidFill>
                <a:latin typeface="Meiryo" charset="-128"/>
                <a:ea typeface="Meiryo" charset="-128"/>
                <a:cs typeface="Meiryo" charset="-128"/>
              </a:rPr>
              <a:t>クロスオーバー人材</a:t>
            </a:r>
            <a:endParaRPr kumimoji="1" lang="en-US" altLang="ja-JP" sz="2400" b="1"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異なる分野の物事を組み合わせて</a:t>
            </a:r>
            <a:endParaRPr lang="en-US" altLang="ja-JP" sz="1400"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新しい物事を作り出せる人材</a:t>
            </a:r>
            <a:endParaRPr kumimoji="1" lang="ja-JP" altLang="en-US" sz="1400" dirty="0">
              <a:solidFill>
                <a:schemeClr val="bg1"/>
              </a:solidFill>
              <a:latin typeface="Meiryo" charset="-128"/>
              <a:ea typeface="Meiryo" charset="-128"/>
              <a:cs typeface="Meiryo" charset="-128"/>
            </a:endParaRPr>
          </a:p>
        </p:txBody>
      </p:sp>
      <p:sp>
        <p:nvSpPr>
          <p:cNvPr id="9" name="正方形/長方形 8"/>
          <p:cNvSpPr/>
          <p:nvPr/>
        </p:nvSpPr>
        <p:spPr>
          <a:xfrm>
            <a:off x="2792730" y="3768148"/>
            <a:ext cx="3558540" cy="8930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chemeClr val="bg1"/>
                </a:solidFill>
                <a:latin typeface="Meiryo" charset="-128"/>
                <a:ea typeface="Meiryo" charset="-128"/>
                <a:cs typeface="Meiryo" charset="-128"/>
              </a:rPr>
              <a:t>社会に必要とされる人材であり続ける</a:t>
            </a:r>
            <a:endParaRPr kumimoji="1" lang="en-US" altLang="ja-JP" sz="14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単一スキル／単一キャリアの限界を脱して</a:t>
            </a:r>
            <a:endParaRPr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マルチスキル／パラレルキャリアへ転換する</a:t>
            </a:r>
            <a:endParaRPr lang="en-US" altLang="ja-JP" sz="1200" dirty="0">
              <a:solidFill>
                <a:schemeClr val="bg1"/>
              </a:solidFill>
              <a:latin typeface="Meiryo" charset="-128"/>
              <a:ea typeface="Meiryo" charset="-128"/>
              <a:cs typeface="Meiryo" charset="-128"/>
            </a:endParaRPr>
          </a:p>
        </p:txBody>
      </p:sp>
      <p:sp>
        <p:nvSpPr>
          <p:cNvPr id="11" name="テキスト ボックス 10"/>
          <p:cNvSpPr txBox="1"/>
          <p:nvPr/>
        </p:nvSpPr>
        <p:spPr>
          <a:xfrm>
            <a:off x="3902584" y="6157548"/>
            <a:ext cx="1338829" cy="369332"/>
          </a:xfrm>
          <a:prstGeom prst="rect">
            <a:avLst/>
          </a:prstGeom>
          <a:noFill/>
        </p:spPr>
        <p:txBody>
          <a:bodyPr wrap="none" rtlCol="0">
            <a:spAutoFit/>
          </a:bodyPr>
          <a:lstStyle/>
          <a:p>
            <a:pPr algn="ctr"/>
            <a:r>
              <a:rPr kumimoji="1" lang="ja-JP" altLang="en-US" b="1">
                <a:solidFill>
                  <a:srgbClr val="0432FF"/>
                </a:solidFill>
                <a:latin typeface="Meiryo" charset="-128"/>
                <a:ea typeface="Meiryo" charset="-128"/>
                <a:cs typeface="Meiryo" charset="-128"/>
              </a:rPr>
              <a:t>環境づくり</a:t>
            </a:r>
            <a:endParaRPr kumimoji="1" lang="ja-JP" altLang="en-US" b="1" dirty="0">
              <a:solidFill>
                <a:srgbClr val="0432FF"/>
              </a:solidFill>
              <a:latin typeface="Meiryo" charset="-128"/>
              <a:ea typeface="Meiryo" charset="-128"/>
              <a:cs typeface="Meiryo" charset="-128"/>
            </a:endParaRPr>
          </a:p>
        </p:txBody>
      </p:sp>
      <p:sp>
        <p:nvSpPr>
          <p:cNvPr id="12" name="テキスト ボックス 11"/>
          <p:cNvSpPr txBox="1"/>
          <p:nvPr/>
        </p:nvSpPr>
        <p:spPr>
          <a:xfrm>
            <a:off x="880203" y="5335553"/>
            <a:ext cx="1082348" cy="307777"/>
          </a:xfrm>
          <a:prstGeom prst="rect">
            <a:avLst/>
          </a:prstGeom>
          <a:noFill/>
        </p:spPr>
        <p:txBody>
          <a:bodyPr wrap="none" rtlCol="0">
            <a:spAutoFit/>
          </a:bodyPr>
          <a:lstStyle/>
          <a:p>
            <a:r>
              <a:rPr kumimoji="1" lang="ja-JP" altLang="en-US" sz="1400" dirty="0">
                <a:solidFill>
                  <a:srgbClr val="0432FF"/>
                </a:solidFill>
                <a:latin typeface="Meiryo" charset="-128"/>
                <a:ea typeface="Meiryo" charset="-128"/>
                <a:cs typeface="Meiryo" charset="-128"/>
              </a:rPr>
              <a:t>法律や制度</a:t>
            </a:r>
          </a:p>
        </p:txBody>
      </p:sp>
      <p:sp>
        <p:nvSpPr>
          <p:cNvPr id="13" name="テキスト ボックス 12"/>
          <p:cNvSpPr txBox="1"/>
          <p:nvPr/>
        </p:nvSpPr>
        <p:spPr>
          <a:xfrm>
            <a:off x="7096235" y="6052703"/>
            <a:ext cx="902811" cy="307777"/>
          </a:xfrm>
          <a:prstGeom prst="rect">
            <a:avLst/>
          </a:prstGeom>
          <a:noFill/>
        </p:spPr>
        <p:txBody>
          <a:bodyPr wrap="none" rtlCol="0">
            <a:spAutoFit/>
          </a:bodyPr>
          <a:lstStyle/>
          <a:p>
            <a:r>
              <a:rPr kumimoji="1" lang="ja-JP" altLang="en-US" sz="1400">
                <a:solidFill>
                  <a:srgbClr val="0432FF"/>
                </a:solidFill>
                <a:latin typeface="Meiryo" charset="-128"/>
                <a:ea typeface="Meiryo" charset="-128"/>
                <a:cs typeface="Meiryo" charset="-128"/>
              </a:rPr>
              <a:t>労働時間</a:t>
            </a:r>
            <a:endParaRPr kumimoji="1" lang="ja-JP" altLang="en-US" sz="1400" dirty="0">
              <a:solidFill>
                <a:srgbClr val="0432FF"/>
              </a:solidFill>
              <a:latin typeface="Meiryo" charset="-128"/>
              <a:ea typeface="Meiryo" charset="-128"/>
              <a:cs typeface="Meiryo" charset="-128"/>
            </a:endParaRPr>
          </a:p>
        </p:txBody>
      </p:sp>
      <p:sp>
        <p:nvSpPr>
          <p:cNvPr id="14" name="テキスト ボックス 13"/>
          <p:cNvSpPr txBox="1"/>
          <p:nvPr/>
        </p:nvSpPr>
        <p:spPr>
          <a:xfrm>
            <a:off x="6652260" y="5332184"/>
            <a:ext cx="1800493" cy="307777"/>
          </a:xfrm>
          <a:prstGeom prst="rect">
            <a:avLst/>
          </a:prstGeom>
          <a:noFill/>
        </p:spPr>
        <p:txBody>
          <a:bodyPr wrap="none" rtlCol="0">
            <a:spAutoFit/>
          </a:bodyPr>
          <a:lstStyle/>
          <a:p>
            <a:r>
              <a:rPr lang="ja-JP" altLang="en-US" sz="1400" dirty="0">
                <a:solidFill>
                  <a:srgbClr val="0432FF"/>
                </a:solidFill>
                <a:latin typeface="Meiryo" charset="-128"/>
                <a:ea typeface="Meiryo" charset="-128"/>
                <a:cs typeface="Meiryo" charset="-128"/>
              </a:rPr>
              <a:t>在宅</a:t>
            </a:r>
            <a:r>
              <a:rPr lang="ja-JP" altLang="en-US" sz="1400">
                <a:solidFill>
                  <a:srgbClr val="0432FF"/>
                </a:solidFill>
                <a:latin typeface="Meiryo" charset="-128"/>
                <a:ea typeface="Meiryo" charset="-128"/>
                <a:cs typeface="Meiryo" charset="-128"/>
              </a:rPr>
              <a:t>・リモート勤務</a:t>
            </a:r>
            <a:endParaRPr kumimoji="1" lang="ja-JP" altLang="en-US" sz="1400" dirty="0">
              <a:solidFill>
                <a:srgbClr val="0432FF"/>
              </a:solidFill>
              <a:latin typeface="Meiryo" charset="-128"/>
              <a:ea typeface="Meiryo" charset="-128"/>
              <a:cs typeface="Meiryo" charset="-128"/>
            </a:endParaRPr>
          </a:p>
        </p:txBody>
      </p:sp>
      <p:sp>
        <p:nvSpPr>
          <p:cNvPr id="15" name="テキスト ボックス 14"/>
          <p:cNvSpPr txBox="1"/>
          <p:nvPr/>
        </p:nvSpPr>
        <p:spPr>
          <a:xfrm>
            <a:off x="521130" y="5692004"/>
            <a:ext cx="1800493" cy="307777"/>
          </a:xfrm>
          <a:prstGeom prst="rect">
            <a:avLst/>
          </a:prstGeom>
          <a:noFill/>
        </p:spPr>
        <p:txBody>
          <a:bodyPr wrap="none" rtlCol="0">
            <a:spAutoFit/>
          </a:bodyPr>
          <a:lstStyle/>
          <a:p>
            <a:r>
              <a:rPr lang="ja-JP" altLang="en-US" sz="1400" dirty="0">
                <a:solidFill>
                  <a:srgbClr val="0432FF"/>
                </a:solidFill>
                <a:latin typeface="Meiryo" charset="-128"/>
                <a:ea typeface="Meiryo" charset="-128"/>
                <a:cs typeface="Meiryo" charset="-128"/>
              </a:rPr>
              <a:t>業績評価・人事制度</a:t>
            </a:r>
            <a:endParaRPr kumimoji="1" lang="ja-JP" altLang="en-US" sz="1400" dirty="0">
              <a:solidFill>
                <a:srgbClr val="0432FF"/>
              </a:solidFill>
              <a:latin typeface="Meiryo" charset="-128"/>
              <a:ea typeface="Meiryo" charset="-128"/>
              <a:cs typeface="Meiryo" charset="-128"/>
            </a:endParaRPr>
          </a:p>
        </p:txBody>
      </p:sp>
      <p:sp>
        <p:nvSpPr>
          <p:cNvPr id="16" name="テキスト ボックス 15"/>
          <p:cNvSpPr txBox="1"/>
          <p:nvPr/>
        </p:nvSpPr>
        <p:spPr>
          <a:xfrm>
            <a:off x="7058461" y="5692004"/>
            <a:ext cx="992579" cy="307777"/>
          </a:xfrm>
          <a:prstGeom prst="rect">
            <a:avLst/>
          </a:prstGeom>
          <a:noFill/>
        </p:spPr>
        <p:txBody>
          <a:bodyPr wrap="none" rtlCol="0">
            <a:spAutoFit/>
          </a:bodyPr>
          <a:lstStyle/>
          <a:p>
            <a:r>
              <a:rPr lang="ja-JP" altLang="en-US" sz="1400" dirty="0">
                <a:solidFill>
                  <a:srgbClr val="0432FF"/>
                </a:solidFill>
                <a:latin typeface="Meiryo" charset="-128"/>
                <a:ea typeface="Meiryo" charset="-128"/>
                <a:cs typeface="Meiryo" charset="-128"/>
              </a:rPr>
              <a:t>兼業･副業</a:t>
            </a:r>
            <a:endParaRPr kumimoji="1" lang="ja-JP" altLang="en-US" sz="1400" dirty="0">
              <a:solidFill>
                <a:srgbClr val="0432FF"/>
              </a:solidFill>
              <a:latin typeface="Meiryo" charset="-128"/>
              <a:ea typeface="Meiryo" charset="-128"/>
              <a:cs typeface="Meiryo" charset="-128"/>
            </a:endParaRPr>
          </a:p>
        </p:txBody>
      </p:sp>
      <p:sp>
        <p:nvSpPr>
          <p:cNvPr id="17" name="テキスト ボックス 16"/>
          <p:cNvSpPr txBox="1"/>
          <p:nvPr/>
        </p:nvSpPr>
        <p:spPr>
          <a:xfrm>
            <a:off x="521130" y="6052703"/>
            <a:ext cx="1800493" cy="307777"/>
          </a:xfrm>
          <a:prstGeom prst="rect">
            <a:avLst/>
          </a:prstGeom>
          <a:noFill/>
        </p:spPr>
        <p:txBody>
          <a:bodyPr wrap="none" rtlCol="0">
            <a:spAutoFit/>
          </a:bodyPr>
          <a:lstStyle/>
          <a:p>
            <a:r>
              <a:rPr lang="ja-JP" altLang="en-US" sz="1400" dirty="0">
                <a:solidFill>
                  <a:srgbClr val="0432FF"/>
                </a:solidFill>
                <a:latin typeface="Meiryo" charset="-128"/>
                <a:ea typeface="Meiryo" charset="-128"/>
                <a:cs typeface="Meiryo" charset="-128"/>
              </a:rPr>
              <a:t>事業目的・経営理念</a:t>
            </a:r>
            <a:endParaRPr kumimoji="1" lang="ja-JP" altLang="en-US" sz="1400" dirty="0">
              <a:solidFill>
                <a:srgbClr val="0432FF"/>
              </a:solidFill>
              <a:latin typeface="Meiryo" charset="-128"/>
              <a:ea typeface="Meiryo" charset="-128"/>
              <a:cs typeface="Meiryo" charset="-128"/>
            </a:endParaRPr>
          </a:p>
        </p:txBody>
      </p:sp>
      <p:cxnSp>
        <p:nvCxnSpPr>
          <p:cNvPr id="26" name="カギ線コネクタ 25"/>
          <p:cNvCxnSpPr>
            <a:stCxn id="3" idx="2"/>
            <a:endCxn id="4" idx="0"/>
          </p:cNvCxnSpPr>
          <p:nvPr/>
        </p:nvCxnSpPr>
        <p:spPr>
          <a:xfrm rot="5400000">
            <a:off x="3135880" y="976480"/>
            <a:ext cx="804897" cy="2067345"/>
          </a:xfrm>
          <a:prstGeom prst="bentConnector3">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カギ線コネクタ 26"/>
          <p:cNvCxnSpPr>
            <a:stCxn id="3" idx="2"/>
            <a:endCxn id="5" idx="0"/>
          </p:cNvCxnSpPr>
          <p:nvPr/>
        </p:nvCxnSpPr>
        <p:spPr>
          <a:xfrm rot="16200000" flipH="1">
            <a:off x="5208939" y="970764"/>
            <a:ext cx="804897" cy="2078775"/>
          </a:xfrm>
          <a:prstGeom prst="bentConnector3">
            <a:avLst>
              <a:gd name="adj1" fmla="val 50000"/>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0" name="カギ線コネクタ 29"/>
          <p:cNvCxnSpPr>
            <a:stCxn id="4" idx="2"/>
            <a:endCxn id="9" idx="0"/>
          </p:cNvCxnSpPr>
          <p:nvPr/>
        </p:nvCxnSpPr>
        <p:spPr>
          <a:xfrm rot="16200000" flipH="1">
            <a:off x="3214884" y="2411031"/>
            <a:ext cx="646887" cy="2067345"/>
          </a:xfrm>
          <a:prstGeom prst="bentConnector3">
            <a:avLst>
              <a:gd name="adj1" fmla="val 50000"/>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4" name="カギ線コネクタ 33"/>
          <p:cNvCxnSpPr>
            <a:stCxn id="5" idx="2"/>
            <a:endCxn id="9" idx="0"/>
          </p:cNvCxnSpPr>
          <p:nvPr/>
        </p:nvCxnSpPr>
        <p:spPr>
          <a:xfrm rot="5400000">
            <a:off x="5287945" y="2405317"/>
            <a:ext cx="646887" cy="2078775"/>
          </a:xfrm>
          <a:prstGeom prst="bentConnector3">
            <a:avLst>
              <a:gd name="adj1" fmla="val 50000"/>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p:cNvCxnSpPr>
            <a:stCxn id="9" idx="2"/>
            <a:endCxn id="8" idx="0"/>
          </p:cNvCxnSpPr>
          <p:nvPr/>
        </p:nvCxnSpPr>
        <p:spPr>
          <a:xfrm>
            <a:off x="4572000" y="4661210"/>
            <a:ext cx="6662" cy="248077"/>
          </a:xfrm>
          <a:prstGeom prst="straightConnector1">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38043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直線コネクタ 45"/>
          <p:cNvCxnSpPr/>
          <p:nvPr/>
        </p:nvCxnSpPr>
        <p:spPr>
          <a:xfrm flipH="1">
            <a:off x="2440382" y="1691218"/>
            <a:ext cx="1" cy="3342223"/>
          </a:xfrm>
          <a:prstGeom prst="line">
            <a:avLst/>
          </a:prstGeom>
          <a:ln>
            <a:solidFill>
              <a:schemeClr val="bg1">
                <a:lumMod val="8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p:nvPr/>
        </p:nvCxnSpPr>
        <p:spPr>
          <a:xfrm flipH="1">
            <a:off x="6550622" y="1691217"/>
            <a:ext cx="1" cy="3342223"/>
          </a:xfrm>
          <a:prstGeom prst="line">
            <a:avLst/>
          </a:prstGeom>
          <a:ln>
            <a:solidFill>
              <a:schemeClr val="bg1">
                <a:lumMod val="8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8" name="直線コネクタ 47"/>
          <p:cNvCxnSpPr/>
          <p:nvPr/>
        </p:nvCxnSpPr>
        <p:spPr>
          <a:xfrm flipH="1">
            <a:off x="8514874" y="1681656"/>
            <a:ext cx="1" cy="3342223"/>
          </a:xfrm>
          <a:prstGeom prst="line">
            <a:avLst/>
          </a:prstGeom>
          <a:ln>
            <a:solidFill>
              <a:schemeClr val="bg1">
                <a:lumMod val="8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22" idx="2"/>
          </p:cNvCxnSpPr>
          <p:nvPr/>
        </p:nvCxnSpPr>
        <p:spPr>
          <a:xfrm flipH="1">
            <a:off x="4904928" y="1681656"/>
            <a:ext cx="1" cy="3342223"/>
          </a:xfrm>
          <a:prstGeom prst="line">
            <a:avLst/>
          </a:prstGeom>
          <a:ln>
            <a:solidFill>
              <a:schemeClr val="bg1">
                <a:lumMod val="8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lang="en-US" altLang="ja-JP" b="1" dirty="0">
                <a:solidFill>
                  <a:schemeClr val="tx1">
                    <a:lumMod val="50000"/>
                    <a:lumOff val="50000"/>
                  </a:schemeClr>
                </a:solidFill>
                <a:latin typeface="Meiryo" charset="-128"/>
                <a:ea typeface="Meiryo" charset="-128"/>
                <a:cs typeface="Meiryo" charset="-128"/>
              </a:rPr>
              <a:t>100</a:t>
            </a:r>
            <a:r>
              <a:rPr lang="ja-JP" altLang="en-US" b="1" dirty="0">
                <a:solidFill>
                  <a:schemeClr val="tx1">
                    <a:lumMod val="50000"/>
                    <a:lumOff val="50000"/>
                  </a:schemeClr>
                </a:solidFill>
                <a:latin typeface="Meiryo" charset="-128"/>
                <a:ea typeface="Meiryo" charset="-128"/>
                <a:cs typeface="Meiryo" charset="-128"/>
              </a:rPr>
              <a:t>年人生</a:t>
            </a:r>
            <a:r>
              <a:rPr lang="ja-JP" altLang="en-US" sz="1800" dirty="0">
                <a:solidFill>
                  <a:schemeClr val="tx1">
                    <a:lumMod val="50000"/>
                    <a:lumOff val="50000"/>
                  </a:schemeClr>
                </a:solidFill>
                <a:latin typeface="Meiryo" charset="-128"/>
                <a:ea typeface="Meiryo" charset="-128"/>
                <a:cs typeface="Meiryo" charset="-128"/>
              </a:rPr>
              <a:t>を生きるには</a:t>
            </a:r>
            <a:r>
              <a:rPr lang="ja-JP" altLang="en-US" b="1" dirty="0">
                <a:solidFill>
                  <a:schemeClr val="tx1">
                    <a:lumMod val="50000"/>
                    <a:lumOff val="50000"/>
                  </a:schemeClr>
                </a:solidFill>
                <a:latin typeface="Meiryo" charset="-128"/>
                <a:ea typeface="Meiryo" charset="-128"/>
                <a:cs typeface="Meiryo" charset="-128"/>
              </a:rPr>
              <a:t>学びつつける</a:t>
            </a:r>
            <a:r>
              <a:rPr lang="ja-JP" altLang="en-US" sz="1800" dirty="0">
                <a:solidFill>
                  <a:schemeClr val="tx1">
                    <a:lumMod val="50000"/>
                    <a:lumOff val="50000"/>
                  </a:schemeClr>
                </a:solidFill>
                <a:latin typeface="Meiryo" charset="-128"/>
                <a:ea typeface="Meiryo" charset="-128"/>
                <a:cs typeface="Meiryo" charset="-128"/>
              </a:rPr>
              <a:t>しかない</a:t>
            </a:r>
          </a:p>
        </p:txBody>
      </p:sp>
      <p:sp>
        <p:nvSpPr>
          <p:cNvPr id="3" name="スライド番号プレースホルダー 2"/>
          <p:cNvSpPr>
            <a:spLocks noGrp="1"/>
          </p:cNvSpPr>
          <p:nvPr>
            <p:ph type="sldNum" sz="quarter" idx="12"/>
          </p:nvPr>
        </p:nvSpPr>
        <p:spPr>
          <a:xfrm>
            <a:off x="6932246" y="7201667"/>
            <a:ext cx="2133600" cy="217800"/>
          </a:xfrm>
        </p:spPr>
        <p:txBody>
          <a:bodyPr/>
          <a:lstStyle/>
          <a:p>
            <a:fld id="{8FF8CC5D-A65D-5946-99B5-645367A967AD}" type="slidenum">
              <a:rPr kumimoji="1" lang="ja-JP" altLang="en-US" smtClean="0">
                <a:solidFill>
                  <a:schemeClr val="tx1">
                    <a:lumMod val="50000"/>
                    <a:lumOff val="50000"/>
                  </a:schemeClr>
                </a:solidFill>
              </a:rPr>
              <a:t>69</a:t>
            </a:fld>
            <a:endParaRPr kumimoji="1" lang="ja-JP" altLang="en-US">
              <a:solidFill>
                <a:schemeClr val="tx1">
                  <a:lumMod val="50000"/>
                  <a:lumOff val="50000"/>
                </a:schemeClr>
              </a:solidFill>
            </a:endParaRPr>
          </a:p>
        </p:txBody>
      </p:sp>
      <p:sp>
        <p:nvSpPr>
          <p:cNvPr id="4" name="ホームベース 3"/>
          <p:cNvSpPr/>
          <p:nvPr/>
        </p:nvSpPr>
        <p:spPr>
          <a:xfrm>
            <a:off x="4835890" y="2019043"/>
            <a:ext cx="1718336" cy="504761"/>
          </a:xfrm>
          <a:prstGeom prst="homePlat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dirty="0">
                <a:latin typeface="Meiryo" charset="-128"/>
                <a:ea typeface="Meiryo" charset="-128"/>
                <a:cs typeface="Meiryo" charset="-128"/>
              </a:rPr>
              <a:t>引退</a:t>
            </a:r>
          </a:p>
        </p:txBody>
      </p:sp>
      <p:sp>
        <p:nvSpPr>
          <p:cNvPr id="7" name="ホームベース 6"/>
          <p:cNvSpPr/>
          <p:nvPr/>
        </p:nvSpPr>
        <p:spPr>
          <a:xfrm>
            <a:off x="2276797" y="2019044"/>
            <a:ext cx="2865937" cy="504761"/>
          </a:xfrm>
          <a:prstGeom prst="homePlat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dirty="0">
                <a:latin typeface="Meiryo" charset="-128"/>
                <a:ea typeface="Meiryo" charset="-128"/>
                <a:cs typeface="Meiryo" charset="-128"/>
              </a:rPr>
              <a:t>仕事</a:t>
            </a:r>
          </a:p>
        </p:txBody>
      </p:sp>
      <p:sp>
        <p:nvSpPr>
          <p:cNvPr id="8" name="ホームベース 7"/>
          <p:cNvSpPr/>
          <p:nvPr/>
        </p:nvSpPr>
        <p:spPr>
          <a:xfrm>
            <a:off x="1073961" y="2019043"/>
            <a:ext cx="1491270" cy="504761"/>
          </a:xfrm>
          <a:prstGeom prst="homePlat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dirty="0">
                <a:latin typeface="Meiryo" charset="-128"/>
                <a:ea typeface="Meiryo" charset="-128"/>
                <a:cs typeface="Meiryo" charset="-128"/>
              </a:rPr>
              <a:t>学び</a:t>
            </a:r>
          </a:p>
        </p:txBody>
      </p:sp>
      <p:sp>
        <p:nvSpPr>
          <p:cNvPr id="21" name="テキスト ボックス 20"/>
          <p:cNvSpPr txBox="1"/>
          <p:nvPr/>
        </p:nvSpPr>
        <p:spPr>
          <a:xfrm>
            <a:off x="6272530" y="1309114"/>
            <a:ext cx="649537" cy="369332"/>
          </a:xfrm>
          <a:prstGeom prst="rect">
            <a:avLst/>
          </a:prstGeom>
          <a:noFill/>
        </p:spPr>
        <p:txBody>
          <a:bodyPr wrap="none" rtlCol="0">
            <a:spAutoFit/>
          </a:bodyPr>
          <a:lstStyle/>
          <a:p>
            <a:r>
              <a:rPr kumimoji="1" lang="en-US" altLang="ja-JP">
                <a:solidFill>
                  <a:schemeClr val="tx1">
                    <a:lumMod val="50000"/>
                    <a:lumOff val="50000"/>
                  </a:schemeClr>
                </a:solidFill>
              </a:rPr>
              <a:t>85</a:t>
            </a:r>
            <a:r>
              <a:rPr kumimoji="1" lang="ja-JP" altLang="en-US" dirty="0">
                <a:solidFill>
                  <a:schemeClr val="tx1">
                    <a:lumMod val="50000"/>
                    <a:lumOff val="50000"/>
                  </a:schemeClr>
                </a:solidFill>
              </a:rPr>
              <a:t>歳</a:t>
            </a:r>
          </a:p>
        </p:txBody>
      </p:sp>
      <p:sp>
        <p:nvSpPr>
          <p:cNvPr id="22" name="テキスト ボックス 21"/>
          <p:cNvSpPr txBox="1"/>
          <p:nvPr/>
        </p:nvSpPr>
        <p:spPr>
          <a:xfrm>
            <a:off x="4580160" y="1312324"/>
            <a:ext cx="649537" cy="369332"/>
          </a:xfrm>
          <a:prstGeom prst="rect">
            <a:avLst/>
          </a:prstGeom>
          <a:noFill/>
        </p:spPr>
        <p:txBody>
          <a:bodyPr wrap="none" rtlCol="0">
            <a:spAutoFit/>
          </a:bodyPr>
          <a:lstStyle/>
          <a:p>
            <a:r>
              <a:rPr lang="en-US" altLang="ja-JP" dirty="0">
                <a:solidFill>
                  <a:schemeClr val="tx1">
                    <a:lumMod val="50000"/>
                    <a:lumOff val="50000"/>
                  </a:schemeClr>
                </a:solidFill>
              </a:rPr>
              <a:t>65</a:t>
            </a:r>
            <a:r>
              <a:rPr kumimoji="1" lang="ja-JP" altLang="en-US" dirty="0">
                <a:solidFill>
                  <a:schemeClr val="tx1">
                    <a:lumMod val="50000"/>
                    <a:lumOff val="50000"/>
                  </a:schemeClr>
                </a:solidFill>
              </a:rPr>
              <a:t>歳</a:t>
            </a:r>
          </a:p>
        </p:txBody>
      </p:sp>
      <p:sp>
        <p:nvSpPr>
          <p:cNvPr id="23" name="テキスト ボックス 22"/>
          <p:cNvSpPr txBox="1"/>
          <p:nvPr/>
        </p:nvSpPr>
        <p:spPr>
          <a:xfrm>
            <a:off x="8150797" y="1280939"/>
            <a:ext cx="766557" cy="369332"/>
          </a:xfrm>
          <a:prstGeom prst="rect">
            <a:avLst/>
          </a:prstGeom>
          <a:noFill/>
        </p:spPr>
        <p:txBody>
          <a:bodyPr wrap="none" rtlCol="0">
            <a:spAutoFit/>
          </a:bodyPr>
          <a:lstStyle/>
          <a:p>
            <a:r>
              <a:rPr lang="en-US" altLang="ja-JP" dirty="0">
                <a:solidFill>
                  <a:schemeClr val="tx1">
                    <a:lumMod val="50000"/>
                    <a:lumOff val="50000"/>
                  </a:schemeClr>
                </a:solidFill>
              </a:rPr>
              <a:t>100</a:t>
            </a:r>
            <a:r>
              <a:rPr kumimoji="1" lang="ja-JP" altLang="en-US" dirty="0">
                <a:solidFill>
                  <a:schemeClr val="tx1">
                    <a:lumMod val="50000"/>
                    <a:lumOff val="50000"/>
                  </a:schemeClr>
                </a:solidFill>
              </a:rPr>
              <a:t>歳</a:t>
            </a:r>
          </a:p>
        </p:txBody>
      </p:sp>
      <p:sp>
        <p:nvSpPr>
          <p:cNvPr id="24" name="テキスト ボックス 23"/>
          <p:cNvSpPr txBox="1"/>
          <p:nvPr/>
        </p:nvSpPr>
        <p:spPr>
          <a:xfrm>
            <a:off x="2139168" y="1304934"/>
            <a:ext cx="649537" cy="369332"/>
          </a:xfrm>
          <a:prstGeom prst="rect">
            <a:avLst/>
          </a:prstGeom>
          <a:noFill/>
        </p:spPr>
        <p:txBody>
          <a:bodyPr wrap="none" rtlCol="0">
            <a:spAutoFit/>
          </a:bodyPr>
          <a:lstStyle/>
          <a:p>
            <a:r>
              <a:rPr lang="en-US" altLang="ja-JP" dirty="0">
                <a:solidFill>
                  <a:schemeClr val="tx1">
                    <a:lumMod val="50000"/>
                    <a:lumOff val="50000"/>
                  </a:schemeClr>
                </a:solidFill>
              </a:rPr>
              <a:t>25</a:t>
            </a:r>
            <a:r>
              <a:rPr kumimoji="1" lang="ja-JP" altLang="en-US" dirty="0">
                <a:solidFill>
                  <a:schemeClr val="tx1">
                    <a:lumMod val="50000"/>
                    <a:lumOff val="50000"/>
                  </a:schemeClr>
                </a:solidFill>
              </a:rPr>
              <a:t>歳</a:t>
            </a:r>
          </a:p>
        </p:txBody>
      </p:sp>
      <p:sp>
        <p:nvSpPr>
          <p:cNvPr id="30" name="テキスト ボックス 29"/>
          <p:cNvSpPr txBox="1"/>
          <p:nvPr/>
        </p:nvSpPr>
        <p:spPr>
          <a:xfrm>
            <a:off x="350331" y="5167002"/>
            <a:ext cx="8443338" cy="523220"/>
          </a:xfrm>
          <a:prstGeom prst="rect">
            <a:avLst/>
          </a:prstGeom>
          <a:noFill/>
        </p:spPr>
        <p:txBody>
          <a:bodyPr wrap="none" rtlCol="0">
            <a:spAutoFit/>
          </a:bodyPr>
          <a:lstStyle/>
          <a:p>
            <a:pPr algn="ctr"/>
            <a:r>
              <a:rPr kumimoji="1" lang="ja-JP" altLang="en-US" sz="2800" dirty="0">
                <a:solidFill>
                  <a:schemeClr val="tx1">
                    <a:lumMod val="50000"/>
                    <a:lumOff val="50000"/>
                  </a:schemeClr>
                </a:solidFill>
                <a:latin typeface="Meiryo" charset="-128"/>
                <a:ea typeface="Meiryo" charset="-128"/>
                <a:cs typeface="Meiryo" charset="-128"/>
              </a:rPr>
              <a:t>常に</a:t>
            </a:r>
            <a:r>
              <a:rPr kumimoji="1" lang="ja-JP" altLang="en-US" sz="2800" b="1" dirty="0">
                <a:solidFill>
                  <a:srgbClr val="0070C0"/>
                </a:solidFill>
                <a:latin typeface="Meiryo" charset="-128"/>
                <a:ea typeface="Meiryo" charset="-128"/>
                <a:cs typeface="Meiryo" charset="-128"/>
              </a:rPr>
              <a:t>社会で必要とされる存在</a:t>
            </a:r>
            <a:r>
              <a:rPr kumimoji="1" lang="ja-JP" altLang="en-US" sz="2800" dirty="0">
                <a:solidFill>
                  <a:schemeClr val="tx1">
                    <a:lumMod val="50000"/>
                    <a:lumOff val="50000"/>
                  </a:schemeClr>
                </a:solidFill>
                <a:latin typeface="Meiryo" charset="-128"/>
                <a:ea typeface="Meiryo" charset="-128"/>
                <a:cs typeface="Meiryo" charset="-128"/>
              </a:rPr>
              <a:t>であり</a:t>
            </a:r>
            <a:r>
              <a:rPr kumimoji="1" lang="ja-JP" altLang="en-US" sz="2800" b="1" dirty="0">
                <a:solidFill>
                  <a:srgbClr val="0070C0"/>
                </a:solidFill>
                <a:latin typeface="Meiryo" charset="-128"/>
                <a:ea typeface="Meiryo" charset="-128"/>
                <a:cs typeface="Meiryo" charset="-128"/>
              </a:rPr>
              <a:t>続ける</a:t>
            </a:r>
            <a:r>
              <a:rPr kumimoji="1" lang="ja-JP" altLang="en-US" sz="2800" dirty="0">
                <a:solidFill>
                  <a:schemeClr val="tx1">
                    <a:lumMod val="50000"/>
                    <a:lumOff val="50000"/>
                  </a:schemeClr>
                </a:solidFill>
                <a:latin typeface="Meiryo" charset="-128"/>
                <a:ea typeface="Meiryo" charset="-128"/>
                <a:cs typeface="Meiryo" charset="-128"/>
              </a:rPr>
              <a:t>ために！</a:t>
            </a:r>
          </a:p>
        </p:txBody>
      </p:sp>
      <p:sp>
        <p:nvSpPr>
          <p:cNvPr id="35" name="テキスト ボックス 34"/>
          <p:cNvSpPr txBox="1"/>
          <p:nvPr/>
        </p:nvSpPr>
        <p:spPr>
          <a:xfrm>
            <a:off x="188594" y="2117534"/>
            <a:ext cx="902811" cy="307777"/>
          </a:xfrm>
          <a:prstGeom prst="rect">
            <a:avLst/>
          </a:prstGeom>
          <a:noFill/>
        </p:spPr>
        <p:txBody>
          <a:bodyPr wrap="none" rtlCol="0">
            <a:spAutoFit/>
          </a:bodyPr>
          <a:lstStyle/>
          <a:p>
            <a:r>
              <a:rPr kumimoji="1" lang="ja-JP" altLang="en-US" sz="1400">
                <a:solidFill>
                  <a:schemeClr val="tx1">
                    <a:lumMod val="50000"/>
                    <a:lumOff val="50000"/>
                  </a:schemeClr>
                </a:solidFill>
                <a:latin typeface="Meiryo" charset="-128"/>
                <a:ea typeface="Meiryo" charset="-128"/>
                <a:cs typeface="Meiryo" charset="-128"/>
              </a:rPr>
              <a:t>これまで</a:t>
            </a:r>
          </a:p>
        </p:txBody>
      </p:sp>
      <p:sp>
        <p:nvSpPr>
          <p:cNvPr id="37" name="テキスト ボックス 36"/>
          <p:cNvSpPr txBox="1"/>
          <p:nvPr/>
        </p:nvSpPr>
        <p:spPr>
          <a:xfrm>
            <a:off x="983308" y="1705044"/>
            <a:ext cx="1954381" cy="338554"/>
          </a:xfrm>
          <a:prstGeom prst="rect">
            <a:avLst/>
          </a:prstGeom>
          <a:noFill/>
        </p:spPr>
        <p:txBody>
          <a:bodyPr wrap="none" rtlCol="0">
            <a:spAutoFit/>
          </a:bodyPr>
          <a:lstStyle/>
          <a:p>
            <a:r>
              <a:rPr kumimoji="1" lang="en-US" altLang="ja-JP" sz="1600" dirty="0">
                <a:solidFill>
                  <a:schemeClr val="tx1">
                    <a:lumMod val="50000"/>
                    <a:lumOff val="50000"/>
                  </a:schemeClr>
                </a:solidFill>
                <a:latin typeface="Meiryo" charset="-128"/>
                <a:ea typeface="Meiryo" charset="-128"/>
                <a:cs typeface="Meiryo" charset="-128"/>
              </a:rPr>
              <a:t>3</a:t>
            </a:r>
            <a:r>
              <a:rPr kumimoji="1" lang="ja-JP" altLang="en-US" sz="1600" dirty="0">
                <a:solidFill>
                  <a:schemeClr val="tx1">
                    <a:lumMod val="50000"/>
                    <a:lumOff val="50000"/>
                  </a:schemeClr>
                </a:solidFill>
                <a:latin typeface="Meiryo" charset="-128"/>
                <a:ea typeface="Meiryo" charset="-128"/>
                <a:cs typeface="Meiryo" charset="-128"/>
              </a:rPr>
              <a:t>ステージ・ライフ</a:t>
            </a:r>
          </a:p>
        </p:txBody>
      </p:sp>
      <p:grpSp>
        <p:nvGrpSpPr>
          <p:cNvPr id="49" name="図形グループ 48"/>
          <p:cNvGrpSpPr/>
          <p:nvPr/>
        </p:nvGrpSpPr>
        <p:grpSpPr>
          <a:xfrm>
            <a:off x="188594" y="2858244"/>
            <a:ext cx="8611740" cy="1715153"/>
            <a:chOff x="188594" y="3134409"/>
            <a:chExt cx="8611740" cy="1715153"/>
          </a:xfrm>
        </p:grpSpPr>
        <p:sp>
          <p:nvSpPr>
            <p:cNvPr id="9" name="ホームベース 8"/>
            <p:cNvSpPr/>
            <p:nvPr/>
          </p:nvSpPr>
          <p:spPr>
            <a:xfrm>
              <a:off x="7646597" y="3459685"/>
              <a:ext cx="1153737" cy="504761"/>
            </a:xfrm>
            <a:prstGeom prst="homePlat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a:solidFill>
                    <a:schemeClr val="bg1"/>
                  </a:solidFill>
                  <a:latin typeface="Meiryo" charset="-128"/>
                  <a:ea typeface="Meiryo" charset="-128"/>
                  <a:cs typeface="Meiryo" charset="-128"/>
                </a:rPr>
                <a:t>引退</a:t>
              </a:r>
              <a:endParaRPr kumimoji="1" lang="ja-JP" altLang="en-US" sz="1400" dirty="0">
                <a:solidFill>
                  <a:schemeClr val="bg1"/>
                </a:solidFill>
                <a:latin typeface="Meiryo" charset="-128"/>
                <a:ea typeface="Meiryo" charset="-128"/>
                <a:cs typeface="Meiryo" charset="-128"/>
              </a:endParaRPr>
            </a:p>
          </p:txBody>
        </p:sp>
        <p:sp>
          <p:nvSpPr>
            <p:cNvPr id="14" name="ホームベース 13"/>
            <p:cNvSpPr/>
            <p:nvPr/>
          </p:nvSpPr>
          <p:spPr>
            <a:xfrm>
              <a:off x="6272530" y="4344801"/>
              <a:ext cx="1631816" cy="504761"/>
            </a:xfrm>
            <a:prstGeom prst="homePlat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a:solidFill>
                    <a:schemeClr val="bg1"/>
                  </a:solidFill>
                  <a:latin typeface="Meiryo" charset="-128"/>
                  <a:ea typeface="Meiryo" charset="-128"/>
                  <a:cs typeface="Meiryo" charset="-128"/>
                </a:rPr>
                <a:t>仕事</a:t>
              </a:r>
              <a:endParaRPr kumimoji="1" lang="ja-JP" altLang="en-US" sz="1400" dirty="0">
                <a:solidFill>
                  <a:schemeClr val="bg1"/>
                </a:solidFill>
                <a:latin typeface="Meiryo" charset="-128"/>
                <a:ea typeface="Meiryo" charset="-128"/>
                <a:cs typeface="Meiryo" charset="-128"/>
              </a:endParaRPr>
            </a:p>
          </p:txBody>
        </p:sp>
        <p:sp>
          <p:nvSpPr>
            <p:cNvPr id="16" name="ホームベース 15"/>
            <p:cNvSpPr/>
            <p:nvPr/>
          </p:nvSpPr>
          <p:spPr>
            <a:xfrm>
              <a:off x="6928576" y="3459685"/>
              <a:ext cx="975770" cy="504761"/>
            </a:xfrm>
            <a:prstGeom prst="homePlat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a:solidFill>
                    <a:schemeClr val="bg1"/>
                  </a:solidFill>
                  <a:latin typeface="Meiryo" charset="-128"/>
                  <a:ea typeface="Meiryo" charset="-128"/>
                  <a:cs typeface="Meiryo" charset="-128"/>
                </a:rPr>
                <a:t>仕事</a:t>
              </a:r>
              <a:endParaRPr kumimoji="1" lang="ja-JP" altLang="en-US" sz="1400" dirty="0">
                <a:solidFill>
                  <a:schemeClr val="bg1"/>
                </a:solidFill>
                <a:latin typeface="Meiryo" charset="-128"/>
                <a:ea typeface="Meiryo" charset="-128"/>
                <a:cs typeface="Meiryo" charset="-128"/>
              </a:endParaRPr>
            </a:p>
          </p:txBody>
        </p:sp>
        <p:sp>
          <p:nvSpPr>
            <p:cNvPr id="15" name="ホームベース 14"/>
            <p:cNvSpPr/>
            <p:nvPr/>
          </p:nvSpPr>
          <p:spPr>
            <a:xfrm>
              <a:off x="6179873" y="3459685"/>
              <a:ext cx="1021413" cy="504761"/>
            </a:xfrm>
            <a:prstGeom prst="homePlat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dirty="0">
                  <a:solidFill>
                    <a:schemeClr val="bg1"/>
                  </a:solidFill>
                  <a:latin typeface="Meiryo" charset="-128"/>
                  <a:ea typeface="Meiryo" charset="-128"/>
                  <a:cs typeface="Meiryo" charset="-128"/>
                </a:rPr>
                <a:t>学び</a:t>
              </a:r>
            </a:p>
          </p:txBody>
        </p:sp>
        <p:sp>
          <p:nvSpPr>
            <p:cNvPr id="12" name="ホームベース 11"/>
            <p:cNvSpPr/>
            <p:nvPr/>
          </p:nvSpPr>
          <p:spPr>
            <a:xfrm>
              <a:off x="4676330" y="3459685"/>
              <a:ext cx="1755156" cy="504761"/>
            </a:xfrm>
            <a:prstGeom prst="homePlat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a:solidFill>
                    <a:schemeClr val="bg1"/>
                  </a:solidFill>
                  <a:latin typeface="Meiryo" charset="-128"/>
                  <a:ea typeface="Meiryo" charset="-128"/>
                  <a:cs typeface="Meiryo" charset="-128"/>
                </a:rPr>
                <a:t>仕事</a:t>
              </a:r>
              <a:endParaRPr kumimoji="1" lang="ja-JP" altLang="en-US" sz="1400" dirty="0">
                <a:solidFill>
                  <a:schemeClr val="bg1"/>
                </a:solidFill>
                <a:latin typeface="Meiryo" charset="-128"/>
                <a:ea typeface="Meiryo" charset="-128"/>
                <a:cs typeface="Meiryo" charset="-128"/>
              </a:endParaRPr>
            </a:p>
          </p:txBody>
        </p:sp>
        <p:sp>
          <p:nvSpPr>
            <p:cNvPr id="13" name="ホームベース 12"/>
            <p:cNvSpPr/>
            <p:nvPr/>
          </p:nvSpPr>
          <p:spPr>
            <a:xfrm>
              <a:off x="3973271" y="3459685"/>
              <a:ext cx="1108094" cy="504761"/>
            </a:xfrm>
            <a:prstGeom prst="homePlat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dirty="0">
                  <a:solidFill>
                    <a:schemeClr val="bg1"/>
                  </a:solidFill>
                  <a:latin typeface="Meiryo" charset="-128"/>
                  <a:ea typeface="Meiryo" charset="-128"/>
                  <a:cs typeface="Meiryo" charset="-128"/>
                </a:rPr>
                <a:t>学び</a:t>
              </a:r>
            </a:p>
          </p:txBody>
        </p:sp>
        <p:sp>
          <p:nvSpPr>
            <p:cNvPr id="10" name="ホームベース 9"/>
            <p:cNvSpPr/>
            <p:nvPr/>
          </p:nvSpPr>
          <p:spPr>
            <a:xfrm>
              <a:off x="2252249" y="3459686"/>
              <a:ext cx="1978769" cy="504761"/>
            </a:xfrm>
            <a:prstGeom prst="homePlat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dirty="0">
                  <a:solidFill>
                    <a:schemeClr val="bg1"/>
                  </a:solidFill>
                  <a:latin typeface="Meiryo" charset="-128"/>
                  <a:ea typeface="Meiryo" charset="-128"/>
                  <a:cs typeface="Meiryo" charset="-128"/>
                </a:rPr>
                <a:t>仕事</a:t>
              </a:r>
            </a:p>
          </p:txBody>
        </p:sp>
        <p:sp>
          <p:nvSpPr>
            <p:cNvPr id="17" name="ホームベース 16"/>
            <p:cNvSpPr/>
            <p:nvPr/>
          </p:nvSpPr>
          <p:spPr>
            <a:xfrm>
              <a:off x="4835891" y="4344801"/>
              <a:ext cx="1718336" cy="504761"/>
            </a:xfrm>
            <a:prstGeom prst="homePlat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dirty="0">
                  <a:solidFill>
                    <a:schemeClr val="bg1"/>
                  </a:solidFill>
                  <a:latin typeface="Meiryo" charset="-128"/>
                  <a:ea typeface="Meiryo" charset="-128"/>
                  <a:cs typeface="Meiryo" charset="-128"/>
                </a:rPr>
                <a:t>学び</a:t>
              </a:r>
            </a:p>
          </p:txBody>
        </p:sp>
        <p:cxnSp>
          <p:nvCxnSpPr>
            <p:cNvPr id="19" name="カギ線コネクタ 18"/>
            <p:cNvCxnSpPr>
              <a:stCxn id="14" idx="3"/>
              <a:endCxn id="9" idx="2"/>
            </p:cNvCxnSpPr>
            <p:nvPr/>
          </p:nvCxnSpPr>
          <p:spPr>
            <a:xfrm flipV="1">
              <a:off x="7904346" y="3964446"/>
              <a:ext cx="192929" cy="632736"/>
            </a:xfrm>
            <a:prstGeom prst="bentConnector2">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1" name="ホームベース 10"/>
            <p:cNvSpPr/>
            <p:nvPr/>
          </p:nvSpPr>
          <p:spPr>
            <a:xfrm>
              <a:off x="1049413" y="3459685"/>
              <a:ext cx="1491270" cy="504761"/>
            </a:xfrm>
            <a:prstGeom prst="homePlat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dirty="0">
                  <a:solidFill>
                    <a:schemeClr val="bg1"/>
                  </a:solidFill>
                  <a:latin typeface="Meiryo" charset="-128"/>
                  <a:ea typeface="Meiryo" charset="-128"/>
                  <a:cs typeface="Meiryo" charset="-128"/>
                </a:rPr>
                <a:t>学び</a:t>
              </a:r>
            </a:p>
          </p:txBody>
        </p:sp>
        <p:sp>
          <p:nvSpPr>
            <p:cNvPr id="31" name="ホームベース 30"/>
            <p:cNvSpPr/>
            <p:nvPr/>
          </p:nvSpPr>
          <p:spPr>
            <a:xfrm>
              <a:off x="2252250" y="4344801"/>
              <a:ext cx="1978768" cy="504761"/>
            </a:xfrm>
            <a:prstGeom prst="homePlat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dirty="0">
                  <a:solidFill>
                    <a:schemeClr val="bg1"/>
                  </a:solidFill>
                  <a:latin typeface="Meiryo" charset="-128"/>
                  <a:ea typeface="Meiryo" charset="-128"/>
                  <a:cs typeface="Meiryo" charset="-128"/>
                </a:rPr>
                <a:t>学び</a:t>
              </a:r>
            </a:p>
          </p:txBody>
        </p:sp>
        <p:cxnSp>
          <p:nvCxnSpPr>
            <p:cNvPr id="18" name="直線矢印コネクタ 17"/>
            <p:cNvCxnSpPr>
              <a:stCxn id="31" idx="0"/>
              <a:endCxn id="10" idx="2"/>
            </p:cNvCxnSpPr>
            <p:nvPr/>
          </p:nvCxnSpPr>
          <p:spPr>
            <a:xfrm flipH="1" flipV="1">
              <a:off x="3115443" y="3964447"/>
              <a:ext cx="1" cy="380354"/>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endCxn id="12" idx="2"/>
            </p:cNvCxnSpPr>
            <p:nvPr/>
          </p:nvCxnSpPr>
          <p:spPr>
            <a:xfrm flipH="1" flipV="1">
              <a:off x="5427718" y="3964446"/>
              <a:ext cx="405" cy="380355"/>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188594" y="3558178"/>
              <a:ext cx="902811" cy="307777"/>
            </a:xfrm>
            <a:prstGeom prst="rect">
              <a:avLst/>
            </a:prstGeom>
            <a:noFill/>
          </p:spPr>
          <p:txBody>
            <a:bodyPr wrap="none" rtlCol="0">
              <a:spAutoFit/>
            </a:bodyPr>
            <a:lstStyle/>
            <a:p>
              <a:r>
                <a:rPr kumimoji="1" lang="ja-JP" altLang="en-US" sz="1400">
                  <a:solidFill>
                    <a:schemeClr val="tx1">
                      <a:lumMod val="50000"/>
                      <a:lumOff val="50000"/>
                    </a:schemeClr>
                  </a:solidFill>
                  <a:latin typeface="Meiryo" charset="-128"/>
                  <a:ea typeface="Meiryo" charset="-128"/>
                  <a:cs typeface="Meiryo" charset="-128"/>
                </a:rPr>
                <a:t>これから</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38" name="テキスト ボックス 37"/>
            <p:cNvSpPr txBox="1"/>
            <p:nvPr/>
          </p:nvSpPr>
          <p:spPr>
            <a:xfrm>
              <a:off x="994645" y="3134409"/>
              <a:ext cx="2646878" cy="338554"/>
            </a:xfrm>
            <a:prstGeom prst="rect">
              <a:avLst/>
            </a:prstGeom>
            <a:noFill/>
          </p:spPr>
          <p:txBody>
            <a:bodyPr wrap="none" rtlCol="0">
              <a:spAutoFit/>
            </a:bodyPr>
            <a:lstStyle/>
            <a:p>
              <a:r>
                <a:rPr kumimoji="1" lang="ja-JP" altLang="en-US" sz="1600" dirty="0">
                  <a:solidFill>
                    <a:schemeClr val="tx1">
                      <a:lumMod val="50000"/>
                      <a:lumOff val="50000"/>
                    </a:schemeClr>
                  </a:solidFill>
                  <a:latin typeface="Meiryo" charset="-128"/>
                  <a:ea typeface="Meiryo" charset="-128"/>
                  <a:cs typeface="Meiryo" charset="-128"/>
                </a:rPr>
                <a:t>マルチ・ステージ・ライフ</a:t>
              </a:r>
            </a:p>
          </p:txBody>
        </p:sp>
      </p:grpSp>
      <p:sp>
        <p:nvSpPr>
          <p:cNvPr id="50" name="テキスト ボックス 49"/>
          <p:cNvSpPr txBox="1"/>
          <p:nvPr/>
        </p:nvSpPr>
        <p:spPr>
          <a:xfrm>
            <a:off x="350334" y="5858277"/>
            <a:ext cx="8443337" cy="523220"/>
          </a:xfrm>
          <a:prstGeom prst="rect">
            <a:avLst/>
          </a:prstGeom>
          <a:noFill/>
        </p:spPr>
        <p:txBody>
          <a:bodyPr wrap="none" rtlCol="0">
            <a:spAutoFit/>
          </a:bodyPr>
          <a:lstStyle/>
          <a:p>
            <a:pPr algn="ctr"/>
            <a:r>
              <a:rPr kumimoji="1" lang="ja-JP" altLang="en-US" sz="2800" b="1" dirty="0">
                <a:solidFill>
                  <a:srgbClr val="0070C0"/>
                </a:solidFill>
                <a:latin typeface="Meiryo" charset="-128"/>
                <a:ea typeface="Meiryo" charset="-128"/>
                <a:cs typeface="Meiryo" charset="-128"/>
              </a:rPr>
              <a:t>「変身」</a:t>
            </a:r>
            <a:r>
              <a:rPr kumimoji="1" lang="ja-JP" altLang="en-US" sz="2800" dirty="0">
                <a:solidFill>
                  <a:schemeClr val="tx1">
                    <a:lumMod val="50000"/>
                    <a:lumOff val="50000"/>
                  </a:schemeClr>
                </a:solidFill>
                <a:latin typeface="Meiryo" charset="-128"/>
                <a:ea typeface="Meiryo" charset="-128"/>
                <a:cs typeface="Meiryo" charset="-128"/>
              </a:rPr>
              <a:t>し続けることで自分の価値を保ち</a:t>
            </a:r>
            <a:r>
              <a:rPr kumimoji="1" lang="ja-JP" altLang="en-US" sz="2800" b="1" dirty="0">
                <a:solidFill>
                  <a:srgbClr val="0070C0"/>
                </a:solidFill>
                <a:latin typeface="Meiryo" charset="-128"/>
                <a:ea typeface="Meiryo" charset="-128"/>
                <a:cs typeface="Meiryo" charset="-128"/>
              </a:rPr>
              <a:t>続ける</a:t>
            </a:r>
            <a:r>
              <a:rPr kumimoji="1" lang="ja-JP" altLang="en-US" sz="2800" dirty="0">
                <a:solidFill>
                  <a:schemeClr val="tx1">
                    <a:lumMod val="50000"/>
                    <a:lumOff val="50000"/>
                  </a:schemeClr>
                </a:solidFill>
                <a:latin typeface="Meiryo" charset="-128"/>
                <a:ea typeface="Meiryo" charset="-128"/>
                <a:cs typeface="Meiryo" charset="-128"/>
              </a:rPr>
              <a:t>！</a:t>
            </a:r>
          </a:p>
        </p:txBody>
      </p:sp>
    </p:spTree>
    <p:extLst>
      <p:ext uri="{BB962C8B-B14F-4D97-AF65-F5344CB8AC3E}">
        <p14:creationId xmlns:p14="http://schemas.microsoft.com/office/powerpoint/2010/main" val="169427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p:tgtEl>
                                          <p:spTgt spid="30"/>
                                        </p:tgtEl>
                                        <p:attrNameLst>
                                          <p:attrName>ppt_y</p:attrName>
                                        </p:attrNameLst>
                                      </p:cBhvr>
                                      <p:tavLst>
                                        <p:tav tm="0">
                                          <p:val>
                                            <p:strVal val="#ppt_y-#ppt_h*1.125000"/>
                                          </p:val>
                                        </p:tav>
                                        <p:tav tm="100000">
                                          <p:val>
                                            <p:strVal val="#ppt_y"/>
                                          </p:val>
                                        </p:tav>
                                      </p:tavLst>
                                    </p:anim>
                                    <p:animEffect transition="in" filter="wipe(down)">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additive="base">
                                        <p:cTn id="18" dur="500"/>
                                        <p:tgtEl>
                                          <p:spTgt spid="50"/>
                                        </p:tgtEl>
                                        <p:attrNameLst>
                                          <p:attrName>ppt_y</p:attrName>
                                        </p:attrNameLst>
                                      </p:cBhvr>
                                      <p:tavLst>
                                        <p:tav tm="0">
                                          <p:val>
                                            <p:strVal val="#ppt_y-#ppt_h*1.125000"/>
                                          </p:val>
                                        </p:tav>
                                        <p:tav tm="100000">
                                          <p:val>
                                            <p:strVal val="#ppt_y"/>
                                          </p:val>
                                        </p:tav>
                                      </p:tavLst>
                                    </p:anim>
                                    <p:animEffect transition="in" filter="wipe(down)">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72AB6D-E55D-714F-8E55-A5804C2DEAD4}"/>
              </a:ext>
            </a:extLst>
          </p:cNvPr>
          <p:cNvSpPr>
            <a:spLocks noGrp="1"/>
          </p:cNvSpPr>
          <p:nvPr>
            <p:ph type="title"/>
          </p:nvPr>
        </p:nvSpPr>
        <p:spPr/>
        <p:txBody>
          <a:bodyPr/>
          <a:lstStyle/>
          <a:p>
            <a:r>
              <a:rPr lang="ja-JP" altLang="ja-JP"/>
              <a:t>業務が</a:t>
            </a:r>
            <a:r>
              <a:rPr lang="en-US" altLang="ja-JP" dirty="0"/>
              <a:t>IT</a:t>
            </a:r>
            <a:r>
              <a:rPr lang="ja-JP" altLang="ja-JP"/>
              <a:t>へ</a:t>
            </a:r>
            <a:r>
              <a:rPr lang="en-US" altLang="ja-JP" dirty="0"/>
              <a:t>IT</a:t>
            </a:r>
            <a:r>
              <a:rPr lang="ja-JP" altLang="ja-JP"/>
              <a:t>が業務へとシームレスに変換される状態</a:t>
            </a:r>
            <a:endParaRPr lang="ja-JP" altLang="en-US"/>
          </a:p>
        </p:txBody>
      </p:sp>
      <p:pic>
        <p:nvPicPr>
          <p:cNvPr id="5" name="図 4">
            <a:extLst>
              <a:ext uri="{FF2B5EF4-FFF2-40B4-BE49-F238E27FC236}">
                <a16:creationId xmlns:a16="http://schemas.microsoft.com/office/drawing/2014/main" id="{6CC83505-69E1-754C-B095-3B2DB2B5FC21}"/>
              </a:ext>
            </a:extLst>
          </p:cNvPr>
          <p:cNvPicPr>
            <a:picLocks noChangeAspect="1"/>
          </p:cNvPicPr>
          <p:nvPr/>
        </p:nvPicPr>
        <p:blipFill>
          <a:blip r:embed="rId2">
            <a:duotone>
              <a:schemeClr val="accent1">
                <a:shade val="45000"/>
                <a:satMod val="135000"/>
              </a:schemeClr>
              <a:prstClr val="white"/>
            </a:duotone>
          </a:blip>
          <a:stretch>
            <a:fillRect/>
          </a:stretch>
        </p:blipFill>
        <p:spPr>
          <a:xfrm>
            <a:off x="1993404" y="836613"/>
            <a:ext cx="5157192" cy="5157192"/>
          </a:xfrm>
          <a:prstGeom prst="rect">
            <a:avLst/>
          </a:prstGeom>
          <a:effectLst>
            <a:outerShdw blurRad="50800" dist="38100" dir="2700000" algn="tl" rotWithShape="0">
              <a:prstClr val="black">
                <a:alpha val="40000"/>
              </a:prstClr>
            </a:outerShdw>
          </a:effectLst>
        </p:spPr>
      </p:pic>
      <p:sp>
        <p:nvSpPr>
          <p:cNvPr id="7" name="円/楕円 6">
            <a:extLst>
              <a:ext uri="{FF2B5EF4-FFF2-40B4-BE49-F238E27FC236}">
                <a16:creationId xmlns:a16="http://schemas.microsoft.com/office/drawing/2014/main" id="{32D4F7D6-BE26-9341-ADB1-78CEEA1A0A9A}"/>
              </a:ext>
            </a:extLst>
          </p:cNvPr>
          <p:cNvSpPr/>
          <p:nvPr/>
        </p:nvSpPr>
        <p:spPr>
          <a:xfrm>
            <a:off x="4190535" y="1804777"/>
            <a:ext cx="762930" cy="792088"/>
          </a:xfrm>
          <a:prstGeom prst="ellipse">
            <a:avLst/>
          </a:prstGeom>
          <a:solidFill>
            <a:srgbClr val="27569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EC6E1751-C823-5740-B2A6-909C60A2A764}"/>
              </a:ext>
            </a:extLst>
          </p:cNvPr>
          <p:cNvSpPr/>
          <p:nvPr/>
        </p:nvSpPr>
        <p:spPr>
          <a:xfrm>
            <a:off x="4167950" y="4292562"/>
            <a:ext cx="908106" cy="792088"/>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2AB6273F-2717-494D-B489-D99AFAF8E49E}"/>
              </a:ext>
            </a:extLst>
          </p:cNvPr>
          <p:cNvSpPr txBox="1"/>
          <p:nvPr/>
        </p:nvSpPr>
        <p:spPr>
          <a:xfrm>
            <a:off x="2249885" y="3008176"/>
            <a:ext cx="1005403" cy="830997"/>
          </a:xfrm>
          <a:prstGeom prst="rect">
            <a:avLst/>
          </a:prstGeom>
          <a:noFill/>
        </p:spPr>
        <p:txBody>
          <a:bodyPr wrap="none" rtlCol="0">
            <a:spAutoFit/>
          </a:bodyPr>
          <a:lstStyle/>
          <a:p>
            <a:pPr algn="ctr"/>
            <a:r>
              <a:rPr kumimoji="1" lang="en-US" altLang="ja-JP" sz="4000" dirty="0">
                <a:solidFill>
                  <a:srgbClr val="275690"/>
                </a:solidFill>
                <a:latin typeface="Meiryo" panose="020B0604030504040204" pitchFamily="34" charset="-128"/>
                <a:ea typeface="Meiryo" panose="020B0604030504040204" pitchFamily="34" charset="-128"/>
              </a:rPr>
              <a:t>IT</a:t>
            </a:r>
          </a:p>
          <a:p>
            <a:pPr algn="ctr"/>
            <a:r>
              <a:rPr kumimoji="1" lang="ja-JP" altLang="en-US" sz="800">
                <a:solidFill>
                  <a:srgbClr val="275690"/>
                </a:solidFill>
                <a:latin typeface="Meiryo" panose="020B0604030504040204" pitchFamily="34" charset="-128"/>
                <a:ea typeface="Meiryo" panose="020B0604030504040204" pitchFamily="34" charset="-128"/>
              </a:rPr>
              <a:t>（デジタル技術）</a:t>
            </a:r>
          </a:p>
        </p:txBody>
      </p:sp>
      <p:sp>
        <p:nvSpPr>
          <p:cNvPr id="9" name="テキスト ボックス 8">
            <a:extLst>
              <a:ext uri="{FF2B5EF4-FFF2-40B4-BE49-F238E27FC236}">
                <a16:creationId xmlns:a16="http://schemas.microsoft.com/office/drawing/2014/main" id="{AE0EE675-C3C7-5744-889F-9C31124DC086}"/>
              </a:ext>
            </a:extLst>
          </p:cNvPr>
          <p:cNvSpPr txBox="1"/>
          <p:nvPr/>
        </p:nvSpPr>
        <p:spPr>
          <a:xfrm>
            <a:off x="5719896" y="3000091"/>
            <a:ext cx="1210588" cy="830997"/>
          </a:xfrm>
          <a:prstGeom prst="rect">
            <a:avLst/>
          </a:prstGeom>
          <a:noFill/>
        </p:spPr>
        <p:txBody>
          <a:bodyPr wrap="none" rtlCol="0">
            <a:spAutoFit/>
          </a:bodyPr>
          <a:lstStyle/>
          <a:p>
            <a:pPr algn="ctr"/>
            <a:r>
              <a:rPr kumimoji="1" lang="ja-JP" altLang="en-US" sz="4000">
                <a:solidFill>
                  <a:schemeClr val="bg1"/>
                </a:solidFill>
                <a:latin typeface="Meiryo" panose="020B0604030504040204" pitchFamily="34" charset="-128"/>
                <a:ea typeface="Meiryo" panose="020B0604030504040204" pitchFamily="34" charset="-128"/>
              </a:rPr>
              <a:t>業務</a:t>
            </a:r>
            <a:endParaRPr kumimoji="1" lang="en-US" altLang="ja-JP" sz="4000" dirty="0">
              <a:solidFill>
                <a:schemeClr val="bg1"/>
              </a:solidFill>
              <a:latin typeface="Meiryo" panose="020B0604030504040204" pitchFamily="34" charset="-128"/>
              <a:ea typeface="Meiryo" panose="020B0604030504040204" pitchFamily="34" charset="-128"/>
            </a:endParaRPr>
          </a:p>
          <a:p>
            <a:pPr algn="ctr"/>
            <a:r>
              <a:rPr kumimoji="1" lang="ja-JP" altLang="en-US" sz="800">
                <a:solidFill>
                  <a:schemeClr val="bg1"/>
                </a:solidFill>
                <a:latin typeface="Meiryo" panose="020B0604030504040204" pitchFamily="34" charset="-128"/>
                <a:ea typeface="Meiryo" panose="020B0604030504040204" pitchFamily="34" charset="-128"/>
              </a:rPr>
              <a:t>（人間との関係）</a:t>
            </a:r>
          </a:p>
        </p:txBody>
      </p:sp>
      <p:sp>
        <p:nvSpPr>
          <p:cNvPr id="10" name="テキスト ボックス 9">
            <a:extLst>
              <a:ext uri="{FF2B5EF4-FFF2-40B4-BE49-F238E27FC236}">
                <a16:creationId xmlns:a16="http://schemas.microsoft.com/office/drawing/2014/main" id="{E9D1F6E9-A69E-DC4F-8E23-ED24FACBCF5F}"/>
              </a:ext>
            </a:extLst>
          </p:cNvPr>
          <p:cNvSpPr txBox="1"/>
          <p:nvPr/>
        </p:nvSpPr>
        <p:spPr>
          <a:xfrm>
            <a:off x="3511768" y="1839500"/>
            <a:ext cx="2954655" cy="646331"/>
          </a:xfrm>
          <a:prstGeom prst="rect">
            <a:avLst/>
          </a:prstGeom>
          <a:noFill/>
        </p:spPr>
        <p:txBody>
          <a:bodyPr wrap="none" rtlCol="0">
            <a:spAutoFit/>
          </a:bodyPr>
          <a:lstStyle/>
          <a:p>
            <a:r>
              <a:rPr lang="ja-JP" altLang="en-US">
                <a:solidFill>
                  <a:schemeClr val="bg1"/>
                </a:solidFill>
                <a:latin typeface="Meiryo" panose="020B0604030504040204" pitchFamily="34" charset="-128"/>
                <a:ea typeface="Meiryo" panose="020B0604030504040204" pitchFamily="34" charset="-128"/>
              </a:rPr>
              <a:t>配送･リアル店舗・接客</a:t>
            </a:r>
            <a:endParaRPr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カスタマー・サービスなど</a:t>
            </a:r>
          </a:p>
        </p:txBody>
      </p:sp>
      <p:sp>
        <p:nvSpPr>
          <p:cNvPr id="11" name="テキスト ボックス 10">
            <a:extLst>
              <a:ext uri="{FF2B5EF4-FFF2-40B4-BE49-F238E27FC236}">
                <a16:creationId xmlns:a16="http://schemas.microsoft.com/office/drawing/2014/main" id="{45987608-C2E4-B744-936B-B1DBE4D15C43}"/>
              </a:ext>
            </a:extLst>
          </p:cNvPr>
          <p:cNvSpPr txBox="1"/>
          <p:nvPr/>
        </p:nvSpPr>
        <p:spPr>
          <a:xfrm>
            <a:off x="2597791" y="4445262"/>
            <a:ext cx="3185487" cy="646331"/>
          </a:xfrm>
          <a:prstGeom prst="rect">
            <a:avLst/>
          </a:prstGeom>
          <a:noFill/>
        </p:spPr>
        <p:txBody>
          <a:bodyPr wrap="none" rtlCol="0">
            <a:spAutoFit/>
          </a:bodyPr>
          <a:lstStyle/>
          <a:p>
            <a:r>
              <a:rPr kumimoji="1" lang="ja-JP" altLang="en-US">
                <a:solidFill>
                  <a:srgbClr val="275690"/>
                </a:solidFill>
                <a:latin typeface="Meiryo" panose="020B0604030504040204" pitchFamily="34" charset="-128"/>
                <a:ea typeface="Meiryo" panose="020B0604030504040204" pitchFamily="34" charset="-128"/>
              </a:rPr>
              <a:t>受発注・配送手配・商品管理</a:t>
            </a:r>
            <a:endParaRPr kumimoji="1" lang="en-US" altLang="ja-JP" dirty="0">
              <a:solidFill>
                <a:srgbClr val="275690"/>
              </a:solidFill>
              <a:latin typeface="Meiryo" panose="020B0604030504040204" pitchFamily="34" charset="-128"/>
              <a:ea typeface="Meiryo" panose="020B0604030504040204" pitchFamily="34" charset="-128"/>
            </a:endParaRPr>
          </a:p>
          <a:p>
            <a:r>
              <a:rPr lang="ja-JP" altLang="en-US">
                <a:solidFill>
                  <a:srgbClr val="275690"/>
                </a:solidFill>
                <a:latin typeface="Meiryo" panose="020B0604030504040204" pitchFamily="34" charset="-128"/>
                <a:ea typeface="Meiryo" panose="020B0604030504040204" pitchFamily="34" charset="-128"/>
              </a:rPr>
              <a:t>レコメンデーションなと</a:t>
            </a:r>
            <a:endParaRPr kumimoji="1" lang="ja-JP" altLang="en-US">
              <a:solidFill>
                <a:srgbClr val="275690"/>
              </a:solidFill>
              <a:latin typeface="Meiryo" panose="020B0604030504040204" pitchFamily="34" charset="-128"/>
              <a:ea typeface="Meiryo" panose="020B0604030504040204" pitchFamily="34" charset="-128"/>
            </a:endParaRPr>
          </a:p>
        </p:txBody>
      </p:sp>
      <p:sp>
        <p:nvSpPr>
          <p:cNvPr id="12" name="左右矢印 11">
            <a:extLst>
              <a:ext uri="{FF2B5EF4-FFF2-40B4-BE49-F238E27FC236}">
                <a16:creationId xmlns:a16="http://schemas.microsoft.com/office/drawing/2014/main" id="{CD15FD64-F265-A342-985A-58E2CE276E6A}"/>
              </a:ext>
            </a:extLst>
          </p:cNvPr>
          <p:cNvSpPr/>
          <p:nvPr/>
        </p:nvSpPr>
        <p:spPr>
          <a:xfrm>
            <a:off x="3458025" y="2994472"/>
            <a:ext cx="2227950" cy="636750"/>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433838B3-877F-8744-9935-41676CEDCB36}"/>
              </a:ext>
            </a:extLst>
          </p:cNvPr>
          <p:cNvSpPr txBox="1"/>
          <p:nvPr/>
        </p:nvSpPr>
        <p:spPr>
          <a:xfrm>
            <a:off x="1127793" y="6136040"/>
            <a:ext cx="6888424"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業務に</a:t>
            </a:r>
            <a:r>
              <a:rPr lang="en-US" altLang="ja-JP" dirty="0">
                <a:solidFill>
                  <a:schemeClr val="accent6">
                    <a:lumMod val="75000"/>
                  </a:schemeClr>
                </a:solidFill>
                <a:latin typeface="Meiryo" panose="020B0604030504040204" pitchFamily="34" charset="-128"/>
                <a:ea typeface="Meiryo" panose="020B0604030504040204" pitchFamily="34" charset="-128"/>
              </a:rPr>
              <a:t>IT</a:t>
            </a:r>
            <a:r>
              <a:rPr lang="ja-JP" altLang="en-US">
                <a:solidFill>
                  <a:schemeClr val="accent6">
                    <a:lumMod val="75000"/>
                  </a:schemeClr>
                </a:solidFill>
                <a:latin typeface="Meiryo" panose="020B0604030504040204" pitchFamily="34" charset="-128"/>
                <a:ea typeface="Meiryo" panose="020B0604030504040204" pitchFamily="34" charset="-128"/>
              </a:rPr>
              <a:t>は埋没し、渾然一体となってビジネスの成果を達成する</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570855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8E6F2-EFC9-8E4B-8F21-C6DDA8AF64FC}"/>
              </a:ext>
            </a:extLst>
          </p:cNvPr>
          <p:cNvSpPr>
            <a:spLocks noGrp="1"/>
          </p:cNvSpPr>
          <p:nvPr>
            <p:ph type="title"/>
          </p:nvPr>
        </p:nvSpPr>
        <p:spPr/>
        <p:txBody>
          <a:bodyPr/>
          <a:lstStyle/>
          <a:p>
            <a:r>
              <a:rPr kumimoji="1" lang="ja-JP" altLang="en-US"/>
              <a:t>社会人における「学び」の３段階</a:t>
            </a:r>
          </a:p>
        </p:txBody>
      </p:sp>
      <p:sp>
        <p:nvSpPr>
          <p:cNvPr id="3" name="スライド番号プレースホルダー 2">
            <a:extLst>
              <a:ext uri="{FF2B5EF4-FFF2-40B4-BE49-F238E27FC236}">
                <a16:creationId xmlns:a16="http://schemas.microsoft.com/office/drawing/2014/main" id="{11CB8A53-4B0E-B340-A8C7-4FC3658BB082}"/>
              </a:ext>
            </a:extLst>
          </p:cNvPr>
          <p:cNvSpPr>
            <a:spLocks noGrp="1"/>
          </p:cNvSpPr>
          <p:nvPr>
            <p:ph type="sldNum" sz="quarter" idx="12"/>
          </p:nvPr>
        </p:nvSpPr>
        <p:spPr/>
        <p:txBody>
          <a:bodyPr/>
          <a:lstStyle/>
          <a:p>
            <a:fld id="{8FF8CC5D-A65D-5946-99B5-645367A967AD}" type="slidenum">
              <a:rPr kumimoji="1" lang="ja-JP" altLang="en-US" smtClean="0"/>
              <a:t>70</a:t>
            </a:fld>
            <a:endParaRPr kumimoji="1" lang="ja-JP" altLang="en-US"/>
          </a:p>
        </p:txBody>
      </p:sp>
      <p:sp>
        <p:nvSpPr>
          <p:cNvPr id="4" name="正方形/長方形 3">
            <a:extLst>
              <a:ext uri="{FF2B5EF4-FFF2-40B4-BE49-F238E27FC236}">
                <a16:creationId xmlns:a16="http://schemas.microsoft.com/office/drawing/2014/main" id="{00C8C75C-5CC7-DA42-8502-F9E986A21315}"/>
              </a:ext>
            </a:extLst>
          </p:cNvPr>
          <p:cNvSpPr/>
          <p:nvPr/>
        </p:nvSpPr>
        <p:spPr>
          <a:xfrm>
            <a:off x="528351" y="4601884"/>
            <a:ext cx="8087293" cy="16531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BFCD156B-1E1F-4D4E-B98C-66AE41F48BD8}"/>
              </a:ext>
            </a:extLst>
          </p:cNvPr>
          <p:cNvSpPr/>
          <p:nvPr/>
        </p:nvSpPr>
        <p:spPr>
          <a:xfrm>
            <a:off x="528352" y="2844687"/>
            <a:ext cx="8087293" cy="165318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B2004C-6D86-D841-BF2B-269952321B52}"/>
              </a:ext>
            </a:extLst>
          </p:cNvPr>
          <p:cNvSpPr/>
          <p:nvPr/>
        </p:nvSpPr>
        <p:spPr>
          <a:xfrm>
            <a:off x="528353" y="1087490"/>
            <a:ext cx="8087293" cy="165318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38610744-0097-C54B-B981-218D812177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825" y="4842082"/>
            <a:ext cx="1626388" cy="1265626"/>
          </a:xfrm>
          <a:prstGeom prst="rect">
            <a:avLst/>
          </a:prstGeom>
        </p:spPr>
      </p:pic>
      <p:pic>
        <p:nvPicPr>
          <p:cNvPr id="10" name="図 9">
            <a:extLst>
              <a:ext uri="{FF2B5EF4-FFF2-40B4-BE49-F238E27FC236}">
                <a16:creationId xmlns:a16="http://schemas.microsoft.com/office/drawing/2014/main" id="{61402AA2-4EB4-9D43-B95A-15FFE0F549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293" y="2904045"/>
            <a:ext cx="1709453" cy="1529961"/>
          </a:xfrm>
          <a:prstGeom prst="rect">
            <a:avLst/>
          </a:prstGeom>
        </p:spPr>
      </p:pic>
      <p:pic>
        <p:nvPicPr>
          <p:cNvPr id="12" name="図 11">
            <a:extLst>
              <a:ext uri="{FF2B5EF4-FFF2-40B4-BE49-F238E27FC236}">
                <a16:creationId xmlns:a16="http://schemas.microsoft.com/office/drawing/2014/main" id="{3F6723FC-E7D1-7E44-B894-9D86747CEC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605" y="1186592"/>
            <a:ext cx="1119829" cy="1459061"/>
          </a:xfrm>
          <a:prstGeom prst="rect">
            <a:avLst/>
          </a:prstGeom>
        </p:spPr>
      </p:pic>
      <p:sp>
        <p:nvSpPr>
          <p:cNvPr id="13" name="テキスト ボックス 12">
            <a:extLst>
              <a:ext uri="{FF2B5EF4-FFF2-40B4-BE49-F238E27FC236}">
                <a16:creationId xmlns:a16="http://schemas.microsoft.com/office/drawing/2014/main" id="{0B1D68F3-FCB4-4144-A29A-FB3C4835EA4C}"/>
              </a:ext>
            </a:extLst>
          </p:cNvPr>
          <p:cNvSpPr txBox="1"/>
          <p:nvPr/>
        </p:nvSpPr>
        <p:spPr>
          <a:xfrm>
            <a:off x="2338746" y="4748900"/>
            <a:ext cx="1141659" cy="584775"/>
          </a:xfrm>
          <a:prstGeom prst="rect">
            <a:avLst/>
          </a:prstGeom>
          <a:noFill/>
        </p:spPr>
        <p:txBody>
          <a:bodyPr wrap="none" rtlCol="0">
            <a:spAutoFit/>
          </a:bodyPr>
          <a:lstStyle/>
          <a:p>
            <a:r>
              <a:rPr kumimoji="1" lang="ja-JP" altLang="en-US" sz="3200" b="1">
                <a:solidFill>
                  <a:srgbClr val="C00000"/>
                </a:solidFill>
                <a:latin typeface="Meiryo" panose="020B0604030504040204" pitchFamily="34" charset="-128"/>
                <a:ea typeface="Meiryo" panose="020B0604030504040204" pitchFamily="34" charset="-128"/>
              </a:rPr>
              <a:t>素</a:t>
            </a:r>
            <a:r>
              <a:rPr kumimoji="1" lang="en-US" altLang="ja-JP" sz="3200" b="1" dirty="0">
                <a:solidFill>
                  <a:srgbClr val="C00000"/>
                </a:solidFill>
                <a:latin typeface="Meiryo" panose="020B0604030504040204" pitchFamily="34" charset="-128"/>
                <a:ea typeface="Meiryo" panose="020B0604030504040204" pitchFamily="34" charset="-128"/>
              </a:rPr>
              <a:t> </a:t>
            </a:r>
            <a:r>
              <a:rPr kumimoji="1" lang="ja-JP" altLang="en-US" sz="3200" b="1">
                <a:solidFill>
                  <a:srgbClr val="C00000"/>
                </a:solidFill>
                <a:latin typeface="Meiryo" panose="020B0604030504040204" pitchFamily="34" charset="-128"/>
                <a:ea typeface="Meiryo" panose="020B0604030504040204" pitchFamily="34" charset="-128"/>
              </a:rPr>
              <a:t>人</a:t>
            </a:r>
          </a:p>
        </p:txBody>
      </p:sp>
      <p:sp>
        <p:nvSpPr>
          <p:cNvPr id="14" name="テキスト ボックス 13">
            <a:extLst>
              <a:ext uri="{FF2B5EF4-FFF2-40B4-BE49-F238E27FC236}">
                <a16:creationId xmlns:a16="http://schemas.microsoft.com/office/drawing/2014/main" id="{7C1D3D16-AD66-4542-B015-C69AE1744813}"/>
              </a:ext>
            </a:extLst>
          </p:cNvPr>
          <p:cNvSpPr txBox="1"/>
          <p:nvPr/>
        </p:nvSpPr>
        <p:spPr>
          <a:xfrm>
            <a:off x="2341624" y="2990900"/>
            <a:ext cx="1415772" cy="584775"/>
          </a:xfrm>
          <a:prstGeom prst="rect">
            <a:avLst/>
          </a:prstGeom>
          <a:noFill/>
        </p:spPr>
        <p:txBody>
          <a:bodyPr wrap="none" rtlCol="0">
            <a:spAutoFit/>
          </a:bodyPr>
          <a:lstStyle/>
          <a:p>
            <a:r>
              <a:rPr kumimoji="1" lang="ja-JP" altLang="en-US" sz="3200" b="1">
                <a:solidFill>
                  <a:srgbClr val="009051"/>
                </a:solidFill>
                <a:latin typeface="Meiryo" panose="020B0604030504040204" pitchFamily="34" charset="-128"/>
                <a:ea typeface="Meiryo" panose="020B0604030504040204" pitchFamily="34" charset="-128"/>
              </a:rPr>
              <a:t>一人前</a:t>
            </a:r>
          </a:p>
        </p:txBody>
      </p:sp>
      <p:sp>
        <p:nvSpPr>
          <p:cNvPr id="15" name="テキスト ボックス 14">
            <a:extLst>
              <a:ext uri="{FF2B5EF4-FFF2-40B4-BE49-F238E27FC236}">
                <a16:creationId xmlns:a16="http://schemas.microsoft.com/office/drawing/2014/main" id="{7290A012-07DB-FE4C-9B61-7C43C5900E72}"/>
              </a:ext>
            </a:extLst>
          </p:cNvPr>
          <p:cNvSpPr txBox="1"/>
          <p:nvPr/>
        </p:nvSpPr>
        <p:spPr>
          <a:xfrm>
            <a:off x="2338746" y="1236458"/>
            <a:ext cx="1141659" cy="584775"/>
          </a:xfrm>
          <a:prstGeom prst="rect">
            <a:avLst/>
          </a:prstGeom>
          <a:noFill/>
        </p:spPr>
        <p:txBody>
          <a:bodyPr wrap="none" rtlCol="0">
            <a:spAutoFit/>
          </a:bodyPr>
          <a:lstStyle/>
          <a:p>
            <a:r>
              <a:rPr kumimoji="1" lang="ja-JP" altLang="en-US" sz="3200" b="1">
                <a:solidFill>
                  <a:srgbClr val="0432FF"/>
                </a:solidFill>
                <a:latin typeface="Meiryo" panose="020B0604030504040204" pitchFamily="34" charset="-128"/>
                <a:ea typeface="Meiryo" panose="020B0604030504040204" pitchFamily="34" charset="-128"/>
              </a:rPr>
              <a:t>プ</a:t>
            </a:r>
            <a:r>
              <a:rPr kumimoji="1" lang="en-US" altLang="ja-JP" sz="3200" b="1" dirty="0">
                <a:solidFill>
                  <a:srgbClr val="0432FF"/>
                </a:solidFill>
                <a:latin typeface="Meiryo" panose="020B0604030504040204" pitchFamily="34" charset="-128"/>
                <a:ea typeface="Meiryo" panose="020B0604030504040204" pitchFamily="34" charset="-128"/>
              </a:rPr>
              <a:t> </a:t>
            </a:r>
            <a:r>
              <a:rPr kumimoji="1" lang="ja-JP" altLang="en-US" sz="3200" b="1">
                <a:solidFill>
                  <a:srgbClr val="0432FF"/>
                </a:solidFill>
                <a:latin typeface="Meiryo" panose="020B0604030504040204" pitchFamily="34" charset="-128"/>
                <a:ea typeface="Meiryo" panose="020B0604030504040204" pitchFamily="34" charset="-128"/>
              </a:rPr>
              <a:t>ロ</a:t>
            </a:r>
          </a:p>
        </p:txBody>
      </p:sp>
      <p:sp>
        <p:nvSpPr>
          <p:cNvPr id="16" name="テキスト ボックス 15">
            <a:extLst>
              <a:ext uri="{FF2B5EF4-FFF2-40B4-BE49-F238E27FC236}">
                <a16:creationId xmlns:a16="http://schemas.microsoft.com/office/drawing/2014/main" id="{799677C7-2E32-F04C-BDA5-52A0B08769A3}"/>
              </a:ext>
            </a:extLst>
          </p:cNvPr>
          <p:cNvSpPr txBox="1"/>
          <p:nvPr/>
        </p:nvSpPr>
        <p:spPr>
          <a:xfrm>
            <a:off x="2341624" y="5335442"/>
            <a:ext cx="3057247" cy="584775"/>
          </a:xfrm>
          <a:prstGeom prst="rect">
            <a:avLst/>
          </a:prstGeom>
          <a:noFill/>
        </p:spPr>
        <p:txBody>
          <a:bodyPr wrap="none" rtlCol="0">
            <a:spAutoFit/>
          </a:bodyPr>
          <a:lstStyle/>
          <a:p>
            <a:r>
              <a:rPr kumimoji="1" lang="ja-JP" altLang="en-US" sz="1600">
                <a:solidFill>
                  <a:srgbClr val="C00000"/>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C00000"/>
              </a:solidFill>
              <a:latin typeface="Meiryo" panose="020B0604030504040204" pitchFamily="34" charset="-128"/>
              <a:ea typeface="Meiryo" panose="020B0604030504040204" pitchFamily="34" charset="-128"/>
            </a:endParaRPr>
          </a:p>
          <a:p>
            <a:r>
              <a:rPr kumimoji="1" lang="ja-JP" altLang="en-US" sz="1600">
                <a:solidFill>
                  <a:srgbClr val="C00000"/>
                </a:solidFill>
                <a:latin typeface="Meiryo" panose="020B0604030504040204" pitchFamily="34" charset="-128"/>
                <a:ea typeface="Meiryo" panose="020B0604030504040204" pitchFamily="34" charset="-128"/>
              </a:rPr>
              <a:t>意識しなければこなせない段階</a:t>
            </a:r>
            <a:endParaRPr kumimoji="1" lang="en-US" altLang="ja-JP" sz="1600" dirty="0">
              <a:solidFill>
                <a:srgbClr val="C0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D841E2CF-4F67-F341-93CB-0277F3156194}"/>
              </a:ext>
            </a:extLst>
          </p:cNvPr>
          <p:cNvSpPr txBox="1"/>
          <p:nvPr/>
        </p:nvSpPr>
        <p:spPr>
          <a:xfrm>
            <a:off x="2341624" y="3554805"/>
            <a:ext cx="2852063" cy="584775"/>
          </a:xfrm>
          <a:prstGeom prst="rect">
            <a:avLst/>
          </a:prstGeom>
          <a:noFill/>
        </p:spPr>
        <p:txBody>
          <a:bodyPr wrap="none" rtlCol="0">
            <a:spAutoFit/>
          </a:bodyPr>
          <a:lstStyle/>
          <a:p>
            <a:r>
              <a:rPr kumimoji="1" lang="ja-JP" altLang="en-US" sz="1600">
                <a:solidFill>
                  <a:srgbClr val="009051"/>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009051"/>
              </a:solidFill>
              <a:latin typeface="Meiryo" panose="020B0604030504040204" pitchFamily="34" charset="-128"/>
              <a:ea typeface="Meiryo" panose="020B0604030504040204" pitchFamily="34" charset="-128"/>
            </a:endParaRPr>
          </a:p>
          <a:p>
            <a:r>
              <a:rPr kumimoji="1" lang="ja-JP" altLang="en-US" sz="1600">
                <a:solidFill>
                  <a:srgbClr val="009051"/>
                </a:solidFill>
                <a:latin typeface="Meiryo" panose="020B0604030504040204" pitchFamily="34" charset="-128"/>
                <a:ea typeface="Meiryo" panose="020B0604030504040204" pitchFamily="34" charset="-128"/>
              </a:rPr>
              <a:t>意識しなくてもこなせる段階</a:t>
            </a:r>
            <a:endParaRPr kumimoji="1" lang="en-US" altLang="ja-JP" sz="1600" dirty="0">
              <a:solidFill>
                <a:srgbClr val="00905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1002492-502F-6B48-AB6E-9EEC67F7920F}"/>
              </a:ext>
            </a:extLst>
          </p:cNvPr>
          <p:cNvSpPr txBox="1"/>
          <p:nvPr/>
        </p:nvSpPr>
        <p:spPr>
          <a:xfrm>
            <a:off x="5383880" y="5210435"/>
            <a:ext cx="2954655" cy="830997"/>
          </a:xfrm>
          <a:prstGeom prst="rect">
            <a:avLst/>
          </a:prstGeom>
          <a:noFill/>
        </p:spPr>
        <p:txBody>
          <a:bodyPr wrap="none" rtlCol="0">
            <a:spAutoFit/>
          </a:bodyPr>
          <a:lstStyle/>
          <a:p>
            <a:r>
              <a:rPr kumimoji="1" lang="ja-JP" altLang="en-US" sz="1200" b="1">
                <a:solidFill>
                  <a:srgbClr val="C00000"/>
                </a:solidFill>
                <a:latin typeface="Meiryo" panose="020B0604030504040204" pitchFamily="34" charset="-128"/>
                <a:ea typeface="Meiryo" panose="020B0604030504040204" pitchFamily="34" charset="-128"/>
              </a:rPr>
              <a:t>要領よく仕事がこなせない段階</a:t>
            </a:r>
            <a:endParaRPr kumimoji="1" lang="en-US" altLang="ja-JP" sz="1200" dirty="0">
              <a:solidFill>
                <a:srgbClr val="C00000"/>
              </a:solidFill>
              <a:latin typeface="Meiryo" panose="020B0604030504040204" pitchFamily="34" charset="-128"/>
              <a:ea typeface="Meiryo" panose="020B0604030504040204" pitchFamily="34" charset="-128"/>
            </a:endParaRPr>
          </a:p>
          <a:p>
            <a:r>
              <a:rPr lang="ja-JP" altLang="en-US" sz="1200">
                <a:solidFill>
                  <a:srgbClr val="C00000"/>
                </a:solidFill>
                <a:latin typeface="Meiryo" panose="020B0604030504040204" pitchFamily="34" charset="-128"/>
                <a:ea typeface="Meiryo" panose="020B0604030504040204" pitchFamily="34" charset="-128"/>
              </a:rPr>
              <a:t>ひとつひとつ丁寧な仕事をすることで、</a:t>
            </a:r>
            <a:endParaRPr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要領や仕事のコツ、ビジネスに必要な</a:t>
            </a:r>
            <a:endParaRPr kumimoji="1"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基本的な常識を学んで行く。</a:t>
            </a:r>
            <a:endParaRPr kumimoji="1" lang="en-US" altLang="ja-JP" sz="1200" dirty="0">
              <a:solidFill>
                <a:srgbClr val="C0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7F51D22-3C0A-384A-BF62-36EC04A6C938}"/>
              </a:ext>
            </a:extLst>
          </p:cNvPr>
          <p:cNvSpPr txBox="1"/>
          <p:nvPr/>
        </p:nvSpPr>
        <p:spPr>
          <a:xfrm>
            <a:off x="5383880" y="3157489"/>
            <a:ext cx="2492990" cy="1015663"/>
          </a:xfrm>
          <a:prstGeom prst="rect">
            <a:avLst/>
          </a:prstGeom>
          <a:noFill/>
        </p:spPr>
        <p:txBody>
          <a:bodyPr wrap="none" rtlCol="0">
            <a:spAutoFit/>
          </a:bodyPr>
          <a:lstStyle/>
          <a:p>
            <a:r>
              <a:rPr kumimoji="1" lang="ja-JP" altLang="en-US" sz="1200" b="1">
                <a:solidFill>
                  <a:srgbClr val="009051"/>
                </a:solidFill>
                <a:latin typeface="Meiryo" panose="020B0604030504040204" pitchFamily="34" charset="-128"/>
                <a:ea typeface="Meiryo" panose="020B0604030504040204" pitchFamily="34" charset="-128"/>
              </a:rPr>
              <a:t>意識せずに仕事がこなせる段階</a:t>
            </a:r>
            <a:endParaRPr kumimoji="1" lang="en-US" altLang="ja-JP" sz="1200" b="1"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経験を重ねることで、</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いろいろな仕事のパターンを覚え</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既存の仕事の延長であれば、</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臨機応変に対処できる。</a:t>
            </a:r>
            <a:endParaRPr kumimoji="1" lang="en-US" altLang="ja-JP" sz="1200" dirty="0">
              <a:solidFill>
                <a:srgbClr val="00905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F4D0D66F-2156-4840-8802-1ADA22519E81}"/>
              </a:ext>
            </a:extLst>
          </p:cNvPr>
          <p:cNvSpPr txBox="1"/>
          <p:nvPr/>
        </p:nvSpPr>
        <p:spPr>
          <a:xfrm>
            <a:off x="2338745" y="1755107"/>
            <a:ext cx="2852063" cy="830997"/>
          </a:xfrm>
          <a:prstGeom prst="rect">
            <a:avLst/>
          </a:prstGeom>
          <a:noFill/>
        </p:spPr>
        <p:txBody>
          <a:bodyPr wrap="none" rtlCol="0">
            <a:spAutoFit/>
          </a:bodyPr>
          <a:lstStyle/>
          <a:p>
            <a:r>
              <a:rPr kumimoji="1" lang="ja-JP" altLang="en-US" sz="1600">
                <a:solidFill>
                  <a:srgbClr val="0432FF"/>
                </a:solidFill>
                <a:latin typeface="Meiryo" panose="020B0604030504040204" pitchFamily="34" charset="-128"/>
                <a:ea typeface="Meiryo" panose="020B0604030504040204" pitchFamily="34" charset="-128"/>
              </a:rPr>
              <a:t>新しいことを創り出す。</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新しいことや例外的なことに</a:t>
            </a:r>
            <a:endParaRPr lang="en-US" altLang="ja-JP" sz="1600" dirty="0">
              <a:solidFill>
                <a:srgbClr val="0432FF"/>
              </a:solidFill>
              <a:latin typeface="Meiryo" panose="020B0604030504040204" pitchFamily="34" charset="-128"/>
              <a:ea typeface="Meiryo" panose="020B0604030504040204" pitchFamily="34" charset="-128"/>
            </a:endParaRPr>
          </a:p>
          <a:p>
            <a:r>
              <a:rPr kumimoji="1" lang="ja-JP" altLang="en-US" sz="1600">
                <a:solidFill>
                  <a:srgbClr val="0432FF"/>
                </a:solidFill>
                <a:latin typeface="Meiryo" panose="020B0604030504040204" pitchFamily="34" charset="-128"/>
                <a:ea typeface="Meiryo" panose="020B0604030504040204" pitchFamily="34" charset="-128"/>
              </a:rPr>
              <a:t>対処できる。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906CD989-0B1E-BE40-BAC4-7A20039BE704}"/>
              </a:ext>
            </a:extLst>
          </p:cNvPr>
          <p:cNvSpPr txBox="1"/>
          <p:nvPr/>
        </p:nvSpPr>
        <p:spPr>
          <a:xfrm>
            <a:off x="5383880" y="1528845"/>
            <a:ext cx="3160613" cy="830997"/>
          </a:xfrm>
          <a:prstGeom prst="rect">
            <a:avLst/>
          </a:prstGeom>
          <a:noFill/>
        </p:spPr>
        <p:txBody>
          <a:bodyPr wrap="square" rtlCol="0">
            <a:spAutoFit/>
          </a:bodyPr>
          <a:lstStyle/>
          <a:p>
            <a:r>
              <a:rPr lang="ja-JP" altLang="en-US" sz="1200" b="1">
                <a:solidFill>
                  <a:srgbClr val="0432FF"/>
                </a:solidFill>
                <a:latin typeface="Meiryo" panose="020B0604030504040204" pitchFamily="34" charset="-128"/>
                <a:ea typeface="Meiryo" panose="020B0604030504040204" pitchFamily="34" charset="-128"/>
              </a:rPr>
              <a:t>新しいことや難しいことを任せられる段階</a:t>
            </a:r>
            <a:endParaRPr lang="en-US" altLang="ja-JP" sz="1200" b="1"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自社だけではなく、世の中についての常識に精通し、</a:t>
            </a:r>
            <a:r>
              <a:rPr lang="ja-JP" altLang="en-US" sz="1200">
                <a:solidFill>
                  <a:srgbClr val="0432FF"/>
                </a:solidFill>
                <a:latin typeface="Meiryo" panose="020B0604030504040204" pitchFamily="34" charset="-128"/>
                <a:ea typeface="Meiryo" panose="020B0604030504040204" pitchFamily="34" charset="-128"/>
              </a:rPr>
              <a:t>変化に敏感で、未来を先読みしている。</a:t>
            </a:r>
            <a:r>
              <a:rPr kumimoji="1" lang="ja-JP" altLang="en-US" sz="1200">
                <a:solidFill>
                  <a:srgbClr val="0432FF"/>
                </a:solidFill>
                <a:latin typeface="Meiryo" panose="020B0604030504040204" pitchFamily="34" charset="-128"/>
                <a:ea typeface="Meiryo" panose="020B0604030504040204" pitchFamily="34" charset="-128"/>
              </a:rPr>
              <a:t>社内外に豊富な人脈を持っている。</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25" name="四角形吹き出し 24">
            <a:extLst>
              <a:ext uri="{FF2B5EF4-FFF2-40B4-BE49-F238E27FC236}">
                <a16:creationId xmlns:a16="http://schemas.microsoft.com/office/drawing/2014/main" id="{CAB48C77-DDE4-504D-A4AA-54675D82E214}"/>
              </a:ext>
            </a:extLst>
          </p:cNvPr>
          <p:cNvSpPr/>
          <p:nvPr/>
        </p:nvSpPr>
        <p:spPr>
          <a:xfrm>
            <a:off x="7181522" y="2487966"/>
            <a:ext cx="1667070" cy="557805"/>
          </a:xfrm>
          <a:prstGeom prst="wedgeRectCallout">
            <a:avLst>
              <a:gd name="adj1" fmla="val -54278"/>
              <a:gd name="adj2" fmla="val 7183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この</a:t>
            </a:r>
            <a:r>
              <a:rPr kumimoji="1" lang="ja-JP" altLang="en-US" sz="1050">
                <a:solidFill>
                  <a:srgbClr val="FFFFFF"/>
                </a:solidFill>
                <a:latin typeface="Meiryo" panose="020B0604030504040204" pitchFamily="34" charset="-128"/>
                <a:ea typeface="Meiryo" panose="020B0604030504040204" pitchFamily="34" charset="-128"/>
                <a:cs typeface="ＭＳ Ｐゴシック"/>
              </a:rPr>
              <a:t>段階で「学び」を</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やめてしまう人が多い</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9" name="グループ化 8">
            <a:extLst>
              <a:ext uri="{FF2B5EF4-FFF2-40B4-BE49-F238E27FC236}">
                <a16:creationId xmlns:a16="http://schemas.microsoft.com/office/drawing/2014/main" id="{5E13BF42-40A1-E746-B88B-A0FAC85E8990}"/>
              </a:ext>
            </a:extLst>
          </p:cNvPr>
          <p:cNvGrpSpPr/>
          <p:nvPr/>
        </p:nvGrpSpPr>
        <p:grpSpPr>
          <a:xfrm>
            <a:off x="2891560" y="2359843"/>
            <a:ext cx="3360874" cy="2693085"/>
            <a:chOff x="2891560" y="2359843"/>
            <a:chExt cx="3360874" cy="2693085"/>
          </a:xfrm>
        </p:grpSpPr>
        <p:sp>
          <p:nvSpPr>
            <p:cNvPr id="23" name="上矢印 22">
              <a:extLst>
                <a:ext uri="{FF2B5EF4-FFF2-40B4-BE49-F238E27FC236}">
                  <a16:creationId xmlns:a16="http://schemas.microsoft.com/office/drawing/2014/main" id="{02EBBF89-843A-994C-9AC8-4F910CC8F705}"/>
                </a:ext>
              </a:extLst>
            </p:cNvPr>
            <p:cNvSpPr/>
            <p:nvPr/>
          </p:nvSpPr>
          <p:spPr>
            <a:xfrm>
              <a:off x="2891560" y="4104814"/>
              <a:ext cx="3360874" cy="948114"/>
            </a:xfrm>
            <a:prstGeom prst="upArrow">
              <a:avLst>
                <a:gd name="adj1" fmla="val 64054"/>
                <a:gd name="adj2" fmla="val 50000"/>
              </a:avLst>
            </a:prstGeom>
            <a:solidFill>
              <a:srgbClr val="0070C0">
                <a:alpha val="5686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矢印 23">
              <a:extLst>
                <a:ext uri="{FF2B5EF4-FFF2-40B4-BE49-F238E27FC236}">
                  <a16:creationId xmlns:a16="http://schemas.microsoft.com/office/drawing/2014/main" id="{D84FE7BD-7AD9-544D-A1A2-D808487C3674}"/>
                </a:ext>
              </a:extLst>
            </p:cNvPr>
            <p:cNvSpPr/>
            <p:nvPr/>
          </p:nvSpPr>
          <p:spPr>
            <a:xfrm>
              <a:off x="4373956" y="2359843"/>
              <a:ext cx="396088" cy="944740"/>
            </a:xfrm>
            <a:prstGeom prst="upArrow">
              <a:avLst/>
            </a:prstGeom>
            <a:solidFill>
              <a:srgbClr val="0070C0">
                <a:alpha val="8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D8EDB6D0-95CF-0449-8077-0EA9190AD1F4}"/>
                </a:ext>
              </a:extLst>
            </p:cNvPr>
            <p:cNvSpPr txBox="1"/>
            <p:nvPr/>
          </p:nvSpPr>
          <p:spPr>
            <a:xfrm>
              <a:off x="3564350" y="4566018"/>
              <a:ext cx="2015295" cy="461665"/>
            </a:xfrm>
            <a:prstGeom prst="rect">
              <a:avLst/>
            </a:prstGeom>
            <a:noFill/>
          </p:spPr>
          <p:txBody>
            <a:bodyPr wrap="none" rtlCol="0">
              <a:spAutoFit/>
            </a:bodyPr>
            <a:lstStyle/>
            <a:p>
              <a:pPr algn="ctr"/>
              <a:r>
                <a:rPr lang="en-US" altLang="ja-JP" sz="1200" dirty="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素人</a:t>
              </a:r>
              <a:r>
                <a:rPr lang="en-US" altLang="ja-JP" sz="1200" dirty="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である自分を自覚し</a:t>
              </a:r>
              <a:endParaRPr lang="en-US" altLang="ja-JP" sz="1200" dirty="0">
                <a:solidFill>
                  <a:schemeClr val="bg1"/>
                </a:solidFill>
                <a:latin typeface="Meiryo" panose="020B0604030504040204" pitchFamily="34" charset="-128"/>
                <a:ea typeface="Meiryo" panose="020B0604030504040204" pitchFamily="34" charset="-128"/>
              </a:endParaRPr>
            </a:p>
            <a:p>
              <a:pPr algn="ctr"/>
              <a:r>
                <a:rPr kumimoji="1" lang="en-US" altLang="ja-JP" sz="1200" dirty="0">
                  <a:solidFill>
                    <a:schemeClr val="bg1"/>
                  </a:solidFill>
                  <a:latin typeface="Meiryo" panose="020B0604030504040204" pitchFamily="34" charset="-128"/>
                  <a:ea typeface="Meiryo" panose="020B0604030504040204" pitchFamily="34" charset="-128"/>
                </a:rPr>
                <a:t>“</a:t>
              </a:r>
              <a:r>
                <a:rPr kumimoji="1" lang="ja-JP" altLang="en-US" sz="1200">
                  <a:solidFill>
                    <a:schemeClr val="bg1"/>
                  </a:solidFill>
                  <a:latin typeface="Meiryo" panose="020B0604030504040204" pitchFamily="34" charset="-128"/>
                  <a:ea typeface="Meiryo" panose="020B0604030504040204" pitchFamily="34" charset="-128"/>
                </a:rPr>
                <a:t>素人</a:t>
              </a:r>
              <a:r>
                <a:rPr kumimoji="1" lang="en-US" altLang="ja-JP" sz="1200" dirty="0">
                  <a:solidFill>
                    <a:schemeClr val="bg1"/>
                  </a:solidFill>
                  <a:latin typeface="Meiryo" panose="020B0604030504040204" pitchFamily="34" charset="-128"/>
                  <a:ea typeface="Meiryo" panose="020B0604030504040204" pitchFamily="34" charset="-128"/>
                </a:rPr>
                <a:t>”</a:t>
              </a:r>
              <a:r>
                <a:rPr kumimoji="1" lang="ja-JP" altLang="en-US" sz="1200">
                  <a:solidFill>
                    <a:schemeClr val="bg1"/>
                  </a:solidFill>
                  <a:latin typeface="Meiryo" panose="020B0604030504040204" pitchFamily="34" charset="-128"/>
                  <a:ea typeface="Meiryo" panose="020B0604030504040204" pitchFamily="34" charset="-128"/>
                </a:rPr>
                <a:t>からの脱出を目指す</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sp>
        <p:nvSpPr>
          <p:cNvPr id="27" name="四角形吹き出し 26">
            <a:extLst>
              <a:ext uri="{FF2B5EF4-FFF2-40B4-BE49-F238E27FC236}">
                <a16:creationId xmlns:a16="http://schemas.microsoft.com/office/drawing/2014/main" id="{B3D1265C-7B76-E94E-B524-DD1B0D3BD020}"/>
              </a:ext>
            </a:extLst>
          </p:cNvPr>
          <p:cNvSpPr/>
          <p:nvPr/>
        </p:nvSpPr>
        <p:spPr>
          <a:xfrm>
            <a:off x="7181522" y="4287126"/>
            <a:ext cx="1667070" cy="557805"/>
          </a:xfrm>
          <a:prstGeom prst="wedgeRectCallout">
            <a:avLst>
              <a:gd name="adj1" fmla="val -53559"/>
              <a:gd name="adj2" fmla="val -10587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業務の</a:t>
            </a:r>
            <a:r>
              <a:rPr lang="en-US" altLang="ja-JP" sz="1050" dirty="0">
                <a:solidFill>
                  <a:srgbClr val="FFFFFF"/>
                </a:solidFill>
                <a:latin typeface="Meiryo" panose="020B0604030504040204" pitchFamily="34" charset="-128"/>
                <a:ea typeface="Meiryo" panose="020B0604030504040204" pitchFamily="34" charset="-128"/>
                <a:cs typeface="ＭＳ Ｐゴシック"/>
              </a:rPr>
              <a:t>8</a:t>
            </a:r>
            <a:r>
              <a:rPr lang="ja-JP" altLang="en-US" sz="1050">
                <a:solidFill>
                  <a:srgbClr val="FFFFFF"/>
                </a:solidFill>
                <a:latin typeface="Meiryo" panose="020B0604030504040204" pitchFamily="34" charset="-128"/>
                <a:ea typeface="Meiryo" panose="020B0604030504040204" pitchFamily="34" charset="-128"/>
                <a:cs typeface="ＭＳ Ｐゴシック"/>
              </a:rPr>
              <a:t>割はルーチンワークで成り立っている</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416627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100</a:t>
            </a:r>
            <a:r>
              <a:rPr kumimoji="1" lang="ja-JP" altLang="en-US" dirty="0"/>
              <a:t>年人生を生き抜くための</a:t>
            </a:r>
            <a:r>
              <a:rPr kumimoji="1" lang="en-US" altLang="ja-JP" dirty="0"/>
              <a:t>5</a:t>
            </a:r>
            <a:r>
              <a:rPr kumimoji="1" lang="ja-JP" altLang="en-US" dirty="0"/>
              <a:t>つの原則</a:t>
            </a:r>
          </a:p>
        </p:txBody>
      </p:sp>
      <p:sp>
        <p:nvSpPr>
          <p:cNvPr id="3" name="スライド番号プレースホルダー 2"/>
          <p:cNvSpPr>
            <a:spLocks noGrp="1"/>
          </p:cNvSpPr>
          <p:nvPr>
            <p:ph type="sldNum" sz="quarter" idx="12"/>
          </p:nvPr>
        </p:nvSpPr>
        <p:spPr>
          <a:xfrm>
            <a:off x="6932246" y="7201667"/>
            <a:ext cx="2133600" cy="217800"/>
          </a:xfrm>
        </p:spPr>
        <p:txBody>
          <a:bodyPr/>
          <a:lstStyle/>
          <a:p>
            <a:fld id="{8FF8CC5D-A65D-5946-99B5-645367A967AD}" type="slidenum">
              <a:rPr kumimoji="1" lang="ja-JP" altLang="en-US" smtClean="0"/>
              <a:t>71</a:t>
            </a:fld>
            <a:endParaRPr kumimoji="1" lang="ja-JP" altLang="en-US"/>
          </a:p>
        </p:txBody>
      </p:sp>
      <p:sp>
        <p:nvSpPr>
          <p:cNvPr id="5" name="テキスト ボックス 4"/>
          <p:cNvSpPr txBox="1"/>
          <p:nvPr/>
        </p:nvSpPr>
        <p:spPr>
          <a:xfrm>
            <a:off x="501014" y="1277353"/>
            <a:ext cx="8141972" cy="5262979"/>
          </a:xfrm>
          <a:prstGeom prst="rect">
            <a:avLst/>
          </a:prstGeom>
          <a:noFill/>
        </p:spPr>
        <p:txBody>
          <a:bodyPr wrap="none" rtlCol="0">
            <a:spAutoFit/>
          </a:bodyPr>
          <a:lstStyle/>
          <a:p>
            <a:r>
              <a:rPr lang="ja-JP" altLang="en-US" sz="2000" b="1" dirty="0">
                <a:solidFill>
                  <a:srgbClr val="0432FF"/>
                </a:solidFill>
                <a:latin typeface="Meiryo" charset="-128"/>
                <a:ea typeface="Meiryo" charset="-128"/>
                <a:cs typeface="Meiryo" charset="-128"/>
              </a:rPr>
              <a:t>１．</a:t>
            </a:r>
            <a:r>
              <a:rPr kumimoji="1" lang="ja-JP" altLang="en-US" sz="2000" b="1" dirty="0">
                <a:solidFill>
                  <a:srgbClr val="0432FF"/>
                </a:solidFill>
                <a:latin typeface="Meiryo" charset="-128"/>
                <a:ea typeface="Meiryo" charset="-128"/>
                <a:cs typeface="Meiryo" charset="-128"/>
              </a:rPr>
              <a:t>時間を作る</a:t>
            </a:r>
            <a:endParaRPr kumimoji="1" lang="en-US" altLang="ja-JP" sz="2000" b="1" dirty="0">
              <a:solidFill>
                <a:srgbClr val="0432FF"/>
              </a:solidFill>
              <a:latin typeface="Meiryo" charset="-128"/>
              <a:ea typeface="Meiryo" charset="-128"/>
              <a:cs typeface="Meiryo" charset="-128"/>
            </a:endParaRPr>
          </a:p>
          <a:p>
            <a:pPr marL="742950" lvl="1" indent="-285750">
              <a:buFont typeface="Wingdings" charset="2"/>
              <a:buChar char="ü"/>
            </a:pPr>
            <a:r>
              <a:rPr kumimoji="1" lang="ja-JP" altLang="en-US" sz="1600" dirty="0">
                <a:solidFill>
                  <a:srgbClr val="0070C0"/>
                </a:solidFill>
                <a:latin typeface="Meiryo" charset="-128"/>
                <a:ea typeface="Meiryo" charset="-128"/>
                <a:cs typeface="Meiryo" charset="-128"/>
              </a:rPr>
              <a:t>「何をやろうかと考え、決心してから行動する」</a:t>
            </a:r>
            <a:r>
              <a:rPr lang="ja-JP" altLang="en-US" sz="1600" dirty="0">
                <a:solidFill>
                  <a:srgbClr val="0070C0"/>
                </a:solidFill>
                <a:latin typeface="Meiryo" charset="-128"/>
                <a:ea typeface="Meiryo" charset="-128"/>
                <a:cs typeface="Meiryo" charset="-128"/>
              </a:rPr>
              <a:t>は失敗する。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kumimoji="1" lang="ja-JP" altLang="en-US" sz="1600" dirty="0">
                <a:solidFill>
                  <a:srgbClr val="0070C0"/>
                </a:solidFill>
                <a:latin typeface="Meiryo" charset="-128"/>
                <a:ea typeface="Meiryo" charset="-128"/>
                <a:cs typeface="Meiryo" charset="-128"/>
              </a:rPr>
              <a:t>まずは「時間を作る」ことから始める。やってるうちに決心は固まる。</a:t>
            </a:r>
            <a:endParaRPr kumimoji="1"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kumimoji="1" lang="ja-JP" altLang="en-US" sz="1600" b="1" u="sng" dirty="0">
                <a:solidFill>
                  <a:srgbClr val="0070C0"/>
                </a:solidFill>
                <a:latin typeface="Meiryo" charset="-128"/>
                <a:ea typeface="Meiryo" charset="-128"/>
                <a:cs typeface="Meiryo" charset="-128"/>
              </a:rPr>
              <a:t>朝の１時間</a:t>
            </a:r>
            <a:r>
              <a:rPr kumimoji="1" lang="ja-JP" altLang="en-US" sz="1600" b="1" dirty="0">
                <a:solidFill>
                  <a:srgbClr val="0070C0"/>
                </a:solidFill>
                <a:latin typeface="Meiryo" charset="-128"/>
                <a:ea typeface="Meiryo" charset="-128"/>
                <a:cs typeface="Meiryo" charset="-128"/>
              </a:rPr>
              <a:t>を征すれば、人生を征す</a:t>
            </a:r>
            <a:r>
              <a:rPr kumimoji="1" lang="ja-JP" altLang="en-US" sz="1600" dirty="0">
                <a:solidFill>
                  <a:srgbClr val="0070C0"/>
                </a:solidFill>
                <a:latin typeface="Meiryo" charset="-128"/>
                <a:ea typeface="Meiryo" charset="-128"/>
                <a:cs typeface="Meiryo" charset="-128"/>
              </a:rPr>
              <a:t>。</a:t>
            </a:r>
            <a:endParaRPr kumimoji="1" lang="en-US" altLang="ja-JP" sz="1600" dirty="0">
              <a:solidFill>
                <a:srgbClr val="0070C0"/>
              </a:solidFill>
              <a:latin typeface="Meiryo" charset="-128"/>
              <a:ea typeface="Meiryo" charset="-128"/>
              <a:cs typeface="Meiryo" charset="-128"/>
            </a:endParaRPr>
          </a:p>
          <a:p>
            <a:r>
              <a:rPr lang="ja-JP" altLang="en-US" sz="2000" b="1" dirty="0">
                <a:solidFill>
                  <a:srgbClr val="0432FF"/>
                </a:solidFill>
                <a:latin typeface="Meiryo" charset="-128"/>
                <a:ea typeface="Meiryo" charset="-128"/>
                <a:cs typeface="Meiryo" charset="-128"/>
              </a:rPr>
              <a:t>２．人的ネットワークを築く</a:t>
            </a:r>
            <a:endParaRPr lang="en-US" altLang="ja-JP" sz="2000"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似たもの同士や同じ職場だけではなく、生き方の違う人たちとつき合う。</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多様な価値観や生き方、ロールモデル</a:t>
            </a:r>
            <a:r>
              <a:rPr lang="ja-JP" altLang="en-US" sz="1600">
                <a:solidFill>
                  <a:srgbClr val="0070C0"/>
                </a:solidFill>
                <a:latin typeface="Meiryo" charset="-128"/>
                <a:ea typeface="Meiryo" charset="-128"/>
                <a:cs typeface="Meiryo" charset="-128"/>
              </a:rPr>
              <a:t>を知る。人生</a:t>
            </a:r>
            <a:r>
              <a:rPr lang="ja-JP" altLang="en-US" sz="1600" dirty="0">
                <a:solidFill>
                  <a:srgbClr val="0070C0"/>
                </a:solidFill>
                <a:latin typeface="Meiryo" charset="-128"/>
                <a:ea typeface="Meiryo" charset="-128"/>
                <a:cs typeface="Meiryo" charset="-128"/>
              </a:rPr>
              <a:t>に沢山の</a:t>
            </a:r>
            <a:r>
              <a:rPr lang="ja-JP" altLang="en-US" sz="1600">
                <a:solidFill>
                  <a:srgbClr val="0070C0"/>
                </a:solidFill>
                <a:latin typeface="Meiryo" charset="-128"/>
                <a:ea typeface="Meiryo" charset="-128"/>
                <a:cs typeface="Meiryo" charset="-128"/>
              </a:rPr>
              <a:t>選択肢を増やす。</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a:solidFill>
                  <a:srgbClr val="0070C0"/>
                </a:solidFill>
                <a:latin typeface="Meiryo" charset="-128"/>
                <a:ea typeface="Meiryo" charset="-128"/>
                <a:cs typeface="Meiryo" charset="-128"/>
              </a:rPr>
              <a:t>自分が「起点」になれ！そこに良き仲間や知恵が集まる。</a:t>
            </a:r>
            <a:endParaRPr lang="en-US" altLang="ja-JP" sz="1600" dirty="0">
              <a:solidFill>
                <a:srgbClr val="0070C0"/>
              </a:solidFill>
              <a:latin typeface="Meiryo" charset="-128"/>
              <a:ea typeface="Meiryo" charset="-128"/>
              <a:cs typeface="Meiryo" charset="-128"/>
            </a:endParaRPr>
          </a:p>
          <a:p>
            <a:r>
              <a:rPr kumimoji="1" lang="ja-JP" altLang="en-US" b="1" dirty="0">
                <a:solidFill>
                  <a:srgbClr val="0432FF"/>
                </a:solidFill>
                <a:latin typeface="Meiryo" charset="-128"/>
                <a:ea typeface="Meiryo" charset="-128"/>
                <a:cs typeface="Meiryo" charset="-128"/>
              </a:rPr>
              <a:t>３．失敗を積み重ねる</a:t>
            </a:r>
            <a:endParaRPr kumimoji="1"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「若気の至り」という一生に一度の時期に沢山失敗せよ。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失敗しても殺されない。怒られるだけで終わる。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成功は人様のおかげ、失敗は自分の責任と心得よ。</a:t>
            </a:r>
            <a:endParaRPr lang="en-US" altLang="ja-JP" sz="1600" dirty="0">
              <a:solidFill>
                <a:srgbClr val="0070C0"/>
              </a:solidFill>
              <a:latin typeface="Meiryo" charset="-128"/>
              <a:ea typeface="Meiryo" charset="-128"/>
              <a:cs typeface="Meiryo" charset="-128"/>
            </a:endParaRPr>
          </a:p>
          <a:p>
            <a:r>
              <a:rPr lang="ja-JP" altLang="en-US" b="1" dirty="0">
                <a:solidFill>
                  <a:srgbClr val="0432FF"/>
                </a:solidFill>
                <a:latin typeface="Meiryo" charset="-128"/>
                <a:ea typeface="Meiryo" charset="-128"/>
                <a:cs typeface="Meiryo" charset="-128"/>
              </a:rPr>
              <a:t>４．丁寧な仕事をする</a:t>
            </a:r>
            <a:endParaRPr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「要領よく」は考えるな。</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いまの自分にできる精一杯で最高の仕事をせよ。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限界を知れば、自ずと要領は見えてくる。</a:t>
            </a:r>
            <a:endParaRPr lang="en-US" altLang="ja-JP" sz="1600" dirty="0">
              <a:solidFill>
                <a:srgbClr val="0070C0"/>
              </a:solidFill>
              <a:latin typeface="Meiryo" charset="-128"/>
              <a:ea typeface="Meiryo" charset="-128"/>
              <a:cs typeface="Meiryo" charset="-128"/>
            </a:endParaRPr>
          </a:p>
          <a:p>
            <a:r>
              <a:rPr kumimoji="1" lang="ja-JP" altLang="en-US" b="1" dirty="0">
                <a:solidFill>
                  <a:srgbClr val="0432FF"/>
                </a:solidFill>
                <a:latin typeface="Meiryo" charset="-128"/>
                <a:ea typeface="Meiryo" charset="-128"/>
                <a:cs typeface="Meiryo" charset="-128"/>
              </a:rPr>
              <a:t>５．想像力を働かせる</a:t>
            </a:r>
            <a:endParaRPr kumimoji="1"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相手の幸せのために働け。そうすれば自分も幸せになれる。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相手の立場だったら自分はどのように考え、行動するかを想像せよ。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相手のやりたいこと、でも自分にはできないことこそ、やるべき価値がある</a:t>
            </a:r>
            <a:r>
              <a:rPr lang="ja-JP" altLang="en-US" dirty="0">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pic>
        <p:nvPicPr>
          <p:cNvPr id="4" name="図 3"/>
          <p:cNvPicPr>
            <a:picLocks noChangeAspect="1"/>
          </p:cNvPicPr>
          <p:nvPr/>
        </p:nvPicPr>
        <p:blipFill>
          <a:blip r:embed="rId2"/>
          <a:stretch>
            <a:fillRect/>
          </a:stretch>
        </p:blipFill>
        <p:spPr>
          <a:xfrm>
            <a:off x="6178864" y="3108304"/>
            <a:ext cx="2699515" cy="2551043"/>
          </a:xfrm>
          <a:prstGeom prst="rect">
            <a:avLst/>
          </a:prstGeom>
        </p:spPr>
      </p:pic>
      <p:sp>
        <p:nvSpPr>
          <p:cNvPr id="6" name="テキスト ボックス 5"/>
          <p:cNvSpPr txBox="1"/>
          <p:nvPr/>
        </p:nvSpPr>
        <p:spPr>
          <a:xfrm>
            <a:off x="553111" y="908021"/>
            <a:ext cx="8037778" cy="369332"/>
          </a:xfrm>
          <a:prstGeom prst="rect">
            <a:avLst/>
          </a:prstGeom>
          <a:noFill/>
        </p:spPr>
        <p:txBody>
          <a:bodyPr wrap="none" rtlCol="0">
            <a:spAutoFit/>
          </a:bodyPr>
          <a:lstStyle/>
          <a:p>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年人生</a:t>
            </a:r>
            <a:r>
              <a:rPr kumimoji="1" lang="ja-JP" altLang="en-US" dirty="0">
                <a:solidFill>
                  <a:schemeClr val="accent6">
                    <a:lumMod val="75000"/>
                  </a:schemeClr>
                </a:solidFill>
                <a:latin typeface="Meiryo" charset="-128"/>
                <a:ea typeface="Meiryo" charset="-128"/>
                <a:cs typeface="Meiryo" charset="-128"/>
              </a:rPr>
              <a:t>を生き抜くためには、</a:t>
            </a:r>
            <a:r>
              <a:rPr kumimoji="1" lang="ja-JP" altLang="en-US" b="1" dirty="0">
                <a:solidFill>
                  <a:schemeClr val="accent6">
                    <a:lumMod val="75000"/>
                  </a:schemeClr>
                </a:solidFill>
                <a:latin typeface="Meiryo" charset="-128"/>
                <a:ea typeface="Meiryo" charset="-128"/>
                <a:cs typeface="Meiryo" charset="-128"/>
              </a:rPr>
              <a:t>マルチステージ／マルチキャリア</a:t>
            </a:r>
            <a:r>
              <a:rPr kumimoji="1" lang="ja-JP" altLang="en-US" dirty="0">
                <a:solidFill>
                  <a:schemeClr val="accent6">
                    <a:lumMod val="75000"/>
                  </a:schemeClr>
                </a:solidFill>
                <a:latin typeface="Meiryo" charset="-128"/>
                <a:ea typeface="Meiryo" charset="-128"/>
                <a:cs typeface="Meiryo" charset="-128"/>
              </a:rPr>
              <a:t>しかない</a:t>
            </a:r>
          </a:p>
        </p:txBody>
      </p:sp>
    </p:spTree>
    <p:extLst>
      <p:ext uri="{BB962C8B-B14F-4D97-AF65-F5344CB8AC3E}">
        <p14:creationId xmlns:p14="http://schemas.microsoft.com/office/powerpoint/2010/main" val="8466538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44CC-712B-134F-87B9-3D6EEE6E5161}"/>
              </a:ext>
            </a:extLst>
          </p:cNvPr>
          <p:cNvSpPr>
            <a:spLocks noGrp="1"/>
          </p:cNvSpPr>
          <p:nvPr>
            <p:ph type="title"/>
          </p:nvPr>
        </p:nvSpPr>
        <p:spPr/>
        <p:txBody>
          <a:bodyPr/>
          <a:lstStyle/>
          <a:p>
            <a:r>
              <a:rPr kumimoji="1" lang="ja-JP" altLang="en-US"/>
              <a:t>変革のステージに立てるかどうかの３つの問いかけ</a:t>
            </a:r>
          </a:p>
        </p:txBody>
      </p:sp>
      <p:sp>
        <p:nvSpPr>
          <p:cNvPr id="3" name="スライド番号プレースホルダー 2">
            <a:extLst>
              <a:ext uri="{FF2B5EF4-FFF2-40B4-BE49-F238E27FC236}">
                <a16:creationId xmlns:a16="http://schemas.microsoft.com/office/drawing/2014/main" id="{569356EC-77F5-CF42-BC39-0AFDFDE467FA}"/>
              </a:ext>
            </a:extLst>
          </p:cNvPr>
          <p:cNvSpPr>
            <a:spLocks noGrp="1"/>
          </p:cNvSpPr>
          <p:nvPr>
            <p:ph type="sldNum" sz="quarter" idx="12"/>
          </p:nvPr>
        </p:nvSpPr>
        <p:spPr/>
        <p:txBody>
          <a:bodyPr/>
          <a:lstStyle/>
          <a:p>
            <a:fld id="{8FF8CC5D-A65D-5946-99B5-645367A967AD}" type="slidenum">
              <a:rPr kumimoji="1" lang="ja-JP" altLang="en-US" smtClean="0"/>
              <a:t>72</a:t>
            </a:fld>
            <a:endParaRPr kumimoji="1" lang="ja-JP" altLang="en-US"/>
          </a:p>
        </p:txBody>
      </p:sp>
      <p:sp>
        <p:nvSpPr>
          <p:cNvPr id="4" name="テキスト ボックス 3">
            <a:extLst>
              <a:ext uri="{FF2B5EF4-FFF2-40B4-BE49-F238E27FC236}">
                <a16:creationId xmlns:a16="http://schemas.microsoft.com/office/drawing/2014/main" id="{CE7DA51A-41ED-1F45-BFF8-7D673463206E}"/>
              </a:ext>
            </a:extLst>
          </p:cNvPr>
          <p:cNvSpPr txBox="1"/>
          <p:nvPr/>
        </p:nvSpPr>
        <p:spPr>
          <a:xfrm>
            <a:off x="786348" y="2189774"/>
            <a:ext cx="6647974"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違和感</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5" name="テキスト ボックス 4">
            <a:extLst>
              <a:ext uri="{FF2B5EF4-FFF2-40B4-BE49-F238E27FC236}">
                <a16:creationId xmlns:a16="http://schemas.microsoft.com/office/drawing/2014/main" id="{CDFCA0D3-0B59-454A-B6E9-AAEF6015CE12}"/>
              </a:ext>
            </a:extLst>
          </p:cNvPr>
          <p:cNvSpPr txBox="1"/>
          <p:nvPr/>
        </p:nvSpPr>
        <p:spPr>
          <a:xfrm>
            <a:off x="786348" y="3151470"/>
            <a:ext cx="618630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地図</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6" name="テキスト ボックス 5">
            <a:extLst>
              <a:ext uri="{FF2B5EF4-FFF2-40B4-BE49-F238E27FC236}">
                <a16:creationId xmlns:a16="http://schemas.microsoft.com/office/drawing/2014/main" id="{8CCD0912-5B34-4247-86A0-2F4E40994F48}"/>
              </a:ext>
            </a:extLst>
          </p:cNvPr>
          <p:cNvSpPr txBox="1"/>
          <p:nvPr/>
        </p:nvSpPr>
        <p:spPr>
          <a:xfrm>
            <a:off x="786348" y="4113166"/>
            <a:ext cx="710963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向かい風</a:t>
            </a:r>
            <a:r>
              <a:rPr kumimoji="1" lang="ja-JP" altLang="en-US" sz="3600">
                <a:solidFill>
                  <a:srgbClr val="0070C0"/>
                </a:solidFill>
                <a:latin typeface="Meiryo" panose="020B0604030504040204" pitchFamily="34" charset="-128"/>
                <a:ea typeface="Meiryo" panose="020B0604030504040204" pitchFamily="34" charset="-128"/>
              </a:rPr>
              <a:t>」を感じていますか？</a:t>
            </a:r>
          </a:p>
        </p:txBody>
      </p:sp>
    </p:spTree>
    <p:extLst>
      <p:ext uri="{BB962C8B-B14F-4D97-AF65-F5344CB8AC3E}">
        <p14:creationId xmlns:p14="http://schemas.microsoft.com/office/powerpoint/2010/main" val="77825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73</a:t>
            </a:fld>
            <a:endParaRPr kumimoji="1" lang="ja-JP" altLang="en-US"/>
          </a:p>
        </p:txBody>
      </p:sp>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3674119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8EB49C-18B2-6645-A134-FD38FD51FAE4}"/>
              </a:ext>
            </a:extLst>
          </p:cNvPr>
          <p:cNvSpPr>
            <a:spLocks noGrp="1"/>
          </p:cNvSpPr>
          <p:nvPr>
            <p:ph type="title"/>
          </p:nvPr>
        </p:nvSpPr>
        <p:spPr>
          <a:xfrm>
            <a:off x="230400" y="266400"/>
            <a:ext cx="8913600" cy="416221"/>
          </a:xfrm>
        </p:spPr>
        <p:txBody>
          <a:bodyPr/>
          <a:lstStyle/>
          <a:p>
            <a:r>
              <a:rPr lang="ja-JP" altLang="en-US"/>
              <a:t>デジタル･トランスフォーメーションを加速するサイクル</a:t>
            </a:r>
          </a:p>
        </p:txBody>
      </p:sp>
      <p:sp>
        <p:nvSpPr>
          <p:cNvPr id="4" name="正方形/長方形 3">
            <a:extLst>
              <a:ext uri="{FF2B5EF4-FFF2-40B4-BE49-F238E27FC236}">
                <a16:creationId xmlns:a16="http://schemas.microsoft.com/office/drawing/2014/main" id="{79DB104E-F7D9-444C-BD60-1C2762D9B67E}"/>
              </a:ext>
            </a:extLst>
          </p:cNvPr>
          <p:cNvSpPr/>
          <p:nvPr/>
        </p:nvSpPr>
        <p:spPr>
          <a:xfrm>
            <a:off x="3464196" y="1262618"/>
            <a:ext cx="2215608" cy="10097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顧客がサービス</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を利用する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7E2DFF37-ADC8-3F48-A72B-9815FBA319D8}"/>
              </a:ext>
            </a:extLst>
          </p:cNvPr>
          <p:cNvSpPr/>
          <p:nvPr/>
        </p:nvSpPr>
        <p:spPr>
          <a:xfrm>
            <a:off x="3464196" y="3166428"/>
            <a:ext cx="2215608" cy="10097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顧客データ</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を収拾する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AADE98E2-F3C7-5B4E-AE80-BE182ED54904}"/>
              </a:ext>
            </a:extLst>
          </p:cNvPr>
          <p:cNvSpPr/>
          <p:nvPr/>
        </p:nvSpPr>
        <p:spPr>
          <a:xfrm>
            <a:off x="3464196" y="5070238"/>
            <a:ext cx="2215608" cy="10097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機械学習</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で分析する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4AE63D26-56D7-5B42-9E15-882A0DF6BC39}"/>
              </a:ext>
            </a:extLst>
          </p:cNvPr>
          <p:cNvSpPr/>
          <p:nvPr/>
        </p:nvSpPr>
        <p:spPr>
          <a:xfrm>
            <a:off x="457200" y="2538670"/>
            <a:ext cx="2840078" cy="22652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a:solidFill>
                  <a:srgbClr val="FFFFFF"/>
                </a:solidFill>
                <a:latin typeface="Meiryo" panose="020B0604030504040204" pitchFamily="34" charset="-128"/>
                <a:ea typeface="Meiryo" panose="020B0604030504040204" pitchFamily="34" charset="-128"/>
                <a:cs typeface="ＭＳ Ｐゴシック"/>
              </a:rPr>
              <a:t>戦術的施策</a:t>
            </a:r>
            <a:endParaRPr kumimoji="1"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魅力的で便利な顧客体験を提供</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lang="ja-JP" altLang="en-US" sz="1600">
                <a:solidFill>
                  <a:srgbClr val="FFFFFF"/>
                </a:solidFill>
                <a:latin typeface="Meiryo" panose="020B0604030504040204" pitchFamily="34" charset="-128"/>
                <a:ea typeface="Meiryo" panose="020B0604030504040204" pitchFamily="34" charset="-128"/>
                <a:cs typeface="ＭＳ Ｐゴシック"/>
              </a:rPr>
              <a:t>買いたくなる品揃えやサービスを充実</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個々人の趣味嗜好や購買動向に基づき推奨</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DCEA7F78-9245-DE4B-8545-8B7567DCC68E}"/>
              </a:ext>
            </a:extLst>
          </p:cNvPr>
          <p:cNvSpPr/>
          <p:nvPr/>
        </p:nvSpPr>
        <p:spPr>
          <a:xfrm>
            <a:off x="5846722" y="2538670"/>
            <a:ext cx="2840078" cy="22652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戦略的施策</a:t>
            </a:r>
            <a:endParaRPr kumimoji="1"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顧客の期待に応える事業施策</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lang="ja-JP" altLang="en-US" sz="1600">
                <a:solidFill>
                  <a:srgbClr val="FFFFFF"/>
                </a:solidFill>
                <a:latin typeface="Meiryo" panose="020B0604030504040204" pitchFamily="34" charset="-128"/>
                <a:ea typeface="Meiryo" panose="020B0604030504040204" pitchFamily="34" charset="-128"/>
                <a:cs typeface="ＭＳ Ｐゴシック"/>
              </a:rPr>
              <a:t>サービスの質や効率を高める仕組み作り</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新たな市場や顧客を開拓するための施策</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下矢印 8">
            <a:extLst>
              <a:ext uri="{FF2B5EF4-FFF2-40B4-BE49-F238E27FC236}">
                <a16:creationId xmlns:a16="http://schemas.microsoft.com/office/drawing/2014/main" id="{63ED6DA7-7AD9-DC4D-A0FF-6093B2E89169}"/>
              </a:ext>
            </a:extLst>
          </p:cNvPr>
          <p:cNvSpPr/>
          <p:nvPr/>
        </p:nvSpPr>
        <p:spPr>
          <a:xfrm>
            <a:off x="4181707" y="2395990"/>
            <a:ext cx="780586" cy="64677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a:extLst>
              <a:ext uri="{FF2B5EF4-FFF2-40B4-BE49-F238E27FC236}">
                <a16:creationId xmlns:a16="http://schemas.microsoft.com/office/drawing/2014/main" id="{DBFDD4E9-D96E-F04D-988E-DA9BABA91455}"/>
              </a:ext>
            </a:extLst>
          </p:cNvPr>
          <p:cNvSpPr/>
          <p:nvPr/>
        </p:nvSpPr>
        <p:spPr>
          <a:xfrm>
            <a:off x="4181707" y="4299800"/>
            <a:ext cx="780586" cy="64677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屈折矢印 10">
            <a:extLst>
              <a:ext uri="{FF2B5EF4-FFF2-40B4-BE49-F238E27FC236}">
                <a16:creationId xmlns:a16="http://schemas.microsoft.com/office/drawing/2014/main" id="{E21C02E1-33C3-6545-8E83-F83031A616BB}"/>
              </a:ext>
            </a:extLst>
          </p:cNvPr>
          <p:cNvSpPr/>
          <p:nvPr/>
        </p:nvSpPr>
        <p:spPr>
          <a:xfrm>
            <a:off x="5846723" y="4946571"/>
            <a:ext cx="1736106" cy="796307"/>
          </a:xfrm>
          <a:prstGeom prst="bentUpArrow">
            <a:avLst>
              <a:gd name="adj1" fmla="val 44606"/>
              <a:gd name="adj2" fmla="val 44605"/>
              <a:gd name="adj3" fmla="val 25000"/>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屈折矢印 11">
            <a:extLst>
              <a:ext uri="{FF2B5EF4-FFF2-40B4-BE49-F238E27FC236}">
                <a16:creationId xmlns:a16="http://schemas.microsoft.com/office/drawing/2014/main" id="{C196BA4F-0517-BA4F-B510-5AE68724F92A}"/>
              </a:ext>
            </a:extLst>
          </p:cNvPr>
          <p:cNvSpPr/>
          <p:nvPr/>
        </p:nvSpPr>
        <p:spPr>
          <a:xfrm flipH="1">
            <a:off x="1561171" y="4946570"/>
            <a:ext cx="1736106" cy="796307"/>
          </a:xfrm>
          <a:prstGeom prst="bentUpArrow">
            <a:avLst>
              <a:gd name="adj1" fmla="val 44606"/>
              <a:gd name="adj2" fmla="val 44605"/>
              <a:gd name="adj3" fmla="val 25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屈折矢印 12">
            <a:extLst>
              <a:ext uri="{FF2B5EF4-FFF2-40B4-BE49-F238E27FC236}">
                <a16:creationId xmlns:a16="http://schemas.microsoft.com/office/drawing/2014/main" id="{BCD34E43-3177-374D-828D-D1EDD583476E}"/>
              </a:ext>
            </a:extLst>
          </p:cNvPr>
          <p:cNvSpPr/>
          <p:nvPr/>
        </p:nvSpPr>
        <p:spPr>
          <a:xfrm rot="16200000">
            <a:off x="6180279" y="1077315"/>
            <a:ext cx="979784" cy="1646898"/>
          </a:xfrm>
          <a:prstGeom prst="bentUpArrow">
            <a:avLst>
              <a:gd name="adj1" fmla="val 43487"/>
              <a:gd name="adj2" fmla="val 38464"/>
              <a:gd name="adj3" fmla="val 34352"/>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屈折矢印 14">
            <a:extLst>
              <a:ext uri="{FF2B5EF4-FFF2-40B4-BE49-F238E27FC236}">
                <a16:creationId xmlns:a16="http://schemas.microsoft.com/office/drawing/2014/main" id="{D088F0F0-81F4-A14E-8F5D-B5F002829AC6}"/>
              </a:ext>
            </a:extLst>
          </p:cNvPr>
          <p:cNvSpPr/>
          <p:nvPr/>
        </p:nvSpPr>
        <p:spPr>
          <a:xfrm rot="5400000" flipH="1">
            <a:off x="1983936" y="1077314"/>
            <a:ext cx="979784" cy="1646898"/>
          </a:xfrm>
          <a:prstGeom prst="bentUpArrow">
            <a:avLst>
              <a:gd name="adj1" fmla="val 43487"/>
              <a:gd name="adj2" fmla="val 38464"/>
              <a:gd name="adj3" fmla="val 34352"/>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38472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デジタル・トランスフォーメーションとは</a:t>
            </a:r>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人間を前提に最適化</a:t>
            </a:r>
            <a:r>
              <a:rPr kumimoji="1" lang="ja-JP" altLang="en-US" sz="2400" dirty="0">
                <a:latin typeface="Meiryo" charset="-128"/>
                <a:ea typeface="Meiryo" charset="-128"/>
                <a:cs typeface="Meiryo" charset="-128"/>
              </a:rPr>
              <a:t>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a:solidFill>
                  <a:srgbClr val="0432FF"/>
                </a:solidFill>
                <a:latin typeface="Meiryo" charset="-128"/>
                <a:ea typeface="Meiryo" charset="-128"/>
                <a:cs typeface="Meiryo" charset="-128"/>
              </a:rPr>
              <a:t>機械と人間が一体化</a:t>
            </a:r>
            <a:r>
              <a:rPr lang="ja-JP" altLang="en-US" sz="2400">
                <a:solidFill>
                  <a:srgbClr val="0432FF"/>
                </a:solidFill>
                <a:latin typeface="Meiryo" charset="-128"/>
                <a:ea typeface="Meiryo" charset="-128"/>
                <a:cs typeface="Meiryo" charset="-128"/>
              </a:rPr>
              <a:t>されたビジネス</a:t>
            </a:r>
            <a:r>
              <a:rPr lang="ja-JP" altLang="en-US" sz="2400" dirty="0">
                <a:solidFill>
                  <a:srgbClr val="0432FF"/>
                </a:solidFill>
                <a:latin typeface="Meiryo" charset="-128"/>
                <a:ea typeface="Meiryo" charset="-128"/>
                <a:cs typeface="Meiryo" charset="-128"/>
              </a:rPr>
              <a:t>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893224464"/>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21094</TotalTime>
  <Words>13610</Words>
  <Application>Microsoft Macintosh PowerPoint</Application>
  <PresentationFormat>画面に合わせる (4:3)</PresentationFormat>
  <Paragraphs>1448</Paragraphs>
  <Slides>73</Slides>
  <Notes>24</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73</vt:i4>
      </vt:variant>
    </vt:vector>
  </HeadingPairs>
  <TitlesOfParts>
    <vt:vector size="89" baseType="lpstr">
      <vt:lpstr>DFPKanTeiRyu-XB</vt:lpstr>
      <vt:lpstr>HGSSoeiKakugothicUB</vt:lpstr>
      <vt:lpstr>HGSoeiKakugothicUB</vt:lpstr>
      <vt:lpstr>Hiragino Kaku Gothic StdN W8</vt:lpstr>
      <vt:lpstr>ＭＳ Ｐゴシック</vt:lpstr>
      <vt:lpstr>YuKyokasho Yoko</vt:lpstr>
      <vt:lpstr>メイリオ</vt:lpstr>
      <vt:lpstr>メイリオ</vt:lpstr>
      <vt:lpstr>American Typewriter</vt:lpstr>
      <vt:lpstr>Arial</vt:lpstr>
      <vt:lpstr>Calibri</vt:lpstr>
      <vt:lpstr>Helvetica</vt:lpstr>
      <vt:lpstr>Helvetica Neue</vt:lpstr>
      <vt:lpstr>Thonburi</vt:lpstr>
      <vt:lpstr>Wingdings</vt:lpstr>
      <vt:lpstr>NC標準テンプレート</vt:lpstr>
      <vt:lpstr>これからのビジネス戦略 SIビジネスのデジタル・トランスフォーメーション</vt:lpstr>
      <vt:lpstr>PowerPoint プレゼンテーション</vt:lpstr>
      <vt:lpstr>コレ1枚でわかる最新のITトレンド</vt:lpstr>
      <vt:lpstr>デジタル・トランスフォーメーションとCPS</vt:lpstr>
      <vt:lpstr>デジタル・トランスフォーメーションの定義</vt:lpstr>
      <vt:lpstr>アマゾンのデジタル・トランスフォーメーション</vt:lpstr>
      <vt:lpstr>業務がITへITが業務へとシームレスに変換される状態</vt:lpstr>
      <vt:lpstr>デジタル･トランスフォーメーションを加速するサイクル</vt:lpstr>
      <vt:lpstr>デジタル・トランスフォーメーションとは</vt:lpstr>
      <vt:lpstr>デジタル・トランスフォーメーションとは</vt:lpstr>
      <vt:lpstr>デジタライゼーションとデジタル・トランスフォーメーション</vt:lpstr>
      <vt:lpstr>デジタル・トランスフォーメーションへの２つの対応</vt:lpstr>
      <vt:lpstr>DXを支えるテクノロジー 　</vt:lpstr>
      <vt:lpstr>DXを支えるテクノロジー 　</vt:lpstr>
      <vt:lpstr>DXを実現する4つの手法と考え方</vt:lpstr>
      <vt:lpstr>デジタル・トランスフォーメーションのBefore/After</vt:lpstr>
      <vt:lpstr>異なるビジネス</vt:lpstr>
      <vt:lpstr>PowerPoint プレゼンテーション</vt:lpstr>
      <vt:lpstr>これからの開発と運用のあるべき姿</vt:lpstr>
      <vt:lpstr>これからの開発や運用に求められるもの</vt:lpstr>
      <vt:lpstr>VeriSM</vt:lpstr>
      <vt:lpstr>イノベーションとスピードの融合</vt:lpstr>
      <vt:lpstr>これからの「ITビジネスの方程式」</vt:lpstr>
      <vt:lpstr>PowerPoint プレゼンテーション</vt:lpstr>
      <vt:lpstr>SI事業者とお客様のカタチ</vt:lpstr>
      <vt:lpstr>SIビジネスに取り憑く3匹の“お化け”</vt:lpstr>
      <vt:lpstr>PowerPoint プレゼンテーション</vt:lpstr>
      <vt:lpstr>ITに求められる需要は“工数提供”から“価値実現”へ</vt:lpstr>
      <vt:lpstr>SIビジネスのデジタル・トランスフォーメーション</vt:lpstr>
      <vt:lpstr>ITとの正しい付き合い方</vt:lpstr>
      <vt:lpstr>商品としてのITの作り方</vt:lpstr>
      <vt:lpstr>「道具としてのIT」から「思想としてのIT」への進化</vt:lpstr>
      <vt:lpstr>ビジネスのデジタル化</vt:lpstr>
      <vt:lpstr>ビジネス価値と文化の違い</vt:lpstr>
      <vt:lpstr>３つのIT：従来のIT／シャドーIT／バイモーダルIT</vt:lpstr>
      <vt:lpstr>いま起こりつつある情報サービス産業の構造変化</vt:lpstr>
      <vt:lpstr>何が起こっているのか？</vt:lpstr>
      <vt:lpstr>ポストSIの４つの戦略と９つのシナリオ</vt:lpstr>
      <vt:lpstr>詳細はこちらをご覧下さい　m(_ _)m</vt:lpstr>
      <vt:lpstr>SIビジネス変革のステップ</vt:lpstr>
      <vt:lpstr>アウトサイド戦略とインサイド戦略</vt:lpstr>
      <vt:lpstr>これからの営業スタイル（１）</vt:lpstr>
      <vt:lpstr>これからの営業スタイル（２）</vt:lpstr>
      <vt:lpstr>「共創」の３タイプ</vt:lpstr>
      <vt:lpstr>PowerPoint プレゼンテーション</vt:lpstr>
      <vt:lpstr>失敗するPoCと成功するPoCの違い</vt:lpstr>
      <vt:lpstr>PoCを成功させるための3つのこと</vt:lpstr>
      <vt:lpstr>PowerPoint プレゼンテーション</vt:lpstr>
      <vt:lpstr>変革のリーダーたるよき抵抗勢力とは</vt:lpstr>
      <vt:lpstr>だめなITベンダー・SI事業者の行動特性</vt:lpstr>
      <vt:lpstr>一緒に仕事をしたいITベンダー・SI事業者</vt:lpstr>
      <vt:lpstr>伝えるべきこと</vt:lpstr>
      <vt:lpstr>求められる対応力</vt:lpstr>
      <vt:lpstr>「良き相談相手」とは</vt:lpstr>
      <vt:lpstr>お客様の幸せを支える</vt:lpstr>
      <vt:lpstr>スキルの再定義</vt:lpstr>
      <vt:lpstr>学び続ける大切さ、それを支える学びの力</vt:lpstr>
      <vt:lpstr>時間を作る</vt:lpstr>
      <vt:lpstr>ITビジネス・プロフェッショナルの条件</vt:lpstr>
      <vt:lpstr>PowerPoint プレゼンテーション</vt:lpstr>
      <vt:lpstr>「アウトプット思考」とは？</vt:lpstr>
      <vt:lpstr>「アウトプット思考」とは？</vt:lpstr>
      <vt:lpstr>「アウトプット思考」とは？</vt:lpstr>
      <vt:lpstr>「アウトプット思考」とは？</vt:lpstr>
      <vt:lpstr>「アウトプット思考」とは？</vt:lpstr>
      <vt:lpstr>「アウトプット思考」とは？</vt:lpstr>
      <vt:lpstr>PowerPoint プレゼンテーション</vt:lpstr>
      <vt:lpstr>「働き方改革」で何を目指すのか</vt:lpstr>
      <vt:lpstr>100年人生を生きるには学びつつけるしかない</vt:lpstr>
      <vt:lpstr>社会人における「学び」の３段階</vt:lpstr>
      <vt:lpstr>100年人生を生き抜くための5つの原則</vt:lpstr>
      <vt:lpstr>変革のステージに立てるかどうかの３つの問いかけ</vt:lpstr>
      <vt:lpstr>PowerPoint プレゼンテーション</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772</cp:revision>
  <cp:lastPrinted>2016-07-30T01:46:33Z</cp:lastPrinted>
  <dcterms:created xsi:type="dcterms:W3CDTF">2014-04-30T01:58:06Z</dcterms:created>
  <dcterms:modified xsi:type="dcterms:W3CDTF">2018-12-12T08:32:34Z</dcterms:modified>
</cp:coreProperties>
</file>