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handoutMasterIdLst>
    <p:handoutMasterId r:id="rId50"/>
  </p:handoutMasterIdLst>
  <p:sldIdLst>
    <p:sldId id="3180" r:id="rId2"/>
    <p:sldId id="2979" r:id="rId3"/>
    <p:sldId id="3011" r:id="rId4"/>
    <p:sldId id="2981" r:id="rId5"/>
    <p:sldId id="2619" r:id="rId6"/>
    <p:sldId id="3013" r:id="rId7"/>
    <p:sldId id="1306" r:id="rId8"/>
    <p:sldId id="1355" r:id="rId9"/>
    <p:sldId id="1371" r:id="rId10"/>
    <p:sldId id="3181" r:id="rId11"/>
    <p:sldId id="2659" r:id="rId12"/>
    <p:sldId id="3022" r:id="rId13"/>
    <p:sldId id="1308" r:id="rId14"/>
    <p:sldId id="2959" r:id="rId15"/>
    <p:sldId id="1310" r:id="rId16"/>
    <p:sldId id="3140" r:id="rId17"/>
    <p:sldId id="3152" r:id="rId18"/>
    <p:sldId id="3153" r:id="rId19"/>
    <p:sldId id="3098" r:id="rId20"/>
    <p:sldId id="3110" r:id="rId21"/>
    <p:sldId id="3033" r:id="rId22"/>
    <p:sldId id="3034" r:id="rId23"/>
    <p:sldId id="3150" r:id="rId24"/>
    <p:sldId id="3047" r:id="rId25"/>
    <p:sldId id="3114" r:id="rId26"/>
    <p:sldId id="3026" r:id="rId27"/>
    <p:sldId id="3096" r:id="rId28"/>
    <p:sldId id="3097" r:id="rId29"/>
    <p:sldId id="3027" r:id="rId30"/>
    <p:sldId id="3028" r:id="rId31"/>
    <p:sldId id="3029" r:id="rId32"/>
    <p:sldId id="3030" r:id="rId33"/>
    <p:sldId id="3172" r:id="rId34"/>
    <p:sldId id="3143" r:id="rId35"/>
    <p:sldId id="3183" r:id="rId36"/>
    <p:sldId id="3105" r:id="rId37"/>
    <p:sldId id="3107" r:id="rId38"/>
    <p:sldId id="3108" r:id="rId39"/>
    <p:sldId id="3106" r:id="rId40"/>
    <p:sldId id="3039" r:id="rId41"/>
    <p:sldId id="3040" r:id="rId42"/>
    <p:sldId id="3041" r:id="rId43"/>
    <p:sldId id="3177" r:id="rId44"/>
    <p:sldId id="3184" r:id="rId45"/>
    <p:sldId id="1357" r:id="rId46"/>
    <p:sldId id="3179" r:id="rId47"/>
    <p:sldId id="715" r:id="rId48"/>
  </p:sldIdLst>
  <p:sldSz cx="9144000" cy="6858000" type="screen4x3"/>
  <p:notesSz cx="6807200" cy="9939338"/>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42" userDrawn="1">
          <p15:clr>
            <a:srgbClr val="A4A3A4"/>
          </p15:clr>
        </p15:guide>
        <p15:guide id="2" pos="188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F6666"/>
    <a:srgbClr val="E46C0A"/>
    <a:srgbClr val="FFFFFF"/>
    <a:srgbClr val="FFFBD2"/>
    <a:srgbClr val="868686"/>
    <a:srgbClr val="7C7C7C"/>
    <a:srgbClr val="0070C0"/>
    <a:srgbClr val="FFD579"/>
    <a:srgbClr val="00905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80"/>
    <p:restoredTop sz="93707" autoAdjust="0"/>
  </p:normalViewPr>
  <p:slideViewPr>
    <p:cSldViewPr snapToGrid="0" snapToObjects="1" showGuides="1">
      <p:cViewPr varScale="1">
        <p:scale>
          <a:sx n="88" d="100"/>
          <a:sy n="88" d="100"/>
        </p:scale>
        <p:origin x="1520" y="184"/>
      </p:cViewPr>
      <p:guideLst>
        <p:guide orient="horz" pos="4042"/>
        <p:guide pos="1882"/>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9937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5838" y="0"/>
            <a:ext cx="2949787" cy="496967"/>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2019/2/7</a:t>
            </a:fld>
            <a:endParaRPr kumimoji="1" lang="ja-JP" altLang="en-US"/>
          </a:p>
        </p:txBody>
      </p:sp>
      <p:sp>
        <p:nvSpPr>
          <p:cNvPr id="4" name="フッター プレースホルダー 3"/>
          <p:cNvSpPr>
            <a:spLocks noGrp="1"/>
          </p:cNvSpPr>
          <p:nvPr>
            <p:ph type="ftr" sz="quarter" idx="2"/>
          </p:nvPr>
        </p:nvSpPr>
        <p:spPr>
          <a:xfrm>
            <a:off x="0" y="9440646"/>
            <a:ext cx="2949787" cy="49696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5838" y="9440646"/>
            <a:ext cx="2949787" cy="496967"/>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6967"/>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2019/2/7</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21186"/>
            <a:ext cx="5445760" cy="4472702"/>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6"/>
            <a:ext cx="2949787" cy="49696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6"/>
            <a:ext cx="2949787" cy="496967"/>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8</a:t>
            </a:fld>
            <a:endParaRPr kumimoji="1" lang="ja-JP" altLang="en-US"/>
          </a:p>
        </p:txBody>
      </p:sp>
    </p:spTree>
    <p:extLst>
      <p:ext uri="{BB962C8B-B14F-4D97-AF65-F5344CB8AC3E}">
        <p14:creationId xmlns:p14="http://schemas.microsoft.com/office/powerpoint/2010/main" val="39645354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■デジタル・トランスフォーメーションへの対応</a:t>
            </a:r>
          </a:p>
          <a:p>
            <a:r>
              <a:rPr kumimoji="1" lang="ja-JP" altLang="ja-JP" sz="1200" kern="1200">
                <a:solidFill>
                  <a:schemeClr val="tx1"/>
                </a:solidFill>
                <a:effectLst/>
                <a:latin typeface="+mn-lt"/>
                <a:ea typeface="+mn-ea"/>
                <a:cs typeface="+mn-cs"/>
              </a:rPr>
              <a:t>ストルターマンの言うデジタル・トランスフォーメーションの第３フェーズに最も近い段階にある代表的な企業が</a:t>
            </a:r>
            <a:r>
              <a:rPr kumimoji="1" lang="en-US" altLang="ja-JP" sz="1200" kern="1200" dirty="0">
                <a:solidFill>
                  <a:schemeClr val="tx1"/>
                </a:solidFill>
                <a:effectLst/>
                <a:latin typeface="+mn-lt"/>
                <a:ea typeface="+mn-ea"/>
                <a:cs typeface="+mn-cs"/>
              </a:rPr>
              <a:t>Amazon</a:t>
            </a:r>
            <a:r>
              <a:rPr kumimoji="1" lang="ja-JP" altLang="ja-JP" sz="1200" kern="1200">
                <a:solidFill>
                  <a:schemeClr val="tx1"/>
                </a:solidFill>
                <a:effectLst/>
                <a:latin typeface="+mn-lt"/>
                <a:ea typeface="+mn-ea"/>
                <a:cs typeface="+mn-cs"/>
              </a:rPr>
              <a:t>です。</a:t>
            </a:r>
            <a:r>
              <a:rPr kumimoji="1" lang="en-US" altLang="ja-JP" sz="1200" kern="1200" dirty="0">
                <a:solidFill>
                  <a:schemeClr val="tx1"/>
                </a:solidFill>
                <a:effectLst/>
                <a:latin typeface="+mn-lt"/>
                <a:ea typeface="+mn-ea"/>
                <a:cs typeface="+mn-cs"/>
              </a:rPr>
              <a:t>Amazon</a:t>
            </a:r>
            <a:r>
              <a:rPr kumimoji="1" lang="ja-JP" altLang="ja-JP" sz="1200" kern="1200">
                <a:solidFill>
                  <a:schemeClr val="tx1"/>
                </a:solidFill>
                <a:effectLst/>
                <a:latin typeface="+mn-lt"/>
                <a:ea typeface="+mn-ea"/>
                <a:cs typeface="+mn-cs"/>
              </a:rPr>
              <a:t>は、オンラインでのショッピングに留まらず、映画や音楽、書籍の配信などのオンライン・サービスに加え、</a:t>
            </a:r>
            <a:r>
              <a:rPr kumimoji="1" lang="en-US" altLang="ja-JP" sz="1200" kern="1200" dirty="0">
                <a:solidFill>
                  <a:schemeClr val="tx1"/>
                </a:solidFill>
                <a:effectLst/>
                <a:latin typeface="+mn-lt"/>
                <a:ea typeface="+mn-ea"/>
                <a:cs typeface="+mn-cs"/>
              </a:rPr>
              <a:t>Amazon Go</a:t>
            </a:r>
            <a:r>
              <a:rPr kumimoji="1" lang="ja-JP" altLang="ja-JP" sz="1200" kern="120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Whole Foods Market</a:t>
            </a:r>
            <a:r>
              <a:rPr kumimoji="1" lang="ja-JP" altLang="ja-JP" sz="1200" kern="1200">
                <a:solidFill>
                  <a:schemeClr val="tx1"/>
                </a:solidFill>
                <a:effectLst/>
                <a:latin typeface="+mn-lt"/>
                <a:ea typeface="+mn-ea"/>
                <a:cs typeface="+mn-cs"/>
              </a:rPr>
              <a:t>などのリアル店舗や独自の物流網を構築するなど、「業務が</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へ、</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が業務へとシームレスに変換される状態」を実現しています。また、</a:t>
            </a:r>
            <a:r>
              <a:rPr kumimoji="1" lang="en-US" altLang="ja-JP" sz="1200" kern="1200" dirty="0">
                <a:solidFill>
                  <a:schemeClr val="tx1"/>
                </a:solidFill>
                <a:effectLst/>
                <a:latin typeface="+mn-lt"/>
                <a:ea typeface="+mn-ea"/>
                <a:cs typeface="+mn-cs"/>
              </a:rPr>
              <a:t>PC</a:t>
            </a:r>
            <a:r>
              <a:rPr kumimoji="1" lang="ja-JP" altLang="ja-JP" sz="1200" kern="1200">
                <a:solidFill>
                  <a:schemeClr val="tx1"/>
                </a:solidFill>
                <a:effectLst/>
                <a:latin typeface="+mn-lt"/>
                <a:ea typeface="+mn-ea"/>
                <a:cs typeface="+mn-cs"/>
              </a:rPr>
              <a:t>やスマートフォンだけではなく音声応答に対応した</a:t>
            </a:r>
            <a:r>
              <a:rPr kumimoji="1" lang="en-US" altLang="ja-JP" sz="1200" kern="1200" dirty="0">
                <a:solidFill>
                  <a:schemeClr val="tx1"/>
                </a:solidFill>
                <a:effectLst/>
                <a:latin typeface="+mn-lt"/>
                <a:ea typeface="+mn-ea"/>
                <a:cs typeface="+mn-cs"/>
              </a:rPr>
              <a:t>Amazon Echo</a:t>
            </a:r>
            <a:r>
              <a:rPr kumimoji="1" lang="ja-JP" altLang="ja-JP" sz="1200" kern="1200">
                <a:solidFill>
                  <a:schemeClr val="tx1"/>
                </a:solidFill>
                <a:effectLst/>
                <a:latin typeface="+mn-lt"/>
                <a:ea typeface="+mn-ea"/>
                <a:cs typeface="+mn-cs"/>
              </a:rPr>
              <a:t>を提供してあらゆる顧客接点を掌握し、顧客ひとり一人のきめ細かなデータを収集することで、徹底した効率化と最適化を実現し、他者にはまねのできない圧倒的な競争力を実現しています。</a:t>
            </a:r>
          </a:p>
          <a:p>
            <a:r>
              <a:rPr kumimoji="1" lang="ja-JP" altLang="ja-JP" sz="1200" kern="1200">
                <a:solidFill>
                  <a:schemeClr val="tx1"/>
                </a:solidFill>
                <a:effectLst/>
                <a:latin typeface="+mn-lt"/>
                <a:ea typeface="+mn-ea"/>
                <a:cs typeface="+mn-cs"/>
              </a:rPr>
              <a:t>人間がやることを</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で支援して効率や利便性を向上させるのではなく、</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を駆使して、これまで世間が常識としてきたビジネスのあり方や価値基準の変革を実現しているのです。</a:t>
            </a:r>
          </a:p>
          <a:p>
            <a:r>
              <a:rPr kumimoji="1" lang="ja-JP" altLang="ja-JP" sz="1200" kern="1200">
                <a:solidFill>
                  <a:schemeClr val="tx1"/>
                </a:solidFill>
                <a:effectLst/>
                <a:latin typeface="+mn-lt"/>
                <a:ea typeface="+mn-ea"/>
                <a:cs typeface="+mn-cs"/>
              </a:rPr>
              <a:t>このようなデジタル・トランスフェォーメーションを企業が目指すことになれば、次のような変化が起こると考えられます。</a:t>
            </a:r>
          </a:p>
          <a:p>
            <a:r>
              <a:rPr kumimoji="1" lang="ja-JP" altLang="ja-JP" sz="1200" kern="1200">
                <a:solidFill>
                  <a:schemeClr val="tx1"/>
                </a:solidFill>
                <a:effectLst/>
                <a:latin typeface="+mn-lt"/>
                <a:ea typeface="+mn-ea"/>
                <a:cs typeface="+mn-cs"/>
              </a:rPr>
              <a:t>あらゆる業務をデータとして把握する</a:t>
            </a:r>
          </a:p>
          <a:p>
            <a:r>
              <a:rPr kumimoji="1" lang="ja-JP" altLang="ja-JP" sz="1200" kern="1200">
                <a:solidFill>
                  <a:schemeClr val="tx1"/>
                </a:solidFill>
                <a:effectLst/>
                <a:latin typeface="+mn-lt"/>
                <a:ea typeface="+mn-ea"/>
                <a:cs typeface="+mn-cs"/>
              </a:rPr>
              <a:t>業務のあらゆる現場、例えば営業の現場、製造の現場、設計や開発の現場、経理や会計の現場などのビジネス・プロセスで行われている紙の伝票でのやり取りや伝言などといったアナログな手段はなくなり、全て</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によって処理されることになり、あらゆる業務はデータとして捉えられるようになります。</a:t>
            </a:r>
          </a:p>
          <a:p>
            <a:r>
              <a:rPr kumimoji="1" lang="ja-JP" altLang="ja-JP" sz="1200" kern="1200">
                <a:solidFill>
                  <a:schemeClr val="tx1"/>
                </a:solidFill>
                <a:effectLst/>
                <a:latin typeface="+mn-lt"/>
                <a:ea typeface="+mn-ea"/>
                <a:cs typeface="+mn-cs"/>
              </a:rPr>
              <a:t>このような状態になるとデータに基づく的確な判断を迅速に行うことができます。</a:t>
            </a:r>
          </a:p>
          <a:p>
            <a:r>
              <a:rPr kumimoji="1" lang="ja-JP" altLang="ja-JP" sz="1200" kern="1200">
                <a:solidFill>
                  <a:schemeClr val="tx1"/>
                </a:solidFill>
                <a:effectLst/>
                <a:latin typeface="+mn-lt"/>
                <a:ea typeface="+mn-ea"/>
                <a:cs typeface="+mn-cs"/>
              </a:rPr>
              <a:t>「過去」対応：原因究明、フォレンジック、説明責任</a:t>
            </a:r>
          </a:p>
          <a:p>
            <a:r>
              <a:rPr kumimoji="1" lang="ja-JP" altLang="ja-JP" sz="1200" kern="1200">
                <a:solidFill>
                  <a:schemeClr val="tx1"/>
                </a:solidFill>
                <a:effectLst/>
                <a:latin typeface="+mn-lt"/>
                <a:ea typeface="+mn-ea"/>
                <a:cs typeface="+mn-cs"/>
              </a:rPr>
              <a:t>「現在」対応：見える化、ガバナンス、戦術的意志決定</a:t>
            </a:r>
          </a:p>
          <a:p>
            <a:r>
              <a:rPr kumimoji="1" lang="ja-JP" altLang="ja-JP" sz="1200" kern="1200">
                <a:solidFill>
                  <a:schemeClr val="tx1"/>
                </a:solidFill>
                <a:effectLst/>
                <a:latin typeface="+mn-lt"/>
                <a:ea typeface="+mn-ea"/>
                <a:cs typeface="+mn-cs"/>
              </a:rPr>
              <a:t>「未来」対応：予測、最適化、戦略的意志決定</a:t>
            </a:r>
          </a:p>
          <a:p>
            <a:r>
              <a:rPr kumimoji="1" lang="ja-JP" altLang="ja-JP" sz="1200" kern="1200">
                <a:solidFill>
                  <a:schemeClr val="tx1"/>
                </a:solidFill>
                <a:effectLst/>
                <a:latin typeface="+mn-lt"/>
                <a:ea typeface="+mn-ea"/>
                <a:cs typeface="+mn-cs"/>
              </a:rPr>
              <a:t>これにより、業務や働き方などの改善や改革の適正化が容易になると共に、セキュリティに関わる対応の無駄や無意味を無くし、脅威に対して適切かつ低コストで対応できるようになります。</a:t>
            </a:r>
          </a:p>
          <a:p>
            <a:r>
              <a:rPr kumimoji="1" lang="ja-JP" altLang="ja-JP" sz="1200" kern="1200">
                <a:solidFill>
                  <a:schemeClr val="tx1"/>
                </a:solidFill>
                <a:effectLst/>
                <a:latin typeface="+mn-lt"/>
                <a:ea typeface="+mn-ea"/>
                <a:cs typeface="+mn-cs"/>
              </a:rPr>
              <a:t>開発すべきプログラムが爆発的に増大する</a:t>
            </a:r>
          </a:p>
          <a:p>
            <a:r>
              <a:rPr kumimoji="1" lang="ja-JP" altLang="ja-JP" sz="1200" kern="1200">
                <a:solidFill>
                  <a:schemeClr val="tx1"/>
                </a:solidFill>
                <a:effectLst/>
                <a:latin typeface="+mn-lt"/>
                <a:ea typeface="+mn-ea"/>
                <a:cs typeface="+mn-cs"/>
              </a:rPr>
              <a:t>あらゆる業務を</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で行うとなると、開発すべきプログラムは爆発的に増大します。この状況に対応する必要があります。</a:t>
            </a:r>
          </a:p>
          <a:p>
            <a:r>
              <a:rPr kumimoji="1" lang="ja-JP" altLang="ja-JP" sz="1200" kern="1200">
                <a:solidFill>
                  <a:schemeClr val="tx1"/>
                </a:solidFill>
                <a:effectLst/>
                <a:latin typeface="+mn-lt"/>
                <a:ea typeface="+mn-ea"/>
                <a:cs typeface="+mn-cs"/>
              </a:rPr>
              <a:t>超高速開発と開発の自動化：増大する開発要求や変更のニーズに即応する</a:t>
            </a:r>
          </a:p>
          <a:p>
            <a:r>
              <a:rPr kumimoji="1" lang="ja-JP" altLang="ja-JP" sz="1200" kern="1200">
                <a:solidFill>
                  <a:schemeClr val="tx1"/>
                </a:solidFill>
                <a:effectLst/>
                <a:latin typeface="+mn-lt"/>
                <a:ea typeface="+mn-ea"/>
                <a:cs typeface="+mn-cs"/>
              </a:rPr>
              <a:t>クラウド・コンピューティング：運用やセキュリティなどのビジネスの価値に直接貢献しないノンコア業務の負担を軽減する</a:t>
            </a:r>
          </a:p>
          <a:p>
            <a:r>
              <a:rPr kumimoji="1" lang="ja-JP" altLang="ja-JP" sz="1200" kern="1200">
                <a:solidFill>
                  <a:schemeClr val="tx1"/>
                </a:solidFill>
                <a:effectLst/>
                <a:latin typeface="+mn-lt"/>
                <a:ea typeface="+mn-ea"/>
                <a:cs typeface="+mn-cs"/>
              </a:rPr>
              <a:t>アジャイル開発と</a:t>
            </a:r>
            <a:r>
              <a:rPr kumimoji="1" lang="en-US" altLang="ja-JP" sz="1200" kern="1200" dirty="0">
                <a:solidFill>
                  <a:schemeClr val="tx1"/>
                </a:solidFill>
                <a:effectLst/>
                <a:latin typeface="+mn-lt"/>
                <a:ea typeface="+mn-ea"/>
                <a:cs typeface="+mn-cs"/>
              </a:rPr>
              <a:t>DevOps</a:t>
            </a:r>
            <a:r>
              <a:rPr kumimoji="1" lang="ja-JP" altLang="ja-JP" sz="1200" kern="1200">
                <a:solidFill>
                  <a:schemeClr val="tx1"/>
                </a:solidFill>
                <a:effectLst/>
                <a:latin typeface="+mn-lt"/>
                <a:ea typeface="+mn-ea"/>
                <a:cs typeface="+mn-cs"/>
              </a:rPr>
              <a:t>：ビジネスの成果に直結し現場が必要とするサービスをジャストインタイムで提供する</a:t>
            </a:r>
          </a:p>
          <a:p>
            <a:r>
              <a:rPr kumimoji="1" lang="ja-JP" altLang="ja-JP" sz="1200" kern="1200">
                <a:solidFill>
                  <a:schemeClr val="tx1"/>
                </a:solidFill>
                <a:effectLst/>
                <a:latin typeface="+mn-lt"/>
                <a:ea typeface="+mn-ea"/>
                <a:cs typeface="+mn-cs"/>
              </a:rPr>
              <a:t>これらを取り込むことで加速するビジネス・スピードやビジネス環境の変化に即応できる能力を持たなくてはなりません。</a:t>
            </a:r>
            <a:endParaRPr kumimoji="1" lang="en-US" altLang="ja-JP" sz="1200" kern="1200" dirty="0">
              <a:solidFill>
                <a:schemeClr val="tx1"/>
              </a:solidFill>
              <a:effectLst/>
              <a:latin typeface="+mn-lt"/>
              <a:ea typeface="+mn-ea"/>
              <a:cs typeface="+mn-cs"/>
            </a:endParaRPr>
          </a:p>
          <a:p>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SI</a:t>
            </a:r>
            <a:r>
              <a:rPr kumimoji="1" lang="ja-JP" altLang="ja-JP" sz="1200" kern="1200">
                <a:solidFill>
                  <a:schemeClr val="tx1"/>
                </a:solidFill>
                <a:effectLst/>
                <a:latin typeface="+mn-lt"/>
                <a:ea typeface="+mn-ea"/>
                <a:cs typeface="+mn-cs"/>
              </a:rPr>
              <a:t>事業者が目指すべき方向</a:t>
            </a:r>
          </a:p>
          <a:p>
            <a:r>
              <a:rPr kumimoji="1" lang="ja-JP" altLang="ja-JP" sz="1200" kern="1200">
                <a:solidFill>
                  <a:schemeClr val="tx1"/>
                </a:solidFill>
                <a:effectLst/>
                <a:latin typeface="+mn-lt"/>
                <a:ea typeface="+mn-ea"/>
                <a:cs typeface="+mn-cs"/>
              </a:rPr>
              <a:t>手段を提供するビジネスから成果に貢献するビジネスへ</a:t>
            </a:r>
          </a:p>
          <a:p>
            <a:r>
              <a:rPr kumimoji="1" lang="ja-JP" altLang="ja-JP" sz="1200" kern="1200">
                <a:solidFill>
                  <a:schemeClr val="tx1"/>
                </a:solidFill>
                <a:effectLst/>
                <a:latin typeface="+mn-lt"/>
                <a:ea typeface="+mn-ea"/>
                <a:cs typeface="+mn-cs"/>
              </a:rPr>
              <a:t>ユーザーが情報システムに求めているのはハードウェアやプログラム・コードではありません。結果としてのサービスです。それを使って現場の課題を解決し、ビジネスの成果を手に入れることです。</a:t>
            </a:r>
          </a:p>
          <a:p>
            <a:r>
              <a:rPr kumimoji="1" lang="ja-JP" altLang="ja-JP" sz="1200" kern="1200">
                <a:solidFill>
                  <a:schemeClr val="tx1"/>
                </a:solidFill>
                <a:effectLst/>
                <a:latin typeface="+mn-lt"/>
                <a:ea typeface="+mn-ea"/>
                <a:cs typeface="+mn-cs"/>
              </a:rPr>
              <a:t>しかし、これまでは、サービスを提供する為に、ハードウェアやプログラム・コードを用意する必要がありました。それを運用管理する手間も必要でした。そこに物販や工数といった</a:t>
            </a:r>
            <a:r>
              <a:rPr kumimoji="1" lang="en-US" altLang="ja-JP" sz="1200" kern="1200" dirty="0">
                <a:solidFill>
                  <a:schemeClr val="tx1"/>
                </a:solidFill>
                <a:effectLst/>
                <a:latin typeface="+mn-lt"/>
                <a:ea typeface="+mn-ea"/>
                <a:cs typeface="+mn-cs"/>
              </a:rPr>
              <a:t>SI</a:t>
            </a:r>
            <a:r>
              <a:rPr kumimoji="1" lang="ja-JP" altLang="ja-JP" sz="1200" kern="1200">
                <a:solidFill>
                  <a:schemeClr val="tx1"/>
                </a:solidFill>
                <a:effectLst/>
                <a:latin typeface="+mn-lt"/>
                <a:ea typeface="+mn-ea"/>
                <a:cs typeface="+mn-cs"/>
              </a:rPr>
              <a:t>ビジネスの収益源が生まれていたのです。これが、「手段を提供するビジネス」です。</a:t>
            </a:r>
          </a:p>
          <a:p>
            <a:r>
              <a:rPr kumimoji="1" lang="ja-JP" altLang="ja-JP" sz="1200" kern="1200">
                <a:solidFill>
                  <a:schemeClr val="tx1"/>
                </a:solidFill>
                <a:effectLst/>
                <a:latin typeface="+mn-lt"/>
                <a:ea typeface="+mn-ea"/>
                <a:cs typeface="+mn-cs"/>
              </a:rPr>
              <a:t>しかし、「あらゆる業務を</a:t>
            </a:r>
            <a:r>
              <a:rPr kumimoji="1" lang="en-US" altLang="ja-JP" sz="1200" kern="1200" dirty="0">
                <a:solidFill>
                  <a:schemeClr val="tx1"/>
                </a:solidFill>
                <a:effectLst/>
                <a:latin typeface="+mn-lt"/>
                <a:ea typeface="+mn-ea"/>
                <a:cs typeface="+mn-cs"/>
              </a:rPr>
              <a:t>IT</a:t>
            </a:r>
            <a:r>
              <a:rPr kumimoji="1" lang="ja-JP" altLang="ja-JP" sz="1200" kern="1200">
                <a:solidFill>
                  <a:schemeClr val="tx1"/>
                </a:solidFill>
                <a:effectLst/>
                <a:latin typeface="+mn-lt"/>
                <a:ea typeface="+mn-ea"/>
                <a:cs typeface="+mn-cs"/>
              </a:rPr>
              <a:t>で行う」となると、そのためのコストと時間は膨大です。そこで、この状況を解決するために、「超高速開発と開発の自動化」、「クラウド・コンピューティング」、「アジャイル開発と</a:t>
            </a:r>
            <a:r>
              <a:rPr kumimoji="1" lang="en-US" altLang="ja-JP" sz="1200" kern="1200" dirty="0">
                <a:solidFill>
                  <a:schemeClr val="tx1"/>
                </a:solidFill>
                <a:effectLst/>
                <a:latin typeface="+mn-lt"/>
                <a:ea typeface="+mn-ea"/>
                <a:cs typeface="+mn-cs"/>
              </a:rPr>
              <a:t>DevOps</a:t>
            </a:r>
            <a:r>
              <a:rPr kumimoji="1" lang="ja-JP" altLang="ja-JP" sz="1200" kern="1200">
                <a:solidFill>
                  <a:schemeClr val="tx1"/>
                </a:solidFill>
                <a:effectLst/>
                <a:latin typeface="+mn-lt"/>
                <a:ea typeface="+mn-ea"/>
                <a:cs typeface="+mn-cs"/>
              </a:rPr>
              <a:t>」といった方法が登場してきたのです。</a:t>
            </a:r>
          </a:p>
          <a:p>
            <a:r>
              <a:rPr kumimoji="1" lang="ja-JP" altLang="ja-JP" sz="1200" kern="1200">
                <a:solidFill>
                  <a:schemeClr val="tx1"/>
                </a:solidFill>
                <a:effectLst/>
                <a:latin typeface="+mn-lt"/>
                <a:ea typeface="+mn-ea"/>
                <a:cs typeface="+mn-cs"/>
              </a:rPr>
              <a:t>時代の流れは、確実にデジタル・トランスフォーメーションに向かうでしょう。ならば、それに備えた準備が必要です。</a:t>
            </a:r>
          </a:p>
          <a:p>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SI</a:t>
            </a:r>
            <a:r>
              <a:rPr kumimoji="1" lang="ja-JP" altLang="ja-JP" sz="1200" kern="1200">
                <a:solidFill>
                  <a:schemeClr val="tx1"/>
                </a:solidFill>
                <a:effectLst/>
                <a:latin typeface="+mn-lt"/>
                <a:ea typeface="+mn-ea"/>
                <a:cs typeface="+mn-cs"/>
              </a:rPr>
              <a:t>ビジネスの未来を創る</a:t>
            </a:r>
            <a:r>
              <a:rPr kumimoji="1" lang="en-US" altLang="ja-JP" sz="1200" kern="1200" dirty="0">
                <a:solidFill>
                  <a:schemeClr val="tx1"/>
                </a:solidFill>
                <a:effectLst/>
                <a:latin typeface="+mn-lt"/>
                <a:ea typeface="+mn-ea"/>
                <a:cs typeface="+mn-cs"/>
              </a:rPr>
              <a:t>3</a:t>
            </a:r>
            <a:r>
              <a:rPr kumimoji="1" lang="ja-JP" altLang="ja-JP" sz="1200" kern="1200">
                <a:solidFill>
                  <a:schemeClr val="tx1"/>
                </a:solidFill>
                <a:effectLst/>
                <a:latin typeface="+mn-lt"/>
                <a:ea typeface="+mn-ea"/>
                <a:cs typeface="+mn-cs"/>
              </a:rPr>
              <a:t>つのステップ」で述べたように、次の３つのステップを確実にこなし、自らの</a:t>
            </a:r>
            <a:r>
              <a:rPr kumimoji="1" lang="en-US" altLang="ja-JP" sz="1200" kern="1200" dirty="0">
                <a:solidFill>
                  <a:schemeClr val="tx1"/>
                </a:solidFill>
                <a:effectLst/>
                <a:latin typeface="+mn-lt"/>
                <a:ea typeface="+mn-ea"/>
                <a:cs typeface="+mn-cs"/>
              </a:rPr>
              <a:t>SI</a:t>
            </a:r>
            <a:r>
              <a:rPr kumimoji="1" lang="ja-JP" altLang="ja-JP" sz="1200" kern="1200">
                <a:solidFill>
                  <a:schemeClr val="tx1"/>
                </a:solidFill>
                <a:effectLst/>
                <a:latin typeface="+mn-lt"/>
                <a:ea typeface="+mn-ea"/>
                <a:cs typeface="+mn-cs"/>
              </a:rPr>
              <a:t>ビジネスのデジタル・トランスフォーメーションを進めてゆかなければなりません。</a:t>
            </a:r>
          </a:p>
          <a:p>
            <a:r>
              <a:rPr kumimoji="1" lang="ja-JP" altLang="ja-JP" sz="1200" kern="1200">
                <a:solidFill>
                  <a:schemeClr val="tx1"/>
                </a:solidFill>
                <a:effectLst/>
                <a:latin typeface="+mn-lt"/>
                <a:ea typeface="+mn-ea"/>
                <a:cs typeface="+mn-cs"/>
              </a:rPr>
              <a:t>ステージ</a:t>
            </a:r>
            <a:r>
              <a:rPr kumimoji="1" lang="en-US" altLang="ja-JP" sz="1200" kern="1200" dirty="0">
                <a:solidFill>
                  <a:schemeClr val="tx1"/>
                </a:solidFill>
                <a:effectLst/>
                <a:latin typeface="+mn-lt"/>
                <a:ea typeface="+mn-ea"/>
                <a:cs typeface="+mn-cs"/>
              </a:rPr>
              <a:t>1</a:t>
            </a:r>
            <a:r>
              <a:rPr kumimoji="1" lang="ja-JP" altLang="ja-JP" sz="1200" kern="1200">
                <a:solidFill>
                  <a:schemeClr val="tx1"/>
                </a:solidFill>
                <a:effectLst/>
                <a:latin typeface="+mn-lt"/>
                <a:ea typeface="+mn-ea"/>
                <a:cs typeface="+mn-cs"/>
              </a:rPr>
              <a:t>：お客様の情報システムの徹底した効率化</a:t>
            </a:r>
          </a:p>
          <a:p>
            <a:r>
              <a:rPr kumimoji="1" lang="ja-JP" altLang="ja-JP" sz="1200" kern="1200">
                <a:solidFill>
                  <a:schemeClr val="tx1"/>
                </a:solidFill>
                <a:effectLst/>
                <a:latin typeface="+mn-lt"/>
                <a:ea typeface="+mn-ea"/>
                <a:cs typeface="+mn-cs"/>
              </a:rPr>
              <a:t>ステージ</a:t>
            </a:r>
            <a:r>
              <a:rPr kumimoji="1" lang="en-US" altLang="ja-JP" sz="1200" kern="1200" dirty="0">
                <a:solidFill>
                  <a:schemeClr val="tx1"/>
                </a:solidFill>
                <a:effectLst/>
                <a:latin typeface="+mn-lt"/>
                <a:ea typeface="+mn-ea"/>
                <a:cs typeface="+mn-cs"/>
              </a:rPr>
              <a:t>2</a:t>
            </a:r>
            <a:r>
              <a:rPr kumimoji="1" lang="ja-JP" altLang="ja-JP" sz="1200" kern="1200">
                <a:solidFill>
                  <a:schemeClr val="tx1"/>
                </a:solidFill>
                <a:effectLst/>
                <a:latin typeface="+mn-lt"/>
                <a:ea typeface="+mn-ea"/>
                <a:cs typeface="+mn-cs"/>
              </a:rPr>
              <a:t>：新しい</a:t>
            </a:r>
            <a:r>
              <a:rPr kumimoji="1" lang="en-US" altLang="ja-JP" sz="1200" kern="1200" dirty="0">
                <a:solidFill>
                  <a:schemeClr val="tx1"/>
                </a:solidFill>
                <a:effectLst/>
                <a:latin typeface="+mn-lt"/>
                <a:ea typeface="+mn-ea"/>
                <a:cs typeface="+mn-cs"/>
              </a:rPr>
              <a:t>SI</a:t>
            </a:r>
            <a:r>
              <a:rPr kumimoji="1" lang="ja-JP" altLang="ja-JP" sz="1200" kern="1200">
                <a:solidFill>
                  <a:schemeClr val="tx1"/>
                </a:solidFill>
                <a:effectLst/>
                <a:latin typeface="+mn-lt"/>
                <a:ea typeface="+mn-ea"/>
                <a:cs typeface="+mn-cs"/>
              </a:rPr>
              <a:t>手法の習熟</a:t>
            </a:r>
          </a:p>
          <a:p>
            <a:r>
              <a:rPr kumimoji="1" lang="ja-JP" altLang="ja-JP" sz="1200" kern="1200">
                <a:solidFill>
                  <a:schemeClr val="tx1"/>
                </a:solidFill>
                <a:effectLst/>
                <a:latin typeface="+mn-lt"/>
                <a:ea typeface="+mn-ea"/>
                <a:cs typeface="+mn-cs"/>
              </a:rPr>
              <a:t>ステージ</a:t>
            </a:r>
            <a:r>
              <a:rPr kumimoji="1" lang="en-US" altLang="ja-JP" sz="1200" kern="1200" dirty="0">
                <a:solidFill>
                  <a:schemeClr val="tx1"/>
                </a:solidFill>
                <a:effectLst/>
                <a:latin typeface="+mn-lt"/>
                <a:ea typeface="+mn-ea"/>
                <a:cs typeface="+mn-cs"/>
              </a:rPr>
              <a:t>3</a:t>
            </a:r>
            <a:r>
              <a:rPr kumimoji="1" lang="ja-JP" altLang="ja-JP" sz="1200" kern="1200">
                <a:solidFill>
                  <a:schemeClr val="tx1"/>
                </a:solidFill>
                <a:effectLst/>
                <a:latin typeface="+mn-lt"/>
                <a:ea typeface="+mn-ea"/>
                <a:cs typeface="+mn-cs"/>
              </a:rPr>
              <a:t>：共創と内製化</a:t>
            </a:r>
          </a:p>
          <a:p>
            <a:r>
              <a:rPr kumimoji="1" lang="ja-JP" altLang="ja-JP" sz="1200" kern="1200">
                <a:solidFill>
                  <a:schemeClr val="tx1"/>
                </a:solidFill>
                <a:effectLst/>
                <a:latin typeface="+mn-lt"/>
                <a:ea typeface="+mn-ea"/>
                <a:cs typeface="+mn-cs"/>
              </a:rPr>
              <a:t>テクノロジーの進化は社会やビジネスのあり方を大きく変えつつあります。この変化のメカニズムを追求し、その変化を先取りしてこそ、ビジネスの未来があります。</a:t>
            </a:r>
          </a:p>
          <a:p>
            <a:r>
              <a:rPr kumimoji="1" lang="en-US" altLang="ja-JP" sz="1200" kern="1200" dirty="0">
                <a:solidFill>
                  <a:schemeClr val="tx1"/>
                </a:solidFill>
                <a:effectLst/>
                <a:latin typeface="+mn-lt"/>
                <a:ea typeface="+mn-ea"/>
                <a:cs typeface="+mn-cs"/>
              </a:rPr>
              <a:t>SI</a:t>
            </a:r>
            <a:r>
              <a:rPr kumimoji="1" lang="ja-JP" altLang="ja-JP" sz="1200" kern="1200">
                <a:solidFill>
                  <a:schemeClr val="tx1"/>
                </a:solidFill>
                <a:effectLst/>
                <a:latin typeface="+mn-lt"/>
                <a:ea typeface="+mn-ea"/>
                <a:cs typeface="+mn-cs"/>
              </a:rPr>
              <a:t>ビジネスは、まさにその最前線に立たされています。この変化を味方にするか敵に回すかは、経営の意志と戦略次第です。</a:t>
            </a: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33</a:t>
            </a:fld>
            <a:endParaRPr kumimoji="1" lang="ja-JP" altLang="en-US"/>
          </a:p>
        </p:txBody>
      </p:sp>
    </p:spTree>
    <p:extLst>
      <p:ext uri="{BB962C8B-B14F-4D97-AF65-F5344CB8AC3E}">
        <p14:creationId xmlns:p14="http://schemas.microsoft.com/office/powerpoint/2010/main" val="11467578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34</a:t>
            </a:fld>
            <a:endParaRPr kumimoji="1" lang="ja-JP" altLang="en-US"/>
          </a:p>
        </p:txBody>
      </p:sp>
    </p:spTree>
    <p:extLst>
      <p:ext uri="{BB962C8B-B14F-4D97-AF65-F5344CB8AC3E}">
        <p14:creationId xmlns:p14="http://schemas.microsoft.com/office/powerpoint/2010/main" val="8637778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デジタル・トランスフォーメーションを支える</a:t>
            </a:r>
            <a:r>
              <a:rPr kumimoji="1" lang="en-US" altLang="ja-JP" sz="1200" kern="1200" dirty="0">
                <a:solidFill>
                  <a:schemeClr val="tx1"/>
                </a:solidFill>
                <a:effectLst/>
                <a:latin typeface="+mn-lt"/>
                <a:ea typeface="+mn-ea"/>
                <a:cs typeface="+mn-cs"/>
              </a:rPr>
              <a:t>CPS</a:t>
            </a:r>
            <a:r>
              <a:rPr kumimoji="1" lang="ja-JP" altLang="ja-JP" sz="1200" kern="1200" dirty="0">
                <a:solidFill>
                  <a:schemeClr val="tx1"/>
                </a:solidFill>
                <a:effectLst/>
                <a:latin typeface="+mn-lt"/>
                <a:ea typeface="+mn-ea"/>
                <a:cs typeface="+mn-cs"/>
              </a:rPr>
              <a:t>にとって重要なテクノロジーについて整理しておきましょう。</a:t>
            </a:r>
          </a:p>
          <a:p>
            <a:r>
              <a:rPr kumimoji="1" lang="en-US" altLang="ja-JP" sz="1200" b="1" u="sng"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：あらゆる「ものごと」がインターネットに接続しデータを生みだす仕組み。</a:t>
            </a:r>
            <a:r>
              <a:rPr kumimoji="1" lang="en-US" altLang="ja-JP" sz="1200" kern="1200" dirty="0">
                <a:solidFill>
                  <a:schemeClr val="tx1"/>
                </a:solidFill>
                <a:effectLst/>
                <a:latin typeface="+mn-lt"/>
                <a:ea typeface="+mn-ea"/>
                <a:cs typeface="+mn-cs"/>
              </a:rPr>
              <a:t>CPS</a:t>
            </a:r>
            <a:r>
              <a:rPr kumimoji="1" lang="ja-JP" altLang="ja-JP" sz="1200" kern="1200" dirty="0">
                <a:solidFill>
                  <a:schemeClr val="tx1"/>
                </a:solidFill>
                <a:effectLst/>
                <a:latin typeface="+mn-lt"/>
                <a:ea typeface="+mn-ea"/>
                <a:cs typeface="+mn-cs"/>
              </a:rPr>
              <a:t>と同義で使われることもある。</a:t>
            </a:r>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r>
              <a:rPr kumimoji="1" lang="ja-JP" altLang="ja-JP" sz="1200" b="1" u="sng" kern="1200" dirty="0">
                <a:solidFill>
                  <a:schemeClr val="tx1"/>
                </a:solidFill>
                <a:effectLst/>
                <a:latin typeface="+mn-lt"/>
                <a:ea typeface="+mn-ea"/>
                <a:cs typeface="+mn-cs"/>
              </a:rPr>
              <a:t>マイクロ･サービスとコンテナ</a:t>
            </a:r>
            <a:r>
              <a:rPr kumimoji="1" lang="ja-JP" altLang="ja-JP" sz="1200" kern="1200" dirty="0">
                <a:solidFill>
                  <a:schemeClr val="tx1"/>
                </a:solidFill>
                <a:effectLst/>
                <a:latin typeface="+mn-lt"/>
                <a:ea typeface="+mn-ea"/>
                <a:cs typeface="+mn-cs"/>
              </a:rPr>
              <a:t>：プログラムを独立した単一機能の部品に分割し、それらを連結させることで、全体の機能を実現しようとする仕組み。これを実装する技術としてコンテナが注目されている。追加や変更の即応性を実現。</a:t>
            </a:r>
          </a:p>
          <a:p>
            <a:r>
              <a:rPr kumimoji="1" lang="ja-JP" altLang="ja-JP" sz="1200" b="1" u="sng" kern="1200" dirty="0">
                <a:solidFill>
                  <a:schemeClr val="tx1"/>
                </a:solidFill>
                <a:effectLst/>
                <a:latin typeface="+mn-lt"/>
                <a:ea typeface="+mn-ea"/>
                <a:cs typeface="+mn-cs"/>
              </a:rPr>
              <a:t>クラウド・コンピューティング</a:t>
            </a:r>
            <a:r>
              <a:rPr kumimoji="1" lang="ja-JP" altLang="ja-JP" sz="1200" kern="1200" dirty="0">
                <a:solidFill>
                  <a:schemeClr val="tx1"/>
                </a:solidFill>
                <a:effectLst/>
                <a:latin typeface="+mn-lt"/>
                <a:ea typeface="+mn-ea"/>
                <a:cs typeface="+mn-cs"/>
              </a:rPr>
              <a:t>：システム機能のサービス化、構築や運用の自動化、セキュリティのアウトソーシングを提供し、システム開発や運用の負担から人的リソースをビジネスやアプリケーションにシフトすることを支援する。</a:t>
            </a:r>
          </a:p>
          <a:p>
            <a:r>
              <a:rPr kumimoji="1" lang="ja-JP" altLang="ja-JP" sz="1200" b="1" u="sng" kern="1200" dirty="0">
                <a:solidFill>
                  <a:schemeClr val="tx1"/>
                </a:solidFill>
                <a:effectLst/>
                <a:latin typeface="+mn-lt"/>
                <a:ea typeface="+mn-ea"/>
                <a:cs typeface="+mn-cs"/>
              </a:rPr>
              <a:t>サイバー・セキュリティ</a:t>
            </a:r>
            <a:r>
              <a:rPr kumimoji="1" lang="ja-JP" altLang="ja-JP" sz="1200" kern="1200" dirty="0">
                <a:solidFill>
                  <a:schemeClr val="tx1"/>
                </a:solidFill>
                <a:effectLst/>
                <a:latin typeface="+mn-lt"/>
                <a:ea typeface="+mn-ea"/>
                <a:cs typeface="+mn-cs"/>
              </a:rPr>
              <a:t>：ビジネスがデジタル化すれば、サイバー･セキュリティは、もはやシステム課題ではなく経営課題として取り組まなければならない。デジタル･トランスフォーメーションを実現する上での優先テーマ。</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a:t>
            </a:r>
            <a:r>
              <a:rPr kumimoji="1" lang="ja-JP" altLang="en-US" sz="1200" kern="1200" dirty="0">
                <a:solidFill>
                  <a:schemeClr val="tx1"/>
                </a:solidFill>
                <a:effectLst/>
                <a:latin typeface="+mn-lt"/>
                <a:ea typeface="+mn-ea"/>
                <a:cs typeface="+mn-cs"/>
              </a:rPr>
              <a:t>補足説明</a:t>
            </a:r>
            <a:r>
              <a:rPr kumimoji="1" lang="en-US" altLang="ja-JP" sz="1200" kern="1200" dirty="0">
                <a:solidFill>
                  <a:schemeClr val="tx1"/>
                </a:solidFill>
                <a:effectLst/>
                <a:latin typeface="+mn-lt"/>
                <a:ea typeface="+mn-ea"/>
                <a:cs typeface="+mn-cs"/>
              </a:rPr>
              <a:t>】</a:t>
            </a:r>
          </a:p>
          <a:p>
            <a:pPr lvl="0"/>
            <a:r>
              <a:rPr kumimoji="1" lang="en-US" altLang="ja-JP" sz="1200" kern="1200" dirty="0" err="1">
                <a:solidFill>
                  <a:schemeClr val="tx1"/>
                </a:solidFill>
                <a:effectLst/>
                <a:latin typeface="+mn-lt"/>
                <a:ea typeface="+mn-ea"/>
                <a:cs typeface="+mn-cs"/>
              </a:rPr>
              <a:t>FaaS</a:t>
            </a:r>
            <a:r>
              <a:rPr kumimoji="1" lang="en-US" altLang="ja-JP" sz="1200" kern="1200" dirty="0">
                <a:solidFill>
                  <a:schemeClr val="tx1"/>
                </a:solidFill>
                <a:effectLst/>
                <a:latin typeface="+mn-lt"/>
                <a:ea typeface="+mn-ea"/>
                <a:cs typeface="+mn-cs"/>
              </a:rPr>
              <a:t>: Function as a Service </a:t>
            </a:r>
            <a:r>
              <a:rPr kumimoji="1" lang="ja-JP" altLang="ja-JP" sz="1200" kern="1200" dirty="0">
                <a:solidFill>
                  <a:schemeClr val="tx1"/>
                </a:solidFill>
                <a:effectLst/>
                <a:latin typeface="+mn-lt"/>
                <a:ea typeface="+mn-ea"/>
                <a:cs typeface="+mn-cs"/>
              </a:rPr>
              <a:t>イベント・ドリブン方式でサービス（ある機能を実現するプログラム）のコードを書き、それを連携させるだけで、一連の業務処理を実行できるクラウド･サービス。</a:t>
            </a:r>
            <a:r>
              <a:rPr kumimoji="1" lang="en-US" altLang="ja-JP" sz="1200" kern="1200" dirty="0">
                <a:solidFill>
                  <a:schemeClr val="tx1"/>
                </a:solidFill>
                <a:effectLst/>
                <a:latin typeface="+mn-lt"/>
                <a:ea typeface="+mn-ea"/>
                <a:cs typeface="+mn-cs"/>
              </a:rPr>
              <a:t>AWS </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Lambda</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Azure Cloud Functions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Google Cloud Functions</a:t>
            </a:r>
            <a:r>
              <a:rPr kumimoji="1" lang="ja-JP" altLang="ja-JP" sz="1200" kern="1200" dirty="0">
                <a:solidFill>
                  <a:schemeClr val="tx1"/>
                </a:solidFill>
                <a:effectLst/>
                <a:latin typeface="+mn-lt"/>
                <a:ea typeface="+mn-ea"/>
                <a:cs typeface="+mn-cs"/>
              </a:rPr>
              <a:t>などがある。</a:t>
            </a:r>
          </a:p>
          <a:p>
            <a:pPr lvl="0"/>
            <a:r>
              <a:rPr kumimoji="1" lang="en-US" altLang="ja-JP" sz="1200" kern="1200" dirty="0">
                <a:solidFill>
                  <a:schemeClr val="tx1"/>
                </a:solidFill>
                <a:effectLst/>
                <a:latin typeface="+mn-lt"/>
                <a:ea typeface="+mn-ea"/>
                <a:cs typeface="+mn-cs"/>
              </a:rPr>
              <a:t>SaaS: Software as a Service </a:t>
            </a:r>
            <a:r>
              <a:rPr kumimoji="1" lang="ja-JP" altLang="ja-JP" sz="1200" kern="1200" dirty="0">
                <a:solidFill>
                  <a:schemeClr val="tx1"/>
                </a:solidFill>
                <a:effectLst/>
                <a:latin typeface="+mn-lt"/>
                <a:ea typeface="+mn-ea"/>
                <a:cs typeface="+mn-cs"/>
              </a:rPr>
              <a:t>アプリケメーションを提供するクラウド･サービス。</a:t>
            </a:r>
          </a:p>
          <a:p>
            <a:pPr lvl="0"/>
            <a:r>
              <a:rPr kumimoji="1" lang="en-US" altLang="ja-JP" sz="1200" kern="1200" dirty="0">
                <a:solidFill>
                  <a:schemeClr val="tx1"/>
                </a:solidFill>
                <a:effectLst/>
                <a:latin typeface="+mn-lt"/>
                <a:ea typeface="+mn-ea"/>
                <a:cs typeface="+mn-cs"/>
              </a:rPr>
              <a:t>PaaS: Platform as a Service OS</a:t>
            </a:r>
            <a:r>
              <a:rPr kumimoji="1" lang="ja-JP" altLang="ja-JP" sz="1200" kern="1200" dirty="0">
                <a:solidFill>
                  <a:schemeClr val="tx1"/>
                </a:solidFill>
                <a:effectLst/>
                <a:latin typeface="+mn-lt"/>
                <a:ea typeface="+mn-ea"/>
                <a:cs typeface="+mn-cs"/>
              </a:rPr>
              <a:t>やミドルウェアなどのプラットフォーム機能を提供するクラウド・サービス。</a:t>
            </a:r>
          </a:p>
          <a:p>
            <a:pPr lvl="0"/>
            <a:r>
              <a:rPr kumimoji="1" lang="en-US" altLang="ja-JP" sz="1200" kern="1200" dirty="0">
                <a:solidFill>
                  <a:schemeClr val="tx1"/>
                </a:solidFill>
                <a:effectLst/>
                <a:latin typeface="+mn-lt"/>
                <a:ea typeface="+mn-ea"/>
                <a:cs typeface="+mn-cs"/>
              </a:rPr>
              <a:t>API: Application Program Interface </a:t>
            </a:r>
            <a:r>
              <a:rPr kumimoji="1" lang="ja-JP" altLang="ja-JP" sz="1200" kern="1200" dirty="0">
                <a:solidFill>
                  <a:schemeClr val="tx1"/>
                </a:solidFill>
                <a:effectLst/>
                <a:latin typeface="+mn-lt"/>
                <a:ea typeface="+mn-ea"/>
                <a:cs typeface="+mn-cs"/>
              </a:rPr>
              <a:t>クラウド・サービスの提供する機能を他のアプリケーション･サービスから利用するためのインターフェース機能。</a:t>
            </a:r>
          </a:p>
          <a:p>
            <a:endParaRPr kumimoji="1" lang="ja-JP" altLang="ja-JP" sz="1200" kern="1200" dirty="0">
              <a:solidFill>
                <a:schemeClr val="tx1"/>
              </a:solidFill>
              <a:effectLst/>
              <a:latin typeface="+mn-lt"/>
              <a:ea typeface="+mn-ea"/>
              <a:cs typeface="+mn-cs"/>
            </a:endParaRPr>
          </a:p>
          <a:p>
            <a:endParaRPr kumimoji="1" lang="en-US" altLang="ja-JP"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40</a:t>
            </a:fld>
            <a:endParaRPr kumimoji="1" lang="ja-JP" altLang="en-US"/>
          </a:p>
        </p:txBody>
      </p:sp>
    </p:spTree>
    <p:extLst>
      <p:ext uri="{BB962C8B-B14F-4D97-AF65-F5344CB8AC3E}">
        <p14:creationId xmlns:p14="http://schemas.microsoft.com/office/powerpoint/2010/main" val="11280498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さらに次のようなテクノロジーについても注目しておくといいでしょう。</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■アプリケーション</a:t>
            </a:r>
          </a:p>
          <a:p>
            <a:pPr lvl="0"/>
            <a:r>
              <a:rPr kumimoji="1" lang="en-US" altLang="ja-JP" sz="1200" kern="1200" dirty="0">
                <a:solidFill>
                  <a:schemeClr val="tx1"/>
                </a:solidFill>
                <a:effectLst/>
                <a:latin typeface="+mn-lt"/>
                <a:ea typeface="+mn-ea"/>
                <a:cs typeface="+mn-cs"/>
              </a:rPr>
              <a:t>VR</a:t>
            </a:r>
            <a:r>
              <a:rPr kumimoji="1" lang="ja-JP" altLang="ja-JP" sz="1200" kern="1200" dirty="0">
                <a:solidFill>
                  <a:schemeClr val="tx1"/>
                </a:solidFill>
                <a:effectLst/>
                <a:latin typeface="+mn-lt"/>
                <a:ea typeface="+mn-ea"/>
                <a:cs typeface="+mn-cs"/>
              </a:rPr>
              <a:t>（仮想現実）</a:t>
            </a:r>
            <a:r>
              <a:rPr kumimoji="1" lang="en-US" altLang="ja-JP" sz="1200" kern="1200" dirty="0">
                <a:solidFill>
                  <a:schemeClr val="tx1"/>
                </a:solidFill>
                <a:effectLst/>
                <a:latin typeface="+mn-lt"/>
                <a:ea typeface="+mn-ea"/>
                <a:cs typeface="+mn-cs"/>
              </a:rPr>
              <a:t>/ AR</a:t>
            </a:r>
            <a:r>
              <a:rPr kumimoji="1" lang="ja-JP" altLang="ja-JP" sz="1200" kern="1200" dirty="0">
                <a:solidFill>
                  <a:schemeClr val="tx1"/>
                </a:solidFill>
                <a:effectLst/>
                <a:latin typeface="+mn-lt"/>
                <a:ea typeface="+mn-ea"/>
                <a:cs typeface="+mn-cs"/>
              </a:rPr>
              <a:t>（拡張現実）</a:t>
            </a:r>
            <a:r>
              <a:rPr kumimoji="1" lang="en-US" altLang="ja-JP" sz="1200" kern="1200" dirty="0">
                <a:solidFill>
                  <a:schemeClr val="tx1"/>
                </a:solidFill>
                <a:effectLst/>
                <a:latin typeface="+mn-lt"/>
                <a:ea typeface="+mn-ea"/>
                <a:cs typeface="+mn-cs"/>
              </a:rPr>
              <a:t>/ MR</a:t>
            </a:r>
            <a:r>
              <a:rPr kumimoji="1" lang="ja-JP" altLang="ja-JP" sz="1200" kern="1200" dirty="0">
                <a:solidFill>
                  <a:schemeClr val="tx1"/>
                </a:solidFill>
                <a:effectLst/>
                <a:latin typeface="+mn-lt"/>
                <a:ea typeface="+mn-ea"/>
                <a:cs typeface="+mn-cs"/>
              </a:rPr>
              <a:t>（複合現実）</a:t>
            </a:r>
          </a:p>
          <a:p>
            <a:pPr lvl="0"/>
            <a:r>
              <a:rPr kumimoji="1" lang="ja-JP" altLang="ja-JP" sz="1200" kern="1200" dirty="0">
                <a:solidFill>
                  <a:schemeClr val="tx1"/>
                </a:solidFill>
                <a:effectLst/>
                <a:latin typeface="+mn-lt"/>
                <a:ea typeface="+mn-ea"/>
                <a:cs typeface="+mn-cs"/>
              </a:rPr>
              <a:t>ディープラーニング（深層学習）と関連技術</a:t>
            </a:r>
          </a:p>
          <a:p>
            <a:r>
              <a:rPr kumimoji="1" lang="ja-JP" altLang="ja-JP" sz="1200" kern="1200" dirty="0">
                <a:solidFill>
                  <a:schemeClr val="tx1"/>
                </a:solidFill>
                <a:effectLst/>
                <a:latin typeface="+mn-lt"/>
                <a:ea typeface="+mn-ea"/>
                <a:cs typeface="+mn-cs"/>
              </a:rPr>
              <a:t>■プラットフォーム</a:t>
            </a:r>
          </a:p>
          <a:p>
            <a:pPr lvl="0"/>
            <a:r>
              <a:rPr kumimoji="1" lang="ja-JP" altLang="ja-JP" sz="1200" kern="1200" dirty="0">
                <a:solidFill>
                  <a:schemeClr val="tx1"/>
                </a:solidFill>
                <a:effectLst/>
                <a:latin typeface="+mn-lt"/>
                <a:ea typeface="+mn-ea"/>
                <a:cs typeface="+mn-cs"/>
              </a:rPr>
              <a:t>ブロックチェーン</a:t>
            </a:r>
          </a:p>
          <a:p>
            <a:pPr lvl="0"/>
            <a:r>
              <a:rPr kumimoji="1" lang="en-US" altLang="ja-JP" sz="1200" kern="1200" dirty="0">
                <a:solidFill>
                  <a:schemeClr val="tx1"/>
                </a:solidFill>
                <a:effectLst/>
                <a:latin typeface="+mn-lt"/>
                <a:ea typeface="+mn-ea"/>
                <a:cs typeface="+mn-cs"/>
              </a:rPr>
              <a:t>HTAP</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OLTP/</a:t>
            </a:r>
            <a:r>
              <a:rPr kumimoji="1" lang="ja-JP" altLang="ja-JP" sz="1200" kern="1200" dirty="0">
                <a:solidFill>
                  <a:schemeClr val="tx1"/>
                </a:solidFill>
                <a:effectLst/>
                <a:latin typeface="+mn-lt"/>
                <a:ea typeface="+mn-ea"/>
                <a:cs typeface="+mn-cs"/>
              </a:rPr>
              <a:t>業務系と</a:t>
            </a:r>
            <a:r>
              <a:rPr kumimoji="1" lang="en-US" altLang="ja-JP" sz="1200" kern="1200" dirty="0">
                <a:solidFill>
                  <a:schemeClr val="tx1"/>
                </a:solidFill>
                <a:effectLst/>
                <a:latin typeface="+mn-lt"/>
                <a:ea typeface="+mn-ea"/>
                <a:cs typeface="+mn-cs"/>
              </a:rPr>
              <a:t>OLAP/</a:t>
            </a:r>
            <a:r>
              <a:rPr kumimoji="1" lang="ja-JP" altLang="ja-JP" sz="1200" kern="1200" dirty="0">
                <a:solidFill>
                  <a:schemeClr val="tx1"/>
                </a:solidFill>
                <a:effectLst/>
                <a:latin typeface="+mn-lt"/>
                <a:ea typeface="+mn-ea"/>
                <a:cs typeface="+mn-cs"/>
              </a:rPr>
              <a:t>分析系の実行基盤を統合）</a:t>
            </a:r>
          </a:p>
          <a:p>
            <a:r>
              <a:rPr kumimoji="1" lang="ja-JP" altLang="ja-JP" sz="1200" kern="1200" dirty="0">
                <a:solidFill>
                  <a:schemeClr val="tx1"/>
                </a:solidFill>
                <a:effectLst/>
                <a:latin typeface="+mn-lt"/>
                <a:ea typeface="+mn-ea"/>
                <a:cs typeface="+mn-cs"/>
              </a:rPr>
              <a:t>■インフラストラクチャーとデバイス</a:t>
            </a:r>
          </a:p>
          <a:p>
            <a:pPr lvl="0"/>
            <a:r>
              <a:rPr kumimoji="1" lang="en-US" altLang="ja-JP" sz="1200" kern="1200" dirty="0">
                <a:solidFill>
                  <a:schemeClr val="tx1"/>
                </a:solidFill>
                <a:effectLst/>
                <a:latin typeface="+mn-lt"/>
                <a:ea typeface="+mn-ea"/>
                <a:cs typeface="+mn-cs"/>
              </a:rPr>
              <a:t>LPWA</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Low Power, Wide Area</a:t>
            </a:r>
            <a:r>
              <a:rPr kumimoji="1" lang="ja-JP" altLang="ja-JP" sz="1200" kern="1200" dirty="0">
                <a:solidFill>
                  <a:schemeClr val="tx1"/>
                </a:solidFill>
                <a:effectLst/>
                <a:latin typeface="+mn-lt"/>
                <a:ea typeface="+mn-ea"/>
                <a:cs typeface="+mn-cs"/>
              </a:rPr>
              <a:t>：省電力広域無線ネットワーク）</a:t>
            </a:r>
          </a:p>
          <a:p>
            <a:pPr lvl="0"/>
            <a:r>
              <a:rPr kumimoji="1" lang="en-US" altLang="ja-JP" sz="1200" kern="1200" dirty="0">
                <a:solidFill>
                  <a:schemeClr val="tx1"/>
                </a:solidFill>
                <a:effectLst/>
                <a:latin typeface="+mn-lt"/>
                <a:ea typeface="+mn-ea"/>
                <a:cs typeface="+mn-cs"/>
              </a:rPr>
              <a:t>5G</a:t>
            </a:r>
            <a:r>
              <a:rPr kumimoji="1" lang="ja-JP" altLang="ja-JP" sz="1200" kern="1200" dirty="0">
                <a:solidFill>
                  <a:schemeClr val="tx1"/>
                </a:solidFill>
                <a:effectLst/>
                <a:latin typeface="+mn-lt"/>
                <a:ea typeface="+mn-ea"/>
                <a:cs typeface="+mn-cs"/>
              </a:rPr>
              <a:t>（第５世代移動体通信）</a:t>
            </a:r>
          </a:p>
          <a:p>
            <a:pPr lvl="0"/>
            <a:r>
              <a:rPr kumimoji="1" lang="ja-JP" altLang="ja-JP" sz="1200" kern="1200" dirty="0">
                <a:solidFill>
                  <a:schemeClr val="tx1"/>
                </a:solidFill>
                <a:effectLst/>
                <a:latin typeface="+mn-lt"/>
                <a:ea typeface="+mn-ea"/>
                <a:cs typeface="+mn-cs"/>
              </a:rPr>
              <a:t>エッジ・コンピューティング</a:t>
            </a:r>
          </a:p>
          <a:p>
            <a:pPr lvl="0"/>
            <a:r>
              <a:rPr kumimoji="1" lang="ja-JP" altLang="ja-JP" sz="1200" kern="1200" dirty="0">
                <a:solidFill>
                  <a:schemeClr val="tx1"/>
                </a:solidFill>
                <a:effectLst/>
                <a:latin typeface="+mn-lt"/>
                <a:ea typeface="+mn-ea"/>
                <a:cs typeface="+mn-cs"/>
              </a:rPr>
              <a:t>量子コンピュータ</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41</a:t>
            </a:fld>
            <a:endParaRPr kumimoji="1" lang="ja-JP" altLang="en-US"/>
          </a:p>
        </p:txBody>
      </p:sp>
    </p:spTree>
    <p:extLst>
      <p:ext uri="{BB962C8B-B14F-4D97-AF65-F5344CB8AC3E}">
        <p14:creationId xmlns:p14="http://schemas.microsoft.com/office/powerpoint/2010/main" val="3433412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デジタル・トランスフォーメーションを実現するには、イノベーションを加速させ、ジャスト・イン･タイムでビジネス･サービスを提供できなくてはなりません。これを実現するための考え方や手法として、次の４つが注目され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b="1" u="sng" kern="1200" dirty="0">
                <a:solidFill>
                  <a:schemeClr val="tx1"/>
                </a:solidFill>
                <a:effectLst/>
                <a:latin typeface="+mn-lt"/>
                <a:ea typeface="+mn-ea"/>
                <a:cs typeface="+mn-cs"/>
              </a:rPr>
              <a:t>デザイン思考</a:t>
            </a:r>
            <a:r>
              <a:rPr kumimoji="1" lang="ja-JP" altLang="ja-JP" sz="1200" kern="1200" dirty="0">
                <a:solidFill>
                  <a:schemeClr val="tx1"/>
                </a:solidFill>
                <a:effectLst/>
                <a:latin typeface="+mn-lt"/>
                <a:ea typeface="+mn-ea"/>
                <a:cs typeface="+mn-cs"/>
              </a:rPr>
              <a:t>：デザイナー的なクリエイティブな視点で、ビジネス上の課題を解決するための方法</a:t>
            </a:r>
          </a:p>
          <a:p>
            <a:r>
              <a:rPr kumimoji="1" lang="ja-JP" altLang="ja-JP" sz="1200" b="1" u="sng" kern="1200" dirty="0">
                <a:solidFill>
                  <a:schemeClr val="tx1"/>
                </a:solidFill>
                <a:effectLst/>
                <a:latin typeface="+mn-lt"/>
                <a:ea typeface="+mn-ea"/>
                <a:cs typeface="+mn-cs"/>
              </a:rPr>
              <a:t>リーン･スタートアップ</a:t>
            </a:r>
            <a:r>
              <a:rPr kumimoji="1" lang="ja-JP" altLang="ja-JP" sz="1200" kern="1200" dirty="0">
                <a:solidFill>
                  <a:schemeClr val="tx1"/>
                </a:solidFill>
                <a:effectLst/>
                <a:latin typeface="+mn-lt"/>
                <a:ea typeface="+mn-ea"/>
                <a:cs typeface="+mn-cs"/>
              </a:rPr>
              <a:t>：最小限の機能に絞って短期間で開発しフィードバックをうけて完成度を高める取り組み</a:t>
            </a:r>
          </a:p>
          <a:p>
            <a:r>
              <a:rPr kumimoji="1" lang="ja-JP" altLang="ja-JP" sz="1200" b="1" u="sng" kern="1200" dirty="0">
                <a:solidFill>
                  <a:schemeClr val="tx1"/>
                </a:solidFill>
                <a:effectLst/>
                <a:latin typeface="+mn-lt"/>
                <a:ea typeface="+mn-ea"/>
                <a:cs typeface="+mn-cs"/>
              </a:rPr>
              <a:t>アジャイル開発</a:t>
            </a:r>
            <a:r>
              <a:rPr kumimoji="1" lang="ja-JP" altLang="ja-JP" sz="1200" kern="1200" dirty="0">
                <a:solidFill>
                  <a:schemeClr val="tx1"/>
                </a:solidFill>
                <a:effectLst/>
                <a:latin typeface="+mn-lt"/>
                <a:ea typeface="+mn-ea"/>
                <a:cs typeface="+mn-cs"/>
              </a:rPr>
              <a:t>：ビジネス環境の不確実性に適応することを前提に、ビジネスの成果に貢献するシステムをバグフリーで開発する考え方と手法</a:t>
            </a:r>
          </a:p>
          <a:p>
            <a:r>
              <a:rPr kumimoji="1" lang="en-US" altLang="ja-JP" sz="1200" b="1" u="sng" kern="1200" dirty="0">
                <a:solidFill>
                  <a:schemeClr val="tx1"/>
                </a:solidFill>
                <a:effectLst/>
                <a:latin typeface="+mn-lt"/>
                <a:ea typeface="+mn-ea"/>
                <a:cs typeface="+mn-cs"/>
              </a:rPr>
              <a:t>DevOps</a:t>
            </a:r>
            <a:r>
              <a:rPr kumimoji="1" lang="ja-JP" altLang="ja-JP" sz="1200" kern="1200" dirty="0">
                <a:solidFill>
                  <a:schemeClr val="tx1"/>
                </a:solidFill>
                <a:effectLst/>
                <a:latin typeface="+mn-lt"/>
                <a:ea typeface="+mn-ea"/>
                <a:cs typeface="+mn-cs"/>
              </a:rPr>
              <a:t>：安定稼働を維持しながら、開発されたシステムを直ちに・頻繁に本番環境に移行するための取り組み</a:t>
            </a:r>
            <a:r>
              <a:rPr lang="ja-JP" altLang="ja-JP" dirty="0">
                <a:effectLst/>
              </a:rPr>
              <a:t> </a:t>
            </a:r>
            <a:endParaRPr lang="en-US" altLang="ja-JP" dirty="0">
              <a:effectLst/>
            </a:endParaRPr>
          </a:p>
          <a:p>
            <a:endParaRPr kumimoji="1" lang="en-US" altLang="ja-JP" dirty="0">
              <a:effectLst/>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42</a:t>
            </a:fld>
            <a:endParaRPr kumimoji="1" lang="ja-JP" altLang="en-US"/>
          </a:p>
        </p:txBody>
      </p:sp>
    </p:spTree>
    <p:extLst>
      <p:ext uri="{BB962C8B-B14F-4D97-AF65-F5344CB8AC3E}">
        <p14:creationId xmlns:p14="http://schemas.microsoft.com/office/powerpoint/2010/main" val="615024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9</a:t>
            </a:fld>
            <a:endParaRPr kumimoji="1" lang="ja-JP" altLang="en-US"/>
          </a:p>
        </p:txBody>
      </p:sp>
    </p:spTree>
    <p:extLst>
      <p:ext uri="{BB962C8B-B14F-4D97-AF65-F5344CB8AC3E}">
        <p14:creationId xmlns:p14="http://schemas.microsoft.com/office/powerpoint/2010/main" val="2563413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デジタル</a:t>
            </a:r>
            <a:r>
              <a:rPr kumimoji="1" lang="en-US" altLang="ja-JP" dirty="0"/>
              <a:t>1</a:t>
            </a:r>
            <a:r>
              <a:rPr kumimoji="1" lang="en-US" altLang="ja-JP" sz="1200" kern="1200" dirty="0">
                <a:solidFill>
                  <a:schemeClr val="tx1"/>
                </a:solidFill>
                <a:effectLst/>
                <a:latin typeface="+mn-lt"/>
                <a:ea typeface="+mn-ea"/>
                <a:cs typeface="+mn-cs"/>
              </a:rPr>
              <a:t>1950</a:t>
            </a:r>
            <a:r>
              <a:rPr kumimoji="1" lang="ja-JP" altLang="ja-JP" sz="1200" kern="1200" dirty="0">
                <a:solidFill>
                  <a:schemeClr val="tx1"/>
                </a:solidFill>
                <a:effectLst/>
                <a:latin typeface="+mn-lt"/>
                <a:ea typeface="+mn-ea"/>
                <a:cs typeface="+mn-cs"/>
              </a:rPr>
              <a:t>年代、コンピュータがビジネスで使われるようになりました。</a:t>
            </a:r>
            <a:r>
              <a:rPr kumimoji="1" lang="en-US" altLang="ja-JP" sz="1200" kern="1200" dirty="0">
                <a:solidFill>
                  <a:schemeClr val="tx1"/>
                </a:solidFill>
                <a:effectLst/>
                <a:latin typeface="+mn-lt"/>
                <a:ea typeface="+mn-ea"/>
                <a:cs typeface="+mn-cs"/>
              </a:rPr>
              <a:t>1964</a:t>
            </a:r>
            <a:r>
              <a:rPr kumimoji="1" lang="ja-JP" altLang="ja-JP" sz="1200" kern="1200" dirty="0">
                <a:solidFill>
                  <a:schemeClr val="tx1"/>
                </a:solidFill>
                <a:effectLst/>
                <a:latin typeface="+mn-lt"/>
                <a:ea typeface="+mn-ea"/>
                <a:cs typeface="+mn-cs"/>
              </a:rPr>
              <a:t>年、いまで言うメインフレームの前身である</a:t>
            </a:r>
            <a:r>
              <a:rPr kumimoji="1" lang="en-US" altLang="ja-JP" sz="1200" kern="1200" dirty="0">
                <a:solidFill>
                  <a:schemeClr val="tx1"/>
                </a:solidFill>
                <a:effectLst/>
                <a:latin typeface="+mn-lt"/>
                <a:ea typeface="+mn-ea"/>
                <a:cs typeface="+mn-cs"/>
              </a:rPr>
              <a:t>IBM </a:t>
            </a:r>
            <a:r>
              <a:rPr kumimoji="1" lang="ja-JP" altLang="ja-JP" sz="1200" kern="1200" dirty="0">
                <a:solidFill>
                  <a:schemeClr val="tx1"/>
                </a:solidFill>
                <a:effectLst/>
                <a:latin typeface="+mn-lt"/>
                <a:ea typeface="+mn-ea"/>
                <a:cs typeface="+mn-cs"/>
              </a:rPr>
              <a:t>システム</a:t>
            </a:r>
            <a:r>
              <a:rPr kumimoji="1" lang="en-US" altLang="ja-JP" sz="1200" kern="1200" dirty="0">
                <a:solidFill>
                  <a:schemeClr val="tx1"/>
                </a:solidFill>
                <a:effectLst/>
                <a:latin typeface="+mn-lt"/>
                <a:ea typeface="+mn-ea"/>
                <a:cs typeface="+mn-cs"/>
              </a:rPr>
              <a:t>/360</a:t>
            </a:r>
            <a:r>
              <a:rPr kumimoji="1" lang="ja-JP" altLang="ja-JP" sz="1200" kern="1200" dirty="0">
                <a:solidFill>
                  <a:schemeClr val="tx1"/>
                </a:solidFill>
                <a:effectLst/>
                <a:latin typeface="+mn-lt"/>
                <a:ea typeface="+mn-ea"/>
                <a:cs typeface="+mn-cs"/>
              </a:rPr>
              <a:t>が登場し、ビジネス・コンピューターの需要が一気に拡大します。そして、大規模な計算業務のデジタル化が始まりました。</a:t>
            </a:r>
          </a:p>
          <a:p>
            <a:r>
              <a:rPr kumimoji="1" lang="en-US" altLang="ja-JP" sz="1200" kern="1200" dirty="0">
                <a:solidFill>
                  <a:schemeClr val="tx1"/>
                </a:solidFill>
                <a:effectLst/>
                <a:latin typeface="+mn-lt"/>
                <a:ea typeface="+mn-ea"/>
                <a:cs typeface="+mn-cs"/>
              </a:rPr>
              <a:t>1970</a:t>
            </a:r>
            <a:r>
              <a:rPr kumimoji="1" lang="ja-JP" altLang="ja-JP" sz="1200" kern="1200" dirty="0">
                <a:solidFill>
                  <a:schemeClr val="tx1"/>
                </a:solidFill>
                <a:effectLst/>
                <a:latin typeface="+mn-lt"/>
                <a:ea typeface="+mn-ea"/>
                <a:cs typeface="+mn-cs"/>
              </a:rPr>
              <a:t>年代、コンピュータの用途はさらに広がります。伝票の発行や経理処理、生産現場での繰り返し作業など、定型化された繰り返し業務（ルーチンワーク）がコンピュータによって処理される時代になったのです。</a:t>
            </a:r>
          </a:p>
          <a:p>
            <a:r>
              <a:rPr kumimoji="1" lang="en-US" altLang="ja-JP" sz="1200" kern="1200" dirty="0">
                <a:solidFill>
                  <a:schemeClr val="tx1"/>
                </a:solidFill>
                <a:effectLst/>
                <a:latin typeface="+mn-lt"/>
                <a:ea typeface="+mn-ea"/>
                <a:cs typeface="+mn-cs"/>
              </a:rPr>
              <a:t>1980</a:t>
            </a:r>
            <a:r>
              <a:rPr kumimoji="1" lang="ja-JP" altLang="ja-JP" sz="1200" kern="1200" dirty="0">
                <a:solidFill>
                  <a:schemeClr val="tx1"/>
                </a:solidFill>
                <a:effectLst/>
                <a:latin typeface="+mn-lt"/>
                <a:ea typeface="+mn-ea"/>
                <a:cs typeface="+mn-cs"/>
              </a:rPr>
              <a:t>年代、小型コンピュータや</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の登場により、コンピュータは多くの企業に広く行き渡ります。また、企業内にネットワークが引かれ、個人や部門を越えた伝票業務の流れ（ワークフロー）がコンピュータに取り込まれデジタル化されるようになりました。</a:t>
            </a:r>
          </a:p>
          <a:p>
            <a:r>
              <a:rPr kumimoji="1" lang="en-US" altLang="ja-JP" sz="1200" kern="1200" dirty="0">
                <a:solidFill>
                  <a:schemeClr val="tx1"/>
                </a:solidFill>
                <a:effectLst/>
                <a:latin typeface="+mn-lt"/>
                <a:ea typeface="+mn-ea"/>
                <a:cs typeface="+mn-cs"/>
              </a:rPr>
              <a:t>1990</a:t>
            </a:r>
            <a:r>
              <a:rPr kumimoji="1" lang="ja-JP" altLang="ja-JP" sz="1200" kern="1200" dirty="0">
                <a:solidFill>
                  <a:schemeClr val="tx1"/>
                </a:solidFill>
                <a:effectLst/>
                <a:latin typeface="+mn-lt"/>
                <a:ea typeface="+mn-ea"/>
                <a:cs typeface="+mn-cs"/>
              </a:rPr>
              <a:t>年代に入り、</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は一人一台の時代を迎えます。そして、電子メールが使われるようになり、文書や帳票の作成を</a:t>
            </a:r>
            <a:r>
              <a:rPr kumimoji="1" lang="en-US" altLang="ja-JP" sz="1200" kern="1200" dirty="0">
                <a:solidFill>
                  <a:schemeClr val="tx1"/>
                </a:solidFill>
                <a:effectLst/>
                <a:latin typeface="+mn-lt"/>
                <a:ea typeface="+mn-ea"/>
                <a:cs typeface="+mn-cs"/>
              </a:rPr>
              <a:t>PC</a:t>
            </a:r>
            <a:r>
              <a:rPr kumimoji="1" lang="ja-JP" altLang="ja-JP" sz="1200" kern="1200" dirty="0">
                <a:solidFill>
                  <a:schemeClr val="tx1"/>
                </a:solidFill>
                <a:effectLst/>
                <a:latin typeface="+mn-lt"/>
                <a:ea typeface="+mn-ea"/>
                <a:cs typeface="+mn-cs"/>
              </a:rPr>
              <a:t>でこなし、それらを共有する需要も生まれました。そんな時代を背景にグループウェアが登場し、共同作業（コラボレーション）のデジタル化がすすんでゆきました。インターネットも登場し、コラボレーションはさらに広がりを見せ始めます。</a:t>
            </a:r>
          </a:p>
          <a:p>
            <a:r>
              <a:rPr kumimoji="1" lang="en-US" altLang="ja-JP" sz="1200" kern="1200" dirty="0">
                <a:solidFill>
                  <a:schemeClr val="tx1"/>
                </a:solidFill>
                <a:effectLst/>
                <a:latin typeface="+mn-lt"/>
                <a:ea typeface="+mn-ea"/>
                <a:cs typeface="+mn-cs"/>
              </a:rPr>
              <a:t>2000</a:t>
            </a:r>
            <a:r>
              <a:rPr kumimoji="1" lang="ja-JP" altLang="ja-JP" sz="1200" kern="1200" dirty="0">
                <a:solidFill>
                  <a:schemeClr val="tx1"/>
                </a:solidFill>
                <a:effectLst/>
                <a:latin typeface="+mn-lt"/>
                <a:ea typeface="+mn-ea"/>
                <a:cs typeface="+mn-cs"/>
              </a:rPr>
              <a:t>年代に入り、</a:t>
            </a:r>
            <a:r>
              <a:rPr kumimoji="1" lang="en-US" altLang="ja-JP" sz="1200" kern="1200" dirty="0">
                <a:solidFill>
                  <a:schemeClr val="tx1"/>
                </a:solidFill>
                <a:effectLst/>
                <a:latin typeface="+mn-lt"/>
                <a:ea typeface="+mn-ea"/>
                <a:cs typeface="+mn-cs"/>
              </a:rPr>
              <a:t>Facebook</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Twitter</a:t>
            </a:r>
            <a:r>
              <a:rPr kumimoji="1" lang="ja-JP" altLang="ja-JP" sz="1200" kern="1200" dirty="0">
                <a:solidFill>
                  <a:schemeClr val="tx1"/>
                </a:solidFill>
                <a:effectLst/>
                <a:latin typeface="+mn-lt"/>
                <a:ea typeface="+mn-ea"/>
                <a:cs typeface="+mn-cs"/>
              </a:rPr>
              <a:t>といったソーシャルメディアが登場します。また、</a:t>
            </a:r>
            <a:r>
              <a:rPr kumimoji="1" lang="en-US" altLang="ja-JP" sz="1200" kern="1200" dirty="0">
                <a:solidFill>
                  <a:schemeClr val="tx1"/>
                </a:solidFill>
                <a:effectLst/>
                <a:latin typeface="+mn-lt"/>
                <a:ea typeface="+mn-ea"/>
                <a:cs typeface="+mn-cs"/>
              </a:rPr>
              <a:t>2007</a:t>
            </a:r>
            <a:r>
              <a:rPr kumimoji="1" lang="ja-JP" altLang="ja-JP" sz="1200" kern="1200" dirty="0">
                <a:solidFill>
                  <a:schemeClr val="tx1"/>
                </a:solidFill>
                <a:effectLst/>
                <a:latin typeface="+mn-lt"/>
                <a:ea typeface="+mn-ea"/>
                <a:cs typeface="+mn-cs"/>
              </a:rPr>
              <a:t>年の</a:t>
            </a:r>
            <a:r>
              <a:rPr kumimoji="1" lang="en-US" altLang="ja-JP" sz="1200" kern="1200" dirty="0">
                <a:solidFill>
                  <a:schemeClr val="tx1"/>
                </a:solidFill>
                <a:effectLst/>
                <a:latin typeface="+mn-lt"/>
                <a:ea typeface="+mn-ea"/>
                <a:cs typeface="+mn-cs"/>
              </a:rPr>
              <a:t>iPhone</a:t>
            </a:r>
            <a:r>
              <a:rPr kumimoji="1" lang="ja-JP" altLang="ja-JP" sz="1200" kern="1200" dirty="0">
                <a:solidFill>
                  <a:schemeClr val="tx1"/>
                </a:solidFill>
                <a:effectLst/>
                <a:latin typeface="+mn-lt"/>
                <a:ea typeface="+mn-ea"/>
                <a:cs typeface="+mn-cs"/>
              </a:rPr>
              <a:t>の登場により、誰もが常時ネットにつながる時代を迎え、ヒトとヒトのつながり（エンゲージメント）が、デジタル化される時代を迎えます。</a:t>
            </a:r>
          </a:p>
          <a:p>
            <a:r>
              <a:rPr kumimoji="1" lang="ja-JP" altLang="ja-JP" sz="1200" kern="1200" dirty="0">
                <a:solidFill>
                  <a:schemeClr val="tx1"/>
                </a:solidFill>
                <a:effectLst/>
                <a:latin typeface="+mn-lt"/>
                <a:ea typeface="+mn-ea"/>
                <a:cs typeface="+mn-cs"/>
              </a:rPr>
              <a:t>そして、いま</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の時代を迎えようとしています。モノが直接ネットにつながり、モノやヒトの状態や活動がデータとして集められ、ネットに送り出される仕組みが出来上がりつつあります。私たちの日常生活や社会活動に伴う全てのアクティビティがデジタル化されようとしているのです。</a:t>
            </a: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13</a:t>
            </a:fld>
            <a:endParaRPr kumimoji="1" lang="ja-JP" altLang="en-US"/>
          </a:p>
        </p:txBody>
      </p:sp>
    </p:spTree>
    <p:extLst>
      <p:ext uri="{BB962C8B-B14F-4D97-AF65-F5344CB8AC3E}">
        <p14:creationId xmlns:p14="http://schemas.microsoft.com/office/powerpoint/2010/main" val="2432084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15</a:t>
            </a:fld>
            <a:endParaRPr kumimoji="1" lang="ja-JP" altLang="en-US"/>
          </a:p>
        </p:txBody>
      </p:sp>
    </p:spTree>
    <p:extLst>
      <p:ext uri="{BB962C8B-B14F-4D97-AF65-F5344CB8AC3E}">
        <p14:creationId xmlns:p14="http://schemas.microsoft.com/office/powerpoint/2010/main" val="3551303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16</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712696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a:solidFill>
                  <a:schemeClr val="tx1"/>
                </a:solidFill>
                <a:effectLst/>
                <a:latin typeface="+mn-lt"/>
                <a:ea typeface="+mn-ea"/>
                <a:cs typeface="+mn-cs"/>
              </a:rPr>
              <a:t>「デジタル（</a:t>
            </a:r>
            <a:r>
              <a:rPr kumimoji="1" lang="en-US" altLang="ja-JP" sz="1200" b="0" i="0" kern="1200" dirty="0">
                <a:solidFill>
                  <a:schemeClr val="tx1"/>
                </a:solidFill>
                <a:effectLst/>
                <a:latin typeface="+mn-lt"/>
                <a:ea typeface="+mn-ea"/>
                <a:cs typeface="+mn-cs"/>
              </a:rPr>
              <a:t>digital</a:t>
            </a:r>
            <a:r>
              <a:rPr kumimoji="1" lang="ja-JP" altLang="en-US" sz="1200" b="0" i="0" kern="1200">
                <a:solidFill>
                  <a:schemeClr val="tx1"/>
                </a:solidFill>
                <a:effectLst/>
                <a:latin typeface="+mn-lt"/>
                <a:ea typeface="+mn-ea"/>
                <a:cs typeface="+mn-cs"/>
              </a:rPr>
              <a:t>）」とは、本来「離散量（とびとびの値しかない量）」を意味する言葉で、連続量を表すアナログと対をなす概念だ。また、数値、文字、音声、画像などあらゆるアナログな物理的情報をスイッチのオンとオフに対応させた</a:t>
            </a:r>
            <a:r>
              <a:rPr kumimoji="1" lang="en-US" altLang="ja-JP" sz="1200" b="0" i="0" kern="1200" dirty="0">
                <a:solidFill>
                  <a:schemeClr val="tx1"/>
                </a:solidFill>
                <a:effectLst/>
                <a:latin typeface="+mn-lt"/>
                <a:ea typeface="+mn-ea"/>
                <a:cs typeface="+mn-cs"/>
              </a:rPr>
              <a:t>0</a:t>
            </a:r>
            <a:r>
              <a:rPr kumimoji="1" lang="ja-JP" altLang="en-US" sz="1200" b="0" i="0" kern="1200">
                <a:solidFill>
                  <a:schemeClr val="tx1"/>
                </a:solidFill>
                <a:effectLst/>
                <a:latin typeface="+mn-lt"/>
                <a:ea typeface="+mn-ea"/>
                <a:cs typeface="+mn-cs"/>
              </a:rPr>
              <a:t>と</a:t>
            </a:r>
            <a:r>
              <a:rPr kumimoji="1" lang="en-US" altLang="ja-JP" sz="1200" b="0" i="0" kern="1200" dirty="0">
                <a:solidFill>
                  <a:schemeClr val="tx1"/>
                </a:solidFill>
                <a:effectLst/>
                <a:latin typeface="+mn-lt"/>
                <a:ea typeface="+mn-ea"/>
                <a:cs typeface="+mn-cs"/>
              </a:rPr>
              <a:t>1</a:t>
            </a:r>
            <a:r>
              <a:rPr kumimoji="1" lang="ja-JP" altLang="en-US" sz="1200" b="0" i="0" kern="1200">
                <a:solidFill>
                  <a:schemeClr val="tx1"/>
                </a:solidFill>
                <a:effectLst/>
                <a:latin typeface="+mn-lt"/>
                <a:ea typeface="+mn-ea"/>
                <a:cs typeface="+mn-cs"/>
              </a:rPr>
              <a:t>の数字の組み合わせ、つまり「デジタル」として表現することを「デジタル化（</a:t>
            </a:r>
            <a:r>
              <a:rPr kumimoji="1" lang="en-US" altLang="ja-JP" sz="1200" b="0" i="0" kern="1200" dirty="0">
                <a:solidFill>
                  <a:schemeClr val="tx1"/>
                </a:solidFill>
                <a:effectLst/>
                <a:latin typeface="+mn-lt"/>
                <a:ea typeface="+mn-ea"/>
                <a:cs typeface="+mn-cs"/>
              </a:rPr>
              <a:t>digitize</a:t>
            </a:r>
            <a:r>
              <a:rPr kumimoji="1" lang="ja-JP" altLang="en-US" sz="1200" b="0" i="0" kern="1200">
                <a:solidFill>
                  <a:schemeClr val="tx1"/>
                </a:solidFill>
                <a:effectLst/>
                <a:latin typeface="+mn-lt"/>
                <a:ea typeface="+mn-ea"/>
                <a:cs typeface="+mn-cs"/>
              </a:rPr>
              <a:t>）」と言う。コンピュータは、このデジタル化された情報を使って、様々な処理を行っている。</a:t>
            </a:r>
          </a:p>
          <a:p>
            <a:r>
              <a:rPr kumimoji="1" lang="ja-JP" altLang="en-US" sz="1200" b="0" i="0" kern="1200">
                <a:solidFill>
                  <a:schemeClr val="tx1"/>
                </a:solidFill>
                <a:effectLst/>
                <a:latin typeface="+mn-lt"/>
                <a:ea typeface="+mn-ea"/>
                <a:cs typeface="+mn-cs"/>
              </a:rPr>
              <a:t>現実世界の「アナログ」な「ものごと」や「できごと」の情報を「デジタル」な情報に移し替えることによって、現実世界はコンピュータで処理できるカタチに変わる。つまり、現実世界の「ものごと」や「できごと」をセンサーや</a:t>
            </a:r>
            <a:r>
              <a:rPr kumimoji="1" lang="en-US" altLang="ja-JP" sz="1200" b="0" i="0" kern="1200" dirty="0">
                <a:solidFill>
                  <a:schemeClr val="tx1"/>
                </a:solidFill>
                <a:effectLst/>
                <a:latin typeface="+mn-lt"/>
                <a:ea typeface="+mn-ea"/>
                <a:cs typeface="+mn-cs"/>
              </a:rPr>
              <a:t>Web</a:t>
            </a:r>
            <a:r>
              <a:rPr kumimoji="1" lang="ja-JP" altLang="en-US" sz="1200" b="0" i="0" kern="1200">
                <a:solidFill>
                  <a:schemeClr val="tx1"/>
                </a:solidFill>
                <a:effectLst/>
                <a:latin typeface="+mn-lt"/>
                <a:ea typeface="+mn-ea"/>
                <a:cs typeface="+mn-cs"/>
              </a:rPr>
              <a:t>、モバイルなどの様々な接点を介して、現実世界のデジタルなコピーとして、コンピュータは受け取り、現実世界ではできないことを実現することが可能になった。こう考えると「デジタル」とは、アナログな現実世界、つまり「フィジカル（</a:t>
            </a:r>
            <a:r>
              <a:rPr kumimoji="1" lang="en-US" altLang="ja-JP" sz="1200" b="0" i="0" kern="1200" dirty="0">
                <a:solidFill>
                  <a:schemeClr val="tx1"/>
                </a:solidFill>
                <a:effectLst/>
                <a:latin typeface="+mn-lt"/>
                <a:ea typeface="+mn-ea"/>
                <a:cs typeface="+mn-cs"/>
              </a:rPr>
              <a:t>Physical</a:t>
            </a:r>
            <a:r>
              <a:rPr kumimoji="1" lang="ja-JP" altLang="en-US" sz="1200" b="0" i="0" kern="1200">
                <a:solidFill>
                  <a:schemeClr val="tx1"/>
                </a:solidFill>
                <a:effectLst/>
                <a:latin typeface="+mn-lt"/>
                <a:ea typeface="+mn-ea"/>
                <a:cs typeface="+mn-cs"/>
              </a:rPr>
              <a:t>）：物理的」な世界と対をなす概念として捉えることができる。</a:t>
            </a:r>
          </a:p>
          <a:p>
            <a:r>
              <a:rPr kumimoji="1" lang="ja-JP" altLang="en-US" sz="1200" b="0" i="0" kern="1200">
                <a:solidFill>
                  <a:schemeClr val="tx1"/>
                </a:solidFill>
                <a:effectLst/>
                <a:latin typeface="+mn-lt"/>
                <a:ea typeface="+mn-ea"/>
                <a:cs typeface="+mn-cs"/>
              </a:rPr>
              <a:t>そんな「デジタル」には、「スピードが早い」、「複製しても劣化しない」、「組合せや変更が容易」という</a:t>
            </a:r>
            <a:r>
              <a:rPr kumimoji="1" lang="en-US" altLang="ja-JP" sz="1200" b="0" i="0" kern="1200" dirty="0">
                <a:solidFill>
                  <a:schemeClr val="tx1"/>
                </a:solidFill>
                <a:effectLst/>
                <a:latin typeface="+mn-lt"/>
                <a:ea typeface="+mn-ea"/>
                <a:cs typeface="+mn-cs"/>
              </a:rPr>
              <a:t>3</a:t>
            </a:r>
            <a:r>
              <a:rPr kumimoji="1" lang="ja-JP" altLang="en-US" sz="1200" b="0" i="0" kern="1200">
                <a:solidFill>
                  <a:schemeClr val="tx1"/>
                </a:solidFill>
                <a:effectLst/>
                <a:latin typeface="+mn-lt"/>
                <a:ea typeface="+mn-ea"/>
                <a:cs typeface="+mn-cs"/>
              </a:rPr>
              <a:t>つの特徴がある。</a:t>
            </a:r>
          </a:p>
          <a:p>
            <a:r>
              <a:rPr kumimoji="1" lang="ja-JP" altLang="en-US" sz="1200" b="0" i="0" kern="1200">
                <a:solidFill>
                  <a:schemeClr val="tx1"/>
                </a:solidFill>
                <a:effectLst/>
                <a:latin typeface="+mn-lt"/>
                <a:ea typeface="+mn-ea"/>
                <a:cs typeface="+mn-cs"/>
              </a:rPr>
              <a:t>デジタル化された情報はネットワークを介し直ちに送り届けることができるし、コンピュータでの処理も高速で行うことができる。もし、人間や書類、あるいは輸送手段を介する「フィジカル」な世界であったすれば、このスピードは格段に遅い。また、デジタルな情報のカタチで何度複製されても、元の情報を劣化させることはない。これが、「フィジカル」な紙であれば、複製を重ねる毎に劣化するし、人づてを介して口頭で伝えられる情報は、その過程で内容が変質してしまう可能性すらある。また、「デジタル」な情報を組み合わせることや、変更を加えることが容易であり、新しい組合せや付加価値を拡大させることが簡単にできてしまう。これが、物理的な実態、例えば人の組織やハードウェア、紙の書類などの「フィジカル」な情報では難しい。</a:t>
            </a:r>
          </a:p>
          <a:p>
            <a:r>
              <a:rPr kumimoji="1" lang="ja-JP" altLang="en-US" sz="1200" b="0" i="0" kern="1200">
                <a:solidFill>
                  <a:schemeClr val="tx1"/>
                </a:solidFill>
                <a:effectLst/>
                <a:latin typeface="+mn-lt"/>
                <a:ea typeface="+mn-ea"/>
                <a:cs typeface="+mn-cs"/>
              </a:rPr>
              <a:t>このような「デジタル」な情報の「早い」と「劣化しない」特性を組み合わせれば、次のことが可能になる。</a:t>
            </a:r>
          </a:p>
          <a:p>
            <a:r>
              <a:rPr lang="ja-JP" altLang="en-US"/>
              <a:t>ビジネス規模の拡大が容易で早い</a:t>
            </a:r>
          </a:p>
          <a:p>
            <a:r>
              <a:rPr lang="ja-JP" altLang="en-US"/>
              <a:t>利益逓増／複製にコストがかからない</a:t>
            </a:r>
          </a:p>
          <a:p>
            <a:r>
              <a:rPr kumimoji="1" lang="ja-JP" altLang="en-US" sz="1200" b="0" i="0" kern="1200">
                <a:solidFill>
                  <a:schemeClr val="tx1"/>
                </a:solidFill>
                <a:effectLst/>
                <a:latin typeface="+mn-lt"/>
                <a:ea typeface="+mn-ea"/>
                <a:cs typeface="+mn-cs"/>
              </a:rPr>
              <a:t>また、「早い」と「容易」を組み合わせれば、次のことが可能になる。</a:t>
            </a:r>
          </a:p>
          <a:p>
            <a:r>
              <a:rPr lang="ja-JP" altLang="en-US"/>
              <a:t>変化を即座に把握できる</a:t>
            </a:r>
          </a:p>
          <a:p>
            <a:r>
              <a:rPr lang="ja-JP" altLang="en-US"/>
              <a:t>変化への即応力がある</a:t>
            </a:r>
          </a:p>
          <a:p>
            <a:r>
              <a:rPr kumimoji="1" lang="ja-JP" altLang="en-US" sz="1200" b="0" i="0" kern="1200">
                <a:solidFill>
                  <a:schemeClr val="tx1"/>
                </a:solidFill>
                <a:effectLst/>
                <a:latin typeface="+mn-lt"/>
                <a:ea typeface="+mn-ea"/>
                <a:cs typeface="+mn-cs"/>
              </a:rPr>
              <a:t>さらに、「劣化しない」と「容易」を組み合わせれば、次のようなことができる。</a:t>
            </a:r>
          </a:p>
          <a:p>
            <a:r>
              <a:rPr lang="ja-JP" altLang="en-US"/>
              <a:t>エコシステムが容易に形成できる</a:t>
            </a:r>
          </a:p>
          <a:p>
            <a:r>
              <a:rPr lang="ja-JP" altLang="en-US"/>
              <a:t>イノベーションが誘発、加速する</a:t>
            </a:r>
          </a:p>
          <a:p>
            <a:r>
              <a:rPr kumimoji="1" lang="ja-JP" altLang="en-US" sz="1200" b="0" i="0" kern="1200">
                <a:solidFill>
                  <a:schemeClr val="tx1"/>
                </a:solidFill>
                <a:effectLst/>
                <a:latin typeface="+mn-lt"/>
                <a:ea typeface="+mn-ea"/>
                <a:cs typeface="+mn-cs"/>
              </a:rPr>
              <a:t>「ビジネスのデジタル化」とはフィジカルなビジネスの仕組みをデジタルな仕組みに置き換えることで、ここに掲げた価値をビジネスに取り込むことを意味している。</a:t>
            </a:r>
          </a:p>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17</a:t>
            </a:fld>
            <a:endParaRPr kumimoji="1" lang="ja-JP" altLang="en-US"/>
          </a:p>
        </p:txBody>
      </p:sp>
    </p:spTree>
    <p:extLst>
      <p:ext uri="{BB962C8B-B14F-4D97-AF65-F5344CB8AC3E}">
        <p14:creationId xmlns:p14="http://schemas.microsoft.com/office/powerpoint/2010/main" val="272486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a:solidFill>
                  <a:schemeClr val="tx1"/>
                </a:solidFill>
                <a:effectLst/>
                <a:latin typeface="+mn-lt"/>
                <a:ea typeface="+mn-ea"/>
                <a:cs typeface="+mn-cs"/>
              </a:rPr>
              <a:t>「デジタル（</a:t>
            </a:r>
            <a:r>
              <a:rPr kumimoji="1" lang="en-US" altLang="ja-JP" sz="1200" b="0" i="0" kern="1200" dirty="0">
                <a:solidFill>
                  <a:schemeClr val="tx1"/>
                </a:solidFill>
                <a:effectLst/>
                <a:latin typeface="+mn-lt"/>
                <a:ea typeface="+mn-ea"/>
                <a:cs typeface="+mn-cs"/>
              </a:rPr>
              <a:t>digital</a:t>
            </a:r>
            <a:r>
              <a:rPr kumimoji="1" lang="ja-JP" altLang="en-US" sz="1200" b="0" i="0" kern="1200">
                <a:solidFill>
                  <a:schemeClr val="tx1"/>
                </a:solidFill>
                <a:effectLst/>
                <a:latin typeface="+mn-lt"/>
                <a:ea typeface="+mn-ea"/>
                <a:cs typeface="+mn-cs"/>
              </a:rPr>
              <a:t>）」とは、本来「離散量（とびとびの値しかない量）」を意味する言葉で、連続量を表すアナログと対をなす概念だ。また、数値、文字、音声、画像などあらゆるアナログな物理的情報をスイッチのオンとオフに対応させた</a:t>
            </a:r>
            <a:r>
              <a:rPr kumimoji="1" lang="en-US" altLang="ja-JP" sz="1200" b="0" i="0" kern="1200" dirty="0">
                <a:solidFill>
                  <a:schemeClr val="tx1"/>
                </a:solidFill>
                <a:effectLst/>
                <a:latin typeface="+mn-lt"/>
                <a:ea typeface="+mn-ea"/>
                <a:cs typeface="+mn-cs"/>
              </a:rPr>
              <a:t>0</a:t>
            </a:r>
            <a:r>
              <a:rPr kumimoji="1" lang="ja-JP" altLang="en-US" sz="1200" b="0" i="0" kern="1200">
                <a:solidFill>
                  <a:schemeClr val="tx1"/>
                </a:solidFill>
                <a:effectLst/>
                <a:latin typeface="+mn-lt"/>
                <a:ea typeface="+mn-ea"/>
                <a:cs typeface="+mn-cs"/>
              </a:rPr>
              <a:t>と</a:t>
            </a:r>
            <a:r>
              <a:rPr kumimoji="1" lang="en-US" altLang="ja-JP" sz="1200" b="0" i="0" kern="1200" dirty="0">
                <a:solidFill>
                  <a:schemeClr val="tx1"/>
                </a:solidFill>
                <a:effectLst/>
                <a:latin typeface="+mn-lt"/>
                <a:ea typeface="+mn-ea"/>
                <a:cs typeface="+mn-cs"/>
              </a:rPr>
              <a:t>1</a:t>
            </a:r>
            <a:r>
              <a:rPr kumimoji="1" lang="ja-JP" altLang="en-US" sz="1200" b="0" i="0" kern="1200">
                <a:solidFill>
                  <a:schemeClr val="tx1"/>
                </a:solidFill>
                <a:effectLst/>
                <a:latin typeface="+mn-lt"/>
                <a:ea typeface="+mn-ea"/>
                <a:cs typeface="+mn-cs"/>
              </a:rPr>
              <a:t>の数字の組み合わせ、つまり「デジタル」として表現することを「デジタル化（</a:t>
            </a:r>
            <a:r>
              <a:rPr kumimoji="1" lang="en-US" altLang="ja-JP" sz="1200" b="0" i="0" kern="1200" dirty="0">
                <a:solidFill>
                  <a:schemeClr val="tx1"/>
                </a:solidFill>
                <a:effectLst/>
                <a:latin typeface="+mn-lt"/>
                <a:ea typeface="+mn-ea"/>
                <a:cs typeface="+mn-cs"/>
              </a:rPr>
              <a:t>digitize</a:t>
            </a:r>
            <a:r>
              <a:rPr kumimoji="1" lang="ja-JP" altLang="en-US" sz="1200" b="0" i="0" kern="1200">
                <a:solidFill>
                  <a:schemeClr val="tx1"/>
                </a:solidFill>
                <a:effectLst/>
                <a:latin typeface="+mn-lt"/>
                <a:ea typeface="+mn-ea"/>
                <a:cs typeface="+mn-cs"/>
              </a:rPr>
              <a:t>）」と言う。コンピュータは、このデジタル化された情報を使って、様々な処理を行っている。</a:t>
            </a:r>
          </a:p>
          <a:p>
            <a:r>
              <a:rPr kumimoji="1" lang="ja-JP" altLang="en-US" sz="1200" b="0" i="0" kern="1200">
                <a:solidFill>
                  <a:schemeClr val="tx1"/>
                </a:solidFill>
                <a:effectLst/>
                <a:latin typeface="+mn-lt"/>
                <a:ea typeface="+mn-ea"/>
                <a:cs typeface="+mn-cs"/>
              </a:rPr>
              <a:t>現実世界の「アナログ」な「ものごと」や「できごと」の情報を「デジタル」な情報に移し替えることによって、現実世界はコンピュータで処理できるカタチに変わる。つまり、現実世界の「ものごと」や「できごと」をセンサーや</a:t>
            </a:r>
            <a:r>
              <a:rPr kumimoji="1" lang="en-US" altLang="ja-JP" sz="1200" b="0" i="0" kern="1200" dirty="0">
                <a:solidFill>
                  <a:schemeClr val="tx1"/>
                </a:solidFill>
                <a:effectLst/>
                <a:latin typeface="+mn-lt"/>
                <a:ea typeface="+mn-ea"/>
                <a:cs typeface="+mn-cs"/>
              </a:rPr>
              <a:t>Web</a:t>
            </a:r>
            <a:r>
              <a:rPr kumimoji="1" lang="ja-JP" altLang="en-US" sz="1200" b="0" i="0" kern="1200">
                <a:solidFill>
                  <a:schemeClr val="tx1"/>
                </a:solidFill>
                <a:effectLst/>
                <a:latin typeface="+mn-lt"/>
                <a:ea typeface="+mn-ea"/>
                <a:cs typeface="+mn-cs"/>
              </a:rPr>
              <a:t>、モバイルなどの様々な接点を介して、現実世界のデジタルなコピーとして、コンピュータは受け取り、現実世界ではできないことを実現することが可能になった。こう考えると「デジタル」とは、アナログな現実世界、つまり「フィジカル（</a:t>
            </a:r>
            <a:r>
              <a:rPr kumimoji="1" lang="en-US" altLang="ja-JP" sz="1200" b="0" i="0" kern="1200" dirty="0">
                <a:solidFill>
                  <a:schemeClr val="tx1"/>
                </a:solidFill>
                <a:effectLst/>
                <a:latin typeface="+mn-lt"/>
                <a:ea typeface="+mn-ea"/>
                <a:cs typeface="+mn-cs"/>
              </a:rPr>
              <a:t>Physical</a:t>
            </a:r>
            <a:r>
              <a:rPr kumimoji="1" lang="ja-JP" altLang="en-US" sz="1200" b="0" i="0" kern="1200">
                <a:solidFill>
                  <a:schemeClr val="tx1"/>
                </a:solidFill>
                <a:effectLst/>
                <a:latin typeface="+mn-lt"/>
                <a:ea typeface="+mn-ea"/>
                <a:cs typeface="+mn-cs"/>
              </a:rPr>
              <a:t>）：物理的」な世界と対をなす概念として捉えることができる。</a:t>
            </a:r>
          </a:p>
          <a:p>
            <a:r>
              <a:rPr kumimoji="1" lang="ja-JP" altLang="en-US" sz="1200" b="0" i="0" kern="1200">
                <a:solidFill>
                  <a:schemeClr val="tx1"/>
                </a:solidFill>
                <a:effectLst/>
                <a:latin typeface="+mn-lt"/>
                <a:ea typeface="+mn-ea"/>
                <a:cs typeface="+mn-cs"/>
              </a:rPr>
              <a:t>そんな「デジタル」には、「スピードが早い」、「複製しても劣化しない」、「組合せや変更が容易」という</a:t>
            </a:r>
            <a:r>
              <a:rPr kumimoji="1" lang="en-US" altLang="ja-JP" sz="1200" b="0" i="0" kern="1200" dirty="0">
                <a:solidFill>
                  <a:schemeClr val="tx1"/>
                </a:solidFill>
                <a:effectLst/>
                <a:latin typeface="+mn-lt"/>
                <a:ea typeface="+mn-ea"/>
                <a:cs typeface="+mn-cs"/>
              </a:rPr>
              <a:t>3</a:t>
            </a:r>
            <a:r>
              <a:rPr kumimoji="1" lang="ja-JP" altLang="en-US" sz="1200" b="0" i="0" kern="1200">
                <a:solidFill>
                  <a:schemeClr val="tx1"/>
                </a:solidFill>
                <a:effectLst/>
                <a:latin typeface="+mn-lt"/>
                <a:ea typeface="+mn-ea"/>
                <a:cs typeface="+mn-cs"/>
              </a:rPr>
              <a:t>つの特徴がある。</a:t>
            </a:r>
          </a:p>
          <a:p>
            <a:r>
              <a:rPr kumimoji="1" lang="ja-JP" altLang="en-US" sz="1200" b="0" i="0" kern="1200">
                <a:solidFill>
                  <a:schemeClr val="tx1"/>
                </a:solidFill>
                <a:effectLst/>
                <a:latin typeface="+mn-lt"/>
                <a:ea typeface="+mn-ea"/>
                <a:cs typeface="+mn-cs"/>
              </a:rPr>
              <a:t>デジタル化された情報はネットワークを介し直ちに送り届けることができるし、コンピュータでの処理も高速で行うことができる。もし、人間や書類、あるいは輸送手段を介する「フィジカル」な世界であったすれば、このスピードは格段に遅い。また、デジタルな情報のカタチで何度複製されても、元の情報を劣化させることはない。これが、「フィジカル」な紙であれば、複製を重ねる毎に劣化するし、人づてを介して口頭で伝えられる情報は、その過程で内容が変質してしまう可能性すらある。また、「デジタル」な情報を組み合わせることや、変更を加えることが容易であり、新しい組合せや付加価値を拡大させることが簡単にできてしまう。これが、物理的な実態、例えば人の組織やハードウェア、紙の書類などの「フィジカル」な情報では難しい。</a:t>
            </a:r>
          </a:p>
          <a:p>
            <a:r>
              <a:rPr kumimoji="1" lang="ja-JP" altLang="en-US" sz="1200" b="0" i="0" kern="1200">
                <a:solidFill>
                  <a:schemeClr val="tx1"/>
                </a:solidFill>
                <a:effectLst/>
                <a:latin typeface="+mn-lt"/>
                <a:ea typeface="+mn-ea"/>
                <a:cs typeface="+mn-cs"/>
              </a:rPr>
              <a:t>このような「デジタル」な情報の「早い」と「劣化しない」特性を組み合わせれば、次のことが可能になる。</a:t>
            </a:r>
          </a:p>
          <a:p>
            <a:r>
              <a:rPr lang="ja-JP" altLang="en-US"/>
              <a:t>ビジネス規模の拡大が容易で早い</a:t>
            </a:r>
          </a:p>
          <a:p>
            <a:r>
              <a:rPr lang="ja-JP" altLang="en-US"/>
              <a:t>利益逓増／複製にコストがかからない</a:t>
            </a:r>
          </a:p>
          <a:p>
            <a:r>
              <a:rPr kumimoji="1" lang="ja-JP" altLang="en-US" sz="1200" b="0" i="0" kern="1200">
                <a:solidFill>
                  <a:schemeClr val="tx1"/>
                </a:solidFill>
                <a:effectLst/>
                <a:latin typeface="+mn-lt"/>
                <a:ea typeface="+mn-ea"/>
                <a:cs typeface="+mn-cs"/>
              </a:rPr>
              <a:t>また、「早い」と「容易」を組み合わせれば、次のことが可能になる。</a:t>
            </a:r>
          </a:p>
          <a:p>
            <a:r>
              <a:rPr lang="ja-JP" altLang="en-US"/>
              <a:t>変化を即座に把握できる</a:t>
            </a:r>
          </a:p>
          <a:p>
            <a:r>
              <a:rPr lang="ja-JP" altLang="en-US"/>
              <a:t>変化への即応力がある</a:t>
            </a:r>
          </a:p>
          <a:p>
            <a:r>
              <a:rPr kumimoji="1" lang="ja-JP" altLang="en-US" sz="1200" b="0" i="0" kern="1200">
                <a:solidFill>
                  <a:schemeClr val="tx1"/>
                </a:solidFill>
                <a:effectLst/>
                <a:latin typeface="+mn-lt"/>
                <a:ea typeface="+mn-ea"/>
                <a:cs typeface="+mn-cs"/>
              </a:rPr>
              <a:t>さらに、「劣化しない」と「容易」を組み合わせれば、次のようなことができる。</a:t>
            </a:r>
          </a:p>
          <a:p>
            <a:r>
              <a:rPr lang="ja-JP" altLang="en-US"/>
              <a:t>エコシステムが容易に形成できる</a:t>
            </a:r>
          </a:p>
          <a:p>
            <a:r>
              <a:rPr lang="ja-JP" altLang="en-US"/>
              <a:t>イノベーションが誘発、加速する</a:t>
            </a:r>
          </a:p>
          <a:p>
            <a:r>
              <a:rPr kumimoji="1" lang="ja-JP" altLang="en-US" sz="1200" b="0" i="0" kern="1200">
                <a:solidFill>
                  <a:schemeClr val="tx1"/>
                </a:solidFill>
                <a:effectLst/>
                <a:latin typeface="+mn-lt"/>
                <a:ea typeface="+mn-ea"/>
                <a:cs typeface="+mn-cs"/>
              </a:rPr>
              <a:t>「ビジネスのデジタル化」とはフィジカルなビジネスの仕組みをデジタルな仕組みに置き換えることで、ここに掲げた価値をビジネスに取り込むことを意味している。</a:t>
            </a:r>
          </a:p>
          <a:p>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18</a:t>
            </a:fld>
            <a:endParaRPr kumimoji="1" lang="ja-JP" altLang="en-US"/>
          </a:p>
        </p:txBody>
      </p:sp>
    </p:spTree>
    <p:extLst>
      <p:ext uri="{BB962C8B-B14F-4D97-AF65-F5344CB8AC3E}">
        <p14:creationId xmlns:p14="http://schemas.microsoft.com/office/powerpoint/2010/main" val="1249786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19</a:t>
            </a:fld>
            <a:endParaRPr kumimoji="1" lang="ja-JP" altLang="en-US"/>
          </a:p>
        </p:txBody>
      </p:sp>
    </p:spTree>
    <p:extLst>
      <p:ext uri="{BB962C8B-B14F-4D97-AF65-F5344CB8AC3E}">
        <p14:creationId xmlns:p14="http://schemas.microsoft.com/office/powerpoint/2010/main" val="12925969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デジタルトランスフォーメーションとは、</a:t>
            </a:r>
            <a:r>
              <a:rPr kumimoji="1" lang="ja-JP" altLang="ja-JP" sz="1200" b="1" kern="1200" dirty="0">
                <a:solidFill>
                  <a:schemeClr val="tx1"/>
                </a:solidFill>
                <a:effectLst/>
                <a:latin typeface="+mn-lt"/>
                <a:ea typeface="+mn-ea"/>
                <a:cs typeface="+mn-cs"/>
              </a:rPr>
              <a:t>「</a:t>
            </a:r>
            <a:r>
              <a:rPr kumimoji="1" lang="en-US" altLang="ja-JP" sz="1200" b="1" kern="1200" dirty="0">
                <a:solidFill>
                  <a:schemeClr val="tx1"/>
                </a:solidFill>
                <a:effectLst/>
                <a:latin typeface="+mn-lt"/>
                <a:ea typeface="+mn-ea"/>
                <a:cs typeface="+mn-cs"/>
              </a:rPr>
              <a:t>IT</a:t>
            </a:r>
            <a:r>
              <a:rPr kumimoji="1" lang="ja-JP" altLang="ja-JP" sz="1200" b="1" kern="1200" dirty="0">
                <a:solidFill>
                  <a:schemeClr val="tx1"/>
                </a:solidFill>
                <a:effectLst/>
                <a:latin typeface="+mn-lt"/>
                <a:ea typeface="+mn-ea"/>
                <a:cs typeface="+mn-cs"/>
              </a:rPr>
              <a:t>の浸透が、人々の生活をあらゆる面でより良い方向に変化させる」</a:t>
            </a:r>
            <a:r>
              <a:rPr kumimoji="1" lang="ja-JP" altLang="ja-JP" sz="1200" kern="1200" dirty="0">
                <a:solidFill>
                  <a:schemeClr val="tx1"/>
                </a:solidFill>
                <a:effectLst/>
                <a:latin typeface="+mn-lt"/>
                <a:ea typeface="+mn-ea"/>
                <a:cs typeface="+mn-cs"/>
              </a:rPr>
              <a:t>という概念で、</a:t>
            </a:r>
            <a:r>
              <a:rPr kumimoji="1" lang="en-US" altLang="ja-JP" sz="1200" kern="1200" dirty="0">
                <a:solidFill>
                  <a:schemeClr val="tx1"/>
                </a:solidFill>
                <a:effectLst/>
                <a:latin typeface="+mn-lt"/>
                <a:ea typeface="+mn-ea"/>
                <a:cs typeface="+mn-cs"/>
              </a:rPr>
              <a:t>2004</a:t>
            </a:r>
            <a:r>
              <a:rPr kumimoji="1" lang="ja-JP" altLang="ja-JP" sz="1200" kern="1200" dirty="0">
                <a:solidFill>
                  <a:schemeClr val="tx1"/>
                </a:solidFill>
                <a:effectLst/>
                <a:latin typeface="+mn-lt"/>
                <a:ea typeface="+mn-ea"/>
                <a:cs typeface="+mn-cs"/>
              </a:rPr>
              <a:t>年にスウェーデンのウメオ大学のエリック・ストルターマン教授が提唱したとされています。彼は、そこに至る段階を</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つのフェーズに分けて説明しています。</a:t>
            </a:r>
          </a:p>
          <a:p>
            <a:pPr lvl="0"/>
            <a:r>
              <a:rPr kumimoji="1" lang="ja-JP" altLang="ja-JP" sz="1200" kern="1200" dirty="0">
                <a:solidFill>
                  <a:schemeClr val="tx1"/>
                </a:solidFill>
                <a:effectLst/>
                <a:latin typeface="+mn-lt"/>
                <a:ea typeface="+mn-ea"/>
                <a:cs typeface="+mn-cs"/>
              </a:rPr>
              <a:t>第</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フェーズ：</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利用による業務プロセスの強化</a:t>
            </a:r>
          </a:p>
          <a:p>
            <a:pPr lvl="0"/>
            <a:r>
              <a:rPr kumimoji="1" lang="ja-JP" altLang="ja-JP" sz="1200" kern="1200" dirty="0">
                <a:solidFill>
                  <a:schemeClr val="tx1"/>
                </a:solidFill>
                <a:effectLst/>
                <a:latin typeface="+mn-lt"/>
                <a:ea typeface="+mn-ea"/>
                <a:cs typeface="+mn-cs"/>
              </a:rPr>
              <a:t>第</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フェーズ：</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による業務の置き換え</a:t>
            </a:r>
          </a:p>
          <a:p>
            <a:pPr lvl="0"/>
            <a:r>
              <a:rPr kumimoji="1" lang="ja-JP" altLang="ja-JP" sz="1200" kern="1200" dirty="0">
                <a:solidFill>
                  <a:schemeClr val="tx1"/>
                </a:solidFill>
                <a:effectLst/>
                <a:latin typeface="+mn-lt"/>
                <a:ea typeface="+mn-ea"/>
                <a:cs typeface="+mn-cs"/>
              </a:rPr>
              <a:t>第</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フェーズ：業務が</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へ、</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が業務へとシームレスに変換される状態</a:t>
            </a:r>
          </a:p>
          <a:p>
            <a:r>
              <a:rPr kumimoji="1" lang="ja-JP" altLang="ja-JP" sz="1200" kern="1200" dirty="0">
                <a:solidFill>
                  <a:schemeClr val="tx1"/>
                </a:solidFill>
                <a:effectLst/>
                <a:latin typeface="+mn-lt"/>
                <a:ea typeface="+mn-ea"/>
                <a:cs typeface="+mn-cs"/>
              </a:rPr>
              <a:t>また、調査会社</a:t>
            </a:r>
            <a:r>
              <a:rPr kumimoji="1" lang="en-US" altLang="ja-JP" sz="1200" kern="1200" dirty="0">
                <a:solidFill>
                  <a:schemeClr val="tx1"/>
                </a:solidFill>
                <a:effectLst/>
                <a:latin typeface="+mn-lt"/>
                <a:ea typeface="+mn-ea"/>
                <a:cs typeface="+mn-cs"/>
              </a:rPr>
              <a:t>IDC</a:t>
            </a:r>
            <a:r>
              <a:rPr kumimoji="1" lang="ja-JP" altLang="ja-JP" sz="1200" kern="1200" dirty="0">
                <a:solidFill>
                  <a:schemeClr val="tx1"/>
                </a:solidFill>
                <a:effectLst/>
                <a:latin typeface="+mn-lt"/>
                <a:ea typeface="+mn-ea"/>
                <a:cs typeface="+mn-cs"/>
              </a:rPr>
              <a:t>は、第</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のプラットフォーム（クラウド・ビッグデータ</a:t>
            </a:r>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アナリティクス・ソーシャル技術・モビリティーなど）がこれを支えるとし、ここに投資することが、今後の企業の成長にとって重要であるとしています。ただ、「第</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のプラットフォーム」を導入するだけで実現できるものではなく、テクノロジーによって、従来のビジネス・モデルの変革をしなければ、実現する事はないとも述べています。</a:t>
            </a:r>
            <a:r>
              <a:rPr lang="ja-JP" altLang="ja-JP" dirty="0">
                <a:effectLst/>
              </a:rPr>
              <a:t> </a:t>
            </a:r>
            <a:endParaRPr lang="en-US" altLang="ja-JP" dirty="0">
              <a:effectLst/>
            </a:endParaRPr>
          </a:p>
          <a:p>
            <a:endParaRPr kumimoji="1" lang="en-US" altLang="ja-JP" dirty="0"/>
          </a:p>
          <a:p>
            <a:r>
              <a:rPr kumimoji="1" lang="en-US" altLang="ja-JP" dirty="0"/>
              <a:t>【</a:t>
            </a:r>
            <a:r>
              <a:rPr kumimoji="1" lang="ja-JP" altLang="en-US" dirty="0"/>
              <a:t>出典・関連図書</a:t>
            </a:r>
            <a:r>
              <a:rPr kumimoji="1" lang="en-US" altLang="ja-JP" dirty="0"/>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dirty="0"/>
              <a:t>INFORMATION TECHNOLOGY AND THE GOOD LIFE</a:t>
            </a:r>
            <a:r>
              <a:rPr kumimoji="1" lang="ja-JP" altLang="en-US" dirty="0"/>
              <a:t>　</a:t>
            </a:r>
            <a:r>
              <a:rPr kumimoji="1" lang="en-US" altLang="ja-JP" dirty="0"/>
              <a:t>Erik </a:t>
            </a:r>
            <a:r>
              <a:rPr kumimoji="1" lang="en-US" altLang="ja-JP" dirty="0" err="1"/>
              <a:t>Stolterman</a:t>
            </a:r>
            <a:r>
              <a:rPr kumimoji="1" lang="en-US" altLang="ja-JP" dirty="0"/>
              <a:t> &amp; Anna Croon </a:t>
            </a:r>
            <a:r>
              <a:rPr kumimoji="1" lang="en-US" altLang="ja-JP" dirty="0" err="1"/>
              <a:t>Fors</a:t>
            </a:r>
            <a:r>
              <a:rPr kumimoji="1" lang="ja-JP" altLang="en-US" dirty="0"/>
              <a:t>　</a:t>
            </a:r>
            <a:r>
              <a:rPr kumimoji="1" lang="en-US" altLang="ja-JP" sz="1200" b="0" i="0" kern="1200" dirty="0" err="1">
                <a:solidFill>
                  <a:schemeClr val="tx1"/>
                </a:solidFill>
                <a:effectLst/>
                <a:latin typeface="+mn-lt"/>
                <a:ea typeface="+mn-ea"/>
                <a:cs typeface="+mn-cs"/>
              </a:rPr>
              <a:t>Umeå</a:t>
            </a:r>
            <a:r>
              <a:rPr kumimoji="1" lang="en-US" altLang="ja-JP" sz="1200" b="0" i="0" kern="1200" dirty="0">
                <a:solidFill>
                  <a:schemeClr val="tx1"/>
                </a:solidFill>
                <a:effectLst/>
                <a:latin typeface="+mn-lt"/>
                <a:ea typeface="+mn-ea"/>
                <a:cs typeface="+mn-cs"/>
              </a:rPr>
              <a:t> University /2004</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kern="1200" dirty="0">
                <a:solidFill>
                  <a:schemeClr val="tx1"/>
                </a:solidFill>
                <a:effectLst/>
                <a:latin typeface="+mn-lt"/>
                <a:ea typeface="+mn-ea"/>
                <a:cs typeface="+mn-cs"/>
              </a:rPr>
              <a:t>　　</a:t>
            </a:r>
            <a:r>
              <a:rPr kumimoji="1" lang="en-US" altLang="ja-JP" sz="1200" b="0" i="0" kern="1200" dirty="0">
                <a:solidFill>
                  <a:schemeClr val="tx1"/>
                </a:solidFill>
                <a:effectLst/>
                <a:latin typeface="+mn-lt"/>
                <a:ea typeface="+mn-ea"/>
                <a:cs typeface="+mn-cs"/>
              </a:rPr>
              <a:t>http://www8.informatik.umu.se/~</a:t>
            </a:r>
            <a:r>
              <a:rPr kumimoji="1" lang="en-US" altLang="ja-JP" sz="1200" b="0" i="0" kern="1200" dirty="0" err="1">
                <a:solidFill>
                  <a:schemeClr val="tx1"/>
                </a:solidFill>
                <a:effectLst/>
                <a:latin typeface="+mn-lt"/>
                <a:ea typeface="+mn-ea"/>
                <a:cs typeface="+mn-cs"/>
              </a:rPr>
              <a:t>acroon</a:t>
            </a:r>
            <a:r>
              <a:rPr kumimoji="1" lang="en-US" altLang="ja-JP" sz="1200" b="0" i="0" kern="1200" dirty="0">
                <a:solidFill>
                  <a:schemeClr val="tx1"/>
                </a:solidFill>
                <a:effectLst/>
                <a:latin typeface="+mn-lt"/>
                <a:ea typeface="+mn-ea"/>
                <a:cs typeface="+mn-cs"/>
              </a:rPr>
              <a:t>/Publikationer%20Anna/</a:t>
            </a:r>
            <a:r>
              <a:rPr kumimoji="1" lang="en-US" altLang="ja-JP" sz="1200" b="0" i="0" kern="1200" dirty="0" err="1">
                <a:solidFill>
                  <a:schemeClr val="tx1"/>
                </a:solidFill>
                <a:effectLst/>
                <a:latin typeface="+mn-lt"/>
                <a:ea typeface="+mn-ea"/>
                <a:cs typeface="+mn-cs"/>
              </a:rPr>
              <a:t>Stolterman.pdf</a:t>
            </a:r>
            <a:endParaRPr kumimoji="1" lang="en-US" altLang="ja-JP"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kern="1200" dirty="0">
                <a:solidFill>
                  <a:schemeClr val="tx1"/>
                </a:solidFill>
                <a:effectLst/>
                <a:latin typeface="+mn-lt"/>
                <a:ea typeface="+mn-ea"/>
                <a:cs typeface="+mn-cs"/>
              </a:rPr>
              <a:t>国内デジタルトランスフォーメーション（</a:t>
            </a:r>
            <a:r>
              <a:rPr kumimoji="1" lang="en-US" altLang="ja-JP" sz="1200" b="0" kern="1200" dirty="0">
                <a:solidFill>
                  <a:schemeClr val="tx1"/>
                </a:solidFill>
                <a:effectLst/>
                <a:latin typeface="+mn-lt"/>
                <a:ea typeface="+mn-ea"/>
                <a:cs typeface="+mn-cs"/>
              </a:rPr>
              <a:t>DX</a:t>
            </a:r>
            <a:r>
              <a:rPr kumimoji="1" lang="ja-JP" altLang="en-US" sz="1200" b="0" kern="1200" dirty="0">
                <a:solidFill>
                  <a:schemeClr val="tx1"/>
                </a:solidFill>
                <a:effectLst/>
                <a:latin typeface="+mn-lt"/>
                <a:ea typeface="+mn-ea"/>
                <a:cs typeface="+mn-cs"/>
              </a:rPr>
              <a:t>）成熟度に関するユーザー調査結果を発表</a:t>
            </a:r>
            <a:endParaRPr kumimoji="1" lang="en-US" altLang="ja-JP"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dirty="0"/>
              <a:t>　　</a:t>
            </a:r>
            <a:r>
              <a:rPr kumimoji="1" lang="en-US" altLang="ja-JP" dirty="0"/>
              <a:t>https://</a:t>
            </a:r>
            <a:r>
              <a:rPr kumimoji="1" lang="en-US" altLang="ja-JP" dirty="0" err="1"/>
              <a:t>www.idcjapan.co.jp</a:t>
            </a:r>
            <a:r>
              <a:rPr kumimoji="1" lang="en-US" altLang="ja-JP" dirty="0"/>
              <a:t>/Press/Current/20170406Apr.html</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20</a:t>
            </a:fld>
            <a:endParaRPr kumimoji="1" lang="ja-JP" altLang="en-US"/>
          </a:p>
        </p:txBody>
      </p:sp>
    </p:spTree>
    <p:extLst>
      <p:ext uri="{BB962C8B-B14F-4D97-AF65-F5344CB8AC3E}">
        <p14:creationId xmlns:p14="http://schemas.microsoft.com/office/powerpoint/2010/main" val="38012935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dirty="0"/>
              <a:t>マスター タイトルの書式設定</a:t>
            </a:r>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20" name="図 19">
            <a:extLst>
              <a:ext uri="{FF2B5EF4-FFF2-40B4-BE49-F238E27FC236}">
                <a16:creationId xmlns:a16="http://schemas.microsoft.com/office/drawing/2014/main" id="{40E48305-7735-1444-8D88-5E8C8CB247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46745" y="6700082"/>
            <a:ext cx="744749" cy="127152"/>
          </a:xfrm>
          <a:prstGeom prst="rect">
            <a:avLst/>
          </a:prstGeom>
          <a:ln>
            <a:noFill/>
          </a:ln>
          <a:effectLst/>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dirty="0"/>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atin typeface="Meiryo" panose="020B0604030504040204" pitchFamily="34" charset="-128"/>
                <a:ea typeface="Meiryo" panose="020B0604030504040204" pitchFamily="34" charset="-128"/>
              </a:defRPr>
            </a:lvl1pPr>
          </a:lstStyle>
          <a:p>
            <a:r>
              <a:rPr kumimoji="1" lang="ja-JP" altLang="en-US" dirty="0"/>
              <a:t>マスター タイトルの書式設定</a:t>
            </a:r>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プレースホルダーまでドラッグするかアイコンをクリックして図を追加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230400" y="266400"/>
            <a:ext cx="8686800" cy="416221"/>
          </a:xfrm>
          <a:prstGeom prst="rect">
            <a:avLst/>
          </a:prstGeom>
        </p:spPr>
        <p:txBody>
          <a:bodyPr vert="horz" lIns="0" tIns="45720" rIns="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pic>
        <p:nvPicPr>
          <p:cNvPr id="12" name="図 11"/>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974619" y="6708204"/>
            <a:ext cx="639634" cy="95299"/>
          </a:xfrm>
          <a:prstGeom prst="rect">
            <a:avLst/>
          </a:prstGeom>
        </p:spPr>
      </p:pic>
      <p:sp>
        <p:nvSpPr>
          <p:cNvPr id="16" name="正方形/長方形 15"/>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pic>
        <p:nvPicPr>
          <p:cNvPr id="14" name="図 13">
            <a:extLst>
              <a:ext uri="{FF2B5EF4-FFF2-40B4-BE49-F238E27FC236}">
                <a16:creationId xmlns:a16="http://schemas.microsoft.com/office/drawing/2014/main" id="{5F97BFA0-72D0-48CF-9A57-BFE7299468A6}"/>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8244736" y="6699653"/>
            <a:ext cx="739034" cy="126176"/>
          </a:xfrm>
          <a:prstGeom prst="rect">
            <a:avLst/>
          </a:prstGeom>
          <a:ln>
            <a:noFill/>
          </a:ln>
          <a:effectLst/>
        </p:spPr>
      </p:pic>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kumimoji="1" sz="2700" kern="1200">
          <a:solidFill>
            <a:srgbClr val="7F7F7F"/>
          </a:solidFill>
          <a:latin typeface="Meiryo" panose="020B0604030504040204" pitchFamily="34" charset="-128"/>
          <a:ea typeface="Meiryo" panose="020B0604030504040204" pitchFamily="34" charset="-128"/>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2.tiff"/><Relationship Id="rId3" Type="http://schemas.openxmlformats.org/officeDocument/2006/relationships/image" Target="../media/image17.tiff"/><Relationship Id="rId7" Type="http://schemas.openxmlformats.org/officeDocument/2006/relationships/image" Target="../media/image21.tiff"/><Relationship Id="rId2" Type="http://schemas.openxmlformats.org/officeDocument/2006/relationships/image" Target="../media/image16.tiff"/><Relationship Id="rId1" Type="http://schemas.openxmlformats.org/officeDocument/2006/relationships/slideLayout" Target="../slideLayouts/slideLayout6.xml"/><Relationship Id="rId6" Type="http://schemas.openxmlformats.org/officeDocument/2006/relationships/image" Target="../media/image20.tiff"/><Relationship Id="rId5" Type="http://schemas.openxmlformats.org/officeDocument/2006/relationships/image" Target="../media/image19.tiff"/><Relationship Id="rId4" Type="http://schemas.openxmlformats.org/officeDocument/2006/relationships/image" Target="../media/image18.tiff"/><Relationship Id="rId9" Type="http://schemas.openxmlformats.org/officeDocument/2006/relationships/image" Target="../media/image23.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30.tiff"/><Relationship Id="rId13" Type="http://schemas.openxmlformats.org/officeDocument/2006/relationships/image" Target="../media/image35.tiff"/><Relationship Id="rId3" Type="http://schemas.openxmlformats.org/officeDocument/2006/relationships/image" Target="../media/image25.tiff"/><Relationship Id="rId7" Type="http://schemas.openxmlformats.org/officeDocument/2006/relationships/image" Target="../media/image29.png"/><Relationship Id="rId12" Type="http://schemas.openxmlformats.org/officeDocument/2006/relationships/image" Target="../media/image34.tiff"/><Relationship Id="rId2" Type="http://schemas.openxmlformats.org/officeDocument/2006/relationships/image" Target="../media/image24.tiff"/><Relationship Id="rId1" Type="http://schemas.openxmlformats.org/officeDocument/2006/relationships/slideLayout" Target="../slideLayouts/slideLayout6.xml"/><Relationship Id="rId6" Type="http://schemas.openxmlformats.org/officeDocument/2006/relationships/image" Target="../media/image28.tiff"/><Relationship Id="rId11" Type="http://schemas.openxmlformats.org/officeDocument/2006/relationships/image" Target="../media/image33.tiff"/><Relationship Id="rId5" Type="http://schemas.openxmlformats.org/officeDocument/2006/relationships/image" Target="../media/image27.tiff"/><Relationship Id="rId10" Type="http://schemas.openxmlformats.org/officeDocument/2006/relationships/image" Target="../media/image32.tiff"/><Relationship Id="rId4" Type="http://schemas.openxmlformats.org/officeDocument/2006/relationships/image" Target="../media/image26.tiff"/><Relationship Id="rId9" Type="http://schemas.openxmlformats.org/officeDocument/2006/relationships/image" Target="../media/image31.tiff"/></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png"/><Relationship Id="rId1" Type="http://schemas.openxmlformats.org/officeDocument/2006/relationships/slideLayout" Target="../slideLayouts/slideLayout6.xml"/><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48.tiff"/><Relationship Id="rId13" Type="http://schemas.openxmlformats.org/officeDocument/2006/relationships/image" Target="../media/image53.tiff"/><Relationship Id="rId3" Type="http://schemas.openxmlformats.org/officeDocument/2006/relationships/image" Target="../media/image43.tiff"/><Relationship Id="rId7" Type="http://schemas.openxmlformats.org/officeDocument/2006/relationships/image" Target="../media/image47.tiff"/><Relationship Id="rId12" Type="http://schemas.openxmlformats.org/officeDocument/2006/relationships/image" Target="../media/image52.tiff"/><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46.tiff"/><Relationship Id="rId11" Type="http://schemas.openxmlformats.org/officeDocument/2006/relationships/image" Target="../media/image51.tiff"/><Relationship Id="rId5" Type="http://schemas.openxmlformats.org/officeDocument/2006/relationships/image" Target="../media/image45.tiff"/><Relationship Id="rId10" Type="http://schemas.openxmlformats.org/officeDocument/2006/relationships/image" Target="../media/image50.tiff"/><Relationship Id="rId4" Type="http://schemas.openxmlformats.org/officeDocument/2006/relationships/image" Target="../media/image44.tiff"/><Relationship Id="rId9" Type="http://schemas.openxmlformats.org/officeDocument/2006/relationships/image" Target="../media/image49.tiff"/></Relationships>
</file>

<file path=ppt/slides/_rels/slide21.xml.rels><?xml version="1.0" encoding="UTF-8" standalone="yes"?>
<Relationships xmlns="http://schemas.openxmlformats.org/package/2006/relationships"><Relationship Id="rId8" Type="http://schemas.openxmlformats.org/officeDocument/2006/relationships/image" Target="../media/image60.tiff"/><Relationship Id="rId13" Type="http://schemas.openxmlformats.org/officeDocument/2006/relationships/image" Target="../media/image65.tiff"/><Relationship Id="rId3" Type="http://schemas.openxmlformats.org/officeDocument/2006/relationships/image" Target="../media/image55.tiff"/><Relationship Id="rId7" Type="http://schemas.openxmlformats.org/officeDocument/2006/relationships/image" Target="../media/image59.tiff"/><Relationship Id="rId12" Type="http://schemas.openxmlformats.org/officeDocument/2006/relationships/image" Target="../media/image64.tiff"/><Relationship Id="rId2" Type="http://schemas.openxmlformats.org/officeDocument/2006/relationships/image" Target="../media/image54.tiff"/><Relationship Id="rId1" Type="http://schemas.openxmlformats.org/officeDocument/2006/relationships/slideLayout" Target="../slideLayouts/slideLayout6.xml"/><Relationship Id="rId6" Type="http://schemas.openxmlformats.org/officeDocument/2006/relationships/image" Target="../media/image58.tiff"/><Relationship Id="rId11" Type="http://schemas.openxmlformats.org/officeDocument/2006/relationships/image" Target="../media/image63.tiff"/><Relationship Id="rId5" Type="http://schemas.openxmlformats.org/officeDocument/2006/relationships/image" Target="../media/image57.tiff"/><Relationship Id="rId15" Type="http://schemas.openxmlformats.org/officeDocument/2006/relationships/image" Target="../media/image67.tiff"/><Relationship Id="rId10" Type="http://schemas.openxmlformats.org/officeDocument/2006/relationships/image" Target="../media/image62.png"/><Relationship Id="rId4" Type="http://schemas.openxmlformats.org/officeDocument/2006/relationships/image" Target="../media/image56.tiff"/><Relationship Id="rId9" Type="http://schemas.openxmlformats.org/officeDocument/2006/relationships/image" Target="../media/image61.tiff"/><Relationship Id="rId14" Type="http://schemas.openxmlformats.org/officeDocument/2006/relationships/image" Target="../media/image66.tiff"/></Relationships>
</file>

<file path=ppt/slides/_rels/slide22.xml.rels><?xml version="1.0" encoding="UTF-8" standalone="yes"?>
<Relationships xmlns="http://schemas.openxmlformats.org/package/2006/relationships"><Relationship Id="rId2" Type="http://schemas.openxmlformats.org/officeDocument/2006/relationships/image" Target="../media/image68.tif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68.tif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8" Type="http://schemas.openxmlformats.org/officeDocument/2006/relationships/image" Target="../media/image76.tiff"/><Relationship Id="rId13" Type="http://schemas.openxmlformats.org/officeDocument/2006/relationships/image" Target="../media/image81.tiff"/><Relationship Id="rId3" Type="http://schemas.openxmlformats.org/officeDocument/2006/relationships/image" Target="../media/image71.tiff"/><Relationship Id="rId7" Type="http://schemas.openxmlformats.org/officeDocument/2006/relationships/image" Target="../media/image75.tiff"/><Relationship Id="rId12" Type="http://schemas.openxmlformats.org/officeDocument/2006/relationships/image" Target="../media/image80.tiff"/><Relationship Id="rId2" Type="http://schemas.openxmlformats.org/officeDocument/2006/relationships/image" Target="../media/image70.tiff"/><Relationship Id="rId1" Type="http://schemas.openxmlformats.org/officeDocument/2006/relationships/slideLayout" Target="../slideLayouts/slideLayout6.xml"/><Relationship Id="rId6" Type="http://schemas.openxmlformats.org/officeDocument/2006/relationships/image" Target="../media/image74.tiff"/><Relationship Id="rId11" Type="http://schemas.openxmlformats.org/officeDocument/2006/relationships/image" Target="../media/image79.tiff"/><Relationship Id="rId5" Type="http://schemas.openxmlformats.org/officeDocument/2006/relationships/image" Target="../media/image73.tiff"/><Relationship Id="rId10" Type="http://schemas.openxmlformats.org/officeDocument/2006/relationships/image" Target="../media/image78.tiff"/><Relationship Id="rId4" Type="http://schemas.openxmlformats.org/officeDocument/2006/relationships/image" Target="../media/image72.tiff"/><Relationship Id="rId9" Type="http://schemas.openxmlformats.org/officeDocument/2006/relationships/image" Target="../media/image77.tiff"/></Relationships>
</file>

<file path=ppt/slides/_rels/slide29.xml.rels><?xml version="1.0" encoding="UTF-8" standalone="yes"?>
<Relationships xmlns="http://schemas.openxmlformats.org/package/2006/relationships"><Relationship Id="rId8" Type="http://schemas.openxmlformats.org/officeDocument/2006/relationships/image" Target="../media/image88.tiff"/><Relationship Id="rId3" Type="http://schemas.openxmlformats.org/officeDocument/2006/relationships/image" Target="../media/image83.png"/><Relationship Id="rId7" Type="http://schemas.openxmlformats.org/officeDocument/2006/relationships/image" Target="../media/image87.tiff"/><Relationship Id="rId2" Type="http://schemas.openxmlformats.org/officeDocument/2006/relationships/image" Target="../media/image82.tiff"/><Relationship Id="rId1" Type="http://schemas.openxmlformats.org/officeDocument/2006/relationships/slideLayout" Target="../slideLayouts/slideLayout6.xml"/><Relationship Id="rId6" Type="http://schemas.openxmlformats.org/officeDocument/2006/relationships/image" Target="../media/image86.png"/><Relationship Id="rId11" Type="http://schemas.openxmlformats.org/officeDocument/2006/relationships/image" Target="../media/image91.tiff"/><Relationship Id="rId5" Type="http://schemas.openxmlformats.org/officeDocument/2006/relationships/image" Target="../media/image85.png"/><Relationship Id="rId10" Type="http://schemas.openxmlformats.org/officeDocument/2006/relationships/image" Target="../media/image90.tiff"/><Relationship Id="rId4" Type="http://schemas.openxmlformats.org/officeDocument/2006/relationships/image" Target="../media/image84.png"/><Relationship Id="rId9" Type="http://schemas.openxmlformats.org/officeDocument/2006/relationships/image" Target="../media/image89.tiff"/></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hyperlink" Target="https://youtu.be/NrmMk1Myrxc" TargetMode="Externa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93.tiff"/><Relationship Id="rId2" Type="http://schemas.openxmlformats.org/officeDocument/2006/relationships/image" Target="../media/image92.tiff"/><Relationship Id="rId1" Type="http://schemas.openxmlformats.org/officeDocument/2006/relationships/slideLayout" Target="../slideLayouts/slideLayout6.xml"/><Relationship Id="rId6" Type="http://schemas.openxmlformats.org/officeDocument/2006/relationships/image" Target="../media/image96.tiff"/><Relationship Id="rId5" Type="http://schemas.openxmlformats.org/officeDocument/2006/relationships/image" Target="../media/image95.tiff"/><Relationship Id="rId4" Type="http://schemas.openxmlformats.org/officeDocument/2006/relationships/image" Target="../media/image94.tiff"/></Relationships>
</file>

<file path=ppt/slides/_rels/slide3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6.xml"/><Relationship Id="rId5" Type="http://schemas.openxmlformats.org/officeDocument/2006/relationships/image" Target="../media/image100.png"/><Relationship Id="rId4" Type="http://schemas.openxmlformats.org/officeDocument/2006/relationships/image" Target="../media/image9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49.tiff"/></Relationships>
</file>

<file path=ppt/slides/_rels/slide34.xml.rels><?xml version="1.0" encoding="UTF-8" standalone="yes"?>
<Relationships xmlns="http://schemas.openxmlformats.org/package/2006/relationships"><Relationship Id="rId8" Type="http://schemas.openxmlformats.org/officeDocument/2006/relationships/image" Target="../media/image44.tiff"/><Relationship Id="rId3" Type="http://schemas.openxmlformats.org/officeDocument/2006/relationships/image" Target="../media/image101.tiff"/><Relationship Id="rId7" Type="http://schemas.openxmlformats.org/officeDocument/2006/relationships/image" Target="../media/image105.tiff"/><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04.tiff"/><Relationship Id="rId5" Type="http://schemas.openxmlformats.org/officeDocument/2006/relationships/image" Target="../media/image103.tiff"/><Relationship Id="rId10" Type="http://schemas.openxmlformats.org/officeDocument/2006/relationships/image" Target="../media/image107.tiff"/><Relationship Id="rId4" Type="http://schemas.openxmlformats.org/officeDocument/2006/relationships/image" Target="../media/image102.tiff"/><Relationship Id="rId9" Type="http://schemas.openxmlformats.org/officeDocument/2006/relationships/image" Target="../media/image106.tiff"/></Relationships>
</file>

<file path=ppt/slides/_rels/slide35.xml.rels><?xml version="1.0" encoding="UTF-8" standalone="yes"?>
<Relationships xmlns="http://schemas.openxmlformats.org/package/2006/relationships"><Relationship Id="rId2" Type="http://schemas.openxmlformats.org/officeDocument/2006/relationships/image" Target="../media/image108.tif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images-na.ssl-images-amazon.com/images/I/D1OxQp+XthS.mp4.mp4" TargetMode="Externa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111.tiff"/><Relationship Id="rId2" Type="http://schemas.openxmlformats.org/officeDocument/2006/relationships/image" Target="../media/image110.tiff"/><Relationship Id="rId1" Type="http://schemas.openxmlformats.org/officeDocument/2006/relationships/slideLayout" Target="../slideLayouts/slideLayout6.xml"/><Relationship Id="rId4" Type="http://schemas.openxmlformats.org/officeDocument/2006/relationships/image" Target="../media/image112.tif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hyperlink" Target="http://www.netcommerce.co.jp/" TargetMode="External"/><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youtu.be/YdXSnw819mY" TargetMode="Externa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tiff"/></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youtu.be/hKIGKlmKBag" TargetMode="Externa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4.tiff"/><Relationship Id="rId3" Type="http://schemas.openxmlformats.org/officeDocument/2006/relationships/image" Target="../media/image9.tiff"/><Relationship Id="rId7" Type="http://schemas.openxmlformats.org/officeDocument/2006/relationships/image" Target="../media/image13.tiff"/><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2.tiff"/><Relationship Id="rId5" Type="http://schemas.openxmlformats.org/officeDocument/2006/relationships/image" Target="../media/image11.tiff"/><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9.tiff"/><Relationship Id="rId7" Type="http://schemas.openxmlformats.org/officeDocument/2006/relationships/image" Target="../media/image15.tiff"/><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4.tiff"/><Relationship Id="rId5" Type="http://schemas.openxmlformats.org/officeDocument/2006/relationships/image" Target="../media/image11.tiff"/><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sz="2800" b="1">
                <a:latin typeface="Meiryo" panose="020B0604030504040204" pitchFamily="34" charset="-128"/>
                <a:ea typeface="Meiryo" panose="020B0604030504040204" pitchFamily="34" charset="-128"/>
                <a:cs typeface="Hiragino Kaku Gothic StdN W8" charset="-128"/>
              </a:rPr>
              <a:t>サイバーフィジカルシステムンと</a:t>
            </a:r>
            <a:br>
              <a:rPr lang="en-US" altLang="ja-JP" sz="2800" b="1" dirty="0">
                <a:latin typeface="Meiryo" panose="020B0604030504040204" pitchFamily="34" charset="-128"/>
                <a:ea typeface="Meiryo" panose="020B0604030504040204" pitchFamily="34" charset="-128"/>
                <a:cs typeface="Hiragino Kaku Gothic StdN W8" charset="-128"/>
              </a:rPr>
            </a:br>
            <a:r>
              <a:rPr lang="ja-JP" altLang="en-US" sz="2800" b="1">
                <a:latin typeface="Meiryo" panose="020B0604030504040204" pitchFamily="34" charset="-128"/>
                <a:ea typeface="Meiryo" panose="020B0604030504040204" pitchFamily="34" charset="-128"/>
                <a:cs typeface="Hiragino Kaku Gothic StdN W8" charset="-128"/>
              </a:rPr>
              <a:t>デジタル・トランスフォーメーション</a:t>
            </a:r>
            <a:endParaRPr kumimoji="1" lang="ja-JP" altLang="en-US" sz="1200" b="1" dirty="0">
              <a:latin typeface="Meiryo" panose="020B0604030504040204" pitchFamily="34" charset="-128"/>
              <a:ea typeface="Meiryo" panose="020B0604030504040204" pitchFamily="34" charset="-128"/>
              <a:cs typeface="Hiragino Kaku Gothic Std W8" charset="-128"/>
            </a:endParaRPr>
          </a:p>
        </p:txBody>
      </p:sp>
      <p:sp>
        <p:nvSpPr>
          <p:cNvPr id="4" name="サブタイトル 3"/>
          <p:cNvSpPr>
            <a:spLocks noGrp="1"/>
          </p:cNvSpPr>
          <p:nvPr>
            <p:ph type="subTitle" idx="1"/>
          </p:nvPr>
        </p:nvSpPr>
        <p:spPr>
          <a:xfrm>
            <a:off x="685800" y="3391244"/>
            <a:ext cx="7772400" cy="1264162"/>
          </a:xfrm>
        </p:spPr>
        <p:txBody>
          <a:bodyPr>
            <a:normAutofit/>
          </a:bodyPr>
          <a:lstStyle/>
          <a:p>
            <a:r>
              <a:rPr lang="en-US" altLang="ja-JP" sz="1400" dirty="0">
                <a:solidFill>
                  <a:schemeClr val="bg1">
                    <a:lumMod val="50000"/>
                  </a:schemeClr>
                </a:solidFill>
                <a:latin typeface="Meiryo" charset="-128"/>
                <a:ea typeface="Meiryo" charset="-128"/>
                <a:cs typeface="Meiryo" charset="-128"/>
              </a:rPr>
              <a:t>IT</a:t>
            </a:r>
            <a:r>
              <a:rPr lang="ja-JP" altLang="ja-JP" sz="1400" dirty="0">
                <a:solidFill>
                  <a:schemeClr val="bg1">
                    <a:lumMod val="50000"/>
                  </a:schemeClr>
                </a:solidFill>
                <a:latin typeface="Meiryo" charset="-128"/>
                <a:ea typeface="Meiryo" charset="-128"/>
                <a:cs typeface="Meiryo" charset="-128"/>
              </a:rPr>
              <a:t>ソリューション塾</a:t>
            </a:r>
            <a:r>
              <a:rPr lang="ja-JP" altLang="en-US" sz="1400">
                <a:solidFill>
                  <a:schemeClr val="bg1">
                    <a:lumMod val="50000"/>
                  </a:schemeClr>
                </a:solidFill>
                <a:latin typeface="Meiryo" charset="-128"/>
                <a:ea typeface="Meiryo" charset="-128"/>
                <a:cs typeface="Meiryo" charset="-128"/>
              </a:rPr>
              <a:t>・第</a:t>
            </a:r>
            <a:r>
              <a:rPr lang="en-US" altLang="ja-JP" sz="1400" dirty="0">
                <a:solidFill>
                  <a:schemeClr val="bg1">
                    <a:lumMod val="50000"/>
                  </a:schemeClr>
                </a:solidFill>
                <a:latin typeface="Meiryo" charset="-128"/>
                <a:ea typeface="Meiryo" charset="-128"/>
                <a:cs typeface="Meiryo" charset="-128"/>
              </a:rPr>
              <a:t>30</a:t>
            </a:r>
            <a:r>
              <a:rPr lang="ja-JP" altLang="en-US" sz="1400">
                <a:solidFill>
                  <a:schemeClr val="bg1">
                    <a:lumMod val="50000"/>
                  </a:schemeClr>
                </a:solidFill>
                <a:latin typeface="Meiryo" charset="-128"/>
                <a:ea typeface="Meiryo" charset="-128"/>
                <a:cs typeface="Meiryo" charset="-128"/>
              </a:rPr>
              <a:t>期</a:t>
            </a:r>
            <a:endParaRPr lang="en-US" altLang="ja-JP" sz="1400" dirty="0">
              <a:solidFill>
                <a:schemeClr val="bg1">
                  <a:lumMod val="50000"/>
                </a:schemeClr>
              </a:solidFill>
              <a:latin typeface="Meiryo" charset="-128"/>
              <a:ea typeface="Meiryo" charset="-128"/>
              <a:cs typeface="Meiryo" charset="-128"/>
            </a:endParaRPr>
          </a:p>
          <a:p>
            <a:endParaRPr kumimoji="1" lang="en-US" altLang="ja-JP" dirty="0">
              <a:latin typeface="Meiryo" charset="-128"/>
              <a:ea typeface="Meiryo" charset="-128"/>
              <a:cs typeface="Meiryo" charset="-128"/>
            </a:endParaRPr>
          </a:p>
          <a:p>
            <a:r>
              <a:rPr kumimoji="1" lang="en-US" altLang="ja-JP" dirty="0">
                <a:latin typeface="Meiryo" charset="-128"/>
                <a:ea typeface="Meiryo" charset="-128"/>
                <a:cs typeface="Meiryo" charset="-128"/>
              </a:rPr>
              <a:t>2019</a:t>
            </a:r>
            <a:r>
              <a:rPr kumimoji="1" lang="ja-JP" altLang="en-US">
                <a:latin typeface="Meiryo" charset="-128"/>
                <a:ea typeface="Meiryo" charset="-128"/>
                <a:cs typeface="Meiryo" charset="-128"/>
              </a:rPr>
              <a:t>年</a:t>
            </a:r>
            <a:r>
              <a:rPr lang="en-US" altLang="ja-JP" dirty="0">
                <a:latin typeface="Meiryo" charset="-128"/>
                <a:ea typeface="Meiryo" charset="-128"/>
                <a:cs typeface="Meiryo" charset="-128"/>
              </a:rPr>
              <a:t>2</a:t>
            </a:r>
            <a:r>
              <a:rPr kumimoji="1" lang="ja-JP" altLang="en-US">
                <a:latin typeface="Meiryo" charset="-128"/>
                <a:ea typeface="Meiryo" charset="-128"/>
                <a:cs typeface="Meiryo" charset="-128"/>
              </a:rPr>
              <a:t>月</a:t>
            </a:r>
            <a:r>
              <a:rPr kumimoji="1" lang="en-US" altLang="ja-JP" dirty="0">
                <a:latin typeface="Meiryo" charset="-128"/>
                <a:ea typeface="Meiryo" charset="-128"/>
                <a:cs typeface="Meiryo" charset="-128"/>
              </a:rPr>
              <a:t>7</a:t>
            </a:r>
            <a:r>
              <a:rPr lang="ja-JP" altLang="en-US">
                <a:latin typeface="Meiryo" charset="-128"/>
                <a:ea typeface="Meiryo" charset="-128"/>
                <a:cs typeface="Meiryo" charset="-128"/>
              </a:rPr>
              <a:t>日</a:t>
            </a:r>
            <a:endParaRPr kumimoji="1" lang="ja-JP" altLang="en-US" dirty="0">
              <a:latin typeface="Meiryo" charset="-128"/>
              <a:ea typeface="Meiryo" charset="-128"/>
              <a:cs typeface="Meiryo" charset="-128"/>
            </a:endParaRPr>
          </a:p>
        </p:txBody>
      </p:sp>
    </p:spTree>
    <p:extLst>
      <p:ext uri="{BB962C8B-B14F-4D97-AF65-F5344CB8AC3E}">
        <p14:creationId xmlns:p14="http://schemas.microsoft.com/office/powerpoint/2010/main" val="16976064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400" y="266400"/>
            <a:ext cx="8686800" cy="416221"/>
          </a:xfrm>
        </p:spPr>
        <p:txBody>
          <a:bodyPr lIns="0" rIns="0"/>
          <a:lstStyle/>
          <a:p>
            <a:r>
              <a:rPr lang="ja-JP" altLang="en-US" sz="2700" dirty="0">
                <a:latin typeface="Meiryo" panose="020B0604030504040204" pitchFamily="34" charset="-128"/>
                <a:ea typeface="Meiryo" panose="020B0604030504040204" pitchFamily="34" charset="-128"/>
              </a:rPr>
              <a:t>コンピュータ誕生の歴史</a:t>
            </a:r>
            <a:endParaRPr kumimoji="1" lang="ja-JP" altLang="en-US" sz="2700" dirty="0">
              <a:latin typeface="Meiryo" panose="020B0604030504040204" pitchFamily="34" charset="-128"/>
              <a:ea typeface="Meiryo" panose="020B0604030504040204" pitchFamily="34" charset="-128"/>
            </a:endParaRPr>
          </a:p>
        </p:txBody>
      </p:sp>
      <p:pic>
        <p:nvPicPr>
          <p:cNvPr id="4" name="図 3"/>
          <p:cNvPicPr>
            <a:picLocks noChangeAspect="1"/>
          </p:cNvPicPr>
          <p:nvPr/>
        </p:nvPicPr>
        <p:blipFill>
          <a:blip r:embed="rId2"/>
          <a:stretch>
            <a:fillRect/>
          </a:stretch>
        </p:blipFill>
        <p:spPr>
          <a:xfrm>
            <a:off x="304615" y="4124528"/>
            <a:ext cx="2118293" cy="1739332"/>
          </a:xfrm>
          <a:prstGeom prst="rect">
            <a:avLst/>
          </a:prstGeom>
          <a:effectLst>
            <a:outerShdw blurRad="50800" dist="38100" dir="2700000" algn="tl" rotWithShape="0">
              <a:prstClr val="black">
                <a:alpha val="40000"/>
              </a:prstClr>
            </a:outerShdw>
          </a:effectLst>
        </p:spPr>
      </p:pic>
      <p:sp>
        <p:nvSpPr>
          <p:cNvPr id="5" name="テキスト ボックス 4"/>
          <p:cNvSpPr txBox="1"/>
          <p:nvPr/>
        </p:nvSpPr>
        <p:spPr>
          <a:xfrm>
            <a:off x="229078" y="5899567"/>
            <a:ext cx="2341885" cy="769441"/>
          </a:xfrm>
          <a:prstGeom prst="rect">
            <a:avLst/>
          </a:prstGeom>
          <a:noFill/>
        </p:spPr>
        <p:txBody>
          <a:bodyPr wrap="square" rtlCol="0">
            <a:spAutoFit/>
          </a:bodyPr>
          <a:lstStyle/>
          <a:p>
            <a:r>
              <a:rPr kumimoji="1" lang="ja-JP" altLang="en-US" sz="1200" dirty="0">
                <a:latin typeface="Meiryo" panose="020B0604030504040204" pitchFamily="34" charset="-128"/>
                <a:ea typeface="Meiryo" panose="020B0604030504040204" pitchFamily="34" charset="-128"/>
                <a:cs typeface="Meiryo" charset="-128"/>
              </a:rPr>
              <a:t>バベッジの解析機関（未完成）</a:t>
            </a:r>
            <a:endParaRPr kumimoji="1" lang="en-US" altLang="ja-JP" sz="1200" dirty="0">
              <a:latin typeface="Meiryo" panose="020B0604030504040204" pitchFamily="34" charset="-128"/>
              <a:ea typeface="Meiryo" panose="020B0604030504040204" pitchFamily="34" charset="-128"/>
              <a:cs typeface="Meiryo" charset="-128"/>
            </a:endParaRPr>
          </a:p>
          <a:p>
            <a:pPr marL="171450" indent="-171450">
              <a:buFont typeface="Wingdings" charset="2"/>
              <a:buChar char="Ø"/>
            </a:pPr>
            <a:r>
              <a:rPr lang="ja-JP" altLang="en-US" sz="800" dirty="0">
                <a:latin typeface="Meiryo" panose="020B0604030504040204" pitchFamily="34" charset="-128"/>
                <a:ea typeface="Meiryo" panose="020B0604030504040204" pitchFamily="34" charset="-128"/>
                <a:cs typeface="Meiryo" charset="-128"/>
              </a:rPr>
              <a:t>蒸気機関で駆動</a:t>
            </a:r>
            <a:endParaRPr lang="en-US" altLang="ja-JP" sz="800" dirty="0">
              <a:latin typeface="Meiryo" panose="020B0604030504040204" pitchFamily="34" charset="-128"/>
              <a:ea typeface="Meiryo" panose="020B0604030504040204" pitchFamily="34" charset="-128"/>
              <a:cs typeface="Meiryo" charset="-128"/>
            </a:endParaRPr>
          </a:p>
          <a:p>
            <a:pPr marL="171450" indent="-171450">
              <a:buFont typeface="Wingdings" charset="2"/>
              <a:buChar char="Ø"/>
            </a:pPr>
            <a:r>
              <a:rPr lang="ja-JP" altLang="en-US" sz="800" dirty="0">
                <a:latin typeface="Meiryo" panose="020B0604030504040204" pitchFamily="34" charset="-128"/>
                <a:ea typeface="Meiryo" panose="020B0604030504040204" pitchFamily="34" charset="-128"/>
                <a:cs typeface="Meiryo" charset="-128"/>
              </a:rPr>
              <a:t>プログラム可能な最初の</a:t>
            </a:r>
            <a:r>
              <a:rPr lang="ja-JP" altLang="en-US" sz="800" b="1" u="sng" dirty="0">
                <a:latin typeface="Meiryo" panose="020B0604030504040204" pitchFamily="34" charset="-128"/>
                <a:ea typeface="Meiryo" panose="020B0604030504040204" pitchFamily="34" charset="-128"/>
                <a:cs typeface="Meiryo" charset="-128"/>
              </a:rPr>
              <a:t>コンピュータ</a:t>
            </a:r>
            <a:endParaRPr lang="en-US" altLang="ja-JP" sz="800" b="1" u="sng" dirty="0">
              <a:latin typeface="Meiryo" panose="020B0604030504040204" pitchFamily="34" charset="-128"/>
              <a:ea typeface="Meiryo" panose="020B0604030504040204" pitchFamily="34" charset="-128"/>
              <a:cs typeface="Meiryo" charset="-128"/>
            </a:endParaRPr>
          </a:p>
          <a:p>
            <a:pPr marL="171450" indent="-171450">
              <a:buFont typeface="Wingdings" charset="2"/>
              <a:buChar char="Ø"/>
            </a:pPr>
            <a:r>
              <a:rPr lang="ja-JP" altLang="en-US" sz="800" dirty="0">
                <a:latin typeface="Meiryo" panose="020B0604030504040204" pitchFamily="34" charset="-128"/>
                <a:ea typeface="Meiryo" panose="020B0604030504040204" pitchFamily="34" charset="-128"/>
                <a:cs typeface="Meiryo" charset="-128"/>
              </a:rPr>
              <a:t>パンチカードでプログラムとデータを入力</a:t>
            </a:r>
            <a:endParaRPr lang="en-US" altLang="ja-JP" sz="800" dirty="0">
              <a:latin typeface="Meiryo" panose="020B0604030504040204" pitchFamily="34" charset="-128"/>
              <a:ea typeface="Meiryo" panose="020B0604030504040204" pitchFamily="34" charset="-128"/>
              <a:cs typeface="Meiryo" charset="-128"/>
            </a:endParaRPr>
          </a:p>
          <a:p>
            <a:pPr marL="171450" indent="-171450">
              <a:buFont typeface="Wingdings" charset="2"/>
              <a:buChar char="Ø"/>
            </a:pPr>
            <a:r>
              <a:rPr kumimoji="1" lang="ja-JP" altLang="en-US" sz="800" dirty="0">
                <a:latin typeface="Meiryo" panose="020B0604030504040204" pitchFamily="34" charset="-128"/>
                <a:ea typeface="Meiryo" panose="020B0604030504040204" pitchFamily="34" charset="-128"/>
                <a:cs typeface="Meiryo" charset="-128"/>
              </a:rPr>
              <a:t>出力装置（プロッタ・プリンタ）も設計</a:t>
            </a:r>
          </a:p>
        </p:txBody>
      </p:sp>
      <p:pic>
        <p:nvPicPr>
          <p:cNvPr id="7" name="図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57865" y="4124528"/>
            <a:ext cx="2419757" cy="1741173"/>
          </a:xfrm>
          <a:prstGeom prst="rect">
            <a:avLst/>
          </a:prstGeom>
          <a:effectLst>
            <a:outerShdw blurRad="50800" dist="38100" dir="2700000" algn="tl" rotWithShape="0">
              <a:prstClr val="black">
                <a:alpha val="40000"/>
              </a:prstClr>
            </a:outerShdw>
          </a:effectLst>
        </p:spPr>
      </p:pic>
      <p:sp>
        <p:nvSpPr>
          <p:cNvPr id="8" name="テキスト ボックス 7"/>
          <p:cNvSpPr txBox="1"/>
          <p:nvPr/>
        </p:nvSpPr>
        <p:spPr>
          <a:xfrm>
            <a:off x="3499881" y="5899566"/>
            <a:ext cx="2357102" cy="646331"/>
          </a:xfrm>
          <a:prstGeom prst="rect">
            <a:avLst/>
          </a:prstGeom>
          <a:noFill/>
        </p:spPr>
        <p:txBody>
          <a:bodyPr wrap="square" rtlCol="0">
            <a:spAutoFit/>
          </a:bodyPr>
          <a:lstStyle/>
          <a:p>
            <a:r>
              <a:rPr kumimoji="1" lang="ja-JP" altLang="en-US" sz="1200" dirty="0">
                <a:latin typeface="Meiryo" panose="020B0604030504040204" pitchFamily="34" charset="-128"/>
                <a:ea typeface="Meiryo" panose="020B0604030504040204" pitchFamily="34" charset="-128"/>
                <a:cs typeface="Meiryo" charset="-128"/>
              </a:rPr>
              <a:t>論文「計算可能数について」</a:t>
            </a:r>
            <a:endParaRPr kumimoji="1" lang="en-US" altLang="ja-JP" sz="1200" dirty="0">
              <a:latin typeface="Meiryo" panose="020B0604030504040204" pitchFamily="34" charset="-128"/>
              <a:ea typeface="Meiryo" panose="020B0604030504040204" pitchFamily="34" charset="-128"/>
              <a:cs typeface="Meiryo" charset="-128"/>
            </a:endParaRPr>
          </a:p>
          <a:p>
            <a:pPr marL="171450" indent="-171450">
              <a:buFont typeface="Wingdings" charset="2"/>
              <a:buChar char="Ø"/>
            </a:pPr>
            <a:r>
              <a:rPr lang="ja-JP" altLang="en-US" sz="800" dirty="0">
                <a:latin typeface="Meiryo" panose="020B0604030504040204" pitchFamily="34" charset="-128"/>
                <a:ea typeface="Meiryo" panose="020B0604030504040204" pitchFamily="34" charset="-128"/>
                <a:cs typeface="Meiryo" charset="-128"/>
              </a:rPr>
              <a:t>コンピュータの原理を数学的に定式化</a:t>
            </a:r>
            <a:endParaRPr lang="en-US" altLang="ja-JP" sz="800" dirty="0">
              <a:latin typeface="Meiryo" panose="020B0604030504040204" pitchFamily="34" charset="-128"/>
              <a:ea typeface="Meiryo" panose="020B0604030504040204" pitchFamily="34" charset="-128"/>
              <a:cs typeface="Meiryo" charset="-128"/>
            </a:endParaRPr>
          </a:p>
          <a:p>
            <a:pPr marL="171450" indent="-171450">
              <a:buFont typeface="Wingdings" charset="2"/>
              <a:buChar char="Ø"/>
            </a:pPr>
            <a:r>
              <a:rPr lang="ja-JP" altLang="en-US" sz="800" dirty="0">
                <a:latin typeface="Meiryo" panose="020B0604030504040204" pitchFamily="34" charset="-128"/>
                <a:ea typeface="Meiryo" panose="020B0604030504040204" pitchFamily="34" charset="-128"/>
                <a:cs typeface="Meiryo" charset="-128"/>
              </a:rPr>
              <a:t>コンピュータの動作原理モデルを設計</a:t>
            </a:r>
            <a:endParaRPr lang="en-US" altLang="ja-JP" sz="800" dirty="0">
              <a:latin typeface="Meiryo" panose="020B0604030504040204" pitchFamily="34" charset="-128"/>
              <a:ea typeface="Meiryo" panose="020B0604030504040204" pitchFamily="34" charset="-128"/>
              <a:cs typeface="Meiryo" charset="-128"/>
            </a:endParaRPr>
          </a:p>
          <a:p>
            <a:r>
              <a:rPr kumimoji="1" lang="ja-JP" altLang="en-US" sz="800" dirty="0">
                <a:latin typeface="Meiryo" panose="020B0604030504040204" pitchFamily="34" charset="-128"/>
                <a:ea typeface="Meiryo" panose="020B0604030504040204" pitchFamily="34" charset="-128"/>
                <a:cs typeface="Meiryo" charset="-128"/>
              </a:rPr>
              <a:t>　（チューリング・マシン）</a:t>
            </a:r>
          </a:p>
        </p:txBody>
      </p:sp>
      <p:pic>
        <p:nvPicPr>
          <p:cNvPr id="9" name="図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57865" y="960581"/>
            <a:ext cx="2421362" cy="1850352"/>
          </a:xfrm>
          <a:prstGeom prst="rect">
            <a:avLst/>
          </a:prstGeom>
          <a:effectLst>
            <a:outerShdw blurRad="50800" dist="38100" dir="2700000" algn="tl" rotWithShape="0">
              <a:prstClr val="black">
                <a:alpha val="40000"/>
              </a:prstClr>
            </a:outerShdw>
          </a:effectLst>
        </p:spPr>
      </p:pic>
      <p:sp>
        <p:nvSpPr>
          <p:cNvPr id="10" name="テキスト ボックス 9"/>
          <p:cNvSpPr txBox="1"/>
          <p:nvPr/>
        </p:nvSpPr>
        <p:spPr>
          <a:xfrm>
            <a:off x="3357865" y="2816267"/>
            <a:ext cx="2419757" cy="769441"/>
          </a:xfrm>
          <a:prstGeom prst="rect">
            <a:avLst/>
          </a:prstGeom>
          <a:noFill/>
        </p:spPr>
        <p:txBody>
          <a:bodyPr wrap="square" rtlCol="0">
            <a:spAutoFit/>
          </a:bodyPr>
          <a:lstStyle/>
          <a:p>
            <a:r>
              <a:rPr kumimoji="1" lang="en-US" altLang="ja-JP" sz="1200" dirty="0">
                <a:latin typeface="Meiryo" panose="020B0604030504040204" pitchFamily="34" charset="-128"/>
                <a:ea typeface="Meiryo" panose="020B0604030504040204" pitchFamily="34" charset="-128"/>
                <a:cs typeface="Meiryo" charset="-128"/>
              </a:rPr>
              <a:t>ENIAC</a:t>
            </a:r>
          </a:p>
          <a:p>
            <a:pPr marL="171450" indent="-171450">
              <a:buFont typeface="Wingdings" charset="2"/>
              <a:buChar char="Ø"/>
            </a:pPr>
            <a:r>
              <a:rPr lang="ja-JP" altLang="en-US" sz="800" dirty="0">
                <a:latin typeface="Meiryo" panose="020B0604030504040204" pitchFamily="34" charset="-128"/>
                <a:ea typeface="Meiryo" panose="020B0604030504040204" pitchFamily="34" charset="-128"/>
                <a:cs typeface="Meiryo" charset="-128"/>
              </a:rPr>
              <a:t>エッカートともモークリーにより開発</a:t>
            </a:r>
            <a:endParaRPr lang="en-US" altLang="ja-JP" sz="800" dirty="0">
              <a:latin typeface="Meiryo" panose="020B0604030504040204" pitchFamily="34" charset="-128"/>
              <a:ea typeface="Meiryo" panose="020B0604030504040204" pitchFamily="34" charset="-128"/>
              <a:cs typeface="Meiryo" charset="-128"/>
            </a:endParaRPr>
          </a:p>
          <a:p>
            <a:pPr marL="171450" indent="-171450">
              <a:buFont typeface="Wingdings" charset="2"/>
              <a:buChar char="Ø"/>
            </a:pPr>
            <a:r>
              <a:rPr lang="ja-JP" altLang="en-US" sz="800" dirty="0">
                <a:latin typeface="Meiryo" panose="020B0604030504040204" pitchFamily="34" charset="-128"/>
                <a:ea typeface="Meiryo" panose="020B0604030504040204" pitchFamily="34" charset="-128"/>
                <a:cs typeface="Meiryo" charset="-128"/>
              </a:rPr>
              <a:t>真空管による電子式コンピュータ</a:t>
            </a:r>
            <a:endParaRPr lang="en-US" altLang="ja-JP" sz="800" dirty="0">
              <a:latin typeface="Meiryo" panose="020B0604030504040204" pitchFamily="34" charset="-128"/>
              <a:ea typeface="Meiryo" panose="020B0604030504040204" pitchFamily="34" charset="-128"/>
              <a:cs typeface="Meiryo" charset="-128"/>
            </a:endParaRPr>
          </a:p>
          <a:p>
            <a:pPr marL="171450" indent="-171450">
              <a:buFont typeface="Wingdings" charset="2"/>
              <a:buChar char="Ø"/>
            </a:pPr>
            <a:r>
              <a:rPr lang="ja-JP" altLang="en-US" sz="800" dirty="0">
                <a:latin typeface="Meiryo" panose="020B0604030504040204" pitchFamily="34" charset="-128"/>
                <a:ea typeface="Meiryo" panose="020B0604030504040204" pitchFamily="34" charset="-128"/>
                <a:cs typeface="Meiryo" charset="-128"/>
              </a:rPr>
              <a:t>プログラムは大変面倒なパッチパネルで設定</a:t>
            </a:r>
            <a:endParaRPr lang="en-US" altLang="ja-JP" sz="800" dirty="0">
              <a:latin typeface="Meiryo" panose="020B0604030504040204" pitchFamily="34" charset="-128"/>
              <a:ea typeface="Meiryo" panose="020B0604030504040204" pitchFamily="34" charset="-128"/>
              <a:cs typeface="Meiryo" charset="-128"/>
            </a:endParaRPr>
          </a:p>
          <a:p>
            <a:pPr marL="171450" indent="-171450">
              <a:buFont typeface="Wingdings" charset="2"/>
              <a:buChar char="Ø"/>
            </a:pPr>
            <a:r>
              <a:rPr lang="ja-JP" altLang="en-US" sz="800" dirty="0">
                <a:latin typeface="Meiryo" panose="020B0604030504040204" pitchFamily="34" charset="-128"/>
                <a:ea typeface="Meiryo" panose="020B0604030504040204" pitchFamily="34" charset="-128"/>
                <a:cs typeface="Meiryo" charset="-128"/>
              </a:rPr>
              <a:t>弾道計算を高速で行うため</a:t>
            </a:r>
            <a:endParaRPr lang="en-US" altLang="ja-JP" sz="800" dirty="0">
              <a:latin typeface="Meiryo" panose="020B0604030504040204" pitchFamily="34" charset="-128"/>
              <a:ea typeface="Meiryo" panose="020B0604030504040204" pitchFamily="34" charset="-128"/>
              <a:cs typeface="Meiryo" charset="-128"/>
            </a:endParaRPr>
          </a:p>
        </p:txBody>
      </p:sp>
      <p:pic>
        <p:nvPicPr>
          <p:cNvPr id="11" name="図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09089" y="960581"/>
            <a:ext cx="2570746" cy="1837035"/>
          </a:xfrm>
          <a:prstGeom prst="rect">
            <a:avLst/>
          </a:prstGeom>
          <a:effectLst>
            <a:outerShdw blurRad="50800" dist="38100" dir="2700000" algn="tl" rotWithShape="0">
              <a:prstClr val="black">
                <a:alpha val="40000"/>
              </a:prstClr>
            </a:outerShdw>
          </a:effectLst>
        </p:spPr>
      </p:pic>
      <p:sp>
        <p:nvSpPr>
          <p:cNvPr id="12" name="テキスト ボックス 11"/>
          <p:cNvSpPr txBox="1"/>
          <p:nvPr/>
        </p:nvSpPr>
        <p:spPr>
          <a:xfrm>
            <a:off x="6320703" y="2816267"/>
            <a:ext cx="2559131" cy="1138773"/>
          </a:xfrm>
          <a:prstGeom prst="rect">
            <a:avLst/>
          </a:prstGeom>
          <a:noFill/>
        </p:spPr>
        <p:txBody>
          <a:bodyPr wrap="square" rtlCol="0">
            <a:spAutoFit/>
          </a:bodyPr>
          <a:lstStyle/>
          <a:p>
            <a:r>
              <a:rPr kumimoji="1" lang="en-US" altLang="ja-JP" sz="1200" dirty="0">
                <a:latin typeface="Meiryo" panose="020B0604030504040204" pitchFamily="34" charset="-128"/>
                <a:ea typeface="Meiryo" panose="020B0604030504040204" pitchFamily="34" charset="-128"/>
                <a:cs typeface="Meiryo" charset="-128"/>
              </a:rPr>
              <a:t>EDVAC</a:t>
            </a:r>
          </a:p>
          <a:p>
            <a:pPr marL="171450" indent="-171450">
              <a:buFont typeface="Wingdings" charset="2"/>
              <a:buChar char="Ø"/>
            </a:pPr>
            <a:r>
              <a:rPr lang="ja-JP" altLang="en-US" sz="800" dirty="0">
                <a:latin typeface="Meiryo" panose="020B0604030504040204" pitchFamily="34" charset="-128"/>
                <a:ea typeface="Meiryo" panose="020B0604030504040204" pitchFamily="34" charset="-128"/>
                <a:cs typeface="Meiryo" charset="-128"/>
              </a:rPr>
              <a:t>エッカートともモークリーにより開発</a:t>
            </a:r>
            <a:endParaRPr lang="en-US" altLang="ja-JP" sz="800" dirty="0">
              <a:latin typeface="Meiryo" panose="020B0604030504040204" pitchFamily="34" charset="-128"/>
              <a:ea typeface="Meiryo" panose="020B0604030504040204" pitchFamily="34" charset="-128"/>
              <a:cs typeface="Meiryo" charset="-128"/>
            </a:endParaRPr>
          </a:p>
          <a:p>
            <a:pPr marL="171450" indent="-171450">
              <a:buFont typeface="Wingdings" charset="2"/>
              <a:buChar char="Ø"/>
            </a:pPr>
            <a:r>
              <a:rPr lang="ja-JP" altLang="en-US" sz="800" dirty="0">
                <a:latin typeface="Meiryo" panose="020B0604030504040204" pitchFamily="34" charset="-128"/>
                <a:ea typeface="Meiryo" panose="020B0604030504040204" pitchFamily="34" charset="-128"/>
                <a:cs typeface="Meiryo" charset="-128"/>
              </a:rPr>
              <a:t>プログラム内蔵式の最初の機械</a:t>
            </a:r>
            <a:endParaRPr lang="en-US" altLang="ja-JP" sz="800" dirty="0">
              <a:latin typeface="Meiryo" panose="020B0604030504040204" pitchFamily="34" charset="-128"/>
              <a:ea typeface="Meiryo" panose="020B0604030504040204" pitchFamily="34" charset="-128"/>
              <a:cs typeface="Meiryo" charset="-128"/>
            </a:endParaRPr>
          </a:p>
          <a:p>
            <a:pPr marL="171450" indent="-171450">
              <a:buFont typeface="Wingdings" charset="2"/>
              <a:buChar char="Ø"/>
            </a:pPr>
            <a:r>
              <a:rPr lang="ja-JP" altLang="en-US" sz="800" dirty="0">
                <a:latin typeface="Meiryo" panose="020B0604030504040204" pitchFamily="34" charset="-128"/>
                <a:ea typeface="Meiryo" panose="020B0604030504040204" pitchFamily="34" charset="-128"/>
                <a:cs typeface="Meiryo" charset="-128"/>
              </a:rPr>
              <a:t>現在のコンピュータの基本原理を実装した最初の機械（ノイマン型コンピュータ）</a:t>
            </a:r>
            <a:endParaRPr lang="en-US" altLang="ja-JP" sz="800" dirty="0">
              <a:latin typeface="Meiryo" panose="020B0604030504040204" pitchFamily="34" charset="-128"/>
              <a:ea typeface="Meiryo" panose="020B0604030504040204" pitchFamily="34" charset="-128"/>
              <a:cs typeface="Meiryo" charset="-128"/>
            </a:endParaRPr>
          </a:p>
          <a:p>
            <a:pPr marL="171450" indent="-171450">
              <a:buFont typeface="Wingdings" charset="2"/>
              <a:buChar char="Ø"/>
            </a:pPr>
            <a:r>
              <a:rPr lang="ja-JP" altLang="en-US" sz="800" dirty="0">
                <a:latin typeface="Meiryo" panose="020B0604030504040204" pitchFamily="34" charset="-128"/>
                <a:ea typeface="Meiryo" panose="020B0604030504040204" pitchFamily="34" charset="-128"/>
                <a:cs typeface="Meiryo" charset="-128"/>
              </a:rPr>
              <a:t>磁気テープ読取</a:t>
            </a:r>
            <a:r>
              <a:rPr lang="en-US" altLang="ja-JP" sz="800" dirty="0">
                <a:latin typeface="Meiryo" panose="020B0604030504040204" pitchFamily="34" charset="-128"/>
                <a:ea typeface="Meiryo" panose="020B0604030504040204" pitchFamily="34" charset="-128"/>
                <a:cs typeface="Meiryo" charset="-128"/>
              </a:rPr>
              <a:t>/</a:t>
            </a:r>
            <a:r>
              <a:rPr lang="ja-JP" altLang="en-US" sz="800" dirty="0">
                <a:latin typeface="Meiryo" panose="020B0604030504040204" pitchFamily="34" charset="-128"/>
                <a:ea typeface="Meiryo" panose="020B0604030504040204" pitchFamily="34" charset="-128"/>
                <a:cs typeface="Meiryo" charset="-128"/>
              </a:rPr>
              <a:t>書込装置を装備</a:t>
            </a:r>
            <a:r>
              <a:rPr lang="en-US" altLang="ja-JP" sz="800" dirty="0">
                <a:latin typeface="Meiryo" panose="020B0604030504040204" pitchFamily="34" charset="-128"/>
                <a:ea typeface="Meiryo" panose="020B0604030504040204" pitchFamily="34" charset="-128"/>
                <a:cs typeface="Meiryo" charset="-128"/>
              </a:rPr>
              <a:t>/1953</a:t>
            </a:r>
            <a:r>
              <a:rPr lang="ja-JP" altLang="en-US" sz="800" dirty="0">
                <a:latin typeface="Meiryo" panose="020B0604030504040204" pitchFamily="34" charset="-128"/>
                <a:ea typeface="Meiryo" panose="020B0604030504040204" pitchFamily="34" charset="-128"/>
                <a:cs typeface="Meiryo" charset="-128"/>
              </a:rPr>
              <a:t>年・パンチカード装置、</a:t>
            </a:r>
            <a:r>
              <a:rPr lang="en-US" altLang="ja-JP" sz="800" dirty="0">
                <a:latin typeface="Meiryo" panose="020B0604030504040204" pitchFamily="34" charset="-128"/>
                <a:ea typeface="Meiryo" panose="020B0604030504040204" pitchFamily="34" charset="-128"/>
                <a:cs typeface="Meiryo" charset="-128"/>
              </a:rPr>
              <a:t>1954</a:t>
            </a:r>
            <a:r>
              <a:rPr lang="ja-JP" altLang="en-US" sz="800" dirty="0">
                <a:latin typeface="Meiryo" panose="020B0604030504040204" pitchFamily="34" charset="-128"/>
                <a:ea typeface="Meiryo" panose="020B0604030504040204" pitchFamily="34" charset="-128"/>
                <a:cs typeface="Meiryo" charset="-128"/>
              </a:rPr>
              <a:t>年・磁気ドラムメモリ、</a:t>
            </a:r>
            <a:r>
              <a:rPr lang="en-US" altLang="ja-JP" sz="800" dirty="0">
                <a:latin typeface="Meiryo" panose="020B0604030504040204" pitchFamily="34" charset="-128"/>
                <a:ea typeface="Meiryo" panose="020B0604030504040204" pitchFamily="34" charset="-128"/>
                <a:cs typeface="Meiryo" charset="-128"/>
              </a:rPr>
              <a:t>1958</a:t>
            </a:r>
            <a:r>
              <a:rPr lang="ja-JP" altLang="en-US" sz="800" dirty="0">
                <a:latin typeface="Meiryo" panose="020B0604030504040204" pitchFamily="34" charset="-128"/>
                <a:ea typeface="Meiryo" panose="020B0604030504040204" pitchFamily="34" charset="-128"/>
                <a:cs typeface="Meiryo" charset="-128"/>
              </a:rPr>
              <a:t>年・浮動小数点演算装置を追加</a:t>
            </a:r>
            <a:endParaRPr lang="en-US" altLang="ja-JP" sz="800" dirty="0">
              <a:latin typeface="Meiryo" panose="020B0604030504040204" pitchFamily="34" charset="-128"/>
              <a:ea typeface="Meiryo" panose="020B0604030504040204" pitchFamily="34" charset="-128"/>
              <a:cs typeface="Meiryo" charset="-128"/>
            </a:endParaRPr>
          </a:p>
        </p:txBody>
      </p:sp>
      <p:pic>
        <p:nvPicPr>
          <p:cNvPr id="13" name="図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09089" y="4124528"/>
            <a:ext cx="1334899" cy="1741173"/>
          </a:xfrm>
          <a:prstGeom prst="rect">
            <a:avLst/>
          </a:prstGeom>
          <a:effectLst>
            <a:outerShdw blurRad="50800" dist="38100" dir="2700000" algn="tl" rotWithShape="0">
              <a:prstClr val="black">
                <a:alpha val="40000"/>
              </a:prstClr>
            </a:outerShdw>
          </a:effectLst>
        </p:spPr>
      </p:pic>
      <p:pic>
        <p:nvPicPr>
          <p:cNvPr id="14" name="図 1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593083" y="4124528"/>
            <a:ext cx="1286752" cy="1741173"/>
          </a:xfrm>
          <a:prstGeom prst="rect">
            <a:avLst/>
          </a:prstGeom>
          <a:effectLst>
            <a:outerShdw blurRad="50800" dist="38100" dir="2700000" algn="tl" rotWithShape="0">
              <a:prstClr val="black">
                <a:alpha val="40000"/>
              </a:prstClr>
            </a:outerShdw>
          </a:effectLst>
        </p:spPr>
      </p:pic>
      <p:sp>
        <p:nvSpPr>
          <p:cNvPr id="16" name="テキスト ボックス 15"/>
          <p:cNvSpPr txBox="1"/>
          <p:nvPr/>
        </p:nvSpPr>
        <p:spPr>
          <a:xfrm>
            <a:off x="6173629" y="5892797"/>
            <a:ext cx="2570746" cy="769441"/>
          </a:xfrm>
          <a:prstGeom prst="rect">
            <a:avLst/>
          </a:prstGeom>
          <a:noFill/>
        </p:spPr>
        <p:txBody>
          <a:bodyPr wrap="square" rtlCol="0">
            <a:spAutoFit/>
          </a:bodyPr>
          <a:lstStyle/>
          <a:p>
            <a:r>
              <a:rPr kumimoji="1" lang="en-US" altLang="ja-JP" sz="1200" dirty="0">
                <a:latin typeface="Meiryo" panose="020B0604030504040204" pitchFamily="34" charset="-128"/>
                <a:ea typeface="Meiryo" panose="020B0604030504040204" pitchFamily="34" charset="-128"/>
                <a:cs typeface="Meiryo" charset="-128"/>
              </a:rPr>
              <a:t>ENIAC</a:t>
            </a:r>
            <a:r>
              <a:rPr kumimoji="1" lang="ja-JP" altLang="en-US" sz="1200" dirty="0">
                <a:latin typeface="Meiryo" panose="020B0604030504040204" pitchFamily="34" charset="-128"/>
                <a:ea typeface="Meiryo" panose="020B0604030504040204" pitchFamily="34" charset="-128"/>
                <a:cs typeface="Meiryo" charset="-128"/>
              </a:rPr>
              <a:t>の課題と改善方法を報告</a:t>
            </a:r>
            <a:endParaRPr kumimoji="1" lang="en-US" altLang="ja-JP" sz="1200" dirty="0">
              <a:latin typeface="Meiryo" panose="020B0604030504040204" pitchFamily="34" charset="-128"/>
              <a:ea typeface="Meiryo" panose="020B0604030504040204" pitchFamily="34" charset="-128"/>
              <a:cs typeface="Meiryo" charset="-128"/>
            </a:endParaRPr>
          </a:p>
          <a:p>
            <a:pPr marL="171450" indent="-171450">
              <a:buFont typeface="Wingdings" charset="2"/>
              <a:buChar char="Ø"/>
            </a:pPr>
            <a:r>
              <a:rPr lang="ja-JP" altLang="en-US" sz="800" dirty="0">
                <a:latin typeface="Meiryo" panose="020B0604030504040204" pitchFamily="34" charset="-128"/>
                <a:ea typeface="Meiryo" panose="020B0604030504040204" pitchFamily="34" charset="-128"/>
                <a:cs typeface="Meiryo" charset="-128"/>
              </a:rPr>
              <a:t>電子回路でチューリング・マシンが実現できることを数学的に証明</a:t>
            </a:r>
            <a:endParaRPr lang="en-US" altLang="ja-JP" sz="800" dirty="0">
              <a:latin typeface="Meiryo" panose="020B0604030504040204" pitchFamily="34" charset="-128"/>
              <a:ea typeface="Meiryo" panose="020B0604030504040204" pitchFamily="34" charset="-128"/>
              <a:cs typeface="Meiryo" charset="-128"/>
            </a:endParaRPr>
          </a:p>
          <a:p>
            <a:pPr marL="171450" indent="-171450">
              <a:buFont typeface="Wingdings" charset="2"/>
              <a:buChar char="Ø"/>
            </a:pPr>
            <a:r>
              <a:rPr lang="ja-JP" altLang="en-US" sz="800" dirty="0">
                <a:latin typeface="Meiryo" panose="020B0604030504040204" pitchFamily="34" charset="-128"/>
                <a:ea typeface="Meiryo" panose="020B0604030504040204" pitchFamily="34" charset="-128"/>
                <a:cs typeface="Meiryo" charset="-128"/>
              </a:rPr>
              <a:t>どのように作ればいいかの原理を設計</a:t>
            </a:r>
            <a:endParaRPr lang="en-US" altLang="ja-JP" sz="800" dirty="0">
              <a:latin typeface="Meiryo" panose="020B0604030504040204" pitchFamily="34" charset="-128"/>
              <a:ea typeface="Meiryo" panose="020B0604030504040204" pitchFamily="34" charset="-128"/>
              <a:cs typeface="Meiryo" charset="-128"/>
            </a:endParaRPr>
          </a:p>
          <a:p>
            <a:r>
              <a:rPr kumimoji="1" lang="ja-JP" altLang="en-US" sz="800" dirty="0">
                <a:latin typeface="Meiryo" panose="020B0604030504040204" pitchFamily="34" charset="-128"/>
                <a:ea typeface="Meiryo" panose="020B0604030504040204" pitchFamily="34" charset="-128"/>
                <a:cs typeface="Meiryo" charset="-128"/>
              </a:rPr>
              <a:t>　（</a:t>
            </a:r>
            <a:r>
              <a:rPr kumimoji="1" lang="ja-JP" altLang="en-US" sz="800" b="1" u="sng" dirty="0">
                <a:latin typeface="Meiryo" panose="020B0604030504040204" pitchFamily="34" charset="-128"/>
                <a:ea typeface="Meiryo" panose="020B0604030504040204" pitchFamily="34" charset="-128"/>
                <a:cs typeface="Meiryo" charset="-128"/>
              </a:rPr>
              <a:t>ノイマン型コンピュータ</a:t>
            </a:r>
            <a:r>
              <a:rPr kumimoji="1" lang="ja-JP" altLang="en-US" sz="800" dirty="0">
                <a:latin typeface="Meiryo" panose="020B0604030504040204" pitchFamily="34" charset="-128"/>
                <a:ea typeface="Meiryo" panose="020B0604030504040204" pitchFamily="34" charset="-128"/>
                <a:cs typeface="Meiryo" charset="-128"/>
              </a:rPr>
              <a:t>）</a:t>
            </a:r>
          </a:p>
        </p:txBody>
      </p:sp>
      <p:sp>
        <p:nvSpPr>
          <p:cNvPr id="17" name="テキスト ボックス 16"/>
          <p:cNvSpPr txBox="1"/>
          <p:nvPr/>
        </p:nvSpPr>
        <p:spPr>
          <a:xfrm>
            <a:off x="207546" y="3871944"/>
            <a:ext cx="1646605" cy="276999"/>
          </a:xfrm>
          <a:prstGeom prst="rect">
            <a:avLst/>
          </a:prstGeom>
          <a:noFill/>
        </p:spPr>
        <p:txBody>
          <a:bodyPr wrap="none" rtlCol="0">
            <a:spAutoFit/>
          </a:bodyPr>
          <a:lstStyle/>
          <a:p>
            <a:r>
              <a:rPr kumimoji="1" lang="en-US" altLang="ja-JP" sz="1200" dirty="0">
                <a:latin typeface="Meiryo" panose="020B0604030504040204" pitchFamily="34" charset="-128"/>
                <a:ea typeface="Meiryo" panose="020B0604030504040204" pitchFamily="34" charset="-128"/>
                <a:cs typeface="Meiryo" charset="-128"/>
              </a:rPr>
              <a:t>1836</a:t>
            </a:r>
            <a:r>
              <a:rPr kumimoji="1" lang="ja-JP" altLang="en-US" sz="1200" dirty="0">
                <a:latin typeface="Meiryo" panose="020B0604030504040204" pitchFamily="34" charset="-128"/>
                <a:ea typeface="Meiryo" panose="020B0604030504040204" pitchFamily="34" charset="-128"/>
                <a:cs typeface="Meiryo" charset="-128"/>
              </a:rPr>
              <a:t>年に最初の論文</a:t>
            </a:r>
          </a:p>
        </p:txBody>
      </p:sp>
      <p:sp>
        <p:nvSpPr>
          <p:cNvPr id="18" name="テキスト ボックス 17"/>
          <p:cNvSpPr txBox="1"/>
          <p:nvPr/>
        </p:nvSpPr>
        <p:spPr>
          <a:xfrm>
            <a:off x="3278503" y="731501"/>
            <a:ext cx="723275" cy="276999"/>
          </a:xfrm>
          <a:prstGeom prst="rect">
            <a:avLst/>
          </a:prstGeom>
          <a:noFill/>
        </p:spPr>
        <p:txBody>
          <a:bodyPr wrap="none" rtlCol="0">
            <a:spAutoFit/>
          </a:bodyPr>
          <a:lstStyle/>
          <a:p>
            <a:r>
              <a:rPr kumimoji="1" lang="en-US" altLang="ja-JP" sz="1200" dirty="0">
                <a:latin typeface="Meiryo" panose="020B0604030504040204" pitchFamily="34" charset="-128"/>
                <a:ea typeface="Meiryo" panose="020B0604030504040204" pitchFamily="34" charset="-128"/>
                <a:cs typeface="Meiryo" charset="-128"/>
              </a:rPr>
              <a:t>1946</a:t>
            </a:r>
            <a:r>
              <a:rPr kumimoji="1" lang="ja-JP" altLang="en-US" sz="1200" dirty="0">
                <a:latin typeface="Meiryo" panose="020B0604030504040204" pitchFamily="34" charset="-128"/>
                <a:ea typeface="Meiryo" panose="020B0604030504040204" pitchFamily="34" charset="-128"/>
                <a:cs typeface="Meiryo" charset="-128"/>
              </a:rPr>
              <a:t>年</a:t>
            </a:r>
          </a:p>
        </p:txBody>
      </p:sp>
      <p:sp>
        <p:nvSpPr>
          <p:cNvPr id="19" name="テキスト ボックス 18"/>
          <p:cNvSpPr txBox="1"/>
          <p:nvPr/>
        </p:nvSpPr>
        <p:spPr>
          <a:xfrm>
            <a:off x="3278504" y="3902606"/>
            <a:ext cx="723275" cy="276999"/>
          </a:xfrm>
          <a:prstGeom prst="rect">
            <a:avLst/>
          </a:prstGeom>
          <a:noFill/>
        </p:spPr>
        <p:txBody>
          <a:bodyPr wrap="none" rtlCol="0">
            <a:spAutoFit/>
          </a:bodyPr>
          <a:lstStyle/>
          <a:p>
            <a:r>
              <a:rPr kumimoji="1" lang="en-US" altLang="ja-JP" sz="1200" dirty="0">
                <a:latin typeface="Meiryo" panose="020B0604030504040204" pitchFamily="34" charset="-128"/>
                <a:ea typeface="Meiryo" panose="020B0604030504040204" pitchFamily="34" charset="-128"/>
                <a:cs typeface="Meiryo" charset="-128"/>
              </a:rPr>
              <a:t>1936</a:t>
            </a:r>
            <a:r>
              <a:rPr kumimoji="1" lang="ja-JP" altLang="en-US" sz="1200" dirty="0">
                <a:latin typeface="Meiryo" panose="020B0604030504040204" pitchFamily="34" charset="-128"/>
                <a:ea typeface="Meiryo" panose="020B0604030504040204" pitchFamily="34" charset="-128"/>
                <a:cs typeface="Meiryo" charset="-128"/>
              </a:rPr>
              <a:t>年</a:t>
            </a:r>
          </a:p>
        </p:txBody>
      </p:sp>
      <p:sp>
        <p:nvSpPr>
          <p:cNvPr id="20" name="テキスト ボックス 19"/>
          <p:cNvSpPr txBox="1"/>
          <p:nvPr/>
        </p:nvSpPr>
        <p:spPr>
          <a:xfrm>
            <a:off x="6188253" y="3902605"/>
            <a:ext cx="723275" cy="276999"/>
          </a:xfrm>
          <a:prstGeom prst="rect">
            <a:avLst/>
          </a:prstGeom>
          <a:noFill/>
        </p:spPr>
        <p:txBody>
          <a:bodyPr wrap="none" rtlCol="0">
            <a:spAutoFit/>
          </a:bodyPr>
          <a:lstStyle/>
          <a:p>
            <a:r>
              <a:rPr kumimoji="1" lang="en-US" altLang="ja-JP" sz="1200" dirty="0">
                <a:latin typeface="Meiryo" panose="020B0604030504040204" pitchFamily="34" charset="-128"/>
                <a:ea typeface="Meiryo" panose="020B0604030504040204" pitchFamily="34" charset="-128"/>
                <a:cs typeface="Meiryo" charset="-128"/>
              </a:rPr>
              <a:t>1945</a:t>
            </a:r>
            <a:r>
              <a:rPr kumimoji="1" lang="ja-JP" altLang="en-US" sz="1200" dirty="0">
                <a:latin typeface="Meiryo" panose="020B0604030504040204" pitchFamily="34" charset="-128"/>
                <a:ea typeface="Meiryo" panose="020B0604030504040204" pitchFamily="34" charset="-128"/>
                <a:cs typeface="Meiryo" charset="-128"/>
              </a:rPr>
              <a:t>年</a:t>
            </a:r>
          </a:p>
        </p:txBody>
      </p:sp>
      <p:sp>
        <p:nvSpPr>
          <p:cNvPr id="21" name="テキスト ボックス 20"/>
          <p:cNvSpPr txBox="1"/>
          <p:nvPr/>
        </p:nvSpPr>
        <p:spPr>
          <a:xfrm>
            <a:off x="6188253" y="731501"/>
            <a:ext cx="2339102" cy="276999"/>
          </a:xfrm>
          <a:prstGeom prst="rect">
            <a:avLst/>
          </a:prstGeom>
          <a:noFill/>
        </p:spPr>
        <p:txBody>
          <a:bodyPr wrap="none" rtlCol="0">
            <a:spAutoFit/>
          </a:bodyPr>
          <a:lstStyle/>
          <a:p>
            <a:r>
              <a:rPr kumimoji="1" lang="en-US" altLang="ja-JP" sz="1200" dirty="0">
                <a:latin typeface="Meiryo" panose="020B0604030504040204" pitchFamily="34" charset="-128"/>
                <a:ea typeface="Meiryo" panose="020B0604030504040204" pitchFamily="34" charset="-128"/>
                <a:cs typeface="Meiryo" charset="-128"/>
              </a:rPr>
              <a:t>1949</a:t>
            </a:r>
            <a:r>
              <a:rPr kumimoji="1" lang="ja-JP" altLang="en-US" sz="1200" dirty="0">
                <a:latin typeface="Meiryo" panose="020B0604030504040204" pitchFamily="34" charset="-128"/>
                <a:ea typeface="Meiryo" panose="020B0604030504040204" pitchFamily="34" charset="-128"/>
                <a:cs typeface="Meiryo" charset="-128"/>
              </a:rPr>
              <a:t>年（</a:t>
            </a:r>
            <a:r>
              <a:rPr kumimoji="1" lang="en-US" altLang="ja-JP" sz="1200" dirty="0">
                <a:latin typeface="Meiryo" panose="020B0604030504040204" pitchFamily="34" charset="-128"/>
                <a:ea typeface="Meiryo" panose="020B0604030504040204" pitchFamily="34" charset="-128"/>
                <a:cs typeface="Meiryo" charset="-128"/>
              </a:rPr>
              <a:t>〜1961</a:t>
            </a:r>
            <a:r>
              <a:rPr kumimoji="1" lang="ja-JP" altLang="en-US" sz="1200" dirty="0">
                <a:latin typeface="Meiryo" panose="020B0604030504040204" pitchFamily="34" charset="-128"/>
                <a:ea typeface="Meiryo" panose="020B0604030504040204" pitchFamily="34" charset="-128"/>
                <a:cs typeface="Meiryo" charset="-128"/>
              </a:rPr>
              <a:t>年まで稼働）</a:t>
            </a:r>
          </a:p>
        </p:txBody>
      </p:sp>
      <p:sp>
        <p:nvSpPr>
          <p:cNvPr id="23" name="上矢印 22"/>
          <p:cNvSpPr/>
          <p:nvPr/>
        </p:nvSpPr>
        <p:spPr>
          <a:xfrm>
            <a:off x="4352699" y="3917263"/>
            <a:ext cx="438602" cy="126417"/>
          </a:xfrm>
          <a:prstGeom prst="up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4" name="上矢印 23"/>
          <p:cNvSpPr/>
          <p:nvPr/>
        </p:nvSpPr>
        <p:spPr>
          <a:xfrm>
            <a:off x="7380967" y="3917263"/>
            <a:ext cx="438602" cy="126417"/>
          </a:xfrm>
          <a:prstGeom prst="up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26" name="直線矢印コネクタ 25"/>
          <p:cNvCxnSpPr/>
          <p:nvPr/>
        </p:nvCxnSpPr>
        <p:spPr>
          <a:xfrm flipH="1" flipV="1">
            <a:off x="5787899" y="3018263"/>
            <a:ext cx="459162" cy="884342"/>
          </a:xfrm>
          <a:prstGeom prst="straightConnector1">
            <a:avLst/>
          </a:prstGeom>
          <a:ln>
            <a:solidFill>
              <a:schemeClr val="tx1">
                <a:lumMod val="50000"/>
                <a:lumOff val="5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pic>
        <p:nvPicPr>
          <p:cNvPr id="29" name="図 2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32820" y="1008500"/>
            <a:ext cx="1066252" cy="1397974"/>
          </a:xfrm>
          <a:prstGeom prst="rect">
            <a:avLst/>
          </a:prstGeom>
        </p:spPr>
      </p:pic>
      <p:pic>
        <p:nvPicPr>
          <p:cNvPr id="30" name="図 2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73471" y="995847"/>
            <a:ext cx="1022701" cy="1465020"/>
          </a:xfrm>
          <a:prstGeom prst="rect">
            <a:avLst/>
          </a:prstGeom>
        </p:spPr>
      </p:pic>
      <p:sp>
        <p:nvSpPr>
          <p:cNvPr id="31" name="正方形/長方形 30"/>
          <p:cNvSpPr/>
          <p:nvPr/>
        </p:nvSpPr>
        <p:spPr>
          <a:xfrm>
            <a:off x="217113" y="750998"/>
            <a:ext cx="723275" cy="276999"/>
          </a:xfrm>
          <a:prstGeom prst="rect">
            <a:avLst/>
          </a:prstGeom>
          <a:noFill/>
        </p:spPr>
        <p:txBody>
          <a:bodyPr wrap="none" rtlCol="0">
            <a:spAutoFit/>
          </a:bodyPr>
          <a:lstStyle/>
          <a:p>
            <a:r>
              <a:rPr lang="en-US" altLang="ja-JP" sz="1200" dirty="0">
                <a:latin typeface="Meiryo" panose="020B0604030504040204" pitchFamily="34" charset="-128"/>
                <a:ea typeface="Meiryo" panose="020B0604030504040204" pitchFamily="34" charset="-128"/>
                <a:cs typeface="Meiryo" charset="-128"/>
              </a:rPr>
              <a:t>1822</a:t>
            </a:r>
            <a:r>
              <a:rPr lang="ja-JP" altLang="en-US" sz="1200" dirty="0">
                <a:latin typeface="Meiryo" panose="020B0604030504040204" pitchFamily="34" charset="-128"/>
                <a:ea typeface="Meiryo" panose="020B0604030504040204" pitchFamily="34" charset="-128"/>
                <a:cs typeface="Meiryo" charset="-128"/>
              </a:rPr>
              <a:t>年</a:t>
            </a:r>
          </a:p>
        </p:txBody>
      </p:sp>
      <p:sp>
        <p:nvSpPr>
          <p:cNvPr id="32" name="テキスト ボックス 31"/>
          <p:cNvSpPr txBox="1"/>
          <p:nvPr/>
        </p:nvSpPr>
        <p:spPr>
          <a:xfrm>
            <a:off x="273471" y="2460867"/>
            <a:ext cx="2337283" cy="1015663"/>
          </a:xfrm>
          <a:prstGeom prst="rect">
            <a:avLst/>
          </a:prstGeom>
          <a:noFill/>
        </p:spPr>
        <p:txBody>
          <a:bodyPr wrap="square" rtlCol="0">
            <a:spAutoFit/>
          </a:bodyPr>
          <a:lstStyle/>
          <a:p>
            <a:r>
              <a:rPr kumimoji="1" lang="ja-JP" altLang="en-US" sz="1200" dirty="0">
                <a:latin typeface="Meiryo" panose="020B0604030504040204" pitchFamily="34" charset="-128"/>
                <a:ea typeface="Meiryo" panose="020B0604030504040204" pitchFamily="34" charset="-128"/>
                <a:cs typeface="Meiryo" charset="-128"/>
              </a:rPr>
              <a:t>バベッジの階差機械</a:t>
            </a:r>
            <a:endParaRPr kumimoji="1" lang="en-US" altLang="ja-JP" sz="1200" dirty="0">
              <a:latin typeface="Meiryo" panose="020B0604030504040204" pitchFamily="34" charset="-128"/>
              <a:ea typeface="Meiryo" panose="020B0604030504040204" pitchFamily="34" charset="-128"/>
              <a:cs typeface="Meiryo" charset="-128"/>
            </a:endParaRPr>
          </a:p>
          <a:p>
            <a:pPr marL="171450" indent="-171450">
              <a:buFont typeface="Wingdings" charset="2"/>
              <a:buChar char="Ø"/>
            </a:pPr>
            <a:r>
              <a:rPr kumimoji="1" lang="ja-JP" altLang="en-US" sz="800" dirty="0">
                <a:latin typeface="Meiryo" panose="020B0604030504040204" pitchFamily="34" charset="-128"/>
                <a:ea typeface="Meiryo" panose="020B0604030504040204" pitchFamily="34" charset="-128"/>
                <a:cs typeface="Meiryo" charset="-128"/>
              </a:rPr>
              <a:t>蒸気機関で駆動</a:t>
            </a:r>
            <a:endParaRPr kumimoji="1" lang="en-US" altLang="ja-JP" sz="800" dirty="0">
              <a:latin typeface="Meiryo" panose="020B0604030504040204" pitchFamily="34" charset="-128"/>
              <a:ea typeface="Meiryo" panose="020B0604030504040204" pitchFamily="34" charset="-128"/>
              <a:cs typeface="Meiryo" charset="-128"/>
            </a:endParaRPr>
          </a:p>
          <a:p>
            <a:pPr marL="171450" indent="-171450">
              <a:buFont typeface="Wingdings" charset="2"/>
              <a:buChar char="Ø"/>
            </a:pPr>
            <a:r>
              <a:rPr lang="ja-JP" altLang="en-US" sz="800" dirty="0">
                <a:latin typeface="Meiryo" panose="020B0604030504040204" pitchFamily="34" charset="-128"/>
                <a:ea typeface="Meiryo" panose="020B0604030504040204" pitchFamily="34" charset="-128"/>
                <a:cs typeface="Meiryo" charset="-128"/>
              </a:rPr>
              <a:t>歴史上最初の機械式用途固定計算機</a:t>
            </a:r>
            <a:endParaRPr lang="en-US" altLang="ja-JP" sz="800" dirty="0">
              <a:latin typeface="Meiryo" panose="020B0604030504040204" pitchFamily="34" charset="-128"/>
              <a:ea typeface="Meiryo" panose="020B0604030504040204" pitchFamily="34" charset="-128"/>
              <a:cs typeface="Meiryo" charset="-128"/>
            </a:endParaRPr>
          </a:p>
          <a:p>
            <a:r>
              <a:rPr lang="ja-JP" altLang="en-US" sz="800" dirty="0">
                <a:latin typeface="Meiryo" panose="020B0604030504040204" pitchFamily="34" charset="-128"/>
                <a:ea typeface="Meiryo" panose="020B0604030504040204" pitchFamily="34" charset="-128"/>
                <a:cs typeface="Meiryo" charset="-128"/>
              </a:rPr>
              <a:t>　（</a:t>
            </a:r>
            <a:r>
              <a:rPr lang="ja-JP" altLang="en-US" sz="800" b="1" u="sng" dirty="0">
                <a:latin typeface="Meiryo" panose="020B0604030504040204" pitchFamily="34" charset="-128"/>
                <a:ea typeface="Meiryo" panose="020B0604030504040204" pitchFamily="34" charset="-128"/>
                <a:cs typeface="Meiryo" charset="-128"/>
              </a:rPr>
              <a:t>カリキュレータ</a:t>
            </a:r>
            <a:r>
              <a:rPr lang="ja-JP" altLang="en-US" sz="800" dirty="0">
                <a:latin typeface="Meiryo" panose="020B0604030504040204" pitchFamily="34" charset="-128"/>
                <a:ea typeface="Meiryo" panose="020B0604030504040204" pitchFamily="34" charset="-128"/>
                <a:cs typeface="Meiryo" charset="-128"/>
              </a:rPr>
              <a:t>）</a:t>
            </a:r>
            <a:endParaRPr lang="en-US" altLang="ja-JP" sz="800" dirty="0">
              <a:latin typeface="Meiryo" panose="020B0604030504040204" pitchFamily="34" charset="-128"/>
              <a:ea typeface="Meiryo" panose="020B0604030504040204" pitchFamily="34" charset="-128"/>
              <a:cs typeface="Meiryo" charset="-128"/>
            </a:endParaRPr>
          </a:p>
          <a:p>
            <a:pPr marL="171450" indent="-171450">
              <a:buFont typeface="Wingdings" charset="2"/>
              <a:buChar char="Ø"/>
            </a:pPr>
            <a:r>
              <a:rPr lang="ja-JP" altLang="en-US" sz="800" dirty="0">
                <a:latin typeface="Meiryo" panose="020B0604030504040204" pitchFamily="34" charset="-128"/>
                <a:ea typeface="Meiryo" panose="020B0604030504040204" pitchFamily="34" charset="-128"/>
                <a:cs typeface="Meiryo" charset="-128"/>
              </a:rPr>
              <a:t>汎用性（多項式の数表を作成するよう設計、対数も三角関数も多項式にて近似）</a:t>
            </a:r>
            <a:endParaRPr lang="en-US" altLang="ja-JP" sz="800" dirty="0">
              <a:latin typeface="Meiryo" panose="020B0604030504040204" pitchFamily="34" charset="-128"/>
              <a:ea typeface="Meiryo" panose="020B0604030504040204" pitchFamily="34" charset="-128"/>
              <a:cs typeface="Meiryo" charset="-128"/>
            </a:endParaRPr>
          </a:p>
          <a:p>
            <a:pPr marL="171450" indent="-171450">
              <a:buFont typeface="Wingdings" charset="2"/>
              <a:buChar char="Ø"/>
            </a:pPr>
            <a:r>
              <a:rPr kumimoji="1" lang="ja-JP" altLang="en-US" sz="800" dirty="0">
                <a:latin typeface="Meiryo" panose="020B0604030504040204" pitchFamily="34" charset="-128"/>
                <a:ea typeface="Meiryo" panose="020B0604030504040204" pitchFamily="34" charset="-128"/>
                <a:cs typeface="Meiryo" charset="-128"/>
              </a:rPr>
              <a:t>プリンターにて数表を印字</a:t>
            </a:r>
          </a:p>
        </p:txBody>
      </p:sp>
      <p:sp>
        <p:nvSpPr>
          <p:cNvPr id="33" name="下矢印 32"/>
          <p:cNvSpPr/>
          <p:nvPr/>
        </p:nvSpPr>
        <p:spPr>
          <a:xfrm>
            <a:off x="1150401" y="3476530"/>
            <a:ext cx="426720" cy="355400"/>
          </a:xfrm>
          <a:prstGeom prst="down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4" name="右大かっこ 33"/>
          <p:cNvSpPr/>
          <p:nvPr/>
        </p:nvSpPr>
        <p:spPr>
          <a:xfrm>
            <a:off x="2519680" y="799253"/>
            <a:ext cx="148352" cy="5797974"/>
          </a:xfrm>
          <a:prstGeom prst="rightBracket">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35" name="右矢印 34"/>
          <p:cNvSpPr/>
          <p:nvPr/>
        </p:nvSpPr>
        <p:spPr>
          <a:xfrm>
            <a:off x="2791212" y="3138057"/>
            <a:ext cx="467570" cy="1032346"/>
          </a:xfrm>
          <a:prstGeom prst="right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6" name="右矢印 35"/>
          <p:cNvSpPr/>
          <p:nvPr/>
        </p:nvSpPr>
        <p:spPr>
          <a:xfrm>
            <a:off x="5885835" y="1675739"/>
            <a:ext cx="316646" cy="420036"/>
          </a:xfrm>
          <a:prstGeom prst="rightArrow">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Tree>
    <p:extLst>
      <p:ext uri="{BB962C8B-B14F-4D97-AF65-F5344CB8AC3E}">
        <p14:creationId xmlns:p14="http://schemas.microsoft.com/office/powerpoint/2010/main" val="41268690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0603FE7A-19CF-4B1A-8DA1-BA54EEDAE589}"/>
              </a:ext>
            </a:extLst>
          </p:cNvPr>
          <p:cNvSpPr/>
          <p:nvPr/>
        </p:nvSpPr>
        <p:spPr>
          <a:xfrm>
            <a:off x="3571250" y="1050326"/>
            <a:ext cx="1998862" cy="279998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t"/>
          <a:lstStyle/>
          <a:p>
            <a:pPr algn="ctr"/>
            <a:endParaRPr kumimoji="1" lang="ja-JP" altLang="en-US" sz="2800">
              <a:solidFill>
                <a:schemeClr val="accent5"/>
              </a:solidFill>
              <a:latin typeface="Meiryo" panose="020B0604030504040204" pitchFamily="34" charset="-128"/>
              <a:ea typeface="Meiryo" panose="020B0604030504040204" pitchFamily="34" charset="-128"/>
              <a:cs typeface="ＭＳ Ｐゴシック"/>
            </a:endParaRPr>
          </a:p>
        </p:txBody>
      </p:sp>
      <p:sp>
        <p:nvSpPr>
          <p:cNvPr id="2" name="タイトル 1">
            <a:extLst>
              <a:ext uri="{FF2B5EF4-FFF2-40B4-BE49-F238E27FC236}">
                <a16:creationId xmlns:a16="http://schemas.microsoft.com/office/drawing/2014/main" id="{E7AA945A-A5B6-405B-8ABE-7AC3ABE33F3C}"/>
              </a:ext>
            </a:extLst>
          </p:cNvPr>
          <p:cNvSpPr>
            <a:spLocks noGrp="1"/>
          </p:cNvSpPr>
          <p:nvPr>
            <p:ph type="title"/>
          </p:nvPr>
        </p:nvSpPr>
        <p:spPr>
          <a:xfrm>
            <a:off x="230400" y="266400"/>
            <a:ext cx="8686800" cy="416221"/>
          </a:xfrm>
        </p:spPr>
        <p:txBody>
          <a:bodyPr lIns="0" rIns="0"/>
          <a:lstStyle/>
          <a:p>
            <a:r>
              <a:rPr kumimoji="1" lang="ja-JP" altLang="en-US" sz="2700" dirty="0">
                <a:latin typeface="Meiryo" panose="020B0604030504040204" pitchFamily="34" charset="-128"/>
                <a:ea typeface="Meiryo" panose="020B0604030504040204" pitchFamily="34" charset="-128"/>
              </a:rPr>
              <a:t>ノイマン型コンピュータ</a:t>
            </a:r>
            <a:r>
              <a:rPr lang="ja-JP" altLang="en-US" sz="2700" dirty="0">
                <a:latin typeface="Meiryo" panose="020B0604030504040204" pitchFamily="34" charset="-128"/>
                <a:ea typeface="Meiryo" panose="020B0604030504040204" pitchFamily="34" charset="-128"/>
              </a:rPr>
              <a:t>　</a:t>
            </a:r>
            <a:r>
              <a:rPr kumimoji="1" lang="en-US" altLang="ja-JP" sz="2700" dirty="0">
                <a:latin typeface="Meiryo" panose="020B0604030504040204" pitchFamily="34" charset="-128"/>
                <a:ea typeface="Meiryo" panose="020B0604030504040204" pitchFamily="34" charset="-128"/>
              </a:rPr>
              <a:t>5</a:t>
            </a:r>
            <a:r>
              <a:rPr kumimoji="1" lang="ja-JP" altLang="en-US" sz="2700" dirty="0">
                <a:latin typeface="Meiryo" panose="020B0604030504040204" pitchFamily="34" charset="-128"/>
                <a:ea typeface="Meiryo" panose="020B0604030504040204" pitchFamily="34" charset="-128"/>
              </a:rPr>
              <a:t>大機能</a:t>
            </a:r>
          </a:p>
        </p:txBody>
      </p:sp>
      <p:sp>
        <p:nvSpPr>
          <p:cNvPr id="52" name="正方形/長方形 51">
            <a:extLst>
              <a:ext uri="{FF2B5EF4-FFF2-40B4-BE49-F238E27FC236}">
                <a16:creationId xmlns:a16="http://schemas.microsoft.com/office/drawing/2014/main" id="{64FB03FA-13DE-4327-8422-3590076A346E}"/>
              </a:ext>
            </a:extLst>
          </p:cNvPr>
          <p:cNvSpPr/>
          <p:nvPr/>
        </p:nvSpPr>
        <p:spPr>
          <a:xfrm>
            <a:off x="3630302" y="1787428"/>
            <a:ext cx="1880755" cy="75949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a:latin typeface="Meiryo" panose="020B0604030504040204" pitchFamily="34" charset="-128"/>
                <a:ea typeface="Meiryo" panose="020B0604030504040204" pitchFamily="34" charset="-128"/>
              </a:rPr>
              <a:t>制御装置</a:t>
            </a:r>
            <a:endParaRPr kumimoji="1" lang="en-US" altLang="ja-JP" b="1" dirty="0">
              <a:latin typeface="Meiryo" panose="020B0604030504040204" pitchFamily="34" charset="-128"/>
              <a:ea typeface="Meiryo" panose="020B0604030504040204" pitchFamily="34" charset="-128"/>
            </a:endParaRPr>
          </a:p>
          <a:p>
            <a:pPr algn="ctr"/>
            <a:r>
              <a:rPr lang="ja-JP" altLang="en-US" sz="1200">
                <a:latin typeface="Meiryo" panose="020B0604030504040204" pitchFamily="34" charset="-128"/>
                <a:ea typeface="Meiryo" panose="020B0604030504040204" pitchFamily="34" charset="-128"/>
              </a:rPr>
              <a:t>プログラムの読み込みやデータの読み書きを制御</a:t>
            </a:r>
          </a:p>
        </p:txBody>
      </p:sp>
      <p:sp>
        <p:nvSpPr>
          <p:cNvPr id="53" name="正方形/長方形 52">
            <a:extLst>
              <a:ext uri="{FF2B5EF4-FFF2-40B4-BE49-F238E27FC236}">
                <a16:creationId xmlns:a16="http://schemas.microsoft.com/office/drawing/2014/main" id="{4C84798F-8617-4CD8-8698-5000B78FFF65}"/>
              </a:ext>
            </a:extLst>
          </p:cNvPr>
          <p:cNvSpPr/>
          <p:nvPr/>
        </p:nvSpPr>
        <p:spPr>
          <a:xfrm>
            <a:off x="3631622" y="2970106"/>
            <a:ext cx="1880755" cy="81925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a:latin typeface="Meiryo" panose="020B0604030504040204" pitchFamily="34" charset="-128"/>
                <a:ea typeface="Meiryo" panose="020B0604030504040204" pitchFamily="34" charset="-128"/>
              </a:rPr>
              <a:t>演算装置</a:t>
            </a:r>
            <a:endParaRPr kumimoji="1" lang="en-US" altLang="ja-JP" b="1" dirty="0">
              <a:latin typeface="Meiryo" panose="020B0604030504040204" pitchFamily="34" charset="-128"/>
              <a:ea typeface="Meiryo" panose="020B0604030504040204" pitchFamily="34" charset="-128"/>
            </a:endParaRPr>
          </a:p>
          <a:p>
            <a:pPr algn="ctr"/>
            <a:r>
              <a:rPr lang="ja-JP" altLang="en-US" sz="1200">
                <a:latin typeface="Meiryo" panose="020B0604030504040204" pitchFamily="34" charset="-128"/>
                <a:ea typeface="Meiryo" panose="020B0604030504040204" pitchFamily="34" charset="-128"/>
              </a:rPr>
              <a:t>数値演算、論理演算</a:t>
            </a:r>
            <a:endParaRPr lang="en-US" altLang="ja-JP" sz="1200" dirty="0">
              <a:latin typeface="Meiryo" panose="020B0604030504040204" pitchFamily="34" charset="-128"/>
              <a:ea typeface="Meiryo" panose="020B0604030504040204" pitchFamily="34" charset="-128"/>
            </a:endParaRPr>
          </a:p>
          <a:p>
            <a:pPr algn="ctr"/>
            <a:r>
              <a:rPr lang="ja-JP" altLang="en-US" sz="1200">
                <a:latin typeface="Meiryo" panose="020B0604030504040204" pitchFamily="34" charset="-128"/>
                <a:ea typeface="Meiryo" panose="020B0604030504040204" pitchFamily="34" charset="-128"/>
              </a:rPr>
              <a:t>を実行</a:t>
            </a:r>
            <a:endParaRPr lang="en-US" altLang="ja-JP" sz="1200" dirty="0">
              <a:latin typeface="Meiryo" panose="020B0604030504040204" pitchFamily="34" charset="-128"/>
              <a:ea typeface="Meiryo" panose="020B0604030504040204" pitchFamily="34" charset="-128"/>
            </a:endParaRPr>
          </a:p>
        </p:txBody>
      </p:sp>
      <p:sp>
        <p:nvSpPr>
          <p:cNvPr id="54" name="正方形/長方形 53">
            <a:extLst>
              <a:ext uri="{FF2B5EF4-FFF2-40B4-BE49-F238E27FC236}">
                <a16:creationId xmlns:a16="http://schemas.microsoft.com/office/drawing/2014/main" id="{5FD9A617-BDBF-4330-ABB6-82646E544B52}"/>
              </a:ext>
            </a:extLst>
          </p:cNvPr>
          <p:cNvSpPr/>
          <p:nvPr/>
        </p:nvSpPr>
        <p:spPr>
          <a:xfrm>
            <a:off x="3631622" y="4143583"/>
            <a:ext cx="1880755" cy="130164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a:latin typeface="Meiryo" panose="020B0604030504040204" pitchFamily="34" charset="-128"/>
                <a:ea typeface="Meiryo" panose="020B0604030504040204" pitchFamily="34" charset="-128"/>
              </a:rPr>
              <a:t>記憶装置</a:t>
            </a:r>
            <a:endParaRPr kumimoji="1" lang="en-US" altLang="ja-JP" b="1" dirty="0">
              <a:latin typeface="Meiryo" panose="020B0604030504040204" pitchFamily="34" charset="-128"/>
              <a:ea typeface="Meiryo" panose="020B0604030504040204" pitchFamily="34" charset="-128"/>
            </a:endParaRPr>
          </a:p>
          <a:p>
            <a:pPr algn="ctr"/>
            <a:r>
              <a:rPr lang="ja-JP" altLang="en-US" sz="1200">
                <a:latin typeface="Meiryo" panose="020B0604030504040204" pitchFamily="34" charset="-128"/>
                <a:ea typeface="Meiryo" panose="020B0604030504040204" pitchFamily="34" charset="-128"/>
              </a:rPr>
              <a:t>プログラムやデータ</a:t>
            </a:r>
            <a:endParaRPr lang="en-US" altLang="ja-JP" sz="1200" dirty="0">
              <a:latin typeface="Meiryo" panose="020B0604030504040204" pitchFamily="34" charset="-128"/>
              <a:ea typeface="Meiryo" panose="020B0604030504040204" pitchFamily="34" charset="-128"/>
            </a:endParaRPr>
          </a:p>
          <a:p>
            <a:pPr algn="ctr"/>
            <a:r>
              <a:rPr lang="ja-JP" altLang="en-US" sz="1200">
                <a:latin typeface="Meiryo" panose="020B0604030504040204" pitchFamily="34" charset="-128"/>
                <a:ea typeface="Meiryo" panose="020B0604030504040204" pitchFamily="34" charset="-128"/>
              </a:rPr>
              <a:t>を格納</a:t>
            </a:r>
            <a:endParaRPr lang="en-US" altLang="ja-JP" sz="1200" dirty="0">
              <a:latin typeface="Meiryo" panose="020B0604030504040204" pitchFamily="34" charset="-128"/>
              <a:ea typeface="Meiryo" panose="020B0604030504040204" pitchFamily="34" charset="-128"/>
            </a:endParaRPr>
          </a:p>
          <a:p>
            <a:pPr algn="ctr"/>
            <a:endParaRPr lang="en-US" altLang="ja-JP" sz="1200" dirty="0">
              <a:latin typeface="Meiryo" panose="020B0604030504040204" pitchFamily="34" charset="-128"/>
              <a:ea typeface="Meiryo" panose="020B0604030504040204" pitchFamily="34" charset="-128"/>
            </a:endParaRPr>
          </a:p>
          <a:p>
            <a:pPr algn="ctr"/>
            <a:endParaRPr lang="en-US" altLang="ja-JP" sz="1200" dirty="0">
              <a:latin typeface="Meiryo" panose="020B0604030504040204" pitchFamily="34" charset="-128"/>
              <a:ea typeface="Meiryo" panose="020B0604030504040204" pitchFamily="34" charset="-128"/>
            </a:endParaRPr>
          </a:p>
          <a:p>
            <a:pPr algn="ctr"/>
            <a:endParaRPr lang="ja-JP" altLang="en-US" sz="1200">
              <a:latin typeface="Meiryo" panose="020B0604030504040204" pitchFamily="34" charset="-128"/>
              <a:ea typeface="Meiryo" panose="020B0604030504040204" pitchFamily="34" charset="-128"/>
            </a:endParaRPr>
          </a:p>
        </p:txBody>
      </p:sp>
      <p:sp>
        <p:nvSpPr>
          <p:cNvPr id="55" name="正方形/長方形 54">
            <a:extLst>
              <a:ext uri="{FF2B5EF4-FFF2-40B4-BE49-F238E27FC236}">
                <a16:creationId xmlns:a16="http://schemas.microsoft.com/office/drawing/2014/main" id="{E22B790E-2B7A-4C06-BF99-13EFACBEE6EC}"/>
              </a:ext>
            </a:extLst>
          </p:cNvPr>
          <p:cNvSpPr/>
          <p:nvPr/>
        </p:nvSpPr>
        <p:spPr>
          <a:xfrm>
            <a:off x="1292843" y="4143583"/>
            <a:ext cx="1880755" cy="130164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a:latin typeface="Meiryo" panose="020B0604030504040204" pitchFamily="34" charset="-128"/>
                <a:ea typeface="Meiryo" panose="020B0604030504040204" pitchFamily="34" charset="-128"/>
              </a:rPr>
              <a:t>入力装置</a:t>
            </a:r>
            <a:endParaRPr kumimoji="1" lang="en-US" altLang="ja-JP" b="1" dirty="0">
              <a:latin typeface="Meiryo" panose="020B0604030504040204" pitchFamily="34" charset="-128"/>
              <a:ea typeface="Meiryo" panose="020B0604030504040204" pitchFamily="34" charset="-128"/>
            </a:endParaRPr>
          </a:p>
          <a:p>
            <a:pPr algn="ctr"/>
            <a:r>
              <a:rPr lang="ja-JP" altLang="en-US" sz="1200">
                <a:latin typeface="Meiryo" panose="020B0604030504040204" pitchFamily="34" charset="-128"/>
                <a:ea typeface="Meiryo" panose="020B0604030504040204" pitchFamily="34" charset="-128"/>
              </a:rPr>
              <a:t>プログラムやデータ</a:t>
            </a:r>
            <a:endParaRPr lang="en-US" altLang="ja-JP" sz="1200" dirty="0">
              <a:latin typeface="Meiryo" panose="020B0604030504040204" pitchFamily="34" charset="-128"/>
              <a:ea typeface="Meiryo" panose="020B0604030504040204" pitchFamily="34" charset="-128"/>
            </a:endParaRPr>
          </a:p>
          <a:p>
            <a:pPr algn="ctr"/>
            <a:r>
              <a:rPr lang="ja-JP" altLang="en-US" sz="1200">
                <a:latin typeface="Meiryo" panose="020B0604030504040204" pitchFamily="34" charset="-128"/>
                <a:ea typeface="Meiryo" panose="020B0604030504040204" pitchFamily="34" charset="-128"/>
              </a:rPr>
              <a:t>人間からの指示を入力</a:t>
            </a:r>
            <a:endParaRPr kumimoji="1" lang="ja-JP" altLang="en-US">
              <a:latin typeface="Meiryo" panose="020B0604030504040204" pitchFamily="34" charset="-128"/>
              <a:ea typeface="Meiryo" panose="020B0604030504040204" pitchFamily="34" charset="-128"/>
            </a:endParaRPr>
          </a:p>
        </p:txBody>
      </p:sp>
      <p:sp>
        <p:nvSpPr>
          <p:cNvPr id="56" name="正方形/長方形 55">
            <a:extLst>
              <a:ext uri="{FF2B5EF4-FFF2-40B4-BE49-F238E27FC236}">
                <a16:creationId xmlns:a16="http://schemas.microsoft.com/office/drawing/2014/main" id="{0B9F9333-5D8D-4E00-9D27-07CC0B7DDBA9}"/>
              </a:ext>
            </a:extLst>
          </p:cNvPr>
          <p:cNvSpPr/>
          <p:nvPr/>
        </p:nvSpPr>
        <p:spPr>
          <a:xfrm>
            <a:off x="6000680" y="4142718"/>
            <a:ext cx="1880755" cy="130164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a:latin typeface="Meiryo" panose="020B0604030504040204" pitchFamily="34" charset="-128"/>
                <a:ea typeface="Meiryo" panose="020B0604030504040204" pitchFamily="34" charset="-128"/>
              </a:rPr>
              <a:t>出力装置</a:t>
            </a:r>
            <a:endParaRPr kumimoji="1" lang="en-US" altLang="ja-JP" b="1" dirty="0">
              <a:latin typeface="Meiryo" panose="020B0604030504040204" pitchFamily="34" charset="-128"/>
              <a:ea typeface="Meiryo" panose="020B0604030504040204" pitchFamily="34" charset="-128"/>
            </a:endParaRPr>
          </a:p>
          <a:p>
            <a:pPr algn="ctr"/>
            <a:r>
              <a:rPr lang="ja-JP" altLang="en-US" sz="1200">
                <a:latin typeface="Meiryo" panose="020B0604030504040204" pitchFamily="34" charset="-128"/>
                <a:ea typeface="Meiryo" panose="020B0604030504040204" pitchFamily="34" charset="-128"/>
              </a:rPr>
              <a:t>演算結果を外部へ出力</a:t>
            </a:r>
          </a:p>
        </p:txBody>
      </p:sp>
      <p:sp>
        <p:nvSpPr>
          <p:cNvPr id="62" name="正方形/長方形 61">
            <a:extLst>
              <a:ext uri="{FF2B5EF4-FFF2-40B4-BE49-F238E27FC236}">
                <a16:creationId xmlns:a16="http://schemas.microsoft.com/office/drawing/2014/main" id="{D68D5DC8-E64A-46F4-BF07-B700F5DC3D16}"/>
              </a:ext>
            </a:extLst>
          </p:cNvPr>
          <p:cNvSpPr/>
          <p:nvPr/>
        </p:nvSpPr>
        <p:spPr>
          <a:xfrm>
            <a:off x="1292843" y="5656927"/>
            <a:ext cx="6588972" cy="51977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a:latin typeface="Meiryo" panose="020B0604030504040204" pitchFamily="34" charset="-128"/>
                <a:ea typeface="Meiryo" panose="020B0604030504040204" pitchFamily="34" charset="-128"/>
              </a:rPr>
              <a:t>ノイマン型 </a:t>
            </a:r>
            <a:r>
              <a:rPr kumimoji="1" lang="en-US" altLang="ja-JP" sz="1200" dirty="0">
                <a:latin typeface="Meiryo" panose="020B0604030504040204" pitchFamily="34" charset="-128"/>
                <a:ea typeface="Meiryo" panose="020B0604030504040204" pitchFamily="34" charset="-128"/>
              </a:rPr>
              <a:t>(</a:t>
            </a:r>
            <a:r>
              <a:rPr kumimoji="1" lang="ja-JP" altLang="en-US" sz="1200">
                <a:latin typeface="Meiryo" panose="020B0604030504040204" pitchFamily="34" charset="-128"/>
                <a:ea typeface="Meiryo" panose="020B0604030504040204" pitchFamily="34" charset="-128"/>
              </a:rPr>
              <a:t>プログラム内蔵方式</a:t>
            </a:r>
            <a:r>
              <a:rPr kumimoji="1" lang="en-US" altLang="ja-JP" sz="1200" dirty="0">
                <a:latin typeface="Meiryo" panose="020B0604030504040204" pitchFamily="34" charset="-128"/>
                <a:ea typeface="Meiryo" panose="020B0604030504040204" pitchFamily="34" charset="-128"/>
              </a:rPr>
              <a:t>/</a:t>
            </a:r>
            <a:r>
              <a:rPr kumimoji="1" lang="ja-JP" altLang="en-US" sz="1200">
                <a:latin typeface="Meiryo" panose="020B0604030504040204" pitchFamily="34" charset="-128"/>
                <a:ea typeface="Meiryo" panose="020B0604030504040204" pitchFamily="34" charset="-128"/>
              </a:rPr>
              <a:t>ストアードプログラム方式</a:t>
            </a:r>
            <a:r>
              <a:rPr kumimoji="1" lang="en-US" altLang="ja-JP" sz="1200" dirty="0">
                <a:latin typeface="Meiryo" panose="020B0604030504040204" pitchFamily="34" charset="-128"/>
                <a:ea typeface="Meiryo" panose="020B0604030504040204" pitchFamily="34" charset="-128"/>
              </a:rPr>
              <a:t>) </a:t>
            </a:r>
            <a:r>
              <a:rPr kumimoji="1" lang="ja-JP" altLang="en-US" sz="1200">
                <a:latin typeface="Meiryo" panose="020B0604030504040204" pitchFamily="34" charset="-128"/>
                <a:ea typeface="Meiryo" panose="020B0604030504040204" pitchFamily="34" charset="-128"/>
              </a:rPr>
              <a:t>のデジタル・コンピュータでは</a:t>
            </a:r>
            <a:endParaRPr kumimoji="1" lang="en-US" altLang="ja-JP" sz="1200" dirty="0">
              <a:latin typeface="Meiryo" panose="020B0604030504040204" pitchFamily="34" charset="-128"/>
              <a:ea typeface="Meiryo" panose="020B0604030504040204" pitchFamily="34" charset="-128"/>
            </a:endParaRPr>
          </a:p>
          <a:p>
            <a:pPr algn="ctr"/>
            <a:r>
              <a:rPr kumimoji="1" lang="ja-JP" altLang="en-US" sz="1200">
                <a:latin typeface="Meiryo" panose="020B0604030504040204" pitchFamily="34" charset="-128"/>
                <a:ea typeface="Meiryo" panose="020B0604030504040204" pitchFamily="34" charset="-128"/>
              </a:rPr>
              <a:t>プログラムやデータを記憶装置に格納して順次読み込みながら演算処理を行う</a:t>
            </a:r>
          </a:p>
        </p:txBody>
      </p:sp>
      <p:sp>
        <p:nvSpPr>
          <p:cNvPr id="4" name="右矢印 3">
            <a:extLst>
              <a:ext uri="{FF2B5EF4-FFF2-40B4-BE49-F238E27FC236}">
                <a16:creationId xmlns:a16="http://schemas.microsoft.com/office/drawing/2014/main" id="{022D0B1E-333B-6C47-B255-5A903CA8B441}"/>
              </a:ext>
            </a:extLst>
          </p:cNvPr>
          <p:cNvSpPr/>
          <p:nvPr/>
        </p:nvSpPr>
        <p:spPr>
          <a:xfrm>
            <a:off x="3049906" y="4586732"/>
            <a:ext cx="648072" cy="415343"/>
          </a:xfrm>
          <a:prstGeom prst="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5" name="右矢印 24">
            <a:extLst>
              <a:ext uri="{FF2B5EF4-FFF2-40B4-BE49-F238E27FC236}">
                <a16:creationId xmlns:a16="http://schemas.microsoft.com/office/drawing/2014/main" id="{C2C9EF17-4FF5-6A42-91D5-6A9F06588661}"/>
              </a:ext>
            </a:extLst>
          </p:cNvPr>
          <p:cNvSpPr/>
          <p:nvPr/>
        </p:nvSpPr>
        <p:spPr>
          <a:xfrm rot="5400000">
            <a:off x="4137565" y="3756342"/>
            <a:ext cx="451018" cy="401595"/>
          </a:xfrm>
          <a:prstGeom prst="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6" name="右矢印 25">
            <a:extLst>
              <a:ext uri="{FF2B5EF4-FFF2-40B4-BE49-F238E27FC236}">
                <a16:creationId xmlns:a16="http://schemas.microsoft.com/office/drawing/2014/main" id="{EAE246EB-DB63-2548-9676-59B447D3F72D}"/>
              </a:ext>
            </a:extLst>
          </p:cNvPr>
          <p:cNvSpPr/>
          <p:nvPr/>
        </p:nvSpPr>
        <p:spPr>
          <a:xfrm rot="16200000">
            <a:off x="4545966" y="3756341"/>
            <a:ext cx="451021" cy="401595"/>
          </a:xfrm>
          <a:prstGeom prst="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6" name="カギ線コネクタ 5">
            <a:extLst>
              <a:ext uri="{FF2B5EF4-FFF2-40B4-BE49-F238E27FC236}">
                <a16:creationId xmlns:a16="http://schemas.microsoft.com/office/drawing/2014/main" id="{59E170B4-DF3A-AF47-BB43-23378E79DBD8}"/>
              </a:ext>
            </a:extLst>
          </p:cNvPr>
          <p:cNvCxnSpPr>
            <a:cxnSpLocks/>
            <a:stCxn id="52" idx="2"/>
            <a:endCxn id="56" idx="0"/>
          </p:cNvCxnSpPr>
          <p:nvPr/>
        </p:nvCxnSpPr>
        <p:spPr>
          <a:xfrm rot="16200000" flipH="1">
            <a:off x="4957973" y="2159633"/>
            <a:ext cx="1595792" cy="2370378"/>
          </a:xfrm>
          <a:prstGeom prst="bentConnector3">
            <a:avLst>
              <a:gd name="adj1" fmla="val 15389"/>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1" name="カギ線コネクタ 30">
            <a:extLst>
              <a:ext uri="{FF2B5EF4-FFF2-40B4-BE49-F238E27FC236}">
                <a16:creationId xmlns:a16="http://schemas.microsoft.com/office/drawing/2014/main" id="{8A5666B9-A3EE-2B47-A581-2837B3DCB9DF}"/>
              </a:ext>
            </a:extLst>
          </p:cNvPr>
          <p:cNvCxnSpPr>
            <a:cxnSpLocks/>
            <a:stCxn id="52" idx="2"/>
            <a:endCxn id="55" idx="0"/>
          </p:cNvCxnSpPr>
          <p:nvPr/>
        </p:nvCxnSpPr>
        <p:spPr>
          <a:xfrm rot="5400000">
            <a:off x="2603623" y="2176525"/>
            <a:ext cx="1596657" cy="2337459"/>
          </a:xfrm>
          <a:prstGeom prst="bentConnector3">
            <a:avLst>
              <a:gd name="adj1" fmla="val 15023"/>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 name="直線矢印コネクタ 12">
            <a:extLst>
              <a:ext uri="{FF2B5EF4-FFF2-40B4-BE49-F238E27FC236}">
                <a16:creationId xmlns:a16="http://schemas.microsoft.com/office/drawing/2014/main" id="{4485D0A3-43C0-B244-8F10-7802C671616F}"/>
              </a:ext>
            </a:extLst>
          </p:cNvPr>
          <p:cNvCxnSpPr>
            <a:cxnSpLocks/>
            <a:stCxn id="52" idx="2"/>
            <a:endCxn id="53" idx="0"/>
          </p:cNvCxnSpPr>
          <p:nvPr/>
        </p:nvCxnSpPr>
        <p:spPr>
          <a:xfrm>
            <a:off x="4570680" y="2546926"/>
            <a:ext cx="1320" cy="423180"/>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テキスト ボックス 13">
            <a:extLst>
              <a:ext uri="{FF2B5EF4-FFF2-40B4-BE49-F238E27FC236}">
                <a16:creationId xmlns:a16="http://schemas.microsoft.com/office/drawing/2014/main" id="{60276754-8DD6-1345-AECC-912ABAC80AE5}"/>
              </a:ext>
            </a:extLst>
          </p:cNvPr>
          <p:cNvSpPr txBox="1"/>
          <p:nvPr/>
        </p:nvSpPr>
        <p:spPr>
          <a:xfrm>
            <a:off x="3968363" y="1105190"/>
            <a:ext cx="1210588" cy="553998"/>
          </a:xfrm>
          <a:prstGeom prst="rect">
            <a:avLst/>
          </a:prstGeom>
          <a:noFill/>
        </p:spPr>
        <p:txBody>
          <a:bodyPr wrap="none" rtlCol="0">
            <a:spAutoFit/>
          </a:bodyPr>
          <a:lstStyle/>
          <a:p>
            <a:pPr algn="ctr"/>
            <a:r>
              <a:rPr lang="en-US" altLang="ja-JP" sz="2000" b="1" dirty="0">
                <a:solidFill>
                  <a:schemeClr val="bg1"/>
                </a:solidFill>
                <a:latin typeface="Meiryo" panose="020B0604030504040204" pitchFamily="34" charset="-128"/>
                <a:ea typeface="Meiryo" panose="020B0604030504040204" pitchFamily="34" charset="-128"/>
              </a:rPr>
              <a:t>CPU</a:t>
            </a:r>
            <a:endParaRPr lang="ja-JP" altLang="en-US" sz="2000" b="1">
              <a:solidFill>
                <a:schemeClr val="bg1"/>
              </a:solidFill>
              <a:latin typeface="Meiryo" panose="020B0604030504040204" pitchFamily="34" charset="-128"/>
              <a:ea typeface="Meiryo" panose="020B0604030504040204" pitchFamily="34" charset="-128"/>
            </a:endParaRPr>
          </a:p>
          <a:p>
            <a:pPr algn="ctr"/>
            <a:r>
              <a:rPr kumimoji="1" lang="ja-JP" altLang="en-US" sz="1000">
                <a:solidFill>
                  <a:schemeClr val="bg1"/>
                </a:solidFill>
                <a:latin typeface="Meiryo" panose="020B0604030504040204" pitchFamily="34" charset="-128"/>
                <a:ea typeface="Meiryo" panose="020B0604030504040204" pitchFamily="34" charset="-128"/>
              </a:rPr>
              <a:t>中央演算処理装置</a:t>
            </a:r>
            <a:endParaRPr kumimoji="1" lang="en-US" altLang="ja-JP" sz="1000" dirty="0">
              <a:solidFill>
                <a:schemeClr val="bg1"/>
              </a:solidFill>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CCB7CC49-5E76-DB41-801C-5D0BE605A991}"/>
              </a:ext>
            </a:extLst>
          </p:cNvPr>
          <p:cNvSpPr txBox="1"/>
          <p:nvPr/>
        </p:nvSpPr>
        <p:spPr>
          <a:xfrm>
            <a:off x="2231903" y="2829152"/>
            <a:ext cx="723275" cy="253916"/>
          </a:xfrm>
          <a:prstGeom prst="rect">
            <a:avLst/>
          </a:prstGeom>
          <a:noFill/>
        </p:spPr>
        <p:txBody>
          <a:bodyPr wrap="none" rtlCol="0">
            <a:spAutoFit/>
          </a:bodyPr>
          <a:lstStyle/>
          <a:p>
            <a:r>
              <a:rPr kumimoji="1" lang="ja-JP" altLang="en-US" sz="1050" b="1">
                <a:solidFill>
                  <a:schemeClr val="accent6">
                    <a:lumMod val="75000"/>
                  </a:schemeClr>
                </a:solidFill>
                <a:latin typeface="Meiryo" panose="020B0604030504040204" pitchFamily="34" charset="-128"/>
                <a:ea typeface="Meiryo" panose="020B0604030504040204" pitchFamily="34" charset="-128"/>
              </a:rPr>
              <a:t>入力命令</a:t>
            </a:r>
          </a:p>
        </p:txBody>
      </p:sp>
      <p:sp>
        <p:nvSpPr>
          <p:cNvPr id="38" name="テキスト ボックス 37">
            <a:extLst>
              <a:ext uri="{FF2B5EF4-FFF2-40B4-BE49-F238E27FC236}">
                <a16:creationId xmlns:a16="http://schemas.microsoft.com/office/drawing/2014/main" id="{0700A524-CD9D-4541-A9F3-9F8AA2F65973}"/>
              </a:ext>
            </a:extLst>
          </p:cNvPr>
          <p:cNvSpPr txBox="1"/>
          <p:nvPr/>
        </p:nvSpPr>
        <p:spPr>
          <a:xfrm>
            <a:off x="6217783" y="2829152"/>
            <a:ext cx="723275" cy="253916"/>
          </a:xfrm>
          <a:prstGeom prst="rect">
            <a:avLst/>
          </a:prstGeom>
          <a:noFill/>
        </p:spPr>
        <p:txBody>
          <a:bodyPr wrap="none" rtlCol="0">
            <a:spAutoFit/>
          </a:bodyPr>
          <a:lstStyle/>
          <a:p>
            <a:pPr algn="r"/>
            <a:r>
              <a:rPr kumimoji="1" lang="ja-JP" altLang="en-US" sz="1050" b="1">
                <a:solidFill>
                  <a:schemeClr val="accent6">
                    <a:lumMod val="75000"/>
                  </a:schemeClr>
                </a:solidFill>
                <a:latin typeface="Meiryo" panose="020B0604030504040204" pitchFamily="34" charset="-128"/>
                <a:ea typeface="Meiryo" panose="020B0604030504040204" pitchFamily="34" charset="-128"/>
              </a:rPr>
              <a:t>出力命令</a:t>
            </a:r>
          </a:p>
        </p:txBody>
      </p:sp>
      <p:sp>
        <p:nvSpPr>
          <p:cNvPr id="39" name="テキスト ボックス 38">
            <a:extLst>
              <a:ext uri="{FF2B5EF4-FFF2-40B4-BE49-F238E27FC236}">
                <a16:creationId xmlns:a16="http://schemas.microsoft.com/office/drawing/2014/main" id="{BDD20501-EDF1-B943-ACC4-354F9C6C692B}"/>
              </a:ext>
            </a:extLst>
          </p:cNvPr>
          <p:cNvSpPr txBox="1"/>
          <p:nvPr/>
        </p:nvSpPr>
        <p:spPr>
          <a:xfrm>
            <a:off x="3840539" y="2569677"/>
            <a:ext cx="723275" cy="253916"/>
          </a:xfrm>
          <a:prstGeom prst="rect">
            <a:avLst/>
          </a:prstGeom>
          <a:noFill/>
        </p:spPr>
        <p:txBody>
          <a:bodyPr wrap="none" rtlCol="0">
            <a:spAutoFit/>
          </a:bodyPr>
          <a:lstStyle/>
          <a:p>
            <a:r>
              <a:rPr kumimoji="1" lang="ja-JP" altLang="en-US" sz="1050" b="1">
                <a:solidFill>
                  <a:schemeClr val="accent6">
                    <a:lumMod val="40000"/>
                    <a:lumOff val="60000"/>
                  </a:schemeClr>
                </a:solidFill>
                <a:latin typeface="Meiryo" panose="020B0604030504040204" pitchFamily="34" charset="-128"/>
                <a:ea typeface="Meiryo" panose="020B0604030504040204" pitchFamily="34" charset="-128"/>
              </a:rPr>
              <a:t>演算命令</a:t>
            </a:r>
          </a:p>
        </p:txBody>
      </p:sp>
      <p:sp>
        <p:nvSpPr>
          <p:cNvPr id="40" name="右矢印 39">
            <a:extLst>
              <a:ext uri="{FF2B5EF4-FFF2-40B4-BE49-F238E27FC236}">
                <a16:creationId xmlns:a16="http://schemas.microsoft.com/office/drawing/2014/main" id="{4BFEEC6C-8647-7C40-B093-B93DBF3F800F}"/>
              </a:ext>
            </a:extLst>
          </p:cNvPr>
          <p:cNvSpPr/>
          <p:nvPr/>
        </p:nvSpPr>
        <p:spPr>
          <a:xfrm>
            <a:off x="6103113" y="1516355"/>
            <a:ext cx="370792" cy="401595"/>
          </a:xfrm>
          <a:prstGeom prst="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41" name="直線矢印コネクタ 40">
            <a:extLst>
              <a:ext uri="{FF2B5EF4-FFF2-40B4-BE49-F238E27FC236}">
                <a16:creationId xmlns:a16="http://schemas.microsoft.com/office/drawing/2014/main" id="{9643E497-C011-544B-B681-73C5634BF6CE}"/>
              </a:ext>
            </a:extLst>
          </p:cNvPr>
          <p:cNvCxnSpPr>
            <a:cxnSpLocks/>
          </p:cNvCxnSpPr>
          <p:nvPr/>
        </p:nvCxnSpPr>
        <p:spPr>
          <a:xfrm>
            <a:off x="6092456" y="2065196"/>
            <a:ext cx="373641" cy="0"/>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8" name="テキスト ボックス 17">
            <a:extLst>
              <a:ext uri="{FF2B5EF4-FFF2-40B4-BE49-F238E27FC236}">
                <a16:creationId xmlns:a16="http://schemas.microsoft.com/office/drawing/2014/main" id="{E7B6D96C-CCF1-404D-9A33-854777C7BEEE}"/>
              </a:ext>
            </a:extLst>
          </p:cNvPr>
          <p:cNvSpPr txBox="1"/>
          <p:nvPr/>
        </p:nvSpPr>
        <p:spPr>
          <a:xfrm>
            <a:off x="6486969" y="1598082"/>
            <a:ext cx="1261884" cy="307777"/>
          </a:xfrm>
          <a:prstGeom prst="rect">
            <a:avLst/>
          </a:prstGeom>
          <a:noFill/>
        </p:spPr>
        <p:txBody>
          <a:bodyPr wrap="none" rtlCol="0">
            <a:spAutoFit/>
          </a:bodyPr>
          <a:lstStyle/>
          <a:p>
            <a:r>
              <a:rPr kumimoji="1" lang="ja-JP" altLang="en-US" sz="1400">
                <a:solidFill>
                  <a:srgbClr val="FF0000"/>
                </a:solidFill>
                <a:latin typeface="Meiryo" panose="020B0604030504040204" pitchFamily="34" charset="-128"/>
                <a:ea typeface="Meiryo" panose="020B0604030504040204" pitchFamily="34" charset="-128"/>
              </a:rPr>
              <a:t>データの流れ</a:t>
            </a:r>
          </a:p>
        </p:txBody>
      </p:sp>
      <p:sp>
        <p:nvSpPr>
          <p:cNvPr id="44" name="テキスト ボックス 43">
            <a:extLst>
              <a:ext uri="{FF2B5EF4-FFF2-40B4-BE49-F238E27FC236}">
                <a16:creationId xmlns:a16="http://schemas.microsoft.com/office/drawing/2014/main" id="{C05A3527-3E84-4140-AA99-DF74B141E507}"/>
              </a:ext>
            </a:extLst>
          </p:cNvPr>
          <p:cNvSpPr txBox="1"/>
          <p:nvPr/>
        </p:nvSpPr>
        <p:spPr>
          <a:xfrm>
            <a:off x="6486969" y="1916832"/>
            <a:ext cx="1082348" cy="307777"/>
          </a:xfrm>
          <a:prstGeom prst="rect">
            <a:avLst/>
          </a:prstGeom>
          <a:noFill/>
        </p:spPr>
        <p:txBody>
          <a:bodyPr wrap="none" rtlCol="0">
            <a:spAutoFit/>
          </a:bodyPr>
          <a:lstStyle/>
          <a:p>
            <a:r>
              <a:rPr lang="ja-JP" altLang="en-US" sz="1400">
                <a:solidFill>
                  <a:srgbClr val="FF0000"/>
                </a:solidFill>
                <a:latin typeface="Meiryo" panose="020B0604030504040204" pitchFamily="34" charset="-128"/>
                <a:ea typeface="Meiryo" panose="020B0604030504040204" pitchFamily="34" charset="-128"/>
              </a:rPr>
              <a:t>制御</a:t>
            </a:r>
            <a:r>
              <a:rPr kumimoji="1" lang="ja-JP" altLang="en-US" sz="1400">
                <a:solidFill>
                  <a:srgbClr val="FF0000"/>
                </a:solidFill>
                <a:latin typeface="Meiryo" panose="020B0604030504040204" pitchFamily="34" charset="-128"/>
                <a:ea typeface="Meiryo" panose="020B0604030504040204" pitchFamily="34" charset="-128"/>
              </a:rPr>
              <a:t>の流れ</a:t>
            </a:r>
          </a:p>
        </p:txBody>
      </p:sp>
      <p:sp>
        <p:nvSpPr>
          <p:cNvPr id="35" name="テキスト ボックス 34">
            <a:extLst>
              <a:ext uri="{FF2B5EF4-FFF2-40B4-BE49-F238E27FC236}">
                <a16:creationId xmlns:a16="http://schemas.microsoft.com/office/drawing/2014/main" id="{26F3361E-F1CD-644D-A621-8B159A772DCF}"/>
              </a:ext>
            </a:extLst>
          </p:cNvPr>
          <p:cNvSpPr txBox="1"/>
          <p:nvPr/>
        </p:nvSpPr>
        <p:spPr>
          <a:xfrm>
            <a:off x="1092346" y="1719917"/>
            <a:ext cx="2400891" cy="461665"/>
          </a:xfrm>
          <a:prstGeom prst="rect">
            <a:avLst/>
          </a:prstGeom>
          <a:noFill/>
        </p:spPr>
        <p:txBody>
          <a:bodyPr wrap="square" rtlCol="0">
            <a:spAutoFit/>
          </a:bodyPr>
          <a:lstStyle/>
          <a:p>
            <a:pPr algn="ctr"/>
            <a:r>
              <a:rPr kumimoji="1" lang="ja-JP" altLang="en-US" sz="1200">
                <a:solidFill>
                  <a:srgbClr val="0070C0"/>
                </a:solidFill>
                <a:latin typeface="Meiryo" panose="020B0604030504040204" pitchFamily="34" charset="-128"/>
                <a:ea typeface="Meiryo" panose="020B0604030504040204" pitchFamily="34" charset="-128"/>
              </a:rPr>
              <a:t>プログラムを入れ替えることで</a:t>
            </a:r>
            <a:endParaRPr kumimoji="1" lang="en-US" altLang="ja-JP" sz="1200" dirty="0">
              <a:solidFill>
                <a:srgbClr val="0070C0"/>
              </a:solidFill>
              <a:latin typeface="Meiryo" panose="020B0604030504040204" pitchFamily="34" charset="-128"/>
              <a:ea typeface="Meiryo" panose="020B0604030504040204" pitchFamily="34" charset="-128"/>
            </a:endParaRPr>
          </a:p>
          <a:p>
            <a:pPr algn="ctr"/>
            <a:r>
              <a:rPr lang="ja-JP" altLang="en-US" sz="1200">
                <a:solidFill>
                  <a:srgbClr val="0070C0"/>
                </a:solidFill>
                <a:latin typeface="Meiryo" panose="020B0604030504040204" pitchFamily="34" charset="-128"/>
                <a:ea typeface="Meiryo" panose="020B0604030504040204" pitchFamily="34" charset="-128"/>
              </a:rPr>
              <a:t>任意の計算を実行できる機械</a:t>
            </a:r>
            <a:endParaRPr kumimoji="1" lang="ja-JP" altLang="en-US" sz="1200">
              <a:solidFill>
                <a:srgbClr val="0070C0"/>
              </a:solidFill>
              <a:latin typeface="Meiryo" panose="020B0604030504040204" pitchFamily="34" charset="-128"/>
              <a:ea typeface="Meiryo" panose="020B0604030504040204" pitchFamily="34" charset="-128"/>
            </a:endParaRPr>
          </a:p>
        </p:txBody>
      </p:sp>
      <p:sp>
        <p:nvSpPr>
          <p:cNvPr id="68" name="テキスト ボックス 67">
            <a:extLst>
              <a:ext uri="{FF2B5EF4-FFF2-40B4-BE49-F238E27FC236}">
                <a16:creationId xmlns:a16="http://schemas.microsoft.com/office/drawing/2014/main" id="{9FA30C0E-6E48-F94F-8142-E0586C79B1B2}"/>
              </a:ext>
            </a:extLst>
          </p:cNvPr>
          <p:cNvSpPr txBox="1"/>
          <p:nvPr/>
        </p:nvSpPr>
        <p:spPr>
          <a:xfrm>
            <a:off x="1092345" y="1413971"/>
            <a:ext cx="2400891" cy="338554"/>
          </a:xfrm>
          <a:prstGeom prst="rect">
            <a:avLst/>
          </a:prstGeom>
          <a:noFill/>
        </p:spPr>
        <p:txBody>
          <a:bodyPr wrap="square" rtlCol="0">
            <a:spAutoFit/>
          </a:bodyPr>
          <a:lstStyle/>
          <a:p>
            <a:pPr algn="ctr"/>
            <a:r>
              <a:rPr kumimoji="1" lang="ja-JP" altLang="en-US" sz="1600" b="1">
                <a:solidFill>
                  <a:srgbClr val="0070C0"/>
                </a:solidFill>
                <a:latin typeface="Meiryo" panose="020B0604030504040204" pitchFamily="34" charset="-128"/>
                <a:ea typeface="Meiryo" panose="020B0604030504040204" pitchFamily="34" charset="-128"/>
              </a:rPr>
              <a:t>プログラム内蔵方式</a:t>
            </a:r>
          </a:p>
        </p:txBody>
      </p:sp>
      <p:sp>
        <p:nvSpPr>
          <p:cNvPr id="36" name="右矢印 35">
            <a:extLst>
              <a:ext uri="{FF2B5EF4-FFF2-40B4-BE49-F238E27FC236}">
                <a16:creationId xmlns:a16="http://schemas.microsoft.com/office/drawing/2014/main" id="{A33089E6-E837-7C46-BEC1-AFD290CB2F2F}"/>
              </a:ext>
            </a:extLst>
          </p:cNvPr>
          <p:cNvSpPr/>
          <p:nvPr/>
        </p:nvSpPr>
        <p:spPr>
          <a:xfrm>
            <a:off x="5455041" y="4586732"/>
            <a:ext cx="648072" cy="415343"/>
          </a:xfrm>
          <a:prstGeom prst="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3" name="円柱 42">
            <a:extLst>
              <a:ext uri="{FF2B5EF4-FFF2-40B4-BE49-F238E27FC236}">
                <a16:creationId xmlns:a16="http://schemas.microsoft.com/office/drawing/2014/main" id="{58D240A1-584E-1045-ACA9-8307A2C86825}"/>
              </a:ext>
            </a:extLst>
          </p:cNvPr>
          <p:cNvSpPr/>
          <p:nvPr/>
        </p:nvSpPr>
        <p:spPr>
          <a:xfrm>
            <a:off x="3813779" y="4870177"/>
            <a:ext cx="1516441" cy="456330"/>
          </a:xfrm>
          <a:prstGeom prst="can">
            <a:avLst>
              <a:gd name="adj" fmla="val 35759"/>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800" dirty="0">
              <a:solidFill>
                <a:schemeClr val="accent3">
                  <a:lumMod val="50000"/>
                </a:schemeClr>
              </a:solidFill>
              <a:latin typeface="Meiryo" panose="020B0604030504040204" pitchFamily="34" charset="-128"/>
              <a:ea typeface="Meiryo" panose="020B0604030504040204" pitchFamily="34" charset="-128"/>
              <a:cs typeface="ＭＳ Ｐゴシック"/>
            </a:endParaRPr>
          </a:p>
          <a:p>
            <a:pPr algn="ctr"/>
            <a:r>
              <a:rPr kumimoji="1" lang="ja-JP" altLang="en-US" sz="800">
                <a:solidFill>
                  <a:schemeClr val="accent3">
                    <a:lumMod val="50000"/>
                  </a:schemeClr>
                </a:solidFill>
                <a:latin typeface="Meiryo" panose="020B0604030504040204" pitchFamily="34" charset="-128"/>
                <a:ea typeface="Meiryo" panose="020B0604030504040204" pitchFamily="34" charset="-128"/>
                <a:cs typeface="ＭＳ Ｐゴシック"/>
              </a:rPr>
              <a:t>補助記憶装置</a:t>
            </a:r>
            <a:endParaRPr kumimoji="1" lang="en-US" altLang="ja-JP" sz="800" dirty="0">
              <a:solidFill>
                <a:schemeClr val="accent3">
                  <a:lumMod val="50000"/>
                </a:schemeClr>
              </a:solidFill>
              <a:latin typeface="Meiryo" panose="020B0604030504040204" pitchFamily="34" charset="-128"/>
              <a:ea typeface="Meiryo" panose="020B0604030504040204" pitchFamily="34" charset="-128"/>
              <a:cs typeface="ＭＳ Ｐゴシック"/>
            </a:endParaRPr>
          </a:p>
          <a:p>
            <a:pPr algn="ctr"/>
            <a:r>
              <a:rPr lang="ja-JP" altLang="en-US" sz="800">
                <a:solidFill>
                  <a:schemeClr val="accent3">
                    <a:lumMod val="50000"/>
                  </a:schemeClr>
                </a:solidFill>
                <a:latin typeface="Meiryo" panose="020B0604030504040204" pitchFamily="34" charset="-128"/>
                <a:ea typeface="Meiryo" panose="020B0604030504040204" pitchFamily="34" charset="-128"/>
                <a:cs typeface="ＭＳ Ｐゴシック"/>
              </a:rPr>
              <a:t>（ストレージ）</a:t>
            </a:r>
            <a:endParaRPr kumimoji="1" lang="ja-JP" altLang="en-US" sz="800" dirty="0">
              <a:solidFill>
                <a:schemeClr val="accent3">
                  <a:lumMod val="50000"/>
                </a:schemeClr>
              </a:solidFill>
              <a:latin typeface="Meiryo" panose="020B0604030504040204" pitchFamily="34" charset="-128"/>
              <a:ea typeface="Meiryo" panose="020B0604030504040204" pitchFamily="34" charset="-128"/>
              <a:cs typeface="ＭＳ Ｐゴシック"/>
            </a:endParaRPr>
          </a:p>
        </p:txBody>
      </p:sp>
    </p:spTree>
    <p:extLst>
      <p:ext uri="{BB962C8B-B14F-4D97-AF65-F5344CB8AC3E}">
        <p14:creationId xmlns:p14="http://schemas.microsoft.com/office/powerpoint/2010/main" val="26459235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0" name="直線矢印コネクタ 89">
            <a:extLst>
              <a:ext uri="{FF2B5EF4-FFF2-40B4-BE49-F238E27FC236}">
                <a16:creationId xmlns:a16="http://schemas.microsoft.com/office/drawing/2014/main" id="{3080F509-5596-B148-A35A-FF6760B09FE8}"/>
              </a:ext>
            </a:extLst>
          </p:cNvPr>
          <p:cNvCxnSpPr>
            <a:cxnSpLocks/>
            <a:stCxn id="7" idx="3"/>
            <a:endCxn id="87" idx="1"/>
          </p:cNvCxnSpPr>
          <p:nvPr/>
        </p:nvCxnSpPr>
        <p:spPr>
          <a:xfrm flipV="1">
            <a:off x="3960095" y="3164978"/>
            <a:ext cx="1496675" cy="665398"/>
          </a:xfrm>
          <a:prstGeom prst="straightConnector1">
            <a:avLst/>
          </a:prstGeom>
          <a:ln w="12700">
            <a:solidFill>
              <a:schemeClr val="accent5">
                <a:lumMod val="40000"/>
                <a:lumOff val="6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77" name="正方形/長方形 76">
            <a:extLst>
              <a:ext uri="{FF2B5EF4-FFF2-40B4-BE49-F238E27FC236}">
                <a16:creationId xmlns:a16="http://schemas.microsoft.com/office/drawing/2014/main" id="{ED1083C6-AB9E-7643-A07D-21D7B5FEE44B}"/>
              </a:ext>
            </a:extLst>
          </p:cNvPr>
          <p:cNvSpPr/>
          <p:nvPr/>
        </p:nvSpPr>
        <p:spPr>
          <a:xfrm>
            <a:off x="7438435" y="4485413"/>
            <a:ext cx="1458668" cy="1265995"/>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正方形/長方形 28">
            <a:extLst>
              <a:ext uri="{FF2B5EF4-FFF2-40B4-BE49-F238E27FC236}">
                <a16:creationId xmlns:a16="http://schemas.microsoft.com/office/drawing/2014/main" id="{338F3A8C-6446-E84B-AFC8-9BAFA3C998D8}"/>
              </a:ext>
            </a:extLst>
          </p:cNvPr>
          <p:cNvSpPr/>
          <p:nvPr/>
        </p:nvSpPr>
        <p:spPr>
          <a:xfrm>
            <a:off x="7419201" y="846487"/>
            <a:ext cx="1458668" cy="2615360"/>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83BAF318-3498-5844-9458-AA22E0C13491}"/>
              </a:ext>
            </a:extLst>
          </p:cNvPr>
          <p:cNvSpPr>
            <a:spLocks noGrp="1"/>
          </p:cNvSpPr>
          <p:nvPr>
            <p:ph type="title"/>
          </p:nvPr>
        </p:nvSpPr>
        <p:spPr/>
        <p:txBody>
          <a:bodyPr/>
          <a:lstStyle/>
          <a:p>
            <a:r>
              <a:rPr kumimoji="1" lang="ja-JP" altLang="en-US"/>
              <a:t>近代コンピュータ発展の歴史</a:t>
            </a:r>
          </a:p>
        </p:txBody>
      </p:sp>
      <p:sp>
        <p:nvSpPr>
          <p:cNvPr id="3" name="スライド番号プレースホルダー 2">
            <a:extLst>
              <a:ext uri="{FF2B5EF4-FFF2-40B4-BE49-F238E27FC236}">
                <a16:creationId xmlns:a16="http://schemas.microsoft.com/office/drawing/2014/main" id="{A5F9C0E4-681F-F346-8E45-79FE4B51BDAC}"/>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12</a:t>
            </a:fld>
            <a:endParaRPr kumimoji="1" lang="ja-JP" altLang="en-US"/>
          </a:p>
        </p:txBody>
      </p:sp>
      <p:pic>
        <p:nvPicPr>
          <p:cNvPr id="4" name="図 3">
            <a:extLst>
              <a:ext uri="{FF2B5EF4-FFF2-40B4-BE49-F238E27FC236}">
                <a16:creationId xmlns:a16="http://schemas.microsoft.com/office/drawing/2014/main" id="{2991D8E3-E162-674E-A7C8-A72D78731A5D}"/>
              </a:ext>
            </a:extLst>
          </p:cNvPr>
          <p:cNvPicPr>
            <a:picLocks noChangeAspect="1"/>
          </p:cNvPicPr>
          <p:nvPr/>
        </p:nvPicPr>
        <p:blipFill>
          <a:blip r:embed="rId2"/>
          <a:stretch>
            <a:fillRect/>
          </a:stretch>
        </p:blipFill>
        <p:spPr>
          <a:xfrm>
            <a:off x="239910" y="3276950"/>
            <a:ext cx="1546410" cy="1112743"/>
          </a:xfrm>
          <a:prstGeom prst="rect">
            <a:avLst/>
          </a:prstGeom>
          <a:effectLst>
            <a:outerShdw blurRad="50800" dist="38100" dir="2700000" algn="tl" rotWithShape="0">
              <a:prstClr val="black">
                <a:alpha val="40000"/>
              </a:prstClr>
            </a:outerShdw>
          </a:effectLst>
        </p:spPr>
      </p:pic>
      <p:sp>
        <p:nvSpPr>
          <p:cNvPr id="5" name="正方形/長方形 4">
            <a:extLst>
              <a:ext uri="{FF2B5EF4-FFF2-40B4-BE49-F238E27FC236}">
                <a16:creationId xmlns:a16="http://schemas.microsoft.com/office/drawing/2014/main" id="{32943FC9-2A27-1F43-9996-1492EB14FE9A}"/>
              </a:ext>
            </a:extLst>
          </p:cNvPr>
          <p:cNvSpPr/>
          <p:nvPr/>
        </p:nvSpPr>
        <p:spPr>
          <a:xfrm>
            <a:off x="174394" y="4470709"/>
            <a:ext cx="1654379" cy="338554"/>
          </a:xfrm>
          <a:prstGeom prst="rect">
            <a:avLst/>
          </a:prstGeom>
        </p:spPr>
        <p:txBody>
          <a:bodyPr wrap="square">
            <a:spAutoFit/>
          </a:bodyPr>
          <a:lstStyle/>
          <a:p>
            <a:r>
              <a:rPr lang="ja-JP" altLang="en-US" sz="800">
                <a:latin typeface="Meiryo" charset="-128"/>
                <a:ea typeface="Meiryo" charset="-128"/>
                <a:cs typeface="Meiryo" charset="-128"/>
              </a:rPr>
              <a:t>コンピュータの原理を数学的に定式化し動作原理モデルを設計</a:t>
            </a:r>
            <a:endParaRPr lang="en-US" altLang="ja-JP" sz="800" dirty="0">
              <a:latin typeface="Meiryo" charset="-128"/>
              <a:ea typeface="Meiryo" charset="-128"/>
              <a:cs typeface="Meiryo" charset="-128"/>
            </a:endParaRPr>
          </a:p>
        </p:txBody>
      </p:sp>
      <p:pic>
        <p:nvPicPr>
          <p:cNvPr id="7" name="図 6">
            <a:extLst>
              <a:ext uri="{FF2B5EF4-FFF2-40B4-BE49-F238E27FC236}">
                <a16:creationId xmlns:a16="http://schemas.microsoft.com/office/drawing/2014/main" id="{51B426EB-3235-5E48-8F4F-84EF592FDDE8}"/>
              </a:ext>
            </a:extLst>
          </p:cNvPr>
          <p:cNvPicPr>
            <a:picLocks noChangeAspect="1"/>
          </p:cNvPicPr>
          <p:nvPr/>
        </p:nvPicPr>
        <p:blipFill>
          <a:blip r:embed="rId3"/>
          <a:stretch>
            <a:fillRect/>
          </a:stretch>
        </p:blipFill>
        <p:spPr>
          <a:xfrm>
            <a:off x="3133408" y="3271058"/>
            <a:ext cx="826687" cy="1118635"/>
          </a:xfrm>
          <a:prstGeom prst="rect">
            <a:avLst/>
          </a:prstGeom>
          <a:effectLst>
            <a:outerShdw blurRad="50800" dist="38100" dir="2700000" algn="tl" rotWithShape="0">
              <a:prstClr val="black">
                <a:alpha val="40000"/>
              </a:prstClr>
            </a:outerShdw>
          </a:effectLst>
        </p:spPr>
      </p:pic>
      <p:sp>
        <p:nvSpPr>
          <p:cNvPr id="8" name="テキスト ボックス 7">
            <a:extLst>
              <a:ext uri="{FF2B5EF4-FFF2-40B4-BE49-F238E27FC236}">
                <a16:creationId xmlns:a16="http://schemas.microsoft.com/office/drawing/2014/main" id="{9E1D978F-0B68-724A-AA9F-6F8769CF1C36}"/>
              </a:ext>
            </a:extLst>
          </p:cNvPr>
          <p:cNvSpPr txBox="1"/>
          <p:nvPr/>
        </p:nvSpPr>
        <p:spPr>
          <a:xfrm>
            <a:off x="2327443" y="4470709"/>
            <a:ext cx="1611927" cy="338554"/>
          </a:xfrm>
          <a:prstGeom prst="rect">
            <a:avLst/>
          </a:prstGeom>
          <a:noFill/>
        </p:spPr>
        <p:txBody>
          <a:bodyPr wrap="square" rtlCol="0">
            <a:spAutoFit/>
          </a:bodyPr>
          <a:lstStyle/>
          <a:p>
            <a:r>
              <a:rPr lang="ja-JP" altLang="en-US" sz="800">
                <a:latin typeface="Meiryo" charset="-128"/>
                <a:ea typeface="Meiryo" charset="-128"/>
                <a:cs typeface="Meiryo" charset="-128"/>
              </a:rPr>
              <a:t>電子</a:t>
            </a:r>
            <a:r>
              <a:rPr lang="ja-JP" altLang="en-US" sz="800" dirty="0">
                <a:latin typeface="Meiryo" charset="-128"/>
                <a:ea typeface="Meiryo" charset="-128"/>
                <a:cs typeface="Meiryo" charset="-128"/>
              </a:rPr>
              <a:t>回路でチューリング</a:t>
            </a:r>
            <a:r>
              <a:rPr lang="ja-JP" altLang="en-US" sz="800">
                <a:latin typeface="Meiryo" charset="-128"/>
                <a:ea typeface="Meiryo" charset="-128"/>
                <a:cs typeface="Meiryo" charset="-128"/>
              </a:rPr>
              <a:t>・マシンを作るための原理を設計</a:t>
            </a:r>
            <a:endParaRPr lang="en-US" altLang="ja-JP" sz="800" dirty="0">
              <a:latin typeface="Meiryo" charset="-128"/>
              <a:ea typeface="Meiryo" charset="-128"/>
              <a:cs typeface="Meiryo" charset="-128"/>
            </a:endParaRPr>
          </a:p>
        </p:txBody>
      </p:sp>
      <p:pic>
        <p:nvPicPr>
          <p:cNvPr id="6" name="図 5">
            <a:extLst>
              <a:ext uri="{FF2B5EF4-FFF2-40B4-BE49-F238E27FC236}">
                <a16:creationId xmlns:a16="http://schemas.microsoft.com/office/drawing/2014/main" id="{0C1A1C4A-136A-1F4B-B1CD-E7B9EF51B80C}"/>
              </a:ext>
            </a:extLst>
          </p:cNvPr>
          <p:cNvPicPr>
            <a:picLocks noChangeAspect="1"/>
          </p:cNvPicPr>
          <p:nvPr/>
        </p:nvPicPr>
        <p:blipFill>
          <a:blip r:embed="rId4"/>
          <a:stretch>
            <a:fillRect/>
          </a:stretch>
        </p:blipFill>
        <p:spPr>
          <a:xfrm>
            <a:off x="2356030" y="3271058"/>
            <a:ext cx="853103" cy="1112743"/>
          </a:xfrm>
          <a:prstGeom prst="rect">
            <a:avLst/>
          </a:prstGeom>
          <a:effectLst>
            <a:outerShdw blurRad="50800" dist="38100" dir="2700000" algn="tl" rotWithShape="0">
              <a:prstClr val="black">
                <a:alpha val="40000"/>
              </a:prstClr>
            </a:outerShdw>
          </a:effectLst>
        </p:spPr>
      </p:pic>
      <p:sp>
        <p:nvSpPr>
          <p:cNvPr id="9" name="テキスト ボックス 8">
            <a:extLst>
              <a:ext uri="{FF2B5EF4-FFF2-40B4-BE49-F238E27FC236}">
                <a16:creationId xmlns:a16="http://schemas.microsoft.com/office/drawing/2014/main" id="{272FDF42-BF39-1448-8833-56E555C59549}"/>
              </a:ext>
            </a:extLst>
          </p:cNvPr>
          <p:cNvSpPr txBox="1"/>
          <p:nvPr/>
        </p:nvSpPr>
        <p:spPr>
          <a:xfrm>
            <a:off x="2194689" y="3049907"/>
            <a:ext cx="1877437" cy="276999"/>
          </a:xfrm>
          <a:prstGeom prst="rect">
            <a:avLst/>
          </a:prstGeom>
          <a:noFill/>
        </p:spPr>
        <p:txBody>
          <a:bodyPr wrap="none" rtlCol="0">
            <a:spAutoFit/>
          </a:bodyPr>
          <a:lstStyle/>
          <a:p>
            <a:pPr algn="ctr"/>
            <a:r>
              <a:rPr kumimoji="1" lang="ja-JP" altLang="en-US" sz="1200" b="1">
                <a:latin typeface="Meiryo" panose="020B0604030504040204" pitchFamily="34" charset="-128"/>
                <a:ea typeface="Meiryo" panose="020B0604030504040204" pitchFamily="34" charset="-128"/>
              </a:rPr>
              <a:t>ノイマン型コンピュータ</a:t>
            </a:r>
          </a:p>
        </p:txBody>
      </p:sp>
      <p:sp>
        <p:nvSpPr>
          <p:cNvPr id="10" name="テキスト ボックス 9">
            <a:extLst>
              <a:ext uri="{FF2B5EF4-FFF2-40B4-BE49-F238E27FC236}">
                <a16:creationId xmlns:a16="http://schemas.microsoft.com/office/drawing/2014/main" id="{411B9460-B352-A546-B48D-903DD53920A7}"/>
              </a:ext>
            </a:extLst>
          </p:cNvPr>
          <p:cNvSpPr txBox="1"/>
          <p:nvPr/>
        </p:nvSpPr>
        <p:spPr>
          <a:xfrm>
            <a:off x="174394" y="3026335"/>
            <a:ext cx="1723549" cy="276999"/>
          </a:xfrm>
          <a:prstGeom prst="rect">
            <a:avLst/>
          </a:prstGeom>
          <a:noFill/>
        </p:spPr>
        <p:txBody>
          <a:bodyPr wrap="none" rtlCol="0">
            <a:spAutoFit/>
          </a:bodyPr>
          <a:lstStyle/>
          <a:p>
            <a:pPr algn="ctr"/>
            <a:r>
              <a:rPr kumimoji="1" lang="ja-JP" altLang="en-US" sz="1200" b="1">
                <a:latin typeface="Meiryo" panose="020B0604030504040204" pitchFamily="34" charset="-128"/>
                <a:ea typeface="Meiryo" panose="020B0604030504040204" pitchFamily="34" charset="-128"/>
              </a:rPr>
              <a:t>チューリング・マシン</a:t>
            </a:r>
          </a:p>
        </p:txBody>
      </p:sp>
      <p:pic>
        <p:nvPicPr>
          <p:cNvPr id="11" name="図 10">
            <a:extLst>
              <a:ext uri="{FF2B5EF4-FFF2-40B4-BE49-F238E27FC236}">
                <a16:creationId xmlns:a16="http://schemas.microsoft.com/office/drawing/2014/main" id="{4ED7F467-C289-CA4B-9C55-703CFD989AA7}"/>
              </a:ext>
            </a:extLst>
          </p:cNvPr>
          <p:cNvPicPr>
            <a:picLocks noChangeAspect="1"/>
          </p:cNvPicPr>
          <p:nvPr/>
        </p:nvPicPr>
        <p:blipFill>
          <a:blip r:embed="rId5"/>
          <a:stretch>
            <a:fillRect/>
          </a:stretch>
        </p:blipFill>
        <p:spPr>
          <a:xfrm>
            <a:off x="7629274" y="1230652"/>
            <a:ext cx="1043712" cy="587088"/>
          </a:xfrm>
          <a:prstGeom prst="rect">
            <a:avLst/>
          </a:prstGeom>
        </p:spPr>
      </p:pic>
      <p:pic>
        <p:nvPicPr>
          <p:cNvPr id="12" name="図 11">
            <a:extLst>
              <a:ext uri="{FF2B5EF4-FFF2-40B4-BE49-F238E27FC236}">
                <a16:creationId xmlns:a16="http://schemas.microsoft.com/office/drawing/2014/main" id="{465031ED-DEA1-5D42-927C-33E61109CFA6}"/>
              </a:ext>
            </a:extLst>
          </p:cNvPr>
          <p:cNvPicPr>
            <a:picLocks noChangeAspect="1"/>
          </p:cNvPicPr>
          <p:nvPr/>
        </p:nvPicPr>
        <p:blipFill>
          <a:blip r:embed="rId6"/>
          <a:stretch>
            <a:fillRect/>
          </a:stretch>
        </p:blipFill>
        <p:spPr>
          <a:xfrm>
            <a:off x="7661544" y="2300511"/>
            <a:ext cx="1001259" cy="964547"/>
          </a:xfrm>
          <a:prstGeom prst="rect">
            <a:avLst/>
          </a:prstGeom>
        </p:spPr>
      </p:pic>
      <p:pic>
        <p:nvPicPr>
          <p:cNvPr id="19" name="図 18">
            <a:extLst>
              <a:ext uri="{FF2B5EF4-FFF2-40B4-BE49-F238E27FC236}">
                <a16:creationId xmlns:a16="http://schemas.microsoft.com/office/drawing/2014/main" id="{AF98DBF9-30C4-CD4E-930A-FD4012D75F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69776" y="5143499"/>
            <a:ext cx="475795" cy="467996"/>
          </a:xfrm>
          <a:prstGeom prst="rect">
            <a:avLst/>
          </a:prstGeom>
        </p:spPr>
      </p:pic>
      <p:cxnSp>
        <p:nvCxnSpPr>
          <p:cNvPr id="21" name="直線矢印コネクタ 20">
            <a:extLst>
              <a:ext uri="{FF2B5EF4-FFF2-40B4-BE49-F238E27FC236}">
                <a16:creationId xmlns:a16="http://schemas.microsoft.com/office/drawing/2014/main" id="{4D0E1202-28F9-7E43-B3ED-8FF37D153BDD}"/>
              </a:ext>
            </a:extLst>
          </p:cNvPr>
          <p:cNvCxnSpPr>
            <a:stCxn id="4" idx="3"/>
            <a:endCxn id="6" idx="1"/>
          </p:cNvCxnSpPr>
          <p:nvPr/>
        </p:nvCxnSpPr>
        <p:spPr>
          <a:xfrm flipV="1">
            <a:off x="1786320" y="3827430"/>
            <a:ext cx="569710" cy="5892"/>
          </a:xfrm>
          <a:prstGeom prst="straightConnector1">
            <a:avLst/>
          </a:prstGeom>
          <a:ln>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2" name="直線矢印コネクタ 21">
            <a:extLst>
              <a:ext uri="{FF2B5EF4-FFF2-40B4-BE49-F238E27FC236}">
                <a16:creationId xmlns:a16="http://schemas.microsoft.com/office/drawing/2014/main" id="{7832447E-4E94-8B41-A193-5BFD74D9DF53}"/>
              </a:ext>
            </a:extLst>
          </p:cNvPr>
          <p:cNvCxnSpPr>
            <a:cxnSpLocks/>
            <a:endCxn id="11" idx="1"/>
          </p:cNvCxnSpPr>
          <p:nvPr/>
        </p:nvCxnSpPr>
        <p:spPr>
          <a:xfrm flipV="1">
            <a:off x="1277218" y="1524196"/>
            <a:ext cx="6352056" cy="1485845"/>
          </a:xfrm>
          <a:prstGeom prst="straightConnector1">
            <a:avLst/>
          </a:prstGeom>
          <a:ln>
            <a:solidFill>
              <a:schemeClr val="accent6">
                <a:lumMod val="75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25" name="直線矢印コネクタ 24">
            <a:extLst>
              <a:ext uri="{FF2B5EF4-FFF2-40B4-BE49-F238E27FC236}">
                <a16:creationId xmlns:a16="http://schemas.microsoft.com/office/drawing/2014/main" id="{EF359A1A-79E9-3A42-A16F-A3B0C7662F58}"/>
              </a:ext>
            </a:extLst>
          </p:cNvPr>
          <p:cNvCxnSpPr>
            <a:cxnSpLocks/>
            <a:stCxn id="7" idx="3"/>
            <a:endCxn id="13" idx="1"/>
          </p:cNvCxnSpPr>
          <p:nvPr/>
        </p:nvCxnSpPr>
        <p:spPr>
          <a:xfrm>
            <a:off x="3960095" y="3830376"/>
            <a:ext cx="457351" cy="2946"/>
          </a:xfrm>
          <a:prstGeom prst="straightConnector1">
            <a:avLst/>
          </a:prstGeom>
          <a:ln w="12700">
            <a:solidFill>
              <a:schemeClr val="accent5">
                <a:lumMod val="40000"/>
                <a:lumOff val="6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34" name="テキスト ボックス 33">
            <a:extLst>
              <a:ext uri="{FF2B5EF4-FFF2-40B4-BE49-F238E27FC236}">
                <a16:creationId xmlns:a16="http://schemas.microsoft.com/office/drawing/2014/main" id="{582C6997-A895-7C40-A18B-55700F9960D2}"/>
              </a:ext>
            </a:extLst>
          </p:cNvPr>
          <p:cNvSpPr txBox="1"/>
          <p:nvPr/>
        </p:nvSpPr>
        <p:spPr>
          <a:xfrm>
            <a:off x="7438435" y="1890594"/>
            <a:ext cx="1425390" cy="430887"/>
          </a:xfrm>
          <a:prstGeom prst="rect">
            <a:avLst/>
          </a:prstGeom>
          <a:noFill/>
        </p:spPr>
        <p:txBody>
          <a:bodyPr wrap="none" rtlCol="0">
            <a:spAutoFit/>
          </a:bodyPr>
          <a:lstStyle/>
          <a:p>
            <a:pPr algn="ctr"/>
            <a:r>
              <a:rPr lang="ja-JP" altLang="en-US" sz="1200" b="1">
                <a:solidFill>
                  <a:schemeClr val="accent3">
                    <a:lumMod val="75000"/>
                  </a:schemeClr>
                </a:solidFill>
                <a:latin typeface="Meiryo" panose="020B0604030504040204" pitchFamily="34" charset="-128"/>
                <a:ea typeface="Meiryo" panose="020B0604030504040204" pitchFamily="34" charset="-128"/>
              </a:rPr>
              <a:t>量子コンピュータ</a:t>
            </a:r>
            <a:endParaRPr lang="en-US" altLang="ja-JP" sz="1200" b="1" dirty="0">
              <a:solidFill>
                <a:schemeClr val="accent3">
                  <a:lumMod val="75000"/>
                </a:schemeClr>
              </a:solidFill>
              <a:latin typeface="Meiryo" panose="020B0604030504040204" pitchFamily="34" charset="-128"/>
              <a:ea typeface="Meiryo" panose="020B0604030504040204" pitchFamily="34" charset="-128"/>
            </a:endParaRPr>
          </a:p>
          <a:p>
            <a:pPr algn="ctr"/>
            <a:r>
              <a:rPr kumimoji="1" lang="en-US" altLang="ja-JP" sz="1000" dirty="0">
                <a:solidFill>
                  <a:schemeClr val="accent3">
                    <a:lumMod val="75000"/>
                  </a:schemeClr>
                </a:solidFill>
                <a:latin typeface="Meiryo" panose="020B0604030504040204" pitchFamily="34" charset="-128"/>
                <a:ea typeface="Meiryo" panose="020B0604030504040204" pitchFamily="34" charset="-128"/>
              </a:rPr>
              <a:t>Quantum Computer</a:t>
            </a:r>
            <a:endParaRPr kumimoji="1" lang="ja-JP" altLang="en-US" sz="1000">
              <a:solidFill>
                <a:schemeClr val="accent3">
                  <a:lumMod val="75000"/>
                </a:schemeClr>
              </a:solidFill>
              <a:latin typeface="Meiryo" panose="020B0604030504040204" pitchFamily="34" charset="-128"/>
              <a:ea typeface="Meiryo" panose="020B0604030504040204" pitchFamily="34" charset="-128"/>
            </a:endParaRPr>
          </a:p>
        </p:txBody>
      </p:sp>
      <p:sp>
        <p:nvSpPr>
          <p:cNvPr id="35" name="テキスト ボックス 34">
            <a:extLst>
              <a:ext uri="{FF2B5EF4-FFF2-40B4-BE49-F238E27FC236}">
                <a16:creationId xmlns:a16="http://schemas.microsoft.com/office/drawing/2014/main" id="{77F603DA-7DC4-0349-95FF-1CFEB61067C8}"/>
              </a:ext>
            </a:extLst>
          </p:cNvPr>
          <p:cNvSpPr txBox="1"/>
          <p:nvPr/>
        </p:nvSpPr>
        <p:spPr>
          <a:xfrm>
            <a:off x="7607361" y="960182"/>
            <a:ext cx="1082348" cy="246221"/>
          </a:xfrm>
          <a:prstGeom prst="rect">
            <a:avLst/>
          </a:prstGeom>
          <a:noFill/>
        </p:spPr>
        <p:txBody>
          <a:bodyPr wrap="none" rtlCol="0">
            <a:spAutoFit/>
          </a:bodyPr>
          <a:lstStyle/>
          <a:p>
            <a:pPr algn="ctr"/>
            <a:r>
              <a:rPr lang="ja-JP" altLang="en-US" sz="1000">
                <a:solidFill>
                  <a:schemeClr val="accent3">
                    <a:lumMod val="75000"/>
                  </a:schemeClr>
                </a:solidFill>
                <a:latin typeface="Meiryo" panose="020B0604030504040204" pitchFamily="34" charset="-128"/>
                <a:ea typeface="Meiryo" panose="020B0604030504040204" pitchFamily="34" charset="-128"/>
              </a:rPr>
              <a:t>量子ゲート方式</a:t>
            </a:r>
            <a:endParaRPr kumimoji="1" lang="ja-JP" altLang="en-US" sz="1000">
              <a:solidFill>
                <a:schemeClr val="accent3">
                  <a:lumMod val="75000"/>
                </a:schemeClr>
              </a:solidFill>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a16="http://schemas.microsoft.com/office/drawing/2014/main" id="{2C16CAA4-F31F-3D40-869B-32D0740B4520}"/>
              </a:ext>
            </a:extLst>
          </p:cNvPr>
          <p:cNvSpPr txBox="1"/>
          <p:nvPr/>
        </p:nvSpPr>
        <p:spPr>
          <a:xfrm>
            <a:off x="7428640" y="3205484"/>
            <a:ext cx="1467068" cy="246221"/>
          </a:xfrm>
          <a:prstGeom prst="rect">
            <a:avLst/>
          </a:prstGeom>
          <a:noFill/>
        </p:spPr>
        <p:txBody>
          <a:bodyPr wrap="none" rtlCol="0">
            <a:spAutoFit/>
          </a:bodyPr>
          <a:lstStyle/>
          <a:p>
            <a:pPr algn="ctr"/>
            <a:r>
              <a:rPr lang="ja-JP" altLang="en-US" sz="1000">
                <a:solidFill>
                  <a:schemeClr val="accent3">
                    <a:lumMod val="75000"/>
                  </a:schemeClr>
                </a:solidFill>
                <a:latin typeface="Meiryo" panose="020B0604030504040204" pitchFamily="34" charset="-128"/>
                <a:ea typeface="Meiryo" panose="020B0604030504040204" pitchFamily="34" charset="-128"/>
              </a:rPr>
              <a:t>量子アニーリング方式</a:t>
            </a:r>
            <a:endParaRPr kumimoji="1" lang="ja-JP" altLang="en-US" sz="1000">
              <a:solidFill>
                <a:schemeClr val="accent3">
                  <a:lumMod val="75000"/>
                </a:schemeClr>
              </a:solidFill>
              <a:latin typeface="Meiryo" panose="020B0604030504040204" pitchFamily="34" charset="-128"/>
              <a:ea typeface="Meiryo" panose="020B0604030504040204" pitchFamily="34" charset="-128"/>
            </a:endParaRPr>
          </a:p>
        </p:txBody>
      </p:sp>
      <p:cxnSp>
        <p:nvCxnSpPr>
          <p:cNvPr id="38" name="直線矢印コネクタ 37">
            <a:extLst>
              <a:ext uri="{FF2B5EF4-FFF2-40B4-BE49-F238E27FC236}">
                <a16:creationId xmlns:a16="http://schemas.microsoft.com/office/drawing/2014/main" id="{A1FEF09F-62D4-9B45-A9C9-64D162AC8BA8}"/>
              </a:ext>
            </a:extLst>
          </p:cNvPr>
          <p:cNvCxnSpPr>
            <a:cxnSpLocks/>
            <a:stCxn id="7" idx="3"/>
            <a:endCxn id="15" idx="1"/>
          </p:cNvCxnSpPr>
          <p:nvPr/>
        </p:nvCxnSpPr>
        <p:spPr>
          <a:xfrm>
            <a:off x="3960095" y="3830376"/>
            <a:ext cx="1663932" cy="553425"/>
          </a:xfrm>
          <a:prstGeom prst="straightConnector1">
            <a:avLst/>
          </a:prstGeom>
          <a:ln w="12700">
            <a:solidFill>
              <a:schemeClr val="accent5">
                <a:lumMod val="40000"/>
                <a:lumOff val="6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1" name="直線矢印コネクタ 40">
            <a:extLst>
              <a:ext uri="{FF2B5EF4-FFF2-40B4-BE49-F238E27FC236}">
                <a16:creationId xmlns:a16="http://schemas.microsoft.com/office/drawing/2014/main" id="{88184F82-E545-8441-9FFC-0AA0ED8F8C92}"/>
              </a:ext>
            </a:extLst>
          </p:cNvPr>
          <p:cNvCxnSpPr>
            <a:cxnSpLocks/>
            <a:stCxn id="7" idx="3"/>
            <a:endCxn id="16" idx="1"/>
          </p:cNvCxnSpPr>
          <p:nvPr/>
        </p:nvCxnSpPr>
        <p:spPr>
          <a:xfrm>
            <a:off x="3960095" y="3830376"/>
            <a:ext cx="2156408" cy="1170196"/>
          </a:xfrm>
          <a:prstGeom prst="straightConnector1">
            <a:avLst/>
          </a:prstGeom>
          <a:ln w="12700">
            <a:solidFill>
              <a:schemeClr val="accent5">
                <a:lumMod val="40000"/>
                <a:lumOff val="6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4" name="直線矢印コネクタ 43">
            <a:extLst>
              <a:ext uri="{FF2B5EF4-FFF2-40B4-BE49-F238E27FC236}">
                <a16:creationId xmlns:a16="http://schemas.microsoft.com/office/drawing/2014/main" id="{C094539D-FF59-DC49-8C51-34D14B7AF274}"/>
              </a:ext>
            </a:extLst>
          </p:cNvPr>
          <p:cNvCxnSpPr>
            <a:cxnSpLocks/>
            <a:stCxn id="7" idx="3"/>
            <a:endCxn id="17" idx="1"/>
          </p:cNvCxnSpPr>
          <p:nvPr/>
        </p:nvCxnSpPr>
        <p:spPr>
          <a:xfrm>
            <a:off x="3960095" y="3830376"/>
            <a:ext cx="2934557" cy="1820538"/>
          </a:xfrm>
          <a:prstGeom prst="straightConnector1">
            <a:avLst/>
          </a:prstGeom>
          <a:ln w="12700">
            <a:solidFill>
              <a:schemeClr val="accent5">
                <a:lumMod val="40000"/>
                <a:lumOff val="6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8" name="直線矢印コネクタ 47">
            <a:extLst>
              <a:ext uri="{FF2B5EF4-FFF2-40B4-BE49-F238E27FC236}">
                <a16:creationId xmlns:a16="http://schemas.microsoft.com/office/drawing/2014/main" id="{D6C2AF16-1A54-EA42-8168-DA40F6DA9356}"/>
              </a:ext>
            </a:extLst>
          </p:cNvPr>
          <p:cNvCxnSpPr>
            <a:cxnSpLocks/>
            <a:stCxn id="7" idx="3"/>
            <a:endCxn id="18" idx="1"/>
          </p:cNvCxnSpPr>
          <p:nvPr/>
        </p:nvCxnSpPr>
        <p:spPr>
          <a:xfrm>
            <a:off x="3960095" y="3830376"/>
            <a:ext cx="3607179" cy="2604034"/>
          </a:xfrm>
          <a:prstGeom prst="straightConnector1">
            <a:avLst/>
          </a:prstGeom>
          <a:ln w="12700">
            <a:solidFill>
              <a:schemeClr val="accent5">
                <a:lumMod val="40000"/>
                <a:lumOff val="60000"/>
              </a:schemeClr>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3" name="図 12">
            <a:extLst>
              <a:ext uri="{FF2B5EF4-FFF2-40B4-BE49-F238E27FC236}">
                <a16:creationId xmlns:a16="http://schemas.microsoft.com/office/drawing/2014/main" id="{E176C3BB-5253-B848-84A0-BCAB8182B392}"/>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4417446" y="3461847"/>
            <a:ext cx="990600" cy="742950"/>
          </a:xfrm>
          <a:prstGeom prst="rect">
            <a:avLst/>
          </a:prstGeom>
        </p:spPr>
      </p:pic>
      <p:pic>
        <p:nvPicPr>
          <p:cNvPr id="15" name="図 14">
            <a:extLst>
              <a:ext uri="{FF2B5EF4-FFF2-40B4-BE49-F238E27FC236}">
                <a16:creationId xmlns:a16="http://schemas.microsoft.com/office/drawing/2014/main" id="{34065E32-2991-5F43-B523-A90ECBB9C898}"/>
              </a:ext>
            </a:extLst>
          </p:cNvPr>
          <p:cNvPicPr>
            <a:picLocks noChangeAspect="1"/>
          </p:cNvPicPr>
          <p:nvPr/>
        </p:nvPicPr>
        <p:blipFill>
          <a:blip r:embed="rId9">
            <a:clrChange>
              <a:clrFrom>
                <a:srgbClr val="FBF9FA"/>
              </a:clrFrom>
              <a:clrTo>
                <a:srgbClr val="FBF9FA">
                  <a:alpha val="0"/>
                </a:srgbClr>
              </a:clrTo>
            </a:clrChange>
          </a:blip>
          <a:stretch>
            <a:fillRect/>
          </a:stretch>
        </p:blipFill>
        <p:spPr>
          <a:xfrm>
            <a:off x="5624027" y="4042606"/>
            <a:ext cx="467390" cy="682389"/>
          </a:xfrm>
          <a:prstGeom prst="rect">
            <a:avLst/>
          </a:prstGeom>
        </p:spPr>
      </p:pic>
      <p:pic>
        <p:nvPicPr>
          <p:cNvPr id="16" name="図 15">
            <a:extLst>
              <a:ext uri="{FF2B5EF4-FFF2-40B4-BE49-F238E27FC236}">
                <a16:creationId xmlns:a16="http://schemas.microsoft.com/office/drawing/2014/main" id="{FCDD59C8-5497-2C4C-9A2B-B3A646011D55}"/>
              </a:ext>
            </a:extLst>
          </p:cNvPr>
          <p:cNvPicPr>
            <a:picLocks noChangeAspect="1"/>
          </p:cNvPicPr>
          <p:nvPr/>
        </p:nvPicPr>
        <p:blipFill>
          <a:blip r:embed="rId10">
            <a:clrChange>
              <a:clrFrom>
                <a:srgbClr val="FEFEFE"/>
              </a:clrFrom>
              <a:clrTo>
                <a:srgbClr val="FEFEFE">
                  <a:alpha val="0"/>
                </a:srgbClr>
              </a:clrTo>
            </a:clrChange>
          </a:blip>
          <a:stretch>
            <a:fillRect/>
          </a:stretch>
        </p:blipFill>
        <p:spPr>
          <a:xfrm>
            <a:off x="6116503" y="4767375"/>
            <a:ext cx="701379" cy="466393"/>
          </a:xfrm>
          <a:prstGeom prst="rect">
            <a:avLst/>
          </a:prstGeom>
        </p:spPr>
      </p:pic>
      <p:pic>
        <p:nvPicPr>
          <p:cNvPr id="17" name="図 16">
            <a:extLst>
              <a:ext uri="{FF2B5EF4-FFF2-40B4-BE49-F238E27FC236}">
                <a16:creationId xmlns:a16="http://schemas.microsoft.com/office/drawing/2014/main" id="{967BA2BB-0AA0-8741-89E6-DAC1B31BDD6F}"/>
              </a:ext>
            </a:extLst>
          </p:cNvPr>
          <p:cNvPicPr>
            <a:picLocks noChangeAspect="1"/>
          </p:cNvPicPr>
          <p:nvPr/>
        </p:nvPicPr>
        <p:blipFill>
          <a:blip r:embed="rId11"/>
          <a:stretch>
            <a:fillRect/>
          </a:stretch>
        </p:blipFill>
        <p:spPr>
          <a:xfrm>
            <a:off x="6894652" y="5453969"/>
            <a:ext cx="234365" cy="393890"/>
          </a:xfrm>
          <a:prstGeom prst="rect">
            <a:avLst/>
          </a:prstGeom>
        </p:spPr>
      </p:pic>
      <p:pic>
        <p:nvPicPr>
          <p:cNvPr id="18" name="図 17">
            <a:extLst>
              <a:ext uri="{FF2B5EF4-FFF2-40B4-BE49-F238E27FC236}">
                <a16:creationId xmlns:a16="http://schemas.microsoft.com/office/drawing/2014/main" id="{B2E206AC-A31B-2F49-90A9-6C8984E29FA8}"/>
              </a:ext>
            </a:extLst>
          </p:cNvPr>
          <p:cNvPicPr>
            <a:picLocks noChangeAspect="1"/>
          </p:cNvPicPr>
          <p:nvPr/>
        </p:nvPicPr>
        <p:blipFill>
          <a:blip r:embed="rId12"/>
          <a:stretch>
            <a:fillRect/>
          </a:stretch>
        </p:blipFill>
        <p:spPr>
          <a:xfrm>
            <a:off x="7567274" y="6277839"/>
            <a:ext cx="320722" cy="313141"/>
          </a:xfrm>
          <a:prstGeom prst="rect">
            <a:avLst/>
          </a:prstGeom>
          <a:ln w="12700">
            <a:noFill/>
          </a:ln>
        </p:spPr>
      </p:pic>
      <p:sp>
        <p:nvSpPr>
          <p:cNvPr id="59" name="テキスト ボックス 58">
            <a:extLst>
              <a:ext uri="{FF2B5EF4-FFF2-40B4-BE49-F238E27FC236}">
                <a16:creationId xmlns:a16="http://schemas.microsoft.com/office/drawing/2014/main" id="{E025E63C-AF9F-FE4A-B102-F105C886E63E}"/>
              </a:ext>
            </a:extLst>
          </p:cNvPr>
          <p:cNvSpPr txBox="1"/>
          <p:nvPr/>
        </p:nvSpPr>
        <p:spPr>
          <a:xfrm>
            <a:off x="4404372" y="3336391"/>
            <a:ext cx="902811" cy="215444"/>
          </a:xfrm>
          <a:prstGeom prst="rect">
            <a:avLst/>
          </a:prstGeom>
          <a:noFill/>
        </p:spPr>
        <p:txBody>
          <a:bodyPr wrap="none" rtlCol="0">
            <a:spAutoFit/>
          </a:bodyPr>
          <a:lstStyle/>
          <a:p>
            <a:pPr algn="ctr"/>
            <a:r>
              <a:rPr kumimoji="1" lang="ja-JP" altLang="en-US" sz="800">
                <a:solidFill>
                  <a:srgbClr val="0070C0"/>
                </a:solidFill>
                <a:latin typeface="Meiryo" panose="020B0604030504040204" pitchFamily="34" charset="-128"/>
                <a:ea typeface="Meiryo" panose="020B0604030504040204" pitchFamily="34" charset="-128"/>
              </a:rPr>
              <a:t>メインフレーム</a:t>
            </a:r>
          </a:p>
        </p:txBody>
      </p:sp>
      <p:sp>
        <p:nvSpPr>
          <p:cNvPr id="60" name="テキスト ボックス 59">
            <a:extLst>
              <a:ext uri="{FF2B5EF4-FFF2-40B4-BE49-F238E27FC236}">
                <a16:creationId xmlns:a16="http://schemas.microsoft.com/office/drawing/2014/main" id="{D2F72A2E-C020-564A-8DA5-981A6165691C}"/>
              </a:ext>
            </a:extLst>
          </p:cNvPr>
          <p:cNvSpPr txBox="1"/>
          <p:nvPr/>
        </p:nvSpPr>
        <p:spPr>
          <a:xfrm>
            <a:off x="5343036" y="3827162"/>
            <a:ext cx="1005403" cy="215444"/>
          </a:xfrm>
          <a:prstGeom prst="rect">
            <a:avLst/>
          </a:prstGeom>
          <a:noFill/>
        </p:spPr>
        <p:txBody>
          <a:bodyPr wrap="none" rtlCol="0">
            <a:spAutoFit/>
          </a:bodyPr>
          <a:lstStyle/>
          <a:p>
            <a:pPr algn="ctr"/>
            <a:r>
              <a:rPr kumimoji="1" lang="ja-JP" altLang="en-US" sz="800">
                <a:solidFill>
                  <a:srgbClr val="0070C0"/>
                </a:solidFill>
                <a:latin typeface="Meiryo" panose="020B0604030504040204" pitchFamily="34" charset="-128"/>
                <a:ea typeface="Meiryo" panose="020B0604030504040204" pitchFamily="34" charset="-128"/>
              </a:rPr>
              <a:t>ミニコンピュータ</a:t>
            </a:r>
            <a:endParaRPr kumimoji="1" lang="en-US" altLang="ja-JP" sz="800" dirty="0">
              <a:solidFill>
                <a:srgbClr val="0070C0"/>
              </a:solidFill>
              <a:latin typeface="Meiryo" panose="020B0604030504040204" pitchFamily="34" charset="-128"/>
              <a:ea typeface="Meiryo" panose="020B0604030504040204" pitchFamily="34" charset="-128"/>
            </a:endParaRPr>
          </a:p>
        </p:txBody>
      </p:sp>
      <p:sp>
        <p:nvSpPr>
          <p:cNvPr id="61" name="テキスト ボックス 60">
            <a:extLst>
              <a:ext uri="{FF2B5EF4-FFF2-40B4-BE49-F238E27FC236}">
                <a16:creationId xmlns:a16="http://schemas.microsoft.com/office/drawing/2014/main" id="{2BE74049-F222-6D42-AA25-66F0BBE76338}"/>
              </a:ext>
            </a:extLst>
          </p:cNvPr>
          <p:cNvSpPr txBox="1"/>
          <p:nvPr/>
        </p:nvSpPr>
        <p:spPr>
          <a:xfrm>
            <a:off x="6077099" y="4587566"/>
            <a:ext cx="1107997" cy="215444"/>
          </a:xfrm>
          <a:prstGeom prst="rect">
            <a:avLst/>
          </a:prstGeom>
          <a:noFill/>
        </p:spPr>
        <p:txBody>
          <a:bodyPr wrap="none" rtlCol="0">
            <a:spAutoFit/>
          </a:bodyPr>
          <a:lstStyle/>
          <a:p>
            <a:pPr algn="ctr"/>
            <a:r>
              <a:rPr kumimoji="1" lang="ja-JP" altLang="en-US" sz="800">
                <a:solidFill>
                  <a:srgbClr val="0070C0"/>
                </a:solidFill>
                <a:latin typeface="Meiryo" panose="020B0604030504040204" pitchFamily="34" charset="-128"/>
                <a:ea typeface="Meiryo" panose="020B0604030504040204" pitchFamily="34" charset="-128"/>
              </a:rPr>
              <a:t>パーソナルピュータ</a:t>
            </a:r>
            <a:endParaRPr kumimoji="1" lang="en-US" altLang="ja-JP" sz="800" dirty="0">
              <a:solidFill>
                <a:srgbClr val="0070C0"/>
              </a:solidFill>
              <a:latin typeface="Meiryo" panose="020B0604030504040204" pitchFamily="34" charset="-128"/>
              <a:ea typeface="Meiryo" panose="020B0604030504040204" pitchFamily="34" charset="-128"/>
            </a:endParaRPr>
          </a:p>
        </p:txBody>
      </p:sp>
      <p:sp>
        <p:nvSpPr>
          <p:cNvPr id="64" name="テキスト ボックス 63">
            <a:extLst>
              <a:ext uri="{FF2B5EF4-FFF2-40B4-BE49-F238E27FC236}">
                <a16:creationId xmlns:a16="http://schemas.microsoft.com/office/drawing/2014/main" id="{CD168BFD-73AD-DE4C-8EC9-1D2187EA28E2}"/>
              </a:ext>
            </a:extLst>
          </p:cNvPr>
          <p:cNvSpPr txBox="1"/>
          <p:nvPr/>
        </p:nvSpPr>
        <p:spPr>
          <a:xfrm>
            <a:off x="6573735" y="5271887"/>
            <a:ext cx="902811" cy="215444"/>
          </a:xfrm>
          <a:prstGeom prst="rect">
            <a:avLst/>
          </a:prstGeom>
          <a:noFill/>
        </p:spPr>
        <p:txBody>
          <a:bodyPr wrap="none" rtlCol="0">
            <a:spAutoFit/>
          </a:bodyPr>
          <a:lstStyle/>
          <a:p>
            <a:pPr algn="ctr"/>
            <a:r>
              <a:rPr kumimoji="1" lang="ja-JP" altLang="en-US" sz="800">
                <a:solidFill>
                  <a:srgbClr val="0070C0"/>
                </a:solidFill>
                <a:latin typeface="Meiryo" panose="020B0604030504040204" pitchFamily="34" charset="-128"/>
                <a:ea typeface="Meiryo" panose="020B0604030504040204" pitchFamily="34" charset="-128"/>
              </a:rPr>
              <a:t>スマートフォン</a:t>
            </a:r>
            <a:endParaRPr kumimoji="1" lang="en-US" altLang="ja-JP" sz="800" dirty="0">
              <a:solidFill>
                <a:srgbClr val="0070C0"/>
              </a:solidFill>
              <a:latin typeface="Meiryo" panose="020B0604030504040204" pitchFamily="34" charset="-128"/>
              <a:ea typeface="Meiryo" panose="020B0604030504040204" pitchFamily="34" charset="-128"/>
            </a:endParaRPr>
          </a:p>
        </p:txBody>
      </p:sp>
      <p:sp>
        <p:nvSpPr>
          <p:cNvPr id="65" name="テキスト ボックス 64">
            <a:extLst>
              <a:ext uri="{FF2B5EF4-FFF2-40B4-BE49-F238E27FC236}">
                <a16:creationId xmlns:a16="http://schemas.microsoft.com/office/drawing/2014/main" id="{81487602-E7F3-0A41-ACE9-28582871B803}"/>
              </a:ext>
            </a:extLst>
          </p:cNvPr>
          <p:cNvSpPr txBox="1"/>
          <p:nvPr/>
        </p:nvSpPr>
        <p:spPr>
          <a:xfrm>
            <a:off x="7428640" y="6015390"/>
            <a:ext cx="707245" cy="338554"/>
          </a:xfrm>
          <a:prstGeom prst="rect">
            <a:avLst/>
          </a:prstGeom>
          <a:noFill/>
        </p:spPr>
        <p:txBody>
          <a:bodyPr wrap="none" rtlCol="0">
            <a:spAutoFit/>
          </a:bodyPr>
          <a:lstStyle/>
          <a:p>
            <a:pPr algn="ctr"/>
            <a:r>
              <a:rPr kumimoji="1" lang="en-US" altLang="ja-JP" sz="800" dirty="0">
                <a:solidFill>
                  <a:srgbClr val="0070C0"/>
                </a:solidFill>
                <a:latin typeface="Meiryo" panose="020B0604030504040204" pitchFamily="34" charset="-128"/>
                <a:ea typeface="Meiryo" panose="020B0604030504040204" pitchFamily="34" charset="-128"/>
              </a:rPr>
              <a:t>IoT/</a:t>
            </a:r>
            <a:r>
              <a:rPr kumimoji="1" lang="ja-JP" altLang="en-US" sz="800">
                <a:solidFill>
                  <a:srgbClr val="0070C0"/>
                </a:solidFill>
                <a:latin typeface="Meiryo" panose="020B0604030504040204" pitchFamily="34" charset="-128"/>
                <a:ea typeface="Meiryo" panose="020B0604030504040204" pitchFamily="34" charset="-128"/>
              </a:rPr>
              <a:t>エッジ</a:t>
            </a:r>
            <a:endParaRPr lang="en-US" altLang="ja-JP" sz="800" dirty="0">
              <a:solidFill>
                <a:srgbClr val="0070C0"/>
              </a:solidFill>
              <a:latin typeface="Meiryo" panose="020B0604030504040204" pitchFamily="34" charset="-128"/>
              <a:ea typeface="Meiryo" panose="020B0604030504040204" pitchFamily="34" charset="-128"/>
            </a:endParaRPr>
          </a:p>
          <a:p>
            <a:pPr algn="ctr"/>
            <a:r>
              <a:rPr kumimoji="1" lang="ja-JP" altLang="en-US" sz="800">
                <a:solidFill>
                  <a:srgbClr val="0070C0"/>
                </a:solidFill>
                <a:latin typeface="Meiryo" panose="020B0604030504040204" pitchFamily="34" charset="-128"/>
                <a:ea typeface="Meiryo" panose="020B0604030504040204" pitchFamily="34" charset="-128"/>
              </a:rPr>
              <a:t>デバイス</a:t>
            </a:r>
            <a:endParaRPr kumimoji="1" lang="en-US" altLang="ja-JP" sz="800" dirty="0">
              <a:solidFill>
                <a:srgbClr val="0070C0"/>
              </a:solidFill>
              <a:latin typeface="Meiryo" panose="020B0604030504040204" pitchFamily="34" charset="-128"/>
              <a:ea typeface="Meiryo" panose="020B0604030504040204" pitchFamily="34" charset="-128"/>
            </a:endParaRPr>
          </a:p>
        </p:txBody>
      </p:sp>
      <p:sp>
        <p:nvSpPr>
          <p:cNvPr id="67" name="テキスト ボックス 66">
            <a:extLst>
              <a:ext uri="{FF2B5EF4-FFF2-40B4-BE49-F238E27FC236}">
                <a16:creationId xmlns:a16="http://schemas.microsoft.com/office/drawing/2014/main" id="{AF873522-96B1-6E41-97F3-AF78FF203697}"/>
              </a:ext>
            </a:extLst>
          </p:cNvPr>
          <p:cNvSpPr txBox="1"/>
          <p:nvPr/>
        </p:nvSpPr>
        <p:spPr>
          <a:xfrm>
            <a:off x="7552764" y="4795270"/>
            <a:ext cx="1261884" cy="338554"/>
          </a:xfrm>
          <a:prstGeom prst="rect">
            <a:avLst/>
          </a:prstGeom>
          <a:noFill/>
        </p:spPr>
        <p:txBody>
          <a:bodyPr wrap="none" rtlCol="0">
            <a:spAutoFit/>
          </a:bodyPr>
          <a:lstStyle/>
          <a:p>
            <a:pPr algn="ctr"/>
            <a:r>
              <a:rPr kumimoji="1" lang="ja-JP" altLang="en-US" sz="800">
                <a:solidFill>
                  <a:schemeClr val="accent4"/>
                </a:solidFill>
                <a:latin typeface="Meiryo" panose="020B0604030504040204" pitchFamily="34" charset="-128"/>
                <a:ea typeface="Meiryo" panose="020B0604030504040204" pitchFamily="34" charset="-128"/>
              </a:rPr>
              <a:t>ニューロ･モーフィック</a:t>
            </a:r>
            <a:endParaRPr kumimoji="1" lang="en-US" altLang="ja-JP" sz="800" dirty="0">
              <a:solidFill>
                <a:schemeClr val="accent4"/>
              </a:solidFill>
              <a:latin typeface="Meiryo" panose="020B0604030504040204" pitchFamily="34" charset="-128"/>
              <a:ea typeface="Meiryo" panose="020B0604030504040204" pitchFamily="34" charset="-128"/>
            </a:endParaRPr>
          </a:p>
          <a:p>
            <a:pPr algn="ctr"/>
            <a:r>
              <a:rPr lang="ja-JP" altLang="en-US" sz="800">
                <a:solidFill>
                  <a:schemeClr val="accent4"/>
                </a:solidFill>
                <a:latin typeface="Meiryo" panose="020B0604030504040204" pitchFamily="34" charset="-128"/>
                <a:ea typeface="Meiryo" panose="020B0604030504040204" pitchFamily="34" charset="-128"/>
              </a:rPr>
              <a:t>コンピュータ</a:t>
            </a:r>
            <a:endParaRPr kumimoji="1" lang="en-US" altLang="ja-JP" sz="800" dirty="0">
              <a:solidFill>
                <a:schemeClr val="accent4"/>
              </a:solidFill>
              <a:latin typeface="Meiryo" panose="020B0604030504040204" pitchFamily="34" charset="-128"/>
              <a:ea typeface="Meiryo" panose="020B0604030504040204" pitchFamily="34" charset="-128"/>
            </a:endParaRPr>
          </a:p>
        </p:txBody>
      </p:sp>
      <p:sp>
        <p:nvSpPr>
          <p:cNvPr id="69" name="テキスト ボックス 68">
            <a:extLst>
              <a:ext uri="{FF2B5EF4-FFF2-40B4-BE49-F238E27FC236}">
                <a16:creationId xmlns:a16="http://schemas.microsoft.com/office/drawing/2014/main" id="{3C13123B-F07B-8147-9B8C-580F959A3E61}"/>
              </a:ext>
            </a:extLst>
          </p:cNvPr>
          <p:cNvSpPr txBox="1"/>
          <p:nvPr/>
        </p:nvSpPr>
        <p:spPr>
          <a:xfrm>
            <a:off x="4386533" y="3195612"/>
            <a:ext cx="748923" cy="215444"/>
          </a:xfrm>
          <a:prstGeom prst="rect">
            <a:avLst/>
          </a:prstGeom>
          <a:noFill/>
        </p:spPr>
        <p:txBody>
          <a:bodyPr wrap="none" rtlCol="0">
            <a:spAutoFit/>
          </a:bodyPr>
          <a:lstStyle/>
          <a:p>
            <a:pPr algn="ctr"/>
            <a:r>
              <a:rPr kumimoji="1" lang="en-US" altLang="ja-JP" sz="800" dirty="0">
                <a:solidFill>
                  <a:srgbClr val="0070C0"/>
                </a:solidFill>
                <a:latin typeface="Meiryo" panose="020B0604030504040204" pitchFamily="34" charset="-128"/>
                <a:ea typeface="Meiryo" panose="020B0604030504040204" pitchFamily="34" charset="-128"/>
              </a:rPr>
              <a:t>1950</a:t>
            </a:r>
            <a:r>
              <a:rPr kumimoji="1" lang="ja-JP" altLang="en-US" sz="800">
                <a:solidFill>
                  <a:srgbClr val="0070C0"/>
                </a:solidFill>
                <a:latin typeface="Meiryo" panose="020B0604030504040204" pitchFamily="34" charset="-128"/>
                <a:ea typeface="Meiryo" panose="020B0604030504040204" pitchFamily="34" charset="-128"/>
              </a:rPr>
              <a:t>年代</a:t>
            </a:r>
            <a:r>
              <a:rPr kumimoji="1" lang="en-US" altLang="ja-JP" sz="800" dirty="0">
                <a:solidFill>
                  <a:srgbClr val="0070C0"/>
                </a:solidFill>
                <a:latin typeface="Meiryo" panose="020B0604030504040204" pitchFamily="34" charset="-128"/>
                <a:ea typeface="Meiryo" panose="020B0604030504040204" pitchFamily="34" charset="-128"/>
              </a:rPr>
              <a:t>〜</a:t>
            </a:r>
            <a:endParaRPr kumimoji="1" lang="ja-JP" altLang="en-US" sz="800">
              <a:solidFill>
                <a:srgbClr val="0070C0"/>
              </a:solidFill>
              <a:latin typeface="Meiryo" panose="020B0604030504040204" pitchFamily="34" charset="-128"/>
              <a:ea typeface="Meiryo" panose="020B0604030504040204" pitchFamily="34" charset="-128"/>
            </a:endParaRPr>
          </a:p>
        </p:txBody>
      </p:sp>
      <p:sp>
        <p:nvSpPr>
          <p:cNvPr id="70" name="テキスト ボックス 69">
            <a:extLst>
              <a:ext uri="{FF2B5EF4-FFF2-40B4-BE49-F238E27FC236}">
                <a16:creationId xmlns:a16="http://schemas.microsoft.com/office/drawing/2014/main" id="{861F42DD-C319-FB44-B250-F74ED75A0E8F}"/>
              </a:ext>
            </a:extLst>
          </p:cNvPr>
          <p:cNvSpPr txBox="1"/>
          <p:nvPr/>
        </p:nvSpPr>
        <p:spPr>
          <a:xfrm>
            <a:off x="5341558" y="3685555"/>
            <a:ext cx="954107" cy="215444"/>
          </a:xfrm>
          <a:prstGeom prst="rect">
            <a:avLst/>
          </a:prstGeom>
          <a:noFill/>
        </p:spPr>
        <p:txBody>
          <a:bodyPr wrap="none" rtlCol="0">
            <a:spAutoFit/>
          </a:bodyPr>
          <a:lstStyle/>
          <a:p>
            <a:pPr algn="ctr"/>
            <a:r>
              <a:rPr kumimoji="1" lang="en-US" altLang="ja-JP" sz="800" dirty="0">
                <a:solidFill>
                  <a:srgbClr val="0070C0"/>
                </a:solidFill>
                <a:latin typeface="Meiryo" panose="020B0604030504040204" pitchFamily="34" charset="-128"/>
                <a:ea typeface="Meiryo" panose="020B0604030504040204" pitchFamily="34" charset="-128"/>
              </a:rPr>
              <a:t>1970</a:t>
            </a:r>
            <a:r>
              <a:rPr kumimoji="1" lang="ja-JP" altLang="en-US" sz="800">
                <a:solidFill>
                  <a:srgbClr val="0070C0"/>
                </a:solidFill>
                <a:latin typeface="Meiryo" panose="020B0604030504040204" pitchFamily="34" charset="-128"/>
                <a:ea typeface="Meiryo" panose="020B0604030504040204" pitchFamily="34" charset="-128"/>
              </a:rPr>
              <a:t>年代前半</a:t>
            </a:r>
            <a:r>
              <a:rPr kumimoji="1" lang="en-US" altLang="ja-JP" sz="800" dirty="0">
                <a:solidFill>
                  <a:srgbClr val="0070C0"/>
                </a:solidFill>
                <a:latin typeface="Meiryo" panose="020B0604030504040204" pitchFamily="34" charset="-128"/>
                <a:ea typeface="Meiryo" panose="020B0604030504040204" pitchFamily="34" charset="-128"/>
              </a:rPr>
              <a:t>〜</a:t>
            </a:r>
            <a:endParaRPr kumimoji="1" lang="ja-JP" altLang="en-US" sz="800">
              <a:solidFill>
                <a:srgbClr val="0070C0"/>
              </a:solidFill>
              <a:latin typeface="Meiryo" panose="020B0604030504040204" pitchFamily="34" charset="-128"/>
              <a:ea typeface="Meiryo" panose="020B0604030504040204" pitchFamily="34" charset="-128"/>
            </a:endParaRPr>
          </a:p>
        </p:txBody>
      </p:sp>
      <p:sp>
        <p:nvSpPr>
          <p:cNvPr id="71" name="テキスト ボックス 70">
            <a:extLst>
              <a:ext uri="{FF2B5EF4-FFF2-40B4-BE49-F238E27FC236}">
                <a16:creationId xmlns:a16="http://schemas.microsoft.com/office/drawing/2014/main" id="{E7A58A14-E165-CA41-B227-64E9A3415982}"/>
              </a:ext>
            </a:extLst>
          </p:cNvPr>
          <p:cNvSpPr txBox="1"/>
          <p:nvPr/>
        </p:nvSpPr>
        <p:spPr>
          <a:xfrm>
            <a:off x="6071714" y="4449829"/>
            <a:ext cx="954107" cy="215444"/>
          </a:xfrm>
          <a:prstGeom prst="rect">
            <a:avLst/>
          </a:prstGeom>
          <a:noFill/>
        </p:spPr>
        <p:txBody>
          <a:bodyPr wrap="none" rtlCol="0">
            <a:spAutoFit/>
          </a:bodyPr>
          <a:lstStyle/>
          <a:p>
            <a:pPr algn="ctr"/>
            <a:r>
              <a:rPr kumimoji="1" lang="en-US" altLang="ja-JP" sz="800" dirty="0">
                <a:solidFill>
                  <a:srgbClr val="0070C0"/>
                </a:solidFill>
                <a:latin typeface="Meiryo" panose="020B0604030504040204" pitchFamily="34" charset="-128"/>
                <a:ea typeface="Meiryo" panose="020B0604030504040204" pitchFamily="34" charset="-128"/>
              </a:rPr>
              <a:t>1970</a:t>
            </a:r>
            <a:r>
              <a:rPr kumimoji="1" lang="ja-JP" altLang="en-US" sz="800">
                <a:solidFill>
                  <a:srgbClr val="0070C0"/>
                </a:solidFill>
                <a:latin typeface="Meiryo" panose="020B0604030504040204" pitchFamily="34" charset="-128"/>
                <a:ea typeface="Meiryo" panose="020B0604030504040204" pitchFamily="34" charset="-128"/>
              </a:rPr>
              <a:t>年代後半</a:t>
            </a:r>
            <a:r>
              <a:rPr kumimoji="1" lang="en-US" altLang="ja-JP" sz="800" dirty="0">
                <a:solidFill>
                  <a:srgbClr val="0070C0"/>
                </a:solidFill>
                <a:latin typeface="Meiryo" panose="020B0604030504040204" pitchFamily="34" charset="-128"/>
                <a:ea typeface="Meiryo" panose="020B0604030504040204" pitchFamily="34" charset="-128"/>
              </a:rPr>
              <a:t>〜</a:t>
            </a:r>
            <a:endParaRPr kumimoji="1" lang="ja-JP" altLang="en-US" sz="800">
              <a:solidFill>
                <a:srgbClr val="0070C0"/>
              </a:solidFill>
              <a:latin typeface="Meiryo" panose="020B0604030504040204" pitchFamily="34" charset="-128"/>
              <a:ea typeface="Meiryo" panose="020B0604030504040204" pitchFamily="34" charset="-128"/>
            </a:endParaRPr>
          </a:p>
        </p:txBody>
      </p:sp>
      <p:sp>
        <p:nvSpPr>
          <p:cNvPr id="73" name="テキスト ボックス 72">
            <a:extLst>
              <a:ext uri="{FF2B5EF4-FFF2-40B4-BE49-F238E27FC236}">
                <a16:creationId xmlns:a16="http://schemas.microsoft.com/office/drawing/2014/main" id="{61C790DC-FFF5-B341-A059-0E6413C22270}"/>
              </a:ext>
            </a:extLst>
          </p:cNvPr>
          <p:cNvSpPr txBox="1"/>
          <p:nvPr/>
        </p:nvSpPr>
        <p:spPr>
          <a:xfrm>
            <a:off x="6636731" y="5161503"/>
            <a:ext cx="646331" cy="215444"/>
          </a:xfrm>
          <a:prstGeom prst="rect">
            <a:avLst/>
          </a:prstGeom>
          <a:noFill/>
        </p:spPr>
        <p:txBody>
          <a:bodyPr wrap="none" rtlCol="0">
            <a:spAutoFit/>
          </a:bodyPr>
          <a:lstStyle/>
          <a:p>
            <a:pPr algn="ctr"/>
            <a:r>
              <a:rPr lang="en-US" altLang="ja-JP" sz="800" dirty="0">
                <a:solidFill>
                  <a:srgbClr val="0070C0"/>
                </a:solidFill>
                <a:latin typeface="Meiryo" panose="020B0604030504040204" pitchFamily="34" charset="-128"/>
                <a:ea typeface="Meiryo" panose="020B0604030504040204" pitchFamily="34" charset="-128"/>
              </a:rPr>
              <a:t>2007</a:t>
            </a:r>
            <a:r>
              <a:rPr kumimoji="1" lang="ja-JP" altLang="en-US" sz="800">
                <a:solidFill>
                  <a:srgbClr val="0070C0"/>
                </a:solidFill>
                <a:latin typeface="Meiryo" panose="020B0604030504040204" pitchFamily="34" charset="-128"/>
                <a:ea typeface="Meiryo" panose="020B0604030504040204" pitchFamily="34" charset="-128"/>
              </a:rPr>
              <a:t>年</a:t>
            </a:r>
            <a:r>
              <a:rPr kumimoji="1" lang="en-US" altLang="ja-JP" sz="800" dirty="0">
                <a:solidFill>
                  <a:srgbClr val="0070C0"/>
                </a:solidFill>
                <a:latin typeface="Meiryo" panose="020B0604030504040204" pitchFamily="34" charset="-128"/>
                <a:ea typeface="Meiryo" panose="020B0604030504040204" pitchFamily="34" charset="-128"/>
              </a:rPr>
              <a:t>〜</a:t>
            </a:r>
            <a:endParaRPr kumimoji="1" lang="ja-JP" altLang="en-US" sz="800">
              <a:solidFill>
                <a:srgbClr val="0070C0"/>
              </a:solidFill>
              <a:latin typeface="Meiryo" panose="020B0604030504040204" pitchFamily="34" charset="-128"/>
              <a:ea typeface="Meiryo" panose="020B0604030504040204" pitchFamily="34" charset="-128"/>
            </a:endParaRPr>
          </a:p>
        </p:txBody>
      </p:sp>
      <p:sp>
        <p:nvSpPr>
          <p:cNvPr id="75" name="テキスト ボックス 74">
            <a:extLst>
              <a:ext uri="{FF2B5EF4-FFF2-40B4-BE49-F238E27FC236}">
                <a16:creationId xmlns:a16="http://schemas.microsoft.com/office/drawing/2014/main" id="{AE6EE568-D99E-394B-A4A7-C14BBD6574D4}"/>
              </a:ext>
            </a:extLst>
          </p:cNvPr>
          <p:cNvSpPr txBox="1"/>
          <p:nvPr/>
        </p:nvSpPr>
        <p:spPr>
          <a:xfrm>
            <a:off x="7443674" y="5888791"/>
            <a:ext cx="646331" cy="215444"/>
          </a:xfrm>
          <a:prstGeom prst="rect">
            <a:avLst/>
          </a:prstGeom>
          <a:noFill/>
        </p:spPr>
        <p:txBody>
          <a:bodyPr wrap="none" rtlCol="0">
            <a:spAutoFit/>
          </a:bodyPr>
          <a:lstStyle/>
          <a:p>
            <a:pPr algn="ctr"/>
            <a:r>
              <a:rPr lang="en-US" altLang="ja-JP" sz="800" dirty="0">
                <a:solidFill>
                  <a:srgbClr val="0070C0"/>
                </a:solidFill>
                <a:latin typeface="Meiryo" panose="020B0604030504040204" pitchFamily="34" charset="-128"/>
                <a:ea typeface="Meiryo" panose="020B0604030504040204" pitchFamily="34" charset="-128"/>
              </a:rPr>
              <a:t>2000</a:t>
            </a:r>
            <a:r>
              <a:rPr kumimoji="1" lang="ja-JP" altLang="en-US" sz="800">
                <a:solidFill>
                  <a:srgbClr val="0070C0"/>
                </a:solidFill>
                <a:latin typeface="Meiryo" panose="020B0604030504040204" pitchFamily="34" charset="-128"/>
                <a:ea typeface="Meiryo" panose="020B0604030504040204" pitchFamily="34" charset="-128"/>
              </a:rPr>
              <a:t>年</a:t>
            </a:r>
            <a:r>
              <a:rPr kumimoji="1" lang="en-US" altLang="ja-JP" sz="800" dirty="0">
                <a:solidFill>
                  <a:srgbClr val="0070C0"/>
                </a:solidFill>
                <a:latin typeface="Meiryo" panose="020B0604030504040204" pitchFamily="34" charset="-128"/>
                <a:ea typeface="Meiryo" panose="020B0604030504040204" pitchFamily="34" charset="-128"/>
              </a:rPr>
              <a:t>〜</a:t>
            </a:r>
            <a:endParaRPr kumimoji="1" lang="ja-JP" altLang="en-US" sz="800">
              <a:solidFill>
                <a:srgbClr val="0070C0"/>
              </a:solidFill>
              <a:latin typeface="Meiryo" panose="020B0604030504040204" pitchFamily="34" charset="-128"/>
              <a:ea typeface="Meiryo" panose="020B0604030504040204" pitchFamily="34" charset="-128"/>
            </a:endParaRPr>
          </a:p>
        </p:txBody>
      </p:sp>
      <p:sp>
        <p:nvSpPr>
          <p:cNvPr id="76" name="テキスト ボックス 75">
            <a:extLst>
              <a:ext uri="{FF2B5EF4-FFF2-40B4-BE49-F238E27FC236}">
                <a16:creationId xmlns:a16="http://schemas.microsoft.com/office/drawing/2014/main" id="{D1B7571F-F77B-214B-B15B-3228AB86E57D}"/>
              </a:ext>
            </a:extLst>
          </p:cNvPr>
          <p:cNvSpPr txBox="1"/>
          <p:nvPr/>
        </p:nvSpPr>
        <p:spPr>
          <a:xfrm>
            <a:off x="7539425" y="4657363"/>
            <a:ext cx="646331" cy="215444"/>
          </a:xfrm>
          <a:prstGeom prst="rect">
            <a:avLst/>
          </a:prstGeom>
          <a:noFill/>
        </p:spPr>
        <p:txBody>
          <a:bodyPr wrap="none" rtlCol="0">
            <a:spAutoFit/>
          </a:bodyPr>
          <a:lstStyle/>
          <a:p>
            <a:pPr algn="ctr"/>
            <a:r>
              <a:rPr lang="en-US" altLang="ja-JP" sz="800" dirty="0">
                <a:solidFill>
                  <a:schemeClr val="accent4"/>
                </a:solidFill>
                <a:latin typeface="Meiryo" panose="020B0604030504040204" pitchFamily="34" charset="-128"/>
                <a:ea typeface="Meiryo" panose="020B0604030504040204" pitchFamily="34" charset="-128"/>
              </a:rPr>
              <a:t>2010</a:t>
            </a:r>
            <a:r>
              <a:rPr kumimoji="1" lang="ja-JP" altLang="en-US" sz="800">
                <a:solidFill>
                  <a:schemeClr val="accent4"/>
                </a:solidFill>
                <a:latin typeface="Meiryo" panose="020B0604030504040204" pitchFamily="34" charset="-128"/>
                <a:ea typeface="Meiryo" panose="020B0604030504040204" pitchFamily="34" charset="-128"/>
              </a:rPr>
              <a:t>年</a:t>
            </a:r>
            <a:r>
              <a:rPr kumimoji="1" lang="en-US" altLang="ja-JP" sz="800" dirty="0">
                <a:solidFill>
                  <a:schemeClr val="accent4"/>
                </a:solidFill>
                <a:latin typeface="Meiryo" panose="020B0604030504040204" pitchFamily="34" charset="-128"/>
                <a:ea typeface="Meiryo" panose="020B0604030504040204" pitchFamily="34" charset="-128"/>
              </a:rPr>
              <a:t>〜</a:t>
            </a:r>
            <a:endParaRPr kumimoji="1" lang="ja-JP" altLang="en-US" sz="800">
              <a:solidFill>
                <a:schemeClr val="accent4"/>
              </a:solidFill>
              <a:latin typeface="Meiryo" panose="020B0604030504040204" pitchFamily="34" charset="-128"/>
              <a:ea typeface="Meiryo" panose="020B0604030504040204" pitchFamily="34" charset="-128"/>
            </a:endParaRPr>
          </a:p>
        </p:txBody>
      </p:sp>
      <p:sp>
        <p:nvSpPr>
          <p:cNvPr id="82" name="テキスト ボックス 81">
            <a:extLst>
              <a:ext uri="{FF2B5EF4-FFF2-40B4-BE49-F238E27FC236}">
                <a16:creationId xmlns:a16="http://schemas.microsoft.com/office/drawing/2014/main" id="{CE86A734-5DD4-CB45-956A-277EA84008D9}"/>
              </a:ext>
            </a:extLst>
          </p:cNvPr>
          <p:cNvSpPr txBox="1"/>
          <p:nvPr/>
        </p:nvSpPr>
        <p:spPr>
          <a:xfrm>
            <a:off x="173993" y="2844381"/>
            <a:ext cx="723275" cy="276999"/>
          </a:xfrm>
          <a:prstGeom prst="rect">
            <a:avLst/>
          </a:prstGeom>
          <a:noFill/>
        </p:spPr>
        <p:txBody>
          <a:bodyPr wrap="none" rtlCol="0">
            <a:spAutoFit/>
          </a:bodyPr>
          <a:lstStyle/>
          <a:p>
            <a:r>
              <a:rPr kumimoji="1" lang="en-US" altLang="ja-JP" sz="1200" dirty="0">
                <a:latin typeface="Meiryo" charset="-128"/>
                <a:ea typeface="Meiryo" charset="-128"/>
                <a:cs typeface="Meiryo" charset="-128"/>
              </a:rPr>
              <a:t>1936</a:t>
            </a:r>
            <a:r>
              <a:rPr kumimoji="1" lang="ja-JP" altLang="en-US" sz="1200" dirty="0">
                <a:latin typeface="Meiryo" charset="-128"/>
                <a:ea typeface="Meiryo" charset="-128"/>
                <a:cs typeface="Meiryo" charset="-128"/>
              </a:rPr>
              <a:t>年</a:t>
            </a:r>
          </a:p>
        </p:txBody>
      </p:sp>
      <p:sp>
        <p:nvSpPr>
          <p:cNvPr id="83" name="テキスト ボックス 82">
            <a:extLst>
              <a:ext uri="{FF2B5EF4-FFF2-40B4-BE49-F238E27FC236}">
                <a16:creationId xmlns:a16="http://schemas.microsoft.com/office/drawing/2014/main" id="{CEB0A560-4B80-AA45-BC9C-42989FCB625A}"/>
              </a:ext>
            </a:extLst>
          </p:cNvPr>
          <p:cNvSpPr txBox="1"/>
          <p:nvPr/>
        </p:nvSpPr>
        <p:spPr>
          <a:xfrm>
            <a:off x="2209168" y="2844380"/>
            <a:ext cx="723275" cy="276999"/>
          </a:xfrm>
          <a:prstGeom prst="rect">
            <a:avLst/>
          </a:prstGeom>
          <a:noFill/>
        </p:spPr>
        <p:txBody>
          <a:bodyPr wrap="none" rtlCol="0">
            <a:spAutoFit/>
          </a:bodyPr>
          <a:lstStyle/>
          <a:p>
            <a:r>
              <a:rPr kumimoji="1" lang="en-US" altLang="ja-JP" sz="1200" dirty="0">
                <a:latin typeface="Meiryo" charset="-128"/>
                <a:ea typeface="Meiryo" charset="-128"/>
                <a:cs typeface="Meiryo" charset="-128"/>
              </a:rPr>
              <a:t>1945</a:t>
            </a:r>
            <a:r>
              <a:rPr kumimoji="1" lang="ja-JP" altLang="en-US" sz="1200" dirty="0">
                <a:latin typeface="Meiryo" charset="-128"/>
                <a:ea typeface="Meiryo" charset="-128"/>
                <a:cs typeface="Meiryo" charset="-128"/>
              </a:rPr>
              <a:t>年</a:t>
            </a:r>
          </a:p>
        </p:txBody>
      </p:sp>
      <p:pic>
        <p:nvPicPr>
          <p:cNvPr id="87" name="図 86">
            <a:extLst>
              <a:ext uri="{FF2B5EF4-FFF2-40B4-BE49-F238E27FC236}">
                <a16:creationId xmlns:a16="http://schemas.microsoft.com/office/drawing/2014/main" id="{0F75032F-0B01-A74F-9339-A8D7DD174386}"/>
              </a:ext>
            </a:extLst>
          </p:cNvPr>
          <p:cNvPicPr>
            <a:picLocks noChangeAspect="1"/>
          </p:cNvPicPr>
          <p:nvPr/>
        </p:nvPicPr>
        <p:blipFill>
          <a:blip r:embed="rId13"/>
          <a:stretch>
            <a:fillRect/>
          </a:stretch>
        </p:blipFill>
        <p:spPr>
          <a:xfrm>
            <a:off x="5456770" y="2785258"/>
            <a:ext cx="723275" cy="759439"/>
          </a:xfrm>
          <a:prstGeom prst="rect">
            <a:avLst/>
          </a:prstGeom>
        </p:spPr>
      </p:pic>
      <p:sp>
        <p:nvSpPr>
          <p:cNvPr id="88" name="テキスト ボックス 87">
            <a:extLst>
              <a:ext uri="{FF2B5EF4-FFF2-40B4-BE49-F238E27FC236}">
                <a16:creationId xmlns:a16="http://schemas.microsoft.com/office/drawing/2014/main" id="{F5DCFDE5-0027-0845-A61F-C0E008BFAB03}"/>
              </a:ext>
            </a:extLst>
          </p:cNvPr>
          <p:cNvSpPr txBox="1"/>
          <p:nvPr/>
        </p:nvSpPr>
        <p:spPr>
          <a:xfrm>
            <a:off x="5175503" y="2598864"/>
            <a:ext cx="1313180" cy="215444"/>
          </a:xfrm>
          <a:prstGeom prst="rect">
            <a:avLst/>
          </a:prstGeom>
          <a:noFill/>
        </p:spPr>
        <p:txBody>
          <a:bodyPr wrap="none" rtlCol="0">
            <a:spAutoFit/>
          </a:bodyPr>
          <a:lstStyle/>
          <a:p>
            <a:pPr algn="ctr"/>
            <a:r>
              <a:rPr kumimoji="1" lang="ja-JP" altLang="en-US" sz="800">
                <a:solidFill>
                  <a:srgbClr val="0070C0"/>
                </a:solidFill>
                <a:latin typeface="Meiryo" panose="020B0604030504040204" pitchFamily="34" charset="-128"/>
                <a:ea typeface="Meiryo" panose="020B0604030504040204" pitchFamily="34" charset="-128"/>
              </a:rPr>
              <a:t>スーパー・コンピュータ</a:t>
            </a:r>
            <a:endParaRPr kumimoji="1" lang="en-US" altLang="ja-JP" sz="800" dirty="0">
              <a:solidFill>
                <a:srgbClr val="0070C0"/>
              </a:solidFill>
              <a:latin typeface="Meiryo" panose="020B0604030504040204" pitchFamily="34" charset="-128"/>
              <a:ea typeface="Meiryo" panose="020B0604030504040204" pitchFamily="34" charset="-128"/>
            </a:endParaRPr>
          </a:p>
        </p:txBody>
      </p:sp>
      <p:sp>
        <p:nvSpPr>
          <p:cNvPr id="89" name="テキスト ボックス 88">
            <a:extLst>
              <a:ext uri="{FF2B5EF4-FFF2-40B4-BE49-F238E27FC236}">
                <a16:creationId xmlns:a16="http://schemas.microsoft.com/office/drawing/2014/main" id="{20CAC335-3DB6-CD4E-AE79-A003B817A934}"/>
              </a:ext>
            </a:extLst>
          </p:cNvPr>
          <p:cNvSpPr txBox="1"/>
          <p:nvPr/>
        </p:nvSpPr>
        <p:spPr>
          <a:xfrm>
            <a:off x="5143233" y="2472863"/>
            <a:ext cx="646331" cy="215444"/>
          </a:xfrm>
          <a:prstGeom prst="rect">
            <a:avLst/>
          </a:prstGeom>
          <a:noFill/>
        </p:spPr>
        <p:txBody>
          <a:bodyPr wrap="none" rtlCol="0">
            <a:spAutoFit/>
          </a:bodyPr>
          <a:lstStyle/>
          <a:p>
            <a:pPr algn="ctr"/>
            <a:r>
              <a:rPr kumimoji="1" lang="en-US" altLang="ja-JP" sz="800" dirty="0">
                <a:solidFill>
                  <a:srgbClr val="0070C0"/>
                </a:solidFill>
                <a:latin typeface="Meiryo" panose="020B0604030504040204" pitchFamily="34" charset="-128"/>
                <a:ea typeface="Meiryo" panose="020B0604030504040204" pitchFamily="34" charset="-128"/>
              </a:rPr>
              <a:t>1976</a:t>
            </a:r>
            <a:r>
              <a:rPr kumimoji="1" lang="ja-JP" altLang="en-US" sz="800">
                <a:solidFill>
                  <a:srgbClr val="0070C0"/>
                </a:solidFill>
                <a:latin typeface="Meiryo" panose="020B0604030504040204" pitchFamily="34" charset="-128"/>
                <a:ea typeface="Meiryo" panose="020B0604030504040204" pitchFamily="34" charset="-128"/>
              </a:rPr>
              <a:t>年</a:t>
            </a:r>
            <a:r>
              <a:rPr kumimoji="1" lang="en-US" altLang="ja-JP" sz="800" dirty="0">
                <a:solidFill>
                  <a:srgbClr val="0070C0"/>
                </a:solidFill>
                <a:latin typeface="Meiryo" panose="020B0604030504040204" pitchFamily="34" charset="-128"/>
                <a:ea typeface="Meiryo" panose="020B0604030504040204" pitchFamily="34" charset="-128"/>
              </a:rPr>
              <a:t>〜</a:t>
            </a:r>
            <a:endParaRPr kumimoji="1" lang="ja-JP" altLang="en-US" sz="800">
              <a:solidFill>
                <a:srgbClr val="0070C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9157154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角丸四角形 26"/>
          <p:cNvSpPr/>
          <p:nvPr/>
        </p:nvSpPr>
        <p:spPr bwMode="auto">
          <a:xfrm>
            <a:off x="2445332" y="1196102"/>
            <a:ext cx="4262260" cy="4969201"/>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endParaRPr kumimoji="0" lang="ja-JP" altLang="en-US" sz="16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メイリオ"/>
            </a:endParaRPr>
          </a:p>
        </p:txBody>
      </p:sp>
      <p:sp>
        <p:nvSpPr>
          <p:cNvPr id="146" name="角丸四角形 145"/>
          <p:cNvSpPr/>
          <p:nvPr/>
        </p:nvSpPr>
        <p:spPr>
          <a:xfrm>
            <a:off x="6932246" y="4679932"/>
            <a:ext cx="1682750" cy="373174"/>
          </a:xfrm>
          <a:prstGeom prst="round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143" name="図形グループ 142"/>
          <p:cNvGrpSpPr/>
          <p:nvPr/>
        </p:nvGrpSpPr>
        <p:grpSpPr>
          <a:xfrm rot="16200000">
            <a:off x="8288815" y="4798285"/>
            <a:ext cx="297414" cy="253559"/>
            <a:chOff x="-62676" y="3965594"/>
            <a:chExt cx="679541" cy="593816"/>
          </a:xfrm>
        </p:grpSpPr>
        <p:sp>
          <p:nvSpPr>
            <p:cNvPr id="144" name="角丸四角形 143"/>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145" name="図 144"/>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676" y="3965594"/>
              <a:ext cx="679541" cy="593816"/>
            </a:xfrm>
            <a:prstGeom prst="rect">
              <a:avLst/>
            </a:prstGeom>
          </p:spPr>
        </p:pic>
      </p:grpSp>
      <p:sp>
        <p:nvSpPr>
          <p:cNvPr id="54" name="角丸四角形 53"/>
          <p:cNvSpPr/>
          <p:nvPr/>
        </p:nvSpPr>
        <p:spPr>
          <a:xfrm>
            <a:off x="6938596" y="3847249"/>
            <a:ext cx="1682750" cy="373174"/>
          </a:xfrm>
          <a:prstGeom prst="round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 name="タイトル 1"/>
          <p:cNvSpPr>
            <a:spLocks noGrp="1"/>
          </p:cNvSpPr>
          <p:nvPr>
            <p:ph type="title"/>
          </p:nvPr>
        </p:nvSpPr>
        <p:spPr>
          <a:xfrm>
            <a:off x="230400" y="266400"/>
            <a:ext cx="8686800" cy="416221"/>
          </a:xfrm>
        </p:spPr>
        <p:txBody>
          <a:bodyPr lIns="0" rIns="0"/>
          <a:lstStyle/>
          <a:p>
            <a:r>
              <a:rPr kumimoji="1" lang="ja-JP" altLang="en-US" sz="2700">
                <a:latin typeface="Meiryo" panose="020B0604030504040204" pitchFamily="34" charset="-128"/>
                <a:ea typeface="Meiryo" panose="020B0604030504040204" pitchFamily="34" charset="-128"/>
              </a:rPr>
              <a:t>コンピュータ利用の</a:t>
            </a:r>
            <a:r>
              <a:rPr kumimoji="1" lang="ja-JP" altLang="en-US" sz="2700" dirty="0">
                <a:latin typeface="Meiryo" panose="020B0604030504040204" pitchFamily="34" charset="-128"/>
                <a:ea typeface="Meiryo" panose="020B0604030504040204" pitchFamily="34" charset="-128"/>
              </a:rPr>
              <a:t>歴史</a:t>
            </a:r>
          </a:p>
        </p:txBody>
      </p:sp>
      <p:sp>
        <p:nvSpPr>
          <p:cNvPr id="24" name="角丸四角形 23"/>
          <p:cNvSpPr/>
          <p:nvPr/>
        </p:nvSpPr>
        <p:spPr bwMode="auto">
          <a:xfrm>
            <a:off x="2491488" y="2049012"/>
            <a:ext cx="4164479" cy="4099633"/>
          </a:xfrm>
          <a:prstGeom prst="roundRect">
            <a:avLst>
              <a:gd name="adj" fmla="val 0"/>
            </a:avLst>
          </a:prstGeom>
          <a:solidFill>
            <a:schemeClr val="accent1">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endParaRPr kumimoji="0" lang="ja-JP" altLang="en-US" sz="16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メイリオ"/>
            </a:endParaRPr>
          </a:p>
        </p:txBody>
      </p:sp>
      <p:sp>
        <p:nvSpPr>
          <p:cNvPr id="25" name="角丸四角形 24"/>
          <p:cNvSpPr/>
          <p:nvPr/>
        </p:nvSpPr>
        <p:spPr bwMode="auto">
          <a:xfrm>
            <a:off x="2558482" y="2918713"/>
            <a:ext cx="4042008" cy="3289174"/>
          </a:xfrm>
          <a:prstGeom prst="roundRect">
            <a:avLst>
              <a:gd name="adj" fmla="val 0"/>
            </a:avLst>
          </a:prstGeom>
          <a:solidFill>
            <a:schemeClr val="accent1">
              <a:lumMod val="50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endParaRPr kumimoji="0" lang="ja-JP" altLang="en-US" sz="16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メイリオ"/>
            </a:endParaRPr>
          </a:p>
        </p:txBody>
      </p:sp>
      <p:sp>
        <p:nvSpPr>
          <p:cNvPr id="26" name="角丸四角形 25"/>
          <p:cNvSpPr/>
          <p:nvPr/>
        </p:nvSpPr>
        <p:spPr bwMode="auto">
          <a:xfrm>
            <a:off x="2619939" y="3770836"/>
            <a:ext cx="3932451" cy="2443282"/>
          </a:xfrm>
          <a:prstGeom prst="roundRect">
            <a:avLst>
              <a:gd name="adj" fmla="val 0"/>
            </a:avLst>
          </a:prstGeom>
          <a:solidFill>
            <a:srgbClr val="000090"/>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endParaRPr kumimoji="0" lang="ja-JP" altLang="en-US" sz="16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メイリオ"/>
            </a:endParaRPr>
          </a:p>
        </p:txBody>
      </p:sp>
      <p:sp>
        <p:nvSpPr>
          <p:cNvPr id="55" name="フローチャート: 複数書類 54"/>
          <p:cNvSpPr/>
          <p:nvPr/>
        </p:nvSpPr>
        <p:spPr>
          <a:xfrm>
            <a:off x="6932246" y="2917811"/>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6" name="フローチャート: 複数書類 55"/>
          <p:cNvSpPr/>
          <p:nvPr/>
        </p:nvSpPr>
        <p:spPr>
          <a:xfrm>
            <a:off x="7579946" y="2917811"/>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7" name="フローチャート: 複数書類 56"/>
          <p:cNvSpPr/>
          <p:nvPr/>
        </p:nvSpPr>
        <p:spPr>
          <a:xfrm>
            <a:off x="8208595" y="2917811"/>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8" name="右矢印 57"/>
          <p:cNvSpPr/>
          <p:nvPr/>
        </p:nvSpPr>
        <p:spPr>
          <a:xfrm>
            <a:off x="7948248" y="3031732"/>
            <a:ext cx="298447" cy="277886"/>
          </a:xfrm>
          <a:prstGeom prst="rightArrow">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9" name="右矢印 58"/>
          <p:cNvSpPr/>
          <p:nvPr/>
        </p:nvSpPr>
        <p:spPr>
          <a:xfrm>
            <a:off x="7310072" y="3032316"/>
            <a:ext cx="298447" cy="277886"/>
          </a:xfrm>
          <a:prstGeom prst="rightArrow">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60" name="図形グループ 59"/>
          <p:cNvGrpSpPr/>
          <p:nvPr/>
        </p:nvGrpSpPr>
        <p:grpSpPr>
          <a:xfrm>
            <a:off x="7002095" y="3137896"/>
            <a:ext cx="228599" cy="443927"/>
            <a:chOff x="1946324" y="4125162"/>
            <a:chExt cx="969964" cy="2007872"/>
          </a:xfrm>
        </p:grpSpPr>
        <p:sp>
          <p:nvSpPr>
            <p:cNvPr id="61" name="円/楕円 6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2" name="フローチャート: 論理積ゲート 6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63" name="図形グループ 62"/>
          <p:cNvGrpSpPr/>
          <p:nvPr/>
        </p:nvGrpSpPr>
        <p:grpSpPr>
          <a:xfrm>
            <a:off x="7630747" y="3137896"/>
            <a:ext cx="228599" cy="443927"/>
            <a:chOff x="1946324" y="4125162"/>
            <a:chExt cx="969964" cy="2007872"/>
          </a:xfrm>
        </p:grpSpPr>
        <p:sp>
          <p:nvSpPr>
            <p:cNvPr id="64" name="円/楕円 6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5" name="フローチャート: 論理積ゲート 6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66" name="図形グループ 65"/>
          <p:cNvGrpSpPr/>
          <p:nvPr/>
        </p:nvGrpSpPr>
        <p:grpSpPr>
          <a:xfrm>
            <a:off x="8259396" y="3119504"/>
            <a:ext cx="228599" cy="443927"/>
            <a:chOff x="1946324" y="4125162"/>
            <a:chExt cx="969964" cy="2007872"/>
          </a:xfrm>
        </p:grpSpPr>
        <p:sp>
          <p:nvSpPr>
            <p:cNvPr id="67" name="円/楕円 6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8" name="フローチャート: 論理積ゲート 6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69" name="フローチャート: 複数書類 68"/>
          <p:cNvSpPr/>
          <p:nvPr/>
        </p:nvSpPr>
        <p:spPr>
          <a:xfrm>
            <a:off x="6938597" y="2063092"/>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70" name="図形グループ 69"/>
          <p:cNvGrpSpPr/>
          <p:nvPr/>
        </p:nvGrpSpPr>
        <p:grpSpPr>
          <a:xfrm>
            <a:off x="6989398" y="2264785"/>
            <a:ext cx="228599" cy="443927"/>
            <a:chOff x="1946324" y="4125162"/>
            <a:chExt cx="969964" cy="2007872"/>
          </a:xfrm>
        </p:grpSpPr>
        <p:sp>
          <p:nvSpPr>
            <p:cNvPr id="71" name="円/楕円 7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2" name="フローチャート: 論理積ゲート 7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73" name="環状矢印 72"/>
          <p:cNvSpPr/>
          <p:nvPr/>
        </p:nvSpPr>
        <p:spPr>
          <a:xfrm>
            <a:off x="7186248" y="2012796"/>
            <a:ext cx="495298" cy="500701"/>
          </a:xfrm>
          <a:prstGeom prst="circularArrow">
            <a:avLst>
              <a:gd name="adj1" fmla="val 12500"/>
              <a:gd name="adj2" fmla="val 1097467"/>
              <a:gd name="adj3" fmla="val 20457681"/>
              <a:gd name="adj4" fmla="val 595119"/>
              <a:gd name="adj5" fmla="val 1250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4" name="フローチャート: 複数書類 73"/>
          <p:cNvSpPr/>
          <p:nvPr/>
        </p:nvSpPr>
        <p:spPr>
          <a:xfrm>
            <a:off x="7827598" y="2063092"/>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75" name="図形グループ 74"/>
          <p:cNvGrpSpPr/>
          <p:nvPr/>
        </p:nvGrpSpPr>
        <p:grpSpPr>
          <a:xfrm>
            <a:off x="7878399" y="2264785"/>
            <a:ext cx="228599" cy="443927"/>
            <a:chOff x="1946324" y="4125162"/>
            <a:chExt cx="969964" cy="2007872"/>
          </a:xfrm>
        </p:grpSpPr>
        <p:sp>
          <p:nvSpPr>
            <p:cNvPr id="76" name="円/楕円 7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7" name="フローチャート: 論理積ゲート 7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78" name="環状矢印 77"/>
          <p:cNvSpPr/>
          <p:nvPr/>
        </p:nvSpPr>
        <p:spPr>
          <a:xfrm>
            <a:off x="8075249" y="2012796"/>
            <a:ext cx="495298" cy="500701"/>
          </a:xfrm>
          <a:prstGeom prst="circularArrow">
            <a:avLst>
              <a:gd name="adj1" fmla="val 12500"/>
              <a:gd name="adj2" fmla="val 1097467"/>
              <a:gd name="adj3" fmla="val 20457681"/>
              <a:gd name="adj4" fmla="val 595119"/>
              <a:gd name="adj5" fmla="val 12500"/>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9" name="フローチャート: 複数書類 78"/>
          <p:cNvSpPr/>
          <p:nvPr/>
        </p:nvSpPr>
        <p:spPr>
          <a:xfrm>
            <a:off x="7579946" y="1243630"/>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80" name="図形グループ 79"/>
          <p:cNvGrpSpPr/>
          <p:nvPr/>
        </p:nvGrpSpPr>
        <p:grpSpPr>
          <a:xfrm>
            <a:off x="7630747" y="1445323"/>
            <a:ext cx="228599" cy="443927"/>
            <a:chOff x="1946324" y="4125162"/>
            <a:chExt cx="969964" cy="2007872"/>
          </a:xfrm>
        </p:grpSpPr>
        <p:sp>
          <p:nvSpPr>
            <p:cNvPr id="81" name="円/楕円 8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2" name="フローチャート: 論理積ゲート 8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83" name="フローチャート: 複数書類 82"/>
          <p:cNvSpPr/>
          <p:nvPr/>
        </p:nvSpPr>
        <p:spPr>
          <a:xfrm>
            <a:off x="6938597" y="1243630"/>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84" name="図形グループ 83"/>
          <p:cNvGrpSpPr/>
          <p:nvPr/>
        </p:nvGrpSpPr>
        <p:grpSpPr>
          <a:xfrm>
            <a:off x="6989398" y="1445323"/>
            <a:ext cx="228599" cy="443927"/>
            <a:chOff x="1946324" y="4125162"/>
            <a:chExt cx="969964" cy="2007872"/>
          </a:xfrm>
        </p:grpSpPr>
        <p:sp>
          <p:nvSpPr>
            <p:cNvPr id="85" name="円/楕円 8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6" name="フローチャート: 論理積ゲート 8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87" name="フローチャート: 複数書類 86"/>
          <p:cNvSpPr/>
          <p:nvPr/>
        </p:nvSpPr>
        <p:spPr>
          <a:xfrm>
            <a:off x="8214945" y="1251070"/>
            <a:ext cx="406401" cy="39782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88" name="図形グループ 87"/>
          <p:cNvGrpSpPr/>
          <p:nvPr/>
        </p:nvGrpSpPr>
        <p:grpSpPr>
          <a:xfrm>
            <a:off x="8265746" y="1452763"/>
            <a:ext cx="228599" cy="443927"/>
            <a:chOff x="1946324" y="4125162"/>
            <a:chExt cx="969964" cy="2007872"/>
          </a:xfrm>
        </p:grpSpPr>
        <p:sp>
          <p:nvSpPr>
            <p:cNvPr id="89" name="円/楕円 8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0" name="フローチャート: 論理積ゲート 8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94" name="フローチャート: 複数書類 93"/>
          <p:cNvSpPr/>
          <p:nvPr/>
        </p:nvSpPr>
        <p:spPr>
          <a:xfrm>
            <a:off x="7090996" y="3750839"/>
            <a:ext cx="301627" cy="318005"/>
          </a:xfrm>
          <a:prstGeom prst="flowChartMultidocument">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5" name="フローチャート: 磁気ディスク 94"/>
          <p:cNvSpPr/>
          <p:nvPr/>
        </p:nvSpPr>
        <p:spPr>
          <a:xfrm>
            <a:off x="7643448" y="3766774"/>
            <a:ext cx="311150" cy="302070"/>
          </a:xfrm>
          <a:prstGeom prst="flowChartMagneticDisk">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6" name="フローチャート: 代替処理 95"/>
          <p:cNvSpPr/>
          <p:nvPr/>
        </p:nvSpPr>
        <p:spPr>
          <a:xfrm>
            <a:off x="8214944" y="3766773"/>
            <a:ext cx="279401" cy="286989"/>
          </a:xfrm>
          <a:prstGeom prst="flowChartAlternateProcess">
            <a:avLst/>
          </a:prstGeom>
          <a:solidFill>
            <a:schemeClr val="bg1">
              <a:lumMod val="75000"/>
            </a:schemeClr>
          </a:solidFill>
          <a:ln w="3175"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8" name="角丸四角形 97"/>
          <p:cNvSpPr/>
          <p:nvPr/>
        </p:nvSpPr>
        <p:spPr bwMode="auto">
          <a:xfrm>
            <a:off x="2674296" y="4630731"/>
            <a:ext cx="3807450" cy="1606581"/>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endParaRPr kumimoji="0" lang="ja-JP" altLang="en-US" sz="16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メイリオ"/>
            </a:endParaRPr>
          </a:p>
        </p:txBody>
      </p:sp>
      <p:grpSp>
        <p:nvGrpSpPr>
          <p:cNvPr id="33" name="図形グループ 32"/>
          <p:cNvGrpSpPr/>
          <p:nvPr/>
        </p:nvGrpSpPr>
        <p:grpSpPr>
          <a:xfrm>
            <a:off x="7052895" y="3998681"/>
            <a:ext cx="228599" cy="443927"/>
            <a:chOff x="1946324" y="4125162"/>
            <a:chExt cx="969964" cy="2007872"/>
          </a:xfrm>
        </p:grpSpPr>
        <p:sp>
          <p:nvSpPr>
            <p:cNvPr id="34" name="円/楕円 3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5" name="フローチャート: 論理積ゲート 3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36" name="図形グループ 35"/>
          <p:cNvGrpSpPr/>
          <p:nvPr/>
        </p:nvGrpSpPr>
        <p:grpSpPr>
          <a:xfrm>
            <a:off x="7465646" y="3998681"/>
            <a:ext cx="228599" cy="443927"/>
            <a:chOff x="1946324" y="4125162"/>
            <a:chExt cx="969964" cy="2007872"/>
          </a:xfrm>
        </p:grpSpPr>
        <p:sp>
          <p:nvSpPr>
            <p:cNvPr id="37" name="円/楕円 3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8" name="フローチャート: 論理積ゲート 3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39" name="図形グループ 38"/>
          <p:cNvGrpSpPr/>
          <p:nvPr/>
        </p:nvGrpSpPr>
        <p:grpSpPr>
          <a:xfrm>
            <a:off x="7865696" y="3998681"/>
            <a:ext cx="228599" cy="443927"/>
            <a:chOff x="1946324" y="4125162"/>
            <a:chExt cx="969964" cy="2007872"/>
          </a:xfrm>
        </p:grpSpPr>
        <p:sp>
          <p:nvSpPr>
            <p:cNvPr id="40" name="円/楕円 3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1" name="フローチャート: 論理積ゲート 4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42" name="図形グループ 41"/>
          <p:cNvGrpSpPr/>
          <p:nvPr/>
        </p:nvGrpSpPr>
        <p:grpSpPr>
          <a:xfrm>
            <a:off x="8265746" y="3998681"/>
            <a:ext cx="228599" cy="443927"/>
            <a:chOff x="1946324" y="4125162"/>
            <a:chExt cx="969964" cy="2007872"/>
          </a:xfrm>
        </p:grpSpPr>
        <p:sp>
          <p:nvSpPr>
            <p:cNvPr id="43" name="円/楕円 4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4" name="フローチャート: 論理積ゲート 4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45" name="図形グループ 44"/>
          <p:cNvGrpSpPr/>
          <p:nvPr/>
        </p:nvGrpSpPr>
        <p:grpSpPr>
          <a:xfrm>
            <a:off x="7281494" y="4061297"/>
            <a:ext cx="228599" cy="443927"/>
            <a:chOff x="1946324" y="4125162"/>
            <a:chExt cx="969964" cy="2007872"/>
          </a:xfrm>
        </p:grpSpPr>
        <p:sp>
          <p:nvSpPr>
            <p:cNvPr id="46" name="円/楕円 4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7" name="フローチャート: 論理積ゲート 4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48" name="図形グループ 47"/>
          <p:cNvGrpSpPr/>
          <p:nvPr/>
        </p:nvGrpSpPr>
        <p:grpSpPr>
          <a:xfrm>
            <a:off x="7694245" y="4061297"/>
            <a:ext cx="228599" cy="443927"/>
            <a:chOff x="1946324" y="4125162"/>
            <a:chExt cx="969964" cy="2007872"/>
          </a:xfrm>
        </p:grpSpPr>
        <p:sp>
          <p:nvSpPr>
            <p:cNvPr id="49" name="円/楕円 4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0" name="フローチャート: 論理積ゲート 4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51" name="図形グループ 50"/>
          <p:cNvGrpSpPr/>
          <p:nvPr/>
        </p:nvGrpSpPr>
        <p:grpSpPr>
          <a:xfrm>
            <a:off x="8094295" y="4042905"/>
            <a:ext cx="228599" cy="443927"/>
            <a:chOff x="1946324" y="4125162"/>
            <a:chExt cx="969964" cy="2007872"/>
          </a:xfrm>
        </p:grpSpPr>
        <p:sp>
          <p:nvSpPr>
            <p:cNvPr id="52" name="円/楕円 5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3" name="フローチャート: 論理積ゲート 5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99" name="図形グループ 98"/>
          <p:cNvGrpSpPr/>
          <p:nvPr/>
        </p:nvGrpSpPr>
        <p:grpSpPr>
          <a:xfrm>
            <a:off x="7682485" y="4769779"/>
            <a:ext cx="340225" cy="402722"/>
            <a:chOff x="2667295" y="1059799"/>
            <a:chExt cx="681672" cy="722281"/>
          </a:xfrm>
        </p:grpSpPr>
        <p:sp>
          <p:nvSpPr>
            <p:cNvPr id="100" name="角丸四角形 99"/>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Meiryo" panose="020B0604030504040204" pitchFamily="34" charset="-128"/>
                <a:ea typeface="Meiryo" panose="020B0604030504040204" pitchFamily="34" charset="-128"/>
                <a:cs typeface="ＭＳ Ｐゴシック"/>
              </a:endParaRPr>
            </a:p>
          </p:txBody>
        </p:sp>
        <p:pic>
          <p:nvPicPr>
            <p:cNvPr id="101" name="図 100"/>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102" name="図形グループ 101"/>
          <p:cNvGrpSpPr/>
          <p:nvPr/>
        </p:nvGrpSpPr>
        <p:grpSpPr>
          <a:xfrm>
            <a:off x="7005216" y="4733183"/>
            <a:ext cx="297414" cy="253559"/>
            <a:chOff x="-62676" y="3965594"/>
            <a:chExt cx="679541" cy="593816"/>
          </a:xfrm>
        </p:grpSpPr>
        <p:sp>
          <p:nvSpPr>
            <p:cNvPr id="103" name="角丸四角形 102"/>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104" name="図 103"/>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676" y="3965594"/>
              <a:ext cx="679541" cy="593816"/>
            </a:xfrm>
            <a:prstGeom prst="rect">
              <a:avLst/>
            </a:prstGeom>
          </p:spPr>
        </p:pic>
      </p:grpSp>
      <p:grpSp>
        <p:nvGrpSpPr>
          <p:cNvPr id="105" name="図形グループ 104"/>
          <p:cNvGrpSpPr/>
          <p:nvPr/>
        </p:nvGrpSpPr>
        <p:grpSpPr>
          <a:xfrm>
            <a:off x="7354203" y="4769779"/>
            <a:ext cx="155890" cy="267991"/>
            <a:chOff x="1140657" y="4229811"/>
            <a:chExt cx="341289" cy="550466"/>
          </a:xfrm>
        </p:grpSpPr>
        <p:sp>
          <p:nvSpPr>
            <p:cNvPr id="106" name="角丸四角形 105"/>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107" name="図 106"/>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120" name="図形グループ 119"/>
          <p:cNvGrpSpPr/>
          <p:nvPr/>
        </p:nvGrpSpPr>
        <p:grpSpPr>
          <a:xfrm>
            <a:off x="8022710" y="4801305"/>
            <a:ext cx="105803" cy="206170"/>
            <a:chOff x="5118100" y="4941610"/>
            <a:chExt cx="190500" cy="405090"/>
          </a:xfrm>
        </p:grpSpPr>
        <p:sp>
          <p:nvSpPr>
            <p:cNvPr id="121" name="正方形/長方形 120"/>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2" name="正方形/長方形 121"/>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3" name="角丸四角形 122"/>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128" name="図形グループ 127"/>
          <p:cNvGrpSpPr/>
          <p:nvPr/>
        </p:nvGrpSpPr>
        <p:grpSpPr>
          <a:xfrm>
            <a:off x="8333436" y="4867614"/>
            <a:ext cx="228599" cy="443927"/>
            <a:chOff x="1946324" y="4125162"/>
            <a:chExt cx="969964" cy="2007872"/>
          </a:xfrm>
        </p:grpSpPr>
        <p:sp>
          <p:nvSpPr>
            <p:cNvPr id="129" name="円/楕円 12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0" name="フローチャート: 論理積ゲート 12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131" name="図形グループ 130"/>
          <p:cNvGrpSpPr/>
          <p:nvPr/>
        </p:nvGrpSpPr>
        <p:grpSpPr>
          <a:xfrm>
            <a:off x="7391407" y="4880385"/>
            <a:ext cx="228599" cy="443927"/>
            <a:chOff x="1946324" y="4125162"/>
            <a:chExt cx="969964" cy="2007872"/>
          </a:xfrm>
        </p:grpSpPr>
        <p:sp>
          <p:nvSpPr>
            <p:cNvPr id="132" name="円/楕円 13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3" name="フローチャート: 論理積ゲート 13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134" name="図形グループ 133"/>
          <p:cNvGrpSpPr/>
          <p:nvPr/>
        </p:nvGrpSpPr>
        <p:grpSpPr>
          <a:xfrm>
            <a:off x="7682508" y="4880385"/>
            <a:ext cx="228599" cy="443927"/>
            <a:chOff x="1946324" y="4125162"/>
            <a:chExt cx="969964" cy="2007872"/>
          </a:xfrm>
        </p:grpSpPr>
        <p:sp>
          <p:nvSpPr>
            <p:cNvPr id="135" name="円/楕円 13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6" name="フローチャート: 論理積ゲート 13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137" name="図形グループ 136"/>
          <p:cNvGrpSpPr/>
          <p:nvPr/>
        </p:nvGrpSpPr>
        <p:grpSpPr>
          <a:xfrm>
            <a:off x="8042830" y="4880385"/>
            <a:ext cx="228599" cy="443927"/>
            <a:chOff x="1946324" y="4125162"/>
            <a:chExt cx="969964" cy="2007872"/>
          </a:xfrm>
        </p:grpSpPr>
        <p:sp>
          <p:nvSpPr>
            <p:cNvPr id="138" name="円/楕円 13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9" name="フローチャート: 論理積ゲート 13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140" name="図形グループ 139"/>
          <p:cNvGrpSpPr/>
          <p:nvPr/>
        </p:nvGrpSpPr>
        <p:grpSpPr>
          <a:xfrm>
            <a:off x="7074031" y="4880385"/>
            <a:ext cx="228599" cy="443927"/>
            <a:chOff x="1946324" y="4125162"/>
            <a:chExt cx="969964" cy="2007872"/>
          </a:xfrm>
        </p:grpSpPr>
        <p:sp>
          <p:nvSpPr>
            <p:cNvPr id="141" name="円/楕円 14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2" name="フローチャート: 論理積ゲート 14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147" name="角丸四角形 146"/>
          <p:cNvSpPr/>
          <p:nvPr/>
        </p:nvSpPr>
        <p:spPr>
          <a:xfrm>
            <a:off x="6932246" y="5539618"/>
            <a:ext cx="1682750" cy="373174"/>
          </a:xfrm>
          <a:prstGeom prst="round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162" name="図 161" descr="imgres.jpg"/>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968881" y="5682611"/>
            <a:ext cx="693789" cy="476180"/>
          </a:xfrm>
          <a:prstGeom prst="rect">
            <a:avLst/>
          </a:prstGeom>
        </p:spPr>
      </p:pic>
      <p:grpSp>
        <p:nvGrpSpPr>
          <p:cNvPr id="163" name="図形グループ 162"/>
          <p:cNvGrpSpPr/>
          <p:nvPr/>
        </p:nvGrpSpPr>
        <p:grpSpPr>
          <a:xfrm>
            <a:off x="7893674" y="5627346"/>
            <a:ext cx="273052" cy="345113"/>
            <a:chOff x="4000500" y="1182650"/>
            <a:chExt cx="499492" cy="545661"/>
          </a:xfrm>
        </p:grpSpPr>
        <p:sp>
          <p:nvSpPr>
            <p:cNvPr id="164" name="角丸四角形 163"/>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5" name="正方形/長方形 164"/>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4" name="図形グループ 3"/>
          <p:cNvGrpSpPr/>
          <p:nvPr/>
        </p:nvGrpSpPr>
        <p:grpSpPr>
          <a:xfrm>
            <a:off x="7686984" y="5831739"/>
            <a:ext cx="576064" cy="316907"/>
            <a:chOff x="6948264" y="2223989"/>
            <a:chExt cx="931292" cy="545661"/>
          </a:xfrm>
        </p:grpSpPr>
        <p:sp>
          <p:nvSpPr>
            <p:cNvPr id="167" name="角丸四角形 166"/>
            <p:cNvSpPr/>
            <p:nvPr/>
          </p:nvSpPr>
          <p:spPr>
            <a:xfrm>
              <a:off x="6948264" y="2223989"/>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8" name="円/楕円 167"/>
            <p:cNvSpPr/>
            <p:nvPr/>
          </p:nvSpPr>
          <p:spPr>
            <a:xfrm>
              <a:off x="7035800" y="2284621"/>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9" name="角丸四角形 168"/>
            <p:cNvSpPr/>
            <p:nvPr/>
          </p:nvSpPr>
          <p:spPr>
            <a:xfrm>
              <a:off x="7092280" y="2352304"/>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0" name="台形 169"/>
            <p:cNvSpPr/>
            <p:nvPr/>
          </p:nvSpPr>
          <p:spPr>
            <a:xfrm>
              <a:off x="7519764" y="2634024"/>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1" name="角丸四角形 170"/>
            <p:cNvSpPr/>
            <p:nvPr/>
          </p:nvSpPr>
          <p:spPr>
            <a:xfrm>
              <a:off x="7380064" y="2287489"/>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2" name="角丸四角形 171"/>
            <p:cNvSpPr/>
            <p:nvPr/>
          </p:nvSpPr>
          <p:spPr>
            <a:xfrm>
              <a:off x="7430864" y="2333038"/>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173" name="図形グループ 172"/>
          <p:cNvGrpSpPr/>
          <p:nvPr/>
        </p:nvGrpSpPr>
        <p:grpSpPr>
          <a:xfrm>
            <a:off x="8259396" y="5610771"/>
            <a:ext cx="155890" cy="267991"/>
            <a:chOff x="1140657" y="4229811"/>
            <a:chExt cx="341289" cy="550466"/>
          </a:xfrm>
        </p:grpSpPr>
        <p:sp>
          <p:nvSpPr>
            <p:cNvPr id="174" name="角丸四角形 173"/>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175" name="図 174"/>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176" name="図形グループ 175"/>
          <p:cNvGrpSpPr/>
          <p:nvPr/>
        </p:nvGrpSpPr>
        <p:grpSpPr>
          <a:xfrm>
            <a:off x="8296600" y="5721377"/>
            <a:ext cx="228599" cy="443927"/>
            <a:chOff x="1946324" y="4125162"/>
            <a:chExt cx="969964" cy="2007872"/>
          </a:xfrm>
        </p:grpSpPr>
        <p:sp>
          <p:nvSpPr>
            <p:cNvPr id="177" name="円/楕円 17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8" name="フローチャート: 論理積ゲート 17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179" name="下矢印 178"/>
          <p:cNvSpPr/>
          <p:nvPr/>
        </p:nvSpPr>
        <p:spPr bwMode="auto">
          <a:xfrm>
            <a:off x="4301441" y="1822315"/>
            <a:ext cx="533400" cy="239710"/>
          </a:xfrm>
          <a:prstGeom prst="downArrow">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Meiryo" panose="020B0604030504040204" pitchFamily="34" charset="-128"/>
              <a:ea typeface="Meiryo" panose="020B0604030504040204" pitchFamily="34" charset="-128"/>
            </a:endParaRPr>
          </a:p>
        </p:txBody>
      </p:sp>
      <p:sp>
        <p:nvSpPr>
          <p:cNvPr id="180" name="下矢印 179"/>
          <p:cNvSpPr/>
          <p:nvPr/>
        </p:nvSpPr>
        <p:spPr bwMode="auto">
          <a:xfrm>
            <a:off x="4301441" y="2690336"/>
            <a:ext cx="533400" cy="239710"/>
          </a:xfrm>
          <a:prstGeom prst="downArrow">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Meiryo" panose="020B0604030504040204" pitchFamily="34" charset="-128"/>
              <a:ea typeface="Meiryo" panose="020B0604030504040204" pitchFamily="34" charset="-128"/>
            </a:endParaRPr>
          </a:p>
        </p:txBody>
      </p:sp>
      <p:sp>
        <p:nvSpPr>
          <p:cNvPr id="181" name="下矢印 180"/>
          <p:cNvSpPr/>
          <p:nvPr/>
        </p:nvSpPr>
        <p:spPr bwMode="auto">
          <a:xfrm>
            <a:off x="4301441" y="3549352"/>
            <a:ext cx="533400" cy="239710"/>
          </a:xfrm>
          <a:prstGeom prst="downArrow">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Meiryo" panose="020B0604030504040204" pitchFamily="34" charset="-128"/>
              <a:ea typeface="Meiryo" panose="020B0604030504040204" pitchFamily="34" charset="-128"/>
            </a:endParaRPr>
          </a:p>
        </p:txBody>
      </p:sp>
      <p:sp>
        <p:nvSpPr>
          <p:cNvPr id="182" name="下矢印 181"/>
          <p:cNvSpPr/>
          <p:nvPr/>
        </p:nvSpPr>
        <p:spPr bwMode="auto">
          <a:xfrm>
            <a:off x="4301441" y="4417373"/>
            <a:ext cx="533400" cy="239710"/>
          </a:xfrm>
          <a:prstGeom prst="downArrow">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Meiryo" panose="020B0604030504040204" pitchFamily="34" charset="-128"/>
              <a:ea typeface="Meiryo" panose="020B0604030504040204" pitchFamily="34" charset="-128"/>
            </a:endParaRPr>
          </a:p>
        </p:txBody>
      </p:sp>
      <p:sp>
        <p:nvSpPr>
          <p:cNvPr id="8" name="テキスト ボックス 7"/>
          <p:cNvSpPr txBox="1"/>
          <p:nvPr/>
        </p:nvSpPr>
        <p:spPr>
          <a:xfrm>
            <a:off x="539552" y="1196103"/>
            <a:ext cx="1794882" cy="677108"/>
          </a:xfrm>
          <a:prstGeom prst="rect">
            <a:avLst/>
          </a:prstGeom>
          <a:noFill/>
        </p:spPr>
        <p:txBody>
          <a:bodyPr wrap="none" rtlCol="0">
            <a:spAutoFit/>
          </a:bodyPr>
          <a:lstStyle/>
          <a:p>
            <a:r>
              <a:rPr kumimoji="1" lang="en-US" altLang="ja-JP" sz="2800" dirty="0">
                <a:solidFill>
                  <a:schemeClr val="accent5">
                    <a:lumMod val="75000"/>
                  </a:schemeClr>
                </a:solidFill>
                <a:latin typeface="Meiryo" panose="020B0604030504040204" pitchFamily="34" charset="-128"/>
                <a:ea typeface="Meiryo" panose="020B0604030504040204" pitchFamily="34" charset="-128"/>
                <a:cs typeface="メイリオ"/>
              </a:rPr>
              <a:t>1960</a:t>
            </a:r>
            <a:r>
              <a:rPr lang="ja-JP" altLang="en-US" sz="2800" dirty="0">
                <a:solidFill>
                  <a:schemeClr val="accent5">
                    <a:lumMod val="75000"/>
                  </a:schemeClr>
                </a:solidFill>
                <a:latin typeface="Meiryo" panose="020B0604030504040204" pitchFamily="34" charset="-128"/>
                <a:ea typeface="Meiryo" panose="020B0604030504040204" pitchFamily="34" charset="-128"/>
                <a:cs typeface="メイリオ"/>
              </a:rPr>
              <a:t>年代</a:t>
            </a:r>
            <a:endParaRPr lang="en-US" altLang="ja-JP" sz="2800" dirty="0">
              <a:solidFill>
                <a:schemeClr val="accent5">
                  <a:lumMod val="75000"/>
                </a:schemeClr>
              </a:solidFill>
              <a:latin typeface="Meiryo" panose="020B0604030504040204" pitchFamily="34" charset="-128"/>
              <a:ea typeface="Meiryo" panose="020B0604030504040204" pitchFamily="34" charset="-128"/>
              <a:cs typeface="メイリオ"/>
            </a:endParaRPr>
          </a:p>
          <a:p>
            <a:r>
              <a:rPr kumimoji="1" lang="ja-JP" altLang="en-US" sz="1000" dirty="0">
                <a:solidFill>
                  <a:schemeClr val="accent5">
                    <a:lumMod val="75000"/>
                  </a:schemeClr>
                </a:solidFill>
                <a:latin typeface="Meiryo" panose="020B0604030504040204" pitchFamily="34" charset="-128"/>
                <a:ea typeface="Meiryo" panose="020B0604030504040204" pitchFamily="34" charset="-128"/>
                <a:cs typeface="メイリオ"/>
              </a:rPr>
              <a:t>メインフレームの登場</a:t>
            </a:r>
          </a:p>
        </p:txBody>
      </p:sp>
      <p:sp>
        <p:nvSpPr>
          <p:cNvPr id="184" name="テキスト ボックス 183"/>
          <p:cNvSpPr txBox="1"/>
          <p:nvPr/>
        </p:nvSpPr>
        <p:spPr>
          <a:xfrm>
            <a:off x="539552" y="2049013"/>
            <a:ext cx="1851789" cy="677108"/>
          </a:xfrm>
          <a:prstGeom prst="rect">
            <a:avLst/>
          </a:prstGeom>
          <a:noFill/>
        </p:spPr>
        <p:txBody>
          <a:bodyPr wrap="none" rtlCol="0">
            <a:spAutoFit/>
          </a:bodyPr>
          <a:lstStyle/>
          <a:p>
            <a:r>
              <a:rPr kumimoji="1" lang="en-US" altLang="ja-JP" sz="2800" dirty="0">
                <a:solidFill>
                  <a:schemeClr val="accent1">
                    <a:lumMod val="75000"/>
                  </a:schemeClr>
                </a:solidFill>
                <a:latin typeface="Meiryo" panose="020B0604030504040204" pitchFamily="34" charset="-128"/>
                <a:ea typeface="Meiryo" panose="020B0604030504040204" pitchFamily="34" charset="-128"/>
                <a:cs typeface="メイリオ"/>
              </a:rPr>
              <a:t>1970</a:t>
            </a:r>
            <a:r>
              <a:rPr lang="ja-JP" altLang="en-US" sz="2800" dirty="0">
                <a:solidFill>
                  <a:schemeClr val="accent1">
                    <a:lumMod val="75000"/>
                  </a:schemeClr>
                </a:solidFill>
                <a:latin typeface="Meiryo" panose="020B0604030504040204" pitchFamily="34" charset="-128"/>
                <a:ea typeface="Meiryo" panose="020B0604030504040204" pitchFamily="34" charset="-128"/>
                <a:cs typeface="メイリオ"/>
              </a:rPr>
              <a:t>年代</a:t>
            </a:r>
            <a:endParaRPr lang="en-US" altLang="ja-JP" sz="2800" dirty="0">
              <a:solidFill>
                <a:schemeClr val="accent1">
                  <a:lumMod val="75000"/>
                </a:schemeClr>
              </a:solidFill>
              <a:latin typeface="Meiryo" panose="020B0604030504040204" pitchFamily="34" charset="-128"/>
              <a:ea typeface="Meiryo" panose="020B0604030504040204" pitchFamily="34" charset="-128"/>
              <a:cs typeface="メイリオ"/>
            </a:endParaRPr>
          </a:p>
          <a:p>
            <a:r>
              <a:rPr lang="ja-JP" altLang="en-US" sz="1000" dirty="0">
                <a:solidFill>
                  <a:schemeClr val="accent1">
                    <a:lumMod val="75000"/>
                  </a:schemeClr>
                </a:solidFill>
                <a:latin typeface="Meiryo" panose="020B0604030504040204" pitchFamily="34" charset="-128"/>
                <a:ea typeface="Meiryo" panose="020B0604030504040204" pitchFamily="34" charset="-128"/>
                <a:cs typeface="メイリオ"/>
              </a:rPr>
              <a:t>事務処理・工場生産の自動化</a:t>
            </a:r>
            <a:endParaRPr kumimoji="1" lang="ja-JP" altLang="en-US" sz="1000" dirty="0">
              <a:solidFill>
                <a:schemeClr val="accent1">
                  <a:lumMod val="75000"/>
                </a:schemeClr>
              </a:solidFill>
              <a:latin typeface="Meiryo" panose="020B0604030504040204" pitchFamily="34" charset="-128"/>
              <a:ea typeface="Meiryo" panose="020B0604030504040204" pitchFamily="34" charset="-128"/>
              <a:cs typeface="メイリオ"/>
            </a:endParaRPr>
          </a:p>
        </p:txBody>
      </p:sp>
      <p:sp>
        <p:nvSpPr>
          <p:cNvPr id="185" name="テキスト ボックス 184"/>
          <p:cNvSpPr txBox="1"/>
          <p:nvPr/>
        </p:nvSpPr>
        <p:spPr>
          <a:xfrm>
            <a:off x="539552" y="2908294"/>
            <a:ext cx="1890261" cy="677108"/>
          </a:xfrm>
          <a:prstGeom prst="rect">
            <a:avLst/>
          </a:prstGeom>
          <a:noFill/>
        </p:spPr>
        <p:txBody>
          <a:bodyPr wrap="none" rtlCol="0">
            <a:spAutoFit/>
          </a:bodyPr>
          <a:lstStyle/>
          <a:p>
            <a:r>
              <a:rPr kumimoji="1" lang="en-US" altLang="ja-JP" sz="2800" dirty="0">
                <a:solidFill>
                  <a:schemeClr val="accent1">
                    <a:lumMod val="50000"/>
                  </a:schemeClr>
                </a:solidFill>
                <a:latin typeface="Meiryo" panose="020B0604030504040204" pitchFamily="34" charset="-128"/>
                <a:ea typeface="Meiryo" panose="020B0604030504040204" pitchFamily="34" charset="-128"/>
                <a:cs typeface="メイリオ"/>
              </a:rPr>
              <a:t>1980</a:t>
            </a:r>
            <a:r>
              <a:rPr lang="ja-JP" altLang="en-US" sz="2800" dirty="0">
                <a:solidFill>
                  <a:schemeClr val="accent1">
                    <a:lumMod val="50000"/>
                  </a:schemeClr>
                </a:solidFill>
                <a:latin typeface="Meiryo" panose="020B0604030504040204" pitchFamily="34" charset="-128"/>
                <a:ea typeface="Meiryo" panose="020B0604030504040204" pitchFamily="34" charset="-128"/>
                <a:cs typeface="メイリオ"/>
              </a:rPr>
              <a:t>年代</a:t>
            </a:r>
            <a:endParaRPr lang="en-US" altLang="ja-JP" sz="2800" dirty="0">
              <a:solidFill>
                <a:schemeClr val="accent1">
                  <a:lumMod val="50000"/>
                </a:schemeClr>
              </a:solidFill>
              <a:latin typeface="Meiryo" panose="020B0604030504040204" pitchFamily="34" charset="-128"/>
              <a:ea typeface="Meiryo" panose="020B0604030504040204" pitchFamily="34" charset="-128"/>
              <a:cs typeface="メイリオ"/>
            </a:endParaRPr>
          </a:p>
          <a:p>
            <a:r>
              <a:rPr kumimoji="1" lang="ja-JP" altLang="en-US" sz="1000" dirty="0">
                <a:solidFill>
                  <a:schemeClr val="accent1">
                    <a:lumMod val="50000"/>
                  </a:schemeClr>
                </a:solidFill>
                <a:latin typeface="Meiryo" panose="020B0604030504040204" pitchFamily="34" charset="-128"/>
                <a:ea typeface="Meiryo" panose="020B0604030504040204" pitchFamily="34" charset="-128"/>
                <a:cs typeface="メイリオ"/>
              </a:rPr>
              <a:t>小型コンピュータ・</a:t>
            </a:r>
            <a:r>
              <a:rPr kumimoji="1" lang="en-US" altLang="ja-JP" sz="1000" dirty="0">
                <a:solidFill>
                  <a:schemeClr val="accent1">
                    <a:lumMod val="50000"/>
                  </a:schemeClr>
                </a:solidFill>
                <a:latin typeface="Meiryo" panose="020B0604030504040204" pitchFamily="34" charset="-128"/>
                <a:ea typeface="Meiryo" panose="020B0604030504040204" pitchFamily="34" charset="-128"/>
                <a:cs typeface="メイリオ"/>
              </a:rPr>
              <a:t>PC</a:t>
            </a:r>
            <a:r>
              <a:rPr kumimoji="1" lang="ja-JP" altLang="en-US" sz="1000" dirty="0">
                <a:solidFill>
                  <a:schemeClr val="accent1">
                    <a:lumMod val="50000"/>
                  </a:schemeClr>
                </a:solidFill>
                <a:latin typeface="Meiryo" panose="020B0604030504040204" pitchFamily="34" charset="-128"/>
                <a:ea typeface="Meiryo" panose="020B0604030504040204" pitchFamily="34" charset="-128"/>
                <a:cs typeface="メイリオ"/>
              </a:rPr>
              <a:t>の登場</a:t>
            </a:r>
          </a:p>
        </p:txBody>
      </p:sp>
      <p:sp>
        <p:nvSpPr>
          <p:cNvPr id="186" name="テキスト ボックス 185"/>
          <p:cNvSpPr txBox="1"/>
          <p:nvPr/>
        </p:nvSpPr>
        <p:spPr>
          <a:xfrm>
            <a:off x="539552" y="3743880"/>
            <a:ext cx="1851789" cy="677108"/>
          </a:xfrm>
          <a:prstGeom prst="rect">
            <a:avLst/>
          </a:prstGeom>
          <a:noFill/>
        </p:spPr>
        <p:txBody>
          <a:bodyPr wrap="none" rtlCol="0">
            <a:spAutoFit/>
          </a:bodyPr>
          <a:lstStyle/>
          <a:p>
            <a:r>
              <a:rPr kumimoji="1" lang="en-US" altLang="ja-JP" sz="2800" dirty="0">
                <a:solidFill>
                  <a:srgbClr val="000090"/>
                </a:solidFill>
                <a:latin typeface="Meiryo" panose="020B0604030504040204" pitchFamily="34" charset="-128"/>
                <a:ea typeface="Meiryo" panose="020B0604030504040204" pitchFamily="34" charset="-128"/>
                <a:cs typeface="メイリオ"/>
              </a:rPr>
              <a:t>1990</a:t>
            </a:r>
            <a:r>
              <a:rPr lang="ja-JP" altLang="en-US" sz="2800" dirty="0">
                <a:solidFill>
                  <a:srgbClr val="000090"/>
                </a:solidFill>
                <a:latin typeface="Meiryo" panose="020B0604030504040204" pitchFamily="34" charset="-128"/>
                <a:ea typeface="Meiryo" panose="020B0604030504040204" pitchFamily="34" charset="-128"/>
                <a:cs typeface="メイリオ"/>
              </a:rPr>
              <a:t>年代</a:t>
            </a:r>
            <a:endParaRPr lang="en-US" altLang="ja-JP" sz="2800" dirty="0">
              <a:solidFill>
                <a:srgbClr val="000090"/>
              </a:solidFill>
              <a:latin typeface="Meiryo" panose="020B0604030504040204" pitchFamily="34" charset="-128"/>
              <a:ea typeface="Meiryo" panose="020B0604030504040204" pitchFamily="34" charset="-128"/>
              <a:cs typeface="メイリオ"/>
            </a:endParaRPr>
          </a:p>
          <a:p>
            <a:r>
              <a:rPr kumimoji="1" lang="ja-JP" altLang="en-US" sz="1000" dirty="0">
                <a:solidFill>
                  <a:srgbClr val="000090"/>
                </a:solidFill>
                <a:latin typeface="Meiryo" panose="020B0604030504040204" pitchFamily="34" charset="-128"/>
                <a:ea typeface="Meiryo" panose="020B0604030504040204" pitchFamily="34" charset="-128"/>
                <a:cs typeface="メイリオ"/>
              </a:rPr>
              <a:t>クライアント・サーバの普及</a:t>
            </a:r>
          </a:p>
        </p:txBody>
      </p:sp>
      <p:sp>
        <p:nvSpPr>
          <p:cNvPr id="187" name="テキスト ボックス 186"/>
          <p:cNvSpPr txBox="1"/>
          <p:nvPr/>
        </p:nvSpPr>
        <p:spPr>
          <a:xfrm>
            <a:off x="539552" y="4607537"/>
            <a:ext cx="1851789" cy="677108"/>
          </a:xfrm>
          <a:prstGeom prst="rect">
            <a:avLst/>
          </a:prstGeom>
          <a:noFill/>
        </p:spPr>
        <p:txBody>
          <a:bodyPr wrap="none" rtlCol="0">
            <a:spAutoFit/>
          </a:bodyPr>
          <a:lstStyle/>
          <a:p>
            <a:r>
              <a:rPr lang="en-US" altLang="ja-JP" sz="2800" dirty="0">
                <a:solidFill>
                  <a:srgbClr val="0000FF"/>
                </a:solidFill>
                <a:latin typeface="Meiryo" panose="020B0604030504040204" pitchFamily="34" charset="-128"/>
                <a:ea typeface="Meiryo" panose="020B0604030504040204" pitchFamily="34" charset="-128"/>
                <a:cs typeface="メイリオ"/>
              </a:rPr>
              <a:t>2000</a:t>
            </a:r>
            <a:r>
              <a:rPr lang="ja-JP" altLang="en-US" sz="2800" dirty="0">
                <a:solidFill>
                  <a:srgbClr val="0000FF"/>
                </a:solidFill>
                <a:latin typeface="Meiryo" panose="020B0604030504040204" pitchFamily="34" charset="-128"/>
                <a:ea typeface="Meiryo" panose="020B0604030504040204" pitchFamily="34" charset="-128"/>
                <a:cs typeface="メイリオ"/>
              </a:rPr>
              <a:t>年代</a:t>
            </a:r>
            <a:endParaRPr lang="en-US" altLang="ja-JP" sz="2800" dirty="0">
              <a:solidFill>
                <a:srgbClr val="0000FF"/>
              </a:solidFill>
              <a:latin typeface="Meiryo" panose="020B0604030504040204" pitchFamily="34" charset="-128"/>
              <a:ea typeface="Meiryo" panose="020B0604030504040204" pitchFamily="34" charset="-128"/>
              <a:cs typeface="メイリオ"/>
            </a:endParaRPr>
          </a:p>
          <a:p>
            <a:r>
              <a:rPr lang="ja-JP" altLang="en-US" sz="1000" dirty="0">
                <a:solidFill>
                  <a:srgbClr val="0000FF"/>
                </a:solidFill>
                <a:latin typeface="Meiryo" panose="020B0604030504040204" pitchFamily="34" charset="-128"/>
                <a:ea typeface="Meiryo" panose="020B0604030504040204" pitchFamily="34" charset="-128"/>
                <a:cs typeface="メイリオ"/>
              </a:rPr>
              <a:t>ソーシャル、モバイルの登場</a:t>
            </a:r>
            <a:endParaRPr kumimoji="1" lang="ja-JP" altLang="en-US" sz="1000" dirty="0">
              <a:solidFill>
                <a:srgbClr val="0000FF"/>
              </a:solidFill>
              <a:latin typeface="Meiryo" panose="020B0604030504040204" pitchFamily="34" charset="-128"/>
              <a:ea typeface="Meiryo" panose="020B0604030504040204" pitchFamily="34" charset="-128"/>
              <a:cs typeface="メイリオ"/>
            </a:endParaRPr>
          </a:p>
        </p:txBody>
      </p:sp>
      <p:sp>
        <p:nvSpPr>
          <p:cNvPr id="188" name="テキスト ボックス 187"/>
          <p:cNvSpPr txBox="1"/>
          <p:nvPr/>
        </p:nvSpPr>
        <p:spPr>
          <a:xfrm>
            <a:off x="539552" y="5488196"/>
            <a:ext cx="1812240" cy="677108"/>
          </a:xfrm>
          <a:prstGeom prst="rect">
            <a:avLst/>
          </a:prstGeom>
          <a:noFill/>
        </p:spPr>
        <p:txBody>
          <a:bodyPr wrap="none" rtlCol="0">
            <a:spAutoFit/>
          </a:bodyPr>
          <a:lstStyle/>
          <a:p>
            <a:r>
              <a:rPr lang="en-US" altLang="ja-JP" sz="2800" dirty="0">
                <a:solidFill>
                  <a:srgbClr val="3366FF"/>
                </a:solidFill>
                <a:latin typeface="Meiryo" panose="020B0604030504040204" pitchFamily="34" charset="-128"/>
                <a:ea typeface="Meiryo" panose="020B0604030504040204" pitchFamily="34" charset="-128"/>
                <a:cs typeface="メイリオ"/>
              </a:rPr>
              <a:t>201X</a:t>
            </a:r>
            <a:r>
              <a:rPr lang="ja-JP" altLang="en-US" sz="2800" dirty="0">
                <a:solidFill>
                  <a:srgbClr val="3366FF"/>
                </a:solidFill>
                <a:latin typeface="Meiryo" panose="020B0604030504040204" pitchFamily="34" charset="-128"/>
                <a:ea typeface="Meiryo" panose="020B0604030504040204" pitchFamily="34" charset="-128"/>
                <a:cs typeface="メイリオ"/>
              </a:rPr>
              <a:t>年</a:t>
            </a:r>
            <a:r>
              <a:rPr lang="en-US" altLang="ja-JP" sz="2800" dirty="0">
                <a:solidFill>
                  <a:srgbClr val="3366FF"/>
                </a:solidFill>
                <a:latin typeface="Meiryo" panose="020B0604030504040204" pitchFamily="34" charset="-128"/>
                <a:ea typeface="Meiryo" panose="020B0604030504040204" pitchFamily="34" charset="-128"/>
                <a:cs typeface="メイリオ"/>
              </a:rPr>
              <a:t>〜</a:t>
            </a:r>
          </a:p>
          <a:p>
            <a:r>
              <a:rPr lang="en-US" altLang="ja-JP" sz="1000" dirty="0" err="1">
                <a:solidFill>
                  <a:srgbClr val="3366FF"/>
                </a:solidFill>
                <a:latin typeface="Meiryo" panose="020B0604030504040204" pitchFamily="34" charset="-128"/>
                <a:ea typeface="Meiryo" panose="020B0604030504040204" pitchFamily="34" charset="-128"/>
                <a:cs typeface="メイリオ"/>
              </a:rPr>
              <a:t>IoT</a:t>
            </a:r>
            <a:r>
              <a:rPr lang="ja-JP" altLang="en-US" sz="1000" dirty="0">
                <a:solidFill>
                  <a:srgbClr val="3366FF"/>
                </a:solidFill>
                <a:latin typeface="Meiryo" panose="020B0604030504040204" pitchFamily="34" charset="-128"/>
                <a:ea typeface="Meiryo" panose="020B0604030504040204" pitchFamily="34" charset="-128"/>
                <a:cs typeface="メイリオ"/>
              </a:rPr>
              <a:t>・アナリティクスの進化</a:t>
            </a:r>
            <a:endParaRPr lang="en-US" altLang="ja-JP" sz="1000" dirty="0">
              <a:solidFill>
                <a:srgbClr val="3366FF"/>
              </a:solidFill>
              <a:latin typeface="Meiryo" panose="020B0604030504040204" pitchFamily="34" charset="-128"/>
              <a:ea typeface="Meiryo" panose="020B0604030504040204" pitchFamily="34" charset="-128"/>
              <a:cs typeface="メイリオ"/>
            </a:endParaRPr>
          </a:p>
        </p:txBody>
      </p:sp>
      <p:sp>
        <p:nvSpPr>
          <p:cNvPr id="7" name="正方形/長方形 6"/>
          <p:cNvSpPr/>
          <p:nvPr/>
        </p:nvSpPr>
        <p:spPr>
          <a:xfrm>
            <a:off x="2445330" y="1233670"/>
            <a:ext cx="4258319" cy="646331"/>
          </a:xfrm>
          <a:prstGeom prst="rect">
            <a:avLst/>
          </a:prstGeom>
        </p:spPr>
        <p:txBody>
          <a:bodyPr wrap="square">
            <a:spAutoFit/>
          </a:bodyPr>
          <a:lstStyle/>
          <a:p>
            <a:pPr algn="ctr" defTabSz="914400" fontAlgn="base">
              <a:spcAft>
                <a:spcPct val="0"/>
              </a:spcAft>
            </a:pPr>
            <a:r>
              <a:rPr kumimoji="0" lang="ja-JP" altLang="en-US" sz="2000" b="1" dirty="0">
                <a:solidFill>
                  <a:schemeClr val="bg1"/>
                </a:solidFill>
                <a:latin typeface="Meiryo" panose="020B0604030504040204" pitchFamily="34" charset="-128"/>
                <a:ea typeface="Meiryo" panose="020B0604030504040204" pitchFamily="34" charset="-128"/>
                <a:cs typeface="メイリオ"/>
              </a:rPr>
              <a:t>カリキュレーション</a:t>
            </a:r>
            <a:endParaRPr kumimoji="0" lang="en-US" altLang="ja-JP" sz="2000" b="1" dirty="0">
              <a:solidFill>
                <a:schemeClr val="bg1"/>
              </a:solidFill>
              <a:latin typeface="Meiryo" panose="020B0604030504040204" pitchFamily="34" charset="-128"/>
              <a:ea typeface="Meiryo" panose="020B0604030504040204" pitchFamily="34" charset="-128"/>
              <a:cs typeface="メイリオ"/>
            </a:endParaRPr>
          </a:p>
          <a:p>
            <a:pPr algn="ctr" defTabSz="914400" fontAlgn="base">
              <a:spcAft>
                <a:spcPct val="0"/>
              </a:spcAft>
            </a:pPr>
            <a:r>
              <a:rPr kumimoji="0" lang="ja-JP" altLang="en-US" sz="1600" dirty="0">
                <a:solidFill>
                  <a:schemeClr val="bg1"/>
                </a:solidFill>
                <a:latin typeface="Meiryo" panose="020B0604030504040204" pitchFamily="34" charset="-128"/>
                <a:ea typeface="Meiryo" panose="020B0604030504040204" pitchFamily="34" charset="-128"/>
                <a:cs typeface="メイリオ"/>
              </a:rPr>
              <a:t>大規模計算</a:t>
            </a:r>
          </a:p>
        </p:txBody>
      </p:sp>
      <p:sp>
        <p:nvSpPr>
          <p:cNvPr id="9" name="正方形/長方形 8"/>
          <p:cNvSpPr/>
          <p:nvPr/>
        </p:nvSpPr>
        <p:spPr>
          <a:xfrm>
            <a:off x="2484881" y="2058014"/>
            <a:ext cx="4186606" cy="646331"/>
          </a:xfrm>
          <a:prstGeom prst="rect">
            <a:avLst/>
          </a:prstGeom>
        </p:spPr>
        <p:txBody>
          <a:bodyPr wrap="square">
            <a:spAutoFit/>
          </a:bodyPr>
          <a:lstStyle/>
          <a:p>
            <a:pPr algn="ctr" defTabSz="914400" fontAlgn="base">
              <a:spcAft>
                <a:spcPct val="0"/>
              </a:spcAft>
            </a:pPr>
            <a:r>
              <a:rPr kumimoji="0" lang="ja-JP" altLang="en-US" sz="2000" b="1" dirty="0">
                <a:solidFill>
                  <a:schemeClr val="bg1"/>
                </a:solidFill>
                <a:latin typeface="Meiryo" panose="020B0604030504040204" pitchFamily="34" charset="-128"/>
                <a:ea typeface="Meiryo" panose="020B0604030504040204" pitchFamily="34" charset="-128"/>
                <a:cs typeface="メイリオ"/>
              </a:rPr>
              <a:t>ルーチンワーク</a:t>
            </a:r>
            <a:endParaRPr kumimoji="0" lang="en-US" altLang="ja-JP" sz="2000" b="1" dirty="0">
              <a:solidFill>
                <a:schemeClr val="bg1"/>
              </a:solidFill>
              <a:latin typeface="Meiryo" panose="020B0604030504040204" pitchFamily="34" charset="-128"/>
              <a:ea typeface="Meiryo" panose="020B0604030504040204" pitchFamily="34" charset="-128"/>
              <a:cs typeface="メイリオ"/>
            </a:endParaRPr>
          </a:p>
          <a:p>
            <a:pPr algn="ctr" defTabSz="914400" fontAlgn="base">
              <a:spcAft>
                <a:spcPct val="0"/>
              </a:spcAft>
            </a:pPr>
            <a:r>
              <a:rPr kumimoji="0" lang="ja-JP" altLang="en-US" sz="1600" dirty="0">
                <a:solidFill>
                  <a:schemeClr val="bg1"/>
                </a:solidFill>
                <a:latin typeface="Meiryo" panose="020B0604030504040204" pitchFamily="34" charset="-128"/>
                <a:ea typeface="Meiryo" panose="020B0604030504040204" pitchFamily="34" charset="-128"/>
                <a:cs typeface="メイリオ"/>
              </a:rPr>
              <a:t>大量・繰り返しの自動化</a:t>
            </a:r>
          </a:p>
        </p:txBody>
      </p:sp>
      <p:sp>
        <p:nvSpPr>
          <p:cNvPr id="10" name="正方形/長方形 9"/>
          <p:cNvSpPr/>
          <p:nvPr/>
        </p:nvSpPr>
        <p:spPr>
          <a:xfrm>
            <a:off x="2558482" y="2924944"/>
            <a:ext cx="4034035" cy="646331"/>
          </a:xfrm>
          <a:prstGeom prst="rect">
            <a:avLst/>
          </a:prstGeom>
        </p:spPr>
        <p:txBody>
          <a:bodyPr wrap="square">
            <a:spAutoFit/>
          </a:bodyPr>
          <a:lstStyle/>
          <a:p>
            <a:pPr algn="ctr" defTabSz="914400" fontAlgn="base">
              <a:spcAft>
                <a:spcPct val="0"/>
              </a:spcAft>
            </a:pPr>
            <a:r>
              <a:rPr kumimoji="0" lang="ja-JP" altLang="en-US" sz="2000" b="1" dirty="0">
                <a:solidFill>
                  <a:schemeClr val="bg1"/>
                </a:solidFill>
                <a:latin typeface="Meiryo" panose="020B0604030504040204" pitchFamily="34" charset="-128"/>
                <a:ea typeface="Meiryo" panose="020B0604030504040204" pitchFamily="34" charset="-128"/>
                <a:cs typeface="メイリオ"/>
              </a:rPr>
              <a:t>ワークフロー</a:t>
            </a:r>
            <a:endParaRPr kumimoji="0" lang="en-US" altLang="ja-JP" sz="2000" b="1" dirty="0">
              <a:solidFill>
                <a:schemeClr val="bg1"/>
              </a:solidFill>
              <a:latin typeface="Meiryo" panose="020B0604030504040204" pitchFamily="34" charset="-128"/>
              <a:ea typeface="Meiryo" panose="020B0604030504040204" pitchFamily="34" charset="-128"/>
              <a:cs typeface="メイリオ"/>
            </a:endParaRPr>
          </a:p>
          <a:p>
            <a:pPr algn="ctr" defTabSz="914400" fontAlgn="base">
              <a:spcAft>
                <a:spcPct val="0"/>
              </a:spcAft>
            </a:pPr>
            <a:r>
              <a:rPr kumimoji="0" lang="ja-JP" altLang="en-US" sz="1600" dirty="0">
                <a:solidFill>
                  <a:schemeClr val="bg1"/>
                </a:solidFill>
                <a:latin typeface="Meiryo" panose="020B0604030504040204" pitchFamily="34" charset="-128"/>
                <a:ea typeface="Meiryo" panose="020B0604030504040204" pitchFamily="34" charset="-128"/>
                <a:cs typeface="メイリオ"/>
              </a:rPr>
              <a:t>業務の流れを電子化</a:t>
            </a:r>
          </a:p>
        </p:txBody>
      </p:sp>
      <p:sp>
        <p:nvSpPr>
          <p:cNvPr id="11" name="正方形/長方形 10"/>
          <p:cNvSpPr/>
          <p:nvPr/>
        </p:nvSpPr>
        <p:spPr>
          <a:xfrm>
            <a:off x="2619938" y="3789040"/>
            <a:ext cx="3939059" cy="646331"/>
          </a:xfrm>
          <a:prstGeom prst="rect">
            <a:avLst/>
          </a:prstGeom>
        </p:spPr>
        <p:txBody>
          <a:bodyPr wrap="square">
            <a:spAutoFit/>
          </a:bodyPr>
          <a:lstStyle/>
          <a:p>
            <a:pPr algn="ctr" defTabSz="914400" fontAlgn="base">
              <a:spcAft>
                <a:spcPct val="0"/>
              </a:spcAft>
            </a:pPr>
            <a:r>
              <a:rPr kumimoji="0" lang="ja-JP" altLang="en-US" sz="2000" b="1" dirty="0">
                <a:solidFill>
                  <a:schemeClr val="bg1"/>
                </a:solidFill>
                <a:latin typeface="Meiryo" panose="020B0604030504040204" pitchFamily="34" charset="-128"/>
                <a:ea typeface="Meiryo" panose="020B0604030504040204" pitchFamily="34" charset="-128"/>
                <a:cs typeface="メイリオ"/>
              </a:rPr>
              <a:t>コラボレーション</a:t>
            </a:r>
            <a:endParaRPr kumimoji="0" lang="en-US" altLang="ja-JP" sz="2000" b="1" dirty="0">
              <a:solidFill>
                <a:schemeClr val="bg1"/>
              </a:solidFill>
              <a:latin typeface="Meiryo" panose="020B0604030504040204" pitchFamily="34" charset="-128"/>
              <a:ea typeface="Meiryo" panose="020B0604030504040204" pitchFamily="34" charset="-128"/>
              <a:cs typeface="メイリオ"/>
            </a:endParaRPr>
          </a:p>
          <a:p>
            <a:pPr algn="ctr" defTabSz="914400" fontAlgn="base">
              <a:spcAft>
                <a:spcPct val="0"/>
              </a:spcAft>
            </a:pPr>
            <a:r>
              <a:rPr kumimoji="0" lang="ja-JP" altLang="en-US" sz="1600" dirty="0">
                <a:solidFill>
                  <a:schemeClr val="bg1"/>
                </a:solidFill>
                <a:latin typeface="Meiryo" panose="020B0604030504040204" pitchFamily="34" charset="-128"/>
                <a:ea typeface="Meiryo" panose="020B0604030504040204" pitchFamily="34" charset="-128"/>
                <a:cs typeface="メイリオ"/>
              </a:rPr>
              <a:t>協働作業</a:t>
            </a:r>
          </a:p>
        </p:txBody>
      </p:sp>
      <p:sp>
        <p:nvSpPr>
          <p:cNvPr id="97" name="角丸四角形 96"/>
          <p:cNvSpPr/>
          <p:nvPr/>
        </p:nvSpPr>
        <p:spPr bwMode="auto">
          <a:xfrm>
            <a:off x="2755604" y="5578514"/>
            <a:ext cx="3600400" cy="686508"/>
          </a:xfrm>
          <a:prstGeom prst="roundRect">
            <a:avLst>
              <a:gd name="adj" fmla="val 0"/>
            </a:avLst>
          </a:prstGeom>
          <a:solidFill>
            <a:srgbClr val="3366FF"/>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r>
              <a:rPr kumimoji="0" lang="ja-JP" altLang="en-US" sz="2000" b="1" dirty="0">
                <a:solidFill>
                  <a:schemeClr val="bg1"/>
                </a:solidFill>
                <a:latin typeface="Meiryo" panose="020B0604030504040204" pitchFamily="34" charset="-128"/>
                <a:ea typeface="Meiryo" panose="020B0604030504040204" pitchFamily="34" charset="-128"/>
                <a:cs typeface="メイリオ"/>
              </a:rPr>
              <a:t>アクティビティ</a:t>
            </a:r>
            <a:endParaRPr kumimoji="0" lang="en-US" altLang="ja-JP" sz="2000" b="1" dirty="0">
              <a:solidFill>
                <a:schemeClr val="bg1"/>
              </a:solidFill>
              <a:latin typeface="Meiryo" panose="020B0604030504040204" pitchFamily="34" charset="-128"/>
              <a:ea typeface="Meiryo" panose="020B0604030504040204" pitchFamily="34" charset="-128"/>
              <a:cs typeface="メイリオ"/>
            </a:endParaRPr>
          </a:p>
          <a:p>
            <a:pPr marL="0" marR="0" indent="0" algn="ctr" defTabSz="914400" rtl="0" eaLnBrk="1" fontAlgn="base" latinLnBrk="0" hangingPunct="1">
              <a:lnSpc>
                <a:spcPct val="100000"/>
              </a:lnSpc>
              <a:spcAft>
                <a:spcPct val="0"/>
              </a:spcAft>
              <a:buClrTx/>
              <a:buSzTx/>
              <a:buFontTx/>
              <a:buNone/>
              <a:tabLst/>
            </a:pPr>
            <a:r>
              <a:rPr kumimoji="0" lang="ja-JP" altLang="en-US" sz="1600" dirty="0">
                <a:solidFill>
                  <a:schemeClr val="bg1"/>
                </a:solidFill>
                <a:latin typeface="Meiryo" panose="020B0604030504040204" pitchFamily="34" charset="-128"/>
                <a:ea typeface="Meiryo" panose="020B0604030504040204" pitchFamily="34" charset="-128"/>
                <a:cs typeface="メイリオ"/>
              </a:rPr>
              <a:t>日常生活や社会活動</a:t>
            </a:r>
            <a:endParaRPr kumimoji="0" lang="ja-JP" altLang="en-US" sz="1600" b="0" i="0" u="none" strike="noStrike" cap="none" normalizeH="0" baseline="0" dirty="0">
              <a:ln>
                <a:noFill/>
              </a:ln>
              <a:solidFill>
                <a:schemeClr val="bg1"/>
              </a:solidFill>
              <a:effectLst/>
              <a:latin typeface="Meiryo" panose="020B0604030504040204" pitchFamily="34" charset="-128"/>
              <a:ea typeface="Meiryo" panose="020B0604030504040204" pitchFamily="34" charset="-128"/>
              <a:cs typeface="メイリオ"/>
            </a:endParaRPr>
          </a:p>
        </p:txBody>
      </p:sp>
      <p:sp>
        <p:nvSpPr>
          <p:cNvPr id="183" name="下矢印 182"/>
          <p:cNvSpPr/>
          <p:nvPr/>
        </p:nvSpPr>
        <p:spPr bwMode="auto">
          <a:xfrm>
            <a:off x="4301441" y="5286693"/>
            <a:ext cx="533400" cy="239710"/>
          </a:xfrm>
          <a:prstGeom prst="downArrow">
            <a:avLst/>
          </a:prstGeom>
          <a:solidFill>
            <a:schemeClr val="accent6">
              <a:lumMod val="75000"/>
            </a:schemeClr>
          </a:solidFill>
          <a:ln>
            <a:no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Meiryo" panose="020B0604030504040204" pitchFamily="34" charset="-128"/>
              <a:ea typeface="Meiryo" panose="020B0604030504040204" pitchFamily="34" charset="-128"/>
            </a:endParaRPr>
          </a:p>
        </p:txBody>
      </p:sp>
      <p:sp>
        <p:nvSpPr>
          <p:cNvPr id="12" name="正方形/長方形 11"/>
          <p:cNvSpPr/>
          <p:nvPr/>
        </p:nvSpPr>
        <p:spPr>
          <a:xfrm>
            <a:off x="2679372" y="4681537"/>
            <a:ext cx="3802373" cy="646331"/>
          </a:xfrm>
          <a:prstGeom prst="rect">
            <a:avLst/>
          </a:prstGeom>
        </p:spPr>
        <p:txBody>
          <a:bodyPr wrap="square">
            <a:spAutoFit/>
          </a:bodyPr>
          <a:lstStyle/>
          <a:p>
            <a:pPr algn="ctr" defTabSz="914400" fontAlgn="base">
              <a:spcAft>
                <a:spcPct val="0"/>
              </a:spcAft>
            </a:pPr>
            <a:r>
              <a:rPr kumimoji="0" lang="ja-JP" altLang="en-US" sz="2000" b="1" dirty="0">
                <a:solidFill>
                  <a:schemeClr val="bg1"/>
                </a:solidFill>
                <a:latin typeface="Meiryo" panose="020B0604030504040204" pitchFamily="34" charset="-128"/>
                <a:ea typeface="Meiryo" panose="020B0604030504040204" pitchFamily="34" charset="-128"/>
                <a:cs typeface="メイリオ"/>
              </a:rPr>
              <a:t>エンゲージメント</a:t>
            </a:r>
            <a:endParaRPr kumimoji="0" lang="en-US" altLang="ja-JP" sz="2000" b="1" dirty="0">
              <a:solidFill>
                <a:schemeClr val="bg1"/>
              </a:solidFill>
              <a:latin typeface="Meiryo" panose="020B0604030504040204" pitchFamily="34" charset="-128"/>
              <a:ea typeface="Meiryo" panose="020B0604030504040204" pitchFamily="34" charset="-128"/>
              <a:cs typeface="メイリオ"/>
            </a:endParaRPr>
          </a:p>
          <a:p>
            <a:pPr algn="ctr" defTabSz="914400" fontAlgn="base">
              <a:spcAft>
                <a:spcPct val="0"/>
              </a:spcAft>
            </a:pPr>
            <a:r>
              <a:rPr kumimoji="0" lang="ja-JP" altLang="en-US" sz="1600" dirty="0">
                <a:solidFill>
                  <a:schemeClr val="bg1"/>
                </a:solidFill>
                <a:latin typeface="Meiryo" panose="020B0604030504040204" pitchFamily="34" charset="-128"/>
                <a:ea typeface="Meiryo" panose="020B0604030504040204" pitchFamily="34" charset="-128"/>
                <a:cs typeface="メイリオ"/>
              </a:rPr>
              <a:t>ヒトとヒトのつながり</a:t>
            </a:r>
          </a:p>
        </p:txBody>
      </p:sp>
    </p:spTree>
    <p:extLst>
      <p:ext uri="{BB962C8B-B14F-4D97-AF65-F5344CB8AC3E}">
        <p14:creationId xmlns:p14="http://schemas.microsoft.com/office/powerpoint/2010/main" val="23007949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正方形/長方形 78">
            <a:extLst>
              <a:ext uri="{FF2B5EF4-FFF2-40B4-BE49-F238E27FC236}">
                <a16:creationId xmlns:a16="http://schemas.microsoft.com/office/drawing/2014/main" id="{970F9A1F-8ECD-994A-AFC1-955F1B5091E9}"/>
              </a:ext>
            </a:extLst>
          </p:cNvPr>
          <p:cNvSpPr/>
          <p:nvPr/>
        </p:nvSpPr>
        <p:spPr>
          <a:xfrm>
            <a:off x="349224" y="1859042"/>
            <a:ext cx="8602903" cy="1255386"/>
          </a:xfrm>
          <a:prstGeom prst="rect">
            <a:avLst/>
          </a:prstGeom>
          <a:solidFill>
            <a:srgbClr val="F4F4D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正方形/長方形 79">
            <a:extLst>
              <a:ext uri="{FF2B5EF4-FFF2-40B4-BE49-F238E27FC236}">
                <a16:creationId xmlns:a16="http://schemas.microsoft.com/office/drawing/2014/main" id="{A1463688-92D3-8941-BFBF-D4F13A4A2518}"/>
              </a:ext>
            </a:extLst>
          </p:cNvPr>
          <p:cNvSpPr/>
          <p:nvPr/>
        </p:nvSpPr>
        <p:spPr>
          <a:xfrm>
            <a:off x="367141" y="3237426"/>
            <a:ext cx="8602903" cy="1255386"/>
          </a:xfrm>
          <a:prstGeom prst="rect">
            <a:avLst/>
          </a:prstGeom>
          <a:solidFill>
            <a:srgbClr val="F4F4D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正方形/長方形 80">
            <a:extLst>
              <a:ext uri="{FF2B5EF4-FFF2-40B4-BE49-F238E27FC236}">
                <a16:creationId xmlns:a16="http://schemas.microsoft.com/office/drawing/2014/main" id="{19826511-F472-7444-A6F4-DCC9AED56C46}"/>
              </a:ext>
            </a:extLst>
          </p:cNvPr>
          <p:cNvSpPr/>
          <p:nvPr/>
        </p:nvSpPr>
        <p:spPr>
          <a:xfrm>
            <a:off x="367140" y="4629266"/>
            <a:ext cx="8602903" cy="1255386"/>
          </a:xfrm>
          <a:prstGeom prst="rect">
            <a:avLst/>
          </a:prstGeom>
          <a:solidFill>
            <a:srgbClr val="F4F4D7"/>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正方形/長方形 69">
            <a:extLst>
              <a:ext uri="{FF2B5EF4-FFF2-40B4-BE49-F238E27FC236}">
                <a16:creationId xmlns:a16="http://schemas.microsoft.com/office/drawing/2014/main" id="{3025FEB7-B38F-D746-AA81-9867BA8820B1}"/>
              </a:ext>
            </a:extLst>
          </p:cNvPr>
          <p:cNvSpPr/>
          <p:nvPr/>
        </p:nvSpPr>
        <p:spPr>
          <a:xfrm>
            <a:off x="6362729" y="1052736"/>
            <a:ext cx="1409281" cy="536576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正方形/長方形 70">
            <a:extLst>
              <a:ext uri="{FF2B5EF4-FFF2-40B4-BE49-F238E27FC236}">
                <a16:creationId xmlns:a16="http://schemas.microsoft.com/office/drawing/2014/main" id="{6088D961-8B2F-8A4C-B6B7-1873C097AEF8}"/>
              </a:ext>
            </a:extLst>
          </p:cNvPr>
          <p:cNvSpPr/>
          <p:nvPr/>
        </p:nvSpPr>
        <p:spPr>
          <a:xfrm>
            <a:off x="4787386" y="1063013"/>
            <a:ext cx="1409281" cy="536576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正方形/長方形 68">
            <a:extLst>
              <a:ext uri="{FF2B5EF4-FFF2-40B4-BE49-F238E27FC236}">
                <a16:creationId xmlns:a16="http://schemas.microsoft.com/office/drawing/2014/main" id="{8D31D65E-8B7B-4744-A8EC-687749ECDDB8}"/>
              </a:ext>
            </a:extLst>
          </p:cNvPr>
          <p:cNvSpPr/>
          <p:nvPr/>
        </p:nvSpPr>
        <p:spPr>
          <a:xfrm>
            <a:off x="3212043" y="1067543"/>
            <a:ext cx="1409281" cy="5365763"/>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正方形/長方形 67">
            <a:extLst>
              <a:ext uri="{FF2B5EF4-FFF2-40B4-BE49-F238E27FC236}">
                <a16:creationId xmlns:a16="http://schemas.microsoft.com/office/drawing/2014/main" id="{98EDD579-14D0-834C-A724-F8ABCBC16DC7}"/>
              </a:ext>
            </a:extLst>
          </p:cNvPr>
          <p:cNvSpPr/>
          <p:nvPr/>
        </p:nvSpPr>
        <p:spPr>
          <a:xfrm>
            <a:off x="1636700" y="1063013"/>
            <a:ext cx="1409281" cy="536576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03470D8B-9118-1E49-9A4F-829BE8171867}"/>
              </a:ext>
            </a:extLst>
          </p:cNvPr>
          <p:cNvSpPr>
            <a:spLocks noGrp="1"/>
          </p:cNvSpPr>
          <p:nvPr>
            <p:ph type="title"/>
          </p:nvPr>
        </p:nvSpPr>
        <p:spPr>
          <a:xfrm>
            <a:off x="230400" y="266400"/>
            <a:ext cx="8686800" cy="416221"/>
          </a:xfrm>
        </p:spPr>
        <p:txBody>
          <a:bodyPr lIns="0" rIns="0"/>
          <a:lstStyle/>
          <a:p>
            <a:r>
              <a:rPr kumimoji="1" lang="ja-JP" altLang="en-US" sz="2700" dirty="0">
                <a:latin typeface="Meiryo" panose="020B0604030504040204" pitchFamily="34" charset="-128"/>
                <a:ea typeface="Meiryo" panose="020B0604030504040204" pitchFamily="34" charset="-128"/>
              </a:rPr>
              <a:t>インターネットに接続されるデバイス数の推移</a:t>
            </a:r>
          </a:p>
        </p:txBody>
      </p:sp>
      <p:grpSp>
        <p:nvGrpSpPr>
          <p:cNvPr id="4" name="図形グループ 281">
            <a:extLst>
              <a:ext uri="{FF2B5EF4-FFF2-40B4-BE49-F238E27FC236}">
                <a16:creationId xmlns:a16="http://schemas.microsoft.com/office/drawing/2014/main" id="{35A2165A-F7FF-8949-AB1B-4B3CA67D8DD0}"/>
              </a:ext>
            </a:extLst>
          </p:cNvPr>
          <p:cNvGrpSpPr/>
          <p:nvPr/>
        </p:nvGrpSpPr>
        <p:grpSpPr>
          <a:xfrm>
            <a:off x="592383" y="2152963"/>
            <a:ext cx="228599" cy="443927"/>
            <a:chOff x="1946324" y="4125162"/>
            <a:chExt cx="969964" cy="2007872"/>
          </a:xfrm>
        </p:grpSpPr>
        <p:sp>
          <p:nvSpPr>
            <p:cNvPr id="5" name="円/楕円 4">
              <a:extLst>
                <a:ext uri="{FF2B5EF4-FFF2-40B4-BE49-F238E27FC236}">
                  <a16:creationId xmlns:a16="http://schemas.microsoft.com/office/drawing/2014/main" id="{0578D2A6-6F25-504B-BC7C-E2D0F50BA3C4}"/>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フローチャート: 論理積ゲート 5">
              <a:extLst>
                <a:ext uri="{FF2B5EF4-FFF2-40B4-BE49-F238E27FC236}">
                  <a16:creationId xmlns:a16="http://schemas.microsoft.com/office/drawing/2014/main" id="{474B6673-B0D3-E74B-8C65-D20C1CE173EF}"/>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 name="図形グループ 284">
            <a:extLst>
              <a:ext uri="{FF2B5EF4-FFF2-40B4-BE49-F238E27FC236}">
                <a16:creationId xmlns:a16="http://schemas.microsoft.com/office/drawing/2014/main" id="{794D5D1C-A632-1344-8423-B38E6AD3B0A2}"/>
              </a:ext>
            </a:extLst>
          </p:cNvPr>
          <p:cNvGrpSpPr/>
          <p:nvPr/>
        </p:nvGrpSpPr>
        <p:grpSpPr>
          <a:xfrm>
            <a:off x="1103041" y="2152963"/>
            <a:ext cx="228599" cy="443927"/>
            <a:chOff x="1946324" y="4125162"/>
            <a:chExt cx="969964" cy="2007872"/>
          </a:xfrm>
        </p:grpSpPr>
        <p:sp>
          <p:nvSpPr>
            <p:cNvPr id="8" name="円/楕円 7">
              <a:extLst>
                <a:ext uri="{FF2B5EF4-FFF2-40B4-BE49-F238E27FC236}">
                  <a16:creationId xmlns:a16="http://schemas.microsoft.com/office/drawing/2014/main" id="{D72BC591-9E40-4540-9DC1-5BE953A61C46}"/>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フローチャート: 論理積ゲート 8">
              <a:extLst>
                <a:ext uri="{FF2B5EF4-FFF2-40B4-BE49-F238E27FC236}">
                  <a16:creationId xmlns:a16="http://schemas.microsoft.com/office/drawing/2014/main" id="{33A8B2C1-163A-B045-8BBB-57665450FC09}"/>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 name="図形グループ 287">
            <a:extLst>
              <a:ext uri="{FF2B5EF4-FFF2-40B4-BE49-F238E27FC236}">
                <a16:creationId xmlns:a16="http://schemas.microsoft.com/office/drawing/2014/main" id="{F3594799-6BCA-1249-B1CE-6D25708E998E}"/>
              </a:ext>
            </a:extLst>
          </p:cNvPr>
          <p:cNvGrpSpPr/>
          <p:nvPr/>
        </p:nvGrpSpPr>
        <p:grpSpPr>
          <a:xfrm>
            <a:off x="874442" y="2083113"/>
            <a:ext cx="228599" cy="443927"/>
            <a:chOff x="1946324" y="4125162"/>
            <a:chExt cx="969964" cy="2007872"/>
          </a:xfrm>
        </p:grpSpPr>
        <p:sp>
          <p:nvSpPr>
            <p:cNvPr id="11" name="円/楕円 10">
              <a:extLst>
                <a:ext uri="{FF2B5EF4-FFF2-40B4-BE49-F238E27FC236}">
                  <a16:creationId xmlns:a16="http://schemas.microsoft.com/office/drawing/2014/main" id="{F54A1D44-7B51-B845-9EE0-81E6C46BDBDE}"/>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フローチャート: 論理積ゲート 11">
              <a:extLst>
                <a:ext uri="{FF2B5EF4-FFF2-40B4-BE49-F238E27FC236}">
                  <a16:creationId xmlns:a16="http://schemas.microsoft.com/office/drawing/2014/main" id="{F24EDA24-13D8-0C4E-ADDD-7CD4D7FC92D1}"/>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3" name="図形グループ 123">
            <a:extLst>
              <a:ext uri="{FF2B5EF4-FFF2-40B4-BE49-F238E27FC236}">
                <a16:creationId xmlns:a16="http://schemas.microsoft.com/office/drawing/2014/main" id="{0404607B-FF8A-D749-A6AB-D6C07C7940FB}"/>
              </a:ext>
            </a:extLst>
          </p:cNvPr>
          <p:cNvGrpSpPr/>
          <p:nvPr/>
        </p:nvGrpSpPr>
        <p:grpSpPr>
          <a:xfrm>
            <a:off x="592381" y="3441262"/>
            <a:ext cx="214641" cy="357340"/>
            <a:chOff x="1140657" y="4229811"/>
            <a:chExt cx="341289" cy="550466"/>
          </a:xfrm>
        </p:grpSpPr>
        <p:sp>
          <p:nvSpPr>
            <p:cNvPr id="24" name="角丸四角形 23">
              <a:extLst>
                <a:ext uri="{FF2B5EF4-FFF2-40B4-BE49-F238E27FC236}">
                  <a16:creationId xmlns:a16="http://schemas.microsoft.com/office/drawing/2014/main" id="{3524BBA1-3ABB-FB47-85D9-DA16861077D2}"/>
                </a:ext>
              </a:extLst>
            </p:cNvPr>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5" name="図 24">
              <a:extLst>
                <a:ext uri="{FF2B5EF4-FFF2-40B4-BE49-F238E27FC236}">
                  <a16:creationId xmlns:a16="http://schemas.microsoft.com/office/drawing/2014/main" id="{65270E83-9773-8B4F-9356-BE29FF4F2993}"/>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0657" y="4229811"/>
              <a:ext cx="341289" cy="550466"/>
            </a:xfrm>
            <a:prstGeom prst="rect">
              <a:avLst/>
            </a:prstGeom>
          </p:spPr>
        </p:pic>
      </p:grpSp>
      <p:grpSp>
        <p:nvGrpSpPr>
          <p:cNvPr id="26" name="図形グループ 131">
            <a:extLst>
              <a:ext uri="{FF2B5EF4-FFF2-40B4-BE49-F238E27FC236}">
                <a16:creationId xmlns:a16="http://schemas.microsoft.com/office/drawing/2014/main" id="{B7BFAD91-FFD9-624E-AB25-3DB9355E2440}"/>
              </a:ext>
            </a:extLst>
          </p:cNvPr>
          <p:cNvGrpSpPr/>
          <p:nvPr/>
        </p:nvGrpSpPr>
        <p:grpSpPr>
          <a:xfrm>
            <a:off x="884308" y="3356992"/>
            <a:ext cx="447332" cy="482023"/>
            <a:chOff x="6373788" y="4940591"/>
            <a:chExt cx="499492" cy="545661"/>
          </a:xfrm>
        </p:grpSpPr>
        <p:sp>
          <p:nvSpPr>
            <p:cNvPr id="27" name="角丸四角形 26">
              <a:extLst>
                <a:ext uri="{FF2B5EF4-FFF2-40B4-BE49-F238E27FC236}">
                  <a16:creationId xmlns:a16="http://schemas.microsoft.com/office/drawing/2014/main" id="{DBBFA831-228F-CC4C-983F-F312E423885B}"/>
                </a:ext>
              </a:extLst>
            </p:cNvPr>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円/楕円 27">
              <a:extLst>
                <a:ext uri="{FF2B5EF4-FFF2-40B4-BE49-F238E27FC236}">
                  <a16:creationId xmlns:a16="http://schemas.microsoft.com/office/drawing/2014/main" id="{19614D48-2C8C-DD42-9A70-9FD2DE34485F}"/>
                </a:ext>
              </a:extLst>
            </p:cNvPr>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角丸四角形 28">
              <a:extLst>
                <a:ext uri="{FF2B5EF4-FFF2-40B4-BE49-F238E27FC236}">
                  <a16:creationId xmlns:a16="http://schemas.microsoft.com/office/drawing/2014/main" id="{14C09181-C208-1148-891F-B9CF4A1F1587}"/>
                </a:ext>
              </a:extLst>
            </p:cNvPr>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30" name="図 29" descr="imgres.jpg">
            <a:extLst>
              <a:ext uri="{FF2B5EF4-FFF2-40B4-BE49-F238E27FC236}">
                <a16:creationId xmlns:a16="http://schemas.microsoft.com/office/drawing/2014/main" id="{40DEA03A-CE15-8847-BB1E-0C2D439C40B9}"/>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48230" y="3892966"/>
            <a:ext cx="617000" cy="423476"/>
          </a:xfrm>
          <a:prstGeom prst="rect">
            <a:avLst/>
          </a:prstGeom>
          <a:effectLst>
            <a:outerShdw blurRad="50800" dist="76200" dir="2700000" algn="tl" rotWithShape="0">
              <a:prstClr val="black">
                <a:alpha val="40000"/>
              </a:prstClr>
            </a:outerShdw>
          </a:effectLst>
        </p:spPr>
      </p:pic>
      <p:grpSp>
        <p:nvGrpSpPr>
          <p:cNvPr id="31" name="図形グループ 284">
            <a:extLst>
              <a:ext uri="{FF2B5EF4-FFF2-40B4-BE49-F238E27FC236}">
                <a16:creationId xmlns:a16="http://schemas.microsoft.com/office/drawing/2014/main" id="{2D7FB490-A8E4-D648-8083-D5B6E308D447}"/>
              </a:ext>
            </a:extLst>
          </p:cNvPr>
          <p:cNvGrpSpPr/>
          <p:nvPr/>
        </p:nvGrpSpPr>
        <p:grpSpPr>
          <a:xfrm>
            <a:off x="1023528" y="2418007"/>
            <a:ext cx="228599" cy="443927"/>
            <a:chOff x="1946324" y="4125162"/>
            <a:chExt cx="969964" cy="2007872"/>
          </a:xfrm>
        </p:grpSpPr>
        <p:sp>
          <p:nvSpPr>
            <p:cNvPr id="32" name="円/楕円 31">
              <a:extLst>
                <a:ext uri="{FF2B5EF4-FFF2-40B4-BE49-F238E27FC236}">
                  <a16:creationId xmlns:a16="http://schemas.microsoft.com/office/drawing/2014/main" id="{01E4ACA8-7157-9345-8A60-4A915E3C3A4F}"/>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フローチャート: 論理積ゲート 32">
              <a:extLst>
                <a:ext uri="{FF2B5EF4-FFF2-40B4-BE49-F238E27FC236}">
                  <a16:creationId xmlns:a16="http://schemas.microsoft.com/office/drawing/2014/main" id="{EE3E2E7A-98FA-AB4F-B972-6804E44D0A89}"/>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4" name="図形グループ 284">
            <a:extLst>
              <a:ext uri="{FF2B5EF4-FFF2-40B4-BE49-F238E27FC236}">
                <a16:creationId xmlns:a16="http://schemas.microsoft.com/office/drawing/2014/main" id="{11550856-7EEA-9745-85AC-4E357505B30D}"/>
              </a:ext>
            </a:extLst>
          </p:cNvPr>
          <p:cNvGrpSpPr/>
          <p:nvPr/>
        </p:nvGrpSpPr>
        <p:grpSpPr>
          <a:xfrm>
            <a:off x="760142" y="2497880"/>
            <a:ext cx="228599" cy="443927"/>
            <a:chOff x="1946324" y="4125162"/>
            <a:chExt cx="969964" cy="2007872"/>
          </a:xfrm>
        </p:grpSpPr>
        <p:sp>
          <p:nvSpPr>
            <p:cNvPr id="35" name="円/楕円 34">
              <a:extLst>
                <a:ext uri="{FF2B5EF4-FFF2-40B4-BE49-F238E27FC236}">
                  <a16:creationId xmlns:a16="http://schemas.microsoft.com/office/drawing/2014/main" id="{09A7ADCC-593F-3C46-ACAC-C06A446A5925}"/>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フローチャート: 論理積ゲート 35">
              <a:extLst>
                <a:ext uri="{FF2B5EF4-FFF2-40B4-BE49-F238E27FC236}">
                  <a16:creationId xmlns:a16="http://schemas.microsoft.com/office/drawing/2014/main" id="{2DACACB2-335E-744A-845A-8F5C3A3C06F5}"/>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8" name="図形グループ 131">
            <a:extLst>
              <a:ext uri="{FF2B5EF4-FFF2-40B4-BE49-F238E27FC236}">
                <a16:creationId xmlns:a16="http://schemas.microsoft.com/office/drawing/2014/main" id="{E73F50DE-F9C7-394B-B680-6F0791180D8A}"/>
              </a:ext>
            </a:extLst>
          </p:cNvPr>
          <p:cNvGrpSpPr/>
          <p:nvPr/>
        </p:nvGrpSpPr>
        <p:grpSpPr>
          <a:xfrm>
            <a:off x="927675" y="4941168"/>
            <a:ext cx="377685" cy="425671"/>
            <a:chOff x="6373788" y="4940591"/>
            <a:chExt cx="499492" cy="545661"/>
          </a:xfrm>
        </p:grpSpPr>
        <p:sp>
          <p:nvSpPr>
            <p:cNvPr id="49" name="角丸四角形 48">
              <a:extLst>
                <a:ext uri="{FF2B5EF4-FFF2-40B4-BE49-F238E27FC236}">
                  <a16:creationId xmlns:a16="http://schemas.microsoft.com/office/drawing/2014/main" id="{E760A6E2-8F9C-7E41-A7F8-9EF88C5D131A}"/>
                </a:ext>
              </a:extLst>
            </p:cNvPr>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円/楕円 49">
              <a:extLst>
                <a:ext uri="{FF2B5EF4-FFF2-40B4-BE49-F238E27FC236}">
                  <a16:creationId xmlns:a16="http://schemas.microsoft.com/office/drawing/2014/main" id="{6EB0EED4-40A9-014A-89B6-3817822113B5}"/>
                </a:ext>
              </a:extLst>
            </p:cNvPr>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角丸四角形 50">
              <a:extLst>
                <a:ext uri="{FF2B5EF4-FFF2-40B4-BE49-F238E27FC236}">
                  <a16:creationId xmlns:a16="http://schemas.microsoft.com/office/drawing/2014/main" id="{092CAA9E-3ED6-C14B-8CD2-2EEAC77FCEA7}"/>
                </a:ext>
              </a:extLst>
            </p:cNvPr>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52" name="図 51" descr="imgres.jpg">
            <a:extLst>
              <a:ext uri="{FF2B5EF4-FFF2-40B4-BE49-F238E27FC236}">
                <a16:creationId xmlns:a16="http://schemas.microsoft.com/office/drawing/2014/main" id="{A7C6FA41-8A65-674A-9347-BA1F8A06EBEF}"/>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5858" y="5377208"/>
            <a:ext cx="464052" cy="318501"/>
          </a:xfrm>
          <a:prstGeom prst="rect">
            <a:avLst/>
          </a:prstGeom>
          <a:effectLst>
            <a:outerShdw blurRad="50800" dist="76200" dir="2700000" algn="tl" rotWithShape="0">
              <a:prstClr val="black">
                <a:alpha val="40000"/>
              </a:prstClr>
            </a:outerShdw>
          </a:effectLst>
        </p:spPr>
      </p:pic>
      <p:grpSp>
        <p:nvGrpSpPr>
          <p:cNvPr id="45" name="図形グループ 284">
            <a:extLst>
              <a:ext uri="{FF2B5EF4-FFF2-40B4-BE49-F238E27FC236}">
                <a16:creationId xmlns:a16="http://schemas.microsoft.com/office/drawing/2014/main" id="{E74D8008-A2D1-4B42-ADB4-6E758620CF07}"/>
              </a:ext>
            </a:extLst>
          </p:cNvPr>
          <p:cNvGrpSpPr/>
          <p:nvPr/>
        </p:nvGrpSpPr>
        <p:grpSpPr>
          <a:xfrm>
            <a:off x="1103041" y="5194190"/>
            <a:ext cx="228599" cy="443927"/>
            <a:chOff x="1946324" y="4125162"/>
            <a:chExt cx="969964" cy="2007872"/>
          </a:xfrm>
        </p:grpSpPr>
        <p:sp>
          <p:nvSpPr>
            <p:cNvPr id="46" name="円/楕円 45">
              <a:extLst>
                <a:ext uri="{FF2B5EF4-FFF2-40B4-BE49-F238E27FC236}">
                  <a16:creationId xmlns:a16="http://schemas.microsoft.com/office/drawing/2014/main" id="{DF85DD47-80DC-9A4D-8584-DABEBEF45138}"/>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フローチャート: 論理積ゲート 46">
              <a:extLst>
                <a:ext uri="{FF2B5EF4-FFF2-40B4-BE49-F238E27FC236}">
                  <a16:creationId xmlns:a16="http://schemas.microsoft.com/office/drawing/2014/main" id="{684E1518-B4AF-DA4A-B4E1-0E20020F52E7}"/>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3" name="図形グループ 284">
            <a:extLst>
              <a:ext uri="{FF2B5EF4-FFF2-40B4-BE49-F238E27FC236}">
                <a16:creationId xmlns:a16="http://schemas.microsoft.com/office/drawing/2014/main" id="{5D5C9A62-A705-8641-9D12-14C72B988246}"/>
              </a:ext>
            </a:extLst>
          </p:cNvPr>
          <p:cNvGrpSpPr/>
          <p:nvPr/>
        </p:nvGrpSpPr>
        <p:grpSpPr>
          <a:xfrm>
            <a:off x="626188" y="5052775"/>
            <a:ext cx="228599" cy="443927"/>
            <a:chOff x="1946324" y="4125162"/>
            <a:chExt cx="969964" cy="2007872"/>
          </a:xfrm>
        </p:grpSpPr>
        <p:sp>
          <p:nvSpPr>
            <p:cNvPr id="54" name="円/楕円 53">
              <a:extLst>
                <a:ext uri="{FF2B5EF4-FFF2-40B4-BE49-F238E27FC236}">
                  <a16:creationId xmlns:a16="http://schemas.microsoft.com/office/drawing/2014/main" id="{F7F55571-BFE4-D346-9428-8D3DE26C14F0}"/>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フローチャート: 論理積ゲート 54">
              <a:extLst>
                <a:ext uri="{FF2B5EF4-FFF2-40B4-BE49-F238E27FC236}">
                  <a16:creationId xmlns:a16="http://schemas.microsoft.com/office/drawing/2014/main" id="{38C39093-8F5D-9B4D-8655-611E38593900}"/>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2" name="テキスト ボックス 71">
            <a:extLst>
              <a:ext uri="{FF2B5EF4-FFF2-40B4-BE49-F238E27FC236}">
                <a16:creationId xmlns:a16="http://schemas.microsoft.com/office/drawing/2014/main" id="{7357A2DF-78BE-8A44-9960-50BE94EF5614}"/>
              </a:ext>
            </a:extLst>
          </p:cNvPr>
          <p:cNvSpPr txBox="1"/>
          <p:nvPr/>
        </p:nvSpPr>
        <p:spPr>
          <a:xfrm>
            <a:off x="7917703" y="2408310"/>
            <a:ext cx="902811" cy="523220"/>
          </a:xfrm>
          <a:prstGeom prst="rect">
            <a:avLst/>
          </a:prstGeom>
          <a:noFill/>
        </p:spPr>
        <p:txBody>
          <a:bodyPr wrap="none" rtlCol="0">
            <a:spAutoFit/>
          </a:bodyPr>
          <a:lstStyle/>
          <a:p>
            <a:pPr algn="ctr"/>
            <a:r>
              <a:rPr lang="ja-JP" altLang="en-US" sz="2800">
                <a:solidFill>
                  <a:srgbClr val="0432FF"/>
                </a:solidFill>
                <a:latin typeface="Meiryo" panose="020B0604030504040204" pitchFamily="34" charset="-128"/>
                <a:ea typeface="Meiryo" panose="020B0604030504040204" pitchFamily="34" charset="-128"/>
              </a:rPr>
              <a:t>億人</a:t>
            </a:r>
            <a:endParaRPr kumimoji="1" lang="ja-JP" altLang="en-US" sz="2800">
              <a:solidFill>
                <a:srgbClr val="0432FF"/>
              </a:solidFill>
              <a:latin typeface="Meiryo" panose="020B0604030504040204" pitchFamily="34" charset="-128"/>
              <a:ea typeface="Meiryo" panose="020B0604030504040204" pitchFamily="34" charset="-128"/>
            </a:endParaRPr>
          </a:p>
        </p:txBody>
      </p:sp>
      <p:sp>
        <p:nvSpPr>
          <p:cNvPr id="73" name="テキスト ボックス 72">
            <a:extLst>
              <a:ext uri="{FF2B5EF4-FFF2-40B4-BE49-F238E27FC236}">
                <a16:creationId xmlns:a16="http://schemas.microsoft.com/office/drawing/2014/main" id="{D6B00B9E-22A3-E045-A8B7-8718C43DD198}"/>
              </a:ext>
            </a:extLst>
          </p:cNvPr>
          <p:cNvSpPr txBox="1"/>
          <p:nvPr/>
        </p:nvSpPr>
        <p:spPr>
          <a:xfrm>
            <a:off x="7917703" y="3782436"/>
            <a:ext cx="902811" cy="523220"/>
          </a:xfrm>
          <a:prstGeom prst="rect">
            <a:avLst/>
          </a:prstGeom>
          <a:noFill/>
        </p:spPr>
        <p:txBody>
          <a:bodyPr wrap="none" rtlCol="0">
            <a:spAutoFit/>
          </a:bodyPr>
          <a:lstStyle/>
          <a:p>
            <a:pPr algn="ctr"/>
            <a:r>
              <a:rPr lang="ja-JP" altLang="en-US" sz="2800">
                <a:solidFill>
                  <a:srgbClr val="0432FF"/>
                </a:solidFill>
                <a:latin typeface="Meiryo" panose="020B0604030504040204" pitchFamily="34" charset="-128"/>
                <a:ea typeface="Meiryo" panose="020B0604030504040204" pitchFamily="34" charset="-128"/>
              </a:rPr>
              <a:t>億台</a:t>
            </a:r>
            <a:endParaRPr kumimoji="1" lang="ja-JP" altLang="en-US" sz="2800">
              <a:solidFill>
                <a:srgbClr val="0432FF"/>
              </a:solidFill>
              <a:latin typeface="Meiryo" panose="020B0604030504040204" pitchFamily="34" charset="-128"/>
              <a:ea typeface="Meiryo" panose="020B0604030504040204" pitchFamily="34" charset="-128"/>
            </a:endParaRPr>
          </a:p>
        </p:txBody>
      </p:sp>
      <p:sp>
        <p:nvSpPr>
          <p:cNvPr id="74" name="テキスト ボックス 73">
            <a:extLst>
              <a:ext uri="{FF2B5EF4-FFF2-40B4-BE49-F238E27FC236}">
                <a16:creationId xmlns:a16="http://schemas.microsoft.com/office/drawing/2014/main" id="{E1815F37-D8BB-6B4D-A608-AEC8A6A0F179}"/>
              </a:ext>
            </a:extLst>
          </p:cNvPr>
          <p:cNvSpPr txBox="1"/>
          <p:nvPr/>
        </p:nvSpPr>
        <p:spPr>
          <a:xfrm>
            <a:off x="7887412" y="5202024"/>
            <a:ext cx="1064715" cy="523220"/>
          </a:xfrm>
          <a:prstGeom prst="rect">
            <a:avLst/>
          </a:prstGeom>
          <a:noFill/>
        </p:spPr>
        <p:txBody>
          <a:bodyPr wrap="none" rtlCol="0">
            <a:spAutoFit/>
          </a:bodyPr>
          <a:lstStyle/>
          <a:p>
            <a:pPr algn="ctr"/>
            <a:r>
              <a:rPr lang="ja-JP" altLang="en-US" sz="2800">
                <a:solidFill>
                  <a:srgbClr val="0432FF"/>
                </a:solidFill>
                <a:latin typeface="Meiryo" panose="020B0604030504040204" pitchFamily="34" charset="-128"/>
                <a:ea typeface="Meiryo" panose="020B0604030504040204" pitchFamily="34" charset="-128"/>
              </a:rPr>
              <a:t>台</a:t>
            </a:r>
            <a:r>
              <a:rPr lang="en-US" altLang="ja-JP" sz="2800" dirty="0">
                <a:solidFill>
                  <a:srgbClr val="0432FF"/>
                </a:solidFill>
                <a:latin typeface="Meiryo" panose="020B0604030504040204" pitchFamily="34" charset="-128"/>
                <a:ea typeface="Meiryo" panose="020B0604030504040204" pitchFamily="34" charset="-128"/>
              </a:rPr>
              <a:t>/</a:t>
            </a:r>
            <a:r>
              <a:rPr lang="ja-JP" altLang="en-US" sz="2800">
                <a:solidFill>
                  <a:srgbClr val="0432FF"/>
                </a:solidFill>
                <a:latin typeface="Meiryo" panose="020B0604030504040204" pitchFamily="34" charset="-128"/>
                <a:ea typeface="Meiryo" panose="020B0604030504040204" pitchFamily="34" charset="-128"/>
              </a:rPr>
              <a:t>人</a:t>
            </a:r>
            <a:endParaRPr kumimoji="1" lang="ja-JP" altLang="en-US" sz="2800">
              <a:solidFill>
                <a:srgbClr val="0432FF"/>
              </a:solidFill>
              <a:latin typeface="Meiryo" panose="020B0604030504040204" pitchFamily="34" charset="-128"/>
              <a:ea typeface="Meiryo" panose="020B0604030504040204" pitchFamily="34" charset="-128"/>
            </a:endParaRPr>
          </a:p>
        </p:txBody>
      </p:sp>
      <p:sp>
        <p:nvSpPr>
          <p:cNvPr id="75" name="テキスト ボックス 74">
            <a:extLst>
              <a:ext uri="{FF2B5EF4-FFF2-40B4-BE49-F238E27FC236}">
                <a16:creationId xmlns:a16="http://schemas.microsoft.com/office/drawing/2014/main" id="{B29D27F2-003C-6A4D-AF62-82A02E461F5D}"/>
              </a:ext>
            </a:extLst>
          </p:cNvPr>
          <p:cNvSpPr txBox="1"/>
          <p:nvPr/>
        </p:nvSpPr>
        <p:spPr>
          <a:xfrm>
            <a:off x="1753359" y="1272639"/>
            <a:ext cx="1255472" cy="461665"/>
          </a:xfrm>
          <a:prstGeom prst="rect">
            <a:avLst/>
          </a:prstGeom>
          <a:noFill/>
        </p:spPr>
        <p:txBody>
          <a:bodyPr wrap="none" rtlCol="0">
            <a:spAutoFit/>
          </a:bodyPr>
          <a:lstStyle/>
          <a:p>
            <a:pPr algn="ctr"/>
            <a:r>
              <a:rPr kumimoji="1" lang="en-US" altLang="ja-JP" sz="2400" dirty="0">
                <a:solidFill>
                  <a:schemeClr val="bg1"/>
                </a:solidFill>
                <a:latin typeface="Meiryo" panose="020B0604030504040204" pitchFamily="34" charset="-128"/>
                <a:ea typeface="Meiryo" panose="020B0604030504040204" pitchFamily="34" charset="-128"/>
              </a:rPr>
              <a:t>2003</a:t>
            </a:r>
            <a:r>
              <a:rPr kumimoji="1" lang="ja-JP" altLang="en-US" sz="2400" dirty="0">
                <a:solidFill>
                  <a:schemeClr val="bg1"/>
                </a:solidFill>
                <a:latin typeface="Meiryo" panose="020B0604030504040204" pitchFamily="34" charset="-128"/>
                <a:ea typeface="Meiryo" panose="020B0604030504040204" pitchFamily="34" charset="-128"/>
              </a:rPr>
              <a:t>年</a:t>
            </a:r>
          </a:p>
        </p:txBody>
      </p:sp>
      <p:sp>
        <p:nvSpPr>
          <p:cNvPr id="76" name="テキスト ボックス 75">
            <a:extLst>
              <a:ext uri="{FF2B5EF4-FFF2-40B4-BE49-F238E27FC236}">
                <a16:creationId xmlns:a16="http://schemas.microsoft.com/office/drawing/2014/main" id="{F6888D20-3163-1D44-B70F-76041796C6CC}"/>
              </a:ext>
            </a:extLst>
          </p:cNvPr>
          <p:cNvSpPr txBox="1"/>
          <p:nvPr/>
        </p:nvSpPr>
        <p:spPr>
          <a:xfrm>
            <a:off x="3290552" y="1272639"/>
            <a:ext cx="1255472" cy="461665"/>
          </a:xfrm>
          <a:prstGeom prst="rect">
            <a:avLst/>
          </a:prstGeom>
          <a:noFill/>
        </p:spPr>
        <p:txBody>
          <a:bodyPr wrap="none" rtlCol="0">
            <a:spAutoFit/>
          </a:bodyPr>
          <a:lstStyle/>
          <a:p>
            <a:pPr algn="ctr"/>
            <a:r>
              <a:rPr kumimoji="1" lang="en-US" altLang="ja-JP" sz="2400" dirty="0">
                <a:solidFill>
                  <a:schemeClr val="bg1"/>
                </a:solidFill>
                <a:latin typeface="Meiryo" panose="020B0604030504040204" pitchFamily="34" charset="-128"/>
                <a:ea typeface="Meiryo" panose="020B0604030504040204" pitchFamily="34" charset="-128"/>
              </a:rPr>
              <a:t>2010</a:t>
            </a:r>
            <a:r>
              <a:rPr kumimoji="1" lang="ja-JP" altLang="en-US" sz="2400" dirty="0">
                <a:solidFill>
                  <a:schemeClr val="bg1"/>
                </a:solidFill>
                <a:latin typeface="Meiryo" panose="020B0604030504040204" pitchFamily="34" charset="-128"/>
                <a:ea typeface="Meiryo" panose="020B0604030504040204" pitchFamily="34" charset="-128"/>
              </a:rPr>
              <a:t>年</a:t>
            </a:r>
          </a:p>
        </p:txBody>
      </p:sp>
      <p:sp>
        <p:nvSpPr>
          <p:cNvPr id="77" name="テキスト ボックス 76">
            <a:extLst>
              <a:ext uri="{FF2B5EF4-FFF2-40B4-BE49-F238E27FC236}">
                <a16:creationId xmlns:a16="http://schemas.microsoft.com/office/drawing/2014/main" id="{CDD16484-73F3-A441-90BB-AC944660C106}"/>
              </a:ext>
            </a:extLst>
          </p:cNvPr>
          <p:cNvSpPr txBox="1"/>
          <p:nvPr/>
        </p:nvSpPr>
        <p:spPr>
          <a:xfrm>
            <a:off x="4865895" y="1272639"/>
            <a:ext cx="1255472" cy="461665"/>
          </a:xfrm>
          <a:prstGeom prst="rect">
            <a:avLst/>
          </a:prstGeom>
          <a:noFill/>
        </p:spPr>
        <p:txBody>
          <a:bodyPr wrap="none" rtlCol="0">
            <a:spAutoFit/>
          </a:bodyPr>
          <a:lstStyle/>
          <a:p>
            <a:pPr algn="ctr"/>
            <a:r>
              <a:rPr lang="en-US" altLang="ja-JP" sz="2400" dirty="0">
                <a:solidFill>
                  <a:schemeClr val="bg1"/>
                </a:solidFill>
                <a:latin typeface="Meiryo" panose="020B0604030504040204" pitchFamily="34" charset="-128"/>
                <a:ea typeface="Meiryo" panose="020B0604030504040204" pitchFamily="34" charset="-128"/>
              </a:rPr>
              <a:t>2015</a:t>
            </a:r>
            <a:r>
              <a:rPr lang="ja-JP" altLang="en-US" sz="2400">
                <a:solidFill>
                  <a:schemeClr val="bg1"/>
                </a:solidFill>
                <a:latin typeface="Meiryo" panose="020B0604030504040204" pitchFamily="34" charset="-128"/>
                <a:ea typeface="Meiryo" panose="020B0604030504040204" pitchFamily="34" charset="-128"/>
              </a:rPr>
              <a:t>年</a:t>
            </a:r>
            <a:endParaRPr kumimoji="1" lang="ja-JP" altLang="en-US" sz="2400">
              <a:solidFill>
                <a:schemeClr val="bg1"/>
              </a:solidFill>
              <a:latin typeface="Meiryo" panose="020B0604030504040204" pitchFamily="34" charset="-128"/>
              <a:ea typeface="Meiryo" panose="020B0604030504040204" pitchFamily="34" charset="-128"/>
            </a:endParaRPr>
          </a:p>
        </p:txBody>
      </p:sp>
      <p:sp>
        <p:nvSpPr>
          <p:cNvPr id="78" name="テキスト ボックス 77">
            <a:extLst>
              <a:ext uri="{FF2B5EF4-FFF2-40B4-BE49-F238E27FC236}">
                <a16:creationId xmlns:a16="http://schemas.microsoft.com/office/drawing/2014/main" id="{4CDCD105-C7DD-1E4B-A073-93ACB4515432}"/>
              </a:ext>
            </a:extLst>
          </p:cNvPr>
          <p:cNvSpPr txBox="1"/>
          <p:nvPr/>
        </p:nvSpPr>
        <p:spPr>
          <a:xfrm>
            <a:off x="6441238" y="1272639"/>
            <a:ext cx="1255472" cy="461665"/>
          </a:xfrm>
          <a:prstGeom prst="rect">
            <a:avLst/>
          </a:prstGeom>
          <a:noFill/>
        </p:spPr>
        <p:txBody>
          <a:bodyPr wrap="none" rtlCol="0">
            <a:spAutoFit/>
          </a:bodyPr>
          <a:lstStyle/>
          <a:p>
            <a:pPr algn="ctr"/>
            <a:r>
              <a:rPr lang="en-US" altLang="ja-JP" sz="2400" dirty="0">
                <a:solidFill>
                  <a:schemeClr val="bg1"/>
                </a:solidFill>
                <a:latin typeface="Meiryo" panose="020B0604030504040204" pitchFamily="34" charset="-128"/>
                <a:ea typeface="Meiryo" panose="020B0604030504040204" pitchFamily="34" charset="-128"/>
              </a:rPr>
              <a:t>2020</a:t>
            </a:r>
            <a:r>
              <a:rPr lang="ja-JP" altLang="en-US" sz="2400">
                <a:solidFill>
                  <a:schemeClr val="bg1"/>
                </a:solidFill>
                <a:latin typeface="Meiryo" panose="020B0604030504040204" pitchFamily="34" charset="-128"/>
                <a:ea typeface="Meiryo" panose="020B0604030504040204" pitchFamily="34" charset="-128"/>
              </a:rPr>
              <a:t>年</a:t>
            </a:r>
            <a:endParaRPr kumimoji="1" lang="ja-JP" altLang="en-US" sz="2400">
              <a:solidFill>
                <a:schemeClr val="bg1"/>
              </a:solidFill>
              <a:latin typeface="Meiryo" panose="020B0604030504040204" pitchFamily="34" charset="-128"/>
              <a:ea typeface="Meiryo" panose="020B0604030504040204" pitchFamily="34" charset="-128"/>
            </a:endParaRPr>
          </a:p>
        </p:txBody>
      </p:sp>
      <p:sp>
        <p:nvSpPr>
          <p:cNvPr id="82" name="テキスト ボックス 81">
            <a:extLst>
              <a:ext uri="{FF2B5EF4-FFF2-40B4-BE49-F238E27FC236}">
                <a16:creationId xmlns:a16="http://schemas.microsoft.com/office/drawing/2014/main" id="{5AAB0EA9-CAB6-FD4F-A9A5-6AADE311A7B4}"/>
              </a:ext>
            </a:extLst>
          </p:cNvPr>
          <p:cNvSpPr txBox="1"/>
          <p:nvPr/>
        </p:nvSpPr>
        <p:spPr>
          <a:xfrm>
            <a:off x="7866406" y="2060848"/>
            <a:ext cx="1005403" cy="338554"/>
          </a:xfrm>
          <a:prstGeom prst="rect">
            <a:avLst/>
          </a:prstGeom>
          <a:noFill/>
        </p:spPr>
        <p:txBody>
          <a:bodyPr wrap="none" rtlCol="0">
            <a:spAutoFit/>
          </a:bodyPr>
          <a:lstStyle/>
          <a:p>
            <a:pPr algn="ctr"/>
            <a:r>
              <a:rPr lang="ja-JP" altLang="en-US" sz="1600">
                <a:solidFill>
                  <a:srgbClr val="0432FF"/>
                </a:solidFill>
                <a:latin typeface="Meiryo" panose="020B0604030504040204" pitchFamily="34" charset="-128"/>
                <a:ea typeface="Meiryo" panose="020B0604030504040204" pitchFamily="34" charset="-128"/>
              </a:rPr>
              <a:t>世界人口</a:t>
            </a:r>
            <a:endParaRPr kumimoji="1" lang="ja-JP" altLang="en-US" sz="1600">
              <a:solidFill>
                <a:srgbClr val="0432FF"/>
              </a:solidFill>
              <a:latin typeface="Meiryo" panose="020B0604030504040204" pitchFamily="34" charset="-128"/>
              <a:ea typeface="Meiryo" panose="020B0604030504040204" pitchFamily="34" charset="-128"/>
            </a:endParaRPr>
          </a:p>
        </p:txBody>
      </p:sp>
      <p:sp>
        <p:nvSpPr>
          <p:cNvPr id="83" name="テキスト ボックス 82">
            <a:extLst>
              <a:ext uri="{FF2B5EF4-FFF2-40B4-BE49-F238E27FC236}">
                <a16:creationId xmlns:a16="http://schemas.microsoft.com/office/drawing/2014/main" id="{7A38E630-3B03-7944-82DF-9BBDD347DAB9}"/>
              </a:ext>
            </a:extLst>
          </p:cNvPr>
          <p:cNvSpPr txBox="1"/>
          <p:nvPr/>
        </p:nvSpPr>
        <p:spPr>
          <a:xfrm>
            <a:off x="7837792" y="3412817"/>
            <a:ext cx="1082348" cy="400110"/>
          </a:xfrm>
          <a:prstGeom prst="rect">
            <a:avLst/>
          </a:prstGeom>
          <a:noFill/>
        </p:spPr>
        <p:txBody>
          <a:bodyPr wrap="none" rtlCol="0">
            <a:spAutoFit/>
          </a:bodyPr>
          <a:lstStyle/>
          <a:p>
            <a:pPr algn="ctr"/>
            <a:r>
              <a:rPr lang="ja-JP" altLang="en-US" sz="1000">
                <a:solidFill>
                  <a:srgbClr val="0432FF"/>
                </a:solidFill>
                <a:latin typeface="Meiryo" panose="020B0604030504040204" pitchFamily="34" charset="-128"/>
                <a:ea typeface="Meiryo" panose="020B0604030504040204" pitchFamily="34" charset="-128"/>
              </a:rPr>
              <a:t>インターネット</a:t>
            </a:r>
            <a:endParaRPr lang="en-US" altLang="ja-JP" sz="1000" dirty="0">
              <a:solidFill>
                <a:srgbClr val="0432FF"/>
              </a:solidFill>
              <a:latin typeface="Meiryo" panose="020B0604030504040204" pitchFamily="34" charset="-128"/>
              <a:ea typeface="Meiryo" panose="020B0604030504040204" pitchFamily="34" charset="-128"/>
            </a:endParaRPr>
          </a:p>
          <a:p>
            <a:pPr algn="ctr"/>
            <a:r>
              <a:rPr kumimoji="1" lang="ja-JP" altLang="en-US" sz="1000">
                <a:solidFill>
                  <a:srgbClr val="0432FF"/>
                </a:solidFill>
                <a:latin typeface="Meiryo" panose="020B0604030504040204" pitchFamily="34" charset="-128"/>
                <a:ea typeface="Meiryo" panose="020B0604030504040204" pitchFamily="34" charset="-128"/>
              </a:rPr>
              <a:t>接続デバイス数</a:t>
            </a:r>
          </a:p>
        </p:txBody>
      </p:sp>
      <p:sp>
        <p:nvSpPr>
          <p:cNvPr id="84" name="テキスト ボックス 83">
            <a:extLst>
              <a:ext uri="{FF2B5EF4-FFF2-40B4-BE49-F238E27FC236}">
                <a16:creationId xmlns:a16="http://schemas.microsoft.com/office/drawing/2014/main" id="{9FF6595B-BA73-ED45-878F-64ACA63D79C6}"/>
              </a:ext>
            </a:extLst>
          </p:cNvPr>
          <p:cNvSpPr txBox="1"/>
          <p:nvPr/>
        </p:nvSpPr>
        <p:spPr>
          <a:xfrm>
            <a:off x="7976508" y="4830800"/>
            <a:ext cx="857927" cy="415498"/>
          </a:xfrm>
          <a:prstGeom prst="rect">
            <a:avLst/>
          </a:prstGeom>
          <a:noFill/>
        </p:spPr>
        <p:txBody>
          <a:bodyPr wrap="none" rtlCol="0">
            <a:spAutoFit/>
          </a:bodyPr>
          <a:lstStyle/>
          <a:p>
            <a:pPr algn="ctr"/>
            <a:r>
              <a:rPr lang="ja-JP" altLang="en-US" sz="1000">
                <a:solidFill>
                  <a:srgbClr val="0432FF"/>
                </a:solidFill>
                <a:latin typeface="Meiryo" panose="020B0604030504040204" pitchFamily="34" charset="-128"/>
                <a:ea typeface="Meiryo" panose="020B0604030504040204" pitchFamily="34" charset="-128"/>
              </a:rPr>
              <a:t>一人当りの</a:t>
            </a:r>
            <a:endParaRPr lang="en-US" altLang="ja-JP" sz="1000" dirty="0">
              <a:solidFill>
                <a:srgbClr val="0432FF"/>
              </a:solidFill>
              <a:latin typeface="Meiryo" panose="020B0604030504040204" pitchFamily="34" charset="-128"/>
              <a:ea typeface="Meiryo" panose="020B0604030504040204" pitchFamily="34" charset="-128"/>
            </a:endParaRPr>
          </a:p>
          <a:p>
            <a:pPr algn="ctr"/>
            <a:r>
              <a:rPr kumimoji="1" lang="ja-JP" altLang="en-US" sz="1000">
                <a:solidFill>
                  <a:srgbClr val="0432FF"/>
                </a:solidFill>
                <a:latin typeface="Meiryo" panose="020B0604030504040204" pitchFamily="34" charset="-128"/>
                <a:ea typeface="Meiryo" panose="020B0604030504040204" pitchFamily="34" charset="-128"/>
              </a:rPr>
              <a:t>デバイス数</a:t>
            </a:r>
          </a:p>
        </p:txBody>
      </p:sp>
      <p:sp>
        <p:nvSpPr>
          <p:cNvPr id="85" name="フリーフォーム 84">
            <a:extLst>
              <a:ext uri="{FF2B5EF4-FFF2-40B4-BE49-F238E27FC236}">
                <a16:creationId xmlns:a16="http://schemas.microsoft.com/office/drawing/2014/main" id="{6EE375C7-5BDD-FD47-B067-FDD3BCFF935E}"/>
              </a:ext>
            </a:extLst>
          </p:cNvPr>
          <p:cNvSpPr/>
          <p:nvPr/>
        </p:nvSpPr>
        <p:spPr>
          <a:xfrm>
            <a:off x="1872150" y="3237426"/>
            <a:ext cx="5816112" cy="2955386"/>
          </a:xfrm>
          <a:custGeom>
            <a:avLst/>
            <a:gdLst>
              <a:gd name="connsiteX0" fmla="*/ 0 w 5221357"/>
              <a:gd name="connsiteY0" fmla="*/ 4558748 h 4558748"/>
              <a:gd name="connsiteX1" fmla="*/ 2107096 w 5221357"/>
              <a:gd name="connsiteY1" fmla="*/ 4081669 h 4558748"/>
              <a:gd name="connsiteX2" fmla="*/ 3816626 w 5221357"/>
              <a:gd name="connsiteY2" fmla="*/ 2319130 h 4558748"/>
              <a:gd name="connsiteX3" fmla="*/ 5221357 w 5221357"/>
              <a:gd name="connsiteY3" fmla="*/ 0 h 4558748"/>
            </a:gdLst>
            <a:ahLst/>
            <a:cxnLst>
              <a:cxn ang="0">
                <a:pos x="connsiteX0" y="connsiteY0"/>
              </a:cxn>
              <a:cxn ang="0">
                <a:pos x="connsiteX1" y="connsiteY1"/>
              </a:cxn>
              <a:cxn ang="0">
                <a:pos x="connsiteX2" y="connsiteY2"/>
              </a:cxn>
              <a:cxn ang="0">
                <a:pos x="connsiteX3" y="connsiteY3"/>
              </a:cxn>
            </a:cxnLst>
            <a:rect l="l" t="t" r="r" b="b"/>
            <a:pathLst>
              <a:path w="5221357" h="4558748">
                <a:moveTo>
                  <a:pt x="0" y="4558748"/>
                </a:moveTo>
                <a:cubicBezTo>
                  <a:pt x="735496" y="4506843"/>
                  <a:pt x="1470992" y="4454939"/>
                  <a:pt x="2107096" y="4081669"/>
                </a:cubicBezTo>
                <a:cubicBezTo>
                  <a:pt x="2743200" y="3708399"/>
                  <a:pt x="3297582" y="2999408"/>
                  <a:pt x="3816626" y="2319130"/>
                </a:cubicBezTo>
                <a:cubicBezTo>
                  <a:pt x="4335670" y="1638852"/>
                  <a:pt x="4778513" y="819426"/>
                  <a:pt x="5221357" y="0"/>
                </a:cubicBezTo>
              </a:path>
            </a:pathLst>
          </a:custGeom>
          <a:noFill/>
          <a:ln w="203200">
            <a:solidFill>
              <a:srgbClr val="00B0F0"/>
            </a:solidFill>
            <a:headEnd type="none" w="med" len="med"/>
            <a:tailEnd type="arrow" w="med" len="me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6" name="テキスト ボックス 55">
            <a:extLst>
              <a:ext uri="{FF2B5EF4-FFF2-40B4-BE49-F238E27FC236}">
                <a16:creationId xmlns:a16="http://schemas.microsoft.com/office/drawing/2014/main" id="{340A0BD5-49EB-3B47-A1D3-B06740BDF739}"/>
              </a:ext>
            </a:extLst>
          </p:cNvPr>
          <p:cNvSpPr txBox="1"/>
          <p:nvPr/>
        </p:nvSpPr>
        <p:spPr>
          <a:xfrm>
            <a:off x="1904041" y="2075495"/>
            <a:ext cx="950901" cy="830997"/>
          </a:xfrm>
          <a:prstGeom prst="rect">
            <a:avLst/>
          </a:prstGeom>
          <a:noFill/>
        </p:spPr>
        <p:txBody>
          <a:bodyPr wrap="none" rtlCol="0">
            <a:spAutoFit/>
          </a:bodyPr>
          <a:lstStyle/>
          <a:p>
            <a:pPr algn="ctr"/>
            <a:r>
              <a:rPr kumimoji="1" lang="en-US" altLang="ja-JP" sz="4800" dirty="0">
                <a:solidFill>
                  <a:schemeClr val="bg1"/>
                </a:solidFill>
                <a:latin typeface="Meiryo" panose="020B0604030504040204" pitchFamily="34" charset="-128"/>
                <a:ea typeface="Meiryo" panose="020B0604030504040204" pitchFamily="34" charset="-128"/>
              </a:rPr>
              <a:t>63</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57" name="テキスト ボックス 56">
            <a:extLst>
              <a:ext uri="{FF2B5EF4-FFF2-40B4-BE49-F238E27FC236}">
                <a16:creationId xmlns:a16="http://schemas.microsoft.com/office/drawing/2014/main" id="{D48B5735-16CF-F34E-8F7F-9E67DCAFCDCD}"/>
              </a:ext>
            </a:extLst>
          </p:cNvPr>
          <p:cNvSpPr txBox="1"/>
          <p:nvPr/>
        </p:nvSpPr>
        <p:spPr>
          <a:xfrm>
            <a:off x="3441234" y="2075495"/>
            <a:ext cx="950901" cy="830997"/>
          </a:xfrm>
          <a:prstGeom prst="rect">
            <a:avLst/>
          </a:prstGeom>
          <a:noFill/>
        </p:spPr>
        <p:txBody>
          <a:bodyPr wrap="none" rtlCol="0">
            <a:spAutoFit/>
          </a:bodyPr>
          <a:lstStyle/>
          <a:p>
            <a:pPr algn="ctr"/>
            <a:r>
              <a:rPr kumimoji="1" lang="en-US" altLang="ja-JP" sz="4800" dirty="0">
                <a:solidFill>
                  <a:schemeClr val="bg1"/>
                </a:solidFill>
                <a:latin typeface="Meiryo" panose="020B0604030504040204" pitchFamily="34" charset="-128"/>
                <a:ea typeface="Meiryo" panose="020B0604030504040204" pitchFamily="34" charset="-128"/>
              </a:rPr>
              <a:t>68</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58" name="テキスト ボックス 57">
            <a:extLst>
              <a:ext uri="{FF2B5EF4-FFF2-40B4-BE49-F238E27FC236}">
                <a16:creationId xmlns:a16="http://schemas.microsoft.com/office/drawing/2014/main" id="{718A09EA-D42B-034C-8C22-885AEB7BE8DC}"/>
              </a:ext>
            </a:extLst>
          </p:cNvPr>
          <p:cNvSpPr txBox="1"/>
          <p:nvPr/>
        </p:nvSpPr>
        <p:spPr>
          <a:xfrm>
            <a:off x="5016577" y="2075495"/>
            <a:ext cx="950901" cy="830997"/>
          </a:xfrm>
          <a:prstGeom prst="rect">
            <a:avLst/>
          </a:prstGeom>
          <a:noFill/>
        </p:spPr>
        <p:txBody>
          <a:bodyPr wrap="none" rtlCol="0">
            <a:spAutoFit/>
          </a:bodyPr>
          <a:lstStyle/>
          <a:p>
            <a:pPr algn="ctr"/>
            <a:r>
              <a:rPr lang="en-US" altLang="ja-JP" sz="4800" dirty="0">
                <a:solidFill>
                  <a:schemeClr val="bg1"/>
                </a:solidFill>
                <a:latin typeface="Meiryo" panose="020B0604030504040204" pitchFamily="34" charset="-128"/>
                <a:ea typeface="Meiryo" panose="020B0604030504040204" pitchFamily="34" charset="-128"/>
              </a:rPr>
              <a:t>72</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59" name="テキスト ボックス 58">
            <a:extLst>
              <a:ext uri="{FF2B5EF4-FFF2-40B4-BE49-F238E27FC236}">
                <a16:creationId xmlns:a16="http://schemas.microsoft.com/office/drawing/2014/main" id="{76C06EAB-0900-5245-B9E7-5804BA86127B}"/>
              </a:ext>
            </a:extLst>
          </p:cNvPr>
          <p:cNvSpPr txBox="1"/>
          <p:nvPr/>
        </p:nvSpPr>
        <p:spPr>
          <a:xfrm>
            <a:off x="6591920" y="2075495"/>
            <a:ext cx="950901" cy="830997"/>
          </a:xfrm>
          <a:prstGeom prst="rect">
            <a:avLst/>
          </a:prstGeom>
          <a:noFill/>
        </p:spPr>
        <p:txBody>
          <a:bodyPr wrap="none" rtlCol="0">
            <a:spAutoFit/>
          </a:bodyPr>
          <a:lstStyle/>
          <a:p>
            <a:pPr algn="ctr"/>
            <a:r>
              <a:rPr lang="en-US" altLang="ja-JP" sz="4800" dirty="0">
                <a:solidFill>
                  <a:schemeClr val="bg1"/>
                </a:solidFill>
                <a:latin typeface="Meiryo" panose="020B0604030504040204" pitchFamily="34" charset="-128"/>
                <a:ea typeface="Meiryo" panose="020B0604030504040204" pitchFamily="34" charset="-128"/>
              </a:rPr>
              <a:t>76</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60" name="テキスト ボックス 59">
            <a:extLst>
              <a:ext uri="{FF2B5EF4-FFF2-40B4-BE49-F238E27FC236}">
                <a16:creationId xmlns:a16="http://schemas.microsoft.com/office/drawing/2014/main" id="{F0C3F831-4269-3241-BA80-C0D2A8DE690D}"/>
              </a:ext>
            </a:extLst>
          </p:cNvPr>
          <p:cNvSpPr txBox="1"/>
          <p:nvPr/>
        </p:nvSpPr>
        <p:spPr>
          <a:xfrm>
            <a:off x="2082406" y="3454686"/>
            <a:ext cx="567784" cy="830997"/>
          </a:xfrm>
          <a:prstGeom prst="rect">
            <a:avLst/>
          </a:prstGeom>
          <a:noFill/>
        </p:spPr>
        <p:txBody>
          <a:bodyPr wrap="none" rtlCol="0">
            <a:spAutoFit/>
          </a:bodyPr>
          <a:lstStyle/>
          <a:p>
            <a:pPr algn="ctr"/>
            <a:r>
              <a:rPr kumimoji="1" lang="en-US" altLang="ja-JP" sz="4800" dirty="0">
                <a:solidFill>
                  <a:schemeClr val="bg1"/>
                </a:solidFill>
                <a:latin typeface="Meiryo" panose="020B0604030504040204" pitchFamily="34" charset="-128"/>
                <a:ea typeface="Meiryo" panose="020B0604030504040204" pitchFamily="34" charset="-128"/>
              </a:rPr>
              <a:t>5</a:t>
            </a:r>
            <a:endParaRPr kumimoji="1" lang="ja-JP" altLang="en-US" sz="4800" dirty="0">
              <a:solidFill>
                <a:schemeClr val="bg1"/>
              </a:solidFill>
              <a:latin typeface="Meiryo" panose="020B0604030504040204" pitchFamily="34" charset="-128"/>
              <a:ea typeface="Meiryo" panose="020B0604030504040204" pitchFamily="34" charset="-128"/>
            </a:endParaRPr>
          </a:p>
        </p:txBody>
      </p:sp>
      <p:sp>
        <p:nvSpPr>
          <p:cNvPr id="61" name="テキスト ボックス 60">
            <a:extLst>
              <a:ext uri="{FF2B5EF4-FFF2-40B4-BE49-F238E27FC236}">
                <a16:creationId xmlns:a16="http://schemas.microsoft.com/office/drawing/2014/main" id="{CA95FE51-FFE2-BD43-AEDD-C9F369B7246A}"/>
              </a:ext>
            </a:extLst>
          </p:cNvPr>
          <p:cNvSpPr txBox="1"/>
          <p:nvPr/>
        </p:nvSpPr>
        <p:spPr>
          <a:xfrm>
            <a:off x="3249675" y="3454686"/>
            <a:ext cx="1334020" cy="830997"/>
          </a:xfrm>
          <a:prstGeom prst="rect">
            <a:avLst/>
          </a:prstGeom>
          <a:noFill/>
        </p:spPr>
        <p:txBody>
          <a:bodyPr wrap="none" rtlCol="0">
            <a:spAutoFit/>
          </a:bodyPr>
          <a:lstStyle/>
          <a:p>
            <a:pPr algn="ctr"/>
            <a:r>
              <a:rPr kumimoji="1" lang="en-US" altLang="ja-JP" sz="4800" dirty="0">
                <a:solidFill>
                  <a:schemeClr val="bg1"/>
                </a:solidFill>
                <a:latin typeface="Meiryo" panose="020B0604030504040204" pitchFamily="34" charset="-128"/>
                <a:ea typeface="Meiryo" panose="020B0604030504040204" pitchFamily="34" charset="-128"/>
              </a:rPr>
              <a:t>125</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62" name="テキスト ボックス 61">
            <a:extLst>
              <a:ext uri="{FF2B5EF4-FFF2-40B4-BE49-F238E27FC236}">
                <a16:creationId xmlns:a16="http://schemas.microsoft.com/office/drawing/2014/main" id="{48231BBE-FD20-054B-834A-7B2D1075C51F}"/>
              </a:ext>
            </a:extLst>
          </p:cNvPr>
          <p:cNvSpPr txBox="1"/>
          <p:nvPr/>
        </p:nvSpPr>
        <p:spPr>
          <a:xfrm>
            <a:off x="4825018" y="3454686"/>
            <a:ext cx="1334020" cy="830997"/>
          </a:xfrm>
          <a:prstGeom prst="rect">
            <a:avLst/>
          </a:prstGeom>
          <a:noFill/>
        </p:spPr>
        <p:txBody>
          <a:bodyPr wrap="none" rtlCol="0">
            <a:spAutoFit/>
          </a:bodyPr>
          <a:lstStyle/>
          <a:p>
            <a:pPr algn="ctr"/>
            <a:r>
              <a:rPr lang="en-US" altLang="ja-JP" sz="4800" dirty="0">
                <a:solidFill>
                  <a:schemeClr val="bg1"/>
                </a:solidFill>
                <a:latin typeface="Meiryo" panose="020B0604030504040204" pitchFamily="34" charset="-128"/>
                <a:ea typeface="Meiryo" panose="020B0604030504040204" pitchFamily="34" charset="-128"/>
              </a:rPr>
              <a:t>250</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63" name="テキスト ボックス 62">
            <a:extLst>
              <a:ext uri="{FF2B5EF4-FFF2-40B4-BE49-F238E27FC236}">
                <a16:creationId xmlns:a16="http://schemas.microsoft.com/office/drawing/2014/main" id="{6FF4617F-3A2F-344C-A48C-D6CA37CBBCAD}"/>
              </a:ext>
            </a:extLst>
          </p:cNvPr>
          <p:cNvSpPr txBox="1"/>
          <p:nvPr/>
        </p:nvSpPr>
        <p:spPr>
          <a:xfrm>
            <a:off x="6400361" y="3454686"/>
            <a:ext cx="1334020" cy="830997"/>
          </a:xfrm>
          <a:prstGeom prst="rect">
            <a:avLst/>
          </a:prstGeom>
          <a:noFill/>
        </p:spPr>
        <p:txBody>
          <a:bodyPr wrap="none" rtlCol="0">
            <a:spAutoFit/>
          </a:bodyPr>
          <a:lstStyle/>
          <a:p>
            <a:pPr algn="ctr"/>
            <a:r>
              <a:rPr lang="en-US" altLang="ja-JP" sz="4800" dirty="0">
                <a:solidFill>
                  <a:schemeClr val="bg1"/>
                </a:solidFill>
                <a:latin typeface="Meiryo" panose="020B0604030504040204" pitchFamily="34" charset="-128"/>
                <a:ea typeface="Meiryo" panose="020B0604030504040204" pitchFamily="34" charset="-128"/>
              </a:rPr>
              <a:t>500</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64" name="テキスト ボックス 63">
            <a:extLst>
              <a:ext uri="{FF2B5EF4-FFF2-40B4-BE49-F238E27FC236}">
                <a16:creationId xmlns:a16="http://schemas.microsoft.com/office/drawing/2014/main" id="{E5843099-4BE3-814C-8CB1-504598EBDA5E}"/>
              </a:ext>
            </a:extLst>
          </p:cNvPr>
          <p:cNvSpPr txBox="1"/>
          <p:nvPr/>
        </p:nvSpPr>
        <p:spPr>
          <a:xfrm>
            <a:off x="1705703" y="4941168"/>
            <a:ext cx="1321195" cy="707886"/>
          </a:xfrm>
          <a:prstGeom prst="rect">
            <a:avLst/>
          </a:prstGeom>
          <a:noFill/>
        </p:spPr>
        <p:txBody>
          <a:bodyPr wrap="none" rtlCol="0">
            <a:spAutoFit/>
          </a:bodyPr>
          <a:lstStyle/>
          <a:p>
            <a:pPr algn="ctr"/>
            <a:r>
              <a:rPr kumimoji="1" lang="en-US" altLang="ja-JP" sz="4000" dirty="0">
                <a:solidFill>
                  <a:schemeClr val="bg1"/>
                </a:solidFill>
                <a:latin typeface="Meiryo" panose="020B0604030504040204" pitchFamily="34" charset="-128"/>
                <a:ea typeface="Meiryo" panose="020B0604030504040204" pitchFamily="34" charset="-128"/>
              </a:rPr>
              <a:t>0.08</a:t>
            </a:r>
            <a:endParaRPr kumimoji="1" lang="ja-JP" altLang="en-US" sz="4000" dirty="0">
              <a:solidFill>
                <a:schemeClr val="bg1"/>
              </a:solidFill>
              <a:latin typeface="Meiryo" panose="020B0604030504040204" pitchFamily="34" charset="-128"/>
              <a:ea typeface="Meiryo" panose="020B0604030504040204" pitchFamily="34" charset="-128"/>
            </a:endParaRPr>
          </a:p>
        </p:txBody>
      </p:sp>
      <p:sp>
        <p:nvSpPr>
          <p:cNvPr id="65" name="テキスト ボックス 64">
            <a:extLst>
              <a:ext uri="{FF2B5EF4-FFF2-40B4-BE49-F238E27FC236}">
                <a16:creationId xmlns:a16="http://schemas.microsoft.com/office/drawing/2014/main" id="{904496C7-13FB-C347-AD06-7F5BEAC32336}"/>
              </a:ext>
            </a:extLst>
          </p:cNvPr>
          <p:cNvSpPr txBox="1"/>
          <p:nvPr/>
        </p:nvSpPr>
        <p:spPr>
          <a:xfrm>
            <a:off x="3256087" y="4941168"/>
            <a:ext cx="1321195" cy="707886"/>
          </a:xfrm>
          <a:prstGeom prst="rect">
            <a:avLst/>
          </a:prstGeom>
          <a:noFill/>
        </p:spPr>
        <p:txBody>
          <a:bodyPr wrap="none" rtlCol="0">
            <a:spAutoFit/>
          </a:bodyPr>
          <a:lstStyle/>
          <a:p>
            <a:pPr algn="ctr"/>
            <a:r>
              <a:rPr lang="en-US" altLang="ja-JP" sz="4000" dirty="0">
                <a:solidFill>
                  <a:schemeClr val="bg1"/>
                </a:solidFill>
                <a:latin typeface="Meiryo" panose="020B0604030504040204" pitchFamily="34" charset="-128"/>
                <a:ea typeface="Meiryo" panose="020B0604030504040204" pitchFamily="34" charset="-128"/>
              </a:rPr>
              <a:t>1</a:t>
            </a:r>
            <a:r>
              <a:rPr kumimoji="1" lang="en-US" altLang="ja-JP" sz="4000" dirty="0">
                <a:solidFill>
                  <a:schemeClr val="bg1"/>
                </a:solidFill>
                <a:latin typeface="Meiryo" panose="020B0604030504040204" pitchFamily="34" charset="-128"/>
                <a:ea typeface="Meiryo" panose="020B0604030504040204" pitchFamily="34" charset="-128"/>
              </a:rPr>
              <a:t>.84</a:t>
            </a:r>
            <a:endParaRPr kumimoji="1" lang="ja-JP" altLang="en-US" sz="4000">
              <a:solidFill>
                <a:schemeClr val="bg1"/>
              </a:solidFill>
              <a:latin typeface="Meiryo" panose="020B0604030504040204" pitchFamily="34" charset="-128"/>
              <a:ea typeface="Meiryo" panose="020B0604030504040204" pitchFamily="34" charset="-128"/>
            </a:endParaRPr>
          </a:p>
        </p:txBody>
      </p:sp>
      <p:sp>
        <p:nvSpPr>
          <p:cNvPr id="66" name="テキスト ボックス 65">
            <a:extLst>
              <a:ext uri="{FF2B5EF4-FFF2-40B4-BE49-F238E27FC236}">
                <a16:creationId xmlns:a16="http://schemas.microsoft.com/office/drawing/2014/main" id="{D0C2A74C-A444-CB4A-91C2-0A682ED234C2}"/>
              </a:ext>
            </a:extLst>
          </p:cNvPr>
          <p:cNvSpPr txBox="1"/>
          <p:nvPr/>
        </p:nvSpPr>
        <p:spPr>
          <a:xfrm>
            <a:off x="4831430" y="4941168"/>
            <a:ext cx="1321195" cy="707886"/>
          </a:xfrm>
          <a:prstGeom prst="rect">
            <a:avLst/>
          </a:prstGeom>
          <a:noFill/>
        </p:spPr>
        <p:txBody>
          <a:bodyPr wrap="none" rtlCol="0">
            <a:spAutoFit/>
          </a:bodyPr>
          <a:lstStyle/>
          <a:p>
            <a:pPr algn="ctr"/>
            <a:r>
              <a:rPr lang="en-US" altLang="ja-JP" sz="4000" dirty="0">
                <a:solidFill>
                  <a:schemeClr val="bg1"/>
                </a:solidFill>
                <a:latin typeface="Meiryo" panose="020B0604030504040204" pitchFamily="34" charset="-128"/>
                <a:ea typeface="Meiryo" panose="020B0604030504040204" pitchFamily="34" charset="-128"/>
              </a:rPr>
              <a:t>3.47</a:t>
            </a:r>
            <a:endParaRPr kumimoji="1" lang="ja-JP" altLang="en-US" sz="4000">
              <a:solidFill>
                <a:schemeClr val="bg1"/>
              </a:solidFill>
              <a:latin typeface="Meiryo" panose="020B0604030504040204" pitchFamily="34" charset="-128"/>
              <a:ea typeface="Meiryo" panose="020B0604030504040204" pitchFamily="34" charset="-128"/>
            </a:endParaRPr>
          </a:p>
        </p:txBody>
      </p:sp>
      <p:sp>
        <p:nvSpPr>
          <p:cNvPr id="67" name="テキスト ボックス 66">
            <a:extLst>
              <a:ext uri="{FF2B5EF4-FFF2-40B4-BE49-F238E27FC236}">
                <a16:creationId xmlns:a16="http://schemas.microsoft.com/office/drawing/2014/main" id="{80BD5F39-5D5F-D64D-8471-2BEB9695FA68}"/>
              </a:ext>
            </a:extLst>
          </p:cNvPr>
          <p:cNvSpPr txBox="1"/>
          <p:nvPr/>
        </p:nvSpPr>
        <p:spPr>
          <a:xfrm>
            <a:off x="6406773" y="4941168"/>
            <a:ext cx="1321195" cy="707886"/>
          </a:xfrm>
          <a:prstGeom prst="rect">
            <a:avLst/>
          </a:prstGeom>
          <a:noFill/>
        </p:spPr>
        <p:txBody>
          <a:bodyPr wrap="none" rtlCol="0">
            <a:spAutoFit/>
          </a:bodyPr>
          <a:lstStyle/>
          <a:p>
            <a:pPr algn="ctr"/>
            <a:r>
              <a:rPr lang="en-US" altLang="ja-JP" sz="4000" dirty="0">
                <a:solidFill>
                  <a:schemeClr val="bg1"/>
                </a:solidFill>
                <a:latin typeface="Meiryo" panose="020B0604030504040204" pitchFamily="34" charset="-128"/>
                <a:ea typeface="Meiryo" panose="020B0604030504040204" pitchFamily="34" charset="-128"/>
              </a:rPr>
              <a:t>6.50</a:t>
            </a:r>
            <a:endParaRPr kumimoji="1" lang="ja-JP" altLang="en-US" sz="400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0251495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2" name="タイトル 1"/>
          <p:cNvSpPr>
            <a:spLocks noGrp="1"/>
          </p:cNvSpPr>
          <p:nvPr>
            <p:ph type="title"/>
          </p:nvPr>
        </p:nvSpPr>
        <p:spPr>
          <a:xfrm>
            <a:off x="230400" y="266400"/>
            <a:ext cx="8686800" cy="416221"/>
          </a:xfrm>
        </p:spPr>
        <p:txBody>
          <a:bodyPr lIns="0" rIns="0"/>
          <a:lstStyle/>
          <a:p>
            <a:r>
              <a:rPr lang="ja-JP" altLang="en-US" sz="2700" dirty="0">
                <a:solidFill>
                  <a:schemeClr val="tx1">
                    <a:lumMod val="50000"/>
                    <a:lumOff val="50000"/>
                  </a:schemeClr>
                </a:solidFill>
                <a:latin typeface="Meiryo" panose="020B0604030504040204" pitchFamily="34" charset="-128"/>
                <a:ea typeface="Meiryo" panose="020B0604030504040204" pitchFamily="34" charset="-128"/>
              </a:rPr>
              <a:t>コレ</a:t>
            </a:r>
            <a:r>
              <a:rPr lang="en-US" altLang="ja-JP" sz="2700" dirty="0">
                <a:solidFill>
                  <a:schemeClr val="tx1">
                    <a:lumMod val="50000"/>
                    <a:lumOff val="50000"/>
                  </a:schemeClr>
                </a:solidFill>
                <a:latin typeface="Meiryo" panose="020B0604030504040204" pitchFamily="34" charset="-128"/>
                <a:ea typeface="Meiryo" panose="020B0604030504040204" pitchFamily="34" charset="-128"/>
              </a:rPr>
              <a:t>1</a:t>
            </a:r>
            <a:r>
              <a:rPr lang="ja-JP" altLang="en-US" sz="2700" dirty="0">
                <a:solidFill>
                  <a:schemeClr val="tx1">
                    <a:lumMod val="50000"/>
                    <a:lumOff val="50000"/>
                  </a:schemeClr>
                </a:solidFill>
                <a:latin typeface="Meiryo" panose="020B0604030504040204" pitchFamily="34" charset="-128"/>
                <a:ea typeface="Meiryo" panose="020B0604030504040204" pitchFamily="34" charset="-128"/>
              </a:rPr>
              <a:t>枚でわかる最新の</a:t>
            </a:r>
            <a:r>
              <a:rPr lang="en-US" altLang="ja-JP" sz="2700" dirty="0">
                <a:solidFill>
                  <a:schemeClr val="tx1">
                    <a:lumMod val="50000"/>
                    <a:lumOff val="50000"/>
                  </a:schemeClr>
                </a:solidFill>
                <a:latin typeface="Meiryo" panose="020B0604030504040204" pitchFamily="34" charset="-128"/>
                <a:ea typeface="Meiryo" panose="020B0604030504040204" pitchFamily="34" charset="-128"/>
              </a:rPr>
              <a:t>IT</a:t>
            </a:r>
            <a:r>
              <a:rPr lang="ja-JP" altLang="en-US" sz="2700" dirty="0">
                <a:solidFill>
                  <a:schemeClr val="tx1">
                    <a:lumMod val="50000"/>
                    <a:lumOff val="50000"/>
                  </a:schemeClr>
                </a:solidFill>
                <a:latin typeface="Meiryo" panose="020B0604030504040204" pitchFamily="34" charset="-128"/>
                <a:ea typeface="Meiryo" panose="020B0604030504040204" pitchFamily="34" charset="-128"/>
              </a:rPr>
              <a:t>トレンド</a:t>
            </a:r>
            <a:endParaRPr kumimoji="1" lang="ja-JP" altLang="en-US" sz="2700" dirty="0">
              <a:latin typeface="Meiryo" panose="020B0604030504040204" pitchFamily="34" charset="-128"/>
              <a:ea typeface="Meiryo" panose="020B0604030504040204" pitchFamily="34" charset="-128"/>
            </a:endParaRPr>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5" name="正方形/長方形 4"/>
          <p:cNvSpPr/>
          <p:nvPr/>
        </p:nvSpPr>
        <p:spPr>
          <a:xfrm>
            <a:off x="756111" y="3831370"/>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上矢印 17"/>
          <p:cNvSpPr/>
          <p:nvPr/>
        </p:nvSpPr>
        <p:spPr>
          <a:xfrm rot="12915436">
            <a:off x="4839237" y="3227669"/>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0" name="上矢印 19"/>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2" name="テキスト ボックス 21"/>
          <p:cNvSpPr txBox="1"/>
          <p:nvPr/>
        </p:nvSpPr>
        <p:spPr>
          <a:xfrm>
            <a:off x="3604851" y="5116934"/>
            <a:ext cx="1898455" cy="584775"/>
          </a:xfrm>
          <a:prstGeom prst="rect">
            <a:avLst/>
          </a:prstGeom>
          <a:noFill/>
        </p:spPr>
        <p:txBody>
          <a:bodyPr wrap="square" rtlCol="0" anchor="ctr">
            <a:spAutoFit/>
          </a:bodyPr>
          <a:lstStyle/>
          <a:p>
            <a:pPr algn="ctr"/>
            <a:r>
              <a:rPr kumimoji="1" lang="ja-JP" altLang="en-US" sz="2000" b="1" dirty="0">
                <a:solidFill>
                  <a:schemeClr val="bg1"/>
                </a:solidFill>
                <a:latin typeface="Meiryo" panose="020B0604030504040204" pitchFamily="34" charset="-128"/>
                <a:ea typeface="Meiryo" panose="020B0604030504040204" pitchFamily="34" charset="-128"/>
                <a:cs typeface="Meiryo" charset="-128"/>
              </a:rPr>
              <a:t>データ収集</a:t>
            </a:r>
          </a:p>
          <a:p>
            <a:pPr algn="ctr"/>
            <a:r>
              <a:rPr lang="ja-JP" altLang="en-US" sz="1200" b="1" dirty="0">
                <a:solidFill>
                  <a:schemeClr val="bg1"/>
                </a:solidFill>
                <a:latin typeface="Meiryo" panose="020B0604030504040204" pitchFamily="34" charset="-128"/>
                <a:ea typeface="Meiryo" panose="020B0604030504040204" pitchFamily="34" charset="-128"/>
                <a:cs typeface="Meiryo" charset="-128"/>
              </a:rPr>
              <a:t>モニタリング</a:t>
            </a:r>
            <a:endParaRPr kumimoji="1" lang="ja-JP" altLang="en-US" sz="1200" b="1" dirty="0">
              <a:solidFill>
                <a:schemeClr val="bg1"/>
              </a:solidFill>
              <a:latin typeface="Meiryo" panose="020B0604030504040204" pitchFamily="34" charset="-128"/>
              <a:ea typeface="Meiryo" panose="020B0604030504040204" pitchFamily="34" charset="-128"/>
              <a:cs typeface="Meiryo" charset="-128"/>
            </a:endParaRPr>
          </a:p>
        </p:txBody>
      </p:sp>
      <p:sp>
        <p:nvSpPr>
          <p:cNvPr id="23" name="テキスト ボックス 22"/>
          <p:cNvSpPr txBox="1"/>
          <p:nvPr/>
        </p:nvSpPr>
        <p:spPr>
          <a:xfrm>
            <a:off x="1886709" y="2060196"/>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panose="020B0604030504040204" pitchFamily="34" charset="-128"/>
                <a:ea typeface="Meiryo" panose="020B0604030504040204" pitchFamily="34" charset="-128"/>
                <a:cs typeface="Meiryo" charset="-128"/>
              </a:rPr>
              <a:t>データ解析</a:t>
            </a:r>
            <a:endParaRPr kumimoji="1" lang="en-US" altLang="ja-JP" sz="2000" b="1" dirty="0">
              <a:solidFill>
                <a:schemeClr val="bg1"/>
              </a:solidFill>
              <a:latin typeface="Meiryo" panose="020B0604030504040204" pitchFamily="34" charset="-128"/>
              <a:ea typeface="Meiryo" panose="020B0604030504040204" pitchFamily="34" charset="-128"/>
              <a:cs typeface="Meiryo" charset="-128"/>
            </a:endParaRP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原因解明・発見</a:t>
            </a:r>
            <a:r>
              <a:rPr kumimoji="1" lang="en-US" altLang="ja-JP" sz="1200" b="1" dirty="0">
                <a:solidFill>
                  <a:schemeClr val="bg1"/>
                </a:solidFill>
                <a:latin typeface="Meiryo" panose="020B0604030504040204" pitchFamily="34" charset="-128"/>
                <a:ea typeface="Meiryo" panose="020B0604030504040204" pitchFamily="34" charset="-128"/>
                <a:cs typeface="Meiryo" charset="-128"/>
              </a:rPr>
              <a:t>/</a:t>
            </a: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洞察</a:t>
            </a: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計画の最適化</a:t>
            </a:r>
          </a:p>
        </p:txBody>
      </p:sp>
      <p:sp>
        <p:nvSpPr>
          <p:cNvPr id="24" name="テキスト ボックス 23"/>
          <p:cNvSpPr txBox="1"/>
          <p:nvPr/>
        </p:nvSpPr>
        <p:spPr>
          <a:xfrm>
            <a:off x="5340912" y="2071059"/>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panose="020B0604030504040204" pitchFamily="34" charset="-128"/>
                <a:ea typeface="Meiryo" panose="020B0604030504040204" pitchFamily="34" charset="-128"/>
                <a:cs typeface="Meiryo" charset="-128"/>
              </a:rPr>
              <a:t>データ活用</a:t>
            </a: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業務処理・情報提供</a:t>
            </a:r>
          </a:p>
          <a:p>
            <a:pPr algn="ctr"/>
            <a:r>
              <a:rPr kumimoji="1" lang="ja-JP" altLang="en-US" sz="1200" b="1" dirty="0">
                <a:solidFill>
                  <a:schemeClr val="bg1"/>
                </a:solidFill>
                <a:latin typeface="Meiryo" panose="020B0604030504040204" pitchFamily="34" charset="-128"/>
                <a:ea typeface="Meiryo" panose="020B0604030504040204" pitchFamily="34" charset="-128"/>
                <a:cs typeface="Meiryo" charset="-128"/>
              </a:rPr>
              <a:t>機器制御</a:t>
            </a:r>
          </a:p>
        </p:txBody>
      </p:sp>
      <p:pic>
        <p:nvPicPr>
          <p:cNvPr id="25" name="図 24" descr="imgres.jpg"/>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90755" y="4988805"/>
            <a:ext cx="1149597" cy="789023"/>
          </a:xfrm>
          <a:prstGeom prst="rect">
            <a:avLst/>
          </a:prstGeom>
          <a:effectLst>
            <a:outerShdw blurRad="50800" dist="76200" dir="2700000" algn="tl" rotWithShape="0">
              <a:prstClr val="black">
                <a:alpha val="40000"/>
              </a:prstClr>
            </a:outerShdw>
          </a:effectLst>
        </p:spPr>
      </p:pic>
      <p:grpSp>
        <p:nvGrpSpPr>
          <p:cNvPr id="26" name="図形グループ 25"/>
          <p:cNvGrpSpPr/>
          <p:nvPr/>
        </p:nvGrpSpPr>
        <p:grpSpPr>
          <a:xfrm>
            <a:off x="1764615" y="5007946"/>
            <a:ext cx="265954" cy="577851"/>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grpSp>
      <p:grpSp>
        <p:nvGrpSpPr>
          <p:cNvPr id="29" name="図形グループ 28"/>
          <p:cNvGrpSpPr/>
          <p:nvPr/>
        </p:nvGrpSpPr>
        <p:grpSpPr>
          <a:xfrm>
            <a:off x="2289822" y="5007946"/>
            <a:ext cx="265954" cy="577850"/>
            <a:chOff x="1946324" y="4125162"/>
            <a:chExt cx="969964" cy="2007867"/>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31" name="フローチャート: 論理積ゲート 30"/>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grpSp>
      <p:grpSp>
        <p:nvGrpSpPr>
          <p:cNvPr id="32" name="図形グループ 31"/>
          <p:cNvGrpSpPr/>
          <p:nvPr/>
        </p:nvGrpSpPr>
        <p:grpSpPr>
          <a:xfrm>
            <a:off x="2027219" y="5219119"/>
            <a:ext cx="265954" cy="577850"/>
            <a:chOff x="1946324" y="4125162"/>
            <a:chExt cx="969964" cy="2007867"/>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34" name="フローチャート: 論理積ゲート 33"/>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grpSp>
      <p:sp>
        <p:nvSpPr>
          <p:cNvPr id="37" name="テキスト ボックス 36"/>
          <p:cNvSpPr txBox="1"/>
          <p:nvPr/>
        </p:nvSpPr>
        <p:spPr>
          <a:xfrm>
            <a:off x="7234393" y="6130614"/>
            <a:ext cx="1082348"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chemeClr val="bg1"/>
                </a:solidFill>
                <a:latin typeface="Meiryo" panose="020B0604030504040204" pitchFamily="34" charset="-128"/>
                <a:ea typeface="Meiryo" panose="020B0604030504040204" pitchFamily="34" charset="-128"/>
                <a:cs typeface="メイリオ"/>
              </a:rPr>
              <a:t>ヒト・モノ</a:t>
            </a:r>
          </a:p>
        </p:txBody>
      </p:sp>
      <p:sp>
        <p:nvSpPr>
          <p:cNvPr id="38" name="テキスト ボックス 37"/>
          <p:cNvSpPr txBox="1"/>
          <p:nvPr/>
        </p:nvSpPr>
        <p:spPr>
          <a:xfrm>
            <a:off x="5618565" y="1185710"/>
            <a:ext cx="2698176"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rgbClr val="FFFFFF"/>
                </a:solidFill>
                <a:latin typeface="Meiryo" panose="020B0604030504040204" pitchFamily="34" charset="-128"/>
                <a:ea typeface="Meiryo" panose="020B0604030504040204" pitchFamily="34" charset="-128"/>
                <a:cs typeface="メイリオ"/>
              </a:rPr>
              <a:t>クラウド・コンピューティング</a:t>
            </a:r>
          </a:p>
        </p:txBody>
      </p:sp>
      <p:sp>
        <p:nvSpPr>
          <p:cNvPr id="42" name="上矢印 41"/>
          <p:cNvSpPr/>
          <p:nvPr/>
        </p:nvSpPr>
        <p:spPr>
          <a:xfrm rot="16200000" flipV="1">
            <a:off x="2787094"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3" name="上矢印 42"/>
          <p:cNvSpPr/>
          <p:nvPr/>
        </p:nvSpPr>
        <p:spPr>
          <a:xfrm rot="5400000" flipH="1" flipV="1">
            <a:off x="5612901"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1" name="テキスト ボックス 60"/>
          <p:cNvSpPr txBox="1"/>
          <p:nvPr/>
        </p:nvSpPr>
        <p:spPr>
          <a:xfrm>
            <a:off x="1043608"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a:solidFill>
                  <a:srgbClr val="FFFFFF"/>
                </a:solidFill>
                <a:latin typeface="Meiryo" panose="020B0604030504040204" pitchFamily="34" charset="-128"/>
                <a:ea typeface="Meiryo" panose="020B0604030504040204" pitchFamily="34" charset="-128"/>
                <a:cs typeface="メイリオ"/>
              </a:rPr>
              <a:t>日常生活・社会活動</a:t>
            </a:r>
            <a:endParaRPr kumimoji="1" lang="ja-JP" altLang="en-US" b="1" dirty="0">
              <a:solidFill>
                <a:srgbClr val="FFFFFF"/>
              </a:solidFill>
              <a:latin typeface="Meiryo" panose="020B0604030504040204" pitchFamily="34" charset="-128"/>
              <a:ea typeface="Meiryo" panose="020B0604030504040204" pitchFamily="34" charset="-128"/>
              <a:cs typeface="メイリオ"/>
            </a:endParaRPr>
          </a:p>
        </p:txBody>
      </p:sp>
      <p:sp>
        <p:nvSpPr>
          <p:cNvPr id="62" name="テキスト ボックス 61"/>
          <p:cNvSpPr txBox="1"/>
          <p:nvPr/>
        </p:nvSpPr>
        <p:spPr>
          <a:xfrm>
            <a:off x="6014713"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a:solidFill>
                  <a:srgbClr val="FFFFFF"/>
                </a:solidFill>
                <a:latin typeface="Meiryo" panose="020B0604030504040204" pitchFamily="34" charset="-128"/>
                <a:ea typeface="Meiryo" panose="020B0604030504040204" pitchFamily="34" charset="-128"/>
                <a:cs typeface="メイリオ"/>
              </a:rPr>
              <a:t>環境変化・産業活動</a:t>
            </a:r>
          </a:p>
        </p:txBody>
      </p:sp>
      <p:sp>
        <p:nvSpPr>
          <p:cNvPr id="63" name="テキスト ボックス 62"/>
          <p:cNvSpPr txBox="1"/>
          <p:nvPr/>
        </p:nvSpPr>
        <p:spPr>
          <a:xfrm>
            <a:off x="1111567" y="610908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a:solidFill>
                  <a:schemeClr val="bg1"/>
                </a:solidFill>
                <a:latin typeface="Meiryo" panose="020B0604030504040204" pitchFamily="34" charset="-128"/>
                <a:ea typeface="Meiryo" panose="020B0604030504040204" pitchFamily="34" charset="-128"/>
                <a:cs typeface="メイリオ"/>
              </a:rPr>
              <a:t>現実世界／</a:t>
            </a:r>
            <a:r>
              <a:rPr kumimoji="1" lang="en-US" altLang="ja-JP" sz="1400" b="1" dirty="0">
                <a:solidFill>
                  <a:schemeClr val="bg1"/>
                </a:solidFill>
                <a:latin typeface="Meiryo" panose="020B0604030504040204" pitchFamily="34" charset="-128"/>
                <a:ea typeface="Meiryo" panose="020B0604030504040204" pitchFamily="34" charset="-128"/>
                <a:cs typeface="メイリオ"/>
              </a:rPr>
              <a:t>Physical World</a:t>
            </a:r>
            <a:endParaRPr kumimoji="1" lang="ja-JP" altLang="en-US" sz="1400" b="1" dirty="0">
              <a:solidFill>
                <a:schemeClr val="bg1"/>
              </a:solidFill>
              <a:latin typeface="Meiryo" panose="020B0604030504040204" pitchFamily="34" charset="-128"/>
              <a:ea typeface="Meiryo" panose="020B0604030504040204" pitchFamily="34" charset="-128"/>
              <a:cs typeface="メイリオ"/>
            </a:endParaRPr>
          </a:p>
        </p:txBody>
      </p:sp>
      <p:grpSp>
        <p:nvGrpSpPr>
          <p:cNvPr id="64" name="図形グループ 63"/>
          <p:cNvGrpSpPr/>
          <p:nvPr/>
        </p:nvGrpSpPr>
        <p:grpSpPr>
          <a:xfrm>
            <a:off x="928414" y="606584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67" name="図形グループ 66"/>
          <p:cNvGrpSpPr/>
          <p:nvPr/>
        </p:nvGrpSpPr>
        <p:grpSpPr>
          <a:xfrm>
            <a:off x="868098" y="122615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77" name="テキスト ボックス 76"/>
          <p:cNvSpPr txBox="1"/>
          <p:nvPr/>
        </p:nvSpPr>
        <p:spPr>
          <a:xfrm>
            <a:off x="1336332" y="118340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a:solidFill>
                  <a:srgbClr val="FFFFFF"/>
                </a:solidFill>
                <a:latin typeface="Meiryo" panose="020B0604030504040204" pitchFamily="34" charset="-128"/>
                <a:ea typeface="Meiryo" panose="020B0604030504040204" pitchFamily="34" charset="-128"/>
                <a:cs typeface="メイリオ"/>
              </a:rPr>
              <a:t>サイバー世界／</a:t>
            </a:r>
            <a:r>
              <a:rPr kumimoji="1" lang="en-US" altLang="ja-JP" sz="1400" b="1" dirty="0">
                <a:solidFill>
                  <a:srgbClr val="FFFFFF"/>
                </a:solidFill>
                <a:latin typeface="Meiryo" panose="020B0604030504040204" pitchFamily="34" charset="-128"/>
                <a:ea typeface="Meiryo" panose="020B0604030504040204" pitchFamily="34" charset="-128"/>
                <a:cs typeface="メイリオ"/>
              </a:rPr>
              <a:t>Cyber World</a:t>
            </a:r>
            <a:endParaRPr kumimoji="1" lang="ja-JP" altLang="en-US" sz="1400" b="1" dirty="0">
              <a:solidFill>
                <a:srgbClr val="FFFFFF"/>
              </a:solidFill>
              <a:latin typeface="Meiryo" panose="020B0604030504040204" pitchFamily="34" charset="-128"/>
              <a:ea typeface="Meiryo" panose="020B0604030504040204" pitchFamily="34" charset="-128"/>
              <a:cs typeface="メイリオ"/>
            </a:endParaRPr>
          </a:p>
        </p:txBody>
      </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a:solidFill>
                  <a:srgbClr val="0000FF"/>
                </a:solidFill>
                <a:latin typeface="Meiryo" panose="020B0604030504040204" pitchFamily="34" charset="-128"/>
                <a:ea typeface="Meiryo" panose="020B0604030504040204" pitchFamily="34" charset="-128"/>
                <a:cs typeface="メイリオ"/>
              </a:rPr>
              <a:t>Cyber Physical System</a:t>
            </a:r>
            <a:r>
              <a:rPr lang="ja-JP" altLang="en-US" sz="1400" dirty="0">
                <a:solidFill>
                  <a:srgbClr val="0000FF"/>
                </a:solidFill>
                <a:latin typeface="Meiryo" panose="020B0604030504040204" pitchFamily="34" charset="-128"/>
                <a:ea typeface="Meiryo" panose="020B0604030504040204" pitchFamily="34" charset="-128"/>
                <a:cs typeface="メイリオ"/>
              </a:rPr>
              <a:t>／現実世界とサイバー世界が緊密に結合されたシステム</a:t>
            </a:r>
            <a:endParaRPr kumimoji="1" lang="ja-JP" altLang="en-US" sz="1400" dirty="0">
              <a:solidFill>
                <a:srgbClr val="0000FF"/>
              </a:solidFill>
              <a:latin typeface="Meiryo" panose="020B0604030504040204" pitchFamily="34" charset="-128"/>
              <a:ea typeface="Meiryo" panose="020B0604030504040204" pitchFamily="34" charset="-128"/>
              <a:cs typeface="メイリオ"/>
            </a:endParaRPr>
          </a:p>
        </p:txBody>
      </p:sp>
    </p:spTree>
    <p:extLst>
      <p:ext uri="{BB962C8B-B14F-4D97-AF65-F5344CB8AC3E}">
        <p14:creationId xmlns:p14="http://schemas.microsoft.com/office/powerpoint/2010/main" val="12063150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dist"/>
            <a:r>
              <a:rPr lang="ja-JP" altLang="en-US" sz="2000">
                <a:solidFill>
                  <a:srgbClr val="FFFFFF"/>
                </a:solidFill>
                <a:effectLst/>
                <a:latin typeface="メイリオ"/>
                <a:ea typeface="メイリオ"/>
                <a:cs typeface="メイリオ"/>
              </a:rPr>
              <a:t>ビジネスの在り方を根本的に変える</a:t>
            </a:r>
            <a:endParaRPr lang="en-US" altLang="ja-JP" sz="2000" dirty="0">
              <a:solidFill>
                <a:srgbClr val="FFFFFF"/>
              </a:solidFill>
              <a:effectLst/>
              <a:latin typeface="メイリオ"/>
              <a:ea typeface="メイリオ"/>
              <a:cs typeface="メイリオ"/>
            </a:endParaRPr>
          </a:p>
          <a:p>
            <a:pPr algn="dist"/>
            <a:r>
              <a:rPr lang="ja-JP" altLang="en-US" sz="2000">
                <a:solidFill>
                  <a:srgbClr val="FFFFFF"/>
                </a:solidFill>
                <a:latin typeface="メイリオ"/>
                <a:ea typeface="メイリオ"/>
                <a:cs typeface="メイリオ"/>
              </a:rPr>
              <a:t>デジタル･トランスフォーメーション</a:t>
            </a:r>
            <a:endParaRPr lang="en-US" altLang="ja-JP" sz="2000" dirty="0">
              <a:solidFill>
                <a:srgbClr val="FFFFFF"/>
              </a:solidFill>
              <a:effectLst/>
              <a:latin typeface="メイリオ"/>
              <a:ea typeface="メイリオ"/>
              <a:cs typeface="メイリオ"/>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26972619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31AC4D-3ED4-5748-BEAB-C4E0B172E3BD}"/>
              </a:ext>
            </a:extLst>
          </p:cNvPr>
          <p:cNvSpPr>
            <a:spLocks noGrp="1"/>
          </p:cNvSpPr>
          <p:nvPr>
            <p:ph type="title"/>
          </p:nvPr>
        </p:nvSpPr>
        <p:spPr/>
        <p:txBody>
          <a:bodyPr/>
          <a:lstStyle/>
          <a:p>
            <a:r>
              <a:rPr kumimoji="1" lang="ja-JP" altLang="en-US"/>
              <a:t>デジタルとフィジカル</a:t>
            </a:r>
            <a:r>
              <a:rPr kumimoji="1" lang="en-US" altLang="ja-JP" dirty="0"/>
              <a:t> </a:t>
            </a:r>
            <a:r>
              <a:rPr kumimoji="1" lang="ja-JP" altLang="en-US"/>
              <a:t>（１）</a:t>
            </a:r>
          </a:p>
        </p:txBody>
      </p:sp>
      <p:sp>
        <p:nvSpPr>
          <p:cNvPr id="4" name="正方形/長方形 3">
            <a:extLst>
              <a:ext uri="{FF2B5EF4-FFF2-40B4-BE49-F238E27FC236}">
                <a16:creationId xmlns:a16="http://schemas.microsoft.com/office/drawing/2014/main" id="{7B9F77EE-E5EA-CD45-B3F8-55CD31D4B07B}"/>
              </a:ext>
            </a:extLst>
          </p:cNvPr>
          <p:cNvSpPr/>
          <p:nvPr/>
        </p:nvSpPr>
        <p:spPr>
          <a:xfrm>
            <a:off x="558800" y="1747323"/>
            <a:ext cx="2024743" cy="397505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AFEAEBC1-3518-BA48-B458-8C397DF2AB51}"/>
              </a:ext>
            </a:extLst>
          </p:cNvPr>
          <p:cNvSpPr/>
          <p:nvPr/>
        </p:nvSpPr>
        <p:spPr>
          <a:xfrm>
            <a:off x="3008085" y="1747324"/>
            <a:ext cx="2024743" cy="397505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フローチャート: 準備 5">
            <a:extLst>
              <a:ext uri="{FF2B5EF4-FFF2-40B4-BE49-F238E27FC236}">
                <a16:creationId xmlns:a16="http://schemas.microsoft.com/office/drawing/2014/main" id="{A7AB7459-0632-C341-9C76-85095F59DAEF}"/>
              </a:ext>
            </a:extLst>
          </p:cNvPr>
          <p:cNvSpPr/>
          <p:nvPr/>
        </p:nvSpPr>
        <p:spPr>
          <a:xfrm>
            <a:off x="2031093" y="2048253"/>
            <a:ext cx="1529443" cy="587446"/>
          </a:xfrm>
          <a:prstGeom prst="flowChartPreparation">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フローチャート: 準備 6">
            <a:extLst>
              <a:ext uri="{FF2B5EF4-FFF2-40B4-BE49-F238E27FC236}">
                <a16:creationId xmlns:a16="http://schemas.microsoft.com/office/drawing/2014/main" id="{A14202D3-D2E2-3348-8FB9-920C40B61D5D}"/>
              </a:ext>
            </a:extLst>
          </p:cNvPr>
          <p:cNvSpPr/>
          <p:nvPr/>
        </p:nvSpPr>
        <p:spPr>
          <a:xfrm>
            <a:off x="2031093" y="3442007"/>
            <a:ext cx="1529443" cy="587446"/>
          </a:xfrm>
          <a:prstGeom prst="flowChartPreparation">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フローチャート: 準備 7">
            <a:extLst>
              <a:ext uri="{FF2B5EF4-FFF2-40B4-BE49-F238E27FC236}">
                <a16:creationId xmlns:a16="http://schemas.microsoft.com/office/drawing/2014/main" id="{260FCD6C-1316-4643-BAA0-6EF51D29D26C}"/>
              </a:ext>
            </a:extLst>
          </p:cNvPr>
          <p:cNvSpPr/>
          <p:nvPr/>
        </p:nvSpPr>
        <p:spPr>
          <a:xfrm>
            <a:off x="2031093" y="4835760"/>
            <a:ext cx="1529443" cy="587446"/>
          </a:xfrm>
          <a:prstGeom prst="flowChartPreparation">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CF615F4C-2AB1-514F-98B4-32EDE1853063}"/>
              </a:ext>
            </a:extLst>
          </p:cNvPr>
          <p:cNvSpPr txBox="1"/>
          <p:nvPr/>
        </p:nvSpPr>
        <p:spPr>
          <a:xfrm>
            <a:off x="2293112" y="2208109"/>
            <a:ext cx="1005403"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スピード</a:t>
            </a:r>
          </a:p>
        </p:txBody>
      </p:sp>
      <p:sp>
        <p:nvSpPr>
          <p:cNvPr id="10" name="テキスト ボックス 9">
            <a:extLst>
              <a:ext uri="{FF2B5EF4-FFF2-40B4-BE49-F238E27FC236}">
                <a16:creationId xmlns:a16="http://schemas.microsoft.com/office/drawing/2014/main" id="{AF642156-F6FE-A44C-838A-35668D3FE44D}"/>
              </a:ext>
            </a:extLst>
          </p:cNvPr>
          <p:cNvSpPr txBox="1"/>
          <p:nvPr/>
        </p:nvSpPr>
        <p:spPr>
          <a:xfrm>
            <a:off x="2395705" y="3613729"/>
            <a:ext cx="800219"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複　製</a:t>
            </a:r>
          </a:p>
        </p:txBody>
      </p:sp>
      <p:sp>
        <p:nvSpPr>
          <p:cNvPr id="11" name="テキスト ボックス 10">
            <a:extLst>
              <a:ext uri="{FF2B5EF4-FFF2-40B4-BE49-F238E27FC236}">
                <a16:creationId xmlns:a16="http://schemas.microsoft.com/office/drawing/2014/main" id="{ECCFE3D0-BC1A-5B46-8BA8-06B639E5FDBD}"/>
              </a:ext>
            </a:extLst>
          </p:cNvPr>
          <p:cNvSpPr txBox="1"/>
          <p:nvPr/>
        </p:nvSpPr>
        <p:spPr>
          <a:xfrm>
            <a:off x="2102443" y="4992586"/>
            <a:ext cx="1415772"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組合せ・変更</a:t>
            </a:r>
          </a:p>
        </p:txBody>
      </p:sp>
      <p:sp>
        <p:nvSpPr>
          <p:cNvPr id="12" name="テキスト ボックス 11">
            <a:extLst>
              <a:ext uri="{FF2B5EF4-FFF2-40B4-BE49-F238E27FC236}">
                <a16:creationId xmlns:a16="http://schemas.microsoft.com/office/drawing/2014/main" id="{AB7679D4-E048-7848-9A1E-3EA9A2ABA5A2}"/>
              </a:ext>
            </a:extLst>
          </p:cNvPr>
          <p:cNvSpPr txBox="1"/>
          <p:nvPr/>
        </p:nvSpPr>
        <p:spPr>
          <a:xfrm>
            <a:off x="979932" y="2115776"/>
            <a:ext cx="902811"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遅い</a:t>
            </a:r>
          </a:p>
        </p:txBody>
      </p:sp>
      <p:sp>
        <p:nvSpPr>
          <p:cNvPr id="13" name="テキスト ボックス 12">
            <a:extLst>
              <a:ext uri="{FF2B5EF4-FFF2-40B4-BE49-F238E27FC236}">
                <a16:creationId xmlns:a16="http://schemas.microsoft.com/office/drawing/2014/main" id="{902EE3D2-0C8D-8A4A-AC0B-05DDDB4A4742}"/>
              </a:ext>
            </a:extLst>
          </p:cNvPr>
          <p:cNvSpPr txBox="1"/>
          <p:nvPr/>
        </p:nvSpPr>
        <p:spPr>
          <a:xfrm>
            <a:off x="749100" y="3463343"/>
            <a:ext cx="1364476"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劣化</a:t>
            </a:r>
            <a:r>
              <a:rPr kumimoji="1" lang="ja-JP" altLang="en-US" sz="1600" b="1">
                <a:solidFill>
                  <a:schemeClr val="bg1"/>
                </a:solidFill>
                <a:latin typeface="Meiryo" panose="020B0604030504040204" pitchFamily="34" charset="-128"/>
                <a:ea typeface="Meiryo" panose="020B0604030504040204" pitchFamily="34" charset="-128"/>
              </a:rPr>
              <a:t>する</a:t>
            </a:r>
          </a:p>
        </p:txBody>
      </p:sp>
      <p:sp>
        <p:nvSpPr>
          <p:cNvPr id="14" name="テキスト ボックス 13">
            <a:extLst>
              <a:ext uri="{FF2B5EF4-FFF2-40B4-BE49-F238E27FC236}">
                <a16:creationId xmlns:a16="http://schemas.microsoft.com/office/drawing/2014/main" id="{4576CE8D-461D-594A-8916-48A11D90702F}"/>
              </a:ext>
            </a:extLst>
          </p:cNvPr>
          <p:cNvSpPr txBox="1"/>
          <p:nvPr/>
        </p:nvSpPr>
        <p:spPr>
          <a:xfrm>
            <a:off x="979932" y="4900253"/>
            <a:ext cx="902811"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困難</a:t>
            </a:r>
            <a:endParaRPr kumimoji="1" lang="ja-JP" altLang="en-US" sz="1600" b="1">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D3AD0C45-E7B2-F148-B563-D9D246FF7A58}"/>
              </a:ext>
            </a:extLst>
          </p:cNvPr>
          <p:cNvSpPr txBox="1"/>
          <p:nvPr/>
        </p:nvSpPr>
        <p:spPr>
          <a:xfrm>
            <a:off x="3723057" y="2115776"/>
            <a:ext cx="902811"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早い</a:t>
            </a:r>
          </a:p>
        </p:txBody>
      </p:sp>
      <p:sp>
        <p:nvSpPr>
          <p:cNvPr id="16" name="テキスト ボックス 15">
            <a:extLst>
              <a:ext uri="{FF2B5EF4-FFF2-40B4-BE49-F238E27FC236}">
                <a16:creationId xmlns:a16="http://schemas.microsoft.com/office/drawing/2014/main" id="{BD3554D3-3254-3F4B-AFA0-561BC8DE510E}"/>
              </a:ext>
            </a:extLst>
          </p:cNvPr>
          <p:cNvSpPr txBox="1"/>
          <p:nvPr/>
        </p:nvSpPr>
        <p:spPr>
          <a:xfrm>
            <a:off x="3510486" y="3463343"/>
            <a:ext cx="1518364"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劣化</a:t>
            </a:r>
            <a:r>
              <a:rPr kumimoji="1" lang="ja-JP" altLang="en-US" sz="1600" b="1">
                <a:solidFill>
                  <a:schemeClr val="bg1"/>
                </a:solidFill>
                <a:latin typeface="Meiryo" panose="020B0604030504040204" pitchFamily="34" charset="-128"/>
                <a:ea typeface="Meiryo" panose="020B0604030504040204" pitchFamily="34" charset="-128"/>
              </a:rPr>
              <a:t>しない</a:t>
            </a:r>
          </a:p>
        </p:txBody>
      </p:sp>
      <p:sp>
        <p:nvSpPr>
          <p:cNvPr id="17" name="テキスト ボックス 16">
            <a:extLst>
              <a:ext uri="{FF2B5EF4-FFF2-40B4-BE49-F238E27FC236}">
                <a16:creationId xmlns:a16="http://schemas.microsoft.com/office/drawing/2014/main" id="{CEA1F966-602B-E84D-91FD-45B1891E387E}"/>
              </a:ext>
            </a:extLst>
          </p:cNvPr>
          <p:cNvSpPr txBox="1"/>
          <p:nvPr/>
        </p:nvSpPr>
        <p:spPr>
          <a:xfrm>
            <a:off x="3723057" y="4899986"/>
            <a:ext cx="902811" cy="523220"/>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容易</a:t>
            </a:r>
            <a:endParaRPr kumimoji="1" lang="ja-JP" altLang="en-US" sz="1600" b="1">
              <a:solidFill>
                <a:schemeClr val="bg1"/>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CA20F243-F97E-204C-B37F-2CBA9944CD63}"/>
              </a:ext>
            </a:extLst>
          </p:cNvPr>
          <p:cNvSpPr txBox="1"/>
          <p:nvPr/>
        </p:nvSpPr>
        <p:spPr>
          <a:xfrm>
            <a:off x="558800" y="1019647"/>
            <a:ext cx="1467068" cy="707886"/>
          </a:xfrm>
          <a:prstGeom prst="rect">
            <a:avLst/>
          </a:prstGeom>
          <a:noFill/>
        </p:spPr>
        <p:txBody>
          <a:bodyPr wrap="none" rtlCol="0">
            <a:spAutoFit/>
          </a:bodyPr>
          <a:lstStyle/>
          <a:p>
            <a:r>
              <a:rPr kumimoji="1" lang="ja-JP" altLang="en-US" sz="2000" b="1">
                <a:solidFill>
                  <a:schemeClr val="accent3">
                    <a:lumMod val="75000"/>
                  </a:schemeClr>
                </a:solidFill>
                <a:latin typeface="Meiryo" panose="020B0604030504040204" pitchFamily="34" charset="-128"/>
                <a:ea typeface="Meiryo" panose="020B0604030504040204" pitchFamily="34" charset="-128"/>
              </a:rPr>
              <a:t>フィジカル</a:t>
            </a:r>
            <a:endParaRPr kumimoji="1" lang="en-US" altLang="ja-JP" sz="2000" b="1" dirty="0">
              <a:solidFill>
                <a:schemeClr val="accent3">
                  <a:lumMod val="75000"/>
                </a:schemeClr>
              </a:solidFill>
              <a:latin typeface="Meiryo" panose="020B0604030504040204" pitchFamily="34" charset="-128"/>
              <a:ea typeface="Meiryo" panose="020B0604030504040204" pitchFamily="34" charset="-128"/>
            </a:endParaRPr>
          </a:p>
          <a:p>
            <a:r>
              <a:rPr lang="en-US" altLang="ja-JP" sz="2000" dirty="0">
                <a:solidFill>
                  <a:schemeClr val="accent3">
                    <a:lumMod val="75000"/>
                  </a:schemeClr>
                </a:solidFill>
                <a:latin typeface="Meiryo" panose="020B0604030504040204" pitchFamily="34" charset="-128"/>
                <a:ea typeface="Meiryo" panose="020B0604030504040204" pitchFamily="34" charset="-128"/>
              </a:rPr>
              <a:t>Physical</a:t>
            </a:r>
            <a:endParaRPr kumimoji="1" lang="ja-JP" altLang="en-US" sz="2000">
              <a:solidFill>
                <a:schemeClr val="accent3">
                  <a:lumMod val="75000"/>
                </a:schemeClr>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EF7E9DF6-0B75-A544-B143-B22ECE9384F4}"/>
              </a:ext>
            </a:extLst>
          </p:cNvPr>
          <p:cNvSpPr txBox="1"/>
          <p:nvPr/>
        </p:nvSpPr>
        <p:spPr>
          <a:xfrm>
            <a:off x="3818262" y="1022105"/>
            <a:ext cx="1210588" cy="707886"/>
          </a:xfrm>
          <a:prstGeom prst="rect">
            <a:avLst/>
          </a:prstGeom>
          <a:noFill/>
        </p:spPr>
        <p:txBody>
          <a:bodyPr wrap="none" rtlCol="0">
            <a:spAutoFit/>
          </a:bodyPr>
          <a:lstStyle/>
          <a:p>
            <a:pPr algn="r"/>
            <a:r>
              <a:rPr kumimoji="1" lang="ja-JP" altLang="en-US" sz="2000" b="1">
                <a:solidFill>
                  <a:srgbClr val="0070C0"/>
                </a:solidFill>
                <a:latin typeface="Meiryo" panose="020B0604030504040204" pitchFamily="34" charset="-128"/>
                <a:ea typeface="Meiryo" panose="020B0604030504040204" pitchFamily="34" charset="-128"/>
              </a:rPr>
              <a:t>デジタル</a:t>
            </a:r>
            <a:endParaRPr kumimoji="1" lang="en-US" altLang="ja-JP" sz="2000" b="1" dirty="0">
              <a:solidFill>
                <a:srgbClr val="0070C0"/>
              </a:solidFill>
              <a:latin typeface="Meiryo" panose="020B0604030504040204" pitchFamily="34" charset="-128"/>
              <a:ea typeface="Meiryo" panose="020B0604030504040204" pitchFamily="34" charset="-128"/>
            </a:endParaRPr>
          </a:p>
          <a:p>
            <a:pPr algn="r"/>
            <a:r>
              <a:rPr lang="en-US" altLang="ja-JP" sz="2000" dirty="0">
                <a:solidFill>
                  <a:srgbClr val="0070C0"/>
                </a:solidFill>
                <a:latin typeface="Meiryo" panose="020B0604030504040204" pitchFamily="34" charset="-128"/>
                <a:ea typeface="Meiryo" panose="020B0604030504040204" pitchFamily="34" charset="-128"/>
              </a:rPr>
              <a:t>Digital</a:t>
            </a:r>
            <a:endParaRPr kumimoji="1" lang="ja-JP" altLang="en-US" sz="2000">
              <a:solidFill>
                <a:srgbClr val="0070C0"/>
              </a:solidFill>
              <a:latin typeface="Meiryo" panose="020B0604030504040204" pitchFamily="34" charset="-128"/>
              <a:ea typeface="Meiryo" panose="020B0604030504040204" pitchFamily="34" charset="-128"/>
            </a:endParaRPr>
          </a:p>
        </p:txBody>
      </p:sp>
      <p:sp>
        <p:nvSpPr>
          <p:cNvPr id="20" name="正方形/長方形 19">
            <a:extLst>
              <a:ext uri="{FF2B5EF4-FFF2-40B4-BE49-F238E27FC236}">
                <a16:creationId xmlns:a16="http://schemas.microsoft.com/office/drawing/2014/main" id="{25EC6C2C-6DE3-BF4F-A8FB-CA521F15BCF2}"/>
              </a:ext>
            </a:extLst>
          </p:cNvPr>
          <p:cNvSpPr/>
          <p:nvPr/>
        </p:nvSpPr>
        <p:spPr>
          <a:xfrm>
            <a:off x="6143171" y="1747323"/>
            <a:ext cx="2442029" cy="126789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FC14B200-487D-DE4C-ADDB-5557097B4D82}"/>
              </a:ext>
            </a:extLst>
          </p:cNvPr>
          <p:cNvSpPr/>
          <p:nvPr/>
        </p:nvSpPr>
        <p:spPr>
          <a:xfrm>
            <a:off x="6143170" y="3091006"/>
            <a:ext cx="2442029" cy="126789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69163D8D-94D5-3242-8204-95C49D7CFD65}"/>
              </a:ext>
            </a:extLst>
          </p:cNvPr>
          <p:cNvSpPr/>
          <p:nvPr/>
        </p:nvSpPr>
        <p:spPr>
          <a:xfrm>
            <a:off x="6143170" y="4454479"/>
            <a:ext cx="2442029" cy="126789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テキスト ボックス 22">
            <a:extLst>
              <a:ext uri="{FF2B5EF4-FFF2-40B4-BE49-F238E27FC236}">
                <a16:creationId xmlns:a16="http://schemas.microsoft.com/office/drawing/2014/main" id="{31F8FA9A-0DF3-D04B-8B0C-E3158564AA5D}"/>
              </a:ext>
            </a:extLst>
          </p:cNvPr>
          <p:cNvSpPr txBox="1"/>
          <p:nvPr/>
        </p:nvSpPr>
        <p:spPr>
          <a:xfrm>
            <a:off x="6143170" y="2035873"/>
            <a:ext cx="2449286" cy="738664"/>
          </a:xfrm>
          <a:prstGeom prst="rect">
            <a:avLst/>
          </a:prstGeom>
          <a:noFill/>
        </p:spPr>
        <p:txBody>
          <a:bodyPr wrap="square" rtlCol="0">
            <a:spAutoFit/>
          </a:bodyPr>
          <a:lstStyle/>
          <a:p>
            <a:pPr marL="285750" indent="-285750">
              <a:buFont typeface="Wingdings" pitchFamily="2" charset="2"/>
              <a:buChar char="Ø"/>
            </a:pPr>
            <a:r>
              <a:rPr kumimoji="1" lang="ja-JP" altLang="en-US" sz="1400">
                <a:solidFill>
                  <a:schemeClr val="bg1"/>
                </a:solidFill>
                <a:latin typeface="Meiryo" panose="020B0604030504040204" pitchFamily="34" charset="-128"/>
                <a:ea typeface="Meiryo" panose="020B0604030504040204" pitchFamily="34" charset="-128"/>
              </a:rPr>
              <a:t>規模の拡大が容易で早い</a:t>
            </a:r>
            <a:endParaRPr kumimoji="1"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400">
                <a:solidFill>
                  <a:schemeClr val="bg1"/>
                </a:solidFill>
                <a:latin typeface="Meiryo" panose="020B0604030504040204" pitchFamily="34" charset="-128"/>
                <a:ea typeface="Meiryo" panose="020B0604030504040204" pitchFamily="34" charset="-128"/>
              </a:rPr>
              <a:t>利益逓増／複製にコストがかからない</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CC8C16F1-F20C-DE47-840D-F55E3F526812}"/>
              </a:ext>
            </a:extLst>
          </p:cNvPr>
          <p:cNvSpPr txBox="1"/>
          <p:nvPr/>
        </p:nvSpPr>
        <p:spPr>
          <a:xfrm>
            <a:off x="6143170" y="3467650"/>
            <a:ext cx="2449286" cy="523220"/>
          </a:xfrm>
          <a:prstGeom prst="rect">
            <a:avLst/>
          </a:prstGeom>
          <a:noFill/>
        </p:spPr>
        <p:txBody>
          <a:bodyPr wrap="square" rtlCol="0">
            <a:spAutoFit/>
          </a:bodyPr>
          <a:lstStyle/>
          <a:p>
            <a:pPr marL="285750" indent="-285750">
              <a:buFont typeface="Wingdings" pitchFamily="2" charset="2"/>
              <a:buChar char="Ø"/>
            </a:pPr>
            <a:r>
              <a:rPr kumimoji="1" lang="ja-JP" altLang="en-US" sz="1400">
                <a:solidFill>
                  <a:schemeClr val="bg1"/>
                </a:solidFill>
                <a:latin typeface="Meiryo" panose="020B0604030504040204" pitchFamily="34" charset="-128"/>
                <a:ea typeface="Meiryo" panose="020B0604030504040204" pitchFamily="34" charset="-128"/>
              </a:rPr>
              <a:t>変化を即座に把握できる</a:t>
            </a:r>
            <a:endParaRPr kumimoji="1"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kumimoji="1" lang="ja-JP" altLang="en-US" sz="1400">
                <a:solidFill>
                  <a:schemeClr val="bg1"/>
                </a:solidFill>
                <a:latin typeface="Meiryo" panose="020B0604030504040204" pitchFamily="34" charset="-128"/>
                <a:ea typeface="Meiryo" panose="020B0604030504040204" pitchFamily="34" charset="-128"/>
              </a:rPr>
              <a:t>変化への即応力がある</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782822DE-4BEB-824D-9D35-B1DD101069D1}"/>
              </a:ext>
            </a:extLst>
          </p:cNvPr>
          <p:cNvSpPr txBox="1"/>
          <p:nvPr/>
        </p:nvSpPr>
        <p:spPr>
          <a:xfrm>
            <a:off x="6143170" y="4679675"/>
            <a:ext cx="2449286" cy="954107"/>
          </a:xfrm>
          <a:prstGeom prst="rect">
            <a:avLst/>
          </a:prstGeom>
          <a:noFill/>
        </p:spPr>
        <p:txBody>
          <a:bodyPr wrap="square" rtlCol="0">
            <a:spAutoFit/>
          </a:bodyPr>
          <a:lstStyle/>
          <a:p>
            <a:pPr marL="285750" indent="-285750">
              <a:buFont typeface="Wingdings" pitchFamily="2" charset="2"/>
              <a:buChar char="Ø"/>
            </a:pPr>
            <a:r>
              <a:rPr kumimoji="1" lang="ja-JP" altLang="en-US" sz="1400">
                <a:solidFill>
                  <a:schemeClr val="bg1"/>
                </a:solidFill>
                <a:latin typeface="Meiryo" panose="020B0604030504040204" pitchFamily="34" charset="-128"/>
                <a:ea typeface="Meiryo" panose="020B0604030504040204" pitchFamily="34" charset="-128"/>
              </a:rPr>
              <a:t>エコシステムが容易に形成できる</a:t>
            </a:r>
            <a:endParaRPr kumimoji="1" lang="en-US" altLang="ja-JP" sz="14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Ø"/>
            </a:pPr>
            <a:r>
              <a:rPr lang="ja-JP" altLang="en-US" sz="1400">
                <a:solidFill>
                  <a:schemeClr val="bg1"/>
                </a:solidFill>
                <a:latin typeface="Meiryo" panose="020B0604030504040204" pitchFamily="34" charset="-128"/>
                <a:ea typeface="Meiryo" panose="020B0604030504040204" pitchFamily="34" charset="-128"/>
              </a:rPr>
              <a:t>イノベーションが誘発、加速する</a:t>
            </a:r>
            <a:endParaRPr kumimoji="1" lang="en-US" altLang="ja-JP" sz="1400" dirty="0">
              <a:solidFill>
                <a:schemeClr val="bg1"/>
              </a:solidFill>
              <a:latin typeface="Meiryo" panose="020B0604030504040204" pitchFamily="34" charset="-128"/>
              <a:ea typeface="Meiryo" panose="020B0604030504040204" pitchFamily="34" charset="-128"/>
            </a:endParaRPr>
          </a:p>
        </p:txBody>
      </p:sp>
      <p:cxnSp>
        <p:nvCxnSpPr>
          <p:cNvPr id="27" name="直線矢印コネクタ 26">
            <a:extLst>
              <a:ext uri="{FF2B5EF4-FFF2-40B4-BE49-F238E27FC236}">
                <a16:creationId xmlns:a16="http://schemas.microsoft.com/office/drawing/2014/main" id="{B9A55F20-49E3-8948-BBF2-AC0A553F9F8D}"/>
              </a:ext>
            </a:extLst>
          </p:cNvPr>
          <p:cNvCxnSpPr/>
          <p:nvPr/>
        </p:nvCxnSpPr>
        <p:spPr>
          <a:xfrm>
            <a:off x="5028850" y="2377386"/>
            <a:ext cx="111432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直線矢印コネクタ 27">
            <a:extLst>
              <a:ext uri="{FF2B5EF4-FFF2-40B4-BE49-F238E27FC236}">
                <a16:creationId xmlns:a16="http://schemas.microsoft.com/office/drawing/2014/main" id="{A5B06869-9F6C-7748-969B-173DB22A16D5}"/>
              </a:ext>
            </a:extLst>
          </p:cNvPr>
          <p:cNvCxnSpPr>
            <a:cxnSpLocks/>
            <a:endCxn id="24" idx="1"/>
          </p:cNvCxnSpPr>
          <p:nvPr/>
        </p:nvCxnSpPr>
        <p:spPr>
          <a:xfrm>
            <a:off x="5028850" y="2377386"/>
            <a:ext cx="1114320" cy="135187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1" name="直線矢印コネクタ 30">
            <a:extLst>
              <a:ext uri="{FF2B5EF4-FFF2-40B4-BE49-F238E27FC236}">
                <a16:creationId xmlns:a16="http://schemas.microsoft.com/office/drawing/2014/main" id="{4B032C3D-F66A-C54E-89D0-20AAAB2E99BE}"/>
              </a:ext>
            </a:extLst>
          </p:cNvPr>
          <p:cNvCxnSpPr/>
          <p:nvPr/>
        </p:nvCxnSpPr>
        <p:spPr>
          <a:xfrm>
            <a:off x="5028850" y="5088426"/>
            <a:ext cx="111432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2" name="直線矢印コネクタ 31">
            <a:extLst>
              <a:ext uri="{FF2B5EF4-FFF2-40B4-BE49-F238E27FC236}">
                <a16:creationId xmlns:a16="http://schemas.microsoft.com/office/drawing/2014/main" id="{64E48508-E3F6-AA43-AEAD-9D498BB4E518}"/>
              </a:ext>
            </a:extLst>
          </p:cNvPr>
          <p:cNvCxnSpPr>
            <a:cxnSpLocks/>
            <a:endCxn id="24" idx="1"/>
          </p:cNvCxnSpPr>
          <p:nvPr/>
        </p:nvCxnSpPr>
        <p:spPr>
          <a:xfrm flipV="1">
            <a:off x="5028850" y="3729260"/>
            <a:ext cx="1114320" cy="135916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5" name="直線矢印コネクタ 34">
            <a:extLst>
              <a:ext uri="{FF2B5EF4-FFF2-40B4-BE49-F238E27FC236}">
                <a16:creationId xmlns:a16="http://schemas.microsoft.com/office/drawing/2014/main" id="{6C59E09F-0E04-6D4C-86FF-323A576C9A37}"/>
              </a:ext>
            </a:extLst>
          </p:cNvPr>
          <p:cNvCxnSpPr>
            <a:cxnSpLocks/>
            <a:stCxn id="16" idx="3"/>
            <a:endCxn id="23" idx="1"/>
          </p:cNvCxnSpPr>
          <p:nvPr/>
        </p:nvCxnSpPr>
        <p:spPr>
          <a:xfrm flipV="1">
            <a:off x="5028850" y="2405205"/>
            <a:ext cx="1114320" cy="1319748"/>
          </a:xfrm>
          <a:prstGeom prst="straightConnector1">
            <a:avLst/>
          </a:prstGeom>
          <a:ln>
            <a:solidFill>
              <a:srgbClr val="0052FF"/>
            </a:solidFill>
            <a:tailEnd type="triangle"/>
          </a:ln>
        </p:spPr>
        <p:style>
          <a:lnRef idx="2">
            <a:schemeClr val="accent1"/>
          </a:lnRef>
          <a:fillRef idx="0">
            <a:schemeClr val="accent1"/>
          </a:fillRef>
          <a:effectRef idx="1">
            <a:schemeClr val="accent1"/>
          </a:effectRef>
          <a:fontRef idx="minor">
            <a:schemeClr val="tx1"/>
          </a:fontRef>
        </p:style>
      </p:cxnSp>
      <p:cxnSp>
        <p:nvCxnSpPr>
          <p:cNvPr id="38" name="直線矢印コネクタ 37">
            <a:extLst>
              <a:ext uri="{FF2B5EF4-FFF2-40B4-BE49-F238E27FC236}">
                <a16:creationId xmlns:a16="http://schemas.microsoft.com/office/drawing/2014/main" id="{CD0A1175-F31F-0E4F-B4D5-8A0AEE13061A}"/>
              </a:ext>
            </a:extLst>
          </p:cNvPr>
          <p:cNvCxnSpPr>
            <a:cxnSpLocks/>
            <a:stCxn id="16" idx="3"/>
          </p:cNvCxnSpPr>
          <p:nvPr/>
        </p:nvCxnSpPr>
        <p:spPr>
          <a:xfrm>
            <a:off x="5028850" y="3724953"/>
            <a:ext cx="1107063" cy="1267633"/>
          </a:xfrm>
          <a:prstGeom prst="straightConnector1">
            <a:avLst/>
          </a:prstGeom>
          <a:ln>
            <a:solidFill>
              <a:srgbClr val="0052FF"/>
            </a:solidFill>
            <a:tailEnd type="triangle"/>
          </a:ln>
        </p:spPr>
        <p:style>
          <a:lnRef idx="2">
            <a:schemeClr val="accent1"/>
          </a:lnRef>
          <a:fillRef idx="0">
            <a:schemeClr val="accent1"/>
          </a:fillRef>
          <a:effectRef idx="1">
            <a:schemeClr val="accent1"/>
          </a:effectRef>
          <a:fontRef idx="minor">
            <a:schemeClr val="tx1"/>
          </a:fontRef>
        </p:style>
      </p:cxnSp>
      <p:sp>
        <p:nvSpPr>
          <p:cNvPr id="33" name="下カーブ矢印 32">
            <a:extLst>
              <a:ext uri="{FF2B5EF4-FFF2-40B4-BE49-F238E27FC236}">
                <a16:creationId xmlns:a16="http://schemas.microsoft.com/office/drawing/2014/main" id="{75456D24-0E5B-AA41-B358-8A557657FEDF}"/>
              </a:ext>
            </a:extLst>
          </p:cNvPr>
          <p:cNvSpPr/>
          <p:nvPr/>
        </p:nvSpPr>
        <p:spPr>
          <a:xfrm rot="10800000">
            <a:off x="1979828" y="5871014"/>
            <a:ext cx="1519715" cy="587446"/>
          </a:xfrm>
          <a:prstGeom prst="curvedDownArrow">
            <a:avLst>
              <a:gd name="adj1" fmla="val 52167"/>
              <a:gd name="adj2" fmla="val 94510"/>
              <a:gd name="adj3" fmla="val 25000"/>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下カーブ矢印 33">
            <a:extLst>
              <a:ext uri="{FF2B5EF4-FFF2-40B4-BE49-F238E27FC236}">
                <a16:creationId xmlns:a16="http://schemas.microsoft.com/office/drawing/2014/main" id="{6753E8B3-403E-C24F-950B-22F30E212412}"/>
              </a:ext>
            </a:extLst>
          </p:cNvPr>
          <p:cNvSpPr/>
          <p:nvPr/>
        </p:nvSpPr>
        <p:spPr>
          <a:xfrm>
            <a:off x="2055809" y="1019647"/>
            <a:ext cx="1519715" cy="597583"/>
          </a:xfrm>
          <a:prstGeom prst="curvedDownArrow">
            <a:avLst>
              <a:gd name="adj1" fmla="val 52167"/>
              <a:gd name="adj2" fmla="val 94510"/>
              <a:gd name="adj3" fmla="val 25000"/>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テキスト ボックス 2">
            <a:extLst>
              <a:ext uri="{FF2B5EF4-FFF2-40B4-BE49-F238E27FC236}">
                <a16:creationId xmlns:a16="http://schemas.microsoft.com/office/drawing/2014/main" id="{0EE298A2-C853-8746-9A2D-8392183CE7E5}"/>
              </a:ext>
            </a:extLst>
          </p:cNvPr>
          <p:cNvSpPr txBox="1"/>
          <p:nvPr/>
        </p:nvSpPr>
        <p:spPr>
          <a:xfrm>
            <a:off x="2466626" y="1252696"/>
            <a:ext cx="558551" cy="369332"/>
          </a:xfrm>
          <a:prstGeom prst="rect">
            <a:avLst/>
          </a:prstGeom>
          <a:noFill/>
        </p:spPr>
        <p:txBody>
          <a:bodyPr wrap="none" rtlCol="0">
            <a:spAutoFit/>
          </a:bodyPr>
          <a:lstStyle/>
          <a:p>
            <a:pPr algn="ctr"/>
            <a:r>
              <a:rPr kumimoji="1" lang="en-US" altLang="ja-JP" dirty="0">
                <a:solidFill>
                  <a:schemeClr val="accent6">
                    <a:lumMod val="75000"/>
                  </a:schemeClr>
                </a:solidFill>
                <a:latin typeface="Meiryo" panose="020B0604030504040204" pitchFamily="34" charset="-128"/>
                <a:ea typeface="Meiryo" panose="020B0604030504040204" pitchFamily="34" charset="-128"/>
              </a:rPr>
              <a:t>IoT</a:t>
            </a:r>
            <a:endParaRPr kumimoji="1" lang="ja-JP" altLang="en-US">
              <a:solidFill>
                <a:schemeClr val="accent6">
                  <a:lumMod val="75000"/>
                </a:schemeClr>
              </a:solidFill>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a16="http://schemas.microsoft.com/office/drawing/2014/main" id="{5D6BA830-CDB5-FB4B-A127-C0E12172C651}"/>
              </a:ext>
            </a:extLst>
          </p:cNvPr>
          <p:cNvSpPr txBox="1"/>
          <p:nvPr/>
        </p:nvSpPr>
        <p:spPr>
          <a:xfrm>
            <a:off x="2531053" y="5948997"/>
            <a:ext cx="558551" cy="369332"/>
          </a:xfrm>
          <a:prstGeom prst="rect">
            <a:avLst/>
          </a:prstGeom>
          <a:noFill/>
        </p:spPr>
        <p:txBody>
          <a:bodyPr wrap="none" rtlCol="0">
            <a:spAutoFit/>
          </a:bodyPr>
          <a:lstStyle/>
          <a:p>
            <a:pPr algn="ctr"/>
            <a:r>
              <a:rPr kumimoji="1" lang="en-US" altLang="ja-JP" dirty="0">
                <a:solidFill>
                  <a:schemeClr val="accent6">
                    <a:lumMod val="75000"/>
                  </a:schemeClr>
                </a:solidFill>
                <a:latin typeface="Meiryo" panose="020B0604030504040204" pitchFamily="34" charset="-128"/>
                <a:ea typeface="Meiryo" panose="020B0604030504040204" pitchFamily="34" charset="-128"/>
              </a:rPr>
              <a:t>IoT</a:t>
            </a:r>
            <a:endParaRPr kumimoji="1" lang="ja-JP" altLang="en-US">
              <a:solidFill>
                <a:schemeClr val="accent6">
                  <a:lumMod val="7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2470184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31AC4D-3ED4-5748-BEAB-C4E0B172E3BD}"/>
              </a:ext>
            </a:extLst>
          </p:cNvPr>
          <p:cNvSpPr>
            <a:spLocks noGrp="1"/>
          </p:cNvSpPr>
          <p:nvPr>
            <p:ph type="title"/>
          </p:nvPr>
        </p:nvSpPr>
        <p:spPr/>
        <p:txBody>
          <a:bodyPr/>
          <a:lstStyle/>
          <a:p>
            <a:r>
              <a:rPr kumimoji="1" lang="ja-JP" altLang="en-US"/>
              <a:t>デジタルとフィジカル（２）</a:t>
            </a:r>
          </a:p>
        </p:txBody>
      </p:sp>
      <p:sp>
        <p:nvSpPr>
          <p:cNvPr id="4" name="正方形/長方形 3">
            <a:extLst>
              <a:ext uri="{FF2B5EF4-FFF2-40B4-BE49-F238E27FC236}">
                <a16:creationId xmlns:a16="http://schemas.microsoft.com/office/drawing/2014/main" id="{7B9F77EE-E5EA-CD45-B3F8-55CD31D4B07B}"/>
              </a:ext>
            </a:extLst>
          </p:cNvPr>
          <p:cNvSpPr/>
          <p:nvPr/>
        </p:nvSpPr>
        <p:spPr>
          <a:xfrm>
            <a:off x="528553" y="2830533"/>
            <a:ext cx="1828139" cy="151671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AFEAEBC1-3518-BA48-B458-8C397DF2AB51}"/>
              </a:ext>
            </a:extLst>
          </p:cNvPr>
          <p:cNvSpPr/>
          <p:nvPr/>
        </p:nvSpPr>
        <p:spPr>
          <a:xfrm>
            <a:off x="3324366" y="2830532"/>
            <a:ext cx="1828139" cy="151671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テキスト ボックス 17">
            <a:extLst>
              <a:ext uri="{FF2B5EF4-FFF2-40B4-BE49-F238E27FC236}">
                <a16:creationId xmlns:a16="http://schemas.microsoft.com/office/drawing/2014/main" id="{CA20F243-F97E-204C-B37F-2CBA9944CD63}"/>
              </a:ext>
            </a:extLst>
          </p:cNvPr>
          <p:cNvSpPr txBox="1"/>
          <p:nvPr/>
        </p:nvSpPr>
        <p:spPr>
          <a:xfrm>
            <a:off x="709087" y="3196983"/>
            <a:ext cx="1467068" cy="769441"/>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フィジカル</a:t>
            </a:r>
            <a:endParaRPr kumimoji="1" lang="en-US" altLang="ja-JP" sz="2000" b="1" dirty="0">
              <a:solidFill>
                <a:schemeClr val="bg1"/>
              </a:solidFill>
              <a:latin typeface="Meiryo" panose="020B0604030504040204" pitchFamily="34" charset="-128"/>
              <a:ea typeface="Meiryo" panose="020B0604030504040204" pitchFamily="34" charset="-128"/>
            </a:endParaRPr>
          </a:p>
          <a:p>
            <a:pPr algn="ctr"/>
            <a:r>
              <a:rPr lang="en-US" altLang="ja-JP" sz="2400" dirty="0">
                <a:solidFill>
                  <a:schemeClr val="bg1"/>
                </a:solidFill>
                <a:latin typeface="Meiryo" panose="020B0604030504040204" pitchFamily="34" charset="-128"/>
                <a:ea typeface="Meiryo" panose="020B0604030504040204" pitchFamily="34" charset="-128"/>
              </a:rPr>
              <a:t>Physical</a:t>
            </a:r>
            <a:endParaRPr kumimoji="1" lang="ja-JP" altLang="en-US" sz="2400">
              <a:solidFill>
                <a:schemeClr val="bg1"/>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EF7E9DF6-0B75-A544-B143-B22ECE9384F4}"/>
              </a:ext>
            </a:extLst>
          </p:cNvPr>
          <p:cNvSpPr txBox="1"/>
          <p:nvPr/>
        </p:nvSpPr>
        <p:spPr>
          <a:xfrm>
            <a:off x="3633142" y="3196983"/>
            <a:ext cx="1210588" cy="769441"/>
          </a:xfrm>
          <a:prstGeom prst="rect">
            <a:avLst/>
          </a:prstGeom>
          <a:noFill/>
        </p:spPr>
        <p:txBody>
          <a:bodyPr wrap="none" rtlCol="0">
            <a:spAutoFit/>
          </a:bodyPr>
          <a:lstStyle/>
          <a:p>
            <a:pPr algn="ctr"/>
            <a:r>
              <a:rPr kumimoji="1" lang="ja-JP" altLang="en-US" sz="2000" b="1">
                <a:solidFill>
                  <a:schemeClr val="bg1"/>
                </a:solidFill>
                <a:latin typeface="Meiryo" panose="020B0604030504040204" pitchFamily="34" charset="-128"/>
                <a:ea typeface="Meiryo" panose="020B0604030504040204" pitchFamily="34" charset="-128"/>
              </a:rPr>
              <a:t>デジタル</a:t>
            </a:r>
            <a:endParaRPr kumimoji="1" lang="en-US" altLang="ja-JP" sz="2000" b="1" dirty="0">
              <a:solidFill>
                <a:schemeClr val="bg1"/>
              </a:solidFill>
              <a:latin typeface="Meiryo" panose="020B0604030504040204" pitchFamily="34" charset="-128"/>
              <a:ea typeface="Meiryo" panose="020B0604030504040204" pitchFamily="34" charset="-128"/>
            </a:endParaRPr>
          </a:p>
          <a:p>
            <a:pPr algn="ctr"/>
            <a:r>
              <a:rPr lang="en-US" altLang="ja-JP" sz="2400" dirty="0">
                <a:solidFill>
                  <a:schemeClr val="bg1"/>
                </a:solidFill>
                <a:latin typeface="Meiryo" panose="020B0604030504040204" pitchFamily="34" charset="-128"/>
                <a:ea typeface="Meiryo" panose="020B0604030504040204" pitchFamily="34" charset="-128"/>
              </a:rPr>
              <a:t>Digital</a:t>
            </a:r>
            <a:endParaRPr kumimoji="1" lang="ja-JP" altLang="en-US" sz="2400">
              <a:solidFill>
                <a:schemeClr val="bg1"/>
              </a:solidFill>
              <a:latin typeface="Meiryo" panose="020B0604030504040204" pitchFamily="34" charset="-128"/>
              <a:ea typeface="Meiryo" panose="020B0604030504040204" pitchFamily="34" charset="-128"/>
            </a:endParaRPr>
          </a:p>
        </p:txBody>
      </p:sp>
      <p:sp>
        <p:nvSpPr>
          <p:cNvPr id="20" name="正方形/長方形 19">
            <a:extLst>
              <a:ext uri="{FF2B5EF4-FFF2-40B4-BE49-F238E27FC236}">
                <a16:creationId xmlns:a16="http://schemas.microsoft.com/office/drawing/2014/main" id="{25EC6C2C-6DE3-BF4F-A8FB-CA521F15BCF2}"/>
              </a:ext>
            </a:extLst>
          </p:cNvPr>
          <p:cNvSpPr/>
          <p:nvPr/>
        </p:nvSpPr>
        <p:spPr>
          <a:xfrm>
            <a:off x="6120180" y="1611265"/>
            <a:ext cx="2442029" cy="126789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panose="020B0604030504040204" pitchFamily="34" charset="-128"/>
                <a:ea typeface="Meiryo" panose="020B0604030504040204" pitchFamily="34" charset="-128"/>
                <a:cs typeface="ＭＳ Ｐゴシック"/>
              </a:rPr>
              <a:t>賢くなる</a:t>
            </a:r>
            <a:endParaRPr kumimoji="1" lang="en-US" altLang="ja-JP" sz="24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en-US" altLang="ja-JP" sz="2400" dirty="0">
                <a:solidFill>
                  <a:srgbClr val="FFFFFF"/>
                </a:solidFill>
                <a:latin typeface="Meiryo" panose="020B0604030504040204" pitchFamily="34" charset="-128"/>
                <a:ea typeface="Meiryo" panose="020B0604030504040204" pitchFamily="34" charset="-128"/>
                <a:cs typeface="ＭＳ Ｐゴシック"/>
              </a:rPr>
              <a:t>Intelligent</a:t>
            </a: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1" name="正方形/長方形 20">
            <a:extLst>
              <a:ext uri="{FF2B5EF4-FFF2-40B4-BE49-F238E27FC236}">
                <a16:creationId xmlns:a16="http://schemas.microsoft.com/office/drawing/2014/main" id="{FC14B200-487D-DE4C-ADDB-5557097B4D82}"/>
              </a:ext>
            </a:extLst>
          </p:cNvPr>
          <p:cNvSpPr/>
          <p:nvPr/>
        </p:nvSpPr>
        <p:spPr>
          <a:xfrm>
            <a:off x="6120179" y="2954948"/>
            <a:ext cx="2442029" cy="126789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panose="020B0604030504040204" pitchFamily="34" charset="-128"/>
                <a:ea typeface="Meiryo" panose="020B0604030504040204" pitchFamily="34" charset="-128"/>
                <a:cs typeface="ＭＳ Ｐゴシック"/>
              </a:rPr>
              <a:t>つながる</a:t>
            </a:r>
            <a:endParaRPr kumimoji="1" lang="en-US" altLang="ja-JP" sz="24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en-US" altLang="ja-JP" sz="2400" dirty="0">
                <a:solidFill>
                  <a:srgbClr val="FFFFFF"/>
                </a:solidFill>
                <a:latin typeface="Meiryo" panose="020B0604030504040204" pitchFamily="34" charset="-128"/>
                <a:ea typeface="Meiryo" panose="020B0604030504040204" pitchFamily="34" charset="-128"/>
                <a:cs typeface="ＭＳ Ｐゴシック"/>
              </a:rPr>
              <a:t>Connected</a:t>
            </a: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2" name="正方形/長方形 21">
            <a:extLst>
              <a:ext uri="{FF2B5EF4-FFF2-40B4-BE49-F238E27FC236}">
                <a16:creationId xmlns:a16="http://schemas.microsoft.com/office/drawing/2014/main" id="{69163D8D-94D5-3242-8204-95C49D7CFD65}"/>
              </a:ext>
            </a:extLst>
          </p:cNvPr>
          <p:cNvSpPr/>
          <p:nvPr/>
        </p:nvSpPr>
        <p:spPr>
          <a:xfrm>
            <a:off x="6120179" y="4318421"/>
            <a:ext cx="2442029" cy="126789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panose="020B0604030504040204" pitchFamily="34" charset="-128"/>
                <a:ea typeface="Meiryo" panose="020B0604030504040204" pitchFamily="34" charset="-128"/>
                <a:cs typeface="ＭＳ Ｐゴシック"/>
              </a:rPr>
              <a:t>変化し続ける</a:t>
            </a:r>
            <a:endParaRPr kumimoji="1" lang="en-US" altLang="ja-JP" sz="24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en-US" altLang="ja-JP" sz="2400" dirty="0">
                <a:solidFill>
                  <a:srgbClr val="FFFFFF"/>
                </a:solidFill>
                <a:latin typeface="Meiryo" panose="020B0604030504040204" pitchFamily="34" charset="-128"/>
                <a:ea typeface="Meiryo" panose="020B0604030504040204" pitchFamily="34" charset="-128"/>
                <a:cs typeface="ＭＳ Ｐゴシック"/>
              </a:rPr>
              <a:t>Dynamic</a:t>
            </a: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30" name="直線矢印コネクタ 29">
            <a:extLst>
              <a:ext uri="{FF2B5EF4-FFF2-40B4-BE49-F238E27FC236}">
                <a16:creationId xmlns:a16="http://schemas.microsoft.com/office/drawing/2014/main" id="{C9D323A8-F2F3-FD43-A2B9-6EE4DC31C57D}"/>
              </a:ext>
            </a:extLst>
          </p:cNvPr>
          <p:cNvCxnSpPr>
            <a:cxnSpLocks/>
            <a:stCxn id="5" idx="3"/>
            <a:endCxn id="20" idx="1"/>
          </p:cNvCxnSpPr>
          <p:nvPr/>
        </p:nvCxnSpPr>
        <p:spPr>
          <a:xfrm flipV="1">
            <a:off x="5152505" y="2245212"/>
            <a:ext cx="967675" cy="1343680"/>
          </a:xfrm>
          <a:prstGeom prst="straightConnector1">
            <a:avLst/>
          </a:prstGeom>
          <a:ln w="28575">
            <a:solidFill>
              <a:srgbClr val="0070C0"/>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1" name="直線矢印コネクタ 40">
            <a:extLst>
              <a:ext uri="{FF2B5EF4-FFF2-40B4-BE49-F238E27FC236}">
                <a16:creationId xmlns:a16="http://schemas.microsoft.com/office/drawing/2014/main" id="{2967CA8F-AE3E-CD40-9B06-F417D3A88A0A}"/>
              </a:ext>
            </a:extLst>
          </p:cNvPr>
          <p:cNvCxnSpPr>
            <a:cxnSpLocks/>
            <a:stCxn id="5" idx="3"/>
            <a:endCxn id="21" idx="1"/>
          </p:cNvCxnSpPr>
          <p:nvPr/>
        </p:nvCxnSpPr>
        <p:spPr>
          <a:xfrm>
            <a:off x="5152505" y="3588892"/>
            <a:ext cx="967674" cy="3"/>
          </a:xfrm>
          <a:prstGeom prst="straightConnector1">
            <a:avLst/>
          </a:prstGeom>
          <a:ln w="28575">
            <a:solidFill>
              <a:srgbClr val="0070C0"/>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4" name="直線矢印コネクタ 43">
            <a:extLst>
              <a:ext uri="{FF2B5EF4-FFF2-40B4-BE49-F238E27FC236}">
                <a16:creationId xmlns:a16="http://schemas.microsoft.com/office/drawing/2014/main" id="{913BA8C3-29DB-8445-8803-34A14AD3BABC}"/>
              </a:ext>
            </a:extLst>
          </p:cNvPr>
          <p:cNvCxnSpPr>
            <a:cxnSpLocks/>
            <a:stCxn id="5" idx="3"/>
            <a:endCxn id="22" idx="1"/>
          </p:cNvCxnSpPr>
          <p:nvPr/>
        </p:nvCxnSpPr>
        <p:spPr>
          <a:xfrm>
            <a:off x="5152505" y="3588892"/>
            <a:ext cx="967674" cy="1363476"/>
          </a:xfrm>
          <a:prstGeom prst="straightConnector1">
            <a:avLst/>
          </a:prstGeom>
          <a:ln w="28575">
            <a:solidFill>
              <a:srgbClr val="0070C0"/>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50" name="下カーブ矢印 49">
            <a:extLst>
              <a:ext uri="{FF2B5EF4-FFF2-40B4-BE49-F238E27FC236}">
                <a16:creationId xmlns:a16="http://schemas.microsoft.com/office/drawing/2014/main" id="{75437120-990A-6B48-BEFD-47576C1546F6}"/>
              </a:ext>
            </a:extLst>
          </p:cNvPr>
          <p:cNvSpPr/>
          <p:nvPr/>
        </p:nvSpPr>
        <p:spPr>
          <a:xfrm rot="10800000">
            <a:off x="2092802" y="3648716"/>
            <a:ext cx="1414486" cy="644653"/>
          </a:xfrm>
          <a:prstGeom prst="curvedDownArrow">
            <a:avLst>
              <a:gd name="adj1" fmla="val 52167"/>
              <a:gd name="adj2" fmla="val 94510"/>
              <a:gd name="adj3" fmla="val 25000"/>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下カーブ矢印 50">
            <a:extLst>
              <a:ext uri="{FF2B5EF4-FFF2-40B4-BE49-F238E27FC236}">
                <a16:creationId xmlns:a16="http://schemas.microsoft.com/office/drawing/2014/main" id="{E1DB59C1-6EC4-344C-AF22-0853A3796330}"/>
              </a:ext>
            </a:extLst>
          </p:cNvPr>
          <p:cNvSpPr/>
          <p:nvPr/>
        </p:nvSpPr>
        <p:spPr>
          <a:xfrm>
            <a:off x="2217369" y="2955133"/>
            <a:ext cx="1414486" cy="655777"/>
          </a:xfrm>
          <a:prstGeom prst="curvedDownArrow">
            <a:avLst>
              <a:gd name="adj1" fmla="val 52167"/>
              <a:gd name="adj2" fmla="val 94510"/>
              <a:gd name="adj3" fmla="val 25000"/>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テキスト ボックス 62">
            <a:extLst>
              <a:ext uri="{FF2B5EF4-FFF2-40B4-BE49-F238E27FC236}">
                <a16:creationId xmlns:a16="http://schemas.microsoft.com/office/drawing/2014/main" id="{41876CA3-828C-6D48-8C67-06D2CC719156}"/>
              </a:ext>
            </a:extLst>
          </p:cNvPr>
          <p:cNvSpPr txBox="1"/>
          <p:nvPr/>
        </p:nvSpPr>
        <p:spPr>
          <a:xfrm>
            <a:off x="2541638" y="3444882"/>
            <a:ext cx="643767" cy="400110"/>
          </a:xfrm>
          <a:prstGeom prst="rect">
            <a:avLst/>
          </a:prstGeom>
          <a:noFill/>
        </p:spPr>
        <p:txBody>
          <a:bodyPr wrap="none" rtlCol="0">
            <a:spAutoFit/>
          </a:bodyPr>
          <a:lstStyle/>
          <a:p>
            <a:pPr algn="ctr"/>
            <a:r>
              <a:rPr kumimoji="1" lang="en-US" altLang="ja-JP" sz="2000" b="1" dirty="0">
                <a:solidFill>
                  <a:schemeClr val="accent6">
                    <a:lumMod val="75000"/>
                  </a:schemeClr>
                </a:solidFill>
                <a:latin typeface="Meiryo" panose="020B0604030504040204" pitchFamily="34" charset="-128"/>
                <a:ea typeface="Meiryo" panose="020B0604030504040204" pitchFamily="34" charset="-128"/>
              </a:rPr>
              <a:t>IoT</a:t>
            </a:r>
            <a:endParaRPr kumimoji="1" lang="ja-JP" altLang="en-US" sz="2000" b="1">
              <a:solidFill>
                <a:schemeClr val="accent6">
                  <a:lumMod val="7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461576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left)">
                                      <p:cBhvr>
                                        <p:cTn id="13" dur="500"/>
                                        <p:tgtEl>
                                          <p:spTgt spid="22"/>
                                        </p:tgtEl>
                                      </p:cBhvr>
                                    </p:animEffect>
                                  </p:childTnLst>
                                </p:cTn>
                              </p:par>
                              <p:par>
                                <p:cTn id="14" presetID="22" presetClass="entr" presetSubtype="8"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left)">
                                      <p:cBhvr>
                                        <p:cTn id="16" dur="500"/>
                                        <p:tgtEl>
                                          <p:spTgt spid="30"/>
                                        </p:tgtEl>
                                      </p:cBhvr>
                                    </p:animEffect>
                                  </p:childTnLst>
                                </p:cTn>
                              </p:par>
                              <p:par>
                                <p:cTn id="17" presetID="22" presetClass="entr" presetSubtype="8"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wipe(left)">
                                      <p:cBhvr>
                                        <p:cTn id="19" dur="500"/>
                                        <p:tgtEl>
                                          <p:spTgt spid="41"/>
                                        </p:tgtEl>
                                      </p:cBhvr>
                                    </p:animEffect>
                                  </p:childTnLst>
                                </p:cTn>
                              </p:par>
                              <p:par>
                                <p:cTn id="20" presetID="22" presetClass="entr" presetSubtype="8" fill="hold"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wipe(left)">
                                      <p:cBhvr>
                                        <p:cTn id="2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a:xfrm>
            <a:off x="230400" y="266400"/>
            <a:ext cx="8550661" cy="416221"/>
          </a:xfrm>
          <a:prstGeom prst="rect">
            <a:avLst/>
          </a:prstGeom>
        </p:spPr>
        <p:txBody>
          <a:bodyPr lIns="0" rIns="0">
            <a:noAutofit/>
          </a:bodyPr>
          <a:lstStyle/>
          <a:p>
            <a:r>
              <a:rPr lang="en-US" altLang="ja-JP" dirty="0"/>
              <a:t>CPS</a:t>
            </a:r>
            <a:r>
              <a:rPr lang="ja-JP" altLang="en-US"/>
              <a:t>と</a:t>
            </a:r>
            <a:r>
              <a:rPr lang="ja-JP" altLang="en-US" sz="2700">
                <a:latin typeface="Meiryo" panose="020B0604030504040204" pitchFamily="34" charset="-128"/>
                <a:ea typeface="Meiryo" panose="020B0604030504040204" pitchFamily="34" charset="-128"/>
              </a:rPr>
              <a:t>デジタル・トランスフォーメーション</a:t>
            </a:r>
            <a:endParaRPr kumimoji="1" lang="ja-JP" altLang="en-US" sz="2700" dirty="0">
              <a:latin typeface="Meiryo" panose="020B0604030504040204" pitchFamily="34" charset="-128"/>
              <a:ea typeface="Meiryo" panose="020B0604030504040204" pitchFamily="34" charset="-128"/>
            </a:endParaRPr>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正方形/長方形 4"/>
          <p:cNvSpPr/>
          <p:nvPr/>
        </p:nvSpPr>
        <p:spPr>
          <a:xfrm>
            <a:off x="756111" y="3831370"/>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メイリオ"/>
              <a:ea typeface="メイリオ"/>
              <a:cs typeface="メイリオ"/>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ＭＳ Ｐゴシック"/>
              <a:ea typeface="ＭＳ Ｐゴシック"/>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ＭＳ Ｐゴシック"/>
              <a:ea typeface="ＭＳ Ｐゴシック"/>
              <a:cs typeface="ＭＳ Ｐゴシック"/>
            </a:endParaRPr>
          </a:p>
        </p:txBody>
      </p:sp>
      <p:sp>
        <p:nvSpPr>
          <p:cNvPr id="18" name="上矢印 17"/>
          <p:cNvSpPr/>
          <p:nvPr/>
        </p:nvSpPr>
        <p:spPr>
          <a:xfrm rot="12599028">
            <a:off x="4921295" y="3306894"/>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上矢印 19"/>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p:cNvSpPr txBox="1"/>
          <p:nvPr/>
        </p:nvSpPr>
        <p:spPr>
          <a:xfrm>
            <a:off x="3604851" y="5101544"/>
            <a:ext cx="1898455" cy="615553"/>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データ収集</a:t>
            </a:r>
            <a:endParaRPr kumimoji="1" lang="en-US" altLang="ja-JP" sz="2000" b="1" dirty="0">
              <a:solidFill>
                <a:schemeClr val="bg1"/>
              </a:solidFill>
              <a:latin typeface="Meiryo" charset="-128"/>
              <a:ea typeface="Meiryo" charset="-128"/>
              <a:cs typeface="Meiryo" charset="-128"/>
            </a:endParaRPr>
          </a:p>
          <a:p>
            <a:pPr algn="ctr"/>
            <a:r>
              <a:rPr lang="en-US" altLang="ja-JP" sz="1400" dirty="0" err="1">
                <a:solidFill>
                  <a:schemeClr val="bg1"/>
                </a:solidFill>
                <a:latin typeface="Meiryo" charset="-128"/>
                <a:ea typeface="Meiryo" charset="-128"/>
                <a:cs typeface="Meiryo" charset="-128"/>
              </a:rPr>
              <a:t>IoT</a:t>
            </a:r>
            <a:r>
              <a:rPr lang="en-US" altLang="ja-JP" sz="1400" dirty="0">
                <a:solidFill>
                  <a:schemeClr val="bg1"/>
                </a:solidFill>
                <a:latin typeface="Meiryo" charset="-128"/>
                <a:ea typeface="Meiryo" charset="-128"/>
                <a:cs typeface="Meiryo" charset="-128"/>
              </a:rPr>
              <a:t>/Mobile/Web</a:t>
            </a:r>
            <a:endParaRPr kumimoji="1" lang="ja-JP" altLang="en-US" sz="1400" dirty="0">
              <a:solidFill>
                <a:schemeClr val="bg1"/>
              </a:solidFill>
              <a:latin typeface="Meiryo" charset="-128"/>
              <a:ea typeface="Meiryo" charset="-128"/>
              <a:cs typeface="Meiryo" charset="-128"/>
            </a:endParaRPr>
          </a:p>
        </p:txBody>
      </p:sp>
      <p:sp>
        <p:nvSpPr>
          <p:cNvPr id="23" name="テキスト ボックス 22"/>
          <p:cNvSpPr txBox="1"/>
          <p:nvPr/>
        </p:nvSpPr>
        <p:spPr>
          <a:xfrm>
            <a:off x="1886709" y="2244860"/>
            <a:ext cx="1898455" cy="400110"/>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データ解析</a:t>
            </a:r>
            <a:endParaRPr kumimoji="1" lang="en-US" altLang="ja-JP" sz="2000" b="1" dirty="0">
              <a:solidFill>
                <a:schemeClr val="bg1"/>
              </a:solidFill>
              <a:latin typeface="Meiryo" charset="-128"/>
              <a:ea typeface="Meiryo" charset="-128"/>
              <a:cs typeface="Meiryo" charset="-128"/>
            </a:endParaRPr>
          </a:p>
        </p:txBody>
      </p:sp>
      <p:sp>
        <p:nvSpPr>
          <p:cNvPr id="24" name="テキスト ボックス 23"/>
          <p:cNvSpPr txBox="1"/>
          <p:nvPr/>
        </p:nvSpPr>
        <p:spPr>
          <a:xfrm>
            <a:off x="5340912" y="2148003"/>
            <a:ext cx="1898455" cy="615553"/>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データ活用</a:t>
            </a:r>
            <a:endParaRPr kumimoji="1" lang="en-US" altLang="ja-JP" sz="2000" b="1" dirty="0">
              <a:solidFill>
                <a:schemeClr val="bg1"/>
              </a:solidFill>
              <a:latin typeface="Meiryo" charset="-128"/>
              <a:ea typeface="Meiryo" charset="-128"/>
              <a:cs typeface="Meiryo" charset="-128"/>
            </a:endParaRPr>
          </a:p>
          <a:p>
            <a:pPr algn="ctr"/>
            <a:r>
              <a:rPr lang="en-US" altLang="ja-JP" sz="1400" dirty="0">
                <a:solidFill>
                  <a:schemeClr val="bg1"/>
                </a:solidFill>
                <a:latin typeface="Meiryo" charset="-128"/>
                <a:ea typeface="Meiryo" charset="-128"/>
                <a:cs typeface="Meiryo" charset="-128"/>
              </a:rPr>
              <a:t>Web</a:t>
            </a:r>
            <a:r>
              <a:rPr lang="ja-JP" altLang="en-US" sz="1400" dirty="0">
                <a:solidFill>
                  <a:schemeClr val="bg1"/>
                </a:solidFill>
                <a:latin typeface="Meiryo" charset="-128"/>
                <a:ea typeface="Meiryo" charset="-128"/>
                <a:cs typeface="Meiryo" charset="-128"/>
              </a:rPr>
              <a:t>サービス</a:t>
            </a:r>
            <a:endParaRPr kumimoji="1" lang="ja-JP" altLang="en-US" sz="1400" dirty="0">
              <a:solidFill>
                <a:schemeClr val="bg1"/>
              </a:solidFill>
              <a:latin typeface="Meiryo" charset="-128"/>
              <a:ea typeface="Meiryo" charset="-128"/>
              <a:cs typeface="Meiryo" charset="-128"/>
            </a:endParaRPr>
          </a:p>
        </p:txBody>
      </p:sp>
      <p:pic>
        <p:nvPicPr>
          <p:cNvPr id="25" name="図 24" descr="imgres.jpg"/>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90755" y="4988805"/>
            <a:ext cx="1149597" cy="789023"/>
          </a:xfrm>
          <a:prstGeom prst="rect">
            <a:avLst/>
          </a:prstGeom>
          <a:effectLst>
            <a:outerShdw blurRad="50800" dist="76200" dir="2700000" algn="tl" rotWithShape="0">
              <a:prstClr val="black">
                <a:alpha val="40000"/>
              </a:prstClr>
            </a:outerShdw>
          </a:effectLst>
        </p:spPr>
      </p:pic>
      <p:grpSp>
        <p:nvGrpSpPr>
          <p:cNvPr id="26" name="図形グループ 25"/>
          <p:cNvGrpSpPr/>
          <p:nvPr/>
        </p:nvGrpSpPr>
        <p:grpSpPr>
          <a:xfrm>
            <a:off x="1764615" y="5007946"/>
            <a:ext cx="265954" cy="577851"/>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29" name="図形グループ 28"/>
          <p:cNvGrpSpPr/>
          <p:nvPr/>
        </p:nvGrpSpPr>
        <p:grpSpPr>
          <a:xfrm>
            <a:off x="2289822" y="5007946"/>
            <a:ext cx="265954" cy="577850"/>
            <a:chOff x="1946324" y="4125162"/>
            <a:chExt cx="969964" cy="2007867"/>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1" name="フローチャート: 論理積ゲート 30"/>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2" name="図形グループ 31"/>
          <p:cNvGrpSpPr/>
          <p:nvPr/>
        </p:nvGrpSpPr>
        <p:grpSpPr>
          <a:xfrm>
            <a:off x="2027219" y="5219119"/>
            <a:ext cx="265954" cy="577850"/>
            <a:chOff x="1946324" y="4125162"/>
            <a:chExt cx="969964" cy="2007867"/>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4" name="フローチャート: 論理積ゲート 33"/>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7" name="テキスト ボックス 36"/>
          <p:cNvSpPr txBox="1"/>
          <p:nvPr/>
        </p:nvSpPr>
        <p:spPr>
          <a:xfrm>
            <a:off x="7234393" y="6130614"/>
            <a:ext cx="1082348"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chemeClr val="bg1"/>
                </a:solidFill>
                <a:latin typeface="メイリオ"/>
                <a:ea typeface="メイリオ"/>
                <a:cs typeface="メイリオ"/>
              </a:rPr>
              <a:t>ヒト・モノ</a:t>
            </a:r>
          </a:p>
        </p:txBody>
      </p:sp>
      <p:sp>
        <p:nvSpPr>
          <p:cNvPr id="42" name="上矢印 41"/>
          <p:cNvSpPr/>
          <p:nvPr/>
        </p:nvSpPr>
        <p:spPr>
          <a:xfrm rot="16200000" flipV="1">
            <a:off x="2787094"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上矢印 42"/>
          <p:cNvSpPr/>
          <p:nvPr/>
        </p:nvSpPr>
        <p:spPr>
          <a:xfrm rot="5400000" flipH="1" flipV="1">
            <a:off x="5612901"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テキスト ボックス 60"/>
          <p:cNvSpPr txBox="1"/>
          <p:nvPr/>
        </p:nvSpPr>
        <p:spPr>
          <a:xfrm>
            <a:off x="1043608"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a:solidFill>
                  <a:srgbClr val="FFFFFF"/>
                </a:solidFill>
                <a:latin typeface="メイリオ"/>
                <a:ea typeface="メイリオ"/>
                <a:cs typeface="メイリオ"/>
              </a:rPr>
              <a:t>日常生活・社会活動</a:t>
            </a:r>
            <a:endParaRPr kumimoji="1" lang="ja-JP" altLang="en-US" b="1" dirty="0">
              <a:solidFill>
                <a:srgbClr val="FFFFFF"/>
              </a:solidFill>
              <a:latin typeface="メイリオ"/>
              <a:ea typeface="メイリオ"/>
              <a:cs typeface="メイリオ"/>
            </a:endParaRPr>
          </a:p>
        </p:txBody>
      </p:sp>
      <p:sp>
        <p:nvSpPr>
          <p:cNvPr id="62" name="テキスト ボックス 61"/>
          <p:cNvSpPr txBox="1"/>
          <p:nvPr/>
        </p:nvSpPr>
        <p:spPr>
          <a:xfrm>
            <a:off x="6014713"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a:solidFill>
                  <a:srgbClr val="FFFFFF"/>
                </a:solidFill>
                <a:latin typeface="メイリオ"/>
                <a:ea typeface="メイリオ"/>
                <a:cs typeface="メイリオ"/>
              </a:rPr>
              <a:t>環境変化・産業活動</a:t>
            </a:r>
          </a:p>
        </p:txBody>
      </p:sp>
      <p:sp>
        <p:nvSpPr>
          <p:cNvPr id="63" name="テキスト ボックス 62"/>
          <p:cNvSpPr txBox="1"/>
          <p:nvPr/>
        </p:nvSpPr>
        <p:spPr>
          <a:xfrm>
            <a:off x="1111567" y="613061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a:solidFill>
                  <a:schemeClr val="bg1"/>
                </a:solidFill>
                <a:latin typeface="メイリオ"/>
                <a:ea typeface="メイリオ"/>
                <a:cs typeface="メイリオ"/>
              </a:rPr>
              <a:t>現実世界／</a:t>
            </a:r>
            <a:r>
              <a:rPr kumimoji="1" lang="en-US" altLang="ja-JP" sz="1400" b="1" dirty="0">
                <a:solidFill>
                  <a:schemeClr val="bg1"/>
                </a:solidFill>
                <a:latin typeface="メイリオ"/>
                <a:ea typeface="メイリオ"/>
                <a:cs typeface="メイリオ"/>
              </a:rPr>
              <a:t>Physical World</a:t>
            </a:r>
            <a:endParaRPr kumimoji="1" lang="ja-JP" altLang="en-US" sz="1400" b="1" dirty="0">
              <a:solidFill>
                <a:schemeClr val="bg1"/>
              </a:solidFill>
              <a:latin typeface="メイリオ"/>
              <a:ea typeface="メイリオ"/>
              <a:cs typeface="メイリオ"/>
            </a:endParaRPr>
          </a:p>
        </p:txBody>
      </p:sp>
      <p:grpSp>
        <p:nvGrpSpPr>
          <p:cNvPr id="64" name="図形グループ 63"/>
          <p:cNvGrpSpPr/>
          <p:nvPr/>
        </p:nvGrpSpPr>
        <p:grpSpPr>
          <a:xfrm>
            <a:off x="928414" y="608737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868098" y="124768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77" name="テキスト ボックス 76"/>
          <p:cNvSpPr txBox="1"/>
          <p:nvPr/>
        </p:nvSpPr>
        <p:spPr>
          <a:xfrm>
            <a:off x="1336332" y="120493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a:solidFill>
                  <a:srgbClr val="FFFFFF"/>
                </a:solidFill>
                <a:latin typeface="メイリオ"/>
                <a:ea typeface="メイリオ"/>
                <a:cs typeface="メイリオ"/>
              </a:rPr>
              <a:t>サイバー世界／</a:t>
            </a:r>
            <a:r>
              <a:rPr kumimoji="1" lang="en-US" altLang="ja-JP" sz="1400" b="1" dirty="0">
                <a:solidFill>
                  <a:srgbClr val="FFFFFF"/>
                </a:solidFill>
                <a:latin typeface="メイリオ"/>
                <a:ea typeface="メイリオ"/>
                <a:cs typeface="メイリオ"/>
              </a:rPr>
              <a:t>Cyber World</a:t>
            </a:r>
            <a:endParaRPr kumimoji="1" lang="ja-JP" altLang="en-US" sz="1400" b="1" dirty="0">
              <a:solidFill>
                <a:srgbClr val="FFFFFF"/>
              </a:solidFill>
              <a:latin typeface="メイリオ"/>
              <a:ea typeface="メイリオ"/>
              <a:cs typeface="メイリオ"/>
            </a:endParaRPr>
          </a:p>
        </p:txBody>
      </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a:solidFill>
                  <a:srgbClr val="0000FF"/>
                </a:solidFill>
                <a:latin typeface="メイリオ"/>
                <a:ea typeface="メイリオ"/>
                <a:cs typeface="メイリオ"/>
              </a:rPr>
              <a:t>Cyber Physical System</a:t>
            </a:r>
            <a:r>
              <a:rPr lang="ja-JP" altLang="en-US" sz="1400" dirty="0">
                <a:solidFill>
                  <a:srgbClr val="0000FF"/>
                </a:solidFill>
                <a:latin typeface="メイリオ"/>
                <a:ea typeface="メイリオ"/>
                <a:cs typeface="メイリオ"/>
              </a:rPr>
              <a:t>／現実世界とサイバー世界が緊密に結合されたシステム</a:t>
            </a:r>
            <a:endParaRPr kumimoji="1" lang="ja-JP" altLang="en-US" sz="1400" dirty="0">
              <a:solidFill>
                <a:srgbClr val="0000FF"/>
              </a:solidFill>
              <a:latin typeface="メイリオ"/>
              <a:ea typeface="メイリオ"/>
              <a:cs typeface="メイリオ"/>
            </a:endParaRPr>
          </a:p>
        </p:txBody>
      </p:sp>
      <p:grpSp>
        <p:nvGrpSpPr>
          <p:cNvPr id="10" name="図形グループ 9"/>
          <p:cNvGrpSpPr/>
          <p:nvPr/>
        </p:nvGrpSpPr>
        <p:grpSpPr>
          <a:xfrm>
            <a:off x="2277038" y="2102224"/>
            <a:ext cx="4572000" cy="2750959"/>
            <a:chOff x="2277038" y="2078176"/>
            <a:chExt cx="4572000" cy="2750959"/>
          </a:xfrm>
        </p:grpSpPr>
        <p:sp>
          <p:nvSpPr>
            <p:cNvPr id="48" name="円/楕円 47"/>
            <p:cNvSpPr/>
            <p:nvPr/>
          </p:nvSpPr>
          <p:spPr>
            <a:xfrm>
              <a:off x="3197675" y="2078176"/>
              <a:ext cx="2748649" cy="2750959"/>
            </a:xfrm>
            <a:prstGeom prst="ellipse">
              <a:avLst/>
            </a:prstGeom>
            <a:solidFill>
              <a:srgbClr val="FF7E79">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6" name="正方形/長方形 5"/>
            <p:cNvSpPr/>
            <p:nvPr/>
          </p:nvSpPr>
          <p:spPr>
            <a:xfrm>
              <a:off x="2277038" y="3048970"/>
              <a:ext cx="4572000" cy="923330"/>
            </a:xfrm>
            <a:prstGeom prst="rect">
              <a:avLst/>
            </a:prstGeom>
          </p:spPr>
          <p:txBody>
            <a:bodyPr>
              <a:spAutoFit/>
            </a:bodyPr>
            <a:lstStyle/>
            <a:p>
              <a:pPr algn="ctr"/>
              <a:r>
                <a:rPr lang="ja-JP" altLang="en-US" sz="4000" b="1" dirty="0">
                  <a:solidFill>
                    <a:srgbClr val="FFFFFF"/>
                  </a:solidFill>
                  <a:latin typeface="Meiryo" charset="-128"/>
                  <a:ea typeface="Meiryo" charset="-128"/>
                  <a:cs typeface="Meiryo" charset="-128"/>
                </a:rPr>
                <a:t>デジタル</a:t>
              </a:r>
              <a:endParaRPr lang="en-US" altLang="ja-JP" sz="4000" b="1" dirty="0">
                <a:solidFill>
                  <a:srgbClr val="FFFFFF"/>
                </a:solidFill>
                <a:latin typeface="Meiryo" charset="-128"/>
                <a:ea typeface="Meiryo" charset="-128"/>
                <a:cs typeface="Meiryo" charset="-128"/>
              </a:endParaRPr>
            </a:p>
            <a:p>
              <a:pPr algn="ctr"/>
              <a:r>
                <a:rPr lang="ja-JP" altLang="en-US" sz="1400" b="1" dirty="0">
                  <a:solidFill>
                    <a:srgbClr val="FFFFFF"/>
                  </a:solidFill>
                  <a:latin typeface="Meiryo" charset="-128"/>
                  <a:ea typeface="Meiryo" charset="-128"/>
                  <a:cs typeface="Meiryo" charset="-128"/>
                </a:rPr>
                <a:t>トランスフォーメーション</a:t>
              </a:r>
            </a:p>
          </p:txBody>
        </p:sp>
      </p:grpSp>
    </p:spTree>
    <p:extLst>
      <p:ext uri="{BB962C8B-B14F-4D97-AF65-F5344CB8AC3E}">
        <p14:creationId xmlns:p14="http://schemas.microsoft.com/office/powerpoint/2010/main" val="180946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8" name="グループ化 297">
            <a:extLst>
              <a:ext uri="{FF2B5EF4-FFF2-40B4-BE49-F238E27FC236}">
                <a16:creationId xmlns:a16="http://schemas.microsoft.com/office/drawing/2014/main" id="{2AB66F05-9504-154E-B3C1-8EAB308C29E2}"/>
              </a:ext>
            </a:extLst>
          </p:cNvPr>
          <p:cNvGrpSpPr/>
          <p:nvPr/>
        </p:nvGrpSpPr>
        <p:grpSpPr>
          <a:xfrm>
            <a:off x="5060486" y="2256145"/>
            <a:ext cx="3191195" cy="1988360"/>
            <a:chOff x="6203370" y="2024291"/>
            <a:chExt cx="3191195" cy="1988360"/>
          </a:xfrm>
        </p:grpSpPr>
        <p:sp>
          <p:nvSpPr>
            <p:cNvPr id="299" name="正方形/長方形 298">
              <a:extLst>
                <a:ext uri="{FF2B5EF4-FFF2-40B4-BE49-F238E27FC236}">
                  <a16:creationId xmlns:a16="http://schemas.microsoft.com/office/drawing/2014/main" id="{7C8AF430-525D-EA41-9205-6BC39F999D92}"/>
                </a:ext>
              </a:extLst>
            </p:cNvPr>
            <p:cNvSpPr/>
            <p:nvPr/>
          </p:nvSpPr>
          <p:spPr>
            <a:xfrm>
              <a:off x="6203370" y="2024291"/>
              <a:ext cx="3191195" cy="1988360"/>
            </a:xfrm>
            <a:prstGeom prst="rect">
              <a:avLst/>
            </a:prstGeom>
            <a:solidFill>
              <a:srgbClr val="FFFBD2">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0" name="円/楕円 299">
              <a:extLst>
                <a:ext uri="{FF2B5EF4-FFF2-40B4-BE49-F238E27FC236}">
                  <a16:creationId xmlns:a16="http://schemas.microsoft.com/office/drawing/2014/main" id="{BA2757CF-EB50-9F49-807A-B3FFE11124ED}"/>
                </a:ext>
              </a:extLst>
            </p:cNvPr>
            <p:cNvSpPr/>
            <p:nvPr/>
          </p:nvSpPr>
          <p:spPr>
            <a:xfrm>
              <a:off x="6958318" y="2587569"/>
              <a:ext cx="288435" cy="288434"/>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1" name="円/楕円 300">
              <a:extLst>
                <a:ext uri="{FF2B5EF4-FFF2-40B4-BE49-F238E27FC236}">
                  <a16:creationId xmlns:a16="http://schemas.microsoft.com/office/drawing/2014/main" id="{3AA77181-AF70-C54A-AB96-409DB5A53B48}"/>
                </a:ext>
              </a:extLst>
            </p:cNvPr>
            <p:cNvSpPr/>
            <p:nvPr/>
          </p:nvSpPr>
          <p:spPr>
            <a:xfrm>
              <a:off x="6791970" y="3511235"/>
              <a:ext cx="288435" cy="288434"/>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2" name="円/楕円 301">
              <a:extLst>
                <a:ext uri="{FF2B5EF4-FFF2-40B4-BE49-F238E27FC236}">
                  <a16:creationId xmlns:a16="http://schemas.microsoft.com/office/drawing/2014/main" id="{0D4AFA4A-683B-6542-B161-2C1AC7827B28}"/>
                </a:ext>
              </a:extLst>
            </p:cNvPr>
            <p:cNvSpPr/>
            <p:nvPr/>
          </p:nvSpPr>
          <p:spPr>
            <a:xfrm>
              <a:off x="7611792" y="2837369"/>
              <a:ext cx="374350" cy="374357"/>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3" name="円/楕円 302">
              <a:extLst>
                <a:ext uri="{FF2B5EF4-FFF2-40B4-BE49-F238E27FC236}">
                  <a16:creationId xmlns:a16="http://schemas.microsoft.com/office/drawing/2014/main" id="{230D15F9-2A36-9244-AB33-B97B51E1F1C6}"/>
                </a:ext>
              </a:extLst>
            </p:cNvPr>
            <p:cNvSpPr/>
            <p:nvPr/>
          </p:nvSpPr>
          <p:spPr>
            <a:xfrm>
              <a:off x="8117192" y="2442778"/>
              <a:ext cx="288435" cy="288434"/>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4" name="円/楕円 303">
              <a:extLst>
                <a:ext uri="{FF2B5EF4-FFF2-40B4-BE49-F238E27FC236}">
                  <a16:creationId xmlns:a16="http://schemas.microsoft.com/office/drawing/2014/main" id="{D6652024-75DE-5E41-9FB8-85DA2CEEABF1}"/>
                </a:ext>
              </a:extLst>
            </p:cNvPr>
            <p:cNvSpPr/>
            <p:nvPr/>
          </p:nvSpPr>
          <p:spPr>
            <a:xfrm>
              <a:off x="8802050" y="2876626"/>
              <a:ext cx="288435" cy="288434"/>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5" name="円/楕円 304">
              <a:extLst>
                <a:ext uri="{FF2B5EF4-FFF2-40B4-BE49-F238E27FC236}">
                  <a16:creationId xmlns:a16="http://schemas.microsoft.com/office/drawing/2014/main" id="{CD83B9D8-C109-BD40-A0C6-A7989CB7D29B}"/>
                </a:ext>
              </a:extLst>
            </p:cNvPr>
            <p:cNvSpPr/>
            <p:nvPr/>
          </p:nvSpPr>
          <p:spPr>
            <a:xfrm>
              <a:off x="8237843" y="3560226"/>
              <a:ext cx="288435" cy="288434"/>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6" name="円/楕円 305">
              <a:extLst>
                <a:ext uri="{FF2B5EF4-FFF2-40B4-BE49-F238E27FC236}">
                  <a16:creationId xmlns:a16="http://schemas.microsoft.com/office/drawing/2014/main" id="{C7C92A9C-C89A-034B-B8D3-970D547A37FB}"/>
                </a:ext>
              </a:extLst>
            </p:cNvPr>
            <p:cNvSpPr/>
            <p:nvPr/>
          </p:nvSpPr>
          <p:spPr>
            <a:xfrm>
              <a:off x="7631102" y="3545965"/>
              <a:ext cx="288435" cy="288434"/>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07" name="直線コネクタ 306">
              <a:extLst>
                <a:ext uri="{FF2B5EF4-FFF2-40B4-BE49-F238E27FC236}">
                  <a16:creationId xmlns:a16="http://schemas.microsoft.com/office/drawing/2014/main" id="{D756D9C5-95AF-5446-BE01-38B2BE237F04}"/>
                </a:ext>
              </a:extLst>
            </p:cNvPr>
            <p:cNvCxnSpPr>
              <a:cxnSpLocks/>
              <a:stCxn id="300" idx="5"/>
              <a:endCxn id="302" idx="2"/>
            </p:cNvCxnSpPr>
            <p:nvPr/>
          </p:nvCxnSpPr>
          <p:spPr>
            <a:xfrm>
              <a:off x="7204513" y="2833763"/>
              <a:ext cx="407279" cy="190785"/>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308" name="直線コネクタ 307">
              <a:extLst>
                <a:ext uri="{FF2B5EF4-FFF2-40B4-BE49-F238E27FC236}">
                  <a16:creationId xmlns:a16="http://schemas.microsoft.com/office/drawing/2014/main" id="{14ED2617-C707-B541-9BFF-B4D8DDE8BF58}"/>
                </a:ext>
              </a:extLst>
            </p:cNvPr>
            <p:cNvCxnSpPr>
              <a:cxnSpLocks/>
              <a:stCxn id="302" idx="7"/>
              <a:endCxn id="303" idx="3"/>
            </p:cNvCxnSpPr>
            <p:nvPr/>
          </p:nvCxnSpPr>
          <p:spPr>
            <a:xfrm flipV="1">
              <a:off x="7931320" y="2688972"/>
              <a:ext cx="228112" cy="203220"/>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309" name="直線コネクタ 308">
              <a:extLst>
                <a:ext uri="{FF2B5EF4-FFF2-40B4-BE49-F238E27FC236}">
                  <a16:creationId xmlns:a16="http://schemas.microsoft.com/office/drawing/2014/main" id="{B97209B3-BF56-DF4D-8CDA-95E0A1A7DA59}"/>
                </a:ext>
              </a:extLst>
            </p:cNvPr>
            <p:cNvCxnSpPr>
              <a:cxnSpLocks/>
              <a:stCxn id="301" idx="7"/>
              <a:endCxn id="302" idx="2"/>
            </p:cNvCxnSpPr>
            <p:nvPr/>
          </p:nvCxnSpPr>
          <p:spPr>
            <a:xfrm flipV="1">
              <a:off x="7038165" y="3024548"/>
              <a:ext cx="573627" cy="528927"/>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310" name="直線コネクタ 309">
              <a:extLst>
                <a:ext uri="{FF2B5EF4-FFF2-40B4-BE49-F238E27FC236}">
                  <a16:creationId xmlns:a16="http://schemas.microsoft.com/office/drawing/2014/main" id="{F5F7AE2F-D784-5544-B522-4FE4F9FDC4E5}"/>
                </a:ext>
              </a:extLst>
            </p:cNvPr>
            <p:cNvCxnSpPr>
              <a:cxnSpLocks/>
              <a:stCxn id="316" idx="3"/>
              <a:endCxn id="302" idx="6"/>
            </p:cNvCxnSpPr>
            <p:nvPr/>
          </p:nvCxnSpPr>
          <p:spPr>
            <a:xfrm flipH="1">
              <a:off x="7986142" y="2487706"/>
              <a:ext cx="860905" cy="536842"/>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311" name="直線コネクタ 310">
              <a:extLst>
                <a:ext uri="{FF2B5EF4-FFF2-40B4-BE49-F238E27FC236}">
                  <a16:creationId xmlns:a16="http://schemas.microsoft.com/office/drawing/2014/main" id="{8A7C2E15-0D19-E34B-97A6-53379921AE81}"/>
                </a:ext>
              </a:extLst>
            </p:cNvPr>
            <p:cNvCxnSpPr>
              <a:cxnSpLocks/>
              <a:stCxn id="302" idx="5"/>
              <a:endCxn id="305" idx="0"/>
            </p:cNvCxnSpPr>
            <p:nvPr/>
          </p:nvCxnSpPr>
          <p:spPr>
            <a:xfrm>
              <a:off x="7931320" y="3156903"/>
              <a:ext cx="450741" cy="403323"/>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312" name="直線コネクタ 311">
              <a:extLst>
                <a:ext uri="{FF2B5EF4-FFF2-40B4-BE49-F238E27FC236}">
                  <a16:creationId xmlns:a16="http://schemas.microsoft.com/office/drawing/2014/main" id="{C552000F-B48B-6145-AE90-1B37E79B5784}"/>
                </a:ext>
              </a:extLst>
            </p:cNvPr>
            <p:cNvCxnSpPr>
              <a:cxnSpLocks/>
              <a:stCxn id="302" idx="4"/>
              <a:endCxn id="306" idx="0"/>
            </p:cNvCxnSpPr>
            <p:nvPr/>
          </p:nvCxnSpPr>
          <p:spPr>
            <a:xfrm flipH="1">
              <a:off x="7775320" y="3211726"/>
              <a:ext cx="23647" cy="334239"/>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313" name="直線コネクタ 312">
              <a:extLst>
                <a:ext uri="{FF2B5EF4-FFF2-40B4-BE49-F238E27FC236}">
                  <a16:creationId xmlns:a16="http://schemas.microsoft.com/office/drawing/2014/main" id="{9E101D06-7113-0D40-B496-FA268FD671B6}"/>
                </a:ext>
              </a:extLst>
            </p:cNvPr>
            <p:cNvCxnSpPr>
              <a:cxnSpLocks/>
              <a:endCxn id="301" idx="6"/>
            </p:cNvCxnSpPr>
            <p:nvPr/>
          </p:nvCxnSpPr>
          <p:spPr>
            <a:xfrm flipH="1" flipV="1">
              <a:off x="7080405" y="3655452"/>
              <a:ext cx="547722" cy="34732"/>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sp>
          <p:nvSpPr>
            <p:cNvPr id="314" name="円/楕円 313">
              <a:extLst>
                <a:ext uri="{FF2B5EF4-FFF2-40B4-BE49-F238E27FC236}">
                  <a16:creationId xmlns:a16="http://schemas.microsoft.com/office/drawing/2014/main" id="{9071A387-743D-2540-9730-28EF5F0DA6DD}"/>
                </a:ext>
              </a:extLst>
            </p:cNvPr>
            <p:cNvSpPr/>
            <p:nvPr/>
          </p:nvSpPr>
          <p:spPr>
            <a:xfrm>
              <a:off x="7269904" y="2154344"/>
              <a:ext cx="288435" cy="288434"/>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5" name="円/楕円 314">
              <a:extLst>
                <a:ext uri="{FF2B5EF4-FFF2-40B4-BE49-F238E27FC236}">
                  <a16:creationId xmlns:a16="http://schemas.microsoft.com/office/drawing/2014/main" id="{4A2E3D98-2F16-544C-B3CB-173B4262555F}"/>
                </a:ext>
              </a:extLst>
            </p:cNvPr>
            <p:cNvSpPr/>
            <p:nvPr/>
          </p:nvSpPr>
          <p:spPr>
            <a:xfrm>
              <a:off x="8831802" y="3589369"/>
              <a:ext cx="288435" cy="288434"/>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6" name="円/楕円 315">
              <a:extLst>
                <a:ext uri="{FF2B5EF4-FFF2-40B4-BE49-F238E27FC236}">
                  <a16:creationId xmlns:a16="http://schemas.microsoft.com/office/drawing/2014/main" id="{CC5A114C-73A1-2242-8686-ACE684AD706E}"/>
                </a:ext>
              </a:extLst>
            </p:cNvPr>
            <p:cNvSpPr/>
            <p:nvPr/>
          </p:nvSpPr>
          <p:spPr>
            <a:xfrm>
              <a:off x="8804807" y="2241512"/>
              <a:ext cx="288435" cy="288434"/>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7" name="円/楕円 316">
              <a:extLst>
                <a:ext uri="{FF2B5EF4-FFF2-40B4-BE49-F238E27FC236}">
                  <a16:creationId xmlns:a16="http://schemas.microsoft.com/office/drawing/2014/main" id="{43CB51E7-CB28-FB42-BD01-0B628581F641}"/>
                </a:ext>
              </a:extLst>
            </p:cNvPr>
            <p:cNvSpPr/>
            <p:nvPr/>
          </p:nvSpPr>
          <p:spPr>
            <a:xfrm>
              <a:off x="6474003" y="2875771"/>
              <a:ext cx="288435" cy="288434"/>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18" name="直線コネクタ 317">
              <a:extLst>
                <a:ext uri="{FF2B5EF4-FFF2-40B4-BE49-F238E27FC236}">
                  <a16:creationId xmlns:a16="http://schemas.microsoft.com/office/drawing/2014/main" id="{077AAB12-B111-7240-BAD4-425F86A6840A}"/>
                </a:ext>
              </a:extLst>
            </p:cNvPr>
            <p:cNvCxnSpPr>
              <a:cxnSpLocks/>
              <a:stCxn id="317" idx="6"/>
              <a:endCxn id="302" idx="2"/>
            </p:cNvCxnSpPr>
            <p:nvPr/>
          </p:nvCxnSpPr>
          <p:spPr>
            <a:xfrm>
              <a:off x="6762438" y="3019988"/>
              <a:ext cx="849354" cy="4560"/>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319" name="直線コネクタ 318">
              <a:extLst>
                <a:ext uri="{FF2B5EF4-FFF2-40B4-BE49-F238E27FC236}">
                  <a16:creationId xmlns:a16="http://schemas.microsoft.com/office/drawing/2014/main" id="{4F51AC8A-6C4A-E543-BC26-EDCE455ADBC4}"/>
                </a:ext>
              </a:extLst>
            </p:cNvPr>
            <p:cNvCxnSpPr>
              <a:cxnSpLocks/>
              <a:stCxn id="302" idx="1"/>
              <a:endCxn id="314" idx="4"/>
            </p:cNvCxnSpPr>
            <p:nvPr/>
          </p:nvCxnSpPr>
          <p:spPr>
            <a:xfrm flipH="1" flipV="1">
              <a:off x="7414122" y="2442778"/>
              <a:ext cx="252492" cy="449414"/>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321" name="直線コネクタ 320">
              <a:extLst>
                <a:ext uri="{FF2B5EF4-FFF2-40B4-BE49-F238E27FC236}">
                  <a16:creationId xmlns:a16="http://schemas.microsoft.com/office/drawing/2014/main" id="{C0D3BDDE-D18B-0542-94E4-E02CA8690B38}"/>
                </a:ext>
              </a:extLst>
            </p:cNvPr>
            <p:cNvCxnSpPr>
              <a:cxnSpLocks/>
              <a:stCxn id="302" idx="6"/>
              <a:endCxn id="315" idx="2"/>
            </p:cNvCxnSpPr>
            <p:nvPr/>
          </p:nvCxnSpPr>
          <p:spPr>
            <a:xfrm>
              <a:off x="7986142" y="3024548"/>
              <a:ext cx="845660" cy="709038"/>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327" name="直線コネクタ 326">
              <a:extLst>
                <a:ext uri="{FF2B5EF4-FFF2-40B4-BE49-F238E27FC236}">
                  <a16:creationId xmlns:a16="http://schemas.microsoft.com/office/drawing/2014/main" id="{8B74D29F-CB4E-6344-ADD8-BBB19060F710}"/>
                </a:ext>
              </a:extLst>
            </p:cNvPr>
            <p:cNvCxnSpPr>
              <a:cxnSpLocks/>
              <a:stCxn id="304" idx="2"/>
              <a:endCxn id="302" idx="6"/>
            </p:cNvCxnSpPr>
            <p:nvPr/>
          </p:nvCxnSpPr>
          <p:spPr>
            <a:xfrm flipH="1">
              <a:off x="7986142" y="3020843"/>
              <a:ext cx="815908" cy="3705"/>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338" name="直線コネクタ 337">
              <a:extLst>
                <a:ext uri="{FF2B5EF4-FFF2-40B4-BE49-F238E27FC236}">
                  <a16:creationId xmlns:a16="http://schemas.microsoft.com/office/drawing/2014/main" id="{3F1DE2CB-D394-8F4A-8D95-1A6D5B2A854B}"/>
                </a:ext>
              </a:extLst>
            </p:cNvPr>
            <p:cNvCxnSpPr>
              <a:cxnSpLocks/>
              <a:stCxn id="300" idx="7"/>
              <a:endCxn id="314" idx="3"/>
            </p:cNvCxnSpPr>
            <p:nvPr/>
          </p:nvCxnSpPr>
          <p:spPr>
            <a:xfrm flipV="1">
              <a:off x="7204513" y="2400538"/>
              <a:ext cx="107631" cy="229271"/>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grpSp>
      <p:grpSp>
        <p:nvGrpSpPr>
          <p:cNvPr id="297" name="グループ化 296">
            <a:extLst>
              <a:ext uri="{FF2B5EF4-FFF2-40B4-BE49-F238E27FC236}">
                <a16:creationId xmlns:a16="http://schemas.microsoft.com/office/drawing/2014/main" id="{02C7455A-35E6-5D41-8A4D-DB49EE63C3DF}"/>
              </a:ext>
            </a:extLst>
          </p:cNvPr>
          <p:cNvGrpSpPr/>
          <p:nvPr/>
        </p:nvGrpSpPr>
        <p:grpSpPr>
          <a:xfrm>
            <a:off x="3851108" y="2783565"/>
            <a:ext cx="3191195" cy="1988360"/>
            <a:chOff x="6203370" y="2024291"/>
            <a:chExt cx="3191195" cy="1988360"/>
          </a:xfrm>
        </p:grpSpPr>
        <p:sp>
          <p:nvSpPr>
            <p:cNvPr id="241" name="正方形/長方形 240">
              <a:extLst>
                <a:ext uri="{FF2B5EF4-FFF2-40B4-BE49-F238E27FC236}">
                  <a16:creationId xmlns:a16="http://schemas.microsoft.com/office/drawing/2014/main" id="{8CBF8E08-AEC6-EB4A-9A9E-A51D825A7DD6}"/>
                </a:ext>
              </a:extLst>
            </p:cNvPr>
            <p:cNvSpPr/>
            <p:nvPr/>
          </p:nvSpPr>
          <p:spPr>
            <a:xfrm>
              <a:off x="6203370" y="2024291"/>
              <a:ext cx="3191195" cy="1988360"/>
            </a:xfrm>
            <a:prstGeom prst="rect">
              <a:avLst/>
            </a:prstGeom>
            <a:solidFill>
              <a:srgbClr val="FFFBD2">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2" name="円/楕円 241">
              <a:extLst>
                <a:ext uri="{FF2B5EF4-FFF2-40B4-BE49-F238E27FC236}">
                  <a16:creationId xmlns:a16="http://schemas.microsoft.com/office/drawing/2014/main" id="{1BCE2DC1-3E2A-2446-B8F0-C9C2846D7DFB}"/>
                </a:ext>
              </a:extLst>
            </p:cNvPr>
            <p:cNvSpPr/>
            <p:nvPr/>
          </p:nvSpPr>
          <p:spPr>
            <a:xfrm>
              <a:off x="6713093" y="2347980"/>
              <a:ext cx="288435" cy="288434"/>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3" name="円/楕円 242">
              <a:extLst>
                <a:ext uri="{FF2B5EF4-FFF2-40B4-BE49-F238E27FC236}">
                  <a16:creationId xmlns:a16="http://schemas.microsoft.com/office/drawing/2014/main" id="{6FF7F1B8-C74C-874B-96D5-5C1335C300C4}"/>
                </a:ext>
              </a:extLst>
            </p:cNvPr>
            <p:cNvSpPr/>
            <p:nvPr/>
          </p:nvSpPr>
          <p:spPr>
            <a:xfrm>
              <a:off x="6791970" y="3511235"/>
              <a:ext cx="288435" cy="288434"/>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4" name="円/楕円 243">
              <a:extLst>
                <a:ext uri="{FF2B5EF4-FFF2-40B4-BE49-F238E27FC236}">
                  <a16:creationId xmlns:a16="http://schemas.microsoft.com/office/drawing/2014/main" id="{3538C086-F678-824C-8439-0E14B4B61200}"/>
                </a:ext>
              </a:extLst>
            </p:cNvPr>
            <p:cNvSpPr/>
            <p:nvPr/>
          </p:nvSpPr>
          <p:spPr>
            <a:xfrm>
              <a:off x="7611792" y="2837369"/>
              <a:ext cx="374350" cy="374357"/>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5" name="円/楕円 244">
              <a:extLst>
                <a:ext uri="{FF2B5EF4-FFF2-40B4-BE49-F238E27FC236}">
                  <a16:creationId xmlns:a16="http://schemas.microsoft.com/office/drawing/2014/main" id="{97FEA630-EA72-A840-96F1-DDED107F0865}"/>
                </a:ext>
              </a:extLst>
            </p:cNvPr>
            <p:cNvSpPr/>
            <p:nvPr/>
          </p:nvSpPr>
          <p:spPr>
            <a:xfrm>
              <a:off x="7909611" y="2162888"/>
              <a:ext cx="288435" cy="288434"/>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6" name="円/楕円 245">
              <a:extLst>
                <a:ext uri="{FF2B5EF4-FFF2-40B4-BE49-F238E27FC236}">
                  <a16:creationId xmlns:a16="http://schemas.microsoft.com/office/drawing/2014/main" id="{9BFCA485-EE04-1947-9DCC-8A5C809A642E}"/>
                </a:ext>
              </a:extLst>
            </p:cNvPr>
            <p:cNvSpPr/>
            <p:nvPr/>
          </p:nvSpPr>
          <p:spPr>
            <a:xfrm>
              <a:off x="8777411" y="2900804"/>
              <a:ext cx="288435" cy="288434"/>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7" name="円/楕円 246">
              <a:extLst>
                <a:ext uri="{FF2B5EF4-FFF2-40B4-BE49-F238E27FC236}">
                  <a16:creationId xmlns:a16="http://schemas.microsoft.com/office/drawing/2014/main" id="{666FDF1B-5383-D84A-9902-404C1321CCB9}"/>
                </a:ext>
              </a:extLst>
            </p:cNvPr>
            <p:cNvSpPr/>
            <p:nvPr/>
          </p:nvSpPr>
          <p:spPr>
            <a:xfrm>
              <a:off x="8237843" y="3560226"/>
              <a:ext cx="288435" cy="288434"/>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8" name="円/楕円 247">
              <a:extLst>
                <a:ext uri="{FF2B5EF4-FFF2-40B4-BE49-F238E27FC236}">
                  <a16:creationId xmlns:a16="http://schemas.microsoft.com/office/drawing/2014/main" id="{416B5698-4732-4B4D-BAB8-DA09977AEF54}"/>
                </a:ext>
              </a:extLst>
            </p:cNvPr>
            <p:cNvSpPr/>
            <p:nvPr/>
          </p:nvSpPr>
          <p:spPr>
            <a:xfrm>
              <a:off x="7631102" y="3545965"/>
              <a:ext cx="288435" cy="288434"/>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9" name="直線コネクタ 248">
              <a:extLst>
                <a:ext uri="{FF2B5EF4-FFF2-40B4-BE49-F238E27FC236}">
                  <a16:creationId xmlns:a16="http://schemas.microsoft.com/office/drawing/2014/main" id="{C25EAFD1-F3CD-7641-9F56-D236F431586D}"/>
                </a:ext>
              </a:extLst>
            </p:cNvPr>
            <p:cNvCxnSpPr>
              <a:cxnSpLocks/>
              <a:stCxn id="242" idx="5"/>
              <a:endCxn id="244" idx="2"/>
            </p:cNvCxnSpPr>
            <p:nvPr/>
          </p:nvCxnSpPr>
          <p:spPr>
            <a:xfrm>
              <a:off x="6959288" y="2594174"/>
              <a:ext cx="652504" cy="430374"/>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250" name="直線コネクタ 249">
              <a:extLst>
                <a:ext uri="{FF2B5EF4-FFF2-40B4-BE49-F238E27FC236}">
                  <a16:creationId xmlns:a16="http://schemas.microsoft.com/office/drawing/2014/main" id="{2967A700-E17C-BD43-B110-2A7D84B4B769}"/>
                </a:ext>
              </a:extLst>
            </p:cNvPr>
            <p:cNvCxnSpPr>
              <a:cxnSpLocks/>
              <a:stCxn id="244" idx="0"/>
              <a:endCxn id="245" idx="4"/>
            </p:cNvCxnSpPr>
            <p:nvPr/>
          </p:nvCxnSpPr>
          <p:spPr>
            <a:xfrm flipV="1">
              <a:off x="7798967" y="2451322"/>
              <a:ext cx="254862" cy="386047"/>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251" name="直線コネクタ 250">
              <a:extLst>
                <a:ext uri="{FF2B5EF4-FFF2-40B4-BE49-F238E27FC236}">
                  <a16:creationId xmlns:a16="http://schemas.microsoft.com/office/drawing/2014/main" id="{87D95ED4-2C30-2248-AB77-5AC5382BCCAF}"/>
                </a:ext>
              </a:extLst>
            </p:cNvPr>
            <p:cNvCxnSpPr>
              <a:cxnSpLocks/>
              <a:stCxn id="243" idx="7"/>
              <a:endCxn id="244" idx="2"/>
            </p:cNvCxnSpPr>
            <p:nvPr/>
          </p:nvCxnSpPr>
          <p:spPr>
            <a:xfrm flipV="1">
              <a:off x="7038165" y="3024548"/>
              <a:ext cx="573627" cy="528927"/>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252" name="直線コネクタ 251">
              <a:extLst>
                <a:ext uri="{FF2B5EF4-FFF2-40B4-BE49-F238E27FC236}">
                  <a16:creationId xmlns:a16="http://schemas.microsoft.com/office/drawing/2014/main" id="{E8940F7F-47DF-D64A-AF18-3449D74C7692}"/>
                </a:ext>
              </a:extLst>
            </p:cNvPr>
            <p:cNvCxnSpPr>
              <a:cxnSpLocks/>
              <a:stCxn id="261" idx="3"/>
              <a:endCxn id="244" idx="6"/>
            </p:cNvCxnSpPr>
            <p:nvPr/>
          </p:nvCxnSpPr>
          <p:spPr>
            <a:xfrm flipH="1">
              <a:off x="7986142" y="2556368"/>
              <a:ext cx="579400" cy="468180"/>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253" name="直線コネクタ 252">
              <a:extLst>
                <a:ext uri="{FF2B5EF4-FFF2-40B4-BE49-F238E27FC236}">
                  <a16:creationId xmlns:a16="http://schemas.microsoft.com/office/drawing/2014/main" id="{64B76C08-F1CB-2342-8ACB-BE0CFE46FD03}"/>
                </a:ext>
              </a:extLst>
            </p:cNvPr>
            <p:cNvCxnSpPr>
              <a:cxnSpLocks/>
              <a:stCxn id="244" idx="5"/>
              <a:endCxn id="247" idx="0"/>
            </p:cNvCxnSpPr>
            <p:nvPr/>
          </p:nvCxnSpPr>
          <p:spPr>
            <a:xfrm>
              <a:off x="7931320" y="3156903"/>
              <a:ext cx="450741" cy="403323"/>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254" name="直線コネクタ 253">
              <a:extLst>
                <a:ext uri="{FF2B5EF4-FFF2-40B4-BE49-F238E27FC236}">
                  <a16:creationId xmlns:a16="http://schemas.microsoft.com/office/drawing/2014/main" id="{5BBEF1DC-B503-2F43-8F4C-B807A85D0EDF}"/>
                </a:ext>
              </a:extLst>
            </p:cNvPr>
            <p:cNvCxnSpPr>
              <a:cxnSpLocks/>
              <a:stCxn id="244" idx="4"/>
              <a:endCxn id="248" idx="0"/>
            </p:cNvCxnSpPr>
            <p:nvPr/>
          </p:nvCxnSpPr>
          <p:spPr>
            <a:xfrm flipH="1">
              <a:off x="7775320" y="3211726"/>
              <a:ext cx="23647" cy="334239"/>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255" name="直線コネクタ 254">
              <a:extLst>
                <a:ext uri="{FF2B5EF4-FFF2-40B4-BE49-F238E27FC236}">
                  <a16:creationId xmlns:a16="http://schemas.microsoft.com/office/drawing/2014/main" id="{AFD0D4DC-614B-DE47-B115-7874B9D27349}"/>
                </a:ext>
              </a:extLst>
            </p:cNvPr>
            <p:cNvCxnSpPr>
              <a:cxnSpLocks/>
              <a:endCxn id="243" idx="6"/>
            </p:cNvCxnSpPr>
            <p:nvPr/>
          </p:nvCxnSpPr>
          <p:spPr>
            <a:xfrm flipH="1" flipV="1">
              <a:off x="7080405" y="3655452"/>
              <a:ext cx="547722" cy="34732"/>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sp>
          <p:nvSpPr>
            <p:cNvPr id="258" name="円/楕円 257">
              <a:extLst>
                <a:ext uri="{FF2B5EF4-FFF2-40B4-BE49-F238E27FC236}">
                  <a16:creationId xmlns:a16="http://schemas.microsoft.com/office/drawing/2014/main" id="{4A651CC0-324A-094E-AD7A-45E82C73456F}"/>
                </a:ext>
              </a:extLst>
            </p:cNvPr>
            <p:cNvSpPr/>
            <p:nvPr/>
          </p:nvSpPr>
          <p:spPr>
            <a:xfrm>
              <a:off x="7250165" y="2207932"/>
              <a:ext cx="288435" cy="288434"/>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9" name="円/楕円 258">
              <a:extLst>
                <a:ext uri="{FF2B5EF4-FFF2-40B4-BE49-F238E27FC236}">
                  <a16:creationId xmlns:a16="http://schemas.microsoft.com/office/drawing/2014/main" id="{60AEF7CE-5C4E-0D49-9E7B-8A34ADFA4CC9}"/>
                </a:ext>
              </a:extLst>
            </p:cNvPr>
            <p:cNvSpPr/>
            <p:nvPr/>
          </p:nvSpPr>
          <p:spPr>
            <a:xfrm>
              <a:off x="8704201" y="3363786"/>
              <a:ext cx="288435" cy="288434"/>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1" name="円/楕円 260">
              <a:extLst>
                <a:ext uri="{FF2B5EF4-FFF2-40B4-BE49-F238E27FC236}">
                  <a16:creationId xmlns:a16="http://schemas.microsoft.com/office/drawing/2014/main" id="{66E163F4-8F9D-D54F-8CA8-E567B100FA03}"/>
                </a:ext>
              </a:extLst>
            </p:cNvPr>
            <p:cNvSpPr/>
            <p:nvPr/>
          </p:nvSpPr>
          <p:spPr>
            <a:xfrm>
              <a:off x="8523302" y="2310174"/>
              <a:ext cx="288435" cy="288434"/>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6" name="円/楕円 265">
              <a:extLst>
                <a:ext uri="{FF2B5EF4-FFF2-40B4-BE49-F238E27FC236}">
                  <a16:creationId xmlns:a16="http://schemas.microsoft.com/office/drawing/2014/main" id="{7B353EAE-7330-2443-B7BB-027934A5E802}"/>
                </a:ext>
              </a:extLst>
            </p:cNvPr>
            <p:cNvSpPr/>
            <p:nvPr/>
          </p:nvSpPr>
          <p:spPr>
            <a:xfrm>
              <a:off x="6627176" y="2820523"/>
              <a:ext cx="288435" cy="288434"/>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67" name="直線コネクタ 266">
              <a:extLst>
                <a:ext uri="{FF2B5EF4-FFF2-40B4-BE49-F238E27FC236}">
                  <a16:creationId xmlns:a16="http://schemas.microsoft.com/office/drawing/2014/main" id="{A5A96B03-06F9-D442-8246-121C12F270B7}"/>
                </a:ext>
              </a:extLst>
            </p:cNvPr>
            <p:cNvCxnSpPr>
              <a:cxnSpLocks/>
              <a:stCxn id="266" idx="6"/>
              <a:endCxn id="244" idx="2"/>
            </p:cNvCxnSpPr>
            <p:nvPr/>
          </p:nvCxnSpPr>
          <p:spPr>
            <a:xfrm>
              <a:off x="6915611" y="2964740"/>
              <a:ext cx="696181" cy="59808"/>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271" name="直線コネクタ 270">
              <a:extLst>
                <a:ext uri="{FF2B5EF4-FFF2-40B4-BE49-F238E27FC236}">
                  <a16:creationId xmlns:a16="http://schemas.microsoft.com/office/drawing/2014/main" id="{9CFB61DF-56A4-EA40-A1AB-D11EEF3461A4}"/>
                </a:ext>
              </a:extLst>
            </p:cNvPr>
            <p:cNvCxnSpPr>
              <a:cxnSpLocks/>
              <a:stCxn id="244" idx="1"/>
              <a:endCxn id="258" idx="5"/>
            </p:cNvCxnSpPr>
            <p:nvPr/>
          </p:nvCxnSpPr>
          <p:spPr>
            <a:xfrm flipH="1" flipV="1">
              <a:off x="7496360" y="2454126"/>
              <a:ext cx="170254" cy="438066"/>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274" name="直線コネクタ 273">
              <a:extLst>
                <a:ext uri="{FF2B5EF4-FFF2-40B4-BE49-F238E27FC236}">
                  <a16:creationId xmlns:a16="http://schemas.microsoft.com/office/drawing/2014/main" id="{DB5D974C-2006-F14B-8581-457BFD502FF1}"/>
                </a:ext>
              </a:extLst>
            </p:cNvPr>
            <p:cNvCxnSpPr>
              <a:cxnSpLocks/>
              <a:stCxn id="245" idx="6"/>
              <a:endCxn id="261" idx="2"/>
            </p:cNvCxnSpPr>
            <p:nvPr/>
          </p:nvCxnSpPr>
          <p:spPr>
            <a:xfrm>
              <a:off x="8198046" y="2307105"/>
              <a:ext cx="325256" cy="147286"/>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277" name="直線コネクタ 276">
              <a:extLst>
                <a:ext uri="{FF2B5EF4-FFF2-40B4-BE49-F238E27FC236}">
                  <a16:creationId xmlns:a16="http://schemas.microsoft.com/office/drawing/2014/main" id="{2C0848E0-6D3B-2F48-B784-BAA364C2B772}"/>
                </a:ext>
              </a:extLst>
            </p:cNvPr>
            <p:cNvCxnSpPr>
              <a:cxnSpLocks/>
              <a:stCxn id="244" idx="6"/>
              <a:endCxn id="259" idx="2"/>
            </p:cNvCxnSpPr>
            <p:nvPr/>
          </p:nvCxnSpPr>
          <p:spPr>
            <a:xfrm>
              <a:off x="7986142" y="3024548"/>
              <a:ext cx="718059" cy="483455"/>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cxnSp>
          <p:nvCxnSpPr>
            <p:cNvPr id="287" name="直線コネクタ 286">
              <a:extLst>
                <a:ext uri="{FF2B5EF4-FFF2-40B4-BE49-F238E27FC236}">
                  <a16:creationId xmlns:a16="http://schemas.microsoft.com/office/drawing/2014/main" id="{3F0CDBF6-1502-CA45-8DCD-153BA7951E27}"/>
                </a:ext>
              </a:extLst>
            </p:cNvPr>
            <p:cNvCxnSpPr>
              <a:cxnSpLocks/>
              <a:stCxn id="246" idx="0"/>
              <a:endCxn id="261" idx="5"/>
            </p:cNvCxnSpPr>
            <p:nvPr/>
          </p:nvCxnSpPr>
          <p:spPr>
            <a:xfrm flipH="1" flipV="1">
              <a:off x="8769497" y="2556368"/>
              <a:ext cx="152132" cy="344436"/>
            </a:xfrm>
            <a:prstGeom prst="line">
              <a:avLst/>
            </a:prstGeom>
            <a:ln w="3175">
              <a:solidFill>
                <a:srgbClr val="009051"/>
              </a:solidFill>
            </a:ln>
          </p:spPr>
          <p:style>
            <a:lnRef idx="2">
              <a:schemeClr val="accent1"/>
            </a:lnRef>
            <a:fillRef idx="0">
              <a:schemeClr val="accent1"/>
            </a:fillRef>
            <a:effectRef idx="1">
              <a:schemeClr val="accent1"/>
            </a:effectRef>
            <a:fontRef idx="minor">
              <a:schemeClr val="tx1"/>
            </a:fontRef>
          </p:style>
        </p:cxnSp>
      </p:grpSp>
      <p:sp>
        <p:nvSpPr>
          <p:cNvPr id="5" name="タイトル 4">
            <a:extLst>
              <a:ext uri="{FF2B5EF4-FFF2-40B4-BE49-F238E27FC236}">
                <a16:creationId xmlns:a16="http://schemas.microsoft.com/office/drawing/2014/main" id="{4C5BDF13-9040-F840-BC33-1134ECF871B2}"/>
              </a:ext>
            </a:extLst>
          </p:cNvPr>
          <p:cNvSpPr>
            <a:spLocks noGrp="1"/>
          </p:cNvSpPr>
          <p:nvPr>
            <p:ph type="title"/>
          </p:nvPr>
        </p:nvSpPr>
        <p:spPr>
          <a:xfrm>
            <a:off x="230400" y="266400"/>
            <a:ext cx="8686800" cy="416221"/>
          </a:xfrm>
        </p:spPr>
        <p:txBody>
          <a:bodyPr lIns="0" rIns="0"/>
          <a:lstStyle/>
          <a:p>
            <a:r>
              <a:rPr kumimoji="1" lang="ja-JP" altLang="en-US" sz="2700" dirty="0"/>
              <a:t>トレンドの構造</a:t>
            </a:r>
          </a:p>
        </p:txBody>
      </p:sp>
      <p:grpSp>
        <p:nvGrpSpPr>
          <p:cNvPr id="353" name="グループ化 352">
            <a:extLst>
              <a:ext uri="{FF2B5EF4-FFF2-40B4-BE49-F238E27FC236}">
                <a16:creationId xmlns:a16="http://schemas.microsoft.com/office/drawing/2014/main" id="{284E8789-2200-034E-8436-B316B950C335}"/>
              </a:ext>
            </a:extLst>
          </p:cNvPr>
          <p:cNvGrpSpPr/>
          <p:nvPr/>
        </p:nvGrpSpPr>
        <p:grpSpPr>
          <a:xfrm>
            <a:off x="379769" y="1342326"/>
            <a:ext cx="883536" cy="1803235"/>
            <a:chOff x="5756077" y="1946625"/>
            <a:chExt cx="150692" cy="345179"/>
          </a:xfrm>
        </p:grpSpPr>
        <p:sp>
          <p:nvSpPr>
            <p:cNvPr id="351" name="円/楕円 350">
              <a:extLst>
                <a:ext uri="{FF2B5EF4-FFF2-40B4-BE49-F238E27FC236}">
                  <a16:creationId xmlns:a16="http://schemas.microsoft.com/office/drawing/2014/main" id="{9F99E61C-F275-034B-9E41-2D0B06686FF6}"/>
                </a:ext>
              </a:extLst>
            </p:cNvPr>
            <p:cNvSpPr/>
            <p:nvPr/>
          </p:nvSpPr>
          <p:spPr>
            <a:xfrm>
              <a:off x="5756077" y="1946625"/>
              <a:ext cx="150692" cy="158289"/>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2" name="フローチャート: 論理積ゲート 351">
              <a:extLst>
                <a:ext uri="{FF2B5EF4-FFF2-40B4-BE49-F238E27FC236}">
                  <a16:creationId xmlns:a16="http://schemas.microsoft.com/office/drawing/2014/main" id="{599809DB-2410-624C-AB0B-C681E832D70C}"/>
                </a:ext>
              </a:extLst>
            </p:cNvPr>
            <p:cNvSpPr/>
            <p:nvPr/>
          </p:nvSpPr>
          <p:spPr>
            <a:xfrm rot="16200000">
              <a:off x="5737978" y="2123013"/>
              <a:ext cx="186890" cy="15069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56" name="グループ化 355">
            <a:extLst>
              <a:ext uri="{FF2B5EF4-FFF2-40B4-BE49-F238E27FC236}">
                <a16:creationId xmlns:a16="http://schemas.microsoft.com/office/drawing/2014/main" id="{968FEC7C-2E33-A644-B8D1-63F616156691}"/>
              </a:ext>
            </a:extLst>
          </p:cNvPr>
          <p:cNvGrpSpPr/>
          <p:nvPr/>
        </p:nvGrpSpPr>
        <p:grpSpPr>
          <a:xfrm>
            <a:off x="2870310" y="3277024"/>
            <a:ext cx="3191195" cy="1988360"/>
            <a:chOff x="5664565" y="4406779"/>
            <a:chExt cx="3191195" cy="1988360"/>
          </a:xfrm>
        </p:grpSpPr>
        <p:grpSp>
          <p:nvGrpSpPr>
            <p:cNvPr id="256" name="グループ化 255">
              <a:extLst>
                <a:ext uri="{FF2B5EF4-FFF2-40B4-BE49-F238E27FC236}">
                  <a16:creationId xmlns:a16="http://schemas.microsoft.com/office/drawing/2014/main" id="{E3F9123B-7967-5C46-BEF2-C1CF7F976DB4}"/>
                </a:ext>
              </a:extLst>
            </p:cNvPr>
            <p:cNvGrpSpPr/>
            <p:nvPr/>
          </p:nvGrpSpPr>
          <p:grpSpPr>
            <a:xfrm>
              <a:off x="5664565" y="4406779"/>
              <a:ext cx="3191195" cy="1988360"/>
              <a:chOff x="2976402" y="2374985"/>
              <a:chExt cx="3191195" cy="1988360"/>
            </a:xfrm>
          </p:grpSpPr>
          <p:sp>
            <p:nvSpPr>
              <p:cNvPr id="6" name="正方形/長方形 5">
                <a:extLst>
                  <a:ext uri="{FF2B5EF4-FFF2-40B4-BE49-F238E27FC236}">
                    <a16:creationId xmlns:a16="http://schemas.microsoft.com/office/drawing/2014/main" id="{9A941A0A-BB57-CF4C-96C4-10D59F6EFBAC}"/>
                  </a:ext>
                </a:extLst>
              </p:cNvPr>
              <p:cNvSpPr/>
              <p:nvPr/>
            </p:nvSpPr>
            <p:spPr>
              <a:xfrm>
                <a:off x="2976402" y="2374985"/>
                <a:ext cx="3191195" cy="1988360"/>
              </a:xfrm>
              <a:prstGeom prst="rect">
                <a:avLst/>
              </a:prstGeom>
              <a:solidFill>
                <a:schemeClr val="accent5">
                  <a:lumMod val="20000"/>
                  <a:lumOff val="80000"/>
                  <a:alpha val="7098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円/楕円 6">
                <a:extLst>
                  <a:ext uri="{FF2B5EF4-FFF2-40B4-BE49-F238E27FC236}">
                    <a16:creationId xmlns:a16="http://schemas.microsoft.com/office/drawing/2014/main" id="{1FDF816B-5DE3-2340-A73C-B8986FDDAF80}"/>
                  </a:ext>
                </a:extLst>
              </p:cNvPr>
              <p:cNvSpPr/>
              <p:nvPr/>
            </p:nvSpPr>
            <p:spPr>
              <a:xfrm>
                <a:off x="3187534" y="3337063"/>
                <a:ext cx="288435" cy="288434"/>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a:extLst>
                  <a:ext uri="{FF2B5EF4-FFF2-40B4-BE49-F238E27FC236}">
                    <a16:creationId xmlns:a16="http://schemas.microsoft.com/office/drawing/2014/main" id="{0F5B85A0-5CD9-CD40-B080-DBE8AE304F3F}"/>
                  </a:ext>
                </a:extLst>
              </p:cNvPr>
              <p:cNvSpPr/>
              <p:nvPr/>
            </p:nvSpPr>
            <p:spPr>
              <a:xfrm>
                <a:off x="3747527" y="3262009"/>
                <a:ext cx="288435" cy="288434"/>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a:extLst>
                  <a:ext uri="{FF2B5EF4-FFF2-40B4-BE49-F238E27FC236}">
                    <a16:creationId xmlns:a16="http://schemas.microsoft.com/office/drawing/2014/main" id="{B1247A71-2729-1A4A-B969-AD04157AAE54}"/>
                  </a:ext>
                </a:extLst>
              </p:cNvPr>
              <p:cNvSpPr/>
              <p:nvPr/>
            </p:nvSpPr>
            <p:spPr>
              <a:xfrm>
                <a:off x="3831734" y="3912841"/>
                <a:ext cx="288435" cy="288434"/>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円/楕円 9">
                <a:extLst>
                  <a:ext uri="{FF2B5EF4-FFF2-40B4-BE49-F238E27FC236}">
                    <a16:creationId xmlns:a16="http://schemas.microsoft.com/office/drawing/2014/main" id="{4A28C555-EAFF-E74D-8B94-B4E3B83C3CE4}"/>
                  </a:ext>
                </a:extLst>
              </p:cNvPr>
              <p:cNvSpPr/>
              <p:nvPr/>
            </p:nvSpPr>
            <p:spPr>
              <a:xfrm>
                <a:off x="4384824" y="3188063"/>
                <a:ext cx="374350" cy="374357"/>
              </a:xfrm>
              <a:prstGeom prst="ellipse">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円/楕円 10">
                <a:extLst>
                  <a:ext uri="{FF2B5EF4-FFF2-40B4-BE49-F238E27FC236}">
                    <a16:creationId xmlns:a16="http://schemas.microsoft.com/office/drawing/2014/main" id="{D926BBD6-679D-8D4A-AEC2-715B38494972}"/>
                  </a:ext>
                </a:extLst>
              </p:cNvPr>
              <p:cNvSpPr/>
              <p:nvPr/>
            </p:nvSpPr>
            <p:spPr>
              <a:xfrm>
                <a:off x="4426246" y="2579438"/>
                <a:ext cx="288435" cy="288434"/>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円/楕円 11">
                <a:extLst>
                  <a:ext uri="{FF2B5EF4-FFF2-40B4-BE49-F238E27FC236}">
                    <a16:creationId xmlns:a16="http://schemas.microsoft.com/office/drawing/2014/main" id="{7B8E0CAF-AE8C-9245-A585-0CEA766D855B}"/>
                  </a:ext>
                </a:extLst>
              </p:cNvPr>
              <p:cNvSpPr/>
              <p:nvPr/>
            </p:nvSpPr>
            <p:spPr>
              <a:xfrm>
                <a:off x="5711210" y="2812213"/>
                <a:ext cx="288435" cy="288434"/>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円/楕円 12">
                <a:extLst>
                  <a:ext uri="{FF2B5EF4-FFF2-40B4-BE49-F238E27FC236}">
                    <a16:creationId xmlns:a16="http://schemas.microsoft.com/office/drawing/2014/main" id="{9937E20D-544D-5C44-9A09-44B53ECE5FC9}"/>
                  </a:ext>
                </a:extLst>
              </p:cNvPr>
              <p:cNvSpPr/>
              <p:nvPr/>
            </p:nvSpPr>
            <p:spPr>
              <a:xfrm>
                <a:off x="5704428" y="3703598"/>
                <a:ext cx="288435" cy="288434"/>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円/楕円 13">
                <a:extLst>
                  <a:ext uri="{FF2B5EF4-FFF2-40B4-BE49-F238E27FC236}">
                    <a16:creationId xmlns:a16="http://schemas.microsoft.com/office/drawing/2014/main" id="{50170146-A164-5944-ADD3-BD416B833376}"/>
                  </a:ext>
                </a:extLst>
              </p:cNvPr>
              <p:cNvSpPr/>
              <p:nvPr/>
            </p:nvSpPr>
            <p:spPr>
              <a:xfrm>
                <a:off x="5153973" y="2591942"/>
                <a:ext cx="288435" cy="288434"/>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円/楕円 14">
                <a:extLst>
                  <a:ext uri="{FF2B5EF4-FFF2-40B4-BE49-F238E27FC236}">
                    <a16:creationId xmlns:a16="http://schemas.microsoft.com/office/drawing/2014/main" id="{146BD670-82BE-3149-BF21-FBE11D4CCBBB}"/>
                  </a:ext>
                </a:extLst>
              </p:cNvPr>
              <p:cNvSpPr/>
              <p:nvPr/>
            </p:nvSpPr>
            <p:spPr>
              <a:xfrm>
                <a:off x="4427781" y="3927423"/>
                <a:ext cx="288435" cy="288434"/>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7" name="直線コネクタ 16">
                <a:extLst>
                  <a:ext uri="{FF2B5EF4-FFF2-40B4-BE49-F238E27FC236}">
                    <a16:creationId xmlns:a16="http://schemas.microsoft.com/office/drawing/2014/main" id="{8C4CE1B9-28E8-F44C-A396-0EF0BEF0C2AA}"/>
                  </a:ext>
                </a:extLst>
              </p:cNvPr>
              <p:cNvCxnSpPr>
                <a:cxnSpLocks/>
                <a:stCxn id="7" idx="5"/>
                <a:endCxn id="9" idx="0"/>
              </p:cNvCxnSpPr>
              <p:nvPr/>
            </p:nvCxnSpPr>
            <p:spPr>
              <a:xfrm>
                <a:off x="3433729" y="3583257"/>
                <a:ext cx="542223" cy="329584"/>
              </a:xfrm>
              <a:prstGeom prst="line">
                <a:avLst/>
              </a:prstGeom>
              <a:ln w="3175">
                <a:solidFill>
                  <a:srgbClr val="0432FF"/>
                </a:solidFill>
              </a:ln>
            </p:spPr>
            <p:style>
              <a:lnRef idx="2">
                <a:schemeClr val="accent1"/>
              </a:lnRef>
              <a:fillRef idx="0">
                <a:schemeClr val="accent1"/>
              </a:fillRef>
              <a:effectRef idx="1">
                <a:schemeClr val="accent1"/>
              </a:effectRef>
              <a:fontRef idx="minor">
                <a:schemeClr val="tx1"/>
              </a:fontRef>
            </p:style>
          </p:cxnSp>
          <p:cxnSp>
            <p:nvCxnSpPr>
              <p:cNvPr id="21" name="直線コネクタ 20">
                <a:extLst>
                  <a:ext uri="{FF2B5EF4-FFF2-40B4-BE49-F238E27FC236}">
                    <a16:creationId xmlns:a16="http://schemas.microsoft.com/office/drawing/2014/main" id="{44F72BFB-D8B1-B14B-A2FF-BE3418DE44BD}"/>
                  </a:ext>
                </a:extLst>
              </p:cNvPr>
              <p:cNvCxnSpPr>
                <a:cxnSpLocks/>
                <a:stCxn id="10" idx="0"/>
                <a:endCxn id="11" idx="4"/>
              </p:cNvCxnSpPr>
              <p:nvPr/>
            </p:nvCxnSpPr>
            <p:spPr>
              <a:xfrm flipH="1" flipV="1">
                <a:off x="4570464" y="2867872"/>
                <a:ext cx="1535" cy="320191"/>
              </a:xfrm>
              <a:prstGeom prst="line">
                <a:avLst/>
              </a:prstGeom>
              <a:ln w="3175">
                <a:solidFill>
                  <a:srgbClr val="0432FF"/>
                </a:solidFill>
              </a:ln>
            </p:spPr>
            <p:style>
              <a:lnRef idx="2">
                <a:schemeClr val="accent1"/>
              </a:lnRef>
              <a:fillRef idx="0">
                <a:schemeClr val="accent1"/>
              </a:fillRef>
              <a:effectRef idx="1">
                <a:schemeClr val="accent1"/>
              </a:effectRef>
              <a:fontRef idx="minor">
                <a:schemeClr val="tx1"/>
              </a:fontRef>
            </p:style>
          </p:cxnSp>
          <p:cxnSp>
            <p:nvCxnSpPr>
              <p:cNvPr id="25" name="直線コネクタ 24">
                <a:extLst>
                  <a:ext uri="{FF2B5EF4-FFF2-40B4-BE49-F238E27FC236}">
                    <a16:creationId xmlns:a16="http://schemas.microsoft.com/office/drawing/2014/main" id="{B362B6EE-BEEA-C141-8342-3512432B5E89}"/>
                  </a:ext>
                </a:extLst>
              </p:cNvPr>
              <p:cNvCxnSpPr>
                <a:cxnSpLocks/>
                <a:stCxn id="9" idx="7"/>
                <a:endCxn id="10" idx="2"/>
              </p:cNvCxnSpPr>
              <p:nvPr/>
            </p:nvCxnSpPr>
            <p:spPr>
              <a:xfrm flipV="1">
                <a:off x="4077929" y="3375242"/>
                <a:ext cx="306895" cy="579839"/>
              </a:xfrm>
              <a:prstGeom prst="line">
                <a:avLst/>
              </a:prstGeom>
              <a:ln w="3175">
                <a:solidFill>
                  <a:srgbClr val="0432FF"/>
                </a:solidFill>
              </a:ln>
            </p:spPr>
            <p:style>
              <a:lnRef idx="2">
                <a:schemeClr val="accent1"/>
              </a:lnRef>
              <a:fillRef idx="0">
                <a:schemeClr val="accent1"/>
              </a:fillRef>
              <a:effectRef idx="1">
                <a:schemeClr val="accent1"/>
              </a:effectRef>
              <a:fontRef idx="minor">
                <a:schemeClr val="tx1"/>
              </a:fontRef>
            </p:style>
          </p:cxnSp>
          <p:cxnSp>
            <p:nvCxnSpPr>
              <p:cNvPr id="28" name="直線コネクタ 27">
                <a:extLst>
                  <a:ext uri="{FF2B5EF4-FFF2-40B4-BE49-F238E27FC236}">
                    <a16:creationId xmlns:a16="http://schemas.microsoft.com/office/drawing/2014/main" id="{EA384DA6-764B-1947-894F-0F78C938C3C9}"/>
                  </a:ext>
                </a:extLst>
              </p:cNvPr>
              <p:cNvCxnSpPr>
                <a:cxnSpLocks/>
                <a:stCxn id="8" idx="6"/>
                <a:endCxn id="10" idx="2"/>
              </p:cNvCxnSpPr>
              <p:nvPr/>
            </p:nvCxnSpPr>
            <p:spPr>
              <a:xfrm flipV="1">
                <a:off x="4035962" y="3375242"/>
                <a:ext cx="348862" cy="30984"/>
              </a:xfrm>
              <a:prstGeom prst="line">
                <a:avLst/>
              </a:prstGeom>
              <a:ln w="3175">
                <a:solidFill>
                  <a:srgbClr val="0432FF"/>
                </a:solidFill>
              </a:ln>
            </p:spPr>
            <p:style>
              <a:lnRef idx="2">
                <a:schemeClr val="accent1"/>
              </a:lnRef>
              <a:fillRef idx="0">
                <a:schemeClr val="accent1"/>
              </a:fillRef>
              <a:effectRef idx="1">
                <a:schemeClr val="accent1"/>
              </a:effectRef>
              <a:fontRef idx="minor">
                <a:schemeClr val="tx1"/>
              </a:fontRef>
            </p:style>
          </p:cxnSp>
          <p:cxnSp>
            <p:nvCxnSpPr>
              <p:cNvPr id="36" name="直線コネクタ 35">
                <a:extLst>
                  <a:ext uri="{FF2B5EF4-FFF2-40B4-BE49-F238E27FC236}">
                    <a16:creationId xmlns:a16="http://schemas.microsoft.com/office/drawing/2014/main" id="{065DDD17-DC66-AD42-8405-AC00BA4EE475}"/>
                  </a:ext>
                </a:extLst>
              </p:cNvPr>
              <p:cNvCxnSpPr>
                <a:cxnSpLocks/>
                <a:stCxn id="10" idx="6"/>
                <a:endCxn id="12" idx="2"/>
              </p:cNvCxnSpPr>
              <p:nvPr/>
            </p:nvCxnSpPr>
            <p:spPr>
              <a:xfrm flipV="1">
                <a:off x="4759174" y="2956430"/>
                <a:ext cx="952036" cy="418812"/>
              </a:xfrm>
              <a:prstGeom prst="line">
                <a:avLst/>
              </a:prstGeom>
              <a:ln w="3175">
                <a:solidFill>
                  <a:srgbClr val="0432FF"/>
                </a:solidFill>
              </a:ln>
            </p:spPr>
            <p:style>
              <a:lnRef idx="2">
                <a:schemeClr val="accent1"/>
              </a:lnRef>
              <a:fillRef idx="0">
                <a:schemeClr val="accent1"/>
              </a:fillRef>
              <a:effectRef idx="1">
                <a:schemeClr val="accent1"/>
              </a:effectRef>
              <a:fontRef idx="minor">
                <a:schemeClr val="tx1"/>
              </a:fontRef>
            </p:style>
          </p:cxnSp>
          <p:cxnSp>
            <p:nvCxnSpPr>
              <p:cNvPr id="41" name="直線コネクタ 40">
                <a:extLst>
                  <a:ext uri="{FF2B5EF4-FFF2-40B4-BE49-F238E27FC236}">
                    <a16:creationId xmlns:a16="http://schemas.microsoft.com/office/drawing/2014/main" id="{EDACBAC1-1484-194A-880F-C0982D549894}"/>
                  </a:ext>
                </a:extLst>
              </p:cNvPr>
              <p:cNvCxnSpPr>
                <a:cxnSpLocks/>
                <a:stCxn id="10" idx="6"/>
                <a:endCxn id="13" idx="2"/>
              </p:cNvCxnSpPr>
              <p:nvPr/>
            </p:nvCxnSpPr>
            <p:spPr>
              <a:xfrm>
                <a:off x="4759174" y="3375242"/>
                <a:ext cx="945254" cy="472573"/>
              </a:xfrm>
              <a:prstGeom prst="line">
                <a:avLst/>
              </a:prstGeom>
              <a:ln w="3175">
                <a:solidFill>
                  <a:srgbClr val="0432FF"/>
                </a:solidFill>
              </a:ln>
            </p:spPr>
            <p:style>
              <a:lnRef idx="2">
                <a:schemeClr val="accent1"/>
              </a:lnRef>
              <a:fillRef idx="0">
                <a:schemeClr val="accent1"/>
              </a:fillRef>
              <a:effectRef idx="1">
                <a:schemeClr val="accent1"/>
              </a:effectRef>
              <a:fontRef idx="minor">
                <a:schemeClr val="tx1"/>
              </a:fontRef>
            </p:style>
          </p:cxnSp>
          <p:cxnSp>
            <p:nvCxnSpPr>
              <p:cNvPr id="44" name="直線コネクタ 43">
                <a:extLst>
                  <a:ext uri="{FF2B5EF4-FFF2-40B4-BE49-F238E27FC236}">
                    <a16:creationId xmlns:a16="http://schemas.microsoft.com/office/drawing/2014/main" id="{D32886D0-2DA2-3D4C-A663-F36EBC829A5F}"/>
                  </a:ext>
                </a:extLst>
              </p:cNvPr>
              <p:cNvCxnSpPr>
                <a:cxnSpLocks/>
                <a:stCxn id="10" idx="4"/>
                <a:endCxn id="15" idx="0"/>
              </p:cNvCxnSpPr>
              <p:nvPr/>
            </p:nvCxnSpPr>
            <p:spPr>
              <a:xfrm>
                <a:off x="4571999" y="3562420"/>
                <a:ext cx="0" cy="365003"/>
              </a:xfrm>
              <a:prstGeom prst="line">
                <a:avLst/>
              </a:prstGeom>
              <a:ln w="3175">
                <a:solidFill>
                  <a:srgbClr val="0432FF"/>
                </a:solidFill>
              </a:ln>
            </p:spPr>
            <p:style>
              <a:lnRef idx="2">
                <a:schemeClr val="accent1"/>
              </a:lnRef>
              <a:fillRef idx="0">
                <a:schemeClr val="accent1"/>
              </a:fillRef>
              <a:effectRef idx="1">
                <a:schemeClr val="accent1"/>
              </a:effectRef>
              <a:fontRef idx="minor">
                <a:schemeClr val="tx1"/>
              </a:fontRef>
            </p:style>
          </p:cxnSp>
          <p:cxnSp>
            <p:nvCxnSpPr>
              <p:cNvPr id="55" name="直線コネクタ 54">
                <a:extLst>
                  <a:ext uri="{FF2B5EF4-FFF2-40B4-BE49-F238E27FC236}">
                    <a16:creationId xmlns:a16="http://schemas.microsoft.com/office/drawing/2014/main" id="{BA0B9B61-359B-D245-AF3F-84CFEAAE0CC1}"/>
                  </a:ext>
                </a:extLst>
              </p:cNvPr>
              <p:cNvCxnSpPr>
                <a:cxnSpLocks/>
                <a:stCxn id="12" idx="3"/>
                <a:endCxn id="13" idx="6"/>
              </p:cNvCxnSpPr>
              <p:nvPr/>
            </p:nvCxnSpPr>
            <p:spPr>
              <a:xfrm>
                <a:off x="5753450" y="3058407"/>
                <a:ext cx="239413" cy="789408"/>
              </a:xfrm>
              <a:prstGeom prst="line">
                <a:avLst/>
              </a:prstGeom>
              <a:ln w="3175">
                <a:solidFill>
                  <a:srgbClr val="0432FF"/>
                </a:solidFill>
              </a:ln>
            </p:spPr>
            <p:style>
              <a:lnRef idx="2">
                <a:schemeClr val="accent1"/>
              </a:lnRef>
              <a:fillRef idx="0">
                <a:schemeClr val="accent1"/>
              </a:fillRef>
              <a:effectRef idx="1">
                <a:schemeClr val="accent1"/>
              </a:effectRef>
              <a:fontRef idx="minor">
                <a:schemeClr val="tx1"/>
              </a:fontRef>
            </p:style>
          </p:cxnSp>
          <p:cxnSp>
            <p:nvCxnSpPr>
              <p:cNvPr id="62" name="直線コネクタ 61">
                <a:extLst>
                  <a:ext uri="{FF2B5EF4-FFF2-40B4-BE49-F238E27FC236}">
                    <a16:creationId xmlns:a16="http://schemas.microsoft.com/office/drawing/2014/main" id="{0E06509C-608E-1F40-9D1B-1F10BECB423E}"/>
                  </a:ext>
                </a:extLst>
              </p:cNvPr>
              <p:cNvCxnSpPr>
                <a:cxnSpLocks/>
                <a:stCxn id="10" idx="6"/>
                <a:endCxn id="14" idx="1"/>
              </p:cNvCxnSpPr>
              <p:nvPr/>
            </p:nvCxnSpPr>
            <p:spPr>
              <a:xfrm flipV="1">
                <a:off x="4759174" y="2634182"/>
                <a:ext cx="437039" cy="741060"/>
              </a:xfrm>
              <a:prstGeom prst="line">
                <a:avLst/>
              </a:prstGeom>
              <a:ln w="3175">
                <a:solidFill>
                  <a:srgbClr val="0432FF"/>
                </a:solidFill>
              </a:ln>
            </p:spPr>
            <p:style>
              <a:lnRef idx="2">
                <a:schemeClr val="accent1"/>
              </a:lnRef>
              <a:fillRef idx="0">
                <a:schemeClr val="accent1"/>
              </a:fillRef>
              <a:effectRef idx="1">
                <a:schemeClr val="accent1"/>
              </a:effectRef>
              <a:fontRef idx="minor">
                <a:schemeClr val="tx1"/>
              </a:fontRef>
            </p:style>
          </p:cxnSp>
          <p:cxnSp>
            <p:nvCxnSpPr>
              <p:cNvPr id="73" name="直線コネクタ 72">
                <a:extLst>
                  <a:ext uri="{FF2B5EF4-FFF2-40B4-BE49-F238E27FC236}">
                    <a16:creationId xmlns:a16="http://schemas.microsoft.com/office/drawing/2014/main" id="{1DCBD0F7-354F-CF4D-A9BB-158D78BE3E17}"/>
                  </a:ext>
                </a:extLst>
              </p:cNvPr>
              <p:cNvCxnSpPr>
                <a:cxnSpLocks/>
                <a:stCxn id="8" idx="2"/>
                <a:endCxn id="7" idx="6"/>
              </p:cNvCxnSpPr>
              <p:nvPr/>
            </p:nvCxnSpPr>
            <p:spPr>
              <a:xfrm flipH="1">
                <a:off x="3475969" y="3406226"/>
                <a:ext cx="271558" cy="75054"/>
              </a:xfrm>
              <a:prstGeom prst="line">
                <a:avLst/>
              </a:prstGeom>
              <a:ln w="3175">
                <a:solidFill>
                  <a:srgbClr val="0432FF"/>
                </a:solidFill>
              </a:ln>
            </p:spPr>
            <p:style>
              <a:lnRef idx="2">
                <a:schemeClr val="accent1"/>
              </a:lnRef>
              <a:fillRef idx="0">
                <a:schemeClr val="accent1"/>
              </a:fillRef>
              <a:effectRef idx="1">
                <a:schemeClr val="accent1"/>
              </a:effectRef>
              <a:fontRef idx="minor">
                <a:schemeClr val="tx1"/>
              </a:fontRef>
            </p:style>
          </p:cxnSp>
        </p:grpSp>
        <p:sp>
          <p:nvSpPr>
            <p:cNvPr id="355" name="テキスト ボックス 354">
              <a:extLst>
                <a:ext uri="{FF2B5EF4-FFF2-40B4-BE49-F238E27FC236}">
                  <a16:creationId xmlns:a16="http://schemas.microsoft.com/office/drawing/2014/main" id="{7A01CEFE-33A4-A14F-849A-B17F6D1D2F5D}"/>
                </a:ext>
              </a:extLst>
            </p:cNvPr>
            <p:cNvSpPr txBox="1"/>
            <p:nvPr/>
          </p:nvSpPr>
          <p:spPr>
            <a:xfrm>
              <a:off x="5755231" y="4496590"/>
              <a:ext cx="1107996" cy="646331"/>
            </a:xfrm>
            <a:prstGeom prst="rect">
              <a:avLst/>
            </a:prstGeom>
            <a:noFill/>
          </p:spPr>
          <p:txBody>
            <a:bodyPr wrap="none" rtlCol="0">
              <a:spAutoFit/>
            </a:bodyPr>
            <a:lstStyle/>
            <a:p>
              <a:pPr algn="ctr"/>
              <a:r>
                <a:rPr kumimoji="1" lang="ja-JP" altLang="en-US" sz="3600" b="1">
                  <a:solidFill>
                    <a:srgbClr val="0432FF"/>
                  </a:solidFill>
                  <a:latin typeface="Meiryo" panose="020B0604030504040204" pitchFamily="34" charset="-128"/>
                  <a:ea typeface="Meiryo" panose="020B0604030504040204" pitchFamily="34" charset="-128"/>
                </a:rPr>
                <a:t>関係</a:t>
              </a:r>
            </a:p>
          </p:txBody>
        </p:sp>
      </p:grpSp>
      <p:grpSp>
        <p:nvGrpSpPr>
          <p:cNvPr id="172" name="グループ化 171">
            <a:extLst>
              <a:ext uri="{FF2B5EF4-FFF2-40B4-BE49-F238E27FC236}">
                <a16:creationId xmlns:a16="http://schemas.microsoft.com/office/drawing/2014/main" id="{C2FF9F01-73CB-D746-B015-051F5B7DA8F2}"/>
              </a:ext>
            </a:extLst>
          </p:cNvPr>
          <p:cNvGrpSpPr/>
          <p:nvPr/>
        </p:nvGrpSpPr>
        <p:grpSpPr>
          <a:xfrm>
            <a:off x="1530477" y="3865524"/>
            <a:ext cx="3191195" cy="1988360"/>
            <a:chOff x="5719602" y="4265154"/>
            <a:chExt cx="3191195" cy="1988360"/>
          </a:xfrm>
        </p:grpSpPr>
        <p:sp>
          <p:nvSpPr>
            <p:cNvPr id="118" name="正方形/長方形 117">
              <a:extLst>
                <a:ext uri="{FF2B5EF4-FFF2-40B4-BE49-F238E27FC236}">
                  <a16:creationId xmlns:a16="http://schemas.microsoft.com/office/drawing/2014/main" id="{2C65D5F8-8F4D-3144-AC28-09532088066C}"/>
                </a:ext>
              </a:extLst>
            </p:cNvPr>
            <p:cNvSpPr/>
            <p:nvPr/>
          </p:nvSpPr>
          <p:spPr>
            <a:xfrm>
              <a:off x="5719602" y="4265154"/>
              <a:ext cx="3191195" cy="1988360"/>
            </a:xfrm>
            <a:prstGeom prst="rect">
              <a:avLst/>
            </a:prstGeom>
            <a:solidFill>
              <a:srgbClr val="F2F2F2">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円/楕円 118">
              <a:extLst>
                <a:ext uri="{FF2B5EF4-FFF2-40B4-BE49-F238E27FC236}">
                  <a16:creationId xmlns:a16="http://schemas.microsoft.com/office/drawing/2014/main" id="{1AD3E12D-EF6E-9C49-B221-98386688F8FC}"/>
                </a:ext>
              </a:extLst>
            </p:cNvPr>
            <p:cNvSpPr/>
            <p:nvPr/>
          </p:nvSpPr>
          <p:spPr>
            <a:xfrm>
              <a:off x="6226976" y="5027605"/>
              <a:ext cx="288435" cy="288434"/>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円/楕円 119">
              <a:extLst>
                <a:ext uri="{FF2B5EF4-FFF2-40B4-BE49-F238E27FC236}">
                  <a16:creationId xmlns:a16="http://schemas.microsoft.com/office/drawing/2014/main" id="{F508557E-C6E0-0B40-8481-782FA912B530}"/>
                </a:ext>
              </a:extLst>
            </p:cNvPr>
            <p:cNvSpPr/>
            <p:nvPr/>
          </p:nvSpPr>
          <p:spPr>
            <a:xfrm>
              <a:off x="6546506" y="4621066"/>
              <a:ext cx="288435" cy="288434"/>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 name="円/楕円 120">
              <a:extLst>
                <a:ext uri="{FF2B5EF4-FFF2-40B4-BE49-F238E27FC236}">
                  <a16:creationId xmlns:a16="http://schemas.microsoft.com/office/drawing/2014/main" id="{88369BDB-0EB9-C54A-9247-90FD951F9CDC}"/>
                </a:ext>
              </a:extLst>
            </p:cNvPr>
            <p:cNvSpPr/>
            <p:nvPr/>
          </p:nvSpPr>
          <p:spPr>
            <a:xfrm>
              <a:off x="6007230" y="5737984"/>
              <a:ext cx="288435" cy="288434"/>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円/楕円 121">
              <a:extLst>
                <a:ext uri="{FF2B5EF4-FFF2-40B4-BE49-F238E27FC236}">
                  <a16:creationId xmlns:a16="http://schemas.microsoft.com/office/drawing/2014/main" id="{E745129F-DF6D-7D45-9557-0FB7B57094AB}"/>
                </a:ext>
              </a:extLst>
            </p:cNvPr>
            <p:cNvSpPr/>
            <p:nvPr/>
          </p:nvSpPr>
          <p:spPr>
            <a:xfrm>
              <a:off x="7128024" y="5078232"/>
              <a:ext cx="374350" cy="374357"/>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 name="円/楕円 122">
              <a:extLst>
                <a:ext uri="{FF2B5EF4-FFF2-40B4-BE49-F238E27FC236}">
                  <a16:creationId xmlns:a16="http://schemas.microsoft.com/office/drawing/2014/main" id="{C71C026C-FF11-D54A-BF61-0A02766CDD5B}"/>
                </a:ext>
              </a:extLst>
            </p:cNvPr>
            <p:cNvSpPr/>
            <p:nvPr/>
          </p:nvSpPr>
          <p:spPr>
            <a:xfrm>
              <a:off x="7592353" y="4556621"/>
              <a:ext cx="288435" cy="288434"/>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 name="円/楕円 123">
              <a:extLst>
                <a:ext uri="{FF2B5EF4-FFF2-40B4-BE49-F238E27FC236}">
                  <a16:creationId xmlns:a16="http://schemas.microsoft.com/office/drawing/2014/main" id="{3A4F440B-3955-5C41-B9D6-1F7EA4DFE2E2}"/>
                </a:ext>
              </a:extLst>
            </p:cNvPr>
            <p:cNvSpPr/>
            <p:nvPr/>
          </p:nvSpPr>
          <p:spPr>
            <a:xfrm>
              <a:off x="8379680" y="4824335"/>
              <a:ext cx="288435" cy="288434"/>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5" name="円/楕円 124">
              <a:extLst>
                <a:ext uri="{FF2B5EF4-FFF2-40B4-BE49-F238E27FC236}">
                  <a16:creationId xmlns:a16="http://schemas.microsoft.com/office/drawing/2014/main" id="{F9D6C985-C6B9-6641-9055-50E51ECAD0E6}"/>
                </a:ext>
              </a:extLst>
            </p:cNvPr>
            <p:cNvSpPr/>
            <p:nvPr/>
          </p:nvSpPr>
          <p:spPr>
            <a:xfrm>
              <a:off x="7418163" y="5761056"/>
              <a:ext cx="288435" cy="288434"/>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 name="円/楕円 125">
              <a:extLst>
                <a:ext uri="{FF2B5EF4-FFF2-40B4-BE49-F238E27FC236}">
                  <a16:creationId xmlns:a16="http://schemas.microsoft.com/office/drawing/2014/main" id="{81EF6E99-0A54-6348-8B78-A7042349B597}"/>
                </a:ext>
              </a:extLst>
            </p:cNvPr>
            <p:cNvSpPr/>
            <p:nvPr/>
          </p:nvSpPr>
          <p:spPr>
            <a:xfrm>
              <a:off x="8198735" y="5496421"/>
              <a:ext cx="288435" cy="288434"/>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7" name="円/楕円 126">
              <a:extLst>
                <a:ext uri="{FF2B5EF4-FFF2-40B4-BE49-F238E27FC236}">
                  <a16:creationId xmlns:a16="http://schemas.microsoft.com/office/drawing/2014/main" id="{BB8D683D-8649-4A4F-ABBA-0AAB58A32547}"/>
                </a:ext>
              </a:extLst>
            </p:cNvPr>
            <p:cNvSpPr/>
            <p:nvPr/>
          </p:nvSpPr>
          <p:spPr>
            <a:xfrm>
              <a:off x="6589599" y="5780224"/>
              <a:ext cx="288435" cy="288434"/>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8" name="直線コネクタ 127">
              <a:extLst>
                <a:ext uri="{FF2B5EF4-FFF2-40B4-BE49-F238E27FC236}">
                  <a16:creationId xmlns:a16="http://schemas.microsoft.com/office/drawing/2014/main" id="{D61AF5B1-CDDD-2741-9550-29C7B066EF5A}"/>
                </a:ext>
              </a:extLst>
            </p:cNvPr>
            <p:cNvCxnSpPr>
              <a:cxnSpLocks/>
              <a:stCxn id="119" idx="7"/>
              <a:endCxn id="120" idx="3"/>
            </p:cNvCxnSpPr>
            <p:nvPr/>
          </p:nvCxnSpPr>
          <p:spPr>
            <a:xfrm flipV="1">
              <a:off x="6473171" y="4867260"/>
              <a:ext cx="115575" cy="202585"/>
            </a:xfrm>
            <a:prstGeom prst="line">
              <a:avLst/>
            </a:prstGeom>
            <a:ln w="3175">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29" name="直線コネクタ 128">
              <a:extLst>
                <a:ext uri="{FF2B5EF4-FFF2-40B4-BE49-F238E27FC236}">
                  <a16:creationId xmlns:a16="http://schemas.microsoft.com/office/drawing/2014/main" id="{49B1A6D9-FAA4-E342-B6F1-CF66371573E4}"/>
                </a:ext>
              </a:extLst>
            </p:cNvPr>
            <p:cNvCxnSpPr>
              <a:cxnSpLocks/>
              <a:endCxn id="123" idx="3"/>
            </p:cNvCxnSpPr>
            <p:nvPr/>
          </p:nvCxnSpPr>
          <p:spPr>
            <a:xfrm flipV="1">
              <a:off x="7435906" y="4802815"/>
              <a:ext cx="198687" cy="309954"/>
            </a:xfrm>
            <a:prstGeom prst="line">
              <a:avLst/>
            </a:prstGeom>
            <a:ln w="3175">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30" name="直線コネクタ 129">
              <a:extLst>
                <a:ext uri="{FF2B5EF4-FFF2-40B4-BE49-F238E27FC236}">
                  <a16:creationId xmlns:a16="http://schemas.microsoft.com/office/drawing/2014/main" id="{40A49A24-096E-514A-BDF6-504362D010EB}"/>
                </a:ext>
              </a:extLst>
            </p:cNvPr>
            <p:cNvCxnSpPr>
              <a:cxnSpLocks/>
              <a:stCxn id="121" idx="7"/>
              <a:endCxn id="122" idx="2"/>
            </p:cNvCxnSpPr>
            <p:nvPr/>
          </p:nvCxnSpPr>
          <p:spPr>
            <a:xfrm flipV="1">
              <a:off x="6253425" y="5265411"/>
              <a:ext cx="874599" cy="514813"/>
            </a:xfrm>
            <a:prstGeom prst="line">
              <a:avLst/>
            </a:prstGeom>
            <a:ln w="3175">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31" name="直線コネクタ 130">
              <a:extLst>
                <a:ext uri="{FF2B5EF4-FFF2-40B4-BE49-F238E27FC236}">
                  <a16:creationId xmlns:a16="http://schemas.microsoft.com/office/drawing/2014/main" id="{738F975D-E77E-3E4D-9756-E46ACC3B25C2}"/>
                </a:ext>
              </a:extLst>
            </p:cNvPr>
            <p:cNvCxnSpPr>
              <a:cxnSpLocks/>
              <a:stCxn id="120" idx="5"/>
            </p:cNvCxnSpPr>
            <p:nvPr/>
          </p:nvCxnSpPr>
          <p:spPr>
            <a:xfrm>
              <a:off x="6792701" y="4867260"/>
              <a:ext cx="354836" cy="284312"/>
            </a:xfrm>
            <a:prstGeom prst="line">
              <a:avLst/>
            </a:prstGeom>
            <a:ln w="3175">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32" name="直線コネクタ 131">
              <a:extLst>
                <a:ext uri="{FF2B5EF4-FFF2-40B4-BE49-F238E27FC236}">
                  <a16:creationId xmlns:a16="http://schemas.microsoft.com/office/drawing/2014/main" id="{5C7D05A5-FD34-0E40-A9CF-EF89C50B6257}"/>
                </a:ext>
              </a:extLst>
            </p:cNvPr>
            <p:cNvCxnSpPr>
              <a:cxnSpLocks/>
              <a:stCxn id="122" idx="6"/>
              <a:endCxn id="124" idx="2"/>
            </p:cNvCxnSpPr>
            <p:nvPr/>
          </p:nvCxnSpPr>
          <p:spPr>
            <a:xfrm flipV="1">
              <a:off x="7502374" y="4968552"/>
              <a:ext cx="877306" cy="296859"/>
            </a:xfrm>
            <a:prstGeom prst="line">
              <a:avLst/>
            </a:prstGeom>
            <a:ln w="3175">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33" name="直線コネクタ 132">
              <a:extLst>
                <a:ext uri="{FF2B5EF4-FFF2-40B4-BE49-F238E27FC236}">
                  <a16:creationId xmlns:a16="http://schemas.microsoft.com/office/drawing/2014/main" id="{24CF49ED-C785-D347-9994-6ED1E98D4B08}"/>
                </a:ext>
              </a:extLst>
            </p:cNvPr>
            <p:cNvCxnSpPr>
              <a:cxnSpLocks/>
              <a:stCxn id="122" idx="4"/>
              <a:endCxn id="125" idx="0"/>
            </p:cNvCxnSpPr>
            <p:nvPr/>
          </p:nvCxnSpPr>
          <p:spPr>
            <a:xfrm>
              <a:off x="7315199" y="5452589"/>
              <a:ext cx="247182" cy="308467"/>
            </a:xfrm>
            <a:prstGeom prst="line">
              <a:avLst/>
            </a:prstGeom>
            <a:ln w="3175">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34" name="直線コネクタ 133">
              <a:extLst>
                <a:ext uri="{FF2B5EF4-FFF2-40B4-BE49-F238E27FC236}">
                  <a16:creationId xmlns:a16="http://schemas.microsoft.com/office/drawing/2014/main" id="{B75E0E0B-9478-9A4A-85A8-490746E21E44}"/>
                </a:ext>
              </a:extLst>
            </p:cNvPr>
            <p:cNvCxnSpPr>
              <a:cxnSpLocks/>
              <a:stCxn id="122" idx="3"/>
              <a:endCxn id="127" idx="7"/>
            </p:cNvCxnSpPr>
            <p:nvPr/>
          </p:nvCxnSpPr>
          <p:spPr>
            <a:xfrm flipH="1">
              <a:off x="6835794" y="5397766"/>
              <a:ext cx="347052" cy="424698"/>
            </a:xfrm>
            <a:prstGeom prst="line">
              <a:avLst/>
            </a:prstGeom>
            <a:ln w="3175">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36" name="直線コネクタ 135">
              <a:extLst>
                <a:ext uri="{FF2B5EF4-FFF2-40B4-BE49-F238E27FC236}">
                  <a16:creationId xmlns:a16="http://schemas.microsoft.com/office/drawing/2014/main" id="{3F56343B-22CD-854D-A70E-96E6A97DE4F7}"/>
                </a:ext>
              </a:extLst>
            </p:cNvPr>
            <p:cNvCxnSpPr>
              <a:cxnSpLocks/>
              <a:stCxn id="123" idx="6"/>
              <a:endCxn id="124" idx="1"/>
            </p:cNvCxnSpPr>
            <p:nvPr/>
          </p:nvCxnSpPr>
          <p:spPr>
            <a:xfrm>
              <a:off x="7880788" y="4700838"/>
              <a:ext cx="541132" cy="165737"/>
            </a:xfrm>
            <a:prstGeom prst="line">
              <a:avLst/>
            </a:prstGeom>
            <a:ln w="3175">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37" name="直線コネクタ 136">
              <a:extLst>
                <a:ext uri="{FF2B5EF4-FFF2-40B4-BE49-F238E27FC236}">
                  <a16:creationId xmlns:a16="http://schemas.microsoft.com/office/drawing/2014/main" id="{2EEE29DB-23FB-2E42-A6AA-292088B3C51D}"/>
                </a:ext>
              </a:extLst>
            </p:cNvPr>
            <p:cNvCxnSpPr>
              <a:cxnSpLocks/>
              <a:stCxn id="122" idx="6"/>
              <a:endCxn id="126" idx="1"/>
            </p:cNvCxnSpPr>
            <p:nvPr/>
          </p:nvCxnSpPr>
          <p:spPr>
            <a:xfrm>
              <a:off x="7502374" y="5265411"/>
              <a:ext cx="738601" cy="273250"/>
            </a:xfrm>
            <a:prstGeom prst="line">
              <a:avLst/>
            </a:prstGeom>
            <a:ln w="3175">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38" name="直線コネクタ 137">
              <a:extLst>
                <a:ext uri="{FF2B5EF4-FFF2-40B4-BE49-F238E27FC236}">
                  <a16:creationId xmlns:a16="http://schemas.microsoft.com/office/drawing/2014/main" id="{15EB0997-80EF-B942-88B0-218A4103C5FC}"/>
                </a:ext>
              </a:extLst>
            </p:cNvPr>
            <p:cNvCxnSpPr>
              <a:cxnSpLocks/>
              <a:stCxn id="123" idx="2"/>
              <a:endCxn id="120" idx="6"/>
            </p:cNvCxnSpPr>
            <p:nvPr/>
          </p:nvCxnSpPr>
          <p:spPr>
            <a:xfrm flipH="1">
              <a:off x="6834941" y="4700838"/>
              <a:ext cx="757412" cy="64445"/>
            </a:xfrm>
            <a:prstGeom prst="line">
              <a:avLst/>
            </a:prstGeom>
            <a:ln w="3175">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grpSp>
      <p:grpSp>
        <p:nvGrpSpPr>
          <p:cNvPr id="237" name="グループ化 236">
            <a:extLst>
              <a:ext uri="{FF2B5EF4-FFF2-40B4-BE49-F238E27FC236}">
                <a16:creationId xmlns:a16="http://schemas.microsoft.com/office/drawing/2014/main" id="{5D87B770-8C39-AA49-873F-CD006FE38821}"/>
              </a:ext>
            </a:extLst>
          </p:cNvPr>
          <p:cNvGrpSpPr/>
          <p:nvPr/>
        </p:nvGrpSpPr>
        <p:grpSpPr>
          <a:xfrm>
            <a:off x="362942" y="4387619"/>
            <a:ext cx="3191195" cy="1988360"/>
            <a:chOff x="5768336" y="3641797"/>
            <a:chExt cx="3191195" cy="1988360"/>
          </a:xfrm>
        </p:grpSpPr>
        <p:sp>
          <p:nvSpPr>
            <p:cNvPr id="195" name="正方形/長方形 194">
              <a:extLst>
                <a:ext uri="{FF2B5EF4-FFF2-40B4-BE49-F238E27FC236}">
                  <a16:creationId xmlns:a16="http://schemas.microsoft.com/office/drawing/2014/main" id="{C6A5CEEB-323C-9949-8E9D-98AF30FC1825}"/>
                </a:ext>
              </a:extLst>
            </p:cNvPr>
            <p:cNvSpPr/>
            <p:nvPr/>
          </p:nvSpPr>
          <p:spPr>
            <a:xfrm>
              <a:off x="5768336" y="3641797"/>
              <a:ext cx="3191195" cy="1988360"/>
            </a:xfrm>
            <a:prstGeom prst="rect">
              <a:avLst/>
            </a:prstGeom>
            <a:solidFill>
              <a:srgbClr val="F2F2F2">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6" name="円/楕円 195">
              <a:extLst>
                <a:ext uri="{FF2B5EF4-FFF2-40B4-BE49-F238E27FC236}">
                  <a16:creationId xmlns:a16="http://schemas.microsoft.com/office/drawing/2014/main" id="{0C27FAF3-1C8D-AC40-AED9-5B56BBB01F50}"/>
                </a:ext>
              </a:extLst>
            </p:cNvPr>
            <p:cNvSpPr/>
            <p:nvPr/>
          </p:nvSpPr>
          <p:spPr>
            <a:xfrm>
              <a:off x="6278059" y="3965486"/>
              <a:ext cx="288435" cy="288434"/>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8" name="円/楕円 197">
              <a:extLst>
                <a:ext uri="{FF2B5EF4-FFF2-40B4-BE49-F238E27FC236}">
                  <a16:creationId xmlns:a16="http://schemas.microsoft.com/office/drawing/2014/main" id="{05759BAF-D9E3-5548-8BE4-6E89BACA5844}"/>
                </a:ext>
              </a:extLst>
            </p:cNvPr>
            <p:cNvSpPr/>
            <p:nvPr/>
          </p:nvSpPr>
          <p:spPr>
            <a:xfrm>
              <a:off x="6356936" y="5128741"/>
              <a:ext cx="288435" cy="288434"/>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9" name="円/楕円 198">
              <a:extLst>
                <a:ext uri="{FF2B5EF4-FFF2-40B4-BE49-F238E27FC236}">
                  <a16:creationId xmlns:a16="http://schemas.microsoft.com/office/drawing/2014/main" id="{9109FABE-2105-6A41-BAB5-78276842B599}"/>
                </a:ext>
              </a:extLst>
            </p:cNvPr>
            <p:cNvSpPr/>
            <p:nvPr/>
          </p:nvSpPr>
          <p:spPr>
            <a:xfrm>
              <a:off x="7176758" y="4454875"/>
              <a:ext cx="374350" cy="374357"/>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0" name="円/楕円 199">
              <a:extLst>
                <a:ext uri="{FF2B5EF4-FFF2-40B4-BE49-F238E27FC236}">
                  <a16:creationId xmlns:a16="http://schemas.microsoft.com/office/drawing/2014/main" id="{CAFCA7D2-EB2E-9B42-A54D-014DA09B9A18}"/>
                </a:ext>
              </a:extLst>
            </p:cNvPr>
            <p:cNvSpPr/>
            <p:nvPr/>
          </p:nvSpPr>
          <p:spPr>
            <a:xfrm>
              <a:off x="7474577" y="3780394"/>
              <a:ext cx="288435" cy="288434"/>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1" name="円/楕円 200">
              <a:extLst>
                <a:ext uri="{FF2B5EF4-FFF2-40B4-BE49-F238E27FC236}">
                  <a16:creationId xmlns:a16="http://schemas.microsoft.com/office/drawing/2014/main" id="{6653DCD1-317B-6247-95DF-082855D5C7EF}"/>
                </a:ext>
              </a:extLst>
            </p:cNvPr>
            <p:cNvSpPr/>
            <p:nvPr/>
          </p:nvSpPr>
          <p:spPr>
            <a:xfrm>
              <a:off x="8428414" y="4200978"/>
              <a:ext cx="288435" cy="288434"/>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2" name="円/楕円 201">
              <a:extLst>
                <a:ext uri="{FF2B5EF4-FFF2-40B4-BE49-F238E27FC236}">
                  <a16:creationId xmlns:a16="http://schemas.microsoft.com/office/drawing/2014/main" id="{18953FFB-DB9F-4F4D-B92B-A99941AE53CB}"/>
                </a:ext>
              </a:extLst>
            </p:cNvPr>
            <p:cNvSpPr/>
            <p:nvPr/>
          </p:nvSpPr>
          <p:spPr>
            <a:xfrm>
              <a:off x="8055870" y="5131111"/>
              <a:ext cx="288435" cy="288434"/>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4" name="円/楕円 203">
              <a:extLst>
                <a:ext uri="{FF2B5EF4-FFF2-40B4-BE49-F238E27FC236}">
                  <a16:creationId xmlns:a16="http://schemas.microsoft.com/office/drawing/2014/main" id="{38538862-A7D9-2049-BB5F-A920EA6A0D0E}"/>
                </a:ext>
              </a:extLst>
            </p:cNvPr>
            <p:cNvSpPr/>
            <p:nvPr/>
          </p:nvSpPr>
          <p:spPr>
            <a:xfrm>
              <a:off x="7196068" y="5163471"/>
              <a:ext cx="288435" cy="288434"/>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5" name="直線コネクタ 204">
              <a:extLst>
                <a:ext uri="{FF2B5EF4-FFF2-40B4-BE49-F238E27FC236}">
                  <a16:creationId xmlns:a16="http://schemas.microsoft.com/office/drawing/2014/main" id="{AF5AFCBB-1C41-2145-9140-E3FB68E7F195}"/>
                </a:ext>
              </a:extLst>
            </p:cNvPr>
            <p:cNvCxnSpPr>
              <a:cxnSpLocks/>
              <a:stCxn id="196" idx="4"/>
              <a:endCxn id="198" idx="0"/>
            </p:cNvCxnSpPr>
            <p:nvPr/>
          </p:nvCxnSpPr>
          <p:spPr>
            <a:xfrm>
              <a:off x="6422277" y="4253920"/>
              <a:ext cx="78877" cy="874821"/>
            </a:xfrm>
            <a:prstGeom prst="line">
              <a:avLst/>
            </a:prstGeom>
            <a:ln w="3175">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06" name="直線コネクタ 205">
              <a:extLst>
                <a:ext uri="{FF2B5EF4-FFF2-40B4-BE49-F238E27FC236}">
                  <a16:creationId xmlns:a16="http://schemas.microsoft.com/office/drawing/2014/main" id="{957E7DD3-11F4-6849-8CAE-17975EF6C2BB}"/>
                </a:ext>
              </a:extLst>
            </p:cNvPr>
            <p:cNvCxnSpPr>
              <a:cxnSpLocks/>
              <a:stCxn id="199" idx="0"/>
              <a:endCxn id="200" idx="4"/>
            </p:cNvCxnSpPr>
            <p:nvPr/>
          </p:nvCxnSpPr>
          <p:spPr>
            <a:xfrm flipV="1">
              <a:off x="7363933" y="4068828"/>
              <a:ext cx="254862" cy="386047"/>
            </a:xfrm>
            <a:prstGeom prst="line">
              <a:avLst/>
            </a:prstGeom>
            <a:ln w="3175">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07" name="直線コネクタ 206">
              <a:extLst>
                <a:ext uri="{FF2B5EF4-FFF2-40B4-BE49-F238E27FC236}">
                  <a16:creationId xmlns:a16="http://schemas.microsoft.com/office/drawing/2014/main" id="{2D093168-4D38-6342-89DB-937C2603E1B3}"/>
                </a:ext>
              </a:extLst>
            </p:cNvPr>
            <p:cNvCxnSpPr>
              <a:cxnSpLocks/>
              <a:stCxn id="198" idx="0"/>
              <a:endCxn id="199" idx="2"/>
            </p:cNvCxnSpPr>
            <p:nvPr/>
          </p:nvCxnSpPr>
          <p:spPr>
            <a:xfrm flipV="1">
              <a:off x="6501154" y="4642054"/>
              <a:ext cx="675604" cy="486687"/>
            </a:xfrm>
            <a:prstGeom prst="line">
              <a:avLst/>
            </a:prstGeom>
            <a:ln w="3175">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09" name="直線コネクタ 208">
              <a:extLst>
                <a:ext uri="{FF2B5EF4-FFF2-40B4-BE49-F238E27FC236}">
                  <a16:creationId xmlns:a16="http://schemas.microsoft.com/office/drawing/2014/main" id="{0D3774FF-5A73-D344-AE3C-7A456AEF0555}"/>
                </a:ext>
              </a:extLst>
            </p:cNvPr>
            <p:cNvCxnSpPr>
              <a:cxnSpLocks/>
              <a:stCxn id="199" idx="6"/>
              <a:endCxn id="201" idx="2"/>
            </p:cNvCxnSpPr>
            <p:nvPr/>
          </p:nvCxnSpPr>
          <p:spPr>
            <a:xfrm flipV="1">
              <a:off x="7551108" y="4345195"/>
              <a:ext cx="877306" cy="296859"/>
            </a:xfrm>
            <a:prstGeom prst="line">
              <a:avLst/>
            </a:prstGeom>
            <a:ln w="3175">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0" name="直線コネクタ 209">
              <a:extLst>
                <a:ext uri="{FF2B5EF4-FFF2-40B4-BE49-F238E27FC236}">
                  <a16:creationId xmlns:a16="http://schemas.microsoft.com/office/drawing/2014/main" id="{F4C5B70F-2ED0-1A4F-A5F8-9A80247A4CD5}"/>
                </a:ext>
              </a:extLst>
            </p:cNvPr>
            <p:cNvCxnSpPr>
              <a:cxnSpLocks/>
              <a:stCxn id="199" idx="5"/>
              <a:endCxn id="202" idx="0"/>
            </p:cNvCxnSpPr>
            <p:nvPr/>
          </p:nvCxnSpPr>
          <p:spPr>
            <a:xfrm>
              <a:off x="7496286" y="4774409"/>
              <a:ext cx="703802" cy="356702"/>
            </a:xfrm>
            <a:prstGeom prst="line">
              <a:avLst/>
            </a:prstGeom>
            <a:ln w="3175">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1" name="直線コネクタ 210">
              <a:extLst>
                <a:ext uri="{FF2B5EF4-FFF2-40B4-BE49-F238E27FC236}">
                  <a16:creationId xmlns:a16="http://schemas.microsoft.com/office/drawing/2014/main" id="{BA7403A7-1AF2-4542-83D3-FABC0355ADC7}"/>
                </a:ext>
              </a:extLst>
            </p:cNvPr>
            <p:cNvCxnSpPr>
              <a:cxnSpLocks/>
              <a:stCxn id="199" idx="4"/>
              <a:endCxn id="204" idx="0"/>
            </p:cNvCxnSpPr>
            <p:nvPr/>
          </p:nvCxnSpPr>
          <p:spPr>
            <a:xfrm flipH="1">
              <a:off x="7340286" y="4829232"/>
              <a:ext cx="23647" cy="334239"/>
            </a:xfrm>
            <a:prstGeom prst="line">
              <a:avLst/>
            </a:prstGeom>
            <a:ln w="3175">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4" name="直線コネクタ 213">
              <a:extLst>
                <a:ext uri="{FF2B5EF4-FFF2-40B4-BE49-F238E27FC236}">
                  <a16:creationId xmlns:a16="http://schemas.microsoft.com/office/drawing/2014/main" id="{2386315D-76FB-674C-91EF-1B4C568D38AF}"/>
                </a:ext>
              </a:extLst>
            </p:cNvPr>
            <p:cNvCxnSpPr>
              <a:cxnSpLocks/>
              <a:endCxn id="198" idx="6"/>
            </p:cNvCxnSpPr>
            <p:nvPr/>
          </p:nvCxnSpPr>
          <p:spPr>
            <a:xfrm flipH="1" flipV="1">
              <a:off x="6645371" y="5272958"/>
              <a:ext cx="547722" cy="34732"/>
            </a:xfrm>
            <a:prstGeom prst="line">
              <a:avLst/>
            </a:prstGeom>
            <a:ln w="3175">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cxnSp>
      </p:grpSp>
      <p:grpSp>
        <p:nvGrpSpPr>
          <p:cNvPr id="380" name="グループ化 379">
            <a:extLst>
              <a:ext uri="{FF2B5EF4-FFF2-40B4-BE49-F238E27FC236}">
                <a16:creationId xmlns:a16="http://schemas.microsoft.com/office/drawing/2014/main" id="{CA036C0A-CD07-B54F-A548-1EC18216454D}"/>
              </a:ext>
            </a:extLst>
          </p:cNvPr>
          <p:cNvGrpSpPr/>
          <p:nvPr/>
        </p:nvGrpSpPr>
        <p:grpSpPr>
          <a:xfrm>
            <a:off x="362942" y="1559041"/>
            <a:ext cx="8462133" cy="4830103"/>
            <a:chOff x="356806" y="1190826"/>
            <a:chExt cx="8462133" cy="4830103"/>
          </a:xfrm>
        </p:grpSpPr>
        <p:sp>
          <p:nvSpPr>
            <p:cNvPr id="354" name="テキスト ボックス 353">
              <a:extLst>
                <a:ext uri="{FF2B5EF4-FFF2-40B4-BE49-F238E27FC236}">
                  <a16:creationId xmlns:a16="http://schemas.microsoft.com/office/drawing/2014/main" id="{83D94248-BE84-C748-9BD7-EB56EA49EA61}"/>
                </a:ext>
              </a:extLst>
            </p:cNvPr>
            <p:cNvSpPr txBox="1"/>
            <p:nvPr/>
          </p:nvSpPr>
          <p:spPr>
            <a:xfrm rot="20109664">
              <a:off x="5579589" y="1190826"/>
              <a:ext cx="1107996" cy="646331"/>
            </a:xfrm>
            <a:prstGeom prst="rect">
              <a:avLst/>
            </a:prstGeom>
            <a:noFill/>
          </p:spPr>
          <p:txBody>
            <a:bodyPr wrap="none" rtlCol="0">
              <a:spAutoFit/>
            </a:bodyPr>
            <a:lstStyle/>
            <a:p>
              <a:pPr algn="ctr"/>
              <a:r>
                <a:rPr kumimoji="1" lang="ja-JP" altLang="en-US" sz="3600" b="1">
                  <a:solidFill>
                    <a:schemeClr val="accent6">
                      <a:lumMod val="75000"/>
                    </a:schemeClr>
                  </a:solidFill>
                  <a:latin typeface="Meiryo" panose="020B0604030504040204" pitchFamily="34" charset="-128"/>
                  <a:ea typeface="Meiryo" panose="020B0604030504040204" pitchFamily="34" charset="-128"/>
                </a:rPr>
                <a:t>歴史</a:t>
              </a:r>
            </a:p>
          </p:txBody>
        </p:sp>
        <p:cxnSp>
          <p:nvCxnSpPr>
            <p:cNvPr id="347" name="直線矢印コネクタ 346">
              <a:extLst>
                <a:ext uri="{FF2B5EF4-FFF2-40B4-BE49-F238E27FC236}">
                  <a16:creationId xmlns:a16="http://schemas.microsoft.com/office/drawing/2014/main" id="{A54A5DB2-887E-3649-9076-9C6FBACE1065}"/>
                </a:ext>
              </a:extLst>
            </p:cNvPr>
            <p:cNvCxnSpPr>
              <a:cxnSpLocks/>
            </p:cNvCxnSpPr>
            <p:nvPr/>
          </p:nvCxnSpPr>
          <p:spPr>
            <a:xfrm flipV="1">
              <a:off x="356806" y="1666012"/>
              <a:ext cx="5270938" cy="2372695"/>
            </a:xfrm>
            <a:prstGeom prst="straightConnector1">
              <a:avLst/>
            </a:prstGeom>
            <a:ln w="38100">
              <a:solidFill>
                <a:schemeClr val="accent6"/>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349" name="直線矢印コネクタ 348">
              <a:extLst>
                <a:ext uri="{FF2B5EF4-FFF2-40B4-BE49-F238E27FC236}">
                  <a16:creationId xmlns:a16="http://schemas.microsoft.com/office/drawing/2014/main" id="{8262CA56-D70F-2549-8161-B0E76CA57FBE}"/>
                </a:ext>
              </a:extLst>
            </p:cNvPr>
            <p:cNvCxnSpPr>
              <a:cxnSpLocks/>
            </p:cNvCxnSpPr>
            <p:nvPr/>
          </p:nvCxnSpPr>
          <p:spPr>
            <a:xfrm flipV="1">
              <a:off x="3548001" y="3648234"/>
              <a:ext cx="5270938" cy="2372695"/>
            </a:xfrm>
            <a:prstGeom prst="straightConnector1">
              <a:avLst/>
            </a:prstGeom>
            <a:ln w="38100">
              <a:solidFill>
                <a:schemeClr val="accent6"/>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350" name="直線矢印コネクタ 349">
              <a:extLst>
                <a:ext uri="{FF2B5EF4-FFF2-40B4-BE49-F238E27FC236}">
                  <a16:creationId xmlns:a16="http://schemas.microsoft.com/office/drawing/2014/main" id="{380D5539-9BBF-D64C-92E9-06F2CAC25A5E}"/>
                </a:ext>
              </a:extLst>
            </p:cNvPr>
            <p:cNvCxnSpPr>
              <a:cxnSpLocks/>
            </p:cNvCxnSpPr>
            <p:nvPr/>
          </p:nvCxnSpPr>
          <p:spPr>
            <a:xfrm flipV="1">
              <a:off x="3535727" y="1641465"/>
              <a:ext cx="5270938" cy="2372695"/>
            </a:xfrm>
            <a:prstGeom prst="straightConnector1">
              <a:avLst/>
            </a:prstGeom>
            <a:ln w="38100">
              <a:solidFill>
                <a:schemeClr val="accent6"/>
              </a:solidFill>
              <a:prstDash val="sysDash"/>
              <a:tailEnd type="triangle"/>
            </a:ln>
          </p:spPr>
          <p:style>
            <a:lnRef idx="2">
              <a:schemeClr val="accent1"/>
            </a:lnRef>
            <a:fillRef idx="0">
              <a:schemeClr val="accent1"/>
            </a:fillRef>
            <a:effectRef idx="1">
              <a:schemeClr val="accent1"/>
            </a:effectRef>
            <a:fontRef idx="minor">
              <a:schemeClr val="tx1"/>
            </a:fontRef>
          </p:style>
        </p:cxnSp>
      </p:grpSp>
      <p:cxnSp>
        <p:nvCxnSpPr>
          <p:cNvPr id="364" name="直線矢印コネクタ 363">
            <a:extLst>
              <a:ext uri="{FF2B5EF4-FFF2-40B4-BE49-F238E27FC236}">
                <a16:creationId xmlns:a16="http://schemas.microsoft.com/office/drawing/2014/main" id="{01EF2CFE-D623-F642-9896-E28CBF83B586}"/>
              </a:ext>
            </a:extLst>
          </p:cNvPr>
          <p:cNvCxnSpPr>
            <a:cxnSpLocks/>
          </p:cNvCxnSpPr>
          <p:nvPr/>
        </p:nvCxnSpPr>
        <p:spPr>
          <a:xfrm>
            <a:off x="1293655" y="1955853"/>
            <a:ext cx="1515911" cy="1278440"/>
          </a:xfrm>
          <a:prstGeom prst="straightConnector1">
            <a:avLst/>
          </a:prstGeom>
          <a:ln w="38100">
            <a:solidFill>
              <a:srgbClr val="0432FF"/>
            </a:solidFill>
            <a:prstDash val="sysDash"/>
            <a:tailEnd type="triangle"/>
          </a:ln>
        </p:spPr>
        <p:style>
          <a:lnRef idx="2">
            <a:schemeClr val="accent1"/>
          </a:lnRef>
          <a:fillRef idx="0">
            <a:schemeClr val="accent1"/>
          </a:fillRef>
          <a:effectRef idx="1">
            <a:schemeClr val="accent1"/>
          </a:effectRef>
          <a:fontRef idx="minor">
            <a:schemeClr val="tx1"/>
          </a:fontRef>
        </p:style>
      </p:cxnSp>
      <p:grpSp>
        <p:nvGrpSpPr>
          <p:cNvPr id="388" name="グループ化 387">
            <a:extLst>
              <a:ext uri="{FF2B5EF4-FFF2-40B4-BE49-F238E27FC236}">
                <a16:creationId xmlns:a16="http://schemas.microsoft.com/office/drawing/2014/main" id="{A2229054-5FCC-5C4B-9375-2E82576AFC97}"/>
              </a:ext>
            </a:extLst>
          </p:cNvPr>
          <p:cNvGrpSpPr/>
          <p:nvPr/>
        </p:nvGrpSpPr>
        <p:grpSpPr>
          <a:xfrm>
            <a:off x="6893009" y="1342326"/>
            <a:ext cx="1717080" cy="675519"/>
            <a:chOff x="6893009" y="1342326"/>
            <a:chExt cx="1717080" cy="675519"/>
          </a:xfrm>
        </p:grpSpPr>
        <p:sp>
          <p:nvSpPr>
            <p:cNvPr id="382" name="四角形吹き出し 381">
              <a:extLst>
                <a:ext uri="{FF2B5EF4-FFF2-40B4-BE49-F238E27FC236}">
                  <a16:creationId xmlns:a16="http://schemas.microsoft.com/office/drawing/2014/main" id="{7AA33755-570F-254F-AD57-19DE504DBCC7}"/>
                </a:ext>
              </a:extLst>
            </p:cNvPr>
            <p:cNvSpPr/>
            <p:nvPr/>
          </p:nvSpPr>
          <p:spPr>
            <a:xfrm>
              <a:off x="6893009" y="1342326"/>
              <a:ext cx="1717080" cy="603029"/>
            </a:xfrm>
            <a:prstGeom prst="wedgeRectCallout">
              <a:avLst>
                <a:gd name="adj1" fmla="val -68339"/>
                <a:gd name="adj2" fmla="val 318"/>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Meiryo" panose="020B0604030504040204" pitchFamily="34" charset="-128"/>
                <a:ea typeface="Meiryo" panose="020B0604030504040204" pitchFamily="34" charset="-128"/>
                <a:cs typeface="ＭＳ Ｐゴシック"/>
              </a:endParaRPr>
            </a:p>
          </p:txBody>
        </p:sp>
        <p:sp>
          <p:nvSpPr>
            <p:cNvPr id="383" name="正方形/長方形 382">
              <a:extLst>
                <a:ext uri="{FF2B5EF4-FFF2-40B4-BE49-F238E27FC236}">
                  <a16:creationId xmlns:a16="http://schemas.microsoft.com/office/drawing/2014/main" id="{57AB86DC-FBC3-BA40-BC71-F3D90AB9F865}"/>
                </a:ext>
              </a:extLst>
            </p:cNvPr>
            <p:cNvSpPr/>
            <p:nvPr/>
          </p:nvSpPr>
          <p:spPr>
            <a:xfrm>
              <a:off x="6893009" y="1371514"/>
              <a:ext cx="1717080" cy="646331"/>
            </a:xfrm>
            <a:prstGeom prst="rect">
              <a:avLst/>
            </a:prstGeom>
          </p:spPr>
          <p:txBody>
            <a:bodyPr wrap="square">
              <a:spAutoFit/>
            </a:bodyPr>
            <a:lstStyle/>
            <a:p>
              <a:pPr algn="ctr"/>
              <a:r>
                <a:rPr lang="ja-JP" altLang="en-US" sz="1200">
                  <a:solidFill>
                    <a:schemeClr val="bg1"/>
                  </a:solidFill>
                  <a:latin typeface="Meiryo" panose="020B0604030504040204" pitchFamily="34" charset="-128"/>
                  <a:ea typeface="Meiryo" panose="020B0604030504040204" pitchFamily="34" charset="-128"/>
                  <a:cs typeface="ＭＳ Ｐゴシック"/>
                </a:rPr>
                <a:t>歴史的必然から</a:t>
              </a:r>
              <a:endParaRPr lang="en-US" altLang="ja-JP" sz="1200" dirty="0">
                <a:solidFill>
                  <a:schemeClr val="bg1"/>
                </a:solidFill>
                <a:latin typeface="Meiryo" panose="020B0604030504040204" pitchFamily="34" charset="-128"/>
                <a:ea typeface="Meiryo" panose="020B0604030504040204" pitchFamily="34" charset="-128"/>
                <a:cs typeface="ＭＳ Ｐゴシック"/>
              </a:endParaRPr>
            </a:p>
            <a:p>
              <a:pPr algn="ctr"/>
              <a:r>
                <a:rPr lang="ja-JP" altLang="en-US" sz="2400" b="1">
                  <a:solidFill>
                    <a:schemeClr val="bg1"/>
                  </a:solidFill>
                  <a:latin typeface="Meiryo" panose="020B0604030504040204" pitchFamily="34" charset="-128"/>
                  <a:ea typeface="Meiryo" panose="020B0604030504040204" pitchFamily="34" charset="-128"/>
                  <a:cs typeface="ＭＳ Ｐゴシック"/>
                </a:rPr>
                <a:t>理由</a:t>
              </a:r>
              <a:r>
                <a:rPr lang="ja-JP" altLang="en-US" sz="1200">
                  <a:solidFill>
                    <a:schemeClr val="bg1"/>
                  </a:solidFill>
                  <a:latin typeface="Meiryo" panose="020B0604030504040204" pitchFamily="34" charset="-128"/>
                  <a:ea typeface="Meiryo" panose="020B0604030504040204" pitchFamily="34" charset="-128"/>
                  <a:cs typeface="ＭＳ Ｐゴシック"/>
                </a:rPr>
                <a:t>を知る</a:t>
              </a:r>
              <a:endParaRPr lang="ja-JP" altLang="en-US" sz="1200" dirty="0">
                <a:solidFill>
                  <a:schemeClr val="bg1"/>
                </a:solidFill>
                <a:latin typeface="Meiryo" panose="020B0604030504040204" pitchFamily="34" charset="-128"/>
                <a:ea typeface="Meiryo" panose="020B0604030504040204" pitchFamily="34" charset="-128"/>
                <a:cs typeface="ＭＳ Ｐゴシック"/>
              </a:endParaRPr>
            </a:p>
          </p:txBody>
        </p:sp>
      </p:grpSp>
      <p:grpSp>
        <p:nvGrpSpPr>
          <p:cNvPr id="387" name="グループ化 386">
            <a:extLst>
              <a:ext uri="{FF2B5EF4-FFF2-40B4-BE49-F238E27FC236}">
                <a16:creationId xmlns:a16="http://schemas.microsoft.com/office/drawing/2014/main" id="{53354C4F-A65E-FD47-9C9D-FC6332AD05BD}"/>
              </a:ext>
            </a:extLst>
          </p:cNvPr>
          <p:cNvGrpSpPr/>
          <p:nvPr/>
        </p:nvGrpSpPr>
        <p:grpSpPr>
          <a:xfrm>
            <a:off x="2310685" y="2018693"/>
            <a:ext cx="1717080" cy="675519"/>
            <a:chOff x="2310685" y="2018693"/>
            <a:chExt cx="1717080" cy="675519"/>
          </a:xfrm>
        </p:grpSpPr>
        <p:sp>
          <p:nvSpPr>
            <p:cNvPr id="384" name="四角形吹き出し 383">
              <a:extLst>
                <a:ext uri="{FF2B5EF4-FFF2-40B4-BE49-F238E27FC236}">
                  <a16:creationId xmlns:a16="http://schemas.microsoft.com/office/drawing/2014/main" id="{F9A5B27E-3563-814A-897F-113FBD74F766}"/>
                </a:ext>
              </a:extLst>
            </p:cNvPr>
            <p:cNvSpPr/>
            <p:nvPr/>
          </p:nvSpPr>
          <p:spPr>
            <a:xfrm>
              <a:off x="2310685" y="2018693"/>
              <a:ext cx="1717080" cy="603029"/>
            </a:xfrm>
            <a:prstGeom prst="wedgeRectCallout">
              <a:avLst>
                <a:gd name="adj1" fmla="val 20297"/>
                <a:gd name="adj2" fmla="val 178413"/>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Meiryo" panose="020B0604030504040204" pitchFamily="34" charset="-128"/>
                <a:ea typeface="Meiryo" panose="020B0604030504040204" pitchFamily="34" charset="-128"/>
                <a:cs typeface="ＭＳ Ｐゴシック"/>
              </a:endParaRPr>
            </a:p>
          </p:txBody>
        </p:sp>
        <p:sp>
          <p:nvSpPr>
            <p:cNvPr id="385" name="正方形/長方形 384">
              <a:extLst>
                <a:ext uri="{FF2B5EF4-FFF2-40B4-BE49-F238E27FC236}">
                  <a16:creationId xmlns:a16="http://schemas.microsoft.com/office/drawing/2014/main" id="{63618334-41BF-8B4B-8F2E-FF893C030747}"/>
                </a:ext>
              </a:extLst>
            </p:cNvPr>
            <p:cNvSpPr/>
            <p:nvPr/>
          </p:nvSpPr>
          <p:spPr>
            <a:xfrm>
              <a:off x="2310685" y="2047881"/>
              <a:ext cx="1717080" cy="646331"/>
            </a:xfrm>
            <a:prstGeom prst="rect">
              <a:avLst/>
            </a:prstGeom>
          </p:spPr>
          <p:txBody>
            <a:bodyPr wrap="square">
              <a:spAutoFit/>
            </a:bodyPr>
            <a:lstStyle/>
            <a:p>
              <a:pPr algn="ctr"/>
              <a:r>
                <a:rPr lang="ja-JP" altLang="en-US" sz="1200">
                  <a:solidFill>
                    <a:schemeClr val="bg1"/>
                  </a:solidFill>
                  <a:latin typeface="Meiryo" panose="020B0604030504040204" pitchFamily="34" charset="-128"/>
                  <a:ea typeface="Meiryo" panose="020B0604030504040204" pitchFamily="34" charset="-128"/>
                  <a:cs typeface="ＭＳ Ｐゴシック"/>
                </a:rPr>
                <a:t>相互の関係から</a:t>
              </a:r>
              <a:endParaRPr lang="en-US" altLang="ja-JP" sz="1200" dirty="0">
                <a:solidFill>
                  <a:schemeClr val="bg1"/>
                </a:solidFill>
                <a:latin typeface="Meiryo" panose="020B0604030504040204" pitchFamily="34" charset="-128"/>
                <a:ea typeface="Meiryo" panose="020B0604030504040204" pitchFamily="34" charset="-128"/>
                <a:cs typeface="ＭＳ Ｐゴシック"/>
              </a:endParaRPr>
            </a:p>
            <a:p>
              <a:pPr algn="ctr"/>
              <a:r>
                <a:rPr lang="ja-JP" altLang="en-US" sz="2400" b="1">
                  <a:solidFill>
                    <a:schemeClr val="bg1"/>
                  </a:solidFill>
                  <a:latin typeface="Meiryo" panose="020B0604030504040204" pitchFamily="34" charset="-128"/>
                  <a:ea typeface="Meiryo" panose="020B0604030504040204" pitchFamily="34" charset="-128"/>
                  <a:cs typeface="ＭＳ Ｐゴシック"/>
                </a:rPr>
                <a:t>役割</a:t>
              </a:r>
              <a:r>
                <a:rPr lang="ja-JP" altLang="en-US" sz="1200">
                  <a:solidFill>
                    <a:schemeClr val="bg1"/>
                  </a:solidFill>
                  <a:latin typeface="Meiryo" panose="020B0604030504040204" pitchFamily="34" charset="-128"/>
                  <a:ea typeface="Meiryo" panose="020B0604030504040204" pitchFamily="34" charset="-128"/>
                  <a:cs typeface="ＭＳ Ｐゴシック"/>
                </a:rPr>
                <a:t>を知る</a:t>
              </a:r>
              <a:endParaRPr lang="ja-JP" altLang="en-US" sz="1200" dirty="0">
                <a:solidFill>
                  <a:schemeClr val="bg1"/>
                </a:solidFill>
                <a:latin typeface="Meiryo" panose="020B0604030504040204" pitchFamily="34" charset="-128"/>
                <a:ea typeface="Meiryo" panose="020B0604030504040204" pitchFamily="34" charset="-128"/>
                <a:cs typeface="ＭＳ Ｐゴシック"/>
              </a:endParaRPr>
            </a:p>
          </p:txBody>
        </p:sp>
      </p:grpSp>
      <p:sp>
        <p:nvSpPr>
          <p:cNvPr id="386" name="テキスト ボックス 385">
            <a:extLst>
              <a:ext uri="{FF2B5EF4-FFF2-40B4-BE49-F238E27FC236}">
                <a16:creationId xmlns:a16="http://schemas.microsoft.com/office/drawing/2014/main" id="{A43D0C86-177A-0547-AED5-06009420C79E}"/>
              </a:ext>
            </a:extLst>
          </p:cNvPr>
          <p:cNvSpPr txBox="1"/>
          <p:nvPr/>
        </p:nvSpPr>
        <p:spPr>
          <a:xfrm>
            <a:off x="5568791" y="5513672"/>
            <a:ext cx="3185487" cy="861774"/>
          </a:xfrm>
          <a:prstGeom prst="rect">
            <a:avLst/>
          </a:prstGeom>
          <a:noFill/>
        </p:spPr>
        <p:txBody>
          <a:bodyPr wrap="none" rtlCol="0">
            <a:spAutoFit/>
          </a:bodyPr>
          <a:lstStyle/>
          <a:p>
            <a:pPr algn="r"/>
            <a:r>
              <a:rPr kumimoji="1" lang="ja-JP" altLang="en-US" sz="3200" b="1">
                <a:solidFill>
                  <a:srgbClr val="0070C0"/>
                </a:solidFill>
                <a:latin typeface="Meiryo" panose="020B0604030504040204" pitchFamily="34" charset="-128"/>
                <a:ea typeface="Meiryo" panose="020B0604030504040204" pitchFamily="34" charset="-128"/>
              </a:rPr>
              <a:t>トレンド</a:t>
            </a:r>
            <a:r>
              <a:rPr kumimoji="1" lang="ja-JP" altLang="en-US">
                <a:solidFill>
                  <a:srgbClr val="0070C0"/>
                </a:solidFill>
                <a:latin typeface="Meiryo" panose="020B0604030504040204" pitchFamily="34" charset="-128"/>
                <a:ea typeface="Meiryo" panose="020B0604030504040204" pitchFamily="34" charset="-128"/>
              </a:rPr>
              <a:t>とは</a:t>
            </a:r>
            <a:endParaRPr kumimoji="1" lang="en-US" altLang="ja-JP" dirty="0">
              <a:solidFill>
                <a:srgbClr val="0070C0"/>
              </a:solidFill>
              <a:latin typeface="Meiryo" panose="020B0604030504040204" pitchFamily="34" charset="-128"/>
              <a:ea typeface="Meiryo" panose="020B0604030504040204" pitchFamily="34" charset="-128"/>
            </a:endParaRPr>
          </a:p>
          <a:p>
            <a:pPr algn="r"/>
            <a:r>
              <a:rPr lang="ja-JP" altLang="en-US">
                <a:solidFill>
                  <a:srgbClr val="0070C0"/>
                </a:solidFill>
                <a:latin typeface="Meiryo" panose="020B0604030504040204" pitchFamily="34" charset="-128"/>
                <a:ea typeface="Meiryo" panose="020B0604030504040204" pitchFamily="34" charset="-128"/>
              </a:rPr>
              <a:t>「</a:t>
            </a:r>
            <a:r>
              <a:rPr lang="ja-JP" altLang="en-US" b="1">
                <a:solidFill>
                  <a:srgbClr val="0432FF"/>
                </a:solidFill>
                <a:latin typeface="Meiryo" panose="020B0604030504040204" pitchFamily="34" charset="-128"/>
                <a:ea typeface="Meiryo" panose="020B0604030504040204" pitchFamily="34" charset="-128"/>
              </a:rPr>
              <a:t>関係</a:t>
            </a:r>
            <a:r>
              <a:rPr lang="ja-JP" altLang="en-US">
                <a:solidFill>
                  <a:srgbClr val="0070C0"/>
                </a:solidFill>
                <a:latin typeface="Meiryo" panose="020B0604030504040204" pitchFamily="34" charset="-128"/>
                <a:ea typeface="Meiryo" panose="020B0604030504040204" pitchFamily="34" charset="-128"/>
              </a:rPr>
              <a:t>」が変化する「</a:t>
            </a:r>
            <a:r>
              <a:rPr lang="ja-JP" altLang="en-US" b="1">
                <a:solidFill>
                  <a:schemeClr val="accent6">
                    <a:lumMod val="75000"/>
                  </a:schemeClr>
                </a:solidFill>
                <a:latin typeface="Meiryo" panose="020B0604030504040204" pitchFamily="34" charset="-128"/>
                <a:ea typeface="Meiryo" panose="020B0604030504040204" pitchFamily="34" charset="-128"/>
              </a:rPr>
              <a:t>歴史</a:t>
            </a:r>
            <a:r>
              <a:rPr lang="ja-JP" altLang="en-US">
                <a:solidFill>
                  <a:srgbClr val="0070C0"/>
                </a:solidFill>
                <a:latin typeface="Meiryo" panose="020B0604030504040204" pitchFamily="34" charset="-128"/>
                <a:ea typeface="Meiryo" panose="020B0604030504040204" pitchFamily="34" charset="-128"/>
              </a:rPr>
              <a:t>」</a:t>
            </a:r>
            <a:endParaRPr kumimoji="1" lang="ja-JP" altLang="en-US">
              <a:solidFill>
                <a:srgbClr val="0070C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976290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87"/>
                                        </p:tgtEl>
                                        <p:attrNameLst>
                                          <p:attrName>style.visibility</p:attrName>
                                        </p:attrNameLst>
                                      </p:cBhvr>
                                      <p:to>
                                        <p:strVal val="visible"/>
                                      </p:to>
                                    </p:set>
                                    <p:animEffect transition="in" filter="wipe(down)">
                                      <p:cBhvr>
                                        <p:cTn id="7" dur="500"/>
                                        <p:tgtEl>
                                          <p:spTgt spid="38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7"/>
                                        </p:tgtEl>
                                        <p:attrNameLst>
                                          <p:attrName>style.visibility</p:attrName>
                                        </p:attrNameLst>
                                      </p:cBhvr>
                                      <p:to>
                                        <p:strVal val="visible"/>
                                      </p:to>
                                    </p:set>
                                    <p:animEffect transition="in" filter="fade">
                                      <p:cBhvr>
                                        <p:cTn id="12" dur="500"/>
                                        <p:tgtEl>
                                          <p:spTgt spid="237"/>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72"/>
                                        </p:tgtEl>
                                        <p:attrNameLst>
                                          <p:attrName>style.visibility</p:attrName>
                                        </p:attrNameLst>
                                      </p:cBhvr>
                                      <p:to>
                                        <p:strVal val="visible"/>
                                      </p:to>
                                    </p:set>
                                    <p:animEffect transition="in" filter="fade">
                                      <p:cBhvr>
                                        <p:cTn id="16" dur="500"/>
                                        <p:tgtEl>
                                          <p:spTgt spid="17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97"/>
                                        </p:tgtEl>
                                        <p:attrNameLst>
                                          <p:attrName>style.visibility</p:attrName>
                                        </p:attrNameLst>
                                      </p:cBhvr>
                                      <p:to>
                                        <p:strVal val="visible"/>
                                      </p:to>
                                    </p:set>
                                    <p:animEffect transition="in" filter="fade">
                                      <p:cBhvr>
                                        <p:cTn id="21" dur="500"/>
                                        <p:tgtEl>
                                          <p:spTgt spid="297"/>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298"/>
                                        </p:tgtEl>
                                        <p:attrNameLst>
                                          <p:attrName>style.visibility</p:attrName>
                                        </p:attrNameLst>
                                      </p:cBhvr>
                                      <p:to>
                                        <p:strVal val="visible"/>
                                      </p:to>
                                    </p:set>
                                    <p:animEffect transition="in" filter="fade">
                                      <p:cBhvr>
                                        <p:cTn id="25" dur="500"/>
                                        <p:tgtEl>
                                          <p:spTgt spid="298"/>
                                        </p:tgtEl>
                                      </p:cBhvr>
                                    </p:animEffect>
                                  </p:childTnLst>
                                </p:cTn>
                              </p:par>
                            </p:childTnLst>
                          </p:cTn>
                        </p:par>
                        <p:par>
                          <p:cTn id="26" fill="hold">
                            <p:stCondLst>
                              <p:cond delay="1000"/>
                            </p:stCondLst>
                            <p:childTnLst>
                              <p:par>
                                <p:cTn id="27" presetID="22" presetClass="entr" presetSubtype="4" fill="hold" nodeType="afterEffect">
                                  <p:stCondLst>
                                    <p:cond delay="0"/>
                                  </p:stCondLst>
                                  <p:childTnLst>
                                    <p:set>
                                      <p:cBhvr>
                                        <p:cTn id="28" dur="1" fill="hold">
                                          <p:stCondLst>
                                            <p:cond delay="0"/>
                                          </p:stCondLst>
                                        </p:cTn>
                                        <p:tgtEl>
                                          <p:spTgt spid="380"/>
                                        </p:tgtEl>
                                        <p:attrNameLst>
                                          <p:attrName>style.visibility</p:attrName>
                                        </p:attrNameLst>
                                      </p:cBhvr>
                                      <p:to>
                                        <p:strVal val="visible"/>
                                      </p:to>
                                    </p:set>
                                    <p:animEffect transition="in" filter="wipe(down)">
                                      <p:cBhvr>
                                        <p:cTn id="29" dur="500"/>
                                        <p:tgtEl>
                                          <p:spTgt spid="38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88"/>
                                        </p:tgtEl>
                                        <p:attrNameLst>
                                          <p:attrName>style.visibility</p:attrName>
                                        </p:attrNameLst>
                                      </p:cBhvr>
                                      <p:to>
                                        <p:strVal val="visible"/>
                                      </p:to>
                                    </p:set>
                                    <p:animEffect transition="in" filter="wipe(left)">
                                      <p:cBhvr>
                                        <p:cTn id="34" dur="500"/>
                                        <p:tgtEl>
                                          <p:spTgt spid="388"/>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8" fill="hold" grpId="0" nodeType="clickEffect">
                                  <p:stCondLst>
                                    <p:cond delay="0"/>
                                  </p:stCondLst>
                                  <p:childTnLst>
                                    <p:set>
                                      <p:cBhvr>
                                        <p:cTn id="38" dur="1" fill="hold">
                                          <p:stCondLst>
                                            <p:cond delay="0"/>
                                          </p:stCondLst>
                                        </p:cTn>
                                        <p:tgtEl>
                                          <p:spTgt spid="386"/>
                                        </p:tgtEl>
                                        <p:attrNameLst>
                                          <p:attrName>style.visibility</p:attrName>
                                        </p:attrNameLst>
                                      </p:cBhvr>
                                      <p:to>
                                        <p:strVal val="visible"/>
                                      </p:to>
                                    </p:set>
                                    <p:anim calcmode="lin" valueType="num">
                                      <p:cBhvr additive="base">
                                        <p:cTn id="39" dur="500"/>
                                        <p:tgtEl>
                                          <p:spTgt spid="386"/>
                                        </p:tgtEl>
                                        <p:attrNameLst>
                                          <p:attrName>ppt_x</p:attrName>
                                        </p:attrNameLst>
                                      </p:cBhvr>
                                      <p:tavLst>
                                        <p:tav tm="0">
                                          <p:val>
                                            <p:strVal val="#ppt_x-#ppt_w*1.125000"/>
                                          </p:val>
                                        </p:tav>
                                        <p:tav tm="100000">
                                          <p:val>
                                            <p:strVal val="#ppt_x"/>
                                          </p:val>
                                        </p:tav>
                                      </p:tavLst>
                                    </p:anim>
                                    <p:animEffect transition="in" filter="wipe(right)">
                                      <p:cBhvr>
                                        <p:cTn id="40" dur="500"/>
                                        <p:tgtEl>
                                          <p:spTgt spid="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a:extLst>
              <a:ext uri="{FF2B5EF4-FFF2-40B4-BE49-F238E27FC236}">
                <a16:creationId xmlns:a16="http://schemas.microsoft.com/office/drawing/2014/main" id="{46D50953-2DF3-3949-8390-9B9AE14BBD8A}"/>
              </a:ext>
            </a:extLst>
          </p:cNvPr>
          <p:cNvSpPr/>
          <p:nvPr/>
        </p:nvSpPr>
        <p:spPr>
          <a:xfrm>
            <a:off x="2983713" y="2204864"/>
            <a:ext cx="5673270" cy="426240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2" name="タイトル 1"/>
          <p:cNvSpPr>
            <a:spLocks noGrp="1"/>
          </p:cNvSpPr>
          <p:nvPr>
            <p:ph type="title"/>
          </p:nvPr>
        </p:nvSpPr>
        <p:spPr>
          <a:xfrm>
            <a:off x="230400" y="266400"/>
            <a:ext cx="8686800" cy="416221"/>
          </a:xfrm>
        </p:spPr>
        <p:txBody>
          <a:bodyPr lIns="0" rIns="0">
            <a:noAutofit/>
          </a:bodyPr>
          <a:lstStyle/>
          <a:p>
            <a:r>
              <a:rPr lang="ja-JP" altLang="en-US" sz="2700" dirty="0"/>
              <a:t>デジタル・</a:t>
            </a:r>
            <a:r>
              <a:rPr lang="ja-JP" altLang="en-US" sz="2700"/>
              <a:t>トランスフォーメーションの</a:t>
            </a:r>
            <a:r>
              <a:rPr lang="en-US" altLang="ja-JP" sz="2700" dirty="0"/>
              <a:t>3</a:t>
            </a:r>
            <a:r>
              <a:rPr lang="ja-JP" altLang="en-US" sz="2700"/>
              <a:t>つのフェーズ</a:t>
            </a:r>
            <a:endParaRPr kumimoji="1" lang="ja-JP" altLang="en-US" sz="2700" dirty="0"/>
          </a:p>
        </p:txBody>
      </p:sp>
      <p:sp>
        <p:nvSpPr>
          <p:cNvPr id="4" name="正方形/長方形 3"/>
          <p:cNvSpPr/>
          <p:nvPr/>
        </p:nvSpPr>
        <p:spPr>
          <a:xfrm>
            <a:off x="4039262" y="2313301"/>
            <a:ext cx="4528476" cy="134168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5" name="正方形/長方形 4"/>
          <p:cNvSpPr/>
          <p:nvPr/>
        </p:nvSpPr>
        <p:spPr>
          <a:xfrm>
            <a:off x="4039262" y="3678471"/>
            <a:ext cx="4528476" cy="134168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1400" b="1" dirty="0">
              <a:solidFill>
                <a:schemeClr val="bg1"/>
              </a:solidFill>
              <a:latin typeface="Meiryo" panose="020B0604030504040204" pitchFamily="34" charset="-128"/>
              <a:ea typeface="Meiryo" panose="020B0604030504040204" pitchFamily="34" charset="-128"/>
              <a:cs typeface="Meiryo" charset="-128"/>
            </a:endParaRPr>
          </a:p>
          <a:p>
            <a:pPr algn="ctr"/>
            <a:endParaRPr kumimoji="1" lang="en-US" altLang="ja-JP" dirty="0">
              <a:solidFill>
                <a:schemeClr val="bg1"/>
              </a:solidFill>
              <a:latin typeface="Meiryo" panose="020B0604030504040204" pitchFamily="34" charset="-128"/>
              <a:ea typeface="Meiryo" panose="020B0604030504040204" pitchFamily="34" charset="-128"/>
              <a:cs typeface="Meiryo" charset="-128"/>
            </a:endParaRPr>
          </a:p>
          <a:p>
            <a:pPr algn="ctr"/>
            <a:endParaRPr lang="en-US" altLang="ja-JP" dirty="0">
              <a:solidFill>
                <a:schemeClr val="bg1"/>
              </a:solidFill>
              <a:latin typeface="Meiryo" panose="020B0604030504040204" pitchFamily="34" charset="-128"/>
              <a:ea typeface="Meiryo" panose="020B0604030504040204" pitchFamily="34" charset="-128"/>
              <a:cs typeface="Meiryo" charset="-128"/>
            </a:endParaRPr>
          </a:p>
          <a:p>
            <a:pPr algn="ctr"/>
            <a:endParaRPr kumimoji="1" lang="ja-JP" altLang="en-US" dirty="0">
              <a:solidFill>
                <a:schemeClr val="bg1"/>
              </a:solidFill>
              <a:latin typeface="Meiryo" panose="020B0604030504040204" pitchFamily="34" charset="-128"/>
              <a:ea typeface="Meiryo" panose="020B0604030504040204" pitchFamily="34" charset="-128"/>
              <a:cs typeface="Meiryo" charset="-128"/>
            </a:endParaRPr>
          </a:p>
        </p:txBody>
      </p:sp>
      <p:sp>
        <p:nvSpPr>
          <p:cNvPr id="6" name="正方形/長方形 5"/>
          <p:cNvSpPr/>
          <p:nvPr/>
        </p:nvSpPr>
        <p:spPr>
          <a:xfrm>
            <a:off x="4039262" y="5041862"/>
            <a:ext cx="4528476" cy="133488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1400" dirty="0">
              <a:solidFill>
                <a:schemeClr val="bg1"/>
              </a:solidFill>
              <a:latin typeface="Meiryo" panose="020B0604030504040204" pitchFamily="34" charset="-128"/>
              <a:ea typeface="Meiryo" panose="020B0604030504040204" pitchFamily="34" charset="-128"/>
            </a:endParaRPr>
          </a:p>
          <a:p>
            <a:pPr algn="ctr"/>
            <a:endParaRPr lang="en-US" altLang="ja-JP" sz="1400" dirty="0">
              <a:solidFill>
                <a:schemeClr val="bg1"/>
              </a:solidFill>
              <a:latin typeface="Meiryo" panose="020B0604030504040204" pitchFamily="34" charset="-128"/>
              <a:ea typeface="Meiryo" panose="020B0604030504040204" pitchFamily="34" charset="-128"/>
            </a:endParaRPr>
          </a:p>
          <a:p>
            <a:pPr algn="ctr"/>
            <a:endParaRPr kumimoji="1" lang="en-US" altLang="ja-JP" dirty="0">
              <a:solidFill>
                <a:schemeClr val="bg1"/>
              </a:solidFill>
              <a:latin typeface="Meiryo" panose="020B0604030504040204" pitchFamily="34" charset="-128"/>
              <a:ea typeface="Meiryo" panose="020B0604030504040204" pitchFamily="34" charset="-128"/>
              <a:cs typeface="Meiryo" charset="-128"/>
            </a:endParaRPr>
          </a:p>
          <a:p>
            <a:pPr algn="ctr"/>
            <a:endParaRPr lang="en-US" altLang="ja-JP" dirty="0">
              <a:solidFill>
                <a:schemeClr val="bg1"/>
              </a:solidFill>
              <a:latin typeface="Meiryo" panose="020B0604030504040204" pitchFamily="34" charset="-128"/>
              <a:ea typeface="Meiryo" panose="020B0604030504040204" pitchFamily="34" charset="-128"/>
              <a:cs typeface="Meiryo" charset="-128"/>
            </a:endParaRPr>
          </a:p>
        </p:txBody>
      </p:sp>
      <p:sp>
        <p:nvSpPr>
          <p:cNvPr id="7" name="直角三角形 6"/>
          <p:cNvSpPr/>
          <p:nvPr/>
        </p:nvSpPr>
        <p:spPr>
          <a:xfrm rot="10800000">
            <a:off x="522574" y="2204861"/>
            <a:ext cx="2344892" cy="4274659"/>
          </a:xfrm>
          <a:prstGeom prst="rtTriangl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直角三角形 8"/>
          <p:cNvSpPr/>
          <p:nvPr/>
        </p:nvSpPr>
        <p:spPr>
          <a:xfrm>
            <a:off x="463907" y="2204864"/>
            <a:ext cx="2344892" cy="4274659"/>
          </a:xfrm>
          <a:prstGeom prst="rtTriangle">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ホームベース 10"/>
          <p:cNvSpPr/>
          <p:nvPr/>
        </p:nvSpPr>
        <p:spPr>
          <a:xfrm>
            <a:off x="3056667" y="2313301"/>
            <a:ext cx="1117559" cy="1341688"/>
          </a:xfrm>
          <a:prstGeom prst="homePlate">
            <a:avLst>
              <a:gd name="adj" fmla="val 33333"/>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第</a:t>
            </a:r>
            <a:r>
              <a:rPr kumimoji="1" lang="en-US" altLang="ja-JP" sz="2000" dirty="0">
                <a:solidFill>
                  <a:srgbClr val="FFFFFF"/>
                </a:solidFill>
                <a:latin typeface="Meiryo" charset="-128"/>
                <a:ea typeface="Meiryo" charset="-128"/>
                <a:cs typeface="Meiryo" charset="-128"/>
              </a:rPr>
              <a:t>1</a:t>
            </a:r>
            <a:endParaRPr lang="en-US" altLang="ja-JP" sz="20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フェーズ</a:t>
            </a:r>
          </a:p>
        </p:txBody>
      </p:sp>
      <p:sp>
        <p:nvSpPr>
          <p:cNvPr id="12" name="ホームベース 11"/>
          <p:cNvSpPr/>
          <p:nvPr/>
        </p:nvSpPr>
        <p:spPr>
          <a:xfrm>
            <a:off x="3056667" y="3676692"/>
            <a:ext cx="1117559" cy="1341688"/>
          </a:xfrm>
          <a:prstGeom prst="homePlate">
            <a:avLst>
              <a:gd name="adj" fmla="val 33333"/>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charset="-128"/>
                <a:ea typeface="Meiryo" charset="-128"/>
                <a:cs typeface="Meiryo" charset="-128"/>
              </a:rPr>
              <a:t>第</a:t>
            </a:r>
            <a:r>
              <a:rPr kumimoji="1" lang="en-US" altLang="ja-JP" sz="2000" dirty="0">
                <a:solidFill>
                  <a:srgbClr val="FFFFFF"/>
                </a:solidFill>
                <a:latin typeface="Meiryo" charset="-128"/>
                <a:ea typeface="Meiryo" charset="-128"/>
                <a:cs typeface="Meiryo" charset="-128"/>
              </a:rPr>
              <a:t>2</a:t>
            </a:r>
            <a:endParaRPr lang="en-US" altLang="ja-JP" sz="20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フェーズ</a:t>
            </a:r>
          </a:p>
        </p:txBody>
      </p:sp>
      <p:sp>
        <p:nvSpPr>
          <p:cNvPr id="13" name="ホームベース 12"/>
          <p:cNvSpPr/>
          <p:nvPr/>
        </p:nvSpPr>
        <p:spPr>
          <a:xfrm>
            <a:off x="3056668" y="5041862"/>
            <a:ext cx="1117559" cy="1334889"/>
          </a:xfrm>
          <a:prstGeom prst="homePlate">
            <a:avLst>
              <a:gd name="adj" fmla="val 33333"/>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第</a:t>
            </a:r>
            <a:r>
              <a:rPr lang="en-US" altLang="ja-JP" sz="2000" dirty="0">
                <a:solidFill>
                  <a:srgbClr val="FFFFFF"/>
                </a:solidFill>
                <a:latin typeface="Meiryo" charset="-128"/>
                <a:ea typeface="Meiryo" charset="-128"/>
                <a:cs typeface="Meiryo" charset="-128"/>
              </a:rPr>
              <a:t>3</a:t>
            </a:r>
          </a:p>
          <a:p>
            <a:pPr algn="ctr"/>
            <a:r>
              <a:rPr kumimoji="1" lang="ja-JP" altLang="en-US" sz="800" dirty="0">
                <a:solidFill>
                  <a:srgbClr val="FFFFFF"/>
                </a:solidFill>
                <a:latin typeface="Meiryo" charset="-128"/>
                <a:ea typeface="Meiryo" charset="-128"/>
                <a:cs typeface="Meiryo" charset="-128"/>
              </a:rPr>
              <a:t>フェーズ</a:t>
            </a:r>
          </a:p>
        </p:txBody>
      </p:sp>
      <p:sp>
        <p:nvSpPr>
          <p:cNvPr id="18" name="正方形/長方形 17">
            <a:extLst>
              <a:ext uri="{FF2B5EF4-FFF2-40B4-BE49-F238E27FC236}">
                <a16:creationId xmlns:a16="http://schemas.microsoft.com/office/drawing/2014/main" id="{0CAABFA5-DA70-2A4F-918B-86ABB909AEBD}"/>
              </a:ext>
            </a:extLst>
          </p:cNvPr>
          <p:cNvSpPr/>
          <p:nvPr/>
        </p:nvSpPr>
        <p:spPr>
          <a:xfrm>
            <a:off x="457200" y="791662"/>
            <a:ext cx="8199783" cy="1291761"/>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panose="020B0604030504040204" pitchFamily="34" charset="-128"/>
                <a:ea typeface="Meiryo" panose="020B0604030504040204" pitchFamily="34" charset="-128"/>
                <a:cs typeface="Meiryo" charset="-128"/>
              </a:rPr>
              <a:t>われわれ人間の</a:t>
            </a:r>
            <a:r>
              <a:rPr lang="ja-JP" altLang="en-US">
                <a:solidFill>
                  <a:schemeClr val="bg1"/>
                </a:solidFill>
                <a:latin typeface="Meiryo" panose="020B0604030504040204" pitchFamily="34" charset="-128"/>
                <a:ea typeface="Meiryo" panose="020B0604030504040204" pitchFamily="34" charset="-128"/>
                <a:cs typeface="Meiryo" charset="-128"/>
              </a:rPr>
              <a:t>生活に、何ら</a:t>
            </a:r>
            <a:r>
              <a:rPr lang="ja-JP" altLang="en-US" dirty="0">
                <a:solidFill>
                  <a:schemeClr val="bg1"/>
                </a:solidFill>
                <a:latin typeface="Meiryo" panose="020B0604030504040204" pitchFamily="34" charset="-128"/>
                <a:ea typeface="Meiryo" panose="020B0604030504040204" pitchFamily="34" charset="-128"/>
                <a:cs typeface="Meiryo" charset="-128"/>
              </a:rPr>
              <a:t>かの影響を与え、</a:t>
            </a:r>
            <a:endParaRPr lang="en-US" altLang="ja-JP" dirty="0">
              <a:solidFill>
                <a:schemeClr val="bg1"/>
              </a:solidFill>
              <a:latin typeface="Meiryo" panose="020B0604030504040204" pitchFamily="34" charset="-128"/>
              <a:ea typeface="Meiryo" panose="020B0604030504040204" pitchFamily="34" charset="-128"/>
              <a:cs typeface="Meiryo" charset="-128"/>
            </a:endParaRPr>
          </a:p>
          <a:p>
            <a:pPr algn="ctr"/>
            <a:r>
              <a:rPr lang="ja-JP" altLang="en-US" dirty="0">
                <a:solidFill>
                  <a:schemeClr val="bg1"/>
                </a:solidFill>
                <a:latin typeface="Meiryo" panose="020B0604030504040204" pitchFamily="34" charset="-128"/>
                <a:ea typeface="Meiryo" panose="020B0604030504040204" pitchFamily="34" charset="-128"/>
                <a:cs typeface="Meiryo" charset="-128"/>
              </a:rPr>
              <a:t>進化し続けるテクノロジー</a:t>
            </a:r>
            <a:r>
              <a:rPr lang="ja-JP" altLang="en-US">
                <a:solidFill>
                  <a:schemeClr val="bg1"/>
                </a:solidFill>
                <a:latin typeface="Meiryo" panose="020B0604030504040204" pitchFamily="34" charset="-128"/>
                <a:ea typeface="Meiryo" panose="020B0604030504040204" pitchFamily="34" charset="-128"/>
                <a:cs typeface="Meiryo" charset="-128"/>
              </a:rPr>
              <a:t>であり、その結果、</a:t>
            </a:r>
            <a:endParaRPr lang="en-US" altLang="ja-JP" dirty="0">
              <a:solidFill>
                <a:schemeClr val="bg1"/>
              </a:solidFill>
              <a:latin typeface="Meiryo" panose="020B0604030504040204" pitchFamily="34" charset="-128"/>
              <a:ea typeface="Meiryo" panose="020B0604030504040204" pitchFamily="34" charset="-128"/>
              <a:cs typeface="Meiryo" charset="-128"/>
            </a:endParaRPr>
          </a:p>
          <a:p>
            <a:pPr algn="ctr"/>
            <a:r>
              <a:rPr lang="ja-JP" altLang="en-US" sz="2400" b="1">
                <a:solidFill>
                  <a:schemeClr val="bg1"/>
                </a:solidFill>
                <a:latin typeface="Meiryo" panose="020B0604030504040204" pitchFamily="34" charset="-128"/>
                <a:ea typeface="Meiryo" panose="020B0604030504040204" pitchFamily="34" charset="-128"/>
                <a:cs typeface="Meiryo" charset="-128"/>
              </a:rPr>
              <a:t>人々</a:t>
            </a:r>
            <a:r>
              <a:rPr lang="ja-JP" altLang="en-US" sz="2400" b="1" dirty="0">
                <a:solidFill>
                  <a:schemeClr val="bg1"/>
                </a:solidFill>
                <a:latin typeface="Meiryo" panose="020B0604030504040204" pitchFamily="34" charset="-128"/>
                <a:ea typeface="Meiryo" panose="020B0604030504040204" pitchFamily="34" charset="-128"/>
                <a:cs typeface="Meiryo" charset="-128"/>
              </a:rPr>
              <a:t>の生活をより良い方向に変化させる</a:t>
            </a:r>
            <a:endParaRPr lang="en-US" altLang="ja-JP" sz="2400" b="1" dirty="0">
              <a:solidFill>
                <a:schemeClr val="bg1"/>
              </a:solidFill>
              <a:latin typeface="Meiryo" panose="020B0604030504040204" pitchFamily="34" charset="-128"/>
              <a:ea typeface="Meiryo" panose="020B0604030504040204" pitchFamily="34" charset="-128"/>
              <a:cs typeface="Meiryo" charset="-128"/>
            </a:endParaRPr>
          </a:p>
        </p:txBody>
      </p:sp>
      <p:sp>
        <p:nvSpPr>
          <p:cNvPr id="8" name="テキスト ボックス 7"/>
          <p:cNvSpPr txBox="1"/>
          <p:nvPr/>
        </p:nvSpPr>
        <p:spPr>
          <a:xfrm>
            <a:off x="1598212" y="2270104"/>
            <a:ext cx="1210588" cy="830997"/>
          </a:xfrm>
          <a:prstGeom prst="rect">
            <a:avLst/>
          </a:prstGeom>
          <a:noFill/>
        </p:spPr>
        <p:txBody>
          <a:bodyPr wrap="none" rtlCol="0">
            <a:spAutoFit/>
          </a:bodyPr>
          <a:lstStyle/>
          <a:p>
            <a:pPr algn="r"/>
            <a:r>
              <a:rPr kumimoji="1" lang="ja-JP" altLang="en-US" sz="1600" dirty="0">
                <a:solidFill>
                  <a:schemeClr val="bg1"/>
                </a:solidFill>
                <a:latin typeface="Meiryo" charset="-128"/>
                <a:ea typeface="Meiryo" charset="-128"/>
                <a:cs typeface="Meiryo" charset="-128"/>
              </a:rPr>
              <a:t>生産性向上</a:t>
            </a:r>
            <a:endParaRPr kumimoji="1" lang="en-US" altLang="ja-JP" sz="1600" dirty="0">
              <a:solidFill>
                <a:schemeClr val="bg1"/>
              </a:solidFill>
              <a:latin typeface="Meiryo" charset="-128"/>
              <a:ea typeface="Meiryo" charset="-128"/>
              <a:cs typeface="Meiryo" charset="-128"/>
            </a:endParaRPr>
          </a:p>
          <a:p>
            <a:pPr algn="r"/>
            <a:r>
              <a:rPr lang="ja-JP" altLang="en-US" sz="1600" dirty="0">
                <a:solidFill>
                  <a:schemeClr val="bg1"/>
                </a:solidFill>
                <a:latin typeface="Meiryo" charset="-128"/>
                <a:ea typeface="Meiryo" charset="-128"/>
                <a:cs typeface="Meiryo" charset="-128"/>
              </a:rPr>
              <a:t>コスト削減</a:t>
            </a:r>
            <a:endParaRPr lang="en-US" altLang="ja-JP" sz="1600" dirty="0">
              <a:solidFill>
                <a:schemeClr val="bg1"/>
              </a:solidFill>
              <a:latin typeface="Meiryo" charset="-128"/>
              <a:ea typeface="Meiryo" charset="-128"/>
              <a:cs typeface="Meiryo" charset="-128"/>
            </a:endParaRPr>
          </a:p>
          <a:p>
            <a:pPr algn="r"/>
            <a:r>
              <a:rPr kumimoji="1" lang="ja-JP" altLang="en-US" sz="1600">
                <a:solidFill>
                  <a:schemeClr val="bg1"/>
                </a:solidFill>
                <a:latin typeface="Meiryo" charset="-128"/>
                <a:ea typeface="Meiryo" charset="-128"/>
                <a:cs typeface="Meiryo" charset="-128"/>
              </a:rPr>
              <a:t>納期の短縮</a:t>
            </a:r>
            <a:endParaRPr kumimoji="1" lang="ja-JP" altLang="en-US" sz="1600" dirty="0">
              <a:solidFill>
                <a:schemeClr val="bg1"/>
              </a:solidFill>
              <a:latin typeface="Meiryo" charset="-128"/>
              <a:ea typeface="Meiryo" charset="-128"/>
              <a:cs typeface="Meiryo" charset="-128"/>
            </a:endParaRPr>
          </a:p>
        </p:txBody>
      </p:sp>
      <p:sp>
        <p:nvSpPr>
          <p:cNvPr id="10" name="テキスト ボックス 9"/>
          <p:cNvSpPr txBox="1"/>
          <p:nvPr/>
        </p:nvSpPr>
        <p:spPr>
          <a:xfrm>
            <a:off x="463906" y="5636267"/>
            <a:ext cx="1620957" cy="830997"/>
          </a:xfrm>
          <a:prstGeom prst="rect">
            <a:avLst/>
          </a:prstGeom>
          <a:noFill/>
        </p:spPr>
        <p:txBody>
          <a:bodyPr wrap="none" rtlCol="0">
            <a:spAutoFit/>
          </a:bodyPr>
          <a:lstStyle/>
          <a:p>
            <a:r>
              <a:rPr kumimoji="1" lang="ja-JP" altLang="en-US" sz="1600" dirty="0">
                <a:solidFill>
                  <a:schemeClr val="bg1"/>
                </a:solidFill>
                <a:latin typeface="Meiryo" charset="-128"/>
                <a:ea typeface="Meiryo" charset="-128"/>
                <a:cs typeface="Meiryo" charset="-128"/>
              </a:rPr>
              <a:t>スピードの加速</a:t>
            </a:r>
            <a:endParaRPr kumimoji="1" lang="en-US" altLang="ja-JP" sz="1600" dirty="0">
              <a:solidFill>
                <a:schemeClr val="bg1"/>
              </a:solidFill>
              <a:latin typeface="Meiryo" charset="-128"/>
              <a:ea typeface="Meiryo" charset="-128"/>
              <a:cs typeface="Meiryo" charset="-128"/>
            </a:endParaRPr>
          </a:p>
          <a:p>
            <a:r>
              <a:rPr lang="ja-JP" altLang="en-US" sz="1600" dirty="0">
                <a:solidFill>
                  <a:schemeClr val="bg1"/>
                </a:solidFill>
                <a:latin typeface="Meiryo" charset="-128"/>
                <a:ea typeface="Meiryo" charset="-128"/>
                <a:cs typeface="Meiryo" charset="-128"/>
              </a:rPr>
              <a:t>価値基準の転換</a:t>
            </a:r>
            <a:endParaRPr lang="en-US" altLang="ja-JP" sz="1600" dirty="0">
              <a:solidFill>
                <a:schemeClr val="bg1"/>
              </a:solidFill>
              <a:latin typeface="Meiryo" charset="-128"/>
              <a:ea typeface="Meiryo" charset="-128"/>
              <a:cs typeface="Meiryo" charset="-128"/>
            </a:endParaRPr>
          </a:p>
          <a:p>
            <a:r>
              <a:rPr lang="ja-JP" altLang="en-US" sz="1600" dirty="0">
                <a:solidFill>
                  <a:schemeClr val="bg1"/>
                </a:solidFill>
                <a:latin typeface="Meiryo" charset="-128"/>
                <a:ea typeface="Meiryo" charset="-128"/>
                <a:cs typeface="Meiryo" charset="-128"/>
              </a:rPr>
              <a:t>新ビジネス創出</a:t>
            </a:r>
            <a:endParaRPr lang="en-US" altLang="ja-JP" sz="1600" dirty="0">
              <a:solidFill>
                <a:schemeClr val="bg1"/>
              </a:solidFill>
              <a:latin typeface="Meiryo" charset="-128"/>
              <a:ea typeface="Meiryo" charset="-128"/>
              <a:cs typeface="Meiryo" charset="-128"/>
            </a:endParaRPr>
          </a:p>
        </p:txBody>
      </p:sp>
      <p:sp>
        <p:nvSpPr>
          <p:cNvPr id="14" name="正方形/長方形 13">
            <a:extLst>
              <a:ext uri="{FF2B5EF4-FFF2-40B4-BE49-F238E27FC236}">
                <a16:creationId xmlns:a16="http://schemas.microsoft.com/office/drawing/2014/main" id="{B8CEB33D-5B8E-6E43-BDE8-44E7EF07B896}"/>
              </a:ext>
            </a:extLst>
          </p:cNvPr>
          <p:cNvSpPr/>
          <p:nvPr/>
        </p:nvSpPr>
        <p:spPr>
          <a:xfrm>
            <a:off x="4084983" y="1873542"/>
            <a:ext cx="4572000" cy="215444"/>
          </a:xfrm>
          <a:prstGeom prst="rect">
            <a:avLst/>
          </a:prstGeom>
        </p:spPr>
        <p:txBody>
          <a:bodyPr>
            <a:spAutoFit/>
          </a:bodyPr>
          <a:lstStyle/>
          <a:p>
            <a:pPr algn="r"/>
            <a:r>
              <a:rPr lang="en-US" altLang="ja-JP" sz="800" dirty="0">
                <a:solidFill>
                  <a:schemeClr val="bg1"/>
                </a:solidFill>
                <a:latin typeface="Meiryo" panose="020B0604030504040204" pitchFamily="34" charset="-128"/>
                <a:ea typeface="Meiryo" panose="020B0604030504040204" pitchFamily="34" charset="-128"/>
              </a:rPr>
              <a:t>2004</a:t>
            </a:r>
            <a:r>
              <a:rPr lang="ja-JP" altLang="en-US" sz="800" dirty="0">
                <a:solidFill>
                  <a:schemeClr val="bg1"/>
                </a:solidFill>
                <a:latin typeface="Meiryo" panose="020B0604030504040204" pitchFamily="34" charset="-128"/>
                <a:ea typeface="Meiryo" panose="020B0604030504040204" pitchFamily="34" charset="-128"/>
              </a:rPr>
              <a:t>年にスウェーデンのウメオ大学のエリック・ストルターマン教授が提唱</a:t>
            </a:r>
          </a:p>
        </p:txBody>
      </p:sp>
      <p:sp>
        <p:nvSpPr>
          <p:cNvPr id="15" name="正方形/長方形 14">
            <a:extLst>
              <a:ext uri="{FF2B5EF4-FFF2-40B4-BE49-F238E27FC236}">
                <a16:creationId xmlns:a16="http://schemas.microsoft.com/office/drawing/2014/main" id="{6666130E-0B00-C24B-9717-B1B89C8D972E}"/>
              </a:ext>
            </a:extLst>
          </p:cNvPr>
          <p:cNvSpPr/>
          <p:nvPr/>
        </p:nvSpPr>
        <p:spPr>
          <a:xfrm>
            <a:off x="4286176" y="2362781"/>
            <a:ext cx="2884123" cy="307777"/>
          </a:xfrm>
          <a:prstGeom prst="rect">
            <a:avLst/>
          </a:prstGeom>
        </p:spPr>
        <p:txBody>
          <a:bodyPr wrap="none">
            <a:spAutoFit/>
          </a:bodyPr>
          <a:lstStyle/>
          <a:p>
            <a:pPr algn="ctr"/>
            <a:r>
              <a:rPr lang="en-US" altLang="ja-JP" sz="1400" b="1" dirty="0">
                <a:solidFill>
                  <a:schemeClr val="bg1"/>
                </a:solidFill>
                <a:latin typeface="Meiryo" panose="020B0604030504040204" pitchFamily="34" charset="-128"/>
                <a:ea typeface="Meiryo" panose="020B0604030504040204" pitchFamily="34" charset="-128"/>
                <a:cs typeface="Meiryo" charset="-128"/>
              </a:rPr>
              <a:t>IT</a:t>
            </a:r>
            <a:r>
              <a:rPr lang="ja-JP" altLang="en-US" sz="1400" b="1">
                <a:solidFill>
                  <a:schemeClr val="bg1"/>
                </a:solidFill>
                <a:latin typeface="Meiryo" panose="020B0604030504040204" pitchFamily="34" charset="-128"/>
                <a:ea typeface="Meiryo" panose="020B0604030504040204" pitchFamily="34" charset="-128"/>
                <a:cs typeface="Meiryo" charset="-128"/>
              </a:rPr>
              <a:t>利用による業務プロセスの強化</a:t>
            </a:r>
            <a:endParaRPr lang="ja-JP" altLang="en-US" sz="1400" b="1" dirty="0">
              <a:solidFill>
                <a:schemeClr val="bg1"/>
              </a:solidFill>
              <a:latin typeface="Meiryo" panose="020B0604030504040204" pitchFamily="34" charset="-128"/>
              <a:ea typeface="Meiryo" panose="020B0604030504040204" pitchFamily="34" charset="-128"/>
              <a:cs typeface="Meiryo" charset="-128"/>
            </a:endParaRPr>
          </a:p>
        </p:txBody>
      </p:sp>
      <p:sp>
        <p:nvSpPr>
          <p:cNvPr id="26" name="正方形/長方形 25">
            <a:extLst>
              <a:ext uri="{FF2B5EF4-FFF2-40B4-BE49-F238E27FC236}">
                <a16:creationId xmlns:a16="http://schemas.microsoft.com/office/drawing/2014/main" id="{8F17ECE7-0394-684A-9873-27B0CBDDF274}"/>
              </a:ext>
            </a:extLst>
          </p:cNvPr>
          <p:cNvSpPr/>
          <p:nvPr/>
        </p:nvSpPr>
        <p:spPr>
          <a:xfrm>
            <a:off x="4286176" y="3727037"/>
            <a:ext cx="2190023" cy="307777"/>
          </a:xfrm>
          <a:prstGeom prst="rect">
            <a:avLst/>
          </a:prstGeom>
        </p:spPr>
        <p:txBody>
          <a:bodyPr wrap="none">
            <a:spAutoFit/>
          </a:bodyPr>
          <a:lstStyle/>
          <a:p>
            <a:pPr algn="ctr"/>
            <a:r>
              <a:rPr lang="en-US" altLang="ja-JP" sz="1400" b="1" dirty="0">
                <a:solidFill>
                  <a:schemeClr val="bg1"/>
                </a:solidFill>
                <a:latin typeface="Meiryo" panose="020B0604030504040204" pitchFamily="34" charset="-128"/>
                <a:ea typeface="Meiryo" panose="020B0604030504040204" pitchFamily="34" charset="-128"/>
                <a:cs typeface="Meiryo" charset="-128"/>
              </a:rPr>
              <a:t>IT</a:t>
            </a:r>
            <a:r>
              <a:rPr lang="ja-JP" altLang="en-US" sz="1400" b="1">
                <a:solidFill>
                  <a:schemeClr val="bg1"/>
                </a:solidFill>
                <a:latin typeface="Meiryo" panose="020B0604030504040204" pitchFamily="34" charset="-128"/>
                <a:ea typeface="Meiryo" panose="020B0604030504040204" pitchFamily="34" charset="-128"/>
                <a:cs typeface="Meiryo" charset="-128"/>
              </a:rPr>
              <a:t>による業務の置き換え</a:t>
            </a:r>
            <a:endParaRPr lang="en-US" altLang="ja-JP" sz="1400" b="1" dirty="0">
              <a:solidFill>
                <a:schemeClr val="bg1"/>
              </a:solidFill>
              <a:latin typeface="Meiryo" panose="020B0604030504040204" pitchFamily="34" charset="-128"/>
              <a:ea typeface="Meiryo" panose="020B0604030504040204" pitchFamily="34" charset="-128"/>
              <a:cs typeface="Meiryo" charset="-128"/>
            </a:endParaRPr>
          </a:p>
        </p:txBody>
      </p:sp>
      <p:sp>
        <p:nvSpPr>
          <p:cNvPr id="27" name="正方形/長方形 26">
            <a:extLst>
              <a:ext uri="{FF2B5EF4-FFF2-40B4-BE49-F238E27FC236}">
                <a16:creationId xmlns:a16="http://schemas.microsoft.com/office/drawing/2014/main" id="{9266C321-28ED-A44D-906B-9EA6ADEF7119}"/>
              </a:ext>
            </a:extLst>
          </p:cNvPr>
          <p:cNvSpPr/>
          <p:nvPr/>
        </p:nvSpPr>
        <p:spPr>
          <a:xfrm>
            <a:off x="4017500" y="5093273"/>
            <a:ext cx="4572000" cy="307777"/>
          </a:xfrm>
          <a:prstGeom prst="rect">
            <a:avLst/>
          </a:prstGeom>
        </p:spPr>
        <p:txBody>
          <a:bodyPr>
            <a:spAutoFit/>
          </a:bodyPr>
          <a:lstStyle/>
          <a:p>
            <a:pPr algn="ctr"/>
            <a:r>
              <a:rPr lang="ja-JP" altLang="ja-JP" sz="1400" b="1">
                <a:solidFill>
                  <a:schemeClr val="bg1"/>
                </a:solidFill>
                <a:latin typeface="Meiryo" panose="020B0604030504040204" pitchFamily="34" charset="-128"/>
                <a:ea typeface="Meiryo" panose="020B0604030504040204" pitchFamily="34" charset="-128"/>
              </a:rPr>
              <a:t>業務が</a:t>
            </a:r>
            <a:r>
              <a:rPr lang="en-US" altLang="ja-JP" sz="1400" b="1" dirty="0">
                <a:solidFill>
                  <a:schemeClr val="bg1"/>
                </a:solidFill>
                <a:latin typeface="Meiryo" panose="020B0604030504040204" pitchFamily="34" charset="-128"/>
                <a:ea typeface="Meiryo" panose="020B0604030504040204" pitchFamily="34" charset="-128"/>
              </a:rPr>
              <a:t>IT</a:t>
            </a:r>
            <a:r>
              <a:rPr lang="ja-JP" altLang="ja-JP" sz="1400" b="1">
                <a:solidFill>
                  <a:schemeClr val="bg1"/>
                </a:solidFill>
                <a:latin typeface="Meiryo" panose="020B0604030504040204" pitchFamily="34" charset="-128"/>
                <a:ea typeface="Meiryo" panose="020B0604030504040204" pitchFamily="34" charset="-128"/>
              </a:rPr>
              <a:t>へ</a:t>
            </a:r>
            <a:r>
              <a:rPr lang="en-US" altLang="ja-JP" sz="1400" b="1" dirty="0">
                <a:solidFill>
                  <a:schemeClr val="bg1"/>
                </a:solidFill>
                <a:latin typeface="Meiryo" panose="020B0604030504040204" pitchFamily="34" charset="-128"/>
                <a:ea typeface="Meiryo" panose="020B0604030504040204" pitchFamily="34" charset="-128"/>
              </a:rPr>
              <a:t>IT</a:t>
            </a:r>
            <a:r>
              <a:rPr lang="ja-JP" altLang="ja-JP" sz="1400" b="1">
                <a:solidFill>
                  <a:schemeClr val="bg1"/>
                </a:solidFill>
                <a:latin typeface="Meiryo" panose="020B0604030504040204" pitchFamily="34" charset="-128"/>
                <a:ea typeface="Meiryo" panose="020B0604030504040204" pitchFamily="34" charset="-128"/>
              </a:rPr>
              <a:t>が業務へとシームレスに変換される状態</a:t>
            </a:r>
            <a:endParaRPr lang="en-US" altLang="ja-JP" sz="1400" b="1" dirty="0">
              <a:solidFill>
                <a:schemeClr val="bg1"/>
              </a:solidFill>
              <a:latin typeface="Meiryo" panose="020B0604030504040204" pitchFamily="34" charset="-128"/>
              <a:ea typeface="Meiryo" panose="020B0604030504040204" pitchFamily="34" charset="-128"/>
            </a:endParaRPr>
          </a:p>
        </p:txBody>
      </p:sp>
      <p:sp>
        <p:nvSpPr>
          <p:cNvPr id="21" name="正方形/長方形 20">
            <a:extLst>
              <a:ext uri="{FF2B5EF4-FFF2-40B4-BE49-F238E27FC236}">
                <a16:creationId xmlns:a16="http://schemas.microsoft.com/office/drawing/2014/main" id="{4326EDE0-E3A0-724A-8050-09261D75E17C}"/>
              </a:ext>
            </a:extLst>
          </p:cNvPr>
          <p:cNvSpPr/>
          <p:nvPr/>
        </p:nvSpPr>
        <p:spPr>
          <a:xfrm>
            <a:off x="4286176" y="2635282"/>
            <a:ext cx="2722219" cy="935748"/>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a:extLst>
              <a:ext uri="{FF2B5EF4-FFF2-40B4-BE49-F238E27FC236}">
                <a16:creationId xmlns:a16="http://schemas.microsoft.com/office/drawing/2014/main" id="{EBAEA4D5-2CA9-E544-B419-37DB64AA381D}"/>
              </a:ext>
            </a:extLst>
          </p:cNvPr>
          <p:cNvSpPr/>
          <p:nvPr/>
        </p:nvSpPr>
        <p:spPr>
          <a:xfrm>
            <a:off x="7008395" y="2635282"/>
            <a:ext cx="1329489" cy="93574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2" name="図 21">
            <a:extLst>
              <a:ext uri="{FF2B5EF4-FFF2-40B4-BE49-F238E27FC236}">
                <a16:creationId xmlns:a16="http://schemas.microsoft.com/office/drawing/2014/main" id="{0FA09E86-11CF-FC49-A104-72C7CB48B628}"/>
              </a:ext>
            </a:extLst>
          </p:cNvPr>
          <p:cNvPicPr>
            <a:picLocks noChangeAspect="1"/>
          </p:cNvPicPr>
          <p:nvPr/>
        </p:nvPicPr>
        <p:blipFill>
          <a:blip r:embed="rId3"/>
          <a:stretch>
            <a:fillRect/>
          </a:stretch>
        </p:blipFill>
        <p:spPr>
          <a:xfrm>
            <a:off x="7333992" y="2689027"/>
            <a:ext cx="769414" cy="769414"/>
          </a:xfrm>
          <a:prstGeom prst="rect">
            <a:avLst/>
          </a:prstGeom>
          <a:ln>
            <a:noFill/>
          </a:ln>
          <a:effectLst>
            <a:outerShdw blurRad="50800" dist="38100" dir="2700000" algn="tl" rotWithShape="0">
              <a:prstClr val="black">
                <a:alpha val="40000"/>
              </a:prstClr>
            </a:outerShdw>
          </a:effectLst>
        </p:spPr>
      </p:pic>
      <p:pic>
        <p:nvPicPr>
          <p:cNvPr id="19" name="図 18">
            <a:extLst>
              <a:ext uri="{FF2B5EF4-FFF2-40B4-BE49-F238E27FC236}">
                <a16:creationId xmlns:a16="http://schemas.microsoft.com/office/drawing/2014/main" id="{6B042AE7-AB4B-5944-9468-A58359837DEB}"/>
              </a:ext>
            </a:extLst>
          </p:cNvPr>
          <p:cNvPicPr>
            <a:picLocks noChangeAspect="1"/>
          </p:cNvPicPr>
          <p:nvPr/>
        </p:nvPicPr>
        <p:blipFill>
          <a:blip r:embed="rId4"/>
          <a:stretch>
            <a:fillRect/>
          </a:stretch>
        </p:blipFill>
        <p:spPr>
          <a:xfrm>
            <a:off x="5355624" y="2748843"/>
            <a:ext cx="666181" cy="666181"/>
          </a:xfrm>
          <a:prstGeom prst="rect">
            <a:avLst/>
          </a:prstGeom>
          <a:ln>
            <a:noFill/>
          </a:ln>
          <a:effectLst>
            <a:outerShdw blurRad="50800" dist="38100" dir="2700000" algn="tl" rotWithShape="0">
              <a:prstClr val="black">
                <a:alpha val="40000"/>
              </a:prstClr>
            </a:outerShdw>
          </a:effectLst>
        </p:spPr>
      </p:pic>
      <p:sp>
        <p:nvSpPr>
          <p:cNvPr id="31" name="正方形/長方形 30">
            <a:extLst>
              <a:ext uri="{FF2B5EF4-FFF2-40B4-BE49-F238E27FC236}">
                <a16:creationId xmlns:a16="http://schemas.microsoft.com/office/drawing/2014/main" id="{3ACE5A6D-31BA-624C-9491-688B94319A6C}"/>
              </a:ext>
            </a:extLst>
          </p:cNvPr>
          <p:cNvSpPr/>
          <p:nvPr/>
        </p:nvSpPr>
        <p:spPr>
          <a:xfrm>
            <a:off x="4286176" y="3989768"/>
            <a:ext cx="2722219" cy="935748"/>
          </a:xfrm>
          <a:prstGeom prst="rect">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a:extLst>
              <a:ext uri="{FF2B5EF4-FFF2-40B4-BE49-F238E27FC236}">
                <a16:creationId xmlns:a16="http://schemas.microsoft.com/office/drawing/2014/main" id="{9C86B642-4F07-5443-BCC0-07FEDD39654F}"/>
              </a:ext>
            </a:extLst>
          </p:cNvPr>
          <p:cNvSpPr/>
          <p:nvPr/>
        </p:nvSpPr>
        <p:spPr>
          <a:xfrm>
            <a:off x="7008395" y="3989768"/>
            <a:ext cx="1329489" cy="93574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3" name="図 32">
            <a:extLst>
              <a:ext uri="{FF2B5EF4-FFF2-40B4-BE49-F238E27FC236}">
                <a16:creationId xmlns:a16="http://schemas.microsoft.com/office/drawing/2014/main" id="{6192E435-2414-AA45-8E17-41625FC02E83}"/>
              </a:ext>
            </a:extLst>
          </p:cNvPr>
          <p:cNvPicPr>
            <a:picLocks noChangeAspect="1"/>
          </p:cNvPicPr>
          <p:nvPr/>
        </p:nvPicPr>
        <p:blipFill>
          <a:blip r:embed="rId3"/>
          <a:stretch>
            <a:fillRect/>
          </a:stretch>
        </p:blipFill>
        <p:spPr>
          <a:xfrm>
            <a:off x="7333992" y="4014735"/>
            <a:ext cx="769414" cy="769414"/>
          </a:xfrm>
          <a:prstGeom prst="rect">
            <a:avLst/>
          </a:prstGeom>
          <a:ln>
            <a:noFill/>
          </a:ln>
          <a:effectLst>
            <a:outerShdw blurRad="50800" dist="38100" dir="2700000" algn="tl" rotWithShape="0">
              <a:prstClr val="black">
                <a:alpha val="40000"/>
              </a:prstClr>
            </a:outerShdw>
          </a:effectLst>
        </p:spPr>
      </p:pic>
      <p:pic>
        <p:nvPicPr>
          <p:cNvPr id="34" name="図 33">
            <a:extLst>
              <a:ext uri="{FF2B5EF4-FFF2-40B4-BE49-F238E27FC236}">
                <a16:creationId xmlns:a16="http://schemas.microsoft.com/office/drawing/2014/main" id="{5CA43C10-597C-BD48-AD05-6B908861453D}"/>
              </a:ext>
            </a:extLst>
          </p:cNvPr>
          <p:cNvPicPr>
            <a:picLocks noChangeAspect="1"/>
          </p:cNvPicPr>
          <p:nvPr/>
        </p:nvPicPr>
        <p:blipFill>
          <a:blip r:embed="rId4"/>
          <a:stretch>
            <a:fillRect/>
          </a:stretch>
        </p:blipFill>
        <p:spPr>
          <a:xfrm>
            <a:off x="4715006" y="4026624"/>
            <a:ext cx="666181" cy="666181"/>
          </a:xfrm>
          <a:prstGeom prst="rect">
            <a:avLst/>
          </a:prstGeom>
          <a:ln>
            <a:noFill/>
          </a:ln>
          <a:effectLst>
            <a:outerShdw blurRad="50800" dist="38100" dir="2700000" algn="tl" rotWithShape="0">
              <a:prstClr val="black">
                <a:alpha val="40000"/>
              </a:prstClr>
            </a:outerShdw>
          </a:effectLst>
        </p:spPr>
      </p:pic>
      <p:pic>
        <p:nvPicPr>
          <p:cNvPr id="35" name="図 34">
            <a:extLst>
              <a:ext uri="{FF2B5EF4-FFF2-40B4-BE49-F238E27FC236}">
                <a16:creationId xmlns:a16="http://schemas.microsoft.com/office/drawing/2014/main" id="{52D69E8E-BC7B-204A-AF35-3FD0DD137FAE}"/>
              </a:ext>
            </a:extLst>
          </p:cNvPr>
          <p:cNvPicPr>
            <a:picLocks noChangeAspect="1"/>
          </p:cNvPicPr>
          <p:nvPr/>
        </p:nvPicPr>
        <p:blipFill>
          <a:blip r:embed="rId5"/>
          <a:stretch>
            <a:fillRect/>
          </a:stretch>
        </p:blipFill>
        <p:spPr>
          <a:xfrm>
            <a:off x="5558386" y="4021404"/>
            <a:ext cx="963412" cy="753388"/>
          </a:xfrm>
          <a:prstGeom prst="rect">
            <a:avLst/>
          </a:prstGeom>
          <a:ln>
            <a:noFill/>
          </a:ln>
          <a:effectLst>
            <a:outerShdw blurRad="50800" dist="38100" dir="2700000" algn="tl" rotWithShape="0">
              <a:prstClr val="black">
                <a:alpha val="40000"/>
              </a:prstClr>
            </a:outerShdw>
          </a:effectLst>
        </p:spPr>
      </p:pic>
      <p:sp>
        <p:nvSpPr>
          <p:cNvPr id="36" name="正方形/長方形 35">
            <a:extLst>
              <a:ext uri="{FF2B5EF4-FFF2-40B4-BE49-F238E27FC236}">
                <a16:creationId xmlns:a16="http://schemas.microsoft.com/office/drawing/2014/main" id="{83805011-DF50-9C4F-81AF-4D65A2A37574}"/>
              </a:ext>
            </a:extLst>
          </p:cNvPr>
          <p:cNvSpPr/>
          <p:nvPr/>
        </p:nvSpPr>
        <p:spPr>
          <a:xfrm>
            <a:off x="4286176" y="5365769"/>
            <a:ext cx="4051708" cy="935748"/>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正方形/長方形 36">
            <a:extLst>
              <a:ext uri="{FF2B5EF4-FFF2-40B4-BE49-F238E27FC236}">
                <a16:creationId xmlns:a16="http://schemas.microsoft.com/office/drawing/2014/main" id="{3B5B70E8-BBF2-E049-8699-512B339F4DC9}"/>
              </a:ext>
            </a:extLst>
          </p:cNvPr>
          <p:cNvSpPr/>
          <p:nvPr/>
        </p:nvSpPr>
        <p:spPr>
          <a:xfrm>
            <a:off x="4274407" y="5353210"/>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正方形/長方形 40">
            <a:extLst>
              <a:ext uri="{FF2B5EF4-FFF2-40B4-BE49-F238E27FC236}">
                <a16:creationId xmlns:a16="http://schemas.microsoft.com/office/drawing/2014/main" id="{61B083A9-8B16-BE48-90A7-70904F619D07}"/>
              </a:ext>
            </a:extLst>
          </p:cNvPr>
          <p:cNvSpPr/>
          <p:nvPr/>
        </p:nvSpPr>
        <p:spPr>
          <a:xfrm>
            <a:off x="5083529" y="5841331"/>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正方形/長方形 41">
            <a:extLst>
              <a:ext uri="{FF2B5EF4-FFF2-40B4-BE49-F238E27FC236}">
                <a16:creationId xmlns:a16="http://schemas.microsoft.com/office/drawing/2014/main" id="{60431024-B1F0-FE47-A0DA-69B11D55810F}"/>
              </a:ext>
            </a:extLst>
          </p:cNvPr>
          <p:cNvSpPr/>
          <p:nvPr/>
        </p:nvSpPr>
        <p:spPr>
          <a:xfrm>
            <a:off x="5886898" y="5365241"/>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正方形/長方形 42">
            <a:extLst>
              <a:ext uri="{FF2B5EF4-FFF2-40B4-BE49-F238E27FC236}">
                <a16:creationId xmlns:a16="http://schemas.microsoft.com/office/drawing/2014/main" id="{AD81895E-457C-1343-A8CA-EE9099C2C3DC}"/>
              </a:ext>
            </a:extLst>
          </p:cNvPr>
          <p:cNvSpPr/>
          <p:nvPr/>
        </p:nvSpPr>
        <p:spPr>
          <a:xfrm>
            <a:off x="6710706" y="5841330"/>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正方形/長方形 43">
            <a:extLst>
              <a:ext uri="{FF2B5EF4-FFF2-40B4-BE49-F238E27FC236}">
                <a16:creationId xmlns:a16="http://schemas.microsoft.com/office/drawing/2014/main" id="{6784339C-30FD-FC40-BD30-5FFA62832F60}"/>
              </a:ext>
            </a:extLst>
          </p:cNvPr>
          <p:cNvSpPr/>
          <p:nvPr/>
        </p:nvSpPr>
        <p:spPr>
          <a:xfrm>
            <a:off x="7516860" y="5373206"/>
            <a:ext cx="812131" cy="467597"/>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6" name="図 45">
            <a:extLst>
              <a:ext uri="{FF2B5EF4-FFF2-40B4-BE49-F238E27FC236}">
                <a16:creationId xmlns:a16="http://schemas.microsoft.com/office/drawing/2014/main" id="{0AF0AB4C-0065-1A44-9552-C6D675663B33}"/>
              </a:ext>
            </a:extLst>
          </p:cNvPr>
          <p:cNvPicPr>
            <a:picLocks noChangeAspect="1"/>
          </p:cNvPicPr>
          <p:nvPr/>
        </p:nvPicPr>
        <p:blipFill>
          <a:blip r:embed="rId6"/>
          <a:stretch>
            <a:fillRect/>
          </a:stretch>
        </p:blipFill>
        <p:spPr>
          <a:xfrm>
            <a:off x="7788536" y="5886895"/>
            <a:ext cx="380906" cy="414028"/>
          </a:xfrm>
          <a:prstGeom prst="rect">
            <a:avLst/>
          </a:prstGeom>
          <a:effectLst>
            <a:outerShdw blurRad="50800" dist="38100" dir="2700000" algn="tl" rotWithShape="0">
              <a:prstClr val="black">
                <a:alpha val="40000"/>
              </a:prstClr>
            </a:outerShdw>
          </a:effectLst>
        </p:spPr>
      </p:pic>
      <p:pic>
        <p:nvPicPr>
          <p:cNvPr id="47" name="図 46">
            <a:extLst>
              <a:ext uri="{FF2B5EF4-FFF2-40B4-BE49-F238E27FC236}">
                <a16:creationId xmlns:a16="http://schemas.microsoft.com/office/drawing/2014/main" id="{783F49D1-45A5-D245-A008-BE9623F94B07}"/>
              </a:ext>
            </a:extLst>
          </p:cNvPr>
          <p:cNvPicPr>
            <a:picLocks noChangeAspect="1"/>
          </p:cNvPicPr>
          <p:nvPr/>
        </p:nvPicPr>
        <p:blipFill>
          <a:blip r:embed="rId4"/>
          <a:stretch>
            <a:fillRect/>
          </a:stretch>
        </p:blipFill>
        <p:spPr>
          <a:xfrm>
            <a:off x="4470542" y="5900886"/>
            <a:ext cx="395786" cy="395786"/>
          </a:xfrm>
          <a:prstGeom prst="rect">
            <a:avLst/>
          </a:prstGeom>
          <a:ln>
            <a:noFill/>
          </a:ln>
          <a:effectLst>
            <a:outerShdw blurRad="50800" dist="38100" dir="2700000" algn="tl" rotWithShape="0">
              <a:prstClr val="black">
                <a:alpha val="40000"/>
              </a:prstClr>
            </a:outerShdw>
          </a:effectLst>
        </p:spPr>
      </p:pic>
      <p:pic>
        <p:nvPicPr>
          <p:cNvPr id="48" name="図 47">
            <a:extLst>
              <a:ext uri="{FF2B5EF4-FFF2-40B4-BE49-F238E27FC236}">
                <a16:creationId xmlns:a16="http://schemas.microsoft.com/office/drawing/2014/main" id="{D06B547A-074B-184E-A666-13B72C109C22}"/>
              </a:ext>
            </a:extLst>
          </p:cNvPr>
          <p:cNvPicPr>
            <a:picLocks noChangeAspect="1"/>
          </p:cNvPicPr>
          <p:nvPr/>
        </p:nvPicPr>
        <p:blipFill>
          <a:blip r:embed="rId5"/>
          <a:stretch>
            <a:fillRect/>
          </a:stretch>
        </p:blipFill>
        <p:spPr>
          <a:xfrm>
            <a:off x="5190878" y="5900886"/>
            <a:ext cx="584752" cy="457276"/>
          </a:xfrm>
          <a:prstGeom prst="rect">
            <a:avLst/>
          </a:prstGeom>
          <a:ln>
            <a:noFill/>
          </a:ln>
          <a:effectLst>
            <a:outerShdw blurRad="50800" dist="38100" dir="2700000" algn="tl" rotWithShape="0">
              <a:prstClr val="black">
                <a:alpha val="40000"/>
              </a:prstClr>
            </a:outerShdw>
          </a:effectLst>
        </p:spPr>
      </p:pic>
      <p:pic>
        <p:nvPicPr>
          <p:cNvPr id="49" name="図 48">
            <a:extLst>
              <a:ext uri="{FF2B5EF4-FFF2-40B4-BE49-F238E27FC236}">
                <a16:creationId xmlns:a16="http://schemas.microsoft.com/office/drawing/2014/main" id="{181A844A-EECC-254B-8F13-75AC4F7E1DDB}"/>
              </a:ext>
            </a:extLst>
          </p:cNvPr>
          <p:cNvPicPr>
            <a:picLocks noChangeAspect="1"/>
          </p:cNvPicPr>
          <p:nvPr/>
        </p:nvPicPr>
        <p:blipFill>
          <a:blip r:embed="rId7"/>
          <a:stretch>
            <a:fillRect/>
          </a:stretch>
        </p:blipFill>
        <p:spPr>
          <a:xfrm>
            <a:off x="6089167" y="5391950"/>
            <a:ext cx="436323" cy="406871"/>
          </a:xfrm>
          <a:prstGeom prst="rect">
            <a:avLst/>
          </a:prstGeom>
          <a:effectLst>
            <a:outerShdw blurRad="50800" dist="38100" dir="2700000" algn="tl" rotWithShape="0">
              <a:prstClr val="black">
                <a:alpha val="40000"/>
              </a:prstClr>
            </a:outerShdw>
          </a:effectLst>
        </p:spPr>
      </p:pic>
      <p:pic>
        <p:nvPicPr>
          <p:cNvPr id="50" name="図 49">
            <a:extLst>
              <a:ext uri="{FF2B5EF4-FFF2-40B4-BE49-F238E27FC236}">
                <a16:creationId xmlns:a16="http://schemas.microsoft.com/office/drawing/2014/main" id="{3C94D181-5B45-6443-BE20-C213D7EE9137}"/>
              </a:ext>
            </a:extLst>
          </p:cNvPr>
          <p:cNvPicPr>
            <a:picLocks noChangeAspect="1"/>
          </p:cNvPicPr>
          <p:nvPr/>
        </p:nvPicPr>
        <p:blipFill>
          <a:blip r:embed="rId8"/>
          <a:stretch>
            <a:fillRect/>
          </a:stretch>
        </p:blipFill>
        <p:spPr>
          <a:xfrm>
            <a:off x="4488666" y="5378444"/>
            <a:ext cx="326093" cy="398646"/>
          </a:xfrm>
          <a:prstGeom prst="rect">
            <a:avLst/>
          </a:prstGeom>
          <a:effectLst>
            <a:outerShdw blurRad="50800" dist="38100" dir="2700000" algn="tl" rotWithShape="0">
              <a:prstClr val="black">
                <a:alpha val="40000"/>
              </a:prstClr>
            </a:outerShdw>
          </a:effectLst>
        </p:spPr>
      </p:pic>
      <p:pic>
        <p:nvPicPr>
          <p:cNvPr id="51" name="図 50">
            <a:extLst>
              <a:ext uri="{FF2B5EF4-FFF2-40B4-BE49-F238E27FC236}">
                <a16:creationId xmlns:a16="http://schemas.microsoft.com/office/drawing/2014/main" id="{2900BE35-68E7-154B-AE28-BCDFE92AC37A}"/>
              </a:ext>
            </a:extLst>
          </p:cNvPr>
          <p:cNvPicPr>
            <a:picLocks noChangeAspect="1"/>
          </p:cNvPicPr>
          <p:nvPr/>
        </p:nvPicPr>
        <p:blipFill>
          <a:blip r:embed="rId9"/>
          <a:stretch>
            <a:fillRect/>
          </a:stretch>
        </p:blipFill>
        <p:spPr>
          <a:xfrm>
            <a:off x="7695211" y="5384911"/>
            <a:ext cx="505067" cy="452035"/>
          </a:xfrm>
          <a:prstGeom prst="rect">
            <a:avLst/>
          </a:prstGeom>
          <a:effectLst>
            <a:outerShdw blurRad="50800" dist="38100" dir="2700000" algn="tl" rotWithShape="0">
              <a:prstClr val="black">
                <a:alpha val="40000"/>
              </a:prstClr>
            </a:outerShdw>
          </a:effectLst>
        </p:spPr>
      </p:pic>
      <p:pic>
        <p:nvPicPr>
          <p:cNvPr id="52" name="図 51">
            <a:extLst>
              <a:ext uri="{FF2B5EF4-FFF2-40B4-BE49-F238E27FC236}">
                <a16:creationId xmlns:a16="http://schemas.microsoft.com/office/drawing/2014/main" id="{34D67D09-AD17-9B49-B19F-35502BB869D8}"/>
              </a:ext>
            </a:extLst>
          </p:cNvPr>
          <p:cNvPicPr>
            <a:picLocks noChangeAspect="1"/>
          </p:cNvPicPr>
          <p:nvPr/>
        </p:nvPicPr>
        <p:blipFill>
          <a:blip r:embed="rId10"/>
          <a:stretch>
            <a:fillRect/>
          </a:stretch>
        </p:blipFill>
        <p:spPr>
          <a:xfrm>
            <a:off x="5318755" y="5391950"/>
            <a:ext cx="439430" cy="441638"/>
          </a:xfrm>
          <a:prstGeom prst="rect">
            <a:avLst/>
          </a:prstGeom>
          <a:effectLst>
            <a:outerShdw blurRad="50800" dist="38100" dir="2700000" algn="tl" rotWithShape="0">
              <a:prstClr val="black">
                <a:alpha val="40000"/>
              </a:prstClr>
            </a:outerShdw>
          </a:effectLst>
        </p:spPr>
      </p:pic>
      <p:pic>
        <p:nvPicPr>
          <p:cNvPr id="53" name="図 52">
            <a:extLst>
              <a:ext uri="{FF2B5EF4-FFF2-40B4-BE49-F238E27FC236}">
                <a16:creationId xmlns:a16="http://schemas.microsoft.com/office/drawing/2014/main" id="{2AA2E1A8-A589-5D4E-9399-7A7925C72639}"/>
              </a:ext>
            </a:extLst>
          </p:cNvPr>
          <p:cNvPicPr>
            <a:picLocks noChangeAspect="1"/>
          </p:cNvPicPr>
          <p:nvPr/>
        </p:nvPicPr>
        <p:blipFill>
          <a:blip r:embed="rId11"/>
          <a:stretch>
            <a:fillRect/>
          </a:stretch>
        </p:blipFill>
        <p:spPr>
          <a:xfrm>
            <a:off x="6065586" y="5856892"/>
            <a:ext cx="475827" cy="452035"/>
          </a:xfrm>
          <a:prstGeom prst="rect">
            <a:avLst/>
          </a:prstGeom>
          <a:effectLst>
            <a:outerShdw blurRad="50800" dist="38100" dir="2700000" algn="tl" rotWithShape="0">
              <a:prstClr val="black">
                <a:alpha val="40000"/>
              </a:prstClr>
            </a:outerShdw>
          </a:effectLst>
        </p:spPr>
      </p:pic>
      <p:pic>
        <p:nvPicPr>
          <p:cNvPr id="54" name="図 53">
            <a:extLst>
              <a:ext uri="{FF2B5EF4-FFF2-40B4-BE49-F238E27FC236}">
                <a16:creationId xmlns:a16="http://schemas.microsoft.com/office/drawing/2014/main" id="{707171C2-07F1-DE48-99C2-6C27CF4E2FA8}"/>
              </a:ext>
            </a:extLst>
          </p:cNvPr>
          <p:cNvPicPr>
            <a:picLocks noChangeAspect="1"/>
          </p:cNvPicPr>
          <p:nvPr/>
        </p:nvPicPr>
        <p:blipFill>
          <a:blip r:embed="rId12"/>
          <a:stretch>
            <a:fillRect/>
          </a:stretch>
        </p:blipFill>
        <p:spPr>
          <a:xfrm>
            <a:off x="6921428" y="5395484"/>
            <a:ext cx="389701" cy="442842"/>
          </a:xfrm>
          <a:prstGeom prst="rect">
            <a:avLst/>
          </a:prstGeom>
          <a:effectLst>
            <a:outerShdw blurRad="50800" dist="38100" dir="2700000" algn="tl" rotWithShape="0">
              <a:prstClr val="black">
                <a:alpha val="40000"/>
              </a:prstClr>
            </a:outerShdw>
          </a:effectLst>
        </p:spPr>
      </p:pic>
      <p:pic>
        <p:nvPicPr>
          <p:cNvPr id="55" name="図 54">
            <a:extLst>
              <a:ext uri="{FF2B5EF4-FFF2-40B4-BE49-F238E27FC236}">
                <a16:creationId xmlns:a16="http://schemas.microsoft.com/office/drawing/2014/main" id="{E95F32E0-BF86-224C-8AAF-14E9B1E603EA}"/>
              </a:ext>
            </a:extLst>
          </p:cNvPr>
          <p:cNvPicPr>
            <a:picLocks noChangeAspect="1"/>
          </p:cNvPicPr>
          <p:nvPr/>
        </p:nvPicPr>
        <p:blipFill>
          <a:blip r:embed="rId13"/>
          <a:stretch>
            <a:fillRect/>
          </a:stretch>
        </p:blipFill>
        <p:spPr>
          <a:xfrm>
            <a:off x="6921428" y="5908854"/>
            <a:ext cx="430163" cy="375317"/>
          </a:xfrm>
          <a:prstGeom prst="rect">
            <a:avLst/>
          </a:prstGeom>
          <a:effectLst>
            <a:outerShdw blurRad="50800" dist="38100" dir="2700000" algn="tl" rotWithShape="0">
              <a:prstClr val="black">
                <a:alpha val="40000"/>
              </a:prstClr>
            </a:outerShdw>
          </a:effectLst>
        </p:spPr>
      </p:pic>
      <p:sp>
        <p:nvSpPr>
          <p:cNvPr id="57" name="左矢印 56">
            <a:extLst>
              <a:ext uri="{FF2B5EF4-FFF2-40B4-BE49-F238E27FC236}">
                <a16:creationId xmlns:a16="http://schemas.microsoft.com/office/drawing/2014/main" id="{5B58716D-E26B-0149-AD54-9DFA6B9360E4}"/>
              </a:ext>
            </a:extLst>
          </p:cNvPr>
          <p:cNvSpPr/>
          <p:nvPr/>
        </p:nvSpPr>
        <p:spPr>
          <a:xfrm>
            <a:off x="6525490" y="2788784"/>
            <a:ext cx="611019" cy="601033"/>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テキスト ボックス 57">
            <a:extLst>
              <a:ext uri="{FF2B5EF4-FFF2-40B4-BE49-F238E27FC236}">
                <a16:creationId xmlns:a16="http://schemas.microsoft.com/office/drawing/2014/main" id="{8C53F8DA-7A25-4B4F-A722-D4F33E4CB6AF}"/>
              </a:ext>
            </a:extLst>
          </p:cNvPr>
          <p:cNvSpPr txBox="1"/>
          <p:nvPr/>
        </p:nvSpPr>
        <p:spPr>
          <a:xfrm>
            <a:off x="6595120" y="2962064"/>
            <a:ext cx="543739"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支援</a:t>
            </a:r>
          </a:p>
        </p:txBody>
      </p:sp>
      <p:sp>
        <p:nvSpPr>
          <p:cNvPr id="59" name="左矢印 58">
            <a:extLst>
              <a:ext uri="{FF2B5EF4-FFF2-40B4-BE49-F238E27FC236}">
                <a16:creationId xmlns:a16="http://schemas.microsoft.com/office/drawing/2014/main" id="{FFD4A9C2-14A5-7E4F-B443-276D0CFC3C32}"/>
              </a:ext>
            </a:extLst>
          </p:cNvPr>
          <p:cNvSpPr/>
          <p:nvPr/>
        </p:nvSpPr>
        <p:spPr>
          <a:xfrm>
            <a:off x="6521798" y="4103756"/>
            <a:ext cx="611019" cy="601033"/>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テキスト ボックス 59">
            <a:extLst>
              <a:ext uri="{FF2B5EF4-FFF2-40B4-BE49-F238E27FC236}">
                <a16:creationId xmlns:a16="http://schemas.microsoft.com/office/drawing/2014/main" id="{A46328A0-218B-0E47-9235-0D072EFF38AB}"/>
              </a:ext>
            </a:extLst>
          </p:cNvPr>
          <p:cNvSpPr txBox="1"/>
          <p:nvPr/>
        </p:nvSpPr>
        <p:spPr>
          <a:xfrm>
            <a:off x="6597386" y="4273385"/>
            <a:ext cx="543739"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支援</a:t>
            </a:r>
          </a:p>
        </p:txBody>
      </p:sp>
      <p:sp>
        <p:nvSpPr>
          <p:cNvPr id="61" name="正方形/長方形 60">
            <a:extLst>
              <a:ext uri="{FF2B5EF4-FFF2-40B4-BE49-F238E27FC236}">
                <a16:creationId xmlns:a16="http://schemas.microsoft.com/office/drawing/2014/main" id="{71ADCC92-CC0F-D341-9567-760D2687BAE1}"/>
              </a:ext>
            </a:extLst>
          </p:cNvPr>
          <p:cNvSpPr/>
          <p:nvPr/>
        </p:nvSpPr>
        <p:spPr>
          <a:xfrm>
            <a:off x="4878201" y="3368064"/>
            <a:ext cx="1595309" cy="246221"/>
          </a:xfrm>
          <a:prstGeom prst="rect">
            <a:avLst/>
          </a:prstGeom>
        </p:spPr>
        <p:txBody>
          <a:bodyPr wrap="none">
            <a:spAutoFit/>
          </a:bodyPr>
          <a:lstStyle/>
          <a:p>
            <a:pPr algn="ctr"/>
            <a:r>
              <a:rPr lang="ja-JP" altLang="en-US" sz="1000">
                <a:solidFill>
                  <a:schemeClr val="bg1"/>
                </a:solidFill>
                <a:latin typeface="Meiryo" panose="020B0604030504040204" pitchFamily="34" charset="-128"/>
                <a:ea typeface="Meiryo" panose="020B0604030504040204" pitchFamily="34" charset="-128"/>
                <a:cs typeface="Meiryo" charset="-128"/>
              </a:rPr>
              <a:t>人間による業務プロセス</a:t>
            </a:r>
            <a:endParaRPr lang="ja-JP" altLang="en-US" sz="1000" dirty="0">
              <a:solidFill>
                <a:schemeClr val="bg1"/>
              </a:solidFill>
              <a:latin typeface="Meiryo" panose="020B0604030504040204" pitchFamily="34" charset="-128"/>
              <a:ea typeface="Meiryo" panose="020B0604030504040204" pitchFamily="34" charset="-128"/>
              <a:cs typeface="Meiryo" charset="-128"/>
            </a:endParaRPr>
          </a:p>
        </p:txBody>
      </p:sp>
      <p:sp>
        <p:nvSpPr>
          <p:cNvPr id="62" name="正方形/長方形 61">
            <a:extLst>
              <a:ext uri="{FF2B5EF4-FFF2-40B4-BE49-F238E27FC236}">
                <a16:creationId xmlns:a16="http://schemas.microsoft.com/office/drawing/2014/main" id="{99FB35B4-1F46-CF4C-95EF-314AC2548994}"/>
              </a:ext>
            </a:extLst>
          </p:cNvPr>
          <p:cNvSpPr/>
          <p:nvPr/>
        </p:nvSpPr>
        <p:spPr>
          <a:xfrm>
            <a:off x="4301119" y="4722231"/>
            <a:ext cx="2749471" cy="246221"/>
          </a:xfrm>
          <a:prstGeom prst="rect">
            <a:avLst/>
          </a:prstGeom>
        </p:spPr>
        <p:txBody>
          <a:bodyPr wrap="none">
            <a:spAutoFit/>
          </a:bodyPr>
          <a:lstStyle/>
          <a:p>
            <a:pPr algn="ctr"/>
            <a:r>
              <a:rPr lang="ja-JP" altLang="en-US" sz="1000">
                <a:solidFill>
                  <a:schemeClr val="bg1"/>
                </a:solidFill>
                <a:latin typeface="Meiryo" panose="020B0604030504040204" pitchFamily="34" charset="-128"/>
                <a:ea typeface="Meiryo" panose="020B0604030504040204" pitchFamily="34" charset="-128"/>
                <a:cs typeface="Meiryo" charset="-128"/>
              </a:rPr>
              <a:t>人間による業務プロセス＋機械による自動化</a:t>
            </a:r>
            <a:endParaRPr lang="ja-JP" altLang="en-US" sz="1000" dirty="0">
              <a:solidFill>
                <a:schemeClr val="bg1"/>
              </a:solidFill>
              <a:latin typeface="Meiryo" panose="020B0604030504040204" pitchFamily="34" charset="-128"/>
              <a:ea typeface="Meiryo" panose="020B0604030504040204" pitchFamily="34" charset="-128"/>
              <a:cs typeface="Meiryo" charset="-128"/>
            </a:endParaRPr>
          </a:p>
        </p:txBody>
      </p:sp>
      <p:sp>
        <p:nvSpPr>
          <p:cNvPr id="63" name="正方形/長方形 62">
            <a:extLst>
              <a:ext uri="{FF2B5EF4-FFF2-40B4-BE49-F238E27FC236}">
                <a16:creationId xmlns:a16="http://schemas.microsoft.com/office/drawing/2014/main" id="{8D57EA65-7234-904D-8A4C-9DA48BDB9DE8}"/>
              </a:ext>
            </a:extLst>
          </p:cNvPr>
          <p:cNvSpPr/>
          <p:nvPr/>
        </p:nvSpPr>
        <p:spPr>
          <a:xfrm>
            <a:off x="7181200" y="3365818"/>
            <a:ext cx="954107" cy="246221"/>
          </a:xfrm>
          <a:prstGeom prst="rect">
            <a:avLst/>
          </a:prstGeom>
        </p:spPr>
        <p:txBody>
          <a:bodyPr wrap="none">
            <a:spAutoFit/>
          </a:bodyPr>
          <a:lstStyle/>
          <a:p>
            <a:pPr algn="ctr"/>
            <a:r>
              <a:rPr lang="ja-JP" altLang="en-US" sz="1000">
                <a:solidFill>
                  <a:schemeClr val="bg1"/>
                </a:solidFill>
                <a:latin typeface="Meiryo" panose="020B0604030504040204" pitchFamily="34" charset="-128"/>
                <a:ea typeface="Meiryo" panose="020B0604030504040204" pitchFamily="34" charset="-128"/>
                <a:cs typeface="Meiryo" charset="-128"/>
              </a:rPr>
              <a:t>情報システム</a:t>
            </a:r>
            <a:endParaRPr lang="ja-JP" altLang="en-US" sz="1000" dirty="0">
              <a:solidFill>
                <a:schemeClr val="bg1"/>
              </a:solidFill>
              <a:latin typeface="Meiryo" panose="020B0604030504040204" pitchFamily="34" charset="-128"/>
              <a:ea typeface="Meiryo" panose="020B0604030504040204" pitchFamily="34" charset="-128"/>
              <a:cs typeface="Meiryo" charset="-128"/>
            </a:endParaRPr>
          </a:p>
        </p:txBody>
      </p:sp>
      <p:sp>
        <p:nvSpPr>
          <p:cNvPr id="64" name="正方形/長方形 63">
            <a:extLst>
              <a:ext uri="{FF2B5EF4-FFF2-40B4-BE49-F238E27FC236}">
                <a16:creationId xmlns:a16="http://schemas.microsoft.com/office/drawing/2014/main" id="{A7A321E9-0B57-B04C-AC06-10B60CE9A675}"/>
              </a:ext>
            </a:extLst>
          </p:cNvPr>
          <p:cNvSpPr/>
          <p:nvPr/>
        </p:nvSpPr>
        <p:spPr>
          <a:xfrm>
            <a:off x="7218157" y="4730257"/>
            <a:ext cx="954107" cy="246221"/>
          </a:xfrm>
          <a:prstGeom prst="rect">
            <a:avLst/>
          </a:prstGeom>
        </p:spPr>
        <p:txBody>
          <a:bodyPr wrap="none">
            <a:spAutoFit/>
          </a:bodyPr>
          <a:lstStyle/>
          <a:p>
            <a:pPr algn="ctr"/>
            <a:r>
              <a:rPr lang="ja-JP" altLang="en-US" sz="1000">
                <a:solidFill>
                  <a:schemeClr val="bg1"/>
                </a:solidFill>
                <a:latin typeface="Meiryo" panose="020B0604030504040204" pitchFamily="34" charset="-128"/>
                <a:ea typeface="Meiryo" panose="020B0604030504040204" pitchFamily="34" charset="-128"/>
                <a:cs typeface="Meiryo" charset="-128"/>
              </a:rPr>
              <a:t>情報システム</a:t>
            </a:r>
            <a:endParaRPr lang="ja-JP" altLang="en-US" sz="1000" dirty="0">
              <a:solidFill>
                <a:schemeClr val="bg1"/>
              </a:solidFill>
              <a:latin typeface="Meiryo" panose="020B0604030504040204" pitchFamily="34" charset="-128"/>
              <a:ea typeface="Meiryo" panose="020B0604030504040204" pitchFamily="34" charset="-128"/>
              <a:cs typeface="Meiryo" charset="-128"/>
            </a:endParaRPr>
          </a:p>
        </p:txBody>
      </p:sp>
      <p:sp>
        <p:nvSpPr>
          <p:cNvPr id="65" name="正方形/長方形 64">
            <a:extLst>
              <a:ext uri="{FF2B5EF4-FFF2-40B4-BE49-F238E27FC236}">
                <a16:creationId xmlns:a16="http://schemas.microsoft.com/office/drawing/2014/main" id="{AFFE4A3C-EE3F-3B47-B2DD-2529CA30255E}"/>
              </a:ext>
            </a:extLst>
          </p:cNvPr>
          <p:cNvSpPr/>
          <p:nvPr/>
        </p:nvSpPr>
        <p:spPr>
          <a:xfrm>
            <a:off x="4026030" y="5670833"/>
            <a:ext cx="4572000" cy="338554"/>
          </a:xfrm>
          <a:prstGeom prst="rect">
            <a:avLst/>
          </a:prstGeom>
        </p:spPr>
        <p:txBody>
          <a:bodyPr>
            <a:spAutoFit/>
          </a:bodyPr>
          <a:lstStyle/>
          <a:p>
            <a:pPr algn="ctr"/>
            <a:r>
              <a:rPr lang="ja-JP" altLang="ja-JP" sz="1600" b="1">
                <a:ln w="3175">
                  <a:solidFill>
                    <a:schemeClr val="accent1"/>
                  </a:solidFill>
                </a:ln>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業務</a:t>
            </a:r>
            <a:r>
              <a:rPr lang="ja-JP" altLang="en-US" sz="1600" b="1">
                <a:ln w="3175">
                  <a:solidFill>
                    <a:schemeClr val="accent1"/>
                  </a:solidFill>
                </a:ln>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と</a:t>
            </a:r>
            <a:r>
              <a:rPr lang="en-US" altLang="ja-JP" sz="1600" b="1" dirty="0">
                <a:ln w="3175">
                  <a:solidFill>
                    <a:schemeClr val="accent1"/>
                  </a:solidFill>
                </a:ln>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IT</a:t>
            </a:r>
            <a:r>
              <a:rPr lang="ja-JP" altLang="en-US" sz="1600" b="1">
                <a:ln w="3175">
                  <a:solidFill>
                    <a:schemeClr val="accent1"/>
                  </a:solidFill>
                </a:ln>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が適材適所でシームレスに連携</a:t>
            </a:r>
            <a:endParaRPr lang="en-US" altLang="ja-JP" sz="1600" b="1" dirty="0">
              <a:ln w="3175">
                <a:solidFill>
                  <a:schemeClr val="accent1"/>
                </a:solidFill>
              </a:ln>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180332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a:extLst>
              <a:ext uri="{FF2B5EF4-FFF2-40B4-BE49-F238E27FC236}">
                <a16:creationId xmlns:a16="http://schemas.microsoft.com/office/drawing/2014/main" id="{FDB63E0C-F1F2-E749-B8D9-F36A386EA9B3}"/>
              </a:ext>
            </a:extLst>
          </p:cNvPr>
          <p:cNvSpPr/>
          <p:nvPr/>
        </p:nvSpPr>
        <p:spPr>
          <a:xfrm>
            <a:off x="1031164" y="5176554"/>
            <a:ext cx="7069721" cy="1404209"/>
          </a:xfrm>
          <a:prstGeom prst="rect">
            <a:avLst/>
          </a:prstGeom>
          <a:solidFill>
            <a:schemeClr val="accent3">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3">
                  <a:lumMod val="50000"/>
                </a:schemeClr>
              </a:solidFill>
              <a:latin typeface="ＭＳ Ｐゴシック"/>
              <a:ea typeface="ＭＳ Ｐゴシック"/>
              <a:cs typeface="ＭＳ Ｐゴシック"/>
            </a:endParaRPr>
          </a:p>
        </p:txBody>
      </p:sp>
      <p:sp>
        <p:nvSpPr>
          <p:cNvPr id="19" name="正方形/長方形 18">
            <a:extLst>
              <a:ext uri="{FF2B5EF4-FFF2-40B4-BE49-F238E27FC236}">
                <a16:creationId xmlns:a16="http://schemas.microsoft.com/office/drawing/2014/main" id="{895C9D46-F820-C144-A614-F5F9C5F73525}"/>
              </a:ext>
            </a:extLst>
          </p:cNvPr>
          <p:cNvSpPr/>
          <p:nvPr/>
        </p:nvSpPr>
        <p:spPr>
          <a:xfrm>
            <a:off x="4560049" y="847372"/>
            <a:ext cx="3540836" cy="4336686"/>
          </a:xfrm>
          <a:prstGeom prst="rect">
            <a:avLst/>
          </a:prstGeom>
          <a:solidFill>
            <a:schemeClr val="bg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47ABE1D7-22D6-8544-BF3A-00AD8C2918C1}"/>
              </a:ext>
            </a:extLst>
          </p:cNvPr>
          <p:cNvSpPr/>
          <p:nvPr/>
        </p:nvSpPr>
        <p:spPr>
          <a:xfrm>
            <a:off x="1031164" y="847372"/>
            <a:ext cx="3540836" cy="4336686"/>
          </a:xfrm>
          <a:prstGeom prst="rect">
            <a:avLst/>
          </a:prstGeom>
          <a:solidFill>
            <a:srgbClr val="FFFBD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下矢印 29">
            <a:extLst>
              <a:ext uri="{FF2B5EF4-FFF2-40B4-BE49-F238E27FC236}">
                <a16:creationId xmlns:a16="http://schemas.microsoft.com/office/drawing/2014/main" id="{BE088A1D-762E-8241-9B47-AC81C50FF94E}"/>
              </a:ext>
            </a:extLst>
          </p:cNvPr>
          <p:cNvSpPr/>
          <p:nvPr/>
        </p:nvSpPr>
        <p:spPr>
          <a:xfrm>
            <a:off x="3013809" y="904540"/>
            <a:ext cx="3110242" cy="5437266"/>
          </a:xfrm>
          <a:prstGeom prst="downArrow">
            <a:avLst>
              <a:gd name="adj1" fmla="val 50000"/>
              <a:gd name="adj2" fmla="val 18595"/>
            </a:avLst>
          </a:prstGeom>
          <a:solidFill>
            <a:schemeClr val="tx2">
              <a:lumMod val="40000"/>
              <a:lumOff val="60000"/>
              <a:alpha val="38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463FDCA2-284A-FD4F-845F-67A74537BC0E}"/>
              </a:ext>
            </a:extLst>
          </p:cNvPr>
          <p:cNvSpPr>
            <a:spLocks noGrp="1"/>
          </p:cNvSpPr>
          <p:nvPr>
            <p:ph type="title"/>
          </p:nvPr>
        </p:nvSpPr>
        <p:spPr>
          <a:xfrm>
            <a:off x="230400" y="266400"/>
            <a:ext cx="8686800" cy="416221"/>
          </a:xfrm>
        </p:spPr>
        <p:txBody>
          <a:bodyPr lIns="0" rIns="0"/>
          <a:lstStyle/>
          <a:p>
            <a:r>
              <a:rPr lang="ja-JP" altLang="en-US" sz="2700" dirty="0"/>
              <a:t>アマゾンのデジタル・トランスフォーメーション</a:t>
            </a:r>
            <a:endParaRPr kumimoji="1" lang="ja-JP" altLang="en-US" sz="2700" dirty="0"/>
          </a:p>
        </p:txBody>
      </p:sp>
      <p:pic>
        <p:nvPicPr>
          <p:cNvPr id="4" name="図 3">
            <a:extLst>
              <a:ext uri="{FF2B5EF4-FFF2-40B4-BE49-F238E27FC236}">
                <a16:creationId xmlns:a16="http://schemas.microsoft.com/office/drawing/2014/main" id="{E5CC7F5B-DAC8-ED4B-AB2A-EF9F93057EFB}"/>
              </a:ext>
            </a:extLst>
          </p:cNvPr>
          <p:cNvPicPr>
            <a:picLocks noChangeAspect="1"/>
          </p:cNvPicPr>
          <p:nvPr/>
        </p:nvPicPr>
        <p:blipFill>
          <a:blip r:embed="rId2"/>
          <a:stretch>
            <a:fillRect/>
          </a:stretch>
        </p:blipFill>
        <p:spPr>
          <a:xfrm>
            <a:off x="1874977" y="1500902"/>
            <a:ext cx="822374" cy="751632"/>
          </a:xfrm>
          <a:prstGeom prst="rect">
            <a:avLst/>
          </a:prstGeom>
        </p:spPr>
      </p:pic>
      <p:pic>
        <p:nvPicPr>
          <p:cNvPr id="5" name="図 4">
            <a:extLst>
              <a:ext uri="{FF2B5EF4-FFF2-40B4-BE49-F238E27FC236}">
                <a16:creationId xmlns:a16="http://schemas.microsoft.com/office/drawing/2014/main" id="{7FA928E0-404B-1E40-9874-8B557890BE69}"/>
              </a:ext>
            </a:extLst>
          </p:cNvPr>
          <p:cNvPicPr>
            <a:picLocks noChangeAspect="1"/>
          </p:cNvPicPr>
          <p:nvPr/>
        </p:nvPicPr>
        <p:blipFill>
          <a:blip r:embed="rId3"/>
          <a:stretch>
            <a:fillRect/>
          </a:stretch>
        </p:blipFill>
        <p:spPr>
          <a:xfrm>
            <a:off x="4099118" y="3386947"/>
            <a:ext cx="939625" cy="575281"/>
          </a:xfrm>
          <a:prstGeom prst="rect">
            <a:avLst/>
          </a:prstGeom>
        </p:spPr>
      </p:pic>
      <p:pic>
        <p:nvPicPr>
          <p:cNvPr id="6" name="図 5">
            <a:extLst>
              <a:ext uri="{FF2B5EF4-FFF2-40B4-BE49-F238E27FC236}">
                <a16:creationId xmlns:a16="http://schemas.microsoft.com/office/drawing/2014/main" id="{D2C207B8-6381-E84D-B7EE-E6AAE8CE7D84}"/>
              </a:ext>
            </a:extLst>
          </p:cNvPr>
          <p:cNvPicPr>
            <a:picLocks noChangeAspect="1"/>
          </p:cNvPicPr>
          <p:nvPr/>
        </p:nvPicPr>
        <p:blipFill>
          <a:blip r:embed="rId4"/>
          <a:stretch>
            <a:fillRect/>
          </a:stretch>
        </p:blipFill>
        <p:spPr>
          <a:xfrm>
            <a:off x="6160123" y="1669842"/>
            <a:ext cx="1235587" cy="582692"/>
          </a:xfrm>
          <a:prstGeom prst="rect">
            <a:avLst/>
          </a:prstGeom>
        </p:spPr>
      </p:pic>
      <p:pic>
        <p:nvPicPr>
          <p:cNvPr id="7" name="図 6">
            <a:extLst>
              <a:ext uri="{FF2B5EF4-FFF2-40B4-BE49-F238E27FC236}">
                <a16:creationId xmlns:a16="http://schemas.microsoft.com/office/drawing/2014/main" id="{F4A8ACE6-8608-6D41-9F43-3D06E1401CE2}"/>
              </a:ext>
            </a:extLst>
          </p:cNvPr>
          <p:cNvPicPr>
            <a:picLocks noChangeAspect="1"/>
          </p:cNvPicPr>
          <p:nvPr/>
        </p:nvPicPr>
        <p:blipFill>
          <a:blip r:embed="rId5"/>
          <a:stretch>
            <a:fillRect/>
          </a:stretch>
        </p:blipFill>
        <p:spPr>
          <a:xfrm>
            <a:off x="6160122" y="2279659"/>
            <a:ext cx="1235587" cy="503152"/>
          </a:xfrm>
          <a:prstGeom prst="rect">
            <a:avLst/>
          </a:prstGeom>
        </p:spPr>
      </p:pic>
      <p:pic>
        <p:nvPicPr>
          <p:cNvPr id="8" name="図 7">
            <a:extLst>
              <a:ext uri="{FF2B5EF4-FFF2-40B4-BE49-F238E27FC236}">
                <a16:creationId xmlns:a16="http://schemas.microsoft.com/office/drawing/2014/main" id="{D773A51B-6C28-234B-B843-98C6BD1CC1B6}"/>
              </a:ext>
            </a:extLst>
          </p:cNvPr>
          <p:cNvPicPr>
            <a:picLocks noChangeAspect="1"/>
          </p:cNvPicPr>
          <p:nvPr/>
        </p:nvPicPr>
        <p:blipFill>
          <a:blip r:embed="rId6"/>
          <a:stretch>
            <a:fillRect/>
          </a:stretch>
        </p:blipFill>
        <p:spPr>
          <a:xfrm>
            <a:off x="1684176" y="2572562"/>
            <a:ext cx="1203976" cy="583176"/>
          </a:xfrm>
          <a:prstGeom prst="rect">
            <a:avLst/>
          </a:prstGeom>
        </p:spPr>
      </p:pic>
      <p:pic>
        <p:nvPicPr>
          <p:cNvPr id="9" name="図 8">
            <a:extLst>
              <a:ext uri="{FF2B5EF4-FFF2-40B4-BE49-F238E27FC236}">
                <a16:creationId xmlns:a16="http://schemas.microsoft.com/office/drawing/2014/main" id="{293C0358-D895-4D42-BF0E-A825D47E051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904571" y="1577440"/>
            <a:ext cx="814143" cy="582671"/>
          </a:xfrm>
          <a:prstGeom prst="rect">
            <a:avLst/>
          </a:prstGeom>
        </p:spPr>
      </p:pic>
      <p:pic>
        <p:nvPicPr>
          <p:cNvPr id="10" name="図 9">
            <a:extLst>
              <a:ext uri="{FF2B5EF4-FFF2-40B4-BE49-F238E27FC236}">
                <a16:creationId xmlns:a16="http://schemas.microsoft.com/office/drawing/2014/main" id="{DD040025-B00B-7145-9952-9FAD3D98D3B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198471" y="2235426"/>
            <a:ext cx="774448" cy="547385"/>
          </a:xfrm>
          <a:prstGeom prst="rect">
            <a:avLst/>
          </a:prstGeom>
        </p:spPr>
      </p:pic>
      <p:pic>
        <p:nvPicPr>
          <p:cNvPr id="11" name="図 10">
            <a:extLst>
              <a:ext uri="{FF2B5EF4-FFF2-40B4-BE49-F238E27FC236}">
                <a16:creationId xmlns:a16="http://schemas.microsoft.com/office/drawing/2014/main" id="{029B5991-6735-E340-B021-EA8562EC80FE}"/>
              </a:ext>
            </a:extLst>
          </p:cNvPr>
          <p:cNvPicPr>
            <a:picLocks noChangeAspect="1"/>
          </p:cNvPicPr>
          <p:nvPr/>
        </p:nvPicPr>
        <p:blipFill>
          <a:blip r:embed="rId9"/>
          <a:stretch>
            <a:fillRect/>
          </a:stretch>
        </p:blipFill>
        <p:spPr>
          <a:xfrm>
            <a:off x="4127606" y="2775546"/>
            <a:ext cx="864886" cy="559632"/>
          </a:xfrm>
          <a:prstGeom prst="rect">
            <a:avLst/>
          </a:prstGeom>
        </p:spPr>
      </p:pic>
      <p:pic>
        <p:nvPicPr>
          <p:cNvPr id="14" name="図 13">
            <a:extLst>
              <a:ext uri="{FF2B5EF4-FFF2-40B4-BE49-F238E27FC236}">
                <a16:creationId xmlns:a16="http://schemas.microsoft.com/office/drawing/2014/main" id="{B61A559F-5E28-824A-AE3A-00D2831B4C1C}"/>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718714" y="1502124"/>
            <a:ext cx="755126" cy="733302"/>
          </a:xfrm>
          <a:prstGeom prst="rect">
            <a:avLst/>
          </a:prstGeom>
        </p:spPr>
      </p:pic>
      <p:pic>
        <p:nvPicPr>
          <p:cNvPr id="15" name="図 14">
            <a:extLst>
              <a:ext uri="{FF2B5EF4-FFF2-40B4-BE49-F238E27FC236}">
                <a16:creationId xmlns:a16="http://schemas.microsoft.com/office/drawing/2014/main" id="{784E99A4-2EE5-504B-A723-0E54077798E6}"/>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489336" y="3310470"/>
            <a:ext cx="1641168" cy="922336"/>
          </a:xfrm>
          <a:prstGeom prst="rect">
            <a:avLst/>
          </a:prstGeom>
        </p:spPr>
      </p:pic>
      <p:sp>
        <p:nvSpPr>
          <p:cNvPr id="17" name="フローチャート: 磁気ディスク 16">
            <a:extLst>
              <a:ext uri="{FF2B5EF4-FFF2-40B4-BE49-F238E27FC236}">
                <a16:creationId xmlns:a16="http://schemas.microsoft.com/office/drawing/2014/main" id="{9970BACA-9FC3-A04B-A109-4886378D345C}"/>
              </a:ext>
            </a:extLst>
          </p:cNvPr>
          <p:cNvSpPr/>
          <p:nvPr/>
        </p:nvSpPr>
        <p:spPr>
          <a:xfrm>
            <a:off x="2945990" y="4681167"/>
            <a:ext cx="3252019" cy="956967"/>
          </a:xfrm>
          <a:prstGeom prst="flowChartMagneticDisk">
            <a:avLst/>
          </a:prstGeom>
          <a:solidFill>
            <a:srgbClr val="0070C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a:extLst>
              <a:ext uri="{FF2B5EF4-FFF2-40B4-BE49-F238E27FC236}">
                <a16:creationId xmlns:a16="http://schemas.microsoft.com/office/drawing/2014/main" id="{15BAF7B4-129B-CE47-B4D8-0D9CB0FC5370}"/>
              </a:ext>
            </a:extLst>
          </p:cNvPr>
          <p:cNvSpPr txBox="1"/>
          <p:nvPr/>
        </p:nvSpPr>
        <p:spPr>
          <a:xfrm>
            <a:off x="3402449" y="4082501"/>
            <a:ext cx="2339102" cy="461665"/>
          </a:xfrm>
          <a:prstGeom prst="rect">
            <a:avLst/>
          </a:prstGeom>
          <a:noFill/>
        </p:spPr>
        <p:txBody>
          <a:bodyPr wrap="none" rtlCol="0">
            <a:spAutoFit/>
          </a:bodyPr>
          <a:lstStyle/>
          <a:p>
            <a:pPr algn="ctr"/>
            <a:r>
              <a:rPr kumimoji="1" lang="ja-JP" altLang="en-US" sz="2400">
                <a:solidFill>
                  <a:srgbClr val="0052FF"/>
                </a:solidFill>
                <a:latin typeface="Meiryo" panose="020B0604030504040204" pitchFamily="34" charset="-128"/>
                <a:ea typeface="Meiryo" panose="020B0604030504040204" pitchFamily="34" charset="-128"/>
              </a:rPr>
              <a:t>広範な顧客接点</a:t>
            </a:r>
          </a:p>
        </p:txBody>
      </p:sp>
      <p:sp>
        <p:nvSpPr>
          <p:cNvPr id="21" name="テキスト ボックス 20">
            <a:extLst>
              <a:ext uri="{FF2B5EF4-FFF2-40B4-BE49-F238E27FC236}">
                <a16:creationId xmlns:a16="http://schemas.microsoft.com/office/drawing/2014/main" id="{F019E713-FA46-634F-9166-2C66F9D276F3}"/>
              </a:ext>
            </a:extLst>
          </p:cNvPr>
          <p:cNvSpPr txBox="1"/>
          <p:nvPr/>
        </p:nvSpPr>
        <p:spPr>
          <a:xfrm>
            <a:off x="3544386" y="5090226"/>
            <a:ext cx="2031326" cy="461665"/>
          </a:xfrm>
          <a:prstGeom prst="rect">
            <a:avLst/>
          </a:prstGeom>
          <a:noFill/>
        </p:spPr>
        <p:txBody>
          <a:bodyPr wrap="none" rtlCol="0">
            <a:spAutoFit/>
          </a:bodyPr>
          <a:lstStyle/>
          <a:p>
            <a:pPr algn="ctr"/>
            <a:r>
              <a:rPr kumimoji="1" lang="ja-JP" altLang="en-US" sz="2400">
                <a:solidFill>
                  <a:schemeClr val="bg1"/>
                </a:solidFill>
                <a:latin typeface="Meiryo" panose="020B0604030504040204" pitchFamily="34" charset="-128"/>
                <a:ea typeface="Meiryo" panose="020B0604030504040204" pitchFamily="34" charset="-128"/>
              </a:rPr>
              <a:t>ビッグデータ</a:t>
            </a:r>
          </a:p>
        </p:txBody>
      </p:sp>
      <p:sp>
        <p:nvSpPr>
          <p:cNvPr id="22" name="テキスト ボックス 21">
            <a:extLst>
              <a:ext uri="{FF2B5EF4-FFF2-40B4-BE49-F238E27FC236}">
                <a16:creationId xmlns:a16="http://schemas.microsoft.com/office/drawing/2014/main" id="{1218E41C-8626-6E46-8044-9AE1BE45FCC0}"/>
              </a:ext>
            </a:extLst>
          </p:cNvPr>
          <p:cNvSpPr txBox="1"/>
          <p:nvPr/>
        </p:nvSpPr>
        <p:spPr>
          <a:xfrm>
            <a:off x="3452858" y="904540"/>
            <a:ext cx="2339102" cy="461665"/>
          </a:xfrm>
          <a:prstGeom prst="rect">
            <a:avLst/>
          </a:prstGeom>
          <a:noFill/>
        </p:spPr>
        <p:txBody>
          <a:bodyPr wrap="none" rtlCol="0">
            <a:spAutoFit/>
          </a:bodyPr>
          <a:lstStyle/>
          <a:p>
            <a:pPr algn="ctr"/>
            <a:r>
              <a:rPr kumimoji="1" lang="ja-JP" altLang="en-US" sz="2400">
                <a:solidFill>
                  <a:srgbClr val="0052FF"/>
                </a:solidFill>
                <a:latin typeface="Meiryo" panose="020B0604030504040204" pitchFamily="34" charset="-128"/>
                <a:ea typeface="Meiryo" panose="020B0604030504040204" pitchFamily="34" charset="-128"/>
              </a:rPr>
              <a:t>最高の顧客体験</a:t>
            </a:r>
          </a:p>
        </p:txBody>
      </p:sp>
      <p:sp>
        <p:nvSpPr>
          <p:cNvPr id="24" name="テキスト ボックス 23">
            <a:extLst>
              <a:ext uri="{FF2B5EF4-FFF2-40B4-BE49-F238E27FC236}">
                <a16:creationId xmlns:a16="http://schemas.microsoft.com/office/drawing/2014/main" id="{F2C86E15-C4E6-1F4E-A01B-389609C10837}"/>
              </a:ext>
            </a:extLst>
          </p:cNvPr>
          <p:cNvSpPr txBox="1"/>
          <p:nvPr/>
        </p:nvSpPr>
        <p:spPr>
          <a:xfrm>
            <a:off x="3201653" y="5925432"/>
            <a:ext cx="2749471" cy="400110"/>
          </a:xfrm>
          <a:prstGeom prst="rect">
            <a:avLst/>
          </a:prstGeom>
          <a:noFill/>
        </p:spPr>
        <p:txBody>
          <a:bodyPr wrap="none" rtlCol="0">
            <a:spAutoFit/>
          </a:bodyPr>
          <a:lstStyle/>
          <a:p>
            <a:r>
              <a:rPr kumimoji="1" lang="ja-JP" altLang="en-US" sz="2000">
                <a:solidFill>
                  <a:schemeClr val="accent3">
                    <a:lumMod val="50000"/>
                  </a:schemeClr>
                </a:solidFill>
                <a:latin typeface="Meiryo" panose="020B0604030504040204" pitchFamily="34" charset="-128"/>
                <a:ea typeface="Meiryo" panose="020B0604030504040204" pitchFamily="34" charset="-128"/>
              </a:rPr>
              <a:t>機械学習による最適解</a:t>
            </a:r>
          </a:p>
        </p:txBody>
      </p:sp>
      <p:sp>
        <p:nvSpPr>
          <p:cNvPr id="25" name="正方形/長方形 24">
            <a:extLst>
              <a:ext uri="{FF2B5EF4-FFF2-40B4-BE49-F238E27FC236}">
                <a16:creationId xmlns:a16="http://schemas.microsoft.com/office/drawing/2014/main" id="{A60A03DB-E481-0443-9698-44458A3B0337}"/>
              </a:ext>
            </a:extLst>
          </p:cNvPr>
          <p:cNvSpPr/>
          <p:nvPr/>
        </p:nvSpPr>
        <p:spPr>
          <a:xfrm>
            <a:off x="1041529" y="6276477"/>
            <a:ext cx="7069721" cy="276999"/>
          </a:xfrm>
          <a:prstGeom prst="rect">
            <a:avLst/>
          </a:prstGeom>
        </p:spPr>
        <p:txBody>
          <a:bodyPr wrap="square">
            <a:spAutoFit/>
          </a:bodyPr>
          <a:lstStyle/>
          <a:p>
            <a:pPr algn="ctr"/>
            <a:r>
              <a:rPr lang="ja-JP" altLang="en-US" sz="1200">
                <a:solidFill>
                  <a:schemeClr val="accent3">
                    <a:lumMod val="50000"/>
                  </a:schemeClr>
                </a:solidFill>
                <a:latin typeface="Meiryo" panose="020B0604030504040204" pitchFamily="34" charset="-128"/>
                <a:ea typeface="Meiryo" panose="020B0604030504040204" pitchFamily="34" charset="-128"/>
              </a:rPr>
              <a:t>経営戦略･製品／サービス戦略 </a:t>
            </a:r>
            <a:r>
              <a:rPr lang="en-US" altLang="ja-JP" sz="1200" dirty="0">
                <a:solidFill>
                  <a:schemeClr val="accent3">
                    <a:lumMod val="50000"/>
                  </a:schemeClr>
                </a:solidFill>
                <a:latin typeface="Meiryo" panose="020B0604030504040204" pitchFamily="34" charset="-128"/>
                <a:ea typeface="Meiryo" panose="020B0604030504040204" pitchFamily="34" charset="-128"/>
              </a:rPr>
              <a:t>&amp; 0.1 to One </a:t>
            </a:r>
            <a:r>
              <a:rPr lang="ja-JP" altLang="en-US" sz="1200">
                <a:solidFill>
                  <a:schemeClr val="accent3">
                    <a:lumMod val="50000"/>
                  </a:schemeClr>
                </a:solidFill>
                <a:latin typeface="Meiryo" panose="020B0604030504040204" pitchFamily="34" charset="-128"/>
                <a:ea typeface="Meiryo" panose="020B0604030504040204" pitchFamily="34" charset="-128"/>
              </a:rPr>
              <a:t>マーケティング</a:t>
            </a:r>
            <a:endParaRPr lang="ja-JP" altLang="en-US" sz="1200" dirty="0">
              <a:solidFill>
                <a:schemeClr val="accent3">
                  <a:lumMod val="50000"/>
                </a:schemeClr>
              </a:solidFill>
              <a:latin typeface="Meiryo" panose="020B0604030504040204" pitchFamily="34" charset="-128"/>
              <a:ea typeface="Meiryo" panose="020B0604030504040204" pitchFamily="34" charset="-128"/>
            </a:endParaRPr>
          </a:p>
        </p:txBody>
      </p:sp>
      <p:sp>
        <p:nvSpPr>
          <p:cNvPr id="26" name="上矢印 25">
            <a:extLst>
              <a:ext uri="{FF2B5EF4-FFF2-40B4-BE49-F238E27FC236}">
                <a16:creationId xmlns:a16="http://schemas.microsoft.com/office/drawing/2014/main" id="{2B582C4D-8C18-1740-AABB-B37E816BE370}"/>
              </a:ext>
            </a:extLst>
          </p:cNvPr>
          <p:cNvSpPr/>
          <p:nvPr/>
        </p:nvSpPr>
        <p:spPr>
          <a:xfrm>
            <a:off x="1675294" y="4824016"/>
            <a:ext cx="951271" cy="492833"/>
          </a:xfrm>
          <a:prstGeom prst="upArrow">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上矢印 26">
            <a:extLst>
              <a:ext uri="{FF2B5EF4-FFF2-40B4-BE49-F238E27FC236}">
                <a16:creationId xmlns:a16="http://schemas.microsoft.com/office/drawing/2014/main" id="{AA7DC7F6-A2E5-A545-8966-4F780197A51E}"/>
              </a:ext>
            </a:extLst>
          </p:cNvPr>
          <p:cNvSpPr/>
          <p:nvPr/>
        </p:nvSpPr>
        <p:spPr>
          <a:xfrm>
            <a:off x="6573282" y="4824017"/>
            <a:ext cx="951271" cy="492833"/>
          </a:xfrm>
          <a:prstGeom prst="upArrow">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a:extLst>
              <a:ext uri="{FF2B5EF4-FFF2-40B4-BE49-F238E27FC236}">
                <a16:creationId xmlns:a16="http://schemas.microsoft.com/office/drawing/2014/main" id="{D56936CD-147C-C744-9EB2-F19E54532A17}"/>
              </a:ext>
            </a:extLst>
          </p:cNvPr>
          <p:cNvSpPr/>
          <p:nvPr/>
        </p:nvSpPr>
        <p:spPr>
          <a:xfrm>
            <a:off x="2359357" y="1248820"/>
            <a:ext cx="4572000" cy="276999"/>
          </a:xfrm>
          <a:prstGeom prst="rect">
            <a:avLst/>
          </a:prstGeom>
        </p:spPr>
        <p:txBody>
          <a:bodyPr>
            <a:spAutoFit/>
          </a:bodyPr>
          <a:lstStyle/>
          <a:p>
            <a:pPr algn="ctr"/>
            <a:r>
              <a:rPr lang="ja-JP" altLang="en-US" sz="1200">
                <a:solidFill>
                  <a:srgbClr val="0052FF"/>
                </a:solidFill>
                <a:latin typeface="Meiryo" panose="020B0604030504040204" pitchFamily="34" charset="-128"/>
                <a:ea typeface="Meiryo" panose="020B0604030504040204" pitchFamily="34" charset="-128"/>
              </a:rPr>
              <a:t>テクノロジーを駆使して徹底した利便性を追求</a:t>
            </a:r>
            <a:endParaRPr lang="ja-JP" altLang="en-US" sz="1200" dirty="0">
              <a:solidFill>
                <a:srgbClr val="0052FF"/>
              </a:solidFill>
              <a:latin typeface="Meiryo" panose="020B0604030504040204" pitchFamily="34" charset="-128"/>
              <a:ea typeface="Meiryo" panose="020B0604030504040204" pitchFamily="34" charset="-128"/>
            </a:endParaRPr>
          </a:p>
        </p:txBody>
      </p:sp>
      <p:sp>
        <p:nvSpPr>
          <p:cNvPr id="29" name="正方形/長方形 28">
            <a:extLst>
              <a:ext uri="{FF2B5EF4-FFF2-40B4-BE49-F238E27FC236}">
                <a16:creationId xmlns:a16="http://schemas.microsoft.com/office/drawing/2014/main" id="{05C42EF6-EAD5-EC4F-8515-678CA7CE269D}"/>
              </a:ext>
            </a:extLst>
          </p:cNvPr>
          <p:cNvSpPr/>
          <p:nvPr/>
        </p:nvSpPr>
        <p:spPr>
          <a:xfrm>
            <a:off x="2837044" y="4433007"/>
            <a:ext cx="3469912" cy="276999"/>
          </a:xfrm>
          <a:prstGeom prst="rect">
            <a:avLst/>
          </a:prstGeom>
        </p:spPr>
        <p:txBody>
          <a:bodyPr wrap="square">
            <a:spAutoFit/>
          </a:bodyPr>
          <a:lstStyle/>
          <a:p>
            <a:pPr algn="ctr"/>
            <a:r>
              <a:rPr lang="ja-JP" altLang="en-US" sz="1200">
                <a:solidFill>
                  <a:srgbClr val="0052FF"/>
                </a:solidFill>
                <a:latin typeface="Meiryo" panose="020B0604030504040204" pitchFamily="34" charset="-128"/>
                <a:ea typeface="Meiryo" panose="020B0604030504040204" pitchFamily="34" charset="-128"/>
              </a:rPr>
              <a:t>顧客理解のための情報を徹底して収集する</a:t>
            </a:r>
            <a:endParaRPr lang="ja-JP" altLang="en-US" sz="1200">
              <a:solidFill>
                <a:srgbClr val="0052FF"/>
              </a:solidFill>
            </a:endParaRPr>
          </a:p>
        </p:txBody>
      </p:sp>
      <p:sp>
        <p:nvSpPr>
          <p:cNvPr id="31" name="テキスト ボックス 30">
            <a:extLst>
              <a:ext uri="{FF2B5EF4-FFF2-40B4-BE49-F238E27FC236}">
                <a16:creationId xmlns:a16="http://schemas.microsoft.com/office/drawing/2014/main" id="{44B2C22D-AA53-DA43-966B-E2448D12745C}"/>
              </a:ext>
            </a:extLst>
          </p:cNvPr>
          <p:cNvSpPr txBox="1"/>
          <p:nvPr/>
        </p:nvSpPr>
        <p:spPr>
          <a:xfrm>
            <a:off x="1041656" y="903875"/>
            <a:ext cx="1415772" cy="276999"/>
          </a:xfrm>
          <a:prstGeom prst="rect">
            <a:avLst/>
          </a:prstGeom>
          <a:noFill/>
        </p:spPr>
        <p:txBody>
          <a:bodyPr wrap="none" rtlCol="0">
            <a:spAutoFit/>
          </a:bodyPr>
          <a:lstStyle/>
          <a:p>
            <a:r>
              <a:rPr kumimoji="1" lang="ja-JP" altLang="en-US" sz="1200">
                <a:solidFill>
                  <a:schemeClr val="accent6">
                    <a:lumMod val="75000"/>
                  </a:schemeClr>
                </a:solidFill>
                <a:latin typeface="Meiryo" panose="020B0604030504040204" pitchFamily="34" charset="-128"/>
                <a:ea typeface="Meiryo" panose="020B0604030504040204" pitchFamily="34" charset="-128"/>
              </a:rPr>
              <a:t>業務（デジタル）</a:t>
            </a:r>
          </a:p>
        </p:txBody>
      </p:sp>
      <p:sp>
        <p:nvSpPr>
          <p:cNvPr id="32" name="テキスト ボックス 31">
            <a:extLst>
              <a:ext uri="{FF2B5EF4-FFF2-40B4-BE49-F238E27FC236}">
                <a16:creationId xmlns:a16="http://schemas.microsoft.com/office/drawing/2014/main" id="{5AE88F44-AB6B-B74F-8C2C-21861E3FCB24}"/>
              </a:ext>
            </a:extLst>
          </p:cNvPr>
          <p:cNvSpPr txBox="1"/>
          <p:nvPr/>
        </p:nvSpPr>
        <p:spPr>
          <a:xfrm>
            <a:off x="6687824" y="910571"/>
            <a:ext cx="1415772" cy="276999"/>
          </a:xfrm>
          <a:prstGeom prst="rect">
            <a:avLst/>
          </a:prstGeom>
          <a:noFill/>
        </p:spPr>
        <p:txBody>
          <a:bodyPr wrap="none" rtlCol="0">
            <a:spAutoFit/>
          </a:bodyPr>
          <a:lstStyle/>
          <a:p>
            <a:pPr algn="r"/>
            <a:r>
              <a:rPr kumimoji="1" lang="ja-JP" altLang="en-US" sz="1200">
                <a:solidFill>
                  <a:schemeClr val="accent6">
                    <a:lumMod val="50000"/>
                  </a:schemeClr>
                </a:solidFill>
                <a:latin typeface="Meiryo" panose="020B0604030504040204" pitchFamily="34" charset="-128"/>
                <a:ea typeface="Meiryo" panose="020B0604030504040204" pitchFamily="34" charset="-128"/>
              </a:rPr>
              <a:t>業務（アナログ）</a:t>
            </a:r>
          </a:p>
        </p:txBody>
      </p:sp>
      <p:sp>
        <p:nvSpPr>
          <p:cNvPr id="33" name="テキスト ボックス 32">
            <a:extLst>
              <a:ext uri="{FF2B5EF4-FFF2-40B4-BE49-F238E27FC236}">
                <a16:creationId xmlns:a16="http://schemas.microsoft.com/office/drawing/2014/main" id="{EF15A826-C0DE-684D-A44B-E2FC4D0298FB}"/>
              </a:ext>
            </a:extLst>
          </p:cNvPr>
          <p:cNvSpPr txBox="1"/>
          <p:nvPr/>
        </p:nvSpPr>
        <p:spPr>
          <a:xfrm>
            <a:off x="1041529" y="6294946"/>
            <a:ext cx="344966" cy="276999"/>
          </a:xfrm>
          <a:prstGeom prst="rect">
            <a:avLst/>
          </a:prstGeom>
          <a:noFill/>
        </p:spPr>
        <p:txBody>
          <a:bodyPr wrap="none" rtlCol="0">
            <a:spAutoFit/>
          </a:bodyPr>
          <a:lstStyle/>
          <a:p>
            <a:r>
              <a:rPr kumimoji="1" lang="en-US" altLang="ja-JP" sz="1200" dirty="0">
                <a:solidFill>
                  <a:schemeClr val="accent4">
                    <a:lumMod val="50000"/>
                  </a:schemeClr>
                </a:solidFill>
                <a:latin typeface="Meiryo" panose="020B0604030504040204" pitchFamily="34" charset="-128"/>
                <a:ea typeface="Meiryo" panose="020B0604030504040204" pitchFamily="34" charset="-128"/>
              </a:rPr>
              <a:t>IT</a:t>
            </a:r>
            <a:endParaRPr kumimoji="1" lang="ja-JP" altLang="en-US" sz="1200">
              <a:solidFill>
                <a:schemeClr val="accent4">
                  <a:lumMod val="50000"/>
                </a:schemeClr>
              </a:solidFill>
              <a:latin typeface="Meiryo" panose="020B0604030504040204" pitchFamily="34" charset="-128"/>
              <a:ea typeface="Meiryo" panose="020B0604030504040204" pitchFamily="34" charset="-128"/>
            </a:endParaRPr>
          </a:p>
        </p:txBody>
      </p:sp>
      <p:pic>
        <p:nvPicPr>
          <p:cNvPr id="12" name="図 11">
            <a:extLst>
              <a:ext uri="{FF2B5EF4-FFF2-40B4-BE49-F238E27FC236}">
                <a16:creationId xmlns:a16="http://schemas.microsoft.com/office/drawing/2014/main" id="{E2C9EB06-AC86-A54C-8510-8C5BD418E225}"/>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160122" y="2812771"/>
            <a:ext cx="1235587" cy="856673"/>
          </a:xfrm>
          <a:prstGeom prst="rect">
            <a:avLst/>
          </a:prstGeom>
        </p:spPr>
      </p:pic>
      <p:sp>
        <p:nvSpPr>
          <p:cNvPr id="34" name="正方形/長方形 33">
            <a:extLst>
              <a:ext uri="{FF2B5EF4-FFF2-40B4-BE49-F238E27FC236}">
                <a16:creationId xmlns:a16="http://schemas.microsoft.com/office/drawing/2014/main" id="{88B1C4FC-6597-A94B-A18A-070C4CED85EE}"/>
              </a:ext>
            </a:extLst>
          </p:cNvPr>
          <p:cNvSpPr/>
          <p:nvPr/>
        </p:nvSpPr>
        <p:spPr>
          <a:xfrm>
            <a:off x="6157972" y="3609550"/>
            <a:ext cx="1237738" cy="249160"/>
          </a:xfrm>
          <a:prstGeom prst="rect">
            <a:avLst/>
          </a:prstGeom>
          <a:solidFill>
            <a:srgbClr val="FFFFFF">
              <a:alpha val="92941"/>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5" name="図 34">
            <a:extLst>
              <a:ext uri="{FF2B5EF4-FFF2-40B4-BE49-F238E27FC236}">
                <a16:creationId xmlns:a16="http://schemas.microsoft.com/office/drawing/2014/main" id="{CF0C65F8-D55C-4A4E-A717-AB959B595C5C}"/>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420111" y="3492087"/>
            <a:ext cx="975598" cy="487799"/>
          </a:xfrm>
          <a:prstGeom prst="rect">
            <a:avLst/>
          </a:prstGeom>
        </p:spPr>
      </p:pic>
      <p:pic>
        <p:nvPicPr>
          <p:cNvPr id="13" name="図 12">
            <a:extLst>
              <a:ext uri="{FF2B5EF4-FFF2-40B4-BE49-F238E27FC236}">
                <a16:creationId xmlns:a16="http://schemas.microsoft.com/office/drawing/2014/main" id="{9B4A1D1D-737C-EC49-AAED-6C42954005D3}"/>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733967" y="3874401"/>
            <a:ext cx="673079" cy="376234"/>
          </a:xfrm>
          <a:prstGeom prst="rect">
            <a:avLst/>
          </a:prstGeom>
        </p:spPr>
      </p:pic>
      <p:pic>
        <p:nvPicPr>
          <p:cNvPr id="3" name="図 2">
            <a:extLst>
              <a:ext uri="{FF2B5EF4-FFF2-40B4-BE49-F238E27FC236}">
                <a16:creationId xmlns:a16="http://schemas.microsoft.com/office/drawing/2014/main" id="{5E8EBC29-8D02-F14E-ACDE-88B1C6C6A589}"/>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6156580" y="3870428"/>
            <a:ext cx="602859" cy="372397"/>
          </a:xfrm>
          <a:prstGeom prst="rect">
            <a:avLst/>
          </a:prstGeom>
        </p:spPr>
      </p:pic>
      <p:sp>
        <p:nvSpPr>
          <p:cNvPr id="16" name="テキスト ボックス 15">
            <a:extLst>
              <a:ext uri="{FF2B5EF4-FFF2-40B4-BE49-F238E27FC236}">
                <a16:creationId xmlns:a16="http://schemas.microsoft.com/office/drawing/2014/main" id="{AAD04A0B-E6C7-EB4E-ABA9-DBDC6C52DB66}"/>
              </a:ext>
            </a:extLst>
          </p:cNvPr>
          <p:cNvSpPr txBox="1"/>
          <p:nvPr/>
        </p:nvSpPr>
        <p:spPr>
          <a:xfrm>
            <a:off x="6130889" y="4240574"/>
            <a:ext cx="665567" cy="184666"/>
          </a:xfrm>
          <a:prstGeom prst="rect">
            <a:avLst/>
          </a:prstGeom>
          <a:noFill/>
        </p:spPr>
        <p:txBody>
          <a:bodyPr wrap="none" rtlCol="0">
            <a:spAutoFit/>
          </a:bodyPr>
          <a:lstStyle/>
          <a:p>
            <a:pPr algn="ctr"/>
            <a:r>
              <a:rPr kumimoji="1" lang="en-US" altLang="ja-JP" sz="600" dirty="0">
                <a:latin typeface="Meiryo" panose="020B0604030504040204" pitchFamily="34" charset="-128"/>
                <a:ea typeface="Meiryo" panose="020B0604030504040204" pitchFamily="34" charset="-128"/>
              </a:rPr>
              <a:t>40</a:t>
            </a:r>
            <a:r>
              <a:rPr lang="ja-JP" altLang="en-US" sz="600">
                <a:latin typeface="Meiryo" panose="020B0604030504040204" pitchFamily="34" charset="-128"/>
                <a:ea typeface="Meiryo" panose="020B0604030504040204" pitchFamily="34" charset="-128"/>
              </a:rPr>
              <a:t>機</a:t>
            </a:r>
            <a:r>
              <a:rPr kumimoji="1" lang="ja-JP" altLang="en-US" sz="600">
                <a:latin typeface="Meiryo" panose="020B0604030504040204" pitchFamily="34" charset="-128"/>
                <a:ea typeface="Meiryo" panose="020B0604030504040204" pitchFamily="34" charset="-128"/>
              </a:rPr>
              <a:t>の航空機</a:t>
            </a:r>
          </a:p>
        </p:txBody>
      </p:sp>
      <p:sp>
        <p:nvSpPr>
          <p:cNvPr id="36" name="テキスト ボックス 35">
            <a:extLst>
              <a:ext uri="{FF2B5EF4-FFF2-40B4-BE49-F238E27FC236}">
                <a16:creationId xmlns:a16="http://schemas.microsoft.com/office/drawing/2014/main" id="{4A580527-5DC2-264D-9D9B-7B5D00D57D11}"/>
              </a:ext>
            </a:extLst>
          </p:cNvPr>
          <p:cNvSpPr txBox="1"/>
          <p:nvPr/>
        </p:nvSpPr>
        <p:spPr>
          <a:xfrm>
            <a:off x="6669827" y="4232548"/>
            <a:ext cx="800219" cy="184666"/>
          </a:xfrm>
          <a:prstGeom prst="rect">
            <a:avLst/>
          </a:prstGeom>
          <a:noFill/>
        </p:spPr>
        <p:txBody>
          <a:bodyPr wrap="none" rtlCol="0">
            <a:spAutoFit/>
          </a:bodyPr>
          <a:lstStyle/>
          <a:p>
            <a:pPr algn="ctr"/>
            <a:r>
              <a:rPr kumimoji="1" lang="ja-JP" altLang="en-US" sz="600">
                <a:latin typeface="Meiryo" panose="020B0604030504040204" pitchFamily="34" charset="-128"/>
                <a:ea typeface="Meiryo" panose="020B0604030504040204" pitchFamily="34" charset="-128"/>
              </a:rPr>
              <a:t>数千台のトラック</a:t>
            </a:r>
          </a:p>
        </p:txBody>
      </p:sp>
    </p:spTree>
    <p:extLst>
      <p:ext uri="{BB962C8B-B14F-4D97-AF65-F5344CB8AC3E}">
        <p14:creationId xmlns:p14="http://schemas.microsoft.com/office/powerpoint/2010/main" val="23378668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72AB6D-E55D-714F-8E55-A5804C2DEAD4}"/>
              </a:ext>
            </a:extLst>
          </p:cNvPr>
          <p:cNvSpPr>
            <a:spLocks noGrp="1"/>
          </p:cNvSpPr>
          <p:nvPr>
            <p:ph type="title"/>
          </p:nvPr>
        </p:nvSpPr>
        <p:spPr/>
        <p:txBody>
          <a:bodyPr/>
          <a:lstStyle/>
          <a:p>
            <a:r>
              <a:rPr lang="ja-JP" altLang="ja-JP"/>
              <a:t>業務が</a:t>
            </a:r>
            <a:r>
              <a:rPr lang="en-US" altLang="ja-JP" dirty="0"/>
              <a:t>IT</a:t>
            </a:r>
            <a:r>
              <a:rPr lang="ja-JP" altLang="ja-JP"/>
              <a:t>へ</a:t>
            </a:r>
            <a:r>
              <a:rPr lang="en-US" altLang="ja-JP" dirty="0"/>
              <a:t>IT</a:t>
            </a:r>
            <a:r>
              <a:rPr lang="ja-JP" altLang="ja-JP"/>
              <a:t>が業務へとシームレスに変換される状態</a:t>
            </a:r>
            <a:endParaRPr lang="ja-JP" altLang="en-US"/>
          </a:p>
        </p:txBody>
      </p:sp>
      <p:pic>
        <p:nvPicPr>
          <p:cNvPr id="5" name="図 4">
            <a:extLst>
              <a:ext uri="{FF2B5EF4-FFF2-40B4-BE49-F238E27FC236}">
                <a16:creationId xmlns:a16="http://schemas.microsoft.com/office/drawing/2014/main" id="{6CC83505-69E1-754C-B095-3B2DB2B5FC21}"/>
              </a:ext>
            </a:extLst>
          </p:cNvPr>
          <p:cNvPicPr>
            <a:picLocks noChangeAspect="1"/>
          </p:cNvPicPr>
          <p:nvPr/>
        </p:nvPicPr>
        <p:blipFill>
          <a:blip r:embed="rId2">
            <a:duotone>
              <a:schemeClr val="accent1">
                <a:shade val="45000"/>
                <a:satMod val="135000"/>
              </a:schemeClr>
              <a:prstClr val="white"/>
            </a:duotone>
          </a:blip>
          <a:stretch>
            <a:fillRect/>
          </a:stretch>
        </p:blipFill>
        <p:spPr>
          <a:xfrm>
            <a:off x="1993404" y="836613"/>
            <a:ext cx="5157192" cy="5157192"/>
          </a:xfrm>
          <a:prstGeom prst="rect">
            <a:avLst/>
          </a:prstGeom>
          <a:effectLst>
            <a:outerShdw blurRad="50800" dist="38100" dir="2700000" algn="tl" rotWithShape="0">
              <a:prstClr val="black">
                <a:alpha val="40000"/>
              </a:prstClr>
            </a:outerShdw>
          </a:effectLst>
        </p:spPr>
      </p:pic>
      <p:sp>
        <p:nvSpPr>
          <p:cNvPr id="7" name="円/楕円 6">
            <a:extLst>
              <a:ext uri="{FF2B5EF4-FFF2-40B4-BE49-F238E27FC236}">
                <a16:creationId xmlns:a16="http://schemas.microsoft.com/office/drawing/2014/main" id="{32D4F7D6-BE26-9341-ADB1-78CEEA1A0A9A}"/>
              </a:ext>
            </a:extLst>
          </p:cNvPr>
          <p:cNvSpPr/>
          <p:nvPr/>
        </p:nvSpPr>
        <p:spPr>
          <a:xfrm>
            <a:off x="4190535" y="1804777"/>
            <a:ext cx="762930" cy="792088"/>
          </a:xfrm>
          <a:prstGeom prst="ellipse">
            <a:avLst/>
          </a:prstGeom>
          <a:solidFill>
            <a:srgbClr val="27569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a:extLst>
              <a:ext uri="{FF2B5EF4-FFF2-40B4-BE49-F238E27FC236}">
                <a16:creationId xmlns:a16="http://schemas.microsoft.com/office/drawing/2014/main" id="{EC6E1751-C823-5740-B2A6-909C60A2A764}"/>
              </a:ext>
            </a:extLst>
          </p:cNvPr>
          <p:cNvSpPr/>
          <p:nvPr/>
        </p:nvSpPr>
        <p:spPr>
          <a:xfrm>
            <a:off x="4167950" y="4292562"/>
            <a:ext cx="908106" cy="792088"/>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2AB6273F-2717-494D-B489-D99AFAF8E49E}"/>
              </a:ext>
            </a:extLst>
          </p:cNvPr>
          <p:cNvSpPr txBox="1"/>
          <p:nvPr/>
        </p:nvSpPr>
        <p:spPr>
          <a:xfrm>
            <a:off x="5798015" y="2873900"/>
            <a:ext cx="902811" cy="923330"/>
          </a:xfrm>
          <a:prstGeom prst="rect">
            <a:avLst/>
          </a:prstGeom>
          <a:noFill/>
        </p:spPr>
        <p:txBody>
          <a:bodyPr wrap="none" rtlCol="0">
            <a:spAutoFit/>
          </a:bodyPr>
          <a:lstStyle/>
          <a:p>
            <a:pPr algn="ctr"/>
            <a:r>
              <a:rPr kumimoji="1" lang="en-US" altLang="ja-JP" sz="4000" dirty="0">
                <a:solidFill>
                  <a:schemeClr val="bg1"/>
                </a:solidFill>
                <a:latin typeface="Meiryo" panose="020B0604030504040204" pitchFamily="34" charset="-128"/>
                <a:ea typeface="Meiryo" panose="020B0604030504040204" pitchFamily="34" charset="-128"/>
              </a:rPr>
              <a:t>IT</a:t>
            </a:r>
          </a:p>
          <a:p>
            <a:pPr algn="ctr"/>
            <a:r>
              <a:rPr kumimoji="1" lang="ja-JP" altLang="en-US" sz="1400">
                <a:solidFill>
                  <a:schemeClr val="bg1"/>
                </a:solidFill>
                <a:latin typeface="Meiryo" panose="020B0604030504040204" pitchFamily="34" charset="-128"/>
                <a:ea typeface="Meiryo" panose="020B0604030504040204" pitchFamily="34" charset="-128"/>
              </a:rPr>
              <a:t>デジタル</a:t>
            </a:r>
          </a:p>
        </p:txBody>
      </p:sp>
      <p:sp>
        <p:nvSpPr>
          <p:cNvPr id="9" name="テキスト ボックス 8">
            <a:extLst>
              <a:ext uri="{FF2B5EF4-FFF2-40B4-BE49-F238E27FC236}">
                <a16:creationId xmlns:a16="http://schemas.microsoft.com/office/drawing/2014/main" id="{AE0EE675-C3C7-5744-889F-9C31124DC086}"/>
              </a:ext>
            </a:extLst>
          </p:cNvPr>
          <p:cNvSpPr txBox="1"/>
          <p:nvPr/>
        </p:nvSpPr>
        <p:spPr>
          <a:xfrm>
            <a:off x="2247437" y="2873900"/>
            <a:ext cx="1210588" cy="923330"/>
          </a:xfrm>
          <a:prstGeom prst="rect">
            <a:avLst/>
          </a:prstGeom>
          <a:noFill/>
        </p:spPr>
        <p:txBody>
          <a:bodyPr wrap="none" rtlCol="0">
            <a:spAutoFit/>
          </a:bodyPr>
          <a:lstStyle/>
          <a:p>
            <a:pPr algn="ctr"/>
            <a:r>
              <a:rPr kumimoji="1" lang="ja-JP" altLang="en-US" sz="4000">
                <a:solidFill>
                  <a:srgbClr val="0070C0"/>
                </a:solidFill>
                <a:latin typeface="Meiryo" panose="020B0604030504040204" pitchFamily="34" charset="-128"/>
                <a:ea typeface="Meiryo" panose="020B0604030504040204" pitchFamily="34" charset="-128"/>
              </a:rPr>
              <a:t>業務</a:t>
            </a:r>
            <a:endParaRPr kumimoji="1" lang="en-US" altLang="ja-JP" sz="4000" dirty="0">
              <a:solidFill>
                <a:srgbClr val="0070C0"/>
              </a:solidFill>
              <a:latin typeface="Meiryo" panose="020B0604030504040204" pitchFamily="34" charset="-128"/>
              <a:ea typeface="Meiryo" panose="020B0604030504040204" pitchFamily="34" charset="-128"/>
            </a:endParaRPr>
          </a:p>
          <a:p>
            <a:pPr algn="ctr"/>
            <a:r>
              <a:rPr kumimoji="1" lang="ja-JP" altLang="en-US" sz="1400" b="1">
                <a:solidFill>
                  <a:srgbClr val="0070C0"/>
                </a:solidFill>
                <a:latin typeface="Meiryo" panose="020B0604030504040204" pitchFamily="34" charset="-128"/>
                <a:ea typeface="Meiryo" panose="020B0604030504040204" pitchFamily="34" charset="-128"/>
              </a:rPr>
              <a:t>フィジカル</a:t>
            </a:r>
          </a:p>
        </p:txBody>
      </p:sp>
      <p:sp>
        <p:nvSpPr>
          <p:cNvPr id="10" name="テキスト ボックス 9">
            <a:extLst>
              <a:ext uri="{FF2B5EF4-FFF2-40B4-BE49-F238E27FC236}">
                <a16:creationId xmlns:a16="http://schemas.microsoft.com/office/drawing/2014/main" id="{E9D1F6E9-A69E-DC4F-8E23-ED24FACBCF5F}"/>
              </a:ext>
            </a:extLst>
          </p:cNvPr>
          <p:cNvSpPr txBox="1"/>
          <p:nvPr/>
        </p:nvSpPr>
        <p:spPr>
          <a:xfrm>
            <a:off x="2690622" y="4489348"/>
            <a:ext cx="2954655" cy="646331"/>
          </a:xfrm>
          <a:prstGeom prst="rect">
            <a:avLst/>
          </a:prstGeom>
          <a:noFill/>
        </p:spPr>
        <p:txBody>
          <a:bodyPr wrap="none" rtlCol="0">
            <a:spAutoFit/>
          </a:bodyPr>
          <a:lstStyle/>
          <a:p>
            <a:pPr algn="r"/>
            <a:r>
              <a:rPr lang="ja-JP" altLang="en-US">
                <a:solidFill>
                  <a:srgbClr val="0070C0"/>
                </a:solidFill>
                <a:latin typeface="Meiryo" panose="020B0604030504040204" pitchFamily="34" charset="-128"/>
                <a:ea typeface="Meiryo" panose="020B0604030504040204" pitchFamily="34" charset="-128"/>
              </a:rPr>
              <a:t>配送･リアル店舗・接客</a:t>
            </a:r>
            <a:endParaRPr lang="en-US" altLang="ja-JP" dirty="0">
              <a:solidFill>
                <a:srgbClr val="0070C0"/>
              </a:solidFill>
              <a:latin typeface="Meiryo" panose="020B0604030504040204" pitchFamily="34" charset="-128"/>
              <a:ea typeface="Meiryo" panose="020B0604030504040204" pitchFamily="34" charset="-128"/>
            </a:endParaRPr>
          </a:p>
          <a:p>
            <a:pPr algn="r"/>
            <a:r>
              <a:rPr kumimoji="1" lang="ja-JP" altLang="en-US">
                <a:solidFill>
                  <a:srgbClr val="0070C0"/>
                </a:solidFill>
                <a:latin typeface="Meiryo" panose="020B0604030504040204" pitchFamily="34" charset="-128"/>
                <a:ea typeface="Meiryo" panose="020B0604030504040204" pitchFamily="34" charset="-128"/>
              </a:rPr>
              <a:t>カスタマー・サービスなど</a:t>
            </a:r>
          </a:p>
        </p:txBody>
      </p:sp>
      <p:sp>
        <p:nvSpPr>
          <p:cNvPr id="11" name="テキスト ボックス 10">
            <a:extLst>
              <a:ext uri="{FF2B5EF4-FFF2-40B4-BE49-F238E27FC236}">
                <a16:creationId xmlns:a16="http://schemas.microsoft.com/office/drawing/2014/main" id="{45987608-C2E4-B744-936B-B1DBE4D15C43}"/>
              </a:ext>
            </a:extLst>
          </p:cNvPr>
          <p:cNvSpPr txBox="1"/>
          <p:nvPr/>
        </p:nvSpPr>
        <p:spPr>
          <a:xfrm>
            <a:off x="3360721" y="1877655"/>
            <a:ext cx="3185487" cy="646331"/>
          </a:xfrm>
          <a:prstGeom prst="rect">
            <a:avLst/>
          </a:prstGeom>
          <a:noFill/>
        </p:spPr>
        <p:txBody>
          <a:bodyPr wrap="none" rtlCol="0">
            <a:spAutoFit/>
          </a:bodyPr>
          <a:lstStyle/>
          <a:p>
            <a:pPr algn="r"/>
            <a:r>
              <a:rPr kumimoji="1" lang="ja-JP" altLang="en-US">
                <a:solidFill>
                  <a:schemeClr val="bg1"/>
                </a:solidFill>
                <a:latin typeface="Meiryo" panose="020B0604030504040204" pitchFamily="34" charset="-128"/>
                <a:ea typeface="Meiryo" panose="020B0604030504040204" pitchFamily="34" charset="-128"/>
              </a:rPr>
              <a:t>受発注・配送手配・商品管理</a:t>
            </a:r>
            <a:endParaRPr kumimoji="1" lang="en-US" altLang="ja-JP" dirty="0">
              <a:solidFill>
                <a:schemeClr val="bg1"/>
              </a:solidFill>
              <a:latin typeface="Meiryo" panose="020B0604030504040204" pitchFamily="34" charset="-128"/>
              <a:ea typeface="Meiryo" panose="020B0604030504040204" pitchFamily="34" charset="-128"/>
            </a:endParaRPr>
          </a:p>
          <a:p>
            <a:pPr algn="r"/>
            <a:r>
              <a:rPr lang="ja-JP" altLang="en-US">
                <a:solidFill>
                  <a:schemeClr val="bg1"/>
                </a:solidFill>
                <a:latin typeface="Meiryo" panose="020B0604030504040204" pitchFamily="34" charset="-128"/>
                <a:ea typeface="Meiryo" panose="020B0604030504040204" pitchFamily="34" charset="-128"/>
              </a:rPr>
              <a:t>レコメンデーションなと</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12" name="左右矢印 11">
            <a:extLst>
              <a:ext uri="{FF2B5EF4-FFF2-40B4-BE49-F238E27FC236}">
                <a16:creationId xmlns:a16="http://schemas.microsoft.com/office/drawing/2014/main" id="{CD15FD64-F265-A342-985A-58E2CE276E6A}"/>
              </a:ext>
            </a:extLst>
          </p:cNvPr>
          <p:cNvSpPr/>
          <p:nvPr/>
        </p:nvSpPr>
        <p:spPr>
          <a:xfrm>
            <a:off x="3458025" y="2994472"/>
            <a:ext cx="2227950" cy="636750"/>
          </a:xfrm>
          <a:prstGeom prst="lef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433838B3-877F-8744-9935-41676CEDCB36}"/>
              </a:ext>
            </a:extLst>
          </p:cNvPr>
          <p:cNvSpPr txBox="1"/>
          <p:nvPr/>
        </p:nvSpPr>
        <p:spPr>
          <a:xfrm>
            <a:off x="1127793" y="6136040"/>
            <a:ext cx="6888424" cy="369332"/>
          </a:xfrm>
          <a:prstGeom prst="rect">
            <a:avLst/>
          </a:prstGeom>
          <a:noFill/>
        </p:spPr>
        <p:txBody>
          <a:bodyPr wrap="none" rtlCol="0">
            <a:spAutoFit/>
          </a:bodyPr>
          <a:lstStyle/>
          <a:p>
            <a:pPr algn="ctr"/>
            <a:r>
              <a:rPr lang="ja-JP" altLang="en-US">
                <a:solidFill>
                  <a:schemeClr val="accent6">
                    <a:lumMod val="75000"/>
                  </a:schemeClr>
                </a:solidFill>
                <a:latin typeface="Meiryo" panose="020B0604030504040204" pitchFamily="34" charset="-128"/>
                <a:ea typeface="Meiryo" panose="020B0604030504040204" pitchFamily="34" charset="-128"/>
              </a:rPr>
              <a:t>業務に</a:t>
            </a:r>
            <a:r>
              <a:rPr lang="en-US" altLang="ja-JP" dirty="0">
                <a:solidFill>
                  <a:schemeClr val="accent6">
                    <a:lumMod val="75000"/>
                  </a:schemeClr>
                </a:solidFill>
                <a:latin typeface="Meiryo" panose="020B0604030504040204" pitchFamily="34" charset="-128"/>
                <a:ea typeface="Meiryo" panose="020B0604030504040204" pitchFamily="34" charset="-128"/>
              </a:rPr>
              <a:t>IT</a:t>
            </a:r>
            <a:r>
              <a:rPr lang="ja-JP" altLang="en-US">
                <a:solidFill>
                  <a:schemeClr val="accent6">
                    <a:lumMod val="75000"/>
                  </a:schemeClr>
                </a:solidFill>
                <a:latin typeface="Meiryo" panose="020B0604030504040204" pitchFamily="34" charset="-128"/>
                <a:ea typeface="Meiryo" panose="020B0604030504040204" pitchFamily="34" charset="-128"/>
              </a:rPr>
              <a:t>は埋没し、渾然一体となってビジネスの成果を達成する</a:t>
            </a:r>
            <a:endParaRPr kumimoji="1" lang="ja-JP" altLang="en-US">
              <a:solidFill>
                <a:schemeClr val="accent6">
                  <a:lumMod val="7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9174269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グループ化 31">
            <a:extLst>
              <a:ext uri="{FF2B5EF4-FFF2-40B4-BE49-F238E27FC236}">
                <a16:creationId xmlns:a16="http://schemas.microsoft.com/office/drawing/2014/main" id="{4E2D38AF-A0C0-E046-9CB2-066F8C8B6A72}"/>
              </a:ext>
            </a:extLst>
          </p:cNvPr>
          <p:cNvGrpSpPr/>
          <p:nvPr/>
        </p:nvGrpSpPr>
        <p:grpSpPr>
          <a:xfrm>
            <a:off x="2791607" y="1815219"/>
            <a:ext cx="3589813" cy="3588291"/>
            <a:chOff x="1993404" y="1148670"/>
            <a:chExt cx="5157192" cy="5157192"/>
          </a:xfrm>
        </p:grpSpPr>
        <p:grpSp>
          <p:nvGrpSpPr>
            <p:cNvPr id="31" name="グループ化 30">
              <a:extLst>
                <a:ext uri="{FF2B5EF4-FFF2-40B4-BE49-F238E27FC236}">
                  <a16:creationId xmlns:a16="http://schemas.microsoft.com/office/drawing/2014/main" id="{0A65FBD1-B52D-1E43-8AD8-10CFB61C29EA}"/>
                </a:ext>
              </a:extLst>
            </p:cNvPr>
            <p:cNvGrpSpPr/>
            <p:nvPr/>
          </p:nvGrpSpPr>
          <p:grpSpPr>
            <a:xfrm>
              <a:off x="1993404" y="1148670"/>
              <a:ext cx="5157192" cy="5157192"/>
              <a:chOff x="1993404" y="1148670"/>
              <a:chExt cx="5157192" cy="5157192"/>
            </a:xfrm>
          </p:grpSpPr>
          <p:pic>
            <p:nvPicPr>
              <p:cNvPr id="23" name="図 22">
                <a:extLst>
                  <a:ext uri="{FF2B5EF4-FFF2-40B4-BE49-F238E27FC236}">
                    <a16:creationId xmlns:a16="http://schemas.microsoft.com/office/drawing/2014/main" id="{A3F7FF7F-933E-BF40-ACC8-532DE12BC6BB}"/>
                  </a:ext>
                </a:extLst>
              </p:cNvPr>
              <p:cNvPicPr>
                <a:picLocks noChangeAspect="1"/>
              </p:cNvPicPr>
              <p:nvPr/>
            </p:nvPicPr>
            <p:blipFill>
              <a:blip r:embed="rId2">
                <a:duotone>
                  <a:schemeClr val="accent1">
                    <a:shade val="45000"/>
                    <a:satMod val="135000"/>
                  </a:schemeClr>
                  <a:prstClr val="white"/>
                </a:duotone>
              </a:blip>
              <a:stretch>
                <a:fillRect/>
              </a:stretch>
            </p:blipFill>
            <p:spPr>
              <a:xfrm>
                <a:off x="1993404" y="1148670"/>
                <a:ext cx="5157192" cy="5157192"/>
              </a:xfrm>
              <a:prstGeom prst="rect">
                <a:avLst/>
              </a:prstGeom>
              <a:effectLst>
                <a:outerShdw blurRad="50800" dist="38100" dir="2700000" algn="tl" rotWithShape="0">
                  <a:prstClr val="black">
                    <a:alpha val="40000"/>
                  </a:prstClr>
                </a:outerShdw>
              </a:effectLst>
            </p:spPr>
          </p:pic>
          <p:sp>
            <p:nvSpPr>
              <p:cNvPr id="24" name="円/楕円 23">
                <a:extLst>
                  <a:ext uri="{FF2B5EF4-FFF2-40B4-BE49-F238E27FC236}">
                    <a16:creationId xmlns:a16="http://schemas.microsoft.com/office/drawing/2014/main" id="{7A711BCE-787E-A648-BDC5-898D4F134778}"/>
                  </a:ext>
                </a:extLst>
              </p:cNvPr>
              <p:cNvSpPr/>
              <p:nvPr/>
            </p:nvSpPr>
            <p:spPr>
              <a:xfrm>
                <a:off x="4190535" y="2116834"/>
                <a:ext cx="762930" cy="792088"/>
              </a:xfrm>
              <a:prstGeom prst="ellipse">
                <a:avLst/>
              </a:prstGeom>
              <a:solidFill>
                <a:srgbClr val="275690"/>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5" name="円/楕円 24">
              <a:extLst>
                <a:ext uri="{FF2B5EF4-FFF2-40B4-BE49-F238E27FC236}">
                  <a16:creationId xmlns:a16="http://schemas.microsoft.com/office/drawing/2014/main" id="{9DCAE298-D8B5-C648-AB96-455E70A18AF4}"/>
                </a:ext>
              </a:extLst>
            </p:cNvPr>
            <p:cNvSpPr/>
            <p:nvPr/>
          </p:nvSpPr>
          <p:spPr>
            <a:xfrm>
              <a:off x="4167950" y="4604619"/>
              <a:ext cx="908106" cy="792088"/>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sp>
        <p:nvSpPr>
          <p:cNvPr id="22" name="片側の 2 つの角を切り取った四角形 21">
            <a:extLst>
              <a:ext uri="{FF2B5EF4-FFF2-40B4-BE49-F238E27FC236}">
                <a16:creationId xmlns:a16="http://schemas.microsoft.com/office/drawing/2014/main" id="{75FC9E6C-E348-BF43-8858-78608AD16635}"/>
              </a:ext>
            </a:extLst>
          </p:cNvPr>
          <p:cNvSpPr/>
          <p:nvPr/>
        </p:nvSpPr>
        <p:spPr>
          <a:xfrm>
            <a:off x="4038600" y="5466996"/>
            <a:ext cx="1066800" cy="868392"/>
          </a:xfrm>
          <a:prstGeom prst="snip2SameRect">
            <a:avLst>
              <a:gd name="adj1" fmla="val 16667"/>
              <a:gd name="adj2" fmla="val 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6B1B056F-B7F9-1A4F-BEDA-9409CA07FB7B}"/>
              </a:ext>
            </a:extLst>
          </p:cNvPr>
          <p:cNvSpPr>
            <a:spLocks noGrp="1"/>
          </p:cNvSpPr>
          <p:nvPr>
            <p:ph type="title"/>
          </p:nvPr>
        </p:nvSpPr>
        <p:spPr/>
        <p:txBody>
          <a:bodyPr/>
          <a:lstStyle/>
          <a:p>
            <a:r>
              <a:rPr kumimoji="1" lang="ja-JP" altLang="en-US"/>
              <a:t>デジタル・トランスフォーメーションとの関係</a:t>
            </a:r>
          </a:p>
        </p:txBody>
      </p:sp>
      <p:sp>
        <p:nvSpPr>
          <p:cNvPr id="3" name="スライド番号プレースホルダー 2">
            <a:extLst>
              <a:ext uri="{FF2B5EF4-FFF2-40B4-BE49-F238E27FC236}">
                <a16:creationId xmlns:a16="http://schemas.microsoft.com/office/drawing/2014/main" id="{6C5DFA07-879D-164E-BA18-8B3B9152E197}"/>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23</a:t>
            </a:fld>
            <a:endParaRPr kumimoji="1" lang="ja-JP" altLang="en-US"/>
          </a:p>
        </p:txBody>
      </p:sp>
      <p:grpSp>
        <p:nvGrpSpPr>
          <p:cNvPr id="33" name="グループ化 32">
            <a:extLst>
              <a:ext uri="{FF2B5EF4-FFF2-40B4-BE49-F238E27FC236}">
                <a16:creationId xmlns:a16="http://schemas.microsoft.com/office/drawing/2014/main" id="{05BE0901-10CC-2747-82AA-52F3E0300444}"/>
              </a:ext>
            </a:extLst>
          </p:cNvPr>
          <p:cNvGrpSpPr/>
          <p:nvPr/>
        </p:nvGrpSpPr>
        <p:grpSpPr>
          <a:xfrm>
            <a:off x="4270251" y="1253160"/>
            <a:ext cx="603498" cy="491088"/>
            <a:chOff x="4171702" y="811592"/>
            <a:chExt cx="801962" cy="718312"/>
          </a:xfrm>
        </p:grpSpPr>
        <p:grpSp>
          <p:nvGrpSpPr>
            <p:cNvPr id="4" name="図形グループ 25">
              <a:extLst>
                <a:ext uri="{FF2B5EF4-FFF2-40B4-BE49-F238E27FC236}">
                  <a16:creationId xmlns:a16="http://schemas.microsoft.com/office/drawing/2014/main" id="{D668B45D-90EE-D641-8C08-55C5AF8644B9}"/>
                </a:ext>
              </a:extLst>
            </p:cNvPr>
            <p:cNvGrpSpPr/>
            <p:nvPr/>
          </p:nvGrpSpPr>
          <p:grpSpPr>
            <a:xfrm>
              <a:off x="4171702" y="952053"/>
              <a:ext cx="265954" cy="577851"/>
              <a:chOff x="1946324" y="4125162"/>
              <a:chExt cx="969964" cy="2007872"/>
            </a:xfrm>
          </p:grpSpPr>
          <p:sp>
            <p:nvSpPr>
              <p:cNvPr id="5" name="円/楕円 4">
                <a:extLst>
                  <a:ext uri="{FF2B5EF4-FFF2-40B4-BE49-F238E27FC236}">
                    <a16:creationId xmlns:a16="http://schemas.microsoft.com/office/drawing/2014/main" id="{F2CD2E33-22EF-8940-A967-09BB3109CC95}"/>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6" name="フローチャート: 論理積ゲート 5">
                <a:extLst>
                  <a:ext uri="{FF2B5EF4-FFF2-40B4-BE49-F238E27FC236}">
                    <a16:creationId xmlns:a16="http://schemas.microsoft.com/office/drawing/2014/main" id="{83CD499A-1634-5941-BC27-6E46848E3C81}"/>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7" name="図形グループ 28">
              <a:extLst>
                <a:ext uri="{FF2B5EF4-FFF2-40B4-BE49-F238E27FC236}">
                  <a16:creationId xmlns:a16="http://schemas.microsoft.com/office/drawing/2014/main" id="{96D19C05-94E0-FC40-BC55-718E41D19713}"/>
                </a:ext>
              </a:extLst>
            </p:cNvPr>
            <p:cNvGrpSpPr/>
            <p:nvPr/>
          </p:nvGrpSpPr>
          <p:grpSpPr>
            <a:xfrm>
              <a:off x="4707710" y="944083"/>
              <a:ext cx="265954" cy="577850"/>
              <a:chOff x="1946324" y="4125162"/>
              <a:chExt cx="969964" cy="2007867"/>
            </a:xfrm>
          </p:grpSpPr>
          <p:sp>
            <p:nvSpPr>
              <p:cNvPr id="8" name="円/楕円 7">
                <a:extLst>
                  <a:ext uri="{FF2B5EF4-FFF2-40B4-BE49-F238E27FC236}">
                    <a16:creationId xmlns:a16="http://schemas.microsoft.com/office/drawing/2014/main" id="{9242CE06-49E4-6C4E-B6CB-E502F7D9287D}"/>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9" name="フローチャート: 論理積ゲート 8">
                <a:extLst>
                  <a:ext uri="{FF2B5EF4-FFF2-40B4-BE49-F238E27FC236}">
                    <a16:creationId xmlns:a16="http://schemas.microsoft.com/office/drawing/2014/main" id="{B8DC9CF1-CE36-F649-9D72-968259EFF838}"/>
                  </a:ext>
                </a:extLst>
              </p:cNvPr>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10" name="図形グループ 31">
              <a:extLst>
                <a:ext uri="{FF2B5EF4-FFF2-40B4-BE49-F238E27FC236}">
                  <a16:creationId xmlns:a16="http://schemas.microsoft.com/office/drawing/2014/main" id="{ECA17447-EFB2-5F4F-AEBB-3AEA1EF52CB3}"/>
                </a:ext>
              </a:extLst>
            </p:cNvPr>
            <p:cNvGrpSpPr/>
            <p:nvPr/>
          </p:nvGrpSpPr>
          <p:grpSpPr>
            <a:xfrm>
              <a:off x="4441754" y="811592"/>
              <a:ext cx="265954" cy="577848"/>
              <a:chOff x="1956286" y="3204421"/>
              <a:chExt cx="969964" cy="2007861"/>
            </a:xfrm>
          </p:grpSpPr>
          <p:sp>
            <p:nvSpPr>
              <p:cNvPr id="11" name="円/楕円 10">
                <a:extLst>
                  <a:ext uri="{FF2B5EF4-FFF2-40B4-BE49-F238E27FC236}">
                    <a16:creationId xmlns:a16="http://schemas.microsoft.com/office/drawing/2014/main" id="{CF0359FA-2788-FD46-B02A-75198B483AF1}"/>
                  </a:ext>
                </a:extLst>
              </p:cNvPr>
              <p:cNvSpPr/>
              <p:nvPr/>
            </p:nvSpPr>
            <p:spPr>
              <a:xfrm>
                <a:off x="1956288" y="3204421"/>
                <a:ext cx="969962" cy="920749"/>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2" name="フローチャート: 論理積ゲート 11">
                <a:extLst>
                  <a:ext uri="{FF2B5EF4-FFF2-40B4-BE49-F238E27FC236}">
                    <a16:creationId xmlns:a16="http://schemas.microsoft.com/office/drawing/2014/main" id="{4FA8E238-B2A4-2246-A629-F484962E9214}"/>
                  </a:ext>
                </a:extLst>
              </p:cNvPr>
              <p:cNvSpPr/>
              <p:nvPr/>
            </p:nvSpPr>
            <p:spPr>
              <a:xfrm rot="16200000">
                <a:off x="1897706" y="4183739"/>
                <a:ext cx="1087123"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grpSp>
        <p:nvGrpSpPr>
          <p:cNvPr id="34" name="グループ化 33">
            <a:extLst>
              <a:ext uri="{FF2B5EF4-FFF2-40B4-BE49-F238E27FC236}">
                <a16:creationId xmlns:a16="http://schemas.microsoft.com/office/drawing/2014/main" id="{0CBD21DC-2932-BF4A-BA59-C4A0FF96DAF9}"/>
              </a:ext>
            </a:extLst>
          </p:cNvPr>
          <p:cNvGrpSpPr/>
          <p:nvPr/>
        </p:nvGrpSpPr>
        <p:grpSpPr>
          <a:xfrm>
            <a:off x="4273880" y="5542795"/>
            <a:ext cx="603498" cy="485639"/>
            <a:chOff x="4171702" y="944083"/>
            <a:chExt cx="801962" cy="710342"/>
          </a:xfrm>
        </p:grpSpPr>
        <p:grpSp>
          <p:nvGrpSpPr>
            <p:cNvPr id="35" name="図形グループ 25">
              <a:extLst>
                <a:ext uri="{FF2B5EF4-FFF2-40B4-BE49-F238E27FC236}">
                  <a16:creationId xmlns:a16="http://schemas.microsoft.com/office/drawing/2014/main" id="{7B9E7363-8136-204A-81E4-48B268D159A5}"/>
                </a:ext>
              </a:extLst>
            </p:cNvPr>
            <p:cNvGrpSpPr/>
            <p:nvPr/>
          </p:nvGrpSpPr>
          <p:grpSpPr>
            <a:xfrm>
              <a:off x="4171702" y="952053"/>
              <a:ext cx="265954" cy="577851"/>
              <a:chOff x="1946324" y="4125162"/>
              <a:chExt cx="969964" cy="2007872"/>
            </a:xfrm>
          </p:grpSpPr>
          <p:sp>
            <p:nvSpPr>
              <p:cNvPr id="42" name="円/楕円 41">
                <a:extLst>
                  <a:ext uri="{FF2B5EF4-FFF2-40B4-BE49-F238E27FC236}">
                    <a16:creationId xmlns:a16="http://schemas.microsoft.com/office/drawing/2014/main" id="{4F21F5F4-A6CA-8646-ACD7-F180C7635E03}"/>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3" name="フローチャート: 論理積ゲート 42">
                <a:extLst>
                  <a:ext uri="{FF2B5EF4-FFF2-40B4-BE49-F238E27FC236}">
                    <a16:creationId xmlns:a16="http://schemas.microsoft.com/office/drawing/2014/main" id="{DCDDFC79-C143-204D-BB40-11AE800BAE2F}"/>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6" name="図形グループ 28">
              <a:extLst>
                <a:ext uri="{FF2B5EF4-FFF2-40B4-BE49-F238E27FC236}">
                  <a16:creationId xmlns:a16="http://schemas.microsoft.com/office/drawing/2014/main" id="{27BA04A1-CD2F-154A-949C-C22BE35F73D4}"/>
                </a:ext>
              </a:extLst>
            </p:cNvPr>
            <p:cNvGrpSpPr/>
            <p:nvPr/>
          </p:nvGrpSpPr>
          <p:grpSpPr>
            <a:xfrm>
              <a:off x="4707710" y="944083"/>
              <a:ext cx="265954" cy="577850"/>
              <a:chOff x="1946324" y="4125162"/>
              <a:chExt cx="969964" cy="2007867"/>
            </a:xfrm>
          </p:grpSpPr>
          <p:sp>
            <p:nvSpPr>
              <p:cNvPr id="40" name="円/楕円 39">
                <a:extLst>
                  <a:ext uri="{FF2B5EF4-FFF2-40B4-BE49-F238E27FC236}">
                    <a16:creationId xmlns:a16="http://schemas.microsoft.com/office/drawing/2014/main" id="{91295ADA-EE1F-024F-8EB3-0E0E8867C4DC}"/>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1" name="フローチャート: 論理積ゲート 40">
                <a:extLst>
                  <a:ext uri="{FF2B5EF4-FFF2-40B4-BE49-F238E27FC236}">
                    <a16:creationId xmlns:a16="http://schemas.microsoft.com/office/drawing/2014/main" id="{0E851C9C-8494-DA4A-86CB-B7505EA1E37D}"/>
                  </a:ext>
                </a:extLst>
              </p:cNvPr>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7" name="図形グループ 31">
              <a:extLst>
                <a:ext uri="{FF2B5EF4-FFF2-40B4-BE49-F238E27FC236}">
                  <a16:creationId xmlns:a16="http://schemas.microsoft.com/office/drawing/2014/main" id="{0DB36E9D-37FF-E544-B3B9-0BA0C467B337}"/>
                </a:ext>
              </a:extLst>
            </p:cNvPr>
            <p:cNvGrpSpPr/>
            <p:nvPr/>
          </p:nvGrpSpPr>
          <p:grpSpPr>
            <a:xfrm>
              <a:off x="4439023" y="1076575"/>
              <a:ext cx="265954" cy="577850"/>
              <a:chOff x="1946324" y="4125162"/>
              <a:chExt cx="969964" cy="2007867"/>
            </a:xfrm>
          </p:grpSpPr>
          <p:sp>
            <p:nvSpPr>
              <p:cNvPr id="38" name="円/楕円 37">
                <a:extLst>
                  <a:ext uri="{FF2B5EF4-FFF2-40B4-BE49-F238E27FC236}">
                    <a16:creationId xmlns:a16="http://schemas.microsoft.com/office/drawing/2014/main" id="{8F831921-617C-FD4C-90CF-3B0BE1A45692}"/>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9" name="フローチャート: 論理積ゲート 38">
                <a:extLst>
                  <a:ext uri="{FF2B5EF4-FFF2-40B4-BE49-F238E27FC236}">
                    <a16:creationId xmlns:a16="http://schemas.microsoft.com/office/drawing/2014/main" id="{81D7B33C-3DA3-1947-A910-3517AF7670E2}"/>
                  </a:ext>
                </a:extLst>
              </p:cNvPr>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sp>
        <p:nvSpPr>
          <p:cNvPr id="44" name="テキスト ボックス 43">
            <a:extLst>
              <a:ext uri="{FF2B5EF4-FFF2-40B4-BE49-F238E27FC236}">
                <a16:creationId xmlns:a16="http://schemas.microsoft.com/office/drawing/2014/main" id="{D43A3722-4FC6-6248-BBC2-39B4B80551C7}"/>
              </a:ext>
            </a:extLst>
          </p:cNvPr>
          <p:cNvSpPr txBox="1"/>
          <p:nvPr/>
        </p:nvSpPr>
        <p:spPr>
          <a:xfrm>
            <a:off x="4287086" y="6039236"/>
            <a:ext cx="595035" cy="338554"/>
          </a:xfrm>
          <a:prstGeom prst="rect">
            <a:avLst/>
          </a:prstGeom>
          <a:noFill/>
        </p:spPr>
        <p:txBody>
          <a:bodyPr wrap="none" rtlCol="0">
            <a:spAutoFit/>
          </a:bodyPr>
          <a:lstStyle/>
          <a:p>
            <a:pPr algn="ctr"/>
            <a:r>
              <a:rPr lang="ja-JP" altLang="en-US" sz="1600">
                <a:latin typeface="Meiryo" panose="020B0604030504040204" pitchFamily="34" charset="-128"/>
                <a:ea typeface="Meiryo" panose="020B0604030504040204" pitchFamily="34" charset="-128"/>
              </a:rPr>
              <a:t>企業</a:t>
            </a:r>
            <a:endParaRPr kumimoji="1" lang="ja-JP" altLang="en-US" sz="1600">
              <a:latin typeface="Meiryo" panose="020B0604030504040204" pitchFamily="34" charset="-128"/>
              <a:ea typeface="Meiryo" panose="020B0604030504040204" pitchFamily="34" charset="-128"/>
            </a:endParaRPr>
          </a:p>
        </p:txBody>
      </p:sp>
      <p:sp>
        <p:nvSpPr>
          <p:cNvPr id="45" name="テキスト ボックス 44">
            <a:extLst>
              <a:ext uri="{FF2B5EF4-FFF2-40B4-BE49-F238E27FC236}">
                <a16:creationId xmlns:a16="http://schemas.microsoft.com/office/drawing/2014/main" id="{DD5FFC3C-0FCF-9E4D-98C5-0A973EB7C779}"/>
              </a:ext>
            </a:extLst>
          </p:cNvPr>
          <p:cNvSpPr txBox="1"/>
          <p:nvPr/>
        </p:nvSpPr>
        <p:spPr>
          <a:xfrm>
            <a:off x="4287087" y="989987"/>
            <a:ext cx="595035" cy="338554"/>
          </a:xfrm>
          <a:prstGeom prst="rect">
            <a:avLst/>
          </a:prstGeom>
          <a:noFill/>
        </p:spPr>
        <p:txBody>
          <a:bodyPr wrap="none" rtlCol="0">
            <a:spAutoFit/>
          </a:bodyPr>
          <a:lstStyle/>
          <a:p>
            <a:pPr algn="ctr"/>
            <a:r>
              <a:rPr lang="ja-JP" altLang="en-US" sz="1600">
                <a:latin typeface="Meiryo" panose="020B0604030504040204" pitchFamily="34" charset="-128"/>
                <a:ea typeface="Meiryo" panose="020B0604030504040204" pitchFamily="34" charset="-128"/>
              </a:rPr>
              <a:t>顧客</a:t>
            </a:r>
            <a:endParaRPr kumimoji="1" lang="ja-JP" altLang="en-US" sz="1600">
              <a:latin typeface="Meiryo" panose="020B0604030504040204" pitchFamily="34" charset="-128"/>
              <a:ea typeface="Meiryo" panose="020B0604030504040204" pitchFamily="34" charset="-128"/>
            </a:endParaRPr>
          </a:p>
        </p:txBody>
      </p:sp>
      <p:sp>
        <p:nvSpPr>
          <p:cNvPr id="46" name="テキスト ボックス 45">
            <a:extLst>
              <a:ext uri="{FF2B5EF4-FFF2-40B4-BE49-F238E27FC236}">
                <a16:creationId xmlns:a16="http://schemas.microsoft.com/office/drawing/2014/main" id="{A9C5355D-B483-814C-8D46-8DB46F81D6D4}"/>
              </a:ext>
            </a:extLst>
          </p:cNvPr>
          <p:cNvSpPr txBox="1"/>
          <p:nvPr/>
        </p:nvSpPr>
        <p:spPr>
          <a:xfrm>
            <a:off x="5340750" y="3260182"/>
            <a:ext cx="748923" cy="630942"/>
          </a:xfrm>
          <a:prstGeom prst="rect">
            <a:avLst/>
          </a:prstGeom>
          <a:noFill/>
        </p:spPr>
        <p:txBody>
          <a:bodyPr wrap="none" rtlCol="0">
            <a:spAutoFit/>
          </a:bodyPr>
          <a:lstStyle/>
          <a:p>
            <a:pPr algn="ctr"/>
            <a:r>
              <a:rPr kumimoji="1" lang="en-US" altLang="ja-JP" sz="2400" dirty="0">
                <a:solidFill>
                  <a:schemeClr val="bg1"/>
                </a:solidFill>
                <a:latin typeface="Meiryo" panose="020B0604030504040204" pitchFamily="34" charset="-128"/>
                <a:ea typeface="Meiryo" panose="020B0604030504040204" pitchFamily="34" charset="-128"/>
              </a:rPr>
              <a:t>IT</a:t>
            </a:r>
          </a:p>
          <a:p>
            <a:pPr algn="ctr"/>
            <a:r>
              <a:rPr kumimoji="1" lang="ja-JP" altLang="en-US" sz="1100">
                <a:solidFill>
                  <a:schemeClr val="bg1"/>
                </a:solidFill>
                <a:latin typeface="Meiryo" panose="020B0604030504040204" pitchFamily="34" charset="-128"/>
                <a:ea typeface="Meiryo" panose="020B0604030504040204" pitchFamily="34" charset="-128"/>
              </a:rPr>
              <a:t>デジタル</a:t>
            </a:r>
          </a:p>
        </p:txBody>
      </p:sp>
      <p:sp>
        <p:nvSpPr>
          <p:cNvPr id="47" name="テキスト ボックス 46">
            <a:extLst>
              <a:ext uri="{FF2B5EF4-FFF2-40B4-BE49-F238E27FC236}">
                <a16:creationId xmlns:a16="http://schemas.microsoft.com/office/drawing/2014/main" id="{8516C146-E269-C343-BCBD-80135374A6F7}"/>
              </a:ext>
            </a:extLst>
          </p:cNvPr>
          <p:cNvSpPr txBox="1"/>
          <p:nvPr/>
        </p:nvSpPr>
        <p:spPr>
          <a:xfrm>
            <a:off x="3112860" y="3260182"/>
            <a:ext cx="889987" cy="630942"/>
          </a:xfrm>
          <a:prstGeom prst="rect">
            <a:avLst/>
          </a:prstGeom>
          <a:noFill/>
        </p:spPr>
        <p:txBody>
          <a:bodyPr wrap="none" rtlCol="0">
            <a:spAutoFit/>
          </a:bodyPr>
          <a:lstStyle/>
          <a:p>
            <a:pPr algn="ctr"/>
            <a:r>
              <a:rPr kumimoji="1" lang="ja-JP" altLang="en-US" sz="2400">
                <a:solidFill>
                  <a:srgbClr val="0070C0"/>
                </a:solidFill>
                <a:latin typeface="Meiryo" panose="020B0604030504040204" pitchFamily="34" charset="-128"/>
                <a:ea typeface="Meiryo" panose="020B0604030504040204" pitchFamily="34" charset="-128"/>
              </a:rPr>
              <a:t>業務</a:t>
            </a:r>
            <a:endParaRPr kumimoji="1" lang="en-US" altLang="ja-JP" sz="2400" dirty="0">
              <a:solidFill>
                <a:srgbClr val="0070C0"/>
              </a:solidFill>
              <a:latin typeface="Meiryo" panose="020B0604030504040204" pitchFamily="34" charset="-128"/>
              <a:ea typeface="Meiryo" panose="020B0604030504040204" pitchFamily="34" charset="-128"/>
            </a:endParaRPr>
          </a:p>
          <a:p>
            <a:pPr algn="ctr"/>
            <a:r>
              <a:rPr kumimoji="1" lang="ja-JP" altLang="en-US" sz="1100" b="1">
                <a:solidFill>
                  <a:srgbClr val="0070C0"/>
                </a:solidFill>
                <a:latin typeface="Meiryo" panose="020B0604030504040204" pitchFamily="34" charset="-128"/>
                <a:ea typeface="Meiryo" panose="020B0604030504040204" pitchFamily="34" charset="-128"/>
              </a:rPr>
              <a:t>フィジカル</a:t>
            </a:r>
          </a:p>
        </p:txBody>
      </p:sp>
      <p:sp>
        <p:nvSpPr>
          <p:cNvPr id="49" name="下カーブ矢印 48">
            <a:extLst>
              <a:ext uri="{FF2B5EF4-FFF2-40B4-BE49-F238E27FC236}">
                <a16:creationId xmlns:a16="http://schemas.microsoft.com/office/drawing/2014/main" id="{0C7A1DE5-B10A-3E4A-A473-DC8266900211}"/>
              </a:ext>
            </a:extLst>
          </p:cNvPr>
          <p:cNvSpPr/>
          <p:nvPr/>
        </p:nvSpPr>
        <p:spPr>
          <a:xfrm rot="5400000" flipH="1">
            <a:off x="3561702" y="2646958"/>
            <a:ext cx="4724401" cy="1824653"/>
          </a:xfrm>
          <a:prstGeom prst="curvedDownArrow">
            <a:avLst>
              <a:gd name="adj1" fmla="val 18159"/>
              <a:gd name="adj2" fmla="val 36044"/>
              <a:gd name="adj3" fmla="val 2154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下カーブ矢印 50">
            <a:extLst>
              <a:ext uri="{FF2B5EF4-FFF2-40B4-BE49-F238E27FC236}">
                <a16:creationId xmlns:a16="http://schemas.microsoft.com/office/drawing/2014/main" id="{D813D0A4-CE91-6C4F-84F0-5A2DB12257CE}"/>
              </a:ext>
            </a:extLst>
          </p:cNvPr>
          <p:cNvSpPr/>
          <p:nvPr/>
        </p:nvSpPr>
        <p:spPr>
          <a:xfrm rot="16200000">
            <a:off x="944528" y="2663327"/>
            <a:ext cx="4724401" cy="1824653"/>
          </a:xfrm>
          <a:prstGeom prst="curvedDownArrow">
            <a:avLst>
              <a:gd name="adj1" fmla="val 18159"/>
              <a:gd name="adj2" fmla="val 36044"/>
              <a:gd name="adj3" fmla="val 2154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テキスト ボックス 51">
            <a:extLst>
              <a:ext uri="{FF2B5EF4-FFF2-40B4-BE49-F238E27FC236}">
                <a16:creationId xmlns:a16="http://schemas.microsoft.com/office/drawing/2014/main" id="{8228E2AD-5A0D-DE45-AA57-E71F845909BA}"/>
              </a:ext>
            </a:extLst>
          </p:cNvPr>
          <p:cNvSpPr txBox="1"/>
          <p:nvPr/>
        </p:nvSpPr>
        <p:spPr>
          <a:xfrm>
            <a:off x="1035038" y="3255782"/>
            <a:ext cx="1338828" cy="646331"/>
          </a:xfrm>
          <a:prstGeom prst="rect">
            <a:avLst/>
          </a:prstGeom>
          <a:noFill/>
        </p:spPr>
        <p:txBody>
          <a:bodyPr wrap="none" rtlCol="0">
            <a:spAutoFit/>
          </a:bodyPr>
          <a:lstStyle/>
          <a:p>
            <a:pPr algn="r"/>
            <a:r>
              <a:rPr kumimoji="1" lang="ja-JP" altLang="en-US">
                <a:solidFill>
                  <a:schemeClr val="accent3">
                    <a:lumMod val="75000"/>
                  </a:schemeClr>
                </a:solidFill>
                <a:latin typeface="Meiryo" panose="020B0604030504040204" pitchFamily="34" charset="-128"/>
                <a:ea typeface="Meiryo" panose="020B0604030504040204" pitchFamily="34" charset="-128"/>
              </a:rPr>
              <a:t>従来型</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algn="r"/>
            <a:r>
              <a:rPr kumimoji="1" lang="ja-JP" altLang="en-US">
                <a:solidFill>
                  <a:schemeClr val="accent3">
                    <a:lumMod val="75000"/>
                  </a:schemeClr>
                </a:solidFill>
                <a:latin typeface="Meiryo" panose="020B0604030504040204" pitchFamily="34" charset="-128"/>
                <a:ea typeface="Meiryo" panose="020B0604030504040204" pitchFamily="34" charset="-128"/>
              </a:rPr>
              <a:t>アプローチ</a:t>
            </a:r>
          </a:p>
        </p:txBody>
      </p:sp>
      <p:sp>
        <p:nvSpPr>
          <p:cNvPr id="53" name="テキスト ボックス 52">
            <a:extLst>
              <a:ext uri="{FF2B5EF4-FFF2-40B4-BE49-F238E27FC236}">
                <a16:creationId xmlns:a16="http://schemas.microsoft.com/office/drawing/2014/main" id="{B251D1CA-A4C4-804A-82EA-4FC691D1FDA8}"/>
              </a:ext>
            </a:extLst>
          </p:cNvPr>
          <p:cNvSpPr txBox="1"/>
          <p:nvPr/>
        </p:nvSpPr>
        <p:spPr>
          <a:xfrm>
            <a:off x="6836229" y="3255782"/>
            <a:ext cx="1338828" cy="646331"/>
          </a:xfrm>
          <a:prstGeom prst="rect">
            <a:avLst/>
          </a:prstGeom>
          <a:noFill/>
        </p:spPr>
        <p:txBody>
          <a:bodyPr wrap="none" rtlCol="0">
            <a:spAutoFit/>
          </a:bodyPr>
          <a:lstStyle/>
          <a:p>
            <a:r>
              <a:rPr kumimoji="1" lang="ja-JP" altLang="en-US">
                <a:solidFill>
                  <a:srgbClr val="0070C0"/>
                </a:solidFill>
                <a:latin typeface="Meiryo" panose="020B0604030504040204" pitchFamily="34" charset="-128"/>
                <a:ea typeface="Meiryo" panose="020B0604030504040204" pitchFamily="34" charset="-128"/>
              </a:rPr>
              <a:t>デジタルな</a:t>
            </a:r>
            <a:endParaRPr kumimoji="1" lang="en-US" altLang="ja-JP" dirty="0">
              <a:solidFill>
                <a:srgbClr val="0070C0"/>
              </a:solidFill>
              <a:latin typeface="Meiryo" panose="020B0604030504040204" pitchFamily="34" charset="-128"/>
              <a:ea typeface="Meiryo" panose="020B0604030504040204" pitchFamily="34" charset="-128"/>
            </a:endParaRPr>
          </a:p>
          <a:p>
            <a:r>
              <a:rPr kumimoji="1" lang="ja-JP" altLang="en-US">
                <a:solidFill>
                  <a:srgbClr val="0070C0"/>
                </a:solidFill>
                <a:latin typeface="Meiryo" panose="020B0604030504040204" pitchFamily="34" charset="-128"/>
                <a:ea typeface="Meiryo" panose="020B0604030504040204" pitchFamily="34" charset="-128"/>
              </a:rPr>
              <a:t>アプローチ</a:t>
            </a:r>
          </a:p>
        </p:txBody>
      </p:sp>
      <p:grpSp>
        <p:nvGrpSpPr>
          <p:cNvPr id="13" name="グループ化 12">
            <a:extLst>
              <a:ext uri="{FF2B5EF4-FFF2-40B4-BE49-F238E27FC236}">
                <a16:creationId xmlns:a16="http://schemas.microsoft.com/office/drawing/2014/main" id="{114F3F37-C682-3241-B542-FD1010E66879}"/>
              </a:ext>
            </a:extLst>
          </p:cNvPr>
          <p:cNvGrpSpPr/>
          <p:nvPr/>
        </p:nvGrpSpPr>
        <p:grpSpPr>
          <a:xfrm>
            <a:off x="3094672" y="1716229"/>
            <a:ext cx="2954655" cy="3808840"/>
            <a:chOff x="3094672" y="1716229"/>
            <a:chExt cx="2954655" cy="3808840"/>
          </a:xfrm>
        </p:grpSpPr>
        <p:sp>
          <p:nvSpPr>
            <p:cNvPr id="50" name="上矢印 49">
              <a:extLst>
                <a:ext uri="{FF2B5EF4-FFF2-40B4-BE49-F238E27FC236}">
                  <a16:creationId xmlns:a16="http://schemas.microsoft.com/office/drawing/2014/main" id="{106D99CB-A8B1-5E4A-8E55-29E08CEE9E85}"/>
                </a:ext>
              </a:extLst>
            </p:cNvPr>
            <p:cNvSpPr/>
            <p:nvPr/>
          </p:nvSpPr>
          <p:spPr>
            <a:xfrm>
              <a:off x="4239590" y="1716229"/>
              <a:ext cx="703954" cy="3808840"/>
            </a:xfrm>
            <a:prstGeom prst="up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テキスト ボックス 53">
              <a:extLst>
                <a:ext uri="{FF2B5EF4-FFF2-40B4-BE49-F238E27FC236}">
                  <a16:creationId xmlns:a16="http://schemas.microsoft.com/office/drawing/2014/main" id="{B5BAED34-3052-654A-A477-39B5C24DA4E9}"/>
                </a:ext>
              </a:extLst>
            </p:cNvPr>
            <p:cNvSpPr txBox="1"/>
            <p:nvPr/>
          </p:nvSpPr>
          <p:spPr>
            <a:xfrm>
              <a:off x="3094672" y="4079433"/>
              <a:ext cx="2954655" cy="646331"/>
            </a:xfrm>
            <a:prstGeom prst="rect">
              <a:avLst/>
            </a:prstGeom>
            <a:noFill/>
          </p:spPr>
          <p:txBody>
            <a:bodyPr wrap="none" rtlCol="0">
              <a:spAutoFit/>
            </a:bodyPr>
            <a:lstStyle/>
            <a:p>
              <a:pPr algn="ctr"/>
              <a:r>
                <a:rPr kumimoji="1" lang="ja-JP" altLang="en-US">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デジタル</a:t>
              </a:r>
              <a:endParaRPr kumimoji="1" lang="en-US" altLang="ja-JP" dirty="0">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トランスフォーメーション</a:t>
              </a:r>
              <a:endParaRPr kumimoji="1" lang="ja-JP" altLang="en-US">
                <a:solidFill>
                  <a:schemeClr val="accent6">
                    <a:lumMod val="75000"/>
                  </a:schemeClr>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grpSp>
      <p:sp>
        <p:nvSpPr>
          <p:cNvPr id="55" name="テキスト ボックス 54">
            <a:extLst>
              <a:ext uri="{FF2B5EF4-FFF2-40B4-BE49-F238E27FC236}">
                <a16:creationId xmlns:a16="http://schemas.microsoft.com/office/drawing/2014/main" id="{BE529A56-780F-604E-8CC5-80DD311D080C}"/>
              </a:ext>
            </a:extLst>
          </p:cNvPr>
          <p:cNvSpPr txBox="1"/>
          <p:nvPr/>
        </p:nvSpPr>
        <p:spPr>
          <a:xfrm>
            <a:off x="4018001" y="787727"/>
            <a:ext cx="1107996" cy="276999"/>
          </a:xfrm>
          <a:prstGeom prst="rect">
            <a:avLst/>
          </a:prstGeom>
          <a:noFill/>
        </p:spPr>
        <p:txBody>
          <a:bodyPr wrap="none" rtlCol="0">
            <a:spAutoFit/>
          </a:bodyPr>
          <a:lstStyle/>
          <a:p>
            <a:pPr algn="ctr"/>
            <a:r>
              <a:rPr lang="ja-JP" altLang="en-US" sz="1200" b="1">
                <a:solidFill>
                  <a:schemeClr val="accent6">
                    <a:lumMod val="50000"/>
                  </a:schemeClr>
                </a:solidFill>
                <a:latin typeface="Meiryo" panose="020B0604030504040204" pitchFamily="34" charset="-128"/>
                <a:ea typeface="Meiryo" panose="020B0604030504040204" pitchFamily="34" charset="-128"/>
              </a:rPr>
              <a:t>課題／ニーズ</a:t>
            </a:r>
            <a:endParaRPr kumimoji="1" lang="ja-JP" altLang="en-US" sz="1200" b="1">
              <a:solidFill>
                <a:schemeClr val="accent6">
                  <a:lumMod val="50000"/>
                </a:schemeClr>
              </a:solidFill>
              <a:latin typeface="Meiryo" panose="020B0604030504040204" pitchFamily="34" charset="-128"/>
              <a:ea typeface="Meiryo" panose="020B0604030504040204" pitchFamily="34" charset="-128"/>
            </a:endParaRPr>
          </a:p>
        </p:txBody>
      </p:sp>
      <p:sp>
        <p:nvSpPr>
          <p:cNvPr id="56" name="テキスト ボックス 55">
            <a:extLst>
              <a:ext uri="{FF2B5EF4-FFF2-40B4-BE49-F238E27FC236}">
                <a16:creationId xmlns:a16="http://schemas.microsoft.com/office/drawing/2014/main" id="{9E6AB940-BFF6-7846-9696-B4CB2CBAA54B}"/>
              </a:ext>
            </a:extLst>
          </p:cNvPr>
          <p:cNvSpPr txBox="1"/>
          <p:nvPr/>
        </p:nvSpPr>
        <p:spPr>
          <a:xfrm>
            <a:off x="3184219" y="6368219"/>
            <a:ext cx="2800767" cy="276999"/>
          </a:xfrm>
          <a:prstGeom prst="rect">
            <a:avLst/>
          </a:prstGeom>
          <a:noFill/>
        </p:spPr>
        <p:txBody>
          <a:bodyPr wrap="none" rtlCol="0">
            <a:spAutoFit/>
          </a:bodyPr>
          <a:lstStyle/>
          <a:p>
            <a:pPr algn="ctr"/>
            <a:r>
              <a:rPr lang="ja-JP" altLang="en-US" sz="1200" b="1">
                <a:solidFill>
                  <a:srgbClr val="7030A0"/>
                </a:solidFill>
                <a:latin typeface="Meiryo" panose="020B0604030504040204" pitchFamily="34" charset="-128"/>
                <a:ea typeface="Meiryo" panose="020B0604030504040204" pitchFamily="34" charset="-128"/>
              </a:rPr>
              <a:t>コア・コンピタンス／ケイパビリティ</a:t>
            </a:r>
            <a:endParaRPr kumimoji="1" lang="ja-JP" altLang="en-US" sz="1200" b="1">
              <a:solidFill>
                <a:srgbClr val="7030A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445696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E8EB49C-18B2-6645-A134-FD38FD51FAE4}"/>
              </a:ext>
            </a:extLst>
          </p:cNvPr>
          <p:cNvSpPr>
            <a:spLocks noGrp="1"/>
          </p:cNvSpPr>
          <p:nvPr>
            <p:ph type="title"/>
          </p:nvPr>
        </p:nvSpPr>
        <p:spPr>
          <a:xfrm>
            <a:off x="230400" y="266400"/>
            <a:ext cx="8913600" cy="416221"/>
          </a:xfrm>
        </p:spPr>
        <p:txBody>
          <a:bodyPr/>
          <a:lstStyle/>
          <a:p>
            <a:r>
              <a:rPr lang="ja-JP" altLang="en-US"/>
              <a:t>デジタル･トランスフォーメーションを加速するサイクル</a:t>
            </a:r>
          </a:p>
        </p:txBody>
      </p:sp>
      <p:sp>
        <p:nvSpPr>
          <p:cNvPr id="4" name="正方形/長方形 3">
            <a:extLst>
              <a:ext uri="{FF2B5EF4-FFF2-40B4-BE49-F238E27FC236}">
                <a16:creationId xmlns:a16="http://schemas.microsoft.com/office/drawing/2014/main" id="{79DB104E-F7D9-444C-BD60-1C2762D9B67E}"/>
              </a:ext>
            </a:extLst>
          </p:cNvPr>
          <p:cNvSpPr/>
          <p:nvPr/>
        </p:nvSpPr>
        <p:spPr>
          <a:xfrm>
            <a:off x="3464196" y="1262618"/>
            <a:ext cx="2215608" cy="1009705"/>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サービス</a:t>
            </a:r>
            <a:endParaRPr kumimoji="1" lang="en-US" altLang="ja-JP" sz="20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を利用する</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 name="円柱 4">
            <a:extLst>
              <a:ext uri="{FF2B5EF4-FFF2-40B4-BE49-F238E27FC236}">
                <a16:creationId xmlns:a16="http://schemas.microsoft.com/office/drawing/2014/main" id="{7E2DFF37-ADC8-3F48-A72B-9815FBA319D8}"/>
              </a:ext>
            </a:extLst>
          </p:cNvPr>
          <p:cNvSpPr/>
          <p:nvPr/>
        </p:nvSpPr>
        <p:spPr>
          <a:xfrm>
            <a:off x="3464196" y="3104594"/>
            <a:ext cx="2215608" cy="1133372"/>
          </a:xfrm>
          <a:prstGeom prst="can">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データ</a:t>
            </a:r>
            <a:endParaRPr kumimoji="1" lang="en-US" altLang="ja-JP" sz="20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を収集する</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正方形/長方形 5">
            <a:extLst>
              <a:ext uri="{FF2B5EF4-FFF2-40B4-BE49-F238E27FC236}">
                <a16:creationId xmlns:a16="http://schemas.microsoft.com/office/drawing/2014/main" id="{AADE98E2-F3C7-5B4E-AE80-BE182ED54904}"/>
              </a:ext>
            </a:extLst>
          </p:cNvPr>
          <p:cNvSpPr/>
          <p:nvPr/>
        </p:nvSpPr>
        <p:spPr>
          <a:xfrm>
            <a:off x="3464196" y="5070238"/>
            <a:ext cx="2215608" cy="1009705"/>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機械学習</a:t>
            </a:r>
            <a:endParaRPr kumimoji="1" lang="en-US" altLang="ja-JP" sz="20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で分析する</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a:extLst>
              <a:ext uri="{FF2B5EF4-FFF2-40B4-BE49-F238E27FC236}">
                <a16:creationId xmlns:a16="http://schemas.microsoft.com/office/drawing/2014/main" id="{4AE63D26-56D7-5B42-9E15-882A0DF6BC39}"/>
              </a:ext>
            </a:extLst>
          </p:cNvPr>
          <p:cNvSpPr/>
          <p:nvPr/>
        </p:nvSpPr>
        <p:spPr>
          <a:xfrm>
            <a:off x="457200" y="2538670"/>
            <a:ext cx="2840078" cy="226522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b="1">
                <a:solidFill>
                  <a:srgbClr val="FFFFFF"/>
                </a:solidFill>
                <a:latin typeface="Meiryo" panose="020B0604030504040204" pitchFamily="34" charset="-128"/>
                <a:ea typeface="Meiryo" panose="020B0604030504040204" pitchFamily="34" charset="-128"/>
                <a:cs typeface="ＭＳ Ｐゴシック"/>
              </a:rPr>
              <a:t>戦術的施策（短期）</a:t>
            </a:r>
            <a:endParaRPr kumimoji="1" lang="en-US" altLang="ja-JP" sz="2000" b="1" dirty="0">
              <a:solidFill>
                <a:srgbClr val="FFFFFF"/>
              </a:solidFill>
              <a:latin typeface="Meiryo" panose="020B0604030504040204" pitchFamily="34" charset="-128"/>
              <a:ea typeface="Meiryo" panose="020B0604030504040204" pitchFamily="34" charset="-128"/>
              <a:cs typeface="ＭＳ Ｐゴシック"/>
            </a:endParaRPr>
          </a:p>
          <a:p>
            <a:pPr marL="285750" indent="-285750">
              <a:buFont typeface="Wingdings" pitchFamily="2" charset="2"/>
              <a:buChar char="l"/>
            </a:pPr>
            <a:r>
              <a:rPr kumimoji="1" lang="ja-JP" altLang="en-US" sz="1600">
                <a:solidFill>
                  <a:srgbClr val="FFFFFF"/>
                </a:solidFill>
                <a:latin typeface="Meiryo" panose="020B0604030504040204" pitchFamily="34" charset="-128"/>
                <a:ea typeface="Meiryo" panose="020B0604030504040204" pitchFamily="34" charset="-128"/>
                <a:cs typeface="ＭＳ Ｐゴシック"/>
              </a:rPr>
              <a:t>魅力的で便利な顧客体験を提供</a:t>
            </a: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marL="285750" indent="-285750">
              <a:buFont typeface="Wingdings" pitchFamily="2" charset="2"/>
              <a:buChar char="l"/>
            </a:pPr>
            <a:r>
              <a:rPr lang="ja-JP" altLang="en-US" sz="1600">
                <a:solidFill>
                  <a:srgbClr val="FFFFFF"/>
                </a:solidFill>
                <a:latin typeface="Meiryo" panose="020B0604030504040204" pitchFamily="34" charset="-128"/>
                <a:ea typeface="Meiryo" panose="020B0604030504040204" pitchFamily="34" charset="-128"/>
                <a:cs typeface="ＭＳ Ｐゴシック"/>
              </a:rPr>
              <a:t>買いたくなる品揃えやサービスを充実</a:t>
            </a:r>
            <a:endParaRPr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marL="285750" indent="-285750">
              <a:buFont typeface="Wingdings" pitchFamily="2" charset="2"/>
              <a:buChar char="l"/>
            </a:pPr>
            <a:r>
              <a:rPr kumimoji="1" lang="ja-JP" altLang="en-US" sz="1600">
                <a:solidFill>
                  <a:srgbClr val="FFFFFF"/>
                </a:solidFill>
                <a:latin typeface="Meiryo" panose="020B0604030504040204" pitchFamily="34" charset="-128"/>
                <a:ea typeface="Meiryo" panose="020B0604030504040204" pitchFamily="34" charset="-128"/>
                <a:cs typeface="ＭＳ Ｐゴシック"/>
              </a:rPr>
              <a:t>個々人の趣味嗜好や購買動向に基づき推奨</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正方形/長方形 7">
            <a:extLst>
              <a:ext uri="{FF2B5EF4-FFF2-40B4-BE49-F238E27FC236}">
                <a16:creationId xmlns:a16="http://schemas.microsoft.com/office/drawing/2014/main" id="{DCEA7F78-9245-DE4B-8545-8B7567DCC68E}"/>
              </a:ext>
            </a:extLst>
          </p:cNvPr>
          <p:cNvSpPr/>
          <p:nvPr/>
        </p:nvSpPr>
        <p:spPr>
          <a:xfrm>
            <a:off x="5846722" y="2538670"/>
            <a:ext cx="2840078" cy="22652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a:solidFill>
                  <a:srgbClr val="FFFFFF"/>
                </a:solidFill>
                <a:latin typeface="Meiryo" panose="020B0604030504040204" pitchFamily="34" charset="-128"/>
                <a:ea typeface="Meiryo" panose="020B0604030504040204" pitchFamily="34" charset="-128"/>
                <a:cs typeface="ＭＳ Ｐゴシック"/>
              </a:rPr>
              <a:t>戦略的施策（長期）</a:t>
            </a:r>
            <a:endParaRPr kumimoji="1" lang="en-US" altLang="ja-JP" sz="2000" b="1" dirty="0">
              <a:solidFill>
                <a:srgbClr val="FFFFFF"/>
              </a:solidFill>
              <a:latin typeface="Meiryo" panose="020B0604030504040204" pitchFamily="34" charset="-128"/>
              <a:ea typeface="Meiryo" panose="020B0604030504040204" pitchFamily="34" charset="-128"/>
              <a:cs typeface="ＭＳ Ｐゴシック"/>
            </a:endParaRPr>
          </a:p>
          <a:p>
            <a:pPr marL="285750" indent="-285750">
              <a:buFont typeface="Wingdings" pitchFamily="2" charset="2"/>
              <a:buChar char="l"/>
            </a:pPr>
            <a:r>
              <a:rPr kumimoji="1" lang="ja-JP" altLang="en-US" sz="1600">
                <a:solidFill>
                  <a:srgbClr val="FFFFFF"/>
                </a:solidFill>
                <a:latin typeface="Meiryo" panose="020B0604030504040204" pitchFamily="34" charset="-128"/>
                <a:ea typeface="Meiryo" panose="020B0604030504040204" pitchFamily="34" charset="-128"/>
                <a:cs typeface="ＭＳ Ｐゴシック"/>
              </a:rPr>
              <a:t>顧客の期待に応える事業施策</a:t>
            </a: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marL="285750" indent="-285750">
              <a:buFont typeface="Wingdings" pitchFamily="2" charset="2"/>
              <a:buChar char="l"/>
            </a:pPr>
            <a:r>
              <a:rPr lang="ja-JP" altLang="en-US" sz="1600">
                <a:solidFill>
                  <a:srgbClr val="FFFFFF"/>
                </a:solidFill>
                <a:latin typeface="Meiryo" panose="020B0604030504040204" pitchFamily="34" charset="-128"/>
                <a:ea typeface="Meiryo" panose="020B0604030504040204" pitchFamily="34" charset="-128"/>
                <a:cs typeface="ＭＳ Ｐゴシック"/>
              </a:rPr>
              <a:t>サービスの質や効率を高める仕組み作り</a:t>
            </a:r>
            <a:endParaRPr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marL="285750" indent="-285750">
              <a:buFont typeface="Wingdings" pitchFamily="2" charset="2"/>
              <a:buChar char="l"/>
            </a:pPr>
            <a:r>
              <a:rPr kumimoji="1" lang="ja-JP" altLang="en-US" sz="1600">
                <a:solidFill>
                  <a:srgbClr val="FFFFFF"/>
                </a:solidFill>
                <a:latin typeface="Meiryo" panose="020B0604030504040204" pitchFamily="34" charset="-128"/>
                <a:ea typeface="Meiryo" panose="020B0604030504040204" pitchFamily="34" charset="-128"/>
                <a:cs typeface="ＭＳ Ｐゴシック"/>
              </a:rPr>
              <a:t>新たな市場や顧客を開拓するための施策</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下矢印 8">
            <a:extLst>
              <a:ext uri="{FF2B5EF4-FFF2-40B4-BE49-F238E27FC236}">
                <a16:creationId xmlns:a16="http://schemas.microsoft.com/office/drawing/2014/main" id="{63ED6DA7-7AD9-DC4D-A0FF-6093B2E89169}"/>
              </a:ext>
            </a:extLst>
          </p:cNvPr>
          <p:cNvSpPr/>
          <p:nvPr/>
        </p:nvSpPr>
        <p:spPr>
          <a:xfrm>
            <a:off x="4181707" y="2395990"/>
            <a:ext cx="780586" cy="646771"/>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下矢印 9">
            <a:extLst>
              <a:ext uri="{FF2B5EF4-FFF2-40B4-BE49-F238E27FC236}">
                <a16:creationId xmlns:a16="http://schemas.microsoft.com/office/drawing/2014/main" id="{DBFDD4E9-D96E-F04D-988E-DA9BABA91455}"/>
              </a:ext>
            </a:extLst>
          </p:cNvPr>
          <p:cNvSpPr/>
          <p:nvPr/>
        </p:nvSpPr>
        <p:spPr>
          <a:xfrm>
            <a:off x="4181707" y="4299800"/>
            <a:ext cx="780586" cy="646771"/>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屈折矢印 10">
            <a:extLst>
              <a:ext uri="{FF2B5EF4-FFF2-40B4-BE49-F238E27FC236}">
                <a16:creationId xmlns:a16="http://schemas.microsoft.com/office/drawing/2014/main" id="{E21C02E1-33C3-6545-8E83-F83031A616BB}"/>
              </a:ext>
            </a:extLst>
          </p:cNvPr>
          <p:cNvSpPr/>
          <p:nvPr/>
        </p:nvSpPr>
        <p:spPr>
          <a:xfrm>
            <a:off x="5846723" y="4946571"/>
            <a:ext cx="1736106" cy="796307"/>
          </a:xfrm>
          <a:prstGeom prst="bentUpArrow">
            <a:avLst>
              <a:gd name="adj1" fmla="val 44606"/>
              <a:gd name="adj2" fmla="val 44605"/>
              <a:gd name="adj3" fmla="val 25000"/>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屈折矢印 11">
            <a:extLst>
              <a:ext uri="{FF2B5EF4-FFF2-40B4-BE49-F238E27FC236}">
                <a16:creationId xmlns:a16="http://schemas.microsoft.com/office/drawing/2014/main" id="{C196BA4F-0517-BA4F-B510-5AE68724F92A}"/>
              </a:ext>
            </a:extLst>
          </p:cNvPr>
          <p:cNvSpPr/>
          <p:nvPr/>
        </p:nvSpPr>
        <p:spPr>
          <a:xfrm flipH="1">
            <a:off x="1561171" y="4946570"/>
            <a:ext cx="1736106" cy="796307"/>
          </a:xfrm>
          <a:prstGeom prst="bentUpArrow">
            <a:avLst>
              <a:gd name="adj1" fmla="val 44606"/>
              <a:gd name="adj2" fmla="val 44605"/>
              <a:gd name="adj3" fmla="val 25000"/>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屈折矢印 12">
            <a:extLst>
              <a:ext uri="{FF2B5EF4-FFF2-40B4-BE49-F238E27FC236}">
                <a16:creationId xmlns:a16="http://schemas.microsoft.com/office/drawing/2014/main" id="{BCD34E43-3177-374D-828D-D1EDD583476E}"/>
              </a:ext>
            </a:extLst>
          </p:cNvPr>
          <p:cNvSpPr/>
          <p:nvPr/>
        </p:nvSpPr>
        <p:spPr>
          <a:xfrm rot="16200000">
            <a:off x="6180279" y="1077315"/>
            <a:ext cx="979784" cy="1646898"/>
          </a:xfrm>
          <a:prstGeom prst="bentUpArrow">
            <a:avLst>
              <a:gd name="adj1" fmla="val 43487"/>
              <a:gd name="adj2" fmla="val 38464"/>
              <a:gd name="adj3" fmla="val 34352"/>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屈折矢印 14">
            <a:extLst>
              <a:ext uri="{FF2B5EF4-FFF2-40B4-BE49-F238E27FC236}">
                <a16:creationId xmlns:a16="http://schemas.microsoft.com/office/drawing/2014/main" id="{D088F0F0-81F4-A14E-8F5D-B5F002829AC6}"/>
              </a:ext>
            </a:extLst>
          </p:cNvPr>
          <p:cNvSpPr/>
          <p:nvPr/>
        </p:nvSpPr>
        <p:spPr>
          <a:xfrm rot="5400000" flipH="1">
            <a:off x="1983936" y="1077314"/>
            <a:ext cx="979784" cy="1646898"/>
          </a:xfrm>
          <a:prstGeom prst="bentUpArrow">
            <a:avLst>
              <a:gd name="adj1" fmla="val 43487"/>
              <a:gd name="adj2" fmla="val 38464"/>
              <a:gd name="adj3" fmla="val 34352"/>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1061079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77C0607E-E427-DD43-9C52-B4650D3ED76F}"/>
              </a:ext>
            </a:extLst>
          </p:cNvPr>
          <p:cNvSpPr/>
          <p:nvPr/>
        </p:nvSpPr>
        <p:spPr>
          <a:xfrm>
            <a:off x="550485" y="808296"/>
            <a:ext cx="8043028" cy="570228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CC871EF7-77EF-DE42-8AD8-1D0108A1D690}"/>
              </a:ext>
            </a:extLst>
          </p:cNvPr>
          <p:cNvSpPr>
            <a:spLocks noGrp="1"/>
          </p:cNvSpPr>
          <p:nvPr>
            <p:ph type="title"/>
          </p:nvPr>
        </p:nvSpPr>
        <p:spPr/>
        <p:txBody>
          <a:bodyPr/>
          <a:lstStyle/>
          <a:p>
            <a:r>
              <a:rPr kumimoji="1" lang="ja-JP" altLang="en-US"/>
              <a:t>デジタル･トランスフォーメーションの実現とは</a:t>
            </a:r>
          </a:p>
        </p:txBody>
      </p:sp>
      <p:sp>
        <p:nvSpPr>
          <p:cNvPr id="3" name="スライド番号プレースホルダー 2">
            <a:extLst>
              <a:ext uri="{FF2B5EF4-FFF2-40B4-BE49-F238E27FC236}">
                <a16:creationId xmlns:a16="http://schemas.microsoft.com/office/drawing/2014/main" id="{1A740203-E63B-604E-9A07-93B3E2205CFA}"/>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25</a:t>
            </a:fld>
            <a:endParaRPr kumimoji="1" lang="ja-JP" altLang="en-US"/>
          </a:p>
        </p:txBody>
      </p:sp>
      <p:sp>
        <p:nvSpPr>
          <p:cNvPr id="10" name="テキスト ボックス 9">
            <a:extLst>
              <a:ext uri="{FF2B5EF4-FFF2-40B4-BE49-F238E27FC236}">
                <a16:creationId xmlns:a16="http://schemas.microsoft.com/office/drawing/2014/main" id="{CE63E391-8E7A-494B-BD83-6A62544BFC80}"/>
              </a:ext>
            </a:extLst>
          </p:cNvPr>
          <p:cNvSpPr txBox="1"/>
          <p:nvPr/>
        </p:nvSpPr>
        <p:spPr>
          <a:xfrm>
            <a:off x="683755" y="1467085"/>
            <a:ext cx="7776489"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自分たちのビジネス・プロセスにデータの収集・分析・活用のサイクルを埋め込む</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DD8920B3-8963-A94C-8C7C-A7681F1D574E}"/>
              </a:ext>
            </a:extLst>
          </p:cNvPr>
          <p:cNvSpPr txBox="1"/>
          <p:nvPr/>
        </p:nvSpPr>
        <p:spPr>
          <a:xfrm>
            <a:off x="2633007" y="1005420"/>
            <a:ext cx="3877985" cy="461665"/>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ビジネス・スピードを加速</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1D935D2E-DF4C-2A47-9E82-130CB628E579}"/>
              </a:ext>
            </a:extLst>
          </p:cNvPr>
          <p:cNvSpPr txBox="1"/>
          <p:nvPr/>
        </p:nvSpPr>
        <p:spPr>
          <a:xfrm>
            <a:off x="632460" y="5672611"/>
            <a:ext cx="7879080" cy="677108"/>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ジャストインタイムでビジネスの現場にサービスを提供</a:t>
            </a:r>
            <a:endParaRPr kumimoji="1" lang="en-US" altLang="ja-JP" sz="2400" b="1"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現場のリアルタイム把握・徹底した権限委譲・開発や運用のスピードアップで対処する</a:t>
            </a:r>
            <a:endParaRPr kumimoji="1" lang="ja-JP" altLang="en-US" sz="1400">
              <a:solidFill>
                <a:schemeClr val="bg1"/>
              </a:solidFill>
              <a:latin typeface="Meiryo" panose="020B0604030504040204" pitchFamily="34" charset="-128"/>
              <a:ea typeface="Meiryo" panose="020B0604030504040204" pitchFamily="34" charset="-128"/>
            </a:endParaRPr>
          </a:p>
        </p:txBody>
      </p:sp>
      <p:pic>
        <p:nvPicPr>
          <p:cNvPr id="5" name="図 4" descr="テキスト が含まれている画像&#10;&#10;&#10;&#10;自動的に生成された説明">
            <a:extLst>
              <a:ext uri="{FF2B5EF4-FFF2-40B4-BE49-F238E27FC236}">
                <a16:creationId xmlns:a16="http://schemas.microsoft.com/office/drawing/2014/main" id="{B645A273-A7A0-7A40-9510-9270BC77B35C}"/>
              </a:ext>
            </a:extLst>
          </p:cNvPr>
          <p:cNvPicPr>
            <a:picLocks noChangeAspect="1"/>
          </p:cNvPicPr>
          <p:nvPr/>
        </p:nvPicPr>
        <p:blipFill>
          <a:blip r:embed="rId2"/>
          <a:stretch>
            <a:fillRect/>
          </a:stretch>
        </p:blipFill>
        <p:spPr>
          <a:xfrm>
            <a:off x="1499780" y="1841274"/>
            <a:ext cx="6144440" cy="376849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72929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277426" y="986118"/>
            <a:ext cx="8522276" cy="288663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a:xfrm>
            <a:off x="230400" y="266400"/>
            <a:ext cx="8686800" cy="416221"/>
          </a:xfrm>
        </p:spPr>
        <p:txBody>
          <a:bodyPr lIns="0" rIns="0"/>
          <a:lstStyle/>
          <a:p>
            <a:r>
              <a:rPr kumimoji="1" lang="ja-JP" altLang="en-US" sz="2700" dirty="0">
                <a:latin typeface="Meiryo" panose="020B0604030504040204" pitchFamily="34" charset="-128"/>
                <a:ea typeface="Meiryo" panose="020B0604030504040204" pitchFamily="34" charset="-128"/>
              </a:rPr>
              <a:t>デジタル・トランスフォーメーションとは</a:t>
            </a:r>
          </a:p>
        </p:txBody>
      </p:sp>
      <p:sp>
        <p:nvSpPr>
          <p:cNvPr id="4" name="テキスト ボックス 3"/>
          <p:cNvSpPr txBox="1"/>
          <p:nvPr/>
        </p:nvSpPr>
        <p:spPr>
          <a:xfrm>
            <a:off x="4910797" y="1447597"/>
            <a:ext cx="3888905" cy="1938992"/>
          </a:xfrm>
          <a:prstGeom prst="rect">
            <a:avLst/>
          </a:prstGeom>
          <a:noFill/>
        </p:spPr>
        <p:txBody>
          <a:bodyPr wrap="square" rtlCol="0">
            <a:spAutoFit/>
          </a:bodyPr>
          <a:lstStyle/>
          <a:p>
            <a:pPr marL="342900" indent="-342900">
              <a:buFont typeface="Wingdings" charset="2"/>
              <a:buChar char="ü"/>
            </a:pPr>
            <a:r>
              <a:rPr kumimoji="1" lang="ja-JP" altLang="en-US" sz="2000" dirty="0">
                <a:solidFill>
                  <a:srgbClr val="0432FF"/>
                </a:solidFill>
                <a:latin typeface="Meiryo" charset="-128"/>
                <a:ea typeface="Meiryo" charset="-128"/>
                <a:cs typeface="Meiryo" charset="-128"/>
              </a:rPr>
              <a:t>ビジネス･プロセスに関わる</a:t>
            </a:r>
            <a:endParaRPr kumimoji="1" lang="en-US" altLang="ja-JP" sz="2000" dirty="0">
              <a:solidFill>
                <a:srgbClr val="0432FF"/>
              </a:solidFill>
              <a:latin typeface="Meiryo" charset="-128"/>
              <a:ea typeface="Meiryo" charset="-128"/>
              <a:cs typeface="Meiryo" charset="-128"/>
            </a:endParaRPr>
          </a:p>
          <a:p>
            <a:r>
              <a:rPr lang="en-US" altLang="ja-JP" sz="2000" b="1" dirty="0">
                <a:solidFill>
                  <a:srgbClr val="0432FF"/>
                </a:solidFill>
                <a:latin typeface="Meiryo" charset="-128"/>
                <a:ea typeface="Meiryo" charset="-128"/>
                <a:cs typeface="Meiryo" charset="-128"/>
              </a:rPr>
              <a:t>	</a:t>
            </a:r>
            <a:r>
              <a:rPr kumimoji="1" lang="ja-JP" altLang="en-US" sz="2000" b="1" dirty="0">
                <a:solidFill>
                  <a:srgbClr val="0432FF"/>
                </a:solidFill>
                <a:latin typeface="Meiryo" charset="-128"/>
                <a:ea typeface="Meiryo" charset="-128"/>
                <a:cs typeface="Meiryo" charset="-128"/>
              </a:rPr>
              <a:t>人間の制約を排除</a:t>
            </a:r>
            <a:r>
              <a:rPr kumimoji="1" lang="ja-JP" altLang="en-US" sz="2000" dirty="0">
                <a:solidFill>
                  <a:srgbClr val="0432FF"/>
                </a:solidFill>
                <a:latin typeface="Meiryo" charset="-128"/>
                <a:ea typeface="Meiryo" charset="-128"/>
                <a:cs typeface="Meiryo" charset="-128"/>
              </a:rPr>
              <a:t>し</a:t>
            </a:r>
            <a:endParaRPr kumimoji="1" lang="en-US" altLang="ja-JP" sz="2000" dirty="0">
              <a:solidFill>
                <a:srgbClr val="0432FF"/>
              </a:solidFill>
              <a:latin typeface="Meiryo" charset="-128"/>
              <a:ea typeface="Meiryo" charset="-128"/>
              <a:cs typeface="Meiryo" charset="-128"/>
            </a:endParaRPr>
          </a:p>
          <a:p>
            <a:pPr marL="342900" indent="-342900">
              <a:buFont typeface="Wingdings" charset="2"/>
              <a:buChar char="ü"/>
            </a:pPr>
            <a:r>
              <a:rPr lang="ja-JP" altLang="en-US" sz="2000" dirty="0">
                <a:solidFill>
                  <a:srgbClr val="0432FF"/>
                </a:solidFill>
                <a:latin typeface="Meiryo" charset="-128"/>
                <a:ea typeface="Meiryo" charset="-128"/>
                <a:cs typeface="Meiryo" charset="-128"/>
              </a:rPr>
              <a:t>品質・コスト・期間などの</a:t>
            </a:r>
            <a:endParaRPr lang="en-US" altLang="ja-JP" sz="2000" dirty="0">
              <a:solidFill>
                <a:srgbClr val="0432FF"/>
              </a:solidFill>
              <a:latin typeface="Meiryo" charset="-128"/>
              <a:ea typeface="Meiryo" charset="-128"/>
              <a:cs typeface="Meiryo" charset="-128"/>
            </a:endParaRPr>
          </a:p>
          <a:p>
            <a:r>
              <a:rPr lang="en-US" altLang="ja-JP" sz="2000" dirty="0">
                <a:solidFill>
                  <a:srgbClr val="0432FF"/>
                </a:solidFill>
                <a:latin typeface="Meiryo" charset="-128"/>
                <a:ea typeface="Meiryo" charset="-128"/>
                <a:cs typeface="Meiryo" charset="-128"/>
              </a:rPr>
              <a:t>	</a:t>
            </a:r>
            <a:r>
              <a:rPr lang="ja-JP" altLang="en-US" sz="2000" b="1" dirty="0">
                <a:solidFill>
                  <a:srgbClr val="0432FF"/>
                </a:solidFill>
                <a:latin typeface="Meiryo" charset="-128"/>
                <a:ea typeface="Meiryo" charset="-128"/>
                <a:cs typeface="Meiryo" charset="-128"/>
              </a:rPr>
              <a:t>限界をブレークスルー</a:t>
            </a:r>
            <a:r>
              <a:rPr lang="ja-JP" altLang="en-US" sz="2000" dirty="0">
                <a:solidFill>
                  <a:srgbClr val="0432FF"/>
                </a:solidFill>
                <a:latin typeface="Meiryo" charset="-128"/>
                <a:ea typeface="Meiryo" charset="-128"/>
                <a:cs typeface="Meiryo" charset="-128"/>
              </a:rPr>
              <a:t>して</a:t>
            </a:r>
            <a:endParaRPr lang="en-US" altLang="ja-JP" sz="2000" dirty="0">
              <a:solidFill>
                <a:srgbClr val="0432FF"/>
              </a:solidFill>
              <a:latin typeface="Meiryo" charset="-128"/>
              <a:ea typeface="Meiryo" charset="-128"/>
              <a:cs typeface="Meiryo" charset="-128"/>
            </a:endParaRPr>
          </a:p>
          <a:p>
            <a:pPr marL="342900" indent="-342900">
              <a:buFont typeface="Wingdings" charset="2"/>
              <a:buChar char="ü"/>
            </a:pPr>
            <a:r>
              <a:rPr lang="ja-JP" altLang="en-US" sz="2000" dirty="0">
                <a:solidFill>
                  <a:srgbClr val="0432FF"/>
                </a:solidFill>
                <a:latin typeface="Meiryo" charset="-128"/>
                <a:ea typeface="Meiryo" charset="-128"/>
                <a:cs typeface="Meiryo" charset="-128"/>
              </a:rPr>
              <a:t>ビジネスに</a:t>
            </a:r>
            <a:r>
              <a:rPr lang="ja-JP" altLang="en-US" sz="2000" b="1" u="sng" dirty="0">
                <a:solidFill>
                  <a:srgbClr val="0432FF"/>
                </a:solidFill>
                <a:latin typeface="Meiryo" charset="-128"/>
                <a:ea typeface="Meiryo" charset="-128"/>
                <a:cs typeface="Meiryo" charset="-128"/>
              </a:rPr>
              <a:t>新しい価値基準</a:t>
            </a:r>
            <a:endParaRPr lang="en-US" altLang="ja-JP" sz="2000" b="1" u="sng" dirty="0">
              <a:solidFill>
                <a:srgbClr val="0432FF"/>
              </a:solidFill>
              <a:latin typeface="Meiryo" charset="-128"/>
              <a:ea typeface="Meiryo" charset="-128"/>
              <a:cs typeface="Meiryo" charset="-128"/>
            </a:endParaRPr>
          </a:p>
          <a:p>
            <a:r>
              <a:rPr lang="en-US" altLang="ja-JP" sz="2000" dirty="0">
                <a:solidFill>
                  <a:srgbClr val="0432FF"/>
                </a:solidFill>
                <a:latin typeface="Meiryo" charset="-128"/>
                <a:ea typeface="Meiryo" charset="-128"/>
                <a:cs typeface="Meiryo" charset="-128"/>
              </a:rPr>
              <a:t>	</a:t>
            </a:r>
            <a:r>
              <a:rPr lang="ja-JP" altLang="en-US" sz="2000" dirty="0">
                <a:solidFill>
                  <a:srgbClr val="0432FF"/>
                </a:solidFill>
                <a:latin typeface="Meiryo" charset="-128"/>
                <a:ea typeface="Meiryo" charset="-128"/>
                <a:cs typeface="Meiryo" charset="-128"/>
              </a:rPr>
              <a:t>をもたらす取り組み</a:t>
            </a:r>
            <a:endParaRPr lang="en-US" altLang="ja-JP" sz="2000" dirty="0">
              <a:solidFill>
                <a:srgbClr val="0432FF"/>
              </a:solidFill>
              <a:latin typeface="Meiryo" charset="-128"/>
              <a:ea typeface="Meiryo" charset="-128"/>
              <a:cs typeface="Meiryo" charset="-128"/>
            </a:endParaRPr>
          </a:p>
        </p:txBody>
      </p:sp>
      <p:sp>
        <p:nvSpPr>
          <p:cNvPr id="6" name="テキスト ボックス 5"/>
          <p:cNvSpPr txBox="1"/>
          <p:nvPr/>
        </p:nvSpPr>
        <p:spPr>
          <a:xfrm>
            <a:off x="358108" y="1284386"/>
            <a:ext cx="3922651" cy="2369880"/>
          </a:xfrm>
          <a:prstGeom prst="rect">
            <a:avLst/>
          </a:prstGeom>
          <a:noFill/>
        </p:spPr>
        <p:txBody>
          <a:bodyPr wrap="square" rtlCol="0">
            <a:spAutoFit/>
          </a:bodyPr>
          <a:lstStyle/>
          <a:p>
            <a:pPr algn="ctr"/>
            <a:r>
              <a:rPr kumimoji="1" lang="ja-JP" altLang="en-US" sz="2400" b="1" u="sng" dirty="0">
                <a:latin typeface="Meiryo" charset="-128"/>
                <a:ea typeface="Meiryo" charset="-128"/>
                <a:cs typeface="Meiryo" charset="-128"/>
              </a:rPr>
              <a:t>人間を前提に最適化</a:t>
            </a:r>
            <a:r>
              <a:rPr kumimoji="1" lang="ja-JP" altLang="en-US" sz="2400" dirty="0">
                <a:latin typeface="Meiryo" charset="-128"/>
                <a:ea typeface="Meiryo" charset="-128"/>
                <a:cs typeface="Meiryo" charset="-128"/>
              </a:rPr>
              <a:t>された</a:t>
            </a:r>
            <a:endParaRPr kumimoji="1" lang="en-US" altLang="ja-JP" sz="2400" dirty="0">
              <a:latin typeface="Meiryo" charset="-128"/>
              <a:ea typeface="Meiryo" charset="-128"/>
              <a:cs typeface="Meiryo" charset="-128"/>
            </a:endParaRPr>
          </a:p>
          <a:p>
            <a:pPr algn="ctr"/>
            <a:r>
              <a:rPr kumimoji="1" lang="ja-JP" altLang="en-US" sz="2400" dirty="0">
                <a:latin typeface="Meiryo" charset="-128"/>
                <a:ea typeface="Meiryo" charset="-128"/>
                <a:cs typeface="Meiryo" charset="-128"/>
              </a:rPr>
              <a:t>ビジネスの仕組み</a:t>
            </a:r>
            <a:endParaRPr kumimoji="1" lang="en-US" altLang="ja-JP" sz="2400" dirty="0">
              <a:latin typeface="Meiryo" charset="-128"/>
              <a:ea typeface="Meiryo" charset="-128"/>
              <a:cs typeface="Meiryo" charset="-128"/>
            </a:endParaRPr>
          </a:p>
          <a:p>
            <a:pPr algn="ctr"/>
            <a:endParaRPr lang="en-US" altLang="ja-JP" sz="800" dirty="0">
              <a:solidFill>
                <a:schemeClr val="accent6">
                  <a:lumMod val="75000"/>
                </a:schemeClr>
              </a:solidFill>
              <a:latin typeface="Meiryo" charset="-128"/>
              <a:ea typeface="Meiryo" charset="-128"/>
              <a:cs typeface="Meiryo" charset="-128"/>
            </a:endParaRPr>
          </a:p>
          <a:p>
            <a:pPr algn="ctr"/>
            <a:r>
              <a:rPr lang="ja-JP" altLang="en-US" dirty="0">
                <a:solidFill>
                  <a:schemeClr val="accent6">
                    <a:lumMod val="75000"/>
                  </a:schemeClr>
                </a:solidFill>
                <a:latin typeface="Meiryo" charset="-128"/>
                <a:ea typeface="Meiryo" charset="-128"/>
                <a:cs typeface="Meiryo" charset="-128"/>
              </a:rPr>
              <a:t>から</a:t>
            </a:r>
            <a:endParaRPr lang="en-US" altLang="ja-JP" dirty="0">
              <a:solidFill>
                <a:schemeClr val="accent6">
                  <a:lumMod val="75000"/>
                </a:schemeClr>
              </a:solidFill>
              <a:latin typeface="Meiryo" charset="-128"/>
              <a:ea typeface="Meiryo" charset="-128"/>
              <a:cs typeface="Meiryo" charset="-128"/>
            </a:endParaRPr>
          </a:p>
          <a:p>
            <a:pPr algn="ctr"/>
            <a:endParaRPr lang="en-US" altLang="ja-JP" sz="800" dirty="0">
              <a:solidFill>
                <a:schemeClr val="accent6">
                  <a:lumMod val="75000"/>
                </a:schemeClr>
              </a:solidFill>
              <a:latin typeface="Meiryo" charset="-128"/>
              <a:ea typeface="Meiryo" charset="-128"/>
              <a:cs typeface="Meiryo" charset="-128"/>
            </a:endParaRPr>
          </a:p>
          <a:p>
            <a:pPr algn="ctr"/>
            <a:r>
              <a:rPr lang="ja-JP" altLang="en-US" sz="2400" b="1" u="sng">
                <a:solidFill>
                  <a:srgbClr val="0432FF"/>
                </a:solidFill>
                <a:latin typeface="Meiryo" charset="-128"/>
                <a:ea typeface="Meiryo" charset="-128"/>
                <a:cs typeface="Meiryo" charset="-128"/>
              </a:rPr>
              <a:t>機械と人間が一体化</a:t>
            </a:r>
            <a:r>
              <a:rPr lang="ja-JP" altLang="en-US" sz="2400">
                <a:solidFill>
                  <a:srgbClr val="0432FF"/>
                </a:solidFill>
                <a:latin typeface="Meiryo" charset="-128"/>
                <a:ea typeface="Meiryo" charset="-128"/>
                <a:cs typeface="Meiryo" charset="-128"/>
              </a:rPr>
              <a:t>されたビジネス</a:t>
            </a:r>
            <a:r>
              <a:rPr lang="ja-JP" altLang="en-US" sz="2400" dirty="0">
                <a:solidFill>
                  <a:srgbClr val="0432FF"/>
                </a:solidFill>
                <a:latin typeface="Meiryo" charset="-128"/>
                <a:ea typeface="Meiryo" charset="-128"/>
                <a:cs typeface="Meiryo" charset="-128"/>
              </a:rPr>
              <a:t>の仕組み</a:t>
            </a:r>
            <a:endParaRPr lang="en-US" altLang="ja-JP" sz="2400" dirty="0">
              <a:solidFill>
                <a:srgbClr val="0432FF"/>
              </a:solidFill>
              <a:latin typeface="Meiryo" charset="-128"/>
              <a:ea typeface="Meiryo" charset="-128"/>
              <a:cs typeface="Meiryo" charset="-128"/>
            </a:endParaRPr>
          </a:p>
          <a:p>
            <a:pPr algn="ctr"/>
            <a:r>
              <a:rPr lang="ja-JP" altLang="en-US" dirty="0">
                <a:solidFill>
                  <a:schemeClr val="accent6">
                    <a:lumMod val="75000"/>
                  </a:schemeClr>
                </a:solidFill>
                <a:latin typeface="Meiryo" charset="-128"/>
                <a:ea typeface="Meiryo" charset="-128"/>
                <a:cs typeface="Meiryo" charset="-128"/>
              </a:rPr>
              <a:t>への転換</a:t>
            </a:r>
            <a:endParaRPr lang="en-US" altLang="ja-JP" dirty="0">
              <a:solidFill>
                <a:schemeClr val="accent6">
                  <a:lumMod val="75000"/>
                </a:schemeClr>
              </a:solidFill>
              <a:latin typeface="Meiryo" charset="-128"/>
              <a:ea typeface="Meiryo" charset="-128"/>
              <a:cs typeface="Meiryo" charset="-128"/>
            </a:endParaRPr>
          </a:p>
        </p:txBody>
      </p:sp>
      <p:sp>
        <p:nvSpPr>
          <p:cNvPr id="7" name="ホームベース 6"/>
          <p:cNvSpPr/>
          <p:nvPr/>
        </p:nvSpPr>
        <p:spPr>
          <a:xfrm>
            <a:off x="277426" y="4230032"/>
            <a:ext cx="4277532" cy="2088679"/>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ホームベース 7"/>
          <p:cNvSpPr/>
          <p:nvPr/>
        </p:nvSpPr>
        <p:spPr>
          <a:xfrm rot="10800000">
            <a:off x="4554958" y="4230034"/>
            <a:ext cx="4244744" cy="2088680"/>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p:cNvSpPr txBox="1"/>
          <p:nvPr/>
        </p:nvSpPr>
        <p:spPr>
          <a:xfrm>
            <a:off x="277426" y="4423764"/>
            <a:ext cx="3262432" cy="461665"/>
          </a:xfrm>
          <a:prstGeom prst="rect">
            <a:avLst/>
          </a:prstGeom>
          <a:noFill/>
        </p:spPr>
        <p:txBody>
          <a:bodyPr wrap="none" rtlCol="0">
            <a:spAutoFit/>
          </a:bodyPr>
          <a:lstStyle/>
          <a:p>
            <a:r>
              <a:rPr kumimoji="1" lang="ja-JP" altLang="en-US" sz="2400" b="1" dirty="0">
                <a:solidFill>
                  <a:schemeClr val="bg1"/>
                </a:solidFill>
                <a:latin typeface="Meiryo" charset="-128"/>
                <a:ea typeface="Meiryo" charset="-128"/>
                <a:cs typeface="Meiryo" charset="-128"/>
              </a:rPr>
              <a:t>ビジネス環境への対応</a:t>
            </a:r>
          </a:p>
        </p:txBody>
      </p:sp>
      <p:sp>
        <p:nvSpPr>
          <p:cNvPr id="10" name="テキスト ボックス 9"/>
          <p:cNvSpPr txBox="1"/>
          <p:nvPr/>
        </p:nvSpPr>
        <p:spPr>
          <a:xfrm>
            <a:off x="6447749" y="4425253"/>
            <a:ext cx="2339102" cy="461665"/>
          </a:xfrm>
          <a:prstGeom prst="rect">
            <a:avLst/>
          </a:prstGeom>
          <a:noFill/>
        </p:spPr>
        <p:txBody>
          <a:bodyPr wrap="none" rtlCol="0">
            <a:spAutoFit/>
          </a:bodyPr>
          <a:lstStyle/>
          <a:p>
            <a:pPr algn="r"/>
            <a:r>
              <a:rPr kumimoji="1" lang="ja-JP" altLang="en-US" sz="2400" b="1" dirty="0">
                <a:solidFill>
                  <a:schemeClr val="bg1"/>
                </a:solidFill>
                <a:latin typeface="Meiryo" charset="-128"/>
                <a:ea typeface="Meiryo" charset="-128"/>
                <a:cs typeface="Meiryo" charset="-128"/>
              </a:rPr>
              <a:t>競争優位の確立</a:t>
            </a:r>
          </a:p>
        </p:txBody>
      </p:sp>
      <p:sp>
        <p:nvSpPr>
          <p:cNvPr id="11" name="テキスト ボックス 10"/>
          <p:cNvSpPr txBox="1"/>
          <p:nvPr/>
        </p:nvSpPr>
        <p:spPr>
          <a:xfrm>
            <a:off x="277426" y="4885429"/>
            <a:ext cx="3262432" cy="338554"/>
          </a:xfrm>
          <a:prstGeom prst="rect">
            <a:avLst/>
          </a:prstGeom>
          <a:noFill/>
        </p:spPr>
        <p:txBody>
          <a:bodyPr wrap="none" rtlCol="0">
            <a:spAutoFit/>
          </a:bodyPr>
          <a:lstStyle/>
          <a:p>
            <a:r>
              <a:rPr kumimoji="1" lang="ja-JP" altLang="en-US" sz="1600" dirty="0">
                <a:solidFill>
                  <a:schemeClr val="bg1"/>
                </a:solidFill>
                <a:latin typeface="Meiryo" charset="-128"/>
                <a:ea typeface="Meiryo" charset="-128"/>
                <a:cs typeface="Meiryo" charset="-128"/>
              </a:rPr>
              <a:t>不確実性の</a:t>
            </a:r>
            <a:r>
              <a:rPr kumimoji="1" lang="ja-JP" altLang="en-US" sz="1600">
                <a:solidFill>
                  <a:schemeClr val="bg1"/>
                </a:solidFill>
                <a:latin typeface="Meiryo" charset="-128"/>
                <a:ea typeface="Meiryo" charset="-128"/>
                <a:cs typeface="Meiryo" charset="-128"/>
              </a:rPr>
              <a:t>増大・スピードの加速</a:t>
            </a:r>
            <a:endParaRPr kumimoji="1" lang="ja-JP" altLang="en-US" sz="1600" dirty="0">
              <a:solidFill>
                <a:schemeClr val="bg1"/>
              </a:solidFill>
              <a:latin typeface="Meiryo" charset="-128"/>
              <a:ea typeface="Meiryo" charset="-128"/>
              <a:cs typeface="Meiryo" charset="-128"/>
            </a:endParaRPr>
          </a:p>
        </p:txBody>
      </p:sp>
      <p:sp>
        <p:nvSpPr>
          <p:cNvPr id="12" name="テキスト ボックス 11"/>
          <p:cNvSpPr txBox="1"/>
          <p:nvPr/>
        </p:nvSpPr>
        <p:spPr>
          <a:xfrm>
            <a:off x="277426" y="5448377"/>
            <a:ext cx="3270142" cy="677108"/>
          </a:xfrm>
          <a:prstGeom prst="rect">
            <a:avLst/>
          </a:prstGeom>
          <a:noFill/>
        </p:spPr>
        <p:txBody>
          <a:bodyPr wrap="square" rtlCol="0">
            <a:spAutoFit/>
          </a:bodyPr>
          <a:lstStyle/>
          <a:p>
            <a:r>
              <a:rPr kumimoji="1" lang="ja-JP" altLang="en-US" sz="1400" dirty="0">
                <a:solidFill>
                  <a:schemeClr val="bg1"/>
                </a:solidFill>
                <a:latin typeface="Meiryo" charset="-128"/>
                <a:ea typeface="Meiryo" charset="-128"/>
                <a:cs typeface="Meiryo" charset="-128"/>
              </a:rPr>
              <a:t>製品やサービスをジャストインタイムで提供できる</a:t>
            </a:r>
            <a:r>
              <a:rPr kumimoji="1" lang="ja-JP" altLang="en-US" sz="2400" b="1" u="sng" dirty="0">
                <a:solidFill>
                  <a:schemeClr val="bg1"/>
                </a:solidFill>
                <a:latin typeface="Meiryo" charset="-128"/>
                <a:ea typeface="Meiryo" charset="-128"/>
                <a:cs typeface="Meiryo" charset="-128"/>
              </a:rPr>
              <a:t>即応力</a:t>
            </a:r>
          </a:p>
        </p:txBody>
      </p:sp>
      <p:sp>
        <p:nvSpPr>
          <p:cNvPr id="13" name="テキスト ボックス 12"/>
          <p:cNvSpPr txBox="1"/>
          <p:nvPr/>
        </p:nvSpPr>
        <p:spPr>
          <a:xfrm>
            <a:off x="6569085" y="4885428"/>
            <a:ext cx="2236510" cy="338554"/>
          </a:xfrm>
          <a:prstGeom prst="rect">
            <a:avLst/>
          </a:prstGeom>
          <a:noFill/>
        </p:spPr>
        <p:txBody>
          <a:bodyPr wrap="none" rtlCol="0">
            <a:spAutoFit/>
          </a:bodyPr>
          <a:lstStyle/>
          <a:p>
            <a:pPr algn="r"/>
            <a:r>
              <a:rPr kumimoji="1" lang="ja-JP" altLang="en-US" sz="1600" dirty="0">
                <a:solidFill>
                  <a:schemeClr val="bg1"/>
                </a:solidFill>
                <a:latin typeface="Meiryo" charset="-128"/>
                <a:ea typeface="Meiryo" charset="-128"/>
                <a:cs typeface="Meiryo" charset="-128"/>
              </a:rPr>
              <a:t>常識や価値基準の転換</a:t>
            </a:r>
          </a:p>
        </p:txBody>
      </p:sp>
      <p:sp>
        <p:nvSpPr>
          <p:cNvPr id="14" name="テキスト ボックス 13"/>
          <p:cNvSpPr txBox="1"/>
          <p:nvPr/>
        </p:nvSpPr>
        <p:spPr>
          <a:xfrm>
            <a:off x="5618863" y="5443604"/>
            <a:ext cx="3153944" cy="677108"/>
          </a:xfrm>
          <a:prstGeom prst="rect">
            <a:avLst/>
          </a:prstGeom>
          <a:noFill/>
        </p:spPr>
        <p:txBody>
          <a:bodyPr wrap="square" rtlCol="0">
            <a:spAutoFit/>
          </a:bodyPr>
          <a:lstStyle/>
          <a:p>
            <a:pPr algn="r"/>
            <a:r>
              <a:rPr kumimoji="1" lang="ja-JP" altLang="en-US" sz="1400" dirty="0">
                <a:solidFill>
                  <a:schemeClr val="bg1"/>
                </a:solidFill>
                <a:latin typeface="Meiryo" charset="-128"/>
                <a:ea typeface="Meiryo" charset="-128"/>
                <a:cs typeface="Meiryo" charset="-128"/>
              </a:rPr>
              <a:t>生産性・価格・期間における</a:t>
            </a:r>
            <a:endParaRPr kumimoji="1" lang="en-US" altLang="ja-JP" sz="1400" dirty="0">
              <a:solidFill>
                <a:schemeClr val="bg1"/>
              </a:solidFill>
              <a:latin typeface="Meiryo" charset="-128"/>
              <a:ea typeface="Meiryo" charset="-128"/>
              <a:cs typeface="Meiryo" charset="-128"/>
            </a:endParaRPr>
          </a:p>
          <a:p>
            <a:pPr algn="r"/>
            <a:r>
              <a:rPr lang="ja-JP" altLang="en-US" sz="1400" dirty="0">
                <a:solidFill>
                  <a:schemeClr val="bg1"/>
                </a:solidFill>
                <a:latin typeface="Meiryo" charset="-128"/>
                <a:ea typeface="Meiryo" charset="-128"/>
                <a:cs typeface="Meiryo" charset="-128"/>
              </a:rPr>
              <a:t>これまでの常識を覆す</a:t>
            </a:r>
            <a:r>
              <a:rPr lang="ja-JP" altLang="en-US" sz="2400" b="1" u="sng" dirty="0">
                <a:solidFill>
                  <a:schemeClr val="bg1"/>
                </a:solidFill>
                <a:latin typeface="Meiryo" charset="-128"/>
                <a:ea typeface="Meiryo" charset="-128"/>
                <a:cs typeface="Meiryo" charset="-128"/>
              </a:rPr>
              <a:t>破壊力</a:t>
            </a:r>
            <a:endParaRPr kumimoji="1" lang="ja-JP" altLang="en-US" sz="2400" b="1" u="sng" dirty="0">
              <a:solidFill>
                <a:schemeClr val="bg1"/>
              </a:solidFill>
              <a:latin typeface="Meiryo" charset="-128"/>
              <a:ea typeface="Meiryo" charset="-128"/>
              <a:cs typeface="Meiryo" charset="-128"/>
            </a:endParaRPr>
          </a:p>
        </p:txBody>
      </p:sp>
      <p:sp>
        <p:nvSpPr>
          <p:cNvPr id="15" name="円/楕円 14"/>
          <p:cNvSpPr/>
          <p:nvPr/>
        </p:nvSpPr>
        <p:spPr>
          <a:xfrm>
            <a:off x="3531029" y="4230034"/>
            <a:ext cx="2081942" cy="2088681"/>
          </a:xfrm>
          <a:prstGeom prst="ellipse">
            <a:avLst/>
          </a:prstGeom>
          <a:solidFill>
            <a:srgbClr val="FF7E79">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16" name="テキスト ボックス 15"/>
          <p:cNvSpPr txBox="1"/>
          <p:nvPr/>
        </p:nvSpPr>
        <p:spPr>
          <a:xfrm>
            <a:off x="3658426" y="4766495"/>
            <a:ext cx="1826141" cy="1015663"/>
          </a:xfrm>
          <a:prstGeom prst="rect">
            <a:avLst/>
          </a:prstGeom>
          <a:noFill/>
        </p:spPr>
        <p:txBody>
          <a:bodyPr wrap="none" rtlCol="0">
            <a:spAutoFit/>
          </a:bodyPr>
          <a:lstStyle/>
          <a:p>
            <a:pPr algn="ctr"/>
            <a:r>
              <a:rPr kumimoji="1" lang="ja-JP" altLang="en-US" sz="2800" b="1" dirty="0">
                <a:solidFill>
                  <a:schemeClr val="bg1"/>
                </a:solidFill>
                <a:latin typeface="Meiryo" charset="-128"/>
                <a:ea typeface="Meiryo" charset="-128"/>
                <a:cs typeface="Meiryo" charset="-128"/>
              </a:rPr>
              <a:t>デジタル</a:t>
            </a:r>
            <a:endParaRPr kumimoji="1" lang="en-US" altLang="ja-JP" sz="28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トランス</a:t>
            </a:r>
            <a:endParaRPr lang="en-US" altLang="ja-JP" sz="16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フォーメーション</a:t>
            </a:r>
            <a:endParaRPr kumimoji="1" lang="ja-JP" altLang="en-US" sz="1600" b="1" dirty="0">
              <a:solidFill>
                <a:schemeClr val="bg1"/>
              </a:solidFill>
              <a:latin typeface="Meiryo" charset="-128"/>
              <a:ea typeface="Meiryo" charset="-128"/>
              <a:cs typeface="Meiryo" charset="-128"/>
            </a:endParaRPr>
          </a:p>
        </p:txBody>
      </p:sp>
      <p:sp>
        <p:nvSpPr>
          <p:cNvPr id="18" name="右矢印 17"/>
          <p:cNvSpPr/>
          <p:nvPr/>
        </p:nvSpPr>
        <p:spPr>
          <a:xfrm>
            <a:off x="4357735" y="1784096"/>
            <a:ext cx="434788" cy="1004047"/>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p:cNvSpPr/>
          <p:nvPr/>
        </p:nvSpPr>
        <p:spPr>
          <a:xfrm rot="10800000">
            <a:off x="3709154" y="3743868"/>
            <a:ext cx="1725691" cy="544672"/>
          </a:xfrm>
          <a:prstGeom prst="upArrow">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2118319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277426" y="986118"/>
            <a:ext cx="8522276" cy="288663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a:xfrm>
            <a:off x="230400" y="266400"/>
            <a:ext cx="8686800" cy="416221"/>
          </a:xfrm>
        </p:spPr>
        <p:txBody>
          <a:bodyPr lIns="0" rIns="0"/>
          <a:lstStyle/>
          <a:p>
            <a:r>
              <a:rPr kumimoji="1" lang="ja-JP" altLang="en-US" sz="2700" dirty="0">
                <a:latin typeface="Meiryo" panose="020B0604030504040204" pitchFamily="34" charset="-128"/>
                <a:ea typeface="Meiryo" panose="020B0604030504040204" pitchFamily="34" charset="-128"/>
              </a:rPr>
              <a:t>デジタル・トランスフォーメーションとは</a:t>
            </a:r>
          </a:p>
        </p:txBody>
      </p:sp>
      <p:sp>
        <p:nvSpPr>
          <p:cNvPr id="4" name="テキスト ボックス 3"/>
          <p:cNvSpPr txBox="1"/>
          <p:nvPr/>
        </p:nvSpPr>
        <p:spPr>
          <a:xfrm>
            <a:off x="4910797" y="1447597"/>
            <a:ext cx="3888905" cy="1938992"/>
          </a:xfrm>
          <a:prstGeom prst="rect">
            <a:avLst/>
          </a:prstGeom>
          <a:noFill/>
        </p:spPr>
        <p:txBody>
          <a:bodyPr wrap="square" rtlCol="0">
            <a:spAutoFit/>
          </a:bodyPr>
          <a:lstStyle/>
          <a:p>
            <a:pPr marL="342900" indent="-342900">
              <a:buFont typeface="Wingdings" charset="2"/>
              <a:buChar char="ü"/>
            </a:pPr>
            <a:r>
              <a:rPr kumimoji="1" lang="ja-JP" altLang="en-US" sz="2000" dirty="0">
                <a:solidFill>
                  <a:srgbClr val="0432FF"/>
                </a:solidFill>
                <a:latin typeface="Meiryo" charset="-128"/>
                <a:ea typeface="Meiryo" charset="-128"/>
                <a:cs typeface="Meiryo" charset="-128"/>
              </a:rPr>
              <a:t>ビジネス･プロセスに関わる</a:t>
            </a:r>
            <a:endParaRPr kumimoji="1" lang="en-US" altLang="ja-JP" sz="2000" dirty="0">
              <a:solidFill>
                <a:srgbClr val="0432FF"/>
              </a:solidFill>
              <a:latin typeface="Meiryo" charset="-128"/>
              <a:ea typeface="Meiryo" charset="-128"/>
              <a:cs typeface="Meiryo" charset="-128"/>
            </a:endParaRPr>
          </a:p>
          <a:p>
            <a:r>
              <a:rPr lang="en-US" altLang="ja-JP" sz="2000" b="1" dirty="0">
                <a:solidFill>
                  <a:srgbClr val="0432FF"/>
                </a:solidFill>
                <a:latin typeface="Meiryo" charset="-128"/>
                <a:ea typeface="Meiryo" charset="-128"/>
                <a:cs typeface="Meiryo" charset="-128"/>
              </a:rPr>
              <a:t>	</a:t>
            </a:r>
            <a:r>
              <a:rPr kumimoji="1" lang="ja-JP" altLang="en-US" sz="2000" b="1" dirty="0">
                <a:solidFill>
                  <a:srgbClr val="0432FF"/>
                </a:solidFill>
                <a:latin typeface="Meiryo" charset="-128"/>
                <a:ea typeface="Meiryo" charset="-128"/>
                <a:cs typeface="Meiryo" charset="-128"/>
              </a:rPr>
              <a:t>人間の制約を排除</a:t>
            </a:r>
            <a:r>
              <a:rPr kumimoji="1" lang="ja-JP" altLang="en-US" sz="2000" dirty="0">
                <a:solidFill>
                  <a:srgbClr val="0432FF"/>
                </a:solidFill>
                <a:latin typeface="Meiryo" charset="-128"/>
                <a:ea typeface="Meiryo" charset="-128"/>
                <a:cs typeface="Meiryo" charset="-128"/>
              </a:rPr>
              <a:t>し</a:t>
            </a:r>
            <a:endParaRPr kumimoji="1" lang="en-US" altLang="ja-JP" sz="2000" dirty="0">
              <a:solidFill>
                <a:srgbClr val="0432FF"/>
              </a:solidFill>
              <a:latin typeface="Meiryo" charset="-128"/>
              <a:ea typeface="Meiryo" charset="-128"/>
              <a:cs typeface="Meiryo" charset="-128"/>
            </a:endParaRPr>
          </a:p>
          <a:p>
            <a:pPr marL="342900" indent="-342900">
              <a:buFont typeface="Wingdings" charset="2"/>
              <a:buChar char="ü"/>
            </a:pPr>
            <a:r>
              <a:rPr lang="ja-JP" altLang="en-US" sz="2000" dirty="0">
                <a:solidFill>
                  <a:srgbClr val="0432FF"/>
                </a:solidFill>
                <a:latin typeface="Meiryo" charset="-128"/>
                <a:ea typeface="Meiryo" charset="-128"/>
                <a:cs typeface="Meiryo" charset="-128"/>
              </a:rPr>
              <a:t>品質・コスト・期間などの</a:t>
            </a:r>
            <a:endParaRPr lang="en-US" altLang="ja-JP" sz="2000" dirty="0">
              <a:solidFill>
                <a:srgbClr val="0432FF"/>
              </a:solidFill>
              <a:latin typeface="Meiryo" charset="-128"/>
              <a:ea typeface="Meiryo" charset="-128"/>
              <a:cs typeface="Meiryo" charset="-128"/>
            </a:endParaRPr>
          </a:p>
          <a:p>
            <a:r>
              <a:rPr lang="en-US" altLang="ja-JP" sz="2000" dirty="0">
                <a:solidFill>
                  <a:srgbClr val="0432FF"/>
                </a:solidFill>
                <a:latin typeface="Meiryo" charset="-128"/>
                <a:ea typeface="Meiryo" charset="-128"/>
                <a:cs typeface="Meiryo" charset="-128"/>
              </a:rPr>
              <a:t>	</a:t>
            </a:r>
            <a:r>
              <a:rPr lang="ja-JP" altLang="en-US" sz="2000" b="1" dirty="0">
                <a:solidFill>
                  <a:srgbClr val="0432FF"/>
                </a:solidFill>
                <a:latin typeface="Meiryo" charset="-128"/>
                <a:ea typeface="Meiryo" charset="-128"/>
                <a:cs typeface="Meiryo" charset="-128"/>
              </a:rPr>
              <a:t>限界をブレークスルー</a:t>
            </a:r>
            <a:r>
              <a:rPr lang="ja-JP" altLang="en-US" sz="2000" dirty="0">
                <a:solidFill>
                  <a:srgbClr val="0432FF"/>
                </a:solidFill>
                <a:latin typeface="Meiryo" charset="-128"/>
                <a:ea typeface="Meiryo" charset="-128"/>
                <a:cs typeface="Meiryo" charset="-128"/>
              </a:rPr>
              <a:t>して</a:t>
            </a:r>
            <a:endParaRPr lang="en-US" altLang="ja-JP" sz="2000" dirty="0">
              <a:solidFill>
                <a:srgbClr val="0432FF"/>
              </a:solidFill>
              <a:latin typeface="Meiryo" charset="-128"/>
              <a:ea typeface="Meiryo" charset="-128"/>
              <a:cs typeface="Meiryo" charset="-128"/>
            </a:endParaRPr>
          </a:p>
          <a:p>
            <a:pPr marL="342900" indent="-342900">
              <a:buFont typeface="Wingdings" charset="2"/>
              <a:buChar char="ü"/>
            </a:pPr>
            <a:r>
              <a:rPr lang="ja-JP" altLang="en-US" sz="2000" dirty="0">
                <a:solidFill>
                  <a:srgbClr val="0432FF"/>
                </a:solidFill>
                <a:latin typeface="Meiryo" charset="-128"/>
                <a:ea typeface="Meiryo" charset="-128"/>
                <a:cs typeface="Meiryo" charset="-128"/>
              </a:rPr>
              <a:t>ビジネスに</a:t>
            </a:r>
            <a:r>
              <a:rPr lang="ja-JP" altLang="en-US" sz="2000" b="1" u="sng" dirty="0">
                <a:solidFill>
                  <a:srgbClr val="0432FF"/>
                </a:solidFill>
                <a:latin typeface="Meiryo" charset="-128"/>
                <a:ea typeface="Meiryo" charset="-128"/>
                <a:cs typeface="Meiryo" charset="-128"/>
              </a:rPr>
              <a:t>新しい価値基準</a:t>
            </a:r>
            <a:endParaRPr lang="en-US" altLang="ja-JP" sz="2000" b="1" u="sng" dirty="0">
              <a:solidFill>
                <a:srgbClr val="0432FF"/>
              </a:solidFill>
              <a:latin typeface="Meiryo" charset="-128"/>
              <a:ea typeface="Meiryo" charset="-128"/>
              <a:cs typeface="Meiryo" charset="-128"/>
            </a:endParaRPr>
          </a:p>
          <a:p>
            <a:r>
              <a:rPr lang="en-US" altLang="ja-JP" sz="2000" dirty="0">
                <a:solidFill>
                  <a:srgbClr val="0432FF"/>
                </a:solidFill>
                <a:latin typeface="Meiryo" charset="-128"/>
                <a:ea typeface="Meiryo" charset="-128"/>
                <a:cs typeface="Meiryo" charset="-128"/>
              </a:rPr>
              <a:t>	</a:t>
            </a:r>
            <a:r>
              <a:rPr lang="ja-JP" altLang="en-US" sz="2000" dirty="0">
                <a:solidFill>
                  <a:srgbClr val="0432FF"/>
                </a:solidFill>
                <a:latin typeface="Meiryo" charset="-128"/>
                <a:ea typeface="Meiryo" charset="-128"/>
                <a:cs typeface="Meiryo" charset="-128"/>
              </a:rPr>
              <a:t>をもたらす取り組み</a:t>
            </a:r>
            <a:endParaRPr lang="en-US" altLang="ja-JP" sz="2000" dirty="0">
              <a:solidFill>
                <a:srgbClr val="0432FF"/>
              </a:solidFill>
              <a:latin typeface="Meiryo" charset="-128"/>
              <a:ea typeface="Meiryo" charset="-128"/>
              <a:cs typeface="Meiryo" charset="-128"/>
            </a:endParaRPr>
          </a:p>
        </p:txBody>
      </p:sp>
      <p:sp>
        <p:nvSpPr>
          <p:cNvPr id="6" name="テキスト ボックス 5"/>
          <p:cNvSpPr txBox="1"/>
          <p:nvPr/>
        </p:nvSpPr>
        <p:spPr>
          <a:xfrm>
            <a:off x="358108" y="1284386"/>
            <a:ext cx="3922651" cy="2369880"/>
          </a:xfrm>
          <a:prstGeom prst="rect">
            <a:avLst/>
          </a:prstGeom>
          <a:noFill/>
        </p:spPr>
        <p:txBody>
          <a:bodyPr wrap="square" rtlCol="0">
            <a:spAutoFit/>
          </a:bodyPr>
          <a:lstStyle/>
          <a:p>
            <a:pPr algn="ctr"/>
            <a:r>
              <a:rPr kumimoji="1" lang="ja-JP" altLang="en-US" sz="2400" b="1" u="sng" dirty="0">
                <a:latin typeface="Meiryo" charset="-128"/>
                <a:ea typeface="Meiryo" charset="-128"/>
                <a:cs typeface="Meiryo" charset="-128"/>
              </a:rPr>
              <a:t>人間を前提に最適化</a:t>
            </a:r>
            <a:r>
              <a:rPr kumimoji="1" lang="ja-JP" altLang="en-US" sz="2400" dirty="0">
                <a:latin typeface="Meiryo" charset="-128"/>
                <a:ea typeface="Meiryo" charset="-128"/>
                <a:cs typeface="Meiryo" charset="-128"/>
              </a:rPr>
              <a:t>された</a:t>
            </a:r>
            <a:endParaRPr kumimoji="1" lang="en-US" altLang="ja-JP" sz="2400" dirty="0">
              <a:latin typeface="Meiryo" charset="-128"/>
              <a:ea typeface="Meiryo" charset="-128"/>
              <a:cs typeface="Meiryo" charset="-128"/>
            </a:endParaRPr>
          </a:p>
          <a:p>
            <a:pPr algn="ctr"/>
            <a:r>
              <a:rPr kumimoji="1" lang="ja-JP" altLang="en-US" sz="2400" dirty="0">
                <a:latin typeface="Meiryo" charset="-128"/>
                <a:ea typeface="Meiryo" charset="-128"/>
                <a:cs typeface="Meiryo" charset="-128"/>
              </a:rPr>
              <a:t>ビジネスの仕組み</a:t>
            </a:r>
            <a:endParaRPr kumimoji="1" lang="en-US" altLang="ja-JP" sz="2400" dirty="0">
              <a:latin typeface="Meiryo" charset="-128"/>
              <a:ea typeface="Meiryo" charset="-128"/>
              <a:cs typeface="Meiryo" charset="-128"/>
            </a:endParaRPr>
          </a:p>
          <a:p>
            <a:pPr algn="ctr"/>
            <a:endParaRPr lang="en-US" altLang="ja-JP" sz="800" dirty="0">
              <a:solidFill>
                <a:schemeClr val="accent6">
                  <a:lumMod val="75000"/>
                </a:schemeClr>
              </a:solidFill>
              <a:latin typeface="Meiryo" charset="-128"/>
              <a:ea typeface="Meiryo" charset="-128"/>
              <a:cs typeface="Meiryo" charset="-128"/>
            </a:endParaRPr>
          </a:p>
          <a:p>
            <a:pPr algn="ctr"/>
            <a:r>
              <a:rPr lang="ja-JP" altLang="en-US" dirty="0">
                <a:solidFill>
                  <a:schemeClr val="accent6">
                    <a:lumMod val="75000"/>
                  </a:schemeClr>
                </a:solidFill>
                <a:latin typeface="Meiryo" charset="-128"/>
                <a:ea typeface="Meiryo" charset="-128"/>
                <a:cs typeface="Meiryo" charset="-128"/>
              </a:rPr>
              <a:t>から</a:t>
            </a:r>
            <a:endParaRPr lang="en-US" altLang="ja-JP" dirty="0">
              <a:solidFill>
                <a:schemeClr val="accent6">
                  <a:lumMod val="75000"/>
                </a:schemeClr>
              </a:solidFill>
              <a:latin typeface="Meiryo" charset="-128"/>
              <a:ea typeface="Meiryo" charset="-128"/>
              <a:cs typeface="Meiryo" charset="-128"/>
            </a:endParaRPr>
          </a:p>
          <a:p>
            <a:pPr algn="ctr"/>
            <a:endParaRPr lang="en-US" altLang="ja-JP" sz="800" dirty="0">
              <a:solidFill>
                <a:schemeClr val="accent6">
                  <a:lumMod val="75000"/>
                </a:schemeClr>
              </a:solidFill>
              <a:latin typeface="Meiryo" charset="-128"/>
              <a:ea typeface="Meiryo" charset="-128"/>
              <a:cs typeface="Meiryo" charset="-128"/>
            </a:endParaRPr>
          </a:p>
          <a:p>
            <a:pPr algn="ctr"/>
            <a:r>
              <a:rPr lang="ja-JP" altLang="en-US" sz="2400" b="1" u="sng">
                <a:solidFill>
                  <a:srgbClr val="0432FF"/>
                </a:solidFill>
                <a:latin typeface="Meiryo" charset="-128"/>
                <a:ea typeface="Meiryo" charset="-128"/>
                <a:cs typeface="Meiryo" charset="-128"/>
              </a:rPr>
              <a:t>機械と人間が一体化</a:t>
            </a:r>
            <a:r>
              <a:rPr lang="ja-JP" altLang="en-US" sz="2400">
                <a:solidFill>
                  <a:srgbClr val="0432FF"/>
                </a:solidFill>
                <a:latin typeface="Meiryo" charset="-128"/>
                <a:ea typeface="Meiryo" charset="-128"/>
                <a:cs typeface="Meiryo" charset="-128"/>
              </a:rPr>
              <a:t>されたビジネス</a:t>
            </a:r>
            <a:r>
              <a:rPr lang="ja-JP" altLang="en-US" sz="2400" dirty="0">
                <a:solidFill>
                  <a:srgbClr val="0432FF"/>
                </a:solidFill>
                <a:latin typeface="Meiryo" charset="-128"/>
                <a:ea typeface="Meiryo" charset="-128"/>
                <a:cs typeface="Meiryo" charset="-128"/>
              </a:rPr>
              <a:t>の仕組み</a:t>
            </a:r>
            <a:endParaRPr lang="en-US" altLang="ja-JP" sz="2400" dirty="0">
              <a:solidFill>
                <a:srgbClr val="0432FF"/>
              </a:solidFill>
              <a:latin typeface="Meiryo" charset="-128"/>
              <a:ea typeface="Meiryo" charset="-128"/>
              <a:cs typeface="Meiryo" charset="-128"/>
            </a:endParaRPr>
          </a:p>
          <a:p>
            <a:pPr algn="ctr"/>
            <a:r>
              <a:rPr lang="ja-JP" altLang="en-US" dirty="0">
                <a:solidFill>
                  <a:schemeClr val="accent6">
                    <a:lumMod val="75000"/>
                  </a:schemeClr>
                </a:solidFill>
                <a:latin typeface="Meiryo" charset="-128"/>
                <a:ea typeface="Meiryo" charset="-128"/>
                <a:cs typeface="Meiryo" charset="-128"/>
              </a:rPr>
              <a:t>への転換</a:t>
            </a:r>
            <a:endParaRPr lang="en-US" altLang="ja-JP" dirty="0">
              <a:solidFill>
                <a:schemeClr val="accent6">
                  <a:lumMod val="75000"/>
                </a:schemeClr>
              </a:solidFill>
              <a:latin typeface="Meiryo" charset="-128"/>
              <a:ea typeface="Meiryo" charset="-128"/>
              <a:cs typeface="Meiryo" charset="-128"/>
            </a:endParaRPr>
          </a:p>
        </p:txBody>
      </p:sp>
      <p:sp>
        <p:nvSpPr>
          <p:cNvPr id="7" name="ホームベース 6"/>
          <p:cNvSpPr/>
          <p:nvPr/>
        </p:nvSpPr>
        <p:spPr>
          <a:xfrm>
            <a:off x="277426" y="4230032"/>
            <a:ext cx="4277532" cy="2088679"/>
          </a:xfrm>
          <a:prstGeom prst="homePlate">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ホームベース 7"/>
          <p:cNvSpPr/>
          <p:nvPr/>
        </p:nvSpPr>
        <p:spPr>
          <a:xfrm rot="10800000">
            <a:off x="4554958" y="4230034"/>
            <a:ext cx="4244744" cy="2088680"/>
          </a:xfrm>
          <a:prstGeom prst="homePlate">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p:cNvSpPr txBox="1"/>
          <p:nvPr/>
        </p:nvSpPr>
        <p:spPr>
          <a:xfrm>
            <a:off x="358108" y="5412001"/>
            <a:ext cx="2954655" cy="707886"/>
          </a:xfrm>
          <a:prstGeom prst="rect">
            <a:avLst/>
          </a:prstGeom>
          <a:noFill/>
        </p:spPr>
        <p:txBody>
          <a:bodyPr wrap="none" rtlCol="0">
            <a:spAutoFit/>
          </a:bodyPr>
          <a:lstStyle/>
          <a:p>
            <a:r>
              <a:rPr kumimoji="1" lang="ja-JP" altLang="en-US" sz="2000" b="1">
                <a:solidFill>
                  <a:schemeClr val="bg1"/>
                </a:solidFill>
                <a:latin typeface="Meiryo" charset="-128"/>
                <a:ea typeface="Meiryo" charset="-128"/>
                <a:cs typeface="Meiryo" charset="-128"/>
              </a:rPr>
              <a:t>意志決定や業績評価</a:t>
            </a:r>
            <a:endParaRPr kumimoji="1" lang="en-US" altLang="ja-JP" sz="2000" b="1" dirty="0">
              <a:solidFill>
                <a:schemeClr val="bg1"/>
              </a:solidFill>
              <a:latin typeface="Meiryo" charset="-128"/>
              <a:ea typeface="Meiryo" charset="-128"/>
              <a:cs typeface="Meiryo" charset="-128"/>
            </a:endParaRPr>
          </a:p>
          <a:p>
            <a:r>
              <a:rPr lang="ja-JP" altLang="en-US" sz="2000" b="1">
                <a:solidFill>
                  <a:schemeClr val="bg1"/>
                </a:solidFill>
                <a:latin typeface="Meiryo" charset="-128"/>
                <a:ea typeface="Meiryo" charset="-128"/>
                <a:cs typeface="Meiryo" charset="-128"/>
              </a:rPr>
              <a:t>働き方や組織・体制</a:t>
            </a:r>
            <a:r>
              <a:rPr lang="ja-JP" altLang="en-US">
                <a:solidFill>
                  <a:schemeClr val="bg1"/>
                </a:solidFill>
                <a:latin typeface="Meiryo" charset="-128"/>
                <a:ea typeface="Meiryo" charset="-128"/>
                <a:cs typeface="Meiryo" charset="-128"/>
              </a:rPr>
              <a:t>など</a:t>
            </a:r>
            <a:endParaRPr lang="en-US" altLang="ja-JP" dirty="0">
              <a:solidFill>
                <a:schemeClr val="bg1"/>
              </a:solidFill>
              <a:latin typeface="Meiryo" charset="-128"/>
              <a:ea typeface="Meiryo" charset="-128"/>
              <a:cs typeface="Meiryo" charset="-128"/>
            </a:endParaRPr>
          </a:p>
        </p:txBody>
      </p:sp>
      <p:sp>
        <p:nvSpPr>
          <p:cNvPr id="15" name="円/楕円 14"/>
          <p:cNvSpPr/>
          <p:nvPr/>
        </p:nvSpPr>
        <p:spPr>
          <a:xfrm>
            <a:off x="3531029" y="4230034"/>
            <a:ext cx="2081942" cy="2088681"/>
          </a:xfrm>
          <a:prstGeom prst="ellipse">
            <a:avLst/>
          </a:prstGeom>
          <a:solidFill>
            <a:srgbClr val="FF7E79">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16" name="テキスト ボックス 15"/>
          <p:cNvSpPr txBox="1"/>
          <p:nvPr/>
        </p:nvSpPr>
        <p:spPr>
          <a:xfrm>
            <a:off x="3658426" y="4766495"/>
            <a:ext cx="1826141" cy="1015663"/>
          </a:xfrm>
          <a:prstGeom prst="rect">
            <a:avLst/>
          </a:prstGeom>
          <a:noFill/>
        </p:spPr>
        <p:txBody>
          <a:bodyPr wrap="none" rtlCol="0">
            <a:spAutoFit/>
          </a:bodyPr>
          <a:lstStyle/>
          <a:p>
            <a:pPr algn="ctr"/>
            <a:r>
              <a:rPr kumimoji="1" lang="ja-JP" altLang="en-US" sz="2800" b="1" dirty="0">
                <a:solidFill>
                  <a:schemeClr val="bg1"/>
                </a:solidFill>
                <a:latin typeface="Meiryo" charset="-128"/>
                <a:ea typeface="Meiryo" charset="-128"/>
                <a:cs typeface="Meiryo" charset="-128"/>
              </a:rPr>
              <a:t>デジタル</a:t>
            </a:r>
            <a:endParaRPr kumimoji="1" lang="en-US" altLang="ja-JP" sz="28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トランス</a:t>
            </a:r>
            <a:endParaRPr lang="en-US" altLang="ja-JP" sz="16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フォーメーション</a:t>
            </a:r>
            <a:endParaRPr kumimoji="1" lang="ja-JP" altLang="en-US" sz="1600" b="1" dirty="0">
              <a:solidFill>
                <a:schemeClr val="bg1"/>
              </a:solidFill>
              <a:latin typeface="Meiryo" charset="-128"/>
              <a:ea typeface="Meiryo" charset="-128"/>
              <a:cs typeface="Meiryo" charset="-128"/>
            </a:endParaRPr>
          </a:p>
        </p:txBody>
      </p:sp>
      <p:sp>
        <p:nvSpPr>
          <p:cNvPr id="18" name="右矢印 17"/>
          <p:cNvSpPr/>
          <p:nvPr/>
        </p:nvSpPr>
        <p:spPr>
          <a:xfrm>
            <a:off x="4357735" y="1784096"/>
            <a:ext cx="434788" cy="1004047"/>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p:cNvSpPr/>
          <p:nvPr/>
        </p:nvSpPr>
        <p:spPr>
          <a:xfrm rot="10800000">
            <a:off x="3709154" y="3743868"/>
            <a:ext cx="1725691" cy="544672"/>
          </a:xfrm>
          <a:prstGeom prst="upArrow">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a:extLst>
              <a:ext uri="{FF2B5EF4-FFF2-40B4-BE49-F238E27FC236}">
                <a16:creationId xmlns:a16="http://schemas.microsoft.com/office/drawing/2014/main" id="{7E1D13D3-176C-5143-A56D-E1BE0837B610}"/>
              </a:ext>
            </a:extLst>
          </p:cNvPr>
          <p:cNvSpPr txBox="1"/>
          <p:nvPr/>
        </p:nvSpPr>
        <p:spPr>
          <a:xfrm>
            <a:off x="5829947" y="5412001"/>
            <a:ext cx="2954655" cy="707886"/>
          </a:xfrm>
          <a:prstGeom prst="rect">
            <a:avLst/>
          </a:prstGeom>
          <a:noFill/>
        </p:spPr>
        <p:txBody>
          <a:bodyPr wrap="none" rtlCol="0">
            <a:spAutoFit/>
          </a:bodyPr>
          <a:lstStyle/>
          <a:p>
            <a:pPr algn="r"/>
            <a:r>
              <a:rPr kumimoji="1" lang="ja-JP" altLang="en-US" sz="2000" b="1">
                <a:solidFill>
                  <a:schemeClr val="bg1"/>
                </a:solidFill>
                <a:latin typeface="Meiryo" charset="-128"/>
                <a:ea typeface="Meiryo" charset="-128"/>
                <a:cs typeface="Meiryo" charset="-128"/>
              </a:rPr>
              <a:t>製品やサービス</a:t>
            </a:r>
            <a:endParaRPr kumimoji="1" lang="en-US" altLang="ja-JP" sz="2000" b="1" dirty="0">
              <a:solidFill>
                <a:schemeClr val="bg1"/>
              </a:solidFill>
              <a:latin typeface="Meiryo" charset="-128"/>
              <a:ea typeface="Meiryo" charset="-128"/>
              <a:cs typeface="Meiryo" charset="-128"/>
            </a:endParaRPr>
          </a:p>
          <a:p>
            <a:pPr algn="r"/>
            <a:r>
              <a:rPr lang="ja-JP" altLang="en-US" sz="2000" b="1">
                <a:solidFill>
                  <a:schemeClr val="bg1"/>
                </a:solidFill>
                <a:latin typeface="Meiryo" charset="-128"/>
                <a:ea typeface="Meiryo" charset="-128"/>
                <a:cs typeface="Meiryo" charset="-128"/>
              </a:rPr>
              <a:t>事業目的や顧客価値</a:t>
            </a:r>
            <a:r>
              <a:rPr lang="ja-JP" altLang="en-US">
                <a:solidFill>
                  <a:schemeClr val="bg1"/>
                </a:solidFill>
                <a:latin typeface="Meiryo" charset="-128"/>
                <a:ea typeface="Meiryo" charset="-128"/>
                <a:cs typeface="Meiryo" charset="-128"/>
              </a:rPr>
              <a:t>など</a:t>
            </a:r>
            <a:endParaRPr lang="en-US" altLang="ja-JP" dirty="0">
              <a:solidFill>
                <a:schemeClr val="bg1"/>
              </a:solidFill>
              <a:latin typeface="Meiryo" charset="-128"/>
              <a:ea typeface="Meiryo" charset="-128"/>
              <a:cs typeface="Meiryo" charset="-128"/>
            </a:endParaRPr>
          </a:p>
        </p:txBody>
      </p:sp>
      <p:sp>
        <p:nvSpPr>
          <p:cNvPr id="21" name="テキスト ボックス 20">
            <a:extLst>
              <a:ext uri="{FF2B5EF4-FFF2-40B4-BE49-F238E27FC236}">
                <a16:creationId xmlns:a16="http://schemas.microsoft.com/office/drawing/2014/main" id="{7B4D6BBC-51EA-144E-BBBF-BF480A49FE34}"/>
              </a:ext>
            </a:extLst>
          </p:cNvPr>
          <p:cNvSpPr txBox="1"/>
          <p:nvPr/>
        </p:nvSpPr>
        <p:spPr>
          <a:xfrm>
            <a:off x="358108" y="4543647"/>
            <a:ext cx="2185214" cy="584775"/>
          </a:xfrm>
          <a:prstGeom prst="rect">
            <a:avLst/>
          </a:prstGeom>
          <a:noFill/>
        </p:spPr>
        <p:txBody>
          <a:bodyPr wrap="none" rtlCol="0">
            <a:spAutoFit/>
          </a:bodyPr>
          <a:lstStyle/>
          <a:p>
            <a:r>
              <a:rPr kumimoji="1" lang="ja-JP" altLang="en-US" sz="3200" b="1">
                <a:solidFill>
                  <a:schemeClr val="bg1"/>
                </a:solidFill>
                <a:latin typeface="Meiryo" charset="-128"/>
                <a:ea typeface="Meiryo" charset="-128"/>
                <a:cs typeface="Meiryo" charset="-128"/>
              </a:rPr>
              <a:t>経営</a:t>
            </a:r>
            <a:r>
              <a:rPr kumimoji="1" lang="ja-JP" altLang="en-US" sz="2800" b="1">
                <a:solidFill>
                  <a:schemeClr val="bg1"/>
                </a:solidFill>
                <a:latin typeface="Meiryo" charset="-128"/>
                <a:ea typeface="Meiryo" charset="-128"/>
                <a:cs typeface="Meiryo" charset="-128"/>
              </a:rPr>
              <a:t>の</a:t>
            </a:r>
            <a:r>
              <a:rPr kumimoji="1" lang="ja-JP" altLang="en-US" sz="3200" b="1">
                <a:solidFill>
                  <a:schemeClr val="bg1"/>
                </a:solidFill>
                <a:latin typeface="Meiryo" charset="-128"/>
                <a:ea typeface="Meiryo" charset="-128"/>
                <a:cs typeface="Meiryo" charset="-128"/>
              </a:rPr>
              <a:t>変革</a:t>
            </a:r>
            <a:endParaRPr lang="en-US" altLang="ja-JP" sz="3200" dirty="0">
              <a:solidFill>
                <a:schemeClr val="bg1"/>
              </a:solidFill>
              <a:latin typeface="Meiryo" charset="-128"/>
              <a:ea typeface="Meiryo" charset="-128"/>
              <a:cs typeface="Meiryo" charset="-128"/>
            </a:endParaRPr>
          </a:p>
        </p:txBody>
      </p:sp>
      <p:sp>
        <p:nvSpPr>
          <p:cNvPr id="22" name="テキスト ボックス 21">
            <a:extLst>
              <a:ext uri="{FF2B5EF4-FFF2-40B4-BE49-F238E27FC236}">
                <a16:creationId xmlns:a16="http://schemas.microsoft.com/office/drawing/2014/main" id="{5F72DE77-AA83-1242-A54B-A56201491DCC}"/>
              </a:ext>
            </a:extLst>
          </p:cNvPr>
          <p:cNvSpPr txBox="1"/>
          <p:nvPr/>
        </p:nvSpPr>
        <p:spPr>
          <a:xfrm>
            <a:off x="6528219" y="4543647"/>
            <a:ext cx="2185214" cy="584775"/>
          </a:xfrm>
          <a:prstGeom prst="rect">
            <a:avLst/>
          </a:prstGeom>
          <a:noFill/>
        </p:spPr>
        <p:txBody>
          <a:bodyPr wrap="none" rtlCol="0">
            <a:spAutoFit/>
          </a:bodyPr>
          <a:lstStyle/>
          <a:p>
            <a:pPr algn="r"/>
            <a:r>
              <a:rPr kumimoji="1" lang="ja-JP" altLang="en-US" sz="3200" b="1">
                <a:solidFill>
                  <a:schemeClr val="bg1"/>
                </a:solidFill>
                <a:latin typeface="Meiryo" charset="-128"/>
                <a:ea typeface="Meiryo" charset="-128"/>
                <a:cs typeface="Meiryo" charset="-128"/>
              </a:rPr>
              <a:t>事業</a:t>
            </a:r>
            <a:r>
              <a:rPr kumimoji="1" lang="ja-JP" altLang="en-US" sz="2800" b="1">
                <a:solidFill>
                  <a:schemeClr val="bg1"/>
                </a:solidFill>
                <a:latin typeface="Meiryo" charset="-128"/>
                <a:ea typeface="Meiryo" charset="-128"/>
                <a:cs typeface="Meiryo" charset="-128"/>
              </a:rPr>
              <a:t>の</a:t>
            </a:r>
            <a:r>
              <a:rPr kumimoji="1" lang="ja-JP" altLang="en-US" sz="3200" b="1">
                <a:solidFill>
                  <a:schemeClr val="bg1"/>
                </a:solidFill>
                <a:latin typeface="Meiryo" charset="-128"/>
                <a:ea typeface="Meiryo" charset="-128"/>
                <a:cs typeface="Meiryo" charset="-128"/>
              </a:rPr>
              <a:t>変革</a:t>
            </a:r>
            <a:endParaRPr lang="en-US" altLang="ja-JP" sz="32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25939726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0D15FD-E59A-9343-8913-21C435092910}"/>
              </a:ext>
            </a:extLst>
          </p:cNvPr>
          <p:cNvSpPr>
            <a:spLocks noGrp="1"/>
          </p:cNvSpPr>
          <p:nvPr>
            <p:ph type="title"/>
          </p:nvPr>
        </p:nvSpPr>
        <p:spPr>
          <a:xfrm>
            <a:off x="230400" y="266400"/>
            <a:ext cx="8913600" cy="416221"/>
          </a:xfrm>
        </p:spPr>
        <p:txBody>
          <a:bodyPr/>
          <a:lstStyle/>
          <a:p>
            <a:r>
              <a:rPr kumimoji="1" lang="ja-JP" altLang="en-US" sz="2400"/>
              <a:t>デジタライゼーションとデジタル・トランスフォーメーション</a:t>
            </a:r>
          </a:p>
        </p:txBody>
      </p:sp>
      <p:pic>
        <p:nvPicPr>
          <p:cNvPr id="3" name="図 2">
            <a:extLst>
              <a:ext uri="{FF2B5EF4-FFF2-40B4-BE49-F238E27FC236}">
                <a16:creationId xmlns:a16="http://schemas.microsoft.com/office/drawing/2014/main" id="{745EA393-B3AC-E046-9A62-A9CFA8098374}"/>
              </a:ext>
            </a:extLst>
          </p:cNvPr>
          <p:cNvPicPr>
            <a:picLocks noChangeAspect="1"/>
          </p:cNvPicPr>
          <p:nvPr/>
        </p:nvPicPr>
        <p:blipFill>
          <a:blip r:embed="rId2"/>
          <a:stretch>
            <a:fillRect/>
          </a:stretch>
        </p:blipFill>
        <p:spPr>
          <a:xfrm>
            <a:off x="557908" y="2266794"/>
            <a:ext cx="1210696" cy="1186483"/>
          </a:xfrm>
          <a:prstGeom prst="rect">
            <a:avLst/>
          </a:prstGeom>
        </p:spPr>
      </p:pic>
      <p:grpSp>
        <p:nvGrpSpPr>
          <p:cNvPr id="6" name="グループ化 5">
            <a:extLst>
              <a:ext uri="{FF2B5EF4-FFF2-40B4-BE49-F238E27FC236}">
                <a16:creationId xmlns:a16="http://schemas.microsoft.com/office/drawing/2014/main" id="{BFC8A13D-E231-E84D-BB4C-07FFF4F284B1}"/>
              </a:ext>
            </a:extLst>
          </p:cNvPr>
          <p:cNvGrpSpPr/>
          <p:nvPr/>
        </p:nvGrpSpPr>
        <p:grpSpPr>
          <a:xfrm>
            <a:off x="2740985" y="2153198"/>
            <a:ext cx="1210696" cy="1164397"/>
            <a:chOff x="6374527" y="766803"/>
            <a:chExt cx="1497895" cy="1381794"/>
          </a:xfrm>
        </p:grpSpPr>
        <p:pic>
          <p:nvPicPr>
            <p:cNvPr id="4" name="図 3">
              <a:extLst>
                <a:ext uri="{FF2B5EF4-FFF2-40B4-BE49-F238E27FC236}">
                  <a16:creationId xmlns:a16="http://schemas.microsoft.com/office/drawing/2014/main" id="{D4243E4E-31B6-AD48-9A98-0D3F4E973F6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6959724" y="766803"/>
              <a:ext cx="847214" cy="1049181"/>
            </a:xfrm>
            <a:prstGeom prst="rect">
              <a:avLst/>
            </a:prstGeom>
          </p:spPr>
        </p:pic>
        <p:pic>
          <p:nvPicPr>
            <p:cNvPr id="5" name="図 4">
              <a:extLst>
                <a:ext uri="{FF2B5EF4-FFF2-40B4-BE49-F238E27FC236}">
                  <a16:creationId xmlns:a16="http://schemas.microsoft.com/office/drawing/2014/main" id="{D9044708-1EE4-5A49-ACF3-2B4C872B859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74527" y="1062623"/>
              <a:ext cx="1497895" cy="1085974"/>
            </a:xfrm>
            <a:prstGeom prst="rect">
              <a:avLst/>
            </a:prstGeom>
          </p:spPr>
        </p:pic>
      </p:grpSp>
      <p:pic>
        <p:nvPicPr>
          <p:cNvPr id="8" name="図 7">
            <a:extLst>
              <a:ext uri="{FF2B5EF4-FFF2-40B4-BE49-F238E27FC236}">
                <a16:creationId xmlns:a16="http://schemas.microsoft.com/office/drawing/2014/main" id="{55705AAA-C9A3-164F-BBA3-D651FE03F6AA}"/>
              </a:ext>
            </a:extLst>
          </p:cNvPr>
          <p:cNvPicPr>
            <a:picLocks noChangeAspect="1"/>
          </p:cNvPicPr>
          <p:nvPr/>
        </p:nvPicPr>
        <p:blipFill>
          <a:blip r:embed="rId5"/>
          <a:stretch>
            <a:fillRect/>
          </a:stretch>
        </p:blipFill>
        <p:spPr>
          <a:xfrm>
            <a:off x="427733" y="3777057"/>
            <a:ext cx="1471046" cy="1316586"/>
          </a:xfrm>
          <a:prstGeom prst="rect">
            <a:avLst/>
          </a:prstGeom>
        </p:spPr>
      </p:pic>
      <p:pic>
        <p:nvPicPr>
          <p:cNvPr id="10" name="図 9">
            <a:extLst>
              <a:ext uri="{FF2B5EF4-FFF2-40B4-BE49-F238E27FC236}">
                <a16:creationId xmlns:a16="http://schemas.microsoft.com/office/drawing/2014/main" id="{AF9CC1CB-17D6-CE4E-9539-3AD32E54E2D5}"/>
              </a:ext>
            </a:extLst>
          </p:cNvPr>
          <p:cNvPicPr>
            <a:picLocks noChangeAspect="1"/>
          </p:cNvPicPr>
          <p:nvPr/>
        </p:nvPicPr>
        <p:blipFill>
          <a:blip r:embed="rId6"/>
          <a:stretch>
            <a:fillRect/>
          </a:stretch>
        </p:blipFill>
        <p:spPr>
          <a:xfrm>
            <a:off x="5150371" y="3747480"/>
            <a:ext cx="1229714" cy="1274314"/>
          </a:xfrm>
          <a:prstGeom prst="rect">
            <a:avLst/>
          </a:prstGeom>
        </p:spPr>
      </p:pic>
      <p:pic>
        <p:nvPicPr>
          <p:cNvPr id="11" name="図 10">
            <a:extLst>
              <a:ext uri="{FF2B5EF4-FFF2-40B4-BE49-F238E27FC236}">
                <a16:creationId xmlns:a16="http://schemas.microsoft.com/office/drawing/2014/main" id="{E339562B-8356-8545-80FB-122D0C20FC80}"/>
              </a:ext>
            </a:extLst>
          </p:cNvPr>
          <p:cNvPicPr>
            <a:picLocks noChangeAspect="1"/>
          </p:cNvPicPr>
          <p:nvPr/>
        </p:nvPicPr>
        <p:blipFill>
          <a:blip r:embed="rId7"/>
          <a:stretch>
            <a:fillRect/>
          </a:stretch>
        </p:blipFill>
        <p:spPr>
          <a:xfrm>
            <a:off x="7560655" y="3747480"/>
            <a:ext cx="1131066" cy="1270860"/>
          </a:xfrm>
          <a:prstGeom prst="rect">
            <a:avLst/>
          </a:prstGeom>
        </p:spPr>
      </p:pic>
      <p:grpSp>
        <p:nvGrpSpPr>
          <p:cNvPr id="14" name="グループ化 13">
            <a:extLst>
              <a:ext uri="{FF2B5EF4-FFF2-40B4-BE49-F238E27FC236}">
                <a16:creationId xmlns:a16="http://schemas.microsoft.com/office/drawing/2014/main" id="{96DBCFFF-1D93-B742-AC0E-715D84FA1791}"/>
              </a:ext>
            </a:extLst>
          </p:cNvPr>
          <p:cNvGrpSpPr/>
          <p:nvPr/>
        </p:nvGrpSpPr>
        <p:grpSpPr>
          <a:xfrm>
            <a:off x="2618181" y="3750934"/>
            <a:ext cx="1456304" cy="1270860"/>
            <a:chOff x="2483594" y="2705859"/>
            <a:chExt cx="2388178" cy="2243807"/>
          </a:xfrm>
        </p:grpSpPr>
        <p:pic>
          <p:nvPicPr>
            <p:cNvPr id="12" name="図 11">
              <a:extLst>
                <a:ext uri="{FF2B5EF4-FFF2-40B4-BE49-F238E27FC236}">
                  <a16:creationId xmlns:a16="http://schemas.microsoft.com/office/drawing/2014/main" id="{14473099-A418-2545-B8D4-9416B7579AAA}"/>
                </a:ext>
              </a:extLst>
            </p:cNvPr>
            <p:cNvPicPr>
              <a:picLocks noChangeAspect="1"/>
            </p:cNvPicPr>
            <p:nvPr/>
          </p:nvPicPr>
          <p:blipFill>
            <a:blip r:embed="rId8"/>
            <a:stretch>
              <a:fillRect/>
            </a:stretch>
          </p:blipFill>
          <p:spPr>
            <a:xfrm>
              <a:off x="2483594" y="3033153"/>
              <a:ext cx="2388178" cy="1916513"/>
            </a:xfrm>
            <a:prstGeom prst="rect">
              <a:avLst/>
            </a:prstGeom>
            <a:effectLst>
              <a:outerShdw blurRad="50800" dist="38100" dir="2700000" algn="tl" rotWithShape="0">
                <a:prstClr val="black">
                  <a:alpha val="40000"/>
                </a:prstClr>
              </a:outerShdw>
            </a:effectLst>
          </p:spPr>
        </p:pic>
        <p:pic>
          <p:nvPicPr>
            <p:cNvPr id="13" name="図 12">
              <a:extLst>
                <a:ext uri="{FF2B5EF4-FFF2-40B4-BE49-F238E27FC236}">
                  <a16:creationId xmlns:a16="http://schemas.microsoft.com/office/drawing/2014/main" id="{822C5208-36FB-4C47-97B3-898FFD8B7873}"/>
                </a:ext>
              </a:extLst>
            </p:cNvPr>
            <p:cNvPicPr>
              <a:picLocks noChangeAspect="1"/>
            </p:cNvPicPr>
            <p:nvPr/>
          </p:nvPicPr>
          <p:blipFill>
            <a:blip r:embed="rId9"/>
            <a:stretch>
              <a:fillRect/>
            </a:stretch>
          </p:blipFill>
          <p:spPr>
            <a:xfrm>
              <a:off x="3041579" y="2705859"/>
              <a:ext cx="1272209" cy="1690643"/>
            </a:xfrm>
            <a:prstGeom prst="rect">
              <a:avLst/>
            </a:prstGeom>
            <a:effectLst>
              <a:outerShdw blurRad="50800" dist="38100" dir="2700000" algn="tl" rotWithShape="0">
                <a:prstClr val="black">
                  <a:alpha val="40000"/>
                </a:prstClr>
              </a:outerShdw>
            </a:effectLst>
          </p:spPr>
        </p:pic>
      </p:grpSp>
      <p:pic>
        <p:nvPicPr>
          <p:cNvPr id="15" name="図 14">
            <a:extLst>
              <a:ext uri="{FF2B5EF4-FFF2-40B4-BE49-F238E27FC236}">
                <a16:creationId xmlns:a16="http://schemas.microsoft.com/office/drawing/2014/main" id="{86E119FF-A891-F846-A10C-6CB07749BD35}"/>
              </a:ext>
            </a:extLst>
          </p:cNvPr>
          <p:cNvPicPr>
            <a:picLocks noChangeAspect="1"/>
          </p:cNvPicPr>
          <p:nvPr/>
        </p:nvPicPr>
        <p:blipFill>
          <a:blip r:embed="rId10"/>
          <a:stretch>
            <a:fillRect/>
          </a:stretch>
        </p:blipFill>
        <p:spPr>
          <a:xfrm>
            <a:off x="7532946" y="2266793"/>
            <a:ext cx="1186483" cy="1186483"/>
          </a:xfrm>
          <a:prstGeom prst="rect">
            <a:avLst/>
          </a:prstGeom>
        </p:spPr>
      </p:pic>
      <p:pic>
        <p:nvPicPr>
          <p:cNvPr id="16" name="図 15">
            <a:extLst>
              <a:ext uri="{FF2B5EF4-FFF2-40B4-BE49-F238E27FC236}">
                <a16:creationId xmlns:a16="http://schemas.microsoft.com/office/drawing/2014/main" id="{F2270044-FAEE-814C-B354-7F46848153FB}"/>
              </a:ext>
            </a:extLst>
          </p:cNvPr>
          <p:cNvPicPr>
            <a:picLocks noChangeAspect="1"/>
          </p:cNvPicPr>
          <p:nvPr/>
        </p:nvPicPr>
        <p:blipFill>
          <a:blip r:embed="rId11"/>
          <a:stretch>
            <a:fillRect/>
          </a:stretch>
        </p:blipFill>
        <p:spPr>
          <a:xfrm>
            <a:off x="5074191" y="2353381"/>
            <a:ext cx="1380041" cy="1024297"/>
          </a:xfrm>
          <a:prstGeom prst="rect">
            <a:avLst/>
          </a:prstGeom>
        </p:spPr>
      </p:pic>
      <p:pic>
        <p:nvPicPr>
          <p:cNvPr id="17" name="図 16">
            <a:extLst>
              <a:ext uri="{FF2B5EF4-FFF2-40B4-BE49-F238E27FC236}">
                <a16:creationId xmlns:a16="http://schemas.microsoft.com/office/drawing/2014/main" id="{AC3A57D9-DB4A-884D-A918-3F65F5419FDA}"/>
              </a:ext>
            </a:extLst>
          </p:cNvPr>
          <p:cNvPicPr>
            <a:picLocks noChangeAspect="1"/>
          </p:cNvPicPr>
          <p:nvPr/>
        </p:nvPicPr>
        <p:blipFill>
          <a:blip r:embed="rId12"/>
          <a:stretch>
            <a:fillRect/>
          </a:stretch>
        </p:blipFill>
        <p:spPr>
          <a:xfrm>
            <a:off x="5074191" y="2266795"/>
            <a:ext cx="575671" cy="450977"/>
          </a:xfrm>
          <a:prstGeom prst="rect">
            <a:avLst/>
          </a:prstGeom>
        </p:spPr>
      </p:pic>
      <p:pic>
        <p:nvPicPr>
          <p:cNvPr id="18" name="図 17">
            <a:extLst>
              <a:ext uri="{FF2B5EF4-FFF2-40B4-BE49-F238E27FC236}">
                <a16:creationId xmlns:a16="http://schemas.microsoft.com/office/drawing/2014/main" id="{BB082AAC-FEAB-DE44-9559-614C6B475950}"/>
              </a:ext>
            </a:extLst>
          </p:cNvPr>
          <p:cNvPicPr>
            <a:picLocks noChangeAspect="1"/>
          </p:cNvPicPr>
          <p:nvPr/>
        </p:nvPicPr>
        <p:blipFill>
          <a:blip r:embed="rId13"/>
          <a:stretch>
            <a:fillRect/>
          </a:stretch>
        </p:blipFill>
        <p:spPr>
          <a:xfrm>
            <a:off x="5879456" y="3002299"/>
            <a:ext cx="574776" cy="450978"/>
          </a:xfrm>
          <a:prstGeom prst="rect">
            <a:avLst/>
          </a:prstGeom>
        </p:spPr>
      </p:pic>
      <p:sp>
        <p:nvSpPr>
          <p:cNvPr id="19" name="テキスト ボックス 18">
            <a:extLst>
              <a:ext uri="{FF2B5EF4-FFF2-40B4-BE49-F238E27FC236}">
                <a16:creationId xmlns:a16="http://schemas.microsoft.com/office/drawing/2014/main" id="{B4A0A81F-433E-5744-9D75-BB07FC442CE6}"/>
              </a:ext>
            </a:extLst>
          </p:cNvPr>
          <p:cNvSpPr txBox="1"/>
          <p:nvPr/>
        </p:nvSpPr>
        <p:spPr>
          <a:xfrm>
            <a:off x="427334" y="5430013"/>
            <a:ext cx="3647152" cy="923330"/>
          </a:xfrm>
          <a:prstGeom prst="rect">
            <a:avLst/>
          </a:prstGeom>
          <a:noFill/>
        </p:spPr>
        <p:txBody>
          <a:bodyPr wrap="none" rtlCol="0">
            <a:spAutoFit/>
          </a:bodyPr>
          <a:lstStyle/>
          <a:p>
            <a:pPr algn="ctr"/>
            <a:r>
              <a:rPr kumimoji="1" lang="ja-JP" altLang="en-US">
                <a:solidFill>
                  <a:schemeClr val="accent3">
                    <a:lumMod val="75000"/>
                  </a:schemeClr>
                </a:solidFill>
                <a:latin typeface="Meiryo" panose="020B0604030504040204" pitchFamily="34" charset="-128"/>
                <a:ea typeface="Meiryo" panose="020B0604030504040204" pitchFamily="34" charset="-128"/>
              </a:rPr>
              <a:t>デジタル・テクノロジーを使って</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algn="ctr"/>
            <a:r>
              <a:rPr kumimoji="1" lang="ja-JP" altLang="en-US">
                <a:solidFill>
                  <a:schemeClr val="accent3">
                    <a:lumMod val="75000"/>
                  </a:schemeClr>
                </a:solidFill>
                <a:latin typeface="Meiryo" panose="020B0604030504040204" pitchFamily="34" charset="-128"/>
                <a:ea typeface="Meiryo" panose="020B0604030504040204" pitchFamily="34" charset="-128"/>
              </a:rPr>
              <a:t>既存製品の付加価値を高める</a:t>
            </a:r>
            <a:endParaRPr kumimoji="1" lang="en-US" altLang="ja-JP" dirty="0">
              <a:solidFill>
                <a:schemeClr val="accent3">
                  <a:lumMod val="75000"/>
                </a:schemeClr>
              </a:solidFill>
              <a:latin typeface="Meiryo" panose="020B0604030504040204" pitchFamily="34" charset="-128"/>
              <a:ea typeface="Meiryo" panose="020B0604030504040204" pitchFamily="34" charset="-128"/>
            </a:endParaRPr>
          </a:p>
          <a:p>
            <a:pPr algn="ctr"/>
            <a:r>
              <a:rPr lang="ja-JP" altLang="en-US">
                <a:solidFill>
                  <a:schemeClr val="accent3">
                    <a:lumMod val="75000"/>
                  </a:schemeClr>
                </a:solidFill>
                <a:latin typeface="Meiryo" panose="020B0604030504040204" pitchFamily="34" charset="-128"/>
                <a:ea typeface="Meiryo" panose="020B0604030504040204" pitchFamily="34" charset="-128"/>
              </a:rPr>
              <a:t>業務の</a:t>
            </a:r>
            <a:r>
              <a:rPr kumimoji="1" lang="ja-JP" altLang="en-US">
                <a:solidFill>
                  <a:schemeClr val="accent3">
                    <a:lumMod val="75000"/>
                  </a:schemeClr>
                </a:solidFill>
                <a:latin typeface="Meiryo" panose="020B0604030504040204" pitchFamily="34" charset="-128"/>
                <a:ea typeface="Meiryo" panose="020B0604030504040204" pitchFamily="34" charset="-128"/>
              </a:rPr>
              <a:t>効率化を図る</a:t>
            </a:r>
          </a:p>
        </p:txBody>
      </p:sp>
      <p:sp>
        <p:nvSpPr>
          <p:cNvPr id="20" name="テキスト ボックス 19">
            <a:extLst>
              <a:ext uri="{FF2B5EF4-FFF2-40B4-BE49-F238E27FC236}">
                <a16:creationId xmlns:a16="http://schemas.microsoft.com/office/drawing/2014/main" id="{BD7BAFD6-F01F-B14C-A30F-EF0481D758A0}"/>
              </a:ext>
            </a:extLst>
          </p:cNvPr>
          <p:cNvSpPr txBox="1"/>
          <p:nvPr/>
        </p:nvSpPr>
        <p:spPr>
          <a:xfrm>
            <a:off x="5044972" y="5426559"/>
            <a:ext cx="3647152" cy="923330"/>
          </a:xfrm>
          <a:prstGeom prst="rect">
            <a:avLst/>
          </a:prstGeom>
          <a:noFill/>
        </p:spPr>
        <p:txBody>
          <a:bodyPr wrap="none" rtlCol="0">
            <a:spAutoFit/>
          </a:bodyPr>
          <a:lstStyle/>
          <a:p>
            <a:pPr algn="ctr"/>
            <a:r>
              <a:rPr kumimoji="1" lang="ja-JP" altLang="en-US">
                <a:solidFill>
                  <a:srgbClr val="0070C0"/>
                </a:solidFill>
                <a:latin typeface="Meiryo" panose="020B0604030504040204" pitchFamily="34" charset="-128"/>
                <a:ea typeface="Meiryo" panose="020B0604030504040204" pitchFamily="34" charset="-128"/>
              </a:rPr>
              <a:t>デジタル・テクノロジーを使って</a:t>
            </a:r>
            <a:endParaRPr kumimoji="1" lang="en-US" altLang="ja-JP" dirty="0">
              <a:solidFill>
                <a:srgbClr val="0070C0"/>
              </a:solidFill>
              <a:latin typeface="Meiryo" panose="020B0604030504040204" pitchFamily="34" charset="-128"/>
              <a:ea typeface="Meiryo" panose="020B0604030504040204" pitchFamily="34" charset="-128"/>
            </a:endParaRPr>
          </a:p>
          <a:p>
            <a:pPr algn="ctr"/>
            <a:r>
              <a:rPr kumimoji="1" lang="ja-JP" altLang="en-US">
                <a:solidFill>
                  <a:srgbClr val="0070C0"/>
                </a:solidFill>
                <a:latin typeface="Meiryo" panose="020B0604030504040204" pitchFamily="34" charset="-128"/>
                <a:ea typeface="Meiryo" panose="020B0604030504040204" pitchFamily="34" charset="-128"/>
              </a:rPr>
              <a:t>経営や事業の在り方を変革する</a:t>
            </a:r>
            <a:endParaRPr kumimoji="1" lang="en-US" altLang="ja-JP" dirty="0">
              <a:solidFill>
                <a:srgbClr val="0070C0"/>
              </a:solidFill>
              <a:latin typeface="Meiryo" panose="020B0604030504040204" pitchFamily="34" charset="-128"/>
              <a:ea typeface="Meiryo" panose="020B0604030504040204" pitchFamily="34" charset="-128"/>
            </a:endParaRPr>
          </a:p>
          <a:p>
            <a:pPr algn="ctr"/>
            <a:r>
              <a:rPr lang="ja-JP" altLang="en-US">
                <a:solidFill>
                  <a:srgbClr val="0070C0"/>
                </a:solidFill>
                <a:latin typeface="Meiryo" panose="020B0604030504040204" pitchFamily="34" charset="-128"/>
                <a:ea typeface="Meiryo" panose="020B0604030504040204" pitchFamily="34" charset="-128"/>
              </a:rPr>
              <a:t>生活や</a:t>
            </a:r>
            <a:r>
              <a:rPr kumimoji="1" lang="ja-JP" altLang="en-US">
                <a:solidFill>
                  <a:srgbClr val="0070C0"/>
                </a:solidFill>
                <a:latin typeface="Meiryo" panose="020B0604030504040204" pitchFamily="34" charset="-128"/>
                <a:ea typeface="Meiryo" panose="020B0604030504040204" pitchFamily="34" charset="-128"/>
              </a:rPr>
              <a:t>働き方を変革する</a:t>
            </a:r>
          </a:p>
        </p:txBody>
      </p:sp>
      <p:sp>
        <p:nvSpPr>
          <p:cNvPr id="21" name="右矢印 20">
            <a:extLst>
              <a:ext uri="{FF2B5EF4-FFF2-40B4-BE49-F238E27FC236}">
                <a16:creationId xmlns:a16="http://schemas.microsoft.com/office/drawing/2014/main" id="{5924F38C-F5DD-F340-9DD6-9BD1EE4AA8F3}"/>
              </a:ext>
            </a:extLst>
          </p:cNvPr>
          <p:cNvSpPr/>
          <p:nvPr/>
        </p:nvSpPr>
        <p:spPr>
          <a:xfrm>
            <a:off x="1996121" y="2583430"/>
            <a:ext cx="490953" cy="553208"/>
          </a:xfrm>
          <a:prstGeom prst="right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右矢印 21">
            <a:extLst>
              <a:ext uri="{FF2B5EF4-FFF2-40B4-BE49-F238E27FC236}">
                <a16:creationId xmlns:a16="http://schemas.microsoft.com/office/drawing/2014/main" id="{7E897936-9F80-E245-8BBE-FC8A89494468}"/>
              </a:ext>
            </a:extLst>
          </p:cNvPr>
          <p:cNvSpPr/>
          <p:nvPr/>
        </p:nvSpPr>
        <p:spPr>
          <a:xfrm>
            <a:off x="1993560" y="4202447"/>
            <a:ext cx="490953" cy="553208"/>
          </a:xfrm>
          <a:prstGeom prst="right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右矢印 22">
            <a:extLst>
              <a:ext uri="{FF2B5EF4-FFF2-40B4-BE49-F238E27FC236}">
                <a16:creationId xmlns:a16="http://schemas.microsoft.com/office/drawing/2014/main" id="{9AACC86B-3208-4C40-BFD2-0B90BB05732D}"/>
              </a:ext>
            </a:extLst>
          </p:cNvPr>
          <p:cNvSpPr/>
          <p:nvPr/>
        </p:nvSpPr>
        <p:spPr>
          <a:xfrm>
            <a:off x="6787982" y="2583430"/>
            <a:ext cx="490953" cy="553208"/>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右矢印 23">
            <a:extLst>
              <a:ext uri="{FF2B5EF4-FFF2-40B4-BE49-F238E27FC236}">
                <a16:creationId xmlns:a16="http://schemas.microsoft.com/office/drawing/2014/main" id="{1922F4EA-926E-F647-A863-9934A23A48AF}"/>
              </a:ext>
            </a:extLst>
          </p:cNvPr>
          <p:cNvSpPr/>
          <p:nvPr/>
        </p:nvSpPr>
        <p:spPr>
          <a:xfrm>
            <a:off x="6785421" y="4202447"/>
            <a:ext cx="490953" cy="553208"/>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a:extLst>
              <a:ext uri="{FF2B5EF4-FFF2-40B4-BE49-F238E27FC236}">
                <a16:creationId xmlns:a16="http://schemas.microsoft.com/office/drawing/2014/main" id="{3C5511C8-F58D-6F41-BCCF-1592506D77A5}"/>
              </a:ext>
            </a:extLst>
          </p:cNvPr>
          <p:cNvSpPr txBox="1"/>
          <p:nvPr/>
        </p:nvSpPr>
        <p:spPr>
          <a:xfrm>
            <a:off x="992540" y="1262123"/>
            <a:ext cx="2492990" cy="738664"/>
          </a:xfrm>
          <a:prstGeom prst="rect">
            <a:avLst/>
          </a:prstGeom>
          <a:noFill/>
        </p:spPr>
        <p:txBody>
          <a:bodyPr wrap="none" rtlCol="0">
            <a:spAutoFit/>
          </a:bodyPr>
          <a:lstStyle/>
          <a:p>
            <a:pPr algn="ctr"/>
            <a:r>
              <a:rPr kumimoji="1" lang="ja-JP" altLang="en-US" b="1">
                <a:solidFill>
                  <a:schemeClr val="accent3">
                    <a:lumMod val="75000"/>
                  </a:schemeClr>
                </a:solidFill>
                <a:latin typeface="Meiryo" panose="020B0604030504040204" pitchFamily="34" charset="-128"/>
                <a:ea typeface="Meiryo" panose="020B0604030504040204" pitchFamily="34" charset="-128"/>
              </a:rPr>
              <a:t>デジタライゼーション</a:t>
            </a:r>
            <a:endParaRPr kumimoji="1" lang="en-US" altLang="ja-JP" b="1" dirty="0">
              <a:solidFill>
                <a:schemeClr val="accent3">
                  <a:lumMod val="75000"/>
                </a:schemeClr>
              </a:solidFill>
              <a:latin typeface="Meiryo" panose="020B0604030504040204" pitchFamily="34" charset="-128"/>
              <a:ea typeface="Meiryo" panose="020B0604030504040204" pitchFamily="34" charset="-128"/>
            </a:endParaRPr>
          </a:p>
          <a:p>
            <a:pPr algn="ctr"/>
            <a:r>
              <a:rPr lang="en-US" altLang="ja-JP" sz="2400" dirty="0">
                <a:solidFill>
                  <a:schemeClr val="accent3">
                    <a:lumMod val="75000"/>
                  </a:schemeClr>
                </a:solidFill>
                <a:latin typeface="Meiryo" panose="020B0604030504040204" pitchFamily="34" charset="-128"/>
                <a:ea typeface="Meiryo" panose="020B0604030504040204" pitchFamily="34" charset="-128"/>
              </a:rPr>
              <a:t>Digitalization</a:t>
            </a:r>
            <a:endParaRPr kumimoji="1" lang="ja-JP" altLang="en-US" sz="2400">
              <a:solidFill>
                <a:schemeClr val="accent3">
                  <a:lumMod val="75000"/>
                </a:schemeClr>
              </a:solidFill>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8BDDEBA6-0D6A-6641-AF3F-1499D1AE411B}"/>
              </a:ext>
            </a:extLst>
          </p:cNvPr>
          <p:cNvSpPr txBox="1"/>
          <p:nvPr/>
        </p:nvSpPr>
        <p:spPr>
          <a:xfrm>
            <a:off x="4814140" y="1262123"/>
            <a:ext cx="4108817" cy="738664"/>
          </a:xfrm>
          <a:prstGeom prst="rect">
            <a:avLst/>
          </a:prstGeom>
          <a:noFill/>
        </p:spPr>
        <p:txBody>
          <a:bodyPr wrap="none" rtlCol="0">
            <a:spAutoFit/>
          </a:bodyPr>
          <a:lstStyle/>
          <a:p>
            <a:pPr algn="ctr"/>
            <a:r>
              <a:rPr kumimoji="1" lang="ja-JP" altLang="en-US" b="1">
                <a:solidFill>
                  <a:srgbClr val="0070C0"/>
                </a:solidFill>
                <a:latin typeface="Meiryo" panose="020B0604030504040204" pitchFamily="34" charset="-128"/>
                <a:ea typeface="Meiryo" panose="020B0604030504040204" pitchFamily="34" charset="-128"/>
              </a:rPr>
              <a:t>デジタル・トランスフォーメーション</a:t>
            </a:r>
            <a:endParaRPr kumimoji="1" lang="en-US" altLang="ja-JP" b="1" dirty="0">
              <a:solidFill>
                <a:srgbClr val="0070C0"/>
              </a:solidFill>
              <a:latin typeface="Meiryo" panose="020B0604030504040204" pitchFamily="34" charset="-128"/>
              <a:ea typeface="Meiryo" panose="020B0604030504040204" pitchFamily="34" charset="-128"/>
            </a:endParaRPr>
          </a:p>
          <a:p>
            <a:pPr algn="ctr"/>
            <a:r>
              <a:rPr lang="en-US" altLang="ja-JP" sz="2400" dirty="0">
                <a:solidFill>
                  <a:srgbClr val="0070C0"/>
                </a:solidFill>
                <a:latin typeface="Meiryo" panose="020B0604030504040204" pitchFamily="34" charset="-128"/>
                <a:ea typeface="Meiryo" panose="020B0604030504040204" pitchFamily="34" charset="-128"/>
              </a:rPr>
              <a:t>Digital Transformation</a:t>
            </a:r>
            <a:endParaRPr kumimoji="1" lang="ja-JP" altLang="en-US" sz="2400">
              <a:solidFill>
                <a:srgbClr val="0070C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8357007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図 40">
            <a:extLst>
              <a:ext uri="{FF2B5EF4-FFF2-40B4-BE49-F238E27FC236}">
                <a16:creationId xmlns:a16="http://schemas.microsoft.com/office/drawing/2014/main" id="{31D198FD-807A-AA4A-BFD8-547A198E76F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40851" y="4983680"/>
            <a:ext cx="1847408" cy="1447247"/>
          </a:xfrm>
          <a:prstGeom prst="rect">
            <a:avLst/>
          </a:prstGeom>
        </p:spPr>
      </p:pic>
      <p:pic>
        <p:nvPicPr>
          <p:cNvPr id="40" name="図 39" descr="cloud.png">
            <a:extLst>
              <a:ext uri="{FF2B5EF4-FFF2-40B4-BE49-F238E27FC236}">
                <a16:creationId xmlns:a16="http://schemas.microsoft.com/office/drawing/2014/main" id="{A56E81F3-1612-D34B-B6CA-1E6AEB18963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54732" y="1708881"/>
            <a:ext cx="1360688" cy="1360688"/>
          </a:xfrm>
          <a:prstGeom prst="rect">
            <a:avLst/>
          </a:prstGeom>
          <a:effectLst>
            <a:outerShdw blurRad="50800" dist="38100" dir="2700000" algn="tl" rotWithShape="0">
              <a:prstClr val="black">
                <a:alpha val="40000"/>
              </a:prstClr>
            </a:outerShdw>
          </a:effectLst>
        </p:spPr>
      </p:pic>
      <p:sp>
        <p:nvSpPr>
          <p:cNvPr id="34" name="フリーフォーム 33"/>
          <p:cNvSpPr/>
          <p:nvPr/>
        </p:nvSpPr>
        <p:spPr>
          <a:xfrm>
            <a:off x="6605049" y="5440404"/>
            <a:ext cx="626759" cy="1009531"/>
          </a:xfrm>
          <a:custGeom>
            <a:avLst/>
            <a:gdLst>
              <a:gd name="connsiteX0" fmla="*/ 12274 w 392762"/>
              <a:gd name="connsiteY0" fmla="*/ 0 h 2178604"/>
              <a:gd name="connsiteX1" fmla="*/ 0 w 392762"/>
              <a:gd name="connsiteY1" fmla="*/ 2178604 h 2178604"/>
              <a:gd name="connsiteX2" fmla="*/ 392762 w 392762"/>
              <a:gd name="connsiteY2" fmla="*/ 1564913 h 2178604"/>
              <a:gd name="connsiteX3" fmla="*/ 12274 w 392762"/>
              <a:gd name="connsiteY3" fmla="*/ 0 h 2178604"/>
            </a:gdLst>
            <a:ahLst/>
            <a:cxnLst>
              <a:cxn ang="0">
                <a:pos x="connsiteX0" y="connsiteY0"/>
              </a:cxn>
              <a:cxn ang="0">
                <a:pos x="connsiteX1" y="connsiteY1"/>
              </a:cxn>
              <a:cxn ang="0">
                <a:pos x="connsiteX2" y="connsiteY2"/>
              </a:cxn>
              <a:cxn ang="0">
                <a:pos x="connsiteX3" y="connsiteY3"/>
              </a:cxn>
            </a:cxnLst>
            <a:rect l="l" t="t" r="r" b="b"/>
            <a:pathLst>
              <a:path w="392762" h="2178604">
                <a:moveTo>
                  <a:pt x="12274" y="0"/>
                </a:moveTo>
                <a:cubicBezTo>
                  <a:pt x="8183" y="726201"/>
                  <a:pt x="4091" y="1452403"/>
                  <a:pt x="0" y="2178604"/>
                </a:cubicBezTo>
                <a:lnTo>
                  <a:pt x="392762" y="1564913"/>
                </a:lnTo>
                <a:lnTo>
                  <a:pt x="12274" y="0"/>
                </a:lnTo>
                <a:close/>
              </a:path>
            </a:pathLst>
          </a:cu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フリーフォーム 27"/>
          <p:cNvSpPr/>
          <p:nvPr/>
        </p:nvSpPr>
        <p:spPr>
          <a:xfrm flipH="1">
            <a:off x="4760060" y="3657430"/>
            <a:ext cx="334607" cy="2792505"/>
          </a:xfrm>
          <a:custGeom>
            <a:avLst/>
            <a:gdLst>
              <a:gd name="connsiteX0" fmla="*/ 12274 w 392762"/>
              <a:gd name="connsiteY0" fmla="*/ 0 h 2178604"/>
              <a:gd name="connsiteX1" fmla="*/ 0 w 392762"/>
              <a:gd name="connsiteY1" fmla="*/ 2178604 h 2178604"/>
              <a:gd name="connsiteX2" fmla="*/ 392762 w 392762"/>
              <a:gd name="connsiteY2" fmla="*/ 1564913 h 2178604"/>
              <a:gd name="connsiteX3" fmla="*/ 12274 w 392762"/>
              <a:gd name="connsiteY3" fmla="*/ 0 h 2178604"/>
              <a:gd name="connsiteX0" fmla="*/ 12274 w 227661"/>
              <a:gd name="connsiteY0" fmla="*/ 0 h 2178604"/>
              <a:gd name="connsiteX1" fmla="*/ 0 w 227661"/>
              <a:gd name="connsiteY1" fmla="*/ 2178604 h 2178604"/>
              <a:gd name="connsiteX2" fmla="*/ 227661 w 227661"/>
              <a:gd name="connsiteY2" fmla="*/ 1689670 h 2178604"/>
              <a:gd name="connsiteX3" fmla="*/ 12274 w 227661"/>
              <a:gd name="connsiteY3" fmla="*/ 0 h 2178604"/>
              <a:gd name="connsiteX0" fmla="*/ 12274 w 227661"/>
              <a:gd name="connsiteY0" fmla="*/ 0 h 2178604"/>
              <a:gd name="connsiteX1" fmla="*/ 0 w 227661"/>
              <a:gd name="connsiteY1" fmla="*/ 2178604 h 2178604"/>
              <a:gd name="connsiteX2" fmla="*/ 227661 w 227661"/>
              <a:gd name="connsiteY2" fmla="*/ 1728057 h 2178604"/>
              <a:gd name="connsiteX3" fmla="*/ 12274 w 227661"/>
              <a:gd name="connsiteY3" fmla="*/ 0 h 2178604"/>
              <a:gd name="connsiteX0" fmla="*/ 1239 w 228419"/>
              <a:gd name="connsiteY0" fmla="*/ 0 h 2183402"/>
              <a:gd name="connsiteX1" fmla="*/ 758 w 228419"/>
              <a:gd name="connsiteY1" fmla="*/ 2183402 h 2183402"/>
              <a:gd name="connsiteX2" fmla="*/ 228419 w 228419"/>
              <a:gd name="connsiteY2" fmla="*/ 1732855 h 2183402"/>
              <a:gd name="connsiteX3" fmla="*/ 1239 w 228419"/>
              <a:gd name="connsiteY3" fmla="*/ 0 h 2183402"/>
            </a:gdLst>
            <a:ahLst/>
            <a:cxnLst>
              <a:cxn ang="0">
                <a:pos x="connsiteX0" y="connsiteY0"/>
              </a:cxn>
              <a:cxn ang="0">
                <a:pos x="connsiteX1" y="connsiteY1"/>
              </a:cxn>
              <a:cxn ang="0">
                <a:pos x="connsiteX2" y="connsiteY2"/>
              </a:cxn>
              <a:cxn ang="0">
                <a:pos x="connsiteX3" y="connsiteY3"/>
              </a:cxn>
            </a:cxnLst>
            <a:rect l="l" t="t" r="r" b="b"/>
            <a:pathLst>
              <a:path w="228419" h="2183402">
                <a:moveTo>
                  <a:pt x="1239" y="0"/>
                </a:moveTo>
                <a:cubicBezTo>
                  <a:pt x="-2852" y="726201"/>
                  <a:pt x="4849" y="1457201"/>
                  <a:pt x="758" y="2183402"/>
                </a:cubicBezTo>
                <a:lnTo>
                  <a:pt x="228419" y="1732855"/>
                </a:lnTo>
                <a:lnTo>
                  <a:pt x="1239" y="0"/>
                </a:lnTo>
                <a:close/>
              </a:path>
            </a:pathLst>
          </a:cu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a:xfrm>
            <a:off x="230400" y="266400"/>
            <a:ext cx="8686800" cy="416221"/>
          </a:xfrm>
        </p:spPr>
        <p:txBody>
          <a:bodyPr lIns="0" rIns="0"/>
          <a:lstStyle/>
          <a:p>
            <a:r>
              <a:rPr kumimoji="1" lang="en-US" altLang="ja-JP" dirty="0">
                <a:latin typeface="Meiryo" panose="020B0604030504040204" pitchFamily="34" charset="-128"/>
                <a:ea typeface="Meiryo" panose="020B0604030504040204" pitchFamily="34" charset="-128"/>
              </a:rPr>
              <a:t>UBER</a:t>
            </a:r>
            <a:r>
              <a:rPr kumimoji="1" lang="ja-JP" altLang="en-US" dirty="0">
                <a:latin typeface="Meiryo" panose="020B0604030504040204" pitchFamily="34" charset="-128"/>
                <a:ea typeface="Meiryo" panose="020B0604030504040204" pitchFamily="34" charset="-128"/>
              </a:rPr>
              <a:t>と</a:t>
            </a:r>
            <a:r>
              <a:rPr kumimoji="1" lang="en-US" altLang="ja-JP" dirty="0">
                <a:latin typeface="Meiryo" panose="020B0604030504040204" pitchFamily="34" charset="-128"/>
                <a:ea typeface="Meiryo" panose="020B0604030504040204" pitchFamily="34" charset="-128"/>
              </a:rPr>
              <a:t>Taxi</a:t>
            </a:r>
            <a:endParaRPr kumimoji="1" lang="ja-JP" altLang="en-US" dirty="0">
              <a:latin typeface="Meiryo" panose="020B0604030504040204" pitchFamily="34" charset="-128"/>
              <a:ea typeface="Meiryo" panose="020B0604030504040204" pitchFamily="34" charset="-128"/>
            </a:endParaRPr>
          </a:p>
        </p:txBody>
      </p:sp>
      <p:pic>
        <p:nvPicPr>
          <p:cNvPr id="11" name="図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28738" y="899765"/>
            <a:ext cx="873051" cy="873051"/>
          </a:xfrm>
          <a:prstGeom prst="rect">
            <a:avLst/>
          </a:prstGeom>
          <a:effectLst>
            <a:outerShdw blurRad="50800" dist="38100" dir="2700000" algn="tl" rotWithShape="0">
              <a:prstClr val="black">
                <a:alpha val="40000"/>
              </a:prstClr>
            </a:outerShdw>
          </a:effectLst>
        </p:spPr>
      </p:pic>
      <p:sp>
        <p:nvSpPr>
          <p:cNvPr id="16" name="正方形/長方形 15"/>
          <p:cNvSpPr/>
          <p:nvPr/>
        </p:nvSpPr>
        <p:spPr>
          <a:xfrm>
            <a:off x="6804249" y="1988840"/>
            <a:ext cx="231629" cy="203847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p:cNvSpPr/>
          <p:nvPr/>
        </p:nvSpPr>
        <p:spPr>
          <a:xfrm>
            <a:off x="5093487" y="3654616"/>
            <a:ext cx="1543555" cy="178720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p:cNvSpPr/>
          <p:nvPr/>
        </p:nvSpPr>
        <p:spPr>
          <a:xfrm>
            <a:off x="5093488" y="5441825"/>
            <a:ext cx="1543555" cy="1008111"/>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p:cNvSpPr txBox="1"/>
          <p:nvPr/>
        </p:nvSpPr>
        <p:spPr>
          <a:xfrm>
            <a:off x="6097342" y="3657986"/>
            <a:ext cx="539700" cy="369332"/>
          </a:xfrm>
          <a:prstGeom prst="rect">
            <a:avLst/>
          </a:prstGeom>
          <a:noFill/>
        </p:spPr>
        <p:txBody>
          <a:bodyPr wrap="none" rtlCol="0">
            <a:spAutoFit/>
          </a:bodyPr>
          <a:lstStyle/>
          <a:p>
            <a:r>
              <a:rPr kumimoji="1" lang="en-US" altLang="ja-JP">
                <a:solidFill>
                  <a:schemeClr val="bg1"/>
                </a:solidFill>
              </a:rPr>
              <a:t>Taxi</a:t>
            </a:r>
            <a:endParaRPr kumimoji="1" lang="ja-JP" altLang="en-US" dirty="0">
              <a:solidFill>
                <a:schemeClr val="bg1"/>
              </a:solidFill>
            </a:endParaRPr>
          </a:p>
        </p:txBody>
      </p:sp>
      <p:sp>
        <p:nvSpPr>
          <p:cNvPr id="31" name="テキスト ボックス 30"/>
          <p:cNvSpPr txBox="1"/>
          <p:nvPr/>
        </p:nvSpPr>
        <p:spPr>
          <a:xfrm>
            <a:off x="5118745" y="4255832"/>
            <a:ext cx="1486304" cy="584775"/>
          </a:xfrm>
          <a:prstGeom prst="rect">
            <a:avLst/>
          </a:prstGeom>
          <a:noFill/>
        </p:spPr>
        <p:txBody>
          <a:bodyPr wrap="none" rtlCol="0">
            <a:spAutoFit/>
          </a:bodyPr>
          <a:lstStyle/>
          <a:p>
            <a:pPr marL="171450" indent="-171450">
              <a:buFont typeface="Wingdings" charset="2"/>
              <a:buChar char="l"/>
            </a:pPr>
            <a:r>
              <a:rPr kumimoji="1" lang="ja-JP" altLang="en-US" sz="800" dirty="0">
                <a:solidFill>
                  <a:schemeClr val="bg1"/>
                </a:solidFill>
                <a:latin typeface="Meiryo" charset="-128"/>
                <a:ea typeface="Meiryo" charset="-128"/>
                <a:cs typeface="Meiryo" charset="-128"/>
              </a:rPr>
              <a:t>タクシー資産</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800" dirty="0">
                <a:solidFill>
                  <a:schemeClr val="bg1"/>
                </a:solidFill>
                <a:latin typeface="Meiryo" charset="-128"/>
                <a:ea typeface="Meiryo" charset="-128"/>
                <a:cs typeface="Meiryo" charset="-128"/>
              </a:rPr>
              <a:t>コールセンター運営経費</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800" dirty="0">
                <a:solidFill>
                  <a:schemeClr val="bg1"/>
                </a:solidFill>
                <a:latin typeface="Meiryo" charset="-128"/>
                <a:ea typeface="Meiryo" charset="-128"/>
                <a:cs typeface="Meiryo" charset="-128"/>
              </a:rPr>
              <a:t>施設維持管理</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kumimoji="1" lang="ja-JP" altLang="en-US" sz="800" dirty="0">
                <a:solidFill>
                  <a:schemeClr val="bg1"/>
                </a:solidFill>
                <a:latin typeface="Meiryo" charset="-128"/>
                <a:ea typeface="Meiryo" charset="-128"/>
                <a:cs typeface="Meiryo" charset="-128"/>
              </a:rPr>
              <a:t>事務・管理経費　など</a:t>
            </a:r>
          </a:p>
        </p:txBody>
      </p:sp>
      <p:sp>
        <p:nvSpPr>
          <p:cNvPr id="35" name="テキスト ボックス 34"/>
          <p:cNvSpPr txBox="1"/>
          <p:nvPr/>
        </p:nvSpPr>
        <p:spPr>
          <a:xfrm>
            <a:off x="5085294" y="5791280"/>
            <a:ext cx="1541404" cy="307777"/>
          </a:xfrm>
          <a:prstGeom prst="rect">
            <a:avLst/>
          </a:prstGeom>
          <a:noFill/>
        </p:spPr>
        <p:txBody>
          <a:bodyPr wrap="square" rtlCol="0">
            <a:spAutoFit/>
          </a:bodyPr>
          <a:lstStyle/>
          <a:p>
            <a:pPr algn="ctr"/>
            <a:r>
              <a:rPr kumimoji="1" lang="ja-JP" altLang="en-US" sz="1400">
                <a:solidFill>
                  <a:schemeClr val="bg1"/>
                </a:solidFill>
                <a:latin typeface="Meiryo" charset="-128"/>
                <a:ea typeface="Meiryo" charset="-128"/>
                <a:cs typeface="Meiryo" charset="-128"/>
              </a:rPr>
              <a:t>ドライバー収入</a:t>
            </a:r>
            <a:endParaRPr kumimoji="1" lang="ja-JP" altLang="en-US" sz="1400" dirty="0">
              <a:solidFill>
                <a:schemeClr val="bg1"/>
              </a:solidFill>
              <a:latin typeface="Meiryo" charset="-128"/>
              <a:ea typeface="Meiryo" charset="-128"/>
              <a:cs typeface="Meiryo" charset="-128"/>
            </a:endParaRPr>
          </a:p>
        </p:txBody>
      </p:sp>
      <p:sp>
        <p:nvSpPr>
          <p:cNvPr id="37" name="テキスト ボックス 36"/>
          <p:cNvSpPr txBox="1"/>
          <p:nvPr/>
        </p:nvSpPr>
        <p:spPr>
          <a:xfrm>
            <a:off x="4204210" y="5316372"/>
            <a:ext cx="724544" cy="307777"/>
          </a:xfrm>
          <a:prstGeom prst="rect">
            <a:avLst/>
          </a:prstGeom>
          <a:noFill/>
        </p:spPr>
        <p:txBody>
          <a:bodyPr wrap="square" rtlCol="0">
            <a:spAutoFit/>
          </a:bodyPr>
          <a:lstStyle/>
          <a:p>
            <a:pPr algn="ctr"/>
            <a:r>
              <a:rPr kumimoji="1" lang="ja-JP" altLang="en-US" sz="1400">
                <a:solidFill>
                  <a:schemeClr val="accent6">
                    <a:lumMod val="75000"/>
                  </a:schemeClr>
                </a:solidFill>
                <a:latin typeface="Meiryo" charset="-128"/>
                <a:ea typeface="Meiryo" charset="-128"/>
                <a:cs typeface="Meiryo" charset="-128"/>
              </a:rPr>
              <a:t>運賃</a:t>
            </a:r>
            <a:endParaRPr kumimoji="1" lang="ja-JP" altLang="en-US" sz="1400" dirty="0">
              <a:solidFill>
                <a:schemeClr val="accent6">
                  <a:lumMod val="75000"/>
                </a:schemeClr>
              </a:solidFill>
              <a:latin typeface="Meiryo" charset="-128"/>
              <a:ea typeface="Meiryo" charset="-128"/>
              <a:cs typeface="Meiryo" charset="-128"/>
            </a:endParaRPr>
          </a:p>
        </p:txBody>
      </p:sp>
      <p:sp>
        <p:nvSpPr>
          <p:cNvPr id="33" name="フリーフォーム 32"/>
          <p:cNvSpPr/>
          <p:nvPr/>
        </p:nvSpPr>
        <p:spPr>
          <a:xfrm flipH="1">
            <a:off x="1794564" y="4725144"/>
            <a:ext cx="708414" cy="1724791"/>
          </a:xfrm>
          <a:custGeom>
            <a:avLst/>
            <a:gdLst>
              <a:gd name="connsiteX0" fmla="*/ 12274 w 392762"/>
              <a:gd name="connsiteY0" fmla="*/ 0 h 2178604"/>
              <a:gd name="connsiteX1" fmla="*/ 0 w 392762"/>
              <a:gd name="connsiteY1" fmla="*/ 2178604 h 2178604"/>
              <a:gd name="connsiteX2" fmla="*/ 392762 w 392762"/>
              <a:gd name="connsiteY2" fmla="*/ 1564913 h 2178604"/>
              <a:gd name="connsiteX3" fmla="*/ 12274 w 392762"/>
              <a:gd name="connsiteY3" fmla="*/ 0 h 2178604"/>
              <a:gd name="connsiteX0" fmla="*/ 12274 w 396194"/>
              <a:gd name="connsiteY0" fmla="*/ 0 h 2178604"/>
              <a:gd name="connsiteX1" fmla="*/ 0 w 396194"/>
              <a:gd name="connsiteY1" fmla="*/ 2178604 h 2178604"/>
              <a:gd name="connsiteX2" fmla="*/ 396194 w 396194"/>
              <a:gd name="connsiteY2" fmla="*/ 1805214 h 2178604"/>
              <a:gd name="connsiteX3" fmla="*/ 12274 w 396194"/>
              <a:gd name="connsiteY3" fmla="*/ 0 h 2178604"/>
            </a:gdLst>
            <a:ahLst/>
            <a:cxnLst>
              <a:cxn ang="0">
                <a:pos x="connsiteX0" y="connsiteY0"/>
              </a:cxn>
              <a:cxn ang="0">
                <a:pos x="connsiteX1" y="connsiteY1"/>
              </a:cxn>
              <a:cxn ang="0">
                <a:pos x="connsiteX2" y="connsiteY2"/>
              </a:cxn>
              <a:cxn ang="0">
                <a:pos x="connsiteX3" y="connsiteY3"/>
              </a:cxn>
            </a:cxnLst>
            <a:rect l="l" t="t" r="r" b="b"/>
            <a:pathLst>
              <a:path w="396194" h="2178604">
                <a:moveTo>
                  <a:pt x="12274" y="0"/>
                </a:moveTo>
                <a:cubicBezTo>
                  <a:pt x="8183" y="726201"/>
                  <a:pt x="4091" y="1452403"/>
                  <a:pt x="0" y="2178604"/>
                </a:cubicBezTo>
                <a:lnTo>
                  <a:pt x="396194" y="1805214"/>
                </a:lnTo>
                <a:lnTo>
                  <a:pt x="12274" y="0"/>
                </a:lnTo>
                <a:close/>
              </a:path>
            </a:pathLst>
          </a:cu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フリーフォーム 26"/>
          <p:cNvSpPr/>
          <p:nvPr/>
        </p:nvSpPr>
        <p:spPr>
          <a:xfrm>
            <a:off x="3952854" y="4260468"/>
            <a:ext cx="392762" cy="2224748"/>
          </a:xfrm>
          <a:custGeom>
            <a:avLst/>
            <a:gdLst>
              <a:gd name="connsiteX0" fmla="*/ 12274 w 392762"/>
              <a:gd name="connsiteY0" fmla="*/ 0 h 2178604"/>
              <a:gd name="connsiteX1" fmla="*/ 0 w 392762"/>
              <a:gd name="connsiteY1" fmla="*/ 2178604 h 2178604"/>
              <a:gd name="connsiteX2" fmla="*/ 392762 w 392762"/>
              <a:gd name="connsiteY2" fmla="*/ 1564913 h 2178604"/>
              <a:gd name="connsiteX3" fmla="*/ 12274 w 392762"/>
              <a:gd name="connsiteY3" fmla="*/ 0 h 2178604"/>
            </a:gdLst>
            <a:ahLst/>
            <a:cxnLst>
              <a:cxn ang="0">
                <a:pos x="connsiteX0" y="connsiteY0"/>
              </a:cxn>
              <a:cxn ang="0">
                <a:pos x="connsiteX1" y="connsiteY1"/>
              </a:cxn>
              <a:cxn ang="0">
                <a:pos x="connsiteX2" y="connsiteY2"/>
              </a:cxn>
              <a:cxn ang="0">
                <a:pos x="connsiteX3" y="connsiteY3"/>
              </a:cxn>
            </a:cxnLst>
            <a:rect l="l" t="t" r="r" b="b"/>
            <a:pathLst>
              <a:path w="392762" h="2178604">
                <a:moveTo>
                  <a:pt x="12274" y="0"/>
                </a:moveTo>
                <a:cubicBezTo>
                  <a:pt x="8183" y="726201"/>
                  <a:pt x="4091" y="1452403"/>
                  <a:pt x="0" y="2178604"/>
                </a:cubicBezTo>
                <a:lnTo>
                  <a:pt x="392762" y="1564913"/>
                </a:lnTo>
                <a:lnTo>
                  <a:pt x="12274" y="0"/>
                </a:lnTo>
                <a:close/>
              </a:path>
            </a:pathLst>
          </a:cu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 name="図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47011" y="899765"/>
            <a:ext cx="873051" cy="873051"/>
          </a:xfrm>
          <a:prstGeom prst="rect">
            <a:avLst/>
          </a:prstGeom>
          <a:effectLst>
            <a:outerShdw blurRad="50800" dist="38100" dir="2700000" algn="tl" rotWithShape="0">
              <a:prstClr val="black">
                <a:alpha val="40000"/>
              </a:prstClr>
            </a:outerShdw>
          </a:effectLst>
        </p:spPr>
      </p:pic>
      <p:pic>
        <p:nvPicPr>
          <p:cNvPr id="12" name="図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47243" y="1195311"/>
            <a:ext cx="649513" cy="649513"/>
          </a:xfrm>
          <a:prstGeom prst="rect">
            <a:avLst/>
          </a:prstGeom>
        </p:spPr>
      </p:pic>
      <p:sp>
        <p:nvSpPr>
          <p:cNvPr id="24" name="正方形/長方形 23"/>
          <p:cNvSpPr/>
          <p:nvPr/>
        </p:nvSpPr>
        <p:spPr>
          <a:xfrm>
            <a:off x="2411760" y="4221088"/>
            <a:ext cx="1543555" cy="64807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p:cNvSpPr/>
          <p:nvPr/>
        </p:nvSpPr>
        <p:spPr>
          <a:xfrm>
            <a:off x="2411760" y="4869160"/>
            <a:ext cx="1543555" cy="158077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テキスト ボックス 28"/>
          <p:cNvSpPr txBox="1"/>
          <p:nvPr/>
        </p:nvSpPr>
        <p:spPr>
          <a:xfrm>
            <a:off x="2409798" y="4227225"/>
            <a:ext cx="694421" cy="369332"/>
          </a:xfrm>
          <a:prstGeom prst="rect">
            <a:avLst/>
          </a:prstGeom>
          <a:noFill/>
        </p:spPr>
        <p:txBody>
          <a:bodyPr wrap="none" rtlCol="0">
            <a:spAutoFit/>
          </a:bodyPr>
          <a:lstStyle/>
          <a:p>
            <a:r>
              <a:rPr kumimoji="1" lang="en-US" altLang="ja-JP" dirty="0">
                <a:solidFill>
                  <a:schemeClr val="bg1"/>
                </a:solidFill>
              </a:rPr>
              <a:t>UBER</a:t>
            </a:r>
            <a:endParaRPr kumimoji="1" lang="ja-JP" altLang="en-US" dirty="0">
              <a:solidFill>
                <a:schemeClr val="bg1"/>
              </a:solidFill>
            </a:endParaRPr>
          </a:p>
        </p:txBody>
      </p:sp>
      <p:sp>
        <p:nvSpPr>
          <p:cNvPr id="32" name="テキスト ボックス 31"/>
          <p:cNvSpPr txBox="1"/>
          <p:nvPr/>
        </p:nvSpPr>
        <p:spPr>
          <a:xfrm>
            <a:off x="2534972" y="4518557"/>
            <a:ext cx="1281120" cy="338554"/>
          </a:xfrm>
          <a:prstGeom prst="rect">
            <a:avLst/>
          </a:prstGeom>
          <a:noFill/>
        </p:spPr>
        <p:txBody>
          <a:bodyPr wrap="none" rtlCol="0">
            <a:spAutoFit/>
          </a:bodyPr>
          <a:lstStyle/>
          <a:p>
            <a:pPr marL="171450" indent="-171450">
              <a:buFont typeface="Wingdings" charset="2"/>
              <a:buChar char="l"/>
            </a:pPr>
            <a:r>
              <a:rPr kumimoji="1" lang="ja-JP" altLang="en-US" sz="800" dirty="0">
                <a:solidFill>
                  <a:schemeClr val="bg1"/>
                </a:solidFill>
                <a:latin typeface="Meiryo" charset="-128"/>
                <a:ea typeface="Meiryo" charset="-128"/>
                <a:cs typeface="Meiryo" charset="-128"/>
              </a:rPr>
              <a:t>アプリ開発・保守費</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800" dirty="0">
                <a:solidFill>
                  <a:schemeClr val="bg1"/>
                </a:solidFill>
                <a:latin typeface="Meiryo" charset="-128"/>
                <a:ea typeface="Meiryo" charset="-128"/>
                <a:cs typeface="Meiryo" charset="-128"/>
              </a:rPr>
              <a:t>クラウド利用量など</a:t>
            </a:r>
            <a:endParaRPr kumimoji="1" lang="ja-JP" altLang="en-US" sz="800" dirty="0">
              <a:solidFill>
                <a:schemeClr val="bg1"/>
              </a:solidFill>
              <a:latin typeface="Meiryo" charset="-128"/>
              <a:ea typeface="Meiryo" charset="-128"/>
              <a:cs typeface="Meiryo" charset="-128"/>
            </a:endParaRPr>
          </a:p>
        </p:txBody>
      </p:sp>
      <p:sp>
        <p:nvSpPr>
          <p:cNvPr id="36" name="テキスト ボックス 35"/>
          <p:cNvSpPr txBox="1"/>
          <p:nvPr/>
        </p:nvSpPr>
        <p:spPr>
          <a:xfrm>
            <a:off x="2404491" y="5499324"/>
            <a:ext cx="1541404" cy="307777"/>
          </a:xfrm>
          <a:prstGeom prst="rect">
            <a:avLst/>
          </a:prstGeom>
          <a:noFill/>
        </p:spPr>
        <p:txBody>
          <a:bodyPr wrap="square" rtlCol="0">
            <a:spAutoFit/>
          </a:bodyPr>
          <a:lstStyle/>
          <a:p>
            <a:pPr algn="ctr"/>
            <a:r>
              <a:rPr kumimoji="1" lang="ja-JP" altLang="en-US" sz="1400">
                <a:solidFill>
                  <a:schemeClr val="bg1"/>
                </a:solidFill>
                <a:latin typeface="Meiryo" charset="-128"/>
                <a:ea typeface="Meiryo" charset="-128"/>
                <a:cs typeface="Meiryo" charset="-128"/>
              </a:rPr>
              <a:t>ドライバー収入</a:t>
            </a:r>
            <a:endParaRPr kumimoji="1" lang="ja-JP" altLang="en-US" sz="1400" dirty="0">
              <a:solidFill>
                <a:schemeClr val="bg1"/>
              </a:solidFill>
              <a:latin typeface="Meiryo" charset="-128"/>
              <a:ea typeface="Meiryo" charset="-128"/>
              <a:cs typeface="Meiryo" charset="-128"/>
            </a:endParaRPr>
          </a:p>
        </p:txBody>
      </p:sp>
      <p:sp>
        <p:nvSpPr>
          <p:cNvPr id="38" name="テキスト ボックス 37"/>
          <p:cNvSpPr txBox="1"/>
          <p:nvPr/>
        </p:nvSpPr>
        <p:spPr>
          <a:xfrm>
            <a:off x="505509" y="3839381"/>
            <a:ext cx="1620957" cy="738664"/>
          </a:xfrm>
          <a:prstGeom prst="rect">
            <a:avLst/>
          </a:prstGeom>
          <a:noFill/>
        </p:spPr>
        <p:txBody>
          <a:bodyPr wrap="none" rtlCol="0">
            <a:spAutoFit/>
          </a:bodyPr>
          <a:lstStyle/>
          <a:p>
            <a:r>
              <a:rPr lang="ja-JP" altLang="en-US" sz="1400" b="1" dirty="0">
                <a:solidFill>
                  <a:srgbClr val="0432FF"/>
                </a:solidFill>
                <a:latin typeface="Meiryo" charset="-128"/>
                <a:ea typeface="Meiryo" charset="-128"/>
                <a:cs typeface="Meiryo" charset="-128"/>
              </a:rPr>
              <a:t>機械を前提</a:t>
            </a:r>
            <a:r>
              <a:rPr lang="ja-JP" altLang="en-US" sz="1400" dirty="0">
                <a:solidFill>
                  <a:srgbClr val="0432FF"/>
                </a:solidFill>
                <a:latin typeface="Meiryo" charset="-128"/>
                <a:ea typeface="Meiryo" charset="-128"/>
                <a:cs typeface="Meiryo" charset="-128"/>
              </a:rPr>
              <a:t>とした</a:t>
            </a:r>
            <a:endParaRPr lang="en-US" altLang="ja-JP" sz="1400" dirty="0">
              <a:solidFill>
                <a:srgbClr val="0432FF"/>
              </a:solidFill>
              <a:latin typeface="Meiryo" charset="-128"/>
              <a:ea typeface="Meiryo" charset="-128"/>
              <a:cs typeface="Meiryo" charset="-128"/>
            </a:endParaRPr>
          </a:p>
          <a:p>
            <a:r>
              <a:rPr kumimoji="1" lang="ja-JP" altLang="en-US" sz="1400" dirty="0">
                <a:solidFill>
                  <a:srgbClr val="0432FF"/>
                </a:solidFill>
                <a:latin typeface="Meiryo" charset="-128"/>
                <a:ea typeface="Meiryo" charset="-128"/>
                <a:cs typeface="Meiryo" charset="-128"/>
              </a:rPr>
              <a:t>ビジネスプロセス</a:t>
            </a:r>
            <a:endParaRPr kumimoji="1" lang="en-US" altLang="ja-JP" sz="1400" dirty="0">
              <a:solidFill>
                <a:srgbClr val="0432FF"/>
              </a:solidFill>
              <a:latin typeface="Meiryo" charset="-128"/>
              <a:ea typeface="Meiryo" charset="-128"/>
              <a:cs typeface="Meiryo" charset="-128"/>
            </a:endParaRPr>
          </a:p>
          <a:p>
            <a:r>
              <a:rPr kumimoji="1" lang="ja-JP" altLang="en-US" sz="1400" dirty="0">
                <a:solidFill>
                  <a:srgbClr val="0432FF"/>
                </a:solidFill>
                <a:latin typeface="Meiryo" charset="-128"/>
                <a:ea typeface="Meiryo" charset="-128"/>
                <a:cs typeface="Meiryo" charset="-128"/>
              </a:rPr>
              <a:t>の最適化</a:t>
            </a:r>
          </a:p>
        </p:txBody>
      </p:sp>
      <p:sp>
        <p:nvSpPr>
          <p:cNvPr id="39" name="テキスト ボックス 38"/>
          <p:cNvSpPr txBox="1"/>
          <p:nvPr/>
        </p:nvSpPr>
        <p:spPr>
          <a:xfrm>
            <a:off x="6927088" y="3834809"/>
            <a:ext cx="1620957" cy="738664"/>
          </a:xfrm>
          <a:prstGeom prst="rect">
            <a:avLst/>
          </a:prstGeom>
          <a:noFill/>
        </p:spPr>
        <p:txBody>
          <a:bodyPr wrap="none" rtlCol="0">
            <a:spAutoFit/>
          </a:bodyPr>
          <a:lstStyle/>
          <a:p>
            <a:pPr algn="r"/>
            <a:r>
              <a:rPr lang="ja-JP" altLang="en-US" sz="1400" b="1" dirty="0">
                <a:solidFill>
                  <a:srgbClr val="C00000"/>
                </a:solidFill>
                <a:latin typeface="Meiryo" charset="-128"/>
                <a:ea typeface="Meiryo" charset="-128"/>
                <a:cs typeface="Meiryo" charset="-128"/>
              </a:rPr>
              <a:t>人間を前提</a:t>
            </a:r>
            <a:r>
              <a:rPr lang="ja-JP" altLang="en-US" sz="1400" dirty="0">
                <a:solidFill>
                  <a:srgbClr val="C00000"/>
                </a:solidFill>
                <a:latin typeface="Meiryo" charset="-128"/>
                <a:ea typeface="Meiryo" charset="-128"/>
                <a:cs typeface="Meiryo" charset="-128"/>
              </a:rPr>
              <a:t>とした</a:t>
            </a:r>
            <a:endParaRPr lang="en-US" altLang="ja-JP" sz="1400" dirty="0">
              <a:solidFill>
                <a:srgbClr val="C00000"/>
              </a:solidFill>
              <a:latin typeface="Meiryo" charset="-128"/>
              <a:ea typeface="Meiryo" charset="-128"/>
              <a:cs typeface="Meiryo" charset="-128"/>
            </a:endParaRPr>
          </a:p>
          <a:p>
            <a:pPr algn="r"/>
            <a:r>
              <a:rPr kumimoji="1" lang="ja-JP" altLang="en-US" sz="1400" dirty="0">
                <a:solidFill>
                  <a:srgbClr val="C00000"/>
                </a:solidFill>
                <a:latin typeface="Meiryo" charset="-128"/>
                <a:ea typeface="Meiryo" charset="-128"/>
                <a:cs typeface="Meiryo" charset="-128"/>
              </a:rPr>
              <a:t>ビジネスプロセス</a:t>
            </a:r>
            <a:endParaRPr kumimoji="1" lang="en-US" altLang="ja-JP" sz="1400" dirty="0">
              <a:solidFill>
                <a:srgbClr val="C00000"/>
              </a:solidFill>
              <a:latin typeface="Meiryo" charset="-128"/>
              <a:ea typeface="Meiryo" charset="-128"/>
              <a:cs typeface="Meiryo" charset="-128"/>
            </a:endParaRPr>
          </a:p>
          <a:p>
            <a:pPr algn="r"/>
            <a:r>
              <a:rPr kumimoji="1" lang="ja-JP" altLang="en-US" sz="1400" dirty="0">
                <a:solidFill>
                  <a:srgbClr val="C00000"/>
                </a:solidFill>
                <a:latin typeface="Meiryo" charset="-128"/>
                <a:ea typeface="Meiryo" charset="-128"/>
                <a:cs typeface="Meiryo" charset="-128"/>
              </a:rPr>
              <a:t>の最適化</a:t>
            </a:r>
          </a:p>
        </p:txBody>
      </p:sp>
      <p:grpSp>
        <p:nvGrpSpPr>
          <p:cNvPr id="19" name="図形グループ 18"/>
          <p:cNvGrpSpPr/>
          <p:nvPr/>
        </p:nvGrpSpPr>
        <p:grpSpPr>
          <a:xfrm>
            <a:off x="4364156" y="5659428"/>
            <a:ext cx="370648" cy="790507"/>
            <a:chOff x="1946324" y="4125162"/>
            <a:chExt cx="969964" cy="2007872"/>
          </a:xfrm>
        </p:grpSpPr>
        <p:sp>
          <p:nvSpPr>
            <p:cNvPr id="20" name="円/楕円 1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1" name="フローチャート: 論理積ゲート 2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pic>
        <p:nvPicPr>
          <p:cNvPr id="5" name="図 4">
            <a:extLst>
              <a:ext uri="{FF2B5EF4-FFF2-40B4-BE49-F238E27FC236}">
                <a16:creationId xmlns:a16="http://schemas.microsoft.com/office/drawing/2014/main" id="{69A9EC8F-B011-0246-AFA0-FD4BB7407DB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927088" y="2014508"/>
            <a:ext cx="1620957" cy="1419238"/>
          </a:xfrm>
          <a:prstGeom prst="rect">
            <a:avLst/>
          </a:prstGeom>
        </p:spPr>
      </p:pic>
      <p:pic>
        <p:nvPicPr>
          <p:cNvPr id="15" name="図 14">
            <a:extLst>
              <a:ext uri="{FF2B5EF4-FFF2-40B4-BE49-F238E27FC236}">
                <a16:creationId xmlns:a16="http://schemas.microsoft.com/office/drawing/2014/main" id="{84A38F66-5E72-3449-928C-6759B0E62D2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221849" y="2102739"/>
            <a:ext cx="1097586" cy="1247257"/>
          </a:xfrm>
          <a:prstGeom prst="rect">
            <a:avLst/>
          </a:prstGeom>
        </p:spPr>
      </p:pic>
      <p:pic>
        <p:nvPicPr>
          <p:cNvPr id="18" name="図 17">
            <a:extLst>
              <a:ext uri="{FF2B5EF4-FFF2-40B4-BE49-F238E27FC236}">
                <a16:creationId xmlns:a16="http://schemas.microsoft.com/office/drawing/2014/main" id="{5B833D3F-A00A-DE46-8D91-8C9CA3B8A590}"/>
              </a:ext>
            </a:extLst>
          </p:cNvPr>
          <p:cNvPicPr>
            <a:picLocks noChangeAspect="1"/>
          </p:cNvPicPr>
          <p:nvPr/>
        </p:nvPicPr>
        <p:blipFill>
          <a:blip r:embed="rId9"/>
          <a:stretch>
            <a:fillRect/>
          </a:stretch>
        </p:blipFill>
        <p:spPr>
          <a:xfrm>
            <a:off x="2747011" y="2102739"/>
            <a:ext cx="931286" cy="1247257"/>
          </a:xfrm>
          <a:prstGeom prst="rect">
            <a:avLst/>
          </a:prstGeom>
        </p:spPr>
      </p:pic>
      <p:pic>
        <p:nvPicPr>
          <p:cNvPr id="25" name="図 24">
            <a:extLst>
              <a:ext uri="{FF2B5EF4-FFF2-40B4-BE49-F238E27FC236}">
                <a16:creationId xmlns:a16="http://schemas.microsoft.com/office/drawing/2014/main" id="{B774DA63-4F24-0A46-B43C-E5EEC2126534}"/>
              </a:ext>
            </a:extLst>
          </p:cNvPr>
          <p:cNvPicPr>
            <a:picLocks noChangeAspect="1"/>
          </p:cNvPicPr>
          <p:nvPr/>
        </p:nvPicPr>
        <p:blipFill>
          <a:blip r:embed="rId10"/>
          <a:stretch>
            <a:fillRect/>
          </a:stretch>
        </p:blipFill>
        <p:spPr>
          <a:xfrm>
            <a:off x="457201" y="1981484"/>
            <a:ext cx="1669266" cy="1452262"/>
          </a:xfrm>
          <a:prstGeom prst="rect">
            <a:avLst/>
          </a:prstGeom>
        </p:spPr>
      </p:pic>
      <p:pic>
        <p:nvPicPr>
          <p:cNvPr id="26" name="図 25">
            <a:extLst>
              <a:ext uri="{FF2B5EF4-FFF2-40B4-BE49-F238E27FC236}">
                <a16:creationId xmlns:a16="http://schemas.microsoft.com/office/drawing/2014/main" id="{3A8CF11C-7FA6-7641-9DB3-DD7DBA674007}"/>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231808" y="4708836"/>
            <a:ext cx="1156621" cy="1776380"/>
          </a:xfrm>
          <a:prstGeom prst="rect">
            <a:avLst/>
          </a:prstGeom>
        </p:spPr>
      </p:pic>
    </p:spTree>
    <p:extLst>
      <p:ext uri="{BB962C8B-B14F-4D97-AF65-F5344CB8AC3E}">
        <p14:creationId xmlns:p14="http://schemas.microsoft.com/office/powerpoint/2010/main" val="17746954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A359C85-238F-6F48-A8F6-7D97158CCD1C}"/>
              </a:ext>
            </a:extLst>
          </p:cNvPr>
          <p:cNvSpPr>
            <a:spLocks noGrp="1"/>
          </p:cNvSpPr>
          <p:nvPr>
            <p:ph type="title"/>
          </p:nvPr>
        </p:nvSpPr>
        <p:spPr/>
        <p:txBody>
          <a:bodyPr/>
          <a:lstStyle/>
          <a:p>
            <a:r>
              <a:rPr lang="en-US" altLang="ja-JP" dirty="0"/>
              <a:t>amazon go</a:t>
            </a:r>
            <a:r>
              <a:rPr lang="ja-JP" altLang="en-US" dirty="0"/>
              <a:t>：無人のスーパー・マーケット</a:t>
            </a:r>
          </a:p>
        </p:txBody>
      </p:sp>
      <p:pic>
        <p:nvPicPr>
          <p:cNvPr id="6" name="図 5">
            <a:hlinkClick r:id="rId2"/>
            <a:extLst>
              <a:ext uri="{FF2B5EF4-FFF2-40B4-BE49-F238E27FC236}">
                <a16:creationId xmlns:a16="http://schemas.microsoft.com/office/drawing/2014/main" id="{825A8C8C-262E-484C-9802-578A8EE1F931}"/>
              </a:ext>
            </a:extLst>
          </p:cNvPr>
          <p:cNvPicPr>
            <a:picLocks noChangeAspect="1"/>
          </p:cNvPicPr>
          <p:nvPr/>
        </p:nvPicPr>
        <p:blipFill>
          <a:blip r:embed="rId3"/>
          <a:stretch>
            <a:fillRect/>
          </a:stretch>
        </p:blipFill>
        <p:spPr>
          <a:xfrm>
            <a:off x="508000" y="1075764"/>
            <a:ext cx="8128000" cy="4572000"/>
          </a:xfrm>
          <a:prstGeom prst="rect">
            <a:avLst/>
          </a:prstGeom>
          <a:ln>
            <a:noFill/>
          </a:ln>
          <a:effectLst>
            <a:outerShdw blurRad="292100" dist="139700" dir="2700000" algn="tl" rotWithShape="0">
              <a:srgbClr val="333333">
                <a:alpha val="65000"/>
              </a:srgbClr>
            </a:outerShdw>
          </a:effectLst>
        </p:spPr>
      </p:pic>
      <p:sp>
        <p:nvSpPr>
          <p:cNvPr id="7" name="正方形/長方形 6">
            <a:extLst>
              <a:ext uri="{FF2B5EF4-FFF2-40B4-BE49-F238E27FC236}">
                <a16:creationId xmlns:a16="http://schemas.microsoft.com/office/drawing/2014/main" id="{C110912E-1F25-A445-BCE1-7C0609562D31}"/>
              </a:ext>
            </a:extLst>
          </p:cNvPr>
          <p:cNvSpPr/>
          <p:nvPr/>
        </p:nvSpPr>
        <p:spPr>
          <a:xfrm>
            <a:off x="2269126" y="5857345"/>
            <a:ext cx="4605748" cy="584775"/>
          </a:xfrm>
          <a:prstGeom prst="rect">
            <a:avLst/>
          </a:prstGeom>
        </p:spPr>
        <p:txBody>
          <a:bodyPr wrap="none">
            <a:spAutoFit/>
          </a:bodyPr>
          <a:lstStyle/>
          <a:p>
            <a:r>
              <a:rPr lang="en-US" altLang="ja-JP" sz="3200" dirty="0">
                <a:solidFill>
                  <a:schemeClr val="tx1">
                    <a:lumMod val="50000"/>
                    <a:lumOff val="50000"/>
                  </a:schemeClr>
                </a:solidFill>
                <a:latin typeface="Century Gothic" panose="020B0502020202020204" pitchFamily="34" charset="0"/>
                <a:ea typeface="DFPGyoSho-Lt" panose="03000300010101010101" pitchFamily="66" charset="-128"/>
              </a:rPr>
              <a:t>No lines, no checkout!</a:t>
            </a:r>
            <a:endParaRPr lang="ja-JP" altLang="en-US" sz="3200" dirty="0">
              <a:solidFill>
                <a:schemeClr val="tx1">
                  <a:lumMod val="50000"/>
                  <a:lumOff val="50000"/>
                </a:schemeClr>
              </a:solidFill>
              <a:latin typeface="Century Gothic" panose="020B0502020202020204" pitchFamily="34" charset="0"/>
              <a:ea typeface="DFPGyoSho-Lt" panose="03000300010101010101" pitchFamily="66" charset="-128"/>
            </a:endParaRPr>
          </a:p>
        </p:txBody>
      </p:sp>
    </p:spTree>
    <p:extLst>
      <p:ext uri="{BB962C8B-B14F-4D97-AF65-F5344CB8AC3E}">
        <p14:creationId xmlns:p14="http://schemas.microsoft.com/office/powerpoint/2010/main" val="26814584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400" y="266400"/>
            <a:ext cx="8686800" cy="416221"/>
          </a:xfrm>
        </p:spPr>
        <p:txBody>
          <a:bodyPr lIns="0" rIns="0"/>
          <a:lstStyle/>
          <a:p>
            <a:r>
              <a:rPr kumimoji="1" lang="ja-JP" altLang="en-US" sz="2700" dirty="0">
                <a:latin typeface="Meiryo" panose="020B0604030504040204" pitchFamily="34" charset="-128"/>
                <a:ea typeface="Meiryo" panose="020B0604030504040204" pitchFamily="34" charset="-128"/>
              </a:rPr>
              <a:t>デジタル・トランスフォーメーションの実際</a:t>
            </a:r>
          </a:p>
        </p:txBody>
      </p:sp>
      <p:pic>
        <p:nvPicPr>
          <p:cNvPr id="4" name="図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0" y="1053352"/>
            <a:ext cx="963706" cy="963706"/>
          </a:xfrm>
          <a:prstGeom prst="rect">
            <a:avLst/>
          </a:prstGeom>
        </p:spPr>
      </p:pic>
      <p:pic>
        <p:nvPicPr>
          <p:cNvPr id="5" name="図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 y="2150035"/>
            <a:ext cx="969683" cy="969683"/>
          </a:xfrm>
          <a:prstGeom prst="rect">
            <a:avLst/>
          </a:prstGeom>
        </p:spPr>
      </p:pic>
      <p:pic>
        <p:nvPicPr>
          <p:cNvPr id="7" name="図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 y="3252695"/>
            <a:ext cx="963706" cy="963706"/>
          </a:xfrm>
          <a:prstGeom prst="rect">
            <a:avLst/>
          </a:prstGeom>
        </p:spPr>
      </p:pic>
      <p:pic>
        <p:nvPicPr>
          <p:cNvPr id="9" name="図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7200" y="5446061"/>
            <a:ext cx="963706" cy="963706"/>
          </a:xfrm>
          <a:prstGeom prst="rect">
            <a:avLst/>
          </a:prstGeom>
        </p:spPr>
      </p:pic>
      <p:sp>
        <p:nvSpPr>
          <p:cNvPr id="10" name="テキスト ボックス 9"/>
          <p:cNvSpPr txBox="1"/>
          <p:nvPr/>
        </p:nvSpPr>
        <p:spPr>
          <a:xfrm>
            <a:off x="1613647" y="1212039"/>
            <a:ext cx="1433406" cy="646331"/>
          </a:xfrm>
          <a:prstGeom prst="rect">
            <a:avLst/>
          </a:prstGeom>
          <a:noFill/>
        </p:spPr>
        <p:txBody>
          <a:bodyPr wrap="none" rtlCol="0">
            <a:spAutoFit/>
          </a:bodyPr>
          <a:lstStyle/>
          <a:p>
            <a:r>
              <a:rPr kumimoji="1" lang="en-US" altLang="ja-JP" sz="3600">
                <a:latin typeface="Meiryo" charset="-128"/>
                <a:ea typeface="Meiryo" charset="-128"/>
                <a:cs typeface="Meiryo" charset="-128"/>
              </a:rPr>
              <a:t>UBER</a:t>
            </a:r>
            <a:endParaRPr kumimoji="1" lang="ja-JP" altLang="en-US" sz="3600" dirty="0">
              <a:latin typeface="Meiryo" charset="-128"/>
              <a:ea typeface="Meiryo" charset="-128"/>
              <a:cs typeface="Meiryo" charset="-128"/>
            </a:endParaRPr>
          </a:p>
        </p:txBody>
      </p:sp>
      <p:sp>
        <p:nvSpPr>
          <p:cNvPr id="11" name="テキスト ボックス 10"/>
          <p:cNvSpPr txBox="1"/>
          <p:nvPr/>
        </p:nvSpPr>
        <p:spPr>
          <a:xfrm>
            <a:off x="1613647" y="2311710"/>
            <a:ext cx="1606530" cy="646331"/>
          </a:xfrm>
          <a:prstGeom prst="rect">
            <a:avLst/>
          </a:prstGeom>
          <a:noFill/>
        </p:spPr>
        <p:txBody>
          <a:bodyPr wrap="none" rtlCol="0">
            <a:spAutoFit/>
          </a:bodyPr>
          <a:lstStyle/>
          <a:p>
            <a:r>
              <a:rPr kumimoji="1" lang="en-US" altLang="ja-JP" sz="3600">
                <a:latin typeface="Meiryo" charset="-128"/>
                <a:ea typeface="Meiryo" charset="-128"/>
                <a:cs typeface="Meiryo" charset="-128"/>
              </a:rPr>
              <a:t>airbnb</a:t>
            </a:r>
            <a:endParaRPr kumimoji="1" lang="ja-JP" altLang="en-US" sz="3600" dirty="0">
              <a:latin typeface="Meiryo" charset="-128"/>
              <a:ea typeface="Meiryo" charset="-128"/>
              <a:cs typeface="Meiryo" charset="-128"/>
            </a:endParaRPr>
          </a:p>
        </p:txBody>
      </p:sp>
      <p:sp>
        <p:nvSpPr>
          <p:cNvPr id="12" name="テキスト ボックス 11"/>
          <p:cNvSpPr txBox="1"/>
          <p:nvPr/>
        </p:nvSpPr>
        <p:spPr>
          <a:xfrm>
            <a:off x="1613647" y="3411382"/>
            <a:ext cx="2116028" cy="646331"/>
          </a:xfrm>
          <a:prstGeom prst="rect">
            <a:avLst/>
          </a:prstGeom>
          <a:noFill/>
        </p:spPr>
        <p:txBody>
          <a:bodyPr wrap="none" rtlCol="0">
            <a:spAutoFit/>
          </a:bodyPr>
          <a:lstStyle/>
          <a:p>
            <a:r>
              <a:rPr kumimoji="1" lang="en-US" altLang="ja-JP" sz="3600">
                <a:latin typeface="Meiryo" charset="-128"/>
                <a:ea typeface="Meiryo" charset="-128"/>
                <a:cs typeface="Meiryo" charset="-128"/>
              </a:rPr>
              <a:t>NETFLIX</a:t>
            </a:r>
            <a:endParaRPr kumimoji="1" lang="ja-JP" altLang="en-US" sz="3600" dirty="0">
              <a:latin typeface="Meiryo" charset="-128"/>
              <a:ea typeface="Meiryo" charset="-128"/>
              <a:cs typeface="Meiryo" charset="-128"/>
            </a:endParaRPr>
          </a:p>
        </p:txBody>
      </p:sp>
      <p:sp>
        <p:nvSpPr>
          <p:cNvPr id="13" name="テキスト ボックス 12"/>
          <p:cNvSpPr txBox="1"/>
          <p:nvPr/>
        </p:nvSpPr>
        <p:spPr>
          <a:xfrm>
            <a:off x="1613647" y="4511054"/>
            <a:ext cx="1739772" cy="646331"/>
          </a:xfrm>
          <a:prstGeom prst="rect">
            <a:avLst/>
          </a:prstGeom>
          <a:noFill/>
        </p:spPr>
        <p:txBody>
          <a:bodyPr wrap="none" rtlCol="0">
            <a:spAutoFit/>
          </a:bodyPr>
          <a:lstStyle/>
          <a:p>
            <a:r>
              <a:rPr kumimoji="1" lang="en-US" altLang="ja-JP" sz="3600" dirty="0">
                <a:latin typeface="Meiryo" charset="-128"/>
                <a:ea typeface="Meiryo" charset="-128"/>
                <a:cs typeface="Meiryo" charset="-128"/>
              </a:rPr>
              <a:t>Spotify</a:t>
            </a:r>
            <a:endParaRPr kumimoji="1" lang="ja-JP" altLang="en-US" sz="3600" dirty="0">
              <a:latin typeface="Meiryo" charset="-128"/>
              <a:ea typeface="Meiryo" charset="-128"/>
              <a:cs typeface="Meiryo" charset="-128"/>
            </a:endParaRPr>
          </a:p>
        </p:txBody>
      </p:sp>
      <p:sp>
        <p:nvSpPr>
          <p:cNvPr id="14" name="テキスト ボックス 13"/>
          <p:cNvSpPr txBox="1"/>
          <p:nvPr/>
        </p:nvSpPr>
        <p:spPr>
          <a:xfrm>
            <a:off x="1613647" y="5604748"/>
            <a:ext cx="1625766" cy="646331"/>
          </a:xfrm>
          <a:prstGeom prst="rect">
            <a:avLst/>
          </a:prstGeom>
          <a:noFill/>
        </p:spPr>
        <p:txBody>
          <a:bodyPr wrap="none" rtlCol="0">
            <a:spAutoFit/>
          </a:bodyPr>
          <a:lstStyle/>
          <a:p>
            <a:r>
              <a:rPr kumimoji="1" lang="en-US" altLang="ja-JP" sz="3600">
                <a:latin typeface="Meiryo" charset="-128"/>
                <a:ea typeface="Meiryo" charset="-128"/>
                <a:cs typeface="Meiryo" charset="-128"/>
              </a:rPr>
              <a:t>PayPal</a:t>
            </a:r>
            <a:endParaRPr kumimoji="1" lang="ja-JP" altLang="en-US" sz="3600" dirty="0">
              <a:latin typeface="Meiryo" charset="-128"/>
              <a:ea typeface="Meiryo" charset="-128"/>
              <a:cs typeface="Meiryo" charset="-128"/>
            </a:endParaRPr>
          </a:p>
        </p:txBody>
      </p:sp>
      <p:sp>
        <p:nvSpPr>
          <p:cNvPr id="15" name="右矢印 14"/>
          <p:cNvSpPr/>
          <p:nvPr/>
        </p:nvSpPr>
        <p:spPr>
          <a:xfrm>
            <a:off x="4011706" y="1260286"/>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右矢印 15"/>
          <p:cNvSpPr/>
          <p:nvPr/>
        </p:nvSpPr>
        <p:spPr>
          <a:xfrm>
            <a:off x="4011706" y="2359957"/>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右矢印 16"/>
          <p:cNvSpPr/>
          <p:nvPr/>
        </p:nvSpPr>
        <p:spPr>
          <a:xfrm>
            <a:off x="4011706" y="3459629"/>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右矢印 17"/>
          <p:cNvSpPr/>
          <p:nvPr/>
        </p:nvSpPr>
        <p:spPr>
          <a:xfrm>
            <a:off x="4011706" y="4556313"/>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右矢印 18"/>
          <p:cNvSpPr/>
          <p:nvPr/>
        </p:nvSpPr>
        <p:spPr>
          <a:xfrm>
            <a:off x="4011706" y="5652995"/>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p:cNvSpPr txBox="1"/>
          <p:nvPr/>
        </p:nvSpPr>
        <p:spPr>
          <a:xfrm>
            <a:off x="5050536" y="1304370"/>
            <a:ext cx="3877985" cy="461665"/>
          </a:xfrm>
          <a:prstGeom prst="rect">
            <a:avLst/>
          </a:prstGeom>
          <a:noFill/>
        </p:spPr>
        <p:txBody>
          <a:bodyPr wrap="none" rtlCol="0">
            <a:spAutoFit/>
          </a:bodyPr>
          <a:lstStyle/>
          <a:p>
            <a:r>
              <a:rPr kumimoji="1" lang="ja-JP" altLang="en-US" sz="2400" dirty="0">
                <a:latin typeface="Meiryo" charset="-128"/>
                <a:ea typeface="Meiryo" charset="-128"/>
                <a:cs typeface="Meiryo" charset="-128"/>
              </a:rPr>
              <a:t>タクシー・レンタカー業界</a:t>
            </a:r>
          </a:p>
        </p:txBody>
      </p:sp>
      <p:sp>
        <p:nvSpPr>
          <p:cNvPr id="21" name="テキスト ボックス 20"/>
          <p:cNvSpPr txBox="1"/>
          <p:nvPr/>
        </p:nvSpPr>
        <p:spPr>
          <a:xfrm>
            <a:off x="5050536" y="3501070"/>
            <a:ext cx="3262432" cy="461665"/>
          </a:xfrm>
          <a:prstGeom prst="rect">
            <a:avLst/>
          </a:prstGeom>
          <a:noFill/>
        </p:spPr>
        <p:txBody>
          <a:bodyPr wrap="none" rtlCol="0">
            <a:spAutoFit/>
          </a:bodyPr>
          <a:lstStyle/>
          <a:p>
            <a:r>
              <a:rPr lang="ja-JP" altLang="en-US" sz="2400" dirty="0">
                <a:latin typeface="Meiryo" charset="-128"/>
                <a:ea typeface="Meiryo" charset="-128"/>
                <a:cs typeface="Meiryo" charset="-128"/>
              </a:rPr>
              <a:t>レンタル・ビデオ業界</a:t>
            </a:r>
            <a:endParaRPr kumimoji="1" lang="ja-JP" altLang="en-US" sz="2400" dirty="0">
              <a:latin typeface="Meiryo" charset="-128"/>
              <a:ea typeface="Meiryo" charset="-128"/>
              <a:cs typeface="Meiryo" charset="-128"/>
            </a:endParaRPr>
          </a:p>
        </p:txBody>
      </p:sp>
      <p:sp>
        <p:nvSpPr>
          <p:cNvPr id="22" name="テキスト ボックス 21"/>
          <p:cNvSpPr txBox="1"/>
          <p:nvPr/>
        </p:nvSpPr>
        <p:spPr>
          <a:xfrm>
            <a:off x="5050536" y="2402720"/>
            <a:ext cx="2646878" cy="461665"/>
          </a:xfrm>
          <a:prstGeom prst="rect">
            <a:avLst/>
          </a:prstGeom>
          <a:noFill/>
        </p:spPr>
        <p:txBody>
          <a:bodyPr wrap="none" rtlCol="0">
            <a:spAutoFit/>
          </a:bodyPr>
          <a:lstStyle/>
          <a:p>
            <a:r>
              <a:rPr kumimoji="1" lang="ja-JP" altLang="en-US" sz="2400" dirty="0">
                <a:latin typeface="Meiryo" charset="-128"/>
                <a:ea typeface="Meiryo" charset="-128"/>
                <a:cs typeface="Meiryo" charset="-128"/>
              </a:rPr>
              <a:t>ホテル・旅館業界</a:t>
            </a:r>
          </a:p>
        </p:txBody>
      </p:sp>
      <p:sp>
        <p:nvSpPr>
          <p:cNvPr id="23" name="テキスト ボックス 22"/>
          <p:cNvSpPr txBox="1"/>
          <p:nvPr/>
        </p:nvSpPr>
        <p:spPr>
          <a:xfrm>
            <a:off x="5050536" y="4600397"/>
            <a:ext cx="2776722" cy="461665"/>
          </a:xfrm>
          <a:prstGeom prst="rect">
            <a:avLst/>
          </a:prstGeom>
          <a:noFill/>
        </p:spPr>
        <p:txBody>
          <a:bodyPr wrap="none" rtlCol="0">
            <a:spAutoFit/>
          </a:bodyPr>
          <a:lstStyle/>
          <a:p>
            <a:r>
              <a:rPr lang="ja-JP" altLang="en-US" sz="2400" dirty="0">
                <a:latin typeface="Meiryo" charset="-128"/>
                <a:ea typeface="Meiryo" charset="-128"/>
                <a:cs typeface="Meiryo" charset="-128"/>
              </a:rPr>
              <a:t>レコード・</a:t>
            </a:r>
            <a:r>
              <a:rPr lang="en-US" altLang="ja-JP" sz="2400" dirty="0">
                <a:latin typeface="Meiryo" charset="-128"/>
                <a:ea typeface="Meiryo" charset="-128"/>
                <a:cs typeface="Meiryo" charset="-128"/>
              </a:rPr>
              <a:t>CD</a:t>
            </a:r>
            <a:r>
              <a:rPr lang="ja-JP" altLang="en-US" sz="2400" dirty="0">
                <a:latin typeface="Meiryo" charset="-128"/>
                <a:ea typeface="Meiryo" charset="-128"/>
                <a:cs typeface="Meiryo" charset="-128"/>
              </a:rPr>
              <a:t>業界</a:t>
            </a:r>
            <a:endParaRPr kumimoji="1" lang="ja-JP" altLang="en-US" sz="2400" dirty="0">
              <a:latin typeface="Meiryo" charset="-128"/>
              <a:ea typeface="Meiryo" charset="-128"/>
              <a:cs typeface="Meiryo" charset="-128"/>
            </a:endParaRPr>
          </a:p>
        </p:txBody>
      </p:sp>
      <p:pic>
        <p:nvPicPr>
          <p:cNvPr id="24" name="図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7200" y="4286591"/>
            <a:ext cx="963706" cy="1177681"/>
          </a:xfrm>
          <a:prstGeom prst="rect">
            <a:avLst/>
          </a:prstGeom>
        </p:spPr>
      </p:pic>
      <p:sp>
        <p:nvSpPr>
          <p:cNvPr id="25" name="テキスト ボックス 24"/>
          <p:cNvSpPr txBox="1"/>
          <p:nvPr/>
        </p:nvSpPr>
        <p:spPr>
          <a:xfrm>
            <a:off x="5050536" y="5697079"/>
            <a:ext cx="3570208" cy="461665"/>
          </a:xfrm>
          <a:prstGeom prst="rect">
            <a:avLst/>
          </a:prstGeom>
          <a:noFill/>
        </p:spPr>
        <p:txBody>
          <a:bodyPr wrap="none" rtlCol="0">
            <a:spAutoFit/>
          </a:bodyPr>
          <a:lstStyle/>
          <a:p>
            <a:r>
              <a:rPr lang="ja-JP" altLang="en-US" sz="2400" dirty="0">
                <a:latin typeface="Meiryo" charset="-128"/>
                <a:ea typeface="Meiryo" charset="-128"/>
                <a:cs typeface="Meiryo" charset="-128"/>
              </a:rPr>
              <a:t>銀行業界（決済・為替）</a:t>
            </a:r>
            <a:endParaRPr kumimoji="1" lang="ja-JP" altLang="en-US" sz="2400" dirty="0">
              <a:latin typeface="Meiryo" charset="-128"/>
              <a:ea typeface="Meiryo" charset="-128"/>
              <a:cs typeface="Meiryo" charset="-128"/>
            </a:endParaRPr>
          </a:p>
        </p:txBody>
      </p:sp>
    </p:spTree>
    <p:extLst>
      <p:ext uri="{BB962C8B-B14F-4D97-AF65-F5344CB8AC3E}">
        <p14:creationId xmlns:p14="http://schemas.microsoft.com/office/powerpoint/2010/main" val="31766647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a:extLst>
              <a:ext uri="{FF2B5EF4-FFF2-40B4-BE49-F238E27FC236}">
                <a16:creationId xmlns:a16="http://schemas.microsoft.com/office/drawing/2014/main" id="{5D8D2295-D873-9546-AD90-B291218ACC8A}"/>
              </a:ext>
            </a:extLst>
          </p:cNvPr>
          <p:cNvSpPr/>
          <p:nvPr/>
        </p:nvSpPr>
        <p:spPr>
          <a:xfrm>
            <a:off x="342744" y="1346886"/>
            <a:ext cx="8458512" cy="4457597"/>
          </a:xfrm>
          <a:prstGeom prst="rect">
            <a:avLst/>
          </a:prstGeom>
          <a:noFill/>
          <a:ln>
            <a:solidFill>
              <a:srgbClr val="0070C0"/>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a:xfrm>
            <a:off x="230400" y="266400"/>
            <a:ext cx="8686800" cy="416221"/>
          </a:xfrm>
        </p:spPr>
        <p:txBody>
          <a:bodyPr lIns="0" rIns="0"/>
          <a:lstStyle/>
          <a:p>
            <a:r>
              <a:rPr kumimoji="1" lang="ja-JP" altLang="en-US" sz="2700" dirty="0"/>
              <a:t>デジタル・トランスフォーメーションの実際</a:t>
            </a:r>
          </a:p>
        </p:txBody>
      </p:sp>
      <p:sp>
        <p:nvSpPr>
          <p:cNvPr id="26" name="Rectangle 3">
            <a:extLst>
              <a:ext uri="{FF2B5EF4-FFF2-40B4-BE49-F238E27FC236}">
                <a16:creationId xmlns:a16="http://schemas.microsoft.com/office/drawing/2014/main" id="{C3DBCF7F-1FB1-F349-9A71-F0328E8E6EE6}"/>
              </a:ext>
            </a:extLst>
          </p:cNvPr>
          <p:cNvSpPr/>
          <p:nvPr/>
        </p:nvSpPr>
        <p:spPr>
          <a:xfrm>
            <a:off x="457200" y="3328621"/>
            <a:ext cx="1980220" cy="769441"/>
          </a:xfrm>
          <a:prstGeom prst="rect">
            <a:avLst/>
          </a:prstGeom>
        </p:spPr>
        <p:txBody>
          <a:bodyPr wrap="square">
            <a:spAutoFit/>
          </a:bodyPr>
          <a:lstStyle/>
          <a:p>
            <a:pPr algn="ctr"/>
            <a:r>
              <a:rPr lang="en-US" sz="1400"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World’s largest taxi company, </a:t>
            </a:r>
          </a:p>
          <a:p>
            <a:pPr algn="ctr"/>
            <a:r>
              <a:rPr lang="en-US" sz="1600" b="1" dirty="0">
                <a:solidFill>
                  <a:srgbClr val="009DE0"/>
                </a:solidFill>
                <a:latin typeface="Arial Unicode MS" panose="020B0604020202020204" pitchFamily="34" charset="-128"/>
                <a:ea typeface="Calibri" panose="020F0502020204030204" pitchFamily="34" charset="0"/>
                <a:cs typeface="Times New Roman" panose="02020603050405020304" pitchFamily="18" charset="0"/>
              </a:rPr>
              <a:t>Owns no vehicles.</a:t>
            </a:r>
          </a:p>
        </p:txBody>
      </p:sp>
      <p:sp>
        <p:nvSpPr>
          <p:cNvPr id="27" name="Rectangle 4">
            <a:extLst>
              <a:ext uri="{FF2B5EF4-FFF2-40B4-BE49-F238E27FC236}">
                <a16:creationId xmlns:a16="http://schemas.microsoft.com/office/drawing/2014/main" id="{CEFA52CC-48BF-0C4E-B111-78F717A78842}"/>
              </a:ext>
            </a:extLst>
          </p:cNvPr>
          <p:cNvSpPr/>
          <p:nvPr/>
        </p:nvSpPr>
        <p:spPr>
          <a:xfrm>
            <a:off x="2444755" y="3328621"/>
            <a:ext cx="2196244" cy="769441"/>
          </a:xfrm>
          <a:prstGeom prst="rect">
            <a:avLst/>
          </a:prstGeom>
        </p:spPr>
        <p:txBody>
          <a:bodyPr wrap="square">
            <a:spAutoFit/>
          </a:bodyPr>
          <a:lstStyle/>
          <a:p>
            <a:pPr algn="ctr"/>
            <a:r>
              <a:rPr lang="en-US" sz="1400"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World’s most popular media owner, </a:t>
            </a:r>
          </a:p>
          <a:p>
            <a:pPr algn="ctr"/>
            <a:r>
              <a:rPr lang="en-US" sz="1600" b="1" dirty="0">
                <a:solidFill>
                  <a:srgbClr val="009DE0"/>
                </a:solidFill>
                <a:latin typeface="Arial Unicode MS" panose="020B0604020202020204" pitchFamily="34" charset="-128"/>
                <a:ea typeface="Calibri" panose="020F0502020204030204" pitchFamily="34" charset="0"/>
                <a:cs typeface="Times New Roman" panose="02020603050405020304" pitchFamily="18" charset="0"/>
              </a:rPr>
              <a:t>Creates no content.</a:t>
            </a:r>
          </a:p>
        </p:txBody>
      </p:sp>
      <p:sp>
        <p:nvSpPr>
          <p:cNvPr id="28" name="Rectangle 5">
            <a:extLst>
              <a:ext uri="{FF2B5EF4-FFF2-40B4-BE49-F238E27FC236}">
                <a16:creationId xmlns:a16="http://schemas.microsoft.com/office/drawing/2014/main" id="{CCDFFC35-6B23-1E4F-A5A4-2DA785AFDBC1}"/>
              </a:ext>
            </a:extLst>
          </p:cNvPr>
          <p:cNvSpPr/>
          <p:nvPr/>
        </p:nvSpPr>
        <p:spPr>
          <a:xfrm>
            <a:off x="4452530" y="3328622"/>
            <a:ext cx="2183360" cy="769441"/>
          </a:xfrm>
          <a:prstGeom prst="rect">
            <a:avLst/>
          </a:prstGeom>
        </p:spPr>
        <p:txBody>
          <a:bodyPr wrap="square">
            <a:spAutoFit/>
          </a:bodyPr>
          <a:lstStyle/>
          <a:p>
            <a:pPr algn="ctr"/>
            <a:r>
              <a:rPr lang="en-US" sz="1400"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World’s most valuable retailer, </a:t>
            </a:r>
          </a:p>
          <a:p>
            <a:pPr algn="ctr"/>
            <a:r>
              <a:rPr lang="en-US" sz="1600" b="1" dirty="0">
                <a:solidFill>
                  <a:srgbClr val="009DE0"/>
                </a:solidFill>
                <a:latin typeface="Arial Unicode MS" panose="020B0604020202020204" pitchFamily="34" charset="-128"/>
                <a:ea typeface="Calibri" panose="020F0502020204030204" pitchFamily="34" charset="0"/>
                <a:cs typeface="Times New Roman" panose="02020603050405020304" pitchFamily="18" charset="0"/>
              </a:rPr>
              <a:t>Has no inventory.</a:t>
            </a:r>
          </a:p>
        </p:txBody>
      </p:sp>
      <p:sp>
        <p:nvSpPr>
          <p:cNvPr id="29" name="Rectangle 6">
            <a:extLst>
              <a:ext uri="{FF2B5EF4-FFF2-40B4-BE49-F238E27FC236}">
                <a16:creationId xmlns:a16="http://schemas.microsoft.com/office/drawing/2014/main" id="{833CCB0F-DB4D-1540-AE8F-9F9E4B69809C}"/>
              </a:ext>
            </a:extLst>
          </p:cNvPr>
          <p:cNvSpPr/>
          <p:nvPr/>
        </p:nvSpPr>
        <p:spPr>
          <a:xfrm>
            <a:off x="6635890" y="3328621"/>
            <a:ext cx="2275877" cy="769441"/>
          </a:xfrm>
          <a:prstGeom prst="rect">
            <a:avLst/>
          </a:prstGeom>
        </p:spPr>
        <p:txBody>
          <a:bodyPr wrap="square">
            <a:spAutoFit/>
          </a:bodyPr>
          <a:lstStyle/>
          <a:p>
            <a:pPr algn="ctr"/>
            <a:r>
              <a:rPr lang="en-US" sz="1400"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World’s largest accommodation provider,</a:t>
            </a:r>
          </a:p>
          <a:p>
            <a:pPr algn="ctr"/>
            <a:r>
              <a:rPr lang="en-US" sz="1600" b="1" dirty="0">
                <a:solidFill>
                  <a:srgbClr val="009DE0"/>
                </a:solidFill>
                <a:latin typeface="Arial Unicode MS" panose="020B0604020202020204" pitchFamily="34" charset="-128"/>
                <a:ea typeface="Calibri" panose="020F0502020204030204" pitchFamily="34" charset="0"/>
                <a:cs typeface="Times New Roman" panose="02020603050405020304" pitchFamily="18" charset="0"/>
              </a:rPr>
              <a:t>Own no real estate.</a:t>
            </a:r>
          </a:p>
        </p:txBody>
      </p:sp>
      <p:pic>
        <p:nvPicPr>
          <p:cNvPr id="30" name="Picture 4" descr="Resultado de imagem para uber icon">
            <a:extLst>
              <a:ext uri="{FF2B5EF4-FFF2-40B4-BE49-F238E27FC236}">
                <a16:creationId xmlns:a16="http://schemas.microsoft.com/office/drawing/2014/main" id="{7677A3D8-CB14-8347-ACD8-A70822F378FB}"/>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95851" y="2110347"/>
            <a:ext cx="1091050" cy="109105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a:extLst>
              <a:ext uri="{FF2B5EF4-FFF2-40B4-BE49-F238E27FC236}">
                <a16:creationId xmlns:a16="http://schemas.microsoft.com/office/drawing/2014/main" id="{EABF3405-2ECA-B144-B91B-549C51F4870E}"/>
              </a:ext>
            </a:extLst>
          </p:cNvPr>
          <p:cNvPicPr>
            <a:picLocks noChangeAspect="1"/>
          </p:cNvPicPr>
          <p:nvPr/>
        </p:nvPicPr>
        <p:blipFill>
          <a:blip r:embed="rId3"/>
          <a:stretch>
            <a:fillRect/>
          </a:stretch>
        </p:blipFill>
        <p:spPr>
          <a:xfrm>
            <a:off x="3007094" y="2110347"/>
            <a:ext cx="1071567" cy="1091050"/>
          </a:xfrm>
          <a:prstGeom prst="rect">
            <a:avLst/>
          </a:prstGeom>
        </p:spPr>
      </p:pic>
      <p:pic>
        <p:nvPicPr>
          <p:cNvPr id="33" name="Picture 8">
            <a:extLst>
              <a:ext uri="{FF2B5EF4-FFF2-40B4-BE49-F238E27FC236}">
                <a16:creationId xmlns:a16="http://schemas.microsoft.com/office/drawing/2014/main" id="{15DAFA92-8AD3-784F-8E2E-E95504631AF6}"/>
              </a:ext>
            </a:extLst>
          </p:cNvPr>
          <p:cNvPicPr>
            <a:picLocks noChangeAspect="1"/>
          </p:cNvPicPr>
          <p:nvPr/>
        </p:nvPicPr>
        <p:blipFill>
          <a:blip r:embed="rId4"/>
          <a:stretch>
            <a:fillRect/>
          </a:stretch>
        </p:blipFill>
        <p:spPr>
          <a:xfrm>
            <a:off x="5127886" y="2110347"/>
            <a:ext cx="1091050" cy="1091050"/>
          </a:xfrm>
          <a:prstGeom prst="rect">
            <a:avLst/>
          </a:prstGeom>
        </p:spPr>
      </p:pic>
      <p:pic>
        <p:nvPicPr>
          <p:cNvPr id="34" name="Picture 9">
            <a:extLst>
              <a:ext uri="{FF2B5EF4-FFF2-40B4-BE49-F238E27FC236}">
                <a16:creationId xmlns:a16="http://schemas.microsoft.com/office/drawing/2014/main" id="{C42130E5-F97E-534E-AC2F-ECCD4232E07D}"/>
              </a:ext>
            </a:extLst>
          </p:cNvPr>
          <p:cNvPicPr>
            <a:picLocks noChangeAspect="1"/>
          </p:cNvPicPr>
          <p:nvPr/>
        </p:nvPicPr>
        <p:blipFill>
          <a:blip r:embed="rId5"/>
          <a:stretch>
            <a:fillRect/>
          </a:stretch>
        </p:blipFill>
        <p:spPr>
          <a:xfrm>
            <a:off x="7239129" y="2131997"/>
            <a:ext cx="1069400" cy="1069400"/>
          </a:xfrm>
          <a:prstGeom prst="rect">
            <a:avLst/>
          </a:prstGeom>
        </p:spPr>
      </p:pic>
      <p:sp>
        <p:nvSpPr>
          <p:cNvPr id="4" name="テキスト ボックス 3">
            <a:extLst>
              <a:ext uri="{FF2B5EF4-FFF2-40B4-BE49-F238E27FC236}">
                <a16:creationId xmlns:a16="http://schemas.microsoft.com/office/drawing/2014/main" id="{EFE95F8D-244F-164A-9C75-BEFBE91BA7DC}"/>
              </a:ext>
            </a:extLst>
          </p:cNvPr>
          <p:cNvSpPr txBox="1"/>
          <p:nvPr/>
        </p:nvSpPr>
        <p:spPr>
          <a:xfrm>
            <a:off x="387241" y="4185896"/>
            <a:ext cx="2108269" cy="400110"/>
          </a:xfrm>
          <a:prstGeom prst="rect">
            <a:avLst/>
          </a:prstGeom>
          <a:noFill/>
        </p:spPr>
        <p:txBody>
          <a:bodyPr wrap="none" rtlCol="0">
            <a:spAutoFit/>
          </a:bodyPr>
          <a:lstStyle/>
          <a:p>
            <a:pPr algn="ctr"/>
            <a:r>
              <a:rPr kumimoji="1" lang="ja-JP" altLang="en-US" sz="1000">
                <a:solidFill>
                  <a:srgbClr val="0070C0"/>
                </a:solidFill>
                <a:latin typeface="Meiryo" panose="020B0604030504040204" pitchFamily="34" charset="-128"/>
                <a:ea typeface="Meiryo" panose="020B0604030504040204" pitchFamily="34" charset="-128"/>
              </a:rPr>
              <a:t>世界最大のタクシー会社ですが、</a:t>
            </a:r>
            <a:endParaRPr kumimoji="1" lang="en-US" altLang="ja-JP" sz="1000" dirty="0">
              <a:solidFill>
                <a:srgbClr val="0070C0"/>
              </a:solidFill>
              <a:latin typeface="Meiryo" panose="020B0604030504040204" pitchFamily="34" charset="-128"/>
              <a:ea typeface="Meiryo" panose="020B0604030504040204" pitchFamily="34" charset="-128"/>
            </a:endParaRPr>
          </a:p>
          <a:p>
            <a:pPr algn="ctr"/>
            <a:r>
              <a:rPr lang="ja-JP" altLang="en-US" sz="1000">
                <a:solidFill>
                  <a:srgbClr val="0070C0"/>
                </a:solidFill>
                <a:latin typeface="Meiryo" panose="020B0604030504040204" pitchFamily="34" charset="-128"/>
                <a:ea typeface="Meiryo" panose="020B0604030504040204" pitchFamily="34" charset="-128"/>
              </a:rPr>
              <a:t>車両は一台も所有していません。</a:t>
            </a:r>
            <a:endParaRPr kumimoji="1" lang="ja-JP" altLang="en-US" sz="1000">
              <a:solidFill>
                <a:srgbClr val="0070C0"/>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02A50318-FD32-FE4D-B636-771A4FEF0E8C}"/>
              </a:ext>
            </a:extLst>
          </p:cNvPr>
          <p:cNvSpPr txBox="1"/>
          <p:nvPr/>
        </p:nvSpPr>
        <p:spPr>
          <a:xfrm>
            <a:off x="2552862" y="4185896"/>
            <a:ext cx="1980029" cy="400110"/>
          </a:xfrm>
          <a:prstGeom prst="rect">
            <a:avLst/>
          </a:prstGeom>
          <a:noFill/>
        </p:spPr>
        <p:txBody>
          <a:bodyPr wrap="none" rtlCol="0">
            <a:spAutoFit/>
          </a:bodyPr>
          <a:lstStyle/>
          <a:p>
            <a:pPr algn="ctr"/>
            <a:r>
              <a:rPr kumimoji="1" lang="ja-JP" altLang="en-US" sz="1000">
                <a:solidFill>
                  <a:srgbClr val="0070C0"/>
                </a:solidFill>
                <a:latin typeface="Meiryo" panose="020B0604030504040204" pitchFamily="34" charset="-128"/>
                <a:ea typeface="Meiryo" panose="020B0604030504040204" pitchFamily="34" charset="-128"/>
              </a:rPr>
              <a:t>世界一有名なメディアですが、</a:t>
            </a:r>
            <a:endParaRPr kumimoji="1" lang="en-US" altLang="ja-JP" sz="1000" dirty="0">
              <a:solidFill>
                <a:srgbClr val="0070C0"/>
              </a:solidFill>
              <a:latin typeface="Meiryo" panose="020B0604030504040204" pitchFamily="34" charset="-128"/>
              <a:ea typeface="Meiryo" panose="020B0604030504040204" pitchFamily="34" charset="-128"/>
            </a:endParaRPr>
          </a:p>
          <a:p>
            <a:pPr algn="ctr"/>
            <a:r>
              <a:rPr lang="ja-JP" altLang="en-US" sz="1000">
                <a:solidFill>
                  <a:srgbClr val="0070C0"/>
                </a:solidFill>
                <a:latin typeface="Meiryo" panose="020B0604030504040204" pitchFamily="34" charset="-128"/>
                <a:ea typeface="Meiryo" panose="020B0604030504040204" pitchFamily="34" charset="-128"/>
              </a:rPr>
              <a:t>コンテンツは作りません。</a:t>
            </a:r>
            <a:endParaRPr kumimoji="1" lang="ja-JP" altLang="en-US" sz="1000">
              <a:solidFill>
                <a:srgbClr val="0070C0"/>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27CB3E2D-461A-4D4E-9002-53FAC472913A}"/>
              </a:ext>
            </a:extLst>
          </p:cNvPr>
          <p:cNvSpPr txBox="1"/>
          <p:nvPr/>
        </p:nvSpPr>
        <p:spPr>
          <a:xfrm>
            <a:off x="4498229" y="4198253"/>
            <a:ext cx="2364750" cy="400110"/>
          </a:xfrm>
          <a:prstGeom prst="rect">
            <a:avLst/>
          </a:prstGeom>
          <a:noFill/>
        </p:spPr>
        <p:txBody>
          <a:bodyPr wrap="none" rtlCol="0">
            <a:spAutoFit/>
          </a:bodyPr>
          <a:lstStyle/>
          <a:p>
            <a:pPr algn="ctr"/>
            <a:r>
              <a:rPr kumimoji="1" lang="ja-JP" altLang="en-US" sz="1000">
                <a:solidFill>
                  <a:srgbClr val="0070C0"/>
                </a:solidFill>
                <a:latin typeface="Meiryo" panose="020B0604030504040204" pitchFamily="34" charset="-128"/>
                <a:ea typeface="Meiryo" panose="020B0604030504040204" pitchFamily="34" charset="-128"/>
              </a:rPr>
              <a:t>世界で最も種類が豊富な商店ですが、</a:t>
            </a:r>
            <a:endParaRPr kumimoji="1" lang="en-US" altLang="ja-JP" sz="1000" dirty="0">
              <a:solidFill>
                <a:srgbClr val="0070C0"/>
              </a:solidFill>
              <a:latin typeface="Meiryo" panose="020B0604030504040204" pitchFamily="34" charset="-128"/>
              <a:ea typeface="Meiryo" panose="020B0604030504040204" pitchFamily="34" charset="-128"/>
            </a:endParaRPr>
          </a:p>
          <a:p>
            <a:pPr algn="ctr"/>
            <a:r>
              <a:rPr lang="ja-JP" altLang="en-US" sz="1000">
                <a:solidFill>
                  <a:srgbClr val="0070C0"/>
                </a:solidFill>
                <a:latin typeface="Meiryo" panose="020B0604030504040204" pitchFamily="34" charset="-128"/>
                <a:ea typeface="Meiryo" panose="020B0604030504040204" pitchFamily="34" charset="-128"/>
              </a:rPr>
              <a:t>在庫は一切ありません。</a:t>
            </a:r>
            <a:endParaRPr kumimoji="1" lang="ja-JP" altLang="en-US" sz="1000">
              <a:solidFill>
                <a:srgbClr val="0070C0"/>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CCB6DE2F-F2E9-C344-9D0D-8B33A45A0C92}"/>
              </a:ext>
            </a:extLst>
          </p:cNvPr>
          <p:cNvSpPr txBox="1"/>
          <p:nvPr/>
        </p:nvSpPr>
        <p:spPr>
          <a:xfrm>
            <a:off x="6727124" y="4185896"/>
            <a:ext cx="2108269" cy="400110"/>
          </a:xfrm>
          <a:prstGeom prst="rect">
            <a:avLst/>
          </a:prstGeom>
          <a:noFill/>
        </p:spPr>
        <p:txBody>
          <a:bodyPr wrap="none" rtlCol="0">
            <a:spAutoFit/>
          </a:bodyPr>
          <a:lstStyle/>
          <a:p>
            <a:pPr algn="ctr"/>
            <a:r>
              <a:rPr kumimoji="1" lang="ja-JP" altLang="en-US" sz="1000">
                <a:solidFill>
                  <a:srgbClr val="0070C0"/>
                </a:solidFill>
                <a:latin typeface="Meiryo" panose="020B0604030504040204" pitchFamily="34" charset="-128"/>
                <a:ea typeface="Meiryo" panose="020B0604030504040204" pitchFamily="34" charset="-128"/>
              </a:rPr>
              <a:t>世界最大の旅行代理店ですが、</a:t>
            </a:r>
            <a:endParaRPr kumimoji="1" lang="en-US" altLang="ja-JP" sz="1000" dirty="0">
              <a:solidFill>
                <a:srgbClr val="0070C0"/>
              </a:solidFill>
              <a:latin typeface="Meiryo" panose="020B0604030504040204" pitchFamily="34" charset="-128"/>
              <a:ea typeface="Meiryo" panose="020B0604030504040204" pitchFamily="34" charset="-128"/>
            </a:endParaRPr>
          </a:p>
          <a:p>
            <a:pPr algn="ctr"/>
            <a:r>
              <a:rPr lang="ja-JP" altLang="en-US" sz="1000">
                <a:solidFill>
                  <a:srgbClr val="0070C0"/>
                </a:solidFill>
                <a:latin typeface="Meiryo" panose="020B0604030504040204" pitchFamily="34" charset="-128"/>
                <a:ea typeface="Meiryo" panose="020B0604030504040204" pitchFamily="34" charset="-128"/>
              </a:rPr>
              <a:t>不動産は一切所有していません。</a:t>
            </a:r>
            <a:endParaRPr kumimoji="1" lang="ja-JP" altLang="en-US" sz="1000">
              <a:solidFill>
                <a:srgbClr val="0070C0"/>
              </a:solidFill>
              <a:latin typeface="Meiryo" panose="020B0604030504040204" pitchFamily="34" charset="-128"/>
              <a:ea typeface="Meiryo" panose="020B0604030504040204" pitchFamily="34" charset="-128"/>
            </a:endParaRPr>
          </a:p>
        </p:txBody>
      </p:sp>
      <p:sp>
        <p:nvSpPr>
          <p:cNvPr id="7" name="正方形/長方形 6">
            <a:extLst>
              <a:ext uri="{FF2B5EF4-FFF2-40B4-BE49-F238E27FC236}">
                <a16:creationId xmlns:a16="http://schemas.microsoft.com/office/drawing/2014/main" id="{CA226056-77D0-5849-88D9-980B81BB93E1}"/>
              </a:ext>
            </a:extLst>
          </p:cNvPr>
          <p:cNvSpPr/>
          <p:nvPr/>
        </p:nvSpPr>
        <p:spPr>
          <a:xfrm>
            <a:off x="457200" y="4874741"/>
            <a:ext cx="2638168" cy="79701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chemeClr val="bg1"/>
                </a:solidFill>
                <a:latin typeface="Meiryo" panose="020B0604030504040204" pitchFamily="34" charset="-128"/>
                <a:ea typeface="Meiryo" panose="020B0604030504040204" pitchFamily="34" charset="-128"/>
              </a:rPr>
              <a:t>自前の資産を</a:t>
            </a:r>
            <a:endParaRPr lang="en-US" altLang="ja-JP" dirty="0">
              <a:solidFill>
                <a:schemeClr val="bg1"/>
              </a:solidFill>
              <a:latin typeface="Meiryo" panose="020B0604030504040204" pitchFamily="34" charset="-128"/>
              <a:ea typeface="Meiryo" panose="020B0604030504040204" pitchFamily="34" charset="-128"/>
            </a:endParaRPr>
          </a:p>
          <a:p>
            <a:pPr algn="ctr"/>
            <a:r>
              <a:rPr lang="ja-JP" altLang="en-US">
                <a:solidFill>
                  <a:schemeClr val="bg1"/>
                </a:solidFill>
                <a:latin typeface="Meiryo" panose="020B0604030504040204" pitchFamily="34" charset="-128"/>
                <a:ea typeface="Meiryo" panose="020B0604030504040204" pitchFamily="34" charset="-128"/>
              </a:rPr>
              <a:t>持たない／小さい</a:t>
            </a:r>
            <a:endParaRPr lang="en-US" altLang="ja-JP" dirty="0">
              <a:solidFill>
                <a:schemeClr val="bg1"/>
              </a:solidFill>
              <a:latin typeface="Meiryo" panose="020B0604030504040204" pitchFamily="34" charset="-128"/>
              <a:ea typeface="Meiryo" panose="020B0604030504040204" pitchFamily="34" charset="-128"/>
            </a:endParaRPr>
          </a:p>
        </p:txBody>
      </p:sp>
      <p:sp>
        <p:nvSpPr>
          <p:cNvPr id="19" name="正方形/長方形 18">
            <a:extLst>
              <a:ext uri="{FF2B5EF4-FFF2-40B4-BE49-F238E27FC236}">
                <a16:creationId xmlns:a16="http://schemas.microsoft.com/office/drawing/2014/main" id="{B58A811D-2099-554E-9DA8-698359593C9E}"/>
              </a:ext>
            </a:extLst>
          </p:cNvPr>
          <p:cNvSpPr/>
          <p:nvPr/>
        </p:nvSpPr>
        <p:spPr>
          <a:xfrm>
            <a:off x="3252916" y="4874741"/>
            <a:ext cx="2638168" cy="79701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chemeClr val="bg1"/>
                </a:solidFill>
                <a:latin typeface="Meiryo" panose="020B0604030504040204" pitchFamily="34" charset="-128"/>
                <a:ea typeface="Meiryo" panose="020B0604030504040204" pitchFamily="34" charset="-128"/>
              </a:rPr>
              <a:t>対象とする市場は</a:t>
            </a:r>
            <a:endParaRPr lang="en-US" altLang="ja-JP" dirty="0">
              <a:solidFill>
                <a:schemeClr val="bg1"/>
              </a:solidFill>
              <a:latin typeface="Meiryo" panose="020B0604030504040204" pitchFamily="34" charset="-128"/>
              <a:ea typeface="Meiryo" panose="020B0604030504040204" pitchFamily="34" charset="-128"/>
            </a:endParaRPr>
          </a:p>
          <a:p>
            <a:pPr algn="ctr"/>
            <a:r>
              <a:rPr lang="ja-JP" altLang="en-US">
                <a:solidFill>
                  <a:schemeClr val="bg1"/>
                </a:solidFill>
                <a:latin typeface="Meiryo" panose="020B0604030504040204" pitchFamily="34" charset="-128"/>
                <a:ea typeface="Meiryo" panose="020B0604030504040204" pitchFamily="34" charset="-128"/>
              </a:rPr>
              <a:t>最初からグローバル</a:t>
            </a:r>
            <a:endParaRPr lang="en-US" altLang="ja-JP" dirty="0">
              <a:solidFill>
                <a:schemeClr val="bg1"/>
              </a:solidFill>
              <a:latin typeface="Meiryo" panose="020B0604030504040204" pitchFamily="34" charset="-128"/>
              <a:ea typeface="Meiryo" panose="020B0604030504040204" pitchFamily="34" charset="-128"/>
            </a:endParaRPr>
          </a:p>
        </p:txBody>
      </p:sp>
      <p:sp>
        <p:nvSpPr>
          <p:cNvPr id="20" name="正方形/長方形 19">
            <a:extLst>
              <a:ext uri="{FF2B5EF4-FFF2-40B4-BE49-F238E27FC236}">
                <a16:creationId xmlns:a16="http://schemas.microsoft.com/office/drawing/2014/main" id="{DCFCEF60-294F-3949-8E77-76284C466692}"/>
              </a:ext>
            </a:extLst>
          </p:cNvPr>
          <p:cNvSpPr/>
          <p:nvPr/>
        </p:nvSpPr>
        <p:spPr>
          <a:xfrm>
            <a:off x="6048632" y="4874741"/>
            <a:ext cx="2638168" cy="79701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chemeClr val="bg1"/>
                </a:solidFill>
                <a:latin typeface="Meiryo" panose="020B0604030504040204" pitchFamily="34" charset="-128"/>
                <a:ea typeface="Meiryo" panose="020B0604030504040204" pitchFamily="34" charset="-128"/>
              </a:rPr>
              <a:t>サービスが</a:t>
            </a:r>
            <a:endParaRPr lang="en-US" altLang="ja-JP" dirty="0">
              <a:solidFill>
                <a:schemeClr val="bg1"/>
              </a:solidFill>
              <a:latin typeface="Meiryo" panose="020B0604030504040204" pitchFamily="34" charset="-128"/>
              <a:ea typeface="Meiryo" panose="020B0604030504040204" pitchFamily="34" charset="-128"/>
            </a:endParaRPr>
          </a:p>
          <a:p>
            <a:pPr algn="ctr"/>
            <a:r>
              <a:rPr lang="ja-JP" altLang="en-US">
                <a:solidFill>
                  <a:schemeClr val="bg1"/>
                </a:solidFill>
                <a:latin typeface="Meiryo" panose="020B0604030504040204" pitchFamily="34" charset="-128"/>
                <a:ea typeface="Meiryo" panose="020B0604030504040204" pitchFamily="34" charset="-128"/>
              </a:rPr>
              <a:t>プラットフォーム</a:t>
            </a:r>
            <a:endParaRPr lang="ja-JP" altLang="en-US" dirty="0">
              <a:solidFill>
                <a:schemeClr val="bg1"/>
              </a:solidFill>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4FE377C1-BEA6-4C42-B86A-CB6F2D8F8793}"/>
              </a:ext>
            </a:extLst>
          </p:cNvPr>
          <p:cNvSpPr txBox="1"/>
          <p:nvPr/>
        </p:nvSpPr>
        <p:spPr>
          <a:xfrm>
            <a:off x="670932" y="1463627"/>
            <a:ext cx="7802136" cy="369332"/>
          </a:xfrm>
          <a:prstGeom prst="rect">
            <a:avLst/>
          </a:prstGeom>
          <a:noFill/>
        </p:spPr>
        <p:txBody>
          <a:bodyPr wrap="none" rtlCol="0">
            <a:spAutoFit/>
          </a:bodyPr>
          <a:lstStyle/>
          <a:p>
            <a:pPr algn="ctr"/>
            <a:r>
              <a:rPr kumimoji="1" lang="ja-JP" altLang="en-US" b="1">
                <a:solidFill>
                  <a:srgbClr val="0070C0"/>
                </a:solidFill>
                <a:latin typeface="Meiryo" panose="020B0604030504040204" pitchFamily="34" charset="-128"/>
                <a:ea typeface="Meiryo" panose="020B0604030504040204" pitchFamily="34" charset="-128"/>
              </a:rPr>
              <a:t>デジタル・ディスラプター</a:t>
            </a:r>
            <a:r>
              <a:rPr kumimoji="1" lang="ja-JP" altLang="en-US">
                <a:solidFill>
                  <a:srgbClr val="0070C0"/>
                </a:solidFill>
                <a:latin typeface="Meiryo" panose="020B0604030504040204" pitchFamily="34" charset="-128"/>
                <a:ea typeface="Meiryo" panose="020B0604030504040204" pitchFamily="34" charset="-128"/>
              </a:rPr>
              <a:t>（デジタル・テクノロジーを駆使した破壊者）</a:t>
            </a:r>
          </a:p>
        </p:txBody>
      </p:sp>
    </p:spTree>
    <p:extLst>
      <p:ext uri="{BB962C8B-B14F-4D97-AF65-F5344CB8AC3E}">
        <p14:creationId xmlns:p14="http://schemas.microsoft.com/office/powerpoint/2010/main" val="1911097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14F8B842-4D13-184C-9841-C685B2D967E3}"/>
              </a:ext>
            </a:extLst>
          </p:cNvPr>
          <p:cNvSpPr/>
          <p:nvPr/>
        </p:nvSpPr>
        <p:spPr>
          <a:xfrm>
            <a:off x="457200" y="2661284"/>
            <a:ext cx="8229600" cy="136623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17E4F2FF-6122-7D44-ACB8-7B52383F5FF1}"/>
              </a:ext>
            </a:extLst>
          </p:cNvPr>
          <p:cNvSpPr>
            <a:spLocks noGrp="1"/>
          </p:cNvSpPr>
          <p:nvPr>
            <p:ph type="title"/>
          </p:nvPr>
        </p:nvSpPr>
        <p:spPr>
          <a:xfrm>
            <a:off x="230400" y="266400"/>
            <a:ext cx="8686800" cy="416221"/>
          </a:xfrm>
        </p:spPr>
        <p:txBody>
          <a:bodyPr lIns="0" rIns="0"/>
          <a:lstStyle/>
          <a:p>
            <a:r>
              <a:rPr kumimoji="1" lang="ja-JP" altLang="en-US" sz="2700" dirty="0"/>
              <a:t>デジタル・ディスラプターの創出する新しい価値</a:t>
            </a:r>
          </a:p>
        </p:txBody>
      </p:sp>
      <p:sp>
        <p:nvSpPr>
          <p:cNvPr id="4" name="テキスト ボックス 3">
            <a:extLst>
              <a:ext uri="{FF2B5EF4-FFF2-40B4-BE49-F238E27FC236}">
                <a16:creationId xmlns:a16="http://schemas.microsoft.com/office/drawing/2014/main" id="{7C7C4759-7D20-4847-8204-DDE6933C161B}"/>
              </a:ext>
            </a:extLst>
          </p:cNvPr>
          <p:cNvSpPr txBox="1"/>
          <p:nvPr/>
        </p:nvSpPr>
        <p:spPr>
          <a:xfrm>
            <a:off x="670932" y="2777597"/>
            <a:ext cx="2795138" cy="1115690"/>
          </a:xfrm>
          <a:prstGeom prst="rect">
            <a:avLst/>
          </a:prstGeom>
          <a:noFill/>
        </p:spPr>
        <p:txBody>
          <a:bodyPr wrap="square" rtlCol="0">
            <a:spAutoFit/>
          </a:bodyPr>
          <a:lstStyle/>
          <a:p>
            <a:r>
              <a:rPr lang="ja-JP" altLang="en-US" sz="1400" b="1" dirty="0">
                <a:solidFill>
                  <a:schemeClr val="bg1"/>
                </a:solidFill>
                <a:latin typeface="Meiryo" panose="020B0604030504040204" pitchFamily="34" charset="-128"/>
                <a:ea typeface="Meiryo" panose="020B0604030504040204" pitchFamily="34" charset="-128"/>
              </a:rPr>
              <a:t>コスト・バリュー</a:t>
            </a:r>
            <a:endParaRPr lang="en-US" altLang="ja-JP" sz="1400" b="1"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050">
                <a:solidFill>
                  <a:schemeClr val="bg1"/>
                </a:solidFill>
                <a:latin typeface="Meiryo" panose="020B0604030504040204" pitchFamily="34" charset="-128"/>
                <a:ea typeface="Meiryo" panose="020B0604030504040204" pitchFamily="34" charset="-128"/>
              </a:rPr>
              <a:t>無料</a:t>
            </a:r>
            <a:r>
              <a:rPr kumimoji="1" lang="ja-JP" altLang="en-US" sz="1050" dirty="0">
                <a:solidFill>
                  <a:schemeClr val="bg1"/>
                </a:solidFill>
                <a:latin typeface="Meiryo" panose="020B0604030504040204" pitchFamily="34" charset="-128"/>
                <a:ea typeface="Meiryo" panose="020B0604030504040204" pitchFamily="34" charset="-128"/>
              </a:rPr>
              <a:t>／</a:t>
            </a:r>
            <a:r>
              <a:rPr lang="ja-JP" altLang="en-US" sz="1050" dirty="0">
                <a:solidFill>
                  <a:schemeClr val="bg1"/>
                </a:solidFill>
                <a:latin typeface="Meiryo" panose="020B0604030504040204" pitchFamily="34" charset="-128"/>
                <a:ea typeface="Meiryo" panose="020B0604030504040204" pitchFamily="34" charset="-128"/>
              </a:rPr>
              <a:t>超</a:t>
            </a:r>
            <a:r>
              <a:rPr kumimoji="1" lang="ja-JP" altLang="en-US" sz="1050" dirty="0">
                <a:solidFill>
                  <a:schemeClr val="bg1"/>
                </a:solidFill>
                <a:latin typeface="Meiryo" panose="020B0604030504040204" pitchFamily="34" charset="-128"/>
                <a:ea typeface="Meiryo" panose="020B0604030504040204" pitchFamily="34" charset="-128"/>
              </a:rPr>
              <a:t>低価格</a:t>
            </a:r>
            <a:endParaRPr kumimoji="1"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購入者</a:t>
            </a:r>
            <a:r>
              <a:rPr lang="ja-JP" altLang="en-US" sz="1050" dirty="0">
                <a:solidFill>
                  <a:schemeClr val="bg1"/>
                </a:solidFill>
                <a:latin typeface="Meiryo" panose="020B0604030504040204" pitchFamily="34" charset="-128"/>
                <a:ea typeface="Meiryo" panose="020B0604030504040204" pitchFamily="34" charset="-128"/>
              </a:rPr>
              <a:t>集約</a:t>
            </a:r>
            <a:endParaRPr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050">
                <a:solidFill>
                  <a:schemeClr val="bg1"/>
                </a:solidFill>
                <a:latin typeface="Meiryo" panose="020B0604030504040204" pitchFamily="34" charset="-128"/>
                <a:ea typeface="Meiryo" panose="020B0604030504040204" pitchFamily="34" charset="-128"/>
              </a:rPr>
              <a:t>価格</a:t>
            </a:r>
            <a:r>
              <a:rPr kumimoji="1" lang="ja-JP" altLang="en-US" sz="1050" dirty="0">
                <a:solidFill>
                  <a:schemeClr val="bg1"/>
                </a:solidFill>
                <a:latin typeface="Meiryo" panose="020B0604030504040204" pitchFamily="34" charset="-128"/>
                <a:ea typeface="Meiryo" panose="020B0604030504040204" pitchFamily="34" charset="-128"/>
              </a:rPr>
              <a:t>透明性</a:t>
            </a:r>
            <a:endParaRPr kumimoji="1"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リバース</a:t>
            </a:r>
            <a:r>
              <a:rPr lang="ja-JP" altLang="en-US" sz="1050" dirty="0">
                <a:solidFill>
                  <a:schemeClr val="bg1"/>
                </a:solidFill>
                <a:latin typeface="Meiryo" panose="020B0604030504040204" pitchFamily="34" charset="-128"/>
                <a:ea typeface="Meiryo" panose="020B0604030504040204" pitchFamily="34" charset="-128"/>
              </a:rPr>
              <a:t>・オークション</a:t>
            </a:r>
            <a:endParaRPr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従量</a:t>
            </a:r>
            <a:r>
              <a:rPr lang="ja-JP" altLang="en-US" sz="1050" dirty="0">
                <a:solidFill>
                  <a:schemeClr val="bg1"/>
                </a:solidFill>
                <a:latin typeface="Meiryo" panose="020B0604030504040204" pitchFamily="34" charset="-128"/>
                <a:ea typeface="Meiryo" panose="020B0604030504040204" pitchFamily="34" charset="-128"/>
              </a:rPr>
              <a:t>課金制（サブスクリプション）</a:t>
            </a:r>
            <a:endParaRPr kumimoji="1" lang="ja-JP" altLang="en-US" sz="1050" dirty="0">
              <a:solidFill>
                <a:schemeClr val="bg1"/>
              </a:solidFill>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43CC3940-C502-6548-B667-5648D58B2FF7}"/>
              </a:ext>
            </a:extLst>
          </p:cNvPr>
          <p:cNvSpPr txBox="1"/>
          <p:nvPr/>
        </p:nvSpPr>
        <p:spPr>
          <a:xfrm>
            <a:off x="3228945" y="2777597"/>
            <a:ext cx="2686109" cy="1115690"/>
          </a:xfrm>
          <a:prstGeom prst="rect">
            <a:avLst/>
          </a:prstGeom>
          <a:noFill/>
        </p:spPr>
        <p:txBody>
          <a:bodyPr wrap="square" rtlCol="0">
            <a:spAutoFit/>
          </a:bodyPr>
          <a:lstStyle/>
          <a:p>
            <a:r>
              <a:rPr kumimoji="1" lang="ja-JP" altLang="en-US" sz="1400" b="1" dirty="0">
                <a:solidFill>
                  <a:schemeClr val="bg1"/>
                </a:solidFill>
                <a:latin typeface="Meiryo" panose="020B0604030504040204" pitchFamily="34" charset="-128"/>
                <a:ea typeface="Meiryo" panose="020B0604030504040204" pitchFamily="34" charset="-128"/>
              </a:rPr>
              <a:t>エクスペリエンス・バリュー</a:t>
            </a:r>
            <a:endParaRPr kumimoji="1" lang="en-US" altLang="ja-JP" sz="1400" b="1"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カストマー・エンパワーメント</a:t>
            </a:r>
            <a:endParaRPr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050">
                <a:solidFill>
                  <a:schemeClr val="bg1"/>
                </a:solidFill>
                <a:latin typeface="Meiryo" panose="020B0604030504040204" pitchFamily="34" charset="-128"/>
                <a:ea typeface="Meiryo" panose="020B0604030504040204" pitchFamily="34" charset="-128"/>
              </a:rPr>
              <a:t>カストマイズ</a:t>
            </a:r>
            <a:endParaRPr kumimoji="1"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即時的</a:t>
            </a:r>
            <a:r>
              <a:rPr lang="ja-JP" altLang="en-US" sz="1050" dirty="0">
                <a:solidFill>
                  <a:schemeClr val="bg1"/>
                </a:solidFill>
                <a:latin typeface="Meiryo" panose="020B0604030504040204" pitchFamily="34" charset="-128"/>
                <a:ea typeface="Meiryo" panose="020B0604030504040204" pitchFamily="34" charset="-128"/>
              </a:rPr>
              <a:t>な満足感</a:t>
            </a:r>
            <a:endParaRPr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050">
                <a:solidFill>
                  <a:schemeClr val="bg1"/>
                </a:solidFill>
                <a:latin typeface="Meiryo" panose="020B0604030504040204" pitchFamily="34" charset="-128"/>
                <a:ea typeface="Meiryo" panose="020B0604030504040204" pitchFamily="34" charset="-128"/>
              </a:rPr>
              <a:t>摩擦</a:t>
            </a:r>
            <a:r>
              <a:rPr kumimoji="1" lang="ja-JP" altLang="en-US" sz="1050" dirty="0">
                <a:solidFill>
                  <a:schemeClr val="bg1"/>
                </a:solidFill>
                <a:latin typeface="Meiryo" panose="020B0604030504040204" pitchFamily="34" charset="-128"/>
                <a:ea typeface="Meiryo" panose="020B0604030504040204" pitchFamily="34" charset="-128"/>
              </a:rPr>
              <a:t>軽減</a:t>
            </a:r>
            <a:endParaRPr kumimoji="1"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自動化</a:t>
            </a:r>
            <a:endParaRPr kumimoji="1" lang="ja-JP" altLang="en-US" sz="1050" dirty="0">
              <a:solidFill>
                <a:schemeClr val="bg1"/>
              </a:solidFill>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EDD6B873-FA49-624F-BB1D-A7FE25425A9E}"/>
              </a:ext>
            </a:extLst>
          </p:cNvPr>
          <p:cNvSpPr txBox="1"/>
          <p:nvPr/>
        </p:nvSpPr>
        <p:spPr>
          <a:xfrm>
            <a:off x="5915054" y="2777597"/>
            <a:ext cx="2606224" cy="1115690"/>
          </a:xfrm>
          <a:prstGeom prst="rect">
            <a:avLst/>
          </a:prstGeom>
          <a:noFill/>
        </p:spPr>
        <p:txBody>
          <a:bodyPr wrap="square" rtlCol="0">
            <a:spAutoFit/>
          </a:bodyPr>
          <a:lstStyle/>
          <a:p>
            <a:r>
              <a:rPr kumimoji="1" lang="ja-JP" altLang="en-US" sz="1400" b="1" dirty="0">
                <a:solidFill>
                  <a:schemeClr val="bg1"/>
                </a:solidFill>
                <a:latin typeface="Meiryo" panose="020B0604030504040204" pitchFamily="34" charset="-128"/>
                <a:ea typeface="Meiryo" panose="020B0604030504040204" pitchFamily="34" charset="-128"/>
              </a:rPr>
              <a:t>プラットフォーム・バリュー</a:t>
            </a:r>
            <a:endParaRPr kumimoji="1" lang="en-US" altLang="ja-JP" sz="1400" b="1"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エコシステム</a:t>
            </a:r>
            <a:endParaRPr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050">
                <a:solidFill>
                  <a:schemeClr val="bg1"/>
                </a:solidFill>
                <a:latin typeface="Meiryo" panose="020B0604030504040204" pitchFamily="34" charset="-128"/>
                <a:ea typeface="Meiryo" panose="020B0604030504040204" pitchFamily="34" charset="-128"/>
              </a:rPr>
              <a:t>クラウド・ソーシング</a:t>
            </a:r>
            <a:endParaRPr kumimoji="1"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コミュニティ</a:t>
            </a:r>
            <a:endParaRPr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kumimoji="1" lang="ja-JP" altLang="en-US" sz="1050">
                <a:solidFill>
                  <a:schemeClr val="bg1"/>
                </a:solidFill>
                <a:latin typeface="Meiryo" panose="020B0604030504040204" pitchFamily="34" charset="-128"/>
                <a:ea typeface="Meiryo" panose="020B0604030504040204" pitchFamily="34" charset="-128"/>
              </a:rPr>
              <a:t>デジタル・マーケットプレイス</a:t>
            </a:r>
            <a:endParaRPr kumimoji="1" lang="en-US" altLang="ja-JP" sz="1050" dirty="0">
              <a:solidFill>
                <a:schemeClr val="bg1"/>
              </a:solidFill>
              <a:latin typeface="Meiryo" panose="020B0604030504040204" pitchFamily="34" charset="-128"/>
              <a:ea typeface="Meiryo" panose="020B0604030504040204" pitchFamily="34" charset="-128"/>
            </a:endParaRPr>
          </a:p>
          <a:p>
            <a:pPr marL="171450" indent="-171450">
              <a:buFont typeface="Wingdings" pitchFamily="2" charset="2"/>
              <a:buChar char="ü"/>
            </a:pPr>
            <a:r>
              <a:rPr lang="ja-JP" altLang="en-US" sz="1050">
                <a:solidFill>
                  <a:schemeClr val="bg1"/>
                </a:solidFill>
                <a:latin typeface="Meiryo" panose="020B0604030504040204" pitchFamily="34" charset="-128"/>
                <a:ea typeface="Meiryo" panose="020B0604030504040204" pitchFamily="34" charset="-128"/>
              </a:rPr>
              <a:t>データ・オーケストレーター</a:t>
            </a:r>
            <a:endParaRPr kumimoji="1" lang="ja-JP" altLang="en-US" sz="1050" dirty="0">
              <a:solidFill>
                <a:schemeClr val="bg1"/>
              </a:solidFill>
              <a:latin typeface="Meiryo" panose="020B0604030504040204" pitchFamily="34" charset="-128"/>
              <a:ea typeface="Meiryo" panose="020B0604030504040204" pitchFamily="34" charset="-128"/>
            </a:endParaRPr>
          </a:p>
        </p:txBody>
      </p:sp>
      <p:sp>
        <p:nvSpPr>
          <p:cNvPr id="7" name="正方形/長方形 6">
            <a:extLst>
              <a:ext uri="{FF2B5EF4-FFF2-40B4-BE49-F238E27FC236}">
                <a16:creationId xmlns:a16="http://schemas.microsoft.com/office/drawing/2014/main" id="{1F64C1AB-3FB3-9846-8849-ACD5C4B2B6C0}"/>
              </a:ext>
            </a:extLst>
          </p:cNvPr>
          <p:cNvSpPr/>
          <p:nvPr/>
        </p:nvSpPr>
        <p:spPr>
          <a:xfrm>
            <a:off x="342744" y="1346886"/>
            <a:ext cx="8458512" cy="4457597"/>
          </a:xfrm>
          <a:prstGeom prst="rect">
            <a:avLst/>
          </a:prstGeom>
          <a:noFill/>
          <a:ln>
            <a:solidFill>
              <a:srgbClr val="0070C0"/>
            </a:solid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6F5379FD-AA6A-024E-91B2-B8D320C662FB}"/>
              </a:ext>
            </a:extLst>
          </p:cNvPr>
          <p:cNvSpPr/>
          <p:nvPr/>
        </p:nvSpPr>
        <p:spPr>
          <a:xfrm>
            <a:off x="457200" y="4874741"/>
            <a:ext cx="2638168" cy="79701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chemeClr val="bg1"/>
                </a:solidFill>
                <a:latin typeface="Meiryo" panose="020B0604030504040204" pitchFamily="34" charset="-128"/>
                <a:ea typeface="Meiryo" panose="020B0604030504040204" pitchFamily="34" charset="-128"/>
              </a:rPr>
              <a:t>自前の資産を</a:t>
            </a:r>
            <a:endParaRPr lang="en-US" altLang="ja-JP" dirty="0">
              <a:solidFill>
                <a:schemeClr val="bg1"/>
              </a:solidFill>
              <a:latin typeface="Meiryo" panose="020B0604030504040204" pitchFamily="34" charset="-128"/>
              <a:ea typeface="Meiryo" panose="020B0604030504040204" pitchFamily="34" charset="-128"/>
            </a:endParaRPr>
          </a:p>
          <a:p>
            <a:pPr algn="ctr"/>
            <a:r>
              <a:rPr lang="ja-JP" altLang="en-US">
                <a:solidFill>
                  <a:schemeClr val="bg1"/>
                </a:solidFill>
                <a:latin typeface="Meiryo" panose="020B0604030504040204" pitchFamily="34" charset="-128"/>
                <a:ea typeface="Meiryo" panose="020B0604030504040204" pitchFamily="34" charset="-128"/>
              </a:rPr>
              <a:t>持たない／小さい</a:t>
            </a:r>
            <a:endParaRPr lang="en-US" altLang="ja-JP" dirty="0">
              <a:solidFill>
                <a:schemeClr val="bg1"/>
              </a:solidFill>
              <a:latin typeface="Meiryo" panose="020B0604030504040204" pitchFamily="34" charset="-128"/>
              <a:ea typeface="Meiryo" panose="020B0604030504040204" pitchFamily="34" charset="-128"/>
            </a:endParaRPr>
          </a:p>
        </p:txBody>
      </p:sp>
      <p:sp>
        <p:nvSpPr>
          <p:cNvPr id="9" name="正方形/長方形 8">
            <a:extLst>
              <a:ext uri="{FF2B5EF4-FFF2-40B4-BE49-F238E27FC236}">
                <a16:creationId xmlns:a16="http://schemas.microsoft.com/office/drawing/2014/main" id="{5539D807-343A-324B-A8A0-BEE182CA7EB9}"/>
              </a:ext>
            </a:extLst>
          </p:cNvPr>
          <p:cNvSpPr/>
          <p:nvPr/>
        </p:nvSpPr>
        <p:spPr>
          <a:xfrm>
            <a:off x="3252916" y="4874741"/>
            <a:ext cx="2638168" cy="79701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chemeClr val="bg1"/>
                </a:solidFill>
                <a:latin typeface="Meiryo" panose="020B0604030504040204" pitchFamily="34" charset="-128"/>
                <a:ea typeface="Meiryo" panose="020B0604030504040204" pitchFamily="34" charset="-128"/>
              </a:rPr>
              <a:t>対象とする市場は</a:t>
            </a:r>
            <a:endParaRPr lang="en-US" altLang="ja-JP" dirty="0">
              <a:solidFill>
                <a:schemeClr val="bg1"/>
              </a:solidFill>
              <a:latin typeface="Meiryo" panose="020B0604030504040204" pitchFamily="34" charset="-128"/>
              <a:ea typeface="Meiryo" panose="020B0604030504040204" pitchFamily="34" charset="-128"/>
            </a:endParaRPr>
          </a:p>
          <a:p>
            <a:pPr algn="ctr"/>
            <a:r>
              <a:rPr lang="ja-JP" altLang="en-US">
                <a:solidFill>
                  <a:schemeClr val="bg1"/>
                </a:solidFill>
                <a:latin typeface="Meiryo" panose="020B0604030504040204" pitchFamily="34" charset="-128"/>
                <a:ea typeface="Meiryo" panose="020B0604030504040204" pitchFamily="34" charset="-128"/>
              </a:rPr>
              <a:t>最初からグローバル</a:t>
            </a:r>
            <a:endParaRPr lang="en-US" altLang="ja-JP" dirty="0">
              <a:solidFill>
                <a:schemeClr val="bg1"/>
              </a:solidFill>
              <a:latin typeface="Meiryo" panose="020B0604030504040204" pitchFamily="34" charset="-128"/>
              <a:ea typeface="Meiryo" panose="020B0604030504040204" pitchFamily="34" charset="-128"/>
            </a:endParaRPr>
          </a:p>
        </p:txBody>
      </p:sp>
      <p:sp>
        <p:nvSpPr>
          <p:cNvPr id="10" name="正方形/長方形 9">
            <a:extLst>
              <a:ext uri="{FF2B5EF4-FFF2-40B4-BE49-F238E27FC236}">
                <a16:creationId xmlns:a16="http://schemas.microsoft.com/office/drawing/2014/main" id="{393AF6DD-A278-2A43-AFE3-198AB208E2E6}"/>
              </a:ext>
            </a:extLst>
          </p:cNvPr>
          <p:cNvSpPr/>
          <p:nvPr/>
        </p:nvSpPr>
        <p:spPr>
          <a:xfrm>
            <a:off x="6048632" y="4874741"/>
            <a:ext cx="2638168" cy="79701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chemeClr val="bg1"/>
                </a:solidFill>
                <a:latin typeface="Meiryo" panose="020B0604030504040204" pitchFamily="34" charset="-128"/>
                <a:ea typeface="Meiryo" panose="020B0604030504040204" pitchFamily="34" charset="-128"/>
              </a:rPr>
              <a:t>サービスが</a:t>
            </a:r>
            <a:endParaRPr lang="en-US" altLang="ja-JP" dirty="0">
              <a:solidFill>
                <a:schemeClr val="bg1"/>
              </a:solidFill>
              <a:latin typeface="Meiryo" panose="020B0604030504040204" pitchFamily="34" charset="-128"/>
              <a:ea typeface="Meiryo" panose="020B0604030504040204" pitchFamily="34" charset="-128"/>
            </a:endParaRPr>
          </a:p>
          <a:p>
            <a:pPr algn="ctr"/>
            <a:r>
              <a:rPr lang="ja-JP" altLang="en-US">
                <a:solidFill>
                  <a:schemeClr val="bg1"/>
                </a:solidFill>
                <a:latin typeface="Meiryo" panose="020B0604030504040204" pitchFamily="34" charset="-128"/>
                <a:ea typeface="Meiryo" panose="020B0604030504040204" pitchFamily="34" charset="-128"/>
              </a:rPr>
              <a:t>プラットフォーム</a:t>
            </a:r>
            <a:endParaRPr lang="ja-JP" altLang="en-US" dirty="0">
              <a:solidFill>
                <a:schemeClr val="bg1"/>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887AA9E8-9563-8C45-99E1-9FDC55A60372}"/>
              </a:ext>
            </a:extLst>
          </p:cNvPr>
          <p:cNvSpPr txBox="1"/>
          <p:nvPr/>
        </p:nvSpPr>
        <p:spPr>
          <a:xfrm>
            <a:off x="670932" y="1463627"/>
            <a:ext cx="7802136" cy="369332"/>
          </a:xfrm>
          <a:prstGeom prst="rect">
            <a:avLst/>
          </a:prstGeom>
          <a:noFill/>
        </p:spPr>
        <p:txBody>
          <a:bodyPr wrap="none" rtlCol="0">
            <a:spAutoFit/>
          </a:bodyPr>
          <a:lstStyle/>
          <a:p>
            <a:pPr algn="ctr"/>
            <a:r>
              <a:rPr kumimoji="1" lang="ja-JP" altLang="en-US" b="1">
                <a:solidFill>
                  <a:srgbClr val="0070C0"/>
                </a:solidFill>
                <a:latin typeface="Meiryo" panose="020B0604030504040204" pitchFamily="34" charset="-128"/>
                <a:ea typeface="Meiryo" panose="020B0604030504040204" pitchFamily="34" charset="-128"/>
              </a:rPr>
              <a:t>デジタル・ディスラプター</a:t>
            </a:r>
            <a:r>
              <a:rPr kumimoji="1" lang="ja-JP" altLang="en-US">
                <a:solidFill>
                  <a:srgbClr val="0070C0"/>
                </a:solidFill>
                <a:latin typeface="Meiryo" panose="020B0604030504040204" pitchFamily="34" charset="-128"/>
                <a:ea typeface="Meiryo" panose="020B0604030504040204" pitchFamily="34" charset="-128"/>
              </a:rPr>
              <a:t>（デジタル・テクノロジーを駆使した破壊者）</a:t>
            </a:r>
          </a:p>
        </p:txBody>
      </p:sp>
      <p:sp>
        <p:nvSpPr>
          <p:cNvPr id="13" name="三角形 12">
            <a:extLst>
              <a:ext uri="{FF2B5EF4-FFF2-40B4-BE49-F238E27FC236}">
                <a16:creationId xmlns:a16="http://schemas.microsoft.com/office/drawing/2014/main" id="{D7685E6A-F631-4A42-90F0-71E1A8C4AC0C}"/>
              </a:ext>
            </a:extLst>
          </p:cNvPr>
          <p:cNvSpPr/>
          <p:nvPr/>
        </p:nvSpPr>
        <p:spPr>
          <a:xfrm>
            <a:off x="457200" y="1832959"/>
            <a:ext cx="8229600" cy="828325"/>
          </a:xfrm>
          <a:prstGeom prst="triangle">
            <a:avLst/>
          </a:prstGeom>
          <a:solidFill>
            <a:schemeClr val="accent6">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上矢印 14">
            <a:extLst>
              <a:ext uri="{FF2B5EF4-FFF2-40B4-BE49-F238E27FC236}">
                <a16:creationId xmlns:a16="http://schemas.microsoft.com/office/drawing/2014/main" id="{05B87631-52D8-6746-8C91-3B4251E6FD44}"/>
              </a:ext>
            </a:extLst>
          </p:cNvPr>
          <p:cNvSpPr/>
          <p:nvPr/>
        </p:nvSpPr>
        <p:spPr>
          <a:xfrm>
            <a:off x="1232586" y="4162012"/>
            <a:ext cx="1087395" cy="562233"/>
          </a:xfrm>
          <a:prstGeom prst="upArrow">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上矢印 15">
            <a:extLst>
              <a:ext uri="{FF2B5EF4-FFF2-40B4-BE49-F238E27FC236}">
                <a16:creationId xmlns:a16="http://schemas.microsoft.com/office/drawing/2014/main" id="{B5752A48-F89C-E34D-A563-CB1347D7C68B}"/>
              </a:ext>
            </a:extLst>
          </p:cNvPr>
          <p:cNvSpPr/>
          <p:nvPr/>
        </p:nvSpPr>
        <p:spPr>
          <a:xfrm>
            <a:off x="4028301" y="4162012"/>
            <a:ext cx="1087395" cy="562233"/>
          </a:xfrm>
          <a:prstGeom prst="upArrow">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上矢印 16">
            <a:extLst>
              <a:ext uri="{FF2B5EF4-FFF2-40B4-BE49-F238E27FC236}">
                <a16:creationId xmlns:a16="http://schemas.microsoft.com/office/drawing/2014/main" id="{0CC1D4F8-0C5D-924C-A3B3-8795503D0239}"/>
              </a:ext>
            </a:extLst>
          </p:cNvPr>
          <p:cNvSpPr/>
          <p:nvPr/>
        </p:nvSpPr>
        <p:spPr>
          <a:xfrm>
            <a:off x="6802393" y="4162012"/>
            <a:ext cx="1087395" cy="562233"/>
          </a:xfrm>
          <a:prstGeom prst="upArrow">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002263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AF841E-3016-9845-BC6B-8F761FBB4B22}"/>
              </a:ext>
            </a:extLst>
          </p:cNvPr>
          <p:cNvSpPr>
            <a:spLocks noGrp="1"/>
          </p:cNvSpPr>
          <p:nvPr>
            <p:ph type="title"/>
          </p:nvPr>
        </p:nvSpPr>
        <p:spPr/>
        <p:txBody>
          <a:bodyPr/>
          <a:lstStyle/>
          <a:p>
            <a:r>
              <a:rPr lang="ja-JP" altLang="en-US"/>
              <a:t>デジタル・トランスフォーメーションへの２つの対応</a:t>
            </a:r>
          </a:p>
        </p:txBody>
      </p:sp>
      <p:sp>
        <p:nvSpPr>
          <p:cNvPr id="4" name="正方形/長方形 3">
            <a:extLst>
              <a:ext uri="{FF2B5EF4-FFF2-40B4-BE49-F238E27FC236}">
                <a16:creationId xmlns:a16="http://schemas.microsoft.com/office/drawing/2014/main" id="{ADFF851C-DF7E-5745-B126-7FC458DC6062}"/>
              </a:ext>
            </a:extLst>
          </p:cNvPr>
          <p:cNvSpPr/>
          <p:nvPr/>
        </p:nvSpPr>
        <p:spPr>
          <a:xfrm>
            <a:off x="581195" y="1101271"/>
            <a:ext cx="7981610" cy="61098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panose="020B0604030504040204" pitchFamily="34" charset="-128"/>
                <a:ea typeface="Meiryo" panose="020B0604030504040204" pitchFamily="34" charset="-128"/>
                <a:cs typeface="Meiryo" charset="-128"/>
              </a:rPr>
              <a:t>デジタル・トランスフォーメーション</a:t>
            </a:r>
            <a:endParaRPr kumimoji="1" lang="ja-JP" altLang="en-US" sz="1600" dirty="0">
              <a:solidFill>
                <a:srgbClr val="FFFFFF"/>
              </a:solidFill>
              <a:latin typeface="Meiryo" panose="020B0604030504040204" pitchFamily="34" charset="-128"/>
              <a:ea typeface="Meiryo" panose="020B0604030504040204" pitchFamily="34" charset="-128"/>
              <a:cs typeface="Meiryo" charset="-128"/>
            </a:endParaRPr>
          </a:p>
        </p:txBody>
      </p:sp>
      <p:sp>
        <p:nvSpPr>
          <p:cNvPr id="5" name="正方形/長方形 4">
            <a:extLst>
              <a:ext uri="{FF2B5EF4-FFF2-40B4-BE49-F238E27FC236}">
                <a16:creationId xmlns:a16="http://schemas.microsoft.com/office/drawing/2014/main" id="{BBF7CAF8-6831-D245-A5F8-7ACA76F84B19}"/>
              </a:ext>
            </a:extLst>
          </p:cNvPr>
          <p:cNvSpPr/>
          <p:nvPr/>
        </p:nvSpPr>
        <p:spPr>
          <a:xfrm>
            <a:off x="581195" y="1860136"/>
            <a:ext cx="7981610" cy="1443033"/>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600" dirty="0">
              <a:solidFill>
                <a:srgbClr val="FFFFFF"/>
              </a:solidFill>
              <a:latin typeface="Meiryo" panose="020B0604030504040204" pitchFamily="34" charset="-128"/>
              <a:ea typeface="Meiryo" panose="020B0604030504040204" pitchFamily="34" charset="-128"/>
              <a:cs typeface="Meiryo" charset="-128"/>
            </a:endParaRPr>
          </a:p>
        </p:txBody>
      </p:sp>
      <p:sp>
        <p:nvSpPr>
          <p:cNvPr id="9" name="正方形/長方形 8">
            <a:extLst>
              <a:ext uri="{FF2B5EF4-FFF2-40B4-BE49-F238E27FC236}">
                <a16:creationId xmlns:a16="http://schemas.microsoft.com/office/drawing/2014/main" id="{4222DE07-0F78-C540-A5DA-130276897446}"/>
              </a:ext>
            </a:extLst>
          </p:cNvPr>
          <p:cNvSpPr/>
          <p:nvPr/>
        </p:nvSpPr>
        <p:spPr>
          <a:xfrm>
            <a:off x="588395" y="3532301"/>
            <a:ext cx="3867377" cy="1320975"/>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panose="020B0604030504040204" pitchFamily="34" charset="-128"/>
                <a:ea typeface="Meiryo" panose="020B0604030504040204" pitchFamily="34" charset="-128"/>
                <a:cs typeface="Meiryo" charset="-128"/>
              </a:rPr>
              <a:t>開発すべき</a:t>
            </a:r>
            <a:endParaRPr kumimoji="1" lang="en-US" altLang="ja-JP" sz="2400" b="1" dirty="0">
              <a:solidFill>
                <a:srgbClr val="FFFFFF"/>
              </a:solidFill>
              <a:latin typeface="Meiryo" panose="020B0604030504040204" pitchFamily="34" charset="-128"/>
              <a:ea typeface="Meiryo" panose="020B0604030504040204" pitchFamily="34" charset="-128"/>
              <a:cs typeface="Meiryo" charset="-128"/>
            </a:endParaRPr>
          </a:p>
          <a:p>
            <a:pPr algn="ctr"/>
            <a:r>
              <a:rPr kumimoji="1" lang="ja-JP" altLang="en-US" sz="2400" b="1">
                <a:solidFill>
                  <a:srgbClr val="FFFFFF"/>
                </a:solidFill>
                <a:latin typeface="Meiryo" panose="020B0604030504040204" pitchFamily="34" charset="-128"/>
                <a:ea typeface="Meiryo" panose="020B0604030504040204" pitchFamily="34" charset="-128"/>
                <a:cs typeface="Meiryo" charset="-128"/>
              </a:rPr>
              <a:t>プログラムが増大</a:t>
            </a:r>
            <a:endParaRPr kumimoji="1" lang="ja-JP" altLang="en-US" sz="2400" dirty="0">
              <a:solidFill>
                <a:srgbClr val="FFFFFF"/>
              </a:solidFill>
              <a:latin typeface="Meiryo" panose="020B0604030504040204" pitchFamily="34" charset="-128"/>
              <a:ea typeface="Meiryo" panose="020B0604030504040204" pitchFamily="34" charset="-128"/>
              <a:cs typeface="Meiryo" charset="-128"/>
            </a:endParaRPr>
          </a:p>
        </p:txBody>
      </p:sp>
      <p:sp>
        <p:nvSpPr>
          <p:cNvPr id="7" name="下矢印 6">
            <a:extLst>
              <a:ext uri="{FF2B5EF4-FFF2-40B4-BE49-F238E27FC236}">
                <a16:creationId xmlns:a16="http://schemas.microsoft.com/office/drawing/2014/main" id="{0E1BDED4-2B33-DC43-BC37-AADA5BB34380}"/>
              </a:ext>
            </a:extLst>
          </p:cNvPr>
          <p:cNvSpPr/>
          <p:nvPr/>
        </p:nvSpPr>
        <p:spPr>
          <a:xfrm>
            <a:off x="4154401" y="1686523"/>
            <a:ext cx="849600" cy="250189"/>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9" name="正方形/長方形 18">
            <a:extLst>
              <a:ext uri="{FF2B5EF4-FFF2-40B4-BE49-F238E27FC236}">
                <a16:creationId xmlns:a16="http://schemas.microsoft.com/office/drawing/2014/main" id="{E08F2938-1957-2141-A61B-72D0B2AB6287}"/>
              </a:ext>
            </a:extLst>
          </p:cNvPr>
          <p:cNvSpPr/>
          <p:nvPr/>
        </p:nvSpPr>
        <p:spPr>
          <a:xfrm>
            <a:off x="4725193" y="3532301"/>
            <a:ext cx="3844811" cy="1320975"/>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panose="020B0604030504040204" pitchFamily="34" charset="-128"/>
                <a:ea typeface="Meiryo" panose="020B0604030504040204" pitchFamily="34" charset="-128"/>
                <a:cs typeface="Meiryo" charset="-128"/>
              </a:rPr>
              <a:t>あらゆる業務を</a:t>
            </a:r>
            <a:endParaRPr kumimoji="1" lang="en-US" altLang="ja-JP" sz="2400" b="1" dirty="0">
              <a:solidFill>
                <a:srgbClr val="FFFFFF"/>
              </a:solidFill>
              <a:latin typeface="Meiryo" panose="020B0604030504040204" pitchFamily="34" charset="-128"/>
              <a:ea typeface="Meiryo" panose="020B0604030504040204" pitchFamily="34" charset="-128"/>
              <a:cs typeface="Meiryo" charset="-128"/>
            </a:endParaRPr>
          </a:p>
          <a:p>
            <a:pPr algn="ctr"/>
            <a:r>
              <a:rPr kumimoji="1" lang="ja-JP" altLang="en-US" sz="2400" b="1">
                <a:solidFill>
                  <a:srgbClr val="FFFFFF"/>
                </a:solidFill>
                <a:latin typeface="Meiryo" panose="020B0604030504040204" pitchFamily="34" charset="-128"/>
                <a:ea typeface="Meiryo" panose="020B0604030504040204" pitchFamily="34" charset="-128"/>
                <a:cs typeface="Meiryo" charset="-128"/>
              </a:rPr>
              <a:t>データとして把握</a:t>
            </a:r>
            <a:endParaRPr kumimoji="1" lang="ja-JP" altLang="en-US" sz="2400" dirty="0">
              <a:solidFill>
                <a:srgbClr val="FFFFFF"/>
              </a:solidFill>
              <a:latin typeface="Meiryo" panose="020B0604030504040204" pitchFamily="34" charset="-128"/>
              <a:ea typeface="Meiryo" panose="020B0604030504040204" pitchFamily="34" charset="-128"/>
              <a:cs typeface="Meiryo" charset="-128"/>
            </a:endParaRPr>
          </a:p>
        </p:txBody>
      </p:sp>
      <p:sp>
        <p:nvSpPr>
          <p:cNvPr id="18" name="正方形/長方形 17">
            <a:extLst>
              <a:ext uri="{FF2B5EF4-FFF2-40B4-BE49-F238E27FC236}">
                <a16:creationId xmlns:a16="http://schemas.microsoft.com/office/drawing/2014/main" id="{36397269-4B6B-7143-B4E8-5EA5E6D202C6}"/>
              </a:ext>
            </a:extLst>
          </p:cNvPr>
          <p:cNvSpPr/>
          <p:nvPr/>
        </p:nvSpPr>
        <p:spPr>
          <a:xfrm>
            <a:off x="581195" y="5055178"/>
            <a:ext cx="7981608" cy="652807"/>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a:solidFill>
                  <a:srgbClr val="FFFFFF"/>
                </a:solidFill>
                <a:latin typeface="Meiryo" panose="020B0604030504040204" pitchFamily="34" charset="-128"/>
                <a:ea typeface="Meiryo" panose="020B0604030504040204" pitchFamily="34" charset="-128"/>
                <a:cs typeface="Meiryo" charset="-128"/>
              </a:rPr>
              <a:t>ビジネス・テーマが生まれる</a:t>
            </a:r>
            <a:endParaRPr kumimoji="1" lang="ja-JP" altLang="en-US" sz="2400" dirty="0">
              <a:solidFill>
                <a:srgbClr val="FFFFFF"/>
              </a:solidFill>
              <a:latin typeface="Meiryo" panose="020B0604030504040204" pitchFamily="34" charset="-128"/>
              <a:ea typeface="Meiryo" panose="020B0604030504040204" pitchFamily="34" charset="-128"/>
              <a:cs typeface="Meiryo" charset="-128"/>
            </a:endParaRPr>
          </a:p>
        </p:txBody>
      </p:sp>
      <p:sp>
        <p:nvSpPr>
          <p:cNvPr id="10" name="下カーブ矢印 9">
            <a:extLst>
              <a:ext uri="{FF2B5EF4-FFF2-40B4-BE49-F238E27FC236}">
                <a16:creationId xmlns:a16="http://schemas.microsoft.com/office/drawing/2014/main" id="{18F09740-2EC8-3E43-B05A-652888E847B0}"/>
              </a:ext>
            </a:extLst>
          </p:cNvPr>
          <p:cNvSpPr/>
          <p:nvPr/>
        </p:nvSpPr>
        <p:spPr>
          <a:xfrm>
            <a:off x="3909926" y="3205120"/>
            <a:ext cx="1459449" cy="704772"/>
          </a:xfrm>
          <a:prstGeom prst="curved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4672E919-A8BE-A94B-975A-51F304F5FA75}"/>
              </a:ext>
            </a:extLst>
          </p:cNvPr>
          <p:cNvSpPr/>
          <p:nvPr/>
        </p:nvSpPr>
        <p:spPr>
          <a:xfrm>
            <a:off x="588396" y="5843815"/>
            <a:ext cx="7981608" cy="461665"/>
          </a:xfrm>
          <a:prstGeom prst="rect">
            <a:avLst/>
          </a:prstGeom>
        </p:spPr>
        <p:txBody>
          <a:bodyPr wrap="square">
            <a:spAutoFit/>
          </a:bodyPr>
          <a:lstStyle/>
          <a:p>
            <a:pPr algn="ctr"/>
            <a:r>
              <a:rPr lang="ja-JP" altLang="ja-JP" sz="2400">
                <a:solidFill>
                  <a:schemeClr val="accent4">
                    <a:lumMod val="75000"/>
                  </a:schemeClr>
                </a:solidFill>
                <a:latin typeface="Meiryo" panose="020B0604030504040204" pitchFamily="34" charset="-128"/>
                <a:ea typeface="Meiryo" panose="020B0604030504040204" pitchFamily="34" charset="-128"/>
              </a:rPr>
              <a:t>業務が</a:t>
            </a:r>
            <a:r>
              <a:rPr lang="en-US" altLang="ja-JP" sz="2400" dirty="0">
                <a:solidFill>
                  <a:schemeClr val="accent4">
                    <a:lumMod val="75000"/>
                  </a:schemeClr>
                </a:solidFill>
                <a:latin typeface="Meiryo" panose="020B0604030504040204" pitchFamily="34" charset="-128"/>
                <a:ea typeface="Meiryo" panose="020B0604030504040204" pitchFamily="34" charset="-128"/>
              </a:rPr>
              <a:t>IT</a:t>
            </a:r>
            <a:r>
              <a:rPr lang="ja-JP" altLang="ja-JP" sz="2400">
                <a:solidFill>
                  <a:schemeClr val="accent4">
                    <a:lumMod val="75000"/>
                  </a:schemeClr>
                </a:solidFill>
                <a:latin typeface="Meiryo" panose="020B0604030504040204" pitchFamily="34" charset="-128"/>
                <a:ea typeface="Meiryo" panose="020B0604030504040204" pitchFamily="34" charset="-128"/>
              </a:rPr>
              <a:t>へ</a:t>
            </a:r>
            <a:r>
              <a:rPr lang="en-US" altLang="ja-JP" sz="2400" dirty="0">
                <a:solidFill>
                  <a:schemeClr val="accent4">
                    <a:lumMod val="75000"/>
                  </a:schemeClr>
                </a:solidFill>
                <a:latin typeface="Meiryo" panose="020B0604030504040204" pitchFamily="34" charset="-128"/>
                <a:ea typeface="Meiryo" panose="020B0604030504040204" pitchFamily="34" charset="-128"/>
              </a:rPr>
              <a:t>IT</a:t>
            </a:r>
            <a:r>
              <a:rPr lang="ja-JP" altLang="ja-JP" sz="2400">
                <a:solidFill>
                  <a:schemeClr val="accent4">
                    <a:lumMod val="75000"/>
                  </a:schemeClr>
                </a:solidFill>
                <a:latin typeface="Meiryo" panose="020B0604030504040204" pitchFamily="34" charset="-128"/>
                <a:ea typeface="Meiryo" panose="020B0604030504040204" pitchFamily="34" charset="-128"/>
              </a:rPr>
              <a:t>が業務へとシームレスに変換される状態</a:t>
            </a:r>
            <a:endParaRPr lang="ja-JP" altLang="en-US" sz="2400">
              <a:solidFill>
                <a:schemeClr val="accent4">
                  <a:lumMod val="75000"/>
                </a:schemeClr>
              </a:solidFill>
              <a:latin typeface="Meiryo" panose="020B0604030504040204" pitchFamily="34" charset="-128"/>
              <a:ea typeface="Meiryo" panose="020B0604030504040204" pitchFamily="34" charset="-128"/>
            </a:endParaRPr>
          </a:p>
        </p:txBody>
      </p:sp>
      <p:sp>
        <p:nvSpPr>
          <p:cNvPr id="3" name="正方形/長方形 2">
            <a:extLst>
              <a:ext uri="{FF2B5EF4-FFF2-40B4-BE49-F238E27FC236}">
                <a16:creationId xmlns:a16="http://schemas.microsoft.com/office/drawing/2014/main" id="{DCA74510-9E4D-C14D-9E85-FA81298F31F0}"/>
              </a:ext>
            </a:extLst>
          </p:cNvPr>
          <p:cNvSpPr/>
          <p:nvPr/>
        </p:nvSpPr>
        <p:spPr>
          <a:xfrm>
            <a:off x="7168970" y="1996262"/>
            <a:ext cx="1107996" cy="369332"/>
          </a:xfrm>
          <a:prstGeom prst="rect">
            <a:avLst/>
          </a:prstGeom>
        </p:spPr>
        <p:txBody>
          <a:bodyPr wrap="none">
            <a:spAutoFit/>
          </a:bodyPr>
          <a:lstStyle/>
          <a:p>
            <a:pPr algn="ctr"/>
            <a:r>
              <a:rPr lang="ja-JP" altLang="en-US" b="1">
                <a:solidFill>
                  <a:srgbClr val="FFFFFF"/>
                </a:solidFill>
                <a:latin typeface="Meiryo" panose="020B0604030504040204" pitchFamily="34" charset="-128"/>
                <a:ea typeface="Meiryo" panose="020B0604030504040204" pitchFamily="34" charset="-128"/>
                <a:cs typeface="Meiryo" charset="-128"/>
              </a:rPr>
              <a:t>デジタル</a:t>
            </a:r>
            <a:endParaRPr lang="ja-JP" altLang="en-US" sz="1200" dirty="0">
              <a:solidFill>
                <a:srgbClr val="FFFFFF"/>
              </a:solidFill>
              <a:latin typeface="Meiryo" panose="020B0604030504040204" pitchFamily="34" charset="-128"/>
              <a:ea typeface="Meiryo" panose="020B0604030504040204" pitchFamily="34" charset="-128"/>
              <a:cs typeface="Meiryo" charset="-128"/>
            </a:endParaRPr>
          </a:p>
        </p:txBody>
      </p:sp>
      <p:pic>
        <p:nvPicPr>
          <p:cNvPr id="21" name="図 20">
            <a:extLst>
              <a:ext uri="{FF2B5EF4-FFF2-40B4-BE49-F238E27FC236}">
                <a16:creationId xmlns:a16="http://schemas.microsoft.com/office/drawing/2014/main" id="{A366167E-ADCC-D544-B9D5-16F667538D68}"/>
              </a:ext>
            </a:extLst>
          </p:cNvPr>
          <p:cNvPicPr>
            <a:picLocks noChangeAspect="1"/>
          </p:cNvPicPr>
          <p:nvPr/>
        </p:nvPicPr>
        <p:blipFill>
          <a:blip r:embed="rId3"/>
          <a:stretch>
            <a:fillRect/>
          </a:stretch>
        </p:blipFill>
        <p:spPr>
          <a:xfrm>
            <a:off x="1072537" y="2331962"/>
            <a:ext cx="844881" cy="844881"/>
          </a:xfrm>
          <a:prstGeom prst="rect">
            <a:avLst/>
          </a:prstGeom>
          <a:ln>
            <a:noFill/>
          </a:ln>
          <a:effectLst>
            <a:outerShdw blurRad="50800" dist="38100" dir="2700000" algn="tl" rotWithShape="0">
              <a:prstClr val="black">
                <a:alpha val="40000"/>
              </a:prstClr>
            </a:outerShdw>
          </a:effectLst>
        </p:spPr>
      </p:pic>
      <p:pic>
        <p:nvPicPr>
          <p:cNvPr id="22" name="図 21">
            <a:extLst>
              <a:ext uri="{FF2B5EF4-FFF2-40B4-BE49-F238E27FC236}">
                <a16:creationId xmlns:a16="http://schemas.microsoft.com/office/drawing/2014/main" id="{97FD04D9-457D-E240-83AA-0ED640535030}"/>
              </a:ext>
            </a:extLst>
          </p:cNvPr>
          <p:cNvPicPr>
            <a:picLocks noChangeAspect="1"/>
          </p:cNvPicPr>
          <p:nvPr/>
        </p:nvPicPr>
        <p:blipFill>
          <a:blip r:embed="rId4"/>
          <a:stretch>
            <a:fillRect/>
          </a:stretch>
        </p:blipFill>
        <p:spPr>
          <a:xfrm>
            <a:off x="7219372" y="2303684"/>
            <a:ext cx="1007192" cy="901436"/>
          </a:xfrm>
          <a:prstGeom prst="rect">
            <a:avLst/>
          </a:prstGeom>
          <a:effectLst>
            <a:outerShdw blurRad="50800" dist="38100" dir="2700000" algn="tl" rotWithShape="0">
              <a:prstClr val="black">
                <a:alpha val="40000"/>
              </a:prstClr>
            </a:outerShdw>
          </a:effectLst>
        </p:spPr>
      </p:pic>
      <p:sp>
        <p:nvSpPr>
          <p:cNvPr id="23" name="正方形/長方形 22">
            <a:extLst>
              <a:ext uri="{FF2B5EF4-FFF2-40B4-BE49-F238E27FC236}">
                <a16:creationId xmlns:a16="http://schemas.microsoft.com/office/drawing/2014/main" id="{51B561F8-B8D9-EA47-BD4B-57C47A31934C}"/>
              </a:ext>
            </a:extLst>
          </p:cNvPr>
          <p:cNvSpPr/>
          <p:nvPr/>
        </p:nvSpPr>
        <p:spPr>
          <a:xfrm>
            <a:off x="825564" y="2015900"/>
            <a:ext cx="1338829" cy="369332"/>
          </a:xfrm>
          <a:prstGeom prst="rect">
            <a:avLst/>
          </a:prstGeom>
        </p:spPr>
        <p:txBody>
          <a:bodyPr wrap="none">
            <a:spAutoFit/>
          </a:bodyPr>
          <a:lstStyle/>
          <a:p>
            <a:pPr algn="ctr"/>
            <a:r>
              <a:rPr lang="ja-JP" altLang="en-US" b="1">
                <a:solidFill>
                  <a:srgbClr val="FFFFFF"/>
                </a:solidFill>
                <a:latin typeface="Meiryo" panose="020B0604030504040204" pitchFamily="34" charset="-128"/>
                <a:ea typeface="Meiryo" panose="020B0604030504040204" pitchFamily="34" charset="-128"/>
                <a:cs typeface="Meiryo" charset="-128"/>
              </a:rPr>
              <a:t>フィジカル</a:t>
            </a:r>
            <a:endParaRPr lang="ja-JP" altLang="en-US" sz="1200" dirty="0">
              <a:solidFill>
                <a:srgbClr val="FFFFFF"/>
              </a:solidFill>
              <a:latin typeface="Meiryo" panose="020B0604030504040204" pitchFamily="34" charset="-128"/>
              <a:ea typeface="Meiryo" panose="020B0604030504040204" pitchFamily="34" charset="-128"/>
              <a:cs typeface="Meiryo" charset="-128"/>
            </a:endParaRPr>
          </a:p>
        </p:txBody>
      </p:sp>
      <p:sp>
        <p:nvSpPr>
          <p:cNvPr id="25" name="正方形/長方形 24">
            <a:extLst>
              <a:ext uri="{FF2B5EF4-FFF2-40B4-BE49-F238E27FC236}">
                <a16:creationId xmlns:a16="http://schemas.microsoft.com/office/drawing/2014/main" id="{D75B7894-FF9F-A543-BE1C-561650CEA828}"/>
              </a:ext>
            </a:extLst>
          </p:cNvPr>
          <p:cNvSpPr/>
          <p:nvPr/>
        </p:nvSpPr>
        <p:spPr>
          <a:xfrm>
            <a:off x="1917418" y="2394771"/>
            <a:ext cx="2262158" cy="615553"/>
          </a:xfrm>
          <a:prstGeom prst="rect">
            <a:avLst/>
          </a:prstGeom>
        </p:spPr>
        <p:txBody>
          <a:bodyPr wrap="none">
            <a:spAutoFit/>
          </a:bodyPr>
          <a:lstStyle/>
          <a:p>
            <a:r>
              <a:rPr lang="ja-JP" altLang="en-US" sz="1600">
                <a:solidFill>
                  <a:srgbClr val="FFFFFF"/>
                </a:solidFill>
                <a:latin typeface="Meiryo" panose="020B0604030504040204" pitchFamily="34" charset="-128"/>
                <a:ea typeface="Meiryo" panose="020B0604030504040204" pitchFamily="34" charset="-128"/>
                <a:cs typeface="Meiryo" charset="-128"/>
              </a:rPr>
              <a:t>人間主導で展開される</a:t>
            </a:r>
            <a:endParaRPr lang="en-US" altLang="ja-JP" sz="1600" dirty="0">
              <a:solidFill>
                <a:srgbClr val="FFFFFF"/>
              </a:solidFill>
              <a:latin typeface="Meiryo" panose="020B0604030504040204" pitchFamily="34" charset="-128"/>
              <a:ea typeface="Meiryo" panose="020B0604030504040204" pitchFamily="34" charset="-128"/>
              <a:cs typeface="Meiryo" charset="-128"/>
            </a:endParaRPr>
          </a:p>
          <a:p>
            <a:r>
              <a:rPr lang="ja-JP" altLang="en-US">
                <a:solidFill>
                  <a:srgbClr val="FFFFFF"/>
                </a:solidFill>
                <a:latin typeface="Meiryo" panose="020B0604030504040204" pitchFamily="34" charset="-128"/>
                <a:ea typeface="Meiryo" panose="020B0604030504040204" pitchFamily="34" charset="-128"/>
                <a:cs typeface="Meiryo" charset="-128"/>
              </a:rPr>
              <a:t>ビジネス・プロセス</a:t>
            </a:r>
            <a:endParaRPr lang="ja-JP" altLang="en-US" dirty="0">
              <a:solidFill>
                <a:srgbClr val="FFFFFF"/>
              </a:solidFill>
              <a:latin typeface="Meiryo" panose="020B0604030504040204" pitchFamily="34" charset="-128"/>
              <a:ea typeface="Meiryo" panose="020B0604030504040204" pitchFamily="34" charset="-128"/>
              <a:cs typeface="Meiryo" charset="-128"/>
            </a:endParaRPr>
          </a:p>
        </p:txBody>
      </p:sp>
      <p:sp>
        <p:nvSpPr>
          <p:cNvPr id="26" name="正方形/長方形 25">
            <a:extLst>
              <a:ext uri="{FF2B5EF4-FFF2-40B4-BE49-F238E27FC236}">
                <a16:creationId xmlns:a16="http://schemas.microsoft.com/office/drawing/2014/main" id="{E9D4BD7A-3158-864E-8393-6FCB226D1F6B}"/>
              </a:ext>
            </a:extLst>
          </p:cNvPr>
          <p:cNvSpPr/>
          <p:nvPr/>
        </p:nvSpPr>
        <p:spPr>
          <a:xfrm>
            <a:off x="4978826" y="2388442"/>
            <a:ext cx="2262158" cy="615553"/>
          </a:xfrm>
          <a:prstGeom prst="rect">
            <a:avLst/>
          </a:prstGeom>
        </p:spPr>
        <p:txBody>
          <a:bodyPr wrap="none">
            <a:spAutoFit/>
          </a:bodyPr>
          <a:lstStyle/>
          <a:p>
            <a:pPr algn="r"/>
            <a:r>
              <a:rPr lang="ja-JP" altLang="en-US" sz="1600">
                <a:solidFill>
                  <a:srgbClr val="FFFFFF"/>
                </a:solidFill>
                <a:latin typeface="Meiryo" panose="020B0604030504040204" pitchFamily="34" charset="-128"/>
                <a:ea typeface="Meiryo" panose="020B0604030504040204" pitchFamily="34" charset="-128"/>
                <a:cs typeface="Meiryo" charset="-128"/>
              </a:rPr>
              <a:t>人間と</a:t>
            </a:r>
            <a:r>
              <a:rPr lang="en-US" altLang="ja-JP" sz="1600" dirty="0">
                <a:solidFill>
                  <a:srgbClr val="FFFFFF"/>
                </a:solidFill>
                <a:latin typeface="Meiryo" panose="020B0604030504040204" pitchFamily="34" charset="-128"/>
                <a:ea typeface="Meiryo" panose="020B0604030504040204" pitchFamily="34" charset="-128"/>
                <a:cs typeface="Meiryo" charset="-128"/>
              </a:rPr>
              <a:t>IT</a:t>
            </a:r>
            <a:r>
              <a:rPr lang="ja-JP" altLang="en-US" sz="1600">
                <a:solidFill>
                  <a:srgbClr val="FFFFFF"/>
                </a:solidFill>
                <a:latin typeface="Meiryo" panose="020B0604030504040204" pitchFamily="34" charset="-128"/>
                <a:ea typeface="Meiryo" panose="020B0604030504040204" pitchFamily="34" charset="-128"/>
                <a:cs typeface="Meiryo" charset="-128"/>
              </a:rPr>
              <a:t>が一体化した</a:t>
            </a:r>
            <a:endParaRPr lang="en-US" altLang="ja-JP" sz="1600" dirty="0">
              <a:solidFill>
                <a:srgbClr val="FFFFFF"/>
              </a:solidFill>
              <a:latin typeface="Meiryo" panose="020B0604030504040204" pitchFamily="34" charset="-128"/>
              <a:ea typeface="Meiryo" panose="020B0604030504040204" pitchFamily="34" charset="-128"/>
              <a:cs typeface="Meiryo" charset="-128"/>
            </a:endParaRPr>
          </a:p>
          <a:p>
            <a:pPr algn="r"/>
            <a:r>
              <a:rPr lang="ja-JP" altLang="en-US">
                <a:solidFill>
                  <a:srgbClr val="FFFFFF"/>
                </a:solidFill>
                <a:latin typeface="Meiryo" panose="020B0604030504040204" pitchFamily="34" charset="-128"/>
                <a:ea typeface="Meiryo" panose="020B0604030504040204" pitchFamily="34" charset="-128"/>
                <a:cs typeface="Meiryo" charset="-128"/>
              </a:rPr>
              <a:t>ビジネス・プロセス</a:t>
            </a:r>
            <a:endParaRPr lang="ja-JP" altLang="en-US" dirty="0">
              <a:solidFill>
                <a:srgbClr val="FFFFFF"/>
              </a:solidFill>
              <a:latin typeface="Meiryo" panose="020B0604030504040204" pitchFamily="34" charset="-128"/>
              <a:ea typeface="Meiryo" panose="020B0604030504040204" pitchFamily="34" charset="-128"/>
              <a:cs typeface="Meiryo" charset="-128"/>
            </a:endParaRPr>
          </a:p>
        </p:txBody>
      </p:sp>
      <p:sp>
        <p:nvSpPr>
          <p:cNvPr id="8" name="右矢印 7">
            <a:extLst>
              <a:ext uri="{FF2B5EF4-FFF2-40B4-BE49-F238E27FC236}">
                <a16:creationId xmlns:a16="http://schemas.microsoft.com/office/drawing/2014/main" id="{D44757CA-A157-B742-871B-537CD3ACD99B}"/>
              </a:ext>
            </a:extLst>
          </p:cNvPr>
          <p:cNvSpPr/>
          <p:nvPr/>
        </p:nvSpPr>
        <p:spPr>
          <a:xfrm>
            <a:off x="4294233" y="2297576"/>
            <a:ext cx="569935" cy="782072"/>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a:extLst>
              <a:ext uri="{FF2B5EF4-FFF2-40B4-BE49-F238E27FC236}">
                <a16:creationId xmlns:a16="http://schemas.microsoft.com/office/drawing/2014/main" id="{F32A5CDD-499A-1441-AA95-2ED79BFB19F3}"/>
              </a:ext>
            </a:extLst>
          </p:cNvPr>
          <p:cNvSpPr/>
          <p:nvPr/>
        </p:nvSpPr>
        <p:spPr>
          <a:xfrm>
            <a:off x="2937179" y="1983090"/>
            <a:ext cx="3262433" cy="338554"/>
          </a:xfrm>
          <a:prstGeom prst="rect">
            <a:avLst/>
          </a:prstGeom>
        </p:spPr>
        <p:txBody>
          <a:bodyPr wrap="none">
            <a:spAutoFit/>
          </a:bodyPr>
          <a:lstStyle/>
          <a:p>
            <a:pPr algn="ctr"/>
            <a:r>
              <a:rPr lang="ja-JP" altLang="en-US" sz="1600" b="1">
                <a:solidFill>
                  <a:srgbClr val="FFFFFF"/>
                </a:solidFill>
                <a:latin typeface="Meiryo" panose="020B0604030504040204" pitchFamily="34" charset="-128"/>
                <a:ea typeface="Meiryo" panose="020B0604030504040204" pitchFamily="34" charset="-128"/>
                <a:cs typeface="Meiryo" charset="-128"/>
              </a:rPr>
              <a:t>ビジネス・プロセスのデジタル化</a:t>
            </a:r>
            <a:endParaRPr lang="ja-JP" altLang="en-US" sz="1600" b="1" dirty="0">
              <a:solidFill>
                <a:srgbClr val="FFFFFF"/>
              </a:solidFill>
              <a:latin typeface="Meiryo" panose="020B0604030504040204" pitchFamily="34" charset="-128"/>
              <a:ea typeface="Meiryo" panose="020B0604030504040204" pitchFamily="34" charset="-128"/>
              <a:cs typeface="Meiryo" charset="-128"/>
            </a:endParaRPr>
          </a:p>
        </p:txBody>
      </p:sp>
      <p:sp>
        <p:nvSpPr>
          <p:cNvPr id="28" name="下カーブ矢印 27">
            <a:extLst>
              <a:ext uri="{FF2B5EF4-FFF2-40B4-BE49-F238E27FC236}">
                <a16:creationId xmlns:a16="http://schemas.microsoft.com/office/drawing/2014/main" id="{BF1A3476-E6CF-DC49-9DBD-AA87460893F4}"/>
              </a:ext>
            </a:extLst>
          </p:cNvPr>
          <p:cNvSpPr/>
          <p:nvPr/>
        </p:nvSpPr>
        <p:spPr>
          <a:xfrm rot="10800000">
            <a:off x="3789323" y="4439913"/>
            <a:ext cx="1459449" cy="704772"/>
          </a:xfrm>
          <a:prstGeom prst="curved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40110658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変わるビジネスと</a:t>
            </a:r>
            <a:r>
              <a:rPr lang="en-US" altLang="ja-JP" dirty="0"/>
              <a:t>IT</a:t>
            </a:r>
            <a:r>
              <a:rPr lang="ja-JP" altLang="en-US"/>
              <a:t>の関係</a:t>
            </a:r>
            <a:endParaRPr kumimoji="1" lang="ja-JP" altLang="en-US" dirty="0"/>
          </a:p>
        </p:txBody>
      </p:sp>
      <p:sp>
        <p:nvSpPr>
          <p:cNvPr id="34" name="ストライプ矢印 33">
            <a:extLst>
              <a:ext uri="{FF2B5EF4-FFF2-40B4-BE49-F238E27FC236}">
                <a16:creationId xmlns:a16="http://schemas.microsoft.com/office/drawing/2014/main" id="{C4D4911D-94FC-4647-BB2D-142F3A0211CB}"/>
              </a:ext>
            </a:extLst>
          </p:cNvPr>
          <p:cNvSpPr/>
          <p:nvPr/>
        </p:nvSpPr>
        <p:spPr>
          <a:xfrm>
            <a:off x="587738" y="2191672"/>
            <a:ext cx="3988999" cy="900681"/>
          </a:xfrm>
          <a:prstGeom prst="stripedRightArrow">
            <a:avLst>
              <a:gd name="adj1" fmla="val 65257"/>
              <a:gd name="adj2" fmla="val 5000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開発</a:t>
            </a:r>
            <a:r>
              <a:rPr lang="ja-JP" altLang="en-US" sz="2000">
                <a:solidFill>
                  <a:srgbClr val="FFFFFF"/>
                </a:solidFill>
                <a:latin typeface="Meiryo" panose="020B0604030504040204" pitchFamily="34" charset="-128"/>
                <a:ea typeface="Meiryo" panose="020B0604030504040204" pitchFamily="34" charset="-128"/>
                <a:cs typeface="ＭＳ Ｐゴシック"/>
              </a:rPr>
              <a:t>・運用</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6" name="ストライプ矢印 35">
            <a:extLst>
              <a:ext uri="{FF2B5EF4-FFF2-40B4-BE49-F238E27FC236}">
                <a16:creationId xmlns:a16="http://schemas.microsoft.com/office/drawing/2014/main" id="{E3C63147-DC5E-1340-AC3C-0C3C28F96D74}"/>
              </a:ext>
            </a:extLst>
          </p:cNvPr>
          <p:cNvSpPr/>
          <p:nvPr/>
        </p:nvSpPr>
        <p:spPr>
          <a:xfrm>
            <a:off x="4599783" y="2191672"/>
            <a:ext cx="3988999" cy="900681"/>
          </a:xfrm>
          <a:prstGeom prst="stripedRightArrow">
            <a:avLst>
              <a:gd name="adj1" fmla="val 65257"/>
              <a:gd name="adj2" fmla="val 5000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開発・運用</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38" name="図 37">
            <a:extLst>
              <a:ext uri="{FF2B5EF4-FFF2-40B4-BE49-F238E27FC236}">
                <a16:creationId xmlns:a16="http://schemas.microsoft.com/office/drawing/2014/main" id="{96136A6B-E3F3-1F42-B2A9-5F0DC089EBC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2076929" y="1024900"/>
            <a:ext cx="1370744" cy="1259021"/>
          </a:xfrm>
          <a:prstGeom prst="rect">
            <a:avLst/>
          </a:prstGeom>
          <a:effectLst>
            <a:outerShdw blurRad="50800" dist="38100" dir="2700000" algn="tl" rotWithShape="0">
              <a:prstClr val="black">
                <a:alpha val="40000"/>
              </a:prstClr>
            </a:outerShdw>
          </a:effectLst>
        </p:spPr>
      </p:pic>
      <p:pic>
        <p:nvPicPr>
          <p:cNvPr id="9" name="図 8">
            <a:extLst>
              <a:ext uri="{FF2B5EF4-FFF2-40B4-BE49-F238E27FC236}">
                <a16:creationId xmlns:a16="http://schemas.microsoft.com/office/drawing/2014/main" id="{E3BEB0CF-72A7-0742-A163-E214C2F5CF2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7738" y="978181"/>
            <a:ext cx="1152004" cy="1259021"/>
          </a:xfrm>
          <a:prstGeom prst="rect">
            <a:avLst/>
          </a:prstGeom>
        </p:spPr>
      </p:pic>
      <p:grpSp>
        <p:nvGrpSpPr>
          <p:cNvPr id="4" name="グループ化 3">
            <a:extLst>
              <a:ext uri="{FF2B5EF4-FFF2-40B4-BE49-F238E27FC236}">
                <a16:creationId xmlns:a16="http://schemas.microsoft.com/office/drawing/2014/main" id="{BD3AEB4F-E083-884D-85D3-B3043FC6C9B4}"/>
              </a:ext>
            </a:extLst>
          </p:cNvPr>
          <p:cNvGrpSpPr/>
          <p:nvPr/>
        </p:nvGrpSpPr>
        <p:grpSpPr>
          <a:xfrm>
            <a:off x="540779" y="3138175"/>
            <a:ext cx="8055691" cy="3270014"/>
            <a:chOff x="540779" y="3138175"/>
            <a:chExt cx="8055691" cy="3270014"/>
          </a:xfrm>
        </p:grpSpPr>
        <p:sp>
          <p:nvSpPr>
            <p:cNvPr id="35" name="下矢印 34">
              <a:extLst>
                <a:ext uri="{FF2B5EF4-FFF2-40B4-BE49-F238E27FC236}">
                  <a16:creationId xmlns:a16="http://schemas.microsoft.com/office/drawing/2014/main" id="{F5C2431D-8AC5-4443-80DC-0A52296D0A88}"/>
                </a:ext>
              </a:extLst>
            </p:cNvPr>
            <p:cNvSpPr/>
            <p:nvPr/>
          </p:nvSpPr>
          <p:spPr>
            <a:xfrm>
              <a:off x="3402195" y="3138175"/>
              <a:ext cx="2339603" cy="900680"/>
            </a:xfrm>
            <a:prstGeom prst="downArrow">
              <a:avLst>
                <a:gd name="adj1" fmla="val 50000"/>
                <a:gd name="adj2" fmla="val 70861"/>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3" name="テキスト ボックス 2">
              <a:extLst>
                <a:ext uri="{FF2B5EF4-FFF2-40B4-BE49-F238E27FC236}">
                  <a16:creationId xmlns:a16="http://schemas.microsoft.com/office/drawing/2014/main" id="{673449F0-8B03-D149-8B33-8E827968BDC1}"/>
                </a:ext>
              </a:extLst>
            </p:cNvPr>
            <p:cNvSpPr txBox="1"/>
            <p:nvPr/>
          </p:nvSpPr>
          <p:spPr>
            <a:xfrm>
              <a:off x="540779" y="3583860"/>
              <a:ext cx="8055691" cy="369332"/>
            </a:xfrm>
            <a:prstGeom prst="rect">
              <a:avLst/>
            </a:prstGeom>
            <a:noFill/>
          </p:spPr>
          <p:txBody>
            <a:bodyPr wrap="square" rtlCol="0">
              <a:spAutoFit/>
            </a:bodyPr>
            <a:lstStyle/>
            <a:p>
              <a:pPr algn="ctr"/>
              <a:r>
                <a:rPr kumimoji="1" lang="ja-JP" altLang="en-US">
                  <a:solidFill>
                    <a:schemeClr val="accent6">
                      <a:lumMod val="50000"/>
                    </a:schemeClr>
                  </a:solidFill>
                  <a:latin typeface="Meiryo" panose="020B0604030504040204" pitchFamily="34" charset="-128"/>
                  <a:ea typeface="Meiryo" panose="020B0604030504040204" pitchFamily="34" charset="-128"/>
                </a:rPr>
                <a:t>少ない生産量（工数）で</a:t>
              </a:r>
              <a:r>
                <a:rPr lang="ja-JP" altLang="en-US">
                  <a:solidFill>
                    <a:schemeClr val="accent6">
                      <a:lumMod val="50000"/>
                    </a:schemeClr>
                  </a:solidFill>
                  <a:latin typeface="Meiryo" panose="020B0604030504040204" pitchFamily="34" charset="-128"/>
                  <a:ea typeface="Meiryo" panose="020B0604030504040204" pitchFamily="34" charset="-128"/>
                </a:rPr>
                <a:t>開発・運用のサイクルを高速で回転させる</a:t>
              </a:r>
              <a:endParaRPr kumimoji="1" lang="en-US" altLang="ja-JP" dirty="0">
                <a:solidFill>
                  <a:schemeClr val="accent6">
                    <a:lumMod val="50000"/>
                  </a:schemeClr>
                </a:solidFill>
                <a:latin typeface="Meiryo" panose="020B0604030504040204" pitchFamily="34" charset="-128"/>
                <a:ea typeface="Meiryo" panose="020B0604030504040204" pitchFamily="34" charset="-128"/>
              </a:endParaRPr>
            </a:p>
          </p:txBody>
        </p:sp>
        <p:pic>
          <p:nvPicPr>
            <p:cNvPr id="17" name="図 16">
              <a:extLst>
                <a:ext uri="{FF2B5EF4-FFF2-40B4-BE49-F238E27FC236}">
                  <a16:creationId xmlns:a16="http://schemas.microsoft.com/office/drawing/2014/main" id="{8BFD65FA-FF56-4E4A-99C1-9438B4546469}"/>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83001" y="4064223"/>
              <a:ext cx="469294" cy="471461"/>
            </a:xfrm>
            <a:prstGeom prst="rect">
              <a:avLst/>
            </a:prstGeom>
            <a:effectLst>
              <a:outerShdw blurRad="50800" dist="38100" dir="2700000" algn="tl" rotWithShape="0">
                <a:prstClr val="black">
                  <a:alpha val="40000"/>
                </a:prstClr>
              </a:outerShdw>
            </a:effectLst>
          </p:spPr>
        </p:pic>
        <p:pic>
          <p:nvPicPr>
            <p:cNvPr id="18" name="図 17">
              <a:extLst>
                <a:ext uri="{FF2B5EF4-FFF2-40B4-BE49-F238E27FC236}">
                  <a16:creationId xmlns:a16="http://schemas.microsoft.com/office/drawing/2014/main" id="{3175AF4D-8201-D54C-9EBE-1EC6C2A2C407}"/>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1052295" y="4064223"/>
              <a:ext cx="469294" cy="471461"/>
            </a:xfrm>
            <a:prstGeom prst="rect">
              <a:avLst/>
            </a:prstGeom>
            <a:effectLst>
              <a:outerShdw blurRad="50800" dist="38100" dir="2700000" algn="tl" rotWithShape="0">
                <a:prstClr val="black">
                  <a:alpha val="40000"/>
                </a:prstClr>
              </a:outerShdw>
            </a:effectLst>
          </p:spPr>
        </p:pic>
        <p:pic>
          <p:nvPicPr>
            <p:cNvPr id="19" name="図 18">
              <a:extLst>
                <a:ext uri="{FF2B5EF4-FFF2-40B4-BE49-F238E27FC236}">
                  <a16:creationId xmlns:a16="http://schemas.microsoft.com/office/drawing/2014/main" id="{B48E359E-5EAB-4B43-9A24-DC6D5D361FBF}"/>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1521589" y="4066854"/>
              <a:ext cx="469294" cy="471461"/>
            </a:xfrm>
            <a:prstGeom prst="rect">
              <a:avLst/>
            </a:prstGeom>
            <a:effectLst>
              <a:outerShdw blurRad="50800" dist="38100" dir="2700000" algn="tl" rotWithShape="0">
                <a:prstClr val="black">
                  <a:alpha val="40000"/>
                </a:prstClr>
              </a:outerShdw>
            </a:effectLst>
          </p:spPr>
        </p:pic>
        <p:pic>
          <p:nvPicPr>
            <p:cNvPr id="20" name="図 19">
              <a:extLst>
                <a:ext uri="{FF2B5EF4-FFF2-40B4-BE49-F238E27FC236}">
                  <a16:creationId xmlns:a16="http://schemas.microsoft.com/office/drawing/2014/main" id="{D01D2572-C977-7E49-AF71-8943051A9944}"/>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1990883" y="4066856"/>
              <a:ext cx="469294" cy="471461"/>
            </a:xfrm>
            <a:prstGeom prst="rect">
              <a:avLst/>
            </a:prstGeom>
            <a:effectLst>
              <a:outerShdw blurRad="50800" dist="38100" dir="2700000" algn="tl" rotWithShape="0">
                <a:prstClr val="black">
                  <a:alpha val="40000"/>
                </a:prstClr>
              </a:outerShdw>
            </a:effectLst>
          </p:spPr>
        </p:pic>
        <p:pic>
          <p:nvPicPr>
            <p:cNvPr id="21" name="図 20">
              <a:extLst>
                <a:ext uri="{FF2B5EF4-FFF2-40B4-BE49-F238E27FC236}">
                  <a16:creationId xmlns:a16="http://schemas.microsoft.com/office/drawing/2014/main" id="{D34169E5-8758-0241-B3BC-5D30089678F7}"/>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2460177" y="4064223"/>
              <a:ext cx="469294" cy="471461"/>
            </a:xfrm>
            <a:prstGeom prst="rect">
              <a:avLst/>
            </a:prstGeom>
            <a:effectLst>
              <a:outerShdw blurRad="50800" dist="38100" dir="2700000" algn="tl" rotWithShape="0">
                <a:prstClr val="black">
                  <a:alpha val="40000"/>
                </a:prstClr>
              </a:outerShdw>
            </a:effectLst>
          </p:spPr>
        </p:pic>
        <p:pic>
          <p:nvPicPr>
            <p:cNvPr id="22" name="図 21">
              <a:extLst>
                <a:ext uri="{FF2B5EF4-FFF2-40B4-BE49-F238E27FC236}">
                  <a16:creationId xmlns:a16="http://schemas.microsoft.com/office/drawing/2014/main" id="{3E5EBED2-033F-3D4A-9761-1D99C90383BF}"/>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2929471" y="4064223"/>
              <a:ext cx="469294" cy="471461"/>
            </a:xfrm>
            <a:prstGeom prst="rect">
              <a:avLst/>
            </a:prstGeom>
            <a:effectLst>
              <a:outerShdw blurRad="50800" dist="38100" dir="2700000" algn="tl" rotWithShape="0">
                <a:prstClr val="black">
                  <a:alpha val="40000"/>
                </a:prstClr>
              </a:outerShdw>
            </a:effectLst>
          </p:spPr>
        </p:pic>
        <p:pic>
          <p:nvPicPr>
            <p:cNvPr id="23" name="図 22">
              <a:extLst>
                <a:ext uri="{FF2B5EF4-FFF2-40B4-BE49-F238E27FC236}">
                  <a16:creationId xmlns:a16="http://schemas.microsoft.com/office/drawing/2014/main" id="{FA36D45F-EA0E-7F46-A177-6EB54139A245}"/>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3398765" y="4066854"/>
              <a:ext cx="469294" cy="471461"/>
            </a:xfrm>
            <a:prstGeom prst="rect">
              <a:avLst/>
            </a:prstGeom>
            <a:effectLst>
              <a:outerShdw blurRad="50800" dist="38100" dir="2700000" algn="tl" rotWithShape="0">
                <a:prstClr val="black">
                  <a:alpha val="40000"/>
                </a:prstClr>
              </a:outerShdw>
            </a:effectLst>
          </p:spPr>
        </p:pic>
        <p:pic>
          <p:nvPicPr>
            <p:cNvPr id="24" name="図 23">
              <a:extLst>
                <a:ext uri="{FF2B5EF4-FFF2-40B4-BE49-F238E27FC236}">
                  <a16:creationId xmlns:a16="http://schemas.microsoft.com/office/drawing/2014/main" id="{8C8657D7-52F0-B241-9BB0-934CB6CF1F1E}"/>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3868059" y="4066856"/>
              <a:ext cx="469294" cy="471461"/>
            </a:xfrm>
            <a:prstGeom prst="rect">
              <a:avLst/>
            </a:prstGeom>
            <a:effectLst>
              <a:outerShdw blurRad="50800" dist="38100" dir="2700000" algn="tl" rotWithShape="0">
                <a:prstClr val="black">
                  <a:alpha val="40000"/>
                </a:prstClr>
              </a:outerShdw>
            </a:effectLst>
          </p:spPr>
        </p:pic>
        <p:pic>
          <p:nvPicPr>
            <p:cNvPr id="25" name="図 24">
              <a:extLst>
                <a:ext uri="{FF2B5EF4-FFF2-40B4-BE49-F238E27FC236}">
                  <a16:creationId xmlns:a16="http://schemas.microsoft.com/office/drawing/2014/main" id="{A6133774-42CC-BA43-8F04-DA932F9F362B}"/>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4337353" y="4064223"/>
              <a:ext cx="469294" cy="471461"/>
            </a:xfrm>
            <a:prstGeom prst="rect">
              <a:avLst/>
            </a:prstGeom>
            <a:effectLst>
              <a:outerShdw blurRad="50800" dist="38100" dir="2700000" algn="tl" rotWithShape="0">
                <a:prstClr val="black">
                  <a:alpha val="40000"/>
                </a:prstClr>
              </a:outerShdw>
            </a:effectLst>
          </p:spPr>
        </p:pic>
        <p:pic>
          <p:nvPicPr>
            <p:cNvPr id="26" name="図 25">
              <a:extLst>
                <a:ext uri="{FF2B5EF4-FFF2-40B4-BE49-F238E27FC236}">
                  <a16:creationId xmlns:a16="http://schemas.microsoft.com/office/drawing/2014/main" id="{76460E69-4F6A-AF47-BFF8-FD49B49DC5E0}"/>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4806647" y="4064223"/>
              <a:ext cx="469294" cy="471461"/>
            </a:xfrm>
            <a:prstGeom prst="rect">
              <a:avLst/>
            </a:prstGeom>
            <a:effectLst>
              <a:outerShdw blurRad="50800" dist="38100" dir="2700000" algn="tl" rotWithShape="0">
                <a:prstClr val="black">
                  <a:alpha val="40000"/>
                </a:prstClr>
              </a:outerShdw>
            </a:effectLst>
          </p:spPr>
        </p:pic>
        <p:pic>
          <p:nvPicPr>
            <p:cNvPr id="27" name="図 26">
              <a:extLst>
                <a:ext uri="{FF2B5EF4-FFF2-40B4-BE49-F238E27FC236}">
                  <a16:creationId xmlns:a16="http://schemas.microsoft.com/office/drawing/2014/main" id="{ACB99384-1664-794C-B120-BF9C0C76ED0F}"/>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275941" y="4066854"/>
              <a:ext cx="469294" cy="471461"/>
            </a:xfrm>
            <a:prstGeom prst="rect">
              <a:avLst/>
            </a:prstGeom>
            <a:effectLst>
              <a:outerShdw blurRad="50800" dist="38100" dir="2700000" algn="tl" rotWithShape="0">
                <a:prstClr val="black">
                  <a:alpha val="40000"/>
                </a:prstClr>
              </a:outerShdw>
            </a:effectLst>
          </p:spPr>
        </p:pic>
        <p:pic>
          <p:nvPicPr>
            <p:cNvPr id="28" name="図 27">
              <a:extLst>
                <a:ext uri="{FF2B5EF4-FFF2-40B4-BE49-F238E27FC236}">
                  <a16:creationId xmlns:a16="http://schemas.microsoft.com/office/drawing/2014/main" id="{C7F0FE79-23FF-D747-B4A6-B9582DDF3BD4}"/>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45235" y="4066856"/>
              <a:ext cx="469294" cy="471461"/>
            </a:xfrm>
            <a:prstGeom prst="rect">
              <a:avLst/>
            </a:prstGeom>
            <a:effectLst>
              <a:outerShdw blurRad="50800" dist="38100" dir="2700000" algn="tl" rotWithShape="0">
                <a:prstClr val="black">
                  <a:alpha val="40000"/>
                </a:prstClr>
              </a:outerShdw>
            </a:effectLst>
          </p:spPr>
        </p:pic>
        <p:pic>
          <p:nvPicPr>
            <p:cNvPr id="29" name="図 28">
              <a:extLst>
                <a:ext uri="{FF2B5EF4-FFF2-40B4-BE49-F238E27FC236}">
                  <a16:creationId xmlns:a16="http://schemas.microsoft.com/office/drawing/2014/main" id="{BB02B3FE-DFC3-9B49-BACB-11E1B9B249D3}"/>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6214529" y="4064223"/>
              <a:ext cx="469294" cy="471461"/>
            </a:xfrm>
            <a:prstGeom prst="rect">
              <a:avLst/>
            </a:prstGeom>
            <a:effectLst>
              <a:outerShdw blurRad="50800" dist="38100" dir="2700000" algn="tl" rotWithShape="0">
                <a:prstClr val="black">
                  <a:alpha val="40000"/>
                </a:prstClr>
              </a:outerShdw>
            </a:effectLst>
          </p:spPr>
        </p:pic>
        <p:pic>
          <p:nvPicPr>
            <p:cNvPr id="30" name="図 29">
              <a:extLst>
                <a:ext uri="{FF2B5EF4-FFF2-40B4-BE49-F238E27FC236}">
                  <a16:creationId xmlns:a16="http://schemas.microsoft.com/office/drawing/2014/main" id="{C5481F62-4750-7046-BDDA-C781CD76ABD5}"/>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6683823" y="4064223"/>
              <a:ext cx="469294" cy="471461"/>
            </a:xfrm>
            <a:prstGeom prst="rect">
              <a:avLst/>
            </a:prstGeom>
            <a:effectLst>
              <a:outerShdw blurRad="50800" dist="38100" dir="2700000" algn="tl" rotWithShape="0">
                <a:prstClr val="black">
                  <a:alpha val="40000"/>
                </a:prstClr>
              </a:outerShdw>
            </a:effectLst>
          </p:spPr>
        </p:pic>
        <p:pic>
          <p:nvPicPr>
            <p:cNvPr id="31" name="図 30">
              <a:extLst>
                <a:ext uri="{FF2B5EF4-FFF2-40B4-BE49-F238E27FC236}">
                  <a16:creationId xmlns:a16="http://schemas.microsoft.com/office/drawing/2014/main" id="{094CECF8-E034-8343-A112-6DB47CA143BF}"/>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7153117" y="4066854"/>
              <a:ext cx="469294" cy="471461"/>
            </a:xfrm>
            <a:prstGeom prst="rect">
              <a:avLst/>
            </a:prstGeom>
            <a:effectLst>
              <a:outerShdw blurRad="50800" dist="38100" dir="2700000" algn="tl" rotWithShape="0">
                <a:prstClr val="black">
                  <a:alpha val="40000"/>
                </a:prstClr>
              </a:outerShdw>
            </a:effectLst>
          </p:spPr>
        </p:pic>
        <p:pic>
          <p:nvPicPr>
            <p:cNvPr id="32" name="図 31">
              <a:extLst>
                <a:ext uri="{FF2B5EF4-FFF2-40B4-BE49-F238E27FC236}">
                  <a16:creationId xmlns:a16="http://schemas.microsoft.com/office/drawing/2014/main" id="{AB8016C4-76C7-F54C-882A-839C65D44A00}"/>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7622411" y="4066856"/>
              <a:ext cx="469294" cy="471461"/>
            </a:xfrm>
            <a:prstGeom prst="rect">
              <a:avLst/>
            </a:prstGeom>
            <a:effectLst>
              <a:outerShdw blurRad="50800" dist="38100" dir="2700000" algn="tl" rotWithShape="0">
                <a:prstClr val="black">
                  <a:alpha val="40000"/>
                </a:prstClr>
              </a:outerShdw>
            </a:effectLst>
          </p:spPr>
        </p:pic>
        <p:pic>
          <p:nvPicPr>
            <p:cNvPr id="33" name="図 32">
              <a:extLst>
                <a:ext uri="{FF2B5EF4-FFF2-40B4-BE49-F238E27FC236}">
                  <a16:creationId xmlns:a16="http://schemas.microsoft.com/office/drawing/2014/main" id="{1A131536-AD7B-AC43-8349-7A6CB269E432}"/>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8091705" y="4064223"/>
              <a:ext cx="469294" cy="471461"/>
            </a:xfrm>
            <a:prstGeom prst="rect">
              <a:avLst/>
            </a:prstGeom>
            <a:effectLst>
              <a:outerShdw blurRad="50800" dist="38100" dir="2700000" algn="tl" rotWithShape="0">
                <a:prstClr val="black">
                  <a:alpha val="40000"/>
                </a:prstClr>
              </a:outerShdw>
            </a:effectLst>
          </p:spPr>
        </p:pic>
        <p:sp>
          <p:nvSpPr>
            <p:cNvPr id="16" name="テキスト ボックス 15">
              <a:extLst>
                <a:ext uri="{FF2B5EF4-FFF2-40B4-BE49-F238E27FC236}">
                  <a16:creationId xmlns:a16="http://schemas.microsoft.com/office/drawing/2014/main" id="{F09AAC82-DA6B-1F4A-B967-2A46D39E4035}"/>
                </a:ext>
              </a:extLst>
            </p:cNvPr>
            <p:cNvSpPr txBox="1"/>
            <p:nvPr/>
          </p:nvSpPr>
          <p:spPr>
            <a:xfrm>
              <a:off x="1478845" y="4621331"/>
              <a:ext cx="6186309" cy="369332"/>
            </a:xfrm>
            <a:prstGeom prst="rect">
              <a:avLst/>
            </a:prstGeom>
            <a:noFill/>
          </p:spPr>
          <p:txBody>
            <a:bodyPr wrap="none" rtlCol="0">
              <a:spAutoFit/>
            </a:bodyPr>
            <a:lstStyle/>
            <a:p>
              <a:pPr algn="ctr"/>
              <a:r>
                <a:rPr lang="ja-JP" altLang="en-US">
                  <a:solidFill>
                    <a:schemeClr val="accent6">
                      <a:lumMod val="75000"/>
                    </a:schemeClr>
                  </a:solidFill>
                  <a:latin typeface="Meiryo" panose="020B0604030504040204" pitchFamily="34" charset="-128"/>
                  <a:ea typeface="Meiryo" panose="020B0604030504040204" pitchFamily="34" charset="-128"/>
                </a:rPr>
                <a:t>現場のニーズにジャストインタイムで成果を提供し続ける</a:t>
              </a:r>
              <a:endParaRPr lang="en-US" altLang="ja-JP" dirty="0">
                <a:solidFill>
                  <a:schemeClr val="accent6">
                    <a:lumMod val="75000"/>
                  </a:schemeClr>
                </a:solidFill>
                <a:latin typeface="Meiryo" panose="020B0604030504040204" pitchFamily="34" charset="-128"/>
                <a:ea typeface="Meiryo" panose="020B0604030504040204" pitchFamily="34" charset="-128"/>
              </a:endParaRPr>
            </a:p>
          </p:txBody>
        </p:sp>
        <p:pic>
          <p:nvPicPr>
            <p:cNvPr id="39" name="図 38">
              <a:extLst>
                <a:ext uri="{FF2B5EF4-FFF2-40B4-BE49-F238E27FC236}">
                  <a16:creationId xmlns:a16="http://schemas.microsoft.com/office/drawing/2014/main" id="{73F684F4-ACDB-7541-88EB-77EF13F4D59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746407" y="4905614"/>
              <a:ext cx="1651182" cy="1502575"/>
            </a:xfrm>
            <a:prstGeom prst="rect">
              <a:avLst/>
            </a:prstGeom>
            <a:effectLst>
              <a:outerShdw blurRad="50800" dist="38100" dir="2700000" algn="tl" rotWithShape="0">
                <a:prstClr val="black">
                  <a:alpha val="40000"/>
                </a:prstClr>
              </a:outerShdw>
            </a:effectLst>
          </p:spPr>
        </p:pic>
        <p:pic>
          <p:nvPicPr>
            <p:cNvPr id="41" name="図 40">
              <a:extLst>
                <a:ext uri="{FF2B5EF4-FFF2-40B4-BE49-F238E27FC236}">
                  <a16:creationId xmlns:a16="http://schemas.microsoft.com/office/drawing/2014/main" id="{43597CAE-788E-2E4F-807D-B5B962076C1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594628" y="4882821"/>
              <a:ext cx="961634" cy="1045254"/>
            </a:xfrm>
            <a:prstGeom prst="rect">
              <a:avLst/>
            </a:prstGeom>
            <a:effectLst>
              <a:outerShdw blurRad="50800" dist="38100" dir="2700000" algn="tl" rotWithShape="0">
                <a:prstClr val="black">
                  <a:alpha val="40000"/>
                </a:prstClr>
              </a:outerShdw>
            </a:effectLst>
          </p:spPr>
        </p:pic>
        <p:pic>
          <p:nvPicPr>
            <p:cNvPr id="42" name="図 41">
              <a:extLst>
                <a:ext uri="{FF2B5EF4-FFF2-40B4-BE49-F238E27FC236}">
                  <a16:creationId xmlns:a16="http://schemas.microsoft.com/office/drawing/2014/main" id="{B6BE39E8-B7B3-144B-89C6-AC6A0FE6C4A7}"/>
                </a:ext>
              </a:extLst>
            </p:cNvPr>
            <p:cNvPicPr>
              <a:picLocks noChangeAspect="1"/>
            </p:cNvPicPr>
            <p:nvPr/>
          </p:nvPicPr>
          <p:blipFill>
            <a:blip r:embed="rId8"/>
            <a:stretch>
              <a:fillRect/>
            </a:stretch>
          </p:blipFill>
          <p:spPr>
            <a:xfrm>
              <a:off x="587738" y="4904511"/>
              <a:ext cx="1098299" cy="1098299"/>
            </a:xfrm>
            <a:prstGeom prst="rect">
              <a:avLst/>
            </a:prstGeom>
            <a:ln>
              <a:noFill/>
            </a:ln>
            <a:effectLst>
              <a:outerShdw blurRad="50800" dist="38100" dir="2700000" algn="tl" rotWithShape="0">
                <a:prstClr val="black">
                  <a:alpha val="40000"/>
                </a:prstClr>
              </a:outerShdw>
            </a:effectLst>
          </p:spPr>
        </p:pic>
        <p:pic>
          <p:nvPicPr>
            <p:cNvPr id="44" name="図 43">
              <a:extLst>
                <a:ext uri="{FF2B5EF4-FFF2-40B4-BE49-F238E27FC236}">
                  <a16:creationId xmlns:a16="http://schemas.microsoft.com/office/drawing/2014/main" id="{97F9E1A9-6577-454A-99FF-113899E59EBF}"/>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245050" y="4882821"/>
              <a:ext cx="1114389" cy="1119989"/>
            </a:xfrm>
            <a:prstGeom prst="rect">
              <a:avLst/>
            </a:prstGeom>
            <a:effectLst>
              <a:outerShdw blurRad="50800" dist="38100" dir="2700000" algn="tl" rotWithShape="0">
                <a:prstClr val="black">
                  <a:alpha val="40000"/>
                </a:prstClr>
              </a:outerShdw>
            </a:effectLst>
          </p:spPr>
        </p:pic>
        <p:pic>
          <p:nvPicPr>
            <p:cNvPr id="45" name="図 44">
              <a:extLst>
                <a:ext uri="{FF2B5EF4-FFF2-40B4-BE49-F238E27FC236}">
                  <a16:creationId xmlns:a16="http://schemas.microsoft.com/office/drawing/2014/main" id="{4247CF3D-221C-EC49-9FE2-0D26BB95CDE8}"/>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975323" y="4978909"/>
              <a:ext cx="835266" cy="949166"/>
            </a:xfrm>
            <a:prstGeom prst="rect">
              <a:avLst/>
            </a:prstGeom>
            <a:effectLst>
              <a:outerShdw blurRad="50800" dist="38100" dir="2700000" algn="tl" rotWithShape="0">
                <a:prstClr val="black">
                  <a:alpha val="40000"/>
                </a:prstClr>
              </a:outerShdw>
            </a:effectLst>
          </p:spPr>
        </p:pic>
      </p:grpSp>
      <p:pic>
        <p:nvPicPr>
          <p:cNvPr id="47" name="図 46">
            <a:extLst>
              <a:ext uri="{FF2B5EF4-FFF2-40B4-BE49-F238E27FC236}">
                <a16:creationId xmlns:a16="http://schemas.microsoft.com/office/drawing/2014/main" id="{1585BD0C-3048-5345-86D9-2860EE0CA44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3382619" y="1027533"/>
            <a:ext cx="1370744" cy="1259021"/>
          </a:xfrm>
          <a:prstGeom prst="rect">
            <a:avLst/>
          </a:prstGeom>
          <a:effectLst>
            <a:outerShdw blurRad="50800" dist="38100" dir="2700000" algn="tl" rotWithShape="0">
              <a:prstClr val="black">
                <a:alpha val="40000"/>
              </a:prstClr>
            </a:outerShdw>
          </a:effectLst>
        </p:spPr>
      </p:pic>
      <p:pic>
        <p:nvPicPr>
          <p:cNvPr id="48" name="図 47">
            <a:extLst>
              <a:ext uri="{FF2B5EF4-FFF2-40B4-BE49-F238E27FC236}">
                <a16:creationId xmlns:a16="http://schemas.microsoft.com/office/drawing/2014/main" id="{589E7201-38AE-B94F-946C-5341FEB0797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4682329" y="1028248"/>
            <a:ext cx="1370744" cy="1259021"/>
          </a:xfrm>
          <a:prstGeom prst="rect">
            <a:avLst/>
          </a:prstGeom>
          <a:effectLst>
            <a:outerShdw blurRad="50800" dist="38100" dir="2700000" algn="tl" rotWithShape="0">
              <a:prstClr val="black">
                <a:alpha val="40000"/>
              </a:prstClr>
            </a:outerShdw>
          </a:effectLst>
        </p:spPr>
      </p:pic>
      <p:pic>
        <p:nvPicPr>
          <p:cNvPr id="49" name="図 48">
            <a:extLst>
              <a:ext uri="{FF2B5EF4-FFF2-40B4-BE49-F238E27FC236}">
                <a16:creationId xmlns:a16="http://schemas.microsoft.com/office/drawing/2014/main" id="{84E3921A-1D95-F549-9D3E-A2F5B6B2F84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5978601" y="1033740"/>
            <a:ext cx="1370744" cy="1259021"/>
          </a:xfrm>
          <a:prstGeom prst="rect">
            <a:avLst/>
          </a:prstGeom>
          <a:effectLst>
            <a:outerShdw blurRad="50800" dist="38100" dir="2700000" algn="tl" rotWithShape="0">
              <a:prstClr val="black">
                <a:alpha val="40000"/>
              </a:prstClr>
            </a:outerShdw>
          </a:effectLst>
        </p:spPr>
      </p:pic>
      <p:pic>
        <p:nvPicPr>
          <p:cNvPr id="50" name="図 49">
            <a:extLst>
              <a:ext uri="{FF2B5EF4-FFF2-40B4-BE49-F238E27FC236}">
                <a16:creationId xmlns:a16="http://schemas.microsoft.com/office/drawing/2014/main" id="{80EF1BD5-FDB8-4740-B34D-3CA22060550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H="1">
            <a:off x="7267948" y="1024900"/>
            <a:ext cx="1370744" cy="125902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45086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a:extLst>
              <a:ext uri="{FF2B5EF4-FFF2-40B4-BE49-F238E27FC236}">
                <a16:creationId xmlns:a16="http://schemas.microsoft.com/office/drawing/2014/main" id="{0C422813-9E29-5040-A555-C930C312526C}"/>
              </a:ext>
            </a:extLst>
          </p:cNvPr>
          <p:cNvSpPr/>
          <p:nvPr/>
        </p:nvSpPr>
        <p:spPr>
          <a:xfrm>
            <a:off x="412228" y="5258963"/>
            <a:ext cx="8319541" cy="1214168"/>
          </a:xfrm>
          <a:prstGeom prst="rect">
            <a:avLst/>
          </a:prstGeom>
          <a:solidFill>
            <a:schemeClr val="bg1"/>
          </a:solidFill>
          <a:ln w="38100">
            <a:solidFill>
              <a:srgbClr val="0052FF"/>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38AEDA8B-52B5-0A45-8D9D-BE18CDCB37ED}"/>
              </a:ext>
            </a:extLst>
          </p:cNvPr>
          <p:cNvSpPr/>
          <p:nvPr/>
        </p:nvSpPr>
        <p:spPr>
          <a:xfrm>
            <a:off x="412229" y="857364"/>
            <a:ext cx="8319541" cy="914400"/>
          </a:xfrm>
          <a:prstGeom prst="rect">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52788D3C-3F37-D642-81F2-0D3C688376DA}"/>
              </a:ext>
            </a:extLst>
          </p:cNvPr>
          <p:cNvSpPr>
            <a:spLocks noGrp="1"/>
          </p:cNvSpPr>
          <p:nvPr>
            <p:ph type="title"/>
          </p:nvPr>
        </p:nvSpPr>
        <p:spPr/>
        <p:txBody>
          <a:bodyPr/>
          <a:lstStyle/>
          <a:p>
            <a:r>
              <a:rPr kumimoji="1" lang="en-US" altLang="ja-JP" dirty="0" err="1"/>
              <a:t>VeriSM</a:t>
            </a:r>
            <a:r>
              <a:rPr kumimoji="1" lang="ja-JP" altLang="en-US"/>
              <a:t>とは何か</a:t>
            </a:r>
          </a:p>
        </p:txBody>
      </p:sp>
      <p:sp>
        <p:nvSpPr>
          <p:cNvPr id="3" name="スライド番号プレースホルダー 2">
            <a:extLst>
              <a:ext uri="{FF2B5EF4-FFF2-40B4-BE49-F238E27FC236}">
                <a16:creationId xmlns:a16="http://schemas.microsoft.com/office/drawing/2014/main" id="{1BB22D6F-2024-BD46-A9C2-81BFD907DD2B}"/>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35</a:t>
            </a:fld>
            <a:endParaRPr kumimoji="1" lang="ja-JP" altLang="en-US"/>
          </a:p>
        </p:txBody>
      </p:sp>
      <p:pic>
        <p:nvPicPr>
          <p:cNvPr id="4" name="図 3">
            <a:extLst>
              <a:ext uri="{FF2B5EF4-FFF2-40B4-BE49-F238E27FC236}">
                <a16:creationId xmlns:a16="http://schemas.microsoft.com/office/drawing/2014/main" id="{7D9DA60A-3265-B14A-8000-B655E521059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06851" y="5282178"/>
            <a:ext cx="2720714" cy="1167740"/>
          </a:xfrm>
          <a:prstGeom prst="rect">
            <a:avLst/>
          </a:prstGeom>
        </p:spPr>
      </p:pic>
      <p:sp>
        <p:nvSpPr>
          <p:cNvPr id="6" name="正方形/長方形 5">
            <a:extLst>
              <a:ext uri="{FF2B5EF4-FFF2-40B4-BE49-F238E27FC236}">
                <a16:creationId xmlns:a16="http://schemas.microsoft.com/office/drawing/2014/main" id="{2C8E8251-616B-2A4A-92DA-89DB7ABEED7A}"/>
              </a:ext>
            </a:extLst>
          </p:cNvPr>
          <p:cNvSpPr/>
          <p:nvPr/>
        </p:nvSpPr>
        <p:spPr>
          <a:xfrm>
            <a:off x="2811291" y="5404381"/>
            <a:ext cx="2526547" cy="923330"/>
          </a:xfrm>
          <a:prstGeom prst="rect">
            <a:avLst/>
          </a:prstGeom>
        </p:spPr>
        <p:txBody>
          <a:bodyPr wrap="square">
            <a:spAutoFit/>
          </a:bodyPr>
          <a:lstStyle/>
          <a:p>
            <a:r>
              <a:rPr lang="ja-JP" altLang="en-US" sz="900" b="1">
                <a:solidFill>
                  <a:schemeClr val="accent6">
                    <a:lumMod val="75000"/>
                  </a:schemeClr>
                </a:solidFill>
                <a:latin typeface="Meiryo" panose="020B0604030504040204" pitchFamily="34" charset="-128"/>
                <a:ea typeface="Meiryo" panose="020B0604030504040204" pitchFamily="34" charset="-128"/>
              </a:rPr>
              <a:t>V</a:t>
            </a:r>
            <a:r>
              <a:rPr lang="ja-JP" altLang="en-US" sz="900">
                <a:solidFill>
                  <a:schemeClr val="accent6">
                    <a:lumMod val="75000"/>
                  </a:schemeClr>
                </a:solidFill>
                <a:latin typeface="Meiryo" panose="020B0604030504040204" pitchFamily="34" charset="-128"/>
                <a:ea typeface="Meiryo" panose="020B0604030504040204" pitchFamily="34" charset="-128"/>
              </a:rPr>
              <a:t>alue-driven (価値主導）</a:t>
            </a:r>
          </a:p>
          <a:p>
            <a:r>
              <a:rPr lang="ja-JP" altLang="en-US" sz="900" b="1">
                <a:solidFill>
                  <a:schemeClr val="accent6">
                    <a:lumMod val="75000"/>
                  </a:schemeClr>
                </a:solidFill>
                <a:latin typeface="Meiryo" panose="020B0604030504040204" pitchFamily="34" charset="-128"/>
                <a:ea typeface="Meiryo" panose="020B0604030504040204" pitchFamily="34" charset="-128"/>
              </a:rPr>
              <a:t>E</a:t>
            </a:r>
            <a:r>
              <a:rPr lang="ja-JP" altLang="en-US" sz="900">
                <a:solidFill>
                  <a:schemeClr val="accent6">
                    <a:lumMod val="75000"/>
                  </a:schemeClr>
                </a:solidFill>
                <a:latin typeface="Meiryo" panose="020B0604030504040204" pitchFamily="34" charset="-128"/>
                <a:ea typeface="Meiryo" panose="020B0604030504040204" pitchFamily="34" charset="-128"/>
              </a:rPr>
              <a:t>volving（発展、展開する）</a:t>
            </a:r>
          </a:p>
          <a:p>
            <a:r>
              <a:rPr lang="ja-JP" altLang="en-US" sz="900" b="1">
                <a:solidFill>
                  <a:schemeClr val="accent6">
                    <a:lumMod val="75000"/>
                  </a:schemeClr>
                </a:solidFill>
                <a:latin typeface="Meiryo" panose="020B0604030504040204" pitchFamily="34" charset="-128"/>
                <a:ea typeface="Meiryo" panose="020B0604030504040204" pitchFamily="34" charset="-128"/>
              </a:rPr>
              <a:t>R</a:t>
            </a:r>
            <a:r>
              <a:rPr lang="ja-JP" altLang="en-US" sz="900">
                <a:solidFill>
                  <a:schemeClr val="accent6">
                    <a:lumMod val="75000"/>
                  </a:schemeClr>
                </a:solidFill>
                <a:latin typeface="Meiryo" panose="020B0604030504040204" pitchFamily="34" charset="-128"/>
                <a:ea typeface="Meiryo" panose="020B0604030504040204" pitchFamily="34" charset="-128"/>
              </a:rPr>
              <a:t>esponsive（敏感に反応する）</a:t>
            </a:r>
          </a:p>
          <a:p>
            <a:r>
              <a:rPr lang="ja-JP" altLang="en-US" sz="900" b="1">
                <a:solidFill>
                  <a:schemeClr val="accent6">
                    <a:lumMod val="75000"/>
                  </a:schemeClr>
                </a:solidFill>
                <a:latin typeface="Meiryo" panose="020B0604030504040204" pitchFamily="34" charset="-128"/>
                <a:ea typeface="Meiryo" panose="020B0604030504040204" pitchFamily="34" charset="-128"/>
              </a:rPr>
              <a:t>I</a:t>
            </a:r>
            <a:r>
              <a:rPr lang="ja-JP" altLang="en-US" sz="900">
                <a:solidFill>
                  <a:schemeClr val="accent6">
                    <a:lumMod val="75000"/>
                  </a:schemeClr>
                </a:solidFill>
                <a:latin typeface="Meiryo" panose="020B0604030504040204" pitchFamily="34" charset="-128"/>
                <a:ea typeface="Meiryo" panose="020B0604030504040204" pitchFamily="34" charset="-128"/>
              </a:rPr>
              <a:t>ntegrated（統合、結合された）</a:t>
            </a:r>
          </a:p>
          <a:p>
            <a:r>
              <a:rPr lang="ja-JP" altLang="en-US" sz="900" b="1">
                <a:solidFill>
                  <a:srgbClr val="0070C0"/>
                </a:solidFill>
                <a:latin typeface="Meiryo" panose="020B0604030504040204" pitchFamily="34" charset="-128"/>
                <a:ea typeface="Meiryo" panose="020B0604030504040204" pitchFamily="34" charset="-128"/>
              </a:rPr>
              <a:t>S</a:t>
            </a:r>
            <a:r>
              <a:rPr lang="ja-JP" altLang="en-US" sz="900">
                <a:solidFill>
                  <a:srgbClr val="0070C0"/>
                </a:solidFill>
                <a:latin typeface="Meiryo" panose="020B0604030504040204" pitchFamily="34" charset="-128"/>
                <a:ea typeface="Meiryo" panose="020B0604030504040204" pitchFamily="34" charset="-128"/>
              </a:rPr>
              <a:t>ervice（サービス）</a:t>
            </a:r>
          </a:p>
          <a:p>
            <a:r>
              <a:rPr lang="ja-JP" altLang="en-US" sz="900" b="1">
                <a:solidFill>
                  <a:srgbClr val="0070C0"/>
                </a:solidFill>
                <a:latin typeface="Meiryo" panose="020B0604030504040204" pitchFamily="34" charset="-128"/>
                <a:ea typeface="Meiryo" panose="020B0604030504040204" pitchFamily="34" charset="-128"/>
              </a:rPr>
              <a:t>M</a:t>
            </a:r>
            <a:r>
              <a:rPr lang="ja-JP" altLang="en-US" sz="900">
                <a:solidFill>
                  <a:srgbClr val="0070C0"/>
                </a:solidFill>
                <a:latin typeface="Meiryo" panose="020B0604030504040204" pitchFamily="34" charset="-128"/>
                <a:ea typeface="Meiryo" panose="020B0604030504040204" pitchFamily="34" charset="-128"/>
              </a:rPr>
              <a:t>anagement（マネジメント）</a:t>
            </a:r>
          </a:p>
        </p:txBody>
      </p:sp>
      <p:sp>
        <p:nvSpPr>
          <p:cNvPr id="8" name="正方形/長方形 7">
            <a:extLst>
              <a:ext uri="{FF2B5EF4-FFF2-40B4-BE49-F238E27FC236}">
                <a16:creationId xmlns:a16="http://schemas.microsoft.com/office/drawing/2014/main" id="{8953EDA0-8BEC-524E-BC00-63E8960C5887}"/>
              </a:ext>
            </a:extLst>
          </p:cNvPr>
          <p:cNvSpPr/>
          <p:nvPr/>
        </p:nvSpPr>
        <p:spPr>
          <a:xfrm>
            <a:off x="412229" y="992186"/>
            <a:ext cx="8319541" cy="677108"/>
          </a:xfrm>
          <a:prstGeom prst="rect">
            <a:avLst/>
          </a:prstGeom>
        </p:spPr>
        <p:txBody>
          <a:bodyPr wrap="square">
            <a:spAutoFit/>
          </a:bodyPr>
          <a:lstStyle/>
          <a:p>
            <a:pPr algn="ctr"/>
            <a:r>
              <a:rPr lang="ja-JP" altLang="en-US" sz="1600">
                <a:solidFill>
                  <a:schemeClr val="bg1"/>
                </a:solidFill>
                <a:latin typeface="Meiryo" panose="020B0604030504040204" pitchFamily="34" charset="-128"/>
                <a:ea typeface="Meiryo" panose="020B0604030504040204" pitchFamily="34" charset="-128"/>
              </a:rPr>
              <a:t>デジタル・トランスフォーメーションとは、全てのビジネスをサービス化すること</a:t>
            </a:r>
            <a:endParaRPr lang="en-US" altLang="ja-JP" sz="1600" dirty="0">
              <a:solidFill>
                <a:schemeClr val="bg1"/>
              </a:solidFill>
              <a:latin typeface="Meiryo" panose="020B0604030504040204" pitchFamily="34" charset="-128"/>
              <a:ea typeface="Meiryo" panose="020B0604030504040204" pitchFamily="34" charset="-128"/>
            </a:endParaRPr>
          </a:p>
          <a:p>
            <a:pPr algn="ctr"/>
            <a:r>
              <a:rPr lang="en-US" altLang="ja-JP" sz="2200" b="1" dirty="0">
                <a:solidFill>
                  <a:schemeClr val="bg1"/>
                </a:solidFill>
                <a:latin typeface="Meiryo" panose="020B0604030504040204" pitchFamily="34" charset="-128"/>
                <a:ea typeface="Meiryo" panose="020B0604030504040204" pitchFamily="34" charset="-128"/>
              </a:rPr>
              <a:t>IT</a:t>
            </a:r>
            <a:r>
              <a:rPr lang="ja-JP" altLang="en-US" sz="2200" b="1">
                <a:solidFill>
                  <a:schemeClr val="bg1"/>
                </a:solidFill>
                <a:latin typeface="Meiryo" panose="020B0604030504040204" pitchFamily="34" charset="-128"/>
                <a:ea typeface="Meiryo" panose="020B0604030504040204" pitchFamily="34" charset="-128"/>
              </a:rPr>
              <a:t>だけでなく企業レベルでサービス管理に取り組むことが必要</a:t>
            </a:r>
          </a:p>
        </p:txBody>
      </p:sp>
      <p:sp>
        <p:nvSpPr>
          <p:cNvPr id="9" name="正方形/長方形 8">
            <a:extLst>
              <a:ext uri="{FF2B5EF4-FFF2-40B4-BE49-F238E27FC236}">
                <a16:creationId xmlns:a16="http://schemas.microsoft.com/office/drawing/2014/main" id="{BCD992C5-2558-3544-97EF-48EAC2F6C441}"/>
              </a:ext>
            </a:extLst>
          </p:cNvPr>
          <p:cNvSpPr/>
          <p:nvPr/>
        </p:nvSpPr>
        <p:spPr>
          <a:xfrm>
            <a:off x="2751330" y="1886073"/>
            <a:ext cx="5980439" cy="1034321"/>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ホームベース 9">
            <a:extLst>
              <a:ext uri="{FF2B5EF4-FFF2-40B4-BE49-F238E27FC236}">
                <a16:creationId xmlns:a16="http://schemas.microsoft.com/office/drawing/2014/main" id="{F4DD2D93-8C26-DB46-AB81-E1F6EE50E152}"/>
              </a:ext>
            </a:extLst>
          </p:cNvPr>
          <p:cNvSpPr/>
          <p:nvPr/>
        </p:nvSpPr>
        <p:spPr>
          <a:xfrm>
            <a:off x="412228" y="1886072"/>
            <a:ext cx="2459023" cy="1034321"/>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a:extLst>
              <a:ext uri="{FF2B5EF4-FFF2-40B4-BE49-F238E27FC236}">
                <a16:creationId xmlns:a16="http://schemas.microsoft.com/office/drawing/2014/main" id="{413BE539-46C8-3A4C-91B4-39BAEE28AAB3}"/>
              </a:ext>
            </a:extLst>
          </p:cNvPr>
          <p:cNvSpPr txBox="1"/>
          <p:nvPr/>
        </p:nvSpPr>
        <p:spPr>
          <a:xfrm>
            <a:off x="412228" y="2180324"/>
            <a:ext cx="2181070" cy="523220"/>
          </a:xfrm>
          <a:prstGeom prst="rect">
            <a:avLst/>
          </a:prstGeom>
          <a:noFill/>
        </p:spPr>
        <p:txBody>
          <a:bodyPr wrap="square" rtlCol="0">
            <a:spAutoFit/>
          </a:bodyPr>
          <a:lstStyle/>
          <a:p>
            <a:r>
              <a:rPr kumimoji="1" lang="ja-JP" altLang="en-US" sz="1400" b="1">
                <a:solidFill>
                  <a:schemeClr val="bg1"/>
                </a:solidFill>
                <a:latin typeface="Meiryo" panose="020B0604030504040204" pitchFamily="34" charset="-128"/>
                <a:ea typeface="Meiryo" panose="020B0604030504040204" pitchFamily="34" charset="-128"/>
              </a:rPr>
              <a:t>全てのビジネスが</a:t>
            </a:r>
            <a:endParaRPr kumimoji="1" lang="en-US" altLang="ja-JP" sz="1400" b="1" dirty="0">
              <a:solidFill>
                <a:schemeClr val="bg1"/>
              </a:solidFill>
              <a:latin typeface="Meiryo" panose="020B0604030504040204" pitchFamily="34" charset="-128"/>
              <a:ea typeface="Meiryo" panose="020B0604030504040204" pitchFamily="34" charset="-128"/>
            </a:endParaRPr>
          </a:p>
          <a:p>
            <a:pPr algn="r"/>
            <a:r>
              <a:rPr kumimoji="1" lang="ja-JP" altLang="en-US" sz="1400" b="1">
                <a:solidFill>
                  <a:schemeClr val="bg1"/>
                </a:solidFill>
                <a:latin typeface="Meiryo" panose="020B0604030504040204" pitchFamily="34" charset="-128"/>
                <a:ea typeface="Meiryo" panose="020B0604030504040204" pitchFamily="34" charset="-128"/>
              </a:rPr>
              <a:t>サービス化</a:t>
            </a:r>
            <a:endParaRPr kumimoji="1" lang="en-US" altLang="ja-JP" sz="1400" b="1" dirty="0">
              <a:solidFill>
                <a:schemeClr val="bg1"/>
              </a:solidFill>
              <a:latin typeface="Meiryo" panose="020B0604030504040204" pitchFamily="34" charset="-128"/>
              <a:ea typeface="Meiryo" panose="020B0604030504040204" pitchFamily="34" charset="-128"/>
            </a:endParaRPr>
          </a:p>
        </p:txBody>
      </p:sp>
      <p:sp>
        <p:nvSpPr>
          <p:cNvPr id="12" name="正方形/長方形 11">
            <a:extLst>
              <a:ext uri="{FF2B5EF4-FFF2-40B4-BE49-F238E27FC236}">
                <a16:creationId xmlns:a16="http://schemas.microsoft.com/office/drawing/2014/main" id="{EFB8AECC-721F-7F4F-B1E9-5B0EB4264FEE}"/>
              </a:ext>
            </a:extLst>
          </p:cNvPr>
          <p:cNvSpPr/>
          <p:nvPr/>
        </p:nvSpPr>
        <p:spPr>
          <a:xfrm>
            <a:off x="2811290" y="1948602"/>
            <a:ext cx="5920479" cy="954107"/>
          </a:xfrm>
          <a:prstGeom prst="rect">
            <a:avLst/>
          </a:prstGeom>
        </p:spPr>
        <p:txBody>
          <a:bodyPr wrap="square">
            <a:spAutoFit/>
          </a:bodyPr>
          <a:lstStyle/>
          <a:p>
            <a:r>
              <a:rPr lang="ja-JP" altLang="en-US" sz="1400">
                <a:solidFill>
                  <a:schemeClr val="bg1"/>
                </a:solidFill>
                <a:latin typeface="Meiryo" panose="020B0604030504040204" pitchFamily="34" charset="-128"/>
                <a:ea typeface="Meiryo" panose="020B0604030504040204" pitchFamily="34" charset="-128"/>
              </a:rPr>
              <a:t>デジタル・トランスフォーメーションを実現するには、業種や業態によらず、すべての企業や組織が、</a:t>
            </a:r>
            <a:r>
              <a:rPr lang="en-US" altLang="ja-JP" sz="1400" dirty="0">
                <a:solidFill>
                  <a:schemeClr val="bg1"/>
                </a:solidFill>
                <a:latin typeface="Meiryo" panose="020B0604030504040204" pitchFamily="34" charset="-128"/>
                <a:ea typeface="Meiryo" panose="020B0604030504040204" pitchFamily="34" charset="-128"/>
              </a:rPr>
              <a:t>IoT</a:t>
            </a:r>
            <a:r>
              <a:rPr lang="ja-JP" altLang="en-US" sz="1400">
                <a:solidFill>
                  <a:schemeClr val="bg1"/>
                </a:solidFill>
                <a:latin typeface="Meiryo" panose="020B0604030504040204" pitchFamily="34" charset="-128"/>
                <a:ea typeface="Meiryo" panose="020B0604030504040204" pitchFamily="34" charset="-128"/>
              </a:rPr>
              <a:t>や</a:t>
            </a:r>
            <a:r>
              <a:rPr lang="en-US" altLang="ja-JP" sz="1400" dirty="0">
                <a:solidFill>
                  <a:schemeClr val="bg1"/>
                </a:solidFill>
                <a:latin typeface="Meiryo" panose="020B0604030504040204" pitchFamily="34" charset="-128"/>
                <a:ea typeface="Meiryo" panose="020B0604030504040204" pitchFamily="34" charset="-128"/>
              </a:rPr>
              <a:t>AI</a:t>
            </a:r>
            <a:r>
              <a:rPr lang="ja-JP" altLang="en-US" sz="1400">
                <a:solidFill>
                  <a:schemeClr val="bg1"/>
                </a:solidFill>
                <a:latin typeface="Meiryo" panose="020B0604030504040204" pitchFamily="34" charset="-128"/>
                <a:ea typeface="Meiryo" panose="020B0604030504040204" pitchFamily="34" charset="-128"/>
              </a:rPr>
              <a:t>、クラウド・ネイティブなどの最新</a:t>
            </a:r>
            <a:r>
              <a:rPr lang="en-US" altLang="ja-JP" sz="1400" dirty="0">
                <a:solidFill>
                  <a:schemeClr val="bg1"/>
                </a:solidFill>
                <a:latin typeface="Meiryo" panose="020B0604030504040204" pitchFamily="34" charset="-128"/>
                <a:ea typeface="Meiryo" panose="020B0604030504040204" pitchFamily="34" charset="-128"/>
              </a:rPr>
              <a:t>IT</a:t>
            </a:r>
            <a:r>
              <a:rPr lang="ja-JP" altLang="en-US" sz="1400">
                <a:solidFill>
                  <a:schemeClr val="bg1"/>
                </a:solidFill>
                <a:latin typeface="Meiryo" panose="020B0604030504040204" pitchFamily="34" charset="-128"/>
                <a:ea typeface="Meiryo" panose="020B0604030504040204" pitchFamily="34" charset="-128"/>
              </a:rPr>
              <a:t>を活かしたサービスを提供するプロバイダーになることが必要とされる。</a:t>
            </a:r>
          </a:p>
        </p:txBody>
      </p:sp>
      <p:sp>
        <p:nvSpPr>
          <p:cNvPr id="13" name="正方形/長方形 12">
            <a:extLst>
              <a:ext uri="{FF2B5EF4-FFF2-40B4-BE49-F238E27FC236}">
                <a16:creationId xmlns:a16="http://schemas.microsoft.com/office/drawing/2014/main" id="{FDA6B1D3-F8C1-2C49-B24B-9596792F124D}"/>
              </a:ext>
            </a:extLst>
          </p:cNvPr>
          <p:cNvSpPr/>
          <p:nvPr/>
        </p:nvSpPr>
        <p:spPr>
          <a:xfrm>
            <a:off x="2751330" y="2995706"/>
            <a:ext cx="5980439" cy="1034321"/>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ホームベース 13">
            <a:extLst>
              <a:ext uri="{FF2B5EF4-FFF2-40B4-BE49-F238E27FC236}">
                <a16:creationId xmlns:a16="http://schemas.microsoft.com/office/drawing/2014/main" id="{60C452F7-0C30-824E-AFBA-F99091E0BBD4}"/>
              </a:ext>
            </a:extLst>
          </p:cNvPr>
          <p:cNvSpPr/>
          <p:nvPr/>
        </p:nvSpPr>
        <p:spPr>
          <a:xfrm>
            <a:off x="412228" y="2995705"/>
            <a:ext cx="2459023" cy="1034321"/>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a:extLst>
              <a:ext uri="{FF2B5EF4-FFF2-40B4-BE49-F238E27FC236}">
                <a16:creationId xmlns:a16="http://schemas.microsoft.com/office/drawing/2014/main" id="{30073860-2117-5F43-82AD-3304E2725CA5}"/>
              </a:ext>
            </a:extLst>
          </p:cNvPr>
          <p:cNvSpPr txBox="1"/>
          <p:nvPr/>
        </p:nvSpPr>
        <p:spPr>
          <a:xfrm>
            <a:off x="443551" y="3179355"/>
            <a:ext cx="2339102" cy="738664"/>
          </a:xfrm>
          <a:prstGeom prst="rect">
            <a:avLst/>
          </a:prstGeom>
          <a:noFill/>
        </p:spPr>
        <p:txBody>
          <a:bodyPr wrap="none" rtlCol="0">
            <a:spAutoFit/>
          </a:bodyPr>
          <a:lstStyle/>
          <a:p>
            <a:r>
              <a:rPr lang="en-US" altLang="ja-JP" sz="1400" b="1" dirty="0">
                <a:solidFill>
                  <a:schemeClr val="bg1"/>
                </a:solidFill>
                <a:latin typeface="Meiryo" panose="020B0604030504040204" pitchFamily="34" charset="-128"/>
                <a:ea typeface="Meiryo" panose="020B0604030504040204" pitchFamily="34" charset="-128"/>
              </a:rPr>
              <a:t>IT</a:t>
            </a:r>
            <a:r>
              <a:rPr lang="ja-JP" altLang="en-US" sz="1400" b="1">
                <a:solidFill>
                  <a:schemeClr val="bg1"/>
                </a:solidFill>
                <a:latin typeface="Meiryo" panose="020B0604030504040204" pitchFamily="34" charset="-128"/>
                <a:ea typeface="Meiryo" panose="020B0604030504040204" pitchFamily="34" charset="-128"/>
              </a:rPr>
              <a:t>サービス管理</a:t>
            </a:r>
            <a:r>
              <a:rPr lang="ja-JP" altLang="en-US" sz="1000" b="1">
                <a:solidFill>
                  <a:schemeClr val="bg1"/>
                </a:solidFill>
                <a:latin typeface="Meiryo" panose="020B0604030504040204" pitchFamily="34" charset="-128"/>
                <a:ea typeface="Meiryo" panose="020B0604030504040204" pitchFamily="34" charset="-128"/>
              </a:rPr>
              <a:t>から</a:t>
            </a:r>
            <a:endParaRPr lang="en-US" altLang="ja-JP" sz="1000" b="1" dirty="0">
              <a:solidFill>
                <a:schemeClr val="bg1"/>
              </a:solidFill>
              <a:latin typeface="Meiryo" panose="020B0604030504040204" pitchFamily="34" charset="-128"/>
              <a:ea typeface="Meiryo" panose="020B0604030504040204" pitchFamily="34" charset="-128"/>
            </a:endParaRPr>
          </a:p>
          <a:p>
            <a:r>
              <a:rPr lang="ja-JP" altLang="en-US" sz="1400" b="1">
                <a:solidFill>
                  <a:schemeClr val="bg1"/>
                </a:solidFill>
                <a:latin typeface="Meiryo" panose="020B0604030504040204" pitchFamily="34" charset="-128"/>
                <a:ea typeface="Meiryo" panose="020B0604030504040204" pitchFamily="34" charset="-128"/>
              </a:rPr>
              <a:t>企業レベル</a:t>
            </a:r>
            <a:r>
              <a:rPr lang="ja-JP" altLang="en-US" sz="1000" b="1">
                <a:solidFill>
                  <a:schemeClr val="bg1"/>
                </a:solidFill>
                <a:latin typeface="Meiryo" panose="020B0604030504040204" pitchFamily="34" charset="-128"/>
                <a:ea typeface="Meiryo" panose="020B0604030504040204" pitchFamily="34" charset="-128"/>
              </a:rPr>
              <a:t>の</a:t>
            </a:r>
            <a:r>
              <a:rPr lang="ja-JP" altLang="en-US" sz="1400" b="1">
                <a:solidFill>
                  <a:schemeClr val="bg1"/>
                </a:solidFill>
                <a:latin typeface="Meiryo" panose="020B0604030504040204" pitchFamily="34" charset="-128"/>
                <a:ea typeface="Meiryo" panose="020B0604030504040204" pitchFamily="34" charset="-128"/>
              </a:rPr>
              <a:t>サービス管理</a:t>
            </a:r>
            <a:endParaRPr lang="en-US" altLang="ja-JP" sz="1400" b="1" dirty="0">
              <a:solidFill>
                <a:schemeClr val="bg1"/>
              </a:solidFill>
              <a:latin typeface="Meiryo" panose="020B0604030504040204" pitchFamily="34" charset="-128"/>
              <a:ea typeface="Meiryo" panose="020B0604030504040204" pitchFamily="34" charset="-128"/>
            </a:endParaRPr>
          </a:p>
          <a:p>
            <a:r>
              <a:rPr lang="ja-JP" altLang="en-US" sz="1000" b="1">
                <a:solidFill>
                  <a:schemeClr val="bg1"/>
                </a:solidFill>
                <a:latin typeface="Meiryo" panose="020B0604030504040204" pitchFamily="34" charset="-128"/>
                <a:ea typeface="Meiryo" panose="020B0604030504040204" pitchFamily="34" charset="-128"/>
              </a:rPr>
              <a:t>が</a:t>
            </a:r>
            <a:r>
              <a:rPr lang="ja-JP" altLang="en-US" sz="1400" b="1">
                <a:solidFill>
                  <a:schemeClr val="bg1"/>
                </a:solidFill>
                <a:latin typeface="Meiryo" panose="020B0604030504040204" pitchFamily="34" charset="-128"/>
                <a:ea typeface="Meiryo" panose="020B0604030504040204" pitchFamily="34" charset="-128"/>
              </a:rPr>
              <a:t>必要</a:t>
            </a:r>
            <a:endParaRPr kumimoji="1" lang="ja-JP" altLang="en-US" sz="1000" b="1">
              <a:solidFill>
                <a:schemeClr val="bg1"/>
              </a:solidFill>
              <a:latin typeface="Meiryo" panose="020B0604030504040204" pitchFamily="34" charset="-128"/>
              <a:ea typeface="Meiryo" panose="020B0604030504040204" pitchFamily="34" charset="-128"/>
            </a:endParaRPr>
          </a:p>
        </p:txBody>
      </p:sp>
      <p:sp>
        <p:nvSpPr>
          <p:cNvPr id="16" name="正方形/長方形 15">
            <a:extLst>
              <a:ext uri="{FF2B5EF4-FFF2-40B4-BE49-F238E27FC236}">
                <a16:creationId xmlns:a16="http://schemas.microsoft.com/office/drawing/2014/main" id="{07E86CC9-8441-E049-9A5A-7EB633C72C48}"/>
              </a:ext>
            </a:extLst>
          </p:cNvPr>
          <p:cNvSpPr/>
          <p:nvPr/>
        </p:nvSpPr>
        <p:spPr>
          <a:xfrm>
            <a:off x="2811290" y="3058235"/>
            <a:ext cx="5920479" cy="954107"/>
          </a:xfrm>
          <a:prstGeom prst="rect">
            <a:avLst/>
          </a:prstGeom>
        </p:spPr>
        <p:txBody>
          <a:bodyPr wrap="square">
            <a:spAutoFit/>
          </a:bodyPr>
          <a:lstStyle/>
          <a:p>
            <a:r>
              <a:rPr lang="ja-JP" altLang="en-US" sz="1400">
                <a:solidFill>
                  <a:schemeClr val="bg1"/>
                </a:solidFill>
                <a:latin typeface="Meiryo" panose="020B0604030504040204" pitchFamily="34" charset="-128"/>
                <a:ea typeface="Meiryo" panose="020B0604030504040204" pitchFamily="34" charset="-128"/>
              </a:rPr>
              <a:t>全てのビジネスをサービス化すると企業レベルでサービスを管理することが必要となる。</a:t>
            </a:r>
            <a:r>
              <a:rPr lang="en-US" altLang="ja-JP" sz="1400" dirty="0">
                <a:solidFill>
                  <a:schemeClr val="bg1"/>
                </a:solidFill>
                <a:latin typeface="Meiryo" panose="020B0604030504040204" pitchFamily="34" charset="-128"/>
                <a:ea typeface="Meiryo" panose="020B0604030504040204" pitchFamily="34" charset="-128"/>
              </a:rPr>
              <a:t>IT</a:t>
            </a:r>
            <a:r>
              <a:rPr lang="ja-JP" altLang="en-US" sz="1400">
                <a:solidFill>
                  <a:schemeClr val="bg1"/>
                </a:solidFill>
                <a:latin typeface="Meiryo" panose="020B0604030504040204" pitchFamily="34" charset="-128"/>
                <a:ea typeface="Meiryo" panose="020B0604030504040204" pitchFamily="34" charset="-128"/>
              </a:rPr>
              <a:t>サービス管理のフレームワークである</a:t>
            </a:r>
            <a:r>
              <a:rPr lang="en-US" altLang="ja-JP" sz="1400" dirty="0">
                <a:solidFill>
                  <a:schemeClr val="bg1"/>
                </a:solidFill>
                <a:latin typeface="Meiryo" panose="020B0604030504040204" pitchFamily="34" charset="-128"/>
                <a:ea typeface="Meiryo" panose="020B0604030504040204" pitchFamily="34" charset="-128"/>
              </a:rPr>
              <a:t>ITIL</a:t>
            </a:r>
            <a:r>
              <a:rPr lang="ja-JP" altLang="en-US" sz="1400">
                <a:solidFill>
                  <a:schemeClr val="bg1"/>
                </a:solidFill>
                <a:latin typeface="Meiryo" panose="020B0604030504040204" pitchFamily="34" charset="-128"/>
                <a:ea typeface="Meiryo" panose="020B0604030504040204" pitchFamily="34" charset="-128"/>
              </a:rPr>
              <a:t>では不十分でビジネス部門も含めた企業レベルのサービス管理としての</a:t>
            </a:r>
            <a:r>
              <a:rPr lang="en-US" altLang="ja-JP" sz="1400" dirty="0">
                <a:solidFill>
                  <a:schemeClr val="bg1"/>
                </a:solidFill>
                <a:latin typeface="Meiryo" panose="020B0604030504040204" pitchFamily="34" charset="-128"/>
                <a:ea typeface="Meiryo" panose="020B0604030504040204" pitchFamily="34" charset="-128"/>
              </a:rPr>
              <a:t>SIAM</a:t>
            </a:r>
            <a:r>
              <a:rPr lang="ja-JP" altLang="en-US" sz="1400">
                <a:solidFill>
                  <a:schemeClr val="bg1"/>
                </a:solidFill>
                <a:latin typeface="Meiryo" panose="020B0604030504040204" pitchFamily="34" charset="-128"/>
                <a:ea typeface="Meiryo" panose="020B0604030504040204" pitchFamily="34" charset="-128"/>
              </a:rPr>
              <a:t>、アジャイル開発や</a:t>
            </a:r>
            <a:r>
              <a:rPr lang="en-US" altLang="ja-JP" sz="1400" dirty="0">
                <a:solidFill>
                  <a:schemeClr val="bg1"/>
                </a:solidFill>
                <a:latin typeface="Meiryo" panose="020B0604030504040204" pitchFamily="34" charset="-128"/>
                <a:ea typeface="Meiryo" panose="020B0604030504040204" pitchFamily="34" charset="-128"/>
              </a:rPr>
              <a:t>DevOps</a:t>
            </a:r>
            <a:r>
              <a:rPr lang="ja-JP" altLang="en-US" sz="1400">
                <a:solidFill>
                  <a:schemeClr val="bg1"/>
                </a:solidFill>
                <a:latin typeface="Meiryo" panose="020B0604030504040204" pitchFamily="34" charset="-128"/>
                <a:ea typeface="Meiryo" panose="020B0604030504040204" pitchFamily="34" charset="-128"/>
              </a:rPr>
              <a:t>などを組み合わせる必要がある。</a:t>
            </a:r>
          </a:p>
        </p:txBody>
      </p:sp>
      <p:sp>
        <p:nvSpPr>
          <p:cNvPr id="17" name="正方形/長方形 16">
            <a:extLst>
              <a:ext uri="{FF2B5EF4-FFF2-40B4-BE49-F238E27FC236}">
                <a16:creationId xmlns:a16="http://schemas.microsoft.com/office/drawing/2014/main" id="{10358E0E-A3F9-6A41-B702-266314FC2AE7}"/>
              </a:ext>
            </a:extLst>
          </p:cNvPr>
          <p:cNvSpPr/>
          <p:nvPr/>
        </p:nvSpPr>
        <p:spPr>
          <a:xfrm>
            <a:off x="2751330" y="4105338"/>
            <a:ext cx="5980439" cy="1034321"/>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ホームベース 17">
            <a:extLst>
              <a:ext uri="{FF2B5EF4-FFF2-40B4-BE49-F238E27FC236}">
                <a16:creationId xmlns:a16="http://schemas.microsoft.com/office/drawing/2014/main" id="{B6230667-DE86-3444-8078-1A948EC10100}"/>
              </a:ext>
            </a:extLst>
          </p:cNvPr>
          <p:cNvSpPr/>
          <p:nvPr/>
        </p:nvSpPr>
        <p:spPr>
          <a:xfrm>
            <a:off x="412228" y="4105337"/>
            <a:ext cx="2459023" cy="1034321"/>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テキスト ボックス 18">
            <a:extLst>
              <a:ext uri="{FF2B5EF4-FFF2-40B4-BE49-F238E27FC236}">
                <a16:creationId xmlns:a16="http://schemas.microsoft.com/office/drawing/2014/main" id="{396C9542-C413-BB47-8911-FE816EE98B7B}"/>
              </a:ext>
            </a:extLst>
          </p:cNvPr>
          <p:cNvSpPr txBox="1"/>
          <p:nvPr/>
        </p:nvSpPr>
        <p:spPr>
          <a:xfrm>
            <a:off x="443551" y="4311472"/>
            <a:ext cx="2339102" cy="738664"/>
          </a:xfrm>
          <a:prstGeom prst="rect">
            <a:avLst/>
          </a:prstGeom>
          <a:noFill/>
        </p:spPr>
        <p:txBody>
          <a:bodyPr wrap="none" rtlCol="0">
            <a:spAutoFit/>
          </a:bodyPr>
          <a:lstStyle/>
          <a:p>
            <a:r>
              <a:rPr lang="ja-JP" altLang="en-US" sz="1400" b="1">
                <a:solidFill>
                  <a:schemeClr val="bg1"/>
                </a:solidFill>
                <a:latin typeface="Meiryo" panose="020B0604030504040204" pitchFamily="34" charset="-128"/>
                <a:ea typeface="Meiryo" panose="020B0604030504040204" pitchFamily="34" charset="-128"/>
              </a:rPr>
              <a:t>全ての企業が利用可能な</a:t>
            </a:r>
            <a:endParaRPr lang="en-US" altLang="ja-JP" sz="1400" b="1" dirty="0">
              <a:solidFill>
                <a:schemeClr val="bg1"/>
              </a:solidFill>
              <a:latin typeface="Meiryo" panose="020B0604030504040204" pitchFamily="34" charset="-128"/>
              <a:ea typeface="Meiryo" panose="020B0604030504040204" pitchFamily="34" charset="-128"/>
            </a:endParaRPr>
          </a:p>
          <a:p>
            <a:r>
              <a:rPr kumimoji="1" lang="ja-JP" altLang="en-US" sz="1400" b="1">
                <a:solidFill>
                  <a:schemeClr val="bg1"/>
                </a:solidFill>
                <a:latin typeface="Meiryo" panose="020B0604030504040204" pitchFamily="34" charset="-128"/>
                <a:ea typeface="Meiryo" panose="020B0604030504040204" pitchFamily="34" charset="-128"/>
              </a:rPr>
              <a:t>テーラーメイドアプローチ</a:t>
            </a:r>
            <a:endParaRPr kumimoji="1" lang="en-US" altLang="ja-JP" sz="1400" b="1" dirty="0">
              <a:solidFill>
                <a:schemeClr val="bg1"/>
              </a:solidFill>
              <a:latin typeface="Meiryo" panose="020B0604030504040204" pitchFamily="34" charset="-128"/>
              <a:ea typeface="Meiryo" panose="020B0604030504040204" pitchFamily="34" charset="-128"/>
            </a:endParaRPr>
          </a:p>
          <a:p>
            <a:r>
              <a:rPr lang="ja-JP" altLang="en-US" sz="1400" b="1">
                <a:solidFill>
                  <a:schemeClr val="bg1"/>
                </a:solidFill>
                <a:latin typeface="Meiryo" panose="020B0604030504040204" pitchFamily="34" charset="-128"/>
                <a:ea typeface="Meiryo" panose="020B0604030504040204" pitchFamily="34" charset="-128"/>
              </a:rPr>
              <a:t>が必要</a:t>
            </a:r>
            <a:endParaRPr kumimoji="1" lang="ja-JP" altLang="en-US" sz="1000" b="1">
              <a:solidFill>
                <a:schemeClr val="bg1"/>
              </a:solidFill>
              <a:latin typeface="Meiryo" panose="020B0604030504040204" pitchFamily="34" charset="-128"/>
              <a:ea typeface="Meiryo" panose="020B0604030504040204" pitchFamily="34" charset="-128"/>
            </a:endParaRPr>
          </a:p>
        </p:txBody>
      </p:sp>
      <p:sp>
        <p:nvSpPr>
          <p:cNvPr id="20" name="正方形/長方形 19">
            <a:extLst>
              <a:ext uri="{FF2B5EF4-FFF2-40B4-BE49-F238E27FC236}">
                <a16:creationId xmlns:a16="http://schemas.microsoft.com/office/drawing/2014/main" id="{E76F4A84-229F-6B42-B5F6-3BAE302098CC}"/>
              </a:ext>
            </a:extLst>
          </p:cNvPr>
          <p:cNvSpPr/>
          <p:nvPr/>
        </p:nvSpPr>
        <p:spPr>
          <a:xfrm>
            <a:off x="2811290" y="4178990"/>
            <a:ext cx="5920479" cy="954107"/>
          </a:xfrm>
          <a:prstGeom prst="rect">
            <a:avLst/>
          </a:prstGeom>
        </p:spPr>
        <p:txBody>
          <a:bodyPr wrap="square">
            <a:spAutoFit/>
          </a:bodyPr>
          <a:lstStyle/>
          <a:p>
            <a:r>
              <a:rPr lang="ja-JP" altLang="en-US" sz="1400">
                <a:solidFill>
                  <a:schemeClr val="bg1"/>
                </a:solidFill>
                <a:latin typeface="Meiryo" panose="020B0604030504040204" pitchFamily="34" charset="-128"/>
                <a:ea typeface="Meiryo" panose="020B0604030504040204" pitchFamily="34" charset="-128"/>
              </a:rPr>
              <a:t>サービスの種類、ビジネスにおける優先事項、業界の制約、組織の規模、文化、人の能力・スキルなどに相違がある前提で、オーダーメイド可能なサービス管理のアプローチを提供する必要がある。アジャイル開発や</a:t>
            </a:r>
            <a:r>
              <a:rPr lang="en-US" altLang="ja-JP" sz="1400" dirty="0">
                <a:solidFill>
                  <a:schemeClr val="bg1"/>
                </a:solidFill>
                <a:latin typeface="Meiryo" panose="020B0604030504040204" pitchFamily="34" charset="-128"/>
                <a:ea typeface="Meiryo" panose="020B0604030504040204" pitchFamily="34" charset="-128"/>
              </a:rPr>
              <a:t>DevOps</a:t>
            </a:r>
            <a:r>
              <a:rPr lang="ja-JP" altLang="en-US" sz="1400">
                <a:solidFill>
                  <a:schemeClr val="bg1"/>
                </a:solidFill>
                <a:latin typeface="Meiryo" panose="020B0604030504040204" pitchFamily="34" charset="-128"/>
                <a:ea typeface="Meiryo" panose="020B0604030504040204" pitchFamily="34" charset="-128"/>
              </a:rPr>
              <a:t>などはその実現手段となる。</a:t>
            </a:r>
          </a:p>
        </p:txBody>
      </p:sp>
      <p:sp>
        <p:nvSpPr>
          <p:cNvPr id="21" name="正方形/長方形 20">
            <a:extLst>
              <a:ext uri="{FF2B5EF4-FFF2-40B4-BE49-F238E27FC236}">
                <a16:creationId xmlns:a16="http://schemas.microsoft.com/office/drawing/2014/main" id="{D9D5D897-F3E7-6844-BC46-4A4D8CB8C497}"/>
              </a:ext>
            </a:extLst>
          </p:cNvPr>
          <p:cNvSpPr/>
          <p:nvPr/>
        </p:nvSpPr>
        <p:spPr>
          <a:xfrm>
            <a:off x="4981549" y="5520757"/>
            <a:ext cx="3397954" cy="800219"/>
          </a:xfrm>
          <a:prstGeom prst="rect">
            <a:avLst/>
          </a:prstGeom>
        </p:spPr>
        <p:txBody>
          <a:bodyPr wrap="square">
            <a:spAutoFit/>
          </a:bodyPr>
          <a:lstStyle/>
          <a:p>
            <a:pPr algn="dist"/>
            <a:r>
              <a:rPr lang="ja-JP" altLang="en-US" sz="1400">
                <a:solidFill>
                  <a:srgbClr val="0052FF"/>
                </a:solidFill>
                <a:latin typeface="Meiryo" panose="020B0604030504040204" pitchFamily="34" charset="-128"/>
                <a:ea typeface="Meiryo" panose="020B0604030504040204" pitchFamily="34" charset="-128"/>
              </a:rPr>
              <a:t>企業レベルでサービス管理を行うための</a:t>
            </a:r>
            <a:endParaRPr lang="en-US" altLang="ja-JP" sz="1400" dirty="0">
              <a:solidFill>
                <a:srgbClr val="0052FF"/>
              </a:solidFill>
              <a:latin typeface="Meiryo" panose="020B0604030504040204" pitchFamily="34" charset="-128"/>
              <a:ea typeface="Meiryo" panose="020B0604030504040204" pitchFamily="34" charset="-128"/>
            </a:endParaRPr>
          </a:p>
          <a:p>
            <a:pPr algn="dist"/>
            <a:r>
              <a:rPr lang="ja-JP" altLang="en-US" sz="3200" b="1">
                <a:solidFill>
                  <a:srgbClr val="0052FF"/>
                </a:solidFill>
                <a:latin typeface="Meiryo" panose="020B0604030504040204" pitchFamily="34" charset="-128"/>
                <a:ea typeface="Meiryo" panose="020B0604030504040204" pitchFamily="34" charset="-128"/>
              </a:rPr>
              <a:t>運用モデル</a:t>
            </a:r>
          </a:p>
        </p:txBody>
      </p:sp>
    </p:spTree>
    <p:extLst>
      <p:ext uri="{BB962C8B-B14F-4D97-AF65-F5344CB8AC3E}">
        <p14:creationId xmlns:p14="http://schemas.microsoft.com/office/powerpoint/2010/main" val="29359520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58E3D88-E69E-5746-AE1F-2582B19A0739}"/>
              </a:ext>
            </a:extLst>
          </p:cNvPr>
          <p:cNvSpPr>
            <a:spLocks noGrp="1"/>
          </p:cNvSpPr>
          <p:nvPr>
            <p:ph type="title"/>
          </p:nvPr>
        </p:nvSpPr>
        <p:spPr/>
        <p:txBody>
          <a:bodyPr/>
          <a:lstStyle/>
          <a:p>
            <a:r>
              <a:rPr lang="en-US" altLang="ja-JP" dirty="0" err="1"/>
              <a:t>VeriSM</a:t>
            </a:r>
            <a:r>
              <a:rPr lang="ja-JP" altLang="en-US"/>
              <a:t>モデル</a:t>
            </a:r>
            <a:endParaRPr kumimoji="1" lang="ja-JP" altLang="en-US"/>
          </a:p>
        </p:txBody>
      </p:sp>
      <p:sp>
        <p:nvSpPr>
          <p:cNvPr id="3" name="スライド番号プレースホルダー 2">
            <a:extLst>
              <a:ext uri="{FF2B5EF4-FFF2-40B4-BE49-F238E27FC236}">
                <a16:creationId xmlns:a16="http://schemas.microsoft.com/office/drawing/2014/main" id="{72678939-CD9D-3C47-B4C7-2FBC459448AC}"/>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36</a:t>
            </a:fld>
            <a:endParaRPr kumimoji="1" lang="ja-JP" altLang="en-US"/>
          </a:p>
        </p:txBody>
      </p:sp>
      <p:sp>
        <p:nvSpPr>
          <p:cNvPr id="5" name="円/楕円 4">
            <a:extLst>
              <a:ext uri="{FF2B5EF4-FFF2-40B4-BE49-F238E27FC236}">
                <a16:creationId xmlns:a16="http://schemas.microsoft.com/office/drawing/2014/main" id="{E38BA102-A0F3-8A40-8119-DA9F1C4CEBA2}"/>
              </a:ext>
            </a:extLst>
          </p:cNvPr>
          <p:cNvSpPr/>
          <p:nvPr/>
        </p:nvSpPr>
        <p:spPr>
          <a:xfrm>
            <a:off x="3766747" y="861312"/>
            <a:ext cx="5026318" cy="5027535"/>
          </a:xfrm>
          <a:prstGeom prst="ellips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円/楕円 5">
            <a:extLst>
              <a:ext uri="{FF2B5EF4-FFF2-40B4-BE49-F238E27FC236}">
                <a16:creationId xmlns:a16="http://schemas.microsoft.com/office/drawing/2014/main" id="{21F110CC-D780-A240-8B60-25DB5415FEBF}"/>
              </a:ext>
            </a:extLst>
          </p:cNvPr>
          <p:cNvSpPr/>
          <p:nvPr/>
        </p:nvSpPr>
        <p:spPr>
          <a:xfrm>
            <a:off x="4562349" y="1636220"/>
            <a:ext cx="3476876" cy="3477718"/>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円/楕円 6">
            <a:extLst>
              <a:ext uri="{FF2B5EF4-FFF2-40B4-BE49-F238E27FC236}">
                <a16:creationId xmlns:a16="http://schemas.microsoft.com/office/drawing/2014/main" id="{1FADB4CD-D138-EC41-BF6A-C8B72C80C684}"/>
              </a:ext>
            </a:extLst>
          </p:cNvPr>
          <p:cNvSpPr/>
          <p:nvPr/>
        </p:nvSpPr>
        <p:spPr>
          <a:xfrm>
            <a:off x="5367510" y="2443817"/>
            <a:ext cx="1866555" cy="1867007"/>
          </a:xfrm>
          <a:prstGeom prst="ellipse">
            <a:avLst/>
          </a:prstGeom>
          <a:pattFill prst="lgGrid">
            <a:fgClr>
              <a:schemeClr val="bg1">
                <a:lumMod val="50000"/>
              </a:schemeClr>
            </a:fgClr>
            <a:bgClr>
              <a:srgbClr val="002060"/>
            </a:bgClr>
          </a:patt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C5D13479-D96C-DC4A-8AD4-27A40217ABD2}"/>
              </a:ext>
            </a:extLst>
          </p:cNvPr>
          <p:cNvSpPr/>
          <p:nvPr/>
        </p:nvSpPr>
        <p:spPr>
          <a:xfrm>
            <a:off x="4364543" y="1155559"/>
            <a:ext cx="3892629" cy="338554"/>
          </a:xfrm>
          <a:prstGeom prst="rect">
            <a:avLst/>
          </a:prstGeom>
        </p:spPr>
        <p:txBody>
          <a:bodyPr wrap="square">
            <a:spAutoFit/>
          </a:bodyPr>
          <a:lstStyle/>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ガバナンス</a:t>
            </a:r>
            <a:endParaRPr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9" name="正方形/長方形 8">
            <a:extLst>
              <a:ext uri="{FF2B5EF4-FFF2-40B4-BE49-F238E27FC236}">
                <a16:creationId xmlns:a16="http://schemas.microsoft.com/office/drawing/2014/main" id="{325341E6-8A85-8940-A63D-33AD4EA68236}"/>
              </a:ext>
            </a:extLst>
          </p:cNvPr>
          <p:cNvSpPr/>
          <p:nvPr/>
        </p:nvSpPr>
        <p:spPr>
          <a:xfrm>
            <a:off x="4364543" y="1668908"/>
            <a:ext cx="3892629" cy="830997"/>
          </a:xfrm>
          <a:prstGeom prst="rect">
            <a:avLst/>
          </a:prstGeom>
        </p:spPr>
        <p:txBody>
          <a:bodyPr wrap="square">
            <a:spAutoFit/>
          </a:bodyPr>
          <a:lstStyle/>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サービス</a:t>
            </a:r>
            <a:endParaRPr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マネージメント</a:t>
            </a:r>
            <a:endParaRPr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原則</a:t>
            </a:r>
            <a:endParaRPr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0" name="正方形/長方形 9">
            <a:extLst>
              <a:ext uri="{FF2B5EF4-FFF2-40B4-BE49-F238E27FC236}">
                <a16:creationId xmlns:a16="http://schemas.microsoft.com/office/drawing/2014/main" id="{C16D3248-300D-D54B-A090-FFC0660E4C8C}"/>
              </a:ext>
            </a:extLst>
          </p:cNvPr>
          <p:cNvSpPr/>
          <p:nvPr/>
        </p:nvSpPr>
        <p:spPr>
          <a:xfrm>
            <a:off x="5472612" y="3742574"/>
            <a:ext cx="1676490" cy="584775"/>
          </a:xfrm>
          <a:prstGeom prst="rect">
            <a:avLst/>
          </a:prstGeom>
        </p:spPr>
        <p:txBody>
          <a:bodyPr wrap="square">
            <a:spAutoFit/>
          </a:bodyPr>
          <a:lstStyle/>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マネージメント</a:t>
            </a:r>
            <a:endParaRPr lang="en-US" altLang="ja-JP" sz="1600" b="1" dirty="0">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a:p>
            <a:pPr algn="ctr"/>
            <a:r>
              <a:rPr lang="ja-JP" altLang="en-US" sz="16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rPr>
              <a:t>メッシュ</a:t>
            </a:r>
            <a:endParaRPr lang="ja-JP" altLang="en-US" sz="2000" b="1">
              <a:solidFill>
                <a:schemeClr val="bg1"/>
              </a:solidFill>
              <a:effectLst>
                <a:outerShdw blurRad="50800" dist="38100" dir="2700000" algn="tl" rotWithShape="0">
                  <a:prstClr val="black">
                    <a:alpha val="40000"/>
                  </a:prstClr>
                </a:outerShdw>
              </a:effectLst>
              <a:latin typeface="Meiryo" panose="020B0604030504040204" pitchFamily="34" charset="-128"/>
              <a:ea typeface="Meiryo" panose="020B0604030504040204" pitchFamily="34" charset="-128"/>
            </a:endParaRPr>
          </a:p>
        </p:txBody>
      </p:sp>
      <p:sp>
        <p:nvSpPr>
          <p:cNvPr id="11" name="六角形 10">
            <a:extLst>
              <a:ext uri="{FF2B5EF4-FFF2-40B4-BE49-F238E27FC236}">
                <a16:creationId xmlns:a16="http://schemas.microsoft.com/office/drawing/2014/main" id="{F44BA868-510A-D84A-84C4-523BE3D781DC}"/>
              </a:ext>
            </a:extLst>
          </p:cNvPr>
          <p:cNvSpPr/>
          <p:nvPr/>
        </p:nvSpPr>
        <p:spPr>
          <a:xfrm>
            <a:off x="6545829" y="3067780"/>
            <a:ext cx="613286" cy="614597"/>
          </a:xfrm>
          <a:prstGeom prst="hexagon">
            <a:avLst/>
          </a:prstGeom>
          <a:solidFill>
            <a:srgbClr val="00B05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六角形 11">
            <a:extLst>
              <a:ext uri="{FF2B5EF4-FFF2-40B4-BE49-F238E27FC236}">
                <a16:creationId xmlns:a16="http://schemas.microsoft.com/office/drawing/2014/main" id="{AC57D24C-EB17-324A-9890-D0A1B99264FE}"/>
              </a:ext>
            </a:extLst>
          </p:cNvPr>
          <p:cNvSpPr/>
          <p:nvPr/>
        </p:nvSpPr>
        <p:spPr>
          <a:xfrm>
            <a:off x="7010753" y="2760481"/>
            <a:ext cx="613286" cy="614597"/>
          </a:xfrm>
          <a:prstGeom prst="hexagon">
            <a:avLst/>
          </a:prstGeom>
          <a:solidFill>
            <a:srgbClr val="00B05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六角形 12">
            <a:extLst>
              <a:ext uri="{FF2B5EF4-FFF2-40B4-BE49-F238E27FC236}">
                <a16:creationId xmlns:a16="http://schemas.microsoft.com/office/drawing/2014/main" id="{5555CDD9-4A4E-6447-949E-88D61D08D838}"/>
              </a:ext>
            </a:extLst>
          </p:cNvPr>
          <p:cNvSpPr/>
          <p:nvPr/>
        </p:nvSpPr>
        <p:spPr>
          <a:xfrm>
            <a:off x="7010753" y="3382573"/>
            <a:ext cx="613286" cy="614597"/>
          </a:xfrm>
          <a:prstGeom prst="hexagon">
            <a:avLst/>
          </a:prstGeom>
          <a:solidFill>
            <a:srgbClr val="00B05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六角形 13">
            <a:extLst>
              <a:ext uri="{FF2B5EF4-FFF2-40B4-BE49-F238E27FC236}">
                <a16:creationId xmlns:a16="http://schemas.microsoft.com/office/drawing/2014/main" id="{013B3EB8-BE58-B84E-B3F0-8E043343EF28}"/>
              </a:ext>
            </a:extLst>
          </p:cNvPr>
          <p:cNvSpPr/>
          <p:nvPr/>
        </p:nvSpPr>
        <p:spPr>
          <a:xfrm>
            <a:off x="5929388" y="3075274"/>
            <a:ext cx="613286" cy="614597"/>
          </a:xfrm>
          <a:prstGeom prst="hexagon">
            <a:avLst/>
          </a:prstGeom>
          <a:solidFill>
            <a:srgbClr val="00B05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a:extLst>
              <a:ext uri="{FF2B5EF4-FFF2-40B4-BE49-F238E27FC236}">
                <a16:creationId xmlns:a16="http://schemas.microsoft.com/office/drawing/2014/main" id="{9DEFDEBA-65F1-CB4E-88F3-BE1E36BCFD4B}"/>
              </a:ext>
            </a:extLst>
          </p:cNvPr>
          <p:cNvSpPr/>
          <p:nvPr/>
        </p:nvSpPr>
        <p:spPr>
          <a:xfrm>
            <a:off x="3923776" y="3113479"/>
            <a:ext cx="962854" cy="538185"/>
          </a:xfrm>
          <a:prstGeom prst="rect">
            <a:avLst/>
          </a:prstGeom>
          <a:solidFill>
            <a:srgbClr val="00B05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Meiryo" panose="020B0604030504040204" pitchFamily="34" charset="-128"/>
              <a:ea typeface="Meiryo" panose="020B0604030504040204" pitchFamily="34" charset="-128"/>
            </a:endParaRPr>
          </a:p>
        </p:txBody>
      </p:sp>
      <p:sp>
        <p:nvSpPr>
          <p:cNvPr id="16" name="正方形/長方形 15">
            <a:extLst>
              <a:ext uri="{FF2B5EF4-FFF2-40B4-BE49-F238E27FC236}">
                <a16:creationId xmlns:a16="http://schemas.microsoft.com/office/drawing/2014/main" id="{1E90EA97-6634-F748-AE49-806B2719A31E}"/>
              </a:ext>
            </a:extLst>
          </p:cNvPr>
          <p:cNvSpPr/>
          <p:nvPr/>
        </p:nvSpPr>
        <p:spPr>
          <a:xfrm>
            <a:off x="7774236" y="3113479"/>
            <a:ext cx="912957" cy="538185"/>
          </a:xfrm>
          <a:prstGeom prst="rect">
            <a:avLst/>
          </a:prstGeom>
          <a:solidFill>
            <a:srgbClr val="00B05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17" name="正方形/長方形 16">
            <a:extLst>
              <a:ext uri="{FF2B5EF4-FFF2-40B4-BE49-F238E27FC236}">
                <a16:creationId xmlns:a16="http://schemas.microsoft.com/office/drawing/2014/main" id="{D9A4249C-4829-D042-8D90-07CE95EAE308}"/>
              </a:ext>
            </a:extLst>
          </p:cNvPr>
          <p:cNvSpPr/>
          <p:nvPr/>
        </p:nvSpPr>
        <p:spPr>
          <a:xfrm>
            <a:off x="3923776" y="3139850"/>
            <a:ext cx="861726" cy="523220"/>
          </a:xfrm>
          <a:prstGeom prst="rect">
            <a:avLst/>
          </a:prstGeom>
        </p:spPr>
        <p:txBody>
          <a:bodyPr wrap="square">
            <a:spAutoFit/>
          </a:bodyPr>
          <a:lstStyle/>
          <a:p>
            <a:pPr algn="ctr"/>
            <a:r>
              <a:rPr lang="ja-JP" altLang="en-US" sz="1400">
                <a:solidFill>
                  <a:srgbClr val="FFFFFF"/>
                </a:solidFill>
                <a:latin typeface="Meiryo" panose="020B0604030504040204" pitchFamily="34" charset="-128"/>
                <a:ea typeface="Meiryo" panose="020B0604030504040204" pitchFamily="34" charset="-128"/>
              </a:rPr>
              <a:t>顧客</a:t>
            </a:r>
            <a:endParaRPr lang="en-US" altLang="ja-JP" sz="1400" dirty="0">
              <a:solidFill>
                <a:srgbClr val="FFFFFF"/>
              </a:solidFill>
              <a:latin typeface="Meiryo" panose="020B0604030504040204" pitchFamily="34" charset="-128"/>
              <a:ea typeface="Meiryo" panose="020B0604030504040204" pitchFamily="34" charset="-128"/>
            </a:endParaRPr>
          </a:p>
          <a:p>
            <a:pPr algn="ctr"/>
            <a:r>
              <a:rPr lang="ja-JP" altLang="en-US" sz="1400">
                <a:solidFill>
                  <a:srgbClr val="FFFFFF"/>
                </a:solidFill>
                <a:latin typeface="Meiryo" panose="020B0604030504040204" pitchFamily="34" charset="-128"/>
                <a:ea typeface="Meiryo" panose="020B0604030504040204" pitchFamily="34" charset="-128"/>
              </a:rPr>
              <a:t>の要望</a:t>
            </a:r>
            <a:endParaRPr lang="ja-JP" altLang="en-US" sz="1400" dirty="0">
              <a:solidFill>
                <a:srgbClr val="FFFFFF"/>
              </a:solidFill>
              <a:latin typeface="Meiryo" panose="020B0604030504040204" pitchFamily="34" charset="-128"/>
              <a:ea typeface="Meiryo" panose="020B0604030504040204" pitchFamily="34" charset="-128"/>
            </a:endParaRPr>
          </a:p>
        </p:txBody>
      </p:sp>
      <p:sp>
        <p:nvSpPr>
          <p:cNvPr id="18" name="正方形/長方形 17">
            <a:extLst>
              <a:ext uri="{FF2B5EF4-FFF2-40B4-BE49-F238E27FC236}">
                <a16:creationId xmlns:a16="http://schemas.microsoft.com/office/drawing/2014/main" id="{D0F9E26A-5C54-EA4E-A65C-A0188102A7E5}"/>
              </a:ext>
            </a:extLst>
          </p:cNvPr>
          <p:cNvSpPr/>
          <p:nvPr/>
        </p:nvSpPr>
        <p:spPr>
          <a:xfrm>
            <a:off x="7668363" y="3220777"/>
            <a:ext cx="1124702" cy="430887"/>
          </a:xfrm>
          <a:prstGeom prst="rect">
            <a:avLst/>
          </a:prstGeom>
        </p:spPr>
        <p:txBody>
          <a:bodyPr wrap="square">
            <a:spAutoFit/>
          </a:bodyPr>
          <a:lstStyle/>
          <a:p>
            <a:pPr algn="ctr"/>
            <a:r>
              <a:rPr lang="ja-JP" altLang="en-US" sz="1400">
                <a:solidFill>
                  <a:srgbClr val="FFFFFF"/>
                </a:solidFill>
                <a:latin typeface="Meiryo" panose="020B0604030504040204" pitchFamily="34" charset="-128"/>
                <a:ea typeface="Meiryo" panose="020B0604030504040204" pitchFamily="34" charset="-128"/>
              </a:rPr>
              <a:t>顧客</a:t>
            </a:r>
            <a:endParaRPr lang="en-US" altLang="ja-JP" sz="1400" dirty="0">
              <a:solidFill>
                <a:srgbClr val="FFFFFF"/>
              </a:solidFill>
              <a:latin typeface="Meiryo" panose="020B0604030504040204" pitchFamily="34" charset="-128"/>
              <a:ea typeface="Meiryo" panose="020B0604030504040204" pitchFamily="34" charset="-128"/>
            </a:endParaRPr>
          </a:p>
          <a:p>
            <a:pPr algn="ctr"/>
            <a:r>
              <a:rPr lang="ja-JP" altLang="en-US" sz="800">
                <a:solidFill>
                  <a:srgbClr val="FFFFFF"/>
                </a:solidFill>
                <a:latin typeface="Meiryo" panose="020B0604030504040204" pitchFamily="34" charset="-128"/>
                <a:ea typeface="Meiryo" panose="020B0604030504040204" pitchFamily="34" charset="-128"/>
              </a:rPr>
              <a:t>検証・評価・改善</a:t>
            </a:r>
            <a:endParaRPr lang="ja-JP" altLang="en-US" sz="800" dirty="0">
              <a:solidFill>
                <a:srgbClr val="FFFFFF"/>
              </a:solidFill>
              <a:latin typeface="Meiryo" panose="020B0604030504040204" pitchFamily="34" charset="-128"/>
              <a:ea typeface="Meiryo" panose="020B0604030504040204" pitchFamily="34" charset="-128"/>
            </a:endParaRPr>
          </a:p>
        </p:txBody>
      </p:sp>
      <p:sp>
        <p:nvSpPr>
          <p:cNvPr id="19" name="正方形/長方形 18">
            <a:extLst>
              <a:ext uri="{FF2B5EF4-FFF2-40B4-BE49-F238E27FC236}">
                <a16:creationId xmlns:a16="http://schemas.microsoft.com/office/drawing/2014/main" id="{2A222F90-A456-514E-9E06-462EFA82A891}"/>
              </a:ext>
            </a:extLst>
          </p:cNvPr>
          <p:cNvSpPr/>
          <p:nvPr/>
        </p:nvSpPr>
        <p:spPr>
          <a:xfrm>
            <a:off x="5919900" y="3247572"/>
            <a:ext cx="613286" cy="307777"/>
          </a:xfrm>
          <a:prstGeom prst="rect">
            <a:avLst/>
          </a:prstGeom>
        </p:spPr>
        <p:txBody>
          <a:bodyPr wrap="square">
            <a:spAutoFit/>
          </a:bodyPr>
          <a:lstStyle/>
          <a:p>
            <a:pPr algn="ctr"/>
            <a:r>
              <a:rPr lang="ja-JP" altLang="en-US" sz="1400">
                <a:solidFill>
                  <a:srgbClr val="FFFFFF"/>
                </a:solidFill>
                <a:latin typeface="Meiryo" panose="020B0604030504040204" pitchFamily="34" charset="-128"/>
                <a:ea typeface="Meiryo" panose="020B0604030504040204" pitchFamily="34" charset="-128"/>
              </a:rPr>
              <a:t>定義</a:t>
            </a:r>
            <a:endParaRPr lang="en-US" altLang="ja-JP" sz="1400" dirty="0">
              <a:solidFill>
                <a:srgbClr val="FFFFFF"/>
              </a:solidFill>
              <a:latin typeface="Meiryo" panose="020B0604030504040204" pitchFamily="34" charset="-128"/>
              <a:ea typeface="Meiryo" panose="020B0604030504040204" pitchFamily="34" charset="-128"/>
            </a:endParaRPr>
          </a:p>
        </p:txBody>
      </p:sp>
      <p:sp>
        <p:nvSpPr>
          <p:cNvPr id="23" name="正方形/長方形 22">
            <a:extLst>
              <a:ext uri="{FF2B5EF4-FFF2-40B4-BE49-F238E27FC236}">
                <a16:creationId xmlns:a16="http://schemas.microsoft.com/office/drawing/2014/main" id="{71373AFD-8FF8-8640-814C-839CA6A042D3}"/>
              </a:ext>
            </a:extLst>
          </p:cNvPr>
          <p:cNvSpPr/>
          <p:nvPr/>
        </p:nvSpPr>
        <p:spPr>
          <a:xfrm>
            <a:off x="4317553" y="5910852"/>
            <a:ext cx="3986607" cy="738664"/>
          </a:xfrm>
          <a:prstGeom prst="rect">
            <a:avLst/>
          </a:prstGeom>
        </p:spPr>
        <p:txBody>
          <a:bodyPr wrap="square">
            <a:spAutoFit/>
          </a:bodyPr>
          <a:lstStyle/>
          <a:p>
            <a:pPr lvl="0" defTabSz="914400">
              <a:defRPr/>
            </a:pPr>
            <a:r>
              <a:rPr lang="ja-JP" altLang="en-US" sz="140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定義：</a:t>
            </a:r>
            <a:r>
              <a:rPr lang="en-US" altLang="ja-JP" sz="1400" dirty="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SIAM</a:t>
            </a:r>
            <a:r>
              <a:rPr lang="ja-JP" altLang="en-US" sz="140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の追加</a:t>
            </a:r>
            <a:endParaRPr lang="en-US" altLang="ja-JP" sz="1400" dirty="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endParaRPr>
          </a:p>
          <a:p>
            <a:pPr lvl="0" defTabSz="914400">
              <a:defRPr/>
            </a:pPr>
            <a:r>
              <a:rPr lang="ja-JP" altLang="en-US" sz="140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制作：アジャイル</a:t>
            </a:r>
            <a:endParaRPr lang="en-US" altLang="ja-JP" sz="1400" dirty="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endParaRPr>
          </a:p>
          <a:p>
            <a:pPr lvl="0" defTabSz="914400">
              <a:defRPr/>
            </a:pPr>
            <a:r>
              <a:rPr lang="ja-JP" altLang="en-US" sz="140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制作、提供、反応のサイクルを回す／</a:t>
            </a:r>
            <a:r>
              <a:rPr lang="en-US" altLang="ja-JP" sz="1400" dirty="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DevOps</a:t>
            </a:r>
          </a:p>
        </p:txBody>
      </p:sp>
      <p:sp>
        <p:nvSpPr>
          <p:cNvPr id="24" name="正方形/長方形 23">
            <a:extLst>
              <a:ext uri="{FF2B5EF4-FFF2-40B4-BE49-F238E27FC236}">
                <a16:creationId xmlns:a16="http://schemas.microsoft.com/office/drawing/2014/main" id="{1D8EF749-EBE0-FF40-A32C-A1F9354D0E59}"/>
              </a:ext>
            </a:extLst>
          </p:cNvPr>
          <p:cNvSpPr/>
          <p:nvPr/>
        </p:nvSpPr>
        <p:spPr>
          <a:xfrm>
            <a:off x="293860" y="909337"/>
            <a:ext cx="3430125" cy="830997"/>
          </a:xfrm>
          <a:prstGeom prst="rect">
            <a:avLst/>
          </a:prstGeom>
          <a:ln w="12700">
            <a:solidFill>
              <a:schemeClr val="tx1"/>
            </a:solidFill>
          </a:ln>
        </p:spPr>
        <p:txBody>
          <a:bodyPr wrap="square">
            <a:spAutoFit/>
          </a:bodyPr>
          <a:lstStyle/>
          <a:p>
            <a:pPr defTabSz="914400"/>
            <a:r>
              <a:rPr lang="ja-JP" altLang="en-US" sz="120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企業を統治・統制するための仕組みを確立する。</a:t>
            </a:r>
            <a:r>
              <a:rPr lang="en-US" altLang="ja-JP" sz="1200" dirty="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COBIT5</a:t>
            </a:r>
            <a:r>
              <a:rPr lang="ja-JP" altLang="en-US" sz="120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がベース。加えて、情報開示のあり方や、監査役や社外取締役を含む取締役会など会社の機関のあり方等を定義。</a:t>
            </a:r>
          </a:p>
        </p:txBody>
      </p:sp>
      <p:sp>
        <p:nvSpPr>
          <p:cNvPr id="25" name="正方形/長方形 24">
            <a:extLst>
              <a:ext uri="{FF2B5EF4-FFF2-40B4-BE49-F238E27FC236}">
                <a16:creationId xmlns:a16="http://schemas.microsoft.com/office/drawing/2014/main" id="{A86D8375-566B-784A-8C1A-20E77C7F106C}"/>
              </a:ext>
            </a:extLst>
          </p:cNvPr>
          <p:cNvSpPr/>
          <p:nvPr/>
        </p:nvSpPr>
        <p:spPr>
          <a:xfrm>
            <a:off x="290375" y="2183877"/>
            <a:ext cx="3391460" cy="1015663"/>
          </a:xfrm>
          <a:prstGeom prst="rect">
            <a:avLst/>
          </a:prstGeom>
          <a:ln w="12700">
            <a:solidFill>
              <a:schemeClr val="tx1"/>
            </a:solidFill>
          </a:ln>
        </p:spPr>
        <p:txBody>
          <a:bodyPr wrap="square">
            <a:spAutoFit/>
          </a:bodyPr>
          <a:lstStyle/>
          <a:p>
            <a:pPr defTabSz="914400"/>
            <a:r>
              <a:rPr lang="ja-JP" altLang="en-US" sz="120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企業全体として厳守しなければならない原則を定義。すべてのサービスはこの原則に従って提供される。例えば、セキュリティ方針、法的な制限、財務的なルール、知的所有権、就業規則などITだけでなく企業全体を範囲に検討する。</a:t>
            </a:r>
          </a:p>
        </p:txBody>
      </p:sp>
      <p:sp>
        <p:nvSpPr>
          <p:cNvPr id="26" name="正方形/長方形 25">
            <a:extLst>
              <a:ext uri="{FF2B5EF4-FFF2-40B4-BE49-F238E27FC236}">
                <a16:creationId xmlns:a16="http://schemas.microsoft.com/office/drawing/2014/main" id="{E1564867-CA10-514F-B156-7B58BD6EC05B}"/>
              </a:ext>
            </a:extLst>
          </p:cNvPr>
          <p:cNvSpPr/>
          <p:nvPr/>
        </p:nvSpPr>
        <p:spPr>
          <a:xfrm>
            <a:off x="290375" y="3644900"/>
            <a:ext cx="3380546" cy="2846933"/>
          </a:xfrm>
          <a:prstGeom prst="rect">
            <a:avLst/>
          </a:prstGeom>
          <a:ln w="12700">
            <a:solidFill>
              <a:schemeClr val="tx2"/>
            </a:solidFill>
          </a:ln>
        </p:spPr>
        <p:txBody>
          <a:bodyPr wrap="square">
            <a:spAutoFit/>
          </a:bodyPr>
          <a:lstStyle/>
          <a:p>
            <a:pPr defTabSz="914400"/>
            <a:r>
              <a:rPr lang="ja-JP" altLang="en-US" sz="120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どうサービスを管理していくかを検討する領域。企業の環境、リソース、利用するテクノロジー、管理手法の最適な組合せを検討</a:t>
            </a:r>
          </a:p>
          <a:p>
            <a:pPr defTabSz="914400"/>
            <a:endParaRPr lang="en-US" altLang="ja-JP" sz="800" dirty="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endParaRPr>
          </a:p>
          <a:p>
            <a:pPr defTabSz="914400"/>
            <a:r>
              <a:rPr lang="ja-JP" altLang="en-US" sz="900" b="1" u="sng">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企業環境</a:t>
            </a:r>
          </a:p>
          <a:p>
            <a:pPr defTabSz="914400"/>
            <a:r>
              <a:rPr lang="ja-JP" altLang="en-US" sz="90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組織文化（保守的、リスク嗜好、サービスカルチャーなど）、競合他社（サービス比較、自社の市場ポジションなど）、法律の制約（内部統制や金融庁ガイドライン等）、サービス提供のプロセス、KPI、ツール（既存のサービス管理の仕組み）その他</a:t>
            </a:r>
          </a:p>
          <a:p>
            <a:pPr defTabSz="914400"/>
            <a:r>
              <a:rPr lang="ja-JP" altLang="en-US" sz="900" b="1" u="sng">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リソース</a:t>
            </a:r>
          </a:p>
          <a:p>
            <a:pPr defTabSz="914400"/>
            <a:r>
              <a:rPr lang="ja-JP" altLang="en-US" sz="90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人（配置、採用、人材育成、スキル等）</a:t>
            </a:r>
          </a:p>
          <a:p>
            <a:pPr defTabSz="914400"/>
            <a:r>
              <a:rPr lang="ja-JP" altLang="en-US" sz="90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予算、資産、納期、ナレッジ、その他</a:t>
            </a:r>
          </a:p>
          <a:p>
            <a:pPr defTabSz="914400"/>
            <a:r>
              <a:rPr lang="ja-JP" altLang="en-US" sz="900" b="1" u="sng">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革新的テクノロジー</a:t>
            </a:r>
          </a:p>
          <a:p>
            <a:pPr defTabSz="914400"/>
            <a:r>
              <a:rPr lang="ja-JP" altLang="en-US" sz="90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コンテナ、IoT、ビッグデータ、クラウド、自動化、その他</a:t>
            </a:r>
          </a:p>
          <a:p>
            <a:pPr defTabSz="914400"/>
            <a:r>
              <a:rPr lang="ja-JP" altLang="en-US" sz="900" b="1" u="sng">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管理手法</a:t>
            </a:r>
            <a:endParaRPr lang="en-US" altLang="ja-JP" sz="900" b="1" u="sng" dirty="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endParaRPr>
          </a:p>
          <a:p>
            <a:pPr defTabSz="914400"/>
            <a:r>
              <a:rPr lang="ja-JP" altLang="en-US" sz="900">
                <a:solidFill>
                  <a:srgbClr val="002060"/>
                </a:solidFill>
                <a:effectLst>
                  <a:outerShdw blurRad="50800" dist="38100" dir="2700000" algn="tl" rotWithShape="0">
                    <a:schemeClr val="bg1">
                      <a:alpha val="40000"/>
                    </a:schemeClr>
                  </a:outerShdw>
                </a:effectLst>
                <a:latin typeface="Meiryo" panose="020B0604030504040204" pitchFamily="34" charset="-128"/>
                <a:ea typeface="Meiryo" panose="020B0604030504040204" pitchFamily="34" charset="-128"/>
              </a:rPr>
              <a:t>ITIL、COBIT5、CMMI-SVC、IT4IT、ISO/IEC20000,、ISO/IEC27001、DevOps、 Agile、 Lean、Project &amp; Portfolio Management、SIAM、その他</a:t>
            </a:r>
          </a:p>
        </p:txBody>
      </p:sp>
      <p:sp>
        <p:nvSpPr>
          <p:cNvPr id="27" name="下カーブ矢印 26">
            <a:extLst>
              <a:ext uri="{FF2B5EF4-FFF2-40B4-BE49-F238E27FC236}">
                <a16:creationId xmlns:a16="http://schemas.microsoft.com/office/drawing/2014/main" id="{D5FBF8FC-7D52-EB4E-BDB0-102C57FD3F5E}"/>
              </a:ext>
            </a:extLst>
          </p:cNvPr>
          <p:cNvSpPr/>
          <p:nvPr/>
        </p:nvSpPr>
        <p:spPr>
          <a:xfrm rot="18878480">
            <a:off x="6744544" y="2959858"/>
            <a:ext cx="413902" cy="190730"/>
          </a:xfrm>
          <a:prstGeom prst="curvedDownArrow">
            <a:avLst/>
          </a:prstGeom>
          <a:solidFill>
            <a:srgbClr val="FF6666"/>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D09500A8-65D4-B84F-8D01-A0C1C7FFF74A}"/>
              </a:ext>
            </a:extLst>
          </p:cNvPr>
          <p:cNvSpPr/>
          <p:nvPr/>
        </p:nvSpPr>
        <p:spPr>
          <a:xfrm>
            <a:off x="6542370" y="3247572"/>
            <a:ext cx="613286" cy="307777"/>
          </a:xfrm>
          <a:prstGeom prst="rect">
            <a:avLst/>
          </a:prstGeom>
        </p:spPr>
        <p:txBody>
          <a:bodyPr wrap="square">
            <a:spAutoFit/>
          </a:bodyPr>
          <a:lstStyle/>
          <a:p>
            <a:pPr algn="ctr"/>
            <a:r>
              <a:rPr lang="ja-JP" altLang="en-US" sz="1400">
                <a:solidFill>
                  <a:srgbClr val="FFFFFF"/>
                </a:solidFill>
                <a:latin typeface="Meiryo" panose="020B0604030504040204" pitchFamily="34" charset="-128"/>
                <a:ea typeface="Meiryo" panose="020B0604030504040204" pitchFamily="34" charset="-128"/>
              </a:rPr>
              <a:t>制作</a:t>
            </a:r>
            <a:endParaRPr lang="en-US" altLang="ja-JP" sz="1400" dirty="0">
              <a:solidFill>
                <a:srgbClr val="FFFFFF"/>
              </a:solidFill>
              <a:latin typeface="Meiryo" panose="020B0604030504040204" pitchFamily="34" charset="-128"/>
              <a:ea typeface="Meiryo" panose="020B0604030504040204" pitchFamily="34" charset="-128"/>
            </a:endParaRPr>
          </a:p>
        </p:txBody>
      </p:sp>
      <p:sp>
        <p:nvSpPr>
          <p:cNvPr id="21" name="正方形/長方形 20">
            <a:extLst>
              <a:ext uri="{FF2B5EF4-FFF2-40B4-BE49-F238E27FC236}">
                <a16:creationId xmlns:a16="http://schemas.microsoft.com/office/drawing/2014/main" id="{E9641BA4-85A2-8043-B5C7-FE11B229478B}"/>
              </a:ext>
            </a:extLst>
          </p:cNvPr>
          <p:cNvSpPr/>
          <p:nvPr/>
        </p:nvSpPr>
        <p:spPr>
          <a:xfrm>
            <a:off x="7022055" y="2955263"/>
            <a:ext cx="613286" cy="307777"/>
          </a:xfrm>
          <a:prstGeom prst="rect">
            <a:avLst/>
          </a:prstGeom>
        </p:spPr>
        <p:txBody>
          <a:bodyPr wrap="square">
            <a:spAutoFit/>
          </a:bodyPr>
          <a:lstStyle/>
          <a:p>
            <a:pPr algn="ctr"/>
            <a:r>
              <a:rPr lang="ja-JP" altLang="en-US" sz="1400">
                <a:solidFill>
                  <a:srgbClr val="FFFFFF"/>
                </a:solidFill>
                <a:latin typeface="Meiryo" panose="020B0604030504040204" pitchFamily="34" charset="-128"/>
                <a:ea typeface="Meiryo" panose="020B0604030504040204" pitchFamily="34" charset="-128"/>
              </a:rPr>
              <a:t>提供</a:t>
            </a:r>
            <a:endParaRPr lang="en-US" altLang="ja-JP" sz="1400" dirty="0">
              <a:solidFill>
                <a:srgbClr val="FFFFFF"/>
              </a:solidFill>
              <a:latin typeface="Meiryo" panose="020B0604030504040204" pitchFamily="34" charset="-128"/>
              <a:ea typeface="Meiryo" panose="020B0604030504040204" pitchFamily="34" charset="-128"/>
            </a:endParaRPr>
          </a:p>
        </p:txBody>
      </p:sp>
      <p:sp>
        <p:nvSpPr>
          <p:cNvPr id="22" name="正方形/長方形 21">
            <a:extLst>
              <a:ext uri="{FF2B5EF4-FFF2-40B4-BE49-F238E27FC236}">
                <a16:creationId xmlns:a16="http://schemas.microsoft.com/office/drawing/2014/main" id="{AD5A4E35-E705-4446-8CF4-4040012E450D}"/>
              </a:ext>
            </a:extLst>
          </p:cNvPr>
          <p:cNvSpPr/>
          <p:nvPr/>
        </p:nvSpPr>
        <p:spPr>
          <a:xfrm>
            <a:off x="7022055" y="3577354"/>
            <a:ext cx="613286" cy="307777"/>
          </a:xfrm>
          <a:prstGeom prst="rect">
            <a:avLst/>
          </a:prstGeom>
        </p:spPr>
        <p:txBody>
          <a:bodyPr wrap="square">
            <a:spAutoFit/>
          </a:bodyPr>
          <a:lstStyle/>
          <a:p>
            <a:pPr algn="ctr"/>
            <a:r>
              <a:rPr lang="ja-JP" altLang="en-US" sz="1400">
                <a:solidFill>
                  <a:srgbClr val="FFFFFF"/>
                </a:solidFill>
                <a:latin typeface="Meiryo" panose="020B0604030504040204" pitchFamily="34" charset="-128"/>
                <a:ea typeface="Meiryo" panose="020B0604030504040204" pitchFamily="34" charset="-128"/>
              </a:rPr>
              <a:t>反応</a:t>
            </a:r>
            <a:endParaRPr lang="en-US" altLang="ja-JP" sz="1400" dirty="0">
              <a:solidFill>
                <a:srgbClr val="FFFFFF"/>
              </a:solidFill>
              <a:latin typeface="Meiryo" panose="020B0604030504040204" pitchFamily="34" charset="-128"/>
              <a:ea typeface="Meiryo" panose="020B0604030504040204" pitchFamily="34" charset="-128"/>
            </a:endParaRPr>
          </a:p>
        </p:txBody>
      </p:sp>
      <p:cxnSp>
        <p:nvCxnSpPr>
          <p:cNvPr id="30" name="直線矢印コネクタ 29">
            <a:extLst>
              <a:ext uri="{FF2B5EF4-FFF2-40B4-BE49-F238E27FC236}">
                <a16:creationId xmlns:a16="http://schemas.microsoft.com/office/drawing/2014/main" id="{BFD31D9E-073A-2D4E-A102-897099964417}"/>
              </a:ext>
            </a:extLst>
          </p:cNvPr>
          <p:cNvCxnSpPr>
            <a:cxnSpLocks/>
            <a:stCxn id="24" idx="3"/>
          </p:cNvCxnSpPr>
          <p:nvPr/>
        </p:nvCxnSpPr>
        <p:spPr>
          <a:xfrm>
            <a:off x="3723985" y="1324836"/>
            <a:ext cx="1852356" cy="0"/>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32" name="直線矢印コネクタ 31">
            <a:extLst>
              <a:ext uri="{FF2B5EF4-FFF2-40B4-BE49-F238E27FC236}">
                <a16:creationId xmlns:a16="http://schemas.microsoft.com/office/drawing/2014/main" id="{B248C6E0-3C2F-624D-9F23-56EB210FC4D7}"/>
              </a:ext>
            </a:extLst>
          </p:cNvPr>
          <p:cNvCxnSpPr>
            <a:cxnSpLocks/>
            <a:stCxn id="25" idx="3"/>
          </p:cNvCxnSpPr>
          <p:nvPr/>
        </p:nvCxnSpPr>
        <p:spPr>
          <a:xfrm flipV="1">
            <a:off x="3681835" y="2125610"/>
            <a:ext cx="1705865" cy="566099"/>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35" name="直線矢印コネクタ 34">
            <a:extLst>
              <a:ext uri="{FF2B5EF4-FFF2-40B4-BE49-F238E27FC236}">
                <a16:creationId xmlns:a16="http://schemas.microsoft.com/office/drawing/2014/main" id="{2CCDF537-4467-F243-9319-6A36C44B6209}"/>
              </a:ext>
            </a:extLst>
          </p:cNvPr>
          <p:cNvCxnSpPr>
            <a:cxnSpLocks/>
            <a:stCxn id="26" idx="3"/>
          </p:cNvCxnSpPr>
          <p:nvPr/>
        </p:nvCxnSpPr>
        <p:spPr>
          <a:xfrm flipV="1">
            <a:off x="3670921" y="4023709"/>
            <a:ext cx="1940817" cy="1044658"/>
          </a:xfrm>
          <a:prstGeom prst="straightConnector1">
            <a:avLst/>
          </a:prstGeom>
          <a:ln>
            <a:solidFill>
              <a:schemeClr val="tx2"/>
            </a:solidFill>
            <a:tailEnd type="triangle"/>
          </a:ln>
        </p:spPr>
        <p:style>
          <a:lnRef idx="2">
            <a:schemeClr val="accent1"/>
          </a:lnRef>
          <a:fillRef idx="0">
            <a:schemeClr val="accent1"/>
          </a:fillRef>
          <a:effectRef idx="1">
            <a:schemeClr val="accent1"/>
          </a:effectRef>
          <a:fontRef idx="minor">
            <a:schemeClr val="tx1"/>
          </a:fontRef>
        </p:style>
      </p:cxnSp>
      <p:sp>
        <p:nvSpPr>
          <p:cNvPr id="39" name="右矢印 38">
            <a:extLst>
              <a:ext uri="{FF2B5EF4-FFF2-40B4-BE49-F238E27FC236}">
                <a16:creationId xmlns:a16="http://schemas.microsoft.com/office/drawing/2014/main" id="{89B1BB38-E913-C847-A054-94913BD4D261}"/>
              </a:ext>
            </a:extLst>
          </p:cNvPr>
          <p:cNvSpPr/>
          <p:nvPr/>
        </p:nvSpPr>
        <p:spPr>
          <a:xfrm>
            <a:off x="6445868" y="3297525"/>
            <a:ext cx="197239" cy="155105"/>
          </a:xfrm>
          <a:prstGeom prst="rightArrow">
            <a:avLst/>
          </a:prstGeom>
          <a:solidFill>
            <a:srgbClr val="FF6666"/>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endParaRPr>
          </a:p>
        </p:txBody>
      </p:sp>
      <p:sp>
        <p:nvSpPr>
          <p:cNvPr id="40" name="下カーブ矢印 39">
            <a:extLst>
              <a:ext uri="{FF2B5EF4-FFF2-40B4-BE49-F238E27FC236}">
                <a16:creationId xmlns:a16="http://schemas.microsoft.com/office/drawing/2014/main" id="{56FCAED5-09E9-9840-BBFB-FFD01D4C1AE8}"/>
              </a:ext>
            </a:extLst>
          </p:cNvPr>
          <p:cNvSpPr/>
          <p:nvPr/>
        </p:nvSpPr>
        <p:spPr>
          <a:xfrm rot="5400000">
            <a:off x="7362509" y="3296140"/>
            <a:ext cx="413902" cy="190730"/>
          </a:xfrm>
          <a:prstGeom prst="curvedDownArrow">
            <a:avLst/>
          </a:prstGeom>
          <a:solidFill>
            <a:srgbClr val="FF6666"/>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下カーブ矢印 40">
            <a:extLst>
              <a:ext uri="{FF2B5EF4-FFF2-40B4-BE49-F238E27FC236}">
                <a16:creationId xmlns:a16="http://schemas.microsoft.com/office/drawing/2014/main" id="{CF4DFD13-F01B-C848-A3FF-3323C88AB8CB}"/>
              </a:ext>
            </a:extLst>
          </p:cNvPr>
          <p:cNvSpPr/>
          <p:nvPr/>
        </p:nvSpPr>
        <p:spPr>
          <a:xfrm rot="13468975">
            <a:off x="6720798" y="3556299"/>
            <a:ext cx="413902" cy="190730"/>
          </a:xfrm>
          <a:prstGeom prst="curvedDownArrow">
            <a:avLst/>
          </a:prstGeom>
          <a:solidFill>
            <a:srgbClr val="FF6666"/>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3" name="Picture 2">
            <a:extLst>
              <a:ext uri="{FF2B5EF4-FFF2-40B4-BE49-F238E27FC236}">
                <a16:creationId xmlns:a16="http://schemas.microsoft.com/office/drawing/2014/main" id="{77BC6FA8-E0CC-6B4B-96C1-B0A83EF7FA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9225" y="747551"/>
            <a:ext cx="1061899" cy="1061899"/>
          </a:xfrm>
          <a:prstGeom prst="rect">
            <a:avLst/>
          </a:prstGeom>
        </p:spPr>
      </p:pic>
    </p:spTree>
    <p:extLst>
      <p:ext uri="{BB962C8B-B14F-4D97-AF65-F5344CB8AC3E}">
        <p14:creationId xmlns:p14="http://schemas.microsoft.com/office/powerpoint/2010/main" val="28238523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2E0A33-4D64-8447-BC54-D15B210DCD39}"/>
              </a:ext>
            </a:extLst>
          </p:cNvPr>
          <p:cNvSpPr>
            <a:spLocks noGrp="1"/>
          </p:cNvSpPr>
          <p:nvPr>
            <p:ph type="title"/>
          </p:nvPr>
        </p:nvSpPr>
        <p:spPr>
          <a:xfrm>
            <a:off x="457200" y="274638"/>
            <a:ext cx="8686800" cy="416221"/>
          </a:xfrm>
        </p:spPr>
        <p:txBody>
          <a:bodyPr/>
          <a:lstStyle/>
          <a:p>
            <a:r>
              <a:rPr kumimoji="1" lang="ja-JP" altLang="en-US"/>
              <a:t>ガバナンスとサービスマネージメント原則の関係</a:t>
            </a:r>
          </a:p>
        </p:txBody>
      </p:sp>
      <p:sp>
        <p:nvSpPr>
          <p:cNvPr id="3" name="スライド番号プレースホルダー 2">
            <a:extLst>
              <a:ext uri="{FF2B5EF4-FFF2-40B4-BE49-F238E27FC236}">
                <a16:creationId xmlns:a16="http://schemas.microsoft.com/office/drawing/2014/main" id="{9A8C53E7-3BCC-664F-9E4E-71FF732025BD}"/>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37</a:t>
            </a:fld>
            <a:endParaRPr kumimoji="1" lang="ja-JP" altLang="en-US"/>
          </a:p>
        </p:txBody>
      </p:sp>
      <p:sp>
        <p:nvSpPr>
          <p:cNvPr id="4" name="テキスト ボックス 2">
            <a:extLst>
              <a:ext uri="{FF2B5EF4-FFF2-40B4-BE49-F238E27FC236}">
                <a16:creationId xmlns:a16="http://schemas.microsoft.com/office/drawing/2014/main" id="{B981B4B8-8628-4A5D-A790-38CBE9BFFB60}"/>
              </a:ext>
            </a:extLst>
          </p:cNvPr>
          <p:cNvSpPr txBox="1"/>
          <p:nvPr/>
        </p:nvSpPr>
        <p:spPr>
          <a:xfrm>
            <a:off x="750624" y="1199663"/>
            <a:ext cx="4487185" cy="1661993"/>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rPr>
              <a:t>ガバナンス </a:t>
            </a:r>
            <a:endParaRPr kumimoji="1" lang="en-US" altLang="ja-JP"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l"/>
              <a:tabLst/>
              <a:defRPr/>
            </a:pPr>
            <a:r>
              <a:rPr kumimoji="1" lang="ja-JP" altLang="en-US" sz="12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rPr>
              <a:t>基本</a:t>
            </a:r>
            <a:r>
              <a:rPr kumimoji="1" lang="ja-JP" altLang="en-US"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は、透明性</a:t>
            </a:r>
            <a:r>
              <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(Transparency)</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l"/>
              <a:tabLst/>
              <a:defRPr/>
            </a:pPr>
            <a:r>
              <a:rPr kumimoji="1" lang="ja-JP" altLang="en-US" sz="12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rPr>
              <a:t>説明</a:t>
            </a:r>
            <a:r>
              <a:rPr kumimoji="1" lang="ja-JP" altLang="en-US"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責任</a:t>
            </a:r>
            <a:r>
              <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(Accountability)</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l"/>
              <a:tabLst/>
              <a:defRPr/>
            </a:pPr>
            <a:r>
              <a:rPr kumimoji="1" lang="ja-JP" altLang="en-US" sz="12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rPr>
              <a:t>機敏</a:t>
            </a:r>
            <a:r>
              <a:rPr kumimoji="1" lang="ja-JP" altLang="en-US"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に反応</a:t>
            </a:r>
            <a:r>
              <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(Responsiveness)</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l"/>
              <a:tabLst/>
              <a:defRPr/>
            </a:pPr>
            <a:r>
              <a:rPr kumimoji="1" lang="ja-JP" altLang="en-US" sz="12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rPr>
              <a:t>効果的</a:t>
            </a:r>
            <a:r>
              <a:rPr kumimoji="1" lang="ja-JP" altLang="en-US"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、効率的</a:t>
            </a:r>
            <a:r>
              <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(Effectiveness and Efficiency)</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l"/>
              <a:tabLst/>
              <a:defRPr/>
            </a:pPr>
            <a:r>
              <a:rPr kumimoji="1" lang="ja-JP" altLang="en-US" sz="12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rPr>
              <a:t>公平</a:t>
            </a:r>
            <a:r>
              <a:rPr kumimoji="1" lang="ja-JP" altLang="en-US"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、非排他的</a:t>
            </a:r>
            <a:r>
              <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(Equitable and inclusive)</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l"/>
              <a:tabLst/>
              <a:defRPr/>
            </a:pPr>
            <a:r>
              <a:rPr kumimoji="1" lang="ja-JP" altLang="en-US" sz="12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rPr>
              <a:t>誰</a:t>
            </a:r>
            <a:r>
              <a:rPr kumimoji="1" lang="ja-JP" altLang="en-US"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でも参加</a:t>
            </a:r>
            <a:r>
              <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(Participatory)</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l"/>
              <a:tabLst/>
              <a:defRPr/>
            </a:pPr>
            <a:r>
              <a:rPr kumimoji="1" lang="ja-JP" altLang="en-US" sz="12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rPr>
              <a:t>持続</a:t>
            </a:r>
            <a:r>
              <a:rPr kumimoji="1" lang="ja-JP" altLang="en-US"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可能</a:t>
            </a:r>
            <a:r>
              <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(Sustainability)</a:t>
            </a:r>
          </a:p>
        </p:txBody>
      </p:sp>
      <p:sp>
        <p:nvSpPr>
          <p:cNvPr id="5" name="四角形: 角を丸くする 3">
            <a:extLst>
              <a:ext uri="{FF2B5EF4-FFF2-40B4-BE49-F238E27FC236}">
                <a16:creationId xmlns:a16="http://schemas.microsoft.com/office/drawing/2014/main" id="{53FAB3DF-FAC6-4194-8E01-D5A62F950799}"/>
              </a:ext>
            </a:extLst>
          </p:cNvPr>
          <p:cNvSpPr/>
          <p:nvPr/>
        </p:nvSpPr>
        <p:spPr>
          <a:xfrm>
            <a:off x="4113546" y="1218396"/>
            <a:ext cx="1009935" cy="425046"/>
          </a:xfrm>
          <a:prstGeom prst="roundRect">
            <a:avLst>
              <a:gd name="adj" fmla="val 0"/>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panose="020B0604030504040204" pitchFamily="34" charset="-128"/>
                <a:ea typeface="Meiryo" panose="020B0604030504040204" pitchFamily="34" charset="-128"/>
              </a:rPr>
              <a:t>ビジョン</a:t>
            </a:r>
          </a:p>
        </p:txBody>
      </p:sp>
      <p:sp>
        <p:nvSpPr>
          <p:cNvPr id="6" name="四角形: 角を丸くする 4">
            <a:extLst>
              <a:ext uri="{FF2B5EF4-FFF2-40B4-BE49-F238E27FC236}">
                <a16:creationId xmlns:a16="http://schemas.microsoft.com/office/drawing/2014/main" id="{439E410E-C586-485C-B3EA-BF3189F45B48}"/>
              </a:ext>
            </a:extLst>
          </p:cNvPr>
          <p:cNvSpPr/>
          <p:nvPr/>
        </p:nvSpPr>
        <p:spPr>
          <a:xfrm>
            <a:off x="5168587" y="1218396"/>
            <a:ext cx="1009935" cy="425046"/>
          </a:xfrm>
          <a:prstGeom prst="roundRect">
            <a:avLst>
              <a:gd name="adj" fmla="val 0"/>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panose="020B0604030504040204" pitchFamily="34" charset="-128"/>
                <a:ea typeface="Meiryo" panose="020B0604030504040204" pitchFamily="34" charset="-128"/>
              </a:rPr>
              <a:t>戦略</a:t>
            </a:r>
          </a:p>
        </p:txBody>
      </p:sp>
      <p:sp>
        <p:nvSpPr>
          <p:cNvPr id="7" name="四角形: 角を丸くする 5">
            <a:extLst>
              <a:ext uri="{FF2B5EF4-FFF2-40B4-BE49-F238E27FC236}">
                <a16:creationId xmlns:a16="http://schemas.microsoft.com/office/drawing/2014/main" id="{BC029851-5BB2-4ADF-A42A-01F323388892}"/>
              </a:ext>
            </a:extLst>
          </p:cNvPr>
          <p:cNvSpPr/>
          <p:nvPr/>
        </p:nvSpPr>
        <p:spPr>
          <a:xfrm>
            <a:off x="7301304" y="1218396"/>
            <a:ext cx="1395484" cy="425046"/>
          </a:xfrm>
          <a:prstGeom prst="roundRect">
            <a:avLst>
              <a:gd name="adj" fmla="val 0"/>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white"/>
                </a:solidFill>
                <a:effectLst/>
                <a:uLnTx/>
                <a:uFillTx/>
                <a:latin typeface="Meiryo" panose="020B0604030504040204" pitchFamily="34" charset="-128"/>
                <a:ea typeface="Meiryo" panose="020B0604030504040204" pitchFamily="34" charset="-128"/>
              </a:rPr>
              <a:t>コンプライアンス</a:t>
            </a:r>
          </a:p>
        </p:txBody>
      </p:sp>
      <p:sp>
        <p:nvSpPr>
          <p:cNvPr id="8" name="四角形: 角を丸くする 6">
            <a:extLst>
              <a:ext uri="{FF2B5EF4-FFF2-40B4-BE49-F238E27FC236}">
                <a16:creationId xmlns:a16="http://schemas.microsoft.com/office/drawing/2014/main" id="{240A37D8-657F-4C75-B910-5472FC85D5A8}"/>
              </a:ext>
            </a:extLst>
          </p:cNvPr>
          <p:cNvSpPr/>
          <p:nvPr/>
        </p:nvSpPr>
        <p:spPr>
          <a:xfrm>
            <a:off x="5505979" y="5219746"/>
            <a:ext cx="2014143" cy="715978"/>
          </a:xfrm>
          <a:prstGeom prst="roundRect">
            <a:avLst>
              <a:gd name="adj" fmla="val 0"/>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Meiryo" panose="020B0604030504040204" pitchFamily="34" charset="-128"/>
                <a:ea typeface="Meiryo" panose="020B0604030504040204" pitchFamily="34" charset="-128"/>
              </a:rPr>
              <a:t>方針展開</a:t>
            </a:r>
          </a:p>
        </p:txBody>
      </p:sp>
      <p:sp>
        <p:nvSpPr>
          <p:cNvPr id="9" name="四角形: 角を丸くする 7">
            <a:extLst>
              <a:ext uri="{FF2B5EF4-FFF2-40B4-BE49-F238E27FC236}">
                <a16:creationId xmlns:a16="http://schemas.microsoft.com/office/drawing/2014/main" id="{CEA65DFF-B597-4503-8BCF-C4B8A0CBE3C9}"/>
              </a:ext>
            </a:extLst>
          </p:cNvPr>
          <p:cNvSpPr/>
          <p:nvPr/>
        </p:nvSpPr>
        <p:spPr>
          <a:xfrm>
            <a:off x="5505978" y="2928922"/>
            <a:ext cx="2014144" cy="715978"/>
          </a:xfrm>
          <a:prstGeom prst="roundRect">
            <a:avLst>
              <a:gd name="adj" fmla="val 0"/>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Meiryo" panose="020B0604030504040204" pitchFamily="34" charset="-128"/>
                <a:ea typeface="Meiryo" panose="020B0604030504040204" pitchFamily="34" charset="-128"/>
              </a:rPr>
              <a:t>行動指針</a:t>
            </a:r>
          </a:p>
        </p:txBody>
      </p:sp>
      <p:cxnSp>
        <p:nvCxnSpPr>
          <p:cNvPr id="10" name="直線矢印コネクタ 9">
            <a:extLst>
              <a:ext uri="{FF2B5EF4-FFF2-40B4-BE49-F238E27FC236}">
                <a16:creationId xmlns:a16="http://schemas.microsoft.com/office/drawing/2014/main" id="{0B6A43D5-9A05-4289-AC98-5B5F86D07878}"/>
              </a:ext>
            </a:extLst>
          </p:cNvPr>
          <p:cNvCxnSpPr>
            <a:cxnSpLocks/>
            <a:stCxn id="6" idx="2"/>
            <a:endCxn id="9" idx="0"/>
          </p:cNvCxnSpPr>
          <p:nvPr/>
        </p:nvCxnSpPr>
        <p:spPr>
          <a:xfrm>
            <a:off x="5673555" y="1643442"/>
            <a:ext cx="839495" cy="1285480"/>
          </a:xfrm>
          <a:prstGeom prst="straightConnector1">
            <a:avLst/>
          </a:prstGeom>
          <a:ln w="9525">
            <a:solidFill>
              <a:schemeClr val="tx2"/>
            </a:solidFill>
            <a:headEnd type="none" w="med" len="med"/>
            <a:tailEnd type="arrow"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直線矢印コネクタ 10">
            <a:extLst>
              <a:ext uri="{FF2B5EF4-FFF2-40B4-BE49-F238E27FC236}">
                <a16:creationId xmlns:a16="http://schemas.microsoft.com/office/drawing/2014/main" id="{1793A1FC-8D7F-4775-84ED-1368C148300E}"/>
              </a:ext>
            </a:extLst>
          </p:cNvPr>
          <p:cNvCxnSpPr>
            <a:cxnSpLocks/>
            <a:stCxn id="5" idx="2"/>
            <a:endCxn id="9" idx="0"/>
          </p:cNvCxnSpPr>
          <p:nvPr/>
        </p:nvCxnSpPr>
        <p:spPr>
          <a:xfrm>
            <a:off x="4618514" y="1643442"/>
            <a:ext cx="1894536" cy="1285480"/>
          </a:xfrm>
          <a:prstGeom prst="straightConnector1">
            <a:avLst/>
          </a:prstGeom>
          <a:ln w="9525">
            <a:solidFill>
              <a:schemeClr val="tx2"/>
            </a:solidFill>
            <a:headEnd type="none" w="med" len="med"/>
            <a:tailEnd type="arrow"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直線矢印コネクタ 11">
            <a:extLst>
              <a:ext uri="{FF2B5EF4-FFF2-40B4-BE49-F238E27FC236}">
                <a16:creationId xmlns:a16="http://schemas.microsoft.com/office/drawing/2014/main" id="{374334D0-5147-4766-A247-92A7DEEE5564}"/>
              </a:ext>
            </a:extLst>
          </p:cNvPr>
          <p:cNvCxnSpPr>
            <a:stCxn id="7" idx="2"/>
            <a:endCxn id="7" idx="2"/>
          </p:cNvCxnSpPr>
          <p:nvPr/>
        </p:nvCxnSpPr>
        <p:spPr>
          <a:xfrm>
            <a:off x="7999046" y="1643442"/>
            <a:ext cx="0" cy="0"/>
          </a:xfrm>
          <a:prstGeom prst="straightConnector1">
            <a:avLst/>
          </a:prstGeom>
          <a:ln>
            <a:headEnd type="none" w="med" len="med"/>
            <a:tailEnd type="arrow"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直線矢印コネクタ 12">
            <a:extLst>
              <a:ext uri="{FF2B5EF4-FFF2-40B4-BE49-F238E27FC236}">
                <a16:creationId xmlns:a16="http://schemas.microsoft.com/office/drawing/2014/main" id="{DF7BD8E7-E907-4D26-BB9F-3C042FF70E41}"/>
              </a:ext>
            </a:extLst>
          </p:cNvPr>
          <p:cNvCxnSpPr>
            <a:cxnSpLocks/>
            <a:stCxn id="7" idx="2"/>
            <a:endCxn id="9" idx="0"/>
          </p:cNvCxnSpPr>
          <p:nvPr/>
        </p:nvCxnSpPr>
        <p:spPr>
          <a:xfrm flipH="1">
            <a:off x="6513050" y="1643442"/>
            <a:ext cx="1485996" cy="1285480"/>
          </a:xfrm>
          <a:prstGeom prst="straightConnector1">
            <a:avLst/>
          </a:prstGeom>
          <a:ln w="9525">
            <a:solidFill>
              <a:schemeClr val="tx2"/>
            </a:solidFill>
            <a:headEnd type="none" w="med" len="med"/>
            <a:tailEnd type="arrow"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7F207F88-3B4E-48CF-A5E7-B3B144B3C40A}"/>
              </a:ext>
            </a:extLst>
          </p:cNvPr>
          <p:cNvCxnSpPr>
            <a:cxnSpLocks/>
            <a:stCxn id="9" idx="2"/>
            <a:endCxn id="8" idx="0"/>
          </p:cNvCxnSpPr>
          <p:nvPr/>
        </p:nvCxnSpPr>
        <p:spPr>
          <a:xfrm>
            <a:off x="6513050" y="3644900"/>
            <a:ext cx="1" cy="1574846"/>
          </a:xfrm>
          <a:prstGeom prst="straightConnector1">
            <a:avLst/>
          </a:prstGeom>
          <a:ln w="76200">
            <a:solidFill>
              <a:schemeClr val="tx2"/>
            </a:solidFill>
            <a:headEnd type="none" w="med" len="med"/>
            <a:tailEnd type="arrow"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5" name="四角形: 角を丸くする 32">
            <a:extLst>
              <a:ext uri="{FF2B5EF4-FFF2-40B4-BE49-F238E27FC236}">
                <a16:creationId xmlns:a16="http://schemas.microsoft.com/office/drawing/2014/main" id="{95B21EF3-48C8-4034-8DD7-3B167EF5394D}"/>
              </a:ext>
            </a:extLst>
          </p:cNvPr>
          <p:cNvSpPr/>
          <p:nvPr/>
        </p:nvSpPr>
        <p:spPr>
          <a:xfrm>
            <a:off x="6220765" y="1218396"/>
            <a:ext cx="1009935" cy="425046"/>
          </a:xfrm>
          <a:prstGeom prst="roundRect">
            <a:avLst>
              <a:gd name="adj" fmla="val 0"/>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panose="020B0604030504040204" pitchFamily="34" charset="-128"/>
                <a:ea typeface="Meiryo" panose="020B0604030504040204" pitchFamily="34" charset="-128"/>
              </a:rPr>
              <a:t>企業文化</a:t>
            </a:r>
          </a:p>
        </p:txBody>
      </p:sp>
      <p:cxnSp>
        <p:nvCxnSpPr>
          <p:cNvPr id="16" name="直線矢印コネクタ 15">
            <a:extLst>
              <a:ext uri="{FF2B5EF4-FFF2-40B4-BE49-F238E27FC236}">
                <a16:creationId xmlns:a16="http://schemas.microsoft.com/office/drawing/2014/main" id="{BF056D6A-EF14-46F1-9632-5D6D9BF82B2C}"/>
              </a:ext>
            </a:extLst>
          </p:cNvPr>
          <p:cNvCxnSpPr>
            <a:cxnSpLocks/>
            <a:stCxn id="15" idx="2"/>
            <a:endCxn id="9" idx="0"/>
          </p:cNvCxnSpPr>
          <p:nvPr/>
        </p:nvCxnSpPr>
        <p:spPr>
          <a:xfrm flipH="1">
            <a:off x="6513050" y="1643442"/>
            <a:ext cx="212683" cy="1285480"/>
          </a:xfrm>
          <a:prstGeom prst="straightConnector1">
            <a:avLst/>
          </a:prstGeom>
          <a:ln w="9525">
            <a:solidFill>
              <a:schemeClr val="tx2"/>
            </a:solidFill>
            <a:headEnd type="none" w="med" len="med"/>
            <a:tailEnd type="arrow"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 name="テキスト ボックス 2">
            <a:extLst>
              <a:ext uri="{FF2B5EF4-FFF2-40B4-BE49-F238E27FC236}">
                <a16:creationId xmlns:a16="http://schemas.microsoft.com/office/drawing/2014/main" id="{03419C76-AC9D-8B40-B5F5-714B035B8FCC}"/>
              </a:ext>
            </a:extLst>
          </p:cNvPr>
          <p:cNvSpPr txBox="1"/>
          <p:nvPr/>
        </p:nvSpPr>
        <p:spPr>
          <a:xfrm>
            <a:off x="750624" y="4457161"/>
            <a:ext cx="5593079" cy="1292662"/>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rPr>
              <a:t>サービスマネジメント原則</a:t>
            </a:r>
            <a:endParaRPr kumimoji="1" lang="en-US" altLang="ja-JP" b="1"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l"/>
              <a:tabLst/>
              <a:defRPr/>
            </a:pPr>
            <a:r>
              <a:rPr kumimoji="1" lang="ja-JP" altLang="en-US" sz="12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rPr>
              <a:t>サービスとは</a:t>
            </a:r>
            <a:r>
              <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a:t>
            </a:r>
            <a:r>
              <a:rPr kumimoji="1" lang="ja-JP" altLang="en-US" sz="12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rPr>
              <a:t>消費者（顧客）</a:t>
            </a:r>
            <a:r>
              <a:rPr kumimoji="1" lang="ja-JP" altLang="en-US"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の明らかになった要望を満たす</a:t>
            </a:r>
            <a:r>
              <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a:t>
            </a:r>
            <a:r>
              <a:rPr kumimoji="1" lang="ja-JP" altLang="en-US"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こと</a:t>
            </a:r>
            <a:endPar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endParaRPr>
          </a:p>
          <a:p>
            <a:pPr marL="312738" lvl="1" indent="-168275">
              <a:buFont typeface="Wingdings" pitchFamily="2" charset="2"/>
              <a:buChar char="Ø"/>
              <a:defRPr/>
            </a:pPr>
            <a:r>
              <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ITSM</a:t>
            </a:r>
            <a:r>
              <a:rPr kumimoji="1" lang="ja-JP" altLang="en-US"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が開発し成熟させてきたサービスマネジメントの概念や手法の活用</a:t>
            </a:r>
            <a:endPar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endParaRPr>
          </a:p>
          <a:p>
            <a:pPr marL="312738" lvl="1" indent="-168275">
              <a:buFont typeface="Wingdings" pitchFamily="2" charset="2"/>
              <a:buChar char="Ø"/>
              <a:defRPr/>
            </a:pPr>
            <a:r>
              <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BSM(Business Service Management)</a:t>
            </a:r>
          </a:p>
          <a:p>
            <a:pPr marL="312738" lvl="1" indent="-168275">
              <a:buFont typeface="Wingdings" pitchFamily="2" charset="2"/>
              <a:buChar char="Ø"/>
              <a:defRPr/>
            </a:pPr>
            <a:r>
              <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ESM(Enterprise Service Management)</a:t>
            </a:r>
          </a:p>
          <a:p>
            <a:pPr marL="312738" lvl="1" indent="-168275">
              <a:buFont typeface="Wingdings" pitchFamily="2" charset="2"/>
              <a:buChar char="Ø"/>
              <a:defRPr/>
            </a:pPr>
            <a:r>
              <a:rPr kumimoji="1" lang="ja-JP" altLang="en-US" sz="12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rPr>
              <a:t>全て</a:t>
            </a:r>
            <a:r>
              <a:rPr kumimoji="1" lang="ja-JP" altLang="en-US"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rPr>
              <a:t>の製品（プロダクト）とサービスに</a:t>
            </a:r>
            <a:r>
              <a:rPr kumimoji="1" lang="ja-JP" altLang="en-US" sz="1200" b="0" i="0" u="none" strike="noStrike" kern="1200" cap="none" spc="0" normalizeH="0" baseline="0" noProof="0">
                <a:ln>
                  <a:noFill/>
                </a:ln>
                <a:solidFill>
                  <a:prstClr val="black"/>
                </a:solidFill>
                <a:effectLst/>
                <a:uLnTx/>
                <a:uFillTx/>
                <a:latin typeface="Meiryo" panose="020B0604030504040204" pitchFamily="34" charset="-128"/>
                <a:ea typeface="Meiryo" panose="020B0604030504040204" pitchFamily="34" charset="-128"/>
              </a:rPr>
              <a:t>適用される</a:t>
            </a:r>
            <a:endParaRPr kumimoji="1" lang="en-US" altLang="ja-JP" sz="120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5602258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D617855-7B09-DC42-B3CD-878CA4379DFB}"/>
              </a:ext>
            </a:extLst>
          </p:cNvPr>
          <p:cNvSpPr>
            <a:spLocks noGrp="1"/>
          </p:cNvSpPr>
          <p:nvPr>
            <p:ph type="title"/>
          </p:nvPr>
        </p:nvSpPr>
        <p:spPr/>
        <p:txBody>
          <a:bodyPr/>
          <a:lstStyle/>
          <a:p>
            <a:r>
              <a:rPr kumimoji="1" lang="ja-JP" altLang="en-US"/>
              <a:t>マネージメント・メッシュとは</a:t>
            </a:r>
          </a:p>
        </p:txBody>
      </p:sp>
      <p:sp>
        <p:nvSpPr>
          <p:cNvPr id="3" name="スライド番号プレースホルダー 2">
            <a:extLst>
              <a:ext uri="{FF2B5EF4-FFF2-40B4-BE49-F238E27FC236}">
                <a16:creationId xmlns:a16="http://schemas.microsoft.com/office/drawing/2014/main" id="{C42AD9A8-39C7-7544-87D5-BF1A7FF751DA}"/>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38</a:t>
            </a:fld>
            <a:endParaRPr kumimoji="1" lang="ja-JP" altLang="en-US"/>
          </a:p>
        </p:txBody>
      </p:sp>
      <p:grpSp>
        <p:nvGrpSpPr>
          <p:cNvPr id="4" name="グループ化 3">
            <a:extLst>
              <a:ext uri="{FF2B5EF4-FFF2-40B4-BE49-F238E27FC236}">
                <a16:creationId xmlns:a16="http://schemas.microsoft.com/office/drawing/2014/main" id="{002B84A5-9EC5-424B-B792-6FF333DEB5FC}"/>
              </a:ext>
            </a:extLst>
          </p:cNvPr>
          <p:cNvGrpSpPr/>
          <p:nvPr/>
        </p:nvGrpSpPr>
        <p:grpSpPr>
          <a:xfrm>
            <a:off x="2278250" y="1480359"/>
            <a:ext cx="4587499" cy="4329081"/>
            <a:chOff x="6336224" y="3385840"/>
            <a:chExt cx="4233620" cy="3398065"/>
          </a:xfrm>
          <a:effectLst>
            <a:outerShdw blurRad="50800" dist="38100" dir="2700000" algn="tl" rotWithShape="0">
              <a:prstClr val="black">
                <a:alpha val="40000"/>
              </a:prstClr>
            </a:outerShdw>
          </a:effectLst>
        </p:grpSpPr>
        <p:sp>
          <p:nvSpPr>
            <p:cNvPr id="5" name="正方形/長方形 4">
              <a:extLst>
                <a:ext uri="{FF2B5EF4-FFF2-40B4-BE49-F238E27FC236}">
                  <a16:creationId xmlns:a16="http://schemas.microsoft.com/office/drawing/2014/main" id="{509F8C56-D6BD-3C4E-9397-F1FD4D50D1A4}"/>
                </a:ext>
              </a:extLst>
            </p:cNvPr>
            <p:cNvSpPr/>
            <p:nvPr/>
          </p:nvSpPr>
          <p:spPr>
            <a:xfrm rot="5400000">
              <a:off x="6377611" y="4992108"/>
              <a:ext cx="3377877" cy="20571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sp>
          <p:nvSpPr>
            <p:cNvPr id="6" name="正方形/長方形 5">
              <a:extLst>
                <a:ext uri="{FF2B5EF4-FFF2-40B4-BE49-F238E27FC236}">
                  <a16:creationId xmlns:a16="http://schemas.microsoft.com/office/drawing/2014/main" id="{83962FBE-E2B2-FE4A-B146-D524FDEFA21A}"/>
                </a:ext>
              </a:extLst>
            </p:cNvPr>
            <p:cNvSpPr/>
            <p:nvPr/>
          </p:nvSpPr>
          <p:spPr>
            <a:xfrm rot="5400000">
              <a:off x="8303336" y="4982015"/>
              <a:ext cx="3398063" cy="20571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sp>
          <p:nvSpPr>
            <p:cNvPr id="7" name="正方形/長方形 6">
              <a:extLst>
                <a:ext uri="{FF2B5EF4-FFF2-40B4-BE49-F238E27FC236}">
                  <a16:creationId xmlns:a16="http://schemas.microsoft.com/office/drawing/2014/main" id="{F7E231E5-0981-7B4D-ACDD-B14B67F296F9}"/>
                </a:ext>
              </a:extLst>
            </p:cNvPr>
            <p:cNvSpPr/>
            <p:nvPr/>
          </p:nvSpPr>
          <p:spPr>
            <a:xfrm>
              <a:off x="6336224" y="4015353"/>
              <a:ext cx="4233619" cy="1727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sp>
          <p:nvSpPr>
            <p:cNvPr id="8" name="正方形/長方形 7">
              <a:extLst>
                <a:ext uri="{FF2B5EF4-FFF2-40B4-BE49-F238E27FC236}">
                  <a16:creationId xmlns:a16="http://schemas.microsoft.com/office/drawing/2014/main" id="{0A18C27F-2867-D843-A1AB-463CB4490CB0}"/>
                </a:ext>
              </a:extLst>
            </p:cNvPr>
            <p:cNvSpPr/>
            <p:nvPr/>
          </p:nvSpPr>
          <p:spPr>
            <a:xfrm>
              <a:off x="6336224" y="5563430"/>
              <a:ext cx="4233618" cy="1727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sp>
          <p:nvSpPr>
            <p:cNvPr id="9" name="正方形/長方形 8">
              <a:extLst>
                <a:ext uri="{FF2B5EF4-FFF2-40B4-BE49-F238E27FC236}">
                  <a16:creationId xmlns:a16="http://schemas.microsoft.com/office/drawing/2014/main" id="{38FC4F67-5437-6D4A-A865-394A87D1E411}"/>
                </a:ext>
              </a:extLst>
            </p:cNvPr>
            <p:cNvSpPr/>
            <p:nvPr/>
          </p:nvSpPr>
          <p:spPr>
            <a:xfrm rot="5400000">
              <a:off x="5420322" y="4982016"/>
              <a:ext cx="3398063" cy="20571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sp>
          <p:nvSpPr>
            <p:cNvPr id="10" name="正方形/長方形 9">
              <a:extLst>
                <a:ext uri="{FF2B5EF4-FFF2-40B4-BE49-F238E27FC236}">
                  <a16:creationId xmlns:a16="http://schemas.microsoft.com/office/drawing/2014/main" id="{F7723ED2-90BC-0048-A4F7-DF645414FD31}"/>
                </a:ext>
              </a:extLst>
            </p:cNvPr>
            <p:cNvSpPr/>
            <p:nvPr/>
          </p:nvSpPr>
          <p:spPr>
            <a:xfrm rot="5400000">
              <a:off x="7336462" y="4982016"/>
              <a:ext cx="3398063" cy="20571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sp>
          <p:nvSpPr>
            <p:cNvPr id="11" name="正方形/長方形 10">
              <a:extLst>
                <a:ext uri="{FF2B5EF4-FFF2-40B4-BE49-F238E27FC236}">
                  <a16:creationId xmlns:a16="http://schemas.microsoft.com/office/drawing/2014/main" id="{F1013A27-53DC-6B46-AFB6-C2A1BA60FB62}"/>
                </a:ext>
              </a:extLst>
            </p:cNvPr>
            <p:cNvSpPr/>
            <p:nvPr/>
          </p:nvSpPr>
          <p:spPr>
            <a:xfrm>
              <a:off x="6336224" y="4770471"/>
              <a:ext cx="4233619" cy="1727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sp>
          <p:nvSpPr>
            <p:cNvPr id="12" name="正方形/長方形 11">
              <a:extLst>
                <a:ext uri="{FF2B5EF4-FFF2-40B4-BE49-F238E27FC236}">
                  <a16:creationId xmlns:a16="http://schemas.microsoft.com/office/drawing/2014/main" id="{8454B7AD-A26B-9945-A360-60A149890C04}"/>
                </a:ext>
              </a:extLst>
            </p:cNvPr>
            <p:cNvSpPr/>
            <p:nvPr/>
          </p:nvSpPr>
          <p:spPr>
            <a:xfrm>
              <a:off x="6336224" y="6299806"/>
              <a:ext cx="4233618" cy="17278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sp>
          <p:nvSpPr>
            <p:cNvPr id="13" name="正方形/長方形 12">
              <a:extLst>
                <a:ext uri="{FF2B5EF4-FFF2-40B4-BE49-F238E27FC236}">
                  <a16:creationId xmlns:a16="http://schemas.microsoft.com/office/drawing/2014/main" id="{CF0E2F31-198F-E046-B19A-36935444F618}"/>
                </a:ext>
              </a:extLst>
            </p:cNvPr>
            <p:cNvSpPr/>
            <p:nvPr/>
          </p:nvSpPr>
          <p:spPr>
            <a:xfrm rot="5400000">
              <a:off x="6846131" y="4982016"/>
              <a:ext cx="3398062" cy="205714"/>
            </a:xfrm>
            <a:prstGeom prst="rect">
              <a:avLst/>
            </a:prstGeom>
            <a:solidFill>
              <a:srgbClr val="FF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sp>
          <p:nvSpPr>
            <p:cNvPr id="14" name="正方形/長方形 13">
              <a:extLst>
                <a:ext uri="{FF2B5EF4-FFF2-40B4-BE49-F238E27FC236}">
                  <a16:creationId xmlns:a16="http://schemas.microsoft.com/office/drawing/2014/main" id="{576912FF-EA52-C74F-BADE-91A96D61C274}"/>
                </a:ext>
              </a:extLst>
            </p:cNvPr>
            <p:cNvSpPr/>
            <p:nvPr/>
          </p:nvSpPr>
          <p:spPr>
            <a:xfrm>
              <a:off x="6336224" y="4381354"/>
              <a:ext cx="4233620" cy="1727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sp>
          <p:nvSpPr>
            <p:cNvPr id="15" name="正方形/長方形 14">
              <a:extLst>
                <a:ext uri="{FF2B5EF4-FFF2-40B4-BE49-F238E27FC236}">
                  <a16:creationId xmlns:a16="http://schemas.microsoft.com/office/drawing/2014/main" id="{87630518-2DD7-604F-94BC-A44E3912D2BA}"/>
                </a:ext>
              </a:extLst>
            </p:cNvPr>
            <p:cNvSpPr/>
            <p:nvPr/>
          </p:nvSpPr>
          <p:spPr>
            <a:xfrm>
              <a:off x="6336224" y="3676973"/>
              <a:ext cx="4233620" cy="1727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sp>
          <p:nvSpPr>
            <p:cNvPr id="16" name="正方形/長方形 15">
              <a:extLst>
                <a:ext uri="{FF2B5EF4-FFF2-40B4-BE49-F238E27FC236}">
                  <a16:creationId xmlns:a16="http://schemas.microsoft.com/office/drawing/2014/main" id="{4E3B6EF9-C47C-AA42-98C3-AE8EF8FB75B1}"/>
                </a:ext>
              </a:extLst>
            </p:cNvPr>
            <p:cNvSpPr/>
            <p:nvPr/>
          </p:nvSpPr>
          <p:spPr>
            <a:xfrm>
              <a:off x="6336224" y="5931618"/>
              <a:ext cx="4233619" cy="1727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sp>
          <p:nvSpPr>
            <p:cNvPr id="17" name="正方形/長方形 16">
              <a:extLst>
                <a:ext uri="{FF2B5EF4-FFF2-40B4-BE49-F238E27FC236}">
                  <a16:creationId xmlns:a16="http://schemas.microsoft.com/office/drawing/2014/main" id="{7444FD0A-01EA-C841-8526-6D40E050F44F}"/>
                </a:ext>
              </a:extLst>
            </p:cNvPr>
            <p:cNvSpPr/>
            <p:nvPr/>
          </p:nvSpPr>
          <p:spPr>
            <a:xfrm>
              <a:off x="6336225" y="5195242"/>
              <a:ext cx="4233618" cy="1727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sp>
          <p:nvSpPr>
            <p:cNvPr id="18" name="正方形/長方形 17">
              <a:extLst>
                <a:ext uri="{FF2B5EF4-FFF2-40B4-BE49-F238E27FC236}">
                  <a16:creationId xmlns:a16="http://schemas.microsoft.com/office/drawing/2014/main" id="{EE6547EF-882A-5F4B-AC98-A5940935096C}"/>
                </a:ext>
              </a:extLst>
            </p:cNvPr>
            <p:cNvSpPr/>
            <p:nvPr/>
          </p:nvSpPr>
          <p:spPr>
            <a:xfrm rot="5400000">
              <a:off x="5890899" y="4982016"/>
              <a:ext cx="3398063" cy="205714"/>
            </a:xfrm>
            <a:prstGeom prst="rect">
              <a:avLst/>
            </a:prstGeom>
            <a:solidFill>
              <a:srgbClr val="FF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sp>
          <p:nvSpPr>
            <p:cNvPr id="19" name="正方形/長方形 18">
              <a:extLst>
                <a:ext uri="{FF2B5EF4-FFF2-40B4-BE49-F238E27FC236}">
                  <a16:creationId xmlns:a16="http://schemas.microsoft.com/office/drawing/2014/main" id="{3BD862EA-41CE-0947-A1B9-EBCEE0D1E740}"/>
                </a:ext>
              </a:extLst>
            </p:cNvPr>
            <p:cNvSpPr/>
            <p:nvPr/>
          </p:nvSpPr>
          <p:spPr>
            <a:xfrm rot="5400000">
              <a:off x="7803368" y="4982016"/>
              <a:ext cx="3398064" cy="205714"/>
            </a:xfrm>
            <a:prstGeom prst="rect">
              <a:avLst/>
            </a:prstGeom>
            <a:solidFill>
              <a:srgbClr val="FF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panose="020B0604030504040204" pitchFamily="34" charset="-128"/>
                <a:ea typeface="Meiryo" panose="020B0604030504040204" pitchFamily="34" charset="-128"/>
              </a:endParaRPr>
            </a:p>
          </p:txBody>
        </p:sp>
      </p:grpSp>
      <p:sp>
        <p:nvSpPr>
          <p:cNvPr id="20" name="テキスト ボックス 19">
            <a:extLst>
              <a:ext uri="{FF2B5EF4-FFF2-40B4-BE49-F238E27FC236}">
                <a16:creationId xmlns:a16="http://schemas.microsoft.com/office/drawing/2014/main" id="{28650149-6109-C54F-856F-5314DD5B721C}"/>
              </a:ext>
            </a:extLst>
          </p:cNvPr>
          <p:cNvSpPr txBox="1"/>
          <p:nvPr/>
        </p:nvSpPr>
        <p:spPr>
          <a:xfrm>
            <a:off x="3109106" y="5896977"/>
            <a:ext cx="104769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FF6666"/>
                </a:solidFill>
                <a:effectLst/>
                <a:uLnTx/>
                <a:uFillTx/>
                <a:latin typeface="Meiryo" panose="020B0604030504040204" pitchFamily="34" charset="-128"/>
                <a:ea typeface="Meiryo" panose="020B0604030504040204" pitchFamily="34" charset="-128"/>
              </a:rPr>
              <a:t>SIAM</a:t>
            </a:r>
            <a:endParaRPr kumimoji="1" lang="ja-JP" altLang="en-US" sz="1200" b="0" i="0" u="none" strike="noStrike" kern="1200" cap="none" spc="0" normalizeH="0" baseline="0" noProof="0" dirty="0">
              <a:ln>
                <a:noFill/>
              </a:ln>
              <a:solidFill>
                <a:srgbClr val="FF6666"/>
              </a:solidFill>
              <a:effectLst/>
              <a:uLnTx/>
              <a:uFillTx/>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06307F43-178B-9F47-8095-06AE27A77AC9}"/>
              </a:ext>
            </a:extLst>
          </p:cNvPr>
          <p:cNvSpPr txBox="1"/>
          <p:nvPr/>
        </p:nvSpPr>
        <p:spPr>
          <a:xfrm>
            <a:off x="5378556" y="5900883"/>
            <a:ext cx="183436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FF6666"/>
                </a:solidFill>
                <a:effectLst/>
                <a:uLnTx/>
                <a:uFillTx/>
                <a:latin typeface="Meiryo" panose="020B0604030504040204" pitchFamily="34" charset="-128"/>
                <a:ea typeface="Meiryo" panose="020B0604030504040204" pitchFamily="34" charset="-128"/>
              </a:rPr>
              <a:t>ISO/IEC20000</a:t>
            </a:r>
            <a:endParaRPr kumimoji="1" lang="ja-JP" altLang="en-US" sz="1200" b="0" i="0" u="none" strike="noStrike" kern="1200" cap="none" spc="0" normalizeH="0" baseline="0" noProof="0" dirty="0">
              <a:ln>
                <a:noFill/>
              </a:ln>
              <a:solidFill>
                <a:srgbClr val="FF6666"/>
              </a:solidFill>
              <a:effectLst/>
              <a:uLnTx/>
              <a:uFillTx/>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AB39E666-051E-904F-B76D-75A4C9AC7D14}"/>
              </a:ext>
            </a:extLst>
          </p:cNvPr>
          <p:cNvSpPr txBox="1"/>
          <p:nvPr/>
        </p:nvSpPr>
        <p:spPr>
          <a:xfrm>
            <a:off x="3827392" y="5900260"/>
            <a:ext cx="167425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FF6666"/>
                </a:solidFill>
                <a:effectLst/>
                <a:uLnTx/>
                <a:uFillTx/>
                <a:latin typeface="Meiryo" panose="020B0604030504040204" pitchFamily="34" charset="-128"/>
                <a:ea typeface="Meiryo" panose="020B0604030504040204" pitchFamily="34" charset="-128"/>
              </a:rPr>
              <a:t>COBIT,CMMI</a:t>
            </a:r>
            <a:r>
              <a:rPr lang="en-US" altLang="ja-JP" sz="1200" dirty="0">
                <a:solidFill>
                  <a:srgbClr val="FF6666"/>
                </a:solidFill>
                <a:latin typeface="Meiryo" panose="020B0604030504040204" pitchFamily="34" charset="-128"/>
                <a:ea typeface="Meiryo" panose="020B0604030504040204" pitchFamily="34" charset="-128"/>
              </a:rPr>
              <a:t>,</a:t>
            </a:r>
            <a:r>
              <a:rPr kumimoji="1" lang="en-US" altLang="ja-JP" sz="1200" b="0" i="0" u="none" strike="noStrike" kern="1200" cap="none" spc="0" normalizeH="0" baseline="0" noProof="0" dirty="0">
                <a:ln>
                  <a:noFill/>
                </a:ln>
                <a:solidFill>
                  <a:srgbClr val="FF6666"/>
                </a:solidFill>
                <a:effectLst/>
                <a:uLnTx/>
                <a:uFillTx/>
                <a:latin typeface="Meiryo" panose="020B0604030504040204" pitchFamily="34" charset="-128"/>
                <a:ea typeface="Meiryo" panose="020B0604030504040204" pitchFamily="34" charset="-128"/>
              </a:rPr>
              <a:t>IT4IT</a:t>
            </a:r>
            <a:endParaRPr kumimoji="1" lang="ja-JP" altLang="en-US" sz="1200" b="0" i="0" u="none" strike="noStrike" kern="1200" cap="none" spc="0" normalizeH="0" baseline="0" noProof="0" dirty="0">
              <a:ln>
                <a:noFill/>
              </a:ln>
              <a:solidFill>
                <a:srgbClr val="FF6666"/>
              </a:solidFill>
              <a:effectLst/>
              <a:uLnTx/>
              <a:uFillTx/>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12BCB342-40E7-4141-B4AC-D5712D7AFC55}"/>
              </a:ext>
            </a:extLst>
          </p:cNvPr>
          <p:cNvSpPr txBox="1"/>
          <p:nvPr/>
        </p:nvSpPr>
        <p:spPr>
          <a:xfrm>
            <a:off x="6865747" y="1859378"/>
            <a:ext cx="1261970" cy="27699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70C0"/>
                </a:solidFill>
                <a:effectLst/>
                <a:uLnTx/>
                <a:uFillTx/>
                <a:latin typeface="Meiryo" panose="020B0604030504040204" pitchFamily="34" charset="-128"/>
                <a:ea typeface="Meiryo" panose="020B0604030504040204" pitchFamily="34" charset="-128"/>
              </a:rPr>
              <a:t>コンテナー</a:t>
            </a:r>
          </a:p>
        </p:txBody>
      </p:sp>
      <p:sp>
        <p:nvSpPr>
          <p:cNvPr id="24" name="テキスト ボックス 23">
            <a:extLst>
              <a:ext uri="{FF2B5EF4-FFF2-40B4-BE49-F238E27FC236}">
                <a16:creationId xmlns:a16="http://schemas.microsoft.com/office/drawing/2014/main" id="{33855A70-0E60-F644-B2EB-AFDDDFE85559}"/>
              </a:ext>
            </a:extLst>
          </p:cNvPr>
          <p:cNvSpPr txBox="1"/>
          <p:nvPr/>
        </p:nvSpPr>
        <p:spPr>
          <a:xfrm>
            <a:off x="6865746" y="2721481"/>
            <a:ext cx="1261970" cy="27699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70C0"/>
                </a:solidFill>
                <a:effectLst/>
                <a:uLnTx/>
                <a:uFillTx/>
                <a:latin typeface="Meiryo" panose="020B0604030504040204" pitchFamily="34" charset="-128"/>
                <a:ea typeface="Meiryo" panose="020B0604030504040204" pitchFamily="34" charset="-128"/>
              </a:rPr>
              <a:t>IoT</a:t>
            </a:r>
            <a:endParaRPr kumimoji="1" lang="ja-JP" altLang="en-US" sz="1200" b="0" i="0" u="none" strike="noStrike" kern="1200" cap="none" spc="0" normalizeH="0" baseline="0" noProof="0" dirty="0">
              <a:ln>
                <a:noFill/>
              </a:ln>
              <a:solidFill>
                <a:srgbClr val="0070C0"/>
              </a:solidFill>
              <a:effectLst/>
              <a:uLnTx/>
              <a:uFillTx/>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34ADD4ED-7CE1-184F-957C-173239CA48D8}"/>
              </a:ext>
            </a:extLst>
          </p:cNvPr>
          <p:cNvSpPr txBox="1"/>
          <p:nvPr/>
        </p:nvSpPr>
        <p:spPr>
          <a:xfrm>
            <a:off x="6865746" y="3785508"/>
            <a:ext cx="1261970" cy="27699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rgbClr val="0070C0"/>
                </a:solidFill>
                <a:effectLst/>
                <a:uLnTx/>
                <a:uFillTx/>
                <a:latin typeface="Meiryo" panose="020B0604030504040204" pitchFamily="34" charset="-128"/>
                <a:ea typeface="Meiryo" panose="020B0604030504040204" pitchFamily="34" charset="-128"/>
              </a:rPr>
              <a:t>AI</a:t>
            </a:r>
            <a:endParaRPr kumimoji="1" lang="ja-JP" altLang="en-US" sz="1200" b="0" i="0" u="none" strike="noStrike" kern="1200" cap="none" spc="0" normalizeH="0" baseline="0" noProof="0" dirty="0">
              <a:ln>
                <a:noFill/>
              </a:ln>
              <a:solidFill>
                <a:srgbClr val="0070C0"/>
              </a:solidFill>
              <a:effectLst/>
              <a:uLnTx/>
              <a:uFillTx/>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49972D9E-464A-E74B-8B85-B70AE5B9E93B}"/>
              </a:ext>
            </a:extLst>
          </p:cNvPr>
          <p:cNvSpPr txBox="1"/>
          <p:nvPr/>
        </p:nvSpPr>
        <p:spPr>
          <a:xfrm>
            <a:off x="6891181" y="4691281"/>
            <a:ext cx="1964523" cy="276999"/>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70C0"/>
                </a:solidFill>
                <a:effectLst/>
                <a:uLnTx/>
                <a:uFillTx/>
                <a:latin typeface="Meiryo" panose="020B0604030504040204" pitchFamily="34" charset="-128"/>
                <a:ea typeface="Meiryo" panose="020B0604030504040204" pitchFamily="34" charset="-128"/>
              </a:rPr>
              <a:t>ブロックチェーン</a:t>
            </a:r>
          </a:p>
        </p:txBody>
      </p:sp>
      <p:sp>
        <p:nvSpPr>
          <p:cNvPr id="27" name="テキスト ボックス 26">
            <a:extLst>
              <a:ext uri="{FF2B5EF4-FFF2-40B4-BE49-F238E27FC236}">
                <a16:creationId xmlns:a16="http://schemas.microsoft.com/office/drawing/2014/main" id="{D5F4CDA8-86A2-2347-B31A-BAB54F9195BC}"/>
              </a:ext>
            </a:extLst>
          </p:cNvPr>
          <p:cNvSpPr txBox="1"/>
          <p:nvPr/>
        </p:nvSpPr>
        <p:spPr>
          <a:xfrm>
            <a:off x="1150457" y="2277162"/>
            <a:ext cx="1127793"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accent6">
                    <a:lumMod val="75000"/>
                  </a:schemeClr>
                </a:solidFill>
                <a:effectLst/>
                <a:uLnTx/>
                <a:uFillTx/>
                <a:latin typeface="Meiryo" panose="020B0604030504040204" pitchFamily="34" charset="-128"/>
                <a:ea typeface="Meiryo" panose="020B0604030504040204" pitchFamily="34" charset="-128"/>
              </a:rPr>
              <a:t>企業文化</a:t>
            </a:r>
          </a:p>
        </p:txBody>
      </p:sp>
      <p:sp>
        <p:nvSpPr>
          <p:cNvPr id="28" name="テキスト ボックス 27">
            <a:extLst>
              <a:ext uri="{FF2B5EF4-FFF2-40B4-BE49-F238E27FC236}">
                <a16:creationId xmlns:a16="http://schemas.microsoft.com/office/drawing/2014/main" id="{FA1E81B4-AC8F-BB4C-8694-0276A32128F7}"/>
              </a:ext>
            </a:extLst>
          </p:cNvPr>
          <p:cNvSpPr txBox="1"/>
          <p:nvPr/>
        </p:nvSpPr>
        <p:spPr>
          <a:xfrm>
            <a:off x="935311" y="3200532"/>
            <a:ext cx="134294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accent6">
                    <a:lumMod val="75000"/>
                  </a:schemeClr>
                </a:solidFill>
                <a:effectLst/>
                <a:uLnTx/>
                <a:uFillTx/>
                <a:latin typeface="Meiryo" panose="020B0604030504040204" pitchFamily="34" charset="-128"/>
                <a:ea typeface="Meiryo" panose="020B0604030504040204" pitchFamily="34" charset="-128"/>
              </a:rPr>
              <a:t>競合状況</a:t>
            </a:r>
          </a:p>
        </p:txBody>
      </p:sp>
      <p:sp>
        <p:nvSpPr>
          <p:cNvPr id="29" name="テキスト ボックス 28">
            <a:extLst>
              <a:ext uri="{FF2B5EF4-FFF2-40B4-BE49-F238E27FC236}">
                <a16:creationId xmlns:a16="http://schemas.microsoft.com/office/drawing/2014/main" id="{6A1AF321-DADD-0240-BC30-B6DC9380C1CD}"/>
              </a:ext>
            </a:extLst>
          </p:cNvPr>
          <p:cNvSpPr txBox="1"/>
          <p:nvPr/>
        </p:nvSpPr>
        <p:spPr>
          <a:xfrm>
            <a:off x="1110522" y="4241983"/>
            <a:ext cx="1167106"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accent6">
                    <a:lumMod val="75000"/>
                  </a:schemeClr>
                </a:solidFill>
                <a:effectLst/>
                <a:uLnTx/>
                <a:uFillTx/>
                <a:latin typeface="Meiryo" panose="020B0604030504040204" pitchFamily="34" charset="-128"/>
                <a:ea typeface="Meiryo" panose="020B0604030504040204" pitchFamily="34" charset="-128"/>
              </a:rPr>
              <a:t>法規制</a:t>
            </a:r>
          </a:p>
        </p:txBody>
      </p:sp>
      <p:sp>
        <p:nvSpPr>
          <p:cNvPr id="30" name="テキスト ボックス 29">
            <a:extLst>
              <a:ext uri="{FF2B5EF4-FFF2-40B4-BE49-F238E27FC236}">
                <a16:creationId xmlns:a16="http://schemas.microsoft.com/office/drawing/2014/main" id="{0F4ACAA2-1BB9-A549-8A12-ACF8FC3C46D3}"/>
              </a:ext>
            </a:extLst>
          </p:cNvPr>
          <p:cNvSpPr txBox="1"/>
          <p:nvPr/>
        </p:nvSpPr>
        <p:spPr>
          <a:xfrm>
            <a:off x="730441" y="5094877"/>
            <a:ext cx="1547187" cy="4308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accent6">
                    <a:lumMod val="75000"/>
                  </a:schemeClr>
                </a:solidFill>
                <a:effectLst/>
                <a:uLnTx/>
                <a:uFillTx/>
                <a:latin typeface="Meiryo" panose="020B0604030504040204" pitchFamily="34" charset="-128"/>
                <a:ea typeface="Meiryo" panose="020B0604030504040204" pitchFamily="34" charset="-128"/>
              </a:rPr>
              <a:t>プロセス</a:t>
            </a:r>
            <a:endParaRPr kumimoji="1" lang="en-US" altLang="ja-JP" sz="1200" b="0" i="0" u="none" strike="noStrike" kern="1200" cap="none" spc="0" normalizeH="0" baseline="0" noProof="0" dirty="0">
              <a:ln>
                <a:noFill/>
              </a:ln>
              <a:solidFill>
                <a:schemeClr val="accent6">
                  <a:lumMod val="75000"/>
                </a:schemeClr>
              </a:solidFill>
              <a:effectLst/>
              <a:uLnTx/>
              <a:uFillTx/>
              <a:latin typeface="Meiryo" panose="020B0604030504040204" pitchFamily="34" charset="-128"/>
              <a:ea typeface="Meiryo" panose="020B0604030504040204" pitchFamily="34" charset="-12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chemeClr val="accent6">
                    <a:lumMod val="75000"/>
                  </a:schemeClr>
                </a:solidFill>
                <a:effectLst/>
                <a:uLnTx/>
                <a:uFillTx/>
                <a:latin typeface="Meiryo" panose="020B0604030504040204" pitchFamily="34" charset="-128"/>
                <a:ea typeface="Meiryo" panose="020B0604030504040204" pitchFamily="34" charset="-128"/>
              </a:rPr>
              <a:t>ビジネスモデル</a:t>
            </a:r>
            <a:endParaRPr kumimoji="1" lang="en-US" altLang="ja-JP" sz="1000" b="0" i="0" u="none" strike="noStrike" kern="1200" cap="none" spc="0" normalizeH="0" baseline="0" noProof="0" dirty="0">
              <a:ln>
                <a:noFill/>
              </a:ln>
              <a:solidFill>
                <a:schemeClr val="accent6">
                  <a:lumMod val="75000"/>
                </a:schemeClr>
              </a:solidFill>
              <a:effectLst/>
              <a:uLnTx/>
              <a:uFillTx/>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9392CB36-5408-0444-B532-A76181A31131}"/>
              </a:ext>
            </a:extLst>
          </p:cNvPr>
          <p:cNvSpPr txBox="1"/>
          <p:nvPr/>
        </p:nvSpPr>
        <p:spPr>
          <a:xfrm>
            <a:off x="2436574" y="1228606"/>
            <a:ext cx="135850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7030A0"/>
                </a:solidFill>
                <a:effectLst/>
                <a:uLnTx/>
                <a:uFillTx/>
                <a:latin typeface="Meiryo" panose="020B0604030504040204" pitchFamily="34" charset="-128"/>
                <a:ea typeface="Meiryo" panose="020B0604030504040204" pitchFamily="34" charset="-128"/>
              </a:rPr>
              <a:t>人（人工）</a:t>
            </a:r>
          </a:p>
        </p:txBody>
      </p:sp>
      <p:sp>
        <p:nvSpPr>
          <p:cNvPr id="32" name="テキスト ボックス 31">
            <a:extLst>
              <a:ext uri="{FF2B5EF4-FFF2-40B4-BE49-F238E27FC236}">
                <a16:creationId xmlns:a16="http://schemas.microsoft.com/office/drawing/2014/main" id="{F0A96D7D-50B0-E84E-B659-5975F908F0D6}"/>
              </a:ext>
            </a:extLst>
          </p:cNvPr>
          <p:cNvSpPr txBox="1"/>
          <p:nvPr/>
        </p:nvSpPr>
        <p:spPr>
          <a:xfrm>
            <a:off x="3616829" y="1227416"/>
            <a:ext cx="104769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7030A0"/>
                </a:solidFill>
                <a:effectLst/>
                <a:uLnTx/>
                <a:uFillTx/>
                <a:latin typeface="Meiryo" panose="020B0604030504040204" pitchFamily="34" charset="-128"/>
                <a:ea typeface="Meiryo" panose="020B0604030504040204" pitchFamily="34" charset="-128"/>
              </a:rPr>
              <a:t>予算</a:t>
            </a:r>
          </a:p>
        </p:txBody>
      </p:sp>
      <p:sp>
        <p:nvSpPr>
          <p:cNvPr id="33" name="テキスト ボックス 32">
            <a:extLst>
              <a:ext uri="{FF2B5EF4-FFF2-40B4-BE49-F238E27FC236}">
                <a16:creationId xmlns:a16="http://schemas.microsoft.com/office/drawing/2014/main" id="{26F02ACD-9BDA-A545-89C6-C10BD01281CE}"/>
              </a:ext>
            </a:extLst>
          </p:cNvPr>
          <p:cNvSpPr txBox="1"/>
          <p:nvPr/>
        </p:nvSpPr>
        <p:spPr>
          <a:xfrm>
            <a:off x="4680910" y="1235417"/>
            <a:ext cx="104769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7030A0"/>
                </a:solidFill>
                <a:effectLst/>
                <a:uLnTx/>
                <a:uFillTx/>
                <a:latin typeface="Meiryo" panose="020B0604030504040204" pitchFamily="34" charset="-128"/>
                <a:ea typeface="Meiryo" panose="020B0604030504040204" pitchFamily="34" charset="-128"/>
              </a:rPr>
              <a:t>期間</a:t>
            </a:r>
          </a:p>
        </p:txBody>
      </p:sp>
      <p:sp>
        <p:nvSpPr>
          <p:cNvPr id="34" name="テキスト ボックス 33">
            <a:extLst>
              <a:ext uri="{FF2B5EF4-FFF2-40B4-BE49-F238E27FC236}">
                <a16:creationId xmlns:a16="http://schemas.microsoft.com/office/drawing/2014/main" id="{CF6FAA05-A14B-1849-AC9F-22D35EEF6A0F}"/>
              </a:ext>
            </a:extLst>
          </p:cNvPr>
          <p:cNvSpPr txBox="1"/>
          <p:nvPr/>
        </p:nvSpPr>
        <p:spPr>
          <a:xfrm>
            <a:off x="5508960" y="1228039"/>
            <a:ext cx="150893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7030A0"/>
                </a:solidFill>
                <a:effectLst/>
                <a:uLnTx/>
                <a:uFillTx/>
                <a:latin typeface="Meiryo" panose="020B0604030504040204" pitchFamily="34" charset="-128"/>
                <a:ea typeface="Meiryo" panose="020B0604030504040204" pitchFamily="34" charset="-128"/>
              </a:rPr>
              <a:t>知識・経験</a:t>
            </a:r>
          </a:p>
        </p:txBody>
      </p:sp>
      <p:sp>
        <p:nvSpPr>
          <p:cNvPr id="35" name="テキスト ボックス 34">
            <a:extLst>
              <a:ext uri="{FF2B5EF4-FFF2-40B4-BE49-F238E27FC236}">
                <a16:creationId xmlns:a16="http://schemas.microsoft.com/office/drawing/2014/main" id="{0AFE7A38-6A19-C046-BDDD-270A34E232CB}"/>
              </a:ext>
            </a:extLst>
          </p:cNvPr>
          <p:cNvSpPr txBox="1"/>
          <p:nvPr/>
        </p:nvSpPr>
        <p:spPr>
          <a:xfrm>
            <a:off x="3647087" y="6175431"/>
            <a:ext cx="208151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rgbClr val="FF6666"/>
                </a:solidFill>
                <a:effectLst/>
                <a:uLnTx/>
                <a:uFillTx/>
                <a:latin typeface="Meiryo" panose="020B0604030504040204" pitchFamily="34" charset="-128"/>
                <a:ea typeface="Meiryo" panose="020B0604030504040204" pitchFamily="34" charset="-128"/>
              </a:rPr>
              <a:t>管理</a:t>
            </a:r>
            <a:r>
              <a:rPr kumimoji="1" lang="ja-JP" altLang="en-US" sz="1600" b="1" i="0" u="none" strike="noStrike" kern="1200" cap="none" spc="0" normalizeH="0" baseline="0" noProof="0" dirty="0">
                <a:ln>
                  <a:noFill/>
                </a:ln>
                <a:solidFill>
                  <a:srgbClr val="FF6666"/>
                </a:solidFill>
                <a:effectLst/>
                <a:uLnTx/>
                <a:uFillTx/>
                <a:latin typeface="Meiryo" panose="020B0604030504040204" pitchFamily="34" charset="-128"/>
                <a:ea typeface="Meiryo" panose="020B0604030504040204" pitchFamily="34" charset="-128"/>
              </a:rPr>
              <a:t>手法</a:t>
            </a:r>
          </a:p>
        </p:txBody>
      </p:sp>
      <p:sp>
        <p:nvSpPr>
          <p:cNvPr id="36" name="テキスト ボックス 35">
            <a:extLst>
              <a:ext uri="{FF2B5EF4-FFF2-40B4-BE49-F238E27FC236}">
                <a16:creationId xmlns:a16="http://schemas.microsoft.com/office/drawing/2014/main" id="{9DE31090-1CAF-1940-9337-CB26086FED4E}"/>
              </a:ext>
            </a:extLst>
          </p:cNvPr>
          <p:cNvSpPr txBox="1"/>
          <p:nvPr/>
        </p:nvSpPr>
        <p:spPr>
          <a:xfrm>
            <a:off x="7495459" y="1997877"/>
            <a:ext cx="430887" cy="3020378"/>
          </a:xfrm>
          <a:prstGeom prst="rect">
            <a:avLst/>
          </a:prstGeom>
          <a:noFill/>
        </p:spPr>
        <p:txBody>
          <a:bodyPr vert="eaVert" wrap="square" rtlCol="0">
            <a:spAutoFit/>
          </a:bodyPr>
          <a:lstStyle/>
          <a:p>
            <a:pPr lvl="0" algn="ctr" defTabSz="914400">
              <a:defRPr/>
            </a:pPr>
            <a:r>
              <a:rPr lang="ja-JP" altLang="en-US" sz="1600" b="1">
                <a:solidFill>
                  <a:srgbClr val="0070C0"/>
                </a:solidFill>
                <a:latin typeface="Meiryo" panose="020B0604030504040204" pitchFamily="34" charset="-128"/>
                <a:ea typeface="Meiryo" panose="020B0604030504040204" pitchFamily="34" charset="-128"/>
              </a:rPr>
              <a:t>革新的テクノロジー</a:t>
            </a:r>
            <a:endParaRPr kumimoji="1" lang="ja-JP" altLang="en-US" sz="1600" b="1" i="0" u="none" strike="noStrike" kern="1200" cap="none" spc="0" normalizeH="0" baseline="0" noProof="0" dirty="0">
              <a:ln>
                <a:noFill/>
              </a:ln>
              <a:solidFill>
                <a:srgbClr val="0070C0"/>
              </a:solidFill>
              <a:effectLst/>
              <a:uLnTx/>
              <a:uFillTx/>
              <a:latin typeface="Meiryo" panose="020B0604030504040204" pitchFamily="34" charset="-128"/>
              <a:ea typeface="Meiryo" panose="020B0604030504040204" pitchFamily="34" charset="-128"/>
            </a:endParaRPr>
          </a:p>
        </p:txBody>
      </p:sp>
      <p:sp>
        <p:nvSpPr>
          <p:cNvPr id="37" name="テキスト ボックス 36">
            <a:extLst>
              <a:ext uri="{FF2B5EF4-FFF2-40B4-BE49-F238E27FC236}">
                <a16:creationId xmlns:a16="http://schemas.microsoft.com/office/drawing/2014/main" id="{278C0ABC-7799-EC40-AE8A-EB74258A43A1}"/>
              </a:ext>
            </a:extLst>
          </p:cNvPr>
          <p:cNvSpPr txBox="1"/>
          <p:nvPr/>
        </p:nvSpPr>
        <p:spPr>
          <a:xfrm>
            <a:off x="4146158" y="976333"/>
            <a:ext cx="127425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7030A0"/>
                </a:solidFill>
                <a:effectLst/>
                <a:uLnTx/>
                <a:uFillTx/>
                <a:latin typeface="Meiryo" panose="020B0604030504040204" pitchFamily="34" charset="-128"/>
                <a:ea typeface="Meiryo" panose="020B0604030504040204" pitchFamily="34" charset="-128"/>
              </a:rPr>
              <a:t>リソース</a:t>
            </a:r>
          </a:p>
        </p:txBody>
      </p:sp>
      <p:sp>
        <p:nvSpPr>
          <p:cNvPr id="38" name="テキスト ボックス 37">
            <a:extLst>
              <a:ext uri="{FF2B5EF4-FFF2-40B4-BE49-F238E27FC236}">
                <a16:creationId xmlns:a16="http://schemas.microsoft.com/office/drawing/2014/main" id="{6529AC6D-1CBA-5148-83E5-F083F533C36A}"/>
              </a:ext>
            </a:extLst>
          </p:cNvPr>
          <p:cNvSpPr txBox="1"/>
          <p:nvPr/>
        </p:nvSpPr>
        <p:spPr>
          <a:xfrm>
            <a:off x="1073147" y="2776591"/>
            <a:ext cx="430887" cy="1480651"/>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chemeClr val="accent6">
                    <a:lumMod val="75000"/>
                  </a:schemeClr>
                </a:solidFill>
                <a:effectLst/>
                <a:uLnTx/>
                <a:uFillTx/>
                <a:latin typeface="Meiryo" panose="020B0604030504040204" pitchFamily="34" charset="-128"/>
                <a:ea typeface="Meiryo" panose="020B0604030504040204" pitchFamily="34" charset="-128"/>
              </a:rPr>
              <a:t>企業環境</a:t>
            </a:r>
            <a:endParaRPr kumimoji="1" lang="ja-JP" altLang="en-US" sz="1600" b="1" i="0" u="none" strike="noStrike" kern="1200" cap="none" spc="0" normalizeH="0" baseline="0" noProof="0" dirty="0">
              <a:ln>
                <a:noFill/>
              </a:ln>
              <a:solidFill>
                <a:schemeClr val="accent6">
                  <a:lumMod val="75000"/>
                </a:schemeClr>
              </a:solidFill>
              <a:effectLst/>
              <a:uLnTx/>
              <a:uFillTx/>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4195484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44AADD6-DB87-C94F-9647-A86C399DF957}"/>
              </a:ext>
            </a:extLst>
          </p:cNvPr>
          <p:cNvSpPr>
            <a:spLocks noGrp="1"/>
          </p:cNvSpPr>
          <p:nvPr>
            <p:ph type="title"/>
          </p:nvPr>
        </p:nvSpPr>
        <p:spPr/>
        <p:txBody>
          <a:bodyPr/>
          <a:lstStyle/>
          <a:p>
            <a:r>
              <a:rPr kumimoji="1" lang="en-US" altLang="ja-JP" dirty="0" err="1"/>
              <a:t>VeriSM</a:t>
            </a:r>
            <a:r>
              <a:rPr kumimoji="1" lang="ja-JP" altLang="en-US"/>
              <a:t>のサービス・サイクル</a:t>
            </a:r>
          </a:p>
        </p:txBody>
      </p:sp>
      <p:sp>
        <p:nvSpPr>
          <p:cNvPr id="3" name="スライド番号プレースホルダー 2">
            <a:extLst>
              <a:ext uri="{FF2B5EF4-FFF2-40B4-BE49-F238E27FC236}">
                <a16:creationId xmlns:a16="http://schemas.microsoft.com/office/drawing/2014/main" id="{CFE5C959-D225-E345-9D35-B2EE8E0B556A}"/>
              </a:ext>
            </a:extLst>
          </p:cNvPr>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39</a:t>
            </a:fld>
            <a:endParaRPr kumimoji="1" lang="ja-JP" altLang="en-US"/>
          </a:p>
        </p:txBody>
      </p:sp>
      <p:sp>
        <p:nvSpPr>
          <p:cNvPr id="5" name="六角形 4">
            <a:extLst>
              <a:ext uri="{FF2B5EF4-FFF2-40B4-BE49-F238E27FC236}">
                <a16:creationId xmlns:a16="http://schemas.microsoft.com/office/drawing/2014/main" id="{9BC1EFD2-4341-7540-827D-FA2C9D65E5CB}"/>
              </a:ext>
            </a:extLst>
          </p:cNvPr>
          <p:cNvSpPr/>
          <p:nvPr/>
        </p:nvSpPr>
        <p:spPr>
          <a:xfrm>
            <a:off x="4613167" y="1428852"/>
            <a:ext cx="2319079" cy="2324036"/>
          </a:xfrm>
          <a:prstGeom prst="hexagon">
            <a:avLst/>
          </a:prstGeom>
          <a:solidFill>
            <a:srgbClr val="00B05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六角形 5">
            <a:extLst>
              <a:ext uri="{FF2B5EF4-FFF2-40B4-BE49-F238E27FC236}">
                <a16:creationId xmlns:a16="http://schemas.microsoft.com/office/drawing/2014/main" id="{0E9EC6B0-69D0-5E47-83FD-B4804925742F}"/>
              </a:ext>
            </a:extLst>
          </p:cNvPr>
          <p:cNvSpPr/>
          <p:nvPr/>
        </p:nvSpPr>
        <p:spPr>
          <a:xfrm>
            <a:off x="2860636" y="2590870"/>
            <a:ext cx="2319079" cy="2324036"/>
          </a:xfrm>
          <a:prstGeom prst="hexagon">
            <a:avLst/>
          </a:prstGeom>
          <a:solidFill>
            <a:srgbClr val="00B05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六角形 6">
            <a:extLst>
              <a:ext uri="{FF2B5EF4-FFF2-40B4-BE49-F238E27FC236}">
                <a16:creationId xmlns:a16="http://schemas.microsoft.com/office/drawing/2014/main" id="{5F722D87-DB08-1B4E-A383-CE1DFA5BC0D1}"/>
              </a:ext>
            </a:extLst>
          </p:cNvPr>
          <p:cNvSpPr/>
          <p:nvPr/>
        </p:nvSpPr>
        <p:spPr>
          <a:xfrm>
            <a:off x="541557" y="2590870"/>
            <a:ext cx="2319079" cy="2324036"/>
          </a:xfrm>
          <a:prstGeom prst="hexagon">
            <a:avLst/>
          </a:prstGeom>
          <a:solidFill>
            <a:srgbClr val="00B05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六角形 3">
            <a:extLst>
              <a:ext uri="{FF2B5EF4-FFF2-40B4-BE49-F238E27FC236}">
                <a16:creationId xmlns:a16="http://schemas.microsoft.com/office/drawing/2014/main" id="{2C2CA761-FC47-9342-9BFC-EB77C4CF7608}"/>
              </a:ext>
            </a:extLst>
          </p:cNvPr>
          <p:cNvSpPr/>
          <p:nvPr/>
        </p:nvSpPr>
        <p:spPr>
          <a:xfrm>
            <a:off x="4613167" y="3752888"/>
            <a:ext cx="2319079" cy="2324036"/>
          </a:xfrm>
          <a:prstGeom prst="hexagon">
            <a:avLst/>
          </a:prstGeom>
          <a:solidFill>
            <a:srgbClr val="00B050"/>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B5ADAB83-2290-6144-A2D6-8FBD1688FE7C}"/>
              </a:ext>
            </a:extLst>
          </p:cNvPr>
          <p:cNvSpPr/>
          <p:nvPr/>
        </p:nvSpPr>
        <p:spPr>
          <a:xfrm>
            <a:off x="893395" y="3275834"/>
            <a:ext cx="1615404" cy="954107"/>
          </a:xfrm>
          <a:prstGeom prst="rect">
            <a:avLst/>
          </a:prstGeom>
        </p:spPr>
        <p:txBody>
          <a:bodyPr wrap="square">
            <a:spAutoFit/>
          </a:bodyPr>
          <a:lstStyle/>
          <a:p>
            <a:pPr algn="ctr"/>
            <a:r>
              <a:rPr lang="ja-JP" altLang="en-US" sz="3600">
                <a:solidFill>
                  <a:srgbClr val="FFFFFF"/>
                </a:solidFill>
                <a:latin typeface="Meiryo" panose="020B0604030504040204" pitchFamily="34" charset="-128"/>
                <a:ea typeface="Meiryo" panose="020B0604030504040204" pitchFamily="34" charset="-128"/>
              </a:rPr>
              <a:t>定義</a:t>
            </a:r>
            <a:endParaRPr lang="en-US" altLang="ja-JP" sz="3600" dirty="0">
              <a:solidFill>
                <a:srgbClr val="FFFFFF"/>
              </a:solidFill>
              <a:latin typeface="Meiryo" panose="020B0604030504040204" pitchFamily="34" charset="-128"/>
              <a:ea typeface="Meiryo" panose="020B0604030504040204" pitchFamily="34" charset="-128"/>
            </a:endParaRPr>
          </a:p>
          <a:p>
            <a:pPr algn="ctr"/>
            <a:r>
              <a:rPr lang="en-US" altLang="ja-JP" sz="2000" dirty="0">
                <a:solidFill>
                  <a:srgbClr val="FFFFFF"/>
                </a:solidFill>
                <a:latin typeface="Meiryo" panose="020B0604030504040204" pitchFamily="34" charset="-128"/>
                <a:ea typeface="Meiryo" panose="020B0604030504040204" pitchFamily="34" charset="-128"/>
              </a:rPr>
              <a:t>Define</a:t>
            </a:r>
          </a:p>
        </p:txBody>
      </p:sp>
      <p:sp>
        <p:nvSpPr>
          <p:cNvPr id="9" name="正方形/長方形 8">
            <a:extLst>
              <a:ext uri="{FF2B5EF4-FFF2-40B4-BE49-F238E27FC236}">
                <a16:creationId xmlns:a16="http://schemas.microsoft.com/office/drawing/2014/main" id="{07061F2E-F1C2-E54E-BB53-56BFBE9046FD}"/>
              </a:ext>
            </a:extLst>
          </p:cNvPr>
          <p:cNvSpPr/>
          <p:nvPr/>
        </p:nvSpPr>
        <p:spPr>
          <a:xfrm>
            <a:off x="3212473" y="3275834"/>
            <a:ext cx="1615404" cy="954107"/>
          </a:xfrm>
          <a:prstGeom prst="rect">
            <a:avLst/>
          </a:prstGeom>
        </p:spPr>
        <p:txBody>
          <a:bodyPr wrap="square">
            <a:spAutoFit/>
          </a:bodyPr>
          <a:lstStyle/>
          <a:p>
            <a:pPr algn="ctr"/>
            <a:r>
              <a:rPr lang="ja-JP" altLang="en-US" sz="3600">
                <a:solidFill>
                  <a:srgbClr val="FFFFFF"/>
                </a:solidFill>
                <a:latin typeface="Meiryo" panose="020B0604030504040204" pitchFamily="34" charset="-128"/>
                <a:ea typeface="Meiryo" panose="020B0604030504040204" pitchFamily="34" charset="-128"/>
              </a:rPr>
              <a:t>制作</a:t>
            </a:r>
            <a:endParaRPr lang="en-US" altLang="ja-JP" sz="3600" dirty="0">
              <a:solidFill>
                <a:srgbClr val="FFFFFF"/>
              </a:solidFill>
              <a:latin typeface="Meiryo" panose="020B0604030504040204" pitchFamily="34" charset="-128"/>
              <a:ea typeface="Meiryo" panose="020B0604030504040204" pitchFamily="34" charset="-128"/>
            </a:endParaRPr>
          </a:p>
          <a:p>
            <a:pPr algn="ctr"/>
            <a:r>
              <a:rPr lang="en-US" altLang="ja-JP" sz="2000" dirty="0">
                <a:solidFill>
                  <a:srgbClr val="FFFFFF"/>
                </a:solidFill>
                <a:latin typeface="Meiryo" panose="020B0604030504040204" pitchFamily="34" charset="-128"/>
                <a:ea typeface="Meiryo" panose="020B0604030504040204" pitchFamily="34" charset="-128"/>
              </a:rPr>
              <a:t>Produce</a:t>
            </a:r>
          </a:p>
        </p:txBody>
      </p:sp>
      <p:sp>
        <p:nvSpPr>
          <p:cNvPr id="10" name="正方形/長方形 9">
            <a:extLst>
              <a:ext uri="{FF2B5EF4-FFF2-40B4-BE49-F238E27FC236}">
                <a16:creationId xmlns:a16="http://schemas.microsoft.com/office/drawing/2014/main" id="{816C1FEE-FF13-484C-A0C8-740EDCBE555D}"/>
              </a:ext>
            </a:extLst>
          </p:cNvPr>
          <p:cNvSpPr/>
          <p:nvPr/>
        </p:nvSpPr>
        <p:spPr>
          <a:xfrm>
            <a:off x="4965005" y="2320152"/>
            <a:ext cx="1615404" cy="954107"/>
          </a:xfrm>
          <a:prstGeom prst="rect">
            <a:avLst/>
          </a:prstGeom>
        </p:spPr>
        <p:txBody>
          <a:bodyPr wrap="square">
            <a:spAutoFit/>
          </a:bodyPr>
          <a:lstStyle/>
          <a:p>
            <a:pPr algn="ctr"/>
            <a:r>
              <a:rPr lang="ja-JP" altLang="en-US" sz="3600">
                <a:solidFill>
                  <a:srgbClr val="FFFFFF"/>
                </a:solidFill>
                <a:latin typeface="Meiryo" panose="020B0604030504040204" pitchFamily="34" charset="-128"/>
                <a:ea typeface="Meiryo" panose="020B0604030504040204" pitchFamily="34" charset="-128"/>
              </a:rPr>
              <a:t>提供</a:t>
            </a:r>
            <a:endParaRPr lang="en-US" altLang="ja-JP" sz="3600" dirty="0">
              <a:solidFill>
                <a:srgbClr val="FFFFFF"/>
              </a:solidFill>
              <a:latin typeface="Meiryo" panose="020B0604030504040204" pitchFamily="34" charset="-128"/>
              <a:ea typeface="Meiryo" panose="020B0604030504040204" pitchFamily="34" charset="-128"/>
            </a:endParaRPr>
          </a:p>
          <a:p>
            <a:pPr algn="ctr"/>
            <a:r>
              <a:rPr lang="en-US" altLang="ja-JP" sz="2000" dirty="0">
                <a:solidFill>
                  <a:srgbClr val="FFFFFF"/>
                </a:solidFill>
                <a:latin typeface="Meiryo" panose="020B0604030504040204" pitchFamily="34" charset="-128"/>
                <a:ea typeface="Meiryo" panose="020B0604030504040204" pitchFamily="34" charset="-128"/>
              </a:rPr>
              <a:t>Provide</a:t>
            </a:r>
          </a:p>
        </p:txBody>
      </p:sp>
      <p:sp>
        <p:nvSpPr>
          <p:cNvPr id="11" name="正方形/長方形 10">
            <a:extLst>
              <a:ext uri="{FF2B5EF4-FFF2-40B4-BE49-F238E27FC236}">
                <a16:creationId xmlns:a16="http://schemas.microsoft.com/office/drawing/2014/main" id="{951D0CB7-F1EE-A94A-AB41-7284FFDB47DE}"/>
              </a:ext>
            </a:extLst>
          </p:cNvPr>
          <p:cNvSpPr/>
          <p:nvPr/>
        </p:nvSpPr>
        <p:spPr>
          <a:xfrm>
            <a:off x="4965005" y="4439428"/>
            <a:ext cx="1615404" cy="954107"/>
          </a:xfrm>
          <a:prstGeom prst="rect">
            <a:avLst/>
          </a:prstGeom>
        </p:spPr>
        <p:txBody>
          <a:bodyPr wrap="square">
            <a:spAutoFit/>
          </a:bodyPr>
          <a:lstStyle/>
          <a:p>
            <a:pPr algn="ctr"/>
            <a:r>
              <a:rPr lang="ja-JP" altLang="en-US" sz="3600">
                <a:solidFill>
                  <a:srgbClr val="FFFFFF"/>
                </a:solidFill>
                <a:latin typeface="Meiryo" panose="020B0604030504040204" pitchFamily="34" charset="-128"/>
                <a:ea typeface="Meiryo" panose="020B0604030504040204" pitchFamily="34" charset="-128"/>
              </a:rPr>
              <a:t>反応</a:t>
            </a:r>
            <a:endParaRPr lang="en-US" altLang="ja-JP" sz="3600" dirty="0">
              <a:solidFill>
                <a:srgbClr val="FFFFFF"/>
              </a:solidFill>
              <a:latin typeface="Meiryo" panose="020B0604030504040204" pitchFamily="34" charset="-128"/>
              <a:ea typeface="Meiryo" panose="020B0604030504040204" pitchFamily="34" charset="-128"/>
            </a:endParaRPr>
          </a:p>
          <a:p>
            <a:pPr algn="ctr"/>
            <a:r>
              <a:rPr lang="en-US" altLang="ja-JP" sz="2000" dirty="0" err="1">
                <a:solidFill>
                  <a:srgbClr val="FFFFFF"/>
                </a:solidFill>
                <a:latin typeface="Meiryo" panose="020B0604030504040204" pitchFamily="34" charset="-128"/>
                <a:ea typeface="Meiryo" panose="020B0604030504040204" pitchFamily="34" charset="-128"/>
              </a:rPr>
              <a:t>Responce</a:t>
            </a:r>
            <a:endParaRPr lang="en-US" altLang="ja-JP" sz="2000" dirty="0">
              <a:solidFill>
                <a:srgbClr val="FFFFFF"/>
              </a:solidFill>
              <a:latin typeface="Meiryo" panose="020B0604030504040204" pitchFamily="34" charset="-128"/>
              <a:ea typeface="Meiryo" panose="020B0604030504040204" pitchFamily="34" charset="-128"/>
            </a:endParaRPr>
          </a:p>
        </p:txBody>
      </p:sp>
      <p:sp>
        <p:nvSpPr>
          <p:cNvPr id="13" name="正方形/長方形 12">
            <a:extLst>
              <a:ext uri="{FF2B5EF4-FFF2-40B4-BE49-F238E27FC236}">
                <a16:creationId xmlns:a16="http://schemas.microsoft.com/office/drawing/2014/main" id="{DBA5A3E0-0454-5B47-8DDD-9B7093D17885}"/>
              </a:ext>
            </a:extLst>
          </p:cNvPr>
          <p:cNvSpPr/>
          <p:nvPr/>
        </p:nvSpPr>
        <p:spPr>
          <a:xfrm>
            <a:off x="255878" y="821557"/>
            <a:ext cx="3878132" cy="523220"/>
          </a:xfrm>
          <a:prstGeom prst="rect">
            <a:avLst/>
          </a:prstGeom>
        </p:spPr>
        <p:txBody>
          <a:bodyPr wrap="square">
            <a:spAutoFit/>
          </a:bodyPr>
          <a:lstStyle/>
          <a:p>
            <a:r>
              <a:rPr lang="ja-JP" altLang="en-US" sz="1400">
                <a:solidFill>
                  <a:schemeClr val="accent3">
                    <a:lumMod val="50000"/>
                  </a:schemeClr>
                </a:solidFill>
                <a:latin typeface="Meiryo" panose="020B0604030504040204" pitchFamily="34" charset="-128"/>
                <a:ea typeface="Meiryo" panose="020B0604030504040204" pitchFamily="34" charset="-128"/>
              </a:rPr>
              <a:t>プロセスでの活動やプロダクトやサービスの設計関連する結果（成果物）を明確に定義</a:t>
            </a:r>
          </a:p>
        </p:txBody>
      </p:sp>
      <p:sp>
        <p:nvSpPr>
          <p:cNvPr id="14" name="正方形/長方形 13">
            <a:extLst>
              <a:ext uri="{FF2B5EF4-FFF2-40B4-BE49-F238E27FC236}">
                <a16:creationId xmlns:a16="http://schemas.microsoft.com/office/drawing/2014/main" id="{959820AA-B1D1-D147-9EDC-088CAB559818}"/>
              </a:ext>
            </a:extLst>
          </p:cNvPr>
          <p:cNvSpPr/>
          <p:nvPr/>
        </p:nvSpPr>
        <p:spPr>
          <a:xfrm>
            <a:off x="321855" y="1285183"/>
            <a:ext cx="3698320" cy="1223412"/>
          </a:xfrm>
          <a:prstGeom prst="rect">
            <a:avLst/>
          </a:prstGeom>
        </p:spPr>
        <p:txBody>
          <a:bodyPr wrap="square">
            <a:spAutoFit/>
          </a:bodyPr>
          <a:lstStyle/>
          <a:p>
            <a:r>
              <a:rPr lang="ja-JP" altLang="en-US" sz="1050" b="1" u="sng">
                <a:solidFill>
                  <a:schemeClr val="accent3">
                    <a:lumMod val="50000"/>
                  </a:schemeClr>
                </a:solidFill>
                <a:latin typeface="Meiryo" panose="020B0604030504040204" pitchFamily="34" charset="-128"/>
                <a:ea typeface="Meiryo" panose="020B0604030504040204" pitchFamily="34" charset="-128"/>
              </a:rPr>
              <a:t>顧客の要望</a:t>
            </a:r>
            <a:r>
              <a:rPr lang="ja-JP" altLang="en-US" sz="1050">
                <a:solidFill>
                  <a:schemeClr val="accent3">
                    <a:lumMod val="50000"/>
                  </a:schemeClr>
                </a:solidFill>
                <a:latin typeface="Meiryo" panose="020B0604030504040204" pitchFamily="34" charset="-128"/>
                <a:ea typeface="Meiryo" panose="020B0604030504040204" pitchFamily="34" charset="-128"/>
              </a:rPr>
              <a:t>：ステアリングコミッティーによるビジネスケースの承認＆同意</a:t>
            </a:r>
          </a:p>
          <a:p>
            <a:r>
              <a:rPr lang="ja-JP" altLang="en-US" sz="1050" b="1" u="sng">
                <a:solidFill>
                  <a:schemeClr val="accent3">
                    <a:lumMod val="50000"/>
                  </a:schemeClr>
                </a:solidFill>
                <a:latin typeface="Meiryo" panose="020B0604030504040204" pitchFamily="34" charset="-128"/>
                <a:ea typeface="Meiryo" panose="020B0604030504040204" pitchFamily="34" charset="-128"/>
              </a:rPr>
              <a:t>要求される成果物</a:t>
            </a:r>
            <a:r>
              <a:rPr lang="ja-JP" altLang="en-US" sz="1050">
                <a:solidFill>
                  <a:schemeClr val="accent3">
                    <a:lumMod val="50000"/>
                  </a:schemeClr>
                </a:solidFill>
                <a:latin typeface="Meiryo" panose="020B0604030504040204" pitchFamily="34" charset="-128"/>
                <a:ea typeface="Meiryo" panose="020B0604030504040204" pitchFamily="34" charset="-128"/>
              </a:rPr>
              <a:t>：要求の収集整理と技術的検討</a:t>
            </a:r>
          </a:p>
          <a:p>
            <a:r>
              <a:rPr lang="ja-JP" altLang="en-US" sz="1050">
                <a:solidFill>
                  <a:schemeClr val="accent3">
                    <a:lumMod val="50000"/>
                  </a:schemeClr>
                </a:solidFill>
                <a:latin typeface="Meiryo" panose="020B0604030504040204" pitchFamily="34" charset="-128"/>
                <a:ea typeface="Meiryo" panose="020B0604030504040204" pitchFamily="34" charset="-128"/>
              </a:rPr>
              <a:t>ソリューション：構成要素のパフォーマンス仕様、調達方法、テスト仕様、計画立案</a:t>
            </a:r>
          </a:p>
          <a:p>
            <a:r>
              <a:rPr lang="ja-JP" altLang="en-US" sz="1050" b="1" u="sng">
                <a:solidFill>
                  <a:schemeClr val="accent3">
                    <a:lumMod val="50000"/>
                  </a:schemeClr>
                </a:solidFill>
                <a:latin typeface="Meiryo" panose="020B0604030504040204" pitchFamily="34" charset="-128"/>
                <a:ea typeface="Meiryo" panose="020B0604030504040204" pitchFamily="34" charset="-128"/>
              </a:rPr>
              <a:t>サービスブループリント</a:t>
            </a:r>
            <a:r>
              <a:rPr lang="ja-JP" altLang="en-US" sz="1050">
                <a:solidFill>
                  <a:schemeClr val="accent3">
                    <a:lumMod val="50000"/>
                  </a:schemeClr>
                </a:solidFill>
                <a:latin typeface="Meiryo" panose="020B0604030504040204" pitchFamily="34" charset="-128"/>
                <a:ea typeface="Meiryo" panose="020B0604030504040204" pitchFamily="34" charset="-128"/>
              </a:rPr>
              <a:t>：サービス・ソリューションの設計、調達方針、制作条件、パフォーマンス</a:t>
            </a:r>
          </a:p>
        </p:txBody>
      </p:sp>
      <p:sp>
        <p:nvSpPr>
          <p:cNvPr id="22" name="正方形/長方形 21">
            <a:extLst>
              <a:ext uri="{FF2B5EF4-FFF2-40B4-BE49-F238E27FC236}">
                <a16:creationId xmlns:a16="http://schemas.microsoft.com/office/drawing/2014/main" id="{8D5D7C77-37B9-DD43-B41E-89773BCB898D}"/>
              </a:ext>
            </a:extLst>
          </p:cNvPr>
          <p:cNvSpPr/>
          <p:nvPr/>
        </p:nvSpPr>
        <p:spPr>
          <a:xfrm>
            <a:off x="1701096" y="5093484"/>
            <a:ext cx="3061474" cy="738664"/>
          </a:xfrm>
          <a:prstGeom prst="rect">
            <a:avLst/>
          </a:prstGeom>
        </p:spPr>
        <p:txBody>
          <a:bodyPr wrap="square">
            <a:spAutoFit/>
          </a:bodyPr>
          <a:lstStyle/>
          <a:p>
            <a:r>
              <a:rPr lang="ja-JP" altLang="en-US" sz="1400">
                <a:solidFill>
                  <a:schemeClr val="accent3">
                    <a:lumMod val="50000"/>
                  </a:schemeClr>
                </a:solidFill>
                <a:latin typeface="Meiryo" panose="020B0604030504040204" pitchFamily="34" charset="-128"/>
                <a:ea typeface="Meiryo" panose="020B0604030504040204" pitchFamily="34" charset="-128"/>
              </a:rPr>
              <a:t>サービス・ブループリントからサービスをコーディング、テスト、移行準備までの作業の実施</a:t>
            </a:r>
            <a:endParaRPr lang="zh-TW" altLang="en-US" sz="1400" dirty="0">
              <a:solidFill>
                <a:schemeClr val="accent3">
                  <a:lumMod val="50000"/>
                </a:schemeClr>
              </a:solidFill>
              <a:latin typeface="Meiryo" panose="020B0604030504040204" pitchFamily="34" charset="-128"/>
              <a:ea typeface="Meiryo" panose="020B0604030504040204" pitchFamily="34" charset="-128"/>
            </a:endParaRPr>
          </a:p>
        </p:txBody>
      </p:sp>
      <p:sp>
        <p:nvSpPr>
          <p:cNvPr id="23" name="正方形/長方形 22">
            <a:extLst>
              <a:ext uri="{FF2B5EF4-FFF2-40B4-BE49-F238E27FC236}">
                <a16:creationId xmlns:a16="http://schemas.microsoft.com/office/drawing/2014/main" id="{C9A7CA15-E469-CB44-8349-F1877AB2ABB8}"/>
              </a:ext>
            </a:extLst>
          </p:cNvPr>
          <p:cNvSpPr/>
          <p:nvPr/>
        </p:nvSpPr>
        <p:spPr>
          <a:xfrm>
            <a:off x="1701096" y="5803013"/>
            <a:ext cx="4123401" cy="577081"/>
          </a:xfrm>
          <a:prstGeom prst="rect">
            <a:avLst/>
          </a:prstGeom>
        </p:spPr>
        <p:txBody>
          <a:bodyPr wrap="square">
            <a:spAutoFit/>
          </a:bodyPr>
          <a:lstStyle/>
          <a:p>
            <a:r>
              <a:rPr lang="ja-JP" altLang="en-US" sz="1050" b="1" u="sng">
                <a:solidFill>
                  <a:schemeClr val="accent3">
                    <a:lumMod val="50000"/>
                  </a:schemeClr>
                </a:solidFill>
                <a:latin typeface="Meiryo" panose="020B0604030504040204" pitchFamily="34" charset="-128"/>
                <a:ea typeface="Meiryo" panose="020B0604030504040204" pitchFamily="34" charset="-128"/>
              </a:rPr>
              <a:t>ビルド</a:t>
            </a:r>
            <a:r>
              <a:rPr lang="ja-JP" altLang="en-US" sz="1050">
                <a:solidFill>
                  <a:schemeClr val="accent3">
                    <a:lumMod val="50000"/>
                  </a:schemeClr>
                </a:solidFill>
                <a:latin typeface="Meiryo" panose="020B0604030504040204" pitchFamily="34" charset="-128"/>
                <a:ea typeface="Meiryo" panose="020B0604030504040204" pitchFamily="34" charset="-128"/>
              </a:rPr>
              <a:t>：ブループリントから実装するサービスを作成</a:t>
            </a:r>
            <a:endParaRPr lang="en-US" altLang="ja-JP" sz="1050" dirty="0">
              <a:solidFill>
                <a:schemeClr val="accent3">
                  <a:lumMod val="50000"/>
                </a:schemeClr>
              </a:solidFill>
              <a:latin typeface="Meiryo" panose="020B0604030504040204" pitchFamily="34" charset="-128"/>
              <a:ea typeface="Meiryo" panose="020B0604030504040204" pitchFamily="34" charset="-128"/>
            </a:endParaRPr>
          </a:p>
          <a:p>
            <a:r>
              <a:rPr lang="ja-JP" altLang="en-US" sz="1050" b="1" u="sng">
                <a:solidFill>
                  <a:schemeClr val="accent3">
                    <a:lumMod val="50000"/>
                  </a:schemeClr>
                </a:solidFill>
                <a:latin typeface="Meiryo" panose="020B0604030504040204" pitchFamily="34" charset="-128"/>
                <a:ea typeface="Meiryo" panose="020B0604030504040204" pitchFamily="34" charset="-128"/>
              </a:rPr>
              <a:t>テスト</a:t>
            </a:r>
            <a:r>
              <a:rPr lang="ja-JP" altLang="en-US" sz="1050">
                <a:solidFill>
                  <a:schemeClr val="accent3">
                    <a:lumMod val="50000"/>
                  </a:schemeClr>
                </a:solidFill>
                <a:latin typeface="Meiryo" panose="020B0604030504040204" pitchFamily="34" charset="-128"/>
                <a:ea typeface="Meiryo" panose="020B0604030504040204" pitchFamily="34" charset="-128"/>
              </a:rPr>
              <a:t>：テスト仕様に基づくテストの実行</a:t>
            </a:r>
            <a:endParaRPr lang="en-US" altLang="ja-JP" sz="1050" dirty="0">
              <a:solidFill>
                <a:schemeClr val="accent3">
                  <a:lumMod val="50000"/>
                </a:schemeClr>
              </a:solidFill>
              <a:latin typeface="Meiryo" panose="020B0604030504040204" pitchFamily="34" charset="-128"/>
              <a:ea typeface="Meiryo" panose="020B0604030504040204" pitchFamily="34" charset="-128"/>
            </a:endParaRPr>
          </a:p>
          <a:p>
            <a:r>
              <a:rPr lang="ja-JP" altLang="en-US" sz="1050" b="1" u="sng">
                <a:solidFill>
                  <a:schemeClr val="accent3">
                    <a:lumMod val="50000"/>
                  </a:schemeClr>
                </a:solidFill>
                <a:latin typeface="Meiryo" panose="020B0604030504040204" pitchFamily="34" charset="-128"/>
                <a:ea typeface="Meiryo" panose="020B0604030504040204" pitchFamily="34" charset="-128"/>
              </a:rPr>
              <a:t>移行＆検証</a:t>
            </a:r>
            <a:r>
              <a:rPr lang="ja-JP" altLang="en-US" sz="1050">
                <a:solidFill>
                  <a:schemeClr val="accent3">
                    <a:lumMod val="50000"/>
                  </a:schemeClr>
                </a:solidFill>
                <a:latin typeface="Meiryo" panose="020B0604030504040204" pitchFamily="34" charset="-128"/>
                <a:ea typeface="Meiryo" panose="020B0604030504040204" pitchFamily="34" charset="-128"/>
              </a:rPr>
              <a:t>：リリース可能なモデルに整える、移行計画の確認</a:t>
            </a:r>
            <a:endParaRPr lang="ja-JP" altLang="en-US" sz="1050" dirty="0">
              <a:solidFill>
                <a:schemeClr val="accent3">
                  <a:lumMod val="50000"/>
                </a:schemeClr>
              </a:solidFill>
              <a:latin typeface="Meiryo" panose="020B0604030504040204" pitchFamily="34" charset="-128"/>
              <a:ea typeface="Meiryo" panose="020B0604030504040204" pitchFamily="34" charset="-128"/>
            </a:endParaRPr>
          </a:p>
        </p:txBody>
      </p:sp>
      <p:sp>
        <p:nvSpPr>
          <p:cNvPr id="27" name="正方形/長方形 26">
            <a:extLst>
              <a:ext uri="{FF2B5EF4-FFF2-40B4-BE49-F238E27FC236}">
                <a16:creationId xmlns:a16="http://schemas.microsoft.com/office/drawing/2014/main" id="{4EE530B0-E2BB-2C42-B207-6BB5190EF8F0}"/>
              </a:ext>
            </a:extLst>
          </p:cNvPr>
          <p:cNvSpPr/>
          <p:nvPr/>
        </p:nvSpPr>
        <p:spPr>
          <a:xfrm>
            <a:off x="6548110" y="934964"/>
            <a:ext cx="2595890" cy="738664"/>
          </a:xfrm>
          <a:prstGeom prst="rect">
            <a:avLst/>
          </a:prstGeom>
        </p:spPr>
        <p:txBody>
          <a:bodyPr wrap="square">
            <a:spAutoFit/>
          </a:bodyPr>
          <a:lstStyle/>
          <a:p>
            <a:r>
              <a:rPr lang="ja-JP" altLang="en-US" sz="1400">
                <a:solidFill>
                  <a:schemeClr val="accent3">
                    <a:lumMod val="50000"/>
                  </a:schemeClr>
                </a:solidFill>
                <a:latin typeface="Meiryo" panose="020B0604030504040204" pitchFamily="34" charset="-128"/>
                <a:ea typeface="Meiryo" panose="020B0604030504040204" pitchFamily="34" charset="-128"/>
              </a:rPr>
              <a:t>プロダクトやサービスはすでにパフォーマンスを含めて使用可能な状態になっている</a:t>
            </a:r>
          </a:p>
        </p:txBody>
      </p:sp>
      <p:sp>
        <p:nvSpPr>
          <p:cNvPr id="29" name="正方形/長方形 28">
            <a:extLst>
              <a:ext uri="{FF2B5EF4-FFF2-40B4-BE49-F238E27FC236}">
                <a16:creationId xmlns:a16="http://schemas.microsoft.com/office/drawing/2014/main" id="{3FEABB69-0B91-264F-8C6E-4B9EA1A1F270}"/>
              </a:ext>
            </a:extLst>
          </p:cNvPr>
          <p:cNvSpPr/>
          <p:nvPr/>
        </p:nvSpPr>
        <p:spPr>
          <a:xfrm>
            <a:off x="6932903" y="1680177"/>
            <a:ext cx="2058077" cy="1869743"/>
          </a:xfrm>
          <a:prstGeom prst="rect">
            <a:avLst/>
          </a:prstGeom>
        </p:spPr>
        <p:txBody>
          <a:bodyPr wrap="square">
            <a:spAutoFit/>
          </a:bodyPr>
          <a:lstStyle/>
          <a:p>
            <a:r>
              <a:rPr lang="ja-JP" altLang="en-US" sz="1050" b="1" u="sng">
                <a:solidFill>
                  <a:schemeClr val="accent3">
                    <a:lumMod val="50000"/>
                  </a:schemeClr>
                </a:solidFill>
                <a:latin typeface="Meiryo" panose="020B0604030504040204" pitchFamily="34" charset="-128"/>
                <a:ea typeface="Meiryo" panose="020B0604030504040204" pitchFamily="34" charset="-128"/>
              </a:rPr>
              <a:t>保護＆保全</a:t>
            </a:r>
            <a:r>
              <a:rPr lang="ja-JP" altLang="en-US" sz="1050">
                <a:solidFill>
                  <a:schemeClr val="accent3">
                    <a:lumMod val="50000"/>
                  </a:schemeClr>
                </a:solidFill>
                <a:latin typeface="Meiryo" panose="020B0604030504040204" pitchFamily="34" charset="-128"/>
                <a:ea typeface="Meiryo" panose="020B0604030504040204" pitchFamily="34" charset="-128"/>
              </a:rPr>
              <a:t>：ポリシー、セキュリティー、リスク、継続性の確保</a:t>
            </a:r>
            <a:endParaRPr lang="en-US" altLang="ja-JP" sz="1050" dirty="0">
              <a:solidFill>
                <a:schemeClr val="accent3">
                  <a:lumMod val="50000"/>
                </a:schemeClr>
              </a:solidFill>
              <a:latin typeface="Meiryo" panose="020B0604030504040204" pitchFamily="34" charset="-128"/>
              <a:ea typeface="Meiryo" panose="020B0604030504040204" pitchFamily="34" charset="-128"/>
            </a:endParaRPr>
          </a:p>
          <a:p>
            <a:r>
              <a:rPr lang="ja-JP" altLang="en-US" sz="1050" b="1" u="sng">
                <a:solidFill>
                  <a:schemeClr val="accent3">
                    <a:lumMod val="50000"/>
                  </a:schemeClr>
                </a:solidFill>
                <a:latin typeface="Meiryo" panose="020B0604030504040204" pitchFamily="34" charset="-128"/>
                <a:ea typeface="Meiryo" panose="020B0604030504040204" pitchFamily="34" charset="-128"/>
              </a:rPr>
              <a:t>測定と保守</a:t>
            </a:r>
            <a:r>
              <a:rPr lang="ja-JP" altLang="en-US" sz="1050">
                <a:solidFill>
                  <a:schemeClr val="accent3">
                    <a:lumMod val="50000"/>
                  </a:schemeClr>
                </a:solidFill>
                <a:latin typeface="Meiryo" panose="020B0604030504040204" pitchFamily="34" charset="-128"/>
                <a:ea typeface="Meiryo" panose="020B0604030504040204" pitchFamily="34" charset="-128"/>
              </a:rPr>
              <a:t>：日々の運用でサービスパフォーマンスを継続的に測定し、合意された品質に対する結果をステークホルダーに報告</a:t>
            </a:r>
            <a:endParaRPr lang="en-US" altLang="ja-JP" sz="1050" dirty="0">
              <a:solidFill>
                <a:schemeClr val="accent3">
                  <a:lumMod val="50000"/>
                </a:schemeClr>
              </a:solidFill>
              <a:latin typeface="Meiryo" panose="020B0604030504040204" pitchFamily="34" charset="-128"/>
              <a:ea typeface="Meiryo" panose="020B0604030504040204" pitchFamily="34" charset="-128"/>
            </a:endParaRPr>
          </a:p>
          <a:p>
            <a:r>
              <a:rPr lang="ja-JP" altLang="en-US" sz="1050" b="1" u="sng">
                <a:solidFill>
                  <a:schemeClr val="accent3">
                    <a:lumMod val="50000"/>
                  </a:schemeClr>
                </a:solidFill>
                <a:latin typeface="Meiryo" panose="020B0604030504040204" pitchFamily="34" charset="-128"/>
                <a:ea typeface="Meiryo" panose="020B0604030504040204" pitchFamily="34" charset="-128"/>
              </a:rPr>
              <a:t>改良＆カイゼン</a:t>
            </a:r>
            <a:r>
              <a:rPr lang="ja-JP" altLang="en-US" sz="1050">
                <a:solidFill>
                  <a:schemeClr val="accent3">
                    <a:lumMod val="50000"/>
                  </a:schemeClr>
                </a:solidFill>
                <a:latin typeface="Meiryo" panose="020B0604030504040204" pitchFamily="34" charset="-128"/>
                <a:ea typeface="Meiryo" panose="020B0604030504040204" pitchFamily="34" charset="-128"/>
              </a:rPr>
              <a:t>：最新のテクノロジー採用、調達方法の変更、社会秩序＆世論</a:t>
            </a:r>
            <a:endParaRPr lang="ja-JP" altLang="en-US" sz="1050" dirty="0">
              <a:solidFill>
                <a:schemeClr val="accent3">
                  <a:lumMod val="50000"/>
                </a:schemeClr>
              </a:solidFill>
              <a:latin typeface="Meiryo" panose="020B0604030504040204" pitchFamily="34" charset="-128"/>
              <a:ea typeface="Meiryo" panose="020B0604030504040204" pitchFamily="34" charset="-128"/>
            </a:endParaRPr>
          </a:p>
        </p:txBody>
      </p:sp>
      <p:sp>
        <p:nvSpPr>
          <p:cNvPr id="30" name="正方形/長方形 29">
            <a:extLst>
              <a:ext uri="{FF2B5EF4-FFF2-40B4-BE49-F238E27FC236}">
                <a16:creationId xmlns:a16="http://schemas.microsoft.com/office/drawing/2014/main" id="{CE839A34-DD2E-1C42-92CC-6CF58C36A592}"/>
              </a:ext>
            </a:extLst>
          </p:cNvPr>
          <p:cNvSpPr/>
          <p:nvPr/>
        </p:nvSpPr>
        <p:spPr>
          <a:xfrm>
            <a:off x="6586736" y="4012051"/>
            <a:ext cx="2518638" cy="307777"/>
          </a:xfrm>
          <a:prstGeom prst="rect">
            <a:avLst/>
          </a:prstGeom>
        </p:spPr>
        <p:txBody>
          <a:bodyPr wrap="square">
            <a:spAutoFit/>
          </a:bodyPr>
          <a:lstStyle/>
          <a:p>
            <a:r>
              <a:rPr lang="ja-JP" altLang="en-US" sz="1400">
                <a:solidFill>
                  <a:schemeClr val="accent3">
                    <a:lumMod val="50000"/>
                  </a:schemeClr>
                </a:solidFill>
                <a:latin typeface="Meiryo" panose="020B0604030504040204" pitchFamily="34" charset="-128"/>
                <a:ea typeface="Meiryo" panose="020B0604030504040204" pitchFamily="34" charset="-128"/>
              </a:rPr>
              <a:t>消費者との定常的な相互交流</a:t>
            </a:r>
          </a:p>
        </p:txBody>
      </p:sp>
      <p:sp>
        <p:nvSpPr>
          <p:cNvPr id="31" name="正方形/長方形 30">
            <a:extLst>
              <a:ext uri="{FF2B5EF4-FFF2-40B4-BE49-F238E27FC236}">
                <a16:creationId xmlns:a16="http://schemas.microsoft.com/office/drawing/2014/main" id="{CB808355-D414-2D45-9338-84D4A56F1B89}"/>
              </a:ext>
            </a:extLst>
          </p:cNvPr>
          <p:cNvSpPr/>
          <p:nvPr/>
        </p:nvSpPr>
        <p:spPr>
          <a:xfrm>
            <a:off x="6932246" y="4252517"/>
            <a:ext cx="2058077" cy="2031325"/>
          </a:xfrm>
          <a:prstGeom prst="rect">
            <a:avLst/>
          </a:prstGeom>
        </p:spPr>
        <p:txBody>
          <a:bodyPr wrap="square">
            <a:spAutoFit/>
          </a:bodyPr>
          <a:lstStyle/>
          <a:p>
            <a:r>
              <a:rPr lang="ja-JP" altLang="en-US" sz="1050" b="1" u="sng">
                <a:solidFill>
                  <a:schemeClr val="accent3">
                    <a:lumMod val="50000"/>
                  </a:schemeClr>
                </a:solidFill>
                <a:latin typeface="Meiryo" panose="020B0604030504040204" pitchFamily="34" charset="-128"/>
                <a:ea typeface="Meiryo" panose="020B0604030504040204" pitchFamily="34" charset="-128"/>
              </a:rPr>
              <a:t>記録</a:t>
            </a:r>
            <a:r>
              <a:rPr lang="ja-JP" altLang="en-US" sz="1050">
                <a:solidFill>
                  <a:schemeClr val="accent3">
                    <a:lumMod val="50000"/>
                  </a:schemeClr>
                </a:solidFill>
                <a:latin typeface="Meiryo" panose="020B0604030504040204" pitchFamily="34" charset="-128"/>
                <a:ea typeface="Meiryo" panose="020B0604030504040204" pitchFamily="34" charset="-128"/>
              </a:rPr>
              <a:t>：サービスデスク等が、サービスに対する問い合わせ、クレームや依頼事項（要望、課題／問題、調達元からの変更）等を受け付けて記録。これらはサービス改善のインプットとして活用。</a:t>
            </a:r>
            <a:endParaRPr lang="en-US" altLang="ja-JP" sz="1050" dirty="0">
              <a:solidFill>
                <a:schemeClr val="accent3">
                  <a:lumMod val="50000"/>
                </a:schemeClr>
              </a:solidFill>
              <a:latin typeface="Meiryo" panose="020B0604030504040204" pitchFamily="34" charset="-128"/>
              <a:ea typeface="Meiryo" panose="020B0604030504040204" pitchFamily="34" charset="-128"/>
            </a:endParaRPr>
          </a:p>
          <a:p>
            <a:r>
              <a:rPr lang="ja-JP" altLang="en-US" sz="1050" b="1" u="sng">
                <a:solidFill>
                  <a:schemeClr val="accent3">
                    <a:lumMod val="50000"/>
                  </a:schemeClr>
                </a:solidFill>
                <a:latin typeface="Meiryo" panose="020B0604030504040204" pitchFamily="34" charset="-128"/>
                <a:ea typeface="Meiryo" panose="020B0604030504040204" pitchFamily="34" charset="-128"/>
              </a:rPr>
              <a:t>管理</a:t>
            </a:r>
            <a:r>
              <a:rPr lang="ja-JP" altLang="en-US" sz="1050">
                <a:solidFill>
                  <a:schemeClr val="accent3">
                    <a:lumMod val="50000"/>
                  </a:schemeClr>
                </a:solidFill>
                <a:latin typeface="Meiryo" panose="020B0604030504040204" pitchFamily="34" charset="-128"/>
                <a:ea typeface="Meiryo" panose="020B0604030504040204" pitchFamily="34" charset="-128"/>
              </a:rPr>
              <a:t>：問い合わせや依頼事項に透明性をもって対応。顧客には想定解決時間や現状のステータスなどを提示し、解決に向けてコミュニケーション</a:t>
            </a:r>
            <a:endParaRPr lang="ja-JP" altLang="en-US" sz="1050" dirty="0">
              <a:solidFill>
                <a:schemeClr val="accent3">
                  <a:lumMod val="50000"/>
                </a:schemeClr>
              </a:solidFill>
              <a:latin typeface="Meiryo" panose="020B0604030504040204" pitchFamily="34" charset="-128"/>
              <a:ea typeface="Meiryo" panose="020B0604030504040204" pitchFamily="34" charset="-128"/>
            </a:endParaRPr>
          </a:p>
        </p:txBody>
      </p:sp>
      <p:sp>
        <p:nvSpPr>
          <p:cNvPr id="40" name="下カーブ矢印 39">
            <a:extLst>
              <a:ext uri="{FF2B5EF4-FFF2-40B4-BE49-F238E27FC236}">
                <a16:creationId xmlns:a16="http://schemas.microsoft.com/office/drawing/2014/main" id="{A936B0C1-1C01-8F4C-BDC0-070F791E1818}"/>
              </a:ext>
            </a:extLst>
          </p:cNvPr>
          <p:cNvSpPr/>
          <p:nvPr/>
        </p:nvSpPr>
        <p:spPr>
          <a:xfrm rot="19872805">
            <a:off x="4147088" y="2371441"/>
            <a:ext cx="861098" cy="412811"/>
          </a:xfrm>
          <a:prstGeom prst="curvedDownArrow">
            <a:avLst/>
          </a:prstGeom>
          <a:solidFill>
            <a:srgbClr val="FF6666"/>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右矢印 40">
            <a:extLst>
              <a:ext uri="{FF2B5EF4-FFF2-40B4-BE49-F238E27FC236}">
                <a16:creationId xmlns:a16="http://schemas.microsoft.com/office/drawing/2014/main" id="{6E71E742-6607-1442-9574-B0367A24626A}"/>
              </a:ext>
            </a:extLst>
          </p:cNvPr>
          <p:cNvSpPr/>
          <p:nvPr/>
        </p:nvSpPr>
        <p:spPr>
          <a:xfrm>
            <a:off x="2510112" y="3394815"/>
            <a:ext cx="659852" cy="681487"/>
          </a:xfrm>
          <a:prstGeom prst="rightArrow">
            <a:avLst/>
          </a:prstGeom>
          <a:solidFill>
            <a:srgbClr val="FF6666"/>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endParaRPr>
          </a:p>
        </p:txBody>
      </p:sp>
      <p:sp>
        <p:nvSpPr>
          <p:cNvPr id="42" name="下カーブ矢印 41">
            <a:extLst>
              <a:ext uri="{FF2B5EF4-FFF2-40B4-BE49-F238E27FC236}">
                <a16:creationId xmlns:a16="http://schemas.microsoft.com/office/drawing/2014/main" id="{5D10B42D-EED7-6742-96DC-82C135747453}"/>
              </a:ext>
            </a:extLst>
          </p:cNvPr>
          <p:cNvSpPr/>
          <p:nvPr/>
        </p:nvSpPr>
        <p:spPr>
          <a:xfrm rot="5400000">
            <a:off x="6074688" y="3534865"/>
            <a:ext cx="857878" cy="428948"/>
          </a:xfrm>
          <a:prstGeom prst="curvedDownArrow">
            <a:avLst/>
          </a:prstGeom>
          <a:solidFill>
            <a:srgbClr val="FF6666"/>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下カーブ矢印 42">
            <a:extLst>
              <a:ext uri="{FF2B5EF4-FFF2-40B4-BE49-F238E27FC236}">
                <a16:creationId xmlns:a16="http://schemas.microsoft.com/office/drawing/2014/main" id="{23746C91-1BBD-A34A-965D-FDFD70AE1187}"/>
              </a:ext>
            </a:extLst>
          </p:cNvPr>
          <p:cNvSpPr/>
          <p:nvPr/>
        </p:nvSpPr>
        <p:spPr>
          <a:xfrm rot="12473360">
            <a:off x="4579956" y="3838566"/>
            <a:ext cx="903075" cy="443565"/>
          </a:xfrm>
          <a:prstGeom prst="curvedDownArrow">
            <a:avLst/>
          </a:prstGeom>
          <a:solidFill>
            <a:srgbClr val="FF6666"/>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0616673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en-US" altLang="ja-JP" dirty="0"/>
              <a:t>amazon echo:</a:t>
            </a:r>
            <a:r>
              <a:rPr lang="ja-JP" altLang="en-US"/>
              <a:t>機械</a:t>
            </a:r>
            <a:r>
              <a:rPr lang="ja-JP" altLang="en-US" dirty="0"/>
              <a:t>との自然な関係を実現する音声対話</a:t>
            </a:r>
          </a:p>
        </p:txBody>
      </p:sp>
      <p:sp>
        <p:nvSpPr>
          <p:cNvPr id="8" name="テキスト ボックス 7"/>
          <p:cNvSpPr txBox="1"/>
          <p:nvPr/>
        </p:nvSpPr>
        <p:spPr>
          <a:xfrm>
            <a:off x="2039704" y="6116826"/>
            <a:ext cx="5064592" cy="369332"/>
          </a:xfrm>
          <a:prstGeom prst="rect">
            <a:avLst/>
          </a:prstGeom>
          <a:noFill/>
        </p:spPr>
        <p:txBody>
          <a:bodyPr wrap="none" rtlCol="0">
            <a:spAutoFit/>
          </a:bodyPr>
          <a:lstStyle/>
          <a:p>
            <a:pPr algn="ctr"/>
            <a:r>
              <a:rPr kumimoji="1" lang="ja-JP" altLang="en-US" dirty="0">
                <a:solidFill>
                  <a:schemeClr val="tx1">
                    <a:lumMod val="50000"/>
                    <a:lumOff val="50000"/>
                  </a:schemeClr>
                </a:solidFill>
                <a:latin typeface="Meiryo" charset="-128"/>
                <a:ea typeface="Meiryo" charset="-128"/>
                <a:cs typeface="Meiryo" charset="-128"/>
              </a:rPr>
              <a:t>音声だけで</a:t>
            </a:r>
            <a:r>
              <a:rPr kumimoji="1" lang="en-US" altLang="ja-JP" dirty="0">
                <a:solidFill>
                  <a:schemeClr val="tx1">
                    <a:lumMod val="50000"/>
                    <a:lumOff val="50000"/>
                  </a:schemeClr>
                </a:solidFill>
                <a:latin typeface="Meiryo" charset="-128"/>
                <a:ea typeface="Meiryo" charset="-128"/>
                <a:cs typeface="Meiryo" charset="-128"/>
              </a:rPr>
              <a:t>Web</a:t>
            </a:r>
            <a:r>
              <a:rPr kumimoji="1" lang="ja-JP" altLang="en-US" dirty="0">
                <a:solidFill>
                  <a:schemeClr val="tx1">
                    <a:lumMod val="50000"/>
                    <a:lumOff val="50000"/>
                  </a:schemeClr>
                </a:solidFill>
                <a:latin typeface="Meiryo" charset="-128"/>
                <a:ea typeface="Meiryo" charset="-128"/>
                <a:cs typeface="Meiryo" charset="-128"/>
              </a:rPr>
              <a:t>サービスや機械の操作が可能。</a:t>
            </a:r>
          </a:p>
        </p:txBody>
      </p:sp>
      <p:pic>
        <p:nvPicPr>
          <p:cNvPr id="3" name="図 2">
            <a:hlinkClick r:id="rId2"/>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1968" y="1081154"/>
            <a:ext cx="8580063" cy="46453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184165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294468" y="3026336"/>
            <a:ext cx="8555064" cy="3426851"/>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正方形/長方形 46"/>
          <p:cNvSpPr/>
          <p:nvPr/>
        </p:nvSpPr>
        <p:spPr>
          <a:xfrm>
            <a:off x="444501" y="3078703"/>
            <a:ext cx="8246782" cy="297239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a:xfrm>
            <a:off x="230400" y="266400"/>
            <a:ext cx="8699499" cy="416221"/>
          </a:xfrm>
          <a:prstGeom prst="rect">
            <a:avLst/>
          </a:prstGeom>
        </p:spPr>
        <p:txBody>
          <a:bodyPr lIns="0" rIns="0">
            <a:noAutofit/>
          </a:bodyPr>
          <a:lstStyle/>
          <a:p>
            <a:r>
              <a:rPr kumimoji="1" lang="en-US" altLang="ja-JP" sz="2700" dirty="0"/>
              <a:t>DX</a:t>
            </a:r>
            <a:r>
              <a:rPr kumimoji="1" lang="ja-JP" altLang="en-US" sz="2700"/>
              <a:t>を</a:t>
            </a:r>
            <a:r>
              <a:rPr kumimoji="1" lang="ja-JP" altLang="en-US" sz="2700" dirty="0"/>
              <a:t>支えるテクノロジー</a:t>
            </a:r>
            <a:r>
              <a:rPr kumimoji="1" lang="en-US" altLang="ja-JP" sz="2700" dirty="0"/>
              <a:t> </a:t>
            </a:r>
            <a:r>
              <a:rPr kumimoji="1" lang="ja-JP" altLang="en-US" sz="2700" dirty="0"/>
              <a:t>　</a:t>
            </a:r>
          </a:p>
        </p:txBody>
      </p:sp>
      <p:sp>
        <p:nvSpPr>
          <p:cNvPr id="30" name="ホームベース 29"/>
          <p:cNvSpPr/>
          <p:nvPr/>
        </p:nvSpPr>
        <p:spPr>
          <a:xfrm>
            <a:off x="294468" y="829158"/>
            <a:ext cx="4277532" cy="2088679"/>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ホームベース 30"/>
          <p:cNvSpPr/>
          <p:nvPr/>
        </p:nvSpPr>
        <p:spPr>
          <a:xfrm rot="10800000">
            <a:off x="4572000" y="829160"/>
            <a:ext cx="4277532" cy="2088680"/>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テキスト ボックス 31"/>
          <p:cNvSpPr txBox="1"/>
          <p:nvPr/>
        </p:nvSpPr>
        <p:spPr>
          <a:xfrm>
            <a:off x="294468" y="1022890"/>
            <a:ext cx="3262432" cy="461665"/>
          </a:xfrm>
          <a:prstGeom prst="rect">
            <a:avLst/>
          </a:prstGeom>
          <a:noFill/>
        </p:spPr>
        <p:txBody>
          <a:bodyPr wrap="none" rtlCol="0">
            <a:spAutoFit/>
          </a:bodyPr>
          <a:lstStyle/>
          <a:p>
            <a:r>
              <a:rPr kumimoji="1" lang="ja-JP" altLang="en-US" sz="2400" b="1" dirty="0">
                <a:solidFill>
                  <a:schemeClr val="bg1"/>
                </a:solidFill>
                <a:latin typeface="Meiryo" charset="-128"/>
                <a:ea typeface="Meiryo" charset="-128"/>
                <a:cs typeface="Meiryo" charset="-128"/>
              </a:rPr>
              <a:t>ビジネス環境への対応</a:t>
            </a:r>
          </a:p>
        </p:txBody>
      </p:sp>
      <p:sp>
        <p:nvSpPr>
          <p:cNvPr id="33" name="テキスト ボックス 32"/>
          <p:cNvSpPr txBox="1"/>
          <p:nvPr/>
        </p:nvSpPr>
        <p:spPr>
          <a:xfrm>
            <a:off x="6491686" y="1024379"/>
            <a:ext cx="2339102" cy="461665"/>
          </a:xfrm>
          <a:prstGeom prst="rect">
            <a:avLst/>
          </a:prstGeom>
          <a:noFill/>
        </p:spPr>
        <p:txBody>
          <a:bodyPr wrap="none" rtlCol="0">
            <a:spAutoFit/>
          </a:bodyPr>
          <a:lstStyle/>
          <a:p>
            <a:pPr algn="r"/>
            <a:r>
              <a:rPr kumimoji="1" lang="ja-JP" altLang="en-US" sz="2400" b="1" dirty="0">
                <a:solidFill>
                  <a:schemeClr val="bg1"/>
                </a:solidFill>
                <a:latin typeface="Meiryo" charset="-128"/>
                <a:ea typeface="Meiryo" charset="-128"/>
                <a:cs typeface="Meiryo" charset="-128"/>
              </a:rPr>
              <a:t>競争優位の確立</a:t>
            </a:r>
          </a:p>
        </p:txBody>
      </p:sp>
      <p:sp>
        <p:nvSpPr>
          <p:cNvPr id="34" name="テキスト ボックス 33"/>
          <p:cNvSpPr txBox="1"/>
          <p:nvPr/>
        </p:nvSpPr>
        <p:spPr>
          <a:xfrm>
            <a:off x="294468" y="1484555"/>
            <a:ext cx="3262432" cy="338554"/>
          </a:xfrm>
          <a:prstGeom prst="rect">
            <a:avLst/>
          </a:prstGeom>
          <a:noFill/>
        </p:spPr>
        <p:txBody>
          <a:bodyPr wrap="none" rtlCol="0">
            <a:spAutoFit/>
          </a:bodyPr>
          <a:lstStyle/>
          <a:p>
            <a:r>
              <a:rPr kumimoji="1" lang="ja-JP" altLang="en-US" sz="1600" dirty="0">
                <a:solidFill>
                  <a:schemeClr val="bg1"/>
                </a:solidFill>
                <a:latin typeface="Meiryo" charset="-128"/>
                <a:ea typeface="Meiryo" charset="-128"/>
                <a:cs typeface="Meiryo" charset="-128"/>
              </a:rPr>
              <a:t>不確実性の</a:t>
            </a:r>
            <a:r>
              <a:rPr kumimoji="1" lang="ja-JP" altLang="en-US" sz="1600">
                <a:solidFill>
                  <a:schemeClr val="bg1"/>
                </a:solidFill>
                <a:latin typeface="Meiryo" charset="-128"/>
                <a:ea typeface="Meiryo" charset="-128"/>
                <a:cs typeface="Meiryo" charset="-128"/>
              </a:rPr>
              <a:t>増大・スピードの加速</a:t>
            </a:r>
            <a:endParaRPr kumimoji="1" lang="ja-JP" altLang="en-US" sz="1600" dirty="0">
              <a:solidFill>
                <a:schemeClr val="bg1"/>
              </a:solidFill>
              <a:latin typeface="Meiryo" charset="-128"/>
              <a:ea typeface="Meiryo" charset="-128"/>
              <a:cs typeface="Meiryo" charset="-128"/>
            </a:endParaRPr>
          </a:p>
        </p:txBody>
      </p:sp>
      <p:sp>
        <p:nvSpPr>
          <p:cNvPr id="35" name="テキスト ボックス 34"/>
          <p:cNvSpPr txBox="1"/>
          <p:nvPr/>
        </p:nvSpPr>
        <p:spPr>
          <a:xfrm>
            <a:off x="294468" y="2047503"/>
            <a:ext cx="3270142" cy="677108"/>
          </a:xfrm>
          <a:prstGeom prst="rect">
            <a:avLst/>
          </a:prstGeom>
          <a:noFill/>
        </p:spPr>
        <p:txBody>
          <a:bodyPr wrap="square" rtlCol="0">
            <a:spAutoFit/>
          </a:bodyPr>
          <a:lstStyle/>
          <a:p>
            <a:r>
              <a:rPr kumimoji="1" lang="ja-JP" altLang="en-US" sz="1400" dirty="0">
                <a:solidFill>
                  <a:schemeClr val="bg1"/>
                </a:solidFill>
                <a:latin typeface="Meiryo" charset="-128"/>
                <a:ea typeface="Meiryo" charset="-128"/>
                <a:cs typeface="Meiryo" charset="-128"/>
              </a:rPr>
              <a:t>製品やサービスをジャストインタイムで提供できる</a:t>
            </a:r>
            <a:r>
              <a:rPr kumimoji="1" lang="ja-JP" altLang="en-US" sz="2400" b="1" u="sng" dirty="0">
                <a:solidFill>
                  <a:schemeClr val="bg1"/>
                </a:solidFill>
                <a:latin typeface="Meiryo" charset="-128"/>
                <a:ea typeface="Meiryo" charset="-128"/>
                <a:cs typeface="Meiryo" charset="-128"/>
              </a:rPr>
              <a:t>即応力</a:t>
            </a:r>
          </a:p>
        </p:txBody>
      </p:sp>
      <p:sp>
        <p:nvSpPr>
          <p:cNvPr id="36" name="テキスト ボックス 35"/>
          <p:cNvSpPr txBox="1"/>
          <p:nvPr/>
        </p:nvSpPr>
        <p:spPr>
          <a:xfrm>
            <a:off x="6613022" y="1484554"/>
            <a:ext cx="2236510" cy="338554"/>
          </a:xfrm>
          <a:prstGeom prst="rect">
            <a:avLst/>
          </a:prstGeom>
          <a:noFill/>
        </p:spPr>
        <p:txBody>
          <a:bodyPr wrap="none" rtlCol="0">
            <a:spAutoFit/>
          </a:bodyPr>
          <a:lstStyle/>
          <a:p>
            <a:pPr algn="r"/>
            <a:r>
              <a:rPr kumimoji="1" lang="ja-JP" altLang="en-US" sz="1600" dirty="0">
                <a:solidFill>
                  <a:schemeClr val="bg1"/>
                </a:solidFill>
                <a:latin typeface="Meiryo" charset="-128"/>
                <a:ea typeface="Meiryo" charset="-128"/>
                <a:cs typeface="Meiryo" charset="-128"/>
              </a:rPr>
              <a:t>常識や価値基準の転換</a:t>
            </a:r>
          </a:p>
        </p:txBody>
      </p:sp>
      <p:sp>
        <p:nvSpPr>
          <p:cNvPr id="37" name="テキスト ボックス 36"/>
          <p:cNvSpPr txBox="1"/>
          <p:nvPr/>
        </p:nvSpPr>
        <p:spPr>
          <a:xfrm>
            <a:off x="5662800" y="2042730"/>
            <a:ext cx="3153944" cy="677108"/>
          </a:xfrm>
          <a:prstGeom prst="rect">
            <a:avLst/>
          </a:prstGeom>
          <a:noFill/>
        </p:spPr>
        <p:txBody>
          <a:bodyPr wrap="square" rtlCol="0">
            <a:spAutoFit/>
          </a:bodyPr>
          <a:lstStyle/>
          <a:p>
            <a:pPr algn="r"/>
            <a:r>
              <a:rPr kumimoji="1" lang="ja-JP" altLang="en-US" sz="1400" dirty="0">
                <a:solidFill>
                  <a:schemeClr val="bg1"/>
                </a:solidFill>
                <a:latin typeface="Meiryo" charset="-128"/>
                <a:ea typeface="Meiryo" charset="-128"/>
                <a:cs typeface="Meiryo" charset="-128"/>
              </a:rPr>
              <a:t>生産性・価格・期間における</a:t>
            </a:r>
            <a:endParaRPr kumimoji="1" lang="en-US" altLang="ja-JP" sz="1400" dirty="0">
              <a:solidFill>
                <a:schemeClr val="bg1"/>
              </a:solidFill>
              <a:latin typeface="Meiryo" charset="-128"/>
              <a:ea typeface="Meiryo" charset="-128"/>
              <a:cs typeface="Meiryo" charset="-128"/>
            </a:endParaRPr>
          </a:p>
          <a:p>
            <a:pPr algn="r"/>
            <a:r>
              <a:rPr lang="ja-JP" altLang="en-US" sz="1400" dirty="0">
                <a:solidFill>
                  <a:schemeClr val="bg1"/>
                </a:solidFill>
                <a:latin typeface="Meiryo" charset="-128"/>
                <a:ea typeface="Meiryo" charset="-128"/>
                <a:cs typeface="Meiryo" charset="-128"/>
              </a:rPr>
              <a:t>これまでの常識を覆す</a:t>
            </a:r>
            <a:r>
              <a:rPr lang="ja-JP" altLang="en-US" sz="2400" b="1" u="sng" dirty="0">
                <a:solidFill>
                  <a:schemeClr val="bg1"/>
                </a:solidFill>
                <a:latin typeface="Meiryo" charset="-128"/>
                <a:ea typeface="Meiryo" charset="-128"/>
                <a:cs typeface="Meiryo" charset="-128"/>
              </a:rPr>
              <a:t>破壊力</a:t>
            </a:r>
            <a:endParaRPr kumimoji="1" lang="ja-JP" altLang="en-US" sz="2400" b="1" u="sng" dirty="0">
              <a:solidFill>
                <a:schemeClr val="bg1"/>
              </a:solidFill>
              <a:latin typeface="Meiryo" charset="-128"/>
              <a:ea typeface="Meiryo" charset="-128"/>
              <a:cs typeface="Meiryo" charset="-128"/>
            </a:endParaRPr>
          </a:p>
        </p:txBody>
      </p:sp>
      <p:sp>
        <p:nvSpPr>
          <p:cNvPr id="38" name="円/楕円 37"/>
          <p:cNvSpPr/>
          <p:nvPr/>
        </p:nvSpPr>
        <p:spPr>
          <a:xfrm>
            <a:off x="3548071" y="829160"/>
            <a:ext cx="2081942" cy="2088681"/>
          </a:xfrm>
          <a:prstGeom prst="ellipse">
            <a:avLst/>
          </a:prstGeom>
          <a:solidFill>
            <a:srgbClr val="FF7E79">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39" name="テキスト ボックス 38"/>
          <p:cNvSpPr txBox="1"/>
          <p:nvPr/>
        </p:nvSpPr>
        <p:spPr>
          <a:xfrm>
            <a:off x="3675468" y="1365621"/>
            <a:ext cx="1826141" cy="1015663"/>
          </a:xfrm>
          <a:prstGeom prst="rect">
            <a:avLst/>
          </a:prstGeom>
          <a:noFill/>
        </p:spPr>
        <p:txBody>
          <a:bodyPr wrap="none" rtlCol="0">
            <a:spAutoFit/>
          </a:bodyPr>
          <a:lstStyle/>
          <a:p>
            <a:pPr algn="ctr"/>
            <a:r>
              <a:rPr kumimoji="1" lang="ja-JP" altLang="en-US" sz="2800" b="1" dirty="0">
                <a:solidFill>
                  <a:schemeClr val="bg1"/>
                </a:solidFill>
                <a:latin typeface="Meiryo" charset="-128"/>
                <a:ea typeface="Meiryo" charset="-128"/>
                <a:cs typeface="Meiryo" charset="-128"/>
              </a:rPr>
              <a:t>デジタル</a:t>
            </a:r>
            <a:endParaRPr kumimoji="1" lang="en-US" altLang="ja-JP" sz="28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トランス</a:t>
            </a:r>
            <a:endParaRPr lang="en-US" altLang="ja-JP" sz="16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フォーメーション</a:t>
            </a:r>
            <a:endParaRPr kumimoji="1" lang="ja-JP" altLang="en-US" sz="1600" b="1" dirty="0">
              <a:solidFill>
                <a:schemeClr val="bg1"/>
              </a:solidFill>
              <a:latin typeface="Meiryo" charset="-128"/>
              <a:ea typeface="Meiryo" charset="-128"/>
              <a:cs typeface="Meiryo" charset="-128"/>
            </a:endParaRPr>
          </a:p>
        </p:txBody>
      </p:sp>
      <p:sp>
        <p:nvSpPr>
          <p:cNvPr id="40" name="上矢印 39"/>
          <p:cNvSpPr/>
          <p:nvPr/>
        </p:nvSpPr>
        <p:spPr>
          <a:xfrm>
            <a:off x="3725548" y="2790960"/>
            <a:ext cx="1725691" cy="287742"/>
          </a:xfrm>
          <a:prstGeom prst="upArrow">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正方形/長方形 42"/>
          <p:cNvSpPr/>
          <p:nvPr/>
        </p:nvSpPr>
        <p:spPr>
          <a:xfrm>
            <a:off x="800100" y="3181769"/>
            <a:ext cx="7538588" cy="1926079"/>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2800" b="1" dirty="0">
              <a:solidFill>
                <a:srgbClr val="FFFFFF"/>
              </a:solidFill>
              <a:latin typeface="Meiryo" charset="-128"/>
              <a:ea typeface="Meiryo" charset="-128"/>
              <a:cs typeface="Meiryo" charset="-128"/>
            </a:endParaRPr>
          </a:p>
          <a:p>
            <a:pPr algn="ctr"/>
            <a:endParaRPr kumimoji="1" lang="en-US" altLang="ja-JP" sz="2400" b="1" dirty="0">
              <a:solidFill>
                <a:srgbClr val="FFFFFF"/>
              </a:solidFill>
              <a:latin typeface="Meiryo" charset="-128"/>
              <a:ea typeface="Meiryo" charset="-128"/>
              <a:cs typeface="Meiryo" charset="-128"/>
            </a:endParaRPr>
          </a:p>
          <a:p>
            <a:pPr algn="ctr"/>
            <a:endParaRPr kumimoji="1" lang="en-US" altLang="ja-JP" sz="2400" b="1" dirty="0">
              <a:solidFill>
                <a:srgbClr val="FFFFFF"/>
              </a:solidFill>
              <a:latin typeface="Meiryo" charset="-128"/>
              <a:ea typeface="Meiryo" charset="-128"/>
              <a:cs typeface="Meiryo" charset="-128"/>
            </a:endParaRPr>
          </a:p>
          <a:p>
            <a:pPr algn="ctr"/>
            <a:endParaRPr kumimoji="1" lang="en-US" altLang="ja-JP" sz="2400" b="1" dirty="0">
              <a:solidFill>
                <a:srgbClr val="FFFFFF"/>
              </a:solidFill>
              <a:latin typeface="Meiryo" charset="-128"/>
              <a:ea typeface="Meiryo" charset="-128"/>
              <a:cs typeface="Meiryo" charset="-128"/>
            </a:endParaRPr>
          </a:p>
        </p:txBody>
      </p:sp>
      <p:sp>
        <p:nvSpPr>
          <p:cNvPr id="44" name="正方形/長方形 43"/>
          <p:cNvSpPr/>
          <p:nvPr/>
        </p:nvSpPr>
        <p:spPr>
          <a:xfrm>
            <a:off x="941689" y="3278413"/>
            <a:ext cx="7260621" cy="600987"/>
          </a:xfrm>
          <a:prstGeom prst="rect">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b="1" dirty="0">
              <a:solidFill>
                <a:srgbClr val="FFFFFF"/>
              </a:solidFill>
              <a:latin typeface="Meiryo" charset="-128"/>
              <a:ea typeface="Meiryo" charset="-128"/>
              <a:cs typeface="Meiryo" charset="-128"/>
            </a:endParaRPr>
          </a:p>
        </p:txBody>
      </p:sp>
      <p:sp>
        <p:nvSpPr>
          <p:cNvPr id="45" name="正方形/長方形 44"/>
          <p:cNvSpPr/>
          <p:nvPr/>
        </p:nvSpPr>
        <p:spPr>
          <a:xfrm>
            <a:off x="941434" y="3943145"/>
            <a:ext cx="7257972" cy="409798"/>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err="1">
                <a:solidFill>
                  <a:srgbClr val="FFFFFF"/>
                </a:solidFill>
                <a:latin typeface="Meiryo" charset="-128"/>
                <a:ea typeface="Meiryo" charset="-128"/>
                <a:cs typeface="Meiryo" charset="-128"/>
              </a:rPr>
              <a:t>IoT</a:t>
            </a:r>
            <a:r>
              <a:rPr kumimoji="1" lang="ja-JP" altLang="en-US" dirty="0">
                <a:solidFill>
                  <a:srgbClr val="FFFFFF"/>
                </a:solidFill>
                <a:latin typeface="Meiryo" charset="-128"/>
                <a:ea typeface="Meiryo" charset="-128"/>
                <a:cs typeface="Meiryo" charset="-128"/>
              </a:rPr>
              <a:t>（</a:t>
            </a:r>
            <a:r>
              <a:rPr kumimoji="1" lang="en-US" altLang="ja-JP" dirty="0">
                <a:solidFill>
                  <a:srgbClr val="FFFFFF"/>
                </a:solidFill>
                <a:latin typeface="Meiryo" charset="-128"/>
                <a:ea typeface="Meiryo" charset="-128"/>
                <a:cs typeface="Meiryo" charset="-128"/>
              </a:rPr>
              <a:t>Internet of Things</a:t>
            </a:r>
            <a:r>
              <a:rPr kumimoji="1" lang="ja-JP" altLang="en-US">
                <a:solidFill>
                  <a:srgbClr val="FFFFFF"/>
                </a:solidFill>
                <a:latin typeface="Meiryo" charset="-128"/>
                <a:ea typeface="Meiryo" charset="-128"/>
                <a:cs typeface="Meiryo" charset="-128"/>
              </a:rPr>
              <a:t>）</a:t>
            </a:r>
            <a:r>
              <a:rPr kumimoji="1" lang="en-US" altLang="ja-JP" dirty="0">
                <a:solidFill>
                  <a:srgbClr val="FFFFFF"/>
                </a:solidFill>
                <a:latin typeface="Meiryo" charset="-128"/>
                <a:ea typeface="Meiryo" charset="-128"/>
                <a:cs typeface="Meiryo" charset="-128"/>
              </a:rPr>
              <a:t>/ CPS</a:t>
            </a:r>
            <a:r>
              <a:rPr kumimoji="1" lang="ja-JP" altLang="en-US">
                <a:solidFill>
                  <a:srgbClr val="FFFFFF"/>
                </a:solidFill>
                <a:latin typeface="Meiryo" charset="-128"/>
                <a:ea typeface="Meiryo" charset="-128"/>
                <a:cs typeface="Meiryo" charset="-128"/>
              </a:rPr>
              <a:t>（</a:t>
            </a:r>
            <a:r>
              <a:rPr lang="en-US" altLang="ja-JP" dirty="0">
                <a:solidFill>
                  <a:srgbClr val="FFFFFF"/>
                </a:solidFill>
                <a:latin typeface="Meiryo" charset="-128"/>
                <a:ea typeface="Meiryo" charset="-128"/>
                <a:cs typeface="Meiryo" charset="-128"/>
              </a:rPr>
              <a:t> Cyber-physical System </a:t>
            </a:r>
            <a:r>
              <a:rPr kumimoji="1" lang="ja-JP" altLang="en-US">
                <a:solidFill>
                  <a:srgbClr val="FFFFFF"/>
                </a:solidFill>
                <a:latin typeface="Meiryo" charset="-128"/>
                <a:ea typeface="Meiryo" charset="-128"/>
                <a:cs typeface="Meiryo" charset="-128"/>
              </a:rPr>
              <a:t>）</a:t>
            </a:r>
            <a:endParaRPr kumimoji="1" lang="ja-JP" altLang="en-US" dirty="0">
              <a:solidFill>
                <a:srgbClr val="FFFFFF"/>
              </a:solidFill>
              <a:latin typeface="Meiryo" charset="-128"/>
              <a:ea typeface="Meiryo" charset="-128"/>
              <a:cs typeface="Meiryo" charset="-128"/>
            </a:endParaRPr>
          </a:p>
        </p:txBody>
      </p:sp>
      <p:sp>
        <p:nvSpPr>
          <p:cNvPr id="46" name="正方形/長方形 45"/>
          <p:cNvSpPr/>
          <p:nvPr/>
        </p:nvSpPr>
        <p:spPr>
          <a:xfrm>
            <a:off x="798598" y="5122187"/>
            <a:ext cx="7538587" cy="409798"/>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コンテナ</a:t>
            </a:r>
            <a:r>
              <a:rPr kumimoji="1" lang="en-US" altLang="ja-JP" sz="2000" dirty="0">
                <a:solidFill>
                  <a:srgbClr val="FFFFFF"/>
                </a:solidFill>
                <a:latin typeface="Meiryo" charset="-128"/>
                <a:ea typeface="Meiryo" charset="-128"/>
                <a:cs typeface="Meiryo" charset="-128"/>
              </a:rPr>
              <a:t>  ×  </a:t>
            </a:r>
            <a:r>
              <a:rPr kumimoji="1" lang="ja-JP" altLang="en-US" sz="2000" dirty="0">
                <a:solidFill>
                  <a:srgbClr val="FFFFFF"/>
                </a:solidFill>
                <a:latin typeface="Meiryo" charset="-128"/>
                <a:ea typeface="Meiryo" charset="-128"/>
                <a:cs typeface="Meiryo" charset="-128"/>
              </a:rPr>
              <a:t>マイクロサービス</a:t>
            </a:r>
          </a:p>
        </p:txBody>
      </p:sp>
      <p:sp>
        <p:nvSpPr>
          <p:cNvPr id="49" name="テキスト ボックス 48"/>
          <p:cNvSpPr txBox="1"/>
          <p:nvPr/>
        </p:nvSpPr>
        <p:spPr>
          <a:xfrm>
            <a:off x="3149537" y="6099064"/>
            <a:ext cx="2877711" cy="400110"/>
          </a:xfrm>
          <a:prstGeom prst="rect">
            <a:avLst/>
          </a:prstGeom>
          <a:noFill/>
        </p:spPr>
        <p:txBody>
          <a:bodyPr wrap="none" rtlCol="0">
            <a:spAutoFit/>
          </a:bodyPr>
          <a:lstStyle/>
          <a:p>
            <a:r>
              <a:rPr kumimoji="1" lang="ja-JP" altLang="en-US" sz="2000" b="1">
                <a:solidFill>
                  <a:srgbClr val="FF6666"/>
                </a:solidFill>
                <a:latin typeface="Meiryo" charset="-128"/>
                <a:ea typeface="Meiryo" charset="-128"/>
                <a:cs typeface="Meiryo" charset="-128"/>
              </a:rPr>
              <a:t>サイバー･セキュリティ</a:t>
            </a:r>
          </a:p>
        </p:txBody>
      </p:sp>
      <p:sp>
        <p:nvSpPr>
          <p:cNvPr id="50" name="正方形/長方形 49"/>
          <p:cNvSpPr/>
          <p:nvPr/>
        </p:nvSpPr>
        <p:spPr>
          <a:xfrm>
            <a:off x="1515779" y="4388324"/>
            <a:ext cx="6112439" cy="738664"/>
          </a:xfrm>
          <a:prstGeom prst="rect">
            <a:avLst/>
          </a:prstGeom>
        </p:spPr>
        <p:txBody>
          <a:bodyPr wrap="square">
            <a:spAutoFit/>
          </a:bodyPr>
          <a:lstStyle/>
          <a:p>
            <a:pPr algn="ctr"/>
            <a:r>
              <a:rPr lang="ja-JP" altLang="en-US" sz="2400" b="1">
                <a:solidFill>
                  <a:srgbClr val="FFFFFF"/>
                </a:solidFill>
                <a:latin typeface="Meiryo" charset="-128"/>
                <a:ea typeface="Meiryo" charset="-128"/>
                <a:cs typeface="Meiryo" charset="-128"/>
              </a:rPr>
              <a:t>デジタル・ビジネス・プラットフォーム</a:t>
            </a:r>
            <a:endParaRPr lang="en-US" altLang="ja-JP" sz="2400" b="1" dirty="0">
              <a:solidFill>
                <a:srgbClr val="FFFFFF"/>
              </a:solidFill>
              <a:latin typeface="Meiryo" charset="-128"/>
              <a:ea typeface="Meiryo" charset="-128"/>
              <a:cs typeface="Meiryo" charset="-128"/>
            </a:endParaRPr>
          </a:p>
          <a:p>
            <a:pPr algn="ctr"/>
            <a:r>
              <a:rPr lang="en-US" altLang="ja-JP" dirty="0">
                <a:solidFill>
                  <a:srgbClr val="FFFFFF"/>
                </a:solidFill>
                <a:latin typeface="Meiryo" charset="-128"/>
                <a:ea typeface="Meiryo" charset="-128"/>
                <a:cs typeface="Meiryo" charset="-128"/>
              </a:rPr>
              <a:t>Digital Business Platform</a:t>
            </a:r>
            <a:endParaRPr lang="ja-JP" altLang="en-US" dirty="0">
              <a:solidFill>
                <a:srgbClr val="FFFFFF"/>
              </a:solidFill>
              <a:latin typeface="Meiryo" charset="-128"/>
              <a:ea typeface="Meiryo" charset="-128"/>
              <a:cs typeface="Meiryo" charset="-128"/>
            </a:endParaRPr>
          </a:p>
        </p:txBody>
      </p:sp>
      <p:sp>
        <p:nvSpPr>
          <p:cNvPr id="51" name="正方形/長方形 50"/>
          <p:cNvSpPr/>
          <p:nvPr/>
        </p:nvSpPr>
        <p:spPr>
          <a:xfrm>
            <a:off x="2909528" y="3348350"/>
            <a:ext cx="3324948" cy="523220"/>
          </a:xfrm>
          <a:prstGeom prst="rect">
            <a:avLst/>
          </a:prstGeom>
        </p:spPr>
        <p:txBody>
          <a:bodyPr wrap="none">
            <a:spAutoFit/>
          </a:bodyPr>
          <a:lstStyle/>
          <a:p>
            <a:pPr algn="ctr"/>
            <a:r>
              <a:rPr lang="ja-JP" altLang="en-US" sz="2800" b="1" dirty="0">
                <a:solidFill>
                  <a:srgbClr val="FFFFFF"/>
                </a:solidFill>
                <a:latin typeface="Meiryo" charset="-128"/>
                <a:ea typeface="Meiryo" charset="-128"/>
                <a:cs typeface="Meiryo" charset="-128"/>
              </a:rPr>
              <a:t>ビッグデータ</a:t>
            </a:r>
            <a:r>
              <a:rPr lang="en-US" altLang="ja-JP" sz="2800" b="1" dirty="0">
                <a:solidFill>
                  <a:srgbClr val="FFFFFF"/>
                </a:solidFill>
                <a:latin typeface="Meiryo" charset="-128"/>
                <a:ea typeface="Meiryo" charset="-128"/>
                <a:cs typeface="Meiryo" charset="-128"/>
              </a:rPr>
              <a:t> × AI</a:t>
            </a:r>
            <a:endParaRPr lang="ja-JP" altLang="en-US" sz="2800" b="1" dirty="0">
              <a:solidFill>
                <a:srgbClr val="FFFFFF"/>
              </a:solidFill>
              <a:latin typeface="Meiryo" charset="-128"/>
              <a:ea typeface="Meiryo" charset="-128"/>
              <a:cs typeface="Meiryo" charset="-128"/>
            </a:endParaRPr>
          </a:p>
        </p:txBody>
      </p:sp>
      <p:sp>
        <p:nvSpPr>
          <p:cNvPr id="52" name="テキスト ボックス 51"/>
          <p:cNvSpPr txBox="1"/>
          <p:nvPr/>
        </p:nvSpPr>
        <p:spPr>
          <a:xfrm>
            <a:off x="905219" y="5716472"/>
            <a:ext cx="1110112" cy="307777"/>
          </a:xfrm>
          <a:prstGeom prst="rect">
            <a:avLst/>
          </a:prstGeom>
          <a:noFill/>
        </p:spPr>
        <p:txBody>
          <a:bodyPr wrap="none" rtlCol="0">
            <a:spAutoFit/>
          </a:bodyPr>
          <a:lstStyle/>
          <a:p>
            <a:r>
              <a:rPr kumimoji="1" lang="en-US" altLang="ja-JP" sz="1400" b="1">
                <a:solidFill>
                  <a:schemeClr val="bg1"/>
                </a:solidFill>
                <a:latin typeface="Meiryo" charset="-128"/>
                <a:ea typeface="Meiryo" charset="-128"/>
                <a:cs typeface="Meiryo" charset="-128"/>
              </a:rPr>
              <a:t>SaaS/API</a:t>
            </a:r>
            <a:endParaRPr kumimoji="1" lang="ja-JP" altLang="en-US" sz="1400" b="1" dirty="0">
              <a:solidFill>
                <a:schemeClr val="bg1"/>
              </a:solidFill>
              <a:latin typeface="Meiryo" charset="-128"/>
              <a:ea typeface="Meiryo" charset="-128"/>
              <a:cs typeface="Meiryo" charset="-128"/>
            </a:endParaRPr>
          </a:p>
        </p:txBody>
      </p:sp>
      <p:sp>
        <p:nvSpPr>
          <p:cNvPr id="53" name="テキスト ボックス 52"/>
          <p:cNvSpPr txBox="1"/>
          <p:nvPr/>
        </p:nvSpPr>
        <p:spPr>
          <a:xfrm>
            <a:off x="7123867" y="5716473"/>
            <a:ext cx="1214820" cy="307777"/>
          </a:xfrm>
          <a:prstGeom prst="rect">
            <a:avLst/>
          </a:prstGeom>
          <a:noFill/>
        </p:spPr>
        <p:txBody>
          <a:bodyPr wrap="none" rtlCol="0">
            <a:spAutoFit/>
          </a:bodyPr>
          <a:lstStyle/>
          <a:p>
            <a:r>
              <a:rPr kumimoji="1" lang="en-US" altLang="ja-JP" sz="1400" b="1" dirty="0">
                <a:solidFill>
                  <a:schemeClr val="bg1"/>
                </a:solidFill>
                <a:latin typeface="Meiryo" charset="-128"/>
                <a:ea typeface="Meiryo" charset="-128"/>
                <a:cs typeface="Meiryo" charset="-128"/>
              </a:rPr>
              <a:t>PaaS/</a:t>
            </a:r>
            <a:r>
              <a:rPr kumimoji="1" lang="en-US" altLang="ja-JP" sz="1400" b="1" dirty="0" err="1">
                <a:solidFill>
                  <a:schemeClr val="bg1"/>
                </a:solidFill>
                <a:latin typeface="Meiryo" charset="-128"/>
                <a:ea typeface="Meiryo" charset="-128"/>
                <a:cs typeface="Meiryo" charset="-128"/>
              </a:rPr>
              <a:t>FaaS</a:t>
            </a:r>
            <a:endParaRPr kumimoji="1" lang="ja-JP" altLang="en-US" sz="1400" b="1" dirty="0">
              <a:solidFill>
                <a:schemeClr val="bg1"/>
              </a:solidFill>
              <a:latin typeface="Meiryo" charset="-128"/>
              <a:ea typeface="Meiryo" charset="-128"/>
              <a:cs typeface="Meiryo" charset="-128"/>
            </a:endParaRPr>
          </a:p>
        </p:txBody>
      </p:sp>
      <p:sp>
        <p:nvSpPr>
          <p:cNvPr id="3" name="正方形/長方形 2">
            <a:extLst>
              <a:ext uri="{FF2B5EF4-FFF2-40B4-BE49-F238E27FC236}">
                <a16:creationId xmlns:a16="http://schemas.microsoft.com/office/drawing/2014/main" id="{4974F314-59D2-1248-9456-76969BE11977}"/>
              </a:ext>
            </a:extLst>
          </p:cNvPr>
          <p:cNvSpPr/>
          <p:nvPr/>
        </p:nvSpPr>
        <p:spPr>
          <a:xfrm>
            <a:off x="2700696" y="5640480"/>
            <a:ext cx="3775393" cy="400110"/>
          </a:xfrm>
          <a:prstGeom prst="rect">
            <a:avLst/>
          </a:prstGeom>
        </p:spPr>
        <p:txBody>
          <a:bodyPr wrap="none">
            <a:spAutoFit/>
          </a:bodyPr>
          <a:lstStyle/>
          <a:p>
            <a:pPr algn="ctr"/>
            <a:r>
              <a:rPr lang="ja-JP" altLang="en-US" sz="2000">
                <a:solidFill>
                  <a:srgbClr val="FFFFFF"/>
                </a:solidFill>
                <a:latin typeface="Meiryo" charset="-128"/>
                <a:ea typeface="Meiryo" charset="-128"/>
                <a:cs typeface="Meiryo" charset="-128"/>
              </a:rPr>
              <a:t>クラウド・コンピューティング</a:t>
            </a:r>
            <a:endParaRPr lang="ja-JP" altLang="en-US" sz="20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37946565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400" y="266400"/>
            <a:ext cx="8686801" cy="451168"/>
          </a:xfrm>
        </p:spPr>
        <p:txBody>
          <a:bodyPr lIns="0" rIns="0">
            <a:noAutofit/>
          </a:bodyPr>
          <a:lstStyle/>
          <a:p>
            <a:r>
              <a:rPr lang="en-US" altLang="ja-JP" dirty="0"/>
              <a:t>DX</a:t>
            </a:r>
            <a:r>
              <a:rPr lang="ja-JP" altLang="en-US" dirty="0"/>
              <a:t>を支えるテクノロジー</a:t>
            </a:r>
            <a:r>
              <a:rPr lang="en-US" altLang="ja-JP" dirty="0"/>
              <a:t> </a:t>
            </a:r>
            <a:r>
              <a:rPr lang="ja-JP" altLang="en-US" dirty="0"/>
              <a:t>　</a:t>
            </a:r>
            <a:endParaRPr kumimoji="1" lang="ja-JP" altLang="en-US" dirty="0"/>
          </a:p>
        </p:txBody>
      </p:sp>
      <p:sp>
        <p:nvSpPr>
          <p:cNvPr id="4" name="ホームベース 3"/>
          <p:cNvSpPr/>
          <p:nvPr/>
        </p:nvSpPr>
        <p:spPr>
          <a:xfrm>
            <a:off x="457200" y="759592"/>
            <a:ext cx="8265459" cy="1497864"/>
          </a:xfrm>
          <a:prstGeom prst="homePlate">
            <a:avLst/>
          </a:prstGeom>
          <a:solidFill>
            <a:srgbClr val="FFFBD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ホームベース 4"/>
          <p:cNvSpPr/>
          <p:nvPr/>
        </p:nvSpPr>
        <p:spPr>
          <a:xfrm>
            <a:off x="457199" y="2301626"/>
            <a:ext cx="8265459" cy="1497864"/>
          </a:xfrm>
          <a:prstGeom prst="homePlate">
            <a:avLst/>
          </a:prstGeom>
          <a:solidFill>
            <a:schemeClr val="accent3">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ホームベース 5"/>
          <p:cNvSpPr/>
          <p:nvPr/>
        </p:nvSpPr>
        <p:spPr>
          <a:xfrm>
            <a:off x="457199" y="3820431"/>
            <a:ext cx="8265459" cy="2312968"/>
          </a:xfrm>
          <a:prstGeom prst="homePlate">
            <a:avLst>
              <a:gd name="adj" fmla="val 31396"/>
            </a:avLst>
          </a:prstGeom>
          <a:solidFill>
            <a:schemeClr val="tx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 name="直線コネクタ 8"/>
          <p:cNvCxnSpPr/>
          <p:nvPr/>
        </p:nvCxnSpPr>
        <p:spPr>
          <a:xfrm>
            <a:off x="1872972" y="759592"/>
            <a:ext cx="0" cy="5719483"/>
          </a:xfrm>
          <a:prstGeom prst="line">
            <a:avLst/>
          </a:prstGeom>
          <a:ln w="12700">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2" name="直線コネクタ 11"/>
          <p:cNvCxnSpPr/>
          <p:nvPr/>
        </p:nvCxnSpPr>
        <p:spPr>
          <a:xfrm>
            <a:off x="3657601" y="759592"/>
            <a:ext cx="0" cy="5719483"/>
          </a:xfrm>
          <a:prstGeom prst="line">
            <a:avLst/>
          </a:prstGeom>
          <a:ln w="12700">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3" name="直線コネクタ 12"/>
          <p:cNvCxnSpPr/>
          <p:nvPr/>
        </p:nvCxnSpPr>
        <p:spPr>
          <a:xfrm>
            <a:off x="5442230" y="763620"/>
            <a:ext cx="0" cy="5719483"/>
          </a:xfrm>
          <a:prstGeom prst="line">
            <a:avLst/>
          </a:prstGeom>
          <a:ln w="12700">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4" name="テキスト ボックス 13"/>
          <p:cNvSpPr txBox="1"/>
          <p:nvPr/>
        </p:nvSpPr>
        <p:spPr>
          <a:xfrm>
            <a:off x="457200" y="822345"/>
            <a:ext cx="1415772" cy="276999"/>
          </a:xfrm>
          <a:prstGeom prst="rect">
            <a:avLst/>
          </a:prstGeom>
          <a:noFill/>
        </p:spPr>
        <p:txBody>
          <a:bodyPr wrap="none" rtlCol="0">
            <a:spAutoFit/>
          </a:bodyPr>
          <a:lstStyle/>
          <a:p>
            <a:r>
              <a:rPr kumimoji="1" lang="ja-JP" altLang="en-US" sz="1200" b="1" dirty="0">
                <a:solidFill>
                  <a:schemeClr val="accent6">
                    <a:lumMod val="50000"/>
                  </a:schemeClr>
                </a:solidFill>
                <a:latin typeface="Meiryo" charset="-128"/>
                <a:ea typeface="Meiryo" charset="-128"/>
                <a:cs typeface="Meiryo" charset="-128"/>
              </a:rPr>
              <a:t>アプリケーション</a:t>
            </a:r>
          </a:p>
        </p:txBody>
      </p:sp>
      <p:sp>
        <p:nvSpPr>
          <p:cNvPr id="15" name="テキスト ボックス 14"/>
          <p:cNvSpPr txBox="1"/>
          <p:nvPr/>
        </p:nvSpPr>
        <p:spPr>
          <a:xfrm>
            <a:off x="457200" y="2364380"/>
            <a:ext cx="1415772" cy="276999"/>
          </a:xfrm>
          <a:prstGeom prst="rect">
            <a:avLst/>
          </a:prstGeom>
          <a:noFill/>
        </p:spPr>
        <p:txBody>
          <a:bodyPr wrap="none" rtlCol="0">
            <a:spAutoFit/>
          </a:bodyPr>
          <a:lstStyle/>
          <a:p>
            <a:r>
              <a:rPr kumimoji="1" lang="ja-JP" altLang="en-US" sz="1200" b="1">
                <a:solidFill>
                  <a:srgbClr val="00B050"/>
                </a:solidFill>
                <a:latin typeface="Meiryo" charset="-128"/>
                <a:ea typeface="Meiryo" charset="-128"/>
                <a:cs typeface="Meiryo" charset="-128"/>
              </a:rPr>
              <a:t>プラットフォーム</a:t>
            </a:r>
            <a:endParaRPr kumimoji="1" lang="ja-JP" altLang="en-US" sz="1200" b="1" dirty="0">
              <a:solidFill>
                <a:srgbClr val="00B050"/>
              </a:solidFill>
              <a:latin typeface="Meiryo" charset="-128"/>
              <a:ea typeface="Meiryo" charset="-128"/>
              <a:cs typeface="Meiryo" charset="-128"/>
            </a:endParaRPr>
          </a:p>
        </p:txBody>
      </p:sp>
      <p:sp>
        <p:nvSpPr>
          <p:cNvPr id="16" name="テキスト ボックス 15"/>
          <p:cNvSpPr txBox="1"/>
          <p:nvPr/>
        </p:nvSpPr>
        <p:spPr>
          <a:xfrm>
            <a:off x="457200" y="3862244"/>
            <a:ext cx="1877437" cy="461665"/>
          </a:xfrm>
          <a:prstGeom prst="rect">
            <a:avLst/>
          </a:prstGeom>
          <a:noFill/>
        </p:spPr>
        <p:txBody>
          <a:bodyPr wrap="none" rtlCol="0">
            <a:spAutoFit/>
          </a:bodyPr>
          <a:lstStyle/>
          <a:p>
            <a:r>
              <a:rPr kumimoji="1" lang="ja-JP" altLang="en-US" sz="1200" b="1" dirty="0">
                <a:solidFill>
                  <a:srgbClr val="0052FF"/>
                </a:solidFill>
                <a:latin typeface="Meiryo" charset="-128"/>
                <a:ea typeface="Meiryo" charset="-128"/>
                <a:cs typeface="Meiryo" charset="-128"/>
              </a:rPr>
              <a:t>インフラストラクチャー</a:t>
            </a:r>
            <a:endParaRPr kumimoji="1" lang="en-US" altLang="ja-JP" sz="1200" b="1" dirty="0">
              <a:solidFill>
                <a:srgbClr val="0052FF"/>
              </a:solidFill>
              <a:latin typeface="Meiryo" charset="-128"/>
              <a:ea typeface="Meiryo" charset="-128"/>
              <a:cs typeface="Meiryo" charset="-128"/>
            </a:endParaRPr>
          </a:p>
          <a:p>
            <a:r>
              <a:rPr lang="ja-JP" altLang="en-US" sz="1200" b="1" dirty="0">
                <a:solidFill>
                  <a:srgbClr val="0052FF"/>
                </a:solidFill>
                <a:latin typeface="Meiryo" charset="-128"/>
                <a:ea typeface="Meiryo" charset="-128"/>
                <a:cs typeface="Meiryo" charset="-128"/>
              </a:rPr>
              <a:t>デバイス</a:t>
            </a:r>
            <a:endParaRPr kumimoji="1" lang="ja-JP" altLang="en-US" sz="1200" b="1" dirty="0">
              <a:solidFill>
                <a:srgbClr val="0052FF"/>
              </a:solidFill>
              <a:latin typeface="Meiryo" charset="-128"/>
              <a:ea typeface="Meiryo" charset="-128"/>
              <a:cs typeface="Meiryo" charset="-128"/>
            </a:endParaRPr>
          </a:p>
        </p:txBody>
      </p:sp>
      <p:sp>
        <p:nvSpPr>
          <p:cNvPr id="17" name="ホームベース 16"/>
          <p:cNvSpPr/>
          <p:nvPr/>
        </p:nvSpPr>
        <p:spPr>
          <a:xfrm>
            <a:off x="806824" y="1117811"/>
            <a:ext cx="7225552" cy="448235"/>
          </a:xfrm>
          <a:prstGeom prst="homePlate">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solidFill>
                  <a:srgbClr val="FFFFFF"/>
                </a:solidFill>
                <a:latin typeface="Meiryo" charset="-128"/>
                <a:ea typeface="Meiryo" charset="-128"/>
                <a:cs typeface="Meiryo" charset="-128"/>
              </a:rPr>
              <a:t>AR</a:t>
            </a:r>
            <a:r>
              <a:rPr kumimoji="1" lang="ja-JP" altLang="en-US" sz="1600" dirty="0">
                <a:solidFill>
                  <a:srgbClr val="FFFFFF"/>
                </a:solidFill>
                <a:latin typeface="Meiryo" charset="-128"/>
                <a:ea typeface="Meiryo" charset="-128"/>
                <a:cs typeface="Meiryo" charset="-128"/>
              </a:rPr>
              <a:t>（拡張現実）</a:t>
            </a:r>
            <a:r>
              <a:rPr kumimoji="1" lang="en-US" altLang="ja-JP" sz="1600" dirty="0">
                <a:solidFill>
                  <a:srgbClr val="FFFFFF"/>
                </a:solidFill>
                <a:latin typeface="Meiryo" charset="-128"/>
                <a:ea typeface="Meiryo" charset="-128"/>
                <a:cs typeface="Meiryo" charset="-128"/>
              </a:rPr>
              <a:t> / VR</a:t>
            </a:r>
            <a:r>
              <a:rPr kumimoji="1" lang="ja-JP" altLang="en-US" sz="1600" dirty="0">
                <a:solidFill>
                  <a:srgbClr val="FFFFFF"/>
                </a:solidFill>
                <a:latin typeface="Meiryo" charset="-128"/>
                <a:ea typeface="Meiryo" charset="-128"/>
                <a:cs typeface="Meiryo" charset="-128"/>
              </a:rPr>
              <a:t>（仮想現実）</a:t>
            </a:r>
            <a:r>
              <a:rPr kumimoji="1" lang="en-US" altLang="ja-JP" sz="1600" dirty="0">
                <a:solidFill>
                  <a:srgbClr val="FFFFFF"/>
                </a:solidFill>
                <a:latin typeface="Meiryo" charset="-128"/>
                <a:ea typeface="Meiryo" charset="-128"/>
                <a:cs typeface="Meiryo" charset="-128"/>
              </a:rPr>
              <a:t> / MR</a:t>
            </a:r>
            <a:r>
              <a:rPr kumimoji="1" lang="ja-JP" altLang="en-US" sz="1600" dirty="0">
                <a:solidFill>
                  <a:srgbClr val="FFFFFF"/>
                </a:solidFill>
                <a:latin typeface="Meiryo" charset="-128"/>
                <a:ea typeface="Meiryo" charset="-128"/>
                <a:cs typeface="Meiryo" charset="-128"/>
              </a:rPr>
              <a:t>（複合現実）</a:t>
            </a:r>
            <a:endParaRPr kumimoji="1" lang="en-US" altLang="ja-JP" sz="160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Augmented Reality / Virtual Reality / Mixed Reality</a:t>
            </a:r>
            <a:endParaRPr kumimoji="1" lang="ja-JP" altLang="en-US" sz="800" dirty="0">
              <a:solidFill>
                <a:srgbClr val="FFFFFF"/>
              </a:solidFill>
              <a:latin typeface="Meiryo" charset="-128"/>
              <a:ea typeface="Meiryo" charset="-128"/>
              <a:cs typeface="Meiryo" charset="-128"/>
            </a:endParaRPr>
          </a:p>
        </p:txBody>
      </p:sp>
      <p:sp>
        <p:nvSpPr>
          <p:cNvPr id="18" name="ホームベース 17"/>
          <p:cNvSpPr/>
          <p:nvPr/>
        </p:nvSpPr>
        <p:spPr>
          <a:xfrm>
            <a:off x="806824" y="1673043"/>
            <a:ext cx="7225552" cy="448235"/>
          </a:xfrm>
          <a:prstGeom prst="homePlate">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a:solidFill>
                  <a:srgbClr val="FFFFFF"/>
                </a:solidFill>
                <a:latin typeface="Meiryo" charset="-128"/>
                <a:ea typeface="Meiryo" charset="-128"/>
                <a:cs typeface="Meiryo" charset="-128"/>
              </a:rPr>
              <a:t>ディープラーニング（深層学習）と関連技術</a:t>
            </a:r>
            <a:r>
              <a:rPr lang="ja-JP" altLang="en-US" sz="800" dirty="0">
                <a:solidFill>
                  <a:srgbClr val="FFFFFF"/>
                </a:solidFill>
                <a:latin typeface="Meiryo" charset="-128"/>
                <a:ea typeface="Meiryo" charset="-128"/>
                <a:cs typeface="Meiryo" charset="-128"/>
              </a:rPr>
              <a:t>（深層強化学習</a:t>
            </a:r>
            <a:r>
              <a:rPr lang="en-US" altLang="ja-JP" sz="800" dirty="0">
                <a:solidFill>
                  <a:srgbClr val="FFFFFF"/>
                </a:solidFill>
                <a:latin typeface="Meiryo" charset="-128"/>
                <a:ea typeface="Meiryo" charset="-128"/>
                <a:cs typeface="Meiryo" charset="-128"/>
              </a:rPr>
              <a:t>/DQN</a:t>
            </a:r>
            <a:r>
              <a:rPr lang="ja-JP" altLang="en-US" sz="800" dirty="0">
                <a:solidFill>
                  <a:srgbClr val="FFFFFF"/>
                </a:solidFill>
                <a:latin typeface="Meiryo" charset="-128"/>
                <a:ea typeface="Meiryo" charset="-128"/>
                <a:cs typeface="Meiryo" charset="-128"/>
              </a:rPr>
              <a:t>、敵対的ネットワーク</a:t>
            </a:r>
            <a:r>
              <a:rPr lang="en-US" altLang="ja-JP" sz="800" dirty="0">
                <a:solidFill>
                  <a:srgbClr val="FFFFFF"/>
                </a:solidFill>
                <a:latin typeface="Meiryo" charset="-128"/>
                <a:ea typeface="Meiryo" charset="-128"/>
                <a:cs typeface="Meiryo" charset="-128"/>
              </a:rPr>
              <a:t>/GAN</a:t>
            </a:r>
            <a:r>
              <a:rPr lang="ja-JP" altLang="en-US" sz="800" dirty="0">
                <a:solidFill>
                  <a:srgbClr val="FFFFFF"/>
                </a:solidFill>
                <a:latin typeface="Meiryo" charset="-128"/>
                <a:ea typeface="Meiryo" charset="-128"/>
                <a:cs typeface="Meiryo" charset="-128"/>
              </a:rPr>
              <a:t>など）</a:t>
            </a:r>
            <a:endParaRPr lang="en-US" altLang="ja-JP" sz="800" dirty="0">
              <a:solidFill>
                <a:srgbClr val="FFFFFF"/>
              </a:solidFill>
              <a:latin typeface="Meiryo" charset="-128"/>
              <a:ea typeface="Meiryo" charset="-128"/>
              <a:cs typeface="Meiryo" charset="-128"/>
            </a:endParaRPr>
          </a:p>
          <a:p>
            <a:pPr algn="ctr"/>
            <a:r>
              <a:rPr kumimoji="1" lang="en-US" altLang="ja-JP" sz="800" dirty="0">
                <a:solidFill>
                  <a:srgbClr val="FFFFFF"/>
                </a:solidFill>
                <a:latin typeface="Meiryo" charset="-128"/>
                <a:ea typeface="Meiryo" charset="-128"/>
                <a:cs typeface="Meiryo" charset="-128"/>
              </a:rPr>
              <a:t>Deep Learning</a:t>
            </a:r>
            <a:endParaRPr kumimoji="1" lang="ja-JP" altLang="en-US" sz="800" dirty="0">
              <a:solidFill>
                <a:srgbClr val="FFFFFF"/>
              </a:solidFill>
              <a:latin typeface="Meiryo" charset="-128"/>
              <a:ea typeface="Meiryo" charset="-128"/>
              <a:cs typeface="Meiryo" charset="-128"/>
            </a:endParaRPr>
          </a:p>
        </p:txBody>
      </p:sp>
      <p:sp>
        <p:nvSpPr>
          <p:cNvPr id="19" name="ホームベース 18"/>
          <p:cNvSpPr/>
          <p:nvPr/>
        </p:nvSpPr>
        <p:spPr>
          <a:xfrm>
            <a:off x="806822" y="2655912"/>
            <a:ext cx="7225552" cy="448235"/>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charset="-128"/>
                <a:ea typeface="Meiryo" charset="-128"/>
                <a:cs typeface="Meiryo" charset="-128"/>
              </a:rPr>
              <a:t>ブロックチェーン</a:t>
            </a:r>
            <a:endParaRPr kumimoji="1" lang="en-US" altLang="ja-JP" sz="160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Block Chain</a:t>
            </a:r>
            <a:endParaRPr kumimoji="1" lang="ja-JP" altLang="en-US" sz="800" dirty="0">
              <a:solidFill>
                <a:srgbClr val="FFFFFF"/>
              </a:solidFill>
              <a:latin typeface="Meiryo" charset="-128"/>
              <a:ea typeface="Meiryo" charset="-128"/>
              <a:cs typeface="Meiryo" charset="-128"/>
            </a:endParaRPr>
          </a:p>
        </p:txBody>
      </p:sp>
      <p:sp>
        <p:nvSpPr>
          <p:cNvPr id="20" name="ホームベース 19"/>
          <p:cNvSpPr/>
          <p:nvPr/>
        </p:nvSpPr>
        <p:spPr>
          <a:xfrm>
            <a:off x="1712260" y="3215940"/>
            <a:ext cx="6248864" cy="448235"/>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solidFill>
                  <a:srgbClr val="FFFFFF"/>
                </a:solidFill>
                <a:latin typeface="Meiryo" charset="-128"/>
                <a:ea typeface="Meiryo" charset="-128"/>
                <a:cs typeface="Meiryo" charset="-128"/>
              </a:rPr>
              <a:t>HTAP</a:t>
            </a:r>
            <a:r>
              <a:rPr lang="ja-JP" altLang="en-US" sz="1050" dirty="0">
                <a:solidFill>
                  <a:srgbClr val="FFFFFF"/>
                </a:solidFill>
                <a:latin typeface="Meiryo" charset="-128"/>
                <a:ea typeface="Meiryo" charset="-128"/>
                <a:cs typeface="Meiryo" charset="-128"/>
              </a:rPr>
              <a:t>（</a:t>
            </a:r>
            <a:r>
              <a:rPr lang="en-US" altLang="ja-JP" sz="1050" dirty="0">
                <a:solidFill>
                  <a:srgbClr val="FFFFFF"/>
                </a:solidFill>
                <a:latin typeface="Meiryo" charset="-128"/>
                <a:ea typeface="Meiryo" charset="-128"/>
                <a:cs typeface="Meiryo" charset="-128"/>
              </a:rPr>
              <a:t>OLTP/</a:t>
            </a:r>
            <a:r>
              <a:rPr lang="ja-JP" altLang="en-US" sz="1050" dirty="0">
                <a:solidFill>
                  <a:srgbClr val="FFFFFF"/>
                </a:solidFill>
                <a:latin typeface="Meiryo" charset="-128"/>
                <a:ea typeface="Meiryo" charset="-128"/>
                <a:cs typeface="Meiryo" charset="-128"/>
              </a:rPr>
              <a:t>業務系・基幹系と</a:t>
            </a:r>
            <a:r>
              <a:rPr lang="en-US" altLang="ja-JP" sz="1050" dirty="0">
                <a:solidFill>
                  <a:srgbClr val="FFFFFF"/>
                </a:solidFill>
                <a:latin typeface="Meiryo" charset="-128"/>
                <a:ea typeface="Meiryo" charset="-128"/>
                <a:cs typeface="Meiryo" charset="-128"/>
              </a:rPr>
              <a:t>OLAP/</a:t>
            </a:r>
            <a:r>
              <a:rPr lang="ja-JP" altLang="en-US" sz="1050" dirty="0">
                <a:solidFill>
                  <a:srgbClr val="FFFFFF"/>
                </a:solidFill>
                <a:latin typeface="Meiryo" charset="-128"/>
                <a:ea typeface="Meiryo" charset="-128"/>
                <a:cs typeface="Meiryo" charset="-128"/>
              </a:rPr>
              <a:t>分析系の実行基盤を統合）</a:t>
            </a:r>
            <a:endParaRPr lang="en-US" altLang="ja-JP" sz="1050" dirty="0">
              <a:solidFill>
                <a:srgbClr val="FFFFFF"/>
              </a:solidFill>
              <a:latin typeface="Meiryo" charset="-128"/>
              <a:ea typeface="Meiryo" charset="-128"/>
              <a:cs typeface="Meiryo" charset="-128"/>
            </a:endParaRPr>
          </a:p>
          <a:p>
            <a:pPr algn="ctr"/>
            <a:r>
              <a:rPr kumimoji="1" lang="en-US" altLang="ja-JP" sz="800" dirty="0">
                <a:solidFill>
                  <a:srgbClr val="FFFFFF"/>
                </a:solidFill>
                <a:latin typeface="Meiryo" charset="-128"/>
                <a:ea typeface="Meiryo" charset="-128"/>
                <a:cs typeface="Meiryo" charset="-128"/>
              </a:rPr>
              <a:t>Hybrid Transaction and Analytics Processing</a:t>
            </a:r>
            <a:endParaRPr kumimoji="1" lang="ja-JP" altLang="en-US" sz="800" dirty="0">
              <a:solidFill>
                <a:srgbClr val="FFFFFF"/>
              </a:solidFill>
              <a:latin typeface="Meiryo" charset="-128"/>
              <a:ea typeface="Meiryo" charset="-128"/>
              <a:cs typeface="Meiryo" charset="-128"/>
            </a:endParaRPr>
          </a:p>
        </p:txBody>
      </p:sp>
      <p:sp>
        <p:nvSpPr>
          <p:cNvPr id="21" name="ホームベース 20"/>
          <p:cNvSpPr/>
          <p:nvPr/>
        </p:nvSpPr>
        <p:spPr>
          <a:xfrm>
            <a:off x="806823" y="4913262"/>
            <a:ext cx="6468702" cy="448235"/>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solidFill>
                  <a:srgbClr val="FFFFFF"/>
                </a:solidFill>
                <a:latin typeface="Meiryo" charset="-128"/>
                <a:ea typeface="Meiryo" charset="-128"/>
                <a:cs typeface="Meiryo" charset="-128"/>
              </a:rPr>
              <a:t>LPWA</a:t>
            </a:r>
            <a:r>
              <a:rPr kumimoji="1" lang="ja-JP" altLang="en-US" sz="1600" dirty="0">
                <a:solidFill>
                  <a:srgbClr val="FFFFFF"/>
                </a:solidFill>
                <a:latin typeface="Meiryo" charset="-128"/>
                <a:ea typeface="Meiryo" charset="-128"/>
                <a:cs typeface="Meiryo" charset="-128"/>
              </a:rPr>
              <a:t>ネットワーク</a:t>
            </a:r>
            <a:endParaRPr kumimoji="1" lang="en-US" altLang="ja-JP" sz="160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Low </a:t>
            </a:r>
            <a:r>
              <a:rPr lang="en-US" altLang="ja-JP" sz="800" dirty="0" err="1">
                <a:solidFill>
                  <a:srgbClr val="FFFFFF"/>
                </a:solidFill>
                <a:latin typeface="Meiryo" charset="-128"/>
                <a:ea typeface="Meiryo" charset="-128"/>
                <a:cs typeface="Meiryo" charset="-128"/>
              </a:rPr>
              <a:t>Power,Wide</a:t>
            </a:r>
            <a:r>
              <a:rPr lang="en-US" altLang="ja-JP" sz="800" dirty="0">
                <a:solidFill>
                  <a:srgbClr val="FFFFFF"/>
                </a:solidFill>
                <a:latin typeface="Meiryo" charset="-128"/>
                <a:ea typeface="Meiryo" charset="-128"/>
                <a:cs typeface="Meiryo" charset="-128"/>
              </a:rPr>
              <a:t> Area Network</a:t>
            </a:r>
            <a:endParaRPr kumimoji="1" lang="ja-JP" altLang="en-US" sz="800" dirty="0">
              <a:solidFill>
                <a:srgbClr val="FFFFFF"/>
              </a:solidFill>
              <a:latin typeface="Meiryo" charset="-128"/>
              <a:ea typeface="Meiryo" charset="-128"/>
              <a:cs typeface="Meiryo" charset="-128"/>
            </a:endParaRPr>
          </a:p>
        </p:txBody>
      </p:sp>
      <p:sp>
        <p:nvSpPr>
          <p:cNvPr id="22" name="ホームベース 21"/>
          <p:cNvSpPr/>
          <p:nvPr/>
        </p:nvSpPr>
        <p:spPr>
          <a:xfrm>
            <a:off x="6405949" y="4578489"/>
            <a:ext cx="1555170" cy="448235"/>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solidFill>
                  <a:srgbClr val="FFFFFF"/>
                </a:solidFill>
                <a:latin typeface="Meiryo" charset="-128"/>
                <a:ea typeface="Meiryo" charset="-128"/>
                <a:cs typeface="Meiryo" charset="-128"/>
              </a:rPr>
              <a:t>5G</a:t>
            </a:r>
            <a:r>
              <a:rPr lang="ja-JP" altLang="en-US" sz="1600" dirty="0">
                <a:solidFill>
                  <a:srgbClr val="FFFFFF"/>
                </a:solidFill>
                <a:latin typeface="Meiryo" charset="-128"/>
                <a:ea typeface="Meiryo" charset="-128"/>
                <a:cs typeface="Meiryo" charset="-128"/>
              </a:rPr>
              <a:t>通信</a:t>
            </a:r>
            <a:endParaRPr lang="en-US" altLang="ja-JP" sz="1600" dirty="0">
              <a:solidFill>
                <a:srgbClr val="FFFFFF"/>
              </a:solidFill>
              <a:latin typeface="Meiryo" charset="-128"/>
              <a:ea typeface="Meiryo" charset="-128"/>
              <a:cs typeface="Meiryo" charset="-128"/>
            </a:endParaRPr>
          </a:p>
          <a:p>
            <a:pPr algn="ctr"/>
            <a:r>
              <a:rPr kumimoji="1" lang="en-US" altLang="ja-JP" sz="800" dirty="0">
                <a:solidFill>
                  <a:srgbClr val="FFFFFF"/>
                </a:solidFill>
                <a:latin typeface="Meiryo" charset="-128"/>
                <a:ea typeface="Meiryo" charset="-128"/>
                <a:cs typeface="Meiryo" charset="-128"/>
              </a:rPr>
              <a:t>5th Generation</a:t>
            </a:r>
          </a:p>
        </p:txBody>
      </p:sp>
      <p:sp>
        <p:nvSpPr>
          <p:cNvPr id="23" name="ホームベース 22"/>
          <p:cNvSpPr/>
          <p:nvPr/>
        </p:nvSpPr>
        <p:spPr>
          <a:xfrm>
            <a:off x="1712259" y="5506474"/>
            <a:ext cx="6248861" cy="448235"/>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charset="-128"/>
                <a:ea typeface="Meiryo" charset="-128"/>
                <a:cs typeface="Meiryo" charset="-128"/>
              </a:rPr>
              <a:t>エッジ・コンピューティング</a:t>
            </a:r>
            <a:r>
              <a:rPr kumimoji="1" lang="ja-JP" altLang="en-US" sz="800" dirty="0">
                <a:solidFill>
                  <a:srgbClr val="FFFFFF"/>
                </a:solidFill>
                <a:latin typeface="Meiryo" charset="-128"/>
                <a:ea typeface="Meiryo" charset="-128"/>
                <a:cs typeface="Meiryo" charset="-128"/>
              </a:rPr>
              <a:t>（デバイス側での学習や推論</a:t>
            </a:r>
            <a:r>
              <a:rPr kumimoji="1" lang="en-US" altLang="ja-JP" sz="800" dirty="0">
                <a:solidFill>
                  <a:srgbClr val="FFFFFF"/>
                </a:solidFill>
                <a:latin typeface="Meiryo" charset="-128"/>
                <a:ea typeface="Meiryo" charset="-128"/>
                <a:cs typeface="Meiryo" charset="-128"/>
              </a:rPr>
              <a:t>/</a:t>
            </a:r>
            <a:r>
              <a:rPr kumimoji="1" lang="ja-JP" altLang="en-US" sz="800" dirty="0">
                <a:solidFill>
                  <a:srgbClr val="FFFFFF"/>
                </a:solidFill>
                <a:latin typeface="Meiryo" charset="-128"/>
                <a:ea typeface="Meiryo" charset="-128"/>
                <a:cs typeface="Meiryo" charset="-128"/>
              </a:rPr>
              <a:t>高機能演算）</a:t>
            </a:r>
            <a:endParaRPr kumimoji="1" lang="en-US" altLang="ja-JP" sz="80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Edge Computing</a:t>
            </a:r>
            <a:endParaRPr kumimoji="1" lang="ja-JP" altLang="en-US" sz="800" dirty="0">
              <a:solidFill>
                <a:srgbClr val="FFFFFF"/>
              </a:solidFill>
              <a:latin typeface="Meiryo" charset="-128"/>
              <a:ea typeface="Meiryo" charset="-128"/>
              <a:cs typeface="Meiryo" charset="-128"/>
            </a:endParaRPr>
          </a:p>
        </p:txBody>
      </p:sp>
      <p:sp>
        <p:nvSpPr>
          <p:cNvPr id="24" name="ホームベース 23"/>
          <p:cNvSpPr/>
          <p:nvPr/>
        </p:nvSpPr>
        <p:spPr>
          <a:xfrm>
            <a:off x="5020232" y="3998772"/>
            <a:ext cx="2940887" cy="448235"/>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charset="-128"/>
                <a:ea typeface="Meiryo" charset="-128"/>
                <a:cs typeface="Meiryo" charset="-128"/>
              </a:rPr>
              <a:t>量子コンピュータ</a:t>
            </a:r>
            <a:endParaRPr kumimoji="1" lang="en-US" altLang="ja-JP" sz="160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Quantum Computer</a:t>
            </a:r>
            <a:endParaRPr kumimoji="1" lang="ja-JP" altLang="en-US" sz="800" dirty="0">
              <a:solidFill>
                <a:srgbClr val="FFFFFF"/>
              </a:solidFill>
              <a:latin typeface="Meiryo" charset="-128"/>
              <a:ea typeface="Meiryo" charset="-128"/>
              <a:cs typeface="Meiryo" charset="-128"/>
            </a:endParaRPr>
          </a:p>
        </p:txBody>
      </p:sp>
      <p:cxnSp>
        <p:nvCxnSpPr>
          <p:cNvPr id="25" name="直線コネクタ 24"/>
          <p:cNvCxnSpPr/>
          <p:nvPr/>
        </p:nvCxnSpPr>
        <p:spPr>
          <a:xfrm>
            <a:off x="7275525" y="759592"/>
            <a:ext cx="0" cy="5719483"/>
          </a:xfrm>
          <a:prstGeom prst="line">
            <a:avLst/>
          </a:prstGeom>
          <a:ln w="12700">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27" name="テキスト ボックス 26"/>
          <p:cNvSpPr txBox="1"/>
          <p:nvPr/>
        </p:nvSpPr>
        <p:spPr>
          <a:xfrm>
            <a:off x="824059" y="6190315"/>
            <a:ext cx="986168" cy="369332"/>
          </a:xfrm>
          <a:prstGeom prst="rect">
            <a:avLst/>
          </a:prstGeom>
          <a:noFill/>
        </p:spPr>
        <p:txBody>
          <a:bodyPr wrap="none" rtlCol="0">
            <a:spAutoFit/>
          </a:bodyPr>
          <a:lstStyle/>
          <a:p>
            <a:pPr algn="ctr"/>
            <a:r>
              <a:rPr kumimoji="1" lang="en-US" altLang="ja-JP">
                <a:solidFill>
                  <a:schemeClr val="bg1">
                    <a:lumMod val="50000"/>
                  </a:schemeClr>
                </a:solidFill>
                <a:latin typeface="Meiryo" charset="-128"/>
                <a:ea typeface="Meiryo" charset="-128"/>
                <a:cs typeface="Meiryo" charset="-128"/>
              </a:rPr>
              <a:t>〜2017</a:t>
            </a:r>
            <a:endParaRPr kumimoji="1" lang="ja-JP" altLang="en-US" dirty="0">
              <a:solidFill>
                <a:schemeClr val="bg1">
                  <a:lumMod val="50000"/>
                </a:schemeClr>
              </a:solidFill>
              <a:latin typeface="Meiryo" charset="-128"/>
              <a:ea typeface="Meiryo" charset="-128"/>
              <a:cs typeface="Meiryo" charset="-128"/>
            </a:endParaRPr>
          </a:p>
        </p:txBody>
      </p:sp>
      <p:sp>
        <p:nvSpPr>
          <p:cNvPr id="28" name="テキスト ボックス 27"/>
          <p:cNvSpPr txBox="1"/>
          <p:nvPr/>
        </p:nvSpPr>
        <p:spPr>
          <a:xfrm>
            <a:off x="2387619" y="6190315"/>
            <a:ext cx="755336" cy="369332"/>
          </a:xfrm>
          <a:prstGeom prst="rect">
            <a:avLst/>
          </a:prstGeom>
          <a:noFill/>
        </p:spPr>
        <p:txBody>
          <a:bodyPr wrap="none" rtlCol="0">
            <a:spAutoFit/>
          </a:bodyPr>
          <a:lstStyle/>
          <a:p>
            <a:pPr algn="ctr"/>
            <a:r>
              <a:rPr kumimoji="1" lang="en-US" altLang="ja-JP">
                <a:solidFill>
                  <a:schemeClr val="bg1">
                    <a:lumMod val="50000"/>
                  </a:schemeClr>
                </a:solidFill>
                <a:latin typeface="Meiryo" charset="-128"/>
                <a:ea typeface="Meiryo" charset="-128"/>
                <a:cs typeface="Meiryo" charset="-128"/>
              </a:rPr>
              <a:t>2018</a:t>
            </a:r>
            <a:endParaRPr kumimoji="1" lang="ja-JP" altLang="en-US" dirty="0">
              <a:solidFill>
                <a:schemeClr val="bg1">
                  <a:lumMod val="50000"/>
                </a:schemeClr>
              </a:solidFill>
              <a:latin typeface="Meiryo" charset="-128"/>
              <a:ea typeface="Meiryo" charset="-128"/>
              <a:cs typeface="Meiryo" charset="-128"/>
            </a:endParaRPr>
          </a:p>
        </p:txBody>
      </p:sp>
      <p:sp>
        <p:nvSpPr>
          <p:cNvPr id="29" name="テキスト ボックス 28"/>
          <p:cNvSpPr txBox="1"/>
          <p:nvPr/>
        </p:nvSpPr>
        <p:spPr>
          <a:xfrm>
            <a:off x="4196581" y="6190315"/>
            <a:ext cx="755336" cy="369332"/>
          </a:xfrm>
          <a:prstGeom prst="rect">
            <a:avLst/>
          </a:prstGeom>
          <a:noFill/>
        </p:spPr>
        <p:txBody>
          <a:bodyPr wrap="none" rtlCol="0">
            <a:spAutoFit/>
          </a:bodyPr>
          <a:lstStyle/>
          <a:p>
            <a:pPr algn="ctr"/>
            <a:r>
              <a:rPr kumimoji="1" lang="en-US" altLang="ja-JP">
                <a:solidFill>
                  <a:schemeClr val="bg1">
                    <a:lumMod val="50000"/>
                  </a:schemeClr>
                </a:solidFill>
                <a:latin typeface="Meiryo" charset="-128"/>
                <a:ea typeface="Meiryo" charset="-128"/>
                <a:cs typeface="Meiryo" charset="-128"/>
              </a:rPr>
              <a:t>2019</a:t>
            </a:r>
            <a:endParaRPr kumimoji="1" lang="ja-JP" altLang="en-US" dirty="0">
              <a:solidFill>
                <a:schemeClr val="bg1">
                  <a:lumMod val="50000"/>
                </a:schemeClr>
              </a:solidFill>
              <a:latin typeface="Meiryo" charset="-128"/>
              <a:ea typeface="Meiryo" charset="-128"/>
              <a:cs typeface="Meiryo" charset="-128"/>
            </a:endParaRPr>
          </a:p>
        </p:txBody>
      </p:sp>
      <p:sp>
        <p:nvSpPr>
          <p:cNvPr id="30" name="テキスト ボックス 29"/>
          <p:cNvSpPr txBox="1"/>
          <p:nvPr/>
        </p:nvSpPr>
        <p:spPr>
          <a:xfrm>
            <a:off x="5977393" y="6190315"/>
            <a:ext cx="755336" cy="369332"/>
          </a:xfrm>
          <a:prstGeom prst="rect">
            <a:avLst/>
          </a:prstGeom>
          <a:noFill/>
        </p:spPr>
        <p:txBody>
          <a:bodyPr wrap="none" rtlCol="0">
            <a:spAutoFit/>
          </a:bodyPr>
          <a:lstStyle/>
          <a:p>
            <a:pPr algn="ctr"/>
            <a:r>
              <a:rPr kumimoji="1" lang="en-US" altLang="ja-JP" dirty="0">
                <a:solidFill>
                  <a:schemeClr val="bg1">
                    <a:lumMod val="50000"/>
                  </a:schemeClr>
                </a:solidFill>
                <a:latin typeface="Meiryo" charset="-128"/>
                <a:ea typeface="Meiryo" charset="-128"/>
                <a:cs typeface="Meiryo" charset="-128"/>
              </a:rPr>
              <a:t>2020</a:t>
            </a:r>
            <a:endParaRPr kumimoji="1" lang="ja-JP" altLang="en-US" dirty="0">
              <a:solidFill>
                <a:schemeClr val="bg1">
                  <a:lumMod val="50000"/>
                </a:schemeClr>
              </a:solidFill>
              <a:latin typeface="Meiryo" charset="-128"/>
              <a:ea typeface="Meiryo" charset="-128"/>
              <a:cs typeface="Meiryo" charset="-128"/>
            </a:endParaRPr>
          </a:p>
        </p:txBody>
      </p:sp>
      <p:sp>
        <p:nvSpPr>
          <p:cNvPr id="31" name="テキスト ボックス 30"/>
          <p:cNvSpPr txBox="1"/>
          <p:nvPr/>
        </p:nvSpPr>
        <p:spPr>
          <a:xfrm>
            <a:off x="7422559" y="6190315"/>
            <a:ext cx="986167" cy="369332"/>
          </a:xfrm>
          <a:prstGeom prst="rect">
            <a:avLst/>
          </a:prstGeom>
          <a:noFill/>
        </p:spPr>
        <p:txBody>
          <a:bodyPr wrap="none" rtlCol="0">
            <a:spAutoFit/>
          </a:bodyPr>
          <a:lstStyle/>
          <a:p>
            <a:pPr algn="ctr"/>
            <a:r>
              <a:rPr kumimoji="1" lang="en-US" altLang="ja-JP" dirty="0">
                <a:solidFill>
                  <a:schemeClr val="bg1">
                    <a:lumMod val="50000"/>
                  </a:schemeClr>
                </a:solidFill>
                <a:latin typeface="Meiryo" charset="-128"/>
                <a:ea typeface="Meiryo" charset="-128"/>
                <a:cs typeface="Meiryo" charset="-128"/>
              </a:rPr>
              <a:t>2021〜</a:t>
            </a:r>
            <a:endParaRPr kumimoji="1" lang="ja-JP" altLang="en-US" dirty="0">
              <a:solidFill>
                <a:schemeClr val="bg1">
                  <a:lumMod val="50000"/>
                </a:schemeClr>
              </a:solidFill>
              <a:latin typeface="Meiryo" charset="-128"/>
              <a:ea typeface="Meiryo" charset="-128"/>
              <a:cs typeface="Meiryo" charset="-128"/>
            </a:endParaRPr>
          </a:p>
        </p:txBody>
      </p:sp>
    </p:spTree>
    <p:extLst>
      <p:ext uri="{BB962C8B-B14F-4D97-AF65-F5344CB8AC3E}">
        <p14:creationId xmlns:p14="http://schemas.microsoft.com/office/powerpoint/2010/main" val="28391939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400" y="266400"/>
            <a:ext cx="8686800" cy="416221"/>
          </a:xfrm>
          <a:prstGeom prst="rect">
            <a:avLst/>
          </a:prstGeom>
        </p:spPr>
        <p:txBody>
          <a:bodyPr lIns="0" rIns="0">
            <a:noAutofit/>
          </a:bodyPr>
          <a:lstStyle/>
          <a:p>
            <a:r>
              <a:rPr kumimoji="1" lang="en-US" altLang="ja-JP" sz="2700" dirty="0"/>
              <a:t>DX</a:t>
            </a:r>
            <a:r>
              <a:rPr kumimoji="1" lang="ja-JP" altLang="en-US" sz="2700" dirty="0"/>
              <a:t>を実現する</a:t>
            </a:r>
            <a:r>
              <a:rPr kumimoji="1" lang="en-US" altLang="ja-JP" sz="2700" dirty="0"/>
              <a:t>4</a:t>
            </a:r>
            <a:r>
              <a:rPr kumimoji="1" lang="ja-JP" altLang="en-US" sz="2700" dirty="0" err="1"/>
              <a:t>つの</a:t>
            </a:r>
            <a:r>
              <a:rPr kumimoji="1" lang="ja-JP" altLang="en-US" sz="2700" dirty="0"/>
              <a:t>手法と考え方</a:t>
            </a:r>
          </a:p>
        </p:txBody>
      </p:sp>
      <p:sp>
        <p:nvSpPr>
          <p:cNvPr id="4" name="正方形/長方形 3"/>
          <p:cNvSpPr/>
          <p:nvPr/>
        </p:nvSpPr>
        <p:spPr>
          <a:xfrm>
            <a:off x="452717" y="1090028"/>
            <a:ext cx="8238566" cy="62499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dirty="0">
                <a:solidFill>
                  <a:srgbClr val="FFFFFF"/>
                </a:solidFill>
                <a:latin typeface="Meiryo" charset="-128"/>
                <a:ea typeface="Meiryo" charset="-128"/>
                <a:cs typeface="Meiryo" charset="-128"/>
              </a:rPr>
              <a:t>現場</a:t>
            </a:r>
            <a:r>
              <a:rPr kumimoji="1" lang="ja-JP" altLang="en-US" sz="1200" dirty="0">
                <a:solidFill>
                  <a:srgbClr val="FFFFFF"/>
                </a:solidFill>
                <a:latin typeface="Meiryo" charset="-128"/>
                <a:ea typeface="Meiryo" charset="-128"/>
                <a:cs typeface="Meiryo" charset="-128"/>
              </a:rPr>
              <a:t>に足を運ぶ　</a:t>
            </a:r>
            <a:r>
              <a:rPr kumimoji="1" lang="ja-JP" altLang="en-US" sz="3200" dirty="0">
                <a:solidFill>
                  <a:srgbClr val="FFFFFF"/>
                </a:solidFill>
                <a:latin typeface="Meiryo" charset="-128"/>
                <a:ea typeface="Meiryo" charset="-128"/>
                <a:cs typeface="Meiryo" charset="-128"/>
              </a:rPr>
              <a:t>現物</a:t>
            </a:r>
            <a:r>
              <a:rPr kumimoji="1" lang="ja-JP" altLang="en-US" sz="1200" dirty="0">
                <a:solidFill>
                  <a:srgbClr val="FFFFFF"/>
                </a:solidFill>
                <a:latin typeface="Meiryo" charset="-128"/>
                <a:ea typeface="Meiryo" charset="-128"/>
                <a:cs typeface="Meiryo" charset="-128"/>
              </a:rPr>
              <a:t>を手に取る　</a:t>
            </a:r>
            <a:r>
              <a:rPr kumimoji="1" lang="ja-JP" altLang="en-US" sz="3200" dirty="0">
                <a:solidFill>
                  <a:srgbClr val="FFFFFF"/>
                </a:solidFill>
                <a:latin typeface="Meiryo" charset="-128"/>
                <a:ea typeface="Meiryo" charset="-128"/>
                <a:cs typeface="Meiryo" charset="-128"/>
              </a:rPr>
              <a:t>現実</a:t>
            </a:r>
            <a:r>
              <a:rPr kumimoji="1" lang="ja-JP" altLang="en-US" sz="1200" dirty="0">
                <a:solidFill>
                  <a:srgbClr val="FFFFFF"/>
                </a:solidFill>
                <a:latin typeface="Meiryo" charset="-128"/>
                <a:ea typeface="Meiryo" charset="-128"/>
                <a:cs typeface="Meiryo" charset="-128"/>
              </a:rPr>
              <a:t>を自分で確認する</a:t>
            </a:r>
            <a:endParaRPr kumimoji="1" lang="en-US" altLang="ja-JP" sz="1200" dirty="0">
              <a:solidFill>
                <a:srgbClr val="FFFFFF"/>
              </a:solidFill>
              <a:latin typeface="Meiryo" charset="-128"/>
              <a:ea typeface="Meiryo" charset="-128"/>
              <a:cs typeface="Meiryo" charset="-128"/>
            </a:endParaRPr>
          </a:p>
        </p:txBody>
      </p:sp>
      <p:sp>
        <p:nvSpPr>
          <p:cNvPr id="11" name="正方形/長方形 10"/>
          <p:cNvSpPr/>
          <p:nvPr/>
        </p:nvSpPr>
        <p:spPr>
          <a:xfrm>
            <a:off x="497869" y="1867177"/>
            <a:ext cx="1964271" cy="3763468"/>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2" name="正方形/長方形 11"/>
          <p:cNvSpPr/>
          <p:nvPr/>
        </p:nvSpPr>
        <p:spPr>
          <a:xfrm>
            <a:off x="2561764" y="1869946"/>
            <a:ext cx="1964271" cy="375757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3" name="正方形/長方形 12"/>
          <p:cNvSpPr/>
          <p:nvPr/>
        </p:nvSpPr>
        <p:spPr>
          <a:xfrm>
            <a:off x="4610524" y="1867176"/>
            <a:ext cx="1964271" cy="375757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4" name="正方形/長方形 13"/>
          <p:cNvSpPr/>
          <p:nvPr/>
        </p:nvSpPr>
        <p:spPr>
          <a:xfrm>
            <a:off x="6670572" y="1869946"/>
            <a:ext cx="1964271" cy="375757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5" name="テキスト ボックス 14"/>
          <p:cNvSpPr txBox="1"/>
          <p:nvPr/>
        </p:nvSpPr>
        <p:spPr>
          <a:xfrm>
            <a:off x="736049" y="2941192"/>
            <a:ext cx="1487908" cy="369332"/>
          </a:xfrm>
          <a:prstGeom prst="rect">
            <a:avLst/>
          </a:prstGeom>
          <a:solidFill>
            <a:srgbClr val="00B050"/>
          </a:solidFill>
        </p:spPr>
        <p:txBody>
          <a:bodyPr wrap="none" rtlCol="0">
            <a:spAutoFit/>
          </a:bodyPr>
          <a:lstStyle/>
          <a:p>
            <a:pPr algn="ctr"/>
            <a:r>
              <a:rPr kumimoji="1" lang="ja-JP" altLang="en-US" dirty="0">
                <a:solidFill>
                  <a:schemeClr val="bg1"/>
                </a:solidFill>
              </a:rPr>
              <a:t>デザイン思考</a:t>
            </a:r>
          </a:p>
        </p:txBody>
      </p:sp>
      <p:sp>
        <p:nvSpPr>
          <p:cNvPr id="16" name="テキスト ボックス 15"/>
          <p:cNvSpPr txBox="1"/>
          <p:nvPr/>
        </p:nvSpPr>
        <p:spPr>
          <a:xfrm>
            <a:off x="2657793" y="2971969"/>
            <a:ext cx="1779654" cy="307777"/>
          </a:xfrm>
          <a:prstGeom prst="rect">
            <a:avLst/>
          </a:prstGeom>
          <a:solidFill>
            <a:srgbClr val="00B050"/>
          </a:solidFill>
        </p:spPr>
        <p:txBody>
          <a:bodyPr wrap="none" rtlCol="0">
            <a:spAutoFit/>
          </a:bodyPr>
          <a:lstStyle/>
          <a:p>
            <a:pPr algn="ctr"/>
            <a:r>
              <a:rPr kumimoji="1" lang="ja-JP" altLang="en-US" sz="1400" dirty="0">
                <a:solidFill>
                  <a:schemeClr val="bg1"/>
                </a:solidFill>
              </a:rPr>
              <a:t>リーン・スタートアップ</a:t>
            </a:r>
          </a:p>
        </p:txBody>
      </p:sp>
      <p:sp>
        <p:nvSpPr>
          <p:cNvPr id="17" name="テキスト ボックス 16"/>
          <p:cNvSpPr txBox="1"/>
          <p:nvPr/>
        </p:nvSpPr>
        <p:spPr>
          <a:xfrm>
            <a:off x="4758940" y="2941192"/>
            <a:ext cx="1667444" cy="369332"/>
          </a:xfrm>
          <a:prstGeom prst="rect">
            <a:avLst/>
          </a:prstGeom>
          <a:solidFill>
            <a:srgbClr val="00B050"/>
          </a:solidFill>
        </p:spPr>
        <p:txBody>
          <a:bodyPr wrap="none" rtlCol="0">
            <a:spAutoFit/>
          </a:bodyPr>
          <a:lstStyle/>
          <a:p>
            <a:pPr algn="ctr"/>
            <a:r>
              <a:rPr kumimoji="1" lang="ja-JP" altLang="en-US">
                <a:solidFill>
                  <a:schemeClr val="bg1"/>
                </a:solidFill>
              </a:rPr>
              <a:t>アジャイル開発</a:t>
            </a:r>
            <a:endParaRPr kumimoji="1" lang="ja-JP" altLang="en-US" dirty="0">
              <a:solidFill>
                <a:schemeClr val="bg1"/>
              </a:solidFill>
            </a:endParaRPr>
          </a:p>
        </p:txBody>
      </p:sp>
      <p:sp>
        <p:nvSpPr>
          <p:cNvPr id="18" name="テキスト ボックス 17"/>
          <p:cNvSpPr txBox="1"/>
          <p:nvPr/>
        </p:nvSpPr>
        <p:spPr>
          <a:xfrm>
            <a:off x="7198192" y="2941192"/>
            <a:ext cx="909031" cy="369332"/>
          </a:xfrm>
          <a:prstGeom prst="rect">
            <a:avLst/>
          </a:prstGeom>
          <a:solidFill>
            <a:srgbClr val="00B050"/>
          </a:solidFill>
        </p:spPr>
        <p:txBody>
          <a:bodyPr wrap="none" rtlCol="0">
            <a:spAutoFit/>
          </a:bodyPr>
          <a:lstStyle/>
          <a:p>
            <a:pPr algn="ctr"/>
            <a:r>
              <a:rPr kumimoji="1" lang="en-US" altLang="ja-JP" dirty="0">
                <a:solidFill>
                  <a:schemeClr val="bg1"/>
                </a:solidFill>
              </a:rPr>
              <a:t>DevOps</a:t>
            </a:r>
            <a:endParaRPr kumimoji="1" lang="ja-JP" altLang="en-US" dirty="0">
              <a:solidFill>
                <a:schemeClr val="bg1"/>
              </a:solidFill>
            </a:endParaRPr>
          </a:p>
        </p:txBody>
      </p:sp>
      <p:sp>
        <p:nvSpPr>
          <p:cNvPr id="19" name="テキスト ボックス 18"/>
          <p:cNvSpPr txBox="1"/>
          <p:nvPr/>
        </p:nvSpPr>
        <p:spPr>
          <a:xfrm>
            <a:off x="497869" y="3501009"/>
            <a:ext cx="1964271" cy="577081"/>
          </a:xfrm>
          <a:prstGeom prst="rect">
            <a:avLst/>
          </a:prstGeom>
          <a:noFill/>
        </p:spPr>
        <p:txBody>
          <a:bodyPr wrap="square" rtlCol="0">
            <a:spAutoFit/>
          </a:bodyPr>
          <a:lstStyle/>
          <a:p>
            <a:r>
              <a:rPr lang="ja-JP" altLang="en-US" sz="1050" dirty="0">
                <a:solidFill>
                  <a:schemeClr val="bg1"/>
                </a:solidFill>
                <a:latin typeface="Meiryo" charset="-128"/>
                <a:ea typeface="Meiryo" charset="-128"/>
                <a:cs typeface="Meiryo" charset="-128"/>
              </a:rPr>
              <a:t>デザイナー的なクリエイティブな視点で、ビジネス上の課題を解決する</a:t>
            </a:r>
            <a:endParaRPr kumimoji="1" lang="ja-JP" altLang="en-US" sz="1050" dirty="0">
              <a:solidFill>
                <a:schemeClr val="bg1"/>
              </a:solidFill>
              <a:latin typeface="Meiryo" charset="-128"/>
              <a:ea typeface="Meiryo" charset="-128"/>
              <a:cs typeface="Meiryo" charset="-128"/>
            </a:endParaRPr>
          </a:p>
        </p:txBody>
      </p:sp>
      <p:sp>
        <p:nvSpPr>
          <p:cNvPr id="20" name="テキスト ボックス 19"/>
          <p:cNvSpPr txBox="1"/>
          <p:nvPr/>
        </p:nvSpPr>
        <p:spPr>
          <a:xfrm>
            <a:off x="2569205" y="3501009"/>
            <a:ext cx="1964271" cy="577081"/>
          </a:xfrm>
          <a:prstGeom prst="rect">
            <a:avLst/>
          </a:prstGeom>
          <a:noFill/>
        </p:spPr>
        <p:txBody>
          <a:bodyPr wrap="square" rtlCol="0">
            <a:spAutoFit/>
          </a:bodyPr>
          <a:lstStyle/>
          <a:p>
            <a:r>
              <a:rPr kumimoji="1" lang="ja-JP" altLang="en-US" sz="1050" dirty="0">
                <a:solidFill>
                  <a:schemeClr val="bg1"/>
                </a:solidFill>
                <a:latin typeface="Meiryo" charset="-128"/>
                <a:ea typeface="Meiryo" charset="-128"/>
                <a:cs typeface="Meiryo" charset="-128"/>
              </a:rPr>
              <a:t>最小限の機能に絞って</a:t>
            </a:r>
            <a:r>
              <a:rPr lang="ja-JP" altLang="en-US" sz="1050" dirty="0">
                <a:solidFill>
                  <a:schemeClr val="bg1"/>
                </a:solidFill>
                <a:latin typeface="Meiryo" charset="-128"/>
                <a:ea typeface="Meiryo" charset="-128"/>
                <a:cs typeface="Meiryo" charset="-128"/>
              </a:rPr>
              <a:t>短期間で開発しフィードバックをうけて完成度を高める</a:t>
            </a:r>
            <a:endParaRPr lang="en-US" altLang="ja-JP" sz="1050" dirty="0">
              <a:solidFill>
                <a:schemeClr val="bg1"/>
              </a:solidFill>
              <a:latin typeface="Meiryo" charset="-128"/>
              <a:ea typeface="Meiryo" charset="-128"/>
              <a:cs typeface="Meiryo" charset="-128"/>
            </a:endParaRPr>
          </a:p>
        </p:txBody>
      </p:sp>
      <p:sp>
        <p:nvSpPr>
          <p:cNvPr id="21" name="テキスト ボックス 20"/>
          <p:cNvSpPr txBox="1"/>
          <p:nvPr/>
        </p:nvSpPr>
        <p:spPr>
          <a:xfrm>
            <a:off x="4610524" y="3501008"/>
            <a:ext cx="1964271" cy="577081"/>
          </a:xfrm>
          <a:prstGeom prst="rect">
            <a:avLst/>
          </a:prstGeom>
          <a:noFill/>
        </p:spPr>
        <p:txBody>
          <a:bodyPr wrap="square" rtlCol="0">
            <a:spAutoFit/>
          </a:bodyPr>
          <a:lstStyle/>
          <a:p>
            <a:r>
              <a:rPr lang="ja-JP" altLang="en-US" sz="1050" dirty="0">
                <a:solidFill>
                  <a:schemeClr val="bg1"/>
                </a:solidFill>
                <a:latin typeface="Meiryo" charset="-128"/>
                <a:ea typeface="Meiryo" charset="-128"/>
                <a:cs typeface="Meiryo" charset="-128"/>
              </a:rPr>
              <a:t>ビジネスの成果に貢献するシステムを、バグフリーで変更にも柔軟に開発する</a:t>
            </a:r>
            <a:endParaRPr kumimoji="1" lang="ja-JP" altLang="en-US" sz="1050" dirty="0">
              <a:solidFill>
                <a:schemeClr val="bg1"/>
              </a:solidFill>
              <a:latin typeface="Meiryo" charset="-128"/>
              <a:ea typeface="Meiryo" charset="-128"/>
              <a:cs typeface="Meiryo" charset="-128"/>
            </a:endParaRPr>
          </a:p>
        </p:txBody>
      </p:sp>
      <p:sp>
        <p:nvSpPr>
          <p:cNvPr id="22" name="テキスト ボックス 21"/>
          <p:cNvSpPr txBox="1"/>
          <p:nvPr/>
        </p:nvSpPr>
        <p:spPr>
          <a:xfrm>
            <a:off x="6670572" y="3501008"/>
            <a:ext cx="1964271" cy="577081"/>
          </a:xfrm>
          <a:prstGeom prst="rect">
            <a:avLst/>
          </a:prstGeom>
          <a:noFill/>
        </p:spPr>
        <p:txBody>
          <a:bodyPr wrap="square" rtlCol="0">
            <a:spAutoFit/>
          </a:bodyPr>
          <a:lstStyle/>
          <a:p>
            <a:r>
              <a:rPr lang="ja-JP" altLang="en-US" sz="1050" dirty="0">
                <a:solidFill>
                  <a:schemeClr val="bg1"/>
                </a:solidFill>
                <a:latin typeface="Meiryo" charset="-128"/>
                <a:ea typeface="Meiryo" charset="-128"/>
                <a:cs typeface="Meiryo" charset="-128"/>
              </a:rPr>
              <a:t>安定稼働を維持しながら、開発されたシステムを直ちに・頻繁に本番環境に移行する</a:t>
            </a:r>
            <a:endParaRPr kumimoji="1" lang="ja-JP" altLang="en-US" sz="1050" dirty="0">
              <a:solidFill>
                <a:schemeClr val="bg1"/>
              </a:solidFill>
              <a:latin typeface="Meiryo" charset="-128"/>
              <a:ea typeface="Meiryo" charset="-128"/>
              <a:cs typeface="Meiryo" charset="-128"/>
            </a:endParaRPr>
          </a:p>
        </p:txBody>
      </p:sp>
      <p:sp>
        <p:nvSpPr>
          <p:cNvPr id="23" name="右矢印 22"/>
          <p:cNvSpPr/>
          <p:nvPr/>
        </p:nvSpPr>
        <p:spPr>
          <a:xfrm>
            <a:off x="2239908" y="3906779"/>
            <a:ext cx="484256" cy="649111"/>
          </a:xfrm>
          <a:prstGeom prst="rightArrow">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右矢印 23"/>
          <p:cNvSpPr/>
          <p:nvPr/>
        </p:nvSpPr>
        <p:spPr>
          <a:xfrm>
            <a:off x="4321548" y="3903176"/>
            <a:ext cx="484256" cy="649111"/>
          </a:xfrm>
          <a:prstGeom prst="rightArrow">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右矢印 24"/>
          <p:cNvSpPr/>
          <p:nvPr/>
        </p:nvSpPr>
        <p:spPr>
          <a:xfrm>
            <a:off x="6389164" y="3905945"/>
            <a:ext cx="484256" cy="649111"/>
          </a:xfrm>
          <a:prstGeom prst="rightArrow">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p:cNvSpPr txBox="1"/>
          <p:nvPr/>
        </p:nvSpPr>
        <p:spPr>
          <a:xfrm>
            <a:off x="597840" y="4442768"/>
            <a:ext cx="1967205" cy="1015663"/>
          </a:xfrm>
          <a:prstGeom prst="rect">
            <a:avLst/>
          </a:prstGeom>
          <a:noFill/>
        </p:spPr>
        <p:txBody>
          <a:bodyPr wrap="none" rtlCol="0">
            <a:spAutoFit/>
          </a:bodyPr>
          <a:lstStyle/>
          <a:p>
            <a:pPr marL="171450" indent="-171450">
              <a:buFont typeface="Wingdings" charset="2"/>
              <a:buChar char="l"/>
            </a:pPr>
            <a:r>
              <a:rPr kumimoji="1" lang="ja-JP" altLang="en-US" sz="1200" dirty="0">
                <a:solidFill>
                  <a:schemeClr val="bg1"/>
                </a:solidFill>
                <a:latin typeface="Meiryo" charset="-128"/>
                <a:ea typeface="Meiryo" charset="-128"/>
                <a:cs typeface="Meiryo" charset="-128"/>
              </a:rPr>
              <a:t>共感</a:t>
            </a:r>
            <a:r>
              <a:rPr kumimoji="1" lang="ja-JP" altLang="en-US" sz="800" dirty="0">
                <a:solidFill>
                  <a:schemeClr val="bg1"/>
                </a:solidFill>
                <a:latin typeface="Meiryo" charset="-128"/>
                <a:ea typeface="Meiryo" charset="-128"/>
                <a:cs typeface="Meiryo" charset="-128"/>
              </a:rPr>
              <a:t>（</a:t>
            </a:r>
            <a:r>
              <a:rPr kumimoji="1" lang="en-US" altLang="ja-JP" sz="800" dirty="0">
                <a:solidFill>
                  <a:schemeClr val="bg1"/>
                </a:solidFill>
                <a:latin typeface="Meiryo" charset="-128"/>
                <a:ea typeface="Meiryo" charset="-128"/>
                <a:cs typeface="Meiryo" charset="-128"/>
              </a:rPr>
              <a:t>Emphasize</a:t>
            </a:r>
            <a:r>
              <a:rPr kumimoji="1" lang="ja-JP" altLang="en-US" sz="800" dirty="0">
                <a:solidFill>
                  <a:schemeClr val="bg1"/>
                </a:solidFill>
                <a:latin typeface="Meiryo" charset="-128"/>
                <a:ea typeface="Meiryo" charset="-128"/>
                <a:cs typeface="Meiryo" charset="-128"/>
              </a:rPr>
              <a:t>）</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1200" dirty="0">
                <a:solidFill>
                  <a:schemeClr val="bg1"/>
                </a:solidFill>
                <a:latin typeface="Meiryo" charset="-128"/>
                <a:ea typeface="Meiryo" charset="-128"/>
                <a:cs typeface="Meiryo" charset="-128"/>
              </a:rPr>
              <a:t>問題定義</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Define</a:t>
            </a:r>
            <a:r>
              <a:rPr lang="ja-JP" altLang="en-US" sz="800" dirty="0">
                <a:solidFill>
                  <a:schemeClr val="bg1"/>
                </a:solidFill>
                <a:latin typeface="Meiryo" charset="-128"/>
                <a:ea typeface="Meiryo" charset="-128"/>
                <a:cs typeface="Meiryo" charset="-128"/>
              </a:rPr>
              <a:t>）</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kumimoji="1" lang="ja-JP" altLang="en-US" sz="1200" dirty="0">
                <a:solidFill>
                  <a:schemeClr val="bg1"/>
                </a:solidFill>
                <a:latin typeface="Meiryo" charset="-128"/>
                <a:ea typeface="Meiryo" charset="-128"/>
                <a:cs typeface="Meiryo" charset="-128"/>
              </a:rPr>
              <a:t>創造</a:t>
            </a:r>
            <a:r>
              <a:rPr kumimoji="1" lang="ja-JP" altLang="en-US" sz="800" dirty="0">
                <a:solidFill>
                  <a:schemeClr val="bg1"/>
                </a:solidFill>
                <a:latin typeface="Meiryo" charset="-128"/>
                <a:ea typeface="Meiryo" charset="-128"/>
                <a:cs typeface="Meiryo" charset="-128"/>
              </a:rPr>
              <a:t>（</a:t>
            </a:r>
            <a:r>
              <a:rPr kumimoji="1" lang="en-US" altLang="ja-JP" sz="800" dirty="0">
                <a:solidFill>
                  <a:schemeClr val="bg1"/>
                </a:solidFill>
                <a:latin typeface="Meiryo" charset="-128"/>
                <a:ea typeface="Meiryo" charset="-128"/>
                <a:cs typeface="Meiryo" charset="-128"/>
              </a:rPr>
              <a:t>Ideate</a:t>
            </a:r>
            <a:r>
              <a:rPr kumimoji="1" lang="ja-JP" altLang="en-US" sz="800" dirty="0">
                <a:solidFill>
                  <a:schemeClr val="bg1"/>
                </a:solidFill>
                <a:latin typeface="Meiryo" charset="-128"/>
                <a:ea typeface="Meiryo" charset="-128"/>
                <a:cs typeface="Meiryo" charset="-128"/>
              </a:rPr>
              <a:t>）</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1200" dirty="0">
                <a:solidFill>
                  <a:schemeClr val="bg1"/>
                </a:solidFill>
                <a:latin typeface="Meiryo" charset="-128"/>
                <a:ea typeface="Meiryo" charset="-128"/>
                <a:cs typeface="Meiryo" charset="-128"/>
              </a:rPr>
              <a:t>プロトタイプ</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Prototype</a:t>
            </a:r>
            <a:r>
              <a:rPr lang="ja-JP" altLang="en-US" sz="800" dirty="0">
                <a:solidFill>
                  <a:schemeClr val="bg1"/>
                </a:solidFill>
                <a:latin typeface="Meiryo" charset="-128"/>
                <a:ea typeface="Meiryo" charset="-128"/>
                <a:cs typeface="Meiryo" charset="-128"/>
              </a:rPr>
              <a:t>）</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1200" dirty="0">
                <a:solidFill>
                  <a:schemeClr val="bg1"/>
                </a:solidFill>
                <a:latin typeface="Meiryo" charset="-128"/>
                <a:ea typeface="Meiryo" charset="-128"/>
                <a:cs typeface="Meiryo" charset="-128"/>
              </a:rPr>
              <a:t>検証</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Test</a:t>
            </a:r>
            <a:r>
              <a:rPr lang="ja-JP" altLang="en-US" sz="800" dirty="0">
                <a:solidFill>
                  <a:schemeClr val="bg1"/>
                </a:solidFill>
                <a:latin typeface="Meiryo" charset="-128"/>
                <a:ea typeface="Meiryo" charset="-128"/>
                <a:cs typeface="Meiryo" charset="-128"/>
              </a:rPr>
              <a:t>）</a:t>
            </a:r>
            <a:endParaRPr kumimoji="1" lang="ja-JP" altLang="en-US" sz="800" dirty="0">
              <a:solidFill>
                <a:schemeClr val="bg1"/>
              </a:solidFill>
              <a:latin typeface="Meiryo" charset="-128"/>
              <a:ea typeface="Meiryo" charset="-128"/>
              <a:cs typeface="Meiryo" charset="-128"/>
            </a:endParaRPr>
          </a:p>
        </p:txBody>
      </p:sp>
      <p:sp>
        <p:nvSpPr>
          <p:cNvPr id="27" name="テキスト ボックス 26"/>
          <p:cNvSpPr txBox="1"/>
          <p:nvPr/>
        </p:nvSpPr>
        <p:spPr>
          <a:xfrm>
            <a:off x="2748356" y="4624801"/>
            <a:ext cx="1290738" cy="646331"/>
          </a:xfrm>
          <a:prstGeom prst="rect">
            <a:avLst/>
          </a:prstGeom>
          <a:noFill/>
        </p:spPr>
        <p:txBody>
          <a:bodyPr wrap="none" rtlCol="0">
            <a:spAutoFit/>
          </a:bodyPr>
          <a:lstStyle/>
          <a:p>
            <a:pPr marL="171450" indent="-171450">
              <a:buFont typeface="Wingdings" charset="2"/>
              <a:buChar char="l"/>
            </a:pPr>
            <a:r>
              <a:rPr kumimoji="1" lang="ja-JP" altLang="en-US" sz="1200" dirty="0">
                <a:solidFill>
                  <a:schemeClr val="bg1"/>
                </a:solidFill>
                <a:latin typeface="Meiryo" charset="-128"/>
                <a:ea typeface="Meiryo" charset="-128"/>
                <a:cs typeface="Meiryo" charset="-128"/>
              </a:rPr>
              <a:t>構築</a:t>
            </a:r>
            <a:r>
              <a:rPr kumimoji="1" lang="ja-JP" altLang="en-US" sz="800" dirty="0">
                <a:solidFill>
                  <a:schemeClr val="bg1"/>
                </a:solidFill>
                <a:latin typeface="Meiryo" charset="-128"/>
                <a:ea typeface="Meiryo" charset="-128"/>
                <a:cs typeface="Meiryo" charset="-128"/>
              </a:rPr>
              <a:t>（</a:t>
            </a:r>
            <a:r>
              <a:rPr kumimoji="1" lang="en-US" altLang="ja-JP" sz="800" dirty="0">
                <a:solidFill>
                  <a:schemeClr val="bg1"/>
                </a:solidFill>
                <a:latin typeface="Meiryo" charset="-128"/>
                <a:ea typeface="Meiryo" charset="-128"/>
                <a:cs typeface="Meiryo" charset="-128"/>
              </a:rPr>
              <a:t>Build</a:t>
            </a:r>
            <a:r>
              <a:rPr kumimoji="1" lang="ja-JP" altLang="en-US" sz="800" dirty="0">
                <a:solidFill>
                  <a:schemeClr val="bg1"/>
                </a:solidFill>
                <a:latin typeface="Meiryo" charset="-128"/>
                <a:ea typeface="Meiryo" charset="-128"/>
                <a:cs typeface="Meiryo" charset="-128"/>
              </a:rPr>
              <a:t>）</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1200" dirty="0">
                <a:solidFill>
                  <a:schemeClr val="bg1"/>
                </a:solidFill>
                <a:latin typeface="Meiryo" charset="-128"/>
                <a:ea typeface="Meiryo" charset="-128"/>
                <a:cs typeface="Meiryo" charset="-128"/>
              </a:rPr>
              <a:t>計測</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Measure</a:t>
            </a:r>
            <a:r>
              <a:rPr lang="ja-JP" altLang="en-US" sz="800" dirty="0">
                <a:solidFill>
                  <a:schemeClr val="bg1"/>
                </a:solidFill>
                <a:latin typeface="Meiryo" charset="-128"/>
                <a:ea typeface="Meiryo" charset="-128"/>
                <a:cs typeface="Meiryo" charset="-128"/>
              </a:rPr>
              <a:t>）</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kumimoji="1" lang="ja-JP" altLang="en-US" sz="1200" dirty="0">
                <a:solidFill>
                  <a:schemeClr val="bg1"/>
                </a:solidFill>
                <a:latin typeface="Meiryo" charset="-128"/>
                <a:ea typeface="Meiryo" charset="-128"/>
                <a:cs typeface="Meiryo" charset="-128"/>
              </a:rPr>
              <a:t>学習</a:t>
            </a:r>
            <a:r>
              <a:rPr kumimoji="1" lang="ja-JP" altLang="en-US" sz="800" dirty="0">
                <a:solidFill>
                  <a:schemeClr val="bg1"/>
                </a:solidFill>
                <a:latin typeface="Meiryo" charset="-128"/>
                <a:ea typeface="Meiryo" charset="-128"/>
                <a:cs typeface="Meiryo" charset="-128"/>
              </a:rPr>
              <a:t>（</a:t>
            </a:r>
            <a:r>
              <a:rPr kumimoji="1" lang="en-US" altLang="ja-JP" sz="800" dirty="0">
                <a:solidFill>
                  <a:schemeClr val="bg1"/>
                </a:solidFill>
                <a:latin typeface="Meiryo" charset="-128"/>
                <a:ea typeface="Meiryo" charset="-128"/>
                <a:cs typeface="Meiryo" charset="-128"/>
              </a:rPr>
              <a:t>Learn</a:t>
            </a:r>
            <a:r>
              <a:rPr kumimoji="1" lang="ja-JP" altLang="en-US" sz="800" dirty="0">
                <a:solidFill>
                  <a:schemeClr val="bg1"/>
                </a:solidFill>
                <a:latin typeface="Meiryo" charset="-128"/>
                <a:ea typeface="Meiryo" charset="-128"/>
                <a:cs typeface="Meiryo" charset="-128"/>
              </a:rPr>
              <a:t>）</a:t>
            </a:r>
          </a:p>
        </p:txBody>
      </p:sp>
      <p:sp>
        <p:nvSpPr>
          <p:cNvPr id="29" name="テキスト ボックス 28"/>
          <p:cNvSpPr txBox="1"/>
          <p:nvPr/>
        </p:nvSpPr>
        <p:spPr>
          <a:xfrm>
            <a:off x="6690750" y="4627433"/>
            <a:ext cx="1858201" cy="769441"/>
          </a:xfrm>
          <a:prstGeom prst="rect">
            <a:avLst/>
          </a:prstGeom>
          <a:noFill/>
        </p:spPr>
        <p:txBody>
          <a:bodyPr wrap="none" rtlCol="0">
            <a:spAutoFit/>
          </a:bodyPr>
          <a:lstStyle/>
          <a:p>
            <a:pPr marL="285750" indent="-285750">
              <a:buFont typeface="Wingdings" charset="2"/>
              <a:buChar char="l"/>
            </a:pPr>
            <a:r>
              <a:rPr kumimoji="1" lang="ja-JP" altLang="en-US" sz="1200" dirty="0">
                <a:solidFill>
                  <a:schemeClr val="bg1"/>
                </a:solidFill>
                <a:latin typeface="Meiryo" charset="-128"/>
                <a:ea typeface="Meiryo" charset="-128"/>
                <a:cs typeface="Meiryo" charset="-128"/>
              </a:rPr>
              <a:t>開発と運用の協調</a:t>
            </a:r>
            <a:endParaRPr kumimoji="1" lang="en-US" altLang="ja-JP" sz="12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自動化ツールの整備</a:t>
            </a:r>
            <a:endParaRPr lang="en-US" altLang="ja-JP" sz="1200" dirty="0">
              <a:solidFill>
                <a:schemeClr val="bg1"/>
              </a:solidFill>
              <a:latin typeface="Meiryo" charset="-128"/>
              <a:ea typeface="Meiryo" charset="-128"/>
              <a:cs typeface="Meiryo" charset="-128"/>
            </a:endParaRPr>
          </a:p>
          <a:p>
            <a:pPr marL="285750" indent="-285750">
              <a:buFont typeface="Wingdings" charset="2"/>
              <a:buChar char="l"/>
            </a:pPr>
            <a:r>
              <a:rPr kumimoji="1" lang="ja-JP" altLang="en-US" sz="1200" dirty="0">
                <a:solidFill>
                  <a:schemeClr val="bg1"/>
                </a:solidFill>
                <a:latin typeface="Meiryo" charset="-128"/>
                <a:ea typeface="Meiryo" charset="-128"/>
                <a:cs typeface="Meiryo" charset="-128"/>
              </a:rPr>
              <a:t>継続的デリバリー</a:t>
            </a:r>
            <a:endParaRPr kumimoji="1" lang="en-US" altLang="ja-JP" sz="1200" dirty="0">
              <a:solidFill>
                <a:schemeClr val="bg1"/>
              </a:solidFill>
              <a:latin typeface="Meiryo" charset="-128"/>
              <a:ea typeface="Meiryo" charset="-128"/>
              <a:cs typeface="Meiryo" charset="-128"/>
            </a:endParaRPr>
          </a:p>
          <a:p>
            <a:r>
              <a:rPr lang="en-US" altLang="ja-JP" sz="800" dirty="0">
                <a:solidFill>
                  <a:schemeClr val="bg1"/>
                </a:solidFill>
                <a:latin typeface="Meiryo" charset="-128"/>
                <a:ea typeface="Meiryo" charset="-128"/>
                <a:cs typeface="Meiryo" charset="-128"/>
              </a:rPr>
              <a:t>       </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Continuous Delivery</a:t>
            </a:r>
            <a:r>
              <a:rPr lang="ja-JP" altLang="en-US" sz="800" dirty="0">
                <a:solidFill>
                  <a:schemeClr val="bg1"/>
                </a:solidFill>
                <a:latin typeface="Meiryo" charset="-128"/>
                <a:ea typeface="Meiryo" charset="-128"/>
                <a:cs typeface="Meiryo" charset="-128"/>
              </a:rPr>
              <a:t>）</a:t>
            </a:r>
            <a:endParaRPr kumimoji="1" lang="ja-JP" altLang="en-US" sz="800" dirty="0">
              <a:solidFill>
                <a:schemeClr val="bg1"/>
              </a:solidFill>
              <a:latin typeface="Meiryo" charset="-128"/>
              <a:ea typeface="Meiryo" charset="-128"/>
              <a:cs typeface="Meiryo" charset="-128"/>
            </a:endParaRPr>
          </a:p>
        </p:txBody>
      </p:sp>
      <p:sp>
        <p:nvSpPr>
          <p:cNvPr id="30" name="正方形/長方形 29"/>
          <p:cNvSpPr/>
          <p:nvPr/>
        </p:nvSpPr>
        <p:spPr>
          <a:xfrm>
            <a:off x="4667475" y="4442768"/>
            <a:ext cx="2908916" cy="1015663"/>
          </a:xfrm>
          <a:prstGeom prst="rect">
            <a:avLst/>
          </a:prstGeom>
        </p:spPr>
        <p:txBody>
          <a:bodyPr wrap="square">
            <a:spAutoFit/>
          </a:bodyPr>
          <a:lstStyle/>
          <a:p>
            <a:pPr marL="285750" indent="-285750">
              <a:buFont typeface="Wingdings" charset="2"/>
              <a:buChar char="l"/>
            </a:pPr>
            <a:r>
              <a:rPr lang="ja-JP" altLang="en-US" sz="1200" dirty="0">
                <a:solidFill>
                  <a:schemeClr val="bg1"/>
                </a:solidFill>
                <a:latin typeface="Meiryo" charset="-128"/>
                <a:ea typeface="Meiryo" charset="-128"/>
                <a:cs typeface="Meiryo" charset="-128"/>
              </a:rPr>
              <a:t>反復／周期的</a:t>
            </a:r>
            <a:r>
              <a:rPr lang="ja-JP" altLang="en-US" sz="800" dirty="0">
                <a:solidFill>
                  <a:schemeClr val="bg1"/>
                </a:solidFill>
                <a:latin typeface="Meiryo" charset="-128"/>
                <a:ea typeface="Meiryo" charset="-128"/>
                <a:cs typeface="Meiryo" charset="-128"/>
              </a:rPr>
              <a:t>(Iterative)</a:t>
            </a:r>
            <a:endParaRPr lang="en-US" altLang="ja-JP" sz="8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漸進的</a:t>
            </a:r>
            <a:r>
              <a:rPr lang="ja-JP" altLang="en-US" sz="800" dirty="0">
                <a:solidFill>
                  <a:schemeClr val="bg1"/>
                </a:solidFill>
                <a:latin typeface="Meiryo" charset="-128"/>
                <a:ea typeface="Meiryo" charset="-128"/>
                <a:cs typeface="Meiryo" charset="-128"/>
              </a:rPr>
              <a:t>(Incremental）</a:t>
            </a:r>
            <a:endParaRPr lang="en-US" altLang="ja-JP" sz="8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適応主義</a:t>
            </a:r>
            <a:r>
              <a:rPr lang="ja-JP" altLang="en-US" sz="800" dirty="0">
                <a:solidFill>
                  <a:schemeClr val="bg1"/>
                </a:solidFill>
                <a:latin typeface="Meiryo" charset="-128"/>
                <a:ea typeface="Meiryo" charset="-128"/>
                <a:cs typeface="Meiryo" charset="-128"/>
              </a:rPr>
              <a:t>(Adaptive)</a:t>
            </a:r>
            <a:endParaRPr lang="en-US" altLang="ja-JP" sz="8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自律的</a:t>
            </a:r>
            <a:r>
              <a:rPr lang="ja-JP" altLang="en-US" sz="800" dirty="0">
                <a:solidFill>
                  <a:schemeClr val="bg1"/>
                </a:solidFill>
                <a:latin typeface="Meiryo" charset="-128"/>
                <a:ea typeface="Meiryo" charset="-128"/>
                <a:cs typeface="Meiryo" charset="-128"/>
              </a:rPr>
              <a:t>(Self-Organized)</a:t>
            </a:r>
            <a:endParaRPr lang="en-US" altLang="ja-JP" sz="8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多能工</a:t>
            </a:r>
            <a:r>
              <a:rPr lang="ja-JP" altLang="en-US" sz="800" dirty="0">
                <a:solidFill>
                  <a:schemeClr val="bg1"/>
                </a:solidFill>
                <a:latin typeface="Meiryo" charset="-128"/>
                <a:ea typeface="Meiryo" charset="-128"/>
                <a:cs typeface="Meiryo" charset="-128"/>
              </a:rPr>
              <a:t>(Cell Production）</a:t>
            </a:r>
          </a:p>
        </p:txBody>
      </p:sp>
      <p:sp>
        <p:nvSpPr>
          <p:cNvPr id="32" name="ホームベース 31"/>
          <p:cNvSpPr/>
          <p:nvPr/>
        </p:nvSpPr>
        <p:spPr>
          <a:xfrm>
            <a:off x="452717" y="5785564"/>
            <a:ext cx="8238566" cy="529519"/>
          </a:xfrm>
          <a:prstGeom prst="homePlate">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イノベーションと</a:t>
            </a:r>
            <a:r>
              <a:rPr kumimoji="1" lang="ja-JP" altLang="en-US" sz="2000">
                <a:solidFill>
                  <a:srgbClr val="FFFFFF"/>
                </a:solidFill>
                <a:latin typeface="Meiryo" charset="-128"/>
                <a:ea typeface="Meiryo" charset="-128"/>
                <a:cs typeface="Meiryo" charset="-128"/>
              </a:rPr>
              <a:t>ビジネス・スピードの融合</a:t>
            </a:r>
            <a:endParaRPr kumimoji="1" lang="ja-JP" altLang="en-US" sz="2000" dirty="0">
              <a:solidFill>
                <a:srgbClr val="FFFFFF"/>
              </a:solidFill>
              <a:latin typeface="Meiryo" charset="-128"/>
              <a:ea typeface="Meiryo" charset="-128"/>
              <a:cs typeface="Meiryo" charset="-128"/>
            </a:endParaRPr>
          </a:p>
        </p:txBody>
      </p:sp>
      <p:sp>
        <p:nvSpPr>
          <p:cNvPr id="7" name="フリーフォーム 6"/>
          <p:cNvSpPr/>
          <p:nvPr/>
        </p:nvSpPr>
        <p:spPr>
          <a:xfrm>
            <a:off x="444040" y="2020711"/>
            <a:ext cx="4669117" cy="784578"/>
          </a:xfrm>
          <a:custGeom>
            <a:avLst/>
            <a:gdLst>
              <a:gd name="connsiteX0" fmla="*/ 5645 w 4724400"/>
              <a:gd name="connsiteY0" fmla="*/ 5645 h 784578"/>
              <a:gd name="connsiteX1" fmla="*/ 3539067 w 4724400"/>
              <a:gd name="connsiteY1" fmla="*/ 0 h 784578"/>
              <a:gd name="connsiteX2" fmla="*/ 4724400 w 4724400"/>
              <a:gd name="connsiteY2" fmla="*/ 784578 h 784578"/>
              <a:gd name="connsiteX3" fmla="*/ 0 w 4724400"/>
              <a:gd name="connsiteY3" fmla="*/ 784578 h 784578"/>
              <a:gd name="connsiteX4" fmla="*/ 5645 w 4724400"/>
              <a:gd name="connsiteY4" fmla="*/ 5645 h 784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400" h="784578">
                <a:moveTo>
                  <a:pt x="5645" y="5645"/>
                </a:moveTo>
                <a:lnTo>
                  <a:pt x="3539067" y="0"/>
                </a:lnTo>
                <a:lnTo>
                  <a:pt x="4724400" y="784578"/>
                </a:lnTo>
                <a:lnTo>
                  <a:pt x="0" y="784578"/>
                </a:lnTo>
                <a:cubicBezTo>
                  <a:pt x="1882" y="524934"/>
                  <a:pt x="3763" y="265289"/>
                  <a:pt x="5645" y="5645"/>
                </a:cubicBezTo>
                <a:close/>
              </a:path>
            </a:pathLst>
          </a:custGeom>
          <a:solidFill>
            <a:srgbClr val="7030A0">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フリーフォーム 7"/>
          <p:cNvSpPr/>
          <p:nvPr/>
        </p:nvSpPr>
        <p:spPr>
          <a:xfrm rot="10800000">
            <a:off x="4022166" y="2020711"/>
            <a:ext cx="4669117" cy="784578"/>
          </a:xfrm>
          <a:custGeom>
            <a:avLst/>
            <a:gdLst>
              <a:gd name="connsiteX0" fmla="*/ 5645 w 4724400"/>
              <a:gd name="connsiteY0" fmla="*/ 5645 h 784578"/>
              <a:gd name="connsiteX1" fmla="*/ 3539067 w 4724400"/>
              <a:gd name="connsiteY1" fmla="*/ 0 h 784578"/>
              <a:gd name="connsiteX2" fmla="*/ 4724400 w 4724400"/>
              <a:gd name="connsiteY2" fmla="*/ 784578 h 784578"/>
              <a:gd name="connsiteX3" fmla="*/ 0 w 4724400"/>
              <a:gd name="connsiteY3" fmla="*/ 784578 h 784578"/>
              <a:gd name="connsiteX4" fmla="*/ 5645 w 4724400"/>
              <a:gd name="connsiteY4" fmla="*/ 5645 h 784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400" h="784578">
                <a:moveTo>
                  <a:pt x="5645" y="5645"/>
                </a:moveTo>
                <a:lnTo>
                  <a:pt x="3539067" y="0"/>
                </a:lnTo>
                <a:lnTo>
                  <a:pt x="4724400" y="784578"/>
                </a:lnTo>
                <a:lnTo>
                  <a:pt x="0" y="784578"/>
                </a:lnTo>
                <a:cubicBezTo>
                  <a:pt x="1882" y="524934"/>
                  <a:pt x="3763" y="265289"/>
                  <a:pt x="5645" y="5645"/>
                </a:cubicBezTo>
                <a:close/>
              </a:path>
            </a:pathLst>
          </a:custGeom>
          <a:solidFill>
            <a:srgbClr val="0052FF">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p:cNvSpPr txBox="1"/>
          <p:nvPr/>
        </p:nvSpPr>
        <p:spPr>
          <a:xfrm>
            <a:off x="889536" y="2190251"/>
            <a:ext cx="2904962" cy="461665"/>
          </a:xfrm>
          <a:prstGeom prst="rect">
            <a:avLst/>
          </a:prstGeom>
          <a:noFill/>
        </p:spPr>
        <p:txBody>
          <a:bodyPr wrap="none" rtlCol="0">
            <a:spAutoFit/>
          </a:bodyPr>
          <a:lstStyle/>
          <a:p>
            <a:r>
              <a:rPr kumimoji="1" lang="ja-JP" altLang="en-US" sz="2400">
                <a:solidFill>
                  <a:schemeClr val="bg1"/>
                </a:solidFill>
              </a:rPr>
              <a:t>イノベーションの創発</a:t>
            </a:r>
            <a:endParaRPr kumimoji="1" lang="ja-JP" altLang="en-US" sz="2400" dirty="0">
              <a:solidFill>
                <a:schemeClr val="bg1"/>
              </a:solidFill>
            </a:endParaRPr>
          </a:p>
        </p:txBody>
      </p:sp>
      <p:sp>
        <p:nvSpPr>
          <p:cNvPr id="10" name="テキスト ボックス 9"/>
          <p:cNvSpPr txBox="1"/>
          <p:nvPr/>
        </p:nvSpPr>
        <p:spPr>
          <a:xfrm>
            <a:off x="4843598" y="2180743"/>
            <a:ext cx="3698448" cy="461665"/>
          </a:xfrm>
          <a:prstGeom prst="rect">
            <a:avLst/>
          </a:prstGeom>
          <a:noFill/>
        </p:spPr>
        <p:txBody>
          <a:bodyPr wrap="none" rtlCol="0">
            <a:spAutoFit/>
          </a:bodyPr>
          <a:lstStyle/>
          <a:p>
            <a:pPr algn="r"/>
            <a:r>
              <a:rPr kumimoji="1" lang="ja-JP" altLang="en-US" sz="2400" dirty="0">
                <a:solidFill>
                  <a:schemeClr val="bg1"/>
                </a:solidFill>
              </a:rPr>
              <a:t>ジャスト・イン・タイムで提供</a:t>
            </a:r>
          </a:p>
        </p:txBody>
      </p:sp>
      <p:sp>
        <p:nvSpPr>
          <p:cNvPr id="28" name="テキスト ボックス 27">
            <a:extLst>
              <a:ext uri="{FF2B5EF4-FFF2-40B4-BE49-F238E27FC236}">
                <a16:creationId xmlns:a16="http://schemas.microsoft.com/office/drawing/2014/main" id="{5DC5E7B5-61AA-864C-9C5C-B587A48A0716}"/>
              </a:ext>
            </a:extLst>
          </p:cNvPr>
          <p:cNvSpPr txBox="1"/>
          <p:nvPr/>
        </p:nvSpPr>
        <p:spPr>
          <a:xfrm>
            <a:off x="786900" y="3204525"/>
            <a:ext cx="1401345" cy="276999"/>
          </a:xfrm>
          <a:prstGeom prst="rect">
            <a:avLst/>
          </a:prstGeom>
          <a:noFill/>
        </p:spPr>
        <p:txBody>
          <a:bodyPr wrap="none" rtlCol="0">
            <a:spAutoFit/>
          </a:bodyPr>
          <a:lstStyle/>
          <a:p>
            <a:pPr algn="ctr"/>
            <a:r>
              <a:rPr kumimoji="1" lang="ja-JP" altLang="en-US" sz="1200">
                <a:solidFill>
                  <a:schemeClr val="bg1"/>
                </a:solidFill>
              </a:rPr>
              <a:t>＋</a:t>
            </a:r>
            <a:r>
              <a:rPr kumimoji="1" lang="en-US" altLang="ja-JP" sz="1200" dirty="0">
                <a:solidFill>
                  <a:schemeClr val="bg1"/>
                </a:solidFill>
              </a:rPr>
              <a:t> </a:t>
            </a:r>
            <a:r>
              <a:rPr kumimoji="1" lang="ja-JP" altLang="en-US" sz="1200">
                <a:solidFill>
                  <a:schemeClr val="bg1"/>
                </a:solidFill>
              </a:rPr>
              <a:t>エスノグラフィー</a:t>
            </a:r>
            <a:endParaRPr kumimoji="1" lang="ja-JP" altLang="en-US" sz="1200" dirty="0">
              <a:solidFill>
                <a:schemeClr val="bg1"/>
              </a:solidFill>
            </a:endParaRPr>
          </a:p>
        </p:txBody>
      </p:sp>
    </p:spTree>
    <p:extLst>
      <p:ext uri="{BB962C8B-B14F-4D97-AF65-F5344CB8AC3E}">
        <p14:creationId xmlns:p14="http://schemas.microsoft.com/office/powerpoint/2010/main" val="20496980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D868A20B-8CFA-484D-8109-04C8AA60E22E}"/>
              </a:ext>
            </a:extLst>
          </p:cNvPr>
          <p:cNvSpPr/>
          <p:nvPr/>
        </p:nvSpPr>
        <p:spPr>
          <a:xfrm>
            <a:off x="107504" y="980728"/>
            <a:ext cx="4392488" cy="5328592"/>
          </a:xfrm>
          <a:prstGeom prst="rect">
            <a:avLst/>
          </a:prstGeom>
          <a:solidFill>
            <a:srgbClr val="D6D6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9A7C85C0-6F7A-B94B-BC6D-8095D7B1A55D}"/>
              </a:ext>
            </a:extLst>
          </p:cNvPr>
          <p:cNvSpPr>
            <a:spLocks noGrp="1"/>
          </p:cNvSpPr>
          <p:nvPr>
            <p:ph type="title"/>
          </p:nvPr>
        </p:nvSpPr>
        <p:spPr>
          <a:xfrm>
            <a:off x="457200" y="274124"/>
            <a:ext cx="8686800" cy="416221"/>
          </a:xfrm>
        </p:spPr>
        <p:txBody>
          <a:bodyPr/>
          <a:lstStyle/>
          <a:p>
            <a:r>
              <a:rPr kumimoji="1" lang="ja-JP" altLang="en-US"/>
              <a:t>デジタル</a:t>
            </a:r>
            <a:r>
              <a:rPr kumimoji="1" lang="ja-JP" altLang="en-US" sz="2000"/>
              <a:t>・</a:t>
            </a:r>
            <a:r>
              <a:rPr kumimoji="1" lang="ja-JP" altLang="en-US"/>
              <a:t>トランスフォーメーション</a:t>
            </a:r>
            <a:r>
              <a:rPr kumimoji="1" lang="ja-JP" altLang="en-US" sz="2000"/>
              <a:t>の</a:t>
            </a:r>
            <a:r>
              <a:rPr kumimoji="1" lang="en-US" altLang="ja-JP" dirty="0"/>
              <a:t>Before/After</a:t>
            </a:r>
            <a:endParaRPr kumimoji="1" lang="ja-JP" altLang="en-US"/>
          </a:p>
        </p:txBody>
      </p:sp>
      <p:sp>
        <p:nvSpPr>
          <p:cNvPr id="4" name="テキスト ボックス 3">
            <a:extLst>
              <a:ext uri="{FF2B5EF4-FFF2-40B4-BE49-F238E27FC236}">
                <a16:creationId xmlns:a16="http://schemas.microsoft.com/office/drawing/2014/main" id="{28B12A18-9A85-6640-87C9-6F43093B534B}"/>
              </a:ext>
            </a:extLst>
          </p:cNvPr>
          <p:cNvSpPr txBox="1"/>
          <p:nvPr/>
        </p:nvSpPr>
        <p:spPr>
          <a:xfrm>
            <a:off x="157008" y="2539002"/>
            <a:ext cx="4222631" cy="1200329"/>
          </a:xfrm>
          <a:prstGeom prst="rect">
            <a:avLst/>
          </a:prstGeom>
          <a:noFill/>
        </p:spPr>
        <p:txBody>
          <a:bodyPr wrap="none" rtlCol="0">
            <a:spAutoFit/>
          </a:bodyPr>
          <a:lstStyle/>
          <a:p>
            <a:r>
              <a:rPr kumimoji="1" lang="en-US" altLang="ja-JP" sz="2400" b="1" dirty="0">
                <a:solidFill>
                  <a:schemeClr val="tx1">
                    <a:lumMod val="75000"/>
                    <a:lumOff val="25000"/>
                  </a:schemeClr>
                </a:solidFill>
                <a:latin typeface="Meiryo" panose="020B0604030504040204" pitchFamily="34" charset="-128"/>
                <a:ea typeface="Meiryo" panose="020B0604030504040204" pitchFamily="34" charset="-128"/>
              </a:rPr>
              <a:t>IT</a:t>
            </a:r>
            <a:r>
              <a:rPr kumimoji="1" lang="ja-JP" altLang="en-US" sz="2400" b="1">
                <a:solidFill>
                  <a:schemeClr val="tx1">
                    <a:lumMod val="75000"/>
                    <a:lumOff val="25000"/>
                  </a:schemeClr>
                </a:solidFill>
                <a:latin typeface="Meiryo" panose="020B0604030504040204" pitchFamily="34" charset="-128"/>
                <a:ea typeface="Meiryo" panose="020B0604030504040204" pitchFamily="34" charset="-128"/>
              </a:rPr>
              <a:t>は道具</a:t>
            </a:r>
            <a:endParaRPr kumimoji="1" lang="en-US" altLang="ja-JP" sz="2400" b="1" dirty="0">
              <a:solidFill>
                <a:schemeClr val="tx1">
                  <a:lumMod val="75000"/>
                  <a:lumOff val="25000"/>
                </a:schemeClr>
              </a:solidFill>
              <a:latin typeface="Meiryo" panose="020B0604030504040204" pitchFamily="34" charset="-128"/>
              <a:ea typeface="Meiryo" panose="020B0604030504040204" pitchFamily="34" charset="-128"/>
            </a:endParaRPr>
          </a:p>
          <a:p>
            <a:pPr marL="536575" lvl="1" indent="-282575">
              <a:buFont typeface="Wingdings" pitchFamily="2" charset="2"/>
              <a:buChar char="ü"/>
            </a:pPr>
            <a:r>
              <a:rPr kumimoji="1" lang="ja-JP" altLang="en-US" sz="1600">
                <a:solidFill>
                  <a:schemeClr val="tx1">
                    <a:lumMod val="75000"/>
                    <a:lumOff val="25000"/>
                  </a:schemeClr>
                </a:solidFill>
                <a:latin typeface="Meiryo" panose="020B0604030504040204" pitchFamily="34" charset="-128"/>
                <a:ea typeface="Meiryo" panose="020B0604030504040204" pitchFamily="34" charset="-128"/>
              </a:rPr>
              <a:t>本業は人間</a:t>
            </a:r>
            <a:endParaRPr kumimoji="1" lang="en-US" altLang="ja-JP" sz="1600" dirty="0">
              <a:solidFill>
                <a:schemeClr val="tx1">
                  <a:lumMod val="75000"/>
                  <a:lumOff val="25000"/>
                </a:schemeClr>
              </a:solidFill>
              <a:latin typeface="Meiryo" panose="020B0604030504040204" pitchFamily="34" charset="-128"/>
              <a:ea typeface="Meiryo" panose="020B0604030504040204" pitchFamily="34" charset="-128"/>
            </a:endParaRPr>
          </a:p>
          <a:p>
            <a:pPr marL="536575" lvl="1" indent="-282575">
              <a:buFont typeface="Wingdings" pitchFamily="2" charset="2"/>
              <a:buChar char="ü"/>
            </a:pPr>
            <a:r>
              <a:rPr lang="en-US" altLang="ja-JP" sz="1600" dirty="0">
                <a:solidFill>
                  <a:schemeClr val="tx1">
                    <a:lumMod val="75000"/>
                    <a:lumOff val="25000"/>
                  </a:schemeClr>
                </a:solidFill>
                <a:latin typeface="Meiryo" panose="020B0604030504040204" pitchFamily="34" charset="-128"/>
                <a:ea typeface="Meiryo" panose="020B0604030504040204" pitchFamily="34" charset="-128"/>
              </a:rPr>
              <a:t>IT</a:t>
            </a:r>
            <a:r>
              <a:rPr lang="ja-JP" altLang="en-US" sz="1600">
                <a:solidFill>
                  <a:schemeClr val="tx1">
                    <a:lumMod val="75000"/>
                    <a:lumOff val="25000"/>
                  </a:schemeClr>
                </a:solidFill>
                <a:latin typeface="Meiryo" panose="020B0604030504040204" pitchFamily="34" charset="-128"/>
                <a:ea typeface="Meiryo" panose="020B0604030504040204" pitchFamily="34" charset="-128"/>
              </a:rPr>
              <a:t>は本業を支援する手段</a:t>
            </a:r>
            <a:endParaRPr lang="en-US" altLang="ja-JP" sz="1600" dirty="0">
              <a:solidFill>
                <a:schemeClr val="tx1">
                  <a:lumMod val="75000"/>
                  <a:lumOff val="25000"/>
                </a:schemeClr>
              </a:solidFill>
              <a:latin typeface="Meiryo" panose="020B0604030504040204" pitchFamily="34" charset="-128"/>
              <a:ea typeface="Meiryo" panose="020B0604030504040204" pitchFamily="34" charset="-128"/>
            </a:endParaRPr>
          </a:p>
          <a:p>
            <a:pPr marL="536575" lvl="1" indent="-282575">
              <a:buFont typeface="Wingdings" pitchFamily="2" charset="2"/>
              <a:buChar char="ü"/>
            </a:pPr>
            <a:r>
              <a:rPr kumimoji="1" lang="en-US" altLang="ja-JP" sz="1600" dirty="0">
                <a:solidFill>
                  <a:schemeClr val="tx1">
                    <a:lumMod val="75000"/>
                    <a:lumOff val="25000"/>
                  </a:schemeClr>
                </a:solidFill>
                <a:latin typeface="Meiryo" panose="020B0604030504040204" pitchFamily="34" charset="-128"/>
                <a:ea typeface="Meiryo" panose="020B0604030504040204" pitchFamily="34" charset="-128"/>
              </a:rPr>
              <a:t>IT</a:t>
            </a:r>
            <a:r>
              <a:rPr kumimoji="1" lang="ja-JP" altLang="en-US" sz="1600">
                <a:solidFill>
                  <a:schemeClr val="tx1">
                    <a:lumMod val="75000"/>
                    <a:lumOff val="25000"/>
                  </a:schemeClr>
                </a:solidFill>
                <a:latin typeface="Meiryo" panose="020B0604030504040204" pitchFamily="34" charset="-128"/>
                <a:ea typeface="Meiryo" panose="020B0604030504040204" pitchFamily="34" charset="-128"/>
              </a:rPr>
              <a:t>は企業のコアコンピタンスではない</a:t>
            </a:r>
          </a:p>
        </p:txBody>
      </p:sp>
      <p:sp>
        <p:nvSpPr>
          <p:cNvPr id="6" name="テキスト ボックス 5">
            <a:extLst>
              <a:ext uri="{FF2B5EF4-FFF2-40B4-BE49-F238E27FC236}">
                <a16:creationId xmlns:a16="http://schemas.microsoft.com/office/drawing/2014/main" id="{8E01379E-154F-0B49-8837-8175191778B9}"/>
              </a:ext>
            </a:extLst>
          </p:cNvPr>
          <p:cNvSpPr txBox="1"/>
          <p:nvPr/>
        </p:nvSpPr>
        <p:spPr>
          <a:xfrm>
            <a:off x="165024" y="4595352"/>
            <a:ext cx="3393878" cy="1200329"/>
          </a:xfrm>
          <a:prstGeom prst="rect">
            <a:avLst/>
          </a:prstGeom>
          <a:noFill/>
        </p:spPr>
        <p:txBody>
          <a:bodyPr wrap="none" rtlCol="0">
            <a:spAutoFit/>
          </a:bodyPr>
          <a:lstStyle/>
          <a:p>
            <a:r>
              <a:rPr lang="en-US" altLang="ja-JP" sz="2400" b="1" dirty="0">
                <a:solidFill>
                  <a:schemeClr val="tx1">
                    <a:lumMod val="75000"/>
                    <a:lumOff val="25000"/>
                  </a:schemeClr>
                </a:solidFill>
                <a:latin typeface="Meiryo" panose="020B0604030504040204" pitchFamily="34" charset="-128"/>
                <a:ea typeface="Meiryo" panose="020B0604030504040204" pitchFamily="34" charset="-128"/>
              </a:rPr>
              <a:t>IT</a:t>
            </a:r>
            <a:r>
              <a:rPr lang="ja-JP" altLang="en-US" sz="2400" b="1">
                <a:solidFill>
                  <a:schemeClr val="tx1">
                    <a:lumMod val="75000"/>
                    <a:lumOff val="25000"/>
                  </a:schemeClr>
                </a:solidFill>
                <a:latin typeface="Meiryo" panose="020B0604030504040204" pitchFamily="34" charset="-128"/>
                <a:ea typeface="Meiryo" panose="020B0604030504040204" pitchFamily="34" charset="-128"/>
              </a:rPr>
              <a:t>はコストセンター</a:t>
            </a:r>
            <a:endParaRPr kumimoji="1" lang="en-US" altLang="ja-JP" sz="2400" b="1" dirty="0">
              <a:solidFill>
                <a:schemeClr val="tx1">
                  <a:lumMod val="75000"/>
                  <a:lumOff val="25000"/>
                </a:schemeClr>
              </a:solidFill>
              <a:latin typeface="Meiryo" panose="020B0604030504040204" pitchFamily="34" charset="-128"/>
              <a:ea typeface="Meiryo" panose="020B0604030504040204" pitchFamily="34" charset="-128"/>
            </a:endParaRPr>
          </a:p>
          <a:p>
            <a:pPr marL="536575" indent="-282575">
              <a:buFont typeface="Wingdings" pitchFamily="2" charset="2"/>
              <a:buChar char="ü"/>
            </a:pPr>
            <a:r>
              <a:rPr lang="ja-JP" altLang="en-US" sz="1600">
                <a:solidFill>
                  <a:schemeClr val="tx1">
                    <a:lumMod val="75000"/>
                    <a:lumOff val="25000"/>
                  </a:schemeClr>
                </a:solidFill>
                <a:latin typeface="Meiryo" panose="020B0604030504040204" pitchFamily="34" charset="-128"/>
                <a:ea typeface="Meiryo" panose="020B0604030504040204" pitchFamily="34" charset="-128"/>
              </a:rPr>
              <a:t>コスト削減がミッション</a:t>
            </a:r>
            <a:endParaRPr lang="en-US" altLang="ja-JP" sz="1600" dirty="0">
              <a:solidFill>
                <a:schemeClr val="tx1">
                  <a:lumMod val="75000"/>
                  <a:lumOff val="25000"/>
                </a:schemeClr>
              </a:solidFill>
              <a:latin typeface="Meiryo" panose="020B0604030504040204" pitchFamily="34" charset="-128"/>
              <a:ea typeface="Meiryo" panose="020B0604030504040204" pitchFamily="34" charset="-128"/>
            </a:endParaRPr>
          </a:p>
          <a:p>
            <a:pPr marL="536575" indent="-282575">
              <a:buFont typeface="Wingdings" pitchFamily="2" charset="2"/>
              <a:buChar char="ü"/>
            </a:pPr>
            <a:r>
              <a:rPr kumimoji="1" lang="ja-JP" altLang="en-US" sz="1600">
                <a:solidFill>
                  <a:schemeClr val="tx1">
                    <a:lumMod val="75000"/>
                    <a:lumOff val="25000"/>
                  </a:schemeClr>
                </a:solidFill>
                <a:latin typeface="Meiryo" panose="020B0604030504040204" pitchFamily="34" charset="-128"/>
                <a:ea typeface="Meiryo" panose="020B0604030504040204" pitchFamily="34" charset="-128"/>
              </a:rPr>
              <a:t>コスト削減のために</a:t>
            </a:r>
            <a:r>
              <a:rPr kumimoji="1" lang="ja-JP" altLang="en-US" sz="1600" b="1">
                <a:solidFill>
                  <a:schemeClr val="tx1">
                    <a:lumMod val="75000"/>
                    <a:lumOff val="25000"/>
                  </a:schemeClr>
                </a:solidFill>
                <a:latin typeface="Meiryo" panose="020B0604030504040204" pitchFamily="34" charset="-128"/>
                <a:ea typeface="Meiryo" panose="020B0604030504040204" pitchFamily="34" charset="-128"/>
              </a:rPr>
              <a:t>外注化</a:t>
            </a:r>
            <a:endParaRPr kumimoji="1" lang="en-US" altLang="ja-JP" sz="1600" b="1" dirty="0">
              <a:solidFill>
                <a:schemeClr val="tx1">
                  <a:lumMod val="75000"/>
                  <a:lumOff val="25000"/>
                </a:schemeClr>
              </a:solidFill>
              <a:latin typeface="Meiryo" panose="020B0604030504040204" pitchFamily="34" charset="-128"/>
              <a:ea typeface="Meiryo" panose="020B0604030504040204" pitchFamily="34" charset="-128"/>
            </a:endParaRPr>
          </a:p>
          <a:p>
            <a:pPr marL="536575" indent="-282575">
              <a:buFont typeface="Wingdings" pitchFamily="2" charset="2"/>
              <a:buChar char="ü"/>
            </a:pPr>
            <a:r>
              <a:rPr kumimoji="1" lang="ja-JP" altLang="en-US" sz="1600" b="1" u="sng">
                <a:solidFill>
                  <a:schemeClr val="tx1">
                    <a:lumMod val="75000"/>
                    <a:lumOff val="25000"/>
                  </a:schemeClr>
                </a:solidFill>
                <a:latin typeface="Meiryo" panose="020B0604030504040204" pitchFamily="34" charset="-128"/>
                <a:ea typeface="Meiryo" panose="020B0604030504040204" pitchFamily="34" charset="-128"/>
              </a:rPr>
              <a:t>管理と統制</a:t>
            </a:r>
            <a:r>
              <a:rPr kumimoji="1" lang="ja-JP" altLang="en-US" sz="1600">
                <a:solidFill>
                  <a:schemeClr val="tx1">
                    <a:lumMod val="75000"/>
                    <a:lumOff val="25000"/>
                  </a:schemeClr>
                </a:solidFill>
                <a:latin typeface="Meiryo" panose="020B0604030504040204" pitchFamily="34" charset="-128"/>
                <a:ea typeface="Meiryo" panose="020B0604030504040204" pitchFamily="34" charset="-128"/>
              </a:rPr>
              <a:t>のための</a:t>
            </a:r>
            <a:r>
              <a:rPr kumimoji="1" lang="ja-JP" altLang="en-US" sz="1600" b="1">
                <a:solidFill>
                  <a:schemeClr val="tx1">
                    <a:lumMod val="75000"/>
                    <a:lumOff val="25000"/>
                  </a:schemeClr>
                </a:solidFill>
                <a:latin typeface="Meiryo" panose="020B0604030504040204" pitchFamily="34" charset="-128"/>
                <a:ea typeface="Meiryo" panose="020B0604030504040204" pitchFamily="34" charset="-128"/>
              </a:rPr>
              <a:t>自前主義</a:t>
            </a:r>
          </a:p>
        </p:txBody>
      </p:sp>
      <p:sp>
        <p:nvSpPr>
          <p:cNvPr id="8" name="テキスト ボックス 7">
            <a:extLst>
              <a:ext uri="{FF2B5EF4-FFF2-40B4-BE49-F238E27FC236}">
                <a16:creationId xmlns:a16="http://schemas.microsoft.com/office/drawing/2014/main" id="{DBA5F925-03BC-B14B-8DA6-0F49082701EA}"/>
              </a:ext>
            </a:extLst>
          </p:cNvPr>
          <p:cNvSpPr txBox="1"/>
          <p:nvPr/>
        </p:nvSpPr>
        <p:spPr>
          <a:xfrm>
            <a:off x="165024" y="1303213"/>
            <a:ext cx="2318776" cy="830997"/>
          </a:xfrm>
          <a:prstGeom prst="rect">
            <a:avLst/>
          </a:prstGeom>
          <a:noFill/>
        </p:spPr>
        <p:txBody>
          <a:bodyPr wrap="none" rtlCol="0">
            <a:spAutoFit/>
          </a:bodyPr>
          <a:lstStyle/>
          <a:p>
            <a:r>
              <a:rPr kumimoji="1" lang="en-US" altLang="ja-JP" sz="4800" b="1" dirty="0">
                <a:solidFill>
                  <a:schemeClr val="tx1">
                    <a:lumMod val="75000"/>
                    <a:lumOff val="25000"/>
                  </a:schemeClr>
                </a:solidFill>
                <a:latin typeface="Meiryo" panose="020B0604030504040204" pitchFamily="34" charset="-128"/>
                <a:ea typeface="Meiryo" panose="020B0604030504040204" pitchFamily="34" charset="-128"/>
              </a:rPr>
              <a:t>Before</a:t>
            </a:r>
            <a:endParaRPr kumimoji="1" lang="ja-JP" altLang="en-US" sz="4800">
              <a:solidFill>
                <a:schemeClr val="tx1">
                  <a:lumMod val="75000"/>
                  <a:lumOff val="25000"/>
                </a:schemeClr>
              </a:solidFill>
              <a:latin typeface="Meiryo" panose="020B0604030504040204" pitchFamily="34" charset="-128"/>
              <a:ea typeface="Meiryo" panose="020B0604030504040204" pitchFamily="34" charset="-128"/>
            </a:endParaRPr>
          </a:p>
        </p:txBody>
      </p:sp>
      <p:sp>
        <p:nvSpPr>
          <p:cNvPr id="12" name="下矢印 11">
            <a:extLst>
              <a:ext uri="{FF2B5EF4-FFF2-40B4-BE49-F238E27FC236}">
                <a16:creationId xmlns:a16="http://schemas.microsoft.com/office/drawing/2014/main" id="{B33B81D3-80D1-C641-B0BD-718D7EE956F9}"/>
              </a:ext>
            </a:extLst>
          </p:cNvPr>
          <p:cNvSpPr/>
          <p:nvPr/>
        </p:nvSpPr>
        <p:spPr>
          <a:xfrm>
            <a:off x="1834838" y="3889934"/>
            <a:ext cx="936104" cy="360040"/>
          </a:xfrm>
          <a:prstGeom prst="down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1" name="グループ化 10">
            <a:extLst>
              <a:ext uri="{FF2B5EF4-FFF2-40B4-BE49-F238E27FC236}">
                <a16:creationId xmlns:a16="http://schemas.microsoft.com/office/drawing/2014/main" id="{30F87E76-FDF4-224D-9BC7-95CB7EE41CBC}"/>
              </a:ext>
            </a:extLst>
          </p:cNvPr>
          <p:cNvGrpSpPr/>
          <p:nvPr/>
        </p:nvGrpSpPr>
        <p:grpSpPr>
          <a:xfrm>
            <a:off x="4639240" y="980728"/>
            <a:ext cx="4392488" cy="5328592"/>
            <a:chOff x="4639240" y="980728"/>
            <a:chExt cx="4392488" cy="5328592"/>
          </a:xfrm>
        </p:grpSpPr>
        <p:sp>
          <p:nvSpPr>
            <p:cNvPr id="10" name="正方形/長方形 9">
              <a:extLst>
                <a:ext uri="{FF2B5EF4-FFF2-40B4-BE49-F238E27FC236}">
                  <a16:creationId xmlns:a16="http://schemas.microsoft.com/office/drawing/2014/main" id="{319D23BA-368A-8748-BCB3-5AE8D57652F2}"/>
                </a:ext>
              </a:extLst>
            </p:cNvPr>
            <p:cNvSpPr/>
            <p:nvPr/>
          </p:nvSpPr>
          <p:spPr>
            <a:xfrm>
              <a:off x="4639240" y="980728"/>
              <a:ext cx="4392488" cy="532859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a:extLst>
                <a:ext uri="{FF2B5EF4-FFF2-40B4-BE49-F238E27FC236}">
                  <a16:creationId xmlns:a16="http://schemas.microsoft.com/office/drawing/2014/main" id="{7805DCE8-E24F-1F4F-AE61-6D6628C086C6}"/>
                </a:ext>
              </a:extLst>
            </p:cNvPr>
            <p:cNvSpPr txBox="1"/>
            <p:nvPr/>
          </p:nvSpPr>
          <p:spPr>
            <a:xfrm>
              <a:off x="4741857" y="2539002"/>
              <a:ext cx="4222631" cy="1200329"/>
            </a:xfrm>
            <a:prstGeom prst="rect">
              <a:avLst/>
            </a:prstGeom>
            <a:noFill/>
          </p:spPr>
          <p:txBody>
            <a:bodyPr wrap="none" rtlCol="0">
              <a:spAutoFit/>
            </a:bodyPr>
            <a:lstStyle/>
            <a:p>
              <a:r>
                <a:rPr kumimoji="1" lang="en-US" altLang="ja-JP" sz="2400" b="1" dirty="0">
                  <a:solidFill>
                    <a:schemeClr val="bg1"/>
                  </a:solidFill>
                  <a:latin typeface="Meiryo" panose="020B0604030504040204" pitchFamily="34" charset="-128"/>
                  <a:ea typeface="Meiryo" panose="020B0604030504040204" pitchFamily="34" charset="-128"/>
                </a:rPr>
                <a:t>IT</a:t>
              </a:r>
              <a:r>
                <a:rPr kumimoji="1" lang="ja-JP" altLang="en-US" sz="2400" b="1">
                  <a:solidFill>
                    <a:schemeClr val="bg1"/>
                  </a:solidFill>
                  <a:latin typeface="Meiryo" panose="020B0604030504040204" pitchFamily="34" charset="-128"/>
                  <a:ea typeface="Meiryo" panose="020B0604030504040204" pitchFamily="34" charset="-128"/>
                </a:rPr>
                <a:t>は本業</a:t>
              </a:r>
              <a:endParaRPr kumimoji="1" lang="en-US" altLang="ja-JP" sz="2400" b="1" dirty="0">
                <a:solidFill>
                  <a:schemeClr val="bg1"/>
                </a:solidFill>
                <a:latin typeface="Meiryo" panose="020B0604030504040204" pitchFamily="34" charset="-128"/>
                <a:ea typeface="Meiryo" panose="020B0604030504040204" pitchFamily="34" charset="-128"/>
              </a:endParaRPr>
            </a:p>
            <a:p>
              <a:pPr marL="536575" indent="-282575">
                <a:buFont typeface="Wingdings" pitchFamily="2" charset="2"/>
                <a:buChar char="ü"/>
              </a:pPr>
              <a:r>
                <a:rPr kumimoji="1" lang="ja-JP" altLang="en-US" sz="1600">
                  <a:solidFill>
                    <a:schemeClr val="bg1"/>
                  </a:solidFill>
                  <a:latin typeface="Meiryo" panose="020B0604030504040204" pitchFamily="34" charset="-128"/>
                  <a:ea typeface="Meiryo" panose="020B0604030504040204" pitchFamily="34" charset="-128"/>
                </a:rPr>
                <a:t>本業は</a:t>
              </a:r>
              <a:r>
                <a:rPr kumimoji="1" lang="en-US" altLang="ja-JP" sz="1600" dirty="0">
                  <a:solidFill>
                    <a:schemeClr val="bg1"/>
                  </a:solidFill>
                  <a:latin typeface="Meiryo" panose="020B0604030504040204" pitchFamily="34" charset="-128"/>
                  <a:ea typeface="Meiryo" panose="020B0604030504040204" pitchFamily="34" charset="-128"/>
                </a:rPr>
                <a:t>IT</a:t>
              </a:r>
              <a:r>
                <a:rPr kumimoji="1" lang="ja-JP" altLang="en-US" sz="1600">
                  <a:solidFill>
                    <a:schemeClr val="bg1"/>
                  </a:solidFill>
                  <a:latin typeface="Meiryo" panose="020B0604030504040204" pitchFamily="34" charset="-128"/>
                  <a:ea typeface="Meiryo" panose="020B0604030504040204" pitchFamily="34" charset="-128"/>
                </a:rPr>
                <a:t>が前提</a:t>
              </a:r>
              <a:endParaRPr kumimoji="1" lang="en-US" altLang="ja-JP" sz="1600" dirty="0">
                <a:solidFill>
                  <a:schemeClr val="bg1"/>
                </a:solidFill>
                <a:latin typeface="Meiryo" panose="020B0604030504040204" pitchFamily="34" charset="-128"/>
                <a:ea typeface="Meiryo" panose="020B0604030504040204" pitchFamily="34" charset="-128"/>
              </a:endParaRPr>
            </a:p>
            <a:p>
              <a:pPr marL="536575" indent="-282575">
                <a:buFont typeface="Wingdings" pitchFamily="2" charset="2"/>
                <a:buChar char="ü"/>
              </a:pPr>
              <a:r>
                <a:rPr lang="ja-JP" altLang="en-US" sz="1600">
                  <a:solidFill>
                    <a:schemeClr val="bg1"/>
                  </a:solidFill>
                  <a:latin typeface="Meiryo" panose="020B0604030504040204" pitchFamily="34" charset="-128"/>
                  <a:ea typeface="Meiryo" panose="020B0604030504040204" pitchFamily="34" charset="-128"/>
                </a:rPr>
                <a:t>人間は</a:t>
              </a:r>
              <a:r>
                <a:rPr lang="en-US" altLang="ja-JP" sz="1600" dirty="0">
                  <a:solidFill>
                    <a:schemeClr val="bg1"/>
                  </a:solidFill>
                  <a:latin typeface="Meiryo" panose="020B0604030504040204" pitchFamily="34" charset="-128"/>
                  <a:ea typeface="Meiryo" panose="020B0604030504040204" pitchFamily="34" charset="-128"/>
                </a:rPr>
                <a:t>IT</a:t>
              </a:r>
              <a:r>
                <a:rPr lang="ja-JP" altLang="en-US" sz="1600">
                  <a:solidFill>
                    <a:schemeClr val="bg1"/>
                  </a:solidFill>
                  <a:latin typeface="Meiryo" panose="020B0604030504040204" pitchFamily="34" charset="-128"/>
                  <a:ea typeface="Meiryo" panose="020B0604030504040204" pitchFamily="34" charset="-128"/>
                </a:rPr>
                <a:t>で本業を革新する方法を決定</a:t>
              </a:r>
              <a:endParaRPr lang="en-US" altLang="ja-JP" sz="1600" dirty="0">
                <a:solidFill>
                  <a:schemeClr val="bg1"/>
                </a:solidFill>
                <a:latin typeface="Meiryo" panose="020B0604030504040204" pitchFamily="34" charset="-128"/>
                <a:ea typeface="Meiryo" panose="020B0604030504040204" pitchFamily="34" charset="-128"/>
              </a:endParaRPr>
            </a:p>
            <a:p>
              <a:pPr marL="536575" indent="-282575">
                <a:buFont typeface="Wingdings" pitchFamily="2" charset="2"/>
                <a:buChar char="ü"/>
              </a:pPr>
              <a:r>
                <a:rPr kumimoji="1" lang="en-US" altLang="ja-JP" sz="1600" dirty="0">
                  <a:solidFill>
                    <a:schemeClr val="bg1"/>
                  </a:solidFill>
                  <a:latin typeface="Meiryo" panose="020B0604030504040204" pitchFamily="34" charset="-128"/>
                  <a:ea typeface="Meiryo" panose="020B0604030504040204" pitchFamily="34" charset="-128"/>
                </a:rPr>
                <a:t>IT</a:t>
              </a:r>
              <a:r>
                <a:rPr kumimoji="1" lang="ja-JP" altLang="en-US" sz="1600">
                  <a:solidFill>
                    <a:schemeClr val="bg1"/>
                  </a:solidFill>
                  <a:latin typeface="Meiryo" panose="020B0604030504040204" pitchFamily="34" charset="-128"/>
                  <a:ea typeface="Meiryo" panose="020B0604030504040204" pitchFamily="34" charset="-128"/>
                </a:rPr>
                <a:t>は企業のコアコンピタンスを実現</a:t>
              </a:r>
            </a:p>
          </p:txBody>
        </p:sp>
        <p:sp>
          <p:nvSpPr>
            <p:cNvPr id="7" name="テキスト ボックス 6">
              <a:extLst>
                <a:ext uri="{FF2B5EF4-FFF2-40B4-BE49-F238E27FC236}">
                  <a16:creationId xmlns:a16="http://schemas.microsoft.com/office/drawing/2014/main" id="{3808ED78-6779-A94D-ADDA-5F1567939897}"/>
                </a:ext>
              </a:extLst>
            </p:cNvPr>
            <p:cNvSpPr txBox="1"/>
            <p:nvPr/>
          </p:nvSpPr>
          <p:spPr>
            <a:xfrm>
              <a:off x="4749873" y="4595352"/>
              <a:ext cx="4214615" cy="1200329"/>
            </a:xfrm>
            <a:prstGeom prst="rect">
              <a:avLst/>
            </a:prstGeom>
            <a:noFill/>
          </p:spPr>
          <p:txBody>
            <a:bodyPr wrap="none" rtlCol="0">
              <a:spAutoFit/>
            </a:bodyPr>
            <a:lstStyle/>
            <a:p>
              <a:r>
                <a:rPr lang="en-US" altLang="ja-JP" sz="2400" b="1" dirty="0">
                  <a:solidFill>
                    <a:schemeClr val="bg1"/>
                  </a:solidFill>
                  <a:latin typeface="Meiryo" panose="020B0604030504040204" pitchFamily="34" charset="-128"/>
                  <a:ea typeface="Meiryo" panose="020B0604030504040204" pitchFamily="34" charset="-128"/>
                </a:rPr>
                <a:t>IT</a:t>
              </a:r>
              <a:r>
                <a:rPr lang="ja-JP" altLang="en-US" sz="2400" b="1">
                  <a:solidFill>
                    <a:schemeClr val="bg1"/>
                  </a:solidFill>
                  <a:latin typeface="Meiryo" panose="020B0604030504040204" pitchFamily="34" charset="-128"/>
                  <a:ea typeface="Meiryo" panose="020B0604030504040204" pitchFamily="34" charset="-128"/>
                </a:rPr>
                <a:t>はプロフィットセンター</a:t>
              </a:r>
              <a:endParaRPr kumimoji="1" lang="en-US" altLang="ja-JP" sz="2400" b="1" dirty="0">
                <a:solidFill>
                  <a:schemeClr val="bg1"/>
                </a:solidFill>
                <a:latin typeface="Meiryo" panose="020B0604030504040204" pitchFamily="34" charset="-128"/>
                <a:ea typeface="Meiryo" panose="020B0604030504040204" pitchFamily="34" charset="-128"/>
              </a:endParaRPr>
            </a:p>
            <a:p>
              <a:pPr marL="536575" indent="-282575">
                <a:buFont typeface="Wingdings" pitchFamily="2" charset="2"/>
                <a:buChar char="ü"/>
              </a:pPr>
              <a:r>
                <a:rPr lang="ja-JP" altLang="en-US" sz="1600">
                  <a:solidFill>
                    <a:schemeClr val="bg1"/>
                  </a:solidFill>
                  <a:latin typeface="Meiryo" panose="020B0604030504040204" pitchFamily="34" charset="-128"/>
                  <a:ea typeface="Meiryo" panose="020B0604030504040204" pitchFamily="34" charset="-128"/>
                </a:rPr>
                <a:t>利益拡大がミッション</a:t>
              </a:r>
              <a:endParaRPr lang="en-US" altLang="ja-JP" sz="1600" dirty="0">
                <a:solidFill>
                  <a:schemeClr val="bg1"/>
                </a:solidFill>
                <a:latin typeface="Meiryo" panose="020B0604030504040204" pitchFamily="34" charset="-128"/>
                <a:ea typeface="Meiryo" panose="020B0604030504040204" pitchFamily="34" charset="-128"/>
              </a:endParaRPr>
            </a:p>
            <a:p>
              <a:pPr marL="536575" indent="-282575">
                <a:buFont typeface="Wingdings" pitchFamily="2" charset="2"/>
                <a:buChar char="ü"/>
              </a:pPr>
              <a:r>
                <a:rPr kumimoji="1" lang="ja-JP" altLang="en-US" sz="1600">
                  <a:solidFill>
                    <a:schemeClr val="bg1"/>
                  </a:solidFill>
                  <a:latin typeface="Meiryo" panose="020B0604030504040204" pitchFamily="34" charset="-128"/>
                  <a:ea typeface="Meiryo" panose="020B0604030504040204" pitchFamily="34" charset="-128"/>
                </a:rPr>
                <a:t>戦略的価値を創出するための</a:t>
              </a:r>
              <a:r>
                <a:rPr kumimoji="1" lang="ja-JP" altLang="en-US" sz="1600" b="1">
                  <a:solidFill>
                    <a:schemeClr val="bg1"/>
                  </a:solidFill>
                  <a:latin typeface="Meiryo" panose="020B0604030504040204" pitchFamily="34" charset="-128"/>
                  <a:ea typeface="Meiryo" panose="020B0604030504040204" pitchFamily="34" charset="-128"/>
                </a:rPr>
                <a:t>内製化</a:t>
              </a:r>
              <a:endParaRPr kumimoji="1" lang="en-US" altLang="ja-JP" sz="1600" b="1" dirty="0">
                <a:solidFill>
                  <a:schemeClr val="bg1"/>
                </a:solidFill>
                <a:latin typeface="Meiryo" panose="020B0604030504040204" pitchFamily="34" charset="-128"/>
                <a:ea typeface="Meiryo" panose="020B0604030504040204" pitchFamily="34" charset="-128"/>
              </a:endParaRPr>
            </a:p>
            <a:p>
              <a:pPr marL="536575" indent="-282575">
                <a:buFont typeface="Wingdings" pitchFamily="2" charset="2"/>
                <a:buChar char="ü"/>
              </a:pPr>
              <a:r>
                <a:rPr kumimoji="1" lang="ja-JP" altLang="en-US" sz="1600" b="1" u="sng">
                  <a:solidFill>
                    <a:schemeClr val="bg1"/>
                  </a:solidFill>
                  <a:latin typeface="Meiryo" panose="020B0604030504040204" pitchFamily="34" charset="-128"/>
                  <a:ea typeface="Meiryo" panose="020B0604030504040204" pitchFamily="34" charset="-128"/>
                </a:rPr>
                <a:t>スピードと俊敏性</a:t>
              </a:r>
              <a:r>
                <a:rPr kumimoji="1" lang="ja-JP" altLang="en-US" sz="1600">
                  <a:solidFill>
                    <a:schemeClr val="bg1"/>
                  </a:solidFill>
                  <a:latin typeface="Meiryo" panose="020B0604030504040204" pitchFamily="34" charset="-128"/>
                  <a:ea typeface="Meiryo" panose="020B0604030504040204" pitchFamily="34" charset="-128"/>
                </a:rPr>
                <a:t>のための</a:t>
              </a:r>
              <a:r>
                <a:rPr kumimoji="1" lang="ja-JP" altLang="en-US" sz="1600" b="1">
                  <a:solidFill>
                    <a:schemeClr val="bg1"/>
                  </a:solidFill>
                  <a:latin typeface="Meiryo" panose="020B0604030504040204" pitchFamily="34" charset="-128"/>
                  <a:ea typeface="Meiryo" panose="020B0604030504040204" pitchFamily="34" charset="-128"/>
                </a:rPr>
                <a:t>クラウド化</a:t>
              </a:r>
            </a:p>
          </p:txBody>
        </p:sp>
        <p:sp>
          <p:nvSpPr>
            <p:cNvPr id="9" name="テキスト ボックス 8">
              <a:extLst>
                <a:ext uri="{FF2B5EF4-FFF2-40B4-BE49-F238E27FC236}">
                  <a16:creationId xmlns:a16="http://schemas.microsoft.com/office/drawing/2014/main" id="{0A189B30-D234-4B4B-9166-BDAAE073905E}"/>
                </a:ext>
              </a:extLst>
            </p:cNvPr>
            <p:cNvSpPr txBox="1"/>
            <p:nvPr/>
          </p:nvSpPr>
          <p:spPr>
            <a:xfrm>
              <a:off x="4749873" y="1303213"/>
              <a:ext cx="1813895" cy="830997"/>
            </a:xfrm>
            <a:prstGeom prst="rect">
              <a:avLst/>
            </a:prstGeom>
            <a:noFill/>
          </p:spPr>
          <p:txBody>
            <a:bodyPr wrap="none" rtlCol="0">
              <a:spAutoFit/>
            </a:bodyPr>
            <a:lstStyle/>
            <a:p>
              <a:r>
                <a:rPr kumimoji="1" lang="en-US" altLang="ja-JP" sz="4800" b="1" dirty="0">
                  <a:solidFill>
                    <a:schemeClr val="bg1"/>
                  </a:solidFill>
                  <a:latin typeface="Meiryo" panose="020B0604030504040204" pitchFamily="34" charset="-128"/>
                  <a:ea typeface="Meiryo" panose="020B0604030504040204" pitchFamily="34" charset="-128"/>
                </a:rPr>
                <a:t>After</a:t>
              </a:r>
              <a:endParaRPr kumimoji="1" lang="ja-JP" altLang="en-US" sz="4800">
                <a:solidFill>
                  <a:schemeClr val="bg1"/>
                </a:solidFill>
                <a:latin typeface="Meiryo" panose="020B0604030504040204" pitchFamily="34" charset="-128"/>
                <a:ea typeface="Meiryo" panose="020B0604030504040204" pitchFamily="34" charset="-128"/>
              </a:endParaRPr>
            </a:p>
          </p:txBody>
        </p:sp>
        <p:sp>
          <p:nvSpPr>
            <p:cNvPr id="13" name="下矢印 12">
              <a:extLst>
                <a:ext uri="{FF2B5EF4-FFF2-40B4-BE49-F238E27FC236}">
                  <a16:creationId xmlns:a16="http://schemas.microsoft.com/office/drawing/2014/main" id="{1DF7A105-3CE2-C649-A08C-DAE788A3CEF3}"/>
                </a:ext>
              </a:extLst>
            </p:cNvPr>
            <p:cNvSpPr/>
            <p:nvPr/>
          </p:nvSpPr>
          <p:spPr>
            <a:xfrm>
              <a:off x="6367432" y="3891391"/>
              <a:ext cx="936104" cy="360040"/>
            </a:xfrm>
            <a:prstGeom prst="down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1595668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B4CCB2-DA6F-CC42-90E7-0C903D8A5390}"/>
              </a:ext>
            </a:extLst>
          </p:cNvPr>
          <p:cNvSpPr>
            <a:spLocks noGrp="1"/>
          </p:cNvSpPr>
          <p:nvPr>
            <p:ph type="title"/>
          </p:nvPr>
        </p:nvSpPr>
        <p:spPr/>
        <p:txBody>
          <a:bodyPr/>
          <a:lstStyle/>
          <a:p>
            <a:r>
              <a:rPr kumimoji="1" lang="ja-JP" altLang="en-US"/>
              <a:t>ソリューション営業は通用しない</a:t>
            </a:r>
          </a:p>
        </p:txBody>
      </p:sp>
      <p:pic>
        <p:nvPicPr>
          <p:cNvPr id="3" name="図 2">
            <a:extLst>
              <a:ext uri="{FF2B5EF4-FFF2-40B4-BE49-F238E27FC236}">
                <a16:creationId xmlns:a16="http://schemas.microsoft.com/office/drawing/2014/main" id="{26610319-7417-4F48-9793-C35C9CC64833}"/>
              </a:ext>
            </a:extLst>
          </p:cNvPr>
          <p:cNvPicPr>
            <a:picLocks noChangeAspect="1"/>
          </p:cNvPicPr>
          <p:nvPr/>
        </p:nvPicPr>
        <p:blipFill>
          <a:blip r:embed="rId2"/>
          <a:stretch>
            <a:fillRect/>
          </a:stretch>
        </p:blipFill>
        <p:spPr>
          <a:xfrm>
            <a:off x="349262" y="1050864"/>
            <a:ext cx="944528" cy="1032271"/>
          </a:xfrm>
          <a:prstGeom prst="rect">
            <a:avLst/>
          </a:prstGeom>
        </p:spPr>
      </p:pic>
      <p:pic>
        <p:nvPicPr>
          <p:cNvPr id="5" name="図 4">
            <a:extLst>
              <a:ext uri="{FF2B5EF4-FFF2-40B4-BE49-F238E27FC236}">
                <a16:creationId xmlns:a16="http://schemas.microsoft.com/office/drawing/2014/main" id="{A5BCFCE2-ACC0-3E42-A05D-2E2C63493A19}"/>
              </a:ext>
            </a:extLst>
          </p:cNvPr>
          <p:cNvPicPr>
            <a:picLocks noChangeAspect="1"/>
          </p:cNvPicPr>
          <p:nvPr/>
        </p:nvPicPr>
        <p:blipFill>
          <a:blip r:embed="rId3"/>
          <a:stretch>
            <a:fillRect/>
          </a:stretch>
        </p:blipFill>
        <p:spPr>
          <a:xfrm flipH="1">
            <a:off x="7953802" y="1050864"/>
            <a:ext cx="840936" cy="1064475"/>
          </a:xfrm>
          <a:prstGeom prst="rect">
            <a:avLst/>
          </a:prstGeom>
        </p:spPr>
      </p:pic>
      <p:sp>
        <p:nvSpPr>
          <p:cNvPr id="6" name="テキスト ボックス 5">
            <a:extLst>
              <a:ext uri="{FF2B5EF4-FFF2-40B4-BE49-F238E27FC236}">
                <a16:creationId xmlns:a16="http://schemas.microsoft.com/office/drawing/2014/main" id="{542AAC9F-AD9A-7C46-AE41-A993FF5F3128}"/>
              </a:ext>
            </a:extLst>
          </p:cNvPr>
          <p:cNvSpPr txBox="1"/>
          <p:nvPr/>
        </p:nvSpPr>
        <p:spPr>
          <a:xfrm>
            <a:off x="1227592" y="1498360"/>
            <a:ext cx="2993127" cy="646331"/>
          </a:xfrm>
          <a:prstGeom prst="rect">
            <a:avLst/>
          </a:prstGeom>
          <a:noFill/>
        </p:spPr>
        <p:txBody>
          <a:bodyPr wrap="none" rtlCol="0">
            <a:spAutoFit/>
          </a:bodyPr>
          <a:lstStyle/>
          <a:p>
            <a:pPr marL="342900" indent="-342900">
              <a:buFont typeface="Wingdings" pitchFamily="2" charset="2"/>
              <a:buChar char="Ø"/>
            </a:pPr>
            <a:r>
              <a:rPr kumimoji="1" lang="ja-JP" altLang="en-US" sz="1200">
                <a:latin typeface="Meiryo" panose="020B0604030504040204" pitchFamily="34" charset="-128"/>
                <a:ea typeface="Meiryo" panose="020B0604030504040204" pitchFamily="34" charset="-128"/>
              </a:rPr>
              <a:t>こののまでは大変なことになる</a:t>
            </a:r>
            <a:endParaRPr kumimoji="1" lang="en-US" altLang="ja-JP" sz="1200" dirty="0">
              <a:latin typeface="Meiryo" panose="020B0604030504040204" pitchFamily="34" charset="-128"/>
              <a:ea typeface="Meiryo" panose="020B0604030504040204" pitchFamily="34" charset="-128"/>
            </a:endParaRPr>
          </a:p>
          <a:p>
            <a:pPr marL="342900" indent="-342900">
              <a:buFont typeface="Wingdings" pitchFamily="2" charset="2"/>
              <a:buChar char="Ø"/>
            </a:pPr>
            <a:r>
              <a:rPr lang="en-US" altLang="ja-JP" sz="1200" dirty="0">
                <a:latin typeface="Meiryo" panose="020B0604030504040204" pitchFamily="34" charset="-128"/>
                <a:ea typeface="Meiryo" panose="020B0604030504040204" pitchFamily="34" charset="-128"/>
              </a:rPr>
              <a:t>IT</a:t>
            </a:r>
            <a:r>
              <a:rPr lang="ja-JP" altLang="en-US" sz="1200">
                <a:latin typeface="Meiryo" panose="020B0604030504040204" pitchFamily="34" charset="-128"/>
                <a:ea typeface="Meiryo" panose="020B0604030504040204" pitchFamily="34" charset="-128"/>
              </a:rPr>
              <a:t>の戦略的活用を推進したい</a:t>
            </a:r>
            <a:endParaRPr lang="en-US" altLang="ja-JP" sz="1200" dirty="0">
              <a:latin typeface="Meiryo" panose="020B0604030504040204" pitchFamily="34" charset="-128"/>
              <a:ea typeface="Meiryo" panose="020B0604030504040204" pitchFamily="34" charset="-128"/>
            </a:endParaRPr>
          </a:p>
          <a:p>
            <a:pPr marL="342900" indent="-342900">
              <a:buFont typeface="Wingdings" pitchFamily="2" charset="2"/>
              <a:buChar char="Ø"/>
            </a:pPr>
            <a:r>
              <a:rPr kumimoji="1" lang="ja-JP" altLang="en-US" sz="1200">
                <a:latin typeface="Meiryo" panose="020B0604030504040204" pitchFamily="34" charset="-128"/>
                <a:ea typeface="Meiryo" panose="020B0604030504040204" pitchFamily="34" charset="-128"/>
              </a:rPr>
              <a:t>ビジネスのデジタル化を実現したい</a:t>
            </a:r>
          </a:p>
        </p:txBody>
      </p:sp>
      <p:sp>
        <p:nvSpPr>
          <p:cNvPr id="7" name="テキスト ボックス 6">
            <a:extLst>
              <a:ext uri="{FF2B5EF4-FFF2-40B4-BE49-F238E27FC236}">
                <a16:creationId xmlns:a16="http://schemas.microsoft.com/office/drawing/2014/main" id="{93C0D100-3CE6-534E-8DC7-78DFFBBA66BD}"/>
              </a:ext>
            </a:extLst>
          </p:cNvPr>
          <p:cNvSpPr txBox="1"/>
          <p:nvPr/>
        </p:nvSpPr>
        <p:spPr>
          <a:xfrm>
            <a:off x="952018" y="989308"/>
            <a:ext cx="3416320" cy="523220"/>
          </a:xfrm>
          <a:prstGeom prst="rect">
            <a:avLst/>
          </a:prstGeom>
          <a:noFill/>
        </p:spPr>
        <p:txBody>
          <a:bodyPr wrap="none" rtlCol="0">
            <a:spAutoFit/>
          </a:bodyPr>
          <a:lstStyle/>
          <a:p>
            <a:r>
              <a:rPr kumimoji="1" lang="ja-JP" altLang="en-US" sz="2800">
                <a:latin typeface="Meiryo" panose="020B0604030504040204" pitchFamily="34" charset="-128"/>
                <a:ea typeface="Meiryo" panose="020B0604030504040204" pitchFamily="34" charset="-128"/>
              </a:rPr>
              <a:t>変革への</a:t>
            </a:r>
            <a:r>
              <a:rPr lang="ja-JP" altLang="en-US" sz="2800">
                <a:latin typeface="Meiryo" panose="020B0604030504040204" pitchFamily="34" charset="-128"/>
                <a:ea typeface="Meiryo" panose="020B0604030504040204" pitchFamily="34" charset="-128"/>
              </a:rPr>
              <a:t>意欲はある</a:t>
            </a:r>
            <a:endParaRPr kumimoji="1" lang="ja-JP" altLang="en-US" sz="2800">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E2786671-9257-8042-BFE3-DD27BC93AB61}"/>
              </a:ext>
            </a:extLst>
          </p:cNvPr>
          <p:cNvSpPr txBox="1"/>
          <p:nvPr/>
        </p:nvSpPr>
        <p:spPr>
          <a:xfrm>
            <a:off x="5026873" y="1004574"/>
            <a:ext cx="3057247" cy="954107"/>
          </a:xfrm>
          <a:prstGeom prst="rect">
            <a:avLst/>
          </a:prstGeom>
          <a:noFill/>
        </p:spPr>
        <p:txBody>
          <a:bodyPr wrap="none" rtlCol="0">
            <a:spAutoFit/>
          </a:bodyPr>
          <a:lstStyle/>
          <a:p>
            <a:pPr algn="r"/>
            <a:r>
              <a:rPr lang="ja-JP" altLang="en-US" sz="2800">
                <a:latin typeface="Meiryo" panose="020B0604030504040204" pitchFamily="34" charset="-128"/>
                <a:ea typeface="Meiryo" panose="020B0604030504040204" pitchFamily="34" charset="-128"/>
              </a:rPr>
              <a:t>どう取り組めば</a:t>
            </a:r>
            <a:endParaRPr lang="en-US" altLang="ja-JP" sz="2800" dirty="0">
              <a:latin typeface="Meiryo" panose="020B0604030504040204" pitchFamily="34" charset="-128"/>
              <a:ea typeface="Meiryo" panose="020B0604030504040204" pitchFamily="34" charset="-128"/>
            </a:endParaRPr>
          </a:p>
          <a:p>
            <a:pPr algn="r"/>
            <a:r>
              <a:rPr lang="ja-JP" altLang="en-US" sz="2800">
                <a:latin typeface="Meiryo" panose="020B0604030504040204" pitchFamily="34" charset="-128"/>
                <a:ea typeface="Meiryo" panose="020B0604030504040204" pitchFamily="34" charset="-128"/>
              </a:rPr>
              <a:t>いいの分からない</a:t>
            </a:r>
            <a:endParaRPr kumimoji="1" lang="ja-JP" altLang="en-US" sz="2800">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A66FB380-E07E-2541-BC96-91B990D5DC47}"/>
              </a:ext>
            </a:extLst>
          </p:cNvPr>
          <p:cNvSpPr txBox="1"/>
          <p:nvPr/>
        </p:nvSpPr>
        <p:spPr>
          <a:xfrm>
            <a:off x="5426961" y="1867692"/>
            <a:ext cx="2685351" cy="276999"/>
          </a:xfrm>
          <a:prstGeom prst="rect">
            <a:avLst/>
          </a:prstGeom>
          <a:noFill/>
        </p:spPr>
        <p:txBody>
          <a:bodyPr wrap="none" rtlCol="0">
            <a:spAutoFit/>
          </a:bodyPr>
          <a:lstStyle/>
          <a:p>
            <a:pPr marL="342900" indent="-342900">
              <a:buFont typeface="Wingdings" pitchFamily="2" charset="2"/>
              <a:buChar char="Ø"/>
            </a:pPr>
            <a:r>
              <a:rPr lang="ja-JP" altLang="en-US" sz="1200">
                <a:latin typeface="Meiryo" panose="020B0604030504040204" pitchFamily="34" charset="-128"/>
                <a:ea typeface="Meiryo" panose="020B0604030504040204" pitchFamily="34" charset="-128"/>
              </a:rPr>
              <a:t>課題やテーマがはっきりしない</a:t>
            </a:r>
            <a:endParaRPr kumimoji="1" lang="ja-JP" altLang="en-US" sz="1200">
              <a:latin typeface="Meiryo" panose="020B0604030504040204" pitchFamily="34" charset="-128"/>
              <a:ea typeface="Meiryo" panose="020B0604030504040204" pitchFamily="34" charset="-128"/>
            </a:endParaRPr>
          </a:p>
        </p:txBody>
      </p:sp>
      <p:pic>
        <p:nvPicPr>
          <p:cNvPr id="11" name="図 10">
            <a:extLst>
              <a:ext uri="{FF2B5EF4-FFF2-40B4-BE49-F238E27FC236}">
                <a16:creationId xmlns:a16="http://schemas.microsoft.com/office/drawing/2014/main" id="{6DC1F26A-CF15-9642-9B82-AEC9F067A774}"/>
              </a:ext>
            </a:extLst>
          </p:cNvPr>
          <p:cNvPicPr>
            <a:picLocks noChangeAspect="1"/>
          </p:cNvPicPr>
          <p:nvPr/>
        </p:nvPicPr>
        <p:blipFill>
          <a:blip r:embed="rId4"/>
          <a:stretch>
            <a:fillRect/>
          </a:stretch>
        </p:blipFill>
        <p:spPr>
          <a:xfrm>
            <a:off x="3538174" y="2876108"/>
            <a:ext cx="2067651" cy="1928084"/>
          </a:xfrm>
          <a:prstGeom prst="rect">
            <a:avLst/>
          </a:prstGeom>
        </p:spPr>
      </p:pic>
      <p:sp>
        <p:nvSpPr>
          <p:cNvPr id="12" name="角丸四角形吹き出し 11">
            <a:extLst>
              <a:ext uri="{FF2B5EF4-FFF2-40B4-BE49-F238E27FC236}">
                <a16:creationId xmlns:a16="http://schemas.microsoft.com/office/drawing/2014/main" id="{38EFBF2D-49AD-7B4D-953C-261AC33D6FC5}"/>
              </a:ext>
            </a:extLst>
          </p:cNvPr>
          <p:cNvSpPr/>
          <p:nvPr/>
        </p:nvSpPr>
        <p:spPr>
          <a:xfrm>
            <a:off x="4691000" y="2345252"/>
            <a:ext cx="2676634" cy="620038"/>
          </a:xfrm>
          <a:prstGeom prst="wedgeRoundRectCallout">
            <a:avLst>
              <a:gd name="adj1" fmla="val -32904"/>
              <a:gd name="adj2" fmla="val 75631"/>
              <a:gd name="adj3" fmla="val 16667"/>
            </a:avLst>
          </a:prstGeom>
          <a:solidFill>
            <a:schemeClr val="accent3">
              <a:lumMod val="50000"/>
              <a:alpha val="41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課題やテーマを教えて頂ければ、</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解決策を提供します！</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角丸四角形吹き出し 12">
            <a:extLst>
              <a:ext uri="{FF2B5EF4-FFF2-40B4-BE49-F238E27FC236}">
                <a16:creationId xmlns:a16="http://schemas.microsoft.com/office/drawing/2014/main" id="{BA2C5409-9D3A-6C49-A0C3-87DB29C3B95F}"/>
              </a:ext>
            </a:extLst>
          </p:cNvPr>
          <p:cNvSpPr/>
          <p:nvPr/>
        </p:nvSpPr>
        <p:spPr>
          <a:xfrm>
            <a:off x="1779384" y="2345252"/>
            <a:ext cx="2676634" cy="620038"/>
          </a:xfrm>
          <a:prstGeom prst="wedgeRoundRectCallout">
            <a:avLst>
              <a:gd name="adj1" fmla="val 33081"/>
              <a:gd name="adj2" fmla="val 82702"/>
              <a:gd name="adj3" fmla="val 16667"/>
            </a:avLst>
          </a:prstGeom>
          <a:solidFill>
            <a:srgbClr val="C00000">
              <a:alpha val="41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あなたは何を言ってるんですか？</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 name="左右矢印 13">
            <a:extLst>
              <a:ext uri="{FF2B5EF4-FFF2-40B4-BE49-F238E27FC236}">
                <a16:creationId xmlns:a16="http://schemas.microsoft.com/office/drawing/2014/main" id="{40F91046-E7AB-E34A-95FF-7BC61494958D}"/>
              </a:ext>
            </a:extLst>
          </p:cNvPr>
          <p:cNvSpPr/>
          <p:nvPr/>
        </p:nvSpPr>
        <p:spPr>
          <a:xfrm>
            <a:off x="4173573" y="1327149"/>
            <a:ext cx="804911" cy="570607"/>
          </a:xfrm>
          <a:prstGeom prst="lef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2" name="グループ化 21">
            <a:extLst>
              <a:ext uri="{FF2B5EF4-FFF2-40B4-BE49-F238E27FC236}">
                <a16:creationId xmlns:a16="http://schemas.microsoft.com/office/drawing/2014/main" id="{E3F34C1D-B424-B64C-822E-ED5E797E5046}"/>
              </a:ext>
            </a:extLst>
          </p:cNvPr>
          <p:cNvGrpSpPr/>
          <p:nvPr/>
        </p:nvGrpSpPr>
        <p:grpSpPr>
          <a:xfrm>
            <a:off x="1779384" y="4804192"/>
            <a:ext cx="5585232" cy="1602430"/>
            <a:chOff x="1779384" y="4804192"/>
            <a:chExt cx="5585232" cy="1602430"/>
          </a:xfrm>
        </p:grpSpPr>
        <p:sp>
          <p:nvSpPr>
            <p:cNvPr id="18" name="正方形/長方形 17">
              <a:extLst>
                <a:ext uri="{FF2B5EF4-FFF2-40B4-BE49-F238E27FC236}">
                  <a16:creationId xmlns:a16="http://schemas.microsoft.com/office/drawing/2014/main" id="{F1F86538-A07E-BB4D-8329-03AD39363FEA}"/>
                </a:ext>
              </a:extLst>
            </p:cNvPr>
            <p:cNvSpPr/>
            <p:nvPr/>
          </p:nvSpPr>
          <p:spPr>
            <a:xfrm>
              <a:off x="4687982" y="5611660"/>
              <a:ext cx="2676634" cy="79496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a:extLst>
                <a:ext uri="{FF2B5EF4-FFF2-40B4-BE49-F238E27FC236}">
                  <a16:creationId xmlns:a16="http://schemas.microsoft.com/office/drawing/2014/main" id="{1433A241-2294-8C41-8935-70625A73AFC4}"/>
                </a:ext>
              </a:extLst>
            </p:cNvPr>
            <p:cNvSpPr/>
            <p:nvPr/>
          </p:nvSpPr>
          <p:spPr>
            <a:xfrm>
              <a:off x="1779384" y="5611660"/>
              <a:ext cx="2676634" cy="79496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a:extLst>
                <a:ext uri="{FF2B5EF4-FFF2-40B4-BE49-F238E27FC236}">
                  <a16:creationId xmlns:a16="http://schemas.microsoft.com/office/drawing/2014/main" id="{795A442B-E3E2-0E4B-9FC3-B646B3DF999A}"/>
                </a:ext>
              </a:extLst>
            </p:cNvPr>
            <p:cNvSpPr txBox="1"/>
            <p:nvPr/>
          </p:nvSpPr>
          <p:spPr>
            <a:xfrm>
              <a:off x="2150128" y="5660264"/>
              <a:ext cx="1935145" cy="746358"/>
            </a:xfrm>
            <a:prstGeom prst="rect">
              <a:avLst/>
            </a:prstGeom>
            <a:noFill/>
          </p:spPr>
          <p:txBody>
            <a:bodyPr wrap="none" rtlCol="0">
              <a:spAutoFit/>
            </a:bodyPr>
            <a:lstStyle/>
            <a:p>
              <a:pPr algn="ctr"/>
              <a:r>
                <a:rPr kumimoji="1" lang="ja-JP" altLang="en-US" sz="3200">
                  <a:solidFill>
                    <a:schemeClr val="bg1"/>
                  </a:solidFill>
                  <a:latin typeface="Meiryo" panose="020B0604030504040204" pitchFamily="34" charset="-128"/>
                  <a:ea typeface="Meiryo" panose="020B0604030504040204" pitchFamily="34" charset="-128"/>
                </a:rPr>
                <a:t>提言</a:t>
              </a:r>
              <a:endParaRPr kumimoji="1" lang="en-US" altLang="ja-JP" sz="3200" dirty="0">
                <a:solidFill>
                  <a:schemeClr val="bg1"/>
                </a:solidFill>
                <a:latin typeface="Meiryo" panose="020B0604030504040204" pitchFamily="34" charset="-128"/>
                <a:ea typeface="Meiryo" panose="020B0604030504040204" pitchFamily="34" charset="-128"/>
              </a:endParaRPr>
            </a:p>
            <a:p>
              <a:pPr algn="ctr"/>
              <a:r>
                <a:rPr lang="ja-JP" altLang="en-US" sz="1050">
                  <a:solidFill>
                    <a:schemeClr val="bg1"/>
                  </a:solidFill>
                  <a:latin typeface="Meiryo" panose="020B0604030504040204" pitchFamily="34" charset="-128"/>
                  <a:ea typeface="Meiryo" panose="020B0604030504040204" pitchFamily="34" charset="-128"/>
                </a:rPr>
                <a:t>「あるべき姿」と実現の方法</a:t>
              </a:r>
              <a:endParaRPr kumimoji="1" lang="ja-JP" altLang="en-US" sz="1050">
                <a:solidFill>
                  <a:schemeClr val="bg1"/>
                </a:solidFill>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70E44B51-01D9-774F-BE23-CDE36F7476E1}"/>
                </a:ext>
              </a:extLst>
            </p:cNvPr>
            <p:cNvSpPr txBox="1"/>
            <p:nvPr/>
          </p:nvSpPr>
          <p:spPr>
            <a:xfrm>
              <a:off x="5219026" y="5660264"/>
              <a:ext cx="1614545" cy="746358"/>
            </a:xfrm>
            <a:prstGeom prst="rect">
              <a:avLst/>
            </a:prstGeom>
            <a:noFill/>
          </p:spPr>
          <p:txBody>
            <a:bodyPr wrap="none" rtlCol="0">
              <a:spAutoFit/>
            </a:bodyPr>
            <a:lstStyle/>
            <a:p>
              <a:pPr algn="ctr"/>
              <a:r>
                <a:rPr lang="ja-JP" altLang="en-US" sz="3200">
                  <a:solidFill>
                    <a:schemeClr val="bg1"/>
                  </a:solidFill>
                  <a:latin typeface="Meiryo" panose="020B0604030504040204" pitchFamily="34" charset="-128"/>
                  <a:ea typeface="Meiryo" panose="020B0604030504040204" pitchFamily="34" charset="-128"/>
                </a:rPr>
                <a:t>共創</a:t>
              </a:r>
              <a:endParaRPr lang="en-US" altLang="ja-JP" sz="3200" dirty="0">
                <a:solidFill>
                  <a:schemeClr val="bg1"/>
                </a:solidFill>
                <a:latin typeface="Meiryo" panose="020B0604030504040204" pitchFamily="34" charset="-128"/>
                <a:ea typeface="Meiryo" panose="020B0604030504040204" pitchFamily="34" charset="-128"/>
              </a:endParaRPr>
            </a:p>
            <a:p>
              <a:pPr algn="ctr"/>
              <a:r>
                <a:rPr lang="ja-JP" altLang="en-US" sz="1050">
                  <a:solidFill>
                    <a:schemeClr val="bg1"/>
                  </a:solidFill>
                  <a:latin typeface="Meiryo" panose="020B0604030504040204" pitchFamily="34" charset="-128"/>
                  <a:ea typeface="Meiryo" panose="020B0604030504040204" pitchFamily="34" charset="-128"/>
                </a:rPr>
                <a:t>技術</a:t>
              </a:r>
              <a:r>
                <a:rPr lang="en-US" altLang="ja-JP" sz="1050" dirty="0">
                  <a:solidFill>
                    <a:schemeClr val="bg1"/>
                  </a:solidFill>
                  <a:latin typeface="Meiryo" panose="020B0604030504040204" pitchFamily="34" charset="-128"/>
                  <a:ea typeface="Meiryo" panose="020B0604030504040204" pitchFamily="34" charset="-128"/>
                </a:rPr>
                <a:t>×</a:t>
              </a:r>
              <a:r>
                <a:rPr lang="ja-JP" altLang="en-US" sz="1050">
                  <a:solidFill>
                    <a:schemeClr val="bg1"/>
                  </a:solidFill>
                  <a:latin typeface="Meiryo" panose="020B0604030504040204" pitchFamily="34" charset="-128"/>
                  <a:ea typeface="Meiryo" panose="020B0604030504040204" pitchFamily="34" charset="-128"/>
                </a:rPr>
                <a:t>価値</a:t>
              </a:r>
              <a:r>
                <a:rPr lang="en-US" altLang="ja-JP" sz="1050" dirty="0">
                  <a:solidFill>
                    <a:schemeClr val="bg1"/>
                  </a:solidFill>
                  <a:latin typeface="Meiryo" panose="020B0604030504040204" pitchFamily="34" charset="-128"/>
                  <a:ea typeface="Meiryo" panose="020B0604030504040204" pitchFamily="34" charset="-128"/>
                </a:rPr>
                <a:t>×</a:t>
              </a:r>
              <a:r>
                <a:rPr lang="ja-JP" altLang="en-US" sz="1050">
                  <a:solidFill>
                    <a:schemeClr val="bg1"/>
                  </a:solidFill>
                  <a:latin typeface="Meiryo" panose="020B0604030504040204" pitchFamily="34" charset="-128"/>
                  <a:ea typeface="Meiryo" panose="020B0604030504040204" pitchFamily="34" charset="-128"/>
                </a:rPr>
                <a:t>体験の共有</a:t>
              </a:r>
              <a:endParaRPr kumimoji="1" lang="ja-JP" altLang="en-US" sz="1050">
                <a:solidFill>
                  <a:schemeClr val="bg1"/>
                </a:solidFill>
                <a:latin typeface="Meiryo" panose="020B0604030504040204" pitchFamily="34" charset="-128"/>
                <a:ea typeface="Meiryo" panose="020B0604030504040204" pitchFamily="34" charset="-128"/>
              </a:endParaRPr>
            </a:p>
          </p:txBody>
        </p:sp>
        <p:sp>
          <p:nvSpPr>
            <p:cNvPr id="19" name="乗算記号 18">
              <a:extLst>
                <a:ext uri="{FF2B5EF4-FFF2-40B4-BE49-F238E27FC236}">
                  <a16:creationId xmlns:a16="http://schemas.microsoft.com/office/drawing/2014/main" id="{2CB34077-DC51-3F4B-B9B2-DE9A8D52129C}"/>
                </a:ext>
              </a:extLst>
            </p:cNvPr>
            <p:cNvSpPr/>
            <p:nvPr/>
          </p:nvSpPr>
          <p:spPr>
            <a:xfrm>
              <a:off x="4173573" y="5611660"/>
              <a:ext cx="820454" cy="789140"/>
            </a:xfrm>
            <a:prstGeom prst="mathMultiply">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下矢印 20">
              <a:extLst>
                <a:ext uri="{FF2B5EF4-FFF2-40B4-BE49-F238E27FC236}">
                  <a16:creationId xmlns:a16="http://schemas.microsoft.com/office/drawing/2014/main" id="{13DEC6C9-2269-2541-90EB-859888362C49}"/>
                </a:ext>
              </a:extLst>
            </p:cNvPr>
            <p:cNvSpPr/>
            <p:nvPr/>
          </p:nvSpPr>
          <p:spPr>
            <a:xfrm>
              <a:off x="3710468" y="4804192"/>
              <a:ext cx="1716493" cy="675945"/>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2154316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up)">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クラウド</a:t>
            </a:r>
            <a:r>
              <a:rPr lang="ja-JP" altLang="en-US" dirty="0"/>
              <a:t>・インテグレーターになるため</a:t>
            </a:r>
            <a:r>
              <a:rPr lang="ja-JP" altLang="en-US"/>
              <a:t>の要件</a:t>
            </a:r>
            <a:endParaRPr kumimoji="1" lang="ja-JP" altLang="en-US" dirty="0"/>
          </a:p>
        </p:txBody>
      </p:sp>
      <p:sp>
        <p:nvSpPr>
          <p:cNvPr id="3" name="スライド番号プレースホルダー 2"/>
          <p:cNvSpPr>
            <a:spLocks noGrp="1"/>
          </p:cNvSpPr>
          <p:nvPr>
            <p:ph type="sldNum" sz="quarter" idx="12"/>
          </p:nvPr>
        </p:nvSpPr>
        <p:spPr>
          <a:xfrm>
            <a:off x="6932246"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45</a:t>
            </a:fld>
            <a:endParaRPr kumimoji="1" lang="ja-JP" altLang="en-US"/>
          </a:p>
        </p:txBody>
      </p:sp>
      <p:sp>
        <p:nvSpPr>
          <p:cNvPr id="4" name="正方形/長方形 3"/>
          <p:cNvSpPr/>
          <p:nvPr/>
        </p:nvSpPr>
        <p:spPr>
          <a:xfrm>
            <a:off x="350658" y="1556792"/>
            <a:ext cx="8442684" cy="4431983"/>
          </a:xfrm>
          <a:prstGeom prst="rect">
            <a:avLst/>
          </a:prstGeom>
        </p:spPr>
        <p:txBody>
          <a:bodyPr wrap="square">
            <a:spAutoFit/>
          </a:bodyPr>
          <a:lstStyle/>
          <a:p>
            <a:pPr marL="285750" indent="-285750" fontAlgn="base">
              <a:buFont typeface="Wingdings" charset="2"/>
              <a:buChar char="l"/>
            </a:pPr>
            <a:r>
              <a:rPr lang="en-US" altLang="ja-JP" sz="2000" b="1" dirty="0">
                <a:solidFill>
                  <a:srgbClr val="4B4B4B"/>
                </a:solidFill>
                <a:latin typeface="Meiryo" charset="-128"/>
                <a:ea typeface="Meiryo" charset="-128"/>
                <a:cs typeface="Meiryo" charset="-128"/>
              </a:rPr>
              <a:t>MS Office</a:t>
            </a:r>
            <a:r>
              <a:rPr lang="ja-JP" altLang="en-US" sz="2000" b="1" dirty="0">
                <a:solidFill>
                  <a:srgbClr val="4B4B4B"/>
                </a:solidFill>
                <a:latin typeface="Meiryo" charset="-128"/>
                <a:ea typeface="Meiryo" charset="-128"/>
                <a:cs typeface="Meiryo" charset="-128"/>
              </a:rPr>
              <a:t>を捨ててください</a:t>
            </a:r>
          </a:p>
          <a:p>
            <a:pPr marL="742950" lvl="1" indent="-285750" fontAlgn="base">
              <a:buFont typeface="Wingdings" charset="2"/>
              <a:buChar char="Ø"/>
            </a:pPr>
            <a:r>
              <a:rPr lang="ja-JP" altLang="en-US" dirty="0">
                <a:solidFill>
                  <a:srgbClr val="4B4B4B"/>
                </a:solidFill>
                <a:latin typeface="Meiryo" charset="-128"/>
                <a:ea typeface="Meiryo" charset="-128"/>
                <a:cs typeface="Meiryo" charset="-128"/>
              </a:rPr>
              <a:t>瞬時にドキュメントを共有できる</a:t>
            </a:r>
            <a:r>
              <a:rPr lang="en-US" altLang="ja-JP" dirty="0">
                <a:solidFill>
                  <a:srgbClr val="4B4B4B"/>
                </a:solidFill>
                <a:latin typeface="Meiryo" charset="-128"/>
                <a:ea typeface="Meiryo" charset="-128"/>
                <a:cs typeface="Meiryo" charset="-128"/>
              </a:rPr>
              <a:t>Google Apps</a:t>
            </a:r>
            <a:r>
              <a:rPr lang="ja-JP" altLang="en-US" dirty="0">
                <a:solidFill>
                  <a:srgbClr val="4B4B4B"/>
                </a:solidFill>
                <a:latin typeface="Meiryo" charset="-128"/>
                <a:ea typeface="Meiryo" charset="-128"/>
                <a:cs typeface="Meiryo" charset="-128"/>
              </a:rPr>
              <a:t>もしくは</a:t>
            </a:r>
            <a:r>
              <a:rPr lang="en-US" altLang="ja-JP" dirty="0">
                <a:solidFill>
                  <a:srgbClr val="4B4B4B"/>
                </a:solidFill>
                <a:latin typeface="Meiryo" charset="-128"/>
                <a:ea typeface="Meiryo" charset="-128"/>
                <a:cs typeface="Meiryo" charset="-128"/>
              </a:rPr>
              <a:t>Office 365 </a:t>
            </a:r>
            <a:r>
              <a:rPr lang="ja-JP" altLang="en-US" dirty="0">
                <a:solidFill>
                  <a:srgbClr val="4B4B4B"/>
                </a:solidFill>
                <a:latin typeface="Meiryo" charset="-128"/>
                <a:ea typeface="Meiryo" charset="-128"/>
                <a:cs typeface="Meiryo" charset="-128"/>
              </a:rPr>
              <a:t>を使ってください</a:t>
            </a:r>
          </a:p>
          <a:p>
            <a:pPr marL="285750" indent="-285750" fontAlgn="base">
              <a:buFont typeface="Wingdings" charset="2"/>
              <a:buChar char="l"/>
            </a:pPr>
            <a:r>
              <a:rPr lang="ja-JP" altLang="en-US" sz="2000" b="1" dirty="0">
                <a:solidFill>
                  <a:srgbClr val="4B4B4B"/>
                </a:solidFill>
                <a:latin typeface="Meiryo" charset="-128"/>
                <a:ea typeface="Meiryo" charset="-128"/>
                <a:cs typeface="Meiryo" charset="-128"/>
              </a:rPr>
              <a:t>社内のファイルサーバを捨ててください</a:t>
            </a:r>
          </a:p>
          <a:p>
            <a:pPr marL="742950" lvl="1" indent="-285750" fontAlgn="base">
              <a:buFont typeface="Wingdings" charset="2"/>
              <a:buChar char="Ø"/>
            </a:pPr>
            <a:r>
              <a:rPr lang="en-US" altLang="ja-JP" dirty="0">
                <a:solidFill>
                  <a:srgbClr val="4B4B4B"/>
                </a:solidFill>
                <a:latin typeface="Meiryo" charset="-128"/>
                <a:ea typeface="Meiryo" charset="-128"/>
                <a:cs typeface="Meiryo" charset="-128"/>
              </a:rPr>
              <a:t>Google Drive/BOX/Dropbox</a:t>
            </a:r>
            <a:r>
              <a:rPr lang="ja-JP" altLang="en-US" dirty="0">
                <a:solidFill>
                  <a:srgbClr val="4B4B4B"/>
                </a:solidFill>
                <a:latin typeface="Meiryo" charset="-128"/>
                <a:ea typeface="Meiryo" charset="-128"/>
                <a:cs typeface="Meiryo" charset="-128"/>
              </a:rPr>
              <a:t>を使ってください</a:t>
            </a:r>
          </a:p>
          <a:p>
            <a:pPr marL="285750" indent="-285750" fontAlgn="base">
              <a:buFont typeface="Wingdings" charset="2"/>
              <a:buChar char="l"/>
            </a:pPr>
            <a:r>
              <a:rPr lang="ja-JP" altLang="en-US" sz="2000" b="1" dirty="0">
                <a:solidFill>
                  <a:srgbClr val="4B4B4B"/>
                </a:solidFill>
                <a:latin typeface="Meiryo" charset="-128"/>
                <a:ea typeface="Meiryo" charset="-128"/>
                <a:cs typeface="Meiryo" charset="-128"/>
              </a:rPr>
              <a:t>メールを捨ててください</a:t>
            </a:r>
          </a:p>
          <a:p>
            <a:pPr marL="742950" lvl="1" indent="-285750" fontAlgn="base">
              <a:buFont typeface="Wingdings" charset="2"/>
              <a:buChar char="Ø"/>
            </a:pPr>
            <a:r>
              <a:rPr lang="en-US" altLang="ja-JP" dirty="0">
                <a:solidFill>
                  <a:srgbClr val="4B4B4B"/>
                </a:solidFill>
                <a:latin typeface="Meiryo" charset="-128"/>
                <a:ea typeface="Meiryo" charset="-128"/>
                <a:cs typeface="Meiryo" charset="-128"/>
              </a:rPr>
              <a:t>Slack</a:t>
            </a:r>
            <a:r>
              <a:rPr lang="ja-JP" altLang="en-US" dirty="0">
                <a:solidFill>
                  <a:srgbClr val="4B4B4B"/>
                </a:solidFill>
                <a:latin typeface="Meiryo" charset="-128"/>
                <a:ea typeface="Meiryo" charset="-128"/>
                <a:cs typeface="Meiryo" charset="-128"/>
              </a:rPr>
              <a:t>を使ってください</a:t>
            </a:r>
          </a:p>
          <a:p>
            <a:pPr marL="285750" indent="-285750" fontAlgn="base">
              <a:buFont typeface="Wingdings" charset="2"/>
              <a:buChar char="l"/>
            </a:pPr>
            <a:r>
              <a:rPr lang="en-US" altLang="ja-JP" sz="2000" b="1" dirty="0">
                <a:solidFill>
                  <a:srgbClr val="4B4B4B"/>
                </a:solidFill>
                <a:latin typeface="Meiryo" charset="-128"/>
                <a:ea typeface="Meiryo" charset="-128"/>
                <a:cs typeface="Meiryo" charset="-128"/>
              </a:rPr>
              <a:t>Excel/MS Project</a:t>
            </a:r>
            <a:r>
              <a:rPr lang="ja-JP" altLang="en-US" sz="2000" b="1" dirty="0">
                <a:solidFill>
                  <a:srgbClr val="4B4B4B"/>
                </a:solidFill>
                <a:latin typeface="Meiryo" charset="-128"/>
                <a:ea typeface="Meiryo" charset="-128"/>
                <a:cs typeface="Meiryo" charset="-128"/>
              </a:rPr>
              <a:t>のプロジェクト管理を捨ててください</a:t>
            </a:r>
          </a:p>
          <a:p>
            <a:pPr marL="742950" lvl="1" indent="-285750" fontAlgn="base">
              <a:buFont typeface="Wingdings" charset="2"/>
              <a:buChar char="Ø"/>
            </a:pPr>
            <a:r>
              <a:rPr lang="en-US" altLang="ja-JP" dirty="0">
                <a:solidFill>
                  <a:srgbClr val="4B4B4B"/>
                </a:solidFill>
                <a:latin typeface="Meiryo" charset="-128"/>
                <a:ea typeface="Meiryo" charset="-128"/>
                <a:cs typeface="Meiryo" charset="-128"/>
              </a:rPr>
              <a:t>Redmine/</a:t>
            </a:r>
            <a:r>
              <a:rPr lang="en-US" altLang="ja-JP" dirty="0" err="1">
                <a:solidFill>
                  <a:srgbClr val="4B4B4B"/>
                </a:solidFill>
                <a:latin typeface="Meiryo" charset="-128"/>
                <a:ea typeface="Meiryo" charset="-128"/>
                <a:cs typeface="Meiryo" charset="-128"/>
              </a:rPr>
              <a:t>Atllasian</a:t>
            </a:r>
            <a:r>
              <a:rPr lang="en-US" altLang="ja-JP" dirty="0">
                <a:solidFill>
                  <a:srgbClr val="4B4B4B"/>
                </a:solidFill>
                <a:latin typeface="Meiryo" charset="-128"/>
                <a:ea typeface="Meiryo" charset="-128"/>
                <a:cs typeface="Meiryo" charset="-128"/>
              </a:rPr>
              <a:t> Confluence</a:t>
            </a:r>
            <a:r>
              <a:rPr lang="ja-JP" altLang="en-US" dirty="0">
                <a:solidFill>
                  <a:srgbClr val="4B4B4B"/>
                </a:solidFill>
                <a:latin typeface="Meiryo" charset="-128"/>
                <a:ea typeface="Meiryo" charset="-128"/>
                <a:cs typeface="Meiryo" charset="-128"/>
              </a:rPr>
              <a:t>を使ってください</a:t>
            </a:r>
          </a:p>
          <a:p>
            <a:pPr marL="285750" indent="-285750" fontAlgn="base">
              <a:buFont typeface="Wingdings" charset="2"/>
              <a:buChar char="l"/>
            </a:pPr>
            <a:r>
              <a:rPr lang="ja-JP" altLang="en-US" sz="2000" b="1" dirty="0">
                <a:solidFill>
                  <a:srgbClr val="4B4B4B"/>
                </a:solidFill>
                <a:latin typeface="Meiryo" charset="-128"/>
                <a:ea typeface="Meiryo" charset="-128"/>
                <a:cs typeface="Meiryo" charset="-128"/>
              </a:rPr>
              <a:t>社内のソースコード管理サーバを捨てて下さい</a:t>
            </a:r>
          </a:p>
          <a:p>
            <a:pPr marL="742950" lvl="1" indent="-285750" fontAlgn="base">
              <a:buFont typeface="Wingdings" charset="2"/>
              <a:buChar char="Ø"/>
            </a:pPr>
            <a:r>
              <a:rPr lang="en-US" altLang="ja-JP" dirty="0">
                <a:solidFill>
                  <a:srgbClr val="4B4B4B"/>
                </a:solidFill>
                <a:latin typeface="Meiryo" charset="-128"/>
                <a:ea typeface="Meiryo" charset="-128"/>
                <a:cs typeface="Meiryo" charset="-128"/>
              </a:rPr>
              <a:t>GitHub/</a:t>
            </a:r>
            <a:r>
              <a:rPr lang="en-US" altLang="ja-JP" dirty="0" err="1">
                <a:solidFill>
                  <a:srgbClr val="4B4B4B"/>
                </a:solidFill>
                <a:latin typeface="Meiryo" charset="-128"/>
                <a:ea typeface="Meiryo" charset="-128"/>
                <a:cs typeface="Meiryo" charset="-128"/>
              </a:rPr>
              <a:t>Bitbucket</a:t>
            </a:r>
            <a:r>
              <a:rPr lang="ja-JP" altLang="en-US" dirty="0">
                <a:solidFill>
                  <a:srgbClr val="4B4B4B"/>
                </a:solidFill>
                <a:latin typeface="Meiryo" charset="-128"/>
                <a:ea typeface="Meiryo" charset="-128"/>
                <a:cs typeface="Meiryo" charset="-128"/>
              </a:rPr>
              <a:t>を使ってください</a:t>
            </a:r>
          </a:p>
          <a:p>
            <a:pPr marL="285750" indent="-285750" fontAlgn="base">
              <a:buFont typeface="Wingdings" charset="2"/>
              <a:buChar char="l"/>
            </a:pPr>
            <a:r>
              <a:rPr lang="ja-JP" altLang="en-US" sz="2000" b="1" dirty="0">
                <a:solidFill>
                  <a:srgbClr val="4B4B4B"/>
                </a:solidFill>
                <a:latin typeface="Meiryo" charset="-128"/>
                <a:ea typeface="Meiryo" charset="-128"/>
                <a:cs typeface="Meiryo" charset="-128"/>
              </a:rPr>
              <a:t>社内検証サーバを捨ててください</a:t>
            </a:r>
          </a:p>
          <a:p>
            <a:pPr marL="742950" lvl="1" indent="-285750" fontAlgn="base">
              <a:buFont typeface="Wingdings" charset="2"/>
              <a:buChar char="Ø"/>
            </a:pPr>
            <a:r>
              <a:rPr lang="ja-JP" altLang="en-US" dirty="0">
                <a:solidFill>
                  <a:srgbClr val="4B4B4B"/>
                </a:solidFill>
                <a:latin typeface="Meiryo" charset="-128"/>
                <a:ea typeface="Meiryo" charset="-128"/>
                <a:cs typeface="Meiryo" charset="-128"/>
              </a:rPr>
              <a:t>パブリッククラウドを使ってください</a:t>
            </a:r>
          </a:p>
          <a:p>
            <a:pPr marL="285750" indent="-285750" fontAlgn="base">
              <a:buFont typeface="Wingdings" charset="2"/>
              <a:buChar char="l"/>
            </a:pPr>
            <a:r>
              <a:rPr lang="ja-JP" altLang="en-US" sz="2000" b="1" dirty="0">
                <a:solidFill>
                  <a:srgbClr val="4B4B4B"/>
                </a:solidFill>
                <a:latin typeface="Meiryo" charset="-128"/>
                <a:ea typeface="Meiryo" charset="-128"/>
                <a:cs typeface="Meiryo" charset="-128"/>
              </a:rPr>
              <a:t>私用のスマートフォンやパソコンで”どこでも”仕事をさせてください</a:t>
            </a:r>
          </a:p>
          <a:p>
            <a:pPr marL="742950" lvl="1" indent="-285750" fontAlgn="base">
              <a:buFont typeface="Wingdings" charset="2"/>
              <a:buChar char="Ø"/>
            </a:pPr>
            <a:r>
              <a:rPr lang="ja-JP" altLang="en-US" dirty="0">
                <a:solidFill>
                  <a:srgbClr val="4B4B4B"/>
                </a:solidFill>
                <a:latin typeface="Meiryo" charset="-128"/>
                <a:ea typeface="Meiryo" charset="-128"/>
                <a:cs typeface="Meiryo" charset="-128"/>
              </a:rPr>
              <a:t>これはオフィスで、といった決まり事はなくしてください</a:t>
            </a:r>
            <a:endParaRPr lang="ja-JP" altLang="en-US" b="0" i="0" dirty="0">
              <a:solidFill>
                <a:srgbClr val="4B4B4B"/>
              </a:solidFill>
              <a:effectLst/>
              <a:latin typeface="Meiryo" charset="-128"/>
              <a:ea typeface="Meiryo" charset="-128"/>
              <a:cs typeface="Meiryo" charset="-128"/>
            </a:endParaRPr>
          </a:p>
        </p:txBody>
      </p:sp>
    </p:spTree>
    <p:extLst>
      <p:ext uri="{BB962C8B-B14F-4D97-AF65-F5344CB8AC3E}">
        <p14:creationId xmlns:p14="http://schemas.microsoft.com/office/powerpoint/2010/main" val="27295326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5AF355-C088-5242-849C-4B6623CE6DB4}"/>
              </a:ext>
            </a:extLst>
          </p:cNvPr>
          <p:cNvSpPr>
            <a:spLocks noGrp="1"/>
          </p:cNvSpPr>
          <p:nvPr>
            <p:ph type="title"/>
          </p:nvPr>
        </p:nvSpPr>
        <p:spPr/>
        <p:txBody>
          <a:bodyPr/>
          <a:lstStyle/>
          <a:p>
            <a:r>
              <a:rPr kumimoji="1" lang="ja-JP" altLang="en-US"/>
              <a:t>「共創」ビジネスの本質</a:t>
            </a:r>
          </a:p>
        </p:txBody>
      </p:sp>
      <p:sp>
        <p:nvSpPr>
          <p:cNvPr id="3" name="円/楕円 2">
            <a:extLst>
              <a:ext uri="{FF2B5EF4-FFF2-40B4-BE49-F238E27FC236}">
                <a16:creationId xmlns:a16="http://schemas.microsoft.com/office/drawing/2014/main" id="{84AFD60C-3F8A-7D4F-B647-13142FE0B756}"/>
              </a:ext>
            </a:extLst>
          </p:cNvPr>
          <p:cNvSpPr/>
          <p:nvPr/>
        </p:nvSpPr>
        <p:spPr>
          <a:xfrm>
            <a:off x="2241037" y="1675796"/>
            <a:ext cx="2739740" cy="2736273"/>
          </a:xfrm>
          <a:prstGeom prst="ellips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テキスト ボックス 3">
            <a:extLst>
              <a:ext uri="{FF2B5EF4-FFF2-40B4-BE49-F238E27FC236}">
                <a16:creationId xmlns:a16="http://schemas.microsoft.com/office/drawing/2014/main" id="{9D95AC6D-8F97-954A-A98D-4D5216C95994}"/>
              </a:ext>
            </a:extLst>
          </p:cNvPr>
          <p:cNvSpPr txBox="1"/>
          <p:nvPr/>
        </p:nvSpPr>
        <p:spPr>
          <a:xfrm>
            <a:off x="2749132" y="2660629"/>
            <a:ext cx="1723549" cy="1015663"/>
          </a:xfrm>
          <a:prstGeom prst="rect">
            <a:avLst/>
          </a:prstGeom>
          <a:noFill/>
        </p:spPr>
        <p:txBody>
          <a:bodyPr wrap="none" rtlCol="0">
            <a:spAutoFit/>
          </a:bodyPr>
          <a:lstStyle/>
          <a:p>
            <a:pPr algn="ctr"/>
            <a:r>
              <a:rPr kumimoji="1" lang="ja-JP" altLang="en-US" sz="6000" b="1">
                <a:solidFill>
                  <a:schemeClr val="bg1"/>
                </a:solidFill>
                <a:latin typeface="Meiryo" panose="020B0604030504040204" pitchFamily="34" charset="-128"/>
                <a:ea typeface="Meiryo" panose="020B0604030504040204" pitchFamily="34" charset="-128"/>
              </a:rPr>
              <a:t>共創</a:t>
            </a:r>
          </a:p>
        </p:txBody>
      </p:sp>
      <p:sp>
        <p:nvSpPr>
          <p:cNvPr id="5" name="正方形/長方形 4">
            <a:extLst>
              <a:ext uri="{FF2B5EF4-FFF2-40B4-BE49-F238E27FC236}">
                <a16:creationId xmlns:a16="http://schemas.microsoft.com/office/drawing/2014/main" id="{D96A707A-374A-DD49-8851-3A0E3F9A38E1}"/>
              </a:ext>
            </a:extLst>
          </p:cNvPr>
          <p:cNvSpPr/>
          <p:nvPr/>
        </p:nvSpPr>
        <p:spPr>
          <a:xfrm>
            <a:off x="395904" y="3972568"/>
            <a:ext cx="2352622" cy="560364"/>
          </a:xfrm>
          <a:prstGeom prst="rect">
            <a:avLst/>
          </a:prstGeom>
          <a:solidFill>
            <a:srgbClr val="E46C0A">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a:solidFill>
                  <a:srgbClr val="FFFFFF"/>
                </a:solidFill>
                <a:latin typeface="Meiryo" panose="020B0604030504040204" pitchFamily="34" charset="-128"/>
                <a:ea typeface="Meiryo" panose="020B0604030504040204" pitchFamily="34" charset="-128"/>
                <a:cs typeface="ＭＳ Ｐゴシック"/>
              </a:rPr>
              <a:t>体験の共有</a:t>
            </a:r>
            <a:endParaRPr kumimoji="1" lang="ja-JP" altLang="en-US" sz="2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正方形/長方形 5">
            <a:extLst>
              <a:ext uri="{FF2B5EF4-FFF2-40B4-BE49-F238E27FC236}">
                <a16:creationId xmlns:a16="http://schemas.microsoft.com/office/drawing/2014/main" id="{DC5AC70A-2B99-7F4E-9AD1-5119C4A222D7}"/>
              </a:ext>
            </a:extLst>
          </p:cNvPr>
          <p:cNvSpPr/>
          <p:nvPr/>
        </p:nvSpPr>
        <p:spPr>
          <a:xfrm>
            <a:off x="395904" y="1568954"/>
            <a:ext cx="2352622" cy="560364"/>
          </a:xfrm>
          <a:prstGeom prst="rect">
            <a:avLst/>
          </a:prstGeom>
          <a:solidFill>
            <a:srgbClr val="E46C0A">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a:solidFill>
                  <a:srgbClr val="FFFFFF"/>
                </a:solidFill>
                <a:latin typeface="Meiryo" panose="020B0604030504040204" pitchFamily="34" charset="-128"/>
                <a:ea typeface="Meiryo" panose="020B0604030504040204" pitchFamily="34" charset="-128"/>
                <a:cs typeface="ＭＳ Ｐゴシック"/>
              </a:rPr>
              <a:t>技術の共有</a:t>
            </a:r>
            <a:endParaRPr kumimoji="1" lang="ja-JP" altLang="en-US" sz="2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a:extLst>
              <a:ext uri="{FF2B5EF4-FFF2-40B4-BE49-F238E27FC236}">
                <a16:creationId xmlns:a16="http://schemas.microsoft.com/office/drawing/2014/main" id="{69F5DC3C-96C0-464F-BAAB-1A65328F4C8C}"/>
              </a:ext>
            </a:extLst>
          </p:cNvPr>
          <p:cNvSpPr/>
          <p:nvPr/>
        </p:nvSpPr>
        <p:spPr>
          <a:xfrm>
            <a:off x="395904" y="2808578"/>
            <a:ext cx="2352622" cy="560364"/>
          </a:xfrm>
          <a:prstGeom prst="rect">
            <a:avLst/>
          </a:prstGeom>
          <a:solidFill>
            <a:srgbClr val="E46C0A">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a:solidFill>
                  <a:srgbClr val="FFFFFF"/>
                </a:solidFill>
                <a:latin typeface="Meiryo" panose="020B0604030504040204" pitchFamily="34" charset="-128"/>
                <a:ea typeface="Meiryo" panose="020B0604030504040204" pitchFamily="34" charset="-128"/>
                <a:cs typeface="ＭＳ Ｐゴシック"/>
              </a:rPr>
              <a:t>価値の共有</a:t>
            </a:r>
            <a:endParaRPr kumimoji="1" lang="ja-JP" altLang="en-US" sz="2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テキスト ボックス 9">
            <a:extLst>
              <a:ext uri="{FF2B5EF4-FFF2-40B4-BE49-F238E27FC236}">
                <a16:creationId xmlns:a16="http://schemas.microsoft.com/office/drawing/2014/main" id="{E8A015F4-2451-9D4C-837D-30D9DFFD8A30}"/>
              </a:ext>
            </a:extLst>
          </p:cNvPr>
          <p:cNvSpPr txBox="1"/>
          <p:nvPr/>
        </p:nvSpPr>
        <p:spPr>
          <a:xfrm>
            <a:off x="332708" y="2198229"/>
            <a:ext cx="2046341" cy="400110"/>
          </a:xfrm>
          <a:prstGeom prst="rect">
            <a:avLst/>
          </a:prstGeom>
          <a:noFill/>
        </p:spPr>
        <p:txBody>
          <a:bodyPr wrap="square" rtlCol="0">
            <a:spAutoFit/>
          </a:bodyPr>
          <a:lstStyle/>
          <a:p>
            <a:r>
              <a:rPr kumimoji="1" lang="ja-JP" altLang="en-US" sz="2000" b="1">
                <a:solidFill>
                  <a:srgbClr val="0070C0"/>
                </a:solidFill>
                <a:latin typeface="Meiryo" panose="020B0604030504040204" pitchFamily="34" charset="-128"/>
                <a:ea typeface="Meiryo" panose="020B0604030504040204" pitchFamily="34" charset="-128"/>
              </a:rPr>
              <a:t>圧倒的な技術力</a:t>
            </a:r>
          </a:p>
        </p:txBody>
      </p:sp>
      <p:sp>
        <p:nvSpPr>
          <p:cNvPr id="11" name="テキスト ボックス 10">
            <a:extLst>
              <a:ext uri="{FF2B5EF4-FFF2-40B4-BE49-F238E27FC236}">
                <a16:creationId xmlns:a16="http://schemas.microsoft.com/office/drawing/2014/main" id="{B610F531-DB00-8947-99CC-40944773C69B}"/>
              </a:ext>
            </a:extLst>
          </p:cNvPr>
          <p:cNvSpPr txBox="1"/>
          <p:nvPr/>
        </p:nvSpPr>
        <p:spPr>
          <a:xfrm>
            <a:off x="332708" y="3426013"/>
            <a:ext cx="2739740" cy="400110"/>
          </a:xfrm>
          <a:prstGeom prst="rect">
            <a:avLst/>
          </a:prstGeom>
          <a:noFill/>
        </p:spPr>
        <p:txBody>
          <a:bodyPr wrap="square" rtlCol="0">
            <a:spAutoFit/>
          </a:bodyPr>
          <a:lstStyle/>
          <a:p>
            <a:r>
              <a:rPr kumimoji="1" lang="ja-JP" altLang="en-US" sz="2000" b="1">
                <a:solidFill>
                  <a:srgbClr val="0070C0"/>
                </a:solidFill>
                <a:latin typeface="Meiryo" panose="020B0604030504040204" pitchFamily="34" charset="-128"/>
                <a:ea typeface="Meiryo" panose="020B0604030504040204" pitchFamily="34" charset="-128"/>
              </a:rPr>
              <a:t>信頼される人格</a:t>
            </a:r>
          </a:p>
        </p:txBody>
      </p:sp>
      <p:sp>
        <p:nvSpPr>
          <p:cNvPr id="12" name="テキスト ボックス 11">
            <a:extLst>
              <a:ext uri="{FF2B5EF4-FFF2-40B4-BE49-F238E27FC236}">
                <a16:creationId xmlns:a16="http://schemas.microsoft.com/office/drawing/2014/main" id="{955571A6-C8C6-CB48-A6B3-F4E5CB584433}"/>
              </a:ext>
            </a:extLst>
          </p:cNvPr>
          <p:cNvSpPr txBox="1"/>
          <p:nvPr/>
        </p:nvSpPr>
        <p:spPr>
          <a:xfrm>
            <a:off x="332708" y="4596752"/>
            <a:ext cx="3724222" cy="400110"/>
          </a:xfrm>
          <a:prstGeom prst="rect">
            <a:avLst/>
          </a:prstGeom>
          <a:noFill/>
        </p:spPr>
        <p:txBody>
          <a:bodyPr wrap="square" rtlCol="0">
            <a:spAutoFit/>
          </a:bodyPr>
          <a:lstStyle/>
          <a:p>
            <a:r>
              <a:rPr lang="ja-JP" altLang="en-US" sz="2000" b="1">
                <a:solidFill>
                  <a:srgbClr val="0070C0"/>
                </a:solidFill>
                <a:latin typeface="Meiryo" panose="020B0604030504040204" pitchFamily="34" charset="-128"/>
                <a:ea typeface="Meiryo" panose="020B0604030504040204" pitchFamily="34" charset="-128"/>
              </a:rPr>
              <a:t>模範でリードする</a:t>
            </a:r>
            <a:endParaRPr lang="en-US" altLang="ja-JP" sz="2000" b="1" dirty="0">
              <a:solidFill>
                <a:srgbClr val="0070C0"/>
              </a:solidFill>
              <a:latin typeface="Meiryo" panose="020B0604030504040204" pitchFamily="34" charset="-128"/>
              <a:ea typeface="Meiryo" panose="020B0604030504040204" pitchFamily="34" charset="-128"/>
            </a:endParaRPr>
          </a:p>
        </p:txBody>
      </p:sp>
      <p:grpSp>
        <p:nvGrpSpPr>
          <p:cNvPr id="15" name="グループ化 14">
            <a:extLst>
              <a:ext uri="{FF2B5EF4-FFF2-40B4-BE49-F238E27FC236}">
                <a16:creationId xmlns:a16="http://schemas.microsoft.com/office/drawing/2014/main" id="{10B489A2-6107-7246-8B76-0D68D03EED1A}"/>
              </a:ext>
            </a:extLst>
          </p:cNvPr>
          <p:cNvGrpSpPr/>
          <p:nvPr/>
        </p:nvGrpSpPr>
        <p:grpSpPr>
          <a:xfrm>
            <a:off x="4839376" y="2574895"/>
            <a:ext cx="4185218" cy="1027729"/>
            <a:chOff x="4737068" y="2214669"/>
            <a:chExt cx="4185218" cy="1027729"/>
          </a:xfrm>
        </p:grpSpPr>
        <p:sp>
          <p:nvSpPr>
            <p:cNvPr id="8" name="テキスト ボックス 7">
              <a:extLst>
                <a:ext uri="{FF2B5EF4-FFF2-40B4-BE49-F238E27FC236}">
                  <a16:creationId xmlns:a16="http://schemas.microsoft.com/office/drawing/2014/main" id="{B6040F33-955F-7F41-99FE-3C4F28F92679}"/>
                </a:ext>
              </a:extLst>
            </p:cNvPr>
            <p:cNvSpPr txBox="1"/>
            <p:nvPr/>
          </p:nvSpPr>
          <p:spPr>
            <a:xfrm>
              <a:off x="5319589" y="2319087"/>
              <a:ext cx="3602697" cy="830997"/>
            </a:xfrm>
            <a:prstGeom prst="rect">
              <a:avLst/>
            </a:prstGeom>
            <a:noFill/>
          </p:spPr>
          <p:txBody>
            <a:bodyPr wrap="square" rtlCol="0">
              <a:spAutoFit/>
            </a:bodyPr>
            <a:lstStyle/>
            <a:p>
              <a:pPr algn="ctr"/>
              <a:r>
                <a:rPr kumimoji="1" lang="ja-JP" altLang="en-US" sz="2400" b="1">
                  <a:solidFill>
                    <a:srgbClr val="0070C0"/>
                  </a:solidFill>
                  <a:latin typeface="Meiryo" panose="020B0604030504040204" pitchFamily="34" charset="-128"/>
                  <a:ea typeface="Meiryo" panose="020B0604030504040204" pitchFamily="34" charset="-128"/>
                </a:rPr>
                <a:t>「一緒に取り組みたい</a:t>
              </a:r>
              <a:r>
                <a:rPr lang="ja-JP" altLang="en-US" sz="2400" b="1">
                  <a:solidFill>
                    <a:srgbClr val="0070C0"/>
                  </a:solidFill>
                  <a:latin typeface="Meiryo" panose="020B0604030504040204" pitchFamily="34" charset="-128"/>
                  <a:ea typeface="Meiryo" panose="020B0604030504040204" pitchFamily="34" charset="-128"/>
                </a:rPr>
                <a:t>」</a:t>
              </a:r>
              <a:endParaRPr kumimoji="1" lang="en-US" altLang="ja-JP" sz="2400" b="1" dirty="0">
                <a:solidFill>
                  <a:srgbClr val="0070C0"/>
                </a:solidFill>
                <a:latin typeface="Meiryo" panose="020B0604030504040204" pitchFamily="34" charset="-128"/>
                <a:ea typeface="Meiryo" panose="020B0604030504040204" pitchFamily="34" charset="-128"/>
              </a:endParaRPr>
            </a:p>
            <a:p>
              <a:pPr algn="ctr"/>
              <a:r>
                <a:rPr kumimoji="1" lang="ja-JP" altLang="en-US" sz="2400" b="1">
                  <a:solidFill>
                    <a:srgbClr val="0070C0"/>
                  </a:solidFill>
                  <a:latin typeface="Meiryo" panose="020B0604030504040204" pitchFamily="34" charset="-128"/>
                  <a:ea typeface="Meiryo" panose="020B0604030504040204" pitchFamily="34" charset="-128"/>
                </a:rPr>
                <a:t>相手に</a:t>
              </a:r>
              <a:r>
                <a:rPr kumimoji="1" lang="ja-JP" altLang="en-US" sz="2400" b="1">
                  <a:solidFill>
                    <a:schemeClr val="accent6">
                      <a:lumMod val="75000"/>
                    </a:schemeClr>
                  </a:solidFill>
                  <a:latin typeface="Meiryo" panose="020B0604030504040204" pitchFamily="34" charset="-128"/>
                  <a:ea typeface="Meiryo" panose="020B0604030504040204" pitchFamily="34" charset="-128"/>
                </a:rPr>
                <a:t>惚れさせる</a:t>
              </a:r>
              <a:r>
                <a:rPr kumimoji="1" lang="ja-JP" altLang="en-US" sz="2400" b="1">
                  <a:solidFill>
                    <a:srgbClr val="0070C0"/>
                  </a:solidFill>
                  <a:latin typeface="Meiryo" panose="020B0604030504040204" pitchFamily="34" charset="-128"/>
                  <a:ea typeface="Meiryo" panose="020B0604030504040204" pitchFamily="34" charset="-128"/>
                </a:rPr>
                <a:t>こと</a:t>
              </a:r>
              <a:endParaRPr kumimoji="1" lang="en-US" altLang="ja-JP" sz="2400" b="1" dirty="0">
                <a:solidFill>
                  <a:srgbClr val="0070C0"/>
                </a:solidFill>
                <a:latin typeface="Meiryo" panose="020B0604030504040204" pitchFamily="34" charset="-128"/>
                <a:ea typeface="Meiryo" panose="020B0604030504040204" pitchFamily="34" charset="-128"/>
              </a:endParaRPr>
            </a:p>
          </p:txBody>
        </p:sp>
        <p:sp>
          <p:nvSpPr>
            <p:cNvPr id="13" name="右矢印 12">
              <a:extLst>
                <a:ext uri="{FF2B5EF4-FFF2-40B4-BE49-F238E27FC236}">
                  <a16:creationId xmlns:a16="http://schemas.microsoft.com/office/drawing/2014/main" id="{056C9EE9-EA51-DC4C-9052-D1889CCB6DCD}"/>
                </a:ext>
              </a:extLst>
            </p:cNvPr>
            <p:cNvSpPr/>
            <p:nvPr/>
          </p:nvSpPr>
          <p:spPr>
            <a:xfrm>
              <a:off x="4737068" y="2214669"/>
              <a:ext cx="649496" cy="1027729"/>
            </a:xfrm>
            <a:prstGeom prst="rightArrow">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ＭＳ Ｐゴシック"/>
                <a:ea typeface="ＭＳ Ｐゴシック"/>
                <a:cs typeface="ＭＳ Ｐゴシック"/>
              </a:endParaRPr>
            </a:p>
          </p:txBody>
        </p:sp>
      </p:grpSp>
      <p:sp>
        <p:nvSpPr>
          <p:cNvPr id="14" name="テキスト ボックス 13">
            <a:extLst>
              <a:ext uri="{FF2B5EF4-FFF2-40B4-BE49-F238E27FC236}">
                <a16:creationId xmlns:a16="http://schemas.microsoft.com/office/drawing/2014/main" id="{C9D18511-34E4-B943-8D23-2D5FC3DB6D26}"/>
              </a:ext>
            </a:extLst>
          </p:cNvPr>
          <p:cNvSpPr txBox="1"/>
          <p:nvPr/>
        </p:nvSpPr>
        <p:spPr>
          <a:xfrm>
            <a:off x="260198" y="5544851"/>
            <a:ext cx="8623603" cy="461665"/>
          </a:xfrm>
          <a:prstGeom prst="rect">
            <a:avLst/>
          </a:prstGeom>
          <a:noFill/>
        </p:spPr>
        <p:txBody>
          <a:bodyPr wrap="square" rtlCol="0">
            <a:spAutoFit/>
          </a:bodyPr>
          <a:lstStyle/>
          <a:p>
            <a:pPr algn="ctr"/>
            <a:r>
              <a:rPr kumimoji="1" lang="ja-JP" altLang="en-US" sz="2400" b="1">
                <a:solidFill>
                  <a:srgbClr val="0070C0"/>
                </a:solidFill>
                <a:latin typeface="Meiryo" panose="020B0604030504040204" pitchFamily="34" charset="-128"/>
                <a:ea typeface="Meiryo" panose="020B0604030504040204" pitchFamily="34" charset="-128"/>
              </a:rPr>
              <a:t>これからの</a:t>
            </a:r>
            <a:r>
              <a:rPr kumimoji="1" lang="en-US" altLang="ja-JP" sz="2400" b="1" dirty="0">
                <a:solidFill>
                  <a:srgbClr val="0070C0"/>
                </a:solidFill>
                <a:latin typeface="Meiryo" panose="020B0604030504040204" pitchFamily="34" charset="-128"/>
                <a:ea typeface="Meiryo" panose="020B0604030504040204" pitchFamily="34" charset="-128"/>
              </a:rPr>
              <a:t>IT</a:t>
            </a:r>
            <a:r>
              <a:rPr kumimoji="1" lang="ja-JP" altLang="en-US" sz="2400" b="1">
                <a:solidFill>
                  <a:srgbClr val="0070C0"/>
                </a:solidFill>
                <a:latin typeface="Meiryo" panose="020B0604030504040204" pitchFamily="34" charset="-128"/>
                <a:ea typeface="Meiryo" panose="020B0604030504040204" pitchFamily="34" charset="-128"/>
              </a:rPr>
              <a:t>文化を</a:t>
            </a:r>
            <a:r>
              <a:rPr lang="ja-JP" altLang="en-US" sz="2400" b="1">
                <a:solidFill>
                  <a:schemeClr val="accent6">
                    <a:lumMod val="75000"/>
                  </a:schemeClr>
                </a:solidFill>
                <a:latin typeface="Meiryo" panose="020B0604030504040204" pitchFamily="34" charset="-128"/>
                <a:ea typeface="Meiryo" panose="020B0604030504040204" pitchFamily="34" charset="-128"/>
              </a:rPr>
              <a:t>自らの模範</a:t>
            </a:r>
            <a:r>
              <a:rPr lang="ja-JP" altLang="en-US" sz="2400" b="1">
                <a:solidFill>
                  <a:srgbClr val="0070C0"/>
                </a:solidFill>
                <a:latin typeface="Meiryo" panose="020B0604030504040204" pitchFamily="34" charset="-128"/>
                <a:ea typeface="Meiryo" panose="020B0604030504040204" pitchFamily="34" charset="-128"/>
              </a:rPr>
              <a:t>を通して</a:t>
            </a:r>
            <a:r>
              <a:rPr kumimoji="1" lang="ja-JP" altLang="en-US" sz="2400" b="1">
                <a:solidFill>
                  <a:srgbClr val="0070C0"/>
                </a:solidFill>
                <a:latin typeface="Meiryo" panose="020B0604030504040204" pitchFamily="34" charset="-128"/>
                <a:ea typeface="Meiryo" panose="020B0604030504040204" pitchFamily="34" charset="-128"/>
              </a:rPr>
              <a:t>お客様に</a:t>
            </a:r>
            <a:r>
              <a:rPr kumimoji="1" lang="ja-JP" altLang="en-US" sz="2400" b="1">
                <a:solidFill>
                  <a:schemeClr val="accent6">
                    <a:lumMod val="75000"/>
                  </a:schemeClr>
                </a:solidFill>
                <a:latin typeface="Meiryo" panose="020B0604030504040204" pitchFamily="34" charset="-128"/>
                <a:ea typeface="Meiryo" panose="020B0604030504040204" pitchFamily="34" charset="-128"/>
              </a:rPr>
              <a:t>感染</a:t>
            </a:r>
            <a:r>
              <a:rPr kumimoji="1" lang="ja-JP" altLang="en-US" sz="2400" b="1">
                <a:solidFill>
                  <a:srgbClr val="0070C0"/>
                </a:solidFill>
                <a:latin typeface="Meiryo" panose="020B0604030504040204" pitchFamily="34" charset="-128"/>
                <a:ea typeface="Meiryo" panose="020B0604030504040204" pitchFamily="34" charset="-128"/>
              </a:rPr>
              <a:t>させる</a:t>
            </a:r>
            <a:endParaRPr kumimoji="1" lang="en-US" altLang="ja-JP" sz="2400" b="1" dirty="0">
              <a:solidFill>
                <a:srgbClr val="0070C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674074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left)">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1" nodeType="click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p:cTn id="50" dur="500" fill="hold"/>
                                        <p:tgtEl>
                                          <p:spTgt spid="14"/>
                                        </p:tgtEl>
                                        <p:attrNameLst>
                                          <p:attrName>ppt_w</p:attrName>
                                        </p:attrNameLst>
                                      </p:cBhvr>
                                      <p:tavLst>
                                        <p:tav tm="0">
                                          <p:val>
                                            <p:fltVal val="0"/>
                                          </p:val>
                                        </p:tav>
                                        <p:tav tm="100000">
                                          <p:val>
                                            <p:strVal val="#ppt_w"/>
                                          </p:val>
                                        </p:tav>
                                      </p:tavLst>
                                    </p:anim>
                                    <p:anim calcmode="lin" valueType="num">
                                      <p:cBhvr>
                                        <p:cTn id="51" dur="500" fill="hold"/>
                                        <p:tgtEl>
                                          <p:spTgt spid="14"/>
                                        </p:tgtEl>
                                        <p:attrNameLst>
                                          <p:attrName>ppt_h</p:attrName>
                                        </p:attrNameLst>
                                      </p:cBhvr>
                                      <p:tavLst>
                                        <p:tav tm="0">
                                          <p:val>
                                            <p:fltVal val="0"/>
                                          </p:val>
                                        </p:tav>
                                        <p:tav tm="100000">
                                          <p:val>
                                            <p:strVal val="#ppt_h"/>
                                          </p:val>
                                        </p:tav>
                                      </p:tavLst>
                                    </p:anim>
                                    <p:animEffect transition="in" filter="fade">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0"/>
      <p:bldP spid="11" grpId="0"/>
      <p:bldP spid="12" grpId="0"/>
      <p:bldP spid="14"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単独LOGO0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58687" y="5878036"/>
            <a:ext cx="617713" cy="677108"/>
          </a:xfrm>
          <a:prstGeom prst="rect">
            <a:avLst/>
          </a:prstGeom>
        </p:spPr>
      </p:pic>
      <p:sp>
        <p:nvSpPr>
          <p:cNvPr id="6" name="正方形/長方形 5"/>
          <p:cNvSpPr/>
          <p:nvPr/>
        </p:nvSpPr>
        <p:spPr>
          <a:xfrm>
            <a:off x="6127750" y="5878036"/>
            <a:ext cx="2938096" cy="677108"/>
          </a:xfrm>
          <a:prstGeom prst="rect">
            <a:avLst/>
          </a:prstGeom>
        </p:spPr>
        <p:txBody>
          <a:bodyPr wrap="square">
            <a:spAutoFit/>
          </a:bodyPr>
          <a:lstStyle/>
          <a:p>
            <a:pPr algn="r"/>
            <a:r>
              <a:rPr lang="ja-JP" altLang="en-US" sz="1400" dirty="0">
                <a:solidFill>
                  <a:srgbClr val="595959"/>
                </a:solidFill>
                <a:latin typeface="メイリオ"/>
                <a:ea typeface="メイリオ"/>
                <a:cs typeface="メイリオ"/>
              </a:rPr>
              <a:t>ネットコマース株式会社</a:t>
            </a:r>
          </a:p>
          <a:p>
            <a:pPr algn="r"/>
            <a:r>
              <a:rPr lang="en-US" altLang="ja-JP" sz="800" dirty="0">
                <a:solidFill>
                  <a:srgbClr val="595959"/>
                </a:solidFill>
                <a:latin typeface="メイリオ"/>
                <a:ea typeface="メイリオ"/>
                <a:cs typeface="メイリオ"/>
              </a:rPr>
              <a:t>180-0004</a:t>
            </a:r>
            <a:r>
              <a:rPr lang="ja-JP" altLang="en-US" sz="800" dirty="0">
                <a:solidFill>
                  <a:srgbClr val="595959"/>
                </a:solidFill>
                <a:latin typeface="メイリオ"/>
                <a:ea typeface="メイリオ"/>
                <a:cs typeface="メイリオ"/>
              </a:rPr>
              <a:t>　東京都武蔵野市吉祥寺本町</a:t>
            </a:r>
            <a:r>
              <a:rPr lang="en-US" altLang="ja-JP" sz="800" dirty="0">
                <a:solidFill>
                  <a:srgbClr val="595959"/>
                </a:solidFill>
                <a:latin typeface="メイリオ"/>
                <a:ea typeface="メイリオ"/>
                <a:cs typeface="メイリオ"/>
              </a:rPr>
              <a:t>2-4-17</a:t>
            </a:r>
          </a:p>
          <a:p>
            <a:pPr algn="r"/>
            <a:r>
              <a:rPr lang="ja-JP" altLang="en-US" sz="800" dirty="0">
                <a:solidFill>
                  <a:srgbClr val="595959"/>
                </a:solidFill>
                <a:latin typeface="メイリオ"/>
                <a:ea typeface="メイリオ"/>
                <a:cs typeface="メイリオ"/>
              </a:rPr>
              <a:t>エスト・グランデール・カーロ </a:t>
            </a:r>
            <a:r>
              <a:rPr lang="en-US" altLang="ja-JP" sz="800" dirty="0">
                <a:solidFill>
                  <a:srgbClr val="595959"/>
                </a:solidFill>
                <a:latin typeface="メイリオ"/>
                <a:ea typeface="メイリオ"/>
                <a:cs typeface="メイリオ"/>
              </a:rPr>
              <a:t>1201</a:t>
            </a:r>
          </a:p>
          <a:p>
            <a:pPr algn="r"/>
            <a:r>
              <a:rPr lang="en-US" altLang="ja-JP" sz="800" dirty="0">
                <a:solidFill>
                  <a:srgbClr val="595959"/>
                </a:solidFill>
                <a:latin typeface="メイリオ"/>
                <a:ea typeface="メイリオ"/>
                <a:cs typeface="メイリオ"/>
                <a:hlinkClick r:id="rId3"/>
              </a:rPr>
              <a:t>http://</a:t>
            </a:r>
            <a:r>
              <a:rPr lang="en-US" altLang="ja-JP" sz="800" dirty="0" err="1">
                <a:solidFill>
                  <a:srgbClr val="595959"/>
                </a:solidFill>
                <a:latin typeface="メイリオ"/>
                <a:ea typeface="メイリオ"/>
                <a:cs typeface="メイリオ"/>
                <a:hlinkClick r:id="rId3"/>
              </a:rPr>
              <a:t>www.netcommerce.co.jp</a:t>
            </a:r>
            <a:r>
              <a:rPr lang="en-US" altLang="ja-JP" sz="800" dirty="0">
                <a:solidFill>
                  <a:srgbClr val="595959"/>
                </a:solidFill>
                <a:latin typeface="メイリオ"/>
                <a:ea typeface="メイリオ"/>
                <a:cs typeface="メイリオ"/>
                <a:hlinkClick r:id="rId3"/>
              </a:rPr>
              <a:t>/</a:t>
            </a:r>
            <a:endParaRPr lang="ja-JP" altLang="en-US" sz="800" dirty="0">
              <a:solidFill>
                <a:srgbClr val="595959"/>
              </a:solidFill>
              <a:latin typeface="メイリオ"/>
              <a:ea typeface="メイリオ"/>
              <a:cs typeface="メイリオ"/>
            </a:endParaRPr>
          </a:p>
        </p:txBody>
      </p:sp>
    </p:spTree>
    <p:extLst>
      <p:ext uri="{BB962C8B-B14F-4D97-AF65-F5344CB8AC3E}">
        <p14:creationId xmlns:p14="http://schemas.microsoft.com/office/powerpoint/2010/main" val="12731929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A004E9F-F929-0247-93CE-DC4225C5A7E5}"/>
              </a:ext>
            </a:extLst>
          </p:cNvPr>
          <p:cNvSpPr>
            <a:spLocks noGrp="1"/>
          </p:cNvSpPr>
          <p:nvPr>
            <p:ph type="title"/>
          </p:nvPr>
        </p:nvSpPr>
        <p:spPr/>
        <p:txBody>
          <a:bodyPr/>
          <a:lstStyle/>
          <a:p>
            <a:r>
              <a:rPr lang="en-US" altLang="ja-JP" dirty="0" err="1"/>
              <a:t>MaaS</a:t>
            </a:r>
            <a:r>
              <a:rPr lang="ja-JP" altLang="en-US"/>
              <a:t>（</a:t>
            </a:r>
            <a:r>
              <a:rPr lang="en-US" altLang="ja-JP" dirty="0"/>
              <a:t>Mobility as a Service</a:t>
            </a:r>
            <a:r>
              <a:rPr lang="ja-JP" altLang="en-US"/>
              <a:t>）</a:t>
            </a:r>
          </a:p>
        </p:txBody>
      </p:sp>
      <p:pic>
        <p:nvPicPr>
          <p:cNvPr id="7" name="図 6">
            <a:hlinkClick r:id="rId2"/>
            <a:extLst>
              <a:ext uri="{FF2B5EF4-FFF2-40B4-BE49-F238E27FC236}">
                <a16:creationId xmlns:a16="http://schemas.microsoft.com/office/drawing/2014/main" id="{B378F531-CFAE-C449-844A-A6858A09A7E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85165" y="957906"/>
            <a:ext cx="7173670" cy="4412957"/>
          </a:xfrm>
          <a:prstGeom prst="rect">
            <a:avLst/>
          </a:prstGeom>
          <a:effectLst>
            <a:outerShdw blurRad="50800" dist="38100" dir="2700000" algn="tl" rotWithShape="0">
              <a:prstClr val="black">
                <a:alpha val="40000"/>
              </a:prstClr>
            </a:outerShdw>
          </a:effectLst>
        </p:spPr>
      </p:pic>
      <p:pic>
        <p:nvPicPr>
          <p:cNvPr id="8" name="図 7">
            <a:extLst>
              <a:ext uri="{FF2B5EF4-FFF2-40B4-BE49-F238E27FC236}">
                <a16:creationId xmlns:a16="http://schemas.microsoft.com/office/drawing/2014/main" id="{DDECA8E2-2400-5A4C-988D-2FC2DF34406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75856" y="5576068"/>
            <a:ext cx="841276" cy="721628"/>
          </a:xfrm>
          <a:prstGeom prst="rect">
            <a:avLst/>
          </a:prstGeom>
        </p:spPr>
      </p:pic>
      <p:pic>
        <p:nvPicPr>
          <p:cNvPr id="10" name="図 9">
            <a:extLst>
              <a:ext uri="{FF2B5EF4-FFF2-40B4-BE49-F238E27FC236}">
                <a16:creationId xmlns:a16="http://schemas.microsoft.com/office/drawing/2014/main" id="{3FAE8ED9-45DC-DD46-8DBB-607192BDC42E}"/>
              </a:ext>
            </a:extLst>
          </p:cNvPr>
          <p:cNvPicPr>
            <a:picLocks noChangeAspect="1"/>
          </p:cNvPicPr>
          <p:nvPr/>
        </p:nvPicPr>
        <p:blipFill>
          <a:blip r:embed="rId5"/>
          <a:stretch>
            <a:fillRect/>
          </a:stretch>
        </p:blipFill>
        <p:spPr>
          <a:xfrm>
            <a:off x="4932040" y="5576068"/>
            <a:ext cx="1434665" cy="721628"/>
          </a:xfrm>
          <a:prstGeom prst="rect">
            <a:avLst/>
          </a:prstGeom>
        </p:spPr>
      </p:pic>
      <p:sp>
        <p:nvSpPr>
          <p:cNvPr id="11" name="乗算記号 10">
            <a:extLst>
              <a:ext uri="{FF2B5EF4-FFF2-40B4-BE49-F238E27FC236}">
                <a16:creationId xmlns:a16="http://schemas.microsoft.com/office/drawing/2014/main" id="{FD598D32-87D5-9349-A754-CD464E96B5E3}"/>
              </a:ext>
            </a:extLst>
          </p:cNvPr>
          <p:cNvSpPr/>
          <p:nvPr/>
        </p:nvSpPr>
        <p:spPr>
          <a:xfrm>
            <a:off x="4247964" y="5618658"/>
            <a:ext cx="648072" cy="636448"/>
          </a:xfrm>
          <a:prstGeom prst="mathMultiply">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5276765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Smart Construction</a:t>
            </a:r>
            <a:r>
              <a:rPr lang="ja-JP" altLang="en-US" dirty="0"/>
              <a:t>：土木工事の自動化</a:t>
            </a:r>
          </a:p>
        </p:txBody>
      </p:sp>
      <p:sp>
        <p:nvSpPr>
          <p:cNvPr id="5" name="正方形/長方形 4"/>
          <p:cNvSpPr/>
          <p:nvPr/>
        </p:nvSpPr>
        <p:spPr>
          <a:xfrm>
            <a:off x="228600" y="4802897"/>
            <a:ext cx="8686800" cy="369332"/>
          </a:xfrm>
          <a:prstGeom prst="rect">
            <a:avLst/>
          </a:prstGeom>
        </p:spPr>
        <p:txBody>
          <a:bodyPr wrap="square">
            <a:spAutoFit/>
          </a:bodyPr>
          <a:lstStyle/>
          <a:p>
            <a:pPr algn="ctr"/>
            <a:r>
              <a:rPr lang="ja-JP" altLang="en-US">
                <a:solidFill>
                  <a:schemeClr val="tx1">
                    <a:lumMod val="50000"/>
                    <a:lumOff val="50000"/>
                  </a:schemeClr>
                </a:solidFill>
                <a:latin typeface="Meiryo" charset="-128"/>
                <a:ea typeface="Meiryo" charset="-128"/>
                <a:cs typeface="Meiryo" charset="-128"/>
              </a:rPr>
              <a:t>土木工事の常識を覆す、新しい取り組み</a:t>
            </a:r>
            <a:endParaRPr lang="ja-JP" altLang="en-US" dirty="0">
              <a:solidFill>
                <a:schemeClr val="tx1">
                  <a:lumMod val="50000"/>
                  <a:lumOff val="50000"/>
                </a:schemeClr>
              </a:solidFill>
              <a:latin typeface="Meiryo" charset="-128"/>
              <a:ea typeface="Meiryo" charset="-128"/>
              <a:cs typeface="Meiryo" charset="-128"/>
            </a:endParaRPr>
          </a:p>
        </p:txBody>
      </p:sp>
      <p:pic>
        <p:nvPicPr>
          <p:cNvPr id="4" name="図 3">
            <a:hlinkClick r:id="rId2"/>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8000" y="2222500"/>
            <a:ext cx="8113776" cy="2401824"/>
          </a:xfrm>
          <a:prstGeom prst="rect">
            <a:avLst/>
          </a:prstGeom>
        </p:spPr>
      </p:pic>
    </p:spTree>
    <p:extLst>
      <p:ext uri="{BB962C8B-B14F-4D97-AF65-F5344CB8AC3E}">
        <p14:creationId xmlns:p14="http://schemas.microsoft.com/office/powerpoint/2010/main" val="8582791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800" dirty="0">
                <a:solidFill>
                  <a:srgbClr val="FFFFFF"/>
                </a:solidFill>
                <a:effectLst/>
                <a:latin typeface="Meiryo" panose="020B0604030504040204" pitchFamily="34" charset="-128"/>
                <a:ea typeface="Meiryo" panose="020B0604030504040204" pitchFamily="34" charset="-128"/>
                <a:cs typeface="Arial"/>
              </a:rPr>
              <a:t>IT</a:t>
            </a:r>
            <a:r>
              <a:rPr lang="ja-JP" altLang="en-US" sz="2800" dirty="0">
                <a:solidFill>
                  <a:srgbClr val="FFFFFF"/>
                </a:solidFill>
                <a:effectLst/>
                <a:latin typeface="Meiryo" panose="020B0604030504040204" pitchFamily="34" charset="-128"/>
                <a:ea typeface="Meiryo" panose="020B0604030504040204" pitchFamily="34" charset="-128"/>
                <a:cs typeface="Arial"/>
              </a:rPr>
              <a:t>トレンドとサイバーフィジカルシステム</a:t>
            </a:r>
            <a:endParaRPr lang="en-US" altLang="ja-JP" sz="2800" dirty="0">
              <a:solidFill>
                <a:srgbClr val="FFFFFF"/>
              </a:solidFill>
              <a:effectLst/>
              <a:latin typeface="Meiryo" panose="020B0604030504040204" pitchFamily="34" charset="-128"/>
              <a:ea typeface="Meiryo" panose="020B0604030504040204" pitchFamily="34" charset="-128"/>
              <a:cs typeface="Arial"/>
            </a:endParaRPr>
          </a:p>
          <a:p>
            <a:pPr algn="ctr"/>
            <a:r>
              <a:rPr lang="en-US" altLang="ja-JP" sz="2000" dirty="0">
                <a:solidFill>
                  <a:srgbClr val="FFFFFF"/>
                </a:solidFill>
                <a:latin typeface="Meiryo" panose="020B0604030504040204" pitchFamily="34" charset="-128"/>
                <a:ea typeface="Meiryo" panose="020B0604030504040204" pitchFamily="34" charset="-128"/>
                <a:cs typeface="Arial"/>
              </a:rPr>
              <a:t>IT Trend &amp; Cyber-Physical System</a:t>
            </a:r>
            <a:endParaRPr lang="en-US" altLang="ja-JP" sz="2000" dirty="0">
              <a:solidFill>
                <a:srgbClr val="FFFFFF"/>
              </a:solidFill>
              <a:effectLst/>
              <a:latin typeface="Meiryo" panose="020B0604030504040204" pitchFamily="34" charset="-128"/>
              <a:ea typeface="Meiryo" panose="020B0604030504040204" pitchFamily="34"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12267968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正方形/長方形 45"/>
          <p:cNvSpPr/>
          <p:nvPr/>
        </p:nvSpPr>
        <p:spPr>
          <a:xfrm>
            <a:off x="5323839" y="5723466"/>
            <a:ext cx="1506472" cy="755347"/>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 name="タイトル 1"/>
          <p:cNvSpPr>
            <a:spLocks noGrp="1"/>
          </p:cNvSpPr>
          <p:nvPr>
            <p:ph type="title"/>
          </p:nvPr>
        </p:nvSpPr>
        <p:spPr>
          <a:xfrm>
            <a:off x="230400" y="266400"/>
            <a:ext cx="8686800" cy="416221"/>
          </a:xfrm>
        </p:spPr>
        <p:txBody>
          <a:bodyPr lIns="0" rIns="0"/>
          <a:lstStyle/>
          <a:p>
            <a:r>
              <a:rPr kumimoji="1" lang="ja-JP" altLang="en-US" sz="2700" dirty="0">
                <a:latin typeface="Meiryo" panose="020B0604030504040204" pitchFamily="34" charset="-128"/>
                <a:ea typeface="Meiryo" panose="020B0604030504040204" pitchFamily="34" charset="-128"/>
              </a:rPr>
              <a:t>コンピューターとは何か</a:t>
            </a:r>
          </a:p>
        </p:txBody>
      </p:sp>
      <p:pic>
        <p:nvPicPr>
          <p:cNvPr id="4" name="図 3"/>
          <p:cNvPicPr>
            <a:picLocks noChangeAspect="1"/>
          </p:cNvPicPr>
          <p:nvPr/>
        </p:nvPicPr>
        <p:blipFill>
          <a:blip r:embed="rId3">
            <a:clrChange>
              <a:clrFrom>
                <a:srgbClr val="FBFBFB"/>
              </a:clrFrom>
              <a:clrTo>
                <a:srgbClr val="FBFBFB">
                  <a:alpha val="0"/>
                </a:srgbClr>
              </a:clrTo>
            </a:clrChange>
          </a:blip>
          <a:stretch>
            <a:fillRect/>
          </a:stretch>
        </p:blipFill>
        <p:spPr>
          <a:xfrm>
            <a:off x="376444" y="897599"/>
            <a:ext cx="3927335" cy="2773681"/>
          </a:xfrm>
          <a:prstGeom prst="rect">
            <a:avLst/>
          </a:prstGeom>
        </p:spPr>
      </p:pic>
      <p:pic>
        <p:nvPicPr>
          <p:cNvPr id="6" name="図 5"/>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177464" y="4883571"/>
            <a:ext cx="1105277" cy="1092375"/>
          </a:xfrm>
          <a:prstGeom prst="rect">
            <a:avLst/>
          </a:prstGeom>
          <a:effectLst>
            <a:outerShdw blurRad="50800" dist="38100" dir="2700000" algn="tl" rotWithShape="0">
              <a:prstClr val="black">
                <a:alpha val="40000"/>
              </a:prstClr>
            </a:outerShdw>
          </a:effectLst>
        </p:spPr>
      </p:pic>
      <p:pic>
        <p:nvPicPr>
          <p:cNvPr id="5" name="図 4"/>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645701" y="4883571"/>
            <a:ext cx="1413108" cy="1000571"/>
          </a:xfrm>
          <a:prstGeom prst="rect">
            <a:avLst/>
          </a:prstGeom>
          <a:effectLst>
            <a:outerShdw blurRad="50800" dist="38100" dir="2700000" algn="tl" rotWithShape="0">
              <a:prstClr val="black">
                <a:alpha val="40000"/>
              </a:prstClr>
            </a:outerShdw>
          </a:effectLst>
        </p:spPr>
      </p:pic>
      <p:sp>
        <p:nvSpPr>
          <p:cNvPr id="7" name="テキスト ボックス 6"/>
          <p:cNvSpPr txBox="1"/>
          <p:nvPr/>
        </p:nvSpPr>
        <p:spPr>
          <a:xfrm>
            <a:off x="183110" y="4437656"/>
            <a:ext cx="4294765" cy="307777"/>
          </a:xfrm>
          <a:prstGeom prst="rect">
            <a:avLst/>
          </a:prstGeom>
          <a:noFill/>
        </p:spPr>
        <p:txBody>
          <a:bodyPr wrap="none" rtlCol="0">
            <a:spAutoFit/>
          </a:bodyPr>
          <a:lstStyle/>
          <a:p>
            <a:r>
              <a:rPr kumimoji="1" lang="ja-JP" altLang="en-US" sz="1400">
                <a:latin typeface="Meiryo" panose="020B0604030504040204" pitchFamily="34" charset="-128"/>
                <a:ea typeface="Meiryo" panose="020B0604030504040204" pitchFamily="34" charset="-128"/>
                <a:cs typeface="Meiryo" charset="-128"/>
              </a:rPr>
              <a:t>抽象的な</a:t>
            </a:r>
            <a:r>
              <a:rPr kumimoji="1" lang="en-US" altLang="ja-JP" sz="1400" dirty="0">
                <a:latin typeface="Meiryo" panose="020B0604030504040204" pitchFamily="34" charset="-128"/>
                <a:ea typeface="Meiryo" panose="020B0604030504040204" pitchFamily="34" charset="-128"/>
                <a:cs typeface="Meiryo" charset="-128"/>
              </a:rPr>
              <a:t>”</a:t>
            </a:r>
            <a:r>
              <a:rPr kumimoji="1" lang="ja-JP" altLang="en-US" sz="1400">
                <a:latin typeface="Meiryo" panose="020B0604030504040204" pitchFamily="34" charset="-128"/>
                <a:ea typeface="Meiryo" panose="020B0604030504040204" pitchFamily="34" charset="-128"/>
                <a:cs typeface="Meiryo" charset="-128"/>
              </a:rPr>
              <a:t>数</a:t>
            </a:r>
            <a:r>
              <a:rPr kumimoji="1" lang="en-US" altLang="ja-JP" sz="1400" dirty="0">
                <a:latin typeface="Meiryo" panose="020B0604030504040204" pitchFamily="34" charset="-128"/>
                <a:ea typeface="Meiryo" panose="020B0604030504040204" pitchFamily="34" charset="-128"/>
                <a:cs typeface="Meiryo" charset="-128"/>
              </a:rPr>
              <a:t>”</a:t>
            </a:r>
            <a:r>
              <a:rPr kumimoji="1" lang="ja-JP" altLang="en-US" sz="1400">
                <a:latin typeface="Meiryo" panose="020B0604030504040204" pitchFamily="34" charset="-128"/>
                <a:ea typeface="Meiryo" panose="020B0604030504040204" pitchFamily="34" charset="-128"/>
                <a:cs typeface="Meiryo" charset="-128"/>
              </a:rPr>
              <a:t>を</a:t>
            </a:r>
            <a:r>
              <a:rPr kumimoji="1" lang="ja-JP" altLang="en-US" sz="1400" dirty="0">
                <a:latin typeface="Meiryo" panose="020B0604030504040204" pitchFamily="34" charset="-128"/>
                <a:ea typeface="Meiryo" panose="020B0604030504040204" pitchFamily="34" charset="-128"/>
                <a:cs typeface="Meiryo" charset="-128"/>
              </a:rPr>
              <a:t>物理的</a:t>
            </a:r>
            <a:r>
              <a:rPr kumimoji="1" lang="ja-JP" altLang="en-US" sz="1400">
                <a:latin typeface="Meiryo" panose="020B0604030504040204" pitchFamily="34" charset="-128"/>
                <a:ea typeface="Meiryo" panose="020B0604030504040204" pitchFamily="34" charset="-128"/>
                <a:cs typeface="Meiryo" charset="-128"/>
              </a:rPr>
              <a:t>な動きを</a:t>
            </a:r>
            <a:r>
              <a:rPr kumimoji="1" lang="ja-JP" altLang="en-US" sz="1400" dirty="0">
                <a:latin typeface="Meiryo" panose="020B0604030504040204" pitchFamily="34" charset="-128"/>
                <a:ea typeface="Meiryo" panose="020B0604030504040204" pitchFamily="34" charset="-128"/>
                <a:cs typeface="Meiryo" charset="-128"/>
              </a:rPr>
              <a:t>使って演算する道具</a:t>
            </a:r>
          </a:p>
        </p:txBody>
      </p:sp>
      <p:sp>
        <p:nvSpPr>
          <p:cNvPr id="8" name="下矢印 7"/>
          <p:cNvSpPr/>
          <p:nvPr/>
        </p:nvSpPr>
        <p:spPr>
          <a:xfrm>
            <a:off x="1649231" y="3733208"/>
            <a:ext cx="1381760" cy="649139"/>
          </a:xfrm>
          <a:prstGeom prst="down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テキスト ボックス 8"/>
          <p:cNvSpPr txBox="1"/>
          <p:nvPr/>
        </p:nvSpPr>
        <p:spPr>
          <a:xfrm>
            <a:off x="5206467" y="909908"/>
            <a:ext cx="1677062" cy="461665"/>
          </a:xfrm>
          <a:prstGeom prst="rect">
            <a:avLst/>
          </a:prstGeom>
          <a:noFill/>
        </p:spPr>
        <p:txBody>
          <a:bodyPr wrap="none" rtlCol="0">
            <a:spAutoFit/>
          </a:bodyPr>
          <a:lstStyle/>
          <a:p>
            <a:pPr algn="ctr"/>
            <a:r>
              <a:rPr kumimoji="1" lang="en-US" altLang="ja-JP" sz="2400" dirty="0">
                <a:latin typeface="Meiryo" panose="020B0604030504040204" pitchFamily="34" charset="-128"/>
                <a:ea typeface="Meiryo" panose="020B0604030504040204" pitchFamily="34" charset="-128"/>
              </a:rPr>
              <a:t>Calculator</a:t>
            </a:r>
            <a:endParaRPr kumimoji="1" lang="ja-JP" altLang="en-US" sz="2400" dirty="0">
              <a:latin typeface="Meiryo" panose="020B0604030504040204" pitchFamily="34" charset="-128"/>
              <a:ea typeface="Meiryo" panose="020B0604030504040204" pitchFamily="34" charset="-128"/>
            </a:endParaRPr>
          </a:p>
        </p:txBody>
      </p:sp>
      <p:sp>
        <p:nvSpPr>
          <p:cNvPr id="10" name="テキスト ボックス 9"/>
          <p:cNvSpPr txBox="1"/>
          <p:nvPr/>
        </p:nvSpPr>
        <p:spPr>
          <a:xfrm>
            <a:off x="5209288" y="3660359"/>
            <a:ext cx="1669048" cy="461665"/>
          </a:xfrm>
          <a:prstGeom prst="rect">
            <a:avLst/>
          </a:prstGeom>
          <a:noFill/>
        </p:spPr>
        <p:txBody>
          <a:bodyPr wrap="none" rtlCol="0">
            <a:spAutoFit/>
          </a:bodyPr>
          <a:lstStyle/>
          <a:p>
            <a:pPr algn="ctr"/>
            <a:r>
              <a:rPr kumimoji="1" lang="en-US" altLang="ja-JP" sz="2400" dirty="0">
                <a:latin typeface="Meiryo" panose="020B0604030504040204" pitchFamily="34" charset="-128"/>
                <a:ea typeface="Meiryo" panose="020B0604030504040204" pitchFamily="34" charset="-128"/>
              </a:rPr>
              <a:t>Computer</a:t>
            </a:r>
            <a:endParaRPr kumimoji="1" lang="ja-JP" altLang="en-US" sz="2400" dirty="0">
              <a:latin typeface="Meiryo" panose="020B0604030504040204" pitchFamily="34" charset="-128"/>
              <a:ea typeface="Meiryo" panose="020B0604030504040204" pitchFamily="34" charset="-128"/>
            </a:endParaRPr>
          </a:p>
        </p:txBody>
      </p:sp>
      <p:pic>
        <p:nvPicPr>
          <p:cNvPr id="11" name="図 10"/>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903892" y="1439519"/>
            <a:ext cx="2548467" cy="1911350"/>
          </a:xfrm>
          <a:prstGeom prst="rect">
            <a:avLst/>
          </a:prstGeom>
          <a:effectLst>
            <a:outerShdw blurRad="50800" dist="38100" dir="2700000" algn="tl" rotWithShape="0">
              <a:prstClr val="black">
                <a:alpha val="40000"/>
              </a:prstClr>
            </a:outerShdw>
          </a:effectLst>
        </p:spPr>
      </p:pic>
      <p:pic>
        <p:nvPicPr>
          <p:cNvPr id="12" name="図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323839" y="4558383"/>
            <a:ext cx="1506472" cy="1042392"/>
          </a:xfrm>
          <a:prstGeom prst="rect">
            <a:avLst/>
          </a:prstGeom>
          <a:effectLst>
            <a:outerShdw blurRad="50800" dist="38100" dir="2700000" algn="tl" rotWithShape="0">
              <a:prstClr val="black">
                <a:alpha val="40000"/>
              </a:prstClr>
            </a:outerShdw>
          </a:effectLst>
        </p:spPr>
      </p:pic>
      <p:sp>
        <p:nvSpPr>
          <p:cNvPr id="13" name="テキスト ボックス 12"/>
          <p:cNvSpPr txBox="1"/>
          <p:nvPr/>
        </p:nvSpPr>
        <p:spPr>
          <a:xfrm>
            <a:off x="5323839" y="1278588"/>
            <a:ext cx="1396536" cy="253916"/>
          </a:xfrm>
          <a:prstGeom prst="rect">
            <a:avLst/>
          </a:prstGeom>
          <a:noFill/>
        </p:spPr>
        <p:txBody>
          <a:bodyPr wrap="none" rtlCol="0">
            <a:spAutoFit/>
          </a:bodyPr>
          <a:lstStyle/>
          <a:p>
            <a:pPr algn="ctr"/>
            <a:r>
              <a:rPr kumimoji="1" lang="ja-JP" altLang="en-US" sz="1050">
                <a:latin typeface="Meiryo" panose="020B0604030504040204" pitchFamily="34" charset="-128"/>
                <a:ea typeface="Meiryo" panose="020B0604030504040204" pitchFamily="34" charset="-128"/>
                <a:cs typeface="Meiryo" charset="-128"/>
              </a:rPr>
              <a:t>演算するための道具</a:t>
            </a:r>
            <a:endParaRPr kumimoji="1" lang="ja-JP" altLang="en-US" sz="1050" dirty="0">
              <a:latin typeface="Meiryo" panose="020B0604030504040204" pitchFamily="34" charset="-128"/>
              <a:ea typeface="Meiryo" panose="020B0604030504040204" pitchFamily="34" charset="-128"/>
              <a:cs typeface="Meiryo" charset="-128"/>
            </a:endParaRPr>
          </a:p>
        </p:txBody>
      </p:sp>
      <p:sp>
        <p:nvSpPr>
          <p:cNvPr id="14" name="テキスト ボックス 13"/>
          <p:cNvSpPr txBox="1"/>
          <p:nvPr/>
        </p:nvSpPr>
        <p:spPr>
          <a:xfrm>
            <a:off x="7120170" y="909908"/>
            <a:ext cx="1545616" cy="461665"/>
          </a:xfrm>
          <a:prstGeom prst="rect">
            <a:avLst/>
          </a:prstGeom>
          <a:noFill/>
        </p:spPr>
        <p:txBody>
          <a:bodyPr wrap="none" rtlCol="0">
            <a:spAutoFit/>
          </a:bodyPr>
          <a:lstStyle/>
          <a:p>
            <a:pPr algn="ctr"/>
            <a:r>
              <a:rPr kumimoji="1" lang="en-US" altLang="ja-JP" sz="2400" dirty="0">
                <a:latin typeface="Meiryo" panose="020B0604030504040204" pitchFamily="34" charset="-128"/>
                <a:ea typeface="Meiryo" panose="020B0604030504040204" pitchFamily="34" charset="-128"/>
              </a:rPr>
              <a:t>Calculate</a:t>
            </a:r>
            <a:endParaRPr kumimoji="1" lang="ja-JP" altLang="en-US" sz="2400" dirty="0">
              <a:latin typeface="Meiryo" panose="020B0604030504040204" pitchFamily="34" charset="-128"/>
              <a:ea typeface="Meiryo" panose="020B0604030504040204" pitchFamily="34" charset="-128"/>
            </a:endParaRPr>
          </a:p>
        </p:txBody>
      </p:sp>
      <p:sp>
        <p:nvSpPr>
          <p:cNvPr id="15" name="テキスト ボックス 14"/>
          <p:cNvSpPr txBox="1"/>
          <p:nvPr/>
        </p:nvSpPr>
        <p:spPr>
          <a:xfrm>
            <a:off x="7588022" y="1278588"/>
            <a:ext cx="723275" cy="253916"/>
          </a:xfrm>
          <a:prstGeom prst="rect">
            <a:avLst/>
          </a:prstGeom>
          <a:noFill/>
        </p:spPr>
        <p:txBody>
          <a:bodyPr wrap="none" rtlCol="0">
            <a:spAutoFit/>
          </a:bodyPr>
          <a:lstStyle/>
          <a:p>
            <a:pPr algn="ctr"/>
            <a:r>
              <a:rPr kumimoji="1" lang="ja-JP" altLang="en-US" sz="1050">
                <a:latin typeface="Meiryo" panose="020B0604030504040204" pitchFamily="34" charset="-128"/>
                <a:ea typeface="Meiryo" panose="020B0604030504040204" pitchFamily="34" charset="-128"/>
                <a:cs typeface="Meiryo" charset="-128"/>
              </a:rPr>
              <a:t>演算する</a:t>
            </a:r>
            <a:endParaRPr kumimoji="1" lang="ja-JP" altLang="en-US" sz="1050" dirty="0">
              <a:latin typeface="Meiryo" panose="020B0604030504040204" pitchFamily="34" charset="-128"/>
              <a:ea typeface="Meiryo" panose="020B0604030504040204" pitchFamily="34" charset="-128"/>
              <a:cs typeface="Meiryo" charset="-128"/>
            </a:endParaRPr>
          </a:p>
        </p:txBody>
      </p:sp>
      <p:sp>
        <p:nvSpPr>
          <p:cNvPr id="16" name="テキスト ボックス 15"/>
          <p:cNvSpPr txBox="1"/>
          <p:nvPr/>
        </p:nvSpPr>
        <p:spPr>
          <a:xfrm>
            <a:off x="7121772" y="3649438"/>
            <a:ext cx="1542410" cy="461665"/>
          </a:xfrm>
          <a:prstGeom prst="rect">
            <a:avLst/>
          </a:prstGeom>
          <a:noFill/>
        </p:spPr>
        <p:txBody>
          <a:bodyPr wrap="none" rtlCol="0">
            <a:spAutoFit/>
          </a:bodyPr>
          <a:lstStyle/>
          <a:p>
            <a:pPr algn="ctr"/>
            <a:r>
              <a:rPr kumimoji="1" lang="en-US" altLang="ja-JP" sz="2400" dirty="0">
                <a:latin typeface="Meiryo" panose="020B0604030504040204" pitchFamily="34" charset="-128"/>
                <a:ea typeface="Meiryo" panose="020B0604030504040204" pitchFamily="34" charset="-128"/>
              </a:rPr>
              <a:t>Compute</a:t>
            </a:r>
            <a:endParaRPr kumimoji="1" lang="ja-JP" altLang="en-US" sz="2400" dirty="0">
              <a:latin typeface="Meiryo" panose="020B0604030504040204" pitchFamily="34" charset="-128"/>
              <a:ea typeface="Meiryo" panose="020B0604030504040204" pitchFamily="34" charset="-128"/>
            </a:endParaRPr>
          </a:p>
        </p:txBody>
      </p:sp>
      <p:sp>
        <p:nvSpPr>
          <p:cNvPr id="17" name="テキスト ボックス 16"/>
          <p:cNvSpPr txBox="1"/>
          <p:nvPr/>
        </p:nvSpPr>
        <p:spPr>
          <a:xfrm>
            <a:off x="7060057" y="4026428"/>
            <a:ext cx="1665841" cy="415498"/>
          </a:xfrm>
          <a:prstGeom prst="rect">
            <a:avLst/>
          </a:prstGeom>
          <a:noFill/>
        </p:spPr>
        <p:txBody>
          <a:bodyPr wrap="none" rtlCol="0">
            <a:spAutoFit/>
          </a:bodyPr>
          <a:lstStyle/>
          <a:p>
            <a:pPr algn="ctr"/>
            <a:r>
              <a:rPr kumimoji="1" lang="ja-JP" altLang="en-US" sz="1050" dirty="0">
                <a:latin typeface="Meiryo" panose="020B0604030504040204" pitchFamily="34" charset="-128"/>
                <a:ea typeface="Meiryo" panose="020B0604030504040204" pitchFamily="34" charset="-128"/>
                <a:cs typeface="Meiryo" charset="-128"/>
              </a:rPr>
              <a:t>複数の演算を組み合わせ</a:t>
            </a:r>
            <a:endParaRPr kumimoji="1" lang="en-US" altLang="ja-JP" sz="1050" dirty="0">
              <a:latin typeface="Meiryo" panose="020B0604030504040204" pitchFamily="34" charset="-128"/>
              <a:ea typeface="Meiryo" panose="020B0604030504040204" pitchFamily="34" charset="-128"/>
              <a:cs typeface="Meiryo" charset="-128"/>
            </a:endParaRPr>
          </a:p>
          <a:p>
            <a:pPr algn="ctr"/>
            <a:r>
              <a:rPr kumimoji="1" lang="ja-JP" altLang="en-US" sz="1050" dirty="0">
                <a:latin typeface="Meiryo" panose="020B0604030504040204" pitchFamily="34" charset="-128"/>
                <a:ea typeface="Meiryo" panose="020B0604030504040204" pitchFamily="34" charset="-128"/>
                <a:cs typeface="Meiryo" charset="-128"/>
              </a:rPr>
              <a:t>何らかの結果を導く</a:t>
            </a:r>
          </a:p>
        </p:txBody>
      </p:sp>
      <p:sp>
        <p:nvSpPr>
          <p:cNvPr id="18" name="テキスト ボックス 17"/>
          <p:cNvSpPr txBox="1"/>
          <p:nvPr/>
        </p:nvSpPr>
        <p:spPr>
          <a:xfrm>
            <a:off x="5210890" y="4023045"/>
            <a:ext cx="1665842" cy="415498"/>
          </a:xfrm>
          <a:prstGeom prst="rect">
            <a:avLst/>
          </a:prstGeom>
          <a:noFill/>
        </p:spPr>
        <p:txBody>
          <a:bodyPr wrap="none" rtlCol="0">
            <a:spAutoFit/>
          </a:bodyPr>
          <a:lstStyle/>
          <a:p>
            <a:pPr algn="ctr"/>
            <a:r>
              <a:rPr kumimoji="1" lang="ja-JP" altLang="en-US" sz="1050" dirty="0">
                <a:latin typeface="Meiryo" panose="020B0604030504040204" pitchFamily="34" charset="-128"/>
                <a:ea typeface="Meiryo" panose="020B0604030504040204" pitchFamily="34" charset="-128"/>
                <a:cs typeface="Meiryo" charset="-128"/>
              </a:rPr>
              <a:t>複数演算</a:t>
            </a:r>
            <a:r>
              <a:rPr lang="ja-JP" altLang="en-US" sz="1050" dirty="0">
                <a:latin typeface="Meiryo" panose="020B0604030504040204" pitchFamily="34" charset="-128"/>
                <a:ea typeface="Meiryo" panose="020B0604030504040204" pitchFamily="34" charset="-128"/>
                <a:cs typeface="Meiryo" charset="-128"/>
              </a:rPr>
              <a:t>の</a:t>
            </a:r>
            <a:r>
              <a:rPr kumimoji="1" lang="ja-JP" altLang="en-US" sz="1050" dirty="0">
                <a:latin typeface="Meiryo" panose="020B0604030504040204" pitchFamily="34" charset="-128"/>
                <a:ea typeface="Meiryo" panose="020B0604030504040204" pitchFamily="34" charset="-128"/>
                <a:cs typeface="Meiryo" charset="-128"/>
              </a:rPr>
              <a:t>組み合わせを</a:t>
            </a:r>
            <a:endParaRPr kumimoji="1" lang="en-US" altLang="ja-JP" sz="1050" dirty="0">
              <a:latin typeface="Meiryo" panose="020B0604030504040204" pitchFamily="34" charset="-128"/>
              <a:ea typeface="Meiryo" panose="020B0604030504040204" pitchFamily="34" charset="-128"/>
              <a:cs typeface="Meiryo" charset="-128"/>
            </a:endParaRPr>
          </a:p>
          <a:p>
            <a:pPr algn="ctr"/>
            <a:r>
              <a:rPr kumimoji="1" lang="ja-JP" altLang="en-US" sz="1050" dirty="0">
                <a:latin typeface="Meiryo" panose="020B0604030504040204" pitchFamily="34" charset="-128"/>
                <a:ea typeface="Meiryo" panose="020B0604030504040204" pitchFamily="34" charset="-128"/>
                <a:cs typeface="Meiryo" charset="-128"/>
              </a:rPr>
              <a:t>実行する道具</a:t>
            </a:r>
          </a:p>
        </p:txBody>
      </p:sp>
      <p:grpSp>
        <p:nvGrpSpPr>
          <p:cNvPr id="19" name="図形グループ 18"/>
          <p:cNvGrpSpPr/>
          <p:nvPr/>
        </p:nvGrpSpPr>
        <p:grpSpPr>
          <a:xfrm>
            <a:off x="5362480" y="5856065"/>
            <a:ext cx="197593" cy="413547"/>
            <a:chOff x="1946324" y="4125162"/>
            <a:chExt cx="969964" cy="2007872"/>
          </a:xfrm>
        </p:grpSpPr>
        <p:sp>
          <p:nvSpPr>
            <p:cNvPr id="20" name="円/楕円 1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sp>
          <p:nvSpPr>
            <p:cNvPr id="21" name="フローチャート: 論理積ゲート 2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メイリオ"/>
              </a:endParaRPr>
            </a:p>
          </p:txBody>
        </p:sp>
      </p:grpSp>
      <p:sp>
        <p:nvSpPr>
          <p:cNvPr id="22" name="テキスト ボックス 21"/>
          <p:cNvSpPr txBox="1"/>
          <p:nvPr/>
        </p:nvSpPr>
        <p:spPr>
          <a:xfrm>
            <a:off x="5517131" y="5954521"/>
            <a:ext cx="1313180" cy="338554"/>
          </a:xfrm>
          <a:prstGeom prst="rect">
            <a:avLst/>
          </a:prstGeom>
          <a:noFill/>
        </p:spPr>
        <p:txBody>
          <a:bodyPr wrap="none" rtlCol="0">
            <a:spAutoFit/>
          </a:bodyPr>
          <a:lstStyle/>
          <a:p>
            <a:pPr algn="ctr"/>
            <a:r>
              <a:rPr kumimoji="1" lang="ja-JP" altLang="en-US" sz="800" dirty="0">
                <a:latin typeface="Meiryo" panose="020B0604030504040204" pitchFamily="34" charset="-128"/>
                <a:ea typeface="Meiryo" panose="020B0604030504040204" pitchFamily="34" charset="-128"/>
                <a:cs typeface="Meiryo" charset="-128"/>
              </a:rPr>
              <a:t>複数演算の組み合わせを</a:t>
            </a:r>
            <a:endParaRPr kumimoji="1" lang="en-US" altLang="ja-JP" sz="800" dirty="0">
              <a:latin typeface="Meiryo" panose="020B0604030504040204" pitchFamily="34" charset="-128"/>
              <a:ea typeface="Meiryo" panose="020B0604030504040204" pitchFamily="34" charset="-128"/>
              <a:cs typeface="Meiryo" charset="-128"/>
            </a:endParaRPr>
          </a:p>
          <a:p>
            <a:pPr algn="ctr"/>
            <a:r>
              <a:rPr kumimoji="1" lang="ja-JP" altLang="en-US" sz="800" dirty="0">
                <a:latin typeface="Meiryo" panose="020B0604030504040204" pitchFamily="34" charset="-128"/>
                <a:ea typeface="Meiryo" panose="020B0604030504040204" pitchFamily="34" charset="-128"/>
                <a:cs typeface="Meiryo" charset="-128"/>
              </a:rPr>
              <a:t>実行するヒト（計算者）</a:t>
            </a:r>
          </a:p>
        </p:txBody>
      </p:sp>
      <p:cxnSp>
        <p:nvCxnSpPr>
          <p:cNvPr id="24" name="直線矢印コネクタ 23"/>
          <p:cNvCxnSpPr/>
          <p:nvPr/>
        </p:nvCxnSpPr>
        <p:spPr>
          <a:xfrm flipV="1">
            <a:off x="4547600" y="2577351"/>
            <a:ext cx="663290" cy="2502228"/>
          </a:xfrm>
          <a:prstGeom prst="straightConnector1">
            <a:avLst/>
          </a:prstGeom>
          <a:ln w="76200">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6" name="直線矢印コネクタ 25"/>
          <p:cNvCxnSpPr/>
          <p:nvPr/>
        </p:nvCxnSpPr>
        <p:spPr>
          <a:xfrm>
            <a:off x="4517813" y="5237361"/>
            <a:ext cx="562205" cy="2234"/>
          </a:xfrm>
          <a:prstGeom prst="straightConnector1">
            <a:avLst/>
          </a:prstGeom>
          <a:ln w="76200">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41" name="テキスト ボックス 40"/>
          <p:cNvSpPr txBox="1"/>
          <p:nvPr/>
        </p:nvSpPr>
        <p:spPr>
          <a:xfrm>
            <a:off x="1487085" y="6114084"/>
            <a:ext cx="1723549" cy="276999"/>
          </a:xfrm>
          <a:prstGeom prst="rect">
            <a:avLst/>
          </a:prstGeom>
          <a:noFill/>
        </p:spPr>
        <p:txBody>
          <a:bodyPr wrap="none" rtlCol="0">
            <a:spAutoFit/>
          </a:bodyPr>
          <a:lstStyle/>
          <a:p>
            <a:r>
              <a:rPr kumimoji="1" lang="ja-JP" altLang="en-US" sz="1200">
                <a:latin typeface="Meiryo" panose="020B0604030504040204" pitchFamily="34" charset="-128"/>
                <a:ea typeface="Meiryo" panose="020B0604030504040204" pitchFamily="34" charset="-128"/>
                <a:cs typeface="Meiryo" charset="-128"/>
              </a:rPr>
              <a:t>蒸気機関や電気の</a:t>
            </a:r>
            <a:r>
              <a:rPr kumimoji="1" lang="ja-JP" altLang="en-US" sz="1200" dirty="0">
                <a:latin typeface="Meiryo" panose="020B0604030504040204" pitchFamily="34" charset="-128"/>
                <a:ea typeface="Meiryo" panose="020B0604030504040204" pitchFamily="34" charset="-128"/>
                <a:cs typeface="Meiryo" charset="-128"/>
              </a:rPr>
              <a:t>動力</a:t>
            </a:r>
          </a:p>
        </p:txBody>
      </p:sp>
      <p:sp>
        <p:nvSpPr>
          <p:cNvPr id="42" name="テキスト ボックス 41"/>
          <p:cNvSpPr txBox="1"/>
          <p:nvPr/>
        </p:nvSpPr>
        <p:spPr>
          <a:xfrm>
            <a:off x="3253048" y="6128683"/>
            <a:ext cx="954107" cy="276999"/>
          </a:xfrm>
          <a:prstGeom prst="rect">
            <a:avLst/>
          </a:prstGeom>
          <a:noFill/>
        </p:spPr>
        <p:txBody>
          <a:bodyPr wrap="none" rtlCol="0">
            <a:spAutoFit/>
          </a:bodyPr>
          <a:lstStyle/>
          <a:p>
            <a:r>
              <a:rPr kumimoji="1" lang="ja-JP" altLang="en-US" sz="1200" dirty="0">
                <a:latin typeface="Meiryo" panose="020B0604030504040204" pitchFamily="34" charset="-128"/>
                <a:ea typeface="Meiryo" panose="020B0604030504040204" pitchFamily="34" charset="-128"/>
                <a:cs typeface="Meiryo" charset="-128"/>
              </a:rPr>
              <a:t>電子の動き</a:t>
            </a:r>
          </a:p>
        </p:txBody>
      </p:sp>
      <p:sp>
        <p:nvSpPr>
          <p:cNvPr id="44" name="屈折矢印 43"/>
          <p:cNvSpPr/>
          <p:nvPr/>
        </p:nvSpPr>
        <p:spPr>
          <a:xfrm rot="16200000" flipH="1">
            <a:off x="7167228" y="1752862"/>
            <a:ext cx="889543" cy="880948"/>
          </a:xfrm>
          <a:prstGeom prst="bentUp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5" name="屈折矢印 44"/>
          <p:cNvSpPr/>
          <p:nvPr/>
        </p:nvSpPr>
        <p:spPr>
          <a:xfrm rot="16200000" flipH="1">
            <a:off x="7167229" y="4582558"/>
            <a:ext cx="889543" cy="880948"/>
          </a:xfrm>
          <a:prstGeom prst="bentUp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47" name="図 46"/>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53924" y="4726727"/>
            <a:ext cx="1337427" cy="1337427"/>
          </a:xfrm>
          <a:prstGeom prst="rect">
            <a:avLst/>
          </a:prstGeom>
          <a:effectLst>
            <a:outerShdw blurRad="50800" dist="38100" dir="2700000" algn="tl" rotWithShape="0">
              <a:prstClr val="black">
                <a:alpha val="40000"/>
              </a:prstClr>
            </a:outerShdw>
          </a:effectLst>
        </p:spPr>
      </p:pic>
      <p:sp>
        <p:nvSpPr>
          <p:cNvPr id="48" name="テキスト ボックス 47"/>
          <p:cNvSpPr txBox="1"/>
          <p:nvPr/>
        </p:nvSpPr>
        <p:spPr>
          <a:xfrm>
            <a:off x="445583" y="6110698"/>
            <a:ext cx="954107" cy="276999"/>
          </a:xfrm>
          <a:prstGeom prst="rect">
            <a:avLst/>
          </a:prstGeom>
          <a:noFill/>
        </p:spPr>
        <p:txBody>
          <a:bodyPr wrap="none" rtlCol="0">
            <a:spAutoFit/>
          </a:bodyPr>
          <a:lstStyle/>
          <a:p>
            <a:r>
              <a:rPr kumimoji="1" lang="ja-JP" altLang="en-US" sz="1200" dirty="0">
                <a:latin typeface="Meiryo" panose="020B0604030504040204" pitchFamily="34" charset="-128"/>
                <a:ea typeface="Meiryo" panose="020B0604030504040204" pitchFamily="34" charset="-128"/>
                <a:cs typeface="Meiryo" charset="-128"/>
              </a:rPr>
              <a:t>モノ</a:t>
            </a:r>
            <a:r>
              <a:rPr kumimoji="1" lang="ja-JP" altLang="en-US" sz="1200">
                <a:latin typeface="Meiryo" panose="020B0604030504040204" pitchFamily="34" charset="-128"/>
                <a:ea typeface="Meiryo" panose="020B0604030504040204" pitchFamily="34" charset="-128"/>
                <a:cs typeface="Meiryo" charset="-128"/>
              </a:rPr>
              <a:t>の動き</a:t>
            </a:r>
            <a:endParaRPr kumimoji="1" lang="ja-JP" altLang="en-US" sz="1200" dirty="0">
              <a:latin typeface="Meiryo" panose="020B0604030504040204" pitchFamily="34" charset="-128"/>
              <a:ea typeface="Meiryo" panose="020B0604030504040204" pitchFamily="34" charset="-128"/>
              <a:cs typeface="Meiryo" charset="-128"/>
            </a:endParaRPr>
          </a:p>
        </p:txBody>
      </p:sp>
      <p:cxnSp>
        <p:nvCxnSpPr>
          <p:cNvPr id="50" name="直線矢印コネクタ 49"/>
          <p:cNvCxnSpPr/>
          <p:nvPr/>
        </p:nvCxnSpPr>
        <p:spPr>
          <a:xfrm>
            <a:off x="4526562" y="5429758"/>
            <a:ext cx="684328" cy="634396"/>
          </a:xfrm>
          <a:prstGeom prst="straightConnector1">
            <a:avLst/>
          </a:prstGeom>
          <a:ln w="28575">
            <a:solidFill>
              <a:schemeClr val="tx1">
                <a:lumMod val="50000"/>
                <a:lumOff val="5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93583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400" y="266400"/>
            <a:ext cx="8686800" cy="416221"/>
          </a:xfrm>
        </p:spPr>
        <p:txBody>
          <a:bodyPr lIns="0" rIns="0"/>
          <a:lstStyle/>
          <a:p>
            <a:r>
              <a:rPr kumimoji="1" lang="ja-JP" altLang="en-US" sz="2700" dirty="0">
                <a:latin typeface="Meiryo" panose="020B0604030504040204" pitchFamily="34" charset="-128"/>
                <a:ea typeface="Meiryo" panose="020B0604030504040204" pitchFamily="34" charset="-128"/>
              </a:rPr>
              <a:t>量子コンピュータとは何か</a:t>
            </a:r>
          </a:p>
        </p:txBody>
      </p:sp>
      <p:pic>
        <p:nvPicPr>
          <p:cNvPr id="4" name="図 3"/>
          <p:cNvPicPr>
            <a:picLocks noChangeAspect="1"/>
          </p:cNvPicPr>
          <p:nvPr/>
        </p:nvPicPr>
        <p:blipFill>
          <a:blip r:embed="rId3">
            <a:clrChange>
              <a:clrFrom>
                <a:srgbClr val="FBFBFB"/>
              </a:clrFrom>
              <a:clrTo>
                <a:srgbClr val="FBFBFB">
                  <a:alpha val="0"/>
                </a:srgbClr>
              </a:clrTo>
            </a:clrChange>
          </a:blip>
          <a:stretch>
            <a:fillRect/>
          </a:stretch>
        </p:blipFill>
        <p:spPr>
          <a:xfrm>
            <a:off x="376444" y="897599"/>
            <a:ext cx="3927335" cy="2773681"/>
          </a:xfrm>
          <a:prstGeom prst="rect">
            <a:avLst/>
          </a:prstGeom>
        </p:spPr>
      </p:pic>
      <p:pic>
        <p:nvPicPr>
          <p:cNvPr id="6" name="図 5"/>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177464" y="4883571"/>
            <a:ext cx="1105277" cy="1092375"/>
          </a:xfrm>
          <a:prstGeom prst="rect">
            <a:avLst/>
          </a:prstGeom>
          <a:effectLst>
            <a:outerShdw blurRad="50800" dist="38100" dir="2700000" algn="tl" rotWithShape="0">
              <a:prstClr val="black">
                <a:alpha val="40000"/>
              </a:prstClr>
            </a:outerShdw>
          </a:effectLst>
        </p:spPr>
      </p:pic>
      <p:pic>
        <p:nvPicPr>
          <p:cNvPr id="5" name="図 4"/>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645701" y="4883571"/>
            <a:ext cx="1413108" cy="1000571"/>
          </a:xfrm>
          <a:prstGeom prst="rect">
            <a:avLst/>
          </a:prstGeom>
          <a:effectLst>
            <a:outerShdw blurRad="50800" dist="38100" dir="2700000" algn="tl" rotWithShape="0">
              <a:prstClr val="black">
                <a:alpha val="40000"/>
              </a:prstClr>
            </a:outerShdw>
          </a:effectLst>
        </p:spPr>
      </p:pic>
      <p:sp>
        <p:nvSpPr>
          <p:cNvPr id="7" name="テキスト ボックス 6"/>
          <p:cNvSpPr txBox="1"/>
          <p:nvPr/>
        </p:nvSpPr>
        <p:spPr>
          <a:xfrm>
            <a:off x="183110" y="4437656"/>
            <a:ext cx="4294765" cy="307777"/>
          </a:xfrm>
          <a:prstGeom prst="rect">
            <a:avLst/>
          </a:prstGeom>
          <a:noFill/>
        </p:spPr>
        <p:txBody>
          <a:bodyPr wrap="none" rtlCol="0">
            <a:spAutoFit/>
          </a:bodyPr>
          <a:lstStyle/>
          <a:p>
            <a:r>
              <a:rPr kumimoji="1" lang="ja-JP" altLang="en-US" sz="1400">
                <a:latin typeface="Meiryo" panose="020B0604030504040204" pitchFamily="34" charset="-128"/>
                <a:ea typeface="Meiryo" panose="020B0604030504040204" pitchFamily="34" charset="-128"/>
                <a:cs typeface="Meiryo" charset="-128"/>
              </a:rPr>
              <a:t>抽象的な</a:t>
            </a:r>
            <a:r>
              <a:rPr kumimoji="1" lang="en-US" altLang="ja-JP" sz="1400" dirty="0">
                <a:latin typeface="Meiryo" panose="020B0604030504040204" pitchFamily="34" charset="-128"/>
                <a:ea typeface="Meiryo" panose="020B0604030504040204" pitchFamily="34" charset="-128"/>
                <a:cs typeface="Meiryo" charset="-128"/>
              </a:rPr>
              <a:t>”</a:t>
            </a:r>
            <a:r>
              <a:rPr kumimoji="1" lang="ja-JP" altLang="en-US" sz="1400">
                <a:latin typeface="Meiryo" panose="020B0604030504040204" pitchFamily="34" charset="-128"/>
                <a:ea typeface="Meiryo" panose="020B0604030504040204" pitchFamily="34" charset="-128"/>
                <a:cs typeface="Meiryo" charset="-128"/>
              </a:rPr>
              <a:t>数</a:t>
            </a:r>
            <a:r>
              <a:rPr kumimoji="1" lang="en-US" altLang="ja-JP" sz="1400" dirty="0">
                <a:latin typeface="Meiryo" panose="020B0604030504040204" pitchFamily="34" charset="-128"/>
                <a:ea typeface="Meiryo" panose="020B0604030504040204" pitchFamily="34" charset="-128"/>
                <a:cs typeface="Meiryo" charset="-128"/>
              </a:rPr>
              <a:t>”</a:t>
            </a:r>
            <a:r>
              <a:rPr kumimoji="1" lang="ja-JP" altLang="en-US" sz="1400">
                <a:latin typeface="Meiryo" panose="020B0604030504040204" pitchFamily="34" charset="-128"/>
                <a:ea typeface="Meiryo" panose="020B0604030504040204" pitchFamily="34" charset="-128"/>
                <a:cs typeface="Meiryo" charset="-128"/>
              </a:rPr>
              <a:t>を</a:t>
            </a:r>
            <a:r>
              <a:rPr kumimoji="1" lang="ja-JP" altLang="en-US" sz="1400" dirty="0">
                <a:latin typeface="Meiryo" panose="020B0604030504040204" pitchFamily="34" charset="-128"/>
                <a:ea typeface="Meiryo" panose="020B0604030504040204" pitchFamily="34" charset="-128"/>
                <a:cs typeface="Meiryo" charset="-128"/>
              </a:rPr>
              <a:t>物理的</a:t>
            </a:r>
            <a:r>
              <a:rPr kumimoji="1" lang="ja-JP" altLang="en-US" sz="1400">
                <a:latin typeface="Meiryo" panose="020B0604030504040204" pitchFamily="34" charset="-128"/>
                <a:ea typeface="Meiryo" panose="020B0604030504040204" pitchFamily="34" charset="-128"/>
                <a:cs typeface="Meiryo" charset="-128"/>
              </a:rPr>
              <a:t>な動きを</a:t>
            </a:r>
            <a:r>
              <a:rPr kumimoji="1" lang="ja-JP" altLang="en-US" sz="1400" dirty="0">
                <a:latin typeface="Meiryo" panose="020B0604030504040204" pitchFamily="34" charset="-128"/>
                <a:ea typeface="Meiryo" panose="020B0604030504040204" pitchFamily="34" charset="-128"/>
                <a:cs typeface="Meiryo" charset="-128"/>
              </a:rPr>
              <a:t>使って演算する道具</a:t>
            </a:r>
          </a:p>
        </p:txBody>
      </p:sp>
      <p:sp>
        <p:nvSpPr>
          <p:cNvPr id="8" name="下矢印 7"/>
          <p:cNvSpPr/>
          <p:nvPr/>
        </p:nvSpPr>
        <p:spPr>
          <a:xfrm>
            <a:off x="1649231" y="3733208"/>
            <a:ext cx="1381760" cy="649139"/>
          </a:xfrm>
          <a:prstGeom prst="down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1" name="テキスト ボックス 40"/>
          <p:cNvSpPr txBox="1"/>
          <p:nvPr/>
        </p:nvSpPr>
        <p:spPr>
          <a:xfrm>
            <a:off x="1487085" y="6114084"/>
            <a:ext cx="1723549" cy="276999"/>
          </a:xfrm>
          <a:prstGeom prst="rect">
            <a:avLst/>
          </a:prstGeom>
          <a:noFill/>
        </p:spPr>
        <p:txBody>
          <a:bodyPr wrap="none" rtlCol="0">
            <a:spAutoFit/>
          </a:bodyPr>
          <a:lstStyle/>
          <a:p>
            <a:r>
              <a:rPr kumimoji="1" lang="ja-JP" altLang="en-US" sz="1200">
                <a:latin typeface="Meiryo" panose="020B0604030504040204" pitchFamily="34" charset="-128"/>
                <a:ea typeface="Meiryo" panose="020B0604030504040204" pitchFamily="34" charset="-128"/>
                <a:cs typeface="Meiryo" charset="-128"/>
              </a:rPr>
              <a:t>蒸気機関や電気の</a:t>
            </a:r>
            <a:r>
              <a:rPr kumimoji="1" lang="ja-JP" altLang="en-US" sz="1200" dirty="0">
                <a:latin typeface="Meiryo" panose="020B0604030504040204" pitchFamily="34" charset="-128"/>
                <a:ea typeface="Meiryo" panose="020B0604030504040204" pitchFamily="34" charset="-128"/>
                <a:cs typeface="Meiryo" charset="-128"/>
              </a:rPr>
              <a:t>動力</a:t>
            </a:r>
          </a:p>
        </p:txBody>
      </p:sp>
      <p:sp>
        <p:nvSpPr>
          <p:cNvPr id="42" name="テキスト ボックス 41"/>
          <p:cNvSpPr txBox="1"/>
          <p:nvPr/>
        </p:nvSpPr>
        <p:spPr>
          <a:xfrm>
            <a:off x="3253048" y="6128683"/>
            <a:ext cx="954107" cy="276999"/>
          </a:xfrm>
          <a:prstGeom prst="rect">
            <a:avLst/>
          </a:prstGeom>
          <a:noFill/>
        </p:spPr>
        <p:txBody>
          <a:bodyPr wrap="none" rtlCol="0">
            <a:spAutoFit/>
          </a:bodyPr>
          <a:lstStyle/>
          <a:p>
            <a:r>
              <a:rPr kumimoji="1" lang="ja-JP" altLang="en-US" sz="1200" dirty="0">
                <a:latin typeface="Meiryo" panose="020B0604030504040204" pitchFamily="34" charset="-128"/>
                <a:ea typeface="Meiryo" panose="020B0604030504040204" pitchFamily="34" charset="-128"/>
                <a:cs typeface="Meiryo" charset="-128"/>
              </a:rPr>
              <a:t>電子の動き</a:t>
            </a:r>
          </a:p>
        </p:txBody>
      </p:sp>
      <p:pic>
        <p:nvPicPr>
          <p:cNvPr id="47" name="図 46"/>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53924" y="4726727"/>
            <a:ext cx="1337427" cy="1337427"/>
          </a:xfrm>
          <a:prstGeom prst="rect">
            <a:avLst/>
          </a:prstGeom>
          <a:effectLst>
            <a:outerShdw blurRad="50800" dist="38100" dir="2700000" algn="tl" rotWithShape="0">
              <a:prstClr val="black">
                <a:alpha val="40000"/>
              </a:prstClr>
            </a:outerShdw>
          </a:effectLst>
        </p:spPr>
      </p:pic>
      <p:sp>
        <p:nvSpPr>
          <p:cNvPr id="48" name="テキスト ボックス 47"/>
          <p:cNvSpPr txBox="1"/>
          <p:nvPr/>
        </p:nvSpPr>
        <p:spPr>
          <a:xfrm>
            <a:off x="445583" y="6110698"/>
            <a:ext cx="954107" cy="276999"/>
          </a:xfrm>
          <a:prstGeom prst="rect">
            <a:avLst/>
          </a:prstGeom>
          <a:noFill/>
        </p:spPr>
        <p:txBody>
          <a:bodyPr wrap="none" rtlCol="0">
            <a:spAutoFit/>
          </a:bodyPr>
          <a:lstStyle/>
          <a:p>
            <a:r>
              <a:rPr kumimoji="1" lang="ja-JP" altLang="en-US" sz="1200" dirty="0">
                <a:latin typeface="Meiryo" panose="020B0604030504040204" pitchFamily="34" charset="-128"/>
                <a:ea typeface="Meiryo" panose="020B0604030504040204" pitchFamily="34" charset="-128"/>
                <a:cs typeface="Meiryo" charset="-128"/>
              </a:rPr>
              <a:t>モノ</a:t>
            </a:r>
            <a:r>
              <a:rPr kumimoji="1" lang="ja-JP" altLang="en-US" sz="1200">
                <a:latin typeface="Meiryo" panose="020B0604030504040204" pitchFamily="34" charset="-128"/>
                <a:ea typeface="Meiryo" panose="020B0604030504040204" pitchFamily="34" charset="-128"/>
                <a:cs typeface="Meiryo" charset="-128"/>
              </a:rPr>
              <a:t>の動き</a:t>
            </a:r>
            <a:endParaRPr kumimoji="1" lang="ja-JP" altLang="en-US" sz="1200" dirty="0">
              <a:latin typeface="Meiryo" panose="020B0604030504040204" pitchFamily="34" charset="-128"/>
              <a:ea typeface="Meiryo" panose="020B0604030504040204" pitchFamily="34" charset="-128"/>
              <a:cs typeface="Meiryo" charset="-128"/>
            </a:endParaRPr>
          </a:p>
        </p:txBody>
      </p:sp>
      <p:sp>
        <p:nvSpPr>
          <p:cNvPr id="38" name="テキスト ボックス 37"/>
          <p:cNvSpPr txBox="1"/>
          <p:nvPr/>
        </p:nvSpPr>
        <p:spPr>
          <a:xfrm>
            <a:off x="5334472" y="5644092"/>
            <a:ext cx="3262432" cy="584775"/>
          </a:xfrm>
          <a:prstGeom prst="rect">
            <a:avLst/>
          </a:prstGeom>
          <a:noFill/>
          <a:effectLst/>
        </p:spPr>
        <p:txBody>
          <a:bodyPr wrap="none" rtlCol="0">
            <a:spAutoFit/>
          </a:bodyPr>
          <a:lstStyle/>
          <a:p>
            <a:pPr algn="ctr"/>
            <a:r>
              <a:rPr kumimoji="1" lang="ja-JP" altLang="en-US" sz="1600" b="1" dirty="0">
                <a:solidFill>
                  <a:srgbClr val="0070C0"/>
                </a:solidFill>
                <a:latin typeface="Meiryo" panose="020B0604030504040204" pitchFamily="34" charset="-128"/>
                <a:ea typeface="Meiryo" panose="020B0604030504040204" pitchFamily="34" charset="-128"/>
                <a:cs typeface="Meiryo" charset="-128"/>
              </a:rPr>
              <a:t>量子力学によって明らかにされた</a:t>
            </a:r>
            <a:endParaRPr kumimoji="1" lang="en-US" altLang="ja-JP" sz="1600" b="1" dirty="0">
              <a:solidFill>
                <a:srgbClr val="0070C0"/>
              </a:solidFill>
              <a:latin typeface="Meiryo" panose="020B0604030504040204" pitchFamily="34" charset="-128"/>
              <a:ea typeface="Meiryo" panose="020B0604030504040204" pitchFamily="34" charset="-128"/>
              <a:cs typeface="Meiryo" charset="-128"/>
            </a:endParaRPr>
          </a:p>
          <a:p>
            <a:pPr algn="ctr"/>
            <a:r>
              <a:rPr lang="ja-JP" altLang="en-US" sz="1600" b="1" dirty="0">
                <a:solidFill>
                  <a:srgbClr val="0070C0"/>
                </a:solidFill>
                <a:latin typeface="Meiryo" panose="020B0604030504040204" pitchFamily="34" charset="-128"/>
                <a:ea typeface="Meiryo" panose="020B0604030504040204" pitchFamily="34" charset="-128"/>
                <a:cs typeface="Meiryo" charset="-128"/>
              </a:rPr>
              <a:t>量子の動き／現象を利用して演算</a:t>
            </a:r>
            <a:endParaRPr kumimoji="1" lang="ja-JP" altLang="en-US" sz="1600" b="1" dirty="0">
              <a:solidFill>
                <a:srgbClr val="0070C0"/>
              </a:solidFill>
              <a:latin typeface="Meiryo" panose="020B0604030504040204" pitchFamily="34" charset="-128"/>
              <a:ea typeface="Meiryo" panose="020B0604030504040204" pitchFamily="34" charset="-128"/>
              <a:cs typeface="Meiryo" charset="-128"/>
            </a:endParaRPr>
          </a:p>
        </p:txBody>
      </p:sp>
      <p:sp>
        <p:nvSpPr>
          <p:cNvPr id="49" name="下矢印 48"/>
          <p:cNvSpPr/>
          <p:nvPr/>
        </p:nvSpPr>
        <p:spPr>
          <a:xfrm rot="16200000">
            <a:off x="4460605" y="5080223"/>
            <a:ext cx="530722" cy="649139"/>
          </a:xfrm>
          <a:prstGeom prst="down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3" name="図 2">
            <a:extLst>
              <a:ext uri="{FF2B5EF4-FFF2-40B4-BE49-F238E27FC236}">
                <a16:creationId xmlns:a16="http://schemas.microsoft.com/office/drawing/2014/main" id="{4D4FFD04-A021-C944-83C2-D2153001BBB7}"/>
              </a:ext>
            </a:extLst>
          </p:cNvPr>
          <p:cNvPicPr>
            <a:picLocks noChangeAspect="1"/>
          </p:cNvPicPr>
          <p:nvPr/>
        </p:nvPicPr>
        <p:blipFill>
          <a:blip r:embed="rId7"/>
          <a:stretch>
            <a:fillRect/>
          </a:stretch>
        </p:blipFill>
        <p:spPr>
          <a:xfrm>
            <a:off x="4911633" y="1125512"/>
            <a:ext cx="4108109" cy="4279280"/>
          </a:xfrm>
          <a:prstGeom prst="rect">
            <a:avLst/>
          </a:prstGeom>
        </p:spPr>
      </p:pic>
    </p:spTree>
    <p:extLst>
      <p:ext uri="{BB962C8B-B14F-4D97-AF65-F5344CB8AC3E}">
        <p14:creationId xmlns:p14="http://schemas.microsoft.com/office/powerpoint/2010/main" val="670745816"/>
      </p:ext>
    </p:extLst>
  </p:cSld>
  <p:clrMapOvr>
    <a:masterClrMapping/>
  </p:clrMapOvr>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effectLst>
          <a:outerShdw blurRad="50800" dist="38100" dir="2700000" algn="tl" rotWithShape="0">
            <a:prstClr val="black">
              <a:alpha val="40000"/>
            </a:prstClr>
          </a:outerShdw>
        </a:effectLst>
      </a:spPr>
      <a:bodyPr rtlCol="0" anchor="ctr"/>
      <a:lstStyle>
        <a:defPPr algn="ctr">
          <a:defRPr kumimoji="1"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46715</TotalTime>
  <Words>6807</Words>
  <Application>Microsoft Macintosh PowerPoint</Application>
  <PresentationFormat>画面に合わせる (4:3)</PresentationFormat>
  <Paragraphs>893</Paragraphs>
  <Slides>47</Slides>
  <Notes>14</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47</vt:i4>
      </vt:variant>
    </vt:vector>
  </HeadingPairs>
  <TitlesOfParts>
    <vt:vector size="57" baseType="lpstr">
      <vt:lpstr>Arial Unicode MS</vt:lpstr>
      <vt:lpstr>ＭＳ Ｐゴシック</vt:lpstr>
      <vt:lpstr>メイリオ</vt:lpstr>
      <vt:lpstr>メイリオ</vt:lpstr>
      <vt:lpstr>American Typewriter</vt:lpstr>
      <vt:lpstr>Arial</vt:lpstr>
      <vt:lpstr>Calibri</vt:lpstr>
      <vt:lpstr>Century Gothic</vt:lpstr>
      <vt:lpstr>Wingdings</vt:lpstr>
      <vt:lpstr>NC標準テンプレート</vt:lpstr>
      <vt:lpstr>サイバーフィジカルシステムンと デジタル・トランスフォーメーション</vt:lpstr>
      <vt:lpstr>トレンドの構造</vt:lpstr>
      <vt:lpstr>amazon go：無人のスーパー・マーケット</vt:lpstr>
      <vt:lpstr>amazon echo:機械との自然な関係を実現する音声対話</vt:lpstr>
      <vt:lpstr>MaaS（Mobility as a Service）</vt:lpstr>
      <vt:lpstr>Smart Construction：土木工事の自動化</vt:lpstr>
      <vt:lpstr>PowerPoint プレゼンテーション</vt:lpstr>
      <vt:lpstr>コンピューターとは何か</vt:lpstr>
      <vt:lpstr>量子コンピュータとは何か</vt:lpstr>
      <vt:lpstr>コンピュータ誕生の歴史</vt:lpstr>
      <vt:lpstr>ノイマン型コンピュータ　5大機能</vt:lpstr>
      <vt:lpstr>近代コンピュータ発展の歴史</vt:lpstr>
      <vt:lpstr>コンピュータ利用の歴史</vt:lpstr>
      <vt:lpstr>インターネットに接続されるデバイス数の推移</vt:lpstr>
      <vt:lpstr>コレ1枚でわかる最新のITトレンド</vt:lpstr>
      <vt:lpstr>PowerPoint プレゼンテーション</vt:lpstr>
      <vt:lpstr>デジタルとフィジカル （１）</vt:lpstr>
      <vt:lpstr>デジタルとフィジカル（２）</vt:lpstr>
      <vt:lpstr>CPSとデジタル・トランスフォーメーション</vt:lpstr>
      <vt:lpstr>デジタル・トランスフォーメーションの3つのフェーズ</vt:lpstr>
      <vt:lpstr>アマゾンのデジタル・トランスフォーメーション</vt:lpstr>
      <vt:lpstr>業務がITへITが業務へとシームレスに変換される状態</vt:lpstr>
      <vt:lpstr>デジタル・トランスフォーメーションとの関係</vt:lpstr>
      <vt:lpstr>デジタル･トランスフォーメーションを加速するサイクル</vt:lpstr>
      <vt:lpstr>デジタル･トランスフォーメーションの実現とは</vt:lpstr>
      <vt:lpstr>デジタル・トランスフォーメーションとは</vt:lpstr>
      <vt:lpstr>デジタル・トランスフォーメーションとは</vt:lpstr>
      <vt:lpstr>デジタライゼーションとデジタル・トランスフォーメーション</vt:lpstr>
      <vt:lpstr>UBERとTaxi</vt:lpstr>
      <vt:lpstr>デジタル・トランスフォーメーションの実際</vt:lpstr>
      <vt:lpstr>デジタル・トランスフォーメーションの実際</vt:lpstr>
      <vt:lpstr>デジタル・ディスラプターの創出する新しい価値</vt:lpstr>
      <vt:lpstr>デジタル・トランスフォーメーションへの２つの対応</vt:lpstr>
      <vt:lpstr>変わるビジネスとITの関係</vt:lpstr>
      <vt:lpstr>VeriSMとは何か</vt:lpstr>
      <vt:lpstr>VeriSMモデル</vt:lpstr>
      <vt:lpstr>ガバナンスとサービスマネージメント原則の関係</vt:lpstr>
      <vt:lpstr>マネージメント・メッシュとは</vt:lpstr>
      <vt:lpstr>VeriSMのサービス・サイクル</vt:lpstr>
      <vt:lpstr>DXを支えるテクノロジー 　</vt:lpstr>
      <vt:lpstr>DXを支えるテクノロジー 　</vt:lpstr>
      <vt:lpstr>DXを実現する4つの手法と考え方</vt:lpstr>
      <vt:lpstr>デジタル・トランスフォーメーションのBefore/After</vt:lpstr>
      <vt:lpstr>ソリューション営業は通用しない</vt:lpstr>
      <vt:lpstr>クラウド・インテグレーターになるための要件</vt:lpstr>
      <vt:lpstr>「共創」ビジネスの本質</vt:lpstr>
      <vt:lpstr>PowerPoint プレゼンテーション</vt:lpstr>
    </vt:vector>
  </TitlesOfParts>
  <Manager/>
  <Company>NetCommerce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subject/>
  <dc:creator>斎藤 昌義</dc:creator>
  <cp:keywords/>
  <dc:description/>
  <cp:lastModifiedBy>斎藤昌義</cp:lastModifiedBy>
  <cp:revision>1619</cp:revision>
  <cp:lastPrinted>2018-09-25T02:18:38Z</cp:lastPrinted>
  <dcterms:created xsi:type="dcterms:W3CDTF">2014-04-30T01:58:06Z</dcterms:created>
  <dcterms:modified xsi:type="dcterms:W3CDTF">2019-02-07T07:45:41Z</dcterms:modified>
  <cp:category/>
</cp:coreProperties>
</file>