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3180" r:id="rId2"/>
    <p:sldId id="2979" r:id="rId3"/>
    <p:sldId id="3011" r:id="rId4"/>
    <p:sldId id="2981" r:id="rId5"/>
    <p:sldId id="2619" r:id="rId6"/>
    <p:sldId id="3013" r:id="rId7"/>
    <p:sldId id="1306" r:id="rId8"/>
    <p:sldId id="1355" r:id="rId9"/>
    <p:sldId id="1371" r:id="rId10"/>
    <p:sldId id="3181" r:id="rId11"/>
    <p:sldId id="2659" r:id="rId12"/>
    <p:sldId id="3022" r:id="rId13"/>
    <p:sldId id="1308" r:id="rId14"/>
    <p:sldId id="2959" r:id="rId15"/>
    <p:sldId id="1310" r:id="rId16"/>
    <p:sldId id="3140" r:id="rId17"/>
    <p:sldId id="3152" r:id="rId18"/>
    <p:sldId id="3153" r:id="rId19"/>
    <p:sldId id="3098" r:id="rId20"/>
    <p:sldId id="3110" r:id="rId21"/>
    <p:sldId id="3033" r:id="rId22"/>
    <p:sldId id="3034" r:id="rId23"/>
    <p:sldId id="3150" r:id="rId24"/>
    <p:sldId id="3047" r:id="rId25"/>
    <p:sldId id="3114" r:id="rId26"/>
    <p:sldId id="3026" r:id="rId27"/>
    <p:sldId id="3096" r:id="rId28"/>
    <p:sldId id="3097" r:id="rId29"/>
    <p:sldId id="3027" r:id="rId30"/>
    <p:sldId id="3028" r:id="rId31"/>
    <p:sldId id="3029" r:id="rId32"/>
    <p:sldId id="3030" r:id="rId33"/>
    <p:sldId id="3172" r:id="rId34"/>
    <p:sldId id="3143" r:id="rId35"/>
    <p:sldId id="3183" r:id="rId36"/>
    <p:sldId id="3105" r:id="rId37"/>
    <p:sldId id="3107" r:id="rId38"/>
    <p:sldId id="3108" r:id="rId39"/>
    <p:sldId id="3106" r:id="rId40"/>
    <p:sldId id="3039" r:id="rId41"/>
    <p:sldId id="3040" r:id="rId42"/>
    <p:sldId id="3041" r:id="rId43"/>
    <p:sldId id="3177" r:id="rId44"/>
    <p:sldId id="3184" r:id="rId45"/>
    <p:sldId id="1357" r:id="rId46"/>
    <p:sldId id="682" r:id="rId47"/>
    <p:sldId id="3179" r:id="rId48"/>
    <p:sldId id="715" r:id="rId49"/>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18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6666"/>
    <a:srgbClr val="E46C0A"/>
    <a:srgbClr val="FFFFFF"/>
    <a:srgbClr val="FFFBD2"/>
    <a:srgbClr val="868686"/>
    <a:srgbClr val="7C7C7C"/>
    <a:srgbClr val="0070C0"/>
    <a:srgbClr val="FFD579"/>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9"/>
    <p:restoredTop sz="93730" autoAdjust="0"/>
  </p:normalViewPr>
  <p:slideViewPr>
    <p:cSldViewPr snapToGrid="0" snapToObjects="1" showGuides="1">
      <p:cViewPr varScale="1">
        <p:scale>
          <a:sx n="204" d="100"/>
          <a:sy n="204" d="100"/>
        </p:scale>
        <p:origin x="2280" y="192"/>
      </p:cViewPr>
      <p:guideLst>
        <p:guide orient="horz" pos="4042"/>
        <p:guide pos="188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2019/2/7</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2019/2/7</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3964535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1146757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863777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12804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34334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61502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2563413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243208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355130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1269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27248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24978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29259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801293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oint">
    <p:spTree>
      <p:nvGrpSpPr>
        <p:cNvPr id="1" name=""/>
        <p:cNvGrpSpPr/>
        <p:nvPr/>
      </p:nvGrpSpPr>
      <p:grpSpPr>
        <a:xfrm>
          <a:off x="0" y="0"/>
          <a:ext cx="0" cy="0"/>
          <a:chOff x="0" y="0"/>
          <a:chExt cx="0" cy="0"/>
        </a:xfrm>
      </p:grpSpPr>
      <p:sp>
        <p:nvSpPr>
          <p:cNvPr id="21" name="Shape 21"/>
          <p:cNvSpPr/>
          <p:nvPr/>
        </p:nvSpPr>
        <p:spPr>
          <a:xfrm>
            <a:off x="6855768" y="6669919"/>
            <a:ext cx="2303859" cy="187524"/>
          </a:xfrm>
          <a:prstGeom prst="rect">
            <a:avLst/>
          </a:prstGeom>
          <a:solidFill>
            <a:srgbClr val="FF8D00"/>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2" name="Shape 22"/>
          <p:cNvSpPr/>
          <p:nvPr/>
        </p:nvSpPr>
        <p:spPr>
          <a:xfrm>
            <a:off x="6875859" y="6672712"/>
            <a:ext cx="2286000" cy="1875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marR="0" algn="ctr">
              <a:spcBef>
                <a:spcPts val="0"/>
              </a:spcBef>
              <a:buClr>
                <a:srgbClr val="000000"/>
              </a:buClr>
              <a:defRPr sz="1000" b="0">
                <a:uFill>
                  <a:solidFill>
                    <a:srgbClr val="FFFFFF"/>
                  </a:solidFill>
                </a:uFill>
                <a:latin typeface="Helvetica Neue"/>
                <a:ea typeface="Helvetica Neue"/>
                <a:cs typeface="Helvetica Neue"/>
                <a:sym typeface="Helvetica Neue"/>
              </a:defRPr>
            </a:lvl1pPr>
          </a:lstStyle>
          <a:p>
            <a:pPr lvl="0">
              <a:defRPr sz="1800">
                <a:solidFill>
                  <a:srgbClr val="000000"/>
                </a:solidFill>
                <a:uFillTx/>
              </a:defRPr>
            </a:pPr>
            <a:r>
              <a:rPr sz="703">
                <a:solidFill>
                  <a:srgbClr val="FFFFFF"/>
                </a:solidFill>
                <a:uFill>
                  <a:solidFill>
                    <a:srgbClr val="FFFFFF"/>
                  </a:solidFill>
                </a:uFill>
              </a:rPr>
              <a:t>Copyright (C) DeNA Co.,Ltd. All Rights Reserved.</a:t>
            </a:r>
          </a:p>
        </p:txBody>
      </p:sp>
      <p:sp>
        <p:nvSpPr>
          <p:cNvPr id="23" name="Shape 23"/>
          <p:cNvSpPr/>
          <p:nvPr/>
        </p:nvSpPr>
        <p:spPr>
          <a:xfrm>
            <a:off x="4572000" y="6670477"/>
            <a:ext cx="2286000" cy="188640"/>
          </a:xfrm>
          <a:prstGeom prst="rect">
            <a:avLst/>
          </a:prstGeom>
          <a:solidFill>
            <a:srgbClr val="6BC6C4"/>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4" name="Shape 24"/>
          <p:cNvSpPr/>
          <p:nvPr/>
        </p:nvSpPr>
        <p:spPr>
          <a:xfrm>
            <a:off x="2286000" y="6670477"/>
            <a:ext cx="2286000" cy="188640"/>
          </a:xfrm>
          <a:prstGeom prst="rect">
            <a:avLst/>
          </a:prstGeom>
          <a:solidFill>
            <a:srgbClr val="E52763"/>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5" name="Shape 25"/>
          <p:cNvSpPr/>
          <p:nvPr/>
        </p:nvSpPr>
        <p:spPr>
          <a:xfrm>
            <a:off x="0" y="6670477"/>
            <a:ext cx="2286000" cy="188640"/>
          </a:xfrm>
          <a:prstGeom prst="rect">
            <a:avLst/>
          </a:prstGeom>
          <a:solidFill>
            <a:srgbClr val="FED03C"/>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pic>
        <p:nvPicPr>
          <p:cNvPr id="26" name="dena_ppt_logo.png"/>
          <p:cNvPicPr/>
          <p:nvPr/>
        </p:nvPicPr>
        <p:blipFill>
          <a:blip r:embed="rId2" cstate="print">
            <a:extLst>
              <a:ext uri="{28A0092B-C50C-407E-A947-70E740481C1C}">
                <a14:useLocalDpi xmlns:a14="http://schemas.microsoft.com/office/drawing/2010/main"/>
              </a:ext>
            </a:extLst>
          </a:blip>
          <a:stretch>
            <a:fillRect/>
          </a:stretch>
        </p:blipFill>
        <p:spPr>
          <a:xfrm>
            <a:off x="75903" y="6702846"/>
            <a:ext cx="303609" cy="126132"/>
          </a:xfrm>
          <a:prstGeom prst="rect">
            <a:avLst/>
          </a:prstGeom>
          <a:ln w="12700">
            <a:miter lim="400000"/>
          </a:ln>
        </p:spPr>
      </p:pic>
      <p:sp>
        <p:nvSpPr>
          <p:cNvPr id="28" name="Shape 28"/>
          <p:cNvSpPr>
            <a:spLocks noGrp="1"/>
          </p:cNvSpPr>
          <p:nvPr>
            <p:ph type="sldNum" sz="quarter" idx="2"/>
          </p:nvPr>
        </p:nvSpPr>
        <p:spPr>
          <a:xfrm>
            <a:off x="8986056" y="6467328"/>
            <a:ext cx="162304" cy="129843"/>
          </a:xfrm>
          <a:prstGeom prst="rect">
            <a:avLst/>
          </a:prstGeom>
        </p:spPr>
        <p:txBody>
          <a:bodyPr wrap="none" lIns="0" tIns="0" rIns="0" bIns="0"/>
          <a:lstStyle>
            <a:lvl1pPr defTabSz="410671">
              <a:spcBef>
                <a:spcPts val="844"/>
              </a:spcBef>
              <a:buClr>
                <a:srgbClr val="929292"/>
              </a:buClr>
              <a:buFont typeface="Thonburi"/>
              <a:defRPr sz="844" b="1">
                <a:solidFill>
                  <a:srgbClr val="5D5D5D"/>
                </a:solidFill>
                <a:uFill>
                  <a:solidFill/>
                </a:uFill>
                <a:latin typeface="Helvetica Neue"/>
                <a:ea typeface="Helvetica Neue"/>
                <a:cs typeface="Helvetica Neue"/>
                <a:sym typeface="Helvetica Neue"/>
              </a:defRPr>
            </a:lvl1pPr>
          </a:lstStyle>
          <a:p>
            <a:pPr lvl="0"/>
            <a:fld id="{86CB4B4D-7CA3-9044-876B-883B54F8677D}" type="slidenum">
              <a:t>‹#›</a:t>
            </a:fld>
            <a:endParaRPr/>
          </a:p>
        </p:txBody>
      </p:sp>
      <p:sp>
        <p:nvSpPr>
          <p:cNvPr id="29" name="Shape 29"/>
          <p:cNvSpPr>
            <a:spLocks noGrp="1"/>
          </p:cNvSpPr>
          <p:nvPr>
            <p:ph type="title"/>
          </p:nvPr>
        </p:nvSpPr>
        <p:spPr>
          <a:xfrm>
            <a:off x="285750" y="1117"/>
            <a:ext cx="7715251" cy="650451"/>
          </a:xfrm>
          <a:prstGeom prst="rect">
            <a:avLst/>
          </a:prstGeom>
        </p:spPr>
        <p:txBody>
          <a:bodyPr lIns="50788" tIns="50788" rIns="50788" bIns="50788" anchor="ctr"/>
          <a:lstStyle>
            <a:lvl1pPr marL="28568" marR="28568">
              <a:lnSpc>
                <a:spcPct val="50000"/>
              </a:lnSpc>
              <a:buClr>
                <a:srgbClr val="929292"/>
              </a:buClr>
              <a:buFont typeface="Calibri"/>
              <a:defRPr sz="2601" b="1">
                <a:uFill>
                  <a:solidFill/>
                </a:uFill>
                <a:latin typeface="+mn-lt"/>
                <a:ea typeface="+mn-ea"/>
                <a:cs typeface="+mn-cs"/>
                <a:sym typeface="ヒラギノ角ゴ Pro W3"/>
              </a:defRPr>
            </a:lvl1pPr>
          </a:lstStyle>
          <a:p>
            <a:pPr lvl="0">
              <a:defRPr sz="1800" b="0">
                <a:uFillTx/>
              </a:defRPr>
            </a:pPr>
            <a:r>
              <a:rPr sz="2601" b="1">
                <a:uFill>
                  <a:solidFill/>
                </a:uFill>
              </a:rPr>
              <a:t>タイトルテキスト</a:t>
            </a:r>
          </a:p>
        </p:txBody>
      </p:sp>
      <p:sp>
        <p:nvSpPr>
          <p:cNvPr id="30" name="Shape 30"/>
          <p:cNvSpPr>
            <a:spLocks noGrp="1"/>
          </p:cNvSpPr>
          <p:nvPr>
            <p:ph type="body" idx="1"/>
          </p:nvPr>
        </p:nvSpPr>
        <p:spPr>
          <a:xfrm>
            <a:off x="290215" y="857250"/>
            <a:ext cx="8572500" cy="5429250"/>
          </a:xfrm>
          <a:prstGeom prst="rect">
            <a:avLst/>
          </a:prstGeom>
        </p:spPr>
        <p:txBody>
          <a:bodyPr lIns="0" tIns="0" rIns="0" bIns="0"/>
          <a:lstStyle>
            <a:lvl1pPr marL="0" marR="28568" indent="0">
              <a:spcBef>
                <a:spcPts val="1266"/>
              </a:spcBef>
              <a:buClrTx/>
              <a:buSzTx/>
              <a:buFontTx/>
              <a:buNone/>
              <a:defRPr sz="2601" b="1">
                <a:uFill>
                  <a:solidFill/>
                </a:uFill>
                <a:latin typeface="+mn-lt"/>
                <a:ea typeface="+mn-ea"/>
                <a:cs typeface="+mn-cs"/>
                <a:sym typeface="ヒラギノ角ゴ Pro W3"/>
              </a:defRPr>
            </a:lvl1pPr>
            <a:lvl2pPr marL="571367" marR="28568" indent="-285683">
              <a:spcBef>
                <a:spcPts val="1266"/>
              </a:spcBef>
              <a:buClrTx/>
              <a:buSzPct val="100000"/>
              <a:buFontTx/>
              <a:buChar char="•"/>
              <a:defRPr sz="2039">
                <a:uFill>
                  <a:solidFill/>
                </a:uFill>
                <a:latin typeface="+mn-lt"/>
                <a:ea typeface="+mn-ea"/>
                <a:cs typeface="+mn-cs"/>
                <a:sym typeface="ヒラギノ角ゴ Pro W3"/>
              </a:defRPr>
            </a:lvl2pPr>
            <a:lvl3pPr marL="857052" marR="28568" indent="-285683">
              <a:spcBef>
                <a:spcPts val="1266"/>
              </a:spcBef>
              <a:buClrTx/>
              <a:buSzPct val="100000"/>
              <a:buFontTx/>
              <a:buChar char="-"/>
              <a:defRPr sz="2039">
                <a:uFill>
                  <a:solidFill/>
                </a:uFill>
                <a:latin typeface="+mn-lt"/>
                <a:ea typeface="+mn-ea"/>
                <a:cs typeface="+mn-cs"/>
                <a:sym typeface="ヒラギノ角ゴ Pro W3"/>
              </a:defRPr>
            </a:lvl3pPr>
            <a:lvl4pPr marL="1142736" marR="28568" indent="-285683">
              <a:spcBef>
                <a:spcPts val="1266"/>
              </a:spcBef>
              <a:buClr>
                <a:srgbClr val="5D5D5D"/>
              </a:buClr>
              <a:buSzPct val="100000"/>
              <a:buFont typeface="Thonburi"/>
              <a:buChar char="*"/>
              <a:defRPr sz="1687">
                <a:uFill>
                  <a:solidFill/>
                </a:uFill>
                <a:latin typeface="+mn-lt"/>
                <a:ea typeface="+mn-ea"/>
                <a:cs typeface="+mn-cs"/>
                <a:sym typeface="ヒラギノ角ゴ Pro W3"/>
              </a:defRPr>
            </a:lvl4pPr>
            <a:lvl5pPr marL="1428419" marR="28568" indent="-285683">
              <a:spcBef>
                <a:spcPts val="1266"/>
              </a:spcBef>
              <a:buClr>
                <a:srgbClr val="5D5D5D"/>
              </a:buClr>
              <a:buSzPct val="100000"/>
              <a:buFontTx/>
              <a:buChar char="•"/>
              <a:defRPr sz="1687">
                <a:uFill>
                  <a:solidFill/>
                </a:uFill>
                <a:latin typeface="+mn-lt"/>
                <a:ea typeface="+mn-ea"/>
                <a:cs typeface="+mn-cs"/>
                <a:sym typeface="ヒラギノ角ゴ Pro W3"/>
              </a:defRPr>
            </a:lvl5pPr>
          </a:lstStyle>
          <a:p>
            <a:pPr lvl="0">
              <a:defRPr sz="1800" b="0">
                <a:uFillTx/>
              </a:defRPr>
            </a:pPr>
            <a:r>
              <a:rPr sz="2601" b="1">
                <a:uFill>
                  <a:solidFill/>
                </a:uFill>
              </a:rPr>
              <a:t>本文レベル1</a:t>
            </a:r>
          </a:p>
          <a:p>
            <a:pPr lvl="1">
              <a:defRPr sz="1800">
                <a:uFillTx/>
              </a:defRPr>
            </a:pPr>
            <a:r>
              <a:rPr sz="2039">
                <a:uFill>
                  <a:solidFill/>
                </a:uFill>
              </a:rPr>
              <a:t>本文レベル2</a:t>
            </a:r>
          </a:p>
          <a:p>
            <a:pPr lvl="2">
              <a:defRPr sz="1800">
                <a:uFillTx/>
              </a:defRPr>
            </a:pPr>
            <a:r>
              <a:rPr sz="2039">
                <a:uFill>
                  <a:solidFill/>
                </a:uFill>
              </a:rPr>
              <a:t>本文レベル3</a:t>
            </a:r>
          </a:p>
          <a:p>
            <a:pPr lvl="3">
              <a:defRPr sz="1800">
                <a:uFillTx/>
              </a:defRPr>
            </a:pPr>
            <a:r>
              <a:rPr sz="1687">
                <a:uFill>
                  <a:solidFill/>
                </a:uFill>
              </a:rPr>
              <a:t>本文レベル4</a:t>
            </a:r>
          </a:p>
          <a:p>
            <a:pPr lvl="4">
              <a:defRPr sz="1800">
                <a:uFillTx/>
              </a:defRPr>
            </a:pPr>
            <a:r>
              <a:rPr sz="1687">
                <a:uFill>
                  <a:solidFill/>
                </a:uFill>
              </a:rPr>
              <a:t>本文レベル 5</a:t>
            </a:r>
          </a:p>
        </p:txBody>
      </p:sp>
      <p:sp>
        <p:nvSpPr>
          <p:cNvPr id="31" name="Shape 31"/>
          <p:cNvSpPr/>
          <p:nvPr/>
        </p:nvSpPr>
        <p:spPr>
          <a:xfrm>
            <a:off x="50632" y="644319"/>
            <a:ext cx="9027494" cy="1"/>
          </a:xfrm>
          <a:prstGeom prst="line">
            <a:avLst/>
          </a:prstGeom>
          <a:blipFill>
            <a:blip r:embed="rId3"/>
          </a:blipFill>
          <a:ln w="38100">
            <a:solidFill>
              <a:srgbClr val="DC0451"/>
            </a:solidFill>
            <a:round/>
          </a:ln>
        </p:spPr>
        <p:txBody>
          <a:bodyPr lIns="45711" tIns="45711" rIns="45711" bIns="45711"/>
          <a:lstStyle/>
          <a:p>
            <a:pPr marR="0" lvl="0" defTabSz="321395">
              <a:spcBef>
                <a:spcPts val="0"/>
              </a:spcBef>
              <a:buClrTx/>
              <a:buFontTx/>
              <a:defRPr b="0">
                <a:solidFill>
                  <a:srgbClr val="000000"/>
                </a:solidFill>
                <a:uFillTx/>
                <a:latin typeface="Helvetica"/>
                <a:ea typeface="Helvetica"/>
                <a:cs typeface="Helvetica"/>
                <a:sym typeface="Helvetica"/>
              </a:defRPr>
            </a:pPr>
            <a:endParaRPr sz="1266"/>
          </a:p>
        </p:txBody>
      </p:sp>
    </p:spTree>
    <p:extLst>
      <p:ext uri="{BB962C8B-B14F-4D97-AF65-F5344CB8AC3E}">
        <p14:creationId xmlns:p14="http://schemas.microsoft.com/office/powerpoint/2010/main" val="160207936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 Id="rId9" Type="http://schemas.openxmlformats.org/officeDocument/2006/relationships/image" Target="../media/image2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2.tiff"/><Relationship Id="rId13" Type="http://schemas.openxmlformats.org/officeDocument/2006/relationships/image" Target="../media/image37.tiff"/><Relationship Id="rId3" Type="http://schemas.openxmlformats.org/officeDocument/2006/relationships/image" Target="../media/image27.tiff"/><Relationship Id="rId7" Type="http://schemas.openxmlformats.org/officeDocument/2006/relationships/image" Target="../media/image31.png"/><Relationship Id="rId12" Type="http://schemas.openxmlformats.org/officeDocument/2006/relationships/image" Target="../media/image36.tiff"/><Relationship Id="rId2" Type="http://schemas.openxmlformats.org/officeDocument/2006/relationships/image" Target="../media/image26.tiff"/><Relationship Id="rId1" Type="http://schemas.openxmlformats.org/officeDocument/2006/relationships/slideLayout" Target="../slideLayouts/slideLayout6.xml"/><Relationship Id="rId6" Type="http://schemas.openxmlformats.org/officeDocument/2006/relationships/image" Target="../media/image30.tiff"/><Relationship Id="rId11" Type="http://schemas.openxmlformats.org/officeDocument/2006/relationships/image" Target="../media/image35.tiff"/><Relationship Id="rId5" Type="http://schemas.openxmlformats.org/officeDocument/2006/relationships/image" Target="../media/image29.tiff"/><Relationship Id="rId10" Type="http://schemas.openxmlformats.org/officeDocument/2006/relationships/image" Target="../media/image34.tiff"/><Relationship Id="rId4" Type="http://schemas.openxmlformats.org/officeDocument/2006/relationships/image" Target="../media/image28.tiff"/><Relationship Id="rId9" Type="http://schemas.openxmlformats.org/officeDocument/2006/relationships/image" Target="../media/image33.tif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0.tiff"/><Relationship Id="rId13" Type="http://schemas.openxmlformats.org/officeDocument/2006/relationships/image" Target="../media/image55.tiff"/><Relationship Id="rId3" Type="http://schemas.openxmlformats.org/officeDocument/2006/relationships/image" Target="../media/image45.tiff"/><Relationship Id="rId7" Type="http://schemas.openxmlformats.org/officeDocument/2006/relationships/image" Target="../media/image49.tiff"/><Relationship Id="rId12" Type="http://schemas.openxmlformats.org/officeDocument/2006/relationships/image" Target="../media/image54.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8.tiff"/><Relationship Id="rId11" Type="http://schemas.openxmlformats.org/officeDocument/2006/relationships/image" Target="../media/image53.tiff"/><Relationship Id="rId5" Type="http://schemas.openxmlformats.org/officeDocument/2006/relationships/image" Target="../media/image47.tiff"/><Relationship Id="rId10" Type="http://schemas.openxmlformats.org/officeDocument/2006/relationships/image" Target="../media/image52.tiff"/><Relationship Id="rId4" Type="http://schemas.openxmlformats.org/officeDocument/2006/relationships/image" Target="../media/image46.tiff"/><Relationship Id="rId9" Type="http://schemas.openxmlformats.org/officeDocument/2006/relationships/image" Target="../media/image51.tiff"/></Relationships>
</file>

<file path=ppt/slides/_rels/slide21.xml.rels><?xml version="1.0" encoding="UTF-8" standalone="yes"?>
<Relationships xmlns="http://schemas.openxmlformats.org/package/2006/relationships"><Relationship Id="rId8" Type="http://schemas.openxmlformats.org/officeDocument/2006/relationships/image" Target="../media/image62.tiff"/><Relationship Id="rId13" Type="http://schemas.openxmlformats.org/officeDocument/2006/relationships/image" Target="../media/image67.tiff"/><Relationship Id="rId3" Type="http://schemas.openxmlformats.org/officeDocument/2006/relationships/image" Target="../media/image57.tiff"/><Relationship Id="rId7" Type="http://schemas.openxmlformats.org/officeDocument/2006/relationships/image" Target="../media/image61.tiff"/><Relationship Id="rId12" Type="http://schemas.openxmlformats.org/officeDocument/2006/relationships/image" Target="../media/image66.tiff"/><Relationship Id="rId2" Type="http://schemas.openxmlformats.org/officeDocument/2006/relationships/image" Target="../media/image56.tiff"/><Relationship Id="rId1" Type="http://schemas.openxmlformats.org/officeDocument/2006/relationships/slideLayout" Target="../slideLayouts/slideLayout6.xml"/><Relationship Id="rId6" Type="http://schemas.openxmlformats.org/officeDocument/2006/relationships/image" Target="../media/image60.tiff"/><Relationship Id="rId11" Type="http://schemas.openxmlformats.org/officeDocument/2006/relationships/image" Target="../media/image65.tiff"/><Relationship Id="rId5" Type="http://schemas.openxmlformats.org/officeDocument/2006/relationships/image" Target="../media/image59.tiff"/><Relationship Id="rId15" Type="http://schemas.openxmlformats.org/officeDocument/2006/relationships/image" Target="../media/image69.tiff"/><Relationship Id="rId10" Type="http://schemas.openxmlformats.org/officeDocument/2006/relationships/image" Target="../media/image64.png"/><Relationship Id="rId4" Type="http://schemas.openxmlformats.org/officeDocument/2006/relationships/image" Target="../media/image58.tiff"/><Relationship Id="rId9" Type="http://schemas.openxmlformats.org/officeDocument/2006/relationships/image" Target="../media/image63.tiff"/><Relationship Id="rId14" Type="http://schemas.openxmlformats.org/officeDocument/2006/relationships/image" Target="../media/image68.tiff"/></Relationships>
</file>

<file path=ppt/slides/_rels/slide22.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78.tiff"/><Relationship Id="rId13" Type="http://schemas.openxmlformats.org/officeDocument/2006/relationships/image" Target="../media/image83.tiff"/><Relationship Id="rId3" Type="http://schemas.openxmlformats.org/officeDocument/2006/relationships/image" Target="../media/image73.tiff"/><Relationship Id="rId7" Type="http://schemas.openxmlformats.org/officeDocument/2006/relationships/image" Target="../media/image77.tiff"/><Relationship Id="rId12" Type="http://schemas.openxmlformats.org/officeDocument/2006/relationships/image" Target="../media/image82.tiff"/><Relationship Id="rId2" Type="http://schemas.openxmlformats.org/officeDocument/2006/relationships/image" Target="../media/image72.tiff"/><Relationship Id="rId1" Type="http://schemas.openxmlformats.org/officeDocument/2006/relationships/slideLayout" Target="../slideLayouts/slideLayout6.xml"/><Relationship Id="rId6" Type="http://schemas.openxmlformats.org/officeDocument/2006/relationships/image" Target="../media/image76.tiff"/><Relationship Id="rId11" Type="http://schemas.openxmlformats.org/officeDocument/2006/relationships/image" Target="../media/image81.tiff"/><Relationship Id="rId5" Type="http://schemas.openxmlformats.org/officeDocument/2006/relationships/image" Target="../media/image75.tiff"/><Relationship Id="rId10" Type="http://schemas.openxmlformats.org/officeDocument/2006/relationships/image" Target="../media/image80.tiff"/><Relationship Id="rId4" Type="http://schemas.openxmlformats.org/officeDocument/2006/relationships/image" Target="../media/image74.tiff"/><Relationship Id="rId9" Type="http://schemas.openxmlformats.org/officeDocument/2006/relationships/image" Target="../media/image79.tiff"/></Relationships>
</file>

<file path=ppt/slides/_rels/slide29.xml.rels><?xml version="1.0" encoding="UTF-8" standalone="yes"?>
<Relationships xmlns="http://schemas.openxmlformats.org/package/2006/relationships"><Relationship Id="rId8" Type="http://schemas.openxmlformats.org/officeDocument/2006/relationships/image" Target="../media/image90.tiff"/><Relationship Id="rId3" Type="http://schemas.openxmlformats.org/officeDocument/2006/relationships/image" Target="../media/image85.png"/><Relationship Id="rId7" Type="http://schemas.openxmlformats.org/officeDocument/2006/relationships/image" Target="../media/image89.tiff"/><Relationship Id="rId2" Type="http://schemas.openxmlformats.org/officeDocument/2006/relationships/image" Target="../media/image84.tiff"/><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tiff"/><Relationship Id="rId5" Type="http://schemas.openxmlformats.org/officeDocument/2006/relationships/image" Target="../media/image87.png"/><Relationship Id="rId10" Type="http://schemas.openxmlformats.org/officeDocument/2006/relationships/image" Target="../media/image92.tiff"/><Relationship Id="rId4" Type="http://schemas.openxmlformats.org/officeDocument/2006/relationships/image" Target="../media/image86.png"/><Relationship Id="rId9" Type="http://schemas.openxmlformats.org/officeDocument/2006/relationships/image" Target="../media/image91.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youtu.be/NrmMk1Myrxc"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6.xml"/><Relationship Id="rId6" Type="http://schemas.openxmlformats.org/officeDocument/2006/relationships/image" Target="../media/image98.tiff"/><Relationship Id="rId5" Type="http://schemas.openxmlformats.org/officeDocument/2006/relationships/image" Target="../media/image97.tiff"/><Relationship Id="rId4" Type="http://schemas.openxmlformats.org/officeDocument/2006/relationships/image" Target="../media/image96.tiff"/></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1.tiff"/></Relationships>
</file>

<file path=ppt/slides/_rels/slide34.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103.tiff"/><Relationship Id="rId7" Type="http://schemas.openxmlformats.org/officeDocument/2006/relationships/image" Target="../media/image107.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6.tiff"/><Relationship Id="rId5" Type="http://schemas.openxmlformats.org/officeDocument/2006/relationships/image" Target="../media/image105.tiff"/><Relationship Id="rId10" Type="http://schemas.openxmlformats.org/officeDocument/2006/relationships/image" Target="../media/image109.tiff"/><Relationship Id="rId4" Type="http://schemas.openxmlformats.org/officeDocument/2006/relationships/image" Target="../media/image104.tiff"/><Relationship Id="rId9" Type="http://schemas.openxmlformats.org/officeDocument/2006/relationships/image" Target="../media/image108.tiff"/></Relationships>
</file>

<file path=ppt/slides/_rels/slide35.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mages-na.ssl-images-amazon.com/images/I/D1OxQp+XthS.mp4.mp4"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tiff"/><Relationship Id="rId1" Type="http://schemas.openxmlformats.org/officeDocument/2006/relationships/slideLayout" Target="../slideLayouts/slideLayout6.xml"/><Relationship Id="rId4" Type="http://schemas.openxmlformats.org/officeDocument/2006/relationships/image" Target="../media/image114.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youtu.be/YdXSnw819mY" TargetMode="Externa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hKIGKlmKBag"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tiff"/><Relationship Id="rId5" Type="http://schemas.openxmlformats.org/officeDocument/2006/relationships/image" Target="../media/image13.tif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b="1">
                <a:latin typeface="Meiryo" panose="020B0604030504040204" pitchFamily="34" charset="-128"/>
                <a:ea typeface="Meiryo" panose="020B0604030504040204" pitchFamily="34" charset="-128"/>
                <a:cs typeface="Hiragino Kaku Gothic StdN W8" charset="-128"/>
              </a:rPr>
              <a:t>サイバーフィジカルシステムンと</a:t>
            </a:r>
            <a:br>
              <a:rPr lang="en-US" altLang="ja-JP" sz="2800" b="1" dirty="0">
                <a:latin typeface="Meiryo" panose="020B0604030504040204" pitchFamily="34" charset="-128"/>
                <a:ea typeface="Meiryo" panose="020B0604030504040204" pitchFamily="34" charset="-128"/>
                <a:cs typeface="Hiragino Kaku Gothic StdN W8" charset="-128"/>
              </a:rPr>
            </a:br>
            <a:r>
              <a:rPr lang="ja-JP" altLang="en-US" sz="2800" b="1">
                <a:latin typeface="Meiryo" panose="020B0604030504040204" pitchFamily="34" charset="-128"/>
                <a:ea typeface="Meiryo" panose="020B0604030504040204" pitchFamily="34" charset="-128"/>
                <a:cs typeface="Hiragino Kaku Gothic StdN W8" charset="-128"/>
              </a:rPr>
              <a:t>デジタル・トランスフォーメーション</a:t>
            </a:r>
            <a:endParaRPr kumimoji="1" lang="ja-JP" altLang="en-US" sz="12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30</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2019</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2</a:t>
            </a:r>
            <a:r>
              <a:rPr kumimoji="1" lang="ja-JP" altLang="en-US">
                <a:latin typeface="Meiryo" charset="-128"/>
                <a:ea typeface="Meiryo" charset="-128"/>
                <a:cs typeface="Meiryo" charset="-128"/>
              </a:rPr>
              <a:t>月</a:t>
            </a:r>
            <a:r>
              <a:rPr kumimoji="1" lang="en-US" altLang="ja-JP" dirty="0">
                <a:latin typeface="Meiryo" charset="-128"/>
                <a:ea typeface="Meiryo" charset="-128"/>
                <a:cs typeface="Meiryo" charset="-128"/>
              </a:rPr>
              <a:t>7</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697606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lang="ja-JP" altLang="en-US" sz="2700" dirty="0">
                <a:latin typeface="Meiryo" panose="020B0604030504040204" pitchFamily="34" charset="-128"/>
                <a:ea typeface="Meiryo" panose="020B0604030504040204" pitchFamily="34" charset="-128"/>
              </a:rPr>
              <a:t>コンピュータ誕生の歴史</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a:stretch>
            <a:fillRect/>
          </a:stretch>
        </p:blipFill>
        <p:spPr>
          <a:xfrm>
            <a:off x="304615" y="4124528"/>
            <a:ext cx="2118293" cy="1739332"/>
          </a:xfrm>
          <a:prstGeom prst="rect">
            <a:avLst/>
          </a:prstGeom>
          <a:effectLst>
            <a:outerShdw blurRad="50800" dist="38100" dir="2700000" algn="tl" rotWithShape="0">
              <a:prstClr val="black">
                <a:alpha val="40000"/>
              </a:prstClr>
            </a:outerShdw>
          </a:effectLst>
        </p:spPr>
      </p:pic>
      <p:sp>
        <p:nvSpPr>
          <p:cNvPr id="5" name="テキスト ボックス 4"/>
          <p:cNvSpPr txBox="1"/>
          <p:nvPr/>
        </p:nvSpPr>
        <p:spPr>
          <a:xfrm>
            <a:off x="229078" y="5899567"/>
            <a:ext cx="2341885" cy="769441"/>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cs typeface="Meiryo" charset="-128"/>
              </a:rPr>
              <a:t>バベッジの解析機関（未完成）</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蒸気機関で駆動</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プログラム可能な最初の</a:t>
            </a:r>
            <a:r>
              <a:rPr lang="ja-JP" altLang="en-US" sz="800" b="1" u="sng" dirty="0">
                <a:latin typeface="Meiryo" panose="020B0604030504040204" pitchFamily="34" charset="-128"/>
                <a:ea typeface="Meiryo" panose="020B0604030504040204" pitchFamily="34" charset="-128"/>
                <a:cs typeface="Meiryo" charset="-128"/>
              </a:rPr>
              <a:t>コンピュータ</a:t>
            </a:r>
            <a:endParaRPr lang="en-US" altLang="ja-JP" sz="800" b="1" u="sng"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パンチカードでプログラムとデータを入力</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kumimoji="1" lang="ja-JP" altLang="en-US" sz="800" dirty="0">
                <a:latin typeface="Meiryo" panose="020B0604030504040204" pitchFamily="34" charset="-128"/>
                <a:ea typeface="Meiryo" panose="020B0604030504040204" pitchFamily="34" charset="-128"/>
                <a:cs typeface="Meiryo" charset="-128"/>
              </a:rPr>
              <a:t>出力装置（プロッタ・プリンタ）も設計</a:t>
            </a:r>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7865" y="4124528"/>
            <a:ext cx="2419757" cy="1741173"/>
          </a:xfrm>
          <a:prstGeom prst="rect">
            <a:avLst/>
          </a:prstGeom>
          <a:effectLst>
            <a:outerShdw blurRad="50800" dist="38100" dir="2700000" algn="tl" rotWithShape="0">
              <a:prstClr val="black">
                <a:alpha val="40000"/>
              </a:prstClr>
            </a:outerShdw>
          </a:effectLst>
        </p:spPr>
      </p:pic>
      <p:sp>
        <p:nvSpPr>
          <p:cNvPr id="8" name="テキスト ボックス 7"/>
          <p:cNvSpPr txBox="1"/>
          <p:nvPr/>
        </p:nvSpPr>
        <p:spPr>
          <a:xfrm>
            <a:off x="3499881" y="5899566"/>
            <a:ext cx="2357102" cy="646331"/>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cs typeface="Meiryo" charset="-128"/>
              </a:rPr>
              <a:t>論文「計算可能数について」</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コンピュータの原理を数学的に定式化</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コンピュータの動作原理モデルを設計</a:t>
            </a:r>
            <a:endParaRPr lang="en-US" altLang="ja-JP" sz="800" dirty="0">
              <a:latin typeface="Meiryo" panose="020B0604030504040204" pitchFamily="34" charset="-128"/>
              <a:ea typeface="Meiryo" panose="020B0604030504040204" pitchFamily="34" charset="-128"/>
              <a:cs typeface="Meiryo" charset="-128"/>
            </a:endParaRPr>
          </a:p>
          <a:p>
            <a:r>
              <a:rPr kumimoji="1" lang="ja-JP" altLang="en-US" sz="800" dirty="0">
                <a:latin typeface="Meiryo" panose="020B0604030504040204" pitchFamily="34" charset="-128"/>
                <a:ea typeface="Meiryo" panose="020B0604030504040204" pitchFamily="34" charset="-128"/>
                <a:cs typeface="Meiryo" charset="-128"/>
              </a:rPr>
              <a:t>　（チューリング・マシン）</a:t>
            </a:r>
          </a:p>
        </p:txBody>
      </p:sp>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7865" y="960581"/>
            <a:ext cx="2421362" cy="1850352"/>
          </a:xfrm>
          <a:prstGeom prst="rect">
            <a:avLst/>
          </a:prstGeom>
          <a:effectLst>
            <a:outerShdw blurRad="50800" dist="38100" dir="2700000" algn="tl" rotWithShape="0">
              <a:prstClr val="black">
                <a:alpha val="40000"/>
              </a:prstClr>
            </a:outerShdw>
          </a:effectLst>
        </p:spPr>
      </p:pic>
      <p:sp>
        <p:nvSpPr>
          <p:cNvPr id="10" name="テキスト ボックス 9"/>
          <p:cNvSpPr txBox="1"/>
          <p:nvPr/>
        </p:nvSpPr>
        <p:spPr>
          <a:xfrm>
            <a:off x="3357865" y="2816267"/>
            <a:ext cx="2419757" cy="769441"/>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cs typeface="Meiryo" charset="-128"/>
              </a:rPr>
              <a:t>ENIAC</a:t>
            </a: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エッカートともモークリーにより開発</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真空管による電子式コンピュータ</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プログラムは大変面倒なパッチパネルで設定</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弾道計算を高速で行うため</a:t>
            </a:r>
            <a:endParaRPr lang="en-US" altLang="ja-JP" sz="800" dirty="0">
              <a:latin typeface="Meiryo" panose="020B0604030504040204" pitchFamily="34" charset="-128"/>
              <a:ea typeface="Meiryo" panose="020B0604030504040204" pitchFamily="34" charset="-128"/>
              <a:cs typeface="Meiryo" charset="-128"/>
            </a:endParaRPr>
          </a:p>
        </p:txBody>
      </p:sp>
      <p:pic>
        <p:nvPicPr>
          <p:cNvPr id="11"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9089" y="960581"/>
            <a:ext cx="2570746" cy="1837035"/>
          </a:xfrm>
          <a:prstGeom prst="rect">
            <a:avLst/>
          </a:prstGeom>
          <a:effectLst>
            <a:outerShdw blurRad="50800" dist="38100" dir="2700000" algn="tl" rotWithShape="0">
              <a:prstClr val="black">
                <a:alpha val="40000"/>
              </a:prstClr>
            </a:outerShdw>
          </a:effectLst>
        </p:spPr>
      </p:pic>
      <p:sp>
        <p:nvSpPr>
          <p:cNvPr id="12" name="テキスト ボックス 11"/>
          <p:cNvSpPr txBox="1"/>
          <p:nvPr/>
        </p:nvSpPr>
        <p:spPr>
          <a:xfrm>
            <a:off x="6320703" y="2816267"/>
            <a:ext cx="2559131" cy="1138773"/>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cs typeface="Meiryo" charset="-128"/>
              </a:rPr>
              <a:t>EDVAC</a:t>
            </a: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エッカートともモークリーにより開発</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プログラム内蔵式の最初の機械</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現在のコンピュータの基本原理を実装した最初の機械（ノイマン型コンピュータ）</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磁気テープ読取</a:t>
            </a:r>
            <a:r>
              <a:rPr lang="en-US" altLang="ja-JP" sz="800" dirty="0">
                <a:latin typeface="Meiryo" panose="020B0604030504040204" pitchFamily="34" charset="-128"/>
                <a:ea typeface="Meiryo" panose="020B0604030504040204" pitchFamily="34" charset="-128"/>
                <a:cs typeface="Meiryo" charset="-128"/>
              </a:rPr>
              <a:t>/</a:t>
            </a:r>
            <a:r>
              <a:rPr lang="ja-JP" altLang="en-US" sz="800" dirty="0">
                <a:latin typeface="Meiryo" panose="020B0604030504040204" pitchFamily="34" charset="-128"/>
                <a:ea typeface="Meiryo" panose="020B0604030504040204" pitchFamily="34" charset="-128"/>
                <a:cs typeface="Meiryo" charset="-128"/>
              </a:rPr>
              <a:t>書込装置を装備</a:t>
            </a:r>
            <a:r>
              <a:rPr lang="en-US" altLang="ja-JP" sz="800" dirty="0">
                <a:latin typeface="Meiryo" panose="020B0604030504040204" pitchFamily="34" charset="-128"/>
                <a:ea typeface="Meiryo" panose="020B0604030504040204" pitchFamily="34" charset="-128"/>
                <a:cs typeface="Meiryo" charset="-128"/>
              </a:rPr>
              <a:t>/1953</a:t>
            </a:r>
            <a:r>
              <a:rPr lang="ja-JP" altLang="en-US" sz="800" dirty="0">
                <a:latin typeface="Meiryo" panose="020B0604030504040204" pitchFamily="34" charset="-128"/>
                <a:ea typeface="Meiryo" panose="020B0604030504040204" pitchFamily="34" charset="-128"/>
                <a:cs typeface="Meiryo" charset="-128"/>
              </a:rPr>
              <a:t>年・パンチカード装置、</a:t>
            </a:r>
            <a:r>
              <a:rPr lang="en-US" altLang="ja-JP" sz="800" dirty="0">
                <a:latin typeface="Meiryo" panose="020B0604030504040204" pitchFamily="34" charset="-128"/>
                <a:ea typeface="Meiryo" panose="020B0604030504040204" pitchFamily="34" charset="-128"/>
                <a:cs typeface="Meiryo" charset="-128"/>
              </a:rPr>
              <a:t>1954</a:t>
            </a:r>
            <a:r>
              <a:rPr lang="ja-JP" altLang="en-US" sz="800" dirty="0">
                <a:latin typeface="Meiryo" panose="020B0604030504040204" pitchFamily="34" charset="-128"/>
                <a:ea typeface="Meiryo" panose="020B0604030504040204" pitchFamily="34" charset="-128"/>
                <a:cs typeface="Meiryo" charset="-128"/>
              </a:rPr>
              <a:t>年・磁気ドラムメモリ、</a:t>
            </a:r>
            <a:r>
              <a:rPr lang="en-US" altLang="ja-JP" sz="800" dirty="0">
                <a:latin typeface="Meiryo" panose="020B0604030504040204" pitchFamily="34" charset="-128"/>
                <a:ea typeface="Meiryo" panose="020B0604030504040204" pitchFamily="34" charset="-128"/>
                <a:cs typeface="Meiryo" charset="-128"/>
              </a:rPr>
              <a:t>1958</a:t>
            </a:r>
            <a:r>
              <a:rPr lang="ja-JP" altLang="en-US" sz="800" dirty="0">
                <a:latin typeface="Meiryo" panose="020B0604030504040204" pitchFamily="34" charset="-128"/>
                <a:ea typeface="Meiryo" panose="020B0604030504040204" pitchFamily="34" charset="-128"/>
                <a:cs typeface="Meiryo" charset="-128"/>
              </a:rPr>
              <a:t>年・浮動小数点演算装置を追加</a:t>
            </a:r>
            <a:endParaRPr lang="en-US" altLang="ja-JP" sz="800" dirty="0">
              <a:latin typeface="Meiryo" panose="020B0604030504040204" pitchFamily="34" charset="-128"/>
              <a:ea typeface="Meiryo" panose="020B0604030504040204" pitchFamily="34" charset="-128"/>
              <a:cs typeface="Meiryo" charset="-128"/>
            </a:endParaRPr>
          </a:p>
        </p:txBody>
      </p:sp>
      <p:pic>
        <p:nvPicPr>
          <p:cNvPr id="13" name="図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9089" y="4124528"/>
            <a:ext cx="1334899" cy="1741173"/>
          </a:xfrm>
          <a:prstGeom prst="rect">
            <a:avLst/>
          </a:prstGeom>
          <a:effectLst>
            <a:outerShdw blurRad="50800" dist="38100" dir="2700000" algn="tl" rotWithShape="0">
              <a:prstClr val="black">
                <a:alpha val="40000"/>
              </a:prstClr>
            </a:outerShdw>
          </a:effectLst>
        </p:spPr>
      </p:pic>
      <p:pic>
        <p:nvPicPr>
          <p:cNvPr id="14"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3083" y="4124528"/>
            <a:ext cx="1286752" cy="1741173"/>
          </a:xfrm>
          <a:prstGeom prst="rect">
            <a:avLst/>
          </a:prstGeom>
          <a:effectLst>
            <a:outerShdw blurRad="50800" dist="38100" dir="2700000" algn="tl" rotWithShape="0">
              <a:prstClr val="black">
                <a:alpha val="40000"/>
              </a:prstClr>
            </a:outerShdw>
          </a:effectLst>
        </p:spPr>
      </p:pic>
      <p:sp>
        <p:nvSpPr>
          <p:cNvPr id="16" name="テキスト ボックス 15"/>
          <p:cNvSpPr txBox="1"/>
          <p:nvPr/>
        </p:nvSpPr>
        <p:spPr>
          <a:xfrm>
            <a:off x="6173629" y="5892797"/>
            <a:ext cx="2570746" cy="769441"/>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cs typeface="Meiryo" charset="-128"/>
              </a:rPr>
              <a:t>ENIAC</a:t>
            </a:r>
            <a:r>
              <a:rPr kumimoji="1" lang="ja-JP" altLang="en-US" sz="1200" dirty="0">
                <a:latin typeface="Meiryo" panose="020B0604030504040204" pitchFamily="34" charset="-128"/>
                <a:ea typeface="Meiryo" panose="020B0604030504040204" pitchFamily="34" charset="-128"/>
                <a:cs typeface="Meiryo" charset="-128"/>
              </a:rPr>
              <a:t>の課題と改善方法を報告</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電子回路でチューリング・マシンが実現できることを数学的に証明</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どのように作ればいいかの原理を設計</a:t>
            </a:r>
            <a:endParaRPr lang="en-US" altLang="ja-JP" sz="800" dirty="0">
              <a:latin typeface="Meiryo" panose="020B0604030504040204" pitchFamily="34" charset="-128"/>
              <a:ea typeface="Meiryo" panose="020B0604030504040204" pitchFamily="34" charset="-128"/>
              <a:cs typeface="Meiryo" charset="-128"/>
            </a:endParaRPr>
          </a:p>
          <a:p>
            <a:r>
              <a:rPr kumimoji="1" lang="ja-JP" altLang="en-US" sz="800" dirty="0">
                <a:latin typeface="Meiryo" panose="020B0604030504040204" pitchFamily="34" charset="-128"/>
                <a:ea typeface="Meiryo" panose="020B0604030504040204" pitchFamily="34" charset="-128"/>
                <a:cs typeface="Meiryo" charset="-128"/>
              </a:rPr>
              <a:t>　（</a:t>
            </a:r>
            <a:r>
              <a:rPr kumimoji="1" lang="ja-JP" altLang="en-US" sz="800" b="1" u="sng" dirty="0">
                <a:latin typeface="Meiryo" panose="020B0604030504040204" pitchFamily="34" charset="-128"/>
                <a:ea typeface="Meiryo" panose="020B0604030504040204" pitchFamily="34" charset="-128"/>
                <a:cs typeface="Meiryo" charset="-128"/>
              </a:rPr>
              <a:t>ノイマン型コンピュータ</a:t>
            </a:r>
            <a:r>
              <a:rPr kumimoji="1" lang="ja-JP" altLang="en-US" sz="800" dirty="0">
                <a:latin typeface="Meiryo" panose="020B0604030504040204" pitchFamily="34" charset="-128"/>
                <a:ea typeface="Meiryo" panose="020B0604030504040204" pitchFamily="34" charset="-128"/>
                <a:cs typeface="Meiryo" charset="-128"/>
              </a:rPr>
              <a:t>）</a:t>
            </a:r>
          </a:p>
        </p:txBody>
      </p:sp>
      <p:sp>
        <p:nvSpPr>
          <p:cNvPr id="17" name="テキスト ボックス 16"/>
          <p:cNvSpPr txBox="1"/>
          <p:nvPr/>
        </p:nvSpPr>
        <p:spPr>
          <a:xfrm>
            <a:off x="207546" y="3871944"/>
            <a:ext cx="164660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1836</a:t>
            </a:r>
            <a:r>
              <a:rPr kumimoji="1" lang="ja-JP" altLang="en-US" sz="1200" dirty="0">
                <a:latin typeface="Meiryo" panose="020B0604030504040204" pitchFamily="34" charset="-128"/>
                <a:ea typeface="Meiryo" panose="020B0604030504040204" pitchFamily="34" charset="-128"/>
                <a:cs typeface="Meiryo" charset="-128"/>
              </a:rPr>
              <a:t>年に最初の論文</a:t>
            </a:r>
          </a:p>
        </p:txBody>
      </p:sp>
      <p:sp>
        <p:nvSpPr>
          <p:cNvPr id="18" name="テキスト ボックス 17"/>
          <p:cNvSpPr txBox="1"/>
          <p:nvPr/>
        </p:nvSpPr>
        <p:spPr>
          <a:xfrm>
            <a:off x="3278503" y="731501"/>
            <a:ext cx="72327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1946</a:t>
            </a:r>
            <a:r>
              <a:rPr kumimoji="1" lang="ja-JP" altLang="en-US" sz="1200" dirty="0">
                <a:latin typeface="Meiryo" panose="020B0604030504040204" pitchFamily="34" charset="-128"/>
                <a:ea typeface="Meiryo" panose="020B0604030504040204" pitchFamily="34" charset="-128"/>
                <a:cs typeface="Meiryo" charset="-128"/>
              </a:rPr>
              <a:t>年</a:t>
            </a:r>
          </a:p>
        </p:txBody>
      </p:sp>
      <p:sp>
        <p:nvSpPr>
          <p:cNvPr id="19" name="テキスト ボックス 18"/>
          <p:cNvSpPr txBox="1"/>
          <p:nvPr/>
        </p:nvSpPr>
        <p:spPr>
          <a:xfrm>
            <a:off x="3278504" y="3902606"/>
            <a:ext cx="72327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1936</a:t>
            </a:r>
            <a:r>
              <a:rPr kumimoji="1" lang="ja-JP" altLang="en-US" sz="1200" dirty="0">
                <a:latin typeface="Meiryo" panose="020B0604030504040204" pitchFamily="34" charset="-128"/>
                <a:ea typeface="Meiryo" panose="020B0604030504040204" pitchFamily="34" charset="-128"/>
                <a:cs typeface="Meiryo" charset="-128"/>
              </a:rPr>
              <a:t>年</a:t>
            </a:r>
          </a:p>
        </p:txBody>
      </p:sp>
      <p:sp>
        <p:nvSpPr>
          <p:cNvPr id="20" name="テキスト ボックス 19"/>
          <p:cNvSpPr txBox="1"/>
          <p:nvPr/>
        </p:nvSpPr>
        <p:spPr>
          <a:xfrm>
            <a:off x="6188253" y="3902605"/>
            <a:ext cx="72327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1945</a:t>
            </a:r>
            <a:r>
              <a:rPr kumimoji="1" lang="ja-JP" altLang="en-US" sz="1200" dirty="0">
                <a:latin typeface="Meiryo" panose="020B0604030504040204" pitchFamily="34" charset="-128"/>
                <a:ea typeface="Meiryo" panose="020B0604030504040204" pitchFamily="34" charset="-128"/>
                <a:cs typeface="Meiryo" charset="-128"/>
              </a:rPr>
              <a:t>年</a:t>
            </a:r>
          </a:p>
        </p:txBody>
      </p:sp>
      <p:sp>
        <p:nvSpPr>
          <p:cNvPr id="21" name="テキスト ボックス 20"/>
          <p:cNvSpPr txBox="1"/>
          <p:nvPr/>
        </p:nvSpPr>
        <p:spPr>
          <a:xfrm>
            <a:off x="6188253" y="731501"/>
            <a:ext cx="233910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1949</a:t>
            </a:r>
            <a:r>
              <a:rPr kumimoji="1" lang="ja-JP" altLang="en-US" sz="1200" dirty="0">
                <a:latin typeface="Meiryo" panose="020B0604030504040204" pitchFamily="34" charset="-128"/>
                <a:ea typeface="Meiryo" panose="020B0604030504040204" pitchFamily="34" charset="-128"/>
                <a:cs typeface="Meiryo" charset="-128"/>
              </a:rPr>
              <a:t>年（</a:t>
            </a:r>
            <a:r>
              <a:rPr kumimoji="1" lang="en-US" altLang="ja-JP" sz="1200" dirty="0">
                <a:latin typeface="Meiryo" panose="020B0604030504040204" pitchFamily="34" charset="-128"/>
                <a:ea typeface="Meiryo" panose="020B0604030504040204" pitchFamily="34" charset="-128"/>
                <a:cs typeface="Meiryo" charset="-128"/>
              </a:rPr>
              <a:t>〜1961</a:t>
            </a:r>
            <a:r>
              <a:rPr kumimoji="1" lang="ja-JP" altLang="en-US" sz="1200" dirty="0">
                <a:latin typeface="Meiryo" panose="020B0604030504040204" pitchFamily="34" charset="-128"/>
                <a:ea typeface="Meiryo" panose="020B0604030504040204" pitchFamily="34" charset="-128"/>
                <a:cs typeface="Meiryo" charset="-128"/>
              </a:rPr>
              <a:t>年まで稼働）</a:t>
            </a:r>
          </a:p>
        </p:txBody>
      </p:sp>
      <p:sp>
        <p:nvSpPr>
          <p:cNvPr id="23" name="上矢印 22"/>
          <p:cNvSpPr/>
          <p:nvPr/>
        </p:nvSpPr>
        <p:spPr>
          <a:xfrm>
            <a:off x="4352699"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上矢印 23"/>
          <p:cNvSpPr/>
          <p:nvPr/>
        </p:nvSpPr>
        <p:spPr>
          <a:xfrm>
            <a:off x="7380967"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6" name="直線矢印コネクタ 25"/>
          <p:cNvCxnSpPr/>
          <p:nvPr/>
        </p:nvCxnSpPr>
        <p:spPr>
          <a:xfrm flipH="1" flipV="1">
            <a:off x="5787899" y="3018263"/>
            <a:ext cx="459162" cy="884342"/>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9" name="図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32820" y="1008500"/>
            <a:ext cx="1066252" cy="1397974"/>
          </a:xfrm>
          <a:prstGeom prst="rect">
            <a:avLst/>
          </a:prstGeom>
        </p:spPr>
      </p:pic>
      <p:pic>
        <p:nvPicPr>
          <p:cNvPr id="30" name="図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3471" y="995847"/>
            <a:ext cx="1022701" cy="1465020"/>
          </a:xfrm>
          <a:prstGeom prst="rect">
            <a:avLst/>
          </a:prstGeom>
        </p:spPr>
      </p:pic>
      <p:sp>
        <p:nvSpPr>
          <p:cNvPr id="31" name="正方形/長方形 30"/>
          <p:cNvSpPr/>
          <p:nvPr/>
        </p:nvSpPr>
        <p:spPr>
          <a:xfrm>
            <a:off x="217113" y="750998"/>
            <a:ext cx="723275"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cs typeface="Meiryo" charset="-128"/>
              </a:rPr>
              <a:t>1822</a:t>
            </a:r>
            <a:r>
              <a:rPr lang="ja-JP" altLang="en-US" sz="1200" dirty="0">
                <a:latin typeface="Meiryo" panose="020B0604030504040204" pitchFamily="34" charset="-128"/>
                <a:ea typeface="Meiryo" panose="020B0604030504040204" pitchFamily="34" charset="-128"/>
                <a:cs typeface="Meiryo" charset="-128"/>
              </a:rPr>
              <a:t>年</a:t>
            </a:r>
          </a:p>
        </p:txBody>
      </p:sp>
      <p:sp>
        <p:nvSpPr>
          <p:cNvPr id="32" name="テキスト ボックス 31"/>
          <p:cNvSpPr txBox="1"/>
          <p:nvPr/>
        </p:nvSpPr>
        <p:spPr>
          <a:xfrm>
            <a:off x="273471" y="2460867"/>
            <a:ext cx="2337283" cy="1015663"/>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cs typeface="Meiryo" charset="-128"/>
              </a:rPr>
              <a:t>バベッジの階差機械</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kumimoji="1" lang="ja-JP" altLang="en-US" sz="800" dirty="0">
                <a:latin typeface="Meiryo" panose="020B0604030504040204" pitchFamily="34" charset="-128"/>
                <a:ea typeface="Meiryo" panose="020B0604030504040204" pitchFamily="34" charset="-128"/>
                <a:cs typeface="Meiryo" charset="-128"/>
              </a:rPr>
              <a:t>蒸気機関で駆動</a:t>
            </a:r>
            <a:endParaRPr kumimoji="1"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歴史上最初の機械式用途固定計算機</a:t>
            </a:r>
            <a:endParaRPr lang="en-US" altLang="ja-JP" sz="800" dirty="0">
              <a:latin typeface="Meiryo" panose="020B0604030504040204" pitchFamily="34" charset="-128"/>
              <a:ea typeface="Meiryo" panose="020B0604030504040204" pitchFamily="34" charset="-128"/>
              <a:cs typeface="Meiryo" charset="-128"/>
            </a:endParaRPr>
          </a:p>
          <a:p>
            <a:r>
              <a:rPr lang="ja-JP" altLang="en-US" sz="800" dirty="0">
                <a:latin typeface="Meiryo" panose="020B0604030504040204" pitchFamily="34" charset="-128"/>
                <a:ea typeface="Meiryo" panose="020B0604030504040204" pitchFamily="34" charset="-128"/>
                <a:cs typeface="Meiryo" charset="-128"/>
              </a:rPr>
              <a:t>　（</a:t>
            </a:r>
            <a:r>
              <a:rPr lang="ja-JP" altLang="en-US" sz="800" b="1" u="sng" dirty="0">
                <a:latin typeface="Meiryo" panose="020B0604030504040204" pitchFamily="34" charset="-128"/>
                <a:ea typeface="Meiryo" panose="020B0604030504040204" pitchFamily="34" charset="-128"/>
                <a:cs typeface="Meiryo" charset="-128"/>
              </a:rPr>
              <a:t>カリキュレータ</a:t>
            </a:r>
            <a:r>
              <a:rPr lang="ja-JP" altLang="en-US" sz="800" dirty="0">
                <a:latin typeface="Meiryo" panose="020B0604030504040204" pitchFamily="34" charset="-128"/>
                <a:ea typeface="Meiryo" panose="020B0604030504040204" pitchFamily="34" charset="-128"/>
                <a:cs typeface="Meiryo" charset="-128"/>
              </a:rPr>
              <a:t>）</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汎用性（多項式の数表を作成するよう設計、対数も三角関数も多項式にて近似）</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kumimoji="1" lang="ja-JP" altLang="en-US" sz="800" dirty="0">
                <a:latin typeface="Meiryo" panose="020B0604030504040204" pitchFamily="34" charset="-128"/>
                <a:ea typeface="Meiryo" panose="020B0604030504040204" pitchFamily="34" charset="-128"/>
                <a:cs typeface="Meiryo" charset="-128"/>
              </a:rPr>
              <a:t>プリンターにて数表を印字</a:t>
            </a:r>
          </a:p>
        </p:txBody>
      </p:sp>
      <p:sp>
        <p:nvSpPr>
          <p:cNvPr id="33" name="下矢印 32"/>
          <p:cNvSpPr/>
          <p:nvPr/>
        </p:nvSpPr>
        <p:spPr>
          <a:xfrm>
            <a:off x="1150401" y="3476530"/>
            <a:ext cx="426720" cy="35540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右大かっこ 33"/>
          <p:cNvSpPr/>
          <p:nvPr/>
        </p:nvSpPr>
        <p:spPr>
          <a:xfrm>
            <a:off x="2519680" y="799253"/>
            <a:ext cx="148352" cy="5797974"/>
          </a:xfrm>
          <a:prstGeom prst="righ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5" name="右矢印 34"/>
          <p:cNvSpPr/>
          <p:nvPr/>
        </p:nvSpPr>
        <p:spPr>
          <a:xfrm>
            <a:off x="2791212" y="3138057"/>
            <a:ext cx="467570" cy="1032346"/>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右矢印 35"/>
          <p:cNvSpPr/>
          <p:nvPr/>
        </p:nvSpPr>
        <p:spPr>
          <a:xfrm>
            <a:off x="5885835" y="1675739"/>
            <a:ext cx="316646" cy="420036"/>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126869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603FE7A-19CF-4B1A-8DA1-BA54EEDAE589}"/>
              </a:ext>
            </a:extLst>
          </p:cNvPr>
          <p:cNvSpPr/>
          <p:nvPr/>
        </p:nvSpPr>
        <p:spPr>
          <a:xfrm>
            <a:off x="3571250" y="1050326"/>
            <a:ext cx="1998862" cy="27999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2800">
              <a:solidFill>
                <a:schemeClr val="accent5"/>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E7AA945A-A5B6-405B-8ABE-7AC3ABE33F3C}"/>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ノイマン型コンピュータ</a:t>
            </a:r>
            <a:r>
              <a:rPr lang="ja-JP" altLang="en-US" sz="2700" dirty="0">
                <a:latin typeface="Meiryo" panose="020B0604030504040204" pitchFamily="34" charset="-128"/>
                <a:ea typeface="Meiryo" panose="020B0604030504040204" pitchFamily="34" charset="-128"/>
              </a:rPr>
              <a:t>　</a:t>
            </a:r>
            <a:r>
              <a:rPr kumimoji="1" lang="en-US" altLang="ja-JP" sz="2700" dirty="0">
                <a:latin typeface="Meiryo" panose="020B0604030504040204" pitchFamily="34" charset="-128"/>
                <a:ea typeface="Meiryo" panose="020B0604030504040204" pitchFamily="34" charset="-128"/>
              </a:rPr>
              <a:t>5</a:t>
            </a:r>
            <a:r>
              <a:rPr kumimoji="1" lang="ja-JP" altLang="en-US" sz="2700" dirty="0">
                <a:latin typeface="Meiryo" panose="020B0604030504040204" pitchFamily="34" charset="-128"/>
                <a:ea typeface="Meiryo" panose="020B0604030504040204" pitchFamily="34" charset="-128"/>
              </a:rPr>
              <a:t>大機能</a:t>
            </a:r>
          </a:p>
        </p:txBody>
      </p:sp>
      <p:sp>
        <p:nvSpPr>
          <p:cNvPr id="52" name="正方形/長方形 51">
            <a:extLst>
              <a:ext uri="{FF2B5EF4-FFF2-40B4-BE49-F238E27FC236}">
                <a16:creationId xmlns:a16="http://schemas.microsoft.com/office/drawing/2014/main" id="{64FB03FA-13DE-4327-8422-3590076A346E}"/>
              </a:ext>
            </a:extLst>
          </p:cNvPr>
          <p:cNvSpPr/>
          <p:nvPr/>
        </p:nvSpPr>
        <p:spPr>
          <a:xfrm>
            <a:off x="3630302" y="1787428"/>
            <a:ext cx="1880755" cy="7594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制御装置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プログラムの読み込みやデータの読み書きを制御</a:t>
            </a:r>
          </a:p>
        </p:txBody>
      </p:sp>
      <p:sp>
        <p:nvSpPr>
          <p:cNvPr id="53" name="正方形/長方形 52">
            <a:extLst>
              <a:ext uri="{FF2B5EF4-FFF2-40B4-BE49-F238E27FC236}">
                <a16:creationId xmlns:a16="http://schemas.microsoft.com/office/drawing/2014/main" id="{4C84798F-8617-4CD8-8698-5000B78FFF65}"/>
              </a:ext>
            </a:extLst>
          </p:cNvPr>
          <p:cNvSpPr/>
          <p:nvPr/>
        </p:nvSpPr>
        <p:spPr>
          <a:xfrm>
            <a:off x="3631622" y="2970106"/>
            <a:ext cx="1880755" cy="8192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演算装置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数値演算、論理演算</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を実行</a:t>
            </a:r>
            <a:endParaRPr lang="en-US" altLang="ja-JP" sz="1200" dirty="0">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5FD9A617-BDBF-4330-ABB6-82646E544B52}"/>
              </a:ext>
            </a:extLst>
          </p:cNvPr>
          <p:cNvSpPr/>
          <p:nvPr/>
        </p:nvSpPr>
        <p:spPr>
          <a:xfrm>
            <a:off x="3631622" y="4143583"/>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記憶装置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プログラムやデータ</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を格納</a:t>
            </a:r>
            <a:endParaRPr lang="en-US" altLang="ja-JP" sz="1200" dirty="0">
              <a:latin typeface="Meiryo" panose="020B0604030504040204" pitchFamily="34" charset="-128"/>
              <a:ea typeface="Meiryo" panose="020B0604030504040204" pitchFamily="34" charset="-128"/>
            </a:endParaRPr>
          </a:p>
          <a:p>
            <a:pPr algn="ctr"/>
            <a:endParaRPr lang="en-US" altLang="ja-JP" sz="1200" dirty="0">
              <a:latin typeface="Meiryo" panose="020B0604030504040204" pitchFamily="34" charset="-128"/>
              <a:ea typeface="Meiryo" panose="020B0604030504040204" pitchFamily="34" charset="-128"/>
            </a:endParaRPr>
          </a:p>
          <a:p>
            <a:pPr algn="ctr"/>
            <a:endParaRPr lang="en-US" altLang="ja-JP" sz="1200" dirty="0">
              <a:latin typeface="Meiryo" panose="020B0604030504040204" pitchFamily="34" charset="-128"/>
              <a:ea typeface="Meiryo" panose="020B0604030504040204" pitchFamily="34" charset="-128"/>
            </a:endParaRPr>
          </a:p>
          <a:p>
            <a:pPr algn="ctr"/>
            <a:endParaRPr lang="ja-JP" altLang="en-US" sz="1200">
              <a:latin typeface="Meiryo" panose="020B0604030504040204" pitchFamily="34" charset="-128"/>
              <a:ea typeface="Meiryo" panose="020B0604030504040204" pitchFamily="34" charset="-128"/>
            </a:endParaRPr>
          </a:p>
        </p:txBody>
      </p:sp>
      <p:sp>
        <p:nvSpPr>
          <p:cNvPr id="55" name="正方形/長方形 54">
            <a:extLst>
              <a:ext uri="{FF2B5EF4-FFF2-40B4-BE49-F238E27FC236}">
                <a16:creationId xmlns:a16="http://schemas.microsoft.com/office/drawing/2014/main" id="{E22B790E-2B7A-4C06-BF99-13EFACBEE6EC}"/>
              </a:ext>
            </a:extLst>
          </p:cNvPr>
          <p:cNvSpPr/>
          <p:nvPr/>
        </p:nvSpPr>
        <p:spPr>
          <a:xfrm>
            <a:off x="1292843" y="4143583"/>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入力装置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プログラムやデータ</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人間からの指示を入力</a:t>
            </a:r>
            <a:endParaRPr kumimoji="1" lang="ja-JP" altLang="en-US">
              <a:latin typeface="Meiryo" panose="020B0604030504040204" pitchFamily="34" charset="-128"/>
              <a:ea typeface="Meiryo" panose="020B0604030504040204" pitchFamily="34" charset="-128"/>
            </a:endParaRPr>
          </a:p>
        </p:txBody>
      </p:sp>
      <p:sp>
        <p:nvSpPr>
          <p:cNvPr id="56" name="正方形/長方形 55">
            <a:extLst>
              <a:ext uri="{FF2B5EF4-FFF2-40B4-BE49-F238E27FC236}">
                <a16:creationId xmlns:a16="http://schemas.microsoft.com/office/drawing/2014/main" id="{0B9F9333-5D8D-4E00-9D27-07CC0B7DDBA9}"/>
              </a:ext>
            </a:extLst>
          </p:cNvPr>
          <p:cNvSpPr/>
          <p:nvPr/>
        </p:nvSpPr>
        <p:spPr>
          <a:xfrm>
            <a:off x="6000680" y="4142718"/>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出力装置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演算結果を外部へ出力</a:t>
            </a:r>
          </a:p>
        </p:txBody>
      </p:sp>
      <p:sp>
        <p:nvSpPr>
          <p:cNvPr id="62" name="正方形/長方形 61">
            <a:extLst>
              <a:ext uri="{FF2B5EF4-FFF2-40B4-BE49-F238E27FC236}">
                <a16:creationId xmlns:a16="http://schemas.microsoft.com/office/drawing/2014/main" id="{D68D5DC8-E64A-46F4-BF07-B700F5DC3D16}"/>
              </a:ext>
            </a:extLst>
          </p:cNvPr>
          <p:cNvSpPr/>
          <p:nvPr/>
        </p:nvSpPr>
        <p:spPr>
          <a:xfrm>
            <a:off x="1292843" y="5656927"/>
            <a:ext cx="6588972" cy="51977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Meiryo" panose="020B0604030504040204" pitchFamily="34" charset="-128"/>
                <a:ea typeface="Meiryo" panose="020B0604030504040204" pitchFamily="34" charset="-128"/>
              </a:rPr>
              <a:t>ノイマン型 </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プログラム内蔵方式</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ストアードプログラム方式</a:t>
            </a:r>
            <a:r>
              <a:rPr kumimoji="1" lang="en-US" altLang="ja-JP" sz="1200" dirty="0">
                <a:latin typeface="Meiryo" panose="020B0604030504040204" pitchFamily="34" charset="-128"/>
                <a:ea typeface="Meiryo" panose="020B0604030504040204" pitchFamily="34" charset="-128"/>
              </a:rPr>
              <a:t>) </a:t>
            </a:r>
            <a:r>
              <a:rPr kumimoji="1" lang="ja-JP" altLang="en-US" sz="1200">
                <a:latin typeface="Meiryo" panose="020B0604030504040204" pitchFamily="34" charset="-128"/>
                <a:ea typeface="Meiryo" panose="020B0604030504040204" pitchFamily="34" charset="-128"/>
              </a:rPr>
              <a:t>のデジタル・コンピュータでは</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プログラムやデータを記憶装置に格納して順次読み込みながら演算処理を行う</a:t>
            </a:r>
          </a:p>
        </p:txBody>
      </p:sp>
      <p:sp>
        <p:nvSpPr>
          <p:cNvPr id="4" name="右矢印 3">
            <a:extLst>
              <a:ext uri="{FF2B5EF4-FFF2-40B4-BE49-F238E27FC236}">
                <a16:creationId xmlns:a16="http://schemas.microsoft.com/office/drawing/2014/main" id="{022D0B1E-333B-6C47-B255-5A903CA8B441}"/>
              </a:ext>
            </a:extLst>
          </p:cNvPr>
          <p:cNvSpPr/>
          <p:nvPr/>
        </p:nvSpPr>
        <p:spPr>
          <a:xfrm>
            <a:off x="3049906" y="4586732"/>
            <a:ext cx="648072" cy="415343"/>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右矢印 24">
            <a:extLst>
              <a:ext uri="{FF2B5EF4-FFF2-40B4-BE49-F238E27FC236}">
                <a16:creationId xmlns:a16="http://schemas.microsoft.com/office/drawing/2014/main" id="{C2C9EF17-4FF5-6A42-91D5-6A9F06588661}"/>
              </a:ext>
            </a:extLst>
          </p:cNvPr>
          <p:cNvSpPr/>
          <p:nvPr/>
        </p:nvSpPr>
        <p:spPr>
          <a:xfrm rot="5400000">
            <a:off x="4137565" y="3756342"/>
            <a:ext cx="451018"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右矢印 25">
            <a:extLst>
              <a:ext uri="{FF2B5EF4-FFF2-40B4-BE49-F238E27FC236}">
                <a16:creationId xmlns:a16="http://schemas.microsoft.com/office/drawing/2014/main" id="{EAE246EB-DB63-2548-9676-59B447D3F72D}"/>
              </a:ext>
            </a:extLst>
          </p:cNvPr>
          <p:cNvSpPr/>
          <p:nvPr/>
        </p:nvSpPr>
        <p:spPr>
          <a:xfrm rot="16200000">
            <a:off x="4545966" y="3756341"/>
            <a:ext cx="451021"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 name="カギ線コネクタ 5">
            <a:extLst>
              <a:ext uri="{FF2B5EF4-FFF2-40B4-BE49-F238E27FC236}">
                <a16:creationId xmlns:a16="http://schemas.microsoft.com/office/drawing/2014/main" id="{59E170B4-DF3A-AF47-BB43-23378E79DBD8}"/>
              </a:ext>
            </a:extLst>
          </p:cNvPr>
          <p:cNvCxnSpPr>
            <a:cxnSpLocks/>
            <a:stCxn id="52" idx="2"/>
            <a:endCxn id="56" idx="0"/>
          </p:cNvCxnSpPr>
          <p:nvPr/>
        </p:nvCxnSpPr>
        <p:spPr>
          <a:xfrm rot="16200000" flipH="1">
            <a:off x="4957973" y="2159633"/>
            <a:ext cx="1595792" cy="2370378"/>
          </a:xfrm>
          <a:prstGeom prst="bentConnector3">
            <a:avLst>
              <a:gd name="adj1" fmla="val 15389"/>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カギ線コネクタ 30">
            <a:extLst>
              <a:ext uri="{FF2B5EF4-FFF2-40B4-BE49-F238E27FC236}">
                <a16:creationId xmlns:a16="http://schemas.microsoft.com/office/drawing/2014/main" id="{8A5666B9-A3EE-2B47-A581-2837B3DCB9DF}"/>
              </a:ext>
            </a:extLst>
          </p:cNvPr>
          <p:cNvCxnSpPr>
            <a:cxnSpLocks/>
            <a:stCxn id="52" idx="2"/>
            <a:endCxn id="55" idx="0"/>
          </p:cNvCxnSpPr>
          <p:nvPr/>
        </p:nvCxnSpPr>
        <p:spPr>
          <a:xfrm rot="5400000">
            <a:off x="2603623" y="2176525"/>
            <a:ext cx="1596657" cy="2337459"/>
          </a:xfrm>
          <a:prstGeom prst="bentConnector3">
            <a:avLst>
              <a:gd name="adj1" fmla="val 15023"/>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4485D0A3-43C0-B244-8F10-7802C671616F}"/>
              </a:ext>
            </a:extLst>
          </p:cNvPr>
          <p:cNvCxnSpPr>
            <a:cxnSpLocks/>
            <a:stCxn id="52" idx="2"/>
            <a:endCxn id="53" idx="0"/>
          </p:cNvCxnSpPr>
          <p:nvPr/>
        </p:nvCxnSpPr>
        <p:spPr>
          <a:xfrm>
            <a:off x="4570680" y="2546926"/>
            <a:ext cx="1320" cy="42318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60276754-8DD6-1345-AECC-912ABAC80AE5}"/>
              </a:ext>
            </a:extLst>
          </p:cNvPr>
          <p:cNvSpPr txBox="1"/>
          <p:nvPr/>
        </p:nvSpPr>
        <p:spPr>
          <a:xfrm>
            <a:off x="3968363" y="1105190"/>
            <a:ext cx="1210588" cy="553998"/>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CPU</a:t>
            </a:r>
            <a:endParaRPr lang="ja-JP" altLang="en-US" sz="2000" b="1">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中央演算処理装置</a:t>
            </a:r>
            <a:endParaRPr kumimoji="1" lang="en-US" altLang="ja-JP" sz="1000" dirty="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CB7CC49-5E76-DB41-801C-5D0BE605A991}"/>
              </a:ext>
            </a:extLst>
          </p:cNvPr>
          <p:cNvSpPr txBox="1"/>
          <p:nvPr/>
        </p:nvSpPr>
        <p:spPr>
          <a:xfrm>
            <a:off x="2231903" y="2829152"/>
            <a:ext cx="723275" cy="253916"/>
          </a:xfrm>
          <a:prstGeom prst="rect">
            <a:avLst/>
          </a:prstGeom>
          <a:noFill/>
        </p:spPr>
        <p:txBody>
          <a:bodyPr wrap="none" rtlCol="0">
            <a:spAutoFit/>
          </a:bodyPr>
          <a:lstStyle/>
          <a:p>
            <a:r>
              <a:rPr kumimoji="1" lang="ja-JP" altLang="en-US" sz="1050" b="1">
                <a:solidFill>
                  <a:schemeClr val="accent6">
                    <a:lumMod val="75000"/>
                  </a:schemeClr>
                </a:solidFill>
                <a:latin typeface="Meiryo" panose="020B0604030504040204" pitchFamily="34" charset="-128"/>
                <a:ea typeface="Meiryo" panose="020B0604030504040204" pitchFamily="34" charset="-128"/>
              </a:rPr>
              <a:t>入力命令</a:t>
            </a:r>
          </a:p>
        </p:txBody>
      </p:sp>
      <p:sp>
        <p:nvSpPr>
          <p:cNvPr id="38" name="テキスト ボックス 37">
            <a:extLst>
              <a:ext uri="{FF2B5EF4-FFF2-40B4-BE49-F238E27FC236}">
                <a16:creationId xmlns:a16="http://schemas.microsoft.com/office/drawing/2014/main" id="{0700A524-CD9D-4541-A9F3-9F8AA2F65973}"/>
              </a:ext>
            </a:extLst>
          </p:cNvPr>
          <p:cNvSpPr txBox="1"/>
          <p:nvPr/>
        </p:nvSpPr>
        <p:spPr>
          <a:xfrm>
            <a:off x="6217783" y="2829152"/>
            <a:ext cx="723275" cy="253916"/>
          </a:xfrm>
          <a:prstGeom prst="rect">
            <a:avLst/>
          </a:prstGeom>
          <a:noFill/>
        </p:spPr>
        <p:txBody>
          <a:bodyPr wrap="none" rtlCol="0">
            <a:spAutoFit/>
          </a:bodyPr>
          <a:lstStyle/>
          <a:p>
            <a:pPr algn="r"/>
            <a:r>
              <a:rPr kumimoji="1" lang="ja-JP" altLang="en-US" sz="1050" b="1">
                <a:solidFill>
                  <a:schemeClr val="accent6">
                    <a:lumMod val="75000"/>
                  </a:schemeClr>
                </a:solidFill>
                <a:latin typeface="Meiryo" panose="020B0604030504040204" pitchFamily="34" charset="-128"/>
                <a:ea typeface="Meiryo" panose="020B0604030504040204" pitchFamily="34" charset="-128"/>
              </a:rPr>
              <a:t>出力命令</a:t>
            </a:r>
          </a:p>
        </p:txBody>
      </p:sp>
      <p:sp>
        <p:nvSpPr>
          <p:cNvPr id="39" name="テキスト ボックス 38">
            <a:extLst>
              <a:ext uri="{FF2B5EF4-FFF2-40B4-BE49-F238E27FC236}">
                <a16:creationId xmlns:a16="http://schemas.microsoft.com/office/drawing/2014/main" id="{BDD20501-EDF1-B943-ACC4-354F9C6C692B}"/>
              </a:ext>
            </a:extLst>
          </p:cNvPr>
          <p:cNvSpPr txBox="1"/>
          <p:nvPr/>
        </p:nvSpPr>
        <p:spPr>
          <a:xfrm>
            <a:off x="3840539" y="2569677"/>
            <a:ext cx="723275" cy="253916"/>
          </a:xfrm>
          <a:prstGeom prst="rect">
            <a:avLst/>
          </a:prstGeom>
          <a:noFill/>
        </p:spPr>
        <p:txBody>
          <a:bodyPr wrap="none" rtlCol="0">
            <a:spAutoFit/>
          </a:bodyPr>
          <a:lstStyle/>
          <a:p>
            <a:r>
              <a:rPr kumimoji="1" lang="ja-JP" altLang="en-US" sz="1050" b="1">
                <a:solidFill>
                  <a:schemeClr val="accent6">
                    <a:lumMod val="40000"/>
                    <a:lumOff val="60000"/>
                  </a:schemeClr>
                </a:solidFill>
                <a:latin typeface="Meiryo" panose="020B0604030504040204" pitchFamily="34" charset="-128"/>
                <a:ea typeface="Meiryo" panose="020B0604030504040204" pitchFamily="34" charset="-128"/>
              </a:rPr>
              <a:t>演算命令</a:t>
            </a:r>
          </a:p>
        </p:txBody>
      </p:sp>
      <p:sp>
        <p:nvSpPr>
          <p:cNvPr id="40" name="右矢印 39">
            <a:extLst>
              <a:ext uri="{FF2B5EF4-FFF2-40B4-BE49-F238E27FC236}">
                <a16:creationId xmlns:a16="http://schemas.microsoft.com/office/drawing/2014/main" id="{4BFEEC6C-8647-7C40-B093-B93DBF3F800F}"/>
              </a:ext>
            </a:extLst>
          </p:cNvPr>
          <p:cNvSpPr/>
          <p:nvPr/>
        </p:nvSpPr>
        <p:spPr>
          <a:xfrm>
            <a:off x="6103113" y="1516355"/>
            <a:ext cx="370792"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矢印コネクタ 40">
            <a:extLst>
              <a:ext uri="{FF2B5EF4-FFF2-40B4-BE49-F238E27FC236}">
                <a16:creationId xmlns:a16="http://schemas.microsoft.com/office/drawing/2014/main" id="{9643E497-C011-544B-B681-73C5634BF6CE}"/>
              </a:ext>
            </a:extLst>
          </p:cNvPr>
          <p:cNvCxnSpPr>
            <a:cxnSpLocks/>
          </p:cNvCxnSpPr>
          <p:nvPr/>
        </p:nvCxnSpPr>
        <p:spPr>
          <a:xfrm>
            <a:off x="6092456" y="2065196"/>
            <a:ext cx="37364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E7B6D96C-CCF1-404D-9A33-854777C7BEEE}"/>
              </a:ext>
            </a:extLst>
          </p:cNvPr>
          <p:cNvSpPr txBox="1"/>
          <p:nvPr/>
        </p:nvSpPr>
        <p:spPr>
          <a:xfrm>
            <a:off x="6486969" y="1598082"/>
            <a:ext cx="1261884" cy="307777"/>
          </a:xfrm>
          <a:prstGeom prst="rect">
            <a:avLst/>
          </a:prstGeom>
          <a:noFill/>
        </p:spPr>
        <p:txBody>
          <a:bodyPr wrap="none" rtlCol="0">
            <a:spAutoFit/>
          </a:bodyPr>
          <a:lstStyle/>
          <a:p>
            <a:r>
              <a:rPr kumimoji="1" lang="ja-JP" altLang="en-US" sz="1400">
                <a:solidFill>
                  <a:srgbClr val="FF0000"/>
                </a:solidFill>
                <a:latin typeface="Meiryo" panose="020B0604030504040204" pitchFamily="34" charset="-128"/>
                <a:ea typeface="Meiryo" panose="020B0604030504040204" pitchFamily="34" charset="-128"/>
              </a:rPr>
              <a:t>データの流れ</a:t>
            </a:r>
          </a:p>
        </p:txBody>
      </p:sp>
      <p:sp>
        <p:nvSpPr>
          <p:cNvPr id="44" name="テキスト ボックス 43">
            <a:extLst>
              <a:ext uri="{FF2B5EF4-FFF2-40B4-BE49-F238E27FC236}">
                <a16:creationId xmlns:a16="http://schemas.microsoft.com/office/drawing/2014/main" id="{C05A3527-3E84-4140-AA99-DF74B141E507}"/>
              </a:ext>
            </a:extLst>
          </p:cNvPr>
          <p:cNvSpPr txBox="1"/>
          <p:nvPr/>
        </p:nvSpPr>
        <p:spPr>
          <a:xfrm>
            <a:off x="6486969" y="1916832"/>
            <a:ext cx="1082348" cy="307777"/>
          </a:xfrm>
          <a:prstGeom prst="rect">
            <a:avLst/>
          </a:prstGeom>
          <a:noFill/>
        </p:spPr>
        <p:txBody>
          <a:bodyPr wrap="none" rtlCol="0">
            <a:spAutoFit/>
          </a:bodyPr>
          <a:lstStyle/>
          <a:p>
            <a:r>
              <a:rPr lang="ja-JP" altLang="en-US" sz="1400">
                <a:solidFill>
                  <a:srgbClr val="FF0000"/>
                </a:solidFill>
                <a:latin typeface="Meiryo" panose="020B0604030504040204" pitchFamily="34" charset="-128"/>
                <a:ea typeface="Meiryo" panose="020B0604030504040204" pitchFamily="34" charset="-128"/>
              </a:rPr>
              <a:t>制御</a:t>
            </a:r>
            <a:r>
              <a:rPr kumimoji="1" lang="ja-JP" altLang="en-US" sz="1400">
                <a:solidFill>
                  <a:srgbClr val="FF0000"/>
                </a:solidFill>
                <a:latin typeface="Meiryo" panose="020B0604030504040204" pitchFamily="34" charset="-128"/>
                <a:ea typeface="Meiryo" panose="020B0604030504040204" pitchFamily="34" charset="-128"/>
              </a:rPr>
              <a:t>の流れ</a:t>
            </a:r>
          </a:p>
        </p:txBody>
      </p:sp>
      <p:sp>
        <p:nvSpPr>
          <p:cNvPr id="35" name="テキスト ボックス 34">
            <a:extLst>
              <a:ext uri="{FF2B5EF4-FFF2-40B4-BE49-F238E27FC236}">
                <a16:creationId xmlns:a16="http://schemas.microsoft.com/office/drawing/2014/main" id="{26F3361E-F1CD-644D-A621-8B159A772DCF}"/>
              </a:ext>
            </a:extLst>
          </p:cNvPr>
          <p:cNvSpPr txBox="1"/>
          <p:nvPr/>
        </p:nvSpPr>
        <p:spPr>
          <a:xfrm>
            <a:off x="1092346" y="1719917"/>
            <a:ext cx="2400891" cy="461665"/>
          </a:xfrm>
          <a:prstGeom prst="rect">
            <a:avLst/>
          </a:prstGeom>
          <a:noFill/>
        </p:spPr>
        <p:txBody>
          <a:bodyPr wrap="squar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プログラムを入れ替えることで</a:t>
            </a:r>
            <a:endParaRPr kumimoji="1"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1200">
                <a:solidFill>
                  <a:srgbClr val="0070C0"/>
                </a:solidFill>
                <a:latin typeface="Meiryo" panose="020B0604030504040204" pitchFamily="34" charset="-128"/>
                <a:ea typeface="Meiryo" panose="020B0604030504040204" pitchFamily="34" charset="-128"/>
              </a:rPr>
              <a:t>任意の計算を実行できる機械</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9FA30C0E-6E48-F94F-8142-E0586C79B1B2}"/>
              </a:ext>
            </a:extLst>
          </p:cNvPr>
          <p:cNvSpPr txBox="1"/>
          <p:nvPr/>
        </p:nvSpPr>
        <p:spPr>
          <a:xfrm>
            <a:off x="1092345" y="1413971"/>
            <a:ext cx="2400891" cy="338554"/>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プログラム内蔵方式</a:t>
            </a:r>
          </a:p>
        </p:txBody>
      </p:sp>
      <p:sp>
        <p:nvSpPr>
          <p:cNvPr id="36" name="右矢印 35">
            <a:extLst>
              <a:ext uri="{FF2B5EF4-FFF2-40B4-BE49-F238E27FC236}">
                <a16:creationId xmlns:a16="http://schemas.microsoft.com/office/drawing/2014/main" id="{A33089E6-E837-7C46-BEC1-AFD290CB2F2F}"/>
              </a:ext>
            </a:extLst>
          </p:cNvPr>
          <p:cNvSpPr/>
          <p:nvPr/>
        </p:nvSpPr>
        <p:spPr>
          <a:xfrm>
            <a:off x="5455041" y="4586732"/>
            <a:ext cx="648072" cy="415343"/>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円柱 42">
            <a:extLst>
              <a:ext uri="{FF2B5EF4-FFF2-40B4-BE49-F238E27FC236}">
                <a16:creationId xmlns:a16="http://schemas.microsoft.com/office/drawing/2014/main" id="{58D240A1-584E-1045-ACA9-8307A2C86825}"/>
              </a:ext>
            </a:extLst>
          </p:cNvPr>
          <p:cNvSpPr/>
          <p:nvPr/>
        </p:nvSpPr>
        <p:spPr>
          <a:xfrm>
            <a:off x="3813779" y="4870177"/>
            <a:ext cx="1516441" cy="456330"/>
          </a:xfrm>
          <a:prstGeom prst="can">
            <a:avLst>
              <a:gd name="adj" fmla="val 35759"/>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a:p>
            <a:pPr algn="ctr"/>
            <a:r>
              <a:rPr kumimoji="1" lang="ja-JP" altLang="en-US" sz="800">
                <a:solidFill>
                  <a:schemeClr val="accent3">
                    <a:lumMod val="50000"/>
                  </a:schemeClr>
                </a:solidFill>
                <a:latin typeface="Meiryo" panose="020B0604030504040204" pitchFamily="34" charset="-128"/>
                <a:ea typeface="Meiryo" panose="020B0604030504040204" pitchFamily="34" charset="-128"/>
                <a:cs typeface="ＭＳ Ｐゴシック"/>
              </a:rPr>
              <a:t>補助記憶装置</a:t>
            </a:r>
            <a:endParaRPr kumimoji="1" lang="en-US" altLang="ja-JP"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a:p>
            <a:pPr algn="ctr"/>
            <a:r>
              <a:rPr lang="ja-JP" altLang="en-US" sz="800">
                <a:solidFill>
                  <a:schemeClr val="accent3">
                    <a:lumMod val="50000"/>
                  </a:schemeClr>
                </a:solidFill>
                <a:latin typeface="Meiryo" panose="020B0604030504040204" pitchFamily="34" charset="-128"/>
                <a:ea typeface="Meiryo" panose="020B0604030504040204" pitchFamily="34" charset="-128"/>
                <a:cs typeface="ＭＳ Ｐゴシック"/>
              </a:rPr>
              <a:t>（ストレージ）</a:t>
            </a:r>
            <a:endParaRPr kumimoji="1" lang="ja-JP" altLang="en-US"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64592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直線矢印コネクタ 89">
            <a:extLst>
              <a:ext uri="{FF2B5EF4-FFF2-40B4-BE49-F238E27FC236}">
                <a16:creationId xmlns:a16="http://schemas.microsoft.com/office/drawing/2014/main" id="{3080F509-5596-B148-A35A-FF6760B09FE8}"/>
              </a:ext>
            </a:extLst>
          </p:cNvPr>
          <p:cNvCxnSpPr>
            <a:cxnSpLocks/>
            <a:stCxn id="7" idx="3"/>
            <a:endCxn id="87" idx="1"/>
          </p:cNvCxnSpPr>
          <p:nvPr/>
        </p:nvCxnSpPr>
        <p:spPr>
          <a:xfrm flipV="1">
            <a:off x="3960095" y="3164978"/>
            <a:ext cx="1496675" cy="665398"/>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正方形/長方形 76">
            <a:extLst>
              <a:ext uri="{FF2B5EF4-FFF2-40B4-BE49-F238E27FC236}">
                <a16:creationId xmlns:a16="http://schemas.microsoft.com/office/drawing/2014/main" id="{ED1083C6-AB9E-7643-A07D-21D7B5FEE44B}"/>
              </a:ext>
            </a:extLst>
          </p:cNvPr>
          <p:cNvSpPr/>
          <p:nvPr/>
        </p:nvSpPr>
        <p:spPr>
          <a:xfrm>
            <a:off x="7438435" y="4485413"/>
            <a:ext cx="1458668" cy="126599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338F3A8C-6446-E84B-AFC8-9BAFA3C998D8}"/>
              </a:ext>
            </a:extLst>
          </p:cNvPr>
          <p:cNvSpPr/>
          <p:nvPr/>
        </p:nvSpPr>
        <p:spPr>
          <a:xfrm>
            <a:off x="7419201" y="846487"/>
            <a:ext cx="1458668" cy="261536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3BAF318-3498-5844-9458-AA22E0C13491}"/>
              </a:ext>
            </a:extLst>
          </p:cNvPr>
          <p:cNvSpPr>
            <a:spLocks noGrp="1"/>
          </p:cNvSpPr>
          <p:nvPr>
            <p:ph type="title"/>
          </p:nvPr>
        </p:nvSpPr>
        <p:spPr/>
        <p:txBody>
          <a:bodyPr/>
          <a:lstStyle/>
          <a:p>
            <a:r>
              <a:rPr kumimoji="1" lang="ja-JP" altLang="en-US"/>
              <a:t>近代コンピュータ発展の歴史</a:t>
            </a:r>
          </a:p>
        </p:txBody>
      </p:sp>
      <p:sp>
        <p:nvSpPr>
          <p:cNvPr id="3" name="スライド番号プレースホルダー 2">
            <a:extLst>
              <a:ext uri="{FF2B5EF4-FFF2-40B4-BE49-F238E27FC236}">
                <a16:creationId xmlns:a16="http://schemas.microsoft.com/office/drawing/2014/main" id="{A5F9C0E4-681F-F346-8E45-79FE4B51BDA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12</a:t>
            </a:fld>
            <a:endParaRPr kumimoji="1" lang="ja-JP" altLang="en-US"/>
          </a:p>
        </p:txBody>
      </p:sp>
      <p:pic>
        <p:nvPicPr>
          <p:cNvPr id="4" name="図 3">
            <a:extLst>
              <a:ext uri="{FF2B5EF4-FFF2-40B4-BE49-F238E27FC236}">
                <a16:creationId xmlns:a16="http://schemas.microsoft.com/office/drawing/2014/main" id="{2991D8E3-E162-674E-A7C8-A72D78731A5D}"/>
              </a:ext>
            </a:extLst>
          </p:cNvPr>
          <p:cNvPicPr>
            <a:picLocks noChangeAspect="1"/>
          </p:cNvPicPr>
          <p:nvPr/>
        </p:nvPicPr>
        <p:blipFill>
          <a:blip r:embed="rId2"/>
          <a:stretch>
            <a:fillRect/>
          </a:stretch>
        </p:blipFill>
        <p:spPr>
          <a:xfrm>
            <a:off x="239910" y="3276950"/>
            <a:ext cx="1546410" cy="1112743"/>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32943FC9-2A27-1F43-9996-1492EB14FE9A}"/>
              </a:ext>
            </a:extLst>
          </p:cNvPr>
          <p:cNvSpPr/>
          <p:nvPr/>
        </p:nvSpPr>
        <p:spPr>
          <a:xfrm>
            <a:off x="174394" y="4470709"/>
            <a:ext cx="1654379" cy="338554"/>
          </a:xfrm>
          <a:prstGeom prst="rect">
            <a:avLst/>
          </a:prstGeom>
        </p:spPr>
        <p:txBody>
          <a:bodyPr wrap="square">
            <a:spAutoFit/>
          </a:bodyPr>
          <a:lstStyle/>
          <a:p>
            <a:r>
              <a:rPr lang="ja-JP" altLang="en-US" sz="800">
                <a:latin typeface="Meiryo" charset="-128"/>
                <a:ea typeface="Meiryo" charset="-128"/>
                <a:cs typeface="Meiryo" charset="-128"/>
              </a:rPr>
              <a:t>コンピュータの原理を数学的に定式化し動作原理モデルを設計</a:t>
            </a:r>
            <a:endParaRPr lang="en-US" altLang="ja-JP" sz="800" dirty="0">
              <a:latin typeface="Meiryo" charset="-128"/>
              <a:ea typeface="Meiryo" charset="-128"/>
              <a:cs typeface="Meiryo" charset="-128"/>
            </a:endParaRPr>
          </a:p>
        </p:txBody>
      </p:sp>
      <p:pic>
        <p:nvPicPr>
          <p:cNvPr id="7" name="図 6">
            <a:extLst>
              <a:ext uri="{FF2B5EF4-FFF2-40B4-BE49-F238E27FC236}">
                <a16:creationId xmlns:a16="http://schemas.microsoft.com/office/drawing/2014/main" id="{51B426EB-3235-5E48-8F4F-84EF592FDDE8}"/>
              </a:ext>
            </a:extLst>
          </p:cNvPr>
          <p:cNvPicPr>
            <a:picLocks noChangeAspect="1"/>
          </p:cNvPicPr>
          <p:nvPr/>
        </p:nvPicPr>
        <p:blipFill>
          <a:blip r:embed="rId3"/>
          <a:stretch>
            <a:fillRect/>
          </a:stretch>
        </p:blipFill>
        <p:spPr>
          <a:xfrm>
            <a:off x="3133408" y="3271058"/>
            <a:ext cx="826687" cy="1118635"/>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9E1D978F-0B68-724A-AA9F-6F8769CF1C36}"/>
              </a:ext>
            </a:extLst>
          </p:cNvPr>
          <p:cNvSpPr txBox="1"/>
          <p:nvPr/>
        </p:nvSpPr>
        <p:spPr>
          <a:xfrm>
            <a:off x="2327443" y="4470709"/>
            <a:ext cx="1611927" cy="338554"/>
          </a:xfrm>
          <a:prstGeom prst="rect">
            <a:avLst/>
          </a:prstGeom>
          <a:noFill/>
        </p:spPr>
        <p:txBody>
          <a:bodyPr wrap="square" rtlCol="0">
            <a:spAutoFit/>
          </a:bodyPr>
          <a:lstStyle/>
          <a:p>
            <a:r>
              <a:rPr lang="ja-JP" altLang="en-US" sz="800">
                <a:latin typeface="Meiryo" charset="-128"/>
                <a:ea typeface="Meiryo" charset="-128"/>
                <a:cs typeface="Meiryo" charset="-128"/>
              </a:rPr>
              <a:t>電子</a:t>
            </a:r>
            <a:r>
              <a:rPr lang="ja-JP" altLang="en-US" sz="800" dirty="0">
                <a:latin typeface="Meiryo" charset="-128"/>
                <a:ea typeface="Meiryo" charset="-128"/>
                <a:cs typeface="Meiryo" charset="-128"/>
              </a:rPr>
              <a:t>回路でチューリング</a:t>
            </a:r>
            <a:r>
              <a:rPr lang="ja-JP" altLang="en-US" sz="800">
                <a:latin typeface="Meiryo" charset="-128"/>
                <a:ea typeface="Meiryo" charset="-128"/>
                <a:cs typeface="Meiryo" charset="-128"/>
              </a:rPr>
              <a:t>・マシンを作るための原理を設計</a:t>
            </a:r>
            <a:endParaRPr lang="en-US" altLang="ja-JP" sz="800" dirty="0">
              <a:latin typeface="Meiryo" charset="-128"/>
              <a:ea typeface="Meiryo" charset="-128"/>
              <a:cs typeface="Meiryo" charset="-128"/>
            </a:endParaRPr>
          </a:p>
        </p:txBody>
      </p:sp>
      <p:pic>
        <p:nvPicPr>
          <p:cNvPr id="6" name="図 5">
            <a:extLst>
              <a:ext uri="{FF2B5EF4-FFF2-40B4-BE49-F238E27FC236}">
                <a16:creationId xmlns:a16="http://schemas.microsoft.com/office/drawing/2014/main" id="{0C1A1C4A-136A-1F4B-B1CD-E7B9EF51B80C}"/>
              </a:ext>
            </a:extLst>
          </p:cNvPr>
          <p:cNvPicPr>
            <a:picLocks noChangeAspect="1"/>
          </p:cNvPicPr>
          <p:nvPr/>
        </p:nvPicPr>
        <p:blipFill>
          <a:blip r:embed="rId4"/>
          <a:stretch>
            <a:fillRect/>
          </a:stretch>
        </p:blipFill>
        <p:spPr>
          <a:xfrm>
            <a:off x="2356030" y="3271058"/>
            <a:ext cx="853103" cy="1112743"/>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272FDF42-BF39-1448-8833-56E555C59549}"/>
              </a:ext>
            </a:extLst>
          </p:cNvPr>
          <p:cNvSpPr txBox="1"/>
          <p:nvPr/>
        </p:nvSpPr>
        <p:spPr>
          <a:xfrm>
            <a:off x="2194689" y="3049907"/>
            <a:ext cx="1877437"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ノイマン型コンピュータ</a:t>
            </a:r>
          </a:p>
        </p:txBody>
      </p:sp>
      <p:sp>
        <p:nvSpPr>
          <p:cNvPr id="10" name="テキスト ボックス 9">
            <a:extLst>
              <a:ext uri="{FF2B5EF4-FFF2-40B4-BE49-F238E27FC236}">
                <a16:creationId xmlns:a16="http://schemas.microsoft.com/office/drawing/2014/main" id="{411B9460-B352-A546-B48D-903DD53920A7}"/>
              </a:ext>
            </a:extLst>
          </p:cNvPr>
          <p:cNvSpPr txBox="1"/>
          <p:nvPr/>
        </p:nvSpPr>
        <p:spPr>
          <a:xfrm>
            <a:off x="174394" y="3026335"/>
            <a:ext cx="1723549"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チューリング・マシン</a:t>
            </a:r>
          </a:p>
        </p:txBody>
      </p:sp>
      <p:pic>
        <p:nvPicPr>
          <p:cNvPr id="11" name="図 10">
            <a:extLst>
              <a:ext uri="{FF2B5EF4-FFF2-40B4-BE49-F238E27FC236}">
                <a16:creationId xmlns:a16="http://schemas.microsoft.com/office/drawing/2014/main" id="{4ED7F467-C289-CA4B-9C55-703CFD989AA7}"/>
              </a:ext>
            </a:extLst>
          </p:cNvPr>
          <p:cNvPicPr>
            <a:picLocks noChangeAspect="1"/>
          </p:cNvPicPr>
          <p:nvPr/>
        </p:nvPicPr>
        <p:blipFill>
          <a:blip r:embed="rId5"/>
          <a:stretch>
            <a:fillRect/>
          </a:stretch>
        </p:blipFill>
        <p:spPr>
          <a:xfrm>
            <a:off x="7629274" y="1230652"/>
            <a:ext cx="1043712" cy="587088"/>
          </a:xfrm>
          <a:prstGeom prst="rect">
            <a:avLst/>
          </a:prstGeom>
        </p:spPr>
      </p:pic>
      <p:pic>
        <p:nvPicPr>
          <p:cNvPr id="12" name="図 11">
            <a:extLst>
              <a:ext uri="{FF2B5EF4-FFF2-40B4-BE49-F238E27FC236}">
                <a16:creationId xmlns:a16="http://schemas.microsoft.com/office/drawing/2014/main" id="{465031ED-DEA1-5D42-927C-33E61109CFA6}"/>
              </a:ext>
            </a:extLst>
          </p:cNvPr>
          <p:cNvPicPr>
            <a:picLocks noChangeAspect="1"/>
          </p:cNvPicPr>
          <p:nvPr/>
        </p:nvPicPr>
        <p:blipFill>
          <a:blip r:embed="rId6"/>
          <a:stretch>
            <a:fillRect/>
          </a:stretch>
        </p:blipFill>
        <p:spPr>
          <a:xfrm>
            <a:off x="7661544" y="2300511"/>
            <a:ext cx="1001259" cy="964547"/>
          </a:xfrm>
          <a:prstGeom prst="rect">
            <a:avLst/>
          </a:prstGeom>
        </p:spPr>
      </p:pic>
      <p:pic>
        <p:nvPicPr>
          <p:cNvPr id="19" name="図 18">
            <a:extLst>
              <a:ext uri="{FF2B5EF4-FFF2-40B4-BE49-F238E27FC236}">
                <a16:creationId xmlns:a16="http://schemas.microsoft.com/office/drawing/2014/main" id="{AF98DBF9-30C4-CD4E-930A-FD4012D75F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776" y="5143499"/>
            <a:ext cx="475795" cy="467996"/>
          </a:xfrm>
          <a:prstGeom prst="rect">
            <a:avLst/>
          </a:prstGeom>
        </p:spPr>
      </p:pic>
      <p:cxnSp>
        <p:nvCxnSpPr>
          <p:cNvPr id="21" name="直線矢印コネクタ 20">
            <a:extLst>
              <a:ext uri="{FF2B5EF4-FFF2-40B4-BE49-F238E27FC236}">
                <a16:creationId xmlns:a16="http://schemas.microsoft.com/office/drawing/2014/main" id="{4D0E1202-28F9-7E43-B3ED-8FF37D153BDD}"/>
              </a:ext>
            </a:extLst>
          </p:cNvPr>
          <p:cNvCxnSpPr>
            <a:stCxn id="4" idx="3"/>
            <a:endCxn id="6" idx="1"/>
          </p:cNvCxnSpPr>
          <p:nvPr/>
        </p:nvCxnSpPr>
        <p:spPr>
          <a:xfrm flipV="1">
            <a:off x="1786320" y="3827430"/>
            <a:ext cx="569710" cy="589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7832447E-4E94-8B41-A193-5BFD74D9DF53}"/>
              </a:ext>
            </a:extLst>
          </p:cNvPr>
          <p:cNvCxnSpPr>
            <a:cxnSpLocks/>
            <a:endCxn id="11" idx="1"/>
          </p:cNvCxnSpPr>
          <p:nvPr/>
        </p:nvCxnSpPr>
        <p:spPr>
          <a:xfrm flipV="1">
            <a:off x="1277218" y="1524196"/>
            <a:ext cx="6352056" cy="1485845"/>
          </a:xfrm>
          <a:prstGeom prst="straightConnector1">
            <a:avLst/>
          </a:prstGeom>
          <a:ln>
            <a:solidFill>
              <a:schemeClr val="accent6">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EF359A1A-79E9-3A42-A16F-A3B0C7662F58}"/>
              </a:ext>
            </a:extLst>
          </p:cNvPr>
          <p:cNvCxnSpPr>
            <a:cxnSpLocks/>
            <a:stCxn id="7" idx="3"/>
            <a:endCxn id="13" idx="1"/>
          </p:cNvCxnSpPr>
          <p:nvPr/>
        </p:nvCxnSpPr>
        <p:spPr>
          <a:xfrm>
            <a:off x="3960095" y="3830376"/>
            <a:ext cx="457351" cy="2946"/>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a:extLst>
              <a:ext uri="{FF2B5EF4-FFF2-40B4-BE49-F238E27FC236}">
                <a16:creationId xmlns:a16="http://schemas.microsoft.com/office/drawing/2014/main" id="{582C6997-A895-7C40-A18B-55700F9960D2}"/>
              </a:ext>
            </a:extLst>
          </p:cNvPr>
          <p:cNvSpPr txBox="1"/>
          <p:nvPr/>
        </p:nvSpPr>
        <p:spPr>
          <a:xfrm>
            <a:off x="7438435" y="1890594"/>
            <a:ext cx="1425390" cy="430887"/>
          </a:xfrm>
          <a:prstGeom prst="rect">
            <a:avLst/>
          </a:prstGeom>
          <a:noFill/>
        </p:spPr>
        <p:txBody>
          <a:bodyPr wrap="none" rtlCol="0">
            <a:spAutoFit/>
          </a:bodyPr>
          <a:lstStyle/>
          <a:p>
            <a:pPr algn="ctr"/>
            <a:r>
              <a:rPr lang="ja-JP" altLang="en-US" sz="1200" b="1">
                <a:solidFill>
                  <a:schemeClr val="accent3">
                    <a:lumMod val="75000"/>
                  </a:schemeClr>
                </a:solidFill>
                <a:latin typeface="Meiryo" panose="020B0604030504040204" pitchFamily="34" charset="-128"/>
                <a:ea typeface="Meiryo" panose="020B0604030504040204" pitchFamily="34" charset="-128"/>
              </a:rPr>
              <a:t>量子コンピュータ</a:t>
            </a:r>
            <a:endParaRPr lang="en-US" altLang="ja-JP" sz="12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en-US" altLang="ja-JP" sz="1000" dirty="0">
                <a:solidFill>
                  <a:schemeClr val="accent3">
                    <a:lumMod val="75000"/>
                  </a:schemeClr>
                </a:solidFill>
                <a:latin typeface="Meiryo" panose="020B0604030504040204" pitchFamily="34" charset="-128"/>
                <a:ea typeface="Meiryo" panose="020B0604030504040204" pitchFamily="34" charset="-128"/>
              </a:rPr>
              <a:t>Quantum Computer</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77F603DA-7DC4-0349-95FF-1CFEB61067C8}"/>
              </a:ext>
            </a:extLst>
          </p:cNvPr>
          <p:cNvSpPr txBox="1"/>
          <p:nvPr/>
        </p:nvSpPr>
        <p:spPr>
          <a:xfrm>
            <a:off x="7607361" y="960182"/>
            <a:ext cx="1082348" cy="246221"/>
          </a:xfrm>
          <a:prstGeom prst="rect">
            <a:avLst/>
          </a:prstGeom>
          <a:noFill/>
        </p:spPr>
        <p:txBody>
          <a:bodyPr wrap="none" rtlCol="0">
            <a:spAutoFit/>
          </a:bodyPr>
          <a:lstStyle/>
          <a:p>
            <a:pPr algn="ctr"/>
            <a:r>
              <a:rPr lang="ja-JP" altLang="en-US" sz="1000">
                <a:solidFill>
                  <a:schemeClr val="accent3">
                    <a:lumMod val="75000"/>
                  </a:schemeClr>
                </a:solidFill>
                <a:latin typeface="Meiryo" panose="020B0604030504040204" pitchFamily="34" charset="-128"/>
                <a:ea typeface="Meiryo" panose="020B0604030504040204" pitchFamily="34" charset="-128"/>
              </a:rPr>
              <a:t>量子ゲート方式</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C16CAA4-F31F-3D40-869B-32D0740B4520}"/>
              </a:ext>
            </a:extLst>
          </p:cNvPr>
          <p:cNvSpPr txBox="1"/>
          <p:nvPr/>
        </p:nvSpPr>
        <p:spPr>
          <a:xfrm>
            <a:off x="7428640" y="3205484"/>
            <a:ext cx="1467068" cy="246221"/>
          </a:xfrm>
          <a:prstGeom prst="rect">
            <a:avLst/>
          </a:prstGeom>
          <a:noFill/>
        </p:spPr>
        <p:txBody>
          <a:bodyPr wrap="none" rtlCol="0">
            <a:spAutoFit/>
          </a:bodyPr>
          <a:lstStyle/>
          <a:p>
            <a:pPr algn="ctr"/>
            <a:r>
              <a:rPr lang="ja-JP" altLang="en-US" sz="1000">
                <a:solidFill>
                  <a:schemeClr val="accent3">
                    <a:lumMod val="75000"/>
                  </a:schemeClr>
                </a:solidFill>
                <a:latin typeface="Meiryo" panose="020B0604030504040204" pitchFamily="34" charset="-128"/>
                <a:ea typeface="Meiryo" panose="020B0604030504040204" pitchFamily="34" charset="-128"/>
              </a:rPr>
              <a:t>量子アニーリング方式</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cxnSp>
        <p:nvCxnSpPr>
          <p:cNvPr id="38" name="直線矢印コネクタ 37">
            <a:extLst>
              <a:ext uri="{FF2B5EF4-FFF2-40B4-BE49-F238E27FC236}">
                <a16:creationId xmlns:a16="http://schemas.microsoft.com/office/drawing/2014/main" id="{A1FEF09F-62D4-9B45-A9C9-64D162AC8BA8}"/>
              </a:ext>
            </a:extLst>
          </p:cNvPr>
          <p:cNvCxnSpPr>
            <a:cxnSpLocks/>
            <a:stCxn id="7" idx="3"/>
            <a:endCxn id="15" idx="1"/>
          </p:cNvCxnSpPr>
          <p:nvPr/>
        </p:nvCxnSpPr>
        <p:spPr>
          <a:xfrm>
            <a:off x="3960095" y="3830376"/>
            <a:ext cx="1663932" cy="553425"/>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88184F82-E545-8441-9FFC-0AA0ED8F8C92}"/>
              </a:ext>
            </a:extLst>
          </p:cNvPr>
          <p:cNvCxnSpPr>
            <a:cxnSpLocks/>
            <a:stCxn id="7" idx="3"/>
            <a:endCxn id="16" idx="1"/>
          </p:cNvCxnSpPr>
          <p:nvPr/>
        </p:nvCxnSpPr>
        <p:spPr>
          <a:xfrm>
            <a:off x="3960095" y="3830376"/>
            <a:ext cx="2156408" cy="1170196"/>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C094539D-FF59-DC49-8C51-34D14B7AF274}"/>
              </a:ext>
            </a:extLst>
          </p:cNvPr>
          <p:cNvCxnSpPr>
            <a:cxnSpLocks/>
            <a:stCxn id="7" idx="3"/>
            <a:endCxn id="17" idx="1"/>
          </p:cNvCxnSpPr>
          <p:nvPr/>
        </p:nvCxnSpPr>
        <p:spPr>
          <a:xfrm>
            <a:off x="3960095" y="3830376"/>
            <a:ext cx="2934557" cy="1820538"/>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D6C2AF16-1A54-EA42-8168-DA40F6DA9356}"/>
              </a:ext>
            </a:extLst>
          </p:cNvPr>
          <p:cNvCxnSpPr>
            <a:cxnSpLocks/>
            <a:stCxn id="7" idx="3"/>
            <a:endCxn id="18" idx="1"/>
          </p:cNvCxnSpPr>
          <p:nvPr/>
        </p:nvCxnSpPr>
        <p:spPr>
          <a:xfrm>
            <a:off x="3960095" y="3830376"/>
            <a:ext cx="3607179" cy="2604034"/>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図 12">
            <a:extLst>
              <a:ext uri="{FF2B5EF4-FFF2-40B4-BE49-F238E27FC236}">
                <a16:creationId xmlns:a16="http://schemas.microsoft.com/office/drawing/2014/main" id="{E176C3BB-5253-B848-84A0-BCAB8182B39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417446" y="3461847"/>
            <a:ext cx="990600" cy="742950"/>
          </a:xfrm>
          <a:prstGeom prst="rect">
            <a:avLst/>
          </a:prstGeom>
        </p:spPr>
      </p:pic>
      <p:pic>
        <p:nvPicPr>
          <p:cNvPr id="15" name="図 14">
            <a:extLst>
              <a:ext uri="{FF2B5EF4-FFF2-40B4-BE49-F238E27FC236}">
                <a16:creationId xmlns:a16="http://schemas.microsoft.com/office/drawing/2014/main" id="{34065E32-2991-5F43-B523-A90ECBB9C898}"/>
              </a:ext>
            </a:extLst>
          </p:cNvPr>
          <p:cNvPicPr>
            <a:picLocks noChangeAspect="1"/>
          </p:cNvPicPr>
          <p:nvPr/>
        </p:nvPicPr>
        <p:blipFill>
          <a:blip r:embed="rId9">
            <a:clrChange>
              <a:clrFrom>
                <a:srgbClr val="FBF9FA"/>
              </a:clrFrom>
              <a:clrTo>
                <a:srgbClr val="FBF9FA">
                  <a:alpha val="0"/>
                </a:srgbClr>
              </a:clrTo>
            </a:clrChange>
          </a:blip>
          <a:stretch>
            <a:fillRect/>
          </a:stretch>
        </p:blipFill>
        <p:spPr>
          <a:xfrm>
            <a:off x="5624027" y="4042606"/>
            <a:ext cx="467390" cy="682389"/>
          </a:xfrm>
          <a:prstGeom prst="rect">
            <a:avLst/>
          </a:prstGeom>
        </p:spPr>
      </p:pic>
      <p:pic>
        <p:nvPicPr>
          <p:cNvPr id="16" name="図 15">
            <a:extLst>
              <a:ext uri="{FF2B5EF4-FFF2-40B4-BE49-F238E27FC236}">
                <a16:creationId xmlns:a16="http://schemas.microsoft.com/office/drawing/2014/main" id="{FCDD59C8-5497-2C4C-9A2B-B3A646011D55}"/>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6116503" y="4767375"/>
            <a:ext cx="701379" cy="466393"/>
          </a:xfrm>
          <a:prstGeom prst="rect">
            <a:avLst/>
          </a:prstGeom>
        </p:spPr>
      </p:pic>
      <p:pic>
        <p:nvPicPr>
          <p:cNvPr id="17" name="図 16">
            <a:extLst>
              <a:ext uri="{FF2B5EF4-FFF2-40B4-BE49-F238E27FC236}">
                <a16:creationId xmlns:a16="http://schemas.microsoft.com/office/drawing/2014/main" id="{967BA2BB-0AA0-8741-89E6-DAC1B31BDD6F}"/>
              </a:ext>
            </a:extLst>
          </p:cNvPr>
          <p:cNvPicPr>
            <a:picLocks noChangeAspect="1"/>
          </p:cNvPicPr>
          <p:nvPr/>
        </p:nvPicPr>
        <p:blipFill>
          <a:blip r:embed="rId11"/>
          <a:stretch>
            <a:fillRect/>
          </a:stretch>
        </p:blipFill>
        <p:spPr>
          <a:xfrm>
            <a:off x="6894652" y="5453969"/>
            <a:ext cx="234365" cy="393890"/>
          </a:xfrm>
          <a:prstGeom prst="rect">
            <a:avLst/>
          </a:prstGeom>
        </p:spPr>
      </p:pic>
      <p:pic>
        <p:nvPicPr>
          <p:cNvPr id="18" name="図 17">
            <a:extLst>
              <a:ext uri="{FF2B5EF4-FFF2-40B4-BE49-F238E27FC236}">
                <a16:creationId xmlns:a16="http://schemas.microsoft.com/office/drawing/2014/main" id="{B2E206AC-A31B-2F49-90A9-6C8984E29FA8}"/>
              </a:ext>
            </a:extLst>
          </p:cNvPr>
          <p:cNvPicPr>
            <a:picLocks noChangeAspect="1"/>
          </p:cNvPicPr>
          <p:nvPr/>
        </p:nvPicPr>
        <p:blipFill>
          <a:blip r:embed="rId12"/>
          <a:stretch>
            <a:fillRect/>
          </a:stretch>
        </p:blipFill>
        <p:spPr>
          <a:xfrm>
            <a:off x="7567274" y="6277839"/>
            <a:ext cx="320722" cy="313141"/>
          </a:xfrm>
          <a:prstGeom prst="rect">
            <a:avLst/>
          </a:prstGeom>
          <a:ln w="12700">
            <a:noFill/>
          </a:ln>
        </p:spPr>
      </p:pic>
      <p:sp>
        <p:nvSpPr>
          <p:cNvPr id="59" name="テキスト ボックス 58">
            <a:extLst>
              <a:ext uri="{FF2B5EF4-FFF2-40B4-BE49-F238E27FC236}">
                <a16:creationId xmlns:a16="http://schemas.microsoft.com/office/drawing/2014/main" id="{E025E63C-AF9F-FE4A-B102-F105C886E63E}"/>
              </a:ext>
            </a:extLst>
          </p:cNvPr>
          <p:cNvSpPr txBox="1"/>
          <p:nvPr/>
        </p:nvSpPr>
        <p:spPr>
          <a:xfrm>
            <a:off x="4404372" y="3336391"/>
            <a:ext cx="902811"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メインフレーム</a:t>
            </a:r>
          </a:p>
        </p:txBody>
      </p:sp>
      <p:sp>
        <p:nvSpPr>
          <p:cNvPr id="60" name="テキスト ボックス 59">
            <a:extLst>
              <a:ext uri="{FF2B5EF4-FFF2-40B4-BE49-F238E27FC236}">
                <a16:creationId xmlns:a16="http://schemas.microsoft.com/office/drawing/2014/main" id="{D2F72A2E-C020-564A-8DA5-981A6165691C}"/>
              </a:ext>
            </a:extLst>
          </p:cNvPr>
          <p:cNvSpPr txBox="1"/>
          <p:nvPr/>
        </p:nvSpPr>
        <p:spPr>
          <a:xfrm>
            <a:off x="5343036" y="3827162"/>
            <a:ext cx="1005403"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ミニコンピュータ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BE74049-F222-6D42-AA25-66F0BBE76338}"/>
              </a:ext>
            </a:extLst>
          </p:cNvPr>
          <p:cNvSpPr txBox="1"/>
          <p:nvPr/>
        </p:nvSpPr>
        <p:spPr>
          <a:xfrm>
            <a:off x="6077099" y="4587566"/>
            <a:ext cx="1107997"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パーソナルピュータ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CD168BFD-73AD-DE4C-8EC9-1D2187EA28E2}"/>
              </a:ext>
            </a:extLst>
          </p:cNvPr>
          <p:cNvSpPr txBox="1"/>
          <p:nvPr/>
        </p:nvSpPr>
        <p:spPr>
          <a:xfrm>
            <a:off x="6573735" y="5271887"/>
            <a:ext cx="902811"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スマートフォン</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81487602-E7F3-0A41-ACE9-28582871B803}"/>
              </a:ext>
            </a:extLst>
          </p:cNvPr>
          <p:cNvSpPr txBox="1"/>
          <p:nvPr/>
        </p:nvSpPr>
        <p:spPr>
          <a:xfrm>
            <a:off x="7428640" y="6015390"/>
            <a:ext cx="707245" cy="33855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IoT/</a:t>
            </a:r>
            <a:r>
              <a:rPr kumimoji="1" lang="ja-JP" altLang="en-US" sz="800">
                <a:solidFill>
                  <a:srgbClr val="0070C0"/>
                </a:solidFill>
                <a:latin typeface="Meiryo" panose="020B0604030504040204" pitchFamily="34" charset="-128"/>
                <a:ea typeface="Meiryo" panose="020B0604030504040204" pitchFamily="34" charset="-128"/>
              </a:rPr>
              <a:t>エッジ</a:t>
            </a:r>
            <a:endParaRPr lang="en-US" altLang="ja-JP" sz="800" dirty="0">
              <a:solidFill>
                <a:srgbClr val="0070C0"/>
              </a:solidFill>
              <a:latin typeface="Meiryo" panose="020B0604030504040204" pitchFamily="34" charset="-128"/>
              <a:ea typeface="Meiryo" panose="020B0604030504040204" pitchFamily="34" charset="-128"/>
            </a:endParaRPr>
          </a:p>
          <a:p>
            <a:pPr algn="ctr"/>
            <a:r>
              <a:rPr kumimoji="1" lang="ja-JP" altLang="en-US" sz="800">
                <a:solidFill>
                  <a:srgbClr val="0070C0"/>
                </a:solidFill>
                <a:latin typeface="Meiryo" panose="020B0604030504040204" pitchFamily="34" charset="-128"/>
                <a:ea typeface="Meiryo" panose="020B0604030504040204" pitchFamily="34" charset="-128"/>
              </a:rPr>
              <a:t>デバイス</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AF873522-96B1-6E41-97F3-AF78FF203697}"/>
              </a:ext>
            </a:extLst>
          </p:cNvPr>
          <p:cNvSpPr txBox="1"/>
          <p:nvPr/>
        </p:nvSpPr>
        <p:spPr>
          <a:xfrm>
            <a:off x="7552764" y="4795270"/>
            <a:ext cx="1261884" cy="338554"/>
          </a:xfrm>
          <a:prstGeom prst="rect">
            <a:avLst/>
          </a:prstGeom>
          <a:noFill/>
        </p:spPr>
        <p:txBody>
          <a:bodyPr wrap="none" rtlCol="0">
            <a:spAutoFit/>
          </a:bodyPr>
          <a:lstStyle/>
          <a:p>
            <a:pPr algn="ctr"/>
            <a:r>
              <a:rPr kumimoji="1" lang="ja-JP" altLang="en-US" sz="800">
                <a:solidFill>
                  <a:schemeClr val="accent4"/>
                </a:solidFill>
                <a:latin typeface="Meiryo" panose="020B0604030504040204" pitchFamily="34" charset="-128"/>
                <a:ea typeface="Meiryo" panose="020B0604030504040204" pitchFamily="34" charset="-128"/>
              </a:rPr>
              <a:t>ニューロ･モーフィック</a:t>
            </a:r>
            <a:endParaRPr kumimoji="1" lang="en-US" altLang="ja-JP" sz="800" dirty="0">
              <a:solidFill>
                <a:schemeClr val="accent4"/>
              </a:solidFill>
              <a:latin typeface="Meiryo" panose="020B0604030504040204" pitchFamily="34" charset="-128"/>
              <a:ea typeface="Meiryo" panose="020B0604030504040204" pitchFamily="34" charset="-128"/>
            </a:endParaRPr>
          </a:p>
          <a:p>
            <a:pPr algn="ctr"/>
            <a:r>
              <a:rPr lang="ja-JP" altLang="en-US" sz="800">
                <a:solidFill>
                  <a:schemeClr val="accent4"/>
                </a:solidFill>
                <a:latin typeface="Meiryo" panose="020B0604030504040204" pitchFamily="34" charset="-128"/>
                <a:ea typeface="Meiryo" panose="020B0604030504040204" pitchFamily="34" charset="-128"/>
              </a:rPr>
              <a:t>コンピュータ</a:t>
            </a:r>
            <a:endParaRPr kumimoji="1" lang="en-US" altLang="ja-JP" sz="800" dirty="0">
              <a:solidFill>
                <a:schemeClr val="accent4"/>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3C13123B-F07B-8147-9B8C-580F959A3E61}"/>
              </a:ext>
            </a:extLst>
          </p:cNvPr>
          <p:cNvSpPr txBox="1"/>
          <p:nvPr/>
        </p:nvSpPr>
        <p:spPr>
          <a:xfrm>
            <a:off x="4386533" y="3195612"/>
            <a:ext cx="748923"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1950</a:t>
            </a:r>
            <a:r>
              <a:rPr kumimoji="1" lang="ja-JP" altLang="en-US" sz="800">
                <a:solidFill>
                  <a:srgbClr val="0070C0"/>
                </a:solidFill>
                <a:latin typeface="Meiryo" panose="020B0604030504040204" pitchFamily="34" charset="-128"/>
                <a:ea typeface="Meiryo" panose="020B0604030504040204" pitchFamily="34" charset="-128"/>
              </a:rPr>
              <a:t>年代</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861F42DD-C319-FB44-B250-F74ED75A0E8F}"/>
              </a:ext>
            </a:extLst>
          </p:cNvPr>
          <p:cNvSpPr txBox="1"/>
          <p:nvPr/>
        </p:nvSpPr>
        <p:spPr>
          <a:xfrm>
            <a:off x="5341558" y="3685555"/>
            <a:ext cx="954107"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1970</a:t>
            </a:r>
            <a:r>
              <a:rPr kumimoji="1" lang="ja-JP" altLang="en-US" sz="800">
                <a:solidFill>
                  <a:srgbClr val="0070C0"/>
                </a:solidFill>
                <a:latin typeface="Meiryo" panose="020B0604030504040204" pitchFamily="34" charset="-128"/>
                <a:ea typeface="Meiryo" panose="020B0604030504040204" pitchFamily="34" charset="-128"/>
              </a:rPr>
              <a:t>年代前半</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E7A58A14-E165-CA41-B227-64E9A3415982}"/>
              </a:ext>
            </a:extLst>
          </p:cNvPr>
          <p:cNvSpPr txBox="1"/>
          <p:nvPr/>
        </p:nvSpPr>
        <p:spPr>
          <a:xfrm>
            <a:off x="6071714" y="4449829"/>
            <a:ext cx="954107"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1970</a:t>
            </a:r>
            <a:r>
              <a:rPr kumimoji="1" lang="ja-JP" altLang="en-US" sz="800">
                <a:solidFill>
                  <a:srgbClr val="0070C0"/>
                </a:solidFill>
                <a:latin typeface="Meiryo" panose="020B0604030504040204" pitchFamily="34" charset="-128"/>
                <a:ea typeface="Meiryo" panose="020B0604030504040204" pitchFamily="34" charset="-128"/>
              </a:rPr>
              <a:t>年代後半</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61C790DC-FFF5-B341-A059-0E6413C22270}"/>
              </a:ext>
            </a:extLst>
          </p:cNvPr>
          <p:cNvSpPr txBox="1"/>
          <p:nvPr/>
        </p:nvSpPr>
        <p:spPr>
          <a:xfrm>
            <a:off x="6636731" y="5161503"/>
            <a:ext cx="646331" cy="215444"/>
          </a:xfrm>
          <a:prstGeom prst="rect">
            <a:avLst/>
          </a:prstGeom>
          <a:noFill/>
        </p:spPr>
        <p:txBody>
          <a:bodyPr wrap="none" rtlCol="0">
            <a:spAutoFit/>
          </a:bodyPr>
          <a:lstStyle/>
          <a:p>
            <a:pPr algn="ctr"/>
            <a:r>
              <a:rPr lang="en-US" altLang="ja-JP" sz="800" dirty="0">
                <a:solidFill>
                  <a:srgbClr val="0070C0"/>
                </a:solidFill>
                <a:latin typeface="Meiryo" panose="020B0604030504040204" pitchFamily="34" charset="-128"/>
                <a:ea typeface="Meiryo" panose="020B0604030504040204" pitchFamily="34" charset="-128"/>
              </a:rPr>
              <a:t>2007</a:t>
            </a:r>
            <a:r>
              <a:rPr kumimoji="1" lang="ja-JP" altLang="en-US" sz="800">
                <a:solidFill>
                  <a:srgbClr val="0070C0"/>
                </a:solidFill>
                <a:latin typeface="Meiryo" panose="020B0604030504040204" pitchFamily="34" charset="-128"/>
                <a:ea typeface="Meiryo" panose="020B0604030504040204" pitchFamily="34" charset="-128"/>
              </a:rPr>
              <a:t>年</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AE6EE568-D99E-394B-A4A7-C14BBD6574D4}"/>
              </a:ext>
            </a:extLst>
          </p:cNvPr>
          <p:cNvSpPr txBox="1"/>
          <p:nvPr/>
        </p:nvSpPr>
        <p:spPr>
          <a:xfrm>
            <a:off x="7443674" y="5888791"/>
            <a:ext cx="646331" cy="215444"/>
          </a:xfrm>
          <a:prstGeom prst="rect">
            <a:avLst/>
          </a:prstGeom>
          <a:noFill/>
        </p:spPr>
        <p:txBody>
          <a:bodyPr wrap="none" rtlCol="0">
            <a:spAutoFit/>
          </a:bodyPr>
          <a:lstStyle/>
          <a:p>
            <a:pPr algn="ctr"/>
            <a:r>
              <a:rPr lang="en-US" altLang="ja-JP" sz="800" dirty="0">
                <a:solidFill>
                  <a:srgbClr val="0070C0"/>
                </a:solidFill>
                <a:latin typeface="Meiryo" panose="020B0604030504040204" pitchFamily="34" charset="-128"/>
                <a:ea typeface="Meiryo" panose="020B0604030504040204" pitchFamily="34" charset="-128"/>
              </a:rPr>
              <a:t>2000</a:t>
            </a:r>
            <a:r>
              <a:rPr kumimoji="1" lang="ja-JP" altLang="en-US" sz="800">
                <a:solidFill>
                  <a:srgbClr val="0070C0"/>
                </a:solidFill>
                <a:latin typeface="Meiryo" panose="020B0604030504040204" pitchFamily="34" charset="-128"/>
                <a:ea typeface="Meiryo" panose="020B0604030504040204" pitchFamily="34" charset="-128"/>
              </a:rPr>
              <a:t>年</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6" name="テキスト ボックス 75">
            <a:extLst>
              <a:ext uri="{FF2B5EF4-FFF2-40B4-BE49-F238E27FC236}">
                <a16:creationId xmlns:a16="http://schemas.microsoft.com/office/drawing/2014/main" id="{D1B7571F-F77B-214B-B15B-3228AB86E57D}"/>
              </a:ext>
            </a:extLst>
          </p:cNvPr>
          <p:cNvSpPr txBox="1"/>
          <p:nvPr/>
        </p:nvSpPr>
        <p:spPr>
          <a:xfrm>
            <a:off x="7539425" y="4657363"/>
            <a:ext cx="646331" cy="215444"/>
          </a:xfrm>
          <a:prstGeom prst="rect">
            <a:avLst/>
          </a:prstGeom>
          <a:noFill/>
        </p:spPr>
        <p:txBody>
          <a:bodyPr wrap="none" rtlCol="0">
            <a:spAutoFit/>
          </a:bodyPr>
          <a:lstStyle/>
          <a:p>
            <a:pPr algn="ctr"/>
            <a:r>
              <a:rPr lang="en-US" altLang="ja-JP" sz="800" dirty="0">
                <a:solidFill>
                  <a:schemeClr val="accent4"/>
                </a:solidFill>
                <a:latin typeface="Meiryo" panose="020B0604030504040204" pitchFamily="34" charset="-128"/>
                <a:ea typeface="Meiryo" panose="020B0604030504040204" pitchFamily="34" charset="-128"/>
              </a:rPr>
              <a:t>2010</a:t>
            </a:r>
            <a:r>
              <a:rPr kumimoji="1" lang="ja-JP" altLang="en-US" sz="800">
                <a:solidFill>
                  <a:schemeClr val="accent4"/>
                </a:solidFill>
                <a:latin typeface="Meiryo" panose="020B0604030504040204" pitchFamily="34" charset="-128"/>
                <a:ea typeface="Meiryo" panose="020B0604030504040204" pitchFamily="34" charset="-128"/>
              </a:rPr>
              <a:t>年</a:t>
            </a:r>
            <a:r>
              <a:rPr kumimoji="1" lang="en-US" altLang="ja-JP" sz="800" dirty="0">
                <a:solidFill>
                  <a:schemeClr val="accent4"/>
                </a:solidFill>
                <a:latin typeface="Meiryo" panose="020B0604030504040204" pitchFamily="34" charset="-128"/>
                <a:ea typeface="Meiryo" panose="020B0604030504040204" pitchFamily="34" charset="-128"/>
              </a:rPr>
              <a:t>〜</a:t>
            </a:r>
            <a:endParaRPr kumimoji="1" lang="ja-JP" altLang="en-US" sz="800">
              <a:solidFill>
                <a:schemeClr val="accent4"/>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CE86A734-5DD4-CB45-956A-277EA84008D9}"/>
              </a:ext>
            </a:extLst>
          </p:cNvPr>
          <p:cNvSpPr txBox="1"/>
          <p:nvPr/>
        </p:nvSpPr>
        <p:spPr>
          <a:xfrm>
            <a:off x="173993" y="2844381"/>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1936</a:t>
            </a:r>
            <a:r>
              <a:rPr kumimoji="1" lang="ja-JP" altLang="en-US" sz="1200" dirty="0">
                <a:latin typeface="Meiryo" charset="-128"/>
                <a:ea typeface="Meiryo" charset="-128"/>
                <a:cs typeface="Meiryo" charset="-128"/>
              </a:rPr>
              <a:t>年</a:t>
            </a:r>
          </a:p>
        </p:txBody>
      </p:sp>
      <p:sp>
        <p:nvSpPr>
          <p:cNvPr id="83" name="テキスト ボックス 82">
            <a:extLst>
              <a:ext uri="{FF2B5EF4-FFF2-40B4-BE49-F238E27FC236}">
                <a16:creationId xmlns:a16="http://schemas.microsoft.com/office/drawing/2014/main" id="{CEB0A560-4B80-AA45-BC9C-42989FCB625A}"/>
              </a:ext>
            </a:extLst>
          </p:cNvPr>
          <p:cNvSpPr txBox="1"/>
          <p:nvPr/>
        </p:nvSpPr>
        <p:spPr>
          <a:xfrm>
            <a:off x="2209168" y="2844380"/>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1945</a:t>
            </a:r>
            <a:r>
              <a:rPr kumimoji="1" lang="ja-JP" altLang="en-US" sz="1200" dirty="0">
                <a:latin typeface="Meiryo" charset="-128"/>
                <a:ea typeface="Meiryo" charset="-128"/>
                <a:cs typeface="Meiryo" charset="-128"/>
              </a:rPr>
              <a:t>年</a:t>
            </a:r>
          </a:p>
        </p:txBody>
      </p:sp>
      <p:pic>
        <p:nvPicPr>
          <p:cNvPr id="87" name="図 86">
            <a:extLst>
              <a:ext uri="{FF2B5EF4-FFF2-40B4-BE49-F238E27FC236}">
                <a16:creationId xmlns:a16="http://schemas.microsoft.com/office/drawing/2014/main" id="{0F75032F-0B01-A74F-9339-A8D7DD174386}"/>
              </a:ext>
            </a:extLst>
          </p:cNvPr>
          <p:cNvPicPr>
            <a:picLocks noChangeAspect="1"/>
          </p:cNvPicPr>
          <p:nvPr/>
        </p:nvPicPr>
        <p:blipFill>
          <a:blip r:embed="rId13"/>
          <a:stretch>
            <a:fillRect/>
          </a:stretch>
        </p:blipFill>
        <p:spPr>
          <a:xfrm>
            <a:off x="5456770" y="2785258"/>
            <a:ext cx="723275" cy="759439"/>
          </a:xfrm>
          <a:prstGeom prst="rect">
            <a:avLst/>
          </a:prstGeom>
        </p:spPr>
      </p:pic>
      <p:sp>
        <p:nvSpPr>
          <p:cNvPr id="88" name="テキスト ボックス 87">
            <a:extLst>
              <a:ext uri="{FF2B5EF4-FFF2-40B4-BE49-F238E27FC236}">
                <a16:creationId xmlns:a16="http://schemas.microsoft.com/office/drawing/2014/main" id="{F5DCFDE5-0027-0845-A61F-C0E008BFAB03}"/>
              </a:ext>
            </a:extLst>
          </p:cNvPr>
          <p:cNvSpPr txBox="1"/>
          <p:nvPr/>
        </p:nvSpPr>
        <p:spPr>
          <a:xfrm>
            <a:off x="5175503" y="2598864"/>
            <a:ext cx="1313180"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スーパー・コンピュータ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20CAC335-3DB6-CD4E-AE79-A003B817A934}"/>
              </a:ext>
            </a:extLst>
          </p:cNvPr>
          <p:cNvSpPr txBox="1"/>
          <p:nvPr/>
        </p:nvSpPr>
        <p:spPr>
          <a:xfrm>
            <a:off x="5143233" y="2472863"/>
            <a:ext cx="646331"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1976</a:t>
            </a:r>
            <a:r>
              <a:rPr kumimoji="1" lang="ja-JP" altLang="en-US" sz="800">
                <a:solidFill>
                  <a:srgbClr val="0070C0"/>
                </a:solidFill>
                <a:latin typeface="Meiryo" panose="020B0604030504040204" pitchFamily="34" charset="-128"/>
                <a:ea typeface="Meiryo" panose="020B0604030504040204" pitchFamily="34" charset="-128"/>
              </a:rPr>
              <a:t>年</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1571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5" name="図 14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コンピュータ利用の</a:t>
            </a:r>
            <a:r>
              <a:rPr kumimoji="1" lang="ja-JP" altLang="en-US" sz="2700" dirty="0">
                <a:latin typeface="Meiryo" panose="020B0604030504040204" pitchFamily="34" charset="-128"/>
                <a:ea typeface="Meiryo" panose="020B0604030504040204" pitchFamily="34" charset="-128"/>
              </a:rPr>
              <a:t>歴史</a:t>
            </a:r>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101" name="図 10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4" name="図 1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7" name="図 10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62" name="図 161" descr="imgre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5" name="図 17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Meiryo" panose="020B0604030504040204" pitchFamily="34" charset="-128"/>
                <a:ea typeface="Meiryo" panose="020B0604030504040204" pitchFamily="34" charset="-128"/>
                <a:cs typeface="メイリオ"/>
              </a:rPr>
              <a:t>1960</a:t>
            </a:r>
            <a:r>
              <a:rPr lang="ja-JP" altLang="en-US" sz="2800" dirty="0">
                <a:solidFill>
                  <a:schemeClr val="accent5">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5">
                  <a:lumMod val="75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5">
                    <a:lumMod val="75000"/>
                  </a:schemeClr>
                </a:solidFill>
                <a:latin typeface="Meiryo" panose="020B0604030504040204" pitchFamily="34" charset="-128"/>
                <a:ea typeface="Meiryo" panose="020B0604030504040204" pitchFamily="34" charset="-128"/>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Meiryo" panose="020B0604030504040204" pitchFamily="34" charset="-128"/>
                <a:ea typeface="Meiryo" panose="020B0604030504040204" pitchFamily="34" charset="-128"/>
                <a:cs typeface="メイリオ"/>
              </a:rPr>
              <a:t>1970</a:t>
            </a:r>
            <a:r>
              <a:rPr lang="ja-JP" altLang="en-US" sz="2800" dirty="0">
                <a:solidFill>
                  <a:schemeClr val="accent1">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75000"/>
                </a:schemeClr>
              </a:solidFill>
              <a:latin typeface="Meiryo" panose="020B0604030504040204" pitchFamily="34" charset="-128"/>
              <a:ea typeface="Meiryo" panose="020B0604030504040204" pitchFamily="34" charset="-128"/>
              <a:cs typeface="メイリオ"/>
            </a:endParaRPr>
          </a:p>
          <a:p>
            <a:r>
              <a:rPr lang="ja-JP" altLang="en-US" sz="1000" dirty="0">
                <a:solidFill>
                  <a:schemeClr val="accent1">
                    <a:lumMod val="75000"/>
                  </a:schemeClr>
                </a:solidFill>
                <a:latin typeface="Meiryo" panose="020B0604030504040204" pitchFamily="34" charset="-128"/>
                <a:ea typeface="Meiryo" panose="020B0604030504040204" pitchFamily="34" charset="-128"/>
                <a:cs typeface="メイリオ"/>
              </a:rPr>
              <a:t>事務処理・工場生産の自動化</a:t>
            </a:r>
            <a:endParaRPr kumimoji="1" lang="ja-JP" altLang="en-US" sz="1000" dirty="0">
              <a:solidFill>
                <a:schemeClr val="accent1">
                  <a:lumMod val="75000"/>
                </a:schemeClr>
              </a:solidFill>
              <a:latin typeface="Meiryo" panose="020B0604030504040204" pitchFamily="34" charset="-128"/>
              <a:ea typeface="Meiryo" panose="020B0604030504040204" pitchFamily="34" charset="-128"/>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Meiryo" panose="020B0604030504040204" pitchFamily="34" charset="-128"/>
                <a:ea typeface="Meiryo" panose="020B0604030504040204" pitchFamily="34" charset="-128"/>
                <a:cs typeface="メイリオ"/>
              </a:rPr>
              <a:t>1980</a:t>
            </a:r>
            <a:r>
              <a:rPr lang="ja-JP" altLang="en-US" sz="2800" dirty="0">
                <a:solidFill>
                  <a:schemeClr val="accent1">
                    <a:lumMod val="50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50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小型コンピュータ・</a:t>
            </a:r>
            <a:r>
              <a:rPr kumimoji="1" lang="en-US" altLang="ja-JP" sz="1000" dirty="0">
                <a:solidFill>
                  <a:schemeClr val="accent1">
                    <a:lumMod val="50000"/>
                  </a:schemeClr>
                </a:solidFill>
                <a:latin typeface="Meiryo" panose="020B0604030504040204" pitchFamily="34" charset="-128"/>
                <a:ea typeface="Meiryo" panose="020B0604030504040204" pitchFamily="34" charset="-128"/>
                <a:cs typeface="メイリオ"/>
              </a:rPr>
              <a:t>PC</a:t>
            </a:r>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Meiryo" panose="020B0604030504040204" pitchFamily="34" charset="-128"/>
                <a:ea typeface="Meiryo" panose="020B0604030504040204" pitchFamily="34" charset="-128"/>
                <a:cs typeface="メイリオ"/>
              </a:rPr>
              <a:t>1990</a:t>
            </a:r>
            <a:r>
              <a:rPr lang="ja-JP" altLang="en-US" sz="2800" dirty="0">
                <a:solidFill>
                  <a:srgbClr val="000090"/>
                </a:solidFill>
                <a:latin typeface="Meiryo" panose="020B0604030504040204" pitchFamily="34" charset="-128"/>
                <a:ea typeface="Meiryo" panose="020B0604030504040204" pitchFamily="34" charset="-128"/>
                <a:cs typeface="メイリオ"/>
              </a:rPr>
              <a:t>年代</a:t>
            </a:r>
            <a:endParaRPr lang="en-US" altLang="ja-JP" sz="2800" dirty="0">
              <a:solidFill>
                <a:srgbClr val="000090"/>
              </a:solidFill>
              <a:latin typeface="Meiryo" panose="020B0604030504040204" pitchFamily="34" charset="-128"/>
              <a:ea typeface="Meiryo" panose="020B0604030504040204" pitchFamily="34" charset="-128"/>
              <a:cs typeface="メイリオ"/>
            </a:endParaRPr>
          </a:p>
          <a:p>
            <a:r>
              <a:rPr kumimoji="1" lang="ja-JP" altLang="en-US" sz="1000" dirty="0">
                <a:solidFill>
                  <a:srgbClr val="000090"/>
                </a:solidFill>
                <a:latin typeface="Meiryo" panose="020B0604030504040204" pitchFamily="34" charset="-128"/>
                <a:ea typeface="Meiryo" panose="020B0604030504040204" pitchFamily="34" charset="-128"/>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Meiryo" panose="020B0604030504040204" pitchFamily="34" charset="-128"/>
                <a:ea typeface="Meiryo" panose="020B0604030504040204" pitchFamily="34" charset="-128"/>
                <a:cs typeface="メイリオ"/>
              </a:rPr>
              <a:t>2000</a:t>
            </a:r>
            <a:r>
              <a:rPr lang="ja-JP" altLang="en-US" sz="2800" dirty="0">
                <a:solidFill>
                  <a:srgbClr val="0000FF"/>
                </a:solidFill>
                <a:latin typeface="Meiryo" panose="020B0604030504040204" pitchFamily="34" charset="-128"/>
                <a:ea typeface="Meiryo" panose="020B0604030504040204" pitchFamily="34" charset="-128"/>
                <a:cs typeface="メイリオ"/>
              </a:rPr>
              <a:t>年代</a:t>
            </a:r>
            <a:endParaRPr lang="en-US" altLang="ja-JP" sz="2800" dirty="0">
              <a:solidFill>
                <a:srgbClr val="0000FF"/>
              </a:solidFill>
              <a:latin typeface="Meiryo" panose="020B0604030504040204" pitchFamily="34" charset="-128"/>
              <a:ea typeface="Meiryo" panose="020B0604030504040204" pitchFamily="34" charset="-128"/>
              <a:cs typeface="メイリオ"/>
            </a:endParaRPr>
          </a:p>
          <a:p>
            <a:r>
              <a:rPr lang="ja-JP" altLang="en-US" sz="1000" dirty="0">
                <a:solidFill>
                  <a:srgbClr val="0000FF"/>
                </a:solidFill>
                <a:latin typeface="Meiryo" panose="020B0604030504040204" pitchFamily="34" charset="-128"/>
                <a:ea typeface="Meiryo" panose="020B0604030504040204" pitchFamily="34" charset="-128"/>
                <a:cs typeface="メイリオ"/>
              </a:rPr>
              <a:t>ソーシャル、モバイルの登場</a:t>
            </a:r>
            <a:endParaRPr kumimoji="1" lang="ja-JP" altLang="en-US" sz="1000" dirty="0">
              <a:solidFill>
                <a:srgbClr val="0000FF"/>
              </a:solidFill>
              <a:latin typeface="Meiryo" panose="020B0604030504040204" pitchFamily="34" charset="-128"/>
              <a:ea typeface="Meiryo" panose="020B0604030504040204" pitchFamily="34" charset="-128"/>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Meiryo" panose="020B0604030504040204" pitchFamily="34" charset="-128"/>
                <a:ea typeface="Meiryo" panose="020B0604030504040204" pitchFamily="34" charset="-128"/>
                <a:cs typeface="メイリオ"/>
              </a:rPr>
              <a:t>201X</a:t>
            </a:r>
            <a:r>
              <a:rPr lang="ja-JP" altLang="en-US" sz="2800" dirty="0">
                <a:solidFill>
                  <a:srgbClr val="3366FF"/>
                </a:solidFill>
                <a:latin typeface="Meiryo" panose="020B0604030504040204" pitchFamily="34" charset="-128"/>
                <a:ea typeface="Meiryo" panose="020B0604030504040204" pitchFamily="34" charset="-128"/>
                <a:cs typeface="メイリオ"/>
              </a:rPr>
              <a:t>年</a:t>
            </a:r>
            <a:r>
              <a:rPr lang="en-US" altLang="ja-JP" sz="2800" dirty="0">
                <a:solidFill>
                  <a:srgbClr val="3366FF"/>
                </a:solidFill>
                <a:latin typeface="Meiryo" panose="020B0604030504040204" pitchFamily="34" charset="-128"/>
                <a:ea typeface="Meiryo" panose="020B0604030504040204" pitchFamily="34" charset="-128"/>
                <a:cs typeface="メイリオ"/>
              </a:rPr>
              <a:t>〜</a:t>
            </a:r>
          </a:p>
          <a:p>
            <a:r>
              <a:rPr lang="en-US" altLang="ja-JP" sz="1000" dirty="0" err="1">
                <a:solidFill>
                  <a:srgbClr val="3366FF"/>
                </a:solidFill>
                <a:latin typeface="Meiryo" panose="020B0604030504040204" pitchFamily="34" charset="-128"/>
                <a:ea typeface="Meiryo" panose="020B0604030504040204" pitchFamily="34" charset="-128"/>
                <a:cs typeface="メイリオ"/>
              </a:rPr>
              <a:t>IoT</a:t>
            </a:r>
            <a:r>
              <a:rPr lang="ja-JP" altLang="en-US" sz="1000" dirty="0">
                <a:solidFill>
                  <a:srgbClr val="3366FF"/>
                </a:solidFill>
                <a:latin typeface="Meiryo" panose="020B0604030504040204" pitchFamily="34" charset="-128"/>
                <a:ea typeface="Meiryo" panose="020B0604030504040204" pitchFamily="34" charset="-128"/>
                <a:cs typeface="メイリオ"/>
              </a:rPr>
              <a:t>・アナリティクスの進化</a:t>
            </a:r>
            <a:endParaRPr lang="en-US" altLang="ja-JP" sz="1000" dirty="0">
              <a:solidFill>
                <a:srgbClr val="3366FF"/>
              </a:solidFill>
              <a:latin typeface="Meiryo" panose="020B0604030504040204" pitchFamily="34" charset="-128"/>
              <a:ea typeface="Meiryo" panose="020B0604030504040204" pitchFamily="34" charset="-128"/>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カリキュレーション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ルーチンワーク</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ワークフロー</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コラボレーション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アクティビティ</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Meiryo" panose="020B0604030504040204" pitchFamily="34" charset="-128"/>
                <a:ea typeface="Meiryo" panose="020B0604030504040204" pitchFamily="34" charset="-128"/>
                <a:cs typeface="メイリオ"/>
              </a:rPr>
              <a:t>日常生活や社会活動</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エンゲージメント</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ヒトとヒトのつながり</a:t>
            </a:r>
          </a:p>
        </p:txBody>
      </p:sp>
    </p:spTree>
    <p:extLst>
      <p:ext uri="{BB962C8B-B14F-4D97-AF65-F5344CB8AC3E}">
        <p14:creationId xmlns:p14="http://schemas.microsoft.com/office/powerpoint/2010/main" val="2300794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25149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1206315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dist"/>
            <a:r>
              <a:rPr lang="ja-JP" altLang="en-US" sz="2000">
                <a:solidFill>
                  <a:srgbClr val="FFFFFF"/>
                </a:solidFill>
                <a:effectLst/>
                <a:latin typeface="メイリオ"/>
                <a:ea typeface="メイリオ"/>
                <a:cs typeface="メイリオ"/>
              </a:rPr>
              <a:t>ビジネスの在り方を根本的に変える</a:t>
            </a:r>
            <a:endParaRPr lang="en-US" altLang="ja-JP" sz="2000" dirty="0">
              <a:solidFill>
                <a:srgbClr val="FFFFFF"/>
              </a:solidFill>
              <a:effectLst/>
              <a:latin typeface="メイリオ"/>
              <a:ea typeface="メイリオ"/>
              <a:cs typeface="メイリオ"/>
            </a:endParaRPr>
          </a:p>
          <a:p>
            <a:pPr algn="dist"/>
            <a:r>
              <a:rPr lang="ja-JP" altLang="en-US" sz="2000">
                <a:solidFill>
                  <a:srgbClr val="FFFFFF"/>
                </a:solidFill>
                <a:latin typeface="メイリオ"/>
                <a:ea typeface="メイリオ"/>
                <a:cs typeface="メイリオ"/>
              </a:rPr>
              <a:t>デジタル･トランスフォーメーション</a:t>
            </a:r>
            <a:endParaRPr lang="en-US" altLang="ja-JP" sz="20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697261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r>
              <a:rPr kumimoji="1" lang="en-US" altLang="ja-JP" dirty="0"/>
              <a:t> </a:t>
            </a:r>
            <a:r>
              <a:rPr kumimoji="1" lang="ja-JP" altLang="en-US"/>
              <a:t>（１）</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43170" y="2035873"/>
            <a:ext cx="2449286" cy="738664"/>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規模の拡大が容易で早い</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利益逓増／複製にコストがかからない</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43170" y="3467650"/>
            <a:ext cx="2449286" cy="523220"/>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変化を即座に把握できる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変化への即応力がある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43170" y="4679675"/>
            <a:ext cx="2449286" cy="954107"/>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エコシステムが容易に形成できる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イノベーションが誘発、加速する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50" y="2377386"/>
            <a:ext cx="1114320" cy="13518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8850" y="3729260"/>
            <a:ext cx="1114320" cy="1359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405205"/>
            <a:ext cx="1114320" cy="1319748"/>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47018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デジタルとフィジカル（２）</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28553" y="2830533"/>
            <a:ext cx="1828139"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324366" y="2830532"/>
            <a:ext cx="1828139"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709087" y="3196983"/>
            <a:ext cx="146706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フィジカル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Physical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633142" y="3196983"/>
            <a:ext cx="121058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5EC6C2C-6DE3-BF4F-A8FB-CA521F15BCF2}"/>
              </a:ext>
            </a:extLst>
          </p:cNvPr>
          <p:cNvSpPr/>
          <p:nvPr/>
        </p:nvSpPr>
        <p:spPr>
          <a:xfrm>
            <a:off x="6120180" y="1611265"/>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賢くなる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Intelligent</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20179" y="2954948"/>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つながる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Connected</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20179" y="4318421"/>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変化し続ける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Dynamic</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 name="直線矢印コネクタ 29">
            <a:extLst>
              <a:ext uri="{FF2B5EF4-FFF2-40B4-BE49-F238E27FC236}">
                <a16:creationId xmlns:a16="http://schemas.microsoft.com/office/drawing/2014/main" id="{C9D323A8-F2F3-FD43-A2B9-6EE4DC31C57D}"/>
              </a:ext>
            </a:extLst>
          </p:cNvPr>
          <p:cNvCxnSpPr>
            <a:cxnSpLocks/>
            <a:stCxn id="5" idx="3"/>
            <a:endCxn id="20" idx="1"/>
          </p:cNvCxnSpPr>
          <p:nvPr/>
        </p:nvCxnSpPr>
        <p:spPr>
          <a:xfrm flipV="1">
            <a:off x="5152505" y="2245212"/>
            <a:ext cx="967675" cy="1343680"/>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2967CA8F-AE3E-CD40-9B06-F417D3A88A0A}"/>
              </a:ext>
            </a:extLst>
          </p:cNvPr>
          <p:cNvCxnSpPr>
            <a:cxnSpLocks/>
            <a:stCxn id="5" idx="3"/>
            <a:endCxn id="21" idx="1"/>
          </p:cNvCxnSpPr>
          <p:nvPr/>
        </p:nvCxnSpPr>
        <p:spPr>
          <a:xfrm>
            <a:off x="5152505" y="3588892"/>
            <a:ext cx="967674" cy="3"/>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913BA8C3-29DB-8445-8803-34A14AD3BABC}"/>
              </a:ext>
            </a:extLst>
          </p:cNvPr>
          <p:cNvCxnSpPr>
            <a:cxnSpLocks/>
            <a:stCxn id="5" idx="3"/>
            <a:endCxn id="22" idx="1"/>
          </p:cNvCxnSpPr>
          <p:nvPr/>
        </p:nvCxnSpPr>
        <p:spPr>
          <a:xfrm>
            <a:off x="5152505" y="3588892"/>
            <a:ext cx="967674" cy="1363476"/>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下カーブ矢印 49">
            <a:extLst>
              <a:ext uri="{FF2B5EF4-FFF2-40B4-BE49-F238E27FC236}">
                <a16:creationId xmlns:a16="http://schemas.microsoft.com/office/drawing/2014/main" id="{75437120-990A-6B48-BEFD-47576C1546F6}"/>
              </a:ext>
            </a:extLst>
          </p:cNvPr>
          <p:cNvSpPr/>
          <p:nvPr/>
        </p:nvSpPr>
        <p:spPr>
          <a:xfrm rot="10800000">
            <a:off x="2092802" y="3648716"/>
            <a:ext cx="1414486" cy="64465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2217369" y="2955133"/>
            <a:ext cx="1414486" cy="655777"/>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2541638" y="3444882"/>
            <a:ext cx="643767" cy="400110"/>
          </a:xfrm>
          <a:prstGeom prst="rect">
            <a:avLst/>
          </a:prstGeom>
          <a:noFill/>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6157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22" presetClass="entr" presetSubtype="8"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en-US" altLang="ja-JP" dirty="0"/>
              <a:t>CPS</a:t>
            </a:r>
            <a:r>
              <a:rPr lang="ja-JP" altLang="en-US"/>
              <a:t>と</a:t>
            </a:r>
            <a:r>
              <a:rPr lang="ja-JP" altLang="en-US" sz="2700">
                <a:latin typeface="Meiryo" panose="020B0604030504040204" pitchFamily="34" charset="-128"/>
                <a:ea typeface="Meiryo" panose="020B0604030504040204" pitchFamily="34" charset="-128"/>
              </a:rPr>
              <a:t>デジタル・トランスフォーメーション</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18094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グループ化 297">
            <a:extLst>
              <a:ext uri="{FF2B5EF4-FFF2-40B4-BE49-F238E27FC236}">
                <a16:creationId xmlns:a16="http://schemas.microsoft.com/office/drawing/2014/main" id="{2AB66F05-9504-154E-B3C1-8EAB308C29E2}"/>
              </a:ext>
            </a:extLst>
          </p:cNvPr>
          <p:cNvGrpSpPr/>
          <p:nvPr/>
        </p:nvGrpSpPr>
        <p:grpSpPr>
          <a:xfrm>
            <a:off x="5060486" y="2256145"/>
            <a:ext cx="3191195" cy="1988360"/>
            <a:chOff x="6203370" y="2024291"/>
            <a:chExt cx="3191195" cy="1988360"/>
          </a:xfrm>
        </p:grpSpPr>
        <p:sp>
          <p:nvSpPr>
            <p:cNvPr id="299" name="正方形/長方形 298">
              <a:extLst>
                <a:ext uri="{FF2B5EF4-FFF2-40B4-BE49-F238E27FC236}">
                  <a16:creationId xmlns:a16="http://schemas.microsoft.com/office/drawing/2014/main" id="{7C8AF430-525D-EA41-9205-6BC39F999D92}"/>
                </a:ext>
              </a:extLst>
            </p:cNvPr>
            <p:cNvSpPr/>
            <p:nvPr/>
          </p:nvSpPr>
          <p:spPr>
            <a:xfrm>
              <a:off x="6203370" y="2024291"/>
              <a:ext cx="3191195" cy="1988360"/>
            </a:xfrm>
            <a:prstGeom prst="rect">
              <a:avLst/>
            </a:prstGeom>
            <a:solidFill>
              <a:srgbClr val="FFFBD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A2757CF-EB50-9F49-807A-B3FFE11124ED}"/>
                </a:ext>
              </a:extLst>
            </p:cNvPr>
            <p:cNvSpPr/>
            <p:nvPr/>
          </p:nvSpPr>
          <p:spPr>
            <a:xfrm>
              <a:off x="6958318" y="2587569"/>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円/楕円 300">
              <a:extLst>
                <a:ext uri="{FF2B5EF4-FFF2-40B4-BE49-F238E27FC236}">
                  <a16:creationId xmlns:a16="http://schemas.microsoft.com/office/drawing/2014/main" id="{3AA77181-AF70-C54A-AB96-409DB5A53B48}"/>
                </a:ext>
              </a:extLst>
            </p:cNvPr>
            <p:cNvSpPr/>
            <p:nvPr/>
          </p:nvSpPr>
          <p:spPr>
            <a:xfrm>
              <a:off x="6791970" y="351123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円/楕円 301">
              <a:extLst>
                <a:ext uri="{FF2B5EF4-FFF2-40B4-BE49-F238E27FC236}">
                  <a16:creationId xmlns:a16="http://schemas.microsoft.com/office/drawing/2014/main" id="{0D4AFA4A-683B-6542-B161-2C1AC7827B28}"/>
                </a:ext>
              </a:extLst>
            </p:cNvPr>
            <p:cNvSpPr/>
            <p:nvPr/>
          </p:nvSpPr>
          <p:spPr>
            <a:xfrm>
              <a:off x="7611792" y="2837369"/>
              <a:ext cx="374350" cy="37435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円/楕円 302">
              <a:extLst>
                <a:ext uri="{FF2B5EF4-FFF2-40B4-BE49-F238E27FC236}">
                  <a16:creationId xmlns:a16="http://schemas.microsoft.com/office/drawing/2014/main" id="{230D15F9-2A36-9244-AB33-B97B51E1F1C6}"/>
                </a:ext>
              </a:extLst>
            </p:cNvPr>
            <p:cNvSpPr/>
            <p:nvPr/>
          </p:nvSpPr>
          <p:spPr>
            <a:xfrm>
              <a:off x="8117192" y="2442778"/>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D6652024-75DE-5E41-9FB8-85DA2CEEABF1}"/>
                </a:ext>
              </a:extLst>
            </p:cNvPr>
            <p:cNvSpPr/>
            <p:nvPr/>
          </p:nvSpPr>
          <p:spPr>
            <a:xfrm>
              <a:off x="8802050" y="28766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a:extLst>
                <a:ext uri="{FF2B5EF4-FFF2-40B4-BE49-F238E27FC236}">
                  <a16:creationId xmlns:a16="http://schemas.microsoft.com/office/drawing/2014/main" id="{CD83B9D8-C109-BD40-A0C6-A7989CB7D29B}"/>
                </a:ext>
              </a:extLst>
            </p:cNvPr>
            <p:cNvSpPr/>
            <p:nvPr/>
          </p:nvSpPr>
          <p:spPr>
            <a:xfrm>
              <a:off x="8237843" y="35602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a:extLst>
                <a:ext uri="{FF2B5EF4-FFF2-40B4-BE49-F238E27FC236}">
                  <a16:creationId xmlns:a16="http://schemas.microsoft.com/office/drawing/2014/main" id="{C7C92A9C-C89A-034B-B8D3-970D547A37FB}"/>
                </a:ext>
              </a:extLst>
            </p:cNvPr>
            <p:cNvSpPr/>
            <p:nvPr/>
          </p:nvSpPr>
          <p:spPr>
            <a:xfrm>
              <a:off x="7631102" y="354596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コネクタ 306">
              <a:extLst>
                <a:ext uri="{FF2B5EF4-FFF2-40B4-BE49-F238E27FC236}">
                  <a16:creationId xmlns:a16="http://schemas.microsoft.com/office/drawing/2014/main" id="{D756D9C5-95AF-5446-BE01-38B2BE237F04}"/>
                </a:ext>
              </a:extLst>
            </p:cNvPr>
            <p:cNvCxnSpPr>
              <a:cxnSpLocks/>
              <a:stCxn id="300" idx="5"/>
              <a:endCxn id="302" idx="2"/>
            </p:cNvCxnSpPr>
            <p:nvPr/>
          </p:nvCxnSpPr>
          <p:spPr>
            <a:xfrm>
              <a:off x="7204513" y="2833763"/>
              <a:ext cx="407279" cy="19078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08" name="直線コネクタ 307">
              <a:extLst>
                <a:ext uri="{FF2B5EF4-FFF2-40B4-BE49-F238E27FC236}">
                  <a16:creationId xmlns:a16="http://schemas.microsoft.com/office/drawing/2014/main" id="{14ED2617-C707-B541-9BFF-B4D8DDE8BF58}"/>
                </a:ext>
              </a:extLst>
            </p:cNvPr>
            <p:cNvCxnSpPr>
              <a:cxnSpLocks/>
              <a:stCxn id="302" idx="7"/>
              <a:endCxn id="303" idx="3"/>
            </p:cNvCxnSpPr>
            <p:nvPr/>
          </p:nvCxnSpPr>
          <p:spPr>
            <a:xfrm flipV="1">
              <a:off x="7931320" y="2688972"/>
              <a:ext cx="228112" cy="20322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09" name="直線コネクタ 308">
              <a:extLst>
                <a:ext uri="{FF2B5EF4-FFF2-40B4-BE49-F238E27FC236}">
                  <a16:creationId xmlns:a16="http://schemas.microsoft.com/office/drawing/2014/main" id="{B97209B3-BF56-DF4D-8CDA-95E0A1A7DA59}"/>
                </a:ext>
              </a:extLst>
            </p:cNvPr>
            <p:cNvCxnSpPr>
              <a:cxnSpLocks/>
              <a:stCxn id="301" idx="7"/>
              <a:endCxn id="302" idx="2"/>
            </p:cNvCxnSpPr>
            <p:nvPr/>
          </p:nvCxnSpPr>
          <p:spPr>
            <a:xfrm flipV="1">
              <a:off x="7038165" y="3024548"/>
              <a:ext cx="573627" cy="52892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0" name="直線コネクタ 309">
              <a:extLst>
                <a:ext uri="{FF2B5EF4-FFF2-40B4-BE49-F238E27FC236}">
                  <a16:creationId xmlns:a16="http://schemas.microsoft.com/office/drawing/2014/main" id="{F5F7AE2F-D784-5544-B522-4FE4F9FDC4E5}"/>
                </a:ext>
              </a:extLst>
            </p:cNvPr>
            <p:cNvCxnSpPr>
              <a:cxnSpLocks/>
              <a:stCxn id="316" idx="3"/>
              <a:endCxn id="302" idx="6"/>
            </p:cNvCxnSpPr>
            <p:nvPr/>
          </p:nvCxnSpPr>
          <p:spPr>
            <a:xfrm flipH="1">
              <a:off x="7986142" y="2487706"/>
              <a:ext cx="860905" cy="53684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1" name="直線コネクタ 310">
              <a:extLst>
                <a:ext uri="{FF2B5EF4-FFF2-40B4-BE49-F238E27FC236}">
                  <a16:creationId xmlns:a16="http://schemas.microsoft.com/office/drawing/2014/main" id="{8A7C2E15-0D19-E34B-97A6-53379921AE81}"/>
                </a:ext>
              </a:extLst>
            </p:cNvPr>
            <p:cNvCxnSpPr>
              <a:cxnSpLocks/>
              <a:stCxn id="302" idx="5"/>
              <a:endCxn id="305" idx="0"/>
            </p:cNvCxnSpPr>
            <p:nvPr/>
          </p:nvCxnSpPr>
          <p:spPr>
            <a:xfrm>
              <a:off x="7931320" y="3156903"/>
              <a:ext cx="450741" cy="403323"/>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2" name="直線コネクタ 311">
              <a:extLst>
                <a:ext uri="{FF2B5EF4-FFF2-40B4-BE49-F238E27FC236}">
                  <a16:creationId xmlns:a16="http://schemas.microsoft.com/office/drawing/2014/main" id="{C552000F-B48B-6145-AE90-1B37E79B5784}"/>
                </a:ext>
              </a:extLst>
            </p:cNvPr>
            <p:cNvCxnSpPr>
              <a:cxnSpLocks/>
              <a:stCxn id="302" idx="4"/>
              <a:endCxn id="306" idx="0"/>
            </p:cNvCxnSpPr>
            <p:nvPr/>
          </p:nvCxnSpPr>
          <p:spPr>
            <a:xfrm flipH="1">
              <a:off x="7775320" y="3211726"/>
              <a:ext cx="23647" cy="334239"/>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3" name="直線コネクタ 312">
              <a:extLst>
                <a:ext uri="{FF2B5EF4-FFF2-40B4-BE49-F238E27FC236}">
                  <a16:creationId xmlns:a16="http://schemas.microsoft.com/office/drawing/2014/main" id="{9E101D06-7113-0D40-B496-FA268FD671B6}"/>
                </a:ext>
              </a:extLst>
            </p:cNvPr>
            <p:cNvCxnSpPr>
              <a:cxnSpLocks/>
              <a:endCxn id="301" idx="6"/>
            </p:cNvCxnSpPr>
            <p:nvPr/>
          </p:nvCxnSpPr>
          <p:spPr>
            <a:xfrm flipH="1" flipV="1">
              <a:off x="7080405" y="3655452"/>
              <a:ext cx="547722" cy="3473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sp>
          <p:nvSpPr>
            <p:cNvPr id="314" name="円/楕円 313">
              <a:extLst>
                <a:ext uri="{FF2B5EF4-FFF2-40B4-BE49-F238E27FC236}">
                  <a16:creationId xmlns:a16="http://schemas.microsoft.com/office/drawing/2014/main" id="{9071A387-743D-2540-9730-28EF5F0DA6DD}"/>
                </a:ext>
              </a:extLst>
            </p:cNvPr>
            <p:cNvSpPr/>
            <p:nvPr/>
          </p:nvSpPr>
          <p:spPr>
            <a:xfrm>
              <a:off x="7269904" y="215434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円/楕円 314">
              <a:extLst>
                <a:ext uri="{FF2B5EF4-FFF2-40B4-BE49-F238E27FC236}">
                  <a16:creationId xmlns:a16="http://schemas.microsoft.com/office/drawing/2014/main" id="{4A2E3D98-2F16-544C-B3CB-173B4262555F}"/>
                </a:ext>
              </a:extLst>
            </p:cNvPr>
            <p:cNvSpPr/>
            <p:nvPr/>
          </p:nvSpPr>
          <p:spPr>
            <a:xfrm>
              <a:off x="8831802" y="3589369"/>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CC5A114C-73A1-2242-8686-ACE684AD706E}"/>
                </a:ext>
              </a:extLst>
            </p:cNvPr>
            <p:cNvSpPr/>
            <p:nvPr/>
          </p:nvSpPr>
          <p:spPr>
            <a:xfrm>
              <a:off x="8804807" y="2241512"/>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円/楕円 316">
              <a:extLst>
                <a:ext uri="{FF2B5EF4-FFF2-40B4-BE49-F238E27FC236}">
                  <a16:creationId xmlns:a16="http://schemas.microsoft.com/office/drawing/2014/main" id="{43CB51E7-CB28-FB42-BD01-0B628581F641}"/>
                </a:ext>
              </a:extLst>
            </p:cNvPr>
            <p:cNvSpPr/>
            <p:nvPr/>
          </p:nvSpPr>
          <p:spPr>
            <a:xfrm>
              <a:off x="6474003" y="2875771"/>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8" name="直線コネクタ 317">
              <a:extLst>
                <a:ext uri="{FF2B5EF4-FFF2-40B4-BE49-F238E27FC236}">
                  <a16:creationId xmlns:a16="http://schemas.microsoft.com/office/drawing/2014/main" id="{077AAB12-B111-7240-BAD4-425F86A6840A}"/>
                </a:ext>
              </a:extLst>
            </p:cNvPr>
            <p:cNvCxnSpPr>
              <a:cxnSpLocks/>
              <a:stCxn id="317" idx="6"/>
              <a:endCxn id="302" idx="2"/>
            </p:cNvCxnSpPr>
            <p:nvPr/>
          </p:nvCxnSpPr>
          <p:spPr>
            <a:xfrm>
              <a:off x="6762438" y="3019988"/>
              <a:ext cx="849354" cy="456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9" name="直線コネクタ 318">
              <a:extLst>
                <a:ext uri="{FF2B5EF4-FFF2-40B4-BE49-F238E27FC236}">
                  <a16:creationId xmlns:a16="http://schemas.microsoft.com/office/drawing/2014/main" id="{4F51AC8A-6C4A-E543-BC26-EDCE455ADBC4}"/>
                </a:ext>
              </a:extLst>
            </p:cNvPr>
            <p:cNvCxnSpPr>
              <a:cxnSpLocks/>
              <a:stCxn id="302" idx="1"/>
              <a:endCxn id="314" idx="4"/>
            </p:cNvCxnSpPr>
            <p:nvPr/>
          </p:nvCxnSpPr>
          <p:spPr>
            <a:xfrm flipH="1" flipV="1">
              <a:off x="7414122" y="2442778"/>
              <a:ext cx="252492" cy="449414"/>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21" name="直線コネクタ 320">
              <a:extLst>
                <a:ext uri="{FF2B5EF4-FFF2-40B4-BE49-F238E27FC236}">
                  <a16:creationId xmlns:a16="http://schemas.microsoft.com/office/drawing/2014/main" id="{C0D3BDDE-D18B-0542-94E4-E02CA8690B38}"/>
                </a:ext>
              </a:extLst>
            </p:cNvPr>
            <p:cNvCxnSpPr>
              <a:cxnSpLocks/>
              <a:stCxn id="302" idx="6"/>
              <a:endCxn id="315" idx="2"/>
            </p:cNvCxnSpPr>
            <p:nvPr/>
          </p:nvCxnSpPr>
          <p:spPr>
            <a:xfrm>
              <a:off x="7986142" y="3024548"/>
              <a:ext cx="845660" cy="709038"/>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27" name="直線コネクタ 326">
              <a:extLst>
                <a:ext uri="{FF2B5EF4-FFF2-40B4-BE49-F238E27FC236}">
                  <a16:creationId xmlns:a16="http://schemas.microsoft.com/office/drawing/2014/main" id="{8B74D29F-CB4E-6344-ADD8-BBB19060F710}"/>
                </a:ext>
              </a:extLst>
            </p:cNvPr>
            <p:cNvCxnSpPr>
              <a:cxnSpLocks/>
              <a:stCxn id="304" idx="2"/>
              <a:endCxn id="302" idx="6"/>
            </p:cNvCxnSpPr>
            <p:nvPr/>
          </p:nvCxnSpPr>
          <p:spPr>
            <a:xfrm flipH="1">
              <a:off x="7986142" y="3020843"/>
              <a:ext cx="815908" cy="370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38" name="直線コネクタ 337">
              <a:extLst>
                <a:ext uri="{FF2B5EF4-FFF2-40B4-BE49-F238E27FC236}">
                  <a16:creationId xmlns:a16="http://schemas.microsoft.com/office/drawing/2014/main" id="{3F1DE2CB-D394-8F4A-8D95-1A6D5B2A854B}"/>
                </a:ext>
              </a:extLst>
            </p:cNvPr>
            <p:cNvCxnSpPr>
              <a:cxnSpLocks/>
              <a:stCxn id="300" idx="7"/>
              <a:endCxn id="314" idx="3"/>
            </p:cNvCxnSpPr>
            <p:nvPr/>
          </p:nvCxnSpPr>
          <p:spPr>
            <a:xfrm flipV="1">
              <a:off x="7204513" y="2400538"/>
              <a:ext cx="107631" cy="229271"/>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grpSp>
      <p:grpSp>
        <p:nvGrpSpPr>
          <p:cNvPr id="297" name="グループ化 296">
            <a:extLst>
              <a:ext uri="{FF2B5EF4-FFF2-40B4-BE49-F238E27FC236}">
                <a16:creationId xmlns:a16="http://schemas.microsoft.com/office/drawing/2014/main" id="{02C7455A-35E6-5D41-8A4D-DB49EE63C3DF}"/>
              </a:ext>
            </a:extLst>
          </p:cNvPr>
          <p:cNvGrpSpPr/>
          <p:nvPr/>
        </p:nvGrpSpPr>
        <p:grpSpPr>
          <a:xfrm>
            <a:off x="3851108" y="2783565"/>
            <a:ext cx="3191195" cy="1988360"/>
            <a:chOff x="6203370" y="2024291"/>
            <a:chExt cx="3191195" cy="1988360"/>
          </a:xfrm>
        </p:grpSpPr>
        <p:sp>
          <p:nvSpPr>
            <p:cNvPr id="241" name="正方形/長方形 240">
              <a:extLst>
                <a:ext uri="{FF2B5EF4-FFF2-40B4-BE49-F238E27FC236}">
                  <a16:creationId xmlns:a16="http://schemas.microsoft.com/office/drawing/2014/main" id="{8CBF8E08-AEC6-EB4A-9A9E-A51D825A7DD6}"/>
                </a:ext>
              </a:extLst>
            </p:cNvPr>
            <p:cNvSpPr/>
            <p:nvPr/>
          </p:nvSpPr>
          <p:spPr>
            <a:xfrm>
              <a:off x="6203370" y="2024291"/>
              <a:ext cx="3191195" cy="1988360"/>
            </a:xfrm>
            <a:prstGeom prst="rect">
              <a:avLst/>
            </a:prstGeom>
            <a:solidFill>
              <a:srgbClr val="FFFBD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円/楕円 241">
              <a:extLst>
                <a:ext uri="{FF2B5EF4-FFF2-40B4-BE49-F238E27FC236}">
                  <a16:creationId xmlns:a16="http://schemas.microsoft.com/office/drawing/2014/main" id="{1BCE2DC1-3E2A-2446-B8F0-C9C2846D7DFB}"/>
                </a:ext>
              </a:extLst>
            </p:cNvPr>
            <p:cNvSpPr/>
            <p:nvPr/>
          </p:nvSpPr>
          <p:spPr>
            <a:xfrm>
              <a:off x="6713093" y="2347980"/>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円/楕円 242">
              <a:extLst>
                <a:ext uri="{FF2B5EF4-FFF2-40B4-BE49-F238E27FC236}">
                  <a16:creationId xmlns:a16="http://schemas.microsoft.com/office/drawing/2014/main" id="{6FF7F1B8-C74C-874B-96D5-5C1335C300C4}"/>
                </a:ext>
              </a:extLst>
            </p:cNvPr>
            <p:cNvSpPr/>
            <p:nvPr/>
          </p:nvSpPr>
          <p:spPr>
            <a:xfrm>
              <a:off x="6791970" y="351123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3538C086-F678-824C-8439-0E14B4B61200}"/>
                </a:ext>
              </a:extLst>
            </p:cNvPr>
            <p:cNvSpPr/>
            <p:nvPr/>
          </p:nvSpPr>
          <p:spPr>
            <a:xfrm>
              <a:off x="7611792" y="2837369"/>
              <a:ext cx="374350" cy="37435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97FEA630-EA72-A840-96F1-DDED107F0865}"/>
                </a:ext>
              </a:extLst>
            </p:cNvPr>
            <p:cNvSpPr/>
            <p:nvPr/>
          </p:nvSpPr>
          <p:spPr>
            <a:xfrm>
              <a:off x="7909611" y="2162888"/>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円/楕円 245">
              <a:extLst>
                <a:ext uri="{FF2B5EF4-FFF2-40B4-BE49-F238E27FC236}">
                  <a16:creationId xmlns:a16="http://schemas.microsoft.com/office/drawing/2014/main" id="{9BFCA485-EE04-1947-9DCC-8A5C809A642E}"/>
                </a:ext>
              </a:extLst>
            </p:cNvPr>
            <p:cNvSpPr/>
            <p:nvPr/>
          </p:nvSpPr>
          <p:spPr>
            <a:xfrm>
              <a:off x="8777411" y="290080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円/楕円 246">
              <a:extLst>
                <a:ext uri="{FF2B5EF4-FFF2-40B4-BE49-F238E27FC236}">
                  <a16:creationId xmlns:a16="http://schemas.microsoft.com/office/drawing/2014/main" id="{666FDF1B-5383-D84A-9902-404C1321CCB9}"/>
                </a:ext>
              </a:extLst>
            </p:cNvPr>
            <p:cNvSpPr/>
            <p:nvPr/>
          </p:nvSpPr>
          <p:spPr>
            <a:xfrm>
              <a:off x="8237843" y="35602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416B5698-4732-4B4D-BAB8-DA09977AEF54}"/>
                </a:ext>
              </a:extLst>
            </p:cNvPr>
            <p:cNvSpPr/>
            <p:nvPr/>
          </p:nvSpPr>
          <p:spPr>
            <a:xfrm>
              <a:off x="7631102" y="354596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C25EAFD1-F3CD-7641-9F56-D236F431586D}"/>
                </a:ext>
              </a:extLst>
            </p:cNvPr>
            <p:cNvCxnSpPr>
              <a:cxnSpLocks/>
              <a:stCxn id="242" idx="5"/>
              <a:endCxn id="244" idx="2"/>
            </p:cNvCxnSpPr>
            <p:nvPr/>
          </p:nvCxnSpPr>
          <p:spPr>
            <a:xfrm>
              <a:off x="6959288" y="2594174"/>
              <a:ext cx="652504" cy="430374"/>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0" name="直線コネクタ 249">
              <a:extLst>
                <a:ext uri="{FF2B5EF4-FFF2-40B4-BE49-F238E27FC236}">
                  <a16:creationId xmlns:a16="http://schemas.microsoft.com/office/drawing/2014/main" id="{2967A700-E17C-BD43-B110-2A7D84B4B769}"/>
                </a:ext>
              </a:extLst>
            </p:cNvPr>
            <p:cNvCxnSpPr>
              <a:cxnSpLocks/>
              <a:stCxn id="244" idx="0"/>
              <a:endCxn id="245" idx="4"/>
            </p:cNvCxnSpPr>
            <p:nvPr/>
          </p:nvCxnSpPr>
          <p:spPr>
            <a:xfrm flipV="1">
              <a:off x="7798967" y="2451322"/>
              <a:ext cx="254862" cy="38604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1" name="直線コネクタ 250">
              <a:extLst>
                <a:ext uri="{FF2B5EF4-FFF2-40B4-BE49-F238E27FC236}">
                  <a16:creationId xmlns:a16="http://schemas.microsoft.com/office/drawing/2014/main" id="{87D95ED4-2C30-2248-AB77-5AC5382BCCAF}"/>
                </a:ext>
              </a:extLst>
            </p:cNvPr>
            <p:cNvCxnSpPr>
              <a:cxnSpLocks/>
              <a:stCxn id="243" idx="7"/>
              <a:endCxn id="244" idx="2"/>
            </p:cNvCxnSpPr>
            <p:nvPr/>
          </p:nvCxnSpPr>
          <p:spPr>
            <a:xfrm flipV="1">
              <a:off x="7038165" y="3024548"/>
              <a:ext cx="573627" cy="52892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2" name="直線コネクタ 251">
              <a:extLst>
                <a:ext uri="{FF2B5EF4-FFF2-40B4-BE49-F238E27FC236}">
                  <a16:creationId xmlns:a16="http://schemas.microsoft.com/office/drawing/2014/main" id="{E8940F7F-47DF-D64A-AF18-3449D74C7692}"/>
                </a:ext>
              </a:extLst>
            </p:cNvPr>
            <p:cNvCxnSpPr>
              <a:cxnSpLocks/>
              <a:stCxn id="261" idx="3"/>
              <a:endCxn id="244" idx="6"/>
            </p:cNvCxnSpPr>
            <p:nvPr/>
          </p:nvCxnSpPr>
          <p:spPr>
            <a:xfrm flipH="1">
              <a:off x="7986142" y="2556368"/>
              <a:ext cx="579400" cy="46818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3" name="直線コネクタ 252">
              <a:extLst>
                <a:ext uri="{FF2B5EF4-FFF2-40B4-BE49-F238E27FC236}">
                  <a16:creationId xmlns:a16="http://schemas.microsoft.com/office/drawing/2014/main" id="{64B76C08-F1CB-2342-8ACB-BE0CFE46FD03}"/>
                </a:ext>
              </a:extLst>
            </p:cNvPr>
            <p:cNvCxnSpPr>
              <a:cxnSpLocks/>
              <a:stCxn id="244" idx="5"/>
              <a:endCxn id="247" idx="0"/>
            </p:cNvCxnSpPr>
            <p:nvPr/>
          </p:nvCxnSpPr>
          <p:spPr>
            <a:xfrm>
              <a:off x="7931320" y="3156903"/>
              <a:ext cx="450741" cy="403323"/>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4" name="直線コネクタ 253">
              <a:extLst>
                <a:ext uri="{FF2B5EF4-FFF2-40B4-BE49-F238E27FC236}">
                  <a16:creationId xmlns:a16="http://schemas.microsoft.com/office/drawing/2014/main" id="{5BBEF1DC-B503-2F43-8F4C-B807A85D0EDF}"/>
                </a:ext>
              </a:extLst>
            </p:cNvPr>
            <p:cNvCxnSpPr>
              <a:cxnSpLocks/>
              <a:stCxn id="244" idx="4"/>
              <a:endCxn id="248" idx="0"/>
            </p:cNvCxnSpPr>
            <p:nvPr/>
          </p:nvCxnSpPr>
          <p:spPr>
            <a:xfrm flipH="1">
              <a:off x="7775320" y="3211726"/>
              <a:ext cx="23647" cy="334239"/>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5" name="直線コネクタ 254">
              <a:extLst>
                <a:ext uri="{FF2B5EF4-FFF2-40B4-BE49-F238E27FC236}">
                  <a16:creationId xmlns:a16="http://schemas.microsoft.com/office/drawing/2014/main" id="{AFD0D4DC-614B-DE47-B115-7874B9D27349}"/>
                </a:ext>
              </a:extLst>
            </p:cNvPr>
            <p:cNvCxnSpPr>
              <a:cxnSpLocks/>
              <a:endCxn id="243" idx="6"/>
            </p:cNvCxnSpPr>
            <p:nvPr/>
          </p:nvCxnSpPr>
          <p:spPr>
            <a:xfrm flipH="1" flipV="1">
              <a:off x="7080405" y="3655452"/>
              <a:ext cx="547722" cy="3473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sp>
          <p:nvSpPr>
            <p:cNvPr id="258" name="円/楕円 257">
              <a:extLst>
                <a:ext uri="{FF2B5EF4-FFF2-40B4-BE49-F238E27FC236}">
                  <a16:creationId xmlns:a16="http://schemas.microsoft.com/office/drawing/2014/main" id="{4A651CC0-324A-094E-AD7A-45E82C73456F}"/>
                </a:ext>
              </a:extLst>
            </p:cNvPr>
            <p:cNvSpPr/>
            <p:nvPr/>
          </p:nvSpPr>
          <p:spPr>
            <a:xfrm>
              <a:off x="7250165" y="2207932"/>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円/楕円 258">
              <a:extLst>
                <a:ext uri="{FF2B5EF4-FFF2-40B4-BE49-F238E27FC236}">
                  <a16:creationId xmlns:a16="http://schemas.microsoft.com/office/drawing/2014/main" id="{60AEF7CE-5C4E-0D49-9E7B-8A34ADFA4CC9}"/>
                </a:ext>
              </a:extLst>
            </p:cNvPr>
            <p:cNvSpPr/>
            <p:nvPr/>
          </p:nvSpPr>
          <p:spPr>
            <a:xfrm>
              <a:off x="8704201" y="336378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円/楕円 260">
              <a:extLst>
                <a:ext uri="{FF2B5EF4-FFF2-40B4-BE49-F238E27FC236}">
                  <a16:creationId xmlns:a16="http://schemas.microsoft.com/office/drawing/2014/main" id="{66E163F4-8F9D-D54F-8CA8-E567B100FA03}"/>
                </a:ext>
              </a:extLst>
            </p:cNvPr>
            <p:cNvSpPr/>
            <p:nvPr/>
          </p:nvSpPr>
          <p:spPr>
            <a:xfrm>
              <a:off x="8523302" y="231017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円/楕円 265">
              <a:extLst>
                <a:ext uri="{FF2B5EF4-FFF2-40B4-BE49-F238E27FC236}">
                  <a16:creationId xmlns:a16="http://schemas.microsoft.com/office/drawing/2014/main" id="{7B353EAE-7330-2443-B7BB-027934A5E802}"/>
                </a:ext>
              </a:extLst>
            </p:cNvPr>
            <p:cNvSpPr/>
            <p:nvPr/>
          </p:nvSpPr>
          <p:spPr>
            <a:xfrm>
              <a:off x="6627176" y="2820523"/>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7" name="直線コネクタ 266">
              <a:extLst>
                <a:ext uri="{FF2B5EF4-FFF2-40B4-BE49-F238E27FC236}">
                  <a16:creationId xmlns:a16="http://schemas.microsoft.com/office/drawing/2014/main" id="{A5A96B03-06F9-D442-8246-121C12F270B7}"/>
                </a:ext>
              </a:extLst>
            </p:cNvPr>
            <p:cNvCxnSpPr>
              <a:cxnSpLocks/>
              <a:stCxn id="266" idx="6"/>
              <a:endCxn id="244" idx="2"/>
            </p:cNvCxnSpPr>
            <p:nvPr/>
          </p:nvCxnSpPr>
          <p:spPr>
            <a:xfrm>
              <a:off x="6915611" y="2964740"/>
              <a:ext cx="696181" cy="59808"/>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1" name="直線コネクタ 270">
              <a:extLst>
                <a:ext uri="{FF2B5EF4-FFF2-40B4-BE49-F238E27FC236}">
                  <a16:creationId xmlns:a16="http://schemas.microsoft.com/office/drawing/2014/main" id="{9CFB61DF-56A4-EA40-A1AB-D11EEF3461A4}"/>
                </a:ext>
              </a:extLst>
            </p:cNvPr>
            <p:cNvCxnSpPr>
              <a:cxnSpLocks/>
              <a:stCxn id="244" idx="1"/>
              <a:endCxn id="258" idx="5"/>
            </p:cNvCxnSpPr>
            <p:nvPr/>
          </p:nvCxnSpPr>
          <p:spPr>
            <a:xfrm flipH="1" flipV="1">
              <a:off x="7496360" y="2454126"/>
              <a:ext cx="170254" cy="43806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4" name="直線コネクタ 273">
              <a:extLst>
                <a:ext uri="{FF2B5EF4-FFF2-40B4-BE49-F238E27FC236}">
                  <a16:creationId xmlns:a16="http://schemas.microsoft.com/office/drawing/2014/main" id="{DB5D974C-2006-F14B-8581-457BFD502FF1}"/>
                </a:ext>
              </a:extLst>
            </p:cNvPr>
            <p:cNvCxnSpPr>
              <a:cxnSpLocks/>
              <a:stCxn id="245" idx="6"/>
              <a:endCxn id="261" idx="2"/>
            </p:cNvCxnSpPr>
            <p:nvPr/>
          </p:nvCxnSpPr>
          <p:spPr>
            <a:xfrm>
              <a:off x="8198046" y="2307105"/>
              <a:ext cx="325256" cy="14728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a:extLst>
                <a:ext uri="{FF2B5EF4-FFF2-40B4-BE49-F238E27FC236}">
                  <a16:creationId xmlns:a16="http://schemas.microsoft.com/office/drawing/2014/main" id="{2C0848E0-6D3B-2F48-B784-BAA364C2B772}"/>
                </a:ext>
              </a:extLst>
            </p:cNvPr>
            <p:cNvCxnSpPr>
              <a:cxnSpLocks/>
              <a:stCxn id="244" idx="6"/>
              <a:endCxn id="259" idx="2"/>
            </p:cNvCxnSpPr>
            <p:nvPr/>
          </p:nvCxnSpPr>
          <p:spPr>
            <a:xfrm>
              <a:off x="7986142" y="3024548"/>
              <a:ext cx="718059" cy="48345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87" name="直線コネクタ 286">
              <a:extLst>
                <a:ext uri="{FF2B5EF4-FFF2-40B4-BE49-F238E27FC236}">
                  <a16:creationId xmlns:a16="http://schemas.microsoft.com/office/drawing/2014/main" id="{3F0CDBF6-1502-CA45-8DCD-153BA7951E27}"/>
                </a:ext>
              </a:extLst>
            </p:cNvPr>
            <p:cNvCxnSpPr>
              <a:cxnSpLocks/>
              <a:stCxn id="246" idx="0"/>
              <a:endCxn id="261" idx="5"/>
            </p:cNvCxnSpPr>
            <p:nvPr/>
          </p:nvCxnSpPr>
          <p:spPr>
            <a:xfrm flipH="1" flipV="1">
              <a:off x="8769497" y="2556368"/>
              <a:ext cx="152132" cy="34443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grpSp>
      <p:sp>
        <p:nvSpPr>
          <p:cNvPr id="5" name="タイトル 4">
            <a:extLst>
              <a:ext uri="{FF2B5EF4-FFF2-40B4-BE49-F238E27FC236}">
                <a16:creationId xmlns:a16="http://schemas.microsoft.com/office/drawing/2014/main" id="{4C5BDF13-9040-F840-BC33-1134ECF871B2}"/>
              </a:ext>
            </a:extLst>
          </p:cNvPr>
          <p:cNvSpPr>
            <a:spLocks noGrp="1"/>
          </p:cNvSpPr>
          <p:nvPr>
            <p:ph type="title"/>
          </p:nvPr>
        </p:nvSpPr>
        <p:spPr>
          <a:xfrm>
            <a:off x="230400" y="266400"/>
            <a:ext cx="8686800" cy="416221"/>
          </a:xfrm>
        </p:spPr>
        <p:txBody>
          <a:bodyPr lIns="0" rIns="0"/>
          <a:lstStyle/>
          <a:p>
            <a:r>
              <a:rPr kumimoji="1" lang="ja-JP" altLang="en-US" sz="2700" dirty="0"/>
              <a:t>トレンドの構造</a:t>
            </a:r>
          </a:p>
        </p:txBody>
      </p:sp>
      <p:grpSp>
        <p:nvGrpSpPr>
          <p:cNvPr id="353" name="グループ化 352">
            <a:extLst>
              <a:ext uri="{FF2B5EF4-FFF2-40B4-BE49-F238E27FC236}">
                <a16:creationId xmlns:a16="http://schemas.microsoft.com/office/drawing/2014/main" id="{284E8789-2200-034E-8436-B316B950C335}"/>
              </a:ext>
            </a:extLst>
          </p:cNvPr>
          <p:cNvGrpSpPr/>
          <p:nvPr/>
        </p:nvGrpSpPr>
        <p:grpSpPr>
          <a:xfrm>
            <a:off x="379769" y="1342326"/>
            <a:ext cx="883536" cy="1803235"/>
            <a:chOff x="5756077" y="1946625"/>
            <a:chExt cx="150692" cy="345179"/>
          </a:xfrm>
        </p:grpSpPr>
        <p:sp>
          <p:nvSpPr>
            <p:cNvPr id="351" name="円/楕円 350">
              <a:extLst>
                <a:ext uri="{FF2B5EF4-FFF2-40B4-BE49-F238E27FC236}">
                  <a16:creationId xmlns:a16="http://schemas.microsoft.com/office/drawing/2014/main" id="{9F99E61C-F275-034B-9E41-2D0B06686FF6}"/>
                </a:ext>
              </a:extLst>
            </p:cNvPr>
            <p:cNvSpPr/>
            <p:nvPr/>
          </p:nvSpPr>
          <p:spPr>
            <a:xfrm>
              <a:off x="5756077" y="1946625"/>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フローチャート: 論理積ゲート 351">
              <a:extLst>
                <a:ext uri="{FF2B5EF4-FFF2-40B4-BE49-F238E27FC236}">
                  <a16:creationId xmlns:a16="http://schemas.microsoft.com/office/drawing/2014/main" id="{599809DB-2410-624C-AB0B-C681E832D70C}"/>
                </a:ext>
              </a:extLst>
            </p:cNvPr>
            <p:cNvSpPr/>
            <p:nvPr/>
          </p:nvSpPr>
          <p:spPr>
            <a:xfrm rot="16200000">
              <a:off x="5737978" y="2123013"/>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6" name="グループ化 355">
            <a:extLst>
              <a:ext uri="{FF2B5EF4-FFF2-40B4-BE49-F238E27FC236}">
                <a16:creationId xmlns:a16="http://schemas.microsoft.com/office/drawing/2014/main" id="{968FEC7C-2E33-A644-B8D1-63F616156691}"/>
              </a:ext>
            </a:extLst>
          </p:cNvPr>
          <p:cNvGrpSpPr/>
          <p:nvPr/>
        </p:nvGrpSpPr>
        <p:grpSpPr>
          <a:xfrm>
            <a:off x="2870310" y="3277024"/>
            <a:ext cx="3191195" cy="1988360"/>
            <a:chOff x="5664565" y="4406779"/>
            <a:chExt cx="3191195" cy="1988360"/>
          </a:xfrm>
        </p:grpSpPr>
        <p:grpSp>
          <p:nvGrpSpPr>
            <p:cNvPr id="256" name="グループ化 255">
              <a:extLst>
                <a:ext uri="{FF2B5EF4-FFF2-40B4-BE49-F238E27FC236}">
                  <a16:creationId xmlns:a16="http://schemas.microsoft.com/office/drawing/2014/main" id="{E3F9123B-7967-5C46-BEF2-C1CF7F976DB4}"/>
                </a:ext>
              </a:extLst>
            </p:cNvPr>
            <p:cNvGrpSpPr/>
            <p:nvPr/>
          </p:nvGrpSpPr>
          <p:grpSpPr>
            <a:xfrm>
              <a:off x="5664565" y="4406779"/>
              <a:ext cx="3191195" cy="1988360"/>
              <a:chOff x="2976402" y="2374985"/>
              <a:chExt cx="3191195" cy="1988360"/>
            </a:xfrm>
          </p:grpSpPr>
          <p:sp>
            <p:nvSpPr>
              <p:cNvPr id="6" name="正方形/長方形 5">
                <a:extLst>
                  <a:ext uri="{FF2B5EF4-FFF2-40B4-BE49-F238E27FC236}">
                    <a16:creationId xmlns:a16="http://schemas.microsoft.com/office/drawing/2014/main" id="{9A941A0A-BB57-CF4C-96C4-10D59F6EFBAC}"/>
                  </a:ext>
                </a:extLst>
              </p:cNvPr>
              <p:cNvSpPr/>
              <p:nvPr/>
            </p:nvSpPr>
            <p:spPr>
              <a:xfrm>
                <a:off x="2976402" y="2374985"/>
                <a:ext cx="3191195" cy="1988360"/>
              </a:xfrm>
              <a:prstGeom prst="rect">
                <a:avLst/>
              </a:prstGeom>
              <a:solidFill>
                <a:schemeClr val="accent5">
                  <a:lumMod val="20000"/>
                  <a:lumOff val="80000"/>
                  <a:alpha val="7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DF816B-5DE3-2340-A73C-B8986FDDAF80}"/>
                  </a:ext>
                </a:extLst>
              </p:cNvPr>
              <p:cNvSpPr/>
              <p:nvPr/>
            </p:nvSpPr>
            <p:spPr>
              <a:xfrm>
                <a:off x="3187534" y="333706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0F5B85A0-5CD9-CD40-B080-DBE8AE304F3F}"/>
                  </a:ext>
                </a:extLst>
              </p:cNvPr>
              <p:cNvSpPr/>
              <p:nvPr/>
            </p:nvSpPr>
            <p:spPr>
              <a:xfrm>
                <a:off x="3747527" y="3262009"/>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B1247A71-2729-1A4A-B969-AD04157AAE54}"/>
                  </a:ext>
                </a:extLst>
              </p:cNvPr>
              <p:cNvSpPr/>
              <p:nvPr/>
            </p:nvSpPr>
            <p:spPr>
              <a:xfrm>
                <a:off x="3831734" y="3912841"/>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4A28C555-EAFF-E74D-8B94-B4E3B83C3CE4}"/>
                  </a:ext>
                </a:extLst>
              </p:cNvPr>
              <p:cNvSpPr/>
              <p:nvPr/>
            </p:nvSpPr>
            <p:spPr>
              <a:xfrm>
                <a:off x="4384824" y="3188063"/>
                <a:ext cx="374350" cy="374357"/>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D926BBD6-679D-8D4A-AEC2-715B38494972}"/>
                  </a:ext>
                </a:extLst>
              </p:cNvPr>
              <p:cNvSpPr/>
              <p:nvPr/>
            </p:nvSpPr>
            <p:spPr>
              <a:xfrm>
                <a:off x="4426246" y="2579438"/>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7B8E0CAF-AE8C-9245-A585-0CEA766D855B}"/>
                  </a:ext>
                </a:extLst>
              </p:cNvPr>
              <p:cNvSpPr/>
              <p:nvPr/>
            </p:nvSpPr>
            <p:spPr>
              <a:xfrm>
                <a:off x="5711210" y="281221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9937E20D-544D-5C44-9A09-44B53ECE5FC9}"/>
                  </a:ext>
                </a:extLst>
              </p:cNvPr>
              <p:cNvSpPr/>
              <p:nvPr/>
            </p:nvSpPr>
            <p:spPr>
              <a:xfrm>
                <a:off x="5704428" y="3703598"/>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50170146-A164-5944-ADD3-BD416B833376}"/>
                  </a:ext>
                </a:extLst>
              </p:cNvPr>
              <p:cNvSpPr/>
              <p:nvPr/>
            </p:nvSpPr>
            <p:spPr>
              <a:xfrm>
                <a:off x="5153973" y="2591942"/>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146BD670-82BE-3149-BF21-FBE11D4CCBBB}"/>
                  </a:ext>
                </a:extLst>
              </p:cNvPr>
              <p:cNvSpPr/>
              <p:nvPr/>
            </p:nvSpPr>
            <p:spPr>
              <a:xfrm>
                <a:off x="4427781" y="392742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a:extLst>
                  <a:ext uri="{FF2B5EF4-FFF2-40B4-BE49-F238E27FC236}">
                    <a16:creationId xmlns:a16="http://schemas.microsoft.com/office/drawing/2014/main" id="{8C4CE1B9-28E8-F44C-A396-0EF0BEF0C2AA}"/>
                  </a:ext>
                </a:extLst>
              </p:cNvPr>
              <p:cNvCxnSpPr>
                <a:cxnSpLocks/>
                <a:stCxn id="7" idx="5"/>
                <a:endCxn id="9" idx="0"/>
              </p:cNvCxnSpPr>
              <p:nvPr/>
            </p:nvCxnSpPr>
            <p:spPr>
              <a:xfrm>
                <a:off x="3433729" y="3583257"/>
                <a:ext cx="542223" cy="32958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44F72BFB-D8B1-B14B-A2FF-BE3418DE44BD}"/>
                  </a:ext>
                </a:extLst>
              </p:cNvPr>
              <p:cNvCxnSpPr>
                <a:cxnSpLocks/>
                <a:stCxn id="10" idx="0"/>
                <a:endCxn id="11" idx="4"/>
              </p:cNvCxnSpPr>
              <p:nvPr/>
            </p:nvCxnSpPr>
            <p:spPr>
              <a:xfrm flipH="1" flipV="1">
                <a:off x="4570464" y="2867872"/>
                <a:ext cx="1535" cy="320191"/>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B362B6EE-BEEA-C141-8342-3512432B5E89}"/>
                  </a:ext>
                </a:extLst>
              </p:cNvPr>
              <p:cNvCxnSpPr>
                <a:cxnSpLocks/>
                <a:stCxn id="9" idx="7"/>
                <a:endCxn id="10" idx="2"/>
              </p:cNvCxnSpPr>
              <p:nvPr/>
            </p:nvCxnSpPr>
            <p:spPr>
              <a:xfrm flipV="1">
                <a:off x="4077929" y="3375242"/>
                <a:ext cx="306895" cy="579839"/>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EA384DA6-764B-1947-894F-0F78C938C3C9}"/>
                  </a:ext>
                </a:extLst>
              </p:cNvPr>
              <p:cNvCxnSpPr>
                <a:cxnSpLocks/>
                <a:stCxn id="8" idx="6"/>
                <a:endCxn id="10" idx="2"/>
              </p:cNvCxnSpPr>
              <p:nvPr/>
            </p:nvCxnSpPr>
            <p:spPr>
              <a:xfrm flipV="1">
                <a:off x="4035962" y="3375242"/>
                <a:ext cx="348862" cy="3098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065DDD17-DC66-AD42-8405-AC00BA4EE475}"/>
                  </a:ext>
                </a:extLst>
              </p:cNvPr>
              <p:cNvCxnSpPr>
                <a:cxnSpLocks/>
                <a:stCxn id="10" idx="6"/>
                <a:endCxn id="12" idx="2"/>
              </p:cNvCxnSpPr>
              <p:nvPr/>
            </p:nvCxnSpPr>
            <p:spPr>
              <a:xfrm flipV="1">
                <a:off x="4759174" y="2956430"/>
                <a:ext cx="952036" cy="418812"/>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EDACBAC1-1484-194A-880F-C0982D549894}"/>
                  </a:ext>
                </a:extLst>
              </p:cNvPr>
              <p:cNvCxnSpPr>
                <a:cxnSpLocks/>
                <a:stCxn id="10" idx="6"/>
                <a:endCxn id="13" idx="2"/>
              </p:cNvCxnSpPr>
              <p:nvPr/>
            </p:nvCxnSpPr>
            <p:spPr>
              <a:xfrm>
                <a:off x="4759174" y="3375242"/>
                <a:ext cx="945254" cy="472573"/>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D32886D0-2DA2-3D4C-A663-F36EBC829A5F}"/>
                  </a:ext>
                </a:extLst>
              </p:cNvPr>
              <p:cNvCxnSpPr>
                <a:cxnSpLocks/>
                <a:stCxn id="10" idx="4"/>
                <a:endCxn id="15" idx="0"/>
              </p:cNvCxnSpPr>
              <p:nvPr/>
            </p:nvCxnSpPr>
            <p:spPr>
              <a:xfrm>
                <a:off x="4571999" y="3562420"/>
                <a:ext cx="0" cy="365003"/>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BA0B9B61-359B-D245-AF3F-84CFEAAE0CC1}"/>
                  </a:ext>
                </a:extLst>
              </p:cNvPr>
              <p:cNvCxnSpPr>
                <a:cxnSpLocks/>
                <a:stCxn id="12" idx="3"/>
                <a:endCxn id="13" idx="6"/>
              </p:cNvCxnSpPr>
              <p:nvPr/>
            </p:nvCxnSpPr>
            <p:spPr>
              <a:xfrm>
                <a:off x="5753450" y="3058407"/>
                <a:ext cx="239413" cy="789408"/>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0E06509C-608E-1F40-9D1B-1F10BECB423E}"/>
                  </a:ext>
                </a:extLst>
              </p:cNvPr>
              <p:cNvCxnSpPr>
                <a:cxnSpLocks/>
                <a:stCxn id="10" idx="6"/>
                <a:endCxn id="14" idx="1"/>
              </p:cNvCxnSpPr>
              <p:nvPr/>
            </p:nvCxnSpPr>
            <p:spPr>
              <a:xfrm flipV="1">
                <a:off x="4759174" y="2634182"/>
                <a:ext cx="437039" cy="741060"/>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73" name="直線コネクタ 72">
                <a:extLst>
                  <a:ext uri="{FF2B5EF4-FFF2-40B4-BE49-F238E27FC236}">
                    <a16:creationId xmlns:a16="http://schemas.microsoft.com/office/drawing/2014/main" id="{1DCBD0F7-354F-CF4D-A9BB-158D78BE3E17}"/>
                  </a:ext>
                </a:extLst>
              </p:cNvPr>
              <p:cNvCxnSpPr>
                <a:cxnSpLocks/>
                <a:stCxn id="8" idx="2"/>
                <a:endCxn id="7" idx="6"/>
              </p:cNvCxnSpPr>
              <p:nvPr/>
            </p:nvCxnSpPr>
            <p:spPr>
              <a:xfrm flipH="1">
                <a:off x="3475969" y="3406226"/>
                <a:ext cx="271558" cy="7505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grpSp>
        <p:sp>
          <p:nvSpPr>
            <p:cNvPr id="355" name="テキスト ボックス 354">
              <a:extLst>
                <a:ext uri="{FF2B5EF4-FFF2-40B4-BE49-F238E27FC236}">
                  <a16:creationId xmlns:a16="http://schemas.microsoft.com/office/drawing/2014/main" id="{7A01CEFE-33A4-A14F-849A-B17F6D1D2F5D}"/>
                </a:ext>
              </a:extLst>
            </p:cNvPr>
            <p:cNvSpPr txBox="1"/>
            <p:nvPr/>
          </p:nvSpPr>
          <p:spPr>
            <a:xfrm>
              <a:off x="5755231" y="4496590"/>
              <a:ext cx="1107996" cy="646331"/>
            </a:xfrm>
            <a:prstGeom prst="rect">
              <a:avLst/>
            </a:prstGeom>
            <a:noFill/>
          </p:spPr>
          <p:txBody>
            <a:bodyPr wrap="none" rtlCol="0">
              <a:spAutoFit/>
            </a:bodyPr>
            <a:lstStyle/>
            <a:p>
              <a:pPr algn="ctr"/>
              <a:r>
                <a:rPr kumimoji="1" lang="ja-JP" altLang="en-US" sz="3600" b="1">
                  <a:solidFill>
                    <a:srgbClr val="0432FF"/>
                  </a:solidFill>
                  <a:latin typeface="Meiryo" panose="020B0604030504040204" pitchFamily="34" charset="-128"/>
                  <a:ea typeface="Meiryo" panose="020B0604030504040204" pitchFamily="34" charset="-128"/>
                </a:rPr>
                <a:t>関係</a:t>
              </a:r>
            </a:p>
          </p:txBody>
        </p:sp>
      </p:grpSp>
      <p:grpSp>
        <p:nvGrpSpPr>
          <p:cNvPr id="172" name="グループ化 171">
            <a:extLst>
              <a:ext uri="{FF2B5EF4-FFF2-40B4-BE49-F238E27FC236}">
                <a16:creationId xmlns:a16="http://schemas.microsoft.com/office/drawing/2014/main" id="{C2FF9F01-73CB-D746-B015-051F5B7DA8F2}"/>
              </a:ext>
            </a:extLst>
          </p:cNvPr>
          <p:cNvGrpSpPr/>
          <p:nvPr/>
        </p:nvGrpSpPr>
        <p:grpSpPr>
          <a:xfrm>
            <a:off x="1530477" y="3865524"/>
            <a:ext cx="3191195" cy="1988360"/>
            <a:chOff x="5719602" y="4265154"/>
            <a:chExt cx="3191195" cy="1988360"/>
          </a:xfrm>
        </p:grpSpPr>
        <p:sp>
          <p:nvSpPr>
            <p:cNvPr id="118" name="正方形/長方形 117">
              <a:extLst>
                <a:ext uri="{FF2B5EF4-FFF2-40B4-BE49-F238E27FC236}">
                  <a16:creationId xmlns:a16="http://schemas.microsoft.com/office/drawing/2014/main" id="{2C65D5F8-8F4D-3144-AC28-09532088066C}"/>
                </a:ext>
              </a:extLst>
            </p:cNvPr>
            <p:cNvSpPr/>
            <p:nvPr/>
          </p:nvSpPr>
          <p:spPr>
            <a:xfrm>
              <a:off x="5719602" y="4265154"/>
              <a:ext cx="3191195" cy="1988360"/>
            </a:xfrm>
            <a:prstGeom prst="rect">
              <a:avLst/>
            </a:prstGeom>
            <a:solidFill>
              <a:srgbClr val="F2F2F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1AD3E12D-EF6E-9C49-B221-98386688F8FC}"/>
                </a:ext>
              </a:extLst>
            </p:cNvPr>
            <p:cNvSpPr/>
            <p:nvPr/>
          </p:nvSpPr>
          <p:spPr>
            <a:xfrm>
              <a:off x="6226976" y="5027605"/>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F508557E-C6E0-0B40-8481-782FA912B530}"/>
                </a:ext>
              </a:extLst>
            </p:cNvPr>
            <p:cNvSpPr/>
            <p:nvPr/>
          </p:nvSpPr>
          <p:spPr>
            <a:xfrm>
              <a:off x="6546506" y="462106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88369BDB-0EB9-C54A-9247-90FD951F9CDC}"/>
                </a:ext>
              </a:extLst>
            </p:cNvPr>
            <p:cNvSpPr/>
            <p:nvPr/>
          </p:nvSpPr>
          <p:spPr>
            <a:xfrm>
              <a:off x="6007230" y="573798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E745129F-DF6D-7D45-9557-0FB7B57094AB}"/>
                </a:ext>
              </a:extLst>
            </p:cNvPr>
            <p:cNvSpPr/>
            <p:nvPr/>
          </p:nvSpPr>
          <p:spPr>
            <a:xfrm>
              <a:off x="7128024" y="5078232"/>
              <a:ext cx="374350" cy="37435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C71C026C-FF11-D54A-BF61-0A02766CDD5B}"/>
                </a:ext>
              </a:extLst>
            </p:cNvPr>
            <p:cNvSpPr/>
            <p:nvPr/>
          </p:nvSpPr>
          <p:spPr>
            <a:xfrm>
              <a:off x="7592353" y="455662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3A4F440B-3955-5C41-B9D6-1F7EA4DFE2E2}"/>
                </a:ext>
              </a:extLst>
            </p:cNvPr>
            <p:cNvSpPr/>
            <p:nvPr/>
          </p:nvSpPr>
          <p:spPr>
            <a:xfrm>
              <a:off x="8379680" y="4824335"/>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a:extLst>
                <a:ext uri="{FF2B5EF4-FFF2-40B4-BE49-F238E27FC236}">
                  <a16:creationId xmlns:a16="http://schemas.microsoft.com/office/drawing/2014/main" id="{F9D6C985-C6B9-6641-9055-50E51ECAD0E6}"/>
                </a:ext>
              </a:extLst>
            </p:cNvPr>
            <p:cNvSpPr/>
            <p:nvPr/>
          </p:nvSpPr>
          <p:spPr>
            <a:xfrm>
              <a:off x="7418163" y="576105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81EF6E99-0A54-6348-8B78-A7042349B597}"/>
                </a:ext>
              </a:extLst>
            </p:cNvPr>
            <p:cNvSpPr/>
            <p:nvPr/>
          </p:nvSpPr>
          <p:spPr>
            <a:xfrm>
              <a:off x="8198735" y="549642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BB8D683D-8649-4A4F-ABBA-0AAB58A32547}"/>
                </a:ext>
              </a:extLst>
            </p:cNvPr>
            <p:cNvSpPr/>
            <p:nvPr/>
          </p:nvSpPr>
          <p:spPr>
            <a:xfrm>
              <a:off x="6589599" y="578022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8" name="直線コネクタ 127">
              <a:extLst>
                <a:ext uri="{FF2B5EF4-FFF2-40B4-BE49-F238E27FC236}">
                  <a16:creationId xmlns:a16="http://schemas.microsoft.com/office/drawing/2014/main" id="{D61AF5B1-CDDD-2741-9550-29C7B066EF5A}"/>
                </a:ext>
              </a:extLst>
            </p:cNvPr>
            <p:cNvCxnSpPr>
              <a:cxnSpLocks/>
              <a:stCxn id="119" idx="7"/>
              <a:endCxn id="120" idx="3"/>
            </p:cNvCxnSpPr>
            <p:nvPr/>
          </p:nvCxnSpPr>
          <p:spPr>
            <a:xfrm flipV="1">
              <a:off x="6473171" y="4867260"/>
              <a:ext cx="115575" cy="202585"/>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9" name="直線コネクタ 128">
              <a:extLst>
                <a:ext uri="{FF2B5EF4-FFF2-40B4-BE49-F238E27FC236}">
                  <a16:creationId xmlns:a16="http://schemas.microsoft.com/office/drawing/2014/main" id="{49B1A6D9-FAA4-E342-B6F1-CF66371573E4}"/>
                </a:ext>
              </a:extLst>
            </p:cNvPr>
            <p:cNvCxnSpPr>
              <a:cxnSpLocks/>
              <a:endCxn id="123" idx="3"/>
            </p:cNvCxnSpPr>
            <p:nvPr/>
          </p:nvCxnSpPr>
          <p:spPr>
            <a:xfrm flipV="1">
              <a:off x="7435906" y="4802815"/>
              <a:ext cx="198687" cy="309954"/>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0" name="直線コネクタ 129">
              <a:extLst>
                <a:ext uri="{FF2B5EF4-FFF2-40B4-BE49-F238E27FC236}">
                  <a16:creationId xmlns:a16="http://schemas.microsoft.com/office/drawing/2014/main" id="{40A49A24-096E-514A-BDF6-504362D010EB}"/>
                </a:ext>
              </a:extLst>
            </p:cNvPr>
            <p:cNvCxnSpPr>
              <a:cxnSpLocks/>
              <a:stCxn id="121" idx="7"/>
              <a:endCxn id="122" idx="2"/>
            </p:cNvCxnSpPr>
            <p:nvPr/>
          </p:nvCxnSpPr>
          <p:spPr>
            <a:xfrm flipV="1">
              <a:off x="6253425" y="5265411"/>
              <a:ext cx="874599" cy="514813"/>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a:extLst>
                <a:ext uri="{FF2B5EF4-FFF2-40B4-BE49-F238E27FC236}">
                  <a16:creationId xmlns:a16="http://schemas.microsoft.com/office/drawing/2014/main" id="{738F975D-E77E-3E4D-9756-E46ACC3B25C2}"/>
                </a:ext>
              </a:extLst>
            </p:cNvPr>
            <p:cNvCxnSpPr>
              <a:cxnSpLocks/>
              <a:stCxn id="120" idx="5"/>
            </p:cNvCxnSpPr>
            <p:nvPr/>
          </p:nvCxnSpPr>
          <p:spPr>
            <a:xfrm>
              <a:off x="6792701" y="4867260"/>
              <a:ext cx="354836" cy="28431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a:extLst>
                <a:ext uri="{FF2B5EF4-FFF2-40B4-BE49-F238E27FC236}">
                  <a16:creationId xmlns:a16="http://schemas.microsoft.com/office/drawing/2014/main" id="{5C7D05A5-FD34-0E40-A9CF-EF89C50B6257}"/>
                </a:ext>
              </a:extLst>
            </p:cNvPr>
            <p:cNvCxnSpPr>
              <a:cxnSpLocks/>
              <a:stCxn id="122" idx="6"/>
              <a:endCxn id="124" idx="2"/>
            </p:cNvCxnSpPr>
            <p:nvPr/>
          </p:nvCxnSpPr>
          <p:spPr>
            <a:xfrm flipV="1">
              <a:off x="7502374" y="4968552"/>
              <a:ext cx="877306" cy="29685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3" name="直線コネクタ 132">
              <a:extLst>
                <a:ext uri="{FF2B5EF4-FFF2-40B4-BE49-F238E27FC236}">
                  <a16:creationId xmlns:a16="http://schemas.microsoft.com/office/drawing/2014/main" id="{24CF49ED-C785-D347-9994-6ED1E98D4B08}"/>
                </a:ext>
              </a:extLst>
            </p:cNvPr>
            <p:cNvCxnSpPr>
              <a:cxnSpLocks/>
              <a:stCxn id="122" idx="4"/>
              <a:endCxn id="125" idx="0"/>
            </p:cNvCxnSpPr>
            <p:nvPr/>
          </p:nvCxnSpPr>
          <p:spPr>
            <a:xfrm>
              <a:off x="7315199" y="5452589"/>
              <a:ext cx="247182" cy="30846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4" name="直線コネクタ 133">
              <a:extLst>
                <a:ext uri="{FF2B5EF4-FFF2-40B4-BE49-F238E27FC236}">
                  <a16:creationId xmlns:a16="http://schemas.microsoft.com/office/drawing/2014/main" id="{B75E0E0B-9478-9A4A-85A8-490746E21E44}"/>
                </a:ext>
              </a:extLst>
            </p:cNvPr>
            <p:cNvCxnSpPr>
              <a:cxnSpLocks/>
              <a:stCxn id="122" idx="3"/>
              <a:endCxn id="127" idx="7"/>
            </p:cNvCxnSpPr>
            <p:nvPr/>
          </p:nvCxnSpPr>
          <p:spPr>
            <a:xfrm flipH="1">
              <a:off x="6835794" y="5397766"/>
              <a:ext cx="347052" cy="424698"/>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6" name="直線コネクタ 135">
              <a:extLst>
                <a:ext uri="{FF2B5EF4-FFF2-40B4-BE49-F238E27FC236}">
                  <a16:creationId xmlns:a16="http://schemas.microsoft.com/office/drawing/2014/main" id="{3F56343B-22CD-854D-A70E-96E6A97DE4F7}"/>
                </a:ext>
              </a:extLst>
            </p:cNvPr>
            <p:cNvCxnSpPr>
              <a:cxnSpLocks/>
              <a:stCxn id="123" idx="6"/>
              <a:endCxn id="124" idx="1"/>
            </p:cNvCxnSpPr>
            <p:nvPr/>
          </p:nvCxnSpPr>
          <p:spPr>
            <a:xfrm>
              <a:off x="7880788" y="4700838"/>
              <a:ext cx="541132" cy="16573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7" name="直線コネクタ 136">
              <a:extLst>
                <a:ext uri="{FF2B5EF4-FFF2-40B4-BE49-F238E27FC236}">
                  <a16:creationId xmlns:a16="http://schemas.microsoft.com/office/drawing/2014/main" id="{2EEE29DB-23FB-2E42-A6AA-292088B3C51D}"/>
                </a:ext>
              </a:extLst>
            </p:cNvPr>
            <p:cNvCxnSpPr>
              <a:cxnSpLocks/>
              <a:stCxn id="122" idx="6"/>
              <a:endCxn id="126" idx="1"/>
            </p:cNvCxnSpPr>
            <p:nvPr/>
          </p:nvCxnSpPr>
          <p:spPr>
            <a:xfrm>
              <a:off x="7502374" y="5265411"/>
              <a:ext cx="738601" cy="273250"/>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15EB0997-80EF-B942-88B0-218A4103C5FC}"/>
                </a:ext>
              </a:extLst>
            </p:cNvPr>
            <p:cNvCxnSpPr>
              <a:cxnSpLocks/>
              <a:stCxn id="123" idx="2"/>
              <a:endCxn id="120" idx="6"/>
            </p:cNvCxnSpPr>
            <p:nvPr/>
          </p:nvCxnSpPr>
          <p:spPr>
            <a:xfrm flipH="1">
              <a:off x="6834941" y="4700838"/>
              <a:ext cx="757412" cy="64445"/>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237" name="グループ化 236">
            <a:extLst>
              <a:ext uri="{FF2B5EF4-FFF2-40B4-BE49-F238E27FC236}">
                <a16:creationId xmlns:a16="http://schemas.microsoft.com/office/drawing/2014/main" id="{5D87B770-8C39-AA49-873F-CD006FE38821}"/>
              </a:ext>
            </a:extLst>
          </p:cNvPr>
          <p:cNvGrpSpPr/>
          <p:nvPr/>
        </p:nvGrpSpPr>
        <p:grpSpPr>
          <a:xfrm>
            <a:off x="362942" y="4387619"/>
            <a:ext cx="3191195" cy="1988360"/>
            <a:chOff x="5768336" y="3641797"/>
            <a:chExt cx="3191195" cy="1988360"/>
          </a:xfrm>
        </p:grpSpPr>
        <p:sp>
          <p:nvSpPr>
            <p:cNvPr id="195" name="正方形/長方形 194">
              <a:extLst>
                <a:ext uri="{FF2B5EF4-FFF2-40B4-BE49-F238E27FC236}">
                  <a16:creationId xmlns:a16="http://schemas.microsoft.com/office/drawing/2014/main" id="{C6A5CEEB-323C-9949-8E9D-98AF30FC1825}"/>
                </a:ext>
              </a:extLst>
            </p:cNvPr>
            <p:cNvSpPr/>
            <p:nvPr/>
          </p:nvSpPr>
          <p:spPr>
            <a:xfrm>
              <a:off x="5768336" y="3641797"/>
              <a:ext cx="3191195" cy="1988360"/>
            </a:xfrm>
            <a:prstGeom prst="rect">
              <a:avLst/>
            </a:prstGeom>
            <a:solidFill>
              <a:srgbClr val="F2F2F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0C27FAF3-1C8D-AC40-AED9-5B56BBB01F50}"/>
                </a:ext>
              </a:extLst>
            </p:cNvPr>
            <p:cNvSpPr/>
            <p:nvPr/>
          </p:nvSpPr>
          <p:spPr>
            <a:xfrm>
              <a:off x="6278059" y="396548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円/楕円 197">
              <a:extLst>
                <a:ext uri="{FF2B5EF4-FFF2-40B4-BE49-F238E27FC236}">
                  <a16:creationId xmlns:a16="http://schemas.microsoft.com/office/drawing/2014/main" id="{05759BAF-D9E3-5548-8BE4-6E89BACA5844}"/>
                </a:ext>
              </a:extLst>
            </p:cNvPr>
            <p:cNvSpPr/>
            <p:nvPr/>
          </p:nvSpPr>
          <p:spPr>
            <a:xfrm>
              <a:off x="6356936" y="512874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円/楕円 198">
              <a:extLst>
                <a:ext uri="{FF2B5EF4-FFF2-40B4-BE49-F238E27FC236}">
                  <a16:creationId xmlns:a16="http://schemas.microsoft.com/office/drawing/2014/main" id="{9109FABE-2105-6A41-BAB5-78276842B599}"/>
                </a:ext>
              </a:extLst>
            </p:cNvPr>
            <p:cNvSpPr/>
            <p:nvPr/>
          </p:nvSpPr>
          <p:spPr>
            <a:xfrm>
              <a:off x="7176758" y="4454875"/>
              <a:ext cx="374350" cy="37435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CAFCA7D2-EB2E-9B42-A54D-014DA09B9A18}"/>
                </a:ext>
              </a:extLst>
            </p:cNvPr>
            <p:cNvSpPr/>
            <p:nvPr/>
          </p:nvSpPr>
          <p:spPr>
            <a:xfrm>
              <a:off x="7474577" y="378039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6653DCD1-317B-6247-95DF-082855D5C7EF}"/>
                </a:ext>
              </a:extLst>
            </p:cNvPr>
            <p:cNvSpPr/>
            <p:nvPr/>
          </p:nvSpPr>
          <p:spPr>
            <a:xfrm>
              <a:off x="8428414" y="4200978"/>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18953FFB-DB9F-4F4D-B92B-A99941AE53CB}"/>
                </a:ext>
              </a:extLst>
            </p:cNvPr>
            <p:cNvSpPr/>
            <p:nvPr/>
          </p:nvSpPr>
          <p:spPr>
            <a:xfrm>
              <a:off x="8055870" y="513111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a:extLst>
                <a:ext uri="{FF2B5EF4-FFF2-40B4-BE49-F238E27FC236}">
                  <a16:creationId xmlns:a16="http://schemas.microsoft.com/office/drawing/2014/main" id="{38538862-A7D9-2049-BB5F-A920EA6A0D0E}"/>
                </a:ext>
              </a:extLst>
            </p:cNvPr>
            <p:cNvSpPr/>
            <p:nvPr/>
          </p:nvSpPr>
          <p:spPr>
            <a:xfrm>
              <a:off x="7196068" y="516347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a:extLst>
                <a:ext uri="{FF2B5EF4-FFF2-40B4-BE49-F238E27FC236}">
                  <a16:creationId xmlns:a16="http://schemas.microsoft.com/office/drawing/2014/main" id="{AF5AFCBB-1C41-2145-9140-E3FB68E7F195}"/>
                </a:ext>
              </a:extLst>
            </p:cNvPr>
            <p:cNvCxnSpPr>
              <a:cxnSpLocks/>
              <a:stCxn id="196" idx="4"/>
              <a:endCxn id="198" idx="0"/>
            </p:cNvCxnSpPr>
            <p:nvPr/>
          </p:nvCxnSpPr>
          <p:spPr>
            <a:xfrm>
              <a:off x="6422277" y="4253920"/>
              <a:ext cx="78877" cy="874821"/>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6" name="直線コネクタ 205">
              <a:extLst>
                <a:ext uri="{FF2B5EF4-FFF2-40B4-BE49-F238E27FC236}">
                  <a16:creationId xmlns:a16="http://schemas.microsoft.com/office/drawing/2014/main" id="{957E7DD3-11F4-6849-8CAE-17975EF6C2BB}"/>
                </a:ext>
              </a:extLst>
            </p:cNvPr>
            <p:cNvCxnSpPr>
              <a:cxnSpLocks/>
              <a:stCxn id="199" idx="0"/>
              <a:endCxn id="200" idx="4"/>
            </p:cNvCxnSpPr>
            <p:nvPr/>
          </p:nvCxnSpPr>
          <p:spPr>
            <a:xfrm flipV="1">
              <a:off x="7363933" y="4068828"/>
              <a:ext cx="254862" cy="38604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7" name="直線コネクタ 206">
              <a:extLst>
                <a:ext uri="{FF2B5EF4-FFF2-40B4-BE49-F238E27FC236}">
                  <a16:creationId xmlns:a16="http://schemas.microsoft.com/office/drawing/2014/main" id="{2D093168-4D38-6342-89DB-937C2603E1B3}"/>
                </a:ext>
              </a:extLst>
            </p:cNvPr>
            <p:cNvCxnSpPr>
              <a:cxnSpLocks/>
              <a:stCxn id="198" idx="0"/>
              <a:endCxn id="199" idx="2"/>
            </p:cNvCxnSpPr>
            <p:nvPr/>
          </p:nvCxnSpPr>
          <p:spPr>
            <a:xfrm flipV="1">
              <a:off x="6501154" y="4642054"/>
              <a:ext cx="675604" cy="48668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9" name="直線コネクタ 208">
              <a:extLst>
                <a:ext uri="{FF2B5EF4-FFF2-40B4-BE49-F238E27FC236}">
                  <a16:creationId xmlns:a16="http://schemas.microsoft.com/office/drawing/2014/main" id="{0D3774FF-5A73-D344-AE3C-7A456AEF0555}"/>
                </a:ext>
              </a:extLst>
            </p:cNvPr>
            <p:cNvCxnSpPr>
              <a:cxnSpLocks/>
              <a:stCxn id="199" idx="6"/>
              <a:endCxn id="201" idx="2"/>
            </p:cNvCxnSpPr>
            <p:nvPr/>
          </p:nvCxnSpPr>
          <p:spPr>
            <a:xfrm flipV="1">
              <a:off x="7551108" y="4345195"/>
              <a:ext cx="877306" cy="29685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a:extLst>
                <a:ext uri="{FF2B5EF4-FFF2-40B4-BE49-F238E27FC236}">
                  <a16:creationId xmlns:a16="http://schemas.microsoft.com/office/drawing/2014/main" id="{F4C5B70F-2ED0-1A4F-A5F8-9A80247A4CD5}"/>
                </a:ext>
              </a:extLst>
            </p:cNvPr>
            <p:cNvCxnSpPr>
              <a:cxnSpLocks/>
              <a:stCxn id="199" idx="5"/>
              <a:endCxn id="202" idx="0"/>
            </p:cNvCxnSpPr>
            <p:nvPr/>
          </p:nvCxnSpPr>
          <p:spPr>
            <a:xfrm>
              <a:off x="7496286" y="4774409"/>
              <a:ext cx="703802" cy="35670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a:extLst>
                <a:ext uri="{FF2B5EF4-FFF2-40B4-BE49-F238E27FC236}">
                  <a16:creationId xmlns:a16="http://schemas.microsoft.com/office/drawing/2014/main" id="{BA7403A7-1AF2-4542-83D3-FABC0355ADC7}"/>
                </a:ext>
              </a:extLst>
            </p:cNvPr>
            <p:cNvCxnSpPr>
              <a:cxnSpLocks/>
              <a:stCxn id="199" idx="4"/>
              <a:endCxn id="204" idx="0"/>
            </p:cNvCxnSpPr>
            <p:nvPr/>
          </p:nvCxnSpPr>
          <p:spPr>
            <a:xfrm flipH="1">
              <a:off x="7340286" y="4829232"/>
              <a:ext cx="23647" cy="33423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a:extLst>
                <a:ext uri="{FF2B5EF4-FFF2-40B4-BE49-F238E27FC236}">
                  <a16:creationId xmlns:a16="http://schemas.microsoft.com/office/drawing/2014/main" id="{2386315D-76FB-674C-91EF-1B4C568D38AF}"/>
                </a:ext>
              </a:extLst>
            </p:cNvPr>
            <p:cNvCxnSpPr>
              <a:cxnSpLocks/>
              <a:endCxn id="198" idx="6"/>
            </p:cNvCxnSpPr>
            <p:nvPr/>
          </p:nvCxnSpPr>
          <p:spPr>
            <a:xfrm flipH="1" flipV="1">
              <a:off x="6645371" y="5272958"/>
              <a:ext cx="547722" cy="3473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380" name="グループ化 379">
            <a:extLst>
              <a:ext uri="{FF2B5EF4-FFF2-40B4-BE49-F238E27FC236}">
                <a16:creationId xmlns:a16="http://schemas.microsoft.com/office/drawing/2014/main" id="{CA036C0A-CD07-B54F-A548-1EC18216454D}"/>
              </a:ext>
            </a:extLst>
          </p:cNvPr>
          <p:cNvGrpSpPr/>
          <p:nvPr/>
        </p:nvGrpSpPr>
        <p:grpSpPr>
          <a:xfrm>
            <a:off x="362942" y="1559041"/>
            <a:ext cx="8462133" cy="4830103"/>
            <a:chOff x="356806" y="1190826"/>
            <a:chExt cx="8462133" cy="4830103"/>
          </a:xfrm>
        </p:grpSpPr>
        <p:sp>
          <p:nvSpPr>
            <p:cNvPr id="354" name="テキスト ボックス 353">
              <a:extLst>
                <a:ext uri="{FF2B5EF4-FFF2-40B4-BE49-F238E27FC236}">
                  <a16:creationId xmlns:a16="http://schemas.microsoft.com/office/drawing/2014/main" id="{83D94248-BE84-C748-9BD7-EB56EA49EA61}"/>
                </a:ext>
              </a:extLst>
            </p:cNvPr>
            <p:cNvSpPr txBox="1"/>
            <p:nvPr/>
          </p:nvSpPr>
          <p:spPr>
            <a:xfrm rot="20109664">
              <a:off x="5579589" y="1190826"/>
              <a:ext cx="1107996" cy="646331"/>
            </a:xfrm>
            <a:prstGeom prst="rect">
              <a:avLst/>
            </a:prstGeom>
            <a:noFill/>
          </p:spPr>
          <p:txBody>
            <a:bodyPr wrap="none" rtlCol="0">
              <a:spAutoFit/>
            </a:bodyPr>
            <a:lstStyle/>
            <a:p>
              <a:pPr algn="ctr"/>
              <a:r>
                <a:rPr kumimoji="1" lang="ja-JP" altLang="en-US" sz="3600" b="1">
                  <a:solidFill>
                    <a:schemeClr val="accent6">
                      <a:lumMod val="75000"/>
                    </a:schemeClr>
                  </a:solidFill>
                  <a:latin typeface="Meiryo" panose="020B0604030504040204" pitchFamily="34" charset="-128"/>
                  <a:ea typeface="Meiryo" panose="020B0604030504040204" pitchFamily="34" charset="-128"/>
                </a:rPr>
                <a:t>歴史</a:t>
              </a:r>
            </a:p>
          </p:txBody>
        </p:sp>
        <p:cxnSp>
          <p:nvCxnSpPr>
            <p:cNvPr id="347" name="直線矢印コネクタ 346">
              <a:extLst>
                <a:ext uri="{FF2B5EF4-FFF2-40B4-BE49-F238E27FC236}">
                  <a16:creationId xmlns:a16="http://schemas.microsoft.com/office/drawing/2014/main" id="{A54A5DB2-887E-3649-9076-9C6FBACE1065}"/>
                </a:ext>
              </a:extLst>
            </p:cNvPr>
            <p:cNvCxnSpPr>
              <a:cxnSpLocks/>
            </p:cNvCxnSpPr>
            <p:nvPr/>
          </p:nvCxnSpPr>
          <p:spPr>
            <a:xfrm flipV="1">
              <a:off x="356806" y="1666012"/>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49" name="直線矢印コネクタ 348">
              <a:extLst>
                <a:ext uri="{FF2B5EF4-FFF2-40B4-BE49-F238E27FC236}">
                  <a16:creationId xmlns:a16="http://schemas.microsoft.com/office/drawing/2014/main" id="{8262CA56-D70F-2549-8161-B0E76CA57FBE}"/>
                </a:ext>
              </a:extLst>
            </p:cNvPr>
            <p:cNvCxnSpPr>
              <a:cxnSpLocks/>
            </p:cNvCxnSpPr>
            <p:nvPr/>
          </p:nvCxnSpPr>
          <p:spPr>
            <a:xfrm flipV="1">
              <a:off x="3548001" y="3648234"/>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0" name="直線矢印コネクタ 349">
              <a:extLst>
                <a:ext uri="{FF2B5EF4-FFF2-40B4-BE49-F238E27FC236}">
                  <a16:creationId xmlns:a16="http://schemas.microsoft.com/office/drawing/2014/main" id="{380D5539-9BBF-D64C-92E9-06F2CAC25A5E}"/>
                </a:ext>
              </a:extLst>
            </p:cNvPr>
            <p:cNvCxnSpPr>
              <a:cxnSpLocks/>
            </p:cNvCxnSpPr>
            <p:nvPr/>
          </p:nvCxnSpPr>
          <p:spPr>
            <a:xfrm flipV="1">
              <a:off x="3535727" y="1641465"/>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grpSp>
      <p:cxnSp>
        <p:nvCxnSpPr>
          <p:cNvPr id="364" name="直線矢印コネクタ 363">
            <a:extLst>
              <a:ext uri="{FF2B5EF4-FFF2-40B4-BE49-F238E27FC236}">
                <a16:creationId xmlns:a16="http://schemas.microsoft.com/office/drawing/2014/main" id="{01EF2CFE-D623-F642-9896-E28CBF83B586}"/>
              </a:ext>
            </a:extLst>
          </p:cNvPr>
          <p:cNvCxnSpPr>
            <a:cxnSpLocks/>
          </p:cNvCxnSpPr>
          <p:nvPr/>
        </p:nvCxnSpPr>
        <p:spPr>
          <a:xfrm>
            <a:off x="1293655" y="1955853"/>
            <a:ext cx="1515911" cy="1278440"/>
          </a:xfrm>
          <a:prstGeom prst="straightConnector1">
            <a:avLst/>
          </a:prstGeom>
          <a:ln w="38100">
            <a:solidFill>
              <a:srgbClr val="0432FF"/>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388" name="グループ化 387">
            <a:extLst>
              <a:ext uri="{FF2B5EF4-FFF2-40B4-BE49-F238E27FC236}">
                <a16:creationId xmlns:a16="http://schemas.microsoft.com/office/drawing/2014/main" id="{A2229054-5FCC-5C4B-9375-2E82576AFC97}"/>
              </a:ext>
            </a:extLst>
          </p:cNvPr>
          <p:cNvGrpSpPr/>
          <p:nvPr/>
        </p:nvGrpSpPr>
        <p:grpSpPr>
          <a:xfrm>
            <a:off x="6893009" y="1342326"/>
            <a:ext cx="1717080" cy="675519"/>
            <a:chOff x="6893009" y="1342326"/>
            <a:chExt cx="1717080" cy="675519"/>
          </a:xfrm>
        </p:grpSpPr>
        <p:sp>
          <p:nvSpPr>
            <p:cNvPr id="382" name="四角形吹き出し 381">
              <a:extLst>
                <a:ext uri="{FF2B5EF4-FFF2-40B4-BE49-F238E27FC236}">
                  <a16:creationId xmlns:a16="http://schemas.microsoft.com/office/drawing/2014/main" id="{7AA33755-570F-254F-AD57-19DE504DBCC7}"/>
                </a:ext>
              </a:extLst>
            </p:cNvPr>
            <p:cNvSpPr/>
            <p:nvPr/>
          </p:nvSpPr>
          <p:spPr>
            <a:xfrm>
              <a:off x="6893009" y="1342326"/>
              <a:ext cx="1717080" cy="603029"/>
            </a:xfrm>
            <a:prstGeom prst="wedgeRectCallout">
              <a:avLst>
                <a:gd name="adj1" fmla="val -68339"/>
                <a:gd name="adj2" fmla="val 31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83" name="正方形/長方形 382">
              <a:extLst>
                <a:ext uri="{FF2B5EF4-FFF2-40B4-BE49-F238E27FC236}">
                  <a16:creationId xmlns:a16="http://schemas.microsoft.com/office/drawing/2014/main" id="{57AB86DC-FBC3-BA40-BC71-F3D90AB9F865}"/>
                </a:ext>
              </a:extLst>
            </p:cNvPr>
            <p:cNvSpPr/>
            <p:nvPr/>
          </p:nvSpPr>
          <p:spPr>
            <a:xfrm>
              <a:off x="6893009" y="1371514"/>
              <a:ext cx="1717080" cy="646331"/>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cs typeface="ＭＳ Ｐゴシック"/>
                </a:rPr>
                <a:t>歴史的必然から</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lang="ja-JP" altLang="en-US" sz="2400" b="1">
                  <a:solidFill>
                    <a:schemeClr val="bg1"/>
                  </a:solidFill>
                  <a:latin typeface="Meiryo" panose="020B0604030504040204" pitchFamily="34" charset="-128"/>
                  <a:ea typeface="Meiryo" panose="020B0604030504040204" pitchFamily="34" charset="-128"/>
                  <a:cs typeface="ＭＳ Ｐゴシック"/>
                </a:rPr>
                <a:t>理由</a:t>
              </a:r>
              <a:r>
                <a:rPr lang="ja-JP" altLang="en-US" sz="1200">
                  <a:solidFill>
                    <a:schemeClr val="bg1"/>
                  </a:solidFill>
                  <a:latin typeface="Meiryo" panose="020B0604030504040204" pitchFamily="34" charset="-128"/>
                  <a:ea typeface="Meiryo" panose="020B0604030504040204" pitchFamily="34" charset="-128"/>
                  <a:cs typeface="ＭＳ Ｐゴシック"/>
                </a:rPr>
                <a:t>を知る</a:t>
              </a:r>
              <a:endParaRPr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grpSp>
      <p:grpSp>
        <p:nvGrpSpPr>
          <p:cNvPr id="387" name="グループ化 386">
            <a:extLst>
              <a:ext uri="{FF2B5EF4-FFF2-40B4-BE49-F238E27FC236}">
                <a16:creationId xmlns:a16="http://schemas.microsoft.com/office/drawing/2014/main" id="{53354C4F-A65E-FD47-9C9D-FC6332AD05BD}"/>
              </a:ext>
            </a:extLst>
          </p:cNvPr>
          <p:cNvGrpSpPr/>
          <p:nvPr/>
        </p:nvGrpSpPr>
        <p:grpSpPr>
          <a:xfrm>
            <a:off x="2310685" y="2018693"/>
            <a:ext cx="1717080" cy="675519"/>
            <a:chOff x="2310685" y="2018693"/>
            <a:chExt cx="1717080" cy="675519"/>
          </a:xfrm>
        </p:grpSpPr>
        <p:sp>
          <p:nvSpPr>
            <p:cNvPr id="384" name="四角形吹き出し 383">
              <a:extLst>
                <a:ext uri="{FF2B5EF4-FFF2-40B4-BE49-F238E27FC236}">
                  <a16:creationId xmlns:a16="http://schemas.microsoft.com/office/drawing/2014/main" id="{F9A5B27E-3563-814A-897F-113FBD74F766}"/>
                </a:ext>
              </a:extLst>
            </p:cNvPr>
            <p:cNvSpPr/>
            <p:nvPr/>
          </p:nvSpPr>
          <p:spPr>
            <a:xfrm>
              <a:off x="2310685" y="2018693"/>
              <a:ext cx="1717080" cy="603029"/>
            </a:xfrm>
            <a:prstGeom prst="wedgeRectCallout">
              <a:avLst>
                <a:gd name="adj1" fmla="val 20297"/>
                <a:gd name="adj2" fmla="val 17841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85" name="正方形/長方形 384">
              <a:extLst>
                <a:ext uri="{FF2B5EF4-FFF2-40B4-BE49-F238E27FC236}">
                  <a16:creationId xmlns:a16="http://schemas.microsoft.com/office/drawing/2014/main" id="{63618334-41BF-8B4B-8F2E-FF893C030747}"/>
                </a:ext>
              </a:extLst>
            </p:cNvPr>
            <p:cNvSpPr/>
            <p:nvPr/>
          </p:nvSpPr>
          <p:spPr>
            <a:xfrm>
              <a:off x="2310685" y="2047881"/>
              <a:ext cx="1717080" cy="646331"/>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cs typeface="ＭＳ Ｐゴシック"/>
                </a:rPr>
                <a:t>相互の関係から</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lang="ja-JP" altLang="en-US" sz="2400" b="1">
                  <a:solidFill>
                    <a:schemeClr val="bg1"/>
                  </a:solidFill>
                  <a:latin typeface="Meiryo" panose="020B0604030504040204" pitchFamily="34" charset="-128"/>
                  <a:ea typeface="Meiryo" panose="020B0604030504040204" pitchFamily="34" charset="-128"/>
                  <a:cs typeface="ＭＳ Ｐゴシック"/>
                </a:rPr>
                <a:t>役割</a:t>
              </a:r>
              <a:r>
                <a:rPr lang="ja-JP" altLang="en-US" sz="1200">
                  <a:solidFill>
                    <a:schemeClr val="bg1"/>
                  </a:solidFill>
                  <a:latin typeface="Meiryo" panose="020B0604030504040204" pitchFamily="34" charset="-128"/>
                  <a:ea typeface="Meiryo" panose="020B0604030504040204" pitchFamily="34" charset="-128"/>
                  <a:cs typeface="ＭＳ Ｐゴシック"/>
                </a:rPr>
                <a:t>を知る</a:t>
              </a:r>
              <a:endParaRPr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grpSp>
      <p:sp>
        <p:nvSpPr>
          <p:cNvPr id="386" name="テキスト ボックス 385">
            <a:extLst>
              <a:ext uri="{FF2B5EF4-FFF2-40B4-BE49-F238E27FC236}">
                <a16:creationId xmlns:a16="http://schemas.microsoft.com/office/drawing/2014/main" id="{A43D0C86-177A-0547-AED5-06009420C79E}"/>
              </a:ext>
            </a:extLst>
          </p:cNvPr>
          <p:cNvSpPr txBox="1"/>
          <p:nvPr/>
        </p:nvSpPr>
        <p:spPr>
          <a:xfrm>
            <a:off x="5568791" y="5513672"/>
            <a:ext cx="3185487" cy="861774"/>
          </a:xfrm>
          <a:prstGeom prst="rect">
            <a:avLst/>
          </a:prstGeom>
          <a:noFill/>
        </p:spPr>
        <p:txBody>
          <a:bodyPr wrap="none" rtlCol="0">
            <a:spAutoFit/>
          </a:bodyPr>
          <a:lstStyle/>
          <a:p>
            <a:pPr algn="r"/>
            <a:r>
              <a:rPr kumimoji="1" lang="ja-JP" altLang="en-US" sz="3200" b="1">
                <a:solidFill>
                  <a:srgbClr val="0070C0"/>
                </a:solidFill>
                <a:latin typeface="Meiryo" panose="020B0604030504040204" pitchFamily="34" charset="-128"/>
                <a:ea typeface="Meiryo" panose="020B0604030504040204" pitchFamily="34" charset="-128"/>
              </a:rPr>
              <a:t>トレンド</a:t>
            </a:r>
            <a:r>
              <a:rPr kumimoji="1" lang="ja-JP" altLang="en-US">
                <a:solidFill>
                  <a:srgbClr val="0070C0"/>
                </a:solidFill>
                <a:latin typeface="Meiryo" panose="020B0604030504040204" pitchFamily="34" charset="-128"/>
                <a:ea typeface="Meiryo" panose="020B0604030504040204" pitchFamily="34" charset="-128"/>
              </a:rPr>
              <a:t>とは</a:t>
            </a:r>
            <a:endParaRPr kumimoji="1" lang="en-US" altLang="ja-JP" dirty="0">
              <a:solidFill>
                <a:srgbClr val="0070C0"/>
              </a:solidFill>
              <a:latin typeface="Meiryo" panose="020B0604030504040204" pitchFamily="34" charset="-128"/>
              <a:ea typeface="Meiryo" panose="020B0604030504040204" pitchFamily="34" charset="-128"/>
            </a:endParaRPr>
          </a:p>
          <a:p>
            <a:pPr algn="r"/>
            <a:r>
              <a:rPr lang="ja-JP" altLang="en-US">
                <a:solidFill>
                  <a:srgbClr val="0070C0"/>
                </a:solidFill>
                <a:latin typeface="Meiryo" panose="020B0604030504040204" pitchFamily="34" charset="-128"/>
                <a:ea typeface="Meiryo" panose="020B0604030504040204" pitchFamily="34" charset="-128"/>
              </a:rPr>
              <a:t>「</a:t>
            </a:r>
            <a:r>
              <a:rPr lang="ja-JP" altLang="en-US" b="1">
                <a:solidFill>
                  <a:srgbClr val="0432FF"/>
                </a:solidFill>
                <a:latin typeface="Meiryo" panose="020B0604030504040204" pitchFamily="34" charset="-128"/>
                <a:ea typeface="Meiryo" panose="020B0604030504040204" pitchFamily="34" charset="-128"/>
              </a:rPr>
              <a:t>関係</a:t>
            </a:r>
            <a:r>
              <a:rPr lang="ja-JP" altLang="en-US">
                <a:solidFill>
                  <a:srgbClr val="0070C0"/>
                </a:solidFill>
                <a:latin typeface="Meiryo" panose="020B0604030504040204" pitchFamily="34" charset="-128"/>
                <a:ea typeface="Meiryo" panose="020B0604030504040204" pitchFamily="34" charset="-128"/>
              </a:rPr>
              <a:t>」が変化する「</a:t>
            </a:r>
            <a:r>
              <a:rPr lang="ja-JP" altLang="en-US" b="1">
                <a:solidFill>
                  <a:schemeClr val="accent6">
                    <a:lumMod val="75000"/>
                  </a:schemeClr>
                </a:solidFill>
                <a:latin typeface="Meiryo" panose="020B0604030504040204" pitchFamily="34" charset="-128"/>
                <a:ea typeface="Meiryo" panose="020B0604030504040204" pitchFamily="34" charset="-128"/>
              </a:rPr>
              <a:t>歴史</a:t>
            </a:r>
            <a:r>
              <a:rPr lang="ja-JP" altLang="en-US">
                <a:solidFill>
                  <a:srgbClr val="0070C0"/>
                </a:solidFill>
                <a:latin typeface="Meiryo" panose="020B0604030504040204" pitchFamily="34" charset="-128"/>
                <a:ea typeface="Meiryo" panose="020B0604030504040204" pitchFamily="34" charset="-128"/>
              </a:rPr>
              <a:t>」</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762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wipe(down)">
                                      <p:cBhvr>
                                        <p:cTn id="7" dur="500"/>
                                        <p:tgtEl>
                                          <p:spTgt spid="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2"/>
                                        </p:tgtEl>
                                        <p:attrNameLst>
                                          <p:attrName>style.visibility</p:attrName>
                                        </p:attrNameLst>
                                      </p:cBhvr>
                                      <p:to>
                                        <p:strVal val="visible"/>
                                      </p:to>
                                    </p:set>
                                    <p:animEffect transition="in" filter="fade">
                                      <p:cBhvr>
                                        <p:cTn id="16" dur="500"/>
                                        <p:tgtEl>
                                          <p:spTgt spid="1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7"/>
                                        </p:tgtEl>
                                        <p:attrNameLst>
                                          <p:attrName>style.visibility</p:attrName>
                                        </p:attrNameLst>
                                      </p:cBhvr>
                                      <p:to>
                                        <p:strVal val="visible"/>
                                      </p:to>
                                    </p:set>
                                    <p:animEffect transition="in" filter="fade">
                                      <p:cBhvr>
                                        <p:cTn id="21" dur="500"/>
                                        <p:tgtEl>
                                          <p:spTgt spid="29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98"/>
                                        </p:tgtEl>
                                        <p:attrNameLst>
                                          <p:attrName>style.visibility</p:attrName>
                                        </p:attrNameLst>
                                      </p:cBhvr>
                                      <p:to>
                                        <p:strVal val="visible"/>
                                      </p:to>
                                    </p:set>
                                    <p:animEffect transition="in" filter="fade">
                                      <p:cBhvr>
                                        <p:cTn id="25" dur="500"/>
                                        <p:tgtEl>
                                          <p:spTgt spid="298"/>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80"/>
                                        </p:tgtEl>
                                        <p:attrNameLst>
                                          <p:attrName>style.visibility</p:attrName>
                                        </p:attrNameLst>
                                      </p:cBhvr>
                                      <p:to>
                                        <p:strVal val="visible"/>
                                      </p:to>
                                    </p:set>
                                    <p:animEffect transition="in" filter="wipe(down)">
                                      <p:cBhvr>
                                        <p:cTn id="29" dur="500"/>
                                        <p:tgtEl>
                                          <p:spTgt spid="38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88"/>
                                        </p:tgtEl>
                                        <p:attrNameLst>
                                          <p:attrName>style.visibility</p:attrName>
                                        </p:attrNameLst>
                                      </p:cBhvr>
                                      <p:to>
                                        <p:strVal val="visible"/>
                                      </p:to>
                                    </p:set>
                                    <p:animEffect transition="in" filter="wipe(left)">
                                      <p:cBhvr>
                                        <p:cTn id="34" dur="500"/>
                                        <p:tgtEl>
                                          <p:spTgt spid="388"/>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386"/>
                                        </p:tgtEl>
                                        <p:attrNameLst>
                                          <p:attrName>style.visibility</p:attrName>
                                        </p:attrNameLst>
                                      </p:cBhvr>
                                      <p:to>
                                        <p:strVal val="visible"/>
                                      </p:to>
                                    </p:set>
                                    <p:anim calcmode="lin" valueType="num">
                                      <p:cBhvr additive="base">
                                        <p:cTn id="39" dur="500"/>
                                        <p:tgtEl>
                                          <p:spTgt spid="386"/>
                                        </p:tgtEl>
                                        <p:attrNameLst>
                                          <p:attrName>ppt_x</p:attrName>
                                        </p:attrNameLst>
                                      </p:cBhvr>
                                      <p:tavLst>
                                        <p:tav tm="0">
                                          <p:val>
                                            <p:strVal val="#ppt_x-#ppt_w*1.125000"/>
                                          </p:val>
                                        </p:tav>
                                        <p:tav tm="100000">
                                          <p:val>
                                            <p:strVal val="#ppt_x"/>
                                          </p:val>
                                        </p:tav>
                                      </p:tavLst>
                                    </p:anim>
                                    <p:animEffect transition="in" filter="wipe(right)">
                                      <p:cBhvr>
                                        <p:cTn id="40"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panose="020B0604030504040204" pitchFamily="34" charset="-128"/>
                <a:ea typeface="Meiryo" panose="020B0604030504040204" pitchFamily="34" charset="-128"/>
                <a:cs typeface="Meiryo" charset="-128"/>
              </a:rPr>
              <a:t>われわれ人間の</a:t>
            </a:r>
            <a:r>
              <a:rPr lang="ja-JP" altLang="en-US">
                <a:solidFill>
                  <a:schemeClr val="bg1"/>
                </a:solidFill>
                <a:latin typeface="Meiryo" panose="020B0604030504040204" pitchFamily="34" charset="-128"/>
                <a:ea typeface="Meiryo" panose="020B0604030504040204" pitchFamily="34" charset="-128"/>
                <a:cs typeface="Meiryo" charset="-128"/>
              </a:rPr>
              <a:t>生活に、何ら</a:t>
            </a:r>
            <a:r>
              <a:rPr lang="ja-JP" altLang="en-US" dirty="0">
                <a:solidFill>
                  <a:schemeClr val="bg1"/>
                </a:solidFill>
                <a:latin typeface="Meiryo" panose="020B0604030504040204" pitchFamily="34" charset="-128"/>
                <a:ea typeface="Meiryo" panose="020B0604030504040204" pitchFamily="34" charset="-128"/>
                <a:cs typeface="Meiryo" charset="-128"/>
              </a:rPr>
              <a:t>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dirty="0">
                <a:solidFill>
                  <a:schemeClr val="bg1"/>
                </a:solidFill>
                <a:latin typeface="Meiryo" panose="020B0604030504040204" pitchFamily="34" charset="-128"/>
                <a:ea typeface="Meiryo" panose="020B0604030504040204" pitchFamily="34" charset="-128"/>
                <a:cs typeface="Meiryo" charset="-128"/>
              </a:rPr>
              <a:t>進化し続けるテクノロジー</a:t>
            </a:r>
            <a:r>
              <a:rPr lang="ja-JP" altLang="en-US">
                <a:solidFill>
                  <a:schemeClr val="bg1"/>
                </a:solidFill>
                <a:latin typeface="Meiryo" panose="020B0604030504040204" pitchFamily="34" charset="-128"/>
                <a:ea typeface="Meiryo" panose="020B0604030504040204" pitchFamily="34" charset="-128"/>
                <a:cs typeface="Meiryo" charset="-128"/>
              </a:rPr>
              <a:t>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4"/>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5"/>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7"/>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8"/>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9"/>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0"/>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1"/>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2"/>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3"/>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803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2337866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2AB6D-E55D-714F-8E55-A5804C2DEAD4}"/>
              </a:ext>
            </a:extLst>
          </p:cNvPr>
          <p:cNvSpPr>
            <a:spLocks noGrp="1"/>
          </p:cNvSpPr>
          <p:nvPr>
            <p:ph type="title"/>
          </p:nvPr>
        </p:nvSpPr>
        <p:spPr/>
        <p:txBody>
          <a:bodyPr/>
          <a:lstStyle/>
          <a:p>
            <a:r>
              <a:rPr lang="ja-JP" altLang="ja-JP"/>
              <a:t>業務が</a:t>
            </a:r>
            <a:r>
              <a:rPr lang="en-US" altLang="ja-JP" dirty="0"/>
              <a:t>IT</a:t>
            </a:r>
            <a:r>
              <a:rPr lang="ja-JP" altLang="ja-JP"/>
              <a:t>へ</a:t>
            </a:r>
            <a:r>
              <a:rPr lang="en-US" altLang="ja-JP" dirty="0"/>
              <a:t>IT</a:t>
            </a:r>
            <a:r>
              <a:rPr lang="ja-JP" altLang="ja-JP"/>
              <a:t>が業務へとシームレスに変換される状態</a:t>
            </a:r>
            <a:endParaRPr lang="ja-JP" altLang="en-US"/>
          </a:p>
        </p:txBody>
      </p:sp>
      <p:pic>
        <p:nvPicPr>
          <p:cNvPr id="5" name="図 4">
            <a:extLst>
              <a:ext uri="{FF2B5EF4-FFF2-40B4-BE49-F238E27FC236}">
                <a16:creationId xmlns:a16="http://schemas.microsoft.com/office/drawing/2014/main" id="{6CC83505-69E1-754C-B095-3B2DB2B5FC21}"/>
              </a:ext>
            </a:extLst>
          </p:cNvPr>
          <p:cNvPicPr>
            <a:picLocks noChangeAspect="1"/>
          </p:cNvPicPr>
          <p:nvPr/>
        </p:nvPicPr>
        <p:blipFill>
          <a:blip r:embed="rId2">
            <a:duotone>
              <a:schemeClr val="accent1">
                <a:shade val="45000"/>
                <a:satMod val="135000"/>
              </a:schemeClr>
              <a:prstClr val="white"/>
            </a:duotone>
          </a:blip>
          <a:stretch>
            <a:fillRect/>
          </a:stretch>
        </p:blipFill>
        <p:spPr>
          <a:xfrm>
            <a:off x="1993404" y="836613"/>
            <a:ext cx="5157192" cy="5157192"/>
          </a:xfrm>
          <a:prstGeom prst="rect">
            <a:avLst/>
          </a:prstGeom>
          <a:effectLst>
            <a:outerShdw blurRad="50800" dist="38100" dir="2700000" algn="tl" rotWithShape="0">
              <a:prstClr val="black">
                <a:alpha val="40000"/>
              </a:prstClr>
            </a:outerShdw>
          </a:effectLst>
        </p:spPr>
      </p:pic>
      <p:sp>
        <p:nvSpPr>
          <p:cNvPr id="7" name="円/楕円 6">
            <a:extLst>
              <a:ext uri="{FF2B5EF4-FFF2-40B4-BE49-F238E27FC236}">
                <a16:creationId xmlns:a16="http://schemas.microsoft.com/office/drawing/2014/main" id="{32D4F7D6-BE26-9341-ADB1-78CEEA1A0A9A}"/>
              </a:ext>
            </a:extLst>
          </p:cNvPr>
          <p:cNvSpPr/>
          <p:nvPr/>
        </p:nvSpPr>
        <p:spPr>
          <a:xfrm>
            <a:off x="4190535" y="1804777"/>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EC6E1751-C823-5740-B2A6-909C60A2A764}"/>
              </a:ext>
            </a:extLst>
          </p:cNvPr>
          <p:cNvSpPr/>
          <p:nvPr/>
        </p:nvSpPr>
        <p:spPr>
          <a:xfrm>
            <a:off x="4167950" y="4292562"/>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AB6273F-2717-494D-B489-D99AFAF8E49E}"/>
              </a:ext>
            </a:extLst>
          </p:cNvPr>
          <p:cNvSpPr txBox="1"/>
          <p:nvPr/>
        </p:nvSpPr>
        <p:spPr>
          <a:xfrm>
            <a:off x="5798015" y="2873900"/>
            <a:ext cx="902811" cy="923330"/>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IT</a:t>
            </a:r>
          </a:p>
          <a:p>
            <a:pPr algn="ctr"/>
            <a:r>
              <a:rPr kumimoji="1" lang="ja-JP" altLang="en-US" sz="1400">
                <a:solidFill>
                  <a:schemeClr val="bg1"/>
                </a:solidFill>
                <a:latin typeface="Meiryo" panose="020B0604030504040204" pitchFamily="34" charset="-128"/>
                <a:ea typeface="Meiryo" panose="020B0604030504040204" pitchFamily="34" charset="-128"/>
              </a:rPr>
              <a:t>デジタル</a:t>
            </a:r>
          </a:p>
        </p:txBody>
      </p:sp>
      <p:sp>
        <p:nvSpPr>
          <p:cNvPr id="9" name="テキスト ボックス 8">
            <a:extLst>
              <a:ext uri="{FF2B5EF4-FFF2-40B4-BE49-F238E27FC236}">
                <a16:creationId xmlns:a16="http://schemas.microsoft.com/office/drawing/2014/main" id="{AE0EE675-C3C7-5744-889F-9C31124DC086}"/>
              </a:ext>
            </a:extLst>
          </p:cNvPr>
          <p:cNvSpPr txBox="1"/>
          <p:nvPr/>
        </p:nvSpPr>
        <p:spPr>
          <a:xfrm>
            <a:off x="2247437" y="2873900"/>
            <a:ext cx="1210588" cy="923330"/>
          </a:xfrm>
          <a:prstGeom prst="rect">
            <a:avLst/>
          </a:prstGeom>
          <a:noFill/>
        </p:spPr>
        <p:txBody>
          <a:bodyPr wrap="none" rtlCol="0">
            <a:spAutoFit/>
          </a:bodyPr>
          <a:lstStyle/>
          <a:p>
            <a:pPr algn="ctr"/>
            <a:r>
              <a:rPr kumimoji="1" lang="ja-JP" altLang="en-US" sz="4000">
                <a:solidFill>
                  <a:srgbClr val="0070C0"/>
                </a:solidFill>
                <a:latin typeface="Meiryo" panose="020B0604030504040204" pitchFamily="34" charset="-128"/>
                <a:ea typeface="Meiryo" panose="020B0604030504040204" pitchFamily="34" charset="-128"/>
              </a:rPr>
              <a:t>業務</a:t>
            </a:r>
            <a:endParaRPr kumimoji="1" lang="en-US" altLang="ja-JP" sz="4000" dirty="0">
              <a:solidFill>
                <a:srgbClr val="0070C0"/>
              </a:solidFill>
              <a:latin typeface="Meiryo" panose="020B0604030504040204" pitchFamily="34" charset="-128"/>
              <a:ea typeface="Meiryo" panose="020B0604030504040204" pitchFamily="34" charset="-128"/>
            </a:endParaRPr>
          </a:p>
          <a:p>
            <a:pPr algn="ctr"/>
            <a:r>
              <a:rPr kumimoji="1" lang="ja-JP" altLang="en-US" sz="1400" b="1">
                <a:solidFill>
                  <a:srgbClr val="0070C0"/>
                </a:solidFill>
                <a:latin typeface="Meiryo" panose="020B0604030504040204" pitchFamily="34" charset="-128"/>
                <a:ea typeface="Meiryo" panose="020B0604030504040204" pitchFamily="34" charset="-128"/>
              </a:rPr>
              <a:t>フィジカル</a:t>
            </a:r>
          </a:p>
        </p:txBody>
      </p:sp>
      <p:sp>
        <p:nvSpPr>
          <p:cNvPr id="10" name="テキスト ボックス 9">
            <a:extLst>
              <a:ext uri="{FF2B5EF4-FFF2-40B4-BE49-F238E27FC236}">
                <a16:creationId xmlns:a16="http://schemas.microsoft.com/office/drawing/2014/main" id="{E9D1F6E9-A69E-DC4F-8E23-ED24FACBCF5F}"/>
              </a:ext>
            </a:extLst>
          </p:cNvPr>
          <p:cNvSpPr txBox="1"/>
          <p:nvPr/>
        </p:nvSpPr>
        <p:spPr>
          <a:xfrm>
            <a:off x="2690622" y="4489348"/>
            <a:ext cx="2954655" cy="646331"/>
          </a:xfrm>
          <a:prstGeom prst="rect">
            <a:avLst/>
          </a:prstGeom>
          <a:noFill/>
        </p:spPr>
        <p:txBody>
          <a:bodyPr wrap="none" rtlCol="0">
            <a:spAutoFit/>
          </a:bodyPr>
          <a:lstStyle/>
          <a:p>
            <a:pPr algn="r"/>
            <a:r>
              <a:rPr lang="ja-JP" altLang="en-US">
                <a:solidFill>
                  <a:srgbClr val="0070C0"/>
                </a:solidFill>
                <a:latin typeface="Meiryo" panose="020B0604030504040204" pitchFamily="34" charset="-128"/>
                <a:ea typeface="Meiryo" panose="020B0604030504040204" pitchFamily="34" charset="-128"/>
              </a:rPr>
              <a:t>配送･リアル店舗・接客</a:t>
            </a:r>
            <a:endParaRPr lang="en-US" altLang="ja-JP" dirty="0">
              <a:solidFill>
                <a:srgbClr val="0070C0"/>
              </a:solidFill>
              <a:latin typeface="Meiryo" panose="020B0604030504040204" pitchFamily="34" charset="-128"/>
              <a:ea typeface="Meiryo" panose="020B0604030504040204" pitchFamily="34" charset="-128"/>
            </a:endParaRPr>
          </a:p>
          <a:p>
            <a:pPr algn="r"/>
            <a:r>
              <a:rPr kumimoji="1" lang="ja-JP" altLang="en-US">
                <a:solidFill>
                  <a:srgbClr val="0070C0"/>
                </a:solidFill>
                <a:latin typeface="Meiryo" panose="020B0604030504040204" pitchFamily="34" charset="-128"/>
                <a:ea typeface="Meiryo" panose="020B0604030504040204" pitchFamily="34" charset="-128"/>
              </a:rPr>
              <a:t>カスタマー・サービスなど</a:t>
            </a:r>
          </a:p>
        </p:txBody>
      </p:sp>
      <p:sp>
        <p:nvSpPr>
          <p:cNvPr id="11" name="テキスト ボックス 10">
            <a:extLst>
              <a:ext uri="{FF2B5EF4-FFF2-40B4-BE49-F238E27FC236}">
                <a16:creationId xmlns:a16="http://schemas.microsoft.com/office/drawing/2014/main" id="{45987608-C2E4-B744-936B-B1DBE4D15C43}"/>
              </a:ext>
            </a:extLst>
          </p:cNvPr>
          <p:cNvSpPr txBox="1"/>
          <p:nvPr/>
        </p:nvSpPr>
        <p:spPr>
          <a:xfrm>
            <a:off x="3360721" y="1877655"/>
            <a:ext cx="3185487"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受発注・配送手配・商品管理</a:t>
            </a:r>
            <a:endParaRPr kumimoji="1" lang="en-US" altLang="ja-JP" dirty="0">
              <a:solidFill>
                <a:schemeClr val="bg1"/>
              </a:solidFill>
              <a:latin typeface="Meiryo" panose="020B0604030504040204" pitchFamily="34" charset="-128"/>
              <a:ea typeface="Meiryo" panose="020B0604030504040204" pitchFamily="34" charset="-128"/>
            </a:endParaRPr>
          </a:p>
          <a:p>
            <a:pPr algn="r"/>
            <a:r>
              <a:rPr lang="ja-JP" altLang="en-US">
                <a:solidFill>
                  <a:schemeClr val="bg1"/>
                </a:solidFill>
                <a:latin typeface="Meiryo" panose="020B0604030504040204" pitchFamily="34" charset="-128"/>
                <a:ea typeface="Meiryo" panose="020B0604030504040204" pitchFamily="34" charset="-128"/>
              </a:rPr>
              <a:t>レコメンデーションなと</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2" name="左右矢印 11">
            <a:extLst>
              <a:ext uri="{FF2B5EF4-FFF2-40B4-BE49-F238E27FC236}">
                <a16:creationId xmlns:a16="http://schemas.microsoft.com/office/drawing/2014/main" id="{CD15FD64-F265-A342-985A-58E2CE276E6A}"/>
              </a:ext>
            </a:extLst>
          </p:cNvPr>
          <p:cNvSpPr/>
          <p:nvPr/>
        </p:nvSpPr>
        <p:spPr>
          <a:xfrm>
            <a:off x="3458025" y="2994472"/>
            <a:ext cx="2227950" cy="636750"/>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33838B3-877F-8744-9935-41676CEDCB36}"/>
              </a:ext>
            </a:extLst>
          </p:cNvPr>
          <p:cNvSpPr txBox="1"/>
          <p:nvPr/>
        </p:nvSpPr>
        <p:spPr>
          <a:xfrm>
            <a:off x="1127793" y="6136040"/>
            <a:ext cx="6888424"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業務に</a:t>
            </a:r>
            <a:r>
              <a:rPr lang="en-US" altLang="ja-JP" dirty="0">
                <a:solidFill>
                  <a:schemeClr val="accent6">
                    <a:lumMod val="75000"/>
                  </a:schemeClr>
                </a:solidFill>
                <a:latin typeface="Meiryo" panose="020B0604030504040204" pitchFamily="34" charset="-128"/>
                <a:ea typeface="Meiryo" panose="020B0604030504040204" pitchFamily="34" charset="-128"/>
              </a:rPr>
              <a:t>IT</a:t>
            </a:r>
            <a:r>
              <a:rPr lang="ja-JP" altLang="en-US">
                <a:solidFill>
                  <a:schemeClr val="accent6">
                    <a:lumMod val="75000"/>
                  </a:schemeClr>
                </a:solidFill>
                <a:latin typeface="Meiryo" panose="020B0604030504040204" pitchFamily="34" charset="-128"/>
                <a:ea typeface="Meiryo" panose="020B0604030504040204" pitchFamily="34" charset="-128"/>
              </a:rPr>
              <a:t>は埋没し、渾然一体となってビジネスの成果を達成する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17426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4E2D38AF-A0C0-E046-9CB2-066F8C8B6A72}"/>
              </a:ext>
            </a:extLst>
          </p:cNvPr>
          <p:cNvGrpSpPr/>
          <p:nvPr/>
        </p:nvGrpSpPr>
        <p:grpSpPr>
          <a:xfrm>
            <a:off x="2791607" y="1815219"/>
            <a:ext cx="3589813" cy="3588291"/>
            <a:chOff x="1993404" y="1148670"/>
            <a:chExt cx="5157192" cy="5157192"/>
          </a:xfrm>
        </p:grpSpPr>
        <p:grpSp>
          <p:nvGrpSpPr>
            <p:cNvPr id="31" name="グループ化 30">
              <a:extLst>
                <a:ext uri="{FF2B5EF4-FFF2-40B4-BE49-F238E27FC236}">
                  <a16:creationId xmlns:a16="http://schemas.microsoft.com/office/drawing/2014/main" id="{0A65FBD1-B52D-1E43-8AD8-10CFB61C29EA}"/>
                </a:ext>
              </a:extLst>
            </p:cNvPr>
            <p:cNvGrpSpPr/>
            <p:nvPr/>
          </p:nvGrpSpPr>
          <p:grpSpPr>
            <a:xfrm>
              <a:off x="1993404" y="1148670"/>
              <a:ext cx="5157192" cy="5157192"/>
              <a:chOff x="1993404" y="1148670"/>
              <a:chExt cx="5157192" cy="5157192"/>
            </a:xfrm>
          </p:grpSpPr>
          <p:pic>
            <p:nvPicPr>
              <p:cNvPr id="23" name="図 22">
                <a:extLst>
                  <a:ext uri="{FF2B5EF4-FFF2-40B4-BE49-F238E27FC236}">
                    <a16:creationId xmlns:a16="http://schemas.microsoft.com/office/drawing/2014/main" id="{A3F7FF7F-933E-BF40-ACC8-532DE12BC6BB}"/>
                  </a:ext>
                </a:extLst>
              </p:cNvPr>
              <p:cNvPicPr>
                <a:picLocks noChangeAspect="1"/>
              </p:cNvPicPr>
              <p:nvPr/>
            </p:nvPicPr>
            <p:blipFill>
              <a:blip r:embed="rId2">
                <a:duotone>
                  <a:schemeClr val="accent1">
                    <a:shade val="45000"/>
                    <a:satMod val="135000"/>
                  </a:schemeClr>
                  <a:prstClr val="white"/>
                </a:duotone>
              </a:blip>
              <a:stretch>
                <a:fillRect/>
              </a:stretch>
            </p:blipFill>
            <p:spPr>
              <a:xfrm>
                <a:off x="1993404" y="1148670"/>
                <a:ext cx="5157192" cy="5157192"/>
              </a:xfrm>
              <a:prstGeom prst="rect">
                <a:avLst/>
              </a:prstGeom>
              <a:effectLst>
                <a:outerShdw blurRad="50800" dist="38100" dir="2700000" algn="tl" rotWithShape="0">
                  <a:prstClr val="black">
                    <a:alpha val="40000"/>
                  </a:prstClr>
                </a:outerShdw>
              </a:effectLst>
            </p:spPr>
          </p:pic>
          <p:sp>
            <p:nvSpPr>
              <p:cNvPr id="24" name="円/楕円 23">
                <a:extLst>
                  <a:ext uri="{FF2B5EF4-FFF2-40B4-BE49-F238E27FC236}">
                    <a16:creationId xmlns:a16="http://schemas.microsoft.com/office/drawing/2014/main" id="{7A711BCE-787E-A648-BDC5-898D4F134778}"/>
                  </a:ext>
                </a:extLst>
              </p:cNvPr>
              <p:cNvSpPr/>
              <p:nvPr/>
            </p:nvSpPr>
            <p:spPr>
              <a:xfrm>
                <a:off x="4190535" y="2116834"/>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円/楕円 24">
              <a:extLst>
                <a:ext uri="{FF2B5EF4-FFF2-40B4-BE49-F238E27FC236}">
                  <a16:creationId xmlns:a16="http://schemas.microsoft.com/office/drawing/2014/main" id="{9DCAE298-D8B5-C648-AB96-455E70A18AF4}"/>
                </a:ext>
              </a:extLst>
            </p:cNvPr>
            <p:cNvSpPr/>
            <p:nvPr/>
          </p:nvSpPr>
          <p:spPr>
            <a:xfrm>
              <a:off x="4167950" y="4604619"/>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2" name="片側の 2 つの角を切り取った四角形 21">
            <a:extLst>
              <a:ext uri="{FF2B5EF4-FFF2-40B4-BE49-F238E27FC236}">
                <a16:creationId xmlns:a16="http://schemas.microsoft.com/office/drawing/2014/main" id="{75FC9E6C-E348-BF43-8858-78608AD16635}"/>
              </a:ext>
            </a:extLst>
          </p:cNvPr>
          <p:cNvSpPr/>
          <p:nvPr/>
        </p:nvSpPr>
        <p:spPr>
          <a:xfrm>
            <a:off x="4038600" y="5466996"/>
            <a:ext cx="1066800" cy="868392"/>
          </a:xfrm>
          <a:prstGeom prst="snip2SameRect">
            <a:avLst>
              <a:gd name="adj1" fmla="val 16667"/>
              <a:gd name="adj2"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1B056F-B7F9-1A4F-BEDA-9409CA07FB7B}"/>
              </a:ext>
            </a:extLst>
          </p:cNvPr>
          <p:cNvSpPr>
            <a:spLocks noGrp="1"/>
          </p:cNvSpPr>
          <p:nvPr>
            <p:ph type="title"/>
          </p:nvPr>
        </p:nvSpPr>
        <p:spPr/>
        <p:txBody>
          <a:bodyPr/>
          <a:lstStyle/>
          <a:p>
            <a:r>
              <a:rPr kumimoji="1" lang="ja-JP" altLang="en-US"/>
              <a:t>デジタル・トランスフォーメーションとの関係</a:t>
            </a:r>
          </a:p>
        </p:txBody>
      </p:sp>
      <p:sp>
        <p:nvSpPr>
          <p:cNvPr id="3" name="スライド番号プレースホルダー 2">
            <a:extLst>
              <a:ext uri="{FF2B5EF4-FFF2-40B4-BE49-F238E27FC236}">
                <a16:creationId xmlns:a16="http://schemas.microsoft.com/office/drawing/2014/main" id="{6C5DFA07-879D-164E-BA18-8B3B9152E197}"/>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a:t>
            </a:fld>
            <a:endParaRPr kumimoji="1" lang="ja-JP" altLang="en-US"/>
          </a:p>
        </p:txBody>
      </p:sp>
      <p:grpSp>
        <p:nvGrpSpPr>
          <p:cNvPr id="33" name="グループ化 32">
            <a:extLst>
              <a:ext uri="{FF2B5EF4-FFF2-40B4-BE49-F238E27FC236}">
                <a16:creationId xmlns:a16="http://schemas.microsoft.com/office/drawing/2014/main" id="{05BE0901-10CC-2747-82AA-52F3E0300444}"/>
              </a:ext>
            </a:extLst>
          </p:cNvPr>
          <p:cNvGrpSpPr/>
          <p:nvPr/>
        </p:nvGrpSpPr>
        <p:grpSpPr>
          <a:xfrm>
            <a:off x="4270251" y="1253160"/>
            <a:ext cx="603498" cy="491088"/>
            <a:chOff x="4171702" y="811592"/>
            <a:chExt cx="801962" cy="718312"/>
          </a:xfrm>
        </p:grpSpPr>
        <p:grpSp>
          <p:nvGrpSpPr>
            <p:cNvPr id="4" name="図形グループ 25">
              <a:extLst>
                <a:ext uri="{FF2B5EF4-FFF2-40B4-BE49-F238E27FC236}">
                  <a16:creationId xmlns:a16="http://schemas.microsoft.com/office/drawing/2014/main" id="{D668B45D-90EE-D641-8C08-55C5AF8644B9}"/>
                </a:ext>
              </a:extLst>
            </p:cNvPr>
            <p:cNvGrpSpPr/>
            <p:nvPr/>
          </p:nvGrpSpPr>
          <p:grpSpPr>
            <a:xfrm>
              <a:off x="4171702" y="952053"/>
              <a:ext cx="265954" cy="577851"/>
              <a:chOff x="1946324" y="4125162"/>
              <a:chExt cx="969964" cy="2007872"/>
            </a:xfrm>
          </p:grpSpPr>
          <p:sp>
            <p:nvSpPr>
              <p:cNvPr id="5" name="円/楕円 4">
                <a:extLst>
                  <a:ext uri="{FF2B5EF4-FFF2-40B4-BE49-F238E27FC236}">
                    <a16:creationId xmlns:a16="http://schemas.microsoft.com/office/drawing/2014/main" id="{F2CD2E33-22EF-8940-A967-09BB3109CC9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83CD499A-1634-5941-BC27-6E46848E3C8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28">
              <a:extLst>
                <a:ext uri="{FF2B5EF4-FFF2-40B4-BE49-F238E27FC236}">
                  <a16:creationId xmlns:a16="http://schemas.microsoft.com/office/drawing/2014/main" id="{96D19C05-94E0-FC40-BC55-718E41D19713}"/>
                </a:ext>
              </a:extLst>
            </p:cNvPr>
            <p:cNvGrpSpPr/>
            <p:nvPr/>
          </p:nvGrpSpPr>
          <p:grpSpPr>
            <a:xfrm>
              <a:off x="4707710" y="944083"/>
              <a:ext cx="265954" cy="577850"/>
              <a:chOff x="1946324" y="4125162"/>
              <a:chExt cx="969964" cy="2007867"/>
            </a:xfrm>
          </p:grpSpPr>
          <p:sp>
            <p:nvSpPr>
              <p:cNvPr id="8" name="円/楕円 7">
                <a:extLst>
                  <a:ext uri="{FF2B5EF4-FFF2-40B4-BE49-F238E27FC236}">
                    <a16:creationId xmlns:a16="http://schemas.microsoft.com/office/drawing/2014/main" id="{9242CE06-49E4-6C4E-B6CB-E502F7D9287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B8DC9CF1-CE36-F649-9D72-968259EFF838}"/>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31">
              <a:extLst>
                <a:ext uri="{FF2B5EF4-FFF2-40B4-BE49-F238E27FC236}">
                  <a16:creationId xmlns:a16="http://schemas.microsoft.com/office/drawing/2014/main" id="{ECA17447-EFB2-5F4F-AEBB-3AEA1EF52CB3}"/>
                </a:ext>
              </a:extLst>
            </p:cNvPr>
            <p:cNvGrpSpPr/>
            <p:nvPr/>
          </p:nvGrpSpPr>
          <p:grpSpPr>
            <a:xfrm>
              <a:off x="4441754" y="811592"/>
              <a:ext cx="265954" cy="577848"/>
              <a:chOff x="1956286" y="3204421"/>
              <a:chExt cx="969964" cy="2007861"/>
            </a:xfrm>
          </p:grpSpPr>
          <p:sp>
            <p:nvSpPr>
              <p:cNvPr id="11" name="円/楕円 10">
                <a:extLst>
                  <a:ext uri="{FF2B5EF4-FFF2-40B4-BE49-F238E27FC236}">
                    <a16:creationId xmlns:a16="http://schemas.microsoft.com/office/drawing/2014/main" id="{CF0359FA-2788-FD46-B02A-75198B483AF1}"/>
                  </a:ext>
                </a:extLst>
              </p:cNvPr>
              <p:cNvSpPr/>
              <p:nvPr/>
            </p:nvSpPr>
            <p:spPr>
              <a:xfrm>
                <a:off x="1956288" y="3204421"/>
                <a:ext cx="969962" cy="92074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4FA8E238-B2A4-2246-A629-F484962E9214}"/>
                  </a:ext>
                </a:extLst>
              </p:cNvPr>
              <p:cNvSpPr/>
              <p:nvPr/>
            </p:nvSpPr>
            <p:spPr>
              <a:xfrm rot="16200000">
                <a:off x="1897706" y="4183739"/>
                <a:ext cx="1087123"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grpSp>
        <p:nvGrpSpPr>
          <p:cNvPr id="34" name="グループ化 33">
            <a:extLst>
              <a:ext uri="{FF2B5EF4-FFF2-40B4-BE49-F238E27FC236}">
                <a16:creationId xmlns:a16="http://schemas.microsoft.com/office/drawing/2014/main" id="{0CBD21DC-2932-BF4A-BA59-C4A0FF96DAF9}"/>
              </a:ext>
            </a:extLst>
          </p:cNvPr>
          <p:cNvGrpSpPr/>
          <p:nvPr/>
        </p:nvGrpSpPr>
        <p:grpSpPr>
          <a:xfrm>
            <a:off x="4273880" y="5542795"/>
            <a:ext cx="603498" cy="485639"/>
            <a:chOff x="4171702" y="944083"/>
            <a:chExt cx="801962" cy="710342"/>
          </a:xfrm>
        </p:grpSpPr>
        <p:grpSp>
          <p:nvGrpSpPr>
            <p:cNvPr id="35" name="図形グループ 25">
              <a:extLst>
                <a:ext uri="{FF2B5EF4-FFF2-40B4-BE49-F238E27FC236}">
                  <a16:creationId xmlns:a16="http://schemas.microsoft.com/office/drawing/2014/main" id="{7B9E7363-8136-204A-81E4-48B268D159A5}"/>
                </a:ext>
              </a:extLst>
            </p:cNvPr>
            <p:cNvGrpSpPr/>
            <p:nvPr/>
          </p:nvGrpSpPr>
          <p:grpSpPr>
            <a:xfrm>
              <a:off x="4171702" y="952053"/>
              <a:ext cx="265954" cy="577851"/>
              <a:chOff x="1946324" y="4125162"/>
              <a:chExt cx="969964" cy="2007872"/>
            </a:xfrm>
          </p:grpSpPr>
          <p:sp>
            <p:nvSpPr>
              <p:cNvPr id="42" name="円/楕円 41">
                <a:extLst>
                  <a:ext uri="{FF2B5EF4-FFF2-40B4-BE49-F238E27FC236}">
                    <a16:creationId xmlns:a16="http://schemas.microsoft.com/office/drawing/2014/main" id="{4F21F5F4-A6CA-8646-ACD7-F180C7635E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a:extLst>
                  <a:ext uri="{FF2B5EF4-FFF2-40B4-BE49-F238E27FC236}">
                    <a16:creationId xmlns:a16="http://schemas.microsoft.com/office/drawing/2014/main" id="{DCDDFC79-C143-204D-BB40-11AE800BAE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28">
              <a:extLst>
                <a:ext uri="{FF2B5EF4-FFF2-40B4-BE49-F238E27FC236}">
                  <a16:creationId xmlns:a16="http://schemas.microsoft.com/office/drawing/2014/main" id="{27BA04A1-CD2F-154A-949C-C22BE35F73D4}"/>
                </a:ext>
              </a:extLst>
            </p:cNvPr>
            <p:cNvGrpSpPr/>
            <p:nvPr/>
          </p:nvGrpSpPr>
          <p:grpSpPr>
            <a:xfrm>
              <a:off x="4707710" y="944083"/>
              <a:ext cx="265954" cy="577850"/>
              <a:chOff x="1946324" y="4125162"/>
              <a:chExt cx="969964" cy="2007867"/>
            </a:xfrm>
          </p:grpSpPr>
          <p:sp>
            <p:nvSpPr>
              <p:cNvPr id="40" name="円/楕円 39">
                <a:extLst>
                  <a:ext uri="{FF2B5EF4-FFF2-40B4-BE49-F238E27FC236}">
                    <a16:creationId xmlns:a16="http://schemas.microsoft.com/office/drawing/2014/main" id="{91295ADA-EE1F-024F-8EB3-0E0E8867C4D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a:extLst>
                  <a:ext uri="{FF2B5EF4-FFF2-40B4-BE49-F238E27FC236}">
                    <a16:creationId xmlns:a16="http://schemas.microsoft.com/office/drawing/2014/main" id="{0E851C9C-8494-DA4A-86CB-B7505EA1E37D}"/>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1">
              <a:extLst>
                <a:ext uri="{FF2B5EF4-FFF2-40B4-BE49-F238E27FC236}">
                  <a16:creationId xmlns:a16="http://schemas.microsoft.com/office/drawing/2014/main" id="{0DB36E9D-37FF-E544-B3B9-0BA0C467B337}"/>
                </a:ext>
              </a:extLst>
            </p:cNvPr>
            <p:cNvGrpSpPr/>
            <p:nvPr/>
          </p:nvGrpSpPr>
          <p:grpSpPr>
            <a:xfrm>
              <a:off x="4439023" y="1076575"/>
              <a:ext cx="265954" cy="577850"/>
              <a:chOff x="1946324" y="4125162"/>
              <a:chExt cx="969964" cy="2007867"/>
            </a:xfrm>
          </p:grpSpPr>
          <p:sp>
            <p:nvSpPr>
              <p:cNvPr id="38" name="円/楕円 37">
                <a:extLst>
                  <a:ext uri="{FF2B5EF4-FFF2-40B4-BE49-F238E27FC236}">
                    <a16:creationId xmlns:a16="http://schemas.microsoft.com/office/drawing/2014/main" id="{8F831921-617C-FD4C-90CF-3B0BE1A4569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a:extLst>
                  <a:ext uri="{FF2B5EF4-FFF2-40B4-BE49-F238E27FC236}">
                    <a16:creationId xmlns:a16="http://schemas.microsoft.com/office/drawing/2014/main" id="{81D7B33C-3DA3-1947-A910-3517AF7670E2}"/>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4" name="テキスト ボックス 43">
            <a:extLst>
              <a:ext uri="{FF2B5EF4-FFF2-40B4-BE49-F238E27FC236}">
                <a16:creationId xmlns:a16="http://schemas.microsoft.com/office/drawing/2014/main" id="{D43A3722-4FC6-6248-BBC2-39B4B80551C7}"/>
              </a:ext>
            </a:extLst>
          </p:cNvPr>
          <p:cNvSpPr txBox="1"/>
          <p:nvPr/>
        </p:nvSpPr>
        <p:spPr>
          <a:xfrm>
            <a:off x="4287086" y="6039236"/>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企業</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DD5FFC3C-0FCF-9E4D-98C5-0A973EB7C779}"/>
              </a:ext>
            </a:extLst>
          </p:cNvPr>
          <p:cNvSpPr txBox="1"/>
          <p:nvPr/>
        </p:nvSpPr>
        <p:spPr>
          <a:xfrm>
            <a:off x="4287087" y="989987"/>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顧客</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9C5355D-B483-814C-8D46-8DB46F81D6D4}"/>
              </a:ext>
            </a:extLst>
          </p:cNvPr>
          <p:cNvSpPr txBox="1"/>
          <p:nvPr/>
        </p:nvSpPr>
        <p:spPr>
          <a:xfrm>
            <a:off x="5340750" y="3260182"/>
            <a:ext cx="748923" cy="630942"/>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IT</a:t>
            </a:r>
          </a:p>
          <a:p>
            <a:pPr algn="ctr"/>
            <a:r>
              <a:rPr kumimoji="1" lang="ja-JP" altLang="en-US" sz="1100">
                <a:solidFill>
                  <a:schemeClr val="bg1"/>
                </a:solidFill>
                <a:latin typeface="Meiryo" panose="020B0604030504040204" pitchFamily="34" charset="-128"/>
                <a:ea typeface="Meiryo" panose="020B0604030504040204" pitchFamily="34" charset="-128"/>
              </a:rPr>
              <a:t>デジタル</a:t>
            </a:r>
          </a:p>
        </p:txBody>
      </p:sp>
      <p:sp>
        <p:nvSpPr>
          <p:cNvPr id="47" name="テキスト ボックス 46">
            <a:extLst>
              <a:ext uri="{FF2B5EF4-FFF2-40B4-BE49-F238E27FC236}">
                <a16:creationId xmlns:a16="http://schemas.microsoft.com/office/drawing/2014/main" id="{8516C146-E269-C343-BCBD-80135374A6F7}"/>
              </a:ext>
            </a:extLst>
          </p:cNvPr>
          <p:cNvSpPr txBox="1"/>
          <p:nvPr/>
        </p:nvSpPr>
        <p:spPr>
          <a:xfrm>
            <a:off x="3112860" y="3260182"/>
            <a:ext cx="889987" cy="630942"/>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業務</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1100" b="1">
                <a:solidFill>
                  <a:srgbClr val="0070C0"/>
                </a:solidFill>
                <a:latin typeface="Meiryo" panose="020B0604030504040204" pitchFamily="34" charset="-128"/>
                <a:ea typeface="Meiryo" panose="020B0604030504040204" pitchFamily="34" charset="-128"/>
              </a:rPr>
              <a:t>フィジカル</a:t>
            </a:r>
          </a:p>
        </p:txBody>
      </p:sp>
      <p:sp>
        <p:nvSpPr>
          <p:cNvPr id="49" name="下カーブ矢印 48">
            <a:extLst>
              <a:ext uri="{FF2B5EF4-FFF2-40B4-BE49-F238E27FC236}">
                <a16:creationId xmlns:a16="http://schemas.microsoft.com/office/drawing/2014/main" id="{0C7A1DE5-B10A-3E4A-A473-DC8266900211}"/>
              </a:ext>
            </a:extLst>
          </p:cNvPr>
          <p:cNvSpPr/>
          <p:nvPr/>
        </p:nvSpPr>
        <p:spPr>
          <a:xfrm rot="5400000" flipH="1">
            <a:off x="3561702" y="2646958"/>
            <a:ext cx="4724401" cy="1824653"/>
          </a:xfrm>
          <a:prstGeom prst="curvedDownArrow">
            <a:avLst>
              <a:gd name="adj1" fmla="val 18159"/>
              <a:gd name="adj2" fmla="val 36044"/>
              <a:gd name="adj3" fmla="val 2154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D813D0A4-CE91-6C4F-84F0-5A2DB12257CE}"/>
              </a:ext>
            </a:extLst>
          </p:cNvPr>
          <p:cNvSpPr/>
          <p:nvPr/>
        </p:nvSpPr>
        <p:spPr>
          <a:xfrm rot="16200000">
            <a:off x="944528" y="2663327"/>
            <a:ext cx="4724401" cy="1824653"/>
          </a:xfrm>
          <a:prstGeom prst="curvedDownArrow">
            <a:avLst>
              <a:gd name="adj1" fmla="val 18159"/>
              <a:gd name="adj2" fmla="val 36044"/>
              <a:gd name="adj3" fmla="val 2154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8228E2AD-5A0D-DE45-AA57-E71F845909BA}"/>
              </a:ext>
            </a:extLst>
          </p:cNvPr>
          <p:cNvSpPr txBox="1"/>
          <p:nvPr/>
        </p:nvSpPr>
        <p:spPr>
          <a:xfrm>
            <a:off x="1035038" y="3255782"/>
            <a:ext cx="1338828" cy="646331"/>
          </a:xfrm>
          <a:prstGeom prst="rect">
            <a:avLst/>
          </a:prstGeom>
          <a:noFill/>
        </p:spPr>
        <p:txBody>
          <a:bodyPr wrap="none" rtlCol="0">
            <a:spAutoFit/>
          </a:bodyPr>
          <a:lstStyle/>
          <a:p>
            <a:pPr algn="r"/>
            <a:r>
              <a:rPr kumimoji="1" lang="ja-JP" altLang="en-US">
                <a:solidFill>
                  <a:schemeClr val="accent3">
                    <a:lumMod val="75000"/>
                  </a:schemeClr>
                </a:solidFill>
                <a:latin typeface="Meiryo" panose="020B0604030504040204" pitchFamily="34" charset="-128"/>
                <a:ea typeface="Meiryo" panose="020B0604030504040204" pitchFamily="34" charset="-128"/>
              </a:rPr>
              <a:t>従来型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a:solidFill>
                  <a:schemeClr val="accent3">
                    <a:lumMod val="75000"/>
                  </a:schemeClr>
                </a:solidFill>
                <a:latin typeface="Meiryo" panose="020B0604030504040204" pitchFamily="34" charset="-128"/>
                <a:ea typeface="Meiryo" panose="020B0604030504040204" pitchFamily="34" charset="-128"/>
              </a:rPr>
              <a:t>アプローチ</a:t>
            </a:r>
          </a:p>
        </p:txBody>
      </p:sp>
      <p:sp>
        <p:nvSpPr>
          <p:cNvPr id="53" name="テキスト ボックス 52">
            <a:extLst>
              <a:ext uri="{FF2B5EF4-FFF2-40B4-BE49-F238E27FC236}">
                <a16:creationId xmlns:a16="http://schemas.microsoft.com/office/drawing/2014/main" id="{B251D1CA-A4C4-804A-82EA-4FC691D1FDA8}"/>
              </a:ext>
            </a:extLst>
          </p:cNvPr>
          <p:cNvSpPr txBox="1"/>
          <p:nvPr/>
        </p:nvSpPr>
        <p:spPr>
          <a:xfrm>
            <a:off x="6836229" y="3255782"/>
            <a:ext cx="1338828"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デジタルな</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アプローチ</a:t>
            </a:r>
          </a:p>
        </p:txBody>
      </p:sp>
      <p:grpSp>
        <p:nvGrpSpPr>
          <p:cNvPr id="13" name="グループ化 12">
            <a:extLst>
              <a:ext uri="{FF2B5EF4-FFF2-40B4-BE49-F238E27FC236}">
                <a16:creationId xmlns:a16="http://schemas.microsoft.com/office/drawing/2014/main" id="{114F3F37-C682-3241-B542-FD1010E66879}"/>
              </a:ext>
            </a:extLst>
          </p:cNvPr>
          <p:cNvGrpSpPr/>
          <p:nvPr/>
        </p:nvGrpSpPr>
        <p:grpSpPr>
          <a:xfrm>
            <a:off x="3094672" y="1716229"/>
            <a:ext cx="2954655" cy="3808840"/>
            <a:chOff x="3094672" y="1716229"/>
            <a:chExt cx="2954655" cy="3808840"/>
          </a:xfrm>
        </p:grpSpPr>
        <p:sp>
          <p:nvSpPr>
            <p:cNvPr id="50" name="上矢印 49">
              <a:extLst>
                <a:ext uri="{FF2B5EF4-FFF2-40B4-BE49-F238E27FC236}">
                  <a16:creationId xmlns:a16="http://schemas.microsoft.com/office/drawing/2014/main" id="{106D99CB-A8B1-5E4A-8E55-29E08CEE9E85}"/>
                </a:ext>
              </a:extLst>
            </p:cNvPr>
            <p:cNvSpPr/>
            <p:nvPr/>
          </p:nvSpPr>
          <p:spPr>
            <a:xfrm>
              <a:off x="4239590" y="1716229"/>
              <a:ext cx="703954" cy="380884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B5BAED34-3052-654A-A477-39B5C24DA4E9}"/>
                </a:ext>
              </a:extLst>
            </p:cNvPr>
            <p:cNvSpPr txBox="1"/>
            <p:nvPr/>
          </p:nvSpPr>
          <p:spPr>
            <a:xfrm>
              <a:off x="3094672" y="4079433"/>
              <a:ext cx="2954655" cy="646331"/>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endParaRPr kumimoji="1" lang="en-US" altLang="ja-JP"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endPar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55" name="テキスト ボックス 54">
            <a:extLst>
              <a:ext uri="{FF2B5EF4-FFF2-40B4-BE49-F238E27FC236}">
                <a16:creationId xmlns:a16="http://schemas.microsoft.com/office/drawing/2014/main" id="{BE529A56-780F-604E-8CC5-80DD311D080C}"/>
              </a:ext>
            </a:extLst>
          </p:cNvPr>
          <p:cNvSpPr txBox="1"/>
          <p:nvPr/>
        </p:nvSpPr>
        <p:spPr>
          <a:xfrm>
            <a:off x="4018001" y="787727"/>
            <a:ext cx="1107996" cy="276999"/>
          </a:xfrm>
          <a:prstGeom prst="rect">
            <a:avLst/>
          </a:prstGeom>
          <a:noFill/>
        </p:spPr>
        <p:txBody>
          <a:bodyPr wrap="none" rtlCol="0">
            <a:spAutoFit/>
          </a:bodyPr>
          <a:lstStyle/>
          <a:p>
            <a:pPr algn="ctr"/>
            <a:r>
              <a:rPr lang="ja-JP" altLang="en-US" sz="1200" b="1">
                <a:solidFill>
                  <a:schemeClr val="accent6">
                    <a:lumMod val="50000"/>
                  </a:schemeClr>
                </a:solidFill>
                <a:latin typeface="Meiryo" panose="020B0604030504040204" pitchFamily="34" charset="-128"/>
                <a:ea typeface="Meiryo" panose="020B0604030504040204" pitchFamily="34" charset="-128"/>
              </a:rPr>
              <a:t>課題／ニーズ</a:t>
            </a:r>
            <a:endParaRPr kumimoji="1" lang="ja-JP" altLang="en-US" sz="1200" b="1">
              <a:solidFill>
                <a:schemeClr val="accent6">
                  <a:lumMod val="50000"/>
                </a:schemeClr>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E6AB940-BFF6-7846-9696-B4CB2CBAA54B}"/>
              </a:ext>
            </a:extLst>
          </p:cNvPr>
          <p:cNvSpPr txBox="1"/>
          <p:nvPr/>
        </p:nvSpPr>
        <p:spPr>
          <a:xfrm>
            <a:off x="3184219" y="6368219"/>
            <a:ext cx="2800767" cy="276999"/>
          </a:xfrm>
          <a:prstGeom prst="rect">
            <a:avLst/>
          </a:prstGeom>
          <a:noFill/>
        </p:spPr>
        <p:txBody>
          <a:bodyPr wrap="none" rtlCol="0">
            <a:spAutoFit/>
          </a:bodyPr>
          <a:lstStyle/>
          <a:p>
            <a:pPr algn="ctr"/>
            <a:r>
              <a:rPr lang="ja-JP" altLang="en-US" sz="1200" b="1">
                <a:solidFill>
                  <a:srgbClr val="7030A0"/>
                </a:solidFill>
                <a:latin typeface="Meiryo" panose="020B0604030504040204" pitchFamily="34" charset="-128"/>
                <a:ea typeface="Meiryo" panose="020B0604030504040204" pitchFamily="34" charset="-128"/>
              </a:rPr>
              <a:t>コア・コンピタンス／ケイパビリティ</a:t>
            </a:r>
            <a:endParaRPr kumimoji="1" lang="ja-JP" altLang="en-US" sz="1200" b="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456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EB49C-18B2-6645-A134-FD38FD51FAE4}"/>
              </a:ext>
            </a:extLst>
          </p:cNvPr>
          <p:cNvSpPr>
            <a:spLocks noGrp="1"/>
          </p:cNvSpPr>
          <p:nvPr>
            <p:ph type="title"/>
          </p:nvPr>
        </p:nvSpPr>
        <p:spPr>
          <a:xfrm>
            <a:off x="230400" y="266400"/>
            <a:ext cx="8913600" cy="416221"/>
          </a:xfrm>
        </p:spPr>
        <p:txBody>
          <a:bodyPr/>
          <a:lstStyle/>
          <a:p>
            <a:r>
              <a:rPr lang="ja-JP" altLang="en-US"/>
              <a:t>デジタル･トランスフォーメーションを加速するサイクル</a:t>
            </a:r>
          </a:p>
        </p:txBody>
      </p:sp>
      <p:sp>
        <p:nvSpPr>
          <p:cNvPr id="4" name="正方形/長方形 3">
            <a:extLst>
              <a:ext uri="{FF2B5EF4-FFF2-40B4-BE49-F238E27FC236}">
                <a16:creationId xmlns:a16="http://schemas.microsoft.com/office/drawing/2014/main" id="{79DB104E-F7D9-444C-BD60-1C2762D9B67E}"/>
              </a:ext>
            </a:extLst>
          </p:cNvPr>
          <p:cNvSpPr/>
          <p:nvPr/>
        </p:nvSpPr>
        <p:spPr>
          <a:xfrm>
            <a:off x="3464196" y="126261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サービス</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を利用する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円柱 4">
            <a:extLst>
              <a:ext uri="{FF2B5EF4-FFF2-40B4-BE49-F238E27FC236}">
                <a16:creationId xmlns:a16="http://schemas.microsoft.com/office/drawing/2014/main" id="{7E2DFF37-ADC8-3F48-A72B-9815FBA319D8}"/>
              </a:ext>
            </a:extLst>
          </p:cNvPr>
          <p:cNvSpPr/>
          <p:nvPr/>
        </p:nvSpPr>
        <p:spPr>
          <a:xfrm>
            <a:off x="3464196" y="3104594"/>
            <a:ext cx="2215608" cy="1133372"/>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データ</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を収集する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AADE98E2-F3C7-5B4E-AE80-BE182ED54904}"/>
              </a:ext>
            </a:extLst>
          </p:cNvPr>
          <p:cNvSpPr/>
          <p:nvPr/>
        </p:nvSpPr>
        <p:spPr>
          <a:xfrm>
            <a:off x="3464196" y="507023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機械学習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で分析する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AE63D26-56D7-5B42-9E15-882A0DF6BC39}"/>
              </a:ext>
            </a:extLst>
          </p:cNvPr>
          <p:cNvSpPr/>
          <p:nvPr/>
        </p:nvSpPr>
        <p:spPr>
          <a:xfrm>
            <a:off x="457200" y="2538670"/>
            <a:ext cx="2840078" cy="22652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a:solidFill>
                  <a:srgbClr val="FFFFFF"/>
                </a:solidFill>
                <a:latin typeface="Meiryo" panose="020B0604030504040204" pitchFamily="34" charset="-128"/>
                <a:ea typeface="Meiryo" panose="020B0604030504040204" pitchFamily="34" charset="-128"/>
                <a:cs typeface="ＭＳ Ｐゴシック"/>
              </a:rPr>
              <a:t>戦術的施策（短期）</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魅力的で便利な顧客体験を提供</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買いたくなる品揃えやサービスを充実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個々人の趣味嗜好や購買動向に基づき推奨</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DCEA7F78-9245-DE4B-8545-8B7567DCC68E}"/>
              </a:ext>
            </a:extLst>
          </p:cNvPr>
          <p:cNvSpPr/>
          <p:nvPr/>
        </p:nvSpPr>
        <p:spPr>
          <a:xfrm>
            <a:off x="5846722" y="2538670"/>
            <a:ext cx="2840078" cy="22652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戦略的施策（長期）</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顧客の期待に応える事業施策</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サービスの質や効率を高める仕組み作り</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新たな市場や顧客を開拓するための施策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下矢印 8">
            <a:extLst>
              <a:ext uri="{FF2B5EF4-FFF2-40B4-BE49-F238E27FC236}">
                <a16:creationId xmlns:a16="http://schemas.microsoft.com/office/drawing/2014/main" id="{63ED6DA7-7AD9-DC4D-A0FF-6093B2E89169}"/>
              </a:ext>
            </a:extLst>
          </p:cNvPr>
          <p:cNvSpPr/>
          <p:nvPr/>
        </p:nvSpPr>
        <p:spPr>
          <a:xfrm>
            <a:off x="4181707" y="239599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DBFDD4E9-D96E-F04D-988E-DA9BABA91455}"/>
              </a:ext>
            </a:extLst>
          </p:cNvPr>
          <p:cNvSpPr/>
          <p:nvPr/>
        </p:nvSpPr>
        <p:spPr>
          <a:xfrm>
            <a:off x="4181707" y="429980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屈折矢印 10">
            <a:extLst>
              <a:ext uri="{FF2B5EF4-FFF2-40B4-BE49-F238E27FC236}">
                <a16:creationId xmlns:a16="http://schemas.microsoft.com/office/drawing/2014/main" id="{E21C02E1-33C3-6545-8E83-F83031A616BB}"/>
              </a:ext>
            </a:extLst>
          </p:cNvPr>
          <p:cNvSpPr/>
          <p:nvPr/>
        </p:nvSpPr>
        <p:spPr>
          <a:xfrm>
            <a:off x="5846723" y="4946571"/>
            <a:ext cx="1736106" cy="796307"/>
          </a:xfrm>
          <a:prstGeom prst="bentUpArrow">
            <a:avLst>
              <a:gd name="adj1" fmla="val 44606"/>
              <a:gd name="adj2" fmla="val 44605"/>
              <a:gd name="adj3" fmla="val 2500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屈折矢印 11">
            <a:extLst>
              <a:ext uri="{FF2B5EF4-FFF2-40B4-BE49-F238E27FC236}">
                <a16:creationId xmlns:a16="http://schemas.microsoft.com/office/drawing/2014/main" id="{C196BA4F-0517-BA4F-B510-5AE68724F92A}"/>
              </a:ext>
            </a:extLst>
          </p:cNvPr>
          <p:cNvSpPr/>
          <p:nvPr/>
        </p:nvSpPr>
        <p:spPr>
          <a:xfrm flipH="1">
            <a:off x="1561171" y="4946570"/>
            <a:ext cx="1736106" cy="796307"/>
          </a:xfrm>
          <a:prstGeom prst="bentUpArrow">
            <a:avLst>
              <a:gd name="adj1" fmla="val 44606"/>
              <a:gd name="adj2" fmla="val 44605"/>
              <a:gd name="adj3" fmla="val 25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屈折矢印 12">
            <a:extLst>
              <a:ext uri="{FF2B5EF4-FFF2-40B4-BE49-F238E27FC236}">
                <a16:creationId xmlns:a16="http://schemas.microsoft.com/office/drawing/2014/main" id="{BCD34E43-3177-374D-828D-D1EDD583476E}"/>
              </a:ext>
            </a:extLst>
          </p:cNvPr>
          <p:cNvSpPr/>
          <p:nvPr/>
        </p:nvSpPr>
        <p:spPr>
          <a:xfrm rot="16200000">
            <a:off x="6180279" y="1077315"/>
            <a:ext cx="979784" cy="1646898"/>
          </a:xfrm>
          <a:prstGeom prst="bentUpArrow">
            <a:avLst>
              <a:gd name="adj1" fmla="val 43487"/>
              <a:gd name="adj2" fmla="val 38464"/>
              <a:gd name="adj3" fmla="val 34352"/>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屈折矢印 14">
            <a:extLst>
              <a:ext uri="{FF2B5EF4-FFF2-40B4-BE49-F238E27FC236}">
                <a16:creationId xmlns:a16="http://schemas.microsoft.com/office/drawing/2014/main" id="{D088F0F0-81F4-A14E-8F5D-B5F002829AC6}"/>
              </a:ext>
            </a:extLst>
          </p:cNvPr>
          <p:cNvSpPr/>
          <p:nvPr/>
        </p:nvSpPr>
        <p:spPr>
          <a:xfrm rot="5400000" flipH="1">
            <a:off x="1983936" y="1077314"/>
            <a:ext cx="979784" cy="1646898"/>
          </a:xfrm>
          <a:prstGeom prst="bentUpArrow">
            <a:avLst>
              <a:gd name="adj1" fmla="val 43487"/>
              <a:gd name="adj2" fmla="val 38464"/>
              <a:gd name="adj3" fmla="val 34352"/>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06107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7C0607E-E427-DD43-9C52-B4650D3ED76F}"/>
              </a:ext>
            </a:extLst>
          </p:cNvPr>
          <p:cNvSpPr/>
          <p:nvPr/>
        </p:nvSpPr>
        <p:spPr>
          <a:xfrm>
            <a:off x="550485" y="808296"/>
            <a:ext cx="8043028" cy="570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871EF7-77EF-DE42-8AD8-1D0108A1D690}"/>
              </a:ext>
            </a:extLst>
          </p:cNvPr>
          <p:cNvSpPr>
            <a:spLocks noGrp="1"/>
          </p:cNvSpPr>
          <p:nvPr>
            <p:ph type="title"/>
          </p:nvPr>
        </p:nvSpPr>
        <p:spPr/>
        <p:txBody>
          <a:bodyPr/>
          <a:lstStyle/>
          <a:p>
            <a:r>
              <a:rPr kumimoji="1" lang="ja-JP" altLang="en-US"/>
              <a:t>デジタル･トランスフォーメーションの実現とは</a:t>
            </a:r>
          </a:p>
        </p:txBody>
      </p:sp>
      <p:sp>
        <p:nvSpPr>
          <p:cNvPr id="3" name="スライド番号プレースホルダー 2">
            <a:extLst>
              <a:ext uri="{FF2B5EF4-FFF2-40B4-BE49-F238E27FC236}">
                <a16:creationId xmlns:a16="http://schemas.microsoft.com/office/drawing/2014/main" id="{1A740203-E63B-604E-9A07-93B3E2205C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a:t>
            </a:fld>
            <a:endParaRPr kumimoji="1" lang="ja-JP" altLang="en-US"/>
          </a:p>
        </p:txBody>
      </p:sp>
      <p:sp>
        <p:nvSpPr>
          <p:cNvPr id="10" name="テキスト ボックス 9">
            <a:extLst>
              <a:ext uri="{FF2B5EF4-FFF2-40B4-BE49-F238E27FC236}">
                <a16:creationId xmlns:a16="http://schemas.microsoft.com/office/drawing/2014/main" id="{CE63E391-8E7A-494B-BD83-6A62544BFC80}"/>
              </a:ext>
            </a:extLst>
          </p:cNvPr>
          <p:cNvSpPr txBox="1"/>
          <p:nvPr/>
        </p:nvSpPr>
        <p:spPr>
          <a:xfrm>
            <a:off x="683755" y="1467085"/>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自分たちのビジネス・プロセスにデータの収集・分析・活用のサイクルを埋め込む</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D8920B3-8963-A94C-8C7C-A7681F1D574E}"/>
              </a:ext>
            </a:extLst>
          </p:cNvPr>
          <p:cNvSpPr txBox="1"/>
          <p:nvPr/>
        </p:nvSpPr>
        <p:spPr>
          <a:xfrm>
            <a:off x="2633007" y="1005420"/>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ビジネス・スピードを加速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D935D2E-DF4C-2A47-9E82-130CB628E579}"/>
              </a:ext>
            </a:extLst>
          </p:cNvPr>
          <p:cNvSpPr txBox="1"/>
          <p:nvPr/>
        </p:nvSpPr>
        <p:spPr>
          <a:xfrm>
            <a:off x="632460" y="5672611"/>
            <a:ext cx="7879080"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ジャストインタイムでビジネスの現場にサービスを提供</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現場のリアルタイム把握・徹底した権限委譲・開発や運用のスピードアップで対処する</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5" name="図 4" descr="テキスト が含まれている画像&#10;&#10;&#10;&#10;自動的に生成された説明">
            <a:extLst>
              <a:ext uri="{FF2B5EF4-FFF2-40B4-BE49-F238E27FC236}">
                <a16:creationId xmlns:a16="http://schemas.microsoft.com/office/drawing/2014/main" id="{B645A273-A7A0-7A40-9510-9270BC77B35C}"/>
              </a:ext>
            </a:extLst>
          </p:cNvPr>
          <p:cNvPicPr>
            <a:picLocks noChangeAspect="1"/>
          </p:cNvPicPr>
          <p:nvPr/>
        </p:nvPicPr>
        <p:blipFill>
          <a:blip r:embed="rId2"/>
          <a:stretch>
            <a:fillRect/>
          </a:stretch>
        </p:blipFill>
        <p:spPr>
          <a:xfrm>
            <a:off x="1499780" y="1841274"/>
            <a:ext cx="6144440" cy="3768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2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人間を前提に最適化</a:t>
            </a:r>
            <a:r>
              <a:rPr kumimoji="1" lang="ja-JP" altLang="en-US" sz="2400" dirty="0">
                <a:latin typeface="Meiryo" charset="-128"/>
                <a:ea typeface="Meiryo" charset="-128"/>
                <a:cs typeface="Meiryo" charset="-128"/>
              </a:rPr>
              <a:t>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a:solidFill>
                  <a:srgbClr val="0432FF"/>
                </a:solidFill>
                <a:latin typeface="Meiryo" charset="-128"/>
                <a:ea typeface="Meiryo" charset="-128"/>
                <a:cs typeface="Meiryo" charset="-128"/>
              </a:rPr>
              <a:t>機械と人間が一体化</a:t>
            </a:r>
            <a:r>
              <a:rPr lang="ja-JP" altLang="en-US" sz="2400">
                <a:solidFill>
                  <a:srgbClr val="0432FF"/>
                </a:solidFill>
                <a:latin typeface="Meiryo" charset="-128"/>
                <a:ea typeface="Meiryo" charset="-128"/>
                <a:cs typeface="Meiryo" charset="-128"/>
              </a:rPr>
              <a:t>されたビジネス</a:t>
            </a:r>
            <a:r>
              <a:rPr lang="ja-JP" altLang="en-US" sz="2400" dirty="0">
                <a:solidFill>
                  <a:srgbClr val="0432FF"/>
                </a:solidFill>
                <a:latin typeface="Meiryo" charset="-128"/>
                <a:ea typeface="Meiryo" charset="-128"/>
                <a:cs typeface="Meiryo" charset="-128"/>
              </a:rPr>
              <a:t>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11831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人間を前提に最適化</a:t>
            </a:r>
            <a:r>
              <a:rPr kumimoji="1" lang="ja-JP" altLang="en-US" sz="2400" dirty="0">
                <a:latin typeface="Meiryo" charset="-128"/>
                <a:ea typeface="Meiryo" charset="-128"/>
                <a:cs typeface="Meiryo" charset="-128"/>
              </a:rPr>
              <a:t>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a:solidFill>
                  <a:srgbClr val="0432FF"/>
                </a:solidFill>
                <a:latin typeface="Meiryo" charset="-128"/>
                <a:ea typeface="Meiryo" charset="-128"/>
                <a:cs typeface="Meiryo" charset="-128"/>
              </a:rPr>
              <a:t>機械と人間が一体化</a:t>
            </a:r>
            <a:r>
              <a:rPr lang="ja-JP" altLang="en-US" sz="2400">
                <a:solidFill>
                  <a:srgbClr val="0432FF"/>
                </a:solidFill>
                <a:latin typeface="Meiryo" charset="-128"/>
                <a:ea typeface="Meiryo" charset="-128"/>
                <a:cs typeface="Meiryo" charset="-128"/>
              </a:rPr>
              <a:t>されたビジネス</a:t>
            </a:r>
            <a:r>
              <a:rPr lang="ja-JP" altLang="en-US" sz="2400" dirty="0">
                <a:solidFill>
                  <a:srgbClr val="0432FF"/>
                </a:solidFill>
                <a:latin typeface="Meiryo" charset="-128"/>
                <a:ea typeface="Meiryo" charset="-128"/>
                <a:cs typeface="Meiryo" charset="-128"/>
              </a:rPr>
              <a:t>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358108" y="5412001"/>
            <a:ext cx="2954655" cy="707886"/>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意志決定や業績評価</a:t>
            </a:r>
            <a:endParaRPr kumimoji="1" lang="en-US" altLang="ja-JP" sz="2000" b="1" dirty="0">
              <a:solidFill>
                <a:schemeClr val="bg1"/>
              </a:solidFill>
              <a:latin typeface="Meiryo" charset="-128"/>
              <a:ea typeface="Meiryo" charset="-128"/>
              <a:cs typeface="Meiryo" charset="-128"/>
            </a:endParaRPr>
          </a:p>
          <a:p>
            <a:r>
              <a:rPr lang="ja-JP" altLang="en-US" sz="2000" b="1">
                <a:solidFill>
                  <a:schemeClr val="bg1"/>
                </a:solidFill>
                <a:latin typeface="Meiryo" charset="-128"/>
                <a:ea typeface="Meiryo" charset="-128"/>
                <a:cs typeface="Meiryo" charset="-128"/>
              </a:rPr>
              <a:t>働き方や組織・体制</a:t>
            </a:r>
            <a:r>
              <a:rPr lang="ja-JP" altLang="en-US">
                <a:solidFill>
                  <a:schemeClr val="bg1"/>
                </a:solidFill>
                <a:latin typeface="Meiryo" charset="-128"/>
                <a:ea typeface="Meiryo" charset="-128"/>
                <a:cs typeface="Meiryo" charset="-128"/>
              </a:rPr>
              <a:t>など</a:t>
            </a:r>
            <a:endParaRPr lang="en-US" altLang="ja-JP"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7E1D13D3-176C-5143-A56D-E1BE0837B610}"/>
              </a:ext>
            </a:extLst>
          </p:cNvPr>
          <p:cNvSpPr txBox="1"/>
          <p:nvPr/>
        </p:nvSpPr>
        <p:spPr>
          <a:xfrm>
            <a:off x="5829947" y="5412001"/>
            <a:ext cx="2954655" cy="707886"/>
          </a:xfrm>
          <a:prstGeom prst="rect">
            <a:avLst/>
          </a:prstGeom>
          <a:noFill/>
        </p:spPr>
        <p:txBody>
          <a:bodyPr wrap="none" rtlCol="0">
            <a:spAutoFit/>
          </a:bodyPr>
          <a:lstStyle/>
          <a:p>
            <a:pPr algn="r"/>
            <a:r>
              <a:rPr kumimoji="1" lang="ja-JP" altLang="en-US" sz="2000" b="1">
                <a:solidFill>
                  <a:schemeClr val="bg1"/>
                </a:solidFill>
                <a:latin typeface="Meiryo" charset="-128"/>
                <a:ea typeface="Meiryo" charset="-128"/>
                <a:cs typeface="Meiryo" charset="-128"/>
              </a:rPr>
              <a:t>製品やサービス</a:t>
            </a:r>
            <a:endParaRPr kumimoji="1" lang="en-US" altLang="ja-JP" sz="2000" b="1" dirty="0">
              <a:solidFill>
                <a:schemeClr val="bg1"/>
              </a:solidFill>
              <a:latin typeface="Meiryo" charset="-128"/>
              <a:ea typeface="Meiryo" charset="-128"/>
              <a:cs typeface="Meiryo" charset="-128"/>
            </a:endParaRPr>
          </a:p>
          <a:p>
            <a:pPr algn="r"/>
            <a:r>
              <a:rPr lang="ja-JP" altLang="en-US" sz="2000" b="1">
                <a:solidFill>
                  <a:schemeClr val="bg1"/>
                </a:solidFill>
                <a:latin typeface="Meiryo" charset="-128"/>
                <a:ea typeface="Meiryo" charset="-128"/>
                <a:cs typeface="Meiryo" charset="-128"/>
              </a:rPr>
              <a:t>事業目的や顧客価値</a:t>
            </a:r>
            <a:r>
              <a:rPr lang="ja-JP" altLang="en-US">
                <a:solidFill>
                  <a:schemeClr val="bg1"/>
                </a:solidFill>
                <a:latin typeface="Meiryo" charset="-128"/>
                <a:ea typeface="Meiryo" charset="-128"/>
                <a:cs typeface="Meiryo" charset="-128"/>
              </a:rPr>
              <a:t>など</a:t>
            </a:r>
            <a:endParaRPr lang="en-US" altLang="ja-JP" dirty="0">
              <a:solidFill>
                <a:schemeClr val="bg1"/>
              </a:solidFill>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7B4D6BBC-51EA-144E-BBBF-BF480A49FE34}"/>
              </a:ext>
            </a:extLst>
          </p:cNvPr>
          <p:cNvSpPr txBox="1"/>
          <p:nvPr/>
        </p:nvSpPr>
        <p:spPr>
          <a:xfrm>
            <a:off x="358108" y="4543647"/>
            <a:ext cx="2185214" cy="584775"/>
          </a:xfrm>
          <a:prstGeom prst="rect">
            <a:avLst/>
          </a:prstGeom>
          <a:noFill/>
        </p:spPr>
        <p:txBody>
          <a:bodyPr wrap="none" rtlCol="0">
            <a:spAutoFit/>
          </a:bodyPr>
          <a:lstStyle/>
          <a:p>
            <a:r>
              <a:rPr kumimoji="1" lang="ja-JP" altLang="en-US" sz="3200" b="1">
                <a:solidFill>
                  <a:schemeClr val="bg1"/>
                </a:solidFill>
                <a:latin typeface="Meiryo" charset="-128"/>
                <a:ea typeface="Meiryo" charset="-128"/>
                <a:cs typeface="Meiryo" charset="-128"/>
              </a:rPr>
              <a:t>経営</a:t>
            </a:r>
            <a:r>
              <a:rPr kumimoji="1" lang="ja-JP" altLang="en-US" sz="2800" b="1">
                <a:solidFill>
                  <a:schemeClr val="bg1"/>
                </a:solidFill>
                <a:latin typeface="Meiryo" charset="-128"/>
                <a:ea typeface="Meiryo" charset="-128"/>
                <a:cs typeface="Meiryo" charset="-128"/>
              </a:rPr>
              <a:t>の</a:t>
            </a:r>
            <a:r>
              <a:rPr kumimoji="1" lang="ja-JP" altLang="en-US" sz="3200" b="1">
                <a:solidFill>
                  <a:schemeClr val="bg1"/>
                </a:solidFill>
                <a:latin typeface="Meiryo" charset="-128"/>
                <a:ea typeface="Meiryo" charset="-128"/>
                <a:cs typeface="Meiryo" charset="-128"/>
              </a:rPr>
              <a:t>変革</a:t>
            </a:r>
            <a:endParaRPr lang="en-US" altLang="ja-JP" sz="3200" dirty="0">
              <a:solidFill>
                <a:schemeClr val="bg1"/>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F72DE77-AA83-1242-A54B-A56201491DCC}"/>
              </a:ext>
            </a:extLst>
          </p:cNvPr>
          <p:cNvSpPr txBox="1"/>
          <p:nvPr/>
        </p:nvSpPr>
        <p:spPr>
          <a:xfrm>
            <a:off x="6528219" y="4543647"/>
            <a:ext cx="2185214" cy="584775"/>
          </a:xfrm>
          <a:prstGeom prst="rect">
            <a:avLst/>
          </a:prstGeom>
          <a:noFill/>
        </p:spPr>
        <p:txBody>
          <a:bodyPr wrap="none" rtlCol="0">
            <a:spAutoFit/>
          </a:bodyPr>
          <a:lstStyle/>
          <a:p>
            <a:pPr algn="r"/>
            <a:r>
              <a:rPr kumimoji="1" lang="ja-JP" altLang="en-US" sz="3200" b="1">
                <a:solidFill>
                  <a:schemeClr val="bg1"/>
                </a:solidFill>
                <a:latin typeface="Meiryo" charset="-128"/>
                <a:ea typeface="Meiryo" charset="-128"/>
                <a:cs typeface="Meiryo" charset="-128"/>
              </a:rPr>
              <a:t>事業</a:t>
            </a:r>
            <a:r>
              <a:rPr kumimoji="1" lang="ja-JP" altLang="en-US" sz="2800" b="1">
                <a:solidFill>
                  <a:schemeClr val="bg1"/>
                </a:solidFill>
                <a:latin typeface="Meiryo" charset="-128"/>
                <a:ea typeface="Meiryo" charset="-128"/>
                <a:cs typeface="Meiryo" charset="-128"/>
              </a:rPr>
              <a:t>の</a:t>
            </a:r>
            <a:r>
              <a:rPr kumimoji="1" lang="ja-JP" altLang="en-US" sz="3200" b="1">
                <a:solidFill>
                  <a:schemeClr val="bg1"/>
                </a:solidFill>
                <a:latin typeface="Meiryo" charset="-128"/>
                <a:ea typeface="Meiryo" charset="-128"/>
                <a:cs typeface="Meiryo" charset="-128"/>
              </a:rPr>
              <a:t>変革</a:t>
            </a:r>
            <a:endParaRPr lang="en-US" altLang="ja-JP" sz="3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593972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デジタライゼーションとデジタル・トランスフォーメーション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a:stretch>
            <a:fillRect/>
          </a:stretch>
        </p:blipFill>
        <p:spPr>
          <a:xfrm>
            <a:off x="557908" y="2266794"/>
            <a:ext cx="1210696" cy="1186483"/>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740985" y="2153198"/>
            <a:ext cx="1210696" cy="1164397"/>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a:stretch>
            <a:fillRect/>
          </a:stretch>
        </p:blipFill>
        <p:spPr>
          <a:xfrm>
            <a:off x="427733" y="3777057"/>
            <a:ext cx="1471046" cy="1316586"/>
          </a:xfrm>
          <a:prstGeom prst="rect">
            <a:avLst/>
          </a:prstGeom>
        </p:spPr>
      </p:pic>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6"/>
          <a:stretch>
            <a:fillRect/>
          </a:stretch>
        </p:blipFill>
        <p:spPr>
          <a:xfrm>
            <a:off x="5150371" y="3747480"/>
            <a:ext cx="1229714" cy="127431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7"/>
          <a:stretch>
            <a:fillRect/>
          </a:stretch>
        </p:blipFill>
        <p:spPr>
          <a:xfrm>
            <a:off x="7560655" y="3747480"/>
            <a:ext cx="1131066" cy="127086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618181" y="3750934"/>
            <a:ext cx="1456304" cy="1270860"/>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8"/>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9"/>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a:stretch>
            <a:fillRect/>
          </a:stretch>
        </p:blipFill>
        <p:spPr>
          <a:xfrm>
            <a:off x="7532946" y="2266793"/>
            <a:ext cx="1186483" cy="1186483"/>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a:stretch>
            <a:fillRect/>
          </a:stretch>
        </p:blipFill>
        <p:spPr>
          <a:xfrm>
            <a:off x="5074191" y="2353381"/>
            <a:ext cx="1380041" cy="1024297"/>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a:stretch>
            <a:fillRect/>
          </a:stretch>
        </p:blipFill>
        <p:spPr>
          <a:xfrm>
            <a:off x="5074191" y="2266795"/>
            <a:ext cx="575671" cy="450977"/>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a:stretch>
            <a:fillRect/>
          </a:stretch>
        </p:blipFill>
        <p:spPr>
          <a:xfrm>
            <a:off x="5879456" y="3002299"/>
            <a:ext cx="574776" cy="450978"/>
          </a:xfrm>
          <a:prstGeom prst="rect">
            <a:avLst/>
          </a:prstGeom>
        </p:spPr>
      </p:pic>
      <p:sp>
        <p:nvSpPr>
          <p:cNvPr id="19" name="テキスト ボックス 18">
            <a:extLst>
              <a:ext uri="{FF2B5EF4-FFF2-40B4-BE49-F238E27FC236}">
                <a16:creationId xmlns:a16="http://schemas.microsoft.com/office/drawing/2014/main" id="{B4A0A81F-433E-5744-9D75-BB07FC442CE6}"/>
              </a:ext>
            </a:extLst>
          </p:cNvPr>
          <p:cNvSpPr txBox="1"/>
          <p:nvPr/>
        </p:nvSpPr>
        <p:spPr>
          <a:xfrm>
            <a:off x="427334" y="5430013"/>
            <a:ext cx="3647152"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デジタル・テクノロジーを使って</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既存製品の付加価値を高める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業務の</a:t>
            </a:r>
            <a:r>
              <a:rPr kumimoji="1" lang="ja-JP" altLang="en-US">
                <a:solidFill>
                  <a:schemeClr val="accent3">
                    <a:lumMod val="75000"/>
                  </a:schemeClr>
                </a:solidFill>
                <a:latin typeface="Meiryo" panose="020B0604030504040204" pitchFamily="34" charset="-128"/>
                <a:ea typeface="Meiryo" panose="020B0604030504040204" pitchFamily="34" charset="-128"/>
              </a:rPr>
              <a:t>効率化を図る</a:t>
            </a:r>
          </a:p>
        </p:txBody>
      </p:sp>
      <p:sp>
        <p:nvSpPr>
          <p:cNvPr id="20" name="テキスト ボックス 19">
            <a:extLst>
              <a:ext uri="{FF2B5EF4-FFF2-40B4-BE49-F238E27FC236}">
                <a16:creationId xmlns:a16="http://schemas.microsoft.com/office/drawing/2014/main" id="{BD7BAFD6-F01F-B14C-A30F-EF0481D758A0}"/>
              </a:ext>
            </a:extLst>
          </p:cNvPr>
          <p:cNvSpPr txBox="1"/>
          <p:nvPr/>
        </p:nvSpPr>
        <p:spPr>
          <a:xfrm>
            <a:off x="5044972" y="5426559"/>
            <a:ext cx="3647152"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デジタル・テクノロジーを使って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経営や事業の在り方を変革する</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生活や</a:t>
            </a:r>
            <a:r>
              <a:rPr kumimoji="1" lang="ja-JP" altLang="en-US">
                <a:solidFill>
                  <a:srgbClr val="0070C0"/>
                </a:solidFill>
                <a:latin typeface="Meiryo" panose="020B0604030504040204" pitchFamily="34" charset="-128"/>
                <a:ea typeface="Meiryo" panose="020B0604030504040204" pitchFamily="34" charset="-128"/>
              </a:rPr>
              <a:t>働き方を変革する</a:t>
            </a:r>
          </a:p>
        </p:txBody>
      </p:sp>
      <p:sp>
        <p:nvSpPr>
          <p:cNvPr id="21" name="右矢印 20">
            <a:extLst>
              <a:ext uri="{FF2B5EF4-FFF2-40B4-BE49-F238E27FC236}">
                <a16:creationId xmlns:a16="http://schemas.microsoft.com/office/drawing/2014/main" id="{5924F38C-F5DD-F340-9DD6-9BD1EE4AA8F3}"/>
              </a:ext>
            </a:extLst>
          </p:cNvPr>
          <p:cNvSpPr/>
          <p:nvPr/>
        </p:nvSpPr>
        <p:spPr>
          <a:xfrm>
            <a:off x="1996121" y="2583430"/>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1993560" y="4202447"/>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787982" y="2583430"/>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785421" y="4202447"/>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992540" y="1262123"/>
            <a:ext cx="2492990"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デジタライゼーション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Digitalization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4814140" y="1262123"/>
            <a:ext cx="4108817" cy="738664"/>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デジタル・トランスフォーメーション</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 Transformation</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35700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31D198FD-807A-AA4A-BFD8-547A198E76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0851" y="4983680"/>
            <a:ext cx="1847408" cy="1447247"/>
          </a:xfrm>
          <a:prstGeom prst="rect">
            <a:avLst/>
          </a:prstGeom>
        </p:spPr>
      </p:pic>
      <p:pic>
        <p:nvPicPr>
          <p:cNvPr id="40" name="図 39" descr="cloud.png">
            <a:extLst>
              <a:ext uri="{FF2B5EF4-FFF2-40B4-BE49-F238E27FC236}">
                <a16:creationId xmlns:a16="http://schemas.microsoft.com/office/drawing/2014/main" id="{A56E81F3-1612-D34B-B6CA-1E6AEB189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4732" y="1708881"/>
            <a:ext cx="1360688" cy="1360688"/>
          </a:xfrm>
          <a:prstGeom prst="rect">
            <a:avLst/>
          </a:prstGeom>
          <a:effectLst>
            <a:outerShdw blurRad="50800" dist="38100" dir="2700000" algn="tl" rotWithShape="0">
              <a:prstClr val="black">
                <a:alpha val="40000"/>
              </a:prstClr>
            </a:outerShdw>
          </a:effectLst>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en-US" altLang="ja-JP" dirty="0">
                <a:latin typeface="Meiryo" panose="020B0604030504040204" pitchFamily="34" charset="-128"/>
                <a:ea typeface="Meiryo" panose="020B0604030504040204" pitchFamily="34" charset="-128"/>
              </a:rPr>
              <a:t>UBER</a:t>
            </a:r>
            <a:r>
              <a:rPr kumimoji="1" lang="ja-JP" altLang="en-US" dirty="0">
                <a:latin typeface="Meiryo" panose="020B0604030504040204" pitchFamily="34" charset="-128"/>
                <a:ea typeface="Meiryo" panose="020B0604030504040204" pitchFamily="34" charset="-128"/>
              </a:rPr>
              <a:t>と</a:t>
            </a:r>
            <a:r>
              <a:rPr kumimoji="1" lang="en-US" altLang="ja-JP" dirty="0">
                <a:latin typeface="Meiryo" panose="020B0604030504040204" pitchFamily="34" charset="-128"/>
                <a:ea typeface="Meiryo" panose="020B0604030504040204" pitchFamily="34" charset="-128"/>
              </a:rPr>
              <a:t>Taxi</a:t>
            </a:r>
            <a:endParaRPr kumimoji="1" lang="ja-JP" altLang="en-US" dirty="0">
              <a:latin typeface="Meiryo" panose="020B0604030504040204" pitchFamily="34" charset="-128"/>
              <a:ea typeface="Meiryo" panose="020B0604030504040204" pitchFamily="34" charset="-128"/>
            </a:endParaRP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5" name="図 4">
            <a:extLst>
              <a:ext uri="{FF2B5EF4-FFF2-40B4-BE49-F238E27FC236}">
                <a16:creationId xmlns:a16="http://schemas.microsoft.com/office/drawing/2014/main" id="{69A9EC8F-B011-0246-AFA0-FD4BB7407D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7088" y="2014508"/>
            <a:ext cx="1620957" cy="1419238"/>
          </a:xfrm>
          <a:prstGeom prst="rect">
            <a:avLst/>
          </a:prstGeom>
        </p:spPr>
      </p:pic>
      <p:pic>
        <p:nvPicPr>
          <p:cNvPr id="15" name="図 14">
            <a:extLst>
              <a:ext uri="{FF2B5EF4-FFF2-40B4-BE49-F238E27FC236}">
                <a16:creationId xmlns:a16="http://schemas.microsoft.com/office/drawing/2014/main" id="{84A38F66-5E72-3449-928C-6759B0E62D2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21849" y="2102739"/>
            <a:ext cx="1097586" cy="1247257"/>
          </a:xfrm>
          <a:prstGeom prst="rect">
            <a:avLst/>
          </a:prstGeom>
        </p:spPr>
      </p:pic>
      <p:pic>
        <p:nvPicPr>
          <p:cNvPr id="18" name="図 17">
            <a:extLst>
              <a:ext uri="{FF2B5EF4-FFF2-40B4-BE49-F238E27FC236}">
                <a16:creationId xmlns:a16="http://schemas.microsoft.com/office/drawing/2014/main" id="{5B833D3F-A00A-DE46-8D91-8C9CA3B8A590}"/>
              </a:ext>
            </a:extLst>
          </p:cNvPr>
          <p:cNvPicPr>
            <a:picLocks noChangeAspect="1"/>
          </p:cNvPicPr>
          <p:nvPr/>
        </p:nvPicPr>
        <p:blipFill>
          <a:blip r:embed="rId9"/>
          <a:stretch>
            <a:fillRect/>
          </a:stretch>
        </p:blipFill>
        <p:spPr>
          <a:xfrm>
            <a:off x="2747011" y="2102739"/>
            <a:ext cx="931286" cy="1247257"/>
          </a:xfrm>
          <a:prstGeom prst="rect">
            <a:avLst/>
          </a:prstGeom>
        </p:spPr>
      </p:pic>
      <p:pic>
        <p:nvPicPr>
          <p:cNvPr id="25" name="図 24">
            <a:extLst>
              <a:ext uri="{FF2B5EF4-FFF2-40B4-BE49-F238E27FC236}">
                <a16:creationId xmlns:a16="http://schemas.microsoft.com/office/drawing/2014/main" id="{B774DA63-4F24-0A46-B43C-E5EEC2126534}"/>
              </a:ext>
            </a:extLst>
          </p:cNvPr>
          <p:cNvPicPr>
            <a:picLocks noChangeAspect="1"/>
          </p:cNvPicPr>
          <p:nvPr/>
        </p:nvPicPr>
        <p:blipFill>
          <a:blip r:embed="rId10"/>
          <a:stretch>
            <a:fillRect/>
          </a:stretch>
        </p:blipFill>
        <p:spPr>
          <a:xfrm>
            <a:off x="457201" y="1981484"/>
            <a:ext cx="1669266" cy="1452262"/>
          </a:xfrm>
          <a:prstGeom prst="rect">
            <a:avLst/>
          </a:prstGeom>
        </p:spPr>
      </p:pic>
      <p:pic>
        <p:nvPicPr>
          <p:cNvPr id="26" name="図 25">
            <a:extLst>
              <a:ext uri="{FF2B5EF4-FFF2-40B4-BE49-F238E27FC236}">
                <a16:creationId xmlns:a16="http://schemas.microsoft.com/office/drawing/2014/main" id="{3A8CF11C-7FA6-7641-9DB3-DD7DBA67400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31808" y="4708836"/>
            <a:ext cx="1156621" cy="1776380"/>
          </a:xfrm>
          <a:prstGeom prst="rect">
            <a:avLst/>
          </a:prstGeom>
        </p:spPr>
      </p:pic>
    </p:spTree>
    <p:extLst>
      <p:ext uri="{BB962C8B-B14F-4D97-AF65-F5344CB8AC3E}">
        <p14:creationId xmlns:p14="http://schemas.microsoft.com/office/powerpoint/2010/main" val="1774695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59C85-238F-6F48-A8F6-7D97158CCD1C}"/>
              </a:ext>
            </a:extLst>
          </p:cNvPr>
          <p:cNvSpPr>
            <a:spLocks noGrp="1"/>
          </p:cNvSpPr>
          <p:nvPr>
            <p:ph type="title"/>
          </p:nvPr>
        </p:nvSpPr>
        <p:spPr/>
        <p:txBody>
          <a:bodyPr/>
          <a:lstStyle/>
          <a:p>
            <a:r>
              <a:rPr lang="en-US" altLang="ja-JP" dirty="0"/>
              <a:t>amazon go</a:t>
            </a:r>
            <a:r>
              <a:rPr lang="ja-JP" altLang="en-US" dirty="0"/>
              <a:t>：無人のスーパー・マーケット</a:t>
            </a:r>
          </a:p>
        </p:txBody>
      </p:sp>
      <p:pic>
        <p:nvPicPr>
          <p:cNvPr id="6" name="図 5">
            <a:hlinkClick r:id="rId2"/>
            <a:extLst>
              <a:ext uri="{FF2B5EF4-FFF2-40B4-BE49-F238E27FC236}">
                <a16:creationId xmlns:a16="http://schemas.microsoft.com/office/drawing/2014/main" id="{825A8C8C-262E-484C-9802-578A8EE1F931}"/>
              </a:ext>
            </a:extLst>
          </p:cNvPr>
          <p:cNvPicPr>
            <a:picLocks noChangeAspect="1"/>
          </p:cNvPicPr>
          <p:nvPr/>
        </p:nvPicPr>
        <p:blipFill>
          <a:blip r:embed="rId3"/>
          <a:stretch>
            <a:fillRect/>
          </a:stretch>
        </p:blipFill>
        <p:spPr>
          <a:xfrm>
            <a:off x="508000" y="1075764"/>
            <a:ext cx="8128000" cy="4572000"/>
          </a:xfrm>
          <a:prstGeom prst="rect">
            <a:avLst/>
          </a:prstGeom>
          <a:ln>
            <a:noFill/>
          </a:ln>
          <a:effectLst>
            <a:outerShdw blurRad="292100" dist="139700" dir="2700000" algn="tl" rotWithShape="0">
              <a:srgbClr val="333333">
                <a:alpha val="65000"/>
              </a:srgbClr>
            </a:outerShdw>
          </a:effectLst>
        </p:spPr>
      </p:pic>
      <p:sp>
        <p:nvSpPr>
          <p:cNvPr id="7" name="正方形/長方形 6">
            <a:extLst>
              <a:ext uri="{FF2B5EF4-FFF2-40B4-BE49-F238E27FC236}">
                <a16:creationId xmlns:a16="http://schemas.microsoft.com/office/drawing/2014/main" id="{C110912E-1F25-A445-BCE1-7C0609562D31}"/>
              </a:ext>
            </a:extLst>
          </p:cNvPr>
          <p:cNvSpPr/>
          <p:nvPr/>
        </p:nvSpPr>
        <p:spPr>
          <a:xfrm>
            <a:off x="2269126" y="5857345"/>
            <a:ext cx="4605748" cy="584775"/>
          </a:xfrm>
          <a:prstGeom prst="rect">
            <a:avLst/>
          </a:prstGeom>
        </p:spPr>
        <p:txBody>
          <a:bodyPr wrap="none">
            <a:spAutoFit/>
          </a:bodyPr>
          <a:lstStyle/>
          <a:p>
            <a:r>
              <a:rPr lang="en-US" altLang="ja-JP" sz="3200" dirty="0">
                <a:solidFill>
                  <a:schemeClr val="tx1">
                    <a:lumMod val="50000"/>
                    <a:lumOff val="50000"/>
                  </a:schemeClr>
                </a:solidFill>
                <a:latin typeface="Century Gothic" panose="020B0502020202020204" pitchFamily="34" charset="0"/>
                <a:ea typeface="DFPGyoSho-Lt" panose="03000300010101010101" pitchFamily="66" charset="-128"/>
              </a:rPr>
              <a:t>No lines, no checkout!</a:t>
            </a:r>
            <a:endParaRPr lang="ja-JP" altLang="en-US" sz="3200" dirty="0">
              <a:solidFill>
                <a:schemeClr val="tx1">
                  <a:lumMod val="50000"/>
                  <a:lumOff val="50000"/>
                </a:schemeClr>
              </a:solidFill>
              <a:latin typeface="Century Gothic" panose="020B0502020202020204" pitchFamily="34" charset="0"/>
              <a:ea typeface="DFPGyoSho-Lt" panose="03000300010101010101" pitchFamily="66" charset="-128"/>
            </a:endParaRPr>
          </a:p>
        </p:txBody>
      </p:sp>
    </p:spTree>
    <p:extLst>
      <p:ext uri="{BB962C8B-B14F-4D97-AF65-F5344CB8AC3E}">
        <p14:creationId xmlns:p14="http://schemas.microsoft.com/office/powerpoint/2010/main" val="2681458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デジタル・トランスフォーメーションの実際</a:t>
            </a: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176664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D8D2295-D873-9546-AD90-B291218ACC8A}"/>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デジタル・トランスフォーメーションの実際</a:t>
            </a:r>
          </a:p>
        </p:txBody>
      </p:sp>
      <p:sp>
        <p:nvSpPr>
          <p:cNvPr id="26" name="Rectangle 3">
            <a:extLst>
              <a:ext uri="{FF2B5EF4-FFF2-40B4-BE49-F238E27FC236}">
                <a16:creationId xmlns:a16="http://schemas.microsoft.com/office/drawing/2014/main" id="{C3DBCF7F-1FB1-F349-9A71-F0328E8E6EE6}"/>
              </a:ext>
            </a:extLst>
          </p:cNvPr>
          <p:cNvSpPr/>
          <p:nvPr/>
        </p:nvSpPr>
        <p:spPr>
          <a:xfrm>
            <a:off x="457200" y="3328621"/>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328621"/>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328622"/>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328621"/>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110347"/>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110347"/>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110347"/>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131997"/>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185896"/>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198253"/>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A226056-77D0-5849-88D9-980B81BB93E1}"/>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58A811D-2099-554E-9DA8-698359593C9E}"/>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DCFCEF60-294F-3949-8E77-76284C466692}"/>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FE377C1-BEA6-4C42-B86A-CB6F2D8F8793}"/>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Tree>
    <p:extLst>
      <p:ext uri="{BB962C8B-B14F-4D97-AF65-F5344CB8AC3E}">
        <p14:creationId xmlns:p14="http://schemas.microsoft.com/office/powerpoint/2010/main" val="1911097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4F8B842-4D13-184C-9841-C685B2D967E3}"/>
              </a:ext>
            </a:extLst>
          </p:cNvPr>
          <p:cNvSpPr/>
          <p:nvPr/>
        </p:nvSpPr>
        <p:spPr>
          <a:xfrm>
            <a:off x="457200" y="2661284"/>
            <a:ext cx="8229600" cy="13662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7E4F2FF-6122-7D44-ACB8-7B52383F5FF1}"/>
              </a:ext>
            </a:extLst>
          </p:cNvPr>
          <p:cNvSpPr>
            <a:spLocks noGrp="1"/>
          </p:cNvSpPr>
          <p:nvPr>
            <p:ph type="title"/>
          </p:nvPr>
        </p:nvSpPr>
        <p:spPr>
          <a:xfrm>
            <a:off x="230400" y="266400"/>
            <a:ext cx="8686800" cy="416221"/>
          </a:xfrm>
        </p:spPr>
        <p:txBody>
          <a:bodyPr lIns="0" rIns="0"/>
          <a:lstStyle/>
          <a:p>
            <a:r>
              <a:rPr kumimoji="1" lang="ja-JP" altLang="en-US" sz="2700" dirty="0"/>
              <a:t>デジタル・ディスラプターの創出する新しい価値</a:t>
            </a:r>
          </a:p>
        </p:txBody>
      </p:sp>
      <p:sp>
        <p:nvSpPr>
          <p:cNvPr id="4" name="テキスト ボックス 3">
            <a:extLst>
              <a:ext uri="{FF2B5EF4-FFF2-40B4-BE49-F238E27FC236}">
                <a16:creationId xmlns:a16="http://schemas.microsoft.com/office/drawing/2014/main" id="{7C7C4759-7D20-4847-8204-DDE6933C161B}"/>
              </a:ext>
            </a:extLst>
          </p:cNvPr>
          <p:cNvSpPr txBox="1"/>
          <p:nvPr/>
        </p:nvSpPr>
        <p:spPr>
          <a:xfrm>
            <a:off x="670932" y="2777597"/>
            <a:ext cx="2795138" cy="111569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コスト・バリュー</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無料</a:t>
            </a:r>
            <a:r>
              <a:rPr kumimoji="1" lang="ja-JP" altLang="en-US" sz="1050" dirty="0">
                <a:solidFill>
                  <a:schemeClr val="bg1"/>
                </a:solidFill>
                <a:latin typeface="Meiryo" panose="020B0604030504040204" pitchFamily="34" charset="-128"/>
                <a:ea typeface="Meiryo" panose="020B0604030504040204" pitchFamily="34" charset="-128"/>
              </a:rPr>
              <a:t>／</a:t>
            </a:r>
            <a:r>
              <a:rPr lang="ja-JP" altLang="en-US" sz="1050" dirty="0">
                <a:solidFill>
                  <a:schemeClr val="bg1"/>
                </a:solidFill>
                <a:latin typeface="Meiryo" panose="020B0604030504040204" pitchFamily="34" charset="-128"/>
                <a:ea typeface="Meiryo" panose="020B0604030504040204" pitchFamily="34" charset="-128"/>
              </a:rPr>
              <a:t>超</a:t>
            </a:r>
            <a:r>
              <a:rPr kumimoji="1" lang="ja-JP" altLang="en-US" sz="1050" dirty="0">
                <a:solidFill>
                  <a:schemeClr val="bg1"/>
                </a:solidFill>
                <a:latin typeface="Meiryo" panose="020B0604030504040204" pitchFamily="34" charset="-128"/>
                <a:ea typeface="Meiryo" panose="020B0604030504040204" pitchFamily="34" charset="-128"/>
              </a:rPr>
              <a:t>低価格</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購入者</a:t>
            </a:r>
            <a:r>
              <a:rPr lang="ja-JP" altLang="en-US" sz="1050" dirty="0">
                <a:solidFill>
                  <a:schemeClr val="bg1"/>
                </a:solidFill>
                <a:latin typeface="Meiryo" panose="020B0604030504040204" pitchFamily="34" charset="-128"/>
                <a:ea typeface="Meiryo" panose="020B0604030504040204" pitchFamily="34" charset="-128"/>
              </a:rPr>
              <a:t>集約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価格</a:t>
            </a:r>
            <a:r>
              <a:rPr kumimoji="1" lang="ja-JP" altLang="en-US" sz="1050" dirty="0">
                <a:solidFill>
                  <a:schemeClr val="bg1"/>
                </a:solidFill>
                <a:latin typeface="Meiryo" panose="020B0604030504040204" pitchFamily="34" charset="-128"/>
                <a:ea typeface="Meiryo" panose="020B0604030504040204" pitchFamily="34" charset="-128"/>
              </a:rPr>
              <a:t>透明性</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リバース</a:t>
            </a:r>
            <a:r>
              <a:rPr lang="ja-JP" altLang="en-US" sz="1050" dirty="0">
                <a:solidFill>
                  <a:schemeClr val="bg1"/>
                </a:solidFill>
                <a:latin typeface="Meiryo" panose="020B0604030504040204" pitchFamily="34" charset="-128"/>
                <a:ea typeface="Meiryo" panose="020B0604030504040204" pitchFamily="34" charset="-128"/>
              </a:rPr>
              <a:t>・オークション</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従量</a:t>
            </a:r>
            <a:r>
              <a:rPr lang="ja-JP" altLang="en-US" sz="1050" dirty="0">
                <a:solidFill>
                  <a:schemeClr val="bg1"/>
                </a:solidFill>
                <a:latin typeface="Meiryo" panose="020B0604030504040204" pitchFamily="34" charset="-128"/>
                <a:ea typeface="Meiryo" panose="020B0604030504040204" pitchFamily="34" charset="-128"/>
              </a:rPr>
              <a:t>課金制（サブスクリプション）</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3CC3940-C502-6548-B667-5648D58B2FF7}"/>
              </a:ext>
            </a:extLst>
          </p:cNvPr>
          <p:cNvSpPr txBox="1"/>
          <p:nvPr/>
        </p:nvSpPr>
        <p:spPr>
          <a:xfrm>
            <a:off x="3228945" y="2777597"/>
            <a:ext cx="2686109"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エクスペリエンス・バリュー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カストマー・エンパワーメント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カストマイズ</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即時的</a:t>
            </a:r>
            <a:r>
              <a:rPr lang="ja-JP" altLang="en-US" sz="1050" dirty="0">
                <a:solidFill>
                  <a:schemeClr val="bg1"/>
                </a:solidFill>
                <a:latin typeface="Meiryo" panose="020B0604030504040204" pitchFamily="34" charset="-128"/>
                <a:ea typeface="Meiryo" panose="020B0604030504040204" pitchFamily="34" charset="-128"/>
              </a:rPr>
              <a:t>な満足感</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摩擦</a:t>
            </a:r>
            <a:r>
              <a:rPr kumimoji="1" lang="ja-JP" altLang="en-US" sz="1050" dirty="0">
                <a:solidFill>
                  <a:schemeClr val="bg1"/>
                </a:solidFill>
                <a:latin typeface="Meiryo" panose="020B0604030504040204" pitchFamily="34" charset="-128"/>
                <a:ea typeface="Meiryo" panose="020B0604030504040204" pitchFamily="34" charset="-128"/>
              </a:rPr>
              <a:t>軽減</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自動化</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DD6B873-FA49-624F-BB1D-A7FE25425A9E}"/>
              </a:ext>
            </a:extLst>
          </p:cNvPr>
          <p:cNvSpPr txBox="1"/>
          <p:nvPr/>
        </p:nvSpPr>
        <p:spPr>
          <a:xfrm>
            <a:off x="5915054" y="2777597"/>
            <a:ext cx="2606224"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プラットフォーム・バリュー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エコシステム</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クラウド・ソーシング</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コミュニティ</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デジタル・マーケットプレイス</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データ・オーケストレーター</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F64C1AB-3FB3-9846-8849-ACD5C4B2B6C0}"/>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6F5379FD-AA6A-024E-91B2-B8D320C662FB}"/>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539D807-343A-324B-A8A0-BEE182CA7EB9}"/>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93AF6DD-A278-2A43-AFE3-198AB208E2E6}"/>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87AA9E8-9563-8C45-99E1-9FDC55A60372}"/>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
        <p:nvSpPr>
          <p:cNvPr id="13" name="三角形 12">
            <a:extLst>
              <a:ext uri="{FF2B5EF4-FFF2-40B4-BE49-F238E27FC236}">
                <a16:creationId xmlns:a16="http://schemas.microsoft.com/office/drawing/2014/main" id="{D7685E6A-F631-4A42-90F0-71E1A8C4AC0C}"/>
              </a:ext>
            </a:extLst>
          </p:cNvPr>
          <p:cNvSpPr/>
          <p:nvPr/>
        </p:nvSpPr>
        <p:spPr>
          <a:xfrm>
            <a:off x="457200" y="1832959"/>
            <a:ext cx="8229600" cy="828325"/>
          </a:xfrm>
          <a:prstGeom prst="triangle">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05B87631-52D8-6746-8C91-3B4251E6FD44}"/>
              </a:ext>
            </a:extLst>
          </p:cNvPr>
          <p:cNvSpPr/>
          <p:nvPr/>
        </p:nvSpPr>
        <p:spPr>
          <a:xfrm>
            <a:off x="1232586"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B5752A48-F89C-E34D-A563-CB1347D7C68B}"/>
              </a:ext>
            </a:extLst>
          </p:cNvPr>
          <p:cNvSpPr/>
          <p:nvPr/>
        </p:nvSpPr>
        <p:spPr>
          <a:xfrm>
            <a:off x="4028301"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a:extLst>
              <a:ext uri="{FF2B5EF4-FFF2-40B4-BE49-F238E27FC236}">
                <a16:creationId xmlns:a16="http://schemas.microsoft.com/office/drawing/2014/main" id="{0CC1D4F8-0C5D-924C-A3B3-8795503D0239}"/>
              </a:ext>
            </a:extLst>
          </p:cNvPr>
          <p:cNvSpPr/>
          <p:nvPr/>
        </p:nvSpPr>
        <p:spPr>
          <a:xfrm>
            <a:off x="6802393"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0226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デジタル・トランスフォーメーションへの２つの対応</a:t>
            </a:r>
          </a:p>
        </p:txBody>
      </p:sp>
      <p:sp>
        <p:nvSpPr>
          <p:cNvPr id="4" name="正方形/長方形 3">
            <a:extLst>
              <a:ext uri="{FF2B5EF4-FFF2-40B4-BE49-F238E27FC236}">
                <a16:creationId xmlns:a16="http://schemas.microsoft.com/office/drawing/2014/main" id="{ADFF851C-DF7E-5745-B126-7FC458DC6062}"/>
              </a:ext>
            </a:extLst>
          </p:cNvPr>
          <p:cNvSpPr/>
          <p:nvPr/>
        </p:nvSpPr>
        <p:spPr>
          <a:xfrm>
            <a:off x="581195" y="1101271"/>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81195" y="1860136"/>
            <a:ext cx="7981610" cy="144303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88395" y="3532301"/>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54401" y="1686523"/>
            <a:ext cx="849600" cy="25018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25193" y="3532301"/>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5" y="5055178"/>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909926" y="3205120"/>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8396" y="5843815"/>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CA74510-9E4D-C14D-9E85-FA81298F31F0}"/>
              </a:ext>
            </a:extLst>
          </p:cNvPr>
          <p:cNvSpPr/>
          <p:nvPr/>
        </p:nvSpPr>
        <p:spPr>
          <a:xfrm>
            <a:off x="7168970" y="1996262"/>
            <a:ext cx="1107996"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デジタル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pic>
        <p:nvPicPr>
          <p:cNvPr id="21" name="図 20">
            <a:extLst>
              <a:ext uri="{FF2B5EF4-FFF2-40B4-BE49-F238E27FC236}">
                <a16:creationId xmlns:a16="http://schemas.microsoft.com/office/drawing/2014/main" id="{A366167E-ADCC-D544-B9D5-16F667538D68}"/>
              </a:ext>
            </a:extLst>
          </p:cNvPr>
          <p:cNvPicPr>
            <a:picLocks noChangeAspect="1"/>
          </p:cNvPicPr>
          <p:nvPr/>
        </p:nvPicPr>
        <p:blipFill>
          <a:blip r:embed="rId3"/>
          <a:stretch>
            <a:fillRect/>
          </a:stretch>
        </p:blipFill>
        <p:spPr>
          <a:xfrm>
            <a:off x="1072537" y="2331962"/>
            <a:ext cx="844881" cy="844881"/>
          </a:xfrm>
          <a:prstGeom prst="rect">
            <a:avLst/>
          </a:prstGeom>
          <a:ln>
            <a:no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7FD04D9-457D-E240-83AA-0ED640535030}"/>
              </a:ext>
            </a:extLst>
          </p:cNvPr>
          <p:cNvPicPr>
            <a:picLocks noChangeAspect="1"/>
          </p:cNvPicPr>
          <p:nvPr/>
        </p:nvPicPr>
        <p:blipFill>
          <a:blip r:embed="rId4"/>
          <a:stretch>
            <a:fillRect/>
          </a:stretch>
        </p:blipFill>
        <p:spPr>
          <a:xfrm>
            <a:off x="7219372" y="2303684"/>
            <a:ext cx="1007192" cy="901436"/>
          </a:xfrm>
          <a:prstGeom prst="rect">
            <a:avLst/>
          </a:prstGeom>
          <a:effectLst>
            <a:outerShdw blurRad="50800" dist="38100" dir="2700000" algn="tl" rotWithShape="0">
              <a:prstClr val="black">
                <a:alpha val="40000"/>
              </a:prstClr>
            </a:outerShdw>
          </a:effectLst>
        </p:spPr>
      </p:pic>
      <p:sp>
        <p:nvSpPr>
          <p:cNvPr id="23" name="正方形/長方形 22">
            <a:extLst>
              <a:ext uri="{FF2B5EF4-FFF2-40B4-BE49-F238E27FC236}">
                <a16:creationId xmlns:a16="http://schemas.microsoft.com/office/drawing/2014/main" id="{51B561F8-B8D9-EA47-BD4B-57C47A31934C}"/>
              </a:ext>
            </a:extLst>
          </p:cNvPr>
          <p:cNvSpPr/>
          <p:nvPr/>
        </p:nvSpPr>
        <p:spPr>
          <a:xfrm>
            <a:off x="825564" y="2015900"/>
            <a:ext cx="1338829"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フィジカル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sp>
        <p:nvSpPr>
          <p:cNvPr id="25" name="正方形/長方形 24">
            <a:extLst>
              <a:ext uri="{FF2B5EF4-FFF2-40B4-BE49-F238E27FC236}">
                <a16:creationId xmlns:a16="http://schemas.microsoft.com/office/drawing/2014/main" id="{D75B7894-FF9F-A543-BE1C-561650CEA828}"/>
              </a:ext>
            </a:extLst>
          </p:cNvPr>
          <p:cNvSpPr/>
          <p:nvPr/>
        </p:nvSpPr>
        <p:spPr>
          <a:xfrm>
            <a:off x="1917418" y="2394771"/>
            <a:ext cx="2262158" cy="615553"/>
          </a:xfrm>
          <a:prstGeom prst="rect">
            <a:avLst/>
          </a:prstGeom>
        </p:spPr>
        <p:txBody>
          <a:bodyPr wrap="none">
            <a:spAutoFit/>
          </a:bodyPr>
          <a:lstStyle/>
          <a:p>
            <a:r>
              <a:rPr lang="ja-JP" altLang="en-US" sz="1600">
                <a:solidFill>
                  <a:srgbClr val="FFFFFF"/>
                </a:solidFill>
                <a:latin typeface="Meiryo" panose="020B0604030504040204" pitchFamily="34" charset="-128"/>
                <a:ea typeface="Meiryo" panose="020B0604030504040204" pitchFamily="34" charset="-128"/>
                <a:cs typeface="Meiryo" charset="-128"/>
              </a:rPr>
              <a:t>人間主導で展開される</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E9D4BD7A-3158-864E-8393-6FCB226D1F6B}"/>
              </a:ext>
            </a:extLst>
          </p:cNvPr>
          <p:cNvSpPr/>
          <p:nvPr/>
        </p:nvSpPr>
        <p:spPr>
          <a:xfrm>
            <a:off x="4978826" y="2388442"/>
            <a:ext cx="2262158" cy="615553"/>
          </a:xfrm>
          <a:prstGeom prst="rect">
            <a:avLst/>
          </a:prstGeom>
        </p:spPr>
        <p:txBody>
          <a:bodyPr wrap="none">
            <a:spAutoFit/>
          </a:bodyPr>
          <a:lstStyle/>
          <a:p>
            <a:pPr algn="r"/>
            <a:r>
              <a:rPr lang="ja-JP" altLang="en-US" sz="1600">
                <a:solidFill>
                  <a:srgbClr val="FFFFFF"/>
                </a:solidFill>
                <a:latin typeface="Meiryo" panose="020B0604030504040204" pitchFamily="34" charset="-128"/>
                <a:ea typeface="Meiryo" panose="020B0604030504040204" pitchFamily="34" charset="-128"/>
                <a:cs typeface="Meiryo" charset="-128"/>
              </a:rPr>
              <a:t>人間と</a:t>
            </a:r>
            <a:r>
              <a:rPr lang="en-US" altLang="ja-JP" sz="1600" dirty="0">
                <a:solidFill>
                  <a:srgbClr val="FFFFFF"/>
                </a:solidFill>
                <a:latin typeface="Meiryo" panose="020B0604030504040204" pitchFamily="34" charset="-128"/>
                <a:ea typeface="Meiryo" panose="020B0604030504040204" pitchFamily="34" charset="-128"/>
                <a:cs typeface="Meiryo" charset="-128"/>
              </a:rPr>
              <a:t>IT</a:t>
            </a:r>
            <a:r>
              <a:rPr lang="ja-JP" altLang="en-US" sz="1600">
                <a:solidFill>
                  <a:srgbClr val="FFFFFF"/>
                </a:solidFill>
                <a:latin typeface="Meiryo" panose="020B0604030504040204" pitchFamily="34" charset="-128"/>
                <a:ea typeface="Meiryo" panose="020B0604030504040204" pitchFamily="34" charset="-128"/>
                <a:cs typeface="Meiryo" charset="-128"/>
              </a:rPr>
              <a:t>が一体化した</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algn="r"/>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8" name="右矢印 7">
            <a:extLst>
              <a:ext uri="{FF2B5EF4-FFF2-40B4-BE49-F238E27FC236}">
                <a16:creationId xmlns:a16="http://schemas.microsoft.com/office/drawing/2014/main" id="{D44757CA-A157-B742-871B-537CD3ACD99B}"/>
              </a:ext>
            </a:extLst>
          </p:cNvPr>
          <p:cNvSpPr/>
          <p:nvPr/>
        </p:nvSpPr>
        <p:spPr>
          <a:xfrm>
            <a:off x="4294233" y="2297576"/>
            <a:ext cx="569935" cy="78207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32A5CDD-499A-1441-AA95-2ED79BFB19F3}"/>
              </a:ext>
            </a:extLst>
          </p:cNvPr>
          <p:cNvSpPr/>
          <p:nvPr/>
        </p:nvSpPr>
        <p:spPr>
          <a:xfrm>
            <a:off x="2937179" y="1983090"/>
            <a:ext cx="3262433" cy="338554"/>
          </a:xfrm>
          <a:prstGeom prst="rect">
            <a:avLst/>
          </a:prstGeom>
        </p:spPr>
        <p:txBody>
          <a:bodyPr wrap="none">
            <a:spAutoFit/>
          </a:bodyPr>
          <a:lstStyle/>
          <a:p>
            <a:pPr algn="ctr"/>
            <a:r>
              <a:rPr lang="ja-JP" altLang="en-US" sz="16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lang="ja-JP" altLang="en-US"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下カーブ矢印 27">
            <a:extLst>
              <a:ext uri="{FF2B5EF4-FFF2-40B4-BE49-F238E27FC236}">
                <a16:creationId xmlns:a16="http://schemas.microsoft.com/office/drawing/2014/main" id="{BF1A3476-E6CF-DC49-9DBD-AA87460893F4}"/>
              </a:ext>
            </a:extLst>
          </p:cNvPr>
          <p:cNvSpPr/>
          <p:nvPr/>
        </p:nvSpPr>
        <p:spPr>
          <a:xfrm rot="10800000">
            <a:off x="3789323" y="4439913"/>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11065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508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C422813-9E29-5040-A555-C930C312526C}"/>
              </a:ext>
            </a:extLst>
          </p:cNvPr>
          <p:cNvSpPr/>
          <p:nvPr/>
        </p:nvSpPr>
        <p:spPr>
          <a:xfrm>
            <a:off x="412228" y="5258963"/>
            <a:ext cx="8319541" cy="1214168"/>
          </a:xfrm>
          <a:prstGeom prst="rect">
            <a:avLst/>
          </a:prstGeom>
          <a:solidFill>
            <a:schemeClr val="bg1"/>
          </a:solidFill>
          <a:ln w="38100">
            <a:solidFill>
              <a:srgbClr val="005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8AEDA8B-52B5-0A45-8D9D-BE18CDCB37ED}"/>
              </a:ext>
            </a:extLst>
          </p:cNvPr>
          <p:cNvSpPr/>
          <p:nvPr/>
        </p:nvSpPr>
        <p:spPr>
          <a:xfrm>
            <a:off x="412229" y="857364"/>
            <a:ext cx="8319541" cy="9144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788D3C-3F37-D642-81F2-0D3C688376DA}"/>
              </a:ext>
            </a:extLst>
          </p:cNvPr>
          <p:cNvSpPr>
            <a:spLocks noGrp="1"/>
          </p:cNvSpPr>
          <p:nvPr>
            <p:ph type="title"/>
          </p:nvPr>
        </p:nvSpPr>
        <p:spPr/>
        <p:txBody>
          <a:bodyPr/>
          <a:lstStyle/>
          <a:p>
            <a:r>
              <a:rPr kumimoji="1" lang="en-US" altLang="ja-JP" dirty="0" err="1"/>
              <a:t>VeriSM</a:t>
            </a:r>
            <a:r>
              <a:rPr kumimoji="1" lang="ja-JP" altLang="en-US"/>
              <a:t>とは何か</a:t>
            </a:r>
          </a:p>
        </p:txBody>
      </p:sp>
      <p:sp>
        <p:nvSpPr>
          <p:cNvPr id="3" name="スライド番号プレースホルダー 2">
            <a:extLst>
              <a:ext uri="{FF2B5EF4-FFF2-40B4-BE49-F238E27FC236}">
                <a16:creationId xmlns:a16="http://schemas.microsoft.com/office/drawing/2014/main" id="{1BB22D6F-2024-BD46-A9C2-81BFD907DD2B}"/>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35</a:t>
            </a:fld>
            <a:endParaRPr kumimoji="1" lang="ja-JP" altLang="en-US"/>
          </a:p>
        </p:txBody>
      </p:sp>
      <p:pic>
        <p:nvPicPr>
          <p:cNvPr id="4" name="図 3">
            <a:extLst>
              <a:ext uri="{FF2B5EF4-FFF2-40B4-BE49-F238E27FC236}">
                <a16:creationId xmlns:a16="http://schemas.microsoft.com/office/drawing/2014/main" id="{7D9DA60A-3265-B14A-8000-B655E52105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6851" y="5282178"/>
            <a:ext cx="2720714" cy="1167740"/>
          </a:xfrm>
          <a:prstGeom prst="rect">
            <a:avLst/>
          </a:prstGeom>
        </p:spPr>
      </p:pic>
      <p:sp>
        <p:nvSpPr>
          <p:cNvPr id="6" name="正方形/長方形 5">
            <a:extLst>
              <a:ext uri="{FF2B5EF4-FFF2-40B4-BE49-F238E27FC236}">
                <a16:creationId xmlns:a16="http://schemas.microsoft.com/office/drawing/2014/main" id="{2C8E8251-616B-2A4A-92DA-89DB7ABEED7A}"/>
              </a:ext>
            </a:extLst>
          </p:cNvPr>
          <p:cNvSpPr/>
          <p:nvPr/>
        </p:nvSpPr>
        <p:spPr>
          <a:xfrm>
            <a:off x="2811291" y="5404381"/>
            <a:ext cx="2526547" cy="923330"/>
          </a:xfrm>
          <a:prstGeom prst="rect">
            <a:avLst/>
          </a:prstGeom>
        </p:spPr>
        <p:txBody>
          <a:bodyPr wrap="square">
            <a:spAutoFit/>
          </a:bodyPr>
          <a:lstStyle/>
          <a:p>
            <a:r>
              <a:rPr lang="ja-JP" altLang="en-US" sz="900" b="1">
                <a:solidFill>
                  <a:schemeClr val="accent6">
                    <a:lumMod val="75000"/>
                  </a:schemeClr>
                </a:solidFill>
                <a:latin typeface="Meiryo" panose="020B0604030504040204" pitchFamily="34" charset="-128"/>
                <a:ea typeface="Meiryo" panose="020B0604030504040204" pitchFamily="34" charset="-128"/>
              </a:rPr>
              <a:t>V</a:t>
            </a:r>
            <a:r>
              <a:rPr lang="ja-JP" altLang="en-US" sz="900">
                <a:solidFill>
                  <a:schemeClr val="accent6">
                    <a:lumMod val="75000"/>
                  </a:schemeClr>
                </a:solidFill>
                <a:latin typeface="Meiryo" panose="020B0604030504040204" pitchFamily="34" charset="-128"/>
                <a:ea typeface="Meiryo" panose="020B0604030504040204" pitchFamily="34" charset="-128"/>
              </a:rPr>
              <a:t>alue-driven (価値主導）</a:t>
            </a:r>
          </a:p>
          <a:p>
            <a:r>
              <a:rPr lang="ja-JP" altLang="en-US" sz="900" b="1">
                <a:solidFill>
                  <a:schemeClr val="accent6">
                    <a:lumMod val="75000"/>
                  </a:schemeClr>
                </a:solidFill>
                <a:latin typeface="Meiryo" panose="020B0604030504040204" pitchFamily="34" charset="-128"/>
                <a:ea typeface="Meiryo" panose="020B0604030504040204" pitchFamily="34" charset="-128"/>
              </a:rPr>
              <a:t>E</a:t>
            </a:r>
            <a:r>
              <a:rPr lang="ja-JP" altLang="en-US" sz="900">
                <a:solidFill>
                  <a:schemeClr val="accent6">
                    <a:lumMod val="75000"/>
                  </a:schemeClr>
                </a:solidFill>
                <a:latin typeface="Meiryo" panose="020B0604030504040204" pitchFamily="34" charset="-128"/>
                <a:ea typeface="Meiryo" panose="020B0604030504040204" pitchFamily="34" charset="-128"/>
              </a:rPr>
              <a:t>volving（発展、展開する）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R</a:t>
            </a:r>
            <a:r>
              <a:rPr lang="ja-JP" altLang="en-US" sz="900">
                <a:solidFill>
                  <a:schemeClr val="accent6">
                    <a:lumMod val="75000"/>
                  </a:schemeClr>
                </a:solidFill>
                <a:latin typeface="Meiryo" panose="020B0604030504040204" pitchFamily="34" charset="-128"/>
                <a:ea typeface="Meiryo" panose="020B0604030504040204" pitchFamily="34" charset="-128"/>
              </a:rPr>
              <a:t>esponsive（敏感に反応する）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I</a:t>
            </a:r>
            <a:r>
              <a:rPr lang="ja-JP" altLang="en-US" sz="900">
                <a:solidFill>
                  <a:schemeClr val="accent6">
                    <a:lumMod val="75000"/>
                  </a:schemeClr>
                </a:solidFill>
                <a:latin typeface="Meiryo" panose="020B0604030504040204" pitchFamily="34" charset="-128"/>
                <a:ea typeface="Meiryo" panose="020B0604030504040204" pitchFamily="34" charset="-128"/>
              </a:rPr>
              <a:t>ntegrated（統合、結合された）</a:t>
            </a:r>
          </a:p>
          <a:p>
            <a:r>
              <a:rPr lang="ja-JP" altLang="en-US" sz="900" b="1">
                <a:solidFill>
                  <a:srgbClr val="0070C0"/>
                </a:solidFill>
                <a:latin typeface="Meiryo" panose="020B0604030504040204" pitchFamily="34" charset="-128"/>
                <a:ea typeface="Meiryo" panose="020B0604030504040204" pitchFamily="34" charset="-128"/>
              </a:rPr>
              <a:t>S</a:t>
            </a:r>
            <a:r>
              <a:rPr lang="ja-JP" altLang="en-US" sz="900">
                <a:solidFill>
                  <a:srgbClr val="0070C0"/>
                </a:solidFill>
                <a:latin typeface="Meiryo" panose="020B0604030504040204" pitchFamily="34" charset="-128"/>
                <a:ea typeface="Meiryo" panose="020B0604030504040204" pitchFamily="34" charset="-128"/>
              </a:rPr>
              <a:t>ervice（サービス）</a:t>
            </a:r>
          </a:p>
          <a:p>
            <a:r>
              <a:rPr lang="ja-JP" altLang="en-US" sz="900" b="1">
                <a:solidFill>
                  <a:srgbClr val="0070C0"/>
                </a:solidFill>
                <a:latin typeface="Meiryo" panose="020B0604030504040204" pitchFamily="34" charset="-128"/>
                <a:ea typeface="Meiryo" panose="020B0604030504040204" pitchFamily="34" charset="-128"/>
              </a:rPr>
              <a:t>M</a:t>
            </a:r>
            <a:r>
              <a:rPr lang="ja-JP" altLang="en-US" sz="900">
                <a:solidFill>
                  <a:srgbClr val="0070C0"/>
                </a:solidFill>
                <a:latin typeface="Meiryo" panose="020B0604030504040204" pitchFamily="34" charset="-128"/>
                <a:ea typeface="Meiryo" panose="020B0604030504040204" pitchFamily="34" charset="-128"/>
              </a:rPr>
              <a:t>anagement（マネジメント）</a:t>
            </a:r>
          </a:p>
        </p:txBody>
      </p:sp>
      <p:sp>
        <p:nvSpPr>
          <p:cNvPr id="8" name="正方形/長方形 7">
            <a:extLst>
              <a:ext uri="{FF2B5EF4-FFF2-40B4-BE49-F238E27FC236}">
                <a16:creationId xmlns:a16="http://schemas.microsoft.com/office/drawing/2014/main" id="{8953EDA0-8BEC-524E-BC00-63E8960C5887}"/>
              </a:ext>
            </a:extLst>
          </p:cNvPr>
          <p:cNvSpPr/>
          <p:nvPr/>
        </p:nvSpPr>
        <p:spPr>
          <a:xfrm>
            <a:off x="412229" y="992186"/>
            <a:ext cx="8319541" cy="677108"/>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デジタル・トランスフォーメーションとは、全てのビジネスをサービス化すること</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2200" b="1" dirty="0">
                <a:solidFill>
                  <a:schemeClr val="bg1"/>
                </a:solidFill>
                <a:latin typeface="Meiryo" panose="020B0604030504040204" pitchFamily="34" charset="-128"/>
                <a:ea typeface="Meiryo" panose="020B0604030504040204" pitchFamily="34" charset="-128"/>
              </a:rPr>
              <a:t>IT</a:t>
            </a:r>
            <a:r>
              <a:rPr lang="ja-JP" altLang="en-US" sz="2200" b="1">
                <a:solidFill>
                  <a:schemeClr val="bg1"/>
                </a:solidFill>
                <a:latin typeface="Meiryo" panose="020B0604030504040204" pitchFamily="34" charset="-128"/>
                <a:ea typeface="Meiryo" panose="020B0604030504040204" pitchFamily="34" charset="-128"/>
              </a:rPr>
              <a:t>だけでなく企業レベルでサービス管理に取り組むことが必要</a:t>
            </a:r>
          </a:p>
        </p:txBody>
      </p:sp>
      <p:sp>
        <p:nvSpPr>
          <p:cNvPr id="9" name="正方形/長方形 8">
            <a:extLst>
              <a:ext uri="{FF2B5EF4-FFF2-40B4-BE49-F238E27FC236}">
                <a16:creationId xmlns:a16="http://schemas.microsoft.com/office/drawing/2014/main" id="{BCD992C5-2558-3544-97EF-48EAC2F6C441}"/>
              </a:ext>
            </a:extLst>
          </p:cNvPr>
          <p:cNvSpPr/>
          <p:nvPr/>
        </p:nvSpPr>
        <p:spPr>
          <a:xfrm>
            <a:off x="2751330" y="1886073"/>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F4DD2D93-8C26-DB46-AB81-E1F6EE50E152}"/>
              </a:ext>
            </a:extLst>
          </p:cNvPr>
          <p:cNvSpPr/>
          <p:nvPr/>
        </p:nvSpPr>
        <p:spPr>
          <a:xfrm>
            <a:off x="412228" y="1886072"/>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13BE539-46C8-3A4C-91B4-39BAEE28AAB3}"/>
              </a:ext>
            </a:extLst>
          </p:cNvPr>
          <p:cNvSpPr txBox="1"/>
          <p:nvPr/>
        </p:nvSpPr>
        <p:spPr>
          <a:xfrm>
            <a:off x="412228" y="2180324"/>
            <a:ext cx="2181070" cy="523220"/>
          </a:xfrm>
          <a:prstGeom prst="rect">
            <a:avLst/>
          </a:prstGeom>
          <a:noFill/>
        </p:spPr>
        <p:txBody>
          <a:bodyPr wrap="squar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全てのビジネスが</a:t>
            </a:r>
            <a:endParaRPr kumimoji="1" lang="en-US" altLang="ja-JP" sz="1400" b="1" dirty="0">
              <a:solidFill>
                <a:schemeClr val="bg1"/>
              </a:solidFill>
              <a:latin typeface="Meiryo" panose="020B0604030504040204" pitchFamily="34" charset="-128"/>
              <a:ea typeface="Meiryo" panose="020B0604030504040204" pitchFamily="34" charset="-128"/>
            </a:endParaRPr>
          </a:p>
          <a:p>
            <a:pPr algn="r"/>
            <a:r>
              <a:rPr kumimoji="1" lang="ja-JP" altLang="en-US" sz="1400" b="1">
                <a:solidFill>
                  <a:schemeClr val="bg1"/>
                </a:solidFill>
                <a:latin typeface="Meiryo" panose="020B0604030504040204" pitchFamily="34" charset="-128"/>
                <a:ea typeface="Meiryo" panose="020B0604030504040204" pitchFamily="34" charset="-128"/>
              </a:rPr>
              <a:t>サービス化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EFB8AECC-721F-7F4F-B1E9-5B0EB4264FEE}"/>
              </a:ext>
            </a:extLst>
          </p:cNvPr>
          <p:cNvSpPr/>
          <p:nvPr/>
        </p:nvSpPr>
        <p:spPr>
          <a:xfrm>
            <a:off x="2811290" y="1948602"/>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デジタル・トランスフォーメーションを実現するには、業種や業態によらず、すべての企業や組織が、</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や</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、クラウド・ネイティブなどの最新</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を活かしたサービスを提供するプロバイダーになることが必要とされる。</a:t>
            </a:r>
          </a:p>
        </p:txBody>
      </p:sp>
      <p:sp>
        <p:nvSpPr>
          <p:cNvPr id="13" name="正方形/長方形 12">
            <a:extLst>
              <a:ext uri="{FF2B5EF4-FFF2-40B4-BE49-F238E27FC236}">
                <a16:creationId xmlns:a16="http://schemas.microsoft.com/office/drawing/2014/main" id="{FDA6B1D3-F8C1-2C49-B24B-9596792F124D}"/>
              </a:ext>
            </a:extLst>
          </p:cNvPr>
          <p:cNvSpPr/>
          <p:nvPr/>
        </p:nvSpPr>
        <p:spPr>
          <a:xfrm>
            <a:off x="2751330" y="2995706"/>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60C452F7-0C30-824E-AFBA-F99091E0BBD4}"/>
              </a:ext>
            </a:extLst>
          </p:cNvPr>
          <p:cNvSpPr/>
          <p:nvPr/>
        </p:nvSpPr>
        <p:spPr>
          <a:xfrm>
            <a:off x="412228" y="2995705"/>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30073860-2117-5F43-82AD-3304E2725CA5}"/>
              </a:ext>
            </a:extLst>
          </p:cNvPr>
          <p:cNvSpPr txBox="1"/>
          <p:nvPr/>
        </p:nvSpPr>
        <p:spPr>
          <a:xfrm>
            <a:off x="443551" y="3179355"/>
            <a:ext cx="2339102" cy="738664"/>
          </a:xfrm>
          <a:prstGeom prst="rect">
            <a:avLst/>
          </a:prstGeom>
          <a:noFill/>
        </p:spPr>
        <p:txBody>
          <a:bodyPr wrap="none" rtlCol="0">
            <a:spAutoFit/>
          </a:bodyPr>
          <a:lstStyle/>
          <a:p>
            <a:r>
              <a:rPr lang="en-US" altLang="ja-JP" sz="1400" b="1" dirty="0">
                <a:solidFill>
                  <a:schemeClr val="bg1"/>
                </a:solidFill>
                <a:latin typeface="Meiryo" panose="020B0604030504040204" pitchFamily="34" charset="-128"/>
                <a:ea typeface="Meiryo" panose="020B0604030504040204" pitchFamily="34" charset="-128"/>
              </a:rPr>
              <a:t>IT</a:t>
            </a:r>
            <a:r>
              <a:rPr lang="ja-JP" altLang="en-US" sz="1400" b="1">
                <a:solidFill>
                  <a:schemeClr val="bg1"/>
                </a:solidFill>
                <a:latin typeface="Meiryo" panose="020B0604030504040204" pitchFamily="34" charset="-128"/>
                <a:ea typeface="Meiryo" panose="020B0604030504040204" pitchFamily="34" charset="-128"/>
              </a:rPr>
              <a:t>サービス管理</a:t>
            </a:r>
            <a:r>
              <a:rPr lang="ja-JP" altLang="en-US" sz="1000" b="1">
                <a:solidFill>
                  <a:schemeClr val="bg1"/>
                </a:solidFill>
                <a:latin typeface="Meiryo" panose="020B0604030504040204" pitchFamily="34" charset="-128"/>
                <a:ea typeface="Meiryo" panose="020B0604030504040204" pitchFamily="34" charset="-128"/>
              </a:rPr>
              <a:t>から</a:t>
            </a:r>
            <a:endParaRPr lang="en-US" altLang="ja-JP" sz="10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企業レベル</a:t>
            </a:r>
            <a:r>
              <a:rPr lang="ja-JP" altLang="en-US" sz="1000" b="1">
                <a:solidFill>
                  <a:schemeClr val="bg1"/>
                </a:solidFill>
                <a:latin typeface="Meiryo" panose="020B0604030504040204" pitchFamily="34" charset="-128"/>
                <a:ea typeface="Meiryo" panose="020B0604030504040204" pitchFamily="34" charset="-128"/>
              </a:rPr>
              <a:t>の</a:t>
            </a:r>
            <a:r>
              <a:rPr lang="ja-JP" altLang="en-US" sz="1400" b="1">
                <a:solidFill>
                  <a:schemeClr val="bg1"/>
                </a:solidFill>
                <a:latin typeface="Meiryo" panose="020B0604030504040204" pitchFamily="34" charset="-128"/>
                <a:ea typeface="Meiryo" panose="020B0604030504040204" pitchFamily="34" charset="-128"/>
              </a:rPr>
              <a:t>サービス管理</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000" b="1">
                <a:solidFill>
                  <a:schemeClr val="bg1"/>
                </a:solidFill>
                <a:latin typeface="Meiryo" panose="020B0604030504040204" pitchFamily="34" charset="-128"/>
                <a:ea typeface="Meiryo" panose="020B0604030504040204" pitchFamily="34" charset="-128"/>
              </a:rPr>
              <a:t>が</a:t>
            </a:r>
            <a:r>
              <a:rPr lang="ja-JP" altLang="en-US" sz="1400" b="1">
                <a:solidFill>
                  <a:schemeClr val="bg1"/>
                </a:solidFill>
                <a:latin typeface="Meiryo" panose="020B0604030504040204" pitchFamily="34" charset="-128"/>
                <a:ea typeface="Meiryo" panose="020B0604030504040204" pitchFamily="34" charset="-128"/>
              </a:rPr>
              <a:t>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07E86CC9-8441-E049-9A5A-7EB633C72C48}"/>
              </a:ext>
            </a:extLst>
          </p:cNvPr>
          <p:cNvSpPr/>
          <p:nvPr/>
        </p:nvSpPr>
        <p:spPr>
          <a:xfrm>
            <a:off x="2811290" y="3058235"/>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全てのビジネスをサービス化すると企業レベルでサービスを管理することが必要となる。</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サービス管理のフレームワークである</a:t>
            </a:r>
            <a:r>
              <a:rPr lang="en-US" altLang="ja-JP" sz="1400" dirty="0">
                <a:solidFill>
                  <a:schemeClr val="bg1"/>
                </a:solidFill>
                <a:latin typeface="Meiryo" panose="020B0604030504040204" pitchFamily="34" charset="-128"/>
                <a:ea typeface="Meiryo" panose="020B0604030504040204" pitchFamily="34" charset="-128"/>
              </a:rPr>
              <a:t>ITIL</a:t>
            </a:r>
            <a:r>
              <a:rPr lang="ja-JP" altLang="en-US" sz="1400">
                <a:solidFill>
                  <a:schemeClr val="bg1"/>
                </a:solidFill>
                <a:latin typeface="Meiryo" panose="020B0604030504040204" pitchFamily="34" charset="-128"/>
                <a:ea typeface="Meiryo" panose="020B0604030504040204" pitchFamily="34" charset="-128"/>
              </a:rPr>
              <a:t>では不十分でビジネス部門も含めた企業レベルのサービス管理としての</a:t>
            </a:r>
            <a:r>
              <a:rPr lang="en-US" altLang="ja-JP" sz="1400" dirty="0">
                <a:solidFill>
                  <a:schemeClr val="bg1"/>
                </a:solidFill>
                <a:latin typeface="Meiryo" panose="020B0604030504040204" pitchFamily="34" charset="-128"/>
                <a:ea typeface="Meiryo" panose="020B0604030504040204" pitchFamily="34" charset="-128"/>
              </a:rPr>
              <a:t>SIAM</a:t>
            </a:r>
            <a:r>
              <a:rPr lang="ja-JP" altLang="en-US" sz="1400">
                <a:solidFill>
                  <a:schemeClr val="bg1"/>
                </a:solidFill>
                <a:latin typeface="Meiryo" panose="020B0604030504040204" pitchFamily="34" charset="-128"/>
                <a:ea typeface="Meiryo" panose="020B0604030504040204" pitchFamily="34" charset="-128"/>
              </a:rPr>
              <a:t>、アジャイル開発や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などを組み合わせる必要がある。</a:t>
            </a:r>
          </a:p>
        </p:txBody>
      </p:sp>
      <p:sp>
        <p:nvSpPr>
          <p:cNvPr id="17" name="正方形/長方形 16">
            <a:extLst>
              <a:ext uri="{FF2B5EF4-FFF2-40B4-BE49-F238E27FC236}">
                <a16:creationId xmlns:a16="http://schemas.microsoft.com/office/drawing/2014/main" id="{10358E0E-A3F9-6A41-B702-266314FC2AE7}"/>
              </a:ext>
            </a:extLst>
          </p:cNvPr>
          <p:cNvSpPr/>
          <p:nvPr/>
        </p:nvSpPr>
        <p:spPr>
          <a:xfrm>
            <a:off x="2751330" y="4105338"/>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a:extLst>
              <a:ext uri="{FF2B5EF4-FFF2-40B4-BE49-F238E27FC236}">
                <a16:creationId xmlns:a16="http://schemas.microsoft.com/office/drawing/2014/main" id="{B6230667-DE86-3444-8078-1A948EC10100}"/>
              </a:ext>
            </a:extLst>
          </p:cNvPr>
          <p:cNvSpPr/>
          <p:nvPr/>
        </p:nvSpPr>
        <p:spPr>
          <a:xfrm>
            <a:off x="412228" y="4105337"/>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396C9542-C413-BB47-8911-FE816EE98B7B}"/>
              </a:ext>
            </a:extLst>
          </p:cNvPr>
          <p:cNvSpPr txBox="1"/>
          <p:nvPr/>
        </p:nvSpPr>
        <p:spPr>
          <a:xfrm>
            <a:off x="443551" y="4311472"/>
            <a:ext cx="2339102" cy="738664"/>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全ての企業が利用可能な</a:t>
            </a:r>
            <a:endParaRPr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テーラーメイドアプローチ</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が必要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76F4A84-229F-6B42-B5F6-3BAE302098CC}"/>
              </a:ext>
            </a:extLst>
          </p:cNvPr>
          <p:cNvSpPr/>
          <p:nvPr/>
        </p:nvSpPr>
        <p:spPr>
          <a:xfrm>
            <a:off x="2811290" y="4178990"/>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サービスの種類、ビジネスにおける優先事項、業界の制約、組織の規模、文化、人の能力・スキルなどに相違がある前提で、オーダーメイド可能なサービス管理のアプローチを提供する必要がある。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などはその実現手段となる。</a:t>
            </a:r>
          </a:p>
        </p:txBody>
      </p:sp>
      <p:sp>
        <p:nvSpPr>
          <p:cNvPr id="21" name="正方形/長方形 20">
            <a:extLst>
              <a:ext uri="{FF2B5EF4-FFF2-40B4-BE49-F238E27FC236}">
                <a16:creationId xmlns:a16="http://schemas.microsoft.com/office/drawing/2014/main" id="{D9D5D897-F3E7-6844-BC46-4A4D8CB8C497}"/>
              </a:ext>
            </a:extLst>
          </p:cNvPr>
          <p:cNvSpPr/>
          <p:nvPr/>
        </p:nvSpPr>
        <p:spPr>
          <a:xfrm>
            <a:off x="4981549" y="5520757"/>
            <a:ext cx="3397954" cy="800219"/>
          </a:xfrm>
          <a:prstGeom prst="rect">
            <a:avLst/>
          </a:prstGeom>
        </p:spPr>
        <p:txBody>
          <a:bodyPr wrap="square">
            <a:spAutoFit/>
          </a:bodyPr>
          <a:lstStyle/>
          <a:p>
            <a:pPr algn="dist"/>
            <a:r>
              <a:rPr lang="ja-JP" altLang="en-US" sz="1400">
                <a:solidFill>
                  <a:srgbClr val="0052FF"/>
                </a:solidFill>
                <a:latin typeface="Meiryo" panose="020B0604030504040204" pitchFamily="34" charset="-128"/>
                <a:ea typeface="Meiryo" panose="020B0604030504040204" pitchFamily="34" charset="-128"/>
              </a:rPr>
              <a:t>企業レベルでサービス管理を行うための</a:t>
            </a:r>
            <a:endParaRPr lang="en-US" altLang="ja-JP" sz="1400" dirty="0">
              <a:solidFill>
                <a:srgbClr val="0052FF"/>
              </a:solidFill>
              <a:latin typeface="Meiryo" panose="020B0604030504040204" pitchFamily="34" charset="-128"/>
              <a:ea typeface="Meiryo" panose="020B0604030504040204" pitchFamily="34" charset="-128"/>
            </a:endParaRPr>
          </a:p>
          <a:p>
            <a:pPr algn="dist"/>
            <a:r>
              <a:rPr lang="ja-JP" altLang="en-US" sz="3200" b="1">
                <a:solidFill>
                  <a:srgbClr val="0052FF"/>
                </a:solidFill>
                <a:latin typeface="Meiryo" panose="020B0604030504040204" pitchFamily="34" charset="-128"/>
                <a:ea typeface="Meiryo" panose="020B0604030504040204" pitchFamily="34" charset="-128"/>
              </a:rPr>
              <a:t>運用モデル</a:t>
            </a:r>
          </a:p>
        </p:txBody>
      </p:sp>
    </p:spTree>
    <p:extLst>
      <p:ext uri="{BB962C8B-B14F-4D97-AF65-F5344CB8AC3E}">
        <p14:creationId xmlns:p14="http://schemas.microsoft.com/office/powerpoint/2010/main" val="2935952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E3D88-E69E-5746-AE1F-2582B19A0739}"/>
              </a:ext>
            </a:extLst>
          </p:cNvPr>
          <p:cNvSpPr>
            <a:spLocks noGrp="1"/>
          </p:cNvSpPr>
          <p:nvPr>
            <p:ph type="title"/>
          </p:nvPr>
        </p:nvSpPr>
        <p:spPr/>
        <p:txBody>
          <a:bodyPr/>
          <a:lstStyle/>
          <a:p>
            <a:r>
              <a:rPr lang="en-US" altLang="ja-JP" dirty="0" err="1"/>
              <a:t>VeriSM</a:t>
            </a:r>
            <a:r>
              <a:rPr lang="ja-JP" altLang="en-US"/>
              <a:t>モデル</a:t>
            </a:r>
            <a:endParaRPr kumimoji="1" lang="ja-JP" altLang="en-US"/>
          </a:p>
        </p:txBody>
      </p:sp>
      <p:sp>
        <p:nvSpPr>
          <p:cNvPr id="3" name="スライド番号プレースホルダー 2">
            <a:extLst>
              <a:ext uri="{FF2B5EF4-FFF2-40B4-BE49-F238E27FC236}">
                <a16:creationId xmlns:a16="http://schemas.microsoft.com/office/drawing/2014/main" id="{72678939-CD9D-3C47-B4C7-2FBC459448A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36</a:t>
            </a:fld>
            <a:endParaRPr kumimoji="1" lang="ja-JP" altLang="en-US"/>
          </a:p>
        </p:txBody>
      </p:sp>
      <p:sp>
        <p:nvSpPr>
          <p:cNvPr id="5" name="円/楕円 4">
            <a:extLst>
              <a:ext uri="{FF2B5EF4-FFF2-40B4-BE49-F238E27FC236}">
                <a16:creationId xmlns:a16="http://schemas.microsoft.com/office/drawing/2014/main" id="{E38BA102-A0F3-8A40-8119-DA9F1C4CEBA2}"/>
              </a:ext>
            </a:extLst>
          </p:cNvPr>
          <p:cNvSpPr/>
          <p:nvPr/>
        </p:nvSpPr>
        <p:spPr>
          <a:xfrm>
            <a:off x="3766747" y="861312"/>
            <a:ext cx="5026318" cy="5027535"/>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21F110CC-D780-A240-8B60-25DB5415FEBF}"/>
              </a:ext>
            </a:extLst>
          </p:cNvPr>
          <p:cNvSpPr/>
          <p:nvPr/>
        </p:nvSpPr>
        <p:spPr>
          <a:xfrm>
            <a:off x="4562349" y="1636220"/>
            <a:ext cx="3476876" cy="34777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ADB4CD-D138-EC41-BF6A-C8B72C80C684}"/>
              </a:ext>
            </a:extLst>
          </p:cNvPr>
          <p:cNvSpPr/>
          <p:nvPr/>
        </p:nvSpPr>
        <p:spPr>
          <a:xfrm>
            <a:off x="5367510" y="2443817"/>
            <a:ext cx="1866555" cy="1867007"/>
          </a:xfrm>
          <a:prstGeom prst="ellipse">
            <a:avLst/>
          </a:prstGeom>
          <a:pattFill prst="lgGrid">
            <a:fgClr>
              <a:schemeClr val="bg1">
                <a:lumMod val="50000"/>
              </a:schemeClr>
            </a:fgClr>
            <a:bgClr>
              <a:srgbClr val="002060"/>
            </a:bgClr>
          </a:patt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C5D13479-D96C-DC4A-8AD4-27A40217ABD2}"/>
              </a:ext>
            </a:extLst>
          </p:cNvPr>
          <p:cNvSpPr/>
          <p:nvPr/>
        </p:nvSpPr>
        <p:spPr>
          <a:xfrm>
            <a:off x="4364543" y="1155559"/>
            <a:ext cx="3892629" cy="338554"/>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ガバナンス</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25341E6-8A85-8940-A63D-33AD4EA68236}"/>
              </a:ext>
            </a:extLst>
          </p:cNvPr>
          <p:cNvSpPr/>
          <p:nvPr/>
        </p:nvSpPr>
        <p:spPr>
          <a:xfrm>
            <a:off x="4364543" y="1668908"/>
            <a:ext cx="3892629"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原則</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C16D3248-300D-D54B-A090-FFC0660E4C8C}"/>
              </a:ext>
            </a:extLst>
          </p:cNvPr>
          <p:cNvSpPr/>
          <p:nvPr/>
        </p:nvSpPr>
        <p:spPr>
          <a:xfrm>
            <a:off x="5472612" y="3742574"/>
            <a:ext cx="1676490" cy="584775"/>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メッシュ</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六角形 10">
            <a:extLst>
              <a:ext uri="{FF2B5EF4-FFF2-40B4-BE49-F238E27FC236}">
                <a16:creationId xmlns:a16="http://schemas.microsoft.com/office/drawing/2014/main" id="{F44BA868-510A-D84A-84C4-523BE3D781DC}"/>
              </a:ext>
            </a:extLst>
          </p:cNvPr>
          <p:cNvSpPr/>
          <p:nvPr/>
        </p:nvSpPr>
        <p:spPr>
          <a:xfrm>
            <a:off x="6545829" y="3067780"/>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六角形 11">
            <a:extLst>
              <a:ext uri="{FF2B5EF4-FFF2-40B4-BE49-F238E27FC236}">
                <a16:creationId xmlns:a16="http://schemas.microsoft.com/office/drawing/2014/main" id="{AC57D24C-EB17-324A-9890-D0A1B99264FE}"/>
              </a:ext>
            </a:extLst>
          </p:cNvPr>
          <p:cNvSpPr/>
          <p:nvPr/>
        </p:nvSpPr>
        <p:spPr>
          <a:xfrm>
            <a:off x="7010753" y="2760481"/>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六角形 12">
            <a:extLst>
              <a:ext uri="{FF2B5EF4-FFF2-40B4-BE49-F238E27FC236}">
                <a16:creationId xmlns:a16="http://schemas.microsoft.com/office/drawing/2014/main" id="{5555CDD9-4A4E-6447-949E-88D61D08D838}"/>
              </a:ext>
            </a:extLst>
          </p:cNvPr>
          <p:cNvSpPr/>
          <p:nvPr/>
        </p:nvSpPr>
        <p:spPr>
          <a:xfrm>
            <a:off x="7010753" y="3382573"/>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六角形 13">
            <a:extLst>
              <a:ext uri="{FF2B5EF4-FFF2-40B4-BE49-F238E27FC236}">
                <a16:creationId xmlns:a16="http://schemas.microsoft.com/office/drawing/2014/main" id="{013B3EB8-BE58-B84E-B3F0-8E043343EF28}"/>
              </a:ext>
            </a:extLst>
          </p:cNvPr>
          <p:cNvSpPr/>
          <p:nvPr/>
        </p:nvSpPr>
        <p:spPr>
          <a:xfrm>
            <a:off x="5929388" y="3075274"/>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9DEFDEBA-65F1-CB4E-88F3-BE1E36BCFD4B}"/>
              </a:ext>
            </a:extLst>
          </p:cNvPr>
          <p:cNvSpPr/>
          <p:nvPr/>
        </p:nvSpPr>
        <p:spPr>
          <a:xfrm>
            <a:off x="3923776" y="3113479"/>
            <a:ext cx="962854"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1E90EA97-6634-F748-AE49-806B2719A31E}"/>
              </a:ext>
            </a:extLst>
          </p:cNvPr>
          <p:cNvSpPr/>
          <p:nvPr/>
        </p:nvSpPr>
        <p:spPr>
          <a:xfrm>
            <a:off x="7774236" y="3113479"/>
            <a:ext cx="912957"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正方形/長方形 16">
            <a:extLst>
              <a:ext uri="{FF2B5EF4-FFF2-40B4-BE49-F238E27FC236}">
                <a16:creationId xmlns:a16="http://schemas.microsoft.com/office/drawing/2014/main" id="{D9A4249C-4829-D042-8D90-07CE95EAE308}"/>
              </a:ext>
            </a:extLst>
          </p:cNvPr>
          <p:cNvSpPr/>
          <p:nvPr/>
        </p:nvSpPr>
        <p:spPr>
          <a:xfrm>
            <a:off x="3923776" y="3139850"/>
            <a:ext cx="861726" cy="523220"/>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a:solidFill>
                  <a:srgbClr val="FFFFFF"/>
                </a:solidFill>
                <a:latin typeface="Meiryo" panose="020B0604030504040204" pitchFamily="34" charset="-128"/>
                <a:ea typeface="Meiryo" panose="020B0604030504040204" pitchFamily="34" charset="-128"/>
              </a:rPr>
              <a:t>の要望</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0F9E26A-5C54-EA4E-A65C-A0188102A7E5}"/>
              </a:ext>
            </a:extLst>
          </p:cNvPr>
          <p:cNvSpPr/>
          <p:nvPr/>
        </p:nvSpPr>
        <p:spPr>
          <a:xfrm>
            <a:off x="7668363" y="3220777"/>
            <a:ext cx="1124702" cy="43088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800">
                <a:solidFill>
                  <a:srgbClr val="FFFFFF"/>
                </a:solidFill>
                <a:latin typeface="Meiryo" panose="020B0604030504040204" pitchFamily="34" charset="-128"/>
                <a:ea typeface="Meiryo" panose="020B0604030504040204" pitchFamily="34" charset="-128"/>
              </a:rPr>
              <a:t>検証・評価・改善</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2A222F90-A456-514E-9E06-462EFA82A891}"/>
              </a:ext>
            </a:extLst>
          </p:cNvPr>
          <p:cNvSpPr/>
          <p:nvPr/>
        </p:nvSpPr>
        <p:spPr>
          <a:xfrm>
            <a:off x="591990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定義</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71373AFD-8FF8-8640-814C-839CA6A042D3}"/>
              </a:ext>
            </a:extLst>
          </p:cNvPr>
          <p:cNvSpPr/>
          <p:nvPr/>
        </p:nvSpPr>
        <p:spPr>
          <a:xfrm>
            <a:off x="4317553" y="5910852"/>
            <a:ext cx="3986607" cy="738664"/>
          </a:xfrm>
          <a:prstGeom prst="rect">
            <a:avLst/>
          </a:prstGeom>
        </p:spPr>
        <p:txBody>
          <a:bodyPr wrap="square">
            <a:spAutoFit/>
          </a:bodyPr>
          <a:lstStyle/>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定義：</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SIAM</a:t>
            </a: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の追加</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制作：アジャイル</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制作、提供、反応のサイクルを回す／</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DevOps</a:t>
            </a:r>
          </a:p>
        </p:txBody>
      </p:sp>
      <p:sp>
        <p:nvSpPr>
          <p:cNvPr id="24" name="正方形/長方形 23">
            <a:extLst>
              <a:ext uri="{FF2B5EF4-FFF2-40B4-BE49-F238E27FC236}">
                <a16:creationId xmlns:a16="http://schemas.microsoft.com/office/drawing/2014/main" id="{1D8EF749-EBE0-FF40-A32C-A1F9354D0E59}"/>
              </a:ext>
            </a:extLst>
          </p:cNvPr>
          <p:cNvSpPr/>
          <p:nvPr/>
        </p:nvSpPr>
        <p:spPr>
          <a:xfrm>
            <a:off x="293860" y="909337"/>
            <a:ext cx="3430125" cy="830997"/>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企業を統治・統制するための仕組みを確立する。</a:t>
            </a:r>
            <a:r>
              <a:rPr lang="en-US" altLang="ja-JP" sz="12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COBIT5</a:t>
            </a:r>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がベース。加えて、情報開示のあり方や、監査役や社外取締役を含む取締役会など会社の機関のあり方等を定義。</a:t>
            </a:r>
          </a:p>
        </p:txBody>
      </p:sp>
      <p:sp>
        <p:nvSpPr>
          <p:cNvPr id="25" name="正方形/長方形 24">
            <a:extLst>
              <a:ext uri="{FF2B5EF4-FFF2-40B4-BE49-F238E27FC236}">
                <a16:creationId xmlns:a16="http://schemas.microsoft.com/office/drawing/2014/main" id="{A86D8375-566B-784A-8C1A-20E77C7F106C}"/>
              </a:ext>
            </a:extLst>
          </p:cNvPr>
          <p:cNvSpPr/>
          <p:nvPr/>
        </p:nvSpPr>
        <p:spPr>
          <a:xfrm>
            <a:off x="290375" y="2183877"/>
            <a:ext cx="3391460" cy="1015663"/>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全体として厳守しなければならない原則を定義。すべてのサービスはこの原則に従って提供される。例えば、セキュリティ方針、法的な制限、財務的なルール、知的所有権、就業規則などITだけでなく企業全体を範囲に検討する。</a:t>
            </a:r>
          </a:p>
        </p:txBody>
      </p:sp>
      <p:sp>
        <p:nvSpPr>
          <p:cNvPr id="26" name="正方形/長方形 25">
            <a:extLst>
              <a:ext uri="{FF2B5EF4-FFF2-40B4-BE49-F238E27FC236}">
                <a16:creationId xmlns:a16="http://schemas.microsoft.com/office/drawing/2014/main" id="{E1564867-CA10-514F-B156-7B58BD6EC05B}"/>
              </a:ext>
            </a:extLst>
          </p:cNvPr>
          <p:cNvSpPr/>
          <p:nvPr/>
        </p:nvSpPr>
        <p:spPr>
          <a:xfrm>
            <a:off x="290375" y="3644900"/>
            <a:ext cx="3380546" cy="2846933"/>
          </a:xfrm>
          <a:prstGeom prst="rect">
            <a:avLst/>
          </a:prstGeom>
          <a:ln w="12700">
            <a:solidFill>
              <a:schemeClr val="tx2"/>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どうサービスを管理していくかを検討する領域。企業の環境、リソース、利用するテクノロジー、管理手法の最適な組合せを検討</a:t>
            </a:r>
          </a:p>
          <a:p>
            <a:pPr defTabSz="914400"/>
            <a:endParaRPr lang="en-US" altLang="ja-JP" sz="8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企業環境</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組織文化（保守的、リスク嗜好、サービスカルチャーなど）、競合他社（サービス比較、自社の市場ポジションなど）、法律の制約（内部統制や金融庁ガイドライン等）、サービス提供のプロセス、KPI、ツール（既存のサービス管理の仕組み）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リソース</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人（配置、採用、人材育成、スキル等）</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予算、資産、納期、ナレッジ、その他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革新的テクノロジー</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コンテナ、IoT、ビッグデータ、クラウド、自動化、その他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管理手法</a:t>
            </a:r>
            <a:endParaRPr lang="en-US" altLang="ja-JP" sz="900" b="1" u="sng"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ITIL、COBIT5、CMMI-SVC、IT4IT、ISO/IEC20000,、ISO/IEC27001、DevOps、 Agile、 Lean、Project &amp; Portfolio Management、SIAM、その他</a:t>
            </a:r>
          </a:p>
        </p:txBody>
      </p:sp>
      <p:sp>
        <p:nvSpPr>
          <p:cNvPr id="27" name="下カーブ矢印 26">
            <a:extLst>
              <a:ext uri="{FF2B5EF4-FFF2-40B4-BE49-F238E27FC236}">
                <a16:creationId xmlns:a16="http://schemas.microsoft.com/office/drawing/2014/main" id="{D5FBF8FC-7D52-EB4E-BDB0-102C57FD3F5E}"/>
              </a:ext>
            </a:extLst>
          </p:cNvPr>
          <p:cNvSpPr/>
          <p:nvPr/>
        </p:nvSpPr>
        <p:spPr>
          <a:xfrm rot="18878480">
            <a:off x="6744544" y="2959858"/>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D09500A8-65D4-B84F-8D01-A0C1C7FFF74A}"/>
              </a:ext>
            </a:extLst>
          </p:cNvPr>
          <p:cNvSpPr/>
          <p:nvPr/>
        </p:nvSpPr>
        <p:spPr>
          <a:xfrm>
            <a:off x="654237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制作</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E9641BA4-85A2-8043-B5C7-FE11B229478B}"/>
              </a:ext>
            </a:extLst>
          </p:cNvPr>
          <p:cNvSpPr/>
          <p:nvPr/>
        </p:nvSpPr>
        <p:spPr>
          <a:xfrm>
            <a:off x="7022055" y="2955263"/>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提供</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AD5A4E35-E705-4446-8CF4-4040012E450D}"/>
              </a:ext>
            </a:extLst>
          </p:cNvPr>
          <p:cNvSpPr/>
          <p:nvPr/>
        </p:nvSpPr>
        <p:spPr>
          <a:xfrm>
            <a:off x="7022055" y="3577354"/>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反応</a:t>
            </a:r>
            <a:endParaRPr lang="en-US" altLang="ja-JP" sz="1400" dirty="0">
              <a:solidFill>
                <a:srgbClr val="FFFFFF"/>
              </a:solidFill>
              <a:latin typeface="Meiryo" panose="020B0604030504040204" pitchFamily="34" charset="-128"/>
              <a:ea typeface="Meiryo" panose="020B0604030504040204" pitchFamily="34" charset="-128"/>
            </a:endParaRPr>
          </a:p>
        </p:txBody>
      </p:sp>
      <p:cxnSp>
        <p:nvCxnSpPr>
          <p:cNvPr id="30" name="直線矢印コネクタ 29">
            <a:extLst>
              <a:ext uri="{FF2B5EF4-FFF2-40B4-BE49-F238E27FC236}">
                <a16:creationId xmlns:a16="http://schemas.microsoft.com/office/drawing/2014/main" id="{BFD31D9E-073A-2D4E-A102-897099964417}"/>
              </a:ext>
            </a:extLst>
          </p:cNvPr>
          <p:cNvCxnSpPr>
            <a:cxnSpLocks/>
            <a:stCxn id="24" idx="3"/>
          </p:cNvCxnSpPr>
          <p:nvPr/>
        </p:nvCxnSpPr>
        <p:spPr>
          <a:xfrm>
            <a:off x="3723985" y="1324836"/>
            <a:ext cx="1852356"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B248C6E0-3C2F-624D-9F23-56EB210FC4D7}"/>
              </a:ext>
            </a:extLst>
          </p:cNvPr>
          <p:cNvCxnSpPr>
            <a:cxnSpLocks/>
            <a:stCxn id="25" idx="3"/>
          </p:cNvCxnSpPr>
          <p:nvPr/>
        </p:nvCxnSpPr>
        <p:spPr>
          <a:xfrm flipV="1">
            <a:off x="3681835" y="2125610"/>
            <a:ext cx="1705865" cy="566099"/>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2CCDF537-4467-F243-9319-6A36C44B6209}"/>
              </a:ext>
            </a:extLst>
          </p:cNvPr>
          <p:cNvCxnSpPr>
            <a:cxnSpLocks/>
            <a:stCxn id="26" idx="3"/>
          </p:cNvCxnSpPr>
          <p:nvPr/>
        </p:nvCxnSpPr>
        <p:spPr>
          <a:xfrm flipV="1">
            <a:off x="3670921" y="4023709"/>
            <a:ext cx="1940817" cy="104465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39" name="右矢印 38">
            <a:extLst>
              <a:ext uri="{FF2B5EF4-FFF2-40B4-BE49-F238E27FC236}">
                <a16:creationId xmlns:a16="http://schemas.microsoft.com/office/drawing/2014/main" id="{89B1BB38-E913-C847-A054-94913BD4D261}"/>
              </a:ext>
            </a:extLst>
          </p:cNvPr>
          <p:cNvSpPr/>
          <p:nvPr/>
        </p:nvSpPr>
        <p:spPr>
          <a:xfrm>
            <a:off x="6445868" y="3297525"/>
            <a:ext cx="197239" cy="155105"/>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0" name="下カーブ矢印 39">
            <a:extLst>
              <a:ext uri="{FF2B5EF4-FFF2-40B4-BE49-F238E27FC236}">
                <a16:creationId xmlns:a16="http://schemas.microsoft.com/office/drawing/2014/main" id="{56FCAED5-09E9-9840-BBFB-FFD01D4C1AE8}"/>
              </a:ext>
            </a:extLst>
          </p:cNvPr>
          <p:cNvSpPr/>
          <p:nvPr/>
        </p:nvSpPr>
        <p:spPr>
          <a:xfrm rot="5400000">
            <a:off x="7362509" y="3296140"/>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下カーブ矢印 40">
            <a:extLst>
              <a:ext uri="{FF2B5EF4-FFF2-40B4-BE49-F238E27FC236}">
                <a16:creationId xmlns:a16="http://schemas.microsoft.com/office/drawing/2014/main" id="{CF4DFD13-F01B-C848-A3FF-3323C88AB8CB}"/>
              </a:ext>
            </a:extLst>
          </p:cNvPr>
          <p:cNvSpPr/>
          <p:nvPr/>
        </p:nvSpPr>
        <p:spPr>
          <a:xfrm rot="13468975">
            <a:off x="6720798" y="3556299"/>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 name="Picture 2">
            <a:extLst>
              <a:ext uri="{FF2B5EF4-FFF2-40B4-BE49-F238E27FC236}">
                <a16:creationId xmlns:a16="http://schemas.microsoft.com/office/drawing/2014/main" id="{77BC6FA8-E0CC-6B4B-96C1-B0A83EF7F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225" y="747551"/>
            <a:ext cx="1061899" cy="1061899"/>
          </a:xfrm>
          <a:prstGeom prst="rect">
            <a:avLst/>
          </a:prstGeom>
        </p:spPr>
      </p:pic>
    </p:spTree>
    <p:extLst>
      <p:ext uri="{BB962C8B-B14F-4D97-AF65-F5344CB8AC3E}">
        <p14:creationId xmlns:p14="http://schemas.microsoft.com/office/powerpoint/2010/main" val="2823852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E0A33-4D64-8447-BC54-D15B210DCD39}"/>
              </a:ext>
            </a:extLst>
          </p:cNvPr>
          <p:cNvSpPr>
            <a:spLocks noGrp="1"/>
          </p:cNvSpPr>
          <p:nvPr>
            <p:ph type="title"/>
          </p:nvPr>
        </p:nvSpPr>
        <p:spPr>
          <a:xfrm>
            <a:off x="457200" y="274638"/>
            <a:ext cx="8686800" cy="416221"/>
          </a:xfrm>
        </p:spPr>
        <p:txBody>
          <a:bodyPr/>
          <a:lstStyle/>
          <a:p>
            <a:r>
              <a:rPr kumimoji="1" lang="ja-JP" altLang="en-US"/>
              <a:t>ガバナンスとサービスマネージメント原則の関係</a:t>
            </a:r>
          </a:p>
        </p:txBody>
      </p:sp>
      <p:sp>
        <p:nvSpPr>
          <p:cNvPr id="3" name="スライド番号プレースホルダー 2">
            <a:extLst>
              <a:ext uri="{FF2B5EF4-FFF2-40B4-BE49-F238E27FC236}">
                <a16:creationId xmlns:a16="http://schemas.microsoft.com/office/drawing/2014/main" id="{9A8C53E7-3BCC-664F-9E4E-71FF732025B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37</a:t>
            </a:fld>
            <a:endParaRPr kumimoji="1" lang="ja-JP" altLang="en-US"/>
          </a:p>
        </p:txBody>
      </p:sp>
      <p:sp>
        <p:nvSpPr>
          <p:cNvPr id="4" name="テキスト ボックス 2">
            <a:extLst>
              <a:ext uri="{FF2B5EF4-FFF2-40B4-BE49-F238E27FC236}">
                <a16:creationId xmlns:a16="http://schemas.microsoft.com/office/drawing/2014/main" id="{B981B4B8-8628-4A5D-A790-38CBE9BFFB60}"/>
              </a:ext>
            </a:extLst>
          </p:cNvPr>
          <p:cNvSpPr txBox="1"/>
          <p:nvPr/>
        </p:nvSpPr>
        <p:spPr>
          <a:xfrm>
            <a:off x="750624" y="1199663"/>
            <a:ext cx="4487185" cy="166199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ガバナンス </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基本</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は、透明性</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(Transparency)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説明</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責任</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(Accountability)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機敏</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に反応</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(Responsiveness)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効果的</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、効率的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(Effectiveness and Efficiency)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公平</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、非排他的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(Equitable and inclusive)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誰</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でも参加</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(Participatory)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持続</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可能</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(Sustainability)</a:t>
            </a:r>
          </a:p>
        </p:txBody>
      </p:sp>
      <p:sp>
        <p:nvSpPr>
          <p:cNvPr id="5" name="四角形: 角を丸くする 3">
            <a:extLst>
              <a:ext uri="{FF2B5EF4-FFF2-40B4-BE49-F238E27FC236}">
                <a16:creationId xmlns:a16="http://schemas.microsoft.com/office/drawing/2014/main" id="{53FAB3DF-FAC6-4194-8E01-D5A62F950799}"/>
              </a:ext>
            </a:extLst>
          </p:cNvPr>
          <p:cNvSpPr/>
          <p:nvPr/>
        </p:nvSpPr>
        <p:spPr>
          <a:xfrm>
            <a:off x="4113546"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ビジョン</a:t>
            </a:r>
          </a:p>
        </p:txBody>
      </p:sp>
      <p:sp>
        <p:nvSpPr>
          <p:cNvPr id="6" name="四角形: 角を丸くする 4">
            <a:extLst>
              <a:ext uri="{FF2B5EF4-FFF2-40B4-BE49-F238E27FC236}">
                <a16:creationId xmlns:a16="http://schemas.microsoft.com/office/drawing/2014/main" id="{439E410E-C586-485C-B3EA-BF3189F45B48}"/>
              </a:ext>
            </a:extLst>
          </p:cNvPr>
          <p:cNvSpPr/>
          <p:nvPr/>
        </p:nvSpPr>
        <p:spPr>
          <a:xfrm>
            <a:off x="5168587"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戦略</a:t>
            </a:r>
          </a:p>
        </p:txBody>
      </p:sp>
      <p:sp>
        <p:nvSpPr>
          <p:cNvPr id="7" name="四角形: 角を丸くする 5">
            <a:extLst>
              <a:ext uri="{FF2B5EF4-FFF2-40B4-BE49-F238E27FC236}">
                <a16:creationId xmlns:a16="http://schemas.microsoft.com/office/drawing/2014/main" id="{BC029851-5BB2-4ADF-A42A-01F323388892}"/>
              </a:ext>
            </a:extLst>
          </p:cNvPr>
          <p:cNvSpPr/>
          <p:nvPr/>
        </p:nvSpPr>
        <p:spPr>
          <a:xfrm>
            <a:off x="7301304" y="1218396"/>
            <a:ext cx="1395484"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コンプライアンス</a:t>
            </a:r>
          </a:p>
        </p:txBody>
      </p:sp>
      <p:sp>
        <p:nvSpPr>
          <p:cNvPr id="8" name="四角形: 角を丸くする 6">
            <a:extLst>
              <a:ext uri="{FF2B5EF4-FFF2-40B4-BE49-F238E27FC236}">
                <a16:creationId xmlns:a16="http://schemas.microsoft.com/office/drawing/2014/main" id="{240A37D8-657F-4C75-B910-5472FC85D5A8}"/>
              </a:ext>
            </a:extLst>
          </p:cNvPr>
          <p:cNvSpPr/>
          <p:nvPr/>
        </p:nvSpPr>
        <p:spPr>
          <a:xfrm>
            <a:off x="5505979" y="5219746"/>
            <a:ext cx="2014143"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方針展開</a:t>
            </a:r>
          </a:p>
        </p:txBody>
      </p:sp>
      <p:sp>
        <p:nvSpPr>
          <p:cNvPr id="9" name="四角形: 角を丸くする 7">
            <a:extLst>
              <a:ext uri="{FF2B5EF4-FFF2-40B4-BE49-F238E27FC236}">
                <a16:creationId xmlns:a16="http://schemas.microsoft.com/office/drawing/2014/main" id="{CEA65DFF-B597-4503-8BCF-C4B8A0CBE3C9}"/>
              </a:ext>
            </a:extLst>
          </p:cNvPr>
          <p:cNvSpPr/>
          <p:nvPr/>
        </p:nvSpPr>
        <p:spPr>
          <a:xfrm>
            <a:off x="5505978" y="2928922"/>
            <a:ext cx="2014144"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行動指針</a:t>
            </a:r>
          </a:p>
        </p:txBody>
      </p:sp>
      <p:cxnSp>
        <p:nvCxnSpPr>
          <p:cNvPr id="10" name="直線矢印コネクタ 9">
            <a:extLst>
              <a:ext uri="{FF2B5EF4-FFF2-40B4-BE49-F238E27FC236}">
                <a16:creationId xmlns:a16="http://schemas.microsoft.com/office/drawing/2014/main" id="{0B6A43D5-9A05-4289-AC98-5B5F86D07878}"/>
              </a:ext>
            </a:extLst>
          </p:cNvPr>
          <p:cNvCxnSpPr>
            <a:cxnSpLocks/>
            <a:stCxn id="6" idx="2"/>
            <a:endCxn id="9" idx="0"/>
          </p:cNvCxnSpPr>
          <p:nvPr/>
        </p:nvCxnSpPr>
        <p:spPr>
          <a:xfrm>
            <a:off x="5673555" y="1643442"/>
            <a:ext cx="839495"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1793A1FC-8D7F-4775-84ED-1368C148300E}"/>
              </a:ext>
            </a:extLst>
          </p:cNvPr>
          <p:cNvCxnSpPr>
            <a:cxnSpLocks/>
            <a:stCxn id="5" idx="2"/>
            <a:endCxn id="9" idx="0"/>
          </p:cNvCxnSpPr>
          <p:nvPr/>
        </p:nvCxnSpPr>
        <p:spPr>
          <a:xfrm>
            <a:off x="4618514" y="1643442"/>
            <a:ext cx="189453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374334D0-5147-4766-A247-92A7DEEE5564}"/>
              </a:ext>
            </a:extLst>
          </p:cNvPr>
          <p:cNvCxnSpPr>
            <a:stCxn id="7" idx="2"/>
            <a:endCxn id="7" idx="2"/>
          </p:cNvCxnSpPr>
          <p:nvPr/>
        </p:nvCxnSpPr>
        <p:spPr>
          <a:xfrm>
            <a:off x="7999046" y="1643442"/>
            <a:ext cx="0" cy="0"/>
          </a:xfrm>
          <a:prstGeom prst="straightConnector1">
            <a:avLst/>
          </a:prstGeom>
          <a:ln>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F7BD8E7-E907-4D26-BB9F-3C042FF70E41}"/>
              </a:ext>
            </a:extLst>
          </p:cNvPr>
          <p:cNvCxnSpPr>
            <a:cxnSpLocks/>
            <a:stCxn id="7" idx="2"/>
            <a:endCxn id="9" idx="0"/>
          </p:cNvCxnSpPr>
          <p:nvPr/>
        </p:nvCxnSpPr>
        <p:spPr>
          <a:xfrm flipH="1">
            <a:off x="6513050" y="1643442"/>
            <a:ext cx="148599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F207F88-3B4E-48CF-A5E7-B3B144B3C40A}"/>
              </a:ext>
            </a:extLst>
          </p:cNvPr>
          <p:cNvCxnSpPr>
            <a:cxnSpLocks/>
            <a:stCxn id="9" idx="2"/>
            <a:endCxn id="8" idx="0"/>
          </p:cNvCxnSpPr>
          <p:nvPr/>
        </p:nvCxnSpPr>
        <p:spPr>
          <a:xfrm>
            <a:off x="6513050" y="3644900"/>
            <a:ext cx="1" cy="1574846"/>
          </a:xfrm>
          <a:prstGeom prst="straightConnector1">
            <a:avLst/>
          </a:prstGeom>
          <a:ln w="76200">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四角形: 角を丸くする 32">
            <a:extLst>
              <a:ext uri="{FF2B5EF4-FFF2-40B4-BE49-F238E27FC236}">
                <a16:creationId xmlns:a16="http://schemas.microsoft.com/office/drawing/2014/main" id="{95B21EF3-48C8-4034-8DD7-3B167EF5394D}"/>
              </a:ext>
            </a:extLst>
          </p:cNvPr>
          <p:cNvSpPr/>
          <p:nvPr/>
        </p:nvSpPr>
        <p:spPr>
          <a:xfrm>
            <a:off x="6220765"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企業文化</a:t>
            </a:r>
          </a:p>
        </p:txBody>
      </p:sp>
      <p:cxnSp>
        <p:nvCxnSpPr>
          <p:cNvPr id="16" name="直線矢印コネクタ 15">
            <a:extLst>
              <a:ext uri="{FF2B5EF4-FFF2-40B4-BE49-F238E27FC236}">
                <a16:creationId xmlns:a16="http://schemas.microsoft.com/office/drawing/2014/main" id="{BF056D6A-EF14-46F1-9632-5D6D9BF82B2C}"/>
              </a:ext>
            </a:extLst>
          </p:cNvPr>
          <p:cNvCxnSpPr>
            <a:cxnSpLocks/>
            <a:stCxn id="15" idx="2"/>
            <a:endCxn id="9" idx="0"/>
          </p:cNvCxnSpPr>
          <p:nvPr/>
        </p:nvCxnSpPr>
        <p:spPr>
          <a:xfrm flipH="1">
            <a:off x="6513050" y="1643442"/>
            <a:ext cx="212683"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2">
            <a:extLst>
              <a:ext uri="{FF2B5EF4-FFF2-40B4-BE49-F238E27FC236}">
                <a16:creationId xmlns:a16="http://schemas.microsoft.com/office/drawing/2014/main" id="{03419C76-AC9D-8B40-B5F5-714B035B8FCC}"/>
              </a:ext>
            </a:extLst>
          </p:cNvPr>
          <p:cNvSpPr txBox="1"/>
          <p:nvPr/>
        </p:nvSpPr>
        <p:spPr>
          <a:xfrm>
            <a:off x="750624" y="4457161"/>
            <a:ext cx="5593079" cy="129266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サービスマネジメント原則</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サービスとは</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消費者（顧客）</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の明らかになった要望を満たす</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こと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ITSM</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が開発し成熟させてきたサービスマネジメントの概念や手法の活用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BSM(Business Service Management)</a:t>
            </a: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ESM(Enterprise Service Management)</a:t>
            </a:r>
          </a:p>
          <a:p>
            <a:pPr marL="312738" lvl="1" indent="-168275">
              <a:buFont typeface="Wingdings" pitchFamily="2" charset="2"/>
              <a:buChar char="Ø"/>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全て</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の製品（プロダクト）とサービスに</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適用される</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60225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17855-7B09-DC42-B3CD-878CA4379DFB}"/>
              </a:ext>
            </a:extLst>
          </p:cNvPr>
          <p:cNvSpPr>
            <a:spLocks noGrp="1"/>
          </p:cNvSpPr>
          <p:nvPr>
            <p:ph type="title"/>
          </p:nvPr>
        </p:nvSpPr>
        <p:spPr/>
        <p:txBody>
          <a:bodyPr/>
          <a:lstStyle/>
          <a:p>
            <a:r>
              <a:rPr kumimoji="1" lang="ja-JP" altLang="en-US"/>
              <a:t>マネージメント・メッシュとは</a:t>
            </a:r>
          </a:p>
        </p:txBody>
      </p:sp>
      <p:sp>
        <p:nvSpPr>
          <p:cNvPr id="3" name="スライド番号プレースホルダー 2">
            <a:extLst>
              <a:ext uri="{FF2B5EF4-FFF2-40B4-BE49-F238E27FC236}">
                <a16:creationId xmlns:a16="http://schemas.microsoft.com/office/drawing/2014/main" id="{C42AD9A8-39C7-7544-87D5-BF1A7FF751D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38</a:t>
            </a:fld>
            <a:endParaRPr kumimoji="1" lang="ja-JP" altLang="en-US"/>
          </a:p>
        </p:txBody>
      </p:sp>
      <p:grpSp>
        <p:nvGrpSpPr>
          <p:cNvPr id="4" name="グループ化 3">
            <a:extLst>
              <a:ext uri="{FF2B5EF4-FFF2-40B4-BE49-F238E27FC236}">
                <a16:creationId xmlns:a16="http://schemas.microsoft.com/office/drawing/2014/main" id="{002B84A5-9EC5-424B-B792-6FF333DEB5FC}"/>
              </a:ext>
            </a:extLst>
          </p:cNvPr>
          <p:cNvGrpSpPr/>
          <p:nvPr/>
        </p:nvGrpSpPr>
        <p:grpSpPr>
          <a:xfrm>
            <a:off x="2278250" y="1480359"/>
            <a:ext cx="4587499" cy="4329081"/>
            <a:chOff x="6336224" y="3385840"/>
            <a:chExt cx="4233620" cy="3398065"/>
          </a:xfrm>
          <a:effectLst>
            <a:outerShdw blurRad="50800" dist="38100" dir="2700000" algn="tl" rotWithShape="0">
              <a:prstClr val="black">
                <a:alpha val="40000"/>
              </a:prstClr>
            </a:outerShdw>
          </a:effectLst>
        </p:grpSpPr>
        <p:sp>
          <p:nvSpPr>
            <p:cNvPr id="5" name="正方形/長方形 4">
              <a:extLst>
                <a:ext uri="{FF2B5EF4-FFF2-40B4-BE49-F238E27FC236}">
                  <a16:creationId xmlns:a16="http://schemas.microsoft.com/office/drawing/2014/main" id="{509F8C56-D6BD-3C4E-9397-F1FD4D50D1A4}"/>
                </a:ext>
              </a:extLst>
            </p:cNvPr>
            <p:cNvSpPr/>
            <p:nvPr/>
          </p:nvSpPr>
          <p:spPr>
            <a:xfrm rot="5400000">
              <a:off x="6377611" y="4992108"/>
              <a:ext cx="3377877"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83962FBE-E2B2-FE4A-B146-D524FDEFA21A}"/>
                </a:ext>
              </a:extLst>
            </p:cNvPr>
            <p:cNvSpPr/>
            <p:nvPr/>
          </p:nvSpPr>
          <p:spPr>
            <a:xfrm rot="5400000">
              <a:off x="8303336" y="4982015"/>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7E231E5-0981-7B4D-ACDD-B14B67F296F9}"/>
                </a:ext>
              </a:extLst>
            </p:cNvPr>
            <p:cNvSpPr/>
            <p:nvPr/>
          </p:nvSpPr>
          <p:spPr>
            <a:xfrm>
              <a:off x="6336224" y="4015353"/>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A18C27F-2867-D843-A1AB-463CB4490CB0}"/>
                </a:ext>
              </a:extLst>
            </p:cNvPr>
            <p:cNvSpPr/>
            <p:nvPr/>
          </p:nvSpPr>
          <p:spPr>
            <a:xfrm>
              <a:off x="6336224" y="5563430"/>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8FC4F67-5437-6D4A-A865-394A87D1E411}"/>
                </a:ext>
              </a:extLst>
            </p:cNvPr>
            <p:cNvSpPr/>
            <p:nvPr/>
          </p:nvSpPr>
          <p:spPr>
            <a:xfrm rot="5400000">
              <a:off x="542032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F7723ED2-90BC-0048-A4F7-DF645414FD31}"/>
                </a:ext>
              </a:extLst>
            </p:cNvPr>
            <p:cNvSpPr/>
            <p:nvPr/>
          </p:nvSpPr>
          <p:spPr>
            <a:xfrm rot="5400000">
              <a:off x="733646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1013A27-53DC-6B46-AFB6-C2A1BA60FB62}"/>
                </a:ext>
              </a:extLst>
            </p:cNvPr>
            <p:cNvSpPr/>
            <p:nvPr/>
          </p:nvSpPr>
          <p:spPr>
            <a:xfrm>
              <a:off x="6336224" y="4770471"/>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8454B7AD-A26B-9945-A360-60A149890C04}"/>
                </a:ext>
              </a:extLst>
            </p:cNvPr>
            <p:cNvSpPr/>
            <p:nvPr/>
          </p:nvSpPr>
          <p:spPr>
            <a:xfrm>
              <a:off x="6336224" y="6299806"/>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F0E2F31-198F-E046-B19A-36935444F618}"/>
                </a:ext>
              </a:extLst>
            </p:cNvPr>
            <p:cNvSpPr/>
            <p:nvPr/>
          </p:nvSpPr>
          <p:spPr>
            <a:xfrm rot="5400000">
              <a:off x="6846131" y="4982016"/>
              <a:ext cx="3398062"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576912FF-EA52-C74F-BADE-91A96D61C274}"/>
                </a:ext>
              </a:extLst>
            </p:cNvPr>
            <p:cNvSpPr/>
            <p:nvPr/>
          </p:nvSpPr>
          <p:spPr>
            <a:xfrm>
              <a:off x="6336224" y="4381354"/>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87630518-2DD7-604F-94BC-A44E3912D2BA}"/>
                </a:ext>
              </a:extLst>
            </p:cNvPr>
            <p:cNvSpPr/>
            <p:nvPr/>
          </p:nvSpPr>
          <p:spPr>
            <a:xfrm>
              <a:off x="6336224" y="3676973"/>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4E3B6EF9-C47C-AA42-98C3-AE8EF8FB75B1}"/>
                </a:ext>
              </a:extLst>
            </p:cNvPr>
            <p:cNvSpPr/>
            <p:nvPr/>
          </p:nvSpPr>
          <p:spPr>
            <a:xfrm>
              <a:off x="6336224" y="5931618"/>
              <a:ext cx="4233619"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444FD0A-01EA-C841-8526-6D40E050F44F}"/>
                </a:ext>
              </a:extLst>
            </p:cNvPr>
            <p:cNvSpPr/>
            <p:nvPr/>
          </p:nvSpPr>
          <p:spPr>
            <a:xfrm>
              <a:off x="6336225" y="5195242"/>
              <a:ext cx="4233618"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EE6547EF-882A-5F4B-AC98-A5940935096C}"/>
                </a:ext>
              </a:extLst>
            </p:cNvPr>
            <p:cNvSpPr/>
            <p:nvPr/>
          </p:nvSpPr>
          <p:spPr>
            <a:xfrm rot="5400000">
              <a:off x="5890899" y="4982016"/>
              <a:ext cx="3398063"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3BD862EA-41CE-0947-A1B9-EBCEE0D1E740}"/>
                </a:ext>
              </a:extLst>
            </p:cNvPr>
            <p:cNvSpPr/>
            <p:nvPr/>
          </p:nvSpPr>
          <p:spPr>
            <a:xfrm rot="5400000">
              <a:off x="7803368" y="4982016"/>
              <a:ext cx="3398064"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grpSp>
      <p:sp>
        <p:nvSpPr>
          <p:cNvPr id="20" name="テキスト ボックス 19">
            <a:extLst>
              <a:ext uri="{FF2B5EF4-FFF2-40B4-BE49-F238E27FC236}">
                <a16:creationId xmlns:a16="http://schemas.microsoft.com/office/drawing/2014/main" id="{28650149-6109-C54F-856F-5314DD5B721C}"/>
              </a:ext>
            </a:extLst>
          </p:cNvPr>
          <p:cNvSpPr txBox="1"/>
          <p:nvPr/>
        </p:nvSpPr>
        <p:spPr>
          <a:xfrm>
            <a:off x="3109106" y="589697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SIAM</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307F43-178B-9F47-8095-06AE27A77AC9}"/>
              </a:ext>
            </a:extLst>
          </p:cNvPr>
          <p:cNvSpPr txBox="1"/>
          <p:nvPr/>
        </p:nvSpPr>
        <p:spPr>
          <a:xfrm>
            <a:off x="5378556" y="5900883"/>
            <a:ext cx="18343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ISO/IEC20000</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AB39E666-051E-904F-B76D-75A4C9AC7D14}"/>
              </a:ext>
            </a:extLst>
          </p:cNvPr>
          <p:cNvSpPr txBox="1"/>
          <p:nvPr/>
        </p:nvSpPr>
        <p:spPr>
          <a:xfrm>
            <a:off x="3827392" y="5900260"/>
            <a:ext cx="16742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COBIT,CMMI</a:t>
            </a:r>
            <a:r>
              <a:rPr lang="en-US" altLang="ja-JP" sz="1200" dirty="0">
                <a:solidFill>
                  <a:srgbClr val="FF6666"/>
                </a:solidFill>
                <a:latin typeface="Meiryo" panose="020B0604030504040204" pitchFamily="34" charset="-128"/>
                <a:ea typeface="Meiryo" panose="020B0604030504040204" pitchFamily="34" charset="-128"/>
              </a:rPr>
              <a:t>,</a:t>
            </a: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IT4IT</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2BCB342-40E7-4141-B4AC-D5712D7AFC55}"/>
              </a:ext>
            </a:extLst>
          </p:cNvPr>
          <p:cNvSpPr txBox="1"/>
          <p:nvPr/>
        </p:nvSpPr>
        <p:spPr>
          <a:xfrm>
            <a:off x="6865747" y="185937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コンテナー</a:t>
            </a:r>
          </a:p>
        </p:txBody>
      </p:sp>
      <p:sp>
        <p:nvSpPr>
          <p:cNvPr id="24" name="テキスト ボックス 23">
            <a:extLst>
              <a:ext uri="{FF2B5EF4-FFF2-40B4-BE49-F238E27FC236}">
                <a16:creationId xmlns:a16="http://schemas.microsoft.com/office/drawing/2014/main" id="{33855A70-0E60-F644-B2EB-AFDDDFE85559}"/>
              </a:ext>
            </a:extLst>
          </p:cNvPr>
          <p:cNvSpPr txBox="1"/>
          <p:nvPr/>
        </p:nvSpPr>
        <p:spPr>
          <a:xfrm>
            <a:off x="6865746" y="2721481"/>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IoT</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34ADD4ED-7CE1-184F-957C-173239CA48D8}"/>
              </a:ext>
            </a:extLst>
          </p:cNvPr>
          <p:cNvSpPr txBox="1"/>
          <p:nvPr/>
        </p:nvSpPr>
        <p:spPr>
          <a:xfrm>
            <a:off x="6865746" y="378550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AI</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49972D9E-464A-E74B-8B85-B70AE5B9E93B}"/>
              </a:ext>
            </a:extLst>
          </p:cNvPr>
          <p:cNvSpPr txBox="1"/>
          <p:nvPr/>
        </p:nvSpPr>
        <p:spPr>
          <a:xfrm>
            <a:off x="6891181" y="4691281"/>
            <a:ext cx="196452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ブロックチェーン</a:t>
            </a:r>
          </a:p>
        </p:txBody>
      </p:sp>
      <p:sp>
        <p:nvSpPr>
          <p:cNvPr id="27" name="テキスト ボックス 26">
            <a:extLst>
              <a:ext uri="{FF2B5EF4-FFF2-40B4-BE49-F238E27FC236}">
                <a16:creationId xmlns:a16="http://schemas.microsoft.com/office/drawing/2014/main" id="{D5F4CDA8-86A2-2347-B31A-BAB54F9195BC}"/>
              </a:ext>
            </a:extLst>
          </p:cNvPr>
          <p:cNvSpPr txBox="1"/>
          <p:nvPr/>
        </p:nvSpPr>
        <p:spPr>
          <a:xfrm>
            <a:off x="1150457" y="2277162"/>
            <a:ext cx="112779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企業文化</a:t>
            </a:r>
          </a:p>
        </p:txBody>
      </p:sp>
      <p:sp>
        <p:nvSpPr>
          <p:cNvPr id="28" name="テキスト ボックス 27">
            <a:extLst>
              <a:ext uri="{FF2B5EF4-FFF2-40B4-BE49-F238E27FC236}">
                <a16:creationId xmlns:a16="http://schemas.microsoft.com/office/drawing/2014/main" id="{FA1E81B4-AC8F-BB4C-8694-0276A32128F7}"/>
              </a:ext>
            </a:extLst>
          </p:cNvPr>
          <p:cNvSpPr txBox="1"/>
          <p:nvPr/>
        </p:nvSpPr>
        <p:spPr>
          <a:xfrm>
            <a:off x="935311" y="3200532"/>
            <a:ext cx="13429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競合状況</a:t>
            </a:r>
          </a:p>
        </p:txBody>
      </p:sp>
      <p:sp>
        <p:nvSpPr>
          <p:cNvPr id="29" name="テキスト ボックス 28">
            <a:extLst>
              <a:ext uri="{FF2B5EF4-FFF2-40B4-BE49-F238E27FC236}">
                <a16:creationId xmlns:a16="http://schemas.microsoft.com/office/drawing/2014/main" id="{6A1AF321-DADD-0240-BC30-B6DC9380C1CD}"/>
              </a:ext>
            </a:extLst>
          </p:cNvPr>
          <p:cNvSpPr txBox="1"/>
          <p:nvPr/>
        </p:nvSpPr>
        <p:spPr>
          <a:xfrm>
            <a:off x="1110522" y="4241983"/>
            <a:ext cx="11671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法規制</a:t>
            </a:r>
          </a:p>
        </p:txBody>
      </p:sp>
      <p:sp>
        <p:nvSpPr>
          <p:cNvPr id="30" name="テキスト ボックス 29">
            <a:extLst>
              <a:ext uri="{FF2B5EF4-FFF2-40B4-BE49-F238E27FC236}">
                <a16:creationId xmlns:a16="http://schemas.microsoft.com/office/drawing/2014/main" id="{0F4ACAA2-1BB9-A549-8A12-ACF8FC3C46D3}"/>
              </a:ext>
            </a:extLst>
          </p:cNvPr>
          <p:cNvSpPr txBox="1"/>
          <p:nvPr/>
        </p:nvSpPr>
        <p:spPr>
          <a:xfrm>
            <a:off x="730441" y="5094877"/>
            <a:ext cx="1547187"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プロセス</a:t>
            </a:r>
            <a:endParaRPr kumimoji="1" lang="en-US" altLang="ja-JP"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ビジネスモデル</a:t>
            </a:r>
            <a:endParaRPr kumimoji="1" lang="en-US" altLang="ja-JP"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392CB36-5408-0444-B532-A76181A31131}"/>
              </a:ext>
            </a:extLst>
          </p:cNvPr>
          <p:cNvSpPr txBox="1"/>
          <p:nvPr/>
        </p:nvSpPr>
        <p:spPr>
          <a:xfrm>
            <a:off x="2436574" y="1228606"/>
            <a:ext cx="13585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人（人工）</a:t>
            </a:r>
          </a:p>
        </p:txBody>
      </p:sp>
      <p:sp>
        <p:nvSpPr>
          <p:cNvPr id="32" name="テキスト ボックス 31">
            <a:extLst>
              <a:ext uri="{FF2B5EF4-FFF2-40B4-BE49-F238E27FC236}">
                <a16:creationId xmlns:a16="http://schemas.microsoft.com/office/drawing/2014/main" id="{F0A96D7D-50B0-E84E-B659-5975F908F0D6}"/>
              </a:ext>
            </a:extLst>
          </p:cNvPr>
          <p:cNvSpPr txBox="1"/>
          <p:nvPr/>
        </p:nvSpPr>
        <p:spPr>
          <a:xfrm>
            <a:off x="3616829" y="1227416"/>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予算</a:t>
            </a:r>
          </a:p>
        </p:txBody>
      </p:sp>
      <p:sp>
        <p:nvSpPr>
          <p:cNvPr id="33" name="テキスト ボックス 32">
            <a:extLst>
              <a:ext uri="{FF2B5EF4-FFF2-40B4-BE49-F238E27FC236}">
                <a16:creationId xmlns:a16="http://schemas.microsoft.com/office/drawing/2014/main" id="{26F02ACD-9BDA-A545-89C6-C10BD01281CE}"/>
              </a:ext>
            </a:extLst>
          </p:cNvPr>
          <p:cNvSpPr txBox="1"/>
          <p:nvPr/>
        </p:nvSpPr>
        <p:spPr>
          <a:xfrm>
            <a:off x="4680910" y="123541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期間</a:t>
            </a:r>
          </a:p>
        </p:txBody>
      </p:sp>
      <p:sp>
        <p:nvSpPr>
          <p:cNvPr id="34" name="テキスト ボックス 33">
            <a:extLst>
              <a:ext uri="{FF2B5EF4-FFF2-40B4-BE49-F238E27FC236}">
                <a16:creationId xmlns:a16="http://schemas.microsoft.com/office/drawing/2014/main" id="{CF6FAA05-A14B-1849-AC9F-22D35EEF6A0F}"/>
              </a:ext>
            </a:extLst>
          </p:cNvPr>
          <p:cNvSpPr txBox="1"/>
          <p:nvPr/>
        </p:nvSpPr>
        <p:spPr>
          <a:xfrm>
            <a:off x="5508960" y="1228039"/>
            <a:ext cx="15089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知識・経験</a:t>
            </a:r>
          </a:p>
        </p:txBody>
      </p:sp>
      <p:sp>
        <p:nvSpPr>
          <p:cNvPr id="35" name="テキスト ボックス 34">
            <a:extLst>
              <a:ext uri="{FF2B5EF4-FFF2-40B4-BE49-F238E27FC236}">
                <a16:creationId xmlns:a16="http://schemas.microsoft.com/office/drawing/2014/main" id="{0AFE7A38-6A19-C046-BDDD-270A34E232CB}"/>
              </a:ext>
            </a:extLst>
          </p:cNvPr>
          <p:cNvSpPr txBox="1"/>
          <p:nvPr/>
        </p:nvSpPr>
        <p:spPr>
          <a:xfrm>
            <a:off x="3647087" y="6175431"/>
            <a:ext cx="20815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6666"/>
                </a:solidFill>
                <a:effectLst/>
                <a:uLnTx/>
                <a:uFillTx/>
                <a:latin typeface="Meiryo" panose="020B0604030504040204" pitchFamily="34" charset="-128"/>
                <a:ea typeface="Meiryo" panose="020B0604030504040204" pitchFamily="34" charset="-128"/>
              </a:rPr>
              <a:t>管理</a:t>
            </a:r>
            <a:r>
              <a:rPr kumimoji="1" lang="ja-JP" altLang="en-US" sz="1600" b="1"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手法</a:t>
            </a:r>
          </a:p>
        </p:txBody>
      </p:sp>
      <p:sp>
        <p:nvSpPr>
          <p:cNvPr id="36" name="テキスト ボックス 35">
            <a:extLst>
              <a:ext uri="{FF2B5EF4-FFF2-40B4-BE49-F238E27FC236}">
                <a16:creationId xmlns:a16="http://schemas.microsoft.com/office/drawing/2014/main" id="{9DE31090-1CAF-1940-9337-CB26086FED4E}"/>
              </a:ext>
            </a:extLst>
          </p:cNvPr>
          <p:cNvSpPr txBox="1"/>
          <p:nvPr/>
        </p:nvSpPr>
        <p:spPr>
          <a:xfrm>
            <a:off x="7495459" y="1997877"/>
            <a:ext cx="430887" cy="3020378"/>
          </a:xfrm>
          <a:prstGeom prst="rect">
            <a:avLst/>
          </a:prstGeom>
          <a:noFill/>
        </p:spPr>
        <p:txBody>
          <a:bodyPr vert="eaVert" wrap="square" rtlCol="0">
            <a:spAutoFit/>
          </a:bodyPr>
          <a:lstStyle/>
          <a:p>
            <a:pPr lvl="0" algn="ctr" defTabSz="914400">
              <a:defRPr/>
            </a:pPr>
            <a:r>
              <a:rPr lang="ja-JP" altLang="en-US" sz="1600" b="1">
                <a:solidFill>
                  <a:srgbClr val="0070C0"/>
                </a:solidFill>
                <a:latin typeface="Meiryo" panose="020B0604030504040204" pitchFamily="34" charset="-128"/>
                <a:ea typeface="Meiryo" panose="020B0604030504040204" pitchFamily="34" charset="-128"/>
              </a:rPr>
              <a:t>革新的テクノロジー</a:t>
            </a:r>
            <a:endParaRPr kumimoji="1" lang="ja-JP" altLang="en-US" sz="1600" b="1"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278C0ABC-7799-EC40-AE8A-EB74258A43A1}"/>
              </a:ext>
            </a:extLst>
          </p:cNvPr>
          <p:cNvSpPr txBox="1"/>
          <p:nvPr/>
        </p:nvSpPr>
        <p:spPr>
          <a:xfrm>
            <a:off x="4146158" y="976333"/>
            <a:ext cx="1274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リソース</a:t>
            </a:r>
          </a:p>
        </p:txBody>
      </p:sp>
      <p:sp>
        <p:nvSpPr>
          <p:cNvPr id="38" name="テキスト ボックス 37">
            <a:extLst>
              <a:ext uri="{FF2B5EF4-FFF2-40B4-BE49-F238E27FC236}">
                <a16:creationId xmlns:a16="http://schemas.microsoft.com/office/drawing/2014/main" id="{6529AC6D-1CBA-5148-83E5-F083F533C36A}"/>
              </a:ext>
            </a:extLst>
          </p:cNvPr>
          <p:cNvSpPr txBox="1"/>
          <p:nvPr/>
        </p:nvSpPr>
        <p:spPr>
          <a:xfrm>
            <a:off x="1073147" y="2776591"/>
            <a:ext cx="430887" cy="148065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chemeClr val="accent6">
                    <a:lumMod val="75000"/>
                  </a:schemeClr>
                </a:solidFill>
                <a:effectLst/>
                <a:uLnTx/>
                <a:uFillTx/>
                <a:latin typeface="Meiryo" panose="020B0604030504040204" pitchFamily="34" charset="-128"/>
                <a:ea typeface="Meiryo" panose="020B0604030504040204" pitchFamily="34" charset="-128"/>
              </a:rPr>
              <a:t>企業環境</a:t>
            </a:r>
            <a:endParaRPr kumimoji="1" lang="ja-JP" altLang="en-US" sz="1600" b="1"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19548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4AADD6-DB87-C94F-9647-A86C399DF957}"/>
              </a:ext>
            </a:extLst>
          </p:cNvPr>
          <p:cNvSpPr>
            <a:spLocks noGrp="1"/>
          </p:cNvSpPr>
          <p:nvPr>
            <p:ph type="title"/>
          </p:nvPr>
        </p:nvSpPr>
        <p:spPr/>
        <p:txBody>
          <a:bodyPr/>
          <a:lstStyle/>
          <a:p>
            <a:r>
              <a:rPr kumimoji="1" lang="en-US" altLang="ja-JP" dirty="0" err="1"/>
              <a:t>VeriSM</a:t>
            </a:r>
            <a:r>
              <a:rPr kumimoji="1" lang="ja-JP" altLang="en-US"/>
              <a:t>のサービス・サイクル</a:t>
            </a:r>
          </a:p>
        </p:txBody>
      </p:sp>
      <p:sp>
        <p:nvSpPr>
          <p:cNvPr id="3" name="スライド番号プレースホルダー 2">
            <a:extLst>
              <a:ext uri="{FF2B5EF4-FFF2-40B4-BE49-F238E27FC236}">
                <a16:creationId xmlns:a16="http://schemas.microsoft.com/office/drawing/2014/main" id="{CFE5C959-D225-E345-9D35-B2EE8E0B556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39</a:t>
            </a:fld>
            <a:endParaRPr kumimoji="1" lang="ja-JP" altLang="en-US"/>
          </a:p>
        </p:txBody>
      </p:sp>
      <p:sp>
        <p:nvSpPr>
          <p:cNvPr id="5" name="六角形 4">
            <a:extLst>
              <a:ext uri="{FF2B5EF4-FFF2-40B4-BE49-F238E27FC236}">
                <a16:creationId xmlns:a16="http://schemas.microsoft.com/office/drawing/2014/main" id="{9BC1EFD2-4341-7540-827D-FA2C9D65E5CB}"/>
              </a:ext>
            </a:extLst>
          </p:cNvPr>
          <p:cNvSpPr/>
          <p:nvPr/>
        </p:nvSpPr>
        <p:spPr>
          <a:xfrm>
            <a:off x="4613167" y="1428852"/>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六角形 5">
            <a:extLst>
              <a:ext uri="{FF2B5EF4-FFF2-40B4-BE49-F238E27FC236}">
                <a16:creationId xmlns:a16="http://schemas.microsoft.com/office/drawing/2014/main" id="{0E9EC6B0-69D0-5E47-83FD-B4804925742F}"/>
              </a:ext>
            </a:extLst>
          </p:cNvPr>
          <p:cNvSpPr/>
          <p:nvPr/>
        </p:nvSpPr>
        <p:spPr>
          <a:xfrm>
            <a:off x="2860636"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六角形 6">
            <a:extLst>
              <a:ext uri="{FF2B5EF4-FFF2-40B4-BE49-F238E27FC236}">
                <a16:creationId xmlns:a16="http://schemas.microsoft.com/office/drawing/2014/main" id="{5F722D87-DB08-1B4E-A383-CE1DFA5BC0D1}"/>
              </a:ext>
            </a:extLst>
          </p:cNvPr>
          <p:cNvSpPr/>
          <p:nvPr/>
        </p:nvSpPr>
        <p:spPr>
          <a:xfrm>
            <a:off x="541557"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六角形 3">
            <a:extLst>
              <a:ext uri="{FF2B5EF4-FFF2-40B4-BE49-F238E27FC236}">
                <a16:creationId xmlns:a16="http://schemas.microsoft.com/office/drawing/2014/main" id="{2C2CA761-FC47-9342-9BFC-EB77C4CF7608}"/>
              </a:ext>
            </a:extLst>
          </p:cNvPr>
          <p:cNvSpPr/>
          <p:nvPr/>
        </p:nvSpPr>
        <p:spPr>
          <a:xfrm>
            <a:off x="4613167" y="3752888"/>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B5ADAB83-2290-6144-A2D6-8FBD1688FE7C}"/>
              </a:ext>
            </a:extLst>
          </p:cNvPr>
          <p:cNvSpPr/>
          <p:nvPr/>
        </p:nvSpPr>
        <p:spPr>
          <a:xfrm>
            <a:off x="893395"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定義</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Define</a:t>
            </a:r>
          </a:p>
        </p:txBody>
      </p:sp>
      <p:sp>
        <p:nvSpPr>
          <p:cNvPr id="9" name="正方形/長方形 8">
            <a:extLst>
              <a:ext uri="{FF2B5EF4-FFF2-40B4-BE49-F238E27FC236}">
                <a16:creationId xmlns:a16="http://schemas.microsoft.com/office/drawing/2014/main" id="{07061F2E-F1C2-E54E-BB53-56BFBE9046FD}"/>
              </a:ext>
            </a:extLst>
          </p:cNvPr>
          <p:cNvSpPr/>
          <p:nvPr/>
        </p:nvSpPr>
        <p:spPr>
          <a:xfrm>
            <a:off x="3212473"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制作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Produce</a:t>
            </a:r>
          </a:p>
        </p:txBody>
      </p:sp>
      <p:sp>
        <p:nvSpPr>
          <p:cNvPr id="10" name="正方形/長方形 9">
            <a:extLst>
              <a:ext uri="{FF2B5EF4-FFF2-40B4-BE49-F238E27FC236}">
                <a16:creationId xmlns:a16="http://schemas.microsoft.com/office/drawing/2014/main" id="{816C1FEE-FF13-484C-A0C8-740EDCBE555D}"/>
              </a:ext>
            </a:extLst>
          </p:cNvPr>
          <p:cNvSpPr/>
          <p:nvPr/>
        </p:nvSpPr>
        <p:spPr>
          <a:xfrm>
            <a:off x="4965005" y="2320152"/>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提供</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Provide</a:t>
            </a:r>
          </a:p>
        </p:txBody>
      </p:sp>
      <p:sp>
        <p:nvSpPr>
          <p:cNvPr id="11" name="正方形/長方形 10">
            <a:extLst>
              <a:ext uri="{FF2B5EF4-FFF2-40B4-BE49-F238E27FC236}">
                <a16:creationId xmlns:a16="http://schemas.microsoft.com/office/drawing/2014/main" id="{951D0CB7-F1EE-A94A-AB41-7284FFDB47DE}"/>
              </a:ext>
            </a:extLst>
          </p:cNvPr>
          <p:cNvSpPr/>
          <p:nvPr/>
        </p:nvSpPr>
        <p:spPr>
          <a:xfrm>
            <a:off x="4965005" y="4439428"/>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反応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err="1">
                <a:solidFill>
                  <a:srgbClr val="FFFFFF"/>
                </a:solidFill>
                <a:latin typeface="Meiryo" panose="020B0604030504040204" pitchFamily="34" charset="-128"/>
                <a:ea typeface="Meiryo" panose="020B0604030504040204" pitchFamily="34" charset="-128"/>
              </a:rPr>
              <a:t>Responce</a:t>
            </a:r>
            <a:endParaRPr lang="en-US" altLang="ja-JP" sz="2000" dirty="0">
              <a:solidFill>
                <a:srgbClr val="FFFFFF"/>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DBA5A3E0-0454-5B47-8DDD-9B7093D17885}"/>
              </a:ext>
            </a:extLst>
          </p:cNvPr>
          <p:cNvSpPr/>
          <p:nvPr/>
        </p:nvSpPr>
        <p:spPr>
          <a:xfrm>
            <a:off x="255878" y="821557"/>
            <a:ext cx="3878132" cy="523220"/>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プロセスでの活動やプロダクトやサービスの設計関連する結果（成果物）を明確に定義</a:t>
            </a:r>
          </a:p>
        </p:txBody>
      </p:sp>
      <p:sp>
        <p:nvSpPr>
          <p:cNvPr id="14" name="正方形/長方形 13">
            <a:extLst>
              <a:ext uri="{FF2B5EF4-FFF2-40B4-BE49-F238E27FC236}">
                <a16:creationId xmlns:a16="http://schemas.microsoft.com/office/drawing/2014/main" id="{959820AA-B1D1-D147-9EDC-088CAB559818}"/>
              </a:ext>
            </a:extLst>
          </p:cNvPr>
          <p:cNvSpPr/>
          <p:nvPr/>
        </p:nvSpPr>
        <p:spPr>
          <a:xfrm>
            <a:off x="321855" y="1285183"/>
            <a:ext cx="3698320" cy="1223412"/>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顧客の要望</a:t>
            </a:r>
            <a:r>
              <a:rPr lang="ja-JP" altLang="en-US" sz="1050">
                <a:solidFill>
                  <a:schemeClr val="accent3">
                    <a:lumMod val="50000"/>
                  </a:schemeClr>
                </a:solidFill>
                <a:latin typeface="Meiryo" panose="020B0604030504040204" pitchFamily="34" charset="-128"/>
                <a:ea typeface="Meiryo" panose="020B0604030504040204" pitchFamily="34" charset="-128"/>
              </a:rPr>
              <a:t>：ステアリングコミッティーによるビジネスケースの承認＆同意</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要求される成果物</a:t>
            </a:r>
            <a:r>
              <a:rPr lang="ja-JP" altLang="en-US" sz="1050">
                <a:solidFill>
                  <a:schemeClr val="accent3">
                    <a:lumMod val="50000"/>
                  </a:schemeClr>
                </a:solidFill>
                <a:latin typeface="Meiryo" panose="020B0604030504040204" pitchFamily="34" charset="-128"/>
                <a:ea typeface="Meiryo" panose="020B0604030504040204" pitchFamily="34" charset="-128"/>
              </a:rPr>
              <a:t>：要求の収集整理と技術的検討</a:t>
            </a:r>
          </a:p>
          <a:p>
            <a:r>
              <a:rPr lang="ja-JP" altLang="en-US" sz="1050">
                <a:solidFill>
                  <a:schemeClr val="accent3">
                    <a:lumMod val="50000"/>
                  </a:schemeClr>
                </a:solidFill>
                <a:latin typeface="Meiryo" panose="020B0604030504040204" pitchFamily="34" charset="-128"/>
                <a:ea typeface="Meiryo" panose="020B0604030504040204" pitchFamily="34" charset="-128"/>
              </a:rPr>
              <a:t>ソリューション：構成要素のパフォーマンス仕様、調達方法、テスト仕様、計画立案</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サービスブループリント</a:t>
            </a:r>
            <a:r>
              <a:rPr lang="ja-JP" altLang="en-US" sz="1050">
                <a:solidFill>
                  <a:schemeClr val="accent3">
                    <a:lumMod val="50000"/>
                  </a:schemeClr>
                </a:solidFill>
                <a:latin typeface="Meiryo" panose="020B0604030504040204" pitchFamily="34" charset="-128"/>
                <a:ea typeface="Meiryo" panose="020B0604030504040204" pitchFamily="34" charset="-128"/>
              </a:rPr>
              <a:t>：サービス・ソリューションの設計、調達方針、制作条件、パフォーマンス</a:t>
            </a:r>
          </a:p>
        </p:txBody>
      </p:sp>
      <p:sp>
        <p:nvSpPr>
          <p:cNvPr id="22" name="正方形/長方形 21">
            <a:extLst>
              <a:ext uri="{FF2B5EF4-FFF2-40B4-BE49-F238E27FC236}">
                <a16:creationId xmlns:a16="http://schemas.microsoft.com/office/drawing/2014/main" id="{8D5D7C77-37B9-DD43-B41E-89773BCB898D}"/>
              </a:ext>
            </a:extLst>
          </p:cNvPr>
          <p:cNvSpPr/>
          <p:nvPr/>
        </p:nvSpPr>
        <p:spPr>
          <a:xfrm>
            <a:off x="1701096" y="5093484"/>
            <a:ext cx="3061474"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サービス・ブループリントからサービスをコーディング、テスト、移行準備までの作業の実施</a:t>
            </a:r>
            <a:endParaRPr lang="zh-TW" altLang="en-US" sz="14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C9A7CA15-E469-CB44-8349-F1877AB2ABB8}"/>
              </a:ext>
            </a:extLst>
          </p:cNvPr>
          <p:cNvSpPr/>
          <p:nvPr/>
        </p:nvSpPr>
        <p:spPr>
          <a:xfrm>
            <a:off x="1701096" y="5803013"/>
            <a:ext cx="4123401" cy="577081"/>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ビルド</a:t>
            </a:r>
            <a:r>
              <a:rPr lang="ja-JP" altLang="en-US" sz="1050">
                <a:solidFill>
                  <a:schemeClr val="accent3">
                    <a:lumMod val="50000"/>
                  </a:schemeClr>
                </a:solidFill>
                <a:latin typeface="Meiryo" panose="020B0604030504040204" pitchFamily="34" charset="-128"/>
                <a:ea typeface="Meiryo" panose="020B0604030504040204" pitchFamily="34" charset="-128"/>
              </a:rPr>
              <a:t>：ブループリントから実装するサービスを作成</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テスト</a:t>
            </a:r>
            <a:r>
              <a:rPr lang="ja-JP" altLang="en-US" sz="1050">
                <a:solidFill>
                  <a:schemeClr val="accent3">
                    <a:lumMod val="50000"/>
                  </a:schemeClr>
                </a:solidFill>
                <a:latin typeface="Meiryo" panose="020B0604030504040204" pitchFamily="34" charset="-128"/>
                <a:ea typeface="Meiryo" panose="020B0604030504040204" pitchFamily="34" charset="-128"/>
              </a:rPr>
              <a:t>：テスト仕様に基づくテストの実行</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移行＆検証</a:t>
            </a:r>
            <a:r>
              <a:rPr lang="ja-JP" altLang="en-US" sz="1050">
                <a:solidFill>
                  <a:schemeClr val="accent3">
                    <a:lumMod val="50000"/>
                  </a:schemeClr>
                </a:solidFill>
                <a:latin typeface="Meiryo" panose="020B0604030504040204" pitchFamily="34" charset="-128"/>
                <a:ea typeface="Meiryo" panose="020B0604030504040204" pitchFamily="34" charset="-128"/>
              </a:rPr>
              <a:t>：リリース可能なモデルに整える、移行計画の確認</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4EE530B0-E2BB-2C42-B207-6BB5190EF8F0}"/>
              </a:ext>
            </a:extLst>
          </p:cNvPr>
          <p:cNvSpPr/>
          <p:nvPr/>
        </p:nvSpPr>
        <p:spPr>
          <a:xfrm>
            <a:off x="6548110" y="934964"/>
            <a:ext cx="2595890"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プロダクトやサービスはすでにパフォーマンスを含めて使用可能な状態になっている</a:t>
            </a:r>
          </a:p>
        </p:txBody>
      </p:sp>
      <p:sp>
        <p:nvSpPr>
          <p:cNvPr id="29" name="正方形/長方形 28">
            <a:extLst>
              <a:ext uri="{FF2B5EF4-FFF2-40B4-BE49-F238E27FC236}">
                <a16:creationId xmlns:a16="http://schemas.microsoft.com/office/drawing/2014/main" id="{3FEABB69-0B91-264F-8C6E-4B9EA1A1F270}"/>
              </a:ext>
            </a:extLst>
          </p:cNvPr>
          <p:cNvSpPr/>
          <p:nvPr/>
        </p:nvSpPr>
        <p:spPr>
          <a:xfrm>
            <a:off x="6932903" y="1680177"/>
            <a:ext cx="2058077" cy="1869743"/>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保護＆保全</a:t>
            </a:r>
            <a:r>
              <a:rPr lang="ja-JP" altLang="en-US" sz="1050">
                <a:solidFill>
                  <a:schemeClr val="accent3">
                    <a:lumMod val="50000"/>
                  </a:schemeClr>
                </a:solidFill>
                <a:latin typeface="Meiryo" panose="020B0604030504040204" pitchFamily="34" charset="-128"/>
                <a:ea typeface="Meiryo" panose="020B0604030504040204" pitchFamily="34" charset="-128"/>
              </a:rPr>
              <a:t>：ポリシー、セキュリティー、リスク、継続性の確保</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測定と保守</a:t>
            </a:r>
            <a:r>
              <a:rPr lang="ja-JP" altLang="en-US" sz="1050">
                <a:solidFill>
                  <a:schemeClr val="accent3">
                    <a:lumMod val="50000"/>
                  </a:schemeClr>
                </a:solidFill>
                <a:latin typeface="Meiryo" panose="020B0604030504040204" pitchFamily="34" charset="-128"/>
                <a:ea typeface="Meiryo" panose="020B0604030504040204" pitchFamily="34" charset="-128"/>
              </a:rPr>
              <a:t>：日々の運用でサービスパフォーマンスを継続的に測定し、合意された品質に対する結果をステークホルダーに報告</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改良＆カイゼン</a:t>
            </a:r>
            <a:r>
              <a:rPr lang="ja-JP" altLang="en-US" sz="1050">
                <a:solidFill>
                  <a:schemeClr val="accent3">
                    <a:lumMod val="50000"/>
                  </a:schemeClr>
                </a:solidFill>
                <a:latin typeface="Meiryo" panose="020B0604030504040204" pitchFamily="34" charset="-128"/>
                <a:ea typeface="Meiryo" panose="020B0604030504040204" pitchFamily="34" charset="-128"/>
              </a:rPr>
              <a:t>：最新のテクノロジー採用、調達方法の変更、社会秩序＆世論</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CE839A34-DD2E-1C42-92CC-6CF58C36A592}"/>
              </a:ext>
            </a:extLst>
          </p:cNvPr>
          <p:cNvSpPr/>
          <p:nvPr/>
        </p:nvSpPr>
        <p:spPr>
          <a:xfrm>
            <a:off x="6586736" y="4012051"/>
            <a:ext cx="2518638" cy="307777"/>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消費者との定常的な相互交流</a:t>
            </a:r>
          </a:p>
        </p:txBody>
      </p:sp>
      <p:sp>
        <p:nvSpPr>
          <p:cNvPr id="31" name="正方形/長方形 30">
            <a:extLst>
              <a:ext uri="{FF2B5EF4-FFF2-40B4-BE49-F238E27FC236}">
                <a16:creationId xmlns:a16="http://schemas.microsoft.com/office/drawing/2014/main" id="{CB808355-D414-2D45-9338-84D4A56F1B89}"/>
              </a:ext>
            </a:extLst>
          </p:cNvPr>
          <p:cNvSpPr/>
          <p:nvPr/>
        </p:nvSpPr>
        <p:spPr>
          <a:xfrm>
            <a:off x="6932246" y="4252517"/>
            <a:ext cx="2058077" cy="2031325"/>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記録</a:t>
            </a:r>
            <a:r>
              <a:rPr lang="ja-JP" altLang="en-US" sz="1050">
                <a:solidFill>
                  <a:schemeClr val="accent3">
                    <a:lumMod val="50000"/>
                  </a:schemeClr>
                </a:solidFill>
                <a:latin typeface="Meiryo" panose="020B0604030504040204" pitchFamily="34" charset="-128"/>
                <a:ea typeface="Meiryo" panose="020B0604030504040204" pitchFamily="34" charset="-128"/>
              </a:rPr>
              <a:t>：サービスデスク等が、サービスに対する問い合わせ、クレームや依頼事項（要望、課題／問題、調達元からの変更）等を受け付けて記録。これらはサービス改善のインプットとして活用。</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管理</a:t>
            </a:r>
            <a:r>
              <a:rPr lang="ja-JP" altLang="en-US" sz="1050">
                <a:solidFill>
                  <a:schemeClr val="accent3">
                    <a:lumMod val="50000"/>
                  </a:schemeClr>
                </a:solidFill>
                <a:latin typeface="Meiryo" panose="020B0604030504040204" pitchFamily="34" charset="-128"/>
                <a:ea typeface="Meiryo" panose="020B0604030504040204" pitchFamily="34" charset="-128"/>
              </a:rPr>
              <a:t>：問い合わせや依頼事項に透明性をもって対応。顧客には想定解決時間や現状のステータスなどを提示し、解決に向けてコミュニケーション</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40" name="下カーブ矢印 39">
            <a:extLst>
              <a:ext uri="{FF2B5EF4-FFF2-40B4-BE49-F238E27FC236}">
                <a16:creationId xmlns:a16="http://schemas.microsoft.com/office/drawing/2014/main" id="{A936B0C1-1C01-8F4C-BDC0-070F791E1818}"/>
              </a:ext>
            </a:extLst>
          </p:cNvPr>
          <p:cNvSpPr/>
          <p:nvPr/>
        </p:nvSpPr>
        <p:spPr>
          <a:xfrm rot="19872805">
            <a:off x="4147088" y="2371441"/>
            <a:ext cx="861098" cy="412811"/>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6E71E742-6607-1442-9574-B0367A24626A}"/>
              </a:ext>
            </a:extLst>
          </p:cNvPr>
          <p:cNvSpPr/>
          <p:nvPr/>
        </p:nvSpPr>
        <p:spPr>
          <a:xfrm>
            <a:off x="2510112" y="3394815"/>
            <a:ext cx="659852" cy="681487"/>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2" name="下カーブ矢印 41">
            <a:extLst>
              <a:ext uri="{FF2B5EF4-FFF2-40B4-BE49-F238E27FC236}">
                <a16:creationId xmlns:a16="http://schemas.microsoft.com/office/drawing/2014/main" id="{5D10B42D-EED7-6742-96DC-82C135747453}"/>
              </a:ext>
            </a:extLst>
          </p:cNvPr>
          <p:cNvSpPr/>
          <p:nvPr/>
        </p:nvSpPr>
        <p:spPr>
          <a:xfrm rot="5400000">
            <a:off x="6074688" y="3534865"/>
            <a:ext cx="857878" cy="428948"/>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下カーブ矢印 42">
            <a:extLst>
              <a:ext uri="{FF2B5EF4-FFF2-40B4-BE49-F238E27FC236}">
                <a16:creationId xmlns:a16="http://schemas.microsoft.com/office/drawing/2014/main" id="{23746C91-1BBD-A34A-965D-FDFD70AE1187}"/>
              </a:ext>
            </a:extLst>
          </p:cNvPr>
          <p:cNvSpPr/>
          <p:nvPr/>
        </p:nvSpPr>
        <p:spPr>
          <a:xfrm rot="12473360">
            <a:off x="4579956" y="3838566"/>
            <a:ext cx="903075" cy="443565"/>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61667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a:t>amazon echo:</a:t>
            </a:r>
            <a:r>
              <a:rPr lang="ja-JP" altLang="en-US"/>
              <a:t>機械</a:t>
            </a:r>
            <a:r>
              <a:rPr lang="ja-JP" altLang="en-US" dirty="0"/>
              <a:t>との自然な関係を実現する音声対話</a:t>
            </a:r>
          </a:p>
        </p:txBody>
      </p:sp>
      <p:sp>
        <p:nvSpPr>
          <p:cNvPr id="8" name="テキスト ボックス 7"/>
          <p:cNvSpPr txBox="1"/>
          <p:nvPr/>
        </p:nvSpPr>
        <p:spPr>
          <a:xfrm>
            <a:off x="2039704" y="6116826"/>
            <a:ext cx="5064592"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音声だけで</a:t>
            </a:r>
            <a:r>
              <a:rPr kumimoji="1" lang="en-US" altLang="ja-JP" dirty="0">
                <a:solidFill>
                  <a:schemeClr val="tx1">
                    <a:lumMod val="50000"/>
                    <a:lumOff val="50000"/>
                  </a:schemeClr>
                </a:solidFill>
                <a:latin typeface="Meiryo" charset="-128"/>
                <a:ea typeface="Meiryo" charset="-128"/>
                <a:cs typeface="Meiryo" charset="-128"/>
              </a:rPr>
              <a:t>Web</a:t>
            </a:r>
            <a:r>
              <a:rPr kumimoji="1" lang="ja-JP" altLang="en-US" dirty="0">
                <a:solidFill>
                  <a:schemeClr val="tx1">
                    <a:lumMod val="50000"/>
                    <a:lumOff val="50000"/>
                  </a:schemeClr>
                </a:solidFill>
                <a:latin typeface="Meiryo" charset="-128"/>
                <a:ea typeface="Meiryo" charset="-128"/>
                <a:cs typeface="Meiryo" charset="-128"/>
              </a:rPr>
              <a:t>サービスや機械の操作が可能。</a:t>
            </a:r>
          </a:p>
        </p:txBody>
      </p:sp>
      <p:pic>
        <p:nvPicPr>
          <p:cNvPr id="3" name="図 2">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68" y="1081154"/>
            <a:ext cx="8580063" cy="4645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8416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44501" y="3078703"/>
            <a:ext cx="8246782" cy="297239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800100" y="3181769"/>
            <a:ext cx="7538588" cy="192607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941689" y="3278413"/>
            <a:ext cx="7260621"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941434" y="3943145"/>
            <a:ext cx="7257972"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IoT</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Internet of Things</a:t>
            </a:r>
            <a:r>
              <a:rPr kumimoji="1" lang="ja-JP" altLang="en-US">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 CPS</a:t>
            </a:r>
            <a:r>
              <a:rPr kumimoji="1" lang="ja-JP" altLang="en-US">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 Cyber-physical System </a:t>
            </a:r>
            <a:r>
              <a:rPr kumimoji="1" lang="ja-JP" altLang="en-US">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46" name="正方形/長方形 45"/>
          <p:cNvSpPr/>
          <p:nvPr/>
        </p:nvSpPr>
        <p:spPr>
          <a:xfrm>
            <a:off x="798598" y="5122187"/>
            <a:ext cx="7538587" cy="40979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515779" y="4388324"/>
            <a:ext cx="6112439" cy="738664"/>
          </a:xfrm>
          <a:prstGeom prst="rect">
            <a:avLst/>
          </a:prstGeom>
        </p:spPr>
        <p:txBody>
          <a:bodyPr wrap="square">
            <a:spAutoFit/>
          </a:bodyPr>
          <a:lstStyle/>
          <a:p>
            <a:pPr algn="ctr"/>
            <a:r>
              <a:rPr lang="ja-JP" altLang="en-US" sz="2400" b="1">
                <a:solidFill>
                  <a:srgbClr val="FFFFFF"/>
                </a:solidFill>
                <a:latin typeface="Meiryo" charset="-128"/>
                <a:ea typeface="Meiryo" charset="-128"/>
                <a:cs typeface="Meiryo" charset="-128"/>
              </a:rPr>
              <a:t>デジタル・ビジネス・プラットフォーム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Digital Business Platform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483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2700696" y="5640480"/>
            <a:ext cx="3775393"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794656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1" cy="451168"/>
          </a:xfrm>
        </p:spPr>
        <p:txBody>
          <a:bodyPr lIns="0" rIns="0">
            <a:noAutofit/>
          </a:bodyPr>
          <a:lstStyle/>
          <a:p>
            <a:r>
              <a:rPr lang="en-US" altLang="ja-JP" dirty="0"/>
              <a:t>DX</a:t>
            </a:r>
            <a:r>
              <a:rPr lang="ja-JP" altLang="en-US" dirty="0"/>
              <a:t>を支えるテクノロジー</a:t>
            </a:r>
            <a:r>
              <a:rPr lang="en-US" altLang="ja-JP" dirty="0"/>
              <a:t> </a:t>
            </a:r>
            <a:r>
              <a:rPr lang="ja-JP" altLang="en-US" dirty="0"/>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839193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501009"/>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501009"/>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204525"/>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Tree>
    <p:extLst>
      <p:ext uri="{BB962C8B-B14F-4D97-AF65-F5344CB8AC3E}">
        <p14:creationId xmlns:p14="http://schemas.microsoft.com/office/powerpoint/2010/main" val="2049698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68A20B-8CFA-484D-8109-04C8AA60E22E}"/>
              </a:ext>
            </a:extLst>
          </p:cNvPr>
          <p:cNvSpPr/>
          <p:nvPr/>
        </p:nvSpPr>
        <p:spPr>
          <a:xfrm>
            <a:off x="107504" y="980728"/>
            <a:ext cx="4392488" cy="5328592"/>
          </a:xfrm>
          <a:prstGeom prst="rect">
            <a:avLst/>
          </a:prstGeom>
          <a:solidFill>
            <a:srgbClr val="D6D6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4" name="テキスト ボックス 3">
            <a:extLst>
              <a:ext uri="{FF2B5EF4-FFF2-40B4-BE49-F238E27FC236}">
                <a16:creationId xmlns:a16="http://schemas.microsoft.com/office/drawing/2014/main" id="{28B12A18-9A85-6640-87C9-6F43093B534B}"/>
              </a:ext>
            </a:extLst>
          </p:cNvPr>
          <p:cNvSpPr txBox="1"/>
          <p:nvPr/>
        </p:nvSpPr>
        <p:spPr>
          <a:xfrm>
            <a:off x="157008" y="2539002"/>
            <a:ext cx="4222631" cy="1200329"/>
          </a:xfrm>
          <a:prstGeom prst="rect">
            <a:avLst/>
          </a:prstGeom>
          <a:noFill/>
        </p:spPr>
        <p:txBody>
          <a:bodyPr wrap="none" rtlCol="0">
            <a:spAutoFit/>
          </a:bodyPr>
          <a:lstStyle/>
          <a:p>
            <a:r>
              <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2400" b="1">
                <a:solidFill>
                  <a:schemeClr val="tx1">
                    <a:lumMod val="75000"/>
                    <a:lumOff val="25000"/>
                  </a:schemeClr>
                </a:solidFill>
                <a:latin typeface="Meiryo" panose="020B0604030504040204" pitchFamily="34" charset="-128"/>
                <a:ea typeface="Meiryo" panose="020B0604030504040204" pitchFamily="34" charset="-128"/>
              </a:rPr>
              <a:t>は道具</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本業は人間</a:t>
            </a:r>
            <a:endPar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1600">
                <a:solidFill>
                  <a:schemeClr val="tx1">
                    <a:lumMod val="75000"/>
                    <a:lumOff val="25000"/>
                  </a:schemeClr>
                </a:solidFill>
                <a:latin typeface="Meiryo" panose="020B0604030504040204" pitchFamily="34" charset="-128"/>
                <a:ea typeface="Meiryo" panose="020B0604030504040204" pitchFamily="34" charset="-128"/>
              </a:rPr>
              <a:t>は本業を支援する手段</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は企業のコアコンピタンスではない</a:t>
            </a:r>
          </a:p>
        </p:txBody>
      </p:sp>
      <p:sp>
        <p:nvSpPr>
          <p:cNvPr id="6" name="テキスト ボックス 5">
            <a:extLst>
              <a:ext uri="{FF2B5EF4-FFF2-40B4-BE49-F238E27FC236}">
                <a16:creationId xmlns:a16="http://schemas.microsoft.com/office/drawing/2014/main" id="{8E01379E-154F-0B49-8837-8175191778B9}"/>
              </a:ext>
            </a:extLst>
          </p:cNvPr>
          <p:cNvSpPr txBox="1"/>
          <p:nvPr/>
        </p:nvSpPr>
        <p:spPr>
          <a:xfrm>
            <a:off x="165024" y="4595352"/>
            <a:ext cx="3393878" cy="1200329"/>
          </a:xfrm>
          <a:prstGeom prst="rect">
            <a:avLst/>
          </a:prstGeom>
          <a:noFill/>
        </p:spPr>
        <p:txBody>
          <a:bodyPr wrap="none" rtlCol="0">
            <a:spAutoFit/>
          </a:bodyPr>
          <a:lstStyle/>
          <a:p>
            <a:r>
              <a:rPr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2400" b="1">
                <a:solidFill>
                  <a:schemeClr val="tx1">
                    <a:lumMod val="75000"/>
                    <a:lumOff val="25000"/>
                  </a:schemeClr>
                </a:solidFill>
                <a:latin typeface="Meiryo" panose="020B0604030504040204" pitchFamily="34" charset="-128"/>
                <a:ea typeface="Meiryo" panose="020B0604030504040204" pitchFamily="34" charset="-128"/>
              </a:rPr>
              <a:t>はコストセンター</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コスト削減がミッション</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コスト削減のために</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外注化</a:t>
            </a:r>
            <a:endPar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tx1">
                    <a:lumMod val="75000"/>
                    <a:lumOff val="25000"/>
                  </a:schemeClr>
                </a:solidFill>
                <a:latin typeface="Meiryo" panose="020B0604030504040204" pitchFamily="34" charset="-128"/>
                <a:ea typeface="Meiryo" panose="020B0604030504040204" pitchFamily="34" charset="-128"/>
              </a:rPr>
              <a:t>管理と統制</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のための</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自前主義</a:t>
            </a:r>
          </a:p>
        </p:txBody>
      </p:sp>
      <p:sp>
        <p:nvSpPr>
          <p:cNvPr id="8" name="テキスト ボックス 7">
            <a:extLst>
              <a:ext uri="{FF2B5EF4-FFF2-40B4-BE49-F238E27FC236}">
                <a16:creationId xmlns:a16="http://schemas.microsoft.com/office/drawing/2014/main" id="{DBA5F925-03BC-B14B-8DA6-0F49082701EA}"/>
              </a:ext>
            </a:extLst>
          </p:cNvPr>
          <p:cNvSpPr txBox="1"/>
          <p:nvPr/>
        </p:nvSpPr>
        <p:spPr>
          <a:xfrm>
            <a:off x="165024" y="1303213"/>
            <a:ext cx="2318776" cy="830997"/>
          </a:xfrm>
          <a:prstGeom prst="rect">
            <a:avLst/>
          </a:prstGeom>
          <a:noFill/>
        </p:spPr>
        <p:txBody>
          <a:bodyPr wrap="none" rtlCol="0">
            <a:spAutoFit/>
          </a:bodyPr>
          <a:lstStyle/>
          <a:p>
            <a:r>
              <a:rPr kumimoji="1" lang="en-US" altLang="ja-JP" sz="4800" b="1" dirty="0">
                <a:solidFill>
                  <a:schemeClr val="tx1">
                    <a:lumMod val="75000"/>
                    <a:lumOff val="25000"/>
                  </a:schemeClr>
                </a:solidFill>
                <a:latin typeface="Meiryo" panose="020B0604030504040204" pitchFamily="34" charset="-128"/>
                <a:ea typeface="Meiryo" panose="020B0604030504040204" pitchFamily="34" charset="-128"/>
              </a:rPr>
              <a:t>Before</a:t>
            </a:r>
            <a:endParaRPr kumimoji="1" lang="ja-JP" altLang="en-US" sz="4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B33B81D3-80D1-C641-B0BD-718D7EE956F9}"/>
              </a:ext>
            </a:extLst>
          </p:cNvPr>
          <p:cNvSpPr/>
          <p:nvPr/>
        </p:nvSpPr>
        <p:spPr>
          <a:xfrm>
            <a:off x="1834838" y="3889934"/>
            <a:ext cx="936104" cy="36004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30F87E76-FDF4-224D-9BC7-95CB7EE41CBC}"/>
              </a:ext>
            </a:extLst>
          </p:cNvPr>
          <p:cNvGrpSpPr/>
          <p:nvPr/>
        </p:nvGrpSpPr>
        <p:grpSpPr>
          <a:xfrm>
            <a:off x="4639240" y="980728"/>
            <a:ext cx="4392488" cy="5328592"/>
            <a:chOff x="4639240" y="980728"/>
            <a:chExt cx="4392488" cy="5328592"/>
          </a:xfrm>
        </p:grpSpPr>
        <p:sp>
          <p:nvSpPr>
            <p:cNvPr id="10" name="正方形/長方形 9">
              <a:extLst>
                <a:ext uri="{FF2B5EF4-FFF2-40B4-BE49-F238E27FC236}">
                  <a16:creationId xmlns:a16="http://schemas.microsoft.com/office/drawing/2014/main" id="{319D23BA-368A-8748-BCB3-5AE8D57652F2}"/>
                </a:ext>
              </a:extLst>
            </p:cNvPr>
            <p:cNvSpPr/>
            <p:nvPr/>
          </p:nvSpPr>
          <p:spPr>
            <a:xfrm>
              <a:off x="4639240" y="980728"/>
              <a:ext cx="4392488" cy="5328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7805DCE8-E24F-1F4F-AE61-6D6628C086C6}"/>
                </a:ext>
              </a:extLst>
            </p:cNvPr>
            <p:cNvSpPr txBox="1"/>
            <p:nvPr/>
          </p:nvSpPr>
          <p:spPr>
            <a:xfrm>
              <a:off x="4741857" y="2539002"/>
              <a:ext cx="4222631"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IT</a:t>
              </a:r>
              <a:r>
                <a:rPr kumimoji="1" lang="ja-JP" altLang="en-US" sz="2400" b="1">
                  <a:solidFill>
                    <a:schemeClr val="bg1"/>
                  </a:solidFill>
                  <a:latin typeface="Meiryo" panose="020B0604030504040204" pitchFamily="34" charset="-128"/>
                  <a:ea typeface="Meiryo" panose="020B0604030504040204" pitchFamily="34" charset="-128"/>
                </a:rPr>
                <a:t>は本業</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本業は</a:t>
              </a: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が前提</a:t>
              </a:r>
              <a:endParaRPr kumimoji="1"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人間は</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で本業を革新する方法を決定</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は企業のコアコンピタンスを実現</a:t>
              </a:r>
            </a:p>
          </p:txBody>
        </p:sp>
        <p:sp>
          <p:nvSpPr>
            <p:cNvPr id="7" name="テキスト ボックス 6">
              <a:extLst>
                <a:ext uri="{FF2B5EF4-FFF2-40B4-BE49-F238E27FC236}">
                  <a16:creationId xmlns:a16="http://schemas.microsoft.com/office/drawing/2014/main" id="{3808ED78-6779-A94D-ADDA-5F1567939897}"/>
                </a:ext>
              </a:extLst>
            </p:cNvPr>
            <p:cNvSpPr txBox="1"/>
            <p:nvPr/>
          </p:nvSpPr>
          <p:spPr>
            <a:xfrm>
              <a:off x="4749873" y="4595352"/>
              <a:ext cx="4214615" cy="1200329"/>
            </a:xfrm>
            <a:prstGeom prst="rect">
              <a:avLst/>
            </a:prstGeom>
            <a:noFill/>
          </p:spPr>
          <p:txBody>
            <a:bodyPr wrap="none" rtlCol="0">
              <a:spAutoFit/>
            </a:bodyPr>
            <a:lstStyle/>
            <a:p>
              <a:r>
                <a:rPr lang="en-US" altLang="ja-JP" sz="2400" b="1" dirty="0">
                  <a:solidFill>
                    <a:schemeClr val="bg1"/>
                  </a:solidFill>
                  <a:latin typeface="Meiryo" panose="020B0604030504040204" pitchFamily="34" charset="-128"/>
                  <a:ea typeface="Meiryo" panose="020B0604030504040204" pitchFamily="34" charset="-128"/>
                </a:rPr>
                <a:t>IT</a:t>
              </a:r>
              <a:r>
                <a:rPr lang="ja-JP" altLang="en-US" sz="2400" b="1">
                  <a:solidFill>
                    <a:schemeClr val="bg1"/>
                  </a:solidFill>
                  <a:latin typeface="Meiryo" panose="020B0604030504040204" pitchFamily="34" charset="-128"/>
                  <a:ea typeface="Meiryo" panose="020B0604030504040204" pitchFamily="34" charset="-128"/>
                </a:rPr>
                <a:t>はプロフィットセンター</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利益拡大がミッション</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戦略的価値を創出するための</a:t>
              </a:r>
              <a:r>
                <a:rPr kumimoji="1" lang="ja-JP" altLang="en-US" sz="1600" b="1">
                  <a:solidFill>
                    <a:schemeClr val="bg1"/>
                  </a:solidFill>
                  <a:latin typeface="Meiryo" panose="020B0604030504040204" pitchFamily="34" charset="-128"/>
                  <a:ea typeface="Meiryo" panose="020B0604030504040204" pitchFamily="34" charset="-128"/>
                </a:rPr>
                <a:t>内製化</a:t>
              </a:r>
              <a:endParaRPr kumimoji="1" lang="en-US" altLang="ja-JP" sz="16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bg1"/>
                  </a:solidFill>
                  <a:latin typeface="Meiryo" panose="020B0604030504040204" pitchFamily="34" charset="-128"/>
                  <a:ea typeface="Meiryo" panose="020B0604030504040204" pitchFamily="34" charset="-128"/>
                </a:rPr>
                <a:t>スピードと俊敏性</a:t>
              </a:r>
              <a:r>
                <a:rPr kumimoji="1" lang="ja-JP" altLang="en-US" sz="1600">
                  <a:solidFill>
                    <a:schemeClr val="bg1"/>
                  </a:solidFill>
                  <a:latin typeface="Meiryo" panose="020B0604030504040204" pitchFamily="34" charset="-128"/>
                  <a:ea typeface="Meiryo" panose="020B0604030504040204" pitchFamily="34" charset="-128"/>
                </a:rPr>
                <a:t>のための</a:t>
              </a:r>
              <a:r>
                <a:rPr kumimoji="1" lang="ja-JP" altLang="en-US" sz="1600" b="1">
                  <a:solidFill>
                    <a:schemeClr val="bg1"/>
                  </a:solidFill>
                  <a:latin typeface="Meiryo" panose="020B0604030504040204" pitchFamily="34" charset="-128"/>
                  <a:ea typeface="Meiryo" panose="020B0604030504040204" pitchFamily="34" charset="-128"/>
                </a:rPr>
                <a:t>クラウド化</a:t>
              </a:r>
            </a:p>
          </p:txBody>
        </p:sp>
        <p:sp>
          <p:nvSpPr>
            <p:cNvPr id="9" name="テキスト ボックス 8">
              <a:extLst>
                <a:ext uri="{FF2B5EF4-FFF2-40B4-BE49-F238E27FC236}">
                  <a16:creationId xmlns:a16="http://schemas.microsoft.com/office/drawing/2014/main" id="{0A189B30-D234-4B4B-9166-BDAAE073905E}"/>
                </a:ext>
              </a:extLst>
            </p:cNvPr>
            <p:cNvSpPr txBox="1"/>
            <p:nvPr/>
          </p:nvSpPr>
          <p:spPr>
            <a:xfrm>
              <a:off x="4749873" y="1303213"/>
              <a:ext cx="1813895" cy="830997"/>
            </a:xfrm>
            <a:prstGeom prst="rect">
              <a:avLst/>
            </a:prstGeom>
            <a:noFill/>
          </p:spPr>
          <p:txBody>
            <a:bodyPr wrap="none" rtlCol="0">
              <a:spAutoFit/>
            </a:bodyPr>
            <a:lstStyle/>
            <a:p>
              <a:r>
                <a:rPr kumimoji="1" lang="en-US" altLang="ja-JP" sz="4800" b="1" dirty="0">
                  <a:solidFill>
                    <a:schemeClr val="bg1"/>
                  </a:solidFill>
                  <a:latin typeface="Meiryo" panose="020B0604030504040204" pitchFamily="34" charset="-128"/>
                  <a:ea typeface="Meiryo" panose="020B0604030504040204" pitchFamily="34" charset="-128"/>
                </a:rPr>
                <a:t>After</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3" name="下矢印 12">
              <a:extLst>
                <a:ext uri="{FF2B5EF4-FFF2-40B4-BE49-F238E27FC236}">
                  <a16:creationId xmlns:a16="http://schemas.microsoft.com/office/drawing/2014/main" id="{1DF7A105-3CE2-C649-A08C-DAE788A3CEF3}"/>
                </a:ext>
              </a:extLst>
            </p:cNvPr>
            <p:cNvSpPr/>
            <p:nvPr/>
          </p:nvSpPr>
          <p:spPr>
            <a:xfrm>
              <a:off x="6367432" y="3891391"/>
              <a:ext cx="936104" cy="36004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59566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4CCB2-DA6F-CC42-90E7-0C903D8A5390}"/>
              </a:ext>
            </a:extLst>
          </p:cNvPr>
          <p:cNvSpPr>
            <a:spLocks noGrp="1"/>
          </p:cNvSpPr>
          <p:nvPr>
            <p:ph type="title"/>
          </p:nvPr>
        </p:nvSpPr>
        <p:spPr/>
        <p:txBody>
          <a:bodyPr/>
          <a:lstStyle/>
          <a:p>
            <a:r>
              <a:rPr kumimoji="1" lang="ja-JP" altLang="en-US"/>
              <a:t>ソリューション営業は通用しない</a:t>
            </a:r>
          </a:p>
        </p:txBody>
      </p:sp>
      <p:pic>
        <p:nvPicPr>
          <p:cNvPr id="3" name="図 2">
            <a:extLst>
              <a:ext uri="{FF2B5EF4-FFF2-40B4-BE49-F238E27FC236}">
                <a16:creationId xmlns:a16="http://schemas.microsoft.com/office/drawing/2014/main" id="{26610319-7417-4F48-9793-C35C9CC64833}"/>
              </a:ext>
            </a:extLst>
          </p:cNvPr>
          <p:cNvPicPr>
            <a:picLocks noChangeAspect="1"/>
          </p:cNvPicPr>
          <p:nvPr/>
        </p:nvPicPr>
        <p:blipFill>
          <a:blip r:embed="rId2"/>
          <a:stretch>
            <a:fillRect/>
          </a:stretch>
        </p:blipFill>
        <p:spPr>
          <a:xfrm>
            <a:off x="349262" y="1050864"/>
            <a:ext cx="944528" cy="1032271"/>
          </a:xfrm>
          <a:prstGeom prst="rect">
            <a:avLst/>
          </a:prstGeom>
        </p:spPr>
      </p:pic>
      <p:pic>
        <p:nvPicPr>
          <p:cNvPr id="5" name="図 4">
            <a:extLst>
              <a:ext uri="{FF2B5EF4-FFF2-40B4-BE49-F238E27FC236}">
                <a16:creationId xmlns:a16="http://schemas.microsoft.com/office/drawing/2014/main" id="{A5BCFCE2-ACC0-3E42-A05D-2E2C63493A19}"/>
              </a:ext>
            </a:extLst>
          </p:cNvPr>
          <p:cNvPicPr>
            <a:picLocks noChangeAspect="1"/>
          </p:cNvPicPr>
          <p:nvPr/>
        </p:nvPicPr>
        <p:blipFill>
          <a:blip r:embed="rId3"/>
          <a:stretch>
            <a:fillRect/>
          </a:stretch>
        </p:blipFill>
        <p:spPr>
          <a:xfrm flipH="1">
            <a:off x="7953802" y="1050864"/>
            <a:ext cx="840936" cy="1064475"/>
          </a:xfrm>
          <a:prstGeom prst="rect">
            <a:avLst/>
          </a:prstGeom>
        </p:spPr>
      </p:pic>
      <p:sp>
        <p:nvSpPr>
          <p:cNvPr id="6" name="テキスト ボックス 5">
            <a:extLst>
              <a:ext uri="{FF2B5EF4-FFF2-40B4-BE49-F238E27FC236}">
                <a16:creationId xmlns:a16="http://schemas.microsoft.com/office/drawing/2014/main" id="{542AAC9F-AD9A-7C46-AE41-A993FF5F3128}"/>
              </a:ext>
            </a:extLst>
          </p:cNvPr>
          <p:cNvSpPr txBox="1"/>
          <p:nvPr/>
        </p:nvSpPr>
        <p:spPr>
          <a:xfrm>
            <a:off x="1227592" y="1498360"/>
            <a:ext cx="2993127" cy="646331"/>
          </a:xfrm>
          <a:prstGeom prst="rect">
            <a:avLst/>
          </a:prstGeom>
          <a:noFill/>
        </p:spPr>
        <p:txBody>
          <a:bodyPr wrap="none" rtlCol="0">
            <a:spAutoFit/>
          </a:bodyPr>
          <a:lstStyle/>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こののまでは大変なことになる</a:t>
            </a:r>
            <a:endParaRPr kumimoji="1"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lang="en-US" altLang="ja-JP" sz="1200" dirty="0">
                <a:latin typeface="Meiryo" panose="020B0604030504040204" pitchFamily="34" charset="-128"/>
                <a:ea typeface="Meiryo" panose="020B0604030504040204" pitchFamily="34" charset="-128"/>
              </a:rPr>
              <a:t>IT</a:t>
            </a:r>
            <a:r>
              <a:rPr lang="ja-JP" altLang="en-US" sz="1200">
                <a:latin typeface="Meiryo" panose="020B0604030504040204" pitchFamily="34" charset="-128"/>
                <a:ea typeface="Meiryo" panose="020B0604030504040204" pitchFamily="34" charset="-128"/>
              </a:rPr>
              <a:t>の戦略的活用を推進したい</a:t>
            </a:r>
            <a:endParaRPr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ビジネスのデジタル化を実現したい</a:t>
            </a:r>
          </a:p>
        </p:txBody>
      </p:sp>
      <p:sp>
        <p:nvSpPr>
          <p:cNvPr id="7" name="テキスト ボックス 6">
            <a:extLst>
              <a:ext uri="{FF2B5EF4-FFF2-40B4-BE49-F238E27FC236}">
                <a16:creationId xmlns:a16="http://schemas.microsoft.com/office/drawing/2014/main" id="{93C0D100-3CE6-534E-8DC7-78DFFBBA66BD}"/>
              </a:ext>
            </a:extLst>
          </p:cNvPr>
          <p:cNvSpPr txBox="1"/>
          <p:nvPr/>
        </p:nvSpPr>
        <p:spPr>
          <a:xfrm>
            <a:off x="952018" y="989308"/>
            <a:ext cx="3416320" cy="523220"/>
          </a:xfrm>
          <a:prstGeom prst="rect">
            <a:avLst/>
          </a:prstGeom>
          <a:noFill/>
        </p:spPr>
        <p:txBody>
          <a:bodyPr wrap="none" rtlCol="0">
            <a:spAutoFit/>
          </a:bodyPr>
          <a:lstStyle/>
          <a:p>
            <a:r>
              <a:rPr kumimoji="1" lang="ja-JP" altLang="en-US" sz="2800">
                <a:latin typeface="Meiryo" panose="020B0604030504040204" pitchFamily="34" charset="-128"/>
                <a:ea typeface="Meiryo" panose="020B0604030504040204" pitchFamily="34" charset="-128"/>
              </a:rPr>
              <a:t>変革への</a:t>
            </a:r>
            <a:r>
              <a:rPr lang="ja-JP" altLang="en-US" sz="2800">
                <a:latin typeface="Meiryo" panose="020B0604030504040204" pitchFamily="34" charset="-128"/>
                <a:ea typeface="Meiryo" panose="020B0604030504040204" pitchFamily="34" charset="-128"/>
              </a:rPr>
              <a:t>意欲はある</a:t>
            </a:r>
            <a:endParaRPr kumimoji="1" lang="ja-JP" altLang="en-US" sz="28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786671-9257-8042-BFE3-DD27BC93AB61}"/>
              </a:ext>
            </a:extLst>
          </p:cNvPr>
          <p:cNvSpPr txBox="1"/>
          <p:nvPr/>
        </p:nvSpPr>
        <p:spPr>
          <a:xfrm>
            <a:off x="5026873" y="1004574"/>
            <a:ext cx="3057247" cy="954107"/>
          </a:xfrm>
          <a:prstGeom prst="rect">
            <a:avLst/>
          </a:prstGeom>
          <a:noFill/>
        </p:spPr>
        <p:txBody>
          <a:bodyPr wrap="none" rtlCol="0">
            <a:spAutoFit/>
          </a:bodyPr>
          <a:lstStyle/>
          <a:p>
            <a:pPr algn="r"/>
            <a:r>
              <a:rPr lang="ja-JP" altLang="en-US" sz="2800">
                <a:latin typeface="Meiryo" panose="020B0604030504040204" pitchFamily="34" charset="-128"/>
                <a:ea typeface="Meiryo" panose="020B0604030504040204" pitchFamily="34" charset="-128"/>
              </a:rPr>
              <a:t>どう取り組めば</a:t>
            </a:r>
            <a:endParaRPr lang="en-US" altLang="ja-JP" sz="2800" dirty="0">
              <a:latin typeface="Meiryo" panose="020B0604030504040204" pitchFamily="34" charset="-128"/>
              <a:ea typeface="Meiryo" panose="020B0604030504040204" pitchFamily="34" charset="-128"/>
            </a:endParaRPr>
          </a:p>
          <a:p>
            <a:pPr algn="r"/>
            <a:r>
              <a:rPr lang="ja-JP" altLang="en-US" sz="2800">
                <a:latin typeface="Meiryo" panose="020B0604030504040204" pitchFamily="34" charset="-128"/>
                <a:ea typeface="Meiryo" panose="020B0604030504040204" pitchFamily="34" charset="-128"/>
              </a:rPr>
              <a:t>いいの分からない</a:t>
            </a:r>
            <a:endParaRPr kumimoji="1" lang="ja-JP" altLang="en-US" sz="28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6FB380-E07E-2541-BC96-91B990D5DC47}"/>
              </a:ext>
            </a:extLst>
          </p:cNvPr>
          <p:cNvSpPr txBox="1"/>
          <p:nvPr/>
        </p:nvSpPr>
        <p:spPr>
          <a:xfrm>
            <a:off x="5426961" y="1867692"/>
            <a:ext cx="2685351" cy="276999"/>
          </a:xfrm>
          <a:prstGeom prst="rect">
            <a:avLst/>
          </a:prstGeom>
          <a:noFill/>
        </p:spPr>
        <p:txBody>
          <a:bodyPr wrap="none" rtlCol="0">
            <a:spAutoFit/>
          </a:bodyPr>
          <a:lstStyle/>
          <a:p>
            <a:pPr marL="342900" indent="-342900">
              <a:buFont typeface="Wingdings" pitchFamily="2" charset="2"/>
              <a:buChar char="Ø"/>
            </a:pPr>
            <a:r>
              <a:rPr lang="ja-JP" altLang="en-US" sz="1200">
                <a:latin typeface="Meiryo" panose="020B0604030504040204" pitchFamily="34" charset="-128"/>
                <a:ea typeface="Meiryo" panose="020B0604030504040204" pitchFamily="34" charset="-128"/>
              </a:rPr>
              <a:t>課題やテーマがはっきりしない</a:t>
            </a:r>
            <a:endParaRPr kumimoji="1" lang="ja-JP" altLang="en-US" sz="1200">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6DC1F26A-CF15-9642-9B82-AEC9F067A774}"/>
              </a:ext>
            </a:extLst>
          </p:cNvPr>
          <p:cNvPicPr>
            <a:picLocks noChangeAspect="1"/>
          </p:cNvPicPr>
          <p:nvPr/>
        </p:nvPicPr>
        <p:blipFill>
          <a:blip r:embed="rId4"/>
          <a:stretch>
            <a:fillRect/>
          </a:stretch>
        </p:blipFill>
        <p:spPr>
          <a:xfrm>
            <a:off x="3538174" y="2876108"/>
            <a:ext cx="2067651" cy="1928084"/>
          </a:xfrm>
          <a:prstGeom prst="rect">
            <a:avLst/>
          </a:prstGeom>
        </p:spPr>
      </p:pic>
      <p:sp>
        <p:nvSpPr>
          <p:cNvPr id="12" name="角丸四角形吹き出し 11">
            <a:extLst>
              <a:ext uri="{FF2B5EF4-FFF2-40B4-BE49-F238E27FC236}">
                <a16:creationId xmlns:a16="http://schemas.microsoft.com/office/drawing/2014/main" id="{38EFBF2D-49AD-7B4D-953C-261AC33D6FC5}"/>
              </a:ext>
            </a:extLst>
          </p:cNvPr>
          <p:cNvSpPr/>
          <p:nvPr/>
        </p:nvSpPr>
        <p:spPr>
          <a:xfrm>
            <a:off x="4691000" y="2345252"/>
            <a:ext cx="2676634" cy="620038"/>
          </a:xfrm>
          <a:prstGeom prst="wedgeRoundRectCallout">
            <a:avLst>
              <a:gd name="adj1" fmla="val -32904"/>
              <a:gd name="adj2" fmla="val 75631"/>
              <a:gd name="adj3" fmla="val 16667"/>
            </a:avLst>
          </a:prstGeom>
          <a:solidFill>
            <a:schemeClr val="accent3">
              <a:lumMod val="50000"/>
              <a:alpha val="4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課題やテーマを教えて頂ければ、</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解決策を提供します！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角丸四角形吹き出し 12">
            <a:extLst>
              <a:ext uri="{FF2B5EF4-FFF2-40B4-BE49-F238E27FC236}">
                <a16:creationId xmlns:a16="http://schemas.microsoft.com/office/drawing/2014/main" id="{BA2C5409-9D3A-6C49-A0C3-87DB29C3B95F}"/>
              </a:ext>
            </a:extLst>
          </p:cNvPr>
          <p:cNvSpPr/>
          <p:nvPr/>
        </p:nvSpPr>
        <p:spPr>
          <a:xfrm>
            <a:off x="1779384" y="2345252"/>
            <a:ext cx="2676634" cy="620038"/>
          </a:xfrm>
          <a:prstGeom prst="wedgeRoundRectCallout">
            <a:avLst>
              <a:gd name="adj1" fmla="val 33081"/>
              <a:gd name="adj2" fmla="val 82702"/>
              <a:gd name="adj3" fmla="val 16667"/>
            </a:avLst>
          </a:prstGeom>
          <a:solidFill>
            <a:srgbClr val="C0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あなたは何を言ってるんですか？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左右矢印 13">
            <a:extLst>
              <a:ext uri="{FF2B5EF4-FFF2-40B4-BE49-F238E27FC236}">
                <a16:creationId xmlns:a16="http://schemas.microsoft.com/office/drawing/2014/main" id="{40F91046-E7AB-E34A-95FF-7BC61494958D}"/>
              </a:ext>
            </a:extLst>
          </p:cNvPr>
          <p:cNvSpPr/>
          <p:nvPr/>
        </p:nvSpPr>
        <p:spPr>
          <a:xfrm>
            <a:off x="4173573" y="1327149"/>
            <a:ext cx="804911" cy="57060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グループ化 21">
            <a:extLst>
              <a:ext uri="{FF2B5EF4-FFF2-40B4-BE49-F238E27FC236}">
                <a16:creationId xmlns:a16="http://schemas.microsoft.com/office/drawing/2014/main" id="{E3F34C1D-B424-B64C-822E-ED5E797E5046}"/>
              </a:ext>
            </a:extLst>
          </p:cNvPr>
          <p:cNvGrpSpPr/>
          <p:nvPr/>
        </p:nvGrpSpPr>
        <p:grpSpPr>
          <a:xfrm>
            <a:off x="1779384" y="4804192"/>
            <a:ext cx="5585232" cy="1602430"/>
            <a:chOff x="1779384" y="4804192"/>
            <a:chExt cx="5585232" cy="1602430"/>
          </a:xfrm>
        </p:grpSpPr>
        <p:sp>
          <p:nvSpPr>
            <p:cNvPr id="18" name="正方形/長方形 17">
              <a:extLst>
                <a:ext uri="{FF2B5EF4-FFF2-40B4-BE49-F238E27FC236}">
                  <a16:creationId xmlns:a16="http://schemas.microsoft.com/office/drawing/2014/main" id="{F1F86538-A07E-BB4D-8329-03AD39363FEA}"/>
                </a:ext>
              </a:extLst>
            </p:cNvPr>
            <p:cNvSpPr/>
            <p:nvPr/>
          </p:nvSpPr>
          <p:spPr>
            <a:xfrm>
              <a:off x="4687982"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433A241-2294-8C41-8935-70625A73AFC4}"/>
                </a:ext>
              </a:extLst>
            </p:cNvPr>
            <p:cNvSpPr/>
            <p:nvPr/>
          </p:nvSpPr>
          <p:spPr>
            <a:xfrm>
              <a:off x="1779384"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795A442B-E3E2-0E4B-9FC3-B646B3DF999A}"/>
                </a:ext>
              </a:extLst>
            </p:cNvPr>
            <p:cNvSpPr txBox="1"/>
            <p:nvPr/>
          </p:nvSpPr>
          <p:spPr>
            <a:xfrm>
              <a:off x="2150128" y="5660264"/>
              <a:ext cx="1935145" cy="746358"/>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提言</a:t>
              </a:r>
              <a:endParaRPr kumimoji="1"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「あるべき姿」と実現の方法</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0E44B51-01D9-774F-BE23-CDE36F7476E1}"/>
                </a:ext>
              </a:extLst>
            </p:cNvPr>
            <p:cNvSpPr txBox="1"/>
            <p:nvPr/>
          </p:nvSpPr>
          <p:spPr>
            <a:xfrm>
              <a:off x="5219026" y="5660264"/>
              <a:ext cx="1614545" cy="746358"/>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共創</a:t>
              </a:r>
              <a:endParaRPr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技術</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価値</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体験の共有</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2CB34077-DC51-3F4B-B9B2-DE9A8D52129C}"/>
                </a:ext>
              </a:extLst>
            </p:cNvPr>
            <p:cNvSpPr/>
            <p:nvPr/>
          </p:nvSpPr>
          <p:spPr>
            <a:xfrm>
              <a:off x="4173573" y="5611660"/>
              <a:ext cx="820454" cy="789140"/>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13DEC6C9-2269-2541-90EB-859888362C49}"/>
                </a:ext>
              </a:extLst>
            </p:cNvPr>
            <p:cNvSpPr/>
            <p:nvPr/>
          </p:nvSpPr>
          <p:spPr>
            <a:xfrm>
              <a:off x="3710468" y="4804192"/>
              <a:ext cx="1716493" cy="67594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5431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クラウド</a:t>
            </a:r>
            <a:r>
              <a:rPr lang="ja-JP" altLang="en-US" dirty="0"/>
              <a:t>・インテグレーターになるため</a:t>
            </a:r>
            <a:r>
              <a:rPr lang="ja-JP" altLang="en-US"/>
              <a:t>の要件</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45</a:t>
            </a:fld>
            <a:endParaRPr kumimoji="1" lang="ja-JP" altLang="en-US"/>
          </a:p>
        </p:txBody>
      </p:sp>
      <p:sp>
        <p:nvSpPr>
          <p:cNvPr id="4" name="正方形/長方形 3"/>
          <p:cNvSpPr/>
          <p:nvPr/>
        </p:nvSpPr>
        <p:spPr>
          <a:xfrm>
            <a:off x="350658" y="1556792"/>
            <a:ext cx="8442684" cy="4431983"/>
          </a:xfrm>
          <a:prstGeom prst="rect">
            <a:avLst/>
          </a:prstGeom>
        </p:spPr>
        <p:txBody>
          <a:bodyPr wrap="square">
            <a:spAutoFit/>
          </a:bodyPr>
          <a:lstStyle/>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MS Office</a:t>
            </a:r>
            <a:r>
              <a:rPr lang="ja-JP" altLang="en-US" sz="2000" b="1" dirty="0">
                <a:solidFill>
                  <a:srgbClr val="4B4B4B"/>
                </a:solidFill>
                <a:latin typeface="Meiryo" charset="-128"/>
                <a:ea typeface="Meiryo" charset="-128"/>
                <a:cs typeface="Meiryo" charset="-128"/>
              </a:rPr>
              <a:t>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瞬時にドキュメントを共有できる</a:t>
            </a:r>
            <a:r>
              <a:rPr lang="en-US" altLang="ja-JP" dirty="0">
                <a:solidFill>
                  <a:srgbClr val="4B4B4B"/>
                </a:solidFill>
                <a:latin typeface="Meiryo" charset="-128"/>
                <a:ea typeface="Meiryo" charset="-128"/>
                <a:cs typeface="Meiryo" charset="-128"/>
              </a:rPr>
              <a:t>Google Apps</a:t>
            </a:r>
            <a:r>
              <a:rPr lang="ja-JP" altLang="en-US" dirty="0">
                <a:solidFill>
                  <a:srgbClr val="4B4B4B"/>
                </a:solidFill>
                <a:latin typeface="Meiryo" charset="-128"/>
                <a:ea typeface="Meiryo" charset="-128"/>
                <a:cs typeface="Meiryo" charset="-128"/>
              </a:rPr>
              <a:t>もしくは</a:t>
            </a:r>
            <a:r>
              <a:rPr lang="en-US" altLang="ja-JP" dirty="0">
                <a:solidFill>
                  <a:srgbClr val="4B4B4B"/>
                </a:solidFill>
                <a:latin typeface="Meiryo" charset="-128"/>
                <a:ea typeface="Meiryo" charset="-128"/>
                <a:cs typeface="Meiryo" charset="-128"/>
              </a:rPr>
              <a:t>Office 365 </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社内のファイルサーバを捨ててください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Google Drive/BOX/Dropbox</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メールを捨ててください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Slack</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Excel/MS Project</a:t>
            </a:r>
            <a:r>
              <a:rPr lang="ja-JP" altLang="en-US" sz="2000" b="1" dirty="0">
                <a:solidFill>
                  <a:srgbClr val="4B4B4B"/>
                </a:solidFill>
                <a:latin typeface="Meiryo" charset="-128"/>
                <a:ea typeface="Meiryo" charset="-128"/>
                <a:cs typeface="Meiryo" charset="-128"/>
              </a:rPr>
              <a:t>のプロジェクト管理を捨ててください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Redmine/</a:t>
            </a:r>
            <a:r>
              <a:rPr lang="en-US" altLang="ja-JP" dirty="0" err="1">
                <a:solidFill>
                  <a:srgbClr val="4B4B4B"/>
                </a:solidFill>
                <a:latin typeface="Meiryo" charset="-128"/>
                <a:ea typeface="Meiryo" charset="-128"/>
                <a:cs typeface="Meiryo" charset="-128"/>
              </a:rPr>
              <a:t>Atllasian</a:t>
            </a:r>
            <a:r>
              <a:rPr lang="en-US" altLang="ja-JP" dirty="0">
                <a:solidFill>
                  <a:srgbClr val="4B4B4B"/>
                </a:solidFill>
                <a:latin typeface="Meiryo" charset="-128"/>
                <a:ea typeface="Meiryo" charset="-128"/>
                <a:cs typeface="Meiryo" charset="-128"/>
              </a:rPr>
              <a:t> Confluence</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社内のソースコード管理サーバを捨てて下さい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GitHub/</a:t>
            </a:r>
            <a:r>
              <a:rPr lang="en-US" altLang="ja-JP" dirty="0" err="1">
                <a:solidFill>
                  <a:srgbClr val="4B4B4B"/>
                </a:solidFill>
                <a:latin typeface="Meiryo" charset="-128"/>
                <a:ea typeface="Meiryo" charset="-128"/>
                <a:cs typeface="Meiryo" charset="-128"/>
              </a:rPr>
              <a:t>Bitbucket</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社内検証サーバを捨ててください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パブリッククラウドを使ってください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私用のスマートフォンやパソコンで”どこでも”仕事をさせてください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これはオフィスで、といった決まり事はなくしてください</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2729532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bwMode="auto">
          <a:xfrm>
            <a:off x="217766" y="112747"/>
            <a:ext cx="7189549" cy="48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342" tIns="79411" rIns="40342" bIns="20171" numCol="1" anchor="ctr" anchorCtr="0" compatLnSpc="1">
            <a:prstTxWarp prst="textNoShape">
              <a:avLst/>
            </a:prstTxWarp>
            <a:noAutofit/>
          </a:bodyPr>
          <a:lstStyle>
            <a:lvl1pPr algn="l" rtl="0" eaLnBrk="0" fontAlgn="t" hangingPunct="0">
              <a:spcBef>
                <a:spcPct val="0"/>
              </a:spcBef>
              <a:spcAft>
                <a:spcPct val="0"/>
              </a:spcAft>
              <a:defRPr kumimoji="1" sz="2000" b="1">
                <a:solidFill>
                  <a:schemeClr val="tx1"/>
                </a:solidFill>
                <a:latin typeface="+mj-lt"/>
                <a:ea typeface="+mj-ea"/>
                <a:cs typeface="メイリオ" pitchFamily="50" charset="-128"/>
                <a:sym typeface="ヒラギノ角ゴ Pro W3" pitchFamily="-84" charset="-128"/>
              </a:defRPr>
            </a:lvl1pPr>
            <a:lvl2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2pPr>
            <a:lvl3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3pPr>
            <a:lvl4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4pPr>
            <a:lvl5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5pPr>
            <a:lvl6pPr marL="286927"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6pPr>
            <a:lvl7pPr marL="573856"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7pPr>
            <a:lvl8pPr marL="860785"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8pPr>
            <a:lvl9pPr marL="1147713"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9pPr>
          </a:lstStyle>
          <a:p>
            <a:pPr defTabSz="642789"/>
            <a:r>
              <a:rPr lang="ja-JP" altLang="en-US" sz="2531">
                <a:solidFill>
                  <a:srgbClr val="000000"/>
                </a:solidFill>
                <a:latin typeface="メイリオ" panose="020B0604030504040204" pitchFamily="50" charset="-128"/>
                <a:ea typeface="メイリオ" panose="020B0604030504040204" pitchFamily="50" charset="-128"/>
              </a:rPr>
              <a:t>参考資料</a:t>
            </a:r>
            <a:r>
              <a:rPr lang="en-US" altLang="ja-JP" sz="2531" dirty="0">
                <a:solidFill>
                  <a:srgbClr val="000000"/>
                </a:solidFill>
                <a:latin typeface="メイリオ" panose="020B0604030504040204" pitchFamily="50" charset="-128"/>
                <a:ea typeface="メイリオ" panose="020B0604030504040204" pitchFamily="50" charset="-128"/>
              </a:rPr>
              <a:t>: </a:t>
            </a:r>
            <a:r>
              <a:rPr lang="en-US" altLang="ja-JP" sz="2531" dirty="0" err="1">
                <a:solidFill>
                  <a:srgbClr val="000000"/>
                </a:solidFill>
                <a:latin typeface="メイリオ" panose="020B0604030504040204" pitchFamily="50" charset="-128"/>
                <a:ea typeface="メイリオ" panose="020B0604030504040204" pitchFamily="50" charset="-128"/>
              </a:rPr>
              <a:t>DeNA</a:t>
            </a:r>
            <a:r>
              <a:rPr lang="en-US" altLang="ja-JP" sz="2531">
                <a:solidFill>
                  <a:srgbClr val="000000"/>
                </a:solidFill>
                <a:latin typeface="メイリオ" panose="020B0604030504040204" pitchFamily="50" charset="-128"/>
                <a:ea typeface="メイリオ" panose="020B0604030504040204" pitchFamily="50" charset="-128"/>
              </a:rPr>
              <a:t> </a:t>
            </a:r>
            <a:r>
              <a:rPr lang="ja-JP" altLang="en-US" sz="2531">
                <a:solidFill>
                  <a:srgbClr val="000000"/>
                </a:solidFill>
                <a:latin typeface="メイリオ" panose="020B0604030504040204" pitchFamily="50" charset="-128"/>
                <a:ea typeface="メイリオ" panose="020B0604030504040204" pitchFamily="50" charset="-128"/>
              </a:rPr>
              <a:t>全社</a:t>
            </a:r>
            <a:r>
              <a:rPr lang="ja-JP" altLang="en-US" sz="2531" dirty="0">
                <a:solidFill>
                  <a:srgbClr val="000000"/>
                </a:solidFill>
                <a:latin typeface="メイリオ" panose="020B0604030504040204" pitchFamily="50" charset="-128"/>
                <a:ea typeface="メイリオ" panose="020B0604030504040204" pitchFamily="50" charset="-128"/>
              </a:rPr>
              <a:t>システム構成</a:t>
            </a:r>
            <a:endParaRPr lang="ja-JP" altLang="en-US" sz="2531" b="0" dirty="0">
              <a:solidFill>
                <a:srgbClr val="000000"/>
              </a:solidFill>
              <a:latin typeface="メイリオ" panose="020B0604030504040204" pitchFamily="50" charset="-128"/>
              <a:ea typeface="メイリオ" panose="020B0604030504040204" pitchFamily="50" charset="-128"/>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91" y="745577"/>
            <a:ext cx="3325866" cy="58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135" y="1426916"/>
            <a:ext cx="8708468" cy="515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2910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AF355-C088-5242-849C-4B6623CE6DB4}"/>
              </a:ext>
            </a:extLst>
          </p:cNvPr>
          <p:cNvSpPr>
            <a:spLocks noGrp="1"/>
          </p:cNvSpPr>
          <p:nvPr>
            <p:ph type="title"/>
          </p:nvPr>
        </p:nvSpPr>
        <p:spPr/>
        <p:txBody>
          <a:bodyPr/>
          <a:lstStyle/>
          <a:p>
            <a:r>
              <a:rPr kumimoji="1" lang="ja-JP" altLang="en-US"/>
              <a:t>「共創」ビジネスの本質</a:t>
            </a:r>
          </a:p>
        </p:txBody>
      </p:sp>
      <p:sp>
        <p:nvSpPr>
          <p:cNvPr id="3" name="円/楕円 2">
            <a:extLst>
              <a:ext uri="{FF2B5EF4-FFF2-40B4-BE49-F238E27FC236}">
                <a16:creationId xmlns:a16="http://schemas.microsoft.com/office/drawing/2014/main" id="{84AFD60C-3F8A-7D4F-B647-13142FE0B756}"/>
              </a:ext>
            </a:extLst>
          </p:cNvPr>
          <p:cNvSpPr/>
          <p:nvPr/>
        </p:nvSpPr>
        <p:spPr>
          <a:xfrm>
            <a:off x="2241037" y="1675796"/>
            <a:ext cx="2739740" cy="273627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9D95AC6D-8F97-954A-A98D-4D5216C95994}"/>
              </a:ext>
            </a:extLst>
          </p:cNvPr>
          <p:cNvSpPr txBox="1"/>
          <p:nvPr/>
        </p:nvSpPr>
        <p:spPr>
          <a:xfrm>
            <a:off x="2749132" y="2660629"/>
            <a:ext cx="1723549" cy="1015663"/>
          </a:xfrm>
          <a:prstGeom prst="rect">
            <a:avLst/>
          </a:prstGeom>
          <a:noFill/>
        </p:spPr>
        <p:txBody>
          <a:bodyPr wrap="none" rtlCol="0">
            <a:spAutoFit/>
          </a:bodyPr>
          <a:lstStyle/>
          <a:p>
            <a:pPr algn="ctr"/>
            <a:r>
              <a:rPr kumimoji="1" lang="ja-JP" altLang="en-US" sz="6000" b="1">
                <a:solidFill>
                  <a:schemeClr val="bg1"/>
                </a:solidFill>
                <a:latin typeface="Meiryo" panose="020B0604030504040204" pitchFamily="34" charset="-128"/>
                <a:ea typeface="Meiryo" panose="020B0604030504040204" pitchFamily="34" charset="-128"/>
              </a:rPr>
              <a:t>共創</a:t>
            </a:r>
          </a:p>
        </p:txBody>
      </p:sp>
      <p:sp>
        <p:nvSpPr>
          <p:cNvPr id="5" name="正方形/長方形 4">
            <a:extLst>
              <a:ext uri="{FF2B5EF4-FFF2-40B4-BE49-F238E27FC236}">
                <a16:creationId xmlns:a16="http://schemas.microsoft.com/office/drawing/2014/main" id="{D96A707A-374A-DD49-8851-3A0E3F9A38E1}"/>
              </a:ext>
            </a:extLst>
          </p:cNvPr>
          <p:cNvSpPr/>
          <p:nvPr/>
        </p:nvSpPr>
        <p:spPr>
          <a:xfrm>
            <a:off x="395904" y="397256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体験の共有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DC5AC70A-2B99-7F4E-9AD1-5119C4A222D7}"/>
              </a:ext>
            </a:extLst>
          </p:cNvPr>
          <p:cNvSpPr/>
          <p:nvPr/>
        </p:nvSpPr>
        <p:spPr>
          <a:xfrm>
            <a:off x="395904" y="1568954"/>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技術の共有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9F5DC3C-96C0-464F-BAAB-1A65328F4C8C}"/>
              </a:ext>
            </a:extLst>
          </p:cNvPr>
          <p:cNvSpPr/>
          <p:nvPr/>
        </p:nvSpPr>
        <p:spPr>
          <a:xfrm>
            <a:off x="395904" y="280857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価値の共有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E8A015F4-2451-9D4C-837D-30D9DFFD8A30}"/>
              </a:ext>
            </a:extLst>
          </p:cNvPr>
          <p:cNvSpPr txBox="1"/>
          <p:nvPr/>
        </p:nvSpPr>
        <p:spPr>
          <a:xfrm>
            <a:off x="332708" y="2198229"/>
            <a:ext cx="2046341"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圧倒的な技術力</a:t>
            </a:r>
          </a:p>
        </p:txBody>
      </p:sp>
      <p:sp>
        <p:nvSpPr>
          <p:cNvPr id="11" name="テキスト ボックス 10">
            <a:extLst>
              <a:ext uri="{FF2B5EF4-FFF2-40B4-BE49-F238E27FC236}">
                <a16:creationId xmlns:a16="http://schemas.microsoft.com/office/drawing/2014/main" id="{B610F531-DB00-8947-99CC-40944773C69B}"/>
              </a:ext>
            </a:extLst>
          </p:cNvPr>
          <p:cNvSpPr txBox="1"/>
          <p:nvPr/>
        </p:nvSpPr>
        <p:spPr>
          <a:xfrm>
            <a:off x="332708" y="3426013"/>
            <a:ext cx="2739740"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信頼される人格</a:t>
            </a:r>
          </a:p>
        </p:txBody>
      </p:sp>
      <p:sp>
        <p:nvSpPr>
          <p:cNvPr id="12" name="テキスト ボックス 11">
            <a:extLst>
              <a:ext uri="{FF2B5EF4-FFF2-40B4-BE49-F238E27FC236}">
                <a16:creationId xmlns:a16="http://schemas.microsoft.com/office/drawing/2014/main" id="{955571A6-C8C6-CB48-A6B3-F4E5CB584433}"/>
              </a:ext>
            </a:extLst>
          </p:cNvPr>
          <p:cNvSpPr txBox="1"/>
          <p:nvPr/>
        </p:nvSpPr>
        <p:spPr>
          <a:xfrm>
            <a:off x="332708" y="4596752"/>
            <a:ext cx="3724222" cy="400110"/>
          </a:xfrm>
          <a:prstGeom prst="rect">
            <a:avLst/>
          </a:prstGeom>
          <a:noFill/>
        </p:spPr>
        <p:txBody>
          <a:bodyPr wrap="square" rtlCol="0">
            <a:spAutoFit/>
          </a:bodyPr>
          <a:lstStyle/>
          <a:p>
            <a:r>
              <a:rPr lang="ja-JP" altLang="en-US" sz="2000" b="1">
                <a:solidFill>
                  <a:srgbClr val="0070C0"/>
                </a:solidFill>
                <a:latin typeface="Meiryo" panose="020B0604030504040204" pitchFamily="34" charset="-128"/>
                <a:ea typeface="Meiryo" panose="020B0604030504040204" pitchFamily="34" charset="-128"/>
              </a:rPr>
              <a:t>模範でリードする</a:t>
            </a:r>
            <a:endParaRPr lang="en-US" altLang="ja-JP" sz="2000" b="1"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0B489A2-6107-7246-8B76-0D68D03EED1A}"/>
              </a:ext>
            </a:extLst>
          </p:cNvPr>
          <p:cNvGrpSpPr/>
          <p:nvPr/>
        </p:nvGrpSpPr>
        <p:grpSpPr>
          <a:xfrm>
            <a:off x="4839376" y="2574895"/>
            <a:ext cx="4185218" cy="1027729"/>
            <a:chOff x="4737068" y="2214669"/>
            <a:chExt cx="4185218" cy="1027729"/>
          </a:xfrm>
        </p:grpSpPr>
        <p:sp>
          <p:nvSpPr>
            <p:cNvPr id="8" name="テキスト ボックス 7">
              <a:extLst>
                <a:ext uri="{FF2B5EF4-FFF2-40B4-BE49-F238E27FC236}">
                  <a16:creationId xmlns:a16="http://schemas.microsoft.com/office/drawing/2014/main" id="{B6040F33-955F-7F41-99FE-3C4F28F92679}"/>
                </a:ext>
              </a:extLst>
            </p:cNvPr>
            <p:cNvSpPr txBox="1"/>
            <p:nvPr/>
          </p:nvSpPr>
          <p:spPr>
            <a:xfrm>
              <a:off x="5319589" y="2319087"/>
              <a:ext cx="3602697" cy="830997"/>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「一緒に取り組みたい</a:t>
              </a:r>
              <a:r>
                <a:rPr lang="ja-JP" altLang="en-US" sz="2400" b="1">
                  <a:solidFill>
                    <a:srgbClr val="0070C0"/>
                  </a:solidFill>
                  <a:latin typeface="Meiryo" panose="020B0604030504040204" pitchFamily="34" charset="-128"/>
                  <a:ea typeface="Meiryo" panose="020B0604030504040204" pitchFamily="34" charset="-128"/>
                </a:rPr>
                <a:t>」</a:t>
              </a:r>
              <a:endParaRPr kumimoji="1" lang="en-US" altLang="ja-JP" sz="2400" b="1" dirty="0">
                <a:solidFill>
                  <a:srgbClr val="0070C0"/>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相手に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惚れさせる</a:t>
              </a:r>
              <a:r>
                <a:rPr kumimoji="1" lang="ja-JP" altLang="en-US" sz="2400" b="1">
                  <a:solidFill>
                    <a:srgbClr val="0070C0"/>
                  </a:solidFill>
                  <a:latin typeface="Meiryo" panose="020B0604030504040204" pitchFamily="34" charset="-128"/>
                  <a:ea typeface="Meiryo" panose="020B0604030504040204" pitchFamily="34" charset="-128"/>
                </a:rPr>
                <a:t>こと</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
          <p:nvSpPr>
            <p:cNvPr id="13" name="右矢印 12">
              <a:extLst>
                <a:ext uri="{FF2B5EF4-FFF2-40B4-BE49-F238E27FC236}">
                  <a16:creationId xmlns:a16="http://schemas.microsoft.com/office/drawing/2014/main" id="{056C9EE9-EA51-DC4C-9052-D1889CCB6DCD}"/>
                </a:ext>
              </a:extLst>
            </p:cNvPr>
            <p:cNvSpPr/>
            <p:nvPr/>
          </p:nvSpPr>
          <p:spPr>
            <a:xfrm>
              <a:off x="4737068" y="2214669"/>
              <a:ext cx="649496" cy="1027729"/>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C9D18511-34E4-B943-8D23-2D5FC3DB6D26}"/>
              </a:ext>
            </a:extLst>
          </p:cNvPr>
          <p:cNvSpPr txBox="1"/>
          <p:nvPr/>
        </p:nvSpPr>
        <p:spPr>
          <a:xfrm>
            <a:off x="260198" y="5544851"/>
            <a:ext cx="8623603" cy="461665"/>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これからの</a:t>
            </a:r>
            <a:r>
              <a:rPr kumimoji="1" lang="en-US" altLang="ja-JP" sz="2400" b="1" dirty="0">
                <a:solidFill>
                  <a:srgbClr val="0070C0"/>
                </a:solidFill>
                <a:latin typeface="Meiryo" panose="020B0604030504040204" pitchFamily="34" charset="-128"/>
                <a:ea typeface="Meiryo" panose="020B0604030504040204" pitchFamily="34" charset="-128"/>
              </a:rPr>
              <a:t>IT</a:t>
            </a:r>
            <a:r>
              <a:rPr kumimoji="1" lang="ja-JP" altLang="en-US" sz="2400" b="1">
                <a:solidFill>
                  <a:srgbClr val="0070C0"/>
                </a:solidFill>
                <a:latin typeface="Meiryo" panose="020B0604030504040204" pitchFamily="34" charset="-128"/>
                <a:ea typeface="Meiryo" panose="020B0604030504040204" pitchFamily="34" charset="-128"/>
              </a:rPr>
              <a:t>文化を</a:t>
            </a:r>
            <a:r>
              <a:rPr lang="ja-JP" altLang="en-US" sz="2400" b="1">
                <a:solidFill>
                  <a:schemeClr val="accent6">
                    <a:lumMod val="75000"/>
                  </a:schemeClr>
                </a:solidFill>
                <a:latin typeface="Meiryo" panose="020B0604030504040204" pitchFamily="34" charset="-128"/>
                <a:ea typeface="Meiryo" panose="020B0604030504040204" pitchFamily="34" charset="-128"/>
              </a:rPr>
              <a:t>自らの模範</a:t>
            </a:r>
            <a:r>
              <a:rPr lang="ja-JP" altLang="en-US" sz="2400" b="1">
                <a:solidFill>
                  <a:srgbClr val="0070C0"/>
                </a:solidFill>
                <a:latin typeface="Meiryo" panose="020B0604030504040204" pitchFamily="34" charset="-128"/>
                <a:ea typeface="Meiryo" panose="020B0604030504040204" pitchFamily="34" charset="-128"/>
              </a:rPr>
              <a:t>を通して</a:t>
            </a:r>
            <a:r>
              <a:rPr kumimoji="1" lang="ja-JP" altLang="en-US" sz="2400" b="1">
                <a:solidFill>
                  <a:srgbClr val="0070C0"/>
                </a:solidFill>
                <a:latin typeface="Meiryo" panose="020B0604030504040204" pitchFamily="34" charset="-128"/>
                <a:ea typeface="Meiryo" panose="020B0604030504040204" pitchFamily="34" charset="-128"/>
              </a:rPr>
              <a:t>お客様に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感染</a:t>
            </a:r>
            <a:r>
              <a:rPr kumimoji="1" lang="ja-JP" altLang="en-US" sz="2400" b="1">
                <a:solidFill>
                  <a:srgbClr val="0070C0"/>
                </a:solidFill>
                <a:latin typeface="Meiryo" panose="020B0604030504040204" pitchFamily="34" charset="-128"/>
                <a:ea typeface="Meiryo" panose="020B0604030504040204" pitchFamily="34" charset="-128"/>
              </a:rPr>
              <a:t>させる</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7407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1"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P spid="1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04E9F-F929-0247-93CE-DC4225C5A7E5}"/>
              </a:ext>
            </a:extLst>
          </p:cNvPr>
          <p:cNvSpPr>
            <a:spLocks noGrp="1"/>
          </p:cNvSpPr>
          <p:nvPr>
            <p:ph type="title"/>
          </p:nvPr>
        </p:nvSpPr>
        <p:spPr/>
        <p:txBody>
          <a:bodyPr/>
          <a:lstStyle/>
          <a:p>
            <a:r>
              <a:rPr lang="en-US" altLang="ja-JP" dirty="0" err="1"/>
              <a:t>MaaS</a:t>
            </a:r>
            <a:r>
              <a:rPr lang="ja-JP" altLang="en-US"/>
              <a:t>（</a:t>
            </a:r>
            <a:r>
              <a:rPr lang="en-US" altLang="ja-JP" dirty="0"/>
              <a:t>Mobility as a Service</a:t>
            </a:r>
            <a:r>
              <a:rPr lang="ja-JP" altLang="en-US"/>
              <a:t>）</a:t>
            </a:r>
          </a:p>
        </p:txBody>
      </p:sp>
      <p:pic>
        <p:nvPicPr>
          <p:cNvPr id="7" name="図 6">
            <a:hlinkClick r:id="rId2"/>
            <a:extLst>
              <a:ext uri="{FF2B5EF4-FFF2-40B4-BE49-F238E27FC236}">
                <a16:creationId xmlns:a16="http://schemas.microsoft.com/office/drawing/2014/main" id="{B378F531-CFAE-C449-844A-A6858A09A7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5165" y="957906"/>
            <a:ext cx="7173670" cy="4412957"/>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DDECA8E2-2400-5A4C-988D-2FC2DF3440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5856" y="5576068"/>
            <a:ext cx="841276" cy="721628"/>
          </a:xfrm>
          <a:prstGeom prst="rect">
            <a:avLst/>
          </a:prstGeom>
        </p:spPr>
      </p:pic>
      <p:pic>
        <p:nvPicPr>
          <p:cNvPr id="10" name="図 9">
            <a:extLst>
              <a:ext uri="{FF2B5EF4-FFF2-40B4-BE49-F238E27FC236}">
                <a16:creationId xmlns:a16="http://schemas.microsoft.com/office/drawing/2014/main" id="{3FAE8ED9-45DC-DD46-8DBB-607192BDC42E}"/>
              </a:ext>
            </a:extLst>
          </p:cNvPr>
          <p:cNvPicPr>
            <a:picLocks noChangeAspect="1"/>
          </p:cNvPicPr>
          <p:nvPr/>
        </p:nvPicPr>
        <p:blipFill>
          <a:blip r:embed="rId5"/>
          <a:stretch>
            <a:fillRect/>
          </a:stretch>
        </p:blipFill>
        <p:spPr>
          <a:xfrm>
            <a:off x="4932040" y="5576068"/>
            <a:ext cx="1434665" cy="721628"/>
          </a:xfrm>
          <a:prstGeom prst="rect">
            <a:avLst/>
          </a:prstGeom>
        </p:spPr>
      </p:pic>
      <p:sp>
        <p:nvSpPr>
          <p:cNvPr id="11" name="乗算記号 10">
            <a:extLst>
              <a:ext uri="{FF2B5EF4-FFF2-40B4-BE49-F238E27FC236}">
                <a16:creationId xmlns:a16="http://schemas.microsoft.com/office/drawing/2014/main" id="{FD598D32-87D5-9349-A754-CD464E96B5E3}"/>
              </a:ext>
            </a:extLst>
          </p:cNvPr>
          <p:cNvSpPr/>
          <p:nvPr/>
        </p:nvSpPr>
        <p:spPr>
          <a:xfrm>
            <a:off x="4247964" y="5618658"/>
            <a:ext cx="648072" cy="636448"/>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2767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Smart Construction</a:t>
            </a:r>
            <a:r>
              <a:rPr lang="ja-JP" altLang="en-US" dirty="0"/>
              <a:t>：土木工事の自動化</a:t>
            </a:r>
          </a:p>
        </p:txBody>
      </p:sp>
      <p:sp>
        <p:nvSpPr>
          <p:cNvPr id="5" name="正方形/長方形 4"/>
          <p:cNvSpPr/>
          <p:nvPr/>
        </p:nvSpPr>
        <p:spPr>
          <a:xfrm>
            <a:off x="228600" y="4802897"/>
            <a:ext cx="8686800" cy="369332"/>
          </a:xfrm>
          <a:prstGeom prst="rect">
            <a:avLst/>
          </a:prstGeom>
        </p:spPr>
        <p:txBody>
          <a:bodyPr wrap="square">
            <a:spAutoFit/>
          </a:bodyPr>
          <a:lstStyle/>
          <a:p>
            <a:pPr algn="ctr"/>
            <a:r>
              <a:rPr lang="ja-JP" altLang="en-US">
                <a:solidFill>
                  <a:schemeClr val="tx1">
                    <a:lumMod val="50000"/>
                    <a:lumOff val="50000"/>
                  </a:schemeClr>
                </a:solidFill>
                <a:latin typeface="Meiryo" charset="-128"/>
                <a:ea typeface="Meiryo" charset="-128"/>
                <a:cs typeface="Meiryo" charset="-128"/>
              </a:rPr>
              <a:t>土木工事の常識を覆す、新しい取り組み</a:t>
            </a:r>
            <a:endParaRPr lang="ja-JP" altLang="en-US" dirty="0">
              <a:solidFill>
                <a:schemeClr val="tx1">
                  <a:lumMod val="50000"/>
                  <a:lumOff val="50000"/>
                </a:schemeClr>
              </a:solidFill>
              <a:latin typeface="Meiryo" charset="-128"/>
              <a:ea typeface="Meiryo" charset="-128"/>
              <a:cs typeface="Meiryo" charset="-128"/>
            </a:endParaRPr>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0" y="2222500"/>
            <a:ext cx="8113776" cy="2401824"/>
          </a:xfrm>
          <a:prstGeom prst="rect">
            <a:avLst/>
          </a:prstGeom>
        </p:spPr>
      </p:pic>
    </p:spTree>
    <p:extLst>
      <p:ext uri="{BB962C8B-B14F-4D97-AF65-F5344CB8AC3E}">
        <p14:creationId xmlns:p14="http://schemas.microsoft.com/office/powerpoint/2010/main" val="85827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Meiryo" panose="020B0604030504040204" pitchFamily="34" charset="-128"/>
                <a:ea typeface="Meiryo" panose="020B0604030504040204" pitchFamily="34" charset="-128"/>
                <a:cs typeface="Arial"/>
              </a:rPr>
              <a:t>IT</a:t>
            </a:r>
            <a:r>
              <a:rPr lang="ja-JP" altLang="en-US" sz="2800" dirty="0">
                <a:solidFill>
                  <a:srgbClr val="FFFFFF"/>
                </a:solidFill>
                <a:effectLst/>
                <a:latin typeface="Meiryo" panose="020B0604030504040204" pitchFamily="34" charset="-128"/>
                <a:ea typeface="Meiryo" panose="020B0604030504040204" pitchFamily="34" charset="-128"/>
                <a:cs typeface="Arial"/>
              </a:rPr>
              <a:t>トレンドとサイバーフィジカルシステム</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en-US" altLang="ja-JP" sz="2000" dirty="0">
                <a:solidFill>
                  <a:srgbClr val="FFFFFF"/>
                </a:solidFill>
                <a:latin typeface="Meiryo" panose="020B0604030504040204" pitchFamily="34" charset="-128"/>
                <a:ea typeface="Meiryo" panose="020B0604030504040204" pitchFamily="34" charset="-128"/>
                <a:cs typeface="Arial"/>
              </a:rPr>
              <a:t>IT Trend &amp; Cyber-Physical System</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26796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コンピューターとは何か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テキスト ボックス 8"/>
          <p:cNvSpPr txBox="1"/>
          <p:nvPr/>
        </p:nvSpPr>
        <p:spPr>
          <a:xfrm>
            <a:off x="5206467" y="909908"/>
            <a:ext cx="1677062"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Calculator</a:t>
            </a:r>
            <a:endParaRPr kumimoji="1" lang="ja-JP" altLang="en-US" sz="2400" dirty="0">
              <a:latin typeface="Meiryo" panose="020B0604030504040204" pitchFamily="34" charset="-128"/>
              <a:ea typeface="Meiryo" panose="020B0604030504040204" pitchFamily="34" charset="-128"/>
            </a:endParaRPr>
          </a:p>
        </p:txBody>
      </p:sp>
      <p:sp>
        <p:nvSpPr>
          <p:cNvPr id="10" name="テキスト ボックス 9"/>
          <p:cNvSpPr txBox="1"/>
          <p:nvPr/>
        </p:nvSpPr>
        <p:spPr>
          <a:xfrm>
            <a:off x="5209288" y="3660359"/>
            <a:ext cx="1669048"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Computer</a:t>
            </a:r>
            <a:endParaRPr kumimoji="1" lang="ja-JP" altLang="en-US" sz="2400" dirty="0">
              <a:latin typeface="Meiryo" panose="020B0604030504040204" pitchFamily="34" charset="-128"/>
              <a:ea typeface="Meiryo" panose="020B0604030504040204" pitchFamily="34" charset="-128"/>
            </a:endParaRPr>
          </a:p>
        </p:txBody>
      </p:sp>
      <p:pic>
        <p:nvPicPr>
          <p:cNvPr id="11" name="図 1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cs typeface="Meiryo" charset="-128"/>
              </a:rPr>
              <a:t>演算するための道具</a:t>
            </a:r>
            <a:endParaRPr kumimoji="1" lang="ja-JP" altLang="en-US" sz="105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7120170" y="909908"/>
            <a:ext cx="1545616"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Calculate</a:t>
            </a:r>
            <a:endParaRPr kumimoji="1" lang="ja-JP" altLang="en-US" sz="2400" dirty="0">
              <a:latin typeface="Meiryo" panose="020B0604030504040204" pitchFamily="34" charset="-128"/>
              <a:ea typeface="Meiryo" panose="020B0604030504040204" pitchFamily="34" charset="-128"/>
            </a:endParaRPr>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cs typeface="Meiryo" charset="-128"/>
              </a:rPr>
              <a:t>演算する</a:t>
            </a:r>
            <a:endParaRPr kumimoji="1" lang="ja-JP" altLang="en-US" sz="1050" dirty="0">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7121772" y="3649438"/>
            <a:ext cx="1542410"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Compute</a:t>
            </a:r>
            <a:endParaRPr kumimoji="1" lang="ja-JP" altLang="en-US" sz="2400" dirty="0">
              <a:latin typeface="Meiryo" panose="020B0604030504040204" pitchFamily="34" charset="-128"/>
              <a:ea typeface="Meiryo" panose="020B0604030504040204" pitchFamily="34" charset="-128"/>
            </a:endParaRPr>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panose="020B0604030504040204" pitchFamily="34" charset="-128"/>
                <a:ea typeface="Meiryo" panose="020B0604030504040204" pitchFamily="34" charset="-128"/>
                <a:cs typeface="Meiryo" charset="-128"/>
              </a:rPr>
              <a:t>複数の演算を組み合わせ</a:t>
            </a:r>
            <a:endParaRPr kumimoji="1" lang="en-US" altLang="ja-JP" sz="1050" dirty="0">
              <a:latin typeface="Meiryo" panose="020B0604030504040204" pitchFamily="34" charset="-128"/>
              <a:ea typeface="Meiryo" panose="020B0604030504040204" pitchFamily="34" charset="-128"/>
              <a:cs typeface="Meiryo" charset="-128"/>
            </a:endParaRPr>
          </a:p>
          <a:p>
            <a:pPr algn="ctr"/>
            <a:r>
              <a:rPr kumimoji="1" lang="ja-JP" altLang="en-US" sz="1050" dirty="0">
                <a:latin typeface="Meiryo" panose="020B0604030504040204" pitchFamily="34" charset="-128"/>
                <a:ea typeface="Meiryo" panose="020B0604030504040204" pitchFamily="34"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panose="020B0604030504040204" pitchFamily="34" charset="-128"/>
                <a:ea typeface="Meiryo" panose="020B0604030504040204" pitchFamily="34" charset="-128"/>
                <a:cs typeface="Meiryo" charset="-128"/>
              </a:rPr>
              <a:t>複数演算</a:t>
            </a:r>
            <a:r>
              <a:rPr lang="ja-JP" altLang="en-US" sz="1050" dirty="0">
                <a:latin typeface="Meiryo" panose="020B0604030504040204" pitchFamily="34" charset="-128"/>
                <a:ea typeface="Meiryo" panose="020B0604030504040204" pitchFamily="34" charset="-128"/>
                <a:cs typeface="Meiryo" charset="-128"/>
              </a:rPr>
              <a:t>の</a:t>
            </a:r>
            <a:r>
              <a:rPr kumimoji="1" lang="ja-JP" altLang="en-US" sz="1050" dirty="0">
                <a:latin typeface="Meiryo" panose="020B0604030504040204" pitchFamily="34" charset="-128"/>
                <a:ea typeface="Meiryo" panose="020B0604030504040204" pitchFamily="34" charset="-128"/>
                <a:cs typeface="Meiryo" charset="-128"/>
              </a:rPr>
              <a:t>組み合わせを</a:t>
            </a:r>
            <a:endParaRPr kumimoji="1" lang="en-US" altLang="ja-JP" sz="1050" dirty="0">
              <a:latin typeface="Meiryo" panose="020B0604030504040204" pitchFamily="34" charset="-128"/>
              <a:ea typeface="Meiryo" panose="020B0604030504040204" pitchFamily="34" charset="-128"/>
              <a:cs typeface="Meiryo" charset="-128"/>
            </a:endParaRPr>
          </a:p>
          <a:p>
            <a:pPr algn="ctr"/>
            <a:r>
              <a:rPr kumimoji="1" lang="ja-JP" altLang="en-US" sz="1050" dirty="0">
                <a:latin typeface="Meiryo" panose="020B0604030504040204" pitchFamily="34" charset="-128"/>
                <a:ea typeface="Meiryo" panose="020B0604030504040204" pitchFamily="34"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panose="020B0604030504040204" pitchFamily="34" charset="-128"/>
                <a:ea typeface="Meiryo" panose="020B0604030504040204" pitchFamily="34" charset="-128"/>
                <a:cs typeface="Meiryo" charset="-128"/>
              </a:rPr>
              <a:t>複数演算の組み合わせを</a:t>
            </a:r>
            <a:endParaRPr kumimoji="1" lang="en-US" altLang="ja-JP" sz="800" dirty="0">
              <a:latin typeface="Meiryo" panose="020B0604030504040204" pitchFamily="34" charset="-128"/>
              <a:ea typeface="Meiryo" panose="020B0604030504040204" pitchFamily="34" charset="-128"/>
              <a:cs typeface="Meiryo" charset="-128"/>
            </a:endParaRPr>
          </a:p>
          <a:p>
            <a:pPr algn="ctr"/>
            <a:r>
              <a:rPr kumimoji="1" lang="ja-JP" altLang="en-US" sz="800" dirty="0">
                <a:latin typeface="Meiryo" panose="020B0604030504040204" pitchFamily="34" charset="-128"/>
                <a:ea typeface="Meiryo" panose="020B0604030504040204" pitchFamily="34"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7" name="図 46"/>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3583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量子コンピュータとは何か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pic>
        <p:nvPicPr>
          <p:cNvPr id="47" name="図 4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8" name="テキスト ボックス 37"/>
          <p:cNvSpPr txBox="1"/>
          <p:nvPr/>
        </p:nvSpPr>
        <p:spPr>
          <a:xfrm>
            <a:off x="5334472" y="5644092"/>
            <a:ext cx="3262432" cy="584775"/>
          </a:xfrm>
          <a:prstGeom prst="rect">
            <a:avLst/>
          </a:prstGeom>
          <a:noFill/>
          <a:effectLst/>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cs typeface="Meiryo" charset="-128"/>
              </a:rPr>
              <a:t>量子力学によって明らかにされた</a:t>
            </a:r>
            <a:endParaRPr kumimoji="1" lang="en-US" altLang="ja-JP" sz="1600" b="1" dirty="0">
              <a:solidFill>
                <a:srgbClr val="0070C0"/>
              </a:solidFill>
              <a:latin typeface="Meiryo" panose="020B0604030504040204" pitchFamily="34" charset="-128"/>
              <a:ea typeface="Meiryo" panose="020B0604030504040204" pitchFamily="34" charset="-128"/>
              <a:cs typeface="Meiryo" charset="-128"/>
            </a:endParaRPr>
          </a:p>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量子の動き／現象を利用して演算</a:t>
            </a:r>
            <a:endParaRPr kumimoji="1"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 name="図 2">
            <a:extLst>
              <a:ext uri="{FF2B5EF4-FFF2-40B4-BE49-F238E27FC236}">
                <a16:creationId xmlns:a16="http://schemas.microsoft.com/office/drawing/2014/main" id="{4D4FFD04-A021-C944-83C2-D2153001BBB7}"/>
              </a:ext>
            </a:extLst>
          </p:cNvPr>
          <p:cNvPicPr>
            <a:picLocks noChangeAspect="1"/>
          </p:cNvPicPr>
          <p:nvPr/>
        </p:nvPicPr>
        <p:blipFill>
          <a:blip r:embed="rId7"/>
          <a:stretch>
            <a:fillRect/>
          </a:stretch>
        </p:blipFill>
        <p:spPr>
          <a:xfrm>
            <a:off x="4911633" y="1125512"/>
            <a:ext cx="4108109" cy="4279280"/>
          </a:xfrm>
          <a:prstGeom prst="rect">
            <a:avLst/>
          </a:prstGeom>
        </p:spPr>
      </p:pic>
    </p:spTree>
    <p:extLst>
      <p:ext uri="{BB962C8B-B14F-4D97-AF65-F5344CB8AC3E}">
        <p14:creationId xmlns:p14="http://schemas.microsoft.com/office/powerpoint/2010/main" val="670745816"/>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46715</TotalTime>
  <Words>6814</Words>
  <Application>Microsoft Macintosh PowerPoint</Application>
  <PresentationFormat>画面に合わせる (4:3)</PresentationFormat>
  <Paragraphs>894</Paragraphs>
  <Slides>48</Slides>
  <Notes>14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48</vt:i4>
      </vt:variant>
    </vt:vector>
  </HeadingPairs>
  <TitlesOfParts>
    <vt:vector size="61" baseType="lpstr">
      <vt:lpstr>Arial Unicode MS</vt:lpstr>
      <vt:lpstr>ＭＳ Ｐゴシック</vt:lpstr>
      <vt:lpstr>メイリオ</vt:lpstr>
      <vt:lpstr>メイリオ</vt:lpstr>
      <vt:lpstr>American Typewriter</vt:lpstr>
      <vt:lpstr>Arial</vt:lpstr>
      <vt:lpstr>Calibri</vt:lpstr>
      <vt:lpstr>Century Gothic</vt:lpstr>
      <vt:lpstr>Helvetica</vt:lpstr>
      <vt:lpstr>Helvetica Neue</vt:lpstr>
      <vt:lpstr>Thonburi</vt:lpstr>
      <vt:lpstr>Wingdings</vt:lpstr>
      <vt:lpstr>NC標準テンプレート</vt:lpstr>
      <vt:lpstr>サイバーフィジカルシステムンと デジタル・トランスフォーメーション</vt:lpstr>
      <vt:lpstr>トレンドの構造</vt:lpstr>
      <vt:lpstr>amazon go：無人のスーパー・マーケット</vt:lpstr>
      <vt:lpstr>amazon echo:機械との自然な関係を実現する音声対話</vt:lpstr>
      <vt:lpstr>MaaS（Mobility as a Service）</vt:lpstr>
      <vt:lpstr>Smart Construction：土木工事の自動化</vt:lpstr>
      <vt:lpstr>PowerPoint プレゼンテーション</vt:lpstr>
      <vt:lpstr>コンピューターとは何か</vt:lpstr>
      <vt:lpstr>量子コンピュータとは何か</vt:lpstr>
      <vt:lpstr>コンピュータ誕生の歴史</vt:lpstr>
      <vt:lpstr>ノイマン型コンピュータ　5大機能</vt:lpstr>
      <vt:lpstr>近代コンピュータ発展の歴史</vt:lpstr>
      <vt:lpstr>コンピュータ利用の歴史</vt:lpstr>
      <vt:lpstr>インターネットに接続されるデバイス数の推移</vt:lpstr>
      <vt:lpstr>コレ1枚でわかる最新のITトレンド</vt:lpstr>
      <vt:lpstr>PowerPoint プレゼンテーション</vt:lpstr>
      <vt:lpstr>デジタルとフィジカル （１）</vt:lpstr>
      <vt:lpstr>デジタルとフィジカル（２）</vt:lpstr>
      <vt:lpstr>CPSとデジタル・トランスフォーメーション</vt:lpstr>
      <vt:lpstr>デジタル・トランスフォーメーションの3つのフェーズ</vt:lpstr>
      <vt:lpstr>アマゾンのデジタル・トランスフォーメーション</vt:lpstr>
      <vt:lpstr>業務がITへITが業務へとシームレスに変換される状態</vt:lpstr>
      <vt:lpstr>デジタル・トランスフォーメーションとの関係</vt:lpstr>
      <vt:lpstr>デジタル･トランスフォーメーションを加速するサイクル</vt:lpstr>
      <vt:lpstr>デジタル･トランスフォーメーションの実現とは</vt:lpstr>
      <vt:lpstr>デジタル・トランスフォーメーションとは</vt:lpstr>
      <vt:lpstr>デジタル・トランスフォーメーションとは</vt:lpstr>
      <vt:lpstr>デジタライゼーションとデジタル・トランスフォーメーション</vt:lpstr>
      <vt:lpstr>UBERとTaxi</vt:lpstr>
      <vt:lpstr>デジタル・トランスフォーメーションの実際</vt:lpstr>
      <vt:lpstr>デジタル・トランスフォーメーションの実際</vt:lpstr>
      <vt:lpstr>デジタル・ディスラプターの創出する新しい価値</vt:lpstr>
      <vt:lpstr>デジタル・トランスフォーメーションへの２つの対応</vt:lpstr>
      <vt:lpstr>変わるビジネスとITの関係</vt:lpstr>
      <vt:lpstr>VeriSMとは何か</vt:lpstr>
      <vt:lpstr>VeriSMモデル</vt:lpstr>
      <vt:lpstr>ガバナンスとサービスマネージメント原則の関係</vt:lpstr>
      <vt:lpstr>マネージメント・メッシュとは</vt:lpstr>
      <vt:lpstr>VeriSMのサービス・サイクル</vt:lpstr>
      <vt:lpstr>DXを支えるテクノロジー 　</vt:lpstr>
      <vt:lpstr>DXを支えるテクノロジー 　</vt:lpstr>
      <vt:lpstr>DXを実現する4つの手法と考え方</vt:lpstr>
      <vt:lpstr>デジタル・トランスフォーメーションのBefore/After</vt:lpstr>
      <vt:lpstr>ソリューション営業は通用しない</vt:lpstr>
      <vt:lpstr>クラウド・インテグレーターになるための要件</vt:lpstr>
      <vt:lpstr>PowerPoint プレゼンテーション</vt:lpstr>
      <vt:lpstr>「共創」ビジネスの本質</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Microsoft Office ユーザー</cp:lastModifiedBy>
  <cp:revision>1618</cp:revision>
  <cp:lastPrinted>2018-09-25T02:18:38Z</cp:lastPrinted>
  <dcterms:created xsi:type="dcterms:W3CDTF">2014-04-30T01:58:06Z</dcterms:created>
  <dcterms:modified xsi:type="dcterms:W3CDTF">2019-02-07T01:10:11Z</dcterms:modified>
  <cp:category/>
</cp:coreProperties>
</file>