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1201" r:id="rId2"/>
    <p:sldId id="2536" r:id="rId3"/>
    <p:sldId id="2659" r:id="rId4"/>
    <p:sldId id="3051" r:id="rId5"/>
    <p:sldId id="1340" r:id="rId6"/>
    <p:sldId id="1311" r:id="rId7"/>
    <p:sldId id="760" r:id="rId8"/>
    <p:sldId id="1141" r:id="rId9"/>
    <p:sldId id="991" r:id="rId10"/>
    <p:sldId id="1356" r:id="rId11"/>
    <p:sldId id="1074" r:id="rId12"/>
    <p:sldId id="1227" r:id="rId13"/>
    <p:sldId id="1231" r:id="rId14"/>
    <p:sldId id="861" r:id="rId15"/>
    <p:sldId id="1348" r:id="rId16"/>
    <p:sldId id="1099" r:id="rId17"/>
    <p:sldId id="3048" r:id="rId18"/>
    <p:sldId id="1145" r:id="rId19"/>
    <p:sldId id="2658" r:id="rId20"/>
    <p:sldId id="3052" r:id="rId21"/>
    <p:sldId id="3053" r:id="rId22"/>
    <p:sldId id="761" r:id="rId23"/>
    <p:sldId id="862" r:id="rId24"/>
    <p:sldId id="1347" r:id="rId25"/>
    <p:sldId id="1354" r:id="rId26"/>
    <p:sldId id="1301" r:id="rId27"/>
    <p:sldId id="1351" r:id="rId28"/>
    <p:sldId id="1334" r:id="rId29"/>
    <p:sldId id="1290" r:id="rId30"/>
    <p:sldId id="1291" r:id="rId31"/>
    <p:sldId id="1346" r:id="rId32"/>
    <p:sldId id="3057" r:id="rId33"/>
    <p:sldId id="1343" r:id="rId34"/>
    <p:sldId id="1307" r:id="rId35"/>
    <p:sldId id="1322" r:id="rId36"/>
    <p:sldId id="1338" r:id="rId37"/>
    <p:sldId id="2959" r:id="rId38"/>
    <p:sldId id="2960" r:id="rId39"/>
    <p:sldId id="3049" r:id="rId40"/>
    <p:sldId id="1345" r:id="rId41"/>
    <p:sldId id="1308" r:id="rId42"/>
    <p:sldId id="1339" r:id="rId43"/>
    <p:sldId id="1336" r:id="rId44"/>
    <p:sldId id="3054" r:id="rId45"/>
    <p:sldId id="3009" r:id="rId46"/>
    <p:sldId id="2970" r:id="rId47"/>
    <p:sldId id="3002" r:id="rId48"/>
    <p:sldId id="2948" r:id="rId49"/>
    <p:sldId id="3055" r:id="rId50"/>
    <p:sldId id="3056" r:id="rId51"/>
    <p:sldId id="715" r:id="rId5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a:srgbClr val="93CDDD"/>
    <a:srgbClr val="E46C0A"/>
    <a:srgbClr val="275690"/>
    <a:srgbClr val="FFFD78"/>
    <a:srgbClr val="D6D6D6"/>
    <a:srgbClr val="FF6666"/>
    <a:srgbClr val="376092"/>
    <a:srgbClr val="00B0F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829"/>
    <p:restoredTop sz="94181" autoAdjust="0"/>
  </p:normalViewPr>
  <p:slideViewPr>
    <p:cSldViewPr snapToObjects="1" showGuides="1">
      <p:cViewPr varScale="1">
        <p:scale>
          <a:sx n="100" d="100"/>
          <a:sy n="100" d="100"/>
        </p:scale>
        <p:origin x="1760" y="160"/>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2019/2/20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2019/2/20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99931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03089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化によって生みだされる「モノのサービス化」というパラダイムシフトだ。</a:t>
            </a:r>
          </a:p>
          <a:p>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）とは、「ソフトウェアで定義された」あるいは、「ソフトウェアで規定する」という意味がある。以下の図をご覧いだきたい。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ようにしている。例えば、運航に関わる様々なデータは、一旦ソフトウェアで処理され、自動で必要な操作を行ったり、必要な情報を整理し液晶画面に表示させたりしている。操縦桿もフライ・バイ・ワイヤーといって、人間の操作した動きをセンサーで読み取り電気的な信号に置き換え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426018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モノのサービス化の本質は、モノを使用する現場とものづくりの現場を直結・連係させることにあります。決して、サブスクリプションや従量課金で儲けるビジネス・モデルの話しではありません。</a:t>
            </a:r>
          </a:p>
          <a:p>
            <a:r>
              <a:rPr kumimoji="1" lang="ja-JP" altLang="ja-JP" sz="1200" kern="1200" dirty="0">
                <a:solidFill>
                  <a:schemeClr val="tx1"/>
                </a:solidFill>
                <a:effectLst/>
                <a:latin typeface="+mn-lt"/>
                <a:ea typeface="+mn-ea"/>
                <a:cs typeface="+mn-cs"/>
              </a:rPr>
              <a:t>現場の変化やニーズをいち早くものづくりの現場に反映し、現場に成果をフィードバックする仕組みともいえるでしょう。そのためには人間の意志や操作にかかわらずセンサーによって現場のデータをリアルタイムに送り出し、分析・活用する仕組みであ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は不可欠です。</a:t>
            </a:r>
          </a:p>
          <a:p>
            <a:r>
              <a:rPr kumimoji="1" lang="ja-JP" altLang="ja-JP" sz="1200" kern="1200" dirty="0">
                <a:solidFill>
                  <a:schemeClr val="tx1"/>
                </a:solidFill>
                <a:effectLst/>
                <a:latin typeface="+mn-lt"/>
                <a:ea typeface="+mn-ea"/>
                <a:cs typeface="+mn-cs"/>
              </a:rPr>
              <a:t>また、「モノのサービス化」は「モノのソフトウェア化」を前提とします。いまモノは徹底してシンプルに作る方向に向かっています。そうすればコストは安くなりトラブルは少なく、メンテナンスにかかる手間やコストも減らすことができます。そのかわり機能や性能はモノに組み込まれたソフトウェアによって実現しようというわけです。これがモノのソフトウェア化です。</a:t>
            </a:r>
          </a:p>
          <a:p>
            <a:r>
              <a:rPr kumimoji="1" lang="ja-JP" altLang="ja-JP" sz="1200" kern="1200" dirty="0">
                <a:solidFill>
                  <a:schemeClr val="tx1"/>
                </a:solidFill>
                <a:effectLst/>
                <a:latin typeface="+mn-lt"/>
                <a:ea typeface="+mn-ea"/>
                <a:cs typeface="+mn-cs"/>
              </a:rPr>
              <a:t>モノがソフトウェアによって機能や性能を実現できる割合が大きくなれば、ものづくりの現場はネットワークを介して、これをアップデートすることで、即座にものを使う現場に介入できます。つまり、</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現場での不具合を直ちに捉え、ソフトウェアを変更することで即座に修理できるようになるのです。また、使われ方のデータを解析して現場のニーズを捉え、ソフトウェアを変更することで、お客様が買った後でも、使用の現場で機能や性能の改善を図ることができるのです。</a:t>
            </a:r>
          </a:p>
          <a:p>
            <a:r>
              <a:rPr kumimoji="1" lang="ja-JP" altLang="ja-JP" sz="1200" kern="1200" dirty="0">
                <a:solidFill>
                  <a:schemeClr val="tx1"/>
                </a:solidFill>
                <a:effectLst/>
                <a:latin typeface="+mn-lt"/>
                <a:ea typeface="+mn-ea"/>
                <a:cs typeface="+mn-cs"/>
              </a:rPr>
              <a:t>このような仕組みがモノのサービス化の本質です。つまり、ハードウェア×ソフトウェア×サービスが、一体となってモノの価値を生みだすのです。これを収益面で支えるためには「モノ＝ハードウェア×ソフトウェア」を一括で売却してしまっては、それに続くサービスの価値を提供し続けることが難しくなります。そこで、「モノ＝ハードウェア×ソフトウェア×サービス」を一体として捉え、その全体の価値に対する対価としてサブスクリプションや従量課金という収益モデルが必要となるのです。</a:t>
            </a:r>
          </a:p>
          <a:p>
            <a:r>
              <a:rPr kumimoji="1" lang="ja-JP" altLang="ja-JP" sz="1200" kern="1200" dirty="0">
                <a:solidFill>
                  <a:schemeClr val="tx1"/>
                </a:solidFill>
                <a:effectLst/>
                <a:latin typeface="+mn-lt"/>
                <a:ea typeface="+mn-ea"/>
                <a:cs typeface="+mn-cs"/>
              </a:rPr>
              <a:t>見方を変えればマーケティングとものづくりの一体化ともいえるでしょう。また、お客様のビジネス成果に直接貢献できるものづくりでもあります。</a:t>
            </a:r>
          </a:p>
          <a:p>
            <a:r>
              <a:rPr kumimoji="1" lang="ja-JP" altLang="ja-JP" sz="1200" kern="1200">
                <a:solidFill>
                  <a:schemeClr val="tx1"/>
                </a:solidFill>
                <a:effectLst/>
                <a:latin typeface="+mn-lt"/>
                <a:ea typeface="+mn-ea"/>
                <a:cs typeface="+mn-cs"/>
              </a:rPr>
              <a:t>モノのサービス化は、モノをサービスのようにレンタルで使用しサブスクリプションや従量課金で収益をあげるビジネス･モデルと捉えるのは一面的です。ここに説明した本質があってこそ、モノのサービス化は、その真価をお客様に届けることができる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08018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a:t>
            </a:r>
            <a:r>
              <a:rPr kumimoji="1" lang="ja-JP" altLang="ja-JP" sz="1200" kern="1200">
                <a:solidFill>
                  <a:schemeClr val="tx1"/>
                </a:solidFill>
                <a:effectLst/>
                <a:latin typeface="+mn-lt"/>
                <a:ea typeface="+mn-ea"/>
                <a:cs typeface="+mn-cs"/>
              </a:rPr>
              <a:t>として</a:t>
            </a:r>
            <a:r>
              <a:rPr kumimoji="1" lang="ja-JP" altLang="en-US" sz="1200" kern="1200">
                <a:solidFill>
                  <a:schemeClr val="tx1"/>
                </a:solidFill>
                <a:effectLst/>
                <a:latin typeface="+mn-lt"/>
                <a:ea typeface="+mn-ea"/>
                <a:cs typeface="+mn-cs"/>
              </a:rPr>
              <a:t>の</a:t>
            </a:r>
            <a:r>
              <a:rPr kumimoji="1" lang="ja-JP" altLang="ja-JP" sz="1200" kern="1200">
                <a:solidFill>
                  <a:schemeClr val="tx1"/>
                </a:solidFill>
                <a:effectLst/>
                <a:latin typeface="+mn-lt"/>
                <a:ea typeface="+mn-ea"/>
                <a:cs typeface="+mn-cs"/>
              </a:rPr>
              <a:t>モノ</a:t>
            </a:r>
            <a:r>
              <a:rPr kumimoji="1" lang="ja-JP" altLang="ja-JP" sz="1200" kern="1200" dirty="0">
                <a:solidFill>
                  <a:schemeClr val="tx1"/>
                </a:solidFill>
                <a:effectLst/>
                <a:latin typeface="+mn-lt"/>
                <a:ea typeface="+mn-ea"/>
                <a:cs typeface="+mn-cs"/>
              </a:rPr>
              <a:t>」を提供するビジネスが実現します。</a:t>
            </a:r>
          </a:p>
          <a:p>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また、現場で変更が生じた場合には、サービス・センターが遠隔から設計データを変更し建設機械の作業指示データを書き換えてもくれます。</a:t>
            </a:r>
          </a:p>
          <a:p>
            <a:r>
              <a:rPr kumimoji="1" lang="ja-JP" altLang="ja-JP" sz="1200" kern="1200" dirty="0">
                <a:solidFill>
                  <a:schemeClr val="tx1"/>
                </a:solidFill>
                <a:effectLst/>
                <a:latin typeface="+mn-lt"/>
                <a:ea typeface="+mn-ea"/>
                <a:cs typeface="+mn-cs"/>
              </a:rPr>
              <a:t>これらは、モノ単体としてみれば、これまでも売られていた商品であり、決して目新しいものではありません。むしろ成熟した商品として、機能や性能だけでは決定的な差別化を生みだしにくいとも言えるでしょう。そこにセンサーが組み込まれネットにつながることで、モノそのものではなく、モノを含むサービス全体が新たな価値を生みだすことで、新たな差別化を可能にしたと言えるでしょう。</a:t>
            </a:r>
          </a:p>
          <a:p>
            <a:r>
              <a:rPr kumimoji="1" lang="ja-JP" altLang="ja-JP" sz="1200" kern="1200" dirty="0">
                <a:solidFill>
                  <a:schemeClr val="tx1"/>
                </a:solidFill>
                <a:effectLst/>
                <a:latin typeface="+mn-lt"/>
                <a:ea typeface="+mn-ea"/>
                <a:cs typeface="+mn-cs"/>
              </a:rPr>
              <a:t>「サービスとしてのモノ」は、モノに新たな価値を与え、新たな競争力の源泉になる可能性を与えてくれるのです。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59827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089236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月、トヨタは、ラスベガスで開催された「</a:t>
            </a:r>
            <a:r>
              <a:rPr kumimoji="1" lang="en-US" altLang="ja-JP" sz="1200" kern="1200" dirty="0">
                <a:solidFill>
                  <a:schemeClr val="tx1"/>
                </a:solidFill>
                <a:effectLst/>
                <a:latin typeface="+mn-lt"/>
                <a:ea typeface="+mn-ea"/>
                <a:cs typeface="+mn-cs"/>
              </a:rPr>
              <a:t>CES</a:t>
            </a:r>
            <a:r>
              <a:rPr kumimoji="1" lang="ja-JP" altLang="ja-JP" sz="1200" kern="1200">
                <a:solidFill>
                  <a:schemeClr val="tx1"/>
                </a:solidFill>
                <a:effectLst/>
                <a:latin typeface="+mn-lt"/>
                <a:ea typeface="+mn-ea"/>
                <a:cs typeface="+mn-cs"/>
              </a:rPr>
              <a:t>（コンシューマー・エレクトロニクス・ショー）</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」で、独自の</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Mobility as a Service</a:t>
            </a:r>
            <a:r>
              <a:rPr kumimoji="1" lang="ja-JP" altLang="ja-JP" sz="1200" kern="120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e-Palette Concept</a:t>
            </a:r>
            <a:r>
              <a:rPr kumimoji="1" lang="ja-JP" altLang="ja-JP" sz="1200" kern="1200">
                <a:solidFill>
                  <a:schemeClr val="tx1"/>
                </a:solidFill>
                <a:effectLst/>
                <a:latin typeface="+mn-lt"/>
                <a:ea typeface="+mn-ea"/>
                <a:cs typeface="+mn-cs"/>
              </a:rPr>
              <a:t>」を発表した。移動する手段である自動車を売るのではなく、移動そのものを売ろうというわけだ。そして、自らを自動車はメーカーから「モビリティ･カンパニー」へ転換する旨を宣言した。</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年に一度の変革期」と言われるほどに、いま自動車業界は大きな変化の節目に立たされている。それは、</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の波が押し寄せているからだ。</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Connected</a:t>
            </a:r>
            <a:r>
              <a:rPr kumimoji="1" lang="ja-JP" altLang="ja-JP" sz="1200" kern="1200">
                <a:solidFill>
                  <a:schemeClr val="tx1"/>
                </a:solidFill>
                <a:effectLst/>
                <a:latin typeface="+mn-lt"/>
                <a:ea typeface="+mn-ea"/>
                <a:cs typeface="+mn-cs"/>
              </a:rPr>
              <a:t>（つながる）、</a:t>
            </a:r>
            <a:r>
              <a:rPr kumimoji="1" lang="en-US" altLang="ja-JP" sz="1200" kern="1200" dirty="0">
                <a:solidFill>
                  <a:schemeClr val="tx1"/>
                </a:solidFill>
                <a:effectLst/>
                <a:latin typeface="+mn-lt"/>
                <a:ea typeface="+mn-ea"/>
                <a:cs typeface="+mn-cs"/>
              </a:rPr>
              <a:t>Autonomous</a:t>
            </a:r>
            <a:r>
              <a:rPr kumimoji="1" lang="ja-JP" altLang="ja-JP" sz="1200" kern="1200">
                <a:solidFill>
                  <a:schemeClr val="tx1"/>
                </a:solidFill>
                <a:effectLst/>
                <a:latin typeface="+mn-lt"/>
                <a:ea typeface="+mn-ea"/>
                <a:cs typeface="+mn-cs"/>
              </a:rPr>
              <a:t>（自律走行）、</a:t>
            </a:r>
            <a:r>
              <a:rPr kumimoji="1" lang="en-US" altLang="ja-JP" sz="1200" kern="1200" dirty="0">
                <a:solidFill>
                  <a:schemeClr val="tx1"/>
                </a:solidFill>
                <a:effectLst/>
                <a:latin typeface="+mn-lt"/>
                <a:ea typeface="+mn-ea"/>
                <a:cs typeface="+mn-cs"/>
              </a:rPr>
              <a:t>Shared</a:t>
            </a:r>
            <a:r>
              <a:rPr kumimoji="1" lang="ja-JP" altLang="ja-JP" sz="1200" kern="1200">
                <a:solidFill>
                  <a:schemeClr val="tx1"/>
                </a:solidFill>
                <a:effectLst/>
                <a:latin typeface="+mn-lt"/>
                <a:ea typeface="+mn-ea"/>
                <a:cs typeface="+mn-cs"/>
              </a:rPr>
              <a:t>（共有）、</a:t>
            </a:r>
            <a:r>
              <a:rPr kumimoji="1" lang="en-US" altLang="ja-JP" sz="1200" kern="1200" dirty="0">
                <a:solidFill>
                  <a:schemeClr val="tx1"/>
                </a:solidFill>
                <a:effectLst/>
                <a:latin typeface="+mn-lt"/>
                <a:ea typeface="+mn-ea"/>
                <a:cs typeface="+mn-cs"/>
              </a:rPr>
              <a:t>Electric</a:t>
            </a:r>
            <a:r>
              <a:rPr kumimoji="1" lang="ja-JP" altLang="ja-JP" sz="1200" kern="1200">
                <a:solidFill>
                  <a:schemeClr val="tx1"/>
                </a:solidFill>
                <a:effectLst/>
                <a:latin typeface="+mn-lt"/>
                <a:ea typeface="+mn-ea"/>
                <a:cs typeface="+mn-cs"/>
              </a:rPr>
              <a:t>（電動）を意味する言葉だ。人と車が、あるいは車同士が、さらには信号機や道路上に設置されたセンサーが繋がり、お互いの情報を共有し、周囲の状況に合わせた自動運転が実現しようとしている。そんな車がインターネットにつながれば、それぞれの稼働状況をリアルタイムで共有することができる。ならば空いている時間をお互いに融通し合えば、いまほど沢山の車はいらず、移動手段として車をスマートフォンから呼び出せば、直ぐにでも迎えに来てくれる。さらに給油は充電へと変わり人手を介する必要がなくなれば、ますます移動をサービスとして提供するコストも下がり、管理も容易になる。つまり車が売れない時代を迎えつつあるのだ。</a:t>
            </a:r>
          </a:p>
          <a:p>
            <a:r>
              <a:rPr kumimoji="1" lang="ja-JP" altLang="ja-JP" sz="1200" kern="1200">
                <a:solidFill>
                  <a:schemeClr val="tx1"/>
                </a:solidFill>
                <a:effectLst/>
                <a:latin typeface="+mn-lt"/>
                <a:ea typeface="+mn-ea"/>
                <a:cs typeface="+mn-cs"/>
              </a:rPr>
              <a:t>「移動」はなにも車だけで実現している訳ではない。バスや鉄道などの公共交通機関、さらには、自転車のシェア･サービスなども移動の手段も加わりつつある。</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は、これらあらゆる交通手段を統合し、「移動」者にとっての最適な手段の組合せを提供しよういうサービスだ。それは単にスマートフォンで最適な手段の組合せをルート検索するだけではない。手配や予約、支払いも含め、さらには月額定額（サブスクリプション）を支払えば、乗り放題のサービスも提供される。そんな移動体験を総合的に提供するプラットフォーム・サービスが</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ということになる。</a:t>
            </a:r>
          </a:p>
          <a:p>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の先駆的取り組みのひとつがフィンランドのヘルシンキに本社を置く</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社のサブスクリプション型サービス「</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（ウィム）」だ。このサービスは、地元ヘルシンキのほか、ベルギーのアントワープ、イギリスのウエストミッドランドで正式にサービスを展開している。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の会員数は、</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本社があるヘルシンキでは、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月現在</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万人で、ヘルシンキの人口</a:t>
            </a:r>
            <a:r>
              <a:rPr kumimoji="1" lang="en-US" altLang="ja-JP" sz="1200" kern="1200" dirty="0">
                <a:solidFill>
                  <a:schemeClr val="tx1"/>
                </a:solidFill>
                <a:effectLst/>
                <a:latin typeface="+mn-lt"/>
                <a:ea typeface="+mn-ea"/>
                <a:cs typeface="+mn-cs"/>
              </a:rPr>
              <a:t>63</a:t>
            </a:r>
            <a:r>
              <a:rPr kumimoji="1" lang="ja-JP" altLang="ja-JP" sz="1200" kern="1200">
                <a:solidFill>
                  <a:schemeClr val="tx1"/>
                </a:solidFill>
                <a:effectLst/>
                <a:latin typeface="+mn-lt"/>
                <a:ea typeface="+mn-ea"/>
                <a:cs typeface="+mn-cs"/>
              </a:rPr>
              <a:t>万人の約</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割が</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ユーザーとなっている。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アプリ経由のヘルシンキでの移動回数は、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月時点で</a:t>
            </a:r>
            <a:r>
              <a:rPr kumimoji="1" lang="en-US" altLang="ja-JP" sz="1200" kern="1200" dirty="0">
                <a:solidFill>
                  <a:schemeClr val="tx1"/>
                </a:solidFill>
                <a:effectLst/>
                <a:latin typeface="+mn-lt"/>
                <a:ea typeface="+mn-ea"/>
                <a:cs typeface="+mn-cs"/>
              </a:rPr>
              <a:t>150</a:t>
            </a:r>
            <a:r>
              <a:rPr kumimoji="1" lang="ja-JP" altLang="ja-JP" sz="1200" kern="1200">
                <a:solidFill>
                  <a:schemeClr val="tx1"/>
                </a:solidFill>
                <a:effectLst/>
                <a:latin typeface="+mn-lt"/>
                <a:ea typeface="+mn-ea"/>
                <a:cs typeface="+mn-cs"/>
              </a:rPr>
              <a:t>万回、利用者が選択する交通手段の割合は</a:t>
            </a:r>
            <a:r>
              <a:rPr kumimoji="1" lang="en-US" altLang="ja-JP" sz="1200" kern="1200" dirty="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が公共交通で、残りが自転車やクルマなどの他の移動手段になっているそうだ。サービスの普及に伴い、都市部での自家用車の流入が減っているという。これは交通渋滞や大気汚染が解消し移動時間も短縮することにつながると期待されている。</a:t>
            </a:r>
          </a:p>
          <a:p>
            <a:r>
              <a:rPr kumimoji="1" lang="ja-JP" altLang="ja-JP" sz="1200" kern="1200">
                <a:solidFill>
                  <a:schemeClr val="tx1"/>
                </a:solidFill>
                <a:effectLst/>
                <a:latin typeface="+mn-lt"/>
                <a:ea typeface="+mn-ea"/>
                <a:cs typeface="+mn-cs"/>
              </a:rPr>
              <a:t>高齢化社会を迎える我が国でも、</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が普及すれば移動の手段を持たない高齢者が容易に移動できるようになるだろう。また、過疎化が進み公共の移動手段が大きなコストとなるところでも移動手段を提供できるようになると期待されている。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2072847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78533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の機能や役割には、その特性に応じた</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つの段階があります。</a:t>
            </a:r>
          </a:p>
          <a:p>
            <a:r>
              <a:rPr kumimoji="1" lang="ja-JP" altLang="ja-JP" sz="1200" kern="1200" dirty="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人間が与えた条件や基準に基づき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必ずしも人間が基準や条件を与えなくても、あるいは未知の状況に対しても自律的に最適な状態を見つけ、自ら判断し動作し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車が他の自動車や信号機と状況を共有することで、スピードを協調して制御することで渋滞を解消し、信号待ちを無くすことができます。</a:t>
            </a:r>
          </a:p>
          <a:p>
            <a:br>
              <a:rPr kumimoji="1" lang="en-US" altLang="ja-JP" sz="1200" kern="1200" dirty="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2824401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a:t>
            </a:r>
            <a:r>
              <a:rPr kumimoji="1" lang="ja-JP" altLang="ja-JP" sz="1200" b="1" kern="1200" dirty="0">
                <a:solidFill>
                  <a:schemeClr val="tx1"/>
                </a:solidFill>
                <a:effectLst/>
                <a:latin typeface="+mn-lt"/>
                <a:ea typeface="+mn-ea"/>
                <a:cs typeface="+mn-cs"/>
              </a:rPr>
              <a:t>デバイス（＝モノ）層</a:t>
            </a:r>
            <a:r>
              <a:rPr kumimoji="1" lang="ja-JP" altLang="ja-JP" sz="1200" kern="1200" dirty="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a:solidFill>
                  <a:schemeClr val="tx1"/>
                </a:solidFill>
                <a:effectLst/>
                <a:latin typeface="+mn-lt"/>
                <a:ea typeface="+mn-ea"/>
                <a:cs typeface="+mn-cs"/>
              </a:rPr>
              <a:t>エッジ・コンピューティング／フォグ・コンピューティング層</a:t>
            </a:r>
            <a:r>
              <a:rPr kumimoji="1" lang="ja-JP" altLang="ja-JP" sz="1200" kern="1200" dirty="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」に大別することができます。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デバイス層</a:t>
            </a:r>
            <a:r>
              <a:rPr kumimoji="1" lang="ja-JP" altLang="ja-JP" sz="1200" kern="1200" dirty="0">
                <a:solidFill>
                  <a:schemeClr val="tx1"/>
                </a:solidFill>
                <a:effectLst/>
                <a:latin typeface="+mn-lt"/>
                <a:ea typeface="+mn-ea"/>
                <a:cs typeface="+mn-cs"/>
              </a:rPr>
              <a:t>」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a:solidFill>
                  <a:schemeClr val="tx1"/>
                </a:solidFill>
                <a:effectLst/>
                <a:latin typeface="+mn-lt"/>
                <a:ea typeface="+mn-ea"/>
                <a:cs typeface="+mn-cs"/>
              </a:rPr>
              <a:t>エッジ・コンピューティング層</a:t>
            </a:r>
            <a:r>
              <a:rPr kumimoji="1" lang="ja-JP" altLang="ja-JP" sz="1200" kern="1200" dirty="0">
                <a:solidFill>
                  <a:schemeClr val="tx1"/>
                </a:solidFill>
                <a:effectLst/>
                <a:latin typeface="+mn-lt"/>
                <a:ea typeface="+mn-ea"/>
                <a:cs typeface="+mn-cs"/>
              </a:rPr>
              <a:t>」と呼ばれています。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a:solidFill>
                  <a:schemeClr val="tx1"/>
                </a:solidFill>
                <a:effectLst/>
                <a:latin typeface="+mn-lt"/>
                <a:ea typeface="+mn-ea"/>
                <a:cs typeface="+mn-cs"/>
              </a:rPr>
              <a:t>フォグ（霧）コンピューティング</a:t>
            </a:r>
            <a:r>
              <a:rPr kumimoji="1" lang="ja-JP" altLang="ja-JP" sz="1200" kern="1200" dirty="0">
                <a:solidFill>
                  <a:schemeClr val="tx1"/>
                </a:solidFill>
                <a:effectLst/>
                <a:latin typeface="+mn-lt"/>
                <a:ea typeface="+mn-ea"/>
                <a:cs typeface="+mn-cs"/>
              </a:rPr>
              <a:t>」と呼ばれることもあります。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55507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処理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インターネットにつながるデバイスは、自動車や家電製品、ビルの設備や日用品にまで拡がり、そこに組み込まれたコンピュータとセンサーが大量のデータを送り出すようになろうとしています。このような仕組み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／モノのインターネット）と呼ばれています。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は膨大な数となり、そこから大量のデータが通信回線に送り出されるようになります。そのため回線の帯域を圧迫してしまう可能性が出てきました。そこで、デバイスの周辺や通信経路上にサーバーを配置し中間処理して必要なデータのみを回線に送り出す「エッジ・コンピューティング」が必要となります。「エッジ・コンピューティング」のサーバ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デバイスの周辺に配置されることから、「クラウド（空の上の雲）・コンピューティング」と対比して、「フォグ（地上に漂う霧）・コンピューティング」とも呼ばれています。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の仕組みは、クラウド、エッジ、デバイスの３階層にコンピュータを配置する構成を取ることになります。言うなれば、超分散コンピューティングを生みだそうとしているとも言えそうです。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154428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についての定義は、必ずしも定まったものはありません。そもそも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a:t>
            </a:r>
            <a:r>
              <a:rPr kumimoji="1" lang="ja-JP" altLang="ja-JP" sz="1200" b="1" u="sng" kern="1200" dirty="0">
                <a:solidFill>
                  <a:schemeClr val="tx1"/>
                </a:solidFill>
                <a:effectLst/>
                <a:latin typeface="+mn-lt"/>
                <a:ea typeface="+mn-ea"/>
                <a:cs typeface="+mn-cs"/>
              </a:rPr>
              <a:t>現実世界の出来事をデジタル・データに変換しネットに送り出す機器や仕組み</a:t>
            </a:r>
            <a:r>
              <a:rPr kumimoji="1" lang="ja-JP" altLang="ja-JP" sz="1200" kern="1200" dirty="0">
                <a:solidFill>
                  <a:schemeClr val="tx1"/>
                </a:solidFill>
                <a:effectLst/>
                <a:latin typeface="+mn-lt"/>
                <a:ea typeface="+mn-ea"/>
                <a:cs typeface="+mn-cs"/>
              </a:rPr>
              <a:t>」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a:t>
            </a:r>
            <a:r>
              <a:rPr kumimoji="1" lang="ja-JP" altLang="ja-JP" sz="1200" b="1" u="sng" kern="1200" dirty="0">
                <a:solidFill>
                  <a:schemeClr val="tx1"/>
                </a:solidFill>
                <a:effectLst/>
                <a:latin typeface="+mn-lt"/>
                <a:ea typeface="+mn-ea"/>
                <a:cs typeface="+mn-cs"/>
              </a:rPr>
              <a:t>データで現実世界を捉え、そのデータから規則性や最適解を見つけ出し、それを使って現実世界をよりよく動かす仕組み</a:t>
            </a:r>
            <a:r>
              <a:rPr kumimoji="1" lang="ja-JP" altLang="ja-JP" sz="1200" kern="1200" dirty="0">
                <a:solidFill>
                  <a:schemeClr val="tx1"/>
                </a:solidFill>
                <a:effectLst/>
                <a:latin typeface="+mn-lt"/>
                <a:ea typeface="+mn-ea"/>
                <a:cs typeface="+mn-cs"/>
              </a:rPr>
              <a:t>」です。モノに組み込まれたセンサー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前者は、手段に重点を置いた解釈で、後者はデータの使われ方やデータを使って価値を生みだす全体の仕組みに重点を置いた解釈です。後者は</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（サイバー・フィジカル・システム）とも言われています。</a:t>
            </a:r>
          </a:p>
          <a:p>
            <a:r>
              <a:rPr kumimoji="1" lang="ja-JP" altLang="ja-JP" sz="1200" kern="1200" dirty="0">
                <a:solidFill>
                  <a:schemeClr val="tx1"/>
                </a:solidFill>
                <a:effectLst/>
                <a:latin typeface="+mn-lt"/>
                <a:ea typeface="+mn-ea"/>
                <a:cs typeface="+mn-cs"/>
              </a:rPr>
              <a:t>いずれかひとつが正しいというのではありません。必要に応じて使い分けられています。ただ、これらを曖昧なままに使われていることもあり、受け取る側が整理して解釈しなければ、その意図を正しくくみ取れないこともあります。</a:t>
            </a:r>
          </a:p>
          <a:p>
            <a:r>
              <a:rPr kumimoji="1" lang="ja-JP" altLang="ja-JP" sz="1200" kern="1200" dirty="0">
                <a:solidFill>
                  <a:schemeClr val="tx1"/>
                </a:solidFill>
                <a:effectLst/>
                <a:latin typeface="+mn-lt"/>
                <a:ea typeface="+mn-ea"/>
                <a:cs typeface="+mn-cs"/>
              </a:rPr>
              <a:t>また、このような仕組みは、モノだけではなく人を含むあらゆる出来事がインターネットに接続しデータを生みだす仕組みと言う意味から、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326090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4115133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770072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93427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95747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92479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66994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37475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というビジネス・フレームワーク</a:t>
            </a:r>
          </a:p>
          <a:p>
            <a:r>
              <a:rPr kumimoji="1" lang="ja-JP" altLang="ja-JP" sz="1200" kern="1200" dirty="0">
                <a:solidFill>
                  <a:schemeClr val="tx1"/>
                </a:solidFill>
                <a:effectLst/>
                <a:latin typeface="+mn-lt"/>
                <a:ea typeface="+mn-ea"/>
                <a:cs typeface="+mn-cs"/>
              </a:rPr>
              <a:t>「うちも</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で何かできないのか？」</a:t>
            </a:r>
          </a:p>
          <a:p>
            <a:r>
              <a:rPr kumimoji="1" lang="ja-JP" altLang="ja-JP" sz="1200" kern="1200" dirty="0">
                <a:solidFill>
                  <a:schemeClr val="tx1"/>
                </a:solidFill>
                <a:effectLst/>
                <a:latin typeface="+mn-lt"/>
                <a:ea typeface="+mn-ea"/>
                <a:cs typeface="+mn-cs"/>
              </a:rPr>
              <a:t>そんな社長のひと言に、さてどうしたものかと頭を抱えてはいないでしょうか。そこで、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とは何かを調べてはみたものの、はっきりとした定義は見つかりません。そもそも何が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なのかがよく分かりません。それも当然のことで、「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というテクノロジー」はないからです。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とは、デジタル・データを活用したビジネス課題を解決するためのフレームワーク</a:t>
            </a:r>
          </a:p>
          <a:p>
            <a:r>
              <a:rPr kumimoji="1" lang="ja-JP" altLang="ja-JP" sz="1200" kern="1200" dirty="0">
                <a:solidFill>
                  <a:schemeClr val="tx1"/>
                </a:solidFill>
                <a:effectLst/>
                <a:latin typeface="+mn-lt"/>
                <a:ea typeface="+mn-ea"/>
                <a:cs typeface="+mn-cs"/>
              </a:rPr>
              <a:t>このように捉えてみては如何でしょう。</a:t>
            </a:r>
          </a:p>
          <a:p>
            <a:r>
              <a:rPr kumimoji="1" lang="ja-JP" altLang="ja-JP" sz="1200" kern="1200" dirty="0">
                <a:solidFill>
                  <a:schemeClr val="tx1"/>
                </a:solidFill>
                <a:effectLst/>
                <a:latin typeface="+mn-lt"/>
                <a:ea typeface="+mn-ea"/>
                <a:cs typeface="+mn-cs"/>
              </a:rPr>
              <a:t>これまでは、人間の知見に頼り判断していたところを、センサーで集めたデータでリアルタイムに「事実」を捉え、機械学習や統計的な分析で最適解を求めるやり方に置き換えようというのです。そして、そこで得られた最適解でアプリケーションを動かし、現実世界にサービスを提供します。その結果生じた変化が再びセンサーによってデジタル・データとして集められます。言うなれば、現実世界とサイバー世界が一体となって、リアルタイムで改善活動を繰り返しているような仕組み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なのです。このような仕組みは、サイバー・フィジカル・システム（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dirty="0">
                <a:solidFill>
                  <a:schemeClr val="tx1"/>
                </a:solidFill>
                <a:effectLst/>
                <a:latin typeface="+mn-lt"/>
                <a:ea typeface="+mn-ea"/>
                <a:cs typeface="+mn-cs"/>
              </a:rPr>
              <a:t>）とも呼ばれています。</a:t>
            </a:r>
          </a:p>
          <a:p>
            <a:r>
              <a:rPr kumimoji="1" lang="ja-JP" altLang="ja-JP" sz="1200" kern="1200" dirty="0">
                <a:solidFill>
                  <a:schemeClr val="tx1"/>
                </a:solidFill>
                <a:effectLst/>
                <a:latin typeface="+mn-lt"/>
                <a:ea typeface="+mn-ea"/>
                <a:cs typeface="+mn-cs"/>
              </a:rPr>
              <a:t>このように捉えると、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が様々なテクノロジーの組合せによって実現することが分かります。また、どのようなビジネス課題を解決するかによって、使われるテクノロジーの組合せがまるで違ったものになってしまいます。</a:t>
            </a:r>
          </a:p>
          <a:p>
            <a:r>
              <a:rPr kumimoji="1" lang="ja-JP" altLang="ja-JP" sz="1200" kern="1200" dirty="0">
                <a:solidFill>
                  <a:schemeClr val="tx1"/>
                </a:solidFill>
                <a:effectLst/>
                <a:latin typeface="+mn-lt"/>
                <a:ea typeface="+mn-ea"/>
                <a:cs typeface="+mn-cs"/>
              </a:rPr>
              <a:t>例えば、土木工事の自動化サービスを考えれば、次のような組合せになるでしょう。</a:t>
            </a:r>
          </a:p>
          <a:p>
            <a:r>
              <a:rPr kumimoji="1" lang="ja-JP" altLang="ja-JP" sz="1200" kern="1200" dirty="0">
                <a:solidFill>
                  <a:schemeClr val="tx1"/>
                </a:solidFill>
                <a:effectLst/>
                <a:latin typeface="+mn-lt"/>
                <a:ea typeface="+mn-ea"/>
                <a:cs typeface="+mn-cs"/>
              </a:rPr>
              <a:t>解決したいビジネス課題</a:t>
            </a:r>
          </a:p>
          <a:p>
            <a:r>
              <a:rPr kumimoji="1" lang="ja-JP" altLang="ja-JP" sz="1200" kern="1200" dirty="0">
                <a:solidFill>
                  <a:schemeClr val="tx1"/>
                </a:solidFill>
                <a:effectLst/>
                <a:latin typeface="+mn-lt"/>
                <a:ea typeface="+mn-ea"/>
                <a:cs typeface="+mn-cs"/>
              </a:rPr>
              <a:t>土木工事需要の拡大</a:t>
            </a:r>
          </a:p>
          <a:p>
            <a:r>
              <a:rPr kumimoji="1" lang="ja-JP" altLang="ja-JP" sz="1200" kern="1200" dirty="0">
                <a:solidFill>
                  <a:schemeClr val="tx1"/>
                </a:solidFill>
                <a:effectLst/>
                <a:latin typeface="+mn-lt"/>
                <a:ea typeface="+mn-ea"/>
                <a:cs typeface="+mn-cs"/>
              </a:rPr>
              <a:t>熟練作業員の高齢化</a:t>
            </a:r>
          </a:p>
          <a:p>
            <a:r>
              <a:rPr kumimoji="1" lang="ja-JP" altLang="ja-JP" sz="1200" kern="1200" dirty="0">
                <a:solidFill>
                  <a:schemeClr val="tx1"/>
                </a:solidFill>
                <a:effectLst/>
                <a:latin typeface="+mn-lt"/>
                <a:ea typeface="+mn-ea"/>
                <a:cs typeface="+mn-cs"/>
              </a:rPr>
              <a:t>困難を極める若者人材確保</a:t>
            </a:r>
          </a:p>
          <a:p>
            <a:r>
              <a:rPr kumimoji="1" lang="ja-JP" altLang="ja-JP" sz="1200" kern="1200" dirty="0">
                <a:solidFill>
                  <a:schemeClr val="tx1"/>
                </a:solidFill>
                <a:effectLst/>
                <a:latin typeface="+mn-lt"/>
                <a:ea typeface="+mn-ea"/>
                <a:cs typeface="+mn-cs"/>
              </a:rPr>
              <a:t>データ収集</a:t>
            </a:r>
          </a:p>
          <a:p>
            <a:r>
              <a:rPr kumimoji="1" lang="ja-JP" altLang="ja-JP" sz="1200" kern="1200" dirty="0">
                <a:solidFill>
                  <a:schemeClr val="tx1"/>
                </a:solidFill>
                <a:effectLst/>
                <a:latin typeface="+mn-lt"/>
                <a:ea typeface="+mn-ea"/>
                <a:cs typeface="+mn-cs"/>
              </a:rPr>
              <a:t>ドローンによる工事現場の空中撮影（カメラ）</a:t>
            </a:r>
          </a:p>
          <a:p>
            <a:r>
              <a:rPr kumimoji="1" lang="ja-JP" altLang="ja-JP" sz="1200" kern="1200" dirty="0">
                <a:solidFill>
                  <a:schemeClr val="tx1"/>
                </a:solidFill>
                <a:effectLst/>
                <a:latin typeface="+mn-lt"/>
                <a:ea typeface="+mn-ea"/>
                <a:cs typeface="+mn-cs"/>
              </a:rPr>
              <a:t>建設機械の高精度位置情報（</a:t>
            </a:r>
            <a:r>
              <a:rPr kumimoji="1" lang="en-US" altLang="ja-JP" sz="1200" kern="1200" dirty="0">
                <a:solidFill>
                  <a:schemeClr val="tx1"/>
                </a:solidFill>
                <a:effectLst/>
                <a:latin typeface="+mn-lt"/>
                <a:ea typeface="+mn-ea"/>
                <a:cs typeface="+mn-cs"/>
              </a:rPr>
              <a:t>GPS</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デジタル化された施工情報（３次元</a:t>
            </a:r>
            <a:r>
              <a:rPr kumimoji="1" lang="en-US" altLang="ja-JP" sz="1200" kern="1200" dirty="0">
                <a:solidFill>
                  <a:schemeClr val="tx1"/>
                </a:solidFill>
                <a:effectLst/>
                <a:latin typeface="+mn-lt"/>
                <a:ea typeface="+mn-ea"/>
                <a:cs typeface="+mn-cs"/>
              </a:rPr>
              <a:t>CAD</a:t>
            </a:r>
            <a:r>
              <a:rPr kumimoji="1" lang="ja-JP" altLang="ja-JP" sz="1200" kern="1200" dirty="0">
                <a:solidFill>
                  <a:schemeClr val="tx1"/>
                </a:solidFill>
                <a:effectLst/>
                <a:latin typeface="+mn-lt"/>
                <a:ea typeface="+mn-ea"/>
                <a:cs typeface="+mn-cs"/>
              </a:rPr>
              <a:t>等）</a:t>
            </a:r>
          </a:p>
          <a:p>
            <a:r>
              <a:rPr kumimoji="1" lang="ja-JP" altLang="ja-JP" sz="1200" kern="1200" dirty="0">
                <a:solidFill>
                  <a:schemeClr val="tx1"/>
                </a:solidFill>
                <a:effectLst/>
                <a:latin typeface="+mn-lt"/>
                <a:ea typeface="+mn-ea"/>
                <a:cs typeface="+mn-cs"/>
              </a:rPr>
              <a:t>データ解析</a:t>
            </a:r>
          </a:p>
          <a:p>
            <a:r>
              <a:rPr kumimoji="1" lang="ja-JP" altLang="ja-JP" sz="1200" kern="1200" dirty="0">
                <a:solidFill>
                  <a:schemeClr val="tx1"/>
                </a:solidFill>
                <a:effectLst/>
                <a:latin typeface="+mn-lt"/>
                <a:ea typeface="+mn-ea"/>
                <a:cs typeface="+mn-cs"/>
              </a:rPr>
              <a:t>高精度３次元立体図面</a:t>
            </a:r>
          </a:p>
          <a:p>
            <a:r>
              <a:rPr kumimoji="1" lang="ja-JP" altLang="ja-JP" sz="1200" kern="1200" dirty="0">
                <a:solidFill>
                  <a:schemeClr val="tx1"/>
                </a:solidFill>
                <a:effectLst/>
                <a:latin typeface="+mn-lt"/>
                <a:ea typeface="+mn-ea"/>
                <a:cs typeface="+mn-cs"/>
              </a:rPr>
              <a:t>土量分析・作業分析</a:t>
            </a:r>
          </a:p>
          <a:p>
            <a:r>
              <a:rPr kumimoji="1" lang="ja-JP" altLang="ja-JP" sz="1200" kern="1200" dirty="0">
                <a:solidFill>
                  <a:schemeClr val="tx1"/>
                </a:solidFill>
                <a:effectLst/>
                <a:latin typeface="+mn-lt"/>
                <a:ea typeface="+mn-ea"/>
                <a:cs typeface="+mn-cs"/>
              </a:rPr>
              <a:t>工程・工期シミュレーション</a:t>
            </a:r>
          </a:p>
          <a:p>
            <a:r>
              <a:rPr kumimoji="1" lang="ja-JP" altLang="ja-JP" sz="1200" kern="1200" dirty="0">
                <a:solidFill>
                  <a:schemeClr val="tx1"/>
                </a:solidFill>
                <a:effectLst/>
                <a:latin typeface="+mn-lt"/>
                <a:ea typeface="+mn-ea"/>
                <a:cs typeface="+mn-cs"/>
              </a:rPr>
              <a:t>データ活用</a:t>
            </a:r>
          </a:p>
          <a:p>
            <a:r>
              <a:rPr kumimoji="1" lang="ja-JP" altLang="ja-JP" sz="1200" kern="1200" dirty="0">
                <a:solidFill>
                  <a:schemeClr val="tx1"/>
                </a:solidFill>
                <a:effectLst/>
                <a:latin typeface="+mn-lt"/>
                <a:ea typeface="+mn-ea"/>
                <a:cs typeface="+mn-cs"/>
              </a:rPr>
              <a:t>建設機械の自動制御・作業支援</a:t>
            </a:r>
          </a:p>
          <a:p>
            <a:r>
              <a:rPr kumimoji="1" lang="ja-JP" altLang="ja-JP" sz="1200" kern="1200" dirty="0">
                <a:solidFill>
                  <a:schemeClr val="tx1"/>
                </a:solidFill>
                <a:effectLst/>
                <a:latin typeface="+mn-lt"/>
                <a:ea typeface="+mn-ea"/>
                <a:cs typeface="+mn-cs"/>
              </a:rPr>
              <a:t>工程変更支援</a:t>
            </a:r>
          </a:p>
          <a:p>
            <a:r>
              <a:rPr kumimoji="1" lang="ja-JP" altLang="ja-JP" sz="1200" kern="1200" dirty="0">
                <a:solidFill>
                  <a:schemeClr val="tx1"/>
                </a:solidFill>
                <a:effectLst/>
                <a:latin typeface="+mn-lt"/>
                <a:ea typeface="+mn-ea"/>
                <a:cs typeface="+mn-cs"/>
              </a:rPr>
              <a:t>ドロー測量により進捗把握</a:t>
            </a:r>
          </a:p>
          <a:p>
            <a:r>
              <a:rPr kumimoji="1" lang="ja-JP" altLang="ja-JP" sz="1200" kern="1200" dirty="0">
                <a:solidFill>
                  <a:schemeClr val="tx1"/>
                </a:solidFill>
                <a:effectLst/>
                <a:latin typeface="+mn-lt"/>
                <a:ea typeface="+mn-ea"/>
                <a:cs typeface="+mn-cs"/>
              </a:rPr>
              <a:t>ビル設備管理サービスになれば、この組合せは変わり、自律走行車になれば、それもまた違うものになります。</a:t>
            </a:r>
          </a:p>
          <a:p>
            <a:r>
              <a:rPr kumimoji="1" lang="ja-JP" altLang="ja-JP" sz="1200" kern="1200" dirty="0">
                <a:solidFill>
                  <a:schemeClr val="tx1"/>
                </a:solidFill>
                <a:effectLst/>
                <a:latin typeface="+mn-lt"/>
                <a:ea typeface="+mn-ea"/>
                <a:cs typeface="+mn-cs"/>
              </a:rPr>
              <a:t>何をしたいかにより、集めたいデータやその集め方が変わります。何を知りたいかにより解析のための手法も変わります。当然、アプリケーション・サービスも様々です。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＝テクノロジー」と捉えることには違和感を感じざるを得ません。「</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＝テクノロジーを活かしたビジネス・フレームワーク」と言い換えてみてはどうでしょう。</a:t>
            </a:r>
          </a:p>
          <a:p>
            <a:r>
              <a:rPr kumimoji="1" lang="ja-JP" altLang="ja-JP" sz="1200" kern="1200" dirty="0">
                <a:solidFill>
                  <a:schemeClr val="tx1"/>
                </a:solidFill>
                <a:effectLst/>
                <a:latin typeface="+mn-lt"/>
                <a:ea typeface="+mn-ea"/>
                <a:cs typeface="+mn-cs"/>
              </a:rPr>
              <a:t>この視点に立つと、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つのビジネスの可能性が見えてきます。１つは、</a:t>
            </a:r>
            <a:r>
              <a:rPr kumimoji="1" lang="en-US" altLang="ja-JP" sz="1200" b="1" u="sng" kern="1200" dirty="0" err="1">
                <a:solidFill>
                  <a:schemeClr val="tx1"/>
                </a:solidFill>
                <a:effectLst/>
                <a:latin typeface="+mn-lt"/>
                <a:ea typeface="+mn-ea"/>
                <a:cs typeface="+mn-cs"/>
              </a:rPr>
              <a:t>IoT</a:t>
            </a:r>
            <a:r>
              <a:rPr kumimoji="1" lang="ja-JP" altLang="ja-JP" sz="1200" b="1" u="sng" kern="1200" dirty="0">
                <a:solidFill>
                  <a:schemeClr val="tx1"/>
                </a:solidFill>
                <a:effectLst/>
                <a:latin typeface="+mn-lt"/>
                <a:ea typeface="+mn-ea"/>
                <a:cs typeface="+mn-cs"/>
              </a:rPr>
              <a:t>というビジネス・フレームワークを実現するためのプラットフォームや部品となるソフトウェア／ハードウェアを提供するビジネス</a:t>
            </a:r>
            <a:r>
              <a:rPr kumimoji="1" lang="ja-JP" altLang="ja-JP" sz="1200" kern="1200" dirty="0">
                <a:solidFill>
                  <a:schemeClr val="tx1"/>
                </a:solidFill>
                <a:effectLst/>
                <a:latin typeface="+mn-lt"/>
                <a:ea typeface="+mn-ea"/>
                <a:cs typeface="+mn-cs"/>
              </a:rPr>
              <a:t>。もうひとつは、</a:t>
            </a:r>
            <a:r>
              <a:rPr kumimoji="1" lang="en-US" altLang="ja-JP" sz="1200" b="1" u="sng" kern="1200" dirty="0" err="1">
                <a:solidFill>
                  <a:schemeClr val="tx1"/>
                </a:solidFill>
                <a:effectLst/>
                <a:latin typeface="+mn-lt"/>
                <a:ea typeface="+mn-ea"/>
                <a:cs typeface="+mn-cs"/>
              </a:rPr>
              <a:t>IoT</a:t>
            </a:r>
            <a:r>
              <a:rPr kumimoji="1" lang="ja-JP" altLang="ja-JP" sz="1200" b="1" u="sng" kern="1200" dirty="0">
                <a:solidFill>
                  <a:schemeClr val="tx1"/>
                </a:solidFill>
                <a:effectLst/>
                <a:latin typeface="+mn-lt"/>
                <a:ea typeface="+mn-ea"/>
                <a:cs typeface="+mn-cs"/>
              </a:rPr>
              <a:t>というビジネス・フレームワークに基づくアプリケーション・サービスの提供</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前者はデバイスの認証やデータの管理・保管、分析サービスの提供などのプラットフォーム、</a:t>
            </a:r>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などの通信回線、センサーや組み込みモジュールなどのハードウェアとなります。この場合は、アプリケーション開発やサーズ提供者が顧客となります。</a:t>
            </a:r>
          </a:p>
          <a:p>
            <a:r>
              <a:rPr kumimoji="1" lang="ja-JP" altLang="ja-JP" sz="1200" kern="1200" dirty="0">
                <a:solidFill>
                  <a:schemeClr val="tx1"/>
                </a:solidFill>
                <a:effectLst/>
                <a:latin typeface="+mn-lt"/>
                <a:ea typeface="+mn-ea"/>
                <a:cs typeface="+mn-cs"/>
              </a:rPr>
              <a:t>後者は、土木工事の自動化サービスやビル設備管理サービス、ジェットエンジンのレンタルサービスなどとなります。この場合は、自らがサービス事業者となり、顧客はそのサービスの利用者となります。</a:t>
            </a:r>
          </a:p>
          <a:p>
            <a:r>
              <a:rPr kumimoji="1" lang="ja-JP" altLang="ja-JP" sz="1200" kern="1200" dirty="0">
                <a:solidFill>
                  <a:schemeClr val="tx1"/>
                </a:solidFill>
                <a:effectLst/>
                <a:latin typeface="+mn-lt"/>
                <a:ea typeface="+mn-ea"/>
                <a:cs typeface="+mn-cs"/>
              </a:rPr>
              <a:t>サービスを開発するビジネス、つまり従来からのシステム・インテグレーションもビジネスにはなります。しかし、次の点で従来のシステム・インテグレーションとは異なります。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のフレームワークでビジネスを開発するお客様、つまり事業部門が顧客となること</a:t>
            </a:r>
          </a:p>
          <a:p>
            <a:r>
              <a:rPr kumimoji="1" lang="ja-JP" altLang="ja-JP" sz="1200" kern="1200" dirty="0">
                <a:solidFill>
                  <a:schemeClr val="tx1"/>
                </a:solidFill>
                <a:effectLst/>
                <a:latin typeface="+mn-lt"/>
                <a:ea typeface="+mn-ea"/>
                <a:cs typeface="+mn-cs"/>
              </a:rPr>
              <a:t>これまでにはないビジネスの仕組みを作るわけですから、お客様の要求通りにシステムを作ることはできません。お客様と一緒になって、どのようなビジネス・プロセスにするかを考え、創らなければならないこと</a:t>
            </a:r>
          </a:p>
          <a:p>
            <a:r>
              <a:rPr kumimoji="1" lang="ja-JP" altLang="ja-JP" sz="1200" kern="1200" dirty="0">
                <a:solidFill>
                  <a:schemeClr val="tx1"/>
                </a:solidFill>
                <a:effectLst/>
                <a:latin typeface="+mn-lt"/>
                <a:ea typeface="+mn-ea"/>
                <a:cs typeface="+mn-cs"/>
              </a:rPr>
              <a:t>サービスの提供期間を通じて事業環境の変化に臨機応変に対応し、アプリケーション開発や運用をおこない、お客様の事業の成果に直接貢献すること</a:t>
            </a:r>
          </a:p>
          <a:p>
            <a:r>
              <a:rPr kumimoji="1" lang="ja-JP" altLang="ja-JP" sz="1200" kern="1200" dirty="0">
                <a:solidFill>
                  <a:schemeClr val="tx1"/>
                </a:solidFill>
                <a:effectLst/>
                <a:latin typeface="+mn-lt"/>
                <a:ea typeface="+mn-ea"/>
                <a:cs typeface="+mn-cs"/>
              </a:rPr>
              <a:t>「うちも</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で何かできないのか？」</a:t>
            </a:r>
          </a:p>
          <a:p>
            <a:r>
              <a:rPr kumimoji="1" lang="ja-JP" altLang="ja-JP" sz="1200" kern="1200" dirty="0">
                <a:solidFill>
                  <a:schemeClr val="tx1"/>
                </a:solidFill>
                <a:effectLst/>
                <a:latin typeface="+mn-lt"/>
                <a:ea typeface="+mn-ea"/>
                <a:cs typeface="+mn-cs"/>
              </a:rPr>
              <a:t>この問いかけへの答えは、次の２つになるでしょう。</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というビジネスのフレームワークで、既存のビジネスの仕組みを捉え直し、これまでの常識では実現できなかったビジネス・プロセスの改革を実現すること</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というビジネスのフレームワークで、経営や事業に貢献する新たなビジネス・プロセスを実現すること</a:t>
            </a:r>
          </a:p>
          <a:p>
            <a:r>
              <a:rPr kumimoji="1" lang="ja-JP" altLang="ja-JP" sz="1200" kern="1200" dirty="0">
                <a:solidFill>
                  <a:schemeClr val="tx1"/>
                </a:solidFill>
                <a:effectLst/>
                <a:latin typeface="+mn-lt"/>
                <a:ea typeface="+mn-ea"/>
                <a:cs typeface="+mn-cs"/>
              </a:rPr>
              <a:t>手段としての</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ではなく、ビジネスのフレームワークとして捉えることで、</a:t>
            </a:r>
            <a:r>
              <a:rPr kumimoji="1" lang="en-US" altLang="ja-JP" sz="1200" kern="1200" dirty="0" err="1">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は大きな価値をもたらしてくれるのではないでしょうか。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75560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65751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は、私たちの日常生活や社会活動といったアナログな現実世界の出来事をデジタル・データに置き換え、インターネットを介してクラウドに集めてゆきます。</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拡大により、そのデータ量はどんどん増加してゆくでしょう。そんなビッグデータをただ溜め込んでいても意味がありません。それを統計的な手法や人工知能を使い、解析・解釈することですることで、そのデータに潜む規則性や関係性、データ相互のつながりや構造を見つけ出し、様々なアプリケーションで使われるようになります。</a:t>
            </a:r>
          </a:p>
          <a:p>
            <a:r>
              <a:rPr kumimoji="1" lang="ja-JP" altLang="ja-JP" sz="1200" b="1" kern="1200" dirty="0">
                <a:solidFill>
                  <a:schemeClr val="tx1"/>
                </a:solidFill>
                <a:effectLst/>
                <a:latin typeface="+mn-lt"/>
                <a:ea typeface="+mn-ea"/>
                <a:cs typeface="+mn-cs"/>
              </a:rPr>
              <a:t>社会活動・公共活動</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【データ発生源】建物、公共設備、気象、環境、交通機関、道路など</a:t>
            </a:r>
          </a:p>
          <a:p>
            <a:r>
              <a:rPr kumimoji="1" lang="ja-JP" altLang="ja-JP" sz="1200" kern="1200" dirty="0">
                <a:solidFill>
                  <a:schemeClr val="tx1"/>
                </a:solidFill>
                <a:effectLst/>
                <a:latin typeface="+mn-lt"/>
                <a:ea typeface="+mn-ea"/>
                <a:cs typeface="+mn-cs"/>
              </a:rPr>
              <a:t>【データ】振動、ゆがみ、交通量、騒音、気温、湿度、風向、水量など</a:t>
            </a:r>
          </a:p>
          <a:p>
            <a:r>
              <a:rPr kumimoji="1" lang="ja-JP" altLang="ja-JP" sz="1200" kern="1200" dirty="0">
                <a:solidFill>
                  <a:schemeClr val="tx1"/>
                </a:solidFill>
                <a:effectLst/>
                <a:latin typeface="+mn-lt"/>
                <a:ea typeface="+mn-ea"/>
                <a:cs typeface="+mn-cs"/>
              </a:rPr>
              <a:t>【価値や便益】災害時避難誘導・災害に関わる警報や注意・エネルギー需給調整・交通監視・管制・見守りや犯罪の抑止など</a:t>
            </a:r>
          </a:p>
          <a:p>
            <a:r>
              <a:rPr kumimoji="1" lang="ja-JP" altLang="ja-JP" sz="1200" b="1" kern="1200" dirty="0">
                <a:solidFill>
                  <a:schemeClr val="tx1"/>
                </a:solidFill>
                <a:effectLst/>
                <a:latin typeface="+mn-lt"/>
                <a:ea typeface="+mn-ea"/>
                <a:cs typeface="+mn-cs"/>
              </a:rPr>
              <a:t>日常生活・人間活動</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【データ発生源】ウェアラブル・デバイス、センサー内蔵のホームスタットや家電製品、自動車、衣服や靴、携帯品など</a:t>
            </a:r>
          </a:p>
          <a:p>
            <a:r>
              <a:rPr kumimoji="1" lang="ja-JP" altLang="ja-JP" sz="1200" kern="1200" dirty="0">
                <a:solidFill>
                  <a:schemeClr val="tx1"/>
                </a:solidFill>
                <a:effectLst/>
                <a:latin typeface="+mn-lt"/>
                <a:ea typeface="+mn-ea"/>
                <a:cs typeface="+mn-cs"/>
              </a:rPr>
              <a:t>【データ】体温や脈拍、発汗、人の動き、室温や湿度、涙や汗の成分、位置情報、車載機器の状況など</a:t>
            </a:r>
          </a:p>
          <a:p>
            <a:r>
              <a:rPr kumimoji="1" lang="ja-JP" altLang="ja-JP" sz="1200" kern="1200" dirty="0">
                <a:solidFill>
                  <a:schemeClr val="tx1"/>
                </a:solidFill>
                <a:effectLst/>
                <a:latin typeface="+mn-lt"/>
                <a:ea typeface="+mn-ea"/>
                <a:cs typeface="+mn-cs"/>
              </a:rPr>
              <a:t>【価値や便益】生活・健康の改善指導、生活環境の監視・制御、予防診断、個人の嗜好にあわせた情報提供、安全運転・自動運転など</a:t>
            </a:r>
          </a:p>
          <a:p>
            <a:r>
              <a:rPr kumimoji="1" lang="ja-JP" altLang="ja-JP" sz="1200" b="1" kern="1200" dirty="0">
                <a:solidFill>
                  <a:schemeClr val="tx1"/>
                </a:solidFill>
                <a:effectLst/>
                <a:latin typeface="+mn-lt"/>
                <a:ea typeface="+mn-ea"/>
                <a:cs typeface="+mn-cs"/>
              </a:rPr>
              <a:t>事業活動・産業活動</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【データ発生源】工作機械やロボットに組み込まれる様々なセンサーや計測装置など</a:t>
            </a:r>
          </a:p>
          <a:p>
            <a:r>
              <a:rPr kumimoji="1" lang="ja-JP" altLang="ja-JP" sz="1200" kern="1200" dirty="0">
                <a:solidFill>
                  <a:schemeClr val="tx1"/>
                </a:solidFill>
                <a:effectLst/>
                <a:latin typeface="+mn-lt"/>
                <a:ea typeface="+mn-ea"/>
                <a:cs typeface="+mn-cs"/>
              </a:rPr>
              <a:t>【データ】距離、高度、位置、温度、流量、確度、加速度、加重、光度など</a:t>
            </a:r>
          </a:p>
          <a:p>
            <a:r>
              <a:rPr kumimoji="1" lang="ja-JP" altLang="ja-JP" sz="1200" kern="1200" dirty="0">
                <a:solidFill>
                  <a:schemeClr val="tx1"/>
                </a:solidFill>
                <a:effectLst/>
                <a:latin typeface="+mn-lt"/>
                <a:ea typeface="+mn-ea"/>
                <a:cs typeface="+mn-cs"/>
              </a:rPr>
              <a:t>【価値や便益】産業機械監視・制御、工場の自動操業、品質や精度の監視と自動調整、最適物流統制、省エネのための機器制御など</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21028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がもたらす３つのイノベーション</a:t>
            </a:r>
          </a:p>
          <a:p>
            <a:r>
              <a:rPr kumimoji="1" lang="ja-JP" altLang="ja-JP" sz="1200" kern="1200" dirty="0">
                <a:solidFill>
                  <a:schemeClr val="tx1"/>
                </a:solidFill>
                <a:effectLst/>
                <a:latin typeface="+mn-lt"/>
                <a:ea typeface="+mn-ea"/>
                <a:cs typeface="+mn-cs"/>
              </a:rPr>
              <a:t>モノにセンサーやコンピュータが組み込まれインターネットにつながることで、モノのあり方が大きく変わろうとしています。</a:t>
            </a:r>
          </a:p>
          <a:p>
            <a:r>
              <a:rPr kumimoji="1" lang="ja-JP" altLang="ja-JP" sz="1200" kern="1200" dirty="0">
                <a:solidFill>
                  <a:schemeClr val="tx1"/>
                </a:solidFill>
                <a:effectLst/>
                <a:latin typeface="+mn-lt"/>
                <a:ea typeface="+mn-ea"/>
                <a:cs typeface="+mn-cs"/>
              </a:rPr>
              <a:t>進化するモノ</a:t>
            </a:r>
          </a:p>
          <a:p>
            <a:r>
              <a:rPr kumimoji="1" lang="ja-JP" altLang="ja-JP" sz="1200" kern="1200" dirty="0">
                <a:solidFill>
                  <a:schemeClr val="tx1"/>
                </a:solidFill>
                <a:effectLst/>
                <a:latin typeface="+mn-lt"/>
                <a:ea typeface="+mn-ea"/>
                <a:cs typeface="+mn-cs"/>
              </a:rPr>
              <a:t>「買ったときの機能が全機能」は過去のものとなり、買った後にも機能や性能の向上や使い勝手の改善が実現します。</a:t>
            </a:r>
          </a:p>
          <a:p>
            <a:r>
              <a:rPr kumimoji="1" lang="ja-JP" altLang="ja-JP" sz="1200" kern="1200" dirty="0">
                <a:solidFill>
                  <a:schemeClr val="tx1"/>
                </a:solidFill>
                <a:effectLst/>
                <a:latin typeface="+mn-lt"/>
                <a:ea typeface="+mn-ea"/>
                <a:cs typeface="+mn-cs"/>
              </a:rPr>
              <a:t>家電製品や建物の設備、自動車や航空機など、様々なモノにコンピュータが組み込まれ、ソフトウェアで機能や性能を実現しています。これがネットワークにつながれば、モノは利用者の手に渡った後でも、そのソフトウェアを書き換えることで機能や性能を変更できるようになります。</a:t>
            </a:r>
          </a:p>
          <a:p>
            <a:r>
              <a:rPr kumimoji="1" lang="ja-JP" altLang="ja-JP" sz="1200" kern="1200" dirty="0">
                <a:solidFill>
                  <a:schemeClr val="tx1"/>
                </a:solidFill>
                <a:effectLst/>
                <a:latin typeface="+mn-lt"/>
                <a:ea typeface="+mn-ea"/>
                <a:cs typeface="+mn-cs"/>
              </a:rPr>
              <a:t>また、モノが利用者の手に渡った後でも使い方や状態が分かるので、利用の実体に即した改善を行うことができます。また、ソフトウェアに不具合を検知・診断する機能を搭載すれば、それを自己修復することや故障が起きる前にエンジニアに通知して事前に修理するなどの安心も届けられるようになります。</a:t>
            </a:r>
          </a:p>
          <a:p>
            <a:r>
              <a:rPr kumimoji="1" lang="ja-JP" altLang="ja-JP" sz="1200" kern="1200" dirty="0">
                <a:solidFill>
                  <a:schemeClr val="tx1"/>
                </a:solidFill>
                <a:effectLst/>
                <a:latin typeface="+mn-lt"/>
                <a:ea typeface="+mn-ea"/>
                <a:cs typeface="+mn-cs"/>
              </a:rPr>
              <a:t>賢くなるモノ</a:t>
            </a:r>
          </a:p>
          <a:p>
            <a:r>
              <a:rPr kumimoji="1" lang="ja-JP" altLang="ja-JP" sz="1200" kern="1200" dirty="0">
                <a:solidFill>
                  <a:schemeClr val="tx1"/>
                </a:solidFill>
                <a:effectLst/>
                <a:latin typeface="+mn-lt"/>
                <a:ea typeface="+mn-ea"/>
                <a:cs typeface="+mn-cs"/>
              </a:rPr>
              <a:t>モノはクラウドにつながることで、無限の計算能力や記憶容量を手に入れ、様々なサービスと連携することで、モノ単体ではなしえない価値を生みだします。</a:t>
            </a:r>
          </a:p>
          <a:p>
            <a:r>
              <a:rPr kumimoji="1" lang="ja-JP" altLang="ja-JP" sz="1200" kern="1200" dirty="0">
                <a:solidFill>
                  <a:schemeClr val="tx1"/>
                </a:solidFill>
                <a:effectLst/>
                <a:latin typeface="+mn-lt"/>
                <a:ea typeface="+mn-ea"/>
                <a:cs typeface="+mn-cs"/>
              </a:rPr>
              <a:t>どれほどコンピュータが小型・高性能化しても限られたモノの大きさの中に組み込むには様々な制約があります。しかし、クラウドにつながることで、その頭脳をモノの外に持つことができるのです。さらにインターネットを介して様々なクラウド・サービスを利用できるようになります。</a:t>
            </a:r>
          </a:p>
          <a:p>
            <a:r>
              <a:rPr kumimoji="1" lang="ja-JP" altLang="ja-JP" sz="1200" kern="1200" dirty="0">
                <a:solidFill>
                  <a:schemeClr val="tx1"/>
                </a:solidFill>
                <a:effectLst/>
                <a:latin typeface="+mn-lt"/>
                <a:ea typeface="+mn-ea"/>
                <a:cs typeface="+mn-cs"/>
              </a:rPr>
              <a:t>モノを単体として捉えるのではなく、モノとクラウドを１つの仕組みとして捉えることで、モノには新たな可能性が与えられるのです。</a:t>
            </a:r>
          </a:p>
          <a:p>
            <a:r>
              <a:rPr kumimoji="1" lang="ja-JP" altLang="ja-JP" sz="1200" kern="1200" dirty="0">
                <a:solidFill>
                  <a:schemeClr val="tx1"/>
                </a:solidFill>
                <a:effectLst/>
                <a:latin typeface="+mn-lt"/>
                <a:ea typeface="+mn-ea"/>
                <a:cs typeface="+mn-cs"/>
              </a:rPr>
              <a:t>タイムマシーン化するモノ</a:t>
            </a:r>
          </a:p>
          <a:p>
            <a:r>
              <a:rPr kumimoji="1" lang="ja-JP" altLang="ja-JP" sz="1200" kern="1200" dirty="0">
                <a:solidFill>
                  <a:schemeClr val="tx1"/>
                </a:solidFill>
                <a:effectLst/>
                <a:latin typeface="+mn-lt"/>
                <a:ea typeface="+mn-ea"/>
                <a:cs typeface="+mn-cs"/>
              </a:rPr>
              <a:t>モノによって集められたビッグデータを解析すれば、過去から原因や理由を探り、現在起きている出来事を知り、未来に何が起きるかを予測することができます。</a:t>
            </a:r>
          </a:p>
          <a:p>
            <a:r>
              <a:rPr kumimoji="1" lang="ja-JP" altLang="ja-JP" sz="1200" kern="1200" dirty="0">
                <a:solidFill>
                  <a:schemeClr val="tx1"/>
                </a:solidFill>
                <a:effectLst/>
                <a:latin typeface="+mn-lt"/>
                <a:ea typeface="+mn-ea"/>
                <a:cs typeface="+mn-cs"/>
              </a:rPr>
              <a:t>モノに組み込まれたセンサーは現実世界の様々な事実をデータに置き換え、現実世界のデジタルコピー（デジタルツインとも呼ぶ）を生みだします。そこには、過去と現在の事実がきめ細かく捉えられています。そのデータを分析することで規則性や法則性を見つけ出すことができれば、未来に何が起きるかを予測できるようになります。</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が広く普及しインターネットにつながるのが増えるほどに、データはより緻密に、そしてリアルタイムに集められるようになり、その精度は高まってゆくでしょう。</a:t>
            </a:r>
          </a:p>
          <a:p>
            <a:r>
              <a:rPr kumimoji="1" lang="ja-JP" altLang="ja-JP" sz="1200" kern="1200" dirty="0">
                <a:solidFill>
                  <a:schemeClr val="tx1"/>
                </a:solidFill>
                <a:effectLst/>
                <a:latin typeface="+mn-lt"/>
                <a:ea typeface="+mn-ea"/>
                <a:cs typeface="+mn-cs"/>
              </a:rPr>
              <a:t>つまり、モノは過去・現在・未来を行き来するタイムマシーンの役割を果たそうとしているのです。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16317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現実世界に埋め込まれ、ちりばめられたセンサーからのデジタル・データが生みだす「現実世界のデジタル・コピー（デジタル・ツイン）」を使って、</a:t>
            </a:r>
          </a:p>
          <a:p>
            <a:r>
              <a:rPr kumimoji="1" lang="ja-JP" altLang="ja-JP" sz="1200" kern="1200" dirty="0">
                <a:solidFill>
                  <a:schemeClr val="tx1"/>
                </a:solidFill>
                <a:effectLst/>
                <a:latin typeface="+mn-lt"/>
                <a:ea typeface="+mn-ea"/>
                <a:cs typeface="+mn-cs"/>
              </a:rPr>
              <a:t>過去の事実からその原因や因果関係を発見する</a:t>
            </a:r>
          </a:p>
          <a:p>
            <a:r>
              <a:rPr kumimoji="1" lang="ja-JP" altLang="ja-JP" sz="1200" kern="1200" dirty="0">
                <a:solidFill>
                  <a:schemeClr val="tx1"/>
                </a:solidFill>
                <a:effectLst/>
                <a:latin typeface="+mn-lt"/>
                <a:ea typeface="+mn-ea"/>
                <a:cs typeface="+mn-cs"/>
              </a:rPr>
              <a:t>現在の事実から最適な答えを見つけ出す</a:t>
            </a:r>
          </a:p>
          <a:p>
            <a:r>
              <a:rPr kumimoji="1" lang="ja-JP" altLang="ja-JP" sz="1200" kern="1200" dirty="0">
                <a:solidFill>
                  <a:schemeClr val="tx1"/>
                </a:solidFill>
                <a:effectLst/>
                <a:latin typeface="+mn-lt"/>
                <a:ea typeface="+mn-ea"/>
                <a:cs typeface="+mn-cs"/>
              </a:rPr>
              <a:t>過去から現在の事実を分析し未来の出来事を高い精度で予測する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パラダイムです。表現を変えれば、現実世界とサイバー世界が一体となって、リアルタイムに改善活動を繰り返し続ける社会基盤を作ろうというわけです。</a:t>
            </a:r>
          </a:p>
          <a:p>
            <a:r>
              <a:rPr kumimoji="1" lang="ja-JP" altLang="ja-JP" sz="1200" kern="1200" dirty="0">
                <a:solidFill>
                  <a:schemeClr val="tx1"/>
                </a:solidFill>
                <a:effectLst/>
                <a:latin typeface="+mn-lt"/>
                <a:ea typeface="+mn-ea"/>
                <a:cs typeface="+mn-cs"/>
              </a:rPr>
              <a:t>このような取り組みが必要になるのは、新興国における急速な人口増加と経済の進展に伴い、地球資源の加速度的な消費増大が進行していることがあげられます。この状況に対処し持続可能な世界を実現することが、いまや重要な社会課題になっています。そこで、サイバー・フィジカル・システムによって全体最適な社会基盤を作り、利便性を犠牲にすることなく資源消費の無駄を無くして効率的な社会やビジネスの仕組みを作ってゆこうというわけ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モノをインターネットにつなぎ、クラウドと一体化することで、モノ単体ではできなかった価値を生みだそうというパラダイムとも言えるでしょう。</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モノはこれまで、「作って売ってしまえば終わり」が常識でした。これを「売ってからも継続的に関係を持ち続ける」という新しい常識へと変えることになります。そうなれば、</a:t>
            </a:r>
          </a:p>
          <a:p>
            <a:r>
              <a:rPr kumimoji="1" lang="ja-JP" altLang="ja-JP" sz="1200" kern="1200" dirty="0">
                <a:solidFill>
                  <a:schemeClr val="tx1"/>
                </a:solidFill>
                <a:effectLst/>
                <a:latin typeface="+mn-lt"/>
                <a:ea typeface="+mn-ea"/>
                <a:cs typeface="+mn-cs"/>
              </a:rPr>
              <a:t>モノそのものの魅力だけではなく、ものを売った後のサービスの魅力をも一体としてモノの価値と考える。つまり、モノの価値の本質を変えてしまう</a:t>
            </a:r>
          </a:p>
          <a:p>
            <a:r>
              <a:rPr kumimoji="1" lang="ja-JP" altLang="ja-JP" sz="1200" kern="1200" dirty="0">
                <a:solidFill>
                  <a:schemeClr val="tx1"/>
                </a:solidFill>
                <a:effectLst/>
                <a:latin typeface="+mn-lt"/>
                <a:ea typeface="+mn-ea"/>
                <a:cs typeface="+mn-cs"/>
              </a:rPr>
              <a:t>モノの利用状況がリアルタイムで正確に把握できるので、モノを売るビジネスからモノを貸し出し課金するビジネス、つまり「製造業のサービス業への転換」を可能にする。</a:t>
            </a:r>
          </a:p>
          <a:p>
            <a:r>
              <a:rPr kumimoji="1" lang="ja-JP" altLang="ja-JP" sz="1200" kern="1200" dirty="0">
                <a:solidFill>
                  <a:schemeClr val="tx1"/>
                </a:solidFill>
                <a:effectLst/>
                <a:latin typeface="+mn-lt"/>
                <a:ea typeface="+mn-ea"/>
                <a:cs typeface="+mn-cs"/>
              </a:rPr>
              <a:t>モノの価値の本質が変わりビジネスのありかたも大きく変わるかもしれません。このようなパラダイムもまた、利便性を高めつつ資源の消費や社会コストを引き下げてゆくことを可能にするのです取り組みと言えるでしょう。</a:t>
            </a:r>
          </a:p>
          <a:p>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は、こんな２つのパラダイムシフトを生みだそうとしているのです。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661602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373258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819227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9.tiff"/><Relationship Id="rId4" Type="http://schemas.openxmlformats.org/officeDocument/2006/relationships/image" Target="../media/image38.tiff"/></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tiff"/><Relationship Id="rId7" Type="http://schemas.openxmlformats.org/officeDocument/2006/relationships/image" Target="../media/image55.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4.tiff"/><Relationship Id="rId11" Type="http://schemas.openxmlformats.org/officeDocument/2006/relationships/image" Target="../media/image59.tiff"/><Relationship Id="rId5" Type="http://schemas.openxmlformats.org/officeDocument/2006/relationships/image" Target="../media/image53.tiff"/><Relationship Id="rId10" Type="http://schemas.openxmlformats.org/officeDocument/2006/relationships/image" Target="../media/image58.tiff"/><Relationship Id="rId4" Type="http://schemas.openxmlformats.org/officeDocument/2006/relationships/image" Target="../media/image52.tiff"/><Relationship Id="rId9" Type="http://schemas.openxmlformats.org/officeDocument/2006/relationships/image" Target="../media/image5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25.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63.tiff"/></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tiff"/><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image" Target="../media/image83.tiff"/><Relationship Id="rId7" Type="http://schemas.openxmlformats.org/officeDocument/2006/relationships/image" Target="../media/image87.tiff"/><Relationship Id="rId2" Type="http://schemas.openxmlformats.org/officeDocument/2006/relationships/image" Target="../media/image82.tiff"/><Relationship Id="rId1" Type="http://schemas.openxmlformats.org/officeDocument/2006/relationships/slideLayout" Target="../slideLayouts/slideLayout6.xml"/><Relationship Id="rId6" Type="http://schemas.openxmlformats.org/officeDocument/2006/relationships/image" Target="../media/image86.tiff"/><Relationship Id="rId5" Type="http://schemas.openxmlformats.org/officeDocument/2006/relationships/image" Target="../media/image85.tiff"/><Relationship Id="rId4" Type="http://schemas.openxmlformats.org/officeDocument/2006/relationships/image" Target="../media/image8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98.tiff"/><Relationship Id="rId13" Type="http://schemas.openxmlformats.org/officeDocument/2006/relationships/image" Target="../media/image103.tiff"/><Relationship Id="rId3" Type="http://schemas.openxmlformats.org/officeDocument/2006/relationships/image" Target="../media/image93.tiff"/><Relationship Id="rId7" Type="http://schemas.openxmlformats.org/officeDocument/2006/relationships/image" Target="../media/image97.tiff"/><Relationship Id="rId12" Type="http://schemas.openxmlformats.org/officeDocument/2006/relationships/image" Target="../media/image102.tif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6.tiff"/><Relationship Id="rId11" Type="http://schemas.openxmlformats.org/officeDocument/2006/relationships/image" Target="../media/image101.tiff"/><Relationship Id="rId5" Type="http://schemas.openxmlformats.org/officeDocument/2006/relationships/image" Target="../media/image95.tiff"/><Relationship Id="rId10" Type="http://schemas.openxmlformats.org/officeDocument/2006/relationships/image" Target="../media/image100.tiff"/><Relationship Id="rId4" Type="http://schemas.openxmlformats.org/officeDocument/2006/relationships/image" Target="../media/image94.tiff"/><Relationship Id="rId9" Type="http://schemas.openxmlformats.org/officeDocument/2006/relationships/image" Target="../media/image99.tiff"/><Relationship Id="rId14" Type="http://schemas.openxmlformats.org/officeDocument/2006/relationships/image" Target="../media/image104.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5.jpg"/><Relationship Id="rId7" Type="http://schemas.openxmlformats.org/officeDocument/2006/relationships/image" Target="../media/image108.tiff"/><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82.tiff"/><Relationship Id="rId5" Type="http://schemas.openxmlformats.org/officeDocument/2006/relationships/image" Target="../media/image107.tiff"/><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g"/><Relationship Id="rId18" Type="http://schemas.openxmlformats.org/officeDocument/2006/relationships/image" Target="../media/image23.jpg"/><Relationship Id="rId3" Type="http://schemas.openxmlformats.org/officeDocument/2006/relationships/image" Target="../media/image8.jpeg"/><Relationship Id="rId21" Type="http://schemas.openxmlformats.org/officeDocument/2006/relationships/image" Target="../media/image26.jpg"/><Relationship Id="rId7" Type="http://schemas.openxmlformats.org/officeDocument/2006/relationships/image" Target="../media/image12.jpeg"/><Relationship Id="rId12" Type="http://schemas.openxmlformats.org/officeDocument/2006/relationships/image" Target="../media/image17.gif"/><Relationship Id="rId17" Type="http://schemas.openxmlformats.org/officeDocument/2006/relationships/image" Target="../media/image22.jpg"/><Relationship Id="rId2" Type="http://schemas.openxmlformats.org/officeDocument/2006/relationships/notesSlide" Target="../notesSlides/notesSlide5.xml"/><Relationship Id="rId16" Type="http://schemas.openxmlformats.org/officeDocument/2006/relationships/image" Target="../media/image21.jpg"/><Relationship Id="rId20"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a:t>IoT/</a:t>
            </a:r>
            <a:r>
              <a:rPr lang="ja-JP" altLang="en-US" sz="2800"/>
              <a:t>モノのインターネット</a:t>
            </a:r>
            <a:br>
              <a:rPr lang="en-US" altLang="ja-JP" sz="2800" dirty="0"/>
            </a:br>
            <a:r>
              <a:rPr lang="en-US" altLang="ja-JP" sz="2000" dirty="0"/>
              <a:t>Internet of Things</a:t>
            </a:r>
            <a:endParaRPr kumimoji="1" lang="ja-JP" altLang="en-US" sz="20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30</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2019</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2</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20</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10</a:t>
            </a:fld>
            <a:endParaRPr kumimoji="1" lang="ja-JP" altLang="en-US"/>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print">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3836232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design_img_f_1133791_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0152" y="1124744"/>
            <a:ext cx="2304256" cy="2000442"/>
          </a:xfrm>
          <a:prstGeom prst="rect">
            <a:avLst/>
          </a:prstGeom>
          <a:ln>
            <a:noFill/>
          </a:ln>
          <a:effectLst>
            <a:outerShdw blurRad="292100" dist="139700" dir="2700000" algn="tl" rotWithShape="0">
              <a:srgbClr val="333333">
                <a:alpha val="65000"/>
              </a:srgbClr>
            </a:outerShdw>
          </a:effectLst>
        </p:spPr>
      </p:pic>
      <p:sp>
        <p:nvSpPr>
          <p:cNvPr id="10" name="フリーフォーム 9"/>
          <p:cNvSpPr/>
          <p:nvPr/>
        </p:nvSpPr>
        <p:spPr>
          <a:xfrm>
            <a:off x="894496" y="1268759"/>
            <a:ext cx="7356570" cy="4824537"/>
          </a:xfrm>
          <a:custGeom>
            <a:avLst/>
            <a:gdLst>
              <a:gd name="connsiteX0" fmla="*/ 0 w 7230421"/>
              <a:gd name="connsiteY0" fmla="*/ 5280509 h 5280509"/>
              <a:gd name="connsiteX1" fmla="*/ 3536487 w 7230421"/>
              <a:gd name="connsiteY1" fmla="*/ 3730268 h 5280509"/>
              <a:gd name="connsiteX2" fmla="*/ 7230421 w 7230421"/>
              <a:gd name="connsiteY2" fmla="*/ 0 h 5280509"/>
              <a:gd name="connsiteX3" fmla="*/ 7230421 w 7230421"/>
              <a:gd name="connsiteY3" fmla="*/ 0 h 5280509"/>
            </a:gdLst>
            <a:ahLst/>
            <a:cxnLst>
              <a:cxn ang="0">
                <a:pos x="connsiteX0" y="connsiteY0"/>
              </a:cxn>
              <a:cxn ang="0">
                <a:pos x="connsiteX1" y="connsiteY1"/>
              </a:cxn>
              <a:cxn ang="0">
                <a:pos x="connsiteX2" y="connsiteY2"/>
              </a:cxn>
              <a:cxn ang="0">
                <a:pos x="connsiteX3" y="connsiteY3"/>
              </a:cxn>
            </a:cxnLst>
            <a:rect l="l" t="t" r="r" b="b"/>
            <a:pathLst>
              <a:path w="7230421" h="5280509">
                <a:moveTo>
                  <a:pt x="0" y="5280509"/>
                </a:moveTo>
                <a:cubicBezTo>
                  <a:pt x="1165708" y="4945431"/>
                  <a:pt x="2331417" y="4610353"/>
                  <a:pt x="3536487" y="3730268"/>
                </a:cubicBezTo>
                <a:cubicBezTo>
                  <a:pt x="4741557" y="2850183"/>
                  <a:pt x="7230421" y="0"/>
                  <a:pt x="7230421" y="0"/>
                </a:cubicBezTo>
                <a:lnTo>
                  <a:pt x="7230421" y="0"/>
                </a:lnTo>
              </a:path>
            </a:pathLst>
          </a:custGeom>
          <a:noFill/>
          <a:ln w="76200">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t>CPS: </a:t>
            </a:r>
            <a:r>
              <a:rPr lang="en-US" altLang="ja-JP" dirty="0" err="1"/>
              <a:t>IoT</a:t>
            </a:r>
            <a:r>
              <a:rPr kumimoji="1" lang="ja-JP" altLang="en-US" dirty="0"/>
              <a:t>によって変わる現実社会のとらえ方</a:t>
            </a:r>
          </a:p>
        </p:txBody>
      </p:sp>
      <p:sp>
        <p:nvSpPr>
          <p:cNvPr id="3" name="スライド番号プレースホルダー 2"/>
          <p:cNvSpPr>
            <a:spLocks noGrp="1"/>
          </p:cNvSpPr>
          <p:nvPr>
            <p:ph type="sldNum" sz="quarter" idx="12"/>
          </p:nvPr>
        </p:nvSpPr>
        <p:spPr>
          <a:xfrm>
            <a:off x="6983421" y="6659160"/>
            <a:ext cx="2133600" cy="217800"/>
          </a:xfrm>
        </p:spPr>
        <p:txBody>
          <a:bodyPr/>
          <a:lstStyle/>
          <a:p>
            <a:fld id="{8FF8CC5D-A65D-5946-99B5-645367A967AD}" type="slidenum">
              <a:rPr kumimoji="1" lang="ja-JP" altLang="en-US" smtClean="0"/>
              <a:t>11</a:t>
            </a:fld>
            <a:endParaRPr kumimoji="1" lang="ja-JP" altLang="en-US" dirty="0"/>
          </a:p>
        </p:txBody>
      </p:sp>
      <p:sp>
        <p:nvSpPr>
          <p:cNvPr id="4" name="ホームベース 3"/>
          <p:cNvSpPr/>
          <p:nvPr/>
        </p:nvSpPr>
        <p:spPr>
          <a:xfrm>
            <a:off x="5364088" y="3212976"/>
            <a:ext cx="2880320" cy="1080120"/>
          </a:xfrm>
          <a:prstGeom prst="homePlate">
            <a:avLst/>
          </a:prstGeom>
          <a:solidFill>
            <a:srgbClr val="043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a:solidFill>
                  <a:srgbClr val="FFFFFF"/>
                </a:solidFill>
                <a:latin typeface="MS PGothic" charset="-128"/>
                <a:ea typeface="MS PGothic" charset="-128"/>
                <a:cs typeface="MS PGothic" charset="-128"/>
              </a:rPr>
              <a:t>　　</a:t>
            </a:r>
            <a:r>
              <a:rPr kumimoji="1" lang="en-US" altLang="ja-JP" sz="4000" dirty="0">
                <a:solidFill>
                  <a:srgbClr val="FFFFFF"/>
                </a:solidFill>
                <a:latin typeface="MS PGothic" charset="-128"/>
                <a:ea typeface="MS PGothic" charset="-128"/>
                <a:cs typeface="MS PGothic" charset="-128"/>
              </a:rPr>
              <a:t> </a:t>
            </a:r>
            <a:r>
              <a:rPr kumimoji="1" lang="ja-JP" altLang="en-US" sz="4000" dirty="0">
                <a:solidFill>
                  <a:srgbClr val="FFFFFF"/>
                </a:solidFill>
                <a:latin typeface="MS PGothic" charset="-128"/>
                <a:ea typeface="MS PGothic" charset="-128"/>
                <a:cs typeface="MS PGothic" charset="-128"/>
              </a:rPr>
              <a:t>事実</a:t>
            </a:r>
          </a:p>
        </p:txBody>
      </p:sp>
      <p:sp>
        <p:nvSpPr>
          <p:cNvPr id="5" name="ホームベース 4"/>
          <p:cNvSpPr/>
          <p:nvPr/>
        </p:nvSpPr>
        <p:spPr>
          <a:xfrm>
            <a:off x="3131840" y="3212976"/>
            <a:ext cx="2880320" cy="108012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a:solidFill>
                  <a:srgbClr val="FFFFFF"/>
                </a:solidFill>
                <a:latin typeface="MS PGothic" charset="-128"/>
                <a:ea typeface="MS PGothic" charset="-128"/>
                <a:cs typeface="MS PGothic" charset="-128"/>
              </a:rPr>
              <a:t>　　</a:t>
            </a:r>
            <a:r>
              <a:rPr kumimoji="1" lang="en-US" altLang="ja-JP" sz="4000" dirty="0">
                <a:solidFill>
                  <a:srgbClr val="FFFFFF"/>
                </a:solidFill>
                <a:latin typeface="MS PGothic" charset="-128"/>
                <a:ea typeface="MS PGothic" charset="-128"/>
                <a:cs typeface="MS PGothic" charset="-128"/>
              </a:rPr>
              <a:t> </a:t>
            </a:r>
            <a:r>
              <a:rPr kumimoji="1" lang="ja-JP" altLang="en-US" sz="4000" dirty="0">
                <a:solidFill>
                  <a:srgbClr val="FFFFFF"/>
                </a:solidFill>
                <a:latin typeface="MS PGothic" charset="-128"/>
                <a:ea typeface="MS PGothic" charset="-128"/>
                <a:cs typeface="MS PGothic" charset="-128"/>
              </a:rPr>
              <a:t>実験</a:t>
            </a:r>
          </a:p>
        </p:txBody>
      </p:sp>
      <p:sp>
        <p:nvSpPr>
          <p:cNvPr id="6" name="ホームベース 5"/>
          <p:cNvSpPr/>
          <p:nvPr/>
        </p:nvSpPr>
        <p:spPr>
          <a:xfrm>
            <a:off x="899592" y="3212976"/>
            <a:ext cx="2880320" cy="108012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S PGothic" charset="-128"/>
                <a:ea typeface="MS PGothic" charset="-128"/>
                <a:cs typeface="MS PGothic" charset="-128"/>
              </a:rPr>
              <a:t>経験</a:t>
            </a:r>
          </a:p>
        </p:txBody>
      </p:sp>
      <p:sp>
        <p:nvSpPr>
          <p:cNvPr id="7" name="下矢印吹き出し 6"/>
          <p:cNvSpPr/>
          <p:nvPr/>
        </p:nvSpPr>
        <p:spPr>
          <a:xfrm>
            <a:off x="899592" y="2636912"/>
            <a:ext cx="2304256" cy="648072"/>
          </a:xfrm>
          <a:prstGeom prst="downArrowCallou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S PGothic" charset="-128"/>
                <a:ea typeface="MS PGothic" charset="-128"/>
                <a:cs typeface="MS PGothic" charset="-128"/>
              </a:rPr>
              <a:t>体験・主観</a:t>
            </a:r>
          </a:p>
        </p:txBody>
      </p:sp>
      <p:sp>
        <p:nvSpPr>
          <p:cNvPr id="8" name="下矢印吹き出し 7"/>
          <p:cNvSpPr/>
          <p:nvPr/>
        </p:nvSpPr>
        <p:spPr>
          <a:xfrm>
            <a:off x="3419872" y="2632132"/>
            <a:ext cx="2304256" cy="648072"/>
          </a:xfrm>
          <a:prstGeom prst="downArrowCallou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S PGothic" charset="-128"/>
                <a:ea typeface="MS PGothic" charset="-128"/>
                <a:cs typeface="MS PGothic" charset="-128"/>
              </a:rPr>
              <a:t>サンプル</a:t>
            </a:r>
          </a:p>
        </p:txBody>
      </p:sp>
      <p:sp>
        <p:nvSpPr>
          <p:cNvPr id="9" name="下矢印吹き出し 8"/>
          <p:cNvSpPr/>
          <p:nvPr/>
        </p:nvSpPr>
        <p:spPr>
          <a:xfrm>
            <a:off x="5940152" y="2647540"/>
            <a:ext cx="2304256" cy="648072"/>
          </a:xfrm>
          <a:prstGeom prst="downArrowCallout">
            <a:avLst/>
          </a:prstGeom>
          <a:solidFill>
            <a:srgbClr val="0432FF">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S PGothic" charset="-128"/>
                <a:ea typeface="MS PGothic" charset="-128"/>
                <a:cs typeface="MS PGothic" charset="-128"/>
              </a:rPr>
              <a:t>リアルタイム・データ</a:t>
            </a:r>
          </a:p>
        </p:txBody>
      </p:sp>
      <p:sp>
        <p:nvSpPr>
          <p:cNvPr id="11" name="直角三角形 10"/>
          <p:cNvSpPr/>
          <p:nvPr/>
        </p:nvSpPr>
        <p:spPr>
          <a:xfrm>
            <a:off x="894496" y="4581128"/>
            <a:ext cx="7349912" cy="1130387"/>
          </a:xfrm>
          <a:prstGeom prst="rtTriangle">
            <a:avLst/>
          </a:prstGeom>
          <a:solidFill>
            <a:srgbClr val="7030A0">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直角三角形 11"/>
          <p:cNvSpPr/>
          <p:nvPr/>
        </p:nvSpPr>
        <p:spPr>
          <a:xfrm rot="10800000">
            <a:off x="887839" y="4574236"/>
            <a:ext cx="7349912" cy="1130387"/>
          </a:xfrm>
          <a:prstGeom prst="rtTriangle">
            <a:avLst/>
          </a:prstGeom>
          <a:solidFill>
            <a:srgbClr val="FF6666">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99592" y="5019390"/>
            <a:ext cx="2304256" cy="646331"/>
          </a:xfrm>
          <a:prstGeom prst="rect">
            <a:avLst/>
          </a:prstGeom>
          <a:noFill/>
        </p:spPr>
        <p:txBody>
          <a:bodyPr wrap="square" rtlCol="0">
            <a:spAutoFit/>
          </a:bodyPr>
          <a:lstStyle/>
          <a:p>
            <a:r>
              <a:rPr kumimoji="1" lang="ja-JP" altLang="en-US" sz="3600" dirty="0">
                <a:solidFill>
                  <a:schemeClr val="bg1"/>
                </a:solidFill>
              </a:rPr>
              <a:t>人の直感</a:t>
            </a:r>
          </a:p>
        </p:txBody>
      </p:sp>
      <p:sp>
        <p:nvSpPr>
          <p:cNvPr id="14" name="テキスト ボックス 13"/>
          <p:cNvSpPr txBox="1"/>
          <p:nvPr/>
        </p:nvSpPr>
        <p:spPr>
          <a:xfrm>
            <a:off x="5292080" y="4574236"/>
            <a:ext cx="2945671" cy="646331"/>
          </a:xfrm>
          <a:prstGeom prst="rect">
            <a:avLst/>
          </a:prstGeom>
          <a:noFill/>
        </p:spPr>
        <p:txBody>
          <a:bodyPr wrap="square" rtlCol="0">
            <a:spAutoFit/>
          </a:bodyPr>
          <a:lstStyle/>
          <a:p>
            <a:pPr algn="r"/>
            <a:r>
              <a:rPr kumimoji="1" lang="ja-JP" altLang="en-US" sz="3600">
                <a:solidFill>
                  <a:schemeClr val="bg1"/>
                </a:solidFill>
              </a:rPr>
              <a:t>データの分析</a:t>
            </a:r>
            <a:endParaRPr kumimoji="1" lang="ja-JP" altLang="en-US" sz="3600" dirty="0">
              <a:solidFill>
                <a:schemeClr val="bg1"/>
              </a:solidFill>
            </a:endParaRPr>
          </a:p>
        </p:txBody>
      </p:sp>
      <p:sp>
        <p:nvSpPr>
          <p:cNvPr id="15" name="テキスト ボックス 14"/>
          <p:cNvSpPr txBox="1"/>
          <p:nvPr/>
        </p:nvSpPr>
        <p:spPr>
          <a:xfrm rot="18958335">
            <a:off x="7320092" y="1967095"/>
            <a:ext cx="848309" cy="307777"/>
          </a:xfrm>
          <a:prstGeom prst="rect">
            <a:avLst/>
          </a:prstGeom>
          <a:noFill/>
        </p:spPr>
        <p:txBody>
          <a:bodyPr wrap="none" rtlCol="0">
            <a:spAutoFit/>
          </a:bodyPr>
          <a:lstStyle/>
          <a:p>
            <a:r>
              <a:rPr kumimoji="1" lang="ja-JP" altLang="en-US" sz="1400" dirty="0">
                <a:solidFill>
                  <a:schemeClr val="bg1"/>
                </a:solidFill>
              </a:rPr>
              <a:t>データ量</a:t>
            </a:r>
          </a:p>
        </p:txBody>
      </p:sp>
      <p:pic>
        <p:nvPicPr>
          <p:cNvPr id="16" name="図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5148" y="1271964"/>
            <a:ext cx="322464" cy="322464"/>
          </a:xfrm>
          <a:prstGeom prst="rect">
            <a:avLst/>
          </a:prstGeom>
        </p:spPr>
      </p:pic>
      <p:sp>
        <p:nvSpPr>
          <p:cNvPr id="17" name="テキスト ボックス 16"/>
          <p:cNvSpPr txBox="1"/>
          <p:nvPr/>
        </p:nvSpPr>
        <p:spPr>
          <a:xfrm>
            <a:off x="6516216" y="2147557"/>
            <a:ext cx="684286" cy="307777"/>
          </a:xfrm>
          <a:prstGeom prst="rect">
            <a:avLst/>
          </a:prstGeom>
          <a:noFill/>
        </p:spPr>
        <p:txBody>
          <a:bodyPr wrap="square" rtlCol="0">
            <a:spAutoFit/>
          </a:bodyPr>
          <a:lstStyle/>
          <a:p>
            <a:pPr algn="ctr"/>
            <a:r>
              <a:rPr kumimoji="1" lang="en-US" altLang="ja-JP" sz="1400">
                <a:solidFill>
                  <a:schemeClr val="bg1"/>
                </a:solidFill>
              </a:rPr>
              <a:t>IoT</a:t>
            </a:r>
            <a:endParaRPr kumimoji="1" lang="ja-JP" altLang="en-US" sz="1400" dirty="0">
              <a:solidFill>
                <a:schemeClr val="bg1"/>
              </a:solidFill>
            </a:endParaRPr>
          </a:p>
        </p:txBody>
      </p:sp>
      <p:pic>
        <p:nvPicPr>
          <p:cNvPr id="19" name="図 18"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82088" y="1846231"/>
            <a:ext cx="535335" cy="367425"/>
          </a:xfrm>
          <a:prstGeom prst="rect">
            <a:avLst/>
          </a:prstGeom>
        </p:spPr>
      </p:pic>
      <p:sp>
        <p:nvSpPr>
          <p:cNvPr id="20" name="テキスト ボックス 19"/>
          <p:cNvSpPr txBox="1"/>
          <p:nvPr/>
        </p:nvSpPr>
        <p:spPr>
          <a:xfrm>
            <a:off x="978170" y="1490362"/>
            <a:ext cx="4172937" cy="707886"/>
          </a:xfrm>
          <a:prstGeom prst="rect">
            <a:avLst/>
          </a:prstGeom>
          <a:noFill/>
        </p:spPr>
        <p:txBody>
          <a:bodyPr wrap="none" rtlCol="0">
            <a:spAutoFit/>
          </a:bodyPr>
          <a:lstStyle/>
          <a:p>
            <a:r>
              <a:rPr kumimoji="1" lang="ja-JP" altLang="en-US" sz="2000" dirty="0">
                <a:solidFill>
                  <a:srgbClr val="0432FF"/>
                </a:solidFill>
              </a:rPr>
              <a:t>膨大なデータをリアルタイムに収集し</a:t>
            </a:r>
          </a:p>
          <a:p>
            <a:r>
              <a:rPr kumimoji="1" lang="ja-JP" altLang="en-US" sz="2000" dirty="0">
                <a:solidFill>
                  <a:srgbClr val="0432FF"/>
                </a:solidFill>
              </a:rPr>
              <a:t>データ分析によって事実を把握する。</a:t>
            </a:r>
          </a:p>
        </p:txBody>
      </p:sp>
    </p:spTree>
    <p:extLst>
      <p:ext uri="{BB962C8B-B14F-4D97-AF65-F5344CB8AC3E}">
        <p14:creationId xmlns:p14="http://schemas.microsoft.com/office/powerpoint/2010/main" val="148202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kumimoji="1" lang="ja-JP" altLang="en-US" dirty="0"/>
              <a:t>「モノ」のサービス化</a:t>
            </a:r>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pic>
        <p:nvPicPr>
          <p:cNvPr id="8" name="図 7">
            <a:extLst>
              <a:ext uri="{FF2B5EF4-FFF2-40B4-BE49-F238E27FC236}">
                <a16:creationId xmlns:a16="http://schemas.microsoft.com/office/drawing/2014/main" id="{200B889A-58B8-0C43-B616-FFD1ADD37B23}"/>
              </a:ext>
            </a:extLst>
          </p:cNvPr>
          <p:cNvPicPr>
            <a:picLocks noChangeAspect="1"/>
          </p:cNvPicPr>
          <p:nvPr/>
        </p:nvPicPr>
        <p:blipFill>
          <a:blip r:embed="rId3"/>
          <a:stretch>
            <a:fillRect/>
          </a:stretch>
        </p:blipFill>
        <p:spPr>
          <a:xfrm>
            <a:off x="1004806" y="2737920"/>
            <a:ext cx="1774749" cy="1739255"/>
          </a:xfrm>
          <a:prstGeom prst="rect">
            <a:avLst/>
          </a:prstGeom>
        </p:spPr>
      </p:pic>
      <p:pic>
        <p:nvPicPr>
          <p:cNvPr id="9" name="図 8">
            <a:extLst>
              <a:ext uri="{FF2B5EF4-FFF2-40B4-BE49-F238E27FC236}">
                <a16:creationId xmlns:a16="http://schemas.microsoft.com/office/drawing/2014/main" id="{1D76AFE3-2E8E-014B-93E2-390D6AC9B2E8}"/>
              </a:ext>
            </a:extLst>
          </p:cNvPr>
          <p:cNvPicPr>
            <a:picLocks noChangeAspect="1"/>
          </p:cNvPicPr>
          <p:nvPr/>
        </p:nvPicPr>
        <p:blipFill>
          <a:blip r:embed="rId4"/>
          <a:stretch>
            <a:fillRect/>
          </a:stretch>
        </p:blipFill>
        <p:spPr>
          <a:xfrm>
            <a:off x="3719801" y="2004036"/>
            <a:ext cx="1704398" cy="1346474"/>
          </a:xfrm>
          <a:prstGeom prst="rect">
            <a:avLst/>
          </a:prstGeom>
        </p:spPr>
      </p:pic>
      <p:pic>
        <p:nvPicPr>
          <p:cNvPr id="13" name="図 12">
            <a:extLst>
              <a:ext uri="{FF2B5EF4-FFF2-40B4-BE49-F238E27FC236}">
                <a16:creationId xmlns:a16="http://schemas.microsoft.com/office/drawing/2014/main" id="{122A5B1B-34E1-794E-8919-D193A9D8C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11" name="図 10">
            <a:extLst>
              <a:ext uri="{FF2B5EF4-FFF2-40B4-BE49-F238E27FC236}">
                <a16:creationId xmlns:a16="http://schemas.microsoft.com/office/drawing/2014/main" id="{AB9ACC56-21F2-1F45-A60E-699CB14114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spTree>
    <p:extLst>
      <p:ext uri="{BB962C8B-B14F-4D97-AF65-F5344CB8AC3E}">
        <p14:creationId xmlns:p14="http://schemas.microsoft.com/office/powerpoint/2010/main" val="1788679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FEE0260-E1E9-1D41-8A2C-E86CDFE0BE39}"/>
              </a:ext>
            </a:extLst>
          </p:cNvPr>
          <p:cNvPicPr>
            <a:picLocks noChangeAspect="1"/>
          </p:cNvPicPr>
          <p:nvPr/>
        </p:nvPicPr>
        <p:blipFill>
          <a:blip r:embed="rId3"/>
          <a:stretch>
            <a:fillRect/>
          </a:stretch>
        </p:blipFill>
        <p:spPr>
          <a:xfrm>
            <a:off x="1207013" y="4542957"/>
            <a:ext cx="2379543" cy="1612801"/>
          </a:xfrm>
          <a:prstGeom prst="rect">
            <a:avLst/>
          </a:prstGeom>
        </p:spPr>
      </p:pic>
      <p:pic>
        <p:nvPicPr>
          <p:cNvPr id="11" name="図 10">
            <a:extLst>
              <a:ext uri="{FF2B5EF4-FFF2-40B4-BE49-F238E27FC236}">
                <a16:creationId xmlns:a16="http://schemas.microsoft.com/office/drawing/2014/main" id="{4D5742E5-8F48-9945-8F1F-1F3857B89E1C}"/>
              </a:ext>
            </a:extLst>
          </p:cNvPr>
          <p:cNvPicPr>
            <a:picLocks noChangeAspect="1"/>
          </p:cNvPicPr>
          <p:nvPr/>
        </p:nvPicPr>
        <p:blipFill>
          <a:blip r:embed="rId4"/>
          <a:stretch>
            <a:fillRect/>
          </a:stretch>
        </p:blipFill>
        <p:spPr>
          <a:xfrm>
            <a:off x="3581435" y="4450249"/>
            <a:ext cx="2358487" cy="1834379"/>
          </a:xfrm>
          <a:prstGeom prst="rect">
            <a:avLst/>
          </a:prstGeom>
        </p:spPr>
      </p:pic>
      <p:pic>
        <p:nvPicPr>
          <p:cNvPr id="12" name="図 11">
            <a:extLst>
              <a:ext uri="{FF2B5EF4-FFF2-40B4-BE49-F238E27FC236}">
                <a16:creationId xmlns:a16="http://schemas.microsoft.com/office/drawing/2014/main" id="{1FAAC49E-7B1F-2E47-9527-24AAB8DA4FEB}"/>
              </a:ext>
            </a:extLst>
          </p:cNvPr>
          <p:cNvPicPr>
            <a:picLocks noChangeAspect="1"/>
          </p:cNvPicPr>
          <p:nvPr/>
        </p:nvPicPr>
        <p:blipFill>
          <a:blip r:embed="rId5"/>
          <a:stretch>
            <a:fillRect/>
          </a:stretch>
        </p:blipFill>
        <p:spPr>
          <a:xfrm>
            <a:off x="6070360" y="4442879"/>
            <a:ext cx="1842075" cy="1717735"/>
          </a:xfrm>
          <a:prstGeom prst="rect">
            <a:avLst/>
          </a:prstGeom>
        </p:spPr>
      </p:pic>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3019548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8" name="図 7" descr="P1040446-500x37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131" y="919126"/>
            <a:ext cx="3802726" cy="2852045"/>
          </a:xfrm>
          <a:prstGeom prst="rect">
            <a:avLst/>
          </a:prstGeom>
          <a:ln>
            <a:noFill/>
          </a:ln>
          <a:effectLst>
            <a:outerShdw blurRad="292100" dist="139700" dir="2700000" algn="tl" rotWithShape="0">
              <a:srgbClr val="333333">
                <a:alpha val="65000"/>
              </a:srgbClr>
            </a:outerShdw>
          </a:effectLst>
        </p:spPr>
      </p:pic>
      <p:sp>
        <p:nvSpPr>
          <p:cNvPr id="11" name="右矢印 10"/>
          <p:cNvSpPr/>
          <p:nvPr/>
        </p:nvSpPr>
        <p:spPr>
          <a:xfrm>
            <a:off x="4214278" y="2092026"/>
            <a:ext cx="322505" cy="54822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684509" y="3853637"/>
            <a:ext cx="2884474" cy="400110"/>
          </a:xfrm>
          <a:prstGeom prst="rect">
            <a:avLst/>
          </a:prstGeom>
          <a:noFill/>
        </p:spPr>
        <p:txBody>
          <a:bodyPr wrap="none" rtlCol="0">
            <a:spAutoFit/>
          </a:bodyPr>
          <a:lstStyle/>
          <a:p>
            <a:pPr algn="ctr"/>
            <a:r>
              <a:rPr lang="ja-JP" altLang="en-US" sz="2000" dirty="0">
                <a:solidFill>
                  <a:schemeClr val="tx1">
                    <a:lumMod val="50000"/>
                    <a:lumOff val="50000"/>
                  </a:schemeClr>
                </a:solidFill>
                <a:latin typeface="メイリオ"/>
                <a:ea typeface="メイリオ"/>
                <a:cs typeface="メイリオ"/>
              </a:rPr>
              <a:t>ダグラス</a:t>
            </a:r>
            <a:r>
              <a:rPr lang="en-US" altLang="ja-JP" sz="2000" dirty="0">
                <a:solidFill>
                  <a:schemeClr val="tx1">
                    <a:lumMod val="50000"/>
                    <a:lumOff val="50000"/>
                  </a:schemeClr>
                </a:solidFill>
                <a:latin typeface="メイリオ"/>
                <a:ea typeface="メイリオ"/>
                <a:cs typeface="メイリオ"/>
              </a:rPr>
              <a:t>DC7</a:t>
            </a:r>
            <a:r>
              <a:rPr lang="ja-JP" altLang="en-US" sz="2000" dirty="0">
                <a:solidFill>
                  <a:schemeClr val="tx1">
                    <a:lumMod val="50000"/>
                    <a:lumOff val="50000"/>
                  </a:schemeClr>
                </a:solidFill>
                <a:latin typeface="メイリオ"/>
                <a:ea typeface="メイリオ"/>
                <a:cs typeface="メイリオ"/>
              </a:rPr>
              <a:t>（</a:t>
            </a:r>
            <a:r>
              <a:rPr lang="en-US" altLang="ja-JP" sz="2000" dirty="0">
                <a:solidFill>
                  <a:schemeClr val="tx1">
                    <a:lumMod val="50000"/>
                    <a:lumOff val="50000"/>
                  </a:schemeClr>
                </a:solidFill>
                <a:latin typeface="メイリオ"/>
                <a:ea typeface="メイリオ"/>
                <a:cs typeface="メイリオ"/>
              </a:rPr>
              <a:t>1953</a:t>
            </a:r>
            <a:r>
              <a:rPr lang="ja-JP" altLang="en-US" sz="2000" dirty="0">
                <a:solidFill>
                  <a:schemeClr val="tx1">
                    <a:lumMod val="50000"/>
                    <a:lumOff val="50000"/>
                  </a:schemeClr>
                </a:solidFill>
                <a:latin typeface="メイリオ"/>
                <a:ea typeface="メイリオ"/>
                <a:cs typeface="メイリオ"/>
              </a:rPr>
              <a:t>）</a:t>
            </a:r>
            <a:endParaRPr kumimoji="1" lang="ja-JP" altLang="en-US" sz="2000" dirty="0">
              <a:solidFill>
                <a:schemeClr val="tx1">
                  <a:lumMod val="50000"/>
                  <a:lumOff val="50000"/>
                </a:schemeClr>
              </a:solidFill>
              <a:latin typeface="メイリオ"/>
              <a:ea typeface="メイリオ"/>
              <a:cs typeface="メイリオ"/>
            </a:endParaRPr>
          </a:p>
        </p:txBody>
      </p:sp>
      <p:sp>
        <p:nvSpPr>
          <p:cNvPr id="13" name="テキスト ボックス 12"/>
          <p:cNvSpPr txBox="1"/>
          <p:nvPr/>
        </p:nvSpPr>
        <p:spPr>
          <a:xfrm>
            <a:off x="5282464" y="3845389"/>
            <a:ext cx="3095118" cy="615553"/>
          </a:xfrm>
          <a:prstGeom prst="rect">
            <a:avLst/>
          </a:prstGeom>
          <a:noFill/>
        </p:spPr>
        <p:txBody>
          <a:bodyPr wrap="none" rtlCol="0">
            <a:spAutoFit/>
          </a:bodyPr>
          <a:lstStyle/>
          <a:p>
            <a:pPr algn="ctr"/>
            <a:r>
              <a:rPr lang="ja-JP" altLang="en-US" sz="2000" dirty="0">
                <a:solidFill>
                  <a:schemeClr val="tx1">
                    <a:lumMod val="50000"/>
                    <a:lumOff val="50000"/>
                  </a:schemeClr>
                </a:solidFill>
                <a:latin typeface="メイリオ"/>
                <a:ea typeface="メイリオ"/>
                <a:cs typeface="メイリオ"/>
              </a:rPr>
              <a:t>ボーイング</a:t>
            </a:r>
            <a:r>
              <a:rPr lang="en-US" altLang="ja-JP" sz="2000" dirty="0">
                <a:solidFill>
                  <a:schemeClr val="tx1">
                    <a:lumMod val="50000"/>
                    <a:lumOff val="50000"/>
                  </a:schemeClr>
                </a:solidFill>
                <a:latin typeface="メイリオ"/>
                <a:ea typeface="メイリオ"/>
                <a:cs typeface="メイリオ"/>
              </a:rPr>
              <a:t>787</a:t>
            </a:r>
            <a:r>
              <a:rPr lang="ja-JP" altLang="en-US" sz="2000" dirty="0">
                <a:solidFill>
                  <a:schemeClr val="tx1">
                    <a:lumMod val="50000"/>
                    <a:lumOff val="50000"/>
                  </a:schemeClr>
                </a:solidFill>
                <a:latin typeface="メイリオ"/>
                <a:ea typeface="メイリオ"/>
                <a:cs typeface="メイリオ"/>
              </a:rPr>
              <a:t>（</a:t>
            </a:r>
            <a:r>
              <a:rPr lang="en-US" altLang="ja-JP" sz="2000" dirty="0">
                <a:solidFill>
                  <a:schemeClr val="tx1">
                    <a:lumMod val="50000"/>
                    <a:lumOff val="50000"/>
                  </a:schemeClr>
                </a:solidFill>
                <a:latin typeface="メイリオ"/>
                <a:ea typeface="メイリオ"/>
                <a:cs typeface="メイリオ"/>
              </a:rPr>
              <a:t>2011</a:t>
            </a:r>
            <a:r>
              <a:rPr lang="ja-JP" altLang="en-US" sz="2000" dirty="0">
                <a:solidFill>
                  <a:schemeClr val="tx1">
                    <a:lumMod val="50000"/>
                    <a:lumOff val="50000"/>
                  </a:schemeClr>
                </a:solidFill>
                <a:latin typeface="メイリオ"/>
                <a:ea typeface="メイリオ"/>
                <a:cs typeface="メイリオ"/>
              </a:rPr>
              <a:t>）</a:t>
            </a:r>
            <a:endParaRPr lang="en-US" altLang="ja-JP" sz="2000" dirty="0">
              <a:solidFill>
                <a:schemeClr val="tx1">
                  <a:lumMod val="50000"/>
                  <a:lumOff val="50000"/>
                </a:schemeClr>
              </a:solidFill>
              <a:latin typeface="メイリオ"/>
              <a:ea typeface="メイリオ"/>
              <a:cs typeface="メイリオ"/>
            </a:endParaRPr>
          </a:p>
          <a:p>
            <a:pPr algn="ctr"/>
            <a:r>
              <a:rPr lang="ja-JP" altLang="en-US" sz="1400" dirty="0">
                <a:solidFill>
                  <a:schemeClr val="tx1">
                    <a:lumMod val="50000"/>
                    <a:lumOff val="50000"/>
                  </a:schemeClr>
                </a:solidFill>
                <a:latin typeface="メイリオ"/>
                <a:ea typeface="メイリオ"/>
                <a:cs typeface="メイリオ"/>
              </a:rPr>
              <a:t>（グラス・コックピット）</a:t>
            </a:r>
            <a:endParaRPr kumimoji="1" lang="ja-JP" altLang="en-US" sz="1400" dirty="0">
              <a:solidFill>
                <a:schemeClr val="tx1">
                  <a:lumMod val="50000"/>
                  <a:lumOff val="50000"/>
                </a:schemeClr>
              </a:solidFill>
              <a:latin typeface="メイリオ"/>
              <a:ea typeface="メイリオ"/>
              <a:cs typeface="メイリオ"/>
            </a:endParaRPr>
          </a:p>
        </p:txBody>
      </p:sp>
      <p:sp>
        <p:nvSpPr>
          <p:cNvPr id="14" name="正方形/長方形 13"/>
          <p:cNvSpPr/>
          <p:nvPr/>
        </p:nvSpPr>
        <p:spPr>
          <a:xfrm>
            <a:off x="338130" y="5548842"/>
            <a:ext cx="2546204" cy="5442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ハードウェア</a:t>
            </a:r>
            <a:endParaRPr kumimoji="1" lang="ja-JP" altLang="en-US" dirty="0">
              <a:solidFill>
                <a:srgbClr val="FFFFFF"/>
              </a:solidFill>
              <a:latin typeface="メイリオ"/>
              <a:ea typeface="メイリオ"/>
              <a:cs typeface="メイリオ"/>
            </a:endParaRPr>
          </a:p>
        </p:txBody>
      </p:sp>
      <p:grpSp>
        <p:nvGrpSpPr>
          <p:cNvPr id="20" name="図形グループ 19"/>
          <p:cNvGrpSpPr/>
          <p:nvPr/>
        </p:nvGrpSpPr>
        <p:grpSpPr>
          <a:xfrm>
            <a:off x="8467750" y="5548842"/>
            <a:ext cx="299879" cy="544270"/>
            <a:chOff x="1946324" y="4125162"/>
            <a:chExt cx="969964" cy="2007872"/>
          </a:xfrm>
        </p:grpSpPr>
        <p:sp>
          <p:nvSpPr>
            <p:cNvPr id="21" name="円/楕円 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3" name="図形グループ 22"/>
          <p:cNvGrpSpPr/>
          <p:nvPr/>
        </p:nvGrpSpPr>
        <p:grpSpPr>
          <a:xfrm>
            <a:off x="3840977" y="5548842"/>
            <a:ext cx="299879" cy="544270"/>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正方形/長方形 25"/>
          <p:cNvSpPr/>
          <p:nvPr/>
        </p:nvSpPr>
        <p:spPr>
          <a:xfrm>
            <a:off x="4964903" y="5526293"/>
            <a:ext cx="2546204" cy="5442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メイリオ"/>
                <a:ea typeface="メイリオ"/>
                <a:cs typeface="メイリオ"/>
              </a:rPr>
              <a:t>ソフトウェア　</a:t>
            </a:r>
            <a:endParaRPr kumimoji="1" lang="ja-JP" altLang="en-US" dirty="0">
              <a:solidFill>
                <a:srgbClr val="FFFFFF"/>
              </a:solidFill>
              <a:latin typeface="メイリオ"/>
              <a:ea typeface="メイリオ"/>
              <a:cs typeface="メイリオ"/>
            </a:endParaRPr>
          </a:p>
        </p:txBody>
      </p:sp>
      <p:sp>
        <p:nvSpPr>
          <p:cNvPr id="27" name="正方形/長方形 26"/>
          <p:cNvSpPr/>
          <p:nvPr/>
        </p:nvSpPr>
        <p:spPr>
          <a:xfrm>
            <a:off x="5071979" y="5694250"/>
            <a:ext cx="841342" cy="20835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ハードウェア</a:t>
            </a:r>
          </a:p>
        </p:txBody>
      </p:sp>
      <p:sp>
        <p:nvSpPr>
          <p:cNvPr id="28" name="左右矢印 27"/>
          <p:cNvSpPr/>
          <p:nvPr/>
        </p:nvSpPr>
        <p:spPr>
          <a:xfrm>
            <a:off x="2926357" y="5660425"/>
            <a:ext cx="884463" cy="376313"/>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左右矢印 28"/>
          <p:cNvSpPr/>
          <p:nvPr/>
        </p:nvSpPr>
        <p:spPr>
          <a:xfrm>
            <a:off x="7544747" y="5660425"/>
            <a:ext cx="884463" cy="376313"/>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テキスト ボックス 29"/>
          <p:cNvSpPr txBox="1"/>
          <p:nvPr/>
        </p:nvSpPr>
        <p:spPr>
          <a:xfrm>
            <a:off x="4958133" y="6114313"/>
            <a:ext cx="3775393" cy="400110"/>
          </a:xfrm>
          <a:prstGeom prst="rect">
            <a:avLst/>
          </a:prstGeom>
          <a:noFill/>
        </p:spPr>
        <p:txBody>
          <a:bodyPr wrap="none" rtlCol="0">
            <a:spAutoFit/>
          </a:bodyPr>
          <a:lstStyle/>
          <a:p>
            <a:r>
              <a:rPr kumimoji="1" lang="ja-JP" altLang="en-US" sz="1000" dirty="0">
                <a:solidFill>
                  <a:srgbClr val="0000FF"/>
                </a:solidFill>
                <a:latin typeface="メイリオ"/>
                <a:ea typeface="メイリオ"/>
                <a:cs typeface="メイリオ"/>
              </a:rPr>
              <a:t>遠隔からの保守点検、修理、自律化機能による自己点検や修復</a:t>
            </a:r>
            <a:endParaRPr kumimoji="1" lang="en-US" altLang="ja-JP" sz="1000" dirty="0">
              <a:solidFill>
                <a:srgbClr val="0000FF"/>
              </a:solidFill>
              <a:latin typeface="メイリオ"/>
              <a:ea typeface="メイリオ"/>
              <a:cs typeface="メイリオ"/>
            </a:endParaRPr>
          </a:p>
          <a:p>
            <a:r>
              <a:rPr kumimoji="1" lang="ja-JP" altLang="en-US" sz="1000" dirty="0">
                <a:solidFill>
                  <a:srgbClr val="0000FF"/>
                </a:solidFill>
                <a:latin typeface="メイリオ"/>
                <a:ea typeface="メイリオ"/>
                <a:cs typeface="メイリオ"/>
              </a:rPr>
              <a:t>ソフトウェア更新による機能・性能・操作性の改善が可能。</a:t>
            </a:r>
          </a:p>
        </p:txBody>
      </p:sp>
      <p:pic>
        <p:nvPicPr>
          <p:cNvPr id="31" name="図 30" descr="do_akim110209_0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6784" y="919125"/>
            <a:ext cx="4281696" cy="2852045"/>
          </a:xfrm>
          <a:prstGeom prst="rect">
            <a:avLst/>
          </a:prstGeom>
          <a:ln>
            <a:noFill/>
          </a:ln>
          <a:effectLst>
            <a:outerShdw blurRad="292100" dist="139700" dir="2700000" algn="tl" rotWithShape="0">
              <a:srgbClr val="333333">
                <a:alpha val="65000"/>
              </a:srgbClr>
            </a:outerShdw>
          </a:effectLst>
        </p:spPr>
      </p:pic>
      <p:pic>
        <p:nvPicPr>
          <p:cNvPr id="32" name="図 31" descr="radio-45967_640.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4850" y="4982023"/>
            <a:ext cx="482661" cy="540040"/>
          </a:xfrm>
          <a:prstGeom prst="rect">
            <a:avLst/>
          </a:prstGeom>
        </p:spPr>
      </p:pic>
      <p:sp>
        <p:nvSpPr>
          <p:cNvPr id="33" name="正方形/長方形 32"/>
          <p:cNvSpPr/>
          <p:nvPr/>
        </p:nvSpPr>
        <p:spPr>
          <a:xfrm>
            <a:off x="5861387" y="4575176"/>
            <a:ext cx="1649720" cy="3986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監視・分析・最適化</a:t>
            </a:r>
          </a:p>
        </p:txBody>
      </p:sp>
      <p:sp>
        <p:nvSpPr>
          <p:cNvPr id="36" name="右矢印 35"/>
          <p:cNvSpPr/>
          <p:nvPr/>
        </p:nvSpPr>
        <p:spPr>
          <a:xfrm rot="5400000">
            <a:off x="6449961" y="4982058"/>
            <a:ext cx="416341" cy="54822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曲折矢印 36"/>
          <p:cNvSpPr/>
          <p:nvPr/>
        </p:nvSpPr>
        <p:spPr bwMode="auto">
          <a:xfrm>
            <a:off x="5208862" y="4631578"/>
            <a:ext cx="588866" cy="383433"/>
          </a:xfrm>
          <a:prstGeom prst="bentArrow">
            <a:avLst>
              <a:gd name="adj1" fmla="val 27369"/>
              <a:gd name="adj2" fmla="val 33070"/>
              <a:gd name="adj3" fmla="val 22011"/>
              <a:gd name="adj4" fmla="val 41359"/>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n-lt"/>
              <a:ea typeface="+mn-ea"/>
            </a:endParaRPr>
          </a:p>
        </p:txBody>
      </p:sp>
      <p:sp>
        <p:nvSpPr>
          <p:cNvPr id="38" name="正方形/長方形 37"/>
          <p:cNvSpPr/>
          <p:nvPr/>
        </p:nvSpPr>
        <p:spPr>
          <a:xfrm>
            <a:off x="1234614" y="4575176"/>
            <a:ext cx="1649720" cy="3986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監視・分析・最適化</a:t>
            </a:r>
          </a:p>
        </p:txBody>
      </p:sp>
      <p:grpSp>
        <p:nvGrpSpPr>
          <p:cNvPr id="39" name="図形グループ 38"/>
          <p:cNvGrpSpPr/>
          <p:nvPr/>
        </p:nvGrpSpPr>
        <p:grpSpPr>
          <a:xfrm>
            <a:off x="540487" y="5081642"/>
            <a:ext cx="194636" cy="41634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2" name="右矢印 41"/>
          <p:cNvSpPr/>
          <p:nvPr/>
        </p:nvSpPr>
        <p:spPr>
          <a:xfrm rot="5400000">
            <a:off x="1839817" y="4982058"/>
            <a:ext cx="416341" cy="548223"/>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曲折矢印 42"/>
          <p:cNvSpPr/>
          <p:nvPr/>
        </p:nvSpPr>
        <p:spPr bwMode="auto">
          <a:xfrm>
            <a:off x="586363" y="4631578"/>
            <a:ext cx="588866" cy="383433"/>
          </a:xfrm>
          <a:prstGeom prst="bentArrow">
            <a:avLst>
              <a:gd name="adj1" fmla="val 27369"/>
              <a:gd name="adj2" fmla="val 33070"/>
              <a:gd name="adj3" fmla="val 22011"/>
              <a:gd name="adj4" fmla="val 41359"/>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n-lt"/>
              <a:ea typeface="+mn-ea"/>
            </a:endParaRPr>
          </a:p>
        </p:txBody>
      </p:sp>
      <p:grpSp>
        <p:nvGrpSpPr>
          <p:cNvPr id="44" name="図形グループ 43"/>
          <p:cNvGrpSpPr/>
          <p:nvPr/>
        </p:nvGrpSpPr>
        <p:grpSpPr>
          <a:xfrm>
            <a:off x="2395029" y="5081643"/>
            <a:ext cx="194636" cy="416341"/>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38131" y="6114313"/>
            <a:ext cx="3903633" cy="400110"/>
          </a:xfrm>
          <a:prstGeom prst="rect">
            <a:avLst/>
          </a:prstGeom>
          <a:noFill/>
        </p:spPr>
        <p:txBody>
          <a:bodyPr wrap="none" rtlCol="0">
            <a:spAutoFit/>
          </a:bodyPr>
          <a:lstStyle/>
          <a:p>
            <a:r>
              <a:rPr kumimoji="1" lang="ja-JP" altLang="en-US" sz="1000" dirty="0">
                <a:solidFill>
                  <a:schemeClr val="tx1">
                    <a:lumMod val="50000"/>
                    <a:lumOff val="50000"/>
                  </a:schemeClr>
                </a:solidFill>
                <a:latin typeface="メイリオ"/>
                <a:ea typeface="メイリオ"/>
                <a:cs typeface="メイリオ"/>
              </a:rPr>
              <a:t>全ての作業や操作は人間を介在し、機械の交換や修理などの、</a:t>
            </a:r>
            <a:endParaRPr kumimoji="1" lang="en-US" altLang="ja-JP" sz="1000" dirty="0">
              <a:solidFill>
                <a:schemeClr val="tx1">
                  <a:lumMod val="50000"/>
                  <a:lumOff val="50000"/>
                </a:schemeClr>
              </a:solidFill>
              <a:latin typeface="メイリオ"/>
              <a:ea typeface="メイリオ"/>
              <a:cs typeface="メイリオ"/>
            </a:endParaRPr>
          </a:p>
          <a:p>
            <a:r>
              <a:rPr kumimoji="1" lang="ja-JP" altLang="en-US" sz="1000" dirty="0">
                <a:solidFill>
                  <a:schemeClr val="tx1">
                    <a:lumMod val="50000"/>
                    <a:lumOff val="50000"/>
                  </a:schemeClr>
                </a:solidFill>
                <a:latin typeface="メイリオ"/>
                <a:ea typeface="メイリオ"/>
                <a:cs typeface="メイリオ"/>
              </a:rPr>
              <a:t>物理的作業を必要とする。</a:t>
            </a:r>
          </a:p>
        </p:txBody>
      </p:sp>
    </p:spTree>
    <p:extLst>
      <p:ext uri="{BB962C8B-B14F-4D97-AF65-F5344CB8AC3E}">
        <p14:creationId xmlns:p14="http://schemas.microsoft.com/office/powerpoint/2010/main" val="254092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開発</a:t>
            </a:r>
            <a:r>
              <a:rPr lang="ja-JP" altLang="en-US" dirty="0">
                <a:solidFill>
                  <a:srgbClr val="FFFFFF"/>
                </a:solidFill>
                <a:latin typeface="Meiryo" charset="-128"/>
                <a:ea typeface="Meiryo" charset="-128"/>
                <a:cs typeface="Meiryo" charset="-128"/>
              </a:rPr>
              <a:t>・</a:t>
            </a:r>
            <a:r>
              <a:rPr kumimoji="1" lang="ja-JP" altLang="en-US" dirty="0">
                <a:solidFill>
                  <a:srgbClr val="FFFFFF"/>
                </a:solidFill>
                <a:latin typeface="Meiryo" charset="-128"/>
                <a:ea typeface="Meiryo" charset="-128"/>
                <a:cs typeface="Meiryo" charset="-128"/>
              </a:rPr>
              <a:t>製造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15000"/>
            <a:ext cx="677108" cy="2144177"/>
          </a:xfrm>
          <a:prstGeom prst="rect">
            <a:avLst/>
          </a:prstGeom>
          <a:noFill/>
        </p:spPr>
        <p:txBody>
          <a:bodyPr vert="eaVert" wrap="none" rtlCol="0">
            <a:spAutoFit/>
          </a:bodyPr>
          <a:lstStyle/>
          <a:p>
            <a:pPr algn="ctr"/>
            <a:r>
              <a:rPr kumimoji="1" lang="ja-JP" altLang="en-US" sz="3200" b="1">
                <a:solidFill>
                  <a:schemeClr val="bg1"/>
                </a:solidFill>
                <a:latin typeface="Meiryo" charset="-128"/>
                <a:ea typeface="Meiryo" charset="-128"/>
                <a:cs typeface="Meiryo" charset="-128"/>
              </a:rPr>
              <a:t>直結</a:t>
            </a:r>
            <a:r>
              <a:rPr lang="ja-JP" altLang="en-US" sz="3200" b="1">
                <a:solidFill>
                  <a:schemeClr val="bg1"/>
                </a:solidFill>
                <a:latin typeface="Meiryo" charset="-128"/>
                <a:ea typeface="Meiryo" charset="-128"/>
                <a:cs typeface="Meiryo" charset="-128"/>
              </a:rPr>
              <a:t>・</a:t>
            </a:r>
            <a:r>
              <a:rPr kumimoji="1" lang="ja-JP" altLang="en-US" sz="3200" b="1">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660691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三角形 87"/>
          <p:cNvSpPr/>
          <p:nvPr/>
        </p:nvSpPr>
        <p:spPr>
          <a:xfrm rot="10800000">
            <a:off x="4854724" y="1206044"/>
            <a:ext cx="253305" cy="20639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4980601" y="1412436"/>
            <a:ext cx="2267" cy="4104796"/>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dirty="0"/>
              <a:t>「モノ」のサービス化／</a:t>
            </a:r>
            <a:r>
              <a:rPr kumimoji="1" lang="ja-JP" altLang="en-US" dirty="0"/>
              <a:t>新たな価値関係の登場</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ホームベース 3"/>
          <p:cNvSpPr/>
          <p:nvPr/>
        </p:nvSpPr>
        <p:spPr>
          <a:xfrm>
            <a:off x="1615463" y="1755986"/>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価値を生産</a:t>
            </a:r>
          </a:p>
        </p:txBody>
      </p:sp>
      <p:sp>
        <p:nvSpPr>
          <p:cNvPr id="5" name="ホームベース 4"/>
          <p:cNvSpPr/>
          <p:nvPr/>
        </p:nvSpPr>
        <p:spPr>
          <a:xfrm>
            <a:off x="5076056" y="1728767"/>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価値を消費</a:t>
            </a:r>
          </a:p>
        </p:txBody>
      </p:sp>
      <p:sp>
        <p:nvSpPr>
          <p:cNvPr id="6" name="左カーブ矢印 5"/>
          <p:cNvSpPr/>
          <p:nvPr/>
        </p:nvSpPr>
        <p:spPr>
          <a:xfrm rot="16200000">
            <a:off x="4795700" y="125470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748397" y="182297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888145" y="1824391"/>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2064616" y="1824391"/>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9" name="ホームベース 28"/>
          <p:cNvSpPr/>
          <p:nvPr/>
        </p:nvSpPr>
        <p:spPr>
          <a:xfrm>
            <a:off x="1619672" y="3096918"/>
            <a:ext cx="6907962" cy="86593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価値を共創</a:t>
            </a:r>
          </a:p>
        </p:txBody>
      </p:sp>
      <p:sp>
        <p:nvSpPr>
          <p:cNvPr id="30" name="ホームベース 29"/>
          <p:cNvSpPr/>
          <p:nvPr/>
        </p:nvSpPr>
        <p:spPr>
          <a:xfrm>
            <a:off x="1614866" y="4393063"/>
            <a:ext cx="6907962" cy="86593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価値を共創</a:t>
            </a:r>
          </a:p>
        </p:txBody>
      </p:sp>
      <p:grpSp>
        <p:nvGrpSpPr>
          <p:cNvPr id="33" name="図形グループ 32"/>
          <p:cNvGrpSpPr/>
          <p:nvPr/>
        </p:nvGrpSpPr>
        <p:grpSpPr>
          <a:xfrm>
            <a:off x="2120223" y="4710923"/>
            <a:ext cx="230909" cy="419498"/>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070345" y="3297541"/>
            <a:ext cx="418860" cy="465432"/>
            <a:chOff x="4732300" y="5435324"/>
            <a:chExt cx="669536" cy="1021093"/>
          </a:xfrm>
        </p:grpSpPr>
        <p:sp>
          <p:nvSpPr>
            <p:cNvPr id="37" name="正方形/長方形 36"/>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2" name="正方形/長方形 41"/>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0" name="正方形/長方形 49"/>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504055" y="1932642"/>
            <a:ext cx="1005404" cy="338554"/>
          </a:xfrm>
          <a:prstGeom prst="rect">
            <a:avLst/>
          </a:prstGeom>
          <a:noFill/>
        </p:spPr>
        <p:txBody>
          <a:bodyPr wrap="none" rtlCol="0">
            <a:spAutoFit/>
          </a:bodyPr>
          <a:lstStyle/>
          <a:p>
            <a:pPr algn="ctr"/>
            <a:r>
              <a:rPr kumimoji="1" lang="ja-JP" altLang="en-US" sz="1600" b="1">
                <a:solidFill>
                  <a:srgbClr val="002060"/>
                </a:solidFill>
                <a:latin typeface="Hiragino Kaku Gothic Pro W6" charset="-128"/>
                <a:ea typeface="Hiragino Kaku Gothic Pro W6" charset="-128"/>
                <a:cs typeface="Hiragino Kaku Gothic Pro W6" charset="-128"/>
              </a:rPr>
              <a:t>交換価値</a:t>
            </a:r>
          </a:p>
        </p:txBody>
      </p:sp>
      <p:sp>
        <p:nvSpPr>
          <p:cNvPr id="70" name="左カーブ矢印 69"/>
          <p:cNvSpPr/>
          <p:nvPr/>
        </p:nvSpPr>
        <p:spPr>
          <a:xfrm rot="16200000">
            <a:off x="2580341" y="370450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カーブ矢印 70"/>
          <p:cNvSpPr/>
          <p:nvPr/>
        </p:nvSpPr>
        <p:spPr>
          <a:xfrm rot="5400000">
            <a:off x="2540546" y="403947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カーブ矢印 71"/>
          <p:cNvSpPr/>
          <p:nvPr/>
        </p:nvSpPr>
        <p:spPr>
          <a:xfrm rot="16200000">
            <a:off x="3228346" y="370648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カーブ矢印 72"/>
          <p:cNvSpPr/>
          <p:nvPr/>
        </p:nvSpPr>
        <p:spPr>
          <a:xfrm rot="5400000">
            <a:off x="3188551" y="404145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カーブ矢印 73"/>
          <p:cNvSpPr/>
          <p:nvPr/>
        </p:nvSpPr>
        <p:spPr>
          <a:xfrm rot="16200000">
            <a:off x="3886539" y="370768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左カーブ矢印 74"/>
          <p:cNvSpPr/>
          <p:nvPr/>
        </p:nvSpPr>
        <p:spPr>
          <a:xfrm rot="5400000">
            <a:off x="3846744" y="404265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左カーブ矢印 75"/>
          <p:cNvSpPr/>
          <p:nvPr/>
        </p:nvSpPr>
        <p:spPr>
          <a:xfrm rot="16200000">
            <a:off x="4534544" y="370966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左カーブ矢印 76"/>
          <p:cNvSpPr/>
          <p:nvPr/>
        </p:nvSpPr>
        <p:spPr>
          <a:xfrm rot="5400000">
            <a:off x="4494749" y="404463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カーブ矢印 77"/>
          <p:cNvSpPr/>
          <p:nvPr/>
        </p:nvSpPr>
        <p:spPr>
          <a:xfrm rot="16200000">
            <a:off x="5190797" y="370701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左カーブ矢印 78"/>
          <p:cNvSpPr/>
          <p:nvPr/>
        </p:nvSpPr>
        <p:spPr>
          <a:xfrm rot="5400000">
            <a:off x="5151002" y="404198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左カーブ矢印 79"/>
          <p:cNvSpPr/>
          <p:nvPr/>
        </p:nvSpPr>
        <p:spPr>
          <a:xfrm rot="16200000">
            <a:off x="5838802" y="370899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カーブ矢印 80"/>
          <p:cNvSpPr/>
          <p:nvPr/>
        </p:nvSpPr>
        <p:spPr>
          <a:xfrm rot="5400000">
            <a:off x="5799007" y="404396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左カーブ矢印 81"/>
          <p:cNvSpPr/>
          <p:nvPr/>
        </p:nvSpPr>
        <p:spPr>
          <a:xfrm rot="16200000">
            <a:off x="6496995" y="371018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p:cNvSpPr/>
          <p:nvPr/>
        </p:nvSpPr>
        <p:spPr>
          <a:xfrm rot="5400000">
            <a:off x="6457200" y="404515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カーブ矢印 83"/>
          <p:cNvSpPr/>
          <p:nvPr/>
        </p:nvSpPr>
        <p:spPr>
          <a:xfrm rot="16200000">
            <a:off x="7145000" y="371217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カーブ矢印 84"/>
          <p:cNvSpPr/>
          <p:nvPr/>
        </p:nvSpPr>
        <p:spPr>
          <a:xfrm rot="5400000">
            <a:off x="7105205" y="404714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6200000">
            <a:off x="4782686" y="335274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rot="5400000">
            <a:off x="4735383" y="392101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4504721" y="4054509"/>
            <a:ext cx="1005404" cy="338554"/>
          </a:xfrm>
          <a:prstGeom prst="rect">
            <a:avLst/>
          </a:prstGeom>
          <a:noFill/>
        </p:spPr>
        <p:txBody>
          <a:bodyPr wrap="none" rtlCol="0">
            <a:spAutoFit/>
          </a:bodyPr>
          <a:lstStyle/>
          <a:p>
            <a:pPr algn="ctr"/>
            <a:r>
              <a:rPr kumimoji="1" lang="ja-JP" altLang="en-US" sz="1600" b="1" dirty="0">
                <a:solidFill>
                  <a:srgbClr val="002060"/>
                </a:solidFill>
                <a:latin typeface="Hiragino Kaku Gothic Pro W6" charset="-128"/>
                <a:ea typeface="Hiragino Kaku Gothic Pro W6" charset="-128"/>
                <a:cs typeface="Hiragino Kaku Gothic Pro W6" charset="-128"/>
              </a:rPr>
              <a:t>交換価値</a:t>
            </a:r>
          </a:p>
        </p:txBody>
      </p:sp>
      <p:sp>
        <p:nvSpPr>
          <p:cNvPr id="86" name="左カーブ矢印 85"/>
          <p:cNvSpPr/>
          <p:nvPr/>
        </p:nvSpPr>
        <p:spPr>
          <a:xfrm rot="16200000">
            <a:off x="7803193" y="371632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カーブ矢印 86"/>
          <p:cNvSpPr/>
          <p:nvPr/>
        </p:nvSpPr>
        <p:spPr>
          <a:xfrm rot="5400000">
            <a:off x="7763398" y="405129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683590" y="836712"/>
            <a:ext cx="646331"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購買</a:t>
            </a:r>
            <a:endParaRPr kumimoji="1" lang="ja-JP" altLang="en-US" dirty="0">
              <a:latin typeface="Meiryo" charset="-128"/>
              <a:ea typeface="Meiryo" charset="-128"/>
              <a:cs typeface="Meiryo" charset="-128"/>
            </a:endParaRPr>
          </a:p>
        </p:txBody>
      </p:sp>
      <p:sp>
        <p:nvSpPr>
          <p:cNvPr id="93" name="左右矢印 92"/>
          <p:cNvSpPr/>
          <p:nvPr/>
        </p:nvSpPr>
        <p:spPr>
          <a:xfrm>
            <a:off x="1623174" y="3720851"/>
            <a:ext cx="6994388" cy="508648"/>
          </a:xfrm>
          <a:prstGeom prst="leftRightArrow">
            <a:avLst/>
          </a:prstGeom>
          <a:solidFill>
            <a:srgbClr val="7030A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ＭＳ Ｐゴシック"/>
                <a:ea typeface="ＭＳ Ｐゴシック"/>
                <a:cs typeface="ＭＳ Ｐゴシック"/>
              </a:rPr>
              <a:t>　　　　　　　　　　　　　　文脈価値</a:t>
            </a:r>
            <a:endParaRPr kumimoji="1" lang="ja-JP" altLang="en-US" sz="1200" dirty="0">
              <a:solidFill>
                <a:srgbClr val="FFFFFF"/>
              </a:solidFill>
              <a:latin typeface="ＭＳ Ｐゴシック"/>
              <a:ea typeface="ＭＳ Ｐゴシック"/>
              <a:cs typeface="ＭＳ Ｐゴシック"/>
            </a:endParaRPr>
          </a:p>
        </p:txBody>
      </p:sp>
      <p:sp>
        <p:nvSpPr>
          <p:cNvPr id="94" name="左右矢印 93"/>
          <p:cNvSpPr/>
          <p:nvPr/>
        </p:nvSpPr>
        <p:spPr>
          <a:xfrm>
            <a:off x="5004816" y="4172037"/>
            <a:ext cx="3612746" cy="508648"/>
          </a:xfrm>
          <a:prstGeom prst="leftRightArrow">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ＭＳ Ｐゴシック"/>
                <a:ea typeface="ＭＳ Ｐゴシック"/>
                <a:cs typeface="ＭＳ Ｐゴシック"/>
              </a:rPr>
              <a:t>　　　　　　　　　　　　</a:t>
            </a:r>
            <a:r>
              <a:rPr kumimoji="1" lang="ja-JP" altLang="en-US" sz="1200">
                <a:solidFill>
                  <a:srgbClr val="FFFFFF"/>
                </a:solidFill>
                <a:latin typeface="ＭＳ Ｐゴシック"/>
                <a:ea typeface="ＭＳ Ｐゴシック"/>
                <a:cs typeface="ＭＳ Ｐゴシック"/>
              </a:rPr>
              <a:t>　使用価値</a:t>
            </a: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p:cNvSpPr txBox="1"/>
          <p:nvPr/>
        </p:nvSpPr>
        <p:spPr>
          <a:xfrm>
            <a:off x="463816" y="1661443"/>
            <a:ext cx="1082348" cy="769441"/>
          </a:xfrm>
          <a:prstGeom prst="rect">
            <a:avLst/>
          </a:prstGeom>
          <a:noFill/>
        </p:spPr>
        <p:txBody>
          <a:bodyPr wrap="none" rtlCol="0">
            <a:spAutoFit/>
          </a:bodyPr>
          <a:lstStyle/>
          <a:p>
            <a:r>
              <a:rPr lang="ja-JP" altLang="en-US" sz="1600" b="1" dirty="0">
                <a:solidFill>
                  <a:schemeClr val="tx1">
                    <a:lumMod val="50000"/>
                    <a:lumOff val="50000"/>
                  </a:schemeClr>
                </a:solidFill>
                <a:latin typeface="Meiryo" charset="-128"/>
                <a:ea typeface="Meiryo" charset="-128"/>
                <a:cs typeface="Meiryo" charset="-128"/>
              </a:rPr>
              <a:t>グッズ</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a:solidFill>
                  <a:schemeClr val="tx1">
                    <a:lumMod val="50000"/>
                    <a:lumOff val="50000"/>
                  </a:schemeClr>
                </a:solidFill>
                <a:latin typeface="Meiryo" charset="-128"/>
                <a:ea typeface="Meiryo" charset="-128"/>
                <a:cs typeface="Meiryo" charset="-128"/>
              </a:rPr>
              <a:t>ドミナント</a:t>
            </a:r>
            <a:endParaRPr kumimoji="1" lang="en-US" altLang="ja-JP" sz="1400" dirty="0">
              <a:solidFill>
                <a:schemeClr val="tx1">
                  <a:lumMod val="50000"/>
                  <a:lumOff val="50000"/>
                </a:schemeClr>
              </a:solidFill>
              <a:latin typeface="Meiryo" charset="-128"/>
              <a:ea typeface="Meiryo" charset="-128"/>
              <a:cs typeface="Meiryo" charset="-128"/>
            </a:endParaRPr>
          </a:p>
          <a:p>
            <a:r>
              <a:rPr lang="ja-JP" altLang="en-US" sz="1400" dirty="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6" name="テキスト ボックス 95"/>
          <p:cNvSpPr txBox="1"/>
          <p:nvPr/>
        </p:nvSpPr>
        <p:spPr>
          <a:xfrm>
            <a:off x="457742" y="3782985"/>
            <a:ext cx="1082348" cy="769441"/>
          </a:xfrm>
          <a:prstGeom prst="rect">
            <a:avLst/>
          </a:prstGeom>
          <a:noFill/>
        </p:spPr>
        <p:txBody>
          <a:bodyPr wrap="none" rtlCol="0">
            <a:spAutoFit/>
          </a:bodyPr>
          <a:lstStyle/>
          <a:p>
            <a:r>
              <a:rPr lang="ja-JP" altLang="en-US" sz="1600" b="1" dirty="0">
                <a:solidFill>
                  <a:schemeClr val="tx1">
                    <a:lumMod val="50000"/>
                    <a:lumOff val="50000"/>
                  </a:schemeClr>
                </a:solidFill>
                <a:latin typeface="Meiryo" charset="-128"/>
                <a:ea typeface="Meiryo" charset="-128"/>
                <a:cs typeface="Meiryo" charset="-128"/>
              </a:rPr>
              <a:t>サービス</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a:solidFill>
                  <a:schemeClr val="tx1">
                    <a:lumMod val="50000"/>
                    <a:lumOff val="50000"/>
                  </a:schemeClr>
                </a:solidFill>
                <a:latin typeface="Meiryo" charset="-128"/>
                <a:ea typeface="Meiryo" charset="-128"/>
                <a:cs typeface="Meiryo" charset="-128"/>
              </a:rPr>
              <a:t>ドミナント</a:t>
            </a:r>
            <a:endParaRPr kumimoji="1" lang="en-US" altLang="ja-JP" sz="1400" dirty="0">
              <a:solidFill>
                <a:schemeClr val="tx1">
                  <a:lumMod val="50000"/>
                  <a:lumOff val="50000"/>
                </a:schemeClr>
              </a:solidFill>
              <a:latin typeface="Meiryo" charset="-128"/>
              <a:ea typeface="Meiryo" charset="-128"/>
              <a:cs typeface="Meiryo" charset="-128"/>
            </a:endParaRPr>
          </a:p>
          <a:p>
            <a:r>
              <a:rPr lang="ja-JP" altLang="en-US" sz="1400" dirty="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7" name="テキスト ボックス 96"/>
          <p:cNvSpPr txBox="1"/>
          <p:nvPr/>
        </p:nvSpPr>
        <p:spPr>
          <a:xfrm>
            <a:off x="1614866" y="5385605"/>
            <a:ext cx="2957134" cy="954107"/>
          </a:xfrm>
          <a:prstGeom prst="rect">
            <a:avLst/>
          </a:prstGeom>
          <a:noFill/>
        </p:spPr>
        <p:txBody>
          <a:bodyPr wrap="square" rtlCol="0">
            <a:spAutoFit/>
          </a:bodyPr>
          <a:lstStyle/>
          <a:p>
            <a:r>
              <a:rPr kumimoji="1" lang="en-US" altLang="ja-JP" sz="1400" dirty="0" err="1">
                <a:solidFill>
                  <a:schemeClr val="tx1">
                    <a:lumMod val="50000"/>
                    <a:lumOff val="50000"/>
                  </a:schemeClr>
                </a:solidFill>
                <a:latin typeface="Meiryo" charset="-128"/>
                <a:ea typeface="Meiryo" charset="-128"/>
                <a:cs typeface="Meiryo" charset="-128"/>
              </a:rPr>
              <a:t>IoT</a:t>
            </a:r>
            <a:r>
              <a:rPr kumimoji="1" lang="ja-JP" altLang="en-US" sz="1400" dirty="0">
                <a:solidFill>
                  <a:schemeClr val="tx1">
                    <a:lumMod val="50000"/>
                    <a:lumOff val="50000"/>
                  </a:schemeClr>
                </a:solidFill>
                <a:latin typeface="Meiryo" charset="-128"/>
                <a:ea typeface="Meiryo" charset="-128"/>
                <a:cs typeface="Meiryo" charset="-128"/>
              </a:rPr>
              <a:t>やデジタルマーケティング</a:t>
            </a:r>
            <a:r>
              <a:rPr lang="ja-JP" altLang="en-US" sz="1400" dirty="0">
                <a:solidFill>
                  <a:schemeClr val="tx1">
                    <a:lumMod val="50000"/>
                    <a:lumOff val="50000"/>
                  </a:schemeClr>
                </a:solidFill>
                <a:latin typeface="Meiryo" charset="-128"/>
                <a:ea typeface="Meiryo" charset="-128"/>
                <a:cs typeface="Meiryo" charset="-128"/>
              </a:rPr>
              <a:t>、ソーシャルメディアの活用により、購買以前から企業と顧客が価値を創り出す関係が築かれる。</a:t>
            </a:r>
            <a:endParaRPr kumimoji="1" lang="en-US" altLang="ja-JP" sz="1400" dirty="0">
              <a:solidFill>
                <a:schemeClr val="tx1">
                  <a:lumMod val="50000"/>
                  <a:lumOff val="50000"/>
                </a:schemeClr>
              </a:solidFill>
              <a:latin typeface="Meiryo" charset="-128"/>
              <a:ea typeface="Meiryo" charset="-128"/>
              <a:cs typeface="Meiryo" charset="-128"/>
            </a:endParaRPr>
          </a:p>
        </p:txBody>
      </p:sp>
      <p:sp>
        <p:nvSpPr>
          <p:cNvPr id="98" name="テキスト ボックス 97"/>
          <p:cNvSpPr txBox="1"/>
          <p:nvPr/>
        </p:nvSpPr>
        <p:spPr>
          <a:xfrm>
            <a:off x="5325681" y="5385605"/>
            <a:ext cx="2957134" cy="954107"/>
          </a:xfrm>
          <a:prstGeom prst="rect">
            <a:avLst/>
          </a:prstGeom>
          <a:noFill/>
        </p:spPr>
        <p:txBody>
          <a:bodyPr wrap="square" rtlCol="0">
            <a:spAutoFit/>
          </a:bodyPr>
          <a:lstStyle/>
          <a:p>
            <a:r>
              <a:rPr kumimoji="1" lang="en-US" altLang="ja-JP" sz="1400" dirty="0" err="1">
                <a:solidFill>
                  <a:srgbClr val="FF8000"/>
                </a:solidFill>
                <a:latin typeface="Meiryo" charset="-128"/>
                <a:ea typeface="Meiryo" charset="-128"/>
                <a:cs typeface="Meiryo" charset="-128"/>
              </a:rPr>
              <a:t>IoT</a:t>
            </a:r>
            <a:r>
              <a:rPr kumimoji="1" lang="ja-JP" altLang="en-US" sz="1400" dirty="0">
                <a:solidFill>
                  <a:srgbClr val="FF8000"/>
                </a:solidFill>
                <a:latin typeface="Meiryo" charset="-128"/>
                <a:ea typeface="Meiryo" charset="-128"/>
                <a:cs typeface="Meiryo" charset="-128"/>
              </a:rPr>
              <a:t>や</a:t>
            </a:r>
            <a:r>
              <a:rPr lang="ja-JP" altLang="en-US" sz="1400" dirty="0">
                <a:solidFill>
                  <a:srgbClr val="FF8000"/>
                </a:solidFill>
                <a:latin typeface="Meiryo" charset="-128"/>
                <a:ea typeface="Meiryo" charset="-128"/>
                <a:cs typeface="Meiryo" charset="-128"/>
              </a:rPr>
              <a:t>ソーシャルメディアの活用により、購買後も顧客との関係は継続され、企業からは新たな価値が提供され続ける。</a:t>
            </a:r>
            <a:endParaRPr kumimoji="1" lang="en-US" altLang="ja-JP" sz="1400" dirty="0">
              <a:solidFill>
                <a:srgbClr val="FF8000"/>
              </a:solidFill>
              <a:latin typeface="Meiryo" charset="-128"/>
              <a:ea typeface="Meiryo" charset="-128"/>
              <a:cs typeface="Meiryo" charset="-128"/>
            </a:endParaRPr>
          </a:p>
        </p:txBody>
      </p:sp>
      <p:sp>
        <p:nvSpPr>
          <p:cNvPr id="102" name="テキスト ボックス 101"/>
          <p:cNvSpPr txBox="1"/>
          <p:nvPr/>
        </p:nvSpPr>
        <p:spPr>
          <a:xfrm>
            <a:off x="5632156" y="3557004"/>
            <a:ext cx="2492990" cy="276999"/>
          </a:xfrm>
          <a:prstGeom prst="rect">
            <a:avLst/>
          </a:prstGeom>
          <a:noFill/>
        </p:spPr>
        <p:txBody>
          <a:bodyPr wrap="none" rtlCol="0">
            <a:spAutoFit/>
          </a:bodyPr>
          <a:lstStyle/>
          <a:p>
            <a:r>
              <a:rPr kumimoji="1" lang="ja-JP" altLang="en-US" sz="1200" dirty="0">
                <a:solidFill>
                  <a:srgbClr val="C00000"/>
                </a:solidFill>
                <a:latin typeface="Meiryo" charset="-128"/>
                <a:ea typeface="Meiryo" charset="-128"/>
                <a:cs typeface="Meiryo" charset="-128"/>
              </a:rPr>
              <a:t>顧客による使用情報の</a:t>
            </a:r>
            <a:r>
              <a:rPr kumimoji="1" lang="ja-JP" altLang="en-US" sz="1200">
                <a:solidFill>
                  <a:srgbClr val="C00000"/>
                </a:solidFill>
                <a:latin typeface="Meiryo" charset="-128"/>
                <a:ea typeface="Meiryo" charset="-128"/>
                <a:cs typeface="Meiryo" charset="-128"/>
              </a:rPr>
              <a:t>継続的入手</a:t>
            </a:r>
            <a:endParaRPr kumimoji="1" lang="ja-JP" altLang="en-US" sz="1200" dirty="0">
              <a:solidFill>
                <a:srgbClr val="C00000"/>
              </a:solidFill>
              <a:latin typeface="Meiryo" charset="-128"/>
              <a:ea typeface="Meiryo" charset="-128"/>
              <a:cs typeface="Meiryo" charset="-128"/>
            </a:endParaRPr>
          </a:p>
        </p:txBody>
      </p:sp>
      <p:sp>
        <p:nvSpPr>
          <p:cNvPr id="103" name="テキスト ボックス 102"/>
          <p:cNvSpPr txBox="1"/>
          <p:nvPr/>
        </p:nvSpPr>
        <p:spPr>
          <a:xfrm>
            <a:off x="5631148" y="4589025"/>
            <a:ext cx="2596154"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ソフトウェアの更新、</a:t>
            </a:r>
            <a:r>
              <a:rPr lang="ja-JP" altLang="en-US" sz="1200" dirty="0">
                <a:solidFill>
                  <a:schemeClr val="bg1"/>
                </a:solidFill>
                <a:latin typeface="Meiryo" charset="-128"/>
                <a:ea typeface="Meiryo" charset="-128"/>
                <a:cs typeface="Meiryo" charset="-128"/>
              </a:rPr>
              <a:t>新たなサービスの提供による価値の拡大</a:t>
            </a:r>
            <a:endParaRPr kumimoji="1" lang="ja-JP" altLang="en-US" sz="1200" dirty="0">
              <a:solidFill>
                <a:schemeClr val="bg1"/>
              </a:solidFill>
              <a:latin typeface="Meiryo" charset="-128"/>
              <a:ea typeface="Meiryo" charset="-128"/>
              <a:cs typeface="Meiryo" charset="-128"/>
            </a:endParaRPr>
          </a:p>
        </p:txBody>
      </p:sp>
      <p:sp>
        <p:nvSpPr>
          <p:cNvPr id="104" name="テキスト ボックス 103"/>
          <p:cNvSpPr txBox="1"/>
          <p:nvPr/>
        </p:nvSpPr>
        <p:spPr>
          <a:xfrm>
            <a:off x="5231142" y="6396478"/>
            <a:ext cx="3834704" cy="215444"/>
          </a:xfrm>
          <a:prstGeom prst="rect">
            <a:avLst/>
          </a:prstGeom>
          <a:noFill/>
        </p:spPr>
        <p:txBody>
          <a:bodyPr wrap="none" rtlCol="0">
            <a:spAutoFit/>
          </a:bodyPr>
          <a:lstStyle/>
          <a:p>
            <a:pPr algn="r"/>
            <a:r>
              <a:rPr kumimoji="1" lang="en-US" altLang="ja-JP" sz="800" dirty="0">
                <a:solidFill>
                  <a:schemeClr val="tx1">
                    <a:lumMod val="50000"/>
                    <a:lumOff val="50000"/>
                  </a:schemeClr>
                </a:solidFill>
                <a:latin typeface="Meiryo" charset="-128"/>
                <a:ea typeface="Meiryo" charset="-128"/>
                <a:cs typeface="Meiryo" charset="-128"/>
              </a:rPr>
              <a:t>January 2016 DAIAMOND</a:t>
            </a:r>
            <a:r>
              <a:rPr kumimoji="1" lang="ja-JP" altLang="en-US" sz="800" dirty="0">
                <a:solidFill>
                  <a:schemeClr val="tx1">
                    <a:lumMod val="50000"/>
                    <a:lumOff val="50000"/>
                  </a:schemeClr>
                </a:solidFill>
                <a:latin typeface="Meiryo" charset="-128"/>
                <a:ea typeface="Meiryo" charset="-128"/>
                <a:cs typeface="Meiryo" charset="-128"/>
              </a:rPr>
              <a:t>ハーバード・ビジネス・レビュー別冊を参考に作成</a:t>
            </a:r>
          </a:p>
        </p:txBody>
      </p:sp>
    </p:spTree>
    <p:extLst>
      <p:ext uri="{BB962C8B-B14F-4D97-AF65-F5344CB8AC3E}">
        <p14:creationId xmlns:p14="http://schemas.microsoft.com/office/powerpoint/2010/main" val="1266076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A31F3-A233-3D47-9641-B01D5513109D}"/>
              </a:ext>
            </a:extLst>
          </p:cNvPr>
          <p:cNvSpPr>
            <a:spLocks noGrp="1"/>
          </p:cNvSpPr>
          <p:nvPr>
            <p:ph type="title"/>
          </p:nvPr>
        </p:nvSpPr>
        <p:spPr/>
        <p:txBody>
          <a:bodyPr/>
          <a:lstStyle/>
          <a:p>
            <a:r>
              <a:rPr kumimoji="1" lang="ja-JP" altLang="en-US"/>
              <a:t>これからのビジネスの方向</a:t>
            </a:r>
          </a:p>
        </p:txBody>
      </p:sp>
      <p:sp>
        <p:nvSpPr>
          <p:cNvPr id="3" name="正方形/長方形 2">
            <a:extLst>
              <a:ext uri="{FF2B5EF4-FFF2-40B4-BE49-F238E27FC236}">
                <a16:creationId xmlns:a16="http://schemas.microsoft.com/office/drawing/2014/main" id="{3739D33C-CFB8-8D4D-8D5F-34066CBA8327}"/>
              </a:ext>
            </a:extLst>
          </p:cNvPr>
          <p:cNvSpPr/>
          <p:nvPr/>
        </p:nvSpPr>
        <p:spPr>
          <a:xfrm>
            <a:off x="3414093" y="1822066"/>
            <a:ext cx="2321078" cy="2494430"/>
          </a:xfrm>
          <a:prstGeom prst="rect">
            <a:avLst/>
          </a:prstGeom>
          <a:noFill/>
          <a:ln w="38100">
            <a:solidFill>
              <a:schemeClr val="bg1">
                <a:lumMod val="6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4" name="正方形/長方形 3">
            <a:extLst>
              <a:ext uri="{FF2B5EF4-FFF2-40B4-BE49-F238E27FC236}">
                <a16:creationId xmlns:a16="http://schemas.microsoft.com/office/drawing/2014/main" id="{372D7B89-D0DA-6642-946D-C7A9C666F192}"/>
              </a:ext>
            </a:extLst>
          </p:cNvPr>
          <p:cNvSpPr/>
          <p:nvPr/>
        </p:nvSpPr>
        <p:spPr>
          <a:xfrm>
            <a:off x="3564931" y="2165801"/>
            <a:ext cx="1959468" cy="74547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5" name="正方形/長方形 4">
            <a:extLst>
              <a:ext uri="{FF2B5EF4-FFF2-40B4-BE49-F238E27FC236}">
                <a16:creationId xmlns:a16="http://schemas.microsoft.com/office/drawing/2014/main" id="{4D4A593F-8055-F64C-A662-18AE89DC70A0}"/>
              </a:ext>
            </a:extLst>
          </p:cNvPr>
          <p:cNvSpPr/>
          <p:nvPr/>
        </p:nvSpPr>
        <p:spPr>
          <a:xfrm>
            <a:off x="3564931" y="3242473"/>
            <a:ext cx="1959468" cy="74547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6" name="正方形/長方形 5">
            <a:extLst>
              <a:ext uri="{FF2B5EF4-FFF2-40B4-BE49-F238E27FC236}">
                <a16:creationId xmlns:a16="http://schemas.microsoft.com/office/drawing/2014/main" id="{6A1E79F8-1DBC-C642-8CFF-E3D8F3B29D5B}"/>
              </a:ext>
            </a:extLst>
          </p:cNvPr>
          <p:cNvSpPr/>
          <p:nvPr/>
        </p:nvSpPr>
        <p:spPr>
          <a:xfrm>
            <a:off x="6338828" y="1822066"/>
            <a:ext cx="2321077" cy="249443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bg1">
                  <a:lumMod val="95000"/>
                </a:schemeClr>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97662FAB-5694-C641-B1E8-A605C72334EE}"/>
              </a:ext>
            </a:extLst>
          </p:cNvPr>
          <p:cNvSpPr/>
          <p:nvPr/>
        </p:nvSpPr>
        <p:spPr>
          <a:xfrm>
            <a:off x="6945367" y="3322823"/>
            <a:ext cx="1107997"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8" name="正方形/長方形 7">
            <a:extLst>
              <a:ext uri="{FF2B5EF4-FFF2-40B4-BE49-F238E27FC236}">
                <a16:creationId xmlns:a16="http://schemas.microsoft.com/office/drawing/2014/main" id="{FE5A04D7-1B03-2847-9C83-7BB3DB931534}"/>
              </a:ext>
            </a:extLst>
          </p:cNvPr>
          <p:cNvSpPr/>
          <p:nvPr/>
        </p:nvSpPr>
        <p:spPr>
          <a:xfrm>
            <a:off x="6519631" y="2165800"/>
            <a:ext cx="1959468" cy="74547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9" name="正方形/長方形 8">
            <a:extLst>
              <a:ext uri="{FF2B5EF4-FFF2-40B4-BE49-F238E27FC236}">
                <a16:creationId xmlns:a16="http://schemas.microsoft.com/office/drawing/2014/main" id="{FB619A05-5548-9B44-875D-B2E4259DE600}"/>
              </a:ext>
            </a:extLst>
          </p:cNvPr>
          <p:cNvSpPr/>
          <p:nvPr/>
        </p:nvSpPr>
        <p:spPr>
          <a:xfrm>
            <a:off x="491296" y="1822066"/>
            <a:ext cx="2316256" cy="249443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E6810935-BBD2-174D-8057-D16B367DE22E}"/>
              </a:ext>
            </a:extLst>
          </p:cNvPr>
          <p:cNvSpPr/>
          <p:nvPr/>
        </p:nvSpPr>
        <p:spPr>
          <a:xfrm>
            <a:off x="1095425" y="2215372"/>
            <a:ext cx="1107997"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11" name="正方形/長方形 10">
            <a:extLst>
              <a:ext uri="{FF2B5EF4-FFF2-40B4-BE49-F238E27FC236}">
                <a16:creationId xmlns:a16="http://schemas.microsoft.com/office/drawing/2014/main" id="{3C5A2FBB-E05D-7247-B0C7-BFF0B9B3CCD6}"/>
              </a:ext>
            </a:extLst>
          </p:cNvPr>
          <p:cNvSpPr/>
          <p:nvPr/>
        </p:nvSpPr>
        <p:spPr>
          <a:xfrm>
            <a:off x="669689" y="3242472"/>
            <a:ext cx="1959468" cy="74547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12" name="左矢印 11">
            <a:extLst>
              <a:ext uri="{FF2B5EF4-FFF2-40B4-BE49-F238E27FC236}">
                <a16:creationId xmlns:a16="http://schemas.microsoft.com/office/drawing/2014/main" id="{885ADCD3-AD61-474F-B525-85C72D283582}"/>
              </a:ext>
            </a:extLst>
          </p:cNvPr>
          <p:cNvSpPr/>
          <p:nvPr/>
        </p:nvSpPr>
        <p:spPr>
          <a:xfrm>
            <a:off x="2859326" y="2340683"/>
            <a:ext cx="410136" cy="1457194"/>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13" name="左矢印 12">
            <a:extLst>
              <a:ext uri="{FF2B5EF4-FFF2-40B4-BE49-F238E27FC236}">
                <a16:creationId xmlns:a16="http://schemas.microsoft.com/office/drawing/2014/main" id="{E7710F78-E085-6E40-9210-B9FFDFBADE8B}"/>
              </a:ext>
            </a:extLst>
          </p:cNvPr>
          <p:cNvSpPr/>
          <p:nvPr/>
        </p:nvSpPr>
        <p:spPr>
          <a:xfrm flipH="1">
            <a:off x="5879802" y="2794307"/>
            <a:ext cx="420390" cy="549945"/>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14" name="テキスト ボックス 13">
            <a:extLst>
              <a:ext uri="{FF2B5EF4-FFF2-40B4-BE49-F238E27FC236}">
                <a16:creationId xmlns:a16="http://schemas.microsoft.com/office/drawing/2014/main" id="{2B11B7BF-1959-3949-8207-8A83462D60E2}"/>
              </a:ext>
            </a:extLst>
          </p:cNvPr>
          <p:cNvSpPr txBox="1"/>
          <p:nvPr/>
        </p:nvSpPr>
        <p:spPr>
          <a:xfrm>
            <a:off x="3527483" y="1003867"/>
            <a:ext cx="2089034" cy="646331"/>
          </a:xfrm>
          <a:prstGeom prst="rect">
            <a:avLst/>
          </a:prstGeom>
          <a:noFill/>
        </p:spPr>
        <p:txBody>
          <a:bodyPr wrap="none" rtlCol="0">
            <a:spAutoFit/>
          </a:bodyPr>
          <a:lstStyle/>
          <a:p>
            <a:pPr algn="ctr"/>
            <a:r>
              <a:rPr kumimoji="1" lang="ja-JP" altLang="en-US" sz="3600">
                <a:solidFill>
                  <a:schemeClr val="tx1">
                    <a:lumMod val="65000"/>
                    <a:lumOff val="35000"/>
                  </a:schemeClr>
                </a:solidFill>
              </a:rPr>
              <a:t>プロダクト</a:t>
            </a:r>
          </a:p>
        </p:txBody>
      </p:sp>
      <p:sp>
        <p:nvSpPr>
          <p:cNvPr id="15" name="テキスト ボックス 14">
            <a:extLst>
              <a:ext uri="{FF2B5EF4-FFF2-40B4-BE49-F238E27FC236}">
                <a16:creationId xmlns:a16="http://schemas.microsoft.com/office/drawing/2014/main" id="{415B2F51-5F46-8641-A7AB-F7723D60CBDA}"/>
              </a:ext>
            </a:extLst>
          </p:cNvPr>
          <p:cNvSpPr txBox="1"/>
          <p:nvPr/>
        </p:nvSpPr>
        <p:spPr>
          <a:xfrm>
            <a:off x="564830" y="921484"/>
            <a:ext cx="2169184" cy="861774"/>
          </a:xfrm>
          <a:prstGeom prst="rect">
            <a:avLst/>
          </a:prstGeom>
          <a:noFill/>
        </p:spPr>
        <p:txBody>
          <a:bodyPr wrap="none" rtlCol="0">
            <a:spAutoFit/>
          </a:bodyPr>
          <a:lstStyle/>
          <a:p>
            <a:pPr algn="ctr"/>
            <a:r>
              <a:rPr kumimoji="1" lang="ja-JP" altLang="en-US" sz="3200">
                <a:solidFill>
                  <a:srgbClr val="0070C0"/>
                </a:solidFill>
              </a:rPr>
              <a:t>価値を買う</a:t>
            </a:r>
            <a:endParaRPr kumimoji="1" lang="en-US" altLang="ja-JP" sz="3200" dirty="0">
              <a:solidFill>
                <a:srgbClr val="0070C0"/>
              </a:solidFill>
            </a:endParaRPr>
          </a:p>
          <a:p>
            <a:pPr algn="ctr"/>
            <a:r>
              <a:rPr lang="ja-JP" altLang="en-US">
                <a:solidFill>
                  <a:srgbClr val="0070C0"/>
                </a:solidFill>
              </a:rPr>
              <a:t>モノを手段として使う</a:t>
            </a:r>
            <a:endParaRPr kumimoji="1" lang="ja-JP" altLang="en-US">
              <a:solidFill>
                <a:srgbClr val="0070C0"/>
              </a:solidFill>
            </a:endParaRPr>
          </a:p>
        </p:txBody>
      </p:sp>
      <p:sp>
        <p:nvSpPr>
          <p:cNvPr id="16" name="テキスト ボックス 15">
            <a:extLst>
              <a:ext uri="{FF2B5EF4-FFF2-40B4-BE49-F238E27FC236}">
                <a16:creationId xmlns:a16="http://schemas.microsoft.com/office/drawing/2014/main" id="{FE1FC4E4-B021-414D-AC5E-76DB2B4D47CD}"/>
              </a:ext>
            </a:extLst>
          </p:cNvPr>
          <p:cNvSpPr txBox="1"/>
          <p:nvPr/>
        </p:nvSpPr>
        <p:spPr>
          <a:xfrm>
            <a:off x="6526983" y="921483"/>
            <a:ext cx="1944763" cy="861774"/>
          </a:xfrm>
          <a:prstGeom prst="rect">
            <a:avLst/>
          </a:prstGeom>
          <a:noFill/>
        </p:spPr>
        <p:txBody>
          <a:bodyPr wrap="none" rtlCol="0">
            <a:spAutoFit/>
          </a:bodyPr>
          <a:lstStyle/>
          <a:p>
            <a:pPr algn="ctr"/>
            <a:r>
              <a:rPr kumimoji="1" lang="ja-JP" altLang="en-US" sz="3200">
                <a:solidFill>
                  <a:schemeClr val="accent3">
                    <a:lumMod val="75000"/>
                  </a:schemeClr>
                </a:solidFill>
              </a:rPr>
              <a:t>モノを買う</a:t>
            </a:r>
            <a:endParaRPr kumimoji="1" lang="en-US" altLang="ja-JP" sz="3200" dirty="0">
              <a:solidFill>
                <a:schemeClr val="accent3">
                  <a:lumMod val="75000"/>
                </a:schemeClr>
              </a:solidFill>
            </a:endParaRPr>
          </a:p>
          <a:p>
            <a:pPr algn="ctr"/>
            <a:r>
              <a:rPr lang="ja-JP" altLang="en-US">
                <a:solidFill>
                  <a:schemeClr val="accent3">
                    <a:lumMod val="75000"/>
                  </a:schemeClr>
                </a:solidFill>
              </a:rPr>
              <a:t>価値が提供される</a:t>
            </a:r>
            <a:endParaRPr kumimoji="1" lang="ja-JP" altLang="en-US">
              <a:solidFill>
                <a:schemeClr val="accent3">
                  <a:lumMod val="75000"/>
                </a:schemeClr>
              </a:solidFill>
            </a:endParaRPr>
          </a:p>
        </p:txBody>
      </p:sp>
      <p:sp>
        <p:nvSpPr>
          <p:cNvPr id="17" name="テキスト ボックス 16">
            <a:extLst>
              <a:ext uri="{FF2B5EF4-FFF2-40B4-BE49-F238E27FC236}">
                <a16:creationId xmlns:a16="http://schemas.microsoft.com/office/drawing/2014/main" id="{FD5B09CB-57AF-834B-A461-449AD9080C92}"/>
              </a:ext>
            </a:extLst>
          </p:cNvPr>
          <p:cNvSpPr txBox="1"/>
          <p:nvPr/>
        </p:nvSpPr>
        <p:spPr>
          <a:xfrm>
            <a:off x="457200" y="4818689"/>
            <a:ext cx="3589444"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rgbClr val="0070C0"/>
                </a:solidFill>
                <a:latin typeface="Meiryo" panose="020B0604030504040204" pitchFamily="34" charset="-128"/>
                <a:ea typeface="Meiryo" panose="020B0604030504040204" pitchFamily="34" charset="-128"/>
              </a:rPr>
              <a:t>デジタルテクノロジーを駆使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rgbClr val="0070C0"/>
                </a:solidFill>
                <a:latin typeface="Meiryo" panose="020B0604030504040204" pitchFamily="34" charset="-128"/>
                <a:ea typeface="Meiryo" panose="020B0604030504040204" pitchFamily="34" charset="-128"/>
              </a:rPr>
              <a:t>継続的な顧客との関係を維持</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rgbClr val="0070C0"/>
                </a:solidFill>
                <a:latin typeface="Meiryo" panose="020B0604030504040204" pitchFamily="34" charset="-128"/>
                <a:ea typeface="Meiryo" panose="020B0604030504040204" pitchFamily="34" charset="-128"/>
              </a:rPr>
              <a:t>顧客の体験を進化させ続ける</a:t>
            </a:r>
            <a:endParaRPr kumimoji="1" lang="en-US" altLang="ja-JP" dirty="0">
              <a:solidFill>
                <a:srgbClr val="0070C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6C455670-005B-7947-A314-B065F2BB79D4}"/>
              </a:ext>
            </a:extLst>
          </p:cNvPr>
          <p:cNvSpPr txBox="1"/>
          <p:nvPr/>
        </p:nvSpPr>
        <p:spPr>
          <a:xfrm>
            <a:off x="5291416" y="4818689"/>
            <a:ext cx="3474028"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モノ自体の機能と性能を極め</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使いこなすための支援を継続</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顧客体験をモノに合せ最適化</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6F54DD8-FBC2-D94D-B964-76B7E46237F7}"/>
              </a:ext>
            </a:extLst>
          </p:cNvPr>
          <p:cNvSpPr txBox="1"/>
          <p:nvPr/>
        </p:nvSpPr>
        <p:spPr>
          <a:xfrm>
            <a:off x="459505" y="5787324"/>
            <a:ext cx="3834704" cy="400110"/>
          </a:xfrm>
          <a:prstGeom prst="rect">
            <a:avLst/>
          </a:prstGeom>
          <a:noFill/>
        </p:spPr>
        <p:txBody>
          <a:bodyPr wrap="none" rtlCol="0">
            <a:spAutoFit/>
          </a:bodyPr>
          <a:lstStyle/>
          <a:p>
            <a:r>
              <a:rPr kumimoji="1" lang="ja-JP" altLang="en-US" sz="2000" b="1">
                <a:solidFill>
                  <a:srgbClr val="0070C0"/>
                </a:solidFill>
              </a:rPr>
              <a:t>価値＝サービス体験に対価を払う</a:t>
            </a:r>
            <a:endParaRPr kumimoji="1" lang="en-US" altLang="ja-JP" sz="2000" b="1" dirty="0">
              <a:solidFill>
                <a:srgbClr val="0070C0"/>
              </a:solidFill>
            </a:endParaRPr>
          </a:p>
        </p:txBody>
      </p:sp>
      <p:sp>
        <p:nvSpPr>
          <p:cNvPr id="20" name="テキスト ボックス 19">
            <a:extLst>
              <a:ext uri="{FF2B5EF4-FFF2-40B4-BE49-F238E27FC236}">
                <a16:creationId xmlns:a16="http://schemas.microsoft.com/office/drawing/2014/main" id="{E002282A-B8E9-F148-AB63-037F3EA26C16}"/>
              </a:ext>
            </a:extLst>
          </p:cNvPr>
          <p:cNvSpPr txBox="1"/>
          <p:nvPr/>
        </p:nvSpPr>
        <p:spPr>
          <a:xfrm>
            <a:off x="5217678" y="5787324"/>
            <a:ext cx="3547766" cy="400110"/>
          </a:xfrm>
          <a:prstGeom prst="rect">
            <a:avLst/>
          </a:prstGeom>
          <a:noFill/>
        </p:spPr>
        <p:txBody>
          <a:bodyPr wrap="none" rtlCol="0">
            <a:spAutoFit/>
          </a:bodyPr>
          <a:lstStyle/>
          <a:p>
            <a:r>
              <a:rPr kumimoji="1" lang="ja-JP" altLang="en-US" sz="2000" b="1">
                <a:solidFill>
                  <a:schemeClr val="accent3">
                    <a:lumMod val="75000"/>
                  </a:schemeClr>
                </a:solidFill>
              </a:rPr>
              <a:t>モノ＝機能や性能に対価を払う</a:t>
            </a:r>
            <a:endParaRPr kumimoji="1" lang="en-US" altLang="ja-JP" sz="2000" b="1" dirty="0">
              <a:solidFill>
                <a:schemeClr val="accent3">
                  <a:lumMod val="75000"/>
                </a:schemeClr>
              </a:solidFill>
            </a:endParaRPr>
          </a:p>
        </p:txBody>
      </p:sp>
    </p:spTree>
    <p:extLst>
      <p:ext uri="{BB962C8B-B14F-4D97-AF65-F5344CB8AC3E}">
        <p14:creationId xmlns:p14="http://schemas.microsoft.com/office/powerpoint/2010/main" val="299367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サービスとしてのモノ</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コア・ビジネス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既存ビジネス</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蓄積されたノウハウ</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確実な顧客ベース</a:t>
            </a:r>
            <a:endParaRPr kumimoji="1" lang="en-US" altLang="ja-JP" sz="1400" dirty="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付加価値ビジネス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収益構造の多様化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既存ノウハウの活用</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顧客ベースの囲い込み</a:t>
            </a:r>
            <a:endParaRPr kumimoji="1" lang="en-US" altLang="ja-JP" sz="1400" dirty="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新規ビジネス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顧客価値の拡大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ノウハウの創出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顧客ベースの拡大</a:t>
            </a:r>
            <a:endParaRPr kumimoji="1" lang="en-US" altLang="ja-JP" sz="1400" dirty="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走行距離に応じた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出力</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時間に応じた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工事施工</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自動化</a:t>
            </a:r>
            <a:r>
              <a:rPr kumimoji="1" lang="ja-JP" altLang="en-US" sz="1600" dirty="0">
                <a:solidFill>
                  <a:schemeClr val="bg1"/>
                </a:solidFill>
                <a:latin typeface="Meiryo" charset="-128"/>
                <a:ea typeface="Meiryo" charset="-128"/>
                <a:cs typeface="Meiryo" charset="-128"/>
              </a:rPr>
              <a:t>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建設機械</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遠隔確認サービス</a:t>
            </a:r>
            <a:endParaRPr lang="en-US" altLang="ja-JP" sz="1600" dirty="0">
              <a:solidFill>
                <a:schemeClr val="bg1"/>
              </a:solidFill>
              <a:latin typeface="Meiryo" charset="-128"/>
              <a:ea typeface="Meiryo" charset="-128"/>
              <a:cs typeface="Meiryo" charset="-128"/>
            </a:endParaRPr>
          </a:p>
          <a:p>
            <a:pPr algn="ctr"/>
            <a:r>
              <a:rPr lang="en-US" altLang="ja-JP" sz="1600" dirty="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安全・省エネ</a:t>
            </a:r>
            <a:r>
              <a:rPr kumimoji="1" lang="ja-JP" altLang="en-US" sz="1600" dirty="0">
                <a:solidFill>
                  <a:schemeClr val="bg1"/>
                </a:solidFill>
                <a:latin typeface="Meiryo" charset="-128"/>
                <a:ea typeface="Meiryo" charset="-128"/>
                <a:cs typeface="Meiryo" charset="-128"/>
              </a:rPr>
              <a:t>運転</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燃料費節約</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193759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E1E90-C830-A44A-89B1-6A4B07C1FB58}"/>
              </a:ext>
            </a:extLst>
          </p:cNvPr>
          <p:cNvSpPr/>
          <p:nvPr/>
        </p:nvSpPr>
        <p:spPr>
          <a:xfrm>
            <a:off x="296561" y="930345"/>
            <a:ext cx="8513805" cy="48098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8B24452E-CD00-AD48-BE75-690EB58A4311}"/>
              </a:ext>
            </a:extLst>
          </p:cNvPr>
          <p:cNvPicPr>
            <a:picLocks noChangeAspect="1"/>
          </p:cNvPicPr>
          <p:nvPr/>
        </p:nvPicPr>
        <p:blipFill>
          <a:blip r:embed="rId3"/>
          <a:stretch>
            <a:fillRect/>
          </a:stretch>
        </p:blipFill>
        <p:spPr>
          <a:xfrm>
            <a:off x="3708861" y="1134803"/>
            <a:ext cx="4965148" cy="2569464"/>
          </a:xfrm>
          <a:prstGeom prst="rect">
            <a:avLst/>
          </a:prstGeom>
        </p:spPr>
      </p:pic>
      <p:sp>
        <p:nvSpPr>
          <p:cNvPr id="2" name="タイトル 1">
            <a:extLst>
              <a:ext uri="{FF2B5EF4-FFF2-40B4-BE49-F238E27FC236}">
                <a16:creationId xmlns:a16="http://schemas.microsoft.com/office/drawing/2014/main" id="{9513A341-C1EE-8C44-BB07-6AD49111FA9A}"/>
              </a:ext>
            </a:extLst>
          </p:cNvPr>
          <p:cNvSpPr>
            <a:spLocks noGrp="1"/>
          </p:cNvSpPr>
          <p:nvPr>
            <p:ph type="title"/>
          </p:nvPr>
        </p:nvSpPr>
        <p:spPr/>
        <p:txBody>
          <a:bodyPr/>
          <a:lstStyle/>
          <a:p>
            <a:r>
              <a:rPr kumimoji="1" lang="ja-JP" altLang="en-US"/>
              <a:t>モノのサービス化</a:t>
            </a:r>
          </a:p>
        </p:txBody>
      </p:sp>
      <p:sp>
        <p:nvSpPr>
          <p:cNvPr id="3" name="スライド番号プレースホルダー 2">
            <a:extLst>
              <a:ext uri="{FF2B5EF4-FFF2-40B4-BE49-F238E27FC236}">
                <a16:creationId xmlns:a16="http://schemas.microsoft.com/office/drawing/2014/main" id="{699A5523-10C4-144C-821C-B903EE68B453}"/>
              </a:ext>
            </a:extLst>
          </p:cNvPr>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4" name="図 3">
            <a:extLst>
              <a:ext uri="{FF2B5EF4-FFF2-40B4-BE49-F238E27FC236}">
                <a16:creationId xmlns:a16="http://schemas.microsoft.com/office/drawing/2014/main" id="{30B51901-DE78-F746-B402-79B7E73FB774}"/>
              </a:ext>
            </a:extLst>
          </p:cNvPr>
          <p:cNvPicPr>
            <a:picLocks noChangeAspect="1"/>
          </p:cNvPicPr>
          <p:nvPr/>
        </p:nvPicPr>
        <p:blipFill>
          <a:blip r:embed="rId4"/>
          <a:stretch>
            <a:fillRect/>
          </a:stretch>
        </p:blipFill>
        <p:spPr>
          <a:xfrm>
            <a:off x="457200" y="1136206"/>
            <a:ext cx="4114800" cy="2569464"/>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B9AB54E2-9A5B-3646-9B23-9DA03F6EAD1B}"/>
              </a:ext>
            </a:extLst>
          </p:cNvPr>
          <p:cNvSpPr/>
          <p:nvPr/>
        </p:nvSpPr>
        <p:spPr>
          <a:xfrm>
            <a:off x="656366" y="3797269"/>
            <a:ext cx="3794437" cy="400110"/>
          </a:xfrm>
          <a:prstGeom prst="rect">
            <a:avLst/>
          </a:prstGeom>
        </p:spPr>
        <p:txBody>
          <a:bodyPr wrap="none">
            <a:spAutoFit/>
          </a:bodyPr>
          <a:lstStyle/>
          <a:p>
            <a:r>
              <a:rPr lang="en-US" altLang="ja-JP" sz="2000" b="1" dirty="0">
                <a:solidFill>
                  <a:schemeClr val="bg1"/>
                </a:solidFill>
              </a:rPr>
              <a:t>TOYOTA </a:t>
            </a:r>
            <a:r>
              <a:rPr lang="en-US" altLang="ja-JP" sz="2000" b="1" dirty="0" err="1">
                <a:solidFill>
                  <a:schemeClr val="bg1"/>
                </a:solidFill>
              </a:rPr>
              <a:t>MaaS</a:t>
            </a:r>
            <a:r>
              <a:rPr lang="en-US" altLang="ja-JP" sz="2000" b="1" dirty="0">
                <a:solidFill>
                  <a:schemeClr val="bg1"/>
                </a:solidFill>
              </a:rPr>
              <a:t> / </a:t>
            </a:r>
            <a:r>
              <a:rPr lang="ja-JP" altLang="en-US" sz="2000" b="1">
                <a:solidFill>
                  <a:schemeClr val="bg1"/>
                </a:solidFill>
              </a:rPr>
              <a:t>e-Palette Concept</a:t>
            </a:r>
          </a:p>
        </p:txBody>
      </p:sp>
      <p:sp>
        <p:nvSpPr>
          <p:cNvPr id="7" name="正方形/長方形 6">
            <a:extLst>
              <a:ext uri="{FF2B5EF4-FFF2-40B4-BE49-F238E27FC236}">
                <a16:creationId xmlns:a16="http://schemas.microsoft.com/office/drawing/2014/main" id="{B3E6CECA-977D-4641-A630-A0328FC9474D}"/>
              </a:ext>
            </a:extLst>
          </p:cNvPr>
          <p:cNvSpPr/>
          <p:nvPr/>
        </p:nvSpPr>
        <p:spPr>
          <a:xfrm>
            <a:off x="4957665" y="3794488"/>
            <a:ext cx="3479607" cy="400110"/>
          </a:xfrm>
          <a:prstGeom prst="rect">
            <a:avLst/>
          </a:prstGeom>
        </p:spPr>
        <p:txBody>
          <a:bodyPr wrap="none">
            <a:spAutoFit/>
          </a:bodyPr>
          <a:lstStyle/>
          <a:p>
            <a:pPr algn="ctr"/>
            <a:r>
              <a:rPr lang="en-US" altLang="ja-JP" sz="2000" b="1" dirty="0">
                <a:solidFill>
                  <a:schemeClr val="bg1"/>
                </a:solidFill>
              </a:rPr>
              <a:t>KOMATSU SMART construction</a:t>
            </a:r>
            <a:endParaRPr lang="ja-JP" altLang="en-US" sz="2000" b="1">
              <a:solidFill>
                <a:schemeClr val="bg1"/>
              </a:solidFill>
            </a:endParaRPr>
          </a:p>
        </p:txBody>
      </p:sp>
      <p:sp>
        <p:nvSpPr>
          <p:cNvPr id="8" name="正方形/長方形 7">
            <a:extLst>
              <a:ext uri="{FF2B5EF4-FFF2-40B4-BE49-F238E27FC236}">
                <a16:creationId xmlns:a16="http://schemas.microsoft.com/office/drawing/2014/main" id="{85208531-3434-C94A-9DA0-1F681D43791E}"/>
              </a:ext>
            </a:extLst>
          </p:cNvPr>
          <p:cNvSpPr/>
          <p:nvPr/>
        </p:nvSpPr>
        <p:spPr>
          <a:xfrm>
            <a:off x="4572000" y="4255721"/>
            <a:ext cx="4102009"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土木工事における作業の自動化と高度化を実現することに加え、前後工程も効率化して、工期の短縮に貢献できるパッケージ化したサービス</a:t>
            </a:r>
          </a:p>
        </p:txBody>
      </p:sp>
      <p:sp>
        <p:nvSpPr>
          <p:cNvPr id="9" name="正方形/長方形 8">
            <a:extLst>
              <a:ext uri="{FF2B5EF4-FFF2-40B4-BE49-F238E27FC236}">
                <a16:creationId xmlns:a16="http://schemas.microsoft.com/office/drawing/2014/main" id="{1C4B89A9-B3A1-D44B-929E-9638FB5BE308}"/>
              </a:ext>
            </a:extLst>
          </p:cNvPr>
          <p:cNvSpPr/>
          <p:nvPr/>
        </p:nvSpPr>
        <p:spPr>
          <a:xfrm>
            <a:off x="457200" y="4255721"/>
            <a:ext cx="4114800"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移動、物流、物販など多目的に活用できるモビリティサービス（</a:t>
            </a:r>
            <a:r>
              <a:rPr lang="en" altLang="ja-JP" sz="1400" dirty="0" err="1">
                <a:solidFill>
                  <a:schemeClr val="bg1"/>
                </a:solidFill>
                <a:latin typeface="Meiryo" panose="020B0604030504040204" pitchFamily="34" charset="-128"/>
                <a:ea typeface="Meiryo" panose="020B0604030504040204" pitchFamily="34" charset="-128"/>
              </a:rPr>
              <a:t>MaaS</a:t>
            </a:r>
            <a:r>
              <a:rPr lang="ja-JP" altLang="en" sz="140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と、これを実現する専用次世代電気自動車（</a:t>
            </a:r>
            <a:r>
              <a:rPr lang="en" altLang="ja-JP" sz="1400" dirty="0">
                <a:solidFill>
                  <a:schemeClr val="bg1"/>
                </a:solidFill>
                <a:latin typeface="Meiryo" panose="020B0604030504040204" pitchFamily="34" charset="-128"/>
                <a:ea typeface="Meiryo" panose="020B0604030504040204" pitchFamily="34" charset="-128"/>
              </a:rPr>
              <a:t>EV</a:t>
            </a:r>
            <a:r>
              <a:rPr lang="ja-JP" altLang="en" sz="1400">
                <a:solidFill>
                  <a:schemeClr val="bg1"/>
                </a:solidFill>
                <a:latin typeface="Meiryo" panose="020B0604030504040204" pitchFamily="34" charset="-128"/>
                <a:ea typeface="Meiryo" panose="020B0604030504040204" pitchFamily="34" charset="-128"/>
              </a:rPr>
              <a:t>）</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B44AD3F-8998-0243-9346-68741DD1D16C}"/>
              </a:ext>
            </a:extLst>
          </p:cNvPr>
          <p:cNvSpPr/>
          <p:nvPr/>
        </p:nvSpPr>
        <p:spPr>
          <a:xfrm>
            <a:off x="296562" y="5979730"/>
            <a:ext cx="8513805" cy="432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u="sng">
                <a:solidFill>
                  <a:srgbClr val="FFFFFF"/>
                </a:solidFill>
                <a:latin typeface="Meiryo" panose="020B0604030504040204" pitchFamily="34" charset="-128"/>
                <a:ea typeface="Meiryo" panose="020B0604030504040204" pitchFamily="34" charset="-128"/>
                <a:cs typeface="ＭＳ Ｐゴシック"/>
              </a:rPr>
              <a:t>モノを売り収益を得るビジネス</a:t>
            </a:r>
            <a:r>
              <a:rPr kumimoji="1" lang="ja-JP" altLang="en-US">
                <a:solidFill>
                  <a:srgbClr val="FFFFFF"/>
                </a:solidFill>
                <a:latin typeface="Meiryo" panose="020B0604030504040204" pitchFamily="34" charset="-128"/>
                <a:ea typeface="Meiryo" panose="020B0604030504040204" pitchFamily="34" charset="-128"/>
                <a:cs typeface="ＭＳ Ｐゴシック"/>
              </a:rPr>
              <a:t>。サービスはモノ売りビジネスを支援する手段</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8CD44D10-015A-3441-97FB-2F9338D994B9}"/>
              </a:ext>
            </a:extLst>
          </p:cNvPr>
          <p:cNvSpPr/>
          <p:nvPr/>
        </p:nvSpPr>
        <p:spPr>
          <a:xfrm>
            <a:off x="512803" y="5186948"/>
            <a:ext cx="8081319" cy="369332"/>
          </a:xfrm>
          <a:prstGeom prst="rect">
            <a:avLst/>
          </a:prstGeom>
        </p:spPr>
        <p:txBody>
          <a:bodyPr wrap="square">
            <a:spAutoFit/>
          </a:bodyPr>
          <a:lstStyle/>
          <a:p>
            <a:pPr algn="ctr"/>
            <a:r>
              <a:rPr lang="ja-JP" altLang="en-US" b="1" u="sng">
                <a:solidFill>
                  <a:srgbClr val="FFFFFF"/>
                </a:solidFill>
                <a:latin typeface="Meiryo" panose="020B0604030504040204" pitchFamily="34" charset="-128"/>
                <a:ea typeface="Meiryo" panose="020B0604030504040204" pitchFamily="34" charset="-128"/>
                <a:cs typeface="ＭＳ Ｐゴシック"/>
              </a:rPr>
              <a:t>サービスを提供し収益を得るビジネス</a:t>
            </a:r>
            <a:r>
              <a:rPr lang="ja-JP" altLang="en-US">
                <a:solidFill>
                  <a:srgbClr val="FFFFFF"/>
                </a:solidFill>
                <a:latin typeface="Meiryo" panose="020B0604030504040204" pitchFamily="34" charset="-128"/>
                <a:ea typeface="Meiryo" panose="020B0604030504040204" pitchFamily="34" charset="-128"/>
                <a:cs typeface="ＭＳ Ｐゴシック"/>
              </a:rPr>
              <a:t>。モノはサービスを実現なする手段</a:t>
            </a:r>
            <a:endParaRPr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21950CBB-CC2F-0C4D-B51D-23C670344F55}"/>
              </a:ext>
            </a:extLst>
          </p:cNvPr>
          <p:cNvSpPr/>
          <p:nvPr/>
        </p:nvSpPr>
        <p:spPr>
          <a:xfrm>
            <a:off x="3991232" y="5653110"/>
            <a:ext cx="1161535" cy="36374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422341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a:solidFill>
                  <a:srgbClr val="FFFFFF"/>
                </a:solidFill>
                <a:effectLst/>
                <a:latin typeface="Meiryo" panose="020B0604030504040204" pitchFamily="34" charset="-128"/>
                <a:ea typeface="Meiryo" panose="020B0604030504040204" pitchFamily="34" charset="-128"/>
                <a:cs typeface="Arial"/>
              </a:rPr>
              <a:t>IoT</a:t>
            </a:r>
            <a:r>
              <a:rPr lang="ja-JP" altLang="en-US" sz="2400" dirty="0">
                <a:solidFill>
                  <a:srgbClr val="FFFFFF"/>
                </a:solidFill>
                <a:effectLst/>
                <a:latin typeface="Meiryo" panose="020B0604030504040204" pitchFamily="34" charset="-128"/>
                <a:ea typeface="Meiryo" panose="020B0604030504040204" pitchFamily="34" charset="-128"/>
                <a:cs typeface="Arial"/>
              </a:rPr>
              <a:t>とは何か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687449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円/楕円 79">
            <a:extLst>
              <a:ext uri="{FF2B5EF4-FFF2-40B4-BE49-F238E27FC236}">
                <a16:creationId xmlns:a16="http://schemas.microsoft.com/office/drawing/2014/main" id="{BEFA0D08-9C98-8743-8501-716D41737751}"/>
              </a:ext>
            </a:extLst>
          </p:cNvPr>
          <p:cNvSpPr/>
          <p:nvPr/>
        </p:nvSpPr>
        <p:spPr>
          <a:xfrm>
            <a:off x="5284442" y="1747460"/>
            <a:ext cx="3400083" cy="2972402"/>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1A08B83-AC78-F547-A3DE-B42C88B795D9}"/>
              </a:ext>
            </a:extLst>
          </p:cNvPr>
          <p:cNvSpPr>
            <a:spLocks noGrp="1"/>
          </p:cNvSpPr>
          <p:nvPr>
            <p:ph type="title"/>
          </p:nvPr>
        </p:nvSpPr>
        <p:spPr/>
        <p:txBody>
          <a:bodyPr/>
          <a:lstStyle/>
          <a:p>
            <a:r>
              <a:rPr kumimoji="1" lang="en-US" altLang="ja-JP" dirty="0" err="1"/>
              <a:t>MaaS</a:t>
            </a:r>
            <a:r>
              <a:rPr lang="ja-JP" altLang="en-US"/>
              <a:t>（</a:t>
            </a:r>
            <a:r>
              <a:rPr lang="en-US" altLang="ja-JP" dirty="0"/>
              <a:t>Mobility as a Service</a:t>
            </a:r>
            <a:r>
              <a:rPr lang="ja-JP" altLang="en-US"/>
              <a:t>）</a:t>
            </a:r>
            <a:endParaRPr kumimoji="1" lang="ja-JP" altLang="en-US"/>
          </a:p>
        </p:txBody>
      </p:sp>
      <p:sp>
        <p:nvSpPr>
          <p:cNvPr id="3" name="スライド番号プレースホルダー 2">
            <a:extLst>
              <a:ext uri="{FF2B5EF4-FFF2-40B4-BE49-F238E27FC236}">
                <a16:creationId xmlns:a16="http://schemas.microsoft.com/office/drawing/2014/main" id="{F33AE694-BD5D-5647-A2BE-F06703819AC8}"/>
              </a:ext>
            </a:extLst>
          </p:cNvPr>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pic>
        <p:nvPicPr>
          <p:cNvPr id="4" name="図 3">
            <a:extLst>
              <a:ext uri="{FF2B5EF4-FFF2-40B4-BE49-F238E27FC236}">
                <a16:creationId xmlns:a16="http://schemas.microsoft.com/office/drawing/2014/main" id="{A45A972B-D38E-E641-95B1-DE3D31D5601C}"/>
              </a:ext>
            </a:extLst>
          </p:cNvPr>
          <p:cNvPicPr>
            <a:picLocks noChangeAspect="1"/>
          </p:cNvPicPr>
          <p:nvPr/>
        </p:nvPicPr>
        <p:blipFill>
          <a:blip r:embed="rId3"/>
          <a:stretch>
            <a:fillRect/>
          </a:stretch>
        </p:blipFill>
        <p:spPr>
          <a:xfrm>
            <a:off x="399825" y="1487443"/>
            <a:ext cx="1016584" cy="648072"/>
          </a:xfrm>
          <a:prstGeom prst="rect">
            <a:avLst/>
          </a:prstGeom>
        </p:spPr>
      </p:pic>
      <p:pic>
        <p:nvPicPr>
          <p:cNvPr id="5" name="図 4">
            <a:extLst>
              <a:ext uri="{FF2B5EF4-FFF2-40B4-BE49-F238E27FC236}">
                <a16:creationId xmlns:a16="http://schemas.microsoft.com/office/drawing/2014/main" id="{62AE46B3-1519-E14A-BD1B-33822860CC8E}"/>
              </a:ext>
            </a:extLst>
          </p:cNvPr>
          <p:cNvPicPr>
            <a:picLocks noChangeAspect="1"/>
          </p:cNvPicPr>
          <p:nvPr/>
        </p:nvPicPr>
        <p:blipFill>
          <a:blip r:embed="rId4"/>
          <a:stretch>
            <a:fillRect/>
          </a:stretch>
        </p:blipFill>
        <p:spPr>
          <a:xfrm>
            <a:off x="2879065" y="1487443"/>
            <a:ext cx="996064" cy="648072"/>
          </a:xfrm>
          <a:prstGeom prst="rect">
            <a:avLst/>
          </a:prstGeom>
        </p:spPr>
      </p:pic>
      <p:pic>
        <p:nvPicPr>
          <p:cNvPr id="6" name="図 5">
            <a:extLst>
              <a:ext uri="{FF2B5EF4-FFF2-40B4-BE49-F238E27FC236}">
                <a16:creationId xmlns:a16="http://schemas.microsoft.com/office/drawing/2014/main" id="{E2181B88-BF5B-1643-938F-736FD203C512}"/>
              </a:ext>
            </a:extLst>
          </p:cNvPr>
          <p:cNvPicPr>
            <a:picLocks noChangeAspect="1"/>
          </p:cNvPicPr>
          <p:nvPr/>
        </p:nvPicPr>
        <p:blipFill>
          <a:blip r:embed="rId5"/>
          <a:stretch>
            <a:fillRect/>
          </a:stretch>
        </p:blipFill>
        <p:spPr>
          <a:xfrm>
            <a:off x="399825" y="2694468"/>
            <a:ext cx="1016584" cy="884428"/>
          </a:xfrm>
          <a:prstGeom prst="rect">
            <a:avLst/>
          </a:prstGeom>
        </p:spPr>
      </p:pic>
      <p:pic>
        <p:nvPicPr>
          <p:cNvPr id="7" name="図 6">
            <a:extLst>
              <a:ext uri="{FF2B5EF4-FFF2-40B4-BE49-F238E27FC236}">
                <a16:creationId xmlns:a16="http://schemas.microsoft.com/office/drawing/2014/main" id="{74933CBB-9C05-AF46-947B-ACE2C0032867}"/>
              </a:ext>
            </a:extLst>
          </p:cNvPr>
          <p:cNvPicPr>
            <a:picLocks noChangeAspect="1"/>
          </p:cNvPicPr>
          <p:nvPr/>
        </p:nvPicPr>
        <p:blipFill>
          <a:blip r:embed="rId6"/>
          <a:stretch>
            <a:fillRect/>
          </a:stretch>
        </p:blipFill>
        <p:spPr>
          <a:xfrm>
            <a:off x="1777437" y="1487443"/>
            <a:ext cx="740600" cy="648436"/>
          </a:xfrm>
          <a:prstGeom prst="rect">
            <a:avLst/>
          </a:prstGeom>
        </p:spPr>
      </p:pic>
      <p:pic>
        <p:nvPicPr>
          <p:cNvPr id="8" name="図 7">
            <a:extLst>
              <a:ext uri="{FF2B5EF4-FFF2-40B4-BE49-F238E27FC236}">
                <a16:creationId xmlns:a16="http://schemas.microsoft.com/office/drawing/2014/main" id="{F7917982-0891-4D4C-93F1-4BB507FF14BB}"/>
              </a:ext>
            </a:extLst>
          </p:cNvPr>
          <p:cNvPicPr>
            <a:picLocks noChangeAspect="1"/>
          </p:cNvPicPr>
          <p:nvPr/>
        </p:nvPicPr>
        <p:blipFill>
          <a:blip r:embed="rId7"/>
          <a:stretch>
            <a:fillRect/>
          </a:stretch>
        </p:blipFill>
        <p:spPr>
          <a:xfrm>
            <a:off x="2913112" y="2809693"/>
            <a:ext cx="968059" cy="653977"/>
          </a:xfrm>
          <a:prstGeom prst="rect">
            <a:avLst/>
          </a:prstGeom>
        </p:spPr>
      </p:pic>
      <p:pic>
        <p:nvPicPr>
          <p:cNvPr id="9" name="図 8">
            <a:extLst>
              <a:ext uri="{FF2B5EF4-FFF2-40B4-BE49-F238E27FC236}">
                <a16:creationId xmlns:a16="http://schemas.microsoft.com/office/drawing/2014/main" id="{8B64BEEC-396F-1D47-8D8A-1679629724EE}"/>
              </a:ext>
            </a:extLst>
          </p:cNvPr>
          <p:cNvPicPr>
            <a:picLocks noChangeAspect="1"/>
          </p:cNvPicPr>
          <p:nvPr/>
        </p:nvPicPr>
        <p:blipFill>
          <a:blip r:embed="rId8"/>
          <a:stretch>
            <a:fillRect/>
          </a:stretch>
        </p:blipFill>
        <p:spPr>
          <a:xfrm>
            <a:off x="1700699" y="4131129"/>
            <a:ext cx="894076" cy="786787"/>
          </a:xfrm>
          <a:prstGeom prst="rect">
            <a:avLst/>
          </a:prstGeom>
        </p:spPr>
      </p:pic>
      <p:pic>
        <p:nvPicPr>
          <p:cNvPr id="10" name="図 9">
            <a:extLst>
              <a:ext uri="{FF2B5EF4-FFF2-40B4-BE49-F238E27FC236}">
                <a16:creationId xmlns:a16="http://schemas.microsoft.com/office/drawing/2014/main" id="{CE18A573-E14F-1E47-A9A4-718BECC9EB12}"/>
              </a:ext>
            </a:extLst>
          </p:cNvPr>
          <p:cNvPicPr>
            <a:picLocks noChangeAspect="1"/>
          </p:cNvPicPr>
          <p:nvPr/>
        </p:nvPicPr>
        <p:blipFill>
          <a:blip r:embed="rId9"/>
          <a:stretch>
            <a:fillRect/>
          </a:stretch>
        </p:blipFill>
        <p:spPr>
          <a:xfrm flipH="1">
            <a:off x="2906380" y="4104330"/>
            <a:ext cx="950311" cy="715109"/>
          </a:xfrm>
          <a:prstGeom prst="rect">
            <a:avLst/>
          </a:prstGeom>
        </p:spPr>
      </p:pic>
      <p:pic>
        <p:nvPicPr>
          <p:cNvPr id="11" name="図 10">
            <a:extLst>
              <a:ext uri="{FF2B5EF4-FFF2-40B4-BE49-F238E27FC236}">
                <a16:creationId xmlns:a16="http://schemas.microsoft.com/office/drawing/2014/main" id="{32DC2E4B-724D-AF4E-A7E3-B510614E17AC}"/>
              </a:ext>
            </a:extLst>
          </p:cNvPr>
          <p:cNvPicPr>
            <a:picLocks noChangeAspect="1"/>
          </p:cNvPicPr>
          <p:nvPr/>
        </p:nvPicPr>
        <p:blipFill>
          <a:blip r:embed="rId10"/>
          <a:stretch>
            <a:fillRect/>
          </a:stretch>
        </p:blipFill>
        <p:spPr>
          <a:xfrm>
            <a:off x="373049" y="4026273"/>
            <a:ext cx="894076" cy="813609"/>
          </a:xfrm>
          <a:prstGeom prst="rect">
            <a:avLst/>
          </a:prstGeom>
        </p:spPr>
      </p:pic>
      <p:sp>
        <p:nvSpPr>
          <p:cNvPr id="12" name="テキスト ボックス 11">
            <a:extLst>
              <a:ext uri="{FF2B5EF4-FFF2-40B4-BE49-F238E27FC236}">
                <a16:creationId xmlns:a16="http://schemas.microsoft.com/office/drawing/2014/main" id="{9D624CDB-1E5D-F347-B082-12D6496DE35E}"/>
              </a:ext>
            </a:extLst>
          </p:cNvPr>
          <p:cNvSpPr txBox="1"/>
          <p:nvPr/>
        </p:nvSpPr>
        <p:spPr>
          <a:xfrm>
            <a:off x="636247"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13" name="テキスト ボックス 12">
            <a:extLst>
              <a:ext uri="{FF2B5EF4-FFF2-40B4-BE49-F238E27FC236}">
                <a16:creationId xmlns:a16="http://schemas.microsoft.com/office/drawing/2014/main" id="{3170E0F6-B8AC-F842-8916-970323E5C630}"/>
              </a:ext>
            </a:extLst>
          </p:cNvPr>
          <p:cNvSpPr txBox="1"/>
          <p:nvPr/>
        </p:nvSpPr>
        <p:spPr>
          <a:xfrm>
            <a:off x="1711353"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14" name="テキスト ボックス 13">
            <a:extLst>
              <a:ext uri="{FF2B5EF4-FFF2-40B4-BE49-F238E27FC236}">
                <a16:creationId xmlns:a16="http://schemas.microsoft.com/office/drawing/2014/main" id="{8E84F3D9-F3A9-E146-A086-0B9D1C140DA5}"/>
              </a:ext>
            </a:extLst>
          </p:cNvPr>
          <p:cNvSpPr txBox="1"/>
          <p:nvPr/>
        </p:nvSpPr>
        <p:spPr>
          <a:xfrm>
            <a:off x="3105226"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15" name="テキスト ボックス 14">
            <a:extLst>
              <a:ext uri="{FF2B5EF4-FFF2-40B4-BE49-F238E27FC236}">
                <a16:creationId xmlns:a16="http://schemas.microsoft.com/office/drawing/2014/main" id="{FF854954-FC5B-9140-848D-5842C5F175A3}"/>
              </a:ext>
            </a:extLst>
          </p:cNvPr>
          <p:cNvSpPr txBox="1"/>
          <p:nvPr/>
        </p:nvSpPr>
        <p:spPr>
          <a:xfrm>
            <a:off x="2848506"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16" name="テキスト ボックス 15">
            <a:extLst>
              <a:ext uri="{FF2B5EF4-FFF2-40B4-BE49-F238E27FC236}">
                <a16:creationId xmlns:a16="http://schemas.microsoft.com/office/drawing/2014/main" id="{7B115814-034E-4A42-A6FF-6ADA37B4A9EE}"/>
              </a:ext>
            </a:extLst>
          </p:cNvPr>
          <p:cNvSpPr txBox="1"/>
          <p:nvPr/>
        </p:nvSpPr>
        <p:spPr>
          <a:xfrm>
            <a:off x="456710"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17" name="テキスト ボックス 16">
            <a:extLst>
              <a:ext uri="{FF2B5EF4-FFF2-40B4-BE49-F238E27FC236}">
                <a16:creationId xmlns:a16="http://schemas.microsoft.com/office/drawing/2014/main" id="{8F0FFFCA-81A9-4C4F-ADD7-42E46E72E5BD}"/>
              </a:ext>
            </a:extLst>
          </p:cNvPr>
          <p:cNvSpPr txBox="1"/>
          <p:nvPr/>
        </p:nvSpPr>
        <p:spPr>
          <a:xfrm>
            <a:off x="264981"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18" name="テキスト ボックス 17">
            <a:extLst>
              <a:ext uri="{FF2B5EF4-FFF2-40B4-BE49-F238E27FC236}">
                <a16:creationId xmlns:a16="http://schemas.microsoft.com/office/drawing/2014/main" id="{33E3106C-68AE-B04D-9478-F0CAC706A2DA}"/>
              </a:ext>
            </a:extLst>
          </p:cNvPr>
          <p:cNvSpPr txBox="1"/>
          <p:nvPr/>
        </p:nvSpPr>
        <p:spPr>
          <a:xfrm>
            <a:off x="1621586"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19" name="テキスト ボックス 18">
            <a:extLst>
              <a:ext uri="{FF2B5EF4-FFF2-40B4-BE49-F238E27FC236}">
                <a16:creationId xmlns:a16="http://schemas.microsoft.com/office/drawing/2014/main" id="{2A1CF0E7-6526-714A-AA0C-6D34B9C53531}"/>
              </a:ext>
            </a:extLst>
          </p:cNvPr>
          <p:cNvSpPr txBox="1"/>
          <p:nvPr/>
        </p:nvSpPr>
        <p:spPr>
          <a:xfrm>
            <a:off x="2751018"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grpSp>
        <p:nvGrpSpPr>
          <p:cNvPr id="20" name="図形グループ 47">
            <a:extLst>
              <a:ext uri="{FF2B5EF4-FFF2-40B4-BE49-F238E27FC236}">
                <a16:creationId xmlns:a16="http://schemas.microsoft.com/office/drawing/2014/main" id="{57A37786-1912-2648-AF2C-6275A6305A5D}"/>
              </a:ext>
            </a:extLst>
          </p:cNvPr>
          <p:cNvGrpSpPr/>
          <p:nvPr/>
        </p:nvGrpSpPr>
        <p:grpSpPr>
          <a:xfrm>
            <a:off x="1972719" y="2776103"/>
            <a:ext cx="380081" cy="786787"/>
            <a:chOff x="1946324" y="4125162"/>
            <a:chExt cx="969964" cy="2007872"/>
          </a:xfrm>
        </p:grpSpPr>
        <p:sp>
          <p:nvSpPr>
            <p:cNvPr id="21" name="円/楕円 20">
              <a:extLst>
                <a:ext uri="{FF2B5EF4-FFF2-40B4-BE49-F238E27FC236}">
                  <a16:creationId xmlns:a16="http://schemas.microsoft.com/office/drawing/2014/main" id="{D4D269AD-D523-2E49-8602-86C97926CEE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a:extLst>
                <a:ext uri="{FF2B5EF4-FFF2-40B4-BE49-F238E27FC236}">
                  <a16:creationId xmlns:a16="http://schemas.microsoft.com/office/drawing/2014/main" id="{6409302C-40AC-1F4A-8C74-166CACC5A58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24" name="直線矢印コネクタ 23">
            <a:extLst>
              <a:ext uri="{FF2B5EF4-FFF2-40B4-BE49-F238E27FC236}">
                <a16:creationId xmlns:a16="http://schemas.microsoft.com/office/drawing/2014/main" id="{4C53C328-1E4A-5F48-856A-1443D35D72CF}"/>
              </a:ext>
            </a:extLst>
          </p:cNvPr>
          <p:cNvCxnSpPr/>
          <p:nvPr/>
        </p:nvCxnSpPr>
        <p:spPr>
          <a:xfrm flipH="1" flipV="1">
            <a:off x="1460520" y="2509810"/>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FE1C54A8-E685-A743-8E2D-12CEB90D49E5}"/>
              </a:ext>
            </a:extLst>
          </p:cNvPr>
          <p:cNvCxnSpPr/>
          <p:nvPr/>
        </p:nvCxnSpPr>
        <p:spPr>
          <a:xfrm flipH="1">
            <a:off x="1456345" y="3250580"/>
            <a:ext cx="400965" cy="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EFFDF741-5E1C-AB46-9697-0640F8A552AA}"/>
              </a:ext>
            </a:extLst>
          </p:cNvPr>
          <p:cNvCxnSpPr/>
          <p:nvPr/>
        </p:nvCxnSpPr>
        <p:spPr>
          <a:xfrm flipH="1">
            <a:off x="1514050" y="3586201"/>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3B5579C0-FDF0-F24B-A094-B667FE01CD42}"/>
              </a:ext>
            </a:extLst>
          </p:cNvPr>
          <p:cNvCxnSpPr/>
          <p:nvPr/>
        </p:nvCxnSpPr>
        <p:spPr>
          <a:xfrm flipV="1">
            <a:off x="2472383" y="2508592"/>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FD838715-3434-9248-8B42-9810C89D885A}"/>
              </a:ext>
            </a:extLst>
          </p:cNvPr>
          <p:cNvCxnSpPr/>
          <p:nvPr/>
        </p:nvCxnSpPr>
        <p:spPr>
          <a:xfrm>
            <a:off x="2468208" y="3249362"/>
            <a:ext cx="400965" cy="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7C86817B-97D8-5748-B772-A9A4985F5B66}"/>
              </a:ext>
            </a:extLst>
          </p:cNvPr>
          <p:cNvCxnSpPr/>
          <p:nvPr/>
        </p:nvCxnSpPr>
        <p:spPr>
          <a:xfrm>
            <a:off x="2525913" y="3584983"/>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07F8AAC-5EEF-0842-856B-C99BA4C97EA8}"/>
              </a:ext>
            </a:extLst>
          </p:cNvPr>
          <p:cNvCxnSpPr/>
          <p:nvPr/>
        </p:nvCxnSpPr>
        <p:spPr>
          <a:xfrm flipV="1">
            <a:off x="2162759" y="2350113"/>
            <a:ext cx="0" cy="363632"/>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8A80126E-FC3E-A045-9A89-B32CD223A038}"/>
              </a:ext>
            </a:extLst>
          </p:cNvPr>
          <p:cNvCxnSpPr/>
          <p:nvPr/>
        </p:nvCxnSpPr>
        <p:spPr>
          <a:xfrm>
            <a:off x="2162759" y="3664563"/>
            <a:ext cx="0" cy="363632"/>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50" name="図 49">
            <a:extLst>
              <a:ext uri="{FF2B5EF4-FFF2-40B4-BE49-F238E27FC236}">
                <a16:creationId xmlns:a16="http://schemas.microsoft.com/office/drawing/2014/main" id="{CA3F4CBA-F8F3-CE47-92C8-0BA3550AA0D4}"/>
              </a:ext>
            </a:extLst>
          </p:cNvPr>
          <p:cNvPicPr>
            <a:picLocks noChangeAspect="1"/>
          </p:cNvPicPr>
          <p:nvPr/>
        </p:nvPicPr>
        <p:blipFill>
          <a:blip r:embed="rId3"/>
          <a:stretch>
            <a:fillRect/>
          </a:stretch>
        </p:blipFill>
        <p:spPr>
          <a:xfrm>
            <a:off x="5237054" y="1487443"/>
            <a:ext cx="1016584" cy="648072"/>
          </a:xfrm>
          <a:prstGeom prst="rect">
            <a:avLst/>
          </a:prstGeom>
        </p:spPr>
      </p:pic>
      <p:pic>
        <p:nvPicPr>
          <p:cNvPr id="51" name="図 50">
            <a:extLst>
              <a:ext uri="{FF2B5EF4-FFF2-40B4-BE49-F238E27FC236}">
                <a16:creationId xmlns:a16="http://schemas.microsoft.com/office/drawing/2014/main" id="{EF039905-EF46-C144-9AF6-621C2394BD9B}"/>
              </a:ext>
            </a:extLst>
          </p:cNvPr>
          <p:cNvPicPr>
            <a:picLocks noChangeAspect="1"/>
          </p:cNvPicPr>
          <p:nvPr/>
        </p:nvPicPr>
        <p:blipFill>
          <a:blip r:embed="rId4"/>
          <a:stretch>
            <a:fillRect/>
          </a:stretch>
        </p:blipFill>
        <p:spPr>
          <a:xfrm>
            <a:off x="7716294" y="1487443"/>
            <a:ext cx="996064" cy="648072"/>
          </a:xfrm>
          <a:prstGeom prst="rect">
            <a:avLst/>
          </a:prstGeom>
        </p:spPr>
      </p:pic>
      <p:pic>
        <p:nvPicPr>
          <p:cNvPr id="52" name="図 51">
            <a:extLst>
              <a:ext uri="{FF2B5EF4-FFF2-40B4-BE49-F238E27FC236}">
                <a16:creationId xmlns:a16="http://schemas.microsoft.com/office/drawing/2014/main" id="{36CF4E89-6582-5341-BCE0-E8E6C2165CDA}"/>
              </a:ext>
            </a:extLst>
          </p:cNvPr>
          <p:cNvPicPr>
            <a:picLocks noChangeAspect="1"/>
          </p:cNvPicPr>
          <p:nvPr/>
        </p:nvPicPr>
        <p:blipFill>
          <a:blip r:embed="rId5"/>
          <a:stretch>
            <a:fillRect/>
          </a:stretch>
        </p:blipFill>
        <p:spPr>
          <a:xfrm>
            <a:off x="5237054" y="2694468"/>
            <a:ext cx="1016584" cy="884428"/>
          </a:xfrm>
          <a:prstGeom prst="rect">
            <a:avLst/>
          </a:prstGeom>
        </p:spPr>
      </p:pic>
      <p:pic>
        <p:nvPicPr>
          <p:cNvPr id="53" name="図 52">
            <a:extLst>
              <a:ext uri="{FF2B5EF4-FFF2-40B4-BE49-F238E27FC236}">
                <a16:creationId xmlns:a16="http://schemas.microsoft.com/office/drawing/2014/main" id="{99966ED9-D763-0647-B9C9-7F85269A8A41}"/>
              </a:ext>
            </a:extLst>
          </p:cNvPr>
          <p:cNvPicPr>
            <a:picLocks noChangeAspect="1"/>
          </p:cNvPicPr>
          <p:nvPr/>
        </p:nvPicPr>
        <p:blipFill>
          <a:blip r:embed="rId6"/>
          <a:stretch>
            <a:fillRect/>
          </a:stretch>
        </p:blipFill>
        <p:spPr>
          <a:xfrm>
            <a:off x="6614666" y="1487443"/>
            <a:ext cx="740600" cy="648436"/>
          </a:xfrm>
          <a:prstGeom prst="rect">
            <a:avLst/>
          </a:prstGeom>
        </p:spPr>
      </p:pic>
      <p:pic>
        <p:nvPicPr>
          <p:cNvPr id="54" name="図 53">
            <a:extLst>
              <a:ext uri="{FF2B5EF4-FFF2-40B4-BE49-F238E27FC236}">
                <a16:creationId xmlns:a16="http://schemas.microsoft.com/office/drawing/2014/main" id="{763C2F01-4B3F-D84F-973A-03D2C8A59B63}"/>
              </a:ext>
            </a:extLst>
          </p:cNvPr>
          <p:cNvPicPr>
            <a:picLocks noChangeAspect="1"/>
          </p:cNvPicPr>
          <p:nvPr/>
        </p:nvPicPr>
        <p:blipFill>
          <a:blip r:embed="rId7"/>
          <a:stretch>
            <a:fillRect/>
          </a:stretch>
        </p:blipFill>
        <p:spPr>
          <a:xfrm>
            <a:off x="7750341" y="2809693"/>
            <a:ext cx="968059" cy="653977"/>
          </a:xfrm>
          <a:prstGeom prst="rect">
            <a:avLst/>
          </a:prstGeom>
        </p:spPr>
      </p:pic>
      <p:pic>
        <p:nvPicPr>
          <p:cNvPr id="55" name="図 54">
            <a:extLst>
              <a:ext uri="{FF2B5EF4-FFF2-40B4-BE49-F238E27FC236}">
                <a16:creationId xmlns:a16="http://schemas.microsoft.com/office/drawing/2014/main" id="{CEDB245C-E2F8-3B41-992A-6B91F6A2DDFC}"/>
              </a:ext>
            </a:extLst>
          </p:cNvPr>
          <p:cNvPicPr>
            <a:picLocks noChangeAspect="1"/>
          </p:cNvPicPr>
          <p:nvPr/>
        </p:nvPicPr>
        <p:blipFill>
          <a:blip r:embed="rId8"/>
          <a:stretch>
            <a:fillRect/>
          </a:stretch>
        </p:blipFill>
        <p:spPr>
          <a:xfrm>
            <a:off x="6537928" y="4131129"/>
            <a:ext cx="894076" cy="786787"/>
          </a:xfrm>
          <a:prstGeom prst="rect">
            <a:avLst/>
          </a:prstGeom>
        </p:spPr>
      </p:pic>
      <p:pic>
        <p:nvPicPr>
          <p:cNvPr id="56" name="図 55">
            <a:extLst>
              <a:ext uri="{FF2B5EF4-FFF2-40B4-BE49-F238E27FC236}">
                <a16:creationId xmlns:a16="http://schemas.microsoft.com/office/drawing/2014/main" id="{8E263991-9D96-FB4C-9392-13C843ABD8E9}"/>
              </a:ext>
            </a:extLst>
          </p:cNvPr>
          <p:cNvPicPr>
            <a:picLocks noChangeAspect="1"/>
          </p:cNvPicPr>
          <p:nvPr/>
        </p:nvPicPr>
        <p:blipFill>
          <a:blip r:embed="rId9"/>
          <a:stretch>
            <a:fillRect/>
          </a:stretch>
        </p:blipFill>
        <p:spPr>
          <a:xfrm flipH="1">
            <a:off x="7743609" y="4104330"/>
            <a:ext cx="950311" cy="715109"/>
          </a:xfrm>
          <a:prstGeom prst="rect">
            <a:avLst/>
          </a:prstGeom>
        </p:spPr>
      </p:pic>
      <p:pic>
        <p:nvPicPr>
          <p:cNvPr id="57" name="図 56">
            <a:extLst>
              <a:ext uri="{FF2B5EF4-FFF2-40B4-BE49-F238E27FC236}">
                <a16:creationId xmlns:a16="http://schemas.microsoft.com/office/drawing/2014/main" id="{CE0A67A3-D5CF-184E-870D-7AAD427EE7B5}"/>
              </a:ext>
            </a:extLst>
          </p:cNvPr>
          <p:cNvPicPr>
            <a:picLocks noChangeAspect="1"/>
          </p:cNvPicPr>
          <p:nvPr/>
        </p:nvPicPr>
        <p:blipFill>
          <a:blip r:embed="rId10"/>
          <a:stretch>
            <a:fillRect/>
          </a:stretch>
        </p:blipFill>
        <p:spPr>
          <a:xfrm>
            <a:off x="5210278" y="4026273"/>
            <a:ext cx="894076" cy="813609"/>
          </a:xfrm>
          <a:prstGeom prst="rect">
            <a:avLst/>
          </a:prstGeom>
        </p:spPr>
      </p:pic>
      <p:sp>
        <p:nvSpPr>
          <p:cNvPr id="58" name="テキスト ボックス 57">
            <a:extLst>
              <a:ext uri="{FF2B5EF4-FFF2-40B4-BE49-F238E27FC236}">
                <a16:creationId xmlns:a16="http://schemas.microsoft.com/office/drawing/2014/main" id="{156C7A9A-48E7-FA48-9F1E-BDC7403DFBD0}"/>
              </a:ext>
            </a:extLst>
          </p:cNvPr>
          <p:cNvSpPr txBox="1"/>
          <p:nvPr/>
        </p:nvSpPr>
        <p:spPr>
          <a:xfrm>
            <a:off x="5473476"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59" name="テキスト ボックス 58">
            <a:extLst>
              <a:ext uri="{FF2B5EF4-FFF2-40B4-BE49-F238E27FC236}">
                <a16:creationId xmlns:a16="http://schemas.microsoft.com/office/drawing/2014/main" id="{2A2247E8-06DA-7849-B47B-2748975DF9E8}"/>
              </a:ext>
            </a:extLst>
          </p:cNvPr>
          <p:cNvSpPr txBox="1"/>
          <p:nvPr/>
        </p:nvSpPr>
        <p:spPr>
          <a:xfrm>
            <a:off x="6548582"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60" name="テキスト ボックス 59">
            <a:extLst>
              <a:ext uri="{FF2B5EF4-FFF2-40B4-BE49-F238E27FC236}">
                <a16:creationId xmlns:a16="http://schemas.microsoft.com/office/drawing/2014/main" id="{D4B7C0FC-E9F2-9E4E-869D-529C0E4A52AA}"/>
              </a:ext>
            </a:extLst>
          </p:cNvPr>
          <p:cNvSpPr txBox="1"/>
          <p:nvPr/>
        </p:nvSpPr>
        <p:spPr>
          <a:xfrm>
            <a:off x="7942455"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61" name="テキスト ボックス 60">
            <a:extLst>
              <a:ext uri="{FF2B5EF4-FFF2-40B4-BE49-F238E27FC236}">
                <a16:creationId xmlns:a16="http://schemas.microsoft.com/office/drawing/2014/main" id="{120C87BE-4C15-AF48-A64A-C4F0D7522E67}"/>
              </a:ext>
            </a:extLst>
          </p:cNvPr>
          <p:cNvSpPr txBox="1"/>
          <p:nvPr/>
        </p:nvSpPr>
        <p:spPr>
          <a:xfrm>
            <a:off x="7685735"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62" name="テキスト ボックス 61">
            <a:extLst>
              <a:ext uri="{FF2B5EF4-FFF2-40B4-BE49-F238E27FC236}">
                <a16:creationId xmlns:a16="http://schemas.microsoft.com/office/drawing/2014/main" id="{EF81666C-12A2-494E-BE6C-B7586B3BAE9D}"/>
              </a:ext>
            </a:extLst>
          </p:cNvPr>
          <p:cNvSpPr txBox="1"/>
          <p:nvPr/>
        </p:nvSpPr>
        <p:spPr>
          <a:xfrm>
            <a:off x="5293939"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63" name="テキスト ボックス 62">
            <a:extLst>
              <a:ext uri="{FF2B5EF4-FFF2-40B4-BE49-F238E27FC236}">
                <a16:creationId xmlns:a16="http://schemas.microsoft.com/office/drawing/2014/main" id="{526C88C3-D61A-4E42-9F5B-3D3EA3524604}"/>
              </a:ext>
            </a:extLst>
          </p:cNvPr>
          <p:cNvSpPr txBox="1"/>
          <p:nvPr/>
        </p:nvSpPr>
        <p:spPr>
          <a:xfrm>
            <a:off x="5102210"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64" name="テキスト ボックス 63">
            <a:extLst>
              <a:ext uri="{FF2B5EF4-FFF2-40B4-BE49-F238E27FC236}">
                <a16:creationId xmlns:a16="http://schemas.microsoft.com/office/drawing/2014/main" id="{BB33CB7E-CB62-8D46-B6ED-F5BA94849F63}"/>
              </a:ext>
            </a:extLst>
          </p:cNvPr>
          <p:cNvSpPr txBox="1"/>
          <p:nvPr/>
        </p:nvSpPr>
        <p:spPr>
          <a:xfrm>
            <a:off x="6458815"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65" name="テキスト ボックス 64">
            <a:extLst>
              <a:ext uri="{FF2B5EF4-FFF2-40B4-BE49-F238E27FC236}">
                <a16:creationId xmlns:a16="http://schemas.microsoft.com/office/drawing/2014/main" id="{AD5C2F27-8528-7D44-AE3E-C6A85C966CFE}"/>
              </a:ext>
            </a:extLst>
          </p:cNvPr>
          <p:cNvSpPr txBox="1"/>
          <p:nvPr/>
        </p:nvSpPr>
        <p:spPr>
          <a:xfrm>
            <a:off x="7588247"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pic>
        <p:nvPicPr>
          <p:cNvPr id="78" name="図 77">
            <a:extLst>
              <a:ext uri="{FF2B5EF4-FFF2-40B4-BE49-F238E27FC236}">
                <a16:creationId xmlns:a16="http://schemas.microsoft.com/office/drawing/2014/main" id="{9EDF43E6-6BF2-CA49-AF81-843514C03EB5}"/>
              </a:ext>
            </a:extLst>
          </p:cNvPr>
          <p:cNvPicPr>
            <a:picLocks noChangeAspect="1"/>
          </p:cNvPicPr>
          <p:nvPr/>
        </p:nvPicPr>
        <p:blipFill>
          <a:blip r:embed="rId11"/>
          <a:stretch>
            <a:fillRect/>
          </a:stretch>
        </p:blipFill>
        <p:spPr>
          <a:xfrm>
            <a:off x="6341906" y="2632349"/>
            <a:ext cx="1280131" cy="1501936"/>
          </a:xfrm>
          <a:prstGeom prst="rect">
            <a:avLst/>
          </a:prstGeom>
        </p:spPr>
      </p:pic>
      <p:sp>
        <p:nvSpPr>
          <p:cNvPr id="79" name="テキスト ボックス 78">
            <a:extLst>
              <a:ext uri="{FF2B5EF4-FFF2-40B4-BE49-F238E27FC236}">
                <a16:creationId xmlns:a16="http://schemas.microsoft.com/office/drawing/2014/main" id="{2E0BD631-E5A6-974E-8D3C-FB757C458CD5}"/>
              </a:ext>
            </a:extLst>
          </p:cNvPr>
          <p:cNvSpPr txBox="1"/>
          <p:nvPr/>
        </p:nvSpPr>
        <p:spPr>
          <a:xfrm>
            <a:off x="6772122" y="3002591"/>
            <a:ext cx="551753" cy="307777"/>
          </a:xfrm>
          <a:prstGeom prst="rect">
            <a:avLst/>
          </a:prstGeom>
          <a:noFill/>
        </p:spPr>
        <p:txBody>
          <a:bodyPr wrap="none" rtlCol="0">
            <a:spAutoFit/>
          </a:bodyPr>
          <a:lstStyle/>
          <a:p>
            <a:pPr algn="ctr"/>
            <a:r>
              <a:rPr kumimoji="1" lang="en-US" altLang="ja-JP" sz="1400" b="1" dirty="0" err="1"/>
              <a:t>M</a:t>
            </a:r>
            <a:r>
              <a:rPr kumimoji="1" lang="en-US" altLang="ja-JP" sz="1000" b="1" dirty="0" err="1"/>
              <a:t>aa</a:t>
            </a:r>
            <a:r>
              <a:rPr kumimoji="1" lang="en-US" altLang="ja-JP" sz="1400" b="1" dirty="0" err="1"/>
              <a:t>S</a:t>
            </a:r>
            <a:endParaRPr kumimoji="1" lang="ja-JP" altLang="en-US" sz="1400" b="1"/>
          </a:p>
        </p:txBody>
      </p:sp>
      <p:sp>
        <p:nvSpPr>
          <p:cNvPr id="66" name="テキスト ボックス 65">
            <a:extLst>
              <a:ext uri="{FF2B5EF4-FFF2-40B4-BE49-F238E27FC236}">
                <a16:creationId xmlns:a16="http://schemas.microsoft.com/office/drawing/2014/main" id="{9C2F9558-80E4-3543-B7C1-02522C960665}"/>
              </a:ext>
            </a:extLst>
          </p:cNvPr>
          <p:cNvSpPr txBox="1"/>
          <p:nvPr/>
        </p:nvSpPr>
        <p:spPr>
          <a:xfrm>
            <a:off x="6690898" y="242667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経路検索</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54415B31-FECA-8446-A125-2D191831AE80}"/>
              </a:ext>
            </a:extLst>
          </p:cNvPr>
          <p:cNvSpPr txBox="1"/>
          <p:nvPr/>
        </p:nvSpPr>
        <p:spPr>
          <a:xfrm>
            <a:off x="6825551" y="3293386"/>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支払</a:t>
            </a:r>
          </a:p>
        </p:txBody>
      </p:sp>
      <p:sp>
        <p:nvSpPr>
          <p:cNvPr id="69" name="テキスト ボックス 68">
            <a:extLst>
              <a:ext uri="{FF2B5EF4-FFF2-40B4-BE49-F238E27FC236}">
                <a16:creationId xmlns:a16="http://schemas.microsoft.com/office/drawing/2014/main" id="{11EF7B6C-CAC8-DA4D-B909-29FAA7A46495}"/>
              </a:ext>
            </a:extLst>
          </p:cNvPr>
          <p:cNvSpPr txBox="1"/>
          <p:nvPr/>
        </p:nvSpPr>
        <p:spPr>
          <a:xfrm>
            <a:off x="6818700" y="2884283"/>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予約</a:t>
            </a:r>
          </a:p>
        </p:txBody>
      </p:sp>
      <p:sp>
        <p:nvSpPr>
          <p:cNvPr id="70" name="テキスト ボックス 69">
            <a:extLst>
              <a:ext uri="{FF2B5EF4-FFF2-40B4-BE49-F238E27FC236}">
                <a16:creationId xmlns:a16="http://schemas.microsoft.com/office/drawing/2014/main" id="{9A00CB77-E6B2-1C48-90A4-064A33B03FF8}"/>
              </a:ext>
            </a:extLst>
          </p:cNvPr>
          <p:cNvSpPr txBox="1"/>
          <p:nvPr/>
        </p:nvSpPr>
        <p:spPr>
          <a:xfrm>
            <a:off x="6690899" y="373278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配車手配</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CC8B2E51-6145-614E-9C5C-A3454F1BBDCE}"/>
              </a:ext>
            </a:extLst>
          </p:cNvPr>
          <p:cNvSpPr txBox="1"/>
          <p:nvPr/>
        </p:nvSpPr>
        <p:spPr>
          <a:xfrm>
            <a:off x="1652041" y="892215"/>
            <a:ext cx="1021433" cy="523220"/>
          </a:xfrm>
          <a:prstGeom prst="rect">
            <a:avLst/>
          </a:prstGeom>
          <a:noFill/>
        </p:spPr>
        <p:txBody>
          <a:bodyPr wrap="none" rtlCol="0">
            <a:spAutoFit/>
          </a:bodyPr>
          <a:lstStyle/>
          <a:p>
            <a:pPr algn="ctr"/>
            <a:r>
              <a:rPr lang="ja-JP" altLang="en-US" sz="2800" b="1">
                <a:solidFill>
                  <a:schemeClr val="tx1">
                    <a:lumMod val="50000"/>
                    <a:lumOff val="50000"/>
                  </a:schemeClr>
                </a:solidFill>
                <a:latin typeface="Meiryo" panose="020B0604030504040204" pitchFamily="34" charset="-128"/>
                <a:ea typeface="Meiryo" panose="020B0604030504040204" pitchFamily="34" charset="-128"/>
              </a:rPr>
              <a:t>現</a:t>
            </a:r>
            <a:r>
              <a:rPr lang="en-US" altLang="ja-JP" sz="2800" b="1" dirty="0">
                <a:solidFill>
                  <a:schemeClr val="tx1">
                    <a:lumMod val="50000"/>
                    <a:lumOff val="50000"/>
                  </a:schemeClr>
                </a:solidFill>
                <a:latin typeface="Meiryo" panose="020B0604030504040204" pitchFamily="34" charset="-128"/>
                <a:ea typeface="Meiryo" panose="020B0604030504040204" pitchFamily="34" charset="-128"/>
              </a:rPr>
              <a:t> </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在</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1DF792EC-9407-EF4E-AC9D-955633164839}"/>
              </a:ext>
            </a:extLst>
          </p:cNvPr>
          <p:cNvSpPr txBox="1"/>
          <p:nvPr/>
        </p:nvSpPr>
        <p:spPr>
          <a:xfrm>
            <a:off x="6379884" y="889774"/>
            <a:ext cx="1204176" cy="523220"/>
          </a:xfrm>
          <a:prstGeom prst="rect">
            <a:avLst/>
          </a:prstGeom>
          <a:noFill/>
        </p:spPr>
        <p:txBody>
          <a:bodyPr wrap="none" rtlCol="0">
            <a:spAutoFit/>
          </a:bodyPr>
          <a:lstStyle/>
          <a:p>
            <a:pPr algn="ctr"/>
            <a:r>
              <a:rPr lang="en-US" altLang="ja-JP" sz="2800" b="1" dirty="0" err="1">
                <a:solidFill>
                  <a:srgbClr val="0432FF"/>
                </a:solidFill>
                <a:latin typeface="Meiryo" panose="020B0604030504040204" pitchFamily="34" charset="-128"/>
                <a:ea typeface="Meiryo" panose="020B0604030504040204" pitchFamily="34" charset="-128"/>
              </a:rPr>
              <a:t>MaaS</a:t>
            </a:r>
            <a:endParaRPr kumimoji="1" lang="ja-JP" altLang="en-US" sz="2800" b="1">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54ABA438-0791-8547-8150-284B7CDACC7A}"/>
              </a:ext>
            </a:extLst>
          </p:cNvPr>
          <p:cNvSpPr txBox="1"/>
          <p:nvPr/>
        </p:nvSpPr>
        <p:spPr>
          <a:xfrm>
            <a:off x="5222108" y="5380494"/>
            <a:ext cx="3647152" cy="369332"/>
          </a:xfrm>
          <a:prstGeom prst="rect">
            <a:avLst/>
          </a:prstGeom>
          <a:noFill/>
        </p:spPr>
        <p:txBody>
          <a:bodyPr wrap="none" rtlCol="0">
            <a:spAutoFit/>
          </a:bodyPr>
          <a:lstStyle/>
          <a:p>
            <a:pPr algn="ctr"/>
            <a:r>
              <a:rPr lang="ja-JP" altLang="en-US">
                <a:solidFill>
                  <a:srgbClr val="0432FF"/>
                </a:solidFill>
                <a:latin typeface="Meiryo" panose="020B0604030504040204" pitchFamily="34" charset="-128"/>
                <a:ea typeface="Meiryo" panose="020B0604030504040204" pitchFamily="34" charset="-128"/>
              </a:rPr>
              <a:t>あなたのポケットに全ての交通を</a:t>
            </a:r>
            <a:endParaRPr kumimoji="1" lang="ja-JP" altLang="en-US">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691416C5-CF65-624D-AB75-B337D00EA45D}"/>
              </a:ext>
            </a:extLst>
          </p:cNvPr>
          <p:cNvSpPr txBox="1"/>
          <p:nvPr/>
        </p:nvSpPr>
        <p:spPr>
          <a:xfrm>
            <a:off x="800848" y="5380494"/>
            <a:ext cx="2723823"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個人で所有・個別に手配</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3" name="右矢印 22">
            <a:extLst>
              <a:ext uri="{FF2B5EF4-FFF2-40B4-BE49-F238E27FC236}">
                <a16:creationId xmlns:a16="http://schemas.microsoft.com/office/drawing/2014/main" id="{92863A70-7D3A-D145-AFCA-522267999982}"/>
              </a:ext>
            </a:extLst>
          </p:cNvPr>
          <p:cNvSpPr/>
          <p:nvPr/>
        </p:nvSpPr>
        <p:spPr>
          <a:xfrm>
            <a:off x="4241676" y="2564904"/>
            <a:ext cx="660648" cy="13014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ACFB1B7D-CC04-404E-A82A-6234D6A97D0C}"/>
              </a:ext>
            </a:extLst>
          </p:cNvPr>
          <p:cNvSpPr txBox="1"/>
          <p:nvPr/>
        </p:nvSpPr>
        <p:spPr>
          <a:xfrm>
            <a:off x="222091" y="5852494"/>
            <a:ext cx="8699818" cy="584775"/>
          </a:xfrm>
          <a:prstGeom prst="rect">
            <a:avLst/>
          </a:prstGeom>
          <a:noFill/>
        </p:spPr>
        <p:txBody>
          <a:bodyPr wrap="none" rtlCol="0">
            <a:spAutoFit/>
          </a:bodyPr>
          <a:lstStyle/>
          <a:p>
            <a:r>
              <a:rPr kumimoji="1" lang="ja-JP" altLang="en-US" sz="1600" b="1">
                <a:solidFill>
                  <a:srgbClr val="0432FF"/>
                </a:solidFill>
                <a:latin typeface="Meiryo" panose="020B0604030504040204" pitchFamily="34" charset="-128"/>
                <a:ea typeface="Meiryo" panose="020B0604030504040204" pitchFamily="34" charset="-128"/>
              </a:rPr>
              <a:t>手段の提供</a:t>
            </a:r>
            <a:r>
              <a:rPr kumimoji="1" lang="ja-JP" altLang="en-US" sz="1600">
                <a:solidFill>
                  <a:srgbClr val="0432FF"/>
                </a:solidFill>
                <a:latin typeface="Meiryo" panose="020B0604030504040204" pitchFamily="34" charset="-128"/>
                <a:ea typeface="Meiryo" panose="020B0604030504040204" pitchFamily="34" charset="-128"/>
              </a:rPr>
              <a:t>：マイカーの所有や個別の手配･予約ではできない最適化された「移動体験」提供</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b="1">
                <a:solidFill>
                  <a:srgbClr val="0432FF"/>
                </a:solidFill>
                <a:latin typeface="Meiryo" panose="020B0604030504040204" pitchFamily="34" charset="-128"/>
                <a:ea typeface="Meiryo" panose="020B0604030504040204" pitchFamily="34" charset="-128"/>
              </a:rPr>
              <a:t>価値の実現</a:t>
            </a:r>
            <a:r>
              <a:rPr lang="ja-JP" altLang="en-US" sz="1600">
                <a:solidFill>
                  <a:srgbClr val="0432FF"/>
                </a:solidFill>
                <a:latin typeface="Meiryo" panose="020B0604030504040204" pitchFamily="34" charset="-128"/>
                <a:ea typeface="Meiryo" panose="020B0604030504040204" pitchFamily="34" charset="-128"/>
              </a:rPr>
              <a:t>：マイカー利用を減らし環境負荷の低減や移動の利便性・効率化を実現</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6963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19B87FF4-B0FE-EE47-85AF-0285DA4C8332}"/>
              </a:ext>
            </a:extLst>
          </p:cNvPr>
          <p:cNvSpPr/>
          <p:nvPr/>
        </p:nvSpPr>
        <p:spPr>
          <a:xfrm>
            <a:off x="160400" y="739713"/>
            <a:ext cx="8823200" cy="349361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3F3B843C-4C48-7D46-88DD-998C36BBA3A7}"/>
              </a:ext>
            </a:extLst>
          </p:cNvPr>
          <p:cNvSpPr>
            <a:spLocks noGrp="1"/>
          </p:cNvSpPr>
          <p:nvPr>
            <p:ph type="title"/>
          </p:nvPr>
        </p:nvSpPr>
        <p:spPr/>
        <p:txBody>
          <a:bodyPr/>
          <a:lstStyle/>
          <a:p>
            <a:r>
              <a:rPr kumimoji="1" lang="en-US" altLang="ja-JP" dirty="0" err="1"/>
              <a:t>MaaS</a:t>
            </a:r>
            <a:r>
              <a:rPr kumimoji="1" lang="ja-JP" altLang="en-US"/>
              <a:t>のレベル定義</a:t>
            </a:r>
          </a:p>
        </p:txBody>
      </p:sp>
      <p:sp>
        <p:nvSpPr>
          <p:cNvPr id="3" name="スライド番号プレースホルダー 2">
            <a:extLst>
              <a:ext uri="{FF2B5EF4-FFF2-40B4-BE49-F238E27FC236}">
                <a16:creationId xmlns:a16="http://schemas.microsoft.com/office/drawing/2014/main" id="{D3F20C96-4368-8546-8CDA-4F44BCC86F62}"/>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A54C9412-BD4B-3C41-A6E4-0D6A200F904C}"/>
              </a:ext>
            </a:extLst>
          </p:cNvPr>
          <p:cNvSpPr txBox="1"/>
          <p:nvPr/>
        </p:nvSpPr>
        <p:spPr>
          <a:xfrm>
            <a:off x="3199356" y="6491373"/>
            <a:ext cx="2031325" cy="215444"/>
          </a:xfrm>
          <a:prstGeom prst="rect">
            <a:avLst/>
          </a:prstGeom>
          <a:noFill/>
        </p:spPr>
        <p:txBody>
          <a:bodyPr wrap="none" rtlCol="0">
            <a:spAutoFit/>
          </a:bodyPr>
          <a:lstStyle/>
          <a:p>
            <a:pPr algn="ctr"/>
            <a:r>
              <a:rPr kumimoji="1" lang="ja-JP" altLang="en-US" sz="800">
                <a:solidFill>
                  <a:schemeClr val="tx1">
                    <a:lumMod val="50000"/>
                    <a:lumOff val="50000"/>
                  </a:schemeClr>
                </a:solidFill>
                <a:latin typeface="Meiryo" panose="020B0604030504040204" pitchFamily="34" charset="-128"/>
                <a:ea typeface="Meiryo" panose="020B0604030504040204" pitchFamily="34" charset="-128"/>
              </a:rPr>
              <a:t>スウェーデン・チャルマース大学の定義</a:t>
            </a:r>
          </a:p>
        </p:txBody>
      </p:sp>
      <p:sp>
        <p:nvSpPr>
          <p:cNvPr id="5" name="正方形/長方形 4">
            <a:extLst>
              <a:ext uri="{FF2B5EF4-FFF2-40B4-BE49-F238E27FC236}">
                <a16:creationId xmlns:a16="http://schemas.microsoft.com/office/drawing/2014/main" id="{4E35B329-F2B4-BE46-A38B-1DD9107BBE97}"/>
              </a:ext>
            </a:extLst>
          </p:cNvPr>
          <p:cNvSpPr/>
          <p:nvPr/>
        </p:nvSpPr>
        <p:spPr>
          <a:xfrm>
            <a:off x="1259632" y="843227"/>
            <a:ext cx="3888432"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社会全体目標の統合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ocial </a:t>
            </a:r>
            <a:r>
              <a:rPr lang="en-US" altLang="ja-JP" sz="1400" dirty="0">
                <a:solidFill>
                  <a:srgbClr val="FFFFFF"/>
                </a:solidFill>
                <a:latin typeface="Meiryo" panose="020B0604030504040204" pitchFamily="34" charset="-128"/>
                <a:ea typeface="Meiryo" panose="020B0604030504040204" pitchFamily="34" charset="-128"/>
                <a:cs typeface="ＭＳ Ｐゴシック"/>
              </a:rPr>
              <a:t>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ocial</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スマートシティーのような上位の政策目標に統合された移動手段を実現するサービスを提供</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E656E860-8F5A-1F4F-8550-511F09A9B4A3}"/>
              </a:ext>
            </a:extLst>
          </p:cNvPr>
          <p:cNvSpPr/>
          <p:nvPr/>
        </p:nvSpPr>
        <p:spPr>
          <a:xfrm>
            <a:off x="1259632" y="1951530"/>
            <a:ext cx="3888432" cy="10801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提供するサービスの統合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the service offer</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予約や決済に加えて、サービス独自の料金体系を持ち、異なる移動手段をシームレスにつなぐサービスを提供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BA5ACDE3-89B6-BA45-A609-E94EB75DA007}"/>
              </a:ext>
            </a:extLst>
          </p:cNvPr>
          <p:cNvSpPr/>
          <p:nvPr/>
        </p:nvSpPr>
        <p:spPr>
          <a:xfrm>
            <a:off x="1259632" y="3057047"/>
            <a:ext cx="3888432"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予約と支払いの統合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booking and payment</a:t>
            </a: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異なる移動手段をまとめて検索でき、予約や手配も行うことができる統合サービスを提供</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E4D10D7-C25A-8E45-9931-F2705FA11B31}"/>
              </a:ext>
            </a:extLst>
          </p:cNvPr>
          <p:cNvSpPr/>
          <p:nvPr/>
        </p:nvSpPr>
        <p:spPr>
          <a:xfrm>
            <a:off x="1259632" y="4294724"/>
            <a:ext cx="3888432" cy="108012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情報の統合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information</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異なる交通手段の情報を統合して提供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F70825A7-F510-0747-97C7-77FF4FED7E02}"/>
              </a:ext>
            </a:extLst>
          </p:cNvPr>
          <p:cNvSpPr/>
          <p:nvPr/>
        </p:nvSpPr>
        <p:spPr>
          <a:xfrm>
            <a:off x="1263325" y="5411253"/>
            <a:ext cx="3888432" cy="108012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統合ない</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No integration</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事業者個別に移動手段や附帯するサービスを提供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a:extLst>
              <a:ext uri="{FF2B5EF4-FFF2-40B4-BE49-F238E27FC236}">
                <a16:creationId xmlns:a16="http://schemas.microsoft.com/office/drawing/2014/main" id="{A3E1AF18-6D82-364D-A704-1BE854C5E15C}"/>
              </a:ext>
            </a:extLst>
          </p:cNvPr>
          <p:cNvSpPr/>
          <p:nvPr/>
        </p:nvSpPr>
        <p:spPr>
          <a:xfrm>
            <a:off x="251520" y="834485"/>
            <a:ext cx="1080120" cy="1080121"/>
          </a:xfrm>
          <a:prstGeom prst="homePlate">
            <a:avLst>
              <a:gd name="adj" fmla="val 18254"/>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4</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ホームベース 10">
            <a:extLst>
              <a:ext uri="{FF2B5EF4-FFF2-40B4-BE49-F238E27FC236}">
                <a16:creationId xmlns:a16="http://schemas.microsoft.com/office/drawing/2014/main" id="{0F6C8941-AC89-CA42-A151-A9F08DF26735}"/>
              </a:ext>
            </a:extLst>
          </p:cNvPr>
          <p:cNvSpPr/>
          <p:nvPr/>
        </p:nvSpPr>
        <p:spPr>
          <a:xfrm>
            <a:off x="251520" y="1937144"/>
            <a:ext cx="1080120" cy="1080121"/>
          </a:xfrm>
          <a:prstGeom prst="homePlate">
            <a:avLst>
              <a:gd name="adj" fmla="val 1825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3</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AFDF3188-87F0-9941-A532-E2E8D2D5DBE1}"/>
              </a:ext>
            </a:extLst>
          </p:cNvPr>
          <p:cNvSpPr/>
          <p:nvPr/>
        </p:nvSpPr>
        <p:spPr>
          <a:xfrm>
            <a:off x="251520" y="3059973"/>
            <a:ext cx="1080120" cy="1080121"/>
          </a:xfrm>
          <a:prstGeom prst="homePlate">
            <a:avLst>
              <a:gd name="adj" fmla="val 18254"/>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2</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876F84A5-0C74-7245-8317-107F8F7207C9}"/>
              </a:ext>
            </a:extLst>
          </p:cNvPr>
          <p:cNvSpPr/>
          <p:nvPr/>
        </p:nvSpPr>
        <p:spPr>
          <a:xfrm>
            <a:off x="251520" y="4308238"/>
            <a:ext cx="1080120" cy="1080121"/>
          </a:xfrm>
          <a:prstGeom prst="homePlate">
            <a:avLst>
              <a:gd name="adj" fmla="val 18254"/>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1</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ホームベース 13">
            <a:extLst>
              <a:ext uri="{FF2B5EF4-FFF2-40B4-BE49-F238E27FC236}">
                <a16:creationId xmlns:a16="http://schemas.microsoft.com/office/drawing/2014/main" id="{50FF322B-EB1B-EA4C-9EE0-32ABA03E6993}"/>
              </a:ext>
            </a:extLst>
          </p:cNvPr>
          <p:cNvSpPr/>
          <p:nvPr/>
        </p:nvSpPr>
        <p:spPr>
          <a:xfrm>
            <a:off x="251520" y="5417620"/>
            <a:ext cx="1080120" cy="1080121"/>
          </a:xfrm>
          <a:prstGeom prst="homePlate">
            <a:avLst>
              <a:gd name="adj" fmla="val 18254"/>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0</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0F129AC6-E370-7D4D-AF54-52216AFCE15B}"/>
              </a:ext>
            </a:extLst>
          </p:cNvPr>
          <p:cNvSpPr txBox="1"/>
          <p:nvPr/>
        </p:nvSpPr>
        <p:spPr>
          <a:xfrm>
            <a:off x="5286033" y="5696070"/>
            <a:ext cx="3779813" cy="523220"/>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個別の交通事業者が提供する移動手段やカーシェア、自転車シェアなどのサービス</a:t>
            </a:r>
          </a:p>
        </p:txBody>
      </p:sp>
      <p:sp>
        <p:nvSpPr>
          <p:cNvPr id="16" name="テキスト ボックス 15">
            <a:extLst>
              <a:ext uri="{FF2B5EF4-FFF2-40B4-BE49-F238E27FC236}">
                <a16:creationId xmlns:a16="http://schemas.microsoft.com/office/drawing/2014/main" id="{F35925EE-B6E4-F042-AFCD-69643A20F565}"/>
              </a:ext>
            </a:extLst>
          </p:cNvPr>
          <p:cNvSpPr txBox="1"/>
          <p:nvPr/>
        </p:nvSpPr>
        <p:spPr>
          <a:xfrm>
            <a:off x="5230681" y="4465452"/>
            <a:ext cx="3779813" cy="738664"/>
          </a:xfrm>
          <a:prstGeom prst="rect">
            <a:avLst/>
          </a:prstGeom>
          <a:noFill/>
        </p:spPr>
        <p:txBody>
          <a:bodyPr wrap="square" rtlCol="0">
            <a:spAutoFit/>
          </a:bodyPr>
          <a:lstStyle/>
          <a:p>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Google Map</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a:t>
            </a:r>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NAVI TIME</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、乗り換え案内</a:t>
            </a:r>
            <a:r>
              <a:rPr kumimoji="1" lang="en-US" altLang="ja-JP" sz="1400" dirty="0" err="1">
                <a:solidFill>
                  <a:schemeClr val="tx1">
                    <a:lumMod val="50000"/>
                    <a:lumOff val="50000"/>
                  </a:schemeClr>
                </a:solidFill>
                <a:latin typeface="Meiryo" panose="020B0604030504040204" pitchFamily="34" charset="-128"/>
                <a:ea typeface="Meiryo" panose="020B0604030504040204" pitchFamily="34" charset="-128"/>
              </a:rPr>
              <a:t>Citymapper</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、シアトルの</a:t>
            </a:r>
            <a:r>
              <a:rPr kumimoji="1" lang="en-US" altLang="ja-JP" sz="1400" dirty="0" err="1">
                <a:solidFill>
                  <a:schemeClr val="tx1">
                    <a:lumMod val="50000"/>
                    <a:lumOff val="50000"/>
                  </a:schemeClr>
                </a:solidFill>
                <a:latin typeface="Meiryo" panose="020B0604030504040204" pitchFamily="34" charset="-128"/>
                <a:ea typeface="Meiryo" panose="020B0604030504040204" pitchFamily="34" charset="-128"/>
              </a:rPr>
              <a:t>TripGo</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、などによるルートや所要時間、料金の検索など</a:t>
            </a:r>
          </a:p>
        </p:txBody>
      </p:sp>
      <p:sp>
        <p:nvSpPr>
          <p:cNvPr id="17" name="テキスト ボックス 16">
            <a:extLst>
              <a:ext uri="{FF2B5EF4-FFF2-40B4-BE49-F238E27FC236}">
                <a16:creationId xmlns:a16="http://schemas.microsoft.com/office/drawing/2014/main" id="{28CBE2C3-F8F8-3A48-BD2C-129A60EF947E}"/>
              </a:ext>
            </a:extLst>
          </p:cNvPr>
          <p:cNvSpPr txBox="1"/>
          <p:nvPr/>
        </p:nvSpPr>
        <p:spPr>
          <a:xfrm>
            <a:off x="5230681" y="3335497"/>
            <a:ext cx="3779813" cy="523220"/>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ダイムラーの</a:t>
            </a:r>
            <a:r>
              <a:rPr lang="en" altLang="ja-JP" sz="1400" dirty="0" err="1">
                <a:solidFill>
                  <a:srgbClr val="0432FF"/>
                </a:solidFill>
                <a:latin typeface="Meiryo" panose="020B0604030504040204" pitchFamily="34" charset="-128"/>
                <a:ea typeface="Meiryo" panose="020B0604030504040204" pitchFamily="34" charset="-128"/>
              </a:rPr>
              <a:t>Moovel</a:t>
            </a:r>
            <a:r>
              <a:rPr lang="ja-JP" altLang="en-US" sz="1400">
                <a:solidFill>
                  <a:srgbClr val="0432FF"/>
                </a:solidFill>
                <a:latin typeface="Meiryo" panose="020B0604030504040204" pitchFamily="34" charset="-128"/>
                <a:ea typeface="Meiryo" panose="020B0604030504040204" pitchFamily="34" charset="-128"/>
              </a:rPr>
              <a:t>、ロサンジェルスの</a:t>
            </a:r>
            <a:r>
              <a:rPr lang="en-US" altLang="ja-JP" sz="1400" dirty="0">
                <a:solidFill>
                  <a:srgbClr val="0432FF"/>
                </a:solidFill>
                <a:latin typeface="Meiryo" panose="020B0604030504040204" pitchFamily="34" charset="-128"/>
                <a:ea typeface="Meiryo" panose="020B0604030504040204" pitchFamily="34" charset="-128"/>
              </a:rPr>
              <a:t>Go LA</a:t>
            </a:r>
            <a:r>
              <a:rPr kumimoji="1" lang="ja-JP" altLang="en-US" sz="1400">
                <a:solidFill>
                  <a:srgbClr val="0432FF"/>
                </a:solidFill>
                <a:latin typeface="Meiryo" panose="020B0604030504040204" pitchFamily="34" charset="-128"/>
                <a:ea typeface="Meiryo" panose="020B0604030504040204" pitchFamily="34" charset="-128"/>
              </a:rPr>
              <a:t>など</a:t>
            </a:r>
          </a:p>
        </p:txBody>
      </p:sp>
      <p:sp>
        <p:nvSpPr>
          <p:cNvPr id="18" name="テキスト ボックス 17">
            <a:extLst>
              <a:ext uri="{FF2B5EF4-FFF2-40B4-BE49-F238E27FC236}">
                <a16:creationId xmlns:a16="http://schemas.microsoft.com/office/drawing/2014/main" id="{BA6AC9FF-7376-0D4E-953D-A3462FE3FA32}"/>
              </a:ext>
            </a:extLst>
          </p:cNvPr>
          <p:cNvSpPr txBox="1"/>
          <p:nvPr/>
        </p:nvSpPr>
        <p:spPr>
          <a:xfrm>
            <a:off x="5203787" y="2253009"/>
            <a:ext cx="3779813" cy="523220"/>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フィンランドの</a:t>
            </a:r>
            <a:r>
              <a:rPr kumimoji="1" lang="en-US" altLang="ja-JP" sz="1400" dirty="0">
                <a:solidFill>
                  <a:srgbClr val="0432FF"/>
                </a:solidFill>
                <a:latin typeface="Meiryo" panose="020B0604030504040204" pitchFamily="34" charset="-128"/>
                <a:ea typeface="Meiryo" panose="020B0604030504040204" pitchFamily="34" charset="-128"/>
              </a:rPr>
              <a:t>Whim</a:t>
            </a:r>
            <a:r>
              <a:rPr kumimoji="1" lang="ja-JP" altLang="en-US" sz="1400">
                <a:solidFill>
                  <a:srgbClr val="0432FF"/>
                </a:solidFill>
                <a:latin typeface="Meiryo" panose="020B0604030504040204" pitchFamily="34" charset="-128"/>
                <a:ea typeface="Meiryo" panose="020B0604030504040204" pitchFamily="34" charset="-128"/>
              </a:rPr>
              <a:t>、スイスの</a:t>
            </a:r>
            <a:r>
              <a:rPr kumimoji="1" lang="en-US" altLang="ja-JP" sz="1400" dirty="0">
                <a:solidFill>
                  <a:srgbClr val="0432FF"/>
                </a:solidFill>
                <a:latin typeface="Meiryo" panose="020B0604030504040204" pitchFamily="34" charset="-128"/>
                <a:ea typeface="Meiryo" panose="020B0604030504040204" pitchFamily="34" charset="-128"/>
              </a:rPr>
              <a:t>Green Class</a:t>
            </a:r>
            <a:r>
              <a:rPr kumimoji="1" lang="ja-JP" altLang="en-US" sz="1400">
                <a:solidFill>
                  <a:srgbClr val="0432FF"/>
                </a:solidFill>
                <a:latin typeface="Meiryo" panose="020B0604030504040204" pitchFamily="34" charset="-128"/>
                <a:ea typeface="Meiryo" panose="020B0604030504040204" pitchFamily="34" charset="-128"/>
              </a:rPr>
              <a:t>など</a:t>
            </a:r>
          </a:p>
        </p:txBody>
      </p:sp>
      <p:sp>
        <p:nvSpPr>
          <p:cNvPr id="19" name="テキスト ボックス 18">
            <a:extLst>
              <a:ext uri="{FF2B5EF4-FFF2-40B4-BE49-F238E27FC236}">
                <a16:creationId xmlns:a16="http://schemas.microsoft.com/office/drawing/2014/main" id="{53E230B4-3624-5340-9289-6623C73D1190}"/>
              </a:ext>
            </a:extLst>
          </p:cNvPr>
          <p:cNvSpPr txBox="1"/>
          <p:nvPr/>
        </p:nvSpPr>
        <p:spPr>
          <a:xfrm>
            <a:off x="5203787" y="1225887"/>
            <a:ext cx="3779813" cy="307777"/>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該当するサービスがない</a:t>
            </a:r>
          </a:p>
        </p:txBody>
      </p:sp>
      <p:sp>
        <p:nvSpPr>
          <p:cNvPr id="21" name="テキスト ボックス 20">
            <a:extLst>
              <a:ext uri="{FF2B5EF4-FFF2-40B4-BE49-F238E27FC236}">
                <a16:creationId xmlns:a16="http://schemas.microsoft.com/office/drawing/2014/main" id="{6C59C233-0BC9-1149-9A5C-900B43F2D96D}"/>
              </a:ext>
            </a:extLst>
          </p:cNvPr>
          <p:cNvSpPr txBox="1"/>
          <p:nvPr/>
        </p:nvSpPr>
        <p:spPr>
          <a:xfrm>
            <a:off x="5910847" y="740310"/>
            <a:ext cx="2419480" cy="253916"/>
          </a:xfrm>
          <a:prstGeom prst="rect">
            <a:avLst/>
          </a:prstGeom>
          <a:noFill/>
        </p:spPr>
        <p:txBody>
          <a:bodyPr wrap="square" rtlCol="0">
            <a:spAutoFit/>
          </a:bodyPr>
          <a:lstStyle/>
          <a:p>
            <a:pPr algn="ctr"/>
            <a:r>
              <a:rPr kumimoji="1" lang="en-US" altLang="ja-JP" sz="1050" b="1" dirty="0" err="1">
                <a:solidFill>
                  <a:srgbClr val="0432FF"/>
                </a:solidFill>
                <a:latin typeface="Meiryo" panose="020B0604030504040204" pitchFamily="34" charset="-128"/>
                <a:ea typeface="Meiryo" panose="020B0604030504040204" pitchFamily="34" charset="-128"/>
              </a:rPr>
              <a:t>MaaS</a:t>
            </a:r>
            <a:r>
              <a:rPr kumimoji="1" lang="ja-JP" altLang="en-US" sz="1050" b="1">
                <a:solidFill>
                  <a:srgbClr val="0432FF"/>
                </a:solidFill>
                <a:latin typeface="Meiryo" panose="020B0604030504040204" pitchFamily="34" charset="-128"/>
                <a:ea typeface="Meiryo" panose="020B0604030504040204" pitchFamily="34" charset="-128"/>
              </a:rPr>
              <a:t>に相当するサービス</a:t>
            </a:r>
          </a:p>
        </p:txBody>
      </p:sp>
    </p:spTree>
    <p:extLst>
      <p:ext uri="{BB962C8B-B14F-4D97-AF65-F5344CB8AC3E}">
        <p14:creationId xmlns:p14="http://schemas.microsoft.com/office/powerpoint/2010/main" val="550172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22299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の機能と役割の</a:t>
            </a:r>
            <a:r>
              <a:rPr kumimoji="1" lang="en-US" altLang="ja-JP" dirty="0"/>
              <a:t>4</a:t>
            </a:r>
            <a:r>
              <a:rPr kumimoji="1" lang="ja-JP" altLang="en-US"/>
              <a:t>段階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モニタリング</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制御</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最適化</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センサーと外部データ</a:t>
            </a: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アナリティクス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a:t>
            </a:r>
            <a:r>
              <a:rPr lang="ja-JP" altLang="en-US" sz="120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a:solidFill>
                  <a:srgbClr val="FFFFFF"/>
                </a:solidFill>
                <a:latin typeface="メイリオ"/>
                <a:ea typeface="メイリオ"/>
                <a:cs typeface="メイリオ"/>
              </a:rPr>
              <a:t>センサー、</a:t>
            </a:r>
            <a:r>
              <a:rPr kumimoji="1" lang="en-US" altLang="ja-JP" sz="1000" dirty="0">
                <a:solidFill>
                  <a:srgbClr val="FFFFFF"/>
                </a:solidFill>
                <a:latin typeface="メイリオ"/>
                <a:ea typeface="メイリオ"/>
                <a:cs typeface="メイリオ"/>
              </a:rPr>
              <a:t>CPU</a:t>
            </a:r>
            <a:r>
              <a:rPr kumimoji="1" lang="ja-JP" altLang="en-US" sz="1000" dirty="0">
                <a:solidFill>
                  <a:srgbClr val="FFFFFF"/>
                </a:solidFill>
                <a:latin typeface="メイリオ"/>
                <a:ea typeface="メイリオ"/>
                <a:cs typeface="メイリオ"/>
              </a:rPr>
              <a:t>、メモリーなどの小型化・低コスト化</a:t>
            </a: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ソフトウェアやクラウドの進化とネットワークの低コスト化</a:t>
            </a: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モデリングやシミュレーションのアルゴリズムの進化とビッグデータ</a:t>
            </a: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人工知能アルゴリズムの進化</a:t>
            </a: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a:solidFill>
                  <a:srgbClr val="0000FF"/>
                </a:solidFill>
                <a:latin typeface="メイリオ"/>
                <a:ea typeface="メイリオ"/>
                <a:cs typeface="メイリオ"/>
              </a:rPr>
              <a:t>製品への組み込み</a:t>
            </a:r>
          </a:p>
        </p:txBody>
      </p:sp>
      <p:pic>
        <p:nvPicPr>
          <p:cNvPr id="65" name="図 64" descr="radio-45967_640.pn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3925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572000" y="3082087"/>
            <a:ext cx="4090576" cy="34545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4D3E45A-DA9A-344E-8808-7288BF9FF09D}"/>
              </a:ext>
            </a:extLst>
          </p:cNvPr>
          <p:cNvSpPr/>
          <p:nvPr/>
        </p:nvSpPr>
        <p:spPr>
          <a:xfrm>
            <a:off x="4781325" y="5588450"/>
            <a:ext cx="3748603" cy="86706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IoT</a:t>
            </a:r>
            <a:r>
              <a:rPr lang="ja-JP" altLang="en-US"/>
              <a:t>の</a:t>
            </a:r>
            <a:r>
              <a:rPr lang="en-US" altLang="ja-JP" dirty="0"/>
              <a:t>3</a:t>
            </a:r>
            <a:r>
              <a:rPr lang="ja-JP" altLang="en-US"/>
              <a:t>層構造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14334" y="3685843"/>
            <a:ext cx="1261884"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エッジ</a:t>
            </a:r>
            <a:r>
              <a:rPr kumimoji="1" lang="ja-JP" altLang="en-US" sz="1050">
                <a:latin typeface="Meiryo" charset="-128"/>
                <a:ea typeface="Meiryo" charset="-128"/>
                <a:cs typeface="Meiryo" charset="-128"/>
              </a:rPr>
              <a:t>・サーバー</a:t>
            </a:r>
            <a:endParaRPr kumimoji="1" lang="en-US" altLang="ja-JP"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kumimoji="1" lang="en-US" altLang="ja-JP" sz="1050" dirty="0">
                <a:latin typeface="Meiryo" charset="-128"/>
                <a:ea typeface="Meiryo" charset="-128"/>
                <a:cs typeface="Meiryo" charset="-128"/>
              </a:rPr>
              <a:t>/</a:t>
            </a:r>
            <a:r>
              <a:rPr kumimoji="1" lang="ja-JP" altLang="en-US" sz="1050" dirty="0">
                <a:latin typeface="Meiryo" charset="-128"/>
                <a:ea typeface="Meiryo" charset="-128"/>
                <a:cs typeface="Meiryo" charset="-128"/>
              </a:rPr>
              <a:t>モノ</a:t>
            </a: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通信料の削減</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セキュリティ確保</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低遅延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4582199" y="3123514"/>
            <a:ext cx="1127232" cy="253916"/>
          </a:xfrm>
          <a:prstGeom prst="rect">
            <a:avLst/>
          </a:prstGeom>
          <a:noFill/>
        </p:spPr>
        <p:txBody>
          <a:bodyPr wrap="none" rtlCol="0">
            <a:spAutoFit/>
          </a:bodyPr>
          <a:lstStyle/>
          <a:p>
            <a:r>
              <a:rPr kumimoji="1" lang="ja-JP" altLang="en-US" sz="1050" dirty="0">
                <a:solidFill>
                  <a:schemeClr val="accent6">
                    <a:lumMod val="75000"/>
                  </a:schemeClr>
                </a:solidFill>
                <a:latin typeface="Meiryo" charset="-128"/>
                <a:ea typeface="Meiryo" charset="-128"/>
                <a:cs typeface="Meiryo" charset="-128"/>
              </a:rPr>
              <a:t>拠点内／</a:t>
            </a:r>
            <a:r>
              <a:rPr kumimoji="1" lang="ja-JP" altLang="en-US" sz="1050">
                <a:solidFill>
                  <a:schemeClr val="accent6">
                    <a:lumMod val="75000"/>
                  </a:schemeClr>
                </a:solidFill>
                <a:latin typeface="Meiryo" charset="-128"/>
                <a:ea typeface="Meiryo" charset="-128"/>
                <a:cs typeface="Meiryo" charset="-128"/>
              </a:rPr>
              <a:t>地域内</a:t>
            </a:r>
            <a:endParaRPr kumimoji="1" lang="ja-JP" altLang="en-US" sz="1050"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a:solidFill>
                  <a:srgbClr val="0432FF"/>
                </a:solidFill>
                <a:latin typeface="メイリオ"/>
                <a:ea typeface="メイリオ"/>
                <a:cs typeface="メイリオ"/>
              </a:rPr>
              <a:t>データ活用</a:t>
            </a:r>
            <a:endParaRPr kumimoji="1" lang="en-US" altLang="ja-JP" sz="1000" b="1" dirty="0">
              <a:solidFill>
                <a:srgbClr val="0432FF"/>
              </a:solidFill>
              <a:latin typeface="メイリオ"/>
              <a:ea typeface="メイリオ"/>
              <a:cs typeface="メイリオ"/>
            </a:endParaRPr>
          </a:p>
          <a:p>
            <a:r>
              <a:rPr kumimoji="1" lang="ja-JP" altLang="en-US" sz="1000" b="1" dirty="0">
                <a:solidFill>
                  <a:srgbClr val="0432FF"/>
                </a:solidFill>
                <a:latin typeface="メイリオ"/>
                <a:ea typeface="メイリオ"/>
                <a:cs typeface="メイリオ"/>
              </a:rPr>
              <a:t>と</a:t>
            </a:r>
            <a:r>
              <a:rPr lang="ja-JP" altLang="en-US" sz="1000" b="1" dirty="0">
                <a:solidFill>
                  <a:srgbClr val="0432FF"/>
                </a:solidFill>
                <a:latin typeface="メイリオ"/>
                <a:ea typeface="メイリオ"/>
                <a:cs typeface="メイリオ"/>
              </a:rPr>
              <a:t>機能</a:t>
            </a:r>
            <a:r>
              <a:rPr kumimoji="1" lang="ja-JP" altLang="en-US" sz="1000" b="1" dirty="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データ集約</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と高速応答</a:t>
            </a:r>
            <a:endParaRPr kumimoji="1" lang="ja-JP" altLang="en-US" sz="1000" b="1" dirty="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データ収集</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と遠隔送信</a:t>
            </a:r>
            <a:endParaRPr kumimoji="1" lang="ja-JP" altLang="en-US" sz="1000" b="1" dirty="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データ受信</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と遠隔制御</a:t>
            </a:r>
            <a:endParaRPr kumimoji="1" lang="ja-JP" altLang="en-US" sz="1000" b="1" dirty="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通信料の増大</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セキュリティ困難</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高遅延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スループット安定</a:t>
            </a: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ネットワーク負荷増大</a:t>
            </a:r>
            <a:r>
              <a:rPr lang="ja-JP" altLang="en-US" sz="600" dirty="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13B501B6-A2EB-D64B-A8F8-C7CF2AE59407}"/>
              </a:ext>
            </a:extLst>
          </p:cNvPr>
          <p:cNvSpPr txBox="1"/>
          <p:nvPr/>
        </p:nvSpPr>
        <p:spPr>
          <a:xfrm>
            <a:off x="7742743" y="6206745"/>
            <a:ext cx="825867" cy="246221"/>
          </a:xfrm>
          <a:prstGeom prst="rect">
            <a:avLst/>
          </a:prstGeom>
          <a:noFill/>
        </p:spPr>
        <p:txBody>
          <a:bodyPr wrap="none" rtlCol="0">
            <a:spAutoFit/>
          </a:bodyPr>
          <a:lstStyle/>
          <a:p>
            <a:r>
              <a:rPr kumimoji="1" lang="ja-JP" altLang="en-US" sz="1000" b="1">
                <a:solidFill>
                  <a:schemeClr val="accent3">
                    <a:lumMod val="50000"/>
                  </a:schemeClr>
                </a:solidFill>
                <a:latin typeface="Meiryo" panose="020B0604030504040204" pitchFamily="34" charset="-128"/>
                <a:ea typeface="Meiryo" panose="020B0604030504040204" pitchFamily="34" charset="-128"/>
              </a:rPr>
              <a:t>デバイス層</a:t>
            </a:r>
          </a:p>
        </p:txBody>
      </p:sp>
      <p:sp>
        <p:nvSpPr>
          <p:cNvPr id="46" name="テキスト ボックス 45">
            <a:extLst>
              <a:ext uri="{FF2B5EF4-FFF2-40B4-BE49-F238E27FC236}">
                <a16:creationId xmlns:a16="http://schemas.microsoft.com/office/drawing/2014/main" id="{2CFCDD10-B66F-D24C-BAFE-073E317E6BE2}"/>
              </a:ext>
            </a:extLst>
          </p:cNvPr>
          <p:cNvSpPr txBox="1"/>
          <p:nvPr/>
        </p:nvSpPr>
        <p:spPr>
          <a:xfrm>
            <a:off x="6751353" y="3286438"/>
            <a:ext cx="1980029" cy="246221"/>
          </a:xfrm>
          <a:prstGeom prst="rect">
            <a:avLst/>
          </a:prstGeom>
          <a:noFill/>
        </p:spPr>
        <p:txBody>
          <a:bodyPr wrap="none" rtlCol="0">
            <a:spAutoFit/>
          </a:bodyPr>
          <a:lstStyle/>
          <a:p>
            <a:r>
              <a:rPr kumimoji="1" lang="ja-JP" altLang="en-US" sz="1000" b="1">
                <a:solidFill>
                  <a:schemeClr val="accent6">
                    <a:lumMod val="50000"/>
                  </a:schemeClr>
                </a:solidFill>
                <a:latin typeface="Meiryo" panose="020B0604030504040204" pitchFamily="34" charset="-128"/>
                <a:ea typeface="Meiryo" panose="020B0604030504040204" pitchFamily="34" charset="-128"/>
              </a:rPr>
              <a:t>エッジ</a:t>
            </a:r>
            <a:r>
              <a:rPr lang="ja-JP" altLang="en-US" sz="1000" b="1">
                <a:solidFill>
                  <a:schemeClr val="accent6">
                    <a:lumMod val="50000"/>
                  </a:schemeClr>
                </a:solidFill>
                <a:latin typeface="Meiryo" panose="020B0604030504040204" pitchFamily="34" charset="-128"/>
                <a:ea typeface="Meiryo" panose="020B0604030504040204" pitchFamily="34" charset="-128"/>
              </a:rPr>
              <a:t>・コンピューティング層</a:t>
            </a:r>
            <a:endParaRPr kumimoji="1" lang="ja-JP" altLang="en-US" sz="1000" b="1">
              <a:solidFill>
                <a:schemeClr val="accent6">
                  <a:lumMod val="50000"/>
                </a:schemeClr>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72B00306-1B84-2F47-B745-8EA495CE6F0B}"/>
              </a:ext>
            </a:extLst>
          </p:cNvPr>
          <p:cNvSpPr txBox="1"/>
          <p:nvPr/>
        </p:nvSpPr>
        <p:spPr>
          <a:xfrm>
            <a:off x="6503972" y="923580"/>
            <a:ext cx="2108269" cy="246221"/>
          </a:xfrm>
          <a:prstGeom prst="rect">
            <a:avLst/>
          </a:prstGeom>
          <a:noFill/>
        </p:spPr>
        <p:txBody>
          <a:bodyPr wrap="none" rtlCol="0">
            <a:spAutoFit/>
          </a:bodyPr>
          <a:lstStyle/>
          <a:p>
            <a:r>
              <a:rPr kumimoji="1" lang="ja-JP" altLang="en-US" sz="1000" b="1">
                <a:solidFill>
                  <a:srgbClr val="0070C0"/>
                </a:solidFill>
                <a:latin typeface="Meiryo" panose="020B0604030504040204" pitchFamily="34" charset="-128"/>
                <a:ea typeface="Meiryo" panose="020B0604030504040204" pitchFamily="34" charset="-128"/>
              </a:rPr>
              <a:t>クラウド・</a:t>
            </a:r>
            <a:r>
              <a:rPr lang="ja-JP" altLang="en-US" sz="1000" b="1">
                <a:solidFill>
                  <a:srgbClr val="0070C0"/>
                </a:solidFill>
                <a:latin typeface="Meiryo" panose="020B0604030504040204" pitchFamily="34" charset="-128"/>
                <a:ea typeface="Meiryo" panose="020B0604030504040204" pitchFamily="34" charset="-128"/>
              </a:rPr>
              <a:t>コンピューティング層</a:t>
            </a:r>
            <a:endParaRPr kumimoji="1" lang="ja-JP" altLang="en-US" sz="1000" b="1">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91333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a:extLst>
              <a:ext uri="{FF2B5EF4-FFF2-40B4-BE49-F238E27FC236}">
                <a16:creationId xmlns:a16="http://schemas.microsoft.com/office/drawing/2014/main" id="{66C34C46-E698-D54C-B3AC-13DC07A211C0}"/>
              </a:ext>
            </a:extLst>
          </p:cNvPr>
          <p:cNvSpPr/>
          <p:nvPr/>
        </p:nvSpPr>
        <p:spPr>
          <a:xfrm>
            <a:off x="426369" y="5612568"/>
            <a:ext cx="8291264" cy="982025"/>
          </a:xfrm>
          <a:prstGeom prst="rightArrow">
            <a:avLst>
              <a:gd name="adj1" fmla="val 77143"/>
              <a:gd name="adj2"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33963B46-9922-4C47-899E-E34F7A2B109E}"/>
              </a:ext>
            </a:extLst>
          </p:cNvPr>
          <p:cNvSpPr/>
          <p:nvPr/>
        </p:nvSpPr>
        <p:spPr>
          <a:xfrm>
            <a:off x="426368" y="4504394"/>
            <a:ext cx="8291264" cy="10664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559817D-A780-0F4E-964E-D6BD551AB16A}"/>
              </a:ext>
            </a:extLst>
          </p:cNvPr>
          <p:cNvSpPr/>
          <p:nvPr/>
        </p:nvSpPr>
        <p:spPr>
          <a:xfrm>
            <a:off x="426368" y="921752"/>
            <a:ext cx="8291264" cy="19324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43B36E8B-209A-BB46-98F2-C9D7940564C9}"/>
              </a:ext>
            </a:extLst>
          </p:cNvPr>
          <p:cNvSpPr/>
          <p:nvPr/>
        </p:nvSpPr>
        <p:spPr>
          <a:xfrm>
            <a:off x="426368" y="2923994"/>
            <a:ext cx="8291264" cy="1473973"/>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3D242B3-4A32-BC44-9A20-3123AFD7C05E}"/>
              </a:ext>
            </a:extLst>
          </p:cNvPr>
          <p:cNvSpPr>
            <a:spLocks noGrp="1"/>
          </p:cNvSpPr>
          <p:nvPr>
            <p:ph type="title"/>
          </p:nvPr>
        </p:nvSpPr>
        <p:spPr/>
        <p:txBody>
          <a:bodyPr/>
          <a:lstStyle/>
          <a:p>
            <a:r>
              <a:rPr kumimoji="1" lang="ja-JP" altLang="en-US" dirty="0"/>
              <a:t>機能階層のシフト</a:t>
            </a:r>
          </a:p>
        </p:txBody>
      </p:sp>
      <p:sp>
        <p:nvSpPr>
          <p:cNvPr id="3" name="スライド番号プレースホルダー 2">
            <a:extLst>
              <a:ext uri="{FF2B5EF4-FFF2-40B4-BE49-F238E27FC236}">
                <a16:creationId xmlns:a16="http://schemas.microsoft.com/office/drawing/2014/main" id="{408B30FB-FC22-6A4E-807D-F1BAA122AE40}"/>
              </a:ext>
            </a:extLst>
          </p:cNvPr>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4" name="図 3" descr="design_img_f_1133791_s.png">
            <a:extLst>
              <a:ext uri="{FF2B5EF4-FFF2-40B4-BE49-F238E27FC236}">
                <a16:creationId xmlns:a16="http://schemas.microsoft.com/office/drawing/2014/main" id="{07E848C3-90EA-B947-8B72-08D03D266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542" y="793029"/>
            <a:ext cx="2654211" cy="230425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A55DF9FF-B3C7-7C46-A6A0-2D83BA634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33" y="4773600"/>
            <a:ext cx="844304" cy="844304"/>
          </a:xfrm>
          <a:prstGeom prst="rect">
            <a:avLst/>
          </a:prstGeom>
        </p:spPr>
      </p:pic>
      <p:pic>
        <p:nvPicPr>
          <p:cNvPr id="6" name="図 5">
            <a:extLst>
              <a:ext uri="{FF2B5EF4-FFF2-40B4-BE49-F238E27FC236}">
                <a16:creationId xmlns:a16="http://schemas.microsoft.com/office/drawing/2014/main" id="{4AE0337B-4FC6-1E4D-95E0-4967A72132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3897" y="4761624"/>
            <a:ext cx="844304" cy="844304"/>
          </a:xfrm>
          <a:prstGeom prst="rect">
            <a:avLst/>
          </a:prstGeom>
        </p:spPr>
      </p:pic>
      <p:pic>
        <p:nvPicPr>
          <p:cNvPr id="7" name="図 6">
            <a:extLst>
              <a:ext uri="{FF2B5EF4-FFF2-40B4-BE49-F238E27FC236}">
                <a16:creationId xmlns:a16="http://schemas.microsoft.com/office/drawing/2014/main" id="{F2534358-E3F5-F045-8901-B479BC2A202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327" y="4768264"/>
            <a:ext cx="844304" cy="844304"/>
          </a:xfrm>
          <a:prstGeom prst="rect">
            <a:avLst/>
          </a:prstGeom>
        </p:spPr>
      </p:pic>
      <p:pic>
        <p:nvPicPr>
          <p:cNvPr id="8" name="図 7">
            <a:extLst>
              <a:ext uri="{FF2B5EF4-FFF2-40B4-BE49-F238E27FC236}">
                <a16:creationId xmlns:a16="http://schemas.microsoft.com/office/drawing/2014/main" id="{9EF54FF5-2C63-DA44-B458-A57EB3A06C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274" y="3311716"/>
            <a:ext cx="936929" cy="936929"/>
          </a:xfrm>
          <a:prstGeom prst="rect">
            <a:avLst/>
          </a:prstGeom>
        </p:spPr>
      </p:pic>
      <p:sp>
        <p:nvSpPr>
          <p:cNvPr id="9" name="正方形/長方形 8">
            <a:extLst>
              <a:ext uri="{FF2B5EF4-FFF2-40B4-BE49-F238E27FC236}">
                <a16:creationId xmlns:a16="http://schemas.microsoft.com/office/drawing/2014/main" id="{5CB50ED1-91AE-4541-A7BA-3FAFDD56677B}"/>
              </a:ext>
            </a:extLst>
          </p:cNvPr>
          <p:cNvSpPr/>
          <p:nvPr/>
        </p:nvSpPr>
        <p:spPr>
          <a:xfrm>
            <a:off x="4214641" y="4864809"/>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0" name="正方形/長方形 9">
            <a:extLst>
              <a:ext uri="{FF2B5EF4-FFF2-40B4-BE49-F238E27FC236}">
                <a16:creationId xmlns:a16="http://schemas.microsoft.com/office/drawing/2014/main" id="{D4BE43E6-4E2B-974E-88E4-7838D7E7E120}"/>
              </a:ext>
            </a:extLst>
          </p:cNvPr>
          <p:cNvSpPr/>
          <p:nvPr/>
        </p:nvSpPr>
        <p:spPr>
          <a:xfrm>
            <a:off x="4214641" y="3690464"/>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51C2C617-ADD8-0545-867F-FADFAE32015C}"/>
              </a:ext>
            </a:extLst>
          </p:cNvPr>
          <p:cNvSpPr/>
          <p:nvPr/>
        </p:nvSpPr>
        <p:spPr>
          <a:xfrm>
            <a:off x="4214641" y="3255058"/>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2" name="正方形/長方形 11">
            <a:extLst>
              <a:ext uri="{FF2B5EF4-FFF2-40B4-BE49-F238E27FC236}">
                <a16:creationId xmlns:a16="http://schemas.microsoft.com/office/drawing/2014/main" id="{B82B6A8C-A4C9-7E4F-B6E1-A0A1EF1C329D}"/>
              </a:ext>
            </a:extLst>
          </p:cNvPr>
          <p:cNvSpPr/>
          <p:nvPr/>
        </p:nvSpPr>
        <p:spPr>
          <a:xfrm>
            <a:off x="4207730" y="2363436"/>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CD5DA32-BDFD-8A4E-B343-663EB76BA688}"/>
              </a:ext>
            </a:extLst>
          </p:cNvPr>
          <p:cNvSpPr/>
          <p:nvPr/>
        </p:nvSpPr>
        <p:spPr>
          <a:xfrm>
            <a:off x="4214808" y="192696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0FD906E-240F-9C46-A2BE-6440D9AF6A54}"/>
              </a:ext>
            </a:extLst>
          </p:cNvPr>
          <p:cNvSpPr/>
          <p:nvPr/>
        </p:nvSpPr>
        <p:spPr>
          <a:xfrm>
            <a:off x="4214641" y="106009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CE49F1C-AB55-0E45-981C-F718B2815FD3}"/>
              </a:ext>
            </a:extLst>
          </p:cNvPr>
          <p:cNvSpPr/>
          <p:nvPr/>
        </p:nvSpPr>
        <p:spPr>
          <a:xfrm>
            <a:off x="4208379" y="1490494"/>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20929E0-CB3F-A340-8F14-71F3E5C92D7B}"/>
              </a:ext>
            </a:extLst>
          </p:cNvPr>
          <p:cNvSpPr/>
          <p:nvPr/>
        </p:nvSpPr>
        <p:spPr>
          <a:xfrm>
            <a:off x="6573140" y="5059230"/>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7" name="正方形/長方形 16">
            <a:extLst>
              <a:ext uri="{FF2B5EF4-FFF2-40B4-BE49-F238E27FC236}">
                <a16:creationId xmlns:a16="http://schemas.microsoft.com/office/drawing/2014/main" id="{40C37839-B2E8-F84C-8C9C-B7ED17BFA456}"/>
              </a:ext>
            </a:extLst>
          </p:cNvPr>
          <p:cNvSpPr/>
          <p:nvPr/>
        </p:nvSpPr>
        <p:spPr>
          <a:xfrm>
            <a:off x="6588057" y="389188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6C056C78-DFED-E84D-A60C-A4A0E4277F6F}"/>
              </a:ext>
            </a:extLst>
          </p:cNvPr>
          <p:cNvSpPr/>
          <p:nvPr/>
        </p:nvSpPr>
        <p:spPr>
          <a:xfrm>
            <a:off x="6588224" y="346272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9" name="正方形/長方形 18">
            <a:extLst>
              <a:ext uri="{FF2B5EF4-FFF2-40B4-BE49-F238E27FC236}">
                <a16:creationId xmlns:a16="http://schemas.microsoft.com/office/drawing/2014/main" id="{8FC93D4A-427D-EA42-A30F-B0E6D50B6FE0}"/>
              </a:ext>
            </a:extLst>
          </p:cNvPr>
          <p:cNvSpPr/>
          <p:nvPr/>
        </p:nvSpPr>
        <p:spPr>
          <a:xfrm>
            <a:off x="6581628" y="3033567"/>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315BD5C-7C7A-3747-AB1D-8B5488ACFC70}"/>
              </a:ext>
            </a:extLst>
          </p:cNvPr>
          <p:cNvSpPr/>
          <p:nvPr/>
        </p:nvSpPr>
        <p:spPr>
          <a:xfrm>
            <a:off x="6581628" y="2154641"/>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2DD53FDA-DAB4-AC4E-A426-FAF44916A0C4}"/>
              </a:ext>
            </a:extLst>
          </p:cNvPr>
          <p:cNvSpPr/>
          <p:nvPr/>
        </p:nvSpPr>
        <p:spPr>
          <a:xfrm>
            <a:off x="6581628" y="1297250"/>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1488B9D1-6AE6-344B-BB54-5019B382C3C7}"/>
              </a:ext>
            </a:extLst>
          </p:cNvPr>
          <p:cNvSpPr/>
          <p:nvPr/>
        </p:nvSpPr>
        <p:spPr>
          <a:xfrm>
            <a:off x="6581628" y="172642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58BAD949-5D32-384C-BD11-CFFB0D404462}"/>
              </a:ext>
            </a:extLst>
          </p:cNvPr>
          <p:cNvSpPr/>
          <p:nvPr/>
        </p:nvSpPr>
        <p:spPr>
          <a:xfrm>
            <a:off x="6573140" y="4627058"/>
            <a:ext cx="1584176" cy="3860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個別のモノ</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テキスト ボックス 24">
            <a:extLst>
              <a:ext uri="{FF2B5EF4-FFF2-40B4-BE49-F238E27FC236}">
                <a16:creationId xmlns:a16="http://schemas.microsoft.com/office/drawing/2014/main" id="{462200AF-B69C-7748-8D68-86B175BA7532}"/>
              </a:ext>
            </a:extLst>
          </p:cNvPr>
          <p:cNvSpPr txBox="1"/>
          <p:nvPr/>
        </p:nvSpPr>
        <p:spPr>
          <a:xfrm>
            <a:off x="1633648" y="1808708"/>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sp>
        <p:nvSpPr>
          <p:cNvPr id="29" name="テキスト ボックス 28">
            <a:extLst>
              <a:ext uri="{FF2B5EF4-FFF2-40B4-BE49-F238E27FC236}">
                <a16:creationId xmlns:a16="http://schemas.microsoft.com/office/drawing/2014/main" id="{BBCE0717-666C-3C4A-92D4-F5ADB69E2F7E}"/>
              </a:ext>
            </a:extLst>
          </p:cNvPr>
          <p:cNvSpPr txBox="1"/>
          <p:nvPr/>
        </p:nvSpPr>
        <p:spPr>
          <a:xfrm>
            <a:off x="1748158" y="2997526"/>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エッジ</a:t>
            </a:r>
          </a:p>
        </p:txBody>
      </p:sp>
      <p:sp>
        <p:nvSpPr>
          <p:cNvPr id="30" name="テキスト ボックス 29">
            <a:extLst>
              <a:ext uri="{FF2B5EF4-FFF2-40B4-BE49-F238E27FC236}">
                <a16:creationId xmlns:a16="http://schemas.microsoft.com/office/drawing/2014/main" id="{707F0595-DD30-A247-88AC-1338F0DD2A44}"/>
              </a:ext>
            </a:extLst>
          </p:cNvPr>
          <p:cNvSpPr txBox="1"/>
          <p:nvPr/>
        </p:nvSpPr>
        <p:spPr>
          <a:xfrm>
            <a:off x="1894666" y="4555624"/>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モノ</a:t>
            </a:r>
          </a:p>
        </p:txBody>
      </p:sp>
      <p:sp>
        <p:nvSpPr>
          <p:cNvPr id="31" name="テキスト ボックス 30">
            <a:extLst>
              <a:ext uri="{FF2B5EF4-FFF2-40B4-BE49-F238E27FC236}">
                <a16:creationId xmlns:a16="http://schemas.microsoft.com/office/drawing/2014/main" id="{4DD2D0CB-B229-614D-A444-8AA0F6324B29}"/>
              </a:ext>
            </a:extLst>
          </p:cNvPr>
          <p:cNvSpPr txBox="1"/>
          <p:nvPr/>
        </p:nvSpPr>
        <p:spPr>
          <a:xfrm>
            <a:off x="4332079" y="5811913"/>
            <a:ext cx="4051109" cy="646331"/>
          </a:xfrm>
          <a:prstGeom prst="rect">
            <a:avLst/>
          </a:prstGeom>
          <a:noFill/>
        </p:spPr>
        <p:txBody>
          <a:bodyPr wrap="none" rtlCol="0">
            <a:spAutoFit/>
          </a:bodyPr>
          <a:lstStyle/>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データ発生源に、できるだけ近いところで処理する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「深い分析」の前に、リアルタイムで処理・分析する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データの変化に追従して迅速にアクションを起こす</a:t>
            </a:r>
          </a:p>
        </p:txBody>
      </p:sp>
      <p:sp>
        <p:nvSpPr>
          <p:cNvPr id="32" name="右矢印 31">
            <a:extLst>
              <a:ext uri="{FF2B5EF4-FFF2-40B4-BE49-F238E27FC236}">
                <a16:creationId xmlns:a16="http://schemas.microsoft.com/office/drawing/2014/main" id="{468EF255-0826-6C40-84B0-C94B430548D5}"/>
              </a:ext>
            </a:extLst>
          </p:cNvPr>
          <p:cNvSpPr/>
          <p:nvPr/>
        </p:nvSpPr>
        <p:spPr>
          <a:xfrm>
            <a:off x="6010202" y="167475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BF27D67-0E80-E048-B654-673A2CD6BA0A}"/>
              </a:ext>
            </a:extLst>
          </p:cNvPr>
          <p:cNvSpPr/>
          <p:nvPr/>
        </p:nvSpPr>
        <p:spPr>
          <a:xfrm>
            <a:off x="6012838" y="338266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85E28E8D-4C01-644E-AA69-1DC2CA87B8EC}"/>
              </a:ext>
            </a:extLst>
          </p:cNvPr>
          <p:cNvSpPr/>
          <p:nvPr/>
        </p:nvSpPr>
        <p:spPr>
          <a:xfrm>
            <a:off x="6005958" y="4826796"/>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C454D44B-7941-E34A-A250-03ABA6FC8EDA}"/>
              </a:ext>
            </a:extLst>
          </p:cNvPr>
          <p:cNvSpPr txBox="1"/>
          <p:nvPr/>
        </p:nvSpPr>
        <p:spPr>
          <a:xfrm>
            <a:off x="465294" y="5950412"/>
            <a:ext cx="3877985" cy="369332"/>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高度な機能をエッジやモノにシフト</a:t>
            </a:r>
          </a:p>
        </p:txBody>
      </p:sp>
      <p:cxnSp>
        <p:nvCxnSpPr>
          <p:cNvPr id="38" name="カギ線コネクタ 37">
            <a:extLst>
              <a:ext uri="{FF2B5EF4-FFF2-40B4-BE49-F238E27FC236}">
                <a16:creationId xmlns:a16="http://schemas.microsoft.com/office/drawing/2014/main" id="{A8315767-7FDC-1D4E-B274-5E40120D7959}"/>
              </a:ext>
            </a:extLst>
          </p:cNvPr>
          <p:cNvCxnSpPr>
            <a:cxnSpLocks/>
            <a:stCxn id="12" idx="3"/>
            <a:endCxn id="19" idx="1"/>
          </p:cNvCxnSpPr>
          <p:nvPr/>
        </p:nvCxnSpPr>
        <p:spPr>
          <a:xfrm>
            <a:off x="5791906" y="2556481"/>
            <a:ext cx="789722" cy="670131"/>
          </a:xfrm>
          <a:prstGeom prst="bentConnector3">
            <a:avLst>
              <a:gd name="adj1" fmla="val 59873"/>
            </a:avLst>
          </a:prstGeom>
          <a:ln w="1270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5633A01D-BD0E-B34A-B18E-4AA26BBD25CF}"/>
              </a:ext>
            </a:extLst>
          </p:cNvPr>
          <p:cNvCxnSpPr>
            <a:cxnSpLocks/>
            <a:stCxn id="10" idx="3"/>
            <a:endCxn id="17" idx="1"/>
          </p:cNvCxnSpPr>
          <p:nvPr/>
        </p:nvCxnSpPr>
        <p:spPr>
          <a:xfrm>
            <a:off x="5798817" y="3883509"/>
            <a:ext cx="789240" cy="201423"/>
          </a:xfrm>
          <a:prstGeom prst="bentConnector3">
            <a:avLst>
              <a:gd name="adj1" fmla="val 6167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カギ線コネクタ 43">
            <a:extLst>
              <a:ext uri="{FF2B5EF4-FFF2-40B4-BE49-F238E27FC236}">
                <a16:creationId xmlns:a16="http://schemas.microsoft.com/office/drawing/2014/main" id="{CC976A50-7C5F-5949-B39A-6F9BDEEDD2E7}"/>
              </a:ext>
            </a:extLst>
          </p:cNvPr>
          <p:cNvCxnSpPr>
            <a:cxnSpLocks/>
            <a:stCxn id="10" idx="3"/>
            <a:endCxn id="24" idx="1"/>
          </p:cNvCxnSpPr>
          <p:nvPr/>
        </p:nvCxnSpPr>
        <p:spPr>
          <a:xfrm>
            <a:off x="5798817" y="3883509"/>
            <a:ext cx="774323" cy="936594"/>
          </a:xfrm>
          <a:prstGeom prst="bentConnector3">
            <a:avLst>
              <a:gd name="adj1" fmla="val 6281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6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超分散の時代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209223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マルチメディア</a:t>
            </a:r>
            <a:r>
              <a:rPr lang="ja-JP" altLang="en-US" sz="800">
                <a:solidFill>
                  <a:srgbClr val="009051"/>
                </a:solidFill>
                <a:latin typeface="Meiryo" charset="-128"/>
                <a:ea typeface="Meiryo" charset="-128"/>
                <a:cs typeface="Meiryo" charset="-128"/>
              </a:rPr>
              <a:t>（テキスト</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画像</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動画）</a:t>
            </a:r>
            <a:endParaRPr kumimoji="1" lang="ja-JP" altLang="en-US" sz="800" dirty="0">
              <a:solidFill>
                <a:srgbClr val="009051"/>
              </a:solidFill>
              <a:latin typeface="Meiryo" charset="-128"/>
              <a:ea typeface="Meiryo" charset="-128"/>
              <a:cs typeface="Meiryo" charset="-128"/>
            </a:endParaRP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1947448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en-US" altLang="ja-JP" dirty="0"/>
              <a:t> World Forum</a:t>
            </a:r>
            <a:r>
              <a:rPr kumimoji="1" lang="ja-JP" altLang="en-US" dirty="0"/>
              <a:t>のリファレンス･モデル</a:t>
            </a:r>
          </a:p>
        </p:txBody>
      </p:sp>
      <p:sp>
        <p:nvSpPr>
          <p:cNvPr id="3" name="スライド番号プレースホルダー 2"/>
          <p:cNvSpPr>
            <a:spLocks noGrp="1"/>
          </p:cNvSpPr>
          <p:nvPr>
            <p:ph type="sldNum" sz="quarter" idx="12"/>
          </p:nvPr>
        </p:nvSpPr>
        <p:spPr>
          <a:xfrm>
            <a:off x="6946745" y="6349385"/>
            <a:ext cx="2133600" cy="168363"/>
          </a:xfrm>
        </p:spPr>
        <p:txBody>
          <a:bodyPr/>
          <a:lstStyle/>
          <a:p>
            <a:fld id="{8FF8CC5D-A65D-5946-99B5-645367A967AD}" type="slidenum">
              <a:rPr kumimoji="1" lang="ja-JP" altLang="en-US" smtClean="0"/>
              <a:t>27</a:t>
            </a:fld>
            <a:endParaRPr kumimoji="1" lang="ja-JP" altLang="en-US"/>
          </a:p>
        </p:txBody>
      </p:sp>
      <p:sp>
        <p:nvSpPr>
          <p:cNvPr id="4" name="台形 3"/>
          <p:cNvSpPr/>
          <p:nvPr/>
        </p:nvSpPr>
        <p:spPr>
          <a:xfrm>
            <a:off x="1562163" y="5355233"/>
            <a:ext cx="6048672" cy="980936"/>
          </a:xfrm>
          <a:prstGeom prst="trapezoid">
            <a:avLst>
              <a:gd name="adj" fmla="val 69466"/>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台形 4"/>
          <p:cNvSpPr/>
          <p:nvPr/>
        </p:nvSpPr>
        <p:spPr>
          <a:xfrm>
            <a:off x="1545570" y="4631538"/>
            <a:ext cx="6048672" cy="980936"/>
          </a:xfrm>
          <a:prstGeom prst="trapezoid">
            <a:avLst>
              <a:gd name="adj" fmla="val 6946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1545570" y="3880969"/>
            <a:ext cx="6048672" cy="980936"/>
          </a:xfrm>
          <a:prstGeom prst="trapezoid">
            <a:avLst>
              <a:gd name="adj" fmla="val 694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台形 6"/>
          <p:cNvSpPr/>
          <p:nvPr/>
        </p:nvSpPr>
        <p:spPr>
          <a:xfrm>
            <a:off x="1555180" y="3157274"/>
            <a:ext cx="6048672" cy="980936"/>
          </a:xfrm>
          <a:prstGeom prst="trapezoid">
            <a:avLst>
              <a:gd name="adj" fmla="val 69466"/>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台形 7"/>
          <p:cNvSpPr/>
          <p:nvPr/>
        </p:nvSpPr>
        <p:spPr>
          <a:xfrm>
            <a:off x="1555180" y="2401858"/>
            <a:ext cx="6048672" cy="980936"/>
          </a:xfrm>
          <a:prstGeom prst="trapezoid">
            <a:avLst>
              <a:gd name="adj" fmla="val 69466"/>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台形 8"/>
          <p:cNvSpPr/>
          <p:nvPr/>
        </p:nvSpPr>
        <p:spPr>
          <a:xfrm>
            <a:off x="1545570" y="1682363"/>
            <a:ext cx="6048672" cy="980936"/>
          </a:xfrm>
          <a:prstGeom prst="trapezoid">
            <a:avLst>
              <a:gd name="adj" fmla="val 69466"/>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台形 9"/>
          <p:cNvSpPr/>
          <p:nvPr/>
        </p:nvSpPr>
        <p:spPr>
          <a:xfrm>
            <a:off x="1547664" y="980728"/>
            <a:ext cx="6048672" cy="980936"/>
          </a:xfrm>
          <a:prstGeom prst="trapezoid">
            <a:avLst>
              <a:gd name="adj" fmla="val 69466"/>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2784800" y="5641549"/>
            <a:ext cx="3570208"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物理的なデバイスとコントロー</a:t>
            </a:r>
            <a:endParaRPr lang="en-US" altLang="ja-JP" b="1" dirty="0">
              <a:solidFill>
                <a:schemeClr val="bg1"/>
              </a:solidFill>
              <a:latin typeface="Meiryo" charset="-128"/>
              <a:ea typeface="Meiryo" charset="-128"/>
              <a:cs typeface="Meiryo" charset="-128"/>
            </a:endParaRPr>
          </a:p>
          <a:p>
            <a:pPr algn="ctr"/>
            <a:r>
              <a:rPr kumimoji="1" lang="en-US" altLang="ja-JP" sz="1000" b="1" dirty="0">
                <a:solidFill>
                  <a:schemeClr val="bg1"/>
                </a:solidFill>
                <a:latin typeface="Meiryo" charset="-128"/>
                <a:ea typeface="Meiryo" charset="-128"/>
                <a:cs typeface="Meiryo" charset="-128"/>
              </a:rPr>
              <a:t>Physical Devices &amp;controllers</a:t>
            </a:r>
          </a:p>
          <a:p>
            <a:pPr algn="ctr"/>
            <a:r>
              <a:rPr lang="ja-JP" altLang="en-US" sz="1200" dirty="0">
                <a:solidFill>
                  <a:schemeClr val="bg1"/>
                </a:solidFill>
                <a:latin typeface="Meiryo" charset="-128"/>
                <a:ea typeface="Meiryo" charset="-128"/>
                <a:cs typeface="Meiryo" charset="-128"/>
              </a:rPr>
              <a:t>モノと設備・モノの周辺に配置される制御機器類</a:t>
            </a:r>
            <a:endParaRPr kumimoji="1" lang="ja-JP" altLang="en-US" sz="1200" dirty="0">
              <a:solidFill>
                <a:schemeClr val="bg1"/>
              </a:solidFill>
              <a:latin typeface="Meiryo" charset="-128"/>
              <a:ea typeface="Meiryo" charset="-128"/>
              <a:cs typeface="Meiryo" charset="-128"/>
            </a:endParaRPr>
          </a:p>
        </p:txBody>
      </p:sp>
      <p:sp>
        <p:nvSpPr>
          <p:cNvPr id="13" name="テキスト ボックス 12"/>
          <p:cNvSpPr txBox="1"/>
          <p:nvPr/>
        </p:nvSpPr>
        <p:spPr>
          <a:xfrm>
            <a:off x="3477297" y="4885189"/>
            <a:ext cx="2185214" cy="707886"/>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接続</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Connectivity</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ネットワークや機器との通信</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3092577" y="4152722"/>
            <a:ext cx="2954655"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エッジコンピューティング</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Edge Computing</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モノの周辺でのデータ分析や変換処理</a:t>
            </a:r>
            <a:endParaRPr kumimoji="1" lang="ja-JP" altLang="en-US" sz="1200" dirty="0">
              <a:solidFill>
                <a:schemeClr val="bg1"/>
              </a:solidFill>
              <a:latin typeface="Meiryo" charset="-128"/>
              <a:ea typeface="Meiryo" charset="-128"/>
              <a:cs typeface="Meiryo" charset="-128"/>
            </a:endParaRPr>
          </a:p>
        </p:txBody>
      </p:sp>
      <p:sp>
        <p:nvSpPr>
          <p:cNvPr id="15" name="テキスト ボックス 14"/>
          <p:cNvSpPr txBox="1"/>
          <p:nvPr/>
        </p:nvSpPr>
        <p:spPr>
          <a:xfrm>
            <a:off x="3708131" y="2696781"/>
            <a:ext cx="1723549"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データ抽象化</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Abstraction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データ集約とアクセス</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015634" y="1995146"/>
            <a:ext cx="3108544"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アプリケーション</a:t>
            </a:r>
            <a:endParaRPr kumimoji="1" lang="en-US" altLang="ja-JP" sz="800" dirty="0">
              <a:solidFill>
                <a:srgbClr val="0070C0"/>
              </a:solidFill>
              <a:latin typeface="Meiryo" charset="-128"/>
              <a:ea typeface="Meiryo" charset="-128"/>
              <a:cs typeface="Meiryo" charset="-128"/>
            </a:endParaRPr>
          </a:p>
          <a:p>
            <a:pPr algn="ctr"/>
            <a:r>
              <a:rPr lang="en-US" altLang="ja-JP" sz="900" b="1" dirty="0">
                <a:solidFill>
                  <a:srgbClr val="0070C0"/>
                </a:solidFill>
                <a:latin typeface="Meiryo" charset="-128"/>
                <a:ea typeface="Meiryo" charset="-128"/>
                <a:cs typeface="Meiryo" charset="-128"/>
              </a:rPr>
              <a:t>Application</a:t>
            </a:r>
            <a:endParaRPr kumimoji="1" lang="en-US" altLang="ja-JP" sz="9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データ活用（業務処理・分析・レポート）</a:t>
            </a:r>
            <a:endParaRPr kumimoji="1" lang="ja-JP" altLang="en-US" sz="1200" dirty="0">
              <a:solidFill>
                <a:srgbClr val="0070C0"/>
              </a:solidFill>
              <a:latin typeface="Meiryo" charset="-128"/>
              <a:ea typeface="Meiryo" charset="-128"/>
              <a:cs typeface="Meiryo" charset="-128"/>
            </a:endParaRPr>
          </a:p>
        </p:txBody>
      </p:sp>
      <p:sp>
        <p:nvSpPr>
          <p:cNvPr id="17" name="テキスト ボックス 16"/>
          <p:cNvSpPr txBox="1"/>
          <p:nvPr/>
        </p:nvSpPr>
        <p:spPr>
          <a:xfrm>
            <a:off x="3569473" y="1116884"/>
            <a:ext cx="2000869"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協働とプロセス</a:t>
            </a:r>
            <a:endParaRPr kumimoji="1" lang="en-US" altLang="ja-JP" b="1" dirty="0">
              <a:solidFill>
                <a:srgbClr val="0070C0"/>
              </a:solidFill>
              <a:latin typeface="Meiryo" charset="-128"/>
              <a:ea typeface="Meiryo" charset="-128"/>
              <a:cs typeface="Meiryo" charset="-128"/>
            </a:endParaRPr>
          </a:p>
          <a:p>
            <a:pPr algn="ctr"/>
            <a:r>
              <a:rPr lang="en-US" altLang="ja-JP" sz="1000" b="1" dirty="0">
                <a:solidFill>
                  <a:srgbClr val="0070C0"/>
                </a:solidFill>
                <a:latin typeface="Meiryo" charset="-128"/>
                <a:ea typeface="Meiryo" charset="-128"/>
                <a:cs typeface="Meiryo" charset="-128"/>
              </a:rPr>
              <a:t>Corroboration &amp; Processes</a:t>
            </a:r>
            <a:endParaRPr kumimoji="1" lang="en-US" altLang="ja-JP" sz="10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人と業務プロセス</a:t>
            </a:r>
            <a:endParaRPr kumimoji="1" lang="ja-JP" altLang="en-US" sz="1200" dirty="0">
              <a:solidFill>
                <a:srgbClr val="0070C0"/>
              </a:solidFill>
              <a:latin typeface="Meiryo" charset="-128"/>
              <a:ea typeface="Meiryo" charset="-128"/>
              <a:cs typeface="Meiryo" charset="-128"/>
            </a:endParaRPr>
          </a:p>
        </p:txBody>
      </p:sp>
      <p:sp>
        <p:nvSpPr>
          <p:cNvPr id="18" name="テキスト ボックス 17"/>
          <p:cNvSpPr txBox="1"/>
          <p:nvPr/>
        </p:nvSpPr>
        <p:spPr>
          <a:xfrm>
            <a:off x="3785075" y="3438151"/>
            <a:ext cx="1569660"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データの蓄積</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Accumulation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データの蓄積と管理</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867764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4B7567-76C8-9843-B095-61A2D9CA0CF7}"/>
              </a:ext>
            </a:extLst>
          </p:cNvPr>
          <p:cNvSpPr>
            <a:spLocks noGrp="1"/>
          </p:cNvSpPr>
          <p:nvPr>
            <p:ph type="title"/>
          </p:nvPr>
        </p:nvSpPr>
        <p:spPr/>
        <p:txBody>
          <a:bodyPr/>
          <a:lstStyle/>
          <a:p>
            <a:r>
              <a:rPr kumimoji="1" lang="en-US" altLang="ja-JP" dirty="0" err="1"/>
              <a:t>IoT</a:t>
            </a:r>
            <a:r>
              <a:rPr kumimoji="1" lang="ja-JP" altLang="en-US" dirty="0"/>
              <a:t>プラットフォームの動向</a:t>
            </a:r>
          </a:p>
        </p:txBody>
      </p:sp>
      <p:sp>
        <p:nvSpPr>
          <p:cNvPr id="3" name="スライド番号プレースホルダー 2">
            <a:extLst>
              <a:ext uri="{FF2B5EF4-FFF2-40B4-BE49-F238E27FC236}">
                <a16:creationId xmlns:a16="http://schemas.microsoft.com/office/drawing/2014/main" id="{239E66DA-6E85-D24D-8E87-6FA576E44DEC}"/>
              </a:ext>
            </a:extLst>
          </p:cNvPr>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5" name="正方形/長方形 4">
            <a:extLst>
              <a:ext uri="{FF2B5EF4-FFF2-40B4-BE49-F238E27FC236}">
                <a16:creationId xmlns:a16="http://schemas.microsoft.com/office/drawing/2014/main" id="{9569ECC2-C9F2-7B48-A33A-00AFB3B120B4}"/>
              </a:ext>
            </a:extLst>
          </p:cNvPr>
          <p:cNvSpPr/>
          <p:nvPr/>
        </p:nvSpPr>
        <p:spPr>
          <a:xfrm>
            <a:off x="1187624" y="6021288"/>
            <a:ext cx="6768752" cy="646331"/>
          </a:xfrm>
          <a:prstGeom prst="rect">
            <a:avLst/>
          </a:prstGeom>
          <a:solidFill>
            <a:schemeClr val="bg1"/>
          </a:solidFill>
        </p:spPr>
        <p:txBody>
          <a:bodyPr wrap="square">
            <a:spAutoFit/>
          </a:bodyPr>
          <a:lstStyle/>
          <a:p>
            <a:r>
              <a:rPr lang="ja-JP" altLang="en-US" sz="600" b="1" dirty="0">
                <a:solidFill>
                  <a:srgbClr val="333333"/>
                </a:solidFill>
                <a:latin typeface="Meiryo" panose="020B0604030504040204" pitchFamily="34" charset="-128"/>
                <a:ea typeface="Meiryo" panose="020B0604030504040204" pitchFamily="34" charset="-128"/>
              </a:rPr>
              <a:t>＜ベンダー相関図の区分＞</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・黒枠：</a:t>
            </a:r>
            <a:r>
              <a:rPr lang="en-US" altLang="ja-JP" sz="600" dirty="0">
                <a:solidFill>
                  <a:srgbClr val="333333"/>
                </a:solidFill>
                <a:latin typeface="Meiryo" panose="020B0604030504040204" pitchFamily="34" charset="-128"/>
                <a:ea typeface="Meiryo" panose="020B0604030504040204" pitchFamily="34" charset="-128"/>
              </a:rPr>
              <a:t>IT</a:t>
            </a:r>
            <a:r>
              <a:rPr lang="ja-JP" altLang="en-US" sz="600" dirty="0">
                <a:solidFill>
                  <a:srgbClr val="333333"/>
                </a:solidFill>
                <a:latin typeface="Meiryo" panose="020B0604030504040204" pitchFamily="34" charset="-128"/>
                <a:ea typeface="Meiryo" panose="020B0604030504040204" pitchFamily="34" charset="-128"/>
              </a:rPr>
              <a:t>系ベンダー（一般）</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・二重枠緑：ユーザー系ベンダー（本業は製造業）</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・破線枠：通信系ベンダー（通信事業者系）</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・赤枠：エコシステムを持つユーザー系ベンダー（有力ベンダー：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デジタル、シーメンス、ファナック、三菱電機）</a:t>
            </a:r>
            <a:r>
              <a:rPr lang="en-US" altLang="ja-JP" sz="600" dirty="0">
                <a:solidFill>
                  <a:srgbClr val="333333"/>
                </a:solidFill>
                <a:latin typeface="Meiryo" panose="020B0604030504040204" pitchFamily="34" charset="-128"/>
                <a:ea typeface="Meiryo" panose="020B0604030504040204" pitchFamily="34" charset="-128"/>
              </a:rPr>
              <a:t> ※</a:t>
            </a:r>
            <a:r>
              <a:rPr lang="ja-JP" altLang="en-US" sz="600" dirty="0">
                <a:solidFill>
                  <a:srgbClr val="333333"/>
                </a:solidFill>
                <a:latin typeface="Meiryo" panose="020B0604030504040204" pitchFamily="34" charset="-128"/>
                <a:ea typeface="Meiryo" panose="020B0604030504040204" pitchFamily="34" charset="-128"/>
              </a:rPr>
              <a:t>エコシステム：コンペ企業を含むコミュニティを主導</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・色付きベンダー：独自の強みを持ち複数ベンダーと提携する有力</a:t>
            </a:r>
            <a:r>
              <a:rPr lang="en-US" altLang="ja-JP" sz="600" dirty="0">
                <a:solidFill>
                  <a:srgbClr val="333333"/>
                </a:solidFill>
                <a:latin typeface="Meiryo" panose="020B0604030504040204" pitchFamily="34" charset="-128"/>
                <a:ea typeface="Meiryo" panose="020B0604030504040204" pitchFamily="34" charset="-128"/>
              </a:rPr>
              <a:t>10</a:t>
            </a:r>
            <a:r>
              <a:rPr lang="ja-JP" altLang="en-US" sz="600" dirty="0">
                <a:solidFill>
                  <a:srgbClr val="333333"/>
                </a:solidFill>
                <a:latin typeface="Meiryo" panose="020B0604030504040204" pitchFamily="34" charset="-128"/>
                <a:ea typeface="Meiryo" panose="020B0604030504040204" pitchFamily="34" charset="-128"/>
              </a:rPr>
              <a:t>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a:t>
            </a:r>
            <a:r>
              <a:rPr lang="en-US" altLang="ja-JP" sz="600" dirty="0">
                <a:solidFill>
                  <a:srgbClr val="333333"/>
                </a:solidFill>
                <a:latin typeface="Meiryo" panose="020B0604030504040204" pitchFamily="34" charset="-128"/>
                <a:ea typeface="Meiryo" panose="020B0604030504040204" pitchFamily="34" charset="-128"/>
              </a:rPr>
              <a:t>SAP</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AWS</a:t>
            </a:r>
            <a:r>
              <a:rPr lang="ja-JP" altLang="en-US" sz="600" dirty="0">
                <a:solidFill>
                  <a:srgbClr val="333333"/>
                </a:solidFill>
                <a:latin typeface="Meiryo" panose="020B0604030504040204" pitchFamily="34" charset="-128"/>
                <a:ea typeface="Meiryo" panose="020B0604030504040204" pitchFamily="34" charset="-128"/>
              </a:rPr>
              <a:t>、マイクロソフト、</a:t>
            </a:r>
            <a:r>
              <a:rPr lang="en-US" altLang="ja-JP" sz="600" dirty="0">
                <a:solidFill>
                  <a:srgbClr val="333333"/>
                </a:solidFill>
                <a:latin typeface="Meiryo" panose="020B0604030504040204" pitchFamily="34" charset="-128"/>
                <a:ea typeface="Meiryo" panose="020B0604030504040204" pitchFamily="34" charset="-128"/>
              </a:rPr>
              <a:t>PTC</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IBM</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Cisco</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Huawei</a:t>
            </a:r>
            <a:r>
              <a:rPr lang="ja-JP" altLang="en-US" sz="600" dirty="0">
                <a:solidFill>
                  <a:srgbClr val="333333"/>
                </a:solidFill>
                <a:latin typeface="Meiryo" panose="020B0604030504040204" pitchFamily="34" charset="-128"/>
                <a:ea typeface="Meiryo" panose="020B0604030504040204" pitchFamily="34" charset="-128"/>
              </a:rPr>
              <a:t>、ファナック）</a:t>
            </a:r>
            <a:endParaRPr lang="ja-JP" altLang="en-US" sz="600"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31A4E3CE-E51A-9440-9E51-7A751BE7C99C}"/>
              </a:ext>
            </a:extLst>
          </p:cNvPr>
          <p:cNvSpPr/>
          <p:nvPr/>
        </p:nvSpPr>
        <p:spPr>
          <a:xfrm>
            <a:off x="7202443" y="440066"/>
            <a:ext cx="1941557" cy="215444"/>
          </a:xfrm>
          <a:prstGeom prst="rect">
            <a:avLst/>
          </a:prstGeom>
        </p:spPr>
        <p:txBody>
          <a:bodyPr wrap="none">
            <a:spAutoFit/>
          </a:bodyPr>
          <a:lstStyle/>
          <a:p>
            <a:pPr algn="r"/>
            <a:r>
              <a:rPr lang="ja-JP" altLang="en-US" sz="800" dirty="0"/>
              <a:t>https://www.sbbit.jp/article/cont1/33530</a:t>
            </a:r>
          </a:p>
        </p:txBody>
      </p:sp>
      <p:pic>
        <p:nvPicPr>
          <p:cNvPr id="9" name="図 8">
            <a:extLst>
              <a:ext uri="{FF2B5EF4-FFF2-40B4-BE49-F238E27FC236}">
                <a16:creationId xmlns:a16="http://schemas.microsoft.com/office/drawing/2014/main" id="{6144D79D-A843-2E40-BE63-95633A412C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18988" y="291982"/>
            <a:ext cx="746858" cy="148084"/>
          </a:xfrm>
          <a:prstGeom prst="rect">
            <a:avLst/>
          </a:prstGeom>
        </p:spPr>
      </p:pic>
      <p:pic>
        <p:nvPicPr>
          <p:cNvPr id="6" name="図 5">
            <a:extLst>
              <a:ext uri="{FF2B5EF4-FFF2-40B4-BE49-F238E27FC236}">
                <a16:creationId xmlns:a16="http://schemas.microsoft.com/office/drawing/2014/main" id="{494BAB37-054C-6E42-9106-A89343FFF71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611" y="764704"/>
            <a:ext cx="7008778" cy="5256584"/>
          </a:xfrm>
          <a:prstGeom prst="rect">
            <a:avLst/>
          </a:prstGeom>
        </p:spPr>
      </p:pic>
    </p:spTree>
    <p:extLst>
      <p:ext uri="{BB962C8B-B14F-4D97-AF65-F5344CB8AC3E}">
        <p14:creationId xmlns:p14="http://schemas.microsoft.com/office/powerpoint/2010/main" val="1553212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1520" y="4709804"/>
            <a:ext cx="8640960" cy="137177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51520" y="816872"/>
            <a:ext cx="8640960" cy="376899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539552" y="2521733"/>
            <a:ext cx="8064896" cy="84972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lang="en-US" altLang="ja-JP" sz="2400" dirty="0"/>
              <a:t>GE</a:t>
            </a:r>
            <a:r>
              <a:rPr kumimoji="1" lang="ja-JP" altLang="en-US" sz="2400" dirty="0"/>
              <a:t>が推進する産業用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err="1"/>
              <a:t>Predix</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24" name="正方形/長方形 23"/>
          <p:cNvSpPr/>
          <p:nvPr/>
        </p:nvSpPr>
        <p:spPr>
          <a:xfrm>
            <a:off x="539552" y="3399807"/>
            <a:ext cx="8064896" cy="84972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64666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発電設備</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224929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機関車</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航空機エンジン</a:t>
            </a:r>
          </a:p>
        </p:txBody>
      </p:sp>
      <p:sp>
        <p:nvSpPr>
          <p:cNvPr id="8" name="正方形/長方形 7"/>
          <p:cNvSpPr/>
          <p:nvPr/>
        </p:nvSpPr>
        <p:spPr>
          <a:xfrm>
            <a:off x="5456278"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工作機械</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他の産業機械</a:t>
            </a:r>
          </a:p>
        </p:txBody>
      </p:sp>
      <p:sp>
        <p:nvSpPr>
          <p:cNvPr id="16" name="角丸四角形 15"/>
          <p:cNvSpPr/>
          <p:nvPr/>
        </p:nvSpPr>
        <p:spPr>
          <a:xfrm>
            <a:off x="539552" y="4375546"/>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17" name="正方形/長方形 16"/>
          <p:cNvSpPr/>
          <p:nvPr/>
        </p:nvSpPr>
        <p:spPr>
          <a:xfrm>
            <a:off x="646661"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68021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21" name="正方形/長方形 20"/>
          <p:cNvSpPr/>
          <p:nvPr/>
        </p:nvSpPr>
        <p:spPr>
          <a:xfrm>
            <a:off x="113797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22" name="正方形/長方形 21"/>
          <p:cNvSpPr/>
          <p:nvPr/>
        </p:nvSpPr>
        <p:spPr>
          <a:xfrm>
            <a:off x="1601594"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682114"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26" name="正方形/長方形 25"/>
          <p:cNvSpPr/>
          <p:nvPr/>
        </p:nvSpPr>
        <p:spPr>
          <a:xfrm>
            <a:off x="6466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通知</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1968431"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Redis</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キャッシュ</a:t>
            </a:r>
            <a:endParaRPr kumimoji="1"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330872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BLOB</a:t>
            </a:r>
          </a:p>
          <a:p>
            <a:pPr algn="ctr"/>
            <a:r>
              <a:rPr lang="ja-JP" altLang="en-US" sz="800" dirty="0">
                <a:solidFill>
                  <a:srgbClr val="FFFFFF"/>
                </a:solidFill>
                <a:latin typeface="Meiryo" charset="-128"/>
                <a:ea typeface="Meiryo" charset="-128"/>
                <a:cs typeface="Meiryo" charset="-128"/>
              </a:rPr>
              <a:t>ストレージ</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4649009"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Postgres</a:t>
            </a:r>
          </a:p>
          <a:p>
            <a:pPr algn="ctr"/>
            <a:r>
              <a:rPr lang="en-US" altLang="ja-JP" sz="800" dirty="0">
                <a:solidFill>
                  <a:srgbClr val="FFFFFF"/>
                </a:solidFill>
                <a:latin typeface="Meiryo" charset="-128"/>
                <a:ea typeface="Meiryo" charset="-128"/>
                <a:cs typeface="Meiryo" charset="-128"/>
              </a:rPr>
              <a:t>RDB</a:t>
            </a:r>
            <a:endParaRPr kumimoji="1" lang="ja-JP" altLang="en-US" sz="800" dirty="0">
              <a:solidFill>
                <a:srgbClr val="FFFFFF"/>
              </a:solidFill>
              <a:latin typeface="Meiryo" charset="-128"/>
              <a:ea typeface="Meiryo" charset="-128"/>
              <a:cs typeface="Meiryo" charset="-128"/>
            </a:endParaRPr>
          </a:p>
        </p:txBody>
      </p:sp>
      <p:sp>
        <p:nvSpPr>
          <p:cNvPr id="30" name="正方形/長方形 29"/>
          <p:cNvSpPr/>
          <p:nvPr/>
        </p:nvSpPr>
        <p:spPr>
          <a:xfrm>
            <a:off x="5971471" y="3719381"/>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NewRelic</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監視</a:t>
            </a:r>
            <a:endParaRPr kumimoji="1" lang="ja-JP" altLang="en-US" sz="800" dirty="0">
              <a:solidFill>
                <a:srgbClr val="FFFFFF"/>
              </a:solidFill>
              <a:latin typeface="Meiryo" charset="-128"/>
              <a:ea typeface="Meiryo" charset="-128"/>
              <a:cs typeface="Meiryo" charset="-128"/>
            </a:endParaRPr>
          </a:p>
        </p:txBody>
      </p:sp>
      <p:sp>
        <p:nvSpPr>
          <p:cNvPr id="31" name="正方形/長方形 30"/>
          <p:cNvSpPr/>
          <p:nvPr/>
        </p:nvSpPr>
        <p:spPr>
          <a:xfrm>
            <a:off x="73117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RabittMQ</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キューイング</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4666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Spark</a:t>
            </a:r>
          </a:p>
          <a:p>
            <a:pPr algn="ctr"/>
            <a:r>
              <a:rPr lang="ja-JP" altLang="en-US" sz="800" dirty="0">
                <a:solidFill>
                  <a:srgbClr val="FFFFFF"/>
                </a:solidFill>
                <a:latin typeface="Meiryo" charset="-128"/>
                <a:ea typeface="Meiryo" charset="-128"/>
                <a:cs typeface="Meiryo" charset="-128"/>
              </a:rPr>
              <a:t>分散処理</a:t>
            </a:r>
            <a:endParaRPr kumimoji="1" lang="ja-JP" altLang="en-US" sz="800" dirty="0">
              <a:solidFill>
                <a:srgbClr val="FFFFFF"/>
              </a:solidFill>
              <a:latin typeface="Meiryo" charset="-128"/>
              <a:ea typeface="Meiryo" charset="-128"/>
              <a:cs typeface="Meiryo" charset="-128"/>
            </a:endParaRPr>
          </a:p>
        </p:txBody>
      </p:sp>
      <p:sp>
        <p:nvSpPr>
          <p:cNvPr id="34" name="正方形/長方形 33"/>
          <p:cNvSpPr/>
          <p:nvPr/>
        </p:nvSpPr>
        <p:spPr>
          <a:xfrm>
            <a:off x="224929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Storm</a:t>
            </a:r>
          </a:p>
          <a:p>
            <a:pPr algn="ctr"/>
            <a:r>
              <a:rPr lang="ja-JP" altLang="en-US" sz="800" dirty="0">
                <a:solidFill>
                  <a:srgbClr val="FFFFFF"/>
                </a:solidFill>
                <a:latin typeface="Meiryo" charset="-128"/>
                <a:ea typeface="Meiryo" charset="-128"/>
                <a:cs typeface="Meiryo" charset="-128"/>
              </a:rPr>
              <a:t>ストリーミング処理</a:t>
            </a:r>
            <a:endParaRPr kumimoji="1" lang="ja-JP" altLang="en-US" sz="800" dirty="0">
              <a:solidFill>
                <a:srgbClr val="FFFFFF"/>
              </a:solidFill>
              <a:latin typeface="Meiryo" charset="-128"/>
              <a:ea typeface="Meiryo" charset="-128"/>
              <a:cs typeface="Meiryo" charset="-128"/>
            </a:endParaRPr>
          </a:p>
        </p:txBody>
      </p:sp>
      <p:sp>
        <p:nvSpPr>
          <p:cNvPr id="35" name="正方形/長方形 34"/>
          <p:cNvSpPr/>
          <p:nvPr/>
        </p:nvSpPr>
        <p:spPr>
          <a:xfrm>
            <a:off x="383663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Kafka</a:t>
            </a:r>
          </a:p>
          <a:p>
            <a:pPr algn="ctr"/>
            <a:r>
              <a:rPr lang="ja-JP" altLang="en-US" sz="800" dirty="0">
                <a:solidFill>
                  <a:srgbClr val="FFFFFF"/>
                </a:solidFill>
                <a:latin typeface="Meiryo" charset="-128"/>
                <a:ea typeface="Meiryo" charset="-128"/>
                <a:cs typeface="Meiryo" charset="-128"/>
              </a:rPr>
              <a:t>分散メッセージング処理</a:t>
            </a:r>
            <a:endParaRPr kumimoji="1" lang="ja-JP" altLang="en-US" sz="800" dirty="0">
              <a:solidFill>
                <a:srgbClr val="FFFFFF"/>
              </a:solidFill>
              <a:latin typeface="Meiryo" charset="-128"/>
              <a:ea typeface="Meiryo" charset="-128"/>
              <a:cs typeface="Meiryo" charset="-128"/>
            </a:endParaRPr>
          </a:p>
        </p:txBody>
      </p:sp>
      <p:sp>
        <p:nvSpPr>
          <p:cNvPr id="36" name="正方形/長方形 35"/>
          <p:cNvSpPr/>
          <p:nvPr/>
        </p:nvSpPr>
        <p:spPr>
          <a:xfrm>
            <a:off x="543349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Taitan</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グラフ</a:t>
            </a:r>
            <a:r>
              <a:rPr lang="en-US" altLang="ja-JP" sz="800" dirty="0">
                <a:solidFill>
                  <a:srgbClr val="FFFFFF"/>
                </a:solidFill>
                <a:latin typeface="Meiryo" charset="-128"/>
                <a:ea typeface="Meiryo" charset="-128"/>
                <a:cs typeface="Meiryo" charset="-128"/>
              </a:rPr>
              <a:t>DB</a:t>
            </a:r>
            <a:endParaRPr kumimoji="1" lang="ja-JP" altLang="en-US" sz="800" dirty="0">
              <a:solidFill>
                <a:srgbClr val="FFFFFF"/>
              </a:solidFill>
              <a:latin typeface="Meiryo" charset="-128"/>
              <a:ea typeface="Meiryo" charset="-128"/>
              <a:cs typeface="Meiryo" charset="-128"/>
            </a:endParaRPr>
          </a:p>
        </p:txBody>
      </p:sp>
      <p:sp>
        <p:nvSpPr>
          <p:cNvPr id="37" name="正方形/長方形 36"/>
          <p:cNvSpPr/>
          <p:nvPr/>
        </p:nvSpPr>
        <p:spPr>
          <a:xfrm>
            <a:off x="7030353" y="2843850"/>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Kasandra</a:t>
            </a:r>
          </a:p>
          <a:p>
            <a:pPr algn="ctr"/>
            <a:r>
              <a:rPr lang="en-US" altLang="ja-JP" sz="800" dirty="0">
                <a:solidFill>
                  <a:srgbClr val="FFFFFF"/>
                </a:solidFill>
                <a:latin typeface="Meiryo" charset="-128"/>
                <a:ea typeface="Meiryo" charset="-128"/>
                <a:cs typeface="Meiryo" charset="-128"/>
              </a:rPr>
              <a:t>KVS</a:t>
            </a:r>
            <a:endParaRPr kumimoji="1" lang="ja-JP" altLang="en-US" sz="800" dirty="0">
              <a:solidFill>
                <a:srgbClr val="FFFFFF"/>
              </a:solidFill>
              <a:latin typeface="Meiryo" charset="-128"/>
              <a:ea typeface="Meiryo" charset="-128"/>
              <a:cs typeface="Meiryo" charset="-128"/>
            </a:endParaRPr>
          </a:p>
        </p:txBody>
      </p:sp>
      <p:sp>
        <p:nvSpPr>
          <p:cNvPr id="39" name="テキスト ボックス 38"/>
          <p:cNvSpPr txBox="1"/>
          <p:nvPr/>
        </p:nvSpPr>
        <p:spPr>
          <a:xfrm>
            <a:off x="3873640" y="3399332"/>
            <a:ext cx="1635961" cy="338554"/>
          </a:xfrm>
          <a:prstGeom prst="rect">
            <a:avLst/>
          </a:prstGeom>
          <a:noFill/>
        </p:spPr>
        <p:txBody>
          <a:bodyPr wrap="none" rtlCol="0">
            <a:spAutoFit/>
          </a:bodyPr>
          <a:lstStyle/>
          <a:p>
            <a:r>
              <a:rPr kumimoji="1" lang="en-US" altLang="ja-JP" sz="1600">
                <a:latin typeface="Meiryo" charset="-128"/>
                <a:ea typeface="Meiryo" charset="-128"/>
                <a:cs typeface="Meiryo" charset="-128"/>
              </a:rPr>
              <a:t>Cloud Foundry</a:t>
            </a:r>
            <a:endParaRPr kumimoji="1" lang="ja-JP" altLang="en-US" sz="1600" dirty="0">
              <a:latin typeface="Meiryo" charset="-128"/>
              <a:ea typeface="Meiryo" charset="-128"/>
              <a:cs typeface="Meiryo" charset="-128"/>
            </a:endParaRPr>
          </a:p>
        </p:txBody>
      </p:sp>
      <p:sp>
        <p:nvSpPr>
          <p:cNvPr id="41" name="テキスト ボックス 40"/>
          <p:cNvSpPr txBox="1"/>
          <p:nvPr/>
        </p:nvSpPr>
        <p:spPr>
          <a:xfrm>
            <a:off x="3043376" y="2545159"/>
            <a:ext cx="3057248" cy="307777"/>
          </a:xfrm>
          <a:prstGeom prst="rect">
            <a:avLst/>
          </a:prstGeom>
          <a:noFill/>
        </p:spPr>
        <p:txBody>
          <a:bodyPr wrap="none" rtlCol="0">
            <a:spAutoFit/>
          </a:bodyPr>
          <a:lstStyle/>
          <a:p>
            <a:pPr algn="ctr"/>
            <a:r>
              <a:rPr kumimoji="1" lang="ja-JP" altLang="en-US" sz="1400">
                <a:latin typeface="Meiryo" charset="-128"/>
                <a:ea typeface="Meiryo" charset="-128"/>
                <a:cs typeface="Meiryo" charset="-128"/>
              </a:rPr>
              <a:t>オープンソースを駆使した独自基盤</a:t>
            </a:r>
            <a:endParaRPr kumimoji="1" lang="ja-JP" altLang="en-US" sz="1400" dirty="0">
              <a:latin typeface="Meiryo" charset="-128"/>
              <a:ea typeface="Meiryo" charset="-128"/>
              <a:cs typeface="Meiryo" charset="-128"/>
            </a:endParaRPr>
          </a:p>
        </p:txBody>
      </p:sp>
      <p:sp>
        <p:nvSpPr>
          <p:cNvPr id="42" name="正方形/長方形 41"/>
          <p:cNvSpPr/>
          <p:nvPr/>
        </p:nvSpPr>
        <p:spPr>
          <a:xfrm>
            <a:off x="539552" y="1174941"/>
            <a:ext cx="8064896" cy="13255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76505"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Asset Performance Management</a:t>
            </a:r>
          </a:p>
          <a:p>
            <a:pPr algn="ctr"/>
            <a:r>
              <a:rPr lang="ja-JP" altLang="en-US" sz="1200" dirty="0">
                <a:solidFill>
                  <a:srgbClr val="FFFFFF"/>
                </a:solidFill>
                <a:latin typeface="Meiryo" charset="-128"/>
                <a:ea typeface="Meiryo" charset="-128"/>
                <a:cs typeface="Meiryo" charset="-128"/>
              </a:rPr>
              <a:t>産業機器性能管理</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a:t>
            </a:r>
            <a:r>
              <a:rPr lang="en-US" altLang="ja-JP" sz="1200" dirty="0">
                <a:solidFill>
                  <a:srgbClr val="FFFFFF"/>
                </a:solidFill>
                <a:latin typeface="Meiryo" charset="-128"/>
                <a:ea typeface="Meiryo" charset="-128"/>
                <a:cs typeface="Meiryo" charset="-128"/>
              </a:rPr>
              <a:t>APM</a:t>
            </a:r>
            <a:r>
              <a:rPr lang="ja-JP" altLang="en-US" sz="1200" dirty="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712904"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Operation Optimization</a:t>
            </a:r>
          </a:p>
          <a:p>
            <a:pPr algn="ctr"/>
            <a:r>
              <a:rPr lang="ja-JP" altLang="en-US" sz="1200" dirty="0">
                <a:solidFill>
                  <a:srgbClr val="FFFFFF"/>
                </a:solidFill>
                <a:latin typeface="Meiryo" charset="-128"/>
                <a:ea typeface="Meiryo" charset="-128"/>
                <a:cs typeface="Meiryo" charset="-128"/>
              </a:rPr>
              <a:t>オペレーション最適化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OO</a:t>
            </a:r>
            <a:r>
              <a:rPr kumimoji="1" lang="ja-JP" altLang="en-US" sz="1200" dirty="0">
                <a:solidFill>
                  <a:srgbClr val="FFFFFF"/>
                </a:solidFill>
                <a:latin typeface="Meiryo" charset="-128"/>
                <a:ea typeface="Meiryo" charset="-128"/>
                <a:cs typeface="Meiryo" charset="-128"/>
              </a:rPr>
              <a:t>）</a:t>
            </a:r>
          </a:p>
        </p:txBody>
      </p:sp>
      <p:sp>
        <p:nvSpPr>
          <p:cNvPr id="12" name="正方形/長方形 11"/>
          <p:cNvSpPr/>
          <p:nvPr/>
        </p:nvSpPr>
        <p:spPr>
          <a:xfrm>
            <a:off x="4749303"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Brilliant Manufacturing</a:t>
            </a:r>
          </a:p>
          <a:p>
            <a:pPr algn="ctr"/>
            <a:r>
              <a:rPr lang="ja-JP" altLang="en-US" sz="1200" dirty="0">
                <a:solidFill>
                  <a:srgbClr val="FFFFFF"/>
                </a:solidFill>
                <a:latin typeface="Meiryo" charset="-128"/>
                <a:ea typeface="Meiryo" charset="-128"/>
                <a:cs typeface="Meiryo" charset="-128"/>
              </a:rPr>
              <a:t>製造現場最適化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BM</a:t>
            </a:r>
            <a:r>
              <a:rPr kumimoji="1" lang="ja-JP" altLang="en-US" sz="1200" dirty="0">
                <a:solidFill>
                  <a:srgbClr val="FFFFFF"/>
                </a:solidFill>
                <a:latin typeface="Meiryo" charset="-128"/>
                <a:ea typeface="Meiryo" charset="-128"/>
                <a:cs typeface="Meiryo" charset="-128"/>
              </a:rPr>
              <a:t>）</a:t>
            </a:r>
          </a:p>
        </p:txBody>
      </p:sp>
      <p:sp>
        <p:nvSpPr>
          <p:cNvPr id="15" name="正方形/長方形 14"/>
          <p:cNvSpPr/>
          <p:nvPr/>
        </p:nvSpPr>
        <p:spPr>
          <a:xfrm>
            <a:off x="7027130" y="162300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72259" y="154149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708777" y="145998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61375" y="1179606"/>
            <a:ext cx="1620957" cy="307777"/>
          </a:xfrm>
          <a:prstGeom prst="rect">
            <a:avLst/>
          </a:prstGeom>
          <a:noFill/>
        </p:spPr>
        <p:txBody>
          <a:bodyPr wrap="none" rtlCol="0">
            <a:spAutoFit/>
          </a:bodyPr>
          <a:lstStyle/>
          <a:p>
            <a:pPr algn="ctr"/>
            <a:r>
              <a:rPr kumimoji="1" lang="ja-JP" altLang="en-US" sz="1400" dirty="0">
                <a:latin typeface="Meiryo" charset="-128"/>
                <a:ea typeface="Meiryo" charset="-128"/>
                <a:cs typeface="Meiryo" charset="-128"/>
              </a:rPr>
              <a:t>アプリケーション</a:t>
            </a:r>
          </a:p>
        </p:txBody>
      </p:sp>
      <p:sp>
        <p:nvSpPr>
          <p:cNvPr id="45" name="テキスト ボックス 44"/>
          <p:cNvSpPr txBox="1"/>
          <p:nvPr/>
        </p:nvSpPr>
        <p:spPr>
          <a:xfrm>
            <a:off x="3312536" y="494116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8952" y="840583"/>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47" name="正方形/長方形 46"/>
          <p:cNvSpPr/>
          <p:nvPr/>
        </p:nvSpPr>
        <p:spPr>
          <a:xfrm>
            <a:off x="228106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8" name="正方形/長方形 47"/>
          <p:cNvSpPr/>
          <p:nvPr/>
        </p:nvSpPr>
        <p:spPr>
          <a:xfrm>
            <a:off x="231462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49" name="正方形/長方形 48"/>
          <p:cNvSpPr/>
          <p:nvPr/>
        </p:nvSpPr>
        <p:spPr>
          <a:xfrm>
            <a:off x="277237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0" name="正方形/長方形 49"/>
          <p:cNvSpPr/>
          <p:nvPr/>
        </p:nvSpPr>
        <p:spPr>
          <a:xfrm>
            <a:off x="323600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1" name="正方形/長方形 50"/>
          <p:cNvSpPr/>
          <p:nvPr/>
        </p:nvSpPr>
        <p:spPr>
          <a:xfrm>
            <a:off x="231652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52" name="正方形/長方形 51"/>
          <p:cNvSpPr/>
          <p:nvPr/>
        </p:nvSpPr>
        <p:spPr>
          <a:xfrm>
            <a:off x="385188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3" name="正方形/長方形 52"/>
          <p:cNvSpPr/>
          <p:nvPr/>
        </p:nvSpPr>
        <p:spPr>
          <a:xfrm>
            <a:off x="388544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4" name="正方形/長方形 53"/>
          <p:cNvSpPr/>
          <p:nvPr/>
        </p:nvSpPr>
        <p:spPr>
          <a:xfrm>
            <a:off x="434319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5" name="正方形/長方形 54"/>
          <p:cNvSpPr/>
          <p:nvPr/>
        </p:nvSpPr>
        <p:spPr>
          <a:xfrm>
            <a:off x="480682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388734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57" name="正方形/長方形 56"/>
          <p:cNvSpPr/>
          <p:nvPr/>
        </p:nvSpPr>
        <p:spPr>
          <a:xfrm>
            <a:off x="5486297"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551984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9" name="正方形/長方形 58"/>
          <p:cNvSpPr/>
          <p:nvPr/>
        </p:nvSpPr>
        <p:spPr>
          <a:xfrm>
            <a:off x="5977606"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0" name="正方形/長方形 59"/>
          <p:cNvSpPr/>
          <p:nvPr/>
        </p:nvSpPr>
        <p:spPr>
          <a:xfrm>
            <a:off x="644123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1" name="正方形/長方形 60"/>
          <p:cNvSpPr/>
          <p:nvPr/>
        </p:nvSpPr>
        <p:spPr>
          <a:xfrm>
            <a:off x="5521750"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2" name="正方形/長方形 61"/>
          <p:cNvSpPr/>
          <p:nvPr/>
        </p:nvSpPr>
        <p:spPr>
          <a:xfrm>
            <a:off x="7042808" y="5239608"/>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正方形/長方形 62"/>
          <p:cNvSpPr/>
          <p:nvPr/>
        </p:nvSpPr>
        <p:spPr>
          <a:xfrm>
            <a:off x="7076359"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64" name="正方形/長方形 63"/>
          <p:cNvSpPr/>
          <p:nvPr/>
        </p:nvSpPr>
        <p:spPr>
          <a:xfrm>
            <a:off x="7534117"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5" name="正方形/長方形 64"/>
          <p:cNvSpPr/>
          <p:nvPr/>
        </p:nvSpPr>
        <p:spPr>
          <a:xfrm>
            <a:off x="7997741"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6" name="正方形/長方形 65"/>
          <p:cNvSpPr/>
          <p:nvPr/>
        </p:nvSpPr>
        <p:spPr>
          <a:xfrm>
            <a:off x="7078261" y="5683973"/>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7" name="上下矢印 66"/>
          <p:cNvSpPr/>
          <p:nvPr/>
        </p:nvSpPr>
        <p:spPr>
          <a:xfrm>
            <a:off x="125254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98583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p:txBody>
          <a:bodyPr/>
          <a:lstStyle/>
          <a:p>
            <a:r>
              <a:rPr kumimoji="1" lang="ja-JP" altLang="en-US"/>
              <a:t>インターネットに接続されるデバイス数の推移</a:t>
            </a:r>
          </a:p>
        </p:txBody>
      </p:sp>
      <p:sp>
        <p:nvSpPr>
          <p:cNvPr id="3" name="スライド番号プレースホルダー 2">
            <a:extLst>
              <a:ext uri="{FF2B5EF4-FFF2-40B4-BE49-F238E27FC236}">
                <a16:creationId xmlns:a16="http://schemas.microsoft.com/office/drawing/2014/main" id="{EEC429D5-F3B5-CF41-B99B-9C015D3AB287}"/>
              </a:ext>
            </a:extLst>
          </p:cNvPr>
          <p:cNvSpPr>
            <a:spLocks noGrp="1"/>
          </p:cNvSpPr>
          <p:nvPr>
            <p:ph type="sldNum" sz="quarter" idx="12"/>
          </p:nvPr>
        </p:nvSpPr>
        <p:spPr>
          <a:xfrm>
            <a:off x="6948264" y="6651702"/>
            <a:ext cx="2133600" cy="217800"/>
          </a:xfrm>
        </p:spPr>
        <p:txBody>
          <a:bodyPr/>
          <a:lstStyle/>
          <a:p>
            <a:fld id="{8FF8CC5D-A65D-5946-99B5-645367A967AD}" type="slidenum">
              <a:rPr kumimoji="1" lang="ja-JP" altLang="en-US" smtClean="0"/>
              <a:t>3</a:t>
            </a:fld>
            <a:endParaRPr kumimoji="1" lang="ja-JP" altLang="en-US"/>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92883"/>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92883"/>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92883"/>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95739"/>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95739"/>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95739"/>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88391"/>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74873"/>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17641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9090" y="2412174"/>
            <a:ext cx="8625820" cy="337481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43950" y="1052736"/>
            <a:ext cx="8640960" cy="120527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sz="2400"/>
              <a:t>ファナックが</a:t>
            </a:r>
            <a:r>
              <a:rPr kumimoji="1" lang="ja-JP" altLang="en-US" sz="2400" dirty="0"/>
              <a:t>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a:t>FIELD system</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2" name="正方形/長方形 41"/>
          <p:cNvSpPr/>
          <p:nvPr/>
        </p:nvSpPr>
        <p:spPr>
          <a:xfrm>
            <a:off x="538327" y="3014036"/>
            <a:ext cx="8064896" cy="13255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6497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故障予知</a:t>
            </a:r>
            <a:endParaRPr lang="en-US" altLang="ja-JP" sz="1200" dirty="0">
              <a:solidFill>
                <a:srgbClr val="FFFFFF"/>
              </a:solidFill>
              <a:latin typeface="Meiryo" charset="-128"/>
              <a:ea typeface="Meiryo" charset="-128"/>
              <a:cs typeface="Meiryo" charset="-128"/>
            </a:endParaRPr>
          </a:p>
          <a:p>
            <a:pPr algn="ctr"/>
            <a:r>
              <a:rPr lang="en-US" altLang="ja-JP" sz="2000" dirty="0">
                <a:solidFill>
                  <a:srgbClr val="FFFFFF"/>
                </a:solidFill>
                <a:latin typeface="Meiryo" charset="-128"/>
                <a:ea typeface="Meiryo" charset="-128"/>
                <a:cs typeface="Meiryo" charset="-128"/>
              </a:rPr>
              <a:t>ZDT</a:t>
            </a:r>
          </a:p>
          <a:p>
            <a:pPr algn="ctr"/>
            <a:r>
              <a:rPr kumimoji="1" lang="ja-JP" altLang="en-US" sz="1000" dirty="0">
                <a:solidFill>
                  <a:srgbClr val="FFFFFF"/>
                </a:solidFill>
                <a:latin typeface="Meiryo" charset="-128"/>
                <a:ea typeface="Meiryo" charset="-128"/>
                <a:cs typeface="Meiryo" charset="-128"/>
              </a:rPr>
              <a:t>ファナック</a:t>
            </a:r>
            <a:r>
              <a:rPr kumimoji="1" lang="en-US" altLang="ja-JP" sz="1000" dirty="0">
                <a:solidFill>
                  <a:srgbClr val="FFFFFF"/>
                </a:solidFill>
                <a:latin typeface="Meiryo" charset="-128"/>
                <a:ea typeface="Meiryo" charset="-128"/>
                <a:cs typeface="Meiryo" charset="-128"/>
              </a:rPr>
              <a:t>+</a:t>
            </a:r>
            <a:r>
              <a:rPr kumimoji="1" lang="ja-JP" altLang="en-US" sz="1000" dirty="0">
                <a:solidFill>
                  <a:srgbClr val="FFFFFF"/>
                </a:solidFill>
                <a:latin typeface="Meiryo" charset="-128"/>
                <a:ea typeface="Meiryo" charset="-128"/>
                <a:cs typeface="Meiryo" charset="-128"/>
              </a:rPr>
              <a:t>シスコ</a:t>
            </a:r>
          </a:p>
        </p:txBody>
      </p:sp>
      <p:sp>
        <p:nvSpPr>
          <p:cNvPr id="11" name="正方形/長方形 10"/>
          <p:cNvSpPr/>
          <p:nvPr/>
        </p:nvSpPr>
        <p:spPr>
          <a:xfrm>
            <a:off x="2684538" y="3321813"/>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品質情報管理</a:t>
            </a:r>
            <a:endParaRPr lang="en-US" altLang="ja-JP" sz="1200" dirty="0">
              <a:solidFill>
                <a:srgbClr val="FFFFFF"/>
              </a:solidFill>
              <a:latin typeface="Meiryo" charset="-128"/>
              <a:ea typeface="Meiryo" charset="-128"/>
              <a:cs typeface="Meiryo" charset="-128"/>
            </a:endParaRPr>
          </a:p>
          <a:p>
            <a:pPr algn="ctr"/>
            <a:r>
              <a:rPr kumimoji="1" lang="en-US" altLang="ja-JP" sz="2000" dirty="0" err="1">
                <a:solidFill>
                  <a:srgbClr val="FFFFFF"/>
                </a:solidFill>
                <a:latin typeface="Meiryo" charset="-128"/>
                <a:ea typeface="Meiryo" charset="-128"/>
                <a:cs typeface="Meiryo" charset="-128"/>
              </a:rPr>
              <a:t>LINKi</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ファナック</a:t>
            </a:r>
          </a:p>
        </p:txBody>
      </p:sp>
      <p:sp>
        <p:nvSpPr>
          <p:cNvPr id="12" name="正方形/長方形 11"/>
          <p:cNvSpPr/>
          <p:nvPr/>
        </p:nvSpPr>
        <p:spPr>
          <a:xfrm>
            <a:off x="468311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機械学習</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アプリケーション基盤</a:t>
            </a:r>
            <a:r>
              <a:rPr kumimoji="1" lang="en-US" altLang="ja-JP" sz="2000" dirty="0" err="1">
                <a:solidFill>
                  <a:srgbClr val="FFFFFF"/>
                </a:solidFill>
                <a:latin typeface="Meiryo" charset="-128"/>
                <a:ea typeface="Meiryo" charset="-128"/>
                <a:cs typeface="Meiryo" charset="-128"/>
              </a:rPr>
              <a:t>DIMo</a:t>
            </a:r>
            <a:endParaRPr lang="en-US" altLang="ja-JP" sz="2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PFN</a:t>
            </a:r>
            <a:endParaRPr kumimoji="1" lang="ja-JP" altLang="en-US" sz="1000" dirty="0">
              <a:solidFill>
                <a:srgbClr val="FFFFFF"/>
              </a:solidFill>
              <a:latin typeface="Meiryo" charset="-128"/>
              <a:ea typeface="Meiryo" charset="-128"/>
              <a:cs typeface="Meiryo" charset="-128"/>
            </a:endParaRPr>
          </a:p>
        </p:txBody>
      </p:sp>
      <p:sp>
        <p:nvSpPr>
          <p:cNvPr id="15" name="正方形/長方形 14"/>
          <p:cNvSpPr/>
          <p:nvPr/>
        </p:nvSpPr>
        <p:spPr>
          <a:xfrm>
            <a:off x="7015598" y="345743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60727" y="337592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697245" y="329441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49843" y="3014036"/>
            <a:ext cx="1620957" cy="307777"/>
          </a:xfrm>
          <a:prstGeom prst="rect">
            <a:avLst/>
          </a:prstGeom>
          <a:noFill/>
        </p:spPr>
        <p:txBody>
          <a:bodyPr wrap="none" rtlCol="0">
            <a:spAutoFit/>
          </a:bodyPr>
          <a:lstStyle/>
          <a:p>
            <a:pPr algn="ct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45" name="テキスト ボックス 44"/>
          <p:cNvSpPr txBox="1"/>
          <p:nvPr/>
        </p:nvSpPr>
        <p:spPr>
          <a:xfrm>
            <a:off x="3301001" y="267213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1382" y="1076446"/>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72" name="角丸四角形 71"/>
          <p:cNvSpPr/>
          <p:nvPr/>
        </p:nvSpPr>
        <p:spPr>
          <a:xfrm>
            <a:off x="547122" y="2080687"/>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73" name="正方形/長方形 72"/>
          <p:cNvSpPr/>
          <p:nvPr/>
        </p:nvSpPr>
        <p:spPr>
          <a:xfrm>
            <a:off x="538328" y="4439574"/>
            <a:ext cx="8073690" cy="107765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FIELD system </a:t>
            </a:r>
            <a:r>
              <a:rPr lang="ja-JP" altLang="en-US" dirty="0">
                <a:solidFill>
                  <a:srgbClr val="FFFFFF"/>
                </a:solidFill>
                <a:latin typeface="Meiryo" charset="-128"/>
                <a:ea typeface="Meiryo" charset="-128"/>
                <a:cs typeface="Meiryo" charset="-128"/>
              </a:rPr>
              <a:t>ミドルウェア</a:t>
            </a:r>
            <a:endParaRPr kumimoji="1" lang="ja-JP" altLang="en-US" dirty="0">
              <a:solidFill>
                <a:srgbClr val="FFFFFF"/>
              </a:solidFill>
              <a:latin typeface="Meiryo" charset="-128"/>
              <a:ea typeface="Meiryo" charset="-128"/>
              <a:cs typeface="Meiryo" charset="-128"/>
            </a:endParaRPr>
          </a:p>
        </p:txBody>
      </p:sp>
      <p:sp>
        <p:nvSpPr>
          <p:cNvPr id="74" name="正方形/長方形 73"/>
          <p:cNvSpPr/>
          <p:nvPr/>
        </p:nvSpPr>
        <p:spPr>
          <a:xfrm>
            <a:off x="683567" y="4394182"/>
            <a:ext cx="7777725" cy="31363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フィールド</a:t>
            </a:r>
            <a:r>
              <a:rPr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83568" y="5259404"/>
            <a:ext cx="7777724" cy="3136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コンバータ</a:t>
            </a:r>
            <a:r>
              <a:rPr kumimoji="1"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3263054"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PLM</a:t>
            </a:r>
            <a:endParaRPr kumimoji="1" lang="ja-JP" altLang="en-US" dirty="0">
              <a:solidFill>
                <a:srgbClr val="FFFFFF"/>
              </a:solidFill>
              <a:latin typeface="Meiryo" charset="-128"/>
              <a:ea typeface="Meiryo" charset="-128"/>
              <a:cs typeface="Meiryo" charset="-128"/>
            </a:endParaRPr>
          </a:p>
        </p:txBody>
      </p:sp>
      <p:sp>
        <p:nvSpPr>
          <p:cNvPr id="78" name="正方形/長方形 77"/>
          <p:cNvSpPr/>
          <p:nvPr/>
        </p:nvSpPr>
        <p:spPr>
          <a:xfrm>
            <a:off x="531982" y="1374028"/>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SCM</a:t>
            </a:r>
            <a:endParaRPr kumimoji="1" lang="ja-JP" altLang="en-US" dirty="0">
              <a:solidFill>
                <a:srgbClr val="FFFFFF"/>
              </a:solidFill>
              <a:latin typeface="Meiryo" charset="-128"/>
              <a:ea typeface="Meiryo" charset="-128"/>
              <a:cs typeface="Meiryo" charset="-128"/>
            </a:endParaRPr>
          </a:p>
        </p:txBody>
      </p:sp>
      <p:sp>
        <p:nvSpPr>
          <p:cNvPr id="79" name="正方形/長方形 78"/>
          <p:cNvSpPr/>
          <p:nvPr/>
        </p:nvSpPr>
        <p:spPr>
          <a:xfrm>
            <a:off x="5981436"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charset="-128"/>
                <a:ea typeface="Meiryo" charset="-128"/>
                <a:cs typeface="Meiryo" charset="-128"/>
              </a:rPr>
              <a:t>ERP</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64666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ロボット</a:t>
            </a:r>
          </a:p>
        </p:txBody>
      </p:sp>
      <p:sp>
        <p:nvSpPr>
          <p:cNvPr id="6" name="正方形/長方形 5"/>
          <p:cNvSpPr/>
          <p:nvPr/>
        </p:nvSpPr>
        <p:spPr>
          <a:xfrm>
            <a:off x="224929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CNC/MC</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ECM</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5456278"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PLC</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他社機器</a:t>
            </a:r>
            <a:endParaRPr kumimoji="1" lang="en-US" altLang="ja-JP" sz="1200" dirty="0">
              <a:solidFill>
                <a:srgbClr val="FFFFFF"/>
              </a:solidFill>
              <a:latin typeface="Meiryo" charset="-128"/>
              <a:ea typeface="Meiryo" charset="-128"/>
              <a:cs typeface="Meiryo" charset="-128"/>
            </a:endParaRPr>
          </a:p>
        </p:txBody>
      </p:sp>
      <p:sp>
        <p:nvSpPr>
          <p:cNvPr id="67" name="上下矢印 66"/>
          <p:cNvSpPr/>
          <p:nvPr/>
        </p:nvSpPr>
        <p:spPr>
          <a:xfrm>
            <a:off x="125254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p:cNvSpPr/>
          <p:nvPr/>
        </p:nvSpPr>
        <p:spPr>
          <a:xfrm>
            <a:off x="144539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上下矢印 80"/>
          <p:cNvSpPr/>
          <p:nvPr/>
        </p:nvSpPr>
        <p:spPr>
          <a:xfrm>
            <a:off x="3464965"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下矢印 81"/>
          <p:cNvSpPr/>
          <p:nvPr/>
        </p:nvSpPr>
        <p:spPr>
          <a:xfrm>
            <a:off x="546353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下矢印 82"/>
          <p:cNvSpPr/>
          <p:nvPr/>
        </p:nvSpPr>
        <p:spPr>
          <a:xfrm>
            <a:off x="7430665" y="4082952"/>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457200" y="2657746"/>
            <a:ext cx="1424814" cy="369332"/>
          </a:xfrm>
          <a:prstGeom prst="rect">
            <a:avLst/>
          </a:prstGeom>
        </p:spPr>
        <p:txBody>
          <a:bodyPr wrap="none">
            <a:spAutoFit/>
          </a:bodyPr>
          <a:lstStyle/>
          <a:p>
            <a:r>
              <a:rPr lang="en-US" altLang="ja-JP" b="1" dirty="0"/>
              <a:t>FIELD system</a:t>
            </a:r>
            <a:endParaRPr lang="ja-JP" altLang="en-US" dirty="0"/>
          </a:p>
        </p:txBody>
      </p:sp>
      <p:sp>
        <p:nvSpPr>
          <p:cNvPr id="16" name="四角形吹き出し 15"/>
          <p:cNvSpPr/>
          <p:nvPr/>
        </p:nvSpPr>
        <p:spPr>
          <a:xfrm>
            <a:off x="597884" y="4592255"/>
            <a:ext cx="1375722" cy="556726"/>
          </a:xfrm>
          <a:prstGeom prst="wedgeRectCallout">
            <a:avLst>
              <a:gd name="adj1" fmla="val 78004"/>
              <a:gd name="adj2" fmla="val -4841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機器の制御や</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データの読み出し</a:t>
            </a:r>
            <a:r>
              <a:rPr lang="en-US" altLang="ja-JP" sz="1000" dirty="0">
                <a:solidFill>
                  <a:srgbClr val="FFFFFF"/>
                </a:solidFill>
                <a:latin typeface="Meiryo" charset="-128"/>
                <a:ea typeface="Meiryo" charset="-128"/>
                <a:cs typeface="Meiryo" charset="-128"/>
              </a:rPr>
              <a:t> </a:t>
            </a:r>
          </a:p>
          <a:p>
            <a:pPr algn="ctr"/>
            <a:r>
              <a:rPr lang="ja-JP" altLang="en-US" sz="1000" dirty="0">
                <a:solidFill>
                  <a:srgbClr val="FFFFFF"/>
                </a:solidFill>
                <a:latin typeface="Meiryo" charset="-128"/>
                <a:ea typeface="Meiryo" charset="-128"/>
                <a:cs typeface="Meiryo" charset="-128"/>
              </a:rPr>
              <a:t>＊仕様公開＊</a:t>
            </a:r>
          </a:p>
        </p:txBody>
      </p:sp>
      <p:sp>
        <p:nvSpPr>
          <p:cNvPr id="39" name="四角形吹き出し 38"/>
          <p:cNvSpPr/>
          <p:nvPr/>
        </p:nvSpPr>
        <p:spPr>
          <a:xfrm>
            <a:off x="6948327" y="4832778"/>
            <a:ext cx="1603300" cy="556726"/>
          </a:xfrm>
          <a:prstGeom prst="wedgeRectCallout">
            <a:avLst>
              <a:gd name="adj1" fmla="val -73819"/>
              <a:gd name="adj2" fmla="val 5183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機器固有のデータ形式を共通データ形式に変換</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＊仕様公開＊</a:t>
            </a:r>
          </a:p>
        </p:txBody>
      </p:sp>
    </p:spTree>
    <p:extLst>
      <p:ext uri="{BB962C8B-B14F-4D97-AF65-F5344CB8AC3E}">
        <p14:creationId xmlns:p14="http://schemas.microsoft.com/office/powerpoint/2010/main" val="2188815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IoT</a:t>
            </a:r>
            <a:r>
              <a:rPr lang="ja-JP" altLang="en-US" dirty="0"/>
              <a:t>それ自体は目的ではない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110" name="図 10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12" y="1052736"/>
            <a:ext cx="8791905" cy="5112568"/>
          </a:xfrm>
          <a:prstGeom prst="rect">
            <a:avLst/>
          </a:prstGeom>
          <a:effectLst>
            <a:outerShdw blurRad="50800" dist="76200" dir="2700000" algn="tl" rotWithShape="0">
              <a:prstClr val="black">
                <a:alpha val="40000"/>
              </a:prstClr>
            </a:outerShdw>
          </a:effectLst>
        </p:spPr>
      </p:pic>
      <p:sp>
        <p:nvSpPr>
          <p:cNvPr id="112" name="テキスト ボックス 111"/>
          <p:cNvSpPr txBox="1"/>
          <p:nvPr/>
        </p:nvSpPr>
        <p:spPr>
          <a:xfrm>
            <a:off x="6267728" y="6226425"/>
            <a:ext cx="2703689" cy="369332"/>
          </a:xfrm>
          <a:prstGeom prst="rect">
            <a:avLst/>
          </a:prstGeom>
          <a:noFill/>
        </p:spPr>
        <p:txBody>
          <a:bodyPr wrap="none" rtlCol="0">
            <a:spAutoFit/>
          </a:bodyPr>
          <a:lstStyle/>
          <a:p>
            <a:pPr algn="r"/>
            <a:r>
              <a:rPr kumimoji="1" lang="en-US" altLang="ja-JP" dirty="0">
                <a:solidFill>
                  <a:schemeClr val="tx1">
                    <a:lumMod val="50000"/>
                    <a:lumOff val="50000"/>
                  </a:schemeClr>
                </a:solidFill>
                <a:latin typeface="Meiryo" charset="-128"/>
                <a:ea typeface="Meiryo" charset="-128"/>
                <a:cs typeface="Meiryo" charset="-128"/>
              </a:rPr>
              <a:t>SAP</a:t>
            </a:r>
            <a:r>
              <a:rPr kumimoji="1" lang="ja-JP" altLang="en-US" dirty="0">
                <a:solidFill>
                  <a:schemeClr val="tx1">
                    <a:lumMod val="50000"/>
                    <a:lumOff val="50000"/>
                  </a:schemeClr>
                </a:solidFill>
                <a:latin typeface="Meiryo" charset="-128"/>
                <a:ea typeface="Meiryo" charset="-128"/>
                <a:cs typeface="Meiryo" charset="-128"/>
              </a:rPr>
              <a:t>ジャパンの資料から</a:t>
            </a:r>
          </a:p>
        </p:txBody>
      </p:sp>
    </p:spTree>
    <p:extLst>
      <p:ext uri="{BB962C8B-B14F-4D97-AF65-F5344CB8AC3E}">
        <p14:creationId xmlns:p14="http://schemas.microsoft.com/office/powerpoint/2010/main" val="3191638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LPWA</a:t>
            </a:r>
          </a:p>
          <a:p>
            <a:pPr algn="r"/>
            <a:r>
              <a:rPr lang="en-US" altLang="ja-JP" sz="1200" dirty="0">
                <a:solidFill>
                  <a:srgbClr val="FFFFFF"/>
                </a:solidFill>
                <a:latin typeface="Arial"/>
                <a:ea typeface="HGP創英角ｺﾞｼｯｸUB" pitchFamily="50" charset="-128"/>
                <a:cs typeface="Arial"/>
              </a:rPr>
              <a:t>Low Power, Wide Area</a:t>
            </a:r>
            <a:endParaRPr lang="en-US" altLang="ja-JP" sz="12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6880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5004048" y="1484784"/>
            <a:ext cx="3240360" cy="46085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dirty="0">
                <a:solidFill>
                  <a:srgbClr val="FFFFFF"/>
                </a:solidFill>
                <a:latin typeface="Meiryo" charset="-128"/>
                <a:ea typeface="Meiryo" charset="-128"/>
                <a:cs typeface="Meiryo" charset="-128"/>
              </a:rPr>
              <a:t>低　速</a:t>
            </a:r>
            <a:endParaRPr lang="en-US" altLang="ja-JP" sz="4800"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最大数十キロ</a:t>
            </a:r>
            <a:r>
              <a:rPr kumimoji="1" lang="en-US" altLang="ja-JP" dirty="0">
                <a:solidFill>
                  <a:srgbClr val="FFFFFF"/>
                </a:solidFill>
                <a:latin typeface="Meiryo" charset="-128"/>
                <a:ea typeface="Meiryo" charset="-128"/>
                <a:cs typeface="Meiryo" charset="-128"/>
              </a:rPr>
              <a:t>bps</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899592" y="1484784"/>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低消費電力</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規定の電池容量で数ヶ月から数年使用可</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899592" y="3068960"/>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広域通信</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基地局から数キロから数十キロをカバー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899592" y="4653136"/>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低コスト</a:t>
            </a:r>
            <a:endParaRPr kumimoji="1" lang="en-US" altLang="ja-JP" sz="3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@10</a:t>
            </a:r>
            <a:r>
              <a:rPr lang="ja-JP" altLang="en-US" sz="1200" dirty="0">
                <a:solidFill>
                  <a:srgbClr val="FFFFFF"/>
                </a:solidFill>
                <a:latin typeface="Meiryo" charset="-128"/>
                <a:ea typeface="Meiryo" charset="-128"/>
                <a:cs typeface="Meiryo" charset="-128"/>
              </a:rPr>
              <a:t>円</a:t>
            </a:r>
            <a:r>
              <a:rPr lang="en-US" altLang="ja-JP" sz="1200" dirty="0">
                <a:solidFill>
                  <a:srgbClr val="FFFFFF"/>
                </a:solidFill>
                <a:latin typeface="Meiryo" charset="-128"/>
                <a:ea typeface="Meiryo" charset="-128"/>
                <a:cs typeface="Meiryo" charset="-128"/>
              </a:rPr>
              <a:t>/</a:t>
            </a:r>
            <a:r>
              <a:rPr lang="ja-JP" altLang="en-US" sz="1200" dirty="0">
                <a:solidFill>
                  <a:srgbClr val="FFFFFF"/>
                </a:solidFill>
                <a:latin typeface="Meiryo" charset="-128"/>
                <a:ea typeface="Meiryo" charset="-128"/>
                <a:cs typeface="Meiryo" charset="-128"/>
              </a:rPr>
              <a:t>月程度からの使用料</a:t>
            </a:r>
            <a:endParaRPr kumimoji="1" lang="ja-JP" altLang="en-US" sz="1200" dirty="0">
              <a:solidFill>
                <a:srgbClr val="FFFFFF"/>
              </a:solidFill>
              <a:latin typeface="Meiryo" charset="-128"/>
              <a:ea typeface="Meiryo" charset="-128"/>
              <a:cs typeface="Meiryo" charset="-128"/>
            </a:endParaRPr>
          </a:p>
        </p:txBody>
      </p:sp>
      <p:sp>
        <p:nvSpPr>
          <p:cNvPr id="8" name="左右矢印 7"/>
          <p:cNvSpPr/>
          <p:nvPr/>
        </p:nvSpPr>
        <p:spPr>
          <a:xfrm>
            <a:off x="4031940" y="1871401"/>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9" name="左右矢印 8"/>
          <p:cNvSpPr/>
          <p:nvPr/>
        </p:nvSpPr>
        <p:spPr>
          <a:xfrm>
            <a:off x="4031940" y="3455577"/>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0" name="左右矢印 9"/>
          <p:cNvSpPr/>
          <p:nvPr/>
        </p:nvSpPr>
        <p:spPr>
          <a:xfrm>
            <a:off x="3965679" y="5039753"/>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1" name="テキスト ボックス 10"/>
          <p:cNvSpPr txBox="1"/>
          <p:nvPr/>
        </p:nvSpPr>
        <p:spPr>
          <a:xfrm>
            <a:off x="2068366" y="1005370"/>
            <a:ext cx="902811" cy="523220"/>
          </a:xfrm>
          <a:prstGeom prst="rect">
            <a:avLst/>
          </a:prstGeom>
          <a:noFill/>
        </p:spPr>
        <p:txBody>
          <a:bodyPr wrap="none" rtlCol="0">
            <a:spAutoFit/>
          </a:bodyPr>
          <a:lstStyle/>
          <a:p>
            <a:pPr algn="ctr"/>
            <a:r>
              <a:rPr kumimoji="1" lang="ja-JP" altLang="en-US" sz="2800" dirty="0">
                <a:solidFill>
                  <a:srgbClr val="0070C0"/>
                </a:solidFill>
                <a:latin typeface="Meiryo" charset="-128"/>
                <a:ea typeface="Meiryo" charset="-128"/>
                <a:cs typeface="Meiryo" charset="-128"/>
              </a:rPr>
              <a:t>利点</a:t>
            </a:r>
          </a:p>
        </p:txBody>
      </p:sp>
      <p:sp>
        <p:nvSpPr>
          <p:cNvPr id="12" name="テキスト ボックス 11"/>
          <p:cNvSpPr txBox="1"/>
          <p:nvPr/>
        </p:nvSpPr>
        <p:spPr>
          <a:xfrm>
            <a:off x="6172822" y="1003575"/>
            <a:ext cx="902811" cy="523220"/>
          </a:xfrm>
          <a:prstGeom prst="rect">
            <a:avLst/>
          </a:prstGeom>
          <a:noFill/>
        </p:spPr>
        <p:txBody>
          <a:bodyPr wrap="none" rtlCol="0">
            <a:spAutoFit/>
          </a:bodyPr>
          <a:lstStyle/>
          <a:p>
            <a:pPr algn="ctr"/>
            <a:r>
              <a:rPr kumimoji="1" lang="ja-JP" altLang="en-US" sz="2800" dirty="0">
                <a:solidFill>
                  <a:srgbClr val="C00000"/>
                </a:solidFill>
                <a:latin typeface="Meiryo" charset="-128"/>
                <a:ea typeface="Meiryo" charset="-128"/>
                <a:cs typeface="Meiryo" charset="-128"/>
              </a:rPr>
              <a:t>制約</a:t>
            </a:r>
          </a:p>
        </p:txBody>
      </p:sp>
    </p:spTree>
    <p:extLst>
      <p:ext uri="{BB962C8B-B14F-4D97-AF65-F5344CB8AC3E}">
        <p14:creationId xmlns:p14="http://schemas.microsoft.com/office/powerpoint/2010/main" val="779698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5" name="正方形/長方形 4"/>
          <p:cNvSpPr/>
          <p:nvPr/>
        </p:nvSpPr>
        <p:spPr>
          <a:xfrm>
            <a:off x="4523207" y="6381328"/>
            <a:ext cx="4572000" cy="215444"/>
          </a:xfrm>
          <a:prstGeom prst="rect">
            <a:avLst/>
          </a:prstGeom>
        </p:spPr>
        <p:txBody>
          <a:bodyPr>
            <a:spAutoFit/>
          </a:bodyPr>
          <a:lstStyle/>
          <a:p>
            <a:pPr algn="r"/>
            <a:r>
              <a:rPr lang="ja-JP" altLang="en-US" sz="800" dirty="0"/>
              <a:t>http://itpro.nikkeibp.co.jp/atcl/column/16/071500148/072000003/</a:t>
            </a:r>
          </a:p>
        </p:txBody>
      </p:sp>
      <p:cxnSp>
        <p:nvCxnSpPr>
          <p:cNvPr id="8" name="直線矢印コネクタ 7"/>
          <p:cNvCxnSpPr/>
          <p:nvPr/>
        </p:nvCxnSpPr>
        <p:spPr>
          <a:xfrm flipV="1">
            <a:off x="1070191" y="1303192"/>
            <a:ext cx="0" cy="460851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a:off x="1070191" y="5911704"/>
            <a:ext cx="6768752"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7910951" y="5173783"/>
            <a:ext cx="400110" cy="810478"/>
          </a:xfrm>
          <a:prstGeom prst="rect">
            <a:avLst/>
          </a:prstGeom>
          <a:noFill/>
        </p:spPr>
        <p:txBody>
          <a:bodyPr vert="eaVert"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到達範囲</a:t>
            </a:r>
          </a:p>
        </p:txBody>
      </p:sp>
      <p:sp>
        <p:nvSpPr>
          <p:cNvPr id="17" name="テキスト ボックス 16"/>
          <p:cNvSpPr txBox="1"/>
          <p:nvPr/>
        </p:nvSpPr>
        <p:spPr>
          <a:xfrm>
            <a:off x="1214207" y="5999681"/>
            <a:ext cx="468398"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r>
              <a:rPr lang="en-US" altLang="ja-JP">
                <a:solidFill>
                  <a:schemeClr val="tx1">
                    <a:lumMod val="50000"/>
                    <a:lumOff val="50000"/>
                  </a:schemeClr>
                </a:solidFill>
              </a:rPr>
              <a:t>1m</a:t>
            </a:r>
            <a:endParaRPr lang="ja-JP" altLang="en-US" dirty="0">
              <a:solidFill>
                <a:schemeClr val="tx1">
                  <a:lumMod val="50000"/>
                  <a:lumOff val="50000"/>
                </a:schemeClr>
              </a:solidFill>
            </a:endParaRPr>
          </a:p>
        </p:txBody>
      </p:sp>
      <p:sp>
        <p:nvSpPr>
          <p:cNvPr id="19" name="テキスト ボックス 18"/>
          <p:cNvSpPr txBox="1"/>
          <p:nvPr/>
        </p:nvSpPr>
        <p:spPr>
          <a:xfrm>
            <a:off x="4252174" y="6001543"/>
            <a:ext cx="692818"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pPr algn="ctr"/>
            <a:r>
              <a:rPr lang="en-US" altLang="ja-JP">
                <a:solidFill>
                  <a:schemeClr val="tx1">
                    <a:lumMod val="50000"/>
                    <a:lumOff val="50000"/>
                  </a:schemeClr>
                </a:solidFill>
              </a:rPr>
              <a:t>100m</a:t>
            </a:r>
            <a:endParaRPr lang="ja-JP" altLang="en-US" dirty="0">
              <a:solidFill>
                <a:schemeClr val="tx1">
                  <a:lumMod val="50000"/>
                  <a:lumOff val="50000"/>
                </a:schemeClr>
              </a:solidFill>
            </a:endParaRPr>
          </a:p>
        </p:txBody>
      </p:sp>
      <p:sp>
        <p:nvSpPr>
          <p:cNvPr id="20" name="テキスト ボックス 19"/>
          <p:cNvSpPr txBox="1"/>
          <p:nvPr/>
        </p:nvSpPr>
        <p:spPr>
          <a:xfrm>
            <a:off x="7152537" y="5999681"/>
            <a:ext cx="679994"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pPr algn="ctr"/>
            <a:r>
              <a:rPr lang="en-US" altLang="ja-JP" dirty="0">
                <a:solidFill>
                  <a:schemeClr val="tx1">
                    <a:lumMod val="50000"/>
                    <a:lumOff val="50000"/>
                  </a:schemeClr>
                </a:solidFill>
              </a:rPr>
              <a:t>10km</a:t>
            </a:r>
            <a:endParaRPr lang="ja-JP" altLang="en-US" dirty="0">
              <a:solidFill>
                <a:schemeClr val="tx1">
                  <a:lumMod val="50000"/>
                  <a:lumOff val="50000"/>
                </a:schemeClr>
              </a:solidFill>
            </a:endParaRPr>
          </a:p>
        </p:txBody>
      </p:sp>
      <p:sp>
        <p:nvSpPr>
          <p:cNvPr id="21" name="正方形/長方形 20"/>
          <p:cNvSpPr/>
          <p:nvPr/>
        </p:nvSpPr>
        <p:spPr>
          <a:xfrm>
            <a:off x="4310551" y="3499943"/>
            <a:ext cx="3528392" cy="2294507"/>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LPWA</a:t>
            </a:r>
          </a:p>
          <a:p>
            <a:pPr algn="ctr"/>
            <a:endParaRPr kumimoji="1" lang="ja-JP" altLang="en-US" sz="2000" dirty="0">
              <a:solidFill>
                <a:srgbClr val="FFFFFF"/>
              </a:solidFill>
              <a:latin typeface="Meiryo" charset="-128"/>
              <a:ea typeface="Meiryo" charset="-128"/>
              <a:cs typeface="Meiryo" charset="-128"/>
            </a:endParaRPr>
          </a:p>
        </p:txBody>
      </p:sp>
      <p:sp>
        <p:nvSpPr>
          <p:cNvPr id="22" name="正方形/長方形 21"/>
          <p:cNvSpPr/>
          <p:nvPr/>
        </p:nvSpPr>
        <p:spPr>
          <a:xfrm>
            <a:off x="1286215" y="3698756"/>
            <a:ext cx="3168352" cy="1944216"/>
          </a:xfrm>
          <a:prstGeom prst="rect">
            <a:avLst/>
          </a:prstGeom>
          <a:solidFill>
            <a:schemeClr val="accent4">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BLE</a:t>
            </a:r>
          </a:p>
          <a:p>
            <a:pPr algn="ctr"/>
            <a:r>
              <a:rPr kumimoji="1" lang="en-US" altLang="ja-JP" sz="800" dirty="0">
                <a:solidFill>
                  <a:srgbClr val="FFFFFF"/>
                </a:solidFill>
                <a:latin typeface="Meiryo" charset="-128"/>
                <a:ea typeface="Meiryo" charset="-128"/>
                <a:cs typeface="Meiryo" charset="-128"/>
              </a:rPr>
              <a:t>(Bluetooth Low Energy)</a:t>
            </a:r>
          </a:p>
          <a:p>
            <a:pPr algn="ctr"/>
            <a:r>
              <a:rPr lang="en-US" altLang="ja-JP" sz="2000" dirty="0">
                <a:solidFill>
                  <a:srgbClr val="FFFFFF"/>
                </a:solidFill>
                <a:latin typeface="Meiryo" charset="-128"/>
                <a:ea typeface="Meiryo" charset="-128"/>
                <a:cs typeface="Meiryo" charset="-128"/>
              </a:rPr>
              <a:t>ZigBee</a:t>
            </a:r>
            <a:endParaRPr kumimoji="1" lang="ja-JP" altLang="en-US" sz="2000" dirty="0">
              <a:solidFill>
                <a:srgbClr val="FFFFFF"/>
              </a:solidFill>
              <a:latin typeface="Meiryo" charset="-128"/>
              <a:ea typeface="Meiryo" charset="-128"/>
              <a:cs typeface="Meiryo" charset="-128"/>
            </a:endParaRPr>
          </a:p>
        </p:txBody>
      </p:sp>
      <p:sp>
        <p:nvSpPr>
          <p:cNvPr id="23" name="正方形/長方形 22"/>
          <p:cNvSpPr/>
          <p:nvPr/>
        </p:nvSpPr>
        <p:spPr>
          <a:xfrm>
            <a:off x="1514161" y="1828385"/>
            <a:ext cx="2592289" cy="1995091"/>
          </a:xfrm>
          <a:prstGeom prst="rect">
            <a:avLst/>
          </a:prstGeom>
          <a:solidFill>
            <a:schemeClr val="accent6">
              <a:lumMod val="50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無線</a:t>
            </a:r>
            <a:r>
              <a:rPr kumimoji="1" lang="en-US" altLang="ja-JP" sz="2000" dirty="0">
                <a:solidFill>
                  <a:srgbClr val="FFFFFF"/>
                </a:solidFill>
                <a:latin typeface="Meiryo" charset="-128"/>
                <a:ea typeface="Meiryo" charset="-128"/>
                <a:cs typeface="Meiryo" charset="-128"/>
              </a:rPr>
              <a:t>LAN(</a:t>
            </a:r>
            <a:r>
              <a:rPr kumimoji="1" lang="en-US" altLang="ja-JP" sz="2000" dirty="0" err="1">
                <a:solidFill>
                  <a:srgbClr val="FFFFFF"/>
                </a:solidFill>
                <a:latin typeface="Meiryo" charset="-128"/>
                <a:ea typeface="Meiryo" charset="-128"/>
                <a:cs typeface="Meiryo" charset="-128"/>
              </a:rPr>
              <a:t>WiFi</a:t>
            </a:r>
            <a:r>
              <a:rPr kumimoji="1" lang="en-US" altLang="ja-JP" sz="2000" dirty="0">
                <a:solidFill>
                  <a:srgbClr val="FFFFFF"/>
                </a:solidFill>
                <a:latin typeface="Meiryo" charset="-128"/>
                <a:ea typeface="Meiryo" charset="-128"/>
                <a:cs typeface="Meiryo" charset="-128"/>
              </a:rPr>
              <a:t>)</a:t>
            </a:r>
            <a:endParaRPr kumimoji="1" lang="ja-JP" altLang="en-US" sz="2000" dirty="0">
              <a:solidFill>
                <a:srgbClr val="FFFFFF"/>
              </a:solidFill>
              <a:latin typeface="Meiryo" charset="-128"/>
              <a:ea typeface="Meiryo" charset="-128"/>
              <a:cs typeface="Meiryo" charset="-128"/>
            </a:endParaRPr>
          </a:p>
        </p:txBody>
      </p:sp>
      <p:sp>
        <p:nvSpPr>
          <p:cNvPr id="24" name="テキスト ボックス 23"/>
          <p:cNvSpPr txBox="1"/>
          <p:nvPr/>
        </p:nvSpPr>
        <p:spPr>
          <a:xfrm>
            <a:off x="899592" y="1006176"/>
            <a:ext cx="902811" cy="307777"/>
          </a:xfrm>
          <a:prstGeom prst="rect">
            <a:avLst/>
          </a:prstGeom>
          <a:noFill/>
        </p:spPr>
        <p:txBody>
          <a:bodyPr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消費電力</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25" name="正方形/長方形 24"/>
          <p:cNvSpPr/>
          <p:nvPr/>
        </p:nvSpPr>
        <p:spPr>
          <a:xfrm>
            <a:off x="3933071" y="2707979"/>
            <a:ext cx="2439129" cy="964020"/>
          </a:xfrm>
          <a:prstGeom prst="rect">
            <a:avLst/>
          </a:prstGeom>
          <a:solidFill>
            <a:schemeClr val="accent3">
              <a:lumMod val="50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GSM</a:t>
            </a:r>
            <a:endParaRPr kumimoji="1" lang="ja-JP" altLang="en-US" sz="2000" dirty="0">
              <a:solidFill>
                <a:srgbClr val="FFFFFF"/>
              </a:solidFill>
              <a:latin typeface="Meiryo" charset="-128"/>
              <a:ea typeface="Meiryo" charset="-128"/>
              <a:cs typeface="Meiryo" charset="-128"/>
            </a:endParaRPr>
          </a:p>
        </p:txBody>
      </p:sp>
      <p:sp>
        <p:nvSpPr>
          <p:cNvPr id="26" name="正方形/長方形 25"/>
          <p:cNvSpPr/>
          <p:nvPr/>
        </p:nvSpPr>
        <p:spPr>
          <a:xfrm>
            <a:off x="3933071" y="1480630"/>
            <a:ext cx="2439129" cy="1198301"/>
          </a:xfrm>
          <a:prstGeom prst="rect">
            <a:avLst/>
          </a:prstGeom>
          <a:solidFill>
            <a:srgbClr val="00B05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3G</a:t>
            </a:r>
          </a:p>
          <a:p>
            <a:pPr algn="ctr"/>
            <a:r>
              <a:rPr lang="en-US" altLang="ja-JP" sz="2000" dirty="0">
                <a:solidFill>
                  <a:srgbClr val="FFFFFF"/>
                </a:solidFill>
                <a:latin typeface="Meiryo" charset="-128"/>
                <a:ea typeface="Meiryo" charset="-128"/>
                <a:cs typeface="Meiryo" charset="-128"/>
              </a:rPr>
              <a:t>4G/LTE</a:t>
            </a:r>
            <a:endParaRPr kumimoji="1" lang="ja-JP" altLang="en-US" sz="800" dirty="0">
              <a:solidFill>
                <a:srgbClr val="FFFFFF"/>
              </a:solidFill>
              <a:latin typeface="Meiryo" charset="-128"/>
              <a:ea typeface="Meiryo" charset="-128"/>
              <a:cs typeface="Meiryo" charset="-128"/>
            </a:endParaRPr>
          </a:p>
        </p:txBody>
      </p:sp>
      <p:cxnSp>
        <p:nvCxnSpPr>
          <p:cNvPr id="28" name="カギ線コネクタ 27"/>
          <p:cNvCxnSpPr>
            <a:stCxn id="26" idx="3"/>
          </p:cNvCxnSpPr>
          <p:nvPr/>
        </p:nvCxnSpPr>
        <p:spPr>
          <a:xfrm>
            <a:off x="6372200" y="2079781"/>
            <a:ext cx="974609" cy="2175739"/>
          </a:xfrm>
          <a:prstGeom prst="bent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69985" y="5642972"/>
            <a:ext cx="364202" cy="307777"/>
          </a:xfrm>
          <a:prstGeom prst="rect">
            <a:avLst/>
          </a:prstGeom>
          <a:noFill/>
        </p:spPr>
        <p:txBody>
          <a:bodyPr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低</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30" name="テキスト ボックス 29"/>
          <p:cNvSpPr txBox="1"/>
          <p:nvPr/>
        </p:nvSpPr>
        <p:spPr>
          <a:xfrm>
            <a:off x="669985" y="1326741"/>
            <a:ext cx="364202" cy="307777"/>
          </a:xfrm>
          <a:prstGeom prst="rect">
            <a:avLst/>
          </a:prstGeom>
          <a:noFill/>
        </p:spPr>
        <p:txBody>
          <a:bodyPr wrap="none" rtlCol="0">
            <a:spAutoFit/>
          </a:bodyPr>
          <a:lstStyle/>
          <a:p>
            <a:r>
              <a:rPr kumimoji="1" lang="ja-JP" altLang="en-US" sz="1400" dirty="0">
                <a:solidFill>
                  <a:schemeClr val="tx1">
                    <a:lumMod val="50000"/>
                    <a:lumOff val="50000"/>
                  </a:schemeClr>
                </a:solidFill>
                <a:latin typeface="Meiryo" charset="-128"/>
                <a:ea typeface="Meiryo" charset="-128"/>
                <a:cs typeface="Meiryo" charset="-128"/>
              </a:rPr>
              <a:t>高</a:t>
            </a:r>
          </a:p>
        </p:txBody>
      </p:sp>
      <p:sp>
        <p:nvSpPr>
          <p:cNvPr id="31" name="テキスト ボックス 30"/>
          <p:cNvSpPr txBox="1"/>
          <p:nvPr/>
        </p:nvSpPr>
        <p:spPr>
          <a:xfrm>
            <a:off x="6404615" y="2600303"/>
            <a:ext cx="1824538" cy="415498"/>
          </a:xfrm>
          <a:prstGeom prst="rect">
            <a:avLst/>
          </a:prstGeom>
          <a:solidFill>
            <a:srgbClr val="FFFFFF">
              <a:alpha val="53725"/>
            </a:srgbClr>
          </a:solidFill>
        </p:spPr>
        <p:txBody>
          <a:bodyPr wrap="none" rtlCol="0">
            <a:spAutoFit/>
          </a:bodyPr>
          <a:lstStyle/>
          <a:p>
            <a:r>
              <a:rPr kumimoji="1" lang="ja-JP" altLang="en-US" sz="1050" dirty="0">
                <a:solidFill>
                  <a:schemeClr val="accent6">
                    <a:lumMod val="75000"/>
                  </a:schemeClr>
                </a:solidFill>
                <a:latin typeface="Meiryo" charset="-128"/>
                <a:ea typeface="Meiryo" charset="-128"/>
                <a:cs typeface="Meiryo" charset="-128"/>
              </a:rPr>
              <a:t>通信キャリアが参入を急ぐ</a:t>
            </a:r>
            <a:endParaRPr kumimoji="1" lang="en-US" altLang="ja-JP" sz="1050" dirty="0">
              <a:solidFill>
                <a:schemeClr val="accent6">
                  <a:lumMod val="75000"/>
                </a:schemeClr>
              </a:solidFill>
              <a:latin typeface="Meiryo" charset="-128"/>
              <a:ea typeface="Meiryo" charset="-128"/>
              <a:cs typeface="Meiryo" charset="-128"/>
            </a:endParaRPr>
          </a:p>
          <a:p>
            <a:r>
              <a:rPr kumimoji="1" lang="en-US" altLang="ja-JP" sz="1050" dirty="0">
                <a:solidFill>
                  <a:schemeClr val="accent6">
                    <a:lumMod val="75000"/>
                  </a:schemeClr>
                </a:solidFill>
                <a:latin typeface="Meiryo" charset="-128"/>
                <a:ea typeface="Meiryo" charset="-128"/>
                <a:cs typeface="Meiryo" charset="-128"/>
              </a:rPr>
              <a:t>NB-</a:t>
            </a:r>
            <a:r>
              <a:rPr kumimoji="1" lang="en-US" altLang="ja-JP" sz="1050" dirty="0" err="1">
                <a:solidFill>
                  <a:schemeClr val="accent6">
                    <a:lumMod val="75000"/>
                  </a:schemeClr>
                </a:solidFill>
                <a:latin typeface="Meiryo" charset="-128"/>
                <a:ea typeface="Meiryo" charset="-128"/>
                <a:cs typeface="Meiryo" charset="-128"/>
              </a:rPr>
              <a:t>IoT</a:t>
            </a:r>
            <a:r>
              <a:rPr kumimoji="1" lang="ja-JP" altLang="en-US" sz="1050" dirty="0">
                <a:solidFill>
                  <a:schemeClr val="accent6">
                    <a:lumMod val="75000"/>
                  </a:schemeClr>
                </a:solidFill>
                <a:latin typeface="Meiryo" charset="-128"/>
                <a:ea typeface="Meiryo" charset="-128"/>
                <a:cs typeface="Meiryo" charset="-128"/>
              </a:rPr>
              <a:t>　</a:t>
            </a:r>
            <a:r>
              <a:rPr kumimoji="1" lang="en-US" altLang="ja-JP" sz="1050" dirty="0">
                <a:solidFill>
                  <a:schemeClr val="accent6">
                    <a:lumMod val="75000"/>
                  </a:schemeClr>
                </a:solidFill>
                <a:latin typeface="Meiryo" charset="-128"/>
                <a:ea typeface="Meiryo" charset="-128"/>
                <a:cs typeface="Meiryo" charset="-128"/>
              </a:rPr>
              <a:t>(LTE</a:t>
            </a:r>
            <a:r>
              <a:rPr kumimoji="1" lang="ja-JP" altLang="en-US" sz="1050" dirty="0">
                <a:solidFill>
                  <a:schemeClr val="accent6">
                    <a:lumMod val="75000"/>
                  </a:schemeClr>
                </a:solidFill>
                <a:latin typeface="Meiryo" charset="-128"/>
                <a:ea typeface="Meiryo" charset="-128"/>
                <a:cs typeface="Meiryo" charset="-128"/>
              </a:rPr>
              <a:t>帯域を使用</a:t>
            </a:r>
            <a:r>
              <a:rPr kumimoji="1" lang="en-US" altLang="ja-JP" sz="1050" dirty="0">
                <a:solidFill>
                  <a:schemeClr val="accent6">
                    <a:lumMod val="75000"/>
                  </a:schemeClr>
                </a:solidFill>
                <a:latin typeface="Meiryo" charset="-128"/>
                <a:ea typeface="Meiryo" charset="-128"/>
                <a:cs typeface="Meiryo" charset="-128"/>
              </a:rPr>
              <a:t>)</a:t>
            </a:r>
            <a:endParaRPr kumimoji="1" lang="ja-JP" altLang="en-US" sz="1050" dirty="0">
              <a:solidFill>
                <a:schemeClr val="accent6">
                  <a:lumMod val="75000"/>
                </a:schemeClr>
              </a:solidFill>
              <a:latin typeface="Meiryo" charset="-128"/>
              <a:ea typeface="Meiryo" charset="-128"/>
              <a:cs typeface="Meiryo" charset="-128"/>
            </a:endParaRPr>
          </a:p>
        </p:txBody>
      </p:sp>
      <p:sp>
        <p:nvSpPr>
          <p:cNvPr id="35" name="左右矢印 34"/>
          <p:cNvSpPr/>
          <p:nvPr/>
        </p:nvSpPr>
        <p:spPr>
          <a:xfrm>
            <a:off x="4606489" y="4806320"/>
            <a:ext cx="3031931" cy="808792"/>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chemeClr val="bg1"/>
                </a:solidFill>
                <a:latin typeface="Meiryo" charset="-128"/>
                <a:ea typeface="Meiryo" charset="-128"/>
                <a:cs typeface="Meiryo" charset="-128"/>
              </a:rPr>
              <a:t>各種規格が群雄割拠</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42968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a:xfrm>
            <a:off x="6948264" y="6647983"/>
            <a:ext cx="2133600" cy="217800"/>
          </a:xfrm>
        </p:spPr>
        <p:txBody>
          <a:bodyPr/>
          <a:lstStyle/>
          <a:p>
            <a:fld id="{8FF8CC5D-A65D-5946-99B5-645367A967AD}" type="slidenum">
              <a:rPr kumimoji="1" lang="ja-JP" altLang="en-US" sz="1200" smtClean="0">
                <a:latin typeface="Meiryo" charset="-128"/>
                <a:ea typeface="Meiryo" charset="-128"/>
                <a:cs typeface="Meiryo" charset="-128"/>
              </a:rPr>
              <a:t>35</a:t>
            </a:fld>
            <a:endParaRPr kumimoji="1" lang="ja-JP" altLang="en-US" sz="1200" dirty="0">
              <a:latin typeface="Meiryo" charset="-128"/>
              <a:ea typeface="Meiryo" charset="-128"/>
              <a:cs typeface="Meiryo" charset="-128"/>
            </a:endParaRPr>
          </a:p>
        </p:txBody>
      </p:sp>
      <p:sp>
        <p:nvSpPr>
          <p:cNvPr id="5" name="正方形/長方形 4"/>
          <p:cNvSpPr/>
          <p:nvPr/>
        </p:nvSpPr>
        <p:spPr>
          <a:xfrm>
            <a:off x="874828" y="872101"/>
            <a:ext cx="7992888" cy="5184576"/>
          </a:xfrm>
          <a:prstGeom prst="rect">
            <a:avLst/>
          </a:prstGeom>
          <a:gradFill flip="none" rotWithShape="1">
            <a:gsLst>
              <a:gs pos="0">
                <a:schemeClr val="accent5">
                  <a:lumMod val="20000"/>
                  <a:lumOff val="80000"/>
                </a:schemeClr>
              </a:gs>
              <a:gs pos="100000">
                <a:schemeClr val="accent6">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010023" y="6099343"/>
            <a:ext cx="527709"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0.01</a:t>
            </a:r>
            <a:endParaRPr kumimoji="1" lang="ja-JP" altLang="en-US" sz="1200" dirty="0">
              <a:solidFill>
                <a:srgbClr val="3366FF"/>
              </a:solidFill>
              <a:latin typeface="Meiryo" charset="-128"/>
              <a:ea typeface="Meiryo" charset="-128"/>
              <a:cs typeface="Meiryo" charset="-128"/>
            </a:endParaRPr>
          </a:p>
        </p:txBody>
      </p:sp>
      <p:sp>
        <p:nvSpPr>
          <p:cNvPr id="7" name="テキスト ボックス 6"/>
          <p:cNvSpPr txBox="1"/>
          <p:nvPr/>
        </p:nvSpPr>
        <p:spPr>
          <a:xfrm>
            <a:off x="3057506" y="6099343"/>
            <a:ext cx="280846"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1</a:t>
            </a:r>
            <a:endParaRPr kumimoji="1" lang="ja-JP" altLang="en-US" sz="1200" dirty="0">
              <a:solidFill>
                <a:srgbClr val="3366FF"/>
              </a:solidFill>
              <a:latin typeface="Meiryo" charset="-128"/>
              <a:ea typeface="Meiryo" charset="-128"/>
              <a:cs typeface="Meiryo" charset="-128"/>
            </a:endParaRPr>
          </a:p>
        </p:txBody>
      </p:sp>
      <p:sp>
        <p:nvSpPr>
          <p:cNvPr id="8" name="テキスト ボックス 7"/>
          <p:cNvSpPr txBox="1"/>
          <p:nvPr/>
        </p:nvSpPr>
        <p:spPr>
          <a:xfrm>
            <a:off x="5202024" y="6092469"/>
            <a:ext cx="377026"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10</a:t>
            </a:r>
            <a:endParaRPr kumimoji="1" lang="ja-JP" altLang="en-US" sz="1200" dirty="0">
              <a:solidFill>
                <a:srgbClr val="3366FF"/>
              </a:solidFill>
              <a:latin typeface="Meiryo" charset="-128"/>
              <a:ea typeface="Meiryo" charset="-128"/>
              <a:cs typeface="Meiryo" charset="-128"/>
            </a:endParaRPr>
          </a:p>
        </p:txBody>
      </p:sp>
      <p:sp>
        <p:nvSpPr>
          <p:cNvPr id="9" name="テキスト ボックス 8"/>
          <p:cNvSpPr txBox="1"/>
          <p:nvPr/>
        </p:nvSpPr>
        <p:spPr>
          <a:xfrm>
            <a:off x="7463560" y="6089032"/>
            <a:ext cx="473206" cy="276999"/>
          </a:xfrm>
          <a:prstGeom prst="rect">
            <a:avLst/>
          </a:prstGeom>
          <a:noFill/>
        </p:spPr>
        <p:txBody>
          <a:bodyPr wrap="none" rtlCol="0">
            <a:spAutoFit/>
          </a:bodyPr>
          <a:lstStyle/>
          <a:p>
            <a:r>
              <a:rPr kumimoji="1" lang="en-US" altLang="ja-JP" sz="1200" dirty="0">
                <a:solidFill>
                  <a:srgbClr val="3366FF"/>
                </a:solidFill>
                <a:latin typeface="Meiryo" charset="-128"/>
                <a:ea typeface="Meiryo" charset="-128"/>
                <a:cs typeface="Meiryo" charset="-128"/>
              </a:rPr>
              <a:t>100</a:t>
            </a:r>
            <a:endParaRPr kumimoji="1" lang="ja-JP" altLang="en-US" sz="1200" dirty="0">
              <a:solidFill>
                <a:srgbClr val="3366FF"/>
              </a:solidFill>
              <a:latin typeface="Meiryo" charset="-128"/>
              <a:ea typeface="Meiryo" charset="-128"/>
              <a:cs typeface="Meiryo" charset="-128"/>
            </a:endParaRPr>
          </a:p>
        </p:txBody>
      </p:sp>
      <p:sp>
        <p:nvSpPr>
          <p:cNvPr id="10" name="テキスト ボックス 9"/>
          <p:cNvSpPr txBox="1"/>
          <p:nvPr/>
        </p:nvSpPr>
        <p:spPr>
          <a:xfrm>
            <a:off x="8298318" y="6084050"/>
            <a:ext cx="575799"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Mbps</a:t>
            </a:r>
            <a:endParaRPr kumimoji="1" lang="ja-JP" altLang="en-US" sz="1200" dirty="0">
              <a:solidFill>
                <a:srgbClr val="3366FF"/>
              </a:solidFill>
              <a:latin typeface="Meiryo" charset="-128"/>
              <a:ea typeface="Meiryo" charset="-128"/>
              <a:cs typeface="Meiryo" charset="-128"/>
            </a:endParaRPr>
          </a:p>
        </p:txBody>
      </p:sp>
      <p:sp>
        <p:nvSpPr>
          <p:cNvPr id="11" name="テキスト ボックス 10"/>
          <p:cNvSpPr txBox="1"/>
          <p:nvPr/>
        </p:nvSpPr>
        <p:spPr>
          <a:xfrm>
            <a:off x="133990" y="1038349"/>
            <a:ext cx="740908" cy="276999"/>
          </a:xfrm>
          <a:prstGeom prst="rect">
            <a:avLst/>
          </a:prstGeom>
          <a:noFill/>
        </p:spPr>
        <p:txBody>
          <a:bodyPr wrap="none" rtlCol="0">
            <a:spAutoFit/>
          </a:bodyPr>
          <a:lstStyle/>
          <a:p>
            <a:pPr algn="r"/>
            <a:r>
              <a:rPr kumimoji="1" lang="en-US" altLang="ja-JP" sz="1200" dirty="0">
                <a:solidFill>
                  <a:schemeClr val="accent3">
                    <a:lumMod val="50000"/>
                  </a:schemeClr>
                </a:solidFill>
                <a:latin typeface="Meiryo" charset="-128"/>
                <a:ea typeface="Meiryo" charset="-128"/>
                <a:cs typeface="Meiryo" charset="-128"/>
              </a:rPr>
              <a:t>km</a:t>
            </a:r>
            <a:r>
              <a:rPr lang="ja-JP" altLang="en-US" sz="1200" dirty="0">
                <a:solidFill>
                  <a:schemeClr val="accent3">
                    <a:lumMod val="50000"/>
                  </a:schemeClr>
                </a:solidFill>
                <a:latin typeface="Meiryo" charset="-128"/>
                <a:ea typeface="Meiryo" charset="-128"/>
                <a:cs typeface="Meiryo" charset="-128"/>
              </a:rPr>
              <a:t>以上</a:t>
            </a:r>
            <a:endParaRPr kumimoji="1" lang="ja-JP" altLang="en-US" sz="1200" dirty="0">
              <a:solidFill>
                <a:schemeClr val="accent3">
                  <a:lumMod val="50000"/>
                </a:schemeClr>
              </a:solidFill>
              <a:latin typeface="Meiryo" charset="-128"/>
              <a:ea typeface="Meiryo" charset="-128"/>
              <a:cs typeface="Meiryo" charset="-128"/>
            </a:endParaRPr>
          </a:p>
        </p:txBody>
      </p:sp>
      <p:sp>
        <p:nvSpPr>
          <p:cNvPr id="12" name="テキスト ボックス 11"/>
          <p:cNvSpPr txBox="1"/>
          <p:nvPr/>
        </p:nvSpPr>
        <p:spPr>
          <a:xfrm>
            <a:off x="257968" y="2647556"/>
            <a:ext cx="620683" cy="276999"/>
          </a:xfrm>
          <a:prstGeom prst="rect">
            <a:avLst/>
          </a:prstGeom>
          <a:noFill/>
        </p:spPr>
        <p:txBody>
          <a:bodyPr wrap="none" rtlCol="0">
            <a:spAutoFit/>
          </a:bodyPr>
          <a:lstStyle/>
          <a:p>
            <a:pPr algn="r"/>
            <a:r>
              <a:rPr kumimoji="1" lang="en-US" altLang="ja-JP" sz="1200">
                <a:solidFill>
                  <a:schemeClr val="accent3">
                    <a:lumMod val="50000"/>
                  </a:schemeClr>
                </a:solidFill>
                <a:latin typeface="Meiryo" charset="-128"/>
                <a:ea typeface="Meiryo" charset="-128"/>
                <a:cs typeface="Meiryo" charset="-128"/>
              </a:rPr>
              <a:t>100m</a:t>
            </a:r>
            <a:endParaRPr kumimoji="1" lang="ja-JP" altLang="en-US" sz="1200" dirty="0">
              <a:solidFill>
                <a:schemeClr val="accent3">
                  <a:lumMod val="50000"/>
                </a:schemeClr>
              </a:solidFill>
              <a:latin typeface="Meiryo" charset="-128"/>
              <a:ea typeface="Meiryo" charset="-128"/>
              <a:cs typeface="Meiryo" charset="-128"/>
            </a:endParaRPr>
          </a:p>
        </p:txBody>
      </p:sp>
      <p:sp>
        <p:nvSpPr>
          <p:cNvPr id="13" name="テキスト ボックス 12"/>
          <p:cNvSpPr txBox="1"/>
          <p:nvPr/>
        </p:nvSpPr>
        <p:spPr>
          <a:xfrm>
            <a:off x="446506" y="5577066"/>
            <a:ext cx="428322" cy="276999"/>
          </a:xfrm>
          <a:prstGeom prst="rect">
            <a:avLst/>
          </a:prstGeom>
          <a:noFill/>
        </p:spPr>
        <p:txBody>
          <a:bodyPr wrap="none" rtlCol="0">
            <a:spAutoFit/>
          </a:bodyPr>
          <a:lstStyle/>
          <a:p>
            <a:pPr algn="r"/>
            <a:r>
              <a:rPr kumimoji="1" lang="en-US" altLang="ja-JP" sz="1200" dirty="0">
                <a:solidFill>
                  <a:schemeClr val="accent3">
                    <a:lumMod val="50000"/>
                  </a:schemeClr>
                </a:solidFill>
                <a:latin typeface="Meiryo" charset="-128"/>
                <a:ea typeface="Meiryo" charset="-128"/>
                <a:cs typeface="Meiryo" charset="-128"/>
              </a:rPr>
              <a:t>1m</a:t>
            </a:r>
            <a:endParaRPr kumimoji="1" lang="ja-JP" altLang="en-US" sz="1200" dirty="0">
              <a:solidFill>
                <a:schemeClr val="accent3">
                  <a:lumMod val="50000"/>
                </a:schemeClr>
              </a:solidFill>
              <a:latin typeface="Meiryo" charset="-128"/>
              <a:ea typeface="Meiryo" charset="-128"/>
              <a:cs typeface="Meiryo" charset="-128"/>
            </a:endParaRPr>
          </a:p>
        </p:txBody>
      </p:sp>
      <p:sp>
        <p:nvSpPr>
          <p:cNvPr id="14" name="テキスト ボックス 13"/>
          <p:cNvSpPr txBox="1"/>
          <p:nvPr/>
        </p:nvSpPr>
        <p:spPr>
          <a:xfrm>
            <a:off x="355116" y="4208914"/>
            <a:ext cx="524503" cy="276999"/>
          </a:xfrm>
          <a:prstGeom prst="rect">
            <a:avLst/>
          </a:prstGeom>
          <a:noFill/>
        </p:spPr>
        <p:txBody>
          <a:bodyPr wrap="none" rtlCol="0">
            <a:spAutoFit/>
          </a:bodyPr>
          <a:lstStyle/>
          <a:p>
            <a:pPr algn="r"/>
            <a:r>
              <a:rPr kumimoji="1" lang="en-US" altLang="ja-JP" sz="1200">
                <a:solidFill>
                  <a:schemeClr val="accent3">
                    <a:lumMod val="50000"/>
                  </a:schemeClr>
                </a:solidFill>
                <a:latin typeface="Meiryo" charset="-128"/>
                <a:ea typeface="Meiryo" charset="-128"/>
                <a:cs typeface="Meiryo" charset="-128"/>
              </a:rPr>
              <a:t>10m</a:t>
            </a:r>
            <a:endParaRPr kumimoji="1" lang="ja-JP" altLang="en-US" sz="1200" dirty="0">
              <a:solidFill>
                <a:schemeClr val="accent3">
                  <a:lumMod val="50000"/>
                </a:schemeClr>
              </a:solidFill>
              <a:latin typeface="Meiryo" charset="-128"/>
              <a:ea typeface="Meiryo" charset="-128"/>
              <a:cs typeface="Meiryo" charset="-128"/>
            </a:endParaRPr>
          </a:p>
        </p:txBody>
      </p:sp>
      <p:sp>
        <p:nvSpPr>
          <p:cNvPr id="15" name="正方形/長方形 14"/>
          <p:cNvSpPr/>
          <p:nvPr/>
        </p:nvSpPr>
        <p:spPr>
          <a:xfrm>
            <a:off x="971405" y="974076"/>
            <a:ext cx="1338791" cy="15243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en-US" altLang="ja-JP" sz="2400" dirty="0">
                <a:solidFill>
                  <a:srgbClr val="FFFFFF"/>
                </a:solidFill>
                <a:latin typeface="Meiryo" charset="-128"/>
                <a:ea typeface="Meiryo" charset="-128"/>
                <a:cs typeface="Meiryo" charset="-128"/>
              </a:rPr>
              <a:t>LPWA</a:t>
            </a:r>
          </a:p>
          <a:p>
            <a:pPr algn="ctr"/>
            <a:endParaRPr lang="en-US" altLang="ja-JP" sz="10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SIGFOX</a:t>
            </a:r>
          </a:p>
          <a:p>
            <a:pPr algn="ctr"/>
            <a:r>
              <a:rPr kumimoji="1" lang="en-US" altLang="ja-JP" sz="1600" dirty="0" err="1">
                <a:solidFill>
                  <a:srgbClr val="FFFFFF"/>
                </a:solidFill>
                <a:latin typeface="Meiryo" charset="-128"/>
                <a:ea typeface="Meiryo" charset="-128"/>
                <a:cs typeface="Meiryo" charset="-128"/>
              </a:rPr>
              <a:t>LoRaWAN</a:t>
            </a:r>
            <a:endParaRPr kumimoji="1"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NB-</a:t>
            </a:r>
            <a:r>
              <a:rPr lang="en-US" altLang="ja-JP" sz="1600" dirty="0" err="1">
                <a:solidFill>
                  <a:srgbClr val="FFFFFF"/>
                </a:solidFill>
                <a:latin typeface="Meiryo" charset="-128"/>
                <a:ea typeface="Meiryo" charset="-128"/>
                <a:cs typeface="Meiryo" charset="-128"/>
              </a:rPr>
              <a:t>IoT</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4259205" y="2708199"/>
            <a:ext cx="4500500" cy="1716740"/>
          </a:xfrm>
          <a:prstGeom prst="rect">
            <a:avLst/>
          </a:prstGeom>
          <a:solidFill>
            <a:schemeClr val="accent5">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無線</a:t>
            </a:r>
            <a:r>
              <a:rPr kumimoji="1" lang="en-US" altLang="ja-JP" sz="1600" dirty="0">
                <a:solidFill>
                  <a:srgbClr val="FFFFFF"/>
                </a:solidFill>
                <a:latin typeface="Meiryo" charset="-128"/>
                <a:ea typeface="Meiryo" charset="-128"/>
                <a:cs typeface="Meiryo" charset="-128"/>
              </a:rPr>
              <a:t>LAN(Wi-Fi)</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3707904" y="4470053"/>
            <a:ext cx="1410604" cy="1541510"/>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Bluetooth</a:t>
            </a: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2386996" y="2984779"/>
            <a:ext cx="1296144" cy="3024336"/>
          </a:xfrm>
          <a:prstGeom prst="rect">
            <a:avLst/>
          </a:prstGeom>
          <a:solidFill>
            <a:schemeClr val="accent4">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Wi-SUN</a:t>
            </a:r>
          </a:p>
          <a:p>
            <a:pPr algn="ct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ZigBee</a:t>
            </a:r>
          </a:p>
          <a:p>
            <a:pPr algn="ctr"/>
            <a:endParaRPr kumimoji="1" lang="en-US" altLang="ja-JP" sz="1600" dirty="0">
              <a:solidFill>
                <a:srgbClr val="FFFFFF"/>
              </a:solidFill>
              <a:latin typeface="Meiryo" charset="-128"/>
              <a:ea typeface="Meiryo" charset="-128"/>
              <a:cs typeface="Meiryo" charset="-128"/>
            </a:endParaRPr>
          </a:p>
          <a:p>
            <a:pPr algn="ctr"/>
            <a:r>
              <a:rPr kumimoji="1" lang="en-US" altLang="ja-JP" sz="1600" dirty="0">
                <a:solidFill>
                  <a:srgbClr val="FFFFFF"/>
                </a:solidFill>
                <a:latin typeface="Meiryo" charset="-128"/>
                <a:ea typeface="Meiryo" charset="-128"/>
                <a:cs typeface="Meiryo" charset="-128"/>
              </a:rPr>
              <a:t>Z-Wave</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976197" y="5649074"/>
            <a:ext cx="1333999" cy="360039"/>
          </a:xfrm>
          <a:prstGeom prst="rect">
            <a:avLst/>
          </a:prstGeom>
          <a:solidFill>
            <a:srgbClr val="D87B41">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NFC</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3707904" y="968555"/>
            <a:ext cx="5051801" cy="2088231"/>
          </a:xfrm>
          <a:prstGeom prst="rect">
            <a:avLst/>
          </a:prstGeom>
          <a:solidFill>
            <a:srgbClr val="00B05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a:solidFill>
                  <a:srgbClr val="FFFFFF"/>
                </a:solidFill>
                <a:latin typeface="Meiryo" charset="-128"/>
                <a:ea typeface="Meiryo" charset="-128"/>
                <a:cs typeface="Meiryo" charset="-128"/>
              </a:rPr>
              <a:t>4G/LTE</a:t>
            </a:r>
            <a:endParaRPr kumimoji="1" lang="ja-JP" altLang="en-US" sz="1600" dirty="0">
              <a:solidFill>
                <a:srgbClr val="FFFFFF"/>
              </a:solidFill>
              <a:latin typeface="Meiryo" charset="-128"/>
              <a:ea typeface="Meiryo" charset="-128"/>
              <a:cs typeface="Meiryo" charset="-128"/>
            </a:endParaRPr>
          </a:p>
        </p:txBody>
      </p:sp>
      <p:sp>
        <p:nvSpPr>
          <p:cNvPr id="22" name="右矢印 21"/>
          <p:cNvSpPr/>
          <p:nvPr/>
        </p:nvSpPr>
        <p:spPr>
          <a:xfrm>
            <a:off x="7603592" y="4770088"/>
            <a:ext cx="1188133" cy="6102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高消費電力</a:t>
            </a:r>
          </a:p>
        </p:txBody>
      </p:sp>
      <p:sp>
        <p:nvSpPr>
          <p:cNvPr id="23" name="右矢印 22"/>
          <p:cNvSpPr/>
          <p:nvPr/>
        </p:nvSpPr>
        <p:spPr>
          <a:xfrm flipH="1">
            <a:off x="972179" y="4770087"/>
            <a:ext cx="1188133" cy="610247"/>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charset="-128"/>
                <a:ea typeface="Meiryo" charset="-128"/>
                <a:cs typeface="Meiryo" charset="-128"/>
              </a:rPr>
              <a:t>低消費</a:t>
            </a:r>
            <a:r>
              <a:rPr kumimoji="1" lang="ja-JP" altLang="en-US" sz="1200" dirty="0">
                <a:solidFill>
                  <a:srgbClr val="FFFFFF"/>
                </a:solidFill>
                <a:latin typeface="Meiryo" charset="-128"/>
                <a:ea typeface="Meiryo" charset="-128"/>
                <a:cs typeface="Meiryo" charset="-128"/>
              </a:rPr>
              <a:t>電力</a:t>
            </a:r>
          </a:p>
        </p:txBody>
      </p:sp>
      <p:sp>
        <p:nvSpPr>
          <p:cNvPr id="24" name="テキスト ボックス 23"/>
          <p:cNvSpPr txBox="1"/>
          <p:nvPr/>
        </p:nvSpPr>
        <p:spPr>
          <a:xfrm>
            <a:off x="7787596" y="6271428"/>
            <a:ext cx="1127232" cy="253916"/>
          </a:xfrm>
          <a:prstGeom prst="rect">
            <a:avLst/>
          </a:prstGeom>
          <a:noFill/>
        </p:spPr>
        <p:txBody>
          <a:bodyPr wrap="none" rtlCol="0">
            <a:spAutoFit/>
          </a:bodyPr>
          <a:lstStyle/>
          <a:p>
            <a:pPr algn="r"/>
            <a:r>
              <a:rPr kumimoji="1" lang="ja-JP" altLang="en-US" sz="1050" dirty="0">
                <a:solidFill>
                  <a:srgbClr val="3366FF"/>
                </a:solidFill>
                <a:latin typeface="Meiryo" charset="-128"/>
                <a:ea typeface="Meiryo" charset="-128"/>
                <a:cs typeface="Meiryo" charset="-128"/>
              </a:rPr>
              <a:t>データ転送速度</a:t>
            </a:r>
          </a:p>
        </p:txBody>
      </p:sp>
      <p:sp>
        <p:nvSpPr>
          <p:cNvPr id="25" name="テキスト ボックス 24"/>
          <p:cNvSpPr txBox="1"/>
          <p:nvPr/>
        </p:nvSpPr>
        <p:spPr>
          <a:xfrm>
            <a:off x="151553" y="846461"/>
            <a:ext cx="723275" cy="253916"/>
          </a:xfrm>
          <a:prstGeom prst="rect">
            <a:avLst/>
          </a:prstGeom>
          <a:noFill/>
        </p:spPr>
        <p:txBody>
          <a:bodyPr wrap="none" rtlCol="0">
            <a:spAutoFit/>
          </a:bodyPr>
          <a:lstStyle/>
          <a:p>
            <a:pPr algn="r"/>
            <a:r>
              <a:rPr kumimoji="1" lang="ja-JP" altLang="en-US" sz="1050">
                <a:solidFill>
                  <a:schemeClr val="accent3">
                    <a:lumMod val="50000"/>
                  </a:schemeClr>
                </a:solidFill>
                <a:latin typeface="Meiryo" charset="-128"/>
                <a:ea typeface="Meiryo" charset="-128"/>
                <a:cs typeface="Meiryo" charset="-128"/>
              </a:rPr>
              <a:t>通信距離</a:t>
            </a:r>
            <a:endParaRPr kumimoji="1" lang="ja-JP" altLang="en-US" sz="1050" dirty="0">
              <a:solidFill>
                <a:schemeClr val="accent3">
                  <a:lumMod val="50000"/>
                </a:schemeClr>
              </a:solidFill>
              <a:latin typeface="Meiryo" charset="-128"/>
              <a:ea typeface="Meiryo" charset="-128"/>
              <a:cs typeface="Meiryo" charset="-128"/>
            </a:endParaRPr>
          </a:p>
        </p:txBody>
      </p:sp>
      <p:sp>
        <p:nvSpPr>
          <p:cNvPr id="26" name="正方形/長方形 25"/>
          <p:cNvSpPr/>
          <p:nvPr/>
        </p:nvSpPr>
        <p:spPr>
          <a:xfrm>
            <a:off x="4342828" y="6481022"/>
            <a:ext cx="4572000" cy="215444"/>
          </a:xfrm>
          <a:prstGeom prst="rect">
            <a:avLst/>
          </a:prstGeom>
        </p:spPr>
        <p:txBody>
          <a:bodyPr>
            <a:spAutoFit/>
          </a:bodyPr>
          <a:lstStyle/>
          <a:p>
            <a:pPr algn="r"/>
            <a:r>
              <a:rPr lang="ja-JP" altLang="en-US" sz="800" dirty="0"/>
              <a:t>http://businessnetwork.jp/Detail/tabid/65/artid/5106/Default.aspx</a:t>
            </a:r>
          </a:p>
        </p:txBody>
      </p:sp>
    </p:spTree>
    <p:extLst>
      <p:ext uri="{BB962C8B-B14F-4D97-AF65-F5344CB8AC3E}">
        <p14:creationId xmlns:p14="http://schemas.microsoft.com/office/powerpoint/2010/main" val="1790605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61143E-F9CA-1046-94B6-E471E1CFED2C}"/>
              </a:ext>
            </a:extLst>
          </p:cNvPr>
          <p:cNvSpPr>
            <a:spLocks noGrp="1"/>
          </p:cNvSpPr>
          <p:nvPr>
            <p:ph type="title"/>
          </p:nvPr>
        </p:nvSpPr>
        <p:spPr/>
        <p:txBody>
          <a:bodyPr/>
          <a:lstStyle/>
          <a:p>
            <a:r>
              <a:rPr kumimoji="1" lang="en-US" altLang="ja-JP" dirty="0" err="1"/>
              <a:t>IoT</a:t>
            </a:r>
            <a:r>
              <a:rPr kumimoji="1" lang="ja-JP" altLang="en-US" dirty="0"/>
              <a:t>通信：</a:t>
            </a:r>
            <a:r>
              <a:rPr kumimoji="1" lang="en-US" altLang="ja-JP" dirty="0"/>
              <a:t>LPWA</a:t>
            </a:r>
            <a:r>
              <a:rPr kumimoji="1" lang="ja-JP" altLang="en-US" dirty="0"/>
              <a:t>と他の通信方式の比較</a:t>
            </a:r>
          </a:p>
        </p:txBody>
      </p:sp>
      <p:sp>
        <p:nvSpPr>
          <p:cNvPr id="3" name="スライド番号プレースホルダー 2">
            <a:extLst>
              <a:ext uri="{FF2B5EF4-FFF2-40B4-BE49-F238E27FC236}">
                <a16:creationId xmlns:a16="http://schemas.microsoft.com/office/drawing/2014/main" id="{298136DF-C726-2D49-8137-6C30E404B158}"/>
              </a:ext>
            </a:extLst>
          </p:cNvPr>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pic>
        <p:nvPicPr>
          <p:cNvPr id="5" name="図 4">
            <a:extLst>
              <a:ext uri="{FF2B5EF4-FFF2-40B4-BE49-F238E27FC236}">
                <a16:creationId xmlns:a16="http://schemas.microsoft.com/office/drawing/2014/main" id="{0A30CF48-1C53-4D4F-992C-8ED2CD91B560}"/>
              </a:ext>
            </a:extLst>
          </p:cNvPr>
          <p:cNvPicPr>
            <a:picLocks noChangeAspect="1"/>
          </p:cNvPicPr>
          <p:nvPr/>
        </p:nvPicPr>
        <p:blipFill>
          <a:blip r:embed="rId2"/>
          <a:stretch>
            <a:fillRect/>
          </a:stretch>
        </p:blipFill>
        <p:spPr>
          <a:xfrm>
            <a:off x="0" y="1481361"/>
            <a:ext cx="9144000" cy="3895278"/>
          </a:xfrm>
          <a:prstGeom prst="rect">
            <a:avLst/>
          </a:prstGeom>
        </p:spPr>
      </p:pic>
      <p:sp>
        <p:nvSpPr>
          <p:cNvPr id="6" name="テキスト ボックス 5">
            <a:extLst>
              <a:ext uri="{FF2B5EF4-FFF2-40B4-BE49-F238E27FC236}">
                <a16:creationId xmlns:a16="http://schemas.microsoft.com/office/drawing/2014/main" id="{C5C3E95C-6BCE-8A44-93A3-349B8CA97B1C}"/>
              </a:ext>
            </a:extLst>
          </p:cNvPr>
          <p:cNvSpPr txBox="1"/>
          <p:nvPr/>
        </p:nvSpPr>
        <p:spPr>
          <a:xfrm>
            <a:off x="2812266" y="1628800"/>
            <a:ext cx="1737592" cy="369332"/>
          </a:xfrm>
          <a:prstGeom prst="rect">
            <a:avLst/>
          </a:prstGeom>
          <a:noFill/>
        </p:spPr>
        <p:txBody>
          <a:bodyPr wrap="none" rtlCol="0">
            <a:spAutoFit/>
          </a:bodyPr>
          <a:lstStyle/>
          <a:p>
            <a:r>
              <a:rPr lang="ja-JP" altLang="en-US" dirty="0">
                <a:solidFill>
                  <a:schemeClr val="accent2">
                    <a:lumMod val="75000"/>
                  </a:schemeClr>
                </a:solidFill>
                <a:latin typeface="Meiryo" panose="020B0604030504040204" pitchFamily="34" charset="-128"/>
                <a:ea typeface="Meiryo" panose="020B0604030504040204" pitchFamily="34" charset="-128"/>
              </a:rPr>
              <a:t>現行の</a:t>
            </a:r>
            <a:r>
              <a:rPr lang="en-US" altLang="ja-JP" dirty="0">
                <a:solidFill>
                  <a:schemeClr val="accent2">
                    <a:lumMod val="75000"/>
                  </a:schemeClr>
                </a:solidFill>
                <a:latin typeface="Meiryo" panose="020B0604030504040204" pitchFamily="34" charset="-128"/>
                <a:ea typeface="Meiryo" panose="020B0604030504040204" pitchFamily="34" charset="-128"/>
              </a:rPr>
              <a:t>LTE</a:t>
            </a:r>
            <a:r>
              <a:rPr lang="ja-JP" altLang="en-US" dirty="0">
                <a:solidFill>
                  <a:schemeClr val="accent2">
                    <a:lumMod val="75000"/>
                  </a:schemeClr>
                </a:solidFill>
                <a:latin typeface="Meiryo" panose="020B0604030504040204" pitchFamily="34" charset="-128"/>
                <a:ea typeface="Meiryo" panose="020B0604030504040204" pitchFamily="34" charset="-128"/>
              </a:rPr>
              <a:t>方式</a:t>
            </a:r>
            <a:endParaRPr kumimoji="1" lang="en-US" altLang="ja-JP" dirty="0">
              <a:solidFill>
                <a:schemeClr val="accent2">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28374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a:t>
            </a:r>
            <a:r>
              <a:rPr lang="ja-JP" altLang="en-US" dirty="0"/>
              <a:t>ネットワークの位置付け</a:t>
            </a:r>
            <a:endParaRPr kumimoji="1" lang="ja-JP" altLang="en-US" dirty="0"/>
          </a:p>
        </p:txBody>
      </p:sp>
      <p:sp>
        <p:nvSpPr>
          <p:cNvPr id="4" name="正方形/長方形 3"/>
          <p:cNvSpPr/>
          <p:nvPr/>
        </p:nvSpPr>
        <p:spPr>
          <a:xfrm>
            <a:off x="595570" y="976052"/>
            <a:ext cx="7992888" cy="518457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2800" y="4437112"/>
            <a:ext cx="2581048" cy="1728192"/>
          </a:xfrm>
          <a:prstGeom prst="rect">
            <a:avLst/>
          </a:prstGeom>
          <a:solidFill>
            <a:srgbClr val="00B0F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SIGFOX</a:t>
            </a: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100bps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7" name="正方形/長方形 6"/>
          <p:cNvSpPr/>
          <p:nvPr/>
        </p:nvSpPr>
        <p:spPr>
          <a:xfrm>
            <a:off x="6003834" y="1857748"/>
            <a:ext cx="2581048" cy="1728192"/>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err="1">
                <a:solidFill>
                  <a:srgbClr val="FFFFFF"/>
                </a:solidFill>
                <a:latin typeface="Meiryo" charset="-128"/>
                <a:ea typeface="Meiryo" charset="-128"/>
                <a:cs typeface="Meiryo" charset="-128"/>
              </a:rPr>
              <a:t>LoRaWAN</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360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8" name="正方形/長方形 7"/>
          <p:cNvSpPr/>
          <p:nvPr/>
        </p:nvSpPr>
        <p:spPr>
          <a:xfrm>
            <a:off x="3320768" y="1127693"/>
            <a:ext cx="2581048" cy="4744903"/>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NB-</a:t>
            </a:r>
            <a:r>
              <a:rPr kumimoji="1" lang="en-US" altLang="ja-JP" sz="3200" dirty="0" err="1">
                <a:solidFill>
                  <a:srgbClr val="FFFFFF"/>
                </a:solidFill>
                <a:latin typeface="Meiryo" charset="-128"/>
                <a:ea typeface="Meiryo" charset="-128"/>
                <a:cs typeface="Meiryo" charset="-128"/>
              </a:rPr>
              <a:t>IoT</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27kbps</a:t>
            </a:r>
          </a:p>
          <a:p>
            <a:pPr marL="493713" indent="-177800">
              <a:buFont typeface="Wingdings" charset="2"/>
              <a:buChar char="Ø"/>
            </a:pPr>
            <a:r>
              <a:rPr kumimoji="1" lang="ja-JP" altLang="en-US" sz="140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63kbps</a:t>
            </a:r>
          </a:p>
          <a:p>
            <a:pPr marL="493713" indent="-177800">
              <a:buFont typeface="Wingdings" charset="2"/>
              <a:buChar char="Ø"/>
            </a:pPr>
            <a:r>
              <a:rPr kumimoji="1" lang="ja-JP" altLang="en-US" sz="140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10〜300</a:t>
            </a:r>
            <a:r>
              <a:rPr kumimoji="1" lang="ja-JP" altLang="en-US" sz="140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a:solidFill>
                  <a:srgbClr val="FFFFFF"/>
                </a:solidFill>
                <a:latin typeface="Meiryo" charset="-128"/>
                <a:ea typeface="Meiryo" charset="-128"/>
                <a:cs typeface="Meiryo" charset="-128"/>
              </a:rPr>
              <a:t>月</a:t>
            </a:r>
            <a:endParaRPr kumimoji="1" lang="ja-JP" altLang="en-US" sz="1400" dirty="0">
              <a:solidFill>
                <a:srgbClr val="FFFFFF"/>
              </a:solidFill>
              <a:latin typeface="Meiryo" charset="-128"/>
              <a:ea typeface="Meiryo" charset="-128"/>
              <a:cs typeface="Meiryo" charset="-128"/>
            </a:endParaRPr>
          </a:p>
        </p:txBody>
      </p:sp>
      <p:sp>
        <p:nvSpPr>
          <p:cNvPr id="9" name="上矢印 8"/>
          <p:cNvSpPr/>
          <p:nvPr/>
        </p:nvSpPr>
        <p:spPr>
          <a:xfrm>
            <a:off x="748680" y="1127693"/>
            <a:ext cx="720080" cy="1077171"/>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a:solidFill>
                  <a:srgbClr val="FFFFFF"/>
                </a:solidFill>
                <a:latin typeface="MS PGothic" charset="-128"/>
                <a:ea typeface="MS PGothic" charset="-128"/>
                <a:cs typeface="MS PGothic" charset="-128"/>
              </a:rPr>
              <a:t>通信</a:t>
            </a:r>
            <a:r>
              <a:rPr lang="ja-JP" altLang="en-US" sz="1200" dirty="0">
                <a:solidFill>
                  <a:srgbClr val="FFFFFF"/>
                </a:solidFill>
                <a:latin typeface="MS PGothic" charset="-128"/>
                <a:ea typeface="MS PGothic" charset="-128"/>
                <a:cs typeface="MS PGothic" charset="-128"/>
              </a:rPr>
              <a:t>料金</a:t>
            </a:r>
            <a:endParaRPr kumimoji="1" lang="en-US" altLang="ja-JP" sz="1200" dirty="0">
              <a:solidFill>
                <a:srgbClr val="FFFFFF"/>
              </a:solidFill>
              <a:latin typeface="MS PGothic" charset="-128"/>
              <a:ea typeface="MS PGothic" charset="-128"/>
              <a:cs typeface="MS PGothic" charset="-128"/>
            </a:endParaRPr>
          </a:p>
        </p:txBody>
      </p:sp>
      <p:sp>
        <p:nvSpPr>
          <p:cNvPr id="10" name="右矢印 9"/>
          <p:cNvSpPr/>
          <p:nvPr/>
        </p:nvSpPr>
        <p:spPr>
          <a:xfrm>
            <a:off x="7250641" y="5584564"/>
            <a:ext cx="1224136" cy="576064"/>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回線速度</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342828" y="6481022"/>
            <a:ext cx="4572000" cy="215444"/>
          </a:xfrm>
          <a:prstGeom prst="rect">
            <a:avLst/>
          </a:prstGeom>
        </p:spPr>
        <p:txBody>
          <a:bodyPr>
            <a:spAutoFit/>
          </a:bodyPr>
          <a:lstStyle/>
          <a:p>
            <a:pPr algn="r"/>
            <a:r>
              <a:rPr lang="ja-JP" altLang="en-US" sz="800"/>
              <a:t>http://businessnetwork.jp/Detail/tabid/65/artid/5106/Default.aspx</a:t>
            </a:r>
          </a:p>
        </p:txBody>
      </p:sp>
      <p:sp>
        <p:nvSpPr>
          <p:cNvPr id="3" name="テキスト ボックス 2">
            <a:extLst>
              <a:ext uri="{FF2B5EF4-FFF2-40B4-BE49-F238E27FC236}">
                <a16:creationId xmlns:a16="http://schemas.microsoft.com/office/drawing/2014/main" id="{D6B17F37-69E9-5E4B-96C6-DFCBBB9A24F9}"/>
              </a:ext>
            </a:extLst>
          </p:cNvPr>
          <p:cNvSpPr txBox="1"/>
          <p:nvPr/>
        </p:nvSpPr>
        <p:spPr>
          <a:xfrm>
            <a:off x="3875489" y="4172992"/>
            <a:ext cx="1800493" cy="230832"/>
          </a:xfrm>
          <a:prstGeom prst="rect">
            <a:avLst/>
          </a:prstGeom>
          <a:noFill/>
        </p:spPr>
        <p:txBody>
          <a:bodyPr wrap="none" rtlCol="0">
            <a:spAutoFit/>
          </a:bodyPr>
          <a:lstStyle/>
          <a:p>
            <a:r>
              <a:rPr lang="ja-JP" altLang="en-US" sz="900">
                <a:solidFill>
                  <a:schemeClr val="bg1"/>
                </a:solidFill>
                <a:latin typeface="Meiryo" panose="020B0604030504040204" pitchFamily="34" charset="-128"/>
                <a:ea typeface="Meiryo" panose="020B0604030504040204" pitchFamily="34" charset="-128"/>
              </a:rPr>
              <a:t>＊利用する月間データ量による</a:t>
            </a:r>
            <a:endParaRPr kumimoji="1" lang="ja-JP" altLang="en-US" sz="9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24567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79512" y="3214537"/>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79512" y="4713031"/>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79512" y="1704289"/>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477260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6" name="正方形/長方形 65"/>
          <p:cNvSpPr/>
          <p:nvPr/>
        </p:nvSpPr>
        <p:spPr>
          <a:xfrm>
            <a:off x="5773312"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7" name="正方形/長方形 66"/>
          <p:cNvSpPr/>
          <p:nvPr/>
        </p:nvSpPr>
        <p:spPr>
          <a:xfrm>
            <a:off x="677575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8" name="正方形/長方形 67"/>
          <p:cNvSpPr/>
          <p:nvPr/>
        </p:nvSpPr>
        <p:spPr>
          <a:xfrm>
            <a:off x="7762110"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LPWA</a:t>
            </a:r>
            <a:r>
              <a:rPr kumimoji="1" lang="ja-JP" altLang="en-US" dirty="0"/>
              <a:t>主要</a:t>
            </a:r>
            <a:r>
              <a:rPr kumimoji="1" lang="en-US" altLang="ja-JP" dirty="0"/>
              <a:t>3</a:t>
            </a:r>
            <a:r>
              <a:rPr kumimoji="1" lang="ja-JP" altLang="en-US" dirty="0"/>
              <a:t>方式の比較</a:t>
            </a:r>
          </a:p>
        </p:txBody>
      </p:sp>
      <p:sp>
        <p:nvSpPr>
          <p:cNvPr id="4" name="円/楕円 3"/>
          <p:cNvSpPr/>
          <p:nvPr/>
        </p:nvSpPr>
        <p:spPr>
          <a:xfrm>
            <a:off x="400303" y="196926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4" y="2572809"/>
            <a:ext cx="368491" cy="335977"/>
          </a:xfrm>
          <a:prstGeom prst="rect">
            <a:avLst/>
          </a:prstGeom>
          <a:ln>
            <a:noFill/>
          </a:ln>
          <a:effectLst>
            <a:outerShdw blurRad="50800" dist="38100" dir="2700000" algn="tl" rotWithShape="0">
              <a:prstClr val="black">
                <a:alpha val="40000"/>
              </a:prstClr>
            </a:outerShdw>
          </a:effectLst>
        </p:spPr>
      </p:pic>
      <p:sp>
        <p:nvSpPr>
          <p:cNvPr id="11" name="円/楕円 10"/>
          <p:cNvSpPr/>
          <p:nvPr/>
        </p:nvSpPr>
        <p:spPr>
          <a:xfrm>
            <a:off x="400303" y="263314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1908931"/>
            <a:ext cx="368491" cy="335977"/>
          </a:xfrm>
          <a:prstGeom prst="rect">
            <a:avLst/>
          </a:prstGeom>
          <a:ln>
            <a:noFill/>
          </a:ln>
          <a:effectLst>
            <a:outerShdw blurRad="50800" dist="38100" dir="2700000" algn="tl" rotWithShape="0">
              <a:prstClr val="black">
                <a:alpha val="40000"/>
              </a:prstClr>
            </a:outerShdw>
          </a:effectLst>
        </p:spPr>
      </p:pic>
      <p:sp>
        <p:nvSpPr>
          <p:cNvPr id="14" name="円/楕円 13"/>
          <p:cNvSpPr/>
          <p:nvPr/>
        </p:nvSpPr>
        <p:spPr>
          <a:xfrm>
            <a:off x="400303" y="229946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2239126"/>
            <a:ext cx="368491" cy="335977"/>
          </a:xfrm>
          <a:prstGeom prst="rect">
            <a:avLst/>
          </a:prstGeom>
          <a:ln>
            <a:noFill/>
          </a:ln>
          <a:effectLst>
            <a:outerShdw blurRad="50800" dist="38100" dir="2700000" algn="tl" rotWithShape="0">
              <a:prstClr val="black">
                <a:alpha val="40000"/>
              </a:prstClr>
            </a:outerShdw>
          </a:effectLst>
        </p:spPr>
      </p:pic>
      <p:pic>
        <p:nvPicPr>
          <p:cNvPr id="16" name="図 15"/>
          <p:cNvPicPr>
            <a:picLocks noChangeAspect="1"/>
          </p:cNvPicPr>
          <p:nvPr/>
        </p:nvPicPr>
        <p:blipFill>
          <a:blip r:embed="rId3"/>
          <a:stretch>
            <a:fillRect/>
          </a:stretch>
        </p:blipFill>
        <p:spPr>
          <a:xfrm>
            <a:off x="1247963" y="2043574"/>
            <a:ext cx="631385" cy="720785"/>
          </a:xfrm>
          <a:prstGeom prst="rect">
            <a:avLst/>
          </a:prstGeom>
          <a:effectLst>
            <a:outerShdw blurRad="50800" dist="38100" dir="2700000" algn="tl" rotWithShape="0">
              <a:prstClr val="black">
                <a:alpha val="40000"/>
              </a:prstClr>
            </a:outerShdw>
          </a:effectLst>
        </p:spPr>
      </p:pic>
      <p:sp>
        <p:nvSpPr>
          <p:cNvPr id="17" name="円/楕円 16"/>
          <p:cNvSpPr/>
          <p:nvPr/>
        </p:nvSpPr>
        <p:spPr>
          <a:xfrm>
            <a:off x="395536" y="3466579"/>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7" y="4070120"/>
            <a:ext cx="368491" cy="335977"/>
          </a:xfrm>
          <a:prstGeom prst="rect">
            <a:avLst/>
          </a:prstGeom>
          <a:ln>
            <a:noFill/>
          </a:ln>
          <a:effectLst>
            <a:outerShdw blurRad="50800" dist="38100" dir="2700000" algn="tl" rotWithShape="0">
              <a:prstClr val="black">
                <a:alpha val="40000"/>
              </a:prstClr>
            </a:outerShdw>
          </a:effectLst>
        </p:spPr>
      </p:pic>
      <p:sp>
        <p:nvSpPr>
          <p:cNvPr id="19" name="円/楕円 18"/>
          <p:cNvSpPr/>
          <p:nvPr/>
        </p:nvSpPr>
        <p:spPr>
          <a:xfrm>
            <a:off x="395536" y="4130457"/>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406242"/>
            <a:ext cx="368491" cy="335977"/>
          </a:xfrm>
          <a:prstGeom prst="rect">
            <a:avLst/>
          </a:prstGeom>
          <a:ln>
            <a:noFill/>
          </a:ln>
          <a:effectLst>
            <a:outerShdw blurRad="50800" dist="38100" dir="2700000" algn="tl" rotWithShape="0">
              <a:prstClr val="black">
                <a:alpha val="40000"/>
              </a:prstClr>
            </a:outerShdw>
          </a:effectLst>
        </p:spPr>
      </p:pic>
      <p:sp>
        <p:nvSpPr>
          <p:cNvPr id="21" name="円/楕円 20"/>
          <p:cNvSpPr/>
          <p:nvPr/>
        </p:nvSpPr>
        <p:spPr>
          <a:xfrm>
            <a:off x="395536" y="3796774"/>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736437"/>
            <a:ext cx="368491" cy="335977"/>
          </a:xfrm>
          <a:prstGeom prst="rect">
            <a:avLst/>
          </a:prstGeom>
          <a:ln>
            <a:noFill/>
          </a:ln>
          <a:effectLst>
            <a:outerShdw blurRad="50800" dist="38100" dir="2700000" algn="tl" rotWithShape="0">
              <a:prstClr val="black">
                <a:alpha val="40000"/>
              </a:prstClr>
            </a:outerShdw>
          </a:effectLst>
        </p:spPr>
      </p:pic>
      <p:pic>
        <p:nvPicPr>
          <p:cNvPr id="23" name="図 22"/>
          <p:cNvPicPr>
            <a:picLocks noChangeAspect="1"/>
          </p:cNvPicPr>
          <p:nvPr/>
        </p:nvPicPr>
        <p:blipFill>
          <a:blip r:embed="rId4"/>
          <a:stretch>
            <a:fillRect/>
          </a:stretch>
        </p:blipFill>
        <p:spPr>
          <a:xfrm>
            <a:off x="1135288" y="3389985"/>
            <a:ext cx="460257" cy="50686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4"/>
          <a:stretch>
            <a:fillRect/>
          </a:stretch>
        </p:blipFill>
        <p:spPr>
          <a:xfrm>
            <a:off x="1520187" y="3681884"/>
            <a:ext cx="460257" cy="506865"/>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stretch>
            <a:fillRect/>
          </a:stretch>
        </p:blipFill>
        <p:spPr>
          <a:xfrm>
            <a:off x="1115616" y="3915489"/>
            <a:ext cx="460257" cy="506865"/>
          </a:xfrm>
          <a:prstGeom prst="rect">
            <a:avLst/>
          </a:prstGeom>
          <a:effectLst>
            <a:outerShdw blurRad="50800" dist="38100" dir="2700000" algn="tl" rotWithShape="0">
              <a:prstClr val="black">
                <a:alpha val="40000"/>
              </a:prstClr>
            </a:outerShdw>
          </a:effectLst>
        </p:spPr>
      </p:pic>
      <p:sp>
        <p:nvSpPr>
          <p:cNvPr id="27" name="円/楕円 26"/>
          <p:cNvSpPr/>
          <p:nvPr/>
        </p:nvSpPr>
        <p:spPr>
          <a:xfrm>
            <a:off x="415931" y="496863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2" y="5572179"/>
            <a:ext cx="368491" cy="335977"/>
          </a:xfrm>
          <a:prstGeom prst="rect">
            <a:avLst/>
          </a:prstGeom>
          <a:ln>
            <a:noFill/>
          </a:ln>
          <a:effectLst>
            <a:outerShdw blurRad="50800" dist="38100" dir="2700000" algn="tl" rotWithShape="0">
              <a:prstClr val="black">
                <a:alpha val="40000"/>
              </a:prstClr>
            </a:outerShdw>
          </a:effectLst>
        </p:spPr>
      </p:pic>
      <p:sp>
        <p:nvSpPr>
          <p:cNvPr id="29" name="円/楕円 28"/>
          <p:cNvSpPr/>
          <p:nvPr/>
        </p:nvSpPr>
        <p:spPr>
          <a:xfrm>
            <a:off x="415931" y="563251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4908301"/>
            <a:ext cx="368491" cy="335977"/>
          </a:xfrm>
          <a:prstGeom prst="rect">
            <a:avLst/>
          </a:prstGeom>
          <a:ln>
            <a:noFill/>
          </a:ln>
          <a:effectLst>
            <a:outerShdw blurRad="50800" dist="38100" dir="2700000" algn="tl" rotWithShape="0">
              <a:prstClr val="black">
                <a:alpha val="40000"/>
              </a:prstClr>
            </a:outerShdw>
          </a:effectLst>
        </p:spPr>
      </p:pic>
      <p:sp>
        <p:nvSpPr>
          <p:cNvPr id="31" name="円/楕円 30"/>
          <p:cNvSpPr/>
          <p:nvPr/>
        </p:nvSpPr>
        <p:spPr>
          <a:xfrm>
            <a:off x="415931" y="529883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5238496"/>
            <a:ext cx="368491" cy="335977"/>
          </a:xfrm>
          <a:prstGeom prst="rect">
            <a:avLst/>
          </a:prstGeom>
          <a:ln>
            <a:no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5"/>
          <a:stretch>
            <a:fillRect/>
          </a:stretch>
        </p:blipFill>
        <p:spPr>
          <a:xfrm>
            <a:off x="1382392" y="5153051"/>
            <a:ext cx="386961" cy="506865"/>
          </a:xfrm>
          <a:prstGeom prst="rect">
            <a:avLst/>
          </a:prstGeom>
          <a:effectLst>
            <a:outerShdw blurRad="50800" dist="38100" dir="2700000" algn="tl" rotWithShape="0">
              <a:prstClr val="black">
                <a:alpha val="40000"/>
              </a:prstClr>
            </a:outerShdw>
          </a:effectLst>
        </p:spPr>
      </p:pic>
      <p:sp>
        <p:nvSpPr>
          <p:cNvPr id="35" name="テキスト ボックス 34"/>
          <p:cNvSpPr txBox="1"/>
          <p:nvPr/>
        </p:nvSpPr>
        <p:spPr>
          <a:xfrm>
            <a:off x="4777372" y="2171236"/>
            <a:ext cx="937099"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kumimoji="1" lang="en-US" altLang="ja-JP" sz="1000" dirty="0">
                <a:solidFill>
                  <a:srgbClr val="0070C0"/>
                </a:solidFill>
                <a:latin typeface="Meiryo" charset="-128"/>
                <a:ea typeface="Meiryo" charset="-128"/>
                <a:cs typeface="Meiryo" charset="-128"/>
              </a:rPr>
              <a:t>125kHz</a:t>
            </a:r>
            <a:endParaRPr kumimoji="1" lang="ja-JP" altLang="en-US" sz="1000" dirty="0">
              <a:solidFill>
                <a:srgbClr val="0070C0"/>
              </a:solidFill>
              <a:latin typeface="Meiryo" charset="-128"/>
              <a:ea typeface="Meiryo" charset="-128"/>
              <a:cs typeface="Meiryo" charset="-128"/>
            </a:endParaRPr>
          </a:p>
        </p:txBody>
      </p:sp>
      <p:pic>
        <p:nvPicPr>
          <p:cNvPr id="36" name="図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3544032"/>
            <a:ext cx="720785" cy="720785"/>
          </a:xfrm>
          <a:prstGeom prst="rect">
            <a:avLst/>
          </a:prstGeom>
          <a:effectLst>
            <a:outerShdw blurRad="50800" dist="38100" dir="2700000" algn="tl" rotWithShape="0">
              <a:prstClr val="black">
                <a:alpha val="40000"/>
              </a:prstClr>
            </a:outerShdw>
          </a:effectLst>
        </p:spPr>
      </p:pic>
      <p:pic>
        <p:nvPicPr>
          <p:cNvPr id="37" name="図 3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2043574"/>
            <a:ext cx="720785" cy="720785"/>
          </a:xfrm>
          <a:prstGeom prst="rect">
            <a:avLst/>
          </a:prstGeom>
          <a:effectLst>
            <a:outerShdw blurRad="50800" dist="38100" dir="2700000" algn="tl" rotWithShape="0">
              <a:prstClr val="black">
                <a:alpha val="40000"/>
              </a:prstClr>
            </a:outerShdw>
          </a:effectLst>
        </p:spPr>
      </p:pic>
      <p:pic>
        <p:nvPicPr>
          <p:cNvPr id="38" name="図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09" y="5046090"/>
            <a:ext cx="720785" cy="720785"/>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2312768" y="3671694"/>
            <a:ext cx="1440160" cy="457544"/>
          </a:xfrm>
          <a:prstGeom prst="roundRect">
            <a:avLst>
              <a:gd name="adj" fmla="val 5000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キャリア事業者</a:t>
            </a:r>
            <a:endParaRPr kumimoji="1" lang="en-US" altLang="ja-JP" sz="105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の通信網</a:t>
            </a:r>
          </a:p>
        </p:txBody>
      </p:sp>
      <p:pic>
        <p:nvPicPr>
          <p:cNvPr id="41" name="図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52920" y="4959257"/>
            <a:ext cx="830691" cy="830691"/>
          </a:xfrm>
          <a:prstGeom prst="rect">
            <a:avLst/>
          </a:prstGeom>
          <a:effectLst>
            <a:outerShdw blurRad="50800" dist="38100" dir="2700000" algn="tl" rotWithShape="0">
              <a:prstClr val="black">
                <a:alpha val="40000"/>
              </a:prstClr>
            </a:outerShdw>
          </a:effectLst>
        </p:spPr>
      </p:pic>
      <p:cxnSp>
        <p:nvCxnSpPr>
          <p:cNvPr id="43" name="直線コネクタ 42"/>
          <p:cNvCxnSpPr/>
          <p:nvPr/>
        </p:nvCxnSpPr>
        <p:spPr>
          <a:xfrm>
            <a:off x="1769353" y="540648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750315" y="255655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80444" y="3904424"/>
            <a:ext cx="332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772605" y="3671694"/>
            <a:ext cx="949115"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LTE</a:t>
            </a:r>
            <a:r>
              <a:rPr kumimoji="1" lang="ja-JP" altLang="en-US" sz="1000" dirty="0">
                <a:solidFill>
                  <a:srgbClr val="0070C0"/>
                </a:solidFill>
                <a:latin typeface="Meiryo" charset="-128"/>
                <a:ea typeface="Meiryo" charset="-128"/>
                <a:cs typeface="Meiryo" charset="-128"/>
              </a:rPr>
              <a:t>と同帯域</a:t>
            </a:r>
            <a:endParaRPr kumimoji="1"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200kHz</a:t>
            </a:r>
            <a:endParaRPr kumimoji="1" lang="ja-JP" altLang="en-US" sz="1000" dirty="0">
              <a:solidFill>
                <a:srgbClr val="0070C0"/>
              </a:solidFill>
              <a:latin typeface="Meiryo" charset="-128"/>
              <a:ea typeface="Meiryo" charset="-128"/>
              <a:cs typeface="Meiryo" charset="-128"/>
            </a:endParaRPr>
          </a:p>
        </p:txBody>
      </p:sp>
      <p:sp>
        <p:nvSpPr>
          <p:cNvPr id="52" name="テキスト ボックス 51"/>
          <p:cNvSpPr txBox="1"/>
          <p:nvPr/>
        </p:nvSpPr>
        <p:spPr>
          <a:xfrm>
            <a:off x="4788233" y="5175232"/>
            <a:ext cx="933487"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100Hz</a:t>
            </a:r>
            <a:endParaRPr kumimoji="1" lang="ja-JP" altLang="en-US" sz="1000" dirty="0">
              <a:solidFill>
                <a:srgbClr val="0070C0"/>
              </a:solidFill>
              <a:latin typeface="Meiryo" charset="-128"/>
              <a:ea typeface="Meiryo" charset="-128"/>
              <a:cs typeface="Meiryo" charset="-128"/>
            </a:endParaRPr>
          </a:p>
        </p:txBody>
      </p:sp>
      <p:sp>
        <p:nvSpPr>
          <p:cNvPr id="53" name="テキスト ボックス 52"/>
          <p:cNvSpPr txBox="1"/>
          <p:nvPr/>
        </p:nvSpPr>
        <p:spPr>
          <a:xfrm>
            <a:off x="5754762" y="2178930"/>
            <a:ext cx="980632"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オープン仕様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4" name="テキスト ボックス 53"/>
          <p:cNvSpPr txBox="1"/>
          <p:nvPr/>
        </p:nvSpPr>
        <p:spPr>
          <a:xfrm>
            <a:off x="5780561" y="3594750"/>
            <a:ext cx="936354"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携帯電話</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国際標準</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免許要</a:t>
            </a:r>
            <a:endParaRPr kumimoji="1" lang="en-US" altLang="ja-JP" sz="1000" dirty="0">
              <a:solidFill>
                <a:srgbClr val="0070C0"/>
              </a:solidFill>
              <a:latin typeface="Meiryo" charset="-128"/>
              <a:ea typeface="Meiryo" charset="-128"/>
              <a:cs typeface="Meiryo" charset="-128"/>
            </a:endParaRPr>
          </a:p>
        </p:txBody>
      </p:sp>
      <p:sp>
        <p:nvSpPr>
          <p:cNvPr id="55" name="テキスト ボックス 54"/>
          <p:cNvSpPr txBox="1"/>
          <p:nvPr/>
        </p:nvSpPr>
        <p:spPr>
          <a:xfrm>
            <a:off x="5771457" y="5097603"/>
            <a:ext cx="949050"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仏</a:t>
            </a:r>
            <a:r>
              <a:rPr kumimoji="1" lang="en-US" altLang="ja-JP" sz="1000" dirty="0">
                <a:solidFill>
                  <a:srgbClr val="0070C0"/>
                </a:solidFill>
                <a:latin typeface="Meiryo" charset="-128"/>
                <a:ea typeface="Meiryo" charset="-128"/>
                <a:cs typeface="Meiryo" charset="-128"/>
              </a:rPr>
              <a:t>SIGFOX</a:t>
            </a:r>
            <a:r>
              <a:rPr kumimoji="1" lang="ja-JP" altLang="en-US" sz="1000" dirty="0">
                <a:solidFill>
                  <a:srgbClr val="0070C0"/>
                </a:solidFill>
                <a:latin typeface="Meiryo" charset="-128"/>
                <a:ea typeface="Meiryo" charset="-128"/>
                <a:cs typeface="Meiryo" charset="-128"/>
              </a:rPr>
              <a:t>社</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独自仕様</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6" name="テキスト ボックス 55"/>
          <p:cNvSpPr txBox="1"/>
          <p:nvPr/>
        </p:nvSpPr>
        <p:spPr>
          <a:xfrm>
            <a:off x="6753944" y="2189584"/>
            <a:ext cx="988093"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0.3〜50kbps</a:t>
            </a:r>
          </a:p>
          <a:p>
            <a:pPr algn="ctr"/>
            <a:r>
              <a:rPr lang="en-US" altLang="ja-JP" sz="1000" dirty="0">
                <a:solidFill>
                  <a:srgbClr val="0070C0"/>
                </a:solidFill>
                <a:latin typeface="Meiryo" charset="-128"/>
                <a:ea typeface="Meiryo" charset="-128"/>
                <a:cs typeface="Meiryo" charset="-128"/>
              </a:rPr>
              <a:t>0.3〜50kbps</a:t>
            </a:r>
          </a:p>
        </p:txBody>
      </p:sp>
      <p:sp>
        <p:nvSpPr>
          <p:cNvPr id="57" name="テキスト ボックス 56"/>
          <p:cNvSpPr txBox="1"/>
          <p:nvPr/>
        </p:nvSpPr>
        <p:spPr>
          <a:xfrm>
            <a:off x="6781267" y="3678267"/>
            <a:ext cx="938091"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27kbps</a:t>
            </a:r>
          </a:p>
          <a:p>
            <a:pPr algn="ctr"/>
            <a:r>
              <a:rPr lang="en-US" altLang="ja-JP" sz="1000" dirty="0">
                <a:solidFill>
                  <a:srgbClr val="0070C0"/>
                </a:solidFill>
                <a:latin typeface="Meiryo" charset="-128"/>
                <a:ea typeface="Meiryo" charset="-128"/>
                <a:cs typeface="Meiryo" charset="-128"/>
              </a:rPr>
              <a:t>63kbps</a:t>
            </a:r>
            <a:endParaRPr kumimoji="1" lang="en-US" altLang="ja-JP" sz="1000" dirty="0">
              <a:solidFill>
                <a:srgbClr val="0070C0"/>
              </a:solidFill>
              <a:latin typeface="Meiryo" charset="-128"/>
              <a:ea typeface="Meiryo" charset="-128"/>
              <a:cs typeface="Meiryo" charset="-128"/>
            </a:endParaRPr>
          </a:p>
        </p:txBody>
      </p:sp>
      <p:sp>
        <p:nvSpPr>
          <p:cNvPr id="58" name="テキスト ボックス 57"/>
          <p:cNvSpPr txBox="1"/>
          <p:nvPr/>
        </p:nvSpPr>
        <p:spPr>
          <a:xfrm>
            <a:off x="6800752" y="5181121"/>
            <a:ext cx="918606"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100bps</a:t>
            </a:r>
          </a:p>
          <a:p>
            <a:pPr algn="ctr"/>
            <a:r>
              <a:rPr kumimoji="1" lang="en-US" altLang="ja-JP" sz="1000" dirty="0">
                <a:solidFill>
                  <a:srgbClr val="0070C0"/>
                </a:solidFill>
                <a:latin typeface="Meiryo" charset="-128"/>
                <a:ea typeface="Meiryo" charset="-128"/>
                <a:cs typeface="Meiryo" charset="-128"/>
              </a:rPr>
              <a:t>600bps</a:t>
            </a:r>
          </a:p>
        </p:txBody>
      </p:sp>
      <p:sp>
        <p:nvSpPr>
          <p:cNvPr id="59" name="テキスト ボックス 58"/>
          <p:cNvSpPr txBox="1"/>
          <p:nvPr/>
        </p:nvSpPr>
        <p:spPr>
          <a:xfrm>
            <a:off x="7819213" y="2178841"/>
            <a:ext cx="929251" cy="415498"/>
          </a:xfrm>
          <a:prstGeom prst="rect">
            <a:avLst/>
          </a:prstGeom>
          <a:noFill/>
        </p:spPr>
        <p:txBody>
          <a:bodyPr wrap="square" rtlCol="0">
            <a:spAutoFit/>
          </a:bodyPr>
          <a:lstStyle/>
          <a:p>
            <a:r>
              <a:rPr kumimoji="1" lang="ja-JP" altLang="en-US" sz="1000" dirty="0">
                <a:solidFill>
                  <a:srgbClr val="0070C0"/>
                </a:solidFill>
                <a:latin typeface="Meiryo" charset="-128"/>
                <a:ea typeface="Meiryo" charset="-128"/>
                <a:cs typeface="Meiryo" charset="-128"/>
              </a:rPr>
              <a:t>数</a:t>
            </a:r>
            <a:r>
              <a:rPr kumimoji="1" lang="en-US" altLang="ja-JP" sz="1000" dirty="0">
                <a:solidFill>
                  <a:srgbClr val="0070C0"/>
                </a:solidFill>
                <a:latin typeface="Meiryo" charset="-128"/>
                <a:ea typeface="Meiryo" charset="-128"/>
                <a:cs typeface="Meiryo" charset="-128"/>
              </a:rPr>
              <a:t>km</a:t>
            </a:r>
          </a:p>
          <a:p>
            <a:pPr algn="ctr"/>
            <a:r>
              <a:rPr kumimoji="1" lang="en-US" altLang="ja-JP" sz="1000" dirty="0">
                <a:solidFill>
                  <a:srgbClr val="0070C0"/>
                </a:solidFill>
                <a:latin typeface="Meiryo" charset="-128"/>
                <a:ea typeface="Meiryo" charset="-128"/>
                <a:cs typeface="Meiryo" charset="-128"/>
              </a:rPr>
              <a:t>〜</a:t>
            </a:r>
            <a:r>
              <a:rPr kumimoji="1" lang="ja-JP" altLang="en-US" sz="1000" dirty="0">
                <a:solidFill>
                  <a:srgbClr val="0070C0"/>
                </a:solidFill>
                <a:latin typeface="Meiryo" charset="-128"/>
                <a:ea typeface="Meiryo" charset="-128"/>
                <a:cs typeface="Meiryo" charset="-128"/>
              </a:rPr>
              <a:t>数十</a:t>
            </a:r>
            <a:r>
              <a:rPr kumimoji="1" lang="en-US" altLang="ja-JP" sz="1000" dirty="0">
                <a:solidFill>
                  <a:srgbClr val="0070C0"/>
                </a:solidFill>
                <a:latin typeface="Meiryo" charset="-128"/>
                <a:ea typeface="Meiryo" charset="-128"/>
                <a:cs typeface="Meiryo" charset="-128"/>
              </a:rPr>
              <a:t>km</a:t>
            </a:r>
          </a:p>
        </p:txBody>
      </p:sp>
      <p:sp>
        <p:nvSpPr>
          <p:cNvPr id="60" name="テキスト ボックス 59"/>
          <p:cNvSpPr txBox="1"/>
          <p:nvPr/>
        </p:nvSpPr>
        <p:spPr>
          <a:xfrm>
            <a:off x="7796535" y="3744791"/>
            <a:ext cx="929251"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a:t>
            </a:r>
            <a:r>
              <a:rPr kumimoji="1" lang="en-US" altLang="ja-JP" sz="1000" dirty="0">
                <a:solidFill>
                  <a:srgbClr val="0070C0"/>
                </a:solidFill>
                <a:latin typeface="Meiryo" charset="-128"/>
                <a:ea typeface="Meiryo" charset="-128"/>
                <a:cs typeface="Meiryo" charset="-128"/>
              </a:rPr>
              <a:t>40km</a:t>
            </a:r>
          </a:p>
        </p:txBody>
      </p:sp>
      <p:sp>
        <p:nvSpPr>
          <p:cNvPr id="61" name="テキスト ボックス 60"/>
          <p:cNvSpPr txBox="1"/>
          <p:nvPr/>
        </p:nvSpPr>
        <p:spPr>
          <a:xfrm>
            <a:off x="7762110" y="5279524"/>
            <a:ext cx="943603"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最大数十</a:t>
            </a:r>
            <a:r>
              <a:rPr kumimoji="1" lang="en-US" altLang="ja-JP" sz="1000" dirty="0">
                <a:solidFill>
                  <a:srgbClr val="0070C0"/>
                </a:solidFill>
                <a:latin typeface="Meiryo" charset="-128"/>
                <a:ea typeface="Meiryo" charset="-128"/>
                <a:cs typeface="Meiryo" charset="-128"/>
              </a:rPr>
              <a:t>km</a:t>
            </a:r>
          </a:p>
        </p:txBody>
      </p:sp>
      <p:sp>
        <p:nvSpPr>
          <p:cNvPr id="69" name="テキスト ボックス 68"/>
          <p:cNvSpPr txBox="1"/>
          <p:nvPr/>
        </p:nvSpPr>
        <p:spPr>
          <a:xfrm>
            <a:off x="4793462" y="1226489"/>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周波数帯</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周波数幅</a:t>
            </a:r>
            <a:endParaRPr kumimoji="1" lang="ja-JP" altLang="en-US" sz="1000" dirty="0">
              <a:solidFill>
                <a:srgbClr val="0070C0"/>
              </a:solidFill>
              <a:latin typeface="Meiryo" charset="-128"/>
              <a:ea typeface="Meiryo" charset="-128"/>
              <a:cs typeface="Meiryo" charset="-128"/>
            </a:endParaRPr>
          </a:p>
        </p:txBody>
      </p:sp>
      <p:sp>
        <p:nvSpPr>
          <p:cNvPr id="70" name="テキスト ボックス 69"/>
          <p:cNvSpPr txBox="1"/>
          <p:nvPr/>
        </p:nvSpPr>
        <p:spPr>
          <a:xfrm>
            <a:off x="5776528" y="1221185"/>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仕</a:t>
            </a:r>
            <a:r>
              <a:rPr kumimoji="1" lang="en-US" altLang="ja-JP" sz="1000" dirty="0">
                <a:solidFill>
                  <a:srgbClr val="0070C0"/>
                </a:solidFill>
                <a:latin typeface="Meiryo" charset="-128"/>
                <a:ea typeface="Meiryo" charset="-128"/>
                <a:cs typeface="Meiryo" charset="-128"/>
              </a:rPr>
              <a:t> </a:t>
            </a:r>
            <a:r>
              <a:rPr kumimoji="1" lang="ja-JP" altLang="en-US" sz="1000" dirty="0">
                <a:solidFill>
                  <a:srgbClr val="0070C0"/>
                </a:solidFill>
                <a:latin typeface="Meiryo" charset="-128"/>
                <a:ea typeface="Meiryo" charset="-128"/>
                <a:cs typeface="Meiryo" charset="-128"/>
              </a:rPr>
              <a:t>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a:t>
            </a:r>
            <a:r>
              <a:rPr lang="en-US" altLang="ja-JP" sz="1000" dirty="0">
                <a:solidFill>
                  <a:srgbClr val="0070C0"/>
                </a:solidFill>
                <a:latin typeface="Meiryo" charset="-128"/>
                <a:ea typeface="Meiryo" charset="-128"/>
                <a:cs typeface="Meiryo" charset="-128"/>
              </a:rPr>
              <a:t> </a:t>
            </a:r>
            <a:r>
              <a:rPr lang="ja-JP" altLang="en-US" sz="1000" dirty="0">
                <a:solidFill>
                  <a:srgbClr val="0070C0"/>
                </a:solidFill>
                <a:latin typeface="Meiryo" charset="-128"/>
                <a:ea typeface="Meiryo" charset="-128"/>
                <a:cs typeface="Meiryo" charset="-128"/>
              </a:rPr>
              <a:t>許</a:t>
            </a:r>
            <a:endParaRPr kumimoji="1" lang="ja-JP" altLang="en-US" sz="1000" dirty="0">
              <a:solidFill>
                <a:srgbClr val="0070C0"/>
              </a:solidFill>
              <a:latin typeface="Meiryo" charset="-128"/>
              <a:ea typeface="Meiryo" charset="-128"/>
              <a:cs typeface="Meiryo" charset="-128"/>
            </a:endParaRPr>
          </a:p>
        </p:txBody>
      </p:sp>
      <p:sp>
        <p:nvSpPr>
          <p:cNvPr id="71" name="テキスト ボックス 70"/>
          <p:cNvSpPr txBox="1"/>
          <p:nvPr/>
        </p:nvSpPr>
        <p:spPr>
          <a:xfrm>
            <a:off x="6770959" y="1226489"/>
            <a:ext cx="1102372"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通信速度（上）</a:t>
            </a:r>
            <a:endParaRPr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通信速度（下）</a:t>
            </a:r>
            <a:endParaRPr kumimoji="1" lang="ja-JP" altLang="en-US" sz="1000" dirty="0">
              <a:solidFill>
                <a:srgbClr val="0070C0"/>
              </a:solidFill>
              <a:latin typeface="Meiryo" charset="-128"/>
              <a:ea typeface="Meiryo" charset="-128"/>
              <a:cs typeface="Meiryo" charset="-128"/>
            </a:endParaRPr>
          </a:p>
        </p:txBody>
      </p:sp>
      <p:sp>
        <p:nvSpPr>
          <p:cNvPr id="72" name="テキスト ボックス 71"/>
          <p:cNvSpPr txBox="1"/>
          <p:nvPr/>
        </p:nvSpPr>
        <p:spPr>
          <a:xfrm>
            <a:off x="7773209" y="1220988"/>
            <a:ext cx="952577"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通信距離</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（半径）</a:t>
            </a:r>
          </a:p>
        </p:txBody>
      </p:sp>
      <p:sp>
        <p:nvSpPr>
          <p:cNvPr id="73" name="テキスト ボックス 72"/>
          <p:cNvSpPr txBox="1"/>
          <p:nvPr/>
        </p:nvSpPr>
        <p:spPr>
          <a:xfrm>
            <a:off x="1748153" y="1703819"/>
            <a:ext cx="1251625" cy="338554"/>
          </a:xfrm>
          <a:prstGeom prst="rect">
            <a:avLst/>
          </a:prstGeom>
          <a:noFill/>
        </p:spPr>
        <p:txBody>
          <a:bodyPr wrap="none" rtlCol="0">
            <a:spAutoFit/>
          </a:bodyPr>
          <a:lstStyle/>
          <a:p>
            <a:pPr algn="ctr"/>
            <a:r>
              <a:rPr kumimoji="1" lang="en-US" altLang="ja-JP" sz="1600" b="1" dirty="0" err="1">
                <a:solidFill>
                  <a:srgbClr val="0070C0"/>
                </a:solidFill>
                <a:latin typeface="Meiryo" charset="-128"/>
                <a:ea typeface="Meiryo" charset="-128"/>
                <a:cs typeface="Meiryo" charset="-128"/>
              </a:rPr>
              <a:t>LoRaWAN</a:t>
            </a:r>
            <a:endParaRPr kumimoji="1" lang="ja-JP" altLang="en-US" sz="1600" b="1" dirty="0">
              <a:solidFill>
                <a:srgbClr val="0070C0"/>
              </a:solidFill>
              <a:latin typeface="Meiryo" charset="-128"/>
              <a:ea typeface="Meiryo" charset="-128"/>
              <a:cs typeface="Meiryo" charset="-128"/>
            </a:endParaRPr>
          </a:p>
        </p:txBody>
      </p:sp>
      <p:sp>
        <p:nvSpPr>
          <p:cNvPr id="74" name="テキスト ボックス 73"/>
          <p:cNvSpPr txBox="1"/>
          <p:nvPr/>
        </p:nvSpPr>
        <p:spPr>
          <a:xfrm>
            <a:off x="1836799" y="3220347"/>
            <a:ext cx="1074333" cy="461665"/>
          </a:xfrm>
          <a:prstGeom prst="rect">
            <a:avLst/>
          </a:prstGeom>
          <a:noFill/>
        </p:spPr>
        <p:txBody>
          <a:bodyPr wrap="none" rtlCol="0">
            <a:spAutoFit/>
          </a:bodyPr>
          <a:lstStyle/>
          <a:p>
            <a:pPr algn="ctr"/>
            <a:r>
              <a:rPr kumimoji="1" lang="en-US" altLang="ja-JP" sz="1600" b="1" dirty="0">
                <a:solidFill>
                  <a:srgbClr val="0070C0"/>
                </a:solidFill>
                <a:latin typeface="Meiryo" charset="-128"/>
                <a:ea typeface="Meiryo" charset="-128"/>
                <a:cs typeface="Meiryo" charset="-128"/>
              </a:rPr>
              <a:t>NB-</a:t>
            </a:r>
            <a:r>
              <a:rPr kumimoji="1" lang="en-US" altLang="ja-JP" sz="1600" b="1" dirty="0" err="1">
                <a:solidFill>
                  <a:srgbClr val="0070C0"/>
                </a:solidFill>
                <a:latin typeface="Meiryo" charset="-128"/>
                <a:ea typeface="Meiryo" charset="-128"/>
                <a:cs typeface="Meiryo" charset="-128"/>
              </a:rPr>
              <a:t>IoT</a:t>
            </a:r>
            <a:endParaRPr kumimoji="1" lang="en-US" altLang="ja-JP" sz="800" b="1" dirty="0">
              <a:solidFill>
                <a:srgbClr val="0070C0"/>
              </a:solidFill>
              <a:latin typeface="Meiryo" charset="-128"/>
              <a:ea typeface="Meiryo" charset="-128"/>
              <a:cs typeface="Meiryo" charset="-128"/>
            </a:endParaRPr>
          </a:p>
          <a:p>
            <a:pPr algn="ctr"/>
            <a:r>
              <a:rPr kumimoji="1" lang="ja-JP" altLang="en-US" sz="800" b="1" dirty="0">
                <a:solidFill>
                  <a:srgbClr val="0070C0"/>
                </a:solidFill>
                <a:latin typeface="Meiryo" charset="-128"/>
                <a:ea typeface="Meiryo" charset="-128"/>
                <a:cs typeface="Meiryo" charset="-128"/>
              </a:rPr>
              <a:t>（</a:t>
            </a:r>
            <a:r>
              <a:rPr kumimoji="1" lang="en-US" altLang="ja-JP" sz="800" b="1" dirty="0">
                <a:solidFill>
                  <a:srgbClr val="0070C0"/>
                </a:solidFill>
                <a:latin typeface="Meiryo" charset="-128"/>
                <a:ea typeface="Meiryo" charset="-128"/>
                <a:cs typeface="Meiryo" charset="-128"/>
              </a:rPr>
              <a:t>LTE Cat-NB1</a:t>
            </a:r>
            <a:r>
              <a:rPr kumimoji="1" lang="ja-JP" altLang="en-US" sz="800" b="1" dirty="0">
                <a:solidFill>
                  <a:srgbClr val="0070C0"/>
                </a:solidFill>
                <a:latin typeface="Meiryo" charset="-128"/>
                <a:ea typeface="Meiryo" charset="-128"/>
                <a:cs typeface="Meiryo" charset="-128"/>
              </a:rPr>
              <a:t>）</a:t>
            </a:r>
          </a:p>
        </p:txBody>
      </p:sp>
      <p:sp>
        <p:nvSpPr>
          <p:cNvPr id="75" name="テキスト ボックス 74"/>
          <p:cNvSpPr txBox="1"/>
          <p:nvPr/>
        </p:nvSpPr>
        <p:spPr>
          <a:xfrm>
            <a:off x="1866251" y="4713031"/>
            <a:ext cx="1021691" cy="338554"/>
          </a:xfrm>
          <a:prstGeom prst="rect">
            <a:avLst/>
          </a:prstGeom>
          <a:noFill/>
        </p:spPr>
        <p:txBody>
          <a:bodyPr wrap="none" rtlCol="0">
            <a:spAutoFit/>
          </a:bodyPr>
          <a:lstStyle/>
          <a:p>
            <a:pPr algn="ctr"/>
            <a:r>
              <a:rPr kumimoji="1" lang="en-US" altLang="ja-JP" sz="1600" b="1">
                <a:solidFill>
                  <a:srgbClr val="0070C0"/>
                </a:solidFill>
                <a:latin typeface="Meiryo" charset="-128"/>
                <a:ea typeface="Meiryo" charset="-128"/>
                <a:cs typeface="Meiryo" charset="-128"/>
              </a:rPr>
              <a:t>SIGFOX</a:t>
            </a:r>
            <a:endParaRPr kumimoji="1" lang="ja-JP" altLang="en-US" sz="1600" b="1" dirty="0">
              <a:solidFill>
                <a:srgbClr val="0070C0"/>
              </a:solidFill>
              <a:latin typeface="Meiryo" charset="-128"/>
              <a:ea typeface="Meiryo" charset="-128"/>
              <a:cs typeface="Meiryo" charset="-128"/>
            </a:endParaRPr>
          </a:p>
        </p:txBody>
      </p:sp>
      <p:sp>
        <p:nvSpPr>
          <p:cNvPr id="76" name="テキスト ボックス 75"/>
          <p:cNvSpPr txBox="1"/>
          <p:nvPr/>
        </p:nvSpPr>
        <p:spPr>
          <a:xfrm>
            <a:off x="1163801" y="2612110"/>
            <a:ext cx="80021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ゲートウェイ</a:t>
            </a:r>
          </a:p>
        </p:txBody>
      </p:sp>
      <p:sp>
        <p:nvSpPr>
          <p:cNvPr id="77" name="テキスト ボックス 76"/>
          <p:cNvSpPr txBox="1"/>
          <p:nvPr/>
        </p:nvSpPr>
        <p:spPr>
          <a:xfrm>
            <a:off x="1501931" y="4236152"/>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sp>
        <p:nvSpPr>
          <p:cNvPr id="78" name="テキスト ボックス 77"/>
          <p:cNvSpPr txBox="1"/>
          <p:nvPr/>
        </p:nvSpPr>
        <p:spPr>
          <a:xfrm>
            <a:off x="1317433" y="5671981"/>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cxnSp>
        <p:nvCxnSpPr>
          <p:cNvPr id="79" name="直線コネクタ 78"/>
          <p:cNvCxnSpPr/>
          <p:nvPr/>
        </p:nvCxnSpPr>
        <p:spPr>
          <a:xfrm>
            <a:off x="3347864" y="2556552"/>
            <a:ext cx="66004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3347864" y="5413983"/>
            <a:ext cx="665520" cy="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2465288" y="2696915"/>
            <a:ext cx="121058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ネットワークサーバー</a:t>
            </a:r>
          </a:p>
        </p:txBody>
      </p:sp>
      <p:sp>
        <p:nvSpPr>
          <p:cNvPr id="91" name="テキスト ボックス 90"/>
          <p:cNvSpPr txBox="1"/>
          <p:nvPr/>
        </p:nvSpPr>
        <p:spPr>
          <a:xfrm>
            <a:off x="2538855" y="5669115"/>
            <a:ext cx="110799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クラウド・サービス</a:t>
            </a:r>
          </a:p>
        </p:txBody>
      </p:sp>
      <p:sp>
        <p:nvSpPr>
          <p:cNvPr id="92" name="テキスト ボックス 91"/>
          <p:cNvSpPr txBox="1"/>
          <p:nvPr/>
        </p:nvSpPr>
        <p:spPr>
          <a:xfrm>
            <a:off x="3787590" y="2696915"/>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3" name="テキスト ボックス 92"/>
          <p:cNvSpPr txBox="1"/>
          <p:nvPr/>
        </p:nvSpPr>
        <p:spPr>
          <a:xfrm>
            <a:off x="3789699" y="4207208"/>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4" name="テキスト ボックス 93"/>
          <p:cNvSpPr txBox="1"/>
          <p:nvPr/>
        </p:nvSpPr>
        <p:spPr>
          <a:xfrm>
            <a:off x="3795197" y="5671700"/>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cxnSp>
        <p:nvCxnSpPr>
          <p:cNvPr id="95" name="直線コネクタ 94"/>
          <p:cNvCxnSpPr/>
          <p:nvPr/>
        </p:nvCxnSpPr>
        <p:spPr>
          <a:xfrm>
            <a:off x="3752928" y="3906459"/>
            <a:ext cx="295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220983" y="2893915"/>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3" name="テキスト ボックス 102"/>
          <p:cNvSpPr txBox="1"/>
          <p:nvPr/>
        </p:nvSpPr>
        <p:spPr>
          <a:xfrm>
            <a:off x="225466" y="4402526"/>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4" name="テキスト ボックス 103"/>
          <p:cNvSpPr txBox="1"/>
          <p:nvPr/>
        </p:nvSpPr>
        <p:spPr>
          <a:xfrm>
            <a:off x="220983" y="5899491"/>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5" name="正方形/長方形 4"/>
          <p:cNvSpPr/>
          <p:nvPr/>
        </p:nvSpPr>
        <p:spPr>
          <a:xfrm>
            <a:off x="696543" y="1180658"/>
            <a:ext cx="3200139" cy="415498"/>
          </a:xfrm>
          <a:prstGeom prst="rect">
            <a:avLst/>
          </a:prstGeom>
        </p:spPr>
        <p:txBody>
          <a:bodyPr wrap="square">
            <a:spAutoFit/>
          </a:bodyPr>
          <a:lstStyle/>
          <a:p>
            <a:pPr>
              <a:tabLst>
                <a:tab pos="350838" algn="l"/>
              </a:tabLst>
            </a:pPr>
            <a:r>
              <a:rPr lang="en-US" altLang="ja-JP" sz="1050" dirty="0">
                <a:solidFill>
                  <a:schemeClr val="tx1">
                    <a:lumMod val="50000"/>
                    <a:lumOff val="50000"/>
                  </a:schemeClr>
                </a:solidFill>
                <a:latin typeface="Meiryo" charset="-128"/>
                <a:ea typeface="Meiryo" charset="-128"/>
                <a:cs typeface="Meiryo" charset="-128"/>
              </a:rPr>
              <a:t>3G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14.4Mbps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5.76Mbps</a:t>
            </a:r>
          </a:p>
          <a:p>
            <a:pPr>
              <a:tabLst>
                <a:tab pos="350838" algn="l"/>
              </a:tabLst>
            </a:pPr>
            <a:r>
              <a:rPr lang="en-US" altLang="ja-JP" sz="1050" dirty="0">
                <a:solidFill>
                  <a:schemeClr val="tx1">
                    <a:lumMod val="50000"/>
                    <a:lumOff val="50000"/>
                  </a:schemeClr>
                </a:solidFill>
                <a:latin typeface="Meiryo" charset="-128"/>
                <a:ea typeface="Meiryo" charset="-128"/>
                <a:cs typeface="Meiryo" charset="-128"/>
              </a:rPr>
              <a:t>LTE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  150Mbps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  50Mbps</a:t>
            </a:r>
            <a:r>
              <a:rPr lang="ja-JP" altLang="ja-JP" sz="1050" dirty="0">
                <a:solidFill>
                  <a:schemeClr val="tx1">
                    <a:lumMod val="50000"/>
                    <a:lumOff val="50000"/>
                  </a:schemeClr>
                </a:solidFill>
                <a:latin typeface="Meiryo" charset="-128"/>
                <a:ea typeface="Meiryo" charset="-128"/>
                <a:cs typeface="Meiryo" charset="-128"/>
              </a:rPr>
              <a:t> </a:t>
            </a:r>
            <a:endParaRPr lang="ja-JP" altLang="en-US" sz="1050" dirty="0">
              <a:solidFill>
                <a:schemeClr val="tx1">
                  <a:lumMod val="50000"/>
                  <a:lumOff val="50000"/>
                </a:schemeClr>
              </a:solidFill>
              <a:latin typeface="Meiryo" charset="-128"/>
              <a:ea typeface="Meiryo" charset="-128"/>
              <a:cs typeface="Meiryo" charset="-128"/>
            </a:endParaRPr>
          </a:p>
        </p:txBody>
      </p:sp>
      <p:pic>
        <p:nvPicPr>
          <p:cNvPr id="6" name="図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8643" y="1180658"/>
            <a:ext cx="397426" cy="397426"/>
          </a:xfrm>
          <a:prstGeom prst="rect">
            <a:avLst/>
          </a:prstGeom>
          <a:effectLst>
            <a:outerShdw blurRad="50800" dist="38100" dir="2700000" algn="tl" rotWithShape="0">
              <a:prstClr val="black">
                <a:alpha val="40000"/>
              </a:prstClr>
            </a:outerShdw>
          </a:effectLst>
        </p:spPr>
      </p:pic>
      <p:pic>
        <p:nvPicPr>
          <p:cNvPr id="80" name="図 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3413" y="2043574"/>
            <a:ext cx="720785" cy="720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0318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99E9C3-853E-C64E-A19B-7F8EECB6F045}"/>
              </a:ext>
            </a:extLst>
          </p:cNvPr>
          <p:cNvSpPr>
            <a:spLocks noGrp="1"/>
          </p:cNvSpPr>
          <p:nvPr>
            <p:ph type="title"/>
          </p:nvPr>
        </p:nvSpPr>
        <p:spPr/>
        <p:txBody>
          <a:bodyPr/>
          <a:lstStyle/>
          <a:p>
            <a:r>
              <a:rPr lang="ja-JP" altLang="en-US"/>
              <a:t>ソフトバンクの</a:t>
            </a:r>
            <a:r>
              <a:rPr lang="en-US" altLang="ja-JP" dirty="0"/>
              <a:t>IoT</a:t>
            </a:r>
            <a:r>
              <a:rPr lang="ja-JP" altLang="en-US"/>
              <a:t>通信サービス</a:t>
            </a:r>
            <a:endParaRPr kumimoji="1" lang="ja-JP" altLang="en-US"/>
          </a:p>
        </p:txBody>
      </p:sp>
      <p:sp>
        <p:nvSpPr>
          <p:cNvPr id="3" name="スライド番号プレースホルダー 2">
            <a:extLst>
              <a:ext uri="{FF2B5EF4-FFF2-40B4-BE49-F238E27FC236}">
                <a16:creationId xmlns:a16="http://schemas.microsoft.com/office/drawing/2014/main" id="{52C9D2ED-23A7-B54C-A0D3-AC58213E03AA}"/>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graphicFrame>
        <p:nvGraphicFramePr>
          <p:cNvPr id="4" name="表 3">
            <a:extLst>
              <a:ext uri="{FF2B5EF4-FFF2-40B4-BE49-F238E27FC236}">
                <a16:creationId xmlns:a16="http://schemas.microsoft.com/office/drawing/2014/main" id="{CAC9A2FD-C455-8F48-B341-6D0269A08439}"/>
              </a:ext>
            </a:extLst>
          </p:cNvPr>
          <p:cNvGraphicFramePr>
            <a:graphicFrameLocks noGrp="1"/>
          </p:cNvGraphicFramePr>
          <p:nvPr/>
        </p:nvGraphicFramePr>
        <p:xfrm>
          <a:off x="395536" y="1268760"/>
          <a:ext cx="8280920" cy="1620823"/>
        </p:xfrm>
        <a:graphic>
          <a:graphicData uri="http://schemas.openxmlformats.org/drawingml/2006/table">
            <a:tbl>
              <a:tblPr>
                <a:tableStyleId>{5C22544A-7EE6-4342-B048-85BDC9FD1C3A}</a:tableStyleId>
              </a:tblPr>
              <a:tblGrid>
                <a:gridCol w="566281">
                  <a:extLst>
                    <a:ext uri="{9D8B030D-6E8A-4147-A177-3AD203B41FA5}">
                      <a16:colId xmlns:a16="http://schemas.microsoft.com/office/drawing/2014/main" val="3841540502"/>
                    </a:ext>
                  </a:extLst>
                </a:gridCol>
                <a:gridCol w="3382586">
                  <a:extLst>
                    <a:ext uri="{9D8B030D-6E8A-4147-A177-3AD203B41FA5}">
                      <a16:colId xmlns:a16="http://schemas.microsoft.com/office/drawing/2014/main" val="3703062871"/>
                    </a:ext>
                  </a:extLst>
                </a:gridCol>
                <a:gridCol w="1126900">
                  <a:extLst>
                    <a:ext uri="{9D8B030D-6E8A-4147-A177-3AD203B41FA5}">
                      <a16:colId xmlns:a16="http://schemas.microsoft.com/office/drawing/2014/main" val="1890525291"/>
                    </a:ext>
                  </a:extLst>
                </a:gridCol>
                <a:gridCol w="883399">
                  <a:extLst>
                    <a:ext uri="{9D8B030D-6E8A-4147-A177-3AD203B41FA5}">
                      <a16:colId xmlns:a16="http://schemas.microsoft.com/office/drawing/2014/main" val="414705526"/>
                    </a:ext>
                  </a:extLst>
                </a:gridCol>
                <a:gridCol w="1194854">
                  <a:extLst>
                    <a:ext uri="{9D8B030D-6E8A-4147-A177-3AD203B41FA5}">
                      <a16:colId xmlns:a16="http://schemas.microsoft.com/office/drawing/2014/main" val="3849469787"/>
                    </a:ext>
                  </a:extLst>
                </a:gridCol>
                <a:gridCol w="1126900">
                  <a:extLst>
                    <a:ext uri="{9D8B030D-6E8A-4147-A177-3AD203B41FA5}">
                      <a16:colId xmlns:a16="http://schemas.microsoft.com/office/drawing/2014/main" val="2717551855"/>
                    </a:ext>
                  </a:extLst>
                </a:gridCol>
              </a:tblGrid>
              <a:tr h="189543">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規格名</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特徴</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技術仕様</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周波数</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最大通信速度</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用途</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extLst>
                  <a:ext uri="{0D108BD9-81ED-4DB2-BD59-A6C34878D82A}">
                    <a16:rowId xmlns:a16="http://schemas.microsoft.com/office/drawing/2014/main" val="4118018673"/>
                  </a:ext>
                </a:extLst>
              </a:tr>
              <a:tr h="18954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（下り／上り）</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vMerge="1">
                  <a:txBody>
                    <a:bodyPr/>
                    <a:lstStyle/>
                    <a:p>
                      <a:endParaRPr kumimoji="1" lang="ja-JP" altLang="en-US"/>
                    </a:p>
                  </a:txBody>
                  <a:tcPr/>
                </a:tc>
                <a:extLst>
                  <a:ext uri="{0D108BD9-81ED-4DB2-BD59-A6C34878D82A}">
                    <a16:rowId xmlns:a16="http://schemas.microsoft.com/office/drawing/2014/main" val="3389904291"/>
                  </a:ext>
                </a:extLst>
              </a:tr>
              <a:tr h="189543">
                <a:tc rowSpan="2">
                  <a:txBody>
                    <a:bodyPr/>
                    <a:lstStyle/>
                    <a:p>
                      <a:pPr algn="ctr" fontAlgn="ctr"/>
                      <a:r>
                        <a:rPr lang="en-US" sz="1050" u="none" strike="noStrike" dirty="0">
                          <a:effectLst/>
                          <a:latin typeface="Meiryo" panose="020B0604030504040204" pitchFamily="34" charset="-128"/>
                          <a:ea typeface="Meiryo" panose="020B0604030504040204" pitchFamily="34" charset="-128"/>
                        </a:rPr>
                        <a:t>NB-IoT</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l" fontAlgn="ctr"/>
                      <a:r>
                        <a:rPr lang="ja-JP" altLang="en-US" sz="1050" u="none" strike="noStrike">
                          <a:effectLst/>
                          <a:latin typeface="Meiryo" panose="020B0604030504040204" pitchFamily="34" charset="-128"/>
                          <a:ea typeface="Meiryo" panose="020B0604030504040204" pitchFamily="34" charset="-128"/>
                        </a:rPr>
                        <a:t>低価格化・省電力化に特化し、</a:t>
                      </a: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と共存可能</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ctr" fontAlgn="ctr"/>
                      <a:r>
                        <a:rPr lang="en-US" sz="1050" u="none" strike="noStrike" dirty="0">
                          <a:effectLst/>
                          <a:latin typeface="Meiryo" panose="020B0604030504040204" pitchFamily="34" charset="-128"/>
                          <a:ea typeface="Meiryo" panose="020B0604030504040204" pitchFamily="34" charset="-128"/>
                        </a:rPr>
                        <a:t>3GPP</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3">
                  <a:txBody>
                    <a:bodyPr/>
                    <a:lstStyle/>
                    <a:p>
                      <a:pPr algn="ctr" fontAlgn="ct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バンド</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ctr" fontAlgn="ctr"/>
                      <a:r>
                        <a:rPr lang="en-US" sz="1050" u="none" strike="noStrike" dirty="0">
                          <a:effectLst/>
                          <a:latin typeface="Meiryo" panose="020B0604030504040204" pitchFamily="34" charset="-128"/>
                          <a:ea typeface="Meiryo" panose="020B0604030504040204" pitchFamily="34" charset="-128"/>
                        </a:rPr>
                        <a:t>27kbps／63kbps</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l" fontAlgn="ctr"/>
                      <a:r>
                        <a:rPr lang="ja-JP" altLang="en-US" sz="1050" u="none" strike="noStrike">
                          <a:effectLst/>
                          <a:latin typeface="Meiryo" panose="020B0604030504040204" pitchFamily="34" charset="-128"/>
                          <a:ea typeface="Meiryo" panose="020B0604030504040204" pitchFamily="34" charset="-128"/>
                        </a:rPr>
                        <a:t>スマートメーターやパーキングメーターなど</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extLst>
                  <a:ext uri="{0D108BD9-81ED-4DB2-BD59-A6C34878D82A}">
                    <a16:rowId xmlns:a16="http://schemas.microsoft.com/office/drawing/2014/main" val="4054351133"/>
                  </a:ext>
                </a:extLst>
              </a:tr>
              <a:tr h="519138">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050" u="none" strike="noStrike">
                          <a:effectLst/>
                          <a:latin typeface="Meiryo" panose="020B0604030504040204" pitchFamily="34" charset="-128"/>
                          <a:ea typeface="Meiryo" panose="020B0604030504040204" pitchFamily="34" charset="-128"/>
                        </a:rPr>
                        <a:t>Release 13</a:t>
                      </a:r>
                      <a:endParaRPr 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63600024"/>
                  </a:ext>
                </a:extLst>
              </a:tr>
              <a:tr h="533056">
                <a:tc>
                  <a:txBody>
                    <a:bodyPr/>
                    <a:lstStyle/>
                    <a:p>
                      <a:pPr algn="ctr" fontAlgn="ctr"/>
                      <a:r>
                        <a:rPr lang="en-US" sz="1050" u="none" strike="noStrike">
                          <a:effectLst/>
                          <a:latin typeface="Meiryo" panose="020B0604030504040204" pitchFamily="34" charset="-128"/>
                          <a:ea typeface="Meiryo" panose="020B0604030504040204" pitchFamily="34" charset="-128"/>
                        </a:rPr>
                        <a:t>Cat. M1</a:t>
                      </a:r>
                      <a:endParaRPr 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の一部の周波数帯域のみを利用して通信モジュールの低価格化・省電力化を実現。音声通話にも対応</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ja-JP" altLang="en-US" sz="1050" u="none" strike="noStrike">
                          <a:effectLst/>
                          <a:latin typeface="Meiryo" panose="020B0604030504040204" pitchFamily="34" charset="-128"/>
                          <a:ea typeface="Meiryo" panose="020B0604030504040204" pitchFamily="34" charset="-128"/>
                        </a:rPr>
                        <a:t>　</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tc vMerge="1">
                  <a:txBody>
                    <a:bodyPr/>
                    <a:lstStyle/>
                    <a:p>
                      <a:endParaRPr kumimoji="1" lang="ja-JP" altLang="en-US"/>
                    </a:p>
                  </a:txBody>
                  <a:tcPr/>
                </a:tc>
                <a:tc>
                  <a:txBody>
                    <a:bodyPr/>
                    <a:lstStyle/>
                    <a:p>
                      <a:pPr algn="ctr" fontAlgn="ctr"/>
                      <a:r>
                        <a:rPr lang="en-US" sz="1050" u="none" strike="noStrike" dirty="0">
                          <a:effectLst/>
                          <a:latin typeface="Meiryo" panose="020B0604030504040204" pitchFamily="34" charset="-128"/>
                          <a:ea typeface="Meiryo" panose="020B0604030504040204" pitchFamily="34" charset="-128"/>
                        </a:rPr>
                        <a:t>0.8Mbps／1Mbps</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ja-JP" altLang="en-US" sz="1050" u="none" strike="noStrike">
                          <a:effectLst/>
                          <a:latin typeface="Meiryo" panose="020B0604030504040204" pitchFamily="34" charset="-128"/>
                          <a:ea typeface="Meiryo" panose="020B0604030504040204" pitchFamily="34" charset="-128"/>
                        </a:rPr>
                        <a:t>エレベーターや運送管理など</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extLst>
                  <a:ext uri="{0D108BD9-81ED-4DB2-BD59-A6C34878D82A}">
                    <a16:rowId xmlns:a16="http://schemas.microsoft.com/office/drawing/2014/main" val="2672580090"/>
                  </a:ext>
                </a:extLst>
              </a:tr>
            </a:tbl>
          </a:graphicData>
        </a:graphic>
      </p:graphicFrame>
      <p:graphicFrame>
        <p:nvGraphicFramePr>
          <p:cNvPr id="5" name="表 4">
            <a:extLst>
              <a:ext uri="{FF2B5EF4-FFF2-40B4-BE49-F238E27FC236}">
                <a16:creationId xmlns:a16="http://schemas.microsoft.com/office/drawing/2014/main" id="{3C570F61-EB8C-7A4F-B154-0FEA287C2974}"/>
              </a:ext>
            </a:extLst>
          </p:cNvPr>
          <p:cNvGraphicFramePr>
            <a:graphicFrameLocks noGrp="1"/>
          </p:cNvGraphicFramePr>
          <p:nvPr/>
        </p:nvGraphicFramePr>
        <p:xfrm>
          <a:off x="395536" y="3212976"/>
          <a:ext cx="8280920" cy="2997200"/>
        </p:xfrm>
        <a:graphic>
          <a:graphicData uri="http://schemas.openxmlformats.org/drawingml/2006/table">
            <a:tbl>
              <a:tblPr>
                <a:tableStyleId>{5C22544A-7EE6-4342-B048-85BDC9FD1C3A}</a:tableStyleId>
              </a:tblPr>
              <a:tblGrid>
                <a:gridCol w="1984382">
                  <a:extLst>
                    <a:ext uri="{9D8B030D-6E8A-4147-A177-3AD203B41FA5}">
                      <a16:colId xmlns:a16="http://schemas.microsoft.com/office/drawing/2014/main" val="4227418802"/>
                    </a:ext>
                  </a:extLst>
                </a:gridCol>
                <a:gridCol w="1512674">
                  <a:extLst>
                    <a:ext uri="{9D8B030D-6E8A-4147-A177-3AD203B41FA5}">
                      <a16:colId xmlns:a16="http://schemas.microsoft.com/office/drawing/2014/main" val="2325265173"/>
                    </a:ext>
                  </a:extLst>
                </a:gridCol>
                <a:gridCol w="1512674">
                  <a:extLst>
                    <a:ext uri="{9D8B030D-6E8A-4147-A177-3AD203B41FA5}">
                      <a16:colId xmlns:a16="http://schemas.microsoft.com/office/drawing/2014/main" val="2639775126"/>
                    </a:ext>
                  </a:extLst>
                </a:gridCol>
                <a:gridCol w="1512674">
                  <a:extLst>
                    <a:ext uri="{9D8B030D-6E8A-4147-A177-3AD203B41FA5}">
                      <a16:colId xmlns:a16="http://schemas.microsoft.com/office/drawing/2014/main" val="1956561658"/>
                    </a:ext>
                  </a:extLst>
                </a:gridCol>
                <a:gridCol w="1758516">
                  <a:extLst>
                    <a:ext uri="{9D8B030D-6E8A-4147-A177-3AD203B41FA5}">
                      <a16:colId xmlns:a16="http://schemas.microsoft.com/office/drawing/2014/main" val="15966833"/>
                    </a:ext>
                  </a:extLst>
                </a:gridCol>
              </a:tblGrid>
              <a:tr h="330200">
                <a:tc gridSpan="5">
                  <a:txBody>
                    <a:bodyPr/>
                    <a:lstStyle/>
                    <a:p>
                      <a:pPr algn="l" fontAlgn="ctr"/>
                      <a:r>
                        <a:rPr lang="en-US" altLang="ja-JP" sz="1600" u="none" strike="noStrike" dirty="0">
                          <a:effectLst/>
                        </a:rPr>
                        <a:t>1. </a:t>
                      </a:r>
                      <a:r>
                        <a:rPr lang="ja-JP" altLang="en-US" sz="1600" u="none" strike="noStrike">
                          <a:effectLst/>
                        </a:rPr>
                        <a:t>ソフトバンクの</a:t>
                      </a:r>
                      <a:r>
                        <a:rPr lang="en-US" sz="1600" u="none" strike="noStrike" dirty="0">
                          <a:effectLst/>
                        </a:rPr>
                        <a:t>IoT</a:t>
                      </a:r>
                      <a:r>
                        <a:rPr lang="ja-JP" altLang="en-US" sz="1600" u="none" strike="noStrike">
                          <a:effectLst/>
                        </a:rPr>
                        <a:t>プラットフォームと併用する場合（</a:t>
                      </a:r>
                      <a:r>
                        <a:rPr lang="en-US" altLang="ja-JP" sz="1600" u="none" strike="noStrike" dirty="0">
                          <a:effectLst/>
                        </a:rPr>
                        <a:t>1</a:t>
                      </a:r>
                      <a:r>
                        <a:rPr lang="ja-JP" altLang="en-US" sz="1600" u="none" strike="noStrike">
                          <a:effectLst/>
                        </a:rPr>
                        <a:t>回線当たり）</a:t>
                      </a:r>
                      <a:endParaRPr lang="ja-JP" altLang="en-US" sz="1600" b="1" i="0" u="none" strike="noStrike">
                        <a:solidFill>
                          <a:srgbClr val="000000"/>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47891209"/>
                  </a:ext>
                </a:extLst>
              </a:tr>
              <a:tr h="292100">
                <a:tc>
                  <a:txBody>
                    <a:bodyPr/>
                    <a:lstStyle/>
                    <a:p>
                      <a:endParaRPr lang="ja-JP" altLang="en-US"/>
                    </a:p>
                  </a:txBody>
                  <a:tcPr marL="9525" marR="9525" marT="9525" marB="0" anchor="ctr">
                    <a:solidFill>
                      <a:schemeClr val="bg1"/>
                    </a:solidFill>
                  </a:tcPr>
                </a:tc>
                <a:tc>
                  <a:txBody>
                    <a:bodyPr/>
                    <a:lstStyle/>
                    <a:p>
                      <a:pPr algn="ctr" fontAlgn="ctr"/>
                      <a:r>
                        <a:rPr lang="ja-JP" altLang="en-US" sz="1400" u="none" strike="noStrike">
                          <a:effectLst/>
                        </a:rPr>
                        <a:t>プラン</a:t>
                      </a:r>
                      <a:r>
                        <a:rPr lang="en-US" sz="1400" u="none" strike="noStrike" dirty="0">
                          <a:effectLst/>
                        </a:rPr>
                        <a:t>A</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C</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D</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043285180"/>
                  </a:ext>
                </a:extLst>
              </a:tr>
              <a:tr h="292100">
                <a:tc>
                  <a:txBody>
                    <a:bodyPr/>
                    <a:lstStyle/>
                    <a:p>
                      <a:pPr algn="l" fontAlgn="ctr"/>
                      <a:r>
                        <a:rPr lang="ja-JP" altLang="en-US" sz="1400" u="none" strike="noStrike">
                          <a:effectLst/>
                        </a:rPr>
                        <a:t>月額通信料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10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50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1073381316"/>
                  </a:ext>
                </a:extLst>
              </a:tr>
              <a:tr h="292100">
                <a:tc>
                  <a:txBody>
                    <a:bodyPr/>
                    <a:lstStyle/>
                    <a:p>
                      <a:pPr algn="l" fontAlgn="ctr"/>
                      <a:r>
                        <a:rPr lang="ja-JP" altLang="en-US" sz="1400" u="none" strike="noStrike">
                          <a:effectLst/>
                        </a:rPr>
                        <a:t>月間データ量</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100KB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600KB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2MB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661010817"/>
                  </a:ext>
                </a:extLst>
              </a:tr>
              <a:tr h="292100">
                <a:tc>
                  <a:txBody>
                    <a:bodyPr/>
                    <a:lstStyle/>
                    <a:p>
                      <a:pPr algn="l" fontAlgn="ctr"/>
                      <a:r>
                        <a:rPr lang="ja-JP" altLang="en-US" sz="1400" u="none" strike="noStrike">
                          <a:effectLst/>
                        </a:rPr>
                        <a:t>超過データ通信料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0.6</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0.4</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0.3</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0.2</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2012347724"/>
                  </a:ext>
                </a:extLst>
              </a:tr>
              <a:tr h="330200">
                <a:tc gridSpan="5">
                  <a:txBody>
                    <a:bodyPr/>
                    <a:lstStyle/>
                    <a:p>
                      <a:pPr algn="l" fontAlgn="ctr"/>
                      <a:r>
                        <a:rPr lang="en-US" altLang="ja-JP" sz="1600" u="none" strike="noStrike" dirty="0">
                          <a:effectLst/>
                        </a:rPr>
                        <a:t>2. </a:t>
                      </a:r>
                      <a:r>
                        <a:rPr lang="ja-JP" altLang="en-US" sz="1600" u="none" strike="noStrike">
                          <a:effectLst/>
                        </a:rPr>
                        <a:t>ソフトバンクの通信ネットワークのみを利用する場合（</a:t>
                      </a:r>
                      <a:r>
                        <a:rPr lang="en-US" altLang="ja-JP" sz="1600" u="none" strike="noStrike" dirty="0">
                          <a:effectLst/>
                        </a:rPr>
                        <a:t>1</a:t>
                      </a:r>
                      <a:r>
                        <a:rPr lang="ja-JP" altLang="en-US" sz="1600" u="none" strike="noStrike">
                          <a:effectLst/>
                        </a:rPr>
                        <a:t>回線当たり）</a:t>
                      </a:r>
                      <a:endParaRPr lang="ja-JP" altLang="en-US" sz="1600" b="1" i="0" u="none" strike="noStrike">
                        <a:solidFill>
                          <a:srgbClr val="555555"/>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04363727"/>
                  </a:ext>
                </a:extLst>
              </a:tr>
              <a:tr h="292100">
                <a:tc>
                  <a:txBody>
                    <a:bodyPr/>
                    <a:lstStyle/>
                    <a:p>
                      <a:pPr algn="l" fontAlgn="ct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a:txBody>
                    <a:bodyPr/>
                    <a:lstStyle/>
                    <a:p>
                      <a:pPr algn="ctr" fontAlgn="ctr"/>
                      <a:r>
                        <a:rPr lang="ja-JP" altLang="en-US" sz="1400" u="none" strike="noStrike">
                          <a:effectLst/>
                        </a:rPr>
                        <a:t>単体プラン</a:t>
                      </a:r>
                      <a:r>
                        <a:rPr lang="en-US" sz="1400" u="none" strike="noStrike" dirty="0">
                          <a:effectLst/>
                        </a:rPr>
                        <a:t>A</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a:effectLst/>
                        </a:rPr>
                        <a:t>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dirty="0">
                          <a:effectLst/>
                        </a:rPr>
                        <a:t>C</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a:effectLst/>
                        </a:rPr>
                        <a:t>D</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2735426223"/>
                  </a:ext>
                </a:extLst>
              </a:tr>
              <a:tr h="292100">
                <a:tc>
                  <a:txBody>
                    <a:bodyPr/>
                    <a:lstStyle/>
                    <a:p>
                      <a:pPr algn="l" fontAlgn="ctr"/>
                      <a:r>
                        <a:rPr lang="ja-JP" altLang="en-US" sz="1400" u="none" strike="noStrike">
                          <a:effectLst/>
                        </a:rPr>
                        <a:t>月額通信料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100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150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300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165296474"/>
                  </a:ext>
                </a:extLst>
              </a:tr>
              <a:tr h="292100">
                <a:tc>
                  <a:txBody>
                    <a:bodyPr/>
                    <a:lstStyle/>
                    <a:p>
                      <a:pPr algn="l" fontAlgn="ctr"/>
                      <a:r>
                        <a:rPr lang="ja-JP" altLang="en-US" sz="1400" u="none" strike="noStrike">
                          <a:effectLst/>
                        </a:rPr>
                        <a:t>月間データ量</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600KB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2MB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184868542"/>
                  </a:ext>
                </a:extLst>
              </a:tr>
              <a:tr h="292100">
                <a:tc>
                  <a:txBody>
                    <a:bodyPr/>
                    <a:lstStyle/>
                    <a:p>
                      <a:pPr algn="l" fontAlgn="ctr"/>
                      <a:r>
                        <a:rPr lang="ja-JP" altLang="en-US" sz="1400" u="none" strike="noStrike">
                          <a:effectLst/>
                        </a:rPr>
                        <a:t>超過データ通信料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1</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0.5</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0.4</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0.3</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777919609"/>
                  </a:ext>
                </a:extLst>
              </a:tr>
            </a:tbl>
          </a:graphicData>
        </a:graphic>
      </p:graphicFrame>
    </p:spTree>
    <p:extLst>
      <p:ext uri="{BB962C8B-B14F-4D97-AF65-F5344CB8AC3E}">
        <p14:creationId xmlns:p14="http://schemas.microsoft.com/office/powerpoint/2010/main" val="779181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a:solidFill>
                  <a:schemeClr val="tx1">
                    <a:lumMod val="50000"/>
                    <a:lumOff val="50000"/>
                  </a:schemeClr>
                </a:solidFill>
              </a:rPr>
              <a:t>テクノロジーの進化が求めるモノのサービス化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3" name="左右矢印 52">
            <a:extLst>
              <a:ext uri="{FF2B5EF4-FFF2-40B4-BE49-F238E27FC236}">
                <a16:creationId xmlns:a16="http://schemas.microsoft.com/office/drawing/2014/main" id="{33D727CC-A585-5E4C-AD02-D8296FCCA221}"/>
              </a:ext>
            </a:extLst>
          </p:cNvPr>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charset="-128"/>
                <a:ea typeface="Meiryo" charset="-128"/>
                <a:cs typeface="Meiryo" charset="-128"/>
              </a:rPr>
              <a:t>センサー＋デジタル化された</a:t>
            </a:r>
            <a:endParaRPr lang="en-US" altLang="ja-JP" sz="1050" dirty="0">
              <a:solidFill>
                <a:srgbClr val="FFFFFF"/>
              </a:solidFill>
              <a:latin typeface="Meiryo" charset="-128"/>
              <a:ea typeface="Meiryo" charset="-128"/>
              <a:cs typeface="Meiryo" charset="-128"/>
            </a:endParaRPr>
          </a:p>
          <a:p>
            <a:pPr algn="ctr"/>
            <a:r>
              <a:rPr lang="ja-JP" altLang="en-US" sz="1050">
                <a:solidFill>
                  <a:srgbClr val="FFFFFF"/>
                </a:solidFill>
                <a:latin typeface="Meiryo" charset="-128"/>
                <a:ea typeface="Meiryo" charset="-128"/>
                <a:cs typeface="Meiryo" charset="-128"/>
              </a:rPr>
              <a:t>顧客接点・プロセス</a:t>
            </a:r>
            <a:endParaRPr kumimoji="1" lang="ja-JP" altLang="en-US" sz="1050" dirty="0">
              <a:solidFill>
                <a:srgbClr val="FFFFFF"/>
              </a:solidFill>
              <a:latin typeface="Meiryo" charset="-128"/>
              <a:ea typeface="Meiryo" charset="-128"/>
              <a:cs typeface="Meiryo" charset="-128"/>
            </a:endParaRPr>
          </a:p>
        </p:txBody>
      </p:sp>
      <p:sp>
        <p:nvSpPr>
          <p:cNvPr id="54" name="左右矢印 53">
            <a:extLst>
              <a:ext uri="{FF2B5EF4-FFF2-40B4-BE49-F238E27FC236}">
                <a16:creationId xmlns:a16="http://schemas.microsoft.com/office/drawing/2014/main" id="{2509CBE0-7406-0B42-81D6-02093E9E5628}"/>
              </a:ext>
            </a:extLst>
          </p:cNvPr>
          <p:cNvSpPr/>
          <p:nvPr/>
        </p:nvSpPr>
        <p:spPr>
          <a:xfrm>
            <a:off x="1441534" y="2767708"/>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charset="-128"/>
                <a:ea typeface="Meiryo" charset="-128"/>
                <a:cs typeface="Meiryo" charset="-128"/>
              </a:rPr>
              <a:t>ビッグデータと機械学習</a:t>
            </a:r>
            <a:endParaRPr kumimoji="1" lang="ja-JP" altLang="en-US" sz="800" dirty="0">
              <a:solidFill>
                <a:srgbClr val="FFFFFF"/>
              </a:solidFill>
              <a:latin typeface="Meiryo" charset="-128"/>
              <a:ea typeface="Meiryo" charset="-128"/>
              <a:cs typeface="Meiryo" charset="-128"/>
            </a:endParaRPr>
          </a:p>
        </p:txBody>
      </p:sp>
      <p:sp>
        <p:nvSpPr>
          <p:cNvPr id="55" name="左右矢印 54">
            <a:extLst>
              <a:ext uri="{FF2B5EF4-FFF2-40B4-BE49-F238E27FC236}">
                <a16:creationId xmlns:a16="http://schemas.microsoft.com/office/drawing/2014/main" id="{D69AC754-DFE0-B141-A3C0-C92C9BDB8E97}"/>
              </a:ext>
            </a:extLst>
          </p:cNvPr>
          <p:cNvSpPr/>
          <p:nvPr/>
        </p:nvSpPr>
        <p:spPr>
          <a:xfrm>
            <a:off x="4901759" y="2761358"/>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charset="-128"/>
                <a:ea typeface="Meiryo" charset="-128"/>
                <a:cs typeface="Meiryo" charset="-128"/>
              </a:rPr>
              <a:t>クラウド･サービス</a:t>
            </a:r>
            <a:endParaRPr kumimoji="1" lang="ja-JP" altLang="en-US" sz="8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AA964C07-3EF0-0E44-92A6-240FBE999D08}"/>
              </a:ext>
            </a:extLst>
          </p:cNvPr>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8C9DA1C-35C8-C744-9E50-956D0879FCAB}"/>
              </a:ext>
            </a:extLst>
          </p:cNvPr>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四角形吹き出し 55">
            <a:extLst>
              <a:ext uri="{FF2B5EF4-FFF2-40B4-BE49-F238E27FC236}">
                <a16:creationId xmlns:a16="http://schemas.microsoft.com/office/drawing/2014/main" id="{AD324B35-6169-4841-9B0B-C1D8CDD1386B}"/>
              </a:ext>
            </a:extLst>
          </p:cNvPr>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57" name="四角形吹き出し 56">
            <a:extLst>
              <a:ext uri="{FF2B5EF4-FFF2-40B4-BE49-F238E27FC236}">
                <a16:creationId xmlns:a16="http://schemas.microsoft.com/office/drawing/2014/main" id="{84BBE9EB-F3ED-3641-9F56-5697E3FAE5D4}"/>
              </a:ext>
            </a:extLst>
          </p:cNvPr>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213370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dissolv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dissolve">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6" grpId="0" animBg="1"/>
      <p:bldP spid="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Wi-SUN</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pic>
        <p:nvPicPr>
          <p:cNvPr id="4" name="図 3"/>
          <p:cNvPicPr>
            <a:picLocks noChangeAspect="1"/>
          </p:cNvPicPr>
          <p:nvPr/>
        </p:nvPicPr>
        <p:blipFill>
          <a:blip r:embed="rId2"/>
          <a:stretch>
            <a:fillRect/>
          </a:stretch>
        </p:blipFill>
        <p:spPr>
          <a:xfrm>
            <a:off x="635000" y="2076474"/>
            <a:ext cx="7874000" cy="4445000"/>
          </a:xfrm>
          <a:prstGeom prst="rect">
            <a:avLst/>
          </a:prstGeom>
        </p:spPr>
      </p:pic>
      <p:pic>
        <p:nvPicPr>
          <p:cNvPr id="5" name="図 4"/>
          <p:cNvPicPr>
            <a:picLocks noChangeAspect="1"/>
          </p:cNvPicPr>
          <p:nvPr/>
        </p:nvPicPr>
        <p:blipFill>
          <a:blip r:embed="rId3"/>
          <a:stretch>
            <a:fillRect/>
          </a:stretch>
        </p:blipFill>
        <p:spPr>
          <a:xfrm>
            <a:off x="454079" y="925969"/>
            <a:ext cx="1535857" cy="1080219"/>
          </a:xfrm>
          <a:prstGeom prst="rect">
            <a:avLst/>
          </a:prstGeom>
        </p:spPr>
      </p:pic>
      <p:sp>
        <p:nvSpPr>
          <p:cNvPr id="6" name="正方形/長方形 5"/>
          <p:cNvSpPr/>
          <p:nvPr/>
        </p:nvSpPr>
        <p:spPr>
          <a:xfrm>
            <a:off x="1993057" y="855682"/>
            <a:ext cx="6827415" cy="1384995"/>
          </a:xfrm>
          <a:prstGeom prst="rect">
            <a:avLst/>
          </a:prstGeom>
        </p:spPr>
        <p:txBody>
          <a:bodyPr wrap="square">
            <a:spAutoFit/>
          </a:bodyPr>
          <a:lstStyle/>
          <a:p>
            <a:pPr marL="171450" indent="-171450">
              <a:buFont typeface="Wingdings" charset="2"/>
              <a:buChar char="l"/>
            </a:pPr>
            <a:r>
              <a:rPr lang="en-US" altLang="ja-JP" sz="1200" dirty="0">
                <a:solidFill>
                  <a:srgbClr val="333333"/>
                </a:solidFill>
                <a:latin typeface="Meiryo" charset="-128"/>
                <a:ea typeface="Meiryo" charset="-128"/>
                <a:cs typeface="Meiryo" charset="-128"/>
              </a:rPr>
              <a:t>Wireless Smart Utility Network</a:t>
            </a:r>
            <a:r>
              <a:rPr lang="ja-JP" altLang="en-US" sz="1200" dirty="0">
                <a:solidFill>
                  <a:srgbClr val="333333"/>
                </a:solidFill>
                <a:latin typeface="Meiryo" charset="-128"/>
                <a:ea typeface="Meiryo" charset="-128"/>
                <a:cs typeface="Meiryo" charset="-128"/>
              </a:rPr>
              <a:t>の略で、「</a:t>
            </a:r>
            <a:r>
              <a:rPr lang="en-US" altLang="ja-JP" sz="1200" dirty="0">
                <a:solidFill>
                  <a:srgbClr val="333333"/>
                </a:solidFill>
                <a:latin typeface="Meiryo" charset="-128"/>
                <a:ea typeface="Meiryo" charset="-128"/>
                <a:cs typeface="Meiryo" charset="-128"/>
              </a:rPr>
              <a:t>Smart Utility Network</a:t>
            </a:r>
            <a:r>
              <a:rPr lang="ja-JP" altLang="en-US" sz="1200" dirty="0">
                <a:solidFill>
                  <a:srgbClr val="333333"/>
                </a:solidFill>
                <a:latin typeface="Meiryo" charset="-128"/>
                <a:ea typeface="Meiryo" charset="-128"/>
                <a:cs typeface="Meiryo" charset="-128"/>
              </a:rPr>
              <a:t>」とは、ガスや電気、水道のメーターに端末機を搭載し無線通信を使って、効率的に検針データを収集する無線通信システム</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サブギガヘルツ帯と呼ばれる</a:t>
            </a:r>
            <a:r>
              <a:rPr lang="en-US" altLang="ja-JP" sz="1200" dirty="0">
                <a:solidFill>
                  <a:srgbClr val="333333"/>
                </a:solidFill>
                <a:latin typeface="Meiryo" charset="-128"/>
                <a:ea typeface="Meiryo" charset="-128"/>
                <a:cs typeface="Meiryo" charset="-128"/>
              </a:rPr>
              <a:t>900MHz</a:t>
            </a:r>
            <a:r>
              <a:rPr lang="ja-JP" altLang="en-US" sz="1200" dirty="0">
                <a:solidFill>
                  <a:srgbClr val="333333"/>
                </a:solidFill>
                <a:latin typeface="Meiryo" charset="-128"/>
                <a:ea typeface="Meiryo" charset="-128"/>
                <a:cs typeface="Meiryo" charset="-128"/>
              </a:rPr>
              <a:t>前後の周波数帯の電波で通信。日本では</a:t>
            </a:r>
            <a:r>
              <a:rPr lang="en-US" altLang="ja-JP" sz="1200" dirty="0">
                <a:solidFill>
                  <a:srgbClr val="333333"/>
                </a:solidFill>
                <a:latin typeface="Meiryo" charset="-128"/>
                <a:ea typeface="Meiryo" charset="-128"/>
                <a:cs typeface="Meiryo" charset="-128"/>
              </a:rPr>
              <a:t>2012</a:t>
            </a:r>
            <a:r>
              <a:rPr lang="ja-JP" altLang="en-US" sz="1200" dirty="0">
                <a:solidFill>
                  <a:srgbClr val="333333"/>
                </a:solidFill>
                <a:latin typeface="Meiryo" charset="-128"/>
                <a:ea typeface="Meiryo" charset="-128"/>
                <a:cs typeface="Meiryo" charset="-128"/>
              </a:rPr>
              <a:t>年、</a:t>
            </a:r>
            <a:r>
              <a:rPr lang="en-US" altLang="ja-JP" sz="1200" dirty="0">
                <a:solidFill>
                  <a:srgbClr val="333333"/>
                </a:solidFill>
                <a:latin typeface="Meiryo" charset="-128"/>
                <a:ea typeface="Meiryo" charset="-128"/>
                <a:cs typeface="Meiryo" charset="-128"/>
              </a:rPr>
              <a:t>920MHz</a:t>
            </a:r>
            <a:r>
              <a:rPr lang="ja-JP" altLang="en-US" sz="1200" dirty="0">
                <a:solidFill>
                  <a:srgbClr val="333333"/>
                </a:solidFill>
                <a:latin typeface="Meiryo" charset="-128"/>
                <a:ea typeface="Meiryo" charset="-128"/>
                <a:cs typeface="Meiryo" charset="-128"/>
              </a:rPr>
              <a:t>帯が免許不要で利用できる帯域として割り当てられている。</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無線</a:t>
            </a:r>
            <a:r>
              <a:rPr lang="en-US" altLang="ja-JP" sz="1200" dirty="0">
                <a:solidFill>
                  <a:srgbClr val="333333"/>
                </a:solidFill>
                <a:latin typeface="Meiryo" charset="-128"/>
                <a:ea typeface="Meiryo" charset="-128"/>
                <a:cs typeface="Meiryo" charset="-128"/>
              </a:rPr>
              <a:t>LAN</a:t>
            </a:r>
            <a:r>
              <a:rPr lang="ja-JP" altLang="en-US" sz="1200" dirty="0">
                <a:solidFill>
                  <a:srgbClr val="333333"/>
                </a:solidFill>
                <a:latin typeface="Meiryo" charset="-128"/>
                <a:ea typeface="Meiryo" charset="-128"/>
                <a:cs typeface="Meiryo" charset="-128"/>
              </a:rPr>
              <a:t>などで利用される</a:t>
            </a:r>
            <a:r>
              <a:rPr lang="en-US" altLang="ja-JP" sz="1200" dirty="0">
                <a:solidFill>
                  <a:srgbClr val="333333"/>
                </a:solidFill>
                <a:latin typeface="Meiryo" charset="-128"/>
                <a:ea typeface="Meiryo" charset="-128"/>
                <a:cs typeface="Meiryo" charset="-128"/>
              </a:rPr>
              <a:t>2.4GHz</a:t>
            </a:r>
            <a:r>
              <a:rPr lang="ja-JP" altLang="en-US" sz="1200" dirty="0">
                <a:solidFill>
                  <a:srgbClr val="333333"/>
                </a:solidFill>
                <a:latin typeface="Meiryo" charset="-128"/>
                <a:ea typeface="Meiryo" charset="-128"/>
                <a:cs typeface="Meiryo" charset="-128"/>
              </a:rPr>
              <a:t>帯と比べ、障害物などがあっても電波が届きやすく、他の機器などからの干渉も少ない周波数帯。</a:t>
            </a:r>
            <a:endParaRPr lang="ja-JP" altLang="en-US" sz="1200" b="0" i="0" dirty="0">
              <a:solidFill>
                <a:srgbClr val="333333"/>
              </a:solidFill>
              <a:effectLst/>
              <a:latin typeface="Meiryo" charset="-128"/>
              <a:ea typeface="Meiryo" charset="-128"/>
              <a:cs typeface="Meiryo" charset="-128"/>
            </a:endParaRPr>
          </a:p>
        </p:txBody>
      </p:sp>
    </p:spTree>
    <p:extLst>
      <p:ext uri="{BB962C8B-B14F-4D97-AF65-F5344CB8AC3E}">
        <p14:creationId xmlns:p14="http://schemas.microsoft.com/office/powerpoint/2010/main" val="2651358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LPWA(Low Power Wide Area)</a:t>
            </a:r>
            <a:r>
              <a:rPr kumimoji="1" lang="ja-JP" altLang="en-US" dirty="0"/>
              <a:t>ネットワーク　通信規格一覧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532" y="1772816"/>
            <a:ext cx="8424936" cy="3203231"/>
          </a:xfrm>
          <a:prstGeom prst="rect">
            <a:avLst/>
          </a:prstGeom>
        </p:spPr>
      </p:pic>
      <p:sp>
        <p:nvSpPr>
          <p:cNvPr id="5" name="正方形/長方形 4"/>
          <p:cNvSpPr/>
          <p:nvPr/>
        </p:nvSpPr>
        <p:spPr>
          <a:xfrm>
            <a:off x="4523207" y="6381328"/>
            <a:ext cx="4572000" cy="215444"/>
          </a:xfrm>
          <a:prstGeom prst="rect">
            <a:avLst/>
          </a:prstGeom>
        </p:spPr>
        <p:txBody>
          <a:bodyPr>
            <a:spAutoFit/>
          </a:bodyPr>
          <a:lstStyle/>
          <a:p>
            <a:pPr algn="r"/>
            <a:r>
              <a:rPr lang="ja-JP" altLang="en-US" sz="800"/>
              <a:t>http://itpro.nikkeibp.co.jp/atcl/column/16/071500148/072000003/</a:t>
            </a:r>
          </a:p>
        </p:txBody>
      </p:sp>
    </p:spTree>
    <p:extLst>
      <p:ext uri="{BB962C8B-B14F-4D97-AF65-F5344CB8AC3E}">
        <p14:creationId xmlns:p14="http://schemas.microsoft.com/office/powerpoint/2010/main" val="2719087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5G </a:t>
            </a:r>
          </a:p>
          <a:p>
            <a:pPr algn="r"/>
            <a:r>
              <a:rPr lang="ja-JP" altLang="en-US" sz="1600">
                <a:solidFill>
                  <a:srgbClr val="FFFFFF"/>
                </a:solidFill>
                <a:latin typeface="Meiryo" panose="020B0604030504040204" pitchFamily="34" charset="-128"/>
                <a:ea typeface="Meiryo" panose="020B0604030504040204" pitchFamily="34" charset="-128"/>
                <a:cs typeface="Arial"/>
              </a:rPr>
              <a:t>第５世代移動体通信システム</a:t>
            </a:r>
            <a:endParaRPr lang="en-US" altLang="ja-JP" sz="16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59834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17A0ED-C4A0-1C49-8299-1791A1A968E9}"/>
              </a:ext>
            </a:extLst>
          </p:cNvPr>
          <p:cNvSpPr>
            <a:spLocks noGrp="1"/>
          </p:cNvSpPr>
          <p:nvPr>
            <p:ph type="title"/>
          </p:nvPr>
        </p:nvSpPr>
        <p:spPr/>
        <p:txBody>
          <a:bodyPr/>
          <a:lstStyle/>
          <a:p>
            <a:r>
              <a:rPr kumimoji="1" lang="en-US" altLang="ja-JP" dirty="0"/>
              <a:t>5G</a:t>
            </a:r>
            <a:r>
              <a:rPr kumimoji="1" lang="ja-JP" altLang="en-US" dirty="0"/>
              <a:t>と他の通信方式</a:t>
            </a:r>
          </a:p>
        </p:txBody>
      </p:sp>
      <p:sp>
        <p:nvSpPr>
          <p:cNvPr id="3" name="スライド番号プレースホルダー 2">
            <a:extLst>
              <a:ext uri="{FF2B5EF4-FFF2-40B4-BE49-F238E27FC236}">
                <a16:creationId xmlns:a16="http://schemas.microsoft.com/office/drawing/2014/main" id="{D5DB0AB2-DA3F-A449-BB10-CC0E9790A361}"/>
              </a:ext>
            </a:extLst>
          </p:cNvPr>
          <p:cNvSpPr>
            <a:spLocks noGrp="1"/>
          </p:cNvSpPr>
          <p:nvPr>
            <p:ph type="sldNum" sz="quarter" idx="12"/>
          </p:nvPr>
        </p:nvSpPr>
        <p:spPr>
          <a:xfrm>
            <a:off x="6932246" y="6866749"/>
            <a:ext cx="2133600" cy="217800"/>
          </a:xfrm>
        </p:spPr>
        <p:txBody>
          <a:bodyPr/>
          <a:lstStyle/>
          <a:p>
            <a:fld id="{8FF8CC5D-A65D-5946-99B5-645367A967AD}" type="slidenum">
              <a:rPr kumimoji="1" lang="ja-JP" altLang="en-US" smtClean="0"/>
              <a:t>43</a:t>
            </a:fld>
            <a:endParaRPr kumimoji="1" lang="ja-JP" altLang="en-US"/>
          </a:p>
        </p:txBody>
      </p:sp>
      <p:cxnSp>
        <p:nvCxnSpPr>
          <p:cNvPr id="5" name="直線矢印コネクタ 4">
            <a:extLst>
              <a:ext uri="{FF2B5EF4-FFF2-40B4-BE49-F238E27FC236}">
                <a16:creationId xmlns:a16="http://schemas.microsoft.com/office/drawing/2014/main" id="{0E20AE51-4A4B-F04A-A0A5-AD2EFBD00BB5}"/>
              </a:ext>
            </a:extLst>
          </p:cNvPr>
          <p:cNvCxnSpPr/>
          <p:nvPr/>
        </p:nvCxnSpPr>
        <p:spPr>
          <a:xfrm>
            <a:off x="4572000" y="1266426"/>
            <a:ext cx="0" cy="4968552"/>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479D9247-A42D-2049-8AA3-7198F60FCB38}"/>
              </a:ext>
            </a:extLst>
          </p:cNvPr>
          <p:cNvCxnSpPr>
            <a:cxnSpLocks/>
          </p:cNvCxnSpPr>
          <p:nvPr/>
        </p:nvCxnSpPr>
        <p:spPr>
          <a:xfrm flipH="1">
            <a:off x="1577082" y="3786706"/>
            <a:ext cx="5947247" cy="0"/>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1C077129-2AD3-1E44-870C-53247C2EF013}"/>
              </a:ext>
            </a:extLst>
          </p:cNvPr>
          <p:cNvSpPr/>
          <p:nvPr/>
        </p:nvSpPr>
        <p:spPr>
          <a:xfrm>
            <a:off x="4716016" y="1266426"/>
            <a:ext cx="2808312" cy="23772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endParaRPr>
          </a:p>
        </p:txBody>
      </p:sp>
      <p:sp>
        <p:nvSpPr>
          <p:cNvPr id="12" name="正方形/長方形 11">
            <a:extLst>
              <a:ext uri="{FF2B5EF4-FFF2-40B4-BE49-F238E27FC236}">
                <a16:creationId xmlns:a16="http://schemas.microsoft.com/office/drawing/2014/main" id="{0A717E73-1A77-C543-B9D2-6EE1EFB24CA4}"/>
              </a:ext>
            </a:extLst>
          </p:cNvPr>
          <p:cNvSpPr/>
          <p:nvPr/>
        </p:nvSpPr>
        <p:spPr>
          <a:xfrm>
            <a:off x="4689987" y="3892834"/>
            <a:ext cx="2808312" cy="2377241"/>
          </a:xfrm>
          <a:prstGeom prst="rect">
            <a:avLst/>
          </a:prstGeom>
          <a:solidFill>
            <a:srgbClr val="00B0F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BlueTooth</a:t>
            </a:r>
            <a:endParaRPr kumimoji="1" lang="en-US" altLang="ja-JP" sz="2800" dirty="0">
              <a:solidFill>
                <a:schemeClr val="bg1"/>
              </a:solidFill>
              <a:latin typeface="Meiryo" panose="020B0604030504040204" pitchFamily="34" charset="-128"/>
              <a:ea typeface="Meiryo" panose="020B0604030504040204" pitchFamily="34" charset="-128"/>
              <a:cs typeface="ＭＳ Ｐゴシック"/>
            </a:endParaRPr>
          </a:p>
          <a:p>
            <a:pPr algn="ctr"/>
            <a:r>
              <a:rPr lang="en-US" altLang="ja-JP" sz="2800" dirty="0">
                <a:solidFill>
                  <a:schemeClr val="bg1"/>
                </a:solidFill>
                <a:latin typeface="Meiryo" panose="020B0604030504040204" pitchFamily="34" charset="-128"/>
                <a:ea typeface="Meiryo" panose="020B0604030504040204" pitchFamily="34" charset="-128"/>
                <a:cs typeface="ＭＳ Ｐゴシック"/>
              </a:rPr>
              <a:t>RFID</a:t>
            </a:r>
          </a:p>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NFC</a:t>
            </a:r>
          </a:p>
          <a:p>
            <a:pPr algn="ctr"/>
            <a:r>
              <a:rPr lang="en-US" altLang="ja-JP" sz="2800" dirty="0" err="1">
                <a:solidFill>
                  <a:schemeClr val="bg1"/>
                </a:solidFill>
                <a:latin typeface="Meiryo" panose="020B0604030504040204" pitchFamily="34" charset="-128"/>
                <a:ea typeface="Meiryo" panose="020B0604030504040204" pitchFamily="34" charset="-128"/>
                <a:cs typeface="ＭＳ Ｐゴシック"/>
              </a:rPr>
              <a:t>Zigbee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0B6A5B5-F842-554A-9AB5-1E33042FB961}"/>
              </a:ext>
            </a:extLst>
          </p:cNvPr>
          <p:cNvSpPr/>
          <p:nvPr/>
        </p:nvSpPr>
        <p:spPr>
          <a:xfrm>
            <a:off x="1620610" y="1256128"/>
            <a:ext cx="2808312" cy="1150771"/>
          </a:xfrm>
          <a:prstGeom prst="rect">
            <a:avLst/>
          </a:prstGeom>
          <a:solidFill>
            <a:srgbClr val="77933C">
              <a:alpha val="6705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LTE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94375AB5-D1D8-CF41-ABF4-6A77371FA3DF}"/>
              </a:ext>
            </a:extLst>
          </p:cNvPr>
          <p:cNvSpPr/>
          <p:nvPr/>
        </p:nvSpPr>
        <p:spPr>
          <a:xfrm>
            <a:off x="1603111" y="3897100"/>
            <a:ext cx="2808312" cy="2377241"/>
          </a:xfrm>
          <a:prstGeom prst="rect">
            <a:avLst/>
          </a:prstGeom>
          <a:solidFill>
            <a:srgbClr val="376092">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WiFi</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C69B5854-C8B7-8048-9418-F6D323A50BAA}"/>
              </a:ext>
            </a:extLst>
          </p:cNvPr>
          <p:cNvSpPr txBox="1"/>
          <p:nvPr/>
        </p:nvSpPr>
        <p:spPr>
          <a:xfrm>
            <a:off x="3787170" y="892669"/>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広域・遠距離</a:t>
            </a:r>
          </a:p>
        </p:txBody>
      </p:sp>
      <p:sp>
        <p:nvSpPr>
          <p:cNvPr id="17" name="テキスト ボックス 16">
            <a:extLst>
              <a:ext uri="{FF2B5EF4-FFF2-40B4-BE49-F238E27FC236}">
                <a16:creationId xmlns:a16="http://schemas.microsoft.com/office/drawing/2014/main" id="{9EE2C89F-8267-B84F-9509-A9682F836A78}"/>
              </a:ext>
            </a:extLst>
          </p:cNvPr>
          <p:cNvSpPr txBox="1"/>
          <p:nvPr/>
        </p:nvSpPr>
        <p:spPr>
          <a:xfrm>
            <a:off x="3787169" y="6317285"/>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狭域・短距離</a:t>
            </a:r>
          </a:p>
        </p:txBody>
      </p:sp>
      <p:sp>
        <p:nvSpPr>
          <p:cNvPr id="18" name="テキスト ボックス 17">
            <a:extLst>
              <a:ext uri="{FF2B5EF4-FFF2-40B4-BE49-F238E27FC236}">
                <a16:creationId xmlns:a16="http://schemas.microsoft.com/office/drawing/2014/main" id="{E4A6C2B4-DDC1-EF4F-97D7-670BE6C3FADA}"/>
              </a:ext>
            </a:extLst>
          </p:cNvPr>
          <p:cNvSpPr txBox="1"/>
          <p:nvPr/>
        </p:nvSpPr>
        <p:spPr>
          <a:xfrm>
            <a:off x="624200" y="3163458"/>
            <a:ext cx="1015663" cy="1246495"/>
          </a:xfrm>
          <a:prstGeom prst="rect">
            <a:avLst/>
          </a:prstGeom>
          <a:noFill/>
        </p:spPr>
        <p:txBody>
          <a:bodyPr vert="eaVert"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消費電力大</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高コスト</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高速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EA62D30-A098-B141-A07E-A2553E5B9BE2}"/>
              </a:ext>
            </a:extLst>
          </p:cNvPr>
          <p:cNvSpPr txBox="1"/>
          <p:nvPr/>
        </p:nvSpPr>
        <p:spPr>
          <a:xfrm>
            <a:off x="7528912" y="3163457"/>
            <a:ext cx="1015663" cy="1246495"/>
          </a:xfrm>
          <a:prstGeom prst="rect">
            <a:avLst/>
          </a:prstGeom>
          <a:noFill/>
        </p:spPr>
        <p:txBody>
          <a:bodyPr vert="eaVert" wrap="none" rtlCol="0">
            <a:spAutoFit/>
          </a:bodyPr>
          <a:lstStyle/>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低コスト</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消費電力少</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B53B2A6-0F8A-814F-845F-B701A0527D9B}"/>
              </a:ext>
            </a:extLst>
          </p:cNvPr>
          <p:cNvSpPr/>
          <p:nvPr/>
        </p:nvSpPr>
        <p:spPr>
          <a:xfrm>
            <a:off x="1615089" y="2492896"/>
            <a:ext cx="4541087" cy="1150771"/>
          </a:xfrm>
          <a:prstGeom prst="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5G</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21" name="テキスト ボックス 20">
            <a:extLst>
              <a:ext uri="{FF2B5EF4-FFF2-40B4-BE49-F238E27FC236}">
                <a16:creationId xmlns:a16="http://schemas.microsoft.com/office/drawing/2014/main" id="{1D9CD14F-C8AF-EA4D-9A9A-3438F5914898}"/>
              </a:ext>
            </a:extLst>
          </p:cNvPr>
          <p:cNvSpPr txBox="1"/>
          <p:nvPr/>
        </p:nvSpPr>
        <p:spPr>
          <a:xfrm>
            <a:off x="5523983" y="1636547"/>
            <a:ext cx="1192378" cy="523220"/>
          </a:xfrm>
          <a:prstGeom prst="rect">
            <a:avLst/>
          </a:prstGeom>
          <a:noFill/>
        </p:spPr>
        <p:txBody>
          <a:bodyPr wrap="none" rtlCol="0">
            <a:spAutoFit/>
          </a:bodyPr>
          <a:lstStyle/>
          <a:p>
            <a:r>
              <a:rPr kumimoji="1" lang="en-US" altLang="ja-JP" sz="2800" dirty="0">
                <a:solidFill>
                  <a:schemeClr val="bg1"/>
                </a:solidFill>
                <a:latin typeface="Meiryo" panose="020B0604030504040204" pitchFamily="34" charset="-128"/>
                <a:ea typeface="Meiryo" panose="020B0604030504040204" pitchFamily="34" charset="-128"/>
              </a:rPr>
              <a:t>LPWA</a:t>
            </a:r>
            <a:endParaRPr kumimoji="1" lang="ja-JP" altLang="en-US" sz="28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00225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コレ１枚でわかる</a:t>
            </a:r>
            <a:r>
              <a:rPr lang="ja-JP" altLang="en-US" dirty="0"/>
              <a:t>第５世代通信</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920537" y="922648"/>
            <a:ext cx="1405352" cy="549726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393397" y="922647"/>
            <a:ext cx="1405352" cy="549726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866257" y="922647"/>
            <a:ext cx="1405352" cy="54972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39117" y="922647"/>
            <a:ext cx="1405352" cy="54972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811977" y="922646"/>
            <a:ext cx="1405352" cy="549726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85434" y="5644548"/>
            <a:ext cx="1270340" cy="67506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      </a:t>
            </a:r>
          </a:p>
          <a:p>
            <a:pPr algn="ctr"/>
            <a:r>
              <a:rPr kumimoji="1" lang="en-US" altLang="ja-JP" sz="2400" b="1" dirty="0">
                <a:solidFill>
                  <a:srgbClr val="FFFFFF"/>
                </a:solidFill>
                <a:latin typeface="Meiryo" charset="-128"/>
                <a:ea typeface="Meiryo" charset="-128"/>
                <a:cs typeface="Meiryo" charset="-128"/>
              </a:rPr>
              <a:t>1G</a:t>
            </a:r>
          </a:p>
        </p:txBody>
      </p:sp>
      <p:sp>
        <p:nvSpPr>
          <p:cNvPr id="10" name="正方形/長方形 9"/>
          <p:cNvSpPr/>
          <p:nvPr/>
        </p:nvSpPr>
        <p:spPr>
          <a:xfrm>
            <a:off x="985434" y="4900577"/>
            <a:ext cx="2749335" cy="67506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2G</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985434" y="4156606"/>
            <a:ext cx="4216058" cy="6750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3G</a:t>
            </a:r>
            <a:endParaRPr kumimoji="1" lang="ja-JP" altLang="en-US" sz="2400" b="1" dirty="0">
              <a:solidFill>
                <a:srgbClr val="FFFFFF"/>
              </a:solidFill>
              <a:latin typeface="Meiryo" charset="-128"/>
              <a:ea typeface="Meiryo" charset="-128"/>
              <a:cs typeface="Meiryo" charset="-128"/>
            </a:endParaRPr>
          </a:p>
        </p:txBody>
      </p:sp>
      <p:sp>
        <p:nvSpPr>
          <p:cNvPr id="12" name="正方形/長方形 11"/>
          <p:cNvSpPr/>
          <p:nvPr/>
        </p:nvSpPr>
        <p:spPr>
          <a:xfrm>
            <a:off x="985434" y="3412635"/>
            <a:ext cx="5688918" cy="675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4G</a:t>
            </a:r>
            <a:endParaRPr kumimoji="1" lang="ja-JP" altLang="en-US" sz="2400" b="1" dirty="0">
              <a:solidFill>
                <a:srgbClr val="FFFFFF"/>
              </a:solidFill>
              <a:latin typeface="Meiryo" charset="-128"/>
              <a:ea typeface="Meiryo" charset="-128"/>
              <a:cs typeface="Meiryo" charset="-128"/>
            </a:endParaRPr>
          </a:p>
        </p:txBody>
      </p:sp>
      <p:sp>
        <p:nvSpPr>
          <p:cNvPr id="13" name="正方形/長方形 12"/>
          <p:cNvSpPr/>
          <p:nvPr/>
        </p:nvSpPr>
        <p:spPr>
          <a:xfrm>
            <a:off x="981907" y="1372766"/>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4192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61889" y="1858067"/>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01908"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385950"/>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68263" y="972655"/>
            <a:ext cx="697627" cy="400110"/>
          </a:xfrm>
          <a:prstGeom prst="rect">
            <a:avLst/>
          </a:prstGeom>
          <a:noFill/>
        </p:spPr>
        <p:txBody>
          <a:bodyPr wrap="none" rtlCol="0">
            <a:spAutoFit/>
          </a:bodyPr>
          <a:lstStyle/>
          <a:p>
            <a:pPr algn="ctr"/>
            <a:r>
              <a:rPr kumimoji="1" lang="ja-JP" altLang="en-US" sz="2000" b="1">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2484641" y="979910"/>
            <a:ext cx="1210588" cy="400110"/>
          </a:xfrm>
          <a:prstGeom prst="rect">
            <a:avLst/>
          </a:prstGeom>
          <a:noFill/>
        </p:spPr>
        <p:txBody>
          <a:bodyPr wrap="none" rtlCol="0">
            <a:spAutoFit/>
          </a:bodyPr>
          <a:lstStyle/>
          <a:p>
            <a:pPr algn="ctr"/>
            <a:r>
              <a:rPr kumimoji="1" lang="ja-JP" altLang="en-US" sz="2000" b="1" dirty="0">
                <a:solidFill>
                  <a:schemeClr val="accent3">
                    <a:lumMod val="50000"/>
                  </a:schemeClr>
                </a:solidFill>
                <a:latin typeface="Meiryo" charset="-128"/>
                <a:ea typeface="Meiryo" charset="-128"/>
                <a:cs typeface="Meiryo" charset="-128"/>
              </a:rPr>
              <a:t>テキスト</a:t>
            </a:r>
          </a:p>
        </p:txBody>
      </p:sp>
      <p:sp>
        <p:nvSpPr>
          <p:cNvPr id="21" name="テキスト ボックス 20"/>
          <p:cNvSpPr txBox="1"/>
          <p:nvPr/>
        </p:nvSpPr>
        <p:spPr>
          <a:xfrm>
            <a:off x="4093284" y="972655"/>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データ</a:t>
            </a:r>
          </a:p>
        </p:txBody>
      </p:sp>
      <p:sp>
        <p:nvSpPr>
          <p:cNvPr id="22" name="テキスト ボックス 21"/>
          <p:cNvSpPr txBox="1"/>
          <p:nvPr/>
        </p:nvSpPr>
        <p:spPr>
          <a:xfrm>
            <a:off x="5694383" y="979910"/>
            <a:ext cx="69762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動画</a:t>
            </a:r>
          </a:p>
        </p:txBody>
      </p:sp>
      <p:sp>
        <p:nvSpPr>
          <p:cNvPr id="24" name="テキスト ボックス 23"/>
          <p:cNvSpPr txBox="1"/>
          <p:nvPr/>
        </p:nvSpPr>
        <p:spPr>
          <a:xfrm>
            <a:off x="7204557" y="987190"/>
            <a:ext cx="643959" cy="400110"/>
          </a:xfrm>
          <a:prstGeom prst="rect">
            <a:avLst/>
          </a:prstGeom>
          <a:noFill/>
        </p:spPr>
        <p:txBody>
          <a:bodyPr wrap="none" rtlCol="0">
            <a:spAutoFit/>
          </a:bodyPr>
          <a:lstStyle/>
          <a:p>
            <a:pPr algn="ctr"/>
            <a:r>
              <a:rPr kumimoji="1" lang="en-US" altLang="ja-JP" sz="2000" b="1" dirty="0" err="1">
                <a:solidFill>
                  <a:schemeClr val="bg1"/>
                </a:solidFill>
                <a:latin typeface="Meiryo" charset="-128"/>
                <a:ea typeface="Meiryo" charset="-128"/>
                <a:cs typeface="Meiryo" charset="-128"/>
              </a:rPr>
              <a:t>IoT</a:t>
            </a:r>
            <a:endParaRPr kumimoji="1" lang="ja-JP" altLang="en-US" sz="2000" b="1" dirty="0">
              <a:solidFill>
                <a:schemeClr val="bg1"/>
              </a:solidFill>
              <a:latin typeface="Meiryo" charset="-128"/>
              <a:ea typeface="Meiryo" charset="-128"/>
              <a:cs typeface="Meiryo" charset="-128"/>
            </a:endParaRPr>
          </a:p>
        </p:txBody>
      </p:sp>
      <p:sp>
        <p:nvSpPr>
          <p:cNvPr id="27" name="正方形/長方形 26"/>
          <p:cNvSpPr/>
          <p:nvPr/>
        </p:nvSpPr>
        <p:spPr>
          <a:xfrm>
            <a:off x="1141929" y="2564118"/>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29" name="テキスト ボックス 28"/>
          <p:cNvSpPr txBox="1"/>
          <p:nvPr/>
        </p:nvSpPr>
        <p:spPr>
          <a:xfrm>
            <a:off x="972020" y="5702332"/>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1984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972021" y="4891393"/>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1994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972019" y="4144646"/>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2001</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972019" y="3429028"/>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2010</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972018" y="1399821"/>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17837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a:t>第５世代通信のインパクト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13" name="正方形/長方形 12"/>
          <p:cNvSpPr/>
          <p:nvPr/>
        </p:nvSpPr>
        <p:spPr>
          <a:xfrm>
            <a:off x="5170728" y="1078523"/>
            <a:ext cx="3782874" cy="494508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CC42A70-FCC8-F946-9334-D76E7555E92A}"/>
              </a:ext>
            </a:extLst>
          </p:cNvPr>
          <p:cNvSpPr/>
          <p:nvPr/>
        </p:nvSpPr>
        <p:spPr>
          <a:xfrm>
            <a:off x="5450073" y="1159012"/>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5G</a:t>
            </a:r>
            <a:endParaRPr lang="ja-JP" altLang="en-US" sz="2400" b="1">
              <a:solidFill>
                <a:schemeClr val="bg1"/>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8DE6B21F-4D3D-0846-8B0E-017E841234E5}"/>
              </a:ext>
            </a:extLst>
          </p:cNvPr>
          <p:cNvSpPr/>
          <p:nvPr/>
        </p:nvSpPr>
        <p:spPr>
          <a:xfrm>
            <a:off x="3922461" y="1078523"/>
            <a:ext cx="1208762" cy="49450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83E7811-0FAC-D544-9B5C-BB9C399EB4D6}"/>
              </a:ext>
            </a:extLst>
          </p:cNvPr>
          <p:cNvSpPr/>
          <p:nvPr/>
        </p:nvSpPr>
        <p:spPr>
          <a:xfrm>
            <a:off x="2658342" y="1078523"/>
            <a:ext cx="1208762" cy="49450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F7F0F91D-8BE9-FB42-955D-AFD082EC92CD}"/>
              </a:ext>
            </a:extLst>
          </p:cNvPr>
          <p:cNvSpPr/>
          <p:nvPr/>
        </p:nvSpPr>
        <p:spPr>
          <a:xfrm>
            <a:off x="1406362" y="1078523"/>
            <a:ext cx="1208762" cy="494508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D7B4F618-FA60-9D4E-A930-AC85FE1733EB}"/>
              </a:ext>
            </a:extLst>
          </p:cNvPr>
          <p:cNvSpPr/>
          <p:nvPr/>
        </p:nvSpPr>
        <p:spPr>
          <a:xfrm>
            <a:off x="156741" y="1078523"/>
            <a:ext cx="1208762" cy="494508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B98AB9F1-3291-B543-94DA-C0E4808EC68C}"/>
              </a:ext>
            </a:extLst>
          </p:cNvPr>
          <p:cNvSpPr/>
          <p:nvPr/>
        </p:nvSpPr>
        <p:spPr>
          <a:xfrm>
            <a:off x="4185618"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4G</a:t>
            </a:r>
            <a:endParaRPr lang="ja-JP" altLang="en-US" sz="2400" b="1">
              <a:solidFill>
                <a:schemeClr val="bg1"/>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19DC78A0-10AD-BC4F-8879-9C13967CCD43}"/>
              </a:ext>
            </a:extLst>
          </p:cNvPr>
          <p:cNvSpPr/>
          <p:nvPr/>
        </p:nvSpPr>
        <p:spPr>
          <a:xfrm>
            <a:off x="2933398"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3G</a:t>
            </a:r>
            <a:endParaRPr lang="ja-JP" altLang="en-US" sz="2400" b="1">
              <a:solidFill>
                <a:schemeClr val="bg1"/>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54761F31-E17A-9243-93FD-A7D66C5BBC29}"/>
              </a:ext>
            </a:extLst>
          </p:cNvPr>
          <p:cNvSpPr/>
          <p:nvPr/>
        </p:nvSpPr>
        <p:spPr>
          <a:xfrm>
            <a:off x="1659418"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2G</a:t>
            </a:r>
            <a:endParaRPr lang="ja-JP" altLang="en-US" sz="2400" b="1">
              <a:solidFill>
                <a:schemeClr val="bg1"/>
              </a:solidFill>
              <a:latin typeface="Meiryo" charset="-128"/>
              <a:ea typeface="Meiryo" charset="-128"/>
              <a:cs typeface="Meiryo" charset="-128"/>
            </a:endParaRPr>
          </a:p>
        </p:txBody>
      </p:sp>
      <p:sp>
        <p:nvSpPr>
          <p:cNvPr id="42" name="正方形/長方形 41">
            <a:extLst>
              <a:ext uri="{FF2B5EF4-FFF2-40B4-BE49-F238E27FC236}">
                <a16:creationId xmlns:a16="http://schemas.microsoft.com/office/drawing/2014/main" id="{D54798AC-64FA-6C47-B9E4-1C33F7916DCA}"/>
              </a:ext>
            </a:extLst>
          </p:cNvPr>
          <p:cNvSpPr/>
          <p:nvPr/>
        </p:nvSpPr>
        <p:spPr>
          <a:xfrm>
            <a:off x="415256"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1G</a:t>
            </a:r>
            <a:endParaRPr lang="ja-JP" altLang="en-US" sz="2400" b="1">
              <a:solidFill>
                <a:schemeClr val="bg1"/>
              </a:solidFill>
              <a:latin typeface="Meiryo" charset="-128"/>
              <a:ea typeface="Meiryo" charset="-128"/>
              <a:cs typeface="Meiryo" charset="-128"/>
            </a:endParaRPr>
          </a:p>
        </p:txBody>
      </p:sp>
      <p:sp>
        <p:nvSpPr>
          <p:cNvPr id="44" name="正方形/長方形 43">
            <a:extLst>
              <a:ext uri="{FF2B5EF4-FFF2-40B4-BE49-F238E27FC236}">
                <a16:creationId xmlns:a16="http://schemas.microsoft.com/office/drawing/2014/main" id="{77613796-E568-5D49-A5DA-158A2E085DA9}"/>
              </a:ext>
            </a:extLst>
          </p:cNvPr>
          <p:cNvSpPr/>
          <p:nvPr/>
        </p:nvSpPr>
        <p:spPr>
          <a:xfrm>
            <a:off x="5186580" y="5113229"/>
            <a:ext cx="3800677" cy="80456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99D18F77-B415-8C4F-A8A9-1AA4FFC6FF57}"/>
              </a:ext>
            </a:extLst>
          </p:cNvPr>
          <p:cNvSpPr/>
          <p:nvPr/>
        </p:nvSpPr>
        <p:spPr>
          <a:xfrm>
            <a:off x="3922461" y="4245722"/>
            <a:ext cx="5064796" cy="80456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C88E6AFA-EFD7-D142-AB6F-0697397E4B4D}"/>
              </a:ext>
            </a:extLst>
          </p:cNvPr>
          <p:cNvSpPr/>
          <p:nvPr/>
        </p:nvSpPr>
        <p:spPr>
          <a:xfrm>
            <a:off x="2655982" y="3378215"/>
            <a:ext cx="6331275" cy="8045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28A41D0-6D83-CF45-9D85-2D4F90E83B4A}"/>
              </a:ext>
            </a:extLst>
          </p:cNvPr>
          <p:cNvSpPr/>
          <p:nvPr/>
        </p:nvSpPr>
        <p:spPr>
          <a:xfrm>
            <a:off x="1406361" y="2510708"/>
            <a:ext cx="7580897" cy="80456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85F4E7E6-7387-914D-B5AC-63390B4AE90E}"/>
              </a:ext>
            </a:extLst>
          </p:cNvPr>
          <p:cNvSpPr/>
          <p:nvPr/>
        </p:nvSpPr>
        <p:spPr>
          <a:xfrm>
            <a:off x="156741" y="1643201"/>
            <a:ext cx="8830518" cy="804561"/>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723B907F-FF0B-6049-8BC7-0257EF444401}"/>
              </a:ext>
            </a:extLst>
          </p:cNvPr>
          <p:cNvSpPr txBox="1"/>
          <p:nvPr/>
        </p:nvSpPr>
        <p:spPr>
          <a:xfrm>
            <a:off x="415256" y="1851675"/>
            <a:ext cx="697627" cy="400110"/>
          </a:xfrm>
          <a:prstGeom prst="rect">
            <a:avLst/>
          </a:prstGeom>
          <a:noFill/>
        </p:spPr>
        <p:txBody>
          <a:bodyPr wrap="none" rtlCol="0">
            <a:spAutoFit/>
          </a:bodyPr>
          <a:lstStyle/>
          <a:p>
            <a:pPr algn="ctr"/>
            <a:r>
              <a:rPr kumimoji="1" lang="ja-JP" altLang="en-US" sz="2000" b="1">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50" name="テキスト ボックス 49">
            <a:extLst>
              <a:ext uri="{FF2B5EF4-FFF2-40B4-BE49-F238E27FC236}">
                <a16:creationId xmlns:a16="http://schemas.microsoft.com/office/drawing/2014/main" id="{3898D5E5-D1F4-B94F-92EB-86B5D6B36BCD}"/>
              </a:ext>
            </a:extLst>
          </p:cNvPr>
          <p:cNvSpPr txBox="1"/>
          <p:nvPr/>
        </p:nvSpPr>
        <p:spPr>
          <a:xfrm>
            <a:off x="1404536" y="2746577"/>
            <a:ext cx="1210588" cy="400110"/>
          </a:xfrm>
          <a:prstGeom prst="rect">
            <a:avLst/>
          </a:prstGeom>
          <a:noFill/>
        </p:spPr>
        <p:txBody>
          <a:bodyPr wrap="none" rtlCol="0">
            <a:spAutoFit/>
          </a:bodyPr>
          <a:lstStyle/>
          <a:p>
            <a:pPr algn="ctr"/>
            <a:r>
              <a:rPr kumimoji="1" lang="ja-JP" altLang="en-US" sz="2000" b="1" dirty="0">
                <a:solidFill>
                  <a:schemeClr val="accent3">
                    <a:lumMod val="50000"/>
                  </a:schemeClr>
                </a:solidFill>
                <a:latin typeface="Meiryo" charset="-128"/>
                <a:ea typeface="Meiryo" charset="-128"/>
                <a:cs typeface="Meiryo" charset="-128"/>
              </a:rPr>
              <a:t>テキスト</a:t>
            </a:r>
          </a:p>
        </p:txBody>
      </p:sp>
      <p:sp>
        <p:nvSpPr>
          <p:cNvPr id="51" name="テキスト ボックス 50">
            <a:extLst>
              <a:ext uri="{FF2B5EF4-FFF2-40B4-BE49-F238E27FC236}">
                <a16:creationId xmlns:a16="http://schemas.microsoft.com/office/drawing/2014/main" id="{8C42ACAC-9CC8-3C4D-AF97-0E1F573FB72A}"/>
              </a:ext>
            </a:extLst>
          </p:cNvPr>
          <p:cNvSpPr txBox="1"/>
          <p:nvPr/>
        </p:nvSpPr>
        <p:spPr>
          <a:xfrm>
            <a:off x="2766348" y="358044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データ</a:t>
            </a:r>
          </a:p>
        </p:txBody>
      </p:sp>
      <p:sp>
        <p:nvSpPr>
          <p:cNvPr id="52" name="テキスト ボックス 51">
            <a:extLst>
              <a:ext uri="{FF2B5EF4-FFF2-40B4-BE49-F238E27FC236}">
                <a16:creationId xmlns:a16="http://schemas.microsoft.com/office/drawing/2014/main" id="{9ED6DDB3-57E2-0746-A5D6-A630624F1D93}"/>
              </a:ext>
            </a:extLst>
          </p:cNvPr>
          <p:cNvSpPr txBox="1"/>
          <p:nvPr/>
        </p:nvSpPr>
        <p:spPr>
          <a:xfrm>
            <a:off x="4146568" y="4447947"/>
            <a:ext cx="69762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動画</a:t>
            </a:r>
          </a:p>
        </p:txBody>
      </p:sp>
      <p:sp>
        <p:nvSpPr>
          <p:cNvPr id="53" name="テキスト ボックス 52">
            <a:extLst>
              <a:ext uri="{FF2B5EF4-FFF2-40B4-BE49-F238E27FC236}">
                <a16:creationId xmlns:a16="http://schemas.microsoft.com/office/drawing/2014/main" id="{19602DED-54A8-9647-8A75-64129DF7C6B5}"/>
              </a:ext>
            </a:extLst>
          </p:cNvPr>
          <p:cNvSpPr txBox="1"/>
          <p:nvPr/>
        </p:nvSpPr>
        <p:spPr>
          <a:xfrm>
            <a:off x="5301137" y="5315454"/>
            <a:ext cx="954107"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時空間</a:t>
            </a:r>
            <a:endParaRPr kumimoji="1" lang="ja-JP" altLang="en-US" sz="2000" b="1" dirty="0">
              <a:solidFill>
                <a:schemeClr val="bg1"/>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3405718F-02C7-B449-B542-BAC8E8F98252}"/>
              </a:ext>
            </a:extLst>
          </p:cNvPr>
          <p:cNvSpPr txBox="1"/>
          <p:nvPr/>
        </p:nvSpPr>
        <p:spPr>
          <a:xfrm>
            <a:off x="6081824" y="1878065"/>
            <a:ext cx="2723823" cy="369332"/>
          </a:xfrm>
          <a:prstGeom prst="rect">
            <a:avLst/>
          </a:prstGeom>
          <a:noFill/>
        </p:spPr>
        <p:txBody>
          <a:bodyPr vert="horz" wrap="none" rtlCol="0">
            <a:spAutoFit/>
          </a:bodyPr>
          <a:lstStyle/>
          <a:p>
            <a:pPr algn="r"/>
            <a:r>
              <a:rPr kumimoji="1" lang="ja-JP" altLang="en-US" b="1">
                <a:solidFill>
                  <a:schemeClr val="accent3">
                    <a:lumMod val="50000"/>
                  </a:schemeClr>
                </a:solidFill>
                <a:latin typeface="Meiryo" charset="-128"/>
                <a:ea typeface="Meiryo" charset="-128"/>
                <a:cs typeface="Meiryo" charset="-128"/>
              </a:rPr>
              <a:t>同時コミュニケーション</a:t>
            </a:r>
            <a:endParaRPr kumimoji="1" lang="ja-JP" altLang="en-US" b="1" dirty="0">
              <a:solidFill>
                <a:schemeClr val="accent3">
                  <a:lumMod val="50000"/>
                </a:schemeClr>
              </a:solidFill>
              <a:latin typeface="Meiryo" charset="-128"/>
              <a:ea typeface="Meiryo" charset="-128"/>
              <a:cs typeface="Meiryo" charset="-128"/>
            </a:endParaRPr>
          </a:p>
        </p:txBody>
      </p:sp>
      <p:sp>
        <p:nvSpPr>
          <p:cNvPr id="55" name="テキスト ボックス 54">
            <a:extLst>
              <a:ext uri="{FF2B5EF4-FFF2-40B4-BE49-F238E27FC236}">
                <a16:creationId xmlns:a16="http://schemas.microsoft.com/office/drawing/2014/main" id="{AE2DBE1D-8EBE-5243-A535-BB7BA82E2B09}"/>
              </a:ext>
            </a:extLst>
          </p:cNvPr>
          <p:cNvSpPr txBox="1"/>
          <p:nvPr/>
        </p:nvSpPr>
        <p:spPr>
          <a:xfrm>
            <a:off x="5884647" y="3613578"/>
            <a:ext cx="2954655" cy="369332"/>
          </a:xfrm>
          <a:prstGeom prst="rect">
            <a:avLst/>
          </a:prstGeom>
          <a:noFill/>
        </p:spPr>
        <p:txBody>
          <a:bodyPr vert="horz" wrap="none" rtlCol="0">
            <a:spAutoFit/>
          </a:bodyPr>
          <a:lstStyle/>
          <a:p>
            <a:pPr algn="r"/>
            <a:r>
              <a:rPr kumimoji="1" lang="ja-JP" altLang="en-US" b="1">
                <a:solidFill>
                  <a:schemeClr val="bg1"/>
                </a:solidFill>
                <a:latin typeface="Meiryo" charset="-128"/>
                <a:ea typeface="Meiryo" charset="-128"/>
                <a:cs typeface="Meiryo" charset="-128"/>
              </a:rPr>
              <a:t>非同期コミュニケーション</a:t>
            </a:r>
            <a:endParaRPr kumimoji="1" lang="ja-JP" altLang="en-US" b="1" dirty="0">
              <a:solidFill>
                <a:schemeClr val="bg1"/>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B097B50E-40C7-FD46-AA3E-DAE317524931}"/>
              </a:ext>
            </a:extLst>
          </p:cNvPr>
          <p:cNvSpPr txBox="1"/>
          <p:nvPr/>
        </p:nvSpPr>
        <p:spPr>
          <a:xfrm>
            <a:off x="7303297" y="5325455"/>
            <a:ext cx="1569660" cy="369332"/>
          </a:xfrm>
          <a:prstGeom prst="rect">
            <a:avLst/>
          </a:prstGeom>
          <a:noFill/>
        </p:spPr>
        <p:txBody>
          <a:bodyPr vert="horz" wrap="none" rtlCol="0">
            <a:spAutoFit/>
          </a:bodyPr>
          <a:lstStyle/>
          <a:p>
            <a:pPr algn="r"/>
            <a:r>
              <a:rPr kumimoji="1" lang="ja-JP" altLang="en-US" b="1">
                <a:solidFill>
                  <a:schemeClr val="bg1"/>
                </a:solidFill>
                <a:latin typeface="Meiryo" charset="-128"/>
                <a:ea typeface="Meiryo" charset="-128"/>
                <a:cs typeface="Meiryo" charset="-128"/>
              </a:rPr>
              <a:t>同時体験共有</a:t>
            </a:r>
            <a:endParaRPr kumimoji="1" lang="ja-JP" altLang="en-US" b="1" dirty="0">
              <a:solidFill>
                <a:schemeClr val="bg1"/>
              </a:solidFill>
              <a:latin typeface="Meiryo" charset="-128"/>
              <a:ea typeface="Meiryo" charset="-128"/>
              <a:cs typeface="Meiryo" charset="-128"/>
            </a:endParaRPr>
          </a:p>
        </p:txBody>
      </p:sp>
      <p:sp>
        <p:nvSpPr>
          <p:cNvPr id="4" name="右中かっこ 3">
            <a:extLst>
              <a:ext uri="{FF2B5EF4-FFF2-40B4-BE49-F238E27FC236}">
                <a16:creationId xmlns:a16="http://schemas.microsoft.com/office/drawing/2014/main" id="{7CA9E223-045B-DF49-9F8C-FBA726666D9D}"/>
              </a:ext>
            </a:extLst>
          </p:cNvPr>
          <p:cNvSpPr/>
          <p:nvPr/>
        </p:nvSpPr>
        <p:spPr>
          <a:xfrm>
            <a:off x="5109649" y="2582929"/>
            <a:ext cx="340424" cy="2395133"/>
          </a:xfrm>
          <a:prstGeom prst="rightBrace">
            <a:avLst/>
          </a:pr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0774B15-4885-A943-ACFD-E82E00025E2F}"/>
              </a:ext>
            </a:extLst>
          </p:cNvPr>
          <p:cNvSpPr txBox="1"/>
          <p:nvPr/>
        </p:nvSpPr>
        <p:spPr>
          <a:xfrm>
            <a:off x="5277910" y="5639582"/>
            <a:ext cx="3595856" cy="307777"/>
          </a:xfrm>
          <a:prstGeom prst="rect">
            <a:avLst/>
          </a:prstGeom>
          <a:noFill/>
        </p:spPr>
        <p:txBody>
          <a:bodyPr vert="horz" wrap="none" rtlCol="0">
            <a:spAutoFit/>
          </a:bodyPr>
          <a:lstStyle/>
          <a:p>
            <a:pPr algn="r"/>
            <a:r>
              <a:rPr kumimoji="1" lang="ja-JP" altLang="en-US" sz="1400">
                <a:solidFill>
                  <a:schemeClr val="bg1"/>
                </a:solidFill>
                <a:latin typeface="Meiryo" charset="-128"/>
                <a:ea typeface="Meiryo" charset="-128"/>
                <a:cs typeface="Meiryo" charset="-128"/>
              </a:rPr>
              <a:t>高解像度動画</a:t>
            </a:r>
            <a:r>
              <a:rPr lang="ja-JP" altLang="en-US" sz="1400">
                <a:solidFill>
                  <a:schemeClr val="bg1"/>
                </a:solidFill>
                <a:latin typeface="Meiryo" charset="-128"/>
                <a:ea typeface="Meiryo" charset="-128"/>
                <a:cs typeface="Meiryo" charset="-128"/>
              </a:rPr>
              <a:t>／大量データ</a:t>
            </a:r>
            <a:r>
              <a:rPr kumimoji="1" lang="ja-JP" altLang="en-US" sz="1400">
                <a:solidFill>
                  <a:schemeClr val="bg1"/>
                </a:solidFill>
                <a:latin typeface="Meiryo" charset="-128"/>
                <a:ea typeface="Meiryo" charset="-128"/>
                <a:cs typeface="Meiryo" charset="-128"/>
              </a:rPr>
              <a:t>を低遅延で共有</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393460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solidFill>
          <a:ln>
            <a:solidFill>
              <a:schemeClr val="accent6">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5" name="四角形吹き出し 4">
            <a:extLst>
              <a:ext uri="{FF2B5EF4-FFF2-40B4-BE49-F238E27FC236}">
                <a16:creationId xmlns:a16="http://schemas.microsoft.com/office/drawing/2014/main" id="{FA0DD0F2-671D-E745-B629-46BB4354D03C}"/>
              </a:ext>
            </a:extLst>
          </p:cNvPr>
          <p:cNvSpPr/>
          <p:nvPr/>
        </p:nvSpPr>
        <p:spPr>
          <a:xfrm>
            <a:off x="435661" y="5137047"/>
            <a:ext cx="1301416" cy="355652"/>
          </a:xfrm>
          <a:prstGeom prst="wedgeRectCallout">
            <a:avLst>
              <a:gd name="adj1" fmla="val -419"/>
              <a:gd name="adj2" fmla="val 8855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当面は</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LPWA</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43118" y="5554508"/>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63947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EC4E1-74DD-614A-B4C8-8B4DD16D56F0}"/>
              </a:ext>
            </a:extLst>
          </p:cNvPr>
          <p:cNvSpPr>
            <a:spLocks noGrp="1"/>
          </p:cNvSpPr>
          <p:nvPr>
            <p:ph type="title"/>
          </p:nvPr>
        </p:nvSpPr>
        <p:spPr/>
        <p:txBody>
          <a:bodyPr/>
          <a:lstStyle/>
          <a:p>
            <a:r>
              <a:rPr kumimoji="1" lang="en-US" altLang="ja-JP" dirty="0"/>
              <a:t>5G</a:t>
            </a:r>
            <a:r>
              <a:rPr kumimoji="1" lang="ja-JP" altLang="en-US"/>
              <a:t>の３つの特性</a:t>
            </a:r>
          </a:p>
        </p:txBody>
      </p:sp>
      <p:sp>
        <p:nvSpPr>
          <p:cNvPr id="3" name="スライド番号プレースホルダー 2">
            <a:extLst>
              <a:ext uri="{FF2B5EF4-FFF2-40B4-BE49-F238E27FC236}">
                <a16:creationId xmlns:a16="http://schemas.microsoft.com/office/drawing/2014/main" id="{41426EA7-92B3-3947-9685-2EE44B1D0AF3}"/>
              </a:ext>
            </a:extLst>
          </p:cNvPr>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4" name="図 3">
            <a:extLst>
              <a:ext uri="{FF2B5EF4-FFF2-40B4-BE49-F238E27FC236}">
                <a16:creationId xmlns:a16="http://schemas.microsoft.com/office/drawing/2014/main" id="{9B4D6E8A-0FD5-E346-B8D3-08C5993D6E66}"/>
              </a:ext>
            </a:extLst>
          </p:cNvPr>
          <p:cNvPicPr>
            <a:picLocks noChangeAspect="1"/>
          </p:cNvPicPr>
          <p:nvPr/>
        </p:nvPicPr>
        <p:blipFill>
          <a:blip r:embed="rId2"/>
          <a:stretch>
            <a:fillRect/>
          </a:stretch>
        </p:blipFill>
        <p:spPr>
          <a:xfrm>
            <a:off x="505426" y="1912531"/>
            <a:ext cx="7916449" cy="2559652"/>
          </a:xfrm>
          <a:prstGeom prst="rect">
            <a:avLst/>
          </a:prstGeom>
        </p:spPr>
      </p:pic>
      <p:sp>
        <p:nvSpPr>
          <p:cNvPr id="5" name="正方形/長方形 4">
            <a:extLst>
              <a:ext uri="{FF2B5EF4-FFF2-40B4-BE49-F238E27FC236}">
                <a16:creationId xmlns:a16="http://schemas.microsoft.com/office/drawing/2014/main" id="{7BB6DACE-5CC2-FC4D-868B-30E845359AF9}"/>
              </a:ext>
            </a:extLst>
          </p:cNvPr>
          <p:cNvSpPr/>
          <p:nvPr/>
        </p:nvSpPr>
        <p:spPr>
          <a:xfrm>
            <a:off x="457200" y="4705179"/>
            <a:ext cx="8608646" cy="830997"/>
          </a:xfrm>
          <a:prstGeom prst="rect">
            <a:avLst/>
          </a:prstGeom>
        </p:spPr>
        <p:txBody>
          <a:bodyPr wrap="square">
            <a:spAutoFit/>
          </a:bodyPr>
          <a:lstStyle/>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URLLC</a:t>
            </a:r>
            <a:r>
              <a:rPr lang="ja-JP" altLang="en-US" sz="1600">
                <a:latin typeface="Meiryo" panose="020B0604030504040204" pitchFamily="34" charset="-128"/>
                <a:ea typeface="Meiryo" panose="020B0604030504040204" pitchFamily="34" charset="-128"/>
              </a:rPr>
              <a:t>：Ultra-Reliable and Low Latency Communications／</a:t>
            </a:r>
            <a:r>
              <a:rPr lang="ja-JP" altLang="en-US" sz="1600">
                <a:latin typeface="Meiryo" panose="020B0604030504040204" pitchFamily="34" charset="-128"/>
                <a:ea typeface="Meiryo" panose="020B0604030504040204" pitchFamily="34" charset="-128"/>
                <a:cs typeface="Meiryo" charset="-128"/>
              </a:rPr>
              <a:t>超低遅延・超高信頼性</a:t>
            </a:r>
            <a:endParaRPr lang="en-US" altLang="ja-JP" sz="1600" dirty="0">
              <a:latin typeface="Meiryo" panose="020B0604030504040204" pitchFamily="34" charset="-128"/>
              <a:ea typeface="Meiryo" panose="020B0604030504040204" pitchFamily="34" charset="-128"/>
              <a:cs typeface="Meiryo"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eMBB</a:t>
            </a:r>
            <a:r>
              <a:rPr lang="ja-JP" altLang="en-US" sz="1600">
                <a:latin typeface="Meiryo" panose="020B0604030504040204" pitchFamily="34" charset="-128"/>
                <a:ea typeface="Meiryo" panose="020B0604030504040204" pitchFamily="34" charset="-128"/>
              </a:rPr>
              <a:t>：enhanced Mobile Broadband／高速大容量通信　＊標準化が先行</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mMTC</a:t>
            </a:r>
            <a:r>
              <a:rPr lang="ja-JP" altLang="en-US" sz="1600">
                <a:latin typeface="Meiryo" panose="020B0604030504040204" pitchFamily="34" charset="-128"/>
                <a:ea typeface="Meiryo" panose="020B0604030504040204" pitchFamily="34" charset="-128"/>
              </a:rPr>
              <a:t>：massive Machine Type Communications／大量端末接続</a:t>
            </a:r>
            <a:endParaRPr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36524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a:t>第５世代通信の適用例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1138859" y="1093586"/>
            <a:ext cx="2147008"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511797" y="1093588"/>
            <a:ext cx="2134049"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858819" y="1093587"/>
            <a:ext cx="2143938" cy="510391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981907" y="1150358"/>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51818"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58819" y="2427678"/>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11797"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163542"/>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27" name="正方形/長方形 26"/>
          <p:cNvSpPr/>
          <p:nvPr/>
        </p:nvSpPr>
        <p:spPr>
          <a:xfrm>
            <a:off x="1138859" y="1659113"/>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33" name="テキスト ボックス 32"/>
          <p:cNvSpPr txBox="1"/>
          <p:nvPr/>
        </p:nvSpPr>
        <p:spPr>
          <a:xfrm>
            <a:off x="972018" y="1177413"/>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297E86C5-FECF-2745-AF9B-612E7A618F6D}"/>
              </a:ext>
            </a:extLst>
          </p:cNvPr>
          <p:cNvSpPr/>
          <p:nvPr/>
        </p:nvSpPr>
        <p:spPr>
          <a:xfrm>
            <a:off x="1138859" y="3481922"/>
            <a:ext cx="2147008" cy="523220"/>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２時間の映画を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３秒でダウンロード</a:t>
            </a:r>
            <a:endParaRPr lang="ja-JP" altLang="en-US" sz="1400">
              <a:solidFill>
                <a:schemeClr val="bg1"/>
              </a:solidFill>
              <a:effectLst/>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A822F4C1-62B5-D440-92BA-D49F5BD58F86}"/>
              </a:ext>
            </a:extLst>
          </p:cNvPr>
          <p:cNvSpPr/>
          <p:nvPr/>
        </p:nvSpPr>
        <p:spPr>
          <a:xfrm>
            <a:off x="3511796" y="3374200"/>
            <a:ext cx="2134049"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ロボット等の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精緻な遠隔操作を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リアルタイムで実現</a:t>
            </a:r>
          </a:p>
        </p:txBody>
      </p:sp>
      <p:sp>
        <p:nvSpPr>
          <p:cNvPr id="25" name="正方形/長方形 24">
            <a:extLst>
              <a:ext uri="{FF2B5EF4-FFF2-40B4-BE49-F238E27FC236}">
                <a16:creationId xmlns:a16="http://schemas.microsoft.com/office/drawing/2014/main" id="{3831DEB1-9FC6-D34C-801A-7B4970EFC024}"/>
              </a:ext>
            </a:extLst>
          </p:cNvPr>
          <p:cNvSpPr/>
          <p:nvPr/>
        </p:nvSpPr>
        <p:spPr>
          <a:xfrm>
            <a:off x="5858819" y="3369263"/>
            <a:ext cx="2151538"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自宅内の約</a:t>
            </a:r>
            <a:r>
              <a:rPr lang="en-US" altLang="ja-JP" sz="1400" dirty="0">
                <a:solidFill>
                  <a:schemeClr val="bg1"/>
                </a:solidFill>
                <a:latin typeface="Meiryo" panose="020B0604030504040204" pitchFamily="34" charset="-128"/>
                <a:ea typeface="Meiryo" panose="020B0604030504040204" pitchFamily="34" charset="-128"/>
              </a:rPr>
              <a:t>100</a:t>
            </a:r>
            <a:r>
              <a:rPr lang="ja-JP" altLang="en-US" sz="1400">
                <a:solidFill>
                  <a:schemeClr val="bg1"/>
                </a:solidFill>
                <a:latin typeface="Meiryo" panose="020B0604030504040204" pitchFamily="34" charset="-128"/>
                <a:ea typeface="Meiryo" panose="020B0604030504040204" pitchFamily="34" charset="-128"/>
              </a:rPr>
              <a:t>個のモノがネットに接続</a:t>
            </a:r>
          </a:p>
          <a:p>
            <a:pPr algn="ct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現行技術では数個</a:t>
            </a: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 </a:t>
            </a:r>
          </a:p>
        </p:txBody>
      </p:sp>
      <p:sp>
        <p:nvSpPr>
          <p:cNvPr id="26" name="正方形/長方形 25">
            <a:extLst>
              <a:ext uri="{FF2B5EF4-FFF2-40B4-BE49-F238E27FC236}">
                <a16:creationId xmlns:a16="http://schemas.microsoft.com/office/drawing/2014/main" id="{24D297F6-6583-6D47-A70D-2487A10ADBF9}"/>
              </a:ext>
            </a:extLst>
          </p:cNvPr>
          <p:cNvSpPr/>
          <p:nvPr/>
        </p:nvSpPr>
        <p:spPr>
          <a:xfrm>
            <a:off x="1138859" y="5318985"/>
            <a:ext cx="2134048" cy="646331"/>
          </a:xfrm>
          <a:prstGeom prst="rect">
            <a:avLst/>
          </a:prstGeom>
        </p:spPr>
        <p:txBody>
          <a:bodyPr wrap="square">
            <a:spAutoFit/>
          </a:bodyPr>
          <a:lstStyle/>
          <a:p>
            <a:r>
              <a:rPr lang="ja-JP" altLang="en-US" sz="1200">
                <a:solidFill>
                  <a:schemeClr val="bg1"/>
                </a:solidFill>
                <a:latin typeface="MS PGothic" panose="020B0600070205080204" pitchFamily="34" charset="-128"/>
                <a:ea typeface="MS PGothic" panose="020B0600070205080204" pitchFamily="34" charset="-128"/>
              </a:rPr>
              <a:t>現在の移動通信システムより</a:t>
            </a:r>
            <a:r>
              <a:rPr lang="en-US" altLang="ja-JP" sz="1200" dirty="0">
                <a:solidFill>
                  <a:schemeClr val="bg1"/>
                </a:solidFill>
                <a:latin typeface="Calibri" panose="020F0502020204030204" pitchFamily="34" charset="0"/>
                <a:ea typeface="MS PGothic" panose="020B0600070205080204" pitchFamily="34" charset="-128"/>
              </a:rPr>
              <a:t>100</a:t>
            </a:r>
            <a:r>
              <a:rPr lang="ja-JP" altLang="en-US" sz="1200">
                <a:solidFill>
                  <a:schemeClr val="bg1"/>
                </a:solidFill>
                <a:latin typeface="MS PGothic" panose="020B0600070205080204" pitchFamily="34" charset="-128"/>
                <a:ea typeface="MS PGothic" panose="020B0600070205080204" pitchFamily="34" charset="-128"/>
              </a:rPr>
              <a:t>倍速いブロードバンドサービスを提供</a:t>
            </a:r>
            <a:endParaRPr lang="ja-JP" altLang="en-US" sz="1200">
              <a:solidFill>
                <a:schemeClr val="bg1"/>
              </a:solidFill>
              <a:effectLst/>
              <a:latin typeface="MS PGothic" panose="020B0600070205080204" pitchFamily="34" charset="-128"/>
              <a:ea typeface="MS PGothic" panose="020B0600070205080204" pitchFamily="34" charset="-128"/>
            </a:endParaRPr>
          </a:p>
        </p:txBody>
      </p:sp>
      <p:sp>
        <p:nvSpPr>
          <p:cNvPr id="28" name="正方形/長方形 27">
            <a:extLst>
              <a:ext uri="{FF2B5EF4-FFF2-40B4-BE49-F238E27FC236}">
                <a16:creationId xmlns:a16="http://schemas.microsoft.com/office/drawing/2014/main" id="{CEFB4318-FB24-1342-A26D-D9A0B0E95FFF}"/>
              </a:ext>
            </a:extLst>
          </p:cNvPr>
          <p:cNvSpPr/>
          <p:nvPr/>
        </p:nvSpPr>
        <p:spPr>
          <a:xfrm>
            <a:off x="3492359" y="5222070"/>
            <a:ext cx="2143939"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利用者がタイムラグを意識することなく、リアルタイムに遠隔地のロボット等を操作・制御</a:t>
            </a:r>
          </a:p>
        </p:txBody>
      </p:sp>
      <p:sp>
        <p:nvSpPr>
          <p:cNvPr id="34" name="正方形/長方形 33">
            <a:extLst>
              <a:ext uri="{FF2B5EF4-FFF2-40B4-BE49-F238E27FC236}">
                <a16:creationId xmlns:a16="http://schemas.microsoft.com/office/drawing/2014/main" id="{B8095407-8333-AB4F-853B-A95CC5B30162}"/>
              </a:ext>
            </a:extLst>
          </p:cNvPr>
          <p:cNvSpPr/>
          <p:nvPr/>
        </p:nvSpPr>
        <p:spPr>
          <a:xfrm>
            <a:off x="5839383" y="5318985"/>
            <a:ext cx="2151538" cy="646331"/>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スマホ、</a:t>
            </a:r>
            <a:r>
              <a:rPr lang="en-US" altLang="ja-JP" sz="1200" dirty="0">
                <a:solidFill>
                  <a:schemeClr val="bg1"/>
                </a:solidFill>
                <a:latin typeface="Meiryo" panose="020B0604030504040204" pitchFamily="34" charset="-128"/>
                <a:ea typeface="Meiryo" panose="020B0604030504040204" pitchFamily="34" charset="-128"/>
              </a:rPr>
              <a:t>PC</a:t>
            </a:r>
            <a:r>
              <a:rPr lang="ja-JP" altLang="en-US" sz="1200">
                <a:solidFill>
                  <a:schemeClr val="bg1"/>
                </a:solidFill>
                <a:latin typeface="Meiryo" panose="020B0604030504040204" pitchFamily="34" charset="-128"/>
                <a:ea typeface="Meiryo" panose="020B0604030504040204" pitchFamily="34" charset="-128"/>
              </a:rPr>
              <a:t>をはじめ、身の回りのあらゆる機器がネットに接続</a:t>
            </a:r>
          </a:p>
        </p:txBody>
      </p:sp>
      <p:pic>
        <p:nvPicPr>
          <p:cNvPr id="43" name="図 42">
            <a:extLst>
              <a:ext uri="{FF2B5EF4-FFF2-40B4-BE49-F238E27FC236}">
                <a16:creationId xmlns:a16="http://schemas.microsoft.com/office/drawing/2014/main" id="{F213A768-0F8D-724C-B67A-C594AD36BB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1434" y="4126517"/>
            <a:ext cx="538739" cy="538739"/>
          </a:xfrm>
          <a:prstGeom prst="rect">
            <a:avLst/>
          </a:prstGeom>
        </p:spPr>
      </p:pic>
      <p:pic>
        <p:nvPicPr>
          <p:cNvPr id="45" name="図 44">
            <a:extLst>
              <a:ext uri="{FF2B5EF4-FFF2-40B4-BE49-F238E27FC236}">
                <a16:creationId xmlns:a16="http://schemas.microsoft.com/office/drawing/2014/main" id="{E38F58F2-867F-7847-BB67-7BBABAED9D2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1476" y="4582478"/>
            <a:ext cx="768443" cy="576332"/>
          </a:xfrm>
          <a:prstGeom prst="rect">
            <a:avLst/>
          </a:prstGeom>
        </p:spPr>
      </p:pic>
      <p:pic>
        <p:nvPicPr>
          <p:cNvPr id="46" name="図 45">
            <a:extLst>
              <a:ext uri="{FF2B5EF4-FFF2-40B4-BE49-F238E27FC236}">
                <a16:creationId xmlns:a16="http://schemas.microsoft.com/office/drawing/2014/main" id="{0CAC264A-3193-2D48-BB1E-5CBE3ACEF09F}"/>
              </a:ext>
            </a:extLst>
          </p:cNvPr>
          <p:cNvPicPr>
            <a:picLocks noChangeAspect="1"/>
          </p:cNvPicPr>
          <p:nvPr/>
        </p:nvPicPr>
        <p:blipFill>
          <a:blip r:embed="rId5" cstate="print">
            <a:biLevel thresh="50000"/>
            <a:extLst>
              <a:ext uri="{28A0092B-C50C-407E-A947-70E740481C1C}">
                <a14:useLocalDpi xmlns:a14="http://schemas.microsoft.com/office/drawing/2010/main"/>
              </a:ext>
            </a:extLst>
          </a:blip>
          <a:stretch>
            <a:fillRect/>
          </a:stretch>
        </p:blipFill>
        <p:spPr>
          <a:xfrm>
            <a:off x="2139919" y="4195622"/>
            <a:ext cx="963188" cy="963188"/>
          </a:xfrm>
          <a:prstGeom prst="rect">
            <a:avLst/>
          </a:prstGeom>
        </p:spPr>
      </p:pic>
      <p:pic>
        <p:nvPicPr>
          <p:cNvPr id="47" name="図 46">
            <a:extLst>
              <a:ext uri="{FF2B5EF4-FFF2-40B4-BE49-F238E27FC236}">
                <a16:creationId xmlns:a16="http://schemas.microsoft.com/office/drawing/2014/main" id="{0213E8C8-4063-8747-B202-FF36E1A8CD6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790" y="3868173"/>
            <a:ext cx="1392223" cy="1392223"/>
          </a:xfrm>
          <a:prstGeom prst="rect">
            <a:avLst/>
          </a:prstGeom>
        </p:spPr>
      </p:pic>
      <p:pic>
        <p:nvPicPr>
          <p:cNvPr id="48" name="図 47">
            <a:extLst>
              <a:ext uri="{FF2B5EF4-FFF2-40B4-BE49-F238E27FC236}">
                <a16:creationId xmlns:a16="http://schemas.microsoft.com/office/drawing/2014/main" id="{5E270631-0F9A-384D-8E82-4F7F49F0A0F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43250" y="4024607"/>
            <a:ext cx="750723" cy="750723"/>
          </a:xfrm>
          <a:prstGeom prst="rect">
            <a:avLst/>
          </a:prstGeom>
        </p:spPr>
      </p:pic>
      <p:pic>
        <p:nvPicPr>
          <p:cNvPr id="49" name="図 48">
            <a:extLst>
              <a:ext uri="{FF2B5EF4-FFF2-40B4-BE49-F238E27FC236}">
                <a16:creationId xmlns:a16="http://schemas.microsoft.com/office/drawing/2014/main" id="{54F90AA6-B731-A341-90E5-C7105D7B084B}"/>
              </a:ext>
            </a:extLst>
          </p:cNvPr>
          <p:cNvPicPr>
            <a:picLocks noChangeAspect="1"/>
          </p:cNvPicPr>
          <p:nvPr/>
        </p:nvPicPr>
        <p:blipFill>
          <a:blip r:embed="rId8" cstate="print">
            <a:biLevel thresh="75000"/>
            <a:extLst>
              <a:ext uri="{28A0092B-C50C-407E-A947-70E740481C1C}">
                <a14:useLocalDpi xmlns:a14="http://schemas.microsoft.com/office/drawing/2010/main"/>
              </a:ext>
            </a:extLst>
          </a:blip>
          <a:stretch>
            <a:fillRect/>
          </a:stretch>
        </p:blipFill>
        <p:spPr>
          <a:xfrm>
            <a:off x="3745647" y="4602850"/>
            <a:ext cx="362717" cy="362717"/>
          </a:xfrm>
          <a:prstGeom prst="rect">
            <a:avLst/>
          </a:prstGeom>
        </p:spPr>
      </p:pic>
      <p:pic>
        <p:nvPicPr>
          <p:cNvPr id="52" name="図 51">
            <a:extLst>
              <a:ext uri="{FF2B5EF4-FFF2-40B4-BE49-F238E27FC236}">
                <a16:creationId xmlns:a16="http://schemas.microsoft.com/office/drawing/2014/main" id="{A2A326AA-F92B-FE48-8EDE-05662897D53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8505" y="4086768"/>
            <a:ext cx="572914" cy="572914"/>
          </a:xfrm>
          <a:prstGeom prst="rect">
            <a:avLst/>
          </a:prstGeom>
        </p:spPr>
      </p:pic>
      <p:pic>
        <p:nvPicPr>
          <p:cNvPr id="54" name="図 53">
            <a:extLst>
              <a:ext uri="{FF2B5EF4-FFF2-40B4-BE49-F238E27FC236}">
                <a16:creationId xmlns:a16="http://schemas.microsoft.com/office/drawing/2014/main" id="{0658E124-4D04-0747-974A-330AD596549C}"/>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7418007" y="4558020"/>
            <a:ext cx="434620" cy="434620"/>
          </a:xfrm>
          <a:prstGeom prst="rect">
            <a:avLst/>
          </a:prstGeom>
        </p:spPr>
      </p:pic>
      <p:pic>
        <p:nvPicPr>
          <p:cNvPr id="55" name="図 54">
            <a:extLst>
              <a:ext uri="{FF2B5EF4-FFF2-40B4-BE49-F238E27FC236}">
                <a16:creationId xmlns:a16="http://schemas.microsoft.com/office/drawing/2014/main" id="{7EAB77A8-A4E3-5645-90AA-88127F33A3E2}"/>
              </a:ext>
            </a:extLst>
          </p:cNvPr>
          <p:cNvPicPr>
            <a:picLocks noChangeAspect="1"/>
          </p:cNvPicPr>
          <p:nvPr/>
        </p:nvPicPr>
        <p:blipFill>
          <a:blip r:embed="rId11" cstate="print">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6457459" y="4168282"/>
            <a:ext cx="414196" cy="414196"/>
          </a:xfrm>
          <a:prstGeom prst="rect">
            <a:avLst/>
          </a:prstGeom>
        </p:spPr>
      </p:pic>
      <p:pic>
        <p:nvPicPr>
          <p:cNvPr id="56" name="図 55">
            <a:extLst>
              <a:ext uri="{FF2B5EF4-FFF2-40B4-BE49-F238E27FC236}">
                <a16:creationId xmlns:a16="http://schemas.microsoft.com/office/drawing/2014/main" id="{1AC4F36C-9105-4345-B3FA-8C1BEF347578}"/>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83192" y="4326733"/>
            <a:ext cx="780010" cy="780010"/>
          </a:xfrm>
          <a:prstGeom prst="rect">
            <a:avLst/>
          </a:prstGeom>
        </p:spPr>
      </p:pic>
      <p:pic>
        <p:nvPicPr>
          <p:cNvPr id="57" name="図 56">
            <a:extLst>
              <a:ext uri="{FF2B5EF4-FFF2-40B4-BE49-F238E27FC236}">
                <a16:creationId xmlns:a16="http://schemas.microsoft.com/office/drawing/2014/main" id="{4B905766-27B8-1349-883F-E7B0F71B6F58}"/>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700548" y="4272366"/>
            <a:ext cx="860882" cy="860882"/>
          </a:xfrm>
          <a:prstGeom prst="rect">
            <a:avLst/>
          </a:prstGeom>
        </p:spPr>
      </p:pic>
      <p:pic>
        <p:nvPicPr>
          <p:cNvPr id="58" name="図 57">
            <a:extLst>
              <a:ext uri="{FF2B5EF4-FFF2-40B4-BE49-F238E27FC236}">
                <a16:creationId xmlns:a16="http://schemas.microsoft.com/office/drawing/2014/main" id="{92FDABBD-0448-4746-9362-14F7B14BC178}"/>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63305" y="4539903"/>
            <a:ext cx="593151" cy="593151"/>
          </a:xfrm>
          <a:prstGeom prst="rect">
            <a:avLst/>
          </a:prstGeom>
        </p:spPr>
      </p:pic>
    </p:spTree>
    <p:extLst>
      <p:ext uri="{BB962C8B-B14F-4D97-AF65-F5344CB8AC3E}">
        <p14:creationId xmlns:p14="http://schemas.microsoft.com/office/powerpoint/2010/main" val="2632543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88043"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1127"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1029"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327522"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セキュア</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3"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企業別</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1441003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51520" y="858033"/>
            <a:ext cx="8640960" cy="55924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56745" y="3083470"/>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3" name="テキスト ボックス 22"/>
          <p:cNvSpPr txBox="1"/>
          <p:nvPr/>
        </p:nvSpPr>
        <p:spPr>
          <a:xfrm>
            <a:off x="1449295" y="5597603"/>
            <a:ext cx="2031326"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その他のビジネス</a:t>
            </a:r>
          </a:p>
        </p:txBody>
      </p:sp>
      <p:sp>
        <p:nvSpPr>
          <p:cNvPr id="20" name="正方形/長方形 19"/>
          <p:cNvSpPr/>
          <p:nvPr/>
        </p:nvSpPr>
        <p:spPr>
          <a:xfrm>
            <a:off x="479007" y="2647041"/>
            <a:ext cx="8224272"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テキスト ボックス 20"/>
          <p:cNvSpPr txBox="1"/>
          <p:nvPr/>
        </p:nvSpPr>
        <p:spPr>
          <a:xfrm>
            <a:off x="1486972" y="5161174"/>
            <a:ext cx="1800493"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自律走行自動車</a:t>
            </a:r>
          </a:p>
        </p:txBody>
      </p:sp>
      <p:sp>
        <p:nvSpPr>
          <p:cNvPr id="18" name="正方形/長方形 17"/>
          <p:cNvSpPr/>
          <p:nvPr/>
        </p:nvSpPr>
        <p:spPr>
          <a:xfrm>
            <a:off x="401267" y="2212291"/>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テキスト ボックス 18"/>
          <p:cNvSpPr txBox="1"/>
          <p:nvPr/>
        </p:nvSpPr>
        <p:spPr>
          <a:xfrm>
            <a:off x="1062984" y="4726424"/>
            <a:ext cx="2492990"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ビル設備管理サービス</a:t>
            </a:r>
          </a:p>
        </p:txBody>
      </p:sp>
      <p:sp>
        <p:nvSpPr>
          <p:cNvPr id="16" name="正方形/長方形 15"/>
          <p:cNvSpPr/>
          <p:nvPr/>
        </p:nvSpPr>
        <p:spPr>
          <a:xfrm>
            <a:off x="323528" y="1715318"/>
            <a:ext cx="8233484" cy="29512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はテクノロジーではなくビジネス・フレームワーク</a:t>
            </a:r>
          </a:p>
        </p:txBody>
      </p:sp>
      <p:sp>
        <p:nvSpPr>
          <p:cNvPr id="3" name="スライド番号プレースホルダー 2"/>
          <p:cNvSpPr>
            <a:spLocks noGrp="1"/>
          </p:cNvSpPr>
          <p:nvPr>
            <p:ph type="sldNum" sz="quarter" idx="12"/>
          </p:nvPr>
        </p:nvSpPr>
        <p:spPr>
          <a:xfrm>
            <a:off x="7006006" y="6653625"/>
            <a:ext cx="2133600" cy="217800"/>
          </a:xfrm>
        </p:spPr>
        <p:txBody>
          <a:bodyPr/>
          <a:lstStyle/>
          <a:p>
            <a:fld id="{8FF8CC5D-A65D-5946-99B5-645367A967AD}" type="slidenum">
              <a:rPr kumimoji="1" lang="ja-JP" altLang="en-US" smtClean="0"/>
              <a:t>5</a:t>
            </a:fld>
            <a:endParaRPr kumimoji="1" lang="ja-JP" altLang="en-US" dirty="0"/>
          </a:p>
        </p:txBody>
      </p:sp>
      <p:grpSp>
        <p:nvGrpSpPr>
          <p:cNvPr id="15" name="図形グループ 14"/>
          <p:cNvGrpSpPr/>
          <p:nvPr/>
        </p:nvGrpSpPr>
        <p:grpSpPr>
          <a:xfrm>
            <a:off x="392057" y="1843880"/>
            <a:ext cx="3663266" cy="2390659"/>
            <a:chOff x="756111" y="1110348"/>
            <a:chExt cx="7613853" cy="5339157"/>
          </a:xfrm>
        </p:grpSpPr>
        <p:sp>
          <p:nvSpPr>
            <p:cNvPr id="4" name="正方形/長方形 3"/>
            <p:cNvSpPr/>
            <p:nvPr/>
          </p:nvSpPr>
          <p:spPr>
            <a:xfrm>
              <a:off x="756111" y="1110348"/>
              <a:ext cx="7613853"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上矢印 8"/>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上矢印 9"/>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上矢印 10"/>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3604851" y="5151557"/>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データ収集</a:t>
              </a:r>
            </a:p>
          </p:txBody>
        </p:sp>
        <p:sp>
          <p:nvSpPr>
            <p:cNvPr id="13" name="テキスト ボックス 12"/>
            <p:cNvSpPr txBox="1"/>
            <p:nvPr/>
          </p:nvSpPr>
          <p:spPr>
            <a:xfrm>
              <a:off x="1886708" y="2187153"/>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データ解析</a:t>
              </a:r>
              <a:endParaRPr kumimoji="1" lang="en-US" altLang="ja-JP" sz="900" b="1" dirty="0">
                <a:solidFill>
                  <a:schemeClr val="bg1"/>
                </a:solidFill>
                <a:latin typeface="Meiryo" charset="-128"/>
                <a:ea typeface="Meiryo" charset="-128"/>
                <a:cs typeface="Meiryo" charset="-128"/>
              </a:endParaRPr>
            </a:p>
          </p:txBody>
        </p:sp>
        <p:sp>
          <p:nvSpPr>
            <p:cNvPr id="14" name="テキスト ボックス 13"/>
            <p:cNvSpPr txBox="1"/>
            <p:nvPr/>
          </p:nvSpPr>
          <p:spPr>
            <a:xfrm>
              <a:off x="5340912" y="2198016"/>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データ活用</a:t>
              </a:r>
            </a:p>
          </p:txBody>
        </p:sp>
      </p:grpSp>
      <p:sp>
        <p:nvSpPr>
          <p:cNvPr id="17" name="テキスト ボックス 16"/>
          <p:cNvSpPr txBox="1"/>
          <p:nvPr/>
        </p:nvSpPr>
        <p:spPr>
          <a:xfrm>
            <a:off x="869829" y="4298563"/>
            <a:ext cx="2723823" cy="369332"/>
          </a:xfrm>
          <a:prstGeom prst="rect">
            <a:avLst/>
          </a:prstGeom>
          <a:noFill/>
        </p:spPr>
        <p:txBody>
          <a:bodyPr wrap="none" rtlCol="0">
            <a:spAutoFit/>
          </a:bodyPr>
          <a:lstStyle/>
          <a:p>
            <a:pPr algn="ctr"/>
            <a:r>
              <a:rPr kumimoji="1" lang="ja-JP" altLang="en-US">
                <a:solidFill>
                  <a:srgbClr val="0432FF"/>
                </a:solidFill>
                <a:latin typeface="Meiryo" charset="-128"/>
                <a:ea typeface="Meiryo" charset="-128"/>
                <a:cs typeface="Meiryo" charset="-128"/>
              </a:rPr>
              <a:t>土木工事自動化サービス</a:t>
            </a:r>
            <a:endParaRPr kumimoji="1" lang="ja-JP" altLang="en-US" dirty="0">
              <a:solidFill>
                <a:srgbClr val="0432FF"/>
              </a:solidFill>
              <a:latin typeface="Meiryo" charset="-128"/>
              <a:ea typeface="Meiryo" charset="-128"/>
              <a:cs typeface="Meiryo" charset="-128"/>
            </a:endParaRPr>
          </a:p>
        </p:txBody>
      </p:sp>
      <p:sp>
        <p:nvSpPr>
          <p:cNvPr id="24" name="テキスト ボックス 23"/>
          <p:cNvSpPr txBox="1"/>
          <p:nvPr/>
        </p:nvSpPr>
        <p:spPr>
          <a:xfrm>
            <a:off x="4577259" y="1812236"/>
            <a:ext cx="3762568" cy="2839239"/>
          </a:xfrm>
          <a:prstGeom prst="rect">
            <a:avLst/>
          </a:prstGeom>
          <a:noFill/>
        </p:spPr>
        <p:txBody>
          <a:bodyPr wrap="none" rtlCol="0">
            <a:spAutoFit/>
          </a:bodyPr>
          <a:lstStyle/>
          <a:p>
            <a:r>
              <a:rPr kumimoji="1" lang="ja-JP" altLang="en-US" sz="1050" b="1" dirty="0">
                <a:solidFill>
                  <a:srgbClr val="7030A0"/>
                </a:solidFill>
                <a:latin typeface="Meiryo" charset="-128"/>
                <a:ea typeface="Meiryo" charset="-128"/>
                <a:cs typeface="Meiryo" charset="-128"/>
              </a:rPr>
              <a:t>解決したいビジネス課題</a:t>
            </a:r>
            <a:endParaRPr kumimoji="1" lang="en-US" altLang="ja-JP" sz="1050" b="1" dirty="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a:solidFill>
                  <a:srgbClr val="7030A0"/>
                </a:solidFill>
                <a:latin typeface="Meiryo" charset="-128"/>
                <a:ea typeface="Meiryo" charset="-128"/>
                <a:cs typeface="Meiryo" charset="-128"/>
              </a:rPr>
              <a:t>土木工事需要の拡大</a:t>
            </a:r>
            <a:endParaRPr lang="en-US" altLang="ja-JP" sz="1050" dirty="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a:solidFill>
                  <a:srgbClr val="7030A0"/>
                </a:solidFill>
                <a:latin typeface="Meiryo" charset="-128"/>
                <a:ea typeface="Meiryo" charset="-128"/>
                <a:cs typeface="Meiryo" charset="-128"/>
              </a:rPr>
              <a:t>熟練作業員の高齢化</a:t>
            </a:r>
            <a:endParaRPr lang="en-US" altLang="ja-JP" sz="1050" dirty="0">
              <a:solidFill>
                <a:srgbClr val="7030A0"/>
              </a:solidFill>
              <a:latin typeface="Meiryo" charset="-128"/>
              <a:ea typeface="Meiryo" charset="-128"/>
              <a:cs typeface="Meiryo" charset="-128"/>
            </a:endParaRPr>
          </a:p>
          <a:p>
            <a:pPr marL="742950" lvl="1" indent="-285750">
              <a:buFont typeface="Wingdings" charset="2"/>
              <a:buChar char="Ø"/>
            </a:pPr>
            <a:r>
              <a:rPr kumimoji="1" lang="ja-JP" altLang="en-US" sz="1050" dirty="0">
                <a:solidFill>
                  <a:srgbClr val="7030A0"/>
                </a:solidFill>
                <a:latin typeface="Meiryo" charset="-128"/>
                <a:ea typeface="Meiryo" charset="-128"/>
                <a:cs typeface="Meiryo" charset="-128"/>
              </a:rPr>
              <a:t>困難を極める若者人材確保</a:t>
            </a:r>
            <a:endParaRPr kumimoji="1" lang="en-US" altLang="ja-JP" sz="800" dirty="0">
              <a:solidFill>
                <a:srgbClr val="7030A0"/>
              </a:solidFill>
              <a:latin typeface="Meiryo" charset="-128"/>
              <a:ea typeface="Meiryo" charset="-128"/>
              <a:cs typeface="Meiryo" charset="-128"/>
            </a:endParaRPr>
          </a:p>
          <a:p>
            <a:endParaRPr lang="en-US" altLang="ja-JP" sz="800" b="1" dirty="0">
              <a:solidFill>
                <a:srgbClr val="0432FF"/>
              </a:solidFill>
              <a:latin typeface="Meiryo" charset="-128"/>
              <a:ea typeface="Meiryo" charset="-128"/>
              <a:cs typeface="Meiryo" charset="-128"/>
            </a:endParaRPr>
          </a:p>
          <a:p>
            <a:r>
              <a:rPr lang="ja-JP" altLang="en-US" sz="1050" b="1" dirty="0">
                <a:solidFill>
                  <a:srgbClr val="0432FF"/>
                </a:solidFill>
                <a:latin typeface="Meiryo" charset="-128"/>
                <a:ea typeface="Meiryo" charset="-128"/>
                <a:cs typeface="Meiryo" charset="-128"/>
              </a:rPr>
              <a:t>データ収集</a:t>
            </a:r>
            <a:endParaRPr lang="en-US" altLang="ja-JP" sz="1050"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ドローンによる工事現場の空中撮影（カメラ）</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建設機械の高精度位置情報（</a:t>
            </a:r>
            <a:r>
              <a:rPr lang="en-US" altLang="ja-JP" sz="1050" dirty="0">
                <a:solidFill>
                  <a:srgbClr val="0432FF"/>
                </a:solidFill>
                <a:latin typeface="Meiryo" charset="-128"/>
                <a:ea typeface="Meiryo" charset="-128"/>
                <a:cs typeface="Meiryo" charset="-128"/>
              </a:rPr>
              <a:t>GPS</a:t>
            </a:r>
            <a:r>
              <a:rPr lang="ja-JP" altLang="en-US" sz="1050" dirty="0">
                <a:solidFill>
                  <a:srgbClr val="0432FF"/>
                </a:solidFill>
                <a:latin typeface="Meiryo" charset="-128"/>
                <a:ea typeface="Meiryo" charset="-128"/>
                <a:cs typeface="Meiryo" charset="-128"/>
              </a:rPr>
              <a:t>）</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デジタル化された施工情報（３次元</a:t>
            </a:r>
            <a:r>
              <a:rPr lang="en-US" altLang="ja-JP" sz="1050" dirty="0">
                <a:solidFill>
                  <a:srgbClr val="0432FF"/>
                </a:solidFill>
                <a:latin typeface="Meiryo" charset="-128"/>
                <a:ea typeface="Meiryo" charset="-128"/>
                <a:cs typeface="Meiryo" charset="-128"/>
              </a:rPr>
              <a:t>CAD</a:t>
            </a:r>
            <a:r>
              <a:rPr lang="ja-JP" altLang="en-US" sz="1050" dirty="0">
                <a:solidFill>
                  <a:srgbClr val="0432FF"/>
                </a:solidFill>
                <a:latin typeface="Meiryo" charset="-128"/>
                <a:ea typeface="Meiryo" charset="-128"/>
                <a:cs typeface="Meiryo" charset="-128"/>
              </a:rPr>
              <a:t>等）</a:t>
            </a:r>
            <a:endParaRPr lang="en-US" altLang="ja-JP" sz="1050" dirty="0">
              <a:solidFill>
                <a:srgbClr val="0432FF"/>
              </a:solidFill>
              <a:latin typeface="Meiryo" charset="-128"/>
              <a:ea typeface="Meiryo" charset="-128"/>
              <a:cs typeface="Meiryo" charset="-128"/>
            </a:endParaRPr>
          </a:p>
          <a:p>
            <a:r>
              <a:rPr kumimoji="1" lang="ja-JP" altLang="en-US" sz="1050" b="1" dirty="0">
                <a:solidFill>
                  <a:srgbClr val="0432FF"/>
                </a:solidFill>
                <a:latin typeface="Meiryo" charset="-128"/>
                <a:ea typeface="Meiryo" charset="-128"/>
                <a:cs typeface="Meiryo" charset="-128"/>
              </a:rPr>
              <a:t>データ解析</a:t>
            </a:r>
            <a:endParaRPr kumimoji="1" lang="en-US" altLang="ja-JP" sz="1050" b="1" dirty="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a:solidFill>
                  <a:srgbClr val="0432FF"/>
                </a:solidFill>
                <a:latin typeface="Meiryo" charset="-128"/>
                <a:ea typeface="Meiryo" charset="-128"/>
                <a:cs typeface="Meiryo" charset="-128"/>
              </a:rPr>
              <a:t>高精度３次元立体図面</a:t>
            </a:r>
            <a:endParaRPr lang="en-US" altLang="ja-JP" sz="1050" dirty="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a:solidFill>
                  <a:srgbClr val="0432FF"/>
                </a:solidFill>
                <a:latin typeface="Meiryo" charset="-128"/>
                <a:ea typeface="Meiryo" charset="-128"/>
                <a:cs typeface="Meiryo" charset="-128"/>
              </a:rPr>
              <a:t>土量分析・作業分析</a:t>
            </a:r>
            <a:endParaRPr lang="en-US" altLang="ja-JP" sz="1050" dirty="0">
              <a:solidFill>
                <a:srgbClr val="0432FF"/>
              </a:solidFill>
              <a:latin typeface="Meiryo" charset="-128"/>
              <a:ea typeface="Meiryo" charset="-128"/>
              <a:cs typeface="Meiryo" charset="-128"/>
            </a:endParaRPr>
          </a:p>
          <a:p>
            <a:pPr marL="628650" lvl="1" indent="-171450">
              <a:buFont typeface="Wingdings" charset="2"/>
              <a:buChar char="ü"/>
            </a:pPr>
            <a:r>
              <a:rPr kumimoji="1" lang="ja-JP" altLang="en-US" sz="1050" dirty="0">
                <a:solidFill>
                  <a:srgbClr val="0432FF"/>
                </a:solidFill>
                <a:latin typeface="Meiryo" charset="-128"/>
                <a:ea typeface="Meiryo" charset="-128"/>
                <a:cs typeface="Meiryo" charset="-128"/>
              </a:rPr>
              <a:t>工程・工期シミュレーション</a:t>
            </a:r>
            <a:endParaRPr kumimoji="1" lang="en-US" altLang="ja-JP" sz="1050" dirty="0">
              <a:solidFill>
                <a:srgbClr val="0432FF"/>
              </a:solidFill>
              <a:latin typeface="Meiryo" charset="-128"/>
              <a:ea typeface="Meiryo" charset="-128"/>
              <a:cs typeface="Meiryo" charset="-128"/>
            </a:endParaRPr>
          </a:p>
          <a:p>
            <a:r>
              <a:rPr lang="ja-JP" altLang="en-US" sz="1050" b="1" dirty="0">
                <a:solidFill>
                  <a:srgbClr val="0432FF"/>
                </a:solidFill>
                <a:latin typeface="Meiryo" charset="-128"/>
                <a:ea typeface="Meiryo" charset="-128"/>
                <a:cs typeface="Meiryo" charset="-128"/>
              </a:rPr>
              <a:t>データ活用</a:t>
            </a:r>
            <a:endParaRPr lang="en-US" altLang="ja-JP" sz="1050"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建設機械の自動制御・作業支援</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050" dirty="0">
                <a:solidFill>
                  <a:srgbClr val="0432FF"/>
                </a:solidFill>
                <a:latin typeface="Meiryo" charset="-128"/>
                <a:ea typeface="Meiryo" charset="-128"/>
                <a:cs typeface="Meiryo" charset="-128"/>
              </a:rPr>
              <a:t>工程変更支援</a:t>
            </a:r>
            <a:endParaRPr kumimoji="1"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ドロー測量により進捗把握</a:t>
            </a:r>
            <a:endParaRPr kumimoji="1" lang="ja-JP" altLang="en-US" sz="1050" dirty="0">
              <a:solidFill>
                <a:srgbClr val="0432FF"/>
              </a:solidFill>
              <a:latin typeface="Meiryo" charset="-128"/>
              <a:ea typeface="Meiryo" charset="-128"/>
              <a:cs typeface="Meiryo" charset="-128"/>
            </a:endParaRPr>
          </a:p>
        </p:txBody>
      </p:sp>
      <p:sp>
        <p:nvSpPr>
          <p:cNvPr id="25" name="テキスト ボックス 24"/>
          <p:cNvSpPr txBox="1"/>
          <p:nvPr/>
        </p:nvSpPr>
        <p:spPr>
          <a:xfrm>
            <a:off x="555516" y="6039249"/>
            <a:ext cx="8032968" cy="369332"/>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解決したいビジネス課題</a:t>
            </a:r>
            <a:r>
              <a:rPr kumimoji="1" lang="ja-JP" altLang="en-US">
                <a:solidFill>
                  <a:schemeClr val="bg1"/>
                </a:solidFill>
                <a:latin typeface="Meiryo" charset="-128"/>
                <a:ea typeface="Meiryo" charset="-128"/>
                <a:cs typeface="Meiryo" charset="-128"/>
              </a:rPr>
              <a:t>によって、使われるテクノロジーの組合せは</a:t>
            </a:r>
            <a:r>
              <a:rPr kumimoji="1" lang="ja-JP" altLang="en-US" dirty="0">
                <a:solidFill>
                  <a:schemeClr val="bg1"/>
                </a:solidFill>
                <a:latin typeface="Meiryo" charset="-128"/>
                <a:ea typeface="Meiryo" charset="-128"/>
                <a:cs typeface="Meiryo" charset="-128"/>
              </a:rPr>
              <a:t>異なる</a:t>
            </a:r>
          </a:p>
        </p:txBody>
      </p:sp>
      <p:sp>
        <p:nvSpPr>
          <p:cNvPr id="27" name="テキスト ボックス 26"/>
          <p:cNvSpPr txBox="1"/>
          <p:nvPr/>
        </p:nvSpPr>
        <p:spPr>
          <a:xfrm>
            <a:off x="2741632" y="958736"/>
            <a:ext cx="5570756" cy="707886"/>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デジタル・データを活用した</a:t>
            </a:r>
            <a:endParaRPr kumimoji="1" lang="en-US" altLang="ja-JP" sz="2000" dirty="0">
              <a:solidFill>
                <a:schemeClr val="bg1"/>
              </a:solidFill>
              <a:latin typeface="Meiryo" charset="-128"/>
              <a:ea typeface="Meiryo" charset="-128"/>
              <a:cs typeface="Meiryo" charset="-128"/>
            </a:endParaRPr>
          </a:p>
          <a:p>
            <a:r>
              <a:rPr lang="ja-JP" altLang="en-US" sz="2000" dirty="0">
                <a:solidFill>
                  <a:schemeClr val="bg1"/>
                </a:solidFill>
                <a:latin typeface="Meiryo" charset="-128"/>
                <a:ea typeface="Meiryo" charset="-128"/>
                <a:cs typeface="Meiryo" charset="-128"/>
              </a:rPr>
              <a:t>ビジネス課題を解決するための</a:t>
            </a:r>
            <a:r>
              <a:rPr kumimoji="1" lang="ja-JP" altLang="en-US" sz="2000" dirty="0">
                <a:solidFill>
                  <a:schemeClr val="bg1"/>
                </a:solidFill>
                <a:latin typeface="Meiryo" charset="-128"/>
                <a:ea typeface="Meiryo" charset="-128"/>
                <a:cs typeface="Meiryo" charset="-128"/>
              </a:rPr>
              <a:t>フレームワーク</a:t>
            </a:r>
          </a:p>
        </p:txBody>
      </p:sp>
      <p:sp>
        <p:nvSpPr>
          <p:cNvPr id="28" name="テキスト ボックス 27"/>
          <p:cNvSpPr txBox="1"/>
          <p:nvPr/>
        </p:nvSpPr>
        <p:spPr>
          <a:xfrm>
            <a:off x="751432" y="957920"/>
            <a:ext cx="1799275" cy="830997"/>
          </a:xfrm>
          <a:prstGeom prst="rect">
            <a:avLst/>
          </a:prstGeom>
          <a:noFill/>
        </p:spPr>
        <p:txBody>
          <a:bodyPr wrap="none" rtlCol="0">
            <a:spAutoFit/>
          </a:bodyPr>
          <a:lstStyle/>
          <a:p>
            <a:r>
              <a:rPr kumimoji="1" lang="en-US" altLang="ja-JP" sz="4800" b="1" dirty="0" err="1">
                <a:solidFill>
                  <a:schemeClr val="bg1"/>
                </a:solidFill>
                <a:latin typeface="Meiryo" charset="-128"/>
                <a:ea typeface="Meiryo" charset="-128"/>
                <a:cs typeface="Meiryo" charset="-128"/>
              </a:rPr>
              <a:t>IoT</a:t>
            </a:r>
            <a:r>
              <a:rPr kumimoji="1" lang="ja-JP" altLang="en-US" sz="2000" dirty="0">
                <a:solidFill>
                  <a:schemeClr val="bg1"/>
                </a:solidFill>
                <a:latin typeface="Meiryo" charset="-128"/>
                <a:ea typeface="Meiryo" charset="-128"/>
                <a:cs typeface="Meiryo" charset="-128"/>
              </a:rPr>
              <a:t>とは</a:t>
            </a:r>
          </a:p>
        </p:txBody>
      </p:sp>
      <p:sp>
        <p:nvSpPr>
          <p:cNvPr id="29" name="テキスト ボックス 28"/>
          <p:cNvSpPr txBox="1"/>
          <p:nvPr/>
        </p:nvSpPr>
        <p:spPr>
          <a:xfrm>
            <a:off x="397639" y="3984753"/>
            <a:ext cx="723275" cy="253916"/>
          </a:xfrm>
          <a:prstGeom prst="rect">
            <a:avLst/>
          </a:prstGeom>
          <a:noFill/>
        </p:spPr>
        <p:txBody>
          <a:bodyPr wrap="none" rtlCol="0">
            <a:spAutoFit/>
          </a:bodyPr>
          <a:lstStyle/>
          <a:p>
            <a:pPr algn="ctr"/>
            <a:r>
              <a:rPr kumimoji="1" lang="ja-JP" altLang="en-US" sz="1050">
                <a:solidFill>
                  <a:schemeClr val="bg1"/>
                </a:solidFill>
                <a:latin typeface="Meiryo" charset="-128"/>
                <a:ea typeface="Meiryo" charset="-128"/>
                <a:cs typeface="Meiryo" charset="-128"/>
              </a:rPr>
              <a:t>現実世界</a:t>
            </a:r>
            <a:endParaRPr kumimoji="1" lang="ja-JP" altLang="en-US" sz="1050" dirty="0">
              <a:solidFill>
                <a:schemeClr val="bg1"/>
              </a:solidFill>
              <a:latin typeface="Meiryo" charset="-128"/>
              <a:ea typeface="Meiryo" charset="-128"/>
              <a:cs typeface="Meiryo" charset="-128"/>
            </a:endParaRPr>
          </a:p>
        </p:txBody>
      </p:sp>
      <p:sp>
        <p:nvSpPr>
          <p:cNvPr id="30" name="テキスト ボックス 29"/>
          <p:cNvSpPr txBox="1"/>
          <p:nvPr/>
        </p:nvSpPr>
        <p:spPr>
          <a:xfrm>
            <a:off x="3131273" y="1847456"/>
            <a:ext cx="992579" cy="253916"/>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サイバー世界</a:t>
            </a:r>
          </a:p>
        </p:txBody>
      </p:sp>
    </p:spTree>
    <p:extLst>
      <p:ext uri="{BB962C8B-B14F-4D97-AF65-F5344CB8AC3E}">
        <p14:creationId xmlns:p14="http://schemas.microsoft.com/office/powerpoint/2010/main" val="2645472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4192707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直角三角形 83"/>
          <p:cNvSpPr/>
          <p:nvPr/>
        </p:nvSpPr>
        <p:spPr>
          <a:xfrm flipV="1">
            <a:off x="1054962" y="980728"/>
            <a:ext cx="7034076" cy="4542867"/>
          </a:xfrm>
          <a:prstGeom prst="rtTriangl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直角三角形 84"/>
          <p:cNvSpPr/>
          <p:nvPr/>
        </p:nvSpPr>
        <p:spPr>
          <a:xfrm flipH="1">
            <a:off x="1045787" y="979434"/>
            <a:ext cx="7034076" cy="4542867"/>
          </a:xfrm>
          <a:prstGeom prst="r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磁気ディスク 37"/>
          <p:cNvSpPr/>
          <p:nvPr/>
        </p:nvSpPr>
        <p:spPr>
          <a:xfrm>
            <a:off x="1313620" y="4236587"/>
            <a:ext cx="1296144" cy="1152127"/>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ビッグデータ</a:t>
            </a:r>
          </a:p>
        </p:txBody>
      </p:sp>
      <p:sp>
        <p:nvSpPr>
          <p:cNvPr id="3" name="タイトル 2"/>
          <p:cNvSpPr>
            <a:spLocks noGrp="1"/>
          </p:cNvSpPr>
          <p:nvPr>
            <p:ph type="title"/>
          </p:nvPr>
        </p:nvSpPr>
        <p:spPr/>
        <p:txBody>
          <a:bodyPr/>
          <a:lstStyle/>
          <a:p>
            <a:r>
              <a:rPr kumimoji="1" lang="en-US" altLang="ja-JP" dirty="0"/>
              <a:t>IoT</a:t>
            </a:r>
            <a:r>
              <a:rPr kumimoji="1" lang="ja-JP" altLang="en-US"/>
              <a:t>とサイバーフィジカル･システム</a:t>
            </a:r>
            <a:endParaRPr kumimoji="1" lang="ja-JP" altLang="en-US" dirty="0"/>
          </a:p>
        </p:txBody>
      </p:sp>
      <p:sp>
        <p:nvSpPr>
          <p:cNvPr id="4" name="正方形/長方形 3"/>
          <p:cNvSpPr/>
          <p:nvPr/>
        </p:nvSpPr>
        <p:spPr>
          <a:xfrm>
            <a:off x="3491880" y="4221088"/>
            <a:ext cx="2160240" cy="11521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取得</a:t>
            </a:r>
            <a:endParaRPr kumimoji="1" lang="en-US" altLang="ja-JP" b="1"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アナログな事実を</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デジタルデータに置き換える</a:t>
            </a:r>
            <a:endParaRPr kumimoji="1" lang="ja-JP" altLang="en-US" sz="1050" dirty="0">
              <a:solidFill>
                <a:srgbClr val="FFFFFF"/>
              </a:solidFill>
              <a:latin typeface="Meiryo" charset="-128"/>
              <a:ea typeface="Meiryo" charset="-128"/>
              <a:cs typeface="Meiryo" charset="-128"/>
            </a:endParaRPr>
          </a:p>
        </p:txBody>
      </p:sp>
      <p:sp>
        <p:nvSpPr>
          <p:cNvPr id="6" name="正方形/長方形 5"/>
          <p:cNvSpPr/>
          <p:nvPr/>
        </p:nvSpPr>
        <p:spPr>
          <a:xfrm>
            <a:off x="3491880" y="1124744"/>
            <a:ext cx="2160240" cy="115212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見える化</a:t>
            </a:r>
            <a:endParaRPr kumimoji="1" lang="en-US" altLang="ja-JP" b="1"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過去</a:t>
            </a:r>
            <a:r>
              <a:rPr lang="ja-JP" altLang="en-US" sz="1050" dirty="0">
                <a:solidFill>
                  <a:srgbClr val="FFFFFF"/>
                </a:solidFill>
                <a:latin typeface="Meiryo" charset="-128"/>
                <a:ea typeface="Meiryo" charset="-128"/>
                <a:cs typeface="Meiryo" charset="-128"/>
              </a:rPr>
              <a:t>の原因を見つける</a:t>
            </a:r>
            <a:endParaRPr lang="en-US" altLang="ja-JP" sz="1050"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現在</a:t>
            </a:r>
            <a:r>
              <a:rPr lang="ja-JP" altLang="en-US" sz="1050" dirty="0">
                <a:solidFill>
                  <a:srgbClr val="FFFFFF"/>
                </a:solidFill>
                <a:latin typeface="Meiryo" charset="-128"/>
                <a:ea typeface="Meiryo" charset="-128"/>
                <a:cs typeface="Meiryo" charset="-128"/>
              </a:rPr>
              <a:t>の状況を把握する</a:t>
            </a:r>
            <a:endParaRPr lang="en-US" altLang="ja-JP" sz="1050"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未来</a:t>
            </a:r>
            <a:r>
              <a:rPr lang="ja-JP" altLang="en-US" sz="1050" dirty="0">
                <a:solidFill>
                  <a:srgbClr val="FFFFFF"/>
                </a:solidFill>
                <a:latin typeface="Meiryo" charset="-128"/>
                <a:ea typeface="Meiryo" charset="-128"/>
                <a:cs typeface="Meiryo" charset="-128"/>
              </a:rPr>
              <a:t>を予測する</a:t>
            </a:r>
            <a:endParaRPr lang="en-US" altLang="ja-JP" sz="1050" dirty="0">
              <a:solidFill>
                <a:srgbClr val="FFFFFF"/>
              </a:solidFill>
              <a:latin typeface="Meiryo" charset="-128"/>
              <a:ea typeface="Meiryo" charset="-128"/>
              <a:cs typeface="Meiryo" charset="-128"/>
            </a:endParaRPr>
          </a:p>
        </p:txBody>
      </p:sp>
      <p:sp>
        <p:nvSpPr>
          <p:cNvPr id="7" name="正方形/長方形 6"/>
          <p:cNvSpPr/>
          <p:nvPr/>
        </p:nvSpPr>
        <p:spPr>
          <a:xfrm>
            <a:off x="5634100" y="2689634"/>
            <a:ext cx="2160240" cy="115212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活用</a:t>
            </a:r>
            <a:endParaRPr kumimoji="1" lang="en-US" altLang="ja-JP" b="1"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アプリケーションを駆動する</a:t>
            </a:r>
            <a:endParaRPr kumimoji="1"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a:solidFill>
                  <a:srgbClr val="FFFFFF"/>
                </a:solidFill>
                <a:latin typeface="Meiryo" charset="-128"/>
                <a:ea typeface="Meiryo" charset="-128"/>
                <a:cs typeface="Meiryo" charset="-128"/>
              </a:rPr>
              <a:t>意志決定を支援する</a:t>
            </a:r>
            <a:r>
              <a:rPr lang="en-US" altLang="ja-JP" sz="1050" dirty="0">
                <a:solidFill>
                  <a:srgbClr val="FFFFFF"/>
                </a:solidFill>
                <a:latin typeface="Meiryo" charset="-128"/>
                <a:ea typeface="Meiryo" charset="-128"/>
                <a:cs typeface="Meiryo" charset="-128"/>
              </a:rPr>
              <a:t>/</a:t>
            </a:r>
            <a:r>
              <a:rPr lang="ja-JP" altLang="en-US" sz="1050" dirty="0">
                <a:solidFill>
                  <a:srgbClr val="FFFFFF"/>
                </a:solidFill>
                <a:latin typeface="Meiryo" charset="-128"/>
                <a:ea typeface="Meiryo" charset="-128"/>
                <a:cs typeface="Meiryo" charset="-128"/>
              </a:rPr>
              <a:t>行う</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機器を制御する</a:t>
            </a:r>
          </a:p>
        </p:txBody>
      </p:sp>
      <p:sp>
        <p:nvSpPr>
          <p:cNvPr id="8" name="曲折矢印 7"/>
          <p:cNvSpPr/>
          <p:nvPr/>
        </p:nvSpPr>
        <p:spPr>
          <a:xfrm>
            <a:off x="2249724" y="1430713"/>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10800000">
            <a:off x="5778116" y="3950993"/>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曲折矢印 14"/>
          <p:cNvSpPr/>
          <p:nvPr/>
        </p:nvSpPr>
        <p:spPr>
          <a:xfrm rot="5400000">
            <a:off x="5849436" y="1427587"/>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曲折矢印 15"/>
          <p:cNvSpPr/>
          <p:nvPr/>
        </p:nvSpPr>
        <p:spPr>
          <a:xfrm rot="16200000">
            <a:off x="2147027" y="3877233"/>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a:off x="4380798" y="3356992"/>
            <a:ext cx="382404" cy="80826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3" name="下矢印 42"/>
          <p:cNvSpPr/>
          <p:nvPr/>
        </p:nvSpPr>
        <p:spPr>
          <a:xfrm>
            <a:off x="4276342" y="2348880"/>
            <a:ext cx="591315" cy="91029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三角形 43"/>
          <p:cNvSpPr/>
          <p:nvPr/>
        </p:nvSpPr>
        <p:spPr>
          <a:xfrm>
            <a:off x="3339718" y="5170805"/>
            <a:ext cx="2468020" cy="1372476"/>
          </a:xfrm>
          <a:prstGeom prst="triangle">
            <a:avLst/>
          </a:prstGeom>
          <a:gradFill flip="none" rotWithShape="1">
            <a:gsLst>
              <a:gs pos="0">
                <a:srgbClr val="0432FF"/>
              </a:gs>
              <a:gs pos="57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1312" y="5999634"/>
            <a:ext cx="792088" cy="543647"/>
          </a:xfrm>
          <a:prstGeom prst="rect">
            <a:avLst/>
          </a:prstGeom>
          <a:effectLst>
            <a:outerShdw blurRad="50800" dist="38100" dir="2700000" algn="tl" rotWithShape="0">
              <a:prstClr val="black">
                <a:alpha val="40000"/>
              </a:prstClr>
            </a:outerShdw>
          </a:effectLst>
        </p:spPr>
      </p:pic>
      <p:grpSp>
        <p:nvGrpSpPr>
          <p:cNvPr id="23" name="図形グループ 22"/>
          <p:cNvGrpSpPr/>
          <p:nvPr/>
        </p:nvGrpSpPr>
        <p:grpSpPr>
          <a:xfrm>
            <a:off x="4244342" y="5980235"/>
            <a:ext cx="499492" cy="545661"/>
            <a:chOff x="4000500" y="1182650"/>
            <a:chExt cx="499492" cy="545661"/>
          </a:xfrm>
        </p:grpSpPr>
        <p:sp>
          <p:nvSpPr>
            <p:cNvPr id="24" name="角丸四角形 2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7" name="図形グループ 26"/>
          <p:cNvGrpSpPr/>
          <p:nvPr/>
        </p:nvGrpSpPr>
        <p:grpSpPr>
          <a:xfrm>
            <a:off x="4811544" y="5980235"/>
            <a:ext cx="499492" cy="545661"/>
            <a:chOff x="6373788" y="4940591"/>
            <a:chExt cx="499492" cy="545661"/>
          </a:xfrm>
        </p:grpSpPr>
        <p:sp>
          <p:nvSpPr>
            <p:cNvPr id="28" name="角丸四角形 2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243344" y="6043735"/>
            <a:ext cx="499492" cy="445407"/>
            <a:chOff x="6805588" y="5004091"/>
            <a:chExt cx="499492" cy="445407"/>
          </a:xfrm>
        </p:grpSpPr>
        <p:sp>
          <p:nvSpPr>
            <p:cNvPr id="32" name="台形 3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6" name="テキスト ボックス 85"/>
          <p:cNvSpPr txBox="1"/>
          <p:nvPr/>
        </p:nvSpPr>
        <p:spPr>
          <a:xfrm>
            <a:off x="1054962" y="980727"/>
            <a:ext cx="2259721"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200" b="1" dirty="0">
                <a:solidFill>
                  <a:srgbClr val="FFFFFF"/>
                </a:solidFill>
                <a:latin typeface="メイリオ"/>
                <a:ea typeface="メイリオ"/>
                <a:cs typeface="メイリオ"/>
              </a:rPr>
              <a:t>サイバー世界／</a:t>
            </a:r>
            <a:r>
              <a:rPr kumimoji="1" lang="en-US" altLang="ja-JP" sz="1200" b="1" dirty="0">
                <a:solidFill>
                  <a:srgbClr val="FFFFFF"/>
                </a:solidFill>
                <a:latin typeface="メイリオ"/>
                <a:ea typeface="メイリオ"/>
                <a:cs typeface="メイリオ"/>
              </a:rPr>
              <a:t>Cyber World</a:t>
            </a:r>
            <a:endParaRPr kumimoji="1" lang="ja-JP" altLang="en-US" sz="1200" b="1" dirty="0">
              <a:solidFill>
                <a:srgbClr val="FFFFFF"/>
              </a:solidFill>
              <a:latin typeface="メイリオ"/>
              <a:ea typeface="メイリオ"/>
              <a:cs typeface="メイリオ"/>
            </a:endParaRPr>
          </a:p>
        </p:txBody>
      </p:sp>
      <p:sp>
        <p:nvSpPr>
          <p:cNvPr id="87" name="テキスト ボックス 86"/>
          <p:cNvSpPr txBox="1"/>
          <p:nvPr/>
        </p:nvSpPr>
        <p:spPr>
          <a:xfrm>
            <a:off x="5941880" y="5243937"/>
            <a:ext cx="214308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kumimoji="1" lang="ja-JP" altLang="en-US" sz="1200" b="1" dirty="0">
                <a:solidFill>
                  <a:schemeClr val="bg1"/>
                </a:solidFill>
                <a:latin typeface="メイリオ"/>
                <a:ea typeface="メイリオ"/>
                <a:cs typeface="メイリオ"/>
              </a:rPr>
              <a:t>現実世界／</a:t>
            </a:r>
            <a:r>
              <a:rPr kumimoji="1" lang="en-US" altLang="ja-JP" sz="1200" b="1" dirty="0">
                <a:solidFill>
                  <a:schemeClr val="bg1"/>
                </a:solidFill>
                <a:latin typeface="メイリオ"/>
                <a:ea typeface="メイリオ"/>
                <a:cs typeface="メイリオ"/>
              </a:rPr>
              <a:t>Physical World</a:t>
            </a:r>
            <a:endParaRPr kumimoji="1" lang="ja-JP" altLang="en-US" sz="1200" b="1" dirty="0">
              <a:solidFill>
                <a:schemeClr val="bg1"/>
              </a:solidFill>
              <a:latin typeface="メイリオ"/>
              <a:ea typeface="メイリオ"/>
              <a:cs typeface="メイリオ"/>
            </a:endParaRPr>
          </a:p>
        </p:txBody>
      </p:sp>
      <p:sp>
        <p:nvSpPr>
          <p:cNvPr id="5" name="正方形/長方形 4"/>
          <p:cNvSpPr/>
          <p:nvPr/>
        </p:nvSpPr>
        <p:spPr>
          <a:xfrm>
            <a:off x="1313620" y="2689634"/>
            <a:ext cx="2160240" cy="11521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分析</a:t>
            </a:r>
            <a:endParaRPr kumimoji="1" lang="en-US" altLang="ja-JP"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a:solidFill>
                  <a:srgbClr val="FFFFFF"/>
                </a:solidFill>
                <a:latin typeface="Meiryo" charset="-128"/>
                <a:ea typeface="Meiryo" charset="-128"/>
                <a:cs typeface="Meiryo" charset="-128"/>
              </a:rPr>
              <a:t>規則性、関係性を見つけ出す</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a:solidFill>
                  <a:srgbClr val="FFFFFF"/>
                </a:solidFill>
                <a:latin typeface="Meiryo" charset="-128"/>
                <a:ea typeface="Meiryo" charset="-128"/>
                <a:cs typeface="Meiryo" charset="-128"/>
              </a:rPr>
              <a:t>最適解を見つけ出す</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事実を分類整理する</a:t>
            </a:r>
          </a:p>
        </p:txBody>
      </p:sp>
      <p:pic>
        <p:nvPicPr>
          <p:cNvPr id="88" name="図 87">
            <a:extLst>
              <a:ext uri="{FF2B5EF4-FFF2-40B4-BE49-F238E27FC236}">
                <a16:creationId xmlns:a16="http://schemas.microsoft.com/office/drawing/2014/main" id="{5D239F4F-0D68-214A-84CF-44EAD8F0EC68}"/>
              </a:ext>
            </a:extLst>
          </p:cNvPr>
          <p:cNvPicPr>
            <a:picLocks noChangeAspect="1"/>
          </p:cNvPicPr>
          <p:nvPr/>
        </p:nvPicPr>
        <p:blipFill>
          <a:blip r:embed="rId4"/>
          <a:stretch>
            <a:fillRect/>
          </a:stretch>
        </p:blipFill>
        <p:spPr>
          <a:xfrm>
            <a:off x="1371740" y="1904170"/>
            <a:ext cx="1112027" cy="970244"/>
          </a:xfrm>
          <a:prstGeom prst="rect">
            <a:avLst/>
          </a:prstGeom>
        </p:spPr>
      </p:pic>
      <p:sp>
        <p:nvSpPr>
          <p:cNvPr id="40" name="テキスト ボックス 39"/>
          <p:cNvSpPr txBox="1"/>
          <p:nvPr/>
        </p:nvSpPr>
        <p:spPr>
          <a:xfrm>
            <a:off x="1475656" y="2276872"/>
            <a:ext cx="902811" cy="307777"/>
          </a:xfrm>
          <a:prstGeom prst="rect">
            <a:avLst/>
          </a:prstGeom>
          <a:noFill/>
        </p:spPr>
        <p:txBody>
          <a:bodyPr wrap="none" rtlCol="0">
            <a:spAutoFit/>
          </a:bodyPr>
          <a:lstStyle/>
          <a:p>
            <a:pPr algn="ctr"/>
            <a:r>
              <a:rPr kumimoji="1" lang="ja-JP" altLang="en-US" sz="14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機械学習</a:t>
            </a:r>
          </a:p>
        </p:txBody>
      </p:sp>
    </p:spTree>
    <p:extLst>
      <p:ext uri="{BB962C8B-B14F-4D97-AF65-F5344CB8AC3E}">
        <p14:creationId xmlns:p14="http://schemas.microsoft.com/office/powerpoint/2010/main" val="156542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図形グループ 2"/>
          <p:cNvGrpSpPr/>
          <p:nvPr/>
        </p:nvGrpSpPr>
        <p:grpSpPr>
          <a:xfrm>
            <a:off x="611560" y="4710410"/>
            <a:ext cx="7920880" cy="1645940"/>
            <a:chOff x="611560" y="4710410"/>
            <a:chExt cx="7920880" cy="1645940"/>
          </a:xfrm>
        </p:grpSpPr>
        <p:sp>
          <p:nvSpPr>
            <p:cNvPr id="27" name="角丸四角形 26"/>
            <p:cNvSpPr/>
            <p:nvPr/>
          </p:nvSpPr>
          <p:spPr bwMode="auto">
            <a:xfrm>
              <a:off x="611560" y="4876800"/>
              <a:ext cx="7920880" cy="1479550"/>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charset="-128"/>
                <a:ea typeface="Meiryo" charset="-128"/>
                <a:cs typeface="Meiryo" charset="-128"/>
              </a:endParaRPr>
            </a:p>
          </p:txBody>
        </p:sp>
        <p:sp>
          <p:nvSpPr>
            <p:cNvPr id="29" name="フローチャート: 磁気ディスク 28"/>
            <p:cNvSpPr/>
            <p:nvPr/>
          </p:nvSpPr>
          <p:spPr bwMode="auto">
            <a:xfrm>
              <a:off x="2771800" y="5718522"/>
              <a:ext cx="3600400" cy="504056"/>
            </a:xfrm>
            <a:prstGeom prst="flowChartMagneticDisk">
              <a:avLst/>
            </a:prstGeom>
            <a:ln w="19050" cmpd="sng">
              <a:solidFill>
                <a:schemeClr val="tx2">
                  <a:lumMod val="40000"/>
                  <a:lumOff val="60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effectLst/>
                  <a:latin typeface="Meiryo" charset="-128"/>
                  <a:ea typeface="Meiryo" charset="-128"/>
                  <a:cs typeface="Meiryo" charset="-128"/>
                </a:rPr>
                <a:t>Device / Sensor Data</a:t>
              </a:r>
              <a:endParaRPr kumimoji="0" lang="ja-JP" altLang="en-US" sz="1400" b="0" i="0" u="none" strike="noStrike" cap="none" normalizeH="0" dirty="0">
                <a:ln>
                  <a:noFill/>
                </a:ln>
                <a:effectLst/>
                <a:latin typeface="Meiryo" charset="-128"/>
                <a:ea typeface="Meiryo" charset="-128"/>
                <a:cs typeface="Meiryo" charset="-128"/>
              </a:endParaRPr>
            </a:p>
          </p:txBody>
        </p:sp>
        <p:sp>
          <p:nvSpPr>
            <p:cNvPr id="30" name="フローチャート: 磁気ディスク 29"/>
            <p:cNvSpPr/>
            <p:nvPr/>
          </p:nvSpPr>
          <p:spPr bwMode="auto">
            <a:xfrm>
              <a:off x="2771800" y="5358482"/>
              <a:ext cx="3600400" cy="504056"/>
            </a:xfrm>
            <a:prstGeom prst="flowChartMagneticDisk">
              <a:avLst/>
            </a:prstGeom>
            <a:ln w="19050" cmpd="sng">
              <a:solidFill>
                <a:schemeClr val="tx2">
                  <a:lumMod val="40000"/>
                  <a:lumOff val="60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effectLst/>
                  <a:latin typeface="Meiryo" charset="-128"/>
                  <a:ea typeface="Meiryo" charset="-128"/>
                  <a:cs typeface="Meiryo" charset="-128"/>
                </a:rPr>
                <a:t>Location Data</a:t>
              </a:r>
              <a:endParaRPr kumimoji="0" lang="ja-JP" altLang="en-US" sz="1400" b="0" i="0" u="none" strike="noStrike" cap="none" normalizeH="0" dirty="0">
                <a:ln>
                  <a:noFill/>
                </a:ln>
                <a:effectLst/>
                <a:latin typeface="Meiryo" charset="-128"/>
                <a:ea typeface="Meiryo" charset="-128"/>
                <a:cs typeface="Meiryo" charset="-128"/>
              </a:endParaRPr>
            </a:p>
          </p:txBody>
        </p:sp>
        <p:sp>
          <p:nvSpPr>
            <p:cNvPr id="31" name="フローチャート: 磁気ディスク 30"/>
            <p:cNvSpPr/>
            <p:nvPr/>
          </p:nvSpPr>
          <p:spPr bwMode="auto">
            <a:xfrm>
              <a:off x="2771800" y="4998442"/>
              <a:ext cx="3600400" cy="504056"/>
            </a:xfrm>
            <a:prstGeom prst="flowChartMagneticDisk">
              <a:avLst/>
            </a:prstGeom>
            <a:ln w="19050" cmpd="sng">
              <a:solidFill>
                <a:schemeClr val="tx2">
                  <a:lumMod val="40000"/>
                  <a:lumOff val="60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effectLst/>
                  <a:latin typeface="Meiryo" charset="-128"/>
                  <a:ea typeface="Meiryo" charset="-128"/>
                  <a:cs typeface="Meiryo" charset="-128"/>
                </a:rPr>
                <a:t>Vital / Life Log Data</a:t>
              </a:r>
              <a:endParaRPr kumimoji="0" lang="ja-JP" altLang="en-US" sz="1400" b="0" i="0" u="none" strike="noStrike" cap="none" normalizeH="0" dirty="0">
                <a:ln>
                  <a:noFill/>
                </a:ln>
                <a:effectLst/>
                <a:latin typeface="Meiryo" charset="-128"/>
                <a:ea typeface="Meiryo" charset="-128"/>
                <a:cs typeface="Meiryo" charset="-128"/>
              </a:endParaRPr>
            </a:p>
          </p:txBody>
        </p:sp>
        <p:sp>
          <p:nvSpPr>
            <p:cNvPr id="32" name="下矢印 31"/>
            <p:cNvSpPr/>
            <p:nvPr/>
          </p:nvSpPr>
          <p:spPr bwMode="auto">
            <a:xfrm>
              <a:off x="3743908" y="4710410"/>
              <a:ext cx="1656184" cy="360040"/>
            </a:xfrm>
            <a:prstGeom prst="downArrow">
              <a:avLst/>
            </a:prstGeom>
            <a:solidFill>
              <a:srgbClr val="66FFCC"/>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charset="-128"/>
                <a:ea typeface="Meiryo" charset="-128"/>
                <a:cs typeface="Meiryo" charset="-128"/>
              </a:endParaRPr>
            </a:p>
          </p:txBody>
        </p:sp>
        <p:sp>
          <p:nvSpPr>
            <p:cNvPr id="33" name="テキスト ボックス 32"/>
            <p:cNvSpPr txBox="1"/>
            <p:nvPr/>
          </p:nvSpPr>
          <p:spPr>
            <a:xfrm>
              <a:off x="6450516" y="5400873"/>
              <a:ext cx="2031325" cy="461665"/>
            </a:xfrm>
            <a:prstGeom prst="rect">
              <a:avLst/>
            </a:prstGeom>
            <a:noFill/>
          </p:spPr>
          <p:txBody>
            <a:bodyPr wrap="none" rtlCol="0">
              <a:spAutoFit/>
            </a:bodyPr>
            <a:lstStyle/>
            <a:p>
              <a:r>
                <a:rPr kumimoji="1" lang="ja-JP" altLang="en-US" sz="2400" dirty="0">
                  <a:solidFill>
                    <a:srgbClr val="3366FF"/>
                  </a:solidFill>
                  <a:latin typeface="Meiryo" charset="-128"/>
                  <a:ea typeface="Meiryo" charset="-128"/>
                  <a:cs typeface="Meiryo" charset="-128"/>
                </a:rPr>
                <a:t>ビッグデータ</a:t>
              </a:r>
            </a:p>
          </p:txBody>
        </p:sp>
      </p:grpSp>
      <p:sp>
        <p:nvSpPr>
          <p:cNvPr id="17" name="角丸四角形 16"/>
          <p:cNvSpPr/>
          <p:nvPr/>
        </p:nvSpPr>
        <p:spPr bwMode="auto">
          <a:xfrm>
            <a:off x="611560" y="1038002"/>
            <a:ext cx="7920880" cy="1152252"/>
          </a:xfrm>
          <a:prstGeom prst="roundRect">
            <a:avLst>
              <a:gd name="adj" fmla="val 0"/>
            </a:avLst>
          </a:prstGeom>
          <a:solidFill>
            <a:srgbClr val="CCFFC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charset="-128"/>
              <a:ea typeface="Meiryo" charset="-128"/>
              <a:cs typeface="Meiryo" charset="-128"/>
            </a:endParaRPr>
          </a:p>
        </p:txBody>
      </p:sp>
      <p:sp>
        <p:nvSpPr>
          <p:cNvPr id="14" name="テキスト ボックス 13"/>
          <p:cNvSpPr txBox="1"/>
          <p:nvPr/>
        </p:nvSpPr>
        <p:spPr>
          <a:xfrm>
            <a:off x="683568" y="1110010"/>
            <a:ext cx="2204450" cy="1015663"/>
          </a:xfrm>
          <a:prstGeom prst="rect">
            <a:avLst/>
          </a:prstGeom>
          <a:noFill/>
        </p:spPr>
        <p:txBody>
          <a:bodyPr wrap="none" rtlCol="0">
            <a:spAutoFit/>
          </a:bodyPr>
          <a:lstStyle/>
          <a:p>
            <a:pPr marL="171450" indent="-171450">
              <a:buFont typeface="Wingdings" charset="2"/>
              <a:buChar char="v"/>
            </a:pPr>
            <a:r>
              <a:rPr kumimoji="1" lang="ja-JP" altLang="en-US" sz="1200" dirty="0">
                <a:solidFill>
                  <a:srgbClr val="4168A7"/>
                </a:solidFill>
                <a:latin typeface="Meiryo" charset="-128"/>
                <a:ea typeface="Meiryo" charset="-128"/>
                <a:cs typeface="Meiryo" charset="-128"/>
              </a:rPr>
              <a:t>災害時避難誘導</a:t>
            </a:r>
            <a:endParaRPr kumimoji="1" lang="en-US" altLang="ja-JP" sz="1200" dirty="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a:solidFill>
                  <a:srgbClr val="4168A7"/>
                </a:solidFill>
                <a:latin typeface="Meiryo" charset="-128"/>
                <a:ea typeface="Meiryo" charset="-128"/>
                <a:cs typeface="Meiryo" charset="-128"/>
              </a:rPr>
              <a:t>災害に関わる警報や注意</a:t>
            </a:r>
            <a:endParaRPr lang="en-US" altLang="ja-JP" sz="1200" dirty="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a:solidFill>
                  <a:srgbClr val="4168A7"/>
                </a:solidFill>
                <a:latin typeface="Meiryo" charset="-128"/>
                <a:ea typeface="Meiryo" charset="-128"/>
                <a:cs typeface="Meiryo" charset="-128"/>
              </a:rPr>
              <a:t>エネルギー需給調整</a:t>
            </a:r>
            <a:endParaRPr lang="en-US" altLang="ja-JP" sz="1200" dirty="0">
              <a:solidFill>
                <a:srgbClr val="4168A7"/>
              </a:solidFill>
              <a:latin typeface="Meiryo" charset="-128"/>
              <a:ea typeface="Meiryo" charset="-128"/>
              <a:cs typeface="Meiryo" charset="-128"/>
            </a:endParaRPr>
          </a:p>
          <a:p>
            <a:pPr marL="171450" indent="-171450">
              <a:buFont typeface="Wingdings" charset="2"/>
              <a:buChar char="v"/>
            </a:pPr>
            <a:r>
              <a:rPr kumimoji="1" lang="ja-JP" altLang="en-US" sz="1200" dirty="0">
                <a:solidFill>
                  <a:srgbClr val="4168A7"/>
                </a:solidFill>
                <a:latin typeface="Meiryo" charset="-128"/>
                <a:ea typeface="Meiryo" charset="-128"/>
                <a:cs typeface="Meiryo" charset="-128"/>
              </a:rPr>
              <a:t>交通監視・管制　</a:t>
            </a:r>
            <a:endParaRPr kumimoji="1" lang="en-US" altLang="ja-JP" sz="1200" dirty="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a:solidFill>
                  <a:srgbClr val="4168A7"/>
                </a:solidFill>
                <a:latin typeface="Meiryo" charset="-128"/>
                <a:ea typeface="Meiryo" charset="-128"/>
                <a:cs typeface="Meiryo" charset="-128"/>
              </a:rPr>
              <a:t>見守りや犯罪の抑止　</a:t>
            </a:r>
            <a:r>
              <a:rPr kumimoji="1" lang="ja-JP" altLang="en-US" sz="1200" dirty="0">
                <a:solidFill>
                  <a:srgbClr val="4168A7"/>
                </a:solidFill>
                <a:latin typeface="Meiryo" charset="-128"/>
                <a:ea typeface="Meiryo" charset="-128"/>
                <a:cs typeface="Meiryo" charset="-128"/>
              </a:rPr>
              <a:t>など</a:t>
            </a:r>
            <a:endParaRPr kumimoji="1" lang="en-US" altLang="ja-JP" sz="1200" dirty="0">
              <a:solidFill>
                <a:srgbClr val="4168A7"/>
              </a:solidFill>
              <a:latin typeface="Meiryo" charset="-128"/>
              <a:ea typeface="Meiryo" charset="-128"/>
              <a:cs typeface="Meiryo" charset="-128"/>
            </a:endParaRPr>
          </a:p>
        </p:txBody>
      </p:sp>
      <p:sp>
        <p:nvSpPr>
          <p:cNvPr id="18" name="角丸四角形 17"/>
          <p:cNvSpPr/>
          <p:nvPr/>
        </p:nvSpPr>
        <p:spPr bwMode="auto">
          <a:xfrm>
            <a:off x="611560" y="2262138"/>
            <a:ext cx="7920880" cy="1152252"/>
          </a:xfrm>
          <a:prstGeom prst="roundRect">
            <a:avLst>
              <a:gd name="adj" fmla="val 0"/>
            </a:avLst>
          </a:prstGeom>
          <a:solidFill>
            <a:srgbClr val="CCFFC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charset="-128"/>
              <a:ea typeface="Meiryo" charset="-128"/>
              <a:cs typeface="Meiryo" charset="-128"/>
            </a:endParaRPr>
          </a:p>
        </p:txBody>
      </p:sp>
      <p:sp>
        <p:nvSpPr>
          <p:cNvPr id="13" name="正方形/長方形 12"/>
          <p:cNvSpPr/>
          <p:nvPr/>
        </p:nvSpPr>
        <p:spPr>
          <a:xfrm>
            <a:off x="683568" y="2317938"/>
            <a:ext cx="2875434" cy="1015663"/>
          </a:xfrm>
          <a:prstGeom prst="rect">
            <a:avLst/>
          </a:prstGeom>
        </p:spPr>
        <p:txBody>
          <a:bodyPr wrap="square">
            <a:spAutoFit/>
          </a:bodyPr>
          <a:lstStyle/>
          <a:p>
            <a:pPr marL="171450" lvl="0" indent="-171450">
              <a:buFont typeface="Wingdings" charset="2"/>
              <a:buChar char="v"/>
            </a:pPr>
            <a:r>
              <a:rPr lang="ja-JP" altLang="en-US" sz="1200" dirty="0">
                <a:solidFill>
                  <a:srgbClr val="4168A7"/>
                </a:solidFill>
                <a:latin typeface="Meiryo" charset="-128"/>
                <a:ea typeface="Meiryo" charset="-128"/>
                <a:cs typeface="Meiryo" charset="-128"/>
              </a:rPr>
              <a:t>生活・健康の改善指導</a:t>
            </a:r>
          </a:p>
          <a:p>
            <a:pPr marL="171450" indent="-171450">
              <a:buFont typeface="Wingdings" charset="2"/>
              <a:buChar char="v"/>
            </a:pPr>
            <a:r>
              <a:rPr lang="ja-JP" altLang="en-US" sz="1200" dirty="0">
                <a:solidFill>
                  <a:srgbClr val="4168A7"/>
                </a:solidFill>
                <a:latin typeface="Meiryo" charset="-128"/>
                <a:ea typeface="Meiryo" charset="-128"/>
                <a:cs typeface="Meiryo" charset="-128"/>
              </a:rPr>
              <a:t>生活環境の監視・制御</a:t>
            </a:r>
            <a:endParaRPr lang="en-US" altLang="ja-JP" sz="1200" dirty="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a:solidFill>
                  <a:srgbClr val="4168A7"/>
                </a:solidFill>
                <a:latin typeface="Meiryo" charset="-128"/>
                <a:ea typeface="Meiryo" charset="-128"/>
                <a:cs typeface="Meiryo" charset="-128"/>
              </a:rPr>
              <a:t>予防診断</a:t>
            </a:r>
            <a:endParaRPr lang="en-US" altLang="ja-JP" sz="1200" dirty="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a:solidFill>
                  <a:srgbClr val="4168A7"/>
                </a:solidFill>
                <a:latin typeface="Meiryo" charset="-128"/>
                <a:ea typeface="Meiryo" charset="-128"/>
                <a:cs typeface="Meiryo" charset="-128"/>
              </a:rPr>
              <a:t>嗜好にあわせた情報提供</a:t>
            </a:r>
            <a:endParaRPr lang="en-US" altLang="ja-JP" sz="1200" dirty="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a:solidFill>
                  <a:srgbClr val="4168A7"/>
                </a:solidFill>
                <a:latin typeface="Meiryo" charset="-128"/>
                <a:ea typeface="Meiryo" charset="-128"/>
                <a:cs typeface="Meiryo" charset="-128"/>
              </a:rPr>
              <a:t>安全運転・自動運転　など</a:t>
            </a:r>
            <a:endParaRPr lang="en-US" altLang="ja-JP" sz="1200" dirty="0">
              <a:solidFill>
                <a:srgbClr val="4168A7"/>
              </a:solidFill>
              <a:latin typeface="Meiryo" charset="-128"/>
              <a:ea typeface="Meiryo" charset="-128"/>
              <a:cs typeface="Meiryo" charset="-128"/>
            </a:endParaRPr>
          </a:p>
        </p:txBody>
      </p:sp>
      <p:sp>
        <p:nvSpPr>
          <p:cNvPr id="19" name="角丸四角形 18"/>
          <p:cNvSpPr/>
          <p:nvPr/>
        </p:nvSpPr>
        <p:spPr bwMode="auto">
          <a:xfrm>
            <a:off x="611560" y="3486150"/>
            <a:ext cx="7920880" cy="1152252"/>
          </a:xfrm>
          <a:prstGeom prst="roundRect">
            <a:avLst>
              <a:gd name="adj" fmla="val 0"/>
            </a:avLst>
          </a:prstGeom>
          <a:solidFill>
            <a:srgbClr val="CCFFC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charset="-128"/>
              <a:ea typeface="Meiryo" charset="-128"/>
              <a:cs typeface="Meiryo" charset="-128"/>
            </a:endParaRPr>
          </a:p>
        </p:txBody>
      </p:sp>
      <p:sp>
        <p:nvSpPr>
          <p:cNvPr id="12" name="正方形/長方形 11"/>
          <p:cNvSpPr/>
          <p:nvPr/>
        </p:nvSpPr>
        <p:spPr>
          <a:xfrm>
            <a:off x="683568" y="3559849"/>
            <a:ext cx="2512226" cy="1015663"/>
          </a:xfrm>
          <a:prstGeom prst="rect">
            <a:avLst/>
          </a:prstGeom>
        </p:spPr>
        <p:txBody>
          <a:bodyPr wrap="none">
            <a:spAutoFit/>
          </a:bodyPr>
          <a:lstStyle/>
          <a:p>
            <a:pPr marL="171450" lvl="0" indent="-171450">
              <a:buFont typeface="Wingdings" charset="2"/>
              <a:buChar char="v"/>
            </a:pPr>
            <a:r>
              <a:rPr lang="ja-JP" altLang="en-US" sz="1200" dirty="0">
                <a:solidFill>
                  <a:srgbClr val="4168A7"/>
                </a:solidFill>
                <a:latin typeface="Meiryo" charset="-128"/>
                <a:ea typeface="Meiryo" charset="-128"/>
                <a:cs typeface="Meiryo" charset="-128"/>
              </a:rPr>
              <a:t>産業機械監視・制御</a:t>
            </a:r>
            <a:endParaRPr lang="en-US" altLang="ja-JP" sz="1200" dirty="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a:solidFill>
                  <a:srgbClr val="4168A7"/>
                </a:solidFill>
                <a:latin typeface="Meiryo" charset="-128"/>
                <a:ea typeface="Meiryo" charset="-128"/>
                <a:cs typeface="Meiryo" charset="-128"/>
              </a:rPr>
              <a:t>工場の自動操業</a:t>
            </a:r>
            <a:endParaRPr lang="en-US" altLang="ja-JP" sz="1200" dirty="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a:solidFill>
                  <a:srgbClr val="4168A7"/>
                </a:solidFill>
                <a:latin typeface="Meiryo" charset="-128"/>
                <a:ea typeface="Meiryo" charset="-128"/>
                <a:cs typeface="Meiryo" charset="-128"/>
              </a:rPr>
              <a:t>品質や精度の監視と自動調整</a:t>
            </a:r>
            <a:endParaRPr lang="en-US" altLang="ja-JP" sz="1200" dirty="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a:solidFill>
                  <a:srgbClr val="4168A7"/>
                </a:solidFill>
                <a:latin typeface="Meiryo" charset="-128"/>
                <a:ea typeface="Meiryo" charset="-128"/>
                <a:cs typeface="Meiryo" charset="-128"/>
              </a:rPr>
              <a:t>最適物流統制</a:t>
            </a:r>
            <a:endParaRPr lang="en-US" altLang="ja-JP" sz="1200" dirty="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a:solidFill>
                  <a:srgbClr val="4168A7"/>
                </a:solidFill>
                <a:latin typeface="Meiryo" charset="-128"/>
                <a:ea typeface="Meiryo" charset="-128"/>
                <a:cs typeface="Meiryo" charset="-128"/>
              </a:rPr>
              <a:t>省エネのための機器制御　など</a:t>
            </a:r>
          </a:p>
        </p:txBody>
      </p:sp>
      <p:sp>
        <p:nvSpPr>
          <p:cNvPr id="8" name="円/楕円 7"/>
          <p:cNvSpPr/>
          <p:nvPr/>
        </p:nvSpPr>
        <p:spPr bwMode="auto">
          <a:xfrm>
            <a:off x="2771800" y="1038002"/>
            <a:ext cx="3600400" cy="3600400"/>
          </a:xfrm>
          <a:prstGeom prst="ellipse">
            <a:avLst/>
          </a:prstGeom>
          <a:solidFill>
            <a:schemeClr val="accent2">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a:ln>
                <a:noFill/>
              </a:ln>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とアプリケーション</a:t>
            </a:r>
          </a:p>
        </p:txBody>
      </p:sp>
      <p:sp>
        <p:nvSpPr>
          <p:cNvPr id="7" name="円/楕円 6"/>
          <p:cNvSpPr/>
          <p:nvPr/>
        </p:nvSpPr>
        <p:spPr bwMode="auto">
          <a:xfrm>
            <a:off x="3167844" y="1830090"/>
            <a:ext cx="2808312" cy="2808312"/>
          </a:xfrm>
          <a:prstGeom prst="ellipse">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charset="-128"/>
              <a:ea typeface="Meiryo" charset="-128"/>
              <a:cs typeface="Meiryo" charset="-128"/>
            </a:endParaRPr>
          </a:p>
        </p:txBody>
      </p:sp>
      <p:sp>
        <p:nvSpPr>
          <p:cNvPr id="6" name="円/楕円 5"/>
          <p:cNvSpPr/>
          <p:nvPr/>
        </p:nvSpPr>
        <p:spPr bwMode="auto">
          <a:xfrm>
            <a:off x="3599892" y="2694186"/>
            <a:ext cx="1944216" cy="1944216"/>
          </a:xfrm>
          <a:prstGeom prst="ellipse">
            <a:avLst/>
          </a:prstGeom>
          <a:solidFill>
            <a:schemeClr val="accent2">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dirty="0">
                <a:solidFill>
                  <a:schemeClr val="bg1"/>
                </a:solidFill>
                <a:latin typeface="Meiryo" charset="-128"/>
                <a:ea typeface="Meiryo" charset="-128"/>
                <a:cs typeface="Meiryo" charset="-128"/>
              </a:rPr>
              <a:t>事業活動</a:t>
            </a:r>
            <a:endParaRPr kumimoji="0" lang="en-US" altLang="ja-JP" sz="2000" dirty="0">
              <a:solidFill>
                <a:schemeClr val="bg1"/>
              </a:solidFill>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dirty="0">
                <a:ln>
                  <a:noFill/>
                </a:ln>
                <a:solidFill>
                  <a:schemeClr val="bg1"/>
                </a:solidFill>
                <a:effectLst/>
                <a:latin typeface="Meiryo" charset="-128"/>
                <a:ea typeface="Meiryo" charset="-128"/>
                <a:cs typeface="Meiryo" charset="-128"/>
              </a:rPr>
              <a:t>産業活動</a:t>
            </a:r>
          </a:p>
        </p:txBody>
      </p:sp>
      <p:sp>
        <p:nvSpPr>
          <p:cNvPr id="9" name="テキスト ボックス 8"/>
          <p:cNvSpPr txBox="1"/>
          <p:nvPr/>
        </p:nvSpPr>
        <p:spPr>
          <a:xfrm>
            <a:off x="3966706" y="1974106"/>
            <a:ext cx="1210588" cy="707886"/>
          </a:xfrm>
          <a:prstGeom prst="rect">
            <a:avLst/>
          </a:prstGeom>
          <a:noFill/>
        </p:spPr>
        <p:txBody>
          <a:bodyPr wrap="none" rtlCol="0">
            <a:spAutoFit/>
          </a:bodyPr>
          <a:lstStyle/>
          <a:p>
            <a:pPr algn="ctr"/>
            <a:r>
              <a:rPr kumimoji="1" lang="ja-JP" altLang="en-US" sz="2000" dirty="0">
                <a:solidFill>
                  <a:srgbClr val="FFFFFF"/>
                </a:solidFill>
                <a:latin typeface="Meiryo" charset="-128"/>
                <a:ea typeface="Meiryo" charset="-128"/>
                <a:cs typeface="Meiryo" charset="-128"/>
              </a:rPr>
              <a:t>日常生活</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人間行動</a:t>
            </a:r>
          </a:p>
        </p:txBody>
      </p:sp>
      <p:sp>
        <p:nvSpPr>
          <p:cNvPr id="10" name="テキスト ボックス 9"/>
          <p:cNvSpPr txBox="1"/>
          <p:nvPr/>
        </p:nvSpPr>
        <p:spPr>
          <a:xfrm>
            <a:off x="3966706" y="1110010"/>
            <a:ext cx="1210588" cy="707886"/>
          </a:xfrm>
          <a:prstGeom prst="rect">
            <a:avLst/>
          </a:prstGeom>
          <a:noFill/>
        </p:spPr>
        <p:txBody>
          <a:bodyPr wrap="none" rtlCol="0">
            <a:spAutoFit/>
          </a:bodyPr>
          <a:lstStyle/>
          <a:p>
            <a:pPr algn="ctr"/>
            <a:r>
              <a:rPr kumimoji="1" lang="ja-JP" altLang="en-US" sz="2000" dirty="0">
                <a:solidFill>
                  <a:srgbClr val="FFFFFF"/>
                </a:solidFill>
                <a:latin typeface="Meiryo" charset="-128"/>
                <a:ea typeface="Meiryo" charset="-128"/>
                <a:cs typeface="Meiryo" charset="-128"/>
              </a:rPr>
              <a:t>社会活動</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公共</a:t>
            </a:r>
            <a:r>
              <a:rPr lang="ja-JP" altLang="en-US" sz="2000" dirty="0">
                <a:solidFill>
                  <a:srgbClr val="FFFFFF"/>
                </a:solidFill>
                <a:latin typeface="Meiryo" charset="-128"/>
                <a:ea typeface="Meiryo" charset="-128"/>
                <a:cs typeface="Meiryo" charset="-128"/>
              </a:rPr>
              <a:t>活動</a:t>
            </a:r>
            <a:endParaRPr kumimoji="1" lang="en-US" altLang="ja-JP" sz="2000" dirty="0">
              <a:solidFill>
                <a:srgbClr val="FFFFFF"/>
              </a:solidFill>
              <a:latin typeface="Meiryo" charset="-128"/>
              <a:ea typeface="Meiryo" charset="-128"/>
              <a:cs typeface="Meiryo" charset="-128"/>
            </a:endParaRPr>
          </a:p>
        </p:txBody>
      </p:sp>
      <p:sp>
        <p:nvSpPr>
          <p:cNvPr id="28" name="曲折矢印 27"/>
          <p:cNvSpPr/>
          <p:nvPr/>
        </p:nvSpPr>
        <p:spPr bwMode="auto">
          <a:xfrm rot="16200000">
            <a:off x="1397194" y="4642401"/>
            <a:ext cx="1162581" cy="1154582"/>
          </a:xfrm>
          <a:prstGeom prst="bentArrow">
            <a:avLst>
              <a:gd name="adj1" fmla="val 39945"/>
              <a:gd name="adj2" fmla="val 33070"/>
              <a:gd name="adj3" fmla="val 22011"/>
              <a:gd name="adj4" fmla="val 41359"/>
            </a:avLst>
          </a:prstGeom>
          <a:solidFill>
            <a:srgbClr val="66FFCC"/>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charset="-128"/>
              <a:ea typeface="Meiryo" charset="-128"/>
              <a:cs typeface="Meiryo" charset="-128"/>
            </a:endParaRPr>
          </a:p>
        </p:txBody>
      </p:sp>
      <p:pic>
        <p:nvPicPr>
          <p:cNvPr id="34" name="図 33" descr="imgr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2376" y="1640221"/>
            <a:ext cx="364089" cy="485452"/>
          </a:xfrm>
          <a:prstGeom prst="rect">
            <a:avLst/>
          </a:prstGeom>
          <a:ln>
            <a:noFill/>
          </a:ln>
          <a:effectLst>
            <a:outerShdw blurRad="292100" dist="139700" dir="2700000" algn="tl" rotWithShape="0">
              <a:srgbClr val="333333">
                <a:alpha val="65000"/>
              </a:srgbClr>
            </a:outerShdw>
          </a:effectLst>
        </p:spPr>
      </p:pic>
      <p:pic>
        <p:nvPicPr>
          <p:cNvPr id="35" name="図 34" descr="image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0999" y="1110010"/>
            <a:ext cx="622752" cy="485452"/>
          </a:xfrm>
          <a:prstGeom prst="rect">
            <a:avLst/>
          </a:prstGeom>
          <a:ln>
            <a:noFill/>
          </a:ln>
          <a:effectLst>
            <a:outerShdw blurRad="292100" dist="139700" dir="2700000" algn="tl" rotWithShape="0">
              <a:srgbClr val="333333">
                <a:alpha val="65000"/>
              </a:srgbClr>
            </a:outerShdw>
          </a:effectLst>
        </p:spPr>
      </p:pic>
      <p:pic>
        <p:nvPicPr>
          <p:cNvPr id="36" name="図 35" descr="image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2873" y="1640221"/>
            <a:ext cx="364089" cy="485452"/>
          </a:xfrm>
          <a:prstGeom prst="rect">
            <a:avLst/>
          </a:prstGeom>
          <a:ln>
            <a:noFill/>
          </a:ln>
          <a:effectLst>
            <a:outerShdw blurRad="292100" dist="139700" dir="2700000" algn="tl" rotWithShape="0">
              <a:srgbClr val="333333">
                <a:alpha val="65000"/>
              </a:srgbClr>
            </a:outerShdw>
          </a:effectLst>
        </p:spPr>
      </p:pic>
      <p:pic>
        <p:nvPicPr>
          <p:cNvPr id="37" name="図 36" descr="imgre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51537" y="1110010"/>
            <a:ext cx="722632" cy="487777"/>
          </a:xfrm>
          <a:prstGeom prst="rect">
            <a:avLst/>
          </a:prstGeom>
          <a:ln>
            <a:noFill/>
          </a:ln>
          <a:effectLst>
            <a:outerShdw blurRad="292100" dist="139700" dir="2700000" algn="tl" rotWithShape="0">
              <a:srgbClr val="333333">
                <a:alpha val="65000"/>
              </a:srgbClr>
            </a:outerShdw>
          </a:effectLst>
        </p:spPr>
      </p:pic>
      <p:pic>
        <p:nvPicPr>
          <p:cNvPr id="38" name="図 37" descr="20120210VantagePro2.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22376" y="1117190"/>
            <a:ext cx="582542" cy="480597"/>
          </a:xfrm>
          <a:prstGeom prst="rect">
            <a:avLst/>
          </a:prstGeom>
        </p:spPr>
      </p:pic>
      <p:pic>
        <p:nvPicPr>
          <p:cNvPr id="39" name="図 38" descr="imgres.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58299" y="1640221"/>
            <a:ext cx="485452" cy="485452"/>
          </a:xfrm>
          <a:prstGeom prst="rect">
            <a:avLst/>
          </a:prstGeom>
          <a:ln>
            <a:noFill/>
          </a:ln>
          <a:effectLst>
            <a:outerShdw blurRad="292100" dist="139700" dir="2700000" algn="tl" rotWithShape="0">
              <a:srgbClr val="333333">
                <a:alpha val="65000"/>
              </a:srgbClr>
            </a:outerShdw>
          </a:effectLst>
        </p:spPr>
      </p:pic>
      <p:pic>
        <p:nvPicPr>
          <p:cNvPr id="40" name="図 39" descr="images.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25225" y="1640221"/>
            <a:ext cx="661980" cy="485452"/>
          </a:xfrm>
          <a:prstGeom prst="rect">
            <a:avLst/>
          </a:prstGeom>
          <a:ln>
            <a:noFill/>
          </a:ln>
          <a:effectLst>
            <a:outerShdw blurRad="292100" dist="139700" dir="2700000" algn="tl" rotWithShape="0">
              <a:srgbClr val="333333">
                <a:alpha val="65000"/>
              </a:srgbClr>
            </a:outerShdw>
          </a:effectLst>
        </p:spPr>
      </p:pic>
      <p:pic>
        <p:nvPicPr>
          <p:cNvPr id="41" name="図 40" descr="images.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21068" y="2327548"/>
            <a:ext cx="622683" cy="466412"/>
          </a:xfrm>
          <a:prstGeom prst="rect">
            <a:avLst/>
          </a:prstGeom>
          <a:ln>
            <a:noFill/>
          </a:ln>
          <a:effectLst>
            <a:outerShdw blurRad="292100" dist="139700" dir="2700000" algn="tl" rotWithShape="0">
              <a:srgbClr val="333333">
                <a:alpha val="65000"/>
              </a:srgbClr>
            </a:outerShdw>
          </a:effectLst>
        </p:spPr>
      </p:pic>
      <p:pic>
        <p:nvPicPr>
          <p:cNvPr id="42" name="図 41" descr="images.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43588" y="2867189"/>
            <a:ext cx="568794" cy="466412"/>
          </a:xfrm>
          <a:prstGeom prst="rect">
            <a:avLst/>
          </a:prstGeom>
          <a:ln>
            <a:noFill/>
          </a:ln>
          <a:effectLst>
            <a:outerShdw blurRad="292100" dist="139700" dir="2700000" algn="tl" rotWithShape="0">
              <a:srgbClr val="333333">
                <a:alpha val="65000"/>
              </a:srgbClr>
            </a:outerShdw>
          </a:effectLst>
        </p:spPr>
      </p:pic>
      <p:pic>
        <p:nvPicPr>
          <p:cNvPr id="43" name="図 42" descr="E2040407.gif"/>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22376" y="2867189"/>
            <a:ext cx="667078" cy="466412"/>
          </a:xfrm>
          <a:prstGeom prst="rect">
            <a:avLst/>
          </a:prstGeom>
          <a:ln>
            <a:noFill/>
          </a:ln>
          <a:effectLst>
            <a:outerShdw blurRad="292100" dist="139700" dir="2700000" algn="tl" rotWithShape="0">
              <a:srgbClr val="333333">
                <a:alpha val="65000"/>
              </a:srgbClr>
            </a:outerShdw>
          </a:effectLst>
        </p:spPr>
      </p:pic>
      <p:pic>
        <p:nvPicPr>
          <p:cNvPr id="44" name="図 43" descr="imgres.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2376" y="2327548"/>
            <a:ext cx="624109" cy="467479"/>
          </a:xfrm>
          <a:prstGeom prst="rect">
            <a:avLst/>
          </a:prstGeom>
          <a:ln>
            <a:noFill/>
          </a:ln>
          <a:effectLst>
            <a:outerShdw blurRad="292100" dist="139700" dir="2700000" algn="tl" rotWithShape="0">
              <a:srgbClr val="333333">
                <a:alpha val="65000"/>
              </a:srgbClr>
            </a:outerShdw>
          </a:effectLst>
        </p:spPr>
      </p:pic>
      <p:pic>
        <p:nvPicPr>
          <p:cNvPr id="45" name="図 44" descr="imgres.jp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73276" y="2327548"/>
            <a:ext cx="700893" cy="466412"/>
          </a:xfrm>
          <a:prstGeom prst="rect">
            <a:avLst/>
          </a:prstGeom>
          <a:ln>
            <a:noFill/>
          </a:ln>
          <a:effectLst>
            <a:outerShdw blurRad="292100" dist="139700" dir="2700000" algn="tl" rotWithShape="0">
              <a:srgbClr val="333333">
                <a:alpha val="65000"/>
              </a:srgbClr>
            </a:outerShdw>
          </a:effectLst>
        </p:spPr>
      </p:pic>
      <p:pic>
        <p:nvPicPr>
          <p:cNvPr id="46" name="図 45" descr="wearable-fitness-technology-jawbone-up.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44132" y="2867189"/>
            <a:ext cx="699619" cy="467510"/>
          </a:xfrm>
          <a:prstGeom prst="rect">
            <a:avLst/>
          </a:prstGeom>
          <a:ln>
            <a:noFill/>
          </a:ln>
          <a:effectLst>
            <a:outerShdw blurRad="292100" dist="139700" dir="2700000" algn="tl" rotWithShape="0">
              <a:srgbClr val="333333">
                <a:alpha val="65000"/>
              </a:srgbClr>
            </a:outerShdw>
          </a:effectLst>
        </p:spPr>
      </p:pic>
      <p:pic>
        <p:nvPicPr>
          <p:cNvPr id="47" name="図 46" descr="imgres.jp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422376" y="3561269"/>
            <a:ext cx="623269" cy="469257"/>
          </a:xfrm>
          <a:prstGeom prst="rect">
            <a:avLst/>
          </a:prstGeom>
          <a:ln>
            <a:noFill/>
          </a:ln>
          <a:effectLst>
            <a:outerShdw blurRad="292100" dist="139700" dir="2700000" algn="tl" rotWithShape="0">
              <a:srgbClr val="333333">
                <a:alpha val="65000"/>
              </a:srgbClr>
            </a:outerShdw>
          </a:effectLst>
        </p:spPr>
      </p:pic>
      <p:pic>
        <p:nvPicPr>
          <p:cNvPr id="48" name="図 47" descr="images.jp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119294" y="3561269"/>
            <a:ext cx="593088" cy="469257"/>
          </a:xfrm>
          <a:prstGeom prst="rect">
            <a:avLst/>
          </a:prstGeom>
          <a:ln>
            <a:noFill/>
          </a:ln>
          <a:effectLst>
            <a:outerShdw blurRad="292100" dist="139700" dir="2700000" algn="tl" rotWithShape="0">
              <a:srgbClr val="333333">
                <a:alpha val="65000"/>
              </a:srgbClr>
            </a:outerShdw>
          </a:effectLst>
        </p:spPr>
      </p:pic>
      <p:pic>
        <p:nvPicPr>
          <p:cNvPr id="49" name="図 48" descr="imgres.jp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739867" y="3559849"/>
            <a:ext cx="703884" cy="470962"/>
          </a:xfrm>
          <a:prstGeom prst="rect">
            <a:avLst/>
          </a:prstGeom>
          <a:ln>
            <a:noFill/>
          </a:ln>
          <a:effectLst>
            <a:outerShdw blurRad="292100" dist="139700" dir="2700000" algn="tl" rotWithShape="0">
              <a:srgbClr val="333333">
                <a:alpha val="65000"/>
              </a:srgbClr>
            </a:outerShdw>
          </a:effectLst>
        </p:spPr>
      </p:pic>
      <p:pic>
        <p:nvPicPr>
          <p:cNvPr id="50" name="図 49" descr="imgres.jp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422376" y="4083051"/>
            <a:ext cx="610033" cy="456936"/>
          </a:xfrm>
          <a:prstGeom prst="rect">
            <a:avLst/>
          </a:prstGeom>
          <a:ln>
            <a:noFill/>
          </a:ln>
          <a:effectLst>
            <a:outerShdw blurRad="292100" dist="139700" dir="2700000" algn="tl" rotWithShape="0">
              <a:srgbClr val="333333">
                <a:alpha val="65000"/>
              </a:srgbClr>
            </a:outerShdw>
          </a:effectLst>
        </p:spPr>
      </p:pic>
      <p:pic>
        <p:nvPicPr>
          <p:cNvPr id="51" name="図 50" descr="images.jp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113386" y="4083051"/>
            <a:ext cx="626481" cy="469256"/>
          </a:xfrm>
          <a:prstGeom prst="rect">
            <a:avLst/>
          </a:prstGeom>
          <a:ln>
            <a:noFill/>
          </a:ln>
          <a:effectLst>
            <a:outerShdw blurRad="292100" dist="139700" dir="2700000" algn="tl" rotWithShape="0">
              <a:srgbClr val="333333">
                <a:alpha val="65000"/>
              </a:srgbClr>
            </a:outerShdw>
          </a:effectLst>
        </p:spPr>
      </p:pic>
      <p:pic>
        <p:nvPicPr>
          <p:cNvPr id="52" name="図 51" descr="images.jp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817270" y="4070731"/>
            <a:ext cx="626481" cy="469256"/>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755816" y="5491172"/>
            <a:ext cx="1653133" cy="24254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アナルティクス</a:t>
            </a:r>
          </a:p>
        </p:txBody>
      </p:sp>
      <p:sp>
        <p:nvSpPr>
          <p:cNvPr id="53" name="正方形/長方形 52"/>
          <p:cNvSpPr/>
          <p:nvPr/>
        </p:nvSpPr>
        <p:spPr>
          <a:xfrm>
            <a:off x="748914" y="4998442"/>
            <a:ext cx="1653133" cy="24254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業務アプリケーション</a:t>
            </a:r>
          </a:p>
        </p:txBody>
      </p:sp>
      <p:sp>
        <p:nvSpPr>
          <p:cNvPr id="54" name="正方形/長方形 53"/>
          <p:cNvSpPr/>
          <p:nvPr/>
        </p:nvSpPr>
        <p:spPr>
          <a:xfrm>
            <a:off x="748914" y="5980030"/>
            <a:ext cx="1653133" cy="24254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クラウド基盤</a:t>
            </a:r>
          </a:p>
        </p:txBody>
      </p:sp>
    </p:spTree>
    <p:extLst>
      <p:ext uri="{BB962C8B-B14F-4D97-AF65-F5344CB8AC3E}">
        <p14:creationId xmlns:p14="http://schemas.microsoft.com/office/powerpoint/2010/main" val="193987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048164" y="1706222"/>
            <a:ext cx="2844316" cy="439881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0192" y="1350142"/>
            <a:ext cx="2304256" cy="2000442"/>
          </a:xfrm>
          <a:prstGeom prst="rect">
            <a:avLst/>
          </a:prstGeom>
          <a:ln>
            <a:noFill/>
          </a:ln>
          <a:effectLst>
            <a:outerShdw blurRad="292100" dist="139700" dir="2700000" algn="tl" rotWithShape="0">
              <a:srgbClr val="333333">
                <a:alpha val="65000"/>
              </a:srgbClr>
            </a:outerShdw>
          </a:effectLst>
        </p:spPr>
      </p:pic>
      <p:sp>
        <p:nvSpPr>
          <p:cNvPr id="106" name="テキスト ボックス 105"/>
          <p:cNvSpPr txBox="1"/>
          <p:nvPr/>
        </p:nvSpPr>
        <p:spPr>
          <a:xfrm>
            <a:off x="7051641" y="1970437"/>
            <a:ext cx="800219" cy="276999"/>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クラウド</a:t>
            </a:r>
          </a:p>
        </p:txBody>
      </p:sp>
      <p:sp>
        <p:nvSpPr>
          <p:cNvPr id="108" name="正方形/長方形 107"/>
          <p:cNvSpPr/>
          <p:nvPr/>
        </p:nvSpPr>
        <p:spPr>
          <a:xfrm>
            <a:off x="6554044" y="2191780"/>
            <a:ext cx="1805849" cy="49743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柱 106"/>
          <p:cNvSpPr/>
          <p:nvPr/>
        </p:nvSpPr>
        <p:spPr>
          <a:xfrm>
            <a:off x="6845401" y="2593690"/>
            <a:ext cx="1218223" cy="51173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251520" y="1203075"/>
            <a:ext cx="2844316" cy="4180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3149842" y="1196752"/>
            <a:ext cx="2844316" cy="4180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048164" y="1196752"/>
            <a:ext cx="2844316" cy="4180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がもたらす３つのイノベーション</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251520" y="1710468"/>
            <a:ext cx="2844316" cy="43988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49842" y="1706222"/>
            <a:ext cx="2844316" cy="439881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95536" y="1850238"/>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9" name="正方形/長方形 8"/>
          <p:cNvSpPr/>
          <p:nvPr/>
        </p:nvSpPr>
        <p:spPr>
          <a:xfrm>
            <a:off x="539552" y="1994254"/>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ハードウェア</a:t>
            </a:r>
          </a:p>
        </p:txBody>
      </p:sp>
      <p:sp>
        <p:nvSpPr>
          <p:cNvPr id="10" name="正方形/長方形 9"/>
          <p:cNvSpPr/>
          <p:nvPr/>
        </p:nvSpPr>
        <p:spPr>
          <a:xfrm>
            <a:off x="389934" y="4637607"/>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11" name="正方形/長方形 10"/>
          <p:cNvSpPr/>
          <p:nvPr/>
        </p:nvSpPr>
        <p:spPr>
          <a:xfrm>
            <a:off x="569135" y="4771805"/>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ハードウェア</a:t>
            </a:r>
          </a:p>
        </p:txBody>
      </p:sp>
      <p:sp>
        <p:nvSpPr>
          <p:cNvPr id="12" name="正方形/長方形 11"/>
          <p:cNvSpPr/>
          <p:nvPr/>
        </p:nvSpPr>
        <p:spPr>
          <a:xfrm>
            <a:off x="389935" y="4220810"/>
            <a:ext cx="2546204" cy="312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ソフトウェア　</a:t>
            </a:r>
            <a:endParaRPr kumimoji="1" lang="ja-JP" altLang="en-US" sz="1200" dirty="0">
              <a:solidFill>
                <a:srgbClr val="FFFFFF"/>
              </a:solidFill>
              <a:latin typeface="メイリオ"/>
              <a:ea typeface="メイリオ"/>
              <a:cs typeface="メイリオ"/>
            </a:endParaRPr>
          </a:p>
        </p:txBody>
      </p:sp>
      <p:sp>
        <p:nvSpPr>
          <p:cNvPr id="13" name="加算記号 12"/>
          <p:cNvSpPr/>
          <p:nvPr/>
        </p:nvSpPr>
        <p:spPr>
          <a:xfrm>
            <a:off x="1497174" y="4427485"/>
            <a:ext cx="360040" cy="340132"/>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858159" y="2434052"/>
            <a:ext cx="2083581" cy="523220"/>
          </a:xfrm>
          <a:prstGeom prst="rect">
            <a:avLst/>
          </a:prstGeom>
          <a:noFill/>
        </p:spPr>
        <p:txBody>
          <a:bodyPr wrap="square" rtlCol="0">
            <a:spAutoFit/>
          </a:bodyPr>
          <a:lstStyle/>
          <a:p>
            <a:pPr algn="r"/>
            <a:r>
              <a:rPr kumimoji="1" lang="ja-JP" altLang="en-US" sz="1400" dirty="0">
                <a:solidFill>
                  <a:srgbClr val="00B0F0"/>
                </a:solidFill>
                <a:latin typeface="Meiryo" charset="-128"/>
                <a:ea typeface="Meiryo" charset="-128"/>
                <a:cs typeface="Meiryo" charset="-128"/>
              </a:rPr>
              <a:t>買ったときの機能</a:t>
            </a:r>
            <a:endParaRPr kumimoji="1" lang="en-US" altLang="ja-JP" sz="1400" dirty="0">
              <a:solidFill>
                <a:srgbClr val="00B0F0"/>
              </a:solidFill>
              <a:latin typeface="Meiryo" charset="-128"/>
              <a:ea typeface="Meiryo" charset="-128"/>
              <a:cs typeface="Meiryo" charset="-128"/>
            </a:endParaRPr>
          </a:p>
          <a:p>
            <a:pPr algn="r"/>
            <a:r>
              <a:rPr kumimoji="1" lang="ja-JP" altLang="en-US" sz="1400" dirty="0">
                <a:solidFill>
                  <a:srgbClr val="00B0F0"/>
                </a:solidFill>
                <a:latin typeface="Meiryo" charset="-128"/>
                <a:ea typeface="Meiryo" charset="-128"/>
                <a:cs typeface="Meiryo" charset="-128"/>
              </a:rPr>
              <a:t>＝全機能</a:t>
            </a:r>
          </a:p>
        </p:txBody>
      </p:sp>
      <p:sp>
        <p:nvSpPr>
          <p:cNvPr id="15" name="テキスト ボックス 14"/>
          <p:cNvSpPr txBox="1"/>
          <p:nvPr/>
        </p:nvSpPr>
        <p:spPr>
          <a:xfrm>
            <a:off x="389934" y="5221933"/>
            <a:ext cx="2546204" cy="738664"/>
          </a:xfrm>
          <a:prstGeom prst="rect">
            <a:avLst/>
          </a:prstGeom>
          <a:noFill/>
        </p:spPr>
        <p:txBody>
          <a:bodyPr wrap="square" rtlCol="0">
            <a:spAutoFit/>
          </a:bodyPr>
          <a:lstStyle/>
          <a:p>
            <a:pPr algn="r"/>
            <a:r>
              <a:rPr kumimoji="1" lang="ja-JP" altLang="en-US" sz="1400" dirty="0">
                <a:solidFill>
                  <a:srgbClr val="0432FF"/>
                </a:solidFill>
                <a:latin typeface="Meiryo" charset="-128"/>
                <a:ea typeface="Meiryo" charset="-128"/>
                <a:cs typeface="Meiryo" charset="-128"/>
              </a:rPr>
              <a:t>買ったときの機能</a:t>
            </a:r>
            <a:endParaRPr kumimoji="1" lang="en-US" altLang="ja-JP" sz="1400" dirty="0">
              <a:solidFill>
                <a:srgbClr val="0432FF"/>
              </a:solidFill>
              <a:latin typeface="Meiryo" charset="-128"/>
              <a:ea typeface="Meiryo" charset="-128"/>
              <a:cs typeface="Meiryo" charset="-128"/>
            </a:endParaRPr>
          </a:p>
          <a:p>
            <a:pPr algn="r"/>
            <a:r>
              <a:rPr kumimoji="1" lang="en-US" altLang="ja-JP" sz="1400" dirty="0">
                <a:solidFill>
                  <a:srgbClr val="0432FF"/>
                </a:solidFill>
                <a:latin typeface="Meiryo" charset="-128"/>
                <a:ea typeface="Meiryo" charset="-128"/>
                <a:cs typeface="Meiryo" charset="-128"/>
              </a:rPr>
              <a:t>+</a:t>
            </a:r>
            <a:r>
              <a:rPr kumimoji="1" lang="ja-JP" altLang="en-US" sz="1400" dirty="0">
                <a:solidFill>
                  <a:srgbClr val="0432FF"/>
                </a:solidFill>
                <a:latin typeface="Meiryo" charset="-128"/>
                <a:ea typeface="Meiryo" charset="-128"/>
                <a:cs typeface="Meiryo" charset="-128"/>
              </a:rPr>
              <a:t>買った後に追加される機能</a:t>
            </a:r>
            <a:endParaRPr kumimoji="1" lang="en-US" altLang="ja-JP" sz="1400" dirty="0">
              <a:solidFill>
                <a:srgbClr val="0432FF"/>
              </a:solidFill>
              <a:latin typeface="Meiryo" charset="-128"/>
              <a:ea typeface="Meiryo" charset="-128"/>
              <a:cs typeface="Meiryo" charset="-128"/>
            </a:endParaRPr>
          </a:p>
          <a:p>
            <a:pPr algn="r"/>
            <a:r>
              <a:rPr kumimoji="1" lang="ja-JP" altLang="en-US" sz="1400" dirty="0">
                <a:solidFill>
                  <a:srgbClr val="0432FF"/>
                </a:solidFill>
                <a:latin typeface="Meiryo" charset="-128"/>
                <a:ea typeface="Meiryo" charset="-128"/>
                <a:cs typeface="Meiryo" charset="-128"/>
              </a:rPr>
              <a:t>＝進化する機能</a:t>
            </a:r>
          </a:p>
        </p:txBody>
      </p:sp>
      <p:sp>
        <p:nvSpPr>
          <p:cNvPr id="16" name="下矢印 15"/>
          <p:cNvSpPr/>
          <p:nvPr/>
        </p:nvSpPr>
        <p:spPr>
          <a:xfrm>
            <a:off x="1344786" y="3107194"/>
            <a:ext cx="685866" cy="749623"/>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902889" y="1264882"/>
            <a:ext cx="1569660" cy="369332"/>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進化するモノ</a:t>
            </a:r>
          </a:p>
        </p:txBody>
      </p:sp>
      <p:pic>
        <p:nvPicPr>
          <p:cNvPr id="21" name="図 20"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5405" y="1350142"/>
            <a:ext cx="2304256" cy="2000442"/>
          </a:xfrm>
          <a:prstGeom prst="rect">
            <a:avLst/>
          </a:prstGeom>
          <a:ln>
            <a:noFill/>
          </a:ln>
          <a:effectLst>
            <a:outerShdw blurRad="292100" dist="139700" dir="2700000" algn="tl" rotWithShape="0">
              <a:srgbClr val="333333">
                <a:alpha val="65000"/>
              </a:srgbClr>
            </a:outerShdw>
          </a:effectLst>
        </p:spPr>
      </p:pic>
      <p:sp>
        <p:nvSpPr>
          <p:cNvPr id="22" name="テキスト ボックス 21"/>
          <p:cNvSpPr txBox="1"/>
          <p:nvPr/>
        </p:nvSpPr>
        <p:spPr>
          <a:xfrm>
            <a:off x="6112308" y="1264882"/>
            <a:ext cx="2723823" cy="369332"/>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タイムマシン化するモノ</a:t>
            </a:r>
          </a:p>
        </p:txBody>
      </p:sp>
      <p:grpSp>
        <p:nvGrpSpPr>
          <p:cNvPr id="24" name="図形グループ 23"/>
          <p:cNvGrpSpPr/>
          <p:nvPr/>
        </p:nvGrpSpPr>
        <p:grpSpPr>
          <a:xfrm>
            <a:off x="4312847" y="4472369"/>
            <a:ext cx="499492" cy="545661"/>
            <a:chOff x="6373788" y="4940591"/>
            <a:chExt cx="499492" cy="545661"/>
          </a:xfrm>
        </p:grpSpPr>
        <p:sp>
          <p:nvSpPr>
            <p:cNvPr id="25" name="角丸四角形 24"/>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68794" y="3021649"/>
            <a:ext cx="418656" cy="287343"/>
          </a:xfrm>
          <a:prstGeom prst="rect">
            <a:avLst/>
          </a:prstGeom>
          <a:effectLst>
            <a:outerShdw blurRad="50800" dist="38100" dir="2700000" algn="tl" rotWithShape="0">
              <a:prstClr val="black">
                <a:alpha val="40000"/>
              </a:prstClr>
            </a:outerShdw>
          </a:effectLst>
        </p:spPr>
      </p:pic>
      <p:grpSp>
        <p:nvGrpSpPr>
          <p:cNvPr id="29" name="図形グループ 28"/>
          <p:cNvGrpSpPr/>
          <p:nvPr/>
        </p:nvGrpSpPr>
        <p:grpSpPr>
          <a:xfrm>
            <a:off x="5332965" y="3380238"/>
            <a:ext cx="164757" cy="290947"/>
            <a:chOff x="1140657" y="4229811"/>
            <a:chExt cx="341289" cy="550466"/>
          </a:xfrm>
        </p:grpSpPr>
        <p:sp>
          <p:nvSpPr>
            <p:cNvPr id="30" name="角丸四角形 2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32" name="図形グループ 31"/>
          <p:cNvGrpSpPr/>
          <p:nvPr/>
        </p:nvGrpSpPr>
        <p:grpSpPr>
          <a:xfrm>
            <a:off x="3762577" y="3367303"/>
            <a:ext cx="249746" cy="305682"/>
            <a:chOff x="4000500" y="1182650"/>
            <a:chExt cx="499492" cy="545661"/>
          </a:xfrm>
        </p:grpSpPr>
        <p:sp>
          <p:nvSpPr>
            <p:cNvPr id="33" name="角丸四角形 3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42682" y="3671553"/>
            <a:ext cx="418656" cy="287343"/>
          </a:xfrm>
          <a:prstGeom prst="rect">
            <a:avLst/>
          </a:prstGeom>
          <a:effectLst>
            <a:outerShdw blurRad="50800" dist="38100" dir="2700000" algn="tl" rotWithShape="0">
              <a:prstClr val="black">
                <a:alpha val="40000"/>
              </a:prstClr>
            </a:outerShdw>
          </a:effectLst>
        </p:spPr>
      </p:pic>
      <p:grpSp>
        <p:nvGrpSpPr>
          <p:cNvPr id="37" name="図形グループ 36"/>
          <p:cNvGrpSpPr/>
          <p:nvPr/>
        </p:nvGrpSpPr>
        <p:grpSpPr>
          <a:xfrm>
            <a:off x="3937868" y="3700839"/>
            <a:ext cx="164757" cy="290947"/>
            <a:chOff x="1140657" y="4229811"/>
            <a:chExt cx="341289" cy="550466"/>
          </a:xfrm>
        </p:grpSpPr>
        <p:sp>
          <p:nvSpPr>
            <p:cNvPr id="38" name="角丸四角形 3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40" name="図形グループ 39"/>
          <p:cNvGrpSpPr/>
          <p:nvPr/>
        </p:nvGrpSpPr>
        <p:grpSpPr>
          <a:xfrm>
            <a:off x="5466869" y="3012480"/>
            <a:ext cx="249746" cy="305682"/>
            <a:chOff x="4000500" y="1182650"/>
            <a:chExt cx="499492" cy="545661"/>
          </a:xfrm>
        </p:grpSpPr>
        <p:sp>
          <p:nvSpPr>
            <p:cNvPr id="41" name="角丸四角形 40"/>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587985" y="2204310"/>
            <a:ext cx="567957"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4" name="正方形/長方形 43"/>
          <p:cNvSpPr/>
          <p:nvPr/>
        </p:nvSpPr>
        <p:spPr>
          <a:xfrm>
            <a:off x="4283554" y="2210278"/>
            <a:ext cx="567957" cy="2160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5" name="正方形/長方形 44"/>
          <p:cNvSpPr/>
          <p:nvPr/>
        </p:nvSpPr>
        <p:spPr>
          <a:xfrm>
            <a:off x="4977985" y="2204310"/>
            <a:ext cx="567957" cy="2160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6" name="正方形/長方形 45"/>
          <p:cNvSpPr/>
          <p:nvPr/>
        </p:nvSpPr>
        <p:spPr>
          <a:xfrm>
            <a:off x="4283554" y="2491967"/>
            <a:ext cx="567957" cy="2160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cxnSp>
        <p:nvCxnSpPr>
          <p:cNvPr id="48" name="直線矢印コネクタ 47"/>
          <p:cNvCxnSpPr/>
          <p:nvPr/>
        </p:nvCxnSpPr>
        <p:spPr>
          <a:xfrm flipH="1" flipV="1">
            <a:off x="4562593" y="2853844"/>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28" idx="0"/>
          </p:cNvCxnSpPr>
          <p:nvPr/>
        </p:nvCxnSpPr>
        <p:spPr>
          <a:xfrm flipV="1">
            <a:off x="3678122" y="2786343"/>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33" idx="0"/>
          </p:cNvCxnSpPr>
          <p:nvPr/>
        </p:nvCxnSpPr>
        <p:spPr>
          <a:xfrm flipV="1">
            <a:off x="3887450" y="2823816"/>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39" idx="0"/>
          </p:cNvCxnSpPr>
          <p:nvPr/>
        </p:nvCxnSpPr>
        <p:spPr>
          <a:xfrm flipV="1">
            <a:off x="4020247" y="2884637"/>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1" idx="0"/>
          </p:cNvCxnSpPr>
          <p:nvPr/>
        </p:nvCxnSpPr>
        <p:spPr>
          <a:xfrm flipH="1" flipV="1">
            <a:off x="4890947" y="2790685"/>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p:cNvCxnSpPr>
          <p:nvPr/>
        </p:nvCxnSpPr>
        <p:spPr>
          <a:xfrm flipH="1" flipV="1">
            <a:off x="4851512" y="2839708"/>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6" idx="0"/>
          </p:cNvCxnSpPr>
          <p:nvPr/>
        </p:nvCxnSpPr>
        <p:spPr>
          <a:xfrm flipH="1" flipV="1">
            <a:off x="4789724" y="2884637"/>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166854" y="1970437"/>
            <a:ext cx="800219" cy="276999"/>
          </a:xfrm>
          <a:prstGeom prst="rect">
            <a:avLst/>
          </a:prstGeom>
          <a:noFill/>
        </p:spPr>
        <p:txBody>
          <a:bodyPr wrap="none" rtlCol="0">
            <a:spAutoFit/>
          </a:bodyPr>
          <a:lstStyle/>
          <a:p>
            <a:pPr algn="ctr"/>
            <a:r>
              <a:rPr kumimoji="1" lang="ja-JP" altLang="en-US" sz="120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75" name="スライド番号プレースホルダー 2"/>
          <p:cNvSpPr txBox="1">
            <a:spLocks/>
          </p:cNvSpPr>
          <p:nvPr/>
        </p:nvSpPr>
        <p:spPr>
          <a:xfrm>
            <a:off x="9849237"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a:t>
            </a:fld>
            <a:endParaRPr lang="ja-JP" altLang="en-US"/>
          </a:p>
        </p:txBody>
      </p:sp>
      <p:grpSp>
        <p:nvGrpSpPr>
          <p:cNvPr id="77" name="図形グループ 76"/>
          <p:cNvGrpSpPr/>
          <p:nvPr/>
        </p:nvGrpSpPr>
        <p:grpSpPr>
          <a:xfrm>
            <a:off x="7197634" y="4472369"/>
            <a:ext cx="499492" cy="545661"/>
            <a:chOff x="6373788" y="4940591"/>
            <a:chExt cx="499492" cy="545661"/>
          </a:xfrm>
        </p:grpSpPr>
        <p:sp>
          <p:nvSpPr>
            <p:cNvPr id="78" name="角丸四角形 7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1" name="図 80"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3581" y="3021649"/>
            <a:ext cx="418656" cy="287343"/>
          </a:xfrm>
          <a:prstGeom prst="rect">
            <a:avLst/>
          </a:prstGeom>
          <a:effectLst>
            <a:outerShdw blurRad="50800" dist="38100" dir="2700000" algn="tl" rotWithShape="0">
              <a:prstClr val="black">
                <a:alpha val="40000"/>
              </a:prstClr>
            </a:outerShdw>
          </a:effectLst>
        </p:spPr>
      </p:pic>
      <p:grpSp>
        <p:nvGrpSpPr>
          <p:cNvPr id="82" name="図形グループ 81"/>
          <p:cNvGrpSpPr/>
          <p:nvPr/>
        </p:nvGrpSpPr>
        <p:grpSpPr>
          <a:xfrm>
            <a:off x="8217752" y="3380238"/>
            <a:ext cx="164757" cy="290947"/>
            <a:chOff x="1140657" y="4229811"/>
            <a:chExt cx="341289" cy="550466"/>
          </a:xfrm>
        </p:grpSpPr>
        <p:sp>
          <p:nvSpPr>
            <p:cNvPr id="83" name="角丸四角形 8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5" name="図形グループ 84"/>
          <p:cNvGrpSpPr/>
          <p:nvPr/>
        </p:nvGrpSpPr>
        <p:grpSpPr>
          <a:xfrm>
            <a:off x="6647364" y="3367303"/>
            <a:ext cx="249746" cy="305682"/>
            <a:chOff x="4000500" y="1182650"/>
            <a:chExt cx="499492" cy="545661"/>
          </a:xfrm>
        </p:grpSpPr>
        <p:sp>
          <p:nvSpPr>
            <p:cNvPr id="86" name="角丸四角形 8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88" name="図 87"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27469" y="3671553"/>
            <a:ext cx="418656" cy="287343"/>
          </a:xfrm>
          <a:prstGeom prst="rect">
            <a:avLst/>
          </a:prstGeom>
          <a:effectLst>
            <a:outerShdw blurRad="50800" dist="38100" dir="2700000" algn="tl" rotWithShape="0">
              <a:prstClr val="black">
                <a:alpha val="40000"/>
              </a:prstClr>
            </a:outerShdw>
          </a:effectLst>
        </p:spPr>
      </p:pic>
      <p:grpSp>
        <p:nvGrpSpPr>
          <p:cNvPr id="89" name="図形グループ 88"/>
          <p:cNvGrpSpPr/>
          <p:nvPr/>
        </p:nvGrpSpPr>
        <p:grpSpPr>
          <a:xfrm>
            <a:off x="6822655" y="3700839"/>
            <a:ext cx="164757" cy="290947"/>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2" name="図形グループ 91"/>
          <p:cNvGrpSpPr/>
          <p:nvPr/>
        </p:nvGrpSpPr>
        <p:grpSpPr>
          <a:xfrm>
            <a:off x="8351656" y="3012480"/>
            <a:ext cx="249746" cy="305682"/>
            <a:chOff x="4000500" y="1182650"/>
            <a:chExt cx="499492" cy="545661"/>
          </a:xfrm>
        </p:grpSpPr>
        <p:sp>
          <p:nvSpPr>
            <p:cNvPr id="93" name="角丸四角形 9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cxnSp>
        <p:nvCxnSpPr>
          <p:cNvPr id="99" name="直線矢印コネクタ 98"/>
          <p:cNvCxnSpPr/>
          <p:nvPr/>
        </p:nvCxnSpPr>
        <p:spPr>
          <a:xfrm flipH="1" flipV="1">
            <a:off x="7447380" y="2853844"/>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1" idx="0"/>
          </p:cNvCxnSpPr>
          <p:nvPr/>
        </p:nvCxnSpPr>
        <p:spPr>
          <a:xfrm flipV="1">
            <a:off x="6562909" y="2786343"/>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86" idx="0"/>
          </p:cNvCxnSpPr>
          <p:nvPr/>
        </p:nvCxnSpPr>
        <p:spPr>
          <a:xfrm flipV="1">
            <a:off x="6772237" y="2823816"/>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1" idx="0"/>
          </p:cNvCxnSpPr>
          <p:nvPr/>
        </p:nvCxnSpPr>
        <p:spPr>
          <a:xfrm flipV="1">
            <a:off x="6905034" y="2884637"/>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93" idx="0"/>
          </p:cNvCxnSpPr>
          <p:nvPr/>
        </p:nvCxnSpPr>
        <p:spPr>
          <a:xfrm flipH="1" flipV="1">
            <a:off x="7775734" y="2790685"/>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84" idx="0"/>
          </p:cNvCxnSpPr>
          <p:nvPr/>
        </p:nvCxnSpPr>
        <p:spPr>
          <a:xfrm flipH="1" flipV="1">
            <a:off x="7736299" y="2839708"/>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88" idx="0"/>
          </p:cNvCxnSpPr>
          <p:nvPr/>
        </p:nvCxnSpPr>
        <p:spPr>
          <a:xfrm flipH="1" flipV="1">
            <a:off x="7674511" y="2884637"/>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6682289" y="2247437"/>
            <a:ext cx="481999" cy="172898"/>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過去</a:t>
            </a:r>
            <a:endParaRPr kumimoji="1" lang="ja-JP" altLang="en-US" sz="900" dirty="0">
              <a:solidFill>
                <a:srgbClr val="FFFFFF"/>
              </a:solidFill>
              <a:latin typeface="Meiryo" charset="-128"/>
              <a:ea typeface="Meiryo" charset="-128"/>
              <a:cs typeface="Meiryo" charset="-128"/>
            </a:endParaRPr>
          </a:p>
        </p:txBody>
      </p:sp>
      <p:sp>
        <p:nvSpPr>
          <p:cNvPr id="110" name="正方形/長方形 109"/>
          <p:cNvSpPr/>
          <p:nvPr/>
        </p:nvSpPr>
        <p:spPr>
          <a:xfrm>
            <a:off x="7206380" y="2247437"/>
            <a:ext cx="481999" cy="1728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現在</a:t>
            </a:r>
            <a:endParaRPr kumimoji="1" lang="ja-JP" altLang="en-US" sz="900" dirty="0">
              <a:solidFill>
                <a:srgbClr val="FFFFFF"/>
              </a:solidFill>
              <a:latin typeface="Meiryo" charset="-128"/>
              <a:ea typeface="Meiryo" charset="-128"/>
              <a:cs typeface="Meiryo" charset="-128"/>
            </a:endParaRPr>
          </a:p>
        </p:txBody>
      </p:sp>
      <p:sp>
        <p:nvSpPr>
          <p:cNvPr id="111" name="正方形/長方形 110"/>
          <p:cNvSpPr/>
          <p:nvPr/>
        </p:nvSpPr>
        <p:spPr>
          <a:xfrm>
            <a:off x="7730471" y="2247437"/>
            <a:ext cx="481999" cy="172898"/>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未来</a:t>
            </a:r>
          </a:p>
        </p:txBody>
      </p:sp>
      <p:sp>
        <p:nvSpPr>
          <p:cNvPr id="112" name="テキスト ボックス 111"/>
          <p:cNvSpPr txBox="1"/>
          <p:nvPr/>
        </p:nvSpPr>
        <p:spPr>
          <a:xfrm>
            <a:off x="6554044" y="2426302"/>
            <a:ext cx="1915685" cy="215444"/>
          </a:xfrm>
          <a:prstGeom prst="rect">
            <a:avLst/>
          </a:prstGeom>
          <a:noFill/>
        </p:spPr>
        <p:txBody>
          <a:bodyPr wrap="square" rtlCol="0">
            <a:spAutoFit/>
          </a:bodyPr>
          <a:lstStyle/>
          <a:p>
            <a:r>
              <a:rPr kumimoji="1" lang="ja-JP" altLang="en-US" sz="800">
                <a:solidFill>
                  <a:srgbClr val="009051"/>
                </a:solidFill>
                <a:latin typeface="Meiryo" charset="-128"/>
                <a:ea typeface="Meiryo" charset="-128"/>
                <a:cs typeface="Meiryo" charset="-128"/>
              </a:rPr>
              <a:t>アナリティクス（統計／人工知能）</a:t>
            </a:r>
            <a:endParaRPr kumimoji="1" lang="ja-JP" altLang="en-US" sz="800" dirty="0">
              <a:solidFill>
                <a:srgbClr val="009051"/>
              </a:solidFill>
              <a:latin typeface="Meiryo" charset="-128"/>
              <a:ea typeface="Meiryo" charset="-128"/>
              <a:cs typeface="Meiryo" charset="-128"/>
            </a:endParaRPr>
          </a:p>
        </p:txBody>
      </p:sp>
      <p:sp>
        <p:nvSpPr>
          <p:cNvPr id="113" name="テキスト ボックス 112"/>
          <p:cNvSpPr txBox="1"/>
          <p:nvPr/>
        </p:nvSpPr>
        <p:spPr>
          <a:xfrm>
            <a:off x="6864563" y="2570318"/>
            <a:ext cx="1199061"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ビッグデータ</a:t>
            </a:r>
            <a:endParaRPr kumimoji="1" lang="ja-JP" altLang="en-US" sz="800" dirty="0">
              <a:solidFill>
                <a:schemeClr val="bg1"/>
              </a:solidFill>
              <a:latin typeface="Meiryo" charset="-128"/>
              <a:ea typeface="Meiryo" charset="-128"/>
              <a:cs typeface="Meiryo" charset="-128"/>
            </a:endParaRPr>
          </a:p>
        </p:txBody>
      </p:sp>
      <p:sp>
        <p:nvSpPr>
          <p:cNvPr id="114" name="テキスト ボックス 113"/>
          <p:cNvSpPr txBox="1"/>
          <p:nvPr/>
        </p:nvSpPr>
        <p:spPr>
          <a:xfrm>
            <a:off x="3149842" y="5102861"/>
            <a:ext cx="2844316" cy="830997"/>
          </a:xfrm>
          <a:prstGeom prst="rect">
            <a:avLst/>
          </a:prstGeom>
          <a:noFill/>
        </p:spPr>
        <p:txBody>
          <a:bodyPr wrap="square" rtlCol="0">
            <a:spAutoFit/>
          </a:bodyPr>
          <a:lstStyle/>
          <a:p>
            <a:pPr algn="ctr"/>
            <a:r>
              <a:rPr kumimoji="1" lang="ja-JP" altLang="en-US" sz="1200" dirty="0">
                <a:solidFill>
                  <a:srgbClr val="0432FF"/>
                </a:solidFill>
                <a:latin typeface="Meiryo" charset="-128"/>
                <a:ea typeface="Meiryo" charset="-128"/>
                <a:cs typeface="Meiryo" charset="-128"/>
              </a:rPr>
              <a:t>クラウドにつながることで</a:t>
            </a:r>
            <a:endParaRPr kumimoji="1" lang="en-US" altLang="ja-JP" sz="1200" dirty="0">
              <a:solidFill>
                <a:srgbClr val="0432FF"/>
              </a:solidFill>
              <a:latin typeface="Meiryo" charset="-128"/>
              <a:ea typeface="Meiryo" charset="-128"/>
              <a:cs typeface="Meiryo" charset="-128"/>
            </a:endParaRPr>
          </a:p>
          <a:p>
            <a:pPr algn="ctr"/>
            <a:r>
              <a:rPr kumimoji="1" lang="ja-JP" altLang="en-US" sz="1200" dirty="0">
                <a:solidFill>
                  <a:srgbClr val="0432FF"/>
                </a:solidFill>
                <a:latin typeface="Meiryo" charset="-128"/>
                <a:ea typeface="Meiryo" charset="-128"/>
                <a:cs typeface="Meiryo" charset="-128"/>
              </a:rPr>
              <a:t>無限のリソースと</a:t>
            </a:r>
            <a:endParaRPr kumimoji="1" lang="en-US" altLang="ja-JP" sz="1200" dirty="0">
              <a:solidFill>
                <a:srgbClr val="0432FF"/>
              </a:solidFill>
              <a:latin typeface="Meiryo" charset="-128"/>
              <a:ea typeface="Meiryo" charset="-128"/>
              <a:cs typeface="Meiryo" charset="-128"/>
            </a:endParaRPr>
          </a:p>
          <a:p>
            <a:pPr algn="ctr"/>
            <a:r>
              <a:rPr kumimoji="1" lang="ja-JP" altLang="en-US" sz="1200" dirty="0">
                <a:solidFill>
                  <a:srgbClr val="0432FF"/>
                </a:solidFill>
                <a:latin typeface="Meiryo" charset="-128"/>
                <a:ea typeface="Meiryo" charset="-128"/>
                <a:cs typeface="Meiryo" charset="-128"/>
              </a:rPr>
              <a:t>様々なサービスを</a:t>
            </a:r>
            <a:endParaRPr kumimoji="1" lang="en-US" altLang="ja-JP" sz="1200" dirty="0">
              <a:solidFill>
                <a:srgbClr val="0432FF"/>
              </a:solidFill>
              <a:latin typeface="Meiryo" charset="-128"/>
              <a:ea typeface="Meiryo" charset="-128"/>
              <a:cs typeface="Meiryo" charset="-128"/>
            </a:endParaRPr>
          </a:p>
          <a:p>
            <a:pPr algn="ctr"/>
            <a:r>
              <a:rPr kumimoji="1" lang="ja-JP" altLang="en-US" sz="1200" dirty="0">
                <a:solidFill>
                  <a:srgbClr val="0432FF"/>
                </a:solidFill>
                <a:latin typeface="Meiryo" charset="-128"/>
                <a:ea typeface="Meiryo" charset="-128"/>
                <a:cs typeface="Meiryo" charset="-128"/>
              </a:rPr>
              <a:t>機器が手に入れる</a:t>
            </a:r>
          </a:p>
        </p:txBody>
      </p:sp>
      <p:sp>
        <p:nvSpPr>
          <p:cNvPr id="115" name="テキスト ボックス 114"/>
          <p:cNvSpPr txBox="1"/>
          <p:nvPr/>
        </p:nvSpPr>
        <p:spPr>
          <a:xfrm>
            <a:off x="6048164" y="5102861"/>
            <a:ext cx="2844315" cy="830997"/>
          </a:xfrm>
          <a:prstGeom prst="rect">
            <a:avLst/>
          </a:prstGeom>
          <a:noFill/>
        </p:spPr>
        <p:txBody>
          <a:bodyPr wrap="square" rtlCol="0">
            <a:spAutoFit/>
          </a:bodyPr>
          <a:lstStyle/>
          <a:p>
            <a:pPr algn="ctr"/>
            <a:r>
              <a:rPr kumimoji="1" lang="ja-JP" altLang="en-US" sz="1200" dirty="0">
                <a:solidFill>
                  <a:srgbClr val="0432FF"/>
                </a:solidFill>
                <a:latin typeface="Meiryo" charset="-128"/>
                <a:ea typeface="Meiryo" charset="-128"/>
                <a:cs typeface="Meiryo" charset="-128"/>
              </a:rPr>
              <a:t>ビッグデータを分析することで</a:t>
            </a:r>
            <a:endParaRPr kumimoji="1" lang="en-US" altLang="ja-JP" sz="1200" dirty="0">
              <a:solidFill>
                <a:srgbClr val="0432FF"/>
              </a:solidFill>
              <a:latin typeface="Meiryo" charset="-128"/>
              <a:ea typeface="Meiryo" charset="-128"/>
              <a:cs typeface="Meiryo" charset="-128"/>
            </a:endParaRPr>
          </a:p>
          <a:p>
            <a:pPr algn="ctr"/>
            <a:r>
              <a:rPr lang="ja-JP" altLang="en-US" sz="1200" dirty="0">
                <a:solidFill>
                  <a:srgbClr val="009051"/>
                </a:solidFill>
                <a:latin typeface="Meiryo" charset="-128"/>
                <a:ea typeface="Meiryo" charset="-128"/>
                <a:cs typeface="Meiryo" charset="-128"/>
              </a:rPr>
              <a:t>過去から原因・理由を探る</a:t>
            </a:r>
            <a:endParaRPr lang="en-US" altLang="ja-JP" sz="1200" dirty="0">
              <a:solidFill>
                <a:srgbClr val="009051"/>
              </a:solidFill>
              <a:latin typeface="Meiryo" charset="-128"/>
              <a:ea typeface="Meiryo" charset="-128"/>
              <a:cs typeface="Meiryo" charset="-128"/>
            </a:endParaRPr>
          </a:p>
          <a:p>
            <a:pPr algn="ctr"/>
            <a:r>
              <a:rPr kumimoji="1" lang="ja-JP" altLang="en-US" sz="1200" dirty="0">
                <a:solidFill>
                  <a:srgbClr val="009051"/>
                </a:solidFill>
                <a:latin typeface="Meiryo" charset="-128"/>
                <a:ea typeface="Meiryo" charset="-128"/>
                <a:cs typeface="Meiryo" charset="-128"/>
              </a:rPr>
              <a:t>現在の出来事を知る</a:t>
            </a:r>
            <a:endParaRPr kumimoji="1" lang="en-US" altLang="ja-JP" sz="1200" dirty="0">
              <a:solidFill>
                <a:srgbClr val="009051"/>
              </a:solidFill>
              <a:latin typeface="Meiryo" charset="-128"/>
              <a:ea typeface="Meiryo" charset="-128"/>
              <a:cs typeface="Meiryo" charset="-128"/>
            </a:endParaRPr>
          </a:p>
          <a:p>
            <a:pPr algn="ctr"/>
            <a:r>
              <a:rPr lang="ja-JP" altLang="en-US" sz="1200" dirty="0">
                <a:solidFill>
                  <a:srgbClr val="009051"/>
                </a:solidFill>
                <a:latin typeface="Meiryo" charset="-128"/>
                <a:ea typeface="Meiryo" charset="-128"/>
                <a:cs typeface="Meiryo" charset="-128"/>
              </a:rPr>
              <a:t>未来を予測する</a:t>
            </a:r>
            <a:endParaRPr kumimoji="1" lang="ja-JP" altLang="en-US" sz="1200" dirty="0">
              <a:solidFill>
                <a:srgbClr val="009051"/>
              </a:solidFill>
              <a:latin typeface="Meiryo" charset="-128"/>
              <a:ea typeface="Meiryo" charset="-128"/>
              <a:cs typeface="Meiryo" charset="-128"/>
            </a:endParaRPr>
          </a:p>
        </p:txBody>
      </p:sp>
      <p:sp>
        <p:nvSpPr>
          <p:cNvPr id="20" name="テキスト ボックス 19"/>
          <p:cNvSpPr txBox="1"/>
          <p:nvPr/>
        </p:nvSpPr>
        <p:spPr>
          <a:xfrm>
            <a:off x="3799001" y="1264882"/>
            <a:ext cx="1569660" cy="369332"/>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賢くなるモノ</a:t>
            </a:r>
          </a:p>
        </p:txBody>
      </p:sp>
    </p:spTree>
    <p:extLst>
      <p:ext uri="{BB962C8B-B14F-4D97-AF65-F5344CB8AC3E}">
        <p14:creationId xmlns:p14="http://schemas.microsoft.com/office/powerpoint/2010/main" val="281182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20273052"/>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26700</TotalTime>
  <Words>11909</Words>
  <Application>Microsoft Macintosh PowerPoint</Application>
  <PresentationFormat>画面に合わせる (4:3)</PresentationFormat>
  <Paragraphs>1386</Paragraphs>
  <Slides>51</Slides>
  <Notes>26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51</vt:i4>
      </vt:variant>
    </vt:vector>
  </HeadingPairs>
  <TitlesOfParts>
    <vt:vector size="61" baseType="lpstr">
      <vt:lpstr>Hiragino Kaku Gothic Pro W6</vt:lpstr>
      <vt:lpstr>ＭＳ Ｐゴシック</vt:lpstr>
      <vt:lpstr>ＭＳ Ｐゴシック</vt:lpstr>
      <vt:lpstr>メイリオ</vt:lpstr>
      <vt:lpstr>メイリオ</vt:lpstr>
      <vt:lpstr>American Typewriter</vt:lpstr>
      <vt:lpstr>Arial</vt:lpstr>
      <vt:lpstr>Calibri</vt:lpstr>
      <vt:lpstr>Wingdings</vt:lpstr>
      <vt:lpstr>NC標準テンプレート</vt:lpstr>
      <vt:lpstr>IoT/モノのインターネット Internet of Things</vt:lpstr>
      <vt:lpstr>PowerPoint プレゼンテーション</vt:lpstr>
      <vt:lpstr>インターネットに接続されるデバイス数の推移</vt:lpstr>
      <vt:lpstr>テクノロジーの進化が求めるモノのサービス化</vt:lpstr>
      <vt:lpstr>IoTはテクノロジーではなくビジネス・フレームワーク</vt:lpstr>
      <vt:lpstr>IoTとサイバーフィジカル･システム</vt:lpstr>
      <vt:lpstr>IoTとアプリケーション</vt:lpstr>
      <vt:lpstr>IoTがもたらす３つのイノベーション</vt:lpstr>
      <vt:lpstr>IoTがもたらす２つのパラダイムシフト</vt:lpstr>
      <vt:lpstr>デジタル・コピー／デジタルツイン</vt:lpstr>
      <vt:lpstr>CPS: IoTによって変わる現実社会のとらえ方</vt:lpstr>
      <vt:lpstr>「モノ」のサービス化</vt:lpstr>
      <vt:lpstr>「モノ」のサービス化</vt:lpstr>
      <vt:lpstr>「モノ」のサービス化</vt:lpstr>
      <vt:lpstr>モノのサービス化の本質</vt:lpstr>
      <vt:lpstr>「モノ」のサービス化／新たな価値関係の登場</vt:lpstr>
      <vt:lpstr>これからのビジネスの方向</vt:lpstr>
      <vt:lpstr>サービスとしてのモノ</vt:lpstr>
      <vt:lpstr>モノのサービス化</vt:lpstr>
      <vt:lpstr>MaaS（Mobility as a Service）</vt:lpstr>
      <vt:lpstr>MaaSのレベル定義</vt:lpstr>
      <vt:lpstr>PowerPoint プレゼンテーション</vt:lpstr>
      <vt:lpstr>IoTの機能と役割の4段階</vt:lpstr>
      <vt:lpstr>IoTの3層構造</vt:lpstr>
      <vt:lpstr>機能階層のシフト</vt:lpstr>
      <vt:lpstr>超分散の時代</vt:lpstr>
      <vt:lpstr>IoT World Forumのリファレンス･モデル</vt:lpstr>
      <vt:lpstr>IoTプラットフォームの動向</vt:lpstr>
      <vt:lpstr>GEが推進する産業用IoTプラットフォーム“Predix”</vt:lpstr>
      <vt:lpstr>ファナックが推進する産業用IoTプラットフォーム“FIELD system”</vt:lpstr>
      <vt:lpstr>IoTそれ自体は目的ではない</vt:lpstr>
      <vt:lpstr>PowerPoint プレゼンテーション</vt:lpstr>
      <vt:lpstr>LPWA(Low Power Wide Area)ネットワークとは</vt:lpstr>
      <vt:lpstr>LPWA(Low Power Wide Area)ネットワークの位置付け</vt:lpstr>
      <vt:lpstr>LPWA(Low Power Wide Area)ネットワークの位置付け</vt:lpstr>
      <vt:lpstr>IoT通信：LPWAと他の通信方式の比較</vt:lpstr>
      <vt:lpstr>LPWAネットワークの位置付け</vt:lpstr>
      <vt:lpstr>LPWA主要3方式の比較</vt:lpstr>
      <vt:lpstr>ソフトバンクのIoT通信サービス</vt:lpstr>
      <vt:lpstr>Wi-SUN</vt:lpstr>
      <vt:lpstr>LPWA(Low Power Wide Area)ネットワーク　通信規格一覧</vt:lpstr>
      <vt:lpstr>PowerPoint プレゼンテーション</vt:lpstr>
      <vt:lpstr>5Gと他の通信方式</vt:lpstr>
      <vt:lpstr>コレ１枚でわかる第５世代通信</vt:lpstr>
      <vt:lpstr>第５世代通信のインパクト</vt:lpstr>
      <vt:lpstr>5Gの3つの特徴</vt:lpstr>
      <vt:lpstr>5Gの３つの特性</vt:lpstr>
      <vt:lpstr>第５世代通信の適用例</vt:lpstr>
      <vt:lpstr>第５世代通信におけるネットワーク・スライス</vt:lpstr>
      <vt:lpstr>第５世代通信におけるネットワーク・スライス</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971</cp:revision>
  <cp:lastPrinted>2016-03-03T01:04:41Z</cp:lastPrinted>
  <dcterms:created xsi:type="dcterms:W3CDTF">2014-04-30T01:58:06Z</dcterms:created>
  <dcterms:modified xsi:type="dcterms:W3CDTF">2019-02-20T08:40:58Z</dcterms:modified>
</cp:coreProperties>
</file>