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552" r:id="rId3"/>
    <p:sldId id="504" r:id="rId4"/>
    <p:sldId id="1340" r:id="rId5"/>
    <p:sldId id="505" r:id="rId6"/>
    <p:sldId id="524" r:id="rId7"/>
    <p:sldId id="527" r:id="rId8"/>
    <p:sldId id="506" r:id="rId9"/>
    <p:sldId id="507" r:id="rId10"/>
    <p:sldId id="509" r:id="rId11"/>
    <p:sldId id="510" r:id="rId12"/>
    <p:sldId id="512" r:id="rId13"/>
    <p:sldId id="522" r:id="rId14"/>
    <p:sldId id="554"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053" autoAdjust="0"/>
  </p:normalViewPr>
  <p:slideViewPr>
    <p:cSldViewPr snapToGrid="0" snapToObjects="1" showGuides="1">
      <p:cViewPr varScale="1">
        <p:scale>
          <a:sx n="77" d="100"/>
          <a:sy n="77" d="100"/>
        </p:scale>
        <p:origin x="1512" y="84"/>
      </p:cViewPr>
      <p:guideLst>
        <p:guide orient="horz"/>
        <p:guide pos="57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2019/2/20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2019/2/20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93860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Salesforce</a:t>
            </a:r>
            <a:r>
              <a:rPr kumimoji="1" lang="ja-JP" altLang="en-US" dirty="0"/>
              <a:t>のサービス開始は</a:t>
            </a:r>
            <a:r>
              <a:rPr kumimoji="1" lang="en-US" altLang="ja-JP" dirty="0"/>
              <a:t>1999</a:t>
            </a:r>
            <a:r>
              <a:rPr kumimoji="1" lang="ja-JP" altLang="en-US" dirty="0"/>
              <a:t>年</a:t>
            </a:r>
            <a:endParaRPr kumimoji="1" lang="en-US" altLang="ja-JP" dirty="0"/>
          </a:p>
          <a:p>
            <a:r>
              <a:rPr kumimoji="1" lang="en-US" altLang="ja-JP" dirty="0"/>
              <a:t>AWS</a:t>
            </a:r>
            <a:r>
              <a:rPr kumimoji="1" lang="ja-JP" altLang="en-US" dirty="0"/>
              <a:t>の公開は</a:t>
            </a:r>
            <a:r>
              <a:rPr kumimoji="1" lang="en-US" altLang="ja-JP" dirty="0"/>
              <a:t>2006</a:t>
            </a:r>
            <a:r>
              <a:rPr kumimoji="1" lang="ja-JP" altLang="en-US" dirty="0"/>
              <a:t>年</a:t>
            </a:r>
            <a:r>
              <a:rPr kumimoji="1" lang="en-US" altLang="ja-JP" dirty="0"/>
              <a:t>7</a:t>
            </a:r>
            <a:r>
              <a:rPr kumimoji="1" lang="ja-JP" altLang="en-US" dirty="0"/>
              <a:t>月</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22987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4</a:t>
            </a:fld>
            <a:endParaRPr lang="en-US" altLang="ja-JP"/>
          </a:p>
        </p:txBody>
      </p:sp>
      <p:sp>
        <p:nvSpPr>
          <p:cNvPr id="30722" name="Rectangle 2"/>
          <p:cNvSpPr>
            <a:spLocks noGrp="1" noRot="1" noChangeAspect="1" noChangeArrowheads="1" noTextEdit="1"/>
          </p:cNvSpPr>
          <p:nvPr>
            <p:ph type="sldImg"/>
          </p:nvPr>
        </p:nvSpPr>
        <p:spPr>
          <a:xfrm>
            <a:off x="920750" y="747713"/>
            <a:ext cx="4965700" cy="3724275"/>
          </a:xfrm>
          <a:ln/>
        </p:spPr>
      </p:sp>
      <p:sp>
        <p:nvSpPr>
          <p:cNvPr id="30723" name="Rectangle 3"/>
          <p:cNvSpPr>
            <a:spLocks noGrp="1" noChangeArrowheads="1"/>
          </p:cNvSpPr>
          <p:nvPr>
            <p:ph type="body" idx="1"/>
          </p:nvPr>
        </p:nvSpPr>
        <p:spPr>
          <a:xfrm>
            <a:off x="680877" y="4720873"/>
            <a:ext cx="5445446" cy="4472073"/>
          </a:xfrm>
          <a:noFill/>
          <a:ln/>
        </p:spPr>
        <p:txBody>
          <a:bodyPr/>
          <a:lstStyle/>
          <a:p>
            <a:endParaRPr lang="ja-JP" altLang="en-US" dirty="0"/>
          </a:p>
        </p:txBody>
      </p:sp>
    </p:spTree>
    <p:extLst>
      <p:ext uri="{BB962C8B-B14F-4D97-AF65-F5344CB8AC3E}">
        <p14:creationId xmlns:p14="http://schemas.microsoft.com/office/powerpoint/2010/main" val="286490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ASP</a:t>
            </a:r>
            <a:r>
              <a:rPr kumimoji="1" lang="ja-JP" altLang="en-US" dirty="0"/>
              <a:t>の基本的な考え方は、パッケージとして提供していたソフトウェア製品をサーバー上でホスティングしてネット越しに提供するというものです。</a:t>
            </a:r>
            <a:endParaRPr kumimoji="1" lang="en-US" altLang="ja-JP" dirty="0"/>
          </a:p>
          <a:p>
            <a:r>
              <a:rPr kumimoji="1" lang="ja-JP" altLang="en-US" dirty="0"/>
              <a:t>この場合、多くの場合アプリケーション自身はパッケージ製品と同じもので、データセンター内の物理サーバーにインストールされたり、仮想サーバー上にインストールされます。</a:t>
            </a:r>
            <a:endParaRPr kumimoji="1" lang="en-US" altLang="ja-JP" dirty="0"/>
          </a:p>
          <a:p>
            <a:r>
              <a:rPr kumimoji="1" lang="ja-JP" altLang="en-US" dirty="0"/>
              <a:t>これらアプリケーションはもともと複数の企業で共有することを考えられてはいませんので、データセンターで動作するサーバーにも、</a:t>
            </a:r>
            <a:r>
              <a:rPr kumimoji="1" lang="en-US" altLang="ja-JP" dirty="0"/>
              <a:t>OS</a:t>
            </a:r>
            <a:r>
              <a:rPr kumimoji="1" lang="ja-JP" altLang="en-US" dirty="0" err="1"/>
              <a:t>、</a:t>
            </a:r>
            <a:r>
              <a:rPr kumimoji="1" lang="ja-JP" altLang="en-US" dirty="0"/>
              <a:t>ミドルウェア、アプリが乗ることになります。要するに、各企業に分散していたシステムの置き場所をデータセンターに変えただけ（仮想化すればハードウェアは集約できますが、その上の</a:t>
            </a:r>
            <a:r>
              <a:rPr kumimoji="1" lang="en-US" altLang="ja-JP" dirty="0"/>
              <a:t>OS</a:t>
            </a:r>
            <a:r>
              <a:rPr kumimoji="1" lang="ja-JP" altLang="en-US" dirty="0"/>
              <a:t>やミドル、アプリは個別にインストールしなければなりません）のことで、</a:t>
            </a:r>
            <a:r>
              <a:rPr kumimoji="1" lang="en-US" altLang="ja-JP" dirty="0"/>
              <a:t>OS</a:t>
            </a:r>
            <a:r>
              <a:rPr kumimoji="1" lang="ja-JP" altLang="en-US" dirty="0" err="1"/>
              <a:t>への</a:t>
            </a:r>
            <a:r>
              <a:rPr kumimoji="1" lang="ja-JP" altLang="en-US" dirty="0"/>
              <a:t>パッチや</a:t>
            </a:r>
            <a:r>
              <a:rPr kumimoji="1" lang="en-US" altLang="ja-JP" dirty="0"/>
              <a:t>DB</a:t>
            </a:r>
            <a:r>
              <a:rPr kumimoji="1" lang="ja-JP" altLang="en-US" dirty="0"/>
              <a:t>のバックアップ、アプリのバージョンアップなどの管理負荷はサーバーの台数分だけかかるわけです。</a:t>
            </a:r>
            <a:endParaRPr kumimoji="1" lang="en-US" altLang="ja-JP" dirty="0"/>
          </a:p>
          <a:p>
            <a:endParaRPr kumimoji="1" lang="en-US" altLang="ja-JP" dirty="0"/>
          </a:p>
          <a:p>
            <a:r>
              <a:rPr kumimoji="1" lang="en-US" altLang="ja-JP" dirty="0"/>
              <a:t>Salesforce</a:t>
            </a:r>
            <a:r>
              <a:rPr kumimoji="1" lang="ja-JP" altLang="en-US" dirty="0"/>
              <a:t>がビジネスを開始したとき、まだ</a:t>
            </a:r>
            <a:r>
              <a:rPr kumimoji="1" lang="en-US" altLang="ja-JP" dirty="0"/>
              <a:t>SaaS</a:t>
            </a:r>
            <a:r>
              <a:rPr kumimoji="1" lang="ja-JP" altLang="en-US" dirty="0"/>
              <a:t>という言葉はありませんでしたから、</a:t>
            </a:r>
            <a:r>
              <a:rPr kumimoji="1" lang="en-US" altLang="ja-JP" dirty="0"/>
              <a:t>ASP</a:t>
            </a:r>
            <a:r>
              <a:rPr kumimoji="1" lang="ja-JP" altLang="en-US" dirty="0"/>
              <a:t>としてビジネスを始めました。しかし、</a:t>
            </a:r>
            <a:r>
              <a:rPr kumimoji="1" lang="en-US" altLang="ja-JP" dirty="0"/>
              <a:t>Salesforce</a:t>
            </a:r>
            <a:r>
              <a:rPr kumimoji="1" lang="ja-JP" altLang="en-US" dirty="0"/>
              <a:t>は当初からパッケージとしてではなく、ネットワークを通じてのサービス提供を考えていたため、それに最適化されたシステム設計を行ったのです。それがマルチテナントです。</a:t>
            </a:r>
            <a:endParaRPr kumimoji="1" lang="en-US" altLang="ja-JP" dirty="0"/>
          </a:p>
          <a:p>
            <a:r>
              <a:rPr kumimoji="1" lang="ja-JP" altLang="en-US" dirty="0"/>
              <a:t>マルチテナントとは「雑居」のことで、様々な企業向けのシステムを</a:t>
            </a:r>
            <a:r>
              <a:rPr kumimoji="1" lang="en-US" altLang="ja-JP" dirty="0"/>
              <a:t>1</a:t>
            </a:r>
            <a:r>
              <a:rPr kumimoji="1" lang="ja-JP" altLang="en-US" dirty="0" err="1"/>
              <a:t>つの</a:t>
            </a:r>
            <a:r>
              <a:rPr kumimoji="1" lang="ja-JP" altLang="en-US" dirty="0"/>
              <a:t>システムに統合することです。</a:t>
            </a:r>
            <a:r>
              <a:rPr kumimoji="1" lang="en-US" altLang="ja-JP" dirty="0"/>
              <a:t>1</a:t>
            </a:r>
            <a:r>
              <a:rPr kumimoji="1" lang="ja-JP" altLang="en-US" dirty="0" err="1"/>
              <a:t>つの</a:t>
            </a:r>
            <a:r>
              <a:rPr kumimoji="1" lang="ja-JP" altLang="en-US" dirty="0"/>
              <a:t>システムで複数の企業をサポートすることができれば、システムの管理は簡単になり、メモリやディスク、プロセッサの利用効率も向上します。</a:t>
            </a:r>
            <a:endParaRPr kumimoji="1" lang="en-US" altLang="ja-JP" dirty="0"/>
          </a:p>
          <a:p>
            <a:endParaRPr kumimoji="1" lang="en-US" altLang="ja-JP" dirty="0"/>
          </a:p>
          <a:p>
            <a:r>
              <a:rPr kumimoji="1" lang="ja-JP" altLang="en-US" dirty="0"/>
              <a:t>少し古い記事ですが、</a:t>
            </a:r>
            <a:r>
              <a:rPr kumimoji="1" lang="en-US" altLang="ja-JP" dirty="0"/>
              <a:t>Salesforce</a:t>
            </a:r>
            <a:r>
              <a:rPr kumimoji="1" lang="ja-JP" altLang="en-US" dirty="0"/>
              <a:t>が</a:t>
            </a:r>
            <a:r>
              <a:rPr kumimoji="1" lang="en-US" altLang="ja-JP" dirty="0"/>
              <a:t>2007</a:t>
            </a:r>
            <a:r>
              <a:rPr kumimoji="1" lang="ja-JP" altLang="en-US" dirty="0"/>
              <a:t>年に</a:t>
            </a:r>
            <a:r>
              <a:rPr kumimoji="1" lang="en-US" altLang="ja-JP" dirty="0"/>
              <a:t>100</a:t>
            </a:r>
            <a:r>
              <a:rPr kumimoji="1" lang="ja-JP" altLang="en-US" dirty="0"/>
              <a:t>万ユーザーを達成したときに、</a:t>
            </a:r>
            <a:r>
              <a:rPr kumimoji="1" lang="en-US" altLang="ja-JP" dirty="0"/>
              <a:t>3</a:t>
            </a:r>
            <a:r>
              <a:rPr kumimoji="1" lang="ja-JP" altLang="en-US" dirty="0"/>
              <a:t>万社、</a:t>
            </a:r>
            <a:r>
              <a:rPr kumimoji="1" lang="en-US" altLang="ja-JP" dirty="0"/>
              <a:t>100</a:t>
            </a:r>
            <a:r>
              <a:rPr kumimoji="1" lang="ja-JP" altLang="en-US" dirty="0"/>
              <a:t>万人のユーザーをわずか</a:t>
            </a:r>
            <a:r>
              <a:rPr kumimoji="1" lang="en-US" altLang="ja-JP" dirty="0"/>
              <a:t>1,000</a:t>
            </a:r>
            <a:r>
              <a:rPr kumimoji="1" lang="ja-JP" altLang="en-US" dirty="0"/>
              <a:t>台のサーバーでサポートしているというのです。驚くべき効率性です。</a:t>
            </a:r>
            <a:endParaRPr kumimoji="1" lang="en-US" altLang="ja-JP" dirty="0"/>
          </a:p>
          <a:p>
            <a:r>
              <a:rPr kumimoji="1" lang="en-US" altLang="ja-JP" dirty="0"/>
              <a:t>http://</a:t>
            </a:r>
            <a:r>
              <a:rPr kumimoji="1" lang="en-US" altLang="ja-JP" dirty="0" err="1"/>
              <a:t>www.publickey1.jp</a:t>
            </a:r>
            <a:r>
              <a:rPr kumimoji="1" lang="en-US" altLang="ja-JP" dirty="0"/>
              <a:t>/blog/09/</a:t>
            </a:r>
            <a:r>
              <a:rPr kumimoji="1" lang="en-US" altLang="ja-JP" dirty="0" err="1"/>
              <a:t>1saas.html</a:t>
            </a:r>
            <a:endParaRPr kumimoji="1" lang="en-US" altLang="ja-JP" dirty="0"/>
          </a:p>
          <a:p>
            <a:r>
              <a:rPr kumimoji="1" lang="en-US" altLang="ja-JP" dirty="0"/>
              <a:t>http://</a:t>
            </a:r>
            <a:r>
              <a:rPr kumimoji="1" lang="en-US" altLang="ja-JP" dirty="0" err="1"/>
              <a:t>jp.techcrunch.com</a:t>
            </a:r>
            <a:r>
              <a:rPr kumimoji="1" lang="en-US" altLang="ja-JP" dirty="0"/>
              <a:t>/2009/03/24/20090323the-efficient-cloud-all-of-salesforce-runs-on-only-1000-servers/</a:t>
            </a:r>
          </a:p>
          <a:p>
            <a:endParaRPr kumimoji="1" lang="en-US" altLang="ja-JP" dirty="0"/>
          </a:p>
          <a:p>
            <a:r>
              <a:rPr kumimoji="1" lang="ja-JP" altLang="en-US" dirty="0"/>
              <a:t>マルチテナントの実現には、マルチテナント対応のデータベースが必要ですが、当時そういったデータベースは無く、</a:t>
            </a:r>
            <a:r>
              <a:rPr kumimoji="1" lang="en-US" altLang="ja-JP" dirty="0"/>
              <a:t>Salesforce</a:t>
            </a:r>
            <a:r>
              <a:rPr kumimoji="1" lang="ja-JP" altLang="en-US" dirty="0"/>
              <a:t>が</a:t>
            </a:r>
            <a:r>
              <a:rPr kumimoji="1" lang="en-US" altLang="ja-JP" dirty="0"/>
              <a:t>Oracle</a:t>
            </a:r>
            <a:r>
              <a:rPr kumimoji="1" lang="ja-JP" altLang="en-US" dirty="0"/>
              <a:t>をベースに独自に開発したと言うことです。</a:t>
            </a:r>
            <a:r>
              <a:rPr kumimoji="1" lang="en-US" altLang="ja-JP" dirty="0"/>
              <a:t>Salesforce</a:t>
            </a:r>
            <a:r>
              <a:rPr kumimoji="1" lang="ja-JP" altLang="en-US" dirty="0"/>
              <a:t>がこのデータベース機能を</a:t>
            </a:r>
            <a:r>
              <a:rPr kumimoji="1" lang="en-US" altLang="ja-JP" dirty="0"/>
              <a:t>PaaS</a:t>
            </a:r>
            <a:r>
              <a:rPr kumimoji="1" lang="ja-JP" altLang="en-US" dirty="0"/>
              <a:t>として外部に提供したのが、</a:t>
            </a:r>
            <a:r>
              <a:rPr kumimoji="1" lang="en-US" altLang="ja-JP" dirty="0" err="1"/>
              <a:t>Database.com</a:t>
            </a:r>
            <a:r>
              <a:rPr kumimoji="1" lang="ja-JP" altLang="en-US" dirty="0" err="1"/>
              <a:t>だっ</a:t>
            </a:r>
            <a:r>
              <a:rPr kumimoji="1" lang="ja-JP" altLang="en-US" dirty="0"/>
              <a:t>たわけです。</a:t>
            </a:r>
            <a:r>
              <a:rPr kumimoji="1" lang="en-US" altLang="ja-JP" dirty="0"/>
              <a:t>Oracle</a:t>
            </a:r>
            <a:r>
              <a:rPr kumimoji="1" lang="ja-JP" altLang="en-US" dirty="0"/>
              <a:t>がマルチテナント機能を実装した</a:t>
            </a:r>
            <a:r>
              <a:rPr kumimoji="1" lang="en-US" altLang="ja-JP" dirty="0" err="1"/>
              <a:t>12c</a:t>
            </a:r>
            <a:r>
              <a:rPr kumimoji="1" lang="ja-JP" altLang="en-US" dirty="0"/>
              <a:t>を発表したのは</a:t>
            </a:r>
            <a:r>
              <a:rPr kumimoji="1" lang="en-US" altLang="ja-JP" dirty="0"/>
              <a:t>2012</a:t>
            </a:r>
            <a:r>
              <a:rPr kumimoji="1" lang="ja-JP" altLang="en-US" dirty="0"/>
              <a:t>年です。</a:t>
            </a:r>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24748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a:t>http://</a:t>
            </a:r>
            <a:r>
              <a:rPr lang="en-US" altLang="ja-JP" sz="1200" dirty="0" err="1"/>
              <a:t>www.publickey1.jp</a:t>
            </a:r>
            <a:r>
              <a:rPr lang="en-US" altLang="ja-JP" sz="1200" dirty="0"/>
              <a:t>/blog/12/</a:t>
            </a:r>
            <a:r>
              <a:rPr lang="en-US" altLang="ja-JP" sz="1200" dirty="0" err="1"/>
              <a:t>post_216.html</a:t>
            </a:r>
            <a:endParaRPr kumimoji="1" lang="en-US" altLang="ja-JP" dirty="0"/>
          </a:p>
          <a:p>
            <a:r>
              <a:rPr kumimoji="1" lang="en-US" altLang="ja-JP" dirty="0"/>
              <a:t>https://</a:t>
            </a:r>
            <a:r>
              <a:rPr kumimoji="1" lang="en-US" altLang="ja-JP" dirty="0" err="1"/>
              <a:t>www.ibm.com</a:t>
            </a:r>
            <a:r>
              <a:rPr kumimoji="1" lang="en-US" altLang="ja-JP" dirty="0"/>
              <a:t>/</a:t>
            </a:r>
            <a:r>
              <a:rPr kumimoji="1" lang="en-US" altLang="ja-JP" dirty="0" err="1"/>
              <a:t>developerworks</a:t>
            </a:r>
            <a:r>
              <a:rPr kumimoji="1" lang="en-US" altLang="ja-JP" dirty="0"/>
              <a:t>/</a:t>
            </a:r>
            <a:r>
              <a:rPr kumimoji="1" lang="en-US" altLang="ja-JP" dirty="0" err="1"/>
              <a:t>jp</a:t>
            </a:r>
            <a:r>
              <a:rPr kumimoji="1" lang="en-US" altLang="ja-JP" dirty="0"/>
              <a:t>/cloud/library/cl-</a:t>
            </a:r>
            <a:r>
              <a:rPr kumimoji="1" lang="en-US" altLang="ja-JP" dirty="0" err="1"/>
              <a:t>multitenantsaas</a:t>
            </a:r>
            <a:r>
              <a:rPr kumimoji="1" lang="en-US" altLang="ja-JP" dirty="0"/>
              <a:t>/</a:t>
            </a:r>
          </a:p>
          <a:p>
            <a:endParaRPr kumimoji="1" lang="en-US" altLang="ja-JP" dirty="0"/>
          </a:p>
          <a:p>
            <a:r>
              <a:rPr lang="ja-JP" altLang="en-US" dirty="0"/>
              <a:t>「</a:t>
            </a:r>
            <a:r>
              <a:rPr lang="en-US" altLang="ja-JP" dirty="0"/>
              <a:t>Oracle </a:t>
            </a:r>
            <a:r>
              <a:rPr lang="en-US" altLang="ja-JP" dirty="0" err="1"/>
              <a:t>OpenWorld</a:t>
            </a:r>
            <a:r>
              <a:rPr lang="en-US" altLang="ja-JP" dirty="0"/>
              <a:t> 2012</a:t>
            </a:r>
            <a:r>
              <a:rPr lang="ja-JP" altLang="en-US" dirty="0"/>
              <a:t>と同時開催された</a:t>
            </a:r>
            <a:r>
              <a:rPr lang="en-US" altLang="ja-JP" dirty="0" err="1"/>
              <a:t>JavaOne</a:t>
            </a:r>
            <a:r>
              <a:rPr lang="ja-JP" altLang="en-US" dirty="0"/>
              <a:t>では</a:t>
            </a:r>
            <a:r>
              <a:rPr lang="en-US" altLang="ja-JP" dirty="0"/>
              <a:t>IBM</a:t>
            </a:r>
            <a:r>
              <a:rPr lang="ja-JP" altLang="en-US" dirty="0"/>
              <a:t>がマルチテナンシーについて実に面白い資料を公開しました。下記の図は、テナントの分離方式の違いに よって、テナントごとにどれだけのメモリリソースを消費するかを示した図です。下から「</a:t>
            </a:r>
            <a:r>
              <a:rPr lang="en-US" altLang="ja-JP" dirty="0"/>
              <a:t>Hardware</a:t>
            </a:r>
            <a:r>
              <a:rPr lang="ja-JP" altLang="en-US" dirty="0"/>
              <a:t>」「</a:t>
            </a:r>
            <a:r>
              <a:rPr lang="en-US" altLang="ja-JP" dirty="0"/>
              <a:t>OS image</a:t>
            </a:r>
            <a:r>
              <a:rPr lang="ja-JP" altLang="en-US" dirty="0"/>
              <a:t>」「</a:t>
            </a:r>
            <a:r>
              <a:rPr lang="en-US" altLang="ja-JP" dirty="0"/>
              <a:t>Middleware</a:t>
            </a:r>
            <a:r>
              <a:rPr lang="ja-JP" altLang="en-US" dirty="0"/>
              <a:t>」「</a:t>
            </a:r>
            <a:r>
              <a:rPr lang="en-US" altLang="ja-JP" dirty="0"/>
              <a:t>Application</a:t>
            </a:r>
            <a:r>
              <a:rPr lang="ja-JP" altLang="en-US" dirty="0"/>
              <a:t>」とレイヤが分かれています。</a:t>
            </a:r>
          </a:p>
          <a:p>
            <a:r>
              <a:rPr lang="ja-JP" altLang="en-US" dirty="0"/>
              <a:t>図の一番左、テナントごとに別々のハードウェアを利用したときには、テナントごとに</a:t>
            </a:r>
            <a:r>
              <a:rPr lang="en-US" altLang="ja-JP" dirty="0" err="1"/>
              <a:t>1GB</a:t>
            </a:r>
            <a:r>
              <a:rPr lang="ja-JP" altLang="en-US" dirty="0"/>
              <a:t>以上のメモリが必要となります。その右、ハイパーバイザによってハードウェアを共有しても、</a:t>
            </a:r>
            <a:r>
              <a:rPr lang="en-US" altLang="ja-JP" dirty="0"/>
              <a:t>OS</a:t>
            </a:r>
            <a:r>
              <a:rPr lang="ja-JP" altLang="en-US" dirty="0"/>
              <a:t>イメージが別々ならば引き続きテナントごとに</a:t>
            </a:r>
            <a:r>
              <a:rPr lang="en-US" altLang="ja-JP" dirty="0" err="1"/>
              <a:t>1GB</a:t>
            </a:r>
            <a:r>
              <a:rPr lang="ja-JP" altLang="en-US" dirty="0"/>
              <a:t>以上のメモリが必要。</a:t>
            </a:r>
          </a:p>
          <a:p>
            <a:r>
              <a:rPr lang="ja-JP" altLang="en-US" dirty="0"/>
              <a:t>これが</a:t>
            </a:r>
            <a:r>
              <a:rPr lang="en-US" altLang="ja-JP" dirty="0"/>
              <a:t>OS</a:t>
            </a:r>
            <a:r>
              <a:rPr lang="ja-JP" altLang="en-US" dirty="0"/>
              <a:t>イメージを共有するとテナントごとに必要なメモリは</a:t>
            </a:r>
            <a:r>
              <a:rPr lang="en-US" altLang="ja-JP" dirty="0" err="1"/>
              <a:t>100MB</a:t>
            </a:r>
            <a:r>
              <a:rPr lang="ja-JP" altLang="en-US" dirty="0"/>
              <a:t>単位となり、ミドルウェア（例えば</a:t>
            </a:r>
            <a:r>
              <a:rPr lang="en-US" altLang="ja-JP" dirty="0"/>
              <a:t>WebSphere</a:t>
            </a:r>
            <a:r>
              <a:rPr lang="ja-JP" altLang="en-US" dirty="0"/>
              <a:t>）まで共有してアプリケーションレイヤで分離すればテナントごとに必要とするメモリは</a:t>
            </a:r>
            <a:r>
              <a:rPr lang="en-US" altLang="ja-JP" dirty="0" err="1"/>
              <a:t>10MB</a:t>
            </a:r>
            <a:r>
              <a:rPr lang="ja-JP" altLang="en-US" dirty="0"/>
              <a:t>単位程度。</a:t>
            </a:r>
          </a:p>
          <a:p>
            <a:r>
              <a:rPr lang="ja-JP" altLang="en-US" dirty="0"/>
              <a:t>さらにアプリケーションも共有し、内部的にテナントを分離すれば</a:t>
            </a:r>
            <a:r>
              <a:rPr lang="en-US" altLang="ja-JP" dirty="0" err="1"/>
              <a:t>10KB</a:t>
            </a:r>
            <a:r>
              <a:rPr lang="ja-JP" altLang="en-US" dirty="0"/>
              <a:t>単位のメモリで済むというのです。」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825454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61537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API</a:t>
            </a:r>
            <a:r>
              <a:rPr lang="ja-JP" altLang="en-US" dirty="0"/>
              <a:t>が整備されれば、様々な</a:t>
            </a:r>
            <a:r>
              <a:rPr lang="en-US" altLang="ja-JP" dirty="0"/>
              <a:t>Web</a:t>
            </a:r>
            <a:r>
              <a:rPr lang="ja-JP" altLang="en-US" dirty="0"/>
              <a:t>サービスを組み合わせるだけで、自分ではプログラムを書かなくても相当高度な処理を行えるよう</a:t>
            </a:r>
            <a:r>
              <a:rPr lang="ja-JP" altLang="en-US"/>
              <a:t>になっていくことが期待されます。</a:t>
            </a:r>
            <a:endParaRPr lang="ja-JP" altLang="en-US" dirty="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A8759DA-CD6B-4D89-A09F-27FB1DE1A676}" type="slidenum">
              <a:rPr lang="ja-JP" altLang="en-US" smtClean="0"/>
              <a:pPr eaLnBrk="1" hangingPunct="1"/>
              <a:t>14</a:t>
            </a:fld>
            <a:endParaRPr lang="ja-JP" altLang="en-US"/>
          </a:p>
        </p:txBody>
      </p:sp>
    </p:spTree>
    <p:extLst>
      <p:ext uri="{BB962C8B-B14F-4D97-AF65-F5344CB8AC3E}">
        <p14:creationId xmlns:p14="http://schemas.microsoft.com/office/powerpoint/2010/main" val="3369563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effectLst/>
                <a:latin typeface="Arial Black" panose="020B0A04020102020204" pitchFamily="34" charset="0"/>
                <a:ea typeface="HGP創英角ｺﾞｼｯｸUB" pitchFamily="50" charset="-128"/>
                <a:cs typeface="Arial"/>
              </a:rPr>
              <a:t>PaaS</a:t>
            </a:r>
            <a:r>
              <a:rPr lang="ja-JP" altLang="en-US" sz="2800" dirty="0">
                <a:solidFill>
                  <a:srgbClr val="FFFFFF"/>
                </a:solidFill>
                <a:effectLst/>
                <a:latin typeface="Arial Black" panose="020B0A04020102020204" pitchFamily="34" charset="0"/>
                <a:ea typeface="HGP創英角ｺﾞｼｯｸUB" pitchFamily="50" charset="-128"/>
                <a:cs typeface="Arial"/>
              </a:rPr>
              <a:t>の起源</a:t>
            </a:r>
            <a:endParaRPr lang="en-US" altLang="ja-JP" sz="2800" dirty="0">
              <a:solidFill>
                <a:srgbClr val="FFFFFF"/>
              </a:solidFill>
              <a:effectLst/>
              <a:latin typeface="Arial Black" panose="020B0A04020102020204" pitchFamily="34" charset="0"/>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アプリ開発基盤としての </a:t>
            </a:r>
            <a:r>
              <a:rPr kumimoji="1" lang="en-US" altLang="ja-JP" dirty="0"/>
              <a:t>Lotus Notes</a:t>
            </a:r>
            <a:endParaRPr kumimoji="1" lang="ja-JP" altLang="en-US" dirty="0"/>
          </a:p>
        </p:txBody>
      </p:sp>
      <p:sp>
        <p:nvSpPr>
          <p:cNvPr id="4" name="角丸四角形 3"/>
          <p:cNvSpPr/>
          <p:nvPr/>
        </p:nvSpPr>
        <p:spPr bwMode="auto">
          <a:xfrm>
            <a:off x="395536" y="1124744"/>
            <a:ext cx="8364063" cy="72008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dirty="0">
                <a:solidFill>
                  <a:schemeClr val="bg1"/>
                </a:solidFill>
                <a:latin typeface="+mn-lt"/>
                <a:ea typeface="+mn-ea"/>
              </a:rPr>
              <a:t>グループウェア＝グループ内での情報共有、コミュニケーション、コラボレーションを支援するソフトウェアスイート</a:t>
            </a:r>
            <a:endParaRPr lang="en-US" altLang="ja-JP" dirty="0">
              <a:solidFill>
                <a:schemeClr val="bg1"/>
              </a:solidFill>
              <a:latin typeface="+mn-lt"/>
              <a:ea typeface="+mn-ea"/>
            </a:endParaRPr>
          </a:p>
        </p:txBody>
      </p:sp>
      <p:sp>
        <p:nvSpPr>
          <p:cNvPr id="10" name="角丸四角形 9"/>
          <p:cNvSpPr/>
          <p:nvPr/>
        </p:nvSpPr>
        <p:spPr bwMode="auto">
          <a:xfrm>
            <a:off x="3706789" y="1988840"/>
            <a:ext cx="5052810" cy="208823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a:solidFill>
                  <a:schemeClr val="bg1"/>
                </a:solidFill>
                <a:latin typeface="+mn-lt"/>
                <a:ea typeface="+mn-ea"/>
              </a:rPr>
              <a:t>様々なコミュニケーション機能をワンパッケージ化</a:t>
            </a:r>
            <a:endParaRPr lang="en-US" altLang="ja-JP" sz="1600">
              <a:solidFill>
                <a:schemeClr val="bg1"/>
              </a:solidFill>
              <a:latin typeface="+mn-lt"/>
              <a:ea typeface="+mn-ea"/>
            </a:endParaRPr>
          </a:p>
        </p:txBody>
      </p:sp>
      <p:sp>
        <p:nvSpPr>
          <p:cNvPr id="5" name="角丸四角形 4"/>
          <p:cNvSpPr/>
          <p:nvPr/>
        </p:nvSpPr>
        <p:spPr bwMode="auto">
          <a:xfrm>
            <a:off x="4670424" y="2441141"/>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電子メール</a:t>
            </a:r>
            <a:endParaRPr lang="ja-JP" altLang="en-US" sz="1600" dirty="0">
              <a:solidFill>
                <a:schemeClr val="bg1"/>
              </a:solidFill>
            </a:endParaRPr>
          </a:p>
        </p:txBody>
      </p:sp>
      <p:sp>
        <p:nvSpPr>
          <p:cNvPr id="6" name="角丸四角形 5"/>
          <p:cNvSpPr/>
          <p:nvPr/>
        </p:nvSpPr>
        <p:spPr bwMode="auto">
          <a:xfrm>
            <a:off x="7092281" y="3212976"/>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600" dirty="0">
                <a:solidFill>
                  <a:schemeClr val="bg1"/>
                </a:solidFill>
              </a:rPr>
              <a:t>BBS</a:t>
            </a:r>
          </a:p>
          <a:p>
            <a:pPr algn="ctr">
              <a:spcBef>
                <a:spcPts val="0"/>
              </a:spcBef>
            </a:pPr>
            <a:r>
              <a:rPr lang="ja-JP" altLang="en-US" sz="1600" dirty="0">
                <a:solidFill>
                  <a:schemeClr val="bg1"/>
                </a:solidFill>
              </a:rPr>
              <a:t>電子会議室</a:t>
            </a:r>
          </a:p>
        </p:txBody>
      </p:sp>
      <p:sp>
        <p:nvSpPr>
          <p:cNvPr id="7" name="角丸四角形 6"/>
          <p:cNvSpPr/>
          <p:nvPr/>
        </p:nvSpPr>
        <p:spPr bwMode="auto">
          <a:xfrm>
            <a:off x="3923929" y="3195448"/>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ライブラリ</a:t>
            </a:r>
            <a:endParaRPr lang="ja-JP" altLang="en-US" sz="1600" dirty="0">
              <a:solidFill>
                <a:schemeClr val="bg1"/>
              </a:solidFill>
            </a:endParaRPr>
          </a:p>
        </p:txBody>
      </p:sp>
      <p:sp>
        <p:nvSpPr>
          <p:cNvPr id="8" name="角丸四角形 7"/>
          <p:cNvSpPr/>
          <p:nvPr/>
        </p:nvSpPr>
        <p:spPr bwMode="auto">
          <a:xfrm>
            <a:off x="6312769" y="2441141"/>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a:solidFill>
                  <a:schemeClr val="bg1"/>
                </a:solidFill>
              </a:rPr>
              <a:t>スケジューラ</a:t>
            </a:r>
            <a:endParaRPr lang="ja-JP" altLang="en-US" sz="1600" dirty="0">
              <a:solidFill>
                <a:schemeClr val="bg1"/>
              </a:solidFill>
            </a:endParaRPr>
          </a:p>
        </p:txBody>
      </p:sp>
      <p:sp>
        <p:nvSpPr>
          <p:cNvPr id="9" name="角丸四角形 8"/>
          <p:cNvSpPr/>
          <p:nvPr/>
        </p:nvSpPr>
        <p:spPr bwMode="auto">
          <a:xfrm>
            <a:off x="5508105" y="3195448"/>
            <a:ext cx="1440160" cy="648072"/>
          </a:xfrm>
          <a:prstGeom prst="roundRect">
            <a:avLst>
              <a:gd name="adj" fmla="val 0"/>
            </a:avLst>
          </a:prstGeom>
          <a:solidFill>
            <a:schemeClr val="accent6">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rPr>
              <a:t>ワークフロー</a:t>
            </a:r>
          </a:p>
          <a:p>
            <a:pPr algn="ctr"/>
            <a:r>
              <a:rPr lang="ja-JP" altLang="en-US" sz="1600" dirty="0">
                <a:solidFill>
                  <a:schemeClr val="bg1"/>
                </a:solidFill>
              </a:rPr>
              <a:t>（電子決裁）</a:t>
            </a:r>
          </a:p>
        </p:txBody>
      </p:sp>
      <p:sp>
        <p:nvSpPr>
          <p:cNvPr id="11" name="角丸四角形 10"/>
          <p:cNvSpPr/>
          <p:nvPr/>
        </p:nvSpPr>
        <p:spPr bwMode="auto">
          <a:xfrm>
            <a:off x="419573" y="1988840"/>
            <a:ext cx="2136204" cy="86409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グループウェアのアイデアは</a:t>
            </a:r>
            <a:r>
              <a:rPr lang="en-US" altLang="ja-JP" sz="1600" dirty="0">
                <a:solidFill>
                  <a:schemeClr val="bg1"/>
                </a:solidFill>
                <a:latin typeface="+mn-lt"/>
                <a:ea typeface="+mn-ea"/>
              </a:rPr>
              <a:t>1960</a:t>
            </a:r>
            <a:r>
              <a:rPr lang="ja-JP" altLang="en-US" sz="1600" dirty="0">
                <a:solidFill>
                  <a:schemeClr val="bg1"/>
                </a:solidFill>
                <a:latin typeface="+mn-lt"/>
                <a:ea typeface="+mn-ea"/>
              </a:rPr>
              <a:t>年代末からあった</a:t>
            </a:r>
            <a:endParaRPr lang="en-US" altLang="ja-JP" sz="1600" dirty="0">
              <a:solidFill>
                <a:schemeClr val="bg1"/>
              </a:solidFill>
              <a:latin typeface="+mn-lt"/>
              <a:ea typeface="+mn-ea"/>
            </a:endParaRPr>
          </a:p>
        </p:txBody>
      </p:sp>
      <p:sp>
        <p:nvSpPr>
          <p:cNvPr id="12" name="角丸四角形 11"/>
          <p:cNvSpPr/>
          <p:nvPr/>
        </p:nvSpPr>
        <p:spPr bwMode="auto">
          <a:xfrm>
            <a:off x="419573" y="2924944"/>
            <a:ext cx="2136204" cy="115212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ja-JP" sz="1600" dirty="0">
                <a:solidFill>
                  <a:schemeClr val="bg1"/>
                </a:solidFill>
                <a:latin typeface="+mn-lt"/>
                <a:ea typeface="+mn-ea"/>
              </a:rPr>
              <a:t>PC</a:t>
            </a:r>
            <a:r>
              <a:rPr lang="ja-JP" altLang="en-US" sz="1600" dirty="0">
                <a:solidFill>
                  <a:schemeClr val="bg1"/>
                </a:solidFill>
                <a:latin typeface="+mn-lt"/>
                <a:ea typeface="+mn-ea"/>
              </a:rPr>
              <a:t>の普及により情報量が増大し、情報の効率的共有へのニーズが増した</a:t>
            </a:r>
            <a:endParaRPr lang="en-US" altLang="ja-JP" sz="1600" dirty="0">
              <a:solidFill>
                <a:schemeClr val="bg1"/>
              </a:solidFill>
              <a:latin typeface="+mn-lt"/>
              <a:ea typeface="+mn-ea"/>
            </a:endParaRPr>
          </a:p>
        </p:txBody>
      </p:sp>
      <p:sp>
        <p:nvSpPr>
          <p:cNvPr id="13" name="右矢印 12"/>
          <p:cNvSpPr/>
          <p:nvPr/>
        </p:nvSpPr>
        <p:spPr bwMode="auto">
          <a:xfrm>
            <a:off x="2627785" y="2456892"/>
            <a:ext cx="1008112" cy="1152128"/>
          </a:xfrm>
          <a:prstGeom prst="right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lang="ja-JP" altLang="en-US">
              <a:solidFill>
                <a:schemeClr val="bg1"/>
              </a:solidFill>
              <a:latin typeface="+mn-lt"/>
              <a:ea typeface="+mn-ea"/>
            </a:endParaRPr>
          </a:p>
        </p:txBody>
      </p:sp>
      <p:grpSp>
        <p:nvGrpSpPr>
          <p:cNvPr id="14" name="グループ化 13"/>
          <p:cNvGrpSpPr/>
          <p:nvPr/>
        </p:nvGrpSpPr>
        <p:grpSpPr>
          <a:xfrm>
            <a:off x="395537" y="4270966"/>
            <a:ext cx="6834027" cy="742950"/>
            <a:chOff x="395537" y="4270966"/>
            <a:chExt cx="6834027" cy="74295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270966"/>
              <a:ext cx="2714625"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テキスト ボックス 14"/>
            <p:cNvSpPr txBox="1"/>
            <p:nvPr/>
          </p:nvSpPr>
          <p:spPr>
            <a:xfrm>
              <a:off x="3059833" y="4411608"/>
              <a:ext cx="4169731" cy="461665"/>
            </a:xfrm>
            <a:prstGeom prst="rect">
              <a:avLst/>
            </a:prstGeom>
            <a:noFill/>
          </p:spPr>
          <p:txBody>
            <a:bodyPr wrap="none" rtlCol="0">
              <a:spAutoFit/>
            </a:bodyPr>
            <a:lstStyle/>
            <a:p>
              <a:pPr algn="ctr"/>
              <a:r>
                <a:rPr lang="en-US" altLang="ja-JP" sz="2400" dirty="0">
                  <a:latin typeface="+mn-lt"/>
                  <a:ea typeface="+mn-ea"/>
                </a:rPr>
                <a:t>(1989)</a:t>
              </a:r>
              <a:r>
                <a:rPr lang="ja-JP" altLang="en-US" sz="2400" dirty="0">
                  <a:latin typeface="+mn-lt"/>
                  <a:ea typeface="+mn-ea"/>
                </a:rPr>
                <a:t>＝インターネット直前</a:t>
              </a:r>
            </a:p>
          </p:txBody>
        </p:sp>
      </p:grpSp>
      <p:sp>
        <p:nvSpPr>
          <p:cNvPr id="17" name="角丸四角形 16"/>
          <p:cNvSpPr/>
          <p:nvPr/>
        </p:nvSpPr>
        <p:spPr bwMode="auto">
          <a:xfrm>
            <a:off x="419573" y="5157192"/>
            <a:ext cx="2136204" cy="115212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dirty="0">
                <a:solidFill>
                  <a:schemeClr val="bg1"/>
                </a:solidFill>
                <a:latin typeface="+mn-lt"/>
                <a:ea typeface="+mn-ea"/>
              </a:rPr>
              <a:t>当時</a:t>
            </a:r>
            <a:r>
              <a:rPr lang="en-US" altLang="ja-JP" dirty="0">
                <a:solidFill>
                  <a:schemeClr val="bg1"/>
                </a:solidFill>
                <a:latin typeface="+mn-lt"/>
                <a:ea typeface="+mn-ea"/>
              </a:rPr>
              <a:t>Lotus Notes</a:t>
            </a:r>
            <a:r>
              <a:rPr lang="ja-JP" altLang="en-US" dirty="0">
                <a:solidFill>
                  <a:schemeClr val="bg1"/>
                </a:solidFill>
                <a:latin typeface="+mn-lt"/>
                <a:ea typeface="+mn-ea"/>
              </a:rPr>
              <a:t>が大企業に受け入れられた理由</a:t>
            </a:r>
            <a:endParaRPr lang="en-US" altLang="ja-JP" dirty="0">
              <a:solidFill>
                <a:schemeClr val="bg1"/>
              </a:solidFill>
              <a:latin typeface="+mn-lt"/>
              <a:ea typeface="+mn-ea"/>
            </a:endParaRPr>
          </a:p>
        </p:txBody>
      </p:sp>
      <p:sp>
        <p:nvSpPr>
          <p:cNvPr id="18" name="角丸四角形 17"/>
          <p:cNvSpPr/>
          <p:nvPr/>
        </p:nvSpPr>
        <p:spPr bwMode="auto">
          <a:xfrm>
            <a:off x="2649101" y="5157192"/>
            <a:ext cx="3015952" cy="115212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細い回線でも効率的にレプリケーションを行うことができ、複数の拠点を持つ大企業にとって使い勝手が良かった</a:t>
            </a:r>
            <a:endParaRPr lang="en-US" altLang="ja-JP" sz="1600" dirty="0">
              <a:solidFill>
                <a:schemeClr val="bg1"/>
              </a:solidFill>
              <a:latin typeface="+mn-lt"/>
              <a:ea typeface="+mn-ea"/>
            </a:endParaRPr>
          </a:p>
        </p:txBody>
      </p:sp>
      <p:sp>
        <p:nvSpPr>
          <p:cNvPr id="19" name="角丸四角形 18"/>
          <p:cNvSpPr/>
          <p:nvPr/>
        </p:nvSpPr>
        <p:spPr bwMode="auto">
          <a:xfrm>
            <a:off x="5743648" y="5157192"/>
            <a:ext cx="3015952" cy="115212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a:solidFill>
                  <a:schemeClr val="bg1"/>
                </a:solidFill>
                <a:latin typeface="+mn-lt"/>
                <a:ea typeface="+mn-ea"/>
              </a:rPr>
              <a:t>強力で柔軟なスクリプトにより、ワークフローを比較的簡単に作り込むことができた</a:t>
            </a:r>
            <a:endParaRPr lang="en-US" altLang="ja-JP" sz="1600">
              <a:solidFill>
                <a:schemeClr val="bg1"/>
              </a:solidFill>
              <a:latin typeface="+mn-lt"/>
              <a:ea typeface="+mn-ea"/>
            </a:endParaRPr>
          </a:p>
        </p:txBody>
      </p:sp>
      <p:sp>
        <p:nvSpPr>
          <p:cNvPr id="20" name="角丸四角形 19"/>
          <p:cNvSpPr/>
          <p:nvPr/>
        </p:nvSpPr>
        <p:spPr bwMode="auto">
          <a:xfrm>
            <a:off x="7251624" y="4210392"/>
            <a:ext cx="1507975" cy="86409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ja-JP" altLang="en-US" sz="1600" dirty="0">
                <a:solidFill>
                  <a:schemeClr val="bg1"/>
                </a:solidFill>
                <a:latin typeface="+mn-lt"/>
                <a:ea typeface="+mn-ea"/>
              </a:rPr>
              <a:t>インターネットの商用利用開始は</a:t>
            </a:r>
            <a:r>
              <a:rPr lang="en-US" altLang="ja-JP" sz="1600" dirty="0">
                <a:solidFill>
                  <a:schemeClr val="bg1"/>
                </a:solidFill>
                <a:latin typeface="+mn-lt"/>
                <a:ea typeface="+mn-ea"/>
              </a:rPr>
              <a:t>1988</a:t>
            </a:r>
            <a:r>
              <a:rPr lang="ja-JP" altLang="en-US" sz="1600" dirty="0">
                <a:solidFill>
                  <a:schemeClr val="bg1"/>
                </a:solidFill>
                <a:latin typeface="+mn-lt"/>
                <a:ea typeface="+mn-ea"/>
              </a:rPr>
              <a:t>年</a:t>
            </a:r>
            <a:endParaRPr lang="en-US" altLang="ja-JP" sz="1600" dirty="0">
              <a:solidFill>
                <a:schemeClr val="bg1"/>
              </a:solidFill>
              <a:latin typeface="+mn-lt"/>
              <a:ea typeface="+mn-ea"/>
            </a:endParaRPr>
          </a:p>
        </p:txBody>
      </p:sp>
      <p:sp>
        <p:nvSpPr>
          <p:cNvPr id="3" name="星 10 2"/>
          <p:cNvSpPr/>
          <p:nvPr/>
        </p:nvSpPr>
        <p:spPr bwMode="auto">
          <a:xfrm rot="19733153">
            <a:off x="7834377" y="5615849"/>
            <a:ext cx="1139550" cy="720080"/>
          </a:xfrm>
          <a:prstGeom prst="star1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Lock-in</a:t>
            </a:r>
            <a:endParaRPr kumimoji="0" lang="ja-JP" altLang="en-US" sz="14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41494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1000" fill="hold"/>
                                        <p:tgtEl>
                                          <p:spTgt spid="3"/>
                                        </p:tgtEl>
                                        <p:attrNameLst>
                                          <p:attrName>ppt_w</p:attrName>
                                        </p:attrNameLst>
                                      </p:cBhvr>
                                      <p:tavLst>
                                        <p:tav tm="0">
                                          <p:val>
                                            <p:fltVal val="0"/>
                                          </p:val>
                                        </p:tav>
                                        <p:tav tm="100000">
                                          <p:val>
                                            <p:strVal val="#ppt_w"/>
                                          </p:val>
                                        </p:tav>
                                      </p:tavLst>
                                    </p:anim>
                                    <p:anim calcmode="lin" valueType="num">
                                      <p:cBhvr>
                                        <p:cTn id="71" dur="1000" fill="hold"/>
                                        <p:tgtEl>
                                          <p:spTgt spid="3"/>
                                        </p:tgtEl>
                                        <p:attrNameLst>
                                          <p:attrName>ppt_h</p:attrName>
                                        </p:attrNameLst>
                                      </p:cBhvr>
                                      <p:tavLst>
                                        <p:tav tm="0">
                                          <p:val>
                                            <p:fltVal val="0"/>
                                          </p:val>
                                        </p:tav>
                                        <p:tav tm="100000">
                                          <p:val>
                                            <p:strVal val="#ppt_h"/>
                                          </p:val>
                                        </p:tav>
                                      </p:tavLst>
                                    </p:anim>
                                    <p:anim calcmode="lin" valueType="num">
                                      <p:cBhvr>
                                        <p:cTn id="72" dur="1000" fill="hold"/>
                                        <p:tgtEl>
                                          <p:spTgt spid="3"/>
                                        </p:tgtEl>
                                        <p:attrNameLst>
                                          <p:attrName>style.rotation</p:attrName>
                                        </p:attrNameLst>
                                      </p:cBhvr>
                                      <p:tavLst>
                                        <p:tav tm="0">
                                          <p:val>
                                            <p:fltVal val="90"/>
                                          </p:val>
                                        </p:tav>
                                        <p:tav tm="100000">
                                          <p:val>
                                            <p:fltVal val="0"/>
                                          </p:val>
                                        </p:tav>
                                      </p:tavLst>
                                    </p:anim>
                                    <p:animEffect transition="in" filter="fade">
                                      <p:cBhvr>
                                        <p:cTn id="7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5" grpId="0" animBg="1"/>
      <p:bldP spid="6" grpId="0" animBg="1"/>
      <p:bldP spid="7" grpId="0" animBg="1"/>
      <p:bldP spid="8" grpId="0" animBg="1"/>
      <p:bldP spid="9" grpId="0" animBg="1"/>
      <p:bldP spid="11" grpId="0" animBg="1"/>
      <p:bldP spid="12" grpId="0" animBg="1"/>
      <p:bldP spid="13" grpId="0" animBg="1"/>
      <p:bldP spid="17" grpId="0" animBg="1"/>
      <p:bldP spid="18" grpId="0" animBg="1"/>
      <p:bldP spid="19" grpId="0" animBg="1"/>
      <p:bldP spid="20"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XaaS</a:t>
            </a:r>
            <a:r>
              <a:rPr lang="ja-JP" altLang="en-US" dirty="0"/>
              <a:t>の多様化</a:t>
            </a:r>
            <a:endParaRPr kumimoji="1" lang="ja-JP" altLang="en-US" dirty="0"/>
          </a:p>
        </p:txBody>
      </p:sp>
      <p:sp>
        <p:nvSpPr>
          <p:cNvPr id="3" name="正方形/長方形 2"/>
          <p:cNvSpPr/>
          <p:nvPr/>
        </p:nvSpPr>
        <p:spPr bwMode="auto">
          <a:xfrm>
            <a:off x="323527" y="1268760"/>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アプリケーション</a:t>
            </a:r>
            <a:endParaRPr kumimoji="0" lang="en-US" altLang="ja-JP" sz="1400" dirty="0">
              <a:latin typeface="+mn-lt"/>
              <a:ea typeface="+mn-ea"/>
            </a:endParaRPr>
          </a:p>
        </p:txBody>
      </p:sp>
      <p:sp>
        <p:nvSpPr>
          <p:cNvPr id="4" name="正方形/長方形 3"/>
          <p:cNvSpPr/>
          <p:nvPr/>
        </p:nvSpPr>
        <p:spPr bwMode="auto">
          <a:xfrm>
            <a:off x="323527" y="2264462"/>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ミドルウェア</a:t>
            </a:r>
            <a:endParaRPr kumimoji="0" lang="en-US" altLang="ja-JP" sz="1400" dirty="0">
              <a:latin typeface="+mn-lt"/>
              <a:ea typeface="+mn-ea"/>
            </a:endParaRPr>
          </a:p>
        </p:txBody>
      </p:sp>
      <p:sp>
        <p:nvSpPr>
          <p:cNvPr id="5" name="正方形/長方形 4"/>
          <p:cNvSpPr/>
          <p:nvPr/>
        </p:nvSpPr>
        <p:spPr bwMode="auto">
          <a:xfrm>
            <a:off x="323527" y="3280958"/>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1400" dirty="0">
                <a:latin typeface="+mn-lt"/>
                <a:ea typeface="+mn-ea"/>
              </a:rPr>
              <a:t>OS</a:t>
            </a:r>
          </a:p>
        </p:txBody>
      </p:sp>
      <p:sp>
        <p:nvSpPr>
          <p:cNvPr id="6" name="正方形/長方形 5"/>
          <p:cNvSpPr/>
          <p:nvPr/>
        </p:nvSpPr>
        <p:spPr bwMode="auto">
          <a:xfrm>
            <a:off x="323527" y="4293096"/>
            <a:ext cx="8632491" cy="864096"/>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ハードウェア</a:t>
            </a:r>
            <a:endParaRPr kumimoji="0" lang="en-US" altLang="ja-JP" sz="1400" dirty="0">
              <a:latin typeface="+mn-lt"/>
              <a:ea typeface="+mn-ea"/>
            </a:endParaRPr>
          </a:p>
        </p:txBody>
      </p:sp>
      <p:sp>
        <p:nvSpPr>
          <p:cNvPr id="7" name="正方形/長方形 6"/>
          <p:cNvSpPr/>
          <p:nvPr/>
        </p:nvSpPr>
        <p:spPr bwMode="auto">
          <a:xfrm rot="16200000">
            <a:off x="752614" y="2888939"/>
            <a:ext cx="3672409" cy="720079"/>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SaaS</a:t>
            </a:r>
            <a:endParaRPr kumimoji="0" lang="en-US" altLang="ja-JP" sz="4400" dirty="0">
              <a:solidFill>
                <a:schemeClr val="bg1"/>
              </a:solidFill>
              <a:latin typeface="+mn-lt"/>
              <a:ea typeface="+mn-ea"/>
            </a:endParaRPr>
          </a:p>
        </p:txBody>
      </p:sp>
      <p:sp>
        <p:nvSpPr>
          <p:cNvPr id="9" name="正方形/長方形 8"/>
          <p:cNvSpPr/>
          <p:nvPr/>
        </p:nvSpPr>
        <p:spPr bwMode="auto">
          <a:xfrm rot="16200000">
            <a:off x="4608011" y="3032956"/>
            <a:ext cx="338437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XaaS</a:t>
            </a:r>
            <a:endParaRPr kumimoji="0" lang="en-US" altLang="ja-JP" sz="4400" dirty="0">
              <a:solidFill>
                <a:schemeClr val="bg1"/>
              </a:solidFill>
              <a:latin typeface="+mn-lt"/>
              <a:ea typeface="+mn-ea"/>
            </a:endParaRPr>
          </a:p>
        </p:txBody>
      </p:sp>
      <p:sp>
        <p:nvSpPr>
          <p:cNvPr id="10" name="正方形/長方形 9"/>
          <p:cNvSpPr/>
          <p:nvPr/>
        </p:nvSpPr>
        <p:spPr bwMode="auto">
          <a:xfrm rot="16200000">
            <a:off x="2159733" y="3392996"/>
            <a:ext cx="2664296"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a:solidFill>
                  <a:schemeClr val="bg1"/>
                </a:solidFill>
                <a:latin typeface="+mn-lt"/>
                <a:ea typeface="+mn-ea"/>
              </a:rPr>
              <a:t>Force.com</a:t>
            </a:r>
          </a:p>
        </p:txBody>
      </p:sp>
      <p:sp>
        <p:nvSpPr>
          <p:cNvPr id="11" name="正方形/長方形 10"/>
          <p:cNvSpPr/>
          <p:nvPr/>
        </p:nvSpPr>
        <p:spPr bwMode="auto">
          <a:xfrm>
            <a:off x="306832" y="5301208"/>
            <a:ext cx="8649187" cy="936104"/>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latin typeface="+mn-lt"/>
                <a:ea typeface="+mn-ea"/>
              </a:rPr>
              <a:t>様々な</a:t>
            </a:r>
            <a:r>
              <a:rPr kumimoji="0" lang="en-US" altLang="ja-JP" sz="2400" dirty="0" err="1">
                <a:solidFill>
                  <a:schemeClr val="bg1"/>
                </a:solidFill>
                <a:latin typeface="+mn-lt"/>
                <a:ea typeface="+mn-ea"/>
              </a:rPr>
              <a:t>XaaS</a:t>
            </a:r>
            <a:r>
              <a:rPr kumimoji="0" lang="ja-JP" altLang="en-US" sz="2400" dirty="0">
                <a:solidFill>
                  <a:schemeClr val="bg1"/>
                </a:solidFill>
                <a:latin typeface="+mn-lt"/>
                <a:ea typeface="+mn-ea"/>
              </a:rPr>
              <a:t>が考案され、従来の分類に収まらなくなった</a:t>
            </a:r>
            <a:endParaRPr kumimoji="0" lang="en-US" altLang="ja-JP" sz="2400" dirty="0">
              <a:solidFill>
                <a:schemeClr val="bg1"/>
              </a:solidFill>
              <a:latin typeface="+mn-lt"/>
              <a:ea typeface="+mn-ea"/>
            </a:endParaRPr>
          </a:p>
        </p:txBody>
      </p:sp>
      <p:sp>
        <p:nvSpPr>
          <p:cNvPr id="21" name="正方形/長方形 20"/>
          <p:cNvSpPr/>
          <p:nvPr/>
        </p:nvSpPr>
        <p:spPr bwMode="auto">
          <a:xfrm rot="16200000">
            <a:off x="2807803" y="3104964"/>
            <a:ext cx="324036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dirty="0">
                <a:solidFill>
                  <a:schemeClr val="bg1"/>
                </a:solidFill>
                <a:latin typeface="+mn-lt"/>
                <a:ea typeface="+mn-ea"/>
              </a:rPr>
              <a:t>BaaS/</a:t>
            </a:r>
            <a:r>
              <a:rPr kumimoji="0" lang="en-US" altLang="ja-JP" sz="3600" dirty="0" err="1">
                <a:solidFill>
                  <a:schemeClr val="bg1"/>
                </a:solidFill>
                <a:latin typeface="+mn-lt"/>
                <a:ea typeface="+mn-ea"/>
              </a:rPr>
              <a:t>mBaaS</a:t>
            </a:r>
            <a:endParaRPr kumimoji="0" lang="en-US" altLang="ja-JP" sz="3600" dirty="0">
              <a:solidFill>
                <a:schemeClr val="bg1"/>
              </a:solidFill>
              <a:latin typeface="+mn-lt"/>
              <a:ea typeface="+mn-ea"/>
            </a:endParaRPr>
          </a:p>
        </p:txBody>
      </p:sp>
      <p:sp>
        <p:nvSpPr>
          <p:cNvPr id="16" name="正方形/長方形 15">
            <a:extLst>
              <a:ext uri="{FF2B5EF4-FFF2-40B4-BE49-F238E27FC236}">
                <a16:creationId xmlns:a16="http://schemas.microsoft.com/office/drawing/2014/main" id="{187D53B8-AF6C-420D-AA89-1F8556E3C977}"/>
              </a:ext>
            </a:extLst>
          </p:cNvPr>
          <p:cNvSpPr/>
          <p:nvPr/>
        </p:nvSpPr>
        <p:spPr bwMode="auto">
          <a:xfrm rot="16200000">
            <a:off x="7308309" y="3861048"/>
            <a:ext cx="1728192" cy="720079"/>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IaaS</a:t>
            </a:r>
            <a:endParaRPr kumimoji="0" lang="en-US" altLang="ja-JP" sz="4400" dirty="0">
              <a:solidFill>
                <a:schemeClr val="bg1"/>
              </a:solidFill>
              <a:latin typeface="+mn-lt"/>
              <a:ea typeface="+mn-ea"/>
            </a:endParaRPr>
          </a:p>
        </p:txBody>
      </p:sp>
      <p:sp>
        <p:nvSpPr>
          <p:cNvPr id="18" name="正方形/長方形 17">
            <a:extLst>
              <a:ext uri="{FF2B5EF4-FFF2-40B4-BE49-F238E27FC236}">
                <a16:creationId xmlns:a16="http://schemas.microsoft.com/office/drawing/2014/main" id="{B7204E72-A333-4468-97BA-188F3F10153D}"/>
              </a:ext>
            </a:extLst>
          </p:cNvPr>
          <p:cNvSpPr/>
          <p:nvPr/>
        </p:nvSpPr>
        <p:spPr bwMode="auto">
          <a:xfrm rot="16200000">
            <a:off x="4106701" y="3465004"/>
            <a:ext cx="2520280"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XaaS</a:t>
            </a:r>
            <a:endParaRPr kumimoji="0" lang="en-US" altLang="ja-JP" sz="4400" dirty="0">
              <a:solidFill>
                <a:schemeClr val="bg1"/>
              </a:solidFill>
              <a:latin typeface="+mn-lt"/>
              <a:ea typeface="+mn-ea"/>
            </a:endParaRPr>
          </a:p>
        </p:txBody>
      </p:sp>
      <p:sp>
        <p:nvSpPr>
          <p:cNvPr id="19" name="正方形/長方形 18">
            <a:extLst>
              <a:ext uri="{FF2B5EF4-FFF2-40B4-BE49-F238E27FC236}">
                <a16:creationId xmlns:a16="http://schemas.microsoft.com/office/drawing/2014/main" id="{DAABA52C-8FC3-4AB5-B99B-AE6DB5EBA776}"/>
              </a:ext>
            </a:extLst>
          </p:cNvPr>
          <p:cNvSpPr/>
          <p:nvPr/>
        </p:nvSpPr>
        <p:spPr bwMode="auto">
          <a:xfrm rot="16200000">
            <a:off x="6156513" y="3648096"/>
            <a:ext cx="2154092" cy="720079"/>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400" dirty="0" err="1">
                <a:solidFill>
                  <a:schemeClr val="bg1"/>
                </a:solidFill>
                <a:latin typeface="+mn-lt"/>
                <a:ea typeface="+mn-ea"/>
              </a:rPr>
              <a:t>XaaS</a:t>
            </a:r>
            <a:endParaRPr kumimoji="0" lang="en-US" altLang="ja-JP" sz="4400" dirty="0">
              <a:solidFill>
                <a:schemeClr val="bg1"/>
              </a:solidFill>
              <a:latin typeface="+mn-lt"/>
              <a:ea typeface="+mn-ea"/>
            </a:endParaRPr>
          </a:p>
        </p:txBody>
      </p:sp>
    </p:spTree>
    <p:extLst>
      <p:ext uri="{BB962C8B-B14F-4D97-AF65-F5344CB8AC3E}">
        <p14:creationId xmlns:p14="http://schemas.microsoft.com/office/powerpoint/2010/main" val="277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par>
                                <p:cTn id="13" presetID="16" presetClass="entr" presetSubtype="4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Horizontal)">
                                      <p:cBhvr>
                                        <p:cTn id="15" dur="500"/>
                                        <p:tgtEl>
                                          <p:spTgt spid="10"/>
                                        </p:tgtEl>
                                      </p:cBhvr>
                                    </p:animEffect>
                                  </p:childTnLst>
                                </p:cTn>
                              </p:par>
                              <p:par>
                                <p:cTn id="16" presetID="16" presetClass="entr" presetSubtype="4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outHorizontal)">
                                      <p:cBhvr>
                                        <p:cTn id="18" dur="500"/>
                                        <p:tgtEl>
                                          <p:spTgt spid="21"/>
                                        </p:tgtEl>
                                      </p:cBhvr>
                                    </p:animEffect>
                                  </p:childTnLst>
                                </p:cTn>
                              </p:par>
                              <p:par>
                                <p:cTn id="19" presetID="16" presetClass="entr" presetSubtype="42"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outHorizontal)">
                                      <p:cBhvr>
                                        <p:cTn id="21" dur="500"/>
                                        <p:tgtEl>
                                          <p:spTgt spid="18"/>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out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21" grpId="0" animBg="1"/>
      <p:bldP spid="16"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マッシュアップ開発の部品としての</a:t>
            </a:r>
            <a:r>
              <a:rPr kumimoji="1" lang="en-US" altLang="ja-JP" dirty="0"/>
              <a:t>Web</a:t>
            </a:r>
            <a:r>
              <a:rPr kumimoji="1" lang="ja-JP" altLang="en-US" dirty="0"/>
              <a:t>サービス</a:t>
            </a:r>
          </a:p>
        </p:txBody>
      </p:sp>
      <p:grpSp>
        <p:nvGrpSpPr>
          <p:cNvPr id="19" name="グループ化 18"/>
          <p:cNvGrpSpPr/>
          <p:nvPr/>
        </p:nvGrpSpPr>
        <p:grpSpPr>
          <a:xfrm>
            <a:off x="196083" y="1052736"/>
            <a:ext cx="2719733" cy="1730766"/>
            <a:chOff x="196083" y="1052736"/>
            <a:chExt cx="2719733" cy="1730766"/>
          </a:xfrm>
        </p:grpSpPr>
        <p:sp>
          <p:nvSpPr>
            <p:cNvPr id="3" name="正方形/長方形 2"/>
            <p:cNvSpPr/>
            <p:nvPr/>
          </p:nvSpPr>
          <p:spPr bwMode="auto">
            <a:xfrm>
              <a:off x="196083" y="1052736"/>
              <a:ext cx="2088232" cy="1728192"/>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effectLst/>
                  <a:latin typeface="+mn-lt"/>
                  <a:ea typeface="+mn-ea"/>
                </a:rPr>
                <a:t>クラウドサービス</a:t>
              </a:r>
            </a:p>
          </p:txBody>
        </p:sp>
        <p:sp>
          <p:nvSpPr>
            <p:cNvPr id="6" name="正方形/長方形 5"/>
            <p:cNvSpPr/>
            <p:nvPr/>
          </p:nvSpPr>
          <p:spPr bwMode="auto">
            <a:xfrm>
              <a:off x="2267744" y="1055310"/>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grpSp>
      <p:grpSp>
        <p:nvGrpSpPr>
          <p:cNvPr id="20" name="グループ化 19"/>
          <p:cNvGrpSpPr/>
          <p:nvPr/>
        </p:nvGrpSpPr>
        <p:grpSpPr>
          <a:xfrm>
            <a:off x="196083" y="2884803"/>
            <a:ext cx="2719733" cy="1728192"/>
            <a:chOff x="196083" y="2884803"/>
            <a:chExt cx="2719733" cy="1728192"/>
          </a:xfrm>
        </p:grpSpPr>
        <p:sp>
          <p:nvSpPr>
            <p:cNvPr id="4" name="正方形/長方形 3"/>
            <p:cNvSpPr/>
            <p:nvPr/>
          </p:nvSpPr>
          <p:spPr bwMode="auto">
            <a:xfrm>
              <a:off x="196083" y="2884803"/>
              <a:ext cx="2088232" cy="1728192"/>
            </a:xfrm>
            <a:prstGeom prst="rect">
              <a:avLst/>
            </a:prstGeom>
            <a:solidFill>
              <a:schemeClr val="bg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latin typeface="+mn-lt"/>
                  <a:ea typeface="+mn-ea"/>
                </a:rPr>
                <a:t>クラウドサービス</a:t>
              </a:r>
            </a:p>
          </p:txBody>
        </p:sp>
        <p:sp>
          <p:nvSpPr>
            <p:cNvPr id="7" name="正方形/長方形 6"/>
            <p:cNvSpPr/>
            <p:nvPr/>
          </p:nvSpPr>
          <p:spPr bwMode="auto">
            <a:xfrm>
              <a:off x="2267744" y="2884803"/>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grpSp>
      <p:grpSp>
        <p:nvGrpSpPr>
          <p:cNvPr id="21" name="グループ化 20"/>
          <p:cNvGrpSpPr/>
          <p:nvPr/>
        </p:nvGrpSpPr>
        <p:grpSpPr>
          <a:xfrm>
            <a:off x="179512" y="4733336"/>
            <a:ext cx="2736304" cy="1728192"/>
            <a:chOff x="179512" y="4733336"/>
            <a:chExt cx="2736304" cy="1728192"/>
          </a:xfrm>
        </p:grpSpPr>
        <p:sp>
          <p:nvSpPr>
            <p:cNvPr id="5" name="正方形/長方形 4"/>
            <p:cNvSpPr/>
            <p:nvPr/>
          </p:nvSpPr>
          <p:spPr bwMode="auto">
            <a:xfrm>
              <a:off x="179512" y="4733336"/>
              <a:ext cx="2088232" cy="1728192"/>
            </a:xfrm>
            <a:prstGeom prst="rect">
              <a:avLst/>
            </a:prstGeom>
            <a:solidFill>
              <a:schemeClr val="accent4">
                <a:lumMod val="40000"/>
                <a:lumOff val="6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a:latin typeface="+mn-lt"/>
                  <a:ea typeface="+mn-ea"/>
                </a:rPr>
                <a:t>OSS</a:t>
              </a:r>
              <a:r>
                <a:rPr kumimoji="0" lang="ja-JP" altLang="en-US" sz="1400" dirty="0">
                  <a:latin typeface="+mn-lt"/>
                  <a:ea typeface="+mn-ea"/>
                </a:rPr>
                <a:t>パッケージ</a:t>
              </a:r>
            </a:p>
          </p:txBody>
        </p:sp>
        <p:sp>
          <p:nvSpPr>
            <p:cNvPr id="8" name="正方形/長方形 7"/>
            <p:cNvSpPr/>
            <p:nvPr/>
          </p:nvSpPr>
          <p:spPr bwMode="auto">
            <a:xfrm>
              <a:off x="2267744" y="4733336"/>
              <a:ext cx="648072" cy="172819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API</a:t>
              </a:r>
              <a:endParaRPr kumimoji="0" lang="ja-JP" altLang="en-US" sz="1400" b="0" i="0" u="none" strike="noStrike" cap="none" normalizeH="0" dirty="0">
                <a:ln>
                  <a:noFill/>
                </a:ln>
                <a:solidFill>
                  <a:schemeClr val="bg1"/>
                </a:solidFill>
                <a:effectLst/>
                <a:latin typeface="+mn-lt"/>
                <a:ea typeface="+mn-ea"/>
              </a:endParaRPr>
            </a:p>
          </p:txBody>
        </p:sp>
      </p:grpSp>
      <p:sp>
        <p:nvSpPr>
          <p:cNvPr id="23" name="正方形/長方形 22"/>
          <p:cNvSpPr/>
          <p:nvPr/>
        </p:nvSpPr>
        <p:spPr bwMode="auto">
          <a:xfrm>
            <a:off x="6228184" y="10527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マッシュアップ開発</a:t>
            </a:r>
            <a:endParaRPr kumimoji="0" lang="en-US" altLang="ja-JP" sz="1400" dirty="0">
              <a:solidFill>
                <a:schemeClr val="bg1"/>
              </a:solidFill>
              <a:latin typeface="+mn-lt"/>
              <a:ea typeface="+mn-ea"/>
            </a:endParaRPr>
          </a:p>
          <a:p>
            <a:pPr algn="ctr">
              <a:spcBef>
                <a:spcPct val="20000"/>
              </a:spcBef>
            </a:pPr>
            <a:r>
              <a:rPr kumimoji="0" lang="en-US" altLang="ja-JP" sz="1400" dirty="0">
                <a:solidFill>
                  <a:schemeClr val="bg1"/>
                </a:solidFill>
                <a:latin typeface="+mn-lt"/>
                <a:ea typeface="+mn-ea"/>
              </a:rPr>
              <a:t>IT </a:t>
            </a:r>
            <a:r>
              <a:rPr kumimoji="0" lang="ja-JP" altLang="en-US" sz="1400" dirty="0">
                <a:solidFill>
                  <a:schemeClr val="bg1"/>
                </a:solidFill>
                <a:latin typeface="+mn-lt"/>
                <a:ea typeface="+mn-ea"/>
              </a:rPr>
              <a:t>の深い知識がなくても、既存の</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a:t>
            </a:r>
            <a:r>
              <a:rPr kumimoji="0" lang="en-US" altLang="ja-JP" sz="1400" dirty="0">
                <a:solidFill>
                  <a:schemeClr val="bg1"/>
                </a:solidFill>
                <a:latin typeface="+mn-lt"/>
                <a:ea typeface="+mn-ea"/>
              </a:rPr>
              <a:t>API</a:t>
            </a:r>
            <a:r>
              <a:rPr kumimoji="0" lang="ja-JP" altLang="en-US" sz="1400" dirty="0">
                <a:solidFill>
                  <a:schemeClr val="bg1"/>
                </a:solidFill>
                <a:latin typeface="+mn-lt"/>
                <a:ea typeface="+mn-ea"/>
              </a:rPr>
              <a:t>を組み合わせて、短期間でアプリケーション開発を行うこと。新しい開発技法として注目されている。</a:t>
            </a:r>
          </a:p>
        </p:txBody>
      </p:sp>
      <p:sp>
        <p:nvSpPr>
          <p:cNvPr id="15" name="正方形/長方形 14"/>
          <p:cNvSpPr/>
          <p:nvPr/>
        </p:nvSpPr>
        <p:spPr bwMode="auto">
          <a:xfrm>
            <a:off x="6228184" y="4733336"/>
            <a:ext cx="2592288" cy="172819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様々な</a:t>
            </a:r>
            <a:r>
              <a:rPr kumimoji="0" lang="en-US" altLang="ja-JP" sz="1400" dirty="0">
                <a:solidFill>
                  <a:schemeClr val="bg1"/>
                </a:solidFill>
                <a:latin typeface="+mn-lt"/>
                <a:ea typeface="+mn-ea"/>
              </a:rPr>
              <a:t>Web</a:t>
            </a:r>
            <a:r>
              <a:rPr kumimoji="0" lang="ja-JP" altLang="en-US" sz="1400" dirty="0">
                <a:solidFill>
                  <a:schemeClr val="bg1"/>
                </a:solidFill>
                <a:latin typeface="+mn-lt"/>
                <a:ea typeface="+mn-ea"/>
              </a:rPr>
              <a:t>サービスや</a:t>
            </a:r>
            <a:r>
              <a:rPr kumimoji="0" lang="en-US" altLang="ja-JP" sz="1400" dirty="0" err="1">
                <a:solidFill>
                  <a:schemeClr val="bg1"/>
                </a:solidFill>
                <a:latin typeface="+mn-lt"/>
                <a:ea typeface="+mn-ea"/>
              </a:rPr>
              <a:t>BaaS</a:t>
            </a:r>
            <a:r>
              <a:rPr kumimoji="0" lang="ja-JP" altLang="en-US" sz="1400" dirty="0">
                <a:solidFill>
                  <a:schemeClr val="bg1"/>
                </a:solidFill>
                <a:latin typeface="+mn-lt"/>
                <a:ea typeface="+mn-ea"/>
              </a:rPr>
              <a:t>などのサービス、豊富な</a:t>
            </a:r>
            <a:r>
              <a:rPr kumimoji="0" lang="en-US" altLang="ja-JP" sz="1400" dirty="0">
                <a:solidFill>
                  <a:schemeClr val="bg1"/>
                </a:solidFill>
                <a:latin typeface="+mn-lt"/>
                <a:ea typeface="+mn-ea"/>
              </a:rPr>
              <a:t>OSS</a:t>
            </a:r>
            <a:r>
              <a:rPr kumimoji="0" lang="ja-JP" altLang="en-US" sz="1400" dirty="0">
                <a:solidFill>
                  <a:schemeClr val="bg1"/>
                </a:solidFill>
                <a:latin typeface="+mn-lt"/>
                <a:ea typeface="+mn-ea"/>
              </a:rPr>
              <a:t>などにより、新たなプログラミングをせずにアプリケーションを開発することが可能になってきた</a:t>
            </a:r>
          </a:p>
        </p:txBody>
      </p:sp>
      <p:grpSp>
        <p:nvGrpSpPr>
          <p:cNvPr id="11" name="グループ化 10"/>
          <p:cNvGrpSpPr/>
          <p:nvPr/>
        </p:nvGrpSpPr>
        <p:grpSpPr>
          <a:xfrm>
            <a:off x="2915816" y="1408639"/>
            <a:ext cx="5904656" cy="4680520"/>
            <a:chOff x="2915816" y="1408639"/>
            <a:chExt cx="5904656" cy="4680520"/>
          </a:xfrm>
        </p:grpSpPr>
        <p:cxnSp>
          <p:nvCxnSpPr>
            <p:cNvPr id="12" name="カギ線コネクタ 11"/>
            <p:cNvCxnSpPr>
              <a:stCxn id="6" idx="3"/>
            </p:cNvCxnSpPr>
            <p:nvPr/>
          </p:nvCxnSpPr>
          <p:spPr bwMode="auto">
            <a:xfrm>
              <a:off x="2915816" y="1919406"/>
              <a:ext cx="1584176" cy="1293570"/>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cxnSp>
          <p:nvCxnSpPr>
            <p:cNvPr id="14" name="直線コネクタ 13"/>
            <p:cNvCxnSpPr>
              <a:stCxn id="7" idx="3"/>
              <a:endCxn id="10" idx="0"/>
            </p:cNvCxnSpPr>
            <p:nvPr/>
          </p:nvCxnSpPr>
          <p:spPr bwMode="auto">
            <a:xfrm>
              <a:off x="2915816" y="3748899"/>
              <a:ext cx="1584176" cy="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16" name="カギ線コネクタ 15"/>
            <p:cNvCxnSpPr>
              <a:stCxn id="8" idx="3"/>
            </p:cNvCxnSpPr>
            <p:nvPr/>
          </p:nvCxnSpPr>
          <p:spPr bwMode="auto">
            <a:xfrm flipV="1">
              <a:off x="2915816" y="4293096"/>
              <a:ext cx="1584176" cy="1304336"/>
            </a:xfrm>
            <a:prstGeom prst="bentConnector3">
              <a:avLst/>
            </a:prstGeom>
            <a:solidFill>
              <a:schemeClr val="bg1"/>
            </a:solidFill>
            <a:ln w="38100" cap="flat" cmpd="sng" algn="ctr">
              <a:solidFill>
                <a:srgbClr val="C00000"/>
              </a:solidFill>
              <a:prstDash val="solid"/>
              <a:round/>
              <a:headEnd type="none" w="med" len="med"/>
              <a:tailEnd type="none" w="med" len="med"/>
            </a:ln>
            <a:effectLst/>
          </p:spPr>
        </p:cxnSp>
        <p:sp>
          <p:nvSpPr>
            <p:cNvPr id="10" name="正方形/長方形 9"/>
            <p:cNvSpPr/>
            <p:nvPr/>
          </p:nvSpPr>
          <p:spPr bwMode="auto">
            <a:xfrm rot="16200000">
              <a:off x="2519772" y="3388859"/>
              <a:ext cx="4680520" cy="720080"/>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dirty="0">
                  <a:ln>
                    <a:noFill/>
                  </a:ln>
                  <a:solidFill>
                    <a:schemeClr val="bg1"/>
                  </a:solidFill>
                  <a:effectLst/>
                  <a:latin typeface="+mn-lt"/>
                  <a:ea typeface="+mn-ea"/>
                </a:rPr>
                <a:t>マッシュアップ</a:t>
              </a:r>
            </a:p>
          </p:txBody>
        </p:sp>
        <p:sp>
          <p:nvSpPr>
            <p:cNvPr id="9" name="正方形/長方形 8"/>
            <p:cNvSpPr/>
            <p:nvPr/>
          </p:nvSpPr>
          <p:spPr bwMode="auto">
            <a:xfrm>
              <a:off x="6228184" y="2884803"/>
              <a:ext cx="2592288" cy="172819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自社サービス</a:t>
              </a:r>
            </a:p>
          </p:txBody>
        </p:sp>
        <p:cxnSp>
          <p:nvCxnSpPr>
            <p:cNvPr id="17" name="直線コネクタ 16"/>
            <p:cNvCxnSpPr>
              <a:stCxn id="10" idx="2"/>
              <a:endCxn id="9" idx="1"/>
            </p:cNvCxnSpPr>
            <p:nvPr/>
          </p:nvCxnSpPr>
          <p:spPr bwMode="auto">
            <a:xfrm>
              <a:off x="5220072" y="3748899"/>
              <a:ext cx="1008112" cy="0"/>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39713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EEA544-A3CA-4F14-A1A9-B4440D998F0A}"/>
              </a:ext>
            </a:extLst>
          </p:cNvPr>
          <p:cNvPicPr>
            <a:picLocks noChangeAspect="1"/>
          </p:cNvPicPr>
          <p:nvPr/>
        </p:nvPicPr>
        <p:blipFill>
          <a:blip r:embed="rId2"/>
          <a:stretch>
            <a:fillRect/>
          </a:stretch>
        </p:blipFill>
        <p:spPr>
          <a:xfrm>
            <a:off x="457200" y="903856"/>
            <a:ext cx="5243458" cy="3454389"/>
          </a:xfrm>
          <a:prstGeom prst="rect">
            <a:avLst/>
          </a:prstGeom>
          <a:ln>
            <a:solidFill>
              <a:schemeClr val="tx1">
                <a:lumMod val="50000"/>
                <a:lumOff val="50000"/>
              </a:schemeClr>
            </a:solidFill>
          </a:ln>
        </p:spPr>
      </p:pic>
      <p:sp>
        <p:nvSpPr>
          <p:cNvPr id="2" name="タイトル 1"/>
          <p:cNvSpPr>
            <a:spLocks noGrp="1"/>
          </p:cNvSpPr>
          <p:nvPr>
            <p:ph type="title"/>
          </p:nvPr>
        </p:nvSpPr>
        <p:spPr/>
        <p:txBody>
          <a:bodyPr/>
          <a:lstStyle/>
          <a:p>
            <a:r>
              <a:rPr kumimoji="1" lang="ja-JP" altLang="en-US" dirty="0"/>
              <a:t>簡単なマッシュアップの例</a:t>
            </a:r>
          </a:p>
        </p:txBody>
      </p:sp>
      <p:pic>
        <p:nvPicPr>
          <p:cNvPr id="7" name="図 6">
            <a:extLst>
              <a:ext uri="{FF2B5EF4-FFF2-40B4-BE49-F238E27FC236}">
                <a16:creationId xmlns:a16="http://schemas.microsoft.com/office/drawing/2014/main" id="{971FF29C-F88B-421B-90FD-F7D899F7AEB6}"/>
              </a:ext>
            </a:extLst>
          </p:cNvPr>
          <p:cNvPicPr>
            <a:picLocks noChangeAspect="1"/>
          </p:cNvPicPr>
          <p:nvPr/>
        </p:nvPicPr>
        <p:blipFill>
          <a:blip r:embed="rId3"/>
          <a:stretch>
            <a:fillRect/>
          </a:stretch>
        </p:blipFill>
        <p:spPr>
          <a:xfrm>
            <a:off x="2398815" y="1717811"/>
            <a:ext cx="6424551" cy="4698823"/>
          </a:xfrm>
          <a:prstGeom prst="rect">
            <a:avLst/>
          </a:prstGeom>
        </p:spPr>
      </p:pic>
    </p:spTree>
    <p:extLst>
      <p:ext uri="{BB962C8B-B14F-4D97-AF65-F5344CB8AC3E}">
        <p14:creationId xmlns:p14="http://schemas.microsoft.com/office/powerpoint/2010/main" val="10388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フリーフォーム 22"/>
          <p:cNvSpPr/>
          <p:nvPr/>
        </p:nvSpPr>
        <p:spPr bwMode="auto">
          <a:xfrm>
            <a:off x="5617497" y="1712656"/>
            <a:ext cx="2216426" cy="1789044"/>
          </a:xfrm>
          <a:custGeom>
            <a:avLst/>
            <a:gdLst>
              <a:gd name="connsiteX0" fmla="*/ 626165 w 2216426"/>
              <a:gd name="connsiteY0" fmla="*/ 0 h 1789044"/>
              <a:gd name="connsiteX1" fmla="*/ 2047461 w 2216426"/>
              <a:gd name="connsiteY1" fmla="*/ 0 h 1789044"/>
              <a:gd name="connsiteX2" fmla="*/ 2216426 w 2216426"/>
              <a:gd name="connsiteY2" fmla="*/ 1779105 h 1789044"/>
              <a:gd name="connsiteX3" fmla="*/ 0 w 2216426"/>
              <a:gd name="connsiteY3" fmla="*/ 1789044 h 1789044"/>
              <a:gd name="connsiteX4" fmla="*/ 626165 w 2216426"/>
              <a:gd name="connsiteY4" fmla="*/ 0 h 1789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26" h="1789044">
                <a:moveTo>
                  <a:pt x="626165" y="0"/>
                </a:moveTo>
                <a:lnTo>
                  <a:pt x="2047461" y="0"/>
                </a:lnTo>
                <a:lnTo>
                  <a:pt x="2216426" y="1779105"/>
                </a:lnTo>
                <a:lnTo>
                  <a:pt x="0" y="1789044"/>
                </a:lnTo>
                <a:lnTo>
                  <a:pt x="626165"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en-US" altLang="ja-JP" sz="1400" dirty="0" err="1">
                <a:solidFill>
                  <a:schemeClr val="bg1"/>
                </a:solidFill>
                <a:latin typeface="+mn-lt"/>
                <a:ea typeface="+mn-ea"/>
              </a:rPr>
              <a:t>IaaS</a:t>
            </a:r>
            <a:endParaRPr kumimoji="0" lang="ja-JP" altLang="en-US" sz="1400" dirty="0">
              <a:solidFill>
                <a:schemeClr val="bg1"/>
              </a:solidFill>
              <a:latin typeface="+mn-lt"/>
              <a:ea typeface="+mn-ea"/>
            </a:endParaRPr>
          </a:p>
        </p:txBody>
      </p:sp>
      <p:sp>
        <p:nvSpPr>
          <p:cNvPr id="29701" name="タイトル 1"/>
          <p:cNvSpPr>
            <a:spLocks noGrp="1"/>
          </p:cNvSpPr>
          <p:nvPr>
            <p:ph type="title"/>
          </p:nvPr>
        </p:nvSpPr>
        <p:spPr/>
        <p:txBody>
          <a:bodyPr/>
          <a:lstStyle/>
          <a:p>
            <a:r>
              <a:rPr lang="en-US" altLang="ja-JP" dirty="0"/>
              <a:t>Web</a:t>
            </a:r>
            <a:r>
              <a:rPr lang="ja-JP" altLang="en-US" dirty="0"/>
              <a:t>サービスを組み合わせてシステムを構築</a:t>
            </a:r>
          </a:p>
        </p:txBody>
      </p:sp>
      <p:grpSp>
        <p:nvGrpSpPr>
          <p:cNvPr id="2" name="グループ化 43"/>
          <p:cNvGrpSpPr>
            <a:grpSpLocks/>
          </p:cNvGrpSpPr>
          <p:nvPr/>
        </p:nvGrpSpPr>
        <p:grpSpPr bwMode="auto">
          <a:xfrm>
            <a:off x="3071813" y="1119188"/>
            <a:ext cx="2943225" cy="2382837"/>
            <a:chOff x="3071810" y="1119426"/>
            <a:chExt cx="2943252" cy="2382274"/>
          </a:xfrm>
        </p:grpSpPr>
        <p:sp>
          <p:nvSpPr>
            <p:cNvPr id="17" name="フリーフォーム 16"/>
            <p:cNvSpPr/>
            <p:nvPr/>
          </p:nvSpPr>
          <p:spPr bwMode="auto">
            <a:xfrm>
              <a:off x="3073080" y="1702717"/>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25" name="フリーフォーム 24"/>
            <p:cNvSpPr/>
            <p:nvPr/>
          </p:nvSpPr>
          <p:spPr bwMode="auto">
            <a:xfrm>
              <a:off x="3073080" y="1416965"/>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4" name="フリーフォーム 33"/>
            <p:cNvSpPr/>
            <p:nvPr/>
          </p:nvSpPr>
          <p:spPr bwMode="auto">
            <a:xfrm>
              <a:off x="3071810" y="1119426"/>
              <a:ext cx="2941982" cy="1798983"/>
            </a:xfrm>
            <a:custGeom>
              <a:avLst/>
              <a:gdLst>
                <a:gd name="connsiteX0" fmla="*/ 0 w 2941982"/>
                <a:gd name="connsiteY0" fmla="*/ 1798983 h 1798983"/>
                <a:gd name="connsiteX1" fmla="*/ 1500808 w 2941982"/>
                <a:gd name="connsiteY1" fmla="*/ 0 h 1798983"/>
                <a:gd name="connsiteX2" fmla="*/ 2941982 w 2941982"/>
                <a:gd name="connsiteY2" fmla="*/ 0 h 1798983"/>
                <a:gd name="connsiteX3" fmla="*/ 2246243 w 2941982"/>
                <a:gd name="connsiteY3" fmla="*/ 1798983 h 1798983"/>
                <a:gd name="connsiteX4" fmla="*/ 0 w 2941982"/>
                <a:gd name="connsiteY4" fmla="*/ 1798983 h 1798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982" h="1798983">
                  <a:moveTo>
                    <a:pt x="0" y="1798983"/>
                  </a:moveTo>
                  <a:lnTo>
                    <a:pt x="1500808" y="0"/>
                  </a:lnTo>
                  <a:lnTo>
                    <a:pt x="2941982" y="0"/>
                  </a:lnTo>
                  <a:lnTo>
                    <a:pt x="2246243" y="1798983"/>
                  </a:lnTo>
                  <a:lnTo>
                    <a:pt x="0" y="179898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r>
                <a:rPr kumimoji="0" lang="ja-JP" altLang="en-US" sz="2800" dirty="0">
                  <a:solidFill>
                    <a:schemeClr val="bg1"/>
                  </a:solidFill>
                  <a:effectLst>
                    <a:outerShdw blurRad="38100" dist="38100" dir="2700000" algn="tl">
                      <a:srgbClr val="000000">
                        <a:alpha val="43137"/>
                      </a:srgbClr>
                    </a:outerShdw>
                  </a:effectLst>
                  <a:latin typeface="+mn-lt"/>
                  <a:ea typeface="+mn-ea"/>
                </a:rPr>
                <a:t>　</a:t>
              </a:r>
              <a:endParaRPr kumimoji="0" lang="en-US" altLang="ja-JP" sz="2800" dirty="0">
                <a:solidFill>
                  <a:schemeClr val="bg1"/>
                </a:solidFill>
                <a:effectLst>
                  <a:outerShdw blurRad="38100" dist="38100" dir="2700000" algn="tl">
                    <a:srgbClr val="000000">
                      <a:alpha val="43137"/>
                    </a:srgbClr>
                  </a:outerShdw>
                </a:effectLst>
                <a:latin typeface="+mn-lt"/>
                <a:ea typeface="+mn-ea"/>
              </a:endParaRPr>
            </a:p>
            <a:p>
              <a:pPr algn="ctr">
                <a:spcBef>
                  <a:spcPct val="20000"/>
                </a:spcBef>
                <a:defRPr/>
              </a:pPr>
              <a:r>
                <a:rPr kumimoji="0" lang="en-US" altLang="ja-JP" sz="2800" dirty="0">
                  <a:solidFill>
                    <a:schemeClr val="bg1"/>
                  </a:solidFill>
                  <a:effectLst>
                    <a:outerShdw blurRad="38100" dist="38100" dir="2700000" algn="tl">
                      <a:srgbClr val="000000">
                        <a:alpha val="43137"/>
                      </a:srgbClr>
                    </a:outerShdw>
                  </a:effectLst>
                  <a:latin typeface="+mn-lt"/>
                  <a:ea typeface="+mn-ea"/>
                </a:rPr>
                <a:t>Azure</a:t>
              </a:r>
              <a:endParaRPr kumimoji="0" lang="ja-JP" altLang="en-US" sz="1200" dirty="0">
                <a:solidFill>
                  <a:schemeClr val="bg1"/>
                </a:solidFill>
                <a:effectLst>
                  <a:outerShdw blurRad="38100" dist="38100" dir="2700000" algn="tl">
                    <a:srgbClr val="000000">
                      <a:alpha val="43137"/>
                    </a:srgbClr>
                  </a:outerShdw>
                </a:effectLst>
                <a:latin typeface="+mn-lt"/>
                <a:ea typeface="+mn-ea"/>
              </a:endParaRPr>
            </a:p>
          </p:txBody>
        </p:sp>
      </p:grpSp>
      <p:grpSp>
        <p:nvGrpSpPr>
          <p:cNvPr id="3" name="グループ化 42"/>
          <p:cNvGrpSpPr>
            <a:grpSpLocks/>
          </p:cNvGrpSpPr>
          <p:nvPr/>
        </p:nvGrpSpPr>
        <p:grpSpPr bwMode="auto">
          <a:xfrm>
            <a:off x="4659313" y="3417092"/>
            <a:ext cx="3413125" cy="2797971"/>
            <a:chOff x="4659991" y="3417092"/>
            <a:chExt cx="3412471" cy="2797990"/>
          </a:xfrm>
        </p:grpSpPr>
        <p:sp>
          <p:nvSpPr>
            <p:cNvPr id="24" name="フリーフォーム 23"/>
            <p:cNvSpPr/>
            <p:nvPr/>
          </p:nvSpPr>
          <p:spPr bwMode="auto">
            <a:xfrm>
              <a:off x="4663340" y="3988717"/>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33" name="フリーフォーム 32"/>
            <p:cNvSpPr/>
            <p:nvPr/>
          </p:nvSpPr>
          <p:spPr bwMode="auto">
            <a:xfrm>
              <a:off x="4663340" y="3702965"/>
              <a:ext cx="3409122" cy="2226365"/>
            </a:xfrm>
            <a:custGeom>
              <a:avLst/>
              <a:gdLst>
                <a:gd name="connsiteX0" fmla="*/ 765313 w 3409122"/>
                <a:gd name="connsiteY0" fmla="*/ 0 h 2226365"/>
                <a:gd name="connsiteX1" fmla="*/ 3210340 w 3409122"/>
                <a:gd name="connsiteY1" fmla="*/ 9939 h 2226365"/>
                <a:gd name="connsiteX2" fmla="*/ 3409122 w 3409122"/>
                <a:gd name="connsiteY2" fmla="*/ 2226365 h 2226365"/>
                <a:gd name="connsiteX3" fmla="*/ 0 w 3409122"/>
                <a:gd name="connsiteY3" fmla="*/ 2216426 h 2226365"/>
                <a:gd name="connsiteX4" fmla="*/ 765313 w 3409122"/>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122" h="2226365">
                  <a:moveTo>
                    <a:pt x="765313" y="0"/>
                  </a:moveTo>
                  <a:lnTo>
                    <a:pt x="3210340" y="9939"/>
                  </a:lnTo>
                  <a:lnTo>
                    <a:pt x="3409122" y="2226365"/>
                  </a:lnTo>
                  <a:lnTo>
                    <a:pt x="0" y="2216426"/>
                  </a:lnTo>
                  <a:lnTo>
                    <a:pt x="765313"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51" name="フリーフォーム 50"/>
            <p:cNvSpPr/>
            <p:nvPr/>
          </p:nvSpPr>
          <p:spPr bwMode="auto">
            <a:xfrm>
              <a:off x="5188226" y="3420182"/>
              <a:ext cx="1064029" cy="714895"/>
            </a:xfrm>
            <a:custGeom>
              <a:avLst/>
              <a:gdLst>
                <a:gd name="connsiteX0" fmla="*/ 254924 w 1064029"/>
                <a:gd name="connsiteY0" fmla="*/ 0 h 714895"/>
                <a:gd name="connsiteX1" fmla="*/ 1064029 w 1064029"/>
                <a:gd name="connsiteY1" fmla="*/ 0 h 714895"/>
                <a:gd name="connsiteX2" fmla="*/ 919942 w 1064029"/>
                <a:gd name="connsiteY2" fmla="*/ 709353 h 714895"/>
                <a:gd name="connsiteX3" fmla="*/ 0 w 1064029"/>
                <a:gd name="connsiteY3" fmla="*/ 714895 h 714895"/>
                <a:gd name="connsiteX4" fmla="*/ 254924 w 1064029"/>
                <a:gd name="connsiteY4" fmla="*/ 0 h 71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029" h="714895">
                  <a:moveTo>
                    <a:pt x="254924" y="0"/>
                  </a:moveTo>
                  <a:lnTo>
                    <a:pt x="1064029" y="0"/>
                  </a:lnTo>
                  <a:lnTo>
                    <a:pt x="919942" y="709353"/>
                  </a:lnTo>
                  <a:lnTo>
                    <a:pt x="0" y="714895"/>
                  </a:lnTo>
                  <a:lnTo>
                    <a:pt x="254924"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2" name="フリーフォーム 51"/>
            <p:cNvSpPr/>
            <p:nvPr/>
          </p:nvSpPr>
          <p:spPr bwMode="auto">
            <a:xfrm>
              <a:off x="6160113" y="3417092"/>
              <a:ext cx="910186" cy="716350"/>
            </a:xfrm>
            <a:custGeom>
              <a:avLst/>
              <a:gdLst>
                <a:gd name="connsiteX0" fmla="*/ 134842 w 910186"/>
                <a:gd name="connsiteY0" fmla="*/ 0 h 716350"/>
                <a:gd name="connsiteX1" fmla="*/ 910186 w 910186"/>
                <a:gd name="connsiteY1" fmla="*/ 4214 h 716350"/>
                <a:gd name="connsiteX2" fmla="*/ 868048 w 910186"/>
                <a:gd name="connsiteY2" fmla="*/ 712136 h 716350"/>
                <a:gd name="connsiteX3" fmla="*/ 0 w 910186"/>
                <a:gd name="connsiteY3" fmla="*/ 716350 h 716350"/>
                <a:gd name="connsiteX4" fmla="*/ 134842 w 910186"/>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186" h="716350">
                  <a:moveTo>
                    <a:pt x="134842" y="0"/>
                  </a:moveTo>
                  <a:lnTo>
                    <a:pt x="910186" y="4214"/>
                  </a:lnTo>
                  <a:lnTo>
                    <a:pt x="868048" y="712136"/>
                  </a:lnTo>
                  <a:lnTo>
                    <a:pt x="0" y="716350"/>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3" name="フリーフォーム 52"/>
            <p:cNvSpPr/>
            <p:nvPr/>
          </p:nvSpPr>
          <p:spPr bwMode="auto">
            <a:xfrm>
              <a:off x="7087154" y="3417092"/>
              <a:ext cx="846979" cy="720564"/>
            </a:xfrm>
            <a:custGeom>
              <a:avLst/>
              <a:gdLst>
                <a:gd name="connsiteX0" fmla="*/ 29497 w 846979"/>
                <a:gd name="connsiteY0" fmla="*/ 0 h 720564"/>
                <a:gd name="connsiteX1" fmla="*/ 783772 w 846979"/>
                <a:gd name="connsiteY1" fmla="*/ 4214 h 720564"/>
                <a:gd name="connsiteX2" fmla="*/ 846979 w 846979"/>
                <a:gd name="connsiteY2" fmla="*/ 720564 h 720564"/>
                <a:gd name="connsiteX3" fmla="*/ 0 w 846979"/>
                <a:gd name="connsiteY3" fmla="*/ 716350 h 720564"/>
                <a:gd name="connsiteX4" fmla="*/ 29497 w 846979"/>
                <a:gd name="connsiteY4" fmla="*/ 0 h 720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79" h="720564">
                  <a:moveTo>
                    <a:pt x="29497" y="0"/>
                  </a:moveTo>
                  <a:lnTo>
                    <a:pt x="783772" y="4214"/>
                  </a:lnTo>
                  <a:lnTo>
                    <a:pt x="846979" y="720564"/>
                  </a:lnTo>
                  <a:lnTo>
                    <a:pt x="0" y="716350"/>
                  </a:lnTo>
                  <a:lnTo>
                    <a:pt x="29497"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4" name="フリーフォーム 53"/>
            <p:cNvSpPr/>
            <p:nvPr/>
          </p:nvSpPr>
          <p:spPr bwMode="auto">
            <a:xfrm>
              <a:off x="4912821" y="4205077"/>
              <a:ext cx="1188298" cy="716350"/>
            </a:xfrm>
            <a:custGeom>
              <a:avLst/>
              <a:gdLst>
                <a:gd name="connsiteX0" fmla="*/ 248615 w 1188298"/>
                <a:gd name="connsiteY0" fmla="*/ 0 h 716350"/>
                <a:gd name="connsiteX1" fmla="*/ 1188298 w 1188298"/>
                <a:gd name="connsiteY1" fmla="*/ 4214 h 716350"/>
                <a:gd name="connsiteX2" fmla="*/ 1040814 w 1188298"/>
                <a:gd name="connsiteY2" fmla="*/ 716350 h 716350"/>
                <a:gd name="connsiteX3" fmla="*/ 0 w 1188298"/>
                <a:gd name="connsiteY3" fmla="*/ 712137 h 716350"/>
                <a:gd name="connsiteX4" fmla="*/ 248615 w 118829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98" h="716350">
                  <a:moveTo>
                    <a:pt x="248615" y="0"/>
                  </a:moveTo>
                  <a:lnTo>
                    <a:pt x="1188298" y="4214"/>
                  </a:lnTo>
                  <a:lnTo>
                    <a:pt x="1040814" y="716350"/>
                  </a:lnTo>
                  <a:lnTo>
                    <a:pt x="0" y="712137"/>
                  </a:lnTo>
                  <a:lnTo>
                    <a:pt x="248615"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5" name="フリーフォーム 54"/>
            <p:cNvSpPr/>
            <p:nvPr/>
          </p:nvSpPr>
          <p:spPr bwMode="auto">
            <a:xfrm>
              <a:off x="6012629" y="4205077"/>
              <a:ext cx="1019745" cy="716350"/>
            </a:xfrm>
            <a:custGeom>
              <a:avLst/>
              <a:gdLst>
                <a:gd name="connsiteX0" fmla="*/ 134842 w 1019745"/>
                <a:gd name="connsiteY0" fmla="*/ 0 h 716350"/>
                <a:gd name="connsiteX1" fmla="*/ 1019745 w 1019745"/>
                <a:gd name="connsiteY1" fmla="*/ 4214 h 716350"/>
                <a:gd name="connsiteX2" fmla="*/ 977607 w 1019745"/>
                <a:gd name="connsiteY2" fmla="*/ 716350 h 716350"/>
                <a:gd name="connsiteX3" fmla="*/ 0 w 1019745"/>
                <a:gd name="connsiteY3" fmla="*/ 712137 h 716350"/>
                <a:gd name="connsiteX4" fmla="*/ 134842 w 1019745"/>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745" h="716350">
                  <a:moveTo>
                    <a:pt x="134842" y="0"/>
                  </a:moveTo>
                  <a:lnTo>
                    <a:pt x="1019745" y="4214"/>
                  </a:lnTo>
                  <a:lnTo>
                    <a:pt x="977607" y="716350"/>
                  </a:lnTo>
                  <a:lnTo>
                    <a:pt x="0" y="712137"/>
                  </a:lnTo>
                  <a:lnTo>
                    <a:pt x="134842"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6" name="フリーフォーム 55"/>
            <p:cNvSpPr/>
            <p:nvPr/>
          </p:nvSpPr>
          <p:spPr bwMode="auto">
            <a:xfrm>
              <a:off x="7049230" y="4205077"/>
              <a:ext cx="956538" cy="716350"/>
            </a:xfrm>
            <a:custGeom>
              <a:avLst/>
              <a:gdLst>
                <a:gd name="connsiteX0" fmla="*/ 33710 w 956538"/>
                <a:gd name="connsiteY0" fmla="*/ 0 h 716350"/>
                <a:gd name="connsiteX1" fmla="*/ 889117 w 956538"/>
                <a:gd name="connsiteY1" fmla="*/ 0 h 716350"/>
                <a:gd name="connsiteX2" fmla="*/ 956538 w 956538"/>
                <a:gd name="connsiteY2" fmla="*/ 716350 h 716350"/>
                <a:gd name="connsiteX3" fmla="*/ 0 w 956538"/>
                <a:gd name="connsiteY3" fmla="*/ 716350 h 716350"/>
                <a:gd name="connsiteX4" fmla="*/ 33710 w 956538"/>
                <a:gd name="connsiteY4" fmla="*/ 0 h 71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538" h="716350">
                  <a:moveTo>
                    <a:pt x="33710" y="0"/>
                  </a:moveTo>
                  <a:lnTo>
                    <a:pt x="889117" y="0"/>
                  </a:lnTo>
                  <a:lnTo>
                    <a:pt x="956538" y="716350"/>
                  </a:lnTo>
                  <a:lnTo>
                    <a:pt x="0" y="716350"/>
                  </a:lnTo>
                  <a:lnTo>
                    <a:pt x="33710"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chemeClr val="bg1"/>
                </a:solidFill>
                <a:latin typeface="+mn-lt"/>
                <a:ea typeface="+mn-ea"/>
              </a:endParaRPr>
            </a:p>
          </p:txBody>
        </p:sp>
        <p:sp>
          <p:nvSpPr>
            <p:cNvPr id="57" name="フリーフォーム 56"/>
            <p:cNvSpPr/>
            <p:nvPr/>
          </p:nvSpPr>
          <p:spPr bwMode="auto">
            <a:xfrm>
              <a:off x="4659991" y="4993062"/>
              <a:ext cx="1281003" cy="644716"/>
            </a:xfrm>
            <a:custGeom>
              <a:avLst/>
              <a:gdLst>
                <a:gd name="connsiteX0" fmla="*/ 223333 w 1281003"/>
                <a:gd name="connsiteY0" fmla="*/ 0 h 644716"/>
                <a:gd name="connsiteX1" fmla="*/ 1281003 w 1281003"/>
                <a:gd name="connsiteY1" fmla="*/ 0 h 644716"/>
                <a:gd name="connsiteX2" fmla="*/ 1150374 w 1281003"/>
                <a:gd name="connsiteY2" fmla="*/ 640502 h 644716"/>
                <a:gd name="connsiteX3" fmla="*/ 0 w 1281003"/>
                <a:gd name="connsiteY3" fmla="*/ 644716 h 644716"/>
                <a:gd name="connsiteX4" fmla="*/ 223333 w 1281003"/>
                <a:gd name="connsiteY4" fmla="*/ 0 h 64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003" h="644716">
                  <a:moveTo>
                    <a:pt x="223333" y="0"/>
                  </a:moveTo>
                  <a:lnTo>
                    <a:pt x="1281003" y="0"/>
                  </a:lnTo>
                  <a:lnTo>
                    <a:pt x="1150374" y="640502"/>
                  </a:lnTo>
                  <a:lnTo>
                    <a:pt x="0" y="644716"/>
                  </a:lnTo>
                  <a:lnTo>
                    <a:pt x="22333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8" name="フリーフォーム 57"/>
            <p:cNvSpPr/>
            <p:nvPr/>
          </p:nvSpPr>
          <p:spPr bwMode="auto">
            <a:xfrm>
              <a:off x="5877786" y="4988849"/>
              <a:ext cx="1108236" cy="644715"/>
            </a:xfrm>
            <a:custGeom>
              <a:avLst/>
              <a:gdLst>
                <a:gd name="connsiteX0" fmla="*/ 122201 w 1108236"/>
                <a:gd name="connsiteY0" fmla="*/ 4213 h 644715"/>
                <a:gd name="connsiteX1" fmla="*/ 1108236 w 1108236"/>
                <a:gd name="connsiteY1" fmla="*/ 0 h 644715"/>
                <a:gd name="connsiteX2" fmla="*/ 1074526 w 1108236"/>
                <a:gd name="connsiteY2" fmla="*/ 640501 h 644715"/>
                <a:gd name="connsiteX3" fmla="*/ 0 w 1108236"/>
                <a:gd name="connsiteY3" fmla="*/ 644715 h 644715"/>
                <a:gd name="connsiteX4" fmla="*/ 122201 w 1108236"/>
                <a:gd name="connsiteY4" fmla="*/ 4213 h 644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236" h="644715">
                  <a:moveTo>
                    <a:pt x="122201" y="4213"/>
                  </a:moveTo>
                  <a:lnTo>
                    <a:pt x="1108236" y="0"/>
                  </a:lnTo>
                  <a:lnTo>
                    <a:pt x="1074526" y="640501"/>
                  </a:lnTo>
                  <a:lnTo>
                    <a:pt x="0" y="644715"/>
                  </a:lnTo>
                  <a:lnTo>
                    <a:pt x="122201" y="4213"/>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9" name="フリーフォーム 58"/>
            <p:cNvSpPr/>
            <p:nvPr/>
          </p:nvSpPr>
          <p:spPr bwMode="auto">
            <a:xfrm>
              <a:off x="7023947" y="4988849"/>
              <a:ext cx="1045028" cy="648929"/>
            </a:xfrm>
            <a:custGeom>
              <a:avLst/>
              <a:gdLst>
                <a:gd name="connsiteX0" fmla="*/ 25283 w 1045028"/>
                <a:gd name="connsiteY0" fmla="*/ 0 h 648929"/>
                <a:gd name="connsiteX1" fmla="*/ 986035 w 1045028"/>
                <a:gd name="connsiteY1" fmla="*/ 4213 h 648929"/>
                <a:gd name="connsiteX2" fmla="*/ 1045028 w 1045028"/>
                <a:gd name="connsiteY2" fmla="*/ 644715 h 648929"/>
                <a:gd name="connsiteX3" fmla="*/ 0 w 1045028"/>
                <a:gd name="connsiteY3" fmla="*/ 648929 h 648929"/>
                <a:gd name="connsiteX4" fmla="*/ 25283 w 1045028"/>
                <a:gd name="connsiteY4" fmla="*/ 0 h 648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028" h="648929">
                  <a:moveTo>
                    <a:pt x="25283" y="0"/>
                  </a:moveTo>
                  <a:lnTo>
                    <a:pt x="986035" y="4213"/>
                  </a:lnTo>
                  <a:lnTo>
                    <a:pt x="1045028" y="644715"/>
                  </a:lnTo>
                  <a:lnTo>
                    <a:pt x="0" y="648929"/>
                  </a:lnTo>
                  <a:lnTo>
                    <a:pt x="25283" y="0"/>
                  </a:lnTo>
                  <a:close/>
                </a:path>
              </a:pathLst>
            </a:custGeom>
            <a:solidFill>
              <a:srgbClr val="FF9933"/>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26" name="テキスト ボックス 25"/>
            <p:cNvSpPr txBox="1"/>
            <p:nvPr/>
          </p:nvSpPr>
          <p:spPr>
            <a:xfrm>
              <a:off x="5743913" y="4210487"/>
              <a:ext cx="1703986" cy="584779"/>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Google</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grpSp>
        <p:nvGrpSpPr>
          <p:cNvPr id="4" name="グループ化 41"/>
          <p:cNvGrpSpPr>
            <a:grpSpLocks/>
          </p:cNvGrpSpPr>
          <p:nvPr/>
        </p:nvGrpSpPr>
        <p:grpSpPr bwMode="auto">
          <a:xfrm>
            <a:off x="806450" y="3703638"/>
            <a:ext cx="4338638" cy="2511425"/>
            <a:chOff x="805688" y="3702965"/>
            <a:chExt cx="4339243" cy="2512117"/>
          </a:xfrm>
        </p:grpSpPr>
        <p:sp>
          <p:nvSpPr>
            <p:cNvPr id="18" name="フリーフォーム 17"/>
            <p:cNvSpPr/>
            <p:nvPr/>
          </p:nvSpPr>
          <p:spPr bwMode="auto">
            <a:xfrm>
              <a:off x="806958" y="3988717"/>
              <a:ext cx="4333461" cy="2226365"/>
            </a:xfrm>
            <a:custGeom>
              <a:avLst/>
              <a:gdLst>
                <a:gd name="connsiteX0" fmla="*/ 1858617 w 4333461"/>
                <a:gd name="connsiteY0" fmla="*/ 0 h 2226365"/>
                <a:gd name="connsiteX1" fmla="*/ 4333461 w 4333461"/>
                <a:gd name="connsiteY1" fmla="*/ 9939 h 2226365"/>
                <a:gd name="connsiteX2" fmla="*/ 3498574 w 4333461"/>
                <a:gd name="connsiteY2" fmla="*/ 2226365 h 2226365"/>
                <a:gd name="connsiteX3" fmla="*/ 0 w 4333461"/>
                <a:gd name="connsiteY3" fmla="*/ 2216426 h 2226365"/>
                <a:gd name="connsiteX4" fmla="*/ 1858617 w 4333461"/>
                <a:gd name="connsiteY4" fmla="*/ 0 h 222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461" h="2226365">
                  <a:moveTo>
                    <a:pt x="1858617" y="0"/>
                  </a:moveTo>
                  <a:lnTo>
                    <a:pt x="4333461" y="9939"/>
                  </a:lnTo>
                  <a:lnTo>
                    <a:pt x="3498574" y="2226365"/>
                  </a:lnTo>
                  <a:lnTo>
                    <a:pt x="0" y="2216426"/>
                  </a:lnTo>
                  <a:lnTo>
                    <a:pt x="1858617" y="0"/>
                  </a:lnTo>
                  <a:close/>
                </a:path>
              </a:pathLst>
            </a:custGeom>
            <a:solidFill>
              <a:srgbClr val="5F84C1"/>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a:solidFill>
                  <a:srgbClr val="484848"/>
                </a:solidFill>
                <a:latin typeface="+mn-lt"/>
                <a:ea typeface="+mn-ea"/>
              </a:endParaRPr>
            </a:p>
          </p:txBody>
        </p:sp>
        <p:sp>
          <p:nvSpPr>
            <p:cNvPr id="48" name="フリーフォーム 47"/>
            <p:cNvSpPr/>
            <p:nvPr/>
          </p:nvSpPr>
          <p:spPr bwMode="auto">
            <a:xfrm>
              <a:off x="805688" y="3702965"/>
              <a:ext cx="2709949" cy="2222269"/>
            </a:xfrm>
            <a:custGeom>
              <a:avLst/>
              <a:gdLst>
                <a:gd name="connsiteX0" fmla="*/ 1856509 w 2709949"/>
                <a:gd name="connsiteY0" fmla="*/ 0 h 2222269"/>
                <a:gd name="connsiteX1" fmla="*/ 2709949 w 2709949"/>
                <a:gd name="connsiteY1" fmla="*/ 5542 h 2222269"/>
                <a:gd name="connsiteX2" fmla="*/ 1219200 w 2709949"/>
                <a:gd name="connsiteY2" fmla="*/ 2222269 h 2222269"/>
                <a:gd name="connsiteX3" fmla="*/ 0 w 2709949"/>
                <a:gd name="connsiteY3" fmla="*/ 2216727 h 2222269"/>
                <a:gd name="connsiteX4" fmla="*/ 1856509 w 2709949"/>
                <a:gd name="connsiteY4" fmla="*/ 0 h 2222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949" h="2222269">
                  <a:moveTo>
                    <a:pt x="1856509" y="0"/>
                  </a:moveTo>
                  <a:lnTo>
                    <a:pt x="2709949" y="5542"/>
                  </a:lnTo>
                  <a:lnTo>
                    <a:pt x="1219200" y="2222269"/>
                  </a:lnTo>
                  <a:lnTo>
                    <a:pt x="0" y="2216727"/>
                  </a:lnTo>
                  <a:lnTo>
                    <a:pt x="1856509"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49" name="フリーフォーム 48"/>
            <p:cNvSpPr/>
            <p:nvPr/>
          </p:nvSpPr>
          <p:spPr bwMode="auto">
            <a:xfrm>
              <a:off x="2102473" y="3702965"/>
              <a:ext cx="2227811" cy="2216727"/>
            </a:xfrm>
            <a:custGeom>
              <a:avLst/>
              <a:gdLst>
                <a:gd name="connsiteX0" fmla="*/ 2227811 w 2227811"/>
                <a:gd name="connsiteY0" fmla="*/ 0 h 2216727"/>
                <a:gd name="connsiteX1" fmla="*/ 1069571 w 2227811"/>
                <a:gd name="connsiteY1" fmla="*/ 2216727 h 2216727"/>
                <a:gd name="connsiteX2" fmla="*/ 0 w 2227811"/>
                <a:gd name="connsiteY2" fmla="*/ 2216727 h 2216727"/>
                <a:gd name="connsiteX3" fmla="*/ 1457498 w 2227811"/>
                <a:gd name="connsiteY3" fmla="*/ 5542 h 2216727"/>
                <a:gd name="connsiteX4" fmla="*/ 2227811 w 2227811"/>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811" h="2216727">
                  <a:moveTo>
                    <a:pt x="2227811" y="0"/>
                  </a:moveTo>
                  <a:lnTo>
                    <a:pt x="1069571" y="2216727"/>
                  </a:lnTo>
                  <a:lnTo>
                    <a:pt x="0" y="2216727"/>
                  </a:lnTo>
                  <a:lnTo>
                    <a:pt x="1457498" y="5542"/>
                  </a:lnTo>
                  <a:lnTo>
                    <a:pt x="2227811"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50" name="フリーフォーム 49"/>
            <p:cNvSpPr/>
            <p:nvPr/>
          </p:nvSpPr>
          <p:spPr bwMode="auto">
            <a:xfrm>
              <a:off x="3238546" y="3702965"/>
              <a:ext cx="1906385" cy="2216727"/>
            </a:xfrm>
            <a:custGeom>
              <a:avLst/>
              <a:gdLst>
                <a:gd name="connsiteX0" fmla="*/ 1906385 w 1906385"/>
                <a:gd name="connsiteY0" fmla="*/ 0 h 2216727"/>
                <a:gd name="connsiteX1" fmla="*/ 1064029 w 1906385"/>
                <a:gd name="connsiteY1" fmla="*/ 2216727 h 2216727"/>
                <a:gd name="connsiteX2" fmla="*/ 0 w 1906385"/>
                <a:gd name="connsiteY2" fmla="*/ 2216727 h 2216727"/>
                <a:gd name="connsiteX3" fmla="*/ 1141614 w 1906385"/>
                <a:gd name="connsiteY3" fmla="*/ 0 h 2216727"/>
                <a:gd name="connsiteX4" fmla="*/ 1906385 w 1906385"/>
                <a:gd name="connsiteY4" fmla="*/ 0 h 2216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385" h="2216727">
                  <a:moveTo>
                    <a:pt x="1906385" y="0"/>
                  </a:moveTo>
                  <a:lnTo>
                    <a:pt x="1064029" y="2216727"/>
                  </a:lnTo>
                  <a:lnTo>
                    <a:pt x="0" y="2216727"/>
                  </a:lnTo>
                  <a:lnTo>
                    <a:pt x="1141614" y="0"/>
                  </a:lnTo>
                  <a:lnTo>
                    <a:pt x="1906385" y="0"/>
                  </a:lnTo>
                  <a:close/>
                </a:path>
              </a:pathLst>
            </a:custGeom>
            <a:solidFill>
              <a:schemeClr val="accent5">
                <a:lumMod val="50000"/>
              </a:schemeClr>
            </a:solidFill>
            <a:ln w="38100" cap="flat" cmpd="sng" algn="ctr">
              <a:noFill/>
              <a:prstDash val="solid"/>
              <a:round/>
              <a:headEnd type="none" w="med" len="med"/>
              <a:tailEnd type="none" w="med" len="med"/>
            </a:ln>
            <a:effectLst/>
            <a:scene3d>
              <a:camera prst="orthographicFront"/>
              <a:lightRig rig="threePt" dir="t">
                <a:rot lat="0" lon="0" rev="10200000"/>
              </a:lightRig>
            </a:scene3d>
            <a:sp3d prstMaterial="metal">
              <a:bevelT/>
            </a:sp3d>
          </p:spPr>
          <p:txBody>
            <a:bodyPr anchor="ctr"/>
            <a:lstStyle/>
            <a:p>
              <a:pPr algn="ctr">
                <a:spcBef>
                  <a:spcPct val="20000"/>
                </a:spcBef>
                <a:defRPr/>
              </a:pPr>
              <a:endParaRPr kumimoji="0" lang="ja-JP" altLang="en-US" sz="1400" dirty="0">
                <a:solidFill>
                  <a:schemeClr val="bg1"/>
                </a:solidFill>
                <a:latin typeface="+mn-lt"/>
                <a:ea typeface="+mn-ea"/>
              </a:endParaRPr>
            </a:p>
          </p:txBody>
        </p:sp>
        <p:sp>
          <p:nvSpPr>
            <p:cNvPr id="27" name="テキスト ボックス 26"/>
            <p:cNvSpPr txBox="1"/>
            <p:nvPr/>
          </p:nvSpPr>
          <p:spPr>
            <a:xfrm>
              <a:off x="2763798" y="4385202"/>
              <a:ext cx="1087309" cy="584936"/>
            </a:xfrm>
            <a:prstGeom prst="rect">
              <a:avLst/>
            </a:prstGeom>
            <a:noFill/>
          </p:spPr>
          <p:txBody>
            <a:bodyPr wrap="none">
              <a:spAutoFit/>
            </a:bodyPr>
            <a:lstStyle/>
            <a:p>
              <a:pPr>
                <a:defRPr/>
              </a:pPr>
              <a:r>
                <a:rPr lang="en-US" altLang="ja-JP" sz="3200" dirty="0">
                  <a:solidFill>
                    <a:schemeClr val="bg1"/>
                  </a:solidFill>
                  <a:effectLst>
                    <a:outerShdw blurRad="38100" dist="38100" dir="2700000" algn="tl">
                      <a:srgbClr val="000000">
                        <a:alpha val="43137"/>
                      </a:srgbClr>
                    </a:outerShdw>
                  </a:effectLst>
                  <a:latin typeface="+mn-lt"/>
                  <a:ea typeface="+mn-ea"/>
                </a:rPr>
                <a:t>AWS</a:t>
              </a:r>
              <a:endParaRPr lang="ja-JP" altLang="en-US" sz="3200" dirty="0">
                <a:solidFill>
                  <a:schemeClr val="bg1"/>
                </a:solidFill>
                <a:effectLst>
                  <a:outerShdw blurRad="38100" dist="38100" dir="2700000" algn="tl">
                    <a:srgbClr val="000000">
                      <a:alpha val="43137"/>
                    </a:srgbClr>
                  </a:outerShdw>
                </a:effectLst>
                <a:latin typeface="+mn-lt"/>
                <a:ea typeface="+mn-ea"/>
              </a:endParaRPr>
            </a:p>
          </p:txBody>
        </p:sp>
      </p:grpSp>
      <p:sp>
        <p:nvSpPr>
          <p:cNvPr id="18494" name="直方体 27"/>
          <p:cNvSpPr>
            <a:spLocks noChangeArrowheads="1"/>
          </p:cNvSpPr>
          <p:nvPr/>
        </p:nvSpPr>
        <p:spPr bwMode="auto">
          <a:xfrm>
            <a:off x="1500188" y="5072063"/>
            <a:ext cx="714375" cy="428625"/>
          </a:xfrm>
          <a:prstGeom prst="cube">
            <a:avLst>
              <a:gd name="adj" fmla="val 25000"/>
            </a:avLst>
          </a:prstGeom>
          <a:solidFill>
            <a:srgbClr val="FFFF00"/>
          </a:solidFill>
          <a:ln w="19050" algn="ctr">
            <a:solidFill>
              <a:srgbClr val="FFC000"/>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1" name="直方体 28"/>
          <p:cNvSpPr>
            <a:spLocks noChangeArrowheads="1"/>
          </p:cNvSpPr>
          <p:nvPr/>
        </p:nvSpPr>
        <p:spPr bwMode="auto">
          <a:xfrm>
            <a:off x="1357313" y="5214938"/>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2" name="直方体 29"/>
          <p:cNvSpPr>
            <a:spLocks noChangeArrowheads="1"/>
          </p:cNvSpPr>
          <p:nvPr/>
        </p:nvSpPr>
        <p:spPr bwMode="auto">
          <a:xfrm>
            <a:off x="5929313" y="2857500"/>
            <a:ext cx="714375" cy="428625"/>
          </a:xfrm>
          <a:prstGeom prst="cube">
            <a:avLst>
              <a:gd name="adj" fmla="val 25000"/>
            </a:avLst>
          </a:prstGeom>
          <a:solidFill>
            <a:schemeClr val="accent5">
              <a:lumMod val="75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27713" name="直方体 31"/>
          <p:cNvSpPr>
            <a:spLocks noChangeArrowheads="1"/>
          </p:cNvSpPr>
          <p:nvPr/>
        </p:nvSpPr>
        <p:spPr bwMode="auto">
          <a:xfrm>
            <a:off x="6572250" y="2857500"/>
            <a:ext cx="714375" cy="428625"/>
          </a:xfrm>
          <a:prstGeom prst="cube">
            <a:avLst>
              <a:gd name="adj" fmla="val 25000"/>
            </a:avLst>
          </a:prstGeom>
          <a:solidFill>
            <a:schemeClr val="accent5">
              <a:lumMod val="50000"/>
            </a:schemeClr>
          </a:solidFill>
          <a:ln w="1905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pic>
        <p:nvPicPr>
          <p:cNvPr id="2970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214438"/>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1"/>
          <p:cNvGrpSpPr>
            <a:grpSpLocks/>
          </p:cNvGrpSpPr>
          <p:nvPr/>
        </p:nvGrpSpPr>
        <p:grpSpPr bwMode="auto">
          <a:xfrm>
            <a:off x="1785938" y="1928813"/>
            <a:ext cx="4286250" cy="3357562"/>
            <a:chOff x="1785938" y="1928813"/>
            <a:chExt cx="4286250" cy="3357562"/>
          </a:xfrm>
        </p:grpSpPr>
        <p:cxnSp>
          <p:nvCxnSpPr>
            <p:cNvPr id="29729" name="直線コネクタ 39"/>
            <p:cNvCxnSpPr>
              <a:cxnSpLocks noChangeShapeType="1"/>
            </p:cNvCxnSpPr>
            <p:nvPr/>
          </p:nvCxnSpPr>
          <p:spPr bwMode="auto">
            <a:xfrm>
              <a:off x="2786063" y="3071813"/>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0" name="直線コネクタ 43"/>
            <p:cNvCxnSpPr>
              <a:cxnSpLocks noChangeShapeType="1"/>
            </p:cNvCxnSpPr>
            <p:nvPr/>
          </p:nvCxnSpPr>
          <p:spPr bwMode="auto">
            <a:xfrm rot="5400000" flipH="1" flipV="1">
              <a:off x="4643438" y="3857625"/>
              <a:ext cx="2214562" cy="642938"/>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1" name="直線コネクタ 46"/>
            <p:cNvCxnSpPr>
              <a:cxnSpLocks noChangeShapeType="1"/>
            </p:cNvCxnSpPr>
            <p:nvPr/>
          </p:nvCxnSpPr>
          <p:spPr bwMode="auto">
            <a:xfrm rot="5400000" flipH="1" flipV="1">
              <a:off x="2678907" y="2035969"/>
              <a:ext cx="1143000" cy="928687"/>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2" name="直線コネクタ 60"/>
            <p:cNvCxnSpPr>
              <a:cxnSpLocks noChangeShapeType="1"/>
            </p:cNvCxnSpPr>
            <p:nvPr/>
          </p:nvCxnSpPr>
          <p:spPr bwMode="auto">
            <a:xfrm>
              <a:off x="1785938" y="1928813"/>
              <a:ext cx="1928812"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cxnSp>
          <p:nvCxnSpPr>
            <p:cNvPr id="29733" name="直線コネクタ 63"/>
            <p:cNvCxnSpPr>
              <a:cxnSpLocks noChangeShapeType="1"/>
            </p:cNvCxnSpPr>
            <p:nvPr/>
          </p:nvCxnSpPr>
          <p:spPr bwMode="auto">
            <a:xfrm>
              <a:off x="2143125" y="5286375"/>
              <a:ext cx="3286125" cy="0"/>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35" name="直方体 31"/>
          <p:cNvSpPr>
            <a:spLocks noChangeArrowheads="1"/>
          </p:cNvSpPr>
          <p:nvPr/>
        </p:nvSpPr>
        <p:spPr bwMode="auto">
          <a:xfrm>
            <a:off x="1000125" y="2500313"/>
            <a:ext cx="714375" cy="428625"/>
          </a:xfrm>
          <a:prstGeom prst="cube">
            <a:avLst>
              <a:gd name="adj" fmla="val 25000"/>
            </a:avLst>
          </a:prstGeom>
          <a:solidFill>
            <a:schemeClr val="accent5">
              <a:lumMod val="50000"/>
            </a:schemeClr>
          </a:solidFill>
          <a:ln w="19050" algn="ctr">
            <a:noFill/>
            <a:round/>
            <a:headEnd/>
            <a:tailEnd/>
          </a:ln>
        </p:spPr>
        <p:txBody>
          <a:bodyPr anchor="ctr"/>
          <a:lstStyle/>
          <a:p>
            <a:pPr algn="ctr">
              <a:spcBef>
                <a:spcPct val="20000"/>
              </a:spcBef>
              <a:defRPr/>
            </a:pPr>
            <a:r>
              <a:rPr kumimoji="0" lang="ja-JP" altLang="en-US" sz="800">
                <a:solidFill>
                  <a:schemeClr val="bg1"/>
                </a:solidFill>
                <a:latin typeface="+mn-lt"/>
                <a:ea typeface="+mn-ea"/>
              </a:rPr>
              <a:t>サービス</a:t>
            </a:r>
            <a:endParaRPr kumimoji="0" lang="ja-JP" altLang="en-US" sz="800" dirty="0">
              <a:solidFill>
                <a:schemeClr val="bg1"/>
              </a:solidFill>
              <a:latin typeface="+mn-lt"/>
              <a:ea typeface="+mn-ea"/>
            </a:endParaRPr>
          </a:p>
        </p:txBody>
      </p:sp>
      <p:pic>
        <p:nvPicPr>
          <p:cNvPr id="29712" name="Picture 6" descr="C:\Users\shoji\AppData\Local\Microsoft\Windows\Temporary Internet Files\Content.IE5\1QVYB00S\MCj0434845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2428875"/>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テキスト ボックス 37"/>
          <p:cNvSpPr txBox="1">
            <a:spLocks noChangeArrowheads="1"/>
          </p:cNvSpPr>
          <p:nvPr/>
        </p:nvSpPr>
        <p:spPr bwMode="auto">
          <a:xfrm>
            <a:off x="357188" y="3143250"/>
            <a:ext cx="866775" cy="230188"/>
          </a:xfrm>
          <a:prstGeom prst="rect">
            <a:avLst/>
          </a:prstGeom>
          <a:noFill/>
          <a:ln w="9525">
            <a:noFill/>
            <a:miter lim="800000"/>
            <a:headEnd/>
            <a:tailEnd/>
          </a:ln>
        </p:spPr>
        <p:txBody>
          <a:bodyPr wrap="none">
            <a:spAutoFit/>
          </a:bodyPr>
          <a:lstStyle/>
          <a:p>
            <a:pPr>
              <a:defRPr/>
            </a:pPr>
            <a:r>
              <a:rPr lang="ja-JP" altLang="en-US" sz="900">
                <a:latin typeface="+mn-lt"/>
                <a:ea typeface="+mn-ea"/>
              </a:rPr>
              <a:t>自社サーバー</a:t>
            </a:r>
          </a:p>
        </p:txBody>
      </p:sp>
      <p:grpSp>
        <p:nvGrpSpPr>
          <p:cNvPr id="6" name="グループ化 42"/>
          <p:cNvGrpSpPr>
            <a:grpSpLocks/>
          </p:cNvGrpSpPr>
          <p:nvPr/>
        </p:nvGrpSpPr>
        <p:grpSpPr bwMode="auto">
          <a:xfrm>
            <a:off x="1785938" y="1785938"/>
            <a:ext cx="5357812" cy="1214437"/>
            <a:chOff x="1785938" y="1785926"/>
            <a:chExt cx="5357830" cy="1214446"/>
          </a:xfrm>
        </p:grpSpPr>
        <p:cxnSp>
          <p:nvCxnSpPr>
            <p:cNvPr id="29727" name="直線コネクタ 37"/>
            <p:cNvCxnSpPr>
              <a:cxnSpLocks noChangeShapeType="1"/>
            </p:cNvCxnSpPr>
            <p:nvPr/>
          </p:nvCxnSpPr>
          <p:spPr bwMode="auto">
            <a:xfrm flipV="1">
              <a:off x="1785938" y="1785926"/>
              <a:ext cx="5357830" cy="12"/>
            </a:xfrm>
            <a:prstGeom prst="line">
              <a:avLst/>
            </a:prstGeom>
            <a:noFill/>
            <a:ln w="38100" algn="ctr">
              <a:solidFill>
                <a:srgbClr val="C00000"/>
              </a:solidFill>
              <a:round/>
              <a:headEnd/>
              <a:tailEnd/>
            </a:ln>
            <a:extLst>
              <a:ext uri="{909E8E84-426E-40DD-AFC4-6F175D3DCCD1}">
                <a14:hiddenFill xmlns:a14="http://schemas.microsoft.com/office/drawing/2010/main">
                  <a:noFill/>
                </a14:hiddenFill>
              </a:ext>
            </a:extLst>
          </p:spPr>
        </p:cxnSp>
        <p:cxnSp>
          <p:nvCxnSpPr>
            <p:cNvPr id="29728" name="直線コネクタ 43"/>
            <p:cNvCxnSpPr>
              <a:cxnSpLocks noChangeShapeType="1"/>
            </p:cNvCxnSpPr>
            <p:nvPr/>
          </p:nvCxnSpPr>
          <p:spPr bwMode="auto">
            <a:xfrm rot="5400000" flipH="1" flipV="1">
              <a:off x="6465105" y="2321713"/>
              <a:ext cx="1214446" cy="142872"/>
            </a:xfrm>
            <a:prstGeom prst="line">
              <a:avLst/>
            </a:prstGeom>
            <a:noFill/>
            <a:ln w="38100" cap="rnd" algn="ctr">
              <a:solidFill>
                <a:srgbClr val="C00000"/>
              </a:solidFill>
              <a:round/>
              <a:headEnd/>
              <a:tailEnd/>
            </a:ln>
            <a:extLst>
              <a:ext uri="{909E8E84-426E-40DD-AFC4-6F175D3DCCD1}">
                <a14:hiddenFill xmlns:a14="http://schemas.microsoft.com/office/drawing/2010/main">
                  <a:noFill/>
                </a14:hiddenFill>
              </a:ext>
            </a:extLst>
          </p:spPr>
        </p:cxnSp>
      </p:grpSp>
      <p:sp>
        <p:nvSpPr>
          <p:cNvPr id="60" name="AutoShape 85"/>
          <p:cNvSpPr>
            <a:spLocks noChangeArrowheads="1"/>
          </p:cNvSpPr>
          <p:nvPr/>
        </p:nvSpPr>
        <p:spPr bwMode="auto">
          <a:xfrm>
            <a:off x="285720" y="3500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サービスの部品化により</a:t>
            </a:r>
          </a:p>
          <a:p>
            <a:pPr algn="ctr">
              <a:defRPr/>
            </a:pPr>
            <a:r>
              <a:rPr lang="ja-JP" altLang="en-US" sz="1200" dirty="0">
                <a:solidFill>
                  <a:schemeClr val="accent1">
                    <a:lumMod val="50000"/>
                  </a:schemeClr>
                </a:solidFill>
                <a:latin typeface="+mn-lt"/>
                <a:ea typeface="+mn-ea"/>
              </a:rPr>
              <a:t>クラウドの活用範囲が拡大</a:t>
            </a:r>
          </a:p>
        </p:txBody>
      </p:sp>
      <p:sp>
        <p:nvSpPr>
          <p:cNvPr id="61" name="AutoShape 86"/>
          <p:cNvSpPr>
            <a:spLocks noChangeArrowheads="1"/>
          </p:cNvSpPr>
          <p:nvPr/>
        </p:nvSpPr>
        <p:spPr bwMode="auto">
          <a:xfrm>
            <a:off x="285720" y="4262438"/>
            <a:ext cx="2209800" cy="457200"/>
          </a:xfrm>
          <a:prstGeom prst="roundRect">
            <a:avLst>
              <a:gd name="adj" fmla="val 50000"/>
            </a:avLst>
          </a:prstGeom>
          <a:solidFill>
            <a:schemeClr val="accent5">
              <a:alpha val="70000"/>
            </a:schemeClr>
          </a:solidFill>
          <a:ln w="12700" algn="ctr">
            <a:noFill/>
            <a:round/>
            <a:headEnd/>
            <a:tailEnd/>
          </a:ln>
          <a:effectLst/>
          <a:scene3d>
            <a:camera prst="orthographicFront"/>
            <a:lightRig rig="threePt" dir="t"/>
          </a:scene3d>
          <a:sp3d>
            <a:bevelT/>
          </a:sp3d>
        </p:spPr>
        <p:txBody>
          <a:bodyPr wrap="none" anchor="ctr"/>
          <a:lstStyle/>
          <a:p>
            <a:pPr algn="ctr">
              <a:defRPr/>
            </a:pPr>
            <a:r>
              <a:rPr lang="ja-JP" altLang="en-US" sz="1200" dirty="0">
                <a:solidFill>
                  <a:schemeClr val="accent1">
                    <a:lumMod val="50000"/>
                  </a:schemeClr>
                </a:solidFill>
                <a:latin typeface="+mn-lt"/>
                <a:ea typeface="+mn-ea"/>
              </a:rPr>
              <a:t>クラウド上のサービスを</a:t>
            </a:r>
            <a:endParaRPr lang="en-US" altLang="ja-JP" sz="1200" dirty="0">
              <a:solidFill>
                <a:schemeClr val="accent1">
                  <a:lumMod val="50000"/>
                </a:schemeClr>
              </a:solidFill>
              <a:latin typeface="+mn-lt"/>
              <a:ea typeface="+mn-ea"/>
            </a:endParaRPr>
          </a:p>
          <a:p>
            <a:pPr algn="ctr">
              <a:defRPr/>
            </a:pPr>
            <a:r>
              <a:rPr lang="ja-JP" altLang="en-US" sz="1200" dirty="0">
                <a:solidFill>
                  <a:schemeClr val="accent1">
                    <a:lumMod val="50000"/>
                  </a:schemeClr>
                </a:solidFill>
                <a:latin typeface="+mn-lt"/>
                <a:ea typeface="+mn-ea"/>
              </a:rPr>
              <a:t>組み合わせてシステムを構築</a:t>
            </a:r>
          </a:p>
        </p:txBody>
      </p:sp>
      <p:sp>
        <p:nvSpPr>
          <p:cNvPr id="62" name="AutoShape 87"/>
          <p:cNvSpPr>
            <a:spLocks noChangeArrowheads="1"/>
          </p:cNvSpPr>
          <p:nvPr/>
        </p:nvSpPr>
        <p:spPr bwMode="auto">
          <a:xfrm>
            <a:off x="1123920" y="3957638"/>
            <a:ext cx="533400" cy="381000"/>
          </a:xfrm>
          <a:prstGeom prst="downArrow">
            <a:avLst>
              <a:gd name="adj1" fmla="val 50000"/>
              <a:gd name="adj2" fmla="val 41667"/>
            </a:avLst>
          </a:prstGeom>
          <a:solidFill>
            <a:schemeClr val="accent1"/>
          </a:solidFill>
          <a:ln w="28575" algn="ctr">
            <a:noFill/>
            <a:miter lim="800000"/>
            <a:headEnd/>
            <a:tailEnd/>
          </a:ln>
          <a:effectLst/>
          <a:scene3d>
            <a:camera prst="orthographicFront"/>
            <a:lightRig rig="threePt" dir="t"/>
          </a:scene3d>
          <a:sp3d>
            <a:bevelT/>
          </a:sp3d>
        </p:spPr>
        <p:txBody>
          <a:bodyPr wrap="none" anchor="ctr"/>
          <a:lstStyle/>
          <a:p>
            <a:pPr>
              <a:defRPr/>
            </a:pPr>
            <a:endParaRPr lang="ja-JP" altLang="en-US">
              <a:latin typeface="+mn-lt"/>
              <a:ea typeface="+mn-ea"/>
            </a:endParaRPr>
          </a:p>
        </p:txBody>
      </p:sp>
      <p:sp>
        <p:nvSpPr>
          <p:cNvPr id="37" name="雲 36"/>
          <p:cNvSpPr/>
          <p:nvPr/>
        </p:nvSpPr>
        <p:spPr bwMode="auto">
          <a:xfrm>
            <a:off x="2071670" y="1428736"/>
            <a:ext cx="1428760" cy="785818"/>
          </a:xfrm>
          <a:prstGeom prst="cloud">
            <a:avLst/>
          </a:prstGeom>
          <a:solidFill>
            <a:schemeClr val="bg1">
              <a:lumMod val="85000"/>
              <a:alpha val="70000"/>
            </a:schemeClr>
          </a:solidFill>
          <a:ln w="38100" cap="flat" cmpd="sng" algn="ctr">
            <a:noFill/>
            <a:prstDash val="solid"/>
            <a:round/>
            <a:headEnd type="none" w="med" len="med"/>
            <a:tailEnd type="none" w="med" len="med"/>
          </a:ln>
          <a:effectLst/>
          <a:scene3d>
            <a:camera prst="orthographicFront"/>
            <a:lightRig rig="threePt" dir="t"/>
          </a:scene3d>
          <a:sp3d prstMaterial="dkEdge">
            <a:bevelT/>
          </a:sp3d>
        </p:spPr>
        <p:txBody>
          <a:bodyPr anchor="ctr"/>
          <a:lstStyle/>
          <a:p>
            <a:pPr>
              <a:spcBef>
                <a:spcPct val="20000"/>
              </a:spcBef>
              <a:defRPr/>
            </a:pPr>
            <a:endParaRPr kumimoji="0" lang="ja-JP" altLang="en-US" sz="1400">
              <a:solidFill>
                <a:srgbClr val="484848"/>
              </a:solidFill>
              <a:latin typeface="+mn-lt"/>
              <a:ea typeface="+mn-ea"/>
            </a:endParaRPr>
          </a:p>
        </p:txBody>
      </p:sp>
    </p:spTree>
    <p:extLst>
      <p:ext uri="{BB962C8B-B14F-4D97-AF65-F5344CB8AC3E}">
        <p14:creationId xmlns:p14="http://schemas.microsoft.com/office/powerpoint/2010/main" val="3012094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8494"/>
                                        </p:tgtEl>
                                        <p:attrNameLst>
                                          <p:attrName>style.visibility</p:attrName>
                                        </p:attrNameLst>
                                      </p:cBhvr>
                                      <p:to>
                                        <p:strVal val="visible"/>
                                      </p:to>
                                    </p:set>
                                    <p:anim calcmode="lin" valueType="num">
                                      <p:cBhvr additive="base">
                                        <p:cTn id="35" dur="500" fill="hold"/>
                                        <p:tgtEl>
                                          <p:spTgt spid="18494"/>
                                        </p:tgtEl>
                                        <p:attrNameLst>
                                          <p:attrName>ppt_x</p:attrName>
                                        </p:attrNameLst>
                                      </p:cBhvr>
                                      <p:tavLst>
                                        <p:tav tm="0">
                                          <p:val>
                                            <p:strVal val="#ppt_x"/>
                                          </p:val>
                                        </p:tav>
                                        <p:tav tm="100000">
                                          <p:val>
                                            <p:strVal val="#ppt_x"/>
                                          </p:val>
                                        </p:tav>
                                      </p:tavLst>
                                    </p:anim>
                                    <p:anim calcmode="lin" valueType="num">
                                      <p:cBhvr additive="base">
                                        <p:cTn id="36" dur="500" fill="hold"/>
                                        <p:tgtEl>
                                          <p:spTgt spid="1849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7711"/>
                                        </p:tgtEl>
                                        <p:attrNameLst>
                                          <p:attrName>style.visibility</p:attrName>
                                        </p:attrNameLst>
                                      </p:cBhvr>
                                      <p:to>
                                        <p:strVal val="visible"/>
                                      </p:to>
                                    </p:set>
                                    <p:anim calcmode="lin" valueType="num">
                                      <p:cBhvr additive="base">
                                        <p:cTn id="39" dur="500" fill="hold"/>
                                        <p:tgtEl>
                                          <p:spTgt spid="27711"/>
                                        </p:tgtEl>
                                        <p:attrNameLst>
                                          <p:attrName>ppt_x</p:attrName>
                                        </p:attrNameLst>
                                      </p:cBhvr>
                                      <p:tavLst>
                                        <p:tav tm="0">
                                          <p:val>
                                            <p:strVal val="#ppt_x"/>
                                          </p:val>
                                        </p:tav>
                                        <p:tav tm="100000">
                                          <p:val>
                                            <p:strVal val="#ppt_x"/>
                                          </p:val>
                                        </p:tav>
                                      </p:tavLst>
                                    </p:anim>
                                    <p:anim calcmode="lin" valueType="num">
                                      <p:cBhvr additive="base">
                                        <p:cTn id="40" dur="500" fill="hold"/>
                                        <p:tgtEl>
                                          <p:spTgt spid="277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7712"/>
                                        </p:tgtEl>
                                        <p:attrNameLst>
                                          <p:attrName>style.visibility</p:attrName>
                                        </p:attrNameLst>
                                      </p:cBhvr>
                                      <p:to>
                                        <p:strVal val="visible"/>
                                      </p:to>
                                    </p:set>
                                    <p:anim calcmode="lin" valueType="num">
                                      <p:cBhvr additive="base">
                                        <p:cTn id="43" dur="500" fill="hold"/>
                                        <p:tgtEl>
                                          <p:spTgt spid="27712"/>
                                        </p:tgtEl>
                                        <p:attrNameLst>
                                          <p:attrName>ppt_x</p:attrName>
                                        </p:attrNameLst>
                                      </p:cBhvr>
                                      <p:tavLst>
                                        <p:tav tm="0">
                                          <p:val>
                                            <p:strVal val="#ppt_x"/>
                                          </p:val>
                                        </p:tav>
                                        <p:tav tm="100000">
                                          <p:val>
                                            <p:strVal val="#ppt_x"/>
                                          </p:val>
                                        </p:tav>
                                      </p:tavLst>
                                    </p:anim>
                                    <p:anim calcmode="lin" valueType="num">
                                      <p:cBhvr additive="base">
                                        <p:cTn id="44" dur="500" fill="hold"/>
                                        <p:tgtEl>
                                          <p:spTgt spid="2771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7713"/>
                                        </p:tgtEl>
                                        <p:attrNameLst>
                                          <p:attrName>style.visibility</p:attrName>
                                        </p:attrNameLst>
                                      </p:cBhvr>
                                      <p:to>
                                        <p:strVal val="visible"/>
                                      </p:to>
                                    </p:set>
                                    <p:anim calcmode="lin" valueType="num">
                                      <p:cBhvr additive="base">
                                        <p:cTn id="47" dur="500" fill="hold"/>
                                        <p:tgtEl>
                                          <p:spTgt spid="27713"/>
                                        </p:tgtEl>
                                        <p:attrNameLst>
                                          <p:attrName>ppt_x</p:attrName>
                                        </p:attrNameLst>
                                      </p:cBhvr>
                                      <p:tavLst>
                                        <p:tav tm="0">
                                          <p:val>
                                            <p:strVal val="#ppt_x"/>
                                          </p:val>
                                        </p:tav>
                                        <p:tav tm="100000">
                                          <p:val>
                                            <p:strVal val="#ppt_x"/>
                                          </p:val>
                                        </p:tav>
                                      </p:tavLst>
                                    </p:anim>
                                    <p:anim calcmode="lin" valueType="num">
                                      <p:cBhvr additive="base">
                                        <p:cTn id="48" dur="500" fill="hold"/>
                                        <p:tgtEl>
                                          <p:spTgt spid="27713"/>
                                        </p:tgtEl>
                                        <p:attrNameLst>
                                          <p:attrName>ppt_y</p:attrName>
                                        </p:attrNameLst>
                                      </p:cBhvr>
                                      <p:tavLst>
                                        <p:tav tm="0">
                                          <p:val>
                                            <p:strVal val="0-#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up)">
                                      <p:cBhvr>
                                        <p:cTn id="64" dur="500"/>
                                        <p:tgtEl>
                                          <p:spTgt spid="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up)">
                                      <p:cBhvr>
                                        <p:cTn id="72" dur="500"/>
                                        <p:tgtEl>
                                          <p:spTgt spid="61"/>
                                        </p:tgtEl>
                                      </p:cBhvr>
                                    </p:animEffect>
                                  </p:childTnLst>
                                </p:cTn>
                              </p:par>
                              <p:par>
                                <p:cTn id="73" presetID="22" presetClass="entr" presetSubtype="1"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ipe(up)">
                                      <p:cBhvr>
                                        <p:cTn id="7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4" grpId="0" animBg="1"/>
      <p:bldP spid="27711" grpId="0" animBg="1"/>
      <p:bldP spid="27712" grpId="0" animBg="1"/>
      <p:bldP spid="27713"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クラウドの定義／サービス・モデル </a:t>
            </a:r>
            <a:r>
              <a:rPr lang="en-US" altLang="ja-JP" sz="2800" dirty="0">
                <a:ea typeface="ＭＳ Ｐゴシック" charset="-128"/>
              </a:rPr>
              <a:t>(Service Model)</a:t>
            </a:r>
            <a:endParaRPr lang="ja-JP" altLang="en-US" sz="2800" dirty="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chemeClr val="tx1">
                  <a:lumMod val="65000"/>
                  <a:lumOff val="35000"/>
                </a:schemeClr>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chemeClr val="accent3">
              <a:lumMod val="40000"/>
              <a:lumOff val="6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chemeClr val="accent5">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580314" y="1680175"/>
            <a:ext cx="1620957"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911216" y="2604100"/>
            <a:ext cx="1107996" cy="276999"/>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849968" y="3418610"/>
            <a:ext cx="1415772" cy="461665"/>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オペレーティング</a:t>
            </a:r>
          </a:p>
          <a:p>
            <a:r>
              <a:rPr lang="ja-JP" altLang="en-US" sz="1200" dirty="0">
                <a:solidFill>
                  <a:srgbClr val="0432FF"/>
                </a:solidFill>
                <a:effectLst/>
                <a:latin typeface="Meiryo" charset="-128"/>
                <a:ea typeface="Meiryo" charset="-128"/>
                <a:cs typeface="Meiryo" charset="-128"/>
              </a:rPr>
              <a:t>システム</a:t>
            </a:r>
            <a:endParaRPr lang="en-US" altLang="ja-JP" sz="1200" dirty="0">
              <a:solidFill>
                <a:srgbClr val="0432FF"/>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75933" y="4452535"/>
            <a:ext cx="1261884"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rgbClr val="FFFFFF"/>
              </a:solidFill>
              <a:latin typeface="Meiryo" charset="-128"/>
              <a:ea typeface="Meiryo" charset="-128"/>
              <a:cs typeface="Meiryo" charset="-128"/>
            </a:endParaRPr>
          </a:p>
          <a:p>
            <a:pPr algn="ctr">
              <a:defRPr/>
            </a:pPr>
            <a:r>
              <a:rPr lang="en-US" altLang="ja-JP" sz="2800" dirty="0" err="1">
                <a:solidFill>
                  <a:srgbClr val="FFFFFF"/>
                </a:solidFill>
                <a:latin typeface="Meiryo" charset="-128"/>
                <a:ea typeface="Meiryo" charset="-128"/>
                <a:cs typeface="Meiryo" charset="-128"/>
              </a:rPr>
              <a:t>PaaS</a:t>
            </a: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p>
          <a:p>
            <a:pPr algn="ctr"/>
            <a:r>
              <a:rPr lang="en-US" altLang="ja-JP" sz="1100" dirty="0">
                <a:solidFill>
                  <a:srgbClr val="FFFFFF"/>
                </a:solidFill>
                <a:latin typeface="Meiryo" charset="-128"/>
                <a:ea typeface="Meiryo" charset="-128"/>
                <a:cs typeface="Meiryo" charset="-128"/>
              </a:rPr>
              <a:t>as 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a:solidFill>
                  <a:srgbClr val="FFFFFF"/>
                </a:solidFill>
                <a:latin typeface="Meiryo" charset="-128"/>
                <a:ea typeface="Meiryo" charset="-128"/>
                <a:cs typeface="Meiryo" charset="-128"/>
              </a:rPr>
              <a:t>IaaS</a:t>
            </a:r>
            <a:endParaRPr lang="en-US" altLang="ja-JP" sz="2800" dirty="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p>
          <a:p>
            <a:pPr algn="ctr"/>
            <a:r>
              <a:rPr lang="en-US" altLang="ja-JP" sz="1100" dirty="0">
                <a:solidFill>
                  <a:srgbClr val="FFFFFF"/>
                </a:solidFill>
                <a:latin typeface="Meiryo" charset="-128"/>
                <a:ea typeface="Meiryo" charset="-128"/>
                <a:cs typeface="Meiryo" charset="-128"/>
              </a:rPr>
              <a:t>as 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p>
          <a:p>
            <a:pPr algn="ctr"/>
            <a:r>
              <a:rPr lang="en-US" altLang="ja-JP" sz="1100" dirty="0">
                <a:solidFill>
                  <a:srgbClr val="FFFFFF"/>
                </a:solidFill>
                <a:latin typeface="Meiryo" charset="-128"/>
                <a:ea typeface="Meiryo" charset="-128"/>
                <a:cs typeface="Meiryo" charset="-128"/>
              </a:rPr>
              <a:t>as 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a:solidFill>
                  <a:schemeClr val="bg1"/>
                </a:solidFill>
              </a:rPr>
              <a:t>Salesfoce.com</a:t>
            </a:r>
          </a:p>
          <a:p>
            <a:pPr algn="ctr"/>
            <a:r>
              <a:rPr lang="en-US" altLang="ja-JP" sz="1000" dirty="0">
                <a:solidFill>
                  <a:schemeClr val="bg1"/>
                </a:solidFill>
              </a:rPr>
              <a:t>Google Apps</a:t>
            </a:r>
          </a:p>
          <a:p>
            <a:pPr algn="ctr"/>
            <a:r>
              <a:rPr lang="en-US" altLang="ja-JP" sz="1000" dirty="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a:solidFill>
                  <a:schemeClr val="bg1"/>
                </a:solidFill>
              </a:rPr>
              <a:t>Microsoft Azure</a:t>
            </a:r>
          </a:p>
          <a:p>
            <a:pPr algn="ctr"/>
            <a:r>
              <a:rPr kumimoji="1" lang="en-US" altLang="ja-JP" sz="1000" dirty="0" err="1">
                <a:solidFill>
                  <a:schemeClr val="bg1"/>
                </a:solidFill>
              </a:rPr>
              <a:t>Force.com</a:t>
            </a:r>
            <a:endParaRPr kumimoji="1" lang="en-US" altLang="ja-JP" sz="1000" dirty="0">
              <a:solidFill>
                <a:schemeClr val="bg1"/>
              </a:solidFill>
            </a:endParaRPr>
          </a:p>
          <a:p>
            <a:pPr algn="ctr"/>
            <a:r>
              <a:rPr lang="en-US" altLang="ja-JP" sz="1000" dirty="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a:solidFill>
                  <a:schemeClr val="bg1"/>
                </a:solidFill>
              </a:rPr>
              <a:t>Amazon EC2</a:t>
            </a:r>
          </a:p>
          <a:p>
            <a:pPr algn="ctr"/>
            <a:r>
              <a:rPr kumimoji="1" lang="en-US" altLang="ja-JP" sz="1000" dirty="0">
                <a:solidFill>
                  <a:schemeClr val="bg1"/>
                </a:solidFill>
              </a:rPr>
              <a:t>IIJ GIO Cloud</a:t>
            </a:r>
          </a:p>
          <a:p>
            <a:pPr algn="ctr"/>
            <a:r>
              <a:rPr lang="en-US" altLang="ja-JP" sz="800" dirty="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pic>
        <p:nvPicPr>
          <p:cNvPr id="27654" name="Picture 7" descr="j0433941"/>
          <p:cNvPicPr>
            <a:picLocks noChangeAspect="1" noChangeArrowheads="1"/>
          </p:cNvPicPr>
          <p:nvPr/>
        </p:nvPicPr>
        <p:blipFill>
          <a:blip r:embed="rId4"/>
          <a:srcRect/>
          <a:stretch>
            <a:fillRect/>
          </a:stretch>
        </p:blipFill>
        <p:spPr bwMode="auto">
          <a:xfrm flipH="1">
            <a:off x="7824787" y="2692197"/>
            <a:ext cx="1011238" cy="1011238"/>
          </a:xfrm>
          <a:prstGeom prst="rect">
            <a:avLst/>
          </a:prstGeom>
          <a:noFill/>
          <a:ln w="9525">
            <a:noFill/>
            <a:miter lim="800000"/>
            <a:headEnd/>
            <a:tailEnd/>
          </a:ln>
        </p:spPr>
      </p:pic>
      <p:sp>
        <p:nvSpPr>
          <p:cNvPr id="95" name="ホームベース 94"/>
          <p:cNvSpPr/>
          <p:nvPr/>
        </p:nvSpPr>
        <p:spPr bwMode="auto">
          <a:xfrm>
            <a:off x="4975924" y="302376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a:ln>
                  <a:noFill/>
                </a:ln>
                <a:solidFill>
                  <a:schemeClr val="bg1"/>
                </a:solidFill>
                <a:effectLst/>
                <a:latin typeface="Meiryo" charset="-128"/>
                <a:ea typeface="Meiryo" charset="-128"/>
                <a:cs typeface="Meiryo" charset="-128"/>
              </a:rPr>
              <a:t>ミドルウェア</a:t>
            </a:r>
            <a:r>
              <a:rPr kumimoji="0" lang="en-US" altLang="ja-JP" sz="2000" b="0" i="0" u="none" strike="noStrike" cap="none" normalizeH="0" baseline="0" dirty="0">
                <a:ln>
                  <a:noFill/>
                </a:ln>
                <a:solidFill>
                  <a:schemeClr val="bg1"/>
                </a:solidFill>
                <a:effectLst/>
                <a:latin typeface="Meiryo" charset="-128"/>
                <a:ea typeface="Meiryo" charset="-128"/>
                <a:cs typeface="Meiryo" charset="-128"/>
              </a:rPr>
              <a:t>&amp;OS</a:t>
            </a:r>
            <a:endParaRPr kumimoji="0" lang="ja-JP" altLang="en-US" sz="2000" b="0" i="0" u="none" strike="noStrike" cap="none" normalizeH="0" baseline="0" dirty="0">
              <a:ln>
                <a:noFill/>
              </a:ln>
              <a:solidFill>
                <a:schemeClr val="bg1"/>
              </a:solidFill>
              <a:effectLst/>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33" name="AutoShape 43"/>
          <p:cNvSpPr>
            <a:spLocks noChangeArrowheads="1"/>
          </p:cNvSpPr>
          <p:nvPr/>
        </p:nvSpPr>
        <p:spPr bwMode="auto">
          <a:xfrm>
            <a:off x="386989" y="2320660"/>
            <a:ext cx="377099" cy="1839189"/>
          </a:xfrm>
          <a:prstGeom prst="roundRect">
            <a:avLst>
              <a:gd name="adj" fmla="val 0"/>
            </a:avLst>
          </a:prstGeom>
          <a:solidFill>
            <a:srgbClr val="CCFFCC"/>
          </a:solidFill>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432FF"/>
                </a:solidFill>
                <a:latin typeface="HGMaruGothicMPRO" charset="-128"/>
                <a:ea typeface="HGMaruGothicMPRO" charset="-128"/>
                <a:cs typeface="HGMaruGothicMPRO" charset="-128"/>
              </a:rPr>
              <a:t>プラットフォーム</a:t>
            </a:r>
          </a:p>
        </p:txBody>
      </p:sp>
    </p:spTree>
    <p:extLst>
      <p:ext uri="{BB962C8B-B14F-4D97-AF65-F5344CB8AC3E}">
        <p14:creationId xmlns:p14="http://schemas.microsoft.com/office/powerpoint/2010/main" val="204852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ASP</a:t>
            </a:r>
            <a:r>
              <a:rPr kumimoji="1" lang="ja-JP" altLang="en-US" dirty="0"/>
              <a:t>から</a:t>
            </a:r>
            <a:r>
              <a:rPr kumimoji="1" lang="en-US" altLang="ja-JP" dirty="0" err="1"/>
              <a:t>SaaS</a:t>
            </a:r>
            <a:r>
              <a:rPr kumimoji="1" lang="ja-JP" altLang="en-US" dirty="0"/>
              <a:t>へ、ホスティングから</a:t>
            </a:r>
            <a:r>
              <a:rPr kumimoji="1" lang="en-US" altLang="ja-JP" dirty="0" err="1"/>
              <a:t>IaaS</a:t>
            </a:r>
            <a:r>
              <a:rPr kumimoji="1" lang="ja-JP" altLang="en-US" dirty="0"/>
              <a:t>へ</a:t>
            </a:r>
          </a:p>
        </p:txBody>
      </p:sp>
      <p:sp>
        <p:nvSpPr>
          <p:cNvPr id="5" name="正方形/長方形 4"/>
          <p:cNvSpPr/>
          <p:nvPr/>
        </p:nvSpPr>
        <p:spPr bwMode="auto">
          <a:xfrm>
            <a:off x="153942"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オンプレミス</a:t>
            </a:r>
          </a:p>
        </p:txBody>
      </p:sp>
      <p:sp>
        <p:nvSpPr>
          <p:cNvPr id="21" name="正方形/長方形 20"/>
          <p:cNvSpPr/>
          <p:nvPr/>
        </p:nvSpPr>
        <p:spPr bwMode="auto">
          <a:xfrm>
            <a:off x="153942" y="1773084"/>
            <a:ext cx="2088232" cy="150378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アプリケーション</a:t>
            </a:r>
          </a:p>
        </p:txBody>
      </p:sp>
      <p:sp>
        <p:nvSpPr>
          <p:cNvPr id="22" name="正方形/長方形 21"/>
          <p:cNvSpPr/>
          <p:nvPr/>
        </p:nvSpPr>
        <p:spPr bwMode="auto">
          <a:xfrm>
            <a:off x="153942" y="3365729"/>
            <a:ext cx="2088232" cy="150378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ミドルウェア</a:t>
            </a:r>
          </a:p>
        </p:txBody>
      </p:sp>
      <p:sp>
        <p:nvSpPr>
          <p:cNvPr id="23" name="正方形/長方形 22"/>
          <p:cNvSpPr/>
          <p:nvPr/>
        </p:nvSpPr>
        <p:spPr bwMode="auto">
          <a:xfrm>
            <a:off x="153942"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OS/</a:t>
            </a:r>
            <a:r>
              <a:rPr kumimoji="0" lang="ja-JP" altLang="en-US" sz="1400" b="0" i="0" u="none" strike="noStrike" cap="none" normalizeH="0" dirty="0">
                <a:ln>
                  <a:noFill/>
                </a:ln>
                <a:solidFill>
                  <a:schemeClr val="bg1"/>
                </a:solidFill>
                <a:effectLst/>
                <a:latin typeface="+mn-lt"/>
                <a:ea typeface="+mn-ea"/>
              </a:rPr>
              <a:t>ハードウェア</a:t>
            </a:r>
          </a:p>
        </p:txBody>
      </p:sp>
      <p:sp>
        <p:nvSpPr>
          <p:cNvPr id="24" name="正方形/長方形 23"/>
          <p:cNvSpPr/>
          <p:nvPr/>
        </p:nvSpPr>
        <p:spPr bwMode="auto">
          <a:xfrm>
            <a:off x="2403376" y="972612"/>
            <a:ext cx="2088232"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サービスプロバイダ</a:t>
            </a:r>
          </a:p>
        </p:txBody>
      </p:sp>
      <p:sp>
        <p:nvSpPr>
          <p:cNvPr id="25" name="正方形/長方形 24"/>
          <p:cNvSpPr/>
          <p:nvPr/>
        </p:nvSpPr>
        <p:spPr bwMode="auto">
          <a:xfrm>
            <a:off x="2403376"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ASP</a:t>
            </a:r>
          </a:p>
          <a:p>
            <a:pPr algn="ctr">
              <a:spcBef>
                <a:spcPct val="20000"/>
              </a:spcBef>
            </a:pPr>
            <a:r>
              <a:rPr kumimoji="0" lang="en-US" altLang="ja-JP" sz="1400" dirty="0">
                <a:solidFill>
                  <a:schemeClr val="bg1"/>
                </a:solidFill>
              </a:rPr>
              <a:t>(Application Service Provider)</a:t>
            </a:r>
          </a:p>
          <a:p>
            <a:pPr algn="ctr">
              <a:spcBef>
                <a:spcPct val="20000"/>
              </a:spcBef>
            </a:pPr>
            <a:r>
              <a:rPr kumimoji="0" lang="ja-JP" altLang="en-US" sz="1400" dirty="0">
                <a:solidFill>
                  <a:schemeClr val="bg1"/>
                </a:solidFill>
              </a:rPr>
              <a:t>ネットワーク上のサーバーにパッケージソフトを搭載してネットワーク越しに提供</a:t>
            </a:r>
          </a:p>
        </p:txBody>
      </p:sp>
      <p:sp>
        <p:nvSpPr>
          <p:cNvPr id="27" name="正方形/長方形 26"/>
          <p:cNvSpPr/>
          <p:nvPr/>
        </p:nvSpPr>
        <p:spPr bwMode="auto">
          <a:xfrm>
            <a:off x="2403376"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b="1" dirty="0">
                <a:solidFill>
                  <a:schemeClr val="bg1"/>
                </a:solidFill>
              </a:rPr>
              <a:t>Hosting/Housing</a:t>
            </a:r>
          </a:p>
          <a:p>
            <a:pPr algn="ctr">
              <a:spcBef>
                <a:spcPct val="20000"/>
              </a:spcBef>
            </a:pPr>
            <a:r>
              <a:rPr kumimoji="0" lang="ja-JP" altLang="en-US" sz="1400" dirty="0">
                <a:solidFill>
                  <a:schemeClr val="bg1"/>
                </a:solidFill>
              </a:rPr>
              <a:t>データセンターのサーバーをネットワーク越しに提供</a:t>
            </a:r>
          </a:p>
        </p:txBody>
      </p:sp>
      <p:sp>
        <p:nvSpPr>
          <p:cNvPr id="28" name="正方形/長方形 27"/>
          <p:cNvSpPr/>
          <p:nvPr/>
        </p:nvSpPr>
        <p:spPr bwMode="auto">
          <a:xfrm>
            <a:off x="4644008" y="972612"/>
            <a:ext cx="4328864" cy="648072"/>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クラウド</a:t>
            </a:r>
          </a:p>
        </p:txBody>
      </p:sp>
      <p:sp>
        <p:nvSpPr>
          <p:cNvPr id="29" name="正方形/長方形 28"/>
          <p:cNvSpPr/>
          <p:nvPr/>
        </p:nvSpPr>
        <p:spPr bwMode="auto">
          <a:xfrm>
            <a:off x="4644008" y="1773083"/>
            <a:ext cx="2088232" cy="30960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a:solidFill>
                  <a:schemeClr val="bg1"/>
                </a:solidFill>
              </a:rPr>
              <a:t>SaaS</a:t>
            </a:r>
          </a:p>
          <a:p>
            <a:pPr algn="ctr">
              <a:spcBef>
                <a:spcPct val="20000"/>
              </a:spcBef>
            </a:pPr>
            <a:r>
              <a:rPr kumimoji="0" lang="en-US" altLang="ja-JP" sz="1400" b="1" dirty="0">
                <a:solidFill>
                  <a:schemeClr val="bg1"/>
                </a:solidFill>
              </a:rPr>
              <a:t>(1999~)</a:t>
            </a:r>
            <a:endParaRPr kumimoji="0" lang="en-US" altLang="ja-JP" sz="1400" dirty="0">
              <a:solidFill>
                <a:schemeClr val="bg1"/>
              </a:solidFill>
            </a:endParaRPr>
          </a:p>
          <a:p>
            <a:pPr algn="ctr">
              <a:spcBef>
                <a:spcPct val="20000"/>
              </a:spcBef>
            </a:pPr>
            <a:r>
              <a:rPr kumimoji="0" lang="ja-JP" altLang="en-US" sz="1400" dirty="0">
                <a:solidFill>
                  <a:srgbClr val="FF0000"/>
                </a:solidFill>
              </a:rPr>
              <a:t>マルチテナント</a:t>
            </a:r>
            <a:r>
              <a:rPr kumimoji="0" lang="ja-JP" altLang="en-US" sz="1400" dirty="0">
                <a:solidFill>
                  <a:schemeClr val="bg1"/>
                </a:solidFill>
              </a:rPr>
              <a:t>対応アプリケーションを「サービス」として提供し、従量課金</a:t>
            </a:r>
          </a:p>
        </p:txBody>
      </p:sp>
      <p:sp>
        <p:nvSpPr>
          <p:cNvPr id="30" name="正方形/長方形 29"/>
          <p:cNvSpPr/>
          <p:nvPr/>
        </p:nvSpPr>
        <p:spPr bwMode="auto">
          <a:xfrm>
            <a:off x="4644008" y="4941436"/>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IaaS</a:t>
            </a:r>
            <a:endParaRPr kumimoji="0" lang="en-US" altLang="ja-JP" sz="2400" b="1" dirty="0">
              <a:solidFill>
                <a:schemeClr val="bg1"/>
              </a:solidFill>
            </a:endParaRPr>
          </a:p>
          <a:p>
            <a:pPr algn="ctr">
              <a:spcBef>
                <a:spcPct val="20000"/>
              </a:spcBef>
            </a:pPr>
            <a:r>
              <a:rPr kumimoji="0" lang="en-US" altLang="ja-JP" sz="1400" b="1" dirty="0">
                <a:solidFill>
                  <a:schemeClr val="bg1"/>
                </a:solidFill>
              </a:rPr>
              <a:t>(2006~)</a:t>
            </a:r>
          </a:p>
          <a:p>
            <a:pPr algn="ctr">
              <a:spcBef>
                <a:spcPct val="20000"/>
              </a:spcBef>
            </a:pPr>
            <a:r>
              <a:rPr kumimoji="0" lang="ja-JP" altLang="en-US" sz="1400" dirty="0">
                <a:solidFill>
                  <a:schemeClr val="bg1"/>
                </a:solidFill>
              </a:rPr>
              <a:t>リソースを「サービス」として提供し、従量課金</a:t>
            </a:r>
          </a:p>
        </p:txBody>
      </p:sp>
      <p:sp>
        <p:nvSpPr>
          <p:cNvPr id="31" name="正方形/長方形 30"/>
          <p:cNvSpPr/>
          <p:nvPr/>
        </p:nvSpPr>
        <p:spPr bwMode="auto">
          <a:xfrm>
            <a:off x="6884640" y="1773439"/>
            <a:ext cx="2088232" cy="150343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SaaS</a:t>
            </a:r>
            <a:endParaRPr kumimoji="0" lang="en-US" altLang="ja-JP" sz="1600" dirty="0">
              <a:solidFill>
                <a:schemeClr val="bg1"/>
              </a:solidFill>
            </a:endParaRPr>
          </a:p>
        </p:txBody>
      </p:sp>
      <p:sp>
        <p:nvSpPr>
          <p:cNvPr id="32" name="正方形/長方形 31"/>
          <p:cNvSpPr/>
          <p:nvPr/>
        </p:nvSpPr>
        <p:spPr bwMode="auto">
          <a:xfrm>
            <a:off x="6884640" y="4941791"/>
            <a:ext cx="2088232" cy="1503784"/>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IaaS</a:t>
            </a:r>
            <a:endParaRPr kumimoji="0" lang="en-US" altLang="ja-JP" sz="1600" b="1" dirty="0">
              <a:solidFill>
                <a:schemeClr val="bg1"/>
              </a:solidFill>
            </a:endParaRPr>
          </a:p>
        </p:txBody>
      </p:sp>
      <p:sp>
        <p:nvSpPr>
          <p:cNvPr id="33" name="正方形/長方形 32"/>
          <p:cNvSpPr/>
          <p:nvPr/>
        </p:nvSpPr>
        <p:spPr bwMode="auto">
          <a:xfrm>
            <a:off x="6884640" y="3366083"/>
            <a:ext cx="2088232" cy="150343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b="1" dirty="0" err="1">
                <a:solidFill>
                  <a:schemeClr val="bg1"/>
                </a:solidFill>
              </a:rPr>
              <a:t>PaaS</a:t>
            </a:r>
            <a:endParaRPr kumimoji="0" lang="en-US" altLang="ja-JP" sz="2400" b="1" dirty="0">
              <a:solidFill>
                <a:schemeClr val="bg1"/>
              </a:solidFill>
            </a:endParaRPr>
          </a:p>
          <a:p>
            <a:pPr algn="ctr">
              <a:spcBef>
                <a:spcPct val="20000"/>
              </a:spcBef>
            </a:pPr>
            <a:r>
              <a:rPr kumimoji="0" lang="en-US" altLang="ja-JP" sz="1400" b="1" dirty="0">
                <a:solidFill>
                  <a:schemeClr val="bg1"/>
                </a:solidFill>
              </a:rPr>
              <a:t>(2007~)</a:t>
            </a:r>
            <a:endParaRPr kumimoji="0" lang="en-US" altLang="ja-JP" sz="1400" dirty="0">
              <a:solidFill>
                <a:schemeClr val="bg1"/>
              </a:solidFill>
            </a:endParaRPr>
          </a:p>
        </p:txBody>
      </p:sp>
      <p:sp>
        <p:nvSpPr>
          <p:cNvPr id="3" name="右矢印 2"/>
          <p:cNvSpPr/>
          <p:nvPr/>
        </p:nvSpPr>
        <p:spPr>
          <a:xfrm>
            <a:off x="6640527" y="2211859"/>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6640527" y="3740916"/>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399816" y="2944238"/>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399816" y="5316801"/>
            <a:ext cx="335825" cy="753763"/>
          </a:xfrm>
          <a:prstGeom prst="rightArrow">
            <a:avLst/>
          </a:prstGeom>
          <a:solidFill>
            <a:schemeClr val="accent6"/>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21395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 grpId="0" animBg="1"/>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Meiryo" panose="020B0604030504040204" pitchFamily="34" charset="-128"/>
              <a:ea typeface="Meiryo" panose="020B0604030504040204" pitchFamily="34" charset="-128"/>
              <a:cs typeface="Meiryo" charset="-128"/>
            </a:endParaRPr>
          </a:p>
          <a:p>
            <a:pPr>
              <a:spcBef>
                <a:spcPct val="20000"/>
              </a:spcBef>
              <a:defRPr/>
            </a:pPr>
            <a:endParaRPr lang="ja-JP" altLang="en-US" sz="1200" dirty="0">
              <a:solidFill>
                <a:srgbClr val="484848"/>
              </a:solidFill>
              <a:latin typeface="Meiryo" panose="020B0604030504040204" pitchFamily="34" charset="-128"/>
              <a:ea typeface="Meiryo" panose="020B0604030504040204" pitchFamily="34" charset="-128"/>
              <a:cs typeface="Meiryo" charset="-128"/>
            </a:endParaRPr>
          </a:p>
        </p:txBody>
      </p:sp>
      <p:sp>
        <p:nvSpPr>
          <p:cNvPr id="8" name="テキスト ボックス 7"/>
          <p:cNvSpPr txBox="1"/>
          <p:nvPr/>
        </p:nvSpPr>
        <p:spPr>
          <a:xfrm>
            <a:off x="7806214" y="4707701"/>
            <a:ext cx="738664" cy="1477328"/>
          </a:xfrm>
          <a:prstGeom prst="rect">
            <a:avLst/>
          </a:prstGeom>
          <a:noFill/>
        </p:spPr>
        <p:txBody>
          <a:bodyPr vert="eaVert" wrap="none" rtlCol="0">
            <a:spAutoFit/>
          </a:bodyPr>
          <a:lstStyle/>
          <a:p>
            <a:pPr algn="ctr"/>
            <a:r>
              <a:rPr kumimoji="1" lang="ja-JP" altLang="en-US" sz="1800" dirty="0">
                <a:solidFill>
                  <a:srgbClr val="000090"/>
                </a:solidFill>
                <a:latin typeface="Meiryo" panose="020B0604030504040204" pitchFamily="34" charset="-128"/>
                <a:ea typeface="Meiryo" panose="020B0604030504040204" pitchFamily="34" charset="-128"/>
                <a:cs typeface="Meiryo" charset="-128"/>
              </a:rPr>
              <a:t>ハイブリッド</a:t>
            </a:r>
            <a:endParaRPr kumimoji="1" lang="en-US" altLang="ja-JP" sz="1800" dirty="0">
              <a:solidFill>
                <a:srgbClr val="000090"/>
              </a:solidFill>
              <a:latin typeface="Meiryo" panose="020B0604030504040204" pitchFamily="34" charset="-128"/>
              <a:ea typeface="Meiryo" panose="020B0604030504040204" pitchFamily="34" charset="-128"/>
              <a:cs typeface="Meiryo" charset="-128"/>
            </a:endParaRPr>
          </a:p>
          <a:p>
            <a:pPr algn="ctr"/>
            <a:r>
              <a:rPr lang="ja-JP" altLang="en-US" sz="1800" dirty="0">
                <a:solidFill>
                  <a:srgbClr val="000090"/>
                </a:solidFill>
                <a:latin typeface="Meiryo" panose="020B0604030504040204" pitchFamily="34" charset="-128"/>
                <a:ea typeface="Meiryo" panose="020B0604030504040204" pitchFamily="34" charset="-128"/>
                <a:cs typeface="Meiryo" charset="-128"/>
              </a:rPr>
              <a:t>クラウド</a:t>
            </a:r>
            <a:endParaRPr kumimoji="1" lang="ja-JP" altLang="en-US" sz="1800" dirty="0">
              <a:solidFill>
                <a:srgbClr val="000090"/>
              </a:solidFill>
              <a:latin typeface="Meiryo" panose="020B0604030504040204" pitchFamily="34" charset="-128"/>
              <a:ea typeface="Meiryo" panose="020B0604030504040204" pitchFamily="34" charset="-128"/>
              <a:cs typeface="Meiryo" charset="-128"/>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panose="020B0604030504040204" pitchFamily="34" charset="-128"/>
              <a:ea typeface="Meiryo" panose="020B0604030504040204" pitchFamily="34" charset="-128"/>
              <a:cs typeface="Meiryo" charset="-128"/>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panose="020B0604030504040204" pitchFamily="34" charset="-128"/>
                <a:ea typeface="Meiryo" panose="020B0604030504040204" pitchFamily="34" charset="-128"/>
                <a:cs typeface="Meiryo" charset="-128"/>
              </a:rPr>
              <a:t>ベンダーにて運用、ネットワークを介してサービス提供</a:t>
            </a:r>
          </a:p>
        </p:txBody>
      </p:sp>
      <p:sp>
        <p:nvSpPr>
          <p:cNvPr id="29717" name="Text Box 13"/>
          <p:cNvSpPr txBox="1">
            <a:spLocks noChangeArrowheads="1"/>
          </p:cNvSpPr>
          <p:nvPr/>
        </p:nvSpPr>
        <p:spPr bwMode="auto">
          <a:xfrm>
            <a:off x="1524000" y="4724052"/>
            <a:ext cx="133882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Meiryo" panose="020B0604030504040204" pitchFamily="34" charset="-128"/>
                <a:ea typeface="Meiryo" panose="020B0604030504040204" pitchFamily="34" charset="-128"/>
                <a:cs typeface="Meiryo" charset="-128"/>
              </a:rPr>
              <a:t>パブリック</a:t>
            </a:r>
          </a:p>
          <a:p>
            <a:pPr>
              <a:buFont typeface="Wingdings" pitchFamily="2" charset="2"/>
              <a:buNone/>
            </a:pPr>
            <a:r>
              <a:rPr lang="ja-JP" altLang="en-US" sz="1800" dirty="0">
                <a:solidFill>
                  <a:srgbClr val="40458C"/>
                </a:solidFill>
                <a:latin typeface="Meiryo" panose="020B0604030504040204" pitchFamily="34" charset="-128"/>
                <a:ea typeface="Meiryo" panose="020B0604030504040204" pitchFamily="34" charset="-128"/>
                <a:cs typeface="Meiryo" charset="-128"/>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Meiryo" panose="020B0604030504040204" pitchFamily="34" charset="-128"/>
              <a:ea typeface="Meiryo" panose="020B0604030504040204" pitchFamily="34" charset="-128"/>
              <a:cs typeface="Meiryo" charset="-128"/>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Meiryo" panose="020B0604030504040204" pitchFamily="34" charset="-128"/>
                <a:ea typeface="Meiryo" panose="020B0604030504040204" pitchFamily="34" charset="-128"/>
                <a:cs typeface="Meiryo" charset="-128"/>
              </a:rPr>
              <a:t>自社マシン室・自社データセンターで運用・サービス提供</a:t>
            </a:r>
          </a:p>
        </p:txBody>
      </p:sp>
      <p:sp>
        <p:nvSpPr>
          <p:cNvPr id="29720" name="Text Box 17"/>
          <p:cNvSpPr txBox="1">
            <a:spLocks noChangeArrowheads="1"/>
          </p:cNvSpPr>
          <p:nvPr/>
        </p:nvSpPr>
        <p:spPr bwMode="auto">
          <a:xfrm>
            <a:off x="1524000" y="5533677"/>
            <a:ext cx="1569660"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Meiryo" panose="020B0604030504040204" pitchFamily="34" charset="-128"/>
                <a:ea typeface="Meiryo" panose="020B0604030504040204" pitchFamily="34" charset="-128"/>
                <a:cs typeface="Meiryo" charset="-128"/>
              </a:rPr>
              <a:t>プライベート</a:t>
            </a:r>
          </a:p>
          <a:p>
            <a:pPr>
              <a:buFont typeface="Wingdings" pitchFamily="2" charset="2"/>
              <a:buNone/>
            </a:pPr>
            <a:r>
              <a:rPr lang="ja-JP" altLang="en-US" sz="1800">
                <a:solidFill>
                  <a:srgbClr val="40458C"/>
                </a:solidFill>
                <a:latin typeface="Meiryo" panose="020B0604030504040204" pitchFamily="34" charset="-128"/>
                <a:ea typeface="Meiryo" panose="020B0604030504040204" pitchFamily="34" charset="-128"/>
                <a:cs typeface="Meiryo" charset="-128"/>
              </a:rPr>
              <a:t>クラウド</a:t>
            </a:r>
          </a:p>
        </p:txBody>
      </p:sp>
      <p:pic>
        <p:nvPicPr>
          <p:cNvPr id="29721" name="Picture 7" descr="j043394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a:xfrm>
            <a:off x="230400" y="266400"/>
            <a:ext cx="8686800" cy="416221"/>
          </a:xfrm>
        </p:spPr>
        <p:txBody>
          <a:bodyPr lIns="0" rIns="0"/>
          <a:lstStyle/>
          <a:p>
            <a:pPr eaLnBrk="1" hangingPunct="1"/>
            <a:r>
              <a:rPr lang="ja-JP" altLang="en-US" sz="2700" dirty="0"/>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Meiryo" panose="020B0604030504040204" pitchFamily="34" charset="-128"/>
                <a:ea typeface="Meiryo" panose="020B0604030504040204" pitchFamily="34" charset="-128"/>
                <a:cs typeface="Meiryo" charset="-128"/>
              </a:rPr>
              <a:t>人的介在を排除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a:solidFill>
                  <a:schemeClr val="bg1"/>
                </a:solidFill>
                <a:latin typeface="Meiryo" panose="020B0604030504040204" pitchFamily="34" charset="-128"/>
                <a:ea typeface="Meiryo" panose="020B0604030504040204" pitchFamily="34" charset="-128"/>
                <a:cs typeface="Meiryo" charset="-128"/>
              </a:rPr>
              <a:t>無人</a:t>
            </a:r>
          </a:p>
          <a:p>
            <a:pPr algn="ctr">
              <a:spcBef>
                <a:spcPts val="0"/>
              </a:spcBef>
            </a:pPr>
            <a:r>
              <a:rPr kumimoji="0" lang="ja-JP" altLang="en-US" sz="2800" dirty="0">
                <a:solidFill>
                  <a:schemeClr val="bg1"/>
                </a:solidFill>
                <a:latin typeface="Meiryo" panose="020B0604030504040204" pitchFamily="34" charset="-128"/>
                <a:ea typeface="Meiryo" panose="020B0604030504040204" pitchFamily="34" charset="-128"/>
                <a:cs typeface="Meiryo" charset="-128"/>
              </a:rPr>
              <a:t>システム</a:t>
            </a:r>
          </a:p>
          <a:p>
            <a:pPr algn="ctr">
              <a:spcBef>
                <a:spcPts val="0"/>
              </a:spcBef>
            </a:pPr>
            <a:r>
              <a:rPr kumimoji="0" lang="en-US" altLang="ja-JP" dirty="0">
                <a:solidFill>
                  <a:schemeClr val="bg1"/>
                </a:solidFill>
                <a:latin typeface="Meiryo" panose="020B0604030504040204" pitchFamily="34" charset="-128"/>
                <a:ea typeface="Meiryo" panose="020B0604030504040204" pitchFamily="34" charset="-128"/>
                <a:cs typeface="Meiryo" charset="-128"/>
              </a:rPr>
              <a:t>TCO</a:t>
            </a:r>
            <a:r>
              <a:rPr kumimoji="0" lang="ja-JP" altLang="en-US" dirty="0">
                <a:solidFill>
                  <a:schemeClr val="bg1"/>
                </a:solidFill>
                <a:latin typeface="Meiryo" panose="020B0604030504040204" pitchFamily="34" charset="-128"/>
                <a:ea typeface="Meiryo" panose="020B0604030504040204" pitchFamily="34" charset="-128"/>
                <a:cs typeface="Meiryo" charset="-128"/>
              </a:rPr>
              <a:t>の削減</a:t>
            </a:r>
            <a:endParaRPr kumimoji="0" lang="en-US" altLang="ja-JP" dirty="0">
              <a:solidFill>
                <a:schemeClr val="bg1"/>
              </a:solidFill>
              <a:latin typeface="Meiryo" panose="020B0604030504040204" pitchFamily="34" charset="-128"/>
              <a:ea typeface="Meiryo" panose="020B0604030504040204" pitchFamily="34" charset="-128"/>
              <a:cs typeface="Meiryo" charset="-128"/>
            </a:endParaRPr>
          </a:p>
          <a:p>
            <a:pPr algn="ctr"/>
            <a:r>
              <a:rPr kumimoji="0" lang="ja-JP" altLang="en-US" dirty="0">
                <a:solidFill>
                  <a:schemeClr val="bg1"/>
                </a:solidFill>
                <a:latin typeface="Meiryo" panose="020B0604030504040204" pitchFamily="34" charset="-128"/>
                <a:ea typeface="Meiryo" panose="020B0604030504040204" pitchFamily="34" charset="-128"/>
                <a:cs typeface="Meiryo" charset="-128"/>
              </a:rPr>
              <a:t>人的ミスの回避</a:t>
            </a:r>
          </a:p>
          <a:p>
            <a:pPr algn="ctr">
              <a:spcBef>
                <a:spcPts val="0"/>
              </a:spcBef>
            </a:pPr>
            <a:r>
              <a:rPr kumimoji="0" lang="ja-JP" altLang="en-US" dirty="0">
                <a:solidFill>
                  <a:schemeClr val="bg1"/>
                </a:solidFill>
                <a:latin typeface="Meiryo" panose="020B0604030504040204" pitchFamily="34" charset="-128"/>
                <a:ea typeface="Meiryo" panose="020B0604030504040204" pitchFamily="34" charset="-128"/>
                <a:cs typeface="Meiryo" charset="-128"/>
              </a:rPr>
              <a:t>変更への即応</a:t>
            </a:r>
            <a:endParaRPr kumimoji="0" lang="en-US" altLang="ja-JP" dirty="0">
              <a:solidFill>
                <a:schemeClr val="bg1"/>
              </a:solidFill>
              <a:latin typeface="Meiryo" panose="020B0604030504040204" pitchFamily="34" charset="-128"/>
              <a:ea typeface="Meiryo" panose="020B0604030504040204" pitchFamily="34" charset="-128"/>
              <a:cs typeface="Meiryo" charset="-128"/>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latin typeface="Meiryo" panose="020B0604030504040204" pitchFamily="34" charset="-128"/>
              <a:ea typeface="Meiryo" panose="020B0604030504040204" pitchFamily="34" charset="-128"/>
              <a:cs typeface="Meiryo" charset="-128"/>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000">
                <a:solidFill>
                  <a:srgbClr val="FFFFFF"/>
                </a:solidFill>
                <a:latin typeface="Meiryo" panose="020B0604030504040204" pitchFamily="34" charset="-128"/>
                <a:ea typeface="Meiryo" panose="020B0604030504040204" pitchFamily="34" charset="-128"/>
                <a:cs typeface="HGPSoeiKakugothicUB" charset="-128"/>
              </a:rPr>
              <a:t>ソフトウェア化された</a:t>
            </a:r>
            <a:endParaRPr lang="en-US" altLang="ja-JP" sz="1000" dirty="0">
              <a:solidFill>
                <a:srgbClr val="FFFFFF"/>
              </a:solidFill>
              <a:latin typeface="Meiryo" panose="020B0604030504040204" pitchFamily="34" charset="-128"/>
              <a:ea typeface="Meiryo" panose="020B0604030504040204" pitchFamily="34" charset="-128"/>
              <a:cs typeface="HGPSoeiKakugothicUB" charset="-128"/>
            </a:endParaRPr>
          </a:p>
          <a:p>
            <a:pPr algn="ctr">
              <a:buFont typeface="Wingdings" pitchFamily="2" charset="2"/>
              <a:buNone/>
            </a:pPr>
            <a:r>
              <a:rPr lang="ja-JP" altLang="en-US" sz="1000">
                <a:solidFill>
                  <a:srgbClr val="FFFFFF"/>
                </a:solidFill>
                <a:latin typeface="Meiryo" panose="020B0604030504040204" pitchFamily="34" charset="-128"/>
                <a:ea typeface="Meiryo" panose="020B0604030504040204" pitchFamily="34" charset="-128"/>
                <a:cs typeface="HGPSoeiKakugothicUB" charset="-128"/>
              </a:rPr>
              <a:t>インフラストラクチャ</a:t>
            </a:r>
            <a:endParaRPr lang="ja-JP" altLang="en-US" sz="1000" dirty="0">
              <a:solidFill>
                <a:srgbClr val="FFFFFF"/>
              </a:solidFill>
              <a:latin typeface="Meiryo" panose="020B0604030504040204" pitchFamily="34" charset="-128"/>
              <a:ea typeface="Meiryo" panose="020B0604030504040204" pitchFamily="34" charset="-128"/>
              <a:cs typeface="HGPSoeiKakugothicUB" charset="-128"/>
            </a:endParaRP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a:solidFill>
                  <a:srgbClr val="FFFFFF"/>
                </a:solidFill>
                <a:latin typeface="Meiryo" panose="020B0604030504040204" pitchFamily="34" charset="-128"/>
                <a:ea typeface="Meiryo" panose="020B0604030504040204" pitchFamily="34" charset="-128"/>
                <a:cs typeface="HGPSoeiKakugothicUB" charset="-128"/>
              </a:rPr>
              <a:t>調達の自動化</a:t>
            </a: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a:solidFill>
                  <a:srgbClr val="FFFFFF"/>
                </a:solidFill>
                <a:latin typeface="Meiryo" panose="020B0604030504040204" pitchFamily="34" charset="-128"/>
                <a:ea typeface="Meiryo" panose="020B0604030504040204" pitchFamily="34" charset="-128"/>
                <a:cs typeface="HGPSoeiKakugothicUB" charset="-128"/>
              </a:rPr>
              <a:t>運用の自動化</a:t>
            </a: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a:ln>
                  <a:noFill/>
                </a:ln>
                <a:solidFill>
                  <a:schemeClr val="bg1"/>
                </a:solidFill>
                <a:effectLst/>
                <a:latin typeface="Meiryo" panose="020B0604030504040204" pitchFamily="34" charset="-128"/>
                <a:ea typeface="Meiryo" panose="020B0604030504040204" pitchFamily="34" charset="-128"/>
                <a:cs typeface="Meiryo" charset="-128"/>
              </a:rPr>
              <a:t>リソースの共有</a:t>
            </a:r>
          </a:p>
        </p:txBody>
      </p:sp>
      <p:sp>
        <p:nvSpPr>
          <p:cNvPr id="7" name="テキスト ボックス 6"/>
          <p:cNvSpPr txBox="1"/>
          <p:nvPr/>
        </p:nvSpPr>
        <p:spPr>
          <a:xfrm>
            <a:off x="6195374" y="6413153"/>
            <a:ext cx="2853666" cy="246221"/>
          </a:xfrm>
          <a:prstGeom prst="rect">
            <a:avLst/>
          </a:prstGeom>
          <a:noFill/>
        </p:spPr>
        <p:txBody>
          <a:bodyPr wrap="none" rtlCol="0">
            <a:spAutoFit/>
          </a:bodyPr>
          <a:lstStyle/>
          <a:p>
            <a:r>
              <a:rPr kumimoji="1" lang="ja-JP" altLang="en-US" sz="1000">
                <a:solidFill>
                  <a:schemeClr val="accent3">
                    <a:lumMod val="50000"/>
                  </a:schemeClr>
                </a:solidFill>
                <a:latin typeface="Meiryo" panose="020B0604030504040204" pitchFamily="34" charset="-128"/>
                <a:ea typeface="Meiryo" panose="020B0604030504040204" pitchFamily="34" charset="-128"/>
                <a:cs typeface="Meiryo" charset="-128"/>
              </a:rPr>
              <a:t>注：</a:t>
            </a:r>
            <a:r>
              <a:rPr kumimoji="1" lang="en-US" altLang="ja-JP" sz="1000" dirty="0">
                <a:solidFill>
                  <a:schemeClr val="accent3">
                    <a:lumMod val="50000"/>
                  </a:schemeClr>
                </a:solidFill>
                <a:latin typeface="Meiryo" panose="020B0604030504040204" pitchFamily="34" charset="-128"/>
                <a:ea typeface="Meiryo" panose="020B0604030504040204" pitchFamily="34" charset="-128"/>
                <a:cs typeface="Meiryo" charset="-128"/>
              </a:rPr>
              <a:t>SaaS</a:t>
            </a:r>
            <a:r>
              <a:rPr kumimoji="1" lang="ja-JP" altLang="en-US" sz="1000" dirty="0">
                <a:solidFill>
                  <a:schemeClr val="accent3">
                    <a:lumMod val="50000"/>
                  </a:schemeClr>
                </a:solidFill>
                <a:latin typeface="Meiryo" panose="020B0604030504040204" pitchFamily="34" charset="-128"/>
                <a:ea typeface="Meiryo" panose="020B0604030504040204" pitchFamily="34" charset="-128"/>
                <a:cs typeface="Meiryo" charset="-128"/>
              </a:rPr>
              <a:t>や</a:t>
            </a:r>
            <a:r>
              <a:rPr kumimoji="1" lang="en-US" altLang="ja-JP" sz="1000" dirty="0" err="1">
                <a:solidFill>
                  <a:schemeClr val="accent3">
                    <a:lumMod val="50000"/>
                  </a:schemeClr>
                </a:solidFill>
                <a:latin typeface="Meiryo" panose="020B0604030504040204" pitchFamily="34" charset="-128"/>
                <a:ea typeface="Meiryo" panose="020B0604030504040204" pitchFamily="34" charset="-128"/>
                <a:cs typeface="Meiryo" charset="-128"/>
              </a:rPr>
              <a:t>PaaS</a:t>
            </a:r>
            <a:r>
              <a:rPr kumimoji="1" lang="ja-JP" altLang="en-US" sz="1000" dirty="0">
                <a:solidFill>
                  <a:schemeClr val="accent3">
                    <a:lumMod val="50000"/>
                  </a:schemeClr>
                </a:solidFill>
                <a:latin typeface="Meiryo" panose="020B0604030504040204" pitchFamily="34" charset="-128"/>
                <a:ea typeface="Meiryo" panose="020B0604030504040204" pitchFamily="34" charset="-128"/>
                <a:cs typeface="Meiryo" charset="-128"/>
              </a:rPr>
              <a:t>の</a:t>
            </a:r>
            <a:r>
              <a:rPr kumimoji="1" lang="ja-JP" altLang="en-US" sz="1000">
                <a:solidFill>
                  <a:schemeClr val="accent3">
                    <a:lumMod val="50000"/>
                  </a:schemeClr>
                </a:solidFill>
                <a:latin typeface="Meiryo" panose="020B0604030504040204" pitchFamily="34" charset="-128"/>
                <a:ea typeface="Meiryo" panose="020B0604030504040204" pitchFamily="34" charset="-128"/>
                <a:cs typeface="Meiryo" charset="-128"/>
              </a:rPr>
              <a:t>場合、絶対条件</a:t>
            </a:r>
            <a:r>
              <a:rPr kumimoji="1" lang="ja-JP" altLang="en-US" sz="1000" dirty="0">
                <a:solidFill>
                  <a:schemeClr val="accent3">
                    <a:lumMod val="50000"/>
                  </a:schemeClr>
                </a:solidFill>
                <a:latin typeface="Meiryo" panose="020B0604030504040204" pitchFamily="34" charset="-128"/>
                <a:ea typeface="Meiryo" panose="020B0604030504040204" pitchFamily="34" charset="-128"/>
                <a:cs typeface="Meiryo" charset="-128"/>
              </a:rPr>
              <a:t>ではない。</a:t>
            </a:r>
          </a:p>
        </p:txBody>
      </p:sp>
      <p:cxnSp>
        <p:nvCxnSpPr>
          <p:cNvPr id="5" name="直線矢印コネクタ 4">
            <a:extLst>
              <a:ext uri="{FF2B5EF4-FFF2-40B4-BE49-F238E27FC236}">
                <a16:creationId xmlns:a16="http://schemas.microsoft.com/office/drawing/2014/main" id="{C2AEA436-BC15-3949-9FB9-2F9F75278D95}"/>
              </a:ext>
            </a:extLst>
          </p:cNvPr>
          <p:cNvCxnSpPr>
            <a:stCxn id="7" idx="1"/>
            <a:endCxn id="29703" idx="2"/>
          </p:cNvCxnSpPr>
          <p:nvPr/>
        </p:nvCxnSpPr>
        <p:spPr>
          <a:xfrm flipH="1" flipV="1">
            <a:off x="5976172" y="6185346"/>
            <a:ext cx="219202" cy="350918"/>
          </a:xfrm>
          <a:prstGeom prst="straightConnector1">
            <a:avLst/>
          </a:prstGeom>
          <a:ln w="6350">
            <a:solidFill>
              <a:srgbClr val="00905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0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bwMode="auto">
          <a:xfrm>
            <a:off x="395536" y="4120669"/>
            <a:ext cx="3600400" cy="1756606"/>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a:ln>
                <a:noFill/>
              </a:ln>
              <a:solidFill>
                <a:schemeClr val="accent4"/>
              </a:solidFill>
              <a:effectLst/>
              <a:latin typeface="+mn-lt"/>
              <a:ea typeface="+mn-ea"/>
            </a:endParaRPr>
          </a:p>
        </p:txBody>
      </p:sp>
      <p:sp>
        <p:nvSpPr>
          <p:cNvPr id="9" name="正方形/長方形 8"/>
          <p:cNvSpPr/>
          <p:nvPr/>
        </p:nvSpPr>
        <p:spPr bwMode="auto">
          <a:xfrm>
            <a:off x="395536" y="2204868"/>
            <a:ext cx="3600400" cy="1576585"/>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en-US" altLang="ja-JP" sz="1400" dirty="0">
              <a:solidFill>
                <a:schemeClr val="accent4"/>
              </a:solidFill>
              <a:latin typeface="+mn-lt"/>
              <a:ea typeface="+mn-ea"/>
            </a:endParaRPr>
          </a:p>
        </p:txBody>
      </p:sp>
      <p:sp>
        <p:nvSpPr>
          <p:cNvPr id="2" name="タイトル 1"/>
          <p:cNvSpPr>
            <a:spLocks noGrp="1"/>
          </p:cNvSpPr>
          <p:nvPr>
            <p:ph type="title"/>
          </p:nvPr>
        </p:nvSpPr>
        <p:spPr/>
        <p:txBody>
          <a:bodyPr/>
          <a:lstStyle/>
          <a:p>
            <a:r>
              <a:rPr kumimoji="1" lang="en-US" altLang="ja-JP" dirty="0"/>
              <a:t>ASP</a:t>
            </a:r>
            <a:r>
              <a:rPr kumimoji="1" lang="ja-JP" altLang="en-US" dirty="0"/>
              <a:t>と</a:t>
            </a:r>
            <a:r>
              <a:rPr kumimoji="1" lang="en-US" altLang="ja-JP" dirty="0"/>
              <a:t>SaaS</a:t>
            </a:r>
            <a:r>
              <a:rPr kumimoji="1" lang="ja-JP" altLang="en-US" dirty="0"/>
              <a:t>の違い </a:t>
            </a:r>
            <a:r>
              <a:rPr kumimoji="1" lang="en-US" altLang="ja-JP" dirty="0"/>
              <a:t>– </a:t>
            </a:r>
            <a:r>
              <a:rPr kumimoji="1" lang="ja-JP" altLang="en-US" dirty="0"/>
              <a:t>マルチテナント</a:t>
            </a:r>
          </a:p>
        </p:txBody>
      </p:sp>
      <p:sp>
        <p:nvSpPr>
          <p:cNvPr id="3" name="正方形/長方形 2"/>
          <p:cNvSpPr/>
          <p:nvPr/>
        </p:nvSpPr>
        <p:spPr bwMode="auto">
          <a:xfrm>
            <a:off x="539552"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 name="正方形/長方形 3"/>
          <p:cNvSpPr/>
          <p:nvPr/>
        </p:nvSpPr>
        <p:spPr bwMode="auto">
          <a:xfrm>
            <a:off x="1700064" y="2989365"/>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5" name="正方形/長方形 4"/>
          <p:cNvSpPr/>
          <p:nvPr/>
        </p:nvSpPr>
        <p:spPr bwMode="auto">
          <a:xfrm>
            <a:off x="2843808" y="2994462"/>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6" name="正方形/長方形 5"/>
          <p:cNvSpPr/>
          <p:nvPr/>
        </p:nvSpPr>
        <p:spPr bwMode="auto">
          <a:xfrm>
            <a:off x="539552"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7" name="正方形/長方形 6"/>
          <p:cNvSpPr/>
          <p:nvPr/>
        </p:nvSpPr>
        <p:spPr bwMode="auto">
          <a:xfrm>
            <a:off x="1700064"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8" name="正方形/長方形 7"/>
          <p:cNvSpPr/>
          <p:nvPr/>
        </p:nvSpPr>
        <p:spPr bwMode="auto">
          <a:xfrm>
            <a:off x="2843808" y="241330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10" name="正方形/長方形 9"/>
          <p:cNvSpPr/>
          <p:nvPr/>
        </p:nvSpPr>
        <p:spPr bwMode="auto">
          <a:xfrm>
            <a:off x="539552" y="5085187"/>
            <a:ext cx="165618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11" name="正方形/長方形 10"/>
          <p:cNvSpPr/>
          <p:nvPr/>
        </p:nvSpPr>
        <p:spPr bwMode="auto">
          <a:xfrm>
            <a:off x="2267744" y="5085187"/>
            <a:ext cx="158417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16" name="正方形/長方形 15"/>
          <p:cNvSpPr/>
          <p:nvPr/>
        </p:nvSpPr>
        <p:spPr bwMode="auto">
          <a:xfrm>
            <a:off x="539552" y="479652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仮想化</a:t>
            </a:r>
          </a:p>
        </p:txBody>
      </p:sp>
      <p:sp>
        <p:nvSpPr>
          <p:cNvPr id="20" name="正方形/長方形 19"/>
          <p:cNvSpPr/>
          <p:nvPr/>
        </p:nvSpPr>
        <p:spPr bwMode="auto">
          <a:xfrm>
            <a:off x="539552"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21" name="正方形/長方形 20"/>
          <p:cNvSpPr/>
          <p:nvPr/>
        </p:nvSpPr>
        <p:spPr bwMode="auto">
          <a:xfrm>
            <a:off x="1691680"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23" name="正方形/長方形 22"/>
          <p:cNvSpPr/>
          <p:nvPr/>
        </p:nvSpPr>
        <p:spPr bwMode="auto">
          <a:xfrm>
            <a:off x="2843808" y="1412777"/>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24" name="正方形/長方形 23"/>
          <p:cNvSpPr/>
          <p:nvPr/>
        </p:nvSpPr>
        <p:spPr bwMode="auto">
          <a:xfrm>
            <a:off x="539552"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25" name="正方形/長方形 24"/>
          <p:cNvSpPr/>
          <p:nvPr/>
        </p:nvSpPr>
        <p:spPr bwMode="auto">
          <a:xfrm>
            <a:off x="1700064"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26" name="正方形/長方形 25"/>
          <p:cNvSpPr/>
          <p:nvPr/>
        </p:nvSpPr>
        <p:spPr bwMode="auto">
          <a:xfrm>
            <a:off x="2843808" y="4221091"/>
            <a:ext cx="1008112"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アプリ</a:t>
            </a:r>
          </a:p>
        </p:txBody>
      </p:sp>
      <p:sp>
        <p:nvSpPr>
          <p:cNvPr id="40" name="正方形/長方形 39"/>
          <p:cNvSpPr/>
          <p:nvPr/>
        </p:nvSpPr>
        <p:spPr bwMode="auto">
          <a:xfrm>
            <a:off x="5076056" y="2204866"/>
            <a:ext cx="3600400" cy="2591661"/>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accent4"/>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dirty="0">
              <a:ln>
                <a:noFill/>
              </a:ln>
              <a:solidFill>
                <a:schemeClr val="accent4"/>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4"/>
                </a:solidFill>
                <a:latin typeface="+mn-lt"/>
                <a:ea typeface="+mn-ea"/>
              </a:rPr>
              <a:t>データセンター</a:t>
            </a:r>
            <a:endParaRPr kumimoji="0" lang="ja-JP" altLang="en-US" sz="1400" b="0" i="0" u="none" strike="noStrike" cap="none" normalizeH="0" dirty="0">
              <a:ln>
                <a:noFill/>
              </a:ln>
              <a:solidFill>
                <a:schemeClr val="accent4"/>
              </a:solidFill>
              <a:effectLst/>
              <a:latin typeface="+mn-lt"/>
              <a:ea typeface="+mn-ea"/>
            </a:endParaRPr>
          </a:p>
        </p:txBody>
      </p:sp>
      <p:sp>
        <p:nvSpPr>
          <p:cNvPr id="41" name="正方形/長方形 40"/>
          <p:cNvSpPr/>
          <p:nvPr/>
        </p:nvSpPr>
        <p:spPr bwMode="auto">
          <a:xfrm>
            <a:off x="5220072"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2" name="正方形/長方形 41"/>
          <p:cNvSpPr/>
          <p:nvPr/>
        </p:nvSpPr>
        <p:spPr bwMode="auto">
          <a:xfrm>
            <a:off x="6380584" y="3783943"/>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3" name="正方形/長方形 42"/>
          <p:cNvSpPr/>
          <p:nvPr/>
        </p:nvSpPr>
        <p:spPr bwMode="auto">
          <a:xfrm>
            <a:off x="7524328" y="3789040"/>
            <a:ext cx="10081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サーバー</a:t>
            </a:r>
          </a:p>
        </p:txBody>
      </p:sp>
      <p:sp>
        <p:nvSpPr>
          <p:cNvPr id="44" name="正方形/長方形 43"/>
          <p:cNvSpPr/>
          <p:nvPr/>
        </p:nvSpPr>
        <p:spPr bwMode="auto">
          <a:xfrm>
            <a:off x="5220072" y="2413300"/>
            <a:ext cx="3312368" cy="10157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アプリケーション</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dirty="0">
              <a:ln>
                <a:noFill/>
              </a:ln>
              <a:solidFill>
                <a:schemeClr val="bg1"/>
              </a:solidFill>
              <a:effectLst/>
              <a:latin typeface="+mn-lt"/>
              <a:ea typeface="+mn-ea"/>
            </a:endParaRPr>
          </a:p>
        </p:txBody>
      </p:sp>
      <p:sp>
        <p:nvSpPr>
          <p:cNvPr id="49" name="正方形/長方形 48"/>
          <p:cNvSpPr/>
          <p:nvPr/>
        </p:nvSpPr>
        <p:spPr bwMode="auto">
          <a:xfrm>
            <a:off x="5220072" y="3501008"/>
            <a:ext cx="3312368" cy="211554"/>
          </a:xfrm>
          <a:prstGeom prst="rect">
            <a:avLst/>
          </a:prstGeom>
          <a:solidFill>
            <a:srgbClr val="00B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a:ln>
                  <a:noFill/>
                </a:ln>
                <a:solidFill>
                  <a:schemeClr val="bg1"/>
                </a:solidFill>
                <a:effectLst/>
                <a:latin typeface="+mn-lt"/>
                <a:ea typeface="+mn-ea"/>
              </a:rPr>
              <a:t>仮想化</a:t>
            </a:r>
          </a:p>
        </p:txBody>
      </p:sp>
      <p:sp>
        <p:nvSpPr>
          <p:cNvPr id="50" name="正方形/長方形 49"/>
          <p:cNvSpPr/>
          <p:nvPr/>
        </p:nvSpPr>
        <p:spPr bwMode="auto">
          <a:xfrm>
            <a:off x="5220072"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51" name="正方形/長方形 50"/>
          <p:cNvSpPr/>
          <p:nvPr/>
        </p:nvSpPr>
        <p:spPr bwMode="auto">
          <a:xfrm>
            <a:off x="6372200"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sp>
        <p:nvSpPr>
          <p:cNvPr id="52" name="正方形/長方形 51"/>
          <p:cNvSpPr/>
          <p:nvPr/>
        </p:nvSpPr>
        <p:spPr bwMode="auto">
          <a:xfrm>
            <a:off x="7524328" y="1412776"/>
            <a:ext cx="1008112" cy="504056"/>
          </a:xfrm>
          <a:prstGeom prst="rect">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顧客</a:t>
            </a:r>
          </a:p>
        </p:txBody>
      </p:sp>
      <p:cxnSp>
        <p:nvCxnSpPr>
          <p:cNvPr id="28" name="直線矢印コネクタ 27"/>
          <p:cNvCxnSpPr/>
          <p:nvPr/>
        </p:nvCxnSpPr>
        <p:spPr bwMode="auto">
          <a:xfrm>
            <a:off x="1043608"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29" name="直線矢印コネクタ 28"/>
          <p:cNvCxnSpPr/>
          <p:nvPr/>
        </p:nvCxnSpPr>
        <p:spPr bwMode="auto">
          <a:xfrm>
            <a:off x="2195736" y="1880829"/>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30" name="直線矢印コネクタ 29"/>
          <p:cNvCxnSpPr/>
          <p:nvPr/>
        </p:nvCxnSpPr>
        <p:spPr bwMode="auto">
          <a:xfrm flipH="1">
            <a:off x="3347233" y="1880829"/>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6" name="直線矢印コネクタ 55"/>
          <p:cNvCxnSpPr/>
          <p:nvPr/>
        </p:nvCxnSpPr>
        <p:spPr bwMode="auto">
          <a:xfrm>
            <a:off x="5724128"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7" name="直線矢印コネクタ 56"/>
          <p:cNvCxnSpPr/>
          <p:nvPr/>
        </p:nvCxnSpPr>
        <p:spPr bwMode="auto">
          <a:xfrm>
            <a:off x="6876256" y="1880828"/>
            <a:ext cx="0"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cxnSp>
        <p:nvCxnSpPr>
          <p:cNvPr id="58" name="直線矢印コネクタ 57"/>
          <p:cNvCxnSpPr/>
          <p:nvPr/>
        </p:nvCxnSpPr>
        <p:spPr bwMode="auto">
          <a:xfrm flipH="1">
            <a:off x="8027753" y="1880828"/>
            <a:ext cx="631" cy="324036"/>
          </a:xfrm>
          <a:prstGeom prst="straightConnector1">
            <a:avLst/>
          </a:prstGeom>
          <a:solidFill>
            <a:schemeClr val="bg1"/>
          </a:solidFill>
          <a:ln w="38100" cap="flat" cmpd="sng" algn="ctr">
            <a:solidFill>
              <a:schemeClr val="accent6"/>
            </a:solidFill>
            <a:prstDash val="solid"/>
            <a:round/>
            <a:headEnd type="triangle"/>
            <a:tailEnd type="triangle"/>
          </a:ln>
          <a:effectLst/>
        </p:spPr>
      </p:cxnSp>
      <p:sp>
        <p:nvSpPr>
          <p:cNvPr id="59" name="正方形/長方形 58"/>
          <p:cNvSpPr/>
          <p:nvPr/>
        </p:nvSpPr>
        <p:spPr bwMode="auto">
          <a:xfrm>
            <a:off x="395536" y="5949282"/>
            <a:ext cx="3600400" cy="50405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パッケージをそのまま使用</a:t>
            </a:r>
          </a:p>
        </p:txBody>
      </p:sp>
      <p:sp>
        <p:nvSpPr>
          <p:cNvPr id="60" name="正方形/長方形 59"/>
          <p:cNvSpPr/>
          <p:nvPr/>
        </p:nvSpPr>
        <p:spPr bwMode="auto">
          <a:xfrm>
            <a:off x="5076056" y="4902305"/>
            <a:ext cx="3600400" cy="1551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複数企業での共有</a:t>
            </a:r>
            <a:r>
              <a:rPr kumimoji="0" lang="ja-JP" altLang="en-US" sz="1600" b="0" i="0" u="none" strike="noStrike" cap="none" normalizeH="0" dirty="0">
                <a:ln>
                  <a:noFill/>
                </a:ln>
                <a:solidFill>
                  <a:schemeClr val="bg1"/>
                </a:solidFill>
                <a:effectLst/>
                <a:latin typeface="+mn-lt"/>
                <a:ea typeface="+mn-ea"/>
              </a:rPr>
              <a:t>を前提とした設計</a:t>
            </a:r>
            <a:endParaRPr kumimoji="0" lang="en-US" altLang="ja-JP" sz="16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データの分離、セキュリティに配慮</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メンテナンスコストが低い</a:t>
            </a:r>
            <a:endParaRPr kumimoji="0" lang="en-US" altLang="ja-JP" sz="16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lt"/>
                <a:ea typeface="+mn-ea"/>
              </a:rPr>
              <a:t>リソースの利用効率が高い</a:t>
            </a:r>
            <a:endParaRPr kumimoji="0" lang="en-US" altLang="ja-JP" sz="1600" dirty="0">
              <a:solidFill>
                <a:schemeClr val="bg1"/>
              </a:solidFill>
              <a:latin typeface="+mn-lt"/>
              <a:ea typeface="+mn-ea"/>
            </a:endParaRPr>
          </a:p>
        </p:txBody>
      </p:sp>
      <p:sp>
        <p:nvSpPr>
          <p:cNvPr id="13" name="テキスト ボックス 12"/>
          <p:cNvSpPr txBox="1"/>
          <p:nvPr/>
        </p:nvSpPr>
        <p:spPr>
          <a:xfrm>
            <a:off x="395536" y="3789041"/>
            <a:ext cx="3600400" cy="338554"/>
          </a:xfrm>
          <a:prstGeom prst="rect">
            <a:avLst/>
          </a:prstGeom>
          <a:noFill/>
        </p:spPr>
        <p:txBody>
          <a:bodyPr wrap="square" rtlCol="0">
            <a:spAutoFit/>
          </a:bodyPr>
          <a:lstStyle/>
          <a:p>
            <a:pPr algn="ctr"/>
            <a:r>
              <a:rPr kumimoji="1" lang="ja-JP" altLang="en-US" sz="1600" dirty="0">
                <a:solidFill>
                  <a:schemeClr val="accent4"/>
                </a:solidFill>
                <a:latin typeface="+mn-lt"/>
                <a:ea typeface="+mn-ea"/>
              </a:rPr>
              <a:t>または</a:t>
            </a:r>
          </a:p>
        </p:txBody>
      </p:sp>
      <p:sp>
        <p:nvSpPr>
          <p:cNvPr id="39" name="正方形/長方形 38"/>
          <p:cNvSpPr/>
          <p:nvPr/>
        </p:nvSpPr>
        <p:spPr bwMode="auto">
          <a:xfrm>
            <a:off x="5372472" y="2994462"/>
            <a:ext cx="3015952" cy="35780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a:ln>
                  <a:noFill/>
                </a:ln>
                <a:solidFill>
                  <a:schemeClr val="bg1"/>
                </a:solidFill>
                <a:effectLst/>
                <a:latin typeface="+mn-lt"/>
                <a:ea typeface="+mn-ea"/>
              </a:rPr>
              <a:t>マルチテナント</a:t>
            </a:r>
            <a:r>
              <a:rPr kumimoji="0" lang="en-US" altLang="ja-JP" sz="1600" b="0" i="0" u="none" strike="noStrike" cap="none" normalizeH="0" dirty="0">
                <a:ln>
                  <a:noFill/>
                </a:ln>
                <a:solidFill>
                  <a:schemeClr val="bg1"/>
                </a:solidFill>
                <a:effectLst/>
                <a:latin typeface="+mn-lt"/>
                <a:ea typeface="+mn-ea"/>
              </a:rPr>
              <a:t>DB</a:t>
            </a:r>
            <a:endParaRPr kumimoji="0" lang="ja-JP" altLang="en-US" sz="1600" b="0" i="0" u="none" strike="noStrike" cap="none" normalizeH="0" dirty="0">
              <a:ln>
                <a:noFill/>
              </a:ln>
              <a:solidFill>
                <a:schemeClr val="bg1"/>
              </a:solidFill>
              <a:effectLst/>
              <a:latin typeface="+mn-lt"/>
              <a:ea typeface="+mn-ea"/>
            </a:endParaRPr>
          </a:p>
        </p:txBody>
      </p:sp>
      <p:sp>
        <p:nvSpPr>
          <p:cNvPr id="47" name="正方形/長方形 46"/>
          <p:cNvSpPr/>
          <p:nvPr/>
        </p:nvSpPr>
        <p:spPr bwMode="auto">
          <a:xfrm>
            <a:off x="395536" y="980727"/>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a:ln>
                  <a:noFill/>
                </a:ln>
                <a:solidFill>
                  <a:schemeClr val="bg1"/>
                </a:solidFill>
                <a:effectLst/>
                <a:latin typeface="+mn-lt"/>
                <a:ea typeface="+mn-ea"/>
              </a:rPr>
              <a:t>ASP</a:t>
            </a:r>
            <a:endParaRPr kumimoji="0" lang="ja-JP" altLang="en-US" sz="1600" b="0" i="0" u="none" strike="noStrike" cap="none" normalizeH="0" dirty="0">
              <a:ln>
                <a:noFill/>
              </a:ln>
              <a:solidFill>
                <a:schemeClr val="bg1"/>
              </a:solidFill>
              <a:effectLst/>
              <a:latin typeface="+mn-lt"/>
              <a:ea typeface="+mn-ea"/>
            </a:endParaRPr>
          </a:p>
        </p:txBody>
      </p:sp>
      <p:sp>
        <p:nvSpPr>
          <p:cNvPr id="48" name="正方形/長方形 47"/>
          <p:cNvSpPr/>
          <p:nvPr/>
        </p:nvSpPr>
        <p:spPr bwMode="auto">
          <a:xfrm>
            <a:off x="5076056" y="980726"/>
            <a:ext cx="3600400" cy="357805"/>
          </a:xfrm>
          <a:prstGeom prst="rect">
            <a:avLst/>
          </a:prstGeom>
          <a:solidFill>
            <a:schemeClr val="bg1">
              <a:lumMod val="6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a:ln>
                  <a:noFill/>
                </a:ln>
                <a:solidFill>
                  <a:schemeClr val="bg1"/>
                </a:solidFill>
                <a:effectLst/>
                <a:latin typeface="+mn-lt"/>
                <a:ea typeface="+mn-ea"/>
              </a:rPr>
              <a:t>SaaS</a:t>
            </a:r>
            <a:endParaRPr kumimoji="0" lang="ja-JP" altLang="en-US" sz="1600" b="0" i="0" u="none" strike="noStrike" cap="none" normalizeH="0" dirty="0">
              <a:ln>
                <a:noFill/>
              </a:ln>
              <a:solidFill>
                <a:schemeClr val="bg1"/>
              </a:solidFill>
              <a:effectLst/>
              <a:latin typeface="+mn-lt"/>
              <a:ea typeface="+mn-ea"/>
            </a:endParaRPr>
          </a:p>
        </p:txBody>
      </p:sp>
    </p:spTree>
    <p:extLst>
      <p:ext uri="{BB962C8B-B14F-4D97-AF65-F5344CB8AC3E}">
        <p14:creationId xmlns:p14="http://schemas.microsoft.com/office/powerpoint/2010/main" val="261517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500"/>
                                        <p:tgtEl>
                                          <p:spTgt spid="4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500"/>
                                        <p:tgtEl>
                                          <p:spTgt spid="5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500"/>
                                        <p:tgtEl>
                                          <p:spTgt spid="52"/>
                                        </p:tgtEl>
                                      </p:cBhvr>
                                    </p:animEffect>
                                  </p:childTnLst>
                                </p:cTn>
                              </p:par>
                              <p:par>
                                <p:cTn id="105" presetID="10" presetClass="entr" presetSubtype="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500"/>
                                        <p:tgtEl>
                                          <p:spTgt spid="60"/>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animBg="1"/>
      <p:bldP spid="3" grpId="0" animBg="1"/>
      <p:bldP spid="4" grpId="0" animBg="1"/>
      <p:bldP spid="5" grpId="0" animBg="1"/>
      <p:bldP spid="6" grpId="0" animBg="1"/>
      <p:bldP spid="7" grpId="0" animBg="1"/>
      <p:bldP spid="8" grpId="0" animBg="1"/>
      <p:bldP spid="10" grpId="0" animBg="1"/>
      <p:bldP spid="11" grpId="0" animBg="1"/>
      <p:bldP spid="16" grpId="0" animBg="1"/>
      <p:bldP spid="20" grpId="0" animBg="1"/>
      <p:bldP spid="21" grpId="0" animBg="1"/>
      <p:bldP spid="23" grpId="0" animBg="1"/>
      <p:bldP spid="24" grpId="0" animBg="1"/>
      <p:bldP spid="25" grpId="0" animBg="1"/>
      <p:bldP spid="26" grpId="0" animBg="1"/>
      <p:bldP spid="40" grpId="0" animBg="1"/>
      <p:bldP spid="41" grpId="0" animBg="1"/>
      <p:bldP spid="42" grpId="0" animBg="1"/>
      <p:bldP spid="43" grpId="0" animBg="1"/>
      <p:bldP spid="44" grpId="0" animBg="1"/>
      <p:bldP spid="49" grpId="0" animBg="1"/>
      <p:bldP spid="50" grpId="0" animBg="1"/>
      <p:bldP spid="51" grpId="0" animBg="1"/>
      <p:bldP spid="52" grpId="0" animBg="1"/>
      <p:bldP spid="59" grpId="0" animBg="1"/>
      <p:bldP spid="60" grpId="0" animBg="1"/>
      <p:bldP spid="13" grpId="0"/>
      <p:bldP spid="39" grpId="0" animBg="1"/>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マルチテナントの効果</a:t>
            </a:r>
          </a:p>
        </p:txBody>
      </p:sp>
      <p:pic>
        <p:nvPicPr>
          <p:cNvPr id="1026" name="Picture 2"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052736"/>
            <a:ext cx="8486657" cy="47525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12"/>
          <p:cNvSpPr>
            <a:spLocks noChangeArrowheads="1"/>
          </p:cNvSpPr>
          <p:nvPr/>
        </p:nvSpPr>
        <p:spPr bwMode="auto">
          <a:xfrm>
            <a:off x="395536" y="5949280"/>
            <a:ext cx="8486656" cy="571504"/>
          </a:xfrm>
          <a:prstGeom prst="roundRect">
            <a:avLst>
              <a:gd name="adj" fmla="val 0"/>
            </a:avLst>
          </a:prstGeom>
          <a:solidFill>
            <a:srgbClr val="FF6666"/>
          </a:solidFill>
          <a:ln w="38100" algn="ctr">
            <a:noFill/>
            <a:round/>
            <a:headEnd/>
            <a:tailEnd/>
          </a:ln>
        </p:spPr>
        <p:txBody>
          <a:bodyPr wrap="none" anchor="ctr"/>
          <a:lstStyle/>
          <a:p>
            <a:pPr algn="ctr">
              <a:defRPr/>
            </a:pPr>
            <a:r>
              <a:rPr lang="ja-JP" altLang="en-US" sz="2000">
                <a:solidFill>
                  <a:schemeClr val="bg1"/>
                </a:solidFill>
              </a:rPr>
              <a:t>メモリ消費量に</a:t>
            </a:r>
            <a:r>
              <a:rPr lang="en-US" altLang="ja-JP" sz="2000">
                <a:solidFill>
                  <a:schemeClr val="bg1"/>
                </a:solidFill>
              </a:rPr>
              <a:t>1,000</a:t>
            </a:r>
            <a:r>
              <a:rPr lang="ja-JP" altLang="en-US" sz="2000">
                <a:solidFill>
                  <a:schemeClr val="bg1"/>
                </a:solidFill>
              </a:rPr>
              <a:t>倍の違い</a:t>
            </a:r>
            <a:endParaRPr lang="en-US" altLang="ja-JP" sz="2000" dirty="0">
              <a:solidFill>
                <a:schemeClr val="bg1"/>
              </a:solidFill>
            </a:endParaRPr>
          </a:p>
        </p:txBody>
      </p:sp>
    </p:spTree>
    <p:extLst>
      <p:ext uri="{BB962C8B-B14F-4D97-AF65-F5344CB8AC3E}">
        <p14:creationId xmlns:p14="http://schemas.microsoft.com/office/powerpoint/2010/main" val="33218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PaaS</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は如何にして生まれたか</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98300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a:t>PaaS</a:t>
            </a:r>
            <a:r>
              <a:rPr kumimoji="1" lang="ja-JP" altLang="en-US" dirty="0"/>
              <a:t>の誕生</a:t>
            </a:r>
          </a:p>
        </p:txBody>
      </p:sp>
      <p:sp>
        <p:nvSpPr>
          <p:cNvPr id="19" name="正方形/長方形 18"/>
          <p:cNvSpPr/>
          <p:nvPr/>
        </p:nvSpPr>
        <p:spPr bwMode="auto">
          <a:xfrm>
            <a:off x="539552" y="1124744"/>
            <a:ext cx="4608513" cy="18002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a:ln>
                  <a:noFill/>
                </a:ln>
                <a:solidFill>
                  <a:schemeClr val="bg1"/>
                </a:solidFill>
                <a:effectLst/>
                <a:latin typeface="+mn-lt"/>
                <a:ea typeface="+mn-ea"/>
              </a:rPr>
              <a:t>Sales</a:t>
            </a:r>
            <a:r>
              <a:rPr kumimoji="0" lang="en-US" altLang="ja-JP" sz="3600" dirty="0">
                <a:solidFill>
                  <a:schemeClr val="bg1"/>
                </a:solidFill>
                <a:latin typeface="+mn-lt"/>
                <a:ea typeface="+mn-ea"/>
              </a:rPr>
              <a:t>force (1999)</a:t>
            </a:r>
            <a:endParaRPr kumimoji="0" lang="ja-JP" altLang="en-US" sz="3600" b="0" i="0" u="none" strike="noStrike" cap="none" normalizeH="0" dirty="0">
              <a:ln>
                <a:noFill/>
              </a:ln>
              <a:solidFill>
                <a:schemeClr val="bg1"/>
              </a:solidFill>
              <a:effectLst/>
              <a:latin typeface="+mn-lt"/>
              <a:ea typeface="+mn-ea"/>
            </a:endParaRPr>
          </a:p>
        </p:txBody>
      </p:sp>
      <p:sp>
        <p:nvSpPr>
          <p:cNvPr id="5" name="下矢印 4"/>
          <p:cNvSpPr/>
          <p:nvPr/>
        </p:nvSpPr>
        <p:spPr bwMode="auto">
          <a:xfrm>
            <a:off x="548795" y="3140968"/>
            <a:ext cx="4608513" cy="864096"/>
          </a:xfrm>
          <a:prstGeom prst="downArrow">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grpSp>
        <p:nvGrpSpPr>
          <p:cNvPr id="4" name="グループ化 3">
            <a:extLst>
              <a:ext uri="{FF2B5EF4-FFF2-40B4-BE49-F238E27FC236}">
                <a16:creationId xmlns:a16="http://schemas.microsoft.com/office/drawing/2014/main" id="{37982A61-8CD2-DF4F-BE3D-9E5D4C766672}"/>
              </a:ext>
            </a:extLst>
          </p:cNvPr>
          <p:cNvGrpSpPr/>
          <p:nvPr/>
        </p:nvGrpSpPr>
        <p:grpSpPr>
          <a:xfrm>
            <a:off x="539553" y="4196988"/>
            <a:ext cx="4617755" cy="2140723"/>
            <a:chOff x="539553" y="4196988"/>
            <a:chExt cx="4617755" cy="2140723"/>
          </a:xfrm>
        </p:grpSpPr>
        <p:cxnSp>
          <p:nvCxnSpPr>
            <p:cNvPr id="8" name="直線コネクタ 7"/>
            <p:cNvCxnSpPr/>
            <p:nvPr/>
          </p:nvCxnSpPr>
          <p:spPr bwMode="auto">
            <a:xfrm>
              <a:off x="539553" y="5539298"/>
              <a:ext cx="4617755" cy="0"/>
            </a:xfrm>
            <a:prstGeom prst="line">
              <a:avLst/>
            </a:prstGeom>
            <a:solidFill>
              <a:schemeClr val="bg1"/>
            </a:solidFill>
            <a:ln w="38100" cap="flat" cmpd="sng" algn="ctr">
              <a:solidFill>
                <a:srgbClr val="C00000"/>
              </a:solidFill>
              <a:prstDash val="solid"/>
              <a:round/>
              <a:headEnd type="none" w="med" len="med"/>
              <a:tailEnd type="none" w="med" len="med"/>
            </a:ln>
            <a:effectLst/>
          </p:spPr>
        </p:cxnSp>
        <p:sp>
          <p:nvSpPr>
            <p:cNvPr id="20" name="正方形/長方形 19"/>
            <p:cNvSpPr/>
            <p:nvPr/>
          </p:nvSpPr>
          <p:spPr bwMode="auto">
            <a:xfrm>
              <a:off x="539554" y="4196988"/>
              <a:ext cx="3032720" cy="126014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b="0" i="0" u="none" strike="noStrike" cap="none" normalizeH="0" dirty="0" err="1">
                  <a:ln>
                    <a:noFill/>
                  </a:ln>
                  <a:solidFill>
                    <a:schemeClr val="bg1"/>
                  </a:solidFill>
                  <a:effectLst/>
                  <a:latin typeface="+mn-lt"/>
                  <a:ea typeface="+mn-ea"/>
                </a:rPr>
                <a:t>Sales</a:t>
              </a:r>
              <a:r>
                <a:rPr kumimoji="0" lang="en-US" altLang="ja-JP" sz="3600" dirty="0" err="1">
                  <a:solidFill>
                    <a:schemeClr val="bg1"/>
                  </a:solidFill>
                  <a:latin typeface="+mn-lt"/>
                  <a:ea typeface="+mn-ea"/>
                </a:rPr>
                <a:t>force</a:t>
              </a:r>
              <a:endParaRPr kumimoji="0" lang="ja-JP" altLang="en-US" sz="3600" b="0" i="0" u="none" strike="noStrike" cap="none" normalizeH="0" dirty="0">
                <a:ln>
                  <a:noFill/>
                </a:ln>
                <a:solidFill>
                  <a:schemeClr val="bg1"/>
                </a:solidFill>
                <a:effectLst/>
                <a:latin typeface="+mn-lt"/>
                <a:ea typeface="+mn-ea"/>
              </a:endParaRPr>
            </a:p>
          </p:txBody>
        </p:sp>
        <p:sp>
          <p:nvSpPr>
            <p:cNvPr id="23" name="正方形/長方形 22"/>
            <p:cNvSpPr/>
            <p:nvPr/>
          </p:nvSpPr>
          <p:spPr bwMode="auto">
            <a:xfrm>
              <a:off x="539554"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Database</a:t>
              </a:r>
              <a:endParaRPr kumimoji="0" lang="ja-JP" altLang="en-US" sz="1400" b="0" i="0" u="none" strike="noStrike" cap="none" normalizeH="0" dirty="0">
                <a:ln>
                  <a:noFill/>
                </a:ln>
                <a:solidFill>
                  <a:schemeClr val="bg1"/>
                </a:solidFill>
                <a:effectLst/>
                <a:latin typeface="+mn-lt"/>
                <a:ea typeface="+mn-ea"/>
              </a:endParaRPr>
            </a:p>
          </p:txBody>
        </p:sp>
        <p:sp>
          <p:nvSpPr>
            <p:cNvPr id="24" name="正方形/長方形 23"/>
            <p:cNvSpPr/>
            <p:nvPr/>
          </p:nvSpPr>
          <p:spPr bwMode="auto">
            <a:xfrm>
              <a:off x="2132114" y="5609247"/>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Workflow</a:t>
              </a:r>
              <a:endParaRPr kumimoji="0" lang="ja-JP" altLang="en-US" sz="1400" b="0" i="0" u="none" strike="noStrike" cap="none" normalizeH="0" dirty="0">
                <a:ln>
                  <a:noFill/>
                </a:ln>
                <a:solidFill>
                  <a:schemeClr val="bg1"/>
                </a:solidFill>
                <a:effectLst/>
                <a:latin typeface="+mn-lt"/>
                <a:ea typeface="+mn-ea"/>
              </a:endParaRPr>
            </a:p>
          </p:txBody>
        </p:sp>
        <p:sp>
          <p:nvSpPr>
            <p:cNvPr id="25" name="正方形/長方形 24"/>
            <p:cNvSpPr/>
            <p:nvPr/>
          </p:nvSpPr>
          <p:spPr bwMode="auto">
            <a:xfrm>
              <a:off x="3707905" y="5609528"/>
              <a:ext cx="1440160" cy="728183"/>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a:ln>
                    <a:noFill/>
                  </a:ln>
                  <a:solidFill>
                    <a:schemeClr val="bg1"/>
                  </a:solidFill>
                  <a:effectLst/>
                  <a:latin typeface="+mn-lt"/>
                  <a:ea typeface="+mn-ea"/>
                </a:rPr>
                <a:t>人事情報</a:t>
              </a:r>
            </a:p>
          </p:txBody>
        </p:sp>
      </p:grpSp>
      <p:sp>
        <p:nvSpPr>
          <p:cNvPr id="26" name="正方形/長方形 25"/>
          <p:cNvSpPr/>
          <p:nvPr/>
        </p:nvSpPr>
        <p:spPr bwMode="auto">
          <a:xfrm>
            <a:off x="3707905" y="4198267"/>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a:ln>
                <a:noFill/>
              </a:ln>
              <a:solidFill>
                <a:schemeClr val="bg1"/>
              </a:solidFill>
              <a:effectLst/>
              <a:latin typeface="+mn-lt"/>
              <a:ea typeface="+mn-ea"/>
            </a:endParaRPr>
          </a:p>
        </p:txBody>
      </p:sp>
      <p:sp>
        <p:nvSpPr>
          <p:cNvPr id="27" name="正方形/長方形 26"/>
          <p:cNvSpPr/>
          <p:nvPr/>
        </p:nvSpPr>
        <p:spPr bwMode="auto">
          <a:xfrm>
            <a:off x="4497134" y="4194908"/>
            <a:ext cx="650931" cy="126222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User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App</a:t>
            </a:r>
            <a:endParaRPr kumimoji="0" lang="ja-JP" altLang="en-US" sz="1400" b="0" i="0" u="none" strike="noStrike" cap="none" normalizeH="0" dirty="0">
              <a:ln>
                <a:noFill/>
              </a:ln>
              <a:solidFill>
                <a:schemeClr val="bg1"/>
              </a:solidFill>
              <a:effectLst/>
              <a:latin typeface="+mn-lt"/>
              <a:ea typeface="+mn-ea"/>
            </a:endParaRPr>
          </a:p>
        </p:txBody>
      </p:sp>
      <p:sp>
        <p:nvSpPr>
          <p:cNvPr id="28" name="正方形/長方形 27"/>
          <p:cNvSpPr/>
          <p:nvPr/>
        </p:nvSpPr>
        <p:spPr bwMode="auto">
          <a:xfrm>
            <a:off x="5580112" y="1124744"/>
            <a:ext cx="3161532" cy="180020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err="1">
                <a:solidFill>
                  <a:schemeClr val="bg1"/>
                </a:solidFill>
              </a:rPr>
              <a:t>Salesforce</a:t>
            </a:r>
            <a:r>
              <a:rPr lang="ja-JP" altLang="en-US" sz="1600" dirty="0">
                <a:solidFill>
                  <a:schemeClr val="bg1"/>
                </a:solidFill>
              </a:rPr>
              <a:t>の顧客から、</a:t>
            </a:r>
            <a:r>
              <a:rPr lang="en-US" altLang="ja-JP" sz="1600" dirty="0" err="1">
                <a:solidFill>
                  <a:schemeClr val="bg1"/>
                </a:solidFill>
              </a:rPr>
              <a:t>Salesforce</a:t>
            </a:r>
            <a:r>
              <a:rPr lang="ja-JP" altLang="en-US" sz="1600" dirty="0">
                <a:solidFill>
                  <a:schemeClr val="bg1"/>
                </a:solidFill>
              </a:rPr>
              <a:t>が持っているデータベース、ワークフローなどの機能を使って</a:t>
            </a:r>
            <a:r>
              <a:rPr lang="en-US" altLang="ja-JP" sz="1600" dirty="0">
                <a:solidFill>
                  <a:schemeClr val="bg1"/>
                </a:solidFill>
              </a:rPr>
              <a:t>CRM</a:t>
            </a:r>
            <a:r>
              <a:rPr lang="ja-JP" altLang="en-US" sz="1600" dirty="0">
                <a:solidFill>
                  <a:schemeClr val="bg1"/>
                </a:solidFill>
              </a:rPr>
              <a:t>以外のアプリを作成したいという要望が高まった</a:t>
            </a:r>
          </a:p>
        </p:txBody>
      </p:sp>
      <p:sp>
        <p:nvSpPr>
          <p:cNvPr id="29" name="正方形/長方形 28"/>
          <p:cNvSpPr/>
          <p:nvPr/>
        </p:nvSpPr>
        <p:spPr bwMode="auto">
          <a:xfrm>
            <a:off x="5580112" y="4198266"/>
            <a:ext cx="3161532" cy="213916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1600" dirty="0">
                <a:solidFill>
                  <a:schemeClr val="bg1"/>
                </a:solidFill>
              </a:rPr>
              <a:t>API</a:t>
            </a:r>
            <a:r>
              <a:rPr lang="ja-JP" altLang="en-US" sz="1600" dirty="0">
                <a:solidFill>
                  <a:schemeClr val="bg1"/>
                </a:solidFill>
              </a:rPr>
              <a:t>を整備して公開 </a:t>
            </a:r>
            <a:r>
              <a:rPr lang="en-US" altLang="ja-JP" sz="1600" dirty="0">
                <a:solidFill>
                  <a:schemeClr val="bg1"/>
                </a:solidFill>
              </a:rPr>
              <a:t>(2007.7)</a:t>
            </a:r>
          </a:p>
          <a:p>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Force.com (2007)</a:t>
            </a:r>
          </a:p>
          <a:p>
            <a:r>
              <a:rPr lang="ja-JP" altLang="en-US" sz="1600" dirty="0">
                <a:solidFill>
                  <a:schemeClr val="bg1"/>
                </a:solidFill>
              </a:rPr>
              <a:t>→ </a:t>
            </a:r>
            <a:r>
              <a:rPr lang="en-US" altLang="ja-JP" sz="1600" dirty="0">
                <a:solidFill>
                  <a:schemeClr val="bg1"/>
                </a:solidFill>
              </a:rPr>
              <a:t>database.com (2010)</a:t>
            </a:r>
          </a:p>
          <a:p>
            <a:r>
              <a:rPr lang="ja-JP" altLang="en-US" sz="1600" dirty="0">
                <a:solidFill>
                  <a:schemeClr val="bg1"/>
                </a:solidFill>
              </a:rPr>
              <a:t>　　マルチテナント</a:t>
            </a:r>
            <a:r>
              <a:rPr lang="en-US" altLang="ja-JP" sz="1600" dirty="0">
                <a:solidFill>
                  <a:schemeClr val="bg1"/>
                </a:solidFill>
              </a:rPr>
              <a:t>DB</a:t>
            </a:r>
            <a:endParaRPr lang="ja-JP" altLang="en-US" sz="1600" dirty="0">
              <a:solidFill>
                <a:schemeClr val="bg1"/>
              </a:solidFill>
            </a:endParaRPr>
          </a:p>
        </p:txBody>
      </p:sp>
    </p:spTree>
    <p:extLst>
      <p:ext uri="{BB962C8B-B14F-4D97-AF65-F5344CB8AC3E}">
        <p14:creationId xmlns:p14="http://schemas.microsoft.com/office/powerpoint/2010/main" val="24835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ppt_w</p:attrName>
                                        </p:attrNameLst>
                                      </p:cBhvr>
                                      <p:tavLst>
                                        <p:tav tm="0">
                                          <p:val>
                                            <p:fltVal val="0"/>
                                          </p:val>
                                        </p:tav>
                                        <p:tav tm="100000">
                                          <p:val>
                                            <p:strVal val="#ppt_w"/>
                                          </p:val>
                                        </p:tav>
                                      </p:tavLst>
                                    </p:anim>
                                    <p:anim calcmode="lin" valueType="num">
                                      <p:cBhvr>
                                        <p:cTn id="15" dur="500" fill="hold"/>
                                        <p:tgtEl>
                                          <p:spTgt spid="28"/>
                                        </p:tgtEl>
                                        <p:attrNameLst>
                                          <p:attrName>ppt_h</p:attrName>
                                        </p:attrNameLst>
                                      </p:cBhvr>
                                      <p:tavLst>
                                        <p:tav tm="0">
                                          <p:val>
                                            <p:fltVal val="0"/>
                                          </p:val>
                                        </p:tav>
                                        <p:tav tm="100000">
                                          <p:val>
                                            <p:strVal val="#ppt_h"/>
                                          </p:val>
                                        </p:tav>
                                      </p:tavLst>
                                    </p:anim>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Force.com</a:t>
            </a:r>
            <a:r>
              <a:rPr kumimoji="1" lang="ja-JP" altLang="en-US" dirty="0"/>
              <a:t>のターゲットマーケット</a:t>
            </a:r>
          </a:p>
        </p:txBody>
      </p:sp>
      <p:sp>
        <p:nvSpPr>
          <p:cNvPr id="3" name="正方形/長方形 2"/>
          <p:cNvSpPr/>
          <p:nvPr/>
        </p:nvSpPr>
        <p:spPr bwMode="auto">
          <a:xfrm>
            <a:off x="467544" y="1556792"/>
            <a:ext cx="4648572" cy="32640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19" name="テキスト ボックス 18"/>
          <p:cNvSpPr txBox="1"/>
          <p:nvPr/>
        </p:nvSpPr>
        <p:spPr>
          <a:xfrm>
            <a:off x="611560" y="2112238"/>
            <a:ext cx="646395" cy="1892826"/>
          </a:xfrm>
          <a:prstGeom prst="rect">
            <a:avLst/>
          </a:prstGeom>
          <a:noFill/>
        </p:spPr>
        <p:txBody>
          <a:bodyPr wrap="none" rtlCol="0">
            <a:spAutoFit/>
          </a:bodyPr>
          <a:lstStyle/>
          <a:p>
            <a:pPr algn="r"/>
            <a:r>
              <a:rPr kumimoji="1" lang="ja-JP" altLang="en-US" sz="900" dirty="0">
                <a:solidFill>
                  <a:schemeClr val="bg1"/>
                </a:solidFill>
                <a:latin typeface="+mn-lt"/>
                <a:ea typeface="+mn-ea"/>
              </a:rPr>
              <a:t>消費者</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a:solidFill>
                  <a:schemeClr val="bg1"/>
                </a:solidFill>
                <a:latin typeface="+mn-lt"/>
                <a:ea typeface="+mn-ea"/>
              </a:rPr>
              <a:t>全社</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kumimoji="1" lang="ja-JP" altLang="en-US" sz="900" dirty="0">
                <a:solidFill>
                  <a:schemeClr val="bg1"/>
                </a:solidFill>
                <a:latin typeface="+mn-lt"/>
                <a:ea typeface="+mn-ea"/>
              </a:rPr>
              <a:t>部門</a:t>
            </a:r>
            <a:endParaRPr kumimoji="1"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endParaRPr lang="en-US" altLang="ja-JP" sz="900" dirty="0">
              <a:solidFill>
                <a:schemeClr val="bg1"/>
              </a:solidFill>
              <a:latin typeface="+mn-lt"/>
              <a:ea typeface="+mn-ea"/>
            </a:endParaRPr>
          </a:p>
          <a:p>
            <a:pPr algn="r"/>
            <a:r>
              <a:rPr lang="ja-JP" altLang="en-US" sz="900" dirty="0">
                <a:solidFill>
                  <a:schemeClr val="bg1"/>
                </a:solidFill>
                <a:latin typeface="+mn-lt"/>
                <a:ea typeface="+mn-ea"/>
              </a:rPr>
              <a:t>グループ</a:t>
            </a:r>
            <a:endParaRPr kumimoji="1" lang="ja-JP" altLang="en-US" sz="900" dirty="0">
              <a:solidFill>
                <a:schemeClr val="bg1"/>
              </a:solidFill>
              <a:latin typeface="+mn-lt"/>
              <a:ea typeface="+mn-ea"/>
            </a:endParaRPr>
          </a:p>
        </p:txBody>
      </p:sp>
      <p:grpSp>
        <p:nvGrpSpPr>
          <p:cNvPr id="20" name="グループ化 19"/>
          <p:cNvGrpSpPr/>
          <p:nvPr/>
        </p:nvGrpSpPr>
        <p:grpSpPr>
          <a:xfrm>
            <a:off x="1331640" y="1916832"/>
            <a:ext cx="3456384" cy="2304256"/>
            <a:chOff x="5004048" y="1700808"/>
            <a:chExt cx="3456384" cy="2304256"/>
          </a:xfrm>
        </p:grpSpPr>
        <p:cxnSp>
          <p:nvCxnSpPr>
            <p:cNvPr id="6" name="直線コネクタ 5"/>
            <p:cNvCxnSpPr/>
            <p:nvPr/>
          </p:nvCxnSpPr>
          <p:spPr bwMode="auto">
            <a:xfrm>
              <a:off x="5004048" y="4005064"/>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0" name="直線コネクタ 9"/>
            <p:cNvCxnSpPr/>
            <p:nvPr/>
          </p:nvCxnSpPr>
          <p:spPr bwMode="auto">
            <a:xfrm flipV="1">
              <a:off x="5004048"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2" name="直線コネクタ 11"/>
            <p:cNvCxnSpPr/>
            <p:nvPr/>
          </p:nvCxnSpPr>
          <p:spPr bwMode="auto">
            <a:xfrm>
              <a:off x="5004048" y="3429000"/>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3" name="直線コネクタ 12"/>
            <p:cNvCxnSpPr/>
            <p:nvPr/>
          </p:nvCxnSpPr>
          <p:spPr bwMode="auto">
            <a:xfrm>
              <a:off x="5004048" y="2276872"/>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4" name="直線コネクタ 13"/>
            <p:cNvCxnSpPr/>
            <p:nvPr/>
          </p:nvCxnSpPr>
          <p:spPr bwMode="auto">
            <a:xfrm>
              <a:off x="5004048" y="1700808"/>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5" name="直線コネクタ 14"/>
            <p:cNvCxnSpPr/>
            <p:nvPr/>
          </p:nvCxnSpPr>
          <p:spPr bwMode="auto">
            <a:xfrm flipV="1">
              <a:off x="5868144"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6" name="直線コネクタ 15"/>
            <p:cNvCxnSpPr/>
            <p:nvPr/>
          </p:nvCxnSpPr>
          <p:spPr bwMode="auto">
            <a:xfrm flipV="1">
              <a:off x="6732240"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7" name="直線コネクタ 16"/>
            <p:cNvCxnSpPr/>
            <p:nvPr/>
          </p:nvCxnSpPr>
          <p:spPr bwMode="auto">
            <a:xfrm flipV="1">
              <a:off x="7596336"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18" name="直線コネクタ 17"/>
            <p:cNvCxnSpPr/>
            <p:nvPr/>
          </p:nvCxnSpPr>
          <p:spPr bwMode="auto">
            <a:xfrm flipV="1">
              <a:off x="8460432" y="1700808"/>
              <a:ext cx="0" cy="2304256"/>
            </a:xfrm>
            <a:prstGeom prst="line">
              <a:avLst/>
            </a:prstGeom>
            <a:solidFill>
              <a:schemeClr val="bg1"/>
            </a:solidFill>
            <a:ln w="38100" cap="rnd" cmpd="sng" algn="ctr">
              <a:solidFill>
                <a:schemeClr val="bg1"/>
              </a:solidFill>
              <a:prstDash val="solid"/>
              <a:round/>
              <a:headEnd type="none" w="med" len="med"/>
              <a:tailEnd type="none" w="med" len="med"/>
            </a:ln>
            <a:effectLst/>
          </p:spPr>
        </p:cxnSp>
        <p:cxnSp>
          <p:nvCxnSpPr>
            <p:cNvPr id="21" name="直線コネクタ 20"/>
            <p:cNvCxnSpPr/>
            <p:nvPr/>
          </p:nvCxnSpPr>
          <p:spPr bwMode="auto">
            <a:xfrm>
              <a:off x="5004048" y="2852936"/>
              <a:ext cx="3456384" cy="0"/>
            </a:xfrm>
            <a:prstGeom prst="line">
              <a:avLst/>
            </a:prstGeom>
            <a:solidFill>
              <a:schemeClr val="bg1"/>
            </a:solidFill>
            <a:ln w="38100" cap="rnd" cmpd="sng" algn="ctr">
              <a:solidFill>
                <a:schemeClr val="bg1"/>
              </a:solidFill>
              <a:prstDash val="solid"/>
              <a:round/>
              <a:headEnd type="none" w="med" len="med"/>
              <a:tailEnd type="none" w="med" len="med"/>
            </a:ln>
            <a:effectLst/>
          </p:spPr>
        </p:cxnSp>
      </p:grpSp>
      <p:sp>
        <p:nvSpPr>
          <p:cNvPr id="23" name="テキスト ボックス 22"/>
          <p:cNvSpPr txBox="1"/>
          <p:nvPr/>
        </p:nvSpPr>
        <p:spPr>
          <a:xfrm>
            <a:off x="1405040" y="4293096"/>
            <a:ext cx="3512500" cy="230832"/>
          </a:xfrm>
          <a:prstGeom prst="rect">
            <a:avLst/>
          </a:prstGeom>
          <a:noFill/>
        </p:spPr>
        <p:txBody>
          <a:bodyPr wrap="none" rtlCol="0">
            <a:spAutoFit/>
          </a:bodyPr>
          <a:lstStyle/>
          <a:p>
            <a:r>
              <a:rPr kumimoji="1" lang="ja-JP" altLang="en-US" sz="900" dirty="0">
                <a:solidFill>
                  <a:schemeClr val="bg1"/>
                </a:solidFill>
                <a:latin typeface="+mn-lt"/>
                <a:ea typeface="+mn-ea"/>
              </a:rPr>
              <a:t>コンテンツ　　　データ　　　　 プロセス</a:t>
            </a:r>
            <a:r>
              <a:rPr lang="ja-JP" altLang="en-US" sz="900" dirty="0">
                <a:solidFill>
                  <a:schemeClr val="bg1"/>
                </a:solidFill>
                <a:latin typeface="+mn-lt"/>
                <a:ea typeface="+mn-ea"/>
              </a:rPr>
              <a:t>　  トランザクション</a:t>
            </a:r>
            <a:endParaRPr kumimoji="1" lang="en-US" altLang="ja-JP" sz="900" dirty="0">
              <a:solidFill>
                <a:schemeClr val="bg1"/>
              </a:solidFill>
              <a:latin typeface="+mn-lt"/>
              <a:ea typeface="+mn-ea"/>
            </a:endParaRPr>
          </a:p>
        </p:txBody>
      </p:sp>
      <p:sp>
        <p:nvSpPr>
          <p:cNvPr id="24" name="テキスト ボックス 23"/>
          <p:cNvSpPr txBox="1"/>
          <p:nvPr/>
        </p:nvSpPr>
        <p:spPr>
          <a:xfrm>
            <a:off x="2275002" y="4509120"/>
            <a:ext cx="1569660" cy="230832"/>
          </a:xfrm>
          <a:prstGeom prst="rect">
            <a:avLst/>
          </a:prstGeom>
          <a:noFill/>
        </p:spPr>
        <p:txBody>
          <a:bodyPr wrap="none" rtlCol="0">
            <a:spAutoFit/>
          </a:bodyPr>
          <a:lstStyle/>
          <a:p>
            <a:r>
              <a:rPr kumimoji="1" lang="ja-JP" altLang="en-US" sz="900" dirty="0">
                <a:solidFill>
                  <a:schemeClr val="bg1"/>
                </a:solidFill>
                <a:latin typeface="+mn-lt"/>
                <a:ea typeface="+mn-ea"/>
              </a:rPr>
              <a:t>アプリケーションのタイプ</a:t>
            </a:r>
            <a:endParaRPr kumimoji="1" lang="en-US" altLang="ja-JP" sz="900" dirty="0">
              <a:solidFill>
                <a:schemeClr val="bg1"/>
              </a:solidFill>
              <a:latin typeface="+mn-lt"/>
              <a:ea typeface="+mn-ea"/>
            </a:endParaRPr>
          </a:p>
        </p:txBody>
      </p:sp>
      <p:sp>
        <p:nvSpPr>
          <p:cNvPr id="25" name="テキスト ボックス 24"/>
          <p:cNvSpPr txBox="1"/>
          <p:nvPr/>
        </p:nvSpPr>
        <p:spPr>
          <a:xfrm rot="16200000">
            <a:off x="159369" y="2953544"/>
            <a:ext cx="1107996" cy="230832"/>
          </a:xfrm>
          <a:prstGeom prst="rect">
            <a:avLst/>
          </a:prstGeom>
          <a:noFill/>
        </p:spPr>
        <p:txBody>
          <a:bodyPr wrap="none" rtlCol="0">
            <a:spAutoFit/>
          </a:bodyPr>
          <a:lstStyle/>
          <a:p>
            <a:r>
              <a:rPr kumimoji="1" lang="ja-JP" altLang="en-US" sz="900" dirty="0">
                <a:solidFill>
                  <a:schemeClr val="bg1"/>
                </a:solidFill>
                <a:latin typeface="+mn-lt"/>
                <a:ea typeface="+mn-ea"/>
              </a:rPr>
              <a:t>ユーザーのタイプ</a:t>
            </a:r>
            <a:endParaRPr kumimoji="1" lang="en-US" altLang="ja-JP" sz="900" dirty="0">
              <a:solidFill>
                <a:schemeClr val="bg1"/>
              </a:solidFill>
              <a:latin typeface="+mn-lt"/>
              <a:ea typeface="+mn-ea"/>
            </a:endParaRPr>
          </a:p>
        </p:txBody>
      </p:sp>
      <p:sp>
        <p:nvSpPr>
          <p:cNvPr id="22" name="正方形/長方形 21"/>
          <p:cNvSpPr/>
          <p:nvPr/>
        </p:nvSpPr>
        <p:spPr bwMode="auto">
          <a:xfrm>
            <a:off x="1907704" y="2420888"/>
            <a:ext cx="2290647" cy="1512168"/>
          </a:xfrm>
          <a:prstGeom prst="rect">
            <a:avLst/>
          </a:prstGeom>
          <a:solidFill>
            <a:schemeClr val="accent2">
              <a:alpha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effectLst/>
              <a:latin typeface="+mn-lt"/>
              <a:ea typeface="+mn-ea"/>
            </a:endParaRPr>
          </a:p>
        </p:txBody>
      </p:sp>
      <p:sp>
        <p:nvSpPr>
          <p:cNvPr id="26" name="正方形/長方形 25"/>
          <p:cNvSpPr/>
          <p:nvPr/>
        </p:nvSpPr>
        <p:spPr bwMode="auto">
          <a:xfrm>
            <a:off x="467544" y="4941168"/>
            <a:ext cx="4648571" cy="661871"/>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Excel </a:t>
            </a:r>
            <a:r>
              <a:rPr kumimoji="0" lang="ja-JP" altLang="en-US" sz="2400" b="0" i="0" u="none" strike="noStrike" cap="none" normalizeH="0" dirty="0">
                <a:ln>
                  <a:noFill/>
                </a:ln>
                <a:solidFill>
                  <a:schemeClr val="bg1"/>
                </a:solidFill>
                <a:effectLst/>
                <a:latin typeface="+mn-lt"/>
                <a:ea typeface="+mn-ea"/>
              </a:rPr>
              <a:t>以上、全社システム以下</a:t>
            </a:r>
          </a:p>
        </p:txBody>
      </p:sp>
      <p:sp>
        <p:nvSpPr>
          <p:cNvPr id="27" name="正方形/長方形 26"/>
          <p:cNvSpPr/>
          <p:nvPr/>
        </p:nvSpPr>
        <p:spPr bwMode="auto">
          <a:xfrm>
            <a:off x="5292080" y="1556792"/>
            <a:ext cx="3384376" cy="1165927"/>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600" dirty="0">
                <a:solidFill>
                  <a:schemeClr val="bg1"/>
                </a:solidFill>
              </a:rPr>
              <a:t>全社規模の基幹システムであればコストをかけてシステムを開発できる</a:t>
            </a:r>
          </a:p>
        </p:txBody>
      </p:sp>
      <p:sp>
        <p:nvSpPr>
          <p:cNvPr id="29" name="正方形/長方形 28"/>
          <p:cNvSpPr/>
          <p:nvPr/>
        </p:nvSpPr>
        <p:spPr bwMode="auto">
          <a:xfrm>
            <a:off x="5292080" y="2794727"/>
            <a:ext cx="3384376" cy="28083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1600" dirty="0">
                <a:solidFill>
                  <a:schemeClr val="bg1"/>
                </a:solidFill>
              </a:rPr>
              <a:t>部門レベルでは、コストをかけられない一方で変化の速度が速いため、改修が頻繁に起こるため、</a:t>
            </a:r>
            <a:r>
              <a:rPr lang="en-US" altLang="ja-JP" sz="1600" dirty="0">
                <a:solidFill>
                  <a:schemeClr val="bg1"/>
                </a:solidFill>
              </a:rPr>
              <a:t>IT</a:t>
            </a:r>
            <a:r>
              <a:rPr lang="ja-JP" altLang="en-US" sz="1600" dirty="0">
                <a:solidFill>
                  <a:schemeClr val="bg1"/>
                </a:solidFill>
              </a:rPr>
              <a:t>部門も</a:t>
            </a:r>
            <a:r>
              <a:rPr lang="en-US" altLang="ja-JP" sz="1600" dirty="0" err="1">
                <a:solidFill>
                  <a:schemeClr val="bg1"/>
                </a:solidFill>
              </a:rPr>
              <a:t>SIer</a:t>
            </a:r>
            <a:r>
              <a:rPr lang="ja-JP" altLang="en-US" sz="1600" dirty="0">
                <a:solidFill>
                  <a:schemeClr val="bg1"/>
                </a:solidFill>
              </a:rPr>
              <a:t>も対応しにくい。</a:t>
            </a:r>
            <a:endParaRPr lang="en-US" altLang="ja-JP" sz="1600" dirty="0">
              <a:solidFill>
                <a:schemeClr val="bg1"/>
              </a:solidFill>
            </a:endParaRPr>
          </a:p>
          <a:p>
            <a:r>
              <a:rPr lang="ja-JP" altLang="en-US" sz="1600" dirty="0">
                <a:solidFill>
                  <a:schemeClr val="bg1"/>
                </a:solidFill>
              </a:rPr>
              <a:t>このためユーザーが自分で作る必要があるが、一から作るのは大変なため、何からのツールが必要。</a:t>
            </a:r>
            <a:endParaRPr lang="en-US" altLang="ja-JP" sz="1600" dirty="0">
              <a:solidFill>
                <a:schemeClr val="bg1"/>
              </a:solidFill>
            </a:endParaRPr>
          </a:p>
          <a:p>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Notes</a:t>
            </a:r>
            <a:r>
              <a:rPr lang="ja-JP" altLang="en-US" sz="1600" dirty="0">
                <a:solidFill>
                  <a:schemeClr val="bg1"/>
                </a:solidFill>
              </a:rPr>
              <a:t>のマクロ</a:t>
            </a:r>
            <a:endParaRPr lang="en-US" altLang="ja-JP" sz="1600" dirty="0">
              <a:solidFill>
                <a:schemeClr val="bg1"/>
              </a:solidFill>
            </a:endParaRPr>
          </a:p>
          <a:p>
            <a:r>
              <a:rPr lang="ja-JP" altLang="en-US" sz="1600" dirty="0">
                <a:solidFill>
                  <a:schemeClr val="bg1"/>
                </a:solidFill>
              </a:rPr>
              <a:t>→ </a:t>
            </a:r>
            <a:r>
              <a:rPr lang="en-US" altLang="ja-JP" sz="1600" dirty="0">
                <a:solidFill>
                  <a:schemeClr val="bg1"/>
                </a:solidFill>
              </a:rPr>
              <a:t>Excel/Access</a:t>
            </a:r>
          </a:p>
        </p:txBody>
      </p:sp>
    </p:spTree>
    <p:extLst>
      <p:ext uri="{BB962C8B-B14F-4D97-AF65-F5344CB8AC3E}">
        <p14:creationId xmlns:p14="http://schemas.microsoft.com/office/powerpoint/2010/main" val="16176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9"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3306</TotalTime>
  <Words>1518</Words>
  <Application>Microsoft Office PowerPoint</Application>
  <PresentationFormat>画面に合わせる (4:3)</PresentationFormat>
  <Paragraphs>267</Paragraphs>
  <Slides>14</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HGMaruGothicMPRO</vt:lpstr>
      <vt:lpstr>ＭＳ Ｐゴシック</vt:lpstr>
      <vt:lpstr>Meiryo</vt:lpstr>
      <vt:lpstr>Arial</vt:lpstr>
      <vt:lpstr>Arial Black</vt:lpstr>
      <vt:lpstr>Calibri</vt:lpstr>
      <vt:lpstr>Century Gothic</vt:lpstr>
      <vt:lpstr>Wingdings</vt:lpstr>
      <vt:lpstr>NC標準テンプレート</vt:lpstr>
      <vt:lpstr>PowerPoint プレゼンテーション</vt:lpstr>
      <vt:lpstr>クラウドの定義／サービス・モデル (Service Model)</vt:lpstr>
      <vt:lpstr>ASPからSaaSへ、ホスティングからIaaSへ</vt:lpstr>
      <vt:lpstr>５つの必須の特徴</vt:lpstr>
      <vt:lpstr>ASPとSaaSの違い – マルチテナント</vt:lpstr>
      <vt:lpstr>マルチテナントの効果</vt:lpstr>
      <vt:lpstr>PowerPoint プレゼンテーション</vt:lpstr>
      <vt:lpstr>PaaSの誕生</vt:lpstr>
      <vt:lpstr>Force.comのターゲットマーケット</vt:lpstr>
      <vt:lpstr>アプリ開発基盤としての Lotus Notes</vt:lpstr>
      <vt:lpstr>XaaSの多様化</vt:lpstr>
      <vt:lpstr>マッシュアップ開発の部品としてのWebサービス</vt:lpstr>
      <vt:lpstr>簡単なマッシュアップの例</vt:lpstr>
      <vt:lpstr>Webサービスを組み合わせてシステムを構築</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357</cp:revision>
  <dcterms:created xsi:type="dcterms:W3CDTF">2014-04-30T01:58:06Z</dcterms:created>
  <dcterms:modified xsi:type="dcterms:W3CDTF">2019-02-20T06:50:00Z</dcterms:modified>
</cp:coreProperties>
</file>