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1202" r:id="rId2"/>
    <p:sldId id="1372" r:id="rId3"/>
    <p:sldId id="1371" r:id="rId4"/>
    <p:sldId id="842" r:id="rId5"/>
    <p:sldId id="843" r:id="rId6"/>
    <p:sldId id="844" r:id="rId7"/>
    <p:sldId id="848" r:id="rId8"/>
    <p:sldId id="847" r:id="rId9"/>
    <p:sldId id="846" r:id="rId10"/>
    <p:sldId id="849" r:id="rId11"/>
    <p:sldId id="850" r:id="rId12"/>
    <p:sldId id="1205" r:id="rId13"/>
    <p:sldId id="1204" r:id="rId14"/>
    <p:sldId id="851" r:id="rId15"/>
    <p:sldId id="852" r:id="rId16"/>
    <p:sldId id="1373" r:id="rId17"/>
    <p:sldId id="853" r:id="rId18"/>
    <p:sldId id="854" r:id="rId19"/>
    <p:sldId id="855" r:id="rId20"/>
    <p:sldId id="856" r:id="rId21"/>
    <p:sldId id="857" r:id="rId22"/>
    <p:sldId id="715" r:id="rId2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0B0F0"/>
    <a:srgbClr val="4F6228"/>
    <a:srgbClr val="275690"/>
    <a:srgbClr val="FFFD78"/>
    <a:srgbClr val="77933C"/>
    <a:srgbClr val="D6D6D6"/>
    <a:srgbClr val="376092"/>
    <a:srgbClr val="0070C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58"/>
    <p:restoredTop sz="94181" autoAdjust="0"/>
  </p:normalViewPr>
  <p:slideViewPr>
    <p:cSldViewPr snapToObjects="1" showGuides="1">
      <p:cViewPr varScale="1">
        <p:scale>
          <a:sx n="218" d="100"/>
          <a:sy n="218" d="100"/>
        </p:scale>
        <p:origin x="3040" y="200"/>
      </p:cViewPr>
      <p:guideLst>
        <p:guide orient="horz" pos="527"/>
        <p:guide pos="2880"/>
      </p:guideLst>
    </p:cSldViewPr>
  </p:slideViewPr>
  <p:notesTextViewPr>
    <p:cViewPr>
      <p:scale>
        <a:sx n="100" d="100"/>
        <a:sy n="100" d="100"/>
      </p:scale>
      <p:origin x="0" y="0"/>
    </p:cViewPr>
  </p:notesTextViewPr>
  <p:sorterViewPr>
    <p:cViewPr>
      <p:scale>
        <a:sx n="140" d="100"/>
        <a:sy n="140"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2019/3/6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2019/3/6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338941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月よりクラウド･サービスとしての提供を始めています。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22776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89234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http://www.bunkyo.ac.jp/~nemoto/lecture/seminar2/2000/kimura/ronbun2.htm</a:t>
            </a:r>
          </a:p>
          <a:p>
            <a:r>
              <a:rPr kumimoji="1" lang="en-US" altLang="ja-JP"/>
              <a:t>http://jbpress.ismedia.jp/articles/-/47988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75689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http://www.ntt.co.jp/journal/1409/files/jn201409037.pdf</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84120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http://www.mext.go.jp/a_menu/shinkou/ryoushi/detail/1316005.htm</a:t>
            </a:r>
          </a:p>
          <a:p>
            <a:r>
              <a:rPr kumimoji="1" lang="en-US" altLang="ja-JP"/>
              <a:t>https://www.kyoto-su.ac.jp/project/st/st04_04.html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210325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http://itpro.nikkeibp.co.jp/atcl/column/14/346926/112200709/</a:t>
            </a:r>
          </a:p>
          <a:p>
            <a:r>
              <a:rPr kumimoji="1" lang="en-US" altLang="ja-JP"/>
              <a:t>http://stonewashersjournal.com/2017/03/29/typesofqcomputer/</a:t>
            </a:r>
          </a:p>
          <a:p>
            <a:r>
              <a:rPr kumimoji="1" lang="en-US" altLang="ja-JP"/>
              <a:t>https://japan.zdnet.com/article/35102941/</a:t>
            </a:r>
          </a:p>
          <a:p>
            <a:r>
              <a:rPr kumimoji="1" lang="en-US" altLang="ja-JP"/>
              <a:t>http://itpro.nikkeibp.co.jp/atcl/news/17/012500220/?rt=nocnt</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349203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347996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9.tiff"/><Relationship Id="rId1" Type="http://schemas.openxmlformats.org/officeDocument/2006/relationships/slideLayout" Target="../slideLayouts/slideLayout6.xml"/><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6.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8" Type="http://schemas.openxmlformats.org/officeDocument/2006/relationships/hyperlink" Target="https://mainichi.jp/info/contents/#mark"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s://mainichi.jp/articles/20181108/ddm/016/040/013000c" TargetMode="External"/><Relationship Id="rId1" Type="http://schemas.openxmlformats.org/officeDocument/2006/relationships/slideLayout" Target="../slideLayouts/slideLayout6.xml"/><Relationship Id="rId6" Type="http://schemas.openxmlformats.org/officeDocument/2006/relationships/hyperlink" Target="https://mainichi.jp/articles/20181107/dde/018/200/025000c" TargetMode="External"/><Relationship Id="rId11" Type="http://schemas.openxmlformats.org/officeDocument/2006/relationships/image" Target="../media/image8.jpeg"/><Relationship Id="rId5" Type="http://schemas.openxmlformats.org/officeDocument/2006/relationships/image" Target="../media/image5.jpeg"/><Relationship Id="rId10" Type="http://schemas.openxmlformats.org/officeDocument/2006/relationships/image" Target="../media/image7.jpeg"/><Relationship Id="rId4" Type="http://schemas.openxmlformats.org/officeDocument/2006/relationships/hyperlink" Target="https://mainichi.jp/articles/20181108/ddm/003/070/119000c" TargetMode="External"/><Relationship Id="rId9" Type="http://schemas.openxmlformats.org/officeDocument/2006/relationships/hyperlink" Target="https://mainichi.jp/sportsspecial/tokyo2020/histor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b="1">
                <a:latin typeface="Meiryo" panose="020B0604030504040204" pitchFamily="34" charset="-128"/>
                <a:ea typeface="Meiryo" panose="020B0604030504040204" pitchFamily="34" charset="-128"/>
                <a:cs typeface="Hiragino Kaku Gothic StdN W8" charset="-128"/>
              </a:rPr>
              <a:t>量子コンピュータ</a:t>
            </a:r>
            <a:br>
              <a:rPr lang="en-US" altLang="ja-JP" sz="2800" b="1" dirty="0">
                <a:latin typeface="Meiryo" panose="020B0604030504040204" pitchFamily="34" charset="-128"/>
                <a:ea typeface="Meiryo" panose="020B0604030504040204" pitchFamily="34" charset="-128"/>
                <a:cs typeface="Hiragino Kaku Gothic StdN W8" charset="-128"/>
              </a:rPr>
            </a:br>
            <a:r>
              <a:rPr lang="en-US" altLang="ja-JP" sz="2800" b="1" dirty="0">
                <a:latin typeface="Meiryo" panose="020B0604030504040204" pitchFamily="34" charset="-128"/>
                <a:ea typeface="Meiryo" panose="020B0604030504040204" pitchFamily="34" charset="-128"/>
                <a:cs typeface="Hiragino Kaku Gothic StdN W8" charset="-128"/>
              </a:rPr>
              <a:t>Quantum Computer</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30</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3</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6</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266828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611647"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555776"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5923002" y="2582560"/>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5923002" y="2582560"/>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1210959"/>
            <a:ext cx="2928551" cy="1015663"/>
          </a:xfrm>
          <a:prstGeom prst="rect">
            <a:avLst/>
          </a:prstGeom>
          <a:noFill/>
        </p:spPr>
        <p:txBody>
          <a:bodyPr wrap="square" rtlCol="0">
            <a:spAutoFit/>
          </a:bodyPr>
          <a:lstStyle/>
          <a:p>
            <a:pPr algn="ctr"/>
            <a:r>
              <a:rPr kumimoji="1" lang="en-US" altLang="ja-JP" sz="6000" dirty="0">
                <a:solidFill>
                  <a:schemeClr val="accent1"/>
                </a:solidFill>
              </a:rPr>
              <a:t>Bit</a:t>
            </a:r>
            <a:endParaRPr kumimoji="1" lang="ja-JP" altLang="en-US" sz="6000" dirty="0">
              <a:solidFill>
                <a:schemeClr val="accent1"/>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1210958"/>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Qubit</a:t>
            </a:r>
            <a:endParaRPr kumimoji="1" lang="ja-JP" altLang="en-US" sz="6000" dirty="0">
              <a:solidFill>
                <a:schemeClr val="accent3">
                  <a:lumMod val="75000"/>
                </a:schemeClr>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1000884" y="4600817"/>
            <a:ext cx="2928551" cy="1200329"/>
          </a:xfrm>
          <a:prstGeom prst="rect">
            <a:avLst/>
          </a:prstGeom>
          <a:noFill/>
        </p:spPr>
        <p:txBody>
          <a:bodyPr wrap="square" rtlCol="0">
            <a:spAutoFit/>
          </a:bodyPr>
          <a:lstStyle/>
          <a:p>
            <a:pPr algn="ctr"/>
            <a:r>
              <a:rPr kumimoji="1" lang="ja-JP" altLang="en-US" dirty="0">
                <a:solidFill>
                  <a:schemeClr val="accent1"/>
                </a:solidFill>
                <a:latin typeface="Meiryo" charset="-128"/>
                <a:ea typeface="Meiryo" charset="-128"/>
                <a:cs typeface="Meiryo" charset="-128"/>
              </a:rPr>
              <a:t>電子回路の</a:t>
            </a:r>
            <a:r>
              <a:rPr kumimoji="1" lang="en-US" altLang="ja-JP" dirty="0">
                <a:solidFill>
                  <a:schemeClr val="accent1"/>
                </a:solidFill>
                <a:latin typeface="Meiryo" charset="-128"/>
                <a:ea typeface="Meiryo" charset="-128"/>
                <a:cs typeface="Meiryo" charset="-128"/>
              </a:rPr>
              <a:t>Bit</a:t>
            </a:r>
          </a:p>
          <a:p>
            <a:pPr algn="ct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a:t>
            </a:r>
            <a:r>
              <a:rPr kumimoji="1" lang="en-US" altLang="ja-JP" dirty="0">
                <a:solidFill>
                  <a:schemeClr val="accent1"/>
                </a:solidFill>
                <a:latin typeface="Meiryo" charset="-128"/>
                <a:ea typeface="Meiryo" charset="-128"/>
                <a:cs typeface="Meiryo" charset="-128"/>
              </a:rPr>
              <a:t>0</a:t>
            </a:r>
            <a:r>
              <a:rPr kumimoji="1" lang="ja-JP" altLang="en-US" dirty="0">
                <a:solidFill>
                  <a:schemeClr val="accent1"/>
                </a:solidFill>
                <a:latin typeface="Meiryo" charset="-128"/>
                <a:ea typeface="Meiryo" charset="-128"/>
                <a:cs typeface="Meiryo" charset="-128"/>
              </a:rPr>
              <a:t>」か「</a:t>
            </a:r>
            <a:r>
              <a:rPr kumimoji="1" lang="en-US" altLang="ja-JP" dirty="0">
                <a:solidFill>
                  <a:schemeClr val="accent1"/>
                </a:solidFill>
                <a:latin typeface="Meiryo" charset="-128"/>
                <a:ea typeface="Meiryo" charset="-128"/>
                <a:cs typeface="Meiryo" charset="-128"/>
              </a:rPr>
              <a:t>1</a:t>
            </a:r>
            <a:r>
              <a:rPr kumimoji="1" lang="ja-JP" altLang="en-US" dirty="0">
                <a:solidFill>
                  <a:schemeClr val="accent1"/>
                </a:solidFill>
                <a:latin typeface="Meiryo" charset="-128"/>
                <a:ea typeface="Meiryo" charset="-128"/>
                <a:cs typeface="Meiryo" charset="-128"/>
              </a:rPr>
              <a:t>」の状態を</a:t>
            </a: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別々に保持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5354588" y="4604935"/>
            <a:ext cx="2928551" cy="1200329"/>
          </a:xfrm>
          <a:prstGeom prst="rect">
            <a:avLst/>
          </a:prstGeom>
          <a:noFill/>
        </p:spPr>
        <p:txBody>
          <a:bodyPr wrap="square" rtlCol="0">
            <a:spAutoFit/>
          </a:bodyPr>
          <a:lstStyle/>
          <a:p>
            <a:pPr algn="ctr"/>
            <a:r>
              <a:rPr kumimoji="1" lang="ja-JP" altLang="en-US">
                <a:solidFill>
                  <a:schemeClr val="accent3">
                    <a:lumMod val="75000"/>
                  </a:schemeClr>
                </a:solidFill>
                <a:latin typeface="Meiryo" charset="-128"/>
                <a:ea typeface="Meiryo" charset="-128"/>
                <a:cs typeface="Meiryo" charset="-128"/>
              </a:rPr>
              <a:t>量子ビット（</a:t>
            </a:r>
            <a:r>
              <a:rPr kumimoji="1" lang="en-US" altLang="ja-JP">
                <a:solidFill>
                  <a:schemeClr val="accent3">
                    <a:lumMod val="75000"/>
                  </a:schemeClr>
                </a:solidFill>
                <a:latin typeface="Meiryo" charset="-128"/>
                <a:ea typeface="Meiryo" charset="-128"/>
                <a:cs typeface="Meiryo" charset="-128"/>
              </a:rPr>
              <a:t>Qubit</a:t>
            </a:r>
            <a:r>
              <a:rPr kumimoji="1" lang="ja-JP" altLang="en-US">
                <a:solidFill>
                  <a:schemeClr val="accent3">
                    <a:lumMod val="75000"/>
                  </a:schemeClr>
                </a:solidFill>
                <a:latin typeface="Meiryo" charset="-128"/>
                <a:ea typeface="Meiryo" charset="-128"/>
                <a:cs typeface="Meiryo" charset="-128"/>
              </a:rPr>
              <a:t>）</a:t>
            </a:r>
            <a:endParaRPr kumimoji="1" lang="en-US" altLang="ja-JP">
              <a:solidFill>
                <a:schemeClr val="accent3">
                  <a:lumMod val="75000"/>
                </a:schemeClr>
              </a:solidFill>
              <a:latin typeface="Meiryo" charset="-128"/>
              <a:ea typeface="Meiryo" charset="-128"/>
              <a:cs typeface="Meiryo" charset="-128"/>
            </a:endParaRPr>
          </a:p>
          <a:p>
            <a:pPr algn="ct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a:t>
            </a:r>
            <a:r>
              <a:rPr kumimoji="1" lang="en-US" altLang="ja-JP">
                <a:solidFill>
                  <a:schemeClr val="accent3">
                    <a:lumMod val="75000"/>
                  </a:schemeClr>
                </a:solidFill>
                <a:latin typeface="Meiryo" charset="-128"/>
                <a:ea typeface="Meiryo" charset="-128"/>
                <a:cs typeface="Meiryo" charset="-128"/>
              </a:rPr>
              <a:t>0</a:t>
            </a:r>
            <a:r>
              <a:rPr kumimoji="1" lang="ja-JP" altLang="en-US">
                <a:solidFill>
                  <a:schemeClr val="accent3">
                    <a:lumMod val="75000"/>
                  </a:schemeClr>
                </a:solidFill>
                <a:latin typeface="Meiryo" charset="-128"/>
                <a:ea typeface="Meiryo" charset="-128"/>
                <a:cs typeface="Meiryo" charset="-128"/>
              </a:rPr>
              <a:t>」と「</a:t>
            </a:r>
            <a:r>
              <a:rPr kumimoji="1" lang="en-US" altLang="ja-JP">
                <a:solidFill>
                  <a:schemeClr val="accent3">
                    <a:lumMod val="75000"/>
                  </a:schemeClr>
                </a:solidFill>
                <a:latin typeface="Meiryo" charset="-128"/>
                <a:ea typeface="Meiryo" charset="-128"/>
                <a:cs typeface="Meiryo" charset="-128"/>
              </a:rPr>
              <a:t>1</a:t>
            </a:r>
            <a:r>
              <a:rPr kumimoji="1" lang="ja-JP" altLang="en-US">
                <a:solidFill>
                  <a:schemeClr val="accent3">
                    <a:lumMod val="75000"/>
                  </a:schemeClr>
                </a:solidFill>
                <a:latin typeface="Meiryo" charset="-128"/>
                <a:ea typeface="Meiryo" charset="-128"/>
                <a:cs typeface="Meiryo" charset="-128"/>
              </a:rPr>
              <a:t>」の状態を</a:t>
            </a: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同時に保持</a:t>
            </a:r>
          </a:p>
        </p:txBody>
      </p:sp>
      <p:sp>
        <p:nvSpPr>
          <p:cNvPr id="6" name="テキスト ボックス 5"/>
          <p:cNvSpPr txBox="1"/>
          <p:nvPr/>
        </p:nvSpPr>
        <p:spPr>
          <a:xfrm>
            <a:off x="1489767" y="5824788"/>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rgbClr val="0070C0"/>
                </a:solidFill>
                <a:latin typeface="Meiryo" charset="-128"/>
                <a:ea typeface="Meiryo" charset="-128"/>
                <a:cs typeface="Meiryo" charset="-128"/>
              </a:rPr>
              <a:t>スイッチの</a:t>
            </a:r>
            <a:r>
              <a:rPr kumimoji="1" lang="en-US" altLang="ja-JP" sz="1400" dirty="0">
                <a:solidFill>
                  <a:srgbClr val="0070C0"/>
                </a:solidFill>
                <a:latin typeface="Meiryo" charset="-128"/>
                <a:ea typeface="Meiryo" charset="-128"/>
                <a:cs typeface="Meiryo" charset="-128"/>
              </a:rPr>
              <a:t>ON</a:t>
            </a:r>
            <a:r>
              <a:rPr lang="en-US" altLang="ja-JP" sz="1400" dirty="0">
                <a:solidFill>
                  <a:srgbClr val="0070C0"/>
                </a:solidFill>
                <a:latin typeface="Meiryo" charset="-128"/>
                <a:ea typeface="Meiryo" charset="-128"/>
                <a:cs typeface="Meiryo" charset="-128"/>
              </a:rPr>
              <a:t>/</a:t>
            </a:r>
            <a:r>
              <a:rPr kumimoji="1" lang="en-US" altLang="ja-JP" sz="1400" dirty="0">
                <a:solidFill>
                  <a:srgbClr val="0070C0"/>
                </a:solidFill>
                <a:latin typeface="Meiryo" charset="-128"/>
                <a:ea typeface="Meiryo" charset="-128"/>
                <a:cs typeface="Meiryo" charset="-128"/>
              </a:rPr>
              <a:t>OFF</a:t>
            </a:r>
          </a:p>
          <a:p>
            <a:pPr marL="171450" indent="-171450">
              <a:buFont typeface="Wingdings" charset="2"/>
              <a:buChar char="Ø"/>
            </a:pPr>
            <a:r>
              <a:rPr lang="ja-JP" altLang="en-US" sz="1400" dirty="0">
                <a:solidFill>
                  <a:srgbClr val="0070C0"/>
                </a:solidFill>
                <a:latin typeface="Meiryo" charset="-128"/>
                <a:ea typeface="Meiryo" charset="-128"/>
                <a:cs typeface="Meiryo" charset="-128"/>
              </a:rPr>
              <a:t>電圧の高</a:t>
            </a:r>
            <a:r>
              <a:rPr lang="en-US" altLang="ja-JP" sz="1400" dirty="0">
                <a:solidFill>
                  <a:srgbClr val="0070C0"/>
                </a:solidFill>
                <a:latin typeface="Meiryo" charset="-128"/>
                <a:ea typeface="Meiryo" charset="-128"/>
                <a:cs typeface="Meiryo" charset="-128"/>
              </a:rPr>
              <a:t>/</a:t>
            </a:r>
            <a:r>
              <a:rPr lang="ja-JP" altLang="en-US" sz="1400" dirty="0">
                <a:solidFill>
                  <a:srgbClr val="0070C0"/>
                </a:solidFill>
                <a:latin typeface="Meiryo" charset="-128"/>
                <a:ea typeface="Meiryo" charset="-128"/>
                <a:cs typeface="Meiryo" charset="-128"/>
              </a:rPr>
              <a:t>低　など</a:t>
            </a:r>
            <a:endParaRPr kumimoji="1" lang="ja-JP" altLang="en-US" sz="1400" dirty="0">
              <a:solidFill>
                <a:srgbClr val="0070C0"/>
              </a:solidFill>
              <a:latin typeface="Meiryo" charset="-128"/>
              <a:ea typeface="Meiryo" charset="-128"/>
              <a:cs typeface="Meiryo" charset="-128"/>
            </a:endParaRPr>
          </a:p>
        </p:txBody>
      </p:sp>
      <p:sp>
        <p:nvSpPr>
          <p:cNvPr id="12" name="テキスト ボックス 11"/>
          <p:cNvSpPr txBox="1"/>
          <p:nvPr/>
        </p:nvSpPr>
        <p:spPr>
          <a:xfrm>
            <a:off x="5472983" y="5932510"/>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量子の「状態の重ね合わせ」</a:t>
            </a:r>
            <a:endParaRPr kumimoji="1" lang="en-US" altLang="ja-JP" sz="1400" dirty="0">
              <a:solidFill>
                <a:schemeClr val="accent3">
                  <a:lumMod val="75000"/>
                </a:schemeClr>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822D739F-085B-6647-BD41-7CE624D4D4AC}"/>
              </a:ext>
            </a:extLst>
          </p:cNvPr>
          <p:cNvSpPr txBox="1"/>
          <p:nvPr/>
        </p:nvSpPr>
        <p:spPr>
          <a:xfrm>
            <a:off x="2232553" y="4025888"/>
            <a:ext cx="494046" cy="461665"/>
          </a:xfrm>
          <a:prstGeom prst="rect">
            <a:avLst/>
          </a:prstGeom>
          <a:noFill/>
        </p:spPr>
        <p:txBody>
          <a:bodyPr wrap="none" rtlCol="0">
            <a:spAutoFit/>
          </a:bodyPr>
          <a:lstStyle/>
          <a:p>
            <a:r>
              <a:rPr kumimoji="1" lang="en-US" altLang="ja-JP" sz="2400" dirty="0">
                <a:solidFill>
                  <a:srgbClr val="0070C0"/>
                </a:solidFill>
                <a:latin typeface="Meiryo" panose="020B0604030504040204" pitchFamily="34" charset="-128"/>
                <a:ea typeface="Meiryo" panose="020B0604030504040204" pitchFamily="34" charset="-128"/>
              </a:rPr>
              <a:t>or</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261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repeatCount="indefinite"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量子コンピュータが高速に計算できる理由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grpSp>
        <p:nvGrpSpPr>
          <p:cNvPr id="4" name="グループ化 28">
            <a:extLst>
              <a:ext uri="{FF2B5EF4-FFF2-40B4-BE49-F238E27FC236}">
                <a16:creationId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1"/>
          </a:solidFill>
        </p:grpSpPr>
        <p:sp>
          <p:nvSpPr>
            <p:cNvPr id="5" name="楕円 2">
              <a:extLst>
                <a:ext uri="{FF2B5EF4-FFF2-40B4-BE49-F238E27FC236}">
                  <a16:creationId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1"/>
          </a:solidFill>
        </p:grpSpPr>
        <p:sp>
          <p:nvSpPr>
            <p:cNvPr id="10" name="楕円 30">
              <a:extLst>
                <a:ext uri="{FF2B5EF4-FFF2-40B4-BE49-F238E27FC236}">
                  <a16:creationId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1"/>
          </a:solidFill>
        </p:grpSpPr>
        <p:sp>
          <p:nvSpPr>
            <p:cNvPr id="15" name="楕円 35">
              <a:extLst>
                <a:ext uri="{FF2B5EF4-FFF2-40B4-BE49-F238E27FC236}">
                  <a16:creationId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1"/>
          </a:solidFill>
        </p:grpSpPr>
        <p:sp>
          <p:nvSpPr>
            <p:cNvPr id="20" name="楕円 40">
              <a:extLst>
                <a:ext uri="{FF2B5EF4-FFF2-40B4-BE49-F238E27FC236}">
                  <a16:creationId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1"/>
          </a:solidFill>
        </p:grpSpPr>
        <p:sp>
          <p:nvSpPr>
            <p:cNvPr id="25" name="楕円 45">
              <a:extLst>
                <a:ext uri="{FF2B5EF4-FFF2-40B4-BE49-F238E27FC236}">
                  <a16:creationId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1"/>
          </a:solidFill>
        </p:grpSpPr>
        <p:sp>
          <p:nvSpPr>
            <p:cNvPr id="30" name="楕円 50">
              <a:extLst>
                <a:ext uri="{FF2B5EF4-FFF2-40B4-BE49-F238E27FC236}">
                  <a16:creationId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1"/>
          </a:solidFill>
        </p:grpSpPr>
        <p:sp>
          <p:nvSpPr>
            <p:cNvPr id="35" name="楕円 55">
              <a:extLst>
                <a:ext uri="{FF2B5EF4-FFF2-40B4-BE49-F238E27FC236}">
                  <a16:creationId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1"/>
          </a:solidFill>
        </p:grpSpPr>
        <p:sp>
          <p:nvSpPr>
            <p:cNvPr id="40" name="楕円 60">
              <a:extLst>
                <a:ext uri="{FF2B5EF4-FFF2-40B4-BE49-F238E27FC236}">
                  <a16:creationId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1"/>
          </a:solidFill>
        </p:grpSpPr>
        <p:sp>
          <p:nvSpPr>
            <p:cNvPr id="45" name="楕円 65">
              <a:extLst>
                <a:ext uri="{FF2B5EF4-FFF2-40B4-BE49-F238E27FC236}">
                  <a16:creationId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1"/>
          </a:solidFill>
        </p:grpSpPr>
        <p:sp>
          <p:nvSpPr>
            <p:cNvPr id="50" name="楕円 70">
              <a:extLst>
                <a:ext uri="{FF2B5EF4-FFF2-40B4-BE49-F238E27FC236}">
                  <a16:creationId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1"/>
          </a:solidFill>
        </p:grpSpPr>
        <p:sp>
          <p:nvSpPr>
            <p:cNvPr id="55" name="楕円 75">
              <a:extLst>
                <a:ext uri="{FF2B5EF4-FFF2-40B4-BE49-F238E27FC236}">
                  <a16:creationId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1"/>
          </a:solidFill>
        </p:grpSpPr>
        <p:sp>
          <p:nvSpPr>
            <p:cNvPr id="60" name="楕円 80">
              <a:extLst>
                <a:ext uri="{FF2B5EF4-FFF2-40B4-BE49-F238E27FC236}">
                  <a16:creationId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1"/>
          </a:solidFill>
        </p:grpSpPr>
        <p:sp>
          <p:nvSpPr>
            <p:cNvPr id="65" name="楕円 85">
              <a:extLst>
                <a:ext uri="{FF2B5EF4-FFF2-40B4-BE49-F238E27FC236}">
                  <a16:creationId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1"/>
          </a:solidFill>
        </p:grpSpPr>
        <p:sp>
          <p:nvSpPr>
            <p:cNvPr id="70" name="楕円 90">
              <a:extLst>
                <a:ext uri="{FF2B5EF4-FFF2-40B4-BE49-F238E27FC236}">
                  <a16:creationId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1"/>
          </a:solidFill>
        </p:grpSpPr>
        <p:sp>
          <p:nvSpPr>
            <p:cNvPr id="75" name="楕円 95">
              <a:extLst>
                <a:ext uri="{FF2B5EF4-FFF2-40B4-BE49-F238E27FC236}">
                  <a16:creationId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1"/>
          </a:solidFill>
        </p:grpSpPr>
        <p:sp>
          <p:nvSpPr>
            <p:cNvPr id="80" name="楕円 100">
              <a:extLst>
                <a:ext uri="{FF2B5EF4-FFF2-40B4-BE49-F238E27FC236}">
                  <a16:creationId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a:solidFill>
                  <a:schemeClr val="accent6">
                    <a:lumMod val="50000"/>
                  </a:schemeClr>
                </a:solidFill>
                <a:latin typeface="Meiryo" charset="-128"/>
                <a:ea typeface="Meiryo" charset="-128"/>
                <a:cs typeface="Meiryo" charset="-128"/>
              </a:rPr>
              <a:t>2</a:t>
            </a:r>
            <a:r>
              <a:rPr kumimoji="1" lang="en-US" altLang="ja-JP" sz="1200" baseline="30000" dirty="0">
                <a:solidFill>
                  <a:schemeClr val="accent6">
                    <a:lumMod val="50000"/>
                  </a:schemeClr>
                </a:solidFill>
                <a:latin typeface="Meiryo" charset="-128"/>
                <a:ea typeface="Meiryo" charset="-128"/>
                <a:cs typeface="Meiryo" charset="-128"/>
              </a:rPr>
              <a:t>n</a:t>
            </a:r>
            <a:r>
              <a:rPr kumimoji="1" lang="ja-JP" altLang="en-US" sz="1200" dirty="0">
                <a:solidFill>
                  <a:schemeClr val="accent6">
                    <a:lumMod val="50000"/>
                  </a:schemeClr>
                </a:solidFill>
                <a:latin typeface="Meiryo" charset="-128"/>
                <a:ea typeface="Meiryo" charset="-128"/>
                <a:cs typeface="Meiryo" charset="-128"/>
              </a:rPr>
              <a:t>回演算</a:t>
            </a: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4</a:t>
            </a:r>
            <a:r>
              <a:rPr kumimoji="1" lang="en-US" altLang="ja-JP" sz="1200" dirty="0">
                <a:solidFill>
                  <a:srgbClr val="0070C0"/>
                </a:solidFill>
                <a:latin typeface="Meiryo" charset="-128"/>
                <a:ea typeface="Meiryo" charset="-128"/>
                <a:cs typeface="Meiryo" charset="-128"/>
              </a:rPr>
              <a:t>=16</a:t>
            </a:r>
            <a:r>
              <a:rPr kumimoji="1" lang="ja-JP" altLang="en-US" sz="1200" dirty="0">
                <a:solidFill>
                  <a:srgbClr val="0070C0"/>
                </a:solidFill>
                <a:latin typeface="Meiryo" charset="-128"/>
                <a:ea typeface="Meiryo" charset="-128"/>
                <a:cs typeface="Meiryo" charset="-128"/>
              </a:rPr>
              <a:t>回演算</a:t>
            </a:r>
          </a:p>
        </p:txBody>
      </p:sp>
      <p:sp>
        <p:nvSpPr>
          <p:cNvPr id="156" name="下矢印 155"/>
          <p:cNvSpPr/>
          <p:nvPr/>
        </p:nvSpPr>
        <p:spPr>
          <a:xfrm>
            <a:off x="2584034" y="1052736"/>
            <a:ext cx="547806" cy="5399577"/>
          </a:xfrm>
          <a:prstGeom prst="downArrow">
            <a:avLst/>
          </a:prstGeom>
          <a:solidFill>
            <a:srgbClr val="0070C0">
              <a:alpha val="2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703489" y="2718490"/>
            <a:ext cx="400110" cy="2067233"/>
          </a:xfrm>
          <a:prstGeom prst="rect">
            <a:avLst/>
          </a:prstGeom>
          <a:noFill/>
        </p:spPr>
        <p:txBody>
          <a:bodyPr vert="eaVert" wrap="none" rtlCol="0">
            <a:spAutoFit/>
          </a:bodyPr>
          <a:lstStyle/>
          <a:p>
            <a:pPr algn="ctr"/>
            <a:r>
              <a:rPr kumimoji="1" lang="ja-JP" altLang="en-US" sz="1400" dirty="0">
                <a:solidFill>
                  <a:srgbClr val="002060"/>
                </a:solidFill>
                <a:latin typeface="Meiryo" charset="-128"/>
                <a:ea typeface="Meiryo" charset="-128"/>
                <a:cs typeface="Meiryo" charset="-128"/>
              </a:rPr>
              <a:t>全ての組合せを逐次計算</a:t>
            </a:r>
          </a:p>
        </p:txBody>
      </p:sp>
      <p:sp>
        <p:nvSpPr>
          <p:cNvPr id="92" name="右中かっこ 91"/>
          <p:cNvSpPr/>
          <p:nvPr/>
        </p:nvSpPr>
        <p:spPr>
          <a:xfrm>
            <a:off x="4571192" y="1089007"/>
            <a:ext cx="288032" cy="5399577"/>
          </a:xfrm>
          <a:prstGeom prst="rightBrace">
            <a:avLst>
              <a:gd name="adj1" fmla="val 1103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正方形/長方形 92"/>
          <p:cNvSpPr/>
          <p:nvPr/>
        </p:nvSpPr>
        <p:spPr>
          <a:xfrm>
            <a:off x="6803439" y="3572771"/>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144" name="右矢印 143"/>
          <p:cNvSpPr/>
          <p:nvPr/>
        </p:nvSpPr>
        <p:spPr>
          <a:xfrm>
            <a:off x="6588224" y="3705831"/>
            <a:ext cx="215215" cy="16592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p:cNvSpPr/>
          <p:nvPr/>
        </p:nvSpPr>
        <p:spPr>
          <a:xfrm>
            <a:off x="7947327" y="3598631"/>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1407" y="3712867"/>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p:cNvSpPr txBox="1"/>
          <p:nvPr/>
        </p:nvSpPr>
        <p:spPr>
          <a:xfrm>
            <a:off x="6715279" y="4050181"/>
            <a:ext cx="896399" cy="276999"/>
          </a:xfrm>
          <a:prstGeom prst="rect">
            <a:avLst/>
          </a:prstGeom>
          <a:noFill/>
        </p:spPr>
        <p:txBody>
          <a:bodyPr wrap="none" rtlCol="0">
            <a:spAutoFit/>
          </a:bodyPr>
          <a:lstStyle/>
          <a:p>
            <a:r>
              <a:rPr kumimoji="1" lang="en-US" altLang="ja-JP" sz="1200" dirty="0">
                <a:solidFill>
                  <a:srgbClr val="7030A0"/>
                </a:solidFill>
                <a:latin typeface="Meiryo" charset="-128"/>
                <a:ea typeface="Meiryo" charset="-128"/>
                <a:cs typeface="Meiryo" charset="-128"/>
              </a:rPr>
              <a:t>1</a:t>
            </a:r>
            <a:r>
              <a:rPr kumimoji="1" lang="ja-JP" altLang="en-US" sz="1200" dirty="0">
                <a:solidFill>
                  <a:srgbClr val="7030A0"/>
                </a:solidFill>
                <a:latin typeface="Meiryo" charset="-128"/>
                <a:ea typeface="Meiryo" charset="-128"/>
                <a:cs typeface="Meiryo" charset="-128"/>
              </a:rPr>
              <a:t>回で演算</a:t>
            </a:r>
          </a:p>
        </p:txBody>
      </p:sp>
      <p:sp>
        <p:nvSpPr>
          <p:cNvPr id="152" name="テキスト ボックス 151"/>
          <p:cNvSpPr txBox="1"/>
          <p:nvPr/>
        </p:nvSpPr>
        <p:spPr>
          <a:xfrm>
            <a:off x="4842646" y="3301246"/>
            <a:ext cx="196079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4qubits</a:t>
            </a:r>
            <a:r>
              <a:rPr kumimoji="1" lang="ja-JP" altLang="en-US" sz="1200" dirty="0">
                <a:solidFill>
                  <a:schemeClr val="accent3">
                    <a:lumMod val="75000"/>
                  </a:schemeClr>
                </a:solidFill>
                <a:latin typeface="Meiryo" charset="-128"/>
                <a:ea typeface="Meiryo" charset="-128"/>
                <a:cs typeface="Meiryo" charset="-128"/>
              </a:rPr>
              <a:t>）</a:t>
            </a:r>
          </a:p>
        </p:txBody>
      </p:sp>
      <p:sp>
        <p:nvSpPr>
          <p:cNvPr id="153" name="テキスト ボックス 152"/>
          <p:cNvSpPr txBox="1"/>
          <p:nvPr/>
        </p:nvSpPr>
        <p:spPr>
          <a:xfrm>
            <a:off x="4929485" y="4050181"/>
            <a:ext cx="1723549" cy="276999"/>
          </a:xfrm>
          <a:prstGeom prst="rect">
            <a:avLst/>
          </a:prstGeom>
          <a:noFill/>
        </p:spPr>
        <p:txBody>
          <a:bodyPr wrap="none" rtlCol="0">
            <a:spAutoFit/>
          </a:bodyPr>
          <a:lstStyle/>
          <a:p>
            <a:pPr algn="ctr"/>
            <a:r>
              <a:rPr kumimoji="1" lang="ja-JP" altLang="en-US" sz="1200" dirty="0">
                <a:solidFill>
                  <a:schemeClr val="accent3">
                    <a:lumMod val="75000"/>
                  </a:schemeClr>
                </a:solidFill>
                <a:latin typeface="Meiryo" charset="-128"/>
                <a:ea typeface="Meiryo" charset="-128"/>
                <a:cs typeface="Meiryo" charset="-128"/>
              </a:rPr>
              <a:t>量子の「</a:t>
            </a:r>
            <a:r>
              <a:rPr kumimoji="1" lang="ja-JP" altLang="en-US" sz="1200">
                <a:solidFill>
                  <a:schemeClr val="accent3">
                    <a:lumMod val="75000"/>
                  </a:schemeClr>
                </a:solidFill>
                <a:latin typeface="Meiryo" charset="-128"/>
                <a:ea typeface="Meiryo" charset="-128"/>
                <a:cs typeface="Meiryo" charset="-128"/>
              </a:rPr>
              <a:t>重ね合わせ」</a:t>
            </a:r>
            <a:endParaRPr kumimoji="1" lang="en-US" altLang="ja-JP" sz="1200" dirty="0">
              <a:solidFill>
                <a:schemeClr val="accent3">
                  <a:lumMod val="75000"/>
                </a:schemeClr>
              </a:solidFill>
              <a:latin typeface="Meiryo" charset="-128"/>
              <a:ea typeface="Meiryo" charset="-128"/>
              <a:cs typeface="Meiryo" charset="-128"/>
            </a:endParaRPr>
          </a:p>
        </p:txBody>
      </p:sp>
      <p:sp>
        <p:nvSpPr>
          <p:cNvPr id="155" name="テキスト ボックス 154"/>
          <p:cNvSpPr txBox="1"/>
          <p:nvPr/>
        </p:nvSpPr>
        <p:spPr>
          <a:xfrm>
            <a:off x="6889043" y="2801809"/>
            <a:ext cx="188545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=1</a:t>
            </a:r>
            <a:r>
              <a:rPr kumimoji="1" lang="ja-JP" altLang="en-US" sz="1200" dirty="0">
                <a:solidFill>
                  <a:schemeClr val="accent3">
                    <a:lumMod val="75000"/>
                  </a:schemeClr>
                </a:solidFill>
                <a:latin typeface="Meiryo" charset="-128"/>
                <a:ea typeface="Meiryo" charset="-128"/>
                <a:cs typeface="Meiryo" charset="-128"/>
              </a:rPr>
              <a:t>回の計算</a:t>
            </a:r>
          </a:p>
        </p:txBody>
      </p:sp>
      <p:sp>
        <p:nvSpPr>
          <p:cNvPr id="158" name="右矢印 157"/>
          <p:cNvSpPr/>
          <p:nvPr/>
        </p:nvSpPr>
        <p:spPr>
          <a:xfrm>
            <a:off x="4996050" y="2651718"/>
            <a:ext cx="1756167" cy="538478"/>
          </a:xfrm>
          <a:prstGeom prst="rightArrow">
            <a:avLst/>
          </a:prstGeom>
          <a:solidFill>
            <a:srgbClr val="77933C">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1825" y="2817199"/>
            <a:ext cx="1723549" cy="246221"/>
          </a:xfrm>
          <a:prstGeom prst="rect">
            <a:avLst/>
          </a:prstGeom>
          <a:noFill/>
        </p:spPr>
        <p:txBody>
          <a:bodyPr wrap="none" rtlCol="0">
            <a:spAutoFit/>
          </a:bodyPr>
          <a:lstStyle/>
          <a:p>
            <a:r>
              <a:rPr kumimoji="1" lang="ja-JP" altLang="en-US" sz="1000" dirty="0">
                <a:solidFill>
                  <a:schemeClr val="accent3">
                    <a:lumMod val="50000"/>
                  </a:schemeClr>
                </a:solidFill>
                <a:latin typeface="Meiryo" charset="-128"/>
                <a:ea typeface="Meiryo" charset="-128"/>
                <a:cs typeface="Meiryo" charset="-128"/>
              </a:rPr>
              <a:t>全ての組合せを</a:t>
            </a:r>
            <a:r>
              <a:rPr kumimoji="1" lang="ja-JP" altLang="en-US" sz="1000">
                <a:solidFill>
                  <a:schemeClr val="accent3">
                    <a:lumMod val="50000"/>
                  </a:schemeClr>
                </a:solidFill>
                <a:latin typeface="Meiryo" charset="-128"/>
                <a:ea typeface="Meiryo" charset="-128"/>
                <a:cs typeface="Meiryo" charset="-128"/>
              </a:rPr>
              <a:t>１回で計算</a:t>
            </a:r>
            <a:endParaRPr kumimoji="1" lang="ja-JP" altLang="en-US" sz="1000" dirty="0">
              <a:solidFill>
                <a:schemeClr val="accent3">
                  <a:lumMod val="50000"/>
                </a:schemeClr>
              </a:solidFill>
              <a:latin typeface="Meiryo" charset="-128"/>
              <a:ea typeface="Meiryo" charset="-128"/>
              <a:cs typeface="Meiryo" charset="-128"/>
            </a:endParaRPr>
          </a:p>
        </p:txBody>
      </p:sp>
      <p:sp>
        <p:nvSpPr>
          <p:cNvPr id="161" name="テキスト ボックス 160"/>
          <p:cNvSpPr txBox="1"/>
          <p:nvPr/>
        </p:nvSpPr>
        <p:spPr>
          <a:xfrm>
            <a:off x="4962874" y="5348166"/>
            <a:ext cx="3852337" cy="769441"/>
          </a:xfrm>
          <a:prstGeom prst="rect">
            <a:avLst/>
          </a:prstGeom>
          <a:noFill/>
        </p:spPr>
        <p:txBody>
          <a:bodyPr wrap="none" rtlCol="0">
            <a:spAutoFit/>
          </a:bodyPr>
          <a:lstStyle/>
          <a:p>
            <a:pPr algn="ctr"/>
            <a:r>
              <a:rPr kumimoji="1" lang="ja-JP" altLang="en-US" sz="1100" dirty="0">
                <a:solidFill>
                  <a:srgbClr val="009051"/>
                </a:solidFill>
                <a:latin typeface="Meiryo" charset="-128"/>
                <a:ea typeface="Meiryo" charset="-128"/>
                <a:cs typeface="Meiryo" charset="-128"/>
              </a:rPr>
              <a:t>量子ビット数が増えるほど指数関数的に計算速度が高速化</a:t>
            </a:r>
            <a:endParaRPr kumimoji="1" lang="en-US" altLang="ja-JP" sz="1100" dirty="0">
              <a:solidFill>
                <a:srgbClr val="009051"/>
              </a:solidFill>
              <a:latin typeface="Meiryo" charset="-128"/>
              <a:ea typeface="Meiryo" charset="-128"/>
              <a:cs typeface="Meiryo" charset="-128"/>
            </a:endParaRPr>
          </a:p>
          <a:p>
            <a:pPr algn="ctr"/>
            <a:endParaRPr lang="en-US" altLang="ja-JP" sz="1100" dirty="0">
              <a:solidFill>
                <a:srgbClr val="009051"/>
              </a:solidFill>
              <a:latin typeface="Meiryo" charset="-128"/>
              <a:ea typeface="Meiryo" charset="-128"/>
              <a:cs typeface="Meiryo" charset="-128"/>
            </a:endParaRPr>
          </a:p>
          <a:p>
            <a:pPr algn="ctr"/>
            <a:r>
              <a:rPr lang="ja-JP" altLang="en-US" sz="1100" b="1" dirty="0">
                <a:solidFill>
                  <a:srgbClr val="009051"/>
                </a:solidFill>
                <a:latin typeface="Meiryo" charset="-128"/>
                <a:ea typeface="Meiryo" charset="-128"/>
                <a:cs typeface="Meiryo" charset="-128"/>
              </a:rPr>
              <a:t>量子スプレマシー（量子優越性）＝　</a:t>
            </a:r>
            <a:r>
              <a:rPr lang="en-US" altLang="ja-JP" sz="1100" b="1" dirty="0">
                <a:solidFill>
                  <a:srgbClr val="009051"/>
                </a:solidFill>
                <a:latin typeface="Meiryo" charset="-128"/>
                <a:ea typeface="Meiryo" charset="-128"/>
                <a:cs typeface="Meiryo" charset="-128"/>
              </a:rPr>
              <a:t>50</a:t>
            </a:r>
            <a:r>
              <a:rPr lang="ja-JP" altLang="en-US" sz="1100" b="1" dirty="0">
                <a:solidFill>
                  <a:srgbClr val="009051"/>
                </a:solidFill>
                <a:latin typeface="Meiryo" charset="-128"/>
                <a:ea typeface="Meiryo" charset="-128"/>
                <a:cs typeface="Meiryo" charset="-128"/>
              </a:rPr>
              <a:t>量子ビット程度</a:t>
            </a:r>
            <a:endParaRPr lang="en-US" altLang="ja-JP" sz="1100" b="1" dirty="0">
              <a:solidFill>
                <a:srgbClr val="009051"/>
              </a:solidFill>
              <a:latin typeface="Meiryo" charset="-128"/>
              <a:ea typeface="Meiryo" charset="-128"/>
              <a:cs typeface="Meiryo" charset="-128"/>
            </a:endParaRPr>
          </a:p>
          <a:p>
            <a:pPr algn="ctr"/>
            <a:r>
              <a:rPr lang="ja-JP" altLang="en-US" sz="1100" dirty="0">
                <a:solidFill>
                  <a:srgbClr val="009051"/>
                </a:solidFill>
                <a:latin typeface="Meiryo" charset="-128"/>
                <a:ea typeface="Meiryo" charset="-128"/>
                <a:cs typeface="Meiryo" charset="-128"/>
              </a:rPr>
              <a:t>（既存の古典コンピュータ（スパコン）の能力を超える）</a:t>
            </a:r>
            <a:endParaRPr kumimoji="1" lang="ja-JP" altLang="en-US" sz="1100" dirty="0">
              <a:solidFill>
                <a:srgbClr val="009051"/>
              </a:solidFill>
              <a:latin typeface="Meiryo" charset="-128"/>
              <a:ea typeface="Meiryo" charset="-128"/>
              <a:cs typeface="Meiryo" charset="-128"/>
            </a:endParaRPr>
          </a:p>
        </p:txBody>
      </p:sp>
      <p:sp>
        <p:nvSpPr>
          <p:cNvPr id="98" name="四角形吹き出し 97"/>
          <p:cNvSpPr/>
          <p:nvPr/>
        </p:nvSpPr>
        <p:spPr>
          <a:xfrm>
            <a:off x="6803439" y="4423421"/>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dirty="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回で演算</a:t>
            </a:r>
            <a:endParaRPr lang="en-US" altLang="ja-JP" sz="1100" dirty="0">
              <a:solidFill>
                <a:schemeClr val="bg1"/>
              </a:solidFill>
              <a:latin typeface="Meiryo" charset="-128"/>
              <a:ea typeface="Meiryo" charset="-128"/>
              <a:cs typeface="Meiryo" charset="-128"/>
            </a:endParaRPr>
          </a:p>
        </p:txBody>
      </p:sp>
      <p:sp>
        <p:nvSpPr>
          <p:cNvPr id="130" name="楕円 7">
            <a:extLst>
              <a:ext uri="{FF2B5EF4-FFF2-40B4-BE49-F238E27FC236}">
                <a16:creationId xmlns:a16="http://schemas.microsoft.com/office/drawing/2014/main" id="{9B77FF58-6340-2546-BE42-E3B4DE31684B}"/>
              </a:ext>
            </a:extLst>
          </p:cNvPr>
          <p:cNvSpPr/>
          <p:nvPr/>
        </p:nvSpPr>
        <p:spPr>
          <a:xfrm>
            <a:off x="4932040" y="3598631"/>
            <a:ext cx="365064" cy="37637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1" name="楕円 6">
            <a:extLst>
              <a:ext uri="{FF2B5EF4-FFF2-40B4-BE49-F238E27FC236}">
                <a16:creationId xmlns:a16="http://schemas.microsoft.com/office/drawing/2014/main" id="{E8CDC97C-E032-4E44-90CC-E76CFFDD26B5}"/>
              </a:ext>
            </a:extLst>
          </p:cNvPr>
          <p:cNvSpPr/>
          <p:nvPr/>
        </p:nvSpPr>
        <p:spPr>
          <a:xfrm>
            <a:off x="4932040" y="3598631"/>
            <a:ext cx="365064" cy="37637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3" name="楕円 7">
            <a:extLst>
              <a:ext uri="{FF2B5EF4-FFF2-40B4-BE49-F238E27FC236}">
                <a16:creationId xmlns:a16="http://schemas.microsoft.com/office/drawing/2014/main" id="{35B64C93-88E6-D846-9CF1-FF26F40013E1}"/>
              </a:ext>
            </a:extLst>
          </p:cNvPr>
          <p:cNvSpPr/>
          <p:nvPr/>
        </p:nvSpPr>
        <p:spPr>
          <a:xfrm>
            <a:off x="5336258" y="3598631"/>
            <a:ext cx="365064" cy="37637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4" name="楕円 6">
            <a:extLst>
              <a:ext uri="{FF2B5EF4-FFF2-40B4-BE49-F238E27FC236}">
                <a16:creationId xmlns:a16="http://schemas.microsoft.com/office/drawing/2014/main" id="{4F5150D9-BFC9-AE47-9920-0596AB18A9A2}"/>
              </a:ext>
            </a:extLst>
          </p:cNvPr>
          <p:cNvSpPr/>
          <p:nvPr/>
        </p:nvSpPr>
        <p:spPr>
          <a:xfrm>
            <a:off x="5336258" y="3598631"/>
            <a:ext cx="365064" cy="37637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6" name="楕円 7">
            <a:extLst>
              <a:ext uri="{FF2B5EF4-FFF2-40B4-BE49-F238E27FC236}">
                <a16:creationId xmlns:a16="http://schemas.microsoft.com/office/drawing/2014/main" id="{B01893B5-E863-0D42-8ABF-92D3C926294B}"/>
              </a:ext>
            </a:extLst>
          </p:cNvPr>
          <p:cNvSpPr/>
          <p:nvPr/>
        </p:nvSpPr>
        <p:spPr>
          <a:xfrm>
            <a:off x="5740476" y="3590921"/>
            <a:ext cx="365064" cy="37637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37" name="楕円 6">
            <a:extLst>
              <a:ext uri="{FF2B5EF4-FFF2-40B4-BE49-F238E27FC236}">
                <a16:creationId xmlns:a16="http://schemas.microsoft.com/office/drawing/2014/main" id="{71CCC505-1332-B944-871D-4BF929569142}"/>
              </a:ext>
            </a:extLst>
          </p:cNvPr>
          <p:cNvSpPr/>
          <p:nvPr/>
        </p:nvSpPr>
        <p:spPr>
          <a:xfrm>
            <a:off x="5740476" y="3590921"/>
            <a:ext cx="365064" cy="37637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139" name="楕円 7">
            <a:extLst>
              <a:ext uri="{FF2B5EF4-FFF2-40B4-BE49-F238E27FC236}">
                <a16:creationId xmlns:a16="http://schemas.microsoft.com/office/drawing/2014/main" id="{0E603699-C5C9-854D-B9D0-6AAB06199A66}"/>
              </a:ext>
            </a:extLst>
          </p:cNvPr>
          <p:cNvSpPr/>
          <p:nvPr/>
        </p:nvSpPr>
        <p:spPr>
          <a:xfrm>
            <a:off x="6144694" y="3598631"/>
            <a:ext cx="365064" cy="376376"/>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40" name="楕円 6">
            <a:extLst>
              <a:ext uri="{FF2B5EF4-FFF2-40B4-BE49-F238E27FC236}">
                <a16:creationId xmlns:a16="http://schemas.microsoft.com/office/drawing/2014/main" id="{63315D1B-62DA-494C-97FD-308E6860CAE2}"/>
              </a:ext>
            </a:extLst>
          </p:cNvPr>
          <p:cNvSpPr/>
          <p:nvPr/>
        </p:nvSpPr>
        <p:spPr>
          <a:xfrm>
            <a:off x="6144694" y="3598631"/>
            <a:ext cx="365064" cy="37637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Tree>
    <p:extLst>
      <p:ext uri="{BB962C8B-B14F-4D97-AF65-F5344CB8AC3E}">
        <p14:creationId xmlns:p14="http://schemas.microsoft.com/office/powerpoint/2010/main" val="11012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wipe(left)">
                                      <p:cBhvr>
                                        <p:cTn id="13" dur="500"/>
                                        <p:tgtEl>
                                          <p:spTgt spid="14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wipe(left)">
                                      <p:cBhvr>
                                        <p:cTn id="16" dur="500"/>
                                        <p:tgtEl>
                                          <p:spTgt spid="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animEffect transition="in" filter="wipe(left)">
                                      <p:cBhvr>
                                        <p:cTn id="19" dur="500"/>
                                        <p:tgtEl>
                                          <p:spTgt spid="14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wipe(left)">
                                      <p:cBhvr>
                                        <p:cTn id="22" dur="500"/>
                                        <p:tgtEl>
                                          <p:spTgt spid="15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wipe(left)">
                                      <p:cBhvr>
                                        <p:cTn id="25" dur="500"/>
                                        <p:tgtEl>
                                          <p:spTgt spid="15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wipe(left)">
                                      <p:cBhvr>
                                        <p:cTn id="28" dur="500"/>
                                        <p:tgtEl>
                                          <p:spTgt spid="15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wipe(left)">
                                      <p:cBhvr>
                                        <p:cTn id="31" dur="500"/>
                                        <p:tgtEl>
                                          <p:spTgt spid="15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8"/>
                                        </p:tgtEl>
                                        <p:attrNameLst>
                                          <p:attrName>style.visibility</p:attrName>
                                        </p:attrNameLst>
                                      </p:cBhvr>
                                      <p:to>
                                        <p:strVal val="visible"/>
                                      </p:to>
                                    </p:set>
                                    <p:animEffect transition="in" filter="wipe(left)">
                                      <p:cBhvr>
                                        <p:cTn id="34" dur="500"/>
                                        <p:tgtEl>
                                          <p:spTgt spid="1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wipe(left)">
                                      <p:cBhvr>
                                        <p:cTn id="37" dur="500"/>
                                        <p:tgtEl>
                                          <p:spTgt spid="16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1"/>
                                        </p:tgtEl>
                                        <p:attrNameLst>
                                          <p:attrName>style.visibility</p:attrName>
                                        </p:attrNameLst>
                                      </p:cBhvr>
                                      <p:to>
                                        <p:strVal val="visible"/>
                                      </p:to>
                                    </p:set>
                                    <p:animEffect transition="in" filter="wipe(left)">
                                      <p:cBhvr>
                                        <p:cTn id="40" dur="500"/>
                                        <p:tgtEl>
                                          <p:spTgt spid="1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left)">
                                      <p:cBhvr>
                                        <p:cTn id="43" dur="500"/>
                                        <p:tgtEl>
                                          <p:spTgt spid="98"/>
                                        </p:tgtEl>
                                      </p:cBhvr>
                                    </p:animEffect>
                                  </p:childTnLst>
                                </p:cTn>
                              </p:par>
                              <p:par>
                                <p:cTn id="44" presetID="22" presetClass="entr" presetSubtype="8" fill="hold" grpId="1" nodeType="with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wipe(left)">
                                      <p:cBhvr>
                                        <p:cTn id="46" dur="500"/>
                                        <p:tgtEl>
                                          <p:spTgt spid="130"/>
                                        </p:tgtEl>
                                      </p:cBhvr>
                                    </p:animEffect>
                                  </p:childTnLst>
                                </p:cTn>
                              </p:par>
                              <p:par>
                                <p:cTn id="47" presetID="22" presetClass="entr" presetSubtype="8" fill="hold" grpId="1" nodeType="with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wipe(left)">
                                      <p:cBhvr>
                                        <p:cTn id="49" dur="500"/>
                                        <p:tgtEl>
                                          <p:spTgt spid="131"/>
                                        </p:tgtEl>
                                      </p:cBhvr>
                                    </p:animEffect>
                                  </p:childTnLst>
                                </p:cTn>
                              </p:par>
                              <p:par>
                                <p:cTn id="50" presetID="22" presetClass="entr" presetSubtype="8" fill="hold" grpId="1" nodeType="with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wipe(left)">
                                      <p:cBhvr>
                                        <p:cTn id="52" dur="500"/>
                                        <p:tgtEl>
                                          <p:spTgt spid="133"/>
                                        </p:tgtEl>
                                      </p:cBhvr>
                                    </p:animEffect>
                                  </p:childTnLst>
                                </p:cTn>
                              </p:par>
                              <p:par>
                                <p:cTn id="53" presetID="22" presetClass="entr" presetSubtype="8" fill="hold" grpId="1"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wipe(left)">
                                      <p:cBhvr>
                                        <p:cTn id="55" dur="500"/>
                                        <p:tgtEl>
                                          <p:spTgt spid="134"/>
                                        </p:tgtEl>
                                      </p:cBhvr>
                                    </p:animEffect>
                                  </p:childTnLst>
                                </p:cTn>
                              </p:par>
                              <p:par>
                                <p:cTn id="56" presetID="22" presetClass="entr" presetSubtype="8" fill="hold" grpId="1" nodeType="withEffect">
                                  <p:stCondLst>
                                    <p:cond delay="0"/>
                                  </p:stCondLst>
                                  <p:childTnLst>
                                    <p:set>
                                      <p:cBhvr>
                                        <p:cTn id="57" dur="1" fill="hold">
                                          <p:stCondLst>
                                            <p:cond delay="0"/>
                                          </p:stCondLst>
                                        </p:cTn>
                                        <p:tgtEl>
                                          <p:spTgt spid="136"/>
                                        </p:tgtEl>
                                        <p:attrNameLst>
                                          <p:attrName>style.visibility</p:attrName>
                                        </p:attrNameLst>
                                      </p:cBhvr>
                                      <p:to>
                                        <p:strVal val="visible"/>
                                      </p:to>
                                    </p:set>
                                    <p:animEffect transition="in" filter="wipe(left)">
                                      <p:cBhvr>
                                        <p:cTn id="58" dur="500"/>
                                        <p:tgtEl>
                                          <p:spTgt spid="136"/>
                                        </p:tgtEl>
                                      </p:cBhvr>
                                    </p:animEffect>
                                  </p:childTnLst>
                                </p:cTn>
                              </p:par>
                              <p:par>
                                <p:cTn id="59" presetID="22" presetClass="entr" presetSubtype="8" fill="hold" grpId="1" nodeType="with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wipe(left)">
                                      <p:cBhvr>
                                        <p:cTn id="61" dur="500"/>
                                        <p:tgtEl>
                                          <p:spTgt spid="137"/>
                                        </p:tgtEl>
                                      </p:cBhvr>
                                    </p:animEffect>
                                  </p:childTnLst>
                                </p:cTn>
                              </p:par>
                              <p:par>
                                <p:cTn id="62" presetID="22" presetClass="entr" presetSubtype="8" fill="hold" grpId="1" nodeType="withEffect">
                                  <p:stCondLst>
                                    <p:cond delay="0"/>
                                  </p:stCondLst>
                                  <p:childTnLst>
                                    <p:set>
                                      <p:cBhvr>
                                        <p:cTn id="63" dur="1" fill="hold">
                                          <p:stCondLst>
                                            <p:cond delay="0"/>
                                          </p:stCondLst>
                                        </p:cTn>
                                        <p:tgtEl>
                                          <p:spTgt spid="139"/>
                                        </p:tgtEl>
                                        <p:attrNameLst>
                                          <p:attrName>style.visibility</p:attrName>
                                        </p:attrNameLst>
                                      </p:cBhvr>
                                      <p:to>
                                        <p:strVal val="visible"/>
                                      </p:to>
                                    </p:set>
                                    <p:animEffect transition="in" filter="wipe(left)">
                                      <p:cBhvr>
                                        <p:cTn id="64" dur="500"/>
                                        <p:tgtEl>
                                          <p:spTgt spid="139"/>
                                        </p:tgtEl>
                                      </p:cBhvr>
                                    </p:animEffect>
                                  </p:childTnLst>
                                </p:cTn>
                              </p:par>
                              <p:par>
                                <p:cTn id="65" presetID="22" presetClass="entr" presetSubtype="8" fill="hold" grpId="1" nodeType="withEffect">
                                  <p:stCondLst>
                                    <p:cond delay="0"/>
                                  </p:stCondLst>
                                  <p:childTnLst>
                                    <p:set>
                                      <p:cBhvr>
                                        <p:cTn id="66" dur="1" fill="hold">
                                          <p:stCondLst>
                                            <p:cond delay="0"/>
                                          </p:stCondLst>
                                        </p:cTn>
                                        <p:tgtEl>
                                          <p:spTgt spid="140"/>
                                        </p:tgtEl>
                                        <p:attrNameLst>
                                          <p:attrName>style.visibility</p:attrName>
                                        </p:attrNameLst>
                                      </p:cBhvr>
                                      <p:to>
                                        <p:strVal val="visible"/>
                                      </p:to>
                                    </p:set>
                                    <p:animEffect transition="in" filter="wipe(left)">
                                      <p:cBhvr>
                                        <p:cTn id="67" dur="500"/>
                                        <p:tgtEl>
                                          <p:spTgt spid="14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0"/>
                                        </p:tgtEl>
                                        <p:attrNameLst>
                                          <p:attrName>style.visibility</p:attrName>
                                        </p:attrNameLst>
                                      </p:cBhvr>
                                      <p:to>
                                        <p:strVal val="visible"/>
                                      </p:to>
                                    </p:set>
                                    <p:animEffect transition="in" filter="fade">
                                      <p:cBhvr>
                                        <p:cTn id="70" dur="500"/>
                                        <p:tgtEl>
                                          <p:spTgt spid="130"/>
                                        </p:tgtEl>
                                      </p:cBhvr>
                                    </p:animEffect>
                                  </p:childTnLst>
                                </p:cTn>
                              </p:par>
                              <p:par>
                                <p:cTn id="71" presetID="10" presetClass="entr" presetSubtype="0" repeatCount="indefinite"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animEffect transition="in" filter="fade">
                                      <p:cBhvr>
                                        <p:cTn id="73" dur="500"/>
                                        <p:tgtEl>
                                          <p:spTgt spid="13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3"/>
                                        </p:tgtEl>
                                        <p:attrNameLst>
                                          <p:attrName>style.visibility</p:attrName>
                                        </p:attrNameLst>
                                      </p:cBhvr>
                                      <p:to>
                                        <p:strVal val="visible"/>
                                      </p:to>
                                    </p:set>
                                    <p:animEffect transition="in" filter="fade">
                                      <p:cBhvr>
                                        <p:cTn id="76" dur="500"/>
                                        <p:tgtEl>
                                          <p:spTgt spid="133"/>
                                        </p:tgtEl>
                                      </p:cBhvr>
                                    </p:animEffect>
                                  </p:childTnLst>
                                </p:cTn>
                              </p:par>
                              <p:par>
                                <p:cTn id="77" presetID="10" presetClass="entr" presetSubtype="0" repeatCount="indefinite" fill="hold" grpId="0" nodeType="withEffect">
                                  <p:stCondLst>
                                    <p:cond delay="0"/>
                                  </p:stCondLst>
                                  <p:childTnLst>
                                    <p:set>
                                      <p:cBhvr>
                                        <p:cTn id="78" dur="1" fill="hold">
                                          <p:stCondLst>
                                            <p:cond delay="0"/>
                                          </p:stCondLst>
                                        </p:cTn>
                                        <p:tgtEl>
                                          <p:spTgt spid="134"/>
                                        </p:tgtEl>
                                        <p:attrNameLst>
                                          <p:attrName>style.visibility</p:attrName>
                                        </p:attrNameLst>
                                      </p:cBhvr>
                                      <p:to>
                                        <p:strVal val="visible"/>
                                      </p:to>
                                    </p:set>
                                    <p:animEffect transition="in" filter="fade">
                                      <p:cBhvr>
                                        <p:cTn id="79" dur="500"/>
                                        <p:tgtEl>
                                          <p:spTgt spid="1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6"/>
                                        </p:tgtEl>
                                        <p:attrNameLst>
                                          <p:attrName>style.visibility</p:attrName>
                                        </p:attrNameLst>
                                      </p:cBhvr>
                                      <p:to>
                                        <p:strVal val="visible"/>
                                      </p:to>
                                    </p:set>
                                    <p:animEffect transition="in" filter="fade">
                                      <p:cBhvr>
                                        <p:cTn id="82" dur="500"/>
                                        <p:tgtEl>
                                          <p:spTgt spid="136"/>
                                        </p:tgtEl>
                                      </p:cBhvr>
                                    </p:animEffect>
                                  </p:childTnLst>
                                </p:cTn>
                              </p:par>
                              <p:par>
                                <p:cTn id="83" presetID="10" presetClass="entr" presetSubtype="0" repeatCount="indefinite" fill="hold" grpId="0" nodeType="withEffect">
                                  <p:stCondLst>
                                    <p:cond delay="0"/>
                                  </p:stCondLst>
                                  <p:childTnLst>
                                    <p:set>
                                      <p:cBhvr>
                                        <p:cTn id="84" dur="1" fill="hold">
                                          <p:stCondLst>
                                            <p:cond delay="0"/>
                                          </p:stCondLst>
                                        </p:cTn>
                                        <p:tgtEl>
                                          <p:spTgt spid="137"/>
                                        </p:tgtEl>
                                        <p:attrNameLst>
                                          <p:attrName>style.visibility</p:attrName>
                                        </p:attrNameLst>
                                      </p:cBhvr>
                                      <p:to>
                                        <p:strVal val="visible"/>
                                      </p:to>
                                    </p:set>
                                    <p:animEffect transition="in" filter="fade">
                                      <p:cBhvr>
                                        <p:cTn id="85" dur="500"/>
                                        <p:tgtEl>
                                          <p:spTgt spid="1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9"/>
                                        </p:tgtEl>
                                        <p:attrNameLst>
                                          <p:attrName>style.visibility</p:attrName>
                                        </p:attrNameLst>
                                      </p:cBhvr>
                                      <p:to>
                                        <p:strVal val="visible"/>
                                      </p:to>
                                    </p:set>
                                    <p:animEffect transition="in" filter="fade">
                                      <p:cBhvr>
                                        <p:cTn id="88" dur="500"/>
                                        <p:tgtEl>
                                          <p:spTgt spid="139"/>
                                        </p:tgtEl>
                                      </p:cBhvr>
                                    </p:animEffect>
                                  </p:childTnLst>
                                </p:cTn>
                              </p:par>
                              <p:par>
                                <p:cTn id="89" presetID="10" presetClass="entr" presetSubtype="0" repeatCount="indefinite" fill="hold" grpId="0" nodeType="withEffect">
                                  <p:stCondLst>
                                    <p:cond delay="0"/>
                                  </p:stCondLst>
                                  <p:childTnLst>
                                    <p:set>
                                      <p:cBhvr>
                                        <p:cTn id="90" dur="1" fill="hold">
                                          <p:stCondLst>
                                            <p:cond delay="0"/>
                                          </p:stCondLst>
                                        </p:cTn>
                                        <p:tgtEl>
                                          <p:spTgt spid="140"/>
                                        </p:tgtEl>
                                        <p:attrNameLst>
                                          <p:attrName>style.visibility</p:attrName>
                                        </p:attrNameLst>
                                      </p:cBhvr>
                                      <p:to>
                                        <p:strVal val="visible"/>
                                      </p:to>
                                    </p:set>
                                    <p:animEffect transition="in" filter="fade">
                                      <p:cBhvr>
                                        <p:cTn id="9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144" grpId="0" animBg="1"/>
      <p:bldP spid="146" grpId="0" animBg="1"/>
      <p:bldP spid="147" grpId="0" animBg="1"/>
      <p:bldP spid="150" grpId="0"/>
      <p:bldP spid="152" grpId="0"/>
      <p:bldP spid="153" grpId="0"/>
      <p:bldP spid="155" grpId="0"/>
      <p:bldP spid="158" grpId="0" animBg="1"/>
      <p:bldP spid="160" grpId="0"/>
      <p:bldP spid="161" grpId="0"/>
      <p:bldP spid="98" grpId="0" animBg="1"/>
      <p:bldP spid="130" grpId="0" animBg="1"/>
      <p:bldP spid="130" grpId="1" animBg="1"/>
      <p:bldP spid="131" grpId="0" animBg="1"/>
      <p:bldP spid="131" grpId="1" animBg="1"/>
      <p:bldP spid="133" grpId="0" animBg="1"/>
      <p:bldP spid="133" grpId="1" animBg="1"/>
      <p:bldP spid="134" grpId="0" animBg="1"/>
      <p:bldP spid="134" grpId="1" animBg="1"/>
      <p:bldP spid="136" grpId="0" animBg="1"/>
      <p:bldP spid="136" grpId="1" animBg="1"/>
      <p:bldP spid="137" grpId="0" animBg="1"/>
      <p:bldP spid="137" grpId="1" animBg="1"/>
      <p:bldP spid="139" grpId="0" animBg="1"/>
      <p:bldP spid="139" grpId="1" animBg="1"/>
      <p:bldP spid="140" grpId="0" animBg="1"/>
      <p:bldP spid="14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56F9EA4F-C486-C942-9F8E-EBD509785759}"/>
              </a:ext>
            </a:extLst>
          </p:cNvPr>
          <p:cNvGrpSpPr/>
          <p:nvPr/>
        </p:nvGrpSpPr>
        <p:grpSpPr>
          <a:xfrm>
            <a:off x="665810" y="4221909"/>
            <a:ext cx="4044539" cy="1916473"/>
            <a:chOff x="665810" y="4221909"/>
            <a:chExt cx="4044539" cy="1916473"/>
          </a:xfrm>
        </p:grpSpPr>
        <p:sp>
          <p:nvSpPr>
            <p:cNvPr id="41" name="楕円 6">
              <a:extLst>
                <a:ext uri="{FF2B5EF4-FFF2-40B4-BE49-F238E27FC236}">
                  <a16:creationId xmlns:a16="http://schemas.microsoft.com/office/drawing/2014/main" id="{3A8163C3-31ED-3445-9CAA-925AC48CBA3D}"/>
                </a:ext>
              </a:extLst>
            </p:cNvPr>
            <p:cNvSpPr/>
            <p:nvPr/>
          </p:nvSpPr>
          <p:spPr>
            <a:xfrm>
              <a:off x="947229" y="42344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2" name="楕円 6">
              <a:extLst>
                <a:ext uri="{FF2B5EF4-FFF2-40B4-BE49-F238E27FC236}">
                  <a16:creationId xmlns:a16="http://schemas.microsoft.com/office/drawing/2014/main" id="{26762052-03E3-5746-AC07-49FA21FFD7EA}"/>
                </a:ext>
              </a:extLst>
            </p:cNvPr>
            <p:cNvSpPr/>
            <p:nvPr/>
          </p:nvSpPr>
          <p:spPr>
            <a:xfrm>
              <a:off x="1547745" y="42219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3" name="楕円 6">
              <a:extLst>
                <a:ext uri="{FF2B5EF4-FFF2-40B4-BE49-F238E27FC236}">
                  <a16:creationId xmlns:a16="http://schemas.microsoft.com/office/drawing/2014/main" id="{CF57AE7D-047B-9245-B2B7-76A9E10FF3BD}"/>
                </a:ext>
              </a:extLst>
            </p:cNvPr>
            <p:cNvSpPr/>
            <p:nvPr/>
          </p:nvSpPr>
          <p:spPr>
            <a:xfrm>
              <a:off x="2123942" y="42344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4" name="楕円 6">
              <a:extLst>
                <a:ext uri="{FF2B5EF4-FFF2-40B4-BE49-F238E27FC236}">
                  <a16:creationId xmlns:a16="http://schemas.microsoft.com/office/drawing/2014/main" id="{B7E26B4A-FB56-7A48-BDFE-0AB0B093F8E6}"/>
                </a:ext>
              </a:extLst>
            </p:cNvPr>
            <p:cNvSpPr/>
            <p:nvPr/>
          </p:nvSpPr>
          <p:spPr>
            <a:xfrm>
              <a:off x="2724458" y="42219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5" name="楕円 6">
              <a:extLst>
                <a:ext uri="{FF2B5EF4-FFF2-40B4-BE49-F238E27FC236}">
                  <a16:creationId xmlns:a16="http://schemas.microsoft.com/office/drawing/2014/main" id="{EBE1DAEA-9C62-D14B-BA52-6D0A137ED15C}"/>
                </a:ext>
              </a:extLst>
            </p:cNvPr>
            <p:cNvSpPr/>
            <p:nvPr/>
          </p:nvSpPr>
          <p:spPr>
            <a:xfrm>
              <a:off x="3300655" y="42344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65F8973C-0523-484C-A2D7-9DD77E1905F8}"/>
                </a:ext>
              </a:extLst>
            </p:cNvPr>
            <p:cNvSpPr/>
            <p:nvPr/>
          </p:nvSpPr>
          <p:spPr>
            <a:xfrm>
              <a:off x="3901171" y="423391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19" name="楕円 6">
              <a:extLst>
                <a:ext uri="{FF2B5EF4-FFF2-40B4-BE49-F238E27FC236}">
                  <a16:creationId xmlns:a16="http://schemas.microsoft.com/office/drawing/2014/main" id="{2E717E8C-DE34-394D-8823-96B9A6B769D7}"/>
                </a:ext>
              </a:extLst>
            </p:cNvPr>
            <p:cNvSpPr/>
            <p:nvPr/>
          </p:nvSpPr>
          <p:spPr>
            <a:xfrm>
              <a:off x="665810" y="467102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0" name="楕円 6">
              <a:extLst>
                <a:ext uri="{FF2B5EF4-FFF2-40B4-BE49-F238E27FC236}">
                  <a16:creationId xmlns:a16="http://schemas.microsoft.com/office/drawing/2014/main" id="{01155259-695E-A741-91C3-C3C57518800F}"/>
                </a:ext>
              </a:extLst>
            </p:cNvPr>
            <p:cNvSpPr/>
            <p:nvPr/>
          </p:nvSpPr>
          <p:spPr>
            <a:xfrm>
              <a:off x="1242007" y="4683548"/>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1" name="楕円 6">
              <a:extLst>
                <a:ext uri="{FF2B5EF4-FFF2-40B4-BE49-F238E27FC236}">
                  <a16:creationId xmlns:a16="http://schemas.microsoft.com/office/drawing/2014/main" id="{50551DC0-39FC-634A-9D4C-94971F10F11D}"/>
                </a:ext>
              </a:extLst>
            </p:cNvPr>
            <p:cNvSpPr/>
            <p:nvPr/>
          </p:nvSpPr>
          <p:spPr>
            <a:xfrm>
              <a:off x="1842523" y="467102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2" name="楕円 6">
              <a:extLst>
                <a:ext uri="{FF2B5EF4-FFF2-40B4-BE49-F238E27FC236}">
                  <a16:creationId xmlns:a16="http://schemas.microsoft.com/office/drawing/2014/main" id="{4206F007-7AFC-7644-8AEC-5C31D6C4CEB6}"/>
                </a:ext>
              </a:extLst>
            </p:cNvPr>
            <p:cNvSpPr/>
            <p:nvPr/>
          </p:nvSpPr>
          <p:spPr>
            <a:xfrm>
              <a:off x="2418720" y="4683548"/>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3" name="楕円 6">
              <a:extLst>
                <a:ext uri="{FF2B5EF4-FFF2-40B4-BE49-F238E27FC236}">
                  <a16:creationId xmlns:a16="http://schemas.microsoft.com/office/drawing/2014/main" id="{6B0A0B70-8F3B-FC4F-8D11-113E4F0A562E}"/>
                </a:ext>
              </a:extLst>
            </p:cNvPr>
            <p:cNvSpPr/>
            <p:nvPr/>
          </p:nvSpPr>
          <p:spPr>
            <a:xfrm>
              <a:off x="3019236" y="467102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4" name="楕円 6">
              <a:extLst>
                <a:ext uri="{FF2B5EF4-FFF2-40B4-BE49-F238E27FC236}">
                  <a16:creationId xmlns:a16="http://schemas.microsoft.com/office/drawing/2014/main" id="{4374BDC2-6608-1E47-969D-F2DADB5E493F}"/>
                </a:ext>
              </a:extLst>
            </p:cNvPr>
            <p:cNvSpPr/>
            <p:nvPr/>
          </p:nvSpPr>
          <p:spPr>
            <a:xfrm>
              <a:off x="3595433" y="4683548"/>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5" name="楕円 6">
              <a:extLst>
                <a:ext uri="{FF2B5EF4-FFF2-40B4-BE49-F238E27FC236}">
                  <a16:creationId xmlns:a16="http://schemas.microsoft.com/office/drawing/2014/main" id="{76C91F59-454D-8F46-9B00-0F799F83FD49}"/>
                </a:ext>
              </a:extLst>
            </p:cNvPr>
            <p:cNvSpPr/>
            <p:nvPr/>
          </p:nvSpPr>
          <p:spPr>
            <a:xfrm>
              <a:off x="4195949" y="468303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8" name="楕円 6">
              <a:extLst>
                <a:ext uri="{FF2B5EF4-FFF2-40B4-BE49-F238E27FC236}">
                  <a16:creationId xmlns:a16="http://schemas.microsoft.com/office/drawing/2014/main" id="{09B9D2BC-C540-D548-BF25-E59DEB27DE3F}"/>
                </a:ext>
              </a:extLst>
            </p:cNvPr>
            <p:cNvSpPr/>
            <p:nvPr/>
          </p:nvSpPr>
          <p:spPr>
            <a:xfrm>
              <a:off x="984807" y="51488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6499F3E5-D777-6D43-A00D-C40C54BCC85C}"/>
                </a:ext>
              </a:extLst>
            </p:cNvPr>
            <p:cNvSpPr/>
            <p:nvPr/>
          </p:nvSpPr>
          <p:spPr>
            <a:xfrm>
              <a:off x="1585323" y="51363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0" name="楕円 6">
              <a:extLst>
                <a:ext uri="{FF2B5EF4-FFF2-40B4-BE49-F238E27FC236}">
                  <a16:creationId xmlns:a16="http://schemas.microsoft.com/office/drawing/2014/main" id="{13836A6E-23D5-0A4F-84B7-EDECF89B190A}"/>
                </a:ext>
              </a:extLst>
            </p:cNvPr>
            <p:cNvSpPr/>
            <p:nvPr/>
          </p:nvSpPr>
          <p:spPr>
            <a:xfrm>
              <a:off x="2161520" y="51488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1" name="楕円 6">
              <a:extLst>
                <a:ext uri="{FF2B5EF4-FFF2-40B4-BE49-F238E27FC236}">
                  <a16:creationId xmlns:a16="http://schemas.microsoft.com/office/drawing/2014/main" id="{1696F601-931F-AC41-B039-05FDC81B2D54}"/>
                </a:ext>
              </a:extLst>
            </p:cNvPr>
            <p:cNvSpPr/>
            <p:nvPr/>
          </p:nvSpPr>
          <p:spPr>
            <a:xfrm>
              <a:off x="2762036" y="51363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8F0BB75C-6F11-8C4A-8D3A-6A013D95D0A1}"/>
                </a:ext>
              </a:extLst>
            </p:cNvPr>
            <p:cNvSpPr/>
            <p:nvPr/>
          </p:nvSpPr>
          <p:spPr>
            <a:xfrm>
              <a:off x="3338233" y="51488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3" name="楕円 6">
              <a:extLst>
                <a:ext uri="{FF2B5EF4-FFF2-40B4-BE49-F238E27FC236}">
                  <a16:creationId xmlns:a16="http://schemas.microsoft.com/office/drawing/2014/main" id="{5A3EE188-DF35-4D41-8F84-917274143AEE}"/>
                </a:ext>
              </a:extLst>
            </p:cNvPr>
            <p:cNvSpPr/>
            <p:nvPr/>
          </p:nvSpPr>
          <p:spPr>
            <a:xfrm>
              <a:off x="3938749" y="514831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1D5E8E31-9517-BD4B-A58D-F3DE29497CBB}"/>
                </a:ext>
              </a:extLst>
            </p:cNvPr>
            <p:cNvSpPr/>
            <p:nvPr/>
          </p:nvSpPr>
          <p:spPr>
            <a:xfrm>
              <a:off x="665810" y="561145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5" name="楕円 6">
              <a:extLst>
                <a:ext uri="{FF2B5EF4-FFF2-40B4-BE49-F238E27FC236}">
                  <a16:creationId xmlns:a16="http://schemas.microsoft.com/office/drawing/2014/main" id="{116F6D98-4A60-0549-AC1E-D2DC7028F2EB}"/>
                </a:ext>
              </a:extLst>
            </p:cNvPr>
            <p:cNvSpPr/>
            <p:nvPr/>
          </p:nvSpPr>
          <p:spPr>
            <a:xfrm>
              <a:off x="1242007" y="562398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6" name="楕円 6">
              <a:extLst>
                <a:ext uri="{FF2B5EF4-FFF2-40B4-BE49-F238E27FC236}">
                  <a16:creationId xmlns:a16="http://schemas.microsoft.com/office/drawing/2014/main" id="{CA7F7787-1DB1-DB44-B8B2-B90C733E68D1}"/>
                </a:ext>
              </a:extLst>
            </p:cNvPr>
            <p:cNvSpPr/>
            <p:nvPr/>
          </p:nvSpPr>
          <p:spPr>
            <a:xfrm>
              <a:off x="1842523" y="561145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7" name="楕円 6">
              <a:extLst>
                <a:ext uri="{FF2B5EF4-FFF2-40B4-BE49-F238E27FC236}">
                  <a16:creationId xmlns:a16="http://schemas.microsoft.com/office/drawing/2014/main" id="{40EFEC5F-A63D-2849-A4FA-BBFDE276C6A8}"/>
                </a:ext>
              </a:extLst>
            </p:cNvPr>
            <p:cNvSpPr/>
            <p:nvPr/>
          </p:nvSpPr>
          <p:spPr>
            <a:xfrm>
              <a:off x="2418720" y="562398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8" name="楕円 6">
              <a:extLst>
                <a:ext uri="{FF2B5EF4-FFF2-40B4-BE49-F238E27FC236}">
                  <a16:creationId xmlns:a16="http://schemas.microsoft.com/office/drawing/2014/main" id="{622D3C93-A31D-6649-BC9A-73CD673BD060}"/>
                </a:ext>
              </a:extLst>
            </p:cNvPr>
            <p:cNvSpPr/>
            <p:nvPr/>
          </p:nvSpPr>
          <p:spPr>
            <a:xfrm>
              <a:off x="3019236" y="561145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9" name="楕円 6">
              <a:extLst>
                <a:ext uri="{FF2B5EF4-FFF2-40B4-BE49-F238E27FC236}">
                  <a16:creationId xmlns:a16="http://schemas.microsoft.com/office/drawing/2014/main" id="{F4E38540-42DD-5A4B-ADFD-BAE7AFBF647C}"/>
                </a:ext>
              </a:extLst>
            </p:cNvPr>
            <p:cNvSpPr/>
            <p:nvPr/>
          </p:nvSpPr>
          <p:spPr>
            <a:xfrm>
              <a:off x="3595433" y="562398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0" name="楕円 6">
              <a:extLst>
                <a:ext uri="{FF2B5EF4-FFF2-40B4-BE49-F238E27FC236}">
                  <a16:creationId xmlns:a16="http://schemas.microsoft.com/office/drawing/2014/main" id="{316CF3EB-FE3F-644A-AF0F-367FFD5B2713}"/>
                </a:ext>
              </a:extLst>
            </p:cNvPr>
            <p:cNvSpPr/>
            <p:nvPr/>
          </p:nvSpPr>
          <p:spPr>
            <a:xfrm>
              <a:off x="4195949" y="562346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9" name="テキスト ボックス 48">
              <a:extLst>
                <a:ext uri="{FF2B5EF4-FFF2-40B4-BE49-F238E27FC236}">
                  <a16:creationId xmlns:a16="http://schemas.microsoft.com/office/drawing/2014/main" id="{13E2CAF9-9E83-B64B-98A0-93F3BF22CF58}"/>
                </a:ext>
              </a:extLst>
            </p:cNvPr>
            <p:cNvSpPr txBox="1"/>
            <p:nvPr/>
          </p:nvSpPr>
          <p:spPr>
            <a:xfrm>
              <a:off x="993144" y="5115393"/>
              <a:ext cx="3451126" cy="1015663"/>
            </a:xfrm>
            <a:prstGeom prst="rect">
              <a:avLst/>
            </a:prstGeom>
            <a:solidFill>
              <a:srgbClr val="4F6228">
                <a:alpha val="38824"/>
              </a:srgbClr>
            </a:solidFill>
          </p:spPr>
          <p:txBody>
            <a:bodyPr wrap="square" rtlCol="0">
              <a:spAutoFit/>
            </a:bodyPr>
            <a:lstStyle/>
            <a:p>
              <a:pPr algn="ct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1Qbit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ごとに</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数千から数万の</a:t>
              </a: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Qbit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エラー訂正をおこなう</a:t>
              </a:r>
              <a:endPar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2E72EEB3-6DA6-1945-9BC5-4B6BF805A67F}"/>
              </a:ext>
            </a:extLst>
          </p:cNvPr>
          <p:cNvSpPr>
            <a:spLocks noGrp="1"/>
          </p:cNvSpPr>
          <p:nvPr>
            <p:ph type="title"/>
          </p:nvPr>
        </p:nvSpPr>
        <p:spPr/>
        <p:txBody>
          <a:bodyPr/>
          <a:lstStyle/>
          <a:p>
            <a:r>
              <a:rPr lang="ja-JP" altLang="en-US"/>
              <a:t>量子コンピュータの課題</a:t>
            </a:r>
            <a:r>
              <a:rPr lang="en-US" altLang="ja-JP" dirty="0"/>
              <a:t>/</a:t>
            </a:r>
            <a:r>
              <a:rPr lang="ja-JP" altLang="en-US"/>
              <a:t>デ</a:t>
            </a:r>
            <a:r>
              <a:rPr kumimoji="1" lang="ja-JP" altLang="en-US"/>
              <a:t>コヒーレンス状態</a:t>
            </a:r>
          </a:p>
        </p:txBody>
      </p:sp>
      <p:sp>
        <p:nvSpPr>
          <p:cNvPr id="3" name="スライド番号プレースホルダー 2">
            <a:extLst>
              <a:ext uri="{FF2B5EF4-FFF2-40B4-BE49-F238E27FC236}">
                <a16:creationId xmlns:a16="http://schemas.microsoft.com/office/drawing/2014/main" id="{36B0C395-1EC4-3A4E-AA7F-5421A664283F}"/>
              </a:ext>
            </a:extLst>
          </p:cNvPr>
          <p:cNvSpPr>
            <a:spLocks noGrp="1"/>
          </p:cNvSpPr>
          <p:nvPr>
            <p:ph type="sldNum" sz="quarter" idx="12"/>
          </p:nvPr>
        </p:nvSpPr>
        <p:spPr>
          <a:xfrm>
            <a:off x="7538776" y="6651701"/>
            <a:ext cx="2133600" cy="217800"/>
          </a:xfrm>
        </p:spPr>
        <p:txBody>
          <a:bodyPr/>
          <a:lstStyle/>
          <a:p>
            <a:fld id="{8FF8CC5D-A65D-5946-99B5-645367A967AD}" type="slidenum">
              <a:rPr kumimoji="1" lang="ja-JP" altLang="en-US" smtClean="0"/>
              <a:t>12</a:t>
            </a:fld>
            <a:endParaRPr kumimoji="1" lang="ja-JP" altLang="en-US"/>
          </a:p>
        </p:txBody>
      </p:sp>
      <p:sp>
        <p:nvSpPr>
          <p:cNvPr id="6" name="楕円 7">
            <a:extLst>
              <a:ext uri="{FF2B5EF4-FFF2-40B4-BE49-F238E27FC236}">
                <a16:creationId xmlns:a16="http://schemas.microsoft.com/office/drawing/2014/main" id="{E6ED10B6-29EC-D943-9BA9-84DA0826E53A}"/>
              </a:ext>
            </a:extLst>
          </p:cNvPr>
          <p:cNvSpPr/>
          <p:nvPr/>
        </p:nvSpPr>
        <p:spPr>
          <a:xfrm>
            <a:off x="1825171" y="3112875"/>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43620862-E911-6C46-B95F-468C8292B6E4}"/>
              </a:ext>
            </a:extLst>
          </p:cNvPr>
          <p:cNvSpPr/>
          <p:nvPr/>
        </p:nvSpPr>
        <p:spPr>
          <a:xfrm>
            <a:off x="1825171" y="3112875"/>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9" name="テキスト ボックス 8">
            <a:extLst>
              <a:ext uri="{FF2B5EF4-FFF2-40B4-BE49-F238E27FC236}">
                <a16:creationId xmlns:a16="http://schemas.microsoft.com/office/drawing/2014/main" id="{EDADA9DF-1299-6945-BEC4-BA58B4AFDB81}"/>
              </a:ext>
            </a:extLst>
          </p:cNvPr>
          <p:cNvSpPr txBox="1"/>
          <p:nvPr/>
        </p:nvSpPr>
        <p:spPr>
          <a:xfrm>
            <a:off x="374222" y="1043313"/>
            <a:ext cx="8620732" cy="369332"/>
          </a:xfrm>
          <a:prstGeom prst="rect">
            <a:avLst/>
          </a:prstGeom>
          <a:noFill/>
        </p:spPr>
        <p:txBody>
          <a:bodyPr wrap="squar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量子状態（重ね合わせ状態など）を思い通り、正確に制御することは難しい。</a:t>
            </a:r>
            <a:endParaRPr kumimoji="1" lang="ja-JP" altLang="en-US" dirty="0">
              <a:solidFill>
                <a:schemeClr val="accent3">
                  <a:lumMod val="75000"/>
                </a:schemeClr>
              </a:solidFill>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A20484C9-F5FF-7842-AE22-F06A8065E619}"/>
              </a:ext>
            </a:extLst>
          </p:cNvPr>
          <p:cNvGrpSpPr/>
          <p:nvPr/>
        </p:nvGrpSpPr>
        <p:grpSpPr>
          <a:xfrm>
            <a:off x="3616900" y="1570162"/>
            <a:ext cx="5537838" cy="4523133"/>
            <a:chOff x="3616900" y="1570162"/>
            <a:chExt cx="5537838" cy="4523133"/>
          </a:xfrm>
        </p:grpSpPr>
        <p:sp>
          <p:nvSpPr>
            <p:cNvPr id="4" name="楕円 2">
              <a:extLst>
                <a:ext uri="{FF2B5EF4-FFF2-40B4-BE49-F238E27FC236}">
                  <a16:creationId xmlns:a16="http://schemas.microsoft.com/office/drawing/2014/main" id="{1E0A89FE-6398-B54C-A36A-A45A6E75F1EB}"/>
                </a:ext>
              </a:extLst>
            </p:cNvPr>
            <p:cNvSpPr/>
            <p:nvPr/>
          </p:nvSpPr>
          <p:spPr>
            <a:xfrm>
              <a:off x="6443284" y="221701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5" name="楕円 3">
              <a:extLst>
                <a:ext uri="{FF2B5EF4-FFF2-40B4-BE49-F238E27FC236}">
                  <a16:creationId xmlns:a16="http://schemas.microsoft.com/office/drawing/2014/main" id="{43FEB6B4-5119-224B-BA0E-7D75A998F0ED}"/>
                </a:ext>
              </a:extLst>
            </p:cNvPr>
            <p:cNvSpPr/>
            <p:nvPr/>
          </p:nvSpPr>
          <p:spPr>
            <a:xfrm>
              <a:off x="6443284" y="4301566"/>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cxnSp>
          <p:nvCxnSpPr>
            <p:cNvPr id="12" name="直線矢印コネクタ 11">
              <a:extLst>
                <a:ext uri="{FF2B5EF4-FFF2-40B4-BE49-F238E27FC236}">
                  <a16:creationId xmlns:a16="http://schemas.microsoft.com/office/drawing/2014/main" id="{68344EB1-5567-344E-A01E-DDA69D3E88CD}"/>
                </a:ext>
              </a:extLst>
            </p:cNvPr>
            <p:cNvCxnSpPr>
              <a:cxnSpLocks/>
              <a:stCxn id="7" idx="6"/>
              <a:endCxn id="4" idx="2"/>
            </p:cNvCxnSpPr>
            <p:nvPr/>
          </p:nvCxnSpPr>
          <p:spPr>
            <a:xfrm flipV="1">
              <a:off x="3616900" y="3112875"/>
              <a:ext cx="2826384" cy="895865"/>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3013D04C-A680-7448-8E3F-EF6E36978ACB}"/>
                </a:ext>
              </a:extLst>
            </p:cNvPr>
            <p:cNvCxnSpPr>
              <a:cxnSpLocks/>
              <a:stCxn id="7" idx="6"/>
              <a:endCxn id="5" idx="2"/>
            </p:cNvCxnSpPr>
            <p:nvPr/>
          </p:nvCxnSpPr>
          <p:spPr>
            <a:xfrm>
              <a:off x="3616900" y="4008740"/>
              <a:ext cx="2826384" cy="1188691"/>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91AFB099-03F9-1846-B47C-6C6E6123703B}"/>
                </a:ext>
              </a:extLst>
            </p:cNvPr>
            <p:cNvSpPr txBox="1"/>
            <p:nvPr/>
          </p:nvSpPr>
          <p:spPr>
            <a:xfrm>
              <a:off x="5523557" y="1570162"/>
              <a:ext cx="363118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量子状態の崩壊</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（デコヒーレンス状態）</a:t>
              </a:r>
              <a:endParaRPr kumimoji="1" lang="ja-JP" altLang="en-US" dirty="0">
                <a:solidFill>
                  <a:srgbClr val="0070C0"/>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4DC2834A-7519-504A-8D3C-9D63C98C81EB}"/>
              </a:ext>
            </a:extLst>
          </p:cNvPr>
          <p:cNvGrpSpPr/>
          <p:nvPr/>
        </p:nvGrpSpPr>
        <p:grpSpPr>
          <a:xfrm>
            <a:off x="611560" y="1532867"/>
            <a:ext cx="4418532" cy="1581649"/>
            <a:chOff x="611560" y="1532867"/>
            <a:chExt cx="4418532" cy="1581649"/>
          </a:xfrm>
        </p:grpSpPr>
        <p:sp>
          <p:nvSpPr>
            <p:cNvPr id="53" name="三角形 52">
              <a:extLst>
                <a:ext uri="{FF2B5EF4-FFF2-40B4-BE49-F238E27FC236}">
                  <a16:creationId xmlns:a16="http://schemas.microsoft.com/office/drawing/2014/main" id="{0C3F76C2-8674-D941-AC34-0AFA95544214}"/>
                </a:ext>
              </a:extLst>
            </p:cNvPr>
            <p:cNvSpPr/>
            <p:nvPr/>
          </p:nvSpPr>
          <p:spPr>
            <a:xfrm flipV="1">
              <a:off x="697832" y="2268117"/>
              <a:ext cx="4065135" cy="846399"/>
            </a:xfrm>
            <a:prstGeom prst="triangle">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F394A51B-60DA-B04F-BF62-7FAEE3604A3B}"/>
                </a:ext>
              </a:extLst>
            </p:cNvPr>
            <p:cNvGrpSpPr/>
            <p:nvPr/>
          </p:nvGrpSpPr>
          <p:grpSpPr>
            <a:xfrm>
              <a:off x="611560" y="1532867"/>
              <a:ext cx="4418532" cy="850069"/>
              <a:chOff x="611560" y="1532867"/>
              <a:chExt cx="4418532" cy="850069"/>
            </a:xfrm>
          </p:grpSpPr>
          <p:pic>
            <p:nvPicPr>
              <p:cNvPr id="50" name="図 49">
                <a:extLst>
                  <a:ext uri="{FF2B5EF4-FFF2-40B4-BE49-F238E27FC236}">
                    <a16:creationId xmlns:a16="http://schemas.microsoft.com/office/drawing/2014/main" id="{15A50FFD-05B1-D545-AE36-487348B04F8B}"/>
                  </a:ext>
                </a:extLst>
              </p:cNvPr>
              <p:cNvPicPr>
                <a:picLocks noChangeAspect="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11560" y="1532867"/>
                <a:ext cx="850069" cy="850069"/>
              </a:xfrm>
              <a:prstGeom prst="rect">
                <a:avLst/>
              </a:prstGeom>
            </p:spPr>
          </p:pic>
          <p:sp>
            <p:nvSpPr>
              <p:cNvPr id="52" name="テキスト ボックス 51">
                <a:extLst>
                  <a:ext uri="{FF2B5EF4-FFF2-40B4-BE49-F238E27FC236}">
                    <a16:creationId xmlns:a16="http://schemas.microsoft.com/office/drawing/2014/main" id="{BF2255B0-F7C4-0A4A-B454-4528F49933DC}"/>
                  </a:ext>
                </a:extLst>
              </p:cNvPr>
              <p:cNvSpPr txBox="1"/>
              <p:nvPr/>
            </p:nvSpPr>
            <p:spPr>
              <a:xfrm>
                <a:off x="1398911" y="1688661"/>
                <a:ext cx="3631181" cy="646331"/>
              </a:xfrm>
              <a:prstGeom prst="rect">
                <a:avLst/>
              </a:prstGeom>
              <a:noFill/>
            </p:spPr>
            <p:txBody>
              <a:bodyPr wrap="square" rtlCol="0">
                <a:spAutoFit/>
              </a:bodyPr>
              <a:lstStyle/>
              <a:p>
                <a:r>
                  <a:rPr kumimoji="1" lang="ja-JP" altLang="en-US">
                    <a:solidFill>
                      <a:srgbClr val="00B0F0"/>
                    </a:solidFill>
                    <a:latin typeface="Meiryo" panose="020B0604030504040204" pitchFamily="34" charset="-128"/>
                    <a:ea typeface="Meiryo" panose="020B0604030504040204" pitchFamily="34" charset="-128"/>
                  </a:rPr>
                  <a:t>絶対</a:t>
                </a:r>
                <a:r>
                  <a:rPr kumimoji="1" lang="en-US" altLang="ja-JP" dirty="0">
                    <a:solidFill>
                      <a:srgbClr val="00B0F0"/>
                    </a:solidFill>
                    <a:latin typeface="Meiryo" panose="020B0604030504040204" pitchFamily="34" charset="-128"/>
                    <a:ea typeface="Meiryo" panose="020B0604030504040204" pitchFamily="34" charset="-128"/>
                  </a:rPr>
                  <a:t>0</a:t>
                </a:r>
                <a:r>
                  <a:rPr kumimoji="1" lang="ja-JP" altLang="en-US">
                    <a:solidFill>
                      <a:srgbClr val="00B0F0"/>
                    </a:solidFill>
                    <a:latin typeface="Meiryo" panose="020B0604030504040204" pitchFamily="34" charset="-128"/>
                    <a:ea typeface="Meiryo" panose="020B0604030504040204" pitchFamily="34" charset="-128"/>
                  </a:rPr>
                  <a:t>度に近づけて、</a:t>
                </a:r>
                <a:endParaRPr kumimoji="1" lang="en-US" altLang="ja-JP" dirty="0">
                  <a:solidFill>
                    <a:srgbClr val="00B0F0"/>
                  </a:solidFill>
                  <a:latin typeface="Meiryo" panose="020B0604030504040204" pitchFamily="34" charset="-128"/>
                  <a:ea typeface="Meiryo" panose="020B0604030504040204" pitchFamily="34" charset="-128"/>
                </a:endParaRPr>
              </a:p>
              <a:p>
                <a:r>
                  <a:rPr kumimoji="1" lang="ja-JP" altLang="en-US">
                    <a:solidFill>
                      <a:srgbClr val="00B0F0"/>
                    </a:solidFill>
                    <a:latin typeface="Meiryo" panose="020B0604030504040204" pitchFamily="34" charset="-128"/>
                    <a:ea typeface="Meiryo" panose="020B0604030504040204" pitchFamily="34" charset="-128"/>
                  </a:rPr>
                  <a:t>電子や原子の動きを減少させる</a:t>
                </a:r>
                <a:endParaRPr kumimoji="1" lang="ja-JP" altLang="en-US" dirty="0">
                  <a:solidFill>
                    <a:srgbClr val="00B0F0"/>
                  </a:solidFill>
                  <a:latin typeface="Meiryo" panose="020B0604030504040204" pitchFamily="34" charset="-128"/>
                  <a:ea typeface="Meiryo" panose="020B0604030504040204" pitchFamily="34" charset="-128"/>
                </a:endParaRPr>
              </a:p>
            </p:txBody>
          </p:sp>
        </p:grpSp>
      </p:grpSp>
      <p:sp>
        <p:nvSpPr>
          <p:cNvPr id="17" name="テキスト ボックス 16">
            <a:extLst>
              <a:ext uri="{FF2B5EF4-FFF2-40B4-BE49-F238E27FC236}">
                <a16:creationId xmlns:a16="http://schemas.microsoft.com/office/drawing/2014/main" id="{16494E5B-52D7-7348-B903-75347E1992C3}"/>
              </a:ext>
            </a:extLst>
          </p:cNvPr>
          <p:cNvSpPr txBox="1"/>
          <p:nvPr/>
        </p:nvSpPr>
        <p:spPr>
          <a:xfrm>
            <a:off x="905444" y="2468925"/>
            <a:ext cx="3631181" cy="646331"/>
          </a:xfrm>
          <a:prstGeom prst="rect">
            <a:avLst/>
          </a:prstGeom>
          <a:noFill/>
        </p:spPr>
        <p:txBody>
          <a:bodyPr wrap="squar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量子状態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（コヒーレンス状態）</a:t>
            </a:r>
            <a:endParaRPr kumimoji="1" lang="ja-JP" altLang="en-US" dirty="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7126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E270FD-C414-4A46-AEB8-9F387C41543D}"/>
              </a:ext>
            </a:extLst>
          </p:cNvPr>
          <p:cNvSpPr>
            <a:spLocks noGrp="1"/>
          </p:cNvSpPr>
          <p:nvPr>
            <p:ph type="title"/>
          </p:nvPr>
        </p:nvSpPr>
        <p:spPr/>
        <p:txBody>
          <a:bodyPr/>
          <a:lstStyle/>
          <a:p>
            <a:r>
              <a:rPr kumimoji="1" lang="ja-JP" altLang="en-US"/>
              <a:t>量子コンピュータの課題</a:t>
            </a:r>
            <a:r>
              <a:rPr kumimoji="1" lang="en-US" altLang="ja-JP" dirty="0"/>
              <a:t>/</a:t>
            </a:r>
            <a:r>
              <a:rPr kumimoji="1" lang="ja-JP" altLang="en-US"/>
              <a:t>絶対</a:t>
            </a:r>
            <a:r>
              <a:rPr kumimoji="1" lang="en-US" altLang="ja-JP" dirty="0"/>
              <a:t>0</a:t>
            </a:r>
            <a:r>
              <a:rPr kumimoji="1" lang="ja-JP" altLang="en-US"/>
              <a:t>度で原子・分子の動きを停止</a:t>
            </a:r>
          </a:p>
        </p:txBody>
      </p:sp>
      <p:sp>
        <p:nvSpPr>
          <p:cNvPr id="3" name="スライド番号プレースホルダー 2">
            <a:extLst>
              <a:ext uri="{FF2B5EF4-FFF2-40B4-BE49-F238E27FC236}">
                <a16:creationId xmlns:a16="http://schemas.microsoft.com/office/drawing/2014/main" id="{55E16CED-DC43-474F-A0FA-1311ECA5157D}"/>
              </a:ext>
            </a:extLst>
          </p:cNvPr>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pic>
        <p:nvPicPr>
          <p:cNvPr id="4" name="図 3">
            <a:extLst>
              <a:ext uri="{FF2B5EF4-FFF2-40B4-BE49-F238E27FC236}">
                <a16:creationId xmlns:a16="http://schemas.microsoft.com/office/drawing/2014/main" id="{074542A7-727E-5B4D-9B94-B9967461FCB9}"/>
              </a:ext>
            </a:extLst>
          </p:cNvPr>
          <p:cNvPicPr>
            <a:picLocks noChangeAspect="1"/>
          </p:cNvPicPr>
          <p:nvPr/>
        </p:nvPicPr>
        <p:blipFill>
          <a:blip r:embed="rId2"/>
          <a:stretch>
            <a:fillRect/>
          </a:stretch>
        </p:blipFill>
        <p:spPr>
          <a:xfrm>
            <a:off x="857532" y="2517008"/>
            <a:ext cx="7518400" cy="3073400"/>
          </a:xfrm>
          <a:prstGeom prst="rect">
            <a:avLst/>
          </a:prstGeom>
        </p:spPr>
      </p:pic>
      <p:sp>
        <p:nvSpPr>
          <p:cNvPr id="5" name="正方形/長方形 4">
            <a:extLst>
              <a:ext uri="{FF2B5EF4-FFF2-40B4-BE49-F238E27FC236}">
                <a16:creationId xmlns:a16="http://schemas.microsoft.com/office/drawing/2014/main" id="{5553C66A-F99C-B844-B39F-2DAEAFE19263}"/>
              </a:ext>
            </a:extLst>
          </p:cNvPr>
          <p:cNvSpPr/>
          <p:nvPr/>
        </p:nvSpPr>
        <p:spPr>
          <a:xfrm>
            <a:off x="857532" y="1048101"/>
            <a:ext cx="7518400" cy="1077218"/>
          </a:xfrm>
          <a:prstGeom prst="rect">
            <a:avLst/>
          </a:prstGeom>
        </p:spPr>
        <p:txBody>
          <a:bodyPr wrap="square">
            <a:spAutoFit/>
          </a:bodyPr>
          <a:lstStyle/>
          <a:p>
            <a:r>
              <a:rPr lang="ja-JP" altLang="en-US" sz="1600">
                <a:solidFill>
                  <a:srgbClr val="555555"/>
                </a:solidFill>
                <a:latin typeface="Meiryo" panose="020B0604030504040204" pitchFamily="34" charset="-128"/>
                <a:ea typeface="Meiryo" panose="020B0604030504040204" pitchFamily="34" charset="-128"/>
              </a:rPr>
              <a:t>量子計算が終了するまでの間、</a:t>
            </a:r>
            <a:r>
              <a:rPr lang="en" altLang="ja-JP" sz="1600" dirty="0">
                <a:solidFill>
                  <a:srgbClr val="555555"/>
                </a:solidFill>
                <a:latin typeface="Meiryo" panose="020B0604030504040204" pitchFamily="34" charset="-128"/>
                <a:ea typeface="Meiryo" panose="020B0604030504040204" pitchFamily="34" charset="-128"/>
              </a:rPr>
              <a:t>Qubits </a:t>
            </a:r>
            <a:r>
              <a:rPr lang="ja-JP" altLang="en-US" sz="1600">
                <a:solidFill>
                  <a:srgbClr val="555555"/>
                </a:solidFill>
                <a:latin typeface="Meiryo" panose="020B0604030504040204" pitchFamily="34" charset="-128"/>
                <a:ea typeface="Meiryo" panose="020B0604030504040204" pitchFamily="34" charset="-128"/>
              </a:rPr>
              <a:t>を安定させなくてはならない。そのためには、絶対ゼロ度 </a:t>
            </a:r>
            <a:r>
              <a:rPr lang="en-US" altLang="ja-JP" sz="1600" dirty="0">
                <a:solidFill>
                  <a:srgbClr val="555555"/>
                </a:solidFill>
                <a:latin typeface="Meiryo" panose="020B0604030504040204" pitchFamily="34" charset="-128"/>
                <a:ea typeface="Meiryo" panose="020B0604030504040204" pitchFamily="34" charset="-128"/>
              </a:rPr>
              <a:t>(0°</a:t>
            </a:r>
            <a:r>
              <a:rPr lang="en" altLang="ja-JP" sz="1600" dirty="0">
                <a:solidFill>
                  <a:srgbClr val="555555"/>
                </a:solidFill>
                <a:latin typeface="Meiryo" panose="020B0604030504040204" pitchFamily="34" charset="-128"/>
                <a:ea typeface="Meiryo" panose="020B0604030504040204" pitchFamily="34" charset="-128"/>
              </a:rPr>
              <a:t>Kelvin / -459.67°Fahrenheit / -273.15°Celsius) </a:t>
            </a:r>
            <a:r>
              <a:rPr lang="ja-JP" altLang="en-US" sz="1600">
                <a:solidFill>
                  <a:srgbClr val="555555"/>
                </a:solidFill>
                <a:latin typeface="Meiryo" panose="020B0604030504040204" pitchFamily="34" charset="-128"/>
                <a:ea typeface="Meiryo" panose="020B0604030504040204" pitchFamily="34" charset="-128"/>
              </a:rPr>
              <a:t>にして熱や動きを完全に押さえ込んだ理想的な状態を提供する必要がある。しかし、現実には難しく可能な限りそれに近づけるために膨大なコストがかかっている。</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43701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量子コンピュータの種類</a:t>
            </a:r>
            <a:endParaRPr kumimoji="1" lang="ja-JP" altLang="en-US" dirty="0"/>
          </a:p>
        </p:txBody>
      </p:sp>
      <p:sp>
        <p:nvSpPr>
          <p:cNvPr id="22" name="正方形/長方形 21">
            <a:extLst>
              <a:ext uri="{FF2B5EF4-FFF2-40B4-BE49-F238E27FC236}">
                <a16:creationId xmlns:a16="http://schemas.microsoft.com/office/drawing/2014/main" id="{61ED11A4-4051-4504-8F85-7B54BD3178E6}"/>
              </a:ext>
            </a:extLst>
          </p:cNvPr>
          <p:cNvSpPr/>
          <p:nvPr/>
        </p:nvSpPr>
        <p:spPr>
          <a:xfrm>
            <a:off x="3223149"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量子アニーリング</a:t>
            </a:r>
            <a:endParaRPr lang="en-US" altLang="ja-JP">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26E6FB17-CBA7-468C-9FB5-881C6B87DA94}"/>
              </a:ext>
            </a:extLst>
          </p:cNvPr>
          <p:cNvSpPr/>
          <p:nvPr/>
        </p:nvSpPr>
        <p:spPr>
          <a:xfrm>
            <a:off x="301399" y="1269323"/>
            <a:ext cx="2769350" cy="9713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155653DD-837B-498B-AE43-E27F7358093B}"/>
              </a:ext>
            </a:extLst>
          </p:cNvPr>
          <p:cNvSpPr/>
          <p:nvPr/>
        </p:nvSpPr>
        <p:spPr>
          <a:xfrm>
            <a:off x="6126987"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レーザーネットワーク</a:t>
            </a:r>
            <a:endParaRPr kumimoji="1" lang="ja-JP" altLang="en-US"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52B4AA45-9992-4A21-B8E0-F1FEB1572067}"/>
              </a:ext>
            </a:extLst>
          </p:cNvPr>
          <p:cNvSpPr/>
          <p:nvPr/>
        </p:nvSpPr>
        <p:spPr>
          <a:xfrm>
            <a:off x="324106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D-Wave</a:t>
            </a:r>
            <a:endParaRPr kumimoji="1" lang="ja-JP" altLang="en-US"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48F8CC83-D06A-4533-8F67-42D09784F95B}"/>
              </a:ext>
            </a:extLst>
          </p:cNvPr>
          <p:cNvSpPr/>
          <p:nvPr/>
        </p:nvSpPr>
        <p:spPr>
          <a:xfrm>
            <a:off x="31931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IBM</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Google</a:t>
            </a:r>
          </a:p>
          <a:p>
            <a:pPr algn="ctr"/>
            <a:r>
              <a:rPr lang="en-US" altLang="ja-JP">
                <a:solidFill>
                  <a:srgbClr val="FFFFFF"/>
                </a:solidFill>
                <a:latin typeface="Meiryo" charset="-128"/>
                <a:ea typeface="Meiryo" charset="-128"/>
                <a:cs typeface="Meiryo" charset="-128"/>
              </a:rPr>
              <a:t>Microsoft</a:t>
            </a:r>
          </a:p>
        </p:txBody>
      </p:sp>
      <p:sp>
        <p:nvSpPr>
          <p:cNvPr id="27" name="正方形/長方形 26">
            <a:extLst>
              <a:ext uri="{FF2B5EF4-FFF2-40B4-BE49-F238E27FC236}">
                <a16:creationId xmlns:a16="http://schemas.microsoft.com/office/drawing/2014/main" id="{CAC91576-EB25-4F86-9DAC-51B5FB4F1F12}"/>
              </a:ext>
            </a:extLst>
          </p:cNvPr>
          <p:cNvSpPr/>
          <p:nvPr/>
        </p:nvSpPr>
        <p:spPr>
          <a:xfrm>
            <a:off x="6144899"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NII</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NTT</a:t>
            </a:r>
            <a:r>
              <a:rPr lang="ja-JP" altLang="en-US">
                <a:solidFill>
                  <a:srgbClr val="FFFFFF"/>
                </a:solidFill>
                <a:latin typeface="Meiryo" charset="-128"/>
                <a:ea typeface="Meiryo" charset="-128"/>
                <a:cs typeface="Meiryo" charset="-128"/>
              </a:rPr>
              <a:t>（日本発）</a:t>
            </a:r>
            <a:endParaRPr kumimoji="1" lang="ja-JP" altLang="en-US"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4A43827F-E5F6-4428-AE5C-435E07E55C6C}"/>
              </a:ext>
            </a:extLst>
          </p:cNvPr>
          <p:cNvSpPr/>
          <p:nvPr/>
        </p:nvSpPr>
        <p:spPr>
          <a:xfrm>
            <a:off x="3223149"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D-Wave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量子ビット</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p>
          <a:p>
            <a:pPr algn="ctr"/>
            <a:r>
              <a:rPr lang="ja-JP" altLang="en-US" sz="1200" dirty="0">
                <a:solidFill>
                  <a:srgbClr val="FFFFFF"/>
                </a:solidFill>
                <a:latin typeface="Meiryo" charset="-128"/>
                <a:ea typeface="Meiryo" charset="-128"/>
                <a:cs typeface="Meiryo" charset="-128"/>
              </a:rPr>
              <a:t>の商用機を発表</a:t>
            </a:r>
            <a:endParaRPr kumimoji="1" lang="ja-JP" altLang="en-US" sz="12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A5F71CD4-986B-4F43-8F23-C7FFE501B9EC}"/>
              </a:ext>
            </a:extLst>
          </p:cNvPr>
          <p:cNvSpPr/>
          <p:nvPr/>
        </p:nvSpPr>
        <p:spPr>
          <a:xfrm>
            <a:off x="301399" y="4306517"/>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IBM</a:t>
            </a:r>
            <a:r>
              <a:rPr lang="ja-JP" altLang="en-US" sz="1200" dirty="0">
                <a:solidFill>
                  <a:srgbClr val="FFFFFF"/>
                </a:solidFill>
                <a:latin typeface="Meiryo" charset="-128"/>
                <a:ea typeface="Meiryo" charset="-128"/>
                <a:cs typeface="Meiryo" charset="-128"/>
              </a:rPr>
              <a:t>が</a:t>
            </a: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ビットを発表）、</a:t>
            </a:r>
            <a:r>
              <a:rPr lang="en-US" altLang="ja-JP" sz="1200" dirty="0">
                <a:solidFill>
                  <a:srgbClr val="FFFFFF"/>
                </a:solidFill>
                <a:latin typeface="Meiryo" charset="-128"/>
                <a:ea typeface="Meiryo" charset="-128"/>
                <a:cs typeface="Meiryo" charset="-128"/>
              </a:rPr>
              <a:t>Google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22</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49</a:t>
            </a:r>
            <a:r>
              <a:rPr lang="ja-JP" altLang="en-US" sz="1200" dirty="0">
                <a:solidFill>
                  <a:srgbClr val="FFFFFF"/>
                </a:solidFill>
                <a:latin typeface="Meiryo" charset="-128"/>
                <a:ea typeface="Meiryo" charset="-128"/>
                <a:cs typeface="Meiryo" charset="-128"/>
              </a:rPr>
              <a:t>ビットを発表）のチップをテスト中</a:t>
            </a:r>
            <a:endParaRPr lang="en-US" altLang="ja-JP" sz="12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4D313F59-0CCA-4BB0-BEE0-750DB6ED981F}"/>
              </a:ext>
            </a:extLst>
          </p:cNvPr>
          <p:cNvSpPr/>
          <p:nvPr/>
        </p:nvSpPr>
        <p:spPr>
          <a:xfrm>
            <a:off x="6126987"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月より無償公開</a:t>
            </a:r>
            <a:endParaRPr kumimoji="1" lang="en-US" altLang="ja-JP" sz="12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量子ニューラル・ネットワーク（</a:t>
            </a:r>
            <a:r>
              <a:rPr kumimoji="1" lang="en-US" altLang="ja-JP" sz="1050" dirty="0">
                <a:solidFill>
                  <a:srgbClr val="FFFFFF"/>
                </a:solidFill>
                <a:latin typeface="Meiryo" charset="-128"/>
                <a:ea typeface="Meiryo" charset="-128"/>
                <a:cs typeface="Meiryo" charset="-128"/>
              </a:rPr>
              <a:t>QNN</a:t>
            </a:r>
            <a:r>
              <a:rPr kumimoji="1" lang="ja-JP" altLang="en-US" sz="1050" dirty="0">
                <a:solidFill>
                  <a:srgbClr val="FFFFFF"/>
                </a:solidFill>
                <a:latin typeface="Meiryo" charset="-128"/>
                <a:ea typeface="Meiryo" charset="-128"/>
                <a:cs typeface="Meiryo" charset="-128"/>
              </a:rPr>
              <a:t>）</a:t>
            </a:r>
            <a:endParaRPr kumimoji="1" lang="en-US" altLang="ja-JP" sz="105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35" name="正方形/長方形 34">
            <a:extLst>
              <a:ext uri="{FF2B5EF4-FFF2-40B4-BE49-F238E27FC236}">
                <a16:creationId xmlns:a16="http://schemas.microsoft.com/office/drawing/2014/main" id="{E08A89C9-A725-4522-9D2C-B9A60C34C5CB}"/>
              </a:ext>
            </a:extLst>
          </p:cNvPr>
          <p:cNvSpPr/>
          <p:nvPr/>
        </p:nvSpPr>
        <p:spPr>
          <a:xfrm>
            <a:off x="3202874" y="5154592"/>
            <a:ext cx="5673188" cy="99331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適用分野が限られる</a:t>
            </a:r>
            <a:endParaRPr kumimoji="1" lang="en-US" altLang="ja-JP" sz="140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組合せ最適化、機械学習など</a:t>
            </a:r>
            <a:endParaRPr kumimoji="1" lang="ja-JP" altLang="en-US" sz="14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7F9296F3-B89D-496B-A5FF-F4BF2F1B2C20}"/>
              </a:ext>
            </a:extLst>
          </p:cNvPr>
          <p:cNvSpPr/>
          <p:nvPr/>
        </p:nvSpPr>
        <p:spPr>
          <a:xfrm>
            <a:off x="281124" y="5154592"/>
            <a:ext cx="2769350" cy="99331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チューリング</a:t>
            </a:r>
            <a:r>
              <a:rPr lang="ja-JP" altLang="en-US" sz="1400" dirty="0">
                <a:solidFill>
                  <a:srgbClr val="FFFFFF"/>
                </a:solidFill>
                <a:latin typeface="Meiryo" charset="-128"/>
                <a:ea typeface="Meiryo" charset="-128"/>
                <a:cs typeface="Meiryo" charset="-128"/>
              </a:rPr>
              <a:t>完全</a:t>
            </a:r>
            <a:r>
              <a:rPr kumimoji="1" lang="ja-JP" altLang="en-US" sz="1400" dirty="0">
                <a:solidFill>
                  <a:srgbClr val="FFFFFF"/>
                </a:solidFill>
                <a:latin typeface="Meiryo" charset="-128"/>
                <a:ea typeface="Meiryo" charset="-128"/>
                <a:cs typeface="Meiryo" charset="-128"/>
              </a:rPr>
              <a:t>であり</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古典コンピュータ同様に</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汎用性が高い</a:t>
            </a:r>
            <a:endParaRPr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（但し現時点ではアルゴリズムが不十分）</a:t>
            </a:r>
          </a:p>
        </p:txBody>
      </p:sp>
      <p:sp>
        <p:nvSpPr>
          <p:cNvPr id="18" name="正方形/長方形 17">
            <a:extLst>
              <a:ext uri="{FF2B5EF4-FFF2-40B4-BE49-F238E27FC236}">
                <a16:creationId xmlns:a16="http://schemas.microsoft.com/office/drawing/2014/main" id="{6527F4B0-173A-40FD-AEE6-45099F952800}"/>
              </a:ext>
            </a:extLst>
          </p:cNvPr>
          <p:cNvSpPr/>
          <p:nvPr/>
        </p:nvSpPr>
        <p:spPr>
          <a:xfrm>
            <a:off x="3223149" y="2379615"/>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アナログ</a:t>
            </a:r>
            <a:endParaRPr kumimoji="1"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166CC580-7C25-4034-AA08-549CCA905651}"/>
              </a:ext>
            </a:extLst>
          </p:cNvPr>
          <p:cNvSpPr/>
          <p:nvPr/>
        </p:nvSpPr>
        <p:spPr>
          <a:xfrm>
            <a:off x="301399" y="2379615"/>
            <a:ext cx="2769350" cy="41622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デジタル</a:t>
            </a:r>
            <a:endParaRPr kumimoji="1" lang="en-US" altLang="ja-JP">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C9409E61-BBAA-4C6C-8A2B-C5F04C1EF026}"/>
              </a:ext>
            </a:extLst>
          </p:cNvPr>
          <p:cNvSpPr/>
          <p:nvPr/>
        </p:nvSpPr>
        <p:spPr>
          <a:xfrm>
            <a:off x="6144899" y="2937030"/>
            <a:ext cx="2751438" cy="4162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室温</a:t>
            </a:r>
            <a:endParaRPr kumimoji="1" lang="ja-JP" altLang="en-US"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3BB458E0-8ADE-4072-8749-62571FDF5C4C}"/>
              </a:ext>
            </a:extLst>
          </p:cNvPr>
          <p:cNvSpPr/>
          <p:nvPr/>
        </p:nvSpPr>
        <p:spPr>
          <a:xfrm>
            <a:off x="301399" y="2937030"/>
            <a:ext cx="5691100" cy="41622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極低温（絶対零度付近）</a:t>
            </a:r>
            <a:endParaRPr kumimoji="1" lang="en-US" altLang="ja-JP">
              <a:solidFill>
                <a:srgbClr val="FFFFFF"/>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BBEF6270-505F-4852-B16C-4B848D53F852}"/>
              </a:ext>
            </a:extLst>
          </p:cNvPr>
          <p:cNvSpPr/>
          <p:nvPr/>
        </p:nvSpPr>
        <p:spPr>
          <a:xfrm>
            <a:off x="3223149" y="1269323"/>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578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B5E6AE9-A486-5F43-8E3B-B3D1A586E1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33728" y="3050785"/>
            <a:ext cx="1434018" cy="1182817"/>
          </a:xfrm>
          <a:prstGeom prst="rect">
            <a:avLst/>
          </a:prstGeom>
        </p:spPr>
      </p:pic>
      <p:pic>
        <p:nvPicPr>
          <p:cNvPr id="3" name="図 2">
            <a:extLst>
              <a:ext uri="{FF2B5EF4-FFF2-40B4-BE49-F238E27FC236}">
                <a16:creationId xmlns:a16="http://schemas.microsoft.com/office/drawing/2014/main" id="{100C6826-E321-3B4A-A210-586B6224B1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5038" y="3055533"/>
            <a:ext cx="1782874" cy="1186157"/>
          </a:xfrm>
          <a:prstGeom prst="rect">
            <a:avLst/>
          </a:prstGeom>
        </p:spPr>
      </p:pic>
      <p:sp>
        <p:nvSpPr>
          <p:cNvPr id="2" name="タイトル 1">
            <a:extLst>
              <a:ext uri="{FF2B5EF4-FFF2-40B4-BE49-F238E27FC236}">
                <a16:creationId xmlns:a16="http://schemas.microsoft.com/office/drawing/2014/main" id="{10514DF9-DC30-4A4E-8A67-23E6102BD1DD}"/>
              </a:ext>
            </a:extLst>
          </p:cNvPr>
          <p:cNvSpPr>
            <a:spLocks noGrp="1"/>
          </p:cNvSpPr>
          <p:nvPr>
            <p:ph type="title"/>
          </p:nvPr>
        </p:nvSpPr>
        <p:spPr/>
        <p:txBody>
          <a:bodyPr/>
          <a:lstStyle/>
          <a:p>
            <a:r>
              <a:rPr kumimoji="1" lang="ja-JP" altLang="en-US" dirty="0"/>
              <a:t>量子コンピュータの現状</a:t>
            </a:r>
          </a:p>
        </p:txBody>
      </p:sp>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9917" y="3055533"/>
            <a:ext cx="1085128" cy="1186157"/>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82161" y="3055533"/>
            <a:ext cx="1186157" cy="1186157"/>
          </a:xfrm>
          <a:prstGeom prst="rect">
            <a:avLst/>
          </a:prstGeom>
        </p:spPr>
      </p:pic>
      <p:pic>
        <p:nvPicPr>
          <p:cNvPr id="12" name="図 11"/>
          <p:cNvPicPr>
            <a:picLocks noChangeAspect="1"/>
          </p:cNvPicPr>
          <p:nvPr/>
        </p:nvPicPr>
        <p:blipFill>
          <a:blip r:embed="rId6"/>
          <a:stretch>
            <a:fillRect/>
          </a:stretch>
        </p:blipFill>
        <p:spPr>
          <a:xfrm>
            <a:off x="3373953" y="3058873"/>
            <a:ext cx="1349221" cy="1182817"/>
          </a:xfrm>
          <a:prstGeom prst="rect">
            <a:avLst/>
          </a:prstGeom>
        </p:spPr>
      </p:pic>
      <p:pic>
        <p:nvPicPr>
          <p:cNvPr id="13" name="図 12"/>
          <p:cNvPicPr>
            <a:picLocks noChangeAspect="1"/>
          </p:cNvPicPr>
          <p:nvPr/>
        </p:nvPicPr>
        <p:blipFill>
          <a:blip r:embed="rId7"/>
          <a:stretch>
            <a:fillRect/>
          </a:stretch>
        </p:blipFill>
        <p:spPr>
          <a:xfrm>
            <a:off x="611560" y="3055533"/>
            <a:ext cx="1358195" cy="1186157"/>
          </a:xfrm>
          <a:prstGeom prst="rect">
            <a:avLst/>
          </a:prstGeom>
        </p:spPr>
      </p:pic>
      <p:sp>
        <p:nvSpPr>
          <p:cNvPr id="15" name="正方形/長方形 14">
            <a:extLst>
              <a:ext uri="{FF2B5EF4-FFF2-40B4-BE49-F238E27FC236}">
                <a16:creationId xmlns:a16="http://schemas.microsoft.com/office/drawing/2014/main" id="{26E6FB17-CBA7-468C-9FB5-881C6B87DA94}"/>
              </a:ext>
            </a:extLst>
          </p:cNvPr>
          <p:cNvSpPr/>
          <p:nvPr/>
        </p:nvSpPr>
        <p:spPr>
          <a:xfrm>
            <a:off x="611560" y="2060848"/>
            <a:ext cx="4126718" cy="86556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BBEF6270-505F-4852-B16C-4B848D53F852}"/>
              </a:ext>
            </a:extLst>
          </p:cNvPr>
          <p:cNvSpPr/>
          <p:nvPr/>
        </p:nvSpPr>
        <p:spPr>
          <a:xfrm>
            <a:off x="4882161" y="2060848"/>
            <a:ext cx="3495219"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72217" y="3974217"/>
            <a:ext cx="577402" cy="276999"/>
          </a:xfrm>
          <a:prstGeom prst="rect">
            <a:avLst/>
          </a:prstGeom>
          <a:noFill/>
        </p:spPr>
        <p:txBody>
          <a:bodyPr wrap="none" rtlCol="0">
            <a:spAutoFit/>
          </a:bodyPr>
          <a:lstStyle/>
          <a:p>
            <a:pPr algn="ctr"/>
            <a:r>
              <a:rPr kumimoji="1" lang="en-US" altLang="ja-JP" sz="1200" dirty="0">
                <a:solidFill>
                  <a:schemeClr val="bg1"/>
                </a:solidFill>
                <a:effectLst>
                  <a:outerShdw blurRad="50800" dist="38100" dir="2700000" algn="tl" rotWithShape="0">
                    <a:prstClr val="black">
                      <a:alpha val="40000"/>
                    </a:prstClr>
                  </a:outerShdw>
                </a:effectLst>
              </a:rPr>
              <a:t>IBM Q</a:t>
            </a:r>
            <a:endParaRPr kumimoji="1" lang="ja-JP" altLang="en-US" sz="1200"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3390732" y="3992545"/>
            <a:ext cx="1397306" cy="276999"/>
          </a:xfrm>
          <a:prstGeom prst="rect">
            <a:avLst/>
          </a:prstGeom>
          <a:noFill/>
        </p:spPr>
        <p:txBody>
          <a:bodyPr wrap="none" rtlCol="0">
            <a:spAutoFit/>
          </a:bodyPr>
          <a:lstStyle/>
          <a:p>
            <a:pPr algn="ctr"/>
            <a:r>
              <a:rPr kumimoji="1" lang="en-US" altLang="ja-JP" sz="1200" dirty="0">
                <a:solidFill>
                  <a:schemeClr val="bg1"/>
                </a:solidFill>
                <a:effectLst>
                  <a:outerShdw blurRad="50800" dist="38100" dir="2700000" algn="tl" rotWithShape="0">
                    <a:prstClr val="black">
                      <a:alpha val="40000"/>
                    </a:prstClr>
                  </a:outerShdw>
                </a:effectLst>
              </a:rPr>
              <a:t>Microsoft Blue </a:t>
            </a:r>
            <a:r>
              <a:rPr lang="en-US" altLang="ja-JP" sz="1200" dirty="0" err="1">
                <a:solidFill>
                  <a:schemeClr val="bg1"/>
                </a:solidFill>
                <a:effectLst>
                  <a:outerShdw blurRad="50800" dist="38100" dir="2700000" algn="tl" rotWithShape="0">
                    <a:prstClr val="black">
                      <a:alpha val="40000"/>
                    </a:prstClr>
                  </a:outerShdw>
                </a:effectLst>
              </a:rPr>
              <a:t>Fors</a:t>
            </a:r>
            <a:endParaRPr kumimoji="1" lang="ja-JP" altLang="en-US" sz="1200" dirty="0">
              <a:solidFill>
                <a:schemeClr val="bg1"/>
              </a:solidFill>
              <a:effectLst>
                <a:outerShdw blurRad="50800" dist="38100" dir="2700000" algn="tl" rotWithShape="0">
                  <a:prstClr val="black">
                    <a:alpha val="40000"/>
                  </a:prstClr>
                </a:outerShdw>
              </a:effectLst>
            </a:endParaRPr>
          </a:p>
        </p:txBody>
      </p:sp>
      <p:sp>
        <p:nvSpPr>
          <p:cNvPr id="20" name="テキスト ボックス 19"/>
          <p:cNvSpPr txBox="1"/>
          <p:nvPr/>
        </p:nvSpPr>
        <p:spPr>
          <a:xfrm>
            <a:off x="5139121" y="3974216"/>
            <a:ext cx="672235" cy="276999"/>
          </a:xfrm>
          <a:prstGeom prst="rect">
            <a:avLst/>
          </a:prstGeom>
          <a:noFill/>
        </p:spPr>
        <p:txBody>
          <a:bodyPr wrap="none" rtlCol="0">
            <a:spAutoFit/>
          </a:bodyPr>
          <a:lstStyle/>
          <a:p>
            <a:pPr algn="ctr"/>
            <a:r>
              <a:rPr kumimoji="1" lang="en-US" altLang="ja-JP" sz="1200" dirty="0">
                <a:solidFill>
                  <a:schemeClr val="bg1"/>
                </a:solidFill>
                <a:effectLst>
                  <a:outerShdw blurRad="50800" dist="38100" dir="2700000" algn="tl" rotWithShape="0">
                    <a:prstClr val="black">
                      <a:alpha val="40000"/>
                    </a:prstClr>
                  </a:outerShdw>
                </a:effectLst>
              </a:rPr>
              <a:t>D-Wave</a:t>
            </a:r>
            <a:endParaRPr kumimoji="1" lang="ja-JP" altLang="en-US" sz="1200" dirty="0">
              <a:solidFill>
                <a:schemeClr val="bg1"/>
              </a:solidFill>
              <a:effectLst>
                <a:outerShdw blurRad="50800" dist="38100" dir="2700000" algn="tl" rotWithShape="0">
                  <a:prstClr val="black">
                    <a:alpha val="40000"/>
                  </a:prstClr>
                </a:outerShdw>
              </a:effectLst>
            </a:endParaRPr>
          </a:p>
        </p:txBody>
      </p:sp>
      <p:sp>
        <p:nvSpPr>
          <p:cNvPr id="21" name="テキスト ボックス 20"/>
          <p:cNvSpPr txBox="1"/>
          <p:nvPr/>
        </p:nvSpPr>
        <p:spPr>
          <a:xfrm>
            <a:off x="7454939" y="3971071"/>
            <a:ext cx="775084" cy="276999"/>
          </a:xfrm>
          <a:prstGeom prst="rect">
            <a:avLst/>
          </a:prstGeom>
          <a:noFill/>
        </p:spPr>
        <p:txBody>
          <a:bodyPr wrap="none" rtlCol="0">
            <a:spAutoFit/>
          </a:bodyPr>
          <a:lstStyle/>
          <a:p>
            <a:pPr algn="ctr"/>
            <a:r>
              <a:rPr kumimoji="1" lang="en-US" altLang="ja-JP" sz="1200" dirty="0">
                <a:solidFill>
                  <a:schemeClr val="bg1"/>
                </a:solidFill>
                <a:effectLst>
                  <a:outerShdw blurRad="50800" dist="38100" dir="2700000" algn="tl" rotWithShape="0">
                    <a:prstClr val="black">
                      <a:alpha val="40000"/>
                    </a:prstClr>
                  </a:outerShdw>
                </a:effectLst>
              </a:rPr>
              <a:t>NTT QNN</a:t>
            </a:r>
            <a:endParaRPr kumimoji="1" lang="ja-JP" altLang="en-US" sz="1200" dirty="0">
              <a:solidFill>
                <a:schemeClr val="bg1"/>
              </a:solidFill>
              <a:effectLst>
                <a:outerShdw blurRad="50800" dist="38100" dir="2700000" algn="tl" rotWithShape="0">
                  <a:prstClr val="black">
                    <a:alpha val="40000"/>
                  </a:prstClr>
                </a:outerShdw>
              </a:effectLst>
            </a:endParaRPr>
          </a:p>
        </p:txBody>
      </p:sp>
      <p:sp>
        <p:nvSpPr>
          <p:cNvPr id="22" name="正方形/長方形 21">
            <a:extLst>
              <a:ext uri="{FF2B5EF4-FFF2-40B4-BE49-F238E27FC236}">
                <a16:creationId xmlns:a16="http://schemas.microsoft.com/office/drawing/2014/main" id="{4A43827F-E5F6-4428-AE5C-435E07E55C6C}"/>
              </a:ext>
            </a:extLst>
          </p:cNvPr>
          <p:cNvSpPr/>
          <p:nvPr/>
        </p:nvSpPr>
        <p:spPr>
          <a:xfrm>
            <a:off x="4882159" y="4261925"/>
            <a:ext cx="118482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800" dirty="0">
                <a:solidFill>
                  <a:schemeClr val="bg1"/>
                </a:solidFill>
                <a:latin typeface="Meiryo" panose="020B0604030504040204" pitchFamily="34" charset="-128"/>
                <a:ea typeface="Meiryo" panose="020B0604030504040204" pitchFamily="34" charset="-128"/>
                <a:cs typeface="Meiryo" charset="-128"/>
              </a:rPr>
              <a:t>D-wave :</a:t>
            </a:r>
          </a:p>
          <a:p>
            <a:r>
              <a:rPr lang="ja-JP" altLang="en-US" sz="800">
                <a:solidFill>
                  <a:schemeClr val="bg1"/>
                </a:solidFill>
                <a:latin typeface="Meiryo" panose="020B0604030504040204" pitchFamily="34" charset="-128"/>
                <a:ea typeface="Meiryo" panose="020B0604030504040204" pitchFamily="34" charset="-128"/>
                <a:cs typeface="Meiryo" charset="-128"/>
              </a:rPr>
              <a:t>　</a:t>
            </a:r>
            <a:r>
              <a:rPr lang="en-US" altLang="ja-JP" sz="800" dirty="0">
                <a:solidFill>
                  <a:schemeClr val="bg1"/>
                </a:solidFill>
                <a:latin typeface="Meiryo" panose="020B0604030504040204" pitchFamily="34" charset="-128"/>
                <a:ea typeface="Meiryo" panose="020B0604030504040204" pitchFamily="34" charset="-128"/>
                <a:cs typeface="Meiryo" charset="-128"/>
              </a:rPr>
              <a:t>2000</a:t>
            </a:r>
            <a:r>
              <a:rPr lang="ja-JP" altLang="en-US" sz="800">
                <a:solidFill>
                  <a:schemeClr val="bg1"/>
                </a:solidFill>
                <a:latin typeface="Meiryo" panose="020B0604030504040204" pitchFamily="34" charset="-128"/>
                <a:ea typeface="Meiryo" panose="020B0604030504040204" pitchFamily="34" charset="-128"/>
                <a:cs typeface="Meiryo" charset="-128"/>
              </a:rPr>
              <a:t>量子ビット</a:t>
            </a:r>
            <a:r>
              <a:rPr lang="en-US" altLang="ja-JP" sz="800" dirty="0">
                <a:solidFill>
                  <a:schemeClr val="bg1"/>
                </a:solidFill>
                <a:latin typeface="Meiryo" panose="020B0604030504040204" pitchFamily="34" charset="-128"/>
                <a:ea typeface="Meiryo" panose="020B0604030504040204" pitchFamily="34" charset="-128"/>
                <a:cs typeface="Meiryo" charset="-128"/>
              </a:rPr>
              <a:t>/1</a:t>
            </a:r>
            <a:r>
              <a:rPr lang="ja-JP" altLang="en-US" sz="800" dirty="0">
                <a:solidFill>
                  <a:schemeClr val="bg1"/>
                </a:solidFill>
                <a:latin typeface="Meiryo" panose="020B0604030504040204" pitchFamily="34" charset="-128"/>
                <a:ea typeface="Meiryo" panose="020B0604030504040204" pitchFamily="34" charset="-128"/>
                <a:cs typeface="Meiryo" charset="-128"/>
              </a:rPr>
              <a:t>万</a:t>
            </a:r>
            <a:r>
              <a:rPr lang="en-US" altLang="ja-JP" sz="800" dirty="0">
                <a:solidFill>
                  <a:schemeClr val="bg1"/>
                </a:solidFill>
                <a:latin typeface="Meiryo" panose="020B0604030504040204" pitchFamily="34" charset="-128"/>
                <a:ea typeface="Meiryo" panose="020B0604030504040204" pitchFamily="34" charset="-128"/>
                <a:cs typeface="Meiryo" charset="-128"/>
              </a:rPr>
              <a:t>2</a:t>
            </a:r>
            <a:r>
              <a:rPr lang="ja-JP" altLang="en-US" sz="800">
                <a:solidFill>
                  <a:schemeClr val="bg1"/>
                </a:solidFill>
                <a:latin typeface="Meiryo" panose="020B0604030504040204" pitchFamily="34" charset="-128"/>
                <a:ea typeface="Meiryo" panose="020B0604030504040204" pitchFamily="34" charset="-128"/>
                <a:cs typeface="Meiryo" charset="-128"/>
              </a:rPr>
              <a:t>千結合</a:t>
            </a:r>
            <a:endParaRPr kumimoji="1" lang="ja-JP" altLang="en-US" sz="8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5F71CD4-986B-4F43-8F23-C7FFE501B9EC}"/>
              </a:ext>
            </a:extLst>
          </p:cNvPr>
          <p:cNvSpPr/>
          <p:nvPr/>
        </p:nvSpPr>
        <p:spPr>
          <a:xfrm>
            <a:off x="611560" y="4261816"/>
            <a:ext cx="1358195"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800" dirty="0">
                <a:solidFill>
                  <a:srgbClr val="FFFFFF"/>
                </a:solidFill>
                <a:latin typeface="Meiryo" charset="-128"/>
                <a:ea typeface="Meiryo" charset="-128"/>
                <a:cs typeface="Meiryo" charset="-128"/>
              </a:rPr>
              <a:t>IBM </a:t>
            </a:r>
            <a:r>
              <a:rPr lang="ja-JP" altLang="en-US" sz="800">
                <a:solidFill>
                  <a:srgbClr val="FFFFFF"/>
                </a:solidFill>
                <a:latin typeface="Meiryo" charset="-128"/>
                <a:ea typeface="Meiryo" charset="-128"/>
                <a:cs typeface="Meiryo" charset="-128"/>
              </a:rPr>
              <a:t>：</a:t>
            </a:r>
            <a:endParaRPr lang="en-US" altLang="ja-JP" sz="800" dirty="0">
              <a:solidFill>
                <a:srgbClr val="FFFFFF"/>
              </a:solidFill>
              <a:latin typeface="Meiryo" charset="-128"/>
              <a:ea typeface="Meiryo" charset="-128"/>
              <a:cs typeface="Meiryo" charset="-128"/>
            </a:endParaRPr>
          </a:p>
          <a:p>
            <a:r>
              <a:rPr lang="ja-JP" altLang="en-US" sz="800">
                <a:solidFill>
                  <a:srgbClr val="FFFFFF"/>
                </a:solidFill>
                <a:latin typeface="Meiryo" charset="-128"/>
                <a:ea typeface="Meiryo" charset="-128"/>
                <a:cs typeface="Meiryo" charset="-128"/>
              </a:rPr>
              <a:t>　</a:t>
            </a:r>
            <a:r>
              <a:rPr lang="en-US" altLang="ja-JP" sz="800" dirty="0">
                <a:solidFill>
                  <a:srgbClr val="FFFFFF"/>
                </a:solidFill>
                <a:latin typeface="Meiryo" charset="-128"/>
                <a:ea typeface="Meiryo" charset="-128"/>
                <a:cs typeface="Meiryo" charset="-128"/>
              </a:rPr>
              <a:t>2017</a:t>
            </a:r>
            <a:r>
              <a:rPr lang="ja-JP" altLang="en-US" sz="800" dirty="0">
                <a:solidFill>
                  <a:srgbClr val="FFFFFF"/>
                </a:solidFill>
                <a:latin typeface="Meiryo" charset="-128"/>
                <a:ea typeface="Meiryo" charset="-128"/>
                <a:cs typeface="Meiryo" charset="-128"/>
              </a:rPr>
              <a:t>年</a:t>
            </a:r>
            <a:r>
              <a:rPr lang="en-US" altLang="ja-JP" sz="800" dirty="0">
                <a:solidFill>
                  <a:srgbClr val="FFFFFF"/>
                </a:solidFill>
                <a:latin typeface="Meiryo" charset="-128"/>
                <a:ea typeface="Meiryo" charset="-128"/>
                <a:cs typeface="Meiryo" charset="-128"/>
              </a:rPr>
              <a:t>12</a:t>
            </a:r>
            <a:r>
              <a:rPr lang="ja-JP" altLang="en-US" sz="800">
                <a:solidFill>
                  <a:srgbClr val="FFFFFF"/>
                </a:solidFill>
                <a:latin typeface="Meiryo" charset="-128"/>
                <a:ea typeface="Meiryo" charset="-128"/>
                <a:cs typeface="Meiryo" charset="-128"/>
              </a:rPr>
              <a:t>月</a:t>
            </a:r>
            <a:r>
              <a:rPr lang="en-US" altLang="ja-JP" sz="800" dirty="0">
                <a:solidFill>
                  <a:srgbClr val="FFFFFF"/>
                </a:solidFill>
                <a:latin typeface="Meiryo" charset="-128"/>
                <a:ea typeface="Meiryo" charset="-128"/>
                <a:cs typeface="Meiryo" charset="-128"/>
              </a:rPr>
              <a:t> 20</a:t>
            </a:r>
            <a:r>
              <a:rPr lang="ja-JP" altLang="en-US" sz="800">
                <a:solidFill>
                  <a:srgbClr val="FFFFFF"/>
                </a:solidFill>
                <a:latin typeface="Meiryo" charset="-128"/>
                <a:ea typeface="Meiryo" charset="-128"/>
                <a:cs typeface="Meiryo" charset="-128"/>
              </a:rPr>
              <a:t>量子ビット</a:t>
            </a:r>
            <a:endParaRPr lang="en-US" altLang="ja-JP" sz="800" dirty="0">
              <a:solidFill>
                <a:srgbClr val="FFFFFF"/>
              </a:solidFill>
              <a:latin typeface="Meiryo" charset="-128"/>
              <a:ea typeface="Meiryo" charset="-128"/>
              <a:cs typeface="Meiryo" charset="-128"/>
            </a:endParaRPr>
          </a:p>
          <a:p>
            <a:r>
              <a:rPr lang="ja-JP" altLang="en-US" sz="800">
                <a:solidFill>
                  <a:srgbClr val="FFFFFF"/>
                </a:solidFill>
                <a:latin typeface="Meiryo" charset="-128"/>
                <a:ea typeface="Meiryo" charset="-128"/>
                <a:cs typeface="Meiryo" charset="-128"/>
              </a:rPr>
              <a:t>　</a:t>
            </a:r>
            <a:r>
              <a:rPr lang="en-US" altLang="ja-JP" sz="800" dirty="0">
                <a:solidFill>
                  <a:srgbClr val="FFFFFF"/>
                </a:solidFill>
                <a:latin typeface="Meiryo" charset="-128"/>
                <a:ea typeface="Meiryo" charset="-128"/>
                <a:cs typeface="Meiryo" charset="-128"/>
              </a:rPr>
              <a:t>50</a:t>
            </a:r>
            <a:r>
              <a:rPr lang="ja-JP" altLang="en-US" sz="800" dirty="0">
                <a:solidFill>
                  <a:srgbClr val="FFFFFF"/>
                </a:solidFill>
                <a:latin typeface="Meiryo" charset="-128"/>
                <a:ea typeface="Meiryo" charset="-128"/>
                <a:cs typeface="Meiryo" charset="-128"/>
              </a:rPr>
              <a:t>量子ビット</a:t>
            </a:r>
            <a:r>
              <a:rPr lang="ja-JP" altLang="en-US" sz="800">
                <a:solidFill>
                  <a:srgbClr val="FFFFFF"/>
                </a:solidFill>
                <a:latin typeface="Meiryo" charset="-128"/>
                <a:ea typeface="Meiryo" charset="-128"/>
                <a:cs typeface="Meiryo" charset="-128"/>
              </a:rPr>
              <a:t>を試作</a:t>
            </a:r>
            <a:endParaRPr lang="en-US" altLang="ja-JP" sz="8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4D313F59-0CCA-4BB0-BEE0-750DB6ED981F}"/>
              </a:ext>
            </a:extLst>
          </p:cNvPr>
          <p:cNvSpPr/>
          <p:nvPr/>
        </p:nvSpPr>
        <p:spPr>
          <a:xfrm>
            <a:off x="7299917" y="4261925"/>
            <a:ext cx="107746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2017</a:t>
            </a:r>
            <a:r>
              <a:rPr kumimoji="1" lang="ja-JP" altLang="en-US" sz="800" dirty="0">
                <a:solidFill>
                  <a:srgbClr val="FFFFFF"/>
                </a:solidFill>
                <a:latin typeface="Meiryo" charset="-128"/>
                <a:ea typeface="Meiryo" charset="-128"/>
                <a:cs typeface="Meiryo" charset="-128"/>
              </a:rPr>
              <a:t>年</a:t>
            </a:r>
            <a:r>
              <a:rPr kumimoji="1" lang="en-US" altLang="ja-JP" sz="800" dirty="0">
                <a:solidFill>
                  <a:srgbClr val="FFFFFF"/>
                </a:solidFill>
                <a:latin typeface="Meiryo" charset="-128"/>
                <a:ea typeface="Meiryo" charset="-128"/>
                <a:cs typeface="Meiryo" charset="-128"/>
              </a:rPr>
              <a:t>11</a:t>
            </a:r>
            <a:r>
              <a:rPr kumimoji="1" lang="ja-JP" altLang="en-US" sz="800" dirty="0">
                <a:solidFill>
                  <a:srgbClr val="FFFFFF"/>
                </a:solidFill>
                <a:latin typeface="Meiryo" charset="-128"/>
                <a:ea typeface="Meiryo" charset="-128"/>
                <a:cs typeface="Meiryo" charset="-128"/>
              </a:rPr>
              <a:t>月公開</a:t>
            </a:r>
            <a:endParaRPr kumimoji="1"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2000</a:t>
            </a:r>
            <a:r>
              <a:rPr kumimoji="1" lang="ja-JP" altLang="en-US" sz="800" dirty="0">
                <a:solidFill>
                  <a:srgbClr val="FFFFFF"/>
                </a:solidFill>
                <a:latin typeface="Meiryo" charset="-128"/>
                <a:ea typeface="Meiryo" charset="-128"/>
                <a:cs typeface="Meiryo" charset="-128"/>
              </a:rPr>
              <a:t>量子ビット</a:t>
            </a:r>
            <a:r>
              <a:rPr kumimoji="1" lang="en-US" altLang="ja-JP" sz="800" dirty="0">
                <a:solidFill>
                  <a:srgbClr val="FFFFFF"/>
                </a:solidFill>
                <a:latin typeface="Meiryo" charset="-128"/>
                <a:ea typeface="Meiryo" charset="-128"/>
                <a:cs typeface="Meiryo" charset="-128"/>
              </a:rPr>
              <a:t>/400</a:t>
            </a:r>
            <a:r>
              <a:rPr lang="ja-JP" altLang="en-US" sz="800" dirty="0">
                <a:solidFill>
                  <a:srgbClr val="FFFFFF"/>
                </a:solidFill>
                <a:latin typeface="Meiryo" charset="-128"/>
                <a:ea typeface="Meiryo" charset="-128"/>
                <a:cs typeface="Meiryo" charset="-128"/>
              </a:rPr>
              <a:t>万</a:t>
            </a:r>
            <a:r>
              <a:rPr kumimoji="1" lang="ja-JP" altLang="en-US" sz="800" dirty="0">
                <a:solidFill>
                  <a:srgbClr val="FFFFFF"/>
                </a:solidFill>
                <a:latin typeface="Meiryo" charset="-128"/>
                <a:ea typeface="Meiryo" charset="-128"/>
                <a:cs typeface="Meiryo" charset="-128"/>
              </a:rPr>
              <a:t>結合</a:t>
            </a:r>
          </a:p>
        </p:txBody>
      </p:sp>
      <p:sp>
        <p:nvSpPr>
          <p:cNvPr id="25" name="正方形/長方形 24">
            <a:extLst>
              <a:ext uri="{FF2B5EF4-FFF2-40B4-BE49-F238E27FC236}">
                <a16:creationId xmlns:a16="http://schemas.microsoft.com/office/drawing/2014/main" id="{A5F71CD4-986B-4F43-8F23-C7FFE501B9EC}"/>
              </a:ext>
            </a:extLst>
          </p:cNvPr>
          <p:cNvSpPr/>
          <p:nvPr/>
        </p:nvSpPr>
        <p:spPr>
          <a:xfrm>
            <a:off x="3373953" y="4261924"/>
            <a:ext cx="134922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稼働できるものは</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未公開</a:t>
            </a:r>
            <a:endParaRPr lang="en-US" altLang="ja-JP"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1ED11A4-4051-4504-8F85-7B54BD3178E6}"/>
              </a:ext>
            </a:extLst>
          </p:cNvPr>
          <p:cNvSpPr/>
          <p:nvPr/>
        </p:nvSpPr>
        <p:spPr>
          <a:xfrm>
            <a:off x="4882159" y="2510192"/>
            <a:ext cx="2393699"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量子アニーリング</a:t>
            </a:r>
            <a:endParaRPr lang="en-US" altLang="ja-JP" sz="12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155653DD-837B-498B-AE43-E27F7358093B}"/>
              </a:ext>
            </a:extLst>
          </p:cNvPr>
          <p:cNvSpPr/>
          <p:nvPr/>
        </p:nvSpPr>
        <p:spPr>
          <a:xfrm>
            <a:off x="7299916" y="2510192"/>
            <a:ext cx="1077463"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レーザー･ネットワーク</a:t>
            </a:r>
          </a:p>
        </p:txBody>
      </p:sp>
      <p:sp>
        <p:nvSpPr>
          <p:cNvPr id="27" name="テキスト ボックス 26">
            <a:extLst>
              <a:ext uri="{FF2B5EF4-FFF2-40B4-BE49-F238E27FC236}">
                <a16:creationId xmlns:a16="http://schemas.microsoft.com/office/drawing/2014/main" id="{40D140B7-3079-1B4B-8ECF-85D8B3479FA3}"/>
              </a:ext>
            </a:extLst>
          </p:cNvPr>
          <p:cNvSpPr txBox="1"/>
          <p:nvPr/>
        </p:nvSpPr>
        <p:spPr>
          <a:xfrm>
            <a:off x="6127372" y="4023323"/>
            <a:ext cx="1165704" cy="246221"/>
          </a:xfrm>
          <a:prstGeom prst="rect">
            <a:avLst/>
          </a:prstGeom>
          <a:noFill/>
        </p:spPr>
        <p:txBody>
          <a:bodyPr wrap="none" rtlCol="0">
            <a:spAutoFit/>
          </a:bodyPr>
          <a:lstStyle/>
          <a:p>
            <a:pPr algn="ctr"/>
            <a:r>
              <a:rPr kumimoji="1" lang="ja-JP" altLang="en-US" sz="1000">
                <a:solidFill>
                  <a:schemeClr val="bg1"/>
                </a:solidFill>
                <a:effectLst>
                  <a:outerShdw blurRad="50800" dist="38100" dir="2700000" algn="tl" rotWithShape="0">
                    <a:prstClr val="black">
                      <a:alpha val="40000"/>
                    </a:prstClr>
                  </a:outerShdw>
                </a:effectLst>
              </a:rPr>
              <a:t>デジタル･アニーラ</a:t>
            </a:r>
            <a:endParaRPr kumimoji="1" lang="ja-JP" altLang="en-US" sz="1000" dirty="0">
              <a:solidFill>
                <a:schemeClr val="bg1"/>
              </a:solidFill>
              <a:effectLst>
                <a:outerShdw blurRad="50800" dist="38100" dir="2700000" algn="tl" rotWithShape="0">
                  <a:prstClr val="black">
                    <a:alpha val="40000"/>
                  </a:prstClr>
                </a:outerShdw>
              </a:effectLst>
            </a:endParaRPr>
          </a:p>
        </p:txBody>
      </p:sp>
      <p:sp>
        <p:nvSpPr>
          <p:cNvPr id="28" name="テキスト ボックス 27">
            <a:extLst>
              <a:ext uri="{FF2B5EF4-FFF2-40B4-BE49-F238E27FC236}">
                <a16:creationId xmlns:a16="http://schemas.microsoft.com/office/drawing/2014/main" id="{6A2E6E27-C43F-4244-B58E-69CA7D137717}"/>
              </a:ext>
            </a:extLst>
          </p:cNvPr>
          <p:cNvSpPr txBox="1"/>
          <p:nvPr/>
        </p:nvSpPr>
        <p:spPr>
          <a:xfrm>
            <a:off x="1991564" y="3971071"/>
            <a:ext cx="1363066" cy="276999"/>
          </a:xfrm>
          <a:prstGeom prst="rect">
            <a:avLst/>
          </a:prstGeom>
          <a:noFill/>
        </p:spPr>
        <p:txBody>
          <a:bodyPr wrap="none" rtlCol="0">
            <a:spAutoFit/>
          </a:bodyPr>
          <a:lstStyle/>
          <a:p>
            <a:pPr algn="ctr"/>
            <a:r>
              <a:rPr lang="en-US" altLang="ja-JP" sz="1200" dirty="0">
                <a:solidFill>
                  <a:schemeClr val="bg1"/>
                </a:solidFill>
                <a:effectLst>
                  <a:outerShdw blurRad="50800" dist="38100" dir="2700000" algn="tl" rotWithShape="0">
                    <a:prstClr val="black">
                      <a:alpha val="40000"/>
                    </a:prstClr>
                  </a:outerShdw>
                </a:effectLst>
              </a:rPr>
              <a:t>Google Bristlecone</a:t>
            </a:r>
            <a:endParaRPr kumimoji="1" lang="ja-JP" altLang="en-US" sz="1200" dirty="0">
              <a:solidFill>
                <a:schemeClr val="bg1"/>
              </a:solidFill>
              <a:effectLst>
                <a:outerShdw blurRad="50800" dist="38100" dir="2700000" algn="tl" rotWithShape="0">
                  <a:prstClr val="black">
                    <a:alpha val="40000"/>
                  </a:prstClr>
                </a:outerShdw>
              </a:effectLst>
            </a:endParaRPr>
          </a:p>
        </p:txBody>
      </p:sp>
      <p:sp>
        <p:nvSpPr>
          <p:cNvPr id="29" name="正方形/長方形 28">
            <a:extLst>
              <a:ext uri="{FF2B5EF4-FFF2-40B4-BE49-F238E27FC236}">
                <a16:creationId xmlns:a16="http://schemas.microsoft.com/office/drawing/2014/main" id="{309389FB-1AA5-504A-8FDC-5CBF95102559}"/>
              </a:ext>
            </a:extLst>
          </p:cNvPr>
          <p:cNvSpPr/>
          <p:nvPr/>
        </p:nvSpPr>
        <p:spPr>
          <a:xfrm>
            <a:off x="6091038" y="4261924"/>
            <a:ext cx="118482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800">
                <a:solidFill>
                  <a:schemeClr val="bg1"/>
                </a:solidFill>
                <a:latin typeface="Meiryo" panose="020B0604030504040204" pitchFamily="34" charset="-128"/>
                <a:ea typeface="Meiryo" panose="020B0604030504040204" pitchFamily="34" charset="-128"/>
              </a:rPr>
              <a:t>デジタル･アニーラ：</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a:t>
            </a:r>
            <a:r>
              <a:rPr lang="en-US" altLang="ja-JP" sz="800" dirty="0">
                <a:solidFill>
                  <a:schemeClr val="bg1"/>
                </a:solidFill>
                <a:latin typeface="Meiryo" panose="020B0604030504040204" pitchFamily="34" charset="-128"/>
                <a:ea typeface="Meiryo" panose="020B0604030504040204" pitchFamily="34" charset="-128"/>
              </a:rPr>
              <a:t>1024</a:t>
            </a:r>
            <a:r>
              <a:rPr lang="ja-JP" altLang="en-US" sz="800">
                <a:solidFill>
                  <a:schemeClr val="bg1"/>
                </a:solidFill>
                <a:latin typeface="Meiryo" panose="020B0604030504040204" pitchFamily="34" charset="-128"/>
                <a:ea typeface="Meiryo" panose="020B0604030504040204" pitchFamily="34" charset="-128"/>
              </a:rPr>
              <a:t>量子ビット／全結合</a:t>
            </a:r>
            <a:endParaRPr kumimoji="1" lang="ja-JP" altLang="en-US" sz="8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47F6C6C6-7B24-AC48-B62A-C14E68853478}"/>
              </a:ext>
            </a:extLst>
          </p:cNvPr>
          <p:cNvSpPr/>
          <p:nvPr/>
        </p:nvSpPr>
        <p:spPr>
          <a:xfrm>
            <a:off x="1991700" y="4261816"/>
            <a:ext cx="1358195"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800" dirty="0">
                <a:solidFill>
                  <a:srgbClr val="FFFFFF"/>
                </a:solidFill>
                <a:latin typeface="Meiryo" charset="-128"/>
                <a:ea typeface="Meiryo" charset="-128"/>
                <a:cs typeface="Meiryo" charset="-128"/>
              </a:rPr>
              <a:t>Google :</a:t>
            </a:r>
          </a:p>
          <a:p>
            <a:r>
              <a:rPr lang="ja-JP" altLang="en-US" sz="800">
                <a:solidFill>
                  <a:srgbClr val="FFFFFF"/>
                </a:solidFill>
                <a:latin typeface="Meiryo" charset="-128"/>
                <a:ea typeface="Meiryo" charset="-128"/>
                <a:cs typeface="Meiryo" charset="-128"/>
              </a:rPr>
              <a:t>　</a:t>
            </a:r>
            <a:r>
              <a:rPr lang="en-US" altLang="ja-JP" sz="800" dirty="0">
                <a:solidFill>
                  <a:srgbClr val="FFFFFF"/>
                </a:solidFill>
                <a:latin typeface="Meiryo" charset="-128"/>
                <a:ea typeface="Meiryo" charset="-128"/>
                <a:cs typeface="Meiryo" charset="-128"/>
              </a:rPr>
              <a:t>72</a:t>
            </a:r>
            <a:r>
              <a:rPr lang="ja-JP" altLang="en-US" sz="800">
                <a:solidFill>
                  <a:srgbClr val="FFFFFF"/>
                </a:solidFill>
                <a:latin typeface="Meiryo" charset="-128"/>
                <a:ea typeface="Meiryo" charset="-128"/>
                <a:cs typeface="Meiryo" charset="-128"/>
              </a:rPr>
              <a:t>量子ビットを施策</a:t>
            </a:r>
            <a:endParaRPr lang="en-US" altLang="ja-JP"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976363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0F898C-92E6-3244-ABA6-CE4119363295}"/>
              </a:ext>
            </a:extLst>
          </p:cNvPr>
          <p:cNvSpPr>
            <a:spLocks noGrp="1"/>
          </p:cNvSpPr>
          <p:nvPr>
            <p:ph type="title"/>
          </p:nvPr>
        </p:nvSpPr>
        <p:spPr/>
        <p:txBody>
          <a:bodyPr/>
          <a:lstStyle/>
          <a:p>
            <a:r>
              <a:rPr lang="ja-JP" altLang="en-US"/>
              <a:t>量子アニーリング方式の製品と結合方法</a:t>
            </a:r>
            <a:endParaRPr kumimoji="1" lang="ja-JP" altLang="en-US"/>
          </a:p>
        </p:txBody>
      </p:sp>
      <p:sp>
        <p:nvSpPr>
          <p:cNvPr id="3" name="スライド番号プレースホルダー 2">
            <a:extLst>
              <a:ext uri="{FF2B5EF4-FFF2-40B4-BE49-F238E27FC236}">
                <a16:creationId xmlns:a16="http://schemas.microsoft.com/office/drawing/2014/main" id="{3DBEFCDC-030E-F641-A598-985A2EE4742E}"/>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BCA9C0EF-D9BA-2249-92A2-B210B75FD106}"/>
              </a:ext>
            </a:extLst>
          </p:cNvPr>
          <p:cNvPicPr>
            <a:picLocks noChangeAspect="1"/>
          </p:cNvPicPr>
          <p:nvPr/>
        </p:nvPicPr>
        <p:blipFill>
          <a:blip r:embed="rId2"/>
          <a:stretch>
            <a:fillRect/>
          </a:stretch>
        </p:blipFill>
        <p:spPr>
          <a:xfrm>
            <a:off x="1599022" y="3933056"/>
            <a:ext cx="5945956" cy="2275866"/>
          </a:xfrm>
          <a:prstGeom prst="rect">
            <a:avLst/>
          </a:prstGeom>
        </p:spPr>
      </p:pic>
      <p:pic>
        <p:nvPicPr>
          <p:cNvPr id="5" name="図 4">
            <a:extLst>
              <a:ext uri="{FF2B5EF4-FFF2-40B4-BE49-F238E27FC236}">
                <a16:creationId xmlns:a16="http://schemas.microsoft.com/office/drawing/2014/main" id="{BF8C31FD-4BEF-914C-A239-C265AA0F143B}"/>
              </a:ext>
            </a:extLst>
          </p:cNvPr>
          <p:cNvPicPr>
            <a:picLocks noChangeAspect="1"/>
          </p:cNvPicPr>
          <p:nvPr/>
        </p:nvPicPr>
        <p:blipFill>
          <a:blip r:embed="rId3"/>
          <a:stretch>
            <a:fillRect/>
          </a:stretch>
        </p:blipFill>
        <p:spPr>
          <a:xfrm>
            <a:off x="447183" y="1234268"/>
            <a:ext cx="7956376" cy="2437012"/>
          </a:xfrm>
          <a:prstGeom prst="rect">
            <a:avLst/>
          </a:prstGeom>
        </p:spPr>
      </p:pic>
    </p:spTree>
    <p:extLst>
      <p:ext uri="{BB962C8B-B14F-4D97-AF65-F5344CB8AC3E}">
        <p14:creationId xmlns:p14="http://schemas.microsoft.com/office/powerpoint/2010/main" val="210068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031161" y="1196752"/>
            <a:ext cx="1921921" cy="12241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6990436" y="1196752"/>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5010325" y="1202886"/>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自然現象を借用したアルゴリズム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ホームベース 3"/>
          <p:cNvSpPr/>
          <p:nvPr/>
        </p:nvSpPr>
        <p:spPr>
          <a:xfrm>
            <a:off x="335842" y="1196752"/>
            <a:ext cx="2795998" cy="1224136"/>
          </a:xfrm>
          <a:prstGeom prst="homePlate">
            <a:avLst>
              <a:gd name="adj" fmla="val 1748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p:cNvSpPr txBox="1"/>
          <p:nvPr/>
        </p:nvSpPr>
        <p:spPr>
          <a:xfrm>
            <a:off x="496964" y="1556792"/>
            <a:ext cx="2473754" cy="738664"/>
          </a:xfrm>
          <a:prstGeom prst="rect">
            <a:avLst/>
          </a:prstGeom>
          <a:noFill/>
        </p:spPr>
        <p:txBody>
          <a:bodyPr wrap="none" rtlCol="0">
            <a:spAutoFit/>
          </a:bodyPr>
          <a:lstStyle/>
          <a:p>
            <a:r>
              <a:rPr kumimoji="1" lang="ja-JP" altLang="en-US" sz="1050" dirty="0">
                <a:solidFill>
                  <a:schemeClr val="bg1"/>
                </a:solidFill>
                <a:latin typeface="Meiryo" charset="-128"/>
                <a:ea typeface="Meiryo" charset="-128"/>
                <a:cs typeface="Meiryo" charset="-128"/>
              </a:rPr>
              <a:t>自然現象のメカニズムを</a:t>
            </a:r>
            <a:endParaRPr kumimoji="1" lang="en-US" altLang="ja-JP" sz="1050" dirty="0">
              <a:solidFill>
                <a:schemeClr val="bg1"/>
              </a:solidFill>
              <a:latin typeface="Meiryo" charset="-128"/>
              <a:ea typeface="Meiryo" charset="-128"/>
              <a:cs typeface="Meiryo" charset="-128"/>
            </a:endParaRPr>
          </a:p>
          <a:p>
            <a:r>
              <a:rPr lang="ja-JP" altLang="en-US" sz="1050" b="1" u="sng" dirty="0">
                <a:solidFill>
                  <a:schemeClr val="bg1"/>
                </a:solidFill>
                <a:latin typeface="Meiryo" charset="-128"/>
                <a:ea typeface="Meiryo" charset="-128"/>
                <a:cs typeface="Meiryo" charset="-128"/>
              </a:rPr>
              <a:t>古典コンピューターでシミュレート</a:t>
            </a:r>
            <a:r>
              <a:rPr lang="ja-JP" altLang="en-US" sz="1050" dirty="0">
                <a:solidFill>
                  <a:schemeClr val="bg1"/>
                </a:solidFill>
                <a:latin typeface="Meiryo" charset="-128"/>
                <a:ea typeface="Meiryo" charset="-128"/>
                <a:cs typeface="Meiryo" charset="-128"/>
              </a:rPr>
              <a:t>し</a:t>
            </a:r>
            <a:endParaRPr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「組合せ最適化問題」などを</a:t>
            </a:r>
            <a:endParaRPr kumimoji="1"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効率的に解こうというアプローチ</a:t>
            </a:r>
            <a:endParaRPr kumimoji="1" lang="en-US" altLang="ja-JP" sz="1050" dirty="0">
              <a:solidFill>
                <a:schemeClr val="bg1"/>
              </a:solidFill>
              <a:latin typeface="Meiryo" charset="-128"/>
              <a:ea typeface="Meiryo" charset="-128"/>
              <a:cs typeface="Meiryo" charset="-128"/>
            </a:endParaRPr>
          </a:p>
        </p:txBody>
      </p:sp>
      <p:sp>
        <p:nvSpPr>
          <p:cNvPr id="6" name="正方形/長方形 5"/>
          <p:cNvSpPr/>
          <p:nvPr/>
        </p:nvSpPr>
        <p:spPr>
          <a:xfrm>
            <a:off x="335842" y="1340768"/>
            <a:ext cx="2492990" cy="276999"/>
          </a:xfrm>
          <a:prstGeom prst="rect">
            <a:avLst/>
          </a:prstGeom>
        </p:spPr>
        <p:txBody>
          <a:bodyPr wrap="none">
            <a:spAutoFit/>
          </a:bodyPr>
          <a:lstStyle/>
          <a:p>
            <a:r>
              <a:rPr lang="ja-JP" altLang="en-US" sz="1200" b="1" dirty="0">
                <a:solidFill>
                  <a:schemeClr val="bg1"/>
                </a:solidFill>
                <a:latin typeface="Meiryo" charset="-128"/>
                <a:ea typeface="Meiryo" charset="-128"/>
                <a:cs typeface="Meiryo" charset="-128"/>
              </a:rPr>
              <a:t>自然現象を借用したアルゴリズム</a:t>
            </a:r>
          </a:p>
        </p:txBody>
      </p:sp>
      <p:sp>
        <p:nvSpPr>
          <p:cNvPr id="10" name="テキスト ボックス 9"/>
          <p:cNvSpPr txBox="1"/>
          <p:nvPr/>
        </p:nvSpPr>
        <p:spPr>
          <a:xfrm>
            <a:off x="3031162"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生物が遺伝子の交配や</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突然変異を重ねて</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進化する仕組み</a:t>
            </a:r>
          </a:p>
        </p:txBody>
      </p:sp>
      <p:sp>
        <p:nvSpPr>
          <p:cNvPr id="11" name="正方形/長方形 10"/>
          <p:cNvSpPr/>
          <p:nvPr/>
        </p:nvSpPr>
        <p:spPr>
          <a:xfrm>
            <a:off x="3257631" y="1340767"/>
            <a:ext cx="1569660"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遺伝的アルゴリズム</a:t>
            </a:r>
            <a:endParaRPr lang="ja-JP" altLang="en-US" sz="1200" b="1" dirty="0">
              <a:solidFill>
                <a:schemeClr val="bg1"/>
              </a:solidFill>
              <a:latin typeface="Meiryo" charset="-128"/>
              <a:ea typeface="Meiryo" charset="-128"/>
              <a:cs typeface="Meiryo" charset="-128"/>
            </a:endParaRPr>
          </a:p>
        </p:txBody>
      </p:sp>
      <p:sp>
        <p:nvSpPr>
          <p:cNvPr id="12" name="正方形/長方形 11"/>
          <p:cNvSpPr/>
          <p:nvPr/>
        </p:nvSpPr>
        <p:spPr>
          <a:xfrm>
            <a:off x="7014199" y="1340767"/>
            <a:ext cx="1877438"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ニューラルネットワーク</a:t>
            </a:r>
            <a:endParaRPr lang="ja-JP" altLang="en-US" sz="1200" b="1" dirty="0">
              <a:solidFill>
                <a:schemeClr val="bg1"/>
              </a:solidFill>
              <a:latin typeface="Meiryo" charset="-128"/>
              <a:ea typeface="Meiryo" charset="-128"/>
              <a:cs typeface="Meiryo" charset="-128"/>
            </a:endParaRPr>
          </a:p>
        </p:txBody>
      </p:sp>
      <p:sp>
        <p:nvSpPr>
          <p:cNvPr id="13" name="正方形/長方形 12"/>
          <p:cNvSpPr/>
          <p:nvPr/>
        </p:nvSpPr>
        <p:spPr>
          <a:xfrm>
            <a:off x="5263401" y="1346901"/>
            <a:ext cx="1415772"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量子アニーリング</a:t>
            </a:r>
            <a:endParaRPr lang="ja-JP" altLang="en-US" sz="1200" b="1" dirty="0">
              <a:solidFill>
                <a:schemeClr val="bg1"/>
              </a:solidFill>
              <a:latin typeface="Meiryo" charset="-128"/>
              <a:ea typeface="Meiryo" charset="-128"/>
              <a:cs typeface="Meiryo" charset="-128"/>
            </a:endParaRPr>
          </a:p>
        </p:txBody>
      </p:sp>
      <p:sp>
        <p:nvSpPr>
          <p:cNvPr id="14" name="テキスト ボックス 13"/>
          <p:cNvSpPr txBox="1"/>
          <p:nvPr/>
        </p:nvSpPr>
        <p:spPr>
          <a:xfrm>
            <a:off x="6965756"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人間の神経回路網</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（ニューラルネットワーク）</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の仕組み</a:t>
            </a:r>
          </a:p>
        </p:txBody>
      </p:sp>
      <p:sp>
        <p:nvSpPr>
          <p:cNvPr id="15" name="テキスト ボックス 14"/>
          <p:cNvSpPr txBox="1"/>
          <p:nvPr/>
        </p:nvSpPr>
        <p:spPr>
          <a:xfrm>
            <a:off x="5010325" y="1591167"/>
            <a:ext cx="1921920" cy="738664"/>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高温の磁性体</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（スピングラス）</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を冷やすことで状態が安定する「焼きなまし」の仕組み</a:t>
            </a:r>
          </a:p>
        </p:txBody>
      </p:sp>
      <p:pic>
        <p:nvPicPr>
          <p:cNvPr id="16" name="図 15"/>
          <p:cNvPicPr>
            <a:picLocks noChangeAspect="1"/>
          </p:cNvPicPr>
          <p:nvPr/>
        </p:nvPicPr>
        <p:blipFill>
          <a:blip r:embed="rId3"/>
          <a:stretch>
            <a:fillRect/>
          </a:stretch>
        </p:blipFill>
        <p:spPr>
          <a:xfrm>
            <a:off x="6990435" y="2512227"/>
            <a:ext cx="1921921" cy="2100858"/>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0325" y="2512227"/>
            <a:ext cx="1921920" cy="1921920"/>
          </a:xfrm>
          <a:prstGeom prst="rect">
            <a:avLst/>
          </a:prstGeom>
        </p:spPr>
      </p:pic>
      <p:sp>
        <p:nvSpPr>
          <p:cNvPr id="18" name="テキスト ボックス 17"/>
          <p:cNvSpPr txBox="1"/>
          <p:nvPr/>
        </p:nvSpPr>
        <p:spPr>
          <a:xfrm>
            <a:off x="5511447" y="4064815"/>
            <a:ext cx="919675"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7392852" y="4064815"/>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正方形/長方形 19"/>
          <p:cNvSpPr/>
          <p:nvPr/>
        </p:nvSpPr>
        <p:spPr>
          <a:xfrm>
            <a:off x="6965756" y="4434148"/>
            <a:ext cx="2100090" cy="204296"/>
          </a:xfrm>
          <a:prstGeom prst="rect">
            <a:avLst/>
          </a:prstGeom>
          <a:solidFill>
            <a:schemeClr val="bg1"/>
          </a:solidFill>
          <a:ln>
            <a:noFill/>
          </a:ln>
          <a:effectLst>
            <a:outerShdw blurRad="50800" dist="50800" dir="5400000" algn="ctr" rotWithShape="0">
              <a:schemeClr val="bg1"/>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p:cNvSpPr/>
          <p:nvPr/>
        </p:nvSpPr>
        <p:spPr>
          <a:xfrm>
            <a:off x="3031161" y="2512227"/>
            <a:ext cx="2130504" cy="1921920"/>
          </a:xfrm>
          <a:prstGeom prst="homePlate">
            <a:avLst>
              <a:gd name="adj" fmla="val 12721"/>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実験装置で</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物理現象として</a:t>
            </a:r>
            <a:r>
              <a:rPr kumimoji="1" lang="ja-JP" altLang="en-US" sz="1400" dirty="0">
                <a:solidFill>
                  <a:srgbClr val="FFFFFF"/>
                </a:solidFill>
                <a:latin typeface="Meiryo" charset="-128"/>
                <a:ea typeface="Meiryo" charset="-128"/>
                <a:cs typeface="Meiryo" charset="-128"/>
              </a:rPr>
              <a:t>再現し</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高速に答えを見つける</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（近似解／厳密解）</a:t>
            </a:r>
          </a:p>
        </p:txBody>
      </p:sp>
      <p:sp>
        <p:nvSpPr>
          <p:cNvPr id="22" name="テキスト ボックス 21"/>
          <p:cNvSpPr txBox="1"/>
          <p:nvPr/>
        </p:nvSpPr>
        <p:spPr>
          <a:xfrm>
            <a:off x="5010325" y="2519638"/>
            <a:ext cx="1921920"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dirty="0">
                <a:solidFill>
                  <a:schemeClr val="bg1"/>
                </a:solidFill>
                <a:effectLst>
                  <a:outerShdw blurRad="50800" dist="38100" dir="2700000" algn="tl" rotWithShape="0">
                    <a:prstClr val="black">
                      <a:alpha val="40000"/>
                    </a:prstClr>
                  </a:outerShdw>
                </a:effectLst>
              </a:rPr>
              <a:t>超伝導体</a:t>
            </a:r>
          </a:p>
        </p:txBody>
      </p:sp>
      <p:sp>
        <p:nvSpPr>
          <p:cNvPr id="23" name="テキスト ボックス 22"/>
          <p:cNvSpPr txBox="1"/>
          <p:nvPr/>
        </p:nvSpPr>
        <p:spPr>
          <a:xfrm>
            <a:off x="6990435" y="2519638"/>
            <a:ext cx="1920973"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rPr>
              <a:t>レーザーネットワーク</a:t>
            </a:r>
            <a:endParaRPr kumimoji="1" lang="ja-JP" altLang="en-US" sz="1400" dirty="0">
              <a:solidFill>
                <a:schemeClr val="bg1"/>
              </a:solidFill>
              <a:effectLst>
                <a:outerShdw blurRad="50800" dist="38100" dir="2700000" algn="tl" rotWithShape="0">
                  <a:prstClr val="black">
                    <a:alpha val="40000"/>
                  </a:prstClr>
                </a:outerShdw>
              </a:effectLst>
            </a:endParaRPr>
          </a:p>
        </p:txBody>
      </p:sp>
      <p:sp>
        <p:nvSpPr>
          <p:cNvPr id="24" name="正方形/長方形 23"/>
          <p:cNvSpPr/>
          <p:nvPr/>
        </p:nvSpPr>
        <p:spPr>
          <a:xfrm>
            <a:off x="3031160" y="4519352"/>
            <a:ext cx="5881195" cy="140783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p:cNvSpPr/>
          <p:nvPr/>
        </p:nvSpPr>
        <p:spPr>
          <a:xfrm>
            <a:off x="6917278" y="4980477"/>
            <a:ext cx="1742785"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資源配分の最適化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気象予測の精度向上</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交通渋滞の解消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その他</a:t>
            </a:r>
          </a:p>
        </p:txBody>
      </p:sp>
      <p:sp>
        <p:nvSpPr>
          <p:cNvPr id="26" name="正方形/長方形 25"/>
          <p:cNvSpPr/>
          <p:nvPr/>
        </p:nvSpPr>
        <p:spPr>
          <a:xfrm>
            <a:off x="3259052" y="4980686"/>
            <a:ext cx="3589444"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タンパク質の構造分析による新薬の開発</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航空機に搭載されるソフトウェアのバグ発見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火星探査におけるロボットの行動計画を最適化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輸送スケジュールの最適化</a:t>
            </a:r>
            <a:endParaRPr lang="en-US" altLang="ja-JP" sz="1200" dirty="0">
              <a:solidFill>
                <a:schemeClr val="bg1"/>
              </a:solidFill>
              <a:latin typeface="Meiryo" charset="-128"/>
              <a:ea typeface="Meiryo" charset="-128"/>
              <a:cs typeface="Meiryo" charset="-128"/>
            </a:endParaRPr>
          </a:p>
        </p:txBody>
      </p:sp>
      <p:sp>
        <p:nvSpPr>
          <p:cNvPr id="27" name="正方形/長方形 26"/>
          <p:cNvSpPr/>
          <p:nvPr/>
        </p:nvSpPr>
        <p:spPr>
          <a:xfrm>
            <a:off x="3315668" y="4616564"/>
            <a:ext cx="4493538" cy="338554"/>
          </a:xfrm>
          <a:prstGeom prst="rect">
            <a:avLst/>
          </a:prstGeom>
        </p:spPr>
        <p:txBody>
          <a:bodyPr wrap="none">
            <a:spAutoFit/>
          </a:bodyPr>
          <a:lstStyle/>
          <a:p>
            <a:r>
              <a:rPr lang="ja-JP" altLang="en-US" sz="1600" b="1" dirty="0">
                <a:solidFill>
                  <a:schemeClr val="bg1"/>
                </a:solidFill>
                <a:latin typeface="Meiryo" charset="-128"/>
                <a:ea typeface="Meiryo" charset="-128"/>
                <a:cs typeface="Meiryo" charset="-128"/>
              </a:rPr>
              <a:t>組み合わせ最適化問題を解く</a:t>
            </a:r>
            <a:r>
              <a:rPr lang="ja-JP" altLang="en-US" sz="1600" b="1">
                <a:solidFill>
                  <a:schemeClr val="bg1"/>
                </a:solidFill>
                <a:latin typeface="Meiryo" charset="-128"/>
                <a:ea typeface="Meiryo" charset="-128"/>
                <a:cs typeface="Meiryo" charset="-128"/>
              </a:rPr>
              <a:t>ことでできること</a:t>
            </a:r>
            <a:endParaRPr lang="ja-JP" altLang="en-US" sz="1600" b="1" dirty="0">
              <a:solidFill>
                <a:schemeClr val="bg1"/>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BBEF6270-505F-4852-B16C-4B848D53F852}"/>
              </a:ext>
            </a:extLst>
          </p:cNvPr>
          <p:cNvSpPr/>
          <p:nvPr/>
        </p:nvSpPr>
        <p:spPr>
          <a:xfrm>
            <a:off x="330005" y="2519638"/>
            <a:ext cx="2632373" cy="34075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charset="-128"/>
                <a:ea typeface="Meiryo" charset="-128"/>
                <a:cs typeface="Meiryo" charset="-128"/>
              </a:rPr>
              <a:t>量子イジングマシン</a:t>
            </a:r>
            <a:endParaRPr lang="en-US" altLang="ja-JP" b="1"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コンピューター</a:t>
            </a:r>
            <a:r>
              <a:rPr lang="ja-JP" altLang="en-US" sz="1200" dirty="0">
                <a:solidFill>
                  <a:srgbClr val="FFFFFF"/>
                </a:solidFill>
                <a:latin typeface="Meiryo" charset="-128"/>
                <a:ea typeface="Meiryo" charset="-128"/>
                <a:cs typeface="Meiryo" charset="-128"/>
              </a:rPr>
              <a:t>すなわち</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チューリング・マシンではなく</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自然現象を借用したアルゴリズムを物理現象として再現する実験装置</a:t>
            </a: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スパコン（古典コンピュータ）で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シミュレーションするよりも</a:t>
            </a:r>
            <a:endParaRPr kumimoji="1" lang="en-US" altLang="ja-JP" sz="1200" dirty="0">
              <a:solidFill>
                <a:srgbClr val="FFFFFF"/>
              </a:solidFill>
              <a:latin typeface="Meiryo" charset="-128"/>
              <a:ea typeface="Meiryo" charset="-128"/>
              <a:cs typeface="Meiryo" charset="-128"/>
            </a:endParaRPr>
          </a:p>
          <a:p>
            <a:pPr algn="ctr"/>
            <a:r>
              <a:rPr lang="ja-JP" altLang="en-US" sz="1200" b="1" u="sng" dirty="0">
                <a:solidFill>
                  <a:srgbClr val="FFFFFF"/>
                </a:solidFill>
                <a:latin typeface="Meiryo" charset="-128"/>
                <a:ea typeface="Meiryo" charset="-128"/>
                <a:cs typeface="Meiryo" charset="-128"/>
              </a:rPr>
              <a:t>組み合わせ最適化問題については</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短時間に近似解／</a:t>
            </a:r>
            <a:r>
              <a:rPr lang="ja-JP" altLang="en-US" sz="1200" dirty="0">
                <a:solidFill>
                  <a:srgbClr val="FFFFFF"/>
                </a:solidFill>
                <a:latin typeface="Meiryo" charset="-128"/>
                <a:ea typeface="Meiryo" charset="-128"/>
                <a:cs typeface="Meiryo" charset="-128"/>
              </a:rPr>
              <a:t>厳密解を求める</a:t>
            </a:r>
            <a:endParaRPr lang="en-US" altLang="ja-JP" sz="1200" dirty="0">
              <a:solidFill>
                <a:srgbClr val="FFFFFF"/>
              </a:solidFill>
              <a:latin typeface="Meiryo" charset="-128"/>
              <a:ea typeface="Meiryo" charset="-128"/>
              <a:cs typeface="Meiryo" charset="-128"/>
            </a:endParaRPr>
          </a:p>
          <a:p>
            <a:pPr algn="ctr"/>
            <a:endParaRPr kumimoji="1" lang="ja-JP" altLang="en-US" sz="1200" dirty="0">
              <a:solidFill>
                <a:srgbClr val="FFFFFF"/>
              </a:solidFill>
              <a:latin typeface="Meiryo" charset="-128"/>
              <a:ea typeface="Meiryo" charset="-128"/>
              <a:cs typeface="Meiryo" charset="-128"/>
            </a:endParaRPr>
          </a:p>
        </p:txBody>
      </p:sp>
      <p:sp>
        <p:nvSpPr>
          <p:cNvPr id="29" name="下矢印 28"/>
          <p:cNvSpPr/>
          <p:nvPr/>
        </p:nvSpPr>
        <p:spPr>
          <a:xfrm>
            <a:off x="1358159" y="4144299"/>
            <a:ext cx="576064" cy="391997"/>
          </a:xfrm>
          <a:prstGeom prst="downArrow">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319204" y="2219950"/>
            <a:ext cx="889988" cy="215444"/>
          </a:xfrm>
          <a:prstGeom prst="rect">
            <a:avLst/>
          </a:prstGeom>
        </p:spPr>
        <p:txBody>
          <a:bodyPr wrap="none">
            <a:spAutoFit/>
          </a:bodyPr>
          <a:lstStyle/>
          <a:p>
            <a:pPr algn="ctr"/>
            <a:r>
              <a:rPr lang="en-US" altLang="ja-JP" sz="800" dirty="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アニーリング</a:t>
            </a:r>
            <a:r>
              <a:rPr lang="en-US" altLang="ja-JP" sz="800" dirty="0">
                <a:solidFill>
                  <a:schemeClr val="bg1"/>
                </a:solidFill>
                <a:latin typeface="Meiryo" charset="-128"/>
                <a:ea typeface="Meiryo" charset="-128"/>
                <a:cs typeface="Meiryo" charset="-128"/>
              </a:rPr>
              <a:t>)</a:t>
            </a:r>
            <a:endParaRPr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7432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量子イジングマシンとスパコン</a:t>
            </a:r>
            <a:endParaRPr kumimoji="1" lang="ja-JP" altLang="en-US" dirty="0"/>
          </a:p>
        </p:txBody>
      </p:sp>
      <p:sp>
        <p:nvSpPr>
          <p:cNvPr id="3" name="スライド番号プレースホルダー 2"/>
          <p:cNvSpPr>
            <a:spLocks noGrp="1"/>
          </p:cNvSpPr>
          <p:nvPr>
            <p:ph type="sldNum" sz="quarter" idx="12"/>
          </p:nvPr>
        </p:nvSpPr>
        <p:spPr>
          <a:xfrm>
            <a:off x="6928864" y="6867726"/>
            <a:ext cx="2133600" cy="217800"/>
          </a:xfrm>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316764" y="2615448"/>
            <a:ext cx="4104457" cy="165618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厳密解または、厳密解に近い近似解を短時間で得られる。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消費電力が、圧倒的に少ない。</a:t>
            </a:r>
          </a:p>
        </p:txBody>
      </p:sp>
      <p:sp>
        <p:nvSpPr>
          <p:cNvPr id="5" name="正方形/長方形 4"/>
          <p:cNvSpPr/>
          <p:nvPr/>
        </p:nvSpPr>
        <p:spPr>
          <a:xfrm>
            <a:off x="4709253" y="2615448"/>
            <a:ext cx="4104456" cy="1656184"/>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厳密解得るのに膨大な時間がかかり、現実的には近似解を求めるに留まる。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lang="ja-JP" altLang="en-US" sz="1600" dirty="0">
                <a:solidFill>
                  <a:srgbClr val="FFFFFF"/>
                </a:solidFill>
                <a:latin typeface="Meiryo" charset="-128"/>
                <a:ea typeface="Meiryo" charset="-128"/>
                <a:cs typeface="Meiryo" charset="-128"/>
              </a:rPr>
              <a:t>近似解をもとめるための高度なアルゴリズムの開発が必要。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消費電力が、膨大。</a:t>
            </a:r>
            <a:endParaRPr kumimoji="1" lang="en-US" altLang="ja-JP"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BBEF6270-505F-4852-B16C-4B848D53F852}"/>
              </a:ext>
            </a:extLst>
          </p:cNvPr>
          <p:cNvSpPr/>
          <p:nvPr/>
        </p:nvSpPr>
        <p:spPr>
          <a:xfrm>
            <a:off x="320146" y="1988840"/>
            <a:ext cx="4104456" cy="5602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BBEF6270-505F-4852-B16C-4B848D53F852}"/>
              </a:ext>
            </a:extLst>
          </p:cNvPr>
          <p:cNvSpPr/>
          <p:nvPr/>
        </p:nvSpPr>
        <p:spPr>
          <a:xfrm>
            <a:off x="4712634" y="1988840"/>
            <a:ext cx="4104456" cy="560237"/>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スパコン（古典コンピュータ）</a:t>
            </a:r>
          </a:p>
        </p:txBody>
      </p:sp>
      <p:pic>
        <p:nvPicPr>
          <p:cNvPr id="9" name="図 8"/>
          <p:cNvPicPr>
            <a:picLocks noChangeAspect="1"/>
          </p:cNvPicPr>
          <p:nvPr/>
        </p:nvPicPr>
        <p:blipFill>
          <a:blip r:embed="rId2"/>
          <a:stretch>
            <a:fillRect/>
          </a:stretch>
        </p:blipFill>
        <p:spPr>
          <a:xfrm>
            <a:off x="316765" y="4338004"/>
            <a:ext cx="2037870" cy="2037870"/>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3"/>
          <a:stretch>
            <a:fillRect/>
          </a:stretch>
        </p:blipFill>
        <p:spPr>
          <a:xfrm>
            <a:off x="2499301" y="4337327"/>
            <a:ext cx="1864916" cy="2038546"/>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4709252" y="4337326"/>
            <a:ext cx="4104457" cy="2038547"/>
          </a:xfrm>
          <a:prstGeom prst="rect">
            <a:avLst/>
          </a:prstGeom>
          <a:effectLst>
            <a:outerShdw blurRad="50800" dist="38100" dir="2700000" algn="tl" rotWithShape="0">
              <a:prstClr val="black">
                <a:alpha val="40000"/>
              </a:prstClr>
            </a:outerShdw>
          </a:effectLst>
        </p:spPr>
      </p:pic>
      <p:sp>
        <p:nvSpPr>
          <p:cNvPr id="12" name="正方形/長方形 11">
            <a:extLst>
              <a:ext uri="{FF2B5EF4-FFF2-40B4-BE49-F238E27FC236}">
                <a16:creationId xmlns:a16="http://schemas.microsoft.com/office/drawing/2014/main" id="{BBEF6270-505F-4852-B16C-4B848D53F852}"/>
              </a:ext>
            </a:extLst>
          </p:cNvPr>
          <p:cNvSpPr/>
          <p:nvPr/>
        </p:nvSpPr>
        <p:spPr>
          <a:xfrm>
            <a:off x="323528" y="968774"/>
            <a:ext cx="8496944" cy="5602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u="sng" dirty="0">
                <a:solidFill>
                  <a:srgbClr val="FFFFFF"/>
                </a:solidFill>
                <a:latin typeface="Meiryo" charset="-128"/>
                <a:ea typeface="Meiryo" charset="-128"/>
                <a:cs typeface="Meiryo" charset="-128"/>
              </a:rPr>
              <a:t>組み合わせ最適化問題</a:t>
            </a:r>
            <a:r>
              <a:rPr lang="en-US" altLang="ja-JP" sz="2000" dirty="0">
                <a:solidFill>
                  <a:srgbClr val="FFFFFF"/>
                </a:solidFill>
                <a:latin typeface="Meiryo" charset="-128"/>
                <a:ea typeface="Meiryo" charset="-128"/>
                <a:cs typeface="Meiryo" charset="-128"/>
              </a:rPr>
              <a:t> </a:t>
            </a:r>
            <a:r>
              <a:rPr lang="ja-JP" altLang="en-US" sz="2000" dirty="0">
                <a:solidFill>
                  <a:srgbClr val="FFFFFF"/>
                </a:solidFill>
                <a:latin typeface="Meiryo" charset="-128"/>
                <a:ea typeface="Meiryo" charset="-128"/>
                <a:cs typeface="Meiryo" charset="-128"/>
              </a:rPr>
              <a:t>に限定すれば・・・</a:t>
            </a:r>
            <a:endParaRPr kumimoji="1" lang="ja-JP" altLang="en-US" sz="2000" dirty="0">
              <a:solidFill>
                <a:srgbClr val="FFFFFF"/>
              </a:solidFill>
              <a:latin typeface="Meiryo" charset="-128"/>
              <a:ea typeface="Meiryo" charset="-128"/>
              <a:cs typeface="Meiryo" charset="-128"/>
            </a:endParaRPr>
          </a:p>
        </p:txBody>
      </p:sp>
      <p:cxnSp>
        <p:nvCxnSpPr>
          <p:cNvPr id="14" name="カギ線コネクタ 13"/>
          <p:cNvCxnSpPr>
            <a:stCxn id="12" idx="2"/>
            <a:endCxn id="6" idx="0"/>
          </p:cNvCxnSpPr>
          <p:nvPr/>
        </p:nvCxnSpPr>
        <p:spPr>
          <a:xfrm rot="5400000">
            <a:off x="3242273" y="659112"/>
            <a:ext cx="459829" cy="2199626"/>
          </a:xfrm>
          <a:prstGeom prst="bentConnector3">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カギ線コネクタ 14"/>
          <p:cNvCxnSpPr>
            <a:stCxn id="12" idx="2"/>
            <a:endCxn id="7" idx="0"/>
          </p:cNvCxnSpPr>
          <p:nvPr/>
        </p:nvCxnSpPr>
        <p:spPr>
          <a:xfrm rot="16200000" flipH="1">
            <a:off x="5438517" y="662494"/>
            <a:ext cx="459829" cy="2192862"/>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四角形吹き出し 17"/>
          <p:cNvSpPr/>
          <p:nvPr/>
        </p:nvSpPr>
        <p:spPr>
          <a:xfrm>
            <a:off x="7020272" y="1412775"/>
            <a:ext cx="1944216" cy="509693"/>
          </a:xfrm>
          <a:prstGeom prst="wedgeRectCallout">
            <a:avLst>
              <a:gd name="adj1" fmla="val -26170"/>
              <a:gd name="adj2" fmla="val 77281"/>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完全なチューリングマシンである「量子ゲートマシン」</a:t>
            </a:r>
            <a:r>
              <a:rPr kumimoji="1" lang="ja-JP" altLang="en-US" sz="800">
                <a:solidFill>
                  <a:srgbClr val="FFFFFF"/>
                </a:solidFill>
                <a:latin typeface="Meiryo" charset="-128"/>
                <a:ea typeface="Meiryo" charset="-128"/>
                <a:cs typeface="Meiryo" charset="-128"/>
              </a:rPr>
              <a:t>が登場すれば、スパコン</a:t>
            </a:r>
            <a:r>
              <a:rPr kumimoji="1" lang="ja-JP" altLang="en-US" sz="800" dirty="0">
                <a:solidFill>
                  <a:srgbClr val="FFFFFF"/>
                </a:solidFill>
                <a:latin typeface="Meiryo" charset="-128"/>
                <a:ea typeface="Meiryo" charset="-128"/>
                <a:cs typeface="Meiryo" charset="-128"/>
              </a:rPr>
              <a:t>を凌駕する可能性もある？！</a:t>
            </a:r>
          </a:p>
        </p:txBody>
      </p:sp>
    </p:spTree>
    <p:extLst>
      <p:ext uri="{BB962C8B-B14F-4D97-AF65-F5344CB8AC3E}">
        <p14:creationId xmlns:p14="http://schemas.microsoft.com/office/powerpoint/2010/main" val="1966765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418370" y="4928159"/>
            <a:ext cx="8034228" cy="1236223"/>
          </a:xfrm>
          <a:prstGeom prst="rect">
            <a:avLst/>
          </a:prstGeom>
          <a:solidFill>
            <a:srgbClr val="0432FF">
              <a:alpha val="6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6" name="ホームベース 5"/>
          <p:cNvSpPr/>
          <p:nvPr/>
        </p:nvSpPr>
        <p:spPr>
          <a:xfrm>
            <a:off x="5576078" y="2060848"/>
            <a:ext cx="2876519" cy="50405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D-Wave</a:t>
            </a:r>
            <a:endParaRPr kumimoji="1" lang="ja-JP" altLang="en-US" sz="2000" dirty="0">
              <a:solidFill>
                <a:srgbClr val="FFFFFF"/>
              </a:solidFill>
              <a:latin typeface="Meiryo" charset="-128"/>
              <a:ea typeface="Meiryo" charset="-128"/>
              <a:cs typeface="Meiryo" charset="-128"/>
            </a:endParaRPr>
          </a:p>
        </p:txBody>
      </p:sp>
      <p:sp>
        <p:nvSpPr>
          <p:cNvPr id="7" name="ホームベース 6"/>
          <p:cNvSpPr/>
          <p:nvPr/>
        </p:nvSpPr>
        <p:spPr>
          <a:xfrm>
            <a:off x="418369" y="2062282"/>
            <a:ext cx="5184824" cy="50405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古典コンピュータ</a:t>
            </a:r>
          </a:p>
        </p:txBody>
      </p:sp>
      <p:sp>
        <p:nvSpPr>
          <p:cNvPr id="8" name="正方形/長方形 7"/>
          <p:cNvSpPr/>
          <p:nvPr/>
        </p:nvSpPr>
        <p:spPr>
          <a:xfrm>
            <a:off x="3010781" y="2708919"/>
            <a:ext cx="2363271" cy="830997"/>
          </a:xfrm>
          <a:prstGeom prst="rect">
            <a:avLst/>
          </a:prstGeom>
        </p:spPr>
        <p:txBody>
          <a:bodyPr wrap="square">
            <a:spAutoFit/>
          </a:bodyPr>
          <a:lstStyle/>
          <a:p>
            <a:r>
              <a:rPr lang="ja-JP" altLang="en-US" sz="120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量子力学の焼きなまし」をアルゴリズムに借用した方が、組み合わせ最適化問題の厳密解を、より高い確率で得られる</a:t>
            </a:r>
          </a:p>
        </p:txBody>
      </p:sp>
      <p:sp>
        <p:nvSpPr>
          <p:cNvPr id="9" name="正方形/長方形 8"/>
          <p:cNvSpPr/>
          <p:nvPr/>
        </p:nvSpPr>
        <p:spPr>
          <a:xfrm>
            <a:off x="382220" y="2708920"/>
            <a:ext cx="2363271" cy="830997"/>
          </a:xfrm>
          <a:prstGeom prst="rect">
            <a:avLst/>
          </a:prstGeom>
        </p:spPr>
        <p:txBody>
          <a:bodyPr wrap="square">
            <a:spAutoFit/>
          </a:bodyPr>
          <a:lstStyle/>
          <a:p>
            <a:r>
              <a:rPr lang="ja-JP" altLang="en-US" sz="1200" dirty="0">
                <a:solidFill>
                  <a:schemeClr val="accent6">
                    <a:lumMod val="50000"/>
                  </a:schemeClr>
                </a:solidFill>
                <a:latin typeface="Meiryo" charset="-128"/>
                <a:ea typeface="Meiryo" charset="-128"/>
                <a:cs typeface="Meiryo" charset="-128"/>
              </a:rPr>
              <a:t>「古典力学（ニュートン力学）の焼きなまし」をアルゴリズムに借用し、組み合わせ最適化問題を効率よく説く方法を考案</a:t>
            </a:r>
          </a:p>
        </p:txBody>
      </p:sp>
      <p:sp>
        <p:nvSpPr>
          <p:cNvPr id="10" name="正方形/長方形 9"/>
          <p:cNvSpPr/>
          <p:nvPr/>
        </p:nvSpPr>
        <p:spPr>
          <a:xfrm>
            <a:off x="418369" y="3934096"/>
            <a:ext cx="232712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100" dirty="0">
                <a:solidFill>
                  <a:schemeClr val="bg1"/>
                </a:solidFill>
                <a:latin typeface="Meiryo" charset="-128"/>
                <a:ea typeface="Meiryo" charset="-128"/>
                <a:cs typeface="Meiryo" charset="-128"/>
              </a:rPr>
              <a:t>シミュレーテッド</a:t>
            </a:r>
            <a:endParaRPr lang="en-US" altLang="ja-JP" sz="1100" dirty="0">
              <a:solidFill>
                <a:schemeClr val="bg1"/>
              </a:solidFill>
              <a:latin typeface="Meiryo" charset="-128"/>
              <a:ea typeface="Meiryo" charset="-128"/>
              <a:cs typeface="Meiryo" charset="-128"/>
            </a:endParaRPr>
          </a:p>
          <a:p>
            <a:pPr algn="ctr"/>
            <a:r>
              <a:rPr lang="ja-JP" altLang="en-US" sz="1100" dirty="0">
                <a:solidFill>
                  <a:schemeClr val="bg1"/>
                </a:solidFill>
                <a:latin typeface="Meiryo" charset="-128"/>
                <a:ea typeface="Meiryo" charset="-128"/>
                <a:cs typeface="Meiryo" charset="-128"/>
              </a:rPr>
              <a:t>アニーリング</a:t>
            </a:r>
          </a:p>
        </p:txBody>
      </p:sp>
      <p:sp>
        <p:nvSpPr>
          <p:cNvPr id="11" name="正方形/長方形 10"/>
          <p:cNvSpPr/>
          <p:nvPr/>
        </p:nvSpPr>
        <p:spPr>
          <a:xfrm>
            <a:off x="3010781" y="3934096"/>
            <a:ext cx="236327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2" name="正方形/長方形 11"/>
          <p:cNvSpPr/>
          <p:nvPr/>
        </p:nvSpPr>
        <p:spPr>
          <a:xfrm>
            <a:off x="5773797" y="2708919"/>
            <a:ext cx="2363271" cy="830997"/>
          </a:xfrm>
          <a:prstGeom prst="rect">
            <a:avLst/>
          </a:prstGeom>
        </p:spPr>
        <p:txBody>
          <a:bodyPr wrap="square">
            <a:spAutoFit/>
          </a:bodyPr>
          <a:lstStyle/>
          <a:p>
            <a:r>
              <a:rPr lang="ja-JP" altLang="en-US" sz="1200" dirty="0">
                <a:solidFill>
                  <a:srgbClr val="0432FF"/>
                </a:solidFill>
                <a:latin typeface="Meiryo" charset="-128"/>
                <a:ea typeface="Meiryo" charset="-128"/>
                <a:cs typeface="Meiryo" charset="-128"/>
              </a:rPr>
              <a:t>量子力学の焼きなまし現象が実際に発生する実験装置を開発、組み合わせ最適化問題の厳密解（または近似解）を高速で得る</a:t>
            </a:r>
          </a:p>
        </p:txBody>
      </p:sp>
      <p:sp>
        <p:nvSpPr>
          <p:cNvPr id="13" name="正方形/長方形 12"/>
          <p:cNvSpPr/>
          <p:nvPr/>
        </p:nvSpPr>
        <p:spPr>
          <a:xfrm>
            <a:off x="382219" y="3540880"/>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S. Kirkpatrick、C. D. Gelatt、M. P. Vecchiが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1983年に考案</a:t>
            </a:r>
          </a:p>
        </p:txBody>
      </p:sp>
      <p:sp>
        <p:nvSpPr>
          <p:cNvPr id="14" name="正方形/長方形 13"/>
          <p:cNvSpPr/>
          <p:nvPr/>
        </p:nvSpPr>
        <p:spPr>
          <a:xfrm>
            <a:off x="3010781" y="3514654"/>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東京工業大学の西脇稔秀と門脇正史が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a:t>
            </a:r>
            <a:r>
              <a:rPr lang="en-US" altLang="ja-JP" sz="800" dirty="0">
                <a:solidFill>
                  <a:schemeClr val="accent6">
                    <a:lumMod val="50000"/>
                  </a:schemeClr>
                </a:solidFill>
                <a:latin typeface="Meiryo" charset="-128"/>
                <a:ea typeface="Meiryo" charset="-128"/>
                <a:cs typeface="Meiryo" charset="-128"/>
              </a:rPr>
              <a:t>98</a:t>
            </a:r>
            <a:r>
              <a:rPr lang="ja-JP" altLang="en-US" sz="800" dirty="0">
                <a:solidFill>
                  <a:schemeClr val="accent6">
                    <a:lumMod val="50000"/>
                  </a:schemeClr>
                </a:solidFill>
                <a:latin typeface="Meiryo" charset="-128"/>
                <a:ea typeface="Meiryo" charset="-128"/>
                <a:cs typeface="Meiryo" charset="-128"/>
              </a:rPr>
              <a:t>年に考案</a:t>
            </a:r>
          </a:p>
        </p:txBody>
      </p:sp>
      <p:sp>
        <p:nvSpPr>
          <p:cNvPr id="15" name="正方形/長方形 14"/>
          <p:cNvSpPr/>
          <p:nvPr/>
        </p:nvSpPr>
        <p:spPr>
          <a:xfrm>
            <a:off x="5773796" y="3540880"/>
            <a:ext cx="2363271" cy="338554"/>
          </a:xfrm>
          <a:prstGeom prst="rect">
            <a:avLst/>
          </a:prstGeom>
        </p:spPr>
        <p:txBody>
          <a:bodyPr wrap="square">
            <a:spAutoFit/>
          </a:bodyPr>
          <a:lstStyle/>
          <a:p>
            <a:r>
              <a:rPr lang="ja-JP" altLang="en-US" sz="800" dirty="0">
                <a:solidFill>
                  <a:srgbClr val="0432FF"/>
                </a:solidFill>
                <a:latin typeface="Meiryo" charset="-128"/>
                <a:ea typeface="Meiryo" charset="-128"/>
                <a:cs typeface="Meiryo" charset="-128"/>
              </a:rPr>
              <a:t>カナダ・</a:t>
            </a:r>
            <a:r>
              <a:rPr lang="en-US" altLang="ja-JP" sz="800" dirty="0">
                <a:solidFill>
                  <a:srgbClr val="0432FF"/>
                </a:solidFill>
                <a:latin typeface="Meiryo" charset="-128"/>
                <a:ea typeface="Meiryo" charset="-128"/>
                <a:cs typeface="Meiryo" charset="-128"/>
              </a:rPr>
              <a:t>D-Wave Systems</a:t>
            </a:r>
            <a:r>
              <a:rPr lang="ja-JP" altLang="en-US" sz="800" dirty="0">
                <a:solidFill>
                  <a:srgbClr val="0432FF"/>
                </a:solidFill>
                <a:latin typeface="Meiryo" charset="-128"/>
                <a:ea typeface="Meiryo" charset="-128"/>
                <a:cs typeface="Meiryo" charset="-128"/>
              </a:rPr>
              <a:t>の</a:t>
            </a:r>
            <a:r>
              <a:rPr lang="en-US" altLang="ja-JP" sz="800" dirty="0">
                <a:solidFill>
                  <a:srgbClr val="0432FF"/>
                </a:solidFill>
                <a:latin typeface="Meiryo" charset="-128"/>
                <a:ea typeface="Meiryo" charset="-128"/>
                <a:cs typeface="Meiryo" charset="-128"/>
              </a:rPr>
              <a:t>Geordie Rose</a:t>
            </a:r>
            <a:r>
              <a:rPr lang="ja-JP" altLang="en-US" sz="800" dirty="0">
                <a:solidFill>
                  <a:srgbClr val="0432FF"/>
                </a:solidFill>
                <a:latin typeface="Meiryo" charset="-128"/>
                <a:ea typeface="Meiryo" charset="-128"/>
                <a:cs typeface="Meiryo" charset="-128"/>
              </a:rPr>
              <a:t>が</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19</a:t>
            </a:r>
            <a:r>
              <a:rPr lang="en-US" altLang="ja-JP" sz="800" dirty="0">
                <a:solidFill>
                  <a:srgbClr val="0432FF"/>
                </a:solidFill>
                <a:latin typeface="Meiryo" charset="-128"/>
                <a:ea typeface="Meiryo" charset="-128"/>
                <a:cs typeface="Meiryo" charset="-128"/>
              </a:rPr>
              <a:t>98</a:t>
            </a:r>
            <a:r>
              <a:rPr lang="ja-JP" altLang="en-US" sz="800" dirty="0">
                <a:solidFill>
                  <a:srgbClr val="0432FF"/>
                </a:solidFill>
                <a:latin typeface="Meiryo" charset="-128"/>
                <a:ea typeface="Meiryo" charset="-128"/>
                <a:cs typeface="Meiryo" charset="-128"/>
              </a:rPr>
              <a:t>年に製品化</a:t>
            </a:r>
          </a:p>
        </p:txBody>
      </p:sp>
      <p:sp>
        <p:nvSpPr>
          <p:cNvPr id="16" name="正方形/長方形 15"/>
          <p:cNvSpPr/>
          <p:nvPr/>
        </p:nvSpPr>
        <p:spPr>
          <a:xfrm>
            <a:off x="5576078" y="3933056"/>
            <a:ext cx="2876519" cy="431927"/>
          </a:xfrm>
          <a:prstGeom prst="rect">
            <a:avLst/>
          </a:prstGeom>
          <a:solidFill>
            <a:srgbClr val="0432FF"/>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7" name="正方形/長方形 16"/>
          <p:cNvSpPr/>
          <p:nvPr/>
        </p:nvSpPr>
        <p:spPr>
          <a:xfrm>
            <a:off x="418369" y="4399135"/>
            <a:ext cx="4955683" cy="30777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400">
                <a:solidFill>
                  <a:schemeClr val="bg1"/>
                </a:solidFill>
                <a:latin typeface="Meiryo" charset="-128"/>
                <a:ea typeface="Meiryo" charset="-128"/>
                <a:cs typeface="Meiryo" charset="-128"/>
              </a:rPr>
              <a:t>シミュレーション</a:t>
            </a:r>
            <a:endParaRPr lang="ja-JP" altLang="en-US" sz="1400" dirty="0">
              <a:solidFill>
                <a:schemeClr val="bg1"/>
              </a:solidFill>
              <a:latin typeface="Meiryo" charset="-128"/>
              <a:ea typeface="Meiryo" charset="-128"/>
              <a:cs typeface="Meiryo" charset="-128"/>
            </a:endParaRPr>
          </a:p>
        </p:txBody>
      </p:sp>
      <p:sp>
        <p:nvSpPr>
          <p:cNvPr id="19" name="正方形/長方形 18"/>
          <p:cNvSpPr/>
          <p:nvPr/>
        </p:nvSpPr>
        <p:spPr>
          <a:xfrm>
            <a:off x="5576079" y="4399133"/>
            <a:ext cx="2876518" cy="307777"/>
          </a:xfrm>
          <a:prstGeom prst="rect">
            <a:avLst/>
          </a:prstGeom>
          <a:solidFill>
            <a:srgbClr val="0432FF"/>
          </a:solidFill>
          <a:effectLst>
            <a:outerShdw blurRad="50800" dist="38100" dir="2700000" algn="tl" rotWithShape="0">
              <a:prstClr val="black">
                <a:alpha val="40000"/>
              </a:prstClr>
            </a:outerShdw>
          </a:effectLst>
        </p:spPr>
        <p:txBody>
          <a:bodyPr wrap="square">
            <a:noAutofit/>
          </a:bodyPr>
          <a:lstStyle/>
          <a:p>
            <a:pPr algn="ctr"/>
            <a:r>
              <a:rPr lang="ja-JP" altLang="en-US" sz="1400" dirty="0">
                <a:solidFill>
                  <a:schemeClr val="bg1"/>
                </a:solidFill>
                <a:latin typeface="Meiryo" charset="-128"/>
                <a:ea typeface="Meiryo" charset="-128"/>
                <a:cs typeface="Meiryo" charset="-128"/>
              </a:rPr>
              <a:t>物理実験装置</a:t>
            </a:r>
          </a:p>
        </p:txBody>
      </p:sp>
      <p:pic>
        <p:nvPicPr>
          <p:cNvPr id="20" name="図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9945" y="1246929"/>
            <a:ext cx="934823" cy="622082"/>
          </a:xfrm>
          <a:prstGeom prst="rect">
            <a:avLst/>
          </a:prstGeom>
        </p:spPr>
      </p:pic>
      <p:pic>
        <p:nvPicPr>
          <p:cNvPr id="21" name="図 20"/>
          <p:cNvPicPr>
            <a:picLocks noChangeAspect="1"/>
          </p:cNvPicPr>
          <p:nvPr/>
        </p:nvPicPr>
        <p:blipFill>
          <a:blip r:embed="rId3">
            <a:clrChange>
              <a:clrFrom>
                <a:srgbClr val="FFFFFF"/>
              </a:clrFrom>
              <a:clrTo>
                <a:srgbClr val="FFFFFF">
                  <a:alpha val="0"/>
                </a:srgbClr>
              </a:clrTo>
            </a:clrChange>
          </a:blip>
          <a:stretch>
            <a:fillRect/>
          </a:stretch>
        </p:blipFill>
        <p:spPr>
          <a:xfrm>
            <a:off x="5276910" y="1202695"/>
            <a:ext cx="1255901" cy="703305"/>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8057" y="1246900"/>
            <a:ext cx="1060782" cy="614894"/>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78990" y="1262355"/>
            <a:ext cx="825162" cy="618075"/>
          </a:xfrm>
          <a:prstGeom prst="rect">
            <a:avLst/>
          </a:prstGeom>
        </p:spPr>
      </p:pic>
      <p:pic>
        <p:nvPicPr>
          <p:cNvPr id="24" name="図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5337" y="1246900"/>
            <a:ext cx="967954" cy="645303"/>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79608" y="1262355"/>
            <a:ext cx="780030" cy="618075"/>
          </a:xfrm>
          <a:prstGeom prst="rect">
            <a:avLst/>
          </a:prstGeom>
        </p:spPr>
      </p:pic>
      <p:sp>
        <p:nvSpPr>
          <p:cNvPr id="27" name="テキスト ボックス 26"/>
          <p:cNvSpPr txBox="1"/>
          <p:nvPr/>
        </p:nvSpPr>
        <p:spPr>
          <a:xfrm>
            <a:off x="5693549" y="5098496"/>
            <a:ext cx="1261884"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周波数割り当て</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710757" y="5428242"/>
            <a:ext cx="954107"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素因数分解</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6137413" y="5738592"/>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交通流最適化</a:t>
            </a:r>
          </a:p>
        </p:txBody>
      </p:sp>
      <p:sp>
        <p:nvSpPr>
          <p:cNvPr id="30" name="テキスト ボックス 29"/>
          <p:cNvSpPr txBox="1"/>
          <p:nvPr/>
        </p:nvSpPr>
        <p:spPr>
          <a:xfrm>
            <a:off x="7318057" y="5733282"/>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与信評価</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318057" y="5393768"/>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画像認識</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7308787" y="5100726"/>
            <a:ext cx="800219"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強化学習</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1995118" y="5739563"/>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為替アービトラージ最適化</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4106088" y="5738592"/>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投資ポートフォリオ最適化</a:t>
            </a:r>
            <a:endParaRPr kumimoji="1" lang="ja-JP" altLang="en-US" sz="1200" dirty="0">
              <a:solidFill>
                <a:schemeClr val="bg1"/>
              </a:solidFill>
              <a:latin typeface="Meiryo" charset="-128"/>
              <a:ea typeface="Meiryo" charset="-128"/>
              <a:cs typeface="Meiryo" charset="-128"/>
            </a:endParaRPr>
          </a:p>
        </p:txBody>
      </p:sp>
      <p:sp>
        <p:nvSpPr>
          <p:cNvPr id="35" name="テキスト ボックス 34"/>
          <p:cNvSpPr txBox="1"/>
          <p:nvPr/>
        </p:nvSpPr>
        <p:spPr>
          <a:xfrm>
            <a:off x="3410312" y="5118458"/>
            <a:ext cx="2031325"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タンパク質折りたたみ問題</a:t>
            </a:r>
            <a:endParaRPr kumimoji="1" lang="ja-JP" altLang="en-US" sz="1200" dirty="0">
              <a:solidFill>
                <a:schemeClr val="bg1"/>
              </a:solidFill>
              <a:latin typeface="Meiryo" charset="-128"/>
              <a:ea typeface="Meiryo" charset="-128"/>
              <a:cs typeface="Meiryo" charset="-128"/>
            </a:endParaRPr>
          </a:p>
        </p:txBody>
      </p:sp>
      <p:sp>
        <p:nvSpPr>
          <p:cNvPr id="36" name="テキスト ボックス 35"/>
          <p:cNvSpPr txBox="1"/>
          <p:nvPr/>
        </p:nvSpPr>
        <p:spPr>
          <a:xfrm>
            <a:off x="710757" y="5096380"/>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分子類似性問題</a:t>
            </a:r>
          </a:p>
        </p:txBody>
      </p:sp>
      <p:sp>
        <p:nvSpPr>
          <p:cNvPr id="37" name="テキスト ボックス 36"/>
          <p:cNvSpPr txBox="1"/>
          <p:nvPr/>
        </p:nvSpPr>
        <p:spPr>
          <a:xfrm>
            <a:off x="710757" y="5733282"/>
            <a:ext cx="1107996"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衛星画像解析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2070665" y="5106037"/>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クラスタリング</a:t>
            </a:r>
          </a:p>
        </p:txBody>
      </p:sp>
      <p:sp>
        <p:nvSpPr>
          <p:cNvPr id="40" name="下矢印 39"/>
          <p:cNvSpPr/>
          <p:nvPr/>
        </p:nvSpPr>
        <p:spPr>
          <a:xfrm>
            <a:off x="6510606" y="4755273"/>
            <a:ext cx="991517" cy="264152"/>
          </a:xfrm>
          <a:prstGeom prst="downArrow">
            <a:avLst>
              <a:gd name="adj1" fmla="val 59042"/>
              <a:gd name="adj2" fmla="val 6696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611908" y="5376801"/>
            <a:ext cx="3647152" cy="369332"/>
          </a:xfrm>
          <a:prstGeom prst="rect">
            <a:avLst/>
          </a:prstGeom>
          <a:noFill/>
        </p:spPr>
        <p:txBody>
          <a:bodyPr wrap="none" rtlCol="0">
            <a:spAutoFit/>
          </a:bodyPr>
          <a:lstStyle/>
          <a:p>
            <a:pPr algn="ctr"/>
            <a:r>
              <a:rPr lang="ja-JP" altLang="en-US" b="1">
                <a:solidFill>
                  <a:schemeClr val="bg1"/>
                </a:solidFill>
                <a:latin typeface="Meiryo" charset="-128"/>
                <a:ea typeface="Meiryo" charset="-128"/>
                <a:cs typeface="Meiryo" charset="-128"/>
              </a:rPr>
              <a:t>検討されているアプリケーション</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4144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57FA9D-1A8D-9F48-A95E-F87C7DB08513}"/>
              </a:ext>
            </a:extLst>
          </p:cNvPr>
          <p:cNvSpPr>
            <a:spLocks noGrp="1"/>
          </p:cNvSpPr>
          <p:nvPr>
            <p:ph type="title"/>
          </p:nvPr>
        </p:nvSpPr>
        <p:spPr/>
        <p:txBody>
          <a:bodyPr/>
          <a:lstStyle/>
          <a:p>
            <a:r>
              <a:rPr kumimoji="1" lang="ja-JP" altLang="en-US"/>
              <a:t>量子コンピュータの開発競争</a:t>
            </a:r>
          </a:p>
        </p:txBody>
      </p:sp>
      <p:sp>
        <p:nvSpPr>
          <p:cNvPr id="3" name="スライド番号プレースホルダー 2">
            <a:extLst>
              <a:ext uri="{FF2B5EF4-FFF2-40B4-BE49-F238E27FC236}">
                <a16:creationId xmlns:a16="http://schemas.microsoft.com/office/drawing/2014/main" id="{80F09492-866A-1644-A31F-9AF58136EFF4}"/>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1026" name="Picture 2" descr="https://cdn.mainichi.jp/vol1/2018/11/08/20181108ddm001010006000p/4.jpg?3">
            <a:hlinkClick r:id="rId2"/>
            <a:extLst>
              <a:ext uri="{FF2B5EF4-FFF2-40B4-BE49-F238E27FC236}">
                <a16:creationId xmlns:a16="http://schemas.microsoft.com/office/drawing/2014/main" id="{1AB0DEFF-6CC3-5449-AA6E-6B724BD24D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412" y="-23180253"/>
            <a:ext cx="25273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cdn.mainichi.jp/vol1/2018/11/08/20181108ddm001010014000p/4.jpg?1">
            <a:hlinkClick r:id="rId4"/>
            <a:extLst>
              <a:ext uri="{FF2B5EF4-FFF2-40B4-BE49-F238E27FC236}">
                <a16:creationId xmlns:a16="http://schemas.microsoft.com/office/drawing/2014/main" id="{31BA9215-5BD7-8148-8B58-5DB44C79C6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5412" y="-20633903"/>
            <a:ext cx="25273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mainichi.jp/vol1/2018/11/07/20181107dde001010002000p/6.jpg?1">
            <a:hlinkClick r:id="rId6"/>
            <a:extLst>
              <a:ext uri="{FF2B5EF4-FFF2-40B4-BE49-F238E27FC236}">
                <a16:creationId xmlns:a16="http://schemas.microsoft.com/office/drawing/2014/main" id="{AD95ED82-D2D1-9544-B2C8-006FE52D16A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5412" y="-19308341"/>
            <a:ext cx="2832100" cy="42418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5" descr="https://cdn.mainichi.jp/vol1/images/pc/icon-member.svg?d=1">
            <a:hlinkClick r:id="rId8"/>
            <a:extLst>
              <a:ext uri="{FF2B5EF4-FFF2-40B4-BE49-F238E27FC236}">
                <a16:creationId xmlns:a16="http://schemas.microsoft.com/office/drawing/2014/main" id="{D311C0FC-5C2C-3D4D-A2C1-08D06739EF5D}"/>
              </a:ext>
            </a:extLst>
          </p:cNvPr>
          <p:cNvSpPr>
            <a:spLocks noChangeAspect="1" noChangeArrowheads="1"/>
          </p:cNvSpPr>
          <p:nvPr/>
        </p:nvSpPr>
        <p:spPr bwMode="auto">
          <a:xfrm>
            <a:off x="-765100" y="-149506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0" name="Picture 6" descr="毎日新聞社は、東京2020大会のオフィシャルパートナーです">
            <a:hlinkClick r:id="rId9"/>
            <a:extLst>
              <a:ext uri="{FF2B5EF4-FFF2-40B4-BE49-F238E27FC236}">
                <a16:creationId xmlns:a16="http://schemas.microsoft.com/office/drawing/2014/main" id="{B4C24530-104A-6342-AAF1-962C57A6F01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0025" y="-14385503"/>
            <a:ext cx="3810000" cy="18415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7" descr="https://cdn.mainichi.jp/vol1/images/pc/logo-mainichi_w.svg">
            <a:extLst>
              <a:ext uri="{FF2B5EF4-FFF2-40B4-BE49-F238E27FC236}">
                <a16:creationId xmlns:a16="http://schemas.microsoft.com/office/drawing/2014/main" id="{3809517E-47F0-3040-8552-1056873C3E35}"/>
              </a:ext>
            </a:extLst>
          </p:cNvPr>
          <p:cNvSpPr>
            <a:spLocks noChangeAspect="1" noChangeArrowheads="1"/>
          </p:cNvSpPr>
          <p:nvPr/>
        </p:nvSpPr>
        <p:spPr bwMode="auto">
          <a:xfrm>
            <a:off x="-771450" y="193091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2" name="Picture 8" descr="https://cdn.mainichi.jp/vol1/2018/11/08/20181108ddm001010006000p/9.jpg?3">
            <a:extLst>
              <a:ext uri="{FF2B5EF4-FFF2-40B4-BE49-F238E27FC236}">
                <a16:creationId xmlns:a16="http://schemas.microsoft.com/office/drawing/2014/main" id="{363F9E4E-A459-8247-99B7-528EB512407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75656" y="824163"/>
            <a:ext cx="6192688" cy="575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44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四角形吹き出し 213"/>
          <p:cNvSpPr/>
          <p:nvPr/>
        </p:nvSpPr>
        <p:spPr>
          <a:xfrm>
            <a:off x="4828697" y="939680"/>
            <a:ext cx="2279800" cy="411416"/>
          </a:xfrm>
          <a:prstGeom prst="wedgeRectCallout">
            <a:avLst>
              <a:gd name="adj1" fmla="val 30788"/>
              <a:gd name="adj2" fmla="val 144818"/>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四角形吹き出し 8"/>
          <p:cNvSpPr/>
          <p:nvPr/>
        </p:nvSpPr>
        <p:spPr>
          <a:xfrm>
            <a:off x="4828697" y="946574"/>
            <a:ext cx="2279800" cy="411416"/>
          </a:xfrm>
          <a:prstGeom prst="wedgeRectCallout">
            <a:avLst>
              <a:gd name="adj1" fmla="val -28632"/>
              <a:gd name="adj2" fmla="val 12835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748757" y="5180727"/>
            <a:ext cx="7646486" cy="136815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の計算原理</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grpSp>
        <p:nvGrpSpPr>
          <p:cNvPr id="7" name="図形グループ 6"/>
          <p:cNvGrpSpPr/>
          <p:nvPr/>
        </p:nvGrpSpPr>
        <p:grpSpPr>
          <a:xfrm>
            <a:off x="932602" y="1794091"/>
            <a:ext cx="504056" cy="504056"/>
            <a:chOff x="2295021" y="2564904"/>
            <a:chExt cx="647923" cy="648072"/>
          </a:xfrm>
        </p:grpSpPr>
        <p:sp>
          <p:nvSpPr>
            <p:cNvPr id="4" name="ドーナツ 3"/>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カーブ矢印 4"/>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カーブ矢印 5"/>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1580674" y="1794091"/>
            <a:ext cx="504056" cy="504056"/>
            <a:chOff x="2295021" y="2564904"/>
            <a:chExt cx="647923" cy="648072"/>
          </a:xfrm>
        </p:grpSpPr>
        <p:sp>
          <p:nvSpPr>
            <p:cNvPr id="17" name="ドーナツ 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カーブ矢印 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カーブ矢印 1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932602" y="3059861"/>
            <a:ext cx="504056" cy="504056"/>
            <a:chOff x="2295021" y="2564904"/>
            <a:chExt cx="647923" cy="648072"/>
          </a:xfrm>
        </p:grpSpPr>
        <p:sp>
          <p:nvSpPr>
            <p:cNvPr id="21" name="ドーナツ 2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カーブ矢印 2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カーブ矢印 2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939829" y="2426959"/>
            <a:ext cx="504056" cy="504056"/>
            <a:chOff x="2295021" y="2564904"/>
            <a:chExt cx="647923" cy="648072"/>
          </a:xfrm>
        </p:grpSpPr>
        <p:sp>
          <p:nvSpPr>
            <p:cNvPr id="25" name="ドーナツ 2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カーブ矢印 2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カーブ矢印 2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1584108" y="2426959"/>
            <a:ext cx="504056" cy="504056"/>
            <a:chOff x="2295021" y="2564904"/>
            <a:chExt cx="647923" cy="648072"/>
          </a:xfrm>
        </p:grpSpPr>
        <p:sp>
          <p:nvSpPr>
            <p:cNvPr id="29" name="ドーナツ 2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カーブ矢印 2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カーブ矢印 3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1580674" y="3059861"/>
            <a:ext cx="504056" cy="504056"/>
            <a:chOff x="2295021" y="2564904"/>
            <a:chExt cx="647923" cy="648072"/>
          </a:xfrm>
        </p:grpSpPr>
        <p:sp>
          <p:nvSpPr>
            <p:cNvPr id="33" name="ドーナツ 3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カーブ矢印 3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カーブ矢印 3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2224778" y="1794057"/>
            <a:ext cx="504056" cy="504056"/>
            <a:chOff x="2295021" y="2564904"/>
            <a:chExt cx="647923" cy="648072"/>
          </a:xfrm>
        </p:grpSpPr>
        <p:sp>
          <p:nvSpPr>
            <p:cNvPr id="37" name="ドーナツ 3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カーブ矢印 3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カーブ矢印 3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228212" y="2426925"/>
            <a:ext cx="504056" cy="504056"/>
            <a:chOff x="2295021" y="2564904"/>
            <a:chExt cx="647923" cy="648072"/>
          </a:xfrm>
        </p:grpSpPr>
        <p:sp>
          <p:nvSpPr>
            <p:cNvPr id="41" name="ドーナツ 4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カーブ矢印 4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カーブ矢印 4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224778" y="3059827"/>
            <a:ext cx="504056" cy="504056"/>
            <a:chOff x="2295021" y="2564904"/>
            <a:chExt cx="647923" cy="648072"/>
          </a:xfrm>
        </p:grpSpPr>
        <p:sp>
          <p:nvSpPr>
            <p:cNvPr id="45" name="ドーナツ 4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カーブ矢印 4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右カーブ矢印 4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3649727" y="1794125"/>
            <a:ext cx="504056" cy="504056"/>
            <a:chOff x="2295021" y="2564904"/>
            <a:chExt cx="647923" cy="648072"/>
          </a:xfrm>
        </p:grpSpPr>
        <p:sp>
          <p:nvSpPr>
            <p:cNvPr id="49" name="ドーナツ 4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4297799" y="1794125"/>
            <a:ext cx="504056" cy="504056"/>
            <a:chOff x="2295021" y="2564904"/>
            <a:chExt cx="647923" cy="648072"/>
          </a:xfrm>
        </p:grpSpPr>
        <p:sp>
          <p:nvSpPr>
            <p:cNvPr id="53" name="ドーナツ 5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カーブ矢印 5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カーブ矢印 5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55"/>
          <p:cNvGrpSpPr/>
          <p:nvPr/>
        </p:nvGrpSpPr>
        <p:grpSpPr>
          <a:xfrm>
            <a:off x="3649727" y="3059895"/>
            <a:ext cx="504056" cy="504056"/>
            <a:chOff x="2295021" y="2564904"/>
            <a:chExt cx="647923" cy="648072"/>
          </a:xfrm>
        </p:grpSpPr>
        <p:sp>
          <p:nvSpPr>
            <p:cNvPr id="57" name="ドーナツ 5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カーブ矢印 5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カーブ矢印 5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3656954" y="2426993"/>
            <a:ext cx="504056" cy="504056"/>
            <a:chOff x="2295021" y="2564904"/>
            <a:chExt cx="647923" cy="648072"/>
          </a:xfrm>
        </p:grpSpPr>
        <p:sp>
          <p:nvSpPr>
            <p:cNvPr id="61" name="ドーナツ 6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右カーブ矢印 6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右カーブ矢印 6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4301233" y="2426993"/>
            <a:ext cx="504056" cy="504056"/>
            <a:chOff x="2295021" y="2564904"/>
            <a:chExt cx="647923" cy="648072"/>
          </a:xfrm>
        </p:grpSpPr>
        <p:sp>
          <p:nvSpPr>
            <p:cNvPr id="65" name="ドーナツ 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カーブ矢印 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右カーブ矢印 6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4297799" y="3059895"/>
            <a:ext cx="504056" cy="504056"/>
            <a:chOff x="2295021" y="2564904"/>
            <a:chExt cx="647923" cy="648072"/>
          </a:xfrm>
        </p:grpSpPr>
        <p:sp>
          <p:nvSpPr>
            <p:cNvPr id="69" name="ドーナツ 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右カーブ矢印 6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右カーブ矢印 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4938438" y="1794125"/>
            <a:ext cx="504056" cy="504056"/>
            <a:chOff x="2295021" y="2564904"/>
            <a:chExt cx="647923" cy="648072"/>
          </a:xfrm>
        </p:grpSpPr>
        <p:sp>
          <p:nvSpPr>
            <p:cNvPr id="73" name="ドーナツ 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カーブ矢印 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カーブ矢印 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4941872" y="2426993"/>
            <a:ext cx="504056" cy="504056"/>
            <a:chOff x="2295021" y="2564904"/>
            <a:chExt cx="647923" cy="648072"/>
          </a:xfrm>
        </p:grpSpPr>
        <p:sp>
          <p:nvSpPr>
            <p:cNvPr id="77" name="ドーナツ 7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右カーブ矢印 7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938438" y="3059895"/>
            <a:ext cx="504056" cy="504056"/>
            <a:chOff x="2295021" y="2564904"/>
            <a:chExt cx="647923" cy="648072"/>
          </a:xfrm>
        </p:grpSpPr>
        <p:sp>
          <p:nvSpPr>
            <p:cNvPr id="81" name="ドーナツ 8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右カーブ矢印 8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右カーブ矢印 8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6551146" y="1794057"/>
            <a:ext cx="504056" cy="504056"/>
            <a:chOff x="2295021" y="2564904"/>
            <a:chExt cx="647923" cy="648072"/>
          </a:xfrm>
        </p:grpSpPr>
        <p:sp>
          <p:nvSpPr>
            <p:cNvPr id="85" name="ドーナツ 8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カーブ矢印 8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7199218" y="1794057"/>
            <a:ext cx="504056" cy="504056"/>
            <a:chOff x="2295021" y="2564904"/>
            <a:chExt cx="647923" cy="648072"/>
          </a:xfrm>
        </p:grpSpPr>
        <p:sp>
          <p:nvSpPr>
            <p:cNvPr id="89" name="ドーナツ 8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カーブ矢印 8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6551146" y="3059827"/>
            <a:ext cx="504056" cy="504056"/>
            <a:chOff x="2295021" y="2564904"/>
            <a:chExt cx="647923" cy="648072"/>
          </a:xfrm>
        </p:grpSpPr>
        <p:sp>
          <p:nvSpPr>
            <p:cNvPr id="93" name="ドーナツ 9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カーブ矢印 9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558373" y="2426925"/>
            <a:ext cx="504056" cy="504056"/>
            <a:chOff x="2295021" y="2564904"/>
            <a:chExt cx="647923" cy="648072"/>
          </a:xfrm>
        </p:grpSpPr>
        <p:sp>
          <p:nvSpPr>
            <p:cNvPr id="97" name="ドーナツ 9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カーブ矢印 9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7202652" y="2426925"/>
            <a:ext cx="504056" cy="504056"/>
            <a:chOff x="2295021" y="2564904"/>
            <a:chExt cx="647923" cy="648072"/>
          </a:xfrm>
        </p:grpSpPr>
        <p:sp>
          <p:nvSpPr>
            <p:cNvPr id="101" name="ドーナツ 10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右カーブ矢印 10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7199218" y="3059827"/>
            <a:ext cx="504056" cy="504056"/>
            <a:chOff x="2295021" y="2564904"/>
            <a:chExt cx="647923" cy="648072"/>
          </a:xfrm>
        </p:grpSpPr>
        <p:sp>
          <p:nvSpPr>
            <p:cNvPr id="105" name="ドーナツ 10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右カーブ矢印 10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7839857" y="1794057"/>
            <a:ext cx="504056" cy="504056"/>
            <a:chOff x="2295021" y="2564904"/>
            <a:chExt cx="647923" cy="648072"/>
          </a:xfrm>
        </p:grpSpPr>
        <p:sp>
          <p:nvSpPr>
            <p:cNvPr id="109" name="ドーナツ 10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カーブ矢印 10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7843291" y="2426925"/>
            <a:ext cx="504056" cy="504056"/>
            <a:chOff x="2295021" y="2564904"/>
            <a:chExt cx="647923" cy="648072"/>
          </a:xfrm>
        </p:grpSpPr>
        <p:sp>
          <p:nvSpPr>
            <p:cNvPr id="113" name="ドーナツ 11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カーブ矢印 11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7839857" y="3059827"/>
            <a:ext cx="504056" cy="504056"/>
            <a:chOff x="2295021" y="2564904"/>
            <a:chExt cx="647923" cy="648072"/>
          </a:xfrm>
        </p:grpSpPr>
        <p:sp>
          <p:nvSpPr>
            <p:cNvPr id="117" name="ドーナツ 1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カーブ矢印 1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左右矢印 124"/>
          <p:cNvSpPr/>
          <p:nvPr/>
        </p:nvSpPr>
        <p:spPr>
          <a:xfrm flipV="1">
            <a:off x="4104985" y="197855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左右矢印 125"/>
          <p:cNvSpPr/>
          <p:nvPr/>
        </p:nvSpPr>
        <p:spPr>
          <a:xfrm flipV="1">
            <a:off x="4748777" y="1973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左右矢印 126"/>
          <p:cNvSpPr/>
          <p:nvPr/>
        </p:nvSpPr>
        <p:spPr>
          <a:xfrm flipV="1">
            <a:off x="4101841" y="261573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左右矢印 127"/>
          <p:cNvSpPr/>
          <p:nvPr/>
        </p:nvSpPr>
        <p:spPr>
          <a:xfrm flipV="1">
            <a:off x="4745633" y="2610459"/>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左右矢印 128"/>
          <p:cNvSpPr/>
          <p:nvPr/>
        </p:nvSpPr>
        <p:spPr>
          <a:xfrm flipV="1">
            <a:off x="4104985" y="3256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左右矢印 129"/>
          <p:cNvSpPr/>
          <p:nvPr/>
        </p:nvSpPr>
        <p:spPr>
          <a:xfrm flipV="1">
            <a:off x="4748777" y="3251001"/>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左右矢印 130"/>
          <p:cNvSpPr/>
          <p:nvPr/>
        </p:nvSpPr>
        <p:spPr>
          <a:xfrm rot="5400000" flipV="1">
            <a:off x="3780015" y="2299773"/>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左右矢印 131"/>
          <p:cNvSpPr/>
          <p:nvPr/>
        </p:nvSpPr>
        <p:spPr>
          <a:xfrm rot="5400000" flipV="1">
            <a:off x="3782368" y="293370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左右矢印 132"/>
          <p:cNvSpPr/>
          <p:nvPr/>
        </p:nvSpPr>
        <p:spPr>
          <a:xfrm rot="5400000" flipV="1">
            <a:off x="4437936" y="229504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左右矢印 133"/>
          <p:cNvSpPr/>
          <p:nvPr/>
        </p:nvSpPr>
        <p:spPr>
          <a:xfrm rot="5400000" flipV="1">
            <a:off x="4440289" y="2928984"/>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左右矢印 134"/>
          <p:cNvSpPr/>
          <p:nvPr/>
        </p:nvSpPr>
        <p:spPr>
          <a:xfrm rot="5400000" flipV="1">
            <a:off x="5059987" y="228902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左右矢印 135"/>
          <p:cNvSpPr/>
          <p:nvPr/>
        </p:nvSpPr>
        <p:spPr>
          <a:xfrm rot="5400000" flipV="1">
            <a:off x="5062340" y="2922955"/>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左右矢印 136"/>
          <p:cNvSpPr/>
          <p:nvPr/>
        </p:nvSpPr>
        <p:spPr>
          <a:xfrm flipV="1">
            <a:off x="7009166" y="19785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右矢印 137"/>
          <p:cNvSpPr/>
          <p:nvPr/>
        </p:nvSpPr>
        <p:spPr>
          <a:xfrm flipV="1">
            <a:off x="7652958" y="1973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右矢印 138"/>
          <p:cNvSpPr/>
          <p:nvPr/>
        </p:nvSpPr>
        <p:spPr>
          <a:xfrm flipV="1">
            <a:off x="7006022" y="2615704"/>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右矢印 139"/>
          <p:cNvSpPr/>
          <p:nvPr/>
        </p:nvSpPr>
        <p:spPr>
          <a:xfrm flipV="1">
            <a:off x="7649814" y="26104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右矢印 140"/>
          <p:cNvSpPr/>
          <p:nvPr/>
        </p:nvSpPr>
        <p:spPr>
          <a:xfrm flipV="1">
            <a:off x="7009166" y="3256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左右矢印 141"/>
          <p:cNvSpPr/>
          <p:nvPr/>
        </p:nvSpPr>
        <p:spPr>
          <a:xfrm flipV="1">
            <a:off x="7652958" y="3250967"/>
            <a:ext cx="252028" cy="144016"/>
          </a:xfrm>
          <a:prstGeom prst="leftRightArrow">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左右矢印 142"/>
          <p:cNvSpPr/>
          <p:nvPr/>
        </p:nvSpPr>
        <p:spPr>
          <a:xfrm rot="5400000" flipV="1">
            <a:off x="6684196" y="229973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左右矢印 143"/>
          <p:cNvSpPr/>
          <p:nvPr/>
        </p:nvSpPr>
        <p:spPr>
          <a:xfrm rot="5400000" flipV="1">
            <a:off x="6686549" y="2933674"/>
            <a:ext cx="252028" cy="144016"/>
          </a:xfrm>
          <a:prstGeom prst="leftRightArrow">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右矢印 144"/>
          <p:cNvSpPr/>
          <p:nvPr/>
        </p:nvSpPr>
        <p:spPr>
          <a:xfrm rot="5400000" flipV="1">
            <a:off x="7342117" y="229501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左右矢印 145"/>
          <p:cNvSpPr/>
          <p:nvPr/>
        </p:nvSpPr>
        <p:spPr>
          <a:xfrm rot="5400000" flipV="1">
            <a:off x="7344470" y="292895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左右矢印 146"/>
          <p:cNvSpPr/>
          <p:nvPr/>
        </p:nvSpPr>
        <p:spPr>
          <a:xfrm rot="5400000" flipV="1">
            <a:off x="7964168" y="228898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左右矢印 147"/>
          <p:cNvSpPr/>
          <p:nvPr/>
        </p:nvSpPr>
        <p:spPr>
          <a:xfrm rot="5400000" flipV="1">
            <a:off x="7966521" y="292292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9" name="図 14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066144">
            <a:off x="1711835" y="907529"/>
            <a:ext cx="442759" cy="504883"/>
          </a:xfrm>
          <a:prstGeom prst="rect">
            <a:avLst/>
          </a:prstGeom>
          <a:effectLst>
            <a:outerShdw blurRad="50800" dist="38100" dir="2700000" algn="tl" rotWithShape="0">
              <a:prstClr val="black">
                <a:alpha val="40000"/>
              </a:prstClr>
            </a:outerShdw>
          </a:effectLst>
        </p:spPr>
      </p:pic>
      <p:sp>
        <p:nvSpPr>
          <p:cNvPr id="150" name="フリーフォーム 149"/>
          <p:cNvSpPr/>
          <p:nvPr/>
        </p:nvSpPr>
        <p:spPr>
          <a:xfrm rot="1744600">
            <a:off x="1197587" y="148708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リーフォーム 150"/>
          <p:cNvSpPr/>
          <p:nvPr/>
        </p:nvSpPr>
        <p:spPr>
          <a:xfrm rot="838067">
            <a:off x="1553399" y="1467371"/>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リーフォーム 151"/>
          <p:cNvSpPr/>
          <p:nvPr/>
        </p:nvSpPr>
        <p:spPr>
          <a:xfrm rot="20603919">
            <a:off x="1831243" y="139207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リーフォーム 152"/>
          <p:cNvSpPr/>
          <p:nvPr/>
        </p:nvSpPr>
        <p:spPr>
          <a:xfrm rot="16893425">
            <a:off x="2125145" y="1469847"/>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リーフォーム 154"/>
          <p:cNvSpPr/>
          <p:nvPr/>
        </p:nvSpPr>
        <p:spPr>
          <a:xfrm rot="15991361">
            <a:off x="2386303" y="1479804"/>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6" name="図 15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066144">
            <a:off x="4345849" y="907597"/>
            <a:ext cx="442759" cy="504883"/>
          </a:xfrm>
          <a:prstGeom prst="rect">
            <a:avLst/>
          </a:prstGeom>
          <a:effectLst>
            <a:outerShdw blurRad="50800" dist="38100" dir="2700000" algn="tl" rotWithShape="0">
              <a:prstClr val="black">
                <a:alpha val="40000"/>
              </a:prstClr>
            </a:outerShdw>
          </a:effectLst>
        </p:spPr>
      </p:pic>
      <p:sp>
        <p:nvSpPr>
          <p:cNvPr id="157" name="フリーフォーム 156"/>
          <p:cNvSpPr/>
          <p:nvPr/>
        </p:nvSpPr>
        <p:spPr>
          <a:xfrm rot="1744600">
            <a:off x="3831601" y="148715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リーフォーム 158"/>
          <p:cNvSpPr/>
          <p:nvPr/>
        </p:nvSpPr>
        <p:spPr>
          <a:xfrm rot="20603919">
            <a:off x="4465257" y="139214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リーフォーム 160"/>
          <p:cNvSpPr/>
          <p:nvPr/>
        </p:nvSpPr>
        <p:spPr>
          <a:xfrm rot="15991361">
            <a:off x="5020317" y="1479872"/>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6565" y="836746"/>
            <a:ext cx="543164" cy="543164"/>
          </a:xfrm>
          <a:prstGeom prst="rect">
            <a:avLst/>
          </a:prstGeom>
          <a:effectLst>
            <a:outerShdw blurRad="50800" dist="76200" dir="2700000" algn="tl" rotWithShape="0">
              <a:prstClr val="black">
                <a:alpha val="40000"/>
              </a:prstClr>
            </a:outerShdw>
          </a:effectLst>
        </p:spPr>
      </p:pic>
      <p:sp>
        <p:nvSpPr>
          <p:cNvPr id="163" name="下矢印 162"/>
          <p:cNvSpPr/>
          <p:nvPr/>
        </p:nvSpPr>
        <p:spPr>
          <a:xfrm>
            <a:off x="7223840" y="1387150"/>
            <a:ext cx="461679" cy="322761"/>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163"/>
          <p:cNvGrpSpPr/>
          <p:nvPr/>
        </p:nvGrpSpPr>
        <p:grpSpPr>
          <a:xfrm>
            <a:off x="925783" y="5251852"/>
            <a:ext cx="504056" cy="504056"/>
            <a:chOff x="2295021" y="2564904"/>
            <a:chExt cx="647923" cy="648072"/>
          </a:xfrm>
        </p:grpSpPr>
        <p:sp>
          <p:nvSpPr>
            <p:cNvPr id="165" name="ドーナツ 1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右カーブ矢印 1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925783" y="5941901"/>
            <a:ext cx="504056" cy="504056"/>
            <a:chOff x="2295021" y="2564904"/>
            <a:chExt cx="647923" cy="648072"/>
          </a:xfrm>
        </p:grpSpPr>
        <p:sp>
          <p:nvSpPr>
            <p:cNvPr id="169" name="ドーナツ 1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カーブ矢印 1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3053512" y="5656071"/>
            <a:ext cx="504056" cy="504056"/>
            <a:chOff x="2295021" y="2564904"/>
            <a:chExt cx="647923" cy="648072"/>
          </a:xfrm>
        </p:grpSpPr>
        <p:sp>
          <p:nvSpPr>
            <p:cNvPr id="173" name="ドーナツ 1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右カーブ矢印 1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右カーブ矢印 1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6" name="テキスト ボックス 175"/>
          <p:cNvSpPr txBox="1"/>
          <p:nvPr/>
        </p:nvSpPr>
        <p:spPr>
          <a:xfrm>
            <a:off x="1446866" y="5384917"/>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77" name="テキスト ボックス 176"/>
          <p:cNvSpPr txBox="1"/>
          <p:nvPr/>
        </p:nvSpPr>
        <p:spPr>
          <a:xfrm>
            <a:off x="1446866" y="6101887"/>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78" name="正方形/長方形 177"/>
          <p:cNvSpPr/>
          <p:nvPr/>
        </p:nvSpPr>
        <p:spPr>
          <a:xfrm>
            <a:off x="4695302" y="5739546"/>
            <a:ext cx="3656429" cy="400110"/>
          </a:xfrm>
          <a:prstGeom prst="rect">
            <a:avLst/>
          </a:prstGeom>
        </p:spPr>
        <p:txBody>
          <a:bodyPr wrap="square">
            <a:spAutoFit/>
          </a:bodyPr>
          <a:lstStyle/>
          <a:p>
            <a:pPr algn="ctr"/>
            <a:r>
              <a:rPr lang="ja-JP" altLang="en-US" sz="1200" dirty="0">
                <a:solidFill>
                  <a:schemeClr val="accent6">
                    <a:lumMod val="50000"/>
                  </a:schemeClr>
                </a:solidFill>
                <a:latin typeface="Meiryo" charset="-128"/>
                <a:ea typeface="Meiryo" charset="-128"/>
                <a:cs typeface="Meiryo" charset="-128"/>
              </a:rPr>
              <a:t>「</a:t>
            </a:r>
            <a:r>
              <a:rPr lang="ja-JP" altLang="en-US" sz="1200" b="1" dirty="0">
                <a:solidFill>
                  <a:srgbClr val="FF0000"/>
                </a:solidFill>
                <a:latin typeface="Meiryo" charset="-128"/>
                <a:ea typeface="Meiryo" charset="-128"/>
                <a:cs typeface="Meiryo" charset="-128"/>
              </a:rPr>
              <a:t>０</a:t>
            </a:r>
            <a:r>
              <a:rPr lang="ja-JP" altLang="en-US" sz="1200" dirty="0">
                <a:solidFill>
                  <a:schemeClr val="accent6">
                    <a:lumMod val="50000"/>
                  </a:schemeClr>
                </a:solidFill>
                <a:latin typeface="Meiryo" charset="-128"/>
                <a:ea typeface="Meiryo" charset="-128"/>
                <a:cs typeface="Meiryo" charset="-128"/>
              </a:rPr>
              <a:t>」と「</a:t>
            </a:r>
            <a:r>
              <a:rPr lang="en-US" altLang="ja-JP" sz="1200" b="1" dirty="0">
                <a:solidFill>
                  <a:srgbClr val="0432FF"/>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」が同時に（各</a:t>
            </a:r>
            <a:r>
              <a:rPr lang="en-US" altLang="ja-JP" sz="1200" dirty="0">
                <a:solidFill>
                  <a:schemeClr val="accent6">
                    <a:lumMod val="50000"/>
                  </a:schemeClr>
                </a:solidFill>
                <a:latin typeface="Meiryo" charset="-128"/>
                <a:ea typeface="Meiryo" charset="-128"/>
                <a:cs typeface="Meiryo" charset="-128"/>
              </a:rPr>
              <a:t>50%</a:t>
            </a:r>
            <a:r>
              <a:rPr lang="ja-JP" altLang="en-US" sz="1200" dirty="0">
                <a:solidFill>
                  <a:schemeClr val="accent6">
                    <a:lumMod val="50000"/>
                  </a:schemeClr>
                </a:solidFill>
                <a:latin typeface="Meiryo" charset="-128"/>
                <a:ea typeface="Meiryo" charset="-128"/>
                <a:cs typeface="Meiryo" charset="-128"/>
              </a:rPr>
              <a:t>の確率）で存在</a:t>
            </a:r>
            <a:endParaRPr lang="en-US" altLang="ja-JP" sz="1200" dirty="0">
              <a:solidFill>
                <a:schemeClr val="accent6">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D-Wave で用いられている超電導回路内の電流の向きの重ね合わせ状態</a:t>
            </a:r>
          </a:p>
        </p:txBody>
      </p:sp>
      <p:sp>
        <p:nvSpPr>
          <p:cNvPr id="179" name="右中かっこ 178"/>
          <p:cNvSpPr/>
          <p:nvPr/>
        </p:nvSpPr>
        <p:spPr>
          <a:xfrm>
            <a:off x="2655906" y="5395889"/>
            <a:ext cx="221286" cy="972025"/>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テキスト ボックス 179"/>
          <p:cNvSpPr txBox="1"/>
          <p:nvPr/>
        </p:nvSpPr>
        <p:spPr>
          <a:xfrm>
            <a:off x="3585689" y="5604902"/>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81" name="テキスト ボックス 180"/>
          <p:cNvSpPr txBox="1"/>
          <p:nvPr/>
        </p:nvSpPr>
        <p:spPr>
          <a:xfrm>
            <a:off x="3578916" y="5970379"/>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82" name="テキスト ボックス 181"/>
          <p:cNvSpPr txBox="1"/>
          <p:nvPr/>
        </p:nvSpPr>
        <p:spPr>
          <a:xfrm>
            <a:off x="1669327" y="5740463"/>
            <a:ext cx="825867"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超電導回路</a:t>
            </a:r>
            <a:endParaRPr kumimoji="1" lang="ja-JP" altLang="en-US" sz="1000" dirty="0">
              <a:solidFill>
                <a:schemeClr val="accent6">
                  <a:lumMod val="75000"/>
                </a:schemeClr>
              </a:solidFill>
              <a:latin typeface="Meiryo" charset="-128"/>
              <a:ea typeface="Meiryo" charset="-128"/>
              <a:cs typeface="Meiryo" charset="-128"/>
            </a:endParaRPr>
          </a:p>
        </p:txBody>
      </p:sp>
      <p:cxnSp>
        <p:nvCxnSpPr>
          <p:cNvPr id="184" name="直線矢印コネクタ 183"/>
          <p:cNvCxnSpPr>
            <a:stCxn id="182" idx="1"/>
            <a:endCxn id="165" idx="5"/>
          </p:cNvCxnSpPr>
          <p:nvPr/>
        </p:nvCxnSpPr>
        <p:spPr>
          <a:xfrm flipH="1" flipV="1">
            <a:off x="1356022" y="5682091"/>
            <a:ext cx="313305" cy="181483"/>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a:stCxn id="182" idx="1"/>
            <a:endCxn id="169" idx="7"/>
          </p:cNvCxnSpPr>
          <p:nvPr/>
        </p:nvCxnSpPr>
        <p:spPr>
          <a:xfrm flipH="1">
            <a:off x="1356022" y="5863574"/>
            <a:ext cx="313305" cy="152144"/>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4049735" y="5768557"/>
            <a:ext cx="297573" cy="276999"/>
          </a:xfrm>
          <a:prstGeom prst="rect">
            <a:avLst/>
          </a:prstGeom>
          <a:noFill/>
        </p:spPr>
        <p:txBody>
          <a:bodyPr wrap="square" rtlCol="0">
            <a:spAutoFit/>
          </a:bodyPr>
          <a:lstStyle/>
          <a:p>
            <a:r>
              <a:rPr kumimoji="1" lang="en-US" altLang="ja-JP" sz="1200">
                <a:solidFill>
                  <a:schemeClr val="accent6">
                    <a:lumMod val="75000"/>
                  </a:schemeClr>
                </a:solidFill>
              </a:rPr>
              <a:t>&amp;</a:t>
            </a:r>
            <a:endParaRPr kumimoji="1" lang="ja-JP" altLang="en-US" sz="1200" dirty="0">
              <a:solidFill>
                <a:schemeClr val="accent6">
                  <a:lumMod val="75000"/>
                </a:schemeClr>
              </a:solidFill>
            </a:endParaRPr>
          </a:p>
        </p:txBody>
      </p:sp>
      <p:sp>
        <p:nvSpPr>
          <p:cNvPr id="194" name="テキスト ボックス 193"/>
          <p:cNvSpPr txBox="1"/>
          <p:nvPr/>
        </p:nvSpPr>
        <p:spPr>
          <a:xfrm>
            <a:off x="887796" y="3750131"/>
            <a:ext cx="1903980"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磁場を与える</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kumimoji="1" lang="ja-JP" altLang="en-US" sz="1200" dirty="0">
                <a:solidFill>
                  <a:srgbClr val="0070C0"/>
                </a:solidFill>
                <a:latin typeface="Meiryo" charset="-128"/>
                <a:ea typeface="Meiryo" charset="-128"/>
                <a:cs typeface="Meiryo" charset="-128"/>
              </a:rPr>
              <a:t>解くべき問題に合わせて</a:t>
            </a:r>
            <a:r>
              <a:rPr lang="ja-JP" altLang="en-US" sz="1200" dirty="0">
                <a:solidFill>
                  <a:srgbClr val="0070C0"/>
                </a:solidFill>
                <a:latin typeface="Meiryo" charset="-128"/>
                <a:ea typeface="Meiryo" charset="-128"/>
                <a:cs typeface="Meiryo" charset="-128"/>
              </a:rPr>
              <a:t>相互作用を設定する</a:t>
            </a:r>
            <a:endParaRPr kumimoji="1" lang="ja-JP" altLang="en-US" sz="1200" dirty="0">
              <a:solidFill>
                <a:srgbClr val="0070C0"/>
              </a:solidFill>
              <a:latin typeface="Meiryo" charset="-128"/>
              <a:ea typeface="Meiryo" charset="-128"/>
              <a:cs typeface="Meiryo" charset="-128"/>
            </a:endParaRPr>
          </a:p>
        </p:txBody>
      </p:sp>
      <p:sp>
        <p:nvSpPr>
          <p:cNvPr id="195" name="テキスト ボックス 194"/>
          <p:cNvSpPr txBox="1"/>
          <p:nvPr/>
        </p:nvSpPr>
        <p:spPr>
          <a:xfrm>
            <a:off x="3627420" y="3750130"/>
            <a:ext cx="1889159" cy="646331"/>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磁場を弱くしてゆく</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相互作用を徐々強くしてゆく</a:t>
            </a:r>
            <a:endParaRPr kumimoji="1" lang="ja-JP" altLang="en-US" sz="1200" dirty="0">
              <a:solidFill>
                <a:srgbClr val="0070C0"/>
              </a:solidFill>
              <a:latin typeface="Meiryo" charset="-128"/>
              <a:ea typeface="Meiryo" charset="-128"/>
              <a:cs typeface="Meiryo" charset="-128"/>
            </a:endParaRPr>
          </a:p>
        </p:txBody>
      </p:sp>
      <p:sp>
        <p:nvSpPr>
          <p:cNvPr id="196" name="テキスト ボックス 195"/>
          <p:cNvSpPr txBox="1"/>
          <p:nvPr/>
        </p:nvSpPr>
        <p:spPr>
          <a:xfrm>
            <a:off x="6558964" y="3750130"/>
            <a:ext cx="1792767"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磁場を無くす</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重ね合わせ状態が崩れ一通りの状態になる</a:t>
            </a:r>
            <a:r>
              <a:rPr lang="en-US" altLang="ja-JP" sz="1200" dirty="0">
                <a:solidFill>
                  <a:srgbClr val="0432FF"/>
                </a:solidFill>
                <a:latin typeface="Meiryo" charset="-128"/>
                <a:ea typeface="Meiryo" charset="-128"/>
                <a:cs typeface="Meiryo" charset="-128"/>
              </a:rPr>
              <a:t>=</a:t>
            </a:r>
            <a:r>
              <a:rPr lang="ja-JP" altLang="en-US" sz="1200" b="1" u="sng" dirty="0">
                <a:solidFill>
                  <a:srgbClr val="0432FF"/>
                </a:solidFill>
                <a:latin typeface="Meiryo" charset="-128"/>
                <a:ea typeface="Meiryo" charset="-128"/>
                <a:cs typeface="Meiryo" charset="-128"/>
              </a:rPr>
              <a:t>計算結果</a:t>
            </a:r>
            <a:endParaRPr kumimoji="1" lang="ja-JP" altLang="en-US" sz="1200" b="1" u="sng" dirty="0">
              <a:solidFill>
                <a:srgbClr val="0432FF"/>
              </a:solidFill>
              <a:latin typeface="Meiryo" charset="-128"/>
              <a:ea typeface="Meiryo" charset="-128"/>
              <a:cs typeface="Meiryo" charset="-128"/>
            </a:endParaRPr>
          </a:p>
        </p:txBody>
      </p:sp>
      <p:sp>
        <p:nvSpPr>
          <p:cNvPr id="197" name="ストライプ矢印 196"/>
          <p:cNvSpPr/>
          <p:nvPr/>
        </p:nvSpPr>
        <p:spPr>
          <a:xfrm>
            <a:off x="2945805"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ストライプ矢印 197"/>
          <p:cNvSpPr/>
          <p:nvPr/>
        </p:nvSpPr>
        <p:spPr>
          <a:xfrm>
            <a:off x="5731740"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左右矢印 207"/>
          <p:cNvSpPr/>
          <p:nvPr/>
        </p:nvSpPr>
        <p:spPr>
          <a:xfrm flipV="1">
            <a:off x="5235512" y="1176120"/>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左右矢印 208"/>
          <p:cNvSpPr/>
          <p:nvPr/>
        </p:nvSpPr>
        <p:spPr>
          <a:xfrm flipV="1">
            <a:off x="5235512" y="98855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5475669" y="1133485"/>
            <a:ext cx="1723549" cy="215444"/>
          </a:xfrm>
          <a:prstGeom prst="rect">
            <a:avLst/>
          </a:prstGeom>
          <a:noFill/>
        </p:spPr>
        <p:txBody>
          <a:bodyPr wrap="none" rtlCol="0">
            <a:spAutoFit/>
          </a:bodyPr>
          <a:lstStyle/>
          <a:p>
            <a:r>
              <a:rPr lang="ja-JP" altLang="en-US" sz="800" dirty="0">
                <a:latin typeface="Meiryo" charset="-128"/>
                <a:ea typeface="Meiryo" charset="-128"/>
                <a:cs typeface="Meiryo" charset="-128"/>
              </a:rPr>
              <a:t>逆方向に向かわせる（反強磁性）</a:t>
            </a:r>
            <a:endParaRPr kumimoji="1" lang="ja-JP" altLang="en-US" sz="800" dirty="0">
              <a:latin typeface="Meiryo" charset="-128"/>
              <a:ea typeface="Meiryo" charset="-128"/>
              <a:cs typeface="Meiryo" charset="-128"/>
            </a:endParaRPr>
          </a:p>
        </p:txBody>
      </p:sp>
      <p:sp>
        <p:nvSpPr>
          <p:cNvPr id="210" name="テキスト ボックス 209"/>
          <p:cNvSpPr txBox="1"/>
          <p:nvPr/>
        </p:nvSpPr>
        <p:spPr>
          <a:xfrm>
            <a:off x="4843045" y="969415"/>
            <a:ext cx="453970" cy="415498"/>
          </a:xfrm>
          <a:prstGeom prst="rect">
            <a:avLst/>
          </a:prstGeom>
          <a:noFill/>
        </p:spPr>
        <p:txBody>
          <a:bodyPr wrap="none" rtlCol="0">
            <a:spAutoFit/>
          </a:bodyPr>
          <a:lstStyle/>
          <a:p>
            <a:r>
              <a:rPr lang="ja-JP" altLang="en-US" sz="1050" dirty="0">
                <a:latin typeface="Meiryo" charset="-128"/>
                <a:ea typeface="Meiryo" charset="-128"/>
                <a:cs typeface="Meiryo" charset="-128"/>
              </a:rPr>
              <a:t>相互</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作用</a:t>
            </a:r>
            <a:endParaRPr kumimoji="1" lang="ja-JP" altLang="en-US" sz="1050" dirty="0">
              <a:latin typeface="Meiryo" charset="-128"/>
              <a:ea typeface="Meiryo" charset="-128"/>
              <a:cs typeface="Meiryo" charset="-128"/>
            </a:endParaRPr>
          </a:p>
        </p:txBody>
      </p:sp>
      <p:sp>
        <p:nvSpPr>
          <p:cNvPr id="211" name="テキスト ボックス 210"/>
          <p:cNvSpPr txBox="1"/>
          <p:nvPr/>
        </p:nvSpPr>
        <p:spPr>
          <a:xfrm>
            <a:off x="5487540" y="978403"/>
            <a:ext cx="1620957" cy="215444"/>
          </a:xfrm>
          <a:prstGeom prst="rect">
            <a:avLst/>
          </a:prstGeom>
          <a:noFill/>
        </p:spPr>
        <p:txBody>
          <a:bodyPr wrap="none" rtlCol="0">
            <a:spAutoFit/>
          </a:bodyPr>
          <a:lstStyle/>
          <a:p>
            <a:r>
              <a:rPr lang="ja-JP" altLang="en-US" sz="800" dirty="0">
                <a:latin typeface="Meiryo" charset="-128"/>
                <a:ea typeface="Meiryo" charset="-128"/>
                <a:cs typeface="Meiryo" charset="-128"/>
              </a:rPr>
              <a:t>同方向に向かわせる（強磁性）</a:t>
            </a:r>
            <a:endParaRPr kumimoji="1" lang="ja-JP" altLang="en-US" sz="800" dirty="0">
              <a:latin typeface="Meiryo" charset="-128"/>
              <a:ea typeface="Meiryo" charset="-128"/>
              <a:cs typeface="Meiryo" charset="-128"/>
            </a:endParaRPr>
          </a:p>
        </p:txBody>
      </p:sp>
      <p:sp>
        <p:nvSpPr>
          <p:cNvPr id="212" name="テキスト ボックス 211"/>
          <p:cNvSpPr txBox="1"/>
          <p:nvPr/>
        </p:nvSpPr>
        <p:spPr>
          <a:xfrm>
            <a:off x="7597710" y="947941"/>
            <a:ext cx="857927" cy="415498"/>
          </a:xfrm>
          <a:prstGeom prst="rect">
            <a:avLst/>
          </a:prstGeom>
          <a:noFill/>
        </p:spPr>
        <p:txBody>
          <a:bodyPr wrap="none" rtlCol="0">
            <a:spAutoFit/>
          </a:bodyPr>
          <a:lstStyle/>
          <a:p>
            <a:pPr algn="r"/>
            <a:r>
              <a:rPr lang="ja-JP" altLang="en-US" sz="1050" dirty="0">
                <a:solidFill>
                  <a:schemeClr val="accent6">
                    <a:lumMod val="75000"/>
                  </a:schemeClr>
                </a:solidFill>
                <a:latin typeface="Meiryo" charset="-128"/>
                <a:ea typeface="Meiryo" charset="-128"/>
                <a:cs typeface="Meiryo" charset="-128"/>
              </a:rPr>
              <a:t>電流の向き</a:t>
            </a:r>
            <a:endParaRPr lang="en-US" altLang="ja-JP" sz="1050" dirty="0">
              <a:solidFill>
                <a:schemeClr val="accent6">
                  <a:lumMod val="75000"/>
                </a:schemeClr>
              </a:solidFill>
              <a:latin typeface="Meiryo" charset="-128"/>
              <a:ea typeface="Meiryo" charset="-128"/>
              <a:cs typeface="Meiryo" charset="-128"/>
            </a:endParaRPr>
          </a:p>
          <a:p>
            <a:pPr algn="r"/>
            <a:r>
              <a:rPr lang="ja-JP" altLang="en-US" sz="1050" dirty="0">
                <a:solidFill>
                  <a:schemeClr val="accent6">
                    <a:lumMod val="75000"/>
                  </a:schemeClr>
                </a:solidFill>
                <a:latin typeface="Meiryo" charset="-128"/>
                <a:ea typeface="Meiryo" charset="-128"/>
                <a:cs typeface="Meiryo" charset="-128"/>
              </a:rPr>
              <a:t>を観測</a:t>
            </a:r>
            <a:endParaRPr kumimoji="1" lang="ja-JP" altLang="en-US" sz="1050" dirty="0">
              <a:solidFill>
                <a:schemeClr val="accent6">
                  <a:lumMod val="75000"/>
                </a:schemeClr>
              </a:solidFill>
              <a:latin typeface="Meiryo" charset="-128"/>
              <a:ea typeface="Meiryo" charset="-128"/>
              <a:cs typeface="Meiryo" charset="-128"/>
            </a:endParaRPr>
          </a:p>
        </p:txBody>
      </p:sp>
      <p:sp>
        <p:nvSpPr>
          <p:cNvPr id="213" name="テキスト ボックス 212"/>
          <p:cNvSpPr txBox="1"/>
          <p:nvPr/>
        </p:nvSpPr>
        <p:spPr>
          <a:xfrm>
            <a:off x="5538886" y="3164150"/>
            <a:ext cx="1494995" cy="461665"/>
          </a:xfrm>
          <a:prstGeom prst="rect">
            <a:avLst/>
          </a:prstGeom>
          <a:noFill/>
        </p:spPr>
        <p:txBody>
          <a:bodyPr wrap="square" rtlCol="0">
            <a:spAutoFit/>
          </a:bodyPr>
          <a:lstStyle/>
          <a:p>
            <a:r>
              <a:rPr lang="ja-JP" altLang="en-US" sz="800" dirty="0">
                <a:solidFill>
                  <a:srgbClr val="0432FF"/>
                </a:solidFill>
                <a:latin typeface="Meiryo" charset="-128"/>
                <a:ea typeface="Meiryo" charset="-128"/>
                <a:cs typeface="Meiryo" charset="-128"/>
              </a:rPr>
              <a:t>磁場を無くすと</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相互作用に従って</a:t>
            </a:r>
            <a:endParaRPr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電流の向きが決まる</a:t>
            </a:r>
          </a:p>
        </p:txBody>
      </p:sp>
      <p:sp>
        <p:nvSpPr>
          <p:cNvPr id="10" name="ホームベース 9"/>
          <p:cNvSpPr/>
          <p:nvPr/>
        </p:nvSpPr>
        <p:spPr>
          <a:xfrm>
            <a:off x="748757" y="4565880"/>
            <a:ext cx="7706880" cy="493924"/>
          </a:xfrm>
          <a:prstGeom prst="homePlate">
            <a:avLst/>
          </a:prstGeom>
          <a:gradFill flip="none" rotWithShape="1">
            <a:gsLst>
              <a:gs pos="0">
                <a:schemeClr val="accent6">
                  <a:lumMod val="75000"/>
                </a:schemeClr>
              </a:gs>
              <a:gs pos="50000">
                <a:srgbClr val="92D050"/>
              </a:gs>
              <a:gs pos="100000">
                <a:srgbClr val="0070C0"/>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超伝導回路はエネルギーが高い状態では</a:t>
            </a:r>
            <a:endParaRPr kumimoji="1"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電流は左右両方の重ね合わせ状態になる</a:t>
            </a:r>
          </a:p>
        </p:txBody>
      </p:sp>
      <p:sp>
        <p:nvSpPr>
          <p:cNvPr id="183" name="左右矢印 182"/>
          <p:cNvSpPr/>
          <p:nvPr/>
        </p:nvSpPr>
        <p:spPr>
          <a:xfrm flipV="1">
            <a:off x="1400399" y="2042170"/>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左右矢印 184"/>
          <p:cNvSpPr/>
          <p:nvPr/>
        </p:nvSpPr>
        <p:spPr>
          <a:xfrm flipV="1">
            <a:off x="2044191" y="2036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左右矢印 185"/>
          <p:cNvSpPr/>
          <p:nvPr/>
        </p:nvSpPr>
        <p:spPr>
          <a:xfrm flipV="1">
            <a:off x="1397255" y="2679349"/>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左右矢印 187"/>
          <p:cNvSpPr/>
          <p:nvPr/>
        </p:nvSpPr>
        <p:spPr>
          <a:xfrm flipV="1">
            <a:off x="2041047" y="2674070"/>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左右矢印 188"/>
          <p:cNvSpPr/>
          <p:nvPr/>
        </p:nvSpPr>
        <p:spPr>
          <a:xfrm flipV="1">
            <a:off x="1400399" y="3319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左右矢印 189"/>
          <p:cNvSpPr/>
          <p:nvPr/>
        </p:nvSpPr>
        <p:spPr>
          <a:xfrm flipV="1">
            <a:off x="2044191" y="3314612"/>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左右矢印 190"/>
          <p:cNvSpPr/>
          <p:nvPr/>
        </p:nvSpPr>
        <p:spPr>
          <a:xfrm rot="5400000" flipV="1">
            <a:off x="1068441" y="2347204"/>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左右矢印 198"/>
          <p:cNvSpPr/>
          <p:nvPr/>
        </p:nvSpPr>
        <p:spPr>
          <a:xfrm rot="5400000" flipV="1">
            <a:off x="1070794" y="2981139"/>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左右矢印 199"/>
          <p:cNvSpPr/>
          <p:nvPr/>
        </p:nvSpPr>
        <p:spPr>
          <a:xfrm rot="5400000" flipV="1">
            <a:off x="1726362" y="2342480"/>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左右矢印 200"/>
          <p:cNvSpPr/>
          <p:nvPr/>
        </p:nvSpPr>
        <p:spPr>
          <a:xfrm rot="5400000" flipV="1">
            <a:off x="1728715" y="2976415"/>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左右矢印 201"/>
          <p:cNvSpPr/>
          <p:nvPr/>
        </p:nvSpPr>
        <p:spPr>
          <a:xfrm rot="5400000" flipV="1">
            <a:off x="2348413" y="2336451"/>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左右矢印 202"/>
          <p:cNvSpPr/>
          <p:nvPr/>
        </p:nvSpPr>
        <p:spPr>
          <a:xfrm rot="5400000" flipV="1">
            <a:off x="2350766" y="2970386"/>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96116" y="4587354"/>
            <a:ext cx="3368033" cy="461665"/>
          </a:xfrm>
          <a:prstGeom prst="rect">
            <a:avLst/>
          </a:prstGeom>
        </p:spPr>
        <p:txBody>
          <a:bodyPr wrap="square">
            <a:spAutoFit/>
          </a:bodyPr>
          <a:lstStyle/>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エネルギーを下げてゆくことで電流の向きが</a:t>
            </a:r>
            <a:endPar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ひとつに定まる安定状態になる　＝</a:t>
            </a:r>
            <a:r>
              <a:rPr lang="ja-JP" altLang="en-US" sz="1200" b="1" u="sng"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計算結果</a:t>
            </a:r>
          </a:p>
        </p:txBody>
      </p:sp>
      <p:sp>
        <p:nvSpPr>
          <p:cNvPr id="12" name="右矢印 11"/>
          <p:cNvSpPr/>
          <p:nvPr/>
        </p:nvSpPr>
        <p:spPr>
          <a:xfrm>
            <a:off x="4332794" y="4621990"/>
            <a:ext cx="425516" cy="40025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77976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量子ゲート方式の限界と可能性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cxnSp>
        <p:nvCxnSpPr>
          <p:cNvPr id="5" name="直線矢印コネクタ 4"/>
          <p:cNvCxnSpPr/>
          <p:nvPr/>
        </p:nvCxnSpPr>
        <p:spPr>
          <a:xfrm>
            <a:off x="457200" y="5526062"/>
            <a:ext cx="8363272" cy="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4427984" y="2285702"/>
            <a:ext cx="288032" cy="3240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287730" y="2285702"/>
            <a:ext cx="288032" cy="32403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552220" y="2285702"/>
            <a:ext cx="288032" cy="32403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四角形吹き出し 9"/>
          <p:cNvSpPr/>
          <p:nvPr/>
        </p:nvSpPr>
        <p:spPr>
          <a:xfrm>
            <a:off x="1675662" y="1367257"/>
            <a:ext cx="1512168" cy="504056"/>
          </a:xfrm>
          <a:prstGeom prst="wedgeRectCallout">
            <a:avLst>
              <a:gd name="adj1" fmla="val -1188"/>
              <a:gd name="adj2" fmla="val 134529"/>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量子超越性の壁</a:t>
            </a:r>
            <a:endParaRPr kumimoji="1" lang="ja-JP" altLang="en-US" sz="1400" b="1" dirty="0">
              <a:solidFill>
                <a:srgbClr val="FFFFFF"/>
              </a:solidFill>
              <a:latin typeface="Meiryo" charset="-128"/>
              <a:ea typeface="Meiryo" charset="-128"/>
              <a:cs typeface="Meiryo" charset="-128"/>
            </a:endParaRPr>
          </a:p>
        </p:txBody>
      </p:sp>
      <p:sp>
        <p:nvSpPr>
          <p:cNvPr id="11" name="四角形吹き出し 10"/>
          <p:cNvSpPr/>
          <p:nvPr/>
        </p:nvSpPr>
        <p:spPr>
          <a:xfrm>
            <a:off x="3815916" y="1367257"/>
            <a:ext cx="1512168" cy="504056"/>
          </a:xfrm>
          <a:prstGeom prst="wedgeRectCallout">
            <a:avLst>
              <a:gd name="adj1" fmla="val -1188"/>
              <a:gd name="adj2" fmla="val 13452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有用性の</a:t>
            </a:r>
            <a:r>
              <a:rPr kumimoji="1" lang="ja-JP" altLang="en-US" sz="1400" b="1" dirty="0">
                <a:solidFill>
                  <a:srgbClr val="FFFFFF"/>
                </a:solidFill>
                <a:latin typeface="Meiryo" charset="-128"/>
                <a:ea typeface="Meiryo" charset="-128"/>
                <a:cs typeface="Meiryo" charset="-128"/>
              </a:rPr>
              <a:t>壁</a:t>
            </a:r>
          </a:p>
        </p:txBody>
      </p:sp>
      <p:sp>
        <p:nvSpPr>
          <p:cNvPr id="12" name="四角形吹き出し 11"/>
          <p:cNvSpPr/>
          <p:nvPr/>
        </p:nvSpPr>
        <p:spPr>
          <a:xfrm>
            <a:off x="5940152" y="1367257"/>
            <a:ext cx="1512168" cy="504056"/>
          </a:xfrm>
          <a:prstGeom prst="wedgeRectCallout">
            <a:avLst>
              <a:gd name="adj1" fmla="val -1188"/>
              <a:gd name="adj2" fmla="val 13452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誤り訂正の壁</a:t>
            </a:r>
          </a:p>
        </p:txBody>
      </p:sp>
      <p:sp>
        <p:nvSpPr>
          <p:cNvPr id="13" name="ホームベース 12"/>
          <p:cNvSpPr/>
          <p:nvPr/>
        </p:nvSpPr>
        <p:spPr>
          <a:xfrm rot="10800000">
            <a:off x="2575762" y="2285701"/>
            <a:ext cx="1764196" cy="1584176"/>
          </a:xfrm>
          <a:prstGeom prst="homePlate">
            <a:avLst>
              <a:gd name="adj" fmla="val 2623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rot="10800000">
            <a:off x="4716016" y="2285701"/>
            <a:ext cx="1764196" cy="1584176"/>
          </a:xfrm>
          <a:prstGeom prst="homePlate">
            <a:avLst>
              <a:gd name="adj" fmla="val 262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10800000">
            <a:off x="6840252" y="2285701"/>
            <a:ext cx="1764196" cy="1584176"/>
          </a:xfrm>
          <a:prstGeom prst="homePlate">
            <a:avLst>
              <a:gd name="adj" fmla="val 2623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71337" y="2288363"/>
            <a:ext cx="1736373" cy="600164"/>
          </a:xfrm>
          <a:prstGeom prst="rect">
            <a:avLst/>
          </a:prstGeom>
          <a:noFill/>
        </p:spPr>
        <p:txBody>
          <a:bodyPr wrap="none" rtlCol="0">
            <a:spAutoFit/>
          </a:bodyPr>
          <a:lstStyle/>
          <a:p>
            <a:r>
              <a:rPr kumimoji="1" lang="ja-JP" altLang="en-US" sz="1100" dirty="0">
                <a:latin typeface="Meiryo" charset="-128"/>
                <a:ea typeface="Meiryo" charset="-128"/>
                <a:cs typeface="Meiryo" charset="-128"/>
              </a:rPr>
              <a:t>古典コンピュータに対し</a:t>
            </a:r>
            <a:endParaRPr kumimoji="1" lang="en-US" altLang="ja-JP" sz="1100" dirty="0">
              <a:latin typeface="Meiryo" charset="-128"/>
              <a:ea typeface="Meiryo" charset="-128"/>
              <a:cs typeface="Meiryo" charset="-128"/>
            </a:endParaRPr>
          </a:p>
          <a:p>
            <a:r>
              <a:rPr lang="ja-JP" altLang="en-US" sz="1100" dirty="0">
                <a:latin typeface="Meiryo" charset="-128"/>
                <a:ea typeface="Meiryo" charset="-128"/>
                <a:cs typeface="Meiryo" charset="-128"/>
              </a:rPr>
              <a:t>明確な有用性はない</a:t>
            </a:r>
            <a:endParaRPr lang="en-US" altLang="ja-JP" sz="1100" dirty="0">
              <a:latin typeface="Meiryo" charset="-128"/>
              <a:ea typeface="Meiryo" charset="-128"/>
              <a:cs typeface="Meiryo" charset="-128"/>
            </a:endParaRPr>
          </a:p>
          <a:p>
            <a:r>
              <a:rPr kumimoji="1" lang="ja-JP" altLang="en-US" sz="1100" dirty="0">
                <a:latin typeface="Meiryo" charset="-128"/>
                <a:ea typeface="Meiryo" charset="-128"/>
                <a:cs typeface="Meiryo" charset="-128"/>
              </a:rPr>
              <a:t>原理や方式の実証研究</a:t>
            </a:r>
          </a:p>
        </p:txBody>
      </p:sp>
      <p:sp>
        <p:nvSpPr>
          <p:cNvPr id="23" name="テキスト ボックス 22"/>
          <p:cNvSpPr txBox="1"/>
          <p:nvPr/>
        </p:nvSpPr>
        <p:spPr>
          <a:xfrm>
            <a:off x="2883939" y="2810690"/>
            <a:ext cx="145424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特定アルゴリズム</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で有用性が発揮</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但し実用か否かは別</a:t>
            </a:r>
          </a:p>
        </p:txBody>
      </p:sp>
      <p:sp>
        <p:nvSpPr>
          <p:cNvPr id="24" name="テキスト ボックス 23"/>
          <p:cNvSpPr txBox="1"/>
          <p:nvPr/>
        </p:nvSpPr>
        <p:spPr>
          <a:xfrm>
            <a:off x="4742063" y="2810690"/>
            <a:ext cx="173637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最適化問題</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ニューラルネットワーク</a:t>
            </a:r>
          </a:p>
        </p:txBody>
      </p:sp>
      <p:sp>
        <p:nvSpPr>
          <p:cNvPr id="25" name="テキスト ボックス 24"/>
          <p:cNvSpPr txBox="1"/>
          <p:nvPr/>
        </p:nvSpPr>
        <p:spPr>
          <a:xfrm>
            <a:off x="6868074" y="2715045"/>
            <a:ext cx="1736374" cy="769441"/>
          </a:xfrm>
          <a:prstGeom prst="rect">
            <a:avLst/>
          </a:prstGeom>
          <a:noFill/>
        </p:spPr>
        <p:txBody>
          <a:bodyPr wrap="none" rtlCol="0">
            <a:spAutoFit/>
          </a:bodyPr>
          <a:lstStyle/>
          <a:p>
            <a:pPr algn="r"/>
            <a:r>
              <a:rPr lang="ja-JP" altLang="en-US" sz="1100" dirty="0">
                <a:solidFill>
                  <a:schemeClr val="bg1"/>
                </a:solidFill>
                <a:latin typeface="Meiryo" charset="-128"/>
                <a:ea typeface="Meiryo" charset="-128"/>
                <a:cs typeface="Meiryo" charset="-128"/>
              </a:rPr>
              <a:t>非構造化検索</a:t>
            </a:r>
            <a:endParaRPr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ニューラルネットワーク</a:t>
            </a:r>
          </a:p>
          <a:p>
            <a:pPr algn="r"/>
            <a:r>
              <a:rPr kumimoji="1" lang="ja-JP" altLang="en-US" sz="1100" dirty="0">
                <a:solidFill>
                  <a:schemeClr val="bg1"/>
                </a:solidFill>
                <a:latin typeface="Meiryo" charset="-128"/>
                <a:ea typeface="Meiryo" charset="-128"/>
                <a:cs typeface="Meiryo" charset="-128"/>
              </a:rPr>
              <a:t>素因数分解／暗号解読</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p:txBody>
      </p:sp>
      <p:sp>
        <p:nvSpPr>
          <p:cNvPr id="26" name="テキスト ボックス 25"/>
          <p:cNvSpPr txBox="1"/>
          <p:nvPr/>
        </p:nvSpPr>
        <p:spPr>
          <a:xfrm>
            <a:off x="2196746" y="5588778"/>
            <a:ext cx="470000" cy="369332"/>
          </a:xfrm>
          <a:prstGeom prst="rect">
            <a:avLst/>
          </a:prstGeom>
          <a:noFill/>
        </p:spPr>
        <p:txBody>
          <a:bodyPr wrap="none" rtlCol="0">
            <a:spAutoFit/>
          </a:bodyPr>
          <a:lstStyle/>
          <a:p>
            <a:pPr algn="ctr"/>
            <a:r>
              <a:rPr lang="en-US" altLang="ja-JP" dirty="0">
                <a:solidFill>
                  <a:schemeClr val="tx2">
                    <a:lumMod val="60000"/>
                    <a:lumOff val="40000"/>
                  </a:schemeClr>
                </a:solidFill>
                <a:latin typeface="Meiryo" charset="-128"/>
                <a:ea typeface="Meiryo" charset="-128"/>
                <a:cs typeface="Meiryo" charset="-128"/>
              </a:rPr>
              <a:t>49</a:t>
            </a:r>
            <a:endParaRPr kumimoji="1" lang="ja-JP" altLang="en-US" dirty="0">
              <a:solidFill>
                <a:schemeClr val="tx2">
                  <a:lumMod val="60000"/>
                  <a:lumOff val="40000"/>
                </a:schemeClr>
              </a:solidFill>
              <a:latin typeface="Meiryo" charset="-128"/>
              <a:ea typeface="Meiryo" charset="-128"/>
              <a:cs typeface="Meiryo" charset="-128"/>
            </a:endParaRPr>
          </a:p>
        </p:txBody>
      </p:sp>
      <p:sp>
        <p:nvSpPr>
          <p:cNvPr id="27" name="テキスト ボックス 26"/>
          <p:cNvSpPr txBox="1"/>
          <p:nvPr/>
        </p:nvSpPr>
        <p:spPr>
          <a:xfrm>
            <a:off x="4018002" y="5580199"/>
            <a:ext cx="1107997"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5000〜?</a:t>
            </a:r>
          </a:p>
        </p:txBody>
      </p:sp>
      <p:sp>
        <p:nvSpPr>
          <p:cNvPr id="28" name="テキスト ボックス 27"/>
          <p:cNvSpPr txBox="1"/>
          <p:nvPr/>
        </p:nvSpPr>
        <p:spPr>
          <a:xfrm>
            <a:off x="6081325" y="5588778"/>
            <a:ext cx="1229825"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数十万</a:t>
            </a:r>
            <a:r>
              <a:rPr kumimoji="1" lang="en-US" altLang="ja-JP" dirty="0">
                <a:solidFill>
                  <a:srgbClr val="0432FF"/>
                </a:solidFill>
                <a:latin typeface="Meiryo" charset="-128"/>
                <a:ea typeface="Meiryo" charset="-128"/>
                <a:cs typeface="Meiryo" charset="-128"/>
              </a:rPr>
              <a:t>〜?</a:t>
            </a:r>
          </a:p>
        </p:txBody>
      </p:sp>
      <p:sp>
        <p:nvSpPr>
          <p:cNvPr id="29" name="ホームベース 28"/>
          <p:cNvSpPr/>
          <p:nvPr/>
        </p:nvSpPr>
        <p:spPr>
          <a:xfrm>
            <a:off x="457200" y="4562376"/>
            <a:ext cx="6383052" cy="576064"/>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NISQ</a:t>
            </a: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Noisy Intermediate-Scale Computer</a:t>
            </a:r>
            <a:r>
              <a:rPr kumimoji="1" lang="ja-JP" altLang="en-US" sz="1200" dirty="0">
                <a:solidFill>
                  <a:srgbClr val="FFFFFF"/>
                </a:solidFill>
                <a:latin typeface="Meiryo" charset="-128"/>
                <a:ea typeface="Meiryo" charset="-128"/>
                <a:cs typeface="Meiryo" charset="-128"/>
              </a:rPr>
              <a:t>）</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ノイズがあってスケールしない量子コンピュータ</a:t>
            </a:r>
            <a:endParaRPr kumimoji="1" lang="ja-JP" altLang="en-US" sz="1200" dirty="0">
              <a:solidFill>
                <a:srgbClr val="FFFFFF"/>
              </a:solidFill>
              <a:latin typeface="Meiryo" charset="-128"/>
              <a:ea typeface="Meiryo" charset="-128"/>
              <a:cs typeface="Meiryo" charset="-128"/>
            </a:endParaRPr>
          </a:p>
        </p:txBody>
      </p:sp>
      <p:sp>
        <p:nvSpPr>
          <p:cNvPr id="30" name="ホームベース 29"/>
          <p:cNvSpPr/>
          <p:nvPr/>
        </p:nvSpPr>
        <p:spPr>
          <a:xfrm>
            <a:off x="6840252" y="4562376"/>
            <a:ext cx="1980219" cy="576064"/>
          </a:xfrm>
          <a:prstGeom prst="homePlat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汎用</a:t>
            </a:r>
            <a:r>
              <a:rPr lang="ja-JP" altLang="en-US" sz="1200" dirty="0">
                <a:solidFill>
                  <a:srgbClr val="FFFFFF"/>
                </a:solidFill>
                <a:latin typeface="Meiryo" charset="-128"/>
                <a:ea typeface="Meiryo" charset="-128"/>
                <a:cs typeface="Meiryo" charset="-128"/>
              </a:rPr>
              <a:t>量子コンピュータ</a:t>
            </a:r>
            <a:endParaRPr lang="en-US" altLang="ja-JP" sz="1200" dirty="0">
              <a:solidFill>
                <a:srgbClr val="FFFFFF"/>
              </a:solidFill>
              <a:latin typeface="Meiryo" charset="-128"/>
              <a:ea typeface="Meiryo" charset="-128"/>
              <a:cs typeface="Meiryo" charset="-128"/>
            </a:endParaRPr>
          </a:p>
          <a:p>
            <a:pPr algn="ctr"/>
            <a:r>
              <a:rPr kumimoji="1" lang="ja-JP" altLang="en-US" sz="1100" dirty="0">
                <a:solidFill>
                  <a:srgbClr val="FFFFFF"/>
                </a:solidFill>
                <a:latin typeface="Meiryo" charset="-128"/>
                <a:ea typeface="Meiryo" charset="-128"/>
                <a:cs typeface="Meiryo" charset="-128"/>
              </a:rPr>
              <a:t>万能チューリングマシン</a:t>
            </a:r>
          </a:p>
        </p:txBody>
      </p:sp>
      <p:sp>
        <p:nvSpPr>
          <p:cNvPr id="31" name="テキスト ボックス 30"/>
          <p:cNvSpPr txBox="1"/>
          <p:nvPr/>
        </p:nvSpPr>
        <p:spPr>
          <a:xfrm>
            <a:off x="1653328" y="1033101"/>
            <a:ext cx="1556836" cy="369332"/>
          </a:xfrm>
          <a:prstGeom prst="rect">
            <a:avLst/>
          </a:prstGeom>
          <a:noFill/>
        </p:spPr>
        <p:txBody>
          <a:bodyPr wrap="none" rtlCol="0">
            <a:spAutoFit/>
          </a:bodyPr>
          <a:lstStyle/>
          <a:p>
            <a:pPr algn="ctr"/>
            <a:r>
              <a:rPr kumimoji="1" lang="en-US" altLang="ja-JP">
                <a:latin typeface="Meiryo" charset="-128"/>
                <a:ea typeface="Meiryo" charset="-128"/>
                <a:cs typeface="Meiryo" charset="-128"/>
              </a:rPr>
              <a:t>2017〜2018</a:t>
            </a:r>
            <a:endParaRPr kumimoji="1" lang="ja-JP" altLang="en-US" dirty="0">
              <a:latin typeface="Meiryo" charset="-128"/>
              <a:ea typeface="Meiryo" charset="-128"/>
              <a:cs typeface="Meiryo" charset="-128"/>
            </a:endParaRPr>
          </a:p>
        </p:txBody>
      </p:sp>
      <p:sp>
        <p:nvSpPr>
          <p:cNvPr id="32" name="テキスト ボックス 31"/>
          <p:cNvSpPr txBox="1"/>
          <p:nvPr/>
        </p:nvSpPr>
        <p:spPr>
          <a:xfrm>
            <a:off x="3851243"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2020</a:t>
            </a:r>
            <a:r>
              <a:rPr kumimoji="1" lang="ja-JP" altLang="en-US" dirty="0">
                <a:latin typeface="Meiryo" charset="-128"/>
                <a:ea typeface="Meiryo" charset="-128"/>
                <a:cs typeface="Meiryo" charset="-128"/>
              </a:rPr>
              <a:t>年代？</a:t>
            </a:r>
          </a:p>
        </p:txBody>
      </p:sp>
      <p:sp>
        <p:nvSpPr>
          <p:cNvPr id="33" name="テキスト ボックス 32"/>
          <p:cNvSpPr txBox="1"/>
          <p:nvPr/>
        </p:nvSpPr>
        <p:spPr>
          <a:xfrm>
            <a:off x="5972320"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2030</a:t>
            </a:r>
            <a:r>
              <a:rPr kumimoji="1" lang="ja-JP" altLang="en-US" dirty="0">
                <a:latin typeface="Meiryo" charset="-128"/>
                <a:ea typeface="Meiryo" charset="-128"/>
                <a:cs typeface="Meiryo" charset="-128"/>
              </a:rPr>
              <a:t>年代？</a:t>
            </a:r>
          </a:p>
        </p:txBody>
      </p:sp>
      <p:sp>
        <p:nvSpPr>
          <p:cNvPr id="34" name="正方形/長方形 33"/>
          <p:cNvSpPr/>
          <p:nvPr/>
        </p:nvSpPr>
        <p:spPr>
          <a:xfrm>
            <a:off x="1808819" y="1628867"/>
            <a:ext cx="1245854" cy="215444"/>
          </a:xfrm>
          <a:prstGeom prst="rect">
            <a:avLst/>
          </a:prstGeom>
        </p:spPr>
        <p:txBody>
          <a:bodyPr wrap="none">
            <a:spAutoFit/>
          </a:bodyPr>
          <a:lstStyle/>
          <a:p>
            <a:r>
              <a:rPr lang="en-US" altLang="ja-JP" sz="800">
                <a:solidFill>
                  <a:schemeClr val="bg1"/>
                </a:solidFill>
                <a:latin typeface="メイリオ" charset="-128"/>
              </a:rPr>
              <a:t>Quantum Supremacy</a:t>
            </a:r>
            <a:endParaRPr lang="ja-JP" altLang="en-US" sz="800" dirty="0">
              <a:solidFill>
                <a:schemeClr val="bg1"/>
              </a:solidFill>
            </a:endParaRPr>
          </a:p>
        </p:txBody>
      </p:sp>
      <p:sp>
        <p:nvSpPr>
          <p:cNvPr id="35" name="正方形/長方形 34"/>
          <p:cNvSpPr/>
          <p:nvPr/>
        </p:nvSpPr>
        <p:spPr>
          <a:xfrm>
            <a:off x="301634" y="5919663"/>
            <a:ext cx="8670558" cy="461665"/>
          </a:xfrm>
          <a:prstGeom prst="rect">
            <a:avLst/>
          </a:prstGeom>
          <a:noFill/>
        </p:spPr>
        <p:txBody>
          <a:bodyPr wrap="square">
            <a:spAutoFit/>
          </a:bodyPr>
          <a:lstStyle/>
          <a:p>
            <a:r>
              <a:rPr lang="ja-JP" altLang="en-US" sz="1200" dirty="0">
                <a:solidFill>
                  <a:schemeClr val="tx1">
                    <a:lumMod val="50000"/>
                    <a:lumOff val="50000"/>
                  </a:schemeClr>
                </a:solidFill>
                <a:latin typeface="Meiryo" charset="-128"/>
                <a:ea typeface="Meiryo" charset="-128"/>
                <a:cs typeface="Meiryo" charset="-128"/>
              </a:rPr>
              <a:t>量子超越性という概念を提唱した米カリフォルニア工科大学の</a:t>
            </a:r>
            <a:r>
              <a:rPr lang="en-US" altLang="ja-JP" sz="1200" dirty="0">
                <a:solidFill>
                  <a:schemeClr val="tx1">
                    <a:lumMod val="50000"/>
                    <a:lumOff val="50000"/>
                  </a:schemeClr>
                </a:solidFill>
                <a:latin typeface="Meiryo" charset="-128"/>
                <a:ea typeface="Meiryo" charset="-128"/>
                <a:cs typeface="Meiryo" charset="-128"/>
              </a:rPr>
              <a:t>John </a:t>
            </a:r>
            <a:r>
              <a:rPr lang="en-US" altLang="ja-JP" sz="1200" dirty="0" err="1">
                <a:solidFill>
                  <a:schemeClr val="tx1">
                    <a:lumMod val="50000"/>
                    <a:lumOff val="50000"/>
                  </a:schemeClr>
                </a:solidFill>
                <a:latin typeface="Meiryo" charset="-128"/>
                <a:ea typeface="Meiryo" charset="-128"/>
                <a:cs typeface="Meiryo" charset="-128"/>
              </a:rPr>
              <a:t>Preskill</a:t>
            </a:r>
            <a:r>
              <a:rPr lang="ja-JP" altLang="en-US" sz="1200" dirty="0">
                <a:solidFill>
                  <a:schemeClr val="tx1">
                    <a:lumMod val="50000"/>
                    <a:lumOff val="50000"/>
                  </a:schemeClr>
                </a:solidFill>
                <a:latin typeface="Meiryo" charset="-128"/>
                <a:ea typeface="Meiryo" charset="-128"/>
                <a:cs typeface="Meiryo" charset="-128"/>
              </a:rPr>
              <a:t>教授</a:t>
            </a:r>
            <a:endParaRPr lang="en-US" altLang="ja-JP" sz="1200" dirty="0">
              <a:solidFill>
                <a:schemeClr val="tx1">
                  <a:lumMod val="50000"/>
                  <a:lumOff val="50000"/>
                </a:schemeClr>
              </a:solidFill>
              <a:latin typeface="Meiryo" charset="-128"/>
              <a:ea typeface="Meiryo" charset="-128"/>
              <a:cs typeface="Meiryo" charset="-128"/>
            </a:endParaRPr>
          </a:p>
          <a:p>
            <a:r>
              <a:rPr lang="ja-JP" altLang="en-US" sz="1200" dirty="0">
                <a:solidFill>
                  <a:schemeClr val="tx1">
                    <a:lumMod val="50000"/>
                    <a:lumOff val="50000"/>
                  </a:schemeClr>
                </a:solidFill>
                <a:latin typeface="Meiryo" charset="-128"/>
                <a:ea typeface="Meiryo" charset="-128"/>
                <a:cs typeface="Meiryo" charset="-128"/>
              </a:rPr>
              <a:t>「ノイズがあってエラー訂正ができない</a:t>
            </a:r>
            <a:r>
              <a:rPr lang="en-US" altLang="ja-JP" sz="1200" dirty="0">
                <a:solidFill>
                  <a:schemeClr val="tx1">
                    <a:lumMod val="50000"/>
                    <a:lumOff val="50000"/>
                  </a:schemeClr>
                </a:solidFill>
                <a:latin typeface="Meiryo" charset="-128"/>
                <a:ea typeface="Meiryo" charset="-128"/>
                <a:cs typeface="Meiryo" charset="-128"/>
              </a:rPr>
              <a:t>50</a:t>
            </a:r>
            <a:r>
              <a:rPr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100</a:t>
            </a:r>
            <a:r>
              <a:rPr lang="ja-JP" altLang="en-US" sz="1200" dirty="0">
                <a:solidFill>
                  <a:schemeClr val="tx1">
                    <a:lumMod val="50000"/>
                    <a:lumOff val="50000"/>
                  </a:schemeClr>
                </a:solidFill>
                <a:latin typeface="Meiryo" charset="-128"/>
                <a:ea typeface="Meiryo" charset="-128"/>
                <a:cs typeface="Meiryo" charset="-128"/>
              </a:rPr>
              <a:t>量子ビット規模の量子コンピュータが世界を変えるようなことはない」</a:t>
            </a:r>
          </a:p>
        </p:txBody>
      </p:sp>
      <p:sp>
        <p:nvSpPr>
          <p:cNvPr id="36" name="ホームベース 35"/>
          <p:cNvSpPr/>
          <p:nvPr/>
        </p:nvSpPr>
        <p:spPr>
          <a:xfrm>
            <a:off x="451254" y="3302916"/>
            <a:ext cx="2430909" cy="1164898"/>
          </a:xfrm>
          <a:prstGeom prst="homePlate">
            <a:avLst>
              <a:gd name="adj" fmla="val 260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組み合わせ最適化問題やニューラルネットワークなとの特定用途では量子アニーリング方式やレーザーネットワーク方式が実用面で先行</a:t>
            </a:r>
          </a:p>
        </p:txBody>
      </p:sp>
    </p:spTree>
    <p:extLst>
      <p:ext uri="{BB962C8B-B14F-4D97-AF65-F5344CB8AC3E}">
        <p14:creationId xmlns:p14="http://schemas.microsoft.com/office/powerpoint/2010/main" val="650857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9763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量子コンピュータとは何か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8" name="テキスト ボックス 37"/>
          <p:cNvSpPr txBox="1"/>
          <p:nvPr/>
        </p:nvSpPr>
        <p:spPr>
          <a:xfrm>
            <a:off x="5334472" y="5644092"/>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 name="図 2">
            <a:extLst>
              <a:ext uri="{FF2B5EF4-FFF2-40B4-BE49-F238E27FC236}">
                <a16:creationId xmlns:a16="http://schemas.microsoft.com/office/drawing/2014/main" id="{4D4FFD04-A021-C944-83C2-D2153001BBB7}"/>
              </a:ext>
            </a:extLst>
          </p:cNvPr>
          <p:cNvPicPr>
            <a:picLocks noChangeAspect="1"/>
          </p:cNvPicPr>
          <p:nvPr/>
        </p:nvPicPr>
        <p:blipFill>
          <a:blip r:embed="rId7"/>
          <a:stretch>
            <a:fillRect/>
          </a:stretch>
        </p:blipFill>
        <p:spPr>
          <a:xfrm>
            <a:off x="4911633" y="1125512"/>
            <a:ext cx="4108109" cy="4279280"/>
          </a:xfrm>
          <a:prstGeom prst="rect">
            <a:avLst/>
          </a:prstGeom>
        </p:spPr>
      </p:pic>
    </p:spTree>
    <p:extLst>
      <p:ext uri="{BB962C8B-B14F-4D97-AF65-F5344CB8AC3E}">
        <p14:creationId xmlns:p14="http://schemas.microsoft.com/office/powerpoint/2010/main" val="415919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量子コンピュータの必要性</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cxnSp>
        <p:nvCxnSpPr>
          <p:cNvPr id="5" name="直線矢印コネクタ 4"/>
          <p:cNvCxnSpPr/>
          <p:nvPr/>
        </p:nvCxnSpPr>
        <p:spPr>
          <a:xfrm flipV="1">
            <a:off x="683568" y="141195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683568" y="4149080"/>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683568" y="350043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683568" y="6237560"/>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9552" y="1216389"/>
            <a:ext cx="697627" cy="246221"/>
          </a:xfrm>
          <a:prstGeom prst="rect">
            <a:avLst/>
          </a:prstGeom>
          <a:noFill/>
        </p:spPr>
        <p:txBody>
          <a:bodyPr wrap="none" rtlCol="0">
            <a:spAutoFit/>
          </a:bodyPr>
          <a:lstStyle/>
          <a:p>
            <a:r>
              <a:rPr kumimoji="1" lang="ja-JP" altLang="en-US" sz="1000">
                <a:solidFill>
                  <a:schemeClr val="accent3">
                    <a:lumMod val="50000"/>
                  </a:schemeClr>
                </a:solidFill>
                <a:latin typeface="Meiryo" charset="-128"/>
                <a:ea typeface="Meiryo" charset="-128"/>
                <a:cs typeface="Meiryo" charset="-128"/>
              </a:rPr>
              <a:t>計算性能</a:t>
            </a:r>
          </a:p>
        </p:txBody>
      </p:sp>
      <p:sp>
        <p:nvSpPr>
          <p:cNvPr id="15" name="テキスト ボックス 14"/>
          <p:cNvSpPr txBox="1"/>
          <p:nvPr/>
        </p:nvSpPr>
        <p:spPr>
          <a:xfrm>
            <a:off x="539551" y="3931013"/>
            <a:ext cx="697627"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データ量</a:t>
            </a:r>
          </a:p>
        </p:txBody>
      </p:sp>
      <p:sp>
        <p:nvSpPr>
          <p:cNvPr id="17" name="テキスト ボックス 16"/>
          <p:cNvSpPr txBox="1"/>
          <p:nvPr/>
        </p:nvSpPr>
        <p:spPr>
          <a:xfrm>
            <a:off x="2483768" y="3254217"/>
            <a:ext cx="569387" cy="246221"/>
          </a:xfrm>
          <a:prstGeom prst="rect">
            <a:avLst/>
          </a:prstGeom>
          <a:noFill/>
        </p:spPr>
        <p:txBody>
          <a:bodyPr wrap="none" rtlCol="0">
            <a:spAutoFit/>
          </a:bodyPr>
          <a:lstStyle/>
          <a:p>
            <a:r>
              <a:rPr kumimoji="1" lang="ja-JP" altLang="en-US" sz="1000" dirty="0">
                <a:solidFill>
                  <a:schemeClr val="tx1">
                    <a:lumMod val="50000"/>
                    <a:lumOff val="50000"/>
                  </a:schemeClr>
                </a:solidFill>
                <a:latin typeface="Meiryo" charset="-128"/>
                <a:ea typeface="Meiryo" charset="-128"/>
                <a:cs typeface="Meiryo" charset="-128"/>
              </a:rPr>
              <a:t>経過年</a:t>
            </a:r>
          </a:p>
        </p:txBody>
      </p:sp>
      <p:sp>
        <p:nvSpPr>
          <p:cNvPr id="18" name="テキスト ボックス 17"/>
          <p:cNvSpPr txBox="1"/>
          <p:nvPr/>
        </p:nvSpPr>
        <p:spPr>
          <a:xfrm>
            <a:off x="2483768" y="5994321"/>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755577" y="154192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747059" y="4141694"/>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1151365" y="2538618"/>
            <a:ext cx="1877437"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「ムーアの法則」の終焉</a:t>
            </a:r>
          </a:p>
        </p:txBody>
      </p:sp>
      <p:sp>
        <p:nvSpPr>
          <p:cNvPr id="22" name="テキスト ボックス 21"/>
          <p:cNvSpPr txBox="1"/>
          <p:nvPr/>
        </p:nvSpPr>
        <p:spPr>
          <a:xfrm>
            <a:off x="751000" y="4454703"/>
            <a:ext cx="1723549" cy="276999"/>
          </a:xfrm>
          <a:prstGeom prst="rect">
            <a:avLst/>
          </a:prstGeom>
          <a:noFill/>
        </p:spPr>
        <p:txBody>
          <a:bodyPr wrap="none" rtlCol="0">
            <a:spAutoFit/>
          </a:bodyPr>
          <a:lstStyle/>
          <a:p>
            <a:r>
              <a:rPr kumimoji="1" lang="ja-JP" altLang="en-US" sz="1200" b="1">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332001" y="2862996"/>
            <a:ext cx="1665841" cy="623248"/>
          </a:xfrm>
          <a:prstGeom prst="rect">
            <a:avLst/>
          </a:prstGeom>
          <a:noFill/>
        </p:spPr>
        <p:txBody>
          <a:bodyPr wrap="none" rtlCol="0">
            <a:spAutoFit/>
          </a:bodyPr>
          <a:lstStyle/>
          <a:p>
            <a:r>
              <a:rPr kumimoji="1" lang="ja-JP" altLang="en-US" sz="1050" b="1" dirty="0">
                <a:solidFill>
                  <a:schemeClr val="accent3">
                    <a:lumMod val="50000"/>
                  </a:schemeClr>
                </a:solidFill>
                <a:latin typeface="Meiryo" charset="-128"/>
                <a:ea typeface="Meiryo" charset="-128"/>
                <a:cs typeface="Meiryo" charset="-128"/>
              </a:rPr>
              <a:t>処理の並列化により対応</a:t>
            </a:r>
            <a:endParaRPr kumimoji="1" lang="en-US" altLang="ja-JP" sz="105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a:solidFill>
                  <a:schemeClr val="accent3">
                    <a:lumMod val="50000"/>
                  </a:schemeClr>
                </a:solidFill>
                <a:latin typeface="Meiryo" charset="-128"/>
                <a:ea typeface="Meiryo" charset="-128"/>
                <a:cs typeface="Meiryo" charset="-128"/>
              </a:rPr>
              <a:t>CPU</a:t>
            </a:r>
            <a:r>
              <a:rPr lang="ja-JP" altLang="en-US" sz="800" dirty="0">
                <a:solidFill>
                  <a:schemeClr val="accent3">
                    <a:lumMod val="50000"/>
                  </a:schemeClr>
                </a:solidFill>
                <a:latin typeface="Meiryo" charset="-128"/>
                <a:ea typeface="Meiryo" charset="-128"/>
                <a:cs typeface="Meiryo" charset="-128"/>
              </a:rPr>
              <a:t>のマルチコア化</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accent3">
                    <a:lumMod val="50000"/>
                  </a:schemeClr>
                </a:solidFill>
                <a:latin typeface="Meiryo" charset="-128"/>
                <a:ea typeface="Meiryo" charset="-128"/>
                <a:cs typeface="Meiryo" charset="-128"/>
              </a:rPr>
              <a:t>GPGPU</a:t>
            </a:r>
            <a:r>
              <a:rPr kumimoji="1" lang="ja-JP" altLang="en-US" sz="800" dirty="0">
                <a:solidFill>
                  <a:schemeClr val="accent3">
                    <a:lumMod val="50000"/>
                  </a:schemeClr>
                </a:solidFill>
                <a:latin typeface="Meiryo" charset="-128"/>
                <a:ea typeface="Meiryo" charset="-128"/>
                <a:cs typeface="Meiryo" charset="-128"/>
              </a:rPr>
              <a:t>の活用</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747059" y="4796161"/>
            <a:ext cx="1800493" cy="623248"/>
          </a:xfrm>
          <a:prstGeom prst="rect">
            <a:avLst/>
          </a:prstGeom>
          <a:noFill/>
        </p:spPr>
        <p:txBody>
          <a:bodyPr wrap="none" rtlCol="0">
            <a:spAutoFit/>
          </a:bodyPr>
          <a:lstStyle/>
          <a:p>
            <a:r>
              <a:rPr kumimoji="1" lang="ja-JP" altLang="en-US" sz="1050" b="1" dirty="0">
                <a:solidFill>
                  <a:srgbClr val="0070C0"/>
                </a:solidFill>
                <a:latin typeface="Meiryo" charset="-128"/>
                <a:ea typeface="Meiryo" charset="-128"/>
                <a:cs typeface="Meiryo" charset="-128"/>
              </a:rPr>
              <a:t>データ</a:t>
            </a:r>
            <a:r>
              <a:rPr lang="ja-JP" altLang="en-US" sz="1050" b="1" dirty="0">
                <a:solidFill>
                  <a:srgbClr val="0070C0"/>
                </a:solidFill>
                <a:latin typeface="Meiryo" charset="-128"/>
                <a:ea typeface="Meiryo" charset="-128"/>
                <a:cs typeface="Meiryo" charset="-128"/>
              </a:rPr>
              <a:t>駆動型社会への移行</a:t>
            </a:r>
            <a:endParaRPr lang="en-US" altLang="ja-JP" sz="1050" b="1"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a:solidFill>
                  <a:srgbClr val="0070C0"/>
                </a:solidFill>
                <a:latin typeface="Meiryo" charset="-128"/>
                <a:ea typeface="Meiryo" charset="-128"/>
                <a:cs typeface="Meiryo" charset="-128"/>
              </a:rPr>
              <a:t>IoT</a:t>
            </a:r>
            <a:r>
              <a:rPr lang="ja-JP" altLang="en-US" sz="800" dirty="0">
                <a:solidFill>
                  <a:srgbClr val="0070C0"/>
                </a:solidFill>
                <a:latin typeface="Meiryo" charset="-128"/>
                <a:ea typeface="Meiryo" charset="-128"/>
                <a:cs typeface="Meiryo" charset="-128"/>
              </a:rPr>
              <a:t>の普及</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a:solidFill>
                  <a:srgbClr val="0070C0"/>
                </a:solidFill>
                <a:latin typeface="Meiryo" charset="-128"/>
                <a:ea typeface="Meiryo" charset="-128"/>
                <a:cs typeface="Meiryo" charset="-128"/>
              </a:rPr>
              <a:t>社会やビジネスのデジタル化</a:t>
            </a:r>
            <a:endParaRPr kumimoji="1" lang="en-US" altLang="ja-JP" sz="800" dirty="0">
              <a:solidFill>
                <a:srgbClr val="0070C0"/>
              </a:solidFill>
              <a:latin typeface="Meiryo" charset="-128"/>
              <a:ea typeface="Meiryo" charset="-128"/>
              <a:cs typeface="Meiryo" charset="-128"/>
            </a:endParaRPr>
          </a:p>
        </p:txBody>
      </p:sp>
      <p:grpSp>
        <p:nvGrpSpPr>
          <p:cNvPr id="9" name="グループ化 8">
            <a:extLst>
              <a:ext uri="{FF2B5EF4-FFF2-40B4-BE49-F238E27FC236}">
                <a16:creationId xmlns:a16="http://schemas.microsoft.com/office/drawing/2014/main" id="{C84677E8-FF39-B94E-BB42-6FB5B36A4849}"/>
              </a:ext>
            </a:extLst>
          </p:cNvPr>
          <p:cNvGrpSpPr/>
          <p:nvPr/>
        </p:nvGrpSpPr>
        <p:grpSpPr>
          <a:xfrm>
            <a:off x="2982259" y="2564904"/>
            <a:ext cx="2416546" cy="2448272"/>
            <a:chOff x="2982259" y="2564904"/>
            <a:chExt cx="2416546" cy="2448272"/>
          </a:xfrm>
        </p:grpSpPr>
        <p:sp>
          <p:nvSpPr>
            <p:cNvPr id="29" name="正方形/長方形 28"/>
            <p:cNvSpPr/>
            <p:nvPr/>
          </p:nvSpPr>
          <p:spPr>
            <a:xfrm>
              <a:off x="3480750" y="3398412"/>
              <a:ext cx="1918055" cy="79990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bg1"/>
                  </a:solidFill>
                  <a:latin typeface="Meiryo" charset="-128"/>
                  <a:ea typeface="Meiryo" charset="-128"/>
                  <a:cs typeface="Meiryo" charset="-128"/>
                </a:rPr>
                <a:t>半導体技術を前提とした</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ノイマン型コンピュータ</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に変わる技術の必要性</a:t>
              </a:r>
            </a:p>
          </p:txBody>
        </p:sp>
        <p:sp>
          <p:nvSpPr>
            <p:cNvPr id="25" name="右大かっこ 24"/>
            <p:cNvSpPr/>
            <p:nvPr/>
          </p:nvSpPr>
          <p:spPr>
            <a:xfrm>
              <a:off x="2982259" y="2564904"/>
              <a:ext cx="207508" cy="2448272"/>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7" name="直線矢印コネクタ 26"/>
            <p:cNvCxnSpPr>
              <a:stCxn id="25" idx="2"/>
              <a:endCxn id="29" idx="1"/>
            </p:cNvCxnSpPr>
            <p:nvPr/>
          </p:nvCxnSpPr>
          <p:spPr>
            <a:xfrm>
              <a:off x="3189767" y="3789040"/>
              <a:ext cx="290983" cy="932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 name="グループ化 9">
            <a:extLst>
              <a:ext uri="{FF2B5EF4-FFF2-40B4-BE49-F238E27FC236}">
                <a16:creationId xmlns:a16="http://schemas.microsoft.com/office/drawing/2014/main" id="{5A525775-F4EE-AB40-93BA-FD96C413EAE9}"/>
              </a:ext>
            </a:extLst>
          </p:cNvPr>
          <p:cNvGrpSpPr/>
          <p:nvPr/>
        </p:nvGrpSpPr>
        <p:grpSpPr>
          <a:xfrm>
            <a:off x="5255833" y="1411958"/>
            <a:ext cx="3645915" cy="4825602"/>
            <a:chOff x="5255833" y="1411958"/>
            <a:chExt cx="3645915" cy="4825602"/>
          </a:xfrm>
        </p:grpSpPr>
        <p:sp>
          <p:nvSpPr>
            <p:cNvPr id="26" name="三角形 25"/>
            <p:cNvSpPr/>
            <p:nvPr/>
          </p:nvSpPr>
          <p:spPr>
            <a:xfrm rot="10800000">
              <a:off x="5265101" y="1884366"/>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三角形 3"/>
            <p:cNvSpPr/>
            <p:nvPr/>
          </p:nvSpPr>
          <p:spPr>
            <a:xfrm>
              <a:off x="5255833" y="4023723"/>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868144" y="3389408"/>
              <a:ext cx="2643458" cy="7999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charset="-128"/>
                  <a:ea typeface="Meiryo" charset="-128"/>
                  <a:cs typeface="Meiryo" charset="-128"/>
                </a:rPr>
                <a:t>量子コンピュータ</a:t>
              </a:r>
              <a:endParaRPr lang="en-US" altLang="ja-JP" sz="2000" b="1"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汎用型（量子ゲート方式）</a:t>
              </a:r>
              <a:endParaRPr lang="en-US" altLang="ja-JP" sz="1050"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特化型</a:t>
              </a:r>
              <a:r>
                <a:rPr lang="ja-JP" altLang="en-US" sz="1050">
                  <a:solidFill>
                    <a:schemeClr val="bg1"/>
                  </a:solidFill>
                  <a:latin typeface="Meiryo" charset="-128"/>
                  <a:ea typeface="Meiryo" charset="-128"/>
                  <a:cs typeface="Meiryo" charset="-128"/>
                </a:rPr>
                <a:t>（量子イジングマシン方式</a:t>
              </a:r>
              <a:r>
                <a:rPr lang="ja-JP" altLang="en-US" sz="1050" dirty="0">
                  <a:solidFill>
                    <a:schemeClr val="bg1"/>
                  </a:solidFill>
                  <a:latin typeface="Meiryo" charset="-128"/>
                  <a:ea typeface="Meiryo" charset="-128"/>
                  <a:cs typeface="Meiryo" charset="-128"/>
                </a:rPr>
                <a:t>）</a:t>
              </a:r>
            </a:p>
          </p:txBody>
        </p:sp>
        <p:sp>
          <p:nvSpPr>
            <p:cNvPr id="37" name="右矢印 36"/>
            <p:cNvSpPr/>
            <p:nvPr/>
          </p:nvSpPr>
          <p:spPr>
            <a:xfrm>
              <a:off x="5434823" y="3573955"/>
              <a:ext cx="379688" cy="4687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5455763" y="1411958"/>
              <a:ext cx="3236784" cy="1169551"/>
            </a:xfrm>
            <a:prstGeom prst="rect">
              <a:avLst/>
            </a:prstGeom>
            <a:noFill/>
          </p:spPr>
          <p:txBody>
            <a:bodyPr wrap="none" rtlCol="0">
              <a:spAutoFit/>
            </a:bodyPr>
            <a:lstStyle/>
            <a:p>
              <a:r>
                <a:rPr kumimoji="1" lang="ja-JP" altLang="en-US" sz="1400">
                  <a:solidFill>
                    <a:srgbClr val="0432FF"/>
                  </a:solidFill>
                  <a:latin typeface="Meiryo" charset="-128"/>
                  <a:ea typeface="Meiryo" charset="-128"/>
                  <a:cs typeface="Meiryo" charset="-128"/>
                </a:rPr>
                <a:t>総当たり</a:t>
              </a:r>
              <a:r>
                <a:rPr kumimoji="1" lang="ja-JP" altLang="en-US" sz="1400" dirty="0">
                  <a:solidFill>
                    <a:srgbClr val="0432FF"/>
                  </a:solidFill>
                  <a:latin typeface="Meiryo" charset="-128"/>
                  <a:ea typeface="Meiryo" charset="-128"/>
                  <a:cs typeface="Meiryo" charset="-128"/>
                </a:rPr>
                <a:t>計算でなければ解けない問題</a:t>
              </a:r>
              <a:endParaRPr kumimoji="1" lang="en-US" altLang="ja-JP" sz="1400" dirty="0">
                <a:solidFill>
                  <a:srgbClr val="0432FF"/>
                </a:solidFill>
                <a:latin typeface="Meiryo" charset="-128"/>
                <a:ea typeface="Meiryo" charset="-128"/>
                <a:cs typeface="Meiryo" charset="-128"/>
              </a:endParaRPr>
            </a:p>
            <a:p>
              <a:r>
                <a:rPr lang="ja-JP" altLang="en-US" sz="1400" dirty="0">
                  <a:solidFill>
                    <a:srgbClr val="0432FF"/>
                  </a:solidFill>
                  <a:latin typeface="Meiryo" charset="-128"/>
                  <a:ea typeface="Meiryo" charset="-128"/>
                  <a:cs typeface="Meiryo" charset="-128"/>
                </a:rPr>
                <a:t>（多項式時間で解決できない計算）</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素因数分解</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組み合わせ最適化問題</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検索問題　など</a:t>
              </a:r>
            </a:p>
          </p:txBody>
        </p:sp>
        <p:sp>
          <p:nvSpPr>
            <p:cNvPr id="39" name="テキスト ボックス 38"/>
            <p:cNvSpPr txBox="1"/>
            <p:nvPr/>
          </p:nvSpPr>
          <p:spPr>
            <a:xfrm>
              <a:off x="5334227" y="5068009"/>
              <a:ext cx="3498394" cy="1169551"/>
            </a:xfrm>
            <a:prstGeom prst="rect">
              <a:avLst/>
            </a:prstGeom>
            <a:noFill/>
          </p:spPr>
          <p:txBody>
            <a:bodyPr wrap="none" rtlCol="0">
              <a:spAutoFit/>
            </a:bodyPr>
            <a:lstStyle/>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工場の生産計画・設備計画の</a:t>
              </a:r>
              <a:r>
                <a:rPr lang="ja-JP" altLang="en-US" sz="1400" dirty="0">
                  <a:solidFill>
                    <a:srgbClr val="0432FF"/>
                  </a:solidFill>
                  <a:latin typeface="Meiryo" charset="-128"/>
                  <a:ea typeface="Meiryo" charset="-128"/>
                  <a:cs typeface="Meiryo" charset="-128"/>
                </a:rPr>
                <a:t>最適化</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レコメンデーションの最適化</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カーナビ</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自動運転と連動し渋滞解消</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大規模システムのバグの発見と修復</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機械学習計算の高速化　など</a:t>
              </a:r>
            </a:p>
          </p:txBody>
        </p:sp>
      </p:grpSp>
    </p:spTree>
    <p:extLst>
      <p:ext uri="{BB962C8B-B14F-4D97-AF65-F5344CB8AC3E}">
        <p14:creationId xmlns:p14="http://schemas.microsoft.com/office/powerpoint/2010/main" val="8524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39245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1340768"/>
            <a:ext cx="2962672" cy="38884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ECFD31-C31B-4809-8EA3-C897E3B647CC}"/>
              </a:ext>
            </a:extLst>
          </p:cNvPr>
          <p:cNvSpPr>
            <a:spLocks noGrp="1"/>
          </p:cNvSpPr>
          <p:nvPr>
            <p:ph type="title"/>
          </p:nvPr>
        </p:nvSpPr>
        <p:spPr/>
        <p:txBody>
          <a:bodyPr/>
          <a:lstStyle/>
          <a:p>
            <a:r>
              <a:rPr kumimoji="1" lang="ja-JP" altLang="en-US"/>
              <a:t>巡回セールスマン問題（組み合わせ最適化）</a:t>
            </a:r>
          </a:p>
        </p:txBody>
      </p:sp>
      <p:pic>
        <p:nvPicPr>
          <p:cNvPr id="1026" name="Picture 2" descr="http://www.bunkyo.ac.jp/~nemoto/lecture/seminar2/2000/kimura/images/jyunnkai.gif">
            <a:extLst>
              <a:ext uri="{FF2B5EF4-FFF2-40B4-BE49-F238E27FC236}">
                <a16:creationId xmlns:a16="http://schemas.microsoft.com/office/drawing/2014/main" id="{009B8CEE-FC9E-4813-97F9-3F6A09E54E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4380" y="1549762"/>
            <a:ext cx="2808312" cy="306184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141EDD15-B978-4D6D-AC94-FCAF43085918}"/>
              </a:ext>
            </a:extLst>
          </p:cNvPr>
          <p:cNvSpPr/>
          <p:nvPr/>
        </p:nvSpPr>
        <p:spPr>
          <a:xfrm>
            <a:off x="3635896" y="1340768"/>
            <a:ext cx="5030637" cy="121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セールスマンがいくつかの訪問先を</a:t>
            </a: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1</a:t>
            </a:r>
            <a:r>
              <a:rPr lang="ja-JP" altLang="en-US" sz="1600" dirty="0">
                <a:solidFill>
                  <a:srgbClr val="FFFFFF"/>
                </a:solidFill>
                <a:latin typeface="Meiryo" charset="-128"/>
                <a:ea typeface="Meiryo" charset="-128"/>
                <a:cs typeface="Meiryo" charset="-128"/>
              </a:rPr>
              <a:t>度ずつすべて訪問して出発点に戻ってくるときに</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移動距離が最小になる経路を求める</a:t>
            </a:r>
          </a:p>
        </p:txBody>
      </p:sp>
      <p:sp>
        <p:nvSpPr>
          <p:cNvPr id="6" name="正方形/長方形 5">
            <a:extLst>
              <a:ext uri="{FF2B5EF4-FFF2-40B4-BE49-F238E27FC236}">
                <a16:creationId xmlns:a16="http://schemas.microsoft.com/office/drawing/2014/main" id="{1D0CB2A1-91D3-4A7D-92E3-BA734718DA5C}"/>
              </a:ext>
            </a:extLst>
          </p:cNvPr>
          <p:cNvSpPr/>
          <p:nvPr/>
        </p:nvSpPr>
        <p:spPr>
          <a:xfrm>
            <a:off x="3626078" y="3234424"/>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8</a:t>
            </a:r>
            <a:endParaRPr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AC52BD3D-7A06-499B-A029-9D33D5DCFA8E}"/>
              </a:ext>
            </a:extLst>
          </p:cNvPr>
          <p:cNvSpPr/>
          <p:nvPr/>
        </p:nvSpPr>
        <p:spPr>
          <a:xfrm>
            <a:off x="4490175" y="3236570"/>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2,520</a:t>
            </a:r>
            <a:endParaRPr lang="ja-JP" altLang="en-US"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C6AB5D9-F6EA-4A95-9E40-962E74732A90}"/>
              </a:ext>
            </a:extLst>
          </p:cNvPr>
          <p:cNvSpPr/>
          <p:nvPr/>
        </p:nvSpPr>
        <p:spPr>
          <a:xfrm>
            <a:off x="3629390" y="4195808"/>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20</a:t>
            </a:r>
            <a:endParaRPr lang="ja-JP" altLang="en-US"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5473E35-9F28-428A-90DB-13109D07E81A}"/>
              </a:ext>
            </a:extLst>
          </p:cNvPr>
          <p:cNvSpPr/>
          <p:nvPr/>
        </p:nvSpPr>
        <p:spPr>
          <a:xfrm>
            <a:off x="4493487" y="4197954"/>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京</a:t>
            </a:r>
            <a:r>
              <a:rPr lang="en-US" altLang="ja-JP" dirty="0">
                <a:solidFill>
                  <a:srgbClr val="FFFFFF"/>
                </a:solidFill>
                <a:latin typeface="Meiryo" charset="-128"/>
                <a:ea typeface="Meiryo" charset="-128"/>
                <a:cs typeface="Meiryo" charset="-128"/>
              </a:rPr>
              <a:t>8000</a:t>
            </a:r>
            <a:r>
              <a:rPr lang="ja-JP" altLang="en-US" dirty="0">
                <a:solidFill>
                  <a:srgbClr val="FFFFFF"/>
                </a:solidFill>
                <a:latin typeface="Meiryo" charset="-128"/>
                <a:ea typeface="Meiryo" charset="-128"/>
                <a:cs typeface="Meiryo" charset="-128"/>
              </a:rPr>
              <a:t>兆</a:t>
            </a:r>
          </a:p>
        </p:txBody>
      </p:sp>
      <p:sp>
        <p:nvSpPr>
          <p:cNvPr id="12" name="正方形/長方形 11">
            <a:extLst>
              <a:ext uri="{FF2B5EF4-FFF2-40B4-BE49-F238E27FC236}">
                <a16:creationId xmlns:a16="http://schemas.microsoft.com/office/drawing/2014/main" id="{7848F84F-F151-43D5-9A7A-13A2076CCBFC}"/>
              </a:ext>
            </a:extLst>
          </p:cNvPr>
          <p:cNvSpPr/>
          <p:nvPr/>
        </p:nvSpPr>
        <p:spPr>
          <a:xfrm>
            <a:off x="3626078" y="5652496"/>
            <a:ext cx="5030637" cy="55193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実用的には「近似解」で対応</a:t>
            </a:r>
          </a:p>
        </p:txBody>
      </p:sp>
      <p:sp>
        <p:nvSpPr>
          <p:cNvPr id="3" name="屈折矢印 2"/>
          <p:cNvSpPr/>
          <p:nvPr/>
        </p:nvSpPr>
        <p:spPr>
          <a:xfrm rot="5400000">
            <a:off x="2116494" y="4810362"/>
            <a:ext cx="983617" cy="2035549"/>
          </a:xfrm>
          <a:prstGeom prst="bentUpArrow">
            <a:avLst>
              <a:gd name="adj1" fmla="val 42283"/>
              <a:gd name="adj2" fmla="val 35946"/>
              <a:gd name="adj3" fmla="val 2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C6AB5D9-F6EA-4A95-9E40-962E74732A90}"/>
              </a:ext>
            </a:extLst>
          </p:cNvPr>
          <p:cNvSpPr/>
          <p:nvPr/>
        </p:nvSpPr>
        <p:spPr>
          <a:xfrm>
            <a:off x="3626078" y="3715116"/>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15</a:t>
            </a:r>
            <a:endParaRPr lang="ja-JP" altLang="en-US"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45473E35-9F28-428A-90DB-13109D07E81A}"/>
              </a:ext>
            </a:extLst>
          </p:cNvPr>
          <p:cNvSpPr/>
          <p:nvPr/>
        </p:nvSpPr>
        <p:spPr>
          <a:xfrm>
            <a:off x="4490175" y="3717262"/>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a:t>
            </a:r>
            <a:r>
              <a:rPr lang="ja-JP" altLang="en-US" dirty="0">
                <a:solidFill>
                  <a:srgbClr val="FFFFFF"/>
                </a:solidFill>
                <a:latin typeface="Meiryo" charset="-128"/>
                <a:ea typeface="Meiryo" charset="-128"/>
                <a:cs typeface="Meiryo" charset="-128"/>
              </a:rPr>
              <a:t>億</a:t>
            </a:r>
          </a:p>
        </p:txBody>
      </p:sp>
      <p:sp>
        <p:nvSpPr>
          <p:cNvPr id="16" name="正方形/長方形 15">
            <a:extLst>
              <a:ext uri="{FF2B5EF4-FFF2-40B4-BE49-F238E27FC236}">
                <a16:creationId xmlns:a16="http://schemas.microsoft.com/office/drawing/2014/main" id="{BC6AB5D9-F6EA-4A95-9E40-962E74732A90}"/>
              </a:ext>
            </a:extLst>
          </p:cNvPr>
          <p:cNvSpPr/>
          <p:nvPr/>
        </p:nvSpPr>
        <p:spPr>
          <a:xfrm>
            <a:off x="3626078" y="4676500"/>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a:t>
            </a:r>
            <a:endParaRPr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45473E35-9F28-428A-90DB-13109D07E81A}"/>
              </a:ext>
            </a:extLst>
          </p:cNvPr>
          <p:cNvSpPr/>
          <p:nvPr/>
        </p:nvSpPr>
        <p:spPr>
          <a:xfrm>
            <a:off x="4490175" y="4678646"/>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3.10 x 10</a:t>
            </a:r>
            <a:r>
              <a:rPr lang="en-US" altLang="ja-JP" baseline="30000" dirty="0">
                <a:solidFill>
                  <a:srgbClr val="FFFFFF"/>
                </a:solidFill>
                <a:latin typeface="Meiryo" charset="-128"/>
                <a:ea typeface="Meiryo" charset="-128"/>
                <a:cs typeface="Meiryo" charset="-128"/>
              </a:rPr>
              <a:t>23</a:t>
            </a:r>
            <a:endParaRPr lang="ja-JP" altLang="en-US"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a16="http://schemas.microsoft.com/office/drawing/2014/main" id="{BC6AB5D9-F6EA-4A95-9E40-962E74732A90}"/>
              </a:ext>
            </a:extLst>
          </p:cNvPr>
          <p:cNvSpPr/>
          <p:nvPr/>
        </p:nvSpPr>
        <p:spPr>
          <a:xfrm>
            <a:off x="3626078" y="5157192"/>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45473E35-9F28-428A-90DB-13109D07E81A}"/>
              </a:ext>
            </a:extLst>
          </p:cNvPr>
          <p:cNvSpPr/>
          <p:nvPr/>
        </p:nvSpPr>
        <p:spPr>
          <a:xfrm>
            <a:off x="4490175" y="5159338"/>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4.42 x 10</a:t>
            </a:r>
            <a:r>
              <a:rPr lang="en-US" altLang="ja-JP" baseline="30000"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AC52BD3D-7A06-499B-A029-9D33D5DCFA8E}"/>
              </a:ext>
            </a:extLst>
          </p:cNvPr>
          <p:cNvSpPr/>
          <p:nvPr/>
        </p:nvSpPr>
        <p:spPr>
          <a:xfrm>
            <a:off x="6379787" y="3234424"/>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2.25 x 10</a:t>
            </a:r>
            <a:r>
              <a:rPr lang="en-US" altLang="ja-JP" baseline="30000" dirty="0">
                <a:solidFill>
                  <a:srgbClr val="FFFFFF"/>
                </a:solidFill>
                <a:latin typeface="Meiryo" charset="-128"/>
                <a:ea typeface="Meiryo" charset="-128"/>
                <a:cs typeface="Meiryo" charset="-128"/>
              </a:rPr>
              <a:t>-13</a:t>
            </a:r>
            <a:r>
              <a:rPr lang="ja-JP" altLang="en-US" dirty="0">
                <a:solidFill>
                  <a:srgbClr val="FFFFFF"/>
                </a:solidFill>
                <a:latin typeface="Meiryo" charset="-128"/>
                <a:ea typeface="Meiryo" charset="-128"/>
                <a:cs typeface="Meiryo" charset="-128"/>
              </a:rPr>
              <a:t>秒</a:t>
            </a:r>
          </a:p>
        </p:txBody>
      </p:sp>
      <p:sp>
        <p:nvSpPr>
          <p:cNvPr id="21" name="正方形/長方形 20">
            <a:extLst>
              <a:ext uri="{FF2B5EF4-FFF2-40B4-BE49-F238E27FC236}">
                <a16:creationId xmlns:a16="http://schemas.microsoft.com/office/drawing/2014/main" id="{45473E35-9F28-428A-90DB-13109D07E81A}"/>
              </a:ext>
            </a:extLst>
          </p:cNvPr>
          <p:cNvSpPr/>
          <p:nvPr/>
        </p:nvSpPr>
        <p:spPr>
          <a:xfrm>
            <a:off x="6383099" y="4195808"/>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2" name="正方形/長方形 21">
            <a:extLst>
              <a:ext uri="{FF2B5EF4-FFF2-40B4-BE49-F238E27FC236}">
                <a16:creationId xmlns:a16="http://schemas.microsoft.com/office/drawing/2014/main" id="{45473E35-9F28-428A-90DB-13109D07E81A}"/>
              </a:ext>
            </a:extLst>
          </p:cNvPr>
          <p:cNvSpPr/>
          <p:nvPr/>
        </p:nvSpPr>
        <p:spPr>
          <a:xfrm>
            <a:off x="6379787" y="3715116"/>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 x 10</a:t>
            </a:r>
            <a:r>
              <a:rPr lang="en-US" altLang="ja-JP" baseline="30000"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3" name="正方形/長方形 22">
            <a:extLst>
              <a:ext uri="{FF2B5EF4-FFF2-40B4-BE49-F238E27FC236}">
                <a16:creationId xmlns:a16="http://schemas.microsoft.com/office/drawing/2014/main" id="{45473E35-9F28-428A-90DB-13109D07E81A}"/>
              </a:ext>
            </a:extLst>
          </p:cNvPr>
          <p:cNvSpPr/>
          <p:nvPr/>
        </p:nvSpPr>
        <p:spPr>
          <a:xfrm>
            <a:off x="6379787" y="4676500"/>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359</a:t>
            </a:r>
            <a:r>
              <a:rPr lang="ja-JP" altLang="en-US" dirty="0">
                <a:solidFill>
                  <a:srgbClr val="FFFFFF"/>
                </a:solidFill>
                <a:latin typeface="Meiryo" charset="-128"/>
                <a:ea typeface="Meiryo" charset="-128"/>
                <a:cs typeface="Meiryo" charset="-128"/>
              </a:rPr>
              <a:t>日</a:t>
            </a:r>
          </a:p>
        </p:txBody>
      </p:sp>
      <p:sp>
        <p:nvSpPr>
          <p:cNvPr id="24" name="正方形/長方形 23">
            <a:extLst>
              <a:ext uri="{FF2B5EF4-FFF2-40B4-BE49-F238E27FC236}">
                <a16:creationId xmlns:a16="http://schemas.microsoft.com/office/drawing/2014/main" id="{45473E35-9F28-428A-90DB-13109D07E81A}"/>
              </a:ext>
            </a:extLst>
          </p:cNvPr>
          <p:cNvSpPr/>
          <p:nvPr/>
        </p:nvSpPr>
        <p:spPr>
          <a:xfrm>
            <a:off x="6379787" y="5157192"/>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1401</a:t>
            </a:r>
            <a:r>
              <a:rPr lang="ja-JP" altLang="en-US" dirty="0">
                <a:solidFill>
                  <a:srgbClr val="FFFFFF"/>
                </a:solidFill>
                <a:latin typeface="Meiryo" charset="-128"/>
                <a:ea typeface="Meiryo" charset="-128"/>
                <a:cs typeface="Meiryo" charset="-128"/>
              </a:rPr>
              <a:t>万年</a:t>
            </a:r>
          </a:p>
        </p:txBody>
      </p:sp>
      <p:sp>
        <p:nvSpPr>
          <p:cNvPr id="25" name="正方形/長方形 24">
            <a:extLst>
              <a:ext uri="{FF2B5EF4-FFF2-40B4-BE49-F238E27FC236}">
                <a16:creationId xmlns:a16="http://schemas.microsoft.com/office/drawing/2014/main" id="{1D0CB2A1-91D3-4A7D-92E3-BA734718DA5C}"/>
              </a:ext>
            </a:extLst>
          </p:cNvPr>
          <p:cNvSpPr/>
          <p:nvPr/>
        </p:nvSpPr>
        <p:spPr>
          <a:xfrm>
            <a:off x="3635895" y="2634553"/>
            <a:ext cx="792089" cy="5240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地点数</a:t>
            </a:r>
          </a:p>
        </p:txBody>
      </p:sp>
      <p:sp>
        <p:nvSpPr>
          <p:cNvPr id="26" name="正方形/長方形 25">
            <a:extLst>
              <a:ext uri="{FF2B5EF4-FFF2-40B4-BE49-F238E27FC236}">
                <a16:creationId xmlns:a16="http://schemas.microsoft.com/office/drawing/2014/main" id="{AC52BD3D-7A06-499B-A029-9D33D5DCFA8E}"/>
              </a:ext>
            </a:extLst>
          </p:cNvPr>
          <p:cNvSpPr/>
          <p:nvPr/>
        </p:nvSpPr>
        <p:spPr>
          <a:xfrm>
            <a:off x="4499992" y="2636699"/>
            <a:ext cx="1817604" cy="52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巡回経路数</a:t>
            </a:r>
          </a:p>
        </p:txBody>
      </p:sp>
      <p:sp>
        <p:nvSpPr>
          <p:cNvPr id="27" name="正方形/長方形 26">
            <a:extLst>
              <a:ext uri="{FF2B5EF4-FFF2-40B4-BE49-F238E27FC236}">
                <a16:creationId xmlns:a16="http://schemas.microsoft.com/office/drawing/2014/main" id="{AC52BD3D-7A06-499B-A029-9D33D5DCFA8E}"/>
              </a:ext>
            </a:extLst>
          </p:cNvPr>
          <p:cNvSpPr/>
          <p:nvPr/>
        </p:nvSpPr>
        <p:spPr>
          <a:xfrm>
            <a:off x="6389604" y="2634553"/>
            <a:ext cx="2258832" cy="5240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計算時間</a:t>
            </a:r>
            <a:endParaRPr lang="en-US" altLang="ja-JP" sz="14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スパコン「京」・</a:t>
            </a:r>
            <a:r>
              <a:rPr lang="en-US" altLang="ja-JP" sz="800" dirty="0">
                <a:solidFill>
                  <a:srgbClr val="FFFFFF"/>
                </a:solidFill>
                <a:latin typeface="Meiryo" charset="-128"/>
                <a:ea typeface="Meiryo" charset="-128"/>
                <a:cs typeface="Meiryo" charset="-128"/>
              </a:rPr>
              <a:t>1</a:t>
            </a:r>
            <a:r>
              <a:rPr lang="ja-JP" altLang="en-US" sz="800" dirty="0">
                <a:solidFill>
                  <a:srgbClr val="FFFFFF"/>
                </a:solidFill>
                <a:latin typeface="Meiryo" charset="-128"/>
                <a:ea typeface="Meiryo" charset="-128"/>
                <a:cs typeface="Meiryo" charset="-128"/>
              </a:rPr>
              <a:t>京回／秒の計算</a:t>
            </a:r>
          </a:p>
        </p:txBody>
      </p:sp>
      <p:sp>
        <p:nvSpPr>
          <p:cNvPr id="11" name="テキスト ボックス 10"/>
          <p:cNvSpPr txBox="1"/>
          <p:nvPr/>
        </p:nvSpPr>
        <p:spPr>
          <a:xfrm>
            <a:off x="1037489" y="4658791"/>
            <a:ext cx="1802095" cy="523220"/>
          </a:xfrm>
          <a:prstGeom prst="rect">
            <a:avLst/>
          </a:prstGeom>
          <a:noFill/>
        </p:spPr>
        <p:txBody>
          <a:bodyPr wrap="none" rtlCol="0">
            <a:spAutoFit/>
          </a:bodyPr>
          <a:lstStyle/>
          <a:p>
            <a:pPr algn="ctr"/>
            <a:r>
              <a:rPr kumimoji="1" lang="ja-JP" altLang="en-US" sz="1000" dirty="0">
                <a:solidFill>
                  <a:schemeClr val="accent6">
                    <a:lumMod val="75000"/>
                  </a:schemeClr>
                </a:solidFill>
                <a:latin typeface="Meiryo" charset="-128"/>
                <a:ea typeface="Meiryo" charset="-128"/>
                <a:cs typeface="Meiryo" charset="-128"/>
              </a:rPr>
              <a:t>巡回経路は地点数</a:t>
            </a:r>
            <a:r>
              <a:rPr kumimoji="1" lang="en-US" altLang="ja-JP" sz="1000" dirty="0">
                <a:solidFill>
                  <a:schemeClr val="accent6">
                    <a:lumMod val="75000"/>
                  </a:schemeClr>
                </a:solidFill>
                <a:latin typeface="Meiryo" charset="-128"/>
                <a:ea typeface="Meiryo" charset="-128"/>
                <a:cs typeface="Meiryo" charset="-128"/>
              </a:rPr>
              <a:t>n</a:t>
            </a:r>
            <a:r>
              <a:rPr kumimoji="1" lang="ja-JP" altLang="en-US" sz="1000" dirty="0">
                <a:solidFill>
                  <a:schemeClr val="accent6">
                    <a:lumMod val="75000"/>
                  </a:schemeClr>
                </a:solidFill>
                <a:latin typeface="Meiryo" charset="-128"/>
                <a:ea typeface="Meiryo" charset="-128"/>
                <a:cs typeface="Meiryo" charset="-128"/>
              </a:rPr>
              <a:t>に対して</a:t>
            </a:r>
            <a:endParaRPr kumimoji="1" lang="en-US" altLang="ja-JP" sz="1000" dirty="0">
              <a:solidFill>
                <a:schemeClr val="accent6">
                  <a:lumMod val="75000"/>
                </a:schemeClr>
              </a:solidFill>
              <a:latin typeface="Meiryo" charset="-128"/>
              <a:ea typeface="Meiryo" charset="-128"/>
              <a:cs typeface="Meiryo" charset="-128"/>
            </a:endParaRPr>
          </a:p>
          <a:p>
            <a:pPr algn="ctr"/>
            <a:r>
              <a:rPr lang="en-US" altLang="ja-JP" b="1" dirty="0">
                <a:solidFill>
                  <a:schemeClr val="accent6">
                    <a:lumMod val="75000"/>
                  </a:schemeClr>
                </a:solidFill>
                <a:latin typeface="Meiryo" charset="-128"/>
                <a:ea typeface="Meiryo" charset="-128"/>
                <a:cs typeface="Meiryo" charset="-128"/>
              </a:rPr>
              <a:t>(n-1)!/2</a:t>
            </a:r>
            <a:r>
              <a:rPr lang="ja-JP" altLang="en-US" b="1" dirty="0">
                <a:solidFill>
                  <a:schemeClr val="accent6">
                    <a:lumMod val="75000"/>
                  </a:schemeClr>
                </a:solidFill>
                <a:latin typeface="Meiryo" charset="-128"/>
                <a:ea typeface="Meiryo" charset="-128"/>
                <a:cs typeface="Meiryo" charset="-128"/>
              </a:rPr>
              <a:t>通り</a:t>
            </a:r>
            <a:endParaRPr kumimoji="1" lang="ja-JP" altLang="en-US" b="1" dirty="0">
              <a:solidFill>
                <a:schemeClr val="accent6">
                  <a:lumMod val="75000"/>
                </a:schemeClr>
              </a:solidFill>
              <a:latin typeface="Meiryo" charset="-128"/>
              <a:ea typeface="Meiryo" charset="-128"/>
              <a:cs typeface="Meiryo" charset="-128"/>
            </a:endParaRPr>
          </a:p>
        </p:txBody>
      </p:sp>
      <p:sp>
        <p:nvSpPr>
          <p:cNvPr id="10" name="星 10 9"/>
          <p:cNvSpPr/>
          <p:nvPr/>
        </p:nvSpPr>
        <p:spPr>
          <a:xfrm>
            <a:off x="7020272" y="6022558"/>
            <a:ext cx="1979712" cy="459617"/>
          </a:xfrm>
          <a:prstGeom prst="star10">
            <a:avLst>
              <a:gd name="adj" fmla="val 33493"/>
              <a:gd name="hf" fmla="val 105146"/>
            </a:avLst>
          </a:prstGeom>
          <a:solidFill>
            <a:srgbClr val="FFFF00"/>
          </a:solidFill>
          <a:ln w="3175">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353538" y="6145654"/>
            <a:ext cx="1313180" cy="215444"/>
          </a:xfrm>
          <a:prstGeom prst="rect">
            <a:avLst/>
          </a:prstGeom>
        </p:spPr>
        <p:txBody>
          <a:bodyPr wrap="none">
            <a:spAutoFit/>
          </a:bodyPr>
          <a:lstStyle/>
          <a:p>
            <a:pPr algn="ctr"/>
            <a:r>
              <a:rPr lang="ja-JP" altLang="en-US" sz="800">
                <a:solidFill>
                  <a:srgbClr val="FF0000"/>
                </a:solidFill>
                <a:latin typeface="Meiryo" charset="-128"/>
                <a:ea typeface="Meiryo" charset="-128"/>
                <a:cs typeface="Meiryo" charset="-128"/>
              </a:rPr>
              <a:t>既存コンピュータの限界</a:t>
            </a:r>
            <a:endParaRPr lang="ja-JP" altLang="en-US" sz="8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740367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518193" y="4365104"/>
            <a:ext cx="5040560" cy="12961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ホームベース 6"/>
          <p:cNvSpPr/>
          <p:nvPr/>
        </p:nvSpPr>
        <p:spPr>
          <a:xfrm>
            <a:off x="421601" y="4365104"/>
            <a:ext cx="3456632" cy="1296144"/>
          </a:xfrm>
          <a:prstGeom prst="homePlate">
            <a:avLst>
              <a:gd name="adj" fmla="val 3755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a:t>
            </a:r>
            <a:r>
              <a:rPr lang="ja-JP" altLang="en-US" dirty="0"/>
              <a:t>“いま”</a:t>
            </a:r>
            <a:r>
              <a:rPr kumimoji="1" lang="ja-JP" altLang="en-US" dirty="0"/>
              <a:t>注目される理由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395288" y="942932"/>
            <a:ext cx="8281169" cy="3170099"/>
          </a:xfrm>
          <a:prstGeom prst="rect">
            <a:avLst/>
          </a:prstGeom>
        </p:spPr>
        <p:txBody>
          <a:bodyPr wrap="square">
            <a:spAutoFit/>
          </a:bodyPr>
          <a:lstStyle/>
          <a:p>
            <a:pPr marL="285750" indent="-285750">
              <a:spcBef>
                <a:spcPts val="600"/>
              </a:spcBef>
              <a:buFont typeface="Wingdings" charset="2"/>
              <a:buChar char="l"/>
            </a:pPr>
            <a:r>
              <a:rPr lang="ja-JP" altLang="en-US" sz="2000" dirty="0">
                <a:solidFill>
                  <a:srgbClr val="0070C0"/>
                </a:solidFill>
                <a:latin typeface="Meiryo" charset="-128"/>
                <a:ea typeface="Meiryo" charset="-128"/>
                <a:cs typeface="Meiryo" charset="-128"/>
              </a:rPr>
              <a:t>大量の数を扱うような計算問題を、今までのコンピュータとは比べものにならない高速度で解くことができる。</a:t>
            </a:r>
            <a:endParaRPr lang="en-US" altLang="ja-JP" sz="2000" dirty="0">
              <a:solidFill>
                <a:srgbClr val="0070C0"/>
              </a:solidFill>
              <a:latin typeface="Meiryo" charset="-128"/>
              <a:ea typeface="Meiryo" charset="-128"/>
              <a:cs typeface="Meiryo" charset="-128"/>
            </a:endParaRPr>
          </a:p>
          <a:p>
            <a:pPr marL="285750" indent="-285750">
              <a:spcBef>
                <a:spcPts val="600"/>
              </a:spcBef>
              <a:buFont typeface="Wingdings" charset="2"/>
              <a:buChar char="l"/>
            </a:pPr>
            <a:r>
              <a:rPr lang="ja-JP" altLang="en-US" sz="2000" dirty="0">
                <a:solidFill>
                  <a:srgbClr val="0070C0"/>
                </a:solidFill>
                <a:latin typeface="Meiryo" charset="-128"/>
                <a:ea typeface="Meiryo" charset="-128"/>
                <a:cs typeface="Meiryo" charset="-128"/>
              </a:rPr>
              <a:t>エネルギーを消費せずに計算が行える。</a:t>
            </a:r>
            <a:endParaRPr lang="en-US" altLang="ja-JP" sz="2000" dirty="0">
              <a:solidFill>
                <a:srgbClr val="0070C0"/>
              </a:solidFill>
              <a:latin typeface="Meiryo" charset="-128"/>
              <a:ea typeface="Meiryo" charset="-128"/>
              <a:cs typeface="Meiryo" charset="-128"/>
            </a:endParaRPr>
          </a:p>
          <a:p>
            <a:pPr marL="285750" indent="-285750">
              <a:spcBef>
                <a:spcPts val="600"/>
              </a:spcBef>
              <a:buFont typeface="Wingdings" charset="2"/>
              <a:buChar char="l"/>
            </a:pPr>
            <a:r>
              <a:rPr lang="ja-JP" altLang="en-US" sz="2000">
                <a:solidFill>
                  <a:srgbClr val="0070C0"/>
                </a:solidFill>
                <a:latin typeface="Meiryo" charset="-128"/>
                <a:ea typeface="Meiryo" charset="-128"/>
                <a:cs typeface="Meiryo" charset="-128"/>
              </a:rPr>
              <a:t>大きな</a:t>
            </a:r>
            <a:r>
              <a:rPr lang="ja-JP" altLang="en-US" sz="2000" dirty="0">
                <a:solidFill>
                  <a:srgbClr val="0070C0"/>
                </a:solidFill>
                <a:latin typeface="Meiryo" charset="-128"/>
                <a:ea typeface="Meiryo" charset="-128"/>
                <a:cs typeface="Meiryo" charset="-128"/>
              </a:rPr>
              <a:t>桁数の素因数分解が、実用的な時間で可能に</a:t>
            </a:r>
            <a:r>
              <a:rPr lang="ja-JP" altLang="en-US" sz="2000">
                <a:solidFill>
                  <a:srgbClr val="0070C0"/>
                </a:solidFill>
                <a:latin typeface="Meiryo" charset="-128"/>
                <a:ea typeface="Meiryo" charset="-128"/>
                <a:cs typeface="Meiryo" charset="-128"/>
              </a:rPr>
              <a:t>なる。</a:t>
            </a:r>
            <a:endParaRPr lang="en-US" altLang="ja-JP" sz="2000" dirty="0">
              <a:solidFill>
                <a:srgbClr val="0070C0"/>
              </a:solidFill>
              <a:latin typeface="Meiryo" charset="-128"/>
              <a:ea typeface="Meiryo" charset="-128"/>
              <a:cs typeface="Meiryo" charset="-128"/>
            </a:endParaRPr>
          </a:p>
          <a:p>
            <a:pPr marL="285750" indent="-285750">
              <a:spcBef>
                <a:spcPts val="600"/>
              </a:spcBef>
              <a:buFont typeface="Wingdings" charset="2"/>
              <a:buChar char="l"/>
            </a:pPr>
            <a:r>
              <a:rPr lang="ja-JP" altLang="en-US" sz="2000">
                <a:solidFill>
                  <a:srgbClr val="FF6666"/>
                </a:solidFill>
                <a:latin typeface="Meiryo" charset="-128"/>
                <a:ea typeface="Meiryo" charset="-128"/>
                <a:cs typeface="Meiryo" charset="-128"/>
              </a:rPr>
              <a:t>どんな計算でも速くなるという訳ではない。古典コンピュータに比べて早く計算できる問題は限られている。例えば離散対数問題など、その問題を解く効率的な「量子アルゴリズム」が発見されている問題に限る。</a:t>
            </a:r>
            <a:endParaRPr lang="en-US" altLang="ja-JP" sz="2000" dirty="0">
              <a:solidFill>
                <a:srgbClr val="FF6666"/>
              </a:solidFill>
              <a:latin typeface="Meiryo" charset="-128"/>
              <a:ea typeface="Meiryo" charset="-128"/>
              <a:cs typeface="Meiryo" charset="-128"/>
            </a:endParaRPr>
          </a:p>
          <a:p>
            <a:pPr marL="285750" indent="-285750">
              <a:spcBef>
                <a:spcPts val="600"/>
              </a:spcBef>
              <a:buFont typeface="Wingdings" charset="2"/>
              <a:buChar char="l"/>
            </a:pPr>
            <a:r>
              <a:rPr lang="ja-JP" altLang="en-US" sz="2000" dirty="0">
                <a:solidFill>
                  <a:srgbClr val="FF6666"/>
                </a:solidFill>
                <a:latin typeface="Meiryo" charset="-128"/>
                <a:ea typeface="Meiryo" charset="-128"/>
                <a:cs typeface="Meiryo" charset="-128"/>
              </a:rPr>
              <a:t>Excel のグラフ描画が早くなるということは（多分）ない。</a:t>
            </a:r>
            <a:endParaRPr lang="en-US" altLang="ja-JP" sz="2000" dirty="0">
              <a:solidFill>
                <a:srgbClr val="FF6666"/>
              </a:solidFill>
              <a:latin typeface="Meiryo" charset="-128"/>
              <a:ea typeface="Meiryo" charset="-128"/>
              <a:cs typeface="Meiryo" charset="-128"/>
            </a:endParaRPr>
          </a:p>
        </p:txBody>
      </p:sp>
      <p:sp>
        <p:nvSpPr>
          <p:cNvPr id="5" name="テキスト ボックス 4"/>
          <p:cNvSpPr txBox="1"/>
          <p:nvPr/>
        </p:nvSpPr>
        <p:spPr>
          <a:xfrm>
            <a:off x="439494" y="4838782"/>
            <a:ext cx="2986715"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理論的な実用性・可能性は明確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実現方法</a:t>
            </a:r>
            <a:r>
              <a:rPr kumimoji="1" lang="ja-JP" altLang="en-US" sz="1400" dirty="0">
                <a:solidFill>
                  <a:schemeClr val="bg1"/>
                </a:solidFill>
                <a:latin typeface="Meiryo" charset="-128"/>
                <a:ea typeface="Meiryo" charset="-128"/>
                <a:cs typeface="Meiryo" charset="-128"/>
              </a:rPr>
              <a:t>が模索されている段階</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実用的なアルゴリズムが未発見</a:t>
            </a:r>
            <a:endParaRPr lang="en-US" altLang="ja-JP" sz="1400" dirty="0">
              <a:solidFill>
                <a:schemeClr val="bg1"/>
              </a:solidFill>
              <a:latin typeface="Meiryo" charset="-128"/>
              <a:ea typeface="Meiryo" charset="-128"/>
              <a:cs typeface="Meiryo" charset="-128"/>
            </a:endParaRPr>
          </a:p>
        </p:txBody>
      </p:sp>
      <p:sp>
        <p:nvSpPr>
          <p:cNvPr id="6" name="テキスト ボックス 5"/>
          <p:cNvSpPr txBox="1"/>
          <p:nvPr/>
        </p:nvSpPr>
        <p:spPr>
          <a:xfrm>
            <a:off x="3878233" y="4784921"/>
            <a:ext cx="4438571" cy="846386"/>
          </a:xfrm>
          <a:prstGeom prst="rect">
            <a:avLst/>
          </a:prstGeom>
          <a:noFill/>
        </p:spPr>
        <p:txBody>
          <a:bodyPr wrap="square" rtlCol="0">
            <a:spAutoFit/>
          </a:bodyPr>
          <a:lstStyle/>
          <a:p>
            <a:pPr marL="171450" indent="-171450">
              <a:spcBef>
                <a:spcPts val="600"/>
              </a:spcBef>
              <a:buFont typeface="Wingdings" charset="2"/>
              <a:buChar char="Ø"/>
            </a:pPr>
            <a:r>
              <a:rPr lang="ja-JP" altLang="en-US" sz="1100" dirty="0">
                <a:solidFill>
                  <a:schemeClr val="bg1"/>
                </a:solidFill>
                <a:latin typeface="Meiryo" charset="-128"/>
                <a:ea typeface="Meiryo" charset="-128"/>
                <a:cs typeface="Meiryo" charset="-128"/>
              </a:rPr>
              <a:t>量子アニーリング方式（</a:t>
            </a:r>
            <a:r>
              <a:rPr lang="en-US" altLang="ja-JP" sz="1100" dirty="0">
                <a:solidFill>
                  <a:schemeClr val="bg1"/>
                </a:solidFill>
                <a:latin typeface="Meiryo" charset="-128"/>
                <a:ea typeface="Meiryo" charset="-128"/>
                <a:cs typeface="Meiryo" charset="-128"/>
              </a:rPr>
              <a:t>D-Wave</a:t>
            </a:r>
            <a:r>
              <a:rPr lang="ja-JP" altLang="en-US" sz="1100" dirty="0">
                <a:solidFill>
                  <a:schemeClr val="bg1"/>
                </a:solidFill>
                <a:latin typeface="Meiryo" charset="-128"/>
                <a:ea typeface="Meiryo" charset="-128"/>
                <a:cs typeface="Meiryo" charset="-128"/>
              </a:rPr>
              <a:t>）の商用化で特定用途（組み合わせ最適化問題など）で有効であることが示された。</a:t>
            </a:r>
            <a:endParaRPr lang="en-US" altLang="ja-JP" sz="1100" dirty="0">
              <a:solidFill>
                <a:schemeClr val="bg1"/>
              </a:solidFill>
              <a:latin typeface="Meiryo" charset="-128"/>
              <a:ea typeface="Meiryo" charset="-128"/>
              <a:cs typeface="Meiryo" charset="-128"/>
            </a:endParaRPr>
          </a:p>
          <a:p>
            <a:pPr marL="171450" indent="-171450">
              <a:spcBef>
                <a:spcPts val="600"/>
              </a:spcBef>
              <a:buFont typeface="Wingdings" charset="2"/>
              <a:buChar char="Ø"/>
            </a:pPr>
            <a:r>
              <a:rPr kumimoji="1" lang="ja-JP" altLang="en-US" sz="1100" dirty="0">
                <a:solidFill>
                  <a:schemeClr val="bg1"/>
                </a:solidFill>
                <a:latin typeface="Meiryo" charset="-128"/>
                <a:ea typeface="Meiryo" charset="-128"/>
                <a:cs typeface="Meiryo" charset="-128"/>
              </a:rPr>
              <a:t>量子ゲート方式（</a:t>
            </a:r>
            <a:r>
              <a:rPr kumimoji="1" lang="en-US" altLang="ja-JP" sz="1100" dirty="0">
                <a:solidFill>
                  <a:schemeClr val="bg1"/>
                </a:solidFill>
                <a:latin typeface="Meiryo" charset="-128"/>
                <a:ea typeface="Meiryo" charset="-128"/>
                <a:cs typeface="Meiryo" charset="-128"/>
              </a:rPr>
              <a:t>IBM</a:t>
            </a:r>
            <a:r>
              <a:rPr kumimoji="1" lang="ja-JP" altLang="en-US" sz="1100" dirty="0">
                <a:solidFill>
                  <a:schemeClr val="bg1"/>
                </a:solidFill>
                <a:latin typeface="Meiryo" charset="-128"/>
                <a:ea typeface="Meiryo" charset="-128"/>
                <a:cs typeface="Meiryo" charset="-128"/>
              </a:rPr>
              <a:t>や</a:t>
            </a:r>
            <a:r>
              <a:rPr kumimoji="1" lang="en-US" altLang="ja-JP" sz="1100" dirty="0">
                <a:solidFill>
                  <a:schemeClr val="bg1"/>
                </a:solidFill>
                <a:latin typeface="Meiryo" charset="-128"/>
                <a:ea typeface="Meiryo" charset="-128"/>
                <a:cs typeface="Meiryo" charset="-128"/>
              </a:rPr>
              <a:t>Google</a:t>
            </a:r>
            <a:r>
              <a:rPr kumimoji="1" lang="ja-JP" altLang="en-US" sz="1100" dirty="0">
                <a:solidFill>
                  <a:schemeClr val="bg1"/>
                </a:solidFill>
                <a:latin typeface="Meiryo" charset="-128"/>
                <a:ea typeface="Meiryo" charset="-128"/>
                <a:cs typeface="Meiryo" charset="-128"/>
              </a:rPr>
              <a:t>など）で</a:t>
            </a:r>
            <a:r>
              <a:rPr lang="en-US" altLang="ja-JP" sz="1100" dirty="0">
                <a:solidFill>
                  <a:schemeClr val="bg1"/>
                </a:solidFill>
                <a:latin typeface="Meiryo" charset="-128"/>
                <a:ea typeface="Meiryo" charset="-128"/>
                <a:cs typeface="Meiryo" charset="-128"/>
              </a:rPr>
              <a:t>50</a:t>
            </a:r>
            <a:r>
              <a:rPr lang="ja-JP" altLang="en-US" sz="1100" dirty="0">
                <a:solidFill>
                  <a:schemeClr val="bg1"/>
                </a:solidFill>
                <a:latin typeface="Meiryo" charset="-128"/>
                <a:ea typeface="Meiryo" charset="-128"/>
                <a:cs typeface="Meiryo" charset="-128"/>
              </a:rPr>
              <a:t>量子ビットが実現。古典コンピュータ（スパコン）を越える可能性（量子超越性）。</a:t>
            </a:r>
            <a:endParaRPr kumimoji="1" lang="ja-JP" altLang="en-US" sz="1100" dirty="0">
              <a:solidFill>
                <a:schemeClr val="bg1"/>
              </a:solidFill>
              <a:latin typeface="Meiryo" charset="-128"/>
              <a:ea typeface="Meiryo" charset="-128"/>
              <a:cs typeface="Meiryo" charset="-128"/>
            </a:endParaRPr>
          </a:p>
        </p:txBody>
      </p:sp>
      <p:sp>
        <p:nvSpPr>
          <p:cNvPr id="9" name="テキスト ボックス 8"/>
          <p:cNvSpPr txBox="1"/>
          <p:nvPr/>
        </p:nvSpPr>
        <p:spPr>
          <a:xfrm>
            <a:off x="517545" y="4482968"/>
            <a:ext cx="2954656" cy="369332"/>
          </a:xfrm>
          <a:prstGeom prst="rect">
            <a:avLst/>
          </a:prstGeom>
          <a:noFill/>
        </p:spPr>
        <p:txBody>
          <a:bodyPr wrap="none" rtlCol="0">
            <a:spAutoFit/>
          </a:bodyPr>
          <a:lstStyle/>
          <a:p>
            <a:pPr algn="ctr"/>
            <a:r>
              <a:rPr kumimoji="1" lang="ja-JP" altLang="en-US">
                <a:solidFill>
                  <a:schemeClr val="bg1"/>
                </a:solidFill>
                <a:latin typeface="Meiryo" charset="-128"/>
                <a:ea typeface="Meiryo" charset="-128"/>
                <a:cs typeface="Meiryo" charset="-128"/>
              </a:rPr>
              <a:t>現実はどうなっているのか</a:t>
            </a:r>
            <a:endParaRPr kumimoji="1" lang="ja-JP" altLang="en-US" dirty="0">
              <a:solidFill>
                <a:schemeClr val="bg1"/>
              </a:solidFill>
              <a:latin typeface="Meiryo" charset="-128"/>
              <a:ea typeface="Meiryo" charset="-128"/>
              <a:cs typeface="Meiryo" charset="-128"/>
            </a:endParaRPr>
          </a:p>
        </p:txBody>
      </p:sp>
      <p:sp>
        <p:nvSpPr>
          <p:cNvPr id="10" name="テキスト ボックス 9"/>
          <p:cNvSpPr txBox="1"/>
          <p:nvPr/>
        </p:nvSpPr>
        <p:spPr>
          <a:xfrm>
            <a:off x="4068859" y="4445802"/>
            <a:ext cx="3877985" cy="369332"/>
          </a:xfrm>
          <a:prstGeom prst="rect">
            <a:avLst/>
          </a:prstGeom>
          <a:noFill/>
        </p:spPr>
        <p:txBody>
          <a:bodyPr wrap="none" rtlCol="0">
            <a:spAutoFit/>
          </a:bodyPr>
          <a:lstStyle/>
          <a:p>
            <a:pPr algn="ctr"/>
            <a:r>
              <a:rPr kumimoji="1" lang="ja-JP" altLang="en-US" dirty="0">
                <a:solidFill>
                  <a:schemeClr val="bg1"/>
                </a:solidFill>
                <a:latin typeface="Meiryo" charset="-128"/>
                <a:ea typeface="Meiryo" charset="-128"/>
                <a:cs typeface="Meiryo" charset="-128"/>
              </a:rPr>
              <a:t>実用性／</a:t>
            </a:r>
            <a:r>
              <a:rPr lang="ja-JP" altLang="en-US" dirty="0">
                <a:solidFill>
                  <a:schemeClr val="bg1"/>
                </a:solidFill>
                <a:latin typeface="Meiryo" charset="-128"/>
                <a:ea typeface="Meiryo" charset="-128"/>
                <a:cs typeface="Meiryo" charset="-128"/>
              </a:rPr>
              <a:t>可能性が具体的に示された</a:t>
            </a:r>
            <a:endParaRPr kumimoji="1" lang="ja-JP" altLang="en-US" dirty="0">
              <a:solidFill>
                <a:schemeClr val="bg1"/>
              </a:solidFill>
              <a:latin typeface="Meiryo" charset="-128"/>
              <a:ea typeface="Meiryo" charset="-128"/>
              <a:cs typeface="Meiryo" charset="-128"/>
            </a:endParaRPr>
          </a:p>
        </p:txBody>
      </p:sp>
      <p:sp>
        <p:nvSpPr>
          <p:cNvPr id="11" name="正方形/長方形 10"/>
          <p:cNvSpPr/>
          <p:nvPr/>
        </p:nvSpPr>
        <p:spPr>
          <a:xfrm>
            <a:off x="421601" y="5777976"/>
            <a:ext cx="8137152" cy="5462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量子コンピュータの実用化にめどが立った（？かもしれない）</a:t>
            </a:r>
          </a:p>
        </p:txBody>
      </p:sp>
    </p:spTree>
    <p:extLst>
      <p:ext uri="{BB962C8B-B14F-4D97-AF65-F5344CB8AC3E}">
        <p14:creationId xmlns:p14="http://schemas.microsoft.com/office/powerpoint/2010/main" val="76831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309AA-1AD5-415F-9935-8F79C3F79F60}"/>
              </a:ext>
            </a:extLst>
          </p:cNvPr>
          <p:cNvSpPr>
            <a:spLocks noGrp="1"/>
          </p:cNvSpPr>
          <p:nvPr>
            <p:ph type="title"/>
          </p:nvPr>
        </p:nvSpPr>
        <p:spPr/>
        <p:txBody>
          <a:bodyPr/>
          <a:lstStyle/>
          <a:p>
            <a:r>
              <a:rPr kumimoji="1" lang="ja-JP" altLang="en-US"/>
              <a:t>量子コンピュータの適用分野</a:t>
            </a:r>
          </a:p>
        </p:txBody>
      </p:sp>
      <p:sp>
        <p:nvSpPr>
          <p:cNvPr id="4" name="正方形/長方形 3">
            <a:extLst>
              <a:ext uri="{FF2B5EF4-FFF2-40B4-BE49-F238E27FC236}">
                <a16:creationId xmlns:a16="http://schemas.microsoft.com/office/drawing/2014/main" id="{36653686-6D0C-4FF9-B5D9-A874AAAFF8D8}"/>
              </a:ext>
            </a:extLst>
          </p:cNvPr>
          <p:cNvSpPr/>
          <p:nvPr/>
        </p:nvSpPr>
        <p:spPr>
          <a:xfrm>
            <a:off x="4547286" y="5892701"/>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機械学習（ニューラルネット）</a:t>
            </a:r>
          </a:p>
        </p:txBody>
      </p:sp>
      <p:sp>
        <p:nvSpPr>
          <p:cNvPr id="5" name="正方形/長方形 4">
            <a:extLst>
              <a:ext uri="{FF2B5EF4-FFF2-40B4-BE49-F238E27FC236}">
                <a16:creationId xmlns:a16="http://schemas.microsoft.com/office/drawing/2014/main" id="{436DF27A-4469-4CD5-BC54-B2CE32EFE383}"/>
              </a:ext>
            </a:extLst>
          </p:cNvPr>
          <p:cNvSpPr/>
          <p:nvPr/>
        </p:nvSpPr>
        <p:spPr>
          <a:xfrm>
            <a:off x="593126"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素因数分解（暗号解読）</a:t>
            </a:r>
          </a:p>
        </p:txBody>
      </p:sp>
      <p:sp>
        <p:nvSpPr>
          <p:cNvPr id="6" name="正方形/長方形 5">
            <a:extLst>
              <a:ext uri="{FF2B5EF4-FFF2-40B4-BE49-F238E27FC236}">
                <a16:creationId xmlns:a16="http://schemas.microsoft.com/office/drawing/2014/main" id="{C63BCEB1-9A17-43D7-907C-53CB0FB1DB3E}"/>
              </a:ext>
            </a:extLst>
          </p:cNvPr>
          <p:cNvSpPr/>
          <p:nvPr/>
        </p:nvSpPr>
        <p:spPr>
          <a:xfrm>
            <a:off x="4547287"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量子探索（検索）</a:t>
            </a:r>
          </a:p>
        </p:txBody>
      </p:sp>
      <p:sp>
        <p:nvSpPr>
          <p:cNvPr id="7" name="正方形/長方形 6">
            <a:extLst>
              <a:ext uri="{FF2B5EF4-FFF2-40B4-BE49-F238E27FC236}">
                <a16:creationId xmlns:a16="http://schemas.microsoft.com/office/drawing/2014/main" id="{D1440311-8A9F-4A31-8E47-ADD32F826EF3}"/>
              </a:ext>
            </a:extLst>
          </p:cNvPr>
          <p:cNvSpPr/>
          <p:nvPr/>
        </p:nvSpPr>
        <p:spPr>
          <a:xfrm>
            <a:off x="593125" y="5892700"/>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量子暗号</a:t>
            </a:r>
          </a:p>
        </p:txBody>
      </p:sp>
      <p:pic>
        <p:nvPicPr>
          <p:cNvPr id="8" name="図 7">
            <a:extLst>
              <a:ext uri="{FF2B5EF4-FFF2-40B4-BE49-F238E27FC236}">
                <a16:creationId xmlns:a16="http://schemas.microsoft.com/office/drawing/2014/main" id="{DDD2C22A-3C70-412D-B86F-C8B4DD1EAD3A}"/>
              </a:ext>
            </a:extLst>
          </p:cNvPr>
          <p:cNvPicPr>
            <a:picLocks noChangeAspect="1"/>
          </p:cNvPicPr>
          <p:nvPr/>
        </p:nvPicPr>
        <p:blipFill>
          <a:blip r:embed="rId3"/>
          <a:stretch>
            <a:fillRect/>
          </a:stretch>
        </p:blipFill>
        <p:spPr>
          <a:xfrm>
            <a:off x="593127" y="865154"/>
            <a:ext cx="7735330" cy="4172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148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87941-8A9A-4673-B8EB-A89A6618A3C5}"/>
              </a:ext>
            </a:extLst>
          </p:cNvPr>
          <p:cNvSpPr>
            <a:spLocks noGrp="1"/>
          </p:cNvSpPr>
          <p:nvPr>
            <p:ph type="title"/>
          </p:nvPr>
        </p:nvSpPr>
        <p:spPr/>
        <p:txBody>
          <a:bodyPr/>
          <a:lstStyle/>
          <a:p>
            <a:r>
              <a:rPr kumimoji="1" lang="ja-JP" altLang="en-US"/>
              <a:t>量子力学</a:t>
            </a:r>
          </a:p>
        </p:txBody>
      </p:sp>
      <p:pic>
        <p:nvPicPr>
          <p:cNvPr id="5" name="図 4">
            <a:extLst>
              <a:ext uri="{FF2B5EF4-FFF2-40B4-BE49-F238E27FC236}">
                <a16:creationId xmlns:a16="http://schemas.microsoft.com/office/drawing/2014/main" id="{975F5A2A-2198-4147-92AB-ADE4CC1C12B5}"/>
              </a:ext>
            </a:extLst>
          </p:cNvPr>
          <p:cNvPicPr>
            <a:picLocks noChangeAspect="1"/>
          </p:cNvPicPr>
          <p:nvPr/>
        </p:nvPicPr>
        <p:blipFill>
          <a:blip r:embed="rId3"/>
          <a:stretch>
            <a:fillRect/>
          </a:stretch>
        </p:blipFill>
        <p:spPr>
          <a:xfrm>
            <a:off x="572529" y="963827"/>
            <a:ext cx="2698584" cy="5305171"/>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A72A5BE8-EDD9-42CD-9996-A9A929EC5377}"/>
              </a:ext>
            </a:extLst>
          </p:cNvPr>
          <p:cNvSpPr/>
          <p:nvPr/>
        </p:nvSpPr>
        <p:spPr>
          <a:xfrm>
            <a:off x="4374291" y="963827"/>
            <a:ext cx="4374292" cy="18905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600" dirty="0">
                <a:solidFill>
                  <a:srgbClr val="FFFFFF"/>
                </a:solidFill>
                <a:latin typeface="Meiryo" panose="020B0604030504040204" pitchFamily="34" charset="-128"/>
                <a:ea typeface="Meiryo" panose="020B0604030504040204" pitchFamily="34" charset="-128"/>
                <a:cs typeface="Meiryo" charset="-128"/>
              </a:rPr>
              <a:t>物質を形作っている原子そのもの</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l"/>
            </a:pPr>
            <a:r>
              <a:rPr lang="ja-JP" altLang="en-US" sz="1600" dirty="0">
                <a:solidFill>
                  <a:srgbClr val="FFFFFF"/>
                </a:solidFill>
                <a:latin typeface="Meiryo" panose="020B0604030504040204" pitchFamily="34" charset="-128"/>
                <a:ea typeface="Meiryo" panose="020B0604030504040204" pitchFamily="34" charset="-128"/>
                <a:cs typeface="Meiryo" charset="-128"/>
              </a:rPr>
              <a:t>原子を形作っているさらに小さな電子・中性子・陽子</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l"/>
            </a:pPr>
            <a:r>
              <a:rPr lang="ja-JP" altLang="en-US" sz="1600" dirty="0">
                <a:solidFill>
                  <a:srgbClr val="FFFFFF"/>
                </a:solidFill>
                <a:latin typeface="Meiryo" panose="020B0604030504040204" pitchFamily="34" charset="-128"/>
                <a:ea typeface="Meiryo" panose="020B0604030504040204" pitchFamily="34" charset="-128"/>
                <a:cs typeface="Meiryo" charset="-128"/>
              </a:rPr>
              <a:t>光を粒子としてみたときの光子やニュートリノやクォーク、ミュオンなどといった素粒子</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正方形/長方形 6">
            <a:extLst>
              <a:ext uri="{FF2B5EF4-FFF2-40B4-BE49-F238E27FC236}">
                <a16:creationId xmlns:a16="http://schemas.microsoft.com/office/drawing/2014/main" id="{C0A3C396-4958-441F-A104-818520EE11E2}"/>
              </a:ext>
            </a:extLst>
          </p:cNvPr>
          <p:cNvSpPr/>
          <p:nvPr/>
        </p:nvSpPr>
        <p:spPr>
          <a:xfrm>
            <a:off x="3453712" y="963827"/>
            <a:ext cx="753762" cy="25702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8" name="正方形/長方形 7">
            <a:extLst>
              <a:ext uri="{FF2B5EF4-FFF2-40B4-BE49-F238E27FC236}">
                <a16:creationId xmlns:a16="http://schemas.microsoft.com/office/drawing/2014/main" id="{B34D5DF4-DC05-45AB-8715-B004FAAD3EC8}"/>
              </a:ext>
            </a:extLst>
          </p:cNvPr>
          <p:cNvSpPr/>
          <p:nvPr/>
        </p:nvSpPr>
        <p:spPr>
          <a:xfrm>
            <a:off x="4374291" y="2990335"/>
            <a:ext cx="4374292" cy="5436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Meiryo" charset="-128"/>
              </a:rPr>
              <a:t>　　　　　　　粒子と波の性質を併せ持つなど</a:t>
            </a:r>
            <a:endParaRPr kumimoji="1" lang="en-US" altLang="ja-JP" sz="1400" dirty="0">
              <a:solidFill>
                <a:srgbClr val="FFFFFF"/>
              </a:solidFill>
              <a:latin typeface="Meiryo" panose="020B0604030504040204" pitchFamily="34" charset="-128"/>
              <a:ea typeface="Meiryo" panose="020B0604030504040204" pitchFamily="34" charset="-128"/>
              <a:cs typeface="Meiryo" charset="-128"/>
            </a:endParaRPr>
          </a:p>
          <a:p>
            <a:r>
              <a:rPr kumimoji="1" lang="ja-JP" altLang="en-US" sz="1400" dirty="0">
                <a:solidFill>
                  <a:srgbClr val="FFFFFF"/>
                </a:solidFill>
                <a:latin typeface="Meiryo" panose="020B0604030504040204" pitchFamily="34" charset="-128"/>
                <a:ea typeface="Meiryo" panose="020B0604030504040204" pitchFamily="34" charset="-128"/>
                <a:cs typeface="Meiryo" charset="-128"/>
              </a:rPr>
              <a:t>　　　　　　　</a:t>
            </a:r>
            <a:r>
              <a:rPr kumimoji="1" lang="en-US" altLang="ja-JP" sz="1400" dirty="0">
                <a:solidFill>
                  <a:srgbClr val="FFFFFF"/>
                </a:solidFill>
                <a:latin typeface="Meiryo" panose="020B0604030504040204" pitchFamily="34" charset="-128"/>
                <a:ea typeface="Meiryo" panose="020B0604030504040204" pitchFamily="34" charset="-128"/>
                <a:cs typeface="Meiryo" charset="-128"/>
              </a:rPr>
              <a:t>2</a:t>
            </a:r>
            <a:r>
              <a:rPr kumimoji="1" lang="ja-JP" altLang="en-US" sz="1400" dirty="0">
                <a:solidFill>
                  <a:srgbClr val="FFFFFF"/>
                </a:solidFill>
                <a:latin typeface="Meiryo" panose="020B0604030504040204" pitchFamily="34" charset="-128"/>
                <a:ea typeface="Meiryo" panose="020B0604030504040204" pitchFamily="34" charset="-128"/>
                <a:cs typeface="Meiryo" charset="-128"/>
              </a:rPr>
              <a:t>つの異なる状態を同時に併せ持つ</a:t>
            </a:r>
          </a:p>
        </p:txBody>
      </p:sp>
      <p:sp>
        <p:nvSpPr>
          <p:cNvPr id="9" name="正方形/長方形 8">
            <a:extLst>
              <a:ext uri="{FF2B5EF4-FFF2-40B4-BE49-F238E27FC236}">
                <a16:creationId xmlns:a16="http://schemas.microsoft.com/office/drawing/2014/main" id="{5E8A0C78-90F6-410F-837C-7B1CF1E83E6F}"/>
              </a:ext>
            </a:extLst>
          </p:cNvPr>
          <p:cNvSpPr/>
          <p:nvPr/>
        </p:nvSpPr>
        <p:spPr>
          <a:xfrm>
            <a:off x="3453712" y="3669957"/>
            <a:ext cx="5294871" cy="963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Meiryo" charset="-128"/>
              </a:rPr>
              <a:t>マクロな物理法則（ニュートン力学など）は通用せず、「量子力学」に従っている（量子効果）</a:t>
            </a:r>
            <a:endParaRPr kumimoji="1"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10" name="正方形/長方形 9">
            <a:extLst>
              <a:ext uri="{FF2B5EF4-FFF2-40B4-BE49-F238E27FC236}">
                <a16:creationId xmlns:a16="http://schemas.microsoft.com/office/drawing/2014/main" id="{CF3A1FBB-6779-4D6A-82CB-0EFF06031C48}"/>
              </a:ext>
            </a:extLst>
          </p:cNvPr>
          <p:cNvSpPr/>
          <p:nvPr/>
        </p:nvSpPr>
        <p:spPr>
          <a:xfrm>
            <a:off x="4374291" y="4769710"/>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Meiryo" charset="-128"/>
              </a:rPr>
              <a:t>超伝導</a:t>
            </a:r>
          </a:p>
        </p:txBody>
      </p:sp>
      <p:sp>
        <p:nvSpPr>
          <p:cNvPr id="11" name="正方形/長方形 10">
            <a:extLst>
              <a:ext uri="{FF2B5EF4-FFF2-40B4-BE49-F238E27FC236}">
                <a16:creationId xmlns:a16="http://schemas.microsoft.com/office/drawing/2014/main" id="{6FB19F05-70D0-46E3-BED6-D2717A10C397}"/>
              </a:ext>
            </a:extLst>
          </p:cNvPr>
          <p:cNvSpPr/>
          <p:nvPr/>
        </p:nvSpPr>
        <p:spPr>
          <a:xfrm>
            <a:off x="6635577" y="4769709"/>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Meiryo" charset="-128"/>
              </a:rPr>
              <a:t>トンネル効果</a:t>
            </a:r>
          </a:p>
        </p:txBody>
      </p:sp>
      <p:sp>
        <p:nvSpPr>
          <p:cNvPr id="12" name="正方形/長方形 11">
            <a:extLst>
              <a:ext uri="{FF2B5EF4-FFF2-40B4-BE49-F238E27FC236}">
                <a16:creationId xmlns:a16="http://schemas.microsoft.com/office/drawing/2014/main" id="{93716BEE-A0E1-475C-BE88-60BE1D88F160}"/>
              </a:ext>
            </a:extLst>
          </p:cNvPr>
          <p:cNvSpPr/>
          <p:nvPr/>
        </p:nvSpPr>
        <p:spPr>
          <a:xfrm>
            <a:off x="4380469" y="5589377"/>
            <a:ext cx="2106828"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Meiryo" charset="-128"/>
              </a:rPr>
              <a:t>量子</a:t>
            </a:r>
            <a:endParaRPr lang="en-US" altLang="ja-JP"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400" dirty="0">
                <a:solidFill>
                  <a:srgbClr val="FFFFFF"/>
                </a:solidFill>
                <a:latin typeface="Meiryo" panose="020B0604030504040204" pitchFamily="34" charset="-128"/>
                <a:ea typeface="Meiryo" panose="020B0604030504040204" pitchFamily="34" charset="-128"/>
                <a:cs typeface="Meiryo" charset="-128"/>
              </a:rPr>
              <a:t>テレポーテーション</a:t>
            </a:r>
          </a:p>
        </p:txBody>
      </p:sp>
      <p:sp>
        <p:nvSpPr>
          <p:cNvPr id="14" name="正方形/長方形 13">
            <a:extLst>
              <a:ext uri="{FF2B5EF4-FFF2-40B4-BE49-F238E27FC236}">
                <a16:creationId xmlns:a16="http://schemas.microsoft.com/office/drawing/2014/main" id="{3175B4E9-C7F6-4562-9C32-59AE9B46FCBC}"/>
              </a:ext>
            </a:extLst>
          </p:cNvPr>
          <p:cNvSpPr/>
          <p:nvPr/>
        </p:nvSpPr>
        <p:spPr>
          <a:xfrm>
            <a:off x="6639697" y="5589377"/>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Meiryo" charset="-128"/>
              </a:rPr>
              <a:t>量子もつれ</a:t>
            </a:r>
            <a:endParaRPr kumimoji="1" lang="en-US" altLang="ja-JP">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a:solidFill>
                  <a:srgbClr val="FFFFFF"/>
                </a:solidFill>
                <a:latin typeface="Meiryo" panose="020B0604030504040204" pitchFamily="34" charset="-128"/>
                <a:ea typeface="Meiryo" panose="020B0604030504040204" pitchFamily="34" charset="-128"/>
                <a:cs typeface="Meiryo" charset="-128"/>
              </a:rPr>
              <a:t>（重ね合わせ）</a:t>
            </a:r>
          </a:p>
        </p:txBody>
      </p:sp>
      <p:sp>
        <p:nvSpPr>
          <p:cNvPr id="15" name="正方形/長方形 14">
            <a:extLst>
              <a:ext uri="{FF2B5EF4-FFF2-40B4-BE49-F238E27FC236}">
                <a16:creationId xmlns:a16="http://schemas.microsoft.com/office/drawing/2014/main" id="{0D8A5AA9-C02B-4E26-A7AC-516C7ECF37C5}"/>
              </a:ext>
            </a:extLst>
          </p:cNvPr>
          <p:cNvSpPr/>
          <p:nvPr/>
        </p:nvSpPr>
        <p:spPr>
          <a:xfrm>
            <a:off x="3453712" y="4769711"/>
            <a:ext cx="753762" cy="149928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3" name="正方形/長方形 2"/>
          <p:cNvSpPr/>
          <p:nvPr/>
        </p:nvSpPr>
        <p:spPr>
          <a:xfrm>
            <a:off x="3563888" y="1826465"/>
            <a:ext cx="553998" cy="707886"/>
          </a:xfrm>
          <a:prstGeom prst="rect">
            <a:avLst/>
          </a:prstGeom>
          <a:noFill/>
        </p:spPr>
        <p:txBody>
          <a:bodyPr vert="eaVert" wrap="none">
            <a:spAutoFit/>
          </a:bodyPr>
          <a:lstStyle/>
          <a:p>
            <a:pPr algn="ctr"/>
            <a:r>
              <a:rPr lang="ja-JP" altLang="en-US" sz="2400" b="1">
                <a:solidFill>
                  <a:srgbClr val="FFFFFF"/>
                </a:solidFill>
                <a:latin typeface="Meiryo" panose="020B0604030504040204" pitchFamily="34" charset="-128"/>
                <a:ea typeface="Meiryo" panose="020B0604030504040204" pitchFamily="34" charset="-128"/>
                <a:cs typeface="Meiryo" charset="-128"/>
              </a:rPr>
              <a:t>量子</a:t>
            </a:r>
            <a:endParaRPr lang="ja-JP" altLang="en-US" sz="2400" b="1" dirty="0">
              <a:solidFill>
                <a:srgbClr val="FFFFFF"/>
              </a:solidFill>
              <a:latin typeface="Meiryo" panose="020B0604030504040204" pitchFamily="34" charset="-128"/>
              <a:ea typeface="Meiryo" panose="020B0604030504040204" pitchFamily="34" charset="-128"/>
              <a:cs typeface="Meiryo" charset="-128"/>
            </a:endParaRPr>
          </a:p>
        </p:txBody>
      </p:sp>
      <p:sp>
        <p:nvSpPr>
          <p:cNvPr id="4" name="正方形/長方形 3"/>
          <p:cNvSpPr/>
          <p:nvPr/>
        </p:nvSpPr>
        <p:spPr>
          <a:xfrm>
            <a:off x="3563888" y="4851729"/>
            <a:ext cx="553998" cy="1323439"/>
          </a:xfrm>
          <a:prstGeom prst="rect">
            <a:avLst/>
          </a:prstGeom>
        </p:spPr>
        <p:txBody>
          <a:bodyPr vert="eaVert" wrap="none">
            <a:spAutoFit/>
          </a:bodyPr>
          <a:lstStyle/>
          <a:p>
            <a:pPr algn="ctr"/>
            <a:r>
              <a:rPr lang="ja-JP" altLang="en-US" sz="2400" b="1" dirty="0">
                <a:solidFill>
                  <a:srgbClr val="FFFFFF"/>
                </a:solidFill>
                <a:latin typeface="Meiryo" panose="020B0604030504040204" pitchFamily="34" charset="-128"/>
                <a:ea typeface="Meiryo" panose="020B0604030504040204" pitchFamily="34" charset="-128"/>
                <a:cs typeface="Meiryo" charset="-128"/>
              </a:rPr>
              <a:t>量子効果</a:t>
            </a:r>
          </a:p>
        </p:txBody>
      </p:sp>
      <p:sp>
        <p:nvSpPr>
          <p:cNvPr id="13" name="テキスト ボックス 12"/>
          <p:cNvSpPr txBox="1"/>
          <p:nvPr/>
        </p:nvSpPr>
        <p:spPr>
          <a:xfrm>
            <a:off x="4499992" y="3006691"/>
            <a:ext cx="1082348" cy="523220"/>
          </a:xfrm>
          <a:prstGeom prst="rect">
            <a:avLst/>
          </a:prstGeom>
          <a:noFill/>
        </p:spPr>
        <p:txBody>
          <a:bodyPr wrap="non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cs typeface="Meiryo" charset="-128"/>
              </a:rPr>
              <a:t>状態の</a:t>
            </a:r>
            <a:endParaRPr kumimoji="1" lang="en-US" altLang="ja-JP" sz="1400" b="1"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400" b="1" dirty="0">
                <a:solidFill>
                  <a:schemeClr val="bg1"/>
                </a:solidFill>
                <a:latin typeface="Meiryo" panose="020B0604030504040204" pitchFamily="34" charset="-128"/>
                <a:ea typeface="Meiryo" panose="020B0604030504040204" pitchFamily="34" charset="-128"/>
                <a:cs typeface="Meiryo" charset="-128"/>
              </a:rPr>
              <a:t>重ね合わせ</a:t>
            </a:r>
          </a:p>
        </p:txBody>
      </p:sp>
    </p:spTree>
    <p:extLst>
      <p:ext uri="{BB962C8B-B14F-4D97-AF65-F5344CB8AC3E}">
        <p14:creationId xmlns:p14="http://schemas.microsoft.com/office/powerpoint/2010/main" val="31670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26803</TotalTime>
  <Words>2327</Words>
  <Application>Microsoft Macintosh PowerPoint</Application>
  <PresentationFormat>画面に合わせる (4:3)</PresentationFormat>
  <Paragraphs>558</Paragraphs>
  <Slides>22</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ＭＳ Ｐゴシック</vt:lpstr>
      <vt:lpstr>メイリオ</vt:lpstr>
      <vt:lpstr>メイリオ</vt:lpstr>
      <vt:lpstr>American Typewriter</vt:lpstr>
      <vt:lpstr>Arial</vt:lpstr>
      <vt:lpstr>Calibri</vt:lpstr>
      <vt:lpstr>Wingdings</vt:lpstr>
      <vt:lpstr>NC標準テンプレート</vt:lpstr>
      <vt:lpstr>量子コンピュータ Quantum Computer</vt:lpstr>
      <vt:lpstr>量子コンピュータの開発競争</vt:lpstr>
      <vt:lpstr>量子コンピュータとは何か</vt:lpstr>
      <vt:lpstr>量子コンピュータの必要性</vt:lpstr>
      <vt:lpstr>これまでの古典コンピュータで解けない問題</vt:lpstr>
      <vt:lpstr>巡回セールスマン問題（組み合わせ最適化）</vt:lpstr>
      <vt:lpstr>量子コンピュータが“いま”注目される理由</vt:lpstr>
      <vt:lpstr>量子コンピュータの適用分野</vt:lpstr>
      <vt:lpstr>量子力学</vt:lpstr>
      <vt:lpstr>Bit と Qubit</vt:lpstr>
      <vt:lpstr>量子コンピュータが高速に計算できる理由</vt:lpstr>
      <vt:lpstr>量子コンピュータの課題/デコヒーレンス状態</vt:lpstr>
      <vt:lpstr>量子コンピュータの課題/絶対0度で原子・分子の動きを停止</vt:lpstr>
      <vt:lpstr>量子コンピュータの種類</vt:lpstr>
      <vt:lpstr>量子コンピュータの現状</vt:lpstr>
      <vt:lpstr>量子アニーリング方式の製品と結合方法</vt:lpstr>
      <vt:lpstr>自然現象を借用したアルゴリズム</vt:lpstr>
      <vt:lpstr>量子イジングマシンとスパコン</vt:lpstr>
      <vt:lpstr>D-Waveとは</vt:lpstr>
      <vt:lpstr>D-Waveの計算原理</vt:lpstr>
      <vt:lpstr>量子ゲート方式の限界と可能性</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967</cp:revision>
  <cp:lastPrinted>2016-03-03T01:04:41Z</cp:lastPrinted>
  <dcterms:created xsi:type="dcterms:W3CDTF">2014-04-30T01:58:06Z</dcterms:created>
  <dcterms:modified xsi:type="dcterms:W3CDTF">2019-03-06T04:57:33Z</dcterms:modified>
</cp:coreProperties>
</file>