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717" r:id="rId2"/>
    <p:sldId id="1275" r:id="rId3"/>
    <p:sldId id="1276" r:id="rId4"/>
    <p:sldId id="1264" r:id="rId5"/>
    <p:sldId id="1268" r:id="rId6"/>
    <p:sldId id="772" r:id="rId7"/>
    <p:sldId id="1279" r:id="rId8"/>
    <p:sldId id="719" r:id="rId9"/>
    <p:sldId id="720" r:id="rId10"/>
    <p:sldId id="787" r:id="rId11"/>
    <p:sldId id="1278" r:id="rId12"/>
    <p:sldId id="721" r:id="rId13"/>
    <p:sldId id="701" r:id="rId14"/>
    <p:sldId id="718" r:id="rId15"/>
    <p:sldId id="1266" r:id="rId16"/>
    <p:sldId id="1267" r:id="rId17"/>
    <p:sldId id="792" r:id="rId18"/>
    <p:sldId id="832" r:id="rId19"/>
    <p:sldId id="1272" r:id="rId20"/>
    <p:sldId id="775" r:id="rId21"/>
    <p:sldId id="1273" r:id="rId22"/>
    <p:sldId id="1280" r:id="rId23"/>
    <p:sldId id="1269" r:id="rId24"/>
    <p:sldId id="1281" r:id="rId25"/>
    <p:sldId id="715" r:id="rId2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0B0F0"/>
    <a:srgbClr val="4F6228"/>
    <a:srgbClr val="275690"/>
    <a:srgbClr val="FFFD78"/>
    <a:srgbClr val="77933C"/>
    <a:srgbClr val="D6D6D6"/>
    <a:srgbClr val="376092"/>
    <a:srgbClr val="0070C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02"/>
    <p:restoredTop sz="94181" autoAdjust="0"/>
  </p:normalViewPr>
  <p:slideViewPr>
    <p:cSldViewPr snapToObjects="1" showGuides="1">
      <p:cViewPr varScale="1">
        <p:scale>
          <a:sx n="218" d="100"/>
          <a:sy n="218" d="100"/>
        </p:scale>
        <p:origin x="3144" y="200"/>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）がいま注目を集めています。</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は、既存のオフィス業務の手順をそのままに、その操作を自動化する仕組みです。</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専門家が業務要件や仕様をまとめ、それに基づいてプログラミングを行うシステム開発とは異なり、業務の手順はそのままに、いま人手によって行っているキーボードやマウスの操作を「ソフトウェア・ロボット」あるいは「デジタル労働者（</a:t>
            </a:r>
            <a:r>
              <a:rPr kumimoji="1" lang="en-US" altLang="ja-JP" sz="1200" kern="1200" dirty="0">
                <a:solidFill>
                  <a:schemeClr val="tx1"/>
                </a:solidFill>
                <a:effectLst/>
                <a:latin typeface="+mn-lt"/>
                <a:ea typeface="+mn-ea"/>
                <a:cs typeface="+mn-cs"/>
              </a:rPr>
              <a:t>Digital Labor</a:t>
            </a:r>
            <a:r>
              <a:rPr kumimoji="1" lang="ja-JP" altLang="ja-JP" sz="1200" kern="1200">
                <a:solidFill>
                  <a:schemeClr val="tx1"/>
                </a:solidFill>
                <a:effectLst/>
                <a:latin typeface="+mn-lt"/>
                <a:ea typeface="+mn-ea"/>
                <a:cs typeface="+mn-cs"/>
              </a:rPr>
              <a:t>）」と言われるプログラムによって代行して、そこに関わる要員の削減やスピードアップを図ろうというものです。</a:t>
            </a:r>
          </a:p>
          <a:p>
            <a:r>
              <a:rPr kumimoji="1" lang="ja-JP" altLang="ja-JP" sz="1200" kern="1200">
                <a:solidFill>
                  <a:schemeClr val="tx1"/>
                </a:solidFill>
                <a:effectLst/>
                <a:latin typeface="+mn-lt"/>
                <a:ea typeface="+mn-ea"/>
                <a:cs typeface="+mn-cs"/>
              </a:rPr>
              <a:t>人手に頼らないので、休みや休憩などを考える必要はなく働き続けます。手順が決まった業務であればミスもありません。また、人間が手先を動かすわけではないので、高速に手順をこなします。「定型×単純×反復×大量」な業務であれば、大きな効果を期待できます。</a:t>
            </a:r>
          </a:p>
          <a:p>
            <a:r>
              <a:rPr kumimoji="1" lang="ja-JP" altLang="ja-JP" sz="1200" kern="1200">
                <a:solidFill>
                  <a:schemeClr val="tx1"/>
                </a:solidFill>
                <a:effectLst/>
                <a:latin typeface="+mn-lt"/>
                <a:ea typeface="+mn-ea"/>
                <a:cs typeface="+mn-cs"/>
              </a:rPr>
              <a:t>ソフトウェアロボットの作業手順は伝統的なプログラム言語で記述するわけではありません。基本的には、現在行っている業務の手順をなぞりながら、それを登録してゆくことで作業手順を教えます。そのため、</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についての専門的な知識が乏しい業務部門のスタッフでも、これまでの経験を活かし、直観的な操作で自動化の仕組みを作ることができます。</a:t>
            </a:r>
          </a:p>
          <a:p>
            <a:r>
              <a:rPr kumimoji="1" lang="ja-JP" altLang="ja-JP" sz="1200" kern="1200">
                <a:solidFill>
                  <a:schemeClr val="tx1"/>
                </a:solidFill>
                <a:effectLst/>
                <a:latin typeface="+mn-lt"/>
                <a:ea typeface="+mn-ea"/>
                <a:cs typeface="+mn-cs"/>
              </a:rPr>
              <a:t>もともとはシステム開発におけるテスト工程で、沢山の人手をかけてキーボードやマウスを操作するテスト作業を自動化するための手段として登場したものですが、これをより広範な業務に適用できるようにしたもの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は既存の業務オペレーションの効率・品質・コストの改善を短期的にもたらしてはくれますが、業務プロセスそのものの無駄を省くわけではありません。むしろ既存の業務プロセスに内在する課題をそのままに塩漬けにしてしまうリスクもあります。</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を使って業務の手間や人手を減らすことをゴールとするのではなく、そこからひねり出した人手やコストを、業務プロセスの改革やシステムの刷新などの将来に向けた取り組みにシフトさせてゆくことが、</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の有効な使い方と言えるでしょう。</a:t>
            </a:r>
          </a:p>
          <a:p>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とは何かをいかにまとめましたので、よろしければご覧下さい。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43085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a:t>
            </a:r>
            <a:r>
              <a:rPr kumimoji="1" lang="en-US" altLang="ja-JP" sz="1200" kern="1200" dirty="0">
                <a:solidFill>
                  <a:schemeClr val="tx1"/>
                </a:solidFill>
                <a:effectLst/>
                <a:latin typeface="+mn-lt"/>
                <a:ea typeface="+mn-ea"/>
                <a:cs typeface="+mn-cs"/>
              </a:rPr>
              <a:t>RPA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 Process Automation</a:t>
            </a:r>
            <a:r>
              <a:rPr kumimoji="1" lang="ja-JP" altLang="ja-JP" sz="1200" kern="1200" dirty="0">
                <a:solidFill>
                  <a:schemeClr val="tx1"/>
                </a:solidFill>
                <a:effectLst/>
                <a:latin typeface="+mn-lt"/>
                <a:ea typeface="+mn-ea"/>
                <a:cs typeface="+mn-cs"/>
              </a:rPr>
              <a:t>）とは、人間の手作業による複数のアプリケーションにまたがる操作手順を登録しておけば、その手順に従って人間に代わって自動で操作してくれるプログラムのことです。</a:t>
            </a:r>
          </a:p>
          <a:p>
            <a:r>
              <a:rPr kumimoji="1" lang="ja-JP" altLang="ja-JP" sz="1200" kern="1200" dirty="0">
                <a:solidFill>
                  <a:schemeClr val="tx1"/>
                </a:solidFill>
                <a:effectLst/>
                <a:latin typeface="+mn-lt"/>
                <a:ea typeface="+mn-ea"/>
                <a:cs typeface="+mn-cs"/>
              </a:rPr>
              <a:t>一般的に、複数のアプリケーションを連係して処理する場合は、各アプリケーションが提供する</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Programming Interface</a:t>
            </a:r>
            <a:r>
              <a:rPr kumimoji="1" lang="ja-JP" altLang="ja-JP" sz="1200" kern="1200" dirty="0">
                <a:solidFill>
                  <a:schemeClr val="tx1"/>
                </a:solidFill>
                <a:effectLst/>
                <a:latin typeface="+mn-lt"/>
                <a:ea typeface="+mn-ea"/>
                <a:cs typeface="+mn-cs"/>
              </a:rPr>
              <a:t>）を介し、それらを連係させるためのプログラムを組む必要があります。しかし、このやり方では専門的なプログラミング知識が必要なことに加え、対象となるアプリケーションの</a:t>
            </a:r>
            <a:r>
              <a:rPr kumimoji="1" lang="en-US" altLang="ja-JP" sz="1200" kern="1200" dirty="0">
                <a:solidFill>
                  <a:schemeClr val="tx1"/>
                </a:solidFill>
                <a:effectLst/>
                <a:latin typeface="+mn-lt"/>
                <a:ea typeface="+mn-ea"/>
                <a:cs typeface="+mn-cs"/>
              </a:rPr>
              <a:t>API</a:t>
            </a:r>
            <a:r>
              <a:rPr kumimoji="1" lang="ja-JP" altLang="ja-JP" sz="1200" kern="1200" dirty="0">
                <a:solidFill>
                  <a:schemeClr val="tx1"/>
                </a:solidFill>
                <a:effectLst/>
                <a:latin typeface="+mn-lt"/>
                <a:ea typeface="+mn-ea"/>
                <a:cs typeface="+mn-cs"/>
              </a:rPr>
              <a:t>を作成・公開してもらう必要がありました。</a:t>
            </a:r>
          </a:p>
          <a:p>
            <a:r>
              <a:rPr kumimoji="1" lang="ja-JP" altLang="ja-JP" sz="1200" kern="1200" dirty="0">
                <a:solidFill>
                  <a:schemeClr val="tx1"/>
                </a:solidFill>
                <a:effectLst/>
                <a:latin typeface="+mn-lt"/>
                <a:ea typeface="+mn-ea"/>
                <a:cs typeface="+mn-cs"/>
              </a:rPr>
              <a:t>それに対し</a:t>
            </a:r>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既に使用しているアプリケーションのユーザーインターフェイスで人間がおこなっている操作手順を登録すれば、そのまま同じように自動で操作をしてくれます。たとえば、申請書登録画面に表示された項目毎のデータを読み取り、それを他のアプリケーションに転記、拾い出したキーワードから他のアプリケーションで情報を検索して必要な項目をチェックすると言った、これまで人間がおこなっていた操作の手順をそのまま実行してくれるのです。このように人間に代わって作業をしてくれる労働者という意味で、「</a:t>
            </a:r>
            <a:r>
              <a:rPr kumimoji="1" lang="en-US" altLang="ja-JP" sz="1200" kern="1200" dirty="0">
                <a:solidFill>
                  <a:schemeClr val="tx1"/>
                </a:solidFill>
                <a:effectLst/>
                <a:latin typeface="+mn-lt"/>
                <a:ea typeface="+mn-ea"/>
                <a:cs typeface="+mn-cs"/>
              </a:rPr>
              <a:t>Digital Labor</a:t>
            </a:r>
            <a:r>
              <a:rPr kumimoji="1" lang="ja-JP" altLang="ja-JP" sz="1200" kern="1200" dirty="0">
                <a:solidFill>
                  <a:schemeClr val="tx1"/>
                </a:solidFill>
                <a:effectLst/>
                <a:latin typeface="+mn-lt"/>
                <a:ea typeface="+mn-ea"/>
                <a:cs typeface="+mn-cs"/>
              </a:rPr>
              <a:t>」とも呼ばれています。</a:t>
            </a:r>
          </a:p>
          <a:p>
            <a:r>
              <a:rPr kumimoji="1" lang="en-US" altLang="ja-JP" sz="1200" kern="1200" dirty="0">
                <a:solidFill>
                  <a:schemeClr val="tx1"/>
                </a:solidFill>
                <a:effectLst/>
                <a:latin typeface="+mn-lt"/>
                <a:ea typeface="+mn-ea"/>
                <a:cs typeface="+mn-cs"/>
              </a:rPr>
              <a:t>RPA </a:t>
            </a:r>
            <a:r>
              <a:rPr kumimoji="1" lang="ja-JP" altLang="ja-JP" sz="1200" kern="1200" dirty="0">
                <a:solidFill>
                  <a:schemeClr val="tx1"/>
                </a:solidFill>
                <a:effectLst/>
                <a:latin typeface="+mn-lt"/>
                <a:ea typeface="+mn-ea"/>
                <a:cs typeface="+mn-cs"/>
              </a:rPr>
              <a:t>は、事務処理や書類関係の作業が多い金融業界や人事・採用に関わる部署など、人間の手作業に頼る単純だけど手間のかかる業務が多く残る業種・職種での生産性を大幅に向上させることができます。</a:t>
            </a:r>
          </a:p>
          <a:p>
            <a:r>
              <a:rPr kumimoji="1" lang="ja-JP" altLang="ja-JP" sz="1200" kern="1200" dirty="0">
                <a:solidFill>
                  <a:schemeClr val="tx1"/>
                </a:solidFill>
                <a:effectLst/>
                <a:latin typeface="+mn-lt"/>
                <a:ea typeface="+mn-ea"/>
                <a:cs typeface="+mn-cs"/>
              </a:rPr>
              <a:t>これまで、事務処理の合理化をすすめコスト削減を図るために、海外でのシェアード・サービスや</a:t>
            </a:r>
            <a:r>
              <a:rPr kumimoji="1" lang="en-US" altLang="ja-JP" sz="1200" kern="1200" dirty="0">
                <a:solidFill>
                  <a:schemeClr val="tx1"/>
                </a:solidFill>
                <a:effectLst/>
                <a:latin typeface="+mn-lt"/>
                <a:ea typeface="+mn-ea"/>
                <a:cs typeface="+mn-cs"/>
              </a:rPr>
              <a:t>BPO</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Business Process Outsourcing</a:t>
            </a:r>
            <a:r>
              <a:rPr kumimoji="1" lang="ja-JP" altLang="ja-JP" sz="1200" kern="1200" dirty="0">
                <a:solidFill>
                  <a:schemeClr val="tx1"/>
                </a:solidFill>
                <a:effectLst/>
                <a:latin typeface="+mn-lt"/>
                <a:ea typeface="+mn-ea"/>
                <a:cs typeface="+mn-cs"/>
              </a:rPr>
              <a:t>）が使われてきましたが、現地での労働単価の上昇に加え、人材の流動性が高くノウハウが定着しないという問題を抱えています。また高齢化が避けられない我が国に於いて、業務の生産性向上は喫緊の課題です。このような課題の解決策としても</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は注目を集めています。</a:t>
            </a:r>
          </a:p>
          <a:p>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は、カバーする機能の範囲によって、</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つのクラスに分けられています。</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1:Robotic Process Automation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ルール処理エンジン・スクリーン収集・ワークフローの機能を搭載し、データ入力や複数アプリケーションの連携が必要な単純作業の定型業務をこなす。例えば、人事・経理・総務などの間接部門の事務・管理業務、販売管理や経費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2:Enhanced Process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構造化されていないデータや知識の処理する機能を搭載し、非構造化データの収集や分析などの非定型業務をこなす。例えば、ログの分析、様々な要因を加味した売上予測、</a:t>
            </a:r>
            <a:r>
              <a:rPr kumimoji="1" lang="en-US" altLang="ja-JP" sz="1200" kern="1200" dirty="0">
                <a:solidFill>
                  <a:schemeClr val="tx1"/>
                </a:solidFill>
                <a:effectLst/>
                <a:latin typeface="+mn-lt"/>
                <a:ea typeface="+mn-ea"/>
                <a:cs typeface="+mn-cs"/>
              </a:rPr>
              <a:t>Web </a:t>
            </a:r>
            <a:r>
              <a:rPr kumimoji="1" lang="ja-JP" altLang="ja-JP" sz="1200" kern="1200" dirty="0">
                <a:solidFill>
                  <a:schemeClr val="tx1"/>
                </a:solidFill>
                <a:effectLst/>
                <a:latin typeface="+mn-lt"/>
                <a:ea typeface="+mn-ea"/>
                <a:cs typeface="+mn-cs"/>
              </a:rPr>
              <a:t>のレコメンド広告などの分析処理など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2:Cognitive Automation</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自然言語処理・ビッグデータ分析・機械学習などを駆使し、大量データを学習して最適判断が必要な個別最適化された業務をこなす。例えば、ヘルプデスクや天候に左右される仕入れ管理、経済情勢を加味した経営判断など</a:t>
            </a:r>
          </a:p>
          <a:p>
            <a:r>
              <a:rPr kumimoji="1" lang="ja-JP" altLang="ja-JP" sz="1200" kern="1200" dirty="0">
                <a:solidFill>
                  <a:schemeClr val="tx1"/>
                </a:solidFill>
                <a:effectLst/>
                <a:latin typeface="+mn-lt"/>
                <a:ea typeface="+mn-ea"/>
                <a:cs typeface="+mn-cs"/>
              </a:rPr>
              <a:t>クラス</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については、人工知能の技術が使われ、今後、広範なホワイトカラーの業務を置き換えてゆくことになると考えられています。</a:t>
            </a:r>
          </a:p>
          <a:p>
            <a:r>
              <a:rPr kumimoji="1" lang="ja-JP" altLang="ja-JP" sz="1200" kern="1200" dirty="0">
                <a:solidFill>
                  <a:schemeClr val="tx1"/>
                </a:solidFill>
                <a:effectLst/>
                <a:latin typeface="+mn-lt"/>
                <a:ea typeface="+mn-ea"/>
                <a:cs typeface="+mn-cs"/>
              </a:rPr>
              <a:t>既存のアプリケーションに手を加えることなく業務を自動化し、短期間で人手による作業を削減できる</a:t>
            </a:r>
            <a:r>
              <a:rPr kumimoji="1" lang="en-US" altLang="ja-JP" sz="1200" kern="1200" dirty="0">
                <a:solidFill>
                  <a:schemeClr val="tx1"/>
                </a:solidFill>
                <a:effectLst/>
                <a:latin typeface="+mn-lt"/>
                <a:ea typeface="+mn-ea"/>
                <a:cs typeface="+mn-cs"/>
              </a:rPr>
              <a:t>RPA</a:t>
            </a:r>
            <a:r>
              <a:rPr kumimoji="1" lang="ja-JP" altLang="ja-JP" sz="1200" kern="1200" dirty="0">
                <a:solidFill>
                  <a:schemeClr val="tx1"/>
                </a:solidFill>
                <a:effectLst/>
                <a:latin typeface="+mn-lt"/>
                <a:ea typeface="+mn-ea"/>
                <a:cs typeface="+mn-cs"/>
              </a:rPr>
              <a:t>は、働き方改革で労働時間の削減を迫られている企業や膨大な人手による事務作業を抱えている銀行や保険会社などが積極的に導入を進めています。一方で、既存の業務システムをプログラム・レベルで相互に連係させることや統合化するといった本質的な自動化ではないことから、局所的な業務プロセスの最適化に陥り、システム全体の最適化の足かせになるのではないかとの懸念も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02753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Robotic Process Automation</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）とは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人間が</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PC</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操作で行っている作業や業務を、将来的には</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や機械学習などを含む認知技術を活用したソフトウェアロボットで自動化すること、と定義されています。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現状では、人間のやっている定型業務をソフトウェアロボットに置き換えて自動化するといった使い方が急速に増えてきています。</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ＡＩや機械学習といった認知技術を使ったＲＰＡのシステムやソフトウェアはこれからという段階</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システム変更ではカバーしきれない業務領域、例えば、人間でやるには煩雑すぎるために諦めていた業務を、ソフトウェアロボットを使うと自動化できる可能性が高いということで注目を浴びています。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左下の図は、人がやっていた業務がＲＰＡを活用するとどうなるか、ということを示したイメージ図です。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例えば、保険や金融で行われている審査は、申込書を読み取り、データを入力し、不備をチェックして、審査手続を行うという処理があると思いますけれども、実はＲＰＡを使えば、こういった本来、人がやっていたことをソフトウェアロボットに置き換える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ただし、人は全く介在しないのかというとそうではありません。</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最終的にソフトウェアロボットが実施したことやその内容を確認しなければいけない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ので、そこは</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必要があります。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右下の図は、従来の手段において、ＲＰＡがどういう位置づけのものかを示したものです。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人が行う作業と、お客様から要件をきいて作成したシステムで行う作業、その間に</a:t>
            </a:r>
            <a:r>
              <a:rPr lang="en-US" altLang="ja-JP" sz="1100" b="1"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は位置する、そういった位置づけ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になるかと思います。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準備ですが、記録型とよばれる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RPA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ツールでは、人が行っている操作を記録して、それを忠実に行うといったことができます。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ツールの価格は様々ですが、安いものであればコストを押さえて導入することもできます。操作の記録で済んでしまうので、短期間で導入できます。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スキルについては、記録型やフロー型、スクリプト型というものであれば基本的にはプログラミングは不要です。</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defTabSz="921075">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フローチャートを書いていくような形でソフトウェアロボットが作成できますので、現場の方々でも作成しやすいようになっています。</a:t>
            </a:r>
          </a:p>
        </p:txBody>
      </p:sp>
      <p:sp>
        <p:nvSpPr>
          <p:cNvPr id="4" name="フッター プレースホルダー 3"/>
          <p:cNvSpPr>
            <a:spLocks noGrp="1"/>
          </p:cNvSpPr>
          <p:nvPr>
            <p:ph type="ftr" sz="quarter" idx="10"/>
          </p:nvPr>
        </p:nvSpPr>
        <p:spPr/>
        <p:txBody>
          <a:bodyPr/>
          <a:lstStyle/>
          <a:p>
            <a:r>
              <a:rPr lang="en-US" altLang="ja-JP" dirty="0"/>
              <a:t>Copyright 2017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6</a:t>
            </a:fld>
            <a:endParaRPr lang="en-US" altLang="ja-JP" dirty="0"/>
          </a:p>
        </p:txBody>
      </p:sp>
    </p:spTree>
    <p:extLst>
      <p:ext uri="{BB962C8B-B14F-4D97-AF65-F5344CB8AC3E}">
        <p14:creationId xmlns:p14="http://schemas.microsoft.com/office/powerpoint/2010/main" val="272542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75">
              <a:defRPr/>
            </a:pPr>
            <a:r>
              <a:rPr kumimoji="1" lang="ja-JP" altLang="en-US" baseline="0" dirty="0"/>
              <a:t>　記録型</a:t>
            </a:r>
            <a:r>
              <a:rPr kumimoji="1" lang="en-US" altLang="ja-JP" baseline="0" dirty="0"/>
              <a:t>RPA</a:t>
            </a:r>
            <a:r>
              <a:rPr kumimoji="1" lang="ja-JP" altLang="en-US" baseline="0" dirty="0"/>
              <a:t>ツールと一般的に呼ばれているものでは、</a:t>
            </a:r>
            <a:r>
              <a:rPr kumimoji="1" lang="ja-JP" altLang="en-US" b="1" dirty="0"/>
              <a:t>人が行っていたＰＣでの作業をそのまま記録</a:t>
            </a:r>
            <a:r>
              <a:rPr kumimoji="1" lang="ja-JP" altLang="en-US" dirty="0"/>
              <a:t>し、</a:t>
            </a:r>
            <a:r>
              <a:rPr kumimoji="1" lang="ja-JP" altLang="en-US" b="1" dirty="0"/>
              <a:t>忠実に再現</a:t>
            </a:r>
            <a:r>
              <a:rPr kumimoji="1" lang="ja-JP" altLang="en-US" dirty="0"/>
              <a:t>することができます。既存の業務プロセスを変更することなく作業の自動化が可能です。技術的に精通した方でなくとも、</a:t>
            </a:r>
            <a:r>
              <a:rPr kumimoji="1" lang="en-US" altLang="ja-JP" dirty="0"/>
              <a:t>RPA</a:t>
            </a:r>
            <a:r>
              <a:rPr kumimoji="1" lang="ja-JP" altLang="en-US" dirty="0"/>
              <a:t>ツールを活用することができるようになったのです。</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10</a:t>
            </a:fld>
            <a:endParaRPr lang="en-US" altLang="ja-JP"/>
          </a:p>
        </p:txBody>
      </p:sp>
    </p:spTree>
    <p:extLst>
      <p:ext uri="{BB962C8B-B14F-4D97-AF65-F5344CB8AC3E}">
        <p14:creationId xmlns:p14="http://schemas.microsoft.com/office/powerpoint/2010/main" val="61406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次にＲＰＡの活用範囲です。</a:t>
            </a:r>
          </a:p>
          <a:p>
            <a:r>
              <a:rPr kumimoji="1" lang="en-US" altLang="ja-JP" dirty="0"/>
              <a:t>RPA</a:t>
            </a:r>
            <a:r>
              <a:rPr kumimoji="1" lang="ja-JP" altLang="en-US" dirty="0"/>
              <a:t>は一般的に３つの段階があるといわれています。下から順にクラス１、クラス２、クラス３となっていきます。</a:t>
            </a:r>
            <a:endParaRPr kumimoji="1" lang="en-US" altLang="ja-JP" dirty="0"/>
          </a:p>
          <a:p>
            <a:r>
              <a:rPr kumimoji="1" lang="ja-JP" altLang="en-US" b="1" dirty="0"/>
              <a:t>クラス１</a:t>
            </a:r>
            <a:r>
              <a:rPr kumimoji="1" lang="ja-JP" altLang="en-US" dirty="0"/>
              <a:t>はいわゆる定型業務の自動化と言われ、今まさに実用段階にある部分です。もともと人がパソコンに向かって行っていた作業をロボットに置き換えます。この段階では、</a:t>
            </a:r>
            <a:r>
              <a:rPr kumimoji="1" lang="ja-JP" altLang="en-US" b="1" dirty="0"/>
              <a:t>人が判断</a:t>
            </a:r>
            <a:r>
              <a:rPr kumimoji="1" lang="ja-JP" altLang="en-US" dirty="0"/>
              <a:t>をします。</a:t>
            </a:r>
          </a:p>
          <a:p>
            <a:r>
              <a:rPr kumimoji="1" lang="ja-JP" altLang="en-US" dirty="0"/>
              <a:t>　次が</a:t>
            </a:r>
            <a:r>
              <a:rPr kumimoji="1" lang="ja-JP" altLang="en-US" b="1" dirty="0"/>
              <a:t>クラス２</a:t>
            </a:r>
            <a:r>
              <a:rPr kumimoji="1" lang="ja-JP" altLang="en-US" dirty="0"/>
              <a:t>という形で、定型業務でない、非定型、例外処理といった作業の自動化を行います。</a:t>
            </a:r>
            <a:r>
              <a:rPr kumimoji="1" lang="ja-JP" altLang="en-US" b="1" dirty="0"/>
              <a:t>クラス１との違いは、</a:t>
            </a:r>
            <a:r>
              <a:rPr kumimoji="1" lang="en-US" altLang="ja-JP" b="1" dirty="0"/>
              <a:t>AI</a:t>
            </a:r>
            <a:r>
              <a:rPr kumimoji="1" lang="ja-JP" altLang="en-US" b="1" dirty="0"/>
              <a:t>を組み合わせることにより、特定業務内でロボットが判断</a:t>
            </a:r>
            <a:r>
              <a:rPr kumimoji="1" lang="ja-JP" altLang="en-US" dirty="0"/>
              <a:t>を行います。</a:t>
            </a:r>
            <a:endParaRPr kumimoji="1" lang="en-US" altLang="ja-JP" dirty="0"/>
          </a:p>
          <a:p>
            <a:r>
              <a:rPr kumimoji="1" lang="ja-JP" altLang="en-US" dirty="0"/>
              <a:t>　そして</a:t>
            </a:r>
            <a:r>
              <a:rPr kumimoji="1" lang="ja-JP" altLang="en-US" b="1" dirty="0"/>
              <a:t>クラス３</a:t>
            </a:r>
            <a:r>
              <a:rPr kumimoji="1" lang="ja-JP" altLang="en-US" dirty="0"/>
              <a:t>では、</a:t>
            </a:r>
            <a:r>
              <a:rPr kumimoji="1" lang="ja-JP" altLang="en-US" b="1" dirty="0"/>
              <a:t>自律的かつ複数業務を組み合わせて仕事を行う、真のデジタル労働者</a:t>
            </a:r>
            <a:r>
              <a:rPr kumimoji="1" lang="ja-JP" altLang="en-US" dirty="0"/>
              <a:t>となります。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13</a:t>
            </a:fld>
            <a:endParaRPr lang="en-US" altLang="ja-JP"/>
          </a:p>
        </p:txBody>
      </p:sp>
    </p:spTree>
    <p:extLst>
      <p:ext uri="{BB962C8B-B14F-4D97-AF65-F5344CB8AC3E}">
        <p14:creationId xmlns:p14="http://schemas.microsoft.com/office/powerpoint/2010/main" val="1845598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活用のメリットと期待される効果にはこれらのようなものがあります。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作業のスピードアップ</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人がやる作業を削減していくことで、残業時間の削減・生産性向上が期待できます。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人為的なミスの防止</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ロボットが作業を行うので、人間が指示さえ間違えなければ、人為的なミスを防止し、作業品質が向上します。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en-US" altLang="ja-JP" b="1"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b="1" dirty="0">
                <a:latin typeface="Meiryo UI" panose="020B0604030504040204" pitchFamily="50" charset="-128"/>
                <a:ea typeface="Meiryo UI" panose="020B0604030504040204" pitchFamily="50" charset="-128"/>
                <a:cs typeface="Meiryo UI" panose="020B0604030504040204" pitchFamily="50" charset="-128"/>
              </a:rPr>
              <a:t>・人材派遣・新興国労働力の代替</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従来</a:t>
            </a:r>
            <a:r>
              <a:rPr lang="en-US" altLang="ja-JP" dirty="0" err="1">
                <a:latin typeface="Meiryo UI" panose="020B0604030504040204" pitchFamily="50" charset="-128"/>
                <a:ea typeface="Meiryo UI" panose="020B0604030504040204" pitchFamily="50" charset="-128"/>
                <a:cs typeface="Meiryo UI" panose="020B0604030504040204" pitchFamily="50" charset="-128"/>
              </a:rPr>
              <a:t>BPO</a:t>
            </a:r>
            <a:r>
              <a:rPr lang="ja-JP" altLang="en-US" dirty="0">
                <a:latin typeface="Meiryo UI" panose="020B0604030504040204" pitchFamily="50" charset="-128"/>
                <a:ea typeface="Meiryo UI" panose="020B0604030504040204" pitchFamily="50" charset="-128"/>
                <a:cs typeface="Meiryo UI" panose="020B0604030504040204" pitchFamily="50" charset="-128"/>
              </a:rPr>
              <a:t>で外注、人材派遣で人を雇っている、新興国で安い賃金で労働力を担っているケースでは、コストの問　題があり、業務の多寡により容易に人的リソースを増減させることができません。これらの業務もＲＰＡで置き換えることでリソース増減に対し柔軟な運用ができます。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高齢化・属人化業務の移行</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働き方改革の観点では、高齢化・属人化業務といったいわゆる後継者問題の解決につながる仕組みとしても期待されています。ＡＩなどと組み合わせて、いわゆる匠の技をロボットに引き継がせて継続するということも可能になるかと思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定型作業のコスト削減</a:t>
            </a: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ＲＰＡが得意とする定型・大量作業はロボットに任せ、人は高い付加価値を創出する業務にシフトできますので、経営資源増加の観点で期待されています。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システムへの追加投資の削減</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defTabSz="921006">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　人の作業とシステムで行う処理の間に位置するＲＰＡが担う部分は、容易にロボット化ができるので、わざわざ高額な投資をしてシステムを作らなくても、ＲＰＡを使えば安価にできますので、経営資源を効果的に活用できるということも考えられます。</a:t>
            </a:r>
          </a:p>
        </p:txBody>
      </p:sp>
      <p:sp>
        <p:nvSpPr>
          <p:cNvPr id="4" name="フッター プレースホルダー 3"/>
          <p:cNvSpPr>
            <a:spLocks noGrp="1"/>
          </p:cNvSpPr>
          <p:nvPr>
            <p:ph type="ftr" sz="quarter" idx="10"/>
          </p:nvPr>
        </p:nvSpPr>
        <p:spPr/>
        <p:txBody>
          <a:bodyPr/>
          <a:lstStyle/>
          <a:p>
            <a:pPr>
              <a:defRPr/>
            </a:pPr>
            <a:r>
              <a:rPr lang="en-US" altLang="ja-JP"/>
              <a:t>Copyright 2018 FUJITSU LIMITED</a:t>
            </a:r>
          </a:p>
        </p:txBody>
      </p:sp>
      <p:sp>
        <p:nvSpPr>
          <p:cNvPr id="5" name="スライド番号プレースホルダー 4"/>
          <p:cNvSpPr>
            <a:spLocks noGrp="1"/>
          </p:cNvSpPr>
          <p:nvPr>
            <p:ph type="sldNum" sz="quarter" idx="11"/>
          </p:nvPr>
        </p:nvSpPr>
        <p:spPr/>
        <p:txBody>
          <a:bodyPr/>
          <a:lstStyle/>
          <a:p>
            <a:pPr>
              <a:defRPr/>
            </a:pPr>
            <a:fld id="{FE34DD48-3DC6-4FB7-96C4-23C000E73FA1}" type="slidenum">
              <a:rPr lang="en-US" altLang="ja-JP" smtClean="0"/>
              <a:pPr>
                <a:defRPr/>
              </a:pPr>
              <a:t>16</a:t>
            </a:fld>
            <a:endParaRPr lang="en-US" altLang="ja-JP"/>
          </a:p>
        </p:txBody>
      </p:sp>
    </p:spTree>
    <p:extLst>
      <p:ext uri="{BB962C8B-B14F-4D97-AF65-F5344CB8AC3E}">
        <p14:creationId xmlns:p14="http://schemas.microsoft.com/office/powerpoint/2010/main" val="50122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現時点で、</a:t>
            </a:r>
            <a:r>
              <a:rPr kumimoji="1" lang="en-US" altLang="ja-JP" dirty="0"/>
              <a:t>RPA</a:t>
            </a:r>
            <a:r>
              <a:rPr kumimoji="1" lang="ja-JP" altLang="en-US" dirty="0"/>
              <a:t>ではどんな作業が自動化できるか、作業、処理、業務、３つの観点でご説明します。</a:t>
            </a:r>
          </a:p>
          <a:p>
            <a:r>
              <a:rPr kumimoji="1" lang="ja-JP" altLang="en-US" dirty="0"/>
              <a:t>　</a:t>
            </a:r>
            <a:r>
              <a:rPr kumimoji="1" lang="en-US" altLang="ja-JP" b="1" dirty="0"/>
              <a:t>RPA</a:t>
            </a:r>
            <a:r>
              <a:rPr kumimoji="1" lang="ja-JP" altLang="en-US" b="1" dirty="0"/>
              <a:t>にむく作業</a:t>
            </a:r>
            <a:r>
              <a:rPr kumimoji="1" lang="ja-JP" altLang="en-US" dirty="0"/>
              <a:t>としては、大量作業、反復作業、単純作業、そしてルール化して定義できる作業です。</a:t>
            </a:r>
          </a:p>
          <a:p>
            <a:r>
              <a:rPr kumimoji="1" lang="ja-JP" altLang="en-US" dirty="0"/>
              <a:t>例えば情報収集であるとか、情報の読み込みであるとか、データ入力、検証といったところが得意な処理です。</a:t>
            </a:r>
            <a:endParaRPr kumimoji="1" lang="en-US" altLang="ja-JP" dirty="0"/>
          </a:p>
          <a:p>
            <a:r>
              <a:rPr kumimoji="1" lang="ja-JP" altLang="en-US" dirty="0"/>
              <a:t>これらの作業と処理を組み合わせて、例えば請求書処理であるとか、納品書の作成であるとか、経費清算といったような、ルール化して定義できるような業務がむいています。</a:t>
            </a:r>
          </a:p>
          <a:p>
            <a:endParaRPr kumimoji="1" lang="ja-JP" altLang="en-US" dirty="0"/>
          </a:p>
          <a:p>
            <a:r>
              <a:rPr kumimoji="1" lang="ja-JP" altLang="en-US" dirty="0"/>
              <a:t>　逆に</a:t>
            </a:r>
            <a:r>
              <a:rPr kumimoji="1" lang="en-US" altLang="ja-JP" b="1" dirty="0"/>
              <a:t>RPA</a:t>
            </a:r>
            <a:r>
              <a:rPr kumimoji="1" lang="ja-JP" altLang="en-US" b="1" dirty="0"/>
              <a:t>に向かない作業</a:t>
            </a:r>
            <a:r>
              <a:rPr kumimoji="1" lang="ja-JP" altLang="en-US" dirty="0"/>
              <a:t>もあります。</a:t>
            </a:r>
          </a:p>
          <a:p>
            <a:r>
              <a:rPr kumimoji="1" lang="ja-JP" altLang="en-US" dirty="0"/>
              <a:t>ルールや手順が明確になっていない、定期的に実行されない、例えば年に</a:t>
            </a:r>
            <a:r>
              <a:rPr kumimoji="1" lang="en-US" altLang="ja-JP" dirty="0"/>
              <a:t>1</a:t>
            </a:r>
            <a:r>
              <a:rPr kumimoji="1" lang="ja-JP" altLang="en-US" dirty="0"/>
              <a:t>回、一回だけ実施するケースです。そして一番大きなポイントとしては処理パターンが多い作業です。</a:t>
            </a:r>
          </a:p>
          <a:p>
            <a:r>
              <a:rPr kumimoji="1" lang="ja-JP" altLang="en-US" dirty="0"/>
              <a:t>　例えば、ある事象に対して処理パターンが</a:t>
            </a:r>
            <a:r>
              <a:rPr kumimoji="1" lang="en-US" altLang="ja-JP" dirty="0"/>
              <a:t>A</a:t>
            </a:r>
            <a:r>
              <a:rPr kumimoji="1" lang="ja-JP" altLang="en-US" dirty="0"/>
              <a:t>か</a:t>
            </a:r>
            <a:r>
              <a:rPr kumimoji="1" lang="en-US" altLang="ja-JP" dirty="0"/>
              <a:t>B</a:t>
            </a:r>
            <a:r>
              <a:rPr kumimoji="1" lang="ja-JP" altLang="en-US" dirty="0"/>
              <a:t>かということであれば</a:t>
            </a:r>
            <a:r>
              <a:rPr kumimoji="1" lang="en-US" altLang="ja-JP" dirty="0"/>
              <a:t>RPA</a:t>
            </a:r>
            <a:r>
              <a:rPr kumimoji="1" lang="ja-JP" altLang="en-US" dirty="0"/>
              <a:t>適用に向いています。しかし、</a:t>
            </a:r>
            <a:r>
              <a:rPr kumimoji="1" lang="en-US" altLang="ja-JP" dirty="0"/>
              <a:t>A</a:t>
            </a:r>
            <a:r>
              <a:rPr kumimoji="1" lang="ja-JP" altLang="en-US" dirty="0"/>
              <a:t>か</a:t>
            </a:r>
            <a:r>
              <a:rPr kumimoji="1" lang="en-US" altLang="ja-JP" dirty="0"/>
              <a:t>B</a:t>
            </a:r>
            <a:r>
              <a:rPr kumimoji="1" lang="ja-JP" altLang="en-US" dirty="0"/>
              <a:t>か</a:t>
            </a:r>
            <a:r>
              <a:rPr kumimoji="1" lang="en-US" altLang="ja-JP" dirty="0"/>
              <a:t>C</a:t>
            </a:r>
            <a:r>
              <a:rPr kumimoji="1" lang="ja-JP" altLang="en-US" dirty="0"/>
              <a:t>か</a:t>
            </a:r>
            <a:r>
              <a:rPr kumimoji="1" lang="en-US" altLang="ja-JP" dirty="0"/>
              <a:t>D</a:t>
            </a:r>
            <a:r>
              <a:rPr kumimoji="1" lang="ja-JP" altLang="en-US" dirty="0"/>
              <a:t>か</a:t>
            </a:r>
            <a:r>
              <a:rPr kumimoji="1" lang="en-US" altLang="ja-JP" dirty="0"/>
              <a:t>E</a:t>
            </a:r>
            <a:r>
              <a:rPr kumimoji="1" lang="ja-JP" altLang="en-US" dirty="0"/>
              <a:t>かといったように処理パターンが様々あるとなると、結局それぞれを判断が入るので時間がかかります。そのため、現段階ではそこは向いていない、ということになります。</a:t>
            </a:r>
          </a:p>
          <a:p>
            <a:r>
              <a:rPr kumimoji="1" lang="ja-JP" altLang="en-US" dirty="0"/>
              <a:t>ただし、今後</a:t>
            </a:r>
            <a:r>
              <a:rPr kumimoji="1" lang="en-US" altLang="ja-JP" dirty="0"/>
              <a:t>AI</a:t>
            </a:r>
            <a:r>
              <a:rPr kumimoji="1" lang="ja-JP" altLang="en-US" dirty="0"/>
              <a:t>が進化し、</a:t>
            </a:r>
            <a:r>
              <a:rPr kumimoji="1" lang="en-US" altLang="ja-JP" dirty="0"/>
              <a:t>RPA</a:t>
            </a:r>
            <a:r>
              <a:rPr kumimoji="1" lang="ja-JP" altLang="en-US" dirty="0"/>
              <a:t>と連携し始めると、様々な処理パターンのうちどれを実施するかといった判断は、</a:t>
            </a:r>
            <a:r>
              <a:rPr kumimoji="1" lang="en-US" altLang="ja-JP" dirty="0"/>
              <a:t>AI</a:t>
            </a:r>
            <a:r>
              <a:rPr kumimoji="1" lang="ja-JP" altLang="en-US" dirty="0"/>
              <a:t>が担って最適解をロボットに渡し、ロボットはその作業を実施するといった分業はできるようになると考えられています。</a:t>
            </a:r>
            <a:endParaRPr kumimoji="1" lang="en-US" altLang="ja-JP" dirty="0"/>
          </a:p>
        </p:txBody>
      </p:sp>
    </p:spTree>
    <p:extLst>
      <p:ext uri="{BB962C8B-B14F-4D97-AF65-F5344CB8AC3E}">
        <p14:creationId xmlns:p14="http://schemas.microsoft.com/office/powerpoint/2010/main" val="224913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活用が進む業務を業種・業務別に整理したものがこちらのスライドになります。</a:t>
            </a:r>
            <a:endParaRPr kumimoji="1" lang="en-US" altLang="ja-JP" dirty="0"/>
          </a:p>
          <a:p>
            <a:r>
              <a:rPr kumimoji="1" lang="ja-JP" altLang="en-US" dirty="0"/>
              <a:t>一部すでに活用が進んでいる業務もございますが、こういった業務において活用が進むのではないかと一般的には言われています。</a:t>
            </a:r>
            <a:endParaRPr kumimoji="1" lang="en-US" altLang="ja-JP" dirty="0"/>
          </a:p>
          <a:p>
            <a:pPr defTabSz="921075">
              <a:defRPr/>
            </a:pPr>
            <a:r>
              <a:rPr kumimoji="1" lang="ja-JP" altLang="en-US" dirty="0"/>
              <a:t>業務でいうと、経理業務や購買業務、人事業務、福利厚生、営業事務といった、どちらかというと</a:t>
            </a:r>
            <a:r>
              <a:rPr kumimoji="1" lang="ja-JP" altLang="en-US" b="1" dirty="0"/>
              <a:t>間接業務に近い業務</a:t>
            </a:r>
            <a:r>
              <a:rPr kumimoji="1" lang="ja-JP" altLang="en-US" dirty="0"/>
              <a:t>です。</a:t>
            </a:r>
            <a:endParaRPr kumimoji="1" lang="en-US" altLang="ja-JP" dirty="0"/>
          </a:p>
          <a:p>
            <a:pPr defTabSz="921075">
              <a:defRPr/>
            </a:pPr>
            <a:r>
              <a:rPr kumimoji="1" lang="ja-JP" altLang="en-US" dirty="0"/>
              <a:t>金融業は営業店における窓口と営業店と本部のやりとりにおいて、結構煩雑な業務があり、既にここに</a:t>
            </a:r>
            <a:r>
              <a:rPr kumimoji="1" lang="en-US" altLang="ja-JP" dirty="0"/>
              <a:t>RPA</a:t>
            </a:r>
            <a:r>
              <a:rPr kumimoji="1" lang="ja-JP" altLang="en-US" dirty="0"/>
              <a:t>を適用した事例が出始めています。</a:t>
            </a:r>
            <a:endParaRPr kumimoji="1" lang="en-US" altLang="ja-JP" dirty="0"/>
          </a:p>
        </p:txBody>
      </p:sp>
      <p:sp>
        <p:nvSpPr>
          <p:cNvPr id="4" name="フッター プレースホルダー 3"/>
          <p:cNvSpPr>
            <a:spLocks noGrp="1"/>
          </p:cNvSpPr>
          <p:nvPr>
            <p:ph type="ftr" sz="quarter" idx="10"/>
          </p:nvPr>
        </p:nvSpPr>
        <p:spPr/>
        <p:txBody>
          <a:bodyPr/>
          <a:lstStyle/>
          <a:p>
            <a:r>
              <a:rPr lang="en-US" altLang="ja-JP"/>
              <a:t>Copyright 2018 FUJITSU LIMITED</a:t>
            </a:r>
          </a:p>
        </p:txBody>
      </p:sp>
      <p:sp>
        <p:nvSpPr>
          <p:cNvPr id="5" name="スライド番号プレースホルダー 4"/>
          <p:cNvSpPr>
            <a:spLocks noGrp="1"/>
          </p:cNvSpPr>
          <p:nvPr>
            <p:ph type="sldNum" sz="quarter" idx="11"/>
          </p:nvPr>
        </p:nvSpPr>
        <p:spPr/>
        <p:txBody>
          <a:bodyPr/>
          <a:lstStyle/>
          <a:p>
            <a:fld id="{3CA76DD4-43C0-4DC3-85E9-B37C56274879}" type="slidenum">
              <a:rPr lang="en-US" altLang="ja-JP" smtClean="0"/>
              <a:pPr/>
              <a:t>18</a:t>
            </a:fld>
            <a:endParaRPr lang="en-US" altLang="ja-JP"/>
          </a:p>
        </p:txBody>
      </p:sp>
    </p:spTree>
    <p:extLst>
      <p:ext uri="{BB962C8B-B14F-4D97-AF65-F5344CB8AC3E}">
        <p14:creationId xmlns:p14="http://schemas.microsoft.com/office/powerpoint/2010/main" val="130991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ja-JP"/>
              <a:t>Copyright 2017 FUJITSU LIMITED</a:t>
            </a:r>
          </a:p>
        </p:txBody>
      </p:sp>
      <p:sp>
        <p:nvSpPr>
          <p:cNvPr id="7" name="Rectangle 7"/>
          <p:cNvSpPr>
            <a:spLocks noGrp="1" noChangeArrowheads="1"/>
          </p:cNvSpPr>
          <p:nvPr>
            <p:ph type="sldNum" sz="quarter" idx="5"/>
          </p:nvPr>
        </p:nvSpPr>
        <p:spPr>
          <a:ln/>
        </p:spPr>
        <p:txBody>
          <a:bodyPr/>
          <a:lstStyle/>
          <a:p>
            <a:fld id="{52907734-A7B3-479F-9B48-BD0920DAB3E0}" type="slidenum">
              <a:rPr lang="en-US" altLang="ja-JP"/>
              <a:pPr/>
              <a:t>20</a:t>
            </a:fld>
            <a:endParaRPr lang="en-US" altLang="ja-JP"/>
          </a:p>
        </p:txBody>
      </p:sp>
      <p:sp>
        <p:nvSpPr>
          <p:cNvPr id="387074" name="Rectangle 2"/>
          <p:cNvSpPr>
            <a:spLocks noGrp="1" noRot="1" noChangeAspect="1" noChangeArrowheads="1" noTextEdit="1"/>
          </p:cNvSpPr>
          <p:nvPr>
            <p:ph type="sldImg"/>
          </p:nvPr>
        </p:nvSpPr>
        <p:spPr>
          <a:xfrm>
            <a:off x="917575" y="744538"/>
            <a:ext cx="4962525" cy="3722687"/>
          </a:xfrm>
          <a:ln/>
        </p:spPr>
      </p:sp>
      <p:sp>
        <p:nvSpPr>
          <p:cNvPr id="387075" name="Rectangle 3"/>
          <p:cNvSpPr>
            <a:spLocks noGrp="1" noChangeArrowheads="1"/>
          </p:cNvSpPr>
          <p:nvPr>
            <p:ph type="body" idx="1"/>
          </p:nvPr>
        </p:nvSpPr>
        <p:spPr>
          <a:xfrm>
            <a:off x="678657" y="4715193"/>
            <a:ext cx="5619538" cy="4884839"/>
          </a:xfrm>
        </p:spPr>
        <p:txBody>
          <a:bodyPr/>
          <a:lstStyle/>
          <a:p>
            <a:pPr>
              <a:spcBef>
                <a:spcPct val="20000"/>
              </a:spcBef>
              <a:buClr>
                <a:srgbClr val="FF0000"/>
              </a:buClr>
              <a:buSzPct val="80000"/>
              <a:buFont typeface="Wingdings" pitchFamily="2" charset="2"/>
              <a:buNone/>
            </a:pPr>
            <a:r>
              <a:rPr lang="ja-JP" altLang="en-US" dirty="0"/>
              <a:t>　そして、もう１つ、</a:t>
            </a:r>
            <a:r>
              <a:rPr lang="ja-JP" altLang="en-US" b="1" dirty="0"/>
              <a:t>認識・記録技術の進展</a:t>
            </a:r>
            <a:r>
              <a:rPr lang="ja-JP" altLang="en-US" dirty="0"/>
              <a:t>したこともあります。</a:t>
            </a:r>
            <a:endParaRPr lang="en-US" altLang="ja-JP" dirty="0"/>
          </a:p>
          <a:p>
            <a:pPr defTabSz="921075">
              <a:spcBef>
                <a:spcPct val="20000"/>
              </a:spcBef>
              <a:buClr>
                <a:srgbClr val="FF0000"/>
              </a:buClr>
              <a:buSzPct val="80000"/>
              <a:defRPr/>
            </a:pPr>
            <a:r>
              <a:rPr lang="ja-JP" altLang="en-US" dirty="0"/>
              <a:t>従来よりあった座標軸の認識、ＨＴＭＬの構造解析、アプリケーションの構造解析に加え、ボタンの配置やウィンドウの位置を画像として認識する</a:t>
            </a:r>
            <a:r>
              <a:rPr lang="ja-JP" altLang="en-US" b="1" dirty="0"/>
              <a:t>画像認識を組み合わせることで、ＲＰＡツールによる作業の記録精度も飛躍的に向上し、人の作業がより忠実に再現</a:t>
            </a:r>
            <a:r>
              <a:rPr lang="ja-JP" altLang="en-US" dirty="0"/>
              <a:t>できるようになったのです。</a:t>
            </a:r>
            <a:endParaRPr lang="en-US" altLang="ja-JP" dirty="0"/>
          </a:p>
        </p:txBody>
      </p:sp>
    </p:spTree>
    <p:extLst>
      <p:ext uri="{BB962C8B-B14F-4D97-AF65-F5344CB8AC3E}">
        <p14:creationId xmlns:p14="http://schemas.microsoft.com/office/powerpoint/2010/main" val="3330388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6.xml"/><Relationship Id="rId5" Type="http://schemas.openxmlformats.org/officeDocument/2006/relationships/image" Target="../media/image21.tiff"/><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emf"/><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youtu.be/_XDEijqCDx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4000" dirty="0">
                <a:latin typeface="Meiryo" panose="020B0604030504040204" pitchFamily="34" charset="-128"/>
                <a:ea typeface="Meiryo" panose="020B0604030504040204" pitchFamily="34" charset="-128"/>
              </a:rPr>
              <a:t>RPA</a:t>
            </a:r>
            <a:br>
              <a:rPr lang="en-US" altLang="ja-JP" sz="2800" dirty="0">
                <a:latin typeface="Meiryo" panose="020B0604030504040204" pitchFamily="34" charset="-128"/>
                <a:ea typeface="Meiryo" panose="020B0604030504040204" pitchFamily="34" charset="-128"/>
              </a:rPr>
            </a:br>
            <a:r>
              <a:rPr lang="en-US" altLang="ja-JP" sz="1800" dirty="0">
                <a:latin typeface="Meiryo" panose="020B0604030504040204" pitchFamily="34" charset="-128"/>
                <a:ea typeface="Meiryo" panose="020B0604030504040204" pitchFamily="34" charset="-128"/>
              </a:rPr>
              <a:t>Robotics Process Automation</a:t>
            </a:r>
            <a:endParaRPr kumimoji="1" lang="ja-JP" altLang="en-US" sz="1800" dirty="0">
              <a:latin typeface="Meiryo" panose="020B0604030504040204" pitchFamily="34" charset="-128"/>
              <a:ea typeface="Meiryo" panose="020B0604030504040204" pitchFamily="34"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lang="en-US" altLang="ja-JP" dirty="0">
                <a:solidFill>
                  <a:schemeClr val="bg1">
                    <a:lumMod val="50000"/>
                  </a:schemeClr>
                </a:solidFill>
                <a:latin typeface="Meiryo" charset="-128"/>
                <a:ea typeface="Meiryo" charset="-128"/>
                <a:cs typeface="Meiryo" charset="-128"/>
              </a:rPr>
              <a:t>IT</a:t>
            </a:r>
            <a:r>
              <a:rPr lang="ja-JP" altLang="ja-JP">
                <a:solidFill>
                  <a:schemeClr val="bg1">
                    <a:lumMod val="50000"/>
                  </a:schemeClr>
                </a:solidFill>
                <a:latin typeface="Meiryo" charset="-128"/>
                <a:ea typeface="Meiryo" charset="-128"/>
                <a:cs typeface="Meiryo" charset="-128"/>
              </a:rPr>
              <a:t>ソリューション塾</a:t>
            </a:r>
            <a:r>
              <a:rPr lang="ja-JP" altLang="en-US">
                <a:solidFill>
                  <a:schemeClr val="bg1">
                    <a:lumMod val="50000"/>
                  </a:schemeClr>
                </a:solidFill>
                <a:latin typeface="Meiryo" charset="-128"/>
                <a:ea typeface="Meiryo" charset="-128"/>
                <a:cs typeface="Meiryo" charset="-128"/>
              </a:rPr>
              <a:t>・第</a:t>
            </a:r>
            <a:r>
              <a:rPr lang="en-US" altLang="ja-JP" dirty="0">
                <a:solidFill>
                  <a:schemeClr val="bg1">
                    <a:lumMod val="50000"/>
                  </a:schemeClr>
                </a:solidFill>
                <a:latin typeface="Meiryo" charset="-128"/>
                <a:ea typeface="Meiryo" charset="-128"/>
                <a:cs typeface="Meiryo" charset="-128"/>
              </a:rPr>
              <a:t>30</a:t>
            </a:r>
            <a:r>
              <a:rPr lang="ja-JP" altLang="en-US">
                <a:solidFill>
                  <a:schemeClr val="bg1">
                    <a:lumMod val="50000"/>
                  </a:schemeClr>
                </a:solidFill>
                <a:latin typeface="Meiryo" charset="-128"/>
                <a:ea typeface="Meiryo" charset="-128"/>
                <a:cs typeface="Meiryo" charset="-128"/>
              </a:rPr>
              <a:t>期</a:t>
            </a:r>
            <a:endParaRPr lang="en-US" altLang="ja-JP" dirty="0">
              <a:solidFill>
                <a:schemeClr val="bg1">
                  <a:lumMod val="50000"/>
                </a:schemeClr>
              </a:solidFill>
              <a:latin typeface="Meiryo" charset="-128"/>
              <a:ea typeface="Meiryo" charset="-128"/>
              <a:cs typeface="Meiryo" charset="-128"/>
            </a:endParaRPr>
          </a:p>
          <a:p>
            <a:endParaRPr lang="en-US" altLang="ja-JP" dirty="0">
              <a:latin typeface="Meiryo" charset="-128"/>
              <a:ea typeface="Meiryo" charset="-128"/>
              <a:cs typeface="Meiryo" charset="-128"/>
            </a:endParaRPr>
          </a:p>
          <a:p>
            <a:r>
              <a:rPr lang="en-US" altLang="ja-JP" dirty="0">
                <a:latin typeface="Meiryo" charset="-128"/>
                <a:ea typeface="Meiryo" charset="-128"/>
                <a:cs typeface="Meiryo" charset="-128"/>
              </a:rPr>
              <a:t>2019</a:t>
            </a:r>
            <a:r>
              <a:rPr lang="ja-JP" altLang="en-US">
                <a:latin typeface="Meiryo" charset="-128"/>
                <a:ea typeface="Meiryo" charset="-128"/>
                <a:cs typeface="Meiryo" charset="-128"/>
              </a:rPr>
              <a:t>年</a:t>
            </a:r>
            <a:r>
              <a:rPr lang="en-US" altLang="ja-JP" dirty="0">
                <a:latin typeface="Meiryo" charset="-128"/>
                <a:ea typeface="Meiryo" charset="-128"/>
                <a:cs typeface="Meiryo" charset="-128"/>
              </a:rPr>
              <a:t>3</a:t>
            </a:r>
            <a:r>
              <a:rPr lang="ja-JP" altLang="en-US">
                <a:latin typeface="Meiryo" charset="-128"/>
                <a:ea typeface="Meiryo" charset="-128"/>
                <a:cs typeface="Meiryo" charset="-128"/>
              </a:rPr>
              <a:t>月</a:t>
            </a:r>
            <a:r>
              <a:rPr lang="en-US" altLang="ja-JP" dirty="0">
                <a:latin typeface="Meiryo" charset="-128"/>
                <a:ea typeface="Meiryo" charset="-128"/>
                <a:cs typeface="Meiryo" charset="-128"/>
              </a:rPr>
              <a:t>6</a:t>
            </a:r>
            <a:r>
              <a:rPr lang="ja-JP" altLang="en-US">
                <a:latin typeface="Meiryo" charset="-128"/>
                <a:ea typeface="Meiryo" charset="-128"/>
                <a:cs typeface="Meiryo" charset="-128"/>
              </a:rPr>
              <a:t>日</a:t>
            </a:r>
            <a:endParaRPr lang="ja-JP" altLang="en-US" dirty="0">
              <a:latin typeface="Meiryo" charset="-128"/>
              <a:ea typeface="Meiryo" charset="-128"/>
              <a:cs typeface="Meiryo" charset="-128"/>
            </a:endParaRPr>
          </a:p>
        </p:txBody>
      </p:sp>
      <p:pic>
        <p:nvPicPr>
          <p:cNvPr id="5" name="図 4">
            <a:extLst>
              <a:ext uri="{FF2B5EF4-FFF2-40B4-BE49-F238E27FC236}">
                <a16:creationId xmlns:a16="http://schemas.microsoft.com/office/drawing/2014/main" id="{C4B2EDEE-2118-6E4D-8289-6625F7CD3284}"/>
              </a:ext>
            </a:extLst>
          </p:cNvPr>
          <p:cNvPicPr>
            <a:picLocks noChangeAspect="1"/>
          </p:cNvPicPr>
          <p:nvPr/>
        </p:nvPicPr>
        <p:blipFill>
          <a:blip r:embed="rId3"/>
          <a:stretch>
            <a:fillRect/>
          </a:stretch>
        </p:blipFill>
        <p:spPr>
          <a:xfrm>
            <a:off x="1053771" y="3391244"/>
            <a:ext cx="2757560" cy="2212942"/>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AA5EE9B-9E0A-8D4F-A4FA-38ECC49472CA}"/>
              </a:ext>
            </a:extLst>
          </p:cNvPr>
          <p:cNvPicPr>
            <a:picLocks noChangeAspect="1"/>
          </p:cNvPicPr>
          <p:nvPr/>
        </p:nvPicPr>
        <p:blipFill>
          <a:blip r:embed="rId4"/>
          <a:stretch>
            <a:fillRect/>
          </a:stretch>
        </p:blipFill>
        <p:spPr>
          <a:xfrm>
            <a:off x="1202673" y="1109123"/>
            <a:ext cx="2459755" cy="3268778"/>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A98CA77B-27EB-9B47-BE36-D2486BC5DF09}"/>
              </a:ext>
            </a:extLst>
          </p:cNvPr>
          <p:cNvSpPr txBox="1"/>
          <p:nvPr/>
        </p:nvSpPr>
        <p:spPr>
          <a:xfrm>
            <a:off x="1566063" y="4377901"/>
            <a:ext cx="1732974" cy="584775"/>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Software Robot</a:t>
            </a:r>
          </a:p>
          <a:p>
            <a:pPr algn="ctr"/>
            <a:r>
              <a:rPr lang="en-US" altLang="ja-JP" sz="1600" dirty="0">
                <a:solidFill>
                  <a:schemeClr val="bg1"/>
                </a:solidFill>
                <a:latin typeface="Meiryo" panose="020B0604030504040204" pitchFamily="34" charset="-128"/>
                <a:ea typeface="Meiryo" panose="020B0604030504040204" pitchFamily="34" charset="-128"/>
              </a:rPr>
              <a:t>Digital Labor</a:t>
            </a:r>
            <a:endParaRPr kumimoji="1"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65699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a:t>における作業プロセス生成の方法</a:t>
            </a:r>
            <a:endParaRPr kumimoji="1" lang="ja-JP" altLang="en-US" dirty="0"/>
          </a:p>
        </p:txBody>
      </p:sp>
      <p:sp>
        <p:nvSpPr>
          <p:cNvPr id="13" name="スライド番号プレースホルダー 12"/>
          <p:cNvSpPr>
            <a:spLocks noGrp="1"/>
          </p:cNvSpPr>
          <p:nvPr>
            <p:ph type="sldNum" sz="quarter" idx="12"/>
          </p:nvPr>
        </p:nvSpPr>
        <p:spPr/>
        <p:txBody>
          <a:bodyPr/>
          <a:lstStyle/>
          <a:p>
            <a:fld id="{ACA9A8DA-50BF-42A1-A62A-E20118BC7CE9}" type="slidenum">
              <a:rPr lang="de-DE" altLang="ja-JP" smtClean="0"/>
              <a:pPr/>
              <a:t>10</a:t>
            </a:fld>
            <a:endParaRPr lang="de-DE" altLang="ja-JP" dirty="0"/>
          </a:p>
        </p:txBody>
      </p:sp>
      <p:grpSp>
        <p:nvGrpSpPr>
          <p:cNvPr id="12" name="グループ化 11"/>
          <p:cNvGrpSpPr/>
          <p:nvPr/>
        </p:nvGrpSpPr>
        <p:grpSpPr>
          <a:xfrm>
            <a:off x="224746" y="1905887"/>
            <a:ext cx="8660903" cy="3959120"/>
            <a:chOff x="365966" y="1838580"/>
            <a:chExt cx="7871376" cy="3841772"/>
          </a:xfrm>
        </p:grpSpPr>
        <p:sp>
          <p:nvSpPr>
            <p:cNvPr id="6" name="ホームベース 5"/>
            <p:cNvSpPr/>
            <p:nvPr/>
          </p:nvSpPr>
          <p:spPr bwMode="gray">
            <a:xfrm>
              <a:off x="5619882" y="1838580"/>
              <a:ext cx="2617460"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3.</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再生</a:t>
              </a:r>
              <a:endPar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7" name="ホームベース 6"/>
            <p:cNvSpPr/>
            <p:nvPr/>
          </p:nvSpPr>
          <p:spPr bwMode="gray">
            <a:xfrm>
              <a:off x="297141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2.</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編集</a:t>
              </a:r>
            </a:p>
          </p:txBody>
        </p:sp>
        <p:sp>
          <p:nvSpPr>
            <p:cNvPr id="8" name="ホームベース 7"/>
            <p:cNvSpPr/>
            <p:nvPr/>
          </p:nvSpPr>
          <p:spPr bwMode="gray">
            <a:xfrm>
              <a:off x="365966" y="1838580"/>
              <a:ext cx="2617459" cy="523995"/>
            </a:xfrm>
            <a:prstGeom prst="homePlate">
              <a:avLst>
                <a:gd name="adj" fmla="val 40038"/>
              </a:avLst>
            </a:prstGeom>
            <a:solidFill>
              <a:srgbClr val="0070C0"/>
            </a:solidFill>
            <a:ln w="41275" cap="flat" cmpd="sng" algn="ctr">
              <a:solidFill>
                <a:schemeClr val="bg1"/>
              </a:solidFill>
              <a:prstDash val="solid"/>
              <a:miter lim="800000"/>
              <a:headEnd type="none" w="med" len="med"/>
              <a:tailEnd type="arrow"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１</a:t>
              </a:r>
              <a:r>
                <a:rPr lang="en-US" altLang="ja-JP"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a:t>
              </a:r>
              <a:r>
                <a:rPr lang="ja-JP" altLang="en-US" sz="2400" dirty="0">
                  <a:solidFill>
                    <a:schemeClr val="bg1"/>
                  </a:solidFill>
                  <a:latin typeface="Meiryo" panose="020B0604030504040204" pitchFamily="34" charset="-128"/>
                  <a:ea typeface="Meiryo" panose="020B0604030504040204" pitchFamily="34" charset="-128"/>
                  <a:cs typeface="Meiryo UI" panose="020B0604030504040204" pitchFamily="50" charset="-128"/>
                </a:rPr>
                <a:t>記録</a:t>
              </a:r>
            </a:p>
          </p:txBody>
        </p:sp>
        <p:sp>
          <p:nvSpPr>
            <p:cNvPr id="9" name="正方形/長方形 8"/>
            <p:cNvSpPr/>
            <p:nvPr/>
          </p:nvSpPr>
          <p:spPr bwMode="auto">
            <a:xfrm>
              <a:off x="383526" y="2417503"/>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t" anchorCtr="0" compatLnSpc="1">
              <a:prstTxWarp prst="textNoShape">
                <a:avLst/>
              </a:prstTxWarp>
            </a:bodyPr>
            <a:lstStyle/>
            <a:p>
              <a:pPr fontAlgn="ctr">
                <a:spcBef>
                  <a:spcPct val="0"/>
                </a:spcBef>
                <a:spcAft>
                  <a:spcPct val="0"/>
                </a:spcAft>
              </a:pPr>
              <a:r>
                <a:rPr lang="en-US" altLang="ja-JP"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PC</a:t>
              </a:r>
              <a:r>
                <a:rPr lang="ja-JP" altLang="en-US" sz="1600" dirty="0">
                  <a:solidFill>
                    <a:srgbClr val="000000"/>
                  </a:solidFill>
                  <a:latin typeface="Meiryo" panose="020B0604030504040204" pitchFamily="34" charset="-128"/>
                  <a:ea typeface="Meiryo" panose="020B0604030504040204" pitchFamily="34" charset="-128"/>
                  <a:cs typeface="Meiryo UI" panose="020B0604030504040204" pitchFamily="50" charset="-128"/>
                </a:rPr>
                <a:t>操作をシナリオとして記録</a:t>
              </a:r>
            </a:p>
          </p:txBody>
        </p:sp>
        <p:sp>
          <p:nvSpPr>
            <p:cNvPr id="10" name="正方形/長方形 9"/>
            <p:cNvSpPr/>
            <p:nvPr/>
          </p:nvSpPr>
          <p:spPr bwMode="auto">
            <a:xfrm>
              <a:off x="3014431" y="2427240"/>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ja-JP" altLang="en-US" sz="1600" dirty="0">
                  <a:latin typeface="Meiryo" panose="020B0604030504040204" pitchFamily="34" charset="-128"/>
                  <a:ea typeface="Meiryo" panose="020B0604030504040204" pitchFamily="34" charset="-128"/>
                  <a:cs typeface="Meiryo UI" panose="020B0604030504040204" pitchFamily="50" charset="-128"/>
                </a:rPr>
                <a:t>繰り返し、分岐条件の設定</a:t>
              </a:r>
              <a:br>
                <a:rPr lang="en-US" altLang="ja-JP" sz="1600" dirty="0">
                  <a:latin typeface="Meiryo" panose="020B0604030504040204" pitchFamily="34" charset="-128"/>
                  <a:ea typeface="Meiryo" panose="020B0604030504040204" pitchFamily="34" charset="-128"/>
                  <a:cs typeface="Meiryo UI" panose="020B0604030504040204" pitchFamily="50" charset="-128"/>
                </a:rPr>
              </a:br>
              <a:r>
                <a:rPr lang="ja-JP" altLang="en-US" sz="1600" dirty="0">
                  <a:latin typeface="Meiryo" panose="020B0604030504040204" pitchFamily="34" charset="-128"/>
                  <a:ea typeface="Meiryo" panose="020B0604030504040204" pitchFamily="34" charset="-128"/>
                  <a:cs typeface="Meiryo UI" panose="020B0604030504040204" pitchFamily="50" charset="-128"/>
                </a:rPr>
                <a:t>など、シナリオを編集</a:t>
              </a:r>
            </a:p>
          </p:txBody>
        </p:sp>
        <p:sp>
          <p:nvSpPr>
            <p:cNvPr id="11" name="正方形/長方形 10"/>
            <p:cNvSpPr/>
            <p:nvPr/>
          </p:nvSpPr>
          <p:spPr bwMode="auto">
            <a:xfrm>
              <a:off x="5639839" y="2427241"/>
              <a:ext cx="2391151" cy="3253111"/>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1600" dirty="0">
                  <a:latin typeface="Meiryo" panose="020B0604030504040204" pitchFamily="34" charset="-128"/>
                  <a:ea typeface="Meiryo" panose="020B0604030504040204" pitchFamily="34" charset="-128"/>
                  <a:cs typeface="Meiryo UI" panose="020B0604030504040204" pitchFamily="50" charset="-128"/>
                </a:rPr>
                <a:t>シナリオを再生</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r>
                <a:rPr lang="ja-JP" altLang="en-US" sz="1600" dirty="0">
                  <a:latin typeface="Meiryo" panose="020B0604030504040204" pitchFamily="34" charset="-128"/>
                  <a:ea typeface="Meiryo" panose="020B0604030504040204" pitchFamily="34" charset="-128"/>
                  <a:cs typeface="Meiryo UI" panose="020B0604030504040204" pitchFamily="50" charset="-128"/>
                </a:rPr>
                <a:t>ロボット実行</a:t>
              </a:r>
              <a:r>
                <a:rPr lang="en-US" altLang="ja-JP" sz="1600" dirty="0">
                  <a:latin typeface="Meiryo" panose="020B0604030504040204" pitchFamily="34" charset="-128"/>
                  <a:ea typeface="Meiryo" panose="020B0604030504040204" pitchFamily="34" charset="-128"/>
                  <a:cs typeface="Meiryo UI" panose="020B0604030504040204" pitchFamily="50" charset="-128"/>
                </a:rPr>
                <a:t>)</a:t>
              </a:r>
              <a:endParaRPr lang="ja-JP" altLang="en-US" sz="1600" dirty="0">
                <a:latin typeface="Meiryo" panose="020B0604030504040204" pitchFamily="34" charset="-128"/>
                <a:ea typeface="Meiryo" panose="020B0604030504040204" pitchFamily="34" charset="-128"/>
                <a:cs typeface="Meiryo UI" panose="020B0604030504040204" pitchFamily="50" charset="-128"/>
              </a:endParaRPr>
            </a:p>
          </p:txBody>
        </p:sp>
      </p:grpSp>
      <p:pic>
        <p:nvPicPr>
          <p:cNvPr id="28" name="図 27"/>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214732" y="4676054"/>
            <a:ext cx="514306" cy="338499"/>
          </a:xfrm>
          <a:prstGeom prst="rect">
            <a:avLst/>
          </a:prstGeom>
        </p:spPr>
      </p:pic>
      <p:pic>
        <p:nvPicPr>
          <p:cNvPr id="29" name="図 28"/>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789461" y="4663921"/>
            <a:ext cx="514306" cy="338499"/>
          </a:xfrm>
          <a:prstGeom prst="rect">
            <a:avLst/>
          </a:prstGeom>
        </p:spPr>
      </p:pic>
      <p:pic>
        <p:nvPicPr>
          <p:cNvPr id="30" name="図 29"/>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364190" y="4663920"/>
            <a:ext cx="514306" cy="338499"/>
          </a:xfrm>
          <a:prstGeom prst="rect">
            <a:avLst/>
          </a:prstGeom>
        </p:spPr>
      </p:pic>
      <p:pic>
        <p:nvPicPr>
          <p:cNvPr id="31" name="図 30"/>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67258" y="4674678"/>
            <a:ext cx="514306" cy="338499"/>
          </a:xfrm>
          <a:prstGeom prst="rect">
            <a:avLst/>
          </a:prstGeom>
        </p:spPr>
      </p:pic>
      <p:sp>
        <p:nvSpPr>
          <p:cNvPr id="32" name="角丸四角形 31"/>
          <p:cNvSpPr/>
          <p:nvPr/>
        </p:nvSpPr>
        <p:spPr bwMode="auto">
          <a:xfrm>
            <a:off x="6759159" y="3149243"/>
            <a:ext cx="936104" cy="254794"/>
          </a:xfrm>
          <a:prstGeom prst="round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400"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実行指示</a:t>
            </a:r>
          </a:p>
        </p:txBody>
      </p:sp>
      <p:sp>
        <p:nvSpPr>
          <p:cNvPr id="33" name="下矢印 32"/>
          <p:cNvSpPr/>
          <p:nvPr/>
        </p:nvSpPr>
        <p:spPr bwMode="auto">
          <a:xfrm>
            <a:off x="6365714" y="4429010"/>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4" name="下矢印 33"/>
          <p:cNvSpPr/>
          <p:nvPr/>
        </p:nvSpPr>
        <p:spPr bwMode="auto">
          <a:xfrm>
            <a:off x="693481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5" name="下矢印 34"/>
          <p:cNvSpPr/>
          <p:nvPr/>
        </p:nvSpPr>
        <p:spPr bwMode="auto">
          <a:xfrm>
            <a:off x="7553928"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6" name="下矢印 35"/>
          <p:cNvSpPr/>
          <p:nvPr/>
        </p:nvSpPr>
        <p:spPr bwMode="auto">
          <a:xfrm>
            <a:off x="8129992" y="4438489"/>
            <a:ext cx="172972" cy="138827"/>
          </a:xfrm>
          <a:prstGeom prst="downArrow">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38" name="下矢印 37"/>
          <p:cNvSpPr/>
          <p:nvPr/>
        </p:nvSpPr>
        <p:spPr bwMode="auto">
          <a:xfrm>
            <a:off x="6283569" y="5092915"/>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39" name="下矢印 38"/>
          <p:cNvSpPr/>
          <p:nvPr/>
        </p:nvSpPr>
        <p:spPr bwMode="auto">
          <a:xfrm>
            <a:off x="6877983"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0" name="下矢印 39"/>
          <p:cNvSpPr/>
          <p:nvPr/>
        </p:nvSpPr>
        <p:spPr bwMode="auto">
          <a:xfrm>
            <a:off x="7505389" y="5114170"/>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sp>
        <p:nvSpPr>
          <p:cNvPr id="41" name="下矢印 40"/>
          <p:cNvSpPr/>
          <p:nvPr/>
        </p:nvSpPr>
        <p:spPr bwMode="auto">
          <a:xfrm>
            <a:off x="8157515" y="5134056"/>
            <a:ext cx="337261" cy="650346"/>
          </a:xfrm>
          <a:prstGeom prst="downArrow">
            <a:avLst>
              <a:gd name="adj1" fmla="val 100000"/>
              <a:gd name="adj2" fmla="val 3893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実行</a:t>
            </a:r>
          </a:p>
        </p:txBody>
      </p:sp>
      <p:pic>
        <p:nvPicPr>
          <p:cNvPr id="80" name="図 7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1774" y="3292808"/>
            <a:ext cx="1549407" cy="1201621"/>
          </a:xfrm>
          <a:prstGeom prst="rect">
            <a:avLst/>
          </a:prstGeom>
        </p:spPr>
      </p:pic>
      <p:pic>
        <p:nvPicPr>
          <p:cNvPr id="81" name="図 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9220" y="4041572"/>
            <a:ext cx="1017773" cy="647115"/>
          </a:xfrm>
          <a:prstGeom prst="rect">
            <a:avLst/>
          </a:prstGeom>
        </p:spPr>
      </p:pic>
      <p:pic>
        <p:nvPicPr>
          <p:cNvPr id="82" name="図 8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74" y="4725543"/>
            <a:ext cx="2233901" cy="795817"/>
          </a:xfrm>
          <a:prstGeom prst="rect">
            <a:avLst/>
          </a:prstGeom>
        </p:spPr>
      </p:pic>
      <p:sp>
        <p:nvSpPr>
          <p:cNvPr id="87" name="円/楕円 86"/>
          <p:cNvSpPr/>
          <p:nvPr/>
        </p:nvSpPr>
        <p:spPr bwMode="gray">
          <a:xfrm>
            <a:off x="1239247" y="3276640"/>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88" name="円/楕円 87"/>
          <p:cNvSpPr/>
          <p:nvPr/>
        </p:nvSpPr>
        <p:spPr bwMode="gray">
          <a:xfrm>
            <a:off x="1985130" y="438126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入力</a:t>
            </a:r>
          </a:p>
        </p:txBody>
      </p:sp>
      <p:sp>
        <p:nvSpPr>
          <p:cNvPr id="89" name="円/楕円 88"/>
          <p:cNvSpPr/>
          <p:nvPr/>
        </p:nvSpPr>
        <p:spPr bwMode="gray">
          <a:xfrm>
            <a:off x="703145" y="4699574"/>
            <a:ext cx="792088" cy="345281"/>
          </a:xfrm>
          <a:prstGeom prst="ellipse">
            <a:avLst/>
          </a:prstGeom>
          <a:solidFill>
            <a:srgbClr val="EBD9D9"/>
          </a:solidFill>
          <a:ln w="9525" cap="flat" cmpd="sng" algn="ctr">
            <a:solidFill>
              <a:srgbClr val="CEA2A2"/>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lang="ja-JP" altLang="en-US" sz="1200" dirty="0">
                <a:solidFill>
                  <a:srgbClr val="000000"/>
                </a:solidFill>
                <a:latin typeface="Meiryo" panose="020B0604030504040204" pitchFamily="34" charset="-128"/>
                <a:ea typeface="Meiryo" panose="020B0604030504040204" pitchFamily="34" charset="-128"/>
                <a:cs typeface="Meiryo UI" panose="020B0604030504040204" pitchFamily="50" charset="-128"/>
              </a:rPr>
              <a:t>クリック</a:t>
            </a:r>
          </a:p>
        </p:txBody>
      </p:sp>
      <p:sp>
        <p:nvSpPr>
          <p:cNvPr id="90" name="テキスト ボックス 89"/>
          <p:cNvSpPr txBox="1"/>
          <p:nvPr/>
        </p:nvSpPr>
        <p:spPr>
          <a:xfrm>
            <a:off x="794619" y="5562748"/>
            <a:ext cx="1653018"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rPr>
              <a:t>・ ・ ・ ・ ・</a:t>
            </a:r>
          </a:p>
        </p:txBody>
      </p:sp>
      <p:cxnSp>
        <p:nvCxnSpPr>
          <p:cNvPr id="96" name="直線矢印コネクタ 95"/>
          <p:cNvCxnSpPr>
            <a:endCxn id="81" idx="3"/>
          </p:cNvCxnSpPr>
          <p:nvPr/>
        </p:nvCxnSpPr>
        <p:spPr bwMode="auto">
          <a:xfrm>
            <a:off x="1789326" y="3621921"/>
            <a:ext cx="517667" cy="743209"/>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98" name="直線矢印コネクタ 97"/>
          <p:cNvCxnSpPr>
            <a:stCxn id="88" idx="2"/>
            <a:endCxn id="89" idx="7"/>
          </p:cNvCxnSpPr>
          <p:nvPr/>
        </p:nvCxnSpPr>
        <p:spPr bwMode="auto">
          <a:xfrm flipH="1">
            <a:off x="1379234" y="4553905"/>
            <a:ext cx="605896" cy="196234"/>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00" name="直線矢印コネクタ 99"/>
          <p:cNvCxnSpPr/>
          <p:nvPr/>
        </p:nvCxnSpPr>
        <p:spPr bwMode="auto">
          <a:xfrm>
            <a:off x="937304" y="5044855"/>
            <a:ext cx="0" cy="661112"/>
          </a:xfrm>
          <a:prstGeom prst="straightConnector1">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triangle"/>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sp>
        <p:nvSpPr>
          <p:cNvPr id="202" name="四角形吹き出し 201"/>
          <p:cNvSpPr/>
          <p:nvPr/>
        </p:nvSpPr>
        <p:spPr bwMode="auto">
          <a:xfrm>
            <a:off x="3360854" y="4464039"/>
            <a:ext cx="2160240" cy="1242853"/>
          </a:xfrm>
          <a:prstGeom prst="wedgeRectCallout">
            <a:avLst>
              <a:gd name="adj1" fmla="val -17306"/>
              <a:gd name="adj2" fmla="val -8311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pic>
        <p:nvPicPr>
          <p:cNvPr id="27" name="図 26"/>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774848" y="3606248"/>
            <a:ext cx="514306" cy="338499"/>
          </a:xfrm>
          <a:prstGeom prst="rect">
            <a:avLst/>
          </a:prstGeom>
        </p:spPr>
      </p:pic>
      <p:grpSp>
        <p:nvGrpSpPr>
          <p:cNvPr id="203" name="グループ化 202"/>
          <p:cNvGrpSpPr/>
          <p:nvPr/>
        </p:nvGrpSpPr>
        <p:grpSpPr>
          <a:xfrm>
            <a:off x="3505380" y="4774908"/>
            <a:ext cx="1871188" cy="671426"/>
            <a:chOff x="11053740" y="3469630"/>
            <a:chExt cx="2112901" cy="698877"/>
          </a:xfrm>
        </p:grpSpPr>
        <p:sp>
          <p:nvSpPr>
            <p:cNvPr id="119" name="正方形/長方形 118"/>
            <p:cNvSpPr/>
            <p:nvPr/>
          </p:nvSpPr>
          <p:spPr bwMode="auto">
            <a:xfrm>
              <a:off x="11794743"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0" name="フローチャート: 判断 119"/>
            <p:cNvSpPr/>
            <p:nvPr/>
          </p:nvSpPr>
          <p:spPr bwMode="gray">
            <a:xfrm>
              <a:off x="12211710" y="3469630"/>
              <a:ext cx="360040" cy="282245"/>
            </a:xfrm>
            <a:prstGeom prst="flowChartDecision">
              <a:avLst/>
            </a:prstGeom>
            <a:solidFill>
              <a:srgbClr val="F8C6C5"/>
            </a:solidFill>
            <a:ln w="9525" cap="flat" cmpd="sng" algn="ctr">
              <a:solidFill>
                <a:srgbClr val="B22B30"/>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1" name="正方形/長方形 120"/>
            <p:cNvSpPr/>
            <p:nvPr/>
          </p:nvSpPr>
          <p:spPr bwMode="auto">
            <a:xfrm>
              <a:off x="12637916" y="395248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2" name="正方形/長方形 121"/>
            <p:cNvSpPr/>
            <p:nvPr/>
          </p:nvSpPr>
          <p:spPr bwMode="auto">
            <a:xfrm>
              <a:off x="12878609" y="3500243"/>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sp>
          <p:nvSpPr>
            <p:cNvPr id="123" name="正方形/長方形 122"/>
            <p:cNvSpPr/>
            <p:nvPr/>
          </p:nvSpPr>
          <p:spPr bwMode="auto">
            <a:xfrm>
              <a:off x="11269764" y="3507002"/>
              <a:ext cx="288032" cy="216024"/>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solidFill>
                  <a:srgbClr val="000000"/>
                </a:solidFill>
                <a:latin typeface="Meiryo" panose="020B0604030504040204" pitchFamily="34" charset="-128"/>
                <a:ea typeface="Meiryo" panose="020B0604030504040204" pitchFamily="34" charset="-128"/>
              </a:endParaRPr>
            </a:p>
          </p:txBody>
        </p:sp>
        <p:cxnSp>
          <p:nvCxnSpPr>
            <p:cNvPr id="125" name="直線コネクタ 124"/>
            <p:cNvCxnSpPr>
              <a:endCxn id="123" idx="1"/>
            </p:cNvCxnSpPr>
            <p:nvPr/>
          </p:nvCxnSpPr>
          <p:spPr bwMode="auto">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28" name="直線コネクタ 127"/>
            <p:cNvCxnSpPr>
              <a:stCxn id="123" idx="3"/>
              <a:endCxn id="119" idx="1"/>
            </p:cNvCxnSpPr>
            <p:nvPr/>
          </p:nvCxnSpPr>
          <p:spPr bwMode="auto">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0" name="直線コネクタ 129"/>
            <p:cNvCxnSpPr>
              <a:stCxn id="119" idx="3"/>
              <a:endCxn id="120" idx="1"/>
            </p:cNvCxnSpPr>
            <p:nvPr/>
          </p:nvCxnSpPr>
          <p:spPr bwMode="auto">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3" name="直線コネクタ 132"/>
            <p:cNvCxnSpPr>
              <a:stCxn id="120" idx="3"/>
              <a:endCxn id="122" idx="1"/>
            </p:cNvCxnSpPr>
            <p:nvPr/>
          </p:nvCxnSpPr>
          <p:spPr bwMode="auto">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5" name="カギ線コネクタ 134"/>
            <p:cNvCxnSpPr>
              <a:stCxn id="120" idx="2"/>
              <a:endCxn id="121" idx="1"/>
            </p:cNvCxnSpPr>
            <p:nvPr/>
          </p:nvCxnSpPr>
          <p:spPr bwMode="auto">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137" name="直線コネクタ 136"/>
            <p:cNvCxnSpPr>
              <a:stCxn id="121" idx="3"/>
            </p:cNvCxnSpPr>
            <p:nvPr/>
          </p:nvCxnSpPr>
          <p:spPr bwMode="auto">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204" name="テキスト ボックス 203"/>
          <p:cNvSpPr txBox="1"/>
          <p:nvPr/>
        </p:nvSpPr>
        <p:spPr>
          <a:xfrm>
            <a:off x="4364871" y="3575415"/>
            <a:ext cx="646331" cy="369332"/>
          </a:xfrm>
          <a:prstGeom prst="rect">
            <a:avLst/>
          </a:prstGeom>
          <a:noFill/>
        </p:spPr>
        <p:txBody>
          <a:bodyPr wrap="none" rtlCol="0">
            <a:spAutoFit/>
          </a:bodyPr>
          <a:lstStyle/>
          <a:p>
            <a:pPr algn="ctr" fontAlgn="ctr">
              <a:spcBef>
                <a:spcPct val="0"/>
              </a:spcBef>
              <a:spcAft>
                <a:spcPct val="0"/>
              </a:spcAft>
            </a:pPr>
            <a:r>
              <a:rPr lang="ja-JP" altLang="en-US" dirty="0">
                <a:solidFill>
                  <a:srgbClr val="000000"/>
                </a:solidFill>
                <a:latin typeface="Meiryo" panose="020B0604030504040204" pitchFamily="34" charset="-128"/>
                <a:ea typeface="Meiryo" panose="020B0604030504040204" pitchFamily="34" charset="-128"/>
                <a:cs typeface="Meiryo UI" panose="020B0604030504040204" pitchFamily="50" charset="-128"/>
              </a:rPr>
              <a:t>完成</a:t>
            </a:r>
          </a:p>
        </p:txBody>
      </p:sp>
      <p:sp>
        <p:nvSpPr>
          <p:cNvPr id="54" name="テキスト ボックス 53"/>
          <p:cNvSpPr txBox="1"/>
          <p:nvPr/>
        </p:nvSpPr>
        <p:spPr>
          <a:xfrm>
            <a:off x="826924" y="6204082"/>
            <a:ext cx="5057795" cy="400110"/>
          </a:xfrm>
          <a:prstGeom prst="rect">
            <a:avLst/>
          </a:prstGeom>
          <a:noFill/>
        </p:spPr>
        <p:txBody>
          <a:bodyPr vert="horz" wrap="none" rtlCol="0">
            <a:spAutoFit/>
          </a:bodyPr>
          <a:lstStyle/>
          <a:p>
            <a:r>
              <a:rPr kumimoji="1" lang="ja-JP" altLang="en-US" sz="2000" b="1" dirty="0">
                <a:latin typeface="Meiryo" panose="020B0604030504040204" pitchFamily="34" charset="-128"/>
                <a:ea typeface="Meiryo" panose="020B0604030504040204" pitchFamily="34" charset="-128"/>
                <a:cs typeface="メイリオ" panose="020B0604030504040204" pitchFamily="50" charset="-128"/>
              </a:rPr>
              <a:t>「ノンプログラミング」</a:t>
            </a:r>
            <a:r>
              <a:rPr kumimoji="1" lang="ja-JP" altLang="en-US" sz="2000" dirty="0">
                <a:latin typeface="Meiryo" panose="020B0604030504040204" pitchFamily="34" charset="-128"/>
                <a:ea typeface="Meiryo" panose="020B0604030504040204" pitchFamily="34" charset="-128"/>
                <a:cs typeface="メイリオ" panose="020B0604030504040204" pitchFamily="50" charset="-128"/>
              </a:rPr>
              <a:t>で業務を開発可能</a:t>
            </a:r>
          </a:p>
        </p:txBody>
      </p:sp>
      <p:sp>
        <p:nvSpPr>
          <p:cNvPr id="55" name="右中かっこ 54"/>
          <p:cNvSpPr/>
          <p:nvPr/>
        </p:nvSpPr>
        <p:spPr bwMode="auto">
          <a:xfrm rot="5400000">
            <a:off x="2865184" y="3275482"/>
            <a:ext cx="283551" cy="5525787"/>
          </a:xfrm>
          <a:prstGeom prst="rightBrace">
            <a:avLst/>
          </a:prstGeom>
          <a:noFill/>
          <a:ln w="25400" cap="flat" cmpd="sng" algn="ctr">
            <a:solidFill>
              <a:srgbClr val="57564F"/>
            </a:solidFill>
            <a:prstDash val="solid"/>
            <a:round/>
            <a:headEnd type="none" w="med" len="med"/>
            <a:tailEnd type="none" w="med" len="med"/>
          </a:ln>
          <a:effectLst>
            <a:outerShdw dist="53882" dir="2700000" algn="ctr" rotWithShape="0">
              <a:schemeClr val="bg2">
                <a:alpha val="50000"/>
              </a:schemeClr>
            </a:outerShdw>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latin typeface="Meiryo" panose="020B0604030504040204" pitchFamily="34" charset="-128"/>
              <a:ea typeface="Meiryo" panose="020B0604030504040204" pitchFamily="34" charset="-128"/>
            </a:endParaRPr>
          </a:p>
        </p:txBody>
      </p:sp>
      <p:grpSp>
        <p:nvGrpSpPr>
          <p:cNvPr id="53" name="グループ化 52"/>
          <p:cNvGrpSpPr/>
          <p:nvPr/>
        </p:nvGrpSpPr>
        <p:grpSpPr>
          <a:xfrm>
            <a:off x="6258804" y="3645912"/>
            <a:ext cx="1871188" cy="671426"/>
            <a:chOff x="11053740" y="3469630"/>
            <a:chExt cx="2112901" cy="698877"/>
          </a:xfrm>
        </p:grpSpPr>
        <p:sp>
          <p:nvSpPr>
            <p:cNvPr id="56" name="正方形/長方形 55"/>
            <p:cNvSpPr/>
            <p:nvPr/>
          </p:nvSpPr>
          <p:spPr bwMode="gray">
            <a:xfrm>
              <a:off x="11794743"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7" name="フローチャート: 判断 119"/>
            <p:cNvSpPr/>
            <p:nvPr/>
          </p:nvSpPr>
          <p:spPr bwMode="gray">
            <a:xfrm>
              <a:off x="12211710" y="3469630"/>
              <a:ext cx="360040" cy="282245"/>
            </a:xfrm>
            <a:prstGeom prst="flowChartDecision">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8" name="正方形/長方形 57"/>
            <p:cNvSpPr/>
            <p:nvPr/>
          </p:nvSpPr>
          <p:spPr bwMode="gray">
            <a:xfrm>
              <a:off x="12637916" y="395248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59" name="正方形/長方形 58"/>
            <p:cNvSpPr/>
            <p:nvPr/>
          </p:nvSpPr>
          <p:spPr bwMode="gray">
            <a:xfrm>
              <a:off x="12878609" y="3500243"/>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sp>
          <p:nvSpPr>
            <p:cNvPr id="60" name="正方形/長方形 59"/>
            <p:cNvSpPr/>
            <p:nvPr/>
          </p:nvSpPr>
          <p:spPr bwMode="gray">
            <a:xfrm>
              <a:off x="11269764" y="3507002"/>
              <a:ext cx="288032" cy="216024"/>
            </a:xfrm>
            <a:prstGeom prst="rect">
              <a:avLst/>
            </a:prstGeom>
            <a:gradFill flip="none" rotWithShape="1">
              <a:gsLst>
                <a:gs pos="0">
                  <a:srgbClr val="FFFFFF"/>
                </a:gs>
                <a:gs pos="100000">
                  <a:srgbClr val="CACAC7"/>
                </a:gs>
              </a:gsLst>
              <a:lin ang="5400000" scaled="1"/>
              <a:tileRect/>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endParaRPr lang="ja-JP" altLang="en-US">
                <a:latin typeface="Meiryo" panose="020B0604030504040204" pitchFamily="34" charset="-128"/>
                <a:ea typeface="Meiryo" panose="020B0604030504040204" pitchFamily="34" charset="-128"/>
              </a:endParaRPr>
            </a:p>
          </p:txBody>
        </p:sp>
        <p:cxnSp>
          <p:nvCxnSpPr>
            <p:cNvPr id="61" name="直線コネクタ 60"/>
            <p:cNvCxnSpPr>
              <a:endCxn id="60" idx="1"/>
            </p:cNvCxnSpPr>
            <p:nvPr/>
          </p:nvCxnSpPr>
          <p:spPr bwMode="gray">
            <a:xfrm>
              <a:off x="11053740" y="3615014"/>
              <a:ext cx="216024"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2" name="直線コネクタ 61"/>
            <p:cNvCxnSpPr>
              <a:stCxn id="60" idx="3"/>
              <a:endCxn id="56" idx="1"/>
            </p:cNvCxnSpPr>
            <p:nvPr/>
          </p:nvCxnSpPr>
          <p:spPr bwMode="gray">
            <a:xfrm>
              <a:off x="11557796" y="3615014"/>
              <a:ext cx="236947"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3" name="直線コネクタ 62"/>
            <p:cNvCxnSpPr>
              <a:stCxn id="56" idx="3"/>
              <a:endCxn id="57" idx="1"/>
            </p:cNvCxnSpPr>
            <p:nvPr/>
          </p:nvCxnSpPr>
          <p:spPr bwMode="gray">
            <a:xfrm flipV="1">
              <a:off x="12082775" y="3610753"/>
              <a:ext cx="128935" cy="4261"/>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4" name="直線コネクタ 63"/>
            <p:cNvCxnSpPr>
              <a:stCxn id="57" idx="3"/>
              <a:endCxn id="59" idx="1"/>
            </p:cNvCxnSpPr>
            <p:nvPr/>
          </p:nvCxnSpPr>
          <p:spPr bwMode="gray">
            <a:xfrm flipV="1">
              <a:off x="12571750" y="3608255"/>
              <a:ext cx="306859" cy="2498"/>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5" name="カギ線コネクタ 64"/>
            <p:cNvCxnSpPr>
              <a:stCxn id="57" idx="2"/>
              <a:endCxn id="58" idx="1"/>
            </p:cNvCxnSpPr>
            <p:nvPr/>
          </p:nvCxnSpPr>
          <p:spPr bwMode="gray">
            <a:xfrm rot="16200000" flipH="1">
              <a:off x="12360513" y="3783092"/>
              <a:ext cx="308620" cy="246186"/>
            </a:xfrm>
            <a:prstGeom prst="bentConnector2">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cxnSp>
          <p:nvCxnSpPr>
            <p:cNvPr id="66" name="直線コネクタ 65"/>
            <p:cNvCxnSpPr>
              <a:stCxn id="58" idx="3"/>
            </p:cNvCxnSpPr>
            <p:nvPr/>
          </p:nvCxnSpPr>
          <p:spPr bwMode="gray">
            <a:xfrm>
              <a:off x="12925948" y="4060495"/>
              <a:ext cx="240693" cy="0"/>
            </a:xfrm>
            <a:prstGeom prst="lin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cxnSp>
      </p:grpSp>
      <p:sp>
        <p:nvSpPr>
          <p:cNvPr id="3" name="正方形/長方形 2"/>
          <p:cNvSpPr/>
          <p:nvPr/>
        </p:nvSpPr>
        <p:spPr bwMode="auto">
          <a:xfrm>
            <a:off x="6214732" y="3494350"/>
            <a:ext cx="2111413" cy="852843"/>
          </a:xfrm>
          <a:prstGeom prst="rect">
            <a:avLst/>
          </a:prstGeom>
          <a:no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Meiryo" panose="020B0604030504040204" pitchFamily="34" charset="-128"/>
              <a:ea typeface="Meiryo" panose="020B0604030504040204" pitchFamily="34" charset="-128"/>
            </a:endParaRPr>
          </a:p>
        </p:txBody>
      </p:sp>
      <p:sp>
        <p:nvSpPr>
          <p:cNvPr id="70" name="正方形/長方形 69"/>
          <p:cNvSpPr>
            <a:spLocks noChangeArrowheads="1"/>
          </p:cNvSpPr>
          <p:nvPr/>
        </p:nvSpPr>
        <p:spPr bwMode="auto">
          <a:xfrm>
            <a:off x="253327" y="835161"/>
            <a:ext cx="8640000" cy="936000"/>
          </a:xfrm>
          <a:prstGeom prst="rect">
            <a:avLst/>
          </a:prstGeom>
          <a:noFill/>
          <a:ln w="19050" algn="ctr">
            <a:noFill/>
            <a:round/>
            <a:headEnd/>
            <a:tailEnd/>
          </a:ln>
          <a:effectLst/>
          <a:extLst/>
        </p:spPr>
        <p:txBody>
          <a:bodyPr lIns="108000" tIns="72000" anchor="ctr"/>
          <a:lstStyle/>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人</a:t>
            </a:r>
            <a:r>
              <a:rPr lang="ja-JP" altLang="en-US" dirty="0">
                <a:latin typeface="Meiryo" panose="020B0604030504040204" pitchFamily="34" charset="-128"/>
                <a:ea typeface="Meiryo" panose="020B0604030504040204" pitchFamily="34" charset="-128"/>
                <a:cs typeface="Meiryo UI" panose="020B0604030504040204" pitchFamily="50" charset="-128"/>
              </a:rPr>
              <a:t>が実施している</a:t>
            </a:r>
            <a:r>
              <a:rPr lang="en-US" altLang="ja-JP" dirty="0">
                <a:latin typeface="Meiryo" panose="020B0604030504040204" pitchFamily="34" charset="-128"/>
                <a:ea typeface="Meiryo" panose="020B0604030504040204" pitchFamily="34" charset="-128"/>
                <a:cs typeface="Meiryo UI" panose="020B0604030504040204" pitchFamily="50" charset="-128"/>
              </a:rPr>
              <a:t>PC</a:t>
            </a:r>
            <a:r>
              <a:rPr lang="ja-JP" altLang="en-US" dirty="0">
                <a:latin typeface="Meiryo" panose="020B0604030504040204" pitchFamily="34" charset="-128"/>
                <a:ea typeface="Meiryo" panose="020B0604030504040204" pitchFamily="34" charset="-128"/>
                <a:cs typeface="Meiryo UI" panose="020B0604030504040204" pitchFamily="50" charset="-128"/>
              </a:rPr>
              <a:t>操作を記録し忠実に再現</a:t>
            </a:r>
            <a:r>
              <a:rPr lang="en-US" altLang="ja-JP" dirty="0">
                <a:latin typeface="Meiryo" panose="020B0604030504040204" pitchFamily="34" charset="-128"/>
                <a:ea typeface="Meiryo" panose="020B0604030504040204" pitchFamily="34" charset="-128"/>
                <a:cs typeface="Meiryo UI" panose="020B0604030504040204" pitchFamily="50" charset="-128"/>
              </a:rPr>
              <a:t>(Web</a:t>
            </a:r>
            <a:r>
              <a:rPr lang="ja-JP" altLang="en-US">
                <a:latin typeface="Meiryo" panose="020B0604030504040204" pitchFamily="34" charset="-128"/>
                <a:ea typeface="Meiryo" panose="020B0604030504040204" pitchFamily="34" charset="-128"/>
                <a:cs typeface="Meiryo UI" panose="020B0604030504040204" pitchFamily="50" charset="-128"/>
              </a:rPr>
              <a:t>アプリ、</a:t>
            </a:r>
            <a:r>
              <a:rPr lang="ja-JP" altLang="en-US" dirty="0">
                <a:latin typeface="Meiryo" panose="020B0604030504040204" pitchFamily="34" charset="-128"/>
                <a:ea typeface="Meiryo" panose="020B0604030504040204" pitchFamily="34" charset="-128"/>
                <a:cs typeface="Meiryo UI" panose="020B0604030504040204" pitchFamily="50" charset="-128"/>
              </a:rPr>
              <a:t>ブラウザ、</a:t>
            </a:r>
            <a:r>
              <a:rPr lang="en-US" altLang="ja-JP" dirty="0">
                <a:latin typeface="Meiryo" panose="020B0604030504040204" pitchFamily="34" charset="-128"/>
                <a:ea typeface="Meiryo" panose="020B0604030504040204" pitchFamily="34" charset="-128"/>
                <a:cs typeface="Meiryo UI" panose="020B0604030504040204" pitchFamily="50" charset="-128"/>
              </a:rPr>
              <a:t>Excel)</a:t>
            </a:r>
          </a:p>
          <a:p>
            <a:pPr marL="342900" indent="-342900" algn="l">
              <a:buFont typeface="Wingdings" pitchFamily="2" charset="2"/>
              <a:buChar char="Ø"/>
            </a:pPr>
            <a:r>
              <a:rPr lang="ja-JP" altLang="en-US">
                <a:latin typeface="Meiryo" panose="020B0604030504040204" pitchFamily="34" charset="-128"/>
                <a:ea typeface="Meiryo" panose="020B0604030504040204" pitchFamily="34" charset="-128"/>
                <a:cs typeface="Meiryo UI" panose="020B0604030504040204" pitchFamily="50" charset="-128"/>
              </a:rPr>
              <a:t>既存</a:t>
            </a:r>
            <a:r>
              <a:rPr lang="ja-JP" altLang="en-US" dirty="0">
                <a:latin typeface="Meiryo" panose="020B0604030504040204" pitchFamily="34" charset="-128"/>
                <a:ea typeface="Meiryo" panose="020B0604030504040204" pitchFamily="34" charset="-128"/>
                <a:cs typeface="Meiryo UI" panose="020B0604030504040204" pitchFamily="50" charset="-128"/>
              </a:rPr>
              <a:t>の</a:t>
            </a:r>
            <a:r>
              <a:rPr lang="ja-JP" altLang="en-US"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業務プロセスや業務アプリを改修することなく</a:t>
            </a:r>
            <a:r>
              <a:rPr lang="ja-JP" altLang="en-US" dirty="0">
                <a:latin typeface="Meiryo" panose="020B0604030504040204" pitchFamily="34" charset="-128"/>
                <a:ea typeface="Meiryo" panose="020B0604030504040204" pitchFamily="34" charset="-128"/>
                <a:cs typeface="Meiryo UI" panose="020B0604030504040204" pitchFamily="50" charset="-128"/>
              </a:rPr>
              <a:t>、自動化を実現</a:t>
            </a:r>
          </a:p>
        </p:txBody>
      </p:sp>
    </p:spTree>
    <p:extLst>
      <p:ext uri="{BB962C8B-B14F-4D97-AF65-F5344CB8AC3E}">
        <p14:creationId xmlns:p14="http://schemas.microsoft.com/office/powerpoint/2010/main" val="3915420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535E86-CB76-3341-841B-12A1ABD20A87}"/>
              </a:ext>
            </a:extLst>
          </p:cNvPr>
          <p:cNvSpPr>
            <a:spLocks noGrp="1"/>
          </p:cNvSpPr>
          <p:nvPr>
            <p:ph type="title"/>
          </p:nvPr>
        </p:nvSpPr>
        <p:spPr/>
        <p:txBody>
          <a:bodyPr/>
          <a:lstStyle/>
          <a:p>
            <a:r>
              <a:rPr kumimoji="1" lang="en-US" altLang="ja-JP" dirty="0" err="1"/>
              <a:t>BizX</a:t>
            </a:r>
            <a:r>
              <a:rPr kumimoji="1" lang="en-US" altLang="ja-JP" dirty="0"/>
              <a:t> </a:t>
            </a:r>
            <a:r>
              <a:rPr kumimoji="1" lang="en-US" altLang="ja-JP" dirty="0" err="1"/>
              <a:t>cobit</a:t>
            </a:r>
            <a:r>
              <a:rPr kumimoji="1" lang="en-US" altLang="ja-JP" dirty="0"/>
              <a:t> </a:t>
            </a:r>
            <a:r>
              <a:rPr kumimoji="1" lang="ja-JP" altLang="en-US"/>
              <a:t>（クラウド型）の設定事例</a:t>
            </a:r>
          </a:p>
        </p:txBody>
      </p:sp>
      <p:sp>
        <p:nvSpPr>
          <p:cNvPr id="3" name="スライド番号プレースホルダー 2">
            <a:extLst>
              <a:ext uri="{FF2B5EF4-FFF2-40B4-BE49-F238E27FC236}">
                <a16:creationId xmlns:a16="http://schemas.microsoft.com/office/drawing/2014/main" id="{6E65B669-BD36-BE42-9B4E-47F74A6600A5}"/>
              </a:ext>
            </a:extLst>
          </p:cNvPr>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movie">
            <a:hlinkClick r:id="" action="ppaction://media"/>
            <a:extLst>
              <a:ext uri="{FF2B5EF4-FFF2-40B4-BE49-F238E27FC236}">
                <a16:creationId xmlns:a16="http://schemas.microsoft.com/office/drawing/2014/main" id="{F09858B0-D6D1-B042-B114-87DC0776C3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117459"/>
            <a:ext cx="8229600" cy="4629150"/>
          </a:xfrm>
          <a:prstGeom prst="rect">
            <a:avLst/>
          </a:prstGeom>
        </p:spPr>
      </p:pic>
    </p:spTree>
    <p:extLst>
      <p:ext uri="{BB962C8B-B14F-4D97-AF65-F5344CB8AC3E}">
        <p14:creationId xmlns:p14="http://schemas.microsoft.com/office/powerpoint/2010/main" val="3211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13E58BEC-A387-1A4D-B013-821AFE498F1E}"/>
              </a:ext>
            </a:extLst>
          </p:cNvPr>
          <p:cNvPicPr>
            <a:picLocks noChangeAspect="1"/>
          </p:cNvPicPr>
          <p:nvPr/>
        </p:nvPicPr>
        <p:blipFill>
          <a:blip r:embed="rId2"/>
          <a:stretch>
            <a:fillRect/>
          </a:stretch>
        </p:blipFill>
        <p:spPr>
          <a:xfrm>
            <a:off x="3273557" y="2625653"/>
            <a:ext cx="2596883" cy="2083999"/>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F66489BA-C0E8-4E47-9CA9-D18F6E9EC93E}"/>
              </a:ext>
            </a:extLst>
          </p:cNvPr>
          <p:cNvSpPr>
            <a:spLocks noGrp="1"/>
          </p:cNvSpPr>
          <p:nvPr>
            <p:ph type="title"/>
          </p:nvPr>
        </p:nvSpPr>
        <p:spPr/>
        <p:txBody>
          <a:bodyPr/>
          <a:lstStyle/>
          <a:p>
            <a:r>
              <a:rPr kumimoji="1" lang="en-US" altLang="ja-JP" dirty="0"/>
              <a:t>RPA</a:t>
            </a:r>
            <a:r>
              <a:rPr kumimoji="1" lang="ja-JP" altLang="en-US"/>
              <a:t>の機能</a:t>
            </a:r>
          </a:p>
        </p:txBody>
      </p:sp>
      <p:sp>
        <p:nvSpPr>
          <p:cNvPr id="3" name="スライド番号プレースホルダー 2">
            <a:extLst>
              <a:ext uri="{FF2B5EF4-FFF2-40B4-BE49-F238E27FC236}">
                <a16:creationId xmlns:a16="http://schemas.microsoft.com/office/drawing/2014/main" id="{BEC85E41-17E9-8547-BDBB-13096B103505}"/>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a:extLst>
              <a:ext uri="{FF2B5EF4-FFF2-40B4-BE49-F238E27FC236}">
                <a16:creationId xmlns:a16="http://schemas.microsoft.com/office/drawing/2014/main" id="{16F19472-40DE-E642-A9FE-5515478AC437}"/>
              </a:ext>
            </a:extLst>
          </p:cNvPr>
          <p:cNvPicPr>
            <a:picLocks noChangeAspect="1"/>
          </p:cNvPicPr>
          <p:nvPr/>
        </p:nvPicPr>
        <p:blipFill>
          <a:blip r:embed="rId3"/>
          <a:stretch>
            <a:fillRect/>
          </a:stretch>
        </p:blipFill>
        <p:spPr>
          <a:xfrm>
            <a:off x="3830570" y="1567004"/>
            <a:ext cx="1482860" cy="1970578"/>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1530C715-14EC-D942-92D1-345F5648F4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17846" y="1212850"/>
            <a:ext cx="1658708" cy="1447223"/>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3B796045-041D-9744-9B37-62BBEBC586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79904" y="1212850"/>
            <a:ext cx="1658708" cy="969751"/>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4A37CD78-99F9-A342-9936-B5BEB3F0C89D}"/>
              </a:ext>
            </a:extLst>
          </p:cNvPr>
          <p:cNvSpPr txBox="1"/>
          <p:nvPr/>
        </p:nvSpPr>
        <p:spPr>
          <a:xfrm>
            <a:off x="5831538" y="948441"/>
            <a:ext cx="2031325"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作業プロセス生成</a:t>
            </a:r>
          </a:p>
        </p:txBody>
      </p:sp>
      <p:sp>
        <p:nvSpPr>
          <p:cNvPr id="8" name="テキスト ボックス 7">
            <a:extLst>
              <a:ext uri="{FF2B5EF4-FFF2-40B4-BE49-F238E27FC236}">
                <a16:creationId xmlns:a16="http://schemas.microsoft.com/office/drawing/2014/main" id="{CA6F3439-5EEC-D048-8793-548C92E6465C}"/>
              </a:ext>
            </a:extLst>
          </p:cNvPr>
          <p:cNvSpPr txBox="1"/>
          <p:nvPr/>
        </p:nvSpPr>
        <p:spPr>
          <a:xfrm>
            <a:off x="1162765" y="948441"/>
            <a:ext cx="2492990"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画面操作の認識・記憶</a:t>
            </a:r>
          </a:p>
        </p:txBody>
      </p:sp>
      <p:sp>
        <p:nvSpPr>
          <p:cNvPr id="9" name="正方形/長方形 8">
            <a:extLst>
              <a:ext uri="{FF2B5EF4-FFF2-40B4-BE49-F238E27FC236}">
                <a16:creationId xmlns:a16="http://schemas.microsoft.com/office/drawing/2014/main" id="{EEEAF9BC-97BA-7047-BFF6-A377D2FA06ED}"/>
              </a:ext>
            </a:extLst>
          </p:cNvPr>
          <p:cNvSpPr/>
          <p:nvPr/>
        </p:nvSpPr>
        <p:spPr>
          <a:xfrm>
            <a:off x="5902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検索・抽出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4425BCD-2052-3742-86CA-7716593EEC60}"/>
              </a:ext>
            </a:extLst>
          </p:cNvPr>
          <p:cNvSpPr/>
          <p:nvPr/>
        </p:nvSpPr>
        <p:spPr>
          <a:xfrm>
            <a:off x="224028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集計加工</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1576582-A02D-1A4B-882C-B99BD580A345}"/>
              </a:ext>
            </a:extLst>
          </p:cNvPr>
          <p:cNvSpPr/>
          <p:nvPr/>
        </p:nvSpPr>
        <p:spPr>
          <a:xfrm>
            <a:off x="389035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他サービス活用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7C679F24-B5EC-A44A-8CB3-9A95D4F156B7}"/>
              </a:ext>
            </a:extLst>
          </p:cNvPr>
          <p:cNvSpPr/>
          <p:nvPr/>
        </p:nvSpPr>
        <p:spPr>
          <a:xfrm>
            <a:off x="5540431"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入力・登録</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422F1AD0-02A9-C54D-84E9-A70F7C62AA06}"/>
              </a:ext>
            </a:extLst>
          </p:cNvPr>
          <p:cNvSpPr/>
          <p:nvPr/>
        </p:nvSpPr>
        <p:spPr>
          <a:xfrm>
            <a:off x="7190506" y="4939108"/>
            <a:ext cx="1363287" cy="4405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帳票出力・作成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8A471398-860D-B140-8B47-F13264C08A11}"/>
              </a:ext>
            </a:extLst>
          </p:cNvPr>
          <p:cNvSpPr txBox="1"/>
          <p:nvPr/>
        </p:nvSpPr>
        <p:spPr>
          <a:xfrm>
            <a:off x="3840069" y="3595770"/>
            <a:ext cx="1463863"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従業員と同等の</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en-US" altLang="ja-JP" sz="1400" b="1" dirty="0">
                <a:solidFill>
                  <a:schemeClr val="bg1"/>
                </a:solidFill>
                <a:latin typeface="Meiryo" panose="020B0604030504040204" pitchFamily="34" charset="-128"/>
                <a:ea typeface="Meiryo" panose="020B0604030504040204" pitchFamily="34" charset="-128"/>
              </a:rPr>
              <a:t>ID&amp;</a:t>
            </a:r>
            <a:r>
              <a:rPr lang="ja-JP" altLang="en-US" sz="1400" b="1">
                <a:solidFill>
                  <a:schemeClr val="bg1"/>
                </a:solidFill>
                <a:latin typeface="Meiryo" panose="020B0604030504040204" pitchFamily="34" charset="-128"/>
                <a:ea typeface="Meiryo" panose="020B0604030504040204" pitchFamily="34" charset="-128"/>
              </a:rPr>
              <a:t>パスワード</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A4E3EEBF-111F-EE45-ABA0-9B6C73425A46}"/>
              </a:ext>
            </a:extLst>
          </p:cNvPr>
          <p:cNvSpPr txBox="1"/>
          <p:nvPr/>
        </p:nvSpPr>
        <p:spPr>
          <a:xfrm>
            <a:off x="6241905" y="1644073"/>
            <a:ext cx="1210588"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作業手順の</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kumimoji="1" lang="ja-JP" altLang="en-US" sz="1600" b="1">
                <a:solidFill>
                  <a:schemeClr val="bg1"/>
                </a:solidFill>
                <a:latin typeface="Meiryo" panose="020B0604030504040204" pitchFamily="34" charset="-128"/>
                <a:ea typeface="Meiryo" panose="020B0604030504040204" pitchFamily="34" charset="-128"/>
              </a:rPr>
              <a:t>記録と再生</a:t>
            </a:r>
          </a:p>
        </p:txBody>
      </p:sp>
      <p:sp>
        <p:nvSpPr>
          <p:cNvPr id="17" name="テキスト ボックス 16">
            <a:extLst>
              <a:ext uri="{FF2B5EF4-FFF2-40B4-BE49-F238E27FC236}">
                <a16:creationId xmlns:a16="http://schemas.microsoft.com/office/drawing/2014/main" id="{A03CD405-2017-0C4C-8C88-7E38D29D1D49}"/>
              </a:ext>
            </a:extLst>
          </p:cNvPr>
          <p:cNvSpPr txBox="1"/>
          <p:nvPr/>
        </p:nvSpPr>
        <p:spPr>
          <a:xfrm>
            <a:off x="1085820" y="2175910"/>
            <a:ext cx="2646878" cy="461665"/>
          </a:xfrm>
          <a:prstGeom prst="rect">
            <a:avLst/>
          </a:prstGeom>
          <a:noFill/>
        </p:spPr>
        <p:txBody>
          <a:bodyPr wrap="none" rtlCol="0">
            <a:spAutoFit/>
          </a:bodyPr>
          <a:lstStyle/>
          <a:p>
            <a:pPr algn="ctr"/>
            <a:r>
              <a:rPr kumimoji="1" lang="ja-JP" altLang="en-US" sz="1200" b="1">
                <a:solidFill>
                  <a:srgbClr val="0070C0"/>
                </a:solidFill>
                <a:latin typeface="Meiryo" panose="020B0604030504040204" pitchFamily="34" charset="-128"/>
                <a:ea typeface="Meiryo" panose="020B0604030504040204" pitchFamily="34" charset="-128"/>
              </a:rPr>
              <a:t>アプリケーションやサービスの画面</a:t>
            </a:r>
            <a:endParaRPr kumimoji="1" lang="en-US" altLang="ja-JP" sz="1200" b="1" dirty="0">
              <a:solidFill>
                <a:srgbClr val="0070C0"/>
              </a:solidFill>
              <a:latin typeface="Meiryo" panose="020B0604030504040204" pitchFamily="34" charset="-128"/>
              <a:ea typeface="Meiryo" panose="020B0604030504040204" pitchFamily="34" charset="-128"/>
            </a:endParaRPr>
          </a:p>
          <a:p>
            <a:pPr algn="ctr"/>
            <a:r>
              <a:rPr lang="ja-JP" altLang="en-US" sz="1200" b="1">
                <a:solidFill>
                  <a:srgbClr val="0070C0"/>
                </a:solidFill>
                <a:latin typeface="Meiryo" panose="020B0604030504040204" pitchFamily="34" charset="-128"/>
                <a:ea typeface="Meiryo" panose="020B0604030504040204" pitchFamily="34" charset="-128"/>
              </a:rPr>
              <a:t>入力や操作の画面を認識し位置判別</a:t>
            </a:r>
            <a:endParaRPr kumimoji="1" lang="ja-JP" altLang="en-US" sz="1200" b="1">
              <a:solidFill>
                <a:srgbClr val="0070C0"/>
              </a:solidFill>
              <a:latin typeface="Meiryo" panose="020B0604030504040204" pitchFamily="34" charset="-128"/>
              <a:ea typeface="Meiryo" panose="020B0604030504040204" pitchFamily="34" charset="-128"/>
            </a:endParaRPr>
          </a:p>
        </p:txBody>
      </p:sp>
      <p:cxnSp>
        <p:nvCxnSpPr>
          <p:cNvPr id="19" name="直線矢印コネクタ 18">
            <a:extLst>
              <a:ext uri="{FF2B5EF4-FFF2-40B4-BE49-F238E27FC236}">
                <a16:creationId xmlns:a16="http://schemas.microsoft.com/office/drawing/2014/main" id="{EEC588D8-95D5-4E4C-88E9-FA5864245AD1}"/>
              </a:ext>
            </a:extLst>
          </p:cNvPr>
          <p:cNvCxnSpPr>
            <a:stCxn id="14" idx="2"/>
            <a:endCxn id="9" idx="0"/>
          </p:cNvCxnSpPr>
          <p:nvPr/>
        </p:nvCxnSpPr>
        <p:spPr>
          <a:xfrm flipH="1">
            <a:off x="1271850" y="4709652"/>
            <a:ext cx="3300149"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87957E76-D08D-8D45-A23E-ECA18D5FB9D3}"/>
              </a:ext>
            </a:extLst>
          </p:cNvPr>
          <p:cNvCxnSpPr>
            <a:cxnSpLocks/>
            <a:stCxn id="14" idx="2"/>
            <a:endCxn id="10" idx="0"/>
          </p:cNvCxnSpPr>
          <p:nvPr/>
        </p:nvCxnSpPr>
        <p:spPr>
          <a:xfrm flipH="1">
            <a:off x="2921925" y="4709652"/>
            <a:ext cx="1650074"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B31DA180-59F8-D141-A330-3695B97547A2}"/>
              </a:ext>
            </a:extLst>
          </p:cNvPr>
          <p:cNvCxnSpPr>
            <a:cxnSpLocks/>
            <a:stCxn id="14" idx="2"/>
            <a:endCxn id="11" idx="0"/>
          </p:cNvCxnSpPr>
          <p:nvPr/>
        </p:nvCxnSpPr>
        <p:spPr>
          <a:xfrm>
            <a:off x="4571999" y="4709652"/>
            <a:ext cx="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7D37BE82-7380-B44A-85D9-26149CEA1119}"/>
              </a:ext>
            </a:extLst>
          </p:cNvPr>
          <p:cNvCxnSpPr>
            <a:cxnSpLocks/>
            <a:stCxn id="14" idx="2"/>
            <a:endCxn id="12" idx="0"/>
          </p:cNvCxnSpPr>
          <p:nvPr/>
        </p:nvCxnSpPr>
        <p:spPr>
          <a:xfrm>
            <a:off x="4571999" y="4709652"/>
            <a:ext cx="1650076"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0E8E59BC-31DE-3C4A-B060-9F3C75812C7B}"/>
              </a:ext>
            </a:extLst>
          </p:cNvPr>
          <p:cNvCxnSpPr>
            <a:cxnSpLocks/>
            <a:stCxn id="14" idx="2"/>
            <a:endCxn id="13" idx="0"/>
          </p:cNvCxnSpPr>
          <p:nvPr/>
        </p:nvCxnSpPr>
        <p:spPr>
          <a:xfrm>
            <a:off x="4571999" y="4709652"/>
            <a:ext cx="3300151" cy="22945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42" name="テキスト ボックス 41">
            <a:extLst>
              <a:ext uri="{FF2B5EF4-FFF2-40B4-BE49-F238E27FC236}">
                <a16:creationId xmlns:a16="http://schemas.microsoft.com/office/drawing/2014/main" id="{9DD702BD-7437-B74C-97BE-A7BD25406B2B}"/>
              </a:ext>
            </a:extLst>
          </p:cNvPr>
          <p:cNvSpPr txBox="1"/>
          <p:nvPr/>
        </p:nvSpPr>
        <p:spPr>
          <a:xfrm>
            <a:off x="687250" y="5587161"/>
            <a:ext cx="776949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データ</a:t>
            </a:r>
            <a:r>
              <a:rPr kumimoji="1" lang="en-US" altLang="ja-JP" sz="1400" dirty="0">
                <a:solidFill>
                  <a:srgbClr val="0070C0"/>
                </a:solidFill>
                <a:latin typeface="Meiryo" panose="020B0604030504040204" pitchFamily="34" charset="-128"/>
                <a:ea typeface="Meiryo" panose="020B0604030504040204" pitchFamily="34" charset="-128"/>
              </a:rPr>
              <a:t> A</a:t>
            </a:r>
            <a:r>
              <a:rPr kumimoji="1" lang="ja-JP" altLang="en-US" sz="1400">
                <a:solidFill>
                  <a:srgbClr val="0070C0"/>
                </a:solidFill>
                <a:latin typeface="Meiryo" panose="020B0604030504040204" pitchFamily="34" charset="-128"/>
                <a:ea typeface="Meiryo" panose="020B0604030504040204" pitchFamily="34" charset="-128"/>
              </a:rPr>
              <a:t>と</a:t>
            </a:r>
            <a:r>
              <a:rPr lang="ja-JP" altLang="en-US" sz="1400">
                <a:solidFill>
                  <a:srgbClr val="0070C0"/>
                </a:solidFill>
                <a:latin typeface="Meiryo" panose="020B0604030504040204" pitchFamily="34" charset="-128"/>
                <a:ea typeface="Meiryo" panose="020B0604030504040204" pitchFamily="34" charset="-128"/>
              </a:rPr>
              <a:t>データ</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を比較して、</a:t>
            </a:r>
            <a:r>
              <a:rPr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C</a:t>
            </a:r>
            <a:r>
              <a:rPr lang="ja-JP" altLang="en-US" sz="1400">
                <a:solidFill>
                  <a:srgbClr val="0070C0"/>
                </a:solidFill>
                <a:latin typeface="Meiryo" panose="020B0604030504040204" pitchFamily="34" charset="-128"/>
                <a:ea typeface="Meiryo" panose="020B0604030504040204" pitchFamily="34" charset="-128"/>
              </a:rPr>
              <a:t>を行い、</a:t>
            </a:r>
            <a:r>
              <a:rPr lang="en-US" altLang="ja-JP" sz="1400" dirty="0">
                <a:solidFill>
                  <a:srgbClr val="0070C0"/>
                </a:solidFill>
                <a:latin typeface="Meiryo" panose="020B0604030504040204" pitchFamily="34" charset="-128"/>
                <a:ea typeface="Meiryo" panose="020B0604030504040204" pitchFamily="34" charset="-128"/>
              </a:rPr>
              <a:t>B</a:t>
            </a:r>
            <a:r>
              <a:rPr lang="ja-JP" altLang="en-US" sz="1400">
                <a:solidFill>
                  <a:srgbClr val="0070C0"/>
                </a:solidFill>
                <a:latin typeface="Meiryo" panose="020B0604030504040204" pitchFamily="34" charset="-128"/>
                <a:ea typeface="Meiryo" panose="020B0604030504040204" pitchFamily="34" charset="-128"/>
              </a:rPr>
              <a:t>が大きければ処理</a:t>
            </a:r>
            <a:r>
              <a:rPr lang="en-US" altLang="ja-JP" sz="1400" dirty="0">
                <a:solidFill>
                  <a:srgbClr val="0070C0"/>
                </a:solidFill>
                <a:latin typeface="Meiryo" panose="020B0604030504040204" pitchFamily="34" charset="-128"/>
                <a:ea typeface="Meiryo" panose="020B0604030504040204" pitchFamily="34" charset="-128"/>
              </a:rPr>
              <a:t>D</a:t>
            </a:r>
            <a:r>
              <a:rPr lang="ja-JP" altLang="en-US" sz="1400">
                <a:solidFill>
                  <a:srgbClr val="0070C0"/>
                </a:solidFill>
                <a:latin typeface="Meiryo" panose="020B0604030504040204" pitchFamily="34" charset="-128"/>
                <a:ea typeface="Meiryo" panose="020B0604030504040204" pitchFamily="34" charset="-128"/>
              </a:rPr>
              <a:t>を行う</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項目</a:t>
            </a:r>
            <a:r>
              <a:rPr kumimoji="1" lang="en-US" altLang="ja-JP" sz="1400" dirty="0">
                <a:solidFill>
                  <a:srgbClr val="0070C0"/>
                </a:solidFill>
                <a:latin typeface="Meiryo" panose="020B0604030504040204" pitchFamily="34" charset="-128"/>
                <a:ea typeface="Meiryo" panose="020B0604030504040204" pitchFamily="34" charset="-128"/>
              </a:rPr>
              <a:t>A</a:t>
            </a:r>
            <a:r>
              <a:rPr lang="ja-JP" altLang="en-US" sz="1400">
                <a:solidFill>
                  <a:srgbClr val="0070C0"/>
                </a:solidFill>
                <a:latin typeface="Meiryo" panose="020B0604030504040204" pitchFamily="34" charset="-128"/>
                <a:ea typeface="Meiryo" panose="020B0604030504040204" pitchFamily="34" charset="-128"/>
              </a:rPr>
              <a:t>にデータがあれば</a:t>
            </a:r>
            <a:r>
              <a:rPr lang="en-US" altLang="ja-JP" sz="1400" dirty="0">
                <a:solidFill>
                  <a:srgbClr val="0070C0"/>
                </a:solidFill>
                <a:latin typeface="Meiryo" panose="020B0604030504040204" pitchFamily="34" charset="-128"/>
                <a:ea typeface="Meiryo" panose="020B0604030504040204" pitchFamily="34" charset="-128"/>
              </a:rPr>
              <a:t>Excel</a:t>
            </a:r>
            <a:r>
              <a:rPr lang="ja-JP" altLang="en-US" sz="1400">
                <a:solidFill>
                  <a:srgbClr val="0070C0"/>
                </a:solidFill>
                <a:latin typeface="Meiryo" panose="020B0604030504040204" pitchFamily="34" charset="-128"/>
                <a:ea typeface="Meiryo" panose="020B0604030504040204" pitchFamily="34" charset="-128"/>
              </a:rPr>
              <a:t>にその項目を書き写す。なければ、なかったことを記録する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指定した</a:t>
            </a:r>
            <a:r>
              <a:rPr kumimoji="1" lang="en-US" altLang="ja-JP" sz="1400" dirty="0">
                <a:solidFill>
                  <a:srgbClr val="0070C0"/>
                </a:solidFill>
                <a:latin typeface="Meiryo" panose="020B0604030504040204" pitchFamily="34" charset="-128"/>
                <a:ea typeface="Meiryo" panose="020B0604030504040204" pitchFamily="34" charset="-128"/>
              </a:rPr>
              <a:t>Web</a:t>
            </a:r>
            <a:r>
              <a:rPr kumimoji="1" lang="ja-JP" altLang="en-US" sz="1400">
                <a:solidFill>
                  <a:srgbClr val="0070C0"/>
                </a:solidFill>
                <a:latin typeface="Meiryo" panose="020B0604030504040204" pitchFamily="34" charset="-128"/>
                <a:ea typeface="Meiryo" panose="020B0604030504040204" pitchFamily="34" charset="-128"/>
              </a:rPr>
              <a:t>を巡回し、指定したデータを抽出、その集計を</a:t>
            </a:r>
            <a:r>
              <a:rPr kumimoji="1" lang="en-US" altLang="ja-JP" sz="1400" dirty="0">
                <a:solidFill>
                  <a:srgbClr val="0070C0"/>
                </a:solidFill>
                <a:latin typeface="Meiryo" panose="020B0604030504040204" pitchFamily="34" charset="-128"/>
                <a:ea typeface="Meiryo" panose="020B0604030504040204" pitchFamily="34" charset="-128"/>
              </a:rPr>
              <a:t>Excel</a:t>
            </a:r>
            <a:r>
              <a:rPr kumimoji="1" lang="ja-JP" altLang="en-US" sz="1400">
                <a:solidFill>
                  <a:srgbClr val="0070C0"/>
                </a:solidFill>
                <a:latin typeface="Meiryo" panose="020B0604030504040204" pitchFamily="34" charset="-128"/>
                <a:ea typeface="Meiryo" panose="020B0604030504040204" pitchFamily="34" charset="-128"/>
              </a:rPr>
              <a:t>の表とグラフにまとめる</a:t>
            </a:r>
          </a:p>
        </p:txBody>
      </p:sp>
    </p:spTree>
    <p:extLst>
      <p:ext uri="{BB962C8B-B14F-4D97-AF65-F5344CB8AC3E}">
        <p14:creationId xmlns:p14="http://schemas.microsoft.com/office/powerpoint/2010/main" val="557044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91B64616-0275-2043-BC35-FF48AF042E97}"/>
              </a:ext>
            </a:extLst>
          </p:cNvPr>
          <p:cNvSpPr/>
          <p:nvPr/>
        </p:nvSpPr>
        <p:spPr>
          <a:xfrm>
            <a:off x="169862" y="4699404"/>
            <a:ext cx="8610769" cy="1870749"/>
          </a:xfrm>
          <a:prstGeom prst="rect">
            <a:avLst/>
          </a:prstGeom>
          <a:solidFill>
            <a:schemeClr val="tx2">
              <a:lumMod val="60000"/>
              <a:lumOff val="40000"/>
            </a:schemeClr>
          </a:solidFill>
          <a:ln w="57150">
            <a:solidFill>
              <a:srgbClr val="0432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進化の可能性</a:t>
            </a:r>
            <a:endParaRPr kumimoji="1" lang="ja-JP" altLang="en-US" dirty="0"/>
          </a:p>
        </p:txBody>
      </p:sp>
      <p:sp>
        <p:nvSpPr>
          <p:cNvPr id="12" name="スライド番号プレースホルダー 11"/>
          <p:cNvSpPr>
            <a:spLocks noGrp="1"/>
          </p:cNvSpPr>
          <p:nvPr>
            <p:ph type="sldNum" sz="quarter" idx="12"/>
          </p:nvPr>
        </p:nvSpPr>
        <p:spPr/>
        <p:txBody>
          <a:bodyPr/>
          <a:lstStyle/>
          <a:p>
            <a:fld id="{ACA9A8DA-50BF-42A1-A62A-E20118BC7CE9}" type="slidenum">
              <a:rPr lang="de-DE" altLang="ja-JP" smtClean="0"/>
              <a:pPr/>
              <a:t>13</a:t>
            </a:fld>
            <a:endParaRPr lang="de-DE" altLang="ja-JP" dirty="0"/>
          </a:p>
        </p:txBody>
      </p:sp>
      <p:sp>
        <p:nvSpPr>
          <p:cNvPr id="16" name="テキスト ボックス 15"/>
          <p:cNvSpPr txBox="1"/>
          <p:nvPr/>
        </p:nvSpPr>
        <p:spPr>
          <a:xfrm>
            <a:off x="4138612" y="5115116"/>
            <a:ext cx="4669720" cy="738664"/>
          </a:xfrm>
          <a:prstGeom prst="rect">
            <a:avLst/>
          </a:prstGeom>
          <a:noFill/>
        </p:spPr>
        <p:txBody>
          <a:bodyPr wrap="square" rtlCol="0">
            <a:spAutoFit/>
          </a:bodyPr>
          <a:lstStyle/>
          <a:p>
            <a:pPr marL="466725" indent="-285750">
              <a:buFont typeface="Wingdings" pitchFamily="2" charset="2"/>
              <a:buChar char="ü"/>
            </a:pPr>
            <a:r>
              <a:rPr lang="ja-JP" altLang="en-US" sz="1400">
                <a:solidFill>
                  <a:schemeClr val="bg1"/>
                </a:solidFill>
                <a:latin typeface="Meiryo" charset="-128"/>
                <a:ea typeface="Meiryo" charset="-128"/>
                <a:cs typeface="Meiryo" charset="-128"/>
              </a:rPr>
              <a:t>データ入力や複数アプリの連携が必要な定型業務</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教えられた</a:t>
            </a:r>
            <a:r>
              <a:rPr lang="ja-JP" altLang="en-US" sz="1400" dirty="0">
                <a:solidFill>
                  <a:schemeClr val="bg1"/>
                </a:solidFill>
                <a:latin typeface="Meiryo" panose="020B0604030504040204" pitchFamily="34" charset="-128"/>
                <a:ea typeface="Meiryo" panose="020B0604030504040204" pitchFamily="34" charset="-128"/>
              </a:rPr>
              <a:t>手順に従い、特定の単純作業をこなす</a:t>
            </a:r>
            <a:endParaRPr lang="en-US" altLang="ja-JP" sz="1400" dirty="0">
              <a:solidFill>
                <a:schemeClr val="bg1"/>
              </a:solidFill>
              <a:latin typeface="Meiryo" panose="020B0604030504040204" pitchFamily="34" charset="-128"/>
              <a:ea typeface="Meiryo" panose="020B0604030504040204" pitchFamily="34" charset="-128"/>
            </a:endParaRPr>
          </a:p>
          <a:p>
            <a:pPr marL="466725" indent="-285750" algn="l">
              <a:buFont typeface="Wingdings" pitchFamily="2" charset="2"/>
              <a:buChar char="ü"/>
            </a:pPr>
            <a:r>
              <a:rPr lang="ja-JP" altLang="en-US" sz="1400" dirty="0">
                <a:solidFill>
                  <a:schemeClr val="bg1"/>
                </a:solidFill>
                <a:latin typeface="Meiryo" panose="020B0604030504040204" pitchFamily="34" charset="-128"/>
                <a:ea typeface="Meiryo" panose="020B0604030504040204" pitchFamily="34" charset="-128"/>
              </a:rPr>
              <a:t>意思決定が必要な場合は人間が対処する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2" name="正方形/長方形 31"/>
          <p:cNvSpPr/>
          <p:nvPr/>
        </p:nvSpPr>
        <p:spPr bwMode="auto">
          <a:xfrm>
            <a:off x="2450311" y="5033472"/>
            <a:ext cx="2177416" cy="901952"/>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情報の入力、取得</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モニタリング</a:t>
            </a:r>
          </a:p>
          <a:p>
            <a:pPr marL="285750" indent="-285750" algn="l">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cs typeface="Meiryo UI" panose="020B0604030504040204" pitchFamily="50" charset="-128"/>
              </a:rPr>
              <a:t>チェック、転記</a:t>
            </a:r>
            <a:endParaRPr kumimoji="1"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4E528195-4152-BC40-81F9-C30906F820B9}"/>
              </a:ext>
            </a:extLst>
          </p:cNvPr>
          <p:cNvSpPr txBox="1"/>
          <p:nvPr/>
        </p:nvSpPr>
        <p:spPr>
          <a:xfrm>
            <a:off x="252471" y="4849724"/>
            <a:ext cx="3544614" cy="892552"/>
          </a:xfrm>
          <a:prstGeom prst="rect">
            <a:avLst/>
          </a:prstGeom>
          <a:noFill/>
        </p:spPr>
        <p:txBody>
          <a:bodyPr wrap="square" rtlCol="0">
            <a:spAutoFit/>
          </a:bodyPr>
          <a:lstStyle/>
          <a:p>
            <a:r>
              <a:rPr kumimoji="1" lang="en-US" altLang="ja-JP" sz="2000" b="1" dirty="0">
                <a:solidFill>
                  <a:schemeClr val="bg1"/>
                </a:solidFill>
                <a:latin typeface="Meiryo" charset="-128"/>
                <a:ea typeface="Meiryo" charset="-128"/>
                <a:cs typeface="Meiryo" charset="-128"/>
              </a:rPr>
              <a:t>Class 1</a:t>
            </a:r>
            <a:r>
              <a:rPr lang="en-US" altLang="ja-JP" sz="2000" b="1" dirty="0">
                <a:solidFill>
                  <a:schemeClr val="bg1"/>
                </a:solidFill>
                <a:latin typeface="Meiryo" charset="-128"/>
                <a:ea typeface="Meiryo" charset="-128"/>
                <a:cs typeface="Meiryo" charset="-128"/>
              </a:rPr>
              <a:t> : </a:t>
            </a:r>
            <a:r>
              <a:rPr kumimoji="1" lang="en-US" altLang="ja-JP" sz="2000" b="1" dirty="0">
                <a:solidFill>
                  <a:schemeClr val="bg1"/>
                </a:solidFill>
                <a:latin typeface="Meiryo" charset="-128"/>
                <a:ea typeface="Meiryo" charset="-128"/>
                <a:cs typeface="Meiryo" charset="-128"/>
              </a:rPr>
              <a:t>Basic</a:t>
            </a:r>
            <a:r>
              <a:rPr kumimoji="1" lang="ja-JP" altLang="en-US" sz="2000" b="1">
                <a:solidFill>
                  <a:schemeClr val="bg1"/>
                </a:solidFill>
                <a:latin typeface="Meiryo" charset="-128"/>
                <a:ea typeface="Meiryo" charset="-128"/>
                <a:cs typeface="Meiryo" charset="-128"/>
              </a:rPr>
              <a:t>（現状）</a:t>
            </a:r>
            <a:endParaRPr kumimoji="1" lang="en-US" altLang="ja-JP" sz="2000" b="1" dirty="0">
              <a:solidFill>
                <a:schemeClr val="bg1"/>
              </a:solidFill>
              <a:latin typeface="Meiryo" charset="-128"/>
              <a:ea typeface="Meiryo" charset="-128"/>
              <a:cs typeface="Meiryo" charset="-128"/>
            </a:endParaRPr>
          </a:p>
          <a:p>
            <a:r>
              <a:rPr kumimoji="1" lang="ja-JP" altLang="en-US" sz="1600" b="1">
                <a:solidFill>
                  <a:schemeClr val="bg1"/>
                </a:solidFill>
                <a:latin typeface="Meiryo" charset="-128"/>
                <a:ea typeface="Meiryo" charset="-128"/>
                <a:cs typeface="Meiryo" charset="-128"/>
              </a:rPr>
              <a:t>　定型業務の自動化</a:t>
            </a:r>
            <a:endParaRPr kumimoji="1" lang="en-US" altLang="ja-JP" sz="1600" b="1" dirty="0">
              <a:solidFill>
                <a:schemeClr val="bg1"/>
              </a:solidFill>
              <a:latin typeface="Meiryo" charset="-128"/>
              <a:ea typeface="Meiryo"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rPr>
              <a:t>　単純作業の労働者</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正方形/長方形 35">
            <a:extLst>
              <a:ext uri="{FF2B5EF4-FFF2-40B4-BE49-F238E27FC236}">
                <a16:creationId xmlns:a16="http://schemas.microsoft.com/office/drawing/2014/main" id="{22B46B56-D64A-4645-96D6-36A35BDD7A7B}"/>
              </a:ext>
            </a:extLst>
          </p:cNvPr>
          <p:cNvSpPr/>
          <p:nvPr/>
        </p:nvSpPr>
        <p:spPr>
          <a:xfrm>
            <a:off x="2488981" y="6074137"/>
            <a:ext cx="6217772"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a:t>
            </a:r>
            <a:r>
              <a:rPr lang="ja-JP" altLang="en-US" sz="1200" dirty="0">
                <a:solidFill>
                  <a:schemeClr val="bg1"/>
                </a:solidFill>
                <a:latin typeface="Meiryo" charset="-128"/>
                <a:ea typeface="Meiryo" charset="-128"/>
                <a:cs typeface="Meiryo" charset="-128"/>
              </a:rPr>
              <a:t>、人事・経理・総務などの間接部門の事務・管理業務、販売管理や経費処理など</a:t>
            </a:r>
            <a:endParaRPr lang="ja-JP" altLang="en-US" sz="1200" b="0" i="0" dirty="0">
              <a:solidFill>
                <a:schemeClr val="bg1"/>
              </a:solidFill>
              <a:effectLst/>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02E6A2A6-D873-FB47-8B9A-95A15B8FA70C}"/>
              </a:ext>
            </a:extLst>
          </p:cNvPr>
          <p:cNvSpPr/>
          <p:nvPr/>
        </p:nvSpPr>
        <p:spPr>
          <a:xfrm>
            <a:off x="457200" y="5800954"/>
            <a:ext cx="2419003" cy="646331"/>
          </a:xfrm>
          <a:prstGeom prst="rect">
            <a:avLst/>
          </a:prstGeom>
        </p:spPr>
        <p:txBody>
          <a:bodyPr wrap="square">
            <a:spAutoFit/>
          </a:bodyPr>
          <a:lstStyle/>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ルール処理エンジン</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スクリーン収集</a:t>
            </a:r>
            <a:endParaRPr lang="en-US" altLang="ja-JP" sz="1200" b="1" dirty="0">
              <a:solidFill>
                <a:schemeClr val="bg1"/>
              </a:solidFill>
              <a:latin typeface="Meiryo" charset="-128"/>
              <a:ea typeface="Meiryo" charset="-128"/>
              <a:cs typeface="Meiryo" charset="-128"/>
            </a:endParaRPr>
          </a:p>
          <a:p>
            <a:pPr marL="171450" indent="-171450">
              <a:buFont typeface="Wingdings" pitchFamily="2" charset="2"/>
              <a:buChar char="Ø"/>
            </a:pPr>
            <a:r>
              <a:rPr lang="ja-JP" altLang="en-US" sz="1200" b="1">
                <a:solidFill>
                  <a:schemeClr val="bg1"/>
                </a:solidFill>
                <a:latin typeface="Meiryo" charset="-128"/>
                <a:ea typeface="Meiryo" charset="-128"/>
                <a:cs typeface="Meiryo" charset="-128"/>
              </a:rPr>
              <a:t>ワークフロー</a:t>
            </a:r>
            <a:endParaRPr lang="en-US" altLang="ja-JP" sz="1200" b="1" dirty="0">
              <a:solidFill>
                <a:schemeClr val="bg1"/>
              </a:solidFill>
              <a:latin typeface="Meiryo" charset="-128"/>
              <a:ea typeface="Meiryo" charset="-128"/>
              <a:cs typeface="Meiryo" charset="-128"/>
            </a:endParaRPr>
          </a:p>
        </p:txBody>
      </p:sp>
      <p:grpSp>
        <p:nvGrpSpPr>
          <p:cNvPr id="4" name="グループ化 3">
            <a:extLst>
              <a:ext uri="{FF2B5EF4-FFF2-40B4-BE49-F238E27FC236}">
                <a16:creationId xmlns:a16="http://schemas.microsoft.com/office/drawing/2014/main" id="{19EA7C5B-416C-024A-8157-852FB77FFBB4}"/>
              </a:ext>
            </a:extLst>
          </p:cNvPr>
          <p:cNvGrpSpPr/>
          <p:nvPr/>
        </p:nvGrpSpPr>
        <p:grpSpPr>
          <a:xfrm>
            <a:off x="169862" y="840043"/>
            <a:ext cx="8638470" cy="1870749"/>
            <a:chOff x="169862" y="840043"/>
            <a:chExt cx="8638470" cy="1870749"/>
          </a:xfrm>
        </p:grpSpPr>
        <p:sp>
          <p:nvSpPr>
            <p:cNvPr id="38" name="正方形/長方形 37">
              <a:extLst>
                <a:ext uri="{FF2B5EF4-FFF2-40B4-BE49-F238E27FC236}">
                  <a16:creationId xmlns:a16="http://schemas.microsoft.com/office/drawing/2014/main" id="{63AF7DAC-F102-5249-9FD0-996D77235407}"/>
                </a:ext>
              </a:extLst>
            </p:cNvPr>
            <p:cNvSpPr/>
            <p:nvPr/>
          </p:nvSpPr>
          <p:spPr>
            <a:xfrm>
              <a:off x="169862" y="840043"/>
              <a:ext cx="8610769" cy="18707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B0220A0D-3A1F-7742-9429-2F060286025E}"/>
                </a:ext>
              </a:extLst>
            </p:cNvPr>
            <p:cNvSpPr txBox="1"/>
            <p:nvPr/>
          </p:nvSpPr>
          <p:spPr bwMode="gray">
            <a:xfrm>
              <a:off x="252470" y="1004540"/>
              <a:ext cx="2947929" cy="1192824"/>
            </a:xfrm>
            <a:prstGeom prst="rect">
              <a:avLst/>
            </a:prstGeom>
            <a:noFill/>
          </p:spPr>
          <p:txBody>
            <a:bodyPr wrap="squar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3 : Cognitive</a:t>
              </a:r>
            </a:p>
            <a:p>
              <a:r>
                <a:rPr lang="ja-JP" altLang="en-US">
                  <a:solidFill>
                    <a:schemeClr val="bg1"/>
                  </a:solidFill>
                  <a:latin typeface="Meiryo" panose="020B0604030504040204" pitchFamily="34" charset="-128"/>
                  <a:ea typeface="Meiryo" panose="020B0604030504040204" pitchFamily="34" charset="-128"/>
                </a:rPr>
                <a:t>　業務</a:t>
              </a:r>
              <a:r>
                <a:rPr lang="ja-JP" altLang="en-US" dirty="0">
                  <a:solidFill>
                    <a:schemeClr val="bg1"/>
                  </a:solidFill>
                  <a:latin typeface="Meiryo" panose="020B0604030504040204" pitchFamily="34" charset="-128"/>
                  <a:ea typeface="Meiryo" panose="020B0604030504040204" pitchFamily="34" charset="-128"/>
                </a:rPr>
                <a:t>の自律的な</a:t>
              </a:r>
              <a:r>
                <a:rPr lang="en-US" altLang="ja-JP" dirty="0">
                  <a:solidFill>
                    <a:schemeClr val="bg1"/>
                  </a:solidFill>
                  <a:latin typeface="Meiryo" panose="020B0604030504040204" pitchFamily="34" charset="-128"/>
                  <a:ea typeface="Meiryo" panose="020B0604030504040204" pitchFamily="34" charset="-128"/>
                </a:rPr>
                <a:t>AI</a:t>
              </a:r>
              <a:r>
                <a:rPr lang="ja-JP" altLang="en-US">
                  <a:solidFill>
                    <a:schemeClr val="bg1"/>
                  </a:solidFill>
                  <a:latin typeface="Meiryo" panose="020B0604030504040204" pitchFamily="34" charset="-128"/>
                  <a:ea typeface="Meiryo" panose="020B0604030504040204" pitchFamily="34" charset="-128"/>
                </a:rPr>
                <a:t>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真のデジタル労働者</a:t>
              </a:r>
              <a:endParaRPr lang="en-US" altLang="ja-JP" dirty="0">
                <a:solidFill>
                  <a:schemeClr val="bg1"/>
                </a:solidFill>
                <a:latin typeface="Meiryo" panose="020B0604030504040204" pitchFamily="34" charset="-128"/>
                <a:ea typeface="Meiryo" panose="020B0604030504040204" pitchFamily="34" charset="-128"/>
              </a:endParaRPr>
            </a:p>
            <a:p>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24163918-E162-074A-A577-667E95699077}"/>
                </a:ext>
              </a:extLst>
            </p:cNvPr>
            <p:cNvSpPr txBox="1"/>
            <p:nvPr/>
          </p:nvSpPr>
          <p:spPr>
            <a:xfrm>
              <a:off x="4222064" y="1004540"/>
              <a:ext cx="4566077" cy="1169551"/>
            </a:xfrm>
            <a:prstGeom prst="rect">
              <a:avLst/>
            </a:prstGeom>
            <a:noFill/>
          </p:spPr>
          <p:txBody>
            <a:bodyPr wrap="square" rtlCol="0">
              <a:spAutoFit/>
            </a:bodyPr>
            <a:lstStyle>
              <a:defPPr>
                <a:defRPr lang="ja-JP"/>
              </a:defPPr>
              <a:lvl1pPr marL="466725" indent="-285750">
                <a:buFont typeface="Wingdings" pitchFamily="2" charset="2"/>
                <a:buChar char="ü"/>
                <a:defRPr sz="1400">
                  <a:solidFill>
                    <a:schemeClr val="bg1"/>
                  </a:solidFill>
                  <a:latin typeface="Meiryo" charset="-128"/>
                  <a:ea typeface="Meiryo" charset="-128"/>
                </a:defRPr>
              </a:lvl1pPr>
            </a:lstStyle>
            <a:p>
              <a:endParaRPr lang="en-US" altLang="ja-JP" dirty="0"/>
            </a:p>
            <a:p>
              <a:r>
                <a:rPr lang="ja-JP" altLang="en-US"/>
                <a:t>大量データを学習して最適判断が必要な業務</a:t>
              </a:r>
              <a:endParaRPr lang="en-US" altLang="ja-JP" dirty="0"/>
            </a:p>
            <a:p>
              <a:r>
                <a:rPr lang="ja-JP" altLang="en-US"/>
                <a:t>目的に沿って自らプロセスを分析・改善</a:t>
              </a:r>
              <a:endParaRPr lang="en-US" altLang="ja-JP" dirty="0"/>
            </a:p>
            <a:p>
              <a:r>
                <a:rPr lang="ja-JP" altLang="en-US"/>
                <a:t>与えられた指示を適切に解釈し時には人や他の</a:t>
              </a:r>
              <a:br>
                <a:rPr lang="en-US" altLang="ja-JP" dirty="0"/>
              </a:br>
              <a:r>
                <a:rPr lang="en-US" altLang="ja-JP" dirty="0"/>
                <a:t>RPA</a:t>
              </a:r>
              <a:r>
                <a:rPr lang="ja-JP" altLang="en-US"/>
                <a:t>と連携しながら、自律的に仕事をこなす</a:t>
              </a:r>
              <a:endParaRPr lang="en-US" altLang="ja-JP" dirty="0"/>
            </a:p>
          </p:txBody>
        </p:sp>
        <p:sp>
          <p:nvSpPr>
            <p:cNvPr id="43" name="正方形/長方形 42">
              <a:extLst>
                <a:ext uri="{FF2B5EF4-FFF2-40B4-BE49-F238E27FC236}">
                  <a16:creationId xmlns:a16="http://schemas.microsoft.com/office/drawing/2014/main" id="{826A96A2-3755-6146-8428-D6A67C4036EE}"/>
                </a:ext>
              </a:extLst>
            </p:cNvPr>
            <p:cNvSpPr/>
            <p:nvPr/>
          </p:nvSpPr>
          <p:spPr bwMode="auto">
            <a:xfrm>
              <a:off x="457200" y="2105031"/>
              <a:ext cx="2083077" cy="461665"/>
            </a:xfrm>
            <a:prstGeom prst="rect">
              <a:avLst/>
            </a:prstGeom>
            <a:extLst/>
          </p:spPr>
          <p:txBody>
            <a:bodyPr wrap="square">
              <a:spAutoFit/>
            </a:bodyPr>
            <a:lstStyle/>
            <a:p>
              <a:pPr marL="285750" indent="-285750">
                <a:buFont typeface="Wingdings" pitchFamily="2" charset="2"/>
                <a:buChar char="Ø"/>
              </a:pPr>
              <a:r>
                <a:rPr lang="ja-JP" altLang="en-US" sz="1200" b="1" dirty="0">
                  <a:solidFill>
                    <a:schemeClr val="bg1"/>
                  </a:solidFill>
                  <a:latin typeface="Meiryo" charset="-128"/>
                  <a:ea typeface="Meiryo" charset="-128"/>
                </a:rPr>
                <a:t>高度な分析</a:t>
              </a:r>
              <a:r>
                <a:rPr lang="ja-JP" altLang="en-US" sz="1200" b="1">
                  <a:solidFill>
                    <a:schemeClr val="bg1"/>
                  </a:solidFill>
                  <a:latin typeface="Meiryo" charset="-128"/>
                  <a:ea typeface="Meiryo" charset="-128"/>
                </a:rPr>
                <a:t>、判断</a:t>
              </a:r>
              <a:endParaRPr lang="en-US" altLang="ja-JP" sz="1200" b="1" dirty="0">
                <a:solidFill>
                  <a:schemeClr val="bg1"/>
                </a:solidFill>
                <a:latin typeface="Meiryo" charset="-128"/>
                <a:ea typeface="Meiryo" charset="-128"/>
              </a:endParaRPr>
            </a:p>
            <a:p>
              <a:pPr marL="285750" indent="-285750">
                <a:buFont typeface="Wingdings" pitchFamily="2" charset="2"/>
                <a:buChar char="Ø"/>
              </a:pPr>
              <a:r>
                <a:rPr lang="ja-JP" altLang="en-US" sz="1200" b="1" dirty="0">
                  <a:solidFill>
                    <a:schemeClr val="bg1"/>
                  </a:solidFill>
                  <a:latin typeface="Meiryo" charset="-128"/>
                  <a:ea typeface="Meiryo" charset="-128"/>
                </a:rPr>
                <a:t>自律的な改善、連携</a:t>
              </a:r>
            </a:p>
          </p:txBody>
        </p:sp>
        <p:sp>
          <p:nvSpPr>
            <p:cNvPr id="21" name="正方形/長方形 20">
              <a:extLst>
                <a:ext uri="{FF2B5EF4-FFF2-40B4-BE49-F238E27FC236}">
                  <a16:creationId xmlns:a16="http://schemas.microsoft.com/office/drawing/2014/main" id="{9A2E71BA-D395-6749-A16B-3B72B52CD277}"/>
                </a:ext>
              </a:extLst>
            </p:cNvPr>
            <p:cNvSpPr/>
            <p:nvPr/>
          </p:nvSpPr>
          <p:spPr>
            <a:xfrm>
              <a:off x="2488981" y="1252727"/>
              <a:ext cx="2781288" cy="95410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自然言語処理</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ビッグデータ分析</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機械学習</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個別最適化処理</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F3546F27-EEA1-054A-9C88-22DC637A1ADC}"/>
                </a:ext>
              </a:extLst>
            </p:cNvPr>
            <p:cNvSpPr/>
            <p:nvPr/>
          </p:nvSpPr>
          <p:spPr>
            <a:xfrm>
              <a:off x="2490786" y="2335863"/>
              <a:ext cx="6317546" cy="276999"/>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例えば、ヘルプデスクや天候に左右される仕入れ管理、経済情勢を加味した経営判断など</a:t>
              </a:r>
              <a:endParaRPr lang="ja-JP" altLang="en-US" sz="1200"/>
            </a:p>
          </p:txBody>
        </p:sp>
        <p:pic>
          <p:nvPicPr>
            <p:cNvPr id="22" name="図 21">
              <a:extLst>
                <a:ext uri="{FF2B5EF4-FFF2-40B4-BE49-F238E27FC236}">
                  <a16:creationId xmlns:a16="http://schemas.microsoft.com/office/drawing/2014/main" id="{62CF63CD-F3B7-7845-9DC7-0A585CCACC26}"/>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906387"/>
              <a:ext cx="493328" cy="449835"/>
            </a:xfrm>
            <a:prstGeom prst="rect">
              <a:avLst/>
            </a:prstGeom>
          </p:spPr>
        </p:pic>
        <p:sp>
          <p:nvSpPr>
            <p:cNvPr id="25" name="テキスト ボックス 24">
              <a:extLst>
                <a:ext uri="{FF2B5EF4-FFF2-40B4-BE49-F238E27FC236}">
                  <a16:creationId xmlns:a16="http://schemas.microsoft.com/office/drawing/2014/main" id="{AB277765-5899-0C49-9C5C-EE3124946D33}"/>
                </a:ext>
              </a:extLst>
            </p:cNvPr>
            <p:cNvSpPr txBox="1"/>
            <p:nvPr/>
          </p:nvSpPr>
          <p:spPr>
            <a:xfrm>
              <a:off x="8287377" y="966086"/>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CA5A8B05-213E-9A4D-8FE3-11085BC3E356}"/>
              </a:ext>
            </a:extLst>
          </p:cNvPr>
          <p:cNvGrpSpPr/>
          <p:nvPr/>
        </p:nvGrpSpPr>
        <p:grpSpPr>
          <a:xfrm>
            <a:off x="169861" y="2763762"/>
            <a:ext cx="8610769" cy="1870749"/>
            <a:chOff x="169861" y="2763762"/>
            <a:chExt cx="8610769" cy="1870749"/>
          </a:xfrm>
        </p:grpSpPr>
        <p:sp>
          <p:nvSpPr>
            <p:cNvPr id="37" name="正方形/長方形 36">
              <a:extLst>
                <a:ext uri="{FF2B5EF4-FFF2-40B4-BE49-F238E27FC236}">
                  <a16:creationId xmlns:a16="http://schemas.microsoft.com/office/drawing/2014/main" id="{2B9A51D4-F2FD-CF47-AA64-E8AA00FD8E6A}"/>
                </a:ext>
              </a:extLst>
            </p:cNvPr>
            <p:cNvSpPr/>
            <p:nvPr/>
          </p:nvSpPr>
          <p:spPr>
            <a:xfrm>
              <a:off x="169861" y="2763762"/>
              <a:ext cx="8610769" cy="187074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432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0DBACBAE-F5FF-6445-97E6-109EFD493E19}"/>
                </a:ext>
              </a:extLst>
            </p:cNvPr>
            <p:cNvSpPr txBox="1"/>
            <p:nvPr/>
          </p:nvSpPr>
          <p:spPr bwMode="gray">
            <a:xfrm>
              <a:off x="252471" y="2919790"/>
              <a:ext cx="2739853" cy="892552"/>
            </a:xfrm>
            <a:prstGeom prst="rect">
              <a:avLst/>
            </a:prstGeom>
            <a:noFill/>
          </p:spPr>
          <p:txBody>
            <a:bodyPr wrap="none" rtlCol="0">
              <a:spAutoFit/>
            </a:bodyPr>
            <a:lstStyle>
              <a:defPPr>
                <a:defRPr lang="ja-JP"/>
              </a:defPPr>
              <a:lvl1pPr>
                <a:defRPr sz="1600" b="1">
                  <a:latin typeface="Meiryo UI" panose="020B0604030504040204" pitchFamily="50" charset="-128"/>
                  <a:ea typeface="Meiryo UI" panose="020B0604030504040204" pitchFamily="50" charset="-128"/>
                </a:defRPr>
              </a:lvl1pPr>
            </a:lstStyle>
            <a:p>
              <a:r>
                <a:rPr lang="en-US" altLang="ja-JP" sz="2000" dirty="0">
                  <a:solidFill>
                    <a:schemeClr val="bg1"/>
                  </a:solidFill>
                  <a:latin typeface="Meiryo" panose="020B0604030504040204" pitchFamily="34" charset="-128"/>
                  <a:ea typeface="Meiryo" panose="020B0604030504040204" pitchFamily="34" charset="-128"/>
                </a:rPr>
                <a:t>Class 2 : Enhanced</a:t>
              </a:r>
            </a:p>
            <a:p>
              <a:r>
                <a:rPr lang="ja-JP" altLang="en-US">
                  <a:solidFill>
                    <a:schemeClr val="bg1"/>
                  </a:solidFill>
                  <a:latin typeface="Meiryo" panose="020B0604030504040204" pitchFamily="34" charset="-128"/>
                  <a:ea typeface="Meiryo" panose="020B0604030504040204" pitchFamily="34" charset="-128"/>
                </a:rPr>
                <a:t>　非定型</a:t>
              </a:r>
              <a:r>
                <a:rPr lang="ja-JP" altLang="en-US" dirty="0">
                  <a:solidFill>
                    <a:schemeClr val="bg1"/>
                  </a:solidFill>
                  <a:latin typeface="Meiryo" panose="020B0604030504040204" pitchFamily="34" charset="-128"/>
                  <a:ea typeface="Meiryo" panose="020B0604030504040204" pitchFamily="34" charset="-128"/>
                </a:rPr>
                <a:t>業務</a:t>
              </a:r>
              <a:r>
                <a:rPr lang="ja-JP" altLang="en-US">
                  <a:solidFill>
                    <a:schemeClr val="bg1"/>
                  </a:solidFill>
                  <a:latin typeface="Meiryo" panose="020B0604030504040204" pitchFamily="34" charset="-128"/>
                  <a:ea typeface="Meiryo" panose="020B0604030504040204" pitchFamily="34" charset="-128"/>
                </a:rPr>
                <a:t>の自動化</a:t>
              </a:r>
              <a:endParaRPr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　特定業務の労働者</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EE3C8CF6-F3FE-7E4D-A499-53CD61B38E59}"/>
                </a:ext>
              </a:extLst>
            </p:cNvPr>
            <p:cNvSpPr/>
            <p:nvPr/>
          </p:nvSpPr>
          <p:spPr>
            <a:xfrm>
              <a:off x="457200" y="4083481"/>
              <a:ext cx="1940858" cy="461665"/>
            </a:xfrm>
            <a:prstGeom prst="rect">
              <a:avLst/>
            </a:prstGeom>
          </p:spPr>
          <p:txBody>
            <a:bodyPr wrap="square">
              <a:spAutoFit/>
            </a:bodyPr>
            <a:lstStyle/>
            <a:p>
              <a:pPr marL="285750" indent="-285750">
                <a:buFont typeface="Wingdings" pitchFamily="2" charset="2"/>
                <a:buChar char="Ø"/>
              </a:pPr>
              <a:r>
                <a:rPr lang="ja-JP" altLang="en-US" sz="1200" b="1">
                  <a:solidFill>
                    <a:schemeClr val="bg1"/>
                  </a:solidFill>
                  <a:latin typeface="Meiryo" charset="-128"/>
                  <a:ea typeface="Meiryo" charset="-128"/>
                  <a:cs typeface="Meiryo" charset="-128"/>
                </a:rPr>
                <a:t>構造化されていないデータや知識の処理</a:t>
              </a:r>
              <a:endParaRPr lang="en-US" altLang="ja-JP" sz="1200" b="1" dirty="0">
                <a:solidFill>
                  <a:schemeClr val="bg1"/>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374B761B-9E40-0849-A140-3AFF86C72F73}"/>
                </a:ext>
              </a:extLst>
            </p:cNvPr>
            <p:cNvSpPr/>
            <p:nvPr/>
          </p:nvSpPr>
          <p:spPr bwMode="auto">
            <a:xfrm>
              <a:off x="2446155" y="3182796"/>
              <a:ext cx="4058948" cy="80301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非構造データ</a:t>
              </a:r>
              <a:r>
                <a:rPr lang="ja-JP" altLang="en-US" sz="1400">
                  <a:solidFill>
                    <a:schemeClr val="bg1"/>
                  </a:solidFill>
                  <a:latin typeface="Meiryo" panose="020B0604030504040204" pitchFamily="34" charset="-128"/>
                  <a:ea typeface="Meiryo" panose="020B0604030504040204" pitchFamily="34" charset="-128"/>
                </a:rPr>
                <a:t>の読取</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蓄積データから</a:t>
              </a:r>
              <a:r>
                <a:rPr lang="ja-JP" altLang="en-US" sz="1400">
                  <a:solidFill>
                    <a:schemeClr val="bg1"/>
                  </a:solidFill>
                  <a:latin typeface="Meiryo" panose="020B0604030504040204" pitchFamily="34" charset="-128"/>
                  <a:ea typeface="Meiryo" panose="020B0604030504040204" pitchFamily="34" charset="-128"/>
                </a:rPr>
                <a:t>のルール作成</a:t>
              </a:r>
              <a:endParaRPr lang="ja-JP" altLang="en-US"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bg1"/>
                  </a:solidFill>
                  <a:latin typeface="Meiryo" panose="020B0604030504040204" pitchFamily="34" charset="-128"/>
                  <a:ea typeface="Meiryo" panose="020B0604030504040204" pitchFamily="34" charset="-128"/>
                </a:rPr>
                <a:t>知識ベースから</a:t>
              </a:r>
              <a:r>
                <a:rPr lang="ja-JP" altLang="en-US" sz="1400">
                  <a:solidFill>
                    <a:schemeClr val="bg1"/>
                  </a:solidFill>
                  <a:latin typeface="Meiryo" panose="020B0604030504040204" pitchFamily="34" charset="-128"/>
                  <a:ea typeface="Meiryo" panose="020B0604030504040204" pitchFamily="34" charset="-128"/>
                </a:rPr>
                <a:t>の問合わせ</a:t>
              </a:r>
              <a:r>
                <a:rPr lang="ja-JP" altLang="en-US" sz="1400" dirty="0">
                  <a:solidFill>
                    <a:schemeClr val="bg1"/>
                  </a:solidFill>
                  <a:latin typeface="Meiryo" panose="020B0604030504040204" pitchFamily="34" charset="-128"/>
                  <a:ea typeface="Meiryo" panose="020B0604030504040204" pitchFamily="34" charset="-128"/>
                </a:rPr>
                <a:t>回答</a:t>
              </a:r>
            </a:p>
          </p:txBody>
        </p:sp>
        <p:sp>
          <p:nvSpPr>
            <p:cNvPr id="19" name="正方形/長方形 18">
              <a:extLst>
                <a:ext uri="{FF2B5EF4-FFF2-40B4-BE49-F238E27FC236}">
                  <a16:creationId xmlns:a16="http://schemas.microsoft.com/office/drawing/2014/main" id="{5E0B9193-5D94-384A-B4C5-36DDF9A919EE}"/>
                </a:ext>
              </a:extLst>
            </p:cNvPr>
            <p:cNvSpPr/>
            <p:nvPr/>
          </p:nvSpPr>
          <p:spPr>
            <a:xfrm>
              <a:off x="5184736" y="2955099"/>
              <a:ext cx="3495020" cy="1169551"/>
            </a:xfrm>
            <a:prstGeom prst="rect">
              <a:avLst/>
            </a:prstGeom>
            <a:noFill/>
          </p:spPr>
          <p:txBody>
            <a:bodyPr wrap="square" rtlCol="0">
              <a:spAutoFit/>
            </a:bodyPr>
            <a:lstStyle/>
            <a:p>
              <a:pPr marL="466725" indent="-285750">
                <a:buFont typeface="Wingdings" pitchFamily="2" charset="2"/>
                <a:buChar char="ü"/>
              </a:pPr>
              <a:endParaRPr lang="en-US" altLang="ja-JP" sz="1400" dirty="0">
                <a:solidFill>
                  <a:schemeClr val="bg1"/>
                </a:solidFill>
                <a:latin typeface="Meiryo" charset="-128"/>
                <a:ea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cs typeface="Meiryo" charset="-128"/>
                </a:rPr>
                <a:t>非構造化データの収集や分析</a:t>
              </a:r>
              <a:endParaRPr lang="en-US" altLang="ja-JP" sz="1400" dirty="0">
                <a:solidFill>
                  <a:schemeClr val="bg1"/>
                </a:solidFill>
                <a:latin typeface="Meiryo" charset="-128"/>
                <a:ea typeface="Meiryo" charset="-128"/>
                <a:cs typeface="Meiryo" charset="-128"/>
              </a:endParaRPr>
            </a:p>
            <a:p>
              <a:pPr marL="466725" indent="-285750">
                <a:buFont typeface="Wingdings" pitchFamily="2" charset="2"/>
                <a:buChar char="ü"/>
              </a:pPr>
              <a:r>
                <a:rPr lang="ja-JP" altLang="en-US" sz="1400">
                  <a:solidFill>
                    <a:schemeClr val="bg1"/>
                  </a:solidFill>
                  <a:latin typeface="Meiryo" charset="-128"/>
                  <a:ea typeface="Meiryo" charset="-128"/>
                </a:rPr>
                <a:t>自然言語処理やディープラーニングを利用し、非構造データを扱う業務や分析に基づくルールベースの業務</a:t>
              </a:r>
              <a:endParaRPr lang="ja-JP" altLang="en-US" sz="1400" dirty="0">
                <a:solidFill>
                  <a:schemeClr val="bg1"/>
                </a:solidFill>
                <a:latin typeface="Meiryo" charset="-128"/>
                <a:ea typeface="Meiryo" charset="-128"/>
              </a:endParaRPr>
            </a:p>
          </p:txBody>
        </p:sp>
        <p:sp>
          <p:nvSpPr>
            <p:cNvPr id="20" name="正方形/長方形 19">
              <a:extLst>
                <a:ext uri="{FF2B5EF4-FFF2-40B4-BE49-F238E27FC236}">
                  <a16:creationId xmlns:a16="http://schemas.microsoft.com/office/drawing/2014/main" id="{029FF681-5F77-2341-AA3B-D186F1DEC791}"/>
                </a:ext>
              </a:extLst>
            </p:cNvPr>
            <p:cNvSpPr/>
            <p:nvPr/>
          </p:nvSpPr>
          <p:spPr>
            <a:xfrm>
              <a:off x="2488981" y="4143590"/>
              <a:ext cx="6217772" cy="461665"/>
            </a:xfrm>
            <a:prstGeom prst="rect">
              <a:avLst/>
            </a:prstGeom>
          </p:spPr>
          <p:txBody>
            <a:bodyPr wrap="square">
              <a:spAutoFit/>
            </a:bodyPr>
            <a:lstStyle/>
            <a:p>
              <a:r>
                <a:rPr lang="ja-JP" altLang="en-US" sz="1200">
                  <a:solidFill>
                    <a:schemeClr val="bg1"/>
                  </a:solidFill>
                  <a:latin typeface="Meiryo" charset="-128"/>
                  <a:ea typeface="Meiryo" charset="-128"/>
                  <a:cs typeface="Meiryo" charset="-128"/>
                </a:rPr>
                <a:t>例えば、ログの分析、様々な要因を加味した売上予測、</a:t>
              </a:r>
              <a:r>
                <a:rPr lang="en-US" altLang="ja-JP" sz="1200" dirty="0">
                  <a:solidFill>
                    <a:schemeClr val="bg1"/>
                  </a:solidFill>
                  <a:latin typeface="Meiryo" charset="-128"/>
                  <a:ea typeface="Meiryo" charset="-128"/>
                  <a:cs typeface="Meiryo" charset="-128"/>
                </a:rPr>
                <a:t>Web </a:t>
              </a:r>
              <a:r>
                <a:rPr lang="ja-JP" altLang="en-US" sz="1200">
                  <a:solidFill>
                    <a:schemeClr val="bg1"/>
                  </a:solidFill>
                  <a:latin typeface="Meiryo" charset="-128"/>
                  <a:ea typeface="Meiryo" charset="-128"/>
                  <a:cs typeface="Meiryo" charset="-128"/>
                </a:rPr>
                <a:t>のレコメンド広告などの分析処理など</a:t>
              </a:r>
              <a:endParaRPr lang="ja-JP" altLang="en-US" sz="1200" dirty="0">
                <a:solidFill>
                  <a:schemeClr val="bg1"/>
                </a:solidFill>
                <a:latin typeface="Meiryo" charset="-128"/>
                <a:ea typeface="Meiryo" charset="-128"/>
                <a:cs typeface="Meiryo" charset="-128"/>
              </a:endParaRPr>
            </a:p>
          </p:txBody>
        </p:sp>
        <p:pic>
          <p:nvPicPr>
            <p:cNvPr id="24" name="図 23">
              <a:extLst>
                <a:ext uri="{FF2B5EF4-FFF2-40B4-BE49-F238E27FC236}">
                  <a16:creationId xmlns:a16="http://schemas.microsoft.com/office/drawing/2014/main" id="{4D4509BF-D6F2-DA47-BF1F-8990AA2663A2}"/>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8213425" y="2861602"/>
              <a:ext cx="493328" cy="449835"/>
            </a:xfrm>
            <a:prstGeom prst="rect">
              <a:avLst/>
            </a:prstGeom>
          </p:spPr>
        </p:pic>
        <p:sp>
          <p:nvSpPr>
            <p:cNvPr id="26" name="テキスト ボックス 25">
              <a:extLst>
                <a:ext uri="{FF2B5EF4-FFF2-40B4-BE49-F238E27FC236}">
                  <a16:creationId xmlns:a16="http://schemas.microsoft.com/office/drawing/2014/main" id="{E10FD653-0A97-E24B-80D3-183BAC5FC003}"/>
                </a:ext>
              </a:extLst>
            </p:cNvPr>
            <p:cNvSpPr txBox="1"/>
            <p:nvPr/>
          </p:nvSpPr>
          <p:spPr>
            <a:xfrm>
              <a:off x="8287377" y="2911327"/>
              <a:ext cx="377026" cy="276999"/>
            </a:xfrm>
            <a:prstGeom prst="rect">
              <a:avLst/>
            </a:prstGeom>
            <a:noFill/>
          </p:spPr>
          <p:txBody>
            <a:bodyPr wrap="none" rtlCol="0">
              <a:spAutoFit/>
            </a:bodyPr>
            <a:lstStyle/>
            <a:p>
              <a:r>
                <a:rPr kumimoji="1" lang="en-US" altLang="ja-JP" sz="1200" b="1" dirty="0">
                  <a:solidFill>
                    <a:schemeClr val="bg1"/>
                  </a:solidFill>
                  <a:latin typeface="Meiryo" charset="-128"/>
                  <a:ea typeface="Meiryo" charset="-128"/>
                  <a:cs typeface="Meiryo" charset="-128"/>
                </a:rPr>
                <a:t>AI</a:t>
              </a:r>
              <a:endParaRPr kumimoji="1" lang="ja-JP" altLang="en-US" sz="12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39349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8978BB0-6FE7-5A4F-91CA-C35E4C2EFBFB}"/>
              </a:ext>
            </a:extLst>
          </p:cNvPr>
          <p:cNvSpPr>
            <a:spLocks noGrp="1"/>
          </p:cNvSpPr>
          <p:nvPr>
            <p:ph type="title"/>
          </p:nvPr>
        </p:nvSpPr>
        <p:spPr/>
        <p:txBody>
          <a:bodyPr/>
          <a:lstStyle/>
          <a:p>
            <a:r>
              <a:rPr kumimoji="1" lang="ja-JP" altLang="en-US"/>
              <a:t>市場の予測</a:t>
            </a:r>
          </a:p>
        </p:txBody>
      </p:sp>
      <p:sp>
        <p:nvSpPr>
          <p:cNvPr id="4" name="スライド番号プレースホルダー 3">
            <a:extLst>
              <a:ext uri="{FF2B5EF4-FFF2-40B4-BE49-F238E27FC236}">
                <a16:creationId xmlns:a16="http://schemas.microsoft.com/office/drawing/2014/main" id="{A1FC5114-7C8E-FD43-9473-0E278312A272}"/>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7" name="図 6">
            <a:extLst>
              <a:ext uri="{FF2B5EF4-FFF2-40B4-BE49-F238E27FC236}">
                <a16:creationId xmlns:a16="http://schemas.microsoft.com/office/drawing/2014/main" id="{2A1884CA-452C-7E4D-B0D0-7854539E4771}"/>
              </a:ext>
            </a:extLst>
          </p:cNvPr>
          <p:cNvPicPr>
            <a:picLocks noChangeAspect="1"/>
          </p:cNvPicPr>
          <p:nvPr/>
        </p:nvPicPr>
        <p:blipFill>
          <a:blip r:embed="rId2"/>
          <a:stretch>
            <a:fillRect/>
          </a:stretch>
        </p:blipFill>
        <p:spPr>
          <a:xfrm>
            <a:off x="3230309" y="6403075"/>
            <a:ext cx="5666053" cy="190186"/>
          </a:xfrm>
          <a:prstGeom prst="rect">
            <a:avLst/>
          </a:prstGeom>
        </p:spPr>
      </p:pic>
      <p:pic>
        <p:nvPicPr>
          <p:cNvPr id="8" name="図 7">
            <a:extLst>
              <a:ext uri="{FF2B5EF4-FFF2-40B4-BE49-F238E27FC236}">
                <a16:creationId xmlns:a16="http://schemas.microsoft.com/office/drawing/2014/main" id="{25682FD2-C446-2346-AEBE-39F41731C81C}"/>
              </a:ext>
            </a:extLst>
          </p:cNvPr>
          <p:cNvPicPr>
            <a:picLocks noChangeAspect="1"/>
          </p:cNvPicPr>
          <p:nvPr/>
        </p:nvPicPr>
        <p:blipFill>
          <a:blip r:embed="rId3"/>
          <a:stretch>
            <a:fillRect/>
          </a:stretch>
        </p:blipFill>
        <p:spPr>
          <a:xfrm>
            <a:off x="264918" y="1914173"/>
            <a:ext cx="8631254" cy="4394552"/>
          </a:xfrm>
          <a:prstGeom prst="rect">
            <a:avLst/>
          </a:prstGeom>
        </p:spPr>
      </p:pic>
      <p:pic>
        <p:nvPicPr>
          <p:cNvPr id="9" name="図 8">
            <a:extLst>
              <a:ext uri="{FF2B5EF4-FFF2-40B4-BE49-F238E27FC236}">
                <a16:creationId xmlns:a16="http://schemas.microsoft.com/office/drawing/2014/main" id="{79A1B55C-BE12-B543-9606-0BBEEF3D83FC}"/>
              </a:ext>
            </a:extLst>
          </p:cNvPr>
          <p:cNvPicPr>
            <a:picLocks noChangeAspect="1"/>
          </p:cNvPicPr>
          <p:nvPr/>
        </p:nvPicPr>
        <p:blipFill>
          <a:blip r:embed="rId4"/>
          <a:stretch>
            <a:fillRect/>
          </a:stretch>
        </p:blipFill>
        <p:spPr>
          <a:xfrm>
            <a:off x="7794822" y="1999387"/>
            <a:ext cx="992448" cy="162698"/>
          </a:xfrm>
          <a:prstGeom prst="rect">
            <a:avLst/>
          </a:prstGeom>
        </p:spPr>
      </p:pic>
      <p:sp>
        <p:nvSpPr>
          <p:cNvPr id="10" name="正方形/長方形 9">
            <a:extLst>
              <a:ext uri="{FF2B5EF4-FFF2-40B4-BE49-F238E27FC236}">
                <a16:creationId xmlns:a16="http://schemas.microsoft.com/office/drawing/2014/main" id="{15897669-A2AC-A14A-8566-58F7FA525EBB}"/>
              </a:ext>
            </a:extLst>
          </p:cNvPr>
          <p:cNvSpPr>
            <a:spLocks noChangeArrowheads="1"/>
          </p:cNvSpPr>
          <p:nvPr/>
        </p:nvSpPr>
        <p:spPr bwMode="auto">
          <a:xfrm>
            <a:off x="264918" y="834516"/>
            <a:ext cx="8640000" cy="936000"/>
          </a:xfrm>
          <a:prstGeom prst="rect">
            <a:avLst/>
          </a:prstGeom>
          <a:noFill/>
          <a:ln w="19050" algn="ctr">
            <a:noFill/>
            <a:round/>
            <a:headEnd/>
            <a:tailEnd/>
          </a:ln>
          <a:effectLst/>
          <a:extLst/>
        </p:spPr>
        <p:txBody>
          <a:bodyPr lIns="72000" tIns="36000" rIns="36000" bIns="36000" anchor="ctr"/>
          <a:lstStyle/>
          <a:p>
            <a:pPr marL="342900" indent="-342900" algn="l">
              <a:buFont typeface="Wingdings" pitchFamily="2" charset="2"/>
              <a:buChar char="Ø"/>
            </a:pPr>
            <a:r>
              <a:rPr lang="en-US" altLang="ja-JP" sz="2000" dirty="0">
                <a:latin typeface="Meiryo" panose="020B0604030504040204" pitchFamily="34" charset="-128"/>
                <a:ea typeface="Meiryo" panose="020B0604030504040204" pitchFamily="34" charset="-128"/>
                <a:cs typeface="Meiryo UI" panose="020B0604030504040204" pitchFamily="50" charset="-128"/>
              </a:rPr>
              <a:t>16</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a:t>
            </a:r>
            <a:r>
              <a:rPr lang="en-US" altLang="ja-JP" sz="2000" dirty="0">
                <a:latin typeface="Meiryo" panose="020B0604030504040204" pitchFamily="34" charset="-128"/>
                <a:ea typeface="Meiryo" panose="020B0604030504040204" pitchFamily="34" charset="-128"/>
                <a:cs typeface="Meiryo UI" panose="020B0604030504040204" pitchFamily="50" charset="-128"/>
              </a:rPr>
              <a:t>:42</a:t>
            </a:r>
            <a:r>
              <a:rPr lang="ja-JP" altLang="en-US" sz="2000" dirty="0">
                <a:latin typeface="Meiryo" panose="020B0604030504040204" pitchFamily="34" charset="-128"/>
                <a:ea typeface="Meiryo" panose="020B0604030504040204" pitchFamily="34" charset="-128"/>
                <a:cs typeface="Meiryo UI" panose="020B0604030504040204" pitchFamily="50" charset="-128"/>
              </a:rPr>
              <a:t>億→</a:t>
            </a:r>
            <a:r>
              <a:rPr lang="en-US" altLang="ja-JP" sz="2000" dirty="0">
                <a:latin typeface="Meiryo" panose="020B0604030504040204" pitchFamily="34" charset="-128"/>
                <a:ea typeface="Meiryo" panose="020B0604030504040204" pitchFamily="34" charset="-128"/>
                <a:cs typeface="Meiryo UI" panose="020B0604030504040204" pitchFamily="50" charset="-128"/>
              </a:rPr>
              <a:t>17</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a:t>
            </a:r>
            <a:r>
              <a:rPr lang="en-US" altLang="ja-JP" sz="2000" dirty="0">
                <a:latin typeface="Meiryo" panose="020B0604030504040204" pitchFamily="34" charset="-128"/>
                <a:ea typeface="Meiryo" panose="020B0604030504040204" pitchFamily="34" charset="-128"/>
                <a:cs typeface="Meiryo UI" panose="020B0604030504040204" pitchFamily="50" charset="-128"/>
              </a:rPr>
              <a:t>:173</a:t>
            </a:r>
            <a:r>
              <a:rPr lang="ja-JP" altLang="en-US" sz="2000" dirty="0">
                <a:latin typeface="Meiryo" panose="020B0604030504040204" pitchFamily="34" charset="-128"/>
                <a:ea typeface="Meiryo" panose="020B0604030504040204" pitchFamily="34" charset="-128"/>
                <a:cs typeface="Meiryo UI" panose="020B0604030504040204" pitchFamily="50" charset="-128"/>
              </a:rPr>
              <a:t>億</a:t>
            </a:r>
            <a:r>
              <a:rPr lang="en-US" altLang="ja-JP" sz="2000" dirty="0">
                <a:latin typeface="Meiryo" panose="020B0604030504040204" pitchFamily="34" charset="-128"/>
                <a:ea typeface="Meiryo" panose="020B0604030504040204" pitchFamily="34" charset="-128"/>
                <a:cs typeface="Meiryo UI" panose="020B0604030504040204" pitchFamily="50" charset="-128"/>
              </a:rPr>
              <a:t>(</a:t>
            </a:r>
            <a:r>
              <a:rPr lang="ja-JP" altLang="en-US" sz="2000" dirty="0">
                <a:latin typeface="Meiryo" panose="020B0604030504040204" pitchFamily="34" charset="-128"/>
                <a:ea typeface="Meiryo" panose="020B0604030504040204" pitchFamily="34" charset="-128"/>
                <a:cs typeface="Meiryo UI" panose="020B0604030504040204" pitchFamily="50" charset="-128"/>
              </a:rPr>
              <a:t>前年度比</a:t>
            </a:r>
            <a:r>
              <a:rPr lang="en-US" altLang="ja-JP" sz="2000" dirty="0">
                <a:latin typeface="Meiryo" panose="020B0604030504040204" pitchFamily="34" charset="-128"/>
                <a:ea typeface="Meiryo" panose="020B0604030504040204" pitchFamily="34" charset="-128"/>
                <a:cs typeface="Meiryo UI" panose="020B0604030504040204" pitchFamily="50" charset="-128"/>
              </a:rPr>
              <a:t>:412</a:t>
            </a:r>
            <a:r>
              <a:rPr lang="ja-JP" altLang="en-US" sz="2000" dirty="0">
                <a:latin typeface="Meiryo" panose="020B0604030504040204" pitchFamily="34" charset="-128"/>
                <a:ea typeface="Meiryo" panose="020B0604030504040204" pitchFamily="34" charset="-128"/>
                <a:cs typeface="Meiryo UI" panose="020B0604030504040204" pitchFamily="50" charset="-128"/>
              </a:rPr>
              <a:t>％</a:t>
            </a:r>
            <a:r>
              <a:rPr lang="en-US" altLang="ja-JP" sz="2000" dirty="0">
                <a:latin typeface="Meiryo" panose="020B0604030504040204" pitchFamily="34" charset="-128"/>
                <a:ea typeface="Meiryo" panose="020B0604030504040204" pitchFamily="34" charset="-128"/>
                <a:cs typeface="Meiryo UI" panose="020B0604030504040204" pitchFamily="50" charset="-128"/>
              </a:rPr>
              <a:t>)</a:t>
            </a:r>
            <a:r>
              <a:rPr lang="ja-JP" altLang="en-US" sz="2000" dirty="0">
                <a:latin typeface="Meiryo" panose="020B0604030504040204" pitchFamily="34" charset="-128"/>
                <a:ea typeface="Meiryo" panose="020B0604030504040204" pitchFamily="34" charset="-128"/>
                <a:cs typeface="Meiryo UI" panose="020B0604030504040204" pitchFamily="50" charset="-128"/>
              </a:rPr>
              <a:t>と</a:t>
            </a:r>
            <a:r>
              <a:rPr lang="ja-JP" altLang="en-US" sz="2000">
                <a:latin typeface="Meiryo" panose="020B0604030504040204" pitchFamily="34" charset="-128"/>
                <a:ea typeface="Meiryo" panose="020B0604030504040204" pitchFamily="34" charset="-128"/>
                <a:cs typeface="Meiryo UI" panose="020B0604030504040204" pitchFamily="50" charset="-128"/>
              </a:rPr>
              <a:t>大幅伸長</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Ø"/>
            </a:pPr>
            <a:r>
              <a:rPr lang="en-US" altLang="ja-JP" sz="2000" b="1" u="sng" dirty="0">
                <a:latin typeface="Meiryo" panose="020B0604030504040204" pitchFamily="34" charset="-128"/>
                <a:ea typeface="Meiryo" panose="020B0604030504040204" pitchFamily="34" charset="-128"/>
                <a:cs typeface="Meiryo UI" panose="020B0604030504040204" pitchFamily="50" charset="-128"/>
              </a:rPr>
              <a:t>AI</a:t>
            </a:r>
            <a:r>
              <a:rPr lang="ja-JP" altLang="en-US" sz="2000" b="1" u="sng" dirty="0">
                <a:latin typeface="Meiryo" panose="020B0604030504040204" pitchFamily="34" charset="-128"/>
                <a:ea typeface="Meiryo" panose="020B0604030504040204" pitchFamily="34" charset="-128"/>
                <a:cs typeface="Meiryo UI" panose="020B0604030504040204" pitchFamily="50" charset="-128"/>
              </a:rPr>
              <a:t>連携</a:t>
            </a:r>
            <a:r>
              <a:rPr lang="ja-JP" altLang="en-US" sz="2000" dirty="0">
                <a:latin typeface="Meiryo" panose="020B0604030504040204" pitchFamily="34" charset="-128"/>
                <a:ea typeface="Meiryo" panose="020B0604030504040204" pitchFamily="34" charset="-128"/>
                <a:cs typeface="Meiryo UI" panose="020B0604030504040204" pitchFamily="50" charset="-128"/>
              </a:rPr>
              <a:t>により</a:t>
            </a:r>
            <a:r>
              <a:rPr lang="en-US" altLang="ja-JP" sz="2000" dirty="0">
                <a:latin typeface="Meiryo" panose="020B0604030504040204" pitchFamily="34" charset="-128"/>
                <a:ea typeface="Meiryo" panose="020B0604030504040204" pitchFamily="34" charset="-128"/>
                <a:cs typeface="Meiryo UI" panose="020B0604030504040204" pitchFamily="50" charset="-128"/>
              </a:rPr>
              <a:t>2025</a:t>
            </a:r>
            <a:r>
              <a:rPr lang="ja-JP" altLang="en-US" sz="2000" dirty="0">
                <a:latin typeface="Meiryo" panose="020B0604030504040204" pitchFamily="34" charset="-128"/>
                <a:ea typeface="Meiryo" panose="020B0604030504040204" pitchFamily="34" charset="-128"/>
                <a:cs typeface="Meiryo UI" panose="020B0604030504040204" pitchFamily="50" charset="-128"/>
              </a:rPr>
              <a:t>年度には</a:t>
            </a:r>
            <a:r>
              <a:rPr lang="en-US" altLang="ja-JP" sz="2000" dirty="0">
                <a:latin typeface="Meiryo" panose="020B0604030504040204" pitchFamily="34" charset="-128"/>
                <a:ea typeface="Meiryo" panose="020B0604030504040204" pitchFamily="34" charset="-128"/>
                <a:cs typeface="Meiryo UI" panose="020B0604030504040204" pitchFamily="50" charset="-128"/>
              </a:rPr>
              <a:t>1/3</a:t>
            </a:r>
            <a:r>
              <a:rPr lang="ja-JP" altLang="en-US" sz="2000" dirty="0">
                <a:latin typeface="Meiryo" panose="020B0604030504040204" pitchFamily="34" charset="-128"/>
                <a:ea typeface="Meiryo" panose="020B0604030504040204" pitchFamily="34" charset="-128"/>
                <a:cs typeface="Meiryo UI" panose="020B0604030504040204" pitchFamily="50" charset="-128"/>
              </a:rPr>
              <a:t>の業務が</a:t>
            </a:r>
            <a:r>
              <a:rPr lang="en-US" altLang="ja-JP" sz="2000" dirty="0">
                <a:latin typeface="Meiryo" panose="020B0604030504040204" pitchFamily="34" charset="-128"/>
                <a:ea typeface="Meiryo" panose="020B0604030504040204" pitchFamily="34" charset="-128"/>
                <a:cs typeface="Meiryo UI" panose="020B0604030504040204" pitchFamily="50" charset="-128"/>
              </a:rPr>
              <a:t>RPA</a:t>
            </a:r>
            <a:r>
              <a:rPr lang="ja-JP" altLang="en-US" sz="2000" dirty="0">
                <a:latin typeface="Meiryo" panose="020B0604030504040204" pitchFamily="34" charset="-128"/>
                <a:ea typeface="Meiryo" panose="020B0604030504040204" pitchFamily="34" charset="-128"/>
                <a:cs typeface="Meiryo UI" panose="020B0604030504040204" pitchFamily="50" charset="-128"/>
              </a:rPr>
              <a:t>に置き換わると予想</a:t>
            </a:r>
          </a:p>
        </p:txBody>
      </p:sp>
    </p:spTree>
    <p:extLst>
      <p:ext uri="{BB962C8B-B14F-4D97-AF65-F5344CB8AC3E}">
        <p14:creationId xmlns:p14="http://schemas.microsoft.com/office/powerpoint/2010/main" val="3255502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パイ 12">
            <a:extLst>
              <a:ext uri="{FF2B5EF4-FFF2-40B4-BE49-F238E27FC236}">
                <a16:creationId xmlns:a16="http://schemas.microsoft.com/office/drawing/2014/main" id="{1C9965DE-A4FC-C347-B57B-B516779F84C3}"/>
              </a:ext>
            </a:extLst>
          </p:cNvPr>
          <p:cNvSpPr/>
          <p:nvPr/>
        </p:nvSpPr>
        <p:spPr>
          <a:xfrm>
            <a:off x="5084144" y="1945405"/>
            <a:ext cx="3607725" cy="3606450"/>
          </a:xfrm>
          <a:prstGeom prst="pie">
            <a:avLst>
              <a:gd name="adj1" fmla="val 16168476"/>
              <a:gd name="adj2" fmla="val 15579748"/>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パイ 11">
            <a:extLst>
              <a:ext uri="{FF2B5EF4-FFF2-40B4-BE49-F238E27FC236}">
                <a16:creationId xmlns:a16="http://schemas.microsoft.com/office/drawing/2014/main" id="{0FD70B91-A1FB-9748-B604-B532D9180ABF}"/>
              </a:ext>
            </a:extLst>
          </p:cNvPr>
          <p:cNvSpPr/>
          <p:nvPr/>
        </p:nvSpPr>
        <p:spPr>
          <a:xfrm>
            <a:off x="512140" y="1945405"/>
            <a:ext cx="3607725" cy="3606450"/>
          </a:xfrm>
          <a:prstGeom prst="pie">
            <a:avLst>
              <a:gd name="adj1" fmla="val 16168476"/>
              <a:gd name="adj2" fmla="val 4770945"/>
            </a:avLst>
          </a:prstGeom>
          <a:solidFill>
            <a:srgbClr val="FF666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7C9DB7-0060-4446-BCA2-401B0D5B6192}"/>
              </a:ext>
            </a:extLst>
          </p:cNvPr>
          <p:cNvSpPr>
            <a:spLocks noGrp="1"/>
          </p:cNvSpPr>
          <p:nvPr>
            <p:ph type="title"/>
          </p:nvPr>
        </p:nvSpPr>
        <p:spPr/>
        <p:txBody>
          <a:bodyPr/>
          <a:lstStyle/>
          <a:p>
            <a:r>
              <a:rPr kumimoji="1" lang="en-US" altLang="ja-JP" dirty="0"/>
              <a:t>RPA</a:t>
            </a:r>
            <a:r>
              <a:rPr kumimoji="1" lang="ja-JP" altLang="en-US"/>
              <a:t>導入の期間と効果</a:t>
            </a:r>
          </a:p>
        </p:txBody>
      </p:sp>
      <p:sp>
        <p:nvSpPr>
          <p:cNvPr id="3" name="スライド番号プレースホルダー 2">
            <a:extLst>
              <a:ext uri="{FF2B5EF4-FFF2-40B4-BE49-F238E27FC236}">
                <a16:creationId xmlns:a16="http://schemas.microsoft.com/office/drawing/2014/main" id="{78E76169-7AF7-8841-A16F-AF0F5A070DBA}"/>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7" name="図 6">
            <a:extLst>
              <a:ext uri="{FF2B5EF4-FFF2-40B4-BE49-F238E27FC236}">
                <a16:creationId xmlns:a16="http://schemas.microsoft.com/office/drawing/2014/main" id="{73A4398E-167E-B945-A379-8C7DBC6D7CD3}"/>
              </a:ext>
            </a:extLst>
          </p:cNvPr>
          <p:cNvPicPr>
            <a:picLocks noChangeAspect="1"/>
          </p:cNvPicPr>
          <p:nvPr/>
        </p:nvPicPr>
        <p:blipFill>
          <a:blip r:embed="rId2"/>
          <a:stretch>
            <a:fillRect/>
          </a:stretch>
        </p:blipFill>
        <p:spPr>
          <a:xfrm>
            <a:off x="4572000" y="1691174"/>
            <a:ext cx="4621877" cy="4121312"/>
          </a:xfrm>
          <a:prstGeom prst="rect">
            <a:avLst/>
          </a:prstGeom>
        </p:spPr>
      </p:pic>
      <p:pic>
        <p:nvPicPr>
          <p:cNvPr id="8" name="図 7">
            <a:extLst>
              <a:ext uri="{FF2B5EF4-FFF2-40B4-BE49-F238E27FC236}">
                <a16:creationId xmlns:a16="http://schemas.microsoft.com/office/drawing/2014/main" id="{5A98B132-8686-E041-A7B4-F2BB7505A310}"/>
              </a:ext>
            </a:extLst>
          </p:cNvPr>
          <p:cNvPicPr>
            <a:picLocks noChangeAspect="1"/>
          </p:cNvPicPr>
          <p:nvPr/>
        </p:nvPicPr>
        <p:blipFill>
          <a:blip r:embed="rId3"/>
          <a:stretch>
            <a:fillRect/>
          </a:stretch>
        </p:blipFill>
        <p:spPr>
          <a:xfrm>
            <a:off x="0" y="1691174"/>
            <a:ext cx="4632009" cy="4114913"/>
          </a:xfrm>
          <a:prstGeom prst="rect">
            <a:avLst/>
          </a:prstGeom>
        </p:spPr>
      </p:pic>
      <p:sp>
        <p:nvSpPr>
          <p:cNvPr id="9" name="テキスト ボックス 8">
            <a:extLst>
              <a:ext uri="{FF2B5EF4-FFF2-40B4-BE49-F238E27FC236}">
                <a16:creationId xmlns:a16="http://schemas.microsoft.com/office/drawing/2014/main" id="{1BA6B6D9-4657-5740-9FAD-D8D60472C6C6}"/>
              </a:ext>
            </a:extLst>
          </p:cNvPr>
          <p:cNvSpPr txBox="1"/>
          <p:nvPr/>
        </p:nvSpPr>
        <p:spPr>
          <a:xfrm>
            <a:off x="736085" y="1321842"/>
            <a:ext cx="3159839"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導入期間：</a:t>
            </a:r>
            <a:r>
              <a:rPr kumimoji="1" lang="en-US" altLang="ja-JP" dirty="0">
                <a:latin typeface="Meiryo" panose="020B0604030504040204" pitchFamily="34" charset="-128"/>
                <a:ea typeface="Meiryo" panose="020B0604030504040204" pitchFamily="34" charset="-128"/>
              </a:rPr>
              <a:t>47%</a:t>
            </a:r>
            <a:r>
              <a:rPr kumimoji="1"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4</a:t>
            </a:r>
            <a:r>
              <a:rPr lang="ja-JP" altLang="en-US">
                <a:latin typeface="Meiryo" panose="020B0604030504040204" pitchFamily="34" charset="-128"/>
                <a:ea typeface="Meiryo" panose="020B0604030504040204" pitchFamily="34" charset="-128"/>
              </a:rPr>
              <a:t>週間</a:t>
            </a:r>
            <a:r>
              <a:rPr kumimoji="1" lang="ja-JP" altLang="en-US">
                <a:latin typeface="Meiryo" panose="020B0604030504040204" pitchFamily="34" charset="-128"/>
                <a:ea typeface="Meiryo" panose="020B0604030504040204" pitchFamily="34" charset="-128"/>
              </a:rPr>
              <a:t>以内</a:t>
            </a:r>
          </a:p>
        </p:txBody>
      </p:sp>
      <p:sp>
        <p:nvSpPr>
          <p:cNvPr id="10" name="テキスト ボックス 9">
            <a:extLst>
              <a:ext uri="{FF2B5EF4-FFF2-40B4-BE49-F238E27FC236}">
                <a16:creationId xmlns:a16="http://schemas.microsoft.com/office/drawing/2014/main" id="{0230D767-DA30-0943-AF15-16E480275F8B}"/>
              </a:ext>
            </a:extLst>
          </p:cNvPr>
          <p:cNvSpPr txBox="1"/>
          <p:nvPr/>
        </p:nvSpPr>
        <p:spPr>
          <a:xfrm>
            <a:off x="5379161" y="1321842"/>
            <a:ext cx="3007554" cy="369332"/>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導入効果：</a:t>
            </a:r>
            <a:r>
              <a:rPr lang="en-US" altLang="ja-JP" dirty="0">
                <a:latin typeface="Meiryo" panose="020B0604030504040204" pitchFamily="34" charset="-128"/>
                <a:ea typeface="Meiryo" panose="020B0604030504040204" pitchFamily="34" charset="-128"/>
              </a:rPr>
              <a:t>97%</a:t>
            </a:r>
            <a:r>
              <a:rPr lang="ja-JP" altLang="en-US">
                <a:latin typeface="Meiryo" panose="020B0604030504040204" pitchFamily="34" charset="-128"/>
                <a:ea typeface="Meiryo" panose="020B0604030504040204" pitchFamily="34" charset="-128"/>
              </a:rPr>
              <a:t>が</a:t>
            </a:r>
            <a:r>
              <a:rPr lang="en-US" altLang="ja-JP" dirty="0">
                <a:latin typeface="Meiryo" panose="020B0604030504040204" pitchFamily="34" charset="-128"/>
                <a:ea typeface="Meiryo" panose="020B0604030504040204" pitchFamily="34" charset="-128"/>
              </a:rPr>
              <a:t> 5</a:t>
            </a:r>
            <a:r>
              <a:rPr lang="ja-JP" altLang="en-US">
                <a:latin typeface="Meiryo" panose="020B0604030504040204" pitchFamily="34" charset="-128"/>
                <a:ea typeface="Meiryo" panose="020B0604030504040204" pitchFamily="34" charset="-128"/>
              </a:rPr>
              <a:t>割以上</a:t>
            </a:r>
            <a:endParaRPr kumimoji="1" lang="ja-JP" altLang="en-US">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A833D23-F630-4B48-82DA-AA5F919E44C5}"/>
              </a:ext>
            </a:extLst>
          </p:cNvPr>
          <p:cNvSpPr txBox="1"/>
          <p:nvPr/>
        </p:nvSpPr>
        <p:spPr>
          <a:xfrm>
            <a:off x="1845425" y="6001262"/>
            <a:ext cx="6907660" cy="230832"/>
          </a:xfrm>
          <a:prstGeom prst="rect">
            <a:avLst/>
          </a:prstGeom>
          <a:noFill/>
        </p:spPr>
        <p:txBody>
          <a:bodyPr wrap="none" rtlCol="0">
            <a:spAutoFit/>
          </a:bodyPr>
          <a:lstStyle/>
          <a:p>
            <a:pPr algn="r"/>
            <a:r>
              <a:rPr kumimoji="1" lang="ja-JP" altLang="en-US" sz="900">
                <a:latin typeface="Meiryo" panose="020B0604030504040204" pitchFamily="34" charset="-128"/>
                <a:ea typeface="Meiryo" panose="020B0604030504040204" pitchFamily="34" charset="-128"/>
              </a:rPr>
              <a:t>出典：日本</a:t>
            </a:r>
            <a:r>
              <a:rPr kumimoji="1"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協会、</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テクノロジーズ、アビームコンサルティング　</a:t>
            </a:r>
            <a:r>
              <a:rPr lang="en-US" altLang="ja-JP" sz="900" dirty="0">
                <a:latin typeface="Meiryo" panose="020B0604030504040204" pitchFamily="34" charset="-128"/>
                <a:ea typeface="Meiryo" panose="020B0604030504040204" pitchFamily="34" charset="-128"/>
              </a:rPr>
              <a:t>2017</a:t>
            </a:r>
            <a:r>
              <a:rPr lang="ja-JP" altLang="en-US" sz="900">
                <a:latin typeface="Meiryo" panose="020B0604030504040204" pitchFamily="34" charset="-128"/>
                <a:ea typeface="Meiryo" panose="020B0604030504040204" pitchFamily="34" charset="-128"/>
              </a:rPr>
              <a:t>年</a:t>
            </a:r>
            <a:r>
              <a:rPr lang="en-US" altLang="ja-JP" sz="900" dirty="0">
                <a:latin typeface="Meiryo" panose="020B0604030504040204" pitchFamily="34" charset="-128"/>
                <a:ea typeface="Meiryo" panose="020B0604030504040204" pitchFamily="34" charset="-128"/>
              </a:rPr>
              <a:t>1〜16</a:t>
            </a:r>
            <a:r>
              <a:rPr lang="ja-JP" altLang="en-US" sz="900">
                <a:latin typeface="Meiryo" panose="020B0604030504040204" pitchFamily="34" charset="-128"/>
                <a:ea typeface="Meiryo" panose="020B0604030504040204" pitchFamily="34" charset="-128"/>
              </a:rPr>
              <a:t>月に実施した「</a:t>
            </a:r>
            <a:r>
              <a:rPr lang="en-US" altLang="ja-JP" sz="900" dirty="0">
                <a:latin typeface="Meiryo" panose="020B0604030504040204" pitchFamily="34" charset="-128"/>
                <a:ea typeface="Meiryo" panose="020B0604030504040204" pitchFamily="34" charset="-128"/>
              </a:rPr>
              <a:t>RPA</a:t>
            </a:r>
            <a:r>
              <a:rPr lang="ja-JP" altLang="en-US" sz="900">
                <a:latin typeface="Meiryo" panose="020B0604030504040204" pitchFamily="34" charset="-128"/>
                <a:ea typeface="Meiryo" panose="020B0604030504040204" pitchFamily="34" charset="-128"/>
              </a:rPr>
              <a:t>導入企業の実態把握」</a:t>
            </a:r>
            <a:endParaRPr kumimoji="1" lang="ja-JP" altLang="en-US" sz="9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10864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p:txBody>
          <a:bodyPr/>
          <a:lstStyle/>
          <a:p>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の導入効果</a:t>
            </a:r>
          </a:p>
        </p:txBody>
      </p:sp>
      <p:graphicFrame>
        <p:nvGraphicFramePr>
          <p:cNvPr id="19" name="表 18"/>
          <p:cNvGraphicFramePr>
            <a:graphicFrameLocks noGrp="1"/>
          </p:cNvGraphicFramePr>
          <p:nvPr>
            <p:extLst/>
          </p:nvPr>
        </p:nvGraphicFramePr>
        <p:xfrm>
          <a:off x="232756" y="888631"/>
          <a:ext cx="8670175" cy="5577316"/>
        </p:xfrm>
        <a:graphic>
          <a:graphicData uri="http://schemas.openxmlformats.org/drawingml/2006/table">
            <a:tbl>
              <a:tblPr firstRow="1" bandRow="1">
                <a:tableStyleId>{D7AC3CCA-C797-4891-BE02-D94E43425B78}</a:tableStyleId>
              </a:tblPr>
              <a:tblGrid>
                <a:gridCol w="3619974">
                  <a:extLst>
                    <a:ext uri="{9D8B030D-6E8A-4147-A177-3AD203B41FA5}">
                      <a16:colId xmlns:a16="http://schemas.microsoft.com/office/drawing/2014/main" val="20000"/>
                    </a:ext>
                  </a:extLst>
                </a:gridCol>
                <a:gridCol w="5050201">
                  <a:extLst>
                    <a:ext uri="{9D8B030D-6E8A-4147-A177-3AD203B41FA5}">
                      <a16:colId xmlns:a16="http://schemas.microsoft.com/office/drawing/2014/main" val="20001"/>
                    </a:ext>
                  </a:extLst>
                </a:gridCol>
              </a:tblGrid>
              <a:tr h="0">
                <a:tc>
                  <a:txBody>
                    <a:bodyPr/>
                    <a:lstStyle/>
                    <a:p>
                      <a:pPr algn="ctr"/>
                      <a:r>
                        <a:rPr kumimoji="1" lang="ja-JP" altLang="en-US" sz="1800" b="0">
                          <a:latin typeface="Meiryo" panose="020B0604030504040204" pitchFamily="34" charset="-128"/>
                          <a:ea typeface="Meiryo" panose="020B0604030504040204" pitchFamily="34" charset="-128"/>
                        </a:rPr>
                        <a:t>概要</a:t>
                      </a:r>
                      <a:endParaRPr kumimoji="1" lang="ja-JP" altLang="en-US" sz="1800" b="0" dirty="0">
                        <a:latin typeface="Meiryo" panose="020B0604030504040204" pitchFamily="34" charset="-128"/>
                        <a:ea typeface="Meiryo" panose="020B0604030504040204" pitchFamily="34" charset="-128"/>
                      </a:endParaRPr>
                    </a:p>
                  </a:txBody>
                  <a:tcPr anchor="ctr">
                    <a:solidFill>
                      <a:schemeClr val="bg1">
                        <a:lumMod val="85000"/>
                      </a:schemeClr>
                    </a:solidFill>
                  </a:tcPr>
                </a:tc>
                <a:tc>
                  <a:txBody>
                    <a:bodyPr/>
                    <a:lstStyle/>
                    <a:p>
                      <a:pPr algn="ctr"/>
                      <a:r>
                        <a:rPr kumimoji="1" lang="ja-JP" altLang="en-US" sz="1800" b="0" dirty="0">
                          <a:latin typeface="Meiryo" panose="020B0604030504040204" pitchFamily="34" charset="-128"/>
                          <a:ea typeface="Meiryo" panose="020B0604030504040204" pitchFamily="34" charset="-128"/>
                        </a:rPr>
                        <a:t>詳細</a:t>
                      </a:r>
                    </a:p>
                  </a:txBody>
                  <a:tcPr anchor="ctr">
                    <a:solidFill>
                      <a:schemeClr val="bg1">
                        <a:lumMod val="85000"/>
                      </a:schemeClr>
                    </a:solidFill>
                  </a:tcPr>
                </a:tc>
                <a:extLst>
                  <a:ext uri="{0D108BD9-81ED-4DB2-BD59-A6C34878D82A}">
                    <a16:rowId xmlns:a16="http://schemas.microsoft.com/office/drawing/2014/main" val="10000"/>
                  </a:ext>
                </a:extLst>
              </a:tr>
              <a:tr h="1088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solidFill>
                            <a:schemeClr val="bg1"/>
                          </a:solidFill>
                          <a:latin typeface="Meiryo" panose="020B0604030504040204" pitchFamily="34" charset="-128"/>
                          <a:ea typeface="Meiryo" panose="020B0604030504040204" pitchFamily="34" charset="-128"/>
                        </a:rPr>
                        <a:t>1.</a:t>
                      </a:r>
                      <a:r>
                        <a:rPr kumimoji="1" lang="ja-JP" altLang="en-US" sz="1800" b="1" dirty="0">
                          <a:solidFill>
                            <a:schemeClr val="bg1"/>
                          </a:solidFill>
                          <a:latin typeface="Meiryo" panose="020B0604030504040204" pitchFamily="34" charset="-128"/>
                          <a:ea typeface="Meiryo" panose="020B0604030504040204" pitchFamily="34" charset="-128"/>
                        </a:rPr>
                        <a:t>人件費の削減</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・コスト削減（人件費</a:t>
                      </a:r>
                      <a:r>
                        <a:rPr kumimoji="1" lang="en-US" altLang="ja-JP" sz="1600" dirty="0">
                          <a:latin typeface="Meiryo" panose="020B0604030504040204" pitchFamily="34" charset="-128"/>
                          <a:ea typeface="Meiryo" panose="020B0604030504040204" pitchFamily="34" charset="-128"/>
                        </a:rPr>
                        <a:t>1/3</a:t>
                      </a:r>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1/10</a:t>
                      </a:r>
                      <a:r>
                        <a:rPr kumimoji="1" lang="ja-JP" altLang="en-US" sz="1600" dirty="0">
                          <a:latin typeface="Meiryo" panose="020B0604030504040204" pitchFamily="34" charset="-128"/>
                          <a:ea typeface="Meiryo" panose="020B0604030504040204" pitchFamily="34" charset="-128"/>
                        </a:rPr>
                        <a:t>）</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・長時間労働の是正（残業抑制）</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・人員の管理工数・コストを削減</a:t>
                      </a:r>
                    </a:p>
                  </a:txBody>
                  <a:tcPr anchor="ctr">
                    <a:solidFill>
                      <a:schemeClr val="bg1"/>
                    </a:solidFill>
                  </a:tcPr>
                </a:tc>
                <a:extLst>
                  <a:ext uri="{0D108BD9-81ED-4DB2-BD59-A6C34878D82A}">
                    <a16:rowId xmlns:a16="http://schemas.microsoft.com/office/drawing/2014/main" val="10001"/>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2.</a:t>
                      </a:r>
                      <a:r>
                        <a:rPr kumimoji="1" lang="ja-JP" altLang="en-US" sz="1800" b="1" dirty="0">
                          <a:solidFill>
                            <a:schemeClr val="bg1"/>
                          </a:solidFill>
                          <a:latin typeface="Meiryo" panose="020B0604030504040204" pitchFamily="34" charset="-128"/>
                          <a:ea typeface="Meiryo" panose="020B0604030504040204" pitchFamily="34" charset="-128"/>
                        </a:rPr>
                        <a:t>生産性の向上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・処理スピードが高速（人の数百倍）</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a:t>
                      </a:r>
                      <a:r>
                        <a:rPr kumimoji="1" lang="en-US" altLang="ja-JP" sz="1600" dirty="0">
                          <a:latin typeface="Meiryo" panose="020B0604030504040204" pitchFamily="34" charset="-128"/>
                          <a:ea typeface="Meiryo" panose="020B0604030504040204" pitchFamily="34" charset="-128"/>
                        </a:rPr>
                        <a:t>24</a:t>
                      </a:r>
                      <a:r>
                        <a:rPr kumimoji="1" lang="ja-JP" altLang="en-US" sz="1600" dirty="0">
                          <a:latin typeface="Meiryo" panose="020B0604030504040204" pitchFamily="34" charset="-128"/>
                          <a:ea typeface="Meiryo" panose="020B0604030504040204" pitchFamily="34" charset="-128"/>
                        </a:rPr>
                        <a:t>時間</a:t>
                      </a:r>
                      <a:r>
                        <a:rPr kumimoji="1" lang="en-US" altLang="ja-JP" sz="1600" dirty="0">
                          <a:latin typeface="Meiryo" panose="020B0604030504040204" pitchFamily="34" charset="-128"/>
                          <a:ea typeface="Meiryo" panose="020B0604030504040204" pitchFamily="34" charset="-128"/>
                        </a:rPr>
                        <a:t>365</a:t>
                      </a:r>
                      <a:r>
                        <a:rPr kumimoji="1" lang="ja-JP" altLang="en-US" sz="1600" dirty="0">
                          <a:latin typeface="Meiryo" panose="020B0604030504040204" pitchFamily="34" charset="-128"/>
                          <a:ea typeface="Meiryo" panose="020B0604030504040204" pitchFamily="34" charset="-128"/>
                        </a:rPr>
                        <a:t>日の業務が可能</a:t>
                      </a:r>
                    </a:p>
                  </a:txBody>
                  <a:tcPr anchor="ctr">
                    <a:solidFill>
                      <a:schemeClr val="bg1"/>
                    </a:solidFill>
                  </a:tcPr>
                </a:tc>
                <a:extLst>
                  <a:ext uri="{0D108BD9-81ED-4DB2-BD59-A6C34878D82A}">
                    <a16:rowId xmlns:a16="http://schemas.microsoft.com/office/drawing/2014/main" val="10002"/>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3.</a:t>
                      </a:r>
                      <a:r>
                        <a:rPr kumimoji="1" lang="ja-JP" altLang="en-US" sz="1800" b="1" dirty="0">
                          <a:solidFill>
                            <a:schemeClr val="bg1"/>
                          </a:solidFill>
                          <a:latin typeface="Meiryo" panose="020B0604030504040204" pitchFamily="34" charset="-128"/>
                          <a:ea typeface="Meiryo" panose="020B0604030504040204" pitchFamily="34" charset="-128"/>
                        </a:rPr>
                        <a:t>業務品質の向上</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・ヒューマンエラーを撲滅</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・不正やセキュリティ事故の発生リスクを撲滅</a:t>
                      </a:r>
                    </a:p>
                  </a:txBody>
                  <a:tcPr anchor="ctr">
                    <a:solidFill>
                      <a:schemeClr val="bg1"/>
                    </a:solidFill>
                  </a:tcPr>
                </a:tc>
                <a:extLst>
                  <a:ext uri="{0D108BD9-81ED-4DB2-BD59-A6C34878D82A}">
                    <a16:rowId xmlns:a16="http://schemas.microsoft.com/office/drawing/2014/main" val="10003"/>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4.</a:t>
                      </a:r>
                      <a:r>
                        <a:rPr kumimoji="1" lang="ja-JP" altLang="en-US" sz="1800" b="1" dirty="0">
                          <a:solidFill>
                            <a:schemeClr val="bg1"/>
                          </a:solidFill>
                          <a:latin typeface="Meiryo" panose="020B0604030504040204" pitchFamily="34" charset="-128"/>
                          <a:ea typeface="Meiryo" panose="020B0604030504040204" pitchFamily="34" charset="-128"/>
                        </a:rPr>
                        <a:t>高付加価値業務へのシフト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・定型業務を</a:t>
                      </a:r>
                      <a:r>
                        <a:rPr kumimoji="1" lang="en-US" altLang="ja-JP" sz="1600" dirty="0">
                          <a:latin typeface="Meiryo" panose="020B0604030504040204" pitchFamily="34" charset="-128"/>
                          <a:ea typeface="Meiryo" panose="020B0604030504040204" pitchFamily="34" charset="-128"/>
                        </a:rPr>
                        <a:t>RPA</a:t>
                      </a:r>
                      <a:r>
                        <a:rPr kumimoji="1" lang="ja-JP" altLang="en-US" sz="1600" dirty="0">
                          <a:latin typeface="Meiryo" panose="020B0604030504040204" pitchFamily="34" charset="-128"/>
                          <a:ea typeface="Meiryo" panose="020B0604030504040204" pitchFamily="34" charset="-128"/>
                        </a:rPr>
                        <a:t>へ置き換えることにより、戦略</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検討など高付加価値業務へシフト可能</a:t>
                      </a:r>
                    </a:p>
                  </a:txBody>
                  <a:tcPr anchor="ctr">
                    <a:solidFill>
                      <a:schemeClr val="bg1"/>
                    </a:solidFill>
                  </a:tcPr>
                </a:tc>
                <a:extLst>
                  <a:ext uri="{0D108BD9-81ED-4DB2-BD59-A6C34878D82A}">
                    <a16:rowId xmlns:a16="http://schemas.microsoft.com/office/drawing/2014/main" val="10004"/>
                  </a:ext>
                </a:extLst>
              </a:tr>
              <a:tr h="758644">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5.</a:t>
                      </a:r>
                      <a:r>
                        <a:rPr kumimoji="1" lang="ja-JP" altLang="en-US" sz="1800" b="1" dirty="0">
                          <a:solidFill>
                            <a:schemeClr val="bg1"/>
                          </a:solidFill>
                          <a:latin typeface="Meiryo" panose="020B0604030504040204" pitchFamily="34" charset="-128"/>
                          <a:ea typeface="Meiryo" panose="020B0604030504040204" pitchFamily="34" charset="-128"/>
                        </a:rPr>
                        <a:t>リソース増減への柔軟な対応</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・繁忙期のリソース増加・閑散期のリソース削減</a:t>
                      </a:r>
                      <a:br>
                        <a:rPr kumimoji="1" lang="en-US" altLang="ja-JP" sz="1600" dirty="0">
                          <a:latin typeface="Meiryo" panose="020B0604030504040204" pitchFamily="34" charset="-128"/>
                          <a:ea typeface="Meiryo" panose="020B0604030504040204" pitchFamily="34" charset="-128"/>
                        </a:rPr>
                      </a:br>
                      <a:r>
                        <a:rPr kumimoji="1" lang="ja-JP" altLang="en-US" sz="1600" dirty="0">
                          <a:latin typeface="Meiryo" panose="020B0604030504040204" pitchFamily="34" charset="-128"/>
                          <a:ea typeface="Meiryo" panose="020B0604030504040204" pitchFamily="34" charset="-128"/>
                        </a:rPr>
                        <a:t>　を容易に実現</a:t>
                      </a:r>
                    </a:p>
                  </a:txBody>
                  <a:tcPr anchor="ctr">
                    <a:solidFill>
                      <a:schemeClr val="bg1"/>
                    </a:solidFill>
                  </a:tcPr>
                </a:tc>
                <a:extLst>
                  <a:ext uri="{0D108BD9-81ED-4DB2-BD59-A6C34878D82A}">
                    <a16:rowId xmlns:a16="http://schemas.microsoft.com/office/drawing/2014/main" val="10005"/>
                  </a:ext>
                </a:extLst>
              </a:tr>
              <a:tr h="1088490">
                <a:tc>
                  <a:txBody>
                    <a:bodyPr/>
                    <a:lstStyle/>
                    <a:p>
                      <a:r>
                        <a:rPr kumimoji="1" lang="en-US" altLang="ja-JP" sz="1800" b="1" dirty="0">
                          <a:solidFill>
                            <a:schemeClr val="bg1"/>
                          </a:solidFill>
                          <a:latin typeface="Meiryo" panose="020B0604030504040204" pitchFamily="34" charset="-128"/>
                          <a:ea typeface="Meiryo" panose="020B0604030504040204" pitchFamily="34" charset="-128"/>
                        </a:rPr>
                        <a:t>6.</a:t>
                      </a:r>
                      <a:r>
                        <a:rPr kumimoji="1" lang="ja-JP" altLang="en-US" sz="1800" b="1" dirty="0">
                          <a:solidFill>
                            <a:schemeClr val="bg1"/>
                          </a:solidFill>
                          <a:latin typeface="Meiryo" panose="020B0604030504040204" pitchFamily="34" charset="-128"/>
                          <a:ea typeface="Meiryo" panose="020B0604030504040204" pitchFamily="34" charset="-128"/>
                        </a:rPr>
                        <a:t>ノウハウの属人化の解消</a:t>
                      </a:r>
                    </a:p>
                  </a:txBody>
                  <a:tcPr anchor="ctr">
                    <a:solidFill>
                      <a:srgbClr val="0070C0"/>
                    </a:solidFill>
                  </a:tcPr>
                </a:tc>
                <a:tc>
                  <a:txBody>
                    <a:bodyPr/>
                    <a:lstStyle/>
                    <a:p>
                      <a:r>
                        <a:rPr kumimoji="1" lang="ja-JP" altLang="en-US" sz="1600" dirty="0">
                          <a:latin typeface="Meiryo" panose="020B0604030504040204" pitchFamily="34" charset="-128"/>
                          <a:ea typeface="Meiryo" panose="020B0604030504040204" pitchFamily="34" charset="-128"/>
                        </a:rPr>
                        <a:t>・業務の属人化を解消</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・異動・退職による業務の引継ぎが不要</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・ノウハウの見える化</a:t>
                      </a:r>
                      <a:endParaRPr kumimoji="1" lang="en-US" altLang="ja-JP" sz="1600" dirty="0">
                        <a:latin typeface="Meiryo" panose="020B0604030504040204" pitchFamily="34" charset="-128"/>
                        <a:ea typeface="Meiryo" panose="020B0604030504040204" pitchFamily="34" charset="-128"/>
                      </a:endParaRPr>
                    </a:p>
                  </a:txBody>
                  <a:tcPr anchor="c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6395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59DB79D-AD59-7C4A-B9C0-45F79EE24F45}"/>
              </a:ext>
            </a:extLst>
          </p:cNvPr>
          <p:cNvSpPr>
            <a:spLocks noGrp="1"/>
          </p:cNvSpPr>
          <p:nvPr>
            <p:ph type="title"/>
          </p:nvPr>
        </p:nvSpPr>
        <p:spPr/>
        <p:txBody>
          <a:bodyPr/>
          <a:lstStyle/>
          <a:p>
            <a:r>
              <a:rPr lang="ja-JP" altLang="en-US" kern="0">
                <a:solidFill>
                  <a:schemeClr val="tx1"/>
                </a:solidFill>
                <a:latin typeface="Meiryo UI" panose="020B0604030504040204" pitchFamily="50" charset="-128"/>
                <a:ea typeface="Meiryo UI" panose="020B0604030504040204" pitchFamily="50" charset="-128"/>
                <a:cs typeface="Meiryo UI" panose="020B0604030504040204" pitchFamily="50" charset="-128"/>
              </a:rPr>
              <a:t>どんな作業が自動化できるか？</a:t>
            </a:r>
            <a:endParaRPr kumimoji="1" lang="ja-JP" altLang="en-US"/>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17</a:t>
            </a:fld>
            <a:endParaRPr lang="de-DE" altLang="ja-JP" dirty="0"/>
          </a:p>
        </p:txBody>
      </p:sp>
      <p:sp>
        <p:nvSpPr>
          <p:cNvPr id="20" name="コンテンツ プレースホルダー 2"/>
          <p:cNvSpPr>
            <a:spLocks noGrp="1"/>
          </p:cNvSpPr>
          <p:nvPr>
            <p:ph idx="4294967295"/>
          </p:nvPr>
        </p:nvSpPr>
        <p:spPr>
          <a:xfrm>
            <a:off x="357188" y="5191125"/>
            <a:ext cx="4595301" cy="1271588"/>
          </a:xfrm>
        </p:spPr>
        <p:txBody>
          <a:bodyPr>
            <a:normAutofit fontScale="92500"/>
          </a:bodyPr>
          <a:lstStyle/>
          <a:p>
            <a:pPr>
              <a:buClr>
                <a:srgbClr val="FF0000"/>
              </a:buClr>
              <a:buSzPct val="80000"/>
              <a:buFont typeface="Apple Color Emoji" pitchFamily="2" charset="0"/>
              <a:buChar char="❌"/>
            </a:pPr>
            <a:r>
              <a:rPr lang="en-US" altLang="ja-JP" sz="2000" b="1" dirty="0">
                <a:solidFill>
                  <a:srgbClr val="FF0000"/>
                </a:solidFill>
                <a:latin typeface="Meiryo" panose="020B0604030504040204" pitchFamily="34" charset="-128"/>
                <a:ea typeface="Meiryo" panose="020B0604030504040204" pitchFamily="34" charset="-128"/>
              </a:rPr>
              <a:t>RPA</a:t>
            </a:r>
            <a:r>
              <a:rPr lang="ja-JP" altLang="en-US" sz="2000" b="1" dirty="0">
                <a:solidFill>
                  <a:srgbClr val="FF0000"/>
                </a:solidFill>
                <a:latin typeface="Meiryo" panose="020B0604030504040204" pitchFamily="34" charset="-128"/>
                <a:ea typeface="Meiryo" panose="020B0604030504040204" pitchFamily="34" charset="-128"/>
              </a:rPr>
              <a:t>に向いて</a:t>
            </a:r>
            <a:r>
              <a:rPr lang="ja-JP" altLang="en-US" sz="2000" b="1">
                <a:solidFill>
                  <a:srgbClr val="FF0000"/>
                </a:solidFill>
                <a:latin typeface="Meiryo" panose="020B0604030504040204" pitchFamily="34" charset="-128"/>
                <a:ea typeface="Meiryo" panose="020B0604030504040204" pitchFamily="34" charset="-128"/>
              </a:rPr>
              <a:t>いない作業</a:t>
            </a:r>
            <a:endParaRPr lang="en-US" altLang="ja-JP" sz="2000" b="1" dirty="0">
              <a:solidFill>
                <a:srgbClr val="FF0000"/>
              </a:solidFill>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ルール</a:t>
            </a:r>
            <a:r>
              <a:rPr lang="ja-JP" altLang="en-US" sz="1600" dirty="0">
                <a:latin typeface="Meiryo" panose="020B0604030504040204" pitchFamily="34" charset="-128"/>
                <a:ea typeface="Meiryo" panose="020B0604030504040204" pitchFamily="34" charset="-128"/>
              </a:rPr>
              <a:t>と手順が明確に</a:t>
            </a:r>
            <a:r>
              <a:rPr lang="ja-JP" altLang="en-US" sz="1600">
                <a:latin typeface="Meiryo" panose="020B0604030504040204" pitchFamily="34" charset="-128"/>
                <a:ea typeface="Meiryo" panose="020B0604030504040204" pitchFamily="34" charset="-128"/>
              </a:rPr>
              <a:t>決まっていない</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定期</a:t>
            </a:r>
            <a:r>
              <a:rPr lang="ja-JP" altLang="en-US" sz="1600" dirty="0">
                <a:latin typeface="Meiryo" panose="020B0604030504040204" pitchFamily="34" charset="-128"/>
                <a:ea typeface="Meiryo" panose="020B0604030504040204" pitchFamily="34" charset="-128"/>
              </a:rPr>
              <a:t>に実行されない（年</a:t>
            </a:r>
            <a:r>
              <a:rPr lang="en-US" altLang="ja-JP" sz="1600" dirty="0">
                <a:latin typeface="Meiryo" panose="020B0604030504040204" pitchFamily="34" charset="-128"/>
                <a:ea typeface="Meiryo" panose="020B0604030504040204" pitchFamily="34" charset="-128"/>
              </a:rPr>
              <a:t>1</a:t>
            </a:r>
            <a:r>
              <a:rPr lang="ja-JP" altLang="en-US" sz="1600" dirty="0">
                <a:latin typeface="Meiryo" panose="020B0604030504040204" pitchFamily="34" charset="-128"/>
                <a:ea typeface="Meiryo" panose="020B0604030504040204" pitchFamily="34" charset="-128"/>
              </a:rPr>
              <a:t>回の業務</a:t>
            </a:r>
            <a:r>
              <a:rPr lang="ja-JP" altLang="en-US" sz="1600">
                <a:latin typeface="Meiryo" panose="020B0604030504040204" pitchFamily="34" charset="-128"/>
                <a:ea typeface="Meiryo" panose="020B0604030504040204" pitchFamily="34" charset="-128"/>
              </a:rPr>
              <a:t>など）</a:t>
            </a:r>
            <a:endParaRPr lang="en-US" altLang="ja-JP" sz="1600" dirty="0">
              <a:latin typeface="Meiryo" panose="020B0604030504040204" pitchFamily="34" charset="-128"/>
              <a:ea typeface="Meiryo" panose="020B0604030504040204" pitchFamily="34" charset="-128"/>
            </a:endParaRPr>
          </a:p>
          <a:p>
            <a:pPr lvl="1">
              <a:buClr>
                <a:srgbClr val="FF0000"/>
              </a:buClr>
              <a:buFont typeface="Wingdings" pitchFamily="2" charset="2"/>
              <a:buChar char="ü"/>
            </a:pPr>
            <a:r>
              <a:rPr lang="ja-JP" altLang="en-US" sz="1600">
                <a:latin typeface="Meiryo" panose="020B0604030504040204" pitchFamily="34" charset="-128"/>
                <a:ea typeface="Meiryo" panose="020B0604030504040204" pitchFamily="34" charset="-128"/>
              </a:rPr>
              <a:t>処理</a:t>
            </a:r>
            <a:r>
              <a:rPr lang="ja-JP" altLang="en-US" sz="1600" dirty="0">
                <a:latin typeface="Meiryo" panose="020B0604030504040204" pitchFamily="34" charset="-128"/>
                <a:ea typeface="Meiryo" panose="020B0604030504040204" pitchFamily="34" charset="-128"/>
              </a:rPr>
              <a:t>パターンが多い　　など</a:t>
            </a:r>
          </a:p>
        </p:txBody>
      </p:sp>
      <p:sp>
        <p:nvSpPr>
          <p:cNvPr id="18" name="AutoShape 6" descr="「シティバンク」の画像検索結果"/>
          <p:cNvSpPr>
            <a:spLocks noChangeAspect="1" noChangeArrowheads="1"/>
          </p:cNvSpPr>
          <p:nvPr/>
        </p:nvSpPr>
        <p:spPr bwMode="auto">
          <a:xfrm>
            <a:off x="155575" y="130419"/>
            <a:ext cx="304800"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コンテンツ プレースホルダー 2"/>
          <p:cNvSpPr txBox="1">
            <a:spLocks/>
          </p:cNvSpPr>
          <p:nvPr/>
        </p:nvSpPr>
        <p:spPr bwMode="gray">
          <a:xfrm>
            <a:off x="5622763" y="1786441"/>
            <a:ext cx="3329316" cy="3150088"/>
          </a:xfrm>
          <a:prstGeom prst="rect">
            <a:avLst/>
          </a:prstGeom>
          <a:no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17" name="テキスト ボックス 16"/>
          <p:cNvSpPr txBox="1"/>
          <p:nvPr/>
        </p:nvSpPr>
        <p:spPr>
          <a:xfrm>
            <a:off x="5586213" y="1461245"/>
            <a:ext cx="3329318"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対象業務例</a:t>
            </a:r>
          </a:p>
        </p:txBody>
      </p:sp>
      <p:sp>
        <p:nvSpPr>
          <p:cNvPr id="31" name="コンテンツ プレースホルダー 2"/>
          <p:cNvSpPr txBox="1">
            <a:spLocks/>
          </p:cNvSpPr>
          <p:nvPr/>
        </p:nvSpPr>
        <p:spPr bwMode="gray">
          <a:xfrm>
            <a:off x="260450" y="1784537"/>
            <a:ext cx="2162315" cy="3150088"/>
          </a:xfrm>
          <a:prstGeom prst="rect">
            <a:avLst/>
          </a:prstGeom>
          <a:solidFill>
            <a:srgbClr val="FFFFFF"/>
          </a:solid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定型作業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ルールが決められる</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単純作業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作業手順が単純</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反復作業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同じやり方の繰り返し</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大量作業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件数が多い</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32" name="テキスト ボックス 31"/>
          <p:cNvSpPr txBox="1"/>
          <p:nvPr/>
        </p:nvSpPr>
        <p:spPr>
          <a:xfrm>
            <a:off x="260450" y="1453934"/>
            <a:ext cx="2186530"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に向く作業</a:t>
            </a:r>
          </a:p>
        </p:txBody>
      </p:sp>
      <p:sp>
        <p:nvSpPr>
          <p:cNvPr id="14" name="二等辺三角形 31"/>
          <p:cNvSpPr>
            <a:spLocks noChangeArrowheads="1"/>
          </p:cNvSpPr>
          <p:nvPr/>
        </p:nvSpPr>
        <p:spPr bwMode="gray">
          <a:xfrm rot="5400000">
            <a:off x="1100553" y="3118243"/>
            <a:ext cx="3162810" cy="469953"/>
          </a:xfrm>
          <a:prstGeom prst="triangle">
            <a:avLst>
              <a:gd name="adj" fmla="val 50000"/>
            </a:avLst>
          </a:prstGeom>
          <a:solidFill>
            <a:schemeClr val="accent6">
              <a:lumMod val="75000"/>
            </a:schemeClr>
          </a:solidFill>
          <a:ln>
            <a:noFill/>
          </a:ln>
          <a:extLst/>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1" name="コンテンツ プレースホルダー 2"/>
          <p:cNvSpPr txBox="1">
            <a:spLocks/>
          </p:cNvSpPr>
          <p:nvPr/>
        </p:nvSpPr>
        <p:spPr bwMode="gray">
          <a:xfrm>
            <a:off x="2905513" y="1784537"/>
            <a:ext cx="2162315" cy="3150088"/>
          </a:xfrm>
          <a:prstGeom prst="rect">
            <a:avLst/>
          </a:prstGeom>
          <a:solidFill>
            <a:srgbClr val="FFFFFF"/>
          </a:solidFill>
          <a:ln w="28575">
            <a:solidFill>
              <a:srgbClr val="0070C0"/>
            </a:solid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情報収集</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DB/Web</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サイト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情報読込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画面</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帳票</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データ入力</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システム間連携</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検証</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433388" lvl="3" indent="0">
              <a:lnSpc>
                <a:spcPts val="2000"/>
              </a:lnSpc>
              <a:buClrTx/>
              <a:buNone/>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比較／照合</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214313" lvl="2" indent="0">
              <a:lnSpc>
                <a:spcPts val="2000"/>
              </a:lnSpc>
              <a:buClrTx/>
              <a:buNone/>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
        <p:nvSpPr>
          <p:cNvPr id="22" name="テキスト ボックス 21"/>
          <p:cNvSpPr txBox="1"/>
          <p:nvPr/>
        </p:nvSpPr>
        <p:spPr>
          <a:xfrm>
            <a:off x="2899115" y="1466964"/>
            <a:ext cx="2186533" cy="340770"/>
          </a:xfrm>
          <a:prstGeom prst="rect">
            <a:avLst/>
          </a:prstGeom>
          <a:solidFill>
            <a:srgbClr val="0070C0"/>
          </a:solidFill>
          <a:ln>
            <a:solidFill>
              <a:srgbClr val="0070C0"/>
            </a:solidFill>
          </a:ln>
        </p:spPr>
        <p:style>
          <a:lnRef idx="1">
            <a:schemeClr val="accent5"/>
          </a:lnRef>
          <a:fillRef idx="3">
            <a:schemeClr val="accent5"/>
          </a:fillRef>
          <a:effectRef idx="2">
            <a:schemeClr val="accent5"/>
          </a:effectRef>
          <a:fontRef idx="minor">
            <a:schemeClr val="lt1"/>
          </a:fontRef>
        </p:style>
        <p:txBody>
          <a:bodyPr wrap="square" lIns="63152" tIns="31577" rIns="63152" bIns="31577" rtlCol="0">
            <a:spAutoFit/>
          </a:bodyPr>
          <a:lstStyle/>
          <a:p>
            <a:pPr algn="ct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適用処理</a:t>
            </a:r>
          </a:p>
        </p:txBody>
      </p:sp>
      <p:sp>
        <p:nvSpPr>
          <p:cNvPr id="23" name="二等辺三角形 31"/>
          <p:cNvSpPr>
            <a:spLocks noChangeArrowheads="1"/>
          </p:cNvSpPr>
          <p:nvPr/>
        </p:nvSpPr>
        <p:spPr bwMode="gray">
          <a:xfrm rot="5400000">
            <a:off x="3751977" y="3124604"/>
            <a:ext cx="3150088" cy="469953"/>
          </a:xfrm>
          <a:prstGeom prst="triangle">
            <a:avLst>
              <a:gd name="adj" fmla="val 50000"/>
            </a:avLst>
          </a:prstGeom>
          <a:solidFill>
            <a:schemeClr val="accent6">
              <a:lumMod val="75000"/>
            </a:schemeClr>
          </a:solidFill>
          <a:ln>
            <a:noFill/>
          </a:ln>
          <a:extLst/>
        </p:spPr>
        <p:txBody>
          <a:bodyPr wrap="none" anchor="ctr"/>
          <a:lstStyle/>
          <a:p>
            <a:endParaRPr lang="ja-JP" altLang="en-US" dirty="0">
              <a:solidFill>
                <a:schemeClr val="tx1"/>
              </a:solidFill>
              <a:latin typeface="Meiryo UI" pitchFamily="50" charset="-128"/>
              <a:ea typeface="Meiryo UI" pitchFamily="50" charset="-128"/>
              <a:cs typeface="Meiryo UI" pitchFamily="50" charset="-128"/>
            </a:endParaRPr>
          </a:p>
        </p:txBody>
      </p:sp>
      <p:sp>
        <p:nvSpPr>
          <p:cNvPr id="26" name="コンテンツ プレースホルダー 2"/>
          <p:cNvSpPr txBox="1">
            <a:spLocks/>
          </p:cNvSpPr>
          <p:nvPr/>
        </p:nvSpPr>
        <p:spPr bwMode="gray">
          <a:xfrm>
            <a:off x="230095" y="882996"/>
            <a:ext cx="4570505" cy="38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795338" indent="-138113" algn="l" defTabSz="457200" rtl="0" fontAlgn="base">
              <a:lnSpc>
                <a:spcPct val="95000"/>
              </a:lnSpc>
              <a:spcBef>
                <a:spcPct val="20000"/>
              </a:spcBef>
              <a:spcAft>
                <a:spcPct val="10000"/>
              </a:spcAft>
              <a:buClr>
                <a:srgbClr val="87867E"/>
              </a:buClr>
              <a:buSzPct val="100000"/>
              <a:buChar char="•"/>
              <a:defRPr kumimoji="1"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1014413" indent="-134938" algn="l" defTabSz="457200" rtl="0" fontAlgn="base">
              <a:lnSpc>
                <a:spcPct val="95000"/>
              </a:lnSpc>
              <a:spcBef>
                <a:spcPct val="20000"/>
              </a:spcBef>
              <a:spcAft>
                <a:spcPct val="10000"/>
              </a:spcAft>
              <a:buClr>
                <a:srgbClr val="87867E"/>
              </a:buClr>
              <a:buSzPct val="100000"/>
              <a:buChar char="•"/>
              <a:defRPr kumimoji="1" sz="1600" b="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a:buClr>
                <a:srgbClr val="0070C0"/>
              </a:buClr>
              <a:buFont typeface="Wingdings" pitchFamily="2" charset="2"/>
              <a:buChar char="l"/>
            </a:pPr>
            <a:r>
              <a:rPr lang="en-US" altLang="ja-JP" sz="2000" kern="0" dirty="0">
                <a:latin typeface="Meiryo" panose="020B0604030504040204" pitchFamily="34" charset="-128"/>
                <a:ea typeface="Meiryo" panose="020B0604030504040204" pitchFamily="34" charset="-128"/>
              </a:rPr>
              <a:t>RPA</a:t>
            </a:r>
            <a:r>
              <a:rPr lang="ja-JP" altLang="en-US" sz="2000" kern="0" dirty="0">
                <a:latin typeface="Meiryo" panose="020B0604030504040204" pitchFamily="34" charset="-128"/>
                <a:ea typeface="Meiryo" panose="020B0604030504040204" pitchFamily="34" charset="-128"/>
              </a:rPr>
              <a:t>に向いている作業</a:t>
            </a:r>
            <a:endParaRPr lang="en-US" altLang="ja-JP" sz="2000" kern="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5412041-0399-E14B-BD20-45F41B24A52E}"/>
              </a:ext>
            </a:extLst>
          </p:cNvPr>
          <p:cNvSpPr txBox="1"/>
          <p:nvPr/>
        </p:nvSpPr>
        <p:spPr>
          <a:xfrm>
            <a:off x="5174554" y="5480306"/>
            <a:ext cx="3518912" cy="707886"/>
          </a:xfrm>
          <a:prstGeom prst="rect">
            <a:avLst/>
          </a:prstGeom>
          <a:noFill/>
        </p:spPr>
        <p:txBody>
          <a:bodyPr wrap="none" rtlCol="0">
            <a:spAutoFit/>
          </a:bodyPr>
          <a:lstStyle/>
          <a:p>
            <a:r>
              <a:rPr kumimoji="1" lang="ja-JP" altLang="en-US" sz="2000">
                <a:solidFill>
                  <a:srgbClr val="FF0000"/>
                </a:solidFill>
                <a:latin typeface="Meiryo" panose="020B0604030504040204" pitchFamily="34" charset="-128"/>
                <a:ea typeface="Meiryo" panose="020B0604030504040204" pitchFamily="34" charset="-128"/>
              </a:rPr>
              <a:t>非定型で都度に人間の判断や</a:t>
            </a:r>
            <a:endParaRPr kumimoji="1" lang="en-US" altLang="ja-JP" sz="2000" dirty="0">
              <a:solidFill>
                <a:srgbClr val="FF0000"/>
              </a:solidFill>
              <a:latin typeface="Meiryo" panose="020B0604030504040204" pitchFamily="34" charset="-128"/>
              <a:ea typeface="Meiryo" panose="020B0604030504040204" pitchFamily="34" charset="-128"/>
            </a:endParaRPr>
          </a:p>
          <a:p>
            <a:r>
              <a:rPr kumimoji="1" lang="ja-JP" altLang="en-US" sz="2000">
                <a:solidFill>
                  <a:srgbClr val="FF0000"/>
                </a:solidFill>
                <a:latin typeface="Meiryo" panose="020B0604030504040204" pitchFamily="34" charset="-128"/>
                <a:ea typeface="Meiryo" panose="020B0604030504040204" pitchFamily="34" charset="-128"/>
              </a:rPr>
              <a:t>個別の対応が求められる作業</a:t>
            </a:r>
          </a:p>
        </p:txBody>
      </p:sp>
      <p:sp>
        <p:nvSpPr>
          <p:cNvPr id="6" name="正方形/長方形 5">
            <a:extLst>
              <a:ext uri="{FF2B5EF4-FFF2-40B4-BE49-F238E27FC236}">
                <a16:creationId xmlns:a16="http://schemas.microsoft.com/office/drawing/2014/main" id="{3DD325DF-B47C-9E4F-923F-E3FA63A20533}"/>
              </a:ext>
            </a:extLst>
          </p:cNvPr>
          <p:cNvSpPr/>
          <p:nvPr/>
        </p:nvSpPr>
        <p:spPr>
          <a:xfrm>
            <a:off x="260450" y="5069090"/>
            <a:ext cx="8655081" cy="1491270"/>
          </a:xfrm>
          <a:prstGeom prst="rect">
            <a:avLst/>
          </a:prstGeom>
          <a:noFill/>
          <a:ln>
            <a:solidFill>
              <a:srgbClr val="FF000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コンテンツ プレースホルダー 2">
            <a:extLst>
              <a:ext uri="{FF2B5EF4-FFF2-40B4-BE49-F238E27FC236}">
                <a16:creationId xmlns:a16="http://schemas.microsoft.com/office/drawing/2014/main" id="{B404A69D-5D63-6741-A81D-A07B6377DCB0}"/>
              </a:ext>
            </a:extLst>
          </p:cNvPr>
          <p:cNvSpPr txBox="1">
            <a:spLocks/>
          </p:cNvSpPr>
          <p:nvPr/>
        </p:nvSpPr>
        <p:spPr bwMode="gray">
          <a:xfrm>
            <a:off x="5697246" y="1794228"/>
            <a:ext cx="3064750" cy="3150088"/>
          </a:xfrm>
          <a:prstGeom prst="rect">
            <a:avLst/>
          </a:prstGeom>
          <a:noFill/>
          <a:ln w="28575">
            <a:noFill/>
          </a:ln>
          <a:effectLst/>
          <a:extLst/>
        </p:spPr>
        <p:txBody>
          <a:bodyPr vert="horz" wrap="square" lIns="0" tIns="0" rIns="0" bIns="0" numCol="1" anchor="t" anchorCtr="0" compatLnSpc="1">
            <a:prstTxWarp prst="textNoShape">
              <a:avLst/>
            </a:prstTxWarp>
          </a:bodyPr>
          <a:lstStyle>
            <a:lvl1pPr marL="290513" indent="-290513" algn="l" defTabSz="457200" rtl="0" fontAlgn="base">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fontAlgn="base">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fontAlgn="base">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fontAlgn="base">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fontAlgn="base">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557213" lvl="2" indent="-342900">
              <a:lnSpc>
                <a:spcPts val="2000"/>
              </a:lnSpc>
              <a:buClrTx/>
              <a:buFont typeface="Wingdings" panose="05000000000000000000" pitchFamily="2" charset="2"/>
              <a:buChar char="Ø"/>
            </a:pP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財務、給与業務など、定型の事務処理を定期的に行う業務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紙に記載されたデータ（帳票</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申請書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請求書</a:t>
            </a:r>
            <a:r>
              <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rPr>
              <a:t>/</a:t>
            </a: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領収書など）をシステムに入力（キーパンチ）する業務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商品の品質管理や在庫確認など、決まったポイントでの確認作業を長時間継続して繰り返し行う業務</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a:p>
            <a:pPr marL="557213" lvl="2" indent="-342900">
              <a:lnSpc>
                <a:spcPts val="2000"/>
              </a:lnSpc>
              <a:buClrTx/>
              <a:buFont typeface="Wingdings" panose="05000000000000000000" pitchFamily="2" charset="2"/>
              <a:buChar char="Ø"/>
            </a:pPr>
            <a:r>
              <a:rPr lang="ja-JP" altLang="en-US" sz="1200">
                <a:solidFill>
                  <a:schemeClr val="tx1"/>
                </a:solidFill>
                <a:latin typeface="Meiryo" panose="020B0604030504040204" pitchFamily="34" charset="-128"/>
                <a:ea typeface="Meiryo" panose="020B0604030504040204" pitchFamily="34" charset="-128"/>
                <a:cs typeface="Meiryo UI" panose="020B0604030504040204" pitchFamily="50" charset="-128"/>
              </a:rPr>
              <a:t>臨時社員や派遣社員を採用して行ってもらっている単純な作業</a:t>
            </a:r>
            <a:endParaRPr lang="en-US" altLang="ja-JP" sz="1200" dirty="0">
              <a:solidFill>
                <a:schemeClr val="tx1"/>
              </a:solidFill>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270198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RPA</a:t>
            </a:r>
            <a:r>
              <a:rPr lang="ja-JP" altLang="en-US" dirty="0"/>
              <a:t>活用が進むと思われる業務</a:t>
            </a:r>
            <a:endParaRPr kumimoji="1" lang="ja-JP" altLang="en-US" dirty="0"/>
          </a:p>
        </p:txBody>
      </p:sp>
      <p:sp>
        <p:nvSpPr>
          <p:cNvPr id="4" name="スライド番号プレースホルダー 3"/>
          <p:cNvSpPr>
            <a:spLocks noGrp="1"/>
          </p:cNvSpPr>
          <p:nvPr>
            <p:ph type="sldNum" sz="quarter" idx="12"/>
          </p:nvPr>
        </p:nvSpPr>
        <p:spPr/>
        <p:txBody>
          <a:bodyPr/>
          <a:lstStyle/>
          <a:p>
            <a:fld id="{ACA9A8DA-50BF-42A1-A62A-E20118BC7CE9}" type="slidenum">
              <a:rPr lang="de-DE" altLang="ja-JP" smtClean="0"/>
              <a:pPr/>
              <a:t>18</a:t>
            </a:fld>
            <a:endParaRPr lang="de-DE" altLang="ja-JP" dirty="0"/>
          </a:p>
        </p:txBody>
      </p:sp>
      <p:sp>
        <p:nvSpPr>
          <p:cNvPr id="32" name="コンテンツ プレースホルダー 2"/>
          <p:cNvSpPr>
            <a:spLocks noGrp="1"/>
          </p:cNvSpPr>
          <p:nvPr>
            <p:ph idx="4294967295"/>
          </p:nvPr>
        </p:nvSpPr>
        <p:spPr>
          <a:xfrm>
            <a:off x="168275" y="869950"/>
            <a:ext cx="8975725" cy="5592763"/>
          </a:xfrm>
        </p:spPr>
        <p:txBody>
          <a:bodyPr/>
          <a:lstStyle/>
          <a:p>
            <a:pPr marL="0" indent="0">
              <a:buNone/>
            </a:pPr>
            <a:r>
              <a:rPr lang="ja-JP" altLang="en-US" dirty="0">
                <a:latin typeface="Meiryo" panose="020B0604030504040204" pitchFamily="34" charset="-128"/>
                <a:ea typeface="Meiryo" panose="020B0604030504040204" pitchFamily="34" charset="-128"/>
              </a:rPr>
              <a:t>既に、間接業務や金融業務を中心に様々な分野で活用され始めている</a:t>
            </a:r>
          </a:p>
          <a:p>
            <a:pPr marL="0" indent="0">
              <a:buNone/>
            </a:pPr>
            <a:endParaRPr kumimoji="1" lang="ja-JP" altLang="en-US" sz="2000" dirty="0">
              <a:latin typeface="Meiryo" panose="020B0604030504040204" pitchFamily="34" charset="-128"/>
              <a:ea typeface="Meiryo" panose="020B0604030504040204" pitchFamily="34" charset="-128"/>
            </a:endParaRPr>
          </a:p>
        </p:txBody>
      </p:sp>
      <p:graphicFrame>
        <p:nvGraphicFramePr>
          <p:cNvPr id="21" name="表 20"/>
          <p:cNvGraphicFramePr>
            <a:graphicFrameLocks noGrp="1"/>
          </p:cNvGraphicFramePr>
          <p:nvPr>
            <p:extLst/>
          </p:nvPr>
        </p:nvGraphicFramePr>
        <p:xfrm>
          <a:off x="149865" y="1403481"/>
          <a:ext cx="8808398" cy="2241543"/>
        </p:xfrm>
        <a:graphic>
          <a:graphicData uri="http://schemas.openxmlformats.org/drawingml/2006/table">
            <a:tbl>
              <a:tblPr firstRow="1" bandRow="1">
                <a:tableStyleId>{5C22544A-7EE6-4342-B048-85BDC9FD1C3A}</a:tableStyleId>
              </a:tblPr>
              <a:tblGrid>
                <a:gridCol w="2968467">
                  <a:extLst>
                    <a:ext uri="{9D8B030D-6E8A-4147-A177-3AD203B41FA5}">
                      <a16:colId xmlns:a16="http://schemas.microsoft.com/office/drawing/2014/main" val="20000"/>
                    </a:ext>
                  </a:extLst>
                </a:gridCol>
                <a:gridCol w="2893828">
                  <a:extLst>
                    <a:ext uri="{9D8B030D-6E8A-4147-A177-3AD203B41FA5}">
                      <a16:colId xmlns:a16="http://schemas.microsoft.com/office/drawing/2014/main" val="20001"/>
                    </a:ext>
                  </a:extLst>
                </a:gridCol>
                <a:gridCol w="2946103">
                  <a:extLst>
                    <a:ext uri="{9D8B030D-6E8A-4147-A177-3AD203B41FA5}">
                      <a16:colId xmlns:a16="http://schemas.microsoft.com/office/drawing/2014/main" val="20002"/>
                    </a:ext>
                  </a:extLst>
                </a:gridCol>
              </a:tblGrid>
              <a:tr h="459749">
                <a:tc>
                  <a:txBody>
                    <a:bodyPr/>
                    <a:lstStyle/>
                    <a:p>
                      <a:pPr algn="ct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経理・購買</a:t>
                      </a:r>
                    </a:p>
                  </a:txBody>
                  <a:tcPr anchor="ctr"/>
                </a:tc>
                <a:tc>
                  <a:txBody>
                    <a:bodyPr/>
                    <a:lstStyle/>
                    <a:p>
                      <a:pPr algn="ctr"/>
                      <a:r>
                        <a:rPr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人事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dirty="0">
                          <a:solidFill>
                            <a:schemeClr val="bg1"/>
                          </a:solidFill>
                          <a:latin typeface="Meiryo" panose="020B0604030504040204" pitchFamily="34" charset="-128"/>
                          <a:ea typeface="Meiryo" panose="020B0604030504040204" pitchFamily="34" charset="-128"/>
                          <a:cs typeface="Meiryo UI" panose="020B0604030504040204" pitchFamily="50" charset="-128"/>
                        </a:rPr>
                        <a:t>営業事務</a:t>
                      </a:r>
                    </a:p>
                  </a:txBody>
                  <a:tcPr anchor="ctr"/>
                </a:tc>
                <a:extLst>
                  <a:ext uri="{0D108BD9-81ED-4DB2-BD59-A6C34878D82A}">
                    <a16:rowId xmlns:a16="http://schemas.microsoft.com/office/drawing/2014/main" val="10000"/>
                  </a:ext>
                </a:extLst>
              </a:tr>
              <a:tr h="1781794">
                <a:tc>
                  <a:txBody>
                    <a:bodyPr/>
                    <a:lstStyle/>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請求処理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売掛金</a:t>
                      </a:r>
                      <a:r>
                        <a:rPr kumimoji="1" lang="en-US" altLang="ja-JP" sz="1800" dirty="0">
                          <a:latin typeface="Meiryo" panose="020B0604030504040204" pitchFamily="34" charset="-128"/>
                          <a:ea typeface="Meiryo" panose="020B0604030504040204" pitchFamily="34" charset="-128"/>
                          <a:cs typeface="Meiryo UI" panose="020B0604030504040204" pitchFamily="50" charset="-128"/>
                        </a:rPr>
                        <a:t>/</a:t>
                      </a: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買掛金の仕訳</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財務レポート作成</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経費精算、入金消込</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財務マスタデータ管理</a:t>
                      </a:r>
                    </a:p>
                    <a:p>
                      <a:pPr marL="21600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購買発注の検証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採用・退職管理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勤怠管理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従業員情報入力</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更新</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休暇申請の処理</a:t>
                      </a:r>
                      <a:r>
                        <a:rPr lang="en-US" altLang="ja-JP" sz="1800" dirty="0">
                          <a:latin typeface="Meiryo" panose="020B0604030504040204" pitchFamily="34" charset="-128"/>
                          <a:ea typeface="Meiryo" panose="020B0604030504040204" pitchFamily="34" charset="-128"/>
                          <a:cs typeface="Meiryo UI" panose="020B0604030504040204" pitchFamily="50" charset="-128"/>
                        </a:rPr>
                        <a:t>/</a:t>
                      </a:r>
                      <a:r>
                        <a:rPr lang="ja-JP" altLang="en-US" sz="1800" dirty="0">
                          <a:latin typeface="Meiryo" panose="020B0604030504040204" pitchFamily="34" charset="-128"/>
                          <a:ea typeface="Meiryo" panose="020B0604030504040204" pitchFamily="34" charset="-128"/>
                          <a:cs typeface="Meiryo UI" panose="020B0604030504040204" pitchFamily="50" charset="-128"/>
                        </a:rPr>
                        <a:t>管理</a:t>
                      </a:r>
                    </a:p>
                    <a:p>
                      <a:pPr marL="285750" indent="-285750">
                        <a:lnSpc>
                          <a:spcPts val="2200"/>
                        </a:lnSpc>
                        <a:buFont typeface="Arial" panose="020B0604020202020204" pitchFamily="34" charset="0"/>
                        <a:buChar char="•"/>
                      </a:pPr>
                      <a:r>
                        <a:rPr lang="ja-JP" altLang="en-US" sz="1800" dirty="0">
                          <a:latin typeface="Meiryo" panose="020B0604030504040204" pitchFamily="34" charset="-128"/>
                          <a:ea typeface="Meiryo" panose="020B0604030504040204" pitchFamily="34" charset="-128"/>
                          <a:cs typeface="Meiryo UI" panose="020B0604030504040204" pitchFamily="50" charset="-128"/>
                        </a:rPr>
                        <a:t>人事考課</a:t>
                      </a:r>
                      <a:r>
                        <a:rPr lang="ja-JP" altLang="en-US" sz="1800">
                          <a:latin typeface="Meiryo" panose="020B0604030504040204" pitchFamily="34" charset="-128"/>
                          <a:ea typeface="Meiryo" panose="020B0604030504040204" pitchFamily="34" charset="-128"/>
                          <a:cs typeface="Meiryo UI" panose="020B0604030504040204" pitchFamily="50" charset="-128"/>
                        </a:rPr>
                        <a:t>入力管理</a:t>
                      </a:r>
                      <a:r>
                        <a:rPr lang="en-US" altLang="ja-JP"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など</a:t>
                      </a:r>
                      <a:r>
                        <a:rPr lang="ja-JP" altLang="en-US" sz="1800" dirty="0">
                          <a:latin typeface="Meiryo" panose="020B0604030504040204" pitchFamily="34" charset="-128"/>
                          <a:ea typeface="Meiryo" panose="020B0604030504040204" pitchFamily="34" charset="-128"/>
                          <a:cs typeface="Meiryo UI" panose="020B0604030504040204" pitchFamily="50" charset="-128"/>
                        </a:rPr>
                        <a:t>　　　</a:t>
                      </a:r>
                      <a:r>
                        <a:rPr lang="ja-JP" altLang="en-US" sz="1800">
                          <a:latin typeface="Meiryo" panose="020B0604030504040204" pitchFamily="34" charset="-128"/>
                          <a:ea typeface="Meiryo" panose="020B0604030504040204" pitchFamily="34" charset="-128"/>
                          <a:cs typeface="Meiryo UI" panose="020B0604030504040204" pitchFamily="50" charset="-128"/>
                        </a:rPr>
                        <a:t>　</a:t>
                      </a:r>
                      <a:endParaRPr lang="en-US" altLang="ja-JP" sz="1800" dirty="0">
                        <a:latin typeface="Meiryo" panose="020B0604030504040204" pitchFamily="34" charset="-128"/>
                        <a:ea typeface="Meiryo" panose="020B0604030504040204" pitchFamily="34" charset="-128"/>
                        <a:cs typeface="Meiryo UI" panose="020B0604030504040204" pitchFamily="50" charset="-128"/>
                      </a:endParaRPr>
                    </a:p>
                  </a:txBody>
                  <a:tcPr/>
                </a:tc>
                <a:tc>
                  <a:txBody>
                    <a:bodyPr/>
                    <a:lstStyle/>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申込書入力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不備チェック</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顧客情報入力</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名寄せ処理</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手配書の作成と送付</a:t>
                      </a:r>
                    </a:p>
                    <a:p>
                      <a:pPr marL="285750" indent="-285750">
                        <a:lnSpc>
                          <a:spcPts val="2200"/>
                        </a:lnSpc>
                        <a:buFont typeface="Arial" panose="020B0604020202020204" pitchFamily="34" charset="0"/>
                        <a:buChar char="•"/>
                      </a:pPr>
                      <a:r>
                        <a:rPr kumimoji="1" lang="ja-JP" altLang="en-US" sz="1800" dirty="0">
                          <a:latin typeface="Meiryo" panose="020B0604030504040204" pitchFamily="34" charset="-128"/>
                          <a:ea typeface="Meiryo" panose="020B0604030504040204" pitchFamily="34" charset="-128"/>
                          <a:cs typeface="Meiryo UI" panose="020B0604030504040204" pitchFamily="50" charset="-128"/>
                        </a:rPr>
                        <a:t>受注情報の集計　など</a:t>
                      </a:r>
                    </a:p>
                  </a:txBody>
                  <a:tcPr/>
                </a:tc>
                <a:extLst>
                  <a:ext uri="{0D108BD9-81ED-4DB2-BD59-A6C34878D82A}">
                    <a16:rowId xmlns:a16="http://schemas.microsoft.com/office/drawing/2014/main" val="10001"/>
                  </a:ext>
                </a:extLst>
              </a:tr>
            </a:tbl>
          </a:graphicData>
        </a:graphic>
      </p:graphicFrame>
      <p:graphicFrame>
        <p:nvGraphicFramePr>
          <p:cNvPr id="9" name="表 8"/>
          <p:cNvGraphicFramePr>
            <a:graphicFrameLocks noGrp="1"/>
          </p:cNvGraphicFramePr>
          <p:nvPr>
            <p:extLst/>
          </p:nvPr>
        </p:nvGraphicFramePr>
        <p:xfrm>
          <a:off x="153758" y="3731944"/>
          <a:ext cx="8833309" cy="2840897"/>
        </p:xfrm>
        <a:graphic>
          <a:graphicData uri="http://schemas.openxmlformats.org/drawingml/2006/table">
            <a:tbl>
              <a:tblPr firstRow="1" bandRow="1">
                <a:tableStyleId>{5C22544A-7EE6-4342-B048-85BDC9FD1C3A}</a:tableStyleId>
              </a:tblPr>
              <a:tblGrid>
                <a:gridCol w="2935648">
                  <a:extLst>
                    <a:ext uri="{9D8B030D-6E8A-4147-A177-3AD203B41FA5}">
                      <a16:colId xmlns:a16="http://schemas.microsoft.com/office/drawing/2014/main" val="20000"/>
                    </a:ext>
                  </a:extLst>
                </a:gridCol>
                <a:gridCol w="2922754">
                  <a:extLst>
                    <a:ext uri="{9D8B030D-6E8A-4147-A177-3AD203B41FA5}">
                      <a16:colId xmlns:a16="http://schemas.microsoft.com/office/drawing/2014/main" val="20001"/>
                    </a:ext>
                  </a:extLst>
                </a:gridCol>
                <a:gridCol w="2974907">
                  <a:extLst>
                    <a:ext uri="{9D8B030D-6E8A-4147-A177-3AD203B41FA5}">
                      <a16:colId xmlns:a16="http://schemas.microsoft.com/office/drawing/2014/main" val="20002"/>
                    </a:ext>
                  </a:extLst>
                </a:gridCol>
              </a:tblGrid>
              <a:tr h="538768">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金融業、不動産業</a:t>
                      </a:r>
                    </a:p>
                  </a:txBody>
                  <a:tcPr anchor="ctr"/>
                </a:tc>
                <a:tc>
                  <a:txBody>
                    <a:bodyPr/>
                    <a:lstStyle/>
                    <a:p>
                      <a:pPr algn="ctr"/>
                      <a:r>
                        <a:rPr lang="ja-JP" altLang="en-US" sz="2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小売業</a:t>
                      </a:r>
                    </a:p>
                  </a:txBody>
                  <a:tcPr anchor="ctr"/>
                </a:tc>
                <a:tc>
                  <a:txBody>
                    <a:bodyPr/>
                    <a:lstStyle/>
                    <a:p>
                      <a:pPr algn="ctr"/>
                      <a:r>
                        <a:rPr lang="ja-JP" altLang="en-US" sz="2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通信業</a:t>
                      </a:r>
                    </a:p>
                  </a:txBody>
                  <a:tcPr anchor="ctr"/>
                </a:tc>
                <a:extLst>
                  <a:ext uri="{0D108BD9-81ED-4DB2-BD59-A6C34878D82A}">
                    <a16:rowId xmlns:a16="http://schemas.microsoft.com/office/drawing/2014/main" val="10000"/>
                  </a:ext>
                </a:extLst>
              </a:tr>
              <a:tr h="756102">
                <a:tc rowSpan="3">
                  <a:txBody>
                    <a:bodyPr/>
                    <a:lstStyle/>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ローン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審査</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クレーム照合処理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新規口座開設の認証</a:t>
                      </a:r>
                    </a:p>
                    <a:p>
                      <a:pPr marL="285750" indent="-285750">
                        <a:lnSpc>
                          <a:spcPts val="2200"/>
                        </a:lnSpc>
                        <a:buFont typeface="Arial" panose="020B0604020202020204" pitchFamily="34" charset="0"/>
                        <a:buChar char="•"/>
                      </a:pPr>
                      <a:r>
                        <a:rPr kumimoji="1" lang="ja-JP" altLang="en-US" sz="180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rPr>
                        <a:t>レポート</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新規アカウント作成</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保険請求処理　など</a:t>
                      </a:r>
                    </a:p>
                  </a:txBody>
                  <a:tcPr/>
                </a:tc>
                <a:tc rowSpan="3">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在庫状況や商品情報のアップデート</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ウェブ注文情報の入力</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注文情報の入力</a:t>
                      </a:r>
                    </a:p>
                    <a:p>
                      <a:pPr marL="285750" indent="-285750">
                        <a:lnSpc>
                          <a:spcPts val="2200"/>
                        </a:lnSpc>
                        <a:buFont typeface="Arial" panose="020B0604020202020204" pitchFamily="34" charset="0"/>
                        <a:buChar char="•"/>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EC</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の商品登録</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在庫連携</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事業者間の情報連携</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価格調査　など</a:t>
                      </a:r>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顧客データの収集</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アプリ間の情報転送</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競合価格情報抽出　など</a:t>
                      </a:r>
                    </a:p>
                  </a:txBody>
                  <a:tcPr/>
                </a:tc>
                <a:extLst>
                  <a:ext uri="{0D108BD9-81ED-4DB2-BD59-A6C34878D82A}">
                    <a16:rowId xmlns:a16="http://schemas.microsoft.com/office/drawing/2014/main" val="10001"/>
                  </a:ext>
                </a:extLst>
              </a:tr>
              <a:tr h="0">
                <a:tc vMerge="1">
                  <a:txBody>
                    <a:bodyPr/>
                    <a:lstStyle/>
                    <a:p>
                      <a:endParaRPr kumimoji="1" lang="ja-JP" altLang="en-US"/>
                    </a:p>
                  </a:txBody>
                  <a:tcPr/>
                </a:tc>
                <a:tc vMerge="1">
                  <a:txBody>
                    <a:bodyPr/>
                    <a:lstStyle/>
                    <a:p>
                      <a:endParaRPr kumimoji="1" lang="ja-JP" altLang="en-US"/>
                    </a:p>
                  </a:txBody>
                  <a:tcPr/>
                </a:tc>
                <a:tc>
                  <a:txBody>
                    <a:bodyPr/>
                    <a:lstStyle/>
                    <a:p>
                      <a:pPr marL="0" indent="0" algn="ctr">
                        <a:buFont typeface="Arial" panose="020B0604020202020204" pitchFamily="34" charset="0"/>
                        <a:buNone/>
                      </a:pPr>
                      <a:r>
                        <a:rPr lang="ja-JP" altLang="en-US" sz="2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公共など</a:t>
                      </a:r>
                    </a:p>
                  </a:txBody>
                  <a:tcPr>
                    <a:solidFill>
                      <a:schemeClr val="accent1"/>
                    </a:solidFill>
                  </a:tcPr>
                </a:tc>
                <a:extLst>
                  <a:ext uri="{0D108BD9-81ED-4DB2-BD59-A6C34878D82A}">
                    <a16:rowId xmlns:a16="http://schemas.microsoft.com/office/drawing/2014/main" val="10002"/>
                  </a:ext>
                </a:extLst>
              </a:tr>
              <a:tr h="879935">
                <a:tc vMerge="1">
                  <a:txBody>
                    <a:bodyPr/>
                    <a:lstStyle/>
                    <a:p>
                      <a:endParaRPr kumimoji="1" lang="ja-JP" altLang="en-US"/>
                    </a:p>
                  </a:txBody>
                  <a:tcPr/>
                </a:tc>
                <a:tc vMerge="1">
                  <a:txBody>
                    <a:bodyPr/>
                    <a:lstStyle/>
                    <a:p>
                      <a:endParaRPr kumimoji="1" lang="ja-JP" altLang="en-US"/>
                    </a:p>
                  </a:txBody>
                  <a:tcPr/>
                </a:tc>
                <a:tc>
                  <a:txBody>
                    <a:bodyPr/>
                    <a:lstStyle/>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各種手続きの照合情報</a:t>
                      </a:r>
                    </a:p>
                    <a:p>
                      <a:pPr marL="285750" indent="-285750">
                        <a:lnSpc>
                          <a:spcPts val="2200"/>
                        </a:lnSpc>
                        <a:buFont typeface="Arial" panose="020B0604020202020204" pitchFamily="34" charset="0"/>
                        <a:buChar cha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新旧システム情報統合</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特許情報の収集　など</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9567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C152119-ECE5-A54E-A6D0-342E44AC1CB3}"/>
              </a:ext>
            </a:extLst>
          </p:cNvPr>
          <p:cNvPicPr>
            <a:picLocks noChangeAspect="1"/>
          </p:cNvPicPr>
          <p:nvPr/>
        </p:nvPicPr>
        <p:blipFill>
          <a:blip r:embed="rId2"/>
          <a:stretch>
            <a:fillRect/>
          </a:stretch>
        </p:blipFill>
        <p:spPr>
          <a:xfrm>
            <a:off x="462510" y="777407"/>
            <a:ext cx="8303741" cy="5787746"/>
          </a:xfrm>
          <a:prstGeom prst="rect">
            <a:avLst/>
          </a:prstGeom>
        </p:spPr>
      </p:pic>
      <p:sp>
        <p:nvSpPr>
          <p:cNvPr id="13" name="正方形/長方形 12">
            <a:extLst>
              <a:ext uri="{FF2B5EF4-FFF2-40B4-BE49-F238E27FC236}">
                <a16:creationId xmlns:a16="http://schemas.microsoft.com/office/drawing/2014/main" id="{6240ED88-0766-1246-AABC-82C4C7DA7FA7}"/>
              </a:ext>
            </a:extLst>
          </p:cNvPr>
          <p:cNvSpPr/>
          <p:nvPr/>
        </p:nvSpPr>
        <p:spPr>
          <a:xfrm>
            <a:off x="6355149" y="2291586"/>
            <a:ext cx="2226143" cy="1049278"/>
          </a:xfrm>
          <a:prstGeom prst="rect">
            <a:avLst/>
          </a:prstGeom>
          <a:noFill/>
          <a:ln w="9525">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556C438-5C5D-3D44-8A96-0BE131C53051}"/>
              </a:ext>
            </a:extLst>
          </p:cNvPr>
          <p:cNvSpPr>
            <a:spLocks noGrp="1"/>
          </p:cNvSpPr>
          <p:nvPr>
            <p:ph type="title"/>
          </p:nvPr>
        </p:nvSpPr>
        <p:spPr/>
        <p:txBody>
          <a:bodyPr/>
          <a:lstStyle/>
          <a:p>
            <a:r>
              <a:rPr kumimoji="1" lang="ja-JP" altLang="en-US"/>
              <a:t>導入形態</a:t>
            </a:r>
          </a:p>
        </p:txBody>
      </p:sp>
      <p:sp>
        <p:nvSpPr>
          <p:cNvPr id="3" name="スライド番号プレースホルダー 2">
            <a:extLst>
              <a:ext uri="{FF2B5EF4-FFF2-40B4-BE49-F238E27FC236}">
                <a16:creationId xmlns:a16="http://schemas.microsoft.com/office/drawing/2014/main" id="{34488717-A1D9-FA4B-A7AE-7C69DB41BB1C}"/>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6" name="図 5">
            <a:extLst>
              <a:ext uri="{FF2B5EF4-FFF2-40B4-BE49-F238E27FC236}">
                <a16:creationId xmlns:a16="http://schemas.microsoft.com/office/drawing/2014/main" id="{1ED3EFE8-D232-964A-B48A-99EECFB8770F}"/>
              </a:ext>
            </a:extLst>
          </p:cNvPr>
          <p:cNvPicPr>
            <a:picLocks noChangeAspect="1"/>
          </p:cNvPicPr>
          <p:nvPr/>
        </p:nvPicPr>
        <p:blipFill>
          <a:blip r:embed="rId3"/>
          <a:stretch>
            <a:fillRect/>
          </a:stretch>
        </p:blipFill>
        <p:spPr>
          <a:xfrm>
            <a:off x="1448693" y="2291586"/>
            <a:ext cx="1989099" cy="1049278"/>
          </a:xfrm>
          <a:prstGeom prst="rect">
            <a:avLst/>
          </a:prstGeom>
        </p:spPr>
      </p:pic>
      <p:pic>
        <p:nvPicPr>
          <p:cNvPr id="7" name="図 6">
            <a:extLst>
              <a:ext uri="{FF2B5EF4-FFF2-40B4-BE49-F238E27FC236}">
                <a16:creationId xmlns:a16="http://schemas.microsoft.com/office/drawing/2014/main" id="{A0685D67-8F36-1042-8FB4-EB8F12E5B84E}"/>
              </a:ext>
            </a:extLst>
          </p:cNvPr>
          <p:cNvPicPr>
            <a:picLocks noChangeAspect="1"/>
          </p:cNvPicPr>
          <p:nvPr/>
        </p:nvPicPr>
        <p:blipFill>
          <a:blip r:embed="rId4"/>
          <a:stretch>
            <a:fillRect/>
          </a:stretch>
        </p:blipFill>
        <p:spPr>
          <a:xfrm>
            <a:off x="3914775" y="2291586"/>
            <a:ext cx="2098556" cy="1049278"/>
          </a:xfrm>
          <a:prstGeom prst="rect">
            <a:avLst/>
          </a:prstGeom>
        </p:spPr>
      </p:pic>
      <p:pic>
        <p:nvPicPr>
          <p:cNvPr id="8" name="図 7">
            <a:extLst>
              <a:ext uri="{FF2B5EF4-FFF2-40B4-BE49-F238E27FC236}">
                <a16:creationId xmlns:a16="http://schemas.microsoft.com/office/drawing/2014/main" id="{B8166E58-CE2E-864C-B92E-1E86E0012F1F}"/>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6729428" y="2628187"/>
            <a:ext cx="405636" cy="266976"/>
          </a:xfrm>
          <a:prstGeom prst="rect">
            <a:avLst/>
          </a:prstGeom>
        </p:spPr>
      </p:pic>
      <p:pic>
        <p:nvPicPr>
          <p:cNvPr id="9" name="図 8">
            <a:extLst>
              <a:ext uri="{FF2B5EF4-FFF2-40B4-BE49-F238E27FC236}">
                <a16:creationId xmlns:a16="http://schemas.microsoft.com/office/drawing/2014/main" id="{91099CCC-8499-2042-AA54-195049ECD9A9}"/>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215606" y="2626584"/>
            <a:ext cx="405636" cy="266976"/>
          </a:xfrm>
          <a:prstGeom prst="rect">
            <a:avLst/>
          </a:prstGeom>
        </p:spPr>
      </p:pic>
      <p:pic>
        <p:nvPicPr>
          <p:cNvPr id="10" name="図 9">
            <a:extLst>
              <a:ext uri="{FF2B5EF4-FFF2-40B4-BE49-F238E27FC236}">
                <a16:creationId xmlns:a16="http://schemas.microsoft.com/office/drawing/2014/main" id="{510BBE69-A4AB-D84A-B7BA-25A84A1F5BE2}"/>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701275" y="2626584"/>
            <a:ext cx="405636" cy="266976"/>
          </a:xfrm>
          <a:prstGeom prst="rect">
            <a:avLst/>
          </a:prstGeom>
        </p:spPr>
      </p:pic>
      <p:sp>
        <p:nvSpPr>
          <p:cNvPr id="14" name="テキスト ボックス 13">
            <a:extLst>
              <a:ext uri="{FF2B5EF4-FFF2-40B4-BE49-F238E27FC236}">
                <a16:creationId xmlns:a16="http://schemas.microsoft.com/office/drawing/2014/main" id="{6000686D-664B-EC45-9955-8BD46A7C3B0D}"/>
              </a:ext>
            </a:extLst>
          </p:cNvPr>
          <p:cNvSpPr txBox="1"/>
          <p:nvPr/>
        </p:nvSpPr>
        <p:spPr>
          <a:xfrm>
            <a:off x="6749010" y="2337088"/>
            <a:ext cx="1338828" cy="246221"/>
          </a:xfrm>
          <a:prstGeom prst="rect">
            <a:avLst/>
          </a:prstGeom>
          <a:noFill/>
        </p:spPr>
        <p:txBody>
          <a:bodyPr wrap="none" rtlCol="0">
            <a:spAutoFit/>
          </a:bodyPr>
          <a:lstStyle/>
          <a:p>
            <a:pPr algn="ctr"/>
            <a:r>
              <a:rPr kumimoji="1" lang="ja-JP" altLang="en-US" sz="1000">
                <a:latin typeface="Meiryo" panose="020B0604030504040204" pitchFamily="34" charset="-128"/>
                <a:ea typeface="Meiryo" panose="020B0604030504040204" pitchFamily="34" charset="-128"/>
              </a:rPr>
              <a:t>クラウド・サービス</a:t>
            </a:r>
          </a:p>
        </p:txBody>
      </p:sp>
      <p:sp>
        <p:nvSpPr>
          <p:cNvPr id="15" name="正方形/長方形 14">
            <a:extLst>
              <a:ext uri="{FF2B5EF4-FFF2-40B4-BE49-F238E27FC236}">
                <a16:creationId xmlns:a16="http://schemas.microsoft.com/office/drawing/2014/main" id="{013F5DF5-F26F-4A43-A2AF-5C134D336B12}"/>
              </a:ext>
            </a:extLst>
          </p:cNvPr>
          <p:cNvSpPr/>
          <p:nvPr/>
        </p:nvSpPr>
        <p:spPr>
          <a:xfrm>
            <a:off x="6749010"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シナリオ作成</a:t>
            </a:r>
            <a:endParaRPr kumimoji="1" lang="ja-JP" altLang="en-US" sz="6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81347D2-3671-5A4A-995E-6F937BA38602}"/>
              </a:ext>
            </a:extLst>
          </p:cNvPr>
          <p:cNvSpPr/>
          <p:nvPr/>
        </p:nvSpPr>
        <p:spPr>
          <a:xfrm>
            <a:off x="7452798" y="2966392"/>
            <a:ext cx="654113" cy="263769"/>
          </a:xfrm>
          <a:prstGeom prst="rect">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シナリオ実行</a:t>
            </a:r>
            <a:endParaRPr kumimoji="1" lang="ja-JP" altLang="en-US" sz="6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8775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Tree>
    <p:extLst>
      <p:ext uri="{BB962C8B-B14F-4D97-AF65-F5344CB8AC3E}">
        <p14:creationId xmlns:p14="http://schemas.microsoft.com/office/powerpoint/2010/main" val="9174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down)">
                                      <p:cBhvr>
                                        <p:cTn id="18" dur="500"/>
                                        <p:tgtEl>
                                          <p:spTgt spid="10"/>
                                        </p:tgtEl>
                                      </p:cBhvr>
                                    </p:animEffect>
                                  </p:childTnLst>
                                </p:cTn>
                              </p:par>
                              <p:par>
                                <p:cTn id="19" presetID="12"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89" name="Rectangle 41"/>
          <p:cNvSpPr>
            <a:spLocks noGrp="1" noChangeArrowheads="1"/>
          </p:cNvSpPr>
          <p:nvPr>
            <p:ph type="title"/>
          </p:nvPr>
        </p:nvSpPr>
        <p:spPr/>
        <p:txBody>
          <a:bodyPr/>
          <a:lstStyle/>
          <a:p>
            <a:r>
              <a:rPr lang="ja-JP" altLang="en-US"/>
              <a:t>認識</a:t>
            </a:r>
            <a:r>
              <a:rPr lang="ja-JP" altLang="en-US" dirty="0"/>
              <a:t>・記録方式</a:t>
            </a:r>
            <a:endParaRPr lang="en-US" altLang="ja-JP" dirty="0"/>
          </a:p>
        </p:txBody>
      </p:sp>
      <p:sp>
        <p:nvSpPr>
          <p:cNvPr id="3" name="スライド番号プレースホルダー 2"/>
          <p:cNvSpPr>
            <a:spLocks noGrp="1"/>
          </p:cNvSpPr>
          <p:nvPr>
            <p:ph type="sldNum" sz="quarter" idx="12"/>
          </p:nvPr>
        </p:nvSpPr>
        <p:spPr/>
        <p:txBody>
          <a:bodyPr/>
          <a:lstStyle/>
          <a:p>
            <a:fld id="{ACA9A8DA-50BF-42A1-A62A-E20118BC7CE9}" type="slidenum">
              <a:rPr lang="de-DE" altLang="ja-JP" smtClean="0"/>
              <a:pPr/>
              <a:t>20</a:t>
            </a:fld>
            <a:endParaRPr lang="de-DE" altLang="ja-JP" dirty="0"/>
          </a:p>
        </p:txBody>
      </p:sp>
      <p:graphicFrame>
        <p:nvGraphicFramePr>
          <p:cNvPr id="12" name="表 11"/>
          <p:cNvGraphicFramePr>
            <a:graphicFrameLocks noGrp="1"/>
          </p:cNvGraphicFramePr>
          <p:nvPr>
            <p:extLst/>
          </p:nvPr>
        </p:nvGraphicFramePr>
        <p:xfrm>
          <a:off x="227303" y="793903"/>
          <a:ext cx="8689394" cy="5714884"/>
        </p:xfrm>
        <a:graphic>
          <a:graphicData uri="http://schemas.openxmlformats.org/drawingml/2006/table">
            <a:tbl>
              <a:tblPr firstRow="1" bandRow="1">
                <a:tableStyleId>{D7AC3CCA-C797-4891-BE02-D94E43425B78}</a:tableStyleId>
              </a:tblPr>
              <a:tblGrid>
                <a:gridCol w="914399">
                  <a:extLst>
                    <a:ext uri="{9D8B030D-6E8A-4147-A177-3AD203B41FA5}">
                      <a16:colId xmlns:a16="http://schemas.microsoft.com/office/drawing/2014/main" val="20000"/>
                    </a:ext>
                  </a:extLst>
                </a:gridCol>
                <a:gridCol w="2508421">
                  <a:extLst>
                    <a:ext uri="{9D8B030D-6E8A-4147-A177-3AD203B41FA5}">
                      <a16:colId xmlns:a16="http://schemas.microsoft.com/office/drawing/2014/main" val="20001"/>
                    </a:ext>
                  </a:extLst>
                </a:gridCol>
                <a:gridCol w="2916195">
                  <a:extLst>
                    <a:ext uri="{9D8B030D-6E8A-4147-A177-3AD203B41FA5}">
                      <a16:colId xmlns:a16="http://schemas.microsoft.com/office/drawing/2014/main" val="20002"/>
                    </a:ext>
                  </a:extLst>
                </a:gridCol>
                <a:gridCol w="2350379">
                  <a:extLst>
                    <a:ext uri="{9D8B030D-6E8A-4147-A177-3AD203B41FA5}">
                      <a16:colId xmlns:a16="http://schemas.microsoft.com/office/drawing/2014/main" val="20003"/>
                    </a:ext>
                  </a:extLst>
                </a:gridCol>
              </a:tblGrid>
              <a:tr h="353108">
                <a:tc>
                  <a:txBody>
                    <a:bodyPr/>
                    <a:lstStyle/>
                    <a:p>
                      <a:pPr algn="ctr"/>
                      <a:r>
                        <a:rPr kumimoji="1" lang="ja-JP" altLang="en-US" sz="2000">
                          <a:solidFill>
                            <a:schemeClr val="bg1"/>
                          </a:solidFill>
                          <a:latin typeface="Meiryo UI" panose="020B0604030504040204" pitchFamily="50" charset="-128"/>
                          <a:ea typeface="Meiryo UI" panose="020B0604030504040204" pitchFamily="50" charset="-128"/>
                        </a:rPr>
                        <a:t>方式</a:t>
                      </a:r>
                      <a:endParaRPr kumimoji="1" lang="ja-JP" altLang="en-US" sz="2000" dirty="0">
                        <a:solidFill>
                          <a:schemeClr val="bg1"/>
                        </a:solidFill>
                        <a:latin typeface="Meiryo UI" panose="020B0604030504040204" pitchFamily="50" charset="-128"/>
                        <a:ea typeface="Meiryo UI" panose="020B0604030504040204" pitchFamily="50" charset="-128"/>
                      </a:endParaRP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プロパティ方式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画像方式</a:t>
                      </a:r>
                    </a:p>
                  </a:txBody>
                  <a:tcPr anchor="ctr">
                    <a:solidFill>
                      <a:srgbClr val="0070C0"/>
                    </a:solidFill>
                  </a:tcPr>
                </a:tc>
                <a:tc>
                  <a:txBody>
                    <a:bodyPr/>
                    <a:lstStyle/>
                    <a:p>
                      <a:pPr algn="ctr"/>
                      <a:r>
                        <a:rPr kumimoji="1" lang="ja-JP" altLang="en-US" sz="2000" dirty="0">
                          <a:solidFill>
                            <a:schemeClr val="bg1"/>
                          </a:solidFill>
                          <a:latin typeface="Meiryo UI" panose="020B0604030504040204" pitchFamily="50" charset="-128"/>
                          <a:ea typeface="Meiryo UI" panose="020B0604030504040204" pitchFamily="50" charset="-128"/>
                        </a:rPr>
                        <a:t>座標方式</a:t>
                      </a:r>
                    </a:p>
                  </a:txBody>
                  <a:tcPr anchor="ctr">
                    <a:solidFill>
                      <a:srgbClr val="0070C0"/>
                    </a:solidFill>
                  </a:tcPr>
                </a:tc>
                <a:extLst>
                  <a:ext uri="{0D108BD9-81ED-4DB2-BD59-A6C34878D82A}">
                    <a16:rowId xmlns:a16="http://schemas.microsoft.com/office/drawing/2014/main" val="10000"/>
                  </a:ext>
                </a:extLst>
              </a:tr>
              <a:tr h="2532053">
                <a:tc>
                  <a:txBody>
                    <a:bodyPr/>
                    <a:lstStyle/>
                    <a:p>
                      <a:pPr algn="ctr"/>
                      <a:r>
                        <a:rPr kumimoji="1" lang="ja-JP" altLang="en-US" sz="1400" dirty="0">
                          <a:latin typeface="Meiryo" panose="020B0604030504040204" pitchFamily="34" charset="-128"/>
                          <a:ea typeface="Meiryo" panose="020B0604030504040204" pitchFamily="34" charset="-128"/>
                        </a:rPr>
                        <a:t>仕組み</a:t>
                      </a:r>
                    </a:p>
                  </a:txBody>
                  <a:tcPr anchor="ct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a:t>
                      </a:r>
                      <a:r>
                        <a:rPr kumimoji="1" lang="en-US" altLang="ja-JP" sz="1400" dirty="0">
                          <a:latin typeface="Meiryo" panose="020B0604030504040204" pitchFamily="34" charset="-128"/>
                          <a:ea typeface="Meiryo" panose="020B0604030504040204" pitchFamily="34" charset="-128"/>
                        </a:rPr>
                        <a:t>HTML</a:t>
                      </a:r>
                      <a:r>
                        <a:rPr kumimoji="1" lang="ja-JP" altLang="en-US" sz="1400" dirty="0">
                          <a:latin typeface="Meiryo" panose="020B0604030504040204" pitchFamily="34" charset="-128"/>
                          <a:ea typeface="Meiryo" panose="020B0604030504040204" pitchFamily="34" charset="-128"/>
                        </a:rPr>
                        <a:t>やプログラム構造</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を解析し、どの項目を操</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ja-JP" altLang="en-US" sz="1400" dirty="0" err="1">
                          <a:latin typeface="Meiryo" panose="020B0604030504040204" pitchFamily="34" charset="-128"/>
                          <a:ea typeface="Meiryo" panose="020B0604030504040204" pitchFamily="34" charset="-128"/>
                        </a:rPr>
                        <a:t>作して</a:t>
                      </a:r>
                      <a:r>
                        <a:rPr kumimoji="1" lang="ja-JP" altLang="en-US" sz="1400" dirty="0">
                          <a:latin typeface="Meiryo" panose="020B0604030504040204" pitchFamily="34" charset="-128"/>
                          <a:ea typeface="Meiryo" panose="020B0604030504040204" pitchFamily="34" charset="-128"/>
                        </a:rPr>
                        <a:t>いるかを記録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・文字列や画像を実際の操作</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画面とマッチングし、操作内</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容を記録</a:t>
                      </a:r>
                    </a:p>
                  </a:txBody>
                  <a:tcPr>
                    <a:solidFill>
                      <a:schemeClr val="bg1"/>
                    </a:solidFill>
                  </a:tcPr>
                </a:tc>
                <a:tc>
                  <a:txBody>
                    <a:bodyPr/>
                    <a:lstStyle/>
                    <a:p>
                      <a:r>
                        <a:rPr kumimoji="1" lang="ja-JP" altLang="en-US" sz="1400" dirty="0">
                          <a:latin typeface="Meiryo" panose="020B0604030504040204" pitchFamily="34" charset="-128"/>
                          <a:ea typeface="Meiryo" panose="020B0604030504040204" pitchFamily="34" charset="-128"/>
                        </a:rPr>
                        <a:t>・作業の対象となる項目</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の位置を画面の座標</a:t>
                      </a:r>
                      <a:br>
                        <a:rPr kumimoji="1" lang="en-US" altLang="ja-JP" sz="1400" dirty="0">
                          <a:latin typeface="Meiryo" panose="020B0604030504040204" pitchFamily="34" charset="-128"/>
                          <a:ea typeface="Meiryo" panose="020B0604030504040204" pitchFamily="34" charset="-128"/>
                        </a:rPr>
                      </a:br>
                      <a:r>
                        <a:rPr kumimoji="1" lang="ja-JP" altLang="en-US" sz="1400" dirty="0">
                          <a:latin typeface="Meiryo" panose="020B0604030504040204" pitchFamily="34" charset="-128"/>
                          <a:ea typeface="Meiryo" panose="020B0604030504040204" pitchFamily="34" charset="-128"/>
                        </a:rPr>
                        <a:t>　</a:t>
                      </a:r>
                      <a:r>
                        <a:rPr kumimoji="1" lang="en-US" altLang="ja-JP" sz="1400" dirty="0">
                          <a:latin typeface="Meiryo" panose="020B0604030504040204" pitchFamily="34" charset="-128"/>
                          <a:ea typeface="Meiryo" panose="020B0604030504040204" pitchFamily="34" charset="-128"/>
                        </a:rPr>
                        <a:t>(X</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Y</a:t>
                      </a:r>
                      <a:r>
                        <a:rPr kumimoji="1" lang="ja-JP" altLang="en-US" sz="1400" dirty="0">
                          <a:latin typeface="Meiryo" panose="020B0604030504040204" pitchFamily="34" charset="-128"/>
                          <a:ea typeface="Meiryo" panose="020B0604030504040204" pitchFamily="34" charset="-128"/>
                        </a:rPr>
                        <a:t>軸</a:t>
                      </a:r>
                      <a:r>
                        <a:rPr kumimoji="1" lang="en-US" altLang="ja-JP" sz="1400" dirty="0">
                          <a:latin typeface="Meiryo" panose="020B0604030504040204" pitchFamily="34" charset="-128"/>
                          <a:ea typeface="Meiryo" panose="020B0604030504040204" pitchFamily="34" charset="-128"/>
                        </a:rPr>
                        <a:t>)</a:t>
                      </a:r>
                      <a:r>
                        <a:rPr kumimoji="1" lang="ja-JP" altLang="en-US" sz="1400" dirty="0">
                          <a:latin typeface="Meiryo" panose="020B0604030504040204" pitchFamily="34" charset="-128"/>
                          <a:ea typeface="Meiryo" panose="020B0604030504040204" pitchFamily="34" charset="-128"/>
                        </a:rPr>
                        <a:t>で記録</a:t>
                      </a:r>
                    </a:p>
                  </a:txBody>
                  <a:tcPr>
                    <a:solidFill>
                      <a:schemeClr val="bg1"/>
                    </a:solidFill>
                  </a:tcPr>
                </a:tc>
                <a:extLst>
                  <a:ext uri="{0D108BD9-81ED-4DB2-BD59-A6C34878D82A}">
                    <a16:rowId xmlns:a16="http://schemas.microsoft.com/office/drawing/2014/main" val="10001"/>
                  </a:ext>
                </a:extLst>
              </a:tr>
              <a:tr h="1412433">
                <a:tc>
                  <a:txBody>
                    <a:bodyPr/>
                    <a:lstStyle/>
                    <a:p>
                      <a:pPr algn="ctr"/>
                      <a:r>
                        <a:rPr kumimoji="1" lang="ja-JP" altLang="en-US" sz="1200">
                          <a:latin typeface="Meiryo" panose="020B0604030504040204" pitchFamily="34" charset="-128"/>
                          <a:ea typeface="Meiryo" panose="020B0604030504040204" pitchFamily="34" charset="-128"/>
                        </a:rPr>
                        <a:t>メリット</a:t>
                      </a:r>
                      <a:endParaRPr kumimoji="1" lang="ja-JP" altLang="en-US" sz="1200" dirty="0">
                        <a:latin typeface="Meiryo" panose="020B0604030504040204" pitchFamily="34" charset="-128"/>
                        <a:ea typeface="Meiryo" panose="020B0604030504040204" pitchFamily="34" charset="-128"/>
                      </a:endParaRP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FF0000"/>
                          </a:solidFill>
                          <a:latin typeface="Meiryo" panose="020B0604030504040204" pitchFamily="34" charset="-128"/>
                          <a:ea typeface="Meiryo" panose="020B0604030504040204" pitchFamily="34" charset="-128"/>
                        </a:rPr>
                        <a:t>精度</a:t>
                      </a:r>
                      <a:r>
                        <a:rPr kumimoji="1" lang="ja-JP" altLang="en-US" sz="1200">
                          <a:solidFill>
                            <a:srgbClr val="FF0000"/>
                          </a:solidFill>
                          <a:latin typeface="Meiryo" panose="020B0604030504040204" pitchFamily="34" charset="-128"/>
                          <a:ea typeface="Meiryo" panose="020B0604030504040204" pitchFamily="34" charset="-128"/>
                        </a:rPr>
                        <a:t>が高く</a:t>
                      </a:r>
                      <a:r>
                        <a:rPr kumimoji="1" lang="ja-JP" altLang="en-US" sz="1200">
                          <a:latin typeface="Meiryo" panose="020B0604030504040204" pitchFamily="34" charset="-128"/>
                          <a:ea typeface="Meiryo" panose="020B0604030504040204" pitchFamily="34" charset="-128"/>
                        </a:rPr>
                        <a:t>画面</a:t>
                      </a:r>
                      <a:r>
                        <a:rPr kumimoji="1" lang="ja-JP" altLang="en-US" sz="1200" dirty="0">
                          <a:latin typeface="Meiryo" panose="020B0604030504040204" pitchFamily="34" charset="-128"/>
                          <a:ea typeface="Meiryo" panose="020B0604030504040204" pitchFamily="34" charset="-128"/>
                        </a:rPr>
                        <a:t>レイアウト</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・違う機器でも同じ設定のロ</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ボットが動作可能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・アプリケーションに依存しない</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ため、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・レイアウト変更にも対応可能</a:t>
                      </a:r>
                      <a:endParaRPr kumimoji="1" lang="en-US" altLang="ja-JP" sz="1200" dirty="0">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・ﾘﾓｰﾄ接続先の</a:t>
                      </a:r>
                      <a:r>
                        <a:rPr kumimoji="1" lang="en-US" altLang="ja-JP" sz="1200" dirty="0">
                          <a:latin typeface="Meiryo" panose="020B0604030504040204" pitchFamily="34" charset="-128"/>
                          <a:ea typeface="Meiryo" panose="020B0604030504040204" pitchFamily="34" charset="-128"/>
                        </a:rPr>
                        <a:t>PC</a:t>
                      </a:r>
                      <a:r>
                        <a:rPr kumimoji="1" lang="ja-JP" altLang="en-US" sz="1200" dirty="0">
                          <a:latin typeface="Meiryo" panose="020B0604030504040204" pitchFamily="34" charset="-128"/>
                          <a:ea typeface="Meiryo" panose="020B0604030504040204" pitchFamily="34" charset="-128"/>
                        </a:rPr>
                        <a:t>の自動化可能</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・シンプルな仕組みの</a:t>
                      </a:r>
                      <a:r>
                        <a:rPr kumimoji="1" lang="ja-JP" altLang="en-US" sz="1200" dirty="0" err="1">
                          <a:latin typeface="Meiryo" panose="020B0604030504040204" pitchFamily="34" charset="-128"/>
                          <a:ea typeface="Meiryo" panose="020B0604030504040204" pitchFamily="34" charset="-128"/>
                        </a:rPr>
                        <a:t>た</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　</a:t>
                      </a:r>
                      <a:r>
                        <a:rPr kumimoji="1" lang="ja-JP" altLang="en-US" sz="1200" dirty="0" err="1">
                          <a:latin typeface="Meiryo" panose="020B0604030504040204" pitchFamily="34" charset="-128"/>
                          <a:ea typeface="Meiryo" panose="020B0604030504040204" pitchFamily="34" charset="-128"/>
                        </a:rPr>
                        <a:t>め</a:t>
                      </a:r>
                      <a:r>
                        <a:rPr kumimoji="1" lang="ja-JP" altLang="en-US" sz="1200" dirty="0">
                          <a:solidFill>
                            <a:srgbClr val="FF0000"/>
                          </a:solidFill>
                          <a:latin typeface="Meiryo" panose="020B0604030504040204" pitchFamily="34" charset="-128"/>
                          <a:ea typeface="Meiryo" panose="020B0604030504040204" pitchFamily="34" charset="-128"/>
                        </a:rPr>
                        <a:t>適用範囲が広い</a:t>
                      </a:r>
                      <a:endParaRPr kumimoji="1" lang="en-US" altLang="ja-JP" sz="1200" dirty="0">
                        <a:solidFill>
                          <a:srgbClr val="FF0000"/>
                        </a:solidFill>
                        <a:latin typeface="Meiryo" panose="020B0604030504040204" pitchFamily="34" charset="-128"/>
                        <a:ea typeface="Meiryo" panose="020B0604030504040204" pitchFamily="34" charset="-128"/>
                      </a:endParaRPr>
                    </a:p>
                    <a:p>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FF0000"/>
                          </a:solidFill>
                          <a:latin typeface="Meiryo" panose="020B0604030504040204" pitchFamily="34" charset="-128"/>
                          <a:ea typeface="Meiryo" panose="020B0604030504040204" pitchFamily="34" charset="-128"/>
                        </a:rPr>
                        <a:t>高速</a:t>
                      </a:r>
                    </a:p>
                  </a:txBody>
                  <a:tcPr>
                    <a:solidFill>
                      <a:schemeClr val="bg1"/>
                    </a:solidFill>
                  </a:tcPr>
                </a:tc>
                <a:extLst>
                  <a:ext uri="{0D108BD9-81ED-4DB2-BD59-A6C34878D82A}">
                    <a16:rowId xmlns:a16="http://schemas.microsoft.com/office/drawing/2014/main" val="10002"/>
                  </a:ext>
                </a:extLst>
              </a:tr>
              <a:tr h="842027">
                <a:tc>
                  <a:txBody>
                    <a:bodyPr/>
                    <a:lstStyle/>
                    <a:p>
                      <a:pPr algn="ctr"/>
                      <a:r>
                        <a:rPr kumimoji="1" lang="ja-JP" altLang="en-US" sz="1000" dirty="0">
                          <a:latin typeface="Meiryo" panose="020B0604030504040204" pitchFamily="34" charset="-128"/>
                          <a:ea typeface="Meiryo" panose="020B0604030504040204" pitchFamily="34" charset="-128"/>
                        </a:rPr>
                        <a:t>デメリット</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・アプリの作りに依存する</a:t>
                      </a:r>
                      <a:r>
                        <a:rPr kumimoji="1" lang="ja-JP" altLang="en-US" sz="1200" dirty="0" err="1">
                          <a:latin typeface="Meiryo" panose="020B0604030504040204" pitchFamily="34" charset="-128"/>
                          <a:ea typeface="Meiryo" panose="020B0604030504040204" pitchFamily="34" charset="-128"/>
                        </a:rPr>
                        <a:t>た</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め、</a:t>
                      </a:r>
                      <a:r>
                        <a:rPr kumimoji="1" lang="ja-JP" altLang="en-US" sz="1200" dirty="0">
                          <a:solidFill>
                            <a:srgbClr val="0000FF"/>
                          </a:solidFill>
                          <a:latin typeface="Meiryo" panose="020B0604030504040204" pitchFamily="34" charset="-128"/>
                          <a:ea typeface="Meiryo" panose="020B0604030504040204" pitchFamily="34" charset="-128"/>
                        </a:rPr>
                        <a:t>事前検証が必須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・実行スピードが</a:t>
                      </a:r>
                      <a:r>
                        <a:rPr kumimoji="1" lang="ja-JP" altLang="en-US" sz="1200" dirty="0">
                          <a:solidFill>
                            <a:srgbClr val="0000FF"/>
                          </a:solidFill>
                          <a:latin typeface="Meiryo" panose="020B0604030504040204" pitchFamily="34" charset="-128"/>
                          <a:ea typeface="Meiryo" panose="020B0604030504040204" pitchFamily="34" charset="-128"/>
                        </a:rPr>
                        <a:t>低速</a:t>
                      </a:r>
                      <a:endParaRPr kumimoji="1" lang="en-US" altLang="ja-JP" sz="1200" dirty="0">
                        <a:solidFill>
                          <a:srgbClr val="0000FF"/>
                        </a:solidFill>
                        <a:latin typeface="Meiryo" panose="020B0604030504040204" pitchFamily="34" charset="-128"/>
                        <a:ea typeface="Meiryo" panose="020B0604030504040204" pitchFamily="34" charset="-128"/>
                      </a:endParaRPr>
                    </a:p>
                    <a:p>
                      <a:endParaRPr kumimoji="1" lang="en-US" altLang="ja-JP" sz="1200" dirty="0">
                        <a:solidFill>
                          <a:schemeClr val="tx1"/>
                        </a:solidFill>
                        <a:latin typeface="Meiryo" panose="020B0604030504040204" pitchFamily="34" charset="-128"/>
                        <a:ea typeface="Meiryo" panose="020B0604030504040204" pitchFamily="34" charset="-128"/>
                      </a:endParaRPr>
                    </a:p>
                    <a:p>
                      <a:r>
                        <a:rPr kumimoji="1" lang="ja-JP" altLang="en-US" sz="1200">
                          <a:solidFill>
                            <a:schemeClr val="tx1"/>
                          </a:solidFill>
                          <a:latin typeface="Meiryo" panose="020B0604030504040204" pitchFamily="34" charset="-128"/>
                          <a:ea typeface="Meiryo" panose="020B0604030504040204" pitchFamily="34" charset="-128"/>
                        </a:rPr>
                        <a:t>・テーマなど</a:t>
                      </a:r>
                      <a:r>
                        <a:rPr kumimoji="1" lang="ja-JP" altLang="en-US" sz="1200" dirty="0">
                          <a:solidFill>
                            <a:srgbClr val="0000FF"/>
                          </a:solidFill>
                          <a:latin typeface="Meiryo" panose="020B0604030504040204" pitchFamily="34" charset="-128"/>
                          <a:ea typeface="Meiryo" panose="020B0604030504040204" pitchFamily="34" charset="-128"/>
                        </a:rPr>
                        <a:t>デザイン変更に対応困難</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a:t>
                      </a:r>
                      <a:r>
                        <a:rPr kumimoji="1" lang="ja-JP" altLang="en-US" sz="1200" dirty="0">
                          <a:solidFill>
                            <a:srgbClr val="0000FF"/>
                          </a:solidFill>
                          <a:latin typeface="Meiryo" panose="020B0604030504040204" pitchFamily="34" charset="-128"/>
                          <a:ea typeface="Meiryo" panose="020B0604030504040204" pitchFamily="34" charset="-128"/>
                        </a:rPr>
                        <a:t>画面レイアウト変更</a:t>
                      </a:r>
                      <a:r>
                        <a:rPr kumimoji="1" lang="ja-JP" altLang="en-US" sz="1200" dirty="0">
                          <a:latin typeface="Meiryo" panose="020B0604030504040204" pitchFamily="34" charset="-128"/>
                          <a:ea typeface="Meiryo" panose="020B0604030504040204" pitchFamily="34" charset="-128"/>
                        </a:rPr>
                        <a:t>に</a:t>
                      </a:r>
                      <a:br>
                        <a:rPr kumimoji="1" lang="en-US" altLang="ja-JP" sz="1200" dirty="0">
                          <a:latin typeface="Meiryo" panose="020B0604030504040204" pitchFamily="34" charset="-128"/>
                          <a:ea typeface="Meiryo" panose="020B0604030504040204" pitchFamily="34" charset="-128"/>
                        </a:rPr>
                      </a:br>
                      <a:r>
                        <a:rPr kumimoji="1" lang="ja-JP" altLang="en-US" sz="1200" dirty="0">
                          <a:latin typeface="Meiryo" panose="020B0604030504040204" pitchFamily="34" charset="-128"/>
                          <a:ea typeface="Meiryo" panose="020B0604030504040204" pitchFamily="34" charset="-128"/>
                        </a:rPr>
                        <a:t>　</a:t>
                      </a:r>
                      <a:r>
                        <a:rPr kumimoji="1" lang="ja-JP" altLang="en-US" sz="1200" dirty="0">
                          <a:solidFill>
                            <a:srgbClr val="0000FF"/>
                          </a:solidFill>
                          <a:latin typeface="Meiryo" panose="020B0604030504040204" pitchFamily="34" charset="-128"/>
                          <a:ea typeface="Meiryo" panose="020B0604030504040204" pitchFamily="34" charset="-128"/>
                        </a:rPr>
                        <a:t>対応出来ない</a:t>
                      </a:r>
                    </a:p>
                  </a:txBody>
                  <a:tcPr>
                    <a:solidFill>
                      <a:schemeClr val="bg1"/>
                    </a:solidFill>
                  </a:tcPr>
                </a:tc>
                <a:extLst>
                  <a:ext uri="{0D108BD9-81ED-4DB2-BD59-A6C34878D82A}">
                    <a16:rowId xmlns:a16="http://schemas.microsoft.com/office/drawing/2014/main" val="10003"/>
                  </a:ext>
                </a:extLst>
              </a:tr>
              <a:tr h="532131">
                <a:tc>
                  <a:txBody>
                    <a:bodyPr/>
                    <a:lstStyle/>
                    <a:p>
                      <a:pPr algn="ctr"/>
                      <a:r>
                        <a:rPr kumimoji="1" lang="ja-JP" altLang="en-US" sz="1400" dirty="0">
                          <a:latin typeface="Meiryo" panose="020B0604030504040204" pitchFamily="34" charset="-128"/>
                          <a:ea typeface="Meiryo" panose="020B0604030504040204" pitchFamily="34" charset="-128"/>
                        </a:rPr>
                        <a:t>対象</a:t>
                      </a:r>
                    </a:p>
                  </a:txBody>
                  <a:tcPr anchor="ct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・クラサバ型や</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アプリ</a:t>
                      </a:r>
                      <a:endParaRPr kumimoji="1" lang="en-US" altLang="ja-JP" sz="1200" dirty="0">
                        <a:latin typeface="Meiryo" panose="020B0604030504040204" pitchFamily="34" charset="-128"/>
                        <a:ea typeface="Meiryo" panose="020B0604030504040204" pitchFamily="34" charset="-128"/>
                      </a:endParaRPr>
                    </a:p>
                    <a:p>
                      <a:r>
                        <a:rPr kumimoji="1" lang="ja-JP" altLang="en-US" sz="1200" dirty="0">
                          <a:latin typeface="Meiryo" panose="020B0604030504040204" pitchFamily="34" charset="-128"/>
                          <a:ea typeface="Meiryo" panose="020B0604030504040204" pitchFamily="34" charset="-128"/>
                        </a:rPr>
                        <a:t>・</a:t>
                      </a:r>
                      <a:r>
                        <a:rPr kumimoji="1" lang="en-US" altLang="ja-JP" sz="1200" dirty="0">
                          <a:latin typeface="Meiryo" panose="020B0604030504040204" pitchFamily="34" charset="-128"/>
                          <a:ea typeface="Meiryo" panose="020B0604030504040204" pitchFamily="34" charset="-128"/>
                        </a:rPr>
                        <a:t>Web</a:t>
                      </a:r>
                      <a:r>
                        <a:rPr kumimoji="1" lang="ja-JP" altLang="en-US" sz="1200" dirty="0">
                          <a:latin typeface="Meiryo" panose="020B0604030504040204" pitchFamily="34" charset="-128"/>
                          <a:ea typeface="Meiryo" panose="020B0604030504040204" pitchFamily="34" charset="-128"/>
                        </a:rPr>
                        <a:t>サイト</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tc>
                  <a:txBody>
                    <a:bodyPr/>
                    <a:lstStyle/>
                    <a:p>
                      <a:r>
                        <a:rPr kumimoji="1" lang="ja-JP" altLang="en-US" sz="1200" dirty="0">
                          <a:latin typeface="Meiryo" panose="020B0604030504040204" pitchFamily="34" charset="-128"/>
                          <a:ea typeface="Meiryo" panose="020B0604030504040204" pitchFamily="34" charset="-128"/>
                        </a:rPr>
                        <a:t>多くのアプリ</a:t>
                      </a:r>
                    </a:p>
                  </a:txBody>
                  <a:tcPr>
                    <a:solidFill>
                      <a:schemeClr val="bg1"/>
                    </a:solidFill>
                  </a:tcPr>
                </a:tc>
                <a:extLst>
                  <a:ext uri="{0D108BD9-81ED-4DB2-BD59-A6C34878D82A}">
                    <a16:rowId xmlns:a16="http://schemas.microsoft.com/office/drawing/2014/main" val="10004"/>
                  </a:ext>
                </a:extLst>
              </a:tr>
            </a:tbl>
          </a:graphicData>
        </a:graphic>
      </p:graphicFrame>
      <p:pic>
        <p:nvPicPr>
          <p:cNvPr id="8" name="図 7"/>
          <p:cNvPicPr>
            <a:picLocks noChangeAspect="1"/>
          </p:cNvPicPr>
          <p:nvPr/>
        </p:nvPicPr>
        <p:blipFill>
          <a:blip r:embed="rId3"/>
          <a:stretch>
            <a:fillRect/>
          </a:stretch>
        </p:blipFill>
        <p:spPr>
          <a:xfrm>
            <a:off x="1221926" y="1950306"/>
            <a:ext cx="2024273" cy="1616542"/>
          </a:xfrm>
          <a:prstGeom prst="rect">
            <a:avLst/>
          </a:prstGeom>
        </p:spPr>
      </p:pic>
      <p:pic>
        <p:nvPicPr>
          <p:cNvPr id="9" name="図 8"/>
          <p:cNvPicPr>
            <a:picLocks noChangeAspect="1"/>
          </p:cNvPicPr>
          <p:nvPr/>
        </p:nvPicPr>
        <p:blipFill>
          <a:blip r:embed="rId4"/>
          <a:stretch>
            <a:fillRect/>
          </a:stretch>
        </p:blipFill>
        <p:spPr>
          <a:xfrm>
            <a:off x="3859300" y="1933830"/>
            <a:ext cx="2365242" cy="1562100"/>
          </a:xfrm>
          <a:prstGeom prst="rect">
            <a:avLst/>
          </a:prstGeom>
        </p:spPr>
      </p:pic>
      <p:pic>
        <p:nvPicPr>
          <p:cNvPr id="10" name="図 9"/>
          <p:cNvPicPr>
            <a:picLocks noChangeAspect="1"/>
          </p:cNvPicPr>
          <p:nvPr/>
        </p:nvPicPr>
        <p:blipFill>
          <a:blip r:embed="rId5"/>
          <a:stretch>
            <a:fillRect/>
          </a:stretch>
        </p:blipFill>
        <p:spPr>
          <a:xfrm>
            <a:off x="6755361" y="1933830"/>
            <a:ext cx="1985735" cy="1616541"/>
          </a:xfrm>
          <a:prstGeom prst="rect">
            <a:avLst/>
          </a:prstGeom>
        </p:spPr>
      </p:pic>
      <p:sp>
        <p:nvSpPr>
          <p:cNvPr id="33" name="正方形/長方形 32"/>
          <p:cNvSpPr/>
          <p:nvPr/>
        </p:nvSpPr>
        <p:spPr bwMode="gray">
          <a:xfrm>
            <a:off x="2234062" y="3138806"/>
            <a:ext cx="1280349" cy="576064"/>
          </a:xfrm>
          <a:prstGeom prst="rect">
            <a:avLst/>
          </a:prstGeom>
          <a:solidFill>
            <a:schemeClr val="bg1"/>
          </a:solidFill>
          <a:ln w="15875" cap="flat" cmpd="sng" algn="ctr">
            <a:solidFill>
              <a:srgbClr val="B1B1AC"/>
            </a:solidFill>
            <a:prstDash val="sysDash"/>
            <a:round/>
            <a:headEnd type="none" w="med" len="med"/>
            <a:tailEnd type="none" w="med" len="med"/>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r>
              <a:rPr lang="ja-JP" altLang="en-US" sz="1000" dirty="0">
                <a:latin typeface="Meiryo UI" panose="020B0604030504040204" pitchFamily="50" charset="-128"/>
                <a:ea typeface="Meiryo UI" panose="020B0604030504040204" pitchFamily="50" charset="-128"/>
              </a:rPr>
              <a:t>住所：</a:t>
            </a:r>
            <a:r>
              <a:rPr lang="en-US" altLang="ja-JP" sz="1000" dirty="0">
                <a:latin typeface="Meiryo UI" panose="020B0604030504040204" pitchFamily="50" charset="-128"/>
                <a:ea typeface="Meiryo UI" panose="020B0604030504040204" pitchFamily="50" charset="-128"/>
              </a:rPr>
              <a:t>&lt;</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Input type=“text”</a:t>
            </a:r>
            <a:r>
              <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rPr>
              <a:t>　</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name=“</a:t>
            </a:r>
            <a:r>
              <a:rPr kumimoji="1" lang="en-US" altLang="ja-JP" sz="1000" b="0" i="0" u="none" strike="noStrike" cap="none" normalizeH="0" baseline="0" dirty="0" err="1">
                <a:ln>
                  <a:noFill/>
                </a:ln>
                <a:effectLst/>
                <a:latin typeface="Meiryo UI" panose="020B0604030504040204" pitchFamily="50" charset="-128"/>
                <a:ea typeface="Meiryo UI" panose="020B0604030504040204" pitchFamily="50" charset="-128"/>
              </a:rPr>
              <a:t>jyuusyo</a:t>
            </a:r>
            <a:r>
              <a:rPr kumimoji="1" lang="en-US" altLang="ja-JP" sz="1000" b="0" i="0" u="none" strike="noStrike" cap="none" normalizeH="0" baseline="0" dirty="0">
                <a:ln>
                  <a:noFill/>
                </a:ln>
                <a:effectLst/>
                <a:latin typeface="Meiryo UI" panose="020B0604030504040204" pitchFamily="50" charset="-128"/>
                <a:ea typeface="Meiryo UI" panose="020B0604030504040204" pitchFamily="50" charset="-128"/>
              </a:rPr>
              <a:t>”</a:t>
            </a:r>
            <a:endParaRPr kumimoji="1" lang="ja-JP" altLang="en-US" sz="1000" b="0" i="0" u="none" strike="noStrike" cap="none" normalizeH="0" baseline="0" dirty="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291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EECA471-2575-5145-A84C-3335D2A2136D}"/>
              </a:ext>
            </a:extLst>
          </p:cNvPr>
          <p:cNvSpPr/>
          <p:nvPr/>
        </p:nvSpPr>
        <p:spPr>
          <a:xfrm>
            <a:off x="51654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6C4CE4F-4353-AA41-8853-186E5095F1F8}"/>
              </a:ext>
            </a:extLst>
          </p:cNvPr>
          <p:cNvSpPr>
            <a:spLocks noGrp="1"/>
          </p:cNvSpPr>
          <p:nvPr>
            <p:ph type="title"/>
          </p:nvPr>
        </p:nvSpPr>
        <p:spPr/>
        <p:txBody>
          <a:bodyPr/>
          <a:lstStyle/>
          <a:p>
            <a:r>
              <a:rPr kumimoji="1" lang="en-US" altLang="ja-JP" dirty="0"/>
              <a:t>RPA</a:t>
            </a:r>
            <a:r>
              <a:rPr kumimoji="1" lang="ja-JP" altLang="en-US"/>
              <a:t>展開の手順</a:t>
            </a:r>
          </a:p>
        </p:txBody>
      </p:sp>
      <p:sp>
        <p:nvSpPr>
          <p:cNvPr id="3" name="スライド番号プレースホルダー 2">
            <a:extLst>
              <a:ext uri="{FF2B5EF4-FFF2-40B4-BE49-F238E27FC236}">
                <a16:creationId xmlns:a16="http://schemas.microsoft.com/office/drawing/2014/main" id="{49697B1D-C47D-1643-AC4A-C6E605F50ACD}"/>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6" name="ホームベース 5">
            <a:extLst>
              <a:ext uri="{FF2B5EF4-FFF2-40B4-BE49-F238E27FC236}">
                <a16:creationId xmlns:a16="http://schemas.microsoft.com/office/drawing/2014/main" id="{263673E4-E6B2-B74F-AEE6-901B63DB31EE}"/>
              </a:ext>
            </a:extLst>
          </p:cNvPr>
          <p:cNvSpPr/>
          <p:nvPr/>
        </p:nvSpPr>
        <p:spPr>
          <a:xfrm>
            <a:off x="457201" y="1134208"/>
            <a:ext cx="2730010" cy="949570"/>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トライアル</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17905CB-33BE-4846-A911-9E6841AC09EE}"/>
              </a:ext>
            </a:extLst>
          </p:cNvPr>
          <p:cNvSpPr txBox="1"/>
          <p:nvPr/>
        </p:nvSpPr>
        <p:spPr>
          <a:xfrm>
            <a:off x="516547" y="2720559"/>
            <a:ext cx="2664832" cy="2477601"/>
          </a:xfrm>
          <a:prstGeom prst="rect">
            <a:avLst/>
          </a:prstGeom>
          <a:noFill/>
        </p:spPr>
        <p:txBody>
          <a:bodyPr wrap="non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自社環境での適用可否を検証</a:t>
            </a:r>
            <a:endParaRPr kumimoji="1"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技術的な相性問題の確認</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導入形態の検討</a:t>
            </a:r>
            <a:endParaRPr lang="en-US" altLang="ja-JP" sz="1200" b="1" dirty="0">
              <a:latin typeface="Meiryo" panose="020B0604030504040204" pitchFamily="34" charset="-128"/>
              <a:ea typeface="Meiryo" panose="020B0604030504040204" pitchFamily="34" charset="-128"/>
            </a:endParaRPr>
          </a:p>
          <a:p>
            <a:pPr marL="182563" lvl="1">
              <a:spcAft>
                <a:spcPts val="600"/>
              </a:spcAft>
            </a:pPr>
            <a:r>
              <a:rPr lang="ja-JP" altLang="en-US" sz="1000">
                <a:latin typeface="Meiryo" panose="020B0604030504040204" pitchFamily="34" charset="-128"/>
                <a:ea typeface="Meiryo" panose="020B0604030504040204" pitchFamily="34" charset="-128"/>
              </a:rPr>
              <a:t>デスクトップ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サーバー</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クラウドの選択</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サポートやの評価</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国内での体制や内容</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実施体制の検討</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主管部門はどうするか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トライアル対象業務の選定</a:t>
            </a:r>
            <a:endParaRPr lang="en-US" altLang="ja-JP" sz="1200" b="1" dirty="0">
              <a:latin typeface="Meiryo" panose="020B0604030504040204" pitchFamily="34" charset="-128"/>
              <a:ea typeface="Meiryo" panose="020B0604030504040204" pitchFamily="34" charset="-128"/>
            </a:endParaRPr>
          </a:p>
          <a:p>
            <a:pPr marL="182563">
              <a:spcAft>
                <a:spcPts val="600"/>
              </a:spcAft>
            </a:pPr>
            <a:r>
              <a:rPr lang="ja-JP" altLang="en-US" sz="1000">
                <a:latin typeface="Meiryo" panose="020B0604030504040204" pitchFamily="34" charset="-128"/>
                <a:ea typeface="Meiryo" panose="020B0604030504040204" pitchFamily="34" charset="-128"/>
              </a:rPr>
              <a:t>関連システム数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関係部門数</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効果</a:t>
            </a:r>
            <a:endParaRPr kumimoji="1" lang="ja-JP" altLang="en-US" sz="1200">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0373FE6E-1996-F445-9C3A-CCC73896F249}"/>
              </a:ext>
            </a:extLst>
          </p:cNvPr>
          <p:cNvGrpSpPr/>
          <p:nvPr/>
        </p:nvGrpSpPr>
        <p:grpSpPr>
          <a:xfrm>
            <a:off x="3187211" y="1134208"/>
            <a:ext cx="2730010" cy="4956338"/>
            <a:chOff x="3187211" y="1134208"/>
            <a:chExt cx="2730010" cy="4956338"/>
          </a:xfrm>
        </p:grpSpPr>
        <p:sp>
          <p:nvSpPr>
            <p:cNvPr id="8" name="正方形/長方形 7">
              <a:extLst>
                <a:ext uri="{FF2B5EF4-FFF2-40B4-BE49-F238E27FC236}">
                  <a16:creationId xmlns:a16="http://schemas.microsoft.com/office/drawing/2014/main" id="{AA7B68A4-54BF-3940-8EFA-D517E0958750}"/>
                </a:ext>
              </a:extLst>
            </p:cNvPr>
            <p:cNvSpPr/>
            <p:nvPr/>
          </p:nvSpPr>
          <p:spPr>
            <a:xfrm>
              <a:off x="3242162" y="1776046"/>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ぬ</a:t>
              </a: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B83F8E2B-D394-6644-A9D6-B2C9D20BFC78}"/>
                </a:ext>
              </a:extLst>
            </p:cNvPr>
            <p:cNvSpPr/>
            <p:nvPr/>
          </p:nvSpPr>
          <p:spPr>
            <a:xfrm>
              <a:off x="3187211" y="1134208"/>
              <a:ext cx="2730010" cy="94957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本格展開</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a:extLst>
                <a:ext uri="{FF2B5EF4-FFF2-40B4-BE49-F238E27FC236}">
                  <a16:creationId xmlns:a16="http://schemas.microsoft.com/office/drawing/2014/main" id="{D87DBC2D-1ADE-CE4A-B340-DF8530C7ABD6}"/>
                </a:ext>
              </a:extLst>
            </p:cNvPr>
            <p:cNvSpPr txBox="1"/>
            <p:nvPr/>
          </p:nvSpPr>
          <p:spPr>
            <a:xfrm>
              <a:off x="3250952" y="2356190"/>
              <a:ext cx="2602528" cy="3734356"/>
            </a:xfrm>
            <a:prstGeom prst="rect">
              <a:avLst/>
            </a:prstGeom>
            <a:noFill/>
          </p:spPr>
          <p:txBody>
            <a:bodyPr wrap="square" rtlCol="0">
              <a:spAutoFit/>
            </a:bodyPr>
            <a:lstStyle/>
            <a:p>
              <a:pPr indent="-171450">
                <a:spcAft>
                  <a:spcPts val="600"/>
                </a:spcAft>
                <a:buFont typeface="Wingdings" pitchFamily="2" charset="2"/>
                <a:buChar char="ü"/>
              </a:pPr>
              <a:r>
                <a:rPr kumimoji="1" lang="ja-JP" altLang="en-US" sz="1200" b="1">
                  <a:latin typeface="Meiryo" panose="020B0604030504040204" pitchFamily="34" charset="-128"/>
                  <a:ea typeface="Meiryo" panose="020B0604030504040204" pitchFamily="34" charset="-128"/>
                </a:rPr>
                <a:t>現場の理解</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人材不足や業務改革と関連付け、本格展開についての理解を得る</a:t>
              </a:r>
              <a:endParaRPr lang="en-US" altLang="ja-JP" sz="1000" dirty="0">
                <a:latin typeface="Meiryo" panose="020B0604030504040204" pitchFamily="34" charset="-128"/>
                <a:ea typeface="Meiryo" panose="020B0604030504040204" pitchFamily="34" charset="-128"/>
              </a:endParaRP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対象業務の選定</a:t>
              </a:r>
              <a:endParaRPr lang="en-US" altLang="ja-JP" sz="1200" b="1" dirty="0">
                <a:latin typeface="Meiryo" panose="020B0604030504040204" pitchFamily="34" charset="-128"/>
                <a:ea typeface="Meiryo" panose="020B0604030504040204" pitchFamily="34" charset="-128"/>
              </a:endParaRPr>
            </a:p>
            <a:p>
              <a:pPr marL="354013" lvl="1" indent="-171450">
                <a:lnSpc>
                  <a:spcPts val="220"/>
                </a:lnSpc>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社内システム間の連携</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Web</a:t>
              </a:r>
              <a:r>
                <a:rPr lang="ja-JP" altLang="en-US" sz="1000">
                  <a:latin typeface="Meiryo" panose="020B0604030504040204" pitchFamily="34" charset="-128"/>
                  <a:ea typeface="Meiryo" panose="020B0604030504040204" pitchFamily="34" charset="-128"/>
                </a:rPr>
                <a:t>からの情報収集</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社外システムの連係</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ルール違反、記載漏れ、異常値確認</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数値集計</a:t>
              </a:r>
              <a:endParaRPr lang="en-US" altLang="ja-JP" sz="1000"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社内アプリ操作</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柔軟な適用</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全てのプロセスが自動化できなくても人力とのハイブリッドな運用を想定</a:t>
              </a:r>
              <a:endParaRPr lang="en-US" altLang="ja-JP" sz="1000" dirty="0">
                <a:latin typeface="Meiryo" panose="020B0604030504040204" pitchFamily="34" charset="-128"/>
                <a:ea typeface="Meiryo" panose="020B0604030504040204" pitchFamily="34" charset="-128"/>
              </a:endParaRPr>
            </a:p>
            <a:p>
              <a:pPr indent="-171450">
                <a:buFont typeface="Wingdings" pitchFamily="2" charset="2"/>
                <a:buChar char="ü"/>
              </a:pPr>
              <a:r>
                <a:rPr lang="ja-JP" altLang="en-US" sz="1200" b="1">
                  <a:latin typeface="Meiryo" panose="020B0604030504040204" pitchFamily="34" charset="-128"/>
                  <a:ea typeface="Meiryo" panose="020B0604030504040204" pitchFamily="34" charset="-128"/>
                </a:rPr>
                <a:t>他ツールとの連係</a:t>
              </a:r>
              <a:endParaRPr lang="en-US" altLang="ja-JP" sz="1200" b="1" dirty="0">
                <a:latin typeface="Meiryo" panose="020B0604030504040204" pitchFamily="34" charset="-128"/>
                <a:ea typeface="Meiryo" panose="020B0604030504040204" pitchFamily="34" charset="-128"/>
              </a:endParaRPr>
            </a:p>
            <a:p>
              <a:pPr marL="354013" lvl="1" indent="-171450">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OCR</a:t>
              </a:r>
              <a:r>
                <a:rPr lang="ja-JP" altLang="en-US" sz="1000">
                  <a:latin typeface="Meiryo" panose="020B0604030504040204" pitchFamily="34" charset="-128"/>
                  <a:ea typeface="Meiryo" panose="020B0604030504040204" pitchFamily="34" charset="-128"/>
                </a:rPr>
                <a:t>による手書き文字</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数字認識</a:t>
              </a:r>
              <a:endParaRPr lang="en-US" altLang="ja-JP" sz="1000" dirty="0">
                <a:latin typeface="Meiryo" panose="020B0604030504040204" pitchFamily="34" charset="-128"/>
                <a:ea typeface="Meiryo" panose="020B0604030504040204" pitchFamily="34" charset="-128"/>
              </a:endParaRPr>
            </a:p>
            <a:p>
              <a:pPr marL="354013" lvl="1" indent="-171450">
                <a:spcAft>
                  <a:spcPts val="600"/>
                </a:spcAft>
                <a:buFont typeface="Arial" panose="020B0604020202020204" pitchFamily="34" charset="0"/>
                <a:buChar char="•"/>
              </a:pPr>
              <a:r>
                <a:rPr lang="en-US" altLang="ja-JP" sz="1000" dirty="0">
                  <a:latin typeface="Meiryo" panose="020B0604030504040204" pitchFamily="34" charset="-128"/>
                  <a:ea typeface="Meiryo" panose="020B0604030504040204" pitchFamily="34" charset="-128"/>
                </a:rPr>
                <a:t>Excel</a:t>
              </a:r>
              <a:r>
                <a:rPr lang="ja-JP" altLang="en-US" sz="1000">
                  <a:latin typeface="Meiryo" panose="020B0604030504040204" pitchFamily="34" charset="-128"/>
                  <a:ea typeface="Meiryo" panose="020B0604030504040204" pitchFamily="34" charset="-128"/>
                </a:rPr>
                <a:t>マクロ　なと</a:t>
              </a:r>
            </a:p>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展開のための体制と役割</a:t>
              </a:r>
              <a:endParaRPr lang="en-US" altLang="ja-JP" sz="1200" b="1"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lang="ja-JP" altLang="en-US" sz="1000">
                  <a:latin typeface="Meiryo" panose="020B0604030504040204" pitchFamily="34" charset="-128"/>
                  <a:ea typeface="Meiryo" panose="020B0604030504040204" pitchFamily="34" charset="-128"/>
                </a:rPr>
                <a:t>現場主導ですすめこれを支援する</a:t>
              </a:r>
              <a:endParaRPr lang="en-US" altLang="ja-JP" sz="1000" dirty="0">
                <a:latin typeface="Meiryo" panose="020B0604030504040204" pitchFamily="34" charset="-128"/>
                <a:ea typeface="Meiryo" panose="020B0604030504040204" pitchFamily="34" charset="-128"/>
              </a:endParaRPr>
            </a:p>
            <a:p>
              <a:pPr marL="354013" indent="-171450">
                <a:buFont typeface="Arial" panose="020B0604020202020204" pitchFamily="34" charset="0"/>
                <a:buChar char="•"/>
              </a:pPr>
              <a:r>
                <a:rPr kumimoji="1" lang="ja-JP" altLang="en-US" sz="1000">
                  <a:latin typeface="Meiryo" panose="020B0604030504040204" pitchFamily="34" charset="-128"/>
                  <a:ea typeface="Meiryo" panose="020B0604030504040204" pitchFamily="34" charset="-128"/>
                </a:rPr>
                <a:t>上位からの統制により展開する</a:t>
              </a:r>
              <a:endParaRPr kumimoji="1" lang="ja-JP" altLang="en-US" sz="1200">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F69F9B4E-EDF3-EF40-90E3-2721D84C621B}"/>
              </a:ext>
            </a:extLst>
          </p:cNvPr>
          <p:cNvGrpSpPr/>
          <p:nvPr/>
        </p:nvGrpSpPr>
        <p:grpSpPr>
          <a:xfrm>
            <a:off x="5917221" y="1134208"/>
            <a:ext cx="2730010" cy="4923692"/>
            <a:chOff x="5917221" y="1134208"/>
            <a:chExt cx="2730010" cy="4923692"/>
          </a:xfrm>
        </p:grpSpPr>
        <p:sp>
          <p:nvSpPr>
            <p:cNvPr id="9" name="正方形/長方形 8">
              <a:extLst>
                <a:ext uri="{FF2B5EF4-FFF2-40B4-BE49-F238E27FC236}">
                  <a16:creationId xmlns:a16="http://schemas.microsoft.com/office/drawing/2014/main" id="{023C6710-ECA7-7D46-A43A-892C4C759982}"/>
                </a:ext>
              </a:extLst>
            </p:cNvPr>
            <p:cNvSpPr/>
            <p:nvPr/>
          </p:nvSpPr>
          <p:spPr>
            <a:xfrm>
              <a:off x="5976567" y="1767254"/>
              <a:ext cx="2611318" cy="429064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D98E5FD6-A9D0-5544-B941-C6EE9BD8DF67}"/>
                </a:ext>
              </a:extLst>
            </p:cNvPr>
            <p:cNvSpPr/>
            <p:nvPr/>
          </p:nvSpPr>
          <p:spPr>
            <a:xfrm>
              <a:off x="5917221" y="1134208"/>
              <a:ext cx="2730010" cy="949570"/>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適用拡大</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0013840D-AEB2-604C-9266-FF33395E3EF5}"/>
                </a:ext>
              </a:extLst>
            </p:cNvPr>
            <p:cNvSpPr txBox="1"/>
            <p:nvPr/>
          </p:nvSpPr>
          <p:spPr>
            <a:xfrm>
              <a:off x="5985357" y="2725021"/>
              <a:ext cx="2602528" cy="2877711"/>
            </a:xfrm>
            <a:prstGeom prst="rect">
              <a:avLst/>
            </a:prstGeom>
            <a:noFill/>
          </p:spPr>
          <p:txBody>
            <a:bodyPr wrap="square" rtlCol="0">
              <a:spAutoFit/>
            </a:bodyPr>
            <a:lstStyle/>
            <a:p>
              <a:pPr indent="-171450">
                <a:spcAft>
                  <a:spcPts val="600"/>
                </a:spcAft>
                <a:buFont typeface="Wingdings" pitchFamily="2" charset="2"/>
                <a:buChar char="ü"/>
              </a:pPr>
              <a:r>
                <a:rPr lang="ja-JP" altLang="en-US" sz="1200" b="1">
                  <a:latin typeface="Meiryo" panose="020B0604030504040204" pitchFamily="34" charset="-128"/>
                  <a:ea typeface="Meiryo" panose="020B0604030504040204" pitchFamily="34" charset="-128"/>
                </a:rPr>
                <a:t>技術動向を踏まえた適用拡大</a:t>
              </a:r>
              <a:endParaRPr kumimoji="1" lang="en-US" altLang="ja-JP" sz="1200" b="1" dirty="0">
                <a:latin typeface="Meiryo" panose="020B0604030504040204" pitchFamily="34" charset="-128"/>
                <a:ea typeface="Meiryo" panose="020B0604030504040204" pitchFamily="34" charset="-128"/>
              </a:endParaRPr>
            </a:p>
            <a:p>
              <a:pPr marL="227013">
                <a:spcAft>
                  <a:spcPts val="600"/>
                </a:spcAft>
              </a:pPr>
              <a:r>
                <a:rPr lang="ja-JP" altLang="en-US" sz="1000">
                  <a:latin typeface="Meiryo" panose="020B0604030504040204" pitchFamily="34" charset="-128"/>
                  <a:ea typeface="Meiryo" panose="020B0604030504040204" pitchFamily="34" charset="-128"/>
                </a:rPr>
                <a:t>現状</a:t>
              </a:r>
              <a:r>
                <a:rPr lang="en-US" altLang="ja-JP" sz="1000" dirty="0">
                  <a:latin typeface="Meiryo" panose="020B0604030504040204" pitchFamily="34" charset="-128"/>
                  <a:ea typeface="Meiryo" panose="020B0604030504040204" pitchFamily="34" charset="-128"/>
                </a:rPr>
                <a:t>(Basic)</a:t>
              </a:r>
              <a:r>
                <a:rPr lang="ja-JP" altLang="en-US" sz="1000">
                  <a:latin typeface="Meiryo" panose="020B0604030504040204" pitchFamily="34" charset="-128"/>
                  <a:ea typeface="Meiryo" panose="020B0604030504040204" pitchFamily="34" charset="-128"/>
                </a:rPr>
                <a:t>からの機能の進化により適用できる範囲が拡大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dirty="0">
                  <a:latin typeface="Meiryo" panose="020B0604030504040204" pitchFamily="34" charset="-128"/>
                  <a:ea typeface="Meiryo" panose="020B0604030504040204" pitchFamily="34" charset="-128"/>
                </a:rPr>
                <a:t>RPA</a:t>
              </a:r>
              <a:r>
                <a:rPr lang="ja-JP" altLang="en-US" sz="1200" b="1">
                  <a:latin typeface="Meiryo" panose="020B0604030504040204" pitchFamily="34" charset="-128"/>
                  <a:ea typeface="Meiryo" panose="020B0604030504040204" pitchFamily="34" charset="-128"/>
                </a:rPr>
                <a:t>を前提とした改革</a:t>
              </a:r>
              <a:endParaRPr lang="en-US" altLang="ja-JP" sz="1200" b="1"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人材配置や組織・体制、業務手順などを見直し、効果を拡大</a:t>
              </a:r>
              <a:endParaRPr lang="en-US" altLang="ja-JP" sz="1000" dirty="0">
                <a:latin typeface="Meiryo" panose="020B0604030504040204" pitchFamily="34" charset="-128"/>
                <a:ea typeface="Meiryo" panose="020B0604030504040204" pitchFamily="34" charset="-128"/>
              </a:endParaRPr>
            </a:p>
            <a:p>
              <a:pPr indent="-171450">
                <a:spcBef>
                  <a:spcPts val="600"/>
                </a:spcBef>
                <a:spcAft>
                  <a:spcPts val="600"/>
                </a:spcAft>
                <a:buFont typeface="Wingdings" pitchFamily="2" charset="2"/>
                <a:buChar char="ü"/>
              </a:pPr>
              <a:r>
                <a:rPr lang="en-US" altLang="ja-JP" sz="1200" b="1" u="sng" dirty="0">
                  <a:solidFill>
                    <a:srgbClr val="0432FF"/>
                  </a:solidFill>
                  <a:latin typeface="Meiryo" panose="020B0604030504040204" pitchFamily="34" charset="-128"/>
                  <a:ea typeface="Meiryo" panose="020B0604030504040204" pitchFamily="34" charset="-128"/>
                </a:rPr>
                <a:t>RPA</a:t>
              </a:r>
              <a:r>
                <a:rPr lang="ja-JP" altLang="en-US" sz="1200" b="1" u="sng">
                  <a:solidFill>
                    <a:srgbClr val="0432FF"/>
                  </a:solidFill>
                  <a:latin typeface="Meiryo" panose="020B0604030504040204" pitchFamily="34" charset="-128"/>
                  <a:ea typeface="Meiryo" panose="020B0604030504040204" pitchFamily="34" charset="-128"/>
                </a:rPr>
                <a:t>で創出した余力で改革</a:t>
              </a:r>
              <a:endParaRPr lang="en-US" altLang="ja-JP" sz="1200" b="1" u="sng" dirty="0">
                <a:solidFill>
                  <a:srgbClr val="0432FF"/>
                </a:solidFill>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既存の業務プロセスを見直し、業務プロセスの最適化を推進する</a:t>
              </a:r>
              <a:endParaRPr lang="en-US" altLang="ja-JP" sz="1000" dirty="0">
                <a:latin typeface="Meiryo" panose="020B0604030504040204" pitchFamily="34" charset="-128"/>
                <a:ea typeface="Meiryo" panose="020B0604030504040204" pitchFamily="34" charset="-128"/>
              </a:endParaRPr>
            </a:p>
            <a:p>
              <a:pPr marL="227013" lvl="1">
                <a:spcAft>
                  <a:spcPts val="600"/>
                </a:spcAft>
              </a:pPr>
              <a:r>
                <a:rPr lang="ja-JP" altLang="en-US" sz="1000">
                  <a:latin typeface="Meiryo" panose="020B0604030504040204" pitchFamily="34" charset="-128"/>
                  <a:ea typeface="Meiryo" panose="020B0604030504040204" pitchFamily="34" charset="-128"/>
                </a:rPr>
                <a:t>既存のシステムのあるべき姿を検討し、将来に備えたシステムの近代化や最適化に取り組む</a:t>
              </a:r>
              <a:endParaRPr lang="en-US" altLang="ja-JP" sz="1000" dirty="0">
                <a:latin typeface="Meiryo" panose="020B0604030504040204" pitchFamily="34" charset="-128"/>
                <a:ea typeface="Meiryo" panose="020B0604030504040204" pitchFamily="34" charset="-128"/>
              </a:endParaRPr>
            </a:p>
            <a:p>
              <a:pPr marL="227013" lvl="1">
                <a:spcAft>
                  <a:spcPts val="600"/>
                </a:spcAft>
              </a:pPr>
              <a:endParaRPr lang="en-US" altLang="ja-JP" sz="1000"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866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EB1865-55A3-3C46-AA85-BEA79086A2D2}"/>
              </a:ext>
            </a:extLst>
          </p:cNvPr>
          <p:cNvSpPr>
            <a:spLocks noGrp="1"/>
          </p:cNvSpPr>
          <p:nvPr>
            <p:ph type="title"/>
          </p:nvPr>
        </p:nvSpPr>
        <p:spPr/>
        <p:txBody>
          <a:bodyPr/>
          <a:lstStyle/>
          <a:p>
            <a:r>
              <a:rPr kumimoji="1" lang="en-US" altLang="ja-JP" dirty="0"/>
              <a:t>RPA</a:t>
            </a:r>
            <a:r>
              <a:rPr kumimoji="1" lang="ja-JP" altLang="en-US"/>
              <a:t>と雇用についての考え方</a:t>
            </a:r>
          </a:p>
        </p:txBody>
      </p:sp>
      <p:sp>
        <p:nvSpPr>
          <p:cNvPr id="3" name="スライド番号プレースホルダー 2">
            <a:extLst>
              <a:ext uri="{FF2B5EF4-FFF2-40B4-BE49-F238E27FC236}">
                <a16:creationId xmlns:a16="http://schemas.microsoft.com/office/drawing/2014/main" id="{5777CEB7-B2BF-3640-A33E-853A8420563C}"/>
              </a:ext>
            </a:extLst>
          </p:cNvPr>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a:extLst>
              <a:ext uri="{FF2B5EF4-FFF2-40B4-BE49-F238E27FC236}">
                <a16:creationId xmlns:a16="http://schemas.microsoft.com/office/drawing/2014/main" id="{D9ED7EEC-EA1B-CA40-9A6F-EA631A5E050B}"/>
              </a:ext>
            </a:extLst>
          </p:cNvPr>
          <p:cNvSpPr/>
          <p:nvPr/>
        </p:nvSpPr>
        <p:spPr>
          <a:xfrm>
            <a:off x="613610" y="1022684"/>
            <a:ext cx="7916779" cy="84221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を導入すると雇用を奪われる？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367657E2-6CE7-9A47-8A22-EB3CE4E8973E}"/>
              </a:ext>
            </a:extLst>
          </p:cNvPr>
          <p:cNvSpPr/>
          <p:nvPr/>
        </p:nvSpPr>
        <p:spPr>
          <a:xfrm>
            <a:off x="613610" y="2801865"/>
            <a:ext cx="7916779" cy="84221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を導入すると余力が生まれる！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 name="グループ化 13">
            <a:extLst>
              <a:ext uri="{FF2B5EF4-FFF2-40B4-BE49-F238E27FC236}">
                <a16:creationId xmlns:a16="http://schemas.microsoft.com/office/drawing/2014/main" id="{5D9EEE4D-C5F3-6B4D-9951-9D31B598A070}"/>
              </a:ext>
            </a:extLst>
          </p:cNvPr>
          <p:cNvGrpSpPr/>
          <p:nvPr/>
        </p:nvGrpSpPr>
        <p:grpSpPr>
          <a:xfrm>
            <a:off x="613610" y="3686691"/>
            <a:ext cx="7916779" cy="2390598"/>
            <a:chOff x="613610" y="3686691"/>
            <a:chExt cx="7916779" cy="2390598"/>
          </a:xfrm>
        </p:grpSpPr>
        <p:sp>
          <p:nvSpPr>
            <p:cNvPr id="9" name="正方形/長方形 8">
              <a:extLst>
                <a:ext uri="{FF2B5EF4-FFF2-40B4-BE49-F238E27FC236}">
                  <a16:creationId xmlns:a16="http://schemas.microsoft.com/office/drawing/2014/main" id="{6D5F1EAB-5AF9-2B43-BBB7-A3FE9DDA2016}"/>
                </a:ext>
              </a:extLst>
            </p:cNvPr>
            <p:cNvSpPr/>
            <p:nvPr/>
          </p:nvSpPr>
          <p:spPr>
            <a:xfrm>
              <a:off x="613610" y="4218488"/>
              <a:ext cx="7916779" cy="18588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D71C867-9265-F54D-8F40-284A691EAD46}"/>
                </a:ext>
              </a:extLst>
            </p:cNvPr>
            <p:cNvSpPr/>
            <p:nvPr/>
          </p:nvSpPr>
          <p:spPr>
            <a:xfrm>
              <a:off x="803840"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新しい仕事に</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0432FF"/>
                  </a:solidFill>
                  <a:latin typeface="Meiryo" panose="020B0604030504040204" pitchFamily="34" charset="-128"/>
                  <a:ea typeface="Meiryo" panose="020B0604030504040204" pitchFamily="34" charset="-128"/>
                  <a:cs typeface="ＭＳ Ｐゴシック"/>
                </a:rPr>
                <a:t>人材を配置できる</a:t>
              </a:r>
              <a:endParaRPr kumimoji="1" lang="ja-JP" altLang="en-US"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7DA88F4F-EE72-0841-8269-6BEF002E690F}"/>
                </a:ext>
              </a:extLst>
            </p:cNvPr>
            <p:cNvSpPr/>
            <p:nvPr/>
          </p:nvSpPr>
          <p:spPr>
            <a:xfrm>
              <a:off x="5866638"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正確さが向上する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49C748AA-3B9B-EC44-8E87-748BB90E89D0}"/>
                </a:ext>
              </a:extLst>
            </p:cNvPr>
            <p:cNvSpPr/>
            <p:nvPr/>
          </p:nvSpPr>
          <p:spPr>
            <a:xfrm>
              <a:off x="3335239" y="4421109"/>
              <a:ext cx="2473518" cy="8422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業務処理の</a:t>
              </a:r>
              <a:endParaRPr lang="en-US" altLang="ja-JP" sz="2000" dirty="0">
                <a:solidFill>
                  <a:srgbClr val="0432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0432FF"/>
                  </a:solidFill>
                  <a:latin typeface="Meiryo" panose="020B0604030504040204" pitchFamily="34" charset="-128"/>
                  <a:ea typeface="Meiryo" panose="020B0604030504040204" pitchFamily="34" charset="-128"/>
                  <a:cs typeface="ＭＳ Ｐゴシック"/>
                </a:rPr>
                <a:t>スピードが向上する</a:t>
              </a:r>
              <a:endParaRPr kumimoji="1" lang="en-US" altLang="ja-JP" sz="2000" dirty="0">
                <a:solidFill>
                  <a:srgbClr val="0432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80886FD2-5255-5F4D-BC59-4800097B9D4F}"/>
                </a:ext>
              </a:extLst>
            </p:cNvPr>
            <p:cNvSpPr txBox="1"/>
            <p:nvPr/>
          </p:nvSpPr>
          <p:spPr>
            <a:xfrm>
              <a:off x="1786619" y="5481270"/>
              <a:ext cx="557075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人手不足の解消と業務品質の向上</a:t>
              </a:r>
            </a:p>
          </p:txBody>
        </p:sp>
        <p:sp>
          <p:nvSpPr>
            <p:cNvPr id="12" name="下矢印 11">
              <a:extLst>
                <a:ext uri="{FF2B5EF4-FFF2-40B4-BE49-F238E27FC236}">
                  <a16:creationId xmlns:a16="http://schemas.microsoft.com/office/drawing/2014/main" id="{BDED683B-6FC7-2C44-8DF1-67168CB223EE}"/>
                </a:ext>
              </a:extLst>
            </p:cNvPr>
            <p:cNvSpPr/>
            <p:nvPr/>
          </p:nvSpPr>
          <p:spPr>
            <a:xfrm>
              <a:off x="3606464" y="3686691"/>
              <a:ext cx="1931071" cy="47965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テキスト ボックス 12">
            <a:extLst>
              <a:ext uri="{FF2B5EF4-FFF2-40B4-BE49-F238E27FC236}">
                <a16:creationId xmlns:a16="http://schemas.microsoft.com/office/drawing/2014/main" id="{0D0ABC1C-7032-F44B-98A3-FFE208FBF70B}"/>
              </a:ext>
            </a:extLst>
          </p:cNvPr>
          <p:cNvSpPr txBox="1"/>
          <p:nvPr/>
        </p:nvSpPr>
        <p:spPr>
          <a:xfrm>
            <a:off x="4208756" y="2092595"/>
            <a:ext cx="726482" cy="584775"/>
          </a:xfrm>
          <a:prstGeom prst="rect">
            <a:avLst/>
          </a:prstGeom>
          <a:noFill/>
        </p:spPr>
        <p:txBody>
          <a:bodyPr wrap="none" rtlCol="0">
            <a:spAutoFit/>
          </a:bodyPr>
          <a:lstStyle/>
          <a:p>
            <a:pPr algn="ctr"/>
            <a:r>
              <a:rPr lang="en-US" altLang="ja-JP" sz="3200" dirty="0">
                <a:solidFill>
                  <a:schemeClr val="accent6">
                    <a:lumMod val="50000"/>
                  </a:schemeClr>
                </a:solidFill>
                <a:latin typeface="Meiryo" panose="020B0604030504040204" pitchFamily="34" charset="-128"/>
                <a:ea typeface="Meiryo" panose="020B0604030504040204" pitchFamily="34" charset="-128"/>
              </a:rPr>
              <a:t>VS</a:t>
            </a:r>
            <a:endParaRPr kumimoji="1" lang="ja-JP" altLang="en-US" sz="32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22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9E15DE-E9C8-3C41-AFBC-61D86A19576E}"/>
              </a:ext>
            </a:extLst>
          </p:cNvPr>
          <p:cNvSpPr>
            <a:spLocks noGrp="1"/>
          </p:cNvSpPr>
          <p:nvPr>
            <p:ph type="title"/>
          </p:nvPr>
        </p:nvSpPr>
        <p:spPr/>
        <p:txBody>
          <a:bodyPr/>
          <a:lstStyle/>
          <a:p>
            <a:r>
              <a:rPr kumimoji="1" lang="en-US" altLang="ja-JP" dirty="0"/>
              <a:t>RPA</a:t>
            </a:r>
            <a:r>
              <a:rPr kumimoji="1" lang="ja-JP" altLang="en-US"/>
              <a:t>の限界</a:t>
            </a:r>
          </a:p>
        </p:txBody>
      </p:sp>
      <p:sp>
        <p:nvSpPr>
          <p:cNvPr id="3" name="スライド番号プレースホルダー 2">
            <a:extLst>
              <a:ext uri="{FF2B5EF4-FFF2-40B4-BE49-F238E27FC236}">
                <a16:creationId xmlns:a16="http://schemas.microsoft.com/office/drawing/2014/main" id="{94EF465A-0524-D94A-A65F-C8DBA5F24303}"/>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a:extLst>
              <a:ext uri="{FF2B5EF4-FFF2-40B4-BE49-F238E27FC236}">
                <a16:creationId xmlns:a16="http://schemas.microsoft.com/office/drawing/2014/main" id="{634B8E8F-2239-9648-A1C4-40208701DBD9}"/>
              </a:ext>
            </a:extLst>
          </p:cNvPr>
          <p:cNvSpPr/>
          <p:nvPr/>
        </p:nvSpPr>
        <p:spPr>
          <a:xfrm>
            <a:off x="267677" y="924340"/>
            <a:ext cx="8608646" cy="59634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即効性はあるが、抜本的なビジネス・プロセスの改革・改善ではない</a:t>
            </a:r>
            <a:endParaRPr kumimoji="1" lang="ja-JP" altLang="en-US" sz="2000"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6" name="グループ化 15">
            <a:extLst>
              <a:ext uri="{FF2B5EF4-FFF2-40B4-BE49-F238E27FC236}">
                <a16:creationId xmlns:a16="http://schemas.microsoft.com/office/drawing/2014/main" id="{77642208-10E4-BF47-8649-6AE4EFEB27A5}"/>
              </a:ext>
            </a:extLst>
          </p:cNvPr>
          <p:cNvGrpSpPr/>
          <p:nvPr/>
        </p:nvGrpSpPr>
        <p:grpSpPr>
          <a:xfrm>
            <a:off x="268357" y="1600200"/>
            <a:ext cx="4234069" cy="4820478"/>
            <a:chOff x="268357" y="1600200"/>
            <a:chExt cx="4234069" cy="4820478"/>
          </a:xfrm>
        </p:grpSpPr>
        <p:sp>
          <p:nvSpPr>
            <p:cNvPr id="5" name="正方形/長方形 4">
              <a:extLst>
                <a:ext uri="{FF2B5EF4-FFF2-40B4-BE49-F238E27FC236}">
                  <a16:creationId xmlns:a16="http://schemas.microsoft.com/office/drawing/2014/main" id="{90E9D13F-3928-F146-A2EB-7EDBAE1F8A77}"/>
                </a:ext>
              </a:extLst>
            </p:cNvPr>
            <p:cNvSpPr/>
            <p:nvPr/>
          </p:nvSpPr>
          <p:spPr>
            <a:xfrm>
              <a:off x="268357" y="1600200"/>
              <a:ext cx="4234069" cy="48204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A624676C-3D78-8948-93B2-E54EC30E5881}"/>
                </a:ext>
              </a:extLst>
            </p:cNvPr>
            <p:cNvSpPr txBox="1"/>
            <p:nvPr/>
          </p:nvSpPr>
          <p:spPr>
            <a:xfrm>
              <a:off x="320174" y="1891341"/>
              <a:ext cx="4108817"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作業時間を短縮することはできても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作業内容や手順が変ったわけではない</a:t>
              </a:r>
            </a:p>
          </p:txBody>
        </p:sp>
        <p:sp>
          <p:nvSpPr>
            <p:cNvPr id="8" name="正方形/長方形 7">
              <a:extLst>
                <a:ext uri="{FF2B5EF4-FFF2-40B4-BE49-F238E27FC236}">
                  <a16:creationId xmlns:a16="http://schemas.microsoft.com/office/drawing/2014/main" id="{18E90B3D-D432-3A42-8B61-9BC191D9E441}"/>
                </a:ext>
              </a:extLst>
            </p:cNvPr>
            <p:cNvSpPr/>
            <p:nvPr/>
          </p:nvSpPr>
          <p:spPr>
            <a:xfrm>
              <a:off x="3462193" y="3769655"/>
              <a:ext cx="862186" cy="17956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F87A3227-3977-5D4A-A648-450D4B76E279}"/>
                </a:ext>
              </a:extLst>
            </p:cNvPr>
            <p:cNvSpPr/>
            <p:nvPr/>
          </p:nvSpPr>
          <p:spPr>
            <a:xfrm>
              <a:off x="2432766" y="4511703"/>
              <a:ext cx="862186" cy="10535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E511D9F-8D9E-AA48-B075-073508D61801}"/>
                </a:ext>
              </a:extLst>
            </p:cNvPr>
            <p:cNvSpPr txBox="1"/>
            <p:nvPr/>
          </p:nvSpPr>
          <p:spPr>
            <a:xfrm>
              <a:off x="3457208" y="437869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1" name="テキスト ボックス 10">
              <a:extLst>
                <a:ext uri="{FF2B5EF4-FFF2-40B4-BE49-F238E27FC236}">
                  <a16:creationId xmlns:a16="http://schemas.microsoft.com/office/drawing/2014/main" id="{137B0613-C37E-5742-8116-2B61E0DEE499}"/>
                </a:ext>
              </a:extLst>
            </p:cNvPr>
            <p:cNvSpPr txBox="1"/>
            <p:nvPr/>
          </p:nvSpPr>
          <p:spPr>
            <a:xfrm>
              <a:off x="2430225" y="4765444"/>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総労働</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時間</a:t>
              </a:r>
            </a:p>
          </p:txBody>
        </p:sp>
        <p:sp>
          <p:nvSpPr>
            <p:cNvPr id="12" name="正方形/長方形 11">
              <a:extLst>
                <a:ext uri="{FF2B5EF4-FFF2-40B4-BE49-F238E27FC236}">
                  <a16:creationId xmlns:a16="http://schemas.microsoft.com/office/drawing/2014/main" id="{C9E004B7-5BE4-014D-821E-02C1C1D7D1CF}"/>
                </a:ext>
              </a:extLst>
            </p:cNvPr>
            <p:cNvSpPr/>
            <p:nvPr/>
          </p:nvSpPr>
          <p:spPr>
            <a:xfrm>
              <a:off x="2446616" y="3787665"/>
              <a:ext cx="862186" cy="65259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AB3277-C100-DD49-92E7-3E49FE520636}"/>
                </a:ext>
              </a:extLst>
            </p:cNvPr>
            <p:cNvSpPr txBox="1"/>
            <p:nvPr/>
          </p:nvSpPr>
          <p:spPr>
            <a:xfrm>
              <a:off x="575993" y="3769655"/>
              <a:ext cx="1415772"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手順の見直し</a:t>
              </a:r>
            </a:p>
          </p:txBody>
        </p:sp>
        <p:sp>
          <p:nvSpPr>
            <p:cNvPr id="14" name="テキスト ボックス 13">
              <a:extLst>
                <a:ext uri="{FF2B5EF4-FFF2-40B4-BE49-F238E27FC236}">
                  <a16:creationId xmlns:a16="http://schemas.microsoft.com/office/drawing/2014/main" id="{A219649A-B88C-594F-9455-DCCB2A5B0916}"/>
                </a:ext>
              </a:extLst>
            </p:cNvPr>
            <p:cNvSpPr txBox="1"/>
            <p:nvPr/>
          </p:nvSpPr>
          <p:spPr>
            <a:xfrm>
              <a:off x="2415060" y="3889113"/>
              <a:ext cx="902811" cy="584775"/>
            </a:xfrm>
            <a:prstGeom prst="rect">
              <a:avLst/>
            </a:prstGeom>
            <a:noFill/>
          </p:spPr>
          <p:txBody>
            <a:bodyPr wrap="non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創出した</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a:solidFill>
                    <a:srgbClr val="0432FF"/>
                  </a:solidFill>
                  <a:latin typeface="Meiryo" panose="020B0604030504040204" pitchFamily="34" charset="-128"/>
                  <a:ea typeface="Meiryo" panose="020B0604030504040204" pitchFamily="34" charset="-128"/>
                </a:rPr>
                <a:t>時間</a:t>
              </a:r>
            </a:p>
          </p:txBody>
        </p:sp>
        <p:sp>
          <p:nvSpPr>
            <p:cNvPr id="15" name="テキスト ボックス 14">
              <a:extLst>
                <a:ext uri="{FF2B5EF4-FFF2-40B4-BE49-F238E27FC236}">
                  <a16:creationId xmlns:a16="http://schemas.microsoft.com/office/drawing/2014/main" id="{28DAC52A-E7BA-B54A-852E-4427B11F70C1}"/>
                </a:ext>
              </a:extLst>
            </p:cNvPr>
            <p:cNvSpPr txBox="1"/>
            <p:nvPr/>
          </p:nvSpPr>
          <p:spPr>
            <a:xfrm>
              <a:off x="678585" y="4660932"/>
              <a:ext cx="121058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作業内容や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手順の改革</a:t>
              </a:r>
            </a:p>
          </p:txBody>
        </p:sp>
        <p:sp>
          <p:nvSpPr>
            <p:cNvPr id="17" name="下矢印 16">
              <a:extLst>
                <a:ext uri="{FF2B5EF4-FFF2-40B4-BE49-F238E27FC236}">
                  <a16:creationId xmlns:a16="http://schemas.microsoft.com/office/drawing/2014/main" id="{60E95C67-6FF4-EF48-8F6F-C1E312DFA069}"/>
                </a:ext>
              </a:extLst>
            </p:cNvPr>
            <p:cNvSpPr/>
            <p:nvPr/>
          </p:nvSpPr>
          <p:spPr>
            <a:xfrm>
              <a:off x="988699" y="4326179"/>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9707C3C8-A596-3448-A9A1-4D600C0F0EEF}"/>
                </a:ext>
              </a:extLst>
            </p:cNvPr>
            <p:cNvSpPr/>
            <p:nvPr/>
          </p:nvSpPr>
          <p:spPr>
            <a:xfrm rot="5400000">
              <a:off x="1825882" y="3957282"/>
              <a:ext cx="595668" cy="28823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7E96298-3B3B-A845-B4ED-AA7EDFE8C331}"/>
                </a:ext>
              </a:extLst>
            </p:cNvPr>
            <p:cNvSpPr txBox="1"/>
            <p:nvPr/>
          </p:nvSpPr>
          <p:spPr>
            <a:xfrm>
              <a:off x="435591" y="5820504"/>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真の「働き方改革」の実現</a:t>
              </a:r>
            </a:p>
          </p:txBody>
        </p:sp>
        <p:sp>
          <p:nvSpPr>
            <p:cNvPr id="23" name="テキスト ボックス 22">
              <a:extLst>
                <a:ext uri="{FF2B5EF4-FFF2-40B4-BE49-F238E27FC236}">
                  <a16:creationId xmlns:a16="http://schemas.microsoft.com/office/drawing/2014/main" id="{27599D5E-1015-4549-8541-20A5B8895B43}"/>
                </a:ext>
              </a:extLst>
            </p:cNvPr>
            <p:cNvSpPr txBox="1"/>
            <p:nvPr/>
          </p:nvSpPr>
          <p:spPr>
            <a:xfrm>
              <a:off x="792642" y="3176895"/>
              <a:ext cx="318548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業務改革・働き方改革の停滞</a:t>
              </a:r>
            </a:p>
          </p:txBody>
        </p:sp>
        <p:sp>
          <p:nvSpPr>
            <p:cNvPr id="24" name="下矢印 23">
              <a:extLst>
                <a:ext uri="{FF2B5EF4-FFF2-40B4-BE49-F238E27FC236}">
                  <a16:creationId xmlns:a16="http://schemas.microsoft.com/office/drawing/2014/main" id="{00F448C1-630D-424C-9736-05F041FFBF57}"/>
                </a:ext>
              </a:extLst>
            </p:cNvPr>
            <p:cNvSpPr/>
            <p:nvPr/>
          </p:nvSpPr>
          <p:spPr>
            <a:xfrm>
              <a:off x="1804180" y="2684585"/>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曲線コネクタ 64">
              <a:extLst>
                <a:ext uri="{FF2B5EF4-FFF2-40B4-BE49-F238E27FC236}">
                  <a16:creationId xmlns:a16="http://schemas.microsoft.com/office/drawing/2014/main" id="{7259C06C-4657-A546-9E0C-E097C5F86A9A}"/>
                </a:ext>
              </a:extLst>
            </p:cNvPr>
            <p:cNvCxnSpPr>
              <a:cxnSpLocks/>
              <a:stCxn id="15" idx="2"/>
              <a:endCxn id="11" idx="1"/>
            </p:cNvCxnSpPr>
            <p:nvPr/>
          </p:nvCxnSpPr>
          <p:spPr>
            <a:xfrm rot="5400000" flipH="1" flipV="1">
              <a:off x="1778503" y="4593986"/>
              <a:ext cx="157097" cy="1146346"/>
            </a:xfrm>
            <a:prstGeom prst="curvedConnector4">
              <a:avLst>
                <a:gd name="adj1" fmla="val -145515"/>
                <a:gd name="adj2" fmla="val 76401"/>
              </a:avLst>
            </a:prstGeom>
            <a:ln w="38100">
              <a:solidFill>
                <a:schemeClr val="bg1"/>
              </a:solidFill>
              <a:prstDash val="sysDot"/>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8" name="テキスト ボックス 67">
              <a:extLst>
                <a:ext uri="{FF2B5EF4-FFF2-40B4-BE49-F238E27FC236}">
                  <a16:creationId xmlns:a16="http://schemas.microsoft.com/office/drawing/2014/main" id="{5FF7EF86-39C1-C64A-BF27-975F80B2396F}"/>
                </a:ext>
              </a:extLst>
            </p:cNvPr>
            <p:cNvSpPr txBox="1"/>
            <p:nvPr/>
          </p:nvSpPr>
          <p:spPr>
            <a:xfrm>
              <a:off x="2584259" y="352272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grpSp>
        <p:nvGrpSpPr>
          <p:cNvPr id="20" name="グループ化 19">
            <a:extLst>
              <a:ext uri="{FF2B5EF4-FFF2-40B4-BE49-F238E27FC236}">
                <a16:creationId xmlns:a16="http://schemas.microsoft.com/office/drawing/2014/main" id="{DBF2D32D-7C30-6144-92D6-585FBAAE0706}"/>
              </a:ext>
            </a:extLst>
          </p:cNvPr>
          <p:cNvGrpSpPr/>
          <p:nvPr/>
        </p:nvGrpSpPr>
        <p:grpSpPr>
          <a:xfrm>
            <a:off x="4642254" y="1600200"/>
            <a:ext cx="4234069" cy="4820478"/>
            <a:chOff x="4642254" y="1600200"/>
            <a:chExt cx="4234069" cy="4820478"/>
          </a:xfrm>
        </p:grpSpPr>
        <p:sp>
          <p:nvSpPr>
            <p:cNvPr id="6" name="正方形/長方形 5">
              <a:extLst>
                <a:ext uri="{FF2B5EF4-FFF2-40B4-BE49-F238E27FC236}">
                  <a16:creationId xmlns:a16="http://schemas.microsoft.com/office/drawing/2014/main" id="{E55C1EE0-598D-2843-AE21-21A9228CC908}"/>
                </a:ext>
              </a:extLst>
            </p:cNvPr>
            <p:cNvSpPr/>
            <p:nvPr/>
          </p:nvSpPr>
          <p:spPr>
            <a:xfrm>
              <a:off x="4642254" y="1600200"/>
              <a:ext cx="4234069" cy="48204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903473A6-7D54-2943-8845-A94341D74E85}"/>
                </a:ext>
              </a:extLst>
            </p:cNvPr>
            <p:cNvSpPr txBox="1"/>
            <p:nvPr/>
          </p:nvSpPr>
          <p:spPr>
            <a:xfrm>
              <a:off x="4743241" y="1712540"/>
              <a:ext cx="4108817" cy="92333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システム間操作連携は自動化</a:t>
              </a:r>
              <a:r>
                <a:rPr lang="ja-JP" altLang="en-US">
                  <a:solidFill>
                    <a:schemeClr val="bg1"/>
                  </a:solidFill>
                  <a:latin typeface="Meiryo" panose="020B0604030504040204" pitchFamily="34" charset="-128"/>
                  <a:ea typeface="Meiryo" panose="020B0604030504040204" pitchFamily="34" charset="-128"/>
                </a:rPr>
                <a:t>できても</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システム・プロセスやデータベースの</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連係・統合が実現できたわけではない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2124D53-80D4-1D4B-B655-BBE3BD9B7A5B}"/>
                </a:ext>
              </a:extLst>
            </p:cNvPr>
            <p:cNvSpPr txBox="1"/>
            <p:nvPr/>
          </p:nvSpPr>
          <p:spPr>
            <a:xfrm>
              <a:off x="4669660" y="5820504"/>
              <a:ext cx="418576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時代に即したシステムの実現</a:t>
              </a:r>
            </a:p>
          </p:txBody>
        </p:sp>
        <p:sp>
          <p:nvSpPr>
            <p:cNvPr id="27" name="テキスト ボックス 26">
              <a:extLst>
                <a:ext uri="{FF2B5EF4-FFF2-40B4-BE49-F238E27FC236}">
                  <a16:creationId xmlns:a16="http://schemas.microsoft.com/office/drawing/2014/main" id="{B392A0AF-D895-4A4A-95E1-DD62A4B79771}"/>
                </a:ext>
              </a:extLst>
            </p:cNvPr>
            <p:cNvSpPr txBox="1"/>
            <p:nvPr/>
          </p:nvSpPr>
          <p:spPr>
            <a:xfrm>
              <a:off x="4724010" y="3021896"/>
              <a:ext cx="4147289" cy="646331"/>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古いシステムのまま塩漬け</a:t>
              </a:r>
              <a:endParaRPr kumimoji="1" lang="en-US" altLang="ja-JP" b="1"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システムの刷新や攻めの</a:t>
              </a:r>
              <a:r>
                <a:rPr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実現を阻害</a:t>
              </a:r>
            </a:p>
          </p:txBody>
        </p:sp>
        <p:sp>
          <p:nvSpPr>
            <p:cNvPr id="28" name="下矢印 27">
              <a:extLst>
                <a:ext uri="{FF2B5EF4-FFF2-40B4-BE49-F238E27FC236}">
                  <a16:creationId xmlns:a16="http://schemas.microsoft.com/office/drawing/2014/main" id="{2AC04955-0B36-3949-9D5C-F16421890E84}"/>
                </a:ext>
              </a:extLst>
            </p:cNvPr>
            <p:cNvSpPr/>
            <p:nvPr/>
          </p:nvSpPr>
          <p:spPr>
            <a:xfrm>
              <a:off x="6226753" y="2682032"/>
              <a:ext cx="1162409" cy="288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538F145E-78ED-9C47-A8D3-37176D928CF7}"/>
                </a:ext>
              </a:extLst>
            </p:cNvPr>
            <p:cNvSpPr/>
            <p:nvPr/>
          </p:nvSpPr>
          <p:spPr>
            <a:xfrm>
              <a:off x="533333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76F5CA6A-EB9A-FC4A-957B-9B12A5292D46}"/>
                </a:ext>
              </a:extLst>
            </p:cNvPr>
            <p:cNvSpPr/>
            <p:nvPr/>
          </p:nvSpPr>
          <p:spPr>
            <a:xfrm>
              <a:off x="5942663"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59486B1B-4409-824D-9E73-548A1F267D4F}"/>
                </a:ext>
              </a:extLst>
            </p:cNvPr>
            <p:cNvSpPr/>
            <p:nvPr/>
          </p:nvSpPr>
          <p:spPr>
            <a:xfrm>
              <a:off x="6553084" y="4061965"/>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95EB453-8A24-2646-A971-CBDC6D48BBDB}"/>
                </a:ext>
              </a:extLst>
            </p:cNvPr>
            <p:cNvSpPr/>
            <p:nvPr/>
          </p:nvSpPr>
          <p:spPr>
            <a:xfrm>
              <a:off x="7162414"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882CAC15-8F6E-0E4F-9FBA-AFD9819B4E9F}"/>
                </a:ext>
              </a:extLst>
            </p:cNvPr>
            <p:cNvSpPr/>
            <p:nvPr/>
          </p:nvSpPr>
          <p:spPr>
            <a:xfrm>
              <a:off x="7754481" y="407126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柱 34">
              <a:extLst>
                <a:ext uri="{FF2B5EF4-FFF2-40B4-BE49-F238E27FC236}">
                  <a16:creationId xmlns:a16="http://schemas.microsoft.com/office/drawing/2014/main" id="{8A9F1078-28C9-2346-A1B5-0CAB8DF62530}"/>
                </a:ext>
              </a:extLst>
            </p:cNvPr>
            <p:cNvSpPr/>
            <p:nvPr/>
          </p:nvSpPr>
          <p:spPr>
            <a:xfrm>
              <a:off x="5333333"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柱 35">
              <a:extLst>
                <a:ext uri="{FF2B5EF4-FFF2-40B4-BE49-F238E27FC236}">
                  <a16:creationId xmlns:a16="http://schemas.microsoft.com/office/drawing/2014/main" id="{5A9F358C-4198-5A4B-85DC-C0B6354FACA9}"/>
                </a:ext>
              </a:extLst>
            </p:cNvPr>
            <p:cNvSpPr/>
            <p:nvPr/>
          </p:nvSpPr>
          <p:spPr>
            <a:xfrm>
              <a:off x="5949559"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柱 36">
              <a:extLst>
                <a:ext uri="{FF2B5EF4-FFF2-40B4-BE49-F238E27FC236}">
                  <a16:creationId xmlns:a16="http://schemas.microsoft.com/office/drawing/2014/main" id="{288EA3D0-3822-DF44-BD87-E6298E9BCC75}"/>
                </a:ext>
              </a:extLst>
            </p:cNvPr>
            <p:cNvSpPr/>
            <p:nvPr/>
          </p:nvSpPr>
          <p:spPr>
            <a:xfrm>
              <a:off x="6553084"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柱 37">
              <a:extLst>
                <a:ext uri="{FF2B5EF4-FFF2-40B4-BE49-F238E27FC236}">
                  <a16:creationId xmlns:a16="http://schemas.microsoft.com/office/drawing/2014/main" id="{5896FE28-4802-FD4F-95D2-D67C15BEFC1B}"/>
                </a:ext>
              </a:extLst>
            </p:cNvPr>
            <p:cNvSpPr/>
            <p:nvPr/>
          </p:nvSpPr>
          <p:spPr>
            <a:xfrm>
              <a:off x="7169310" y="3778920"/>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柱 38">
              <a:extLst>
                <a:ext uri="{FF2B5EF4-FFF2-40B4-BE49-F238E27FC236}">
                  <a16:creationId xmlns:a16="http://schemas.microsoft.com/office/drawing/2014/main" id="{913EA9AA-F357-0243-8D85-9F0A6E56CCB9}"/>
                </a:ext>
              </a:extLst>
            </p:cNvPr>
            <p:cNvSpPr/>
            <p:nvPr/>
          </p:nvSpPr>
          <p:spPr>
            <a:xfrm>
              <a:off x="7744171" y="3769655"/>
              <a:ext cx="509750" cy="215936"/>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柱 39">
              <a:extLst>
                <a:ext uri="{FF2B5EF4-FFF2-40B4-BE49-F238E27FC236}">
                  <a16:creationId xmlns:a16="http://schemas.microsoft.com/office/drawing/2014/main" id="{582E082F-595E-7A40-B0C5-008C7249D752}"/>
                </a:ext>
              </a:extLst>
            </p:cNvPr>
            <p:cNvSpPr/>
            <p:nvPr/>
          </p:nvSpPr>
          <p:spPr>
            <a:xfrm>
              <a:off x="5942663" y="4870330"/>
              <a:ext cx="1719562" cy="278309"/>
            </a:xfrm>
            <a:prstGeom prst="can">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F098CD6-330A-6E45-A442-306F7187BFC5}"/>
                </a:ext>
              </a:extLst>
            </p:cNvPr>
            <p:cNvSpPr/>
            <p:nvPr/>
          </p:nvSpPr>
          <p:spPr>
            <a:xfrm>
              <a:off x="532339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A4E83DDA-07E6-E148-9758-3DAA3F916D27}"/>
                </a:ext>
              </a:extLst>
            </p:cNvPr>
            <p:cNvSpPr/>
            <p:nvPr/>
          </p:nvSpPr>
          <p:spPr>
            <a:xfrm>
              <a:off x="5932724"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02485A18-A377-BB4C-9FFA-3472FDED91A0}"/>
                </a:ext>
              </a:extLst>
            </p:cNvPr>
            <p:cNvSpPr/>
            <p:nvPr/>
          </p:nvSpPr>
          <p:spPr>
            <a:xfrm>
              <a:off x="6543145" y="5239682"/>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0E0300-96E5-CB45-B9AA-B18CED2D9E13}"/>
                </a:ext>
              </a:extLst>
            </p:cNvPr>
            <p:cNvSpPr/>
            <p:nvPr/>
          </p:nvSpPr>
          <p:spPr>
            <a:xfrm>
              <a:off x="7152475"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5DDD6D45-DAC2-934A-B320-3EEE6CC55983}"/>
                </a:ext>
              </a:extLst>
            </p:cNvPr>
            <p:cNvSpPr/>
            <p:nvPr/>
          </p:nvSpPr>
          <p:spPr>
            <a:xfrm>
              <a:off x="7744542" y="5248979"/>
              <a:ext cx="509750" cy="32559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曲線コネクタ 46">
              <a:extLst>
                <a:ext uri="{FF2B5EF4-FFF2-40B4-BE49-F238E27FC236}">
                  <a16:creationId xmlns:a16="http://schemas.microsoft.com/office/drawing/2014/main" id="{0389E6B9-90CC-394E-8E14-896C0BB20C63}"/>
                </a:ext>
              </a:extLst>
            </p:cNvPr>
            <p:cNvCxnSpPr>
              <a:cxnSpLocks/>
              <a:stCxn id="29" idx="2"/>
              <a:endCxn id="31" idx="2"/>
            </p:cNvCxnSpPr>
            <p:nvPr/>
          </p:nvCxnSpPr>
          <p:spPr>
            <a:xfrm rot="16200000" flipH="1">
              <a:off x="5892873" y="4092190"/>
              <a:ext cx="12700" cy="609330"/>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7B92176F-DA45-474D-A7C6-CEF51E6FFCD0}"/>
                </a:ext>
              </a:extLst>
            </p:cNvPr>
            <p:cNvCxnSpPr>
              <a:cxnSpLocks/>
              <a:stCxn id="31" idx="2"/>
              <a:endCxn id="32" idx="2"/>
            </p:cNvCxnSpPr>
            <p:nvPr/>
          </p:nvCxnSpPr>
          <p:spPr>
            <a:xfrm rot="5400000" flipH="1" flipV="1">
              <a:off x="6498099" y="4086996"/>
              <a:ext cx="9297" cy="610421"/>
            </a:xfrm>
            <a:prstGeom prst="curvedConnector3">
              <a:avLst>
                <a:gd name="adj1" fmla="val -24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曲線コネクタ 53">
              <a:extLst>
                <a:ext uri="{FF2B5EF4-FFF2-40B4-BE49-F238E27FC236}">
                  <a16:creationId xmlns:a16="http://schemas.microsoft.com/office/drawing/2014/main" id="{FB596322-1887-0040-8564-B35AB2F3FC8A}"/>
                </a:ext>
              </a:extLst>
            </p:cNvPr>
            <p:cNvCxnSpPr>
              <a:cxnSpLocks/>
              <a:stCxn id="32" idx="2"/>
              <a:endCxn id="33" idx="2"/>
            </p:cNvCxnSpPr>
            <p:nvPr/>
          </p:nvCxnSpPr>
          <p:spPr>
            <a:xfrm rot="16200000" flipH="1">
              <a:off x="7107976" y="4087541"/>
              <a:ext cx="9297" cy="609330"/>
            </a:xfrm>
            <a:prstGeom prst="curvedConnector3">
              <a:avLst>
                <a:gd name="adj1" fmla="val 2558858"/>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F699E1D8-7CE5-234D-8B4F-D280E6145EB6}"/>
                </a:ext>
              </a:extLst>
            </p:cNvPr>
            <p:cNvCxnSpPr>
              <a:cxnSpLocks/>
              <a:stCxn id="33" idx="2"/>
              <a:endCxn id="34" idx="2"/>
            </p:cNvCxnSpPr>
            <p:nvPr/>
          </p:nvCxnSpPr>
          <p:spPr>
            <a:xfrm rot="16200000" flipH="1">
              <a:off x="7713322" y="4100821"/>
              <a:ext cx="12700" cy="592067"/>
            </a:xfrm>
            <a:prstGeom prst="curvedConnector3">
              <a:avLst>
                <a:gd name="adj1" fmla="val 1800000"/>
              </a:avLst>
            </a:prstGeom>
            <a:ln w="12700">
              <a:solidFill>
                <a:schemeClr val="bg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883443AD-17EA-2540-B0C9-3A44C123B422}"/>
                </a:ext>
              </a:extLst>
            </p:cNvPr>
            <p:cNvCxnSpPr>
              <a:stCxn id="41" idx="1"/>
              <a:endCxn id="45" idx="3"/>
            </p:cNvCxnSpPr>
            <p:nvPr/>
          </p:nvCxnSpPr>
          <p:spPr>
            <a:xfrm>
              <a:off x="5323394" y="5411776"/>
              <a:ext cx="2930898"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4" name="下矢印 63">
              <a:extLst>
                <a:ext uri="{FF2B5EF4-FFF2-40B4-BE49-F238E27FC236}">
                  <a16:creationId xmlns:a16="http://schemas.microsoft.com/office/drawing/2014/main" id="{26436846-A67F-104D-AC9B-4D3674C3889A}"/>
                </a:ext>
              </a:extLst>
            </p:cNvPr>
            <p:cNvSpPr/>
            <p:nvPr/>
          </p:nvSpPr>
          <p:spPr>
            <a:xfrm>
              <a:off x="6485038" y="4634292"/>
              <a:ext cx="595668" cy="15385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EE58560E-5B5C-344B-9EF6-43A1E5E4D94E}"/>
                </a:ext>
              </a:extLst>
            </p:cNvPr>
            <p:cNvSpPr txBox="1"/>
            <p:nvPr/>
          </p:nvSpPr>
          <p:spPr>
            <a:xfrm>
              <a:off x="5228068" y="4556398"/>
              <a:ext cx="580480" cy="338554"/>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RPA</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955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954BCF6A-4FF6-9D4F-B7E0-10AEDCC61AA7}"/>
              </a:ext>
            </a:extLst>
          </p:cNvPr>
          <p:cNvSpPr/>
          <p:nvPr/>
        </p:nvSpPr>
        <p:spPr>
          <a:xfrm>
            <a:off x="5201235" y="4899767"/>
            <a:ext cx="471482" cy="45697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BDC20E6D-35D8-6646-B139-1EDABF59DA77}"/>
              </a:ext>
            </a:extLst>
          </p:cNvPr>
          <p:cNvSpPr>
            <a:spLocks noGrp="1"/>
          </p:cNvSpPr>
          <p:nvPr>
            <p:ph type="title"/>
          </p:nvPr>
        </p:nvSpPr>
        <p:spPr/>
        <p:txBody>
          <a:bodyPr/>
          <a:lstStyle/>
          <a:p>
            <a:r>
              <a:rPr kumimoji="1" lang="en-US" altLang="ja-JP" dirty="0"/>
              <a:t>RPA</a:t>
            </a:r>
            <a:r>
              <a:rPr kumimoji="1" lang="ja-JP" altLang="en-US"/>
              <a:t>を成功させる導入プロセス</a:t>
            </a:r>
          </a:p>
        </p:txBody>
      </p:sp>
      <p:sp>
        <p:nvSpPr>
          <p:cNvPr id="3" name="スライド番号プレースホルダー 2">
            <a:extLst>
              <a:ext uri="{FF2B5EF4-FFF2-40B4-BE49-F238E27FC236}">
                <a16:creationId xmlns:a16="http://schemas.microsoft.com/office/drawing/2014/main" id="{56982E72-2D5E-7044-99A1-EC1E52F3C709}"/>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a:extLst>
              <a:ext uri="{FF2B5EF4-FFF2-40B4-BE49-F238E27FC236}">
                <a16:creationId xmlns:a16="http://schemas.microsoft.com/office/drawing/2014/main" id="{EA4E54B4-B9A8-A640-8488-6FF0C7B80058}"/>
              </a:ext>
            </a:extLst>
          </p:cNvPr>
          <p:cNvSpPr/>
          <p:nvPr/>
        </p:nvSpPr>
        <p:spPr>
          <a:xfrm>
            <a:off x="3986677" y="1701515"/>
            <a:ext cx="2900598"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業務のムダを洗い出す</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D7FDC4AC-C27B-B241-96DD-C5FA9043D2D4}"/>
              </a:ext>
            </a:extLst>
          </p:cNvPr>
          <p:cNvSpPr/>
          <p:nvPr/>
        </p:nvSpPr>
        <p:spPr>
          <a:xfrm>
            <a:off x="562135" y="1701514"/>
            <a:ext cx="2900597" cy="76449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ムダな業務は廃止する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B055B945-EBFC-144E-B94A-99B18E48221D}"/>
              </a:ext>
            </a:extLst>
          </p:cNvPr>
          <p:cNvSpPr/>
          <p:nvPr/>
        </p:nvSpPr>
        <p:spPr>
          <a:xfrm>
            <a:off x="3986678" y="2988750"/>
            <a:ext cx="2900597" cy="76449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業務を最適化する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5EC1B1C9-A71A-DA47-AED0-3C1C25EBCD50}"/>
              </a:ext>
            </a:extLst>
          </p:cNvPr>
          <p:cNvSpPr/>
          <p:nvPr/>
        </p:nvSpPr>
        <p:spPr>
          <a:xfrm>
            <a:off x="2483915" y="4377031"/>
            <a:ext cx="2900597" cy="764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RPA</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を適用する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0E87361C-4AC5-6C4E-A04B-692F082BC364}"/>
              </a:ext>
            </a:extLst>
          </p:cNvPr>
          <p:cNvSpPr/>
          <p:nvPr/>
        </p:nvSpPr>
        <p:spPr>
          <a:xfrm>
            <a:off x="5541907" y="4377031"/>
            <a:ext cx="2900597" cy="76449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人手で行う</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 name="直線矢印コネクタ 9">
            <a:extLst>
              <a:ext uri="{FF2B5EF4-FFF2-40B4-BE49-F238E27FC236}">
                <a16:creationId xmlns:a16="http://schemas.microsoft.com/office/drawing/2014/main" id="{CF08E256-CE51-E048-ABC0-1C9655B8DB38}"/>
              </a:ext>
            </a:extLst>
          </p:cNvPr>
          <p:cNvCxnSpPr>
            <a:cxnSpLocks/>
            <a:stCxn id="4" idx="2"/>
            <a:endCxn id="6" idx="0"/>
          </p:cNvCxnSpPr>
          <p:nvPr/>
        </p:nvCxnSpPr>
        <p:spPr>
          <a:xfrm>
            <a:off x="5436976" y="2466014"/>
            <a:ext cx="1" cy="522736"/>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BE8AF36C-1715-B640-B6A4-7FA3F0623C57}"/>
              </a:ext>
            </a:extLst>
          </p:cNvPr>
          <p:cNvCxnSpPr>
            <a:cxnSpLocks/>
            <a:stCxn id="6" idx="2"/>
            <a:endCxn id="8" idx="0"/>
          </p:cNvCxnSpPr>
          <p:nvPr/>
        </p:nvCxnSpPr>
        <p:spPr>
          <a:xfrm>
            <a:off x="5436977" y="3753249"/>
            <a:ext cx="1555229"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CFF93E9-94E7-AF4C-8A81-6CEAD59FF94E}"/>
              </a:ext>
            </a:extLst>
          </p:cNvPr>
          <p:cNvCxnSpPr>
            <a:cxnSpLocks/>
            <a:stCxn id="6" idx="2"/>
            <a:endCxn id="7" idx="0"/>
          </p:cNvCxnSpPr>
          <p:nvPr/>
        </p:nvCxnSpPr>
        <p:spPr>
          <a:xfrm flipH="1">
            <a:off x="3934214" y="3753249"/>
            <a:ext cx="1502763" cy="623782"/>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BC180123-8E25-5240-9E76-805735DDA141}"/>
              </a:ext>
            </a:extLst>
          </p:cNvPr>
          <p:cNvCxnSpPr>
            <a:cxnSpLocks/>
            <a:stCxn id="4" idx="1"/>
            <a:endCxn id="5" idx="3"/>
          </p:cNvCxnSpPr>
          <p:nvPr/>
        </p:nvCxnSpPr>
        <p:spPr>
          <a:xfrm flipH="1" flipV="1">
            <a:off x="3462732" y="2083764"/>
            <a:ext cx="523945" cy="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カギ線コネクタ 27">
            <a:extLst>
              <a:ext uri="{FF2B5EF4-FFF2-40B4-BE49-F238E27FC236}">
                <a16:creationId xmlns:a16="http://schemas.microsoft.com/office/drawing/2014/main" id="{C31B5A96-91A4-6842-99DA-94610FC2635E}"/>
              </a:ext>
            </a:extLst>
          </p:cNvPr>
          <p:cNvCxnSpPr>
            <a:cxnSpLocks/>
            <a:stCxn id="52" idx="2"/>
            <a:endCxn id="4" idx="3"/>
          </p:cNvCxnSpPr>
          <p:nvPr/>
        </p:nvCxnSpPr>
        <p:spPr>
          <a:xfrm rot="5400000" flipH="1" flipV="1">
            <a:off x="4525638" y="2995102"/>
            <a:ext cx="3272974" cy="1450299"/>
          </a:xfrm>
          <a:prstGeom prst="bentConnector4">
            <a:avLst>
              <a:gd name="adj1" fmla="val -18892"/>
              <a:gd name="adj2" fmla="val 218088"/>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48" name="カギ線コネクタ 47">
            <a:extLst>
              <a:ext uri="{FF2B5EF4-FFF2-40B4-BE49-F238E27FC236}">
                <a16:creationId xmlns:a16="http://schemas.microsoft.com/office/drawing/2014/main" id="{1DE07C7A-687D-3345-B4CE-C972DDA5333F}"/>
              </a:ext>
            </a:extLst>
          </p:cNvPr>
          <p:cNvCxnSpPr>
            <a:stCxn id="7" idx="2"/>
            <a:endCxn id="8" idx="2"/>
          </p:cNvCxnSpPr>
          <p:nvPr/>
        </p:nvCxnSpPr>
        <p:spPr>
          <a:xfrm rot="16200000" flipH="1">
            <a:off x="5463210" y="3612534"/>
            <a:ext cx="12700" cy="3057992"/>
          </a:xfrm>
          <a:prstGeom prst="bentConnector3">
            <a:avLst>
              <a:gd name="adj1" fmla="val 1800000"/>
            </a:avLst>
          </a:prstGeom>
          <a:ln w="57150">
            <a:solidFill>
              <a:schemeClr val="accent5"/>
            </a:solidFill>
          </a:ln>
        </p:spPr>
        <p:style>
          <a:lnRef idx="2">
            <a:schemeClr val="accent1"/>
          </a:lnRef>
          <a:fillRef idx="0">
            <a:schemeClr val="accent1"/>
          </a:fillRef>
          <a:effectRef idx="1">
            <a:schemeClr val="accent1"/>
          </a:effectRef>
          <a:fontRef idx="minor">
            <a:schemeClr val="tx1"/>
          </a:fontRef>
        </p:style>
      </p:cxnSp>
      <p:sp>
        <p:nvSpPr>
          <p:cNvPr id="9" name="テキスト ボックス 8">
            <a:extLst>
              <a:ext uri="{FF2B5EF4-FFF2-40B4-BE49-F238E27FC236}">
                <a16:creationId xmlns:a16="http://schemas.microsoft.com/office/drawing/2014/main" id="{6294D294-7D8C-7C43-B544-90EAF4F2AE77}"/>
              </a:ext>
            </a:extLst>
          </p:cNvPr>
          <p:cNvSpPr txBox="1"/>
          <p:nvPr/>
        </p:nvSpPr>
        <p:spPr>
          <a:xfrm>
            <a:off x="7148457" y="5565257"/>
            <a:ext cx="146706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改善の継続</a:t>
            </a:r>
          </a:p>
        </p:txBody>
      </p:sp>
    </p:spTree>
    <p:extLst>
      <p:ext uri="{BB962C8B-B14F-4D97-AF65-F5344CB8AC3E}">
        <p14:creationId xmlns:p14="http://schemas.microsoft.com/office/powerpoint/2010/main" val="1468231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9763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649A981-92D6-C547-BCEA-B64F123970F0}"/>
              </a:ext>
            </a:extLst>
          </p:cNvPr>
          <p:cNvSpPr>
            <a:spLocks noGrp="1"/>
          </p:cNvSpPr>
          <p:nvPr>
            <p:ph type="title"/>
          </p:nvPr>
        </p:nvSpPr>
        <p:spPr/>
        <p:txBody>
          <a:bodyPr/>
          <a:lstStyle/>
          <a:p>
            <a:r>
              <a:rPr lang="ja-JP" altLang="en-US"/>
              <a:t>こんなことになってはいないでしょうか？</a:t>
            </a:r>
            <a:endParaRPr kumimoji="1" lang="ja-JP" altLang="en-US"/>
          </a:p>
        </p:txBody>
      </p:sp>
      <p:sp>
        <p:nvSpPr>
          <p:cNvPr id="4" name="スライド番号プレースホルダー 3">
            <a:extLst>
              <a:ext uri="{FF2B5EF4-FFF2-40B4-BE49-F238E27FC236}">
                <a16:creationId xmlns:a16="http://schemas.microsoft.com/office/drawing/2014/main" id="{E5032835-8657-BB46-BA7D-853DC388236B}"/>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6" name="図 5">
            <a:extLst>
              <a:ext uri="{FF2B5EF4-FFF2-40B4-BE49-F238E27FC236}">
                <a16:creationId xmlns:a16="http://schemas.microsoft.com/office/drawing/2014/main" id="{FB85BEEA-9BF1-CA43-905A-E7822797E7EB}"/>
              </a:ext>
            </a:extLst>
          </p:cNvPr>
          <p:cNvPicPr>
            <a:picLocks noChangeAspect="1"/>
          </p:cNvPicPr>
          <p:nvPr/>
        </p:nvPicPr>
        <p:blipFill>
          <a:blip r:embed="rId2"/>
          <a:stretch>
            <a:fillRect/>
          </a:stretch>
        </p:blipFill>
        <p:spPr>
          <a:xfrm>
            <a:off x="6853814" y="4285506"/>
            <a:ext cx="2079816" cy="1861435"/>
          </a:xfrm>
          <a:prstGeom prst="rect">
            <a:avLst/>
          </a:prstGeom>
        </p:spPr>
      </p:pic>
      <p:pic>
        <p:nvPicPr>
          <p:cNvPr id="8" name="図 7">
            <a:extLst>
              <a:ext uri="{FF2B5EF4-FFF2-40B4-BE49-F238E27FC236}">
                <a16:creationId xmlns:a16="http://schemas.microsoft.com/office/drawing/2014/main" id="{D779D252-4F87-A24C-AD86-CF2CD99F9FAB}"/>
              </a:ext>
            </a:extLst>
          </p:cNvPr>
          <p:cNvPicPr>
            <a:picLocks noChangeAspect="1"/>
          </p:cNvPicPr>
          <p:nvPr/>
        </p:nvPicPr>
        <p:blipFill>
          <a:blip r:embed="rId3"/>
          <a:stretch>
            <a:fillRect/>
          </a:stretch>
        </p:blipFill>
        <p:spPr>
          <a:xfrm>
            <a:off x="345991" y="1097091"/>
            <a:ext cx="2017558" cy="2017558"/>
          </a:xfrm>
          <a:prstGeom prst="rect">
            <a:avLst/>
          </a:prstGeom>
        </p:spPr>
      </p:pic>
      <p:sp>
        <p:nvSpPr>
          <p:cNvPr id="9" name="テキスト ボックス 8">
            <a:extLst>
              <a:ext uri="{FF2B5EF4-FFF2-40B4-BE49-F238E27FC236}">
                <a16:creationId xmlns:a16="http://schemas.microsoft.com/office/drawing/2014/main" id="{C0EE879B-5378-324F-9931-C6AB23CC40E2}"/>
              </a:ext>
            </a:extLst>
          </p:cNvPr>
          <p:cNvSpPr txBox="1"/>
          <p:nvPr/>
        </p:nvSpPr>
        <p:spPr>
          <a:xfrm>
            <a:off x="2460345" y="1175657"/>
            <a:ext cx="6532023" cy="1938992"/>
          </a:xfrm>
          <a:prstGeom prst="rect">
            <a:avLst/>
          </a:prstGeom>
          <a:noFill/>
        </p:spPr>
        <p:txBody>
          <a:bodyPr wrap="square" rtlCol="0">
            <a:spAutoFit/>
          </a:bodyPr>
          <a:lstStyle/>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営業なのに、事務仕事が忙しいからと客先にいけないとは何事だ！</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経理や財務が、集計や定型レポート作成に忙しく、分析や企画に時間が割けないとは本末転倒だ！</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マーケティングが、他社情報や比較資料を作るだけで手一杯になり戦略や企画ができないでどうする！</a:t>
            </a:r>
          </a:p>
        </p:txBody>
      </p:sp>
      <p:sp>
        <p:nvSpPr>
          <p:cNvPr id="10" name="テキスト ボックス 9">
            <a:extLst>
              <a:ext uri="{FF2B5EF4-FFF2-40B4-BE49-F238E27FC236}">
                <a16:creationId xmlns:a16="http://schemas.microsoft.com/office/drawing/2014/main" id="{C3907986-2E9C-7149-9D75-E598F7A9CDA7}"/>
              </a:ext>
            </a:extLst>
          </p:cNvPr>
          <p:cNvSpPr txBox="1"/>
          <p:nvPr/>
        </p:nvSpPr>
        <p:spPr>
          <a:xfrm>
            <a:off x="345991" y="4400616"/>
            <a:ext cx="6675296" cy="1631216"/>
          </a:xfrm>
          <a:prstGeom prst="rect">
            <a:avLst/>
          </a:prstGeom>
          <a:noFill/>
        </p:spPr>
        <p:txBody>
          <a:bodyPr wrap="square" rtlCol="0">
            <a:spAutoFit/>
          </a:bodyPr>
          <a:lstStyle/>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データの確認や比較などの単純な作業に時間がとられ、本来の仕事に十分な時間が割けないよ！</a:t>
            </a:r>
            <a:endParaRPr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kumimoji="1" lang="ja-JP" altLang="en-US" sz="2000">
                <a:latin typeface="Meiryo" panose="020B0604030504040204" pitchFamily="34" charset="-128"/>
                <a:ea typeface="Meiryo" panose="020B0604030504040204" pitchFamily="34" charset="-128"/>
              </a:rPr>
              <a:t>いろいろなシステムにデータがあって、それをまとめて</a:t>
            </a:r>
            <a:r>
              <a:rPr kumimoji="1" lang="en-US" altLang="ja-JP" sz="2000" dirty="0">
                <a:latin typeface="Meiryo" panose="020B0604030504040204" pitchFamily="34" charset="-128"/>
                <a:ea typeface="Meiryo" panose="020B0604030504040204" pitchFamily="34" charset="-128"/>
              </a:rPr>
              <a:t>Excel</a:t>
            </a:r>
            <a:r>
              <a:rPr kumimoji="1" lang="ja-JP" altLang="en-US" sz="2000">
                <a:latin typeface="Meiryo" panose="020B0604030504040204" pitchFamily="34" charset="-128"/>
                <a:ea typeface="Meiryo" panose="020B0604030504040204" pitchFamily="34" charset="-128"/>
              </a:rPr>
              <a:t>に転記するなんて、誰かに任せたい！</a:t>
            </a:r>
            <a:endParaRPr kumimoji="1" lang="en-US" altLang="ja-JP" sz="2000" dirty="0">
              <a:latin typeface="Meiryo" panose="020B0604030504040204" pitchFamily="34" charset="-128"/>
              <a:ea typeface="Meiryo" panose="020B0604030504040204" pitchFamily="34" charset="-128"/>
            </a:endParaRPr>
          </a:p>
          <a:p>
            <a:pPr marL="342900" indent="-342900">
              <a:buClr>
                <a:schemeClr val="tx1"/>
              </a:buClr>
              <a:buFont typeface="Apple Color Emoji" pitchFamily="2" charset="0"/>
              <a:buChar char="❌"/>
            </a:pPr>
            <a:r>
              <a:rPr lang="ja-JP" altLang="en-US" sz="2000">
                <a:latin typeface="Meiryo" panose="020B0604030504040204" pitchFamily="34" charset="-128"/>
                <a:ea typeface="Meiryo" panose="020B0604030504040204" pitchFamily="34" charset="-128"/>
              </a:rPr>
              <a:t>紙の伝票からの転記作業が大量で、人手が足りない！</a:t>
            </a:r>
            <a:endParaRPr kumimoji="1" lang="ja-JP" altLang="en-US" sz="20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298F215-5605-FE46-A72A-D46599D46300}"/>
              </a:ext>
            </a:extLst>
          </p:cNvPr>
          <p:cNvSpPr txBox="1"/>
          <p:nvPr/>
        </p:nvSpPr>
        <p:spPr>
          <a:xfrm>
            <a:off x="581163" y="3465245"/>
            <a:ext cx="7981672" cy="584775"/>
          </a:xfrm>
          <a:prstGeom prst="rect">
            <a:avLst/>
          </a:prstGeom>
          <a:noFill/>
        </p:spPr>
        <p:txBody>
          <a:bodyPr wrap="none" rtlCol="0">
            <a:spAutoFit/>
          </a:bodyPr>
          <a:lstStyle/>
          <a:p>
            <a:pPr algn="ctr"/>
            <a:r>
              <a:rPr kumimoji="1" lang="ja-JP" altLang="en-US" sz="3200" b="1">
                <a:solidFill>
                  <a:srgbClr val="FF0000"/>
                </a:solidFill>
                <a:latin typeface="Meiryo" panose="020B0604030504040204" pitchFamily="34" charset="-128"/>
                <a:ea typeface="Meiryo" panose="020B0604030504040204" pitchFamily="34" charset="-128"/>
              </a:rPr>
              <a:t>こんなことになってはいないでしょうか？</a:t>
            </a:r>
          </a:p>
        </p:txBody>
      </p:sp>
      <p:sp>
        <p:nvSpPr>
          <p:cNvPr id="2" name="正方形/長方形 1">
            <a:extLst>
              <a:ext uri="{FF2B5EF4-FFF2-40B4-BE49-F238E27FC236}">
                <a16:creationId xmlns:a16="http://schemas.microsoft.com/office/drawing/2014/main" id="{958E3000-1E89-C947-B7BE-47440370DF64}"/>
              </a:ext>
            </a:extLst>
          </p:cNvPr>
          <p:cNvSpPr/>
          <p:nvPr/>
        </p:nvSpPr>
        <p:spPr>
          <a:xfrm>
            <a:off x="90051" y="731746"/>
            <a:ext cx="8963896" cy="5733625"/>
          </a:xfrm>
          <a:prstGeom prst="rect">
            <a:avLst/>
          </a:prstGeom>
          <a:solidFill>
            <a:srgbClr val="FFFFFF">
              <a:alpha val="76863"/>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5400" b="1">
                <a:solidFill>
                  <a:srgbClr val="FF0000"/>
                </a:solidFill>
                <a:latin typeface="Meiryo" panose="020B0604030504040204" pitchFamily="34" charset="-128"/>
                <a:ea typeface="Meiryo" panose="020B0604030504040204" pitchFamily="34" charset="-128"/>
                <a:cs typeface="ＭＳ Ｐゴシック"/>
              </a:rPr>
              <a:t>定型</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単純</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反復</a:t>
            </a:r>
            <a:r>
              <a:rPr lang="en-US" altLang="ja-JP" sz="5400" b="1" dirty="0">
                <a:solidFill>
                  <a:srgbClr val="FF0000"/>
                </a:solidFill>
                <a:latin typeface="Meiryo" panose="020B0604030504040204" pitchFamily="34" charset="-128"/>
                <a:ea typeface="Meiryo" panose="020B0604030504040204" pitchFamily="34" charset="-128"/>
                <a:cs typeface="ＭＳ Ｐゴシック"/>
              </a:rPr>
              <a:t>×</a:t>
            </a:r>
            <a:r>
              <a:rPr lang="ja-JP" altLang="en-US" sz="5400" b="1">
                <a:solidFill>
                  <a:srgbClr val="FF0000"/>
                </a:solidFill>
                <a:latin typeface="Meiryo" panose="020B0604030504040204" pitchFamily="34" charset="-128"/>
                <a:ea typeface="Meiryo" panose="020B0604030504040204" pitchFamily="34" charset="-128"/>
                <a:cs typeface="ＭＳ Ｐゴシック"/>
              </a:rPr>
              <a:t>大量</a:t>
            </a:r>
            <a:endParaRPr lang="en-US" altLang="ja-JP" sz="1400" b="1" dirty="0">
              <a:solidFill>
                <a:srgbClr val="FF0000"/>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4264F894-7EAE-A748-8EC9-CE9C021336E5}"/>
              </a:ext>
            </a:extLst>
          </p:cNvPr>
          <p:cNvSpPr/>
          <p:nvPr/>
        </p:nvSpPr>
        <p:spPr>
          <a:xfrm>
            <a:off x="657225" y="2002654"/>
            <a:ext cx="7829550" cy="584775"/>
          </a:xfrm>
          <a:prstGeom prst="rect">
            <a:avLst/>
          </a:prstGeom>
        </p:spPr>
        <p:txBody>
          <a:bodyPr wrap="square">
            <a:spAutoFit/>
          </a:bodyPr>
          <a:lstStyle/>
          <a:p>
            <a:pPr algn="ctr"/>
            <a:r>
              <a:rPr lang="ja-JP" altLang="en-US" sz="3200" b="1">
                <a:solidFill>
                  <a:srgbClr val="0432FF"/>
                </a:solidFill>
                <a:latin typeface="Meiryo" panose="020B0604030504040204" pitchFamily="34" charset="-128"/>
                <a:ea typeface="Meiryo" panose="020B0604030504040204" pitchFamily="34" charset="-128"/>
                <a:cs typeface="ＭＳ Ｐゴシック"/>
              </a:rPr>
              <a:t>そんな作業を減らしたい、なくしたい！</a:t>
            </a:r>
            <a:endParaRPr lang="en-US" altLang="ja-JP" sz="3200" b="1" dirty="0">
              <a:solidFill>
                <a:srgbClr val="0432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8BD928C3-B6EF-6D41-8C4C-8F56F78874AC}"/>
              </a:ext>
            </a:extLst>
          </p:cNvPr>
          <p:cNvSpPr/>
          <p:nvPr/>
        </p:nvSpPr>
        <p:spPr>
          <a:xfrm>
            <a:off x="2286000" y="4385557"/>
            <a:ext cx="4572000" cy="1846659"/>
          </a:xfrm>
          <a:prstGeom prst="rect">
            <a:avLst/>
          </a:prstGeom>
        </p:spPr>
        <p:txBody>
          <a:bodyPr>
            <a:spAutoFit/>
          </a:bodyPr>
          <a:lstStyle/>
          <a:p>
            <a:pPr algn="ctr"/>
            <a:r>
              <a:rPr lang="en-US" altLang="ja-JP" sz="9600" b="1" dirty="0">
                <a:solidFill>
                  <a:srgbClr val="0432FF"/>
                </a:solidFill>
                <a:latin typeface="Meiryo" panose="020B0604030504040204" pitchFamily="34" charset="-128"/>
                <a:ea typeface="Meiryo" panose="020B0604030504040204" pitchFamily="34" charset="-128"/>
                <a:cs typeface="ＭＳ Ｐゴシック"/>
              </a:rPr>
              <a:t>RPA</a:t>
            </a:r>
          </a:p>
          <a:p>
            <a:pPr algn="ctr"/>
            <a:r>
              <a:rPr lang="en-US" altLang="ja-JP" b="1" dirty="0">
                <a:solidFill>
                  <a:srgbClr val="0432FF"/>
                </a:solidFill>
                <a:latin typeface="Meiryo" panose="020B0604030504040204" pitchFamily="34" charset="-128"/>
                <a:ea typeface="Meiryo" panose="020B0604030504040204" pitchFamily="34" charset="-128"/>
                <a:cs typeface="ＭＳ Ｐゴシック"/>
              </a:rPr>
              <a:t>Robotic Process Automation</a:t>
            </a:r>
          </a:p>
        </p:txBody>
      </p:sp>
    </p:spTree>
    <p:extLst>
      <p:ext uri="{BB962C8B-B14F-4D97-AF65-F5344CB8AC3E}">
        <p14:creationId xmlns:p14="http://schemas.microsoft.com/office/powerpoint/2010/main" val="4457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RPA</a:t>
            </a:r>
            <a:r>
              <a:rPr kumimoji="1" lang="ja-JP" altLang="en-US"/>
              <a:t>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pSp>
        <p:nvGrpSpPr>
          <p:cNvPr id="4" name="図形グループ 3"/>
          <p:cNvGrpSpPr/>
          <p:nvPr/>
        </p:nvGrpSpPr>
        <p:grpSpPr>
          <a:xfrm>
            <a:off x="457200" y="2138498"/>
            <a:ext cx="3939843" cy="4207845"/>
            <a:chOff x="2667295" y="1059799"/>
            <a:chExt cx="681672" cy="722281"/>
          </a:xfrm>
        </p:grpSpPr>
        <p:sp>
          <p:nvSpPr>
            <p:cNvPr id="5" name="角丸四角形 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7" name="正方形/長方形 6"/>
          <p:cNvSpPr/>
          <p:nvPr/>
        </p:nvSpPr>
        <p:spPr>
          <a:xfrm>
            <a:off x="969019" y="2779489"/>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データ収集</a:t>
            </a:r>
            <a:endParaRPr kumimoji="1" lang="en-US" altLang="ja-JP" sz="1200" b="1" dirty="0">
              <a:solidFill>
                <a:srgbClr val="FFFFFF"/>
              </a:solidFill>
              <a:latin typeface="Meiryo" charset="-128"/>
              <a:ea typeface="Meiryo" charset="-128"/>
              <a:cs typeface="Meiryo" charset="-128"/>
            </a:endParaRPr>
          </a:p>
          <a:p>
            <a:r>
              <a:rPr lang="en-US" altLang="ja-JP" sz="800" dirty="0">
                <a:solidFill>
                  <a:srgbClr val="FFFFFF"/>
                </a:solidFill>
                <a:latin typeface="Meiryo" charset="-128"/>
                <a:ea typeface="Meiryo" charset="-128"/>
                <a:cs typeface="Meiryo" charset="-128"/>
              </a:rPr>
              <a:t>Web</a:t>
            </a:r>
            <a:r>
              <a:rPr lang="ja-JP" altLang="en-US" sz="800" dirty="0">
                <a:solidFill>
                  <a:srgbClr val="FFFFFF"/>
                </a:solidFill>
                <a:latin typeface="Meiryo" charset="-128"/>
                <a:ea typeface="Meiryo" charset="-128"/>
                <a:cs typeface="Meiryo" charset="-128"/>
              </a:rPr>
              <a:t>ページに表示された申請書の項目別に文字や数字を読みとる。</a:t>
            </a:r>
            <a:endParaRPr kumimoji="1" lang="ja-JP" altLang="en-US" sz="800" dirty="0">
              <a:solidFill>
                <a:srgbClr val="FFFFFF"/>
              </a:solidFill>
              <a:latin typeface="Meiryo" charset="-128"/>
              <a:ea typeface="Meiryo" charset="-128"/>
              <a:cs typeface="Meiryo" charset="-128"/>
            </a:endParaRPr>
          </a:p>
        </p:txBody>
      </p:sp>
      <p:sp>
        <p:nvSpPr>
          <p:cNvPr id="8" name="正方形/長方形 7"/>
          <p:cNvSpPr/>
          <p:nvPr/>
        </p:nvSpPr>
        <p:spPr>
          <a:xfrm>
            <a:off x="2868847" y="2779490"/>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データ入力</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読み取ったデータを他アプリケーション画面に転記・入力する。</a:t>
            </a:r>
            <a:endParaRPr kumimoji="1" lang="ja-JP" altLang="en-US" sz="800" dirty="0">
              <a:solidFill>
                <a:srgbClr val="FFFFFF"/>
              </a:solidFill>
              <a:latin typeface="Meiryo" charset="-128"/>
              <a:ea typeface="Meiryo" charset="-128"/>
              <a:cs typeface="Meiryo" charset="-128"/>
            </a:endParaRPr>
          </a:p>
        </p:txBody>
      </p:sp>
      <p:sp>
        <p:nvSpPr>
          <p:cNvPr id="9" name="正方形/長方形 8"/>
          <p:cNvSpPr/>
          <p:nvPr/>
        </p:nvSpPr>
        <p:spPr>
          <a:xfrm>
            <a:off x="1921713" y="3937199"/>
            <a:ext cx="1118948" cy="8746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データ登録</a:t>
            </a:r>
            <a:endParaRPr kumimoji="1" lang="en-US" altLang="ja-JP" sz="1200" b="1" dirty="0">
              <a:solidFill>
                <a:srgbClr val="FFFFFF"/>
              </a:solidFill>
              <a:latin typeface="Meiryo" charset="-128"/>
              <a:ea typeface="Meiryo" charset="-128"/>
              <a:cs typeface="Meiryo" charset="-128"/>
            </a:endParaRPr>
          </a:p>
          <a:p>
            <a:r>
              <a:rPr lang="ja-JP" altLang="en-US" sz="800" dirty="0">
                <a:solidFill>
                  <a:srgbClr val="FFFFFF"/>
                </a:solidFill>
                <a:latin typeface="Meiryo" charset="-128"/>
                <a:ea typeface="Meiryo" charset="-128"/>
                <a:cs typeface="Meiryo" charset="-128"/>
              </a:rPr>
              <a:t>入力修了後、他のアブケーションで関連データを検索、該当すればそれを追記して登録する。</a:t>
            </a:r>
            <a:endParaRPr kumimoji="1" lang="ja-JP" altLang="en-US" sz="800" dirty="0">
              <a:solidFill>
                <a:srgbClr val="FFFFFF"/>
              </a:solidFill>
              <a:latin typeface="Meiryo" charset="-128"/>
              <a:ea typeface="Meiryo" charset="-128"/>
              <a:cs typeface="Meiryo" charset="-128"/>
            </a:endParaRPr>
          </a:p>
        </p:txBody>
      </p:sp>
      <p:cxnSp>
        <p:nvCxnSpPr>
          <p:cNvPr id="11" name="直線矢印コネクタ 10"/>
          <p:cNvCxnSpPr>
            <a:stCxn id="7" idx="3"/>
          </p:cNvCxnSpPr>
          <p:nvPr/>
        </p:nvCxnSpPr>
        <p:spPr>
          <a:xfrm flipV="1">
            <a:off x="2087967" y="3216809"/>
            <a:ext cx="780880" cy="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曲線コネクタ 12"/>
          <p:cNvCxnSpPr>
            <a:stCxn id="8" idx="2"/>
            <a:endCxn id="9" idx="3"/>
          </p:cNvCxnSpPr>
          <p:nvPr/>
        </p:nvCxnSpPr>
        <p:spPr>
          <a:xfrm rot="5400000">
            <a:off x="2874297" y="3820495"/>
            <a:ext cx="720389" cy="38766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曲線コネクタ 13"/>
          <p:cNvCxnSpPr>
            <a:stCxn id="9" idx="1"/>
            <a:endCxn id="7" idx="2"/>
          </p:cNvCxnSpPr>
          <p:nvPr/>
        </p:nvCxnSpPr>
        <p:spPr>
          <a:xfrm rot="10800000">
            <a:off x="1528493" y="3654130"/>
            <a:ext cx="393220" cy="720390"/>
          </a:xfrm>
          <a:prstGeom prst="curvedConnector2">
            <a:avLst/>
          </a:prstGeom>
          <a:ln>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887433" y="4084518"/>
            <a:ext cx="800219" cy="276999"/>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次</a:t>
            </a:r>
            <a:r>
              <a:rPr kumimoji="1" lang="ja-JP" altLang="en-US" sz="1200">
                <a:solidFill>
                  <a:schemeClr val="accent6">
                    <a:lumMod val="75000"/>
                  </a:schemeClr>
                </a:solidFill>
                <a:latin typeface="Meiryo" charset="-128"/>
                <a:ea typeface="Meiryo" charset="-128"/>
                <a:cs typeface="Meiryo" charset="-128"/>
              </a:rPr>
              <a:t>を処理</a:t>
            </a:r>
            <a:endParaRPr kumimoji="1" lang="ja-JP" altLang="en-US" sz="1200" dirty="0">
              <a:solidFill>
                <a:schemeClr val="accent6">
                  <a:lumMod val="75000"/>
                </a:schemeClr>
              </a:solidFill>
              <a:latin typeface="Meiryo" charset="-128"/>
              <a:ea typeface="Meiryo" charset="-128"/>
              <a:cs typeface="Meiryo" charset="-128"/>
            </a:endParaRPr>
          </a:p>
        </p:txBody>
      </p:sp>
      <p:sp>
        <p:nvSpPr>
          <p:cNvPr id="19" name="正方形/長方形 18"/>
          <p:cNvSpPr/>
          <p:nvPr/>
        </p:nvSpPr>
        <p:spPr>
          <a:xfrm>
            <a:off x="3345283" y="4448364"/>
            <a:ext cx="637094" cy="3634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他アプリ</a:t>
            </a:r>
            <a:endParaRPr kumimoji="1" lang="en-US" altLang="ja-JP" sz="800" b="1" dirty="0">
              <a:solidFill>
                <a:srgbClr val="FFFFFF"/>
              </a:solidFill>
              <a:latin typeface="Meiryo" charset="-128"/>
              <a:ea typeface="Meiryo" charset="-128"/>
              <a:cs typeface="Meiryo" charset="-128"/>
            </a:endParaRPr>
          </a:p>
          <a:p>
            <a:pPr algn="ctr"/>
            <a:r>
              <a:rPr kumimoji="1" lang="ja-JP" altLang="en-US" sz="800" b="1" dirty="0">
                <a:solidFill>
                  <a:srgbClr val="FFFFFF"/>
                </a:solidFill>
                <a:latin typeface="Meiryo" charset="-128"/>
                <a:ea typeface="Meiryo" charset="-128"/>
                <a:cs typeface="Meiryo" charset="-128"/>
              </a:rPr>
              <a:t>を確認</a:t>
            </a:r>
            <a:endParaRPr kumimoji="1" lang="ja-JP" altLang="en-US" sz="800" dirty="0">
              <a:solidFill>
                <a:srgbClr val="FFFFFF"/>
              </a:solidFill>
              <a:latin typeface="Meiryo" charset="-128"/>
              <a:ea typeface="Meiryo" charset="-128"/>
              <a:cs typeface="Meiryo" charset="-128"/>
            </a:endParaRPr>
          </a:p>
        </p:txBody>
      </p:sp>
      <p:cxnSp>
        <p:nvCxnSpPr>
          <p:cNvPr id="21" name="直線矢印コネクタ 20"/>
          <p:cNvCxnSpPr/>
          <p:nvPr/>
        </p:nvCxnSpPr>
        <p:spPr>
          <a:xfrm flipV="1">
            <a:off x="3040661" y="4651699"/>
            <a:ext cx="304622" cy="1"/>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4731472" y="2430095"/>
            <a:ext cx="3822651" cy="2664296"/>
          </a:xfrm>
          <a:prstGeom prst="rect">
            <a:avLst/>
          </a:pr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875190" y="2938632"/>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収集</a:t>
            </a:r>
          </a:p>
        </p:txBody>
      </p:sp>
      <p:sp>
        <p:nvSpPr>
          <p:cNvPr id="26" name="フローチャート: 判断 25"/>
          <p:cNvSpPr/>
          <p:nvPr/>
        </p:nvSpPr>
        <p:spPr>
          <a:xfrm>
            <a:off x="5600192" y="2936337"/>
            <a:ext cx="524063" cy="392678"/>
          </a:xfrm>
          <a:prstGeom prst="flowChartDecision">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5660151" y="3027249"/>
            <a:ext cx="389850" cy="215444"/>
          </a:xfrm>
          <a:prstGeom prst="rect">
            <a:avLst/>
          </a:prstGeom>
        </p:spPr>
        <p:txBody>
          <a:bodyPr wrap="none">
            <a:spAutoFit/>
          </a:bodyPr>
          <a:lstStyle/>
          <a:p>
            <a:pPr algn="ctr"/>
            <a:r>
              <a:rPr lang="ja-JP" altLang="en-US" sz="800">
                <a:solidFill>
                  <a:srgbClr val="FFFFFF"/>
                </a:solidFill>
                <a:latin typeface="Meiryo" charset="-128"/>
                <a:ea typeface="Meiryo" charset="-128"/>
                <a:cs typeface="Meiryo" charset="-128"/>
              </a:rPr>
              <a:t>確認</a:t>
            </a:r>
            <a:endParaRPr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5604243" y="3505197"/>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ルール変更</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6326676" y="2930570"/>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入力</a:t>
            </a:r>
          </a:p>
        </p:txBody>
      </p:sp>
      <p:sp>
        <p:nvSpPr>
          <p:cNvPr id="30" name="正方形/長方形 29"/>
          <p:cNvSpPr/>
          <p:nvPr/>
        </p:nvSpPr>
        <p:spPr>
          <a:xfrm>
            <a:off x="7850074" y="2938632"/>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登録</a:t>
            </a:r>
          </a:p>
        </p:txBody>
      </p:sp>
      <p:sp>
        <p:nvSpPr>
          <p:cNvPr id="31" name="正方形/長方形 30"/>
          <p:cNvSpPr/>
          <p:nvPr/>
        </p:nvSpPr>
        <p:spPr>
          <a:xfrm>
            <a:off x="7088375" y="2930570"/>
            <a:ext cx="520012" cy="392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データ</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照合</a:t>
            </a:r>
          </a:p>
        </p:txBody>
      </p:sp>
      <p:cxnSp>
        <p:nvCxnSpPr>
          <p:cNvPr id="33" name="直線矢印コネクタ 32"/>
          <p:cNvCxnSpPr>
            <a:stCxn id="25" idx="3"/>
            <a:endCxn id="26" idx="1"/>
          </p:cNvCxnSpPr>
          <p:nvPr/>
        </p:nvCxnSpPr>
        <p:spPr>
          <a:xfrm flipV="1">
            <a:off x="5395202" y="3132676"/>
            <a:ext cx="204990" cy="22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a:stCxn id="26" idx="3"/>
            <a:endCxn id="29" idx="1"/>
          </p:cNvCxnSpPr>
          <p:nvPr/>
        </p:nvCxnSpPr>
        <p:spPr>
          <a:xfrm flipV="1">
            <a:off x="6124255" y="3126909"/>
            <a:ext cx="202421" cy="576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29" idx="3"/>
            <a:endCxn id="31" idx="1"/>
          </p:cNvCxnSpPr>
          <p:nvPr/>
        </p:nvCxnSpPr>
        <p:spPr>
          <a:xfrm>
            <a:off x="6846688" y="3126909"/>
            <a:ext cx="241687"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31" idx="3"/>
            <a:endCxn id="30" idx="1"/>
          </p:cNvCxnSpPr>
          <p:nvPr/>
        </p:nvCxnSpPr>
        <p:spPr>
          <a:xfrm>
            <a:off x="7608387" y="3126909"/>
            <a:ext cx="241687" cy="806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6" idx="2"/>
            <a:endCxn id="28" idx="0"/>
          </p:cNvCxnSpPr>
          <p:nvPr/>
        </p:nvCxnSpPr>
        <p:spPr>
          <a:xfrm>
            <a:off x="5862224" y="3329015"/>
            <a:ext cx="2025" cy="17618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カギ線コネクタ 49"/>
          <p:cNvCxnSpPr>
            <a:stCxn id="28" idx="1"/>
            <a:endCxn id="25" idx="2"/>
          </p:cNvCxnSpPr>
          <p:nvPr/>
        </p:nvCxnSpPr>
        <p:spPr>
          <a:xfrm rot="10800000">
            <a:off x="5135197" y="3331310"/>
            <a:ext cx="469047" cy="370226"/>
          </a:xfrm>
          <a:prstGeom prst="bentConnector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カギ線コネクタ 50"/>
          <p:cNvCxnSpPr>
            <a:stCxn id="30" idx="0"/>
            <a:endCxn id="25" idx="0"/>
          </p:cNvCxnSpPr>
          <p:nvPr/>
        </p:nvCxnSpPr>
        <p:spPr>
          <a:xfrm rot="16200000" flipV="1">
            <a:off x="6622638" y="1451190"/>
            <a:ext cx="12700" cy="2974884"/>
          </a:xfrm>
          <a:prstGeom prst="bentConnector3">
            <a:avLst>
              <a:gd name="adj1" fmla="val 1800000"/>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4790264" y="4157028"/>
            <a:ext cx="3763860" cy="830997"/>
          </a:xfrm>
          <a:prstGeom prst="rect">
            <a:avLst/>
          </a:prstGeom>
          <a:noFill/>
        </p:spPr>
        <p:txBody>
          <a:bodyPr wrap="square" rtlCol="0">
            <a:spAutoFit/>
          </a:bodyPr>
          <a:lstStyle/>
          <a:p>
            <a:pPr marL="171450" indent="-171450">
              <a:buFont typeface="Wingdings" charset="2"/>
              <a:buChar char="Ø"/>
            </a:pPr>
            <a:r>
              <a:rPr kumimoji="1" lang="ja-JP" altLang="en-US" sz="1200" dirty="0">
                <a:solidFill>
                  <a:srgbClr val="0432FF"/>
                </a:solidFill>
                <a:latin typeface="Meiryo" charset="-128"/>
                <a:ea typeface="Meiryo" charset="-128"/>
                <a:cs typeface="Meiryo" charset="-128"/>
              </a:rPr>
              <a:t>複数のアプリケーションや画面</a:t>
            </a:r>
            <a:r>
              <a:rPr lang="ja-JP" altLang="en-US" sz="1200" dirty="0">
                <a:solidFill>
                  <a:srgbClr val="0432FF"/>
                </a:solidFill>
                <a:latin typeface="Meiryo" charset="-128"/>
                <a:ea typeface="Meiryo" charset="-128"/>
                <a:cs typeface="Meiryo" charset="-128"/>
              </a:rPr>
              <a:t>を連係させておこなう操作手順</a:t>
            </a:r>
            <a:r>
              <a:rPr kumimoji="1" lang="ja-JP" altLang="en-US" sz="1200" dirty="0">
                <a:solidFill>
                  <a:srgbClr val="0432FF"/>
                </a:solidFill>
                <a:latin typeface="Meiryo" charset="-128"/>
                <a:ea typeface="Meiryo" charset="-128"/>
                <a:cs typeface="Meiryo" charset="-128"/>
              </a:rPr>
              <a:t>を登録</a:t>
            </a:r>
            <a:endParaRPr kumimoji="1"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lang="ja-JP" altLang="en-US" sz="1200" dirty="0">
                <a:solidFill>
                  <a:srgbClr val="0432FF"/>
                </a:solidFill>
                <a:latin typeface="Meiryo" charset="-128"/>
                <a:ea typeface="Meiryo" charset="-128"/>
                <a:cs typeface="Meiryo" charset="-128"/>
              </a:rPr>
              <a:t>その手順に従い、人間に代わって作業</a:t>
            </a:r>
            <a:r>
              <a:rPr lang="ja-JP" altLang="en-US" sz="1200">
                <a:solidFill>
                  <a:srgbClr val="0432FF"/>
                </a:solidFill>
                <a:latin typeface="Meiryo" charset="-128"/>
                <a:ea typeface="Meiryo" charset="-128"/>
                <a:cs typeface="Meiryo" charset="-128"/>
              </a:rPr>
              <a:t>をおこなう</a:t>
            </a:r>
            <a:endParaRPr lang="en-US" altLang="ja-JP" sz="12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200">
                <a:solidFill>
                  <a:srgbClr val="0432FF"/>
                </a:solidFill>
                <a:latin typeface="Meiryo" charset="-128"/>
                <a:ea typeface="Meiryo" charset="-128"/>
                <a:cs typeface="Meiryo" charset="-128"/>
              </a:rPr>
              <a:t>定型</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単純</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反復</a:t>
            </a:r>
            <a:r>
              <a:rPr kumimoji="1" lang="en-US" altLang="ja-JP" sz="1200" dirty="0">
                <a:solidFill>
                  <a:srgbClr val="0432FF"/>
                </a:solidFill>
                <a:latin typeface="Meiryo" charset="-128"/>
                <a:ea typeface="Meiryo" charset="-128"/>
                <a:cs typeface="Meiryo" charset="-128"/>
              </a:rPr>
              <a:t>×</a:t>
            </a:r>
            <a:r>
              <a:rPr kumimoji="1" lang="ja-JP" altLang="en-US" sz="1200">
                <a:solidFill>
                  <a:srgbClr val="0432FF"/>
                </a:solidFill>
                <a:latin typeface="Meiryo" charset="-128"/>
                <a:ea typeface="Meiryo" charset="-128"/>
                <a:cs typeface="Meiryo" charset="-128"/>
              </a:rPr>
              <a:t>大量の作業にて効果絶大</a:t>
            </a:r>
            <a:endParaRPr kumimoji="1" lang="en-US" altLang="ja-JP" sz="1200" dirty="0">
              <a:solidFill>
                <a:srgbClr val="0432FF"/>
              </a:solidFill>
              <a:latin typeface="Meiryo" charset="-128"/>
              <a:ea typeface="Meiryo" charset="-128"/>
              <a:cs typeface="Meiryo" charset="-128"/>
            </a:endParaRPr>
          </a:p>
        </p:txBody>
      </p:sp>
      <p:sp>
        <p:nvSpPr>
          <p:cNvPr id="55" name="フリーフォーム 54"/>
          <p:cNvSpPr/>
          <p:nvPr/>
        </p:nvSpPr>
        <p:spPr>
          <a:xfrm>
            <a:off x="3641916" y="2430095"/>
            <a:ext cx="1098625" cy="2669557"/>
          </a:xfrm>
          <a:custGeom>
            <a:avLst/>
            <a:gdLst>
              <a:gd name="connsiteX0" fmla="*/ 1018728 w 1024864"/>
              <a:gd name="connsiteY0" fmla="*/ 0 h 2669557"/>
              <a:gd name="connsiteX1" fmla="*/ 1024864 w 1024864"/>
              <a:gd name="connsiteY1" fmla="*/ 2669557 h 2669557"/>
              <a:gd name="connsiteX2" fmla="*/ 0 w 1024864"/>
              <a:gd name="connsiteY2" fmla="*/ 1521954 h 2669557"/>
              <a:gd name="connsiteX3" fmla="*/ 1018728 w 1024864"/>
              <a:gd name="connsiteY3" fmla="*/ 0 h 2669557"/>
            </a:gdLst>
            <a:ahLst/>
            <a:cxnLst>
              <a:cxn ang="0">
                <a:pos x="connsiteX0" y="connsiteY0"/>
              </a:cxn>
              <a:cxn ang="0">
                <a:pos x="connsiteX1" y="connsiteY1"/>
              </a:cxn>
              <a:cxn ang="0">
                <a:pos x="connsiteX2" y="connsiteY2"/>
              </a:cxn>
              <a:cxn ang="0">
                <a:pos x="connsiteX3" y="connsiteY3"/>
              </a:cxn>
            </a:cxnLst>
            <a:rect l="l" t="t" r="r" b="b"/>
            <a:pathLst>
              <a:path w="1024864" h="2669557">
                <a:moveTo>
                  <a:pt x="1018728" y="0"/>
                </a:moveTo>
                <a:cubicBezTo>
                  <a:pt x="1020773" y="889852"/>
                  <a:pt x="1022819" y="1779705"/>
                  <a:pt x="1024864" y="2669557"/>
                </a:cubicBezTo>
                <a:lnTo>
                  <a:pt x="0" y="1521954"/>
                </a:lnTo>
                <a:lnTo>
                  <a:pt x="1018728" y="0"/>
                </a:lnTo>
                <a:close/>
              </a:path>
            </a:pathLst>
          </a:custGeom>
          <a:solidFill>
            <a:srgbClr val="C6D9F1">
              <a:alpha val="65098"/>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4345632" y="3472650"/>
            <a:ext cx="559062" cy="633031"/>
            <a:chOff x="4267298" y="1982865"/>
            <a:chExt cx="710637" cy="984988"/>
          </a:xfrm>
        </p:grpSpPr>
        <p:sp>
          <p:nvSpPr>
            <p:cNvPr id="56" name="フローチャート: 論理積ゲート 55"/>
            <p:cNvSpPr/>
            <p:nvPr/>
          </p:nvSpPr>
          <p:spPr>
            <a:xfrm rot="16200000">
              <a:off x="4416640" y="1972818"/>
              <a:ext cx="411953" cy="432048"/>
            </a:xfrm>
            <a:prstGeom prst="flowChartDelay">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406593" y="2423481"/>
              <a:ext cx="432048" cy="32834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4475399"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663176" y="2780491"/>
              <a:ext cx="115863" cy="18736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角丸四角形 59"/>
            <p:cNvSpPr/>
            <p:nvPr/>
          </p:nvSpPr>
          <p:spPr>
            <a:xfrm rot="17595143">
              <a:off x="4159286" y="2535999"/>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角丸四角形 60"/>
            <p:cNvSpPr/>
            <p:nvPr/>
          </p:nvSpPr>
          <p:spPr>
            <a:xfrm rot="17595143">
              <a:off x="4797915" y="2329610"/>
              <a:ext cx="288032" cy="72008"/>
            </a:xfrm>
            <a:prstGeom prst="roundRect">
              <a:avLst>
                <a:gd name="adj"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4463471" y="21090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p:cNvSpPr/>
            <p:nvPr/>
          </p:nvSpPr>
          <p:spPr>
            <a:xfrm>
              <a:off x="4615871" y="2112531"/>
              <a:ext cx="135632" cy="138742"/>
            </a:xfrm>
            <a:prstGeom prst="ellipse">
              <a:avLst/>
            </a:prstGeom>
            <a:solidFill>
              <a:schemeClr val="bg1"/>
            </a:solidFill>
            <a:ln>
              <a:noFill/>
            </a:ln>
            <a:effectLst>
              <a:innerShdw blurRad="63500" dist="50800" dir="189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テキスト ボックス 64"/>
          <p:cNvSpPr txBox="1"/>
          <p:nvPr/>
        </p:nvSpPr>
        <p:spPr>
          <a:xfrm>
            <a:off x="4416922" y="3770994"/>
            <a:ext cx="407484" cy="215444"/>
          </a:xfrm>
          <a:prstGeom prst="rect">
            <a:avLst/>
          </a:prstGeom>
          <a:noFill/>
        </p:spPr>
        <p:txBody>
          <a:bodyPr wrap="none" rtlCol="0">
            <a:spAutoFit/>
          </a:bodyPr>
          <a:lstStyle/>
          <a:p>
            <a:r>
              <a:rPr kumimoji="1" lang="en-US" altLang="ja-JP" sz="800" b="1">
                <a:solidFill>
                  <a:schemeClr val="bg1"/>
                </a:solidFill>
                <a:latin typeface="Meiryo" charset="-128"/>
                <a:ea typeface="Meiryo" charset="-128"/>
                <a:cs typeface="Meiryo" charset="-128"/>
              </a:rPr>
              <a:t>RPA</a:t>
            </a:r>
            <a:endParaRPr kumimoji="1" lang="ja-JP" altLang="en-US" sz="800" b="1" dirty="0">
              <a:solidFill>
                <a:schemeClr val="bg1"/>
              </a:solidFill>
              <a:latin typeface="Meiryo" charset="-128"/>
              <a:ea typeface="Meiryo" charset="-128"/>
              <a:cs typeface="Meiryo" charset="-128"/>
            </a:endParaRPr>
          </a:p>
        </p:txBody>
      </p:sp>
      <p:grpSp>
        <p:nvGrpSpPr>
          <p:cNvPr id="16" name="グループ化 15">
            <a:extLst>
              <a:ext uri="{FF2B5EF4-FFF2-40B4-BE49-F238E27FC236}">
                <a16:creationId xmlns:a16="http://schemas.microsoft.com/office/drawing/2014/main" id="{5F8CF997-1067-FF43-8710-44FE389493C2}"/>
              </a:ext>
            </a:extLst>
          </p:cNvPr>
          <p:cNvGrpSpPr/>
          <p:nvPr/>
        </p:nvGrpSpPr>
        <p:grpSpPr>
          <a:xfrm>
            <a:off x="4509346" y="5478850"/>
            <a:ext cx="4044777" cy="758691"/>
            <a:chOff x="4509346" y="4696495"/>
            <a:chExt cx="4044777" cy="758691"/>
          </a:xfrm>
        </p:grpSpPr>
        <p:sp>
          <p:nvSpPr>
            <p:cNvPr id="12" name="ホームベース 11">
              <a:hlinkClick r:id="rId4"/>
              <a:extLst>
                <a:ext uri="{FF2B5EF4-FFF2-40B4-BE49-F238E27FC236}">
                  <a16:creationId xmlns:a16="http://schemas.microsoft.com/office/drawing/2014/main" id="{49958A76-F59D-A742-8417-A8CB0F186AC4}"/>
                </a:ext>
              </a:extLst>
            </p:cNvPr>
            <p:cNvSpPr/>
            <p:nvPr/>
          </p:nvSpPr>
          <p:spPr>
            <a:xfrm>
              <a:off x="4509346" y="4696495"/>
              <a:ext cx="4044777" cy="75869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E1AE34B-5635-9F49-AD0F-15A388BB4E23}"/>
                </a:ext>
              </a:extLst>
            </p:cNvPr>
            <p:cNvSpPr txBox="1"/>
            <p:nvPr/>
          </p:nvSpPr>
          <p:spPr>
            <a:xfrm>
              <a:off x="4572000" y="4785926"/>
              <a:ext cx="2852063"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手入力で</a:t>
              </a:r>
              <a:r>
                <a:rPr kumimoji="1" lang="en-US" altLang="ja-JP" sz="1600" dirty="0">
                  <a:solidFill>
                    <a:schemeClr val="bg1"/>
                  </a:solidFill>
                  <a:latin typeface="Meiryo" panose="020B0604030504040204" pitchFamily="34" charset="-128"/>
                  <a:ea typeface="Meiryo" panose="020B0604030504040204" pitchFamily="34" charset="-128"/>
                </a:rPr>
                <a:t>EXCEL</a:t>
              </a:r>
              <a:r>
                <a:rPr kumimoji="1" lang="ja-JP" altLang="en-US" sz="1600">
                  <a:solidFill>
                    <a:schemeClr val="bg1"/>
                  </a:solidFill>
                  <a:latin typeface="Meiryo" panose="020B0604030504040204" pitchFamily="34" charset="-128"/>
                  <a:ea typeface="Meiryo" panose="020B0604030504040204" pitchFamily="34" charset="-128"/>
                </a:rPr>
                <a:t>データを</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社内システムに取り込む事例</a:t>
              </a:r>
            </a:p>
          </p:txBody>
        </p:sp>
        <p:sp>
          <p:nvSpPr>
            <p:cNvPr id="15" name="テキスト ボックス 14">
              <a:hlinkClick r:id="rId4"/>
              <a:extLst>
                <a:ext uri="{FF2B5EF4-FFF2-40B4-BE49-F238E27FC236}">
                  <a16:creationId xmlns:a16="http://schemas.microsoft.com/office/drawing/2014/main" id="{D816DB8A-7542-5342-9384-84918C96AFCF}"/>
                </a:ext>
              </a:extLst>
            </p:cNvPr>
            <p:cNvSpPr txBox="1"/>
            <p:nvPr/>
          </p:nvSpPr>
          <p:spPr>
            <a:xfrm>
              <a:off x="7734020" y="4820573"/>
              <a:ext cx="522900" cy="276999"/>
            </a:xfrm>
            <a:prstGeom prst="rect">
              <a:avLst/>
            </a:prstGeom>
            <a:noFill/>
          </p:spPr>
          <p:txBody>
            <a:bodyPr wrap="none" rtlCol="0">
              <a:spAutoFit/>
            </a:bodyPr>
            <a:lstStyle/>
            <a:p>
              <a:r>
                <a:rPr lang="en-US" altLang="ja-JP" sz="1200" dirty="0">
                  <a:solidFill>
                    <a:schemeClr val="bg1"/>
                  </a:solidFill>
                </a:rPr>
                <a:t>Click!</a:t>
              </a:r>
              <a:endParaRPr kumimoji="1" lang="ja-JP" altLang="en-US" sz="1200">
                <a:solidFill>
                  <a:schemeClr val="bg1"/>
                </a:solidFill>
              </a:endParaRPr>
            </a:p>
          </p:txBody>
        </p:sp>
      </p:grpSp>
      <p:pic>
        <p:nvPicPr>
          <p:cNvPr id="18" name="図 17">
            <a:hlinkClick r:id="rId4"/>
            <a:extLst>
              <a:ext uri="{FF2B5EF4-FFF2-40B4-BE49-F238E27FC236}">
                <a16:creationId xmlns:a16="http://schemas.microsoft.com/office/drawing/2014/main" id="{8135B1C7-EFE0-1A4E-85C2-93826F8889E2}"/>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7536366" y="5692524"/>
            <a:ext cx="346801" cy="413883"/>
          </a:xfrm>
          <a:prstGeom prst="rect">
            <a:avLst/>
          </a:prstGeom>
        </p:spPr>
      </p:pic>
      <p:sp>
        <p:nvSpPr>
          <p:cNvPr id="20" name="正方形/長方形 19">
            <a:extLst>
              <a:ext uri="{FF2B5EF4-FFF2-40B4-BE49-F238E27FC236}">
                <a16:creationId xmlns:a16="http://schemas.microsoft.com/office/drawing/2014/main" id="{6B7DD0FE-8B32-8241-AA91-0805CBCB8DF2}"/>
              </a:ext>
            </a:extLst>
          </p:cNvPr>
          <p:cNvSpPr/>
          <p:nvPr/>
        </p:nvSpPr>
        <p:spPr>
          <a:xfrm>
            <a:off x="641283" y="991942"/>
            <a:ext cx="7903665" cy="1077218"/>
          </a:xfrm>
          <a:prstGeom prst="rect">
            <a:avLst/>
          </a:prstGeom>
        </p:spPr>
        <p:txBody>
          <a:bodyPr wrap="square">
            <a:spAutoFit/>
          </a:bodyPr>
          <a:lstStyle/>
          <a:p>
            <a:r>
              <a:rPr lang="ja-JP" altLang="en-US" sz="1600" b="1" u="sng">
                <a:solidFill>
                  <a:srgbClr val="0070C0"/>
                </a:solidFill>
                <a:latin typeface="Meiryo" panose="020B0604030504040204" pitchFamily="34" charset="-128"/>
                <a:ea typeface="Meiryo" panose="020B0604030504040204" pitchFamily="34" charset="-128"/>
              </a:rPr>
              <a:t>R</a:t>
            </a:r>
            <a:r>
              <a:rPr lang="ja-JP" altLang="en-US" sz="1600">
                <a:solidFill>
                  <a:srgbClr val="0070C0"/>
                </a:solidFill>
                <a:latin typeface="Meiryo" panose="020B0604030504040204" pitchFamily="34" charset="-128"/>
                <a:ea typeface="Meiryo" panose="020B0604030504040204" pitchFamily="34" charset="-128"/>
              </a:rPr>
              <a:t>obotic </a:t>
            </a:r>
            <a:r>
              <a:rPr lang="ja-JP" altLang="en-US" sz="1600" b="1" u="sng">
                <a:solidFill>
                  <a:srgbClr val="0070C0"/>
                </a:solidFill>
                <a:latin typeface="Meiryo" panose="020B0604030504040204" pitchFamily="34" charset="-128"/>
                <a:ea typeface="Meiryo" panose="020B0604030504040204" pitchFamily="34" charset="-128"/>
              </a:rPr>
              <a:t>P</a:t>
            </a:r>
            <a:r>
              <a:rPr lang="ja-JP" altLang="en-US" sz="1600">
                <a:solidFill>
                  <a:srgbClr val="0070C0"/>
                </a:solidFill>
                <a:latin typeface="Meiryo" panose="020B0604030504040204" pitchFamily="34" charset="-128"/>
                <a:ea typeface="Meiryo" panose="020B0604030504040204" pitchFamily="34" charset="-128"/>
              </a:rPr>
              <a:t>rocess </a:t>
            </a:r>
            <a:r>
              <a:rPr lang="ja-JP" altLang="en-US" sz="1600" b="1" u="sng">
                <a:solidFill>
                  <a:srgbClr val="0070C0"/>
                </a:solidFill>
                <a:latin typeface="Meiryo" panose="020B0604030504040204" pitchFamily="34" charset="-128"/>
                <a:ea typeface="Meiryo" panose="020B0604030504040204" pitchFamily="34" charset="-128"/>
              </a:rPr>
              <a:t>A</a:t>
            </a:r>
            <a:r>
              <a:rPr lang="ja-JP" altLang="en-US" sz="1600">
                <a:solidFill>
                  <a:srgbClr val="0070C0"/>
                </a:solidFill>
                <a:latin typeface="Meiryo" panose="020B0604030504040204" pitchFamily="34" charset="-128"/>
                <a:ea typeface="Meiryo" panose="020B0604030504040204" pitchFamily="34" charset="-128"/>
              </a:rPr>
              <a:t>utomation（ロボティック・プロセス・オートメーション）とは、パソコン上でのコピペや転記、照合や入力などの画面、キーボード、マウスを操作して行う作業を自動化させる仕組み。「ロボット」と呼ばれるソフトウェアが人力で行っていた作業を代行する。</a:t>
            </a:r>
          </a:p>
        </p:txBody>
      </p:sp>
    </p:spTree>
    <p:extLst>
      <p:ext uri="{BB962C8B-B14F-4D97-AF65-F5344CB8AC3E}">
        <p14:creationId xmlns:p14="http://schemas.microsoft.com/office/powerpoint/2010/main" val="346174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569786-5A2E-F54F-BD8C-46A3C958DDAB}"/>
              </a:ext>
            </a:extLst>
          </p:cNvPr>
          <p:cNvSpPr>
            <a:spLocks noGrp="1"/>
          </p:cNvSpPr>
          <p:nvPr>
            <p:ph type="title"/>
          </p:nvPr>
        </p:nvSpPr>
        <p:spPr/>
        <p:txBody>
          <a:bodyPr/>
          <a:lstStyle/>
          <a:p>
            <a:r>
              <a:rPr kumimoji="1" lang="ja-JP" altLang="en-US"/>
              <a:t>ロボットによる自動化</a:t>
            </a:r>
          </a:p>
        </p:txBody>
      </p:sp>
      <p:sp>
        <p:nvSpPr>
          <p:cNvPr id="3" name="スライド番号プレースホルダー 2">
            <a:extLst>
              <a:ext uri="{FF2B5EF4-FFF2-40B4-BE49-F238E27FC236}">
                <a16:creationId xmlns:a16="http://schemas.microsoft.com/office/drawing/2014/main" id="{01475BE7-29B1-CF44-B39F-B88F9B99559D}"/>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5" name="図 4">
            <a:extLst>
              <a:ext uri="{FF2B5EF4-FFF2-40B4-BE49-F238E27FC236}">
                <a16:creationId xmlns:a16="http://schemas.microsoft.com/office/drawing/2014/main" id="{5BEF4491-A99D-8648-8ED9-B9A8E641FFBC}"/>
              </a:ext>
            </a:extLst>
          </p:cNvPr>
          <p:cNvPicPr>
            <a:picLocks noChangeAspect="1"/>
          </p:cNvPicPr>
          <p:nvPr/>
        </p:nvPicPr>
        <p:blipFill>
          <a:blip r:embed="rId2"/>
          <a:stretch>
            <a:fillRect/>
          </a:stretch>
        </p:blipFill>
        <p:spPr>
          <a:xfrm>
            <a:off x="1114125" y="1171388"/>
            <a:ext cx="2526795" cy="1975954"/>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4B4F9E96-F7F3-844F-A3C2-9567F60AA437}"/>
              </a:ext>
            </a:extLst>
          </p:cNvPr>
          <p:cNvSpPr txBox="1"/>
          <p:nvPr/>
        </p:nvSpPr>
        <p:spPr>
          <a:xfrm>
            <a:off x="4197931" y="1171388"/>
            <a:ext cx="3877985" cy="461665"/>
          </a:xfrm>
          <a:prstGeom prst="rect">
            <a:avLst/>
          </a:prstGeom>
          <a:noFill/>
        </p:spPr>
        <p:txBody>
          <a:bodyPr wrap="none" rtlCol="0">
            <a:spAutoFit/>
          </a:bodyPr>
          <a:lstStyle/>
          <a:p>
            <a:r>
              <a:rPr kumimoji="1" lang="ja-JP" altLang="en-US" sz="2400" b="1">
                <a:solidFill>
                  <a:schemeClr val="accent4">
                    <a:lumMod val="75000"/>
                  </a:schemeClr>
                </a:solidFill>
                <a:latin typeface="Meiryo" panose="020B0604030504040204" pitchFamily="34" charset="-128"/>
                <a:ea typeface="Meiryo" panose="020B0604030504040204" pitchFamily="34" charset="-128"/>
              </a:rPr>
              <a:t>工場</a:t>
            </a:r>
            <a:r>
              <a:rPr kumimoji="1" lang="ja-JP" altLang="en-US" sz="2400">
                <a:solidFill>
                  <a:schemeClr val="accent4">
                    <a:lumMod val="75000"/>
                  </a:schemeClr>
                </a:solidFill>
                <a:latin typeface="Meiryo" panose="020B0604030504040204" pitchFamily="34" charset="-128"/>
                <a:ea typeface="Meiryo" panose="020B0604030504040204" pitchFamily="34" charset="-128"/>
              </a:rPr>
              <a:t>：</a:t>
            </a:r>
            <a:r>
              <a:rPr kumimoji="1" lang="ja-JP" altLang="en-US" sz="2400" b="1">
                <a:solidFill>
                  <a:schemeClr val="accent4">
                    <a:lumMod val="75000"/>
                  </a:schemeClr>
                </a:solidFill>
                <a:latin typeface="Meiryo" panose="020B0604030504040204" pitchFamily="34" charset="-128"/>
                <a:ea typeface="Meiryo" panose="020B0604030504040204" pitchFamily="34" charset="-128"/>
              </a:rPr>
              <a:t>ものづくり</a:t>
            </a:r>
            <a:r>
              <a:rPr kumimoji="1" lang="ja-JP" altLang="en-US" sz="2400">
                <a:solidFill>
                  <a:schemeClr val="accent4">
                    <a:lumMod val="75000"/>
                  </a:schemeClr>
                </a:solidFill>
                <a:latin typeface="Meiryo" panose="020B0604030504040204" pitchFamily="34" charset="-128"/>
                <a:ea typeface="Meiryo" panose="020B0604030504040204" pitchFamily="34" charset="-128"/>
              </a:rPr>
              <a:t>の自動化</a:t>
            </a:r>
          </a:p>
        </p:txBody>
      </p:sp>
      <p:sp>
        <p:nvSpPr>
          <p:cNvPr id="11" name="正方形/長方形 10">
            <a:extLst>
              <a:ext uri="{FF2B5EF4-FFF2-40B4-BE49-F238E27FC236}">
                <a16:creationId xmlns:a16="http://schemas.microsoft.com/office/drawing/2014/main" id="{A5B4B605-E88A-7247-A79B-723F21368716}"/>
              </a:ext>
            </a:extLst>
          </p:cNvPr>
          <p:cNvSpPr/>
          <p:nvPr/>
        </p:nvSpPr>
        <p:spPr>
          <a:xfrm>
            <a:off x="4197930" y="2631194"/>
            <a:ext cx="4185761" cy="21901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C8810DCD-5803-8D4F-AA76-D3C627F954EF}"/>
              </a:ext>
            </a:extLst>
          </p:cNvPr>
          <p:cNvSpPr txBox="1"/>
          <p:nvPr/>
        </p:nvSpPr>
        <p:spPr>
          <a:xfrm>
            <a:off x="5121260" y="2933674"/>
            <a:ext cx="2339102"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人件費の削減</a:t>
            </a:r>
          </a:p>
        </p:txBody>
      </p:sp>
      <p:sp>
        <p:nvSpPr>
          <p:cNvPr id="13" name="テキスト ボックス 12">
            <a:extLst>
              <a:ext uri="{FF2B5EF4-FFF2-40B4-BE49-F238E27FC236}">
                <a16:creationId xmlns:a16="http://schemas.microsoft.com/office/drawing/2014/main" id="{EEE1C156-33F8-224A-8057-3E310C6AEB41}"/>
              </a:ext>
            </a:extLst>
          </p:cNvPr>
          <p:cNvSpPr txBox="1"/>
          <p:nvPr/>
        </p:nvSpPr>
        <p:spPr>
          <a:xfrm>
            <a:off x="4941725" y="3464663"/>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労働時間の短縮</a:t>
            </a:r>
          </a:p>
        </p:txBody>
      </p:sp>
      <p:sp>
        <p:nvSpPr>
          <p:cNvPr id="14" name="テキスト ボックス 13">
            <a:extLst>
              <a:ext uri="{FF2B5EF4-FFF2-40B4-BE49-F238E27FC236}">
                <a16:creationId xmlns:a16="http://schemas.microsoft.com/office/drawing/2014/main" id="{5F46712D-5243-0343-8035-F92F93F908BE}"/>
              </a:ext>
            </a:extLst>
          </p:cNvPr>
          <p:cNvSpPr txBox="1"/>
          <p:nvPr/>
        </p:nvSpPr>
        <p:spPr>
          <a:xfrm>
            <a:off x="4941725" y="3995652"/>
            <a:ext cx="2698175"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人的ミスの排除</a:t>
            </a:r>
          </a:p>
        </p:txBody>
      </p:sp>
      <p:sp>
        <p:nvSpPr>
          <p:cNvPr id="16" name="正方形/長方形 15">
            <a:extLst>
              <a:ext uri="{FF2B5EF4-FFF2-40B4-BE49-F238E27FC236}">
                <a16:creationId xmlns:a16="http://schemas.microsoft.com/office/drawing/2014/main" id="{5D16F393-432A-B34D-8C0E-AEB1DFBF9938}"/>
              </a:ext>
            </a:extLst>
          </p:cNvPr>
          <p:cNvSpPr/>
          <p:nvPr/>
        </p:nvSpPr>
        <p:spPr>
          <a:xfrm>
            <a:off x="4197931" y="1631645"/>
            <a:ext cx="4185761" cy="83487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2CB889F8-B1BA-2947-A714-B37B3EEA31B4}"/>
              </a:ext>
            </a:extLst>
          </p:cNvPr>
          <p:cNvSpPr txBox="1"/>
          <p:nvPr/>
        </p:nvSpPr>
        <p:spPr>
          <a:xfrm>
            <a:off x="4762187" y="1788178"/>
            <a:ext cx="3057247"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人手不足への対応</a:t>
            </a:r>
          </a:p>
        </p:txBody>
      </p:sp>
      <p:sp>
        <p:nvSpPr>
          <p:cNvPr id="20" name="テキスト ボックス 19">
            <a:extLst>
              <a:ext uri="{FF2B5EF4-FFF2-40B4-BE49-F238E27FC236}">
                <a16:creationId xmlns:a16="http://schemas.microsoft.com/office/drawing/2014/main" id="{750AFC0F-9BC1-5745-A349-DA2B129F921D}"/>
              </a:ext>
            </a:extLst>
          </p:cNvPr>
          <p:cNvSpPr txBox="1"/>
          <p:nvPr/>
        </p:nvSpPr>
        <p:spPr>
          <a:xfrm>
            <a:off x="1072095" y="3456894"/>
            <a:ext cx="2749471"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ロボットによる自動化</a:t>
            </a:r>
          </a:p>
        </p:txBody>
      </p:sp>
      <p:grpSp>
        <p:nvGrpSpPr>
          <p:cNvPr id="21" name="グループ化 20">
            <a:extLst>
              <a:ext uri="{FF2B5EF4-FFF2-40B4-BE49-F238E27FC236}">
                <a16:creationId xmlns:a16="http://schemas.microsoft.com/office/drawing/2014/main" id="{3FC75320-D31F-634B-9FA9-AFD88C05F306}"/>
              </a:ext>
            </a:extLst>
          </p:cNvPr>
          <p:cNvGrpSpPr/>
          <p:nvPr/>
        </p:nvGrpSpPr>
        <p:grpSpPr>
          <a:xfrm>
            <a:off x="1034859" y="3857004"/>
            <a:ext cx="7348833" cy="2653871"/>
            <a:chOff x="1034859" y="3857004"/>
            <a:chExt cx="7348833" cy="2653871"/>
          </a:xfrm>
        </p:grpSpPr>
        <p:pic>
          <p:nvPicPr>
            <p:cNvPr id="6" name="図 5">
              <a:extLst>
                <a:ext uri="{FF2B5EF4-FFF2-40B4-BE49-F238E27FC236}">
                  <a16:creationId xmlns:a16="http://schemas.microsoft.com/office/drawing/2014/main" id="{4FAB36B9-0A75-C64B-B356-4EB4C14D46C8}"/>
                </a:ext>
              </a:extLst>
            </p:cNvPr>
            <p:cNvPicPr>
              <a:picLocks noChangeAspect="1"/>
            </p:cNvPicPr>
            <p:nvPr/>
          </p:nvPicPr>
          <p:blipFill>
            <a:blip r:embed="rId3"/>
            <a:stretch>
              <a:fillRect/>
            </a:stretch>
          </p:blipFill>
          <p:spPr>
            <a:xfrm>
              <a:off x="1181362" y="4184298"/>
              <a:ext cx="2388178" cy="1916513"/>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9654C3D6-933D-7A4D-8E5C-F954336567B5}"/>
                </a:ext>
              </a:extLst>
            </p:cNvPr>
            <p:cNvPicPr>
              <a:picLocks noChangeAspect="1"/>
            </p:cNvPicPr>
            <p:nvPr/>
          </p:nvPicPr>
          <p:blipFill>
            <a:blip r:embed="rId4"/>
            <a:stretch>
              <a:fillRect/>
            </a:stretch>
          </p:blipFill>
          <p:spPr>
            <a:xfrm>
              <a:off x="1739347" y="3857004"/>
              <a:ext cx="1272209" cy="1690643"/>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944D0EC8-DB16-8645-9F73-70C75F0C94B7}"/>
                </a:ext>
              </a:extLst>
            </p:cNvPr>
            <p:cNvSpPr txBox="1"/>
            <p:nvPr/>
          </p:nvSpPr>
          <p:spPr>
            <a:xfrm>
              <a:off x="4197931" y="5920658"/>
              <a:ext cx="4185761"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オフィス</a:t>
              </a:r>
              <a:r>
                <a:rPr kumimoji="1" lang="ja-JP" altLang="en-US" sz="2400">
                  <a:solidFill>
                    <a:srgbClr val="0070C0"/>
                  </a:solidFill>
                  <a:latin typeface="Meiryo" panose="020B0604030504040204" pitchFamily="34" charset="-128"/>
                  <a:ea typeface="Meiryo" panose="020B0604030504040204" pitchFamily="34" charset="-128"/>
                </a:rPr>
                <a:t>：</a:t>
              </a:r>
              <a:r>
                <a:rPr kumimoji="1" lang="ja-JP" altLang="en-US" sz="2400" b="1">
                  <a:solidFill>
                    <a:srgbClr val="0070C0"/>
                  </a:solidFill>
                  <a:latin typeface="Meiryo" panose="020B0604030504040204" pitchFamily="34" charset="-128"/>
                  <a:ea typeface="Meiryo" panose="020B0604030504040204" pitchFamily="34" charset="-128"/>
                </a:rPr>
                <a:t>事務作業</a:t>
              </a:r>
              <a:r>
                <a:rPr kumimoji="1" lang="ja-JP" altLang="en-US" sz="2400">
                  <a:solidFill>
                    <a:srgbClr val="0070C0"/>
                  </a:solidFill>
                  <a:latin typeface="Meiryo" panose="020B0604030504040204" pitchFamily="34" charset="-128"/>
                  <a:ea typeface="Meiryo" panose="020B0604030504040204" pitchFamily="34" charset="-128"/>
                </a:rPr>
                <a:t>の自動化</a:t>
              </a:r>
            </a:p>
          </p:txBody>
        </p:sp>
        <p:sp>
          <p:nvSpPr>
            <p:cNvPr id="18" name="正方形/長方形 17">
              <a:extLst>
                <a:ext uri="{FF2B5EF4-FFF2-40B4-BE49-F238E27FC236}">
                  <a16:creationId xmlns:a16="http://schemas.microsoft.com/office/drawing/2014/main" id="{2848EF1E-E819-8946-A267-D64F52F439AF}"/>
                </a:ext>
              </a:extLst>
            </p:cNvPr>
            <p:cNvSpPr/>
            <p:nvPr/>
          </p:nvSpPr>
          <p:spPr>
            <a:xfrm>
              <a:off x="4197931" y="4986022"/>
              <a:ext cx="4185761" cy="83487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09A4045-FEE8-4947-9D96-96D3DCBDC6DE}"/>
                </a:ext>
              </a:extLst>
            </p:cNvPr>
            <p:cNvSpPr txBox="1"/>
            <p:nvPr/>
          </p:nvSpPr>
          <p:spPr>
            <a:xfrm>
              <a:off x="4582652" y="5142555"/>
              <a:ext cx="3416320" cy="523220"/>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働き方改革への対応</a:t>
              </a:r>
            </a:p>
          </p:txBody>
        </p:sp>
        <p:sp>
          <p:nvSpPr>
            <p:cNvPr id="4" name="テキスト ボックス 3">
              <a:extLst>
                <a:ext uri="{FF2B5EF4-FFF2-40B4-BE49-F238E27FC236}">
                  <a16:creationId xmlns:a16="http://schemas.microsoft.com/office/drawing/2014/main" id="{26290FFF-0D12-4B4A-9B8E-690A1AE87959}"/>
                </a:ext>
              </a:extLst>
            </p:cNvPr>
            <p:cNvSpPr txBox="1"/>
            <p:nvPr/>
          </p:nvSpPr>
          <p:spPr>
            <a:xfrm>
              <a:off x="1034859" y="6049210"/>
              <a:ext cx="2681183" cy="461665"/>
            </a:xfrm>
            <a:prstGeom prst="rect">
              <a:avLst/>
            </a:prstGeom>
            <a:noFill/>
          </p:spPr>
          <p:txBody>
            <a:bodyPr wrap="none" rtlCol="0">
              <a:spAutoFit/>
            </a:bodyPr>
            <a:lstStyle/>
            <a:p>
              <a:pPr algn="ctr"/>
              <a:r>
                <a:rPr kumimoji="1" lang="en-US" altLang="ja-JP" sz="2400" dirty="0">
                  <a:solidFill>
                    <a:srgbClr val="0070C0"/>
                  </a:solidFill>
                  <a:latin typeface="Meiryo" panose="020B0604030504040204" pitchFamily="34" charset="-128"/>
                  <a:ea typeface="Meiryo" panose="020B0604030504040204" pitchFamily="34" charset="-128"/>
                </a:rPr>
                <a:t>RPA</a:t>
              </a:r>
              <a:r>
                <a:rPr lang="en-US" altLang="ja-JP" sz="1400" dirty="0">
                  <a:solidFill>
                    <a:srgbClr val="0070C0"/>
                  </a:solidFill>
                  <a:latin typeface="Meiryo" panose="020B0604030504040204" pitchFamily="34" charset="-128"/>
                  <a:ea typeface="Meiryo" panose="020B0604030504040204" pitchFamily="34" charset="-128"/>
                </a:rPr>
                <a:t> </a:t>
              </a:r>
              <a:r>
                <a:rPr kumimoji="1" lang="en-US" altLang="ja-JP" sz="1000" b="1" u="sng" dirty="0">
                  <a:solidFill>
                    <a:srgbClr val="0070C0"/>
                  </a:solidFill>
                  <a:latin typeface="Meiryo" panose="020B0604030504040204" pitchFamily="34" charset="-128"/>
                  <a:ea typeface="Meiryo" panose="020B0604030504040204" pitchFamily="34" charset="-128"/>
                </a:rPr>
                <a:t>R</a:t>
              </a:r>
              <a:r>
                <a:rPr kumimoji="1" lang="en-US" altLang="ja-JP" sz="1000" dirty="0">
                  <a:solidFill>
                    <a:srgbClr val="0070C0"/>
                  </a:solidFill>
                  <a:latin typeface="Meiryo" panose="020B0604030504040204" pitchFamily="34" charset="-128"/>
                  <a:ea typeface="Meiryo" panose="020B0604030504040204" pitchFamily="34" charset="-128"/>
                </a:rPr>
                <a:t>obotics </a:t>
              </a:r>
              <a:r>
                <a:rPr kumimoji="1" lang="en-US" altLang="ja-JP" sz="1000" b="1" u="sng" dirty="0">
                  <a:solidFill>
                    <a:srgbClr val="0070C0"/>
                  </a:solidFill>
                  <a:latin typeface="Meiryo" panose="020B0604030504040204" pitchFamily="34" charset="-128"/>
                  <a:ea typeface="Meiryo" panose="020B0604030504040204" pitchFamily="34" charset="-128"/>
                </a:rPr>
                <a:t>P</a:t>
              </a:r>
              <a:r>
                <a:rPr kumimoji="1" lang="en-US" altLang="ja-JP" sz="1000" dirty="0">
                  <a:solidFill>
                    <a:srgbClr val="0070C0"/>
                  </a:solidFill>
                  <a:latin typeface="Meiryo" panose="020B0604030504040204" pitchFamily="34" charset="-128"/>
                  <a:ea typeface="Meiryo" panose="020B0604030504040204" pitchFamily="34" charset="-128"/>
                </a:rPr>
                <a:t>rocess </a:t>
              </a:r>
              <a:r>
                <a:rPr kumimoji="1" lang="en-US" altLang="ja-JP" sz="1000" b="1" u="sng" dirty="0">
                  <a:solidFill>
                    <a:srgbClr val="0070C0"/>
                  </a:solidFill>
                  <a:latin typeface="Meiryo" panose="020B0604030504040204" pitchFamily="34" charset="-128"/>
                  <a:ea typeface="Meiryo" panose="020B0604030504040204" pitchFamily="34" charset="-128"/>
                </a:rPr>
                <a:t>A</a:t>
              </a:r>
              <a:r>
                <a:rPr kumimoji="1" lang="en-US" altLang="ja-JP" sz="1000" dirty="0">
                  <a:solidFill>
                    <a:srgbClr val="0070C0"/>
                  </a:solidFill>
                  <a:latin typeface="Meiryo" panose="020B0604030504040204" pitchFamily="34" charset="-128"/>
                  <a:ea typeface="Meiryo" panose="020B0604030504040204" pitchFamily="34" charset="-128"/>
                </a:rPr>
                <a:t>utomation</a:t>
              </a:r>
              <a:endParaRPr kumimoji="1" lang="ja-JP" altLang="en-US" sz="100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1379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solidFill>
                  <a:srgbClr val="000000"/>
                </a:solidFill>
              </a:rPr>
              <a:t>RPA</a:t>
            </a:r>
            <a:r>
              <a:rPr lang="ja-JP" altLang="en-US">
                <a:solidFill>
                  <a:srgbClr val="000000"/>
                </a:solidFill>
              </a:rPr>
              <a:t>と</a:t>
            </a:r>
            <a:r>
              <a:rPr lang="ja-JP" altLang="en-US" dirty="0">
                <a:solidFill>
                  <a:srgbClr val="000000"/>
                </a:solidFill>
              </a:rPr>
              <a:t>は</a:t>
            </a:r>
            <a:endParaRPr kumimoji="1" lang="ja-JP" altLang="en-US" dirty="0"/>
          </a:p>
        </p:txBody>
      </p:sp>
      <p:sp>
        <p:nvSpPr>
          <p:cNvPr id="53" name="正方形/長方形 52"/>
          <p:cNvSpPr>
            <a:spLocks noChangeArrowheads="1"/>
          </p:cNvSpPr>
          <p:nvPr/>
        </p:nvSpPr>
        <p:spPr bwMode="auto">
          <a:xfrm>
            <a:off x="246771" y="962933"/>
            <a:ext cx="8650457" cy="1512260"/>
          </a:xfrm>
          <a:prstGeom prst="rect">
            <a:avLst/>
          </a:prstGeom>
          <a:noFill/>
          <a:ln w="19050" algn="ctr">
            <a:noFill/>
            <a:round/>
            <a:headEnd/>
            <a:tailEnd/>
          </a:ln>
          <a:effectLst/>
          <a:extLst/>
        </p:spPr>
        <p:txBody>
          <a:bodyPr lIns="72000" tIns="36000" rIns="72000" bIns="36000" anchor="ctr"/>
          <a:lstStyle/>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a:t>
            </a:r>
            <a:r>
              <a:rPr lang="ja-JP" altLang="en-US" sz="2000" dirty="0">
                <a:latin typeface="Meiryo" panose="020B0604030504040204" pitchFamily="34" charset="-128"/>
                <a:ea typeface="Meiryo" panose="020B0604030504040204" pitchFamily="34" charset="-128"/>
                <a:cs typeface="Meiryo UI" panose="020B0604030504040204" pitchFamily="50" charset="-128"/>
              </a:rPr>
              <a:t>がキーボード・マウスを</a:t>
            </a:r>
            <a:r>
              <a:rPr lang="ja-JP" altLang="en-US" sz="2000" b="1" u="sng" dirty="0">
                <a:solidFill>
                  <a:srgbClr val="FF0000"/>
                </a:solidFill>
                <a:latin typeface="Meiryo" panose="020B0604030504040204" pitchFamily="34" charset="-128"/>
                <a:ea typeface="Meiryo" panose="020B0604030504040204" pitchFamily="34" charset="-128"/>
                <a:cs typeface="Meiryo UI" panose="020B0604030504040204" pitchFamily="50" charset="-128"/>
              </a:rPr>
              <a:t>操作し実施</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しているパソコンでの作業手順</a:t>
            </a:r>
            <a:r>
              <a:rPr lang="ja-JP" altLang="en-US" sz="2000">
                <a:latin typeface="Meiryo" panose="020B0604030504040204" pitchFamily="34" charset="-128"/>
                <a:ea typeface="Meiryo" panose="020B0604030504040204" pitchFamily="34" charset="-128"/>
                <a:cs typeface="Meiryo UI" panose="020B0604030504040204" pitchFamily="50" charset="-128"/>
              </a:rPr>
              <a:t>をソフトウェア が記録し</a:t>
            </a:r>
            <a:r>
              <a:rPr lang="ja-JP" altLang="en-US" sz="2000" b="1" u="sng">
                <a:latin typeface="Meiryo" panose="020B0604030504040204" pitchFamily="34" charset="-128"/>
                <a:ea typeface="Meiryo" panose="020B0604030504040204" pitchFamily="34" charset="-128"/>
                <a:cs typeface="Meiryo UI" panose="020B0604030504040204" pitchFamily="50" charset="-128"/>
              </a:rPr>
              <a:t>業務の自動化</a:t>
            </a:r>
            <a:r>
              <a:rPr lang="ja-JP" altLang="en-US" sz="2000">
                <a:latin typeface="Meiryo" panose="020B0604030504040204" pitchFamily="34" charset="-128"/>
                <a:ea typeface="Meiryo" panose="020B0604030504040204" pitchFamily="34" charset="-128"/>
                <a:cs typeface="Meiryo UI" panose="020B0604030504040204" pitchFamily="50" charset="-128"/>
              </a:rPr>
              <a:t>を実現</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en-US" altLang="ja-JP" sz="2000" dirty="0">
                <a:latin typeface="Meiryo" panose="020B0604030504040204" pitchFamily="34" charset="-128"/>
                <a:ea typeface="Meiryo" panose="020B0604030504040204" pitchFamily="34" charset="-128"/>
                <a:cs typeface="Meiryo UI" panose="020B0604030504040204" pitchFamily="50" charset="-128"/>
              </a:rPr>
              <a:t>EXCEL</a:t>
            </a:r>
            <a:r>
              <a:rPr lang="ja-JP" altLang="en-US" sz="2000">
                <a:latin typeface="Meiryo" panose="020B0604030504040204" pitchFamily="34" charset="-128"/>
                <a:ea typeface="Meiryo" panose="020B0604030504040204" pitchFamily="34" charset="-128"/>
                <a:cs typeface="Meiryo UI" panose="020B0604030504040204" pitchFamily="50" charset="-128"/>
              </a:rPr>
              <a:t>マクロと違い、複数の</a:t>
            </a:r>
            <a:r>
              <a:rPr lang="ja-JP" altLang="en-US" sz="2000" b="1" u="sng">
                <a:solidFill>
                  <a:srgbClr val="FF0000"/>
                </a:solidFill>
                <a:latin typeface="Meiryo" panose="020B0604030504040204" pitchFamily="34" charset="-128"/>
                <a:ea typeface="Meiryo" panose="020B0604030504040204" pitchFamily="34" charset="-128"/>
                <a:cs typeface="Meiryo UI" panose="020B0604030504040204" pitchFamily="50" charset="-128"/>
              </a:rPr>
              <a:t>アプリをまたがる</a:t>
            </a:r>
            <a:r>
              <a:rPr lang="ja-JP" altLang="en-US" sz="2000">
                <a:latin typeface="Meiryo" panose="020B0604030504040204" pitchFamily="34" charset="-128"/>
                <a:ea typeface="Meiryo" panose="020B0604030504040204" pitchFamily="34" charset="-128"/>
                <a:cs typeface="Meiryo UI" panose="020B0604030504040204" pitchFamily="50" charset="-128"/>
              </a:rPr>
              <a:t>操作の自動化が可能</a:t>
            </a:r>
            <a:endParaRPr lang="en-US" altLang="ja-JP" sz="2000" dirty="0">
              <a:latin typeface="Meiryo" panose="020B0604030504040204" pitchFamily="34" charset="-128"/>
              <a:ea typeface="Meiryo" panose="020B0604030504040204" pitchFamily="34" charset="-128"/>
              <a:cs typeface="Meiryo UI" panose="020B0604030504040204" pitchFamily="50" charset="-128"/>
            </a:endParaRPr>
          </a:p>
          <a:p>
            <a:pPr marL="342900" indent="-342900" algn="l">
              <a:buFont typeface="Wingdings" pitchFamily="2" charset="2"/>
              <a:buChar char="ü"/>
            </a:pPr>
            <a:r>
              <a:rPr lang="ja-JP" altLang="en-US" sz="2000">
                <a:latin typeface="Meiryo" panose="020B0604030504040204" pitchFamily="34" charset="-128"/>
                <a:ea typeface="Meiryo" panose="020B0604030504040204" pitchFamily="34" charset="-128"/>
                <a:cs typeface="Meiryo UI" panose="020B0604030504040204" pitchFamily="50" charset="-128"/>
              </a:rPr>
              <a:t>人間の判断を必要とする場合は、それを告知</a:t>
            </a:r>
          </a:p>
        </p:txBody>
      </p:sp>
      <p:sp>
        <p:nvSpPr>
          <p:cNvPr id="3" name="正方形/長方形 2"/>
          <p:cNvSpPr/>
          <p:nvPr/>
        </p:nvSpPr>
        <p:spPr bwMode="gray">
          <a:xfrm>
            <a:off x="421047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人</a:t>
            </a:r>
          </a:p>
        </p:txBody>
      </p:sp>
      <p:sp>
        <p:nvSpPr>
          <p:cNvPr id="33" name="正方形/長方形 32"/>
          <p:cNvSpPr/>
          <p:nvPr/>
        </p:nvSpPr>
        <p:spPr bwMode="gray">
          <a:xfrm>
            <a:off x="7391784" y="3140728"/>
            <a:ext cx="1512000" cy="288000"/>
          </a:xfrm>
          <a:prstGeom prst="rect">
            <a:avLst/>
          </a:prstGeom>
          <a:solidFill>
            <a:srgbClr val="0070C0"/>
          </a:solid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rPr>
              <a:t>RPA</a:t>
            </a:r>
            <a:endParaRPr kumimoji="1" lang="ja-JP" altLang="en-US" sz="1800" b="1"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34" name="正方形/長方形 33"/>
          <p:cNvSpPr/>
          <p:nvPr/>
        </p:nvSpPr>
        <p:spPr bwMode="gray">
          <a:xfrm>
            <a:off x="5788422" y="3140728"/>
            <a:ext cx="1512000" cy="288000"/>
          </a:xfrm>
          <a:prstGeom prst="rect">
            <a:avLst/>
          </a:prstGeom>
          <a:solidFill>
            <a:srgbClr val="DAD9D6"/>
          </a:solidFill>
          <a:ln w="9525" cap="flat" cmpd="sng" algn="ctr">
            <a:solidFill>
              <a:srgbClr val="B1B1AC"/>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800" b="1"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システム</a:t>
            </a:r>
          </a:p>
        </p:txBody>
      </p:sp>
      <p:sp>
        <p:nvSpPr>
          <p:cNvPr id="47" name="正方形/長方形 46"/>
          <p:cNvSpPr/>
          <p:nvPr/>
        </p:nvSpPr>
        <p:spPr bwMode="gray">
          <a:xfrm>
            <a:off x="3863558" y="3500382"/>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準備</a:t>
            </a:r>
          </a:p>
        </p:txBody>
      </p:sp>
      <p:sp>
        <p:nvSpPr>
          <p:cNvPr id="48" name="正方形/長方形 47"/>
          <p:cNvSpPr/>
          <p:nvPr/>
        </p:nvSpPr>
        <p:spPr bwMode="gray">
          <a:xfrm>
            <a:off x="3863558" y="4461491"/>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a:t>
            </a:r>
          </a:p>
        </p:txBody>
      </p:sp>
      <p:sp>
        <p:nvSpPr>
          <p:cNvPr id="49" name="正方形/長方形 48"/>
          <p:cNvSpPr/>
          <p:nvPr/>
        </p:nvSpPr>
        <p:spPr bwMode="gray">
          <a:xfrm>
            <a:off x="3863684" y="5434819"/>
            <a:ext cx="252000" cy="864000"/>
          </a:xfrm>
          <a:prstGeom prst="rect">
            <a:avLst/>
          </a:prstGeom>
          <a:solidFill>
            <a:srgbClr val="EBD9D9"/>
          </a:solidFill>
          <a:ln w="9525" cap="flat" cmpd="sng" algn="ctr">
            <a:solidFill>
              <a:srgbClr val="CEA2A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ea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a:t>
            </a:r>
          </a:p>
        </p:txBody>
      </p:sp>
      <p:sp>
        <p:nvSpPr>
          <p:cNvPr id="7" name="正方形/長方形 6"/>
          <p:cNvSpPr/>
          <p:nvPr/>
        </p:nvSpPr>
        <p:spPr bwMode="gray">
          <a:xfrm>
            <a:off x="421047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業務のトレーニング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マニュアルでの説明</a:t>
            </a:r>
          </a:p>
        </p:txBody>
      </p:sp>
      <p:sp>
        <p:nvSpPr>
          <p:cNvPr id="52" name="正方形/長方形 51"/>
          <p:cNvSpPr/>
          <p:nvPr/>
        </p:nvSpPr>
        <p:spPr bwMode="gray">
          <a:xfrm>
            <a:off x="421047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トレーニングの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コストが発生</a:t>
            </a:r>
          </a:p>
        </p:txBody>
      </p:sp>
      <p:sp>
        <p:nvSpPr>
          <p:cNvPr id="55" name="正方形/長方形 54"/>
          <p:cNvSpPr/>
          <p:nvPr/>
        </p:nvSpPr>
        <p:spPr bwMode="gray">
          <a:xfrm>
            <a:off x="421047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58" name="正方形/長方形 57"/>
          <p:cNvSpPr/>
          <p:nvPr/>
        </p:nvSpPr>
        <p:spPr bwMode="gray">
          <a:xfrm>
            <a:off x="7391785" y="3503724"/>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操作の記録</a:t>
            </a:r>
          </a:p>
        </p:txBody>
      </p:sp>
      <p:sp>
        <p:nvSpPr>
          <p:cNvPr id="59" name="正方形/長方形 58"/>
          <p:cNvSpPr/>
          <p:nvPr/>
        </p:nvSpPr>
        <p:spPr bwMode="gray">
          <a:xfrm>
            <a:off x="7391784" y="4464833"/>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低コスト</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短期間</a:t>
            </a:r>
          </a:p>
        </p:txBody>
      </p:sp>
      <p:sp>
        <p:nvSpPr>
          <p:cNvPr id="60" name="正方形/長方形 59"/>
          <p:cNvSpPr/>
          <p:nvPr/>
        </p:nvSpPr>
        <p:spPr bwMode="gray">
          <a:xfrm>
            <a:off x="7391784" y="5429615"/>
            <a:ext cx="1512000" cy="884424"/>
          </a:xfrm>
          <a:prstGeom prst="rect">
            <a:avLst/>
          </a:prstGeom>
          <a:solidFill>
            <a:srgbClr val="0070C0"/>
          </a:solidFill>
          <a:ln w="1905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UI" panose="020B0604030504040204" pitchFamily="50" charset="-128"/>
              </a:rPr>
              <a:t>スキル不要</a:t>
            </a:r>
          </a:p>
        </p:txBody>
      </p:sp>
      <p:sp>
        <p:nvSpPr>
          <p:cNvPr id="61" name="正方形/長方形 60"/>
          <p:cNvSpPr/>
          <p:nvPr/>
        </p:nvSpPr>
        <p:spPr bwMode="gray">
          <a:xfrm>
            <a:off x="5788422" y="3500382"/>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専用プログラムの</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a:t>
            </a:r>
          </a:p>
        </p:txBody>
      </p:sp>
      <p:sp>
        <p:nvSpPr>
          <p:cNvPr id="62" name="正方形/長方形 61"/>
          <p:cNvSpPr/>
          <p:nvPr/>
        </p:nvSpPr>
        <p:spPr bwMode="gray">
          <a:xfrm>
            <a:off x="5788422" y="4461491"/>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開発コストが高い</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000" dirty="0">
                <a:latin typeface="Meiryo" panose="020B0604030504040204" pitchFamily="34" charset="-128"/>
                <a:ea typeface="Meiryo" panose="020B0604030504040204" pitchFamily="34" charset="-128"/>
                <a:cs typeface="Meiryo UI" panose="020B0604030504040204" pitchFamily="50" charset="-128"/>
              </a:rPr>
              <a:t>期間が長い</a:t>
            </a:r>
            <a:endPar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p:txBody>
      </p:sp>
      <p:sp>
        <p:nvSpPr>
          <p:cNvPr id="63" name="正方形/長方形 62"/>
          <p:cNvSpPr/>
          <p:nvPr/>
        </p:nvSpPr>
        <p:spPr bwMode="gray">
          <a:xfrm>
            <a:off x="5788422" y="5426273"/>
            <a:ext cx="1512000" cy="884424"/>
          </a:xfrm>
          <a:prstGeom prst="rect">
            <a:avLst/>
          </a:prstGeom>
          <a:solidFill>
            <a:srgbClr val="FFFFFF"/>
          </a:solidFill>
          <a:ln w="19050" cap="flat" cmpd="sng" algn="ctr">
            <a:solidFill>
              <a:srgbClr val="87867E"/>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プログラミング</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スキルが必要</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IT</a:t>
            </a: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スタッフのみ</a:t>
            </a:r>
            <a:endParaRPr kumimoji="1" lang="en-US" altLang="ja-JP"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effectLst/>
                <a:latin typeface="Meiryo" panose="020B0604030504040204" pitchFamily="34" charset="-128"/>
                <a:ea typeface="Meiryo" panose="020B0604030504040204" pitchFamily="34" charset="-128"/>
                <a:cs typeface="Meiryo UI" panose="020B0604030504040204" pitchFamily="50" charset="-128"/>
              </a:rPr>
              <a:t>対応可能</a:t>
            </a:r>
          </a:p>
        </p:txBody>
      </p:sp>
      <p:pic>
        <p:nvPicPr>
          <p:cNvPr id="6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047561"/>
            <a:ext cx="276714" cy="412123"/>
          </a:xfrm>
          <a:prstGeom prst="rect">
            <a:avLst/>
          </a:prstGeom>
          <a:noFill/>
        </p:spPr>
      </p:pic>
      <p:pic>
        <p:nvPicPr>
          <p:cNvPr id="1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210064"/>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529975"/>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3887986"/>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489" y="4207896"/>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20" name="角丸四角形 19"/>
          <p:cNvSpPr/>
          <p:nvPr/>
        </p:nvSpPr>
        <p:spPr bwMode="auto">
          <a:xfrm>
            <a:off x="1154598" y="3206067"/>
            <a:ext cx="360000" cy="64676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grpSp>
        <p:nvGrpSpPr>
          <p:cNvPr id="86" name="グループ化 85"/>
          <p:cNvGrpSpPr/>
          <p:nvPr/>
        </p:nvGrpSpPr>
        <p:grpSpPr>
          <a:xfrm>
            <a:off x="1624637" y="3219589"/>
            <a:ext cx="316466" cy="1276198"/>
            <a:chOff x="743945" y="3150140"/>
            <a:chExt cx="316466" cy="1276198"/>
          </a:xfrm>
        </p:grpSpPr>
        <p:pic>
          <p:nvPicPr>
            <p:cNvPr id="8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グループ化 90"/>
          <p:cNvGrpSpPr/>
          <p:nvPr/>
        </p:nvGrpSpPr>
        <p:grpSpPr>
          <a:xfrm>
            <a:off x="2510932" y="3219589"/>
            <a:ext cx="316466" cy="1276198"/>
            <a:chOff x="743945" y="3150140"/>
            <a:chExt cx="316466" cy="1276198"/>
          </a:xfrm>
        </p:grpSpPr>
        <p:pic>
          <p:nvPicPr>
            <p:cNvPr id="92"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グループ化 95"/>
          <p:cNvGrpSpPr/>
          <p:nvPr/>
        </p:nvGrpSpPr>
        <p:grpSpPr>
          <a:xfrm>
            <a:off x="2067785" y="3219589"/>
            <a:ext cx="316466" cy="1276198"/>
            <a:chOff x="743945" y="3150140"/>
            <a:chExt cx="316466" cy="1276198"/>
          </a:xfrm>
        </p:grpSpPr>
        <p:pic>
          <p:nvPicPr>
            <p:cNvPr id="97"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15014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470051"/>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3789962"/>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3945" y="4109872"/>
              <a:ext cx="316466" cy="316466"/>
            </a:xfrm>
            <a:prstGeom prst="rect">
              <a:avLst/>
            </a:prstGeom>
            <a:noFill/>
            <a:extLst>
              <a:ext uri="{909E8E84-426E-40DD-AFC4-6F175D3DCCD1}">
                <a14:hiddenFill xmlns:a14="http://schemas.microsoft.com/office/drawing/2010/main">
                  <a:solidFill>
                    <a:srgbClr val="FFFFFF"/>
                  </a:solidFill>
                </a14:hiddenFill>
              </a:ext>
            </a:extLst>
          </p:spPr>
        </p:pic>
      </p:grpSp>
      <p:sp>
        <p:nvSpPr>
          <p:cNvPr id="101" name="角丸四角形 100"/>
          <p:cNvSpPr/>
          <p:nvPr/>
        </p:nvSpPr>
        <p:spPr bwMode="auto">
          <a:xfrm>
            <a:off x="1158502" y="3873795"/>
            <a:ext cx="360000" cy="64676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2" name="角丸四角形 101"/>
          <p:cNvSpPr/>
          <p:nvPr/>
        </p:nvSpPr>
        <p:spPr bwMode="auto">
          <a:xfrm rot="5400000">
            <a:off x="2058543" y="3714369"/>
            <a:ext cx="324000" cy="1260000"/>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03" name="角丸四角形 102"/>
          <p:cNvSpPr/>
          <p:nvPr/>
        </p:nvSpPr>
        <p:spPr bwMode="auto">
          <a:xfrm rot="5400000">
            <a:off x="1738793" y="3067571"/>
            <a:ext cx="963499" cy="1260000"/>
          </a:xfrm>
          <a:prstGeom prst="roundRect">
            <a:avLst>
              <a:gd name="adj" fmla="val 5463"/>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5" name="四角形吹き出し 24"/>
          <p:cNvSpPr/>
          <p:nvPr/>
        </p:nvSpPr>
        <p:spPr bwMode="auto">
          <a:xfrm>
            <a:off x="406480" y="3197990"/>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4" name="四角形吹き出し 103"/>
          <p:cNvSpPr/>
          <p:nvPr/>
        </p:nvSpPr>
        <p:spPr bwMode="auto">
          <a:xfrm>
            <a:off x="406480" y="3893315"/>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5" name="四角形吹き出し 104"/>
          <p:cNvSpPr/>
          <p:nvPr/>
        </p:nvSpPr>
        <p:spPr bwMode="auto">
          <a:xfrm>
            <a:off x="2951673" y="3220416"/>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06" name="四角形吹き出し 105"/>
          <p:cNvSpPr/>
          <p:nvPr/>
        </p:nvSpPr>
        <p:spPr bwMode="auto">
          <a:xfrm>
            <a:off x="2951673" y="3915741"/>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10"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362690"/>
            <a:ext cx="316466" cy="31646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 descr="Y:\20_商材拡充\★DDL\Illustrations\13.Pictogram\8699_0007.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4630" y="5682600"/>
            <a:ext cx="316466" cy="316466"/>
          </a:xfrm>
          <a:prstGeom prst="rect">
            <a:avLst/>
          </a:prstGeom>
          <a:noFill/>
          <a:extLst>
            <a:ext uri="{909E8E84-426E-40DD-AFC4-6F175D3DCCD1}">
              <a14:hiddenFill xmlns:a14="http://schemas.microsoft.com/office/drawing/2010/main">
                <a:solidFill>
                  <a:srgbClr val="FFFFFF"/>
                </a:solidFill>
              </a14:hiddenFill>
            </a:ext>
          </a:extLst>
        </p:spPr>
      </p:pic>
      <p:sp>
        <p:nvSpPr>
          <p:cNvPr id="112" name="角丸四角形 111"/>
          <p:cNvSpPr/>
          <p:nvPr/>
        </p:nvSpPr>
        <p:spPr bwMode="auto">
          <a:xfrm>
            <a:off x="1541643" y="5247528"/>
            <a:ext cx="357218" cy="838201"/>
          </a:xfrm>
          <a:prstGeom prst="round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29" name="正方形/長方形 28"/>
          <p:cNvSpPr/>
          <p:nvPr/>
        </p:nvSpPr>
        <p:spPr bwMode="auto">
          <a:xfrm>
            <a:off x="334189" y="4873117"/>
            <a:ext cx="3348000" cy="1440000"/>
          </a:xfrm>
          <a:prstGeom prst="rect">
            <a:avLst/>
          </a:prstGeom>
          <a:noFill/>
          <a:ln w="9525" cap="flat" cmpd="sng" algn="ctr">
            <a:solidFill>
              <a:srgbClr val="57564F"/>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30" name="正方形/長方形 129"/>
          <p:cNvSpPr/>
          <p:nvPr/>
        </p:nvSpPr>
        <p:spPr bwMode="auto">
          <a:xfrm>
            <a:off x="334189" y="3111830"/>
            <a:ext cx="3355372" cy="1440000"/>
          </a:xfrm>
          <a:prstGeom prst="rect">
            <a:avLst/>
          </a:prstGeom>
          <a:noFill/>
          <a:ln w="9525" cap="flat" cmpd="sng" algn="ctr">
            <a:solidFill>
              <a:srgbClr val="57564F"/>
            </a:solidFill>
            <a:prstDash val="sys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8" name="下矢印 7"/>
          <p:cNvSpPr/>
          <p:nvPr/>
        </p:nvSpPr>
        <p:spPr bwMode="auto">
          <a:xfrm>
            <a:off x="1698836" y="4590721"/>
            <a:ext cx="600075" cy="252000"/>
          </a:xfrm>
          <a:prstGeom prst="downArrow">
            <a:avLst/>
          </a:prstGeom>
          <a:solidFill>
            <a:schemeClr val="accent2"/>
          </a:solidFill>
          <a:ln w="9525" cap="flat" cmpd="sng" algn="ctr">
            <a:solidFill>
              <a:srgbClr val="57564F"/>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78" name="角丸四角形 77"/>
          <p:cNvSpPr/>
          <p:nvPr/>
        </p:nvSpPr>
        <p:spPr bwMode="auto">
          <a:xfrm>
            <a:off x="1127244" y="4922228"/>
            <a:ext cx="360000"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4" name="角丸四角形 123"/>
          <p:cNvSpPr/>
          <p:nvPr/>
        </p:nvSpPr>
        <p:spPr bwMode="auto">
          <a:xfrm>
            <a:off x="1131148" y="5589956"/>
            <a:ext cx="360000"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sp>
        <p:nvSpPr>
          <p:cNvPr id="127" name="角丸四角形 126"/>
          <p:cNvSpPr/>
          <p:nvPr/>
        </p:nvSpPr>
        <p:spPr bwMode="auto">
          <a:xfrm rot="5400000">
            <a:off x="2074549" y="4813214"/>
            <a:ext cx="658676" cy="876703"/>
          </a:xfrm>
          <a:prstGeom prst="roundRect">
            <a:avLst>
              <a:gd name="adj" fmla="val 10859"/>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2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41297" y="5047561"/>
            <a:ext cx="276714" cy="412123"/>
          </a:xfrm>
          <a:prstGeom prst="rect">
            <a:avLst/>
          </a:prstGeom>
          <a:noFill/>
        </p:spPr>
      </p:pic>
      <p:pic>
        <p:nvPicPr>
          <p:cNvPr id="131"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74472" y="5047561"/>
            <a:ext cx="276714" cy="412123"/>
          </a:xfrm>
          <a:prstGeom prst="rect">
            <a:avLst/>
          </a:prstGeom>
          <a:noFill/>
        </p:spPr>
      </p:pic>
      <p:sp>
        <p:nvSpPr>
          <p:cNvPr id="133" name="四角形吹き出し 132"/>
          <p:cNvSpPr/>
          <p:nvPr/>
        </p:nvSpPr>
        <p:spPr bwMode="auto">
          <a:xfrm>
            <a:off x="406480" y="4933201"/>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不備</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チェック</a:t>
            </a:r>
            <a:endPar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4" name="四角形吹き出し 133"/>
          <p:cNvSpPr/>
          <p:nvPr/>
        </p:nvSpPr>
        <p:spPr bwMode="auto">
          <a:xfrm>
            <a:off x="406480" y="5628526"/>
            <a:ext cx="669586" cy="416814"/>
          </a:xfrm>
          <a:prstGeom prst="wedgeRectCallout">
            <a:avLst>
              <a:gd name="adj1" fmla="val 67363"/>
              <a:gd name="adj2" fmla="val 3736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申込書</a:t>
            </a:r>
            <a:endParaRPr lang="en-US" altLang="ja-JP"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読み取り</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pic>
        <p:nvPicPr>
          <p:cNvPr id="135"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1183997" y="5685736"/>
            <a:ext cx="276714" cy="412123"/>
          </a:xfrm>
          <a:prstGeom prst="rect">
            <a:avLst/>
          </a:prstGeom>
          <a:noFill/>
        </p:spPr>
      </p:pic>
      <p:sp>
        <p:nvSpPr>
          <p:cNvPr id="136" name="四角形吹き出し 135"/>
          <p:cNvSpPr/>
          <p:nvPr/>
        </p:nvSpPr>
        <p:spPr bwMode="auto">
          <a:xfrm>
            <a:off x="2951673" y="4927052"/>
            <a:ext cx="669586" cy="416814"/>
          </a:xfrm>
          <a:prstGeom prst="wedgeRectCallout">
            <a:avLst>
              <a:gd name="adj1" fmla="val -79157"/>
              <a:gd name="adj2" fmla="val 3279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データ</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入力</a:t>
            </a:r>
          </a:p>
        </p:txBody>
      </p:sp>
      <p:sp>
        <p:nvSpPr>
          <p:cNvPr id="137" name="四角形吹き出し 136"/>
          <p:cNvSpPr/>
          <p:nvPr/>
        </p:nvSpPr>
        <p:spPr bwMode="auto">
          <a:xfrm>
            <a:off x="2951673" y="5622377"/>
            <a:ext cx="669586" cy="416814"/>
          </a:xfrm>
          <a:prstGeom prst="wedgeRectCallout">
            <a:avLst>
              <a:gd name="adj1" fmla="val -74889"/>
              <a:gd name="adj2" fmla="val 41933"/>
            </a:avLst>
          </a:prstGeom>
          <a:gradFill rotWithShape="0">
            <a:gsLst>
              <a:gs pos="0">
                <a:srgbClr val="FFFFFF"/>
              </a:gs>
              <a:gs pos="100000">
                <a:srgbClr val="CACAC7"/>
              </a:gs>
            </a:gsLst>
            <a:lin ang="5400000" scaled="1"/>
          </a:gra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rPr>
              <a:t>審査</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a:p>
            <a:pPr marL="0" marR="0" indent="0" algn="ctr" defTabSz="914400" rtl="0" eaLnBrk="1" fontAlgn="ctr" latinLnBrk="0" hangingPunct="1">
              <a:lnSpc>
                <a:spcPct val="100000"/>
              </a:lnSpc>
              <a:spcBef>
                <a:spcPct val="0"/>
              </a:spcBef>
              <a:spcAft>
                <a:spcPct val="0"/>
              </a:spcAft>
              <a:buClrTx/>
              <a:buSzTx/>
              <a:buFontTx/>
              <a:buNone/>
              <a:tabLst/>
            </a:pPr>
            <a:r>
              <a:rPr lang="ja-JP" altLang="en-US" sz="1200" b="1" dirty="0">
                <a:solidFill>
                  <a:schemeClr val="accent2"/>
                </a:solidFill>
                <a:latin typeface="Meiryo" panose="020B0604030504040204" pitchFamily="34" charset="-128"/>
                <a:ea typeface="Meiryo" panose="020B0604030504040204" pitchFamily="34" charset="-128"/>
                <a:cs typeface="Meiryo UI" panose="020B0604030504040204" pitchFamily="50" charset="-128"/>
              </a:rPr>
              <a:t>手続き</a:t>
            </a:r>
            <a:endParaRPr kumimoji="1" lang="en-US" altLang="ja-JP" sz="1200" b="1" i="0" u="none" strike="noStrike" cap="none" normalizeH="0" baseline="0" dirty="0">
              <a:ln>
                <a:noFill/>
              </a:ln>
              <a:solidFill>
                <a:schemeClr val="accent2"/>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38" name="角丸四角形 137"/>
          <p:cNvSpPr/>
          <p:nvPr/>
        </p:nvSpPr>
        <p:spPr bwMode="auto">
          <a:xfrm>
            <a:off x="1965535" y="5618531"/>
            <a:ext cx="885825" cy="646761"/>
          </a:xfrm>
          <a:prstGeom prst="roundRect">
            <a:avLst/>
          </a:prstGeom>
          <a:noFill/>
          <a:ln w="2857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rgbClr val="000000"/>
              </a:solidFill>
              <a:effectLst/>
              <a:latin typeface="Meiryo" panose="020B0604030504040204" pitchFamily="34" charset="-128"/>
              <a:ea typeface="Meiryo" panose="020B0604030504040204" pitchFamily="34" charset="-128"/>
            </a:endParaRPr>
          </a:p>
        </p:txBody>
      </p:sp>
      <p:pic>
        <p:nvPicPr>
          <p:cNvPr id="139"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098397" y="5723836"/>
            <a:ext cx="276714" cy="412123"/>
          </a:xfrm>
          <a:prstGeom prst="rect">
            <a:avLst/>
          </a:prstGeom>
          <a:noFill/>
        </p:spPr>
      </p:pic>
      <p:pic>
        <p:nvPicPr>
          <p:cNvPr id="140" name="Picture 2" descr="T:\1000ビジネス開発部\050.Idevシリーズ商材\99.その他\99.DDL\03.イラスト\イラスト\20ピクトグラム\8589_0003.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431772" y="5723836"/>
            <a:ext cx="276714" cy="412123"/>
          </a:xfrm>
          <a:prstGeom prst="rect">
            <a:avLst/>
          </a:prstGeom>
          <a:noFill/>
        </p:spPr>
      </p:pic>
      <p:sp>
        <p:nvSpPr>
          <p:cNvPr id="9" name="四角形吹き出し 8"/>
          <p:cNvSpPr/>
          <p:nvPr/>
        </p:nvSpPr>
        <p:spPr bwMode="auto">
          <a:xfrm>
            <a:off x="1507357" y="6159706"/>
            <a:ext cx="647700" cy="432000"/>
          </a:xfrm>
          <a:prstGeom prst="wedgeRectCallout">
            <a:avLst>
              <a:gd name="adj1" fmla="val -15253"/>
              <a:gd name="adj2" fmla="val -102297"/>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a:extLs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確認</a:t>
            </a:r>
            <a:b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b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r>
              <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人</a:t>
            </a:r>
            <a:r>
              <a:rPr kumimoji="1" lang="en-US" altLang="ja-JP"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rPr>
              <a:t>)</a:t>
            </a:r>
            <a:endParaRPr kumimoji="1" lang="ja-JP" altLang="en-US" sz="1200" b="1" i="0" u="none" strike="noStrike" cap="none" normalizeH="0" baseline="0" dirty="0">
              <a:ln>
                <a:noFill/>
              </a:ln>
              <a:solidFill>
                <a:srgbClr val="000000"/>
              </a:solidFill>
              <a:effectLst/>
              <a:latin typeface="Meiryo" panose="020B0604030504040204" pitchFamily="34" charset="-128"/>
              <a:ea typeface="Meiryo" panose="020B0604030504040204" pitchFamily="34" charset="-128"/>
              <a:cs typeface="Meiryo UI" panose="020B0604030504040204" pitchFamily="50" charset="-128"/>
            </a:endParaRPr>
          </a:p>
        </p:txBody>
      </p:sp>
      <p:sp>
        <p:nvSpPr>
          <p:cNvPr id="10" name="テキスト ボックス 9"/>
          <p:cNvSpPr txBox="1"/>
          <p:nvPr/>
        </p:nvSpPr>
        <p:spPr>
          <a:xfrm>
            <a:off x="116093" y="2719930"/>
            <a:ext cx="3684150"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■人から</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へ（例</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16</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2</a:t>
            </a:r>
            <a:r>
              <a:rPr kumimoji="1" lang="ja-JP" altLang="en-US" b="1" dirty="0">
                <a:latin typeface="Meiryo" panose="020B0604030504040204" pitchFamily="34" charset="-128"/>
                <a:ea typeface="Meiryo" panose="020B0604030504040204" pitchFamily="34" charset="-128"/>
                <a:cs typeface="Meiryo UI" panose="020B0604030504040204" pitchFamily="50" charset="-128"/>
              </a:rPr>
              <a:t>名）</a:t>
            </a:r>
          </a:p>
        </p:txBody>
      </p:sp>
      <p:sp>
        <p:nvSpPr>
          <p:cNvPr id="141" name="テキスト ボックス 140"/>
          <p:cNvSpPr txBox="1"/>
          <p:nvPr/>
        </p:nvSpPr>
        <p:spPr>
          <a:xfrm>
            <a:off x="3721438" y="2719930"/>
            <a:ext cx="2986843" cy="369332"/>
          </a:xfrm>
          <a:prstGeom prst="rect">
            <a:avLst/>
          </a:prstGeom>
          <a:noFill/>
        </p:spPr>
        <p:txBody>
          <a:bodyPr wrap="none" rtlCol="0">
            <a:spAutoFit/>
          </a:bodyPr>
          <a:lstStyle/>
          <a:p>
            <a:pPr algn="l"/>
            <a:r>
              <a:rPr kumimoji="1" lang="ja-JP" altLang="en-US" b="1" dirty="0">
                <a:latin typeface="Meiryo" panose="020B0604030504040204" pitchFamily="34" charset="-128"/>
                <a:ea typeface="Meiryo" panose="020B0604030504040204" pitchFamily="34" charset="-128"/>
                <a:cs typeface="Meiryo UI" panose="020B0604030504040204" pitchFamily="50" charset="-128"/>
              </a:rPr>
              <a:t>■従来手段と</a:t>
            </a:r>
            <a:r>
              <a:rPr kumimoji="1" lang="en-US" altLang="ja-JP" b="1" dirty="0">
                <a:latin typeface="Meiryo" panose="020B0604030504040204" pitchFamily="34" charset="-128"/>
                <a:ea typeface="Meiryo" panose="020B0604030504040204" pitchFamily="34" charset="-128"/>
                <a:cs typeface="Meiryo UI" panose="020B0604030504040204" pitchFamily="50" charset="-128"/>
              </a:rPr>
              <a:t>RPA</a:t>
            </a:r>
            <a:r>
              <a:rPr lang="ja-JP" altLang="en-US" b="1" dirty="0">
                <a:latin typeface="Meiryo" panose="020B0604030504040204" pitchFamily="34" charset="-128"/>
                <a:ea typeface="Meiryo" panose="020B0604030504040204" pitchFamily="34" charset="-128"/>
                <a:cs typeface="Meiryo UI" panose="020B0604030504040204" pitchFamily="50" charset="-128"/>
              </a:rPr>
              <a:t>との比較</a:t>
            </a:r>
            <a:endParaRPr kumimoji="1" lang="ja-JP" altLang="en-US" b="1" dirty="0">
              <a:latin typeface="Meiryo" panose="020B0604030504040204" pitchFamily="34" charset="-128"/>
              <a:ea typeface="Meiryo" panose="020B0604030504040204" pitchFamily="34" charset="-128"/>
              <a:cs typeface="Meiryo UI" panose="020B0604030504040204" pitchFamily="50" charset="-128"/>
            </a:endParaRPr>
          </a:p>
        </p:txBody>
      </p:sp>
      <p:sp>
        <p:nvSpPr>
          <p:cNvPr id="84" name="正方形/長方形 83"/>
          <p:cNvSpPr>
            <a:spLocks noChangeArrowheads="1"/>
          </p:cNvSpPr>
          <p:nvPr/>
        </p:nvSpPr>
        <p:spPr bwMode="auto">
          <a:xfrm>
            <a:off x="263784" y="1660810"/>
            <a:ext cx="8640000" cy="648000"/>
          </a:xfrm>
          <a:prstGeom prst="rect">
            <a:avLst/>
          </a:prstGeom>
          <a:noFill/>
          <a:ln w="19050" algn="ctr">
            <a:noFill/>
            <a:round/>
            <a:headEnd/>
            <a:tailEnd/>
          </a:ln>
          <a:effectLst/>
          <a:extLst/>
        </p:spPr>
        <p:txBody>
          <a:bodyPr lIns="72000" tIns="36000" rIns="72000" bIns="36000" anchor="ctr"/>
          <a:lstStyle/>
          <a:p>
            <a:pPr algn="l"/>
            <a:endParaRPr lang="ja-JP" altLang="en-US" sz="2000" dirty="0">
              <a:latin typeface="Meiryo" panose="020B0604030504040204" pitchFamily="34" charset="-128"/>
              <a:ea typeface="Meiryo" panose="020B0604030504040204" pitchFamily="34" charset="-128"/>
              <a:cs typeface="Meiryo UI" panose="020B0604030504040204" pitchFamily="50" charset="-128"/>
            </a:endParaRPr>
          </a:p>
        </p:txBody>
      </p:sp>
    </p:spTree>
    <p:extLst>
      <p:ext uri="{BB962C8B-B14F-4D97-AF65-F5344CB8AC3E}">
        <p14:creationId xmlns:p14="http://schemas.microsoft.com/office/powerpoint/2010/main" val="536329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D6FB2BEC-32B8-5149-B782-664F1F618CDF}"/>
              </a:ext>
            </a:extLst>
          </p:cNvPr>
          <p:cNvSpPr/>
          <p:nvPr/>
        </p:nvSpPr>
        <p:spPr>
          <a:xfrm>
            <a:off x="277792" y="1603220"/>
            <a:ext cx="4294206" cy="494239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936056E-40B5-304B-8644-230D34486D9D}"/>
              </a:ext>
            </a:extLst>
          </p:cNvPr>
          <p:cNvSpPr>
            <a:spLocks noGrp="1"/>
          </p:cNvSpPr>
          <p:nvPr>
            <p:ph type="title"/>
          </p:nvPr>
        </p:nvSpPr>
        <p:spPr/>
        <p:txBody>
          <a:bodyPr/>
          <a:lstStyle/>
          <a:p>
            <a:r>
              <a:rPr kumimoji="1" lang="ja-JP" altLang="en-US"/>
              <a:t>システム開発と</a:t>
            </a:r>
            <a:r>
              <a:rPr kumimoji="1" lang="en-US" altLang="ja-JP" dirty="0"/>
              <a:t>RPA</a:t>
            </a:r>
            <a:r>
              <a:rPr kumimoji="1" lang="ja-JP" altLang="en-US"/>
              <a:t>の違い</a:t>
            </a:r>
          </a:p>
        </p:txBody>
      </p:sp>
      <p:sp>
        <p:nvSpPr>
          <p:cNvPr id="3" name="スライド番号プレースホルダー 2">
            <a:extLst>
              <a:ext uri="{FF2B5EF4-FFF2-40B4-BE49-F238E27FC236}">
                <a16:creationId xmlns:a16="http://schemas.microsoft.com/office/drawing/2014/main" id="{A9CE4B36-0FAF-EB4E-B3BB-04B3C0753E06}"/>
              </a:ext>
            </a:extLst>
          </p:cNvPr>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a:extLst>
              <a:ext uri="{FF2B5EF4-FFF2-40B4-BE49-F238E27FC236}">
                <a16:creationId xmlns:a16="http://schemas.microsoft.com/office/drawing/2014/main" id="{18BA542E-6BDA-1946-A75D-4C2BF7C615BE}"/>
              </a:ext>
            </a:extLst>
          </p:cNvPr>
          <p:cNvSpPr/>
          <p:nvPr/>
        </p:nvSpPr>
        <p:spPr>
          <a:xfrm>
            <a:off x="695474" y="844925"/>
            <a:ext cx="7753032" cy="6366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既存の業務プロセス</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a:t>
            </a:r>
            <a:r>
              <a:rPr lang="ja-JP" altLang="en-US" sz="2800">
                <a:solidFill>
                  <a:srgbClr val="FFFFFF"/>
                </a:solidFill>
                <a:latin typeface="Meiryo" panose="020B0604030504040204" pitchFamily="34" charset="-128"/>
                <a:ea typeface="Meiryo" panose="020B0604030504040204" pitchFamily="34" charset="-128"/>
                <a:cs typeface="ＭＳ Ｐゴシック"/>
              </a:rPr>
              <a:t>作業手順</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CF7A78CA-190F-7F48-80CC-9603D54399C6}"/>
              </a:ext>
            </a:extLst>
          </p:cNvPr>
          <p:cNvSpPr/>
          <p:nvPr/>
        </p:nvSpPr>
        <p:spPr>
          <a:xfrm>
            <a:off x="695473" y="5415172"/>
            <a:ext cx="3761773" cy="70332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US">
                <a:solidFill>
                  <a:srgbClr val="FFFFFF"/>
                </a:solidFill>
                <a:latin typeface="Meiryo" panose="020B0604030504040204" pitchFamily="34" charset="-128"/>
                <a:ea typeface="Meiryo" panose="020B0604030504040204" pitchFamily="34" charset="-128"/>
                <a:cs typeface="ＭＳ Ｐゴシック"/>
              </a:rPr>
              <a:t>○</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下矢印 11">
            <a:extLst>
              <a:ext uri="{FF2B5EF4-FFF2-40B4-BE49-F238E27FC236}">
                <a16:creationId xmlns:a16="http://schemas.microsoft.com/office/drawing/2014/main" id="{BCD1E349-D1CF-ED46-870C-D18139CC5109}"/>
              </a:ext>
            </a:extLst>
          </p:cNvPr>
          <p:cNvSpPr/>
          <p:nvPr/>
        </p:nvSpPr>
        <p:spPr>
          <a:xfrm>
            <a:off x="2304354" y="1527428"/>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540C31D1-13BF-6141-868C-A61632ABB418}"/>
              </a:ext>
            </a:extLst>
          </p:cNvPr>
          <p:cNvSpPr/>
          <p:nvPr/>
        </p:nvSpPr>
        <p:spPr>
          <a:xfrm>
            <a:off x="695473" y="1815448"/>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効率化や改善をはかるための</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要件や方法を検討</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A52ABCB-F866-974D-BC84-45BF2C826B09}"/>
              </a:ext>
            </a:extLst>
          </p:cNvPr>
          <p:cNvSpPr/>
          <p:nvPr/>
        </p:nvSpPr>
        <p:spPr>
          <a:xfrm>
            <a:off x="695473" y="2671974"/>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新しい業務プロセス</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a:solidFill>
                  <a:srgbClr val="FFFFFF"/>
                </a:solidFill>
                <a:latin typeface="Meiryo" panose="020B0604030504040204" pitchFamily="34" charset="-128"/>
                <a:ea typeface="Meiryo" panose="020B0604030504040204" pitchFamily="34" charset="-128"/>
                <a:cs typeface="ＭＳ Ｐゴシック"/>
              </a:rPr>
              <a:t>作業手順</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a:solidFill>
                  <a:srgbClr val="FFFFFF"/>
                </a:solidFill>
                <a:latin typeface="Meiryo" panose="020B0604030504040204" pitchFamily="34" charset="-128"/>
                <a:ea typeface="Meiryo" panose="020B0604030504040204" pitchFamily="34" charset="-128"/>
                <a:cs typeface="ＭＳ Ｐゴシック"/>
              </a:rPr>
              <a:t>を設計</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A8E62C32-9290-2A45-A3B3-72E09025D965}"/>
              </a:ext>
            </a:extLst>
          </p:cNvPr>
          <p:cNvSpPr/>
          <p:nvPr/>
        </p:nvSpPr>
        <p:spPr>
          <a:xfrm>
            <a:off x="695473" y="3528500"/>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システム仕様を策定</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3CCF35F8-B945-DC41-BF0C-0868DB665C3D}"/>
              </a:ext>
            </a:extLst>
          </p:cNvPr>
          <p:cNvSpPr/>
          <p:nvPr/>
        </p:nvSpPr>
        <p:spPr>
          <a:xfrm>
            <a:off x="695473" y="4385026"/>
            <a:ext cx="3761773" cy="7033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システム開発</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9BC3DF8-1756-5F45-869E-DF68A210D124}"/>
              </a:ext>
            </a:extLst>
          </p:cNvPr>
          <p:cNvSpPr txBox="1"/>
          <p:nvPr/>
        </p:nvSpPr>
        <p:spPr>
          <a:xfrm>
            <a:off x="753678" y="6163503"/>
            <a:ext cx="3647153" cy="369332"/>
          </a:xfrm>
          <a:prstGeom prst="rect">
            <a:avLst/>
          </a:prstGeom>
          <a:noFill/>
        </p:spPr>
        <p:txBody>
          <a:bodyPr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システム開発：長期継続的な改善</a:t>
            </a:r>
          </a:p>
        </p:txBody>
      </p:sp>
      <p:sp>
        <p:nvSpPr>
          <p:cNvPr id="18" name="テキスト ボックス 17">
            <a:extLst>
              <a:ext uri="{FF2B5EF4-FFF2-40B4-BE49-F238E27FC236}">
                <a16:creationId xmlns:a16="http://schemas.microsoft.com/office/drawing/2014/main" id="{053BFB53-BAA0-F64E-B728-D6C083E32008}"/>
              </a:ext>
            </a:extLst>
          </p:cNvPr>
          <p:cNvSpPr txBox="1"/>
          <p:nvPr/>
        </p:nvSpPr>
        <p:spPr>
          <a:xfrm>
            <a:off x="233807" y="1814063"/>
            <a:ext cx="461665" cy="3323987"/>
          </a:xfrm>
          <a:prstGeom prst="rect">
            <a:avLst/>
          </a:prstGeom>
          <a:noFill/>
        </p:spPr>
        <p:txBody>
          <a:bodyPr vert="eaVert" wrap="none" rtlCol="0">
            <a:spAutoFit/>
          </a:bodyPr>
          <a:lstStyle/>
          <a:p>
            <a:pPr algn="ctr"/>
            <a:r>
              <a:rPr kumimoji="1" lang="ja-JP" altLang="en-US">
                <a:solidFill>
                  <a:srgbClr val="009051"/>
                </a:solidFill>
                <a:latin typeface="Meiryo" panose="020B0604030504040204" pitchFamily="34" charset="-128"/>
                <a:ea typeface="Meiryo" panose="020B0604030504040204" pitchFamily="34" charset="-128"/>
              </a:rPr>
              <a:t>コスト・期間・専門スキル　</a:t>
            </a:r>
            <a:r>
              <a:rPr kumimoji="1" lang="ja-JP" altLang="en-US" b="1">
                <a:solidFill>
                  <a:srgbClr val="009051"/>
                </a:solidFill>
                <a:latin typeface="Meiryo" panose="020B0604030504040204" pitchFamily="34" charset="-128"/>
                <a:ea typeface="Meiryo" panose="020B0604030504040204" pitchFamily="34" charset="-128"/>
              </a:rPr>
              <a:t>大</a:t>
            </a:r>
          </a:p>
        </p:txBody>
      </p:sp>
      <p:grpSp>
        <p:nvGrpSpPr>
          <p:cNvPr id="20" name="グループ化 19">
            <a:extLst>
              <a:ext uri="{FF2B5EF4-FFF2-40B4-BE49-F238E27FC236}">
                <a16:creationId xmlns:a16="http://schemas.microsoft.com/office/drawing/2014/main" id="{649CEAB6-0951-F04A-9B24-B505E41849F0}"/>
              </a:ext>
            </a:extLst>
          </p:cNvPr>
          <p:cNvGrpSpPr/>
          <p:nvPr/>
        </p:nvGrpSpPr>
        <p:grpSpPr>
          <a:xfrm>
            <a:off x="4571999" y="1506925"/>
            <a:ext cx="4340507" cy="5038685"/>
            <a:chOff x="4571999" y="1506925"/>
            <a:chExt cx="4340507" cy="5038685"/>
          </a:xfrm>
        </p:grpSpPr>
        <p:sp>
          <p:nvSpPr>
            <p:cNvPr id="15" name="正方形/長方形 14">
              <a:extLst>
                <a:ext uri="{FF2B5EF4-FFF2-40B4-BE49-F238E27FC236}">
                  <a16:creationId xmlns:a16="http://schemas.microsoft.com/office/drawing/2014/main" id="{7A55CAC0-10AE-C341-A643-4FB18FFE63E5}"/>
                </a:ext>
              </a:extLst>
            </p:cNvPr>
            <p:cNvSpPr/>
            <p:nvPr/>
          </p:nvSpPr>
          <p:spPr>
            <a:xfrm>
              <a:off x="4571999" y="1603220"/>
              <a:ext cx="4340507" cy="494239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0879F6B-5845-C44F-9691-D0F12B7E3B65}"/>
                </a:ext>
              </a:extLst>
            </p:cNvPr>
            <p:cNvSpPr/>
            <p:nvPr/>
          </p:nvSpPr>
          <p:spPr>
            <a:xfrm>
              <a:off x="4686732" y="5428834"/>
              <a:ext cx="3761773" cy="703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 </a:t>
              </a:r>
              <a:r>
                <a:rPr kumimoji="1" lang="ja-JP" altLang="en-US">
                  <a:solidFill>
                    <a:srgbClr val="FFFFFF"/>
                  </a:solidFill>
                  <a:latin typeface="Meiryo" panose="020B0604030504040204" pitchFamily="34" charset="-128"/>
                  <a:ea typeface="Meiryo" panose="020B0604030504040204" pitchFamily="34" charset="-128"/>
                  <a:cs typeface="ＭＳ Ｐゴシック"/>
                </a:rPr>
                <a:t>業務の効率化</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r>
                <a:rPr lang="ja-JP" altLang="en">
                  <a:solidFill>
                    <a:srgbClr val="FFFFFF"/>
                  </a:solidFill>
                  <a:latin typeface="Meiryo" panose="020B0604030504040204" pitchFamily="34" charset="-128"/>
                  <a:ea typeface="Meiryo" panose="020B0604030504040204" pitchFamily="34" charset="-128"/>
                  <a:cs typeface="ＭＳ Ｐゴシック"/>
                </a:rPr>
                <a:t>Ｘ</a:t>
              </a:r>
              <a:r>
                <a:rPr lang="en"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a:solidFill>
                    <a:srgbClr val="FFFFFF"/>
                  </a:solidFill>
                  <a:latin typeface="Meiryo" panose="020B0604030504040204" pitchFamily="34" charset="-128"/>
                  <a:ea typeface="Meiryo" panose="020B0604030504040204" pitchFamily="34" charset="-128"/>
                  <a:cs typeface="ＭＳ Ｐゴシック"/>
                </a:rPr>
                <a:t>業務プロセス・作業手順の改善</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下矢印 12">
              <a:extLst>
                <a:ext uri="{FF2B5EF4-FFF2-40B4-BE49-F238E27FC236}">
                  <a16:creationId xmlns:a16="http://schemas.microsoft.com/office/drawing/2014/main" id="{3BFD7A53-8CC1-CE4A-8AC2-CB10344C8FA3}"/>
                </a:ext>
              </a:extLst>
            </p:cNvPr>
            <p:cNvSpPr/>
            <p:nvPr/>
          </p:nvSpPr>
          <p:spPr>
            <a:xfrm>
              <a:off x="6295634" y="1506925"/>
              <a:ext cx="544010" cy="39202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DCC2828-4A82-DD43-8D38-88CBFC0CE628}"/>
                </a:ext>
              </a:extLst>
            </p:cNvPr>
            <p:cNvSpPr/>
            <p:nvPr/>
          </p:nvSpPr>
          <p:spPr>
            <a:xfrm>
              <a:off x="4686732" y="3154113"/>
              <a:ext cx="3761773" cy="7033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panose="020B0604030504040204" pitchFamily="34" charset="-128"/>
                  <a:ea typeface="Meiryo" panose="020B0604030504040204" pitchFamily="34" charset="-128"/>
                  <a:cs typeface="ＭＳ Ｐゴシック"/>
                </a:rPr>
                <a:t>作業プロセス生成</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5A3FF207-0FA9-F147-8DF9-CB368A8A5356}"/>
                </a:ext>
              </a:extLst>
            </p:cNvPr>
            <p:cNvSpPr txBox="1"/>
            <p:nvPr/>
          </p:nvSpPr>
          <p:spPr>
            <a:xfrm>
              <a:off x="5213273" y="6163503"/>
              <a:ext cx="2708690" cy="369332"/>
            </a:xfrm>
            <a:prstGeom prst="rect">
              <a:avLst/>
            </a:prstGeom>
            <a:noFill/>
          </p:spPr>
          <p:txBody>
            <a:bodyPr wrap="non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RPA</a:t>
              </a:r>
              <a:r>
                <a:rPr kumimoji="1" lang="ja-JP" altLang="en-US">
                  <a:solidFill>
                    <a:srgbClr val="0432FF"/>
                  </a:solidFill>
                  <a:latin typeface="Meiryo" panose="020B0604030504040204" pitchFamily="34" charset="-128"/>
                  <a:ea typeface="Meiryo" panose="020B0604030504040204" pitchFamily="34" charset="-128"/>
                </a:rPr>
                <a:t>：短期即効的な効果</a:t>
              </a:r>
            </a:p>
          </p:txBody>
        </p:sp>
        <p:sp>
          <p:nvSpPr>
            <p:cNvPr id="19" name="テキスト ボックス 18">
              <a:extLst>
                <a:ext uri="{FF2B5EF4-FFF2-40B4-BE49-F238E27FC236}">
                  <a16:creationId xmlns:a16="http://schemas.microsoft.com/office/drawing/2014/main" id="{D0199191-09F8-DB45-B3D9-62CB0DA4FAE4}"/>
                </a:ext>
              </a:extLst>
            </p:cNvPr>
            <p:cNvSpPr txBox="1"/>
            <p:nvPr/>
          </p:nvSpPr>
          <p:spPr>
            <a:xfrm>
              <a:off x="8450841" y="1814063"/>
              <a:ext cx="461665" cy="3323987"/>
            </a:xfrm>
            <a:prstGeom prst="rect">
              <a:avLst/>
            </a:prstGeom>
            <a:noFill/>
          </p:spPr>
          <p:txBody>
            <a:bodyPr vert="eaVert" wrap="none" rtlCol="0">
              <a:spAutoFit/>
            </a:bodyPr>
            <a:lstStyle/>
            <a:p>
              <a:pPr algn="ctr"/>
              <a:r>
                <a:rPr kumimoji="1" lang="ja-JP" altLang="en-US">
                  <a:solidFill>
                    <a:srgbClr val="0432FF"/>
                  </a:solidFill>
                  <a:latin typeface="Meiryo" panose="020B0604030504040204" pitchFamily="34" charset="-128"/>
                  <a:ea typeface="Meiryo" panose="020B0604030504040204" pitchFamily="34" charset="-128"/>
                </a:rPr>
                <a:t>コスト・期間・専門スキル　</a:t>
              </a:r>
              <a:r>
                <a:rPr kumimoji="1" lang="ja-JP" altLang="en-US" b="1">
                  <a:solidFill>
                    <a:srgbClr val="0432FF"/>
                  </a:solidFill>
                  <a:latin typeface="Meiryo" panose="020B0604030504040204" pitchFamily="34" charset="-128"/>
                  <a:ea typeface="Meiryo" panose="020B0604030504040204" pitchFamily="34" charset="-128"/>
                </a:rPr>
                <a:t>少</a:t>
              </a:r>
            </a:p>
          </p:txBody>
        </p:sp>
      </p:grpSp>
    </p:spTree>
    <p:extLst>
      <p:ext uri="{BB962C8B-B14F-4D97-AF65-F5344CB8AC3E}">
        <p14:creationId xmlns:p14="http://schemas.microsoft.com/office/powerpoint/2010/main" val="226034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BA62E-A6C7-9D47-A065-566237A8CB07}"/>
              </a:ext>
            </a:extLst>
          </p:cNvPr>
          <p:cNvSpPr>
            <a:spLocks noGrp="1"/>
          </p:cNvSpPr>
          <p:nvPr>
            <p:ph type="title"/>
          </p:nvPr>
        </p:nvSpPr>
        <p:spPr/>
        <p:txBody>
          <a:bodyPr/>
          <a:lstStyle/>
          <a:p>
            <a:r>
              <a:rPr kumimoji="1" lang="ja-JP" altLang="en-US"/>
              <a:t>対象となる業務</a:t>
            </a:r>
          </a:p>
        </p:txBody>
      </p:sp>
      <p:sp>
        <p:nvSpPr>
          <p:cNvPr id="3" name="スライド番号プレースホルダー 2">
            <a:extLst>
              <a:ext uri="{FF2B5EF4-FFF2-40B4-BE49-F238E27FC236}">
                <a16:creationId xmlns:a16="http://schemas.microsoft.com/office/drawing/2014/main" id="{CC435698-0442-0742-961D-2DF3C0198034}"/>
              </a:ext>
            </a:extLst>
          </p:cNvPr>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5" name="正方形/長方形 4">
            <a:extLst>
              <a:ext uri="{FF2B5EF4-FFF2-40B4-BE49-F238E27FC236}">
                <a16:creationId xmlns:a16="http://schemas.microsoft.com/office/drawing/2014/main" id="{0E92EB03-357D-DD4C-8399-BEE9B5FF97F7}"/>
              </a:ext>
            </a:extLst>
          </p:cNvPr>
          <p:cNvSpPr/>
          <p:nvPr/>
        </p:nvSpPr>
        <p:spPr>
          <a:xfrm>
            <a:off x="457201" y="874766"/>
            <a:ext cx="8212974" cy="19647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定型</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単純</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反復</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4000" b="1">
                <a:solidFill>
                  <a:srgbClr val="FFFFFF"/>
                </a:solidFill>
                <a:latin typeface="Meiryo" panose="020B0604030504040204" pitchFamily="34" charset="-128"/>
                <a:ea typeface="Meiryo" panose="020B0604030504040204" pitchFamily="34" charset="-128"/>
                <a:cs typeface="ＭＳ Ｐゴシック"/>
              </a:rPr>
              <a:t>大量</a:t>
            </a:r>
            <a:endParaRPr kumimoji="1" lang="en-US" altLang="ja-JP" sz="4000" b="1"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一定のルールが確立されている定型業務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kumimoji="1" lang="ja-JP" altLang="en-US" sz="2400">
                <a:solidFill>
                  <a:srgbClr val="FFFFFF"/>
                </a:solidFill>
                <a:latin typeface="Meiryo" panose="020B0604030504040204" pitchFamily="34" charset="-128"/>
                <a:ea typeface="Meiryo" panose="020B0604030504040204" pitchFamily="34" charset="-128"/>
                <a:cs typeface="ＭＳ Ｐゴシック"/>
              </a:rPr>
              <a:t>大量データを扱うため長時間かかる業務</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marL="171450" indent="-171450" algn="ctr">
              <a:buFont typeface="Wingdings" pitchFamily="2" charset="2"/>
              <a:buChar char="ü"/>
            </a:pPr>
            <a:r>
              <a:rPr lang="ja-JP" altLang="en-US" sz="2400">
                <a:solidFill>
                  <a:srgbClr val="FFFFFF"/>
                </a:solidFill>
                <a:latin typeface="Meiryo" panose="020B0604030504040204" pitchFamily="34" charset="-128"/>
                <a:ea typeface="Meiryo" panose="020B0604030504040204" pitchFamily="34" charset="-128"/>
                <a:cs typeface="ＭＳ Ｐゴシック"/>
              </a:rPr>
              <a:t>定期的な作業で期限が決まっている業務</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 name="グループ化 3">
            <a:extLst>
              <a:ext uri="{FF2B5EF4-FFF2-40B4-BE49-F238E27FC236}">
                <a16:creationId xmlns:a16="http://schemas.microsoft.com/office/drawing/2014/main" id="{10DF9F1C-5BA8-784B-9BC8-BA08E92B5881}"/>
              </a:ext>
            </a:extLst>
          </p:cNvPr>
          <p:cNvGrpSpPr/>
          <p:nvPr/>
        </p:nvGrpSpPr>
        <p:grpSpPr>
          <a:xfrm>
            <a:off x="457201" y="5166087"/>
            <a:ext cx="8212974" cy="1408461"/>
            <a:chOff x="457201" y="5166087"/>
            <a:chExt cx="8212974" cy="1408461"/>
          </a:xfrm>
        </p:grpSpPr>
        <p:sp>
          <p:nvSpPr>
            <p:cNvPr id="7" name="正方形/長方形 6">
              <a:extLst>
                <a:ext uri="{FF2B5EF4-FFF2-40B4-BE49-F238E27FC236}">
                  <a16:creationId xmlns:a16="http://schemas.microsoft.com/office/drawing/2014/main" id="{31D4AB47-1D8B-2B44-888A-CA190E6F2879}"/>
                </a:ext>
              </a:extLst>
            </p:cNvPr>
            <p:cNvSpPr/>
            <p:nvPr/>
          </p:nvSpPr>
          <p:spPr>
            <a:xfrm>
              <a:off x="457201" y="5166087"/>
              <a:ext cx="8212974" cy="137616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作業単位が小さくシステム化されてない</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lang="ja-JP" altLang="en-US" sz="2000">
                  <a:solidFill>
                    <a:srgbClr val="FFFFFF"/>
                  </a:solidFill>
                  <a:latin typeface="Meiryo" panose="020B0604030504040204" pitchFamily="34" charset="-128"/>
                  <a:ea typeface="Meiryo" panose="020B0604030504040204" pitchFamily="34" charset="-128"/>
                  <a:cs typeface="ＭＳ Ｐゴシック"/>
                </a:rPr>
                <a:t>システム化されていても使い勝手が悪い</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marL="342900" indent="-342900">
                <a:buFont typeface="Wingdings" pitchFamily="2" charset="2"/>
                <a:buChar char="ü"/>
              </a:pPr>
              <a:r>
                <a:rPr kumimoji="1" lang="ja-JP" altLang="en-US" sz="2000">
                  <a:solidFill>
                    <a:srgbClr val="FFFFFF"/>
                  </a:solidFill>
                  <a:latin typeface="Meiryo" panose="020B0604030504040204" pitchFamily="34" charset="-128"/>
                  <a:ea typeface="Meiryo" panose="020B0604030504040204" pitchFamily="34" charset="-128"/>
                  <a:cs typeface="ＭＳ Ｐゴシック"/>
                </a:rPr>
                <a:t>異なるシステム／アプリをまたがる作業</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テキスト ボックス 7">
              <a:extLst>
                <a:ext uri="{FF2B5EF4-FFF2-40B4-BE49-F238E27FC236}">
                  <a16:creationId xmlns:a16="http://schemas.microsoft.com/office/drawing/2014/main" id="{4C90804C-2CC2-3A47-B262-31C600D4BF26}"/>
                </a:ext>
              </a:extLst>
            </p:cNvPr>
            <p:cNvSpPr txBox="1"/>
            <p:nvPr/>
          </p:nvSpPr>
          <p:spPr>
            <a:xfrm>
              <a:off x="6202210" y="5249217"/>
              <a:ext cx="2031325"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対応コストが</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かかりすぎる</a:t>
              </a:r>
            </a:p>
          </p:txBody>
        </p:sp>
        <p:sp>
          <p:nvSpPr>
            <p:cNvPr id="9" name="テキスト ボックス 8">
              <a:extLst>
                <a:ext uri="{FF2B5EF4-FFF2-40B4-BE49-F238E27FC236}">
                  <a16:creationId xmlns:a16="http://schemas.microsoft.com/office/drawing/2014/main" id="{3565FC82-8454-FA4A-BB7A-AFFAA2F672DD}"/>
                </a:ext>
              </a:extLst>
            </p:cNvPr>
            <p:cNvSpPr txBox="1"/>
            <p:nvPr/>
          </p:nvSpPr>
          <p:spPr>
            <a:xfrm>
              <a:off x="6202210" y="6174438"/>
              <a:ext cx="2062744" cy="400110"/>
            </a:xfrm>
            <a:prstGeom prst="rect">
              <a:avLst/>
            </a:prstGeom>
            <a:noFill/>
          </p:spPr>
          <p:txBody>
            <a:bodyPr wrap="none" rtlCol="0">
              <a:spAutoFit/>
            </a:bodyPr>
            <a:lstStyle/>
            <a:p>
              <a:pPr algn="ctr"/>
              <a:r>
                <a:rPr kumimoji="1" lang="en-US" altLang="ja-JP" sz="2000" b="1" dirty="0">
                  <a:solidFill>
                    <a:schemeClr val="bg1"/>
                  </a:solidFill>
                  <a:latin typeface="Meiryo" panose="020B0604030504040204" pitchFamily="34" charset="-128"/>
                  <a:ea typeface="Meiryo" panose="020B0604030504040204" pitchFamily="34" charset="-128"/>
                </a:rPr>
                <a:t>EXCEL</a:t>
              </a:r>
              <a:r>
                <a:rPr kumimoji="1" lang="ja-JP" altLang="en-US" sz="2000" b="1">
                  <a:solidFill>
                    <a:schemeClr val="bg1"/>
                  </a:solidFill>
                  <a:latin typeface="Meiryo" panose="020B0604030504040204" pitchFamily="34" charset="-128"/>
                  <a:ea typeface="Meiryo" panose="020B0604030504040204" pitchFamily="34" charset="-128"/>
                </a:rPr>
                <a:t>で手作業</a:t>
              </a:r>
            </a:p>
          </p:txBody>
        </p:sp>
        <p:sp>
          <p:nvSpPr>
            <p:cNvPr id="10" name="下矢印 9">
              <a:extLst>
                <a:ext uri="{FF2B5EF4-FFF2-40B4-BE49-F238E27FC236}">
                  <a16:creationId xmlns:a16="http://schemas.microsoft.com/office/drawing/2014/main" id="{19B1D057-D2ED-2045-90D0-3C2832EF4C25}"/>
                </a:ext>
              </a:extLst>
            </p:cNvPr>
            <p:cNvSpPr/>
            <p:nvPr/>
          </p:nvSpPr>
          <p:spPr>
            <a:xfrm>
              <a:off x="7029920" y="5966622"/>
              <a:ext cx="407323" cy="200461"/>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2" name="図 11">
            <a:extLst>
              <a:ext uri="{FF2B5EF4-FFF2-40B4-BE49-F238E27FC236}">
                <a16:creationId xmlns:a16="http://schemas.microsoft.com/office/drawing/2014/main" id="{9ED272F9-B24D-B648-8D35-F322F2F3E95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4863" y="3225707"/>
            <a:ext cx="3000425" cy="1629704"/>
          </a:xfrm>
          <a:prstGeom prst="rect">
            <a:avLst/>
          </a:prstGeom>
        </p:spPr>
      </p:pic>
      <p:pic>
        <p:nvPicPr>
          <p:cNvPr id="14" name="図 13">
            <a:extLst>
              <a:ext uri="{FF2B5EF4-FFF2-40B4-BE49-F238E27FC236}">
                <a16:creationId xmlns:a16="http://schemas.microsoft.com/office/drawing/2014/main" id="{BBDE2780-933E-1F4C-80D0-D8CEA67E5A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4607" y="2929804"/>
            <a:ext cx="4117188" cy="2236283"/>
          </a:xfrm>
          <a:prstGeom prst="rect">
            <a:avLst/>
          </a:prstGeom>
          <a:ln>
            <a:noFill/>
          </a:ln>
        </p:spPr>
      </p:pic>
      <p:cxnSp>
        <p:nvCxnSpPr>
          <p:cNvPr id="16" name="直線矢印コネクタ 15">
            <a:extLst>
              <a:ext uri="{FF2B5EF4-FFF2-40B4-BE49-F238E27FC236}">
                <a16:creationId xmlns:a16="http://schemas.microsoft.com/office/drawing/2014/main" id="{403AABF3-68CC-2C40-A29C-B7E5AEA9408B}"/>
              </a:ext>
            </a:extLst>
          </p:cNvPr>
          <p:cNvCxnSpPr>
            <a:cxnSpLocks/>
            <a:stCxn id="14" idx="0"/>
            <a:endCxn id="12" idx="0"/>
          </p:cNvCxnSpPr>
          <p:nvPr/>
        </p:nvCxnSpPr>
        <p:spPr>
          <a:xfrm>
            <a:off x="1493987" y="2929804"/>
            <a:ext cx="6381089" cy="295903"/>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E6653C85-CE78-894C-9784-C240CD8F0501}"/>
              </a:ext>
            </a:extLst>
          </p:cNvPr>
          <p:cNvCxnSpPr>
            <a:cxnSpLocks/>
            <a:stCxn id="14" idx="2"/>
            <a:endCxn id="12" idx="2"/>
          </p:cNvCxnSpPr>
          <p:nvPr/>
        </p:nvCxnSpPr>
        <p:spPr>
          <a:xfrm flipV="1">
            <a:off x="1493987" y="4855411"/>
            <a:ext cx="6381089" cy="310676"/>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B98F5888-3AFC-6843-97A9-61CB186B3C05}"/>
              </a:ext>
            </a:extLst>
          </p:cNvPr>
          <p:cNvSpPr txBox="1"/>
          <p:nvPr/>
        </p:nvSpPr>
        <p:spPr>
          <a:xfrm>
            <a:off x="403036" y="3706952"/>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3" name="テキスト ボックス 22">
            <a:extLst>
              <a:ext uri="{FF2B5EF4-FFF2-40B4-BE49-F238E27FC236}">
                <a16:creationId xmlns:a16="http://schemas.microsoft.com/office/drawing/2014/main" id="{DF4E14BA-F94C-344B-9CA3-E0CE7A3A3F21}"/>
              </a:ext>
            </a:extLst>
          </p:cNvPr>
          <p:cNvSpPr txBox="1"/>
          <p:nvPr/>
        </p:nvSpPr>
        <p:spPr>
          <a:xfrm>
            <a:off x="7333901" y="4269160"/>
            <a:ext cx="1082348" cy="400110"/>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人間でなければ</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できない作業</a:t>
            </a:r>
          </a:p>
        </p:txBody>
      </p:sp>
      <p:sp>
        <p:nvSpPr>
          <p:cNvPr id="24" name="テキスト ボックス 23">
            <a:extLst>
              <a:ext uri="{FF2B5EF4-FFF2-40B4-BE49-F238E27FC236}">
                <a16:creationId xmlns:a16="http://schemas.microsoft.com/office/drawing/2014/main" id="{F48946BA-1F2E-4A4B-91A1-72824135151A}"/>
              </a:ext>
            </a:extLst>
          </p:cNvPr>
          <p:cNvSpPr txBox="1"/>
          <p:nvPr/>
        </p:nvSpPr>
        <p:spPr>
          <a:xfrm>
            <a:off x="2614745" y="3632446"/>
            <a:ext cx="4371710" cy="830997"/>
          </a:xfrm>
          <a:prstGeom prst="rect">
            <a:avLst/>
          </a:prstGeom>
          <a:noFill/>
        </p:spPr>
        <p:txBody>
          <a:bodyPr wrap="none" rtlCol="0">
            <a:spAutoFit/>
          </a:bodyPr>
          <a:lstStyle/>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労働時間短縮とワークライフバランス改善</a:t>
            </a:r>
            <a:endParaRPr kumimoji="1"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b="1">
                <a:solidFill>
                  <a:srgbClr val="0070C0"/>
                </a:solidFill>
                <a:latin typeface="Meiryo" panose="020B0604030504040204" pitchFamily="34" charset="-128"/>
                <a:ea typeface="Meiryo" panose="020B0604030504040204" pitchFamily="34" charset="-128"/>
              </a:rPr>
              <a:t>人間でなければできない仕事へのシフト</a:t>
            </a:r>
            <a:endParaRPr lang="en-US" altLang="ja-JP" sz="1600" b="1"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b="1">
                <a:solidFill>
                  <a:srgbClr val="0070C0"/>
                </a:solidFill>
                <a:latin typeface="Meiryo" panose="020B0604030504040204" pitchFamily="34" charset="-128"/>
                <a:ea typeface="Meiryo" panose="020B0604030504040204" pitchFamily="34" charset="-128"/>
              </a:rPr>
              <a:t>イノベーション創発と働きがい意識の拡大</a:t>
            </a:r>
          </a:p>
        </p:txBody>
      </p:sp>
    </p:spTree>
    <p:extLst>
      <p:ext uri="{BB962C8B-B14F-4D97-AF65-F5344CB8AC3E}">
        <p14:creationId xmlns:p14="http://schemas.microsoft.com/office/powerpoint/2010/main" val="200632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A68F3B-67F1-9544-B659-DFD600EFA463}"/>
              </a:ext>
            </a:extLst>
          </p:cNvPr>
          <p:cNvSpPr>
            <a:spLocks noGrp="1"/>
          </p:cNvSpPr>
          <p:nvPr>
            <p:ph type="title"/>
          </p:nvPr>
        </p:nvSpPr>
        <p:spPr/>
        <p:txBody>
          <a:bodyPr/>
          <a:lstStyle/>
          <a:p>
            <a:r>
              <a:rPr lang="ja-JP" altLang="en-US"/>
              <a:t>対象となる業務</a:t>
            </a:r>
            <a:endParaRPr kumimoji="1" lang="ja-JP" altLang="en-US"/>
          </a:p>
        </p:txBody>
      </p:sp>
      <p:sp>
        <p:nvSpPr>
          <p:cNvPr id="3" name="スライド番号プレースホルダー 2">
            <a:extLst>
              <a:ext uri="{FF2B5EF4-FFF2-40B4-BE49-F238E27FC236}">
                <a16:creationId xmlns:a16="http://schemas.microsoft.com/office/drawing/2014/main" id="{C0B83CFA-6002-D54D-9D02-D38A9C2EDAA4}"/>
              </a:ext>
            </a:extLst>
          </p:cNvPr>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4" name="図 3">
            <a:extLst>
              <a:ext uri="{FF2B5EF4-FFF2-40B4-BE49-F238E27FC236}">
                <a16:creationId xmlns:a16="http://schemas.microsoft.com/office/drawing/2014/main" id="{53C5EC96-8FB2-4E47-BDB1-66888084BF2F}"/>
              </a:ext>
            </a:extLst>
          </p:cNvPr>
          <p:cNvPicPr>
            <a:picLocks noChangeAspect="1"/>
          </p:cNvPicPr>
          <p:nvPr/>
        </p:nvPicPr>
        <p:blipFill>
          <a:blip r:embed="rId2"/>
          <a:stretch>
            <a:fillRect/>
          </a:stretch>
        </p:blipFill>
        <p:spPr>
          <a:xfrm>
            <a:off x="4788131" y="2992581"/>
            <a:ext cx="3837023" cy="3434135"/>
          </a:xfrm>
          <a:prstGeom prst="rect">
            <a:avLst/>
          </a:prstGeom>
        </p:spPr>
      </p:pic>
      <p:sp>
        <p:nvSpPr>
          <p:cNvPr id="5" name="テキスト ボックス 4">
            <a:extLst>
              <a:ext uri="{FF2B5EF4-FFF2-40B4-BE49-F238E27FC236}">
                <a16:creationId xmlns:a16="http://schemas.microsoft.com/office/drawing/2014/main" id="{A99D5F42-DA8A-C344-B597-5F76EC08AFAF}"/>
              </a:ext>
            </a:extLst>
          </p:cNvPr>
          <p:cNvSpPr txBox="1"/>
          <p:nvPr/>
        </p:nvSpPr>
        <p:spPr>
          <a:xfrm>
            <a:off x="616326" y="1486711"/>
            <a:ext cx="7760458" cy="2677656"/>
          </a:xfrm>
          <a:prstGeom prst="rect">
            <a:avLst/>
          </a:prstGeom>
          <a:noFill/>
        </p:spPr>
        <p:txBody>
          <a:bodyPr wrap="none" rtlCol="0">
            <a:spAutoFit/>
          </a:bodyPr>
          <a:lstStyle/>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紙の伝票を</a:t>
            </a:r>
            <a:r>
              <a:rPr lang="en-US" altLang="ja-JP" sz="2400" dirty="0">
                <a:solidFill>
                  <a:schemeClr val="accent6">
                    <a:lumMod val="50000"/>
                  </a:schemeClr>
                </a:solidFill>
                <a:latin typeface="Meiryo" panose="020B0604030504040204" pitchFamily="34" charset="-128"/>
                <a:ea typeface="Meiryo" panose="020B0604030504040204" pitchFamily="34" charset="-128"/>
              </a:rPr>
              <a:t>OCR</a:t>
            </a:r>
            <a:r>
              <a:rPr lang="ja-JP" altLang="en-US" sz="2400">
                <a:solidFill>
                  <a:schemeClr val="accent6">
                    <a:lumMod val="50000"/>
                  </a:schemeClr>
                </a:solidFill>
                <a:latin typeface="Meiryo" panose="020B0604030504040204" pitchFamily="34" charset="-128"/>
                <a:ea typeface="Meiryo" panose="020B0604030504040204" pitchFamily="34" charset="-128"/>
              </a:rPr>
              <a:t>で読み込みシステムに登録する作業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複数システムにまたがるデータの集計・資料作成</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サーバーと</a:t>
            </a:r>
            <a:r>
              <a:rPr lang="en-US" altLang="ja-JP" sz="2400" dirty="0">
                <a:solidFill>
                  <a:schemeClr val="accent6">
                    <a:lumMod val="50000"/>
                  </a:schemeClr>
                </a:solidFill>
                <a:latin typeface="Meiryo" panose="020B0604030504040204" pitchFamily="34" charset="-128"/>
                <a:ea typeface="Meiryo" panose="020B0604030504040204" pitchFamily="34" charset="-128"/>
              </a:rPr>
              <a:t>PC</a:t>
            </a:r>
            <a:r>
              <a:rPr lang="ja-JP" altLang="en-US" sz="2400">
                <a:solidFill>
                  <a:schemeClr val="accent6">
                    <a:lumMod val="50000"/>
                  </a:schemeClr>
                </a:solidFill>
                <a:latin typeface="Meiryo" panose="020B0604030504040204" pitchFamily="34" charset="-128"/>
                <a:ea typeface="Meiryo" panose="020B0604030504040204" pitchFamily="34" charset="-128"/>
              </a:rPr>
              <a:t>にまたがるデータ入力作業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商品や顧客などのマスター・データ登録</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競合他社の動向や商品等の</a:t>
            </a:r>
            <a:r>
              <a:rPr lang="en-US" altLang="ja-JP" sz="2400" dirty="0">
                <a:solidFill>
                  <a:schemeClr val="accent6">
                    <a:lumMod val="50000"/>
                  </a:schemeClr>
                </a:solidFill>
                <a:latin typeface="Meiryo" panose="020B0604030504040204" pitchFamily="34" charset="-128"/>
                <a:ea typeface="Meiryo" panose="020B0604030504040204" pitchFamily="34" charset="-128"/>
              </a:rPr>
              <a:t>Web</a:t>
            </a:r>
            <a:r>
              <a:rPr lang="ja-JP" altLang="en-US" sz="2400">
                <a:solidFill>
                  <a:schemeClr val="accent6">
                    <a:lumMod val="50000"/>
                  </a:schemeClr>
                </a:solidFill>
                <a:latin typeface="Meiryo" panose="020B0604030504040204" pitchFamily="34" charset="-128"/>
                <a:ea typeface="Meiryo" panose="020B0604030504040204" pitchFamily="34" charset="-128"/>
              </a:rPr>
              <a:t>調査</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lang="ja-JP" altLang="en-US" sz="2400">
                <a:solidFill>
                  <a:schemeClr val="accent6">
                    <a:lumMod val="50000"/>
                  </a:schemeClr>
                </a:solidFill>
                <a:latin typeface="Meiryo" panose="020B0604030504040204" pitchFamily="34" charset="-128"/>
                <a:ea typeface="Meiryo" panose="020B0604030504040204" pitchFamily="34" charset="-128"/>
              </a:rPr>
              <a:t>販売や経理などの事務作業</a:t>
            </a:r>
            <a:endParaRPr lang="en-US" altLang="ja-JP" sz="2400" dirty="0">
              <a:solidFill>
                <a:schemeClr val="accent6">
                  <a:lumMod val="50000"/>
                </a:schemeClr>
              </a:solidFill>
              <a:latin typeface="Meiryo" panose="020B0604030504040204" pitchFamily="34" charset="-128"/>
              <a:ea typeface="Meiryo" panose="020B0604030504040204" pitchFamily="34" charset="-128"/>
            </a:endParaRPr>
          </a:p>
          <a:p>
            <a:pPr marL="457200" indent="-457200">
              <a:buFont typeface="Wingdings" pitchFamily="2" charset="2"/>
              <a:buChar char="ü"/>
            </a:pPr>
            <a:r>
              <a:rPr kumimoji="1" lang="ja-JP" altLang="en-US" sz="2400">
                <a:solidFill>
                  <a:schemeClr val="accent6">
                    <a:lumMod val="50000"/>
                  </a:schemeClr>
                </a:solidFill>
                <a:latin typeface="Meiryo" panose="020B0604030504040204" pitchFamily="34" charset="-128"/>
                <a:ea typeface="Meiryo" panose="020B0604030504040204" pitchFamily="34" charset="-128"/>
              </a:rPr>
              <a:t>など</a:t>
            </a:r>
          </a:p>
        </p:txBody>
      </p:sp>
    </p:spTree>
    <p:extLst>
      <p:ext uri="{BB962C8B-B14F-4D97-AF65-F5344CB8AC3E}">
        <p14:creationId xmlns:p14="http://schemas.microsoft.com/office/powerpoint/2010/main" val="317285660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26682</TotalTime>
  <Words>3773</Words>
  <Application>Microsoft Macintosh PowerPoint</Application>
  <PresentationFormat>画面に合わせる (4:3)</PresentationFormat>
  <Paragraphs>575</Paragraphs>
  <Slides>25</Slides>
  <Notes>9</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25</vt:i4>
      </vt:variant>
    </vt:vector>
  </HeadingPairs>
  <TitlesOfParts>
    <vt:vector size="35" baseType="lpstr">
      <vt:lpstr>Meiryo UI</vt:lpstr>
      <vt:lpstr>ＭＳ Ｐゴシック</vt:lpstr>
      <vt:lpstr>メイリオ</vt:lpstr>
      <vt:lpstr>メイリオ</vt:lpstr>
      <vt:lpstr>American Typewriter</vt:lpstr>
      <vt:lpstr>Apple Color Emoji</vt:lpstr>
      <vt:lpstr>Arial</vt:lpstr>
      <vt:lpstr>Calibri</vt:lpstr>
      <vt:lpstr>Wingdings</vt:lpstr>
      <vt:lpstr>NC標準テンプレート</vt:lpstr>
      <vt:lpstr>RPA Robotics Process Automation</vt:lpstr>
      <vt:lpstr>こんなことになってはいないでしょうか？</vt:lpstr>
      <vt:lpstr>こんなことになってはいないでしょうか？</vt:lpstr>
      <vt:lpstr>RPAとは</vt:lpstr>
      <vt:lpstr>ロボットによる自動化</vt:lpstr>
      <vt:lpstr>RPAとは</vt:lpstr>
      <vt:lpstr>システム開発とRPAの違い</vt:lpstr>
      <vt:lpstr>対象となる業務</vt:lpstr>
      <vt:lpstr>対象となる業務</vt:lpstr>
      <vt:lpstr>RPAにおける作業プロセス生成の方法</vt:lpstr>
      <vt:lpstr>BizX cobit （クラウド型）の設定事例</vt:lpstr>
      <vt:lpstr>RPAの機能</vt:lpstr>
      <vt:lpstr>進化の可能性</vt:lpstr>
      <vt:lpstr>市場の予測</vt:lpstr>
      <vt:lpstr>RPA導入の期間と効果</vt:lpstr>
      <vt:lpstr>RPAの導入効果</vt:lpstr>
      <vt:lpstr>どんな作業が自動化できるか？</vt:lpstr>
      <vt:lpstr>RPA活用が進むと思われる業務</vt:lpstr>
      <vt:lpstr>導入形態</vt:lpstr>
      <vt:lpstr>認識・記録方式</vt:lpstr>
      <vt:lpstr>RPA展開の手順</vt:lpstr>
      <vt:lpstr>RPAと雇用についての考え方</vt:lpstr>
      <vt:lpstr>RPAの限界</vt:lpstr>
      <vt:lpstr>RPAを成功させる導入プロセス</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962</cp:revision>
  <cp:lastPrinted>2016-03-03T01:04:41Z</cp:lastPrinted>
  <dcterms:created xsi:type="dcterms:W3CDTF">2014-04-30T01:58:06Z</dcterms:created>
  <dcterms:modified xsi:type="dcterms:W3CDTF">2019-03-06T04:55:31Z</dcterms:modified>
</cp:coreProperties>
</file>