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697" r:id="rId2"/>
    <p:sldId id="2713" r:id="rId3"/>
    <p:sldId id="538" r:id="rId4"/>
    <p:sldId id="2712" r:id="rId5"/>
    <p:sldId id="1196" r:id="rId6"/>
    <p:sldId id="657" r:id="rId7"/>
    <p:sldId id="952" r:id="rId8"/>
    <p:sldId id="3067" r:id="rId9"/>
    <p:sldId id="2709" r:id="rId10"/>
    <p:sldId id="2705" r:id="rId11"/>
    <p:sldId id="2702" r:id="rId12"/>
    <p:sldId id="2711" r:id="rId13"/>
    <p:sldId id="2703" r:id="rId14"/>
    <p:sldId id="2706" r:id="rId15"/>
    <p:sldId id="2708" r:id="rId16"/>
    <p:sldId id="2707" r:id="rId17"/>
    <p:sldId id="3062" r:id="rId18"/>
    <p:sldId id="540" r:id="rId19"/>
    <p:sldId id="2616" r:id="rId20"/>
    <p:sldId id="919" r:id="rId21"/>
    <p:sldId id="3065" r:id="rId22"/>
    <p:sldId id="945" r:id="rId23"/>
    <p:sldId id="761" r:id="rId24"/>
    <p:sldId id="915" r:id="rId25"/>
    <p:sldId id="531" r:id="rId26"/>
    <p:sldId id="3064" r:id="rId2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33ACBD"/>
    <a:srgbClr val="9DFFFF"/>
    <a:srgbClr val="FFFFFF"/>
    <a:srgbClr val="FFFBD2"/>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93" autoAdjust="0"/>
    <p:restoredTop sz="88686" autoAdjust="0"/>
  </p:normalViewPr>
  <p:slideViewPr>
    <p:cSldViewPr snapToGrid="0" snapToObjects="1" showGuides="1">
      <p:cViewPr varScale="1">
        <p:scale>
          <a:sx n="86" d="100"/>
          <a:sy n="86" d="100"/>
        </p:scale>
        <p:origin x="1044" y="96"/>
      </p:cViewPr>
      <p:guideLst>
        <p:guide orient="horz"/>
        <p:guide pos="5759"/>
      </p:guideLst>
    </p:cSldViewPr>
  </p:slideViewPr>
  <p:notesTextViewPr>
    <p:cViewPr>
      <p:scale>
        <a:sx n="3" d="2"/>
        <a:sy n="3" d="2"/>
      </p:scale>
      <p:origin x="0" y="0"/>
    </p:cViewPr>
  </p:notesTextViewPr>
  <p:sorterViewPr>
    <p:cViewPr varScale="1">
      <p:scale>
        <a:sx n="100" d="100"/>
        <a:sy n="100" d="100"/>
      </p:scale>
      <p:origin x="0" y="-41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2019/3/6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2019/3/6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https://headlines.yahoo.co.jp/hl?a=20190218-00000022-zdn_tt-sci</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69481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https://tech.nikkeibp.co.jp/atcl/nxt/mag/nc/18/020800017/100200137/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35196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https://www.ibm.com/blogs/research/2018/09/trust-transparency/</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215767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https://journal.jp.fujitsu.com/2018/10/11/01/</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408255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https://tech.nikkeibp.co.jp/it/atcl/idg/14/481542/062800387/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3149621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http://monoist.atmarkit.co.jp/mn/articles/1809/21/news050.html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255528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https://fatconference.org/</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77166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997516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http://videocardz.net/nvidia-tesla-p100/</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397349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http://tech.nikkeibp.co.jp/it/atclact/active/17/100300161/100300002/</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738113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99369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019457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https://gigazine.net/news/20150820-ibm-truenorth-for-smartphone/</a:t>
            </a:r>
          </a:p>
          <a:p>
            <a:r>
              <a:rPr kumimoji="1" lang="en-US" altLang="ja-JP" dirty="0"/>
              <a:t>https://tech.nikkeibp.co.jp/it/atcl/idg/14/481542/051600503/</a:t>
            </a:r>
          </a:p>
          <a:p>
            <a:r>
              <a:rPr kumimoji="1" lang="en-US" altLang="ja-JP" dirty="0"/>
              <a:t>https://www.rs-online.com/designspark/replicating-the-human-brain-with-the-spinnaker-neuromorphic-computer-jp</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418503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http://www.laboratory.ai/trend/481</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321297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人間が教えなくても森羅万象の中からパターンを見つけ、世界を分類整理する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ディープラーニングが注目されるのは、まさにこの点にあります。</a:t>
            </a:r>
          </a:p>
          <a:p>
            <a:r>
              <a:rPr kumimoji="1" lang="ja-JP" altLang="ja-JP" sz="1200" kern="1200" dirty="0">
                <a:solidFill>
                  <a:schemeClr val="tx1"/>
                </a:solidFill>
                <a:effectLst/>
                <a:latin typeface="+mn-lt"/>
                <a:ea typeface="+mn-ea"/>
                <a:cs typeface="+mn-cs"/>
              </a:rPr>
              <a:t>データを分析し、その中に潜む規則性、すなわち「パターン」を見つけ出すことが機械学習のやろうとしていることです。それを使って、ものごとを分類整理し、推論や判断をおこなうための基準やルールを見つけ出そうというわけです。</a:t>
            </a:r>
          </a:p>
          <a:p>
            <a:r>
              <a:rPr kumimoji="1" lang="ja-JP" altLang="ja-JP" sz="1200" kern="1200" dirty="0">
                <a:solidFill>
                  <a:schemeClr val="tx1"/>
                </a:solidFill>
                <a:effectLst/>
                <a:latin typeface="+mn-lt"/>
                <a:ea typeface="+mn-ea"/>
                <a:cs typeface="+mn-cs"/>
              </a:rPr>
              <a:t>これまでの機械学習は、このパターンを見つけるために、どのような特徴に基づいてパターンを見つけ出せばいいのかといった着目点、すなわち「特徴量」を予め人間が決めていました。しかし、ディープラーニングには、その必要がありません。データを分析することで特徴量を自ら見つけ出すことができるのです。</a:t>
            </a:r>
          </a:p>
          <a:p>
            <a:r>
              <a:rPr kumimoji="1" lang="ja-JP" altLang="ja-JP" sz="1200" kern="1200" dirty="0">
                <a:solidFill>
                  <a:schemeClr val="tx1"/>
                </a:solidFill>
                <a:effectLst/>
                <a:latin typeface="+mn-lt"/>
                <a:ea typeface="+mn-ea"/>
                <a:cs typeface="+mn-cs"/>
              </a:rPr>
              <a:t>例えば、ベテランの職人がものづくりをする現場を想像してください。私たちは、道具の使い方、力加減、タイミングといった目に見える道具の使い方に着目し、その匠の技に感動するでしょう。しかし、本当にそれだけでしょうか。たぶん見た目には分からない他の「何か」がもっとあるかもしれません。その職人に、その説明を求めても、たぶんうまく説明することはできないでしょう。そんな説明できない知識のことを「暗黙知」と呼んでいます。</a:t>
            </a:r>
          </a:p>
          <a:p>
            <a:r>
              <a:rPr kumimoji="1" lang="ja-JP" altLang="ja-JP" sz="1200" kern="1200" dirty="0">
                <a:solidFill>
                  <a:schemeClr val="tx1"/>
                </a:solidFill>
                <a:effectLst/>
                <a:latin typeface="+mn-lt"/>
                <a:ea typeface="+mn-ea"/>
                <a:cs typeface="+mn-cs"/>
              </a:rPr>
              <a:t>ディープラーニングはそんな「暗黙知」をパターンとしてデータの中から見つけ出し再現してくれるかもしれません。それをロボットに搭載すれば、匠の技を持つロボットが実現するかもしれません。他にも、</a:t>
            </a:r>
          </a:p>
          <a:p>
            <a:pPr lvl="0"/>
            <a:r>
              <a:rPr kumimoji="1" lang="ja-JP" altLang="ja-JP" sz="1200" kern="1200" dirty="0">
                <a:solidFill>
                  <a:schemeClr val="tx1"/>
                </a:solidFill>
                <a:effectLst/>
                <a:latin typeface="+mn-lt"/>
                <a:ea typeface="+mn-ea"/>
                <a:cs typeface="+mn-cs"/>
              </a:rPr>
              <a:t>品質検査は、素人には気付か些細な不良を確実に見つけ出す</a:t>
            </a:r>
          </a:p>
          <a:p>
            <a:pPr lvl="0"/>
            <a:r>
              <a:rPr kumimoji="1" lang="ja-JP" altLang="ja-JP" sz="1200" kern="1200" dirty="0">
                <a:solidFill>
                  <a:schemeClr val="tx1"/>
                </a:solidFill>
                <a:effectLst/>
                <a:latin typeface="+mn-lt"/>
                <a:ea typeface="+mn-ea"/>
                <a:cs typeface="+mn-cs"/>
              </a:rPr>
              <a:t>保守技術者は、機械の運転データから異常に気付き故障を未然に防ぐ</a:t>
            </a:r>
          </a:p>
          <a:p>
            <a:pPr lvl="0"/>
            <a:r>
              <a:rPr kumimoji="1" lang="ja-JP" altLang="ja-JP" sz="1200" kern="1200" dirty="0">
                <a:solidFill>
                  <a:schemeClr val="tx1"/>
                </a:solidFill>
                <a:effectLst/>
                <a:latin typeface="+mn-lt"/>
                <a:ea typeface="+mn-ea"/>
                <a:cs typeface="+mn-cs"/>
              </a:rPr>
              <a:t>警察官は、犯罪の発生場所やタイミングを長年の経験や勘で予想する</a:t>
            </a:r>
          </a:p>
          <a:p>
            <a:r>
              <a:rPr kumimoji="1" lang="ja-JP" altLang="ja-JP" sz="1200" kern="1200">
                <a:solidFill>
                  <a:schemeClr val="tx1"/>
                </a:solidFill>
                <a:effectLst/>
                <a:latin typeface="+mn-lt"/>
                <a:ea typeface="+mn-ea"/>
                <a:cs typeface="+mn-cs"/>
              </a:rPr>
              <a:t>など、世の中にはうまく説明できない「暗黙知」が少なくありません。ディープラーニングは、そんな見た目には分からない、あるいは気付くことの難しいパターンを、人間が特徴量を教えなくてもデータを分析することで自ら見つけ出し、そのパターンを教えてくれるところが、画期的なところ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314564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68485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19661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http://ascii.jp/elem/000/001/740/1740615/</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338612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https://www.darpa.mil/program/explainable-artificial-intelligence</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374877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https://staka.jp/wordpress/?p=151</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9990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7"/>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5" r:id="rId3"/>
    <p:sldLayoutId id="2147483651" r:id="rId4"/>
    <p:sldLayoutId id="2147483652" r:id="rId5"/>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Arial"/>
                <a:ea typeface="ＭＳ Ｐゴシック" panose="020B0600070205080204" pitchFamily="50" charset="-128"/>
                <a:cs typeface="Arial"/>
              </a:rPr>
              <a:t>説明可能な</a:t>
            </a:r>
            <a:r>
              <a:rPr lang="en-US" altLang="ja-JP" sz="2800" dirty="0">
                <a:solidFill>
                  <a:srgbClr val="FFFFFF"/>
                </a:solidFill>
                <a:latin typeface="Arial"/>
                <a:ea typeface="ＭＳ Ｐゴシック" panose="020B0600070205080204" pitchFamily="50" charset="-128"/>
                <a:cs typeface="Arial"/>
              </a:rPr>
              <a:t>AI</a:t>
            </a:r>
            <a:r>
              <a:rPr lang="ja-JP" altLang="en-US" sz="2800" dirty="0">
                <a:solidFill>
                  <a:srgbClr val="FFFFFF"/>
                </a:solidFill>
                <a:latin typeface="Arial"/>
                <a:ea typeface="ＭＳ Ｐゴシック" panose="020B0600070205080204" pitchFamily="50" charset="-128"/>
                <a:cs typeface="Arial"/>
              </a:rPr>
              <a:t>（</a:t>
            </a:r>
            <a:r>
              <a:rPr lang="en-US" altLang="ja-JP" sz="2800" dirty="0">
                <a:solidFill>
                  <a:srgbClr val="FFFFFF"/>
                </a:solidFill>
                <a:latin typeface="Arial"/>
                <a:ea typeface="ＭＳ Ｐゴシック" panose="020B0600070205080204" pitchFamily="50" charset="-128"/>
                <a:cs typeface="Arial"/>
              </a:rPr>
              <a:t>Explainable AI</a:t>
            </a:r>
            <a:r>
              <a:rPr lang="ja-JP" altLang="en-US" sz="2800" dirty="0">
                <a:solidFill>
                  <a:srgbClr val="FFFFFF"/>
                </a:solidFill>
                <a:latin typeface="Arial"/>
                <a:ea typeface="ＭＳ Ｐゴシック" panose="020B0600070205080204" pitchFamily="50" charset="-128"/>
                <a:cs typeface="Arial"/>
              </a:rPr>
              <a:t>：</a:t>
            </a:r>
            <a:r>
              <a:rPr lang="en-US" altLang="ja-JP" sz="2800" dirty="0">
                <a:solidFill>
                  <a:srgbClr val="FFFFFF"/>
                </a:solidFill>
                <a:latin typeface="Arial"/>
                <a:ea typeface="ＭＳ Ｐゴシック" panose="020B0600070205080204" pitchFamily="50" charset="-128"/>
                <a:cs typeface="Arial"/>
              </a:rPr>
              <a:t>XAI</a:t>
            </a:r>
            <a:r>
              <a:rPr lang="ja-JP" altLang="en-US" sz="2800" dirty="0">
                <a:solidFill>
                  <a:srgbClr val="FFFFFF"/>
                </a:solidFill>
                <a:latin typeface="Arial"/>
                <a:ea typeface="ＭＳ Ｐゴシック" panose="020B0600070205080204" pitchFamily="50" charset="-128"/>
                <a:cs typeface="Arial"/>
              </a:rPr>
              <a:t>）</a:t>
            </a:r>
            <a:endParaRPr lang="en-US" altLang="ja-JP" sz="2800" dirty="0">
              <a:solidFill>
                <a:srgbClr val="FFFFFF"/>
              </a:solidFill>
              <a:latin typeface="Arial"/>
              <a:ea typeface="ＭＳ Ｐゴシック" panose="020B0600070205080204"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21410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120C31-BA77-4884-9FD1-49C137BCC68B}"/>
              </a:ext>
            </a:extLst>
          </p:cNvPr>
          <p:cNvSpPr>
            <a:spLocks noGrp="1"/>
          </p:cNvSpPr>
          <p:nvPr>
            <p:ph type="title"/>
          </p:nvPr>
        </p:nvSpPr>
        <p:spPr/>
        <p:txBody>
          <a:bodyPr/>
          <a:lstStyle/>
          <a:p>
            <a:r>
              <a:rPr lang="en-US" altLang="ja-JP" dirty="0"/>
              <a:t>LIME(Local Interpretable Model-agnostic Explanations)</a:t>
            </a:r>
            <a:endParaRPr kumimoji="1" lang="ja-JP" altLang="en-US" dirty="0"/>
          </a:p>
        </p:txBody>
      </p:sp>
      <p:pic>
        <p:nvPicPr>
          <p:cNvPr id="4" name="図 3">
            <a:extLst>
              <a:ext uri="{FF2B5EF4-FFF2-40B4-BE49-F238E27FC236}">
                <a16:creationId xmlns:a16="http://schemas.microsoft.com/office/drawing/2014/main" id="{08550552-24DB-4012-A596-822097A5F042}"/>
              </a:ext>
            </a:extLst>
          </p:cNvPr>
          <p:cNvPicPr>
            <a:picLocks noChangeAspect="1"/>
          </p:cNvPicPr>
          <p:nvPr/>
        </p:nvPicPr>
        <p:blipFill>
          <a:blip r:embed="rId3"/>
          <a:stretch>
            <a:fillRect/>
          </a:stretch>
        </p:blipFill>
        <p:spPr>
          <a:xfrm>
            <a:off x="991249" y="1028699"/>
            <a:ext cx="2729562" cy="4852555"/>
          </a:xfrm>
          <a:prstGeom prst="rect">
            <a:avLst/>
          </a:prstGeom>
        </p:spPr>
      </p:pic>
      <p:pic>
        <p:nvPicPr>
          <p:cNvPr id="6" name="図 5">
            <a:extLst>
              <a:ext uri="{FF2B5EF4-FFF2-40B4-BE49-F238E27FC236}">
                <a16:creationId xmlns:a16="http://schemas.microsoft.com/office/drawing/2014/main" id="{15EB5BB0-4B9B-4C5E-B379-C2BD744D18E6}"/>
              </a:ext>
            </a:extLst>
          </p:cNvPr>
          <p:cNvPicPr>
            <a:picLocks noChangeAspect="1"/>
          </p:cNvPicPr>
          <p:nvPr/>
        </p:nvPicPr>
        <p:blipFill>
          <a:blip r:embed="rId4"/>
          <a:stretch>
            <a:fillRect/>
          </a:stretch>
        </p:blipFill>
        <p:spPr>
          <a:xfrm>
            <a:off x="4686300" y="1828366"/>
            <a:ext cx="3676650" cy="3533775"/>
          </a:xfrm>
          <a:prstGeom prst="rect">
            <a:avLst/>
          </a:prstGeom>
        </p:spPr>
      </p:pic>
      <p:sp>
        <p:nvSpPr>
          <p:cNvPr id="7" name="楕円 6">
            <a:extLst>
              <a:ext uri="{FF2B5EF4-FFF2-40B4-BE49-F238E27FC236}">
                <a16:creationId xmlns:a16="http://schemas.microsoft.com/office/drawing/2014/main" id="{556CF273-3FE4-419C-AF6B-898DA20538C5}"/>
              </a:ext>
            </a:extLst>
          </p:cNvPr>
          <p:cNvSpPr/>
          <p:nvPr/>
        </p:nvSpPr>
        <p:spPr>
          <a:xfrm>
            <a:off x="6244070" y="3361458"/>
            <a:ext cx="1153391" cy="971551"/>
          </a:xfrm>
          <a:prstGeom prst="ellipse">
            <a:avLst/>
          </a:prstGeom>
          <a:noFill/>
          <a:ln w="38100">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楕円 7">
            <a:extLst>
              <a:ext uri="{FF2B5EF4-FFF2-40B4-BE49-F238E27FC236}">
                <a16:creationId xmlns:a16="http://schemas.microsoft.com/office/drawing/2014/main" id="{C212B47A-D8EB-42DF-A55A-C581FE3D4C65}"/>
              </a:ext>
            </a:extLst>
          </p:cNvPr>
          <p:cNvSpPr/>
          <p:nvPr/>
        </p:nvSpPr>
        <p:spPr>
          <a:xfrm>
            <a:off x="7397461" y="1870147"/>
            <a:ext cx="617394" cy="520058"/>
          </a:xfrm>
          <a:prstGeom prst="ellipse">
            <a:avLst/>
          </a:prstGeom>
          <a:noFill/>
          <a:ln w="38100">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a:extLst>
              <a:ext uri="{FF2B5EF4-FFF2-40B4-BE49-F238E27FC236}">
                <a16:creationId xmlns:a16="http://schemas.microsoft.com/office/drawing/2014/main" id="{190B270B-CA35-4719-8A9C-B0AFD7406F17}"/>
              </a:ext>
            </a:extLst>
          </p:cNvPr>
          <p:cNvSpPr/>
          <p:nvPr/>
        </p:nvSpPr>
        <p:spPr>
          <a:xfrm>
            <a:off x="991249" y="5987627"/>
            <a:ext cx="2729562" cy="42672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黒星病の判定</a:t>
            </a:r>
          </a:p>
        </p:txBody>
      </p:sp>
      <p:sp>
        <p:nvSpPr>
          <p:cNvPr id="9" name="正方形/長方形 8">
            <a:extLst>
              <a:ext uri="{FF2B5EF4-FFF2-40B4-BE49-F238E27FC236}">
                <a16:creationId xmlns:a16="http://schemas.microsoft.com/office/drawing/2014/main" id="{DADB4F6D-D25F-48E8-B3F8-3255772536C1}"/>
              </a:ext>
            </a:extLst>
          </p:cNvPr>
          <p:cNvSpPr/>
          <p:nvPr/>
        </p:nvSpPr>
        <p:spPr>
          <a:xfrm>
            <a:off x="4686300" y="5987627"/>
            <a:ext cx="3676650" cy="42672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判定に当たって注目した部分</a:t>
            </a:r>
          </a:p>
        </p:txBody>
      </p:sp>
    </p:spTree>
    <p:extLst>
      <p:ext uri="{BB962C8B-B14F-4D97-AF65-F5344CB8AC3E}">
        <p14:creationId xmlns:p14="http://schemas.microsoft.com/office/powerpoint/2010/main" val="40361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868B4EB-A72E-4BD6-A9B3-E4EF247F017F}"/>
              </a:ext>
            </a:extLst>
          </p:cNvPr>
          <p:cNvPicPr>
            <a:picLocks noChangeAspect="1"/>
          </p:cNvPicPr>
          <p:nvPr/>
        </p:nvPicPr>
        <p:blipFill>
          <a:blip r:embed="rId3"/>
          <a:stretch>
            <a:fillRect/>
          </a:stretch>
        </p:blipFill>
        <p:spPr>
          <a:xfrm>
            <a:off x="951345" y="862153"/>
            <a:ext cx="7241309" cy="5507474"/>
          </a:xfrm>
          <a:prstGeom prst="rect">
            <a:avLst/>
          </a:prstGeom>
        </p:spPr>
      </p:pic>
      <p:sp>
        <p:nvSpPr>
          <p:cNvPr id="3" name="タイトル 2">
            <a:extLst>
              <a:ext uri="{FF2B5EF4-FFF2-40B4-BE49-F238E27FC236}">
                <a16:creationId xmlns:a16="http://schemas.microsoft.com/office/drawing/2014/main" id="{04FE33AF-950B-4344-A157-33BAA5D4C500}"/>
              </a:ext>
            </a:extLst>
          </p:cNvPr>
          <p:cNvSpPr>
            <a:spLocks noGrp="1"/>
          </p:cNvSpPr>
          <p:nvPr>
            <p:ph type="title"/>
          </p:nvPr>
        </p:nvSpPr>
        <p:spPr/>
        <p:txBody>
          <a:bodyPr/>
          <a:lstStyle/>
          <a:p>
            <a:r>
              <a:rPr kumimoji="1" lang="ja-JP" altLang="en-US" dirty="0"/>
              <a:t>民間のソリューション</a:t>
            </a:r>
          </a:p>
        </p:txBody>
      </p:sp>
    </p:spTree>
    <p:extLst>
      <p:ext uri="{BB962C8B-B14F-4D97-AF65-F5344CB8AC3E}">
        <p14:creationId xmlns:p14="http://schemas.microsoft.com/office/powerpoint/2010/main" val="45429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DEC7A42-A9CC-4E15-8EA2-8BC66261550B}"/>
              </a:ext>
            </a:extLst>
          </p:cNvPr>
          <p:cNvSpPr>
            <a:spLocks noGrp="1"/>
          </p:cNvSpPr>
          <p:nvPr>
            <p:ph type="title"/>
          </p:nvPr>
        </p:nvSpPr>
        <p:spPr/>
        <p:txBody>
          <a:bodyPr/>
          <a:lstStyle/>
          <a:p>
            <a:r>
              <a:rPr kumimoji="1" lang="en-US" altLang="ja-JP" dirty="0"/>
              <a:t>IBM</a:t>
            </a:r>
            <a:r>
              <a:rPr kumimoji="1" lang="ja-JP" altLang="en-US" dirty="0"/>
              <a:t>：トレーニングデータ内のバイアスを検出</a:t>
            </a:r>
          </a:p>
        </p:txBody>
      </p:sp>
      <p:pic>
        <p:nvPicPr>
          <p:cNvPr id="5" name="図 4">
            <a:extLst>
              <a:ext uri="{FF2B5EF4-FFF2-40B4-BE49-F238E27FC236}">
                <a16:creationId xmlns:a16="http://schemas.microsoft.com/office/drawing/2014/main" id="{ADF3F585-114B-4189-8C9F-D5B7838AC6EA}"/>
              </a:ext>
            </a:extLst>
          </p:cNvPr>
          <p:cNvPicPr>
            <a:picLocks noChangeAspect="1"/>
          </p:cNvPicPr>
          <p:nvPr/>
        </p:nvPicPr>
        <p:blipFill>
          <a:blip r:embed="rId3"/>
          <a:stretch>
            <a:fillRect/>
          </a:stretch>
        </p:blipFill>
        <p:spPr>
          <a:xfrm>
            <a:off x="457200" y="927884"/>
            <a:ext cx="7450282" cy="5002231"/>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B1ACD9F2-9D51-4481-9D26-5B7C42459036}"/>
              </a:ext>
            </a:extLst>
          </p:cNvPr>
          <p:cNvSpPr/>
          <p:nvPr/>
        </p:nvSpPr>
        <p:spPr>
          <a:xfrm>
            <a:off x="3470564" y="2098965"/>
            <a:ext cx="5216236" cy="217170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rgbClr val="FFFFFF"/>
                </a:solidFill>
                <a:latin typeface="ＭＳ Ｐゴシック"/>
                <a:ea typeface="ＭＳ Ｐゴシック"/>
                <a:cs typeface="ＭＳ Ｐゴシック"/>
              </a:rPr>
              <a:t>Our data bias checker analyzes the training data to find disparate impact given user-specified protected attributes.</a:t>
            </a:r>
          </a:p>
          <a:p>
            <a:endParaRPr kumimoji="1" lang="en-US" altLang="ja-JP" dirty="0">
              <a:solidFill>
                <a:srgbClr val="FFFFFF"/>
              </a:solidFill>
              <a:latin typeface="ＭＳ Ｐゴシック"/>
              <a:ea typeface="ＭＳ Ｐゴシック"/>
              <a:cs typeface="ＭＳ Ｐゴシック"/>
            </a:endParaRPr>
          </a:p>
          <a:p>
            <a:r>
              <a:rPr lang="ja-JP" altLang="en-US" dirty="0">
                <a:solidFill>
                  <a:srgbClr val="FFFFFF"/>
                </a:solidFill>
                <a:latin typeface="ＭＳ Ｐゴシック"/>
                <a:ea typeface="ＭＳ Ｐゴシック"/>
                <a:cs typeface="ＭＳ Ｐゴシック"/>
              </a:rPr>
              <a:t>データ・バイアス・チェッカーはトレーニング・データを分析して、ユーザー特有の保護属性毎に別々の影響を見つけ出します。</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26413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001530E-6A69-4DAC-8B97-0977CD1EB68F}"/>
              </a:ext>
            </a:extLst>
          </p:cNvPr>
          <p:cNvSpPr>
            <a:spLocks noGrp="1"/>
          </p:cNvSpPr>
          <p:nvPr>
            <p:ph type="title"/>
          </p:nvPr>
        </p:nvSpPr>
        <p:spPr/>
        <p:txBody>
          <a:bodyPr/>
          <a:lstStyle/>
          <a:p>
            <a:r>
              <a:rPr kumimoji="1" lang="ja-JP" altLang="en-US"/>
              <a:t>富士通：推定</a:t>
            </a:r>
            <a:r>
              <a:rPr kumimoji="1" lang="ja-JP" altLang="en-US" dirty="0"/>
              <a:t>に関わった因子の特定と根拠の説明</a:t>
            </a:r>
          </a:p>
        </p:txBody>
      </p:sp>
      <p:pic>
        <p:nvPicPr>
          <p:cNvPr id="4" name="図 3">
            <a:extLst>
              <a:ext uri="{FF2B5EF4-FFF2-40B4-BE49-F238E27FC236}">
                <a16:creationId xmlns:a16="http://schemas.microsoft.com/office/drawing/2014/main" id="{345E1224-BE11-4974-A9E0-6168B6F65923}"/>
              </a:ext>
            </a:extLst>
          </p:cNvPr>
          <p:cNvPicPr>
            <a:picLocks noChangeAspect="1"/>
          </p:cNvPicPr>
          <p:nvPr/>
        </p:nvPicPr>
        <p:blipFill>
          <a:blip r:embed="rId3"/>
          <a:stretch>
            <a:fillRect/>
          </a:stretch>
        </p:blipFill>
        <p:spPr>
          <a:xfrm>
            <a:off x="457200" y="838528"/>
            <a:ext cx="7076209" cy="4121920"/>
          </a:xfrm>
          <a:prstGeom prst="rect">
            <a:avLst/>
          </a:prstGeom>
          <a:ln>
            <a:solidFill>
              <a:schemeClr val="tx1">
                <a:lumMod val="50000"/>
                <a:lumOff val="50000"/>
              </a:schemeClr>
            </a:solidFill>
          </a:ln>
        </p:spPr>
      </p:pic>
      <p:pic>
        <p:nvPicPr>
          <p:cNvPr id="6" name="図 5">
            <a:extLst>
              <a:ext uri="{FF2B5EF4-FFF2-40B4-BE49-F238E27FC236}">
                <a16:creationId xmlns:a16="http://schemas.microsoft.com/office/drawing/2014/main" id="{56708416-4168-44DF-8EB6-F19874406CAB}"/>
              </a:ext>
            </a:extLst>
          </p:cNvPr>
          <p:cNvPicPr>
            <a:picLocks noChangeAspect="1"/>
          </p:cNvPicPr>
          <p:nvPr/>
        </p:nvPicPr>
        <p:blipFill>
          <a:blip r:embed="rId4"/>
          <a:stretch>
            <a:fillRect/>
          </a:stretch>
        </p:blipFill>
        <p:spPr>
          <a:xfrm>
            <a:off x="1094941" y="1407211"/>
            <a:ext cx="7737331" cy="4965880"/>
          </a:xfrm>
          <a:prstGeom prst="rect">
            <a:avLst/>
          </a:prstGeom>
          <a:ln>
            <a:solidFill>
              <a:schemeClr val="tx1">
                <a:lumMod val="50000"/>
                <a:lumOff val="50000"/>
              </a:schemeClr>
            </a:solidFill>
          </a:ln>
        </p:spPr>
      </p:pic>
    </p:spTree>
    <p:extLst>
      <p:ext uri="{BB962C8B-B14F-4D97-AF65-F5344CB8AC3E}">
        <p14:creationId xmlns:p14="http://schemas.microsoft.com/office/powerpoint/2010/main" val="4009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D78D57A-EEA0-48AB-B2CC-B9682D0F6FDE}"/>
              </a:ext>
            </a:extLst>
          </p:cNvPr>
          <p:cNvSpPr>
            <a:spLocks noGrp="1"/>
          </p:cNvSpPr>
          <p:nvPr>
            <p:ph type="title"/>
          </p:nvPr>
        </p:nvSpPr>
        <p:spPr/>
        <p:txBody>
          <a:bodyPr/>
          <a:lstStyle/>
          <a:p>
            <a:r>
              <a:rPr kumimoji="1" lang="ja-JP" altLang="en-US" dirty="0"/>
              <a:t>「説明できる</a:t>
            </a:r>
            <a:r>
              <a:rPr kumimoji="1" lang="en-US" altLang="ja-JP" dirty="0"/>
              <a:t>AI</a:t>
            </a:r>
            <a:r>
              <a:rPr kumimoji="1" lang="ja-JP" altLang="en-US" dirty="0"/>
              <a:t>」への疑問</a:t>
            </a:r>
          </a:p>
        </p:txBody>
      </p:sp>
      <p:pic>
        <p:nvPicPr>
          <p:cNvPr id="5" name="図 4">
            <a:extLst>
              <a:ext uri="{FF2B5EF4-FFF2-40B4-BE49-F238E27FC236}">
                <a16:creationId xmlns:a16="http://schemas.microsoft.com/office/drawing/2014/main" id="{C7051525-13B8-47CE-B779-18485898A5AB}"/>
              </a:ext>
            </a:extLst>
          </p:cNvPr>
          <p:cNvPicPr>
            <a:picLocks noChangeAspect="1"/>
          </p:cNvPicPr>
          <p:nvPr/>
        </p:nvPicPr>
        <p:blipFill>
          <a:blip r:embed="rId3"/>
          <a:stretch>
            <a:fillRect/>
          </a:stretch>
        </p:blipFill>
        <p:spPr>
          <a:xfrm>
            <a:off x="457200" y="883227"/>
            <a:ext cx="7036627" cy="5410384"/>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1A1FDB9D-F162-4116-A0CA-51DF889E26F6}"/>
              </a:ext>
            </a:extLst>
          </p:cNvPr>
          <p:cNvSpPr/>
          <p:nvPr/>
        </p:nvSpPr>
        <p:spPr>
          <a:xfrm>
            <a:off x="4416136" y="3875809"/>
            <a:ext cx="4520046" cy="172489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800">
                <a:solidFill>
                  <a:srgbClr val="FFFFFF"/>
                </a:solidFill>
                <a:latin typeface="ＭＳ Ｐゴシック"/>
                <a:ea typeface="ＭＳ Ｐゴシック"/>
                <a:cs typeface="ＭＳ Ｐゴシック"/>
              </a:rPr>
              <a:t>結局のところ人間だって自分の意思決定について説明するのはあまり上手ではない</a:t>
            </a:r>
            <a:endParaRPr kumimoji="1" lang="ja-JP" altLang="en-US" sz="2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64743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DBCD492-25FD-48E8-9CBE-BBADE7A9FDB8}"/>
              </a:ext>
            </a:extLst>
          </p:cNvPr>
          <p:cNvSpPr>
            <a:spLocks noGrp="1"/>
          </p:cNvSpPr>
          <p:nvPr>
            <p:ph type="title"/>
          </p:nvPr>
        </p:nvSpPr>
        <p:spPr/>
        <p:txBody>
          <a:bodyPr/>
          <a:lstStyle/>
          <a:p>
            <a:r>
              <a:rPr kumimoji="1" lang="en-US" altLang="ja-JP" dirty="0"/>
              <a:t>2</a:t>
            </a:r>
            <a:r>
              <a:rPr kumimoji="1" lang="ja-JP" altLang="en-US" dirty="0" err="1"/>
              <a:t>つの</a:t>
            </a:r>
            <a:r>
              <a:rPr kumimoji="1" lang="en-US" altLang="ja-JP" dirty="0"/>
              <a:t>AI</a:t>
            </a:r>
            <a:endParaRPr kumimoji="1" lang="ja-JP" altLang="en-US" dirty="0"/>
          </a:p>
        </p:txBody>
      </p:sp>
      <p:pic>
        <p:nvPicPr>
          <p:cNvPr id="4" name="図 3">
            <a:extLst>
              <a:ext uri="{FF2B5EF4-FFF2-40B4-BE49-F238E27FC236}">
                <a16:creationId xmlns:a16="http://schemas.microsoft.com/office/drawing/2014/main" id="{7041BFC3-9A63-4F77-8243-0F5CB86F973B}"/>
              </a:ext>
            </a:extLst>
          </p:cNvPr>
          <p:cNvPicPr>
            <a:picLocks noChangeAspect="1"/>
          </p:cNvPicPr>
          <p:nvPr/>
        </p:nvPicPr>
        <p:blipFill>
          <a:blip r:embed="rId3"/>
          <a:stretch>
            <a:fillRect/>
          </a:stretch>
        </p:blipFill>
        <p:spPr>
          <a:xfrm>
            <a:off x="457200" y="778733"/>
            <a:ext cx="5343671" cy="5663045"/>
          </a:xfrm>
          <a:prstGeom prst="rect">
            <a:avLst/>
          </a:prstGeom>
        </p:spPr>
      </p:pic>
      <p:sp>
        <p:nvSpPr>
          <p:cNvPr id="6" name="正方形/長方形 5">
            <a:extLst>
              <a:ext uri="{FF2B5EF4-FFF2-40B4-BE49-F238E27FC236}">
                <a16:creationId xmlns:a16="http://schemas.microsoft.com/office/drawing/2014/main" id="{71398DB8-A6A1-4180-BDD0-9C65F0707B73}"/>
              </a:ext>
            </a:extLst>
          </p:cNvPr>
          <p:cNvSpPr/>
          <p:nvPr/>
        </p:nvSpPr>
        <p:spPr>
          <a:xfrm>
            <a:off x="4800600" y="1527464"/>
            <a:ext cx="4021282" cy="325235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rgbClr val="FFFFFF"/>
                </a:solidFill>
                <a:latin typeface="ＭＳ Ｐゴシック"/>
                <a:ea typeface="ＭＳ Ｐゴシック"/>
                <a:cs typeface="ＭＳ Ｐゴシック"/>
              </a:rPr>
              <a:t>ディープラーニングの学会に参加すると、大きく</a:t>
            </a:r>
            <a:r>
              <a:rPr lang="en-US" altLang="ja-JP" dirty="0">
                <a:solidFill>
                  <a:srgbClr val="FFFFFF"/>
                </a:solidFill>
                <a:latin typeface="ＭＳ Ｐゴシック"/>
                <a:ea typeface="ＭＳ Ｐゴシック"/>
                <a:cs typeface="ＭＳ Ｐゴシック"/>
              </a:rPr>
              <a:t>2</a:t>
            </a:r>
            <a:r>
              <a:rPr lang="ja-JP" altLang="en-US" dirty="0" err="1">
                <a:solidFill>
                  <a:srgbClr val="FFFFFF"/>
                </a:solidFill>
                <a:latin typeface="ＭＳ Ｐゴシック"/>
                <a:ea typeface="ＭＳ Ｐゴシック"/>
                <a:cs typeface="ＭＳ Ｐゴシック"/>
              </a:rPr>
              <a:t>つの</a:t>
            </a:r>
            <a:r>
              <a:rPr lang="en-US" altLang="ja-JP" dirty="0">
                <a:solidFill>
                  <a:srgbClr val="FFFFFF"/>
                </a:solidFill>
                <a:latin typeface="ＭＳ Ｐゴシック"/>
                <a:ea typeface="ＭＳ Ｐゴシック"/>
                <a:cs typeface="ＭＳ Ｐゴシック"/>
              </a:rPr>
              <a:t>AI</a:t>
            </a:r>
            <a:r>
              <a:rPr lang="ja-JP" altLang="en-US" dirty="0">
                <a:solidFill>
                  <a:srgbClr val="FFFFFF"/>
                </a:solidFill>
                <a:latin typeface="ＭＳ Ｐゴシック"/>
                <a:ea typeface="ＭＳ Ｐゴシック"/>
                <a:cs typeface="ＭＳ Ｐゴシック"/>
              </a:rPr>
              <a:t>に分かれている。</a:t>
            </a:r>
            <a:r>
              <a:rPr lang="en-US" altLang="ja-JP" dirty="0">
                <a:solidFill>
                  <a:srgbClr val="FFFFFF"/>
                </a:solidFill>
                <a:latin typeface="ＭＳ Ｐゴシック"/>
                <a:ea typeface="ＭＳ Ｐゴシック"/>
                <a:cs typeface="ＭＳ Ｐゴシック"/>
              </a:rPr>
              <a:t>1</a:t>
            </a:r>
            <a:r>
              <a:rPr lang="ja-JP" altLang="en-US" dirty="0" err="1">
                <a:solidFill>
                  <a:srgbClr val="FFFFFF"/>
                </a:solidFill>
                <a:latin typeface="ＭＳ Ｐゴシック"/>
                <a:ea typeface="ＭＳ Ｐゴシック"/>
                <a:cs typeface="ＭＳ Ｐゴシック"/>
              </a:rPr>
              <a:t>つは</a:t>
            </a:r>
            <a:r>
              <a:rPr lang="ja-JP" altLang="en-US" dirty="0">
                <a:solidFill>
                  <a:srgbClr val="FFFFFF"/>
                </a:solidFill>
                <a:latin typeface="ＭＳ Ｐゴシック"/>
                <a:ea typeface="ＭＳ Ｐゴシック"/>
                <a:cs typeface="ＭＳ Ｐゴシック"/>
              </a:rPr>
              <a:t>ブラックボックスを透明化し、説明責任を果たせる</a:t>
            </a:r>
            <a:r>
              <a:rPr lang="en-US" altLang="ja-JP" dirty="0">
                <a:solidFill>
                  <a:srgbClr val="FFFFFF"/>
                </a:solidFill>
                <a:latin typeface="ＭＳ Ｐゴシック"/>
                <a:ea typeface="ＭＳ Ｐゴシック"/>
                <a:cs typeface="ＭＳ Ｐゴシック"/>
              </a:rPr>
              <a:t>『</a:t>
            </a:r>
            <a:r>
              <a:rPr lang="ja-JP" altLang="en-US" dirty="0">
                <a:solidFill>
                  <a:srgbClr val="FFFFFF"/>
                </a:solidFill>
                <a:latin typeface="ＭＳ Ｐゴシック"/>
                <a:ea typeface="ＭＳ Ｐゴシック"/>
                <a:cs typeface="ＭＳ Ｐゴシック"/>
              </a:rPr>
              <a:t>説明可能な</a:t>
            </a:r>
            <a:r>
              <a:rPr lang="en-US" altLang="ja-JP" dirty="0">
                <a:solidFill>
                  <a:srgbClr val="FFFFFF"/>
                </a:solidFill>
                <a:latin typeface="ＭＳ Ｐゴシック"/>
                <a:ea typeface="ＭＳ Ｐゴシック"/>
                <a:cs typeface="ＭＳ Ｐゴシック"/>
              </a:rPr>
              <a:t>AI』</a:t>
            </a:r>
            <a:r>
              <a:rPr lang="ja-JP" altLang="en-US" dirty="0">
                <a:solidFill>
                  <a:srgbClr val="FFFFFF"/>
                </a:solidFill>
                <a:latin typeface="ＭＳ Ｐゴシック"/>
                <a:ea typeface="ＭＳ Ｐゴシック"/>
                <a:cs typeface="ＭＳ Ｐゴシック"/>
              </a:rPr>
              <a:t>を重視するグループ。</a:t>
            </a:r>
            <a:endParaRPr lang="en-US" altLang="ja-JP" dirty="0">
              <a:solidFill>
                <a:srgbClr val="FFFFFF"/>
              </a:solidFill>
              <a:latin typeface="ＭＳ Ｐゴシック"/>
              <a:ea typeface="ＭＳ Ｐゴシック"/>
              <a:cs typeface="ＭＳ Ｐゴシック"/>
            </a:endParaRPr>
          </a:p>
          <a:p>
            <a:r>
              <a:rPr lang="ja-JP" altLang="en-US" dirty="0">
                <a:solidFill>
                  <a:srgbClr val="FFFFFF"/>
                </a:solidFill>
                <a:latin typeface="ＭＳ Ｐゴシック"/>
                <a:ea typeface="ＭＳ Ｐゴシック"/>
                <a:cs typeface="ＭＳ Ｐゴシック"/>
              </a:rPr>
              <a:t>もう</a:t>
            </a:r>
            <a:r>
              <a:rPr lang="en-US" altLang="ja-JP" dirty="0">
                <a:solidFill>
                  <a:srgbClr val="FFFFFF"/>
                </a:solidFill>
                <a:latin typeface="ＭＳ Ｐゴシック"/>
                <a:ea typeface="ＭＳ Ｐゴシック"/>
                <a:cs typeface="ＭＳ Ｐゴシック"/>
              </a:rPr>
              <a:t>1</a:t>
            </a:r>
            <a:r>
              <a:rPr lang="ja-JP" altLang="en-US" dirty="0">
                <a:solidFill>
                  <a:srgbClr val="FFFFFF"/>
                </a:solidFill>
                <a:latin typeface="ＭＳ Ｐゴシック"/>
                <a:ea typeface="ＭＳ Ｐゴシック"/>
                <a:cs typeface="ＭＳ Ｐゴシック"/>
              </a:rPr>
              <a:t>つは、人間が自分自身の判断の理由を説明できない場合があるように、脳の一部を模したディープニューラルネットワークにも間違いやバイアスがあることを受け入れる</a:t>
            </a:r>
            <a:r>
              <a:rPr lang="en-US" altLang="ja-JP" dirty="0">
                <a:solidFill>
                  <a:srgbClr val="FFFFFF"/>
                </a:solidFill>
                <a:latin typeface="ＭＳ Ｐゴシック"/>
                <a:ea typeface="ＭＳ Ｐゴシック"/>
                <a:cs typeface="ＭＳ Ｐゴシック"/>
              </a:rPr>
              <a:t>『</a:t>
            </a:r>
            <a:r>
              <a:rPr lang="ja-JP" altLang="en-US" dirty="0">
                <a:solidFill>
                  <a:srgbClr val="FFFFFF"/>
                </a:solidFill>
                <a:latin typeface="ＭＳ Ｐゴシック"/>
                <a:ea typeface="ＭＳ Ｐゴシック"/>
                <a:cs typeface="ＭＳ Ｐゴシック"/>
              </a:rPr>
              <a:t>人間らしい</a:t>
            </a:r>
            <a:r>
              <a:rPr lang="en-US" altLang="ja-JP" dirty="0">
                <a:solidFill>
                  <a:srgbClr val="FFFFFF"/>
                </a:solidFill>
                <a:latin typeface="ＭＳ Ｐゴシック"/>
                <a:ea typeface="ＭＳ Ｐゴシック"/>
                <a:cs typeface="ＭＳ Ｐゴシック"/>
              </a:rPr>
              <a:t>AI』</a:t>
            </a:r>
            <a:r>
              <a:rPr lang="ja-JP" altLang="en-US" dirty="0">
                <a:solidFill>
                  <a:srgbClr val="FFFFFF"/>
                </a:solidFill>
                <a:latin typeface="ＭＳ Ｐゴシック"/>
                <a:ea typeface="ＭＳ Ｐゴシック"/>
                <a:cs typeface="ＭＳ Ｐゴシック"/>
              </a:rPr>
              <a:t>を主張するグループだ。</a:t>
            </a:r>
            <a:endParaRPr lang="en-US" altLang="ja-JP"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1811BBB5-EF4A-4DBB-A914-62EB8CDAFA96}"/>
              </a:ext>
            </a:extLst>
          </p:cNvPr>
          <p:cNvSpPr/>
          <p:nvPr/>
        </p:nvSpPr>
        <p:spPr>
          <a:xfrm>
            <a:off x="4800600" y="4867692"/>
            <a:ext cx="4021282" cy="101138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rgbClr val="FFFFFF"/>
                </a:solidFill>
                <a:latin typeface="ＭＳ Ｐゴシック"/>
                <a:ea typeface="ＭＳ Ｐゴシック"/>
                <a:cs typeface="ＭＳ Ｐゴシック"/>
              </a:rPr>
              <a:t>どちらが正しいというわけではないが、モノづくりに求められるのは説明可能な</a:t>
            </a:r>
            <a:r>
              <a:rPr lang="en-US" altLang="ja-JP" dirty="0">
                <a:solidFill>
                  <a:srgbClr val="FFFFFF"/>
                </a:solidFill>
                <a:latin typeface="ＭＳ Ｐゴシック"/>
                <a:ea typeface="ＭＳ Ｐゴシック"/>
                <a:cs typeface="ＭＳ Ｐゴシック"/>
              </a:rPr>
              <a:t>AI</a:t>
            </a:r>
            <a:r>
              <a:rPr lang="ja-JP" altLang="en-US" dirty="0">
                <a:solidFill>
                  <a:srgbClr val="FFFFFF"/>
                </a:solidFill>
                <a:latin typeface="ＭＳ Ｐゴシック"/>
                <a:ea typeface="ＭＳ Ｐゴシック"/>
                <a:cs typeface="ＭＳ Ｐゴシック"/>
              </a:rPr>
              <a:t>の方だろう</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837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F16311D-D803-40D4-8191-F512753FC148}"/>
              </a:ext>
            </a:extLst>
          </p:cNvPr>
          <p:cNvSpPr>
            <a:spLocks noGrp="1"/>
          </p:cNvSpPr>
          <p:nvPr>
            <p:ph type="title"/>
          </p:nvPr>
        </p:nvSpPr>
        <p:spPr/>
        <p:txBody>
          <a:bodyPr/>
          <a:lstStyle/>
          <a:p>
            <a:r>
              <a:rPr kumimoji="1" lang="ja-JP" altLang="en-US" dirty="0"/>
              <a:t>公平で説明可能で透明な</a:t>
            </a:r>
            <a:r>
              <a:rPr kumimoji="1" lang="en-US" altLang="ja-JP" dirty="0"/>
              <a:t>AI</a:t>
            </a:r>
            <a:endParaRPr kumimoji="1" lang="ja-JP" altLang="en-US" dirty="0"/>
          </a:p>
        </p:txBody>
      </p:sp>
      <p:pic>
        <p:nvPicPr>
          <p:cNvPr id="5" name="図 4">
            <a:extLst>
              <a:ext uri="{FF2B5EF4-FFF2-40B4-BE49-F238E27FC236}">
                <a16:creationId xmlns:a16="http://schemas.microsoft.com/office/drawing/2014/main" id="{F3EF8A37-8557-445C-8B96-FF93C2B02919}"/>
              </a:ext>
            </a:extLst>
          </p:cNvPr>
          <p:cNvPicPr>
            <a:picLocks noChangeAspect="1"/>
          </p:cNvPicPr>
          <p:nvPr/>
        </p:nvPicPr>
        <p:blipFill>
          <a:blip r:embed="rId3"/>
          <a:stretch>
            <a:fillRect/>
          </a:stretch>
        </p:blipFill>
        <p:spPr>
          <a:xfrm>
            <a:off x="457200" y="957015"/>
            <a:ext cx="8177645" cy="5205854"/>
          </a:xfrm>
          <a:prstGeom prst="rect">
            <a:avLst/>
          </a:prstGeom>
          <a:ln>
            <a:solidFill>
              <a:schemeClr val="tx1">
                <a:lumMod val="50000"/>
                <a:lumOff val="50000"/>
              </a:schemeClr>
            </a:solidFill>
          </a:ln>
        </p:spPr>
      </p:pic>
    </p:spTree>
    <p:extLst>
      <p:ext uri="{BB962C8B-B14F-4D97-AF65-F5344CB8AC3E}">
        <p14:creationId xmlns:p14="http://schemas.microsoft.com/office/powerpoint/2010/main" val="276143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Meiryo" panose="020B0604030504040204" pitchFamily="34" charset="-128"/>
                <a:ea typeface="Meiryo" panose="020B0604030504040204" pitchFamily="34" charset="-128"/>
                <a:cs typeface="Arial" pitchFamily="34" charset="0"/>
              </a:rPr>
              <a:t>AI</a:t>
            </a:r>
            <a:r>
              <a:rPr lang="ja-JP" altLang="en-US" sz="2400">
                <a:solidFill>
                  <a:schemeClr val="bg1"/>
                </a:solidFill>
                <a:latin typeface="Meiryo" panose="020B0604030504040204" pitchFamily="34" charset="-128"/>
                <a:ea typeface="Meiryo" panose="020B0604030504040204" pitchFamily="34" charset="-128"/>
                <a:cs typeface="Arial" pitchFamily="34" charset="0"/>
              </a:rPr>
              <a:t>チップ</a:t>
            </a:r>
            <a:endParaRPr lang="ja-JP" altLang="en-US" sz="2400" dirty="0">
              <a:solidFill>
                <a:schemeClr val="bg1"/>
              </a:solidFill>
              <a:latin typeface="Meiryo" panose="020B0604030504040204" pitchFamily="34" charset="-128"/>
              <a:ea typeface="Meiryo" panose="020B0604030504040204" pitchFamily="34"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4761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243DCA-13AA-4EAF-83B6-DEFF48BA5BDB}"/>
              </a:ext>
            </a:extLst>
          </p:cNvPr>
          <p:cNvSpPr>
            <a:spLocks noGrp="1"/>
          </p:cNvSpPr>
          <p:nvPr>
            <p:ph type="title"/>
          </p:nvPr>
        </p:nvSpPr>
        <p:spPr/>
        <p:txBody>
          <a:bodyPr/>
          <a:lstStyle/>
          <a:p>
            <a:r>
              <a:rPr kumimoji="1" lang="ja-JP" altLang="en-US" dirty="0"/>
              <a:t>膨大な計算が必要、しかし計算は単純</a:t>
            </a:r>
          </a:p>
        </p:txBody>
      </p:sp>
      <p:pic>
        <p:nvPicPr>
          <p:cNvPr id="6" name="図 5">
            <a:extLst>
              <a:ext uri="{FF2B5EF4-FFF2-40B4-BE49-F238E27FC236}">
                <a16:creationId xmlns:a16="http://schemas.microsoft.com/office/drawing/2014/main" id="{2A53C32F-1E66-43EC-8545-9D8CF8DB4D3A}"/>
              </a:ext>
            </a:extLst>
          </p:cNvPr>
          <p:cNvPicPr>
            <a:picLocks noChangeAspect="1"/>
          </p:cNvPicPr>
          <p:nvPr/>
        </p:nvPicPr>
        <p:blipFill>
          <a:blip r:embed="rId2"/>
          <a:stretch>
            <a:fillRect/>
          </a:stretch>
        </p:blipFill>
        <p:spPr>
          <a:xfrm>
            <a:off x="370274" y="846222"/>
            <a:ext cx="5671643" cy="2879657"/>
          </a:xfrm>
          <a:prstGeom prst="rect">
            <a:avLst/>
          </a:prstGeom>
        </p:spPr>
      </p:pic>
      <p:grpSp>
        <p:nvGrpSpPr>
          <p:cNvPr id="40" name="グループ化 39">
            <a:extLst>
              <a:ext uri="{FF2B5EF4-FFF2-40B4-BE49-F238E27FC236}">
                <a16:creationId xmlns:a16="http://schemas.microsoft.com/office/drawing/2014/main" id="{70532A2E-BE09-4C59-8E0B-A5B8EC217977}"/>
              </a:ext>
            </a:extLst>
          </p:cNvPr>
          <p:cNvGrpSpPr/>
          <p:nvPr/>
        </p:nvGrpSpPr>
        <p:grpSpPr>
          <a:xfrm>
            <a:off x="2839735" y="4205098"/>
            <a:ext cx="5126079" cy="1949098"/>
            <a:chOff x="2685579" y="3892868"/>
            <a:chExt cx="5126079" cy="1949098"/>
          </a:xfrm>
        </p:grpSpPr>
        <p:sp>
          <p:nvSpPr>
            <p:cNvPr id="20" name="楕円 19">
              <a:extLst>
                <a:ext uri="{FF2B5EF4-FFF2-40B4-BE49-F238E27FC236}">
                  <a16:creationId xmlns:a16="http://schemas.microsoft.com/office/drawing/2014/main" id="{ED5EC504-EC50-4760-BCD7-E7D98E193507}"/>
                </a:ext>
              </a:extLst>
            </p:cNvPr>
            <p:cNvSpPr/>
            <p:nvPr/>
          </p:nvSpPr>
          <p:spPr>
            <a:xfrm>
              <a:off x="5094399" y="4543285"/>
              <a:ext cx="859084" cy="859084"/>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21" name="直線矢印コネクタ 20">
              <a:extLst>
                <a:ext uri="{FF2B5EF4-FFF2-40B4-BE49-F238E27FC236}">
                  <a16:creationId xmlns:a16="http://schemas.microsoft.com/office/drawing/2014/main" id="{351BBB36-5B0D-4E1F-92B9-4866DCE9AA0C}"/>
                </a:ext>
              </a:extLst>
            </p:cNvPr>
            <p:cNvCxnSpPr>
              <a:cxnSpLocks/>
              <a:endCxn id="20" idx="1"/>
            </p:cNvCxnSpPr>
            <p:nvPr/>
          </p:nvCxnSpPr>
          <p:spPr>
            <a:xfrm>
              <a:off x="4250685" y="4044569"/>
              <a:ext cx="969524" cy="62452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78679DBD-AC52-4409-9A52-E88500D8B4D5}"/>
                </a:ext>
              </a:extLst>
            </p:cNvPr>
            <p:cNvCxnSpPr>
              <a:endCxn id="20" idx="2"/>
            </p:cNvCxnSpPr>
            <p:nvPr/>
          </p:nvCxnSpPr>
          <p:spPr>
            <a:xfrm>
              <a:off x="4242619" y="4972827"/>
              <a:ext cx="8517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533567DA-3DD5-4B6D-A98F-AA2A51915F3B}"/>
                </a:ext>
              </a:extLst>
            </p:cNvPr>
            <p:cNvCxnSpPr>
              <a:cxnSpLocks/>
              <a:endCxn id="20" idx="3"/>
            </p:cNvCxnSpPr>
            <p:nvPr/>
          </p:nvCxnSpPr>
          <p:spPr>
            <a:xfrm flipV="1">
              <a:off x="4305697" y="5276559"/>
              <a:ext cx="914512" cy="545121"/>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E0D73B33-07A4-41A3-9AD9-D515CD680B42}"/>
                </a:ext>
              </a:extLst>
            </p:cNvPr>
            <p:cNvCxnSpPr>
              <a:stCxn id="20" idx="0"/>
              <a:endCxn id="20" idx="4"/>
            </p:cNvCxnSpPr>
            <p:nvPr/>
          </p:nvCxnSpPr>
          <p:spPr>
            <a:xfrm>
              <a:off x="5523941" y="4543285"/>
              <a:ext cx="0" cy="859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9CB35354-5DDF-41F9-BEF9-5B6B1DF22E87}"/>
                </a:ext>
              </a:extLst>
            </p:cNvPr>
            <p:cNvCxnSpPr>
              <a:stCxn id="20" idx="6"/>
            </p:cNvCxnSpPr>
            <p:nvPr/>
          </p:nvCxnSpPr>
          <p:spPr>
            <a:xfrm>
              <a:off x="5953482" y="4972827"/>
              <a:ext cx="30837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テキスト ボックス 25">
              <a:extLst>
                <a:ext uri="{FF2B5EF4-FFF2-40B4-BE49-F238E27FC236}">
                  <a16:creationId xmlns:a16="http://schemas.microsoft.com/office/drawing/2014/main" id="{B161E4FE-4747-4E58-85E2-57DADDFB88F5}"/>
                </a:ext>
              </a:extLst>
            </p:cNvPr>
            <p:cNvSpPr txBox="1"/>
            <p:nvPr/>
          </p:nvSpPr>
          <p:spPr>
            <a:xfrm>
              <a:off x="5001081" y="4648491"/>
              <a:ext cx="648669" cy="648668"/>
            </a:xfrm>
            <a:prstGeom prst="rect">
              <a:avLst/>
            </a:prstGeom>
            <a:noFill/>
          </p:spPr>
          <p:txBody>
            <a:bodyPr wrap="none" rtlCol="0" anchor="ctr">
              <a:noAutofit/>
            </a:bodyPr>
            <a:lstStyle/>
            <a:p>
              <a:pPr algn="ctr"/>
              <a:r>
                <a:rPr kumimoji="1" lang="en-US" altLang="ja-JP" sz="4000">
                  <a:solidFill>
                    <a:schemeClr val="tx2"/>
                  </a:solidFill>
                  <a:latin typeface="Bodoni MT Black" panose="02070A03080606020203" pitchFamily="18" charset="0"/>
                </a:rPr>
                <a:t>Σ</a:t>
              </a:r>
              <a:endParaRPr kumimoji="1" lang="ja-JP" altLang="en-US" sz="4000" dirty="0">
                <a:solidFill>
                  <a:schemeClr val="tx2"/>
                </a:solidFill>
                <a:latin typeface="Bodoni MT Black" panose="02070A03080606020203" pitchFamily="18" charset="0"/>
              </a:endParaRPr>
            </a:p>
          </p:txBody>
        </p:sp>
        <p:sp>
          <p:nvSpPr>
            <p:cNvPr id="27" name="テキスト ボックス 26">
              <a:extLst>
                <a:ext uri="{FF2B5EF4-FFF2-40B4-BE49-F238E27FC236}">
                  <a16:creationId xmlns:a16="http://schemas.microsoft.com/office/drawing/2014/main" id="{177D9B76-E633-44CE-B920-0C28F4EA02A8}"/>
                </a:ext>
              </a:extLst>
            </p:cNvPr>
            <p:cNvSpPr txBox="1"/>
            <p:nvPr/>
          </p:nvSpPr>
          <p:spPr>
            <a:xfrm>
              <a:off x="5402775" y="4543083"/>
              <a:ext cx="648669" cy="648668"/>
            </a:xfrm>
            <a:prstGeom prst="rect">
              <a:avLst/>
            </a:prstGeom>
            <a:noFill/>
          </p:spPr>
          <p:txBody>
            <a:bodyPr wrap="none" rtlCol="0" anchor="ctr">
              <a:noAutofit/>
            </a:bodyPr>
            <a:lstStyle/>
            <a:p>
              <a:pPr algn="ctr"/>
              <a:r>
                <a:rPr kumimoji="1" lang="en-US" altLang="ja-JP" sz="4000">
                  <a:solidFill>
                    <a:schemeClr val="tx2"/>
                  </a:solidFill>
                  <a:latin typeface="Bodoni MT Black" panose="02070A03080606020203" pitchFamily="18" charset="0"/>
                </a:rPr>
                <a:t>φ</a:t>
              </a:r>
              <a:endParaRPr kumimoji="1" lang="ja-JP" altLang="en-US" sz="4000" dirty="0">
                <a:solidFill>
                  <a:schemeClr val="tx2"/>
                </a:solidFill>
                <a:latin typeface="Bodoni MT Black" panose="02070A03080606020203" pitchFamily="18" charset="0"/>
              </a:endParaRPr>
            </a:p>
          </p:txBody>
        </p:sp>
        <p:cxnSp>
          <p:nvCxnSpPr>
            <p:cNvPr id="28" name="直線矢印コネクタ 27">
              <a:extLst>
                <a:ext uri="{FF2B5EF4-FFF2-40B4-BE49-F238E27FC236}">
                  <a16:creationId xmlns:a16="http://schemas.microsoft.com/office/drawing/2014/main" id="{16861271-8544-416C-AE59-394AB0477023}"/>
                </a:ext>
              </a:extLst>
            </p:cNvPr>
            <p:cNvCxnSpPr/>
            <p:nvPr/>
          </p:nvCxnSpPr>
          <p:spPr>
            <a:xfrm flipV="1">
              <a:off x="6261859" y="4415862"/>
              <a:ext cx="596069" cy="556964"/>
            </a:xfrm>
            <a:prstGeom prst="straightConnector1">
              <a:avLst/>
            </a:prstGeom>
            <a:ln cap="rnd">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a:extLst>
                <a:ext uri="{FF2B5EF4-FFF2-40B4-BE49-F238E27FC236}">
                  <a16:creationId xmlns:a16="http://schemas.microsoft.com/office/drawing/2014/main" id="{41A6F5CD-C867-4E94-955C-8106928086EB}"/>
                </a:ext>
              </a:extLst>
            </p:cNvPr>
            <p:cNvCxnSpPr/>
            <p:nvPr/>
          </p:nvCxnSpPr>
          <p:spPr>
            <a:xfrm>
              <a:off x="6261859" y="4972826"/>
              <a:ext cx="601767" cy="0"/>
            </a:xfrm>
            <a:prstGeom prst="straightConnector1">
              <a:avLst/>
            </a:prstGeom>
            <a:ln cap="rnd">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9F3931E5-137D-4C56-932D-0890F152786C}"/>
                </a:ext>
              </a:extLst>
            </p:cNvPr>
            <p:cNvCxnSpPr/>
            <p:nvPr/>
          </p:nvCxnSpPr>
          <p:spPr>
            <a:xfrm>
              <a:off x="6267557" y="4972826"/>
              <a:ext cx="596069" cy="556962"/>
            </a:xfrm>
            <a:prstGeom prst="straightConnector1">
              <a:avLst/>
            </a:prstGeom>
            <a:ln cap="rnd">
              <a:prstDash val="sysDash"/>
              <a:tailEnd type="triangle"/>
            </a:ln>
          </p:spPr>
          <p:style>
            <a:lnRef idx="2">
              <a:schemeClr val="accent1"/>
            </a:lnRef>
            <a:fillRef idx="0">
              <a:schemeClr val="accent1"/>
            </a:fillRef>
            <a:effectRef idx="1">
              <a:schemeClr val="accent1"/>
            </a:effectRef>
            <a:fontRef idx="minor">
              <a:schemeClr val="tx1"/>
            </a:fontRef>
          </p:style>
        </p:cxnSp>
        <p:sp>
          <p:nvSpPr>
            <p:cNvPr id="31" name="左中かっこ 30">
              <a:extLst>
                <a:ext uri="{FF2B5EF4-FFF2-40B4-BE49-F238E27FC236}">
                  <a16:creationId xmlns:a16="http://schemas.microsoft.com/office/drawing/2014/main" id="{99147695-CE29-499B-B6D8-1A90B35CCDD8}"/>
                </a:ext>
              </a:extLst>
            </p:cNvPr>
            <p:cNvSpPr/>
            <p:nvPr/>
          </p:nvSpPr>
          <p:spPr>
            <a:xfrm>
              <a:off x="3803225" y="3892868"/>
              <a:ext cx="399181" cy="194909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38A9143-DBBA-404D-AC13-B951F657C9F9}"/>
                </a:ext>
              </a:extLst>
            </p:cNvPr>
            <p:cNvSpPr txBox="1"/>
            <p:nvPr/>
          </p:nvSpPr>
          <p:spPr>
            <a:xfrm>
              <a:off x="2685579" y="4627890"/>
              <a:ext cx="1009589" cy="648669"/>
            </a:xfrm>
            <a:prstGeom prst="rect">
              <a:avLst/>
            </a:prstGeom>
            <a:noFill/>
          </p:spPr>
          <p:txBody>
            <a:bodyPr wrap="none" rtlCol="0" anchor="ctr">
              <a:noAutofit/>
            </a:bodyPr>
            <a:lstStyle/>
            <a:p>
              <a:r>
                <a:rPr kumimoji="1" lang="ja-JP" altLang="en-US" sz="1600">
                  <a:solidFill>
                    <a:schemeClr val="accent1"/>
                  </a:solidFill>
                </a:rPr>
                <a:t>重み付け</a:t>
              </a:r>
              <a:endParaRPr kumimoji="1" lang="en-US" altLang="ja-JP" sz="1600">
                <a:solidFill>
                  <a:schemeClr val="accent1"/>
                </a:solidFill>
              </a:endParaRPr>
            </a:p>
            <a:p>
              <a:r>
                <a:rPr kumimoji="1" lang="ja-JP" altLang="en-US" sz="1600">
                  <a:solidFill>
                    <a:schemeClr val="accent1"/>
                  </a:solidFill>
                </a:rPr>
                <a:t>された入力</a:t>
              </a:r>
              <a:endParaRPr kumimoji="1" lang="ja-JP" altLang="en-US" sz="1600" dirty="0">
                <a:solidFill>
                  <a:schemeClr val="accent1"/>
                </a:solidFill>
              </a:endParaRPr>
            </a:p>
          </p:txBody>
        </p:sp>
        <p:sp>
          <p:nvSpPr>
            <p:cNvPr id="33" name="右中かっこ 32">
              <a:extLst>
                <a:ext uri="{FF2B5EF4-FFF2-40B4-BE49-F238E27FC236}">
                  <a16:creationId xmlns:a16="http://schemas.microsoft.com/office/drawing/2014/main" id="{75FFE151-68A2-42E1-86B9-28156D6AAACF}"/>
                </a:ext>
              </a:extLst>
            </p:cNvPr>
            <p:cNvSpPr/>
            <p:nvPr/>
          </p:nvSpPr>
          <p:spPr>
            <a:xfrm>
              <a:off x="7065732" y="4341668"/>
              <a:ext cx="124744" cy="128070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5B19197E-D7E9-443D-9B5A-64C4A4F84DF8}"/>
                </a:ext>
              </a:extLst>
            </p:cNvPr>
            <p:cNvSpPr txBox="1"/>
            <p:nvPr/>
          </p:nvSpPr>
          <p:spPr>
            <a:xfrm>
              <a:off x="7231626" y="4833585"/>
              <a:ext cx="580032" cy="278483"/>
            </a:xfrm>
            <a:prstGeom prst="rect">
              <a:avLst/>
            </a:prstGeom>
            <a:noFill/>
          </p:spPr>
          <p:txBody>
            <a:bodyPr wrap="none" rtlCol="0" anchor="ctr">
              <a:noAutofit/>
            </a:bodyPr>
            <a:lstStyle/>
            <a:p>
              <a:r>
                <a:rPr kumimoji="1" lang="ja-JP" altLang="en-US" sz="1600">
                  <a:solidFill>
                    <a:schemeClr val="accent1"/>
                  </a:solidFill>
                </a:rPr>
                <a:t>出力</a:t>
              </a:r>
              <a:endParaRPr kumimoji="1" lang="ja-JP" altLang="en-US" sz="1600" dirty="0">
                <a:solidFill>
                  <a:schemeClr val="accent1"/>
                </a:solidFill>
              </a:endParaRPr>
            </a:p>
          </p:txBody>
        </p:sp>
      </p:grpSp>
      <p:grpSp>
        <p:nvGrpSpPr>
          <p:cNvPr id="41" name="グループ化 40">
            <a:extLst>
              <a:ext uri="{FF2B5EF4-FFF2-40B4-BE49-F238E27FC236}">
                <a16:creationId xmlns:a16="http://schemas.microsoft.com/office/drawing/2014/main" id="{DB60AECA-4602-45F9-9711-8605D35C615C}"/>
              </a:ext>
            </a:extLst>
          </p:cNvPr>
          <p:cNvGrpSpPr/>
          <p:nvPr/>
        </p:nvGrpSpPr>
        <p:grpSpPr>
          <a:xfrm>
            <a:off x="6107639" y="4112159"/>
            <a:ext cx="2716844" cy="2373545"/>
            <a:chOff x="5953483" y="3799929"/>
            <a:chExt cx="2716844" cy="2373545"/>
          </a:xfrm>
        </p:grpSpPr>
        <p:sp>
          <p:nvSpPr>
            <p:cNvPr id="35" name="吹き出し: 折線 34">
              <a:extLst>
                <a:ext uri="{FF2B5EF4-FFF2-40B4-BE49-F238E27FC236}">
                  <a16:creationId xmlns:a16="http://schemas.microsoft.com/office/drawing/2014/main" id="{0D776EF6-C7D8-478E-826F-F2E10F906290}"/>
                </a:ext>
              </a:extLst>
            </p:cNvPr>
            <p:cNvSpPr/>
            <p:nvPr/>
          </p:nvSpPr>
          <p:spPr>
            <a:xfrm>
              <a:off x="5953483" y="3799929"/>
              <a:ext cx="1812399" cy="393244"/>
            </a:xfrm>
            <a:prstGeom prst="borderCallout2">
              <a:avLst>
                <a:gd name="adj1" fmla="val 18750"/>
                <a:gd name="adj2" fmla="val -8333"/>
                <a:gd name="adj3" fmla="val 18750"/>
                <a:gd name="adj4" fmla="val -16667"/>
                <a:gd name="adj5" fmla="val 229541"/>
                <a:gd name="adj6" fmla="val -32095"/>
              </a:avLst>
            </a:prstGeom>
            <a:solidFill>
              <a:srgbClr val="FF6666"/>
            </a:solid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入力の総和</a:t>
              </a:r>
              <a:endParaRPr kumimoji="1" lang="ja-JP" altLang="en-US" sz="2000" dirty="0">
                <a:solidFill>
                  <a:srgbClr val="FFFFFF"/>
                </a:solidFill>
                <a:latin typeface="+mn-ea"/>
                <a:cs typeface="ＭＳ Ｐゴシック"/>
              </a:endParaRPr>
            </a:p>
          </p:txBody>
        </p:sp>
        <p:sp>
          <p:nvSpPr>
            <p:cNvPr id="36" name="吹き出し: 折線 35">
              <a:extLst>
                <a:ext uri="{FF2B5EF4-FFF2-40B4-BE49-F238E27FC236}">
                  <a16:creationId xmlns:a16="http://schemas.microsoft.com/office/drawing/2014/main" id="{2F27F947-358C-4175-ABFE-6238B56D7390}"/>
                </a:ext>
              </a:extLst>
            </p:cNvPr>
            <p:cNvSpPr/>
            <p:nvPr/>
          </p:nvSpPr>
          <p:spPr>
            <a:xfrm>
              <a:off x="6857928" y="5780230"/>
              <a:ext cx="1812399" cy="393244"/>
            </a:xfrm>
            <a:prstGeom prst="borderCallout2">
              <a:avLst>
                <a:gd name="adj1" fmla="val 18750"/>
                <a:gd name="adj2" fmla="val -8333"/>
                <a:gd name="adj3" fmla="val 18750"/>
                <a:gd name="adj4" fmla="val -16667"/>
                <a:gd name="adj5" fmla="val -128855"/>
                <a:gd name="adj6" fmla="val -64714"/>
              </a:avLst>
            </a:prstGeom>
            <a:solidFill>
              <a:srgbClr val="FF6666"/>
            </a:solid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評価関数</a:t>
              </a:r>
              <a:endParaRPr kumimoji="1" lang="ja-JP" altLang="en-US" sz="2000" dirty="0">
                <a:solidFill>
                  <a:srgbClr val="FFFFFF"/>
                </a:solidFill>
                <a:latin typeface="+mn-ea"/>
                <a:cs typeface="ＭＳ Ｐゴシック"/>
              </a:endParaRPr>
            </a:p>
          </p:txBody>
        </p:sp>
      </p:grpSp>
      <p:grpSp>
        <p:nvGrpSpPr>
          <p:cNvPr id="45" name="グループ化 44">
            <a:extLst>
              <a:ext uri="{FF2B5EF4-FFF2-40B4-BE49-F238E27FC236}">
                <a16:creationId xmlns:a16="http://schemas.microsoft.com/office/drawing/2014/main" id="{95D8A79D-416E-4C0E-9A92-FC2E5CE433BA}"/>
              </a:ext>
            </a:extLst>
          </p:cNvPr>
          <p:cNvGrpSpPr/>
          <p:nvPr/>
        </p:nvGrpSpPr>
        <p:grpSpPr>
          <a:xfrm>
            <a:off x="1788160" y="3366717"/>
            <a:ext cx="1778000" cy="1138686"/>
            <a:chOff x="1788160" y="3366717"/>
            <a:chExt cx="1778000" cy="1138686"/>
          </a:xfrm>
        </p:grpSpPr>
        <p:sp>
          <p:nvSpPr>
            <p:cNvPr id="42" name="楕円 41">
              <a:extLst>
                <a:ext uri="{FF2B5EF4-FFF2-40B4-BE49-F238E27FC236}">
                  <a16:creationId xmlns:a16="http://schemas.microsoft.com/office/drawing/2014/main" id="{32EA7F57-374E-4DB5-A2C0-155C784C54B8}"/>
                </a:ext>
              </a:extLst>
            </p:cNvPr>
            <p:cNvSpPr/>
            <p:nvPr/>
          </p:nvSpPr>
          <p:spPr>
            <a:xfrm>
              <a:off x="1788160" y="3366717"/>
              <a:ext cx="399181" cy="399181"/>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 name="直線矢印コネクタ 43">
              <a:extLst>
                <a:ext uri="{FF2B5EF4-FFF2-40B4-BE49-F238E27FC236}">
                  <a16:creationId xmlns:a16="http://schemas.microsoft.com/office/drawing/2014/main" id="{1B728088-9297-46A2-A8CD-555816DB4B05}"/>
                </a:ext>
              </a:extLst>
            </p:cNvPr>
            <p:cNvCxnSpPr>
              <a:stCxn id="42" idx="5"/>
            </p:cNvCxnSpPr>
            <p:nvPr/>
          </p:nvCxnSpPr>
          <p:spPr>
            <a:xfrm>
              <a:off x="2128882" y="3707439"/>
              <a:ext cx="1437278" cy="79796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
        <p:nvSpPr>
          <p:cNvPr id="46" name="正方形/長方形 45">
            <a:extLst>
              <a:ext uri="{FF2B5EF4-FFF2-40B4-BE49-F238E27FC236}">
                <a16:creationId xmlns:a16="http://schemas.microsoft.com/office/drawing/2014/main" id="{0A6CA801-A2F3-4A88-B781-1CCCC1DC30C6}"/>
              </a:ext>
            </a:extLst>
          </p:cNvPr>
          <p:cNvSpPr/>
          <p:nvPr/>
        </p:nvSpPr>
        <p:spPr>
          <a:xfrm>
            <a:off x="6261826" y="1207366"/>
            <a:ext cx="2567214" cy="119716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ea"/>
                <a:ea typeface="+mj-ea"/>
                <a:cs typeface="ＭＳ Ｐゴシック"/>
              </a:rPr>
              <a:t>ディープラーニングには膨大な数のノードが含まれるが、各ノードで行われる計算は単純で精度も高くない</a:t>
            </a:r>
          </a:p>
        </p:txBody>
      </p:sp>
      <p:sp>
        <p:nvSpPr>
          <p:cNvPr id="37" name="正方形/長方形 36">
            <a:extLst>
              <a:ext uri="{FF2B5EF4-FFF2-40B4-BE49-F238E27FC236}">
                <a16:creationId xmlns:a16="http://schemas.microsoft.com/office/drawing/2014/main" id="{7A79E5D4-B807-4C08-A687-E813B20A4CBB}"/>
              </a:ext>
            </a:extLst>
          </p:cNvPr>
          <p:cNvSpPr/>
          <p:nvPr/>
        </p:nvSpPr>
        <p:spPr>
          <a:xfrm>
            <a:off x="6264085" y="2468321"/>
            <a:ext cx="2567214" cy="119716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ea"/>
                <a:ea typeface="+mj-ea"/>
                <a:cs typeface="ＭＳ Ｐゴシック"/>
              </a:rPr>
              <a:t>高速で複雑なプロセッサよりも単純なプロセッサが大量にあった方が良い</a:t>
            </a:r>
          </a:p>
        </p:txBody>
      </p:sp>
    </p:spTree>
    <p:extLst>
      <p:ext uri="{BB962C8B-B14F-4D97-AF65-F5344CB8AC3E}">
        <p14:creationId xmlns:p14="http://schemas.microsoft.com/office/powerpoint/2010/main" val="422674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GPU</a:t>
            </a:r>
            <a:r>
              <a:rPr kumimoji="1" lang="ja-JP" altLang="en-US"/>
              <a:t>は何故ディープラーニングに使われるのか</a:t>
            </a:r>
          </a:p>
        </p:txBody>
      </p:sp>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512" y="908720"/>
            <a:ext cx="4849061" cy="3024336"/>
          </a:xfrm>
          <a:prstGeom prst="rect">
            <a:avLst/>
          </a:prstGeom>
        </p:spPr>
      </p:pic>
      <p:pic>
        <p:nvPicPr>
          <p:cNvPr id="4" name="図 3"/>
          <p:cNvPicPr>
            <a:picLocks noChangeAspect="1"/>
          </p:cNvPicPr>
          <p:nvPr/>
        </p:nvPicPr>
        <p:blipFill>
          <a:blip r:embed="rId4"/>
          <a:stretch>
            <a:fillRect/>
          </a:stretch>
        </p:blipFill>
        <p:spPr>
          <a:xfrm>
            <a:off x="3491880" y="3140968"/>
            <a:ext cx="5375447" cy="3168352"/>
          </a:xfrm>
          <a:prstGeom prst="rect">
            <a:avLst/>
          </a:prstGeom>
        </p:spPr>
      </p:pic>
    </p:spTree>
    <p:extLst>
      <p:ext uri="{BB962C8B-B14F-4D97-AF65-F5344CB8AC3E}">
        <p14:creationId xmlns:p14="http://schemas.microsoft.com/office/powerpoint/2010/main" val="275137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966B1DE-A871-433B-A759-18569AA11382}"/>
              </a:ext>
            </a:extLst>
          </p:cNvPr>
          <p:cNvSpPr>
            <a:spLocks noGrp="1"/>
          </p:cNvSpPr>
          <p:nvPr>
            <p:ph type="title"/>
          </p:nvPr>
        </p:nvSpPr>
        <p:spPr/>
        <p:txBody>
          <a:bodyPr/>
          <a:lstStyle/>
          <a:p>
            <a:r>
              <a:rPr kumimoji="1" lang="en-US" altLang="ja-JP" dirty="0"/>
              <a:t>AI</a:t>
            </a:r>
            <a:r>
              <a:rPr kumimoji="1" lang="ja-JP" altLang="en-US" dirty="0"/>
              <a:t>はブラックボックス</a:t>
            </a:r>
            <a:r>
              <a:rPr kumimoji="1" lang="en-US" altLang="ja-JP" dirty="0"/>
              <a:t>?</a:t>
            </a:r>
            <a:endParaRPr kumimoji="1" lang="ja-JP" altLang="en-US" dirty="0"/>
          </a:p>
        </p:txBody>
      </p:sp>
      <p:pic>
        <p:nvPicPr>
          <p:cNvPr id="7" name="図 6">
            <a:extLst>
              <a:ext uri="{FF2B5EF4-FFF2-40B4-BE49-F238E27FC236}">
                <a16:creationId xmlns:a16="http://schemas.microsoft.com/office/drawing/2014/main" id="{0D366FA4-3DF1-416A-9F32-148549345799}"/>
              </a:ext>
            </a:extLst>
          </p:cNvPr>
          <p:cNvPicPr>
            <a:picLocks noChangeAspect="1"/>
          </p:cNvPicPr>
          <p:nvPr/>
        </p:nvPicPr>
        <p:blipFill>
          <a:blip r:embed="rId3"/>
          <a:stretch>
            <a:fillRect/>
          </a:stretch>
        </p:blipFill>
        <p:spPr>
          <a:xfrm>
            <a:off x="457200" y="819572"/>
            <a:ext cx="5342836" cy="5651077"/>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D4B38489-FEF4-4341-8C59-3CF515B5C752}"/>
              </a:ext>
            </a:extLst>
          </p:cNvPr>
          <p:cNvSpPr/>
          <p:nvPr/>
        </p:nvSpPr>
        <p:spPr>
          <a:xfrm>
            <a:off x="3889875" y="1622793"/>
            <a:ext cx="4949325" cy="290856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a:solidFill>
                  <a:srgbClr val="FFFFFF"/>
                </a:solidFill>
                <a:latin typeface="ＭＳ Ｐゴシック"/>
                <a:ea typeface="ＭＳ Ｐゴシック"/>
                <a:cs typeface="ＭＳ Ｐゴシック"/>
              </a:rPr>
              <a:t>機械学習による意思決定システムの大半はルールベースのエキスパートシステムという古いスタイルではなく、「ブラックボックス」になっているためだ。これでは</a:t>
            </a:r>
            <a:r>
              <a:rPr lang="en-US" altLang="ja-JP" sz="2400">
                <a:solidFill>
                  <a:srgbClr val="FFFFFF"/>
                </a:solidFill>
                <a:latin typeface="ＭＳ Ｐゴシック"/>
                <a:ea typeface="ＭＳ Ｐゴシック"/>
                <a:cs typeface="ＭＳ Ｐゴシック"/>
              </a:rPr>
              <a:t>GDPR</a:t>
            </a:r>
            <a:r>
              <a:rPr lang="ja-JP" altLang="en-US" sz="2400">
                <a:solidFill>
                  <a:srgbClr val="FFFFFF"/>
                </a:solidFill>
                <a:latin typeface="ＭＳ Ｐゴシック"/>
                <a:ea typeface="ＭＳ Ｐゴシック"/>
                <a:cs typeface="ＭＳ Ｐゴシック"/>
              </a:rPr>
              <a:t>の透明性、説明責任、そしてデータ主体に主導権があるという要件に従うことができない。</a:t>
            </a:r>
            <a:endParaRPr kumimoji="1" lang="ja-JP" altLang="en-US" sz="24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E380B9A8-7508-46ED-9BCB-16001353906B}"/>
              </a:ext>
            </a:extLst>
          </p:cNvPr>
          <p:cNvSpPr/>
          <p:nvPr/>
        </p:nvSpPr>
        <p:spPr>
          <a:xfrm>
            <a:off x="3889875" y="4660074"/>
            <a:ext cx="4949325" cy="1163443"/>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FFFFFF"/>
                </a:solidFill>
                <a:latin typeface="ＭＳ Ｐゴシック"/>
                <a:ea typeface="ＭＳ Ｐゴシック"/>
                <a:cs typeface="ＭＳ Ｐゴシック"/>
              </a:rPr>
              <a:t>ここで言っている「</a:t>
            </a:r>
            <a:r>
              <a:rPr kumimoji="1" lang="en-US" altLang="ja-JP" sz="2800" dirty="0">
                <a:solidFill>
                  <a:srgbClr val="FFFFFF"/>
                </a:solidFill>
                <a:latin typeface="ＭＳ Ｐゴシック"/>
                <a:ea typeface="ＭＳ Ｐゴシック"/>
                <a:cs typeface="ＭＳ Ｐゴシック"/>
              </a:rPr>
              <a:t>AI</a:t>
            </a:r>
            <a:r>
              <a:rPr kumimoji="1" lang="ja-JP" altLang="en-US" sz="2800" dirty="0">
                <a:solidFill>
                  <a:srgbClr val="FFFFFF"/>
                </a:solidFill>
                <a:latin typeface="ＭＳ Ｐゴシック"/>
                <a:ea typeface="ＭＳ Ｐゴシック"/>
                <a:cs typeface="ＭＳ Ｐゴシック"/>
              </a:rPr>
              <a:t>」は、</a:t>
            </a:r>
            <a:endParaRPr kumimoji="1" lang="en-US" altLang="ja-JP" sz="2800" dirty="0">
              <a:solidFill>
                <a:srgbClr val="FFFFFF"/>
              </a:solidFill>
              <a:latin typeface="ＭＳ Ｐゴシック"/>
              <a:ea typeface="ＭＳ Ｐゴシック"/>
              <a:cs typeface="ＭＳ Ｐゴシック"/>
            </a:endParaRPr>
          </a:p>
          <a:p>
            <a:pPr algn="ctr"/>
            <a:r>
              <a:rPr kumimoji="1" lang="ja-JP" altLang="en-US" sz="2800" dirty="0">
                <a:solidFill>
                  <a:srgbClr val="FFFFFF"/>
                </a:solidFill>
                <a:latin typeface="ＭＳ Ｐゴシック"/>
                <a:ea typeface="ＭＳ Ｐゴシック"/>
                <a:cs typeface="ＭＳ Ｐゴシック"/>
              </a:rPr>
              <a:t>ディープラーニングのこと</a:t>
            </a:r>
          </a:p>
        </p:txBody>
      </p:sp>
    </p:spTree>
    <p:extLst>
      <p:ext uri="{BB962C8B-B14F-4D97-AF65-F5344CB8AC3E}">
        <p14:creationId xmlns:p14="http://schemas.microsoft.com/office/powerpoint/2010/main" val="335849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67AAB-6420-4BAE-82D1-F0DA585AA7C8}"/>
              </a:ext>
            </a:extLst>
          </p:cNvPr>
          <p:cNvSpPr>
            <a:spLocks noGrp="1"/>
          </p:cNvSpPr>
          <p:nvPr>
            <p:ph type="title"/>
          </p:nvPr>
        </p:nvSpPr>
        <p:spPr/>
        <p:txBody>
          <a:bodyPr/>
          <a:lstStyle/>
          <a:p>
            <a:r>
              <a:rPr lang="ja-JP" altLang="en-US"/>
              <a:t>急増する</a:t>
            </a:r>
            <a:r>
              <a:rPr lang="en-US" altLang="ja-JP"/>
              <a:t>AI</a:t>
            </a:r>
            <a:r>
              <a:rPr lang="ja-JP" altLang="en-US"/>
              <a:t>専用プロセッサ</a:t>
            </a:r>
          </a:p>
        </p:txBody>
      </p:sp>
      <p:graphicFrame>
        <p:nvGraphicFramePr>
          <p:cNvPr id="4" name="表 3">
            <a:extLst>
              <a:ext uri="{FF2B5EF4-FFF2-40B4-BE49-F238E27FC236}">
                <a16:creationId xmlns:a16="http://schemas.microsoft.com/office/drawing/2014/main" id="{E028B383-594E-4B7C-A1A6-98C00A5EA4F0}"/>
              </a:ext>
            </a:extLst>
          </p:cNvPr>
          <p:cNvGraphicFramePr>
            <a:graphicFrameLocks noGrp="1"/>
          </p:cNvGraphicFramePr>
          <p:nvPr>
            <p:extLst>
              <p:ext uri="{D42A27DB-BD31-4B8C-83A1-F6EECF244321}">
                <p14:modId xmlns:p14="http://schemas.microsoft.com/office/powerpoint/2010/main" val="2764688167"/>
              </p:ext>
            </p:extLst>
          </p:nvPr>
        </p:nvGraphicFramePr>
        <p:xfrm>
          <a:off x="619760" y="1397000"/>
          <a:ext cx="8046720" cy="4465321"/>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1249680">
                  <a:extLst>
                    <a:ext uri="{9D8B030D-6E8A-4147-A177-3AD203B41FA5}">
                      <a16:colId xmlns:a16="http://schemas.microsoft.com/office/drawing/2014/main" val="3688978052"/>
                    </a:ext>
                  </a:extLst>
                </a:gridCol>
                <a:gridCol w="1727200">
                  <a:extLst>
                    <a:ext uri="{9D8B030D-6E8A-4147-A177-3AD203B41FA5}">
                      <a16:colId xmlns:a16="http://schemas.microsoft.com/office/drawing/2014/main" val="2098108006"/>
                    </a:ext>
                  </a:extLst>
                </a:gridCol>
                <a:gridCol w="1591733">
                  <a:extLst>
                    <a:ext uri="{9D8B030D-6E8A-4147-A177-3AD203B41FA5}">
                      <a16:colId xmlns:a16="http://schemas.microsoft.com/office/drawing/2014/main" val="1544816710"/>
                    </a:ext>
                  </a:extLst>
                </a:gridCol>
                <a:gridCol w="1733974">
                  <a:extLst>
                    <a:ext uri="{9D8B030D-6E8A-4147-A177-3AD203B41FA5}">
                      <a16:colId xmlns:a16="http://schemas.microsoft.com/office/drawing/2014/main" val="1973162877"/>
                    </a:ext>
                  </a:extLst>
                </a:gridCol>
                <a:gridCol w="1744133">
                  <a:extLst>
                    <a:ext uri="{9D8B030D-6E8A-4147-A177-3AD203B41FA5}">
                      <a16:colId xmlns:a16="http://schemas.microsoft.com/office/drawing/2014/main" val="2411886126"/>
                    </a:ext>
                  </a:extLst>
                </a:gridCol>
              </a:tblGrid>
              <a:tr h="677689">
                <a:tc>
                  <a:txBody>
                    <a:bodyPr/>
                    <a:lstStyle/>
                    <a:p>
                      <a:pPr algn="ctr"/>
                      <a:endParaRPr kumimoji="1" lang="ja-JP" altLang="en-US">
                        <a:latin typeface="Meiryo" panose="020B0604030504040204" pitchFamily="34" charset="-128"/>
                        <a:ea typeface="Meiryo" panose="020B0604030504040204" pitchFamily="34" charset="-128"/>
                      </a:endParaRPr>
                    </a:p>
                  </a:txBody>
                  <a:tcPr anchor="ctr"/>
                </a:tc>
                <a:tc>
                  <a:txBody>
                    <a:bodyPr/>
                    <a:lstStyle/>
                    <a:p>
                      <a:pPr algn="ctr"/>
                      <a:r>
                        <a:rPr kumimoji="1" lang="en-US" altLang="ja-JP">
                          <a:latin typeface="Meiryo" panose="020B0604030504040204" pitchFamily="34" charset="-128"/>
                          <a:ea typeface="Meiryo" panose="020B0604030504040204" pitchFamily="34" charset="-128"/>
                        </a:rPr>
                        <a:t>CPU</a:t>
                      </a:r>
                    </a:p>
                  </a:txBody>
                  <a:tcPr anchor="ctr"/>
                </a:tc>
                <a:tc>
                  <a:txBody>
                    <a:bodyPr/>
                    <a:lstStyle/>
                    <a:p>
                      <a:pPr algn="ctr"/>
                      <a:r>
                        <a:rPr kumimoji="1" lang="en-US" altLang="ja-JP">
                          <a:latin typeface="Meiryo" panose="020B0604030504040204" pitchFamily="34" charset="-128"/>
                          <a:ea typeface="Meiryo" panose="020B0604030504040204" pitchFamily="34" charset="-128"/>
                        </a:rPr>
                        <a:t>GPU</a:t>
                      </a:r>
                      <a:endParaRPr kumimoji="1" lang="ja-JP" altLang="en-US">
                        <a:latin typeface="Meiryo" panose="020B0604030504040204" pitchFamily="34" charset="-128"/>
                        <a:ea typeface="Meiryo" panose="020B0604030504040204" pitchFamily="34" charset="-128"/>
                      </a:endParaRPr>
                    </a:p>
                  </a:txBody>
                  <a:tcPr anchor="ctr"/>
                </a:tc>
                <a:tc>
                  <a:txBody>
                    <a:bodyPr/>
                    <a:lstStyle/>
                    <a:p>
                      <a:pPr algn="ctr"/>
                      <a:r>
                        <a:rPr kumimoji="1" lang="en-US" altLang="ja-JP">
                          <a:latin typeface="Meiryo" panose="020B0604030504040204" pitchFamily="34" charset="-128"/>
                          <a:ea typeface="Meiryo" panose="020B0604030504040204" pitchFamily="34" charset="-128"/>
                        </a:rPr>
                        <a:t>FPGA</a:t>
                      </a:r>
                      <a:endParaRPr kumimoji="1" lang="ja-JP" altLang="en-US">
                        <a:latin typeface="Meiryo" panose="020B0604030504040204" pitchFamily="34" charset="-128"/>
                        <a:ea typeface="Meiryo" panose="020B0604030504040204" pitchFamily="34" charset="-128"/>
                      </a:endParaRPr>
                    </a:p>
                  </a:txBody>
                  <a:tcPr anchor="ctr"/>
                </a:tc>
                <a:tc>
                  <a:txBody>
                    <a:bodyPr/>
                    <a:lstStyle/>
                    <a:p>
                      <a:pPr algn="ctr"/>
                      <a:r>
                        <a:rPr kumimoji="1" lang="en-US" altLang="ja-JP">
                          <a:latin typeface="Meiryo" panose="020B0604030504040204" pitchFamily="34" charset="-128"/>
                          <a:ea typeface="Meiryo" panose="020B0604030504040204" pitchFamily="34" charset="-128"/>
                        </a:rPr>
                        <a:t>ASIC</a:t>
                      </a:r>
                    </a:p>
                  </a:txBody>
                  <a:tcPr anchor="ctr"/>
                </a:tc>
                <a:extLst>
                  <a:ext uri="{0D108BD9-81ED-4DB2-BD59-A6C34878D82A}">
                    <a16:rowId xmlns:a16="http://schemas.microsoft.com/office/drawing/2014/main" val="2299541866"/>
                  </a:ext>
                </a:extLst>
              </a:tr>
              <a:tr h="946908">
                <a:tc>
                  <a:txBody>
                    <a:bodyPr/>
                    <a:lstStyle/>
                    <a:p>
                      <a:r>
                        <a:rPr kumimoji="1" lang="ja-JP" altLang="en-US" sz="1400" dirty="0">
                          <a:latin typeface="Meiryo" panose="020B0604030504040204" pitchFamily="34" charset="-128"/>
                          <a:ea typeface="Meiryo" panose="020B0604030504040204" pitchFamily="34" charset="-128"/>
                        </a:rPr>
                        <a:t>学習用</a:t>
                      </a:r>
                      <a:endParaRPr kumimoji="1" lang="en-US" altLang="ja-JP" sz="1400" dirty="0">
                        <a:latin typeface="Meiryo" panose="020B0604030504040204" pitchFamily="34" charset="-128"/>
                        <a:ea typeface="Meiryo" panose="020B0604030504040204" pitchFamily="34" charset="-128"/>
                      </a:endParaRPr>
                    </a:p>
                    <a:p>
                      <a:r>
                        <a:rPr kumimoji="1" lang="ja-JP" altLang="en-US" sz="1400" dirty="0">
                          <a:latin typeface="Meiryo" panose="020B0604030504040204" pitchFamily="34" charset="-128"/>
                          <a:ea typeface="Meiryo" panose="020B0604030504040204" pitchFamily="34" charset="-128"/>
                        </a:rPr>
                        <a:t>（サーバー）</a:t>
                      </a:r>
                      <a:endParaRPr kumimoji="1" lang="en-US" altLang="ja-JP" sz="1400" dirty="0">
                        <a:latin typeface="Meiryo" panose="020B0604030504040204" pitchFamily="34" charset="-128"/>
                        <a:ea typeface="Meiryo" panose="020B0604030504040204" pitchFamily="34" charset="-128"/>
                      </a:endParaRPr>
                    </a:p>
                  </a:txBody>
                  <a:tcPr anchor="ctr"/>
                </a:tc>
                <a:tc>
                  <a:txBody>
                    <a:bodyPr/>
                    <a:lstStyle/>
                    <a:p>
                      <a:r>
                        <a:rPr kumimoji="1" lang="en-US" altLang="ja-JP" sz="1200" dirty="0">
                          <a:latin typeface="Meiryo" panose="020B0604030504040204" pitchFamily="34" charset="-128"/>
                          <a:ea typeface="Meiryo" panose="020B0604030504040204" pitchFamily="34" charset="-128"/>
                        </a:rPr>
                        <a:t>Intel</a:t>
                      </a:r>
                    </a:p>
                    <a:p>
                      <a:r>
                        <a:rPr kumimoji="1" lang="en-US" altLang="ja-JP" sz="1200" dirty="0">
                          <a:latin typeface="Meiryo" panose="020B0604030504040204" pitchFamily="34" charset="-128"/>
                          <a:ea typeface="Meiryo" panose="020B0604030504040204" pitchFamily="34" charset="-128"/>
                        </a:rPr>
                        <a:t>Xeon Phi Knight Mill</a:t>
                      </a:r>
                      <a:endParaRPr kumimoji="1" lang="ja-JP" altLang="en-US" sz="1200" dirty="0">
                        <a:latin typeface="Meiryo" panose="020B0604030504040204" pitchFamily="34" charset="-128"/>
                        <a:ea typeface="Meiryo" panose="020B0604030504040204" pitchFamily="34" charset="-128"/>
                      </a:endParaRPr>
                    </a:p>
                  </a:txBody>
                  <a:tcPr anchor="ctr"/>
                </a:tc>
                <a:tc>
                  <a:txBody>
                    <a:bodyPr/>
                    <a:lstStyle/>
                    <a:p>
                      <a:endParaRPr kumimoji="1" lang="ja-JP" altLang="en-US" sz="1200">
                        <a:latin typeface="Meiryo" panose="020B0604030504040204" pitchFamily="34" charset="-128"/>
                        <a:ea typeface="Meiryo" panose="020B0604030504040204" pitchFamily="34" charset="-128"/>
                      </a:endParaRPr>
                    </a:p>
                  </a:txBody>
                  <a:tcPr anchor="ctr"/>
                </a:tc>
                <a:tc>
                  <a:txBody>
                    <a:bodyPr/>
                    <a:lstStyle/>
                    <a:p>
                      <a:endParaRPr kumimoji="1" lang="ja-JP" altLang="en-US" sz="1200">
                        <a:latin typeface="Meiryo" panose="020B0604030504040204" pitchFamily="34" charset="-128"/>
                        <a:ea typeface="Meiryo" panose="020B0604030504040204" pitchFamily="34" charset="-128"/>
                      </a:endParaRPr>
                    </a:p>
                  </a:txBody>
                  <a:tcPr anchor="ctr"/>
                </a:tc>
                <a:tc>
                  <a:txBody>
                    <a:bodyPr/>
                    <a:lstStyle/>
                    <a:p>
                      <a:r>
                        <a:rPr kumimoji="1" lang="en-US" altLang="ja-JP" sz="1200">
                          <a:latin typeface="Meiryo" panose="020B0604030504040204" pitchFamily="34" charset="-128"/>
                          <a:ea typeface="Meiryo" panose="020B0604030504040204" pitchFamily="34" charset="-128"/>
                        </a:rPr>
                        <a:t>Google TPU (2,3)</a:t>
                      </a:r>
                    </a:p>
                    <a:p>
                      <a:r>
                        <a:rPr kumimoji="1" lang="en-US" altLang="ja-JP" sz="1200">
                          <a:latin typeface="Meiryo" panose="020B0604030504040204" pitchFamily="34" charset="-128"/>
                          <a:ea typeface="Meiryo" panose="020B0604030504040204" pitchFamily="34" charset="-128"/>
                        </a:rPr>
                        <a:t>Intel Nervana</a:t>
                      </a:r>
                    </a:p>
                    <a:p>
                      <a:r>
                        <a:rPr kumimoji="1" lang="en-US" altLang="ja-JP" sz="1200">
                          <a:latin typeface="Meiryo" panose="020B0604030504040204" pitchFamily="34" charset="-128"/>
                          <a:ea typeface="Meiryo" panose="020B0604030504040204" pitchFamily="34" charset="-128"/>
                        </a:rPr>
                        <a:t>Wave Computing</a:t>
                      </a: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170509385"/>
                  </a:ext>
                </a:extLst>
              </a:tr>
              <a:tr h="946908">
                <a:tc>
                  <a:txBody>
                    <a:bodyPr/>
                    <a:lstStyle/>
                    <a:p>
                      <a:r>
                        <a:rPr kumimoji="1" lang="ja-JP" altLang="en-US" sz="1400">
                          <a:latin typeface="Meiryo" panose="020B0604030504040204" pitchFamily="34" charset="-128"/>
                          <a:ea typeface="Meiryo" panose="020B0604030504040204" pitchFamily="34" charset="-128"/>
                        </a:rPr>
                        <a:t>学習・推論</a:t>
                      </a:r>
                      <a:endParaRPr kumimoji="1" lang="en-US" altLang="ja-JP" sz="1400">
                        <a:latin typeface="Meiryo" panose="020B0604030504040204" pitchFamily="34" charset="-128"/>
                        <a:ea typeface="Meiryo" panose="020B0604030504040204" pitchFamily="34" charset="-128"/>
                      </a:endParaRPr>
                    </a:p>
                    <a:p>
                      <a:r>
                        <a:rPr kumimoji="1" lang="ja-JP" altLang="en-US" sz="1400">
                          <a:latin typeface="Meiryo" panose="020B0604030504040204" pitchFamily="34" charset="-128"/>
                          <a:ea typeface="Meiryo" panose="020B0604030504040204" pitchFamily="34" charset="-128"/>
                        </a:rPr>
                        <a:t>（サーバー）</a:t>
                      </a:r>
                    </a:p>
                  </a:txBody>
                  <a:tcPr anchor="ctr"/>
                </a:tc>
                <a:tc>
                  <a:txBody>
                    <a:bodyPr/>
                    <a:lstStyle/>
                    <a:p>
                      <a:endParaRPr kumimoji="1" lang="ja-JP" altLang="en-US" sz="1200" dirty="0">
                        <a:latin typeface="Meiryo" panose="020B0604030504040204" pitchFamily="34" charset="-128"/>
                        <a:ea typeface="Meiryo" panose="020B0604030504040204" pitchFamily="34" charset="-128"/>
                      </a:endParaRPr>
                    </a:p>
                  </a:txBody>
                  <a:tcPr anchor="ctr"/>
                </a:tc>
                <a:tc>
                  <a:txBody>
                    <a:bodyPr/>
                    <a:lstStyle/>
                    <a:p>
                      <a:r>
                        <a:rPr kumimoji="1" lang="en-US" altLang="ja-JP" sz="1200" dirty="0">
                          <a:latin typeface="Meiryo" panose="020B0604030504040204" pitchFamily="34" charset="-128"/>
                          <a:ea typeface="Meiryo" panose="020B0604030504040204" pitchFamily="34" charset="-128"/>
                        </a:rPr>
                        <a:t>NVIDIA Tesla v100</a:t>
                      </a:r>
                    </a:p>
                    <a:p>
                      <a:r>
                        <a:rPr kumimoji="1" lang="en-US" altLang="ja-JP" sz="1200" dirty="0">
                          <a:latin typeface="Meiryo" panose="020B0604030504040204" pitchFamily="34" charset="-128"/>
                          <a:ea typeface="Meiryo" panose="020B0604030504040204" pitchFamily="34" charset="-128"/>
                        </a:rPr>
                        <a:t>AMD Vega10</a:t>
                      </a:r>
                      <a:endParaRPr kumimoji="1" lang="ja-JP" altLang="en-US" sz="1200" dirty="0">
                        <a:latin typeface="Meiryo" panose="020B0604030504040204" pitchFamily="34" charset="-128"/>
                        <a:ea typeface="Meiryo" panose="020B0604030504040204" pitchFamily="34" charset="-128"/>
                      </a:endParaRPr>
                    </a:p>
                  </a:txBody>
                  <a:tcPr anchor="ctr"/>
                </a:tc>
                <a:tc>
                  <a:txBody>
                    <a:bodyPr/>
                    <a:lstStyle/>
                    <a:p>
                      <a:endParaRPr kumimoji="1" lang="ja-JP" altLang="en-US" sz="1200">
                        <a:latin typeface="Meiryo" panose="020B0604030504040204" pitchFamily="34" charset="-128"/>
                        <a:ea typeface="Meiryo" panose="020B0604030504040204" pitchFamily="34" charset="-128"/>
                      </a:endParaRPr>
                    </a:p>
                  </a:txBody>
                  <a:tcPr anchor="ctr"/>
                </a:tc>
                <a:tc>
                  <a:txBody>
                    <a:bodyPr/>
                    <a:lstStyle/>
                    <a:p>
                      <a:r>
                        <a:rPr kumimoji="1" lang="en-US" altLang="ja-JP" sz="1200" dirty="0" err="1">
                          <a:latin typeface="Meiryo" panose="020B0604030504040204" pitchFamily="34" charset="-128"/>
                          <a:ea typeface="Meiryo" panose="020B0604030504040204" pitchFamily="34" charset="-128"/>
                        </a:rPr>
                        <a:t>Graphcore</a:t>
                      </a:r>
                      <a:endParaRPr kumimoji="1" lang="ja-JP" altLang="en-US" sz="1200" dirty="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751967509"/>
                  </a:ext>
                </a:extLst>
              </a:tr>
              <a:tr h="946908">
                <a:tc>
                  <a:txBody>
                    <a:bodyPr/>
                    <a:lstStyle/>
                    <a:p>
                      <a:r>
                        <a:rPr kumimoji="1" lang="ja-JP" altLang="en-US" sz="1400">
                          <a:latin typeface="Meiryo" panose="020B0604030504040204" pitchFamily="34" charset="-128"/>
                          <a:ea typeface="Meiryo" panose="020B0604030504040204" pitchFamily="34" charset="-128"/>
                        </a:rPr>
                        <a:t>推論</a:t>
                      </a:r>
                      <a:endParaRPr kumimoji="1" lang="en-US" altLang="ja-JP" sz="1400">
                        <a:latin typeface="Meiryo" panose="020B0604030504040204" pitchFamily="34" charset="-128"/>
                        <a:ea typeface="Meiryo" panose="020B0604030504040204" pitchFamily="34" charset="-128"/>
                      </a:endParaRPr>
                    </a:p>
                    <a:p>
                      <a:r>
                        <a:rPr kumimoji="1" lang="ja-JP" altLang="en-US" sz="1400">
                          <a:latin typeface="Meiryo" panose="020B0604030504040204" pitchFamily="34" charset="-128"/>
                          <a:ea typeface="Meiryo" panose="020B0604030504040204" pitchFamily="34" charset="-128"/>
                        </a:rPr>
                        <a:t>（サーバー）</a:t>
                      </a:r>
                    </a:p>
                  </a:txBody>
                  <a:tcPr anchor="ctr"/>
                </a:tc>
                <a:tc>
                  <a:txBody>
                    <a:bodyPr/>
                    <a:lstStyle/>
                    <a:p>
                      <a:endParaRPr kumimoji="1" lang="ja-JP" altLang="en-US" sz="1200">
                        <a:latin typeface="Meiryo" panose="020B0604030504040204" pitchFamily="34" charset="-128"/>
                        <a:ea typeface="Meiryo" panose="020B0604030504040204" pitchFamily="34" charset="-128"/>
                      </a:endParaRPr>
                    </a:p>
                  </a:txBody>
                  <a:tcPr anchor="ctr"/>
                </a:tc>
                <a:tc>
                  <a:txBody>
                    <a:bodyPr/>
                    <a:lstStyle/>
                    <a:p>
                      <a:endParaRPr kumimoji="1" lang="ja-JP" altLang="en-US" sz="1200" dirty="0">
                        <a:latin typeface="Meiryo" panose="020B0604030504040204" pitchFamily="34" charset="-128"/>
                        <a:ea typeface="Meiryo" panose="020B0604030504040204" pitchFamily="34" charset="-128"/>
                      </a:endParaRPr>
                    </a:p>
                  </a:txBody>
                  <a:tcPr anchor="ctr"/>
                </a:tc>
                <a:tc>
                  <a:txBody>
                    <a:bodyPr/>
                    <a:lstStyle/>
                    <a:p>
                      <a:r>
                        <a:rPr kumimoji="1" lang="en-US" altLang="ja-JP" sz="1200" dirty="0">
                          <a:latin typeface="Meiryo" panose="020B0604030504040204" pitchFamily="34" charset="-128"/>
                          <a:ea typeface="Meiryo" panose="020B0604030504040204" pitchFamily="34" charset="-128"/>
                        </a:rPr>
                        <a:t>Microsoft </a:t>
                      </a:r>
                      <a:r>
                        <a:rPr kumimoji="1" lang="en-US" altLang="ja-JP" sz="1200" dirty="0" err="1">
                          <a:latin typeface="Meiryo" panose="020B0604030504040204" pitchFamily="34" charset="-128"/>
                          <a:ea typeface="Meiryo" panose="020B0604030504040204" pitchFamily="34" charset="-128"/>
                        </a:rPr>
                        <a:t>Brainware</a:t>
                      </a:r>
                      <a:endParaRPr kumimoji="1" lang="en-US" altLang="ja-JP" sz="1200" dirty="0">
                        <a:latin typeface="Meiryo" panose="020B0604030504040204" pitchFamily="34" charset="-128"/>
                        <a:ea typeface="Meiryo" panose="020B0604030504040204" pitchFamily="34" charset="-128"/>
                      </a:endParaRPr>
                    </a:p>
                    <a:p>
                      <a:r>
                        <a:rPr kumimoji="1" lang="en-US" altLang="ja-JP" sz="1200" dirty="0">
                          <a:latin typeface="Meiryo" panose="020B0604030504040204" pitchFamily="34" charset="-128"/>
                          <a:ea typeface="Meiryo" panose="020B0604030504040204" pitchFamily="34" charset="-128"/>
                        </a:rPr>
                        <a:t>Baidu SDA</a:t>
                      </a:r>
                    </a:p>
                    <a:p>
                      <a:r>
                        <a:rPr kumimoji="1" lang="en-US" altLang="ja-JP" sz="1200" dirty="0" err="1">
                          <a:latin typeface="Meiryo" panose="020B0604030504040204" pitchFamily="34" charset="-128"/>
                          <a:ea typeface="Meiryo" panose="020B0604030504040204" pitchFamily="34" charset="-128"/>
                        </a:rPr>
                        <a:t>DeePhi</a:t>
                      </a:r>
                      <a:r>
                        <a:rPr kumimoji="1" lang="en-US" altLang="ja-JP" sz="1200" dirty="0">
                          <a:latin typeface="Meiryo" panose="020B0604030504040204" pitchFamily="34" charset="-128"/>
                          <a:ea typeface="Meiryo" panose="020B0604030504040204" pitchFamily="34" charset="-128"/>
                        </a:rPr>
                        <a:t> Tech</a:t>
                      </a:r>
                      <a:endParaRPr kumimoji="1" lang="ja-JP" altLang="en-US" sz="1200" dirty="0">
                        <a:latin typeface="Meiryo" panose="020B0604030504040204" pitchFamily="34" charset="-128"/>
                        <a:ea typeface="Meiryo" panose="020B0604030504040204" pitchFamily="34" charset="-128"/>
                      </a:endParaRPr>
                    </a:p>
                  </a:txBody>
                  <a:tcPr anchor="ctr"/>
                </a:tc>
                <a:tc>
                  <a:txBody>
                    <a:bodyPr/>
                    <a:lstStyle/>
                    <a:p>
                      <a:r>
                        <a:rPr kumimoji="1" lang="en-US" altLang="ja-JP" sz="1200" dirty="0">
                          <a:latin typeface="Meiryo" panose="020B0604030504040204" pitchFamily="34" charset="-128"/>
                          <a:ea typeface="Meiryo" panose="020B0604030504040204" pitchFamily="34" charset="-128"/>
                        </a:rPr>
                        <a:t>Google TPU (1)</a:t>
                      </a:r>
                      <a:endParaRPr kumimoji="1" lang="ja-JP" altLang="en-US" sz="1200" dirty="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277429074"/>
                  </a:ext>
                </a:extLst>
              </a:tr>
              <a:tr h="946908">
                <a:tc>
                  <a:txBody>
                    <a:bodyPr/>
                    <a:lstStyle/>
                    <a:p>
                      <a:r>
                        <a:rPr kumimoji="1" lang="ja-JP" altLang="en-US" sz="1400">
                          <a:latin typeface="Meiryo" panose="020B0604030504040204" pitchFamily="34" charset="-128"/>
                          <a:ea typeface="Meiryo" panose="020B0604030504040204" pitchFamily="34" charset="-128"/>
                        </a:rPr>
                        <a:t>推論</a:t>
                      </a:r>
                      <a:endParaRPr kumimoji="1" lang="en-US" altLang="ja-JP" sz="1400">
                        <a:latin typeface="Meiryo" panose="020B0604030504040204" pitchFamily="34" charset="-128"/>
                        <a:ea typeface="Meiryo" panose="020B0604030504040204" pitchFamily="34" charset="-128"/>
                      </a:endParaRPr>
                    </a:p>
                    <a:p>
                      <a:r>
                        <a:rPr kumimoji="1" lang="ja-JP" altLang="en-US" sz="1400">
                          <a:latin typeface="Meiryo" panose="020B0604030504040204" pitchFamily="34" charset="-128"/>
                          <a:ea typeface="Meiryo" panose="020B0604030504040204" pitchFamily="34" charset="-128"/>
                        </a:rPr>
                        <a:t>（デバイス）</a:t>
                      </a:r>
                    </a:p>
                  </a:txBody>
                  <a:tcPr anchor="ctr"/>
                </a:tc>
                <a:tc>
                  <a:txBody>
                    <a:bodyPr/>
                    <a:lstStyle/>
                    <a:p>
                      <a:r>
                        <a:rPr kumimoji="1" lang="en-US" altLang="ja-JP" sz="1200">
                          <a:latin typeface="Meiryo" panose="020B0604030504040204" pitchFamily="34" charset="-128"/>
                          <a:ea typeface="Meiryo" panose="020B0604030504040204" pitchFamily="34" charset="-128"/>
                        </a:rPr>
                        <a:t>Apple A11</a:t>
                      </a:r>
                    </a:p>
                    <a:p>
                      <a:r>
                        <a:rPr kumimoji="1" lang="en-US" altLang="ja-JP" sz="1200">
                          <a:latin typeface="Meiryo" panose="020B0604030504040204" pitchFamily="34" charset="-128"/>
                          <a:ea typeface="Meiryo" panose="020B0604030504040204" pitchFamily="34" charset="-128"/>
                        </a:rPr>
                        <a:t>Kirin</a:t>
                      </a:r>
                    </a:p>
                    <a:p>
                      <a:r>
                        <a:rPr kumimoji="1" lang="en-US" altLang="ja-JP" sz="1200">
                          <a:latin typeface="Meiryo" panose="020B0604030504040204" pitchFamily="34" charset="-128"/>
                          <a:ea typeface="Meiryo" panose="020B0604030504040204" pitchFamily="34" charset="-128"/>
                        </a:rPr>
                        <a:t>ARM</a:t>
                      </a:r>
                      <a:endParaRPr kumimoji="1" lang="ja-JP" altLang="en-US" sz="1200">
                        <a:latin typeface="Meiryo" panose="020B0604030504040204" pitchFamily="34" charset="-128"/>
                        <a:ea typeface="Meiryo" panose="020B0604030504040204" pitchFamily="34" charset="-128"/>
                      </a:endParaRPr>
                    </a:p>
                  </a:txBody>
                  <a:tcPr anchor="ctr"/>
                </a:tc>
                <a:tc>
                  <a:txBody>
                    <a:bodyPr/>
                    <a:lstStyle/>
                    <a:p>
                      <a:r>
                        <a:rPr kumimoji="1" lang="en-US" altLang="ja-JP" sz="1200">
                          <a:latin typeface="Meiryo" panose="020B0604030504040204" pitchFamily="34" charset="-128"/>
                          <a:ea typeface="Meiryo" panose="020B0604030504040204" pitchFamily="34" charset="-128"/>
                        </a:rPr>
                        <a:t>NVIDIA Xavier</a:t>
                      </a:r>
                      <a:endParaRPr kumimoji="1" lang="ja-JP" altLang="en-US" sz="1200">
                        <a:latin typeface="Meiryo" panose="020B0604030504040204" pitchFamily="34" charset="-128"/>
                        <a:ea typeface="Meiryo" panose="020B0604030504040204" pitchFamily="34" charset="-128"/>
                      </a:endParaRPr>
                    </a:p>
                  </a:txBody>
                  <a:tcPr anchor="ctr"/>
                </a:tc>
                <a:tc>
                  <a:txBody>
                    <a:bodyPr/>
                    <a:lstStyle/>
                    <a:p>
                      <a:r>
                        <a:rPr kumimoji="1" lang="en-US" altLang="ja-JP" sz="1200" dirty="0" err="1">
                          <a:latin typeface="Meiryo" panose="020B0604030504040204" pitchFamily="34" charset="-128"/>
                          <a:ea typeface="Meiryo" panose="020B0604030504040204" pitchFamily="34" charset="-128"/>
                        </a:rPr>
                        <a:t>Teradeep</a:t>
                      </a:r>
                      <a:endParaRPr kumimoji="1" lang="en-US" altLang="ja-JP" sz="1200" dirty="0">
                        <a:latin typeface="Meiryo" panose="020B0604030504040204" pitchFamily="34" charset="-128"/>
                        <a:ea typeface="Meiryo" panose="020B0604030504040204" pitchFamily="34" charset="-128"/>
                      </a:endParaRPr>
                    </a:p>
                    <a:p>
                      <a:r>
                        <a:rPr kumimoji="1" lang="en-US" altLang="ja-JP" sz="1200" dirty="0" err="1">
                          <a:latin typeface="Meiryo" panose="020B0604030504040204" pitchFamily="34" charset="-128"/>
                          <a:ea typeface="Meiryo" panose="020B0604030504040204" pitchFamily="34" charset="-128"/>
                        </a:rPr>
                        <a:t>DeePhi</a:t>
                      </a:r>
                      <a:r>
                        <a:rPr kumimoji="1" lang="en-US" altLang="ja-JP" sz="1200" dirty="0">
                          <a:latin typeface="Meiryo" panose="020B0604030504040204" pitchFamily="34" charset="-128"/>
                          <a:ea typeface="Meiryo" panose="020B0604030504040204" pitchFamily="34" charset="-128"/>
                        </a:rPr>
                        <a:t> Tech</a:t>
                      </a:r>
                      <a:endParaRPr kumimoji="1" lang="ja-JP" altLang="en-US" sz="1200" dirty="0">
                        <a:latin typeface="Meiryo" panose="020B0604030504040204" pitchFamily="34" charset="-128"/>
                        <a:ea typeface="Meiryo" panose="020B0604030504040204" pitchFamily="34" charset="-128"/>
                      </a:endParaRPr>
                    </a:p>
                  </a:txBody>
                  <a:tcPr anchor="ctr"/>
                </a:tc>
                <a:tc>
                  <a:txBody>
                    <a:bodyPr/>
                    <a:lstStyle/>
                    <a:p>
                      <a:r>
                        <a:rPr kumimoji="1" lang="en-US" altLang="ja-JP" sz="1200" dirty="0" err="1">
                          <a:latin typeface="Meiryo" panose="020B0604030504040204" pitchFamily="34" charset="-128"/>
                          <a:ea typeface="Meiryo" panose="020B0604030504040204" pitchFamily="34" charset="-128"/>
                        </a:rPr>
                        <a:t>Thinci</a:t>
                      </a:r>
                      <a:endParaRPr kumimoji="1" lang="en-US" altLang="ja-JP" sz="1200" dirty="0">
                        <a:latin typeface="Meiryo" panose="020B0604030504040204" pitchFamily="34" charset="-128"/>
                        <a:ea typeface="Meiryo" panose="020B0604030504040204" pitchFamily="34" charset="-128"/>
                      </a:endParaRPr>
                    </a:p>
                    <a:p>
                      <a:r>
                        <a:rPr kumimoji="1" lang="en-US" altLang="ja-JP" sz="1200" dirty="0">
                          <a:latin typeface="Meiryo" panose="020B0604030504040204" pitchFamily="34" charset="-128"/>
                          <a:ea typeface="Meiryo" panose="020B0604030504040204" pitchFamily="34" charset="-128"/>
                        </a:rPr>
                        <a:t>DNN Engine</a:t>
                      </a:r>
                    </a:p>
                    <a:p>
                      <a:r>
                        <a:rPr kumimoji="1" lang="en-US" altLang="ja-JP" sz="1200" dirty="0">
                          <a:latin typeface="Meiryo" panose="020B0604030504040204" pitchFamily="34" charset="-128"/>
                          <a:ea typeface="Meiryo" panose="020B0604030504040204" pitchFamily="34" charset="-128"/>
                        </a:rPr>
                        <a:t>KAIST DNPU</a:t>
                      </a:r>
                      <a:endParaRPr kumimoji="1" lang="ja-JP" altLang="en-US" sz="1200" dirty="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934865687"/>
                  </a:ext>
                </a:extLst>
              </a:tr>
            </a:tbl>
          </a:graphicData>
        </a:graphic>
      </p:graphicFrame>
      <p:sp>
        <p:nvSpPr>
          <p:cNvPr id="5" name="テキスト ボックス 4">
            <a:extLst>
              <a:ext uri="{FF2B5EF4-FFF2-40B4-BE49-F238E27FC236}">
                <a16:creationId xmlns:a16="http://schemas.microsoft.com/office/drawing/2014/main" id="{E06E0CCD-3FE4-4390-B406-2D3338463878}"/>
              </a:ext>
            </a:extLst>
          </p:cNvPr>
          <p:cNvSpPr txBox="1"/>
          <p:nvPr/>
        </p:nvSpPr>
        <p:spPr>
          <a:xfrm>
            <a:off x="7247960" y="6126480"/>
            <a:ext cx="1514967" cy="276999"/>
          </a:xfrm>
          <a:prstGeom prst="rect">
            <a:avLst/>
          </a:prstGeom>
          <a:noFill/>
        </p:spPr>
        <p:txBody>
          <a:bodyPr wrap="none" rtlCol="0">
            <a:spAutoFit/>
          </a:bodyPr>
          <a:lstStyle/>
          <a:p>
            <a:r>
              <a:rPr lang="ja-JP" altLang="en-US" sz="1200"/>
              <a:t>日経</a:t>
            </a:r>
            <a:r>
              <a:rPr lang="en-US" altLang="ja-JP" sz="1200"/>
              <a:t>XTECH</a:t>
            </a:r>
            <a:r>
              <a:rPr lang="ja-JP" altLang="en-US" sz="1200"/>
              <a:t>記事より</a:t>
            </a:r>
            <a:endParaRPr kumimoji="1" lang="en-US" altLang="ja-JP" sz="1200"/>
          </a:p>
        </p:txBody>
      </p:sp>
    </p:spTree>
    <p:extLst>
      <p:ext uri="{BB962C8B-B14F-4D97-AF65-F5344CB8AC3E}">
        <p14:creationId xmlns:p14="http://schemas.microsoft.com/office/powerpoint/2010/main" val="374930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51C9E8-5D64-416E-8321-514F2DE2180F}"/>
              </a:ext>
            </a:extLst>
          </p:cNvPr>
          <p:cNvSpPr>
            <a:spLocks noGrp="1"/>
          </p:cNvSpPr>
          <p:nvPr>
            <p:ph type="title"/>
          </p:nvPr>
        </p:nvSpPr>
        <p:spPr>
          <a:xfrm>
            <a:off x="457200" y="274638"/>
            <a:ext cx="8686800" cy="416221"/>
          </a:xfrm>
        </p:spPr>
        <p:txBody>
          <a:bodyPr/>
          <a:lstStyle/>
          <a:p>
            <a:r>
              <a:rPr lang="ja-JP" altLang="en-US"/>
              <a:t>学習と推論</a:t>
            </a:r>
          </a:p>
        </p:txBody>
      </p:sp>
      <p:pic>
        <p:nvPicPr>
          <p:cNvPr id="5" name="図 4">
            <a:extLst>
              <a:ext uri="{FF2B5EF4-FFF2-40B4-BE49-F238E27FC236}">
                <a16:creationId xmlns:a16="http://schemas.microsoft.com/office/drawing/2014/main" id="{E1B8CFAB-A830-4164-9B63-E449689891F9}"/>
              </a:ext>
            </a:extLst>
          </p:cNvPr>
          <p:cNvPicPr>
            <a:picLocks noChangeAspect="1"/>
          </p:cNvPicPr>
          <p:nvPr/>
        </p:nvPicPr>
        <p:blipFill>
          <a:blip r:embed="rId3"/>
          <a:stretch>
            <a:fillRect/>
          </a:stretch>
        </p:blipFill>
        <p:spPr>
          <a:xfrm>
            <a:off x="3876724" y="1337205"/>
            <a:ext cx="3994657" cy="1990195"/>
          </a:xfrm>
          <a:prstGeom prst="rect">
            <a:avLst/>
          </a:prstGeom>
        </p:spPr>
      </p:pic>
      <p:sp>
        <p:nvSpPr>
          <p:cNvPr id="6" name="正方形/長方形 5">
            <a:extLst>
              <a:ext uri="{FF2B5EF4-FFF2-40B4-BE49-F238E27FC236}">
                <a16:creationId xmlns:a16="http://schemas.microsoft.com/office/drawing/2014/main" id="{29024C77-82B8-48A3-B6F1-4DECFA6720D2}"/>
              </a:ext>
            </a:extLst>
          </p:cNvPr>
          <p:cNvSpPr/>
          <p:nvPr/>
        </p:nvSpPr>
        <p:spPr>
          <a:xfrm>
            <a:off x="457200" y="1108605"/>
            <a:ext cx="1889760" cy="41622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学習</a:t>
            </a:r>
            <a:r>
              <a:rPr kumimoji="1" lang="en-US" altLang="ja-JP" sz="2000">
                <a:solidFill>
                  <a:srgbClr val="FFFFFF"/>
                </a:solidFill>
                <a:latin typeface="+mn-ea"/>
                <a:cs typeface="ＭＳ Ｐゴシック"/>
              </a:rPr>
              <a:t>/</a:t>
            </a:r>
            <a:r>
              <a:rPr kumimoji="1" lang="ja-JP" altLang="en-US" sz="2000">
                <a:solidFill>
                  <a:srgbClr val="FFFFFF"/>
                </a:solidFill>
                <a:latin typeface="+mn-ea"/>
                <a:cs typeface="ＭＳ Ｐゴシック"/>
              </a:rPr>
              <a:t>訓練</a:t>
            </a:r>
            <a:endParaRPr kumimoji="1" lang="ja-JP" altLang="en-US" sz="2000" dirty="0">
              <a:solidFill>
                <a:srgbClr val="FFFFFF"/>
              </a:solidFill>
              <a:latin typeface="+mn-ea"/>
              <a:cs typeface="ＭＳ Ｐゴシック"/>
            </a:endParaRPr>
          </a:p>
        </p:txBody>
      </p:sp>
      <p:sp>
        <p:nvSpPr>
          <p:cNvPr id="9" name="矢印: 右 8">
            <a:extLst>
              <a:ext uri="{FF2B5EF4-FFF2-40B4-BE49-F238E27FC236}">
                <a16:creationId xmlns:a16="http://schemas.microsoft.com/office/drawing/2014/main" id="{102C3C4A-E6FB-4574-BD28-C5AD76B51E5A}"/>
              </a:ext>
            </a:extLst>
          </p:cNvPr>
          <p:cNvSpPr/>
          <p:nvPr/>
        </p:nvSpPr>
        <p:spPr>
          <a:xfrm>
            <a:off x="3007360" y="1610021"/>
            <a:ext cx="869364" cy="1523174"/>
          </a:xfrm>
          <a:prstGeom prst="rightArrow">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chemeClr val="bg1"/>
                </a:solidFill>
                <a:cs typeface="ＭＳ Ｐゴシック"/>
              </a:rPr>
              <a:t>学習データ</a:t>
            </a:r>
          </a:p>
        </p:txBody>
      </p:sp>
      <p:sp>
        <p:nvSpPr>
          <p:cNvPr id="11" name="正方形/長方形 10">
            <a:extLst>
              <a:ext uri="{FF2B5EF4-FFF2-40B4-BE49-F238E27FC236}">
                <a16:creationId xmlns:a16="http://schemas.microsoft.com/office/drawing/2014/main" id="{CC9B7192-68AB-4EC4-9E47-299C4447E08B}"/>
              </a:ext>
            </a:extLst>
          </p:cNvPr>
          <p:cNvSpPr/>
          <p:nvPr/>
        </p:nvSpPr>
        <p:spPr>
          <a:xfrm>
            <a:off x="7871381" y="1661308"/>
            <a:ext cx="869364" cy="1523174"/>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chemeClr val="bg1"/>
                </a:solidFill>
                <a:cs typeface="ＭＳ Ｐゴシック"/>
              </a:rPr>
              <a:t>何度も繰り返して重みを調整</a:t>
            </a:r>
          </a:p>
        </p:txBody>
      </p:sp>
      <p:sp>
        <p:nvSpPr>
          <p:cNvPr id="13" name="正方形/長方形 12">
            <a:extLst>
              <a:ext uri="{FF2B5EF4-FFF2-40B4-BE49-F238E27FC236}">
                <a16:creationId xmlns:a16="http://schemas.microsoft.com/office/drawing/2014/main" id="{36C5DCDF-EC1A-40AF-BC56-E88D4A340E25}"/>
              </a:ext>
            </a:extLst>
          </p:cNvPr>
          <p:cNvSpPr/>
          <p:nvPr/>
        </p:nvSpPr>
        <p:spPr>
          <a:xfrm>
            <a:off x="457200" y="1595416"/>
            <a:ext cx="1889760" cy="924264"/>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n-ea"/>
                <a:cs typeface="ＭＳ Ｐゴシック"/>
              </a:rPr>
              <a:t>学習データを使ってニューラルネットワークが正しい判断を下せるよう接続の重みを調整</a:t>
            </a:r>
          </a:p>
        </p:txBody>
      </p:sp>
      <p:sp>
        <p:nvSpPr>
          <p:cNvPr id="14" name="正方形/長方形 13">
            <a:extLst>
              <a:ext uri="{FF2B5EF4-FFF2-40B4-BE49-F238E27FC236}">
                <a16:creationId xmlns:a16="http://schemas.microsoft.com/office/drawing/2014/main" id="{7C05D8FD-8854-46BE-A4D4-935FA6A61536}"/>
              </a:ext>
            </a:extLst>
          </p:cNvPr>
          <p:cNvSpPr/>
          <p:nvPr/>
        </p:nvSpPr>
        <p:spPr>
          <a:xfrm>
            <a:off x="457200" y="2587859"/>
            <a:ext cx="1889760" cy="658261"/>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n-ea"/>
                <a:cs typeface="ＭＳ Ｐゴシック"/>
              </a:rPr>
              <a:t>調整箇所が膨大にあり、何度も繰り返し計算しなければならない</a:t>
            </a:r>
          </a:p>
        </p:txBody>
      </p:sp>
      <p:sp>
        <p:nvSpPr>
          <p:cNvPr id="15" name="正方形/長方形 14">
            <a:extLst>
              <a:ext uri="{FF2B5EF4-FFF2-40B4-BE49-F238E27FC236}">
                <a16:creationId xmlns:a16="http://schemas.microsoft.com/office/drawing/2014/main" id="{F9F990A3-6375-40D2-9DD4-F513BF78279D}"/>
              </a:ext>
            </a:extLst>
          </p:cNvPr>
          <p:cNvSpPr/>
          <p:nvPr/>
        </p:nvSpPr>
        <p:spPr>
          <a:xfrm>
            <a:off x="457200" y="3309219"/>
            <a:ext cx="1889760" cy="416221"/>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n-ea"/>
                <a:cs typeface="ＭＳ Ｐゴシック"/>
              </a:rPr>
              <a:t>計算には</a:t>
            </a:r>
            <a:r>
              <a:rPr kumimoji="1" lang="en-US" altLang="ja-JP" sz="1200" dirty="0">
                <a:solidFill>
                  <a:srgbClr val="FFFFFF"/>
                </a:solidFill>
                <a:latin typeface="+mn-ea"/>
                <a:cs typeface="ＭＳ Ｐゴシック"/>
              </a:rPr>
              <a:t>16</a:t>
            </a:r>
            <a:r>
              <a:rPr kumimoji="1" lang="ja-JP" altLang="en-US" sz="1200" dirty="0">
                <a:solidFill>
                  <a:srgbClr val="FFFFFF"/>
                </a:solidFill>
                <a:latin typeface="+mn-ea"/>
                <a:cs typeface="ＭＳ Ｐゴシック"/>
              </a:rPr>
              <a:t>～</a:t>
            </a:r>
            <a:r>
              <a:rPr kumimoji="1" lang="en-US" altLang="ja-JP" sz="1200" dirty="0">
                <a:solidFill>
                  <a:srgbClr val="FFFFFF"/>
                </a:solidFill>
                <a:latin typeface="+mn-ea"/>
                <a:cs typeface="ＭＳ Ｐゴシック"/>
              </a:rPr>
              <a:t>32</a:t>
            </a:r>
            <a:r>
              <a:rPr kumimoji="1" lang="ja-JP" altLang="en-US" sz="1200" dirty="0">
                <a:solidFill>
                  <a:srgbClr val="FFFFFF"/>
                </a:solidFill>
                <a:latin typeface="+mn-ea"/>
                <a:cs typeface="ＭＳ Ｐゴシック"/>
              </a:rPr>
              <a:t>ビット浮動小数点の精度が必要</a:t>
            </a:r>
          </a:p>
        </p:txBody>
      </p:sp>
      <p:grpSp>
        <p:nvGrpSpPr>
          <p:cNvPr id="54" name="グループ化 53">
            <a:extLst>
              <a:ext uri="{FF2B5EF4-FFF2-40B4-BE49-F238E27FC236}">
                <a16:creationId xmlns:a16="http://schemas.microsoft.com/office/drawing/2014/main" id="{1D8F9BAD-CE09-4C4D-841F-32A0F2DCB7BA}"/>
              </a:ext>
            </a:extLst>
          </p:cNvPr>
          <p:cNvGrpSpPr/>
          <p:nvPr/>
        </p:nvGrpSpPr>
        <p:grpSpPr>
          <a:xfrm>
            <a:off x="4254421" y="1661308"/>
            <a:ext cx="2243641" cy="1584812"/>
            <a:chOff x="4254421" y="1661308"/>
            <a:chExt cx="2243641" cy="1584812"/>
          </a:xfrm>
        </p:grpSpPr>
        <p:cxnSp>
          <p:nvCxnSpPr>
            <p:cNvPr id="19" name="直線コネクタ 18">
              <a:extLst>
                <a:ext uri="{FF2B5EF4-FFF2-40B4-BE49-F238E27FC236}">
                  <a16:creationId xmlns:a16="http://schemas.microsoft.com/office/drawing/2014/main" id="{76E80E41-DEA8-4D76-ACAB-75ADB4EF500D}"/>
                </a:ext>
              </a:extLst>
            </p:cNvPr>
            <p:cNvCxnSpPr/>
            <p:nvPr/>
          </p:nvCxnSpPr>
          <p:spPr>
            <a:xfrm flipV="1">
              <a:off x="4287520" y="1661308"/>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DBEDED56-68A5-4AF6-8A8B-A8897A988EE6}"/>
                </a:ext>
              </a:extLst>
            </p:cNvPr>
            <p:cNvCxnSpPr/>
            <p:nvPr/>
          </p:nvCxnSpPr>
          <p:spPr>
            <a:xfrm flipV="1">
              <a:off x="4254421" y="1897602"/>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BDBE6624-4C40-4DB2-9722-CBD1A09EF31D}"/>
                </a:ext>
              </a:extLst>
            </p:cNvPr>
            <p:cNvCxnSpPr/>
            <p:nvPr/>
          </p:nvCxnSpPr>
          <p:spPr>
            <a:xfrm flipV="1">
              <a:off x="5101688" y="1699869"/>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7A5068E5-1A18-45BC-87FB-0F5AF62D240B}"/>
                </a:ext>
              </a:extLst>
            </p:cNvPr>
            <p:cNvCxnSpPr/>
            <p:nvPr/>
          </p:nvCxnSpPr>
          <p:spPr>
            <a:xfrm flipV="1">
              <a:off x="5101688" y="2552535"/>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6D6BD380-A11D-4F37-9D0D-BFD7963C6BC7}"/>
                </a:ext>
              </a:extLst>
            </p:cNvPr>
            <p:cNvCxnSpPr/>
            <p:nvPr/>
          </p:nvCxnSpPr>
          <p:spPr>
            <a:xfrm flipV="1">
              <a:off x="5888462" y="1666293"/>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081E2260-BABA-4AD4-9D5D-A982B3E295C8}"/>
                </a:ext>
              </a:extLst>
            </p:cNvPr>
            <p:cNvCxnSpPr/>
            <p:nvPr/>
          </p:nvCxnSpPr>
          <p:spPr>
            <a:xfrm flipV="1">
              <a:off x="5888462" y="2568014"/>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5" name="直線コネクタ 24">
              <a:extLst>
                <a:ext uri="{FF2B5EF4-FFF2-40B4-BE49-F238E27FC236}">
                  <a16:creationId xmlns:a16="http://schemas.microsoft.com/office/drawing/2014/main" id="{02E25F86-3C7B-411E-9027-A2F0E2AB78D1}"/>
                </a:ext>
              </a:extLst>
            </p:cNvPr>
            <p:cNvCxnSpPr>
              <a:cxnSpLocks/>
            </p:cNvCxnSpPr>
            <p:nvPr/>
          </p:nvCxnSpPr>
          <p:spPr>
            <a:xfrm>
              <a:off x="4267855" y="2344431"/>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 name="直線コネクタ 26">
              <a:extLst>
                <a:ext uri="{FF2B5EF4-FFF2-40B4-BE49-F238E27FC236}">
                  <a16:creationId xmlns:a16="http://schemas.microsoft.com/office/drawing/2014/main" id="{E7761142-2888-4B53-8DCC-BF7DE2C51D3A}"/>
                </a:ext>
              </a:extLst>
            </p:cNvPr>
            <p:cNvCxnSpPr>
              <a:cxnSpLocks/>
            </p:cNvCxnSpPr>
            <p:nvPr/>
          </p:nvCxnSpPr>
          <p:spPr>
            <a:xfrm>
              <a:off x="5916270" y="2553768"/>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008977B3-4818-4109-8D61-5F447649B65C}"/>
                </a:ext>
              </a:extLst>
            </p:cNvPr>
            <p:cNvCxnSpPr>
              <a:cxnSpLocks/>
            </p:cNvCxnSpPr>
            <p:nvPr/>
          </p:nvCxnSpPr>
          <p:spPr>
            <a:xfrm>
              <a:off x="5131928" y="2143867"/>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6C4E24FA-DE0F-45A4-9272-72A0CAD7DF71}"/>
                </a:ext>
              </a:extLst>
            </p:cNvPr>
            <p:cNvCxnSpPr>
              <a:cxnSpLocks/>
            </p:cNvCxnSpPr>
            <p:nvPr/>
          </p:nvCxnSpPr>
          <p:spPr>
            <a:xfrm>
              <a:off x="5944079" y="2108311"/>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BCF1CB3E-34D1-4091-90D4-9F1E121BE8C8}"/>
                </a:ext>
              </a:extLst>
            </p:cNvPr>
            <p:cNvCxnSpPr>
              <a:cxnSpLocks/>
            </p:cNvCxnSpPr>
            <p:nvPr/>
          </p:nvCxnSpPr>
          <p:spPr>
            <a:xfrm>
              <a:off x="4320414" y="2780231"/>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D9F985CB-AFF4-4557-A3DE-72CCF8E9CD1E}"/>
                </a:ext>
              </a:extLst>
            </p:cNvPr>
            <p:cNvCxnSpPr>
              <a:cxnSpLocks/>
            </p:cNvCxnSpPr>
            <p:nvPr/>
          </p:nvCxnSpPr>
          <p:spPr>
            <a:xfrm>
              <a:off x="5916269" y="2893156"/>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10D22606-EDB3-4045-9129-A9D6F05C7756}"/>
                </a:ext>
              </a:extLst>
            </p:cNvPr>
            <p:cNvCxnSpPr>
              <a:cxnSpLocks/>
            </p:cNvCxnSpPr>
            <p:nvPr/>
          </p:nvCxnSpPr>
          <p:spPr>
            <a:xfrm>
              <a:off x="5131928" y="1998981"/>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3" name="直線コネクタ 32">
              <a:extLst>
                <a:ext uri="{FF2B5EF4-FFF2-40B4-BE49-F238E27FC236}">
                  <a16:creationId xmlns:a16="http://schemas.microsoft.com/office/drawing/2014/main" id="{33385E90-7A87-435D-AA35-DC1E714050F4}"/>
                </a:ext>
              </a:extLst>
            </p:cNvPr>
            <p:cNvCxnSpPr/>
            <p:nvPr/>
          </p:nvCxnSpPr>
          <p:spPr>
            <a:xfrm flipV="1">
              <a:off x="4272993" y="2269850"/>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4" name="直線コネクタ 33">
              <a:extLst>
                <a:ext uri="{FF2B5EF4-FFF2-40B4-BE49-F238E27FC236}">
                  <a16:creationId xmlns:a16="http://schemas.microsoft.com/office/drawing/2014/main" id="{1EA8BD81-76EA-42C3-BC1B-965FD86FFAE5}"/>
                </a:ext>
              </a:extLst>
            </p:cNvPr>
            <p:cNvCxnSpPr/>
            <p:nvPr/>
          </p:nvCxnSpPr>
          <p:spPr>
            <a:xfrm flipV="1">
              <a:off x="5083671" y="2235271"/>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BAD1E7D1-B0F8-44F3-BCDA-6BD4C9CBA1DB}"/>
                </a:ext>
              </a:extLst>
            </p:cNvPr>
            <p:cNvCxnSpPr/>
            <p:nvPr/>
          </p:nvCxnSpPr>
          <p:spPr>
            <a:xfrm flipV="1">
              <a:off x="5049520" y="2912733"/>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6" name="直線コネクタ 35">
              <a:extLst>
                <a:ext uri="{FF2B5EF4-FFF2-40B4-BE49-F238E27FC236}">
                  <a16:creationId xmlns:a16="http://schemas.microsoft.com/office/drawing/2014/main" id="{7A1E7672-BE38-4F82-97A0-4E02D0FB5F38}"/>
                </a:ext>
              </a:extLst>
            </p:cNvPr>
            <p:cNvCxnSpPr/>
            <p:nvPr/>
          </p:nvCxnSpPr>
          <p:spPr>
            <a:xfrm flipV="1">
              <a:off x="5888462" y="2117153"/>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56" name="グループ化 55">
            <a:extLst>
              <a:ext uri="{FF2B5EF4-FFF2-40B4-BE49-F238E27FC236}">
                <a16:creationId xmlns:a16="http://schemas.microsoft.com/office/drawing/2014/main" id="{DEB8DC9D-F808-489B-BC31-4CD4F40D6D1F}"/>
              </a:ext>
            </a:extLst>
          </p:cNvPr>
          <p:cNvGrpSpPr/>
          <p:nvPr/>
        </p:nvGrpSpPr>
        <p:grpSpPr>
          <a:xfrm>
            <a:off x="457200" y="4055005"/>
            <a:ext cx="8283545" cy="2377053"/>
            <a:chOff x="457200" y="4055005"/>
            <a:chExt cx="8283545" cy="2377053"/>
          </a:xfrm>
        </p:grpSpPr>
        <p:pic>
          <p:nvPicPr>
            <p:cNvPr id="7" name="図 6">
              <a:extLst>
                <a:ext uri="{FF2B5EF4-FFF2-40B4-BE49-F238E27FC236}">
                  <a16:creationId xmlns:a16="http://schemas.microsoft.com/office/drawing/2014/main" id="{E50DC20C-9551-4897-B407-98A8703EE524}"/>
                </a:ext>
              </a:extLst>
            </p:cNvPr>
            <p:cNvPicPr>
              <a:picLocks noChangeAspect="1"/>
            </p:cNvPicPr>
            <p:nvPr/>
          </p:nvPicPr>
          <p:blipFill>
            <a:blip r:embed="rId3"/>
            <a:stretch>
              <a:fillRect/>
            </a:stretch>
          </p:blipFill>
          <p:spPr>
            <a:xfrm>
              <a:off x="3876724" y="4273445"/>
              <a:ext cx="3994657" cy="1990195"/>
            </a:xfrm>
            <a:prstGeom prst="rect">
              <a:avLst/>
            </a:prstGeom>
          </p:spPr>
        </p:pic>
        <p:sp>
          <p:nvSpPr>
            <p:cNvPr id="8" name="正方形/長方形 7">
              <a:extLst>
                <a:ext uri="{FF2B5EF4-FFF2-40B4-BE49-F238E27FC236}">
                  <a16:creationId xmlns:a16="http://schemas.microsoft.com/office/drawing/2014/main" id="{8C50CBAC-7D13-4CEE-B49A-E033D94BE58F}"/>
                </a:ext>
              </a:extLst>
            </p:cNvPr>
            <p:cNvSpPr/>
            <p:nvPr/>
          </p:nvSpPr>
          <p:spPr>
            <a:xfrm>
              <a:off x="457200" y="4055005"/>
              <a:ext cx="1889760" cy="41622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n-ea"/>
                  <a:cs typeface="ＭＳ Ｐゴシック"/>
                </a:rPr>
                <a:t>推論</a:t>
              </a:r>
            </a:p>
          </p:txBody>
        </p:sp>
        <p:sp>
          <p:nvSpPr>
            <p:cNvPr id="10" name="矢印: 右 9">
              <a:extLst>
                <a:ext uri="{FF2B5EF4-FFF2-40B4-BE49-F238E27FC236}">
                  <a16:creationId xmlns:a16="http://schemas.microsoft.com/office/drawing/2014/main" id="{9DAF6EC6-D521-4855-9730-C7F046187AE4}"/>
                </a:ext>
              </a:extLst>
            </p:cNvPr>
            <p:cNvSpPr/>
            <p:nvPr/>
          </p:nvSpPr>
          <p:spPr>
            <a:xfrm>
              <a:off x="3007360" y="4532238"/>
              <a:ext cx="869364" cy="1523174"/>
            </a:xfrm>
            <a:prstGeom prst="rightArrow">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chemeClr val="bg1"/>
                  </a:solidFill>
                  <a:cs typeface="ＭＳ Ｐゴシック"/>
                </a:rPr>
                <a:t>実際の</a:t>
              </a:r>
              <a:endParaRPr kumimoji="1" lang="en-US" altLang="ja-JP" sz="1200">
                <a:solidFill>
                  <a:schemeClr val="bg1"/>
                </a:solidFill>
                <a:cs typeface="ＭＳ Ｐゴシック"/>
              </a:endParaRPr>
            </a:p>
            <a:p>
              <a:pPr algn="ctr"/>
              <a:r>
                <a:rPr kumimoji="1" lang="ja-JP" altLang="en-US" sz="1200">
                  <a:solidFill>
                    <a:schemeClr val="bg1"/>
                  </a:solidFill>
                  <a:cs typeface="ＭＳ Ｐゴシック"/>
                </a:rPr>
                <a:t>データ</a:t>
              </a:r>
            </a:p>
          </p:txBody>
        </p:sp>
        <p:sp>
          <p:nvSpPr>
            <p:cNvPr id="12" name="正方形/長方形 11">
              <a:extLst>
                <a:ext uri="{FF2B5EF4-FFF2-40B4-BE49-F238E27FC236}">
                  <a16:creationId xmlns:a16="http://schemas.microsoft.com/office/drawing/2014/main" id="{CB5F6889-F38C-4340-8F58-43EEE68BDD10}"/>
                </a:ext>
              </a:extLst>
            </p:cNvPr>
            <p:cNvSpPr/>
            <p:nvPr/>
          </p:nvSpPr>
          <p:spPr>
            <a:xfrm>
              <a:off x="7871381" y="4532238"/>
              <a:ext cx="869364" cy="1523174"/>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chemeClr val="bg1"/>
                  </a:solidFill>
                  <a:cs typeface="ＭＳ Ｐゴシック"/>
                </a:rPr>
                <a:t>認識</a:t>
              </a:r>
              <a:endParaRPr kumimoji="1" lang="en-US" altLang="ja-JP" sz="1400">
                <a:solidFill>
                  <a:schemeClr val="bg1"/>
                </a:solidFill>
                <a:cs typeface="ＭＳ Ｐゴシック"/>
              </a:endParaRPr>
            </a:p>
            <a:p>
              <a:pPr algn="ctr"/>
              <a:r>
                <a:rPr kumimoji="1" lang="ja-JP" altLang="en-US" sz="1400">
                  <a:solidFill>
                    <a:schemeClr val="bg1"/>
                  </a:solidFill>
                  <a:cs typeface="ＭＳ Ｐゴシック"/>
                </a:rPr>
                <a:t>識別</a:t>
              </a:r>
              <a:endParaRPr kumimoji="1" lang="en-US" altLang="ja-JP" sz="1400">
                <a:solidFill>
                  <a:schemeClr val="bg1"/>
                </a:solidFill>
                <a:cs typeface="ＭＳ Ｐゴシック"/>
              </a:endParaRPr>
            </a:p>
            <a:p>
              <a:pPr algn="ctr"/>
              <a:r>
                <a:rPr kumimoji="1" lang="ja-JP" altLang="en-US" sz="1400">
                  <a:solidFill>
                    <a:schemeClr val="bg1"/>
                  </a:solidFill>
                  <a:cs typeface="ＭＳ Ｐゴシック"/>
                </a:rPr>
                <a:t>判断</a:t>
              </a:r>
            </a:p>
          </p:txBody>
        </p:sp>
        <p:sp>
          <p:nvSpPr>
            <p:cNvPr id="16" name="正方形/長方形 15">
              <a:extLst>
                <a:ext uri="{FF2B5EF4-FFF2-40B4-BE49-F238E27FC236}">
                  <a16:creationId xmlns:a16="http://schemas.microsoft.com/office/drawing/2014/main" id="{64326A97-62E4-44D8-A729-80FCEB66A2BC}"/>
                </a:ext>
              </a:extLst>
            </p:cNvPr>
            <p:cNvSpPr/>
            <p:nvPr/>
          </p:nvSpPr>
          <p:spPr>
            <a:xfrm>
              <a:off x="457200" y="4534325"/>
              <a:ext cx="1889760" cy="924264"/>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n-ea"/>
                  <a:cs typeface="ＭＳ Ｐゴシック"/>
                </a:rPr>
                <a:t>学習済み（重みの付けられた）ニューラルネットワークに実際のデータを入力して判断させる</a:t>
              </a:r>
            </a:p>
          </p:txBody>
        </p:sp>
        <p:sp>
          <p:nvSpPr>
            <p:cNvPr id="17" name="正方形/長方形 16">
              <a:extLst>
                <a:ext uri="{FF2B5EF4-FFF2-40B4-BE49-F238E27FC236}">
                  <a16:creationId xmlns:a16="http://schemas.microsoft.com/office/drawing/2014/main" id="{0CCF78DE-E2F1-4400-B9C7-9C4CF433B7E6}"/>
                </a:ext>
              </a:extLst>
            </p:cNvPr>
            <p:cNvSpPr/>
            <p:nvPr/>
          </p:nvSpPr>
          <p:spPr>
            <a:xfrm>
              <a:off x="457200" y="5518747"/>
              <a:ext cx="1889760" cy="43987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計算は多いが、繰り返し計算は不要</a:t>
              </a:r>
              <a:endParaRPr kumimoji="1" lang="ja-JP" altLang="en-US" sz="1200" dirty="0">
                <a:solidFill>
                  <a:srgbClr val="FFFFFF"/>
                </a:solidFill>
                <a:latin typeface="+mn-ea"/>
                <a:cs typeface="ＭＳ Ｐゴシック"/>
              </a:endParaRPr>
            </a:p>
          </p:txBody>
        </p:sp>
        <p:sp>
          <p:nvSpPr>
            <p:cNvPr id="18" name="正方形/長方形 17">
              <a:extLst>
                <a:ext uri="{FF2B5EF4-FFF2-40B4-BE49-F238E27FC236}">
                  <a16:creationId xmlns:a16="http://schemas.microsoft.com/office/drawing/2014/main" id="{ABC46083-DE31-420B-A8C8-93D3B08A1EA4}"/>
                </a:ext>
              </a:extLst>
            </p:cNvPr>
            <p:cNvSpPr/>
            <p:nvPr/>
          </p:nvSpPr>
          <p:spPr>
            <a:xfrm>
              <a:off x="457200" y="6015837"/>
              <a:ext cx="1889760" cy="416221"/>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n-ea"/>
                  <a:cs typeface="ＭＳ Ｐゴシック"/>
                </a:rPr>
                <a:t>精度は</a:t>
              </a:r>
              <a:r>
                <a:rPr kumimoji="1" lang="en-US" altLang="ja-JP" sz="1200" dirty="0">
                  <a:solidFill>
                    <a:srgbClr val="FFFFFF"/>
                  </a:solidFill>
                  <a:latin typeface="+mn-ea"/>
                  <a:cs typeface="ＭＳ Ｐゴシック"/>
                </a:rPr>
                <a:t>8</a:t>
              </a:r>
              <a:r>
                <a:rPr kumimoji="1" lang="ja-JP" altLang="en-US" sz="1200" dirty="0">
                  <a:solidFill>
                    <a:srgbClr val="FFFFFF"/>
                  </a:solidFill>
                  <a:latin typeface="+mn-ea"/>
                  <a:cs typeface="ＭＳ Ｐゴシック"/>
                </a:rPr>
                <a:t>ビット整数程度でも十分</a:t>
              </a:r>
            </a:p>
          </p:txBody>
        </p:sp>
        <p:grpSp>
          <p:nvGrpSpPr>
            <p:cNvPr id="55" name="グループ化 54">
              <a:extLst>
                <a:ext uri="{FF2B5EF4-FFF2-40B4-BE49-F238E27FC236}">
                  <a16:creationId xmlns:a16="http://schemas.microsoft.com/office/drawing/2014/main" id="{C755FA49-C80D-4205-A1ED-1092CDEB5F4F}"/>
                </a:ext>
              </a:extLst>
            </p:cNvPr>
            <p:cNvGrpSpPr/>
            <p:nvPr/>
          </p:nvGrpSpPr>
          <p:grpSpPr>
            <a:xfrm>
              <a:off x="4254421" y="4632967"/>
              <a:ext cx="2243641" cy="1584812"/>
              <a:chOff x="4254421" y="4632967"/>
              <a:chExt cx="2243641" cy="1584812"/>
            </a:xfrm>
          </p:grpSpPr>
          <p:cxnSp>
            <p:nvCxnSpPr>
              <p:cNvPr id="37" name="直線コネクタ 36">
                <a:extLst>
                  <a:ext uri="{FF2B5EF4-FFF2-40B4-BE49-F238E27FC236}">
                    <a16:creationId xmlns:a16="http://schemas.microsoft.com/office/drawing/2014/main" id="{12F2819F-EE1F-4C32-BD3D-FE27F0125A5F}"/>
                  </a:ext>
                </a:extLst>
              </p:cNvPr>
              <p:cNvCxnSpPr/>
              <p:nvPr/>
            </p:nvCxnSpPr>
            <p:spPr>
              <a:xfrm flipV="1">
                <a:off x="4287520" y="4632967"/>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8" name="直線コネクタ 37">
                <a:extLst>
                  <a:ext uri="{FF2B5EF4-FFF2-40B4-BE49-F238E27FC236}">
                    <a16:creationId xmlns:a16="http://schemas.microsoft.com/office/drawing/2014/main" id="{F3A4D46E-C426-44D5-88D2-1371EB5EA93A}"/>
                  </a:ext>
                </a:extLst>
              </p:cNvPr>
              <p:cNvCxnSpPr/>
              <p:nvPr/>
            </p:nvCxnSpPr>
            <p:spPr>
              <a:xfrm flipV="1">
                <a:off x="4254421" y="4869261"/>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DBAB2D25-ED01-4A3E-A19F-60A1F7FD5FBE}"/>
                  </a:ext>
                </a:extLst>
              </p:cNvPr>
              <p:cNvCxnSpPr/>
              <p:nvPr/>
            </p:nvCxnSpPr>
            <p:spPr>
              <a:xfrm flipV="1">
                <a:off x="5101688" y="4671528"/>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0" name="直線コネクタ 39">
                <a:extLst>
                  <a:ext uri="{FF2B5EF4-FFF2-40B4-BE49-F238E27FC236}">
                    <a16:creationId xmlns:a16="http://schemas.microsoft.com/office/drawing/2014/main" id="{B63C7EF7-727E-4812-847A-8330885AD7AD}"/>
                  </a:ext>
                </a:extLst>
              </p:cNvPr>
              <p:cNvCxnSpPr/>
              <p:nvPr/>
            </p:nvCxnSpPr>
            <p:spPr>
              <a:xfrm flipV="1">
                <a:off x="5101688" y="5524194"/>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79C6C1D8-0A9A-4095-98A7-E24EE0A7E791}"/>
                  </a:ext>
                </a:extLst>
              </p:cNvPr>
              <p:cNvCxnSpPr/>
              <p:nvPr/>
            </p:nvCxnSpPr>
            <p:spPr>
              <a:xfrm flipV="1">
                <a:off x="5888462" y="4637952"/>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2A3D8B64-64E3-4CF3-9434-9B950C76CA38}"/>
                  </a:ext>
                </a:extLst>
              </p:cNvPr>
              <p:cNvCxnSpPr/>
              <p:nvPr/>
            </p:nvCxnSpPr>
            <p:spPr>
              <a:xfrm flipV="1">
                <a:off x="5888462" y="5539673"/>
                <a:ext cx="609600" cy="289412"/>
              </a:xfrm>
              <a:prstGeom prst="line">
                <a:avLst/>
              </a:prstGeom>
              <a:ln>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3" name="直線コネクタ 42">
                <a:extLst>
                  <a:ext uri="{FF2B5EF4-FFF2-40B4-BE49-F238E27FC236}">
                    <a16:creationId xmlns:a16="http://schemas.microsoft.com/office/drawing/2014/main" id="{BD892A39-8817-48A7-9FF2-8856CE406851}"/>
                  </a:ext>
                </a:extLst>
              </p:cNvPr>
              <p:cNvCxnSpPr>
                <a:cxnSpLocks/>
              </p:cNvCxnSpPr>
              <p:nvPr/>
            </p:nvCxnSpPr>
            <p:spPr>
              <a:xfrm>
                <a:off x="4267855" y="5316090"/>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47377213-3C22-4E0D-90CE-0A18FEC35572}"/>
                  </a:ext>
                </a:extLst>
              </p:cNvPr>
              <p:cNvCxnSpPr>
                <a:cxnSpLocks/>
              </p:cNvCxnSpPr>
              <p:nvPr/>
            </p:nvCxnSpPr>
            <p:spPr>
              <a:xfrm>
                <a:off x="5916270" y="5525427"/>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7A631796-A5F4-47A5-AC01-91B3ACB25AE2}"/>
                  </a:ext>
                </a:extLst>
              </p:cNvPr>
              <p:cNvCxnSpPr>
                <a:cxnSpLocks/>
              </p:cNvCxnSpPr>
              <p:nvPr/>
            </p:nvCxnSpPr>
            <p:spPr>
              <a:xfrm>
                <a:off x="5131928" y="5115526"/>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0F242B94-C469-490A-B0D3-DA85DAC0C660}"/>
                  </a:ext>
                </a:extLst>
              </p:cNvPr>
              <p:cNvCxnSpPr>
                <a:cxnSpLocks/>
              </p:cNvCxnSpPr>
              <p:nvPr/>
            </p:nvCxnSpPr>
            <p:spPr>
              <a:xfrm>
                <a:off x="5944079" y="5079970"/>
                <a:ext cx="553983" cy="352964"/>
              </a:xfrm>
              <a:prstGeom prst="line">
                <a:avLst/>
              </a:prstGeom>
              <a:ln>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7" name="直線コネクタ 46">
                <a:extLst>
                  <a:ext uri="{FF2B5EF4-FFF2-40B4-BE49-F238E27FC236}">
                    <a16:creationId xmlns:a16="http://schemas.microsoft.com/office/drawing/2014/main" id="{D9BD5772-2BE0-4E03-87B5-DAB4C29A1559}"/>
                  </a:ext>
                </a:extLst>
              </p:cNvPr>
              <p:cNvCxnSpPr>
                <a:cxnSpLocks/>
              </p:cNvCxnSpPr>
              <p:nvPr/>
            </p:nvCxnSpPr>
            <p:spPr>
              <a:xfrm>
                <a:off x="4320414" y="5751890"/>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8" name="直線コネクタ 47">
                <a:extLst>
                  <a:ext uri="{FF2B5EF4-FFF2-40B4-BE49-F238E27FC236}">
                    <a16:creationId xmlns:a16="http://schemas.microsoft.com/office/drawing/2014/main" id="{21CB5731-A033-4697-93EF-7359A147BF0F}"/>
                  </a:ext>
                </a:extLst>
              </p:cNvPr>
              <p:cNvCxnSpPr>
                <a:cxnSpLocks/>
              </p:cNvCxnSpPr>
              <p:nvPr/>
            </p:nvCxnSpPr>
            <p:spPr>
              <a:xfrm>
                <a:off x="5916269" y="5864815"/>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7DE518F4-8947-4561-AFF3-7E9B175D692D}"/>
                  </a:ext>
                </a:extLst>
              </p:cNvPr>
              <p:cNvCxnSpPr>
                <a:cxnSpLocks/>
              </p:cNvCxnSpPr>
              <p:nvPr/>
            </p:nvCxnSpPr>
            <p:spPr>
              <a:xfrm>
                <a:off x="5131928" y="4970640"/>
                <a:ext cx="553983" cy="352964"/>
              </a:xfrm>
              <a:prstGeom prst="line">
                <a:avLst/>
              </a:prstGeom>
              <a:ln>
                <a:solidFill>
                  <a:schemeClr val="accent6">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0" name="直線コネクタ 49">
                <a:extLst>
                  <a:ext uri="{FF2B5EF4-FFF2-40B4-BE49-F238E27FC236}">
                    <a16:creationId xmlns:a16="http://schemas.microsoft.com/office/drawing/2014/main" id="{7CE8D723-AB7E-48F9-97BD-A23DEEFFFA33}"/>
                  </a:ext>
                </a:extLst>
              </p:cNvPr>
              <p:cNvCxnSpPr/>
              <p:nvPr/>
            </p:nvCxnSpPr>
            <p:spPr>
              <a:xfrm flipV="1">
                <a:off x="4272993" y="5241509"/>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1" name="直線コネクタ 50">
                <a:extLst>
                  <a:ext uri="{FF2B5EF4-FFF2-40B4-BE49-F238E27FC236}">
                    <a16:creationId xmlns:a16="http://schemas.microsoft.com/office/drawing/2014/main" id="{F932AF4E-6D9C-4DFE-80A2-C1E50427A207}"/>
                  </a:ext>
                </a:extLst>
              </p:cNvPr>
              <p:cNvCxnSpPr/>
              <p:nvPr/>
            </p:nvCxnSpPr>
            <p:spPr>
              <a:xfrm flipV="1">
                <a:off x="5083671" y="5206930"/>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2" name="直線コネクタ 51">
                <a:extLst>
                  <a:ext uri="{FF2B5EF4-FFF2-40B4-BE49-F238E27FC236}">
                    <a16:creationId xmlns:a16="http://schemas.microsoft.com/office/drawing/2014/main" id="{099AC02F-264C-49A4-838B-E6655830BDD2}"/>
                  </a:ext>
                </a:extLst>
              </p:cNvPr>
              <p:cNvCxnSpPr/>
              <p:nvPr/>
            </p:nvCxnSpPr>
            <p:spPr>
              <a:xfrm flipV="1">
                <a:off x="5049520" y="5884392"/>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3" name="直線コネクタ 52">
                <a:extLst>
                  <a:ext uri="{FF2B5EF4-FFF2-40B4-BE49-F238E27FC236}">
                    <a16:creationId xmlns:a16="http://schemas.microsoft.com/office/drawing/2014/main" id="{23ACBB47-DF6A-4AF3-8B56-AFC6FAD0C71C}"/>
                  </a:ext>
                </a:extLst>
              </p:cNvPr>
              <p:cNvCxnSpPr/>
              <p:nvPr/>
            </p:nvCxnSpPr>
            <p:spPr>
              <a:xfrm flipV="1">
                <a:off x="5888462" y="5088812"/>
                <a:ext cx="609600" cy="289412"/>
              </a:xfrm>
              <a:prstGeom prst="line">
                <a:avLst/>
              </a:prstGeom>
              <a:ln>
                <a:solidFill>
                  <a:schemeClr val="accent5"/>
                </a:solidFill>
                <a:tailEnd type="none"/>
              </a:ln>
              <a:effectLst/>
            </p:spPr>
            <p:style>
              <a:lnRef idx="2">
                <a:schemeClr val="accent1"/>
              </a:lnRef>
              <a:fillRef idx="0">
                <a:schemeClr val="accent1"/>
              </a:fillRef>
              <a:effectRef idx="1">
                <a:schemeClr val="accent1"/>
              </a:effectRef>
              <a:fontRef idx="minor">
                <a:schemeClr val="tx1"/>
              </a:fontRef>
            </p:style>
          </p:cxnSp>
        </p:grpSp>
      </p:grpSp>
      <p:sp>
        <p:nvSpPr>
          <p:cNvPr id="4" name="矢印: 下 3">
            <a:extLst>
              <a:ext uri="{FF2B5EF4-FFF2-40B4-BE49-F238E27FC236}">
                <a16:creationId xmlns:a16="http://schemas.microsoft.com/office/drawing/2014/main" id="{C124D96F-F57C-462D-A6FE-187524662022}"/>
              </a:ext>
            </a:extLst>
          </p:cNvPr>
          <p:cNvSpPr/>
          <p:nvPr/>
        </p:nvSpPr>
        <p:spPr>
          <a:xfrm>
            <a:off x="3876725" y="3556000"/>
            <a:ext cx="3994656" cy="506264"/>
          </a:xfrm>
          <a:prstGeom prst="downArrow">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chemeClr val="bg1"/>
                </a:solidFill>
                <a:cs typeface="ＭＳ Ｐゴシック"/>
              </a:rPr>
              <a:t>できあがったモデル</a:t>
            </a:r>
          </a:p>
        </p:txBody>
      </p:sp>
    </p:spTree>
    <p:extLst>
      <p:ext uri="{BB962C8B-B14F-4D97-AF65-F5344CB8AC3E}">
        <p14:creationId xmlns:p14="http://schemas.microsoft.com/office/powerpoint/2010/main" val="7059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A2B47-5D3D-4766-924E-FD776DFF74E9}"/>
              </a:ext>
            </a:extLst>
          </p:cNvPr>
          <p:cNvSpPr>
            <a:spLocks noGrp="1"/>
          </p:cNvSpPr>
          <p:nvPr>
            <p:ph type="title"/>
          </p:nvPr>
        </p:nvSpPr>
        <p:spPr/>
        <p:txBody>
          <a:bodyPr/>
          <a:lstStyle/>
          <a:p>
            <a:r>
              <a:rPr lang="ja-JP" altLang="en-US"/>
              <a:t>深層学習の計算処理に関する基礎知識</a:t>
            </a:r>
          </a:p>
        </p:txBody>
      </p:sp>
      <p:sp>
        <p:nvSpPr>
          <p:cNvPr id="4" name="正方形/長方形 3">
            <a:extLst>
              <a:ext uri="{FF2B5EF4-FFF2-40B4-BE49-F238E27FC236}">
                <a16:creationId xmlns:a16="http://schemas.microsoft.com/office/drawing/2014/main" id="{2F4C9B7D-8734-4321-AC9A-25BDDAA69E89}"/>
              </a:ext>
            </a:extLst>
          </p:cNvPr>
          <p:cNvSpPr/>
          <p:nvPr/>
        </p:nvSpPr>
        <p:spPr>
          <a:xfrm>
            <a:off x="467544" y="1155434"/>
            <a:ext cx="2021656" cy="161178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Meiryo" panose="020B0604030504040204" pitchFamily="34" charset="-128"/>
                <a:ea typeface="Meiryo" panose="020B0604030504040204" pitchFamily="34" charset="-128"/>
              </a:rPr>
              <a:t>人工知能の</a:t>
            </a:r>
            <a:endParaRPr kumimoji="1" lang="en-US" altLang="ja-JP" sz="2000">
              <a:solidFill>
                <a:schemeClr val="bg1"/>
              </a:solidFill>
              <a:latin typeface="Meiryo" panose="020B0604030504040204" pitchFamily="34" charset="-128"/>
              <a:ea typeface="Meiryo" panose="020B0604030504040204" pitchFamily="34" charset="-128"/>
            </a:endParaRPr>
          </a:p>
          <a:p>
            <a:pPr algn="ctr"/>
            <a:r>
              <a:rPr kumimoji="1" lang="en-US" altLang="ja-JP" sz="2000">
                <a:solidFill>
                  <a:schemeClr val="bg1"/>
                </a:solidFill>
                <a:latin typeface="Meiryo" panose="020B0604030504040204" pitchFamily="34" charset="-128"/>
                <a:ea typeface="Meiryo" panose="020B0604030504040204" pitchFamily="34" charset="-128"/>
              </a:rPr>
              <a:t>2</a:t>
            </a:r>
            <a:r>
              <a:rPr kumimoji="1" lang="ja-JP" altLang="en-US" sz="2000">
                <a:solidFill>
                  <a:schemeClr val="bg1"/>
                </a:solidFill>
                <a:latin typeface="Meiryo" panose="020B0604030504040204" pitchFamily="34" charset="-128"/>
                <a:ea typeface="Meiryo" panose="020B0604030504040204" pitchFamily="34" charset="-128"/>
              </a:rPr>
              <a:t>つの処理</a:t>
            </a:r>
            <a:endParaRPr kumimoji="1" lang="ja-JP" altLang="en-US" sz="2000" dirty="0" err="1">
              <a:solidFill>
                <a:schemeClr val="bg1"/>
              </a:solidFill>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D2759564-64AF-499A-A2C3-B8B94C105D5C}"/>
              </a:ext>
            </a:extLst>
          </p:cNvPr>
          <p:cNvSpPr/>
          <p:nvPr/>
        </p:nvSpPr>
        <p:spPr>
          <a:xfrm>
            <a:off x="4846320" y="1155434"/>
            <a:ext cx="3830136" cy="76480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a:solidFill>
                  <a:schemeClr val="bg1"/>
                </a:solidFill>
                <a:latin typeface="Meiryo" panose="020B0604030504040204" pitchFamily="34" charset="-128"/>
                <a:ea typeface="Meiryo" panose="020B0604030504040204" pitchFamily="34" charset="-128"/>
              </a:rPr>
              <a:t>ビッグデータを使ってニューラルネットワークを訓練する</a:t>
            </a:r>
          </a:p>
        </p:txBody>
      </p:sp>
      <p:sp>
        <p:nvSpPr>
          <p:cNvPr id="6" name="正方形/長方形 5">
            <a:extLst>
              <a:ext uri="{FF2B5EF4-FFF2-40B4-BE49-F238E27FC236}">
                <a16:creationId xmlns:a16="http://schemas.microsoft.com/office/drawing/2014/main" id="{28C6FA98-B296-472D-838E-2481EB4FA8C7}"/>
              </a:ext>
            </a:extLst>
          </p:cNvPr>
          <p:cNvSpPr/>
          <p:nvPr/>
        </p:nvSpPr>
        <p:spPr>
          <a:xfrm>
            <a:off x="3667760" y="1155434"/>
            <a:ext cx="1127760" cy="764806"/>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bg1"/>
                </a:solidFill>
                <a:latin typeface="Meiryo" panose="020B0604030504040204" pitchFamily="34" charset="-128"/>
                <a:ea typeface="Meiryo" panose="020B0604030504040204" pitchFamily="34" charset="-128"/>
              </a:rPr>
              <a:t>学習</a:t>
            </a:r>
            <a:endParaRPr lang="en-US" altLang="ja-JP" sz="1600">
              <a:solidFill>
                <a:schemeClr val="bg1"/>
              </a:solidFill>
              <a:latin typeface="Meiryo" panose="020B0604030504040204" pitchFamily="34" charset="-128"/>
              <a:ea typeface="Meiryo" panose="020B0604030504040204" pitchFamily="34" charset="-128"/>
            </a:endParaRPr>
          </a:p>
          <a:p>
            <a:pPr algn="ctr"/>
            <a:r>
              <a:rPr lang="ja-JP" altLang="en-US" sz="1600">
                <a:solidFill>
                  <a:schemeClr val="bg1"/>
                </a:solidFill>
                <a:latin typeface="Meiryo" panose="020B0604030504040204" pitchFamily="34" charset="-128"/>
                <a:ea typeface="Meiryo" panose="020B0604030504040204" pitchFamily="34" charset="-128"/>
              </a:rPr>
              <a:t>訓練</a:t>
            </a:r>
          </a:p>
        </p:txBody>
      </p:sp>
      <p:sp>
        <p:nvSpPr>
          <p:cNvPr id="7" name="正方形/長方形 6">
            <a:extLst>
              <a:ext uri="{FF2B5EF4-FFF2-40B4-BE49-F238E27FC236}">
                <a16:creationId xmlns:a16="http://schemas.microsoft.com/office/drawing/2014/main" id="{7852411B-26C2-4875-AF4C-DDE2117BF22A}"/>
              </a:ext>
            </a:extLst>
          </p:cNvPr>
          <p:cNvSpPr/>
          <p:nvPr/>
        </p:nvSpPr>
        <p:spPr>
          <a:xfrm>
            <a:off x="4846320" y="2002412"/>
            <a:ext cx="3830136" cy="76480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a:solidFill>
                  <a:schemeClr val="bg1"/>
                </a:solidFill>
                <a:latin typeface="Meiryo" panose="020B0604030504040204" pitchFamily="34" charset="-128"/>
                <a:ea typeface="Meiryo" panose="020B0604030504040204" pitchFamily="34" charset="-128"/>
              </a:rPr>
              <a:t>訓練されたニューラルネットワークを使って画像認識や判断を行う</a:t>
            </a:r>
          </a:p>
        </p:txBody>
      </p:sp>
      <p:sp>
        <p:nvSpPr>
          <p:cNvPr id="8" name="正方形/長方形 7">
            <a:extLst>
              <a:ext uri="{FF2B5EF4-FFF2-40B4-BE49-F238E27FC236}">
                <a16:creationId xmlns:a16="http://schemas.microsoft.com/office/drawing/2014/main" id="{44D275B2-6F76-469E-B67A-44A9534CF93A}"/>
              </a:ext>
            </a:extLst>
          </p:cNvPr>
          <p:cNvSpPr/>
          <p:nvPr/>
        </p:nvSpPr>
        <p:spPr>
          <a:xfrm>
            <a:off x="3667760" y="2002412"/>
            <a:ext cx="1127760" cy="764806"/>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bg1"/>
                </a:solidFill>
                <a:latin typeface="Meiryo" panose="020B0604030504040204" pitchFamily="34" charset="-128"/>
                <a:ea typeface="Meiryo" panose="020B0604030504040204" pitchFamily="34" charset="-128"/>
              </a:rPr>
              <a:t>推論</a:t>
            </a:r>
          </a:p>
        </p:txBody>
      </p:sp>
      <p:cxnSp>
        <p:nvCxnSpPr>
          <p:cNvPr id="10" name="コネクタ: カギ線 9">
            <a:extLst>
              <a:ext uri="{FF2B5EF4-FFF2-40B4-BE49-F238E27FC236}">
                <a16:creationId xmlns:a16="http://schemas.microsoft.com/office/drawing/2014/main" id="{8921D0C0-419D-4703-A0E9-F10B155747E8}"/>
              </a:ext>
            </a:extLst>
          </p:cNvPr>
          <p:cNvCxnSpPr>
            <a:cxnSpLocks/>
            <a:stCxn id="4" idx="3"/>
            <a:endCxn id="6" idx="1"/>
          </p:cNvCxnSpPr>
          <p:nvPr/>
        </p:nvCxnSpPr>
        <p:spPr>
          <a:xfrm flipV="1">
            <a:off x="2489200" y="1537837"/>
            <a:ext cx="1178560" cy="423489"/>
          </a:xfrm>
          <a:prstGeom prst="bentConnector3">
            <a:avLst/>
          </a:prstGeom>
          <a:ln>
            <a:solidFill>
              <a:schemeClr val="accent5"/>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 name="コネクタ: カギ線 11">
            <a:extLst>
              <a:ext uri="{FF2B5EF4-FFF2-40B4-BE49-F238E27FC236}">
                <a16:creationId xmlns:a16="http://schemas.microsoft.com/office/drawing/2014/main" id="{03545961-221F-45A5-A1E9-A8E093650D5C}"/>
              </a:ext>
            </a:extLst>
          </p:cNvPr>
          <p:cNvCxnSpPr>
            <a:cxnSpLocks/>
            <a:stCxn id="4" idx="3"/>
            <a:endCxn id="8" idx="1"/>
          </p:cNvCxnSpPr>
          <p:nvPr/>
        </p:nvCxnSpPr>
        <p:spPr>
          <a:xfrm>
            <a:off x="2489200" y="1961326"/>
            <a:ext cx="1178560" cy="423489"/>
          </a:xfrm>
          <a:prstGeom prst="bentConnector3">
            <a:avLst/>
          </a:prstGeom>
          <a:ln>
            <a:solidFill>
              <a:schemeClr val="accent5"/>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正方形/長方形 14">
            <a:extLst>
              <a:ext uri="{FF2B5EF4-FFF2-40B4-BE49-F238E27FC236}">
                <a16:creationId xmlns:a16="http://schemas.microsoft.com/office/drawing/2014/main" id="{B6528E64-A439-4D3E-B613-67A38AB595BC}"/>
              </a:ext>
            </a:extLst>
          </p:cNvPr>
          <p:cNvSpPr/>
          <p:nvPr/>
        </p:nvSpPr>
        <p:spPr>
          <a:xfrm>
            <a:off x="467544" y="3100930"/>
            <a:ext cx="8208912" cy="76480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bg1"/>
                </a:solidFill>
                <a:latin typeface="Meiryo" panose="020B0604030504040204" pitchFamily="34" charset="-128"/>
                <a:ea typeface="Meiryo" panose="020B0604030504040204" pitchFamily="34" charset="-128"/>
              </a:rPr>
              <a:t>学習には膨大な計算能力が必要</a:t>
            </a:r>
          </a:p>
        </p:txBody>
      </p:sp>
      <p:sp>
        <p:nvSpPr>
          <p:cNvPr id="16" name="正方形/長方形 15">
            <a:extLst>
              <a:ext uri="{FF2B5EF4-FFF2-40B4-BE49-F238E27FC236}">
                <a16:creationId xmlns:a16="http://schemas.microsoft.com/office/drawing/2014/main" id="{CAB08D67-8345-4FFB-9E23-8FC109D4495F}"/>
              </a:ext>
            </a:extLst>
          </p:cNvPr>
          <p:cNvSpPr/>
          <p:nvPr/>
        </p:nvSpPr>
        <p:spPr>
          <a:xfrm>
            <a:off x="467544" y="3947058"/>
            <a:ext cx="8208912" cy="76480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bg1"/>
                </a:solidFill>
                <a:latin typeface="Meiryo" panose="020B0604030504040204" pitchFamily="34" charset="-128"/>
                <a:ea typeface="Meiryo" panose="020B0604030504040204" pitchFamily="34" charset="-128"/>
              </a:rPr>
              <a:t>推論には学習ほどの計算能力は不要</a:t>
            </a:r>
          </a:p>
        </p:txBody>
      </p:sp>
      <p:sp>
        <p:nvSpPr>
          <p:cNvPr id="17" name="正方形/長方形 16">
            <a:extLst>
              <a:ext uri="{FF2B5EF4-FFF2-40B4-BE49-F238E27FC236}">
                <a16:creationId xmlns:a16="http://schemas.microsoft.com/office/drawing/2014/main" id="{DD19B03F-EE6C-4DB4-AF93-A19139DD0B75}"/>
              </a:ext>
            </a:extLst>
          </p:cNvPr>
          <p:cNvSpPr/>
          <p:nvPr/>
        </p:nvSpPr>
        <p:spPr>
          <a:xfrm>
            <a:off x="467544" y="4793185"/>
            <a:ext cx="8208912" cy="12621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bg1"/>
                </a:solidFill>
                <a:latin typeface="Meiryo" panose="020B0604030504040204" pitchFamily="34" charset="-128"/>
                <a:ea typeface="Meiryo" panose="020B0604030504040204" pitchFamily="34" charset="-128"/>
              </a:rPr>
              <a:t>計算自体は単純で精度も低い積和演算の繰り返しだが、計算の数が膨大</a:t>
            </a:r>
          </a:p>
        </p:txBody>
      </p:sp>
    </p:spTree>
    <p:extLst>
      <p:ext uri="{BB962C8B-B14F-4D97-AF65-F5344CB8AC3E}">
        <p14:creationId xmlns:p14="http://schemas.microsoft.com/office/powerpoint/2010/main" val="2825915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Apple</a:t>
            </a:r>
            <a:r>
              <a:rPr kumimoji="1" lang="ja-JP" altLang="en-US"/>
              <a:t> </a:t>
            </a:r>
            <a:r>
              <a:rPr kumimoji="1" lang="en-US" altLang="ja-JP" dirty="0"/>
              <a:t>A1</a:t>
            </a:r>
            <a:r>
              <a:rPr lang="en-US" altLang="ja-JP" dirty="0"/>
              <a:t>2</a:t>
            </a:r>
            <a:r>
              <a:rPr kumimoji="1" lang="ja-JP" altLang="en-US"/>
              <a:t> </a:t>
            </a:r>
            <a:r>
              <a:rPr kumimoji="1" lang="en-US" altLang="ja-JP" dirty="0"/>
              <a:t>Bionic</a:t>
            </a:r>
            <a:endParaRPr kumimoji="1" lang="ja-JP" altLang="en-US" dirty="0"/>
          </a:p>
        </p:txBody>
      </p:sp>
      <p:sp>
        <p:nvSpPr>
          <p:cNvPr id="3" name="正方形/長方形 2"/>
          <p:cNvSpPr/>
          <p:nvPr/>
        </p:nvSpPr>
        <p:spPr>
          <a:xfrm>
            <a:off x="4171949" y="1585913"/>
            <a:ext cx="4414838" cy="4338637"/>
          </a:xfrm>
          <a:prstGeom prst="rect">
            <a:avLst/>
          </a:prstGeom>
          <a:solidFill>
            <a:schemeClr val="bg1">
              <a:lumMod val="8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eiryo" panose="020B0604030504040204" pitchFamily="34" charset="-128"/>
              <a:ea typeface="Meiryo" panose="020B0604030504040204" pitchFamily="34" charset="-128"/>
              <a:cs typeface="ＭＳ Ｐゴシック"/>
            </a:endParaRPr>
          </a:p>
        </p:txBody>
      </p:sp>
      <p:sp>
        <p:nvSpPr>
          <p:cNvPr id="4" name="正方形/長方形 3"/>
          <p:cNvSpPr/>
          <p:nvPr/>
        </p:nvSpPr>
        <p:spPr>
          <a:xfrm>
            <a:off x="4324350" y="1738313"/>
            <a:ext cx="2605087" cy="1862137"/>
          </a:xfrm>
          <a:prstGeom prst="rect">
            <a:avLst/>
          </a:prstGeom>
          <a:solidFill>
            <a:schemeClr val="tx1">
              <a:lumMod val="65000"/>
              <a:lumOff val="3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2800" dirty="0">
                <a:solidFill>
                  <a:schemeClr val="bg1"/>
                </a:solidFill>
                <a:latin typeface="Meiryo" panose="020B0604030504040204" pitchFamily="34" charset="-128"/>
                <a:ea typeface="Meiryo" panose="020B0604030504040204" pitchFamily="34" charset="-128"/>
                <a:cs typeface="ＭＳ Ｐゴシック"/>
              </a:rPr>
              <a:t>CPU</a:t>
            </a: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6" name="正方形/長方形 5"/>
          <p:cNvSpPr/>
          <p:nvPr/>
        </p:nvSpPr>
        <p:spPr>
          <a:xfrm>
            <a:off x="5695949" y="2262188"/>
            <a:ext cx="1088232" cy="581025"/>
          </a:xfrm>
          <a:prstGeom prst="rect">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7" name="正方形/長方形 6"/>
          <p:cNvSpPr/>
          <p:nvPr/>
        </p:nvSpPr>
        <p:spPr>
          <a:xfrm>
            <a:off x="5695949" y="2931319"/>
            <a:ext cx="504825" cy="581025"/>
          </a:xfrm>
          <a:prstGeom prst="rect">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8" name="正方形/長方形 7"/>
          <p:cNvSpPr/>
          <p:nvPr/>
        </p:nvSpPr>
        <p:spPr>
          <a:xfrm>
            <a:off x="6279356" y="2931318"/>
            <a:ext cx="504825" cy="581025"/>
          </a:xfrm>
          <a:prstGeom prst="rect">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9" name="正方形/長方形 8"/>
          <p:cNvSpPr/>
          <p:nvPr/>
        </p:nvSpPr>
        <p:spPr>
          <a:xfrm>
            <a:off x="4466034" y="2262188"/>
            <a:ext cx="1088232" cy="581025"/>
          </a:xfrm>
          <a:prstGeom prst="rect">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10" name="正方形/長方形 9"/>
          <p:cNvSpPr/>
          <p:nvPr/>
        </p:nvSpPr>
        <p:spPr>
          <a:xfrm>
            <a:off x="4466034" y="2931319"/>
            <a:ext cx="504825" cy="581025"/>
          </a:xfrm>
          <a:prstGeom prst="rect">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11" name="正方形/長方形 10"/>
          <p:cNvSpPr/>
          <p:nvPr/>
        </p:nvSpPr>
        <p:spPr>
          <a:xfrm>
            <a:off x="5049441" y="2931318"/>
            <a:ext cx="504825" cy="581025"/>
          </a:xfrm>
          <a:prstGeom prst="rect">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12" name="正方形/長方形 11"/>
          <p:cNvSpPr/>
          <p:nvPr/>
        </p:nvSpPr>
        <p:spPr>
          <a:xfrm>
            <a:off x="4324351" y="3745559"/>
            <a:ext cx="1955006" cy="1105196"/>
          </a:xfrm>
          <a:prstGeom prst="rect">
            <a:avLst/>
          </a:prstGeom>
          <a:solidFill>
            <a:schemeClr val="tx1">
              <a:lumMod val="65000"/>
              <a:lumOff val="3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a:solidFill>
                  <a:schemeClr val="bg1"/>
                </a:solidFill>
                <a:latin typeface="Meiryo" panose="020B0604030504040204" pitchFamily="34" charset="-128"/>
                <a:ea typeface="Meiryo" panose="020B0604030504040204" pitchFamily="34" charset="-128"/>
                <a:cs typeface="ＭＳ Ｐゴシック"/>
              </a:rPr>
              <a:t>ISP</a:t>
            </a:r>
          </a:p>
        </p:txBody>
      </p:sp>
      <p:sp>
        <p:nvSpPr>
          <p:cNvPr id="14" name="正方形/長方形 13"/>
          <p:cNvSpPr/>
          <p:nvPr/>
        </p:nvSpPr>
        <p:spPr>
          <a:xfrm>
            <a:off x="6455570" y="3745559"/>
            <a:ext cx="1955006" cy="1105196"/>
          </a:xfrm>
          <a:prstGeom prst="rect">
            <a:avLst/>
          </a:prstGeom>
          <a:solidFill>
            <a:schemeClr val="tx1">
              <a:lumMod val="65000"/>
              <a:lumOff val="3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chemeClr val="bg1"/>
                </a:solidFill>
                <a:latin typeface="Meiryo" panose="020B0604030504040204" pitchFamily="34" charset="-128"/>
                <a:ea typeface="Meiryo" panose="020B0604030504040204" pitchFamily="34" charset="-128"/>
                <a:cs typeface="ＭＳ Ｐゴシック"/>
              </a:rPr>
              <a:t>Neural</a:t>
            </a:r>
          </a:p>
          <a:p>
            <a:pPr algn="ctr"/>
            <a:r>
              <a:rPr kumimoji="1" lang="en-US" altLang="ja-JP" sz="2800" dirty="0">
                <a:solidFill>
                  <a:schemeClr val="bg1"/>
                </a:solidFill>
                <a:latin typeface="Meiryo" panose="020B0604030504040204" pitchFamily="34" charset="-128"/>
                <a:ea typeface="Meiryo" panose="020B0604030504040204" pitchFamily="34" charset="-128"/>
                <a:cs typeface="ＭＳ Ｐゴシック"/>
              </a:rPr>
              <a:t>engine</a:t>
            </a: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15" name="正方形/長方形 14"/>
          <p:cNvSpPr/>
          <p:nvPr/>
        </p:nvSpPr>
        <p:spPr>
          <a:xfrm>
            <a:off x="7081838" y="1752600"/>
            <a:ext cx="1328738" cy="1847850"/>
          </a:xfrm>
          <a:prstGeom prst="rect">
            <a:avLst/>
          </a:prstGeom>
          <a:solidFill>
            <a:schemeClr val="tx1">
              <a:lumMod val="65000"/>
              <a:lumOff val="3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chemeClr val="bg1"/>
                </a:solidFill>
                <a:latin typeface="Meiryo" panose="020B0604030504040204" pitchFamily="34" charset="-128"/>
                <a:ea typeface="Meiryo" panose="020B0604030504040204" pitchFamily="34" charset="-128"/>
                <a:cs typeface="ＭＳ Ｐゴシック"/>
              </a:rPr>
              <a:t>GPU</a:t>
            </a:r>
          </a:p>
          <a:p>
            <a:pPr algn="ctr"/>
            <a:endParaRPr kumimoji="1" lang="en-US" altLang="ja-JP" sz="2800" dirty="0">
              <a:solidFill>
                <a:schemeClr val="bg1"/>
              </a:solidFill>
              <a:latin typeface="Meiryo" panose="020B0604030504040204" pitchFamily="34" charset="-128"/>
              <a:ea typeface="Meiryo" panose="020B0604030504040204" pitchFamily="34" charset="-128"/>
              <a:cs typeface="ＭＳ Ｐゴシック"/>
            </a:endParaRPr>
          </a:p>
          <a:p>
            <a:pPr algn="ctr"/>
            <a:endParaRPr lang="en-US" altLang="ja-JP" sz="2800" dirty="0">
              <a:solidFill>
                <a:schemeClr val="bg1"/>
              </a:solidFill>
              <a:latin typeface="Meiryo" panose="020B0604030504040204" pitchFamily="34" charset="-128"/>
              <a:ea typeface="Meiryo" panose="020B0604030504040204" pitchFamily="34" charset="-128"/>
              <a:cs typeface="ＭＳ Ｐゴシック"/>
            </a:endParaRPr>
          </a:p>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18" name="正方形/長方形 17"/>
          <p:cNvSpPr/>
          <p:nvPr/>
        </p:nvSpPr>
        <p:spPr>
          <a:xfrm>
            <a:off x="4324351" y="5026673"/>
            <a:ext cx="1955006" cy="733423"/>
          </a:xfrm>
          <a:prstGeom prst="rect">
            <a:avLst/>
          </a:prstGeom>
          <a:solidFill>
            <a:schemeClr val="tx1">
              <a:lumMod val="65000"/>
              <a:lumOff val="3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chemeClr val="bg1"/>
                </a:solidFill>
                <a:latin typeface="Meiryo" panose="020B0604030504040204" pitchFamily="34" charset="-128"/>
                <a:ea typeface="Meiryo" panose="020B0604030504040204" pitchFamily="34" charset="-128"/>
                <a:cs typeface="ＭＳ Ｐゴシック"/>
              </a:rPr>
              <a:t>SRAM</a:t>
            </a: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19" name="正方形/長方形 18"/>
          <p:cNvSpPr/>
          <p:nvPr/>
        </p:nvSpPr>
        <p:spPr>
          <a:xfrm>
            <a:off x="6455570" y="5026673"/>
            <a:ext cx="1955006" cy="733423"/>
          </a:xfrm>
          <a:prstGeom prst="rect">
            <a:avLst/>
          </a:prstGeom>
          <a:solidFill>
            <a:schemeClr val="tx1">
              <a:lumMod val="65000"/>
              <a:lumOff val="3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chemeClr val="bg1"/>
                </a:solidFill>
                <a:latin typeface="Meiryo" panose="020B0604030504040204" pitchFamily="34" charset="-128"/>
                <a:ea typeface="Meiryo" panose="020B0604030504040204" pitchFamily="34" charset="-128"/>
                <a:cs typeface="ＭＳ Ｐゴシック"/>
              </a:rPr>
              <a:t>DRAM</a:t>
            </a: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pic>
        <p:nvPicPr>
          <p:cNvPr id="13" name="図 12">
            <a:extLst>
              <a:ext uri="{FF2B5EF4-FFF2-40B4-BE49-F238E27FC236}">
                <a16:creationId xmlns:a16="http://schemas.microsoft.com/office/drawing/2014/main" id="{CBD5DDEF-187A-7E45-A147-D14A28014CB2}"/>
              </a:ext>
            </a:extLst>
          </p:cNvPr>
          <p:cNvPicPr>
            <a:picLocks noChangeAspect="1"/>
          </p:cNvPicPr>
          <p:nvPr/>
        </p:nvPicPr>
        <p:blipFill>
          <a:blip r:embed="rId2"/>
          <a:stretch>
            <a:fillRect/>
          </a:stretch>
        </p:blipFill>
        <p:spPr>
          <a:xfrm>
            <a:off x="525248" y="1585636"/>
            <a:ext cx="3436557" cy="1843364"/>
          </a:xfrm>
          <a:prstGeom prst="rect">
            <a:avLst/>
          </a:prstGeom>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7DE902B4-8C65-2241-BA34-F3119D5BF2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9982" y="3600450"/>
            <a:ext cx="3448247" cy="2298831"/>
          </a:xfrm>
          <a:prstGeom prst="rect">
            <a:avLst/>
          </a:prstGeom>
          <a:effectLst>
            <a:outerShdw blurRad="50800" dist="38100" dir="2700000" algn="tl" rotWithShape="0">
              <a:prstClr val="black">
                <a:alpha val="40000"/>
              </a:prstClr>
            </a:outerShdw>
          </a:effectLst>
        </p:spPr>
      </p:pic>
      <p:sp>
        <p:nvSpPr>
          <p:cNvPr id="24" name="正方形/長方形 23">
            <a:extLst>
              <a:ext uri="{FF2B5EF4-FFF2-40B4-BE49-F238E27FC236}">
                <a16:creationId xmlns:a16="http://schemas.microsoft.com/office/drawing/2014/main" id="{A921D35F-84B2-DC44-A513-09D61E170AB0}"/>
              </a:ext>
            </a:extLst>
          </p:cNvPr>
          <p:cNvSpPr/>
          <p:nvPr/>
        </p:nvSpPr>
        <p:spPr>
          <a:xfrm>
            <a:off x="7177885" y="2262307"/>
            <a:ext cx="515646" cy="582505"/>
          </a:xfrm>
          <a:prstGeom prst="rect">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25" name="正方形/長方形 24">
            <a:extLst>
              <a:ext uri="{FF2B5EF4-FFF2-40B4-BE49-F238E27FC236}">
                <a16:creationId xmlns:a16="http://schemas.microsoft.com/office/drawing/2014/main" id="{FADD8A86-769B-F946-A924-37E1FBED21AC}"/>
              </a:ext>
            </a:extLst>
          </p:cNvPr>
          <p:cNvSpPr/>
          <p:nvPr/>
        </p:nvSpPr>
        <p:spPr>
          <a:xfrm>
            <a:off x="7788673" y="2262307"/>
            <a:ext cx="515646" cy="582505"/>
          </a:xfrm>
          <a:prstGeom prst="rect">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27" name="正方形/長方形 26">
            <a:extLst>
              <a:ext uri="{FF2B5EF4-FFF2-40B4-BE49-F238E27FC236}">
                <a16:creationId xmlns:a16="http://schemas.microsoft.com/office/drawing/2014/main" id="{65AFA9EE-ADBE-7E4F-A39E-752D98AB53FC}"/>
              </a:ext>
            </a:extLst>
          </p:cNvPr>
          <p:cNvSpPr/>
          <p:nvPr/>
        </p:nvSpPr>
        <p:spPr>
          <a:xfrm>
            <a:off x="7177885" y="2929838"/>
            <a:ext cx="515646" cy="582505"/>
          </a:xfrm>
          <a:prstGeom prst="rect">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
        <p:nvSpPr>
          <p:cNvPr id="28" name="正方形/長方形 27">
            <a:extLst>
              <a:ext uri="{FF2B5EF4-FFF2-40B4-BE49-F238E27FC236}">
                <a16:creationId xmlns:a16="http://schemas.microsoft.com/office/drawing/2014/main" id="{EC047175-6CEE-9046-B439-D08E64E25438}"/>
              </a:ext>
            </a:extLst>
          </p:cNvPr>
          <p:cNvSpPr/>
          <p:nvPr/>
        </p:nvSpPr>
        <p:spPr>
          <a:xfrm>
            <a:off x="7788673" y="2929838"/>
            <a:ext cx="515646" cy="582505"/>
          </a:xfrm>
          <a:prstGeom prst="rect">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dirty="0">
              <a:solidFill>
                <a:schemeClr val="bg1"/>
              </a:solidFill>
              <a:latin typeface="Meiryo" panose="020B0604030504040204" pitchFamily="34" charset="-128"/>
              <a:ea typeface="Meiryo" panose="020B0604030504040204" pitchFamily="34" charset="-128"/>
              <a:cs typeface="ＭＳ Ｐゴシック"/>
            </a:endParaRPr>
          </a:p>
        </p:txBody>
      </p:sp>
    </p:spTree>
    <p:extLst>
      <p:ext uri="{BB962C8B-B14F-4D97-AF65-F5344CB8AC3E}">
        <p14:creationId xmlns:p14="http://schemas.microsoft.com/office/powerpoint/2010/main" val="416402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31FD78-F554-4C6C-BA57-C6F1ED1326C6}"/>
              </a:ext>
            </a:extLst>
          </p:cNvPr>
          <p:cNvSpPr>
            <a:spLocks noGrp="1"/>
          </p:cNvSpPr>
          <p:nvPr>
            <p:ph type="title"/>
          </p:nvPr>
        </p:nvSpPr>
        <p:spPr/>
        <p:txBody>
          <a:bodyPr/>
          <a:lstStyle/>
          <a:p>
            <a:r>
              <a:rPr lang="ja-JP" altLang="en-US"/>
              <a:t>クライアント側での</a:t>
            </a:r>
            <a:r>
              <a:rPr lang="en-US" altLang="ja-JP"/>
              <a:t>AI</a:t>
            </a:r>
            <a:r>
              <a:rPr lang="ja-JP" altLang="en-US"/>
              <a:t>処理（推論）</a:t>
            </a:r>
          </a:p>
        </p:txBody>
      </p:sp>
      <p:pic>
        <p:nvPicPr>
          <p:cNvPr id="4" name="図 3">
            <a:extLst>
              <a:ext uri="{FF2B5EF4-FFF2-40B4-BE49-F238E27FC236}">
                <a16:creationId xmlns:a16="http://schemas.microsoft.com/office/drawing/2014/main" id="{C1348BD1-7E09-4E2C-A294-E0893E0C338A}"/>
              </a:ext>
            </a:extLst>
          </p:cNvPr>
          <p:cNvPicPr>
            <a:picLocks noChangeAspect="1"/>
          </p:cNvPicPr>
          <p:nvPr/>
        </p:nvPicPr>
        <p:blipFill>
          <a:blip r:embed="rId2"/>
          <a:stretch>
            <a:fillRect/>
          </a:stretch>
        </p:blipFill>
        <p:spPr>
          <a:xfrm>
            <a:off x="6625848" y="1277395"/>
            <a:ext cx="1968352" cy="1968352"/>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62327455-BEBB-4C0D-B5B2-7C93D0F12B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8350" y="1587035"/>
            <a:ext cx="1349072" cy="1349072"/>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7B214622-FE1C-428B-86B0-102F805A27E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33687" y="1575264"/>
            <a:ext cx="1266237" cy="1372615"/>
          </a:xfrm>
          <a:prstGeom prst="rect">
            <a:avLst/>
          </a:prstGeom>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FF1B9F3A-EB07-455A-8D97-65F7711EE2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7200" y="1497825"/>
            <a:ext cx="1638062" cy="1527493"/>
          </a:xfrm>
          <a:prstGeom prst="rect">
            <a:avLst/>
          </a:prstGeom>
          <a:effectLst>
            <a:outerShdw blurRad="50800" dist="38100" dir="2700000" algn="tl" rotWithShape="0">
              <a:prstClr val="black">
                <a:alpha val="40000"/>
              </a:prstClr>
            </a:outerShdw>
          </a:effectLst>
        </p:spPr>
      </p:pic>
      <p:sp>
        <p:nvSpPr>
          <p:cNvPr id="10" name="正方形/長方形 9">
            <a:extLst>
              <a:ext uri="{FF2B5EF4-FFF2-40B4-BE49-F238E27FC236}">
                <a16:creationId xmlns:a16="http://schemas.microsoft.com/office/drawing/2014/main" id="{6395082E-7A90-4F55-8D61-834AB8FBC06D}"/>
              </a:ext>
            </a:extLst>
          </p:cNvPr>
          <p:cNvSpPr/>
          <p:nvPr/>
        </p:nvSpPr>
        <p:spPr>
          <a:xfrm>
            <a:off x="396885" y="3404143"/>
            <a:ext cx="3916357" cy="416221"/>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音声認識</a:t>
            </a:r>
            <a:endParaRPr kumimoji="1" lang="ja-JP" altLang="en-US" sz="2000" dirty="0" err="1">
              <a:solidFill>
                <a:schemeClr val="bg1"/>
              </a:solidFill>
            </a:endParaRPr>
          </a:p>
        </p:txBody>
      </p:sp>
      <p:sp>
        <p:nvSpPr>
          <p:cNvPr id="11" name="正方形/長方形 10">
            <a:extLst>
              <a:ext uri="{FF2B5EF4-FFF2-40B4-BE49-F238E27FC236}">
                <a16:creationId xmlns:a16="http://schemas.microsoft.com/office/drawing/2014/main" id="{563E1DAA-D27D-4080-8AA1-76829691DE18}"/>
              </a:ext>
            </a:extLst>
          </p:cNvPr>
          <p:cNvSpPr/>
          <p:nvPr/>
        </p:nvSpPr>
        <p:spPr>
          <a:xfrm>
            <a:off x="396886" y="3907877"/>
            <a:ext cx="3916356" cy="41622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bg1"/>
                </a:solidFill>
              </a:rPr>
              <a:t>自然言語処理</a:t>
            </a:r>
          </a:p>
        </p:txBody>
      </p:sp>
      <p:sp>
        <p:nvSpPr>
          <p:cNvPr id="12" name="正方形/長方形 11">
            <a:extLst>
              <a:ext uri="{FF2B5EF4-FFF2-40B4-BE49-F238E27FC236}">
                <a16:creationId xmlns:a16="http://schemas.microsoft.com/office/drawing/2014/main" id="{0CE3519A-D375-4857-AA6F-BB25536A2824}"/>
              </a:ext>
            </a:extLst>
          </p:cNvPr>
          <p:cNvSpPr/>
          <p:nvPr/>
        </p:nvSpPr>
        <p:spPr>
          <a:xfrm>
            <a:off x="2403161" y="4411611"/>
            <a:ext cx="6370319" cy="416221"/>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画像認識</a:t>
            </a:r>
            <a:endParaRPr kumimoji="1" lang="ja-JP" altLang="en-US" sz="2000" dirty="0" err="1">
              <a:solidFill>
                <a:schemeClr val="bg1"/>
              </a:solidFill>
            </a:endParaRPr>
          </a:p>
        </p:txBody>
      </p:sp>
      <p:sp>
        <p:nvSpPr>
          <p:cNvPr id="13" name="正方形/長方形 12">
            <a:extLst>
              <a:ext uri="{FF2B5EF4-FFF2-40B4-BE49-F238E27FC236}">
                <a16:creationId xmlns:a16="http://schemas.microsoft.com/office/drawing/2014/main" id="{83EC49B1-CDDA-4C6C-B4A3-153F3E0863FD}"/>
              </a:ext>
            </a:extLst>
          </p:cNvPr>
          <p:cNvSpPr/>
          <p:nvPr/>
        </p:nvSpPr>
        <p:spPr>
          <a:xfrm>
            <a:off x="2403162" y="4914288"/>
            <a:ext cx="4119558" cy="41622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bg1"/>
                </a:solidFill>
              </a:rPr>
              <a:t>顔認識・顔認証</a:t>
            </a:r>
          </a:p>
        </p:txBody>
      </p:sp>
      <p:sp>
        <p:nvSpPr>
          <p:cNvPr id="14" name="正方形/長方形 13">
            <a:extLst>
              <a:ext uri="{FF2B5EF4-FFF2-40B4-BE49-F238E27FC236}">
                <a16:creationId xmlns:a16="http://schemas.microsoft.com/office/drawing/2014/main" id="{5919FBBA-6150-4535-A1EA-0AB217B98764}"/>
              </a:ext>
            </a:extLst>
          </p:cNvPr>
          <p:cNvSpPr/>
          <p:nvPr/>
        </p:nvSpPr>
        <p:spPr>
          <a:xfrm>
            <a:off x="6625848" y="4914287"/>
            <a:ext cx="2147632" cy="41622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bg1"/>
                </a:solidFill>
              </a:rPr>
              <a:t>周囲の状況を把握</a:t>
            </a:r>
          </a:p>
        </p:txBody>
      </p:sp>
      <p:sp>
        <p:nvSpPr>
          <p:cNvPr id="15" name="正方形/長方形 14">
            <a:extLst>
              <a:ext uri="{FF2B5EF4-FFF2-40B4-BE49-F238E27FC236}">
                <a16:creationId xmlns:a16="http://schemas.microsoft.com/office/drawing/2014/main" id="{BAE5E433-2143-4BD4-BA81-38486D4F2921}"/>
              </a:ext>
            </a:extLst>
          </p:cNvPr>
          <p:cNvSpPr/>
          <p:nvPr/>
        </p:nvSpPr>
        <p:spPr>
          <a:xfrm>
            <a:off x="4375088" y="5416963"/>
            <a:ext cx="4398391" cy="416221"/>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認知・判断</a:t>
            </a:r>
            <a:endParaRPr kumimoji="1" lang="ja-JP" altLang="en-US" sz="2000" dirty="0" err="1">
              <a:solidFill>
                <a:schemeClr val="bg1"/>
              </a:solidFill>
            </a:endParaRPr>
          </a:p>
        </p:txBody>
      </p:sp>
      <p:sp>
        <p:nvSpPr>
          <p:cNvPr id="16" name="正方形/長方形 15">
            <a:extLst>
              <a:ext uri="{FF2B5EF4-FFF2-40B4-BE49-F238E27FC236}">
                <a16:creationId xmlns:a16="http://schemas.microsoft.com/office/drawing/2014/main" id="{663AE74A-0EF0-4083-B991-7E5E19E26240}"/>
              </a:ext>
            </a:extLst>
          </p:cNvPr>
          <p:cNvSpPr/>
          <p:nvPr/>
        </p:nvSpPr>
        <p:spPr>
          <a:xfrm>
            <a:off x="6625847" y="5919638"/>
            <a:ext cx="2147632" cy="41622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bg1"/>
                </a:solidFill>
              </a:rPr>
              <a:t>状況予測・判断</a:t>
            </a:r>
          </a:p>
        </p:txBody>
      </p:sp>
      <p:sp>
        <p:nvSpPr>
          <p:cNvPr id="17" name="正方形/長方形 16">
            <a:extLst>
              <a:ext uri="{FF2B5EF4-FFF2-40B4-BE49-F238E27FC236}">
                <a16:creationId xmlns:a16="http://schemas.microsoft.com/office/drawing/2014/main" id="{66B91D16-91E3-4960-8C80-AFFACC082408}"/>
              </a:ext>
            </a:extLst>
          </p:cNvPr>
          <p:cNvSpPr/>
          <p:nvPr/>
        </p:nvSpPr>
        <p:spPr>
          <a:xfrm>
            <a:off x="4375088" y="5931555"/>
            <a:ext cx="2147632" cy="41622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bg1"/>
                </a:solidFill>
              </a:rPr>
              <a:t>不審者の検知</a:t>
            </a:r>
          </a:p>
        </p:txBody>
      </p:sp>
    </p:spTree>
    <p:extLst>
      <p:ext uri="{BB962C8B-B14F-4D97-AF65-F5344CB8AC3E}">
        <p14:creationId xmlns:p14="http://schemas.microsoft.com/office/powerpoint/2010/main" val="314550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F8D956-AD4B-447A-BE35-4070876DB341}"/>
              </a:ext>
            </a:extLst>
          </p:cNvPr>
          <p:cNvSpPr>
            <a:spLocks noGrp="1"/>
          </p:cNvSpPr>
          <p:nvPr>
            <p:ph type="title"/>
          </p:nvPr>
        </p:nvSpPr>
        <p:spPr/>
        <p:txBody>
          <a:bodyPr/>
          <a:lstStyle/>
          <a:p>
            <a:r>
              <a:rPr kumimoji="1" lang="en-US" altLang="ja-JP"/>
              <a:t>ARM</a:t>
            </a:r>
            <a:r>
              <a:rPr kumimoji="1" lang="ja-JP" altLang="en-US"/>
              <a:t>の</a:t>
            </a:r>
            <a:r>
              <a:rPr kumimoji="1" lang="en-US" altLang="ja-JP"/>
              <a:t>AI</a:t>
            </a:r>
            <a:r>
              <a:rPr kumimoji="1" lang="ja-JP" altLang="en-US"/>
              <a:t>アーキテクチャ</a:t>
            </a:r>
          </a:p>
        </p:txBody>
      </p:sp>
      <p:sp>
        <p:nvSpPr>
          <p:cNvPr id="3" name="正方形/長方形 2">
            <a:extLst>
              <a:ext uri="{FF2B5EF4-FFF2-40B4-BE49-F238E27FC236}">
                <a16:creationId xmlns:a16="http://schemas.microsoft.com/office/drawing/2014/main" id="{01595545-E1AC-4784-A57C-A89F8D85E00F}"/>
              </a:ext>
            </a:extLst>
          </p:cNvPr>
          <p:cNvSpPr/>
          <p:nvPr/>
        </p:nvSpPr>
        <p:spPr>
          <a:xfrm>
            <a:off x="457200" y="1015522"/>
            <a:ext cx="2781300" cy="142287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Meiryo" panose="020B0604030504040204" pitchFamily="34" charset="-128"/>
                <a:ea typeface="Meiryo" panose="020B0604030504040204" pitchFamily="34" charset="-128"/>
                <a:cs typeface="ＭＳ Ｐゴシック"/>
              </a:rPr>
              <a:t>ARM DynamIQ</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
        <p:nvSpPr>
          <p:cNvPr id="4" name="正方形/長方形 3">
            <a:extLst>
              <a:ext uri="{FF2B5EF4-FFF2-40B4-BE49-F238E27FC236}">
                <a16:creationId xmlns:a16="http://schemas.microsoft.com/office/drawing/2014/main" id="{CD7C3B9C-1409-4F7D-97A6-0DFC4C90B194}"/>
              </a:ext>
            </a:extLst>
          </p:cNvPr>
          <p:cNvSpPr/>
          <p:nvPr/>
        </p:nvSpPr>
        <p:spPr>
          <a:xfrm>
            <a:off x="457200" y="2590800"/>
            <a:ext cx="2781300" cy="142287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Meiryo" panose="020B0604030504040204" pitchFamily="34" charset="-128"/>
                <a:ea typeface="Meiryo" panose="020B0604030504040204" pitchFamily="34" charset="-128"/>
                <a:cs typeface="ＭＳ Ｐゴシック"/>
              </a:rPr>
              <a:t>Arm ML</a:t>
            </a:r>
          </a:p>
          <a:p>
            <a:pPr algn="ctr"/>
            <a:r>
              <a:rPr kumimoji="1" lang="ja-JP" altLang="en-US">
                <a:solidFill>
                  <a:srgbClr val="FFFFFF"/>
                </a:solidFill>
                <a:latin typeface="Meiryo" panose="020B0604030504040204" pitchFamily="34" charset="-128"/>
                <a:ea typeface="Meiryo" panose="020B0604030504040204" pitchFamily="34" charset="-128"/>
                <a:cs typeface="ＭＳ Ｐゴシック"/>
              </a:rPr>
              <a:t>（</a:t>
            </a:r>
            <a:r>
              <a:rPr kumimoji="1" lang="en-US" altLang="ja-JP">
                <a:solidFill>
                  <a:srgbClr val="FFFFFF"/>
                </a:solidFill>
                <a:latin typeface="Meiryo" panose="020B0604030504040204" pitchFamily="34" charset="-128"/>
                <a:ea typeface="Meiryo" panose="020B0604030504040204" pitchFamily="34" charset="-128"/>
                <a:cs typeface="ＭＳ Ｐゴシック"/>
              </a:rPr>
              <a:t>Machine Learning</a:t>
            </a:r>
            <a:r>
              <a:rPr kumimoji="1" lang="ja-JP" altLang="en-US">
                <a:solidFill>
                  <a:srgbClr val="FFFFFF"/>
                </a:solidFill>
                <a:latin typeface="Meiryo" panose="020B0604030504040204" pitchFamily="34" charset="-128"/>
                <a:ea typeface="Meiryo" panose="020B0604030504040204" pitchFamily="34" charset="-128"/>
                <a:cs typeface="ＭＳ Ｐゴシック"/>
              </a:rPr>
              <a:t>）</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
        <p:nvSpPr>
          <p:cNvPr id="5" name="正方形/長方形 4">
            <a:extLst>
              <a:ext uri="{FF2B5EF4-FFF2-40B4-BE49-F238E27FC236}">
                <a16:creationId xmlns:a16="http://schemas.microsoft.com/office/drawing/2014/main" id="{8F8CB872-E84E-452E-9C14-06899B98BB26}"/>
              </a:ext>
            </a:extLst>
          </p:cNvPr>
          <p:cNvSpPr/>
          <p:nvPr/>
        </p:nvSpPr>
        <p:spPr>
          <a:xfrm>
            <a:off x="457200" y="4166078"/>
            <a:ext cx="2781300" cy="142287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Meiryo" panose="020B0604030504040204" pitchFamily="34" charset="-128"/>
                <a:ea typeface="Meiryo" panose="020B0604030504040204" pitchFamily="34" charset="-128"/>
                <a:cs typeface="ＭＳ Ｐゴシック"/>
              </a:rPr>
              <a:t>Arm OD</a:t>
            </a:r>
          </a:p>
          <a:p>
            <a:pPr algn="ctr"/>
            <a:r>
              <a:rPr kumimoji="1" lang="ja-JP" altLang="en-US">
                <a:solidFill>
                  <a:srgbClr val="FFFFFF"/>
                </a:solidFill>
                <a:latin typeface="Meiryo" panose="020B0604030504040204" pitchFamily="34" charset="-128"/>
                <a:ea typeface="Meiryo" panose="020B0604030504040204" pitchFamily="34" charset="-128"/>
                <a:cs typeface="ＭＳ Ｐゴシック"/>
              </a:rPr>
              <a:t>（</a:t>
            </a:r>
            <a:r>
              <a:rPr kumimoji="1" lang="en-US" altLang="ja-JP">
                <a:solidFill>
                  <a:srgbClr val="FFFFFF"/>
                </a:solidFill>
                <a:latin typeface="Meiryo" panose="020B0604030504040204" pitchFamily="34" charset="-128"/>
                <a:ea typeface="Meiryo" panose="020B0604030504040204" pitchFamily="34" charset="-128"/>
                <a:cs typeface="ＭＳ Ｐゴシック"/>
              </a:rPr>
              <a:t>Object Detection</a:t>
            </a:r>
            <a:r>
              <a:rPr kumimoji="1" lang="ja-JP" altLang="en-US">
                <a:solidFill>
                  <a:srgbClr val="FFFFFF"/>
                </a:solidFill>
                <a:latin typeface="Meiryo" panose="020B0604030504040204" pitchFamily="34" charset="-128"/>
                <a:ea typeface="Meiryo" panose="020B0604030504040204" pitchFamily="34" charset="-128"/>
                <a:cs typeface="ＭＳ Ｐゴシック"/>
              </a:rPr>
              <a:t>）</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a:extLst>
              <a:ext uri="{FF2B5EF4-FFF2-40B4-BE49-F238E27FC236}">
                <a16:creationId xmlns:a16="http://schemas.microsoft.com/office/drawing/2014/main" id="{0329E974-A6FC-4563-8340-2682180619CB}"/>
              </a:ext>
            </a:extLst>
          </p:cNvPr>
          <p:cNvSpPr/>
          <p:nvPr/>
        </p:nvSpPr>
        <p:spPr>
          <a:xfrm>
            <a:off x="3390900" y="1015522"/>
            <a:ext cx="5295900" cy="1422878"/>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a:solidFill>
                  <a:srgbClr val="FFFFFF"/>
                </a:solidFill>
                <a:latin typeface="Meiryo" panose="020B0604030504040204" pitchFamily="34" charset="-128"/>
                <a:ea typeface="Meiryo" panose="020B0604030504040204" pitchFamily="34" charset="-128"/>
                <a:cs typeface="ＭＳ Ｐゴシック"/>
              </a:rPr>
              <a:t>2017</a:t>
            </a:r>
            <a:r>
              <a:rPr kumimoji="1" lang="ja-JP" altLang="en-US">
                <a:solidFill>
                  <a:srgbClr val="FFFFFF"/>
                </a:solidFill>
                <a:latin typeface="Meiryo" panose="020B0604030504040204" pitchFamily="34" charset="-128"/>
                <a:ea typeface="Meiryo" panose="020B0604030504040204" pitchFamily="34" charset="-128"/>
                <a:cs typeface="ＭＳ Ｐゴシック"/>
              </a:rPr>
              <a:t>年</a:t>
            </a:r>
            <a:r>
              <a:rPr kumimoji="1" lang="en-US" altLang="ja-JP">
                <a:solidFill>
                  <a:srgbClr val="FFFFFF"/>
                </a:solidFill>
                <a:latin typeface="Meiryo" panose="020B0604030504040204" pitchFamily="34" charset="-128"/>
                <a:ea typeface="Meiryo" panose="020B0604030504040204" pitchFamily="34" charset="-128"/>
                <a:cs typeface="ＭＳ Ｐゴシック"/>
              </a:rPr>
              <a:t>3</a:t>
            </a:r>
            <a:r>
              <a:rPr kumimoji="1" lang="ja-JP" altLang="en-US">
                <a:solidFill>
                  <a:srgbClr val="FFFFFF"/>
                </a:solidFill>
                <a:latin typeface="Meiryo" panose="020B0604030504040204" pitchFamily="34" charset="-128"/>
                <a:ea typeface="Meiryo" panose="020B0604030504040204" pitchFamily="34" charset="-128"/>
                <a:cs typeface="ＭＳ Ｐゴシック"/>
              </a:rPr>
              <a:t>月発表</a:t>
            </a:r>
            <a:endParaRPr kumimoji="1" lang="en-US" altLang="ja-JP">
              <a:solidFill>
                <a:srgbClr val="FFFFFF"/>
              </a:solidFill>
              <a:latin typeface="Meiryo" panose="020B0604030504040204" pitchFamily="34" charset="-128"/>
              <a:ea typeface="Meiryo" panose="020B0604030504040204" pitchFamily="34" charset="-128"/>
              <a:cs typeface="ＭＳ Ｐゴシック"/>
            </a:endParaRPr>
          </a:p>
          <a:p>
            <a:r>
              <a:rPr lang="en-US" altLang="ja-JP">
                <a:solidFill>
                  <a:srgbClr val="FFFFFF"/>
                </a:solidFill>
                <a:latin typeface="Meiryo" panose="020B0604030504040204" pitchFamily="34" charset="-128"/>
                <a:ea typeface="Meiryo" panose="020B0604030504040204" pitchFamily="34" charset="-128"/>
                <a:cs typeface="ＭＳ Ｐゴシック"/>
              </a:rPr>
              <a:t>CPU</a:t>
            </a:r>
            <a:r>
              <a:rPr lang="ja-JP" altLang="en-US">
                <a:solidFill>
                  <a:srgbClr val="FFFFFF"/>
                </a:solidFill>
                <a:latin typeface="Meiryo" panose="020B0604030504040204" pitchFamily="34" charset="-128"/>
                <a:ea typeface="Meiryo" panose="020B0604030504040204" pitchFamily="34" charset="-128"/>
                <a:cs typeface="ＭＳ Ｐゴシック"/>
              </a:rPr>
              <a:t>クラスタの規模を最大</a:t>
            </a:r>
            <a:r>
              <a:rPr lang="en-US" altLang="ja-JP">
                <a:solidFill>
                  <a:srgbClr val="FFFFFF"/>
                </a:solidFill>
                <a:latin typeface="Meiryo" panose="020B0604030504040204" pitchFamily="34" charset="-128"/>
                <a:ea typeface="Meiryo" panose="020B0604030504040204" pitchFamily="34" charset="-128"/>
                <a:cs typeface="ＭＳ Ｐゴシック"/>
              </a:rPr>
              <a:t>8</a:t>
            </a:r>
            <a:r>
              <a:rPr lang="ja-JP" altLang="en-US">
                <a:solidFill>
                  <a:srgbClr val="FFFFFF"/>
                </a:solidFill>
                <a:latin typeface="Meiryo" panose="020B0604030504040204" pitchFamily="34" charset="-128"/>
                <a:ea typeface="Meiryo" panose="020B0604030504040204" pitchFamily="34" charset="-128"/>
                <a:cs typeface="ＭＳ Ｐゴシック"/>
              </a:rPr>
              <a:t>コアに拡張</a:t>
            </a:r>
            <a:endParaRPr lang="en-US" altLang="ja-JP">
              <a:solidFill>
                <a:srgbClr val="FFFFFF"/>
              </a:solidFill>
              <a:latin typeface="Meiryo" panose="020B0604030504040204" pitchFamily="34" charset="-128"/>
              <a:ea typeface="Meiryo" panose="020B0604030504040204" pitchFamily="34" charset="-128"/>
              <a:cs typeface="ＭＳ Ｐゴシック"/>
            </a:endParaRPr>
          </a:p>
          <a:p>
            <a:r>
              <a:rPr lang="ja-JP" altLang="en-US">
                <a:solidFill>
                  <a:srgbClr val="FFFFFF"/>
                </a:solidFill>
                <a:latin typeface="Meiryo" panose="020B0604030504040204" pitchFamily="34" charset="-128"/>
                <a:ea typeface="Meiryo" panose="020B0604030504040204" pitchFamily="34" charset="-128"/>
                <a:cs typeface="ＭＳ Ｐゴシック"/>
              </a:rPr>
              <a:t>ヘテロジニアスマルチコア構成が可能</a:t>
            </a:r>
            <a:endParaRPr lang="en-US" altLang="ja-JP">
              <a:solidFill>
                <a:srgbClr val="FFFFFF"/>
              </a:solidFill>
              <a:latin typeface="Meiryo" panose="020B0604030504040204" pitchFamily="34" charset="-128"/>
              <a:ea typeface="Meiryo" panose="020B0604030504040204" pitchFamily="34" charset="-128"/>
              <a:cs typeface="ＭＳ Ｐゴシック"/>
            </a:endParaRPr>
          </a:p>
          <a:p>
            <a:r>
              <a:rPr kumimoji="1" lang="en-US" altLang="ja-JP">
                <a:solidFill>
                  <a:srgbClr val="FFFFFF"/>
                </a:solidFill>
                <a:latin typeface="Meiryo" panose="020B0604030504040204" pitchFamily="34" charset="-128"/>
                <a:ea typeface="Meiryo" panose="020B0604030504040204" pitchFamily="34" charset="-128"/>
                <a:cs typeface="ＭＳ Ｐゴシック"/>
              </a:rPr>
              <a:t>AI/ML</a:t>
            </a:r>
            <a:r>
              <a:rPr kumimoji="1" lang="ja-JP" altLang="en-US">
                <a:solidFill>
                  <a:srgbClr val="FFFFFF"/>
                </a:solidFill>
                <a:latin typeface="Meiryo" panose="020B0604030504040204" pitchFamily="34" charset="-128"/>
                <a:ea typeface="Meiryo" panose="020B0604030504040204" pitchFamily="34" charset="-128"/>
                <a:cs typeface="ＭＳ Ｐゴシック"/>
              </a:rPr>
              <a:t>「にも」有効</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546B08A7-5932-441C-BF3C-E9A07E31A4BF}"/>
              </a:ext>
            </a:extLst>
          </p:cNvPr>
          <p:cNvSpPr/>
          <p:nvPr/>
        </p:nvSpPr>
        <p:spPr>
          <a:xfrm>
            <a:off x="3390900" y="2590800"/>
            <a:ext cx="5295900" cy="1422878"/>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a:solidFill>
                  <a:srgbClr val="FFFFFF"/>
                </a:solidFill>
                <a:latin typeface="Meiryo" panose="020B0604030504040204" pitchFamily="34" charset="-128"/>
                <a:ea typeface="Meiryo" panose="020B0604030504040204" pitchFamily="34" charset="-128"/>
                <a:cs typeface="ＭＳ Ｐゴシック"/>
              </a:rPr>
              <a:t>モバイルデバイス上での機械学習を高速化</a:t>
            </a:r>
            <a:endParaRPr lang="en-US" altLang="ja-JP">
              <a:solidFill>
                <a:srgbClr val="FFFFFF"/>
              </a:solidFill>
              <a:latin typeface="Meiryo" panose="020B0604030504040204" pitchFamily="34" charset="-128"/>
              <a:ea typeface="Meiryo" panose="020B0604030504040204" pitchFamily="34" charset="-128"/>
              <a:cs typeface="ＭＳ Ｐゴシック"/>
            </a:endParaRPr>
          </a:p>
          <a:p>
            <a:r>
              <a:rPr lang="ja-JP" altLang="en-US">
                <a:solidFill>
                  <a:srgbClr val="FFFFFF"/>
                </a:solidFill>
                <a:latin typeface="Meiryo" panose="020B0604030504040204" pitchFamily="34" charset="-128"/>
                <a:ea typeface="Meiryo" panose="020B0604030504040204" pitchFamily="34" charset="-128"/>
                <a:cs typeface="ＭＳ Ｐゴシック"/>
              </a:rPr>
              <a:t>毎秒</a:t>
            </a:r>
            <a:r>
              <a:rPr lang="en-US" altLang="ja-JP">
                <a:solidFill>
                  <a:srgbClr val="FFFFFF"/>
                </a:solidFill>
                <a:latin typeface="Meiryo" panose="020B0604030504040204" pitchFamily="34" charset="-128"/>
                <a:ea typeface="Meiryo" panose="020B0604030504040204" pitchFamily="34" charset="-128"/>
                <a:cs typeface="ＭＳ Ｐゴシック"/>
              </a:rPr>
              <a:t>4.6</a:t>
            </a:r>
            <a:r>
              <a:rPr lang="ja-JP" altLang="en-US">
                <a:solidFill>
                  <a:srgbClr val="FFFFFF"/>
                </a:solidFill>
                <a:latin typeface="Meiryo" panose="020B0604030504040204" pitchFamily="34" charset="-128"/>
                <a:ea typeface="Meiryo" panose="020B0604030504040204" pitchFamily="34" charset="-128"/>
                <a:cs typeface="ＭＳ Ｐゴシック"/>
              </a:rPr>
              <a:t>兆回以上の演算（</a:t>
            </a:r>
            <a:r>
              <a:rPr lang="en-US" altLang="ja-JP">
                <a:solidFill>
                  <a:srgbClr val="FFFFFF"/>
                </a:solidFill>
                <a:latin typeface="Meiryo" panose="020B0604030504040204" pitchFamily="34" charset="-128"/>
                <a:ea typeface="Meiryo" panose="020B0604030504040204" pitchFamily="34" charset="-128"/>
                <a:cs typeface="ＭＳ Ｐゴシック"/>
              </a:rPr>
              <a:t>4.6TOPs</a:t>
            </a:r>
            <a:r>
              <a:rPr lang="ja-JP" altLang="en-US">
                <a:solidFill>
                  <a:srgbClr val="FFFFFF"/>
                </a:solidFill>
                <a:latin typeface="Meiryo" panose="020B0604030504040204" pitchFamily="34" charset="-128"/>
                <a:ea typeface="Meiryo" panose="020B0604030504040204" pitchFamily="34" charset="-128"/>
                <a:cs typeface="ＭＳ Ｐゴシック"/>
              </a:rPr>
              <a:t>）が可能</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
        <p:nvSpPr>
          <p:cNvPr id="8" name="正方形/長方形 7">
            <a:extLst>
              <a:ext uri="{FF2B5EF4-FFF2-40B4-BE49-F238E27FC236}">
                <a16:creationId xmlns:a16="http://schemas.microsoft.com/office/drawing/2014/main" id="{F365CAB6-8A39-4E48-820B-2D9837D7B7EC}"/>
              </a:ext>
            </a:extLst>
          </p:cNvPr>
          <p:cNvSpPr/>
          <p:nvPr/>
        </p:nvSpPr>
        <p:spPr>
          <a:xfrm>
            <a:off x="3390900" y="4166078"/>
            <a:ext cx="5295900" cy="1422878"/>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a:solidFill>
                  <a:srgbClr val="FFFFFF"/>
                </a:solidFill>
                <a:latin typeface="Meiryo" panose="020B0604030504040204" pitchFamily="34" charset="-128"/>
                <a:ea typeface="Meiryo" panose="020B0604030504040204" pitchFamily="34" charset="-128"/>
                <a:cs typeface="ＭＳ Ｐゴシック"/>
              </a:rPr>
              <a:t>画像認識に特化</a:t>
            </a:r>
            <a:endParaRPr lang="en-US" altLang="ja-JP">
              <a:solidFill>
                <a:srgbClr val="FFFFFF"/>
              </a:solidFill>
              <a:latin typeface="Meiryo" panose="020B0604030504040204" pitchFamily="34" charset="-128"/>
              <a:ea typeface="Meiryo" panose="020B0604030504040204" pitchFamily="34" charset="-128"/>
              <a:cs typeface="ＭＳ Ｐゴシック"/>
            </a:endParaRPr>
          </a:p>
          <a:p>
            <a:r>
              <a:rPr lang="en-US" altLang="ja-JP">
                <a:solidFill>
                  <a:srgbClr val="FFFFFF"/>
                </a:solidFill>
                <a:latin typeface="Meiryo" panose="020B0604030504040204" pitchFamily="34" charset="-128"/>
                <a:ea typeface="Meiryo" panose="020B0604030504040204" pitchFamily="34" charset="-128"/>
                <a:cs typeface="ＭＳ Ｐゴシック"/>
              </a:rPr>
              <a:t>60 fps</a:t>
            </a:r>
            <a:r>
              <a:rPr lang="ja-JP" altLang="en-US">
                <a:solidFill>
                  <a:srgbClr val="FFFFFF"/>
                </a:solidFill>
                <a:latin typeface="Meiryo" panose="020B0604030504040204" pitchFamily="34" charset="-128"/>
                <a:ea typeface="Meiryo" panose="020B0604030504040204" pitchFamily="34" charset="-128"/>
                <a:cs typeface="ＭＳ Ｐゴシック"/>
              </a:rPr>
              <a:t>（フレーム</a:t>
            </a:r>
            <a:r>
              <a:rPr lang="en-US" altLang="ja-JP">
                <a:solidFill>
                  <a:srgbClr val="FFFFFF"/>
                </a:solidFill>
                <a:latin typeface="Meiryo" panose="020B0604030504040204" pitchFamily="34" charset="-128"/>
                <a:ea typeface="Meiryo" panose="020B0604030504040204" pitchFamily="34" charset="-128"/>
                <a:cs typeface="ＭＳ Ｐゴシック"/>
              </a:rPr>
              <a:t>/</a:t>
            </a:r>
            <a:r>
              <a:rPr lang="ja-JP" altLang="en-US">
                <a:solidFill>
                  <a:srgbClr val="FFFFFF"/>
                </a:solidFill>
                <a:latin typeface="Meiryo" panose="020B0604030504040204" pitchFamily="34" charset="-128"/>
                <a:ea typeface="Meiryo" panose="020B0604030504040204" pitchFamily="34" charset="-128"/>
                <a:cs typeface="ＭＳ Ｐゴシック"/>
              </a:rPr>
              <a:t>秒）のフル</a:t>
            </a:r>
            <a:r>
              <a:rPr lang="en-US" altLang="ja-JP">
                <a:solidFill>
                  <a:srgbClr val="FFFFFF"/>
                </a:solidFill>
                <a:latin typeface="Meiryo" panose="020B0604030504040204" pitchFamily="34" charset="-128"/>
                <a:ea typeface="Meiryo" panose="020B0604030504040204" pitchFamily="34" charset="-128"/>
                <a:cs typeface="ＭＳ Ｐゴシック"/>
              </a:rPr>
              <a:t>HD</a:t>
            </a:r>
            <a:r>
              <a:rPr lang="ja-JP" altLang="en-US">
                <a:solidFill>
                  <a:srgbClr val="FFFFFF"/>
                </a:solidFill>
                <a:latin typeface="Meiryo" panose="020B0604030504040204" pitchFamily="34" charset="-128"/>
                <a:ea typeface="Meiryo" panose="020B0604030504040204" pitchFamily="34" charset="-128"/>
                <a:cs typeface="ＭＳ Ｐゴシック"/>
              </a:rPr>
              <a:t>映像をリアルタイムに検知</a:t>
            </a:r>
            <a:endParaRPr lang="en-US" altLang="ja-JP">
              <a:solidFill>
                <a:srgbClr val="FFFFFF"/>
              </a:solidFill>
              <a:latin typeface="Meiryo" panose="020B0604030504040204" pitchFamily="34" charset="-128"/>
              <a:ea typeface="Meiryo" panose="020B0604030504040204" pitchFamily="34" charset="-128"/>
              <a:cs typeface="ＭＳ Ｐゴシック"/>
            </a:endParaRPr>
          </a:p>
          <a:p>
            <a:r>
              <a:rPr kumimoji="1" lang="ja-JP" altLang="en-US">
                <a:solidFill>
                  <a:srgbClr val="FFFFFF"/>
                </a:solidFill>
                <a:latin typeface="Meiryo" panose="020B0604030504040204" pitchFamily="34" charset="-128"/>
                <a:ea typeface="Meiryo" panose="020B0604030504040204" pitchFamily="34" charset="-128"/>
                <a:cs typeface="ＭＳ Ｐゴシック"/>
              </a:rPr>
              <a:t>監視カメラなどへの応用（</a:t>
            </a:r>
            <a:r>
              <a:rPr kumimoji="1" lang="en-US" altLang="ja-JP">
                <a:solidFill>
                  <a:srgbClr val="FFFFFF"/>
                </a:solidFill>
                <a:latin typeface="Meiryo" panose="020B0604030504040204" pitchFamily="34" charset="-128"/>
                <a:ea typeface="Meiryo" panose="020B0604030504040204" pitchFamily="34" charset="-128"/>
                <a:cs typeface="ＭＳ Ｐゴシック"/>
              </a:rPr>
              <a:t>IoT</a:t>
            </a:r>
            <a:r>
              <a:rPr kumimoji="1" lang="ja-JP" altLang="en-US">
                <a:solidFill>
                  <a:srgbClr val="FFFFFF"/>
                </a:solidFill>
                <a:latin typeface="Meiryo" panose="020B0604030504040204" pitchFamily="34" charset="-128"/>
                <a:ea typeface="Meiryo" panose="020B0604030504040204" pitchFamily="34" charset="-128"/>
                <a:cs typeface="ＭＳ Ｐゴシック"/>
              </a:rPr>
              <a:t>）</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
        <p:nvSpPr>
          <p:cNvPr id="9" name="正方形/長方形 8">
            <a:extLst>
              <a:ext uri="{FF2B5EF4-FFF2-40B4-BE49-F238E27FC236}">
                <a16:creationId xmlns:a16="http://schemas.microsoft.com/office/drawing/2014/main" id="{B1CEA814-4914-4C3F-AEFF-EA1AC2683773}"/>
              </a:ext>
            </a:extLst>
          </p:cNvPr>
          <p:cNvSpPr/>
          <p:nvPr/>
        </p:nvSpPr>
        <p:spPr>
          <a:xfrm>
            <a:off x="457200" y="5741356"/>
            <a:ext cx="8229600" cy="67849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Meiryo" panose="020B0604030504040204" pitchFamily="34" charset="-128"/>
                <a:ea typeface="Meiryo" panose="020B0604030504040204" pitchFamily="34" charset="-128"/>
                <a:cs typeface="ＭＳ Ｐゴシック"/>
              </a:rPr>
              <a:t>Arm ML</a:t>
            </a:r>
            <a:r>
              <a:rPr kumimoji="1" lang="ja-JP" altLang="en-US">
                <a:solidFill>
                  <a:srgbClr val="FFFFFF"/>
                </a:solidFill>
                <a:latin typeface="Meiryo" panose="020B0604030504040204" pitchFamily="34" charset="-128"/>
                <a:ea typeface="Meiryo" panose="020B0604030504040204" pitchFamily="34" charset="-128"/>
                <a:cs typeface="ＭＳ Ｐゴシック"/>
              </a:rPr>
              <a:t>と</a:t>
            </a:r>
            <a:r>
              <a:rPr kumimoji="1" lang="en-US" altLang="ja-JP">
                <a:solidFill>
                  <a:srgbClr val="FFFFFF"/>
                </a:solidFill>
                <a:latin typeface="Meiryo" panose="020B0604030504040204" pitchFamily="34" charset="-128"/>
                <a:ea typeface="Meiryo" panose="020B0604030504040204" pitchFamily="34" charset="-128"/>
                <a:cs typeface="ＭＳ Ｐゴシック"/>
              </a:rPr>
              <a:t>Arm OD</a:t>
            </a:r>
            <a:r>
              <a:rPr lang="ja-JP" altLang="en-US">
                <a:solidFill>
                  <a:srgbClr val="FFFFFF"/>
                </a:solidFill>
                <a:latin typeface="Meiryo" panose="020B0604030504040204" pitchFamily="34" charset="-128"/>
                <a:ea typeface="Meiryo" panose="020B0604030504040204" pitchFamily="34" charset="-128"/>
                <a:cs typeface="ＭＳ Ｐゴシック"/>
              </a:rPr>
              <a:t>を組み合わせることで</a:t>
            </a:r>
            <a:endParaRPr lang="en-US" altLang="ja-JP">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a:solidFill>
                  <a:srgbClr val="FFFFFF"/>
                </a:solidFill>
                <a:latin typeface="Meiryo" panose="020B0604030504040204" pitchFamily="34" charset="-128"/>
                <a:ea typeface="Meiryo" panose="020B0604030504040204" pitchFamily="34" charset="-128"/>
                <a:cs typeface="ＭＳ Ｐゴシック"/>
              </a:rPr>
              <a:t>高性能かつ電力効率の高い人物検出・認識ソリューションを実現</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Tree>
    <p:extLst>
      <p:ext uri="{BB962C8B-B14F-4D97-AF65-F5344CB8AC3E}">
        <p14:creationId xmlns:p14="http://schemas.microsoft.com/office/powerpoint/2010/main" val="2902373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32DB80-8C98-4858-B735-326B507C17C9}"/>
              </a:ext>
            </a:extLst>
          </p:cNvPr>
          <p:cNvSpPr>
            <a:spLocks noGrp="1"/>
          </p:cNvSpPr>
          <p:nvPr>
            <p:ph type="title"/>
          </p:nvPr>
        </p:nvSpPr>
        <p:spPr/>
        <p:txBody>
          <a:bodyPr/>
          <a:lstStyle/>
          <a:p>
            <a:r>
              <a:rPr kumimoji="1" lang="ja-JP" altLang="en-US" dirty="0"/>
              <a:t>ニューロモーフィック</a:t>
            </a:r>
          </a:p>
        </p:txBody>
      </p:sp>
      <p:pic>
        <p:nvPicPr>
          <p:cNvPr id="5" name="図 4">
            <a:extLst>
              <a:ext uri="{FF2B5EF4-FFF2-40B4-BE49-F238E27FC236}">
                <a16:creationId xmlns:a16="http://schemas.microsoft.com/office/drawing/2014/main" id="{F050111C-D40C-424D-A83F-6FB79B08D157}"/>
              </a:ext>
            </a:extLst>
          </p:cNvPr>
          <p:cNvPicPr>
            <a:picLocks noChangeAspect="1"/>
          </p:cNvPicPr>
          <p:nvPr/>
        </p:nvPicPr>
        <p:blipFill>
          <a:blip r:embed="rId3"/>
          <a:stretch>
            <a:fillRect/>
          </a:stretch>
        </p:blipFill>
        <p:spPr>
          <a:xfrm>
            <a:off x="176106" y="1248827"/>
            <a:ext cx="8686800" cy="3723897"/>
          </a:xfrm>
          <a:prstGeom prst="rect">
            <a:avLst/>
          </a:prstGeom>
          <a:ln>
            <a:solidFill>
              <a:schemeClr val="tx1">
                <a:lumMod val="50000"/>
                <a:lumOff val="50000"/>
              </a:schemeClr>
            </a:solidFill>
          </a:ln>
        </p:spPr>
      </p:pic>
      <p:pic>
        <p:nvPicPr>
          <p:cNvPr id="6" name="図 5">
            <a:extLst>
              <a:ext uri="{FF2B5EF4-FFF2-40B4-BE49-F238E27FC236}">
                <a16:creationId xmlns:a16="http://schemas.microsoft.com/office/drawing/2014/main" id="{24EFFCBF-5225-4719-A004-BF39FD3B7884}"/>
              </a:ext>
            </a:extLst>
          </p:cNvPr>
          <p:cNvPicPr>
            <a:picLocks noChangeAspect="1"/>
          </p:cNvPicPr>
          <p:nvPr/>
        </p:nvPicPr>
        <p:blipFill>
          <a:blip r:embed="rId4"/>
          <a:stretch>
            <a:fillRect/>
          </a:stretch>
        </p:blipFill>
        <p:spPr>
          <a:xfrm>
            <a:off x="398673" y="1604434"/>
            <a:ext cx="8658225" cy="4800600"/>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70C633DA-83BB-43B5-971B-5D88D14A075E}"/>
              </a:ext>
            </a:extLst>
          </p:cNvPr>
          <p:cNvPicPr>
            <a:picLocks noChangeAspect="1"/>
          </p:cNvPicPr>
          <p:nvPr/>
        </p:nvPicPr>
        <p:blipFill>
          <a:blip r:embed="rId5"/>
          <a:stretch>
            <a:fillRect/>
          </a:stretch>
        </p:blipFill>
        <p:spPr>
          <a:xfrm>
            <a:off x="2151300" y="907627"/>
            <a:ext cx="4841399" cy="5573712"/>
          </a:xfrm>
          <a:prstGeom prst="rect">
            <a:avLst/>
          </a:prstGeom>
          <a:ln>
            <a:solidFill>
              <a:schemeClr val="tx1">
                <a:lumMod val="50000"/>
                <a:lumOff val="50000"/>
              </a:schemeClr>
            </a:solidFill>
          </a:ln>
        </p:spPr>
      </p:pic>
    </p:spTree>
    <p:extLst>
      <p:ext uri="{BB962C8B-B14F-4D97-AF65-F5344CB8AC3E}">
        <p14:creationId xmlns:p14="http://schemas.microsoft.com/office/powerpoint/2010/main" val="247486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16992-8D15-47A5-9035-29A53E5D82D6}"/>
              </a:ext>
            </a:extLst>
          </p:cNvPr>
          <p:cNvSpPr>
            <a:spLocks noGrp="1"/>
          </p:cNvSpPr>
          <p:nvPr>
            <p:ph type="title"/>
          </p:nvPr>
        </p:nvSpPr>
        <p:spPr/>
        <p:txBody>
          <a:bodyPr/>
          <a:lstStyle/>
          <a:p>
            <a:r>
              <a:rPr lang="en-US" altLang="ja-JP"/>
              <a:t>GDPR</a:t>
            </a:r>
            <a:r>
              <a:rPr lang="ja-JP" altLang="en-US"/>
              <a:t>とは</a:t>
            </a:r>
          </a:p>
        </p:txBody>
      </p:sp>
      <p:sp>
        <p:nvSpPr>
          <p:cNvPr id="4" name="テキスト ボックス 3">
            <a:extLst>
              <a:ext uri="{FF2B5EF4-FFF2-40B4-BE49-F238E27FC236}">
                <a16:creationId xmlns:a16="http://schemas.microsoft.com/office/drawing/2014/main" id="{FE11F3AD-480D-4344-800F-DCC651950035}"/>
              </a:ext>
            </a:extLst>
          </p:cNvPr>
          <p:cNvSpPr txBox="1"/>
          <p:nvPr/>
        </p:nvSpPr>
        <p:spPr>
          <a:xfrm>
            <a:off x="444920" y="999590"/>
            <a:ext cx="8254183" cy="646331"/>
          </a:xfrm>
          <a:prstGeom prst="rect">
            <a:avLst/>
          </a:prstGeom>
          <a:noFill/>
        </p:spPr>
        <p:txBody>
          <a:bodyPr wrap="none" rtlCol="0">
            <a:spAutoFit/>
          </a:bodyPr>
          <a:lstStyle/>
          <a:p>
            <a:pPr algn="ctr"/>
            <a:r>
              <a:rPr lang="en-US" altLang="ja-JP" sz="3600" dirty="0">
                <a:solidFill>
                  <a:schemeClr val="accent5"/>
                </a:solidFill>
              </a:rPr>
              <a:t>General Data Protection Regulation</a:t>
            </a:r>
            <a:endParaRPr kumimoji="1" lang="ja-JP" altLang="en-US" sz="3600">
              <a:solidFill>
                <a:schemeClr val="accent5"/>
              </a:solidFill>
            </a:endParaRPr>
          </a:p>
        </p:txBody>
      </p:sp>
      <p:sp>
        <p:nvSpPr>
          <p:cNvPr id="9" name="正方形/長方形 8">
            <a:extLst>
              <a:ext uri="{FF2B5EF4-FFF2-40B4-BE49-F238E27FC236}">
                <a16:creationId xmlns:a16="http://schemas.microsoft.com/office/drawing/2014/main" id="{C541DE6B-A93D-4D55-914B-5ABAC9F1BC5A}"/>
              </a:ext>
            </a:extLst>
          </p:cNvPr>
          <p:cNvSpPr/>
          <p:nvPr/>
        </p:nvSpPr>
        <p:spPr>
          <a:xfrm>
            <a:off x="411110" y="2642075"/>
            <a:ext cx="8331721" cy="74418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cs typeface="ＭＳ Ｐゴシック"/>
              </a:rPr>
              <a:t>EU</a:t>
            </a:r>
            <a:r>
              <a:rPr kumimoji="1" lang="ja-JP" altLang="en-US" sz="2000">
                <a:solidFill>
                  <a:schemeClr val="bg1"/>
                </a:solidFill>
                <a:cs typeface="ＭＳ Ｐゴシック"/>
              </a:rPr>
              <a:t>における新しい個人情報保護の枠組み</a:t>
            </a:r>
            <a:r>
              <a:rPr lang="ja-JP" altLang="en-US" sz="2000">
                <a:solidFill>
                  <a:schemeClr val="bg1"/>
                </a:solidFill>
                <a:cs typeface="ＭＳ Ｐゴシック"/>
              </a:rPr>
              <a:t>（</a:t>
            </a:r>
            <a:r>
              <a:rPr lang="en-US" altLang="ja-JP" sz="2000" dirty="0">
                <a:solidFill>
                  <a:schemeClr val="bg1"/>
                </a:solidFill>
                <a:cs typeface="ＭＳ Ｐゴシック"/>
              </a:rPr>
              <a:t>2018.5.25</a:t>
            </a:r>
            <a:r>
              <a:rPr lang="ja-JP" altLang="en-US" sz="2000">
                <a:solidFill>
                  <a:schemeClr val="bg1"/>
                </a:solidFill>
                <a:cs typeface="ＭＳ Ｐゴシック"/>
              </a:rPr>
              <a:t>施行）</a:t>
            </a:r>
            <a:endParaRPr kumimoji="1" lang="ja-JP" altLang="en-US" sz="2000">
              <a:solidFill>
                <a:schemeClr val="bg1"/>
              </a:solidFill>
              <a:cs typeface="ＭＳ Ｐゴシック"/>
            </a:endParaRPr>
          </a:p>
        </p:txBody>
      </p:sp>
      <p:sp>
        <p:nvSpPr>
          <p:cNvPr id="11" name="テキスト ボックス 10">
            <a:extLst>
              <a:ext uri="{FF2B5EF4-FFF2-40B4-BE49-F238E27FC236}">
                <a16:creationId xmlns:a16="http://schemas.microsoft.com/office/drawing/2014/main" id="{58910DDB-1EE9-43A1-BA6C-3620B37BF61E}"/>
              </a:ext>
            </a:extLst>
          </p:cNvPr>
          <p:cNvSpPr txBox="1"/>
          <p:nvPr/>
        </p:nvSpPr>
        <p:spPr>
          <a:xfrm>
            <a:off x="1343389" y="1657953"/>
            <a:ext cx="6457216" cy="830997"/>
          </a:xfrm>
          <a:prstGeom prst="rect">
            <a:avLst/>
          </a:prstGeom>
          <a:noFill/>
        </p:spPr>
        <p:txBody>
          <a:bodyPr wrap="none" rtlCol="0">
            <a:spAutoFit/>
          </a:bodyPr>
          <a:lstStyle/>
          <a:p>
            <a:pPr algn="ctr"/>
            <a:r>
              <a:rPr lang="en-US" altLang="ja-JP" sz="4800" dirty="0">
                <a:solidFill>
                  <a:schemeClr val="accent5"/>
                </a:solidFill>
              </a:rPr>
              <a:t>EU</a:t>
            </a:r>
            <a:r>
              <a:rPr lang="ja-JP" altLang="en-US" sz="4800">
                <a:solidFill>
                  <a:schemeClr val="accent5"/>
                </a:solidFill>
              </a:rPr>
              <a:t>一般データ保護規則</a:t>
            </a:r>
            <a:endParaRPr kumimoji="1" lang="ja-JP" altLang="en-US" sz="4800">
              <a:solidFill>
                <a:schemeClr val="accent5"/>
              </a:solidFill>
            </a:endParaRPr>
          </a:p>
        </p:txBody>
      </p:sp>
      <p:sp>
        <p:nvSpPr>
          <p:cNvPr id="13" name="正方形/長方形 12">
            <a:extLst>
              <a:ext uri="{FF2B5EF4-FFF2-40B4-BE49-F238E27FC236}">
                <a16:creationId xmlns:a16="http://schemas.microsoft.com/office/drawing/2014/main" id="{C7BB5D4B-6256-47F5-BB63-1836A032F089}"/>
              </a:ext>
            </a:extLst>
          </p:cNvPr>
          <p:cNvSpPr/>
          <p:nvPr/>
        </p:nvSpPr>
        <p:spPr>
          <a:xfrm>
            <a:off x="411112" y="4424682"/>
            <a:ext cx="4102004" cy="83903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chemeClr val="bg1"/>
                </a:solidFill>
                <a:cs typeface="ＭＳ Ｐゴシック"/>
              </a:rPr>
              <a:t>EU</a:t>
            </a:r>
            <a:r>
              <a:rPr kumimoji="1" lang="ja-JP" altLang="en-US" sz="2400">
                <a:solidFill>
                  <a:schemeClr val="bg1"/>
                </a:solidFill>
                <a:cs typeface="ＭＳ Ｐゴシック"/>
              </a:rPr>
              <a:t>以外の国の企業にも適用</a:t>
            </a:r>
            <a:endParaRPr kumimoji="1" lang="en-US" altLang="ja-JP" sz="2400">
              <a:solidFill>
                <a:schemeClr val="bg1"/>
              </a:solidFill>
              <a:cs typeface="ＭＳ Ｐゴシック"/>
            </a:endParaRPr>
          </a:p>
          <a:p>
            <a:pPr algn="ctr"/>
            <a:r>
              <a:rPr kumimoji="1" lang="ja-JP" altLang="en-US" sz="2400">
                <a:solidFill>
                  <a:schemeClr val="bg1"/>
                </a:solidFill>
                <a:cs typeface="ＭＳ Ｐゴシック"/>
              </a:rPr>
              <a:t>（域外適用）</a:t>
            </a:r>
          </a:p>
        </p:txBody>
      </p:sp>
      <p:sp>
        <p:nvSpPr>
          <p:cNvPr id="14" name="正方形/長方形 13">
            <a:extLst>
              <a:ext uri="{FF2B5EF4-FFF2-40B4-BE49-F238E27FC236}">
                <a16:creationId xmlns:a16="http://schemas.microsoft.com/office/drawing/2014/main" id="{32B68D04-6135-4037-A36C-2FBD8397EAB8}"/>
              </a:ext>
            </a:extLst>
          </p:cNvPr>
          <p:cNvSpPr/>
          <p:nvPr/>
        </p:nvSpPr>
        <p:spPr>
          <a:xfrm>
            <a:off x="4645801" y="4424843"/>
            <a:ext cx="4102004" cy="839030"/>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chemeClr val="bg1"/>
                </a:solidFill>
                <a:cs typeface="ＭＳ Ｐゴシック"/>
              </a:rPr>
              <a:t>違反した場合の罰金が高額</a:t>
            </a:r>
          </a:p>
        </p:txBody>
      </p:sp>
      <p:sp>
        <p:nvSpPr>
          <p:cNvPr id="16" name="正方形/長方形 15">
            <a:extLst>
              <a:ext uri="{FF2B5EF4-FFF2-40B4-BE49-F238E27FC236}">
                <a16:creationId xmlns:a16="http://schemas.microsoft.com/office/drawing/2014/main" id="{5D56E75C-B4F8-49AF-90F9-48E1367E172C}"/>
              </a:ext>
            </a:extLst>
          </p:cNvPr>
          <p:cNvSpPr/>
          <p:nvPr/>
        </p:nvSpPr>
        <p:spPr>
          <a:xfrm>
            <a:off x="411110" y="3533459"/>
            <a:ext cx="8331721" cy="744184"/>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a:solidFill>
                  <a:schemeClr val="bg1"/>
                </a:solidFill>
                <a:cs typeface="ＭＳ Ｐゴシック"/>
              </a:rPr>
              <a:t>EU</a:t>
            </a:r>
            <a:r>
              <a:rPr lang="ja-JP" altLang="en-US" sz="2000">
                <a:solidFill>
                  <a:schemeClr val="bg1"/>
                </a:solidFill>
                <a:cs typeface="ＭＳ Ｐゴシック"/>
              </a:rPr>
              <a:t>居住者の個人データを取得・保有して移転・処理する者に対して厳格な情報管理と説明責任を求め、違反に対しては厳しい制裁を課す</a:t>
            </a:r>
            <a:endParaRPr lang="ja-JP" altLang="en-US" sz="2000" dirty="0">
              <a:solidFill>
                <a:schemeClr val="bg1"/>
              </a:solidFill>
              <a:cs typeface="ＭＳ Ｐゴシック"/>
            </a:endParaRPr>
          </a:p>
        </p:txBody>
      </p:sp>
      <p:sp>
        <p:nvSpPr>
          <p:cNvPr id="10" name="正方形/長方形 9">
            <a:extLst>
              <a:ext uri="{FF2B5EF4-FFF2-40B4-BE49-F238E27FC236}">
                <a16:creationId xmlns:a16="http://schemas.microsoft.com/office/drawing/2014/main" id="{830BB870-6E86-46F1-83CE-23C9EFCDE895}"/>
              </a:ext>
            </a:extLst>
          </p:cNvPr>
          <p:cNvSpPr/>
          <p:nvPr/>
        </p:nvSpPr>
        <p:spPr>
          <a:xfrm>
            <a:off x="406136" y="5410751"/>
            <a:ext cx="8341669" cy="812183"/>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chemeClr val="bg1"/>
                </a:solidFill>
                <a:cs typeface="ＭＳ Ｐゴシック"/>
              </a:rPr>
              <a:t>制裁金の上限は①</a:t>
            </a:r>
            <a:r>
              <a:rPr lang="en-US" altLang="ja-JP" sz="2000" dirty="0">
                <a:solidFill>
                  <a:schemeClr val="bg1"/>
                </a:solidFill>
                <a:cs typeface="ＭＳ Ｐゴシック"/>
              </a:rPr>
              <a:t>2,000</a:t>
            </a:r>
            <a:r>
              <a:rPr lang="ja-JP" altLang="en-US" sz="2000" dirty="0">
                <a:solidFill>
                  <a:schemeClr val="bg1"/>
                </a:solidFill>
                <a:cs typeface="ＭＳ Ｐゴシック"/>
              </a:rPr>
              <a:t>万ユーロまたは②前年度の全世界での「売上高」の</a:t>
            </a:r>
            <a:r>
              <a:rPr lang="en-US" altLang="ja-JP" sz="2000" dirty="0">
                <a:solidFill>
                  <a:schemeClr val="bg1"/>
                </a:solidFill>
                <a:cs typeface="ＭＳ Ｐゴシック"/>
              </a:rPr>
              <a:t>4%</a:t>
            </a:r>
            <a:r>
              <a:rPr lang="ja-JP" altLang="en-US" sz="2000" dirty="0">
                <a:solidFill>
                  <a:schemeClr val="bg1"/>
                </a:solidFill>
                <a:cs typeface="ＭＳ Ｐゴシック"/>
              </a:rPr>
              <a:t>のいずれか高い方</a:t>
            </a:r>
          </a:p>
        </p:txBody>
      </p:sp>
    </p:spTree>
    <p:extLst>
      <p:ext uri="{BB962C8B-B14F-4D97-AF65-F5344CB8AC3E}">
        <p14:creationId xmlns:p14="http://schemas.microsoft.com/office/powerpoint/2010/main" val="249827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6"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A66CB15-B873-4DA3-927D-71D8D98435CF}"/>
              </a:ext>
            </a:extLst>
          </p:cNvPr>
          <p:cNvSpPr>
            <a:spLocks noGrp="1"/>
          </p:cNvSpPr>
          <p:nvPr>
            <p:ph type="title"/>
          </p:nvPr>
        </p:nvSpPr>
        <p:spPr/>
        <p:txBody>
          <a:bodyPr/>
          <a:lstStyle/>
          <a:p>
            <a:r>
              <a:rPr kumimoji="1" lang="ja-JP" altLang="en-US" dirty="0"/>
              <a:t>ブラックボックス問題とは</a:t>
            </a:r>
          </a:p>
        </p:txBody>
      </p:sp>
      <p:pic>
        <p:nvPicPr>
          <p:cNvPr id="5" name="図 4">
            <a:extLst>
              <a:ext uri="{FF2B5EF4-FFF2-40B4-BE49-F238E27FC236}">
                <a16:creationId xmlns:a16="http://schemas.microsoft.com/office/drawing/2014/main" id="{7F1AE4FE-54A6-4CE3-A1B4-40197E1A2EA0}"/>
              </a:ext>
            </a:extLst>
          </p:cNvPr>
          <p:cNvPicPr>
            <a:picLocks noChangeAspect="1"/>
          </p:cNvPicPr>
          <p:nvPr/>
        </p:nvPicPr>
        <p:blipFill>
          <a:blip r:embed="rId3"/>
          <a:stretch>
            <a:fillRect/>
          </a:stretch>
        </p:blipFill>
        <p:spPr>
          <a:xfrm>
            <a:off x="1395412" y="1584960"/>
            <a:ext cx="6353175" cy="4495800"/>
          </a:xfrm>
          <a:prstGeom prst="rect">
            <a:avLst/>
          </a:prstGeom>
          <a:ln>
            <a:solidFill>
              <a:schemeClr val="tx1">
                <a:lumMod val="50000"/>
                <a:lumOff val="50000"/>
              </a:schemeClr>
            </a:solidFill>
          </a:ln>
        </p:spPr>
      </p:pic>
      <p:pic>
        <p:nvPicPr>
          <p:cNvPr id="6" name="図 5">
            <a:extLst>
              <a:ext uri="{FF2B5EF4-FFF2-40B4-BE49-F238E27FC236}">
                <a16:creationId xmlns:a16="http://schemas.microsoft.com/office/drawing/2014/main" id="{66CE2193-190F-48CB-9D25-221C15BA9A68}"/>
              </a:ext>
            </a:extLst>
          </p:cNvPr>
          <p:cNvPicPr>
            <a:picLocks noChangeAspect="1"/>
          </p:cNvPicPr>
          <p:nvPr/>
        </p:nvPicPr>
        <p:blipFill>
          <a:blip r:embed="rId4"/>
          <a:stretch>
            <a:fillRect/>
          </a:stretch>
        </p:blipFill>
        <p:spPr>
          <a:xfrm>
            <a:off x="1395412" y="1183641"/>
            <a:ext cx="1438275" cy="381000"/>
          </a:xfrm>
          <a:prstGeom prst="rect">
            <a:avLst/>
          </a:prstGeom>
        </p:spPr>
      </p:pic>
      <p:sp>
        <p:nvSpPr>
          <p:cNvPr id="2" name="正方形/長方形 1">
            <a:extLst>
              <a:ext uri="{FF2B5EF4-FFF2-40B4-BE49-F238E27FC236}">
                <a16:creationId xmlns:a16="http://schemas.microsoft.com/office/drawing/2014/main" id="{802E167F-C549-46CF-AF87-329BB2F95447}"/>
              </a:ext>
            </a:extLst>
          </p:cNvPr>
          <p:cNvSpPr/>
          <p:nvPr/>
        </p:nvSpPr>
        <p:spPr>
          <a:xfrm>
            <a:off x="1395412" y="4781973"/>
            <a:ext cx="6190721" cy="643467"/>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6107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5458844" y="4180768"/>
            <a:ext cx="3189582" cy="92053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Meiryo" charset="-128"/>
              </a:rPr>
              <a:t>人間が特徴量を教えることで</a:t>
            </a:r>
            <a:endParaRPr kumimoji="1" lang="en-US" altLang="ja-JP" sz="1600" dirty="0">
              <a:solidFill>
                <a:srgbClr val="FFFFFF"/>
              </a:solidFill>
              <a:latin typeface="Meiryo" panose="020B0604030504040204" pitchFamily="34" charset="-128"/>
              <a:ea typeface="Meiryo" panose="020B0604030504040204" pitchFamily="34" charset="-128"/>
              <a:cs typeface="Meiryo" charset="-128"/>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Meiryo" charset="-128"/>
              </a:rPr>
              <a:t>データの中からパターンを見つけ出し、分類・整理する</a:t>
            </a:r>
          </a:p>
        </p:txBody>
      </p:sp>
      <p:sp>
        <p:nvSpPr>
          <p:cNvPr id="24" name="正方形/長方形 23"/>
          <p:cNvSpPr/>
          <p:nvPr/>
        </p:nvSpPr>
        <p:spPr>
          <a:xfrm>
            <a:off x="5458844" y="5244773"/>
            <a:ext cx="3189582" cy="92053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FFFFFF"/>
                </a:solidFill>
                <a:latin typeface="Meiryo" panose="020B0604030504040204" pitchFamily="34" charset="-128"/>
                <a:ea typeface="Meiryo" panose="020B0604030504040204" pitchFamily="34" charset="-128"/>
                <a:cs typeface="Meiryo" charset="-128"/>
              </a:rPr>
              <a:t>人間が教えなくても森羅万象の中からパターンを見つけ出し</a:t>
            </a:r>
            <a:endParaRPr kumimoji="1" lang="en-US" altLang="ja-JP" sz="1600" b="1" dirty="0">
              <a:solidFill>
                <a:srgbClr val="FFFFFF"/>
              </a:solidFill>
              <a:latin typeface="Meiryo" panose="020B0604030504040204" pitchFamily="34" charset="-128"/>
              <a:ea typeface="Meiryo" panose="020B0604030504040204" pitchFamily="34" charset="-128"/>
              <a:cs typeface="Meiryo" charset="-128"/>
            </a:endParaRPr>
          </a:p>
          <a:p>
            <a:pPr algn="ctr"/>
            <a:r>
              <a:rPr kumimoji="1" lang="ja-JP" altLang="en-US" sz="1600" b="1" dirty="0">
                <a:solidFill>
                  <a:srgbClr val="FFFFFF"/>
                </a:solidFill>
                <a:latin typeface="Meiryo" panose="020B0604030504040204" pitchFamily="34" charset="-128"/>
                <a:ea typeface="Meiryo" panose="020B0604030504040204" pitchFamily="34" charset="-128"/>
                <a:cs typeface="Meiryo" charset="-128"/>
              </a:rPr>
              <a:t>世界を分類・整理する</a:t>
            </a:r>
            <a:endParaRPr kumimoji="1" lang="ja-JP" altLang="en-US" sz="1600" dirty="0">
              <a:solidFill>
                <a:srgbClr val="FFFFFF"/>
              </a:solidFill>
              <a:latin typeface="Meiryo" panose="020B0604030504040204" pitchFamily="34" charset="-128"/>
              <a:ea typeface="Meiryo" panose="020B0604030504040204" pitchFamily="34" charset="-128"/>
              <a:cs typeface="Meiryo" charset="-128"/>
            </a:endParaRPr>
          </a:p>
        </p:txBody>
      </p:sp>
      <p:sp>
        <p:nvSpPr>
          <p:cNvPr id="2" name="タイトル 1"/>
          <p:cNvSpPr>
            <a:spLocks noGrp="1"/>
          </p:cNvSpPr>
          <p:nvPr>
            <p:ph type="title"/>
          </p:nvPr>
        </p:nvSpPr>
        <p:spPr/>
        <p:txBody>
          <a:bodyPr/>
          <a:lstStyle/>
          <a:p>
            <a:r>
              <a:rPr lang="ja-JP" altLang="ja-JP" dirty="0"/>
              <a:t>ディープラーニングが、なぜこれほど注目されるのか </a:t>
            </a:r>
            <a:endParaRPr kumimoji="1" lang="ja-JP" altLang="en-US" dirty="0"/>
          </a:p>
        </p:txBody>
      </p:sp>
      <p:sp>
        <p:nvSpPr>
          <p:cNvPr id="3" name="スライド番号プレースホルダー 2"/>
          <p:cNvSpPr>
            <a:spLocks noGrp="1"/>
          </p:cNvSpPr>
          <p:nvPr>
            <p:ph type="sldNum" sz="quarter" idx="12"/>
          </p:nvPr>
        </p:nvSpPr>
        <p:spPr>
          <a:xfrm>
            <a:off x="6932246" y="6651702"/>
            <a:ext cx="2133600" cy="217800"/>
          </a:xfrm>
          <a:prstGeom prst="rect">
            <a:avLst/>
          </a:prstGeom>
        </p:spPr>
        <p:txBody>
          <a:bodyPr vert="horz" lIns="91440" tIns="45720" rIns="91440" bIns="45720" rtlCol="0" anchor="ctr"/>
          <a:lstStyle>
            <a:defPPr>
              <a:defRPr lang="ja-JP"/>
            </a:defPPr>
            <a:lvl1pPr marL="0" algn="r" defTabSz="457200" rtl="0" eaLnBrk="1" latinLnBrk="0" hangingPunct="1">
              <a:defRPr kumimoji="1" sz="1000" kern="1200">
                <a:solidFill>
                  <a:schemeClr val="bg1"/>
                </a:solidFill>
                <a:latin typeface="American Typewriter"/>
                <a:ea typeface="+mn-ea"/>
                <a:cs typeface="American Typewriter"/>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8FF8CC5D-A65D-5946-99B5-645367A967AD}" type="slidenum">
              <a:rPr lang="ja-JP" altLang="en-US" smtClean="0"/>
              <a:pPr/>
              <a:t>5</a:t>
            </a:fld>
            <a:endParaRPr kumimoji="1" lang="ja-JP" altLang="en-US"/>
          </a:p>
        </p:txBody>
      </p:sp>
      <p:sp>
        <p:nvSpPr>
          <p:cNvPr id="21" name="正方形/長方形 20"/>
          <p:cNvSpPr/>
          <p:nvPr/>
        </p:nvSpPr>
        <p:spPr>
          <a:xfrm>
            <a:off x="431540" y="2884237"/>
            <a:ext cx="8280920" cy="107672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dirty="0">
                <a:solidFill>
                  <a:srgbClr val="FFFFFF"/>
                </a:solidFill>
                <a:latin typeface="Meiryo" panose="020B0604030504040204" pitchFamily="34" charset="-128"/>
                <a:ea typeface="Meiryo" panose="020B0604030504040204" pitchFamily="34" charset="-128"/>
                <a:cs typeface="Meiryo" charset="-128"/>
              </a:rPr>
              <a:t>機械学習</a:t>
            </a:r>
            <a:endParaRPr kumimoji="1" lang="en-US" altLang="ja-JP" sz="3600" dirty="0">
              <a:solidFill>
                <a:srgbClr val="FFFFFF"/>
              </a:solidFill>
              <a:latin typeface="Meiryo" panose="020B0604030504040204" pitchFamily="34" charset="-128"/>
              <a:ea typeface="Meiryo" panose="020B0604030504040204" pitchFamily="34" charset="-128"/>
              <a:cs typeface="Meiryo" charset="-128"/>
            </a:endParaRPr>
          </a:p>
          <a:p>
            <a:pPr algn="ctr"/>
            <a:r>
              <a:rPr lang="ja-JP" altLang="en-US" sz="1600" dirty="0">
                <a:solidFill>
                  <a:srgbClr val="FFFFFF"/>
                </a:solidFill>
                <a:latin typeface="Meiryo" panose="020B0604030504040204" pitchFamily="34" charset="-128"/>
                <a:ea typeface="Meiryo" panose="020B0604030504040204" pitchFamily="34" charset="-128"/>
                <a:cs typeface="Meiryo" charset="-128"/>
              </a:rPr>
              <a:t>データを分析することで、そこに内在する規則性や関係性</a:t>
            </a:r>
            <a:r>
              <a:rPr lang="en-US" altLang="ja-JP" sz="1600" dirty="0">
                <a:solidFill>
                  <a:srgbClr val="FFFFFF"/>
                </a:solidFill>
                <a:latin typeface="Meiryo" panose="020B0604030504040204" pitchFamily="34" charset="-128"/>
                <a:ea typeface="Meiryo" panose="020B0604030504040204" pitchFamily="34" charset="-128"/>
                <a:cs typeface="Meiryo" charset="-128"/>
              </a:rPr>
              <a:t>(</a:t>
            </a:r>
            <a:r>
              <a:rPr lang="ja-JP" altLang="en-US" sz="1600" dirty="0">
                <a:solidFill>
                  <a:srgbClr val="FFFFFF"/>
                </a:solidFill>
                <a:latin typeface="Meiryo" panose="020B0604030504040204" pitchFamily="34" charset="-128"/>
                <a:ea typeface="Meiryo" panose="020B0604030504040204" pitchFamily="34" charset="-128"/>
                <a:cs typeface="Meiryo" charset="-128"/>
              </a:rPr>
              <a:t>パターン</a:t>
            </a:r>
            <a:r>
              <a:rPr lang="en-US" altLang="ja-JP" sz="1600" dirty="0">
                <a:solidFill>
                  <a:srgbClr val="FFFFFF"/>
                </a:solidFill>
                <a:latin typeface="Meiryo" panose="020B0604030504040204" pitchFamily="34" charset="-128"/>
                <a:ea typeface="Meiryo" panose="020B0604030504040204" pitchFamily="34" charset="-128"/>
                <a:cs typeface="Meiryo" charset="-128"/>
              </a:rPr>
              <a:t>)</a:t>
            </a:r>
            <a:r>
              <a:rPr lang="ja-JP" altLang="en-US" sz="1600" dirty="0">
                <a:solidFill>
                  <a:srgbClr val="FFFFFF"/>
                </a:solidFill>
                <a:latin typeface="Meiryo" panose="020B0604030504040204" pitchFamily="34" charset="-128"/>
                <a:ea typeface="Meiryo" panose="020B0604030504040204" pitchFamily="34" charset="-128"/>
                <a:cs typeface="Meiryo" charset="-128"/>
              </a:rPr>
              <a:t>を見つけ出す</a:t>
            </a:r>
            <a:endParaRPr kumimoji="1" lang="ja-JP" altLang="en-US" sz="1600" dirty="0">
              <a:solidFill>
                <a:srgbClr val="FFFFFF"/>
              </a:solidFill>
              <a:latin typeface="Meiryo" panose="020B0604030504040204" pitchFamily="34" charset="-128"/>
              <a:ea typeface="Meiryo" panose="020B0604030504040204" pitchFamily="34" charset="-128"/>
              <a:cs typeface="Meiryo" charset="-128"/>
            </a:endParaRPr>
          </a:p>
        </p:txBody>
      </p:sp>
      <p:sp>
        <p:nvSpPr>
          <p:cNvPr id="22" name="ホームベース 21"/>
          <p:cNvSpPr/>
          <p:nvPr/>
        </p:nvSpPr>
        <p:spPr>
          <a:xfrm>
            <a:off x="431540" y="4222291"/>
            <a:ext cx="5112570" cy="879008"/>
          </a:xfrm>
          <a:prstGeom prst="homePlate">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b="1" dirty="0">
                <a:solidFill>
                  <a:srgbClr val="FFFFFF"/>
                </a:solidFill>
                <a:latin typeface="Meiryo" panose="020B0604030504040204" pitchFamily="34" charset="-128"/>
                <a:ea typeface="Meiryo" panose="020B0604030504040204" pitchFamily="34" charset="-128"/>
                <a:cs typeface="Meiryo" charset="-128"/>
              </a:rPr>
              <a:t>従来型の機械学習</a:t>
            </a:r>
            <a:endParaRPr kumimoji="1" lang="en-US" altLang="ja-JP" b="1" dirty="0">
              <a:solidFill>
                <a:srgbClr val="FFFFFF"/>
              </a:solidFill>
              <a:latin typeface="Meiryo" panose="020B0604030504040204" pitchFamily="34" charset="-128"/>
              <a:ea typeface="Meiryo" panose="020B0604030504040204" pitchFamily="34" charset="-128"/>
              <a:cs typeface="Meiryo" charset="-128"/>
            </a:endParaRPr>
          </a:p>
          <a:p>
            <a:r>
              <a:rPr kumimoji="1" lang="ja-JP" altLang="en-US" sz="1400" dirty="0">
                <a:solidFill>
                  <a:srgbClr val="FFFFFF"/>
                </a:solidFill>
                <a:latin typeface="Meiryo" panose="020B0604030504040204" pitchFamily="34" charset="-128"/>
                <a:ea typeface="Meiryo" panose="020B0604030504040204" pitchFamily="34" charset="-128"/>
                <a:cs typeface="Meiryo" charset="-128"/>
              </a:rPr>
              <a:t>パターンを見つける時の着目点（特徴量）</a:t>
            </a:r>
            <a:endParaRPr kumimoji="1" lang="en-US" altLang="ja-JP" sz="1400" dirty="0">
              <a:solidFill>
                <a:srgbClr val="FFFFFF"/>
              </a:solidFill>
              <a:latin typeface="Meiryo" panose="020B0604030504040204" pitchFamily="34" charset="-128"/>
              <a:ea typeface="Meiryo" panose="020B0604030504040204" pitchFamily="34" charset="-128"/>
              <a:cs typeface="Meiryo" charset="-128"/>
            </a:endParaRPr>
          </a:p>
          <a:p>
            <a:r>
              <a:rPr kumimoji="1" lang="ja-JP" altLang="en-US" sz="1400" dirty="0">
                <a:solidFill>
                  <a:srgbClr val="FFFFFF"/>
                </a:solidFill>
                <a:latin typeface="Meiryo" panose="020B0604030504040204" pitchFamily="34" charset="-128"/>
                <a:ea typeface="Meiryo" panose="020B0604030504040204" pitchFamily="34" charset="-128"/>
                <a:cs typeface="Meiryo" charset="-128"/>
              </a:rPr>
              <a:t>を</a:t>
            </a:r>
            <a:r>
              <a:rPr kumimoji="1" lang="ja-JP" altLang="en-US" sz="1600" b="1" u="sng" dirty="0">
                <a:solidFill>
                  <a:srgbClr val="FFFFFF"/>
                </a:solidFill>
                <a:latin typeface="Meiryo" panose="020B0604030504040204" pitchFamily="34" charset="-128"/>
                <a:ea typeface="Meiryo" panose="020B0604030504040204" pitchFamily="34" charset="-128"/>
                <a:cs typeface="Meiryo" charset="-128"/>
              </a:rPr>
              <a:t>人間が指定する</a:t>
            </a:r>
          </a:p>
        </p:txBody>
      </p:sp>
      <p:sp>
        <p:nvSpPr>
          <p:cNvPr id="23" name="ホームベース 22"/>
          <p:cNvSpPr/>
          <p:nvPr/>
        </p:nvSpPr>
        <p:spPr>
          <a:xfrm>
            <a:off x="431541" y="5249370"/>
            <a:ext cx="5112569" cy="879008"/>
          </a:xfrm>
          <a:prstGeom prst="homePlate">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b="1" dirty="0">
                <a:solidFill>
                  <a:srgbClr val="FFFFFF"/>
                </a:solidFill>
                <a:latin typeface="Meiryo" panose="020B0604030504040204" pitchFamily="34" charset="-128"/>
                <a:ea typeface="Meiryo" panose="020B0604030504040204" pitchFamily="34" charset="-128"/>
                <a:cs typeface="Meiryo" charset="-128"/>
              </a:rPr>
              <a:t>深層学習（</a:t>
            </a:r>
            <a:r>
              <a:rPr kumimoji="1" lang="en-US" altLang="ja-JP" b="1" dirty="0">
                <a:solidFill>
                  <a:srgbClr val="FFFFFF"/>
                </a:solidFill>
                <a:latin typeface="Meiryo" panose="020B0604030504040204" pitchFamily="34" charset="-128"/>
                <a:ea typeface="Meiryo" panose="020B0604030504040204" pitchFamily="34" charset="-128"/>
                <a:cs typeface="Meiryo" charset="-128"/>
              </a:rPr>
              <a:t>Deep Learning</a:t>
            </a:r>
            <a:r>
              <a:rPr kumimoji="1" lang="ja-JP" altLang="en-US" b="1" dirty="0">
                <a:solidFill>
                  <a:srgbClr val="FFFFFF"/>
                </a:solidFill>
                <a:latin typeface="Meiryo" panose="020B0604030504040204" pitchFamily="34" charset="-128"/>
                <a:ea typeface="Meiryo" panose="020B0604030504040204" pitchFamily="34" charset="-128"/>
                <a:cs typeface="Meiryo" charset="-128"/>
              </a:rPr>
              <a:t>）</a:t>
            </a:r>
            <a:endParaRPr kumimoji="1" lang="en-US" altLang="ja-JP" b="1" dirty="0">
              <a:solidFill>
                <a:srgbClr val="FFFFFF"/>
              </a:solidFill>
              <a:latin typeface="Meiryo" panose="020B0604030504040204" pitchFamily="34" charset="-128"/>
              <a:ea typeface="Meiryo" panose="020B0604030504040204" pitchFamily="34" charset="-128"/>
              <a:cs typeface="Meiryo" charset="-128"/>
            </a:endParaRPr>
          </a:p>
          <a:p>
            <a:r>
              <a:rPr kumimoji="1" lang="ja-JP" altLang="en-US" sz="1400" dirty="0">
                <a:solidFill>
                  <a:srgbClr val="FFFFFF"/>
                </a:solidFill>
                <a:latin typeface="Meiryo" panose="020B0604030504040204" pitchFamily="34" charset="-128"/>
                <a:ea typeface="Meiryo" panose="020B0604030504040204" pitchFamily="34" charset="-128"/>
                <a:cs typeface="Meiryo" charset="-128"/>
              </a:rPr>
              <a:t>パターンを見つける時の着目点（特徴量）</a:t>
            </a:r>
            <a:endParaRPr kumimoji="1" lang="en-US" altLang="ja-JP" sz="1400" dirty="0">
              <a:solidFill>
                <a:srgbClr val="FFFFFF"/>
              </a:solidFill>
              <a:latin typeface="Meiryo" panose="020B0604030504040204" pitchFamily="34" charset="-128"/>
              <a:ea typeface="Meiryo" panose="020B0604030504040204" pitchFamily="34" charset="-128"/>
              <a:cs typeface="Meiryo" charset="-128"/>
            </a:endParaRPr>
          </a:p>
          <a:p>
            <a:r>
              <a:rPr kumimoji="1" lang="ja-JP" altLang="en-US" sz="1400" dirty="0">
                <a:solidFill>
                  <a:srgbClr val="FFFFFF"/>
                </a:solidFill>
                <a:latin typeface="Meiryo" panose="020B0604030504040204" pitchFamily="34" charset="-128"/>
                <a:ea typeface="Meiryo" panose="020B0604030504040204" pitchFamily="34" charset="-128"/>
                <a:cs typeface="Meiryo" charset="-128"/>
              </a:rPr>
              <a:t>を</a:t>
            </a:r>
            <a:r>
              <a:rPr kumimoji="1" lang="ja-JP" altLang="en-US" sz="1600" b="1" u="sng" dirty="0">
                <a:solidFill>
                  <a:srgbClr val="FFFFFF"/>
                </a:solidFill>
                <a:latin typeface="Meiryo" panose="020B0604030504040204" pitchFamily="34" charset="-128"/>
                <a:ea typeface="Meiryo" panose="020B0604030504040204" pitchFamily="34" charset="-128"/>
                <a:cs typeface="Meiryo" charset="-128"/>
              </a:rPr>
              <a:t>データの中から見つけ出す</a:t>
            </a:r>
            <a:endParaRPr kumimoji="1" lang="en-US" altLang="ja-JP" sz="1600" b="1" u="sng" dirty="0">
              <a:solidFill>
                <a:srgbClr val="FFFFFF"/>
              </a:solidFill>
              <a:latin typeface="Meiryo" panose="020B0604030504040204" pitchFamily="34" charset="-128"/>
              <a:ea typeface="Meiryo" panose="020B0604030504040204" pitchFamily="34" charset="-128"/>
              <a:cs typeface="Meiryo" charset="-128"/>
            </a:endParaRPr>
          </a:p>
        </p:txBody>
      </p:sp>
      <p:sp>
        <p:nvSpPr>
          <p:cNvPr id="32" name="フローチャート: 磁気ディスク 31"/>
          <p:cNvSpPr/>
          <p:nvPr/>
        </p:nvSpPr>
        <p:spPr>
          <a:xfrm>
            <a:off x="4031481" y="4582211"/>
            <a:ext cx="867046" cy="563576"/>
          </a:xfrm>
          <a:prstGeom prst="flowChartMagneticDisk">
            <a:avLst/>
          </a:prstGeom>
          <a:solidFill>
            <a:schemeClr val="accent3">
              <a:lumMod val="7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panose="020B0604030504040204" pitchFamily="34" charset="-128"/>
                <a:ea typeface="Meiryo" panose="020B0604030504040204" pitchFamily="34" charset="-128"/>
                <a:cs typeface="ＭＳ Ｐゴシック"/>
              </a:rPr>
              <a:t>データ</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33" name="図形グループ 12"/>
          <p:cNvGrpSpPr/>
          <p:nvPr/>
        </p:nvGrpSpPr>
        <p:grpSpPr>
          <a:xfrm>
            <a:off x="4006584" y="4183771"/>
            <a:ext cx="289055" cy="606431"/>
            <a:chOff x="4448176" y="2032000"/>
            <a:chExt cx="600075" cy="1212193"/>
          </a:xfrm>
          <a:solidFill>
            <a:schemeClr val="tx1">
              <a:lumMod val="65000"/>
              <a:lumOff val="35000"/>
            </a:schemeClr>
          </a:solidFill>
        </p:grpSpPr>
        <p:sp>
          <p:nvSpPr>
            <p:cNvPr id="34" name="円/楕円 33"/>
            <p:cNvSpPr/>
            <p:nvPr/>
          </p:nvSpPr>
          <p:spPr>
            <a:xfrm>
              <a:off x="4448176" y="2032000"/>
              <a:ext cx="600073" cy="58672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5" name="フローチャート: 論理積ゲート 14"/>
            <p:cNvSpPr/>
            <p:nvPr/>
          </p:nvSpPr>
          <p:spPr>
            <a:xfrm rot="16200000">
              <a:off x="4435476" y="2631418"/>
              <a:ext cx="625475" cy="600075"/>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grpSp>
      <p:grpSp>
        <p:nvGrpSpPr>
          <p:cNvPr id="18" name="図形グループ 17"/>
          <p:cNvGrpSpPr/>
          <p:nvPr/>
        </p:nvGrpSpPr>
        <p:grpSpPr>
          <a:xfrm>
            <a:off x="4030029" y="5210140"/>
            <a:ext cx="317500" cy="157483"/>
            <a:chOff x="6769100" y="1390650"/>
            <a:chExt cx="317500" cy="157483"/>
          </a:xfrm>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7" name="直線コネクタ 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4030029" y="5391733"/>
            <a:ext cx="317500" cy="157483"/>
            <a:chOff x="6769100" y="1390650"/>
            <a:chExt cx="317500" cy="157483"/>
          </a:xfrm>
        </p:grpSpPr>
        <p:sp>
          <p:nvSpPr>
            <p:cNvPr id="29" name="正方形/長方形 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0" name="円/楕円 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31" name="直線コネクタ 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4381233" y="5203865"/>
            <a:ext cx="317500" cy="157483"/>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4381233" y="5385458"/>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4" name="フローチャート: 磁気ディスク 43"/>
          <p:cNvSpPr/>
          <p:nvPr/>
        </p:nvSpPr>
        <p:spPr>
          <a:xfrm>
            <a:off x="4106460" y="5564802"/>
            <a:ext cx="867046" cy="563576"/>
          </a:xfrm>
          <a:prstGeom prst="flowChartMagneticDisk">
            <a:avLst/>
          </a:prstGeom>
          <a:solidFill>
            <a:schemeClr val="accent3">
              <a:lumMod val="7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panose="020B0604030504040204" pitchFamily="34" charset="-128"/>
                <a:ea typeface="Meiryo" panose="020B0604030504040204" pitchFamily="34" charset="-128"/>
                <a:cs typeface="ＭＳ Ｐゴシック"/>
              </a:rPr>
              <a:t>データ</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45" name="図形グループ 44"/>
          <p:cNvGrpSpPr/>
          <p:nvPr/>
        </p:nvGrpSpPr>
        <p:grpSpPr>
          <a:xfrm>
            <a:off x="4030029" y="5579486"/>
            <a:ext cx="317500" cy="157483"/>
            <a:chOff x="6769100" y="1390650"/>
            <a:chExt cx="317500" cy="157483"/>
          </a:xfrm>
        </p:grpSpPr>
        <p:sp>
          <p:nvSpPr>
            <p:cNvPr id="46" name="正方形/長方形 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7" name="円/楕円 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48" name="直線コネクタ 4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9" name="図形グループ 48"/>
          <p:cNvGrpSpPr/>
          <p:nvPr/>
        </p:nvGrpSpPr>
        <p:grpSpPr>
          <a:xfrm>
            <a:off x="4381233" y="5573211"/>
            <a:ext cx="317500" cy="157483"/>
            <a:chOff x="6769100" y="1390650"/>
            <a:chExt cx="317500" cy="157483"/>
          </a:xfrm>
        </p:grpSpPr>
        <p:sp>
          <p:nvSpPr>
            <p:cNvPr id="50" name="正方形/長方形 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1" name="円/楕円 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52" name="直線コネクタ 5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3" name="図形グループ 52"/>
          <p:cNvGrpSpPr/>
          <p:nvPr/>
        </p:nvGrpSpPr>
        <p:grpSpPr>
          <a:xfrm>
            <a:off x="4391982" y="4189997"/>
            <a:ext cx="317500" cy="157483"/>
            <a:chOff x="6769100" y="1390650"/>
            <a:chExt cx="317500" cy="157483"/>
          </a:xfrm>
        </p:grpSpPr>
        <p:sp>
          <p:nvSpPr>
            <p:cNvPr id="54" name="正方形/長方形 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5" name="円/楕円 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56" name="直線コネクタ 5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図形グループ 56"/>
          <p:cNvGrpSpPr/>
          <p:nvPr/>
        </p:nvGrpSpPr>
        <p:grpSpPr>
          <a:xfrm>
            <a:off x="4391982" y="4371590"/>
            <a:ext cx="317500" cy="157483"/>
            <a:chOff x="6769100" y="1390650"/>
            <a:chExt cx="317500" cy="157483"/>
          </a:xfrm>
        </p:grpSpPr>
        <p:sp>
          <p:nvSpPr>
            <p:cNvPr id="58" name="正方形/長方形 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9" name="円/楕円 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60" name="直線コネクタ 5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4391982" y="4567661"/>
            <a:ext cx="317500" cy="157483"/>
            <a:chOff x="6769100" y="1390650"/>
            <a:chExt cx="317500" cy="157483"/>
          </a:xfrm>
        </p:grpSpPr>
        <p:sp>
          <p:nvSpPr>
            <p:cNvPr id="70" name="正方形/長方形 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1" name="円/楕円 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2" name="直線コネクタ 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3" name="正方形/長方形 72"/>
          <p:cNvSpPr/>
          <p:nvPr/>
        </p:nvSpPr>
        <p:spPr>
          <a:xfrm>
            <a:off x="431540" y="1124744"/>
            <a:ext cx="8280920" cy="1076728"/>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dirty="0">
                <a:solidFill>
                  <a:srgbClr val="FFFFFF"/>
                </a:solidFill>
                <a:latin typeface="Meiryo" panose="020B0604030504040204" pitchFamily="34" charset="-128"/>
                <a:ea typeface="Meiryo" panose="020B0604030504040204" pitchFamily="34" charset="-128"/>
                <a:cs typeface="Meiryo" charset="-128"/>
              </a:rPr>
              <a:t>ルールベース</a:t>
            </a:r>
            <a:endParaRPr kumimoji="1" lang="en-US" altLang="ja-JP" sz="3600" dirty="0">
              <a:solidFill>
                <a:srgbClr val="FFFFFF"/>
              </a:solidFill>
              <a:latin typeface="Meiryo" panose="020B0604030504040204" pitchFamily="34" charset="-128"/>
              <a:ea typeface="Meiryo" panose="020B0604030504040204" pitchFamily="34" charset="-128"/>
              <a:cs typeface="Meiryo" charset="-128"/>
            </a:endParaRPr>
          </a:p>
          <a:p>
            <a:pPr algn="ctr"/>
            <a:r>
              <a:rPr lang="ja-JP" altLang="en-US" sz="1600" dirty="0">
                <a:solidFill>
                  <a:srgbClr val="FFFFFF"/>
                </a:solidFill>
                <a:latin typeface="Meiryo" panose="020B0604030504040204" pitchFamily="34" charset="-128"/>
                <a:ea typeface="Meiryo" panose="020B0604030504040204" pitchFamily="34" charset="-128"/>
                <a:cs typeface="Meiryo" charset="-128"/>
              </a:rPr>
              <a:t>人間の経験や知見に基づいて、解釈のためのルールを作る</a:t>
            </a:r>
            <a:endParaRPr kumimoji="1" lang="ja-JP" altLang="en-US" sz="1600" dirty="0">
              <a:solidFill>
                <a:srgbClr val="FFFFFF"/>
              </a:solidFill>
              <a:latin typeface="Meiryo" panose="020B0604030504040204" pitchFamily="34" charset="-128"/>
              <a:ea typeface="Meiryo" panose="020B0604030504040204" pitchFamily="34" charset="-128"/>
              <a:cs typeface="Meiryo" charset="-128"/>
            </a:endParaRPr>
          </a:p>
        </p:txBody>
      </p:sp>
      <p:sp>
        <p:nvSpPr>
          <p:cNvPr id="4" name="下矢印 3"/>
          <p:cNvSpPr/>
          <p:nvPr/>
        </p:nvSpPr>
        <p:spPr>
          <a:xfrm>
            <a:off x="4181791" y="2345135"/>
            <a:ext cx="780418" cy="435440"/>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Tree>
    <p:extLst>
      <p:ext uri="{BB962C8B-B14F-4D97-AF65-F5344CB8AC3E}">
        <p14:creationId xmlns:p14="http://schemas.microsoft.com/office/powerpoint/2010/main" val="421889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グループ化 78"/>
          <p:cNvGrpSpPr/>
          <p:nvPr/>
        </p:nvGrpSpPr>
        <p:grpSpPr>
          <a:xfrm>
            <a:off x="5844822" y="5172087"/>
            <a:ext cx="1324693" cy="1062668"/>
            <a:chOff x="5844822" y="5172087"/>
            <a:chExt cx="1324693" cy="1062668"/>
          </a:xfrm>
        </p:grpSpPr>
        <p:sp>
          <p:nvSpPr>
            <p:cNvPr id="77" name="楕円 76"/>
            <p:cNvSpPr/>
            <p:nvPr/>
          </p:nvSpPr>
          <p:spPr>
            <a:xfrm>
              <a:off x="6934112" y="5368481"/>
              <a:ext cx="235403" cy="235403"/>
            </a:xfrm>
            <a:prstGeom prst="ellipse">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78" name="楕円 77"/>
            <p:cNvSpPr/>
            <p:nvPr/>
          </p:nvSpPr>
          <p:spPr>
            <a:xfrm>
              <a:off x="6934112" y="5779819"/>
              <a:ext cx="235403" cy="235403"/>
            </a:xfrm>
            <a:prstGeom prst="ellipse">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6" name="楕円 55"/>
            <p:cNvSpPr/>
            <p:nvPr/>
          </p:nvSpPr>
          <p:spPr>
            <a:xfrm>
              <a:off x="5844822" y="5364001"/>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7" name="楕円 56"/>
            <p:cNvSpPr/>
            <p:nvPr/>
          </p:nvSpPr>
          <p:spPr>
            <a:xfrm>
              <a:off x="5844822" y="5775339"/>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8" name="楕円 57"/>
            <p:cNvSpPr/>
            <p:nvPr/>
          </p:nvSpPr>
          <p:spPr>
            <a:xfrm>
              <a:off x="6404748" y="5172087"/>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9" name="楕円 58"/>
            <p:cNvSpPr/>
            <p:nvPr/>
          </p:nvSpPr>
          <p:spPr>
            <a:xfrm>
              <a:off x="6404748" y="5583425"/>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60" name="楕円 59"/>
            <p:cNvSpPr/>
            <p:nvPr/>
          </p:nvSpPr>
          <p:spPr>
            <a:xfrm>
              <a:off x="6404747" y="599935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63" name="直線矢印コネクタ 62"/>
            <p:cNvCxnSpPr>
              <a:cxnSpLocks/>
              <a:stCxn id="56" idx="7"/>
              <a:endCxn id="58" idx="2"/>
            </p:cNvCxnSpPr>
            <p:nvPr/>
          </p:nvCxnSpPr>
          <p:spPr>
            <a:xfrm flipV="1">
              <a:off x="6045751" y="5289789"/>
              <a:ext cx="358997" cy="1086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cxnSpLocks/>
              <a:stCxn id="56" idx="6"/>
              <a:endCxn id="59" idx="2"/>
            </p:cNvCxnSpPr>
            <p:nvPr/>
          </p:nvCxnSpPr>
          <p:spPr>
            <a:xfrm>
              <a:off x="6080225" y="5481703"/>
              <a:ext cx="324523" cy="2194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cxnSpLocks/>
              <a:stCxn id="56" idx="5"/>
              <a:endCxn id="60" idx="1"/>
            </p:cNvCxnSpPr>
            <p:nvPr/>
          </p:nvCxnSpPr>
          <p:spPr>
            <a:xfrm>
              <a:off x="6045751" y="5564930"/>
              <a:ext cx="393470" cy="468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cxnSpLocks/>
              <a:stCxn id="57" idx="7"/>
              <a:endCxn id="58" idx="3"/>
            </p:cNvCxnSpPr>
            <p:nvPr/>
          </p:nvCxnSpPr>
          <p:spPr>
            <a:xfrm flipV="1">
              <a:off x="6045751" y="5373016"/>
              <a:ext cx="393471" cy="4367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cxnSpLocks/>
              <a:stCxn id="57" idx="6"/>
              <a:endCxn id="59" idx="2"/>
            </p:cNvCxnSpPr>
            <p:nvPr/>
          </p:nvCxnSpPr>
          <p:spPr>
            <a:xfrm flipV="1">
              <a:off x="6080225" y="5701127"/>
              <a:ext cx="324523" cy="1919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cxnSpLocks/>
              <a:stCxn id="57" idx="5"/>
              <a:endCxn id="60" idx="2"/>
            </p:cNvCxnSpPr>
            <p:nvPr/>
          </p:nvCxnSpPr>
          <p:spPr>
            <a:xfrm>
              <a:off x="6045751" y="5976268"/>
              <a:ext cx="358996" cy="1407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cxnSpLocks/>
              <a:stCxn id="58" idx="6"/>
              <a:endCxn id="61" idx="1"/>
            </p:cNvCxnSpPr>
            <p:nvPr/>
          </p:nvCxnSpPr>
          <p:spPr>
            <a:xfrm>
              <a:off x="6640151" y="5289789"/>
              <a:ext cx="328435" cy="113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cxnSpLocks/>
              <a:stCxn id="59" idx="6"/>
              <a:endCxn id="61" idx="2"/>
            </p:cNvCxnSpPr>
            <p:nvPr/>
          </p:nvCxnSpPr>
          <p:spPr>
            <a:xfrm flipV="1">
              <a:off x="6640151" y="5486183"/>
              <a:ext cx="293961" cy="2149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a:cxnSpLocks/>
              <a:stCxn id="60" idx="7"/>
              <a:endCxn id="61" idx="3"/>
            </p:cNvCxnSpPr>
            <p:nvPr/>
          </p:nvCxnSpPr>
          <p:spPr>
            <a:xfrm flipV="1">
              <a:off x="6605676" y="5569410"/>
              <a:ext cx="362910" cy="464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a:cxnSpLocks/>
              <a:stCxn id="58" idx="5"/>
              <a:endCxn id="62" idx="1"/>
            </p:cNvCxnSpPr>
            <p:nvPr/>
          </p:nvCxnSpPr>
          <p:spPr>
            <a:xfrm>
              <a:off x="6605677" y="5373016"/>
              <a:ext cx="362909" cy="4412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cxnSpLocks/>
              <a:stCxn id="59" idx="6"/>
              <a:endCxn id="62" idx="2"/>
            </p:cNvCxnSpPr>
            <p:nvPr/>
          </p:nvCxnSpPr>
          <p:spPr>
            <a:xfrm>
              <a:off x="6640151" y="5701127"/>
              <a:ext cx="293961" cy="196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cxnSpLocks/>
              <a:stCxn id="60" idx="6"/>
              <a:endCxn id="62" idx="3"/>
            </p:cNvCxnSpPr>
            <p:nvPr/>
          </p:nvCxnSpPr>
          <p:spPr>
            <a:xfrm flipV="1">
              <a:off x="6640150" y="5980748"/>
              <a:ext cx="328436" cy="136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kumimoji="1" lang="ja-JP" altLang="en-US" dirty="0"/>
              <a:t>脳を模倣したニューラルネットワーク</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972" y="1403572"/>
            <a:ext cx="3159537" cy="23035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3" y="1826280"/>
            <a:ext cx="2266199" cy="15070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テキスト ボックス 6"/>
          <p:cNvSpPr txBox="1"/>
          <p:nvPr/>
        </p:nvSpPr>
        <p:spPr>
          <a:xfrm>
            <a:off x="1097841" y="1018351"/>
            <a:ext cx="1431802" cy="646331"/>
          </a:xfrm>
          <a:prstGeom prst="rect">
            <a:avLst/>
          </a:prstGeom>
          <a:noFill/>
        </p:spPr>
        <p:txBody>
          <a:bodyPr wrap="none" rtlCol="0">
            <a:spAutoFit/>
          </a:bodyPr>
          <a:lstStyle/>
          <a:p>
            <a:pPr algn="ctr"/>
            <a:r>
              <a:rPr lang="ja-JP" altLang="en-US" dirty="0"/>
              <a:t>神経細胞</a:t>
            </a:r>
            <a:endParaRPr lang="en-US" altLang="ja-JP" dirty="0"/>
          </a:p>
          <a:p>
            <a:pPr algn="ctr"/>
            <a:r>
              <a:rPr kumimoji="1" lang="ja-JP" altLang="en-US" dirty="0"/>
              <a:t>（ニューロン）</a:t>
            </a:r>
          </a:p>
        </p:txBody>
      </p:sp>
      <p:grpSp>
        <p:nvGrpSpPr>
          <p:cNvPr id="3" name="グループ化 2"/>
          <p:cNvGrpSpPr/>
          <p:nvPr/>
        </p:nvGrpSpPr>
        <p:grpSpPr>
          <a:xfrm>
            <a:off x="313100" y="4136950"/>
            <a:ext cx="3410669" cy="1013316"/>
            <a:chOff x="138306" y="4015600"/>
            <a:chExt cx="3410669" cy="1013316"/>
          </a:xfrm>
        </p:grpSpPr>
        <p:sp>
          <p:nvSpPr>
            <p:cNvPr id="10" name="テキスト ボックス 9"/>
            <p:cNvSpPr txBox="1"/>
            <p:nvPr/>
          </p:nvSpPr>
          <p:spPr>
            <a:xfrm>
              <a:off x="248071" y="4015600"/>
              <a:ext cx="3300904" cy="369332"/>
            </a:xfrm>
            <a:prstGeom prst="rect">
              <a:avLst/>
            </a:prstGeom>
            <a:noFill/>
          </p:spPr>
          <p:txBody>
            <a:bodyPr wrap="none" rtlCol="0">
              <a:spAutoFit/>
            </a:bodyPr>
            <a:lstStyle/>
            <a:p>
              <a:pPr algn="ctr"/>
              <a:r>
                <a:rPr kumimoji="1" lang="ja-JP" altLang="en-US" dirty="0"/>
                <a:t>ニューラルネットワーク </a:t>
              </a:r>
              <a:r>
                <a:rPr kumimoji="1" lang="en-US" altLang="ja-JP" dirty="0"/>
                <a:t>(NN)</a:t>
              </a:r>
              <a:endParaRPr kumimoji="1" lang="ja-JP" altLang="en-US" dirty="0"/>
            </a:p>
          </p:txBody>
        </p:sp>
        <p:sp>
          <p:nvSpPr>
            <p:cNvPr id="12" name="テキスト ボックス 11"/>
            <p:cNvSpPr txBox="1"/>
            <p:nvPr/>
          </p:nvSpPr>
          <p:spPr>
            <a:xfrm>
              <a:off x="138306" y="4473945"/>
              <a:ext cx="1338829" cy="369332"/>
            </a:xfrm>
            <a:prstGeom prst="rect">
              <a:avLst/>
            </a:prstGeom>
            <a:noFill/>
          </p:spPr>
          <p:txBody>
            <a:bodyPr wrap="none" rtlCol="0">
              <a:spAutoFit/>
            </a:bodyPr>
            <a:lstStyle/>
            <a:p>
              <a:pPr algn="ctr"/>
              <a:r>
                <a:rPr kumimoji="1" lang="ja-JP" altLang="en-US" dirty="0"/>
                <a:t>相互接続型</a:t>
              </a:r>
            </a:p>
          </p:txBody>
        </p:sp>
        <p:sp>
          <p:nvSpPr>
            <p:cNvPr id="13" name="テキスト ボックス 12"/>
            <p:cNvSpPr txBox="1"/>
            <p:nvPr/>
          </p:nvSpPr>
          <p:spPr>
            <a:xfrm>
              <a:off x="1990431" y="4490307"/>
              <a:ext cx="1556836" cy="538609"/>
            </a:xfrm>
            <a:prstGeom prst="rect">
              <a:avLst/>
            </a:prstGeom>
            <a:noFill/>
          </p:spPr>
          <p:txBody>
            <a:bodyPr wrap="none" rtlCol="0">
              <a:spAutoFit/>
            </a:bodyPr>
            <a:lstStyle/>
            <a:p>
              <a:pPr algn="ctr"/>
              <a:r>
                <a:rPr kumimoji="1" lang="ja-JP" altLang="en-US"/>
                <a:t>階層型</a:t>
              </a:r>
              <a:endParaRPr kumimoji="1" lang="en-US" altLang="ja-JP"/>
            </a:p>
            <a:p>
              <a:r>
                <a:rPr lang="en-US" altLang="ja-JP" sz="1100"/>
                <a:t>(</a:t>
              </a:r>
              <a:r>
                <a:rPr lang="ja-JP" altLang="en-US" sz="1100"/>
                <a:t>多層パーセプトロン</a:t>
              </a:r>
              <a:r>
                <a:rPr lang="en-US" altLang="ja-JP" sz="1100"/>
                <a:t>)</a:t>
              </a:r>
              <a:endParaRPr kumimoji="1" lang="ja-JP" altLang="en-US" sz="1100" dirty="0"/>
            </a:p>
          </p:txBody>
        </p:sp>
      </p:grpSp>
      <p:grpSp>
        <p:nvGrpSpPr>
          <p:cNvPr id="19" name="グループ化 18"/>
          <p:cNvGrpSpPr/>
          <p:nvPr/>
        </p:nvGrpSpPr>
        <p:grpSpPr>
          <a:xfrm>
            <a:off x="4438650" y="1658588"/>
            <a:ext cx="4069330" cy="1618835"/>
            <a:chOff x="2711374" y="4411262"/>
            <a:chExt cx="4069330" cy="1618835"/>
          </a:xfrm>
        </p:grpSpPr>
        <p:sp>
          <p:nvSpPr>
            <p:cNvPr id="5" name="右矢印 4"/>
            <p:cNvSpPr/>
            <p:nvPr/>
          </p:nvSpPr>
          <p:spPr>
            <a:xfrm>
              <a:off x="2711374" y="4411262"/>
              <a:ext cx="1172470" cy="704850"/>
            </a:xfrm>
            <a:prstGeom prst="rightArrow">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刺激１</a:t>
              </a:r>
            </a:p>
          </p:txBody>
        </p:sp>
        <p:sp>
          <p:nvSpPr>
            <p:cNvPr id="17" name="フリーフォーム 16"/>
            <p:cNvSpPr/>
            <p:nvPr/>
          </p:nvSpPr>
          <p:spPr>
            <a:xfrm>
              <a:off x="5486400" y="4992130"/>
              <a:ext cx="1294304" cy="1037967"/>
            </a:xfrm>
            <a:custGeom>
              <a:avLst/>
              <a:gdLst>
                <a:gd name="connsiteX0" fmla="*/ 0 w 1294304"/>
                <a:gd name="connsiteY0" fmla="*/ 0 h 1037967"/>
                <a:gd name="connsiteX1" fmla="*/ 518984 w 1294304"/>
                <a:gd name="connsiteY1" fmla="*/ 247135 h 1037967"/>
                <a:gd name="connsiteX2" fmla="*/ 518984 w 1294304"/>
                <a:gd name="connsiteY2" fmla="*/ 259492 h 1037967"/>
                <a:gd name="connsiteX3" fmla="*/ 1025611 w 1294304"/>
                <a:gd name="connsiteY3" fmla="*/ 98854 h 1037967"/>
                <a:gd name="connsiteX4" fmla="*/ 1285103 w 1294304"/>
                <a:gd name="connsiteY4" fmla="*/ 469556 h 1037967"/>
                <a:gd name="connsiteX5" fmla="*/ 1210962 w 1294304"/>
                <a:gd name="connsiteY5" fmla="*/ 1037967 h 103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4304" h="1037967">
                  <a:moveTo>
                    <a:pt x="0" y="0"/>
                  </a:moveTo>
                  <a:lnTo>
                    <a:pt x="518984" y="247135"/>
                  </a:lnTo>
                  <a:cubicBezTo>
                    <a:pt x="605481" y="290384"/>
                    <a:pt x="434546" y="284205"/>
                    <a:pt x="518984" y="259492"/>
                  </a:cubicBezTo>
                  <a:cubicBezTo>
                    <a:pt x="603422" y="234779"/>
                    <a:pt x="897925" y="63843"/>
                    <a:pt x="1025611" y="98854"/>
                  </a:cubicBezTo>
                  <a:cubicBezTo>
                    <a:pt x="1153297" y="133865"/>
                    <a:pt x="1254211" y="313037"/>
                    <a:pt x="1285103" y="469556"/>
                  </a:cubicBezTo>
                  <a:cubicBezTo>
                    <a:pt x="1315995" y="626075"/>
                    <a:pt x="1263478" y="832021"/>
                    <a:pt x="1210962" y="1037967"/>
                  </a:cubicBezTo>
                </a:path>
              </a:pathLst>
            </a:custGeom>
            <a:noFill/>
            <a:ln w="76200">
              <a:solidFill>
                <a:srgbClr val="00B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20" name="グループ化 19"/>
          <p:cNvGrpSpPr/>
          <p:nvPr/>
        </p:nvGrpSpPr>
        <p:grpSpPr>
          <a:xfrm>
            <a:off x="4438650" y="1769899"/>
            <a:ext cx="4097394" cy="1340965"/>
            <a:chOff x="2711374" y="4522573"/>
            <a:chExt cx="4097394" cy="1340965"/>
          </a:xfrm>
        </p:grpSpPr>
        <p:sp>
          <p:nvSpPr>
            <p:cNvPr id="15" name="右矢印 14"/>
            <p:cNvSpPr/>
            <p:nvPr/>
          </p:nvSpPr>
          <p:spPr>
            <a:xfrm>
              <a:off x="2711374" y="5158688"/>
              <a:ext cx="1172470" cy="704850"/>
            </a:xfrm>
            <a:prstGeom prst="rightArrow">
              <a:avLst/>
            </a:prstGeom>
            <a:solidFill>
              <a:srgbClr val="FF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刺激２</a:t>
              </a:r>
            </a:p>
          </p:txBody>
        </p:sp>
        <p:sp>
          <p:nvSpPr>
            <p:cNvPr id="18" name="フリーフォーム 17"/>
            <p:cNvSpPr/>
            <p:nvPr/>
          </p:nvSpPr>
          <p:spPr>
            <a:xfrm>
              <a:off x="5511114" y="4522573"/>
              <a:ext cx="1297654" cy="1187078"/>
            </a:xfrm>
            <a:custGeom>
              <a:avLst/>
              <a:gdLst>
                <a:gd name="connsiteX0" fmla="*/ 0 w 1297654"/>
                <a:gd name="connsiteY0" fmla="*/ 1136822 h 1187078"/>
                <a:gd name="connsiteX1" fmla="*/ 691978 w 1297654"/>
                <a:gd name="connsiteY1" fmla="*/ 1173892 h 1187078"/>
                <a:gd name="connsiteX2" fmla="*/ 1272745 w 1297654"/>
                <a:gd name="connsiteY2" fmla="*/ 939113 h 1187078"/>
                <a:gd name="connsiteX3" fmla="*/ 1136821 w 1297654"/>
                <a:gd name="connsiteY3" fmla="*/ 0 h 1187078"/>
              </a:gdLst>
              <a:ahLst/>
              <a:cxnLst>
                <a:cxn ang="0">
                  <a:pos x="connsiteX0" y="connsiteY0"/>
                </a:cxn>
                <a:cxn ang="0">
                  <a:pos x="connsiteX1" y="connsiteY1"/>
                </a:cxn>
                <a:cxn ang="0">
                  <a:pos x="connsiteX2" y="connsiteY2"/>
                </a:cxn>
                <a:cxn ang="0">
                  <a:pos x="connsiteX3" y="connsiteY3"/>
                </a:cxn>
              </a:cxnLst>
              <a:rect l="l" t="t" r="r" b="b"/>
              <a:pathLst>
                <a:path w="1297654" h="1187078">
                  <a:moveTo>
                    <a:pt x="0" y="1136822"/>
                  </a:moveTo>
                  <a:cubicBezTo>
                    <a:pt x="239927" y="1171832"/>
                    <a:pt x="479854" y="1206843"/>
                    <a:pt x="691978" y="1173892"/>
                  </a:cubicBezTo>
                  <a:cubicBezTo>
                    <a:pt x="904102" y="1140941"/>
                    <a:pt x="1198605" y="1134762"/>
                    <a:pt x="1272745" y="939113"/>
                  </a:cubicBezTo>
                  <a:cubicBezTo>
                    <a:pt x="1346885" y="743464"/>
                    <a:pt x="1241853" y="371732"/>
                    <a:pt x="1136821" y="0"/>
                  </a:cubicBezTo>
                </a:path>
              </a:pathLst>
            </a:custGeom>
            <a:noFill/>
            <a:ln w="57150">
              <a:solidFill>
                <a:srgbClr val="FF66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14" name="グループ化 13"/>
          <p:cNvGrpSpPr/>
          <p:nvPr/>
        </p:nvGrpSpPr>
        <p:grpSpPr>
          <a:xfrm>
            <a:off x="363155" y="5189430"/>
            <a:ext cx="1319557" cy="949552"/>
            <a:chOff x="363155" y="5189430"/>
            <a:chExt cx="1319557" cy="949552"/>
          </a:xfrm>
        </p:grpSpPr>
        <p:sp>
          <p:nvSpPr>
            <p:cNvPr id="22" name="楕円 21"/>
            <p:cNvSpPr/>
            <p:nvPr/>
          </p:nvSpPr>
          <p:spPr>
            <a:xfrm>
              <a:off x="446382" y="5390359"/>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23" name="楕円 22"/>
            <p:cNvSpPr/>
            <p:nvPr/>
          </p:nvSpPr>
          <p:spPr>
            <a:xfrm>
              <a:off x="1267804" y="5189430"/>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24" name="楕円 23"/>
            <p:cNvSpPr/>
            <p:nvPr/>
          </p:nvSpPr>
          <p:spPr>
            <a:xfrm>
              <a:off x="363155" y="5903579"/>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25" name="楕円 24"/>
            <p:cNvSpPr/>
            <p:nvPr/>
          </p:nvSpPr>
          <p:spPr>
            <a:xfrm>
              <a:off x="916323" y="5903579"/>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26" name="楕円 25"/>
            <p:cNvSpPr/>
            <p:nvPr/>
          </p:nvSpPr>
          <p:spPr>
            <a:xfrm>
              <a:off x="1447309" y="5903578"/>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27" name="直線矢印コネクタ 26"/>
            <p:cNvCxnSpPr>
              <a:stCxn id="22" idx="5"/>
              <a:endCxn id="25" idx="1"/>
            </p:cNvCxnSpPr>
            <p:nvPr/>
          </p:nvCxnSpPr>
          <p:spPr>
            <a:xfrm>
              <a:off x="647311" y="5591288"/>
              <a:ext cx="303486" cy="34676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22" idx="7"/>
              <a:endCxn id="23" idx="2"/>
            </p:cNvCxnSpPr>
            <p:nvPr/>
          </p:nvCxnSpPr>
          <p:spPr>
            <a:xfrm flipV="1">
              <a:off x="647311" y="5307132"/>
              <a:ext cx="620493" cy="1177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a:stCxn id="22" idx="6"/>
              <a:endCxn id="26" idx="1"/>
            </p:cNvCxnSpPr>
            <p:nvPr/>
          </p:nvCxnSpPr>
          <p:spPr>
            <a:xfrm>
              <a:off x="681785" y="5508061"/>
              <a:ext cx="799998" cy="42999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a:stCxn id="23" idx="4"/>
              <a:endCxn id="26" idx="0"/>
            </p:cNvCxnSpPr>
            <p:nvPr/>
          </p:nvCxnSpPr>
          <p:spPr>
            <a:xfrm>
              <a:off x="1385506" y="5424833"/>
              <a:ext cx="179505" cy="47874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stCxn id="22" idx="4"/>
              <a:endCxn id="24" idx="0"/>
            </p:cNvCxnSpPr>
            <p:nvPr/>
          </p:nvCxnSpPr>
          <p:spPr>
            <a:xfrm flipH="1">
              <a:off x="480857" y="5625762"/>
              <a:ext cx="83227" cy="27781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25" idx="2"/>
              <a:endCxn id="24" idx="6"/>
            </p:cNvCxnSpPr>
            <p:nvPr/>
          </p:nvCxnSpPr>
          <p:spPr>
            <a:xfrm flipH="1">
              <a:off x="598558" y="6021281"/>
              <a:ext cx="317765"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25" idx="6"/>
              <a:endCxn id="26" idx="2"/>
            </p:cNvCxnSpPr>
            <p:nvPr/>
          </p:nvCxnSpPr>
          <p:spPr>
            <a:xfrm flipV="1">
              <a:off x="1151726" y="6021280"/>
              <a:ext cx="295583"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6" name="グループ化 15"/>
          <p:cNvGrpSpPr/>
          <p:nvPr/>
        </p:nvGrpSpPr>
        <p:grpSpPr>
          <a:xfrm>
            <a:off x="2268732" y="5189430"/>
            <a:ext cx="1324693" cy="1062668"/>
            <a:chOff x="2268732" y="5189430"/>
            <a:chExt cx="1324693" cy="1062668"/>
          </a:xfrm>
        </p:grpSpPr>
        <p:sp>
          <p:nvSpPr>
            <p:cNvPr id="34" name="楕円 33"/>
            <p:cNvSpPr/>
            <p:nvPr/>
          </p:nvSpPr>
          <p:spPr>
            <a:xfrm>
              <a:off x="2268732" y="538134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5" name="楕円 34"/>
            <p:cNvSpPr/>
            <p:nvPr/>
          </p:nvSpPr>
          <p:spPr>
            <a:xfrm>
              <a:off x="2268732" y="579268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6" name="楕円 35"/>
            <p:cNvSpPr/>
            <p:nvPr/>
          </p:nvSpPr>
          <p:spPr>
            <a:xfrm>
              <a:off x="2828658" y="5189430"/>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7" name="楕円 36"/>
            <p:cNvSpPr/>
            <p:nvPr/>
          </p:nvSpPr>
          <p:spPr>
            <a:xfrm>
              <a:off x="2828658" y="5600768"/>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8" name="楕円 37"/>
            <p:cNvSpPr/>
            <p:nvPr/>
          </p:nvSpPr>
          <p:spPr>
            <a:xfrm>
              <a:off x="2828657" y="6016695"/>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9" name="楕円 38"/>
            <p:cNvSpPr/>
            <p:nvPr/>
          </p:nvSpPr>
          <p:spPr>
            <a:xfrm>
              <a:off x="3358022" y="538582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0" name="楕円 39"/>
            <p:cNvSpPr/>
            <p:nvPr/>
          </p:nvSpPr>
          <p:spPr>
            <a:xfrm>
              <a:off x="3358022" y="579716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41" name="直線矢印コネクタ 40"/>
            <p:cNvCxnSpPr>
              <a:stCxn id="34" idx="7"/>
              <a:endCxn id="36" idx="2"/>
            </p:cNvCxnSpPr>
            <p:nvPr/>
          </p:nvCxnSpPr>
          <p:spPr>
            <a:xfrm flipV="1">
              <a:off x="2469661" y="5307132"/>
              <a:ext cx="358997" cy="1086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a:stCxn id="34" idx="6"/>
              <a:endCxn id="37" idx="2"/>
            </p:cNvCxnSpPr>
            <p:nvPr/>
          </p:nvCxnSpPr>
          <p:spPr>
            <a:xfrm>
              <a:off x="2504135" y="5499046"/>
              <a:ext cx="324523" cy="2194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34" idx="5"/>
              <a:endCxn id="38" idx="1"/>
            </p:cNvCxnSpPr>
            <p:nvPr/>
          </p:nvCxnSpPr>
          <p:spPr>
            <a:xfrm>
              <a:off x="2469661" y="5582273"/>
              <a:ext cx="393470" cy="468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35" idx="7"/>
              <a:endCxn id="36" idx="3"/>
            </p:cNvCxnSpPr>
            <p:nvPr/>
          </p:nvCxnSpPr>
          <p:spPr>
            <a:xfrm flipV="1">
              <a:off x="2469661" y="5390359"/>
              <a:ext cx="393471" cy="4367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35" idx="6"/>
              <a:endCxn id="37" idx="2"/>
            </p:cNvCxnSpPr>
            <p:nvPr/>
          </p:nvCxnSpPr>
          <p:spPr>
            <a:xfrm flipV="1">
              <a:off x="2504135" y="5718470"/>
              <a:ext cx="324523" cy="1919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35" idx="5"/>
              <a:endCxn id="38" idx="2"/>
            </p:cNvCxnSpPr>
            <p:nvPr/>
          </p:nvCxnSpPr>
          <p:spPr>
            <a:xfrm>
              <a:off x="2469661" y="5993611"/>
              <a:ext cx="358996" cy="1407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36" idx="6"/>
              <a:endCxn id="39" idx="1"/>
            </p:cNvCxnSpPr>
            <p:nvPr/>
          </p:nvCxnSpPr>
          <p:spPr>
            <a:xfrm>
              <a:off x="3064061" y="5307132"/>
              <a:ext cx="328435" cy="113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37" idx="6"/>
              <a:endCxn id="39" idx="2"/>
            </p:cNvCxnSpPr>
            <p:nvPr/>
          </p:nvCxnSpPr>
          <p:spPr>
            <a:xfrm flipV="1">
              <a:off x="3064061" y="5503526"/>
              <a:ext cx="293961" cy="2149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38" idx="7"/>
              <a:endCxn id="39" idx="3"/>
            </p:cNvCxnSpPr>
            <p:nvPr/>
          </p:nvCxnSpPr>
          <p:spPr>
            <a:xfrm flipV="1">
              <a:off x="3029586" y="5586753"/>
              <a:ext cx="362910" cy="464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a:stCxn id="36" idx="5"/>
              <a:endCxn id="40" idx="1"/>
            </p:cNvCxnSpPr>
            <p:nvPr/>
          </p:nvCxnSpPr>
          <p:spPr>
            <a:xfrm>
              <a:off x="3029587" y="5390359"/>
              <a:ext cx="362909" cy="4412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37" idx="6"/>
              <a:endCxn id="40" idx="2"/>
            </p:cNvCxnSpPr>
            <p:nvPr/>
          </p:nvCxnSpPr>
          <p:spPr>
            <a:xfrm>
              <a:off x="3064061" y="5718470"/>
              <a:ext cx="293961" cy="196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38" idx="6"/>
              <a:endCxn id="40" idx="3"/>
            </p:cNvCxnSpPr>
            <p:nvPr/>
          </p:nvCxnSpPr>
          <p:spPr>
            <a:xfrm flipV="1">
              <a:off x="3064060" y="5998091"/>
              <a:ext cx="328436" cy="136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四角形: 角を丸くする 3"/>
          <p:cNvSpPr/>
          <p:nvPr/>
        </p:nvSpPr>
        <p:spPr>
          <a:xfrm>
            <a:off x="4434609" y="1083012"/>
            <a:ext cx="1790640" cy="342900"/>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脳の学習</a:t>
            </a:r>
            <a:endParaRPr kumimoji="1" lang="ja-JP" altLang="en-US" sz="2000" dirty="0">
              <a:solidFill>
                <a:srgbClr val="FFFFFF"/>
              </a:solidFill>
              <a:latin typeface="+mn-ea"/>
              <a:cs typeface="ＭＳ Ｐゴシック"/>
            </a:endParaRPr>
          </a:p>
        </p:txBody>
      </p:sp>
      <p:sp>
        <p:nvSpPr>
          <p:cNvPr id="53" name="四角形: 角を丸くする 52"/>
          <p:cNvSpPr/>
          <p:nvPr/>
        </p:nvSpPr>
        <p:spPr>
          <a:xfrm>
            <a:off x="4438650" y="4150166"/>
            <a:ext cx="1790640" cy="342900"/>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mn-ea"/>
                <a:cs typeface="ＭＳ Ｐゴシック"/>
              </a:rPr>
              <a:t>NN</a:t>
            </a:r>
            <a:r>
              <a:rPr kumimoji="1" lang="ja-JP" altLang="en-US" sz="2000">
                <a:solidFill>
                  <a:srgbClr val="FFFFFF"/>
                </a:solidFill>
                <a:latin typeface="+mn-ea"/>
                <a:cs typeface="ＭＳ Ｐゴシック"/>
              </a:rPr>
              <a:t>の学習</a:t>
            </a:r>
            <a:endParaRPr kumimoji="1" lang="ja-JP" altLang="en-US" sz="2000" dirty="0">
              <a:solidFill>
                <a:srgbClr val="FFFFFF"/>
              </a:solidFill>
              <a:latin typeface="+mn-ea"/>
              <a:cs typeface="ＭＳ Ｐゴシック"/>
            </a:endParaRPr>
          </a:p>
        </p:txBody>
      </p:sp>
      <p:sp>
        <p:nvSpPr>
          <p:cNvPr id="54" name="右矢印 4"/>
          <p:cNvSpPr/>
          <p:nvPr/>
        </p:nvSpPr>
        <p:spPr>
          <a:xfrm>
            <a:off x="4438650" y="4980989"/>
            <a:ext cx="1172470" cy="704850"/>
          </a:xfrm>
          <a:prstGeom prst="rightArrow">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刺激１</a:t>
            </a:r>
          </a:p>
        </p:txBody>
      </p:sp>
      <p:sp>
        <p:nvSpPr>
          <p:cNvPr id="55" name="右矢印 14"/>
          <p:cNvSpPr/>
          <p:nvPr/>
        </p:nvSpPr>
        <p:spPr>
          <a:xfrm>
            <a:off x="4438650" y="5730451"/>
            <a:ext cx="1172470" cy="704850"/>
          </a:xfrm>
          <a:prstGeom prst="rightArrow">
            <a:avLst/>
          </a:prstGeom>
          <a:solidFill>
            <a:srgbClr val="FF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刺激２</a:t>
            </a:r>
          </a:p>
        </p:txBody>
      </p:sp>
      <p:sp>
        <p:nvSpPr>
          <p:cNvPr id="61" name="楕円 60"/>
          <p:cNvSpPr/>
          <p:nvPr/>
        </p:nvSpPr>
        <p:spPr>
          <a:xfrm>
            <a:off x="6934112" y="5368481"/>
            <a:ext cx="235403" cy="235403"/>
          </a:xfrm>
          <a:prstGeom prst="ellipse">
            <a:avLst/>
          </a:prstGeom>
          <a:solidFill>
            <a:srgbClr val="00B050"/>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62" name="楕円 61"/>
          <p:cNvSpPr/>
          <p:nvPr/>
        </p:nvSpPr>
        <p:spPr>
          <a:xfrm>
            <a:off x="6934112" y="5779819"/>
            <a:ext cx="235403" cy="235403"/>
          </a:xfrm>
          <a:prstGeom prst="ellipse">
            <a:avLst/>
          </a:prstGeom>
          <a:solidFill>
            <a:srgbClr val="FF66FF"/>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75" name="四角形: 角を丸くする 74"/>
          <p:cNvSpPr/>
          <p:nvPr/>
        </p:nvSpPr>
        <p:spPr>
          <a:xfrm>
            <a:off x="4438650" y="3329019"/>
            <a:ext cx="2529936" cy="420634"/>
          </a:xfrm>
          <a:prstGeom prst="round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同じ刺激を繰り返し与えることでニューロンの回路を形成する</a:t>
            </a:r>
            <a:endParaRPr kumimoji="1" lang="ja-JP" altLang="en-US" sz="1200" dirty="0">
              <a:solidFill>
                <a:srgbClr val="FFFFFF"/>
              </a:solidFill>
              <a:latin typeface="+mn-ea"/>
              <a:cs typeface="ＭＳ Ｐゴシック"/>
            </a:endParaRPr>
          </a:p>
        </p:txBody>
      </p:sp>
      <p:sp>
        <p:nvSpPr>
          <p:cNvPr id="76" name="四角形: 角を丸くする 75"/>
          <p:cNvSpPr/>
          <p:nvPr/>
        </p:nvSpPr>
        <p:spPr>
          <a:xfrm>
            <a:off x="7396480" y="5172086"/>
            <a:ext cx="1481942" cy="1080011"/>
          </a:xfrm>
          <a:prstGeom prst="roundRect">
            <a:avLst>
              <a:gd name="adj" fmla="val 8445"/>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n-ea"/>
                <a:cs typeface="ＭＳ Ｐゴシック"/>
              </a:rPr>
              <a:t>望みの結果を得られるよう接続の重み付けを調整し、最適化する</a:t>
            </a:r>
          </a:p>
        </p:txBody>
      </p:sp>
      <p:sp>
        <p:nvSpPr>
          <p:cNvPr id="80" name="四角形: 角を丸くする 79"/>
          <p:cNvSpPr/>
          <p:nvPr/>
        </p:nvSpPr>
        <p:spPr>
          <a:xfrm>
            <a:off x="6032325" y="5172087"/>
            <a:ext cx="402120" cy="1080011"/>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83" name="四角形: 角を丸くする 82"/>
          <p:cNvSpPr/>
          <p:nvPr/>
        </p:nvSpPr>
        <p:spPr>
          <a:xfrm>
            <a:off x="6645054" y="5172087"/>
            <a:ext cx="340655" cy="1080011"/>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Tree>
    <p:extLst>
      <p:ext uri="{BB962C8B-B14F-4D97-AF65-F5344CB8AC3E}">
        <p14:creationId xmlns:p14="http://schemas.microsoft.com/office/powerpoint/2010/main" val="20547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repeatCount="3000" fill="hold" nodeType="clickEffect">
                                  <p:stCondLst>
                                    <p:cond delay="100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repeatCount="3000" fill="hold" nodeType="clickEffect">
                                  <p:stCondLst>
                                    <p:cond delay="10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par>
                                <p:cTn id="63" presetID="10" presetClass="entr" presetSubtype="0" fill="hold"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500"/>
                                        <p:tgtEl>
                                          <p:spTgt spid="54"/>
                                        </p:tgtEl>
                                      </p:cBhvr>
                                    </p:animEffect>
                                  </p:childTnLst>
                                </p:cTn>
                              </p:par>
                            </p:childTnLst>
                          </p:cTn>
                        </p:par>
                        <p:par>
                          <p:cTn id="71" fill="hold">
                            <p:stCondLst>
                              <p:cond delay="500"/>
                            </p:stCondLst>
                            <p:childTnLst>
                              <p:par>
                                <p:cTn id="72" presetID="1" presetClass="entr" presetSubtype="0" fill="hold" grpId="0" nodeType="afterEffect">
                                  <p:stCondLst>
                                    <p:cond delay="500"/>
                                  </p:stCondLst>
                                  <p:childTnLst>
                                    <p:set>
                                      <p:cBhvr>
                                        <p:cTn id="73" dur="1" fill="hold">
                                          <p:stCondLst>
                                            <p:cond delay="0"/>
                                          </p:stCondLst>
                                        </p:cTn>
                                        <p:tgtEl>
                                          <p:spTgt spid="6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left)">
                                      <p:cBhvr>
                                        <p:cTn id="78" dur="500"/>
                                        <p:tgtEl>
                                          <p:spTgt spid="55"/>
                                        </p:tgtEl>
                                      </p:cBhvr>
                                    </p:animEffec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fade">
                                      <p:cBhvr>
                                        <p:cTn id="86" dur="500"/>
                                        <p:tgtEl>
                                          <p:spTgt spid="8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3"/>
                                        </p:tgtEl>
                                        <p:attrNameLst>
                                          <p:attrName>style.visibility</p:attrName>
                                        </p:attrNameLst>
                                      </p:cBhvr>
                                      <p:to>
                                        <p:strVal val="visible"/>
                                      </p:to>
                                    </p:set>
                                    <p:animEffect transition="in" filter="fade">
                                      <p:cBhvr>
                                        <p:cTn id="89" dur="500"/>
                                        <p:tgtEl>
                                          <p:spTgt spid="8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3" grpId="0" animBg="1"/>
      <p:bldP spid="54" grpId="0" animBg="1"/>
      <p:bldP spid="55" grpId="0" animBg="1"/>
      <p:bldP spid="61" grpId="0" animBg="1"/>
      <p:bldP spid="62" grpId="0" animBg="1"/>
      <p:bldP spid="75" grpId="0" animBg="1"/>
      <p:bldP spid="76" grpId="0" animBg="1"/>
      <p:bldP spid="80" grpId="0" animBg="1"/>
      <p:bldP spid="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51C9E8-5D64-416E-8321-514F2DE2180F}"/>
              </a:ext>
            </a:extLst>
          </p:cNvPr>
          <p:cNvSpPr>
            <a:spLocks noGrp="1"/>
          </p:cNvSpPr>
          <p:nvPr>
            <p:ph type="title"/>
          </p:nvPr>
        </p:nvSpPr>
        <p:spPr>
          <a:xfrm>
            <a:off x="457200" y="274638"/>
            <a:ext cx="8686800" cy="416221"/>
          </a:xfrm>
        </p:spPr>
        <p:txBody>
          <a:bodyPr/>
          <a:lstStyle/>
          <a:p>
            <a:r>
              <a:rPr lang="ja-JP" altLang="en-US" dirty="0"/>
              <a:t>ディープニューラルネットワークの学習</a:t>
            </a:r>
          </a:p>
        </p:txBody>
      </p:sp>
      <p:pic>
        <p:nvPicPr>
          <p:cNvPr id="57" name="図 56">
            <a:extLst>
              <a:ext uri="{FF2B5EF4-FFF2-40B4-BE49-F238E27FC236}">
                <a16:creationId xmlns:a16="http://schemas.microsoft.com/office/drawing/2014/main" id="{2E4571A2-1E10-4E03-A67D-D51C0219611C}"/>
              </a:ext>
            </a:extLst>
          </p:cNvPr>
          <p:cNvPicPr>
            <a:picLocks noChangeAspect="1"/>
          </p:cNvPicPr>
          <p:nvPr/>
        </p:nvPicPr>
        <p:blipFill>
          <a:blip r:embed="rId3">
            <a:alphaModFix amt="50000"/>
          </a:blip>
          <a:stretch>
            <a:fillRect/>
          </a:stretch>
        </p:blipFill>
        <p:spPr>
          <a:xfrm>
            <a:off x="457200" y="1157795"/>
            <a:ext cx="8191913" cy="4159271"/>
          </a:xfrm>
          <a:prstGeom prst="rect">
            <a:avLst/>
          </a:prstGeom>
        </p:spPr>
      </p:pic>
      <p:grpSp>
        <p:nvGrpSpPr>
          <p:cNvPr id="124" name="グループ化 123">
            <a:extLst>
              <a:ext uri="{FF2B5EF4-FFF2-40B4-BE49-F238E27FC236}">
                <a16:creationId xmlns:a16="http://schemas.microsoft.com/office/drawing/2014/main" id="{27F3A20F-EA17-475C-84CA-CDA35601CF1E}"/>
              </a:ext>
            </a:extLst>
          </p:cNvPr>
          <p:cNvGrpSpPr/>
          <p:nvPr/>
        </p:nvGrpSpPr>
        <p:grpSpPr>
          <a:xfrm>
            <a:off x="1300976" y="1836454"/>
            <a:ext cx="6315309" cy="3250319"/>
            <a:chOff x="1300976" y="1809361"/>
            <a:chExt cx="6315309" cy="3250319"/>
          </a:xfrm>
        </p:grpSpPr>
        <p:cxnSp>
          <p:nvCxnSpPr>
            <p:cNvPr id="26" name="直線コネクタ 25">
              <a:extLst>
                <a:ext uri="{FF2B5EF4-FFF2-40B4-BE49-F238E27FC236}">
                  <a16:creationId xmlns:a16="http://schemas.microsoft.com/office/drawing/2014/main" id="{19E6CE41-90E3-4434-9598-014E0A3C6543}"/>
                </a:ext>
              </a:extLst>
            </p:cNvPr>
            <p:cNvCxnSpPr/>
            <p:nvPr/>
          </p:nvCxnSpPr>
          <p:spPr>
            <a:xfrm flipV="1">
              <a:off x="1300976" y="1821366"/>
              <a:ext cx="1323278" cy="49808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58" name="直線コネクタ 57">
              <a:extLst>
                <a:ext uri="{FF2B5EF4-FFF2-40B4-BE49-F238E27FC236}">
                  <a16:creationId xmlns:a16="http://schemas.microsoft.com/office/drawing/2014/main" id="{A0D0426F-B468-4F81-BE17-03D70EC66603}"/>
                </a:ext>
              </a:extLst>
            </p:cNvPr>
            <p:cNvCxnSpPr>
              <a:cxnSpLocks/>
            </p:cNvCxnSpPr>
            <p:nvPr/>
          </p:nvCxnSpPr>
          <p:spPr>
            <a:xfrm>
              <a:off x="1300976" y="2817542"/>
              <a:ext cx="1323278" cy="192576"/>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0" name="直線コネクタ 59">
              <a:extLst>
                <a:ext uri="{FF2B5EF4-FFF2-40B4-BE49-F238E27FC236}">
                  <a16:creationId xmlns:a16="http://schemas.microsoft.com/office/drawing/2014/main" id="{F8990BB6-1FF9-4AE6-88EC-B8C936EF0C3E}"/>
                </a:ext>
              </a:extLst>
            </p:cNvPr>
            <p:cNvCxnSpPr>
              <a:cxnSpLocks/>
            </p:cNvCxnSpPr>
            <p:nvPr/>
          </p:nvCxnSpPr>
          <p:spPr>
            <a:xfrm>
              <a:off x="1300976" y="2397760"/>
              <a:ext cx="1323278" cy="209973"/>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3" name="直線コネクタ 62">
              <a:extLst>
                <a:ext uri="{FF2B5EF4-FFF2-40B4-BE49-F238E27FC236}">
                  <a16:creationId xmlns:a16="http://schemas.microsoft.com/office/drawing/2014/main" id="{26E07D6F-CB0A-4DDE-AF69-115E9C5692A6}"/>
                </a:ext>
              </a:extLst>
            </p:cNvPr>
            <p:cNvCxnSpPr/>
            <p:nvPr/>
          </p:nvCxnSpPr>
          <p:spPr>
            <a:xfrm flipV="1">
              <a:off x="1300976" y="3098139"/>
              <a:ext cx="1323278" cy="498088"/>
            </a:xfrm>
            <a:prstGeom prst="line">
              <a:avLst/>
            </a:prstGeom>
            <a:ln w="57150">
              <a:solidFill>
                <a:srgbClr val="FF66FF"/>
              </a:solidFill>
            </a:ln>
          </p:spPr>
          <p:style>
            <a:lnRef idx="2">
              <a:schemeClr val="accent1"/>
            </a:lnRef>
            <a:fillRef idx="0">
              <a:schemeClr val="accent1"/>
            </a:fillRef>
            <a:effectRef idx="1">
              <a:schemeClr val="accent1"/>
            </a:effectRef>
            <a:fontRef idx="minor">
              <a:schemeClr val="tx1"/>
            </a:fontRef>
          </p:style>
        </p:cxnSp>
        <p:cxnSp>
          <p:nvCxnSpPr>
            <p:cNvPr id="64" name="直線コネクタ 63">
              <a:extLst>
                <a:ext uri="{FF2B5EF4-FFF2-40B4-BE49-F238E27FC236}">
                  <a16:creationId xmlns:a16="http://schemas.microsoft.com/office/drawing/2014/main" id="{138ABD52-8516-42FF-989D-A2FE6E6E1EE6}"/>
                </a:ext>
              </a:extLst>
            </p:cNvPr>
            <p:cNvCxnSpPr>
              <a:cxnSpLocks/>
            </p:cNvCxnSpPr>
            <p:nvPr/>
          </p:nvCxnSpPr>
          <p:spPr>
            <a:xfrm>
              <a:off x="1300976" y="4023664"/>
              <a:ext cx="1272891" cy="236763"/>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66" name="直線コネクタ 65">
              <a:extLst>
                <a:ext uri="{FF2B5EF4-FFF2-40B4-BE49-F238E27FC236}">
                  <a16:creationId xmlns:a16="http://schemas.microsoft.com/office/drawing/2014/main" id="{33EB6715-3F71-4804-8C54-685567694607}"/>
                </a:ext>
              </a:extLst>
            </p:cNvPr>
            <p:cNvCxnSpPr>
              <a:cxnSpLocks/>
            </p:cNvCxnSpPr>
            <p:nvPr/>
          </p:nvCxnSpPr>
          <p:spPr>
            <a:xfrm flipV="1">
              <a:off x="1300976" y="3449961"/>
              <a:ext cx="1323278" cy="1318466"/>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8" name="直線コネクタ 67">
              <a:extLst>
                <a:ext uri="{FF2B5EF4-FFF2-40B4-BE49-F238E27FC236}">
                  <a16:creationId xmlns:a16="http://schemas.microsoft.com/office/drawing/2014/main" id="{C972E53C-874B-4ABC-B894-73A081D635F1}"/>
                </a:ext>
              </a:extLst>
            </p:cNvPr>
            <p:cNvCxnSpPr>
              <a:cxnSpLocks/>
            </p:cNvCxnSpPr>
            <p:nvPr/>
          </p:nvCxnSpPr>
          <p:spPr>
            <a:xfrm>
              <a:off x="1300976" y="3657403"/>
              <a:ext cx="1323278" cy="162757"/>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0" name="直線コネクタ 69">
              <a:extLst>
                <a:ext uri="{FF2B5EF4-FFF2-40B4-BE49-F238E27FC236}">
                  <a16:creationId xmlns:a16="http://schemas.microsoft.com/office/drawing/2014/main" id="{F7608B7A-3382-465D-A4F9-57376CF48071}"/>
                </a:ext>
              </a:extLst>
            </p:cNvPr>
            <p:cNvCxnSpPr>
              <a:cxnSpLocks/>
            </p:cNvCxnSpPr>
            <p:nvPr/>
          </p:nvCxnSpPr>
          <p:spPr>
            <a:xfrm>
              <a:off x="1326169" y="4883518"/>
              <a:ext cx="1298085" cy="176162"/>
            </a:xfrm>
            <a:prstGeom prst="line">
              <a:avLst/>
            </a:prstGeom>
            <a:ln w="57150">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3" name="直線コネクタ 72">
              <a:extLst>
                <a:ext uri="{FF2B5EF4-FFF2-40B4-BE49-F238E27FC236}">
                  <a16:creationId xmlns:a16="http://schemas.microsoft.com/office/drawing/2014/main" id="{12E88CE8-4B2D-401B-B318-E2057D490804}"/>
                </a:ext>
              </a:extLst>
            </p:cNvPr>
            <p:cNvCxnSpPr>
              <a:cxnSpLocks/>
            </p:cNvCxnSpPr>
            <p:nvPr/>
          </p:nvCxnSpPr>
          <p:spPr>
            <a:xfrm flipV="1">
              <a:off x="2963830" y="1821366"/>
              <a:ext cx="1323278" cy="32192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74" name="直線コネクタ 73">
              <a:extLst>
                <a:ext uri="{FF2B5EF4-FFF2-40B4-BE49-F238E27FC236}">
                  <a16:creationId xmlns:a16="http://schemas.microsoft.com/office/drawing/2014/main" id="{D67A3AF9-8BFF-4F41-86C1-B251F1E4C256}"/>
                </a:ext>
              </a:extLst>
            </p:cNvPr>
            <p:cNvCxnSpPr>
              <a:cxnSpLocks/>
            </p:cNvCxnSpPr>
            <p:nvPr/>
          </p:nvCxnSpPr>
          <p:spPr>
            <a:xfrm flipV="1">
              <a:off x="2989023" y="2180590"/>
              <a:ext cx="1298085" cy="352384"/>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5" name="直線コネクタ 74">
              <a:extLst>
                <a:ext uri="{FF2B5EF4-FFF2-40B4-BE49-F238E27FC236}">
                  <a16:creationId xmlns:a16="http://schemas.microsoft.com/office/drawing/2014/main" id="{B8E17991-DA2B-4E9A-AA8C-3BA079715A5B}"/>
                </a:ext>
              </a:extLst>
            </p:cNvPr>
            <p:cNvCxnSpPr>
              <a:cxnSpLocks/>
            </p:cNvCxnSpPr>
            <p:nvPr/>
          </p:nvCxnSpPr>
          <p:spPr>
            <a:xfrm>
              <a:off x="2976426" y="2618324"/>
              <a:ext cx="1323278" cy="354493"/>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6" name="直線コネクタ 75">
              <a:extLst>
                <a:ext uri="{FF2B5EF4-FFF2-40B4-BE49-F238E27FC236}">
                  <a16:creationId xmlns:a16="http://schemas.microsoft.com/office/drawing/2014/main" id="{E63207FF-A7F6-4273-8E2F-47AFABEC64E8}"/>
                </a:ext>
              </a:extLst>
            </p:cNvPr>
            <p:cNvCxnSpPr>
              <a:cxnSpLocks/>
            </p:cNvCxnSpPr>
            <p:nvPr/>
          </p:nvCxnSpPr>
          <p:spPr>
            <a:xfrm>
              <a:off x="2963830" y="3420065"/>
              <a:ext cx="1323278" cy="0"/>
            </a:xfrm>
            <a:prstGeom prst="line">
              <a:avLst/>
            </a:prstGeom>
            <a:ln w="571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直線コネクタ 76">
              <a:extLst>
                <a:ext uri="{FF2B5EF4-FFF2-40B4-BE49-F238E27FC236}">
                  <a16:creationId xmlns:a16="http://schemas.microsoft.com/office/drawing/2014/main" id="{77FC02F0-D583-4431-A91D-E23FA1594DFC}"/>
                </a:ext>
              </a:extLst>
            </p:cNvPr>
            <p:cNvCxnSpPr>
              <a:cxnSpLocks/>
            </p:cNvCxnSpPr>
            <p:nvPr/>
          </p:nvCxnSpPr>
          <p:spPr>
            <a:xfrm>
              <a:off x="2963830" y="3847502"/>
              <a:ext cx="1272891" cy="236763"/>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78" name="直線コネクタ 77">
              <a:extLst>
                <a:ext uri="{FF2B5EF4-FFF2-40B4-BE49-F238E27FC236}">
                  <a16:creationId xmlns:a16="http://schemas.microsoft.com/office/drawing/2014/main" id="{E16A824C-ACA2-4582-9BDF-F758C63536B0}"/>
                </a:ext>
              </a:extLst>
            </p:cNvPr>
            <p:cNvCxnSpPr>
              <a:cxnSpLocks/>
            </p:cNvCxnSpPr>
            <p:nvPr/>
          </p:nvCxnSpPr>
          <p:spPr>
            <a:xfrm flipV="1">
              <a:off x="2963830" y="4260427"/>
              <a:ext cx="1272891" cy="331838"/>
            </a:xfrm>
            <a:prstGeom prst="line">
              <a:avLst/>
            </a:prstGeom>
            <a:ln w="57150">
              <a:solidFill>
                <a:srgbClr val="FF66FF"/>
              </a:solidFill>
            </a:ln>
          </p:spPr>
          <p:style>
            <a:lnRef idx="2">
              <a:schemeClr val="accent1"/>
            </a:lnRef>
            <a:fillRef idx="0">
              <a:schemeClr val="accent1"/>
            </a:fillRef>
            <a:effectRef idx="1">
              <a:schemeClr val="accent1"/>
            </a:effectRef>
            <a:fontRef idx="minor">
              <a:schemeClr val="tx1"/>
            </a:fontRef>
          </p:style>
        </p:cxnSp>
        <p:cxnSp>
          <p:nvCxnSpPr>
            <p:cNvPr id="79" name="直線コネクタ 78">
              <a:extLst>
                <a:ext uri="{FF2B5EF4-FFF2-40B4-BE49-F238E27FC236}">
                  <a16:creationId xmlns:a16="http://schemas.microsoft.com/office/drawing/2014/main" id="{146C867E-2E8D-486B-A9A2-67261DBF5440}"/>
                </a:ext>
              </a:extLst>
            </p:cNvPr>
            <p:cNvCxnSpPr>
              <a:cxnSpLocks/>
            </p:cNvCxnSpPr>
            <p:nvPr/>
          </p:nvCxnSpPr>
          <p:spPr>
            <a:xfrm>
              <a:off x="2976426" y="4270361"/>
              <a:ext cx="1323278" cy="162757"/>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0" name="直線コネクタ 79">
              <a:extLst>
                <a:ext uri="{FF2B5EF4-FFF2-40B4-BE49-F238E27FC236}">
                  <a16:creationId xmlns:a16="http://schemas.microsoft.com/office/drawing/2014/main" id="{85B6214C-BDE0-4939-9D5C-F5B189BFDF26}"/>
                </a:ext>
              </a:extLst>
            </p:cNvPr>
            <p:cNvCxnSpPr>
              <a:cxnSpLocks/>
            </p:cNvCxnSpPr>
            <p:nvPr/>
          </p:nvCxnSpPr>
          <p:spPr>
            <a:xfrm flipV="1">
              <a:off x="3001619" y="3010118"/>
              <a:ext cx="1235102" cy="20067"/>
            </a:xfrm>
            <a:prstGeom prst="line">
              <a:avLst/>
            </a:prstGeom>
            <a:ln w="57150">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0" name="直線コネクタ 89">
              <a:extLst>
                <a:ext uri="{FF2B5EF4-FFF2-40B4-BE49-F238E27FC236}">
                  <a16:creationId xmlns:a16="http://schemas.microsoft.com/office/drawing/2014/main" id="{C8CBE2D0-F983-47F3-BAE6-23FA65AED327}"/>
                </a:ext>
              </a:extLst>
            </p:cNvPr>
            <p:cNvCxnSpPr>
              <a:cxnSpLocks/>
            </p:cNvCxnSpPr>
            <p:nvPr/>
          </p:nvCxnSpPr>
          <p:spPr>
            <a:xfrm flipV="1">
              <a:off x="4626684" y="2236797"/>
              <a:ext cx="1323278" cy="32192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1" name="直線コネクタ 90">
              <a:extLst>
                <a:ext uri="{FF2B5EF4-FFF2-40B4-BE49-F238E27FC236}">
                  <a16:creationId xmlns:a16="http://schemas.microsoft.com/office/drawing/2014/main" id="{D1B039A6-36A1-49FC-AC8E-7B399775CD4A}"/>
                </a:ext>
              </a:extLst>
            </p:cNvPr>
            <p:cNvCxnSpPr>
              <a:cxnSpLocks/>
            </p:cNvCxnSpPr>
            <p:nvPr/>
          </p:nvCxnSpPr>
          <p:spPr>
            <a:xfrm flipV="1">
              <a:off x="4667944" y="3056054"/>
              <a:ext cx="1298085" cy="352384"/>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2" name="直線コネクタ 91">
              <a:extLst>
                <a:ext uri="{FF2B5EF4-FFF2-40B4-BE49-F238E27FC236}">
                  <a16:creationId xmlns:a16="http://schemas.microsoft.com/office/drawing/2014/main" id="{26C1E41A-40ED-4786-A5C5-358C606FD7F3}"/>
                </a:ext>
              </a:extLst>
            </p:cNvPr>
            <p:cNvCxnSpPr>
              <a:cxnSpLocks/>
            </p:cNvCxnSpPr>
            <p:nvPr/>
          </p:nvCxnSpPr>
          <p:spPr>
            <a:xfrm>
              <a:off x="4667944" y="2216402"/>
              <a:ext cx="1323278" cy="354493"/>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3" name="直線コネクタ 92">
              <a:extLst>
                <a:ext uri="{FF2B5EF4-FFF2-40B4-BE49-F238E27FC236}">
                  <a16:creationId xmlns:a16="http://schemas.microsoft.com/office/drawing/2014/main" id="{A5C702CE-B4AC-4E85-AC68-CC3BE965F10F}"/>
                </a:ext>
              </a:extLst>
            </p:cNvPr>
            <p:cNvCxnSpPr>
              <a:cxnSpLocks/>
            </p:cNvCxnSpPr>
            <p:nvPr/>
          </p:nvCxnSpPr>
          <p:spPr>
            <a:xfrm>
              <a:off x="4639280" y="4142046"/>
              <a:ext cx="1279190" cy="102673"/>
            </a:xfrm>
            <a:prstGeom prst="line">
              <a:avLst/>
            </a:prstGeom>
            <a:ln w="571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直線コネクタ 93">
              <a:extLst>
                <a:ext uri="{FF2B5EF4-FFF2-40B4-BE49-F238E27FC236}">
                  <a16:creationId xmlns:a16="http://schemas.microsoft.com/office/drawing/2014/main" id="{BC31CE12-36D7-4492-9369-90D0440DD3B3}"/>
                </a:ext>
              </a:extLst>
            </p:cNvPr>
            <p:cNvCxnSpPr>
              <a:cxnSpLocks/>
            </p:cNvCxnSpPr>
            <p:nvPr/>
          </p:nvCxnSpPr>
          <p:spPr>
            <a:xfrm flipV="1">
              <a:off x="4645022" y="3482917"/>
              <a:ext cx="1317536" cy="255864"/>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5" name="直線コネクタ 94">
              <a:extLst>
                <a:ext uri="{FF2B5EF4-FFF2-40B4-BE49-F238E27FC236}">
                  <a16:creationId xmlns:a16="http://schemas.microsoft.com/office/drawing/2014/main" id="{45F88477-7718-41E2-A2B6-84FA055D23B9}"/>
                </a:ext>
              </a:extLst>
            </p:cNvPr>
            <p:cNvCxnSpPr>
              <a:cxnSpLocks/>
            </p:cNvCxnSpPr>
            <p:nvPr/>
          </p:nvCxnSpPr>
          <p:spPr>
            <a:xfrm>
              <a:off x="4639280" y="4275113"/>
              <a:ext cx="1310682" cy="696486"/>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6" name="直線コネクタ 95">
              <a:extLst>
                <a:ext uri="{FF2B5EF4-FFF2-40B4-BE49-F238E27FC236}">
                  <a16:creationId xmlns:a16="http://schemas.microsoft.com/office/drawing/2014/main" id="{0E26FCA7-D081-4B67-AF72-D29098E7C80A}"/>
                </a:ext>
              </a:extLst>
            </p:cNvPr>
            <p:cNvCxnSpPr>
              <a:cxnSpLocks/>
            </p:cNvCxnSpPr>
            <p:nvPr/>
          </p:nvCxnSpPr>
          <p:spPr>
            <a:xfrm flipV="1">
              <a:off x="4645022" y="2972817"/>
              <a:ext cx="1273448" cy="4162"/>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7" name="直線コネクタ 96">
              <a:extLst>
                <a:ext uri="{FF2B5EF4-FFF2-40B4-BE49-F238E27FC236}">
                  <a16:creationId xmlns:a16="http://schemas.microsoft.com/office/drawing/2014/main" id="{C15D66EC-C52E-4BC0-AFF2-24F46FFF3C8A}"/>
                </a:ext>
              </a:extLst>
            </p:cNvPr>
            <p:cNvCxnSpPr>
              <a:cxnSpLocks/>
            </p:cNvCxnSpPr>
            <p:nvPr/>
          </p:nvCxnSpPr>
          <p:spPr>
            <a:xfrm>
              <a:off x="4639280" y="1809361"/>
              <a:ext cx="1279190" cy="312233"/>
            </a:xfrm>
            <a:prstGeom prst="line">
              <a:avLst/>
            </a:prstGeom>
            <a:ln w="57150">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06" name="直線コネクタ 105">
              <a:extLst>
                <a:ext uri="{FF2B5EF4-FFF2-40B4-BE49-F238E27FC236}">
                  <a16:creationId xmlns:a16="http://schemas.microsoft.com/office/drawing/2014/main" id="{B675FAD6-A4C4-49F5-AD3E-4851BBD38F76}"/>
                </a:ext>
              </a:extLst>
            </p:cNvPr>
            <p:cNvCxnSpPr>
              <a:cxnSpLocks/>
            </p:cNvCxnSpPr>
            <p:nvPr/>
          </p:nvCxnSpPr>
          <p:spPr>
            <a:xfrm>
              <a:off x="6280411" y="2180590"/>
              <a:ext cx="1323278" cy="56695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07" name="直線コネクタ 106">
              <a:extLst>
                <a:ext uri="{FF2B5EF4-FFF2-40B4-BE49-F238E27FC236}">
                  <a16:creationId xmlns:a16="http://schemas.microsoft.com/office/drawing/2014/main" id="{C576160B-F01D-4672-96D6-6F62D32EC12A}"/>
                </a:ext>
              </a:extLst>
            </p:cNvPr>
            <p:cNvCxnSpPr>
              <a:cxnSpLocks/>
            </p:cNvCxnSpPr>
            <p:nvPr/>
          </p:nvCxnSpPr>
          <p:spPr>
            <a:xfrm>
              <a:off x="6286709" y="2698348"/>
              <a:ext cx="1266593" cy="467846"/>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8" name="直線コネクタ 107">
              <a:extLst>
                <a:ext uri="{FF2B5EF4-FFF2-40B4-BE49-F238E27FC236}">
                  <a16:creationId xmlns:a16="http://schemas.microsoft.com/office/drawing/2014/main" id="{27FF1BD7-2D3E-4624-A09E-804E16B314AA}"/>
                </a:ext>
              </a:extLst>
            </p:cNvPr>
            <p:cNvCxnSpPr>
              <a:cxnSpLocks/>
            </p:cNvCxnSpPr>
            <p:nvPr/>
          </p:nvCxnSpPr>
          <p:spPr>
            <a:xfrm>
              <a:off x="6293007" y="2655622"/>
              <a:ext cx="1310682" cy="181907"/>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09" name="直線コネクタ 108">
              <a:extLst>
                <a:ext uri="{FF2B5EF4-FFF2-40B4-BE49-F238E27FC236}">
                  <a16:creationId xmlns:a16="http://schemas.microsoft.com/office/drawing/2014/main" id="{E49D2CC1-A3DB-4A84-95F6-C6EC3B825C04}"/>
                </a:ext>
              </a:extLst>
            </p:cNvPr>
            <p:cNvCxnSpPr>
              <a:cxnSpLocks/>
            </p:cNvCxnSpPr>
            <p:nvPr/>
          </p:nvCxnSpPr>
          <p:spPr>
            <a:xfrm>
              <a:off x="6280411" y="3457363"/>
              <a:ext cx="1323278" cy="153486"/>
            </a:xfrm>
            <a:prstGeom prst="line">
              <a:avLst/>
            </a:prstGeom>
            <a:ln w="571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0" name="直線コネクタ 109">
              <a:extLst>
                <a:ext uri="{FF2B5EF4-FFF2-40B4-BE49-F238E27FC236}">
                  <a16:creationId xmlns:a16="http://schemas.microsoft.com/office/drawing/2014/main" id="{E81D8195-DA0D-4784-9FCF-44D678B878CA}"/>
                </a:ext>
              </a:extLst>
            </p:cNvPr>
            <p:cNvCxnSpPr>
              <a:cxnSpLocks/>
            </p:cNvCxnSpPr>
            <p:nvPr/>
          </p:nvCxnSpPr>
          <p:spPr>
            <a:xfrm>
              <a:off x="6280411" y="3884800"/>
              <a:ext cx="1272891" cy="8455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1" name="直線コネクタ 110">
              <a:extLst>
                <a:ext uri="{FF2B5EF4-FFF2-40B4-BE49-F238E27FC236}">
                  <a16:creationId xmlns:a16="http://schemas.microsoft.com/office/drawing/2014/main" id="{FEACDCE1-6AE4-45A4-A4BC-09D2BA05E7C6}"/>
                </a:ext>
              </a:extLst>
            </p:cNvPr>
            <p:cNvCxnSpPr>
              <a:cxnSpLocks/>
            </p:cNvCxnSpPr>
            <p:nvPr/>
          </p:nvCxnSpPr>
          <p:spPr>
            <a:xfrm flipV="1">
              <a:off x="6280411" y="4048692"/>
              <a:ext cx="1335874" cy="580871"/>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2" name="直線コネクタ 111">
              <a:extLst>
                <a:ext uri="{FF2B5EF4-FFF2-40B4-BE49-F238E27FC236}">
                  <a16:creationId xmlns:a16="http://schemas.microsoft.com/office/drawing/2014/main" id="{1417D34F-26F9-4BBB-AD95-AA160C317E81}"/>
                </a:ext>
              </a:extLst>
            </p:cNvPr>
            <p:cNvCxnSpPr>
              <a:cxnSpLocks/>
            </p:cNvCxnSpPr>
            <p:nvPr/>
          </p:nvCxnSpPr>
          <p:spPr>
            <a:xfrm flipV="1">
              <a:off x="6286709" y="4023664"/>
              <a:ext cx="1266593" cy="236763"/>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13" name="直線コネクタ 112">
              <a:extLst>
                <a:ext uri="{FF2B5EF4-FFF2-40B4-BE49-F238E27FC236}">
                  <a16:creationId xmlns:a16="http://schemas.microsoft.com/office/drawing/2014/main" id="{FE8AFA12-CCAF-4D46-853B-A4184F5856B5}"/>
                </a:ext>
              </a:extLst>
            </p:cNvPr>
            <p:cNvCxnSpPr>
              <a:cxnSpLocks/>
            </p:cNvCxnSpPr>
            <p:nvPr/>
          </p:nvCxnSpPr>
          <p:spPr>
            <a:xfrm>
              <a:off x="6318200" y="3067484"/>
              <a:ext cx="1285489" cy="159924"/>
            </a:xfrm>
            <a:prstGeom prst="line">
              <a:avLst/>
            </a:prstGeom>
            <a:ln w="57150">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grpSp>
      <p:sp>
        <p:nvSpPr>
          <p:cNvPr id="125" name="楕円 124">
            <a:extLst>
              <a:ext uri="{FF2B5EF4-FFF2-40B4-BE49-F238E27FC236}">
                <a16:creationId xmlns:a16="http://schemas.microsoft.com/office/drawing/2014/main" id="{28A7E9F2-B7AD-48C3-AFC3-8E053C121A6E}"/>
              </a:ext>
            </a:extLst>
          </p:cNvPr>
          <p:cNvSpPr/>
          <p:nvPr/>
        </p:nvSpPr>
        <p:spPr>
          <a:xfrm>
            <a:off x="7642230" y="3096529"/>
            <a:ext cx="289189" cy="28918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正方形/長方形 125">
            <a:extLst>
              <a:ext uri="{FF2B5EF4-FFF2-40B4-BE49-F238E27FC236}">
                <a16:creationId xmlns:a16="http://schemas.microsoft.com/office/drawing/2014/main" id="{5B94384F-86A2-43D0-9444-140B502F5C86}"/>
              </a:ext>
            </a:extLst>
          </p:cNvPr>
          <p:cNvSpPr/>
          <p:nvPr/>
        </p:nvSpPr>
        <p:spPr>
          <a:xfrm>
            <a:off x="176107" y="907626"/>
            <a:ext cx="8839200" cy="468037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7" name="図 126">
            <a:extLst>
              <a:ext uri="{FF2B5EF4-FFF2-40B4-BE49-F238E27FC236}">
                <a16:creationId xmlns:a16="http://schemas.microsoft.com/office/drawing/2014/main" id="{33395C06-64FB-4514-AF1B-9C85B533AABE}"/>
              </a:ext>
            </a:extLst>
          </p:cNvPr>
          <p:cNvPicPr>
            <a:picLocks noChangeAspect="1"/>
          </p:cNvPicPr>
          <p:nvPr/>
        </p:nvPicPr>
        <p:blipFill>
          <a:blip r:embed="rId3">
            <a:alphaModFix amt="50000"/>
          </a:blip>
          <a:stretch>
            <a:fillRect/>
          </a:stretch>
        </p:blipFill>
        <p:spPr>
          <a:xfrm>
            <a:off x="457199" y="1155911"/>
            <a:ext cx="8191913" cy="4159271"/>
          </a:xfrm>
          <a:prstGeom prst="rect">
            <a:avLst/>
          </a:prstGeom>
        </p:spPr>
      </p:pic>
      <p:grpSp>
        <p:nvGrpSpPr>
          <p:cNvPr id="128" name="グループ化 127">
            <a:extLst>
              <a:ext uri="{FF2B5EF4-FFF2-40B4-BE49-F238E27FC236}">
                <a16:creationId xmlns:a16="http://schemas.microsoft.com/office/drawing/2014/main" id="{A5FEBF3D-0F45-4E50-AE68-A4F4DDCA9E59}"/>
              </a:ext>
            </a:extLst>
          </p:cNvPr>
          <p:cNvGrpSpPr/>
          <p:nvPr/>
        </p:nvGrpSpPr>
        <p:grpSpPr>
          <a:xfrm>
            <a:off x="1307650" y="1836454"/>
            <a:ext cx="6315309" cy="3250319"/>
            <a:chOff x="1300976" y="1809361"/>
            <a:chExt cx="6315309" cy="3250319"/>
          </a:xfrm>
        </p:grpSpPr>
        <p:cxnSp>
          <p:nvCxnSpPr>
            <p:cNvPr id="129" name="直線コネクタ 128">
              <a:extLst>
                <a:ext uri="{FF2B5EF4-FFF2-40B4-BE49-F238E27FC236}">
                  <a16:creationId xmlns:a16="http://schemas.microsoft.com/office/drawing/2014/main" id="{A84F7F39-C25E-4B41-A94A-99B380A61524}"/>
                </a:ext>
              </a:extLst>
            </p:cNvPr>
            <p:cNvCxnSpPr/>
            <p:nvPr/>
          </p:nvCxnSpPr>
          <p:spPr>
            <a:xfrm flipV="1">
              <a:off x="1300976" y="1821366"/>
              <a:ext cx="1323278" cy="498088"/>
            </a:xfrm>
            <a:prstGeom prst="line">
              <a:avLst/>
            </a:prstGeom>
            <a:ln w="57150">
              <a:solidFill>
                <a:srgbClr val="FF66FF"/>
              </a:solidFill>
            </a:ln>
          </p:spPr>
          <p:style>
            <a:lnRef idx="2">
              <a:schemeClr val="accent1"/>
            </a:lnRef>
            <a:fillRef idx="0">
              <a:schemeClr val="accent1"/>
            </a:fillRef>
            <a:effectRef idx="1">
              <a:schemeClr val="accent1"/>
            </a:effectRef>
            <a:fontRef idx="minor">
              <a:schemeClr val="tx1"/>
            </a:fontRef>
          </p:style>
        </p:cxnSp>
        <p:cxnSp>
          <p:nvCxnSpPr>
            <p:cNvPr id="130" name="直線コネクタ 129">
              <a:extLst>
                <a:ext uri="{FF2B5EF4-FFF2-40B4-BE49-F238E27FC236}">
                  <a16:creationId xmlns:a16="http://schemas.microsoft.com/office/drawing/2014/main" id="{29A62FE8-6B23-449A-AE87-6CBA86419CEF}"/>
                </a:ext>
              </a:extLst>
            </p:cNvPr>
            <p:cNvCxnSpPr>
              <a:cxnSpLocks/>
            </p:cNvCxnSpPr>
            <p:nvPr/>
          </p:nvCxnSpPr>
          <p:spPr>
            <a:xfrm>
              <a:off x="1300976" y="2817542"/>
              <a:ext cx="1323278" cy="192576"/>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a:extLst>
                <a:ext uri="{FF2B5EF4-FFF2-40B4-BE49-F238E27FC236}">
                  <a16:creationId xmlns:a16="http://schemas.microsoft.com/office/drawing/2014/main" id="{4B1B937F-8E75-473F-A989-E268BB2E7B30}"/>
                </a:ext>
              </a:extLst>
            </p:cNvPr>
            <p:cNvCxnSpPr>
              <a:cxnSpLocks/>
            </p:cNvCxnSpPr>
            <p:nvPr/>
          </p:nvCxnSpPr>
          <p:spPr>
            <a:xfrm>
              <a:off x="1300976" y="2397760"/>
              <a:ext cx="1323278" cy="209973"/>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a:extLst>
                <a:ext uri="{FF2B5EF4-FFF2-40B4-BE49-F238E27FC236}">
                  <a16:creationId xmlns:a16="http://schemas.microsoft.com/office/drawing/2014/main" id="{8DE2E987-5B46-47B8-8028-DE2072D5242C}"/>
                </a:ext>
              </a:extLst>
            </p:cNvPr>
            <p:cNvCxnSpPr/>
            <p:nvPr/>
          </p:nvCxnSpPr>
          <p:spPr>
            <a:xfrm flipV="1">
              <a:off x="1300976" y="3098139"/>
              <a:ext cx="1323278" cy="498088"/>
            </a:xfrm>
            <a:prstGeom prst="line">
              <a:avLst/>
            </a:prstGeom>
            <a:ln w="57150">
              <a:solidFill>
                <a:srgbClr val="FF66FF"/>
              </a:solidFill>
            </a:ln>
          </p:spPr>
          <p:style>
            <a:lnRef idx="2">
              <a:schemeClr val="accent1"/>
            </a:lnRef>
            <a:fillRef idx="0">
              <a:schemeClr val="accent1"/>
            </a:fillRef>
            <a:effectRef idx="1">
              <a:schemeClr val="accent1"/>
            </a:effectRef>
            <a:fontRef idx="minor">
              <a:schemeClr val="tx1"/>
            </a:fontRef>
          </p:style>
        </p:cxnSp>
        <p:cxnSp>
          <p:nvCxnSpPr>
            <p:cNvPr id="133" name="直線コネクタ 132">
              <a:extLst>
                <a:ext uri="{FF2B5EF4-FFF2-40B4-BE49-F238E27FC236}">
                  <a16:creationId xmlns:a16="http://schemas.microsoft.com/office/drawing/2014/main" id="{F84962AB-C3D0-448E-AF7C-F68EC1897BCA}"/>
                </a:ext>
              </a:extLst>
            </p:cNvPr>
            <p:cNvCxnSpPr>
              <a:cxnSpLocks/>
            </p:cNvCxnSpPr>
            <p:nvPr/>
          </p:nvCxnSpPr>
          <p:spPr>
            <a:xfrm>
              <a:off x="1300976" y="4023664"/>
              <a:ext cx="1272891" cy="236763"/>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34" name="直線コネクタ 133">
              <a:extLst>
                <a:ext uri="{FF2B5EF4-FFF2-40B4-BE49-F238E27FC236}">
                  <a16:creationId xmlns:a16="http://schemas.microsoft.com/office/drawing/2014/main" id="{44D22B20-FBC8-4E71-B5A0-E540CE180EF3}"/>
                </a:ext>
              </a:extLst>
            </p:cNvPr>
            <p:cNvCxnSpPr>
              <a:cxnSpLocks/>
            </p:cNvCxnSpPr>
            <p:nvPr/>
          </p:nvCxnSpPr>
          <p:spPr>
            <a:xfrm flipV="1">
              <a:off x="1300976" y="3449961"/>
              <a:ext cx="1323278" cy="1318466"/>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5" name="直線コネクタ 134">
              <a:extLst>
                <a:ext uri="{FF2B5EF4-FFF2-40B4-BE49-F238E27FC236}">
                  <a16:creationId xmlns:a16="http://schemas.microsoft.com/office/drawing/2014/main" id="{29B075AB-BCA4-4288-A241-25FD5CFEBF8D}"/>
                </a:ext>
              </a:extLst>
            </p:cNvPr>
            <p:cNvCxnSpPr>
              <a:cxnSpLocks/>
            </p:cNvCxnSpPr>
            <p:nvPr/>
          </p:nvCxnSpPr>
          <p:spPr>
            <a:xfrm>
              <a:off x="1300976" y="3657403"/>
              <a:ext cx="1323278" cy="162757"/>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36" name="直線コネクタ 135">
              <a:extLst>
                <a:ext uri="{FF2B5EF4-FFF2-40B4-BE49-F238E27FC236}">
                  <a16:creationId xmlns:a16="http://schemas.microsoft.com/office/drawing/2014/main" id="{6F2CBA48-EB2D-4A20-B939-14A98EBFB4D8}"/>
                </a:ext>
              </a:extLst>
            </p:cNvPr>
            <p:cNvCxnSpPr>
              <a:cxnSpLocks/>
            </p:cNvCxnSpPr>
            <p:nvPr/>
          </p:nvCxnSpPr>
          <p:spPr>
            <a:xfrm>
              <a:off x="1326169" y="4883518"/>
              <a:ext cx="1298085" cy="176162"/>
            </a:xfrm>
            <a:prstGeom prst="line">
              <a:avLst/>
            </a:prstGeom>
            <a:ln w="57150">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37" name="直線コネクタ 136">
              <a:extLst>
                <a:ext uri="{FF2B5EF4-FFF2-40B4-BE49-F238E27FC236}">
                  <a16:creationId xmlns:a16="http://schemas.microsoft.com/office/drawing/2014/main" id="{ED3E55E5-E3BA-4C1F-AE5E-FEC82B85B4BF}"/>
                </a:ext>
              </a:extLst>
            </p:cNvPr>
            <p:cNvCxnSpPr>
              <a:cxnSpLocks/>
            </p:cNvCxnSpPr>
            <p:nvPr/>
          </p:nvCxnSpPr>
          <p:spPr>
            <a:xfrm flipV="1">
              <a:off x="2963830" y="1821366"/>
              <a:ext cx="1323278" cy="32192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38" name="直線コネクタ 137">
              <a:extLst>
                <a:ext uri="{FF2B5EF4-FFF2-40B4-BE49-F238E27FC236}">
                  <a16:creationId xmlns:a16="http://schemas.microsoft.com/office/drawing/2014/main" id="{4FA30A24-F499-4B96-B24B-3D422FCFB739}"/>
                </a:ext>
              </a:extLst>
            </p:cNvPr>
            <p:cNvCxnSpPr>
              <a:cxnSpLocks/>
            </p:cNvCxnSpPr>
            <p:nvPr/>
          </p:nvCxnSpPr>
          <p:spPr>
            <a:xfrm flipV="1">
              <a:off x="2989023" y="2180590"/>
              <a:ext cx="1298085" cy="352384"/>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9" name="直線コネクタ 138">
              <a:extLst>
                <a:ext uri="{FF2B5EF4-FFF2-40B4-BE49-F238E27FC236}">
                  <a16:creationId xmlns:a16="http://schemas.microsoft.com/office/drawing/2014/main" id="{13ECEAC0-3E5F-4A37-A9E6-F4D0D089D1D4}"/>
                </a:ext>
              </a:extLst>
            </p:cNvPr>
            <p:cNvCxnSpPr>
              <a:cxnSpLocks/>
            </p:cNvCxnSpPr>
            <p:nvPr/>
          </p:nvCxnSpPr>
          <p:spPr>
            <a:xfrm>
              <a:off x="2976426" y="2618324"/>
              <a:ext cx="1323278" cy="354493"/>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0" name="直線コネクタ 139">
              <a:extLst>
                <a:ext uri="{FF2B5EF4-FFF2-40B4-BE49-F238E27FC236}">
                  <a16:creationId xmlns:a16="http://schemas.microsoft.com/office/drawing/2014/main" id="{8680DDA3-3AD9-4EF6-9B01-9C52E4D1ECE1}"/>
                </a:ext>
              </a:extLst>
            </p:cNvPr>
            <p:cNvCxnSpPr>
              <a:cxnSpLocks/>
            </p:cNvCxnSpPr>
            <p:nvPr/>
          </p:nvCxnSpPr>
          <p:spPr>
            <a:xfrm>
              <a:off x="2963830" y="3420065"/>
              <a:ext cx="1323278" cy="0"/>
            </a:xfrm>
            <a:prstGeom prst="line">
              <a:avLst/>
            </a:prstGeom>
            <a:ln w="57150">
              <a:solidFill>
                <a:srgbClr val="FF66FF"/>
              </a:solidFill>
            </a:ln>
          </p:spPr>
          <p:style>
            <a:lnRef idx="2">
              <a:schemeClr val="accent1"/>
            </a:lnRef>
            <a:fillRef idx="0">
              <a:schemeClr val="accent1"/>
            </a:fillRef>
            <a:effectRef idx="1">
              <a:schemeClr val="accent1"/>
            </a:effectRef>
            <a:fontRef idx="minor">
              <a:schemeClr val="tx1"/>
            </a:fontRef>
          </p:style>
        </p:cxnSp>
        <p:cxnSp>
          <p:nvCxnSpPr>
            <p:cNvPr id="141" name="直線コネクタ 140">
              <a:extLst>
                <a:ext uri="{FF2B5EF4-FFF2-40B4-BE49-F238E27FC236}">
                  <a16:creationId xmlns:a16="http://schemas.microsoft.com/office/drawing/2014/main" id="{AD3929C1-6436-4815-9473-714A09931AE7}"/>
                </a:ext>
              </a:extLst>
            </p:cNvPr>
            <p:cNvCxnSpPr>
              <a:cxnSpLocks/>
            </p:cNvCxnSpPr>
            <p:nvPr/>
          </p:nvCxnSpPr>
          <p:spPr>
            <a:xfrm>
              <a:off x="2963830" y="3847502"/>
              <a:ext cx="1272891" cy="236763"/>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42" name="直線コネクタ 141">
              <a:extLst>
                <a:ext uri="{FF2B5EF4-FFF2-40B4-BE49-F238E27FC236}">
                  <a16:creationId xmlns:a16="http://schemas.microsoft.com/office/drawing/2014/main" id="{1D75571E-A059-461E-8668-28811904E5E4}"/>
                </a:ext>
              </a:extLst>
            </p:cNvPr>
            <p:cNvCxnSpPr>
              <a:cxnSpLocks/>
            </p:cNvCxnSpPr>
            <p:nvPr/>
          </p:nvCxnSpPr>
          <p:spPr>
            <a:xfrm flipV="1">
              <a:off x="2963830" y="4260427"/>
              <a:ext cx="1272891" cy="331838"/>
            </a:xfrm>
            <a:prstGeom prst="line">
              <a:avLst/>
            </a:prstGeom>
            <a:ln w="57150">
              <a:solidFill>
                <a:srgbClr val="FF66FF"/>
              </a:solidFill>
            </a:ln>
          </p:spPr>
          <p:style>
            <a:lnRef idx="2">
              <a:schemeClr val="accent1"/>
            </a:lnRef>
            <a:fillRef idx="0">
              <a:schemeClr val="accent1"/>
            </a:fillRef>
            <a:effectRef idx="1">
              <a:schemeClr val="accent1"/>
            </a:effectRef>
            <a:fontRef idx="minor">
              <a:schemeClr val="tx1"/>
            </a:fontRef>
          </p:style>
        </p:cxnSp>
        <p:cxnSp>
          <p:nvCxnSpPr>
            <p:cNvPr id="143" name="直線コネクタ 142">
              <a:extLst>
                <a:ext uri="{FF2B5EF4-FFF2-40B4-BE49-F238E27FC236}">
                  <a16:creationId xmlns:a16="http://schemas.microsoft.com/office/drawing/2014/main" id="{5F13BC09-BF4E-4701-B73C-65D427F1C8B0}"/>
                </a:ext>
              </a:extLst>
            </p:cNvPr>
            <p:cNvCxnSpPr>
              <a:cxnSpLocks/>
            </p:cNvCxnSpPr>
            <p:nvPr/>
          </p:nvCxnSpPr>
          <p:spPr>
            <a:xfrm>
              <a:off x="2976426" y="4270361"/>
              <a:ext cx="1323278" cy="162757"/>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a:extLst>
                <a:ext uri="{FF2B5EF4-FFF2-40B4-BE49-F238E27FC236}">
                  <a16:creationId xmlns:a16="http://schemas.microsoft.com/office/drawing/2014/main" id="{9CF6C102-B1C6-4769-9149-440B17DCF303}"/>
                </a:ext>
              </a:extLst>
            </p:cNvPr>
            <p:cNvCxnSpPr>
              <a:cxnSpLocks/>
            </p:cNvCxnSpPr>
            <p:nvPr/>
          </p:nvCxnSpPr>
          <p:spPr>
            <a:xfrm flipV="1">
              <a:off x="3001619" y="3010118"/>
              <a:ext cx="1235102" cy="20067"/>
            </a:xfrm>
            <a:prstGeom prst="line">
              <a:avLst/>
            </a:prstGeom>
            <a:ln w="57150">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45" name="直線コネクタ 144">
              <a:extLst>
                <a:ext uri="{FF2B5EF4-FFF2-40B4-BE49-F238E27FC236}">
                  <a16:creationId xmlns:a16="http://schemas.microsoft.com/office/drawing/2014/main" id="{C1AE85CB-F848-48A5-9A91-7D0196EB6355}"/>
                </a:ext>
              </a:extLst>
            </p:cNvPr>
            <p:cNvCxnSpPr>
              <a:cxnSpLocks/>
            </p:cNvCxnSpPr>
            <p:nvPr/>
          </p:nvCxnSpPr>
          <p:spPr>
            <a:xfrm flipV="1">
              <a:off x="4626684" y="2236797"/>
              <a:ext cx="1323278" cy="32192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46" name="直線コネクタ 145">
              <a:extLst>
                <a:ext uri="{FF2B5EF4-FFF2-40B4-BE49-F238E27FC236}">
                  <a16:creationId xmlns:a16="http://schemas.microsoft.com/office/drawing/2014/main" id="{AF113EF6-14B6-4D46-A219-6E351EB6E2BD}"/>
                </a:ext>
              </a:extLst>
            </p:cNvPr>
            <p:cNvCxnSpPr>
              <a:cxnSpLocks/>
            </p:cNvCxnSpPr>
            <p:nvPr/>
          </p:nvCxnSpPr>
          <p:spPr>
            <a:xfrm flipV="1">
              <a:off x="4667944" y="3056054"/>
              <a:ext cx="1298085" cy="352384"/>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7" name="直線コネクタ 146">
              <a:extLst>
                <a:ext uri="{FF2B5EF4-FFF2-40B4-BE49-F238E27FC236}">
                  <a16:creationId xmlns:a16="http://schemas.microsoft.com/office/drawing/2014/main" id="{56F3560B-D51F-4692-95EC-84E32483112A}"/>
                </a:ext>
              </a:extLst>
            </p:cNvPr>
            <p:cNvCxnSpPr>
              <a:cxnSpLocks/>
            </p:cNvCxnSpPr>
            <p:nvPr/>
          </p:nvCxnSpPr>
          <p:spPr>
            <a:xfrm>
              <a:off x="4667944" y="2216402"/>
              <a:ext cx="1323278" cy="354493"/>
            </a:xfrm>
            <a:prstGeom prst="line">
              <a:avLst/>
            </a:prstGeom>
            <a:ln w="57150">
              <a:solidFill>
                <a:srgbClr val="FF66FF"/>
              </a:solidFill>
            </a:ln>
          </p:spPr>
          <p:style>
            <a:lnRef idx="2">
              <a:schemeClr val="accent1"/>
            </a:lnRef>
            <a:fillRef idx="0">
              <a:schemeClr val="accent1"/>
            </a:fillRef>
            <a:effectRef idx="1">
              <a:schemeClr val="accent1"/>
            </a:effectRef>
            <a:fontRef idx="minor">
              <a:schemeClr val="tx1"/>
            </a:fontRef>
          </p:style>
        </p:cxnSp>
        <p:cxnSp>
          <p:nvCxnSpPr>
            <p:cNvPr id="148" name="直線コネクタ 147">
              <a:extLst>
                <a:ext uri="{FF2B5EF4-FFF2-40B4-BE49-F238E27FC236}">
                  <a16:creationId xmlns:a16="http://schemas.microsoft.com/office/drawing/2014/main" id="{9DFAF9C9-1AAF-4319-A6B4-FA35C141C0D0}"/>
                </a:ext>
              </a:extLst>
            </p:cNvPr>
            <p:cNvCxnSpPr>
              <a:cxnSpLocks/>
            </p:cNvCxnSpPr>
            <p:nvPr/>
          </p:nvCxnSpPr>
          <p:spPr>
            <a:xfrm>
              <a:off x="4639280" y="4142046"/>
              <a:ext cx="1279190" cy="102673"/>
            </a:xfrm>
            <a:prstGeom prst="line">
              <a:avLst/>
            </a:prstGeom>
            <a:ln w="571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9" name="直線コネクタ 148">
              <a:extLst>
                <a:ext uri="{FF2B5EF4-FFF2-40B4-BE49-F238E27FC236}">
                  <a16:creationId xmlns:a16="http://schemas.microsoft.com/office/drawing/2014/main" id="{8621D9B0-72BC-4A4D-A02D-4E485CAD5DF5}"/>
                </a:ext>
              </a:extLst>
            </p:cNvPr>
            <p:cNvCxnSpPr>
              <a:cxnSpLocks/>
            </p:cNvCxnSpPr>
            <p:nvPr/>
          </p:nvCxnSpPr>
          <p:spPr>
            <a:xfrm flipV="1">
              <a:off x="4645022" y="3482917"/>
              <a:ext cx="1317536" cy="255864"/>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0" name="直線コネクタ 149">
              <a:extLst>
                <a:ext uri="{FF2B5EF4-FFF2-40B4-BE49-F238E27FC236}">
                  <a16:creationId xmlns:a16="http://schemas.microsoft.com/office/drawing/2014/main" id="{766058DC-99AA-4E7B-87E7-645385BD1189}"/>
                </a:ext>
              </a:extLst>
            </p:cNvPr>
            <p:cNvCxnSpPr>
              <a:cxnSpLocks/>
            </p:cNvCxnSpPr>
            <p:nvPr/>
          </p:nvCxnSpPr>
          <p:spPr>
            <a:xfrm>
              <a:off x="4639280" y="4275113"/>
              <a:ext cx="1310682" cy="696486"/>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1" name="直線コネクタ 150">
              <a:extLst>
                <a:ext uri="{FF2B5EF4-FFF2-40B4-BE49-F238E27FC236}">
                  <a16:creationId xmlns:a16="http://schemas.microsoft.com/office/drawing/2014/main" id="{60411CD8-49CA-4D96-9189-8D7E58FBB223}"/>
                </a:ext>
              </a:extLst>
            </p:cNvPr>
            <p:cNvCxnSpPr>
              <a:cxnSpLocks/>
            </p:cNvCxnSpPr>
            <p:nvPr/>
          </p:nvCxnSpPr>
          <p:spPr>
            <a:xfrm flipV="1">
              <a:off x="4645022" y="2972817"/>
              <a:ext cx="1273448" cy="4162"/>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2" name="直線コネクタ 151">
              <a:extLst>
                <a:ext uri="{FF2B5EF4-FFF2-40B4-BE49-F238E27FC236}">
                  <a16:creationId xmlns:a16="http://schemas.microsoft.com/office/drawing/2014/main" id="{346CD1C3-3455-41DB-AB5A-A7C5F9375CB3}"/>
                </a:ext>
              </a:extLst>
            </p:cNvPr>
            <p:cNvCxnSpPr>
              <a:cxnSpLocks/>
            </p:cNvCxnSpPr>
            <p:nvPr/>
          </p:nvCxnSpPr>
          <p:spPr>
            <a:xfrm>
              <a:off x="4639280" y="1809361"/>
              <a:ext cx="1279190" cy="312233"/>
            </a:xfrm>
            <a:prstGeom prst="line">
              <a:avLst/>
            </a:prstGeom>
            <a:ln w="57150">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53" name="直線コネクタ 152">
              <a:extLst>
                <a:ext uri="{FF2B5EF4-FFF2-40B4-BE49-F238E27FC236}">
                  <a16:creationId xmlns:a16="http://schemas.microsoft.com/office/drawing/2014/main" id="{10119BCD-70C7-481E-8994-1407F3C373FF}"/>
                </a:ext>
              </a:extLst>
            </p:cNvPr>
            <p:cNvCxnSpPr>
              <a:cxnSpLocks/>
            </p:cNvCxnSpPr>
            <p:nvPr/>
          </p:nvCxnSpPr>
          <p:spPr>
            <a:xfrm>
              <a:off x="6280411" y="2180590"/>
              <a:ext cx="1323278" cy="56695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4" name="直線コネクタ 153">
              <a:extLst>
                <a:ext uri="{FF2B5EF4-FFF2-40B4-BE49-F238E27FC236}">
                  <a16:creationId xmlns:a16="http://schemas.microsoft.com/office/drawing/2014/main" id="{596203D3-7E29-4B28-88F0-C936A4DBBB07}"/>
                </a:ext>
              </a:extLst>
            </p:cNvPr>
            <p:cNvCxnSpPr>
              <a:cxnSpLocks/>
            </p:cNvCxnSpPr>
            <p:nvPr/>
          </p:nvCxnSpPr>
          <p:spPr>
            <a:xfrm>
              <a:off x="6286709" y="2698348"/>
              <a:ext cx="1266593" cy="467846"/>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5" name="直線コネクタ 154">
              <a:extLst>
                <a:ext uri="{FF2B5EF4-FFF2-40B4-BE49-F238E27FC236}">
                  <a16:creationId xmlns:a16="http://schemas.microsoft.com/office/drawing/2014/main" id="{535AE49C-54FB-4FE8-BA5C-751B3F3B6D5E}"/>
                </a:ext>
              </a:extLst>
            </p:cNvPr>
            <p:cNvCxnSpPr>
              <a:cxnSpLocks/>
            </p:cNvCxnSpPr>
            <p:nvPr/>
          </p:nvCxnSpPr>
          <p:spPr>
            <a:xfrm>
              <a:off x="6293007" y="2655622"/>
              <a:ext cx="1310682" cy="181907"/>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6" name="直線コネクタ 155">
              <a:extLst>
                <a:ext uri="{FF2B5EF4-FFF2-40B4-BE49-F238E27FC236}">
                  <a16:creationId xmlns:a16="http://schemas.microsoft.com/office/drawing/2014/main" id="{0E79F3FE-C5A5-4B65-9341-846B5B1A7094}"/>
                </a:ext>
              </a:extLst>
            </p:cNvPr>
            <p:cNvCxnSpPr>
              <a:cxnSpLocks/>
            </p:cNvCxnSpPr>
            <p:nvPr/>
          </p:nvCxnSpPr>
          <p:spPr>
            <a:xfrm>
              <a:off x="6280411" y="3457363"/>
              <a:ext cx="1323278" cy="153486"/>
            </a:xfrm>
            <a:prstGeom prst="line">
              <a:avLst/>
            </a:prstGeom>
            <a:ln w="571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直線コネクタ 156">
              <a:extLst>
                <a:ext uri="{FF2B5EF4-FFF2-40B4-BE49-F238E27FC236}">
                  <a16:creationId xmlns:a16="http://schemas.microsoft.com/office/drawing/2014/main" id="{434B6EA2-A7B8-4E9E-BBB3-B70884B43B13}"/>
                </a:ext>
              </a:extLst>
            </p:cNvPr>
            <p:cNvCxnSpPr>
              <a:cxnSpLocks/>
            </p:cNvCxnSpPr>
            <p:nvPr/>
          </p:nvCxnSpPr>
          <p:spPr>
            <a:xfrm>
              <a:off x="6280411" y="3884800"/>
              <a:ext cx="1272891" cy="8455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8" name="直線コネクタ 157">
              <a:extLst>
                <a:ext uri="{FF2B5EF4-FFF2-40B4-BE49-F238E27FC236}">
                  <a16:creationId xmlns:a16="http://schemas.microsoft.com/office/drawing/2014/main" id="{2F3ADE0F-2DC0-4F8B-B3F3-81F8E1427750}"/>
                </a:ext>
              </a:extLst>
            </p:cNvPr>
            <p:cNvCxnSpPr>
              <a:cxnSpLocks/>
            </p:cNvCxnSpPr>
            <p:nvPr/>
          </p:nvCxnSpPr>
          <p:spPr>
            <a:xfrm flipV="1">
              <a:off x="6280411" y="4048692"/>
              <a:ext cx="1335874" cy="580871"/>
            </a:xfrm>
            <a:prstGeom prst="line">
              <a:avLst/>
            </a:prstGeom>
            <a:ln w="571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9" name="直線コネクタ 158">
              <a:extLst>
                <a:ext uri="{FF2B5EF4-FFF2-40B4-BE49-F238E27FC236}">
                  <a16:creationId xmlns:a16="http://schemas.microsoft.com/office/drawing/2014/main" id="{CD71DD9B-E47A-4BA0-B5D8-FDE013120151}"/>
                </a:ext>
              </a:extLst>
            </p:cNvPr>
            <p:cNvCxnSpPr>
              <a:cxnSpLocks/>
            </p:cNvCxnSpPr>
            <p:nvPr/>
          </p:nvCxnSpPr>
          <p:spPr>
            <a:xfrm flipV="1">
              <a:off x="6286709" y="4023664"/>
              <a:ext cx="1266593" cy="236763"/>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0" name="直線コネクタ 159">
              <a:extLst>
                <a:ext uri="{FF2B5EF4-FFF2-40B4-BE49-F238E27FC236}">
                  <a16:creationId xmlns:a16="http://schemas.microsoft.com/office/drawing/2014/main" id="{B13CF5E0-5C71-47F6-B284-B3B9BCC1521E}"/>
                </a:ext>
              </a:extLst>
            </p:cNvPr>
            <p:cNvCxnSpPr>
              <a:cxnSpLocks/>
            </p:cNvCxnSpPr>
            <p:nvPr/>
          </p:nvCxnSpPr>
          <p:spPr>
            <a:xfrm>
              <a:off x="6318200" y="3067484"/>
              <a:ext cx="1285489" cy="159924"/>
            </a:xfrm>
            <a:prstGeom prst="line">
              <a:avLst/>
            </a:prstGeom>
            <a:ln w="57150">
              <a:solidFill>
                <a:srgbClr val="FF66FF"/>
              </a:solidFill>
            </a:ln>
          </p:spPr>
          <p:style>
            <a:lnRef idx="2">
              <a:schemeClr val="accent1"/>
            </a:lnRef>
            <a:fillRef idx="0">
              <a:schemeClr val="accent1"/>
            </a:fillRef>
            <a:effectRef idx="1">
              <a:schemeClr val="accent1"/>
            </a:effectRef>
            <a:fontRef idx="minor">
              <a:schemeClr val="tx1"/>
            </a:fontRef>
          </p:style>
        </p:cxnSp>
      </p:grpSp>
      <p:sp>
        <p:nvSpPr>
          <p:cNvPr id="161" name="楕円 160">
            <a:extLst>
              <a:ext uri="{FF2B5EF4-FFF2-40B4-BE49-F238E27FC236}">
                <a16:creationId xmlns:a16="http://schemas.microsoft.com/office/drawing/2014/main" id="{AF8A8FE3-DAA2-4AE6-BB59-09728D8D92E8}"/>
              </a:ext>
            </a:extLst>
          </p:cNvPr>
          <p:cNvSpPr/>
          <p:nvPr/>
        </p:nvSpPr>
        <p:spPr>
          <a:xfrm>
            <a:off x="7639269" y="3925055"/>
            <a:ext cx="289189" cy="289189"/>
          </a:xfrm>
          <a:prstGeom prst="ellipse">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正方形/長方形 161">
            <a:extLst>
              <a:ext uri="{FF2B5EF4-FFF2-40B4-BE49-F238E27FC236}">
                <a16:creationId xmlns:a16="http://schemas.microsoft.com/office/drawing/2014/main" id="{7D8230AF-4092-4EA2-A595-D6C9461F887D}"/>
              </a:ext>
            </a:extLst>
          </p:cNvPr>
          <p:cNvSpPr/>
          <p:nvPr/>
        </p:nvSpPr>
        <p:spPr>
          <a:xfrm>
            <a:off x="1049867" y="5552816"/>
            <a:ext cx="7470986" cy="927433"/>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ＭＳ Ｐゴシック"/>
                <a:ea typeface="ＭＳ Ｐゴシック"/>
                <a:cs typeface="ＭＳ Ｐゴシック"/>
              </a:rPr>
              <a:t>結果が正しくとも、その結果がどのようにして</a:t>
            </a:r>
            <a:endParaRPr kumimoji="1" lang="en-US" altLang="ja-JP" sz="2400" dirty="0">
              <a:solidFill>
                <a:srgbClr val="FFFFFF"/>
              </a:solidFill>
              <a:latin typeface="ＭＳ Ｐゴシック"/>
              <a:ea typeface="ＭＳ Ｐゴシック"/>
              <a:cs typeface="ＭＳ Ｐゴシック"/>
            </a:endParaRPr>
          </a:p>
          <a:p>
            <a:pPr algn="ctr"/>
            <a:r>
              <a:rPr kumimoji="1" lang="ja-JP" altLang="en-US" sz="2400" dirty="0">
                <a:solidFill>
                  <a:srgbClr val="FFFFFF"/>
                </a:solidFill>
                <a:latin typeface="ＭＳ Ｐゴシック"/>
                <a:ea typeface="ＭＳ Ｐゴシック"/>
                <a:cs typeface="ＭＳ Ｐゴシック"/>
              </a:rPr>
              <a:t>導き出されたかを人間は理解できない</a:t>
            </a:r>
          </a:p>
        </p:txBody>
      </p:sp>
    </p:spTree>
    <p:extLst>
      <p:ext uri="{BB962C8B-B14F-4D97-AF65-F5344CB8AC3E}">
        <p14:creationId xmlns:p14="http://schemas.microsoft.com/office/powerpoint/2010/main" val="38466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wipe(left)">
                                      <p:cBhvr>
                                        <p:cTn id="12" dur="5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
                                        <p:tgtEl>
                                          <p:spTgt spid="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500"/>
                                        <p:tgtEl>
                                          <p:spTgt spid="126"/>
                                        </p:tgtEl>
                                      </p:cBhvr>
                                    </p:animEffect>
                                  </p:childTnLst>
                                </p:cTn>
                              </p:par>
                              <p:par>
                                <p:cTn id="23" presetID="10" presetClass="entr" presetSubtype="0"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wipe(left)">
                                      <p:cBhvr>
                                        <p:cTn id="30" dur="500"/>
                                        <p:tgtEl>
                                          <p:spTgt spid="1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500"/>
                                        <p:tgtEl>
                                          <p:spTgt spid="16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2"/>
                                        </p:tgtEl>
                                        <p:attrNameLst>
                                          <p:attrName>style.visibility</p:attrName>
                                        </p:attrNameLst>
                                      </p:cBhvr>
                                      <p:to>
                                        <p:strVal val="visible"/>
                                      </p:to>
                                    </p:set>
                                    <p:anim calcmode="lin" valueType="num">
                                      <p:cBhvr>
                                        <p:cTn id="40" dur="500" fill="hold"/>
                                        <p:tgtEl>
                                          <p:spTgt spid="162"/>
                                        </p:tgtEl>
                                        <p:attrNameLst>
                                          <p:attrName>ppt_w</p:attrName>
                                        </p:attrNameLst>
                                      </p:cBhvr>
                                      <p:tavLst>
                                        <p:tav tm="0">
                                          <p:val>
                                            <p:fltVal val="0"/>
                                          </p:val>
                                        </p:tav>
                                        <p:tav tm="100000">
                                          <p:val>
                                            <p:strVal val="#ppt_w"/>
                                          </p:val>
                                        </p:tav>
                                      </p:tavLst>
                                    </p:anim>
                                    <p:anim calcmode="lin" valueType="num">
                                      <p:cBhvr>
                                        <p:cTn id="41" dur="500" fill="hold"/>
                                        <p:tgtEl>
                                          <p:spTgt spid="162"/>
                                        </p:tgtEl>
                                        <p:attrNameLst>
                                          <p:attrName>ppt_h</p:attrName>
                                        </p:attrNameLst>
                                      </p:cBhvr>
                                      <p:tavLst>
                                        <p:tav tm="0">
                                          <p:val>
                                            <p:fltVal val="0"/>
                                          </p:val>
                                        </p:tav>
                                        <p:tav tm="100000">
                                          <p:val>
                                            <p:strVal val="#ppt_h"/>
                                          </p:val>
                                        </p:tav>
                                      </p:tavLst>
                                    </p:anim>
                                    <p:animEffect transition="in" filter="fade">
                                      <p:cBhvr>
                                        <p:cTn id="42"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61" grpId="0" animBg="1"/>
      <p:bldP spid="1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1F56460-E4E0-4BA4-BBF4-4BB96DE57F56}"/>
              </a:ext>
            </a:extLst>
          </p:cNvPr>
          <p:cNvSpPr>
            <a:spLocks noGrp="1"/>
          </p:cNvSpPr>
          <p:nvPr>
            <p:ph type="title"/>
          </p:nvPr>
        </p:nvSpPr>
        <p:spPr/>
        <p:txBody>
          <a:bodyPr/>
          <a:lstStyle/>
          <a:p>
            <a:r>
              <a:rPr lang="ja-JP" altLang="en-US" dirty="0"/>
              <a:t>「人の介在」を求める声</a:t>
            </a:r>
            <a:endParaRPr kumimoji="1" lang="ja-JP" altLang="en-US" dirty="0"/>
          </a:p>
        </p:txBody>
      </p:sp>
      <p:pic>
        <p:nvPicPr>
          <p:cNvPr id="5" name="図 4">
            <a:extLst>
              <a:ext uri="{FF2B5EF4-FFF2-40B4-BE49-F238E27FC236}">
                <a16:creationId xmlns:a16="http://schemas.microsoft.com/office/drawing/2014/main" id="{6A0B6A01-6075-40B1-8C9D-B1B3D227E9E5}"/>
              </a:ext>
            </a:extLst>
          </p:cNvPr>
          <p:cNvPicPr>
            <a:picLocks noChangeAspect="1"/>
          </p:cNvPicPr>
          <p:nvPr/>
        </p:nvPicPr>
        <p:blipFill>
          <a:blip r:embed="rId3"/>
          <a:stretch>
            <a:fillRect/>
          </a:stretch>
        </p:blipFill>
        <p:spPr>
          <a:xfrm>
            <a:off x="538481" y="949323"/>
            <a:ext cx="5725292" cy="4234627"/>
          </a:xfrm>
          <a:prstGeom prst="rect">
            <a:avLst/>
          </a:prstGeom>
          <a:ln>
            <a:solidFill>
              <a:schemeClr val="tx1">
                <a:lumMod val="50000"/>
                <a:lumOff val="50000"/>
              </a:schemeClr>
            </a:solidFill>
          </a:ln>
        </p:spPr>
      </p:pic>
      <p:sp>
        <p:nvSpPr>
          <p:cNvPr id="7" name="正方形/長方形 6">
            <a:extLst>
              <a:ext uri="{FF2B5EF4-FFF2-40B4-BE49-F238E27FC236}">
                <a16:creationId xmlns:a16="http://schemas.microsoft.com/office/drawing/2014/main" id="{7B37D7DF-1673-4546-AD53-8BD6FCC0753C}"/>
              </a:ext>
            </a:extLst>
          </p:cNvPr>
          <p:cNvSpPr/>
          <p:nvPr/>
        </p:nvSpPr>
        <p:spPr>
          <a:xfrm>
            <a:off x="5107093" y="2405115"/>
            <a:ext cx="3559387" cy="132077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a:solidFill>
                  <a:srgbClr val="FFFFFF"/>
                </a:solidFill>
                <a:latin typeface="ＭＳ Ｐゴシック"/>
                <a:ea typeface="ＭＳ Ｐゴシック"/>
                <a:cs typeface="ＭＳ Ｐゴシック"/>
              </a:rPr>
              <a:t>2012</a:t>
            </a:r>
            <a:r>
              <a:rPr lang="ja-JP" altLang="en-US" sz="1400">
                <a:solidFill>
                  <a:srgbClr val="FFFFFF"/>
                </a:solidFill>
                <a:latin typeface="ＭＳ Ｐゴシック"/>
                <a:ea typeface="ＭＳ Ｐゴシック"/>
                <a:cs typeface="ＭＳ Ｐゴシック"/>
              </a:rPr>
              <a:t>年の深層学習の登場によって画像認識のエラー率は一気に半減し、その後あっという間に人間の能力をも超える精度に到達した。</a:t>
            </a:r>
            <a:endParaRPr kumimoji="1" lang="ja-JP" altLang="en-US" sz="14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A9FCE330-4227-4C55-97C2-13AE9C0BDC9E}"/>
              </a:ext>
            </a:extLst>
          </p:cNvPr>
          <p:cNvSpPr/>
          <p:nvPr/>
        </p:nvSpPr>
        <p:spPr>
          <a:xfrm>
            <a:off x="5107093" y="3860905"/>
            <a:ext cx="3559387" cy="132077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a:solidFill>
                  <a:srgbClr val="FFFFFF"/>
                </a:solidFill>
                <a:latin typeface="ＭＳ Ｐゴシック"/>
                <a:ea typeface="ＭＳ Ｐゴシック"/>
                <a:cs typeface="ＭＳ Ｐゴシック"/>
              </a:rPr>
              <a:t>その人工知能ブームの始まりからはや数年。今や人工知能がハイプサイクルのピーク期を越え、幻滅期に突入しつつあるという見方が増えている。</a:t>
            </a:r>
            <a:endParaRPr kumimoji="1" lang="ja-JP" altLang="en-US" sz="14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7B4990C1-4EAF-449E-82BD-15F62C61AD8A}"/>
              </a:ext>
            </a:extLst>
          </p:cNvPr>
          <p:cNvSpPr/>
          <p:nvPr/>
        </p:nvSpPr>
        <p:spPr>
          <a:xfrm>
            <a:off x="5107093" y="949324"/>
            <a:ext cx="3559387" cy="132077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ブームの前は人工知能に対する事前期待はさほど高くなかった。</a:t>
            </a:r>
            <a:endParaRPr kumimoji="1" lang="ja-JP" altLang="en-US" sz="14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6A326631-8151-48D1-9161-E77DC3995329}"/>
              </a:ext>
            </a:extLst>
          </p:cNvPr>
          <p:cNvSpPr/>
          <p:nvPr/>
        </p:nvSpPr>
        <p:spPr>
          <a:xfrm>
            <a:off x="538480" y="5316695"/>
            <a:ext cx="4013200" cy="4954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ＭＳ Ｐゴシック"/>
                <a:ea typeface="ＭＳ Ｐゴシック"/>
                <a:cs typeface="ＭＳ Ｐゴシック"/>
              </a:rPr>
              <a:t>事前期待のマネジメント</a:t>
            </a:r>
            <a:endParaRPr kumimoji="1" lang="ja-JP" altLang="en-US"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ED2F3680-B892-4E64-A333-8BA860E2848F}"/>
              </a:ext>
            </a:extLst>
          </p:cNvPr>
          <p:cNvSpPr/>
          <p:nvPr/>
        </p:nvSpPr>
        <p:spPr>
          <a:xfrm>
            <a:off x="4653280" y="5316696"/>
            <a:ext cx="4013200" cy="4954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ＭＳ Ｐゴシック"/>
                <a:ea typeface="ＭＳ Ｐゴシック"/>
                <a:cs typeface="ＭＳ Ｐゴシック"/>
              </a:rPr>
              <a:t>人工知能による説明力の向上</a:t>
            </a:r>
            <a:endParaRPr kumimoji="1" lang="ja-JP" altLang="en-US"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BCA93806-D884-4D17-9122-36FBECCEEC86}"/>
              </a:ext>
            </a:extLst>
          </p:cNvPr>
          <p:cNvSpPr/>
          <p:nvPr/>
        </p:nvSpPr>
        <p:spPr>
          <a:xfrm>
            <a:off x="538480" y="5944855"/>
            <a:ext cx="8128000" cy="49541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a:solidFill>
                  <a:srgbClr val="FFFFFF"/>
                </a:solidFill>
                <a:latin typeface="ＭＳ Ｐゴシック"/>
                <a:ea typeface="ＭＳ Ｐゴシック"/>
                <a:cs typeface="ＭＳ Ｐゴシック"/>
              </a:rPr>
              <a:t>「</a:t>
            </a:r>
            <a:r>
              <a:rPr lang="en-US" altLang="ja-JP" sz="2400">
                <a:solidFill>
                  <a:srgbClr val="FFFFFF"/>
                </a:solidFill>
                <a:latin typeface="ＭＳ Ｐゴシック"/>
                <a:ea typeface="ＭＳ Ｐゴシック"/>
                <a:cs typeface="ＭＳ Ｐゴシック"/>
              </a:rPr>
              <a:t>Human-in-the-loop</a:t>
            </a:r>
            <a:r>
              <a:rPr lang="ja-JP" altLang="en-US" sz="2400">
                <a:solidFill>
                  <a:srgbClr val="FFFFFF"/>
                </a:solidFill>
                <a:latin typeface="ＭＳ Ｐゴシック"/>
                <a:ea typeface="ＭＳ Ｐゴシック"/>
                <a:cs typeface="ＭＳ Ｐゴシック"/>
              </a:rPr>
              <a:t>」という発想</a:t>
            </a:r>
            <a:endParaRPr kumimoji="1" lang="ja-JP" altLang="en-US"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6631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4C294F6-9015-41B1-8D20-BE41D8A14482}"/>
              </a:ext>
            </a:extLst>
          </p:cNvPr>
          <p:cNvSpPr>
            <a:spLocks noGrp="1"/>
          </p:cNvSpPr>
          <p:nvPr>
            <p:ph type="title"/>
          </p:nvPr>
        </p:nvSpPr>
        <p:spPr/>
        <p:txBody>
          <a:bodyPr/>
          <a:lstStyle/>
          <a:p>
            <a:r>
              <a:rPr kumimoji="1" lang="en-US" altLang="ja-JP" dirty="0"/>
              <a:t>AI</a:t>
            </a:r>
            <a:r>
              <a:rPr kumimoji="1" lang="ja-JP" altLang="en-US" dirty="0"/>
              <a:t>の「説明責任」（</a:t>
            </a:r>
            <a:r>
              <a:rPr kumimoji="1" lang="en-US" altLang="ja-JP" dirty="0"/>
              <a:t>2016</a:t>
            </a:r>
            <a:r>
              <a:rPr kumimoji="1" lang="ja-JP" altLang="en-US" dirty="0"/>
              <a:t>～）</a:t>
            </a:r>
          </a:p>
        </p:txBody>
      </p:sp>
      <p:pic>
        <p:nvPicPr>
          <p:cNvPr id="5" name="図 4">
            <a:extLst>
              <a:ext uri="{FF2B5EF4-FFF2-40B4-BE49-F238E27FC236}">
                <a16:creationId xmlns:a16="http://schemas.microsoft.com/office/drawing/2014/main" id="{0B90D580-4208-4009-8936-989B41ABC165}"/>
              </a:ext>
            </a:extLst>
          </p:cNvPr>
          <p:cNvPicPr>
            <a:picLocks noChangeAspect="1"/>
          </p:cNvPicPr>
          <p:nvPr/>
        </p:nvPicPr>
        <p:blipFill>
          <a:blip r:embed="rId3"/>
          <a:stretch>
            <a:fillRect/>
          </a:stretch>
        </p:blipFill>
        <p:spPr>
          <a:xfrm>
            <a:off x="457199" y="907627"/>
            <a:ext cx="8278671" cy="5276426"/>
          </a:xfrm>
          <a:prstGeom prst="rect">
            <a:avLst/>
          </a:prstGeom>
          <a:ln>
            <a:solidFill>
              <a:schemeClr val="tx1">
                <a:lumMod val="50000"/>
                <a:lumOff val="50000"/>
              </a:schemeClr>
            </a:solidFill>
          </a:ln>
        </p:spPr>
      </p:pic>
    </p:spTree>
    <p:extLst>
      <p:ext uri="{BB962C8B-B14F-4D97-AF65-F5344CB8AC3E}">
        <p14:creationId xmlns:p14="http://schemas.microsoft.com/office/powerpoint/2010/main" val="4223731489"/>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8859</TotalTime>
  <Words>1895</Words>
  <Application>Microsoft Office PowerPoint</Application>
  <PresentationFormat>画面に合わせる (4:3)</PresentationFormat>
  <Paragraphs>236</Paragraphs>
  <Slides>26</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American Typewriter</vt:lpstr>
      <vt:lpstr>ＭＳ Ｐゴシック</vt:lpstr>
      <vt:lpstr>Meiryo</vt:lpstr>
      <vt:lpstr>Arial</vt:lpstr>
      <vt:lpstr>Bodoni MT Black</vt:lpstr>
      <vt:lpstr>Calibri</vt:lpstr>
      <vt:lpstr>NC標準テンプレート</vt:lpstr>
      <vt:lpstr>PowerPoint プレゼンテーション</vt:lpstr>
      <vt:lpstr>AIはブラックボックス?</vt:lpstr>
      <vt:lpstr>GDPRとは</vt:lpstr>
      <vt:lpstr>ブラックボックス問題とは</vt:lpstr>
      <vt:lpstr>ディープラーニングが、なぜこれほど注目されるのか </vt:lpstr>
      <vt:lpstr>脳を模倣したニューラルネットワーク</vt:lpstr>
      <vt:lpstr>ディープニューラルネットワークの学習</vt:lpstr>
      <vt:lpstr>「人の介在」を求める声</vt:lpstr>
      <vt:lpstr>AIの「説明責任」（2016～）</vt:lpstr>
      <vt:lpstr>LIME(Local Interpretable Model-agnostic Explanations)</vt:lpstr>
      <vt:lpstr>民間のソリューション</vt:lpstr>
      <vt:lpstr>IBM：トレーニングデータ内のバイアスを検出</vt:lpstr>
      <vt:lpstr>富士通：推定に関わった因子の特定と根拠の説明</vt:lpstr>
      <vt:lpstr>「説明できるAI」への疑問</vt:lpstr>
      <vt:lpstr>2つのAI</vt:lpstr>
      <vt:lpstr>公平で説明可能で透明なAI</vt:lpstr>
      <vt:lpstr>PowerPoint プレゼンテーション</vt:lpstr>
      <vt:lpstr>膨大な計算が必要、しかし計算は単純</vt:lpstr>
      <vt:lpstr>GPUは何故ディープラーニングに使われるのか</vt:lpstr>
      <vt:lpstr>急増するAI専用プロセッサ</vt:lpstr>
      <vt:lpstr>学習と推論</vt:lpstr>
      <vt:lpstr>深層学習の計算処理に関する基礎知識</vt:lpstr>
      <vt:lpstr>Apple A12 Bionic</vt:lpstr>
      <vt:lpstr>クライアント側でのAI処理（推論）</vt:lpstr>
      <vt:lpstr>ARMのAIアーキテクチャ</vt:lpstr>
      <vt:lpstr>ニューロモーフィック</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894</cp:revision>
  <dcterms:created xsi:type="dcterms:W3CDTF">2014-04-30T01:58:06Z</dcterms:created>
  <dcterms:modified xsi:type="dcterms:W3CDTF">2019-03-06T04:45:14Z</dcterms:modified>
</cp:coreProperties>
</file>