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717" r:id="rId2"/>
    <p:sldId id="1203" r:id="rId3"/>
    <p:sldId id="1046" r:id="rId4"/>
    <p:sldId id="1047" r:id="rId5"/>
    <p:sldId id="1048" r:id="rId6"/>
    <p:sldId id="1049" r:id="rId7"/>
    <p:sldId id="660" r:id="rId8"/>
    <p:sldId id="547" r:id="rId9"/>
    <p:sldId id="549" r:id="rId10"/>
    <p:sldId id="550" r:id="rId11"/>
    <p:sldId id="551" r:id="rId12"/>
    <p:sldId id="1210" r:id="rId13"/>
    <p:sldId id="1209" r:id="rId14"/>
    <p:sldId id="1211" r:id="rId15"/>
    <p:sldId id="593" r:id="rId16"/>
    <p:sldId id="552" r:id="rId17"/>
    <p:sldId id="555" r:id="rId18"/>
    <p:sldId id="556" r:id="rId19"/>
    <p:sldId id="557" r:id="rId20"/>
    <p:sldId id="554" r:id="rId21"/>
    <p:sldId id="559" r:id="rId22"/>
    <p:sldId id="587" r:id="rId23"/>
    <p:sldId id="637" r:id="rId24"/>
    <p:sldId id="594" r:id="rId25"/>
    <p:sldId id="561" r:id="rId26"/>
    <p:sldId id="562" r:id="rId27"/>
    <p:sldId id="595" r:id="rId28"/>
    <p:sldId id="604" r:id="rId29"/>
    <p:sldId id="602" r:id="rId30"/>
    <p:sldId id="627" r:id="rId31"/>
    <p:sldId id="569" r:id="rId32"/>
    <p:sldId id="630" r:id="rId33"/>
    <p:sldId id="571" r:id="rId34"/>
    <p:sldId id="633" r:id="rId35"/>
    <p:sldId id="648" r:id="rId36"/>
    <p:sldId id="655" r:id="rId37"/>
    <p:sldId id="634" r:id="rId38"/>
    <p:sldId id="650" r:id="rId39"/>
    <p:sldId id="572" r:id="rId40"/>
    <p:sldId id="666" r:id="rId41"/>
    <p:sldId id="1204" r:id="rId42"/>
    <p:sldId id="741" r:id="rId43"/>
    <p:sldId id="1212" r:id="rId44"/>
    <p:sldId id="759" r:id="rId45"/>
    <p:sldId id="1206" r:id="rId46"/>
    <p:sldId id="1205" r:id="rId47"/>
    <p:sldId id="745" r:id="rId48"/>
    <p:sldId id="746" r:id="rId49"/>
    <p:sldId id="747" r:id="rId50"/>
    <p:sldId id="743" r:id="rId51"/>
    <p:sldId id="744" r:id="rId52"/>
    <p:sldId id="752" r:id="rId53"/>
    <p:sldId id="730" r:id="rId54"/>
    <p:sldId id="731" r:id="rId55"/>
    <p:sldId id="1208" r:id="rId56"/>
    <p:sldId id="732" r:id="rId57"/>
    <p:sldId id="755" r:id="rId58"/>
    <p:sldId id="1213" r:id="rId59"/>
    <p:sldId id="754" r:id="rId60"/>
    <p:sldId id="1207" r:id="rId61"/>
    <p:sldId id="749" r:id="rId62"/>
    <p:sldId id="753" r:id="rId63"/>
    <p:sldId id="757" r:id="rId64"/>
    <p:sldId id="751" r:id="rId65"/>
    <p:sldId id="736" r:id="rId66"/>
    <p:sldId id="758" r:id="rId6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BD2"/>
    <a:srgbClr val="FF6666"/>
    <a:srgbClr val="E6D6AF"/>
    <a:srgbClr val="33ACBD"/>
    <a:srgbClr val="FF66FF"/>
    <a:srgbClr val="66FFCC"/>
    <a:srgbClr val="595959"/>
    <a:srgbClr val="66FF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1"/>
    <p:restoredTop sz="93971" autoAdjust="0"/>
  </p:normalViewPr>
  <p:slideViewPr>
    <p:cSldViewPr snapToGrid="0" snapToObjects="1" showGuides="1">
      <p:cViewPr varScale="1">
        <p:scale>
          <a:sx n="204" d="100"/>
          <a:sy n="204" d="100"/>
        </p:scale>
        <p:origin x="3176" y="200"/>
      </p:cViewPr>
      <p:guideLst>
        <p:guide orient="horz"/>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1FE4F-A967-4F6A-8199-82A49DCD63E5}"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kumimoji="1" lang="ja-JP" altLang="en-US"/>
        </a:p>
      </dgm:t>
    </dgm:pt>
    <dgm:pt modelId="{39C68689-8FC3-4F84-9D91-D56725716E1C}">
      <dgm:prSet phldrT="[テキスト]" custT="1"/>
      <dgm:spPr/>
      <dgm:t>
        <a:bodyPr/>
        <a:lstStyle/>
        <a:p>
          <a:r>
            <a:rPr kumimoji="1" lang="ja-JP" altLang="en-US" sz="1800" dirty="0"/>
            <a:t>非構造化データ</a:t>
          </a:r>
        </a:p>
      </dgm:t>
    </dgm:pt>
    <dgm:pt modelId="{6097438B-7790-4F31-9970-8EDE0730CFC1}" type="parTrans" cxnId="{056766D8-99D3-43E4-8736-7397288C99A1}">
      <dgm:prSet/>
      <dgm:spPr/>
      <dgm:t>
        <a:bodyPr/>
        <a:lstStyle/>
        <a:p>
          <a:endParaRPr kumimoji="1" lang="ja-JP" altLang="en-US" sz="2800"/>
        </a:p>
      </dgm:t>
    </dgm:pt>
    <dgm:pt modelId="{AC13078D-4065-4057-9C52-42D1A473440E}" type="sibTrans" cxnId="{056766D8-99D3-43E4-8736-7397288C99A1}">
      <dgm:prSet/>
      <dgm:spPr/>
      <dgm:t>
        <a:bodyPr/>
        <a:lstStyle/>
        <a:p>
          <a:endParaRPr kumimoji="1" lang="ja-JP" altLang="en-US" sz="2800"/>
        </a:p>
      </dgm:t>
    </dgm:pt>
    <dgm:pt modelId="{5132AFAC-556F-4AA9-95B9-E5BFC0343034}">
      <dgm:prSet phldrT="[テキスト]" custT="1"/>
      <dgm:spPr/>
      <dgm:t>
        <a:bodyPr/>
        <a:lstStyle/>
        <a:p>
          <a:r>
            <a:rPr kumimoji="1" lang="ja-JP" altLang="en-US" sz="1800" dirty="0"/>
            <a:t>半構造化データ</a:t>
          </a:r>
        </a:p>
      </dgm:t>
    </dgm:pt>
    <dgm:pt modelId="{4775D96B-D22B-4BFE-8C91-BB3CEB147C6F}" type="parTrans" cxnId="{049ADD79-837B-4A33-A820-29C63523BD3B}">
      <dgm:prSet/>
      <dgm:spPr/>
      <dgm:t>
        <a:bodyPr/>
        <a:lstStyle/>
        <a:p>
          <a:endParaRPr kumimoji="1" lang="ja-JP" altLang="en-US" sz="2800"/>
        </a:p>
      </dgm:t>
    </dgm:pt>
    <dgm:pt modelId="{DB32C095-8293-4B74-9762-175E2F82055B}" type="sibTrans" cxnId="{049ADD79-837B-4A33-A820-29C63523BD3B}">
      <dgm:prSet/>
      <dgm:spPr/>
      <dgm:t>
        <a:bodyPr/>
        <a:lstStyle/>
        <a:p>
          <a:endParaRPr kumimoji="1" lang="ja-JP" altLang="en-US" sz="2800"/>
        </a:p>
      </dgm:t>
    </dgm:pt>
    <dgm:pt modelId="{E1DCA913-CCF2-4B82-8BF0-7A1526E651AA}">
      <dgm:prSet phldrT="[テキスト]" custT="1"/>
      <dgm:spPr/>
      <dgm:t>
        <a:bodyPr/>
        <a:lstStyle/>
        <a:p>
          <a:r>
            <a:rPr kumimoji="1" lang="ja-JP" altLang="en-US" sz="1800" dirty="0"/>
            <a:t>構造化データ</a:t>
          </a:r>
        </a:p>
      </dgm:t>
    </dgm:pt>
    <dgm:pt modelId="{700F96AA-830F-4625-8F78-55D56C606BF7}" type="parTrans" cxnId="{CC6DBF7C-88FD-4755-86D7-EF028F0C3321}">
      <dgm:prSet/>
      <dgm:spPr/>
      <dgm:t>
        <a:bodyPr/>
        <a:lstStyle/>
        <a:p>
          <a:endParaRPr kumimoji="1" lang="ja-JP" altLang="en-US" sz="2800"/>
        </a:p>
      </dgm:t>
    </dgm:pt>
    <dgm:pt modelId="{9672B5CE-D36D-4C23-8588-8740941FB98E}" type="sibTrans" cxnId="{CC6DBF7C-88FD-4755-86D7-EF028F0C3321}">
      <dgm:prSet/>
      <dgm:spPr/>
      <dgm:t>
        <a:bodyPr/>
        <a:lstStyle/>
        <a:p>
          <a:endParaRPr kumimoji="1" lang="ja-JP" altLang="en-US" sz="2800"/>
        </a:p>
      </dgm:t>
    </dgm:pt>
    <dgm:pt modelId="{4069ACEC-957A-4A66-92C3-76F1BB2682D3}" type="pres">
      <dgm:prSet presAssocID="{6D11FE4F-A967-4F6A-8199-82A49DCD63E5}" presName="Name0" presStyleCnt="0">
        <dgm:presLayoutVars>
          <dgm:chMax val="7"/>
          <dgm:resizeHandles val="exact"/>
        </dgm:presLayoutVars>
      </dgm:prSet>
      <dgm:spPr/>
    </dgm:pt>
    <dgm:pt modelId="{2A74A78F-E0B5-48EE-9F89-41E1F12F6373}" type="pres">
      <dgm:prSet presAssocID="{6D11FE4F-A967-4F6A-8199-82A49DCD63E5}" presName="comp1" presStyleCnt="0"/>
      <dgm:spPr/>
    </dgm:pt>
    <dgm:pt modelId="{6FB90737-BDB0-4B7D-945F-02626A5833E3}" type="pres">
      <dgm:prSet presAssocID="{6D11FE4F-A967-4F6A-8199-82A49DCD63E5}" presName="circle1" presStyleLbl="node1" presStyleIdx="0" presStyleCnt="3"/>
      <dgm:spPr/>
    </dgm:pt>
    <dgm:pt modelId="{3806991C-9948-45B7-80D2-69A7D2A99565}" type="pres">
      <dgm:prSet presAssocID="{6D11FE4F-A967-4F6A-8199-82A49DCD63E5}" presName="c1text" presStyleLbl="node1" presStyleIdx="0" presStyleCnt="3">
        <dgm:presLayoutVars>
          <dgm:bulletEnabled val="1"/>
        </dgm:presLayoutVars>
      </dgm:prSet>
      <dgm:spPr/>
    </dgm:pt>
    <dgm:pt modelId="{2272F5C4-CA55-4134-B3FF-A4E87D8636EB}" type="pres">
      <dgm:prSet presAssocID="{6D11FE4F-A967-4F6A-8199-82A49DCD63E5}" presName="comp2" presStyleCnt="0"/>
      <dgm:spPr/>
    </dgm:pt>
    <dgm:pt modelId="{BEFACDC8-878A-4FE5-8C3B-65AB2E485B7E}" type="pres">
      <dgm:prSet presAssocID="{6D11FE4F-A967-4F6A-8199-82A49DCD63E5}" presName="circle2" presStyleLbl="node1" presStyleIdx="1" presStyleCnt="3"/>
      <dgm:spPr/>
    </dgm:pt>
    <dgm:pt modelId="{8FD198BC-5B19-4367-99BA-C56E1C4A49B4}" type="pres">
      <dgm:prSet presAssocID="{6D11FE4F-A967-4F6A-8199-82A49DCD63E5}" presName="c2text" presStyleLbl="node1" presStyleIdx="1" presStyleCnt="3">
        <dgm:presLayoutVars>
          <dgm:bulletEnabled val="1"/>
        </dgm:presLayoutVars>
      </dgm:prSet>
      <dgm:spPr/>
    </dgm:pt>
    <dgm:pt modelId="{0DF59A29-E2F4-402C-9172-8A659A1D0C99}" type="pres">
      <dgm:prSet presAssocID="{6D11FE4F-A967-4F6A-8199-82A49DCD63E5}" presName="comp3" presStyleCnt="0"/>
      <dgm:spPr/>
    </dgm:pt>
    <dgm:pt modelId="{966D3C51-D67E-45EB-AC33-4CC0A6981C06}" type="pres">
      <dgm:prSet presAssocID="{6D11FE4F-A967-4F6A-8199-82A49DCD63E5}" presName="circle3" presStyleLbl="node1" presStyleIdx="2" presStyleCnt="3"/>
      <dgm:spPr/>
    </dgm:pt>
    <dgm:pt modelId="{CC199992-CFD9-45ED-8404-F0BCCBD956F3}" type="pres">
      <dgm:prSet presAssocID="{6D11FE4F-A967-4F6A-8199-82A49DCD63E5}" presName="c3text" presStyleLbl="node1" presStyleIdx="2" presStyleCnt="3">
        <dgm:presLayoutVars>
          <dgm:bulletEnabled val="1"/>
        </dgm:presLayoutVars>
      </dgm:prSet>
      <dgm:spPr/>
    </dgm:pt>
  </dgm:ptLst>
  <dgm:cxnLst>
    <dgm:cxn modelId="{E454A911-6543-4B71-8125-28C3F90873BB}" type="presOf" srcId="{39C68689-8FC3-4F84-9D91-D56725716E1C}" destId="{3806991C-9948-45B7-80D2-69A7D2A99565}" srcOrd="1" destOrd="0" presId="urn:microsoft.com/office/officeart/2005/8/layout/venn2"/>
    <dgm:cxn modelId="{2A34D66A-CBF4-4836-BA20-1BD2E58926C0}" type="presOf" srcId="{5132AFAC-556F-4AA9-95B9-E5BFC0343034}" destId="{BEFACDC8-878A-4FE5-8C3B-65AB2E485B7E}" srcOrd="0" destOrd="0" presId="urn:microsoft.com/office/officeart/2005/8/layout/venn2"/>
    <dgm:cxn modelId="{049ADD79-837B-4A33-A820-29C63523BD3B}" srcId="{6D11FE4F-A967-4F6A-8199-82A49DCD63E5}" destId="{5132AFAC-556F-4AA9-95B9-E5BFC0343034}" srcOrd="1" destOrd="0" parTransId="{4775D96B-D22B-4BFE-8C91-BB3CEB147C6F}" sibTransId="{DB32C095-8293-4B74-9762-175E2F82055B}"/>
    <dgm:cxn modelId="{CC6DBF7C-88FD-4755-86D7-EF028F0C3321}" srcId="{6D11FE4F-A967-4F6A-8199-82A49DCD63E5}" destId="{E1DCA913-CCF2-4B82-8BF0-7A1526E651AA}" srcOrd="2" destOrd="0" parTransId="{700F96AA-830F-4625-8F78-55D56C606BF7}" sibTransId="{9672B5CE-D36D-4C23-8588-8740941FB98E}"/>
    <dgm:cxn modelId="{3E01D77F-1CFD-40AC-9C3E-3A8B55D3B260}" type="presOf" srcId="{6D11FE4F-A967-4F6A-8199-82A49DCD63E5}" destId="{4069ACEC-957A-4A66-92C3-76F1BB2682D3}" srcOrd="0" destOrd="0" presId="urn:microsoft.com/office/officeart/2005/8/layout/venn2"/>
    <dgm:cxn modelId="{74BC0F9F-3374-424C-BCF3-6A8EE3B5CB2C}" type="presOf" srcId="{39C68689-8FC3-4F84-9D91-D56725716E1C}" destId="{6FB90737-BDB0-4B7D-945F-02626A5833E3}" srcOrd="0" destOrd="0" presId="urn:microsoft.com/office/officeart/2005/8/layout/venn2"/>
    <dgm:cxn modelId="{CDB2E4A3-300F-4E05-AC92-501B218B6B0E}" type="presOf" srcId="{5132AFAC-556F-4AA9-95B9-E5BFC0343034}" destId="{8FD198BC-5B19-4367-99BA-C56E1C4A49B4}" srcOrd="1" destOrd="0" presId="urn:microsoft.com/office/officeart/2005/8/layout/venn2"/>
    <dgm:cxn modelId="{3734B9BC-D6E9-4590-97A4-20BAEC094A07}" type="presOf" srcId="{E1DCA913-CCF2-4B82-8BF0-7A1526E651AA}" destId="{CC199992-CFD9-45ED-8404-F0BCCBD956F3}" srcOrd="1" destOrd="0" presId="urn:microsoft.com/office/officeart/2005/8/layout/venn2"/>
    <dgm:cxn modelId="{C9D4D1CA-11A4-470D-AB9D-D102CCF913C1}" type="presOf" srcId="{E1DCA913-CCF2-4B82-8BF0-7A1526E651AA}" destId="{966D3C51-D67E-45EB-AC33-4CC0A6981C06}" srcOrd="0" destOrd="0" presId="urn:microsoft.com/office/officeart/2005/8/layout/venn2"/>
    <dgm:cxn modelId="{056766D8-99D3-43E4-8736-7397288C99A1}" srcId="{6D11FE4F-A967-4F6A-8199-82A49DCD63E5}" destId="{39C68689-8FC3-4F84-9D91-D56725716E1C}" srcOrd="0" destOrd="0" parTransId="{6097438B-7790-4F31-9970-8EDE0730CFC1}" sibTransId="{AC13078D-4065-4057-9C52-42D1A473440E}"/>
    <dgm:cxn modelId="{96D396B6-61C3-479B-A961-C47C6D9FBA1E}" type="presParOf" srcId="{4069ACEC-957A-4A66-92C3-76F1BB2682D3}" destId="{2A74A78F-E0B5-48EE-9F89-41E1F12F6373}" srcOrd="0" destOrd="0" presId="urn:microsoft.com/office/officeart/2005/8/layout/venn2"/>
    <dgm:cxn modelId="{D6D260E9-5FD4-4DBA-8D49-09D137A34209}" type="presParOf" srcId="{2A74A78F-E0B5-48EE-9F89-41E1F12F6373}" destId="{6FB90737-BDB0-4B7D-945F-02626A5833E3}" srcOrd="0" destOrd="0" presId="urn:microsoft.com/office/officeart/2005/8/layout/venn2"/>
    <dgm:cxn modelId="{67C41662-99DE-49BD-8668-2CE289C2389A}" type="presParOf" srcId="{2A74A78F-E0B5-48EE-9F89-41E1F12F6373}" destId="{3806991C-9948-45B7-80D2-69A7D2A99565}" srcOrd="1" destOrd="0" presId="urn:microsoft.com/office/officeart/2005/8/layout/venn2"/>
    <dgm:cxn modelId="{33A6A2A2-457B-4F32-919E-B862C9B89B92}" type="presParOf" srcId="{4069ACEC-957A-4A66-92C3-76F1BB2682D3}" destId="{2272F5C4-CA55-4134-B3FF-A4E87D8636EB}" srcOrd="1" destOrd="0" presId="urn:microsoft.com/office/officeart/2005/8/layout/venn2"/>
    <dgm:cxn modelId="{A995C1E5-7320-45F4-8F52-6711E22E6742}" type="presParOf" srcId="{2272F5C4-CA55-4134-B3FF-A4E87D8636EB}" destId="{BEFACDC8-878A-4FE5-8C3B-65AB2E485B7E}" srcOrd="0" destOrd="0" presId="urn:microsoft.com/office/officeart/2005/8/layout/venn2"/>
    <dgm:cxn modelId="{1C6511CD-8BF9-4713-8B81-2352F97C8E7A}" type="presParOf" srcId="{2272F5C4-CA55-4134-B3FF-A4E87D8636EB}" destId="{8FD198BC-5B19-4367-99BA-C56E1C4A49B4}" srcOrd="1" destOrd="0" presId="urn:microsoft.com/office/officeart/2005/8/layout/venn2"/>
    <dgm:cxn modelId="{75D884DA-C587-4A79-A2A1-92119D76A3B4}" type="presParOf" srcId="{4069ACEC-957A-4A66-92C3-76F1BB2682D3}" destId="{0DF59A29-E2F4-402C-9172-8A659A1D0C99}" srcOrd="2" destOrd="0" presId="urn:microsoft.com/office/officeart/2005/8/layout/venn2"/>
    <dgm:cxn modelId="{19B00F68-E921-47AE-8830-79A6C4689A9D}" type="presParOf" srcId="{0DF59A29-E2F4-402C-9172-8A659A1D0C99}" destId="{966D3C51-D67E-45EB-AC33-4CC0A6981C06}" srcOrd="0" destOrd="0" presId="urn:microsoft.com/office/officeart/2005/8/layout/venn2"/>
    <dgm:cxn modelId="{1D035FAF-AB0B-4293-830E-C86157CA2F5C}" type="presParOf" srcId="{0DF59A29-E2F4-402C-9172-8A659A1D0C99}" destId="{CC199992-CFD9-45ED-8404-F0BCCBD956F3}"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90737-BDB0-4B7D-945F-02626A5833E3}">
      <dsp:nvSpPr>
        <dsp:cNvPr id="0" name=""/>
        <dsp:cNvSpPr/>
      </dsp:nvSpPr>
      <dsp:spPr>
        <a:xfrm>
          <a:off x="873212" y="0"/>
          <a:ext cx="3389870" cy="338987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非構造化データ</a:t>
          </a:r>
        </a:p>
      </dsp:txBody>
      <dsp:txXfrm>
        <a:off x="1975767" y="169493"/>
        <a:ext cx="1184759" cy="508480"/>
      </dsp:txXfrm>
    </dsp:sp>
    <dsp:sp modelId="{BEFACDC8-878A-4FE5-8C3B-65AB2E485B7E}">
      <dsp:nvSpPr>
        <dsp:cNvPr id="0" name=""/>
        <dsp:cNvSpPr/>
      </dsp:nvSpPr>
      <dsp:spPr>
        <a:xfrm>
          <a:off x="1296946" y="847467"/>
          <a:ext cx="2542402" cy="2542402"/>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半構造化データ</a:t>
          </a:r>
        </a:p>
      </dsp:txBody>
      <dsp:txXfrm>
        <a:off x="1975767" y="1006367"/>
        <a:ext cx="1184759" cy="476700"/>
      </dsp:txXfrm>
    </dsp:sp>
    <dsp:sp modelId="{966D3C51-D67E-45EB-AC33-4CC0A6981C06}">
      <dsp:nvSpPr>
        <dsp:cNvPr id="0" name=""/>
        <dsp:cNvSpPr/>
      </dsp:nvSpPr>
      <dsp:spPr>
        <a:xfrm>
          <a:off x="1720680" y="1694935"/>
          <a:ext cx="1694935" cy="1694935"/>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t>構造化データ</a:t>
          </a:r>
        </a:p>
      </dsp:txBody>
      <dsp:txXfrm>
        <a:off x="1968897" y="2118668"/>
        <a:ext cx="1198500" cy="84746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2019/3/13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2019/3/13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スライド イメージ プレースホルダ 1"/>
          <p:cNvSpPr>
            <a:spLocks noGrp="1" noRot="1" noChangeAspect="1" noTextEdit="1"/>
          </p:cNvSpPr>
          <p:nvPr>
            <p:ph type="sldImg"/>
          </p:nvPr>
        </p:nvSpPr>
        <p:spPr>
          <a:ln/>
        </p:spPr>
      </p:sp>
      <p:sp>
        <p:nvSpPr>
          <p:cNvPr id="46082"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a:t>最初にお話ししたように、</a:t>
            </a:r>
            <a:r>
              <a:rPr lang="en-US" altLang="ja-JP" dirty="0"/>
              <a:t>RDBMS</a:t>
            </a:r>
            <a:r>
              <a:rPr lang="ja-JP" altLang="en-US" dirty="0"/>
              <a:t>は構造化データを取り扱うのに非常に向いています。</a:t>
            </a:r>
            <a:endParaRPr lang="en-US" altLang="ja-JP" dirty="0"/>
          </a:p>
          <a:p>
            <a:endParaRPr lang="en-US" altLang="ja-JP" dirty="0"/>
          </a:p>
          <a:p>
            <a:r>
              <a:rPr lang="ja-JP" altLang="en-US" dirty="0"/>
              <a:t>しかし、実際のビジネスで発生する情報は想定外の事も含め、この図のように不定形（非構造的）であることを表しています。</a:t>
            </a:r>
            <a:endParaRPr lang="en-US" altLang="ja-JP" dirty="0"/>
          </a:p>
          <a:p>
            <a:r>
              <a:rPr lang="ja-JP" altLang="en-US" dirty="0"/>
              <a:t>情報は生もので、日々形を変えていきます。ある時はこの情報が欲しい、ある人はこのデータが知りたいなど、その時その人その状況で</a:t>
            </a:r>
            <a:endParaRPr lang="en-US" altLang="ja-JP" dirty="0"/>
          </a:p>
          <a:p>
            <a:r>
              <a:rPr lang="ja-JP" altLang="en-US" dirty="0"/>
              <a:t>必要な情報は異なり、必然的に不定形となります。</a:t>
            </a:r>
          </a:p>
        </p:txBody>
      </p:sp>
      <p:sp>
        <p:nvSpPr>
          <p:cNvPr id="46083"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1225">
              <a:defRPr kumimoji="1" sz="2400">
                <a:solidFill>
                  <a:schemeClr val="tx1"/>
                </a:solidFill>
                <a:latin typeface="Arial Black" pitchFamily="34" charset="0"/>
                <a:ea typeface="HGP創英角ｺﾞｼｯｸUB" pitchFamily="50" charset="-128"/>
              </a:defRPr>
            </a:lvl1pPr>
            <a:lvl2pPr marL="742950" indent="-285750" defTabSz="911225">
              <a:defRPr kumimoji="1" sz="2400">
                <a:solidFill>
                  <a:schemeClr val="tx1"/>
                </a:solidFill>
                <a:latin typeface="Arial Black" pitchFamily="34" charset="0"/>
                <a:ea typeface="HGP創英角ｺﾞｼｯｸUB" pitchFamily="50" charset="-128"/>
              </a:defRPr>
            </a:lvl2pPr>
            <a:lvl3pPr marL="1143000" indent="-228600" defTabSz="911225">
              <a:defRPr kumimoji="1" sz="2400">
                <a:solidFill>
                  <a:schemeClr val="tx1"/>
                </a:solidFill>
                <a:latin typeface="Arial Black" pitchFamily="34" charset="0"/>
                <a:ea typeface="HGP創英角ｺﾞｼｯｸUB" pitchFamily="50" charset="-128"/>
              </a:defRPr>
            </a:lvl3pPr>
            <a:lvl4pPr marL="1600200" indent="-228600" defTabSz="911225">
              <a:defRPr kumimoji="1" sz="2400">
                <a:solidFill>
                  <a:schemeClr val="tx1"/>
                </a:solidFill>
                <a:latin typeface="Arial Black" pitchFamily="34" charset="0"/>
                <a:ea typeface="HGP創英角ｺﾞｼｯｸUB" pitchFamily="50" charset="-128"/>
              </a:defRPr>
            </a:lvl4pPr>
            <a:lvl5pPr marL="2057400" indent="-228600" defTabSz="911225">
              <a:defRPr kumimoji="1" sz="2400">
                <a:solidFill>
                  <a:schemeClr val="tx1"/>
                </a:solidFill>
                <a:latin typeface="Arial Black" pitchFamily="34" charset="0"/>
                <a:ea typeface="HGP創英角ｺﾞｼｯｸUB" pitchFamily="50" charset="-128"/>
              </a:defRPr>
            </a:lvl5pPr>
            <a:lvl6pPr marL="25146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fld id="{2EEE6A7A-466C-40CB-BBBB-BAA025B68CFB}" type="slidenum">
              <a:rPr lang="en-US" altLang="ja-JP" sz="1300">
                <a:solidFill>
                  <a:schemeClr val="bg1"/>
                </a:solidFill>
                <a:latin typeface="Arial" pitchFamily="34" charset="0"/>
              </a:rPr>
              <a:pPr/>
              <a:t>3</a:t>
            </a:fld>
            <a:endParaRPr lang="en-US" altLang="ja-JP" sz="1300">
              <a:solidFill>
                <a:schemeClr val="bg1"/>
              </a:solidFill>
              <a:latin typeface="Arial" pitchFamily="34" charset="0"/>
            </a:endParaRPr>
          </a:p>
        </p:txBody>
      </p:sp>
    </p:spTree>
    <p:extLst>
      <p:ext uri="{BB962C8B-B14F-4D97-AF65-F5344CB8AC3E}">
        <p14:creationId xmlns:p14="http://schemas.microsoft.com/office/powerpoint/2010/main" val="327248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リレーショナルデータベースの基本的なデータ構造は「リレーション」です。これは行と列からなるテーブル（表）形式のデータです。</a:t>
            </a:r>
            <a:endParaRPr kumimoji="1" lang="en-US" altLang="ja-JP" dirty="0"/>
          </a:p>
          <a:p>
            <a:r>
              <a:rPr kumimoji="1" lang="ja-JP" altLang="en-US" dirty="0"/>
              <a:t>一般的な</a:t>
            </a:r>
            <a:r>
              <a:rPr kumimoji="1" lang="en-US" altLang="ja-JP" dirty="0"/>
              <a:t>RDBMS</a:t>
            </a:r>
            <a:r>
              <a:rPr kumimoji="1" lang="ja-JP" altLang="en-US" dirty="0"/>
              <a:t>では、複数のテーブルを関連づけて取り扱えるようになっており、非常に高い柔軟性を持っています。</a:t>
            </a:r>
            <a:endParaRPr kumimoji="1" lang="en-US" altLang="ja-JP" dirty="0"/>
          </a:p>
          <a:p>
            <a:endParaRPr kumimoji="1" lang="en-US" altLang="ja-JP" dirty="0"/>
          </a:p>
          <a:p>
            <a:r>
              <a:rPr kumimoji="1" lang="ja-JP" altLang="en-US" dirty="0"/>
              <a:t>関連づけは特定の列（カラム）を共有するテーブル同士で行われます。この例では、社員の通勤経路・手段を保持しているテーブルと、通勤手当のテーブルを住所コードで関連づけています。この場合の住所コードが「キー」と呼ばれます。</a:t>
            </a:r>
            <a:endParaRPr kumimoji="1" lang="en-US" altLang="ja-JP" dirty="0"/>
          </a:p>
          <a:p>
            <a:endParaRPr kumimoji="1" lang="en-US" altLang="ja-JP" dirty="0"/>
          </a:p>
          <a:p>
            <a:r>
              <a:rPr kumimoji="1" lang="ja-JP" altLang="en-US" dirty="0"/>
              <a:t>複数のテーブルを跨がって検索を行う事により、例えば、斎藤さんの通勤費がわかるわけです。</a:t>
            </a:r>
            <a:endParaRPr kumimoji="1" lang="en-US" altLang="ja-JP" dirty="0"/>
          </a:p>
          <a:p>
            <a:endParaRPr kumimoji="1" lang="en-US" altLang="ja-JP" dirty="0"/>
          </a:p>
          <a:p>
            <a:r>
              <a:rPr kumimoji="1" lang="ja-JP" altLang="en-US" dirty="0"/>
              <a:t>この際、実際には要求に応じて新しいテーブルを作成しており、その要求のことをクエリーと言います。</a:t>
            </a:r>
            <a:endParaRPr kumimoji="1" lang="en-US" altLang="ja-JP" dirty="0"/>
          </a:p>
          <a:p>
            <a:r>
              <a:rPr kumimoji="1" lang="ja-JP" altLang="en-US" dirty="0"/>
              <a:t>また、テーブルやデータの関連や構造をスキーマと言います。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16</a:t>
            </a:fld>
            <a:endParaRPr lang="ja-JP" altLang="en-US"/>
          </a:p>
        </p:txBody>
      </p:sp>
    </p:spTree>
    <p:extLst>
      <p:ext uri="{BB962C8B-B14F-4D97-AF65-F5344CB8AC3E}">
        <p14:creationId xmlns:p14="http://schemas.microsoft.com/office/powerpoint/2010/main" val="1531573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RDBMS</a:t>
            </a:r>
            <a:r>
              <a:rPr kumimoji="1" lang="ja-JP" altLang="en-US" dirty="0"/>
              <a:t>をビジネス、特にミッションクリティカル（</a:t>
            </a:r>
            <a:r>
              <a:rPr kumimoji="1" lang="en-US" altLang="ja-JP" sz="1200" kern="1200" dirty="0">
                <a:solidFill>
                  <a:schemeClr val="tx1"/>
                </a:solidFill>
                <a:latin typeface="+mn-lt"/>
                <a:ea typeface="+mn-ea"/>
                <a:cs typeface="+mn-cs"/>
              </a:rPr>
              <a:t>24</a:t>
            </a:r>
            <a:r>
              <a:rPr kumimoji="1" lang="ja-JP" altLang="en-US" sz="1200" kern="1200" dirty="0">
                <a:solidFill>
                  <a:schemeClr val="tx1"/>
                </a:solidFill>
                <a:latin typeface="+mn-lt"/>
                <a:ea typeface="+mn-ea"/>
                <a:cs typeface="+mn-cs"/>
              </a:rPr>
              <a:t>時間</a:t>
            </a:r>
            <a:r>
              <a:rPr kumimoji="1" lang="en-US" altLang="ja-JP" sz="1200" kern="1200" dirty="0">
                <a:solidFill>
                  <a:schemeClr val="tx1"/>
                </a:solidFill>
                <a:latin typeface="+mn-lt"/>
                <a:ea typeface="+mn-ea"/>
                <a:cs typeface="+mn-cs"/>
              </a:rPr>
              <a:t>365</a:t>
            </a:r>
            <a:r>
              <a:rPr kumimoji="1" lang="ja-JP" altLang="en-US" sz="1200" kern="1200" dirty="0">
                <a:solidFill>
                  <a:schemeClr val="tx1"/>
                </a:solidFill>
                <a:latin typeface="+mn-lt"/>
                <a:ea typeface="+mn-ea"/>
                <a:cs typeface="+mn-cs"/>
              </a:rPr>
              <a:t>日、止まらないことを要求されるような用途）な分野に使うためには、データの整合性確保や耐障害性など、厳しい条件を満たさなければなりません。</a:t>
            </a:r>
            <a:endParaRPr kumimoji="1" lang="en-US" altLang="ja-JP" sz="1200" kern="1200" dirty="0">
              <a:solidFill>
                <a:schemeClr val="tx1"/>
              </a:solidFill>
              <a:latin typeface="+mn-lt"/>
              <a:ea typeface="+mn-ea"/>
              <a:cs typeface="+mn-cs"/>
            </a:endParaRPr>
          </a:p>
          <a:p>
            <a:r>
              <a:rPr kumimoji="1" lang="ja-JP" altLang="en-US" dirty="0"/>
              <a:t>そのため</a:t>
            </a:r>
            <a:r>
              <a:rPr kumimoji="1" lang="en-US" altLang="ja-JP" dirty="0"/>
              <a:t>RDBMS</a:t>
            </a:r>
            <a:r>
              <a:rPr kumimoji="1" lang="ja-JP" altLang="en-US" dirty="0"/>
              <a:t>を含む</a:t>
            </a:r>
            <a:r>
              <a:rPr kumimoji="1" lang="en-US" altLang="ja-JP" dirty="0"/>
              <a:t>OLTP</a:t>
            </a:r>
            <a:r>
              <a:rPr kumimoji="1" lang="ja-JP" altLang="en-US" dirty="0"/>
              <a:t>システムは、</a:t>
            </a:r>
            <a:r>
              <a:rPr kumimoji="1" lang="en-US" altLang="ja-JP" dirty="0"/>
              <a:t>ACID</a:t>
            </a:r>
            <a:r>
              <a:rPr kumimoji="1" lang="ja-JP" altLang="en-US" dirty="0"/>
              <a:t>（アシッド）と呼ばれる特性を追求してきました。</a:t>
            </a:r>
            <a:endParaRPr kumimoji="1" lang="en-US" altLang="ja-JP" dirty="0"/>
          </a:p>
          <a:p>
            <a:endParaRPr kumimoji="1" lang="en-US" altLang="ja-JP" dirty="0"/>
          </a:p>
          <a:p>
            <a:r>
              <a:rPr kumimoji="1" lang="ja-JP" altLang="en-US" dirty="0"/>
              <a:t>細かい技術的な説明は省略しますが、要するにこれは「どんなことがあっても</a:t>
            </a:r>
            <a:r>
              <a:rPr kumimoji="1" lang="en-US" altLang="ja-JP" dirty="0"/>
              <a:t>DBMS</a:t>
            </a:r>
            <a:r>
              <a:rPr kumimoji="1" lang="ja-JP" altLang="en-US" dirty="0"/>
              <a:t>内のデータは必ず正しい。もしくは、正しい状態に復旧できる機能を持っている」ということです。</a:t>
            </a:r>
            <a:endParaRPr kumimoji="1" lang="en-US" altLang="ja-JP" dirty="0"/>
          </a:p>
          <a:p>
            <a:r>
              <a:rPr kumimoji="1" lang="ja-JP" altLang="en-US" dirty="0"/>
              <a:t>銀行オンラインや、決済システムなどでは、万が一のデータの食い違いも許されません。そのニーズに応えるべく進化してきたのが、</a:t>
            </a:r>
            <a:r>
              <a:rPr kumimoji="1" lang="en-US" altLang="ja-JP" dirty="0"/>
              <a:t>RDBMS</a:t>
            </a:r>
            <a:r>
              <a:rPr kumimoji="1" lang="ja-JP" altLang="en-US" dirty="0"/>
              <a:t>なのです。</a:t>
            </a:r>
            <a:r>
              <a:rPr kumimoji="1" lang="en-US" altLang="ja-JP" dirty="0"/>
              <a:t>RDBMS</a:t>
            </a:r>
            <a:r>
              <a:rPr kumimoji="1" lang="ja-JP" altLang="en-US" dirty="0"/>
              <a:t>は</a:t>
            </a:r>
            <a:r>
              <a:rPr kumimoji="1" lang="en-US" altLang="ja-JP" dirty="0"/>
              <a:t>ACID</a:t>
            </a:r>
            <a:r>
              <a:rPr kumimoji="1" lang="ja-JP" altLang="en-US" dirty="0"/>
              <a:t>を実現すべく進化してきました。</a:t>
            </a:r>
            <a:endParaRPr kumimoji="1" lang="en-US" altLang="ja-JP" dirty="0"/>
          </a:p>
          <a:p>
            <a:endParaRPr kumimoji="1" lang="en-US" altLang="ja-JP" dirty="0"/>
          </a:p>
          <a:p>
            <a:r>
              <a:rPr kumimoji="1" lang="ja-JP" altLang="en-US" dirty="0"/>
              <a:t>しかし、この</a:t>
            </a:r>
            <a:r>
              <a:rPr kumimoji="1" lang="en-US" altLang="ja-JP" dirty="0"/>
              <a:t>ACID</a:t>
            </a:r>
            <a:r>
              <a:rPr kumimoji="1" lang="ja-JP" altLang="en-US" dirty="0"/>
              <a:t>を実現するために</a:t>
            </a:r>
            <a:r>
              <a:rPr kumimoji="1" lang="en-US" altLang="ja-JP" dirty="0"/>
              <a:t>RDBMS</a:t>
            </a:r>
            <a:r>
              <a:rPr kumimoji="1" lang="ja-JP" altLang="en-US" dirty="0"/>
              <a:t>はパフォーマンスを犠牲にせざるを得ませんでした。信頼性を向上させるために、様々な処理が必要となったからです。また、それが</a:t>
            </a:r>
            <a:r>
              <a:rPr kumimoji="1" lang="en-US" altLang="ja-JP" dirty="0"/>
              <a:t>RDBMS</a:t>
            </a:r>
            <a:r>
              <a:rPr kumimoji="1" lang="ja-JP" altLang="en-US" dirty="0"/>
              <a:t>をスケールアウト（後述）しにくい構造にしている原因でもあります。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17</a:t>
            </a:fld>
            <a:endParaRPr lang="ja-JP" altLang="en-US"/>
          </a:p>
        </p:txBody>
      </p:sp>
    </p:spTree>
    <p:extLst>
      <p:ext uri="{BB962C8B-B14F-4D97-AF65-F5344CB8AC3E}">
        <p14:creationId xmlns:p14="http://schemas.microsoft.com/office/powerpoint/2010/main" val="2550164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例えば、複数のユーザーが同じデータへのアクセスを要求したときに、同時に書込を許すと、データの不整合が生じる可能性があります。</a:t>
            </a:r>
            <a:endParaRPr kumimoji="1" lang="en-US" altLang="ja-JP" dirty="0"/>
          </a:p>
          <a:p>
            <a:r>
              <a:rPr kumimoji="1" lang="ja-JP" altLang="en-US" dirty="0"/>
              <a:t>これを防ぐ為には、誰かがデータにアクセスしているときには他のユーザーにはアクセスを許さず、終るまで待たせるような仕組みが必要になります。これが、排他制御です。ロックとも呼ばれます。</a:t>
            </a:r>
            <a:r>
              <a:rPr kumimoji="1" lang="en-US" altLang="ja-JP" dirty="0"/>
              <a:t>ACID</a:t>
            </a:r>
            <a:r>
              <a:rPr kumimoji="1" lang="ja-JP" altLang="en-US" dirty="0"/>
              <a:t>を実現するためには必須の機能ですが、この機能を維持するために分散処理が難しくなります。</a:t>
            </a:r>
            <a:endParaRPr kumimoji="1" lang="en-US" altLang="ja-JP" dirty="0"/>
          </a:p>
          <a:p>
            <a:endParaRPr kumimoji="1" lang="en-US" altLang="ja-JP" dirty="0"/>
          </a:p>
          <a:p>
            <a:r>
              <a:rPr kumimoji="1" lang="en-US" altLang="ja-JP" dirty="0"/>
              <a:t>DBMS</a:t>
            </a:r>
            <a:r>
              <a:rPr kumimoji="1" lang="ja-JP" altLang="en-US" dirty="0"/>
              <a:t>の処理能力を強化させるために、コンピュータを増やしてデータを分散（並列処理）させると、この排他制御が複雑になります。特定のデータに誰かがアクセスしていないかどうかをコンピュータ同士で確認する仕組みが必要になり、非常に大きなオーバーヘッドとなります。皆さんも、データが分散された環境で排他制御を実現するためにはどうしたらよいか、考えてみて下さい。</a:t>
            </a:r>
            <a:endParaRPr kumimoji="1" lang="en-US" altLang="ja-JP" dirty="0"/>
          </a:p>
          <a:p>
            <a:endParaRPr kumimoji="1" lang="en-US" altLang="ja-JP" dirty="0"/>
          </a:p>
          <a:p>
            <a:r>
              <a:rPr kumimoji="1" lang="ja-JP" altLang="en-US" dirty="0"/>
              <a:t>このオーバーヘッドが並列化によるパフォーマンスの向上を上回る場合、並列化しないほうが良いと言うことになります。これが、分散処理させにくい原因のひとつです。</a:t>
            </a:r>
            <a:endParaRPr kumimoji="1" lang="en-US" altLang="ja-JP" dirty="0"/>
          </a:p>
          <a:p>
            <a:endParaRPr kumimoji="1" lang="en-US" altLang="ja-JP" dirty="0"/>
          </a:p>
          <a:p>
            <a:r>
              <a:rPr kumimoji="1" lang="ja-JP" altLang="en-US" dirty="0"/>
              <a:t>ちなみに、このときにデータにアクセスするために使われる言語が、</a:t>
            </a:r>
            <a:r>
              <a:rPr kumimoji="1" lang="en-US" altLang="ja-JP" dirty="0"/>
              <a:t>SQL</a:t>
            </a:r>
            <a:r>
              <a:rPr kumimoji="1" lang="ja-JP" altLang="en-US" dirty="0"/>
              <a:t>や</a:t>
            </a:r>
            <a:r>
              <a:rPr kumimoji="1" lang="en-US" altLang="ja-JP" dirty="0" err="1"/>
              <a:t>Xquery</a:t>
            </a:r>
            <a:r>
              <a:rPr kumimoji="1" lang="ja-JP" altLang="en-US" dirty="0"/>
              <a:t>です。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18</a:t>
            </a:fld>
            <a:endParaRPr lang="ja-JP" altLang="en-US"/>
          </a:p>
        </p:txBody>
      </p:sp>
    </p:spTree>
    <p:extLst>
      <p:ext uri="{BB962C8B-B14F-4D97-AF65-F5344CB8AC3E}">
        <p14:creationId xmlns:p14="http://schemas.microsoft.com/office/powerpoint/2010/main" val="232678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lnSpcReduction="10000"/>
          </a:bodyPr>
          <a:lstStyle/>
          <a:p>
            <a:r>
              <a:rPr kumimoji="1" lang="en-US" altLang="ja-JP" dirty="0"/>
              <a:t>ACID</a:t>
            </a:r>
            <a:r>
              <a:rPr kumimoji="1" lang="ja-JP" altLang="en-US" dirty="0"/>
              <a:t>のために</a:t>
            </a:r>
            <a:r>
              <a:rPr kumimoji="1" lang="en-US" altLang="ja-JP" dirty="0"/>
              <a:t>RDBMS</a:t>
            </a:r>
            <a:r>
              <a:rPr kumimoji="1" lang="ja-JP" altLang="en-US" dirty="0"/>
              <a:t>の処理能力が落ちる原因となり、分散処理の障害となっている問題をもうひとつ紹介しましょう。ログの問題です。</a:t>
            </a:r>
            <a:endParaRPr kumimoji="1" lang="en-US" altLang="ja-JP" dirty="0"/>
          </a:p>
          <a:p>
            <a:endParaRPr kumimoji="1" lang="en-US" altLang="ja-JP" dirty="0"/>
          </a:p>
          <a:p>
            <a:r>
              <a:rPr kumimoji="1" lang="en-US" altLang="ja-JP" dirty="0"/>
              <a:t>RDBMS</a:t>
            </a:r>
            <a:r>
              <a:rPr kumimoji="1" lang="ja-JP" altLang="en-US" dirty="0"/>
              <a:t>では、一連のデータベース操作をトランザクションという単位で管理しています。このトランザクションがなんらかの原因で正常に終了しなかった場合、データベースには途中まで書き換えられた不完全なデータが残ってしまいます。この場合、</a:t>
            </a:r>
            <a:r>
              <a:rPr kumimoji="1" lang="en-US" altLang="ja-JP" dirty="0"/>
              <a:t>RDBMS</a:t>
            </a:r>
            <a:r>
              <a:rPr kumimoji="1" lang="ja-JP" altLang="en-US" dirty="0"/>
              <a:t>はそのトランザクションが正常に終了しなかったことを要求元に伝えると共に、データを処理前の状態に戻して、次のトランザクションを開始します。これがロールバックです。</a:t>
            </a:r>
            <a:endParaRPr kumimoji="1" lang="en-US" altLang="ja-JP" dirty="0"/>
          </a:p>
          <a:p>
            <a:endParaRPr kumimoji="1" lang="en-US" altLang="ja-JP" dirty="0"/>
          </a:p>
          <a:p>
            <a:r>
              <a:rPr kumimoji="1" lang="ja-JP" altLang="en-US" dirty="0"/>
              <a:t>トランザクション処理には必須の機能ですが、これも分散処理を妨げる要因です。ひとつのトランザクションが終るまで、他の処理ができないため、並列化しても処理待ちが多くなり、並列化の効果が上がらないのです。</a:t>
            </a:r>
            <a:endParaRPr kumimoji="1" lang="en-US" altLang="ja-JP" dirty="0"/>
          </a:p>
          <a:p>
            <a:endParaRPr kumimoji="1" lang="en-US" altLang="ja-JP" dirty="0"/>
          </a:p>
          <a:p>
            <a:r>
              <a:rPr kumimoji="1" lang="ja-JP" altLang="en-US" dirty="0"/>
              <a:t>また、突然の災害や停電の際にシステムが突然停止した場合にも、直前の状態までシステムを戻すことができる仕組みがロールフォワードです。</a:t>
            </a:r>
            <a:endParaRPr kumimoji="1" lang="en-US" altLang="ja-JP" dirty="0"/>
          </a:p>
          <a:p>
            <a:r>
              <a:rPr kumimoji="1" lang="ja-JP" altLang="en-US" dirty="0"/>
              <a:t>システムが停止し、データが全て失われたとしても、ある時点でのデータベースのバックアップがあって、それ以降の全ての処理のログがとってあれば、その処理を全て適用する事によって、システム停止直前の時点までデータを復旧することができます。</a:t>
            </a:r>
            <a:endParaRPr kumimoji="1" lang="en-US" altLang="ja-JP" dirty="0"/>
          </a:p>
          <a:p>
            <a:endParaRPr kumimoji="1" lang="en-US" altLang="ja-JP" dirty="0"/>
          </a:p>
          <a:p>
            <a:r>
              <a:rPr kumimoji="1" lang="ja-JP" altLang="en-US" dirty="0"/>
              <a:t>これらの処理を可能にするために、</a:t>
            </a:r>
            <a:r>
              <a:rPr kumimoji="1" lang="en-US" altLang="ja-JP" dirty="0"/>
              <a:t>RDBMS</a:t>
            </a:r>
            <a:r>
              <a:rPr kumimoji="1" lang="ja-JP" altLang="en-US" dirty="0"/>
              <a:t>は全てのデータベース操作に関するログをとり、保存しています。しかもそのログも、多重化して保存することもあり、これも非常に大きなオーバーヘッドとなっています。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19</a:t>
            </a:fld>
            <a:endParaRPr lang="ja-JP" altLang="en-US"/>
          </a:p>
        </p:txBody>
      </p:sp>
    </p:spTree>
    <p:extLst>
      <p:ext uri="{BB962C8B-B14F-4D97-AF65-F5344CB8AC3E}">
        <p14:creationId xmlns:p14="http://schemas.microsoft.com/office/powerpoint/2010/main" val="22230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a:t>RDBMS</a:t>
            </a:r>
            <a:r>
              <a:rPr kumimoji="1" lang="ja-JP" altLang="en-US" dirty="0"/>
              <a:t>に限らず、コンピュータの処理能力を上げる方法としては、</a:t>
            </a:r>
            <a:r>
              <a:rPr kumimoji="1" lang="en-US" altLang="ja-JP" dirty="0"/>
              <a:t>2</a:t>
            </a:r>
            <a:r>
              <a:rPr kumimoji="1" lang="ja-JP" altLang="en-US" dirty="0"/>
              <a:t>通りのやり方があります。（本当はもっとありますが、まあ、話を単純化して）</a:t>
            </a:r>
            <a:endParaRPr kumimoji="1" lang="en-US" altLang="ja-JP" dirty="0"/>
          </a:p>
          <a:p>
            <a:endParaRPr kumimoji="1" lang="en-US" altLang="ja-JP" dirty="0"/>
          </a:p>
          <a:p>
            <a:r>
              <a:rPr kumimoji="1" lang="ja-JP" altLang="en-US" dirty="0"/>
              <a:t>ひとつめの方法は、より速い</a:t>
            </a:r>
            <a:r>
              <a:rPr kumimoji="1" lang="en-US" altLang="ja-JP" dirty="0"/>
              <a:t>CPU</a:t>
            </a:r>
            <a:r>
              <a:rPr kumimoji="1" lang="ja-JP" altLang="en-US" dirty="0" err="1"/>
              <a:t>、</a:t>
            </a:r>
            <a:r>
              <a:rPr kumimoji="1" lang="ja-JP" altLang="en-US" dirty="0"/>
              <a:t>より大量のメモリ、より大型のコンピュータに入れ替えることです。これをスケールアップと言います。</a:t>
            </a:r>
            <a:endParaRPr kumimoji="1" lang="en-US" altLang="ja-JP" dirty="0"/>
          </a:p>
          <a:p>
            <a:r>
              <a:rPr kumimoji="1" lang="ja-JP" altLang="en-US" dirty="0"/>
              <a:t>しかし、この方法はコストが高く付きますし、上限もあります。</a:t>
            </a:r>
            <a:endParaRPr kumimoji="1" lang="en-US" altLang="ja-JP" dirty="0"/>
          </a:p>
          <a:p>
            <a:endParaRPr kumimoji="1" lang="en-US" altLang="ja-JP" dirty="0"/>
          </a:p>
          <a:p>
            <a:r>
              <a:rPr kumimoji="1" lang="ja-JP" altLang="en-US" dirty="0"/>
              <a:t>ふたつ</a:t>
            </a:r>
            <a:r>
              <a:rPr kumimoji="1" lang="ja-JP" altLang="en-US" dirty="0" err="1"/>
              <a:t>めは</a:t>
            </a:r>
            <a:r>
              <a:rPr kumimoji="1" lang="ja-JP" altLang="en-US" dirty="0"/>
              <a:t>、小さいコンピュータを沢山並列に並べることです。スケールアウトです。</a:t>
            </a:r>
            <a:endParaRPr kumimoji="1" lang="en-US" altLang="ja-JP" dirty="0"/>
          </a:p>
          <a:p>
            <a:r>
              <a:rPr kumimoji="1" lang="ja-JP" altLang="en-US" dirty="0"/>
              <a:t>クラウドサービスでは一般的に使われる方法で、</a:t>
            </a:r>
            <a:r>
              <a:rPr kumimoji="1" lang="en-US" altLang="ja-JP" dirty="0"/>
              <a:t>Google</a:t>
            </a:r>
            <a:r>
              <a:rPr kumimoji="1" lang="ja-JP" altLang="en-US" dirty="0"/>
              <a:t>などはこの方法で数百万台のサーバーを動かしていると言われています。</a:t>
            </a:r>
            <a:endParaRPr kumimoji="1" lang="en-US" altLang="ja-JP" dirty="0"/>
          </a:p>
          <a:p>
            <a:endParaRPr kumimoji="1" lang="en-US" altLang="ja-JP" dirty="0"/>
          </a:p>
          <a:p>
            <a:r>
              <a:rPr kumimoji="1" lang="ja-JP" altLang="en-US" dirty="0"/>
              <a:t>ここで問題になるのが、</a:t>
            </a:r>
            <a:r>
              <a:rPr kumimoji="1" lang="en-US" altLang="ja-JP" dirty="0"/>
              <a:t>RDBMS</a:t>
            </a:r>
            <a:r>
              <a:rPr kumimoji="1" lang="ja-JP" altLang="en-US" dirty="0"/>
              <a:t>はスケールアウトしにくい、という特性があることです。</a:t>
            </a:r>
            <a:endParaRPr kumimoji="1" lang="en-US" altLang="ja-JP" dirty="0"/>
          </a:p>
          <a:p>
            <a:endParaRPr kumimoji="1" lang="en-US" altLang="ja-JP" dirty="0"/>
          </a:p>
          <a:p>
            <a:r>
              <a:rPr kumimoji="1" lang="en-US" altLang="ja-JP" dirty="0"/>
              <a:t>RDBMS</a:t>
            </a:r>
            <a:r>
              <a:rPr kumimoji="1" lang="ja-JP" altLang="en-US" dirty="0"/>
              <a:t>でも、</a:t>
            </a:r>
            <a:r>
              <a:rPr kumimoji="1" lang="en-US" altLang="ja-JP" dirty="0"/>
              <a:t>Oracle</a:t>
            </a:r>
            <a:r>
              <a:rPr kumimoji="1" lang="ja-JP" altLang="en-US" dirty="0"/>
              <a:t>の</a:t>
            </a:r>
            <a:r>
              <a:rPr kumimoji="1" lang="en-US" altLang="ja-JP" dirty="0"/>
              <a:t>RAC</a:t>
            </a:r>
            <a:r>
              <a:rPr kumimoji="1" lang="ja-JP" altLang="en-US" dirty="0"/>
              <a:t>などでは、数台～数十台規模のサーバーを並列に繋いで処理能力を上げる方法がありますが、これはクラスタリングと呼ばれます。並列処理の一種ですが、非常に高価ですし、これを使ってもせいぜい数十台くらいまでしか拡張できません。</a:t>
            </a:r>
            <a:endParaRPr kumimoji="1" lang="en-US" altLang="ja-JP" dirty="0"/>
          </a:p>
          <a:p>
            <a:endParaRPr kumimoji="1" lang="en-US" altLang="ja-JP" dirty="0"/>
          </a:p>
          <a:p>
            <a:r>
              <a:rPr kumimoji="1" lang="ja-JP" altLang="en-US" dirty="0"/>
              <a:t>無理にスケールアップさせることも可能ですが、オーバーヘッドが大きくなりすぎて実用にならないと考えられています。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20</a:t>
            </a:fld>
            <a:endParaRPr lang="ja-JP" altLang="en-US"/>
          </a:p>
        </p:txBody>
      </p:sp>
    </p:spTree>
    <p:extLst>
      <p:ext uri="{BB962C8B-B14F-4D97-AF65-F5344CB8AC3E}">
        <p14:creationId xmlns:p14="http://schemas.microsoft.com/office/powerpoint/2010/main" val="238087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10000"/>
          </a:bodyPr>
          <a:lstStyle/>
          <a:p>
            <a:r>
              <a:rPr kumimoji="1" lang="ja-JP" altLang="en-US" dirty="0"/>
              <a:t>これまで</a:t>
            </a:r>
            <a:r>
              <a:rPr kumimoji="1" lang="en-US" altLang="ja-JP" dirty="0"/>
              <a:t>RDBMS</a:t>
            </a:r>
            <a:r>
              <a:rPr kumimoji="1" lang="ja-JP" altLang="en-US" dirty="0"/>
              <a:t>は分散処理に向かないというお話しをしてきましたが、現在いくつかの方式が実用化されています。</a:t>
            </a:r>
            <a:endParaRPr kumimoji="1" lang="en-US" altLang="ja-JP" dirty="0"/>
          </a:p>
          <a:p>
            <a:endParaRPr kumimoji="1" lang="en-US" altLang="ja-JP" dirty="0"/>
          </a:p>
          <a:p>
            <a:r>
              <a:rPr kumimoji="1" lang="ja-JP" altLang="en-US" dirty="0"/>
              <a:t>単一システムでは、コンピュータとストレージが</a:t>
            </a:r>
            <a:r>
              <a:rPr kumimoji="1" lang="en-US" altLang="ja-JP" dirty="0"/>
              <a:t>1</a:t>
            </a:r>
            <a:r>
              <a:rPr kumimoji="1" lang="ja-JP" altLang="en-US" dirty="0"/>
              <a:t>対</a:t>
            </a:r>
            <a:r>
              <a:rPr kumimoji="1" lang="en-US" altLang="ja-JP" dirty="0"/>
              <a:t>1</a:t>
            </a:r>
            <a:r>
              <a:rPr kumimoji="1" lang="ja-JP" altLang="en-US" dirty="0"/>
              <a:t>で接続されていますから、排他制御などは有効に働きます。</a:t>
            </a:r>
            <a:endParaRPr kumimoji="1" lang="en-US" altLang="ja-JP" dirty="0"/>
          </a:p>
          <a:p>
            <a:endParaRPr kumimoji="1" lang="en-US" altLang="ja-JP" dirty="0"/>
          </a:p>
          <a:p>
            <a:r>
              <a:rPr kumimoji="1" lang="ja-JP" altLang="en-US" dirty="0"/>
              <a:t>そして、複数のコンピュータでストレージを共有するクラスタシステムがあります。汎用の</a:t>
            </a:r>
            <a:r>
              <a:rPr kumimoji="1" lang="en-US" altLang="ja-JP" dirty="0"/>
              <a:t>RDBMS</a:t>
            </a:r>
            <a:r>
              <a:rPr kumimoji="1" lang="ja-JP" altLang="en-US" dirty="0"/>
              <a:t>で分散（並列）処理を行う場合、これがほぼ唯一の選択肢です。</a:t>
            </a:r>
            <a:r>
              <a:rPr kumimoji="1" lang="en-US" altLang="ja-JP" dirty="0"/>
              <a:t>Oracle</a:t>
            </a:r>
            <a:r>
              <a:rPr kumimoji="1" lang="ja-JP" altLang="en-US" dirty="0"/>
              <a:t>の</a:t>
            </a:r>
            <a:r>
              <a:rPr kumimoji="1" lang="en-US" altLang="ja-JP" dirty="0"/>
              <a:t>RAC</a:t>
            </a:r>
            <a:r>
              <a:rPr kumimoji="1" lang="ja-JP" altLang="en-US" dirty="0"/>
              <a:t>がこの方式です。</a:t>
            </a:r>
            <a:endParaRPr kumimoji="1" lang="en-US" altLang="ja-JP" dirty="0"/>
          </a:p>
          <a:p>
            <a:r>
              <a:rPr kumimoji="1" lang="ja-JP" altLang="en-US" dirty="0"/>
              <a:t>この方式では、コンピュータとストレージの間は高速の回線で接続されています。データ更新などの情報を全コンピュータで高速に共有する必要があるからです。</a:t>
            </a:r>
            <a:endParaRPr kumimoji="1" lang="en-US" altLang="ja-JP" dirty="0"/>
          </a:p>
          <a:p>
            <a:r>
              <a:rPr kumimoji="1" lang="ja-JP" altLang="en-US" dirty="0"/>
              <a:t>イーサネットなどのネットワークでは遅すぎるため、高速の</a:t>
            </a:r>
            <a:r>
              <a:rPr kumimoji="1" lang="en-US" altLang="ja-JP" dirty="0"/>
              <a:t>IO</a:t>
            </a:r>
            <a:r>
              <a:rPr kumimoji="1" lang="ja-JP" altLang="en-US" dirty="0"/>
              <a:t>チャネルを使うため、コンピュータとストレージを離して設置することはできず、通常は同じ建物、同じコンピュータルームに設置しなければなりません。コンピュータは高価ですし、台数も数台～数十台までしか増やすことができません。</a:t>
            </a:r>
            <a:endParaRPr kumimoji="1" lang="en-US" altLang="ja-JP" dirty="0"/>
          </a:p>
          <a:p>
            <a:endParaRPr kumimoji="1" lang="en-US" altLang="ja-JP" dirty="0"/>
          </a:p>
          <a:p>
            <a:r>
              <a:rPr kumimoji="1" lang="ja-JP" altLang="en-US" dirty="0"/>
              <a:t>シェアドナッシングは、「なにも共有しない」という意味です。データベースだけに使われる言葉ではありませんが、分散データベースを考えるときのひとつの選択肢になっています。データを分割して依存関係を無くすことにより、</a:t>
            </a:r>
            <a:r>
              <a:rPr kumimoji="1" lang="en-US" altLang="ja-JP" dirty="0"/>
              <a:t>1</a:t>
            </a:r>
            <a:r>
              <a:rPr kumimoji="1" lang="ja-JP" altLang="en-US" dirty="0"/>
              <a:t>カ所で行った修正を他のコンピュータやストレージに知らせたり反映させたりする必要が無ければ、各々のコンピュータは各々の管理するデータに自由にアクセスできます。</a:t>
            </a:r>
            <a:endParaRPr kumimoji="1" lang="en-US" altLang="ja-JP" dirty="0"/>
          </a:p>
          <a:p>
            <a:endParaRPr kumimoji="1" lang="en-US" altLang="ja-JP" dirty="0"/>
          </a:p>
          <a:p>
            <a:r>
              <a:rPr kumimoji="1" lang="ja-JP" altLang="en-US" dirty="0"/>
              <a:t>しかし、この方式は、あらかじめデータアクセスのコンフリクトが起きないようにデータやシステムを設計しなければなりません。開発負荷が高まると同時に、そういった設計が可能な分野は必ずしも多くありません。限定された環境でのみ使える方式です。</a:t>
            </a:r>
            <a:r>
              <a:rPr kumimoji="1" lang="en-US" altLang="ja-JP" dirty="0"/>
              <a:t>Web</a:t>
            </a:r>
            <a:r>
              <a:rPr kumimoji="1" lang="ja-JP" altLang="en-US" dirty="0"/>
              <a:t>システムや</a:t>
            </a:r>
            <a:r>
              <a:rPr kumimoji="1" lang="en-US" altLang="ja-JP" dirty="0"/>
              <a:t>DWH</a:t>
            </a:r>
            <a:r>
              <a:rPr kumimoji="1" lang="ja-JP" altLang="en-US" dirty="0"/>
              <a:t>に向いているとされます。</a:t>
            </a:r>
            <a:endParaRPr kumimoji="1" lang="en-US" altLang="ja-JP" dirty="0"/>
          </a:p>
          <a:p>
            <a:endParaRPr kumimoji="1" lang="en-US" altLang="ja-JP" dirty="0"/>
          </a:p>
          <a:p>
            <a:r>
              <a:rPr kumimoji="1" lang="en-US" altLang="ja-JP" dirty="0"/>
              <a:t>DWH</a:t>
            </a:r>
            <a:r>
              <a:rPr kumimoji="1" lang="ja-JP" altLang="en-US" dirty="0"/>
              <a:t>にどんどんデータをため込んでいくような用途では、データの書き換えがほとんど起こりませんので、こういったモデルに向いています。また、データを分離しやすい</a:t>
            </a:r>
            <a:r>
              <a:rPr kumimoji="1" lang="en-US" altLang="ja-JP" dirty="0"/>
              <a:t>Web</a:t>
            </a:r>
            <a:r>
              <a:rPr kumimoji="1" lang="ja-JP" altLang="en-US" dirty="0"/>
              <a:t>システムにも向いているとされます。</a:t>
            </a:r>
            <a:endParaRPr kumimoji="1" lang="en-US" altLang="ja-JP" dirty="0"/>
          </a:p>
          <a:p>
            <a:endParaRPr kumimoji="1" lang="en-US" altLang="ja-JP" dirty="0"/>
          </a:p>
          <a:p>
            <a:r>
              <a:rPr kumimoji="1" lang="en-US" altLang="ja-JP" dirty="0"/>
              <a:t>Google</a:t>
            </a:r>
            <a:r>
              <a:rPr kumimoji="1" lang="ja-JP" altLang="en-US" dirty="0"/>
              <a:t>ではシェアドナッシングのことをシャーディングと呼んでいます。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21</a:t>
            </a:fld>
            <a:endParaRPr lang="ja-JP" altLang="en-US"/>
          </a:p>
        </p:txBody>
      </p:sp>
    </p:spTree>
    <p:extLst>
      <p:ext uri="{BB962C8B-B14F-4D97-AF65-F5344CB8AC3E}">
        <p14:creationId xmlns:p14="http://schemas.microsoft.com/office/powerpoint/2010/main" val="954775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690854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つまり、</a:t>
            </a:r>
            <a:r>
              <a:rPr kumimoji="1" lang="en-US" altLang="ja-JP" dirty="0"/>
              <a:t>RDBMS</a:t>
            </a:r>
            <a:r>
              <a:rPr kumimoji="1" lang="ja-JP" altLang="en-US" dirty="0"/>
              <a:t>の特徴とは、</a:t>
            </a:r>
            <a:endParaRPr kumimoji="1" lang="en-US" altLang="ja-JP" dirty="0"/>
          </a:p>
          <a:p>
            <a:r>
              <a:rPr kumimoji="1" lang="ja-JP" altLang="en-US" dirty="0"/>
              <a:t>・正規化された定型</a:t>
            </a:r>
            <a:r>
              <a:rPr kumimoji="1" lang="en-US" altLang="ja-JP" dirty="0"/>
              <a:t>(</a:t>
            </a:r>
            <a:r>
              <a:rPr kumimoji="1" lang="ja-JP" altLang="en-US" dirty="0"/>
              <a:t>構造化</a:t>
            </a:r>
            <a:r>
              <a:rPr kumimoji="1" lang="en-US" altLang="ja-JP" dirty="0"/>
              <a:t>)</a:t>
            </a:r>
            <a:r>
              <a:rPr kumimoji="1" lang="ja-JP" altLang="en-US" dirty="0"/>
              <a:t>データを取り扱うことによって処理の効率化や記憶容量の縮小を実現</a:t>
            </a:r>
            <a:endParaRPr kumimoji="1" lang="en-US" altLang="ja-JP" dirty="0"/>
          </a:p>
          <a:p>
            <a:r>
              <a:rPr kumimoji="1" lang="ja-JP" altLang="en-US" dirty="0"/>
              <a:t>・トランザクション処理のための</a:t>
            </a:r>
            <a:r>
              <a:rPr kumimoji="1" lang="en-US" altLang="ja-JP" dirty="0"/>
              <a:t>ASID</a:t>
            </a:r>
            <a:r>
              <a:rPr kumimoji="1" lang="ja-JP" altLang="en-US" dirty="0"/>
              <a:t>を追求した正確で安全なデータベース</a:t>
            </a:r>
            <a:endParaRPr kumimoji="1" lang="en-US" altLang="ja-JP" dirty="0"/>
          </a:p>
          <a:p>
            <a:r>
              <a:rPr kumimoji="1" lang="ja-JP" altLang="en-US" dirty="0"/>
              <a:t>・設計時にはスキーマを使った厳密な設計が必要になるが、運用時には様々なアクセス方法や検索手段、データの結合などにより、非常に柔軟なデータ操作が可能</a:t>
            </a:r>
            <a:endParaRPr kumimoji="1" lang="en-US" altLang="ja-JP" dirty="0"/>
          </a:p>
          <a:p>
            <a:r>
              <a:rPr kumimoji="1" lang="ja-JP" altLang="en-US" dirty="0"/>
              <a:t>ということです。</a:t>
            </a:r>
            <a:endParaRPr kumimoji="1" lang="en-US" altLang="ja-JP" dirty="0"/>
          </a:p>
          <a:p>
            <a:endParaRPr kumimoji="1" lang="en-US" altLang="ja-JP" dirty="0"/>
          </a:p>
          <a:p>
            <a:r>
              <a:rPr kumimoji="1" lang="ja-JP" altLang="en-US" dirty="0"/>
              <a:t>反面、</a:t>
            </a:r>
            <a:r>
              <a:rPr kumimoji="1" lang="en-US" altLang="ja-JP" dirty="0"/>
              <a:t>ASID</a:t>
            </a:r>
            <a:r>
              <a:rPr kumimoji="1" lang="ja-JP" altLang="en-US" dirty="0"/>
              <a:t>によるオーバーヘッド、拡張性への制限、非定型データへの対応が課題と言えます。要するに、パフォーマンスを上げづらい、という話と、多様なデータに柔軟に対応できない、ということです。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519752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69136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カラム型</a:t>
            </a:r>
            <a:r>
              <a:rPr kumimoji="1" lang="en-US" altLang="ja-JP" dirty="0"/>
              <a:t>DB</a:t>
            </a:r>
            <a:r>
              <a:rPr kumimoji="1" lang="ja-JP" altLang="en-US" dirty="0"/>
              <a:t>（カラムナ</a:t>
            </a:r>
            <a:r>
              <a:rPr kumimoji="1" lang="en-US" altLang="ja-JP" dirty="0"/>
              <a:t>DB</a:t>
            </a:r>
            <a:r>
              <a:rPr kumimoji="1" lang="ja-JP" altLang="en-US" dirty="0"/>
              <a:t>と呼ぶこともあるようです）は、</a:t>
            </a:r>
            <a:r>
              <a:rPr kumimoji="1" lang="en-US" altLang="ja-JP" dirty="0"/>
              <a:t>BI</a:t>
            </a:r>
            <a:r>
              <a:rPr kumimoji="1" lang="ja-JP" altLang="en-US" dirty="0"/>
              <a:t>などの分析用途向けに高速化が施された</a:t>
            </a:r>
            <a:r>
              <a:rPr kumimoji="1" lang="en-US" altLang="ja-JP" dirty="0"/>
              <a:t>RDBMS</a:t>
            </a:r>
            <a:r>
              <a:rPr kumimoji="1" lang="ja-JP" altLang="en-US" dirty="0"/>
              <a:t>で、</a:t>
            </a:r>
            <a:r>
              <a:rPr kumimoji="1" lang="en-US" altLang="ja-JP" dirty="0"/>
              <a:t>1996</a:t>
            </a:r>
            <a:r>
              <a:rPr kumimoji="1" lang="ja-JP" altLang="en-US" dirty="0"/>
              <a:t>年に発表された</a:t>
            </a:r>
            <a:r>
              <a:rPr kumimoji="1" lang="en-US" altLang="ja-JP" dirty="0"/>
              <a:t>Sybase IQ</a:t>
            </a:r>
            <a:r>
              <a:rPr kumimoji="1" lang="ja-JP" altLang="en-US" dirty="0"/>
              <a:t>などが代表的なものです。</a:t>
            </a:r>
            <a:endParaRPr kumimoji="1" lang="en-US" altLang="ja-JP" dirty="0"/>
          </a:p>
          <a:p>
            <a:r>
              <a:rPr kumimoji="1" lang="en-US" altLang="ja-JP" dirty="0"/>
              <a:t>http://enterprisezine.jp/dbonline/detail/5019</a:t>
            </a:r>
          </a:p>
          <a:p>
            <a:endParaRPr kumimoji="1" lang="en-US" altLang="ja-JP" dirty="0"/>
          </a:p>
          <a:p>
            <a:r>
              <a:rPr kumimoji="1" lang="ja-JP" altLang="en-US" dirty="0"/>
              <a:t>通常の</a:t>
            </a:r>
            <a:r>
              <a:rPr kumimoji="1" lang="en-US" altLang="ja-JP" dirty="0"/>
              <a:t>RDBMS</a:t>
            </a:r>
            <a:r>
              <a:rPr kumimoji="1" lang="ja-JP" altLang="en-US" dirty="0"/>
              <a:t>では、データを「行」単位で扱います。顧客名をキーとして売上高を検索すると行ったような使い方です。この場合、売上高以外にも、住所などのデータもいったん読み込むことになります。この方式はランダムアクセスに強く、行単位で情報を更新するオンライントランザクションのような処理に適しています。</a:t>
            </a:r>
            <a:endParaRPr kumimoji="1" lang="en-US" altLang="ja-JP" dirty="0"/>
          </a:p>
          <a:p>
            <a:endParaRPr kumimoji="1" lang="en-US" altLang="ja-JP" dirty="0"/>
          </a:p>
          <a:p>
            <a:r>
              <a:rPr kumimoji="1" lang="ja-JP" altLang="en-US" dirty="0"/>
              <a:t>しかし、</a:t>
            </a:r>
            <a:r>
              <a:rPr kumimoji="1" lang="en-US" altLang="ja-JP" dirty="0"/>
              <a:t>BI</a:t>
            </a:r>
            <a:r>
              <a:rPr kumimoji="1" lang="ja-JP" altLang="en-US" dirty="0"/>
              <a:t>など、集計や分析を行う場合には、多くの場合、顧客名などは必要無く、地域的な売上の分布や、月単位での変化などを検討します。この場合、行単位でデータを読み込んでいると、</a:t>
            </a:r>
            <a:r>
              <a:rPr kumimoji="1" lang="en-US" altLang="ja-JP" dirty="0"/>
              <a:t>DB</a:t>
            </a:r>
            <a:r>
              <a:rPr kumimoji="1" lang="ja-JP" altLang="en-US" dirty="0"/>
              <a:t>全体を一度読みこむことになりかねません。</a:t>
            </a:r>
            <a:endParaRPr kumimoji="1" lang="en-US" altLang="ja-JP" dirty="0"/>
          </a:p>
          <a:p>
            <a:endParaRPr kumimoji="1" lang="en-US" altLang="ja-JP" dirty="0"/>
          </a:p>
          <a:p>
            <a:r>
              <a:rPr kumimoji="1" lang="ja-JP" altLang="en-US" dirty="0"/>
              <a:t>しかし、この場合必要なのは、売上、地域、日付データの「列」だけなのです。</a:t>
            </a:r>
            <a:endParaRPr kumimoji="1" lang="en-US" altLang="ja-JP" dirty="0"/>
          </a:p>
          <a:p>
            <a:endParaRPr kumimoji="1" lang="en-US" altLang="ja-JP" dirty="0"/>
          </a:p>
          <a:p>
            <a:r>
              <a:rPr kumimoji="1" lang="ja-JP" altLang="en-US" dirty="0"/>
              <a:t>カラム型</a:t>
            </a:r>
            <a:r>
              <a:rPr kumimoji="1" lang="en-US" altLang="ja-JP" dirty="0"/>
              <a:t>DB</a:t>
            </a:r>
            <a:r>
              <a:rPr kumimoji="1" lang="ja-JP" altLang="en-US" dirty="0"/>
              <a:t>は、通常の</a:t>
            </a:r>
            <a:r>
              <a:rPr kumimoji="1" lang="en-US" altLang="ja-JP" dirty="0"/>
              <a:t>RDBMS</a:t>
            </a:r>
            <a:r>
              <a:rPr kumimoji="1" lang="ja-JP" altLang="en-US" dirty="0"/>
              <a:t>を通じて集積された</a:t>
            </a:r>
            <a:r>
              <a:rPr kumimoji="1" lang="en-US" altLang="ja-JP" dirty="0"/>
              <a:t>DWH</a:t>
            </a:r>
            <a:r>
              <a:rPr kumimoji="1" lang="ja-JP" altLang="en-US" dirty="0"/>
              <a:t>などのデータをいったん列単位のデータに変換し、列方向の読み込み用に構成し直してあります。列情報だけを高速に読み込むことが可能です。</a:t>
            </a:r>
            <a:endParaRPr kumimoji="1" lang="en-US" altLang="ja-JP" dirty="0"/>
          </a:p>
          <a:p>
            <a:endParaRPr kumimoji="1" lang="en-US" altLang="ja-JP" dirty="0"/>
          </a:p>
          <a:p>
            <a:r>
              <a:rPr kumimoji="1" lang="ja-JP" altLang="en-US" dirty="0"/>
              <a:t>こういったカラム型</a:t>
            </a:r>
            <a:r>
              <a:rPr kumimoji="1" lang="en-US" altLang="ja-JP" dirty="0"/>
              <a:t>DB</a:t>
            </a:r>
            <a:r>
              <a:rPr kumimoji="1" lang="ja-JP" altLang="en-US" dirty="0"/>
              <a:t>には、</a:t>
            </a:r>
            <a:r>
              <a:rPr kumimoji="1" lang="en-US" altLang="ja-JP" dirty="0" err="1"/>
              <a:t>SybaseIQ</a:t>
            </a:r>
            <a:r>
              <a:rPr kumimoji="1" lang="ja-JP" altLang="en-US" dirty="0" err="1"/>
              <a:t>、</a:t>
            </a:r>
            <a:r>
              <a:rPr kumimoji="1" lang="en-US" altLang="ja-JP" dirty="0" err="1"/>
              <a:t>Netezza</a:t>
            </a:r>
            <a:r>
              <a:rPr kumimoji="1" lang="ja-JP" altLang="en-US" dirty="0" err="1"/>
              <a:t>、</a:t>
            </a:r>
            <a:r>
              <a:rPr kumimoji="1" lang="en-US" altLang="ja-JP" dirty="0" err="1"/>
              <a:t>Vertica</a:t>
            </a:r>
            <a:r>
              <a:rPr kumimoji="1" lang="ja-JP" altLang="en-US" dirty="0"/>
              <a:t>などがあります。また最近では通常の</a:t>
            </a:r>
            <a:r>
              <a:rPr kumimoji="1" lang="en-US" altLang="ja-JP" dirty="0"/>
              <a:t>RDBMS</a:t>
            </a:r>
            <a:r>
              <a:rPr kumimoji="1" lang="ja-JP" altLang="en-US" dirty="0"/>
              <a:t>も、カラム検索機能を持たせたものが発表されています。</a:t>
            </a:r>
            <a:endParaRPr kumimoji="1" lang="en-US" altLang="ja-JP" dirty="0"/>
          </a:p>
          <a:p>
            <a:r>
              <a:rPr kumimoji="1" lang="ja-JP" altLang="en-US" dirty="0"/>
              <a:t>これらの</a:t>
            </a:r>
            <a:r>
              <a:rPr kumimoji="1" lang="en-US" altLang="ja-JP" dirty="0"/>
              <a:t>DB</a:t>
            </a:r>
            <a:r>
              <a:rPr kumimoji="1" lang="ja-JP" altLang="en-US" dirty="0"/>
              <a:t>は、メインの</a:t>
            </a:r>
            <a:r>
              <a:rPr kumimoji="1" lang="en-US" altLang="ja-JP" dirty="0"/>
              <a:t>DB</a:t>
            </a:r>
            <a:r>
              <a:rPr kumimoji="1" lang="ja-JP" altLang="en-US" dirty="0"/>
              <a:t>とは別にカラム型</a:t>
            </a:r>
            <a:r>
              <a:rPr kumimoji="1" lang="en-US" altLang="ja-JP" dirty="0"/>
              <a:t>DB</a:t>
            </a:r>
            <a:r>
              <a:rPr kumimoji="1" lang="ja-JP" altLang="en-US" dirty="0"/>
              <a:t>を作成してデータをコピーしておき、必要に応じてどちらかを使うというものです。</a:t>
            </a:r>
            <a:endParaRPr kumimoji="1" lang="en-US" altLang="ja-JP" dirty="0"/>
          </a:p>
          <a:p>
            <a:endParaRPr kumimoji="1" lang="en-US" altLang="ja-JP" dirty="0"/>
          </a:p>
          <a:p>
            <a:r>
              <a:rPr kumimoji="1" lang="ja-JP" altLang="en-US" dirty="0"/>
              <a:t>カラム型</a:t>
            </a:r>
            <a:r>
              <a:rPr kumimoji="1" lang="en-US" altLang="ja-JP" dirty="0"/>
              <a:t>DB</a:t>
            </a:r>
            <a:r>
              <a:rPr kumimoji="1" lang="ja-JP" altLang="en-US" dirty="0"/>
              <a:t>をいちいちアップデートするのはオーバーヘッドがかかりそうですが、</a:t>
            </a:r>
            <a:r>
              <a:rPr kumimoji="1" lang="en-US" altLang="ja-JP" dirty="0"/>
              <a:t>Oracle</a:t>
            </a:r>
            <a:r>
              <a:rPr kumimoji="1" lang="ja-JP" altLang="en-US" dirty="0"/>
              <a:t>によるとインメモリ機能を使って高速に行うため、問題にならないそうです。</a:t>
            </a:r>
            <a:endParaRPr kumimoji="1" lang="en-US" altLang="ja-JP" dirty="0"/>
          </a:p>
          <a:p>
            <a:endParaRPr kumimoji="1" lang="en-US" altLang="ja-JP" dirty="0"/>
          </a:p>
          <a:p>
            <a:r>
              <a:rPr kumimoji="1" lang="en-US" altLang="ja-JP" dirty="0"/>
              <a:t>http://www.publickey1.jp/blog/13/oracle_12coracle_openworld_2013.html</a:t>
            </a:r>
          </a:p>
          <a:p>
            <a:endParaRPr kumimoji="1" lang="en-US" altLang="ja-JP" dirty="0"/>
          </a:p>
          <a:p>
            <a:r>
              <a:rPr kumimoji="1" lang="ja-JP" altLang="en-US" dirty="0"/>
              <a:t>それどころか、従来行指向</a:t>
            </a:r>
            <a:r>
              <a:rPr kumimoji="1" lang="en-US" altLang="ja-JP" dirty="0"/>
              <a:t>RDBMS</a:t>
            </a:r>
            <a:r>
              <a:rPr kumimoji="1" lang="ja-JP" altLang="en-US" dirty="0"/>
              <a:t>で行っていたインデックスの作業が不要になるため、</a:t>
            </a:r>
            <a:r>
              <a:rPr kumimoji="1" lang="en-US" altLang="ja-JP" dirty="0"/>
              <a:t>OLTP</a:t>
            </a:r>
            <a:r>
              <a:rPr kumimoji="1" lang="ja-JP" altLang="en-US" dirty="0"/>
              <a:t>自体の性能も向上すると言うことです。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25</a:t>
            </a:fld>
            <a:endParaRPr lang="ja-JP" altLang="en-US"/>
          </a:p>
        </p:txBody>
      </p:sp>
    </p:spTree>
    <p:extLst>
      <p:ext uri="{BB962C8B-B14F-4D97-AF65-F5344CB8AC3E}">
        <p14:creationId xmlns:p14="http://schemas.microsoft.com/office/powerpoint/2010/main" val="124593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 1"/>
          <p:cNvSpPr>
            <a:spLocks noGrp="1" noRot="1" noChangeAspect="1" noTextEdit="1"/>
          </p:cNvSpPr>
          <p:nvPr>
            <p:ph type="sldImg"/>
          </p:nvPr>
        </p:nvSpPr>
        <p:spPr>
          <a:ln/>
        </p:spPr>
      </p:sp>
      <p:sp>
        <p:nvSpPr>
          <p:cNvPr id="48130"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a:t>この不定形な情報のうち、</a:t>
            </a:r>
            <a:r>
              <a:rPr lang="en-US" altLang="ja-JP" dirty="0"/>
              <a:t>RDBMS</a:t>
            </a:r>
            <a:r>
              <a:rPr lang="ja-JP" altLang="en-US" dirty="0"/>
              <a:t>が上手に管理できるのは、ほんの一部分です。</a:t>
            </a:r>
            <a:br>
              <a:rPr lang="en-US" altLang="ja-JP" dirty="0"/>
            </a:br>
            <a:r>
              <a:rPr lang="ja-JP" altLang="en-US" dirty="0"/>
              <a:t>基本的に</a:t>
            </a:r>
            <a:r>
              <a:rPr lang="en-US" altLang="ja-JP" dirty="0"/>
              <a:t>RDBMS</a:t>
            </a:r>
            <a:r>
              <a:rPr lang="ja-JP" altLang="en-US" dirty="0"/>
              <a:t>は、演算処理やトランザクション処理を高速に行うためのデータベース管理システムですが、全てのデータを対象にするわけではなく、データの一部を「正規化」という処理により切り出し、残りのデータは捨て去る、といった考え方です。</a:t>
            </a:r>
            <a:br>
              <a:rPr lang="en-US" altLang="ja-JP" dirty="0"/>
            </a:br>
            <a:r>
              <a:rPr lang="ja-JP" altLang="en-US" dirty="0"/>
              <a:t>従って、正規化の対象から外れる、基幹システムで管理しないような情報、例えばナレッジ情報、ドキュメント情報、コンテンツ情報などに代表される、現場で必要とされる様々な形のデータを</a:t>
            </a:r>
            <a:r>
              <a:rPr lang="en-US" altLang="ja-JP" dirty="0"/>
              <a:t>RDBMS</a:t>
            </a:r>
            <a:r>
              <a:rPr lang="ja-JP" altLang="en-US" dirty="0"/>
              <a:t>で管理することは基本的に向いていないといえます。</a:t>
            </a:r>
            <a:endParaRPr lang="en-US" altLang="ja-JP" dirty="0"/>
          </a:p>
        </p:txBody>
      </p:sp>
      <p:sp>
        <p:nvSpPr>
          <p:cNvPr id="48131"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1225">
              <a:defRPr kumimoji="1" sz="2400">
                <a:solidFill>
                  <a:schemeClr val="tx1"/>
                </a:solidFill>
                <a:latin typeface="Arial Black" pitchFamily="34" charset="0"/>
                <a:ea typeface="HGP創英角ｺﾞｼｯｸUB" pitchFamily="50" charset="-128"/>
              </a:defRPr>
            </a:lvl1pPr>
            <a:lvl2pPr marL="742950" indent="-285750" defTabSz="911225">
              <a:defRPr kumimoji="1" sz="2400">
                <a:solidFill>
                  <a:schemeClr val="tx1"/>
                </a:solidFill>
                <a:latin typeface="Arial Black" pitchFamily="34" charset="0"/>
                <a:ea typeface="HGP創英角ｺﾞｼｯｸUB" pitchFamily="50" charset="-128"/>
              </a:defRPr>
            </a:lvl2pPr>
            <a:lvl3pPr marL="1143000" indent="-228600" defTabSz="911225">
              <a:defRPr kumimoji="1" sz="2400">
                <a:solidFill>
                  <a:schemeClr val="tx1"/>
                </a:solidFill>
                <a:latin typeface="Arial Black" pitchFamily="34" charset="0"/>
                <a:ea typeface="HGP創英角ｺﾞｼｯｸUB" pitchFamily="50" charset="-128"/>
              </a:defRPr>
            </a:lvl3pPr>
            <a:lvl4pPr marL="1600200" indent="-228600" defTabSz="911225">
              <a:defRPr kumimoji="1" sz="2400">
                <a:solidFill>
                  <a:schemeClr val="tx1"/>
                </a:solidFill>
                <a:latin typeface="Arial Black" pitchFamily="34" charset="0"/>
                <a:ea typeface="HGP創英角ｺﾞｼｯｸUB" pitchFamily="50" charset="-128"/>
              </a:defRPr>
            </a:lvl4pPr>
            <a:lvl5pPr marL="2057400" indent="-228600" defTabSz="911225">
              <a:defRPr kumimoji="1" sz="2400">
                <a:solidFill>
                  <a:schemeClr val="tx1"/>
                </a:solidFill>
                <a:latin typeface="Arial Black" pitchFamily="34" charset="0"/>
                <a:ea typeface="HGP創英角ｺﾞｼｯｸUB" pitchFamily="50" charset="-128"/>
              </a:defRPr>
            </a:lvl5pPr>
            <a:lvl6pPr marL="25146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fld id="{669E3FE1-B562-44F7-8B31-742758953122}" type="slidenum">
              <a:rPr lang="en-US" altLang="ja-JP" sz="1300">
                <a:solidFill>
                  <a:schemeClr val="bg1"/>
                </a:solidFill>
                <a:latin typeface="Arial" pitchFamily="34" charset="0"/>
              </a:rPr>
              <a:pPr/>
              <a:t>4</a:t>
            </a:fld>
            <a:endParaRPr lang="en-US" altLang="ja-JP" sz="1300">
              <a:solidFill>
                <a:schemeClr val="bg1"/>
              </a:solidFill>
              <a:latin typeface="Arial" pitchFamily="34" charset="0"/>
            </a:endParaRPr>
          </a:p>
        </p:txBody>
      </p:sp>
    </p:spTree>
    <p:extLst>
      <p:ext uri="{BB962C8B-B14F-4D97-AF65-F5344CB8AC3E}">
        <p14:creationId xmlns:p14="http://schemas.microsoft.com/office/powerpoint/2010/main" val="3103159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例えば、その日の売上金額の合計が欲しい場合、読み込む必要のある列は売上金額のみです。</a:t>
            </a:r>
            <a:endParaRPr kumimoji="1" lang="en-US" altLang="ja-JP" dirty="0"/>
          </a:p>
          <a:p>
            <a:r>
              <a:rPr kumimoji="1" lang="ja-JP" altLang="en-US" dirty="0"/>
              <a:t>しかし、普通の</a:t>
            </a:r>
            <a:r>
              <a:rPr kumimoji="1" lang="en-US" altLang="ja-JP" dirty="0"/>
              <a:t>RDBMS</a:t>
            </a:r>
            <a:r>
              <a:rPr kumimoji="1" lang="ja-JP" altLang="en-US" dirty="0"/>
              <a:t>（行指向）では、全データをいったん読み込んで、売上金額を集計します。</a:t>
            </a:r>
            <a:endParaRPr kumimoji="1" lang="en-US" altLang="ja-JP" dirty="0"/>
          </a:p>
          <a:p>
            <a:r>
              <a:rPr kumimoji="1" lang="ja-JP" altLang="en-US" dirty="0"/>
              <a:t>これに対し、列指向なら読み込みは非常に高速です。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26</a:t>
            </a:fld>
            <a:endParaRPr lang="ja-JP" altLang="en-US"/>
          </a:p>
        </p:txBody>
      </p:sp>
    </p:spTree>
    <p:extLst>
      <p:ext uri="{BB962C8B-B14F-4D97-AF65-F5344CB8AC3E}">
        <p14:creationId xmlns:p14="http://schemas.microsoft.com/office/powerpoint/2010/main" val="1360312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25486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ja-JP" altLang="en-US" dirty="0"/>
              <a:t>様々なメリットを持ち、幅広い用途に適用できる汎用性が受け入れられて広く使われている</a:t>
            </a:r>
            <a:r>
              <a:rPr kumimoji="1" lang="en-US" altLang="ja-JP" dirty="0"/>
              <a:t>RDBMS</a:t>
            </a:r>
            <a:r>
              <a:rPr kumimoji="1" lang="ja-JP" altLang="en-US" dirty="0"/>
              <a:t>ですが、万能ではありません。</a:t>
            </a:r>
            <a:endParaRPr kumimoji="1" lang="en-US" altLang="ja-JP" dirty="0"/>
          </a:p>
          <a:p>
            <a:endParaRPr kumimoji="1" lang="en-US" altLang="ja-JP" dirty="0"/>
          </a:p>
          <a:p>
            <a:r>
              <a:rPr kumimoji="1" lang="ja-JP" altLang="en-US" dirty="0"/>
              <a:t>まず、取り扱うデータを限定することによって、柔軟性と汎用性を達成しています。基本的には、文字と数値です。</a:t>
            </a:r>
            <a:endParaRPr kumimoji="1" lang="en-US" altLang="ja-JP" dirty="0"/>
          </a:p>
          <a:p>
            <a:r>
              <a:rPr kumimoji="1" lang="ja-JP" altLang="en-US" dirty="0"/>
              <a:t>特定の列で取り扱うデータをさらに制限（この列は数値のみ、あるいは整数値のみなど）したり、「正規化」と呼ばれる技術によって高速化や容量の圧縮などを行います。</a:t>
            </a:r>
            <a:endParaRPr kumimoji="1" lang="en-US" altLang="ja-JP" dirty="0"/>
          </a:p>
          <a:p>
            <a:endParaRPr kumimoji="1" lang="en-US" altLang="ja-JP" dirty="0"/>
          </a:p>
          <a:p>
            <a:r>
              <a:rPr kumimoji="1" lang="ja-JP" altLang="en-US" dirty="0"/>
              <a:t>こうして作られた「お行儀の良い」データは、構造化データと呼ばれます。しかし、現実の世界には、構造化できないデータが溢れています。コンピュータが日常のあらゆる事象を取り扱わなければならなくなってくると、非構造化データの取扱いは必須です。（</a:t>
            </a:r>
            <a:r>
              <a:rPr kumimoji="1" lang="en-US" altLang="ja-JP" dirty="0"/>
              <a:t>RDBMS</a:t>
            </a:r>
            <a:r>
              <a:rPr kumimoji="1" lang="ja-JP" altLang="en-US" dirty="0"/>
              <a:t>で非構造化データを扱えない、というわけではありませんが、効率が悪く、パフォーマンスも落ちます）</a:t>
            </a:r>
            <a:endParaRPr kumimoji="1" lang="en-US" altLang="ja-JP" dirty="0"/>
          </a:p>
          <a:p>
            <a:endParaRPr kumimoji="1" lang="en-US" altLang="ja-JP" dirty="0"/>
          </a:p>
          <a:p>
            <a:r>
              <a:rPr kumimoji="1" lang="ja-JP" altLang="en-US" dirty="0"/>
              <a:t>また、</a:t>
            </a:r>
            <a:r>
              <a:rPr kumimoji="1" lang="en-US" altLang="ja-JP" dirty="0"/>
              <a:t>SQL</a:t>
            </a:r>
            <a:r>
              <a:rPr kumimoji="1" lang="ja-JP" altLang="en-US" dirty="0"/>
              <a:t>によってプログラミングしやすく、テーブル間結合など、便利な機能がありますが、これらを実現するためには様々な処理が必要で、全体のパフォーマンスを落とす結果となります。</a:t>
            </a:r>
            <a:endParaRPr kumimoji="1" lang="en-US" altLang="ja-JP" dirty="0"/>
          </a:p>
          <a:p>
            <a:endParaRPr kumimoji="1" lang="en-US" altLang="ja-JP" dirty="0"/>
          </a:p>
          <a:p>
            <a:r>
              <a:rPr kumimoji="1" lang="ja-JP" altLang="en-US" dirty="0"/>
              <a:t>最後に、高度な信頼性により金融取引のようなトランザクション処理に向いているということが挙げられますが、これが分散処理のしにくさに結び着いています。</a:t>
            </a:r>
            <a:endParaRPr kumimoji="1" lang="en-US" altLang="ja-JP" dirty="0"/>
          </a:p>
          <a:p>
            <a:endParaRPr kumimoji="1" lang="en-US" altLang="ja-JP" dirty="0"/>
          </a:p>
          <a:p>
            <a:r>
              <a:rPr kumimoji="1" lang="en-US" altLang="ja-JP" dirty="0"/>
              <a:t>RDBMS</a:t>
            </a:r>
            <a:r>
              <a:rPr kumimoji="1" lang="ja-JP" altLang="en-US" dirty="0"/>
              <a:t>は優れたデータベースですが、それだけでは追いつかない分野がどんどん増えてきている、ということです。そのため、新しいタイプのデータベースが開発されました。それが、</a:t>
            </a:r>
            <a:r>
              <a:rPr kumimoji="1" lang="en-US" altLang="ja-JP" dirty="0"/>
              <a:t>NoSQL</a:t>
            </a:r>
            <a:r>
              <a:rPr kumimoji="1" lang="ja-JP" altLang="en-US" dirty="0"/>
              <a:t>です。</a:t>
            </a:r>
            <a:endParaRPr kumimoji="1" lang="en-US" altLang="ja-JP" dirty="0"/>
          </a:p>
          <a:p>
            <a:endParaRPr kumimoji="1" lang="en-US" altLang="ja-JP" dirty="0"/>
          </a:p>
          <a:p>
            <a:r>
              <a:rPr kumimoji="1" lang="en-US" altLang="ja-JP" dirty="0"/>
              <a:t>NoSQL</a:t>
            </a:r>
            <a:r>
              <a:rPr kumimoji="1" lang="ja-JP" altLang="en-US" dirty="0"/>
              <a:t>は、</a:t>
            </a:r>
            <a:r>
              <a:rPr kumimoji="1" lang="en-US" altLang="ja-JP" dirty="0"/>
              <a:t>Not Only SQL (SQL</a:t>
            </a:r>
            <a:r>
              <a:rPr kumimoji="1" lang="ja-JP" altLang="en-US" dirty="0" err="1"/>
              <a:t>だけ</a:t>
            </a:r>
            <a:r>
              <a:rPr kumimoji="1" lang="ja-JP" altLang="en-US" dirty="0"/>
              <a:t>じゃないよ</a:t>
            </a:r>
            <a:r>
              <a:rPr kumimoji="1" lang="en-US" altLang="ja-JP" dirty="0"/>
              <a:t>) </a:t>
            </a:r>
            <a:r>
              <a:rPr kumimoji="1" lang="ja-JP" altLang="en-US" dirty="0"/>
              <a:t>と言う意味です。一時期「もう</a:t>
            </a:r>
            <a:r>
              <a:rPr kumimoji="1" lang="en-US" altLang="ja-JP" dirty="0"/>
              <a:t>SQL</a:t>
            </a:r>
            <a:r>
              <a:rPr kumimoji="1" lang="ja-JP" altLang="en-US" dirty="0"/>
              <a:t>はいらない」という意味ではないか、と言われましたが、</a:t>
            </a:r>
            <a:r>
              <a:rPr kumimoji="1" lang="en-US" altLang="ja-JP" dirty="0"/>
              <a:t>NoSQL</a:t>
            </a:r>
            <a:r>
              <a:rPr kumimoji="1" lang="ja-JP" altLang="en-US" dirty="0"/>
              <a:t>は</a:t>
            </a:r>
            <a:r>
              <a:rPr kumimoji="1" lang="en-US" altLang="ja-JP" dirty="0"/>
              <a:t>SQL</a:t>
            </a:r>
            <a:r>
              <a:rPr kumimoji="1" lang="ja-JP" altLang="en-US" dirty="0"/>
              <a:t>を置き換えるものでは無く、</a:t>
            </a:r>
            <a:r>
              <a:rPr kumimoji="1" lang="en-US" altLang="ja-JP" dirty="0"/>
              <a:t>SQL</a:t>
            </a:r>
            <a:r>
              <a:rPr kumimoji="1" lang="ja-JP" altLang="en-US" dirty="0"/>
              <a:t>の不得手な分野向けに開発された</a:t>
            </a:r>
            <a:r>
              <a:rPr kumimoji="1" lang="en-US" altLang="ja-JP" dirty="0"/>
              <a:t>DB</a:t>
            </a:r>
            <a:r>
              <a:rPr kumimoji="1" lang="ja-JP" altLang="en-US" dirty="0"/>
              <a:t>です。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28</a:t>
            </a:fld>
            <a:endParaRPr lang="ja-JP" altLang="en-US"/>
          </a:p>
        </p:txBody>
      </p:sp>
    </p:spTree>
    <p:extLst>
      <p:ext uri="{BB962C8B-B14F-4D97-AF65-F5344CB8AC3E}">
        <p14:creationId xmlns:p14="http://schemas.microsoft.com/office/powerpoint/2010/main" val="2988124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様々なメリットを持ち、幅広い用途に適用できる汎用性が受け入れられて広く使われている</a:t>
            </a:r>
            <a:r>
              <a:rPr kumimoji="1" lang="en-US" altLang="ja-JP" dirty="0"/>
              <a:t>RDBMS</a:t>
            </a:r>
            <a:r>
              <a:rPr kumimoji="1" lang="ja-JP" altLang="en-US" dirty="0"/>
              <a:t>ですが、万能ではありません。</a:t>
            </a:r>
            <a:endParaRPr kumimoji="1" lang="en-US" altLang="ja-JP" dirty="0"/>
          </a:p>
          <a:p>
            <a:endParaRPr kumimoji="1" lang="en-US" altLang="ja-JP" dirty="0"/>
          </a:p>
          <a:p>
            <a:r>
              <a:rPr kumimoji="1" lang="ja-JP" altLang="en-US" dirty="0"/>
              <a:t>まず、取り扱うデータを限定することによって、柔軟性と汎用性を達成しています。基本的には、文字と数値です。</a:t>
            </a:r>
            <a:endParaRPr kumimoji="1" lang="en-US" altLang="ja-JP" dirty="0"/>
          </a:p>
          <a:p>
            <a:r>
              <a:rPr kumimoji="1" lang="ja-JP" altLang="en-US" dirty="0"/>
              <a:t>特定の列で取り扱うデータをさらに制限（この列は数値のみ、あるいは整数値のみなど）したり、「正規化」と呼ばれる技術によって高速化や容量の圧縮などを行います。</a:t>
            </a:r>
            <a:endParaRPr kumimoji="1" lang="en-US" altLang="ja-JP" dirty="0"/>
          </a:p>
          <a:p>
            <a:endParaRPr kumimoji="1" lang="en-US" altLang="ja-JP" dirty="0"/>
          </a:p>
          <a:p>
            <a:r>
              <a:rPr kumimoji="1" lang="ja-JP" altLang="en-US" dirty="0"/>
              <a:t>こうして作られた「お行儀の良い」データは、構造化データと呼ばれます。しかし、現実の世界には、構造化できないデータが溢れています。コンピュータが日常のあらゆる事象を取り扱わなければならなくなってくると、非構造化データの取扱いは必須です。（</a:t>
            </a:r>
            <a:r>
              <a:rPr kumimoji="1" lang="en-US" altLang="ja-JP" dirty="0"/>
              <a:t>RDBMS</a:t>
            </a:r>
            <a:r>
              <a:rPr kumimoji="1" lang="ja-JP" altLang="en-US" dirty="0"/>
              <a:t>で非構造化データを扱えない、というわけではありませんが、効率が悪く、パフォーマンスも落ちます）</a:t>
            </a:r>
            <a:endParaRPr kumimoji="1" lang="en-US" altLang="ja-JP" dirty="0"/>
          </a:p>
          <a:p>
            <a:endParaRPr kumimoji="1" lang="en-US" altLang="ja-JP" dirty="0"/>
          </a:p>
          <a:p>
            <a:r>
              <a:rPr kumimoji="1" lang="ja-JP" altLang="en-US" dirty="0"/>
              <a:t>また、</a:t>
            </a:r>
            <a:r>
              <a:rPr kumimoji="1" lang="en-US" altLang="ja-JP" dirty="0"/>
              <a:t>SQL</a:t>
            </a:r>
            <a:r>
              <a:rPr kumimoji="1" lang="ja-JP" altLang="en-US" dirty="0"/>
              <a:t>によってプログラミングしやすく、テーブル間結合など、便利な機能がありますが、これらを実現するためには様々な処理が必要で、全体のパフォーマンスを落とす結果となります。</a:t>
            </a:r>
            <a:endParaRPr kumimoji="1" lang="en-US" altLang="ja-JP" dirty="0"/>
          </a:p>
          <a:p>
            <a:endParaRPr kumimoji="1" lang="en-US" altLang="ja-JP" dirty="0"/>
          </a:p>
          <a:p>
            <a:r>
              <a:rPr kumimoji="1" lang="ja-JP" altLang="en-US" dirty="0"/>
              <a:t>最後に、高度な信頼性により金融取引のようなトランザクション処理に向いているということが挙げられますが、これが分散処理のしにくさに結び着いています。</a:t>
            </a:r>
            <a:endParaRPr kumimoji="1" lang="en-US" altLang="ja-JP" dirty="0"/>
          </a:p>
          <a:p>
            <a:endParaRPr kumimoji="1" lang="en-US" altLang="ja-JP" dirty="0"/>
          </a:p>
          <a:p>
            <a:r>
              <a:rPr kumimoji="1" lang="en-US" altLang="ja-JP" dirty="0"/>
              <a:t>RDBMS</a:t>
            </a:r>
            <a:r>
              <a:rPr kumimoji="1" lang="ja-JP" altLang="en-US" dirty="0"/>
              <a:t>は優れたデータベースですが、それだけでは追いつかない分野がどんどん増えてきている、ということです。そのため、新しいタイプのデータベースが開発されました。それが、</a:t>
            </a:r>
            <a:r>
              <a:rPr kumimoji="1" lang="en-US" altLang="ja-JP" dirty="0"/>
              <a:t>NoSQL</a:t>
            </a:r>
            <a:r>
              <a:rPr kumimoji="1" lang="ja-JP" altLang="en-US" dirty="0"/>
              <a:t>です。</a:t>
            </a:r>
            <a:endParaRPr kumimoji="1" lang="en-US" altLang="ja-JP" dirty="0"/>
          </a:p>
          <a:p>
            <a:endParaRPr kumimoji="1" lang="en-US" altLang="ja-JP" dirty="0"/>
          </a:p>
          <a:p>
            <a:r>
              <a:rPr kumimoji="1" lang="en-US" altLang="ja-JP" dirty="0"/>
              <a:t>NoSQL</a:t>
            </a:r>
            <a:r>
              <a:rPr kumimoji="1" lang="ja-JP" altLang="en-US" dirty="0"/>
              <a:t>は、</a:t>
            </a:r>
            <a:r>
              <a:rPr kumimoji="1" lang="en-US" altLang="ja-JP" dirty="0"/>
              <a:t>Not Only SQL (SQL</a:t>
            </a:r>
            <a:r>
              <a:rPr kumimoji="1" lang="ja-JP" altLang="en-US" dirty="0" err="1"/>
              <a:t>だけ</a:t>
            </a:r>
            <a:r>
              <a:rPr kumimoji="1" lang="ja-JP" altLang="en-US" dirty="0"/>
              <a:t>じゃないよ</a:t>
            </a:r>
            <a:r>
              <a:rPr kumimoji="1" lang="en-US" altLang="ja-JP" dirty="0"/>
              <a:t>) </a:t>
            </a:r>
            <a:r>
              <a:rPr kumimoji="1" lang="ja-JP" altLang="en-US" dirty="0"/>
              <a:t>と言う意味です。一時期「もう</a:t>
            </a:r>
            <a:r>
              <a:rPr kumimoji="1" lang="en-US" altLang="ja-JP" dirty="0"/>
              <a:t>SQL</a:t>
            </a:r>
            <a:r>
              <a:rPr kumimoji="1" lang="ja-JP" altLang="en-US" dirty="0"/>
              <a:t>はいらない」という意味ではないか、と言われましたが、</a:t>
            </a:r>
            <a:r>
              <a:rPr kumimoji="1" lang="en-US" altLang="ja-JP" dirty="0"/>
              <a:t>NoSQL</a:t>
            </a:r>
            <a:r>
              <a:rPr kumimoji="1" lang="ja-JP" altLang="en-US" dirty="0"/>
              <a:t>は</a:t>
            </a:r>
            <a:r>
              <a:rPr kumimoji="1" lang="en-US" altLang="ja-JP" dirty="0"/>
              <a:t>SQL</a:t>
            </a:r>
            <a:r>
              <a:rPr kumimoji="1" lang="ja-JP" altLang="en-US" dirty="0"/>
              <a:t>を置き換えるものでは無く、</a:t>
            </a:r>
            <a:r>
              <a:rPr kumimoji="1" lang="en-US" altLang="ja-JP" dirty="0"/>
              <a:t>SQL</a:t>
            </a:r>
            <a:r>
              <a:rPr kumimoji="1" lang="ja-JP" altLang="en-US" dirty="0"/>
              <a:t>の不得手な分野向けに開発された</a:t>
            </a:r>
            <a:r>
              <a:rPr kumimoji="1" lang="en-US" altLang="ja-JP" dirty="0"/>
              <a:t>DB</a:t>
            </a:r>
            <a:r>
              <a:rPr kumimoji="1" lang="ja-JP" altLang="en-US" dirty="0"/>
              <a:t>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3508439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近年、</a:t>
            </a:r>
            <a:r>
              <a:rPr kumimoji="1" lang="en-US" altLang="ja-JP" dirty="0"/>
              <a:t>RDBMS</a:t>
            </a:r>
            <a:r>
              <a:rPr kumimoji="1" lang="ja-JP" altLang="en-US" dirty="0"/>
              <a:t>の手直しではとても間に合わない分野が出現しました。検索や</a:t>
            </a:r>
            <a:r>
              <a:rPr kumimoji="1" lang="en-US" altLang="ja-JP" dirty="0"/>
              <a:t>Web</a:t>
            </a:r>
            <a:r>
              <a:rPr kumimoji="1" lang="ja-JP" altLang="en-US" dirty="0"/>
              <a:t>サービスなどのインターネット上のサービスや</a:t>
            </a:r>
            <a:r>
              <a:rPr kumimoji="1" lang="en-US" altLang="ja-JP" dirty="0" err="1"/>
              <a:t>IoT</a:t>
            </a:r>
            <a:r>
              <a:rPr kumimoji="1" lang="ja-JP" altLang="en-US" dirty="0"/>
              <a:t>・機械学習などの自動化データです。</a:t>
            </a:r>
            <a:endParaRPr kumimoji="1" lang="en-US" altLang="ja-JP" dirty="0"/>
          </a:p>
          <a:p>
            <a:endParaRPr kumimoji="1" lang="en-US" altLang="ja-JP" dirty="0"/>
          </a:p>
          <a:p>
            <a:r>
              <a:rPr kumimoji="1" lang="ja-JP" altLang="en-US" dirty="0"/>
              <a:t>世界中の</a:t>
            </a:r>
            <a:r>
              <a:rPr kumimoji="1" lang="en-US" altLang="ja-JP" dirty="0"/>
              <a:t>Web</a:t>
            </a:r>
            <a:r>
              <a:rPr kumimoji="1" lang="ja-JP" altLang="en-US" dirty="0"/>
              <a:t>サイトを検索したり、数億人のユーザーを抱えて大量の書込を処理するなど、これまでとはケタの違うデータを処理しなければなりません。</a:t>
            </a:r>
            <a:endParaRPr kumimoji="1" lang="en-US" altLang="ja-JP" dirty="0"/>
          </a:p>
          <a:p>
            <a:endParaRPr kumimoji="1" lang="en-US" altLang="ja-JP" dirty="0"/>
          </a:p>
          <a:p>
            <a:r>
              <a:rPr kumimoji="1" lang="ja-JP" altLang="en-US" dirty="0"/>
              <a:t>また、</a:t>
            </a:r>
            <a:r>
              <a:rPr kumimoji="1" lang="en-US" altLang="ja-JP" dirty="0"/>
              <a:t>Web</a:t>
            </a:r>
            <a:r>
              <a:rPr kumimoji="1" lang="ja-JP" altLang="en-US" dirty="0"/>
              <a:t>サイトや</a:t>
            </a:r>
            <a:r>
              <a:rPr kumimoji="1" lang="en-US" altLang="ja-JP" dirty="0"/>
              <a:t>SNS</a:t>
            </a:r>
            <a:r>
              <a:rPr kumimoji="1" lang="ja-JP" altLang="en-US" dirty="0" err="1"/>
              <a:t>、</a:t>
            </a:r>
            <a:r>
              <a:rPr kumimoji="1" lang="en-US" altLang="ja-JP" dirty="0" err="1"/>
              <a:t>IoT</a:t>
            </a:r>
            <a:r>
              <a:rPr kumimoji="1" lang="ja-JP" altLang="en-US" dirty="0"/>
              <a:t>が扱うのは、文書や画像、センサーデータなどの非構造化データです。</a:t>
            </a:r>
            <a:endParaRPr kumimoji="1" lang="en-US" altLang="ja-JP" dirty="0"/>
          </a:p>
          <a:p>
            <a:endParaRPr kumimoji="1" lang="en-US" altLang="ja-JP" dirty="0"/>
          </a:p>
          <a:p>
            <a:r>
              <a:rPr kumimoji="1" lang="ja-JP" altLang="en-US" dirty="0"/>
              <a:t>このために</a:t>
            </a:r>
            <a:r>
              <a:rPr kumimoji="1" lang="en-US" altLang="ja-JP" dirty="0"/>
              <a:t>RDBMS</a:t>
            </a:r>
            <a:r>
              <a:rPr kumimoji="1" lang="ja-JP" altLang="en-US" dirty="0"/>
              <a:t>とは発想の違うデータベースが必要となったのです。</a:t>
            </a:r>
            <a:endParaRPr kumimoji="1" lang="en-US" altLang="ja-JP" dirty="0"/>
          </a:p>
          <a:p>
            <a:endParaRPr kumimoji="1" lang="en-US" altLang="ja-JP" dirty="0"/>
          </a:p>
          <a:p>
            <a:r>
              <a:rPr kumimoji="1" lang="ja-JP" altLang="en-US" dirty="0"/>
              <a:t>そこで、プログラミングなどで使われていた連想配列というデータ管理の仕組みをベースにして、単純かつ拡張可能なデータストアとして</a:t>
            </a:r>
            <a:r>
              <a:rPr kumimoji="1" lang="en-US" altLang="ja-JP" dirty="0"/>
              <a:t>KVS</a:t>
            </a:r>
            <a:r>
              <a:rPr kumimoji="1" lang="ja-JP" altLang="en-US" dirty="0"/>
              <a:t>が考え出されました。</a:t>
            </a:r>
            <a:endParaRPr kumimoji="1" lang="en-US" altLang="ja-JP" dirty="0"/>
          </a:p>
          <a:p>
            <a:r>
              <a:rPr kumimoji="1" lang="en-US" altLang="ja-JP" dirty="0"/>
              <a:t>KVS</a:t>
            </a:r>
            <a:r>
              <a:rPr kumimoji="1" lang="ja-JP" altLang="en-US" dirty="0"/>
              <a:t>はデータベースと呼ばれることも多いですが、データストアといったほうが実態に近いと思います。データベースというと、どうしても高機能なものを想像してしまいます。</a:t>
            </a:r>
            <a:r>
              <a:rPr kumimoji="1" lang="en-US" altLang="ja-JP" dirty="0"/>
              <a:t>KVS</a:t>
            </a:r>
            <a:r>
              <a:rPr kumimoji="1" lang="ja-JP" altLang="en-US" dirty="0"/>
              <a:t>の</a:t>
            </a:r>
            <a:r>
              <a:rPr kumimoji="1" lang="en-US" altLang="ja-JP" dirty="0"/>
              <a:t>S</a:t>
            </a:r>
            <a:r>
              <a:rPr kumimoji="1" lang="ja-JP" altLang="en-US" dirty="0"/>
              <a:t>は</a:t>
            </a:r>
            <a:r>
              <a:rPr kumimoji="1" lang="en-US" altLang="ja-JP" dirty="0"/>
              <a:t>Store</a:t>
            </a:r>
            <a:r>
              <a:rPr kumimoji="1" lang="ja-JP" altLang="en-US" dirty="0"/>
              <a:t>です。</a:t>
            </a: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368778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RDBMS</a:t>
            </a:r>
            <a:r>
              <a:rPr kumimoji="1" lang="ja-JP" altLang="en-US" dirty="0"/>
              <a:t>のデータ形式は構造化されたデータのテーブルで、複数のテーブルを結合するなど、柔軟で高度な処理が可能です。</a:t>
            </a:r>
            <a:endParaRPr kumimoji="1" lang="en-US" altLang="ja-JP" dirty="0"/>
          </a:p>
          <a:p>
            <a:endParaRPr kumimoji="1" lang="en-US" altLang="ja-JP" dirty="0"/>
          </a:p>
          <a:p>
            <a:r>
              <a:rPr kumimoji="1" lang="ja-JP" altLang="en-US" dirty="0"/>
              <a:t>これに対し、</a:t>
            </a:r>
            <a:r>
              <a:rPr kumimoji="1" lang="en-US" altLang="ja-JP" dirty="0"/>
              <a:t>KVS</a:t>
            </a:r>
            <a:r>
              <a:rPr kumimoji="1" lang="ja-JP" altLang="en-US" dirty="0"/>
              <a:t>のデータモデルは「キー（識別子）」と「バリュー（値）」の組合せです。バリューには、テキストや画像など、非構造化データを入れることができます。横</a:t>
            </a:r>
            <a:r>
              <a:rPr kumimoji="1" lang="en-US" altLang="ja-JP" dirty="0"/>
              <a:t>2</a:t>
            </a:r>
            <a:r>
              <a:rPr kumimoji="1" lang="ja-JP" altLang="en-US" dirty="0"/>
              <a:t>列の縦に長いテーブルと考えることもできます。そして、キーを指定して値を読み込む、といったシンプルなデータ操作のみがサポートされています。</a:t>
            </a:r>
            <a:r>
              <a:rPr kumimoji="1" lang="ja-JP" altLang="en-US" sz="1200" kern="1200" dirty="0">
                <a:solidFill>
                  <a:schemeClr val="tx1"/>
                </a:solidFill>
                <a:latin typeface="+mn-lt"/>
                <a:ea typeface="+mn-ea"/>
                <a:cs typeface="+mn-cs"/>
              </a:rPr>
              <a:t>構造を限りなくシンプルにし、機能も絞り込むことで、高速性を実現しているのです。</a:t>
            </a:r>
            <a:endParaRPr kumimoji="1" lang="en-US" altLang="ja-JP" sz="1200" kern="1200" dirty="0">
              <a:solidFill>
                <a:schemeClr val="tx1"/>
              </a:solidFill>
              <a:latin typeface="+mn-lt"/>
              <a:ea typeface="+mn-ea"/>
              <a:cs typeface="+mn-cs"/>
            </a:endParaRPr>
          </a:p>
          <a:p>
            <a:endParaRPr kumimoji="1" lang="en-US" altLang="ja-JP" sz="1200" kern="1200" dirty="0">
              <a:solidFill>
                <a:schemeClr val="tx1"/>
              </a:solidFill>
              <a:latin typeface="+mn-lt"/>
              <a:ea typeface="+mn-ea"/>
              <a:cs typeface="+mn-cs"/>
            </a:endParaRPr>
          </a:p>
          <a:p>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のデータは分割が可能で、非常に分散処理しやすくできています。分散処理できる</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を分散</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と呼びますが、基本的に</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は分散システムを前提に設計されています。</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31</a:t>
            </a:fld>
            <a:endParaRPr lang="ja-JP" altLang="en-US"/>
          </a:p>
        </p:txBody>
      </p:sp>
    </p:spTree>
    <p:extLst>
      <p:ext uri="{BB962C8B-B14F-4D97-AF65-F5344CB8AC3E}">
        <p14:creationId xmlns:p14="http://schemas.microsoft.com/office/powerpoint/2010/main" val="826875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RDBMS</a:t>
            </a:r>
            <a:r>
              <a:rPr kumimoji="1" lang="ja-JP" altLang="en-US" dirty="0"/>
              <a:t>に代表されるデータベースマネジメントシステムは、複数のユーザー・プログラムからデータを共有できるように作られたシステム</a:t>
            </a:r>
            <a:r>
              <a:rPr kumimoji="1" lang="ja-JP" altLang="en-US"/>
              <a:t>です。そのために、</a:t>
            </a:r>
            <a:r>
              <a:rPr kumimoji="1" lang="en-US" altLang="ja-JP"/>
              <a:t>DBMS</a:t>
            </a:r>
            <a:r>
              <a:rPr kumimoji="1" lang="ja-JP" altLang="en-US"/>
              <a:t>にはデータ保護や一貫性の維持のための機能が組込まれています。反面、これがオーバーヘッドにもなります。</a:t>
            </a:r>
            <a:endParaRPr kumimoji="1" lang="en-US" altLang="ja-JP" dirty="0"/>
          </a:p>
          <a:p>
            <a:endParaRPr kumimoji="1" lang="en-US" altLang="ja-JP" dirty="0"/>
          </a:p>
          <a:p>
            <a:r>
              <a:rPr kumimoji="1" lang="ja-JP" altLang="en-US" dirty="0"/>
              <a:t>これに</a:t>
            </a:r>
            <a:r>
              <a:rPr kumimoji="1" lang="ja-JP" altLang="en-US"/>
              <a:t>対し、</a:t>
            </a:r>
            <a:r>
              <a:rPr kumimoji="1" lang="en-US" altLang="ja-JP"/>
              <a:t>KVS</a:t>
            </a:r>
            <a:r>
              <a:rPr kumimoji="1" lang="ja-JP" altLang="en-US"/>
              <a:t>は</a:t>
            </a:r>
            <a:r>
              <a:rPr kumimoji="1" lang="ja-JP" altLang="en-US" dirty="0"/>
              <a:t>元々プログラムの中でデータを取り扱う「データストア」から発展したものです。プログラマが自由にフォーマットを決め、パフォーマンスを追求することができるのがデータストアですが、プログラム内にデータを保持するのは効率が悪いため、プログラムの外に出し、それを簡便に管理できるようにした</a:t>
            </a:r>
            <a:r>
              <a:rPr kumimoji="1" lang="ja-JP" altLang="en-US"/>
              <a:t>ものが</a:t>
            </a:r>
            <a:r>
              <a:rPr kumimoji="1" lang="en-US" altLang="ja-JP"/>
              <a:t>KVS</a:t>
            </a:r>
            <a:r>
              <a:rPr kumimoji="1" lang="ja-JP" altLang="en-US"/>
              <a:t>の</a:t>
            </a:r>
            <a:r>
              <a:rPr kumimoji="1" lang="ja-JP" altLang="en-US" dirty="0"/>
              <a:t>原型と考えられています。</a:t>
            </a:r>
            <a:endParaRPr kumimoji="1" lang="en-US" altLang="ja-JP" dirty="0"/>
          </a:p>
          <a:p>
            <a:endParaRPr kumimoji="1" lang="en-US" altLang="ja-JP" dirty="0"/>
          </a:p>
          <a:p>
            <a:r>
              <a:rPr kumimoji="1" lang="ja-JP" altLang="en-US" dirty="0"/>
              <a:t>いわば、特定の目的のためにチューニングすることを前提としたミニマムなシステム</a:t>
            </a:r>
            <a:r>
              <a:rPr kumimoji="1" lang="ja-JP" altLang="en-US"/>
              <a:t>で、データの整合性などはプログラムで行わなければなりません。</a:t>
            </a:r>
            <a:r>
              <a:rPr kumimoji="1" lang="en-US" altLang="ja-JP"/>
              <a:t>DBMS</a:t>
            </a:r>
            <a:r>
              <a:rPr kumimoji="1" lang="ja-JP" altLang="en-US"/>
              <a:t>のようにシステムが面倒を見てくれるわけでは無いのです。</a:t>
            </a:r>
            <a:endParaRPr kumimoji="1" lang="en-US" altLang="ja-JP" dirty="0"/>
          </a:p>
          <a:p>
            <a:endParaRPr kumimoji="1" lang="en-US" altLang="ja-JP" dirty="0"/>
          </a:p>
          <a:p>
            <a:r>
              <a:rPr kumimoji="1" lang="ja-JP" altLang="en-US"/>
              <a:t>現在は</a:t>
            </a:r>
            <a:r>
              <a:rPr kumimoji="1" lang="en-US" altLang="ja-JP"/>
              <a:t>KVS</a:t>
            </a:r>
            <a:r>
              <a:rPr kumimoji="1" lang="ja-JP" altLang="en-US"/>
              <a:t>も様々</a:t>
            </a:r>
            <a:r>
              <a:rPr kumimoji="1" lang="ja-JP" altLang="en-US" dirty="0"/>
              <a:t>なシステムや開発環境が整備され、以前よりも使いやすくなっています</a:t>
            </a:r>
            <a:r>
              <a:rPr kumimoji="1" lang="ja-JP" altLang="en-US"/>
              <a:t>が、機能を強化しすぎて</a:t>
            </a:r>
            <a:r>
              <a:rPr kumimoji="1" lang="en-US" altLang="ja-JP"/>
              <a:t>DBMS</a:t>
            </a:r>
            <a:r>
              <a:rPr kumimoji="1" lang="ja-JP" altLang="en-US" dirty="0"/>
              <a:t>になって</a:t>
            </a:r>
            <a:r>
              <a:rPr kumimoji="1" lang="ja-JP" altLang="en-US"/>
              <a:t>しまうと、柔軟性</a:t>
            </a:r>
            <a:r>
              <a:rPr kumimoji="1" lang="ja-JP" altLang="en-US" dirty="0"/>
              <a:t>や高速性が失われることにもなりかねません。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2374608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latin typeface="+mn-lt"/>
                <a:ea typeface="+mn-ea"/>
                <a:cs typeface="+mn-cs"/>
              </a:rPr>
              <a:t>何故</a:t>
            </a:r>
            <a:r>
              <a:rPr kumimoji="1" lang="en-US" altLang="ja-JP" sz="1200" kern="1200" dirty="0">
                <a:solidFill>
                  <a:schemeClr val="tx1"/>
                </a:solidFill>
                <a:latin typeface="+mn-lt"/>
                <a:ea typeface="+mn-ea"/>
                <a:cs typeface="+mn-cs"/>
              </a:rPr>
              <a:t>NoSQL</a:t>
            </a:r>
            <a:r>
              <a:rPr kumimoji="1" lang="ja-JP" altLang="en-US" sz="1200" kern="1200" dirty="0">
                <a:solidFill>
                  <a:schemeClr val="tx1"/>
                </a:solidFill>
                <a:latin typeface="+mn-lt"/>
                <a:ea typeface="+mn-ea"/>
                <a:cs typeface="+mn-cs"/>
              </a:rPr>
              <a:t>では</a:t>
            </a:r>
            <a:r>
              <a:rPr kumimoji="1" lang="en-US" altLang="ja-JP" sz="1200" kern="1200" dirty="0">
                <a:solidFill>
                  <a:schemeClr val="tx1"/>
                </a:solidFill>
                <a:latin typeface="+mn-lt"/>
                <a:ea typeface="+mn-ea"/>
                <a:cs typeface="+mn-cs"/>
              </a:rPr>
              <a:t>RDBMS</a:t>
            </a:r>
            <a:r>
              <a:rPr kumimoji="1" lang="ja-JP" altLang="en-US" sz="1200" kern="1200" dirty="0">
                <a:solidFill>
                  <a:schemeClr val="tx1"/>
                </a:solidFill>
                <a:latin typeface="+mn-lt"/>
                <a:ea typeface="+mn-ea"/>
                <a:cs typeface="+mn-cs"/>
              </a:rPr>
              <a:t>が不可能だった性能の向上が可能なのでしょうか？</a:t>
            </a:r>
            <a:endParaRPr kumimoji="1" lang="en-US" altLang="ja-JP" sz="1200" kern="1200" dirty="0">
              <a:solidFill>
                <a:schemeClr val="tx1"/>
              </a:solidFill>
              <a:latin typeface="+mn-lt"/>
              <a:ea typeface="+mn-ea"/>
              <a:cs typeface="+mn-cs"/>
            </a:endParaRPr>
          </a:p>
          <a:p>
            <a:endParaRPr kumimoji="1" lang="en-US" altLang="ja-JP" sz="1200" kern="1200" dirty="0">
              <a:solidFill>
                <a:schemeClr val="tx1"/>
              </a:solidFill>
              <a:latin typeface="+mn-lt"/>
              <a:ea typeface="+mn-ea"/>
              <a:cs typeface="+mn-cs"/>
            </a:endParaRPr>
          </a:p>
          <a:p>
            <a:r>
              <a:rPr kumimoji="1" lang="en-US" altLang="ja-JP" sz="1200" kern="1200" dirty="0">
                <a:solidFill>
                  <a:schemeClr val="tx1"/>
                </a:solidFill>
                <a:latin typeface="+mn-lt"/>
                <a:ea typeface="+mn-ea"/>
                <a:cs typeface="+mn-cs"/>
              </a:rPr>
              <a:t>NoSQL</a:t>
            </a:r>
            <a:r>
              <a:rPr kumimoji="1" lang="ja-JP" altLang="en-US" sz="1200" kern="1200" dirty="0">
                <a:solidFill>
                  <a:schemeClr val="tx1"/>
                </a:solidFill>
                <a:latin typeface="+mn-lt"/>
                <a:ea typeface="+mn-ea"/>
                <a:cs typeface="+mn-cs"/>
              </a:rPr>
              <a:t>は、</a:t>
            </a:r>
            <a:r>
              <a:rPr kumimoji="1" lang="en-US" altLang="ja-JP" sz="1200" kern="1200" dirty="0">
                <a:solidFill>
                  <a:schemeClr val="tx1"/>
                </a:solidFill>
                <a:latin typeface="+mn-lt"/>
                <a:ea typeface="+mn-ea"/>
                <a:cs typeface="+mn-cs"/>
              </a:rPr>
              <a:t>RDBMS</a:t>
            </a:r>
            <a:r>
              <a:rPr kumimoji="1" lang="ja-JP" altLang="en-US" sz="1200" kern="1200" dirty="0">
                <a:solidFill>
                  <a:schemeClr val="tx1"/>
                </a:solidFill>
                <a:latin typeface="+mn-lt"/>
                <a:ea typeface="+mn-ea"/>
                <a:cs typeface="+mn-cs"/>
              </a:rPr>
              <a:t>では普通にサポートされている</a:t>
            </a:r>
            <a:r>
              <a:rPr kumimoji="1" lang="en-US" altLang="ja-JP" sz="1200" kern="1200" dirty="0">
                <a:solidFill>
                  <a:schemeClr val="tx1"/>
                </a:solidFill>
                <a:latin typeface="+mn-lt"/>
                <a:ea typeface="+mn-ea"/>
                <a:cs typeface="+mn-cs"/>
              </a:rPr>
              <a:t>ACID</a:t>
            </a:r>
            <a:r>
              <a:rPr kumimoji="1" lang="ja-JP" altLang="en-US" sz="1200" kern="1200" dirty="0">
                <a:solidFill>
                  <a:schemeClr val="tx1"/>
                </a:solidFill>
                <a:latin typeface="+mn-lt"/>
                <a:ea typeface="+mn-ea"/>
                <a:cs typeface="+mn-cs"/>
              </a:rPr>
              <a:t>特性を保証できないのです。逆に言うと、</a:t>
            </a:r>
            <a:r>
              <a:rPr kumimoji="1" lang="en-US" altLang="ja-JP" sz="1200" kern="1200" dirty="0">
                <a:solidFill>
                  <a:schemeClr val="tx1"/>
                </a:solidFill>
                <a:latin typeface="+mn-lt"/>
                <a:ea typeface="+mn-ea"/>
                <a:cs typeface="+mn-cs"/>
              </a:rPr>
              <a:t>ACID</a:t>
            </a:r>
            <a:r>
              <a:rPr kumimoji="1" lang="ja-JP" altLang="en-US" sz="1200" kern="1200" dirty="0">
                <a:solidFill>
                  <a:schemeClr val="tx1"/>
                </a:solidFill>
                <a:latin typeface="+mn-lt"/>
                <a:ea typeface="+mn-ea"/>
                <a:cs typeface="+mn-cs"/>
              </a:rPr>
              <a:t>を諦めることによって分散性能・高速性能を手に入れた、とも言えます。</a:t>
            </a:r>
            <a:endParaRPr kumimoji="1" lang="en-US" altLang="ja-JP" sz="1200" kern="1200" dirty="0">
              <a:solidFill>
                <a:schemeClr val="tx1"/>
              </a:solidFill>
              <a:latin typeface="+mn-lt"/>
              <a:ea typeface="+mn-ea"/>
              <a:cs typeface="+mn-cs"/>
            </a:endParaRPr>
          </a:p>
          <a:p>
            <a:endParaRPr kumimoji="1" lang="en-US" altLang="ja-JP" sz="1200" kern="1200" dirty="0">
              <a:solidFill>
                <a:schemeClr val="tx1"/>
              </a:solidFill>
              <a:latin typeface="+mn-lt"/>
              <a:ea typeface="+mn-ea"/>
              <a:cs typeface="+mn-cs"/>
            </a:endParaRPr>
          </a:p>
          <a:p>
            <a:r>
              <a:rPr kumimoji="1" lang="ja-JP" altLang="en-US" sz="1200" kern="1200" dirty="0">
                <a:solidFill>
                  <a:schemeClr val="tx1"/>
                </a:solidFill>
                <a:latin typeface="+mn-lt"/>
                <a:ea typeface="+mn-ea"/>
                <a:cs typeface="+mn-cs"/>
              </a:rPr>
              <a:t>分散システムで</a:t>
            </a:r>
            <a:r>
              <a:rPr kumimoji="1" lang="en-US" altLang="ja-JP" sz="1200" kern="1200" dirty="0">
                <a:solidFill>
                  <a:schemeClr val="tx1"/>
                </a:solidFill>
                <a:latin typeface="+mn-lt"/>
                <a:ea typeface="+mn-ea"/>
                <a:cs typeface="+mn-cs"/>
              </a:rPr>
              <a:t>ACID</a:t>
            </a:r>
            <a:r>
              <a:rPr kumimoji="1" lang="ja-JP" altLang="en-US" sz="1200" kern="1200" dirty="0">
                <a:solidFill>
                  <a:schemeClr val="tx1"/>
                </a:solidFill>
                <a:latin typeface="+mn-lt"/>
                <a:ea typeface="+mn-ea"/>
                <a:cs typeface="+mn-cs"/>
              </a:rPr>
              <a:t>を保証できない理由については、</a:t>
            </a:r>
            <a:r>
              <a:rPr kumimoji="1" lang="en-US" altLang="ja-JP" sz="1200" kern="1200" dirty="0">
                <a:solidFill>
                  <a:schemeClr val="tx1"/>
                </a:solidFill>
                <a:latin typeface="+mn-lt"/>
                <a:ea typeface="+mn-ea"/>
                <a:cs typeface="+mn-cs"/>
              </a:rPr>
              <a:t>CAP</a:t>
            </a:r>
            <a:r>
              <a:rPr kumimoji="1" lang="ja-JP" altLang="en-US" sz="1200" kern="1200" dirty="0">
                <a:solidFill>
                  <a:schemeClr val="tx1"/>
                </a:solidFill>
                <a:latin typeface="+mn-lt"/>
                <a:ea typeface="+mn-ea"/>
                <a:cs typeface="+mn-cs"/>
              </a:rPr>
              <a:t>定理が知られています。補足資料に入れてありますので、ご確認下さい。</a:t>
            </a:r>
            <a:endParaRPr kumimoji="1" lang="en-US" altLang="ja-JP" dirty="0"/>
          </a:p>
          <a:p>
            <a:endParaRPr kumimoji="1" lang="en-US" altLang="ja-JP" dirty="0"/>
          </a:p>
          <a:p>
            <a:r>
              <a:rPr kumimoji="1" lang="ja-JP" altLang="en-US" dirty="0"/>
              <a:t>このように、</a:t>
            </a:r>
            <a:r>
              <a:rPr kumimoji="1" lang="en-US" altLang="ja-JP" dirty="0"/>
              <a:t>ACID</a:t>
            </a:r>
            <a:r>
              <a:rPr kumimoji="1" lang="ja-JP" altLang="en-US" dirty="0"/>
              <a:t>の追求が当たり前だったデータベースの世界に、</a:t>
            </a:r>
            <a:r>
              <a:rPr kumimoji="1" lang="en-US" altLang="ja-JP" dirty="0"/>
              <a:t>ACID</a:t>
            </a:r>
            <a:r>
              <a:rPr kumimoji="1" lang="ja-JP" altLang="en-US" dirty="0"/>
              <a:t>の実現は難しいが、飛躍的な高速化が可能な手法が出てきたわけです。</a:t>
            </a:r>
            <a:endParaRPr kumimoji="1" lang="en-US" altLang="ja-JP" dirty="0"/>
          </a:p>
          <a:p>
            <a:endParaRPr kumimoji="1" lang="en-US" altLang="ja-JP" dirty="0"/>
          </a:p>
          <a:p>
            <a:r>
              <a:rPr kumimoji="1" lang="ja-JP" altLang="en-US" dirty="0"/>
              <a:t>高速性能も</a:t>
            </a:r>
            <a:r>
              <a:rPr kumimoji="1" lang="en-US" altLang="ja-JP" dirty="0"/>
              <a:t>ACID</a:t>
            </a:r>
            <a:r>
              <a:rPr kumimoji="1" lang="ja-JP" altLang="en-US" dirty="0"/>
              <a:t>も欲しい、という要望はもちろんあったわけですが、</a:t>
            </a:r>
            <a:r>
              <a:rPr kumimoji="1" lang="en-US" altLang="ja-JP" dirty="0"/>
              <a:t>CAP</a:t>
            </a:r>
            <a:r>
              <a:rPr kumimoji="1" lang="ja-JP" altLang="en-US" dirty="0"/>
              <a:t>定理が発表されて、全てを求めることが無理なことが証明されたのです。（これについてはいろいろ議論があります。詳しくは補足資料で）</a:t>
            </a:r>
            <a:endParaRPr kumimoji="1" lang="en-US" altLang="ja-JP" dirty="0"/>
          </a:p>
          <a:p>
            <a:endParaRPr kumimoji="1" lang="en-US" altLang="ja-JP" dirty="0"/>
          </a:p>
          <a:p>
            <a:r>
              <a:rPr kumimoji="1" lang="ja-JP" altLang="en-US" dirty="0"/>
              <a:t>そして高速化のために</a:t>
            </a:r>
            <a:r>
              <a:rPr kumimoji="1" lang="en-US" altLang="ja-JP" dirty="0"/>
              <a:t>ACID</a:t>
            </a:r>
            <a:r>
              <a:rPr kumimoji="1" lang="ja-JP" altLang="en-US" dirty="0"/>
              <a:t>を諦める、という新しい選択肢が生まれました。この考え方を</a:t>
            </a:r>
            <a:r>
              <a:rPr kumimoji="1" lang="en-US" altLang="ja-JP" dirty="0"/>
              <a:t>BASE</a:t>
            </a:r>
            <a:r>
              <a:rPr kumimoji="1" lang="ja-JP" altLang="en-US" dirty="0"/>
              <a:t>と呼んでいます。</a:t>
            </a:r>
            <a:r>
              <a:rPr kumimoji="1" lang="en-US" altLang="ja-JP" dirty="0"/>
              <a:t>BASE</a:t>
            </a:r>
            <a:r>
              <a:rPr kumimoji="1" lang="ja-JP" altLang="en-US" dirty="0"/>
              <a:t>に基づいたデータベースシステムが</a:t>
            </a:r>
            <a:r>
              <a:rPr kumimoji="1" lang="en-US" altLang="ja-JP" dirty="0"/>
              <a:t>NoSQL</a:t>
            </a:r>
            <a:r>
              <a:rPr kumimoji="1" lang="ja-JP" altLang="en-US" dirty="0"/>
              <a:t>である、ということもできます。</a:t>
            </a:r>
            <a:endParaRPr kumimoji="1" lang="en-US" altLang="ja-JP" dirty="0"/>
          </a:p>
          <a:p>
            <a:endParaRPr kumimoji="1" lang="en-US" altLang="ja-JP" dirty="0"/>
          </a:p>
          <a:p>
            <a:r>
              <a:rPr kumimoji="1" lang="ja-JP" altLang="en-US" dirty="0"/>
              <a:t>ただ、</a:t>
            </a:r>
            <a:r>
              <a:rPr kumimoji="1" lang="en-US" altLang="ja-JP" dirty="0"/>
              <a:t>KVS</a:t>
            </a:r>
            <a:r>
              <a:rPr kumimoji="1" lang="ja-JP" altLang="en-US" dirty="0"/>
              <a:t>の定義は未だに曖昧で、決まった仕様もありません。「これができれば</a:t>
            </a:r>
            <a:r>
              <a:rPr kumimoji="1" lang="en-US" altLang="ja-JP" dirty="0"/>
              <a:t>KVS</a:t>
            </a:r>
            <a:r>
              <a:rPr kumimoji="1" lang="ja-JP" altLang="en-US" dirty="0"/>
              <a:t>」とか「これが無ければ</a:t>
            </a:r>
            <a:r>
              <a:rPr kumimoji="1" lang="en-US" altLang="ja-JP" dirty="0"/>
              <a:t>KVS</a:t>
            </a:r>
            <a:r>
              <a:rPr kumimoji="1" lang="ja-JP" altLang="en-US" dirty="0"/>
              <a:t>とは呼べない」などの決まりが無いのです。</a:t>
            </a:r>
            <a:r>
              <a:rPr kumimoji="1" lang="en-US" altLang="ja-JP" dirty="0" err="1"/>
              <a:t>BigTable</a:t>
            </a:r>
            <a:r>
              <a:rPr kumimoji="1" lang="ja-JP" altLang="en-US" dirty="0"/>
              <a:t>も、</a:t>
            </a:r>
            <a:r>
              <a:rPr kumimoji="1" lang="en-US" altLang="ja-JP" dirty="0"/>
              <a:t>Wikipedia</a:t>
            </a:r>
            <a:r>
              <a:rPr kumimoji="1" lang="ja-JP" altLang="en-US" dirty="0"/>
              <a:t>では「ソート済みカラム指向」などと分類されています。他のサイトでも、</a:t>
            </a:r>
            <a:r>
              <a:rPr kumimoji="1" lang="en-US" altLang="ja-JP" dirty="0"/>
              <a:t>KVS</a:t>
            </a:r>
            <a:r>
              <a:rPr kumimoji="1" lang="ja-JP" altLang="en-US" dirty="0" err="1"/>
              <a:t>だっ</a:t>
            </a:r>
            <a:r>
              <a:rPr kumimoji="1" lang="ja-JP" altLang="en-US" dirty="0"/>
              <a:t>たりカラム指向だったりと、一定しません。最近ではワイドカラムストアというカテゴリも出てきました。</a:t>
            </a:r>
            <a:endParaRPr kumimoji="1" lang="en-US" altLang="ja-JP" dirty="0"/>
          </a:p>
          <a:p>
            <a:endParaRPr kumimoji="1" lang="en-US" altLang="ja-JP" dirty="0"/>
          </a:p>
          <a:p>
            <a:r>
              <a:rPr kumimoji="1" lang="ja-JP" altLang="en-US" dirty="0"/>
              <a:t>さらに現在、様々な会社が自社の用途に合わせた</a:t>
            </a:r>
            <a:r>
              <a:rPr kumimoji="1" lang="en-US" altLang="ja-JP" dirty="0"/>
              <a:t>KVS</a:t>
            </a:r>
            <a:r>
              <a:rPr kumimoji="1" lang="ja-JP" altLang="en-US" dirty="0" err="1"/>
              <a:t>を開</a:t>
            </a:r>
            <a:r>
              <a:rPr kumimoji="1" lang="ja-JP" altLang="en-US" dirty="0"/>
              <a:t>発しています。データ構造もできることも微妙に違うのです。</a:t>
            </a:r>
            <a:r>
              <a:rPr kumimoji="1" lang="en-US" altLang="ja-JP" dirty="0"/>
              <a:t>Facebook</a:t>
            </a:r>
            <a:r>
              <a:rPr kumimoji="1" lang="ja-JP" altLang="en-US" dirty="0"/>
              <a:t>が作った</a:t>
            </a:r>
            <a:r>
              <a:rPr kumimoji="1" lang="en-US" altLang="ja-JP" dirty="0"/>
              <a:t>KVS</a:t>
            </a:r>
            <a:r>
              <a:rPr kumimoji="1" lang="ja-JP" altLang="en-US" dirty="0"/>
              <a:t>である</a:t>
            </a:r>
            <a:r>
              <a:rPr kumimoji="1" lang="en-US" altLang="ja-JP" dirty="0"/>
              <a:t>Cassandra</a:t>
            </a:r>
            <a:r>
              <a:rPr kumimoji="1" lang="ja-JP" altLang="en-US" dirty="0"/>
              <a:t>は、可用性を重視してデータの整合性についてはプライオリティを下げています。（</a:t>
            </a:r>
            <a:r>
              <a:rPr kumimoji="1" lang="en-US" altLang="ja-JP" dirty="0"/>
              <a:t>Facebook</a:t>
            </a:r>
            <a:r>
              <a:rPr kumimoji="1" lang="ja-JP" altLang="en-US" dirty="0"/>
              <a:t>は</a:t>
            </a:r>
            <a:r>
              <a:rPr kumimoji="1" lang="en-US" altLang="ja-JP" dirty="0"/>
              <a:t>Cassandra</a:t>
            </a:r>
            <a:r>
              <a:rPr kumimoji="1" lang="ja-JP" altLang="en-US" dirty="0"/>
              <a:t>をオープンソース化し、現在では違う</a:t>
            </a:r>
            <a:r>
              <a:rPr kumimoji="1" lang="en-US" altLang="ja-JP" dirty="0"/>
              <a:t>DB</a:t>
            </a:r>
            <a:r>
              <a:rPr kumimoji="1" lang="ja-JP" altLang="en-US" dirty="0" err="1"/>
              <a:t>を開</a:t>
            </a:r>
            <a:r>
              <a:rPr kumimoji="1" lang="ja-JP" altLang="en-US" dirty="0"/>
              <a:t>発しています）</a:t>
            </a:r>
            <a:endParaRPr kumimoji="1" lang="en-US" altLang="ja-JP" dirty="0"/>
          </a:p>
          <a:p>
            <a:r>
              <a:rPr kumimoji="1" lang="ja-JP" altLang="en-US" dirty="0"/>
              <a:t>例えば、</a:t>
            </a:r>
            <a:r>
              <a:rPr kumimoji="1" lang="en-US" altLang="ja-JP" dirty="0"/>
              <a:t>Facebook</a:t>
            </a:r>
            <a:r>
              <a:rPr kumimoji="1" lang="ja-JP" altLang="en-US" dirty="0"/>
              <a:t>で「いいね</a:t>
            </a:r>
            <a:r>
              <a:rPr kumimoji="1" lang="en-US" altLang="ja-JP" dirty="0"/>
              <a:t>!</a:t>
            </a:r>
            <a:r>
              <a:rPr kumimoji="1" lang="ja-JP" altLang="en-US" dirty="0"/>
              <a:t>」したのに、すぐにそれが反映されないことがあります。しかし、それは数秒のことで、気づかない人も多いでしょう。</a:t>
            </a:r>
            <a:endParaRPr kumimoji="1" lang="en-US" altLang="ja-JP" dirty="0"/>
          </a:p>
          <a:p>
            <a:r>
              <a:rPr kumimoji="1" lang="ja-JP" altLang="en-US" dirty="0"/>
              <a:t>何秒か待てば、きちんと反映されます。これが「</a:t>
            </a:r>
            <a:r>
              <a:rPr kumimoji="1" lang="en-US" altLang="ja-JP" dirty="0"/>
              <a:t>Eventually Consistent</a:t>
            </a:r>
            <a:r>
              <a:rPr kumimoji="1" lang="ja-JP" altLang="en-US" dirty="0"/>
              <a:t>」です。「いいね</a:t>
            </a:r>
            <a:r>
              <a:rPr kumimoji="1" lang="en-US" altLang="ja-JP" dirty="0"/>
              <a:t>!</a:t>
            </a:r>
            <a:r>
              <a:rPr kumimoji="1" lang="ja-JP" altLang="en-US" dirty="0"/>
              <a:t>」が何秒か遅れようが、怒る人はいないわけです。</a:t>
            </a:r>
            <a:endParaRPr kumimoji="1" lang="en-US" altLang="ja-JP" dirty="0"/>
          </a:p>
          <a:p>
            <a:endParaRPr kumimoji="1" lang="en-US" altLang="ja-JP" dirty="0"/>
          </a:p>
          <a:p>
            <a:r>
              <a:rPr kumimoji="1" lang="en-US" altLang="ja-JP" dirty="0"/>
              <a:t>Google</a:t>
            </a:r>
            <a:r>
              <a:rPr kumimoji="1" lang="ja-JP" altLang="en-US" dirty="0"/>
              <a:t>のサービスでは、整合性を重視した実装となっており、一貫性は保たれますが、一時的にサービスを利用できない状態が起こりえます。</a:t>
            </a:r>
            <a:endParaRPr kumimoji="1" lang="en-US" altLang="ja-JP" dirty="0"/>
          </a:p>
          <a:p>
            <a:r>
              <a:rPr kumimoji="1" lang="ja-JP" altLang="en-US" dirty="0"/>
              <a:t>実際に検索サービスやカレンダーなどの反応が悪いことがありますが、少し待てば復活するので、大きな問題にはならないでしょう。</a:t>
            </a:r>
            <a:endParaRPr kumimoji="1" lang="en-US" altLang="ja-JP" dirty="0"/>
          </a:p>
          <a:p>
            <a:endParaRPr kumimoji="1" lang="en-US" altLang="ja-JP" dirty="0"/>
          </a:p>
          <a:p>
            <a:r>
              <a:rPr kumimoji="1" lang="ja-JP" altLang="en-US" dirty="0"/>
              <a:t>要するに、「全てを追求する」のではなく、「我慢できるところは我慢する」ことによって、「これまでとは次元の違うスケーラビリティを得る」のが</a:t>
            </a:r>
            <a:r>
              <a:rPr kumimoji="1" lang="en-US" altLang="ja-JP" dirty="0"/>
              <a:t>NoSQL</a:t>
            </a:r>
            <a:r>
              <a:rPr kumimoji="1" lang="ja-JP" altLang="en-US" dirty="0"/>
              <a:t>であり、</a:t>
            </a:r>
            <a:r>
              <a:rPr kumimoji="1" lang="en-US" altLang="ja-JP" dirty="0"/>
              <a:t>BASE</a:t>
            </a:r>
            <a:r>
              <a:rPr kumimoji="1" lang="ja-JP" altLang="en-US" dirty="0"/>
              <a:t>の思想なのです。</a:t>
            </a:r>
            <a:endParaRPr kumimoji="1" lang="en-US" altLang="ja-JP" dirty="0"/>
          </a:p>
          <a:p>
            <a:endParaRPr kumimoji="1" lang="en-US" altLang="ja-JP" dirty="0"/>
          </a:p>
          <a:p>
            <a:r>
              <a:rPr kumimoji="1" lang="ja-JP" altLang="en-US" dirty="0"/>
              <a:t>しかし、これが株式取引のシステムであったならば、数秒の遅れは数億円の損失に繋がるかもしれません。そこに</a:t>
            </a:r>
            <a:r>
              <a:rPr kumimoji="1" lang="en-US" altLang="ja-JP" dirty="0"/>
              <a:t>NoSQL</a:t>
            </a:r>
            <a:r>
              <a:rPr kumimoji="1" lang="ja-JP" altLang="en-US" dirty="0"/>
              <a:t>を使うわけにはいかないのです。</a:t>
            </a:r>
            <a:endParaRPr kumimoji="1" lang="en-US" altLang="ja-JP" dirty="0"/>
          </a:p>
          <a:p>
            <a:endParaRPr kumimoji="1" lang="en-US" altLang="ja-JP" dirty="0"/>
          </a:p>
          <a:p>
            <a:r>
              <a:rPr kumimoji="1" lang="ja-JP" altLang="en-US" dirty="0"/>
              <a:t>要は、自社の顧客が望んでいることを見極め、重要でない部分を妥協することなのです。それによって、システムコストを大きく削減することができます。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33</a:t>
            </a:fld>
            <a:endParaRPr lang="ja-JP" altLang="en-US"/>
          </a:p>
        </p:txBody>
      </p:sp>
    </p:spTree>
    <p:extLst>
      <p:ext uri="{BB962C8B-B14F-4D97-AF65-F5344CB8AC3E}">
        <p14:creationId xmlns:p14="http://schemas.microsoft.com/office/powerpoint/2010/main" val="1857520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しかし、純粋な</a:t>
            </a:r>
            <a:r>
              <a:rPr kumimoji="1" lang="en-US" altLang="ja-JP" dirty="0"/>
              <a:t>KVS</a:t>
            </a:r>
            <a:r>
              <a:rPr kumimoji="1" lang="ja-JP" altLang="en-US" dirty="0"/>
              <a:t>ではさすがに使いづらいため、様々な企業が自社利用のために</a:t>
            </a:r>
            <a:r>
              <a:rPr kumimoji="1" lang="en-US" altLang="ja-JP" dirty="0"/>
              <a:t>Value</a:t>
            </a:r>
            <a:r>
              <a:rPr kumimoji="1" lang="ja-JP" altLang="en-US" dirty="0"/>
              <a:t>部分を拡張したワイドカラムストアを開発しました。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340678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KVS</a:t>
            </a:r>
            <a:r>
              <a:rPr kumimoji="1" lang="ja-JP" altLang="en-US"/>
              <a:t>に続き、</a:t>
            </a:r>
            <a:r>
              <a:rPr kumimoji="1" lang="en-US" altLang="ja-JP"/>
              <a:t>RDBMS</a:t>
            </a:r>
            <a:r>
              <a:rPr kumimoji="1" lang="ja-JP" altLang="en-US"/>
              <a:t>以外のデータベースが続々と開発されました。これらをまとめて</a:t>
            </a:r>
            <a:r>
              <a:rPr kumimoji="1" lang="en-US" altLang="ja-JP"/>
              <a:t>NoSQL</a:t>
            </a:r>
            <a:r>
              <a:rPr kumimoji="1" lang="ja-JP" altLang="en-US"/>
              <a:t>と言います。</a:t>
            </a:r>
            <a:r>
              <a:rPr kumimoji="1" lang="en-US" altLang="ja-JP"/>
              <a:t>RDBMS</a:t>
            </a:r>
            <a:r>
              <a:rPr kumimoji="1" lang="ja-JP" altLang="en-US"/>
              <a:t>の象徴である</a:t>
            </a:r>
            <a:r>
              <a:rPr kumimoji="1" lang="en-US" altLang="ja-JP"/>
              <a:t>SQL</a:t>
            </a:r>
            <a:r>
              <a:rPr kumimoji="1" lang="ja-JP" altLang="en-US"/>
              <a:t>を使わない、という意味です。</a:t>
            </a:r>
            <a:r>
              <a:rPr kumimoji="1" lang="en-US" altLang="ja-JP"/>
              <a:t>NoSQL</a:t>
            </a:r>
            <a:r>
              <a:rPr kumimoji="1" lang="ja-JP" altLang="en-US"/>
              <a:t>としてひとまとまりに扱われますが、データ形式も使用目的もまったく異なるものです。</a:t>
            </a:r>
            <a:endParaRPr kumimoji="1" lang="en-US" altLang="ja-JP"/>
          </a:p>
          <a:p>
            <a:endParaRPr kumimoji="1" lang="en-US" altLang="ja-JP"/>
          </a:p>
          <a:p>
            <a:r>
              <a:rPr kumimoji="1" lang="en-US" altLang="ja-JP"/>
              <a:t>http</a:t>
            </a:r>
            <a:r>
              <a:rPr kumimoji="1" lang="en-US" altLang="ja-JP" dirty="0"/>
              <a:t>://</a:t>
            </a:r>
            <a:r>
              <a:rPr kumimoji="1" lang="en-US" altLang="ja-JP" dirty="0" err="1"/>
              <a:t>japan.zdnet.com</a:t>
            </a:r>
            <a:r>
              <a:rPr kumimoji="1" lang="en-US" altLang="ja-JP" dirty="0"/>
              <a:t>/article/35061140/</a:t>
            </a:r>
          </a:p>
          <a:p>
            <a:endParaRPr kumimoji="1" lang="en-US" altLang="ja-JP" dirty="0"/>
          </a:p>
          <a:p>
            <a:r>
              <a:rPr kumimoji="1" lang="ja-JP" altLang="en-US" dirty="0"/>
              <a:t>ワイドカラムは列指向と呼ばれることもありますが、列指向</a:t>
            </a:r>
            <a:r>
              <a:rPr kumimoji="1" lang="en-US" altLang="ja-JP" dirty="0"/>
              <a:t>RDBMS</a:t>
            </a:r>
            <a:r>
              <a:rPr kumimoji="1" lang="ja-JP" altLang="en-US" dirty="0"/>
              <a:t>とは違うので注意が必要です。</a:t>
            </a:r>
            <a:endParaRPr kumimoji="1" lang="en-US" altLang="ja-JP" dirty="0"/>
          </a:p>
          <a:p>
            <a:r>
              <a:rPr kumimoji="1" lang="en-US" altLang="ja-JP" dirty="0"/>
              <a:t>http</a:t>
            </a:r>
            <a:r>
              <a:rPr kumimoji="1" lang="en-US" altLang="ja-JP"/>
              <a:t>://openstandia.jp/event/pdf/20150828oss_con_report.pdf?osscon0828</a:t>
            </a:r>
          </a:p>
          <a:p>
            <a:endParaRPr kumimoji="1" lang="en-US" altLang="ja-JP"/>
          </a:p>
          <a:p>
            <a:r>
              <a:rPr kumimoji="1" lang="en-US" altLang="ja-JP"/>
              <a:t>Google Cloud BigTable</a:t>
            </a:r>
            <a:r>
              <a:rPr kumimoji="1" lang="ja-JP" altLang="en-US"/>
              <a:t>は</a:t>
            </a:r>
            <a:r>
              <a:rPr kumimoji="1" lang="en-US" altLang="ja-JP"/>
              <a:t>KVS/</a:t>
            </a:r>
            <a:r>
              <a:rPr kumimoji="1" lang="ja-JP" altLang="en-US"/>
              <a:t>ワイドカラムストアの元祖</a:t>
            </a:r>
            <a:r>
              <a:rPr kumimoji="1" lang="en-US" altLang="ja-JP"/>
              <a:t>Google BigTable</a:t>
            </a:r>
            <a:r>
              <a:rPr kumimoji="1" lang="ja-JP" altLang="en-US"/>
              <a:t>をマネージドサービスとして提供開始したものです</a:t>
            </a:r>
            <a:endParaRPr kumimoji="1" lang="en-US" altLang="ja-JP"/>
          </a:p>
          <a:p>
            <a:r>
              <a:rPr kumimoji="1" lang="en-US" altLang="ja-JP"/>
              <a:t>http://www.publickey1.jp/blog/15/cloud_bigtable_cloud_datastore.html</a:t>
            </a: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265728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 1"/>
          <p:cNvSpPr>
            <a:spLocks noGrp="1" noRot="1" noChangeAspect="1" noTextEdit="1"/>
          </p:cNvSpPr>
          <p:nvPr>
            <p:ph type="sldImg"/>
          </p:nvPr>
        </p:nvSpPr>
        <p:spPr>
          <a:ln/>
        </p:spPr>
      </p:sp>
      <p:sp>
        <p:nvSpPr>
          <p:cNvPr id="50178"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a:t>では実際のビジネスで発生する不定形の情報をどのように管理すると最適なのでしょうか。</a:t>
            </a:r>
            <a:endParaRPr lang="en-US" altLang="ja-JP" dirty="0"/>
          </a:p>
          <a:p>
            <a:endParaRPr lang="en-US" altLang="ja-JP" dirty="0"/>
          </a:p>
          <a:p>
            <a:r>
              <a:rPr lang="ja-JP" altLang="en-US" dirty="0"/>
              <a:t>トランザクション処理や演算処理が必要な部分、いわゆる基幹システムは、やはり「正規化」して</a:t>
            </a:r>
            <a:r>
              <a:rPr lang="en-US" altLang="ja-JP" dirty="0"/>
              <a:t>RDBMS</a:t>
            </a:r>
            <a:r>
              <a:rPr lang="ja-JP" altLang="en-US" dirty="0"/>
              <a:t>で管理する事が適しています。</a:t>
            </a:r>
            <a:endParaRPr lang="en-US" altLang="ja-JP" dirty="0"/>
          </a:p>
          <a:p>
            <a:r>
              <a:rPr lang="ja-JP" altLang="en-US" dirty="0"/>
              <a:t>そして、その周辺部分、例えばナレッジ情報やドキュメント情報、コンテンツ情報などの現場で用いられる情報を管理するために開発されたのが、ドキュメント指向</a:t>
            </a:r>
            <a:r>
              <a:rPr lang="en-US" altLang="ja-JP" dirty="0"/>
              <a:t>DB</a:t>
            </a:r>
            <a:r>
              <a:rPr lang="ja-JP" altLang="en-US" dirty="0"/>
              <a:t>です。</a:t>
            </a:r>
            <a:r>
              <a:rPr lang="en-US" altLang="ja-JP" dirty="0"/>
              <a:t>SQL</a:t>
            </a:r>
            <a:r>
              <a:rPr lang="ja-JP" altLang="en-US" dirty="0"/>
              <a:t>を使わないため、</a:t>
            </a:r>
            <a:r>
              <a:rPr lang="en-US" altLang="ja-JP" dirty="0"/>
              <a:t>KVS</a:t>
            </a:r>
            <a:r>
              <a:rPr lang="ja-JP" altLang="en-US" dirty="0"/>
              <a:t>と共に</a:t>
            </a:r>
            <a:r>
              <a:rPr lang="en-US" altLang="ja-JP" dirty="0"/>
              <a:t>NoSQL</a:t>
            </a:r>
            <a:r>
              <a:rPr lang="en-US" altLang="ja-JP" baseline="0" dirty="0"/>
              <a:t> DB</a:t>
            </a:r>
            <a:r>
              <a:rPr lang="ja-JP" altLang="en-US" baseline="0" dirty="0"/>
              <a:t>として分類されています。</a:t>
            </a:r>
            <a:br>
              <a:rPr lang="en-US" altLang="ja-JP" dirty="0"/>
            </a:br>
            <a:endParaRPr lang="en-US" altLang="ja-JP" dirty="0"/>
          </a:p>
          <a:p>
            <a:r>
              <a:rPr lang="ja-JP" altLang="en-US" dirty="0"/>
              <a:t>現在、基幹システムはかなりの割合で普及しています。それは、</a:t>
            </a:r>
            <a:r>
              <a:rPr lang="en-US" altLang="ja-JP" dirty="0"/>
              <a:t>RDBMS</a:t>
            </a:r>
            <a:r>
              <a:rPr lang="ja-JP" altLang="en-US" dirty="0"/>
              <a:t>の考え方が、限られたハードスペックでもＩＴを業務に用いることを目指す、という考え方とマッチしていたからです。</a:t>
            </a:r>
            <a:endParaRPr lang="en-US" altLang="ja-JP" dirty="0"/>
          </a:p>
          <a:p>
            <a:endParaRPr lang="en-US" altLang="ja-JP" dirty="0"/>
          </a:p>
          <a:p>
            <a:r>
              <a:rPr lang="ja-JP" altLang="en-US" dirty="0"/>
              <a:t>昨今はハードスペックも向上してきました。従来はＩＴ化が困難であった領域でも、ドキュメント指向</a:t>
            </a:r>
            <a:r>
              <a:rPr lang="en-US" altLang="ja-JP" dirty="0"/>
              <a:t>DB</a:t>
            </a:r>
            <a:r>
              <a:rPr lang="ja-JP" altLang="en-US" dirty="0"/>
              <a:t>を用いて情報化投資を行い、業務の効率化を図ることが現実的になってきました。</a:t>
            </a:r>
            <a:endParaRPr lang="en-US" altLang="ja-JP" dirty="0"/>
          </a:p>
        </p:txBody>
      </p:sp>
      <p:sp>
        <p:nvSpPr>
          <p:cNvPr id="50179"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1225">
              <a:defRPr kumimoji="1" sz="2400">
                <a:solidFill>
                  <a:schemeClr val="tx1"/>
                </a:solidFill>
                <a:latin typeface="Arial Black" pitchFamily="34" charset="0"/>
                <a:ea typeface="HGP創英角ｺﾞｼｯｸUB" pitchFamily="50" charset="-128"/>
              </a:defRPr>
            </a:lvl1pPr>
            <a:lvl2pPr marL="742950" indent="-285750" defTabSz="911225">
              <a:defRPr kumimoji="1" sz="2400">
                <a:solidFill>
                  <a:schemeClr val="tx1"/>
                </a:solidFill>
                <a:latin typeface="Arial Black" pitchFamily="34" charset="0"/>
                <a:ea typeface="HGP創英角ｺﾞｼｯｸUB" pitchFamily="50" charset="-128"/>
              </a:defRPr>
            </a:lvl2pPr>
            <a:lvl3pPr marL="1143000" indent="-228600" defTabSz="911225">
              <a:defRPr kumimoji="1" sz="2400">
                <a:solidFill>
                  <a:schemeClr val="tx1"/>
                </a:solidFill>
                <a:latin typeface="Arial Black" pitchFamily="34" charset="0"/>
                <a:ea typeface="HGP創英角ｺﾞｼｯｸUB" pitchFamily="50" charset="-128"/>
              </a:defRPr>
            </a:lvl3pPr>
            <a:lvl4pPr marL="1600200" indent="-228600" defTabSz="911225">
              <a:defRPr kumimoji="1" sz="2400">
                <a:solidFill>
                  <a:schemeClr val="tx1"/>
                </a:solidFill>
                <a:latin typeface="Arial Black" pitchFamily="34" charset="0"/>
                <a:ea typeface="HGP創英角ｺﾞｼｯｸUB" pitchFamily="50" charset="-128"/>
              </a:defRPr>
            </a:lvl4pPr>
            <a:lvl5pPr marL="2057400" indent="-228600" defTabSz="911225">
              <a:defRPr kumimoji="1" sz="2400">
                <a:solidFill>
                  <a:schemeClr val="tx1"/>
                </a:solidFill>
                <a:latin typeface="Arial Black" pitchFamily="34" charset="0"/>
                <a:ea typeface="HGP創英角ｺﾞｼｯｸUB" pitchFamily="50" charset="-128"/>
              </a:defRPr>
            </a:lvl5pPr>
            <a:lvl6pPr marL="25146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defTabSz="911225"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fld id="{1F6BC63D-43DC-4E72-80B8-824C0370D8A5}" type="slidenum">
              <a:rPr lang="en-US" altLang="ja-JP" sz="1300">
                <a:solidFill>
                  <a:schemeClr val="bg1"/>
                </a:solidFill>
                <a:latin typeface="Arial" pitchFamily="34" charset="0"/>
              </a:rPr>
              <a:pPr/>
              <a:t>5</a:t>
            </a:fld>
            <a:endParaRPr lang="en-US" altLang="ja-JP" sz="1300">
              <a:solidFill>
                <a:schemeClr val="bg1"/>
              </a:solidFill>
              <a:latin typeface="Arial" pitchFamily="34" charset="0"/>
            </a:endParaRPr>
          </a:p>
        </p:txBody>
      </p:sp>
    </p:spTree>
    <p:extLst>
      <p:ext uri="{BB962C8B-B14F-4D97-AF65-F5344CB8AC3E}">
        <p14:creationId xmlns:p14="http://schemas.microsoft.com/office/powerpoint/2010/main" val="1688429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https://thinkit.co.jp/story/2010/10/15/1798</a:t>
            </a:r>
          </a:p>
          <a:p>
            <a:endParaRPr kumimoji="1" lang="en-US" altLang="ja-JP"/>
          </a:p>
          <a:p>
            <a:r>
              <a:rPr kumimoji="1" lang="en-US" altLang="ja-JP"/>
              <a:t>MongoDB</a:t>
            </a:r>
            <a:r>
              <a:rPr kumimoji="1" lang="ja-JP" altLang="en-US"/>
              <a:t>は</a:t>
            </a:r>
            <a:r>
              <a:rPr kumimoji="1" lang="en-US" altLang="ja-JP"/>
              <a:t>KVS</a:t>
            </a:r>
            <a:r>
              <a:rPr kumimoji="1" lang="ja-JP" altLang="en-US"/>
              <a:t>、</a:t>
            </a:r>
            <a:r>
              <a:rPr kumimoji="1" lang="en-US" altLang="ja-JP"/>
              <a:t>MapReduce</a:t>
            </a:r>
            <a:r>
              <a:rPr kumimoji="1" lang="ja-JP" altLang="en-US"/>
              <a:t>も利用可能</a:t>
            </a:r>
            <a:endParaRPr kumimoji="1" lang="en-US" altLang="ja-JP"/>
          </a:p>
          <a:p>
            <a:r>
              <a:rPr kumimoji="1" lang="en-US" altLang="ja-JP"/>
              <a:t>http://www.atmarkit.co.jp/ait/articles/1211/09/news056.html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2489092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ドキュメント型</a:t>
            </a:r>
            <a:r>
              <a:rPr kumimoji="1" lang="en-US" altLang="ja-JP" dirty="0"/>
              <a:t>DB</a:t>
            </a:r>
            <a:r>
              <a:rPr kumimoji="1" lang="ja-JP" altLang="en-US" dirty="0"/>
              <a:t>は、非構造化データ（ドキュメント）を効率的に扱うことができます。</a:t>
            </a:r>
            <a:endParaRPr kumimoji="1" lang="en-US" altLang="ja-JP" dirty="0"/>
          </a:p>
          <a:p>
            <a:endParaRPr kumimoji="1" lang="en-US" altLang="ja-JP" dirty="0"/>
          </a:p>
          <a:p>
            <a:r>
              <a:rPr kumimoji="1" lang="en-US" altLang="ja-JP" dirty="0"/>
              <a:t>RDBMS</a:t>
            </a:r>
            <a:r>
              <a:rPr kumimoji="1" lang="ja-JP" altLang="en-US" dirty="0"/>
              <a:t>と比べて最大の違いは、「スキーマ」が無いことです。スキーマとは、</a:t>
            </a:r>
            <a:r>
              <a:rPr kumimoji="1" lang="en-US" altLang="ja-JP" dirty="0"/>
              <a:t>RDBMS</a:t>
            </a:r>
            <a:r>
              <a:rPr kumimoji="1" lang="ja-JP" altLang="en-US" dirty="0"/>
              <a:t>でデータを効率的に取り扱うことができるように、あらかじめデータ（テーブル）の構造を決めておくことです。</a:t>
            </a:r>
            <a:endParaRPr kumimoji="1" lang="en-US" altLang="ja-JP" dirty="0"/>
          </a:p>
          <a:p>
            <a:endParaRPr kumimoji="1" lang="en-US" altLang="ja-JP" dirty="0"/>
          </a:p>
          <a:p>
            <a:r>
              <a:rPr kumimoji="1" lang="ja-JP" altLang="en-US" dirty="0"/>
              <a:t>スキーマによって、</a:t>
            </a:r>
            <a:r>
              <a:rPr kumimoji="1" lang="en-US" altLang="ja-JP" dirty="0"/>
              <a:t>RDBMS</a:t>
            </a:r>
            <a:r>
              <a:rPr kumimoji="1" lang="ja-JP" altLang="en-US" dirty="0"/>
              <a:t>は効率的にデータを扱え、ストレージ容量も節約できます。しかし、文書などの非構造化データは、サイズや構造が個々に違います。イメージ等を含んでいるかもしれません。</a:t>
            </a:r>
            <a:r>
              <a:rPr kumimoji="1" lang="en-US" altLang="ja-JP" dirty="0"/>
              <a:t>RDBMS</a:t>
            </a:r>
            <a:r>
              <a:rPr kumimoji="1" lang="ja-JP" altLang="en-US" dirty="0"/>
              <a:t>でこういったデータを扱うためには、データ毎にスキーマを定義し直すか、あらかじめどんなものでも入れられるようなスキーマにしておかなければならず、とても効率的とは言えません。</a:t>
            </a:r>
            <a:endParaRPr kumimoji="1" lang="en-US" altLang="ja-JP" dirty="0"/>
          </a:p>
          <a:p>
            <a:endParaRPr kumimoji="1" lang="en-US" altLang="ja-JP" dirty="0"/>
          </a:p>
          <a:p>
            <a:r>
              <a:rPr kumimoji="1" lang="ja-JP" altLang="en-US" sz="1200" b="0" i="0" kern="1200" dirty="0">
                <a:solidFill>
                  <a:schemeClr val="tx1"/>
                </a:solidFill>
                <a:effectLst/>
                <a:latin typeface="+mn-lt"/>
                <a:ea typeface="+mn-ea"/>
                <a:cs typeface="+mn-cs"/>
              </a:rPr>
              <a:t>ドキュメント指向データベースでは、</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件分のデータを「ドキュメント」と呼び、ツリー構造で管理されます。個々のドキュメントは自由なデータ構造を持つことができ、ドキュメントの挿入や削除も簡単です。多くの実装では、シャーディングによる分散処理にも対応してい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EC</a:t>
            </a:r>
            <a:r>
              <a:rPr kumimoji="1" lang="ja-JP" altLang="en-US" sz="1200" b="0" i="0" kern="1200" dirty="0">
                <a:solidFill>
                  <a:schemeClr val="tx1"/>
                </a:solidFill>
                <a:effectLst/>
                <a:latin typeface="+mn-lt"/>
                <a:ea typeface="+mn-ea"/>
                <a:cs typeface="+mn-cs"/>
              </a:rPr>
              <a:t>サイトのカタログ管理やオンラインゲームなどで活用されています。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JSON</a:t>
            </a:r>
            <a:r>
              <a:rPr kumimoji="1" lang="ja-JP" altLang="en-US" sz="1200" b="0" i="0" kern="1200" dirty="0">
                <a:solidFill>
                  <a:schemeClr val="tx1"/>
                </a:solidFill>
                <a:effectLst/>
                <a:latin typeface="+mn-lt"/>
                <a:ea typeface="+mn-ea"/>
                <a:cs typeface="+mn-cs"/>
              </a:rPr>
              <a:t>を使う</a:t>
            </a:r>
            <a:r>
              <a:rPr kumimoji="1" lang="en-US" altLang="ja-JP" sz="1200" b="0" i="0" kern="1200" dirty="0" err="1">
                <a:solidFill>
                  <a:schemeClr val="tx1"/>
                </a:solidFill>
                <a:effectLst/>
                <a:latin typeface="+mn-lt"/>
                <a:ea typeface="+mn-ea"/>
                <a:cs typeface="+mn-cs"/>
              </a:rPr>
              <a:t>CouchDB</a:t>
            </a:r>
            <a:r>
              <a:rPr kumimoji="1" lang="ja-JP" altLang="en-US" sz="1200" b="0" i="0" kern="1200" dirty="0" err="1">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MongoDB</a:t>
            </a:r>
            <a:r>
              <a:rPr kumimoji="1" lang="ja-JP" altLang="en-US" sz="1200" b="0" i="0" kern="1200" dirty="0">
                <a:solidFill>
                  <a:schemeClr val="tx1"/>
                </a:solidFill>
                <a:effectLst/>
                <a:latin typeface="+mn-lt"/>
                <a:ea typeface="+mn-ea"/>
                <a:cs typeface="+mn-cs"/>
              </a:rPr>
              <a:t>の他に、</a:t>
            </a:r>
            <a:r>
              <a:rPr kumimoji="1" lang="en-US" altLang="ja-JP" sz="1200" b="0" i="0" kern="1200" dirty="0">
                <a:solidFill>
                  <a:schemeClr val="tx1"/>
                </a:solidFill>
                <a:effectLst/>
                <a:latin typeface="+mn-lt"/>
                <a:ea typeface="+mn-ea"/>
                <a:cs typeface="+mn-cs"/>
              </a:rPr>
              <a:t>XML</a:t>
            </a:r>
            <a:r>
              <a:rPr kumimoji="1" lang="ja-JP" altLang="en-US" sz="1200" b="0" i="0" kern="1200" dirty="0">
                <a:solidFill>
                  <a:schemeClr val="tx1"/>
                </a:solidFill>
                <a:effectLst/>
                <a:latin typeface="+mn-lt"/>
                <a:ea typeface="+mn-ea"/>
                <a:cs typeface="+mn-cs"/>
              </a:rPr>
              <a:t>を使う</a:t>
            </a:r>
            <a:r>
              <a:rPr kumimoji="1" lang="en-US" altLang="ja-JP" sz="1200" b="0" i="0" kern="1200" dirty="0">
                <a:solidFill>
                  <a:schemeClr val="tx1"/>
                </a:solidFill>
                <a:effectLst/>
                <a:latin typeface="+mn-lt"/>
                <a:ea typeface="+mn-ea"/>
                <a:cs typeface="+mn-cs"/>
              </a:rPr>
              <a:t>XMLDB</a:t>
            </a:r>
            <a:r>
              <a:rPr kumimoji="1" lang="ja-JP" altLang="en-US" sz="1200" b="0" i="0" kern="1200" dirty="0">
                <a:solidFill>
                  <a:schemeClr val="tx1"/>
                </a:solidFill>
                <a:effectLst/>
                <a:latin typeface="+mn-lt"/>
                <a:ea typeface="+mn-ea"/>
                <a:cs typeface="+mn-cs"/>
              </a:rPr>
              <a:t>などがあります。</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3727309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グラフ型データベースは最初、</a:t>
            </a:r>
            <a:r>
              <a:rPr lang="en-US" altLang="ja-JP" dirty="0" err="1"/>
              <a:t>SNS</a:t>
            </a:r>
            <a:r>
              <a:rPr lang="ja-JP" altLang="en-US" dirty="0"/>
              <a:t>でソーシャルグラフを管理するために使われ始めました。人と人が複数の関係性を複雑に持つ</a:t>
            </a:r>
            <a:r>
              <a:rPr lang="en-US" altLang="ja-JP" dirty="0" err="1"/>
              <a:t>SNS</a:t>
            </a:r>
            <a:r>
              <a:rPr lang="ja-JP" altLang="en-US" dirty="0"/>
              <a:t>では、単純なテーブルでは管理しきれません。</a:t>
            </a:r>
            <a:r>
              <a:rPr lang="en-US" altLang="ja-JP" dirty="0"/>
              <a:t>RDBMS</a:t>
            </a:r>
            <a:r>
              <a:rPr lang="ja-JP" altLang="en-US" dirty="0"/>
              <a:t>でこれを管理しようとすると、テーブル間の</a:t>
            </a:r>
            <a:r>
              <a:rPr lang="en-US" altLang="ja-JP" dirty="0"/>
              <a:t>Join</a:t>
            </a:r>
            <a:r>
              <a:rPr lang="ja-JP" altLang="en-US" dirty="0"/>
              <a:t>が大量に発生し、効率が著しく落ちるとされています。</a:t>
            </a:r>
            <a:endParaRPr lang="en-US" altLang="ja-JP" dirty="0"/>
          </a:p>
          <a:p>
            <a:r>
              <a:rPr lang="ja-JP" altLang="en-US" dirty="0"/>
              <a:t>グラフ型データベースのデータモデルでは、各ノードに様々な属性</a:t>
            </a:r>
            <a:r>
              <a:rPr lang="en-US" altLang="ja-JP" dirty="0"/>
              <a:t>(</a:t>
            </a:r>
            <a:r>
              <a:rPr lang="en-US" altLang="ja-JP" dirty="0" err="1"/>
              <a:t>SNS</a:t>
            </a:r>
            <a:r>
              <a:rPr lang="ja-JP" altLang="en-US" dirty="0"/>
              <a:t>の場合には、名前や所属組織、役職、学歴など</a:t>
            </a:r>
            <a:r>
              <a:rPr lang="en-US" altLang="ja-JP" dirty="0"/>
              <a:t>)</a:t>
            </a:r>
            <a:r>
              <a:rPr lang="ja-JP" altLang="en-US" dirty="0"/>
              <a:t>を持たせることができ、リレーションにも、繋がりの期間や方向性を持たせることで、様々な関係性を効率よく表現できるようになっています。</a:t>
            </a:r>
            <a:endParaRPr lang="en-US" altLang="ja-JP" dirty="0"/>
          </a:p>
          <a:p>
            <a:endParaRPr lang="en-US" altLang="ja-JP" dirty="0"/>
          </a:p>
          <a:p>
            <a:r>
              <a:rPr lang="en-US" altLang="ja-JP" dirty="0" err="1"/>
              <a:t>SNS</a:t>
            </a:r>
            <a:r>
              <a:rPr lang="ja-JP" altLang="en-US" dirty="0"/>
              <a:t>以外にもグラフデータベースの活用例は広がっており、通信ネットワークや電力のグリッド網もグラフデータベースのデータモデルに近いとされています。問題が起きたときに、どこからどこまでのエリアの送電を止めれば被害を最小限に防げるのかを考えたりする場合や、地図上で最適な配送ルートを調べるのにもグラフデータベースは適しています。配送ルートは配達だけではなく集荷や給油もあり、とても複雑だからです。</a:t>
            </a:r>
          </a:p>
          <a:p>
            <a:endParaRPr kumimoji="1" lang="en-US" altLang="ja-JP" dirty="0"/>
          </a:p>
          <a:p>
            <a:endParaRPr kumimoji="1" lang="en-US" altLang="ja-JP" dirty="0"/>
          </a:p>
          <a:p>
            <a:r>
              <a:rPr kumimoji="1" lang="en-US" altLang="ja-JP" dirty="0"/>
              <a:t>http://</a:t>
            </a:r>
            <a:r>
              <a:rPr kumimoji="1" lang="en-US" altLang="ja-JP" dirty="0" err="1"/>
              <a:t>www.atmarkit.co.jp</a:t>
            </a:r>
            <a:r>
              <a:rPr kumimoji="1" lang="en-US" altLang="ja-JP" dirty="0"/>
              <a:t>/</a:t>
            </a:r>
            <a:r>
              <a:rPr kumimoji="1" lang="en-US" altLang="ja-JP" dirty="0" err="1"/>
              <a:t>ait</a:t>
            </a:r>
            <a:r>
              <a:rPr kumimoji="1" lang="en-US" altLang="ja-JP" dirty="0"/>
              <a:t>/articles/1507/28/</a:t>
            </a:r>
            <a:r>
              <a:rPr kumimoji="1" lang="en-US" altLang="ja-JP" dirty="0" err="1"/>
              <a:t>news015.html</a:t>
            </a:r>
            <a:endParaRPr kumimoji="1" lang="en-US" altLang="ja-JP" dirty="0"/>
          </a:p>
          <a:p>
            <a:r>
              <a:rPr kumimoji="1" lang="en-US" altLang="ja-JP" dirty="0"/>
              <a:t>http://</a:t>
            </a:r>
            <a:r>
              <a:rPr kumimoji="1" lang="en-US" altLang="ja-JP" dirty="0" err="1"/>
              <a:t>japan.zdnet.com</a:t>
            </a:r>
            <a:r>
              <a:rPr kumimoji="1" lang="en-US" altLang="ja-JP" dirty="0"/>
              <a:t>/article/35063431/4/</a:t>
            </a:r>
          </a:p>
          <a:p>
            <a:endParaRPr kumimoji="1" lang="en-US" altLang="ja-JP" dirty="0"/>
          </a:p>
          <a:p>
            <a:r>
              <a:rPr kumimoji="1" lang="en-US" altLang="ja-JP" dirty="0" err="1"/>
              <a:t>Node4j</a:t>
            </a:r>
            <a:r>
              <a:rPr kumimoji="1" lang="ja-JP" altLang="en-US" dirty="0" err="1"/>
              <a:t>を提</a:t>
            </a:r>
            <a:r>
              <a:rPr kumimoji="1" lang="ja-JP" altLang="en-US" dirty="0"/>
              <a:t>供しているクリエーションラインでは、このほかにも様々な事例が紹介されています。</a:t>
            </a:r>
            <a:endParaRPr kumimoji="1" lang="en-US" altLang="ja-JP" dirty="0"/>
          </a:p>
          <a:p>
            <a:r>
              <a:rPr kumimoji="1" lang="en-US" altLang="ja-JP" dirty="0"/>
              <a:t>http://</a:t>
            </a:r>
            <a:r>
              <a:rPr kumimoji="1" lang="en-US" altLang="ja-JP" dirty="0" err="1"/>
              <a:t>www.creationline.com</a:t>
            </a:r>
            <a:r>
              <a:rPr kumimoji="1" lang="en-US" altLang="ja-JP" dirty="0"/>
              <a:t>/</a:t>
            </a:r>
            <a:r>
              <a:rPr kumimoji="1" lang="en-US" altLang="ja-JP" dirty="0" err="1"/>
              <a:t>neo4j</a:t>
            </a:r>
            <a:r>
              <a:rPr kumimoji="1" lang="en-US" altLang="ja-JP" dirty="0"/>
              <a:t>/customers</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2182790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ここで大切なのは、</a:t>
            </a:r>
            <a:r>
              <a:rPr kumimoji="1" lang="en-US" altLang="ja-JP" dirty="0"/>
              <a:t>KVS</a:t>
            </a:r>
            <a:r>
              <a:rPr kumimoji="1" lang="ja-JP" altLang="en-US" dirty="0"/>
              <a:t>は</a:t>
            </a:r>
            <a:r>
              <a:rPr kumimoji="1" lang="en-US" altLang="ja-JP" dirty="0"/>
              <a:t>RDBMS</a:t>
            </a:r>
            <a:r>
              <a:rPr kumimoji="1" lang="ja-JP" altLang="en-US" dirty="0"/>
              <a:t>の代わりにはならない、ということです。排他制御やトランザクション処理の機能は基本的には持っていません。（一部には持っている実装もあります）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プログラムを作ることによって</a:t>
            </a:r>
            <a:r>
              <a:rPr kumimoji="1" lang="en-US" altLang="ja-JP" dirty="0"/>
              <a:t>KVS</a:t>
            </a:r>
            <a:r>
              <a:rPr kumimoji="1" lang="ja-JP" altLang="en-US" dirty="0"/>
              <a:t>にそういった機能を付け加えることは可能ですが、</a:t>
            </a:r>
            <a:r>
              <a:rPr kumimoji="1" lang="en-US" altLang="ja-JP" sz="1200" kern="1200" dirty="0">
                <a:solidFill>
                  <a:schemeClr val="tx1"/>
                </a:solidFill>
                <a:latin typeface="+mn-lt"/>
                <a:ea typeface="+mn-ea"/>
                <a:cs typeface="+mn-cs"/>
              </a:rPr>
              <a:t>DBMS</a:t>
            </a:r>
            <a:r>
              <a:rPr kumimoji="1" lang="ja-JP" altLang="en-US" sz="1200" kern="1200" dirty="0">
                <a:solidFill>
                  <a:schemeClr val="tx1"/>
                </a:solidFill>
                <a:latin typeface="+mn-lt"/>
                <a:ea typeface="+mn-ea"/>
                <a:cs typeface="+mn-cs"/>
              </a:rPr>
              <a:t>側にほとんど機能が無いため、足りない部分はアプリケーション側で対応しなければならず、設計・実装は非常に困難です。</a:t>
            </a: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a:solidFill>
                  <a:schemeClr val="tx1"/>
                </a:solidFill>
                <a:latin typeface="+mn-lt"/>
                <a:ea typeface="+mn-ea"/>
                <a:cs typeface="+mn-cs"/>
              </a:rPr>
              <a:t>また、アプリケーションの開発についても、</a:t>
            </a:r>
            <a:r>
              <a:rPr kumimoji="1" lang="en-US" altLang="ja-JP" sz="1200" kern="1200" dirty="0">
                <a:solidFill>
                  <a:schemeClr val="tx1"/>
                </a:solidFill>
                <a:latin typeface="+mn-lt"/>
                <a:ea typeface="+mn-ea"/>
                <a:cs typeface="+mn-cs"/>
              </a:rPr>
              <a:t>SQL</a:t>
            </a:r>
            <a:r>
              <a:rPr kumimoji="1" lang="ja-JP" altLang="en-US" sz="1200" kern="1200" dirty="0" err="1">
                <a:solidFill>
                  <a:schemeClr val="tx1"/>
                </a:solidFill>
                <a:latin typeface="+mn-lt"/>
                <a:ea typeface="+mn-ea"/>
                <a:cs typeface="+mn-cs"/>
              </a:rPr>
              <a:t>での</a:t>
            </a:r>
            <a:r>
              <a:rPr kumimoji="1" lang="ja-JP" altLang="en-US" sz="1200" kern="1200" dirty="0">
                <a:solidFill>
                  <a:schemeClr val="tx1"/>
                </a:solidFill>
                <a:latin typeface="+mn-lt"/>
                <a:ea typeface="+mn-ea"/>
                <a:cs typeface="+mn-cs"/>
              </a:rPr>
              <a:t>開発経験は何の役にも立ちません。</a:t>
            </a: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a:solidFill>
                  <a:schemeClr val="tx1"/>
                </a:solidFill>
                <a:latin typeface="+mn-lt"/>
                <a:ea typeface="+mn-ea"/>
                <a:cs typeface="+mn-cs"/>
              </a:rPr>
              <a:t>つまり、</a:t>
            </a:r>
            <a:r>
              <a:rPr kumimoji="1" lang="en-US" altLang="ja-JP" sz="1200" kern="1200" dirty="0">
                <a:solidFill>
                  <a:schemeClr val="tx1"/>
                </a:solidFill>
                <a:latin typeface="+mn-lt"/>
                <a:ea typeface="+mn-ea"/>
                <a:cs typeface="+mn-cs"/>
              </a:rPr>
              <a:t>RDBMS</a:t>
            </a:r>
            <a:r>
              <a:rPr kumimoji="1" lang="ja-JP" altLang="en-US" sz="1200" kern="1200" dirty="0">
                <a:solidFill>
                  <a:schemeClr val="tx1"/>
                </a:solidFill>
                <a:latin typeface="+mn-lt"/>
                <a:ea typeface="+mn-ea"/>
                <a:cs typeface="+mn-cs"/>
              </a:rPr>
              <a:t>でなければならない分野と、</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で良い分野がある、ということです。用途と目的に応じて選択していく必要があります。</a:t>
            </a: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kern="1200" dirty="0">
                <a:solidFill>
                  <a:schemeClr val="tx1"/>
                </a:solidFill>
                <a:latin typeface="+mn-lt"/>
                <a:ea typeface="+mn-ea"/>
                <a:cs typeface="+mn-cs"/>
              </a:rPr>
              <a:t>例えば</a:t>
            </a:r>
            <a:r>
              <a:rPr kumimoji="1" lang="en-US" altLang="ja-JP" sz="1200" kern="1200" dirty="0">
                <a:solidFill>
                  <a:schemeClr val="tx1"/>
                </a:solidFill>
                <a:latin typeface="+mn-lt"/>
                <a:ea typeface="+mn-ea"/>
                <a:cs typeface="+mn-cs"/>
              </a:rPr>
              <a:t>EC</a:t>
            </a:r>
            <a:r>
              <a:rPr kumimoji="1" lang="ja-JP" altLang="en-US" sz="1200" kern="1200" dirty="0">
                <a:solidFill>
                  <a:schemeClr val="tx1"/>
                </a:solidFill>
                <a:latin typeface="+mn-lt"/>
                <a:ea typeface="+mn-ea"/>
                <a:cs typeface="+mn-cs"/>
              </a:rPr>
              <a:t>サイトなどでは、商品検索の部分は</a:t>
            </a:r>
            <a:r>
              <a:rPr kumimoji="1" lang="en-US" altLang="ja-JP" sz="1200" kern="1200" dirty="0">
                <a:solidFill>
                  <a:schemeClr val="tx1"/>
                </a:solidFill>
                <a:latin typeface="+mn-lt"/>
                <a:ea typeface="+mn-ea"/>
                <a:cs typeface="+mn-cs"/>
              </a:rPr>
              <a:t>KVS</a:t>
            </a:r>
            <a:r>
              <a:rPr kumimoji="1" lang="ja-JP" altLang="en-US" sz="1200" kern="1200" dirty="0">
                <a:solidFill>
                  <a:schemeClr val="tx1"/>
                </a:solidFill>
                <a:latin typeface="+mn-lt"/>
                <a:ea typeface="+mn-ea"/>
                <a:cs typeface="+mn-cs"/>
              </a:rPr>
              <a:t>で、決済処理の部分は</a:t>
            </a:r>
            <a:r>
              <a:rPr kumimoji="1" lang="en-US" altLang="ja-JP" sz="1200" kern="1200" dirty="0">
                <a:solidFill>
                  <a:schemeClr val="tx1"/>
                </a:solidFill>
                <a:latin typeface="+mn-lt"/>
                <a:ea typeface="+mn-ea"/>
                <a:cs typeface="+mn-cs"/>
              </a:rPr>
              <a:t>RDBMS</a:t>
            </a:r>
            <a:r>
              <a:rPr kumimoji="1" lang="ja-JP" altLang="en-US" sz="1200" kern="1200" dirty="0">
                <a:solidFill>
                  <a:schemeClr val="tx1"/>
                </a:solidFill>
                <a:latin typeface="+mn-lt"/>
                <a:ea typeface="+mn-ea"/>
                <a:cs typeface="+mn-cs"/>
              </a:rPr>
              <a:t>を使う、といった負荷分散を行う事が考えられます。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39</a:t>
            </a:fld>
            <a:endParaRPr lang="ja-JP" altLang="en-US"/>
          </a:p>
        </p:txBody>
      </p:sp>
    </p:spTree>
    <p:extLst>
      <p:ext uri="{BB962C8B-B14F-4D97-AF65-F5344CB8AC3E}">
        <p14:creationId xmlns:p14="http://schemas.microsoft.com/office/powerpoint/2010/main" val="2616291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http://www.gixo.jp/blog/9028</a:t>
            </a:r>
          </a:p>
          <a:p>
            <a:r>
              <a:rPr kumimoji="1" lang="en-US" altLang="ja-JP"/>
              <a:t>http://itpro.nikkeibp.co.jp/atcl/watcher/14/334361/060700584/?P=2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a:t>https://japan.zdnet.com/article/35077508/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a:t>https://www.ibm.com/analytics/jp/ja/technology/cloud-data-services/</a:t>
            </a:r>
            <a:endParaRPr kumimoji="1" lang="ja-JP" altLang="en-US"/>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634074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例えば、ストレージの物理的容量は、使っている／いないに関わらず、「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のストレージ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）に見せかける技術です。これまでなら、物理ストレージの容量が変われば、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への設定変更が必要でした。しかし、この技術を使えば、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224359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数年前までは、データベースと言えば、リレーショナルデータベース</a:t>
            </a:r>
            <a:r>
              <a:rPr kumimoji="1" lang="en-US" altLang="ja-JP" dirty="0"/>
              <a:t>(RDBMS)</a:t>
            </a:r>
            <a:r>
              <a:rPr kumimoji="1" lang="ja-JP" altLang="en-US" dirty="0"/>
              <a:t>のことを指すと行っても過言では無かったでしょう。汎用性に富み、高い信頼性をもち、開発効率も高いため、とりあえず</a:t>
            </a:r>
            <a:r>
              <a:rPr kumimoji="1" lang="en-US" altLang="ja-JP" dirty="0"/>
              <a:t>RDBMS</a:t>
            </a:r>
            <a:r>
              <a:rPr kumimoji="1" lang="ja-JP" altLang="en-US" dirty="0"/>
              <a:t>を選んでおけば間違いはなかったのです。</a:t>
            </a:r>
            <a:endParaRPr kumimoji="1" lang="en-US" altLang="ja-JP" dirty="0"/>
          </a:p>
          <a:p>
            <a:endParaRPr kumimoji="1" lang="en-US" altLang="ja-JP" dirty="0"/>
          </a:p>
          <a:p>
            <a:r>
              <a:rPr kumimoji="1" lang="ja-JP" altLang="en-US" dirty="0"/>
              <a:t>しかし、インターネットが普及し、データが爆発的に増えるビッグデータの時代になると、データ処理に多くのオーバーヘッドを要し、分散化が難しい</a:t>
            </a:r>
            <a:r>
              <a:rPr kumimoji="1" lang="en-US" altLang="ja-JP" dirty="0"/>
              <a:t>RDBMS</a:t>
            </a:r>
            <a:r>
              <a:rPr kumimoji="1" lang="ja-JP" altLang="en-US" dirty="0"/>
              <a:t>では処理しきれないケースが出てきました。典型的なものが</a:t>
            </a:r>
            <a:r>
              <a:rPr kumimoji="1" lang="en-US" altLang="ja-JP" dirty="0"/>
              <a:t>Web</a:t>
            </a:r>
            <a:r>
              <a:rPr kumimoji="1" lang="ja-JP" altLang="en-US" dirty="0"/>
              <a:t>サービスです。検索や</a:t>
            </a:r>
            <a:r>
              <a:rPr kumimoji="1" lang="en-US" altLang="ja-JP" dirty="0"/>
              <a:t>SNS</a:t>
            </a:r>
            <a:r>
              <a:rPr kumimoji="1" lang="ja-JP" altLang="en-US" dirty="0"/>
              <a:t>など、多様なデータを大量に扱うサービスで</a:t>
            </a:r>
            <a:r>
              <a:rPr kumimoji="1" lang="en-US" altLang="ja-JP" dirty="0"/>
              <a:t>RDBMS</a:t>
            </a:r>
            <a:r>
              <a:rPr kumimoji="1" lang="ja-JP" altLang="en-US" dirty="0"/>
              <a:t>に見切りを付ける会社が出てきました。筆頭が</a:t>
            </a:r>
            <a:r>
              <a:rPr kumimoji="1" lang="en-US" altLang="ja-JP" dirty="0"/>
              <a:t>Google</a:t>
            </a:r>
            <a:r>
              <a:rPr kumimoji="1" lang="ja-JP" altLang="en-US" dirty="0"/>
              <a:t>です。</a:t>
            </a:r>
            <a:r>
              <a:rPr kumimoji="1" lang="en-US" altLang="ja-JP" dirty="0"/>
              <a:t>Google</a:t>
            </a:r>
            <a:r>
              <a:rPr kumimoji="1" lang="ja-JP" altLang="en-US" dirty="0"/>
              <a:t>などの</a:t>
            </a:r>
            <a:r>
              <a:rPr kumimoji="1" lang="en-US" altLang="ja-JP" dirty="0"/>
              <a:t>Web</a:t>
            </a:r>
            <a:r>
              <a:rPr kumimoji="1" lang="ja-JP" altLang="en-US" dirty="0"/>
              <a:t>企業が中心となって、</a:t>
            </a:r>
            <a:r>
              <a:rPr kumimoji="1" lang="en-US" altLang="ja-JP" dirty="0"/>
              <a:t>RDBMS</a:t>
            </a:r>
            <a:r>
              <a:rPr kumimoji="1" lang="ja-JP" altLang="en-US" dirty="0"/>
              <a:t>とは別の特徴−拡張性と非定型データの活用−をもったデータベースが開発されました。それが、</a:t>
            </a:r>
            <a:r>
              <a:rPr kumimoji="1" lang="en-US" altLang="ja-JP" dirty="0"/>
              <a:t>NoSQL</a:t>
            </a:r>
            <a:r>
              <a:rPr kumimoji="1" lang="ja-JP" altLang="en-US" dirty="0"/>
              <a:t>データベースです。</a:t>
            </a:r>
            <a:endParaRPr kumimoji="1" lang="en-US" altLang="ja-JP" dirty="0"/>
          </a:p>
          <a:p>
            <a:endParaRPr kumimoji="1" lang="en-US" altLang="ja-JP" dirty="0"/>
          </a:p>
          <a:p>
            <a:r>
              <a:rPr kumimoji="1" lang="ja-JP" altLang="en-US" dirty="0"/>
              <a:t>そして、クラウドの進化により、</a:t>
            </a:r>
            <a:r>
              <a:rPr kumimoji="1" lang="en-US" altLang="ja-JP" dirty="0"/>
              <a:t>RDBMS</a:t>
            </a:r>
            <a:r>
              <a:rPr kumimoji="1" lang="ja-JP" altLang="en-US" dirty="0"/>
              <a:t>や</a:t>
            </a:r>
            <a:r>
              <a:rPr kumimoji="1" lang="en-US" altLang="ja-JP" dirty="0"/>
              <a:t>NoSQL</a:t>
            </a:r>
            <a:r>
              <a:rPr kumimoji="1" lang="ja-JP" altLang="en-US" dirty="0"/>
              <a:t>をオンプレミスでは無く、クラウドで提供する形態が定着してきています。</a:t>
            </a:r>
            <a:endParaRPr kumimoji="1" lang="en-US" altLang="ja-JP" dirty="0"/>
          </a:p>
          <a:p>
            <a:endParaRPr kumimoji="1" lang="en-US" altLang="ja-JP" dirty="0"/>
          </a:p>
          <a:p>
            <a:r>
              <a:rPr kumimoji="1" lang="ja-JP" altLang="en-US" dirty="0"/>
              <a:t>クラウドデータベースには大きく分けて</a:t>
            </a:r>
            <a:r>
              <a:rPr kumimoji="1" lang="en-US" altLang="ja-JP" dirty="0"/>
              <a:t>2</a:t>
            </a:r>
            <a:r>
              <a:rPr kumimoji="1" lang="ja-JP" altLang="en-US" dirty="0"/>
              <a:t>種類あります。ひとつは</a:t>
            </a:r>
            <a:r>
              <a:rPr kumimoji="1" lang="en-US" altLang="ja-JP" dirty="0"/>
              <a:t>IaaS</a:t>
            </a:r>
            <a:r>
              <a:rPr kumimoji="1" lang="ja-JP" altLang="en-US" dirty="0"/>
              <a:t>環境にオンプレミス用のデータベースを載せて提供するもので、デプロイの自動化などはありますが、管理や運用は顧客が行う必要があります。</a:t>
            </a:r>
            <a:endParaRPr kumimoji="1" lang="en-US" altLang="ja-JP" dirty="0"/>
          </a:p>
          <a:p>
            <a:r>
              <a:rPr kumimoji="1" lang="en-US" altLang="ja-JP" dirty="0"/>
              <a:t>AWS</a:t>
            </a:r>
            <a:r>
              <a:rPr kumimoji="1" lang="ja-JP" altLang="en-US" dirty="0"/>
              <a:t>や</a:t>
            </a:r>
            <a:r>
              <a:rPr kumimoji="1" lang="en-US" altLang="ja-JP" dirty="0"/>
              <a:t>Azure</a:t>
            </a:r>
            <a:r>
              <a:rPr kumimoji="1" lang="ja-JP" altLang="en-US" dirty="0"/>
              <a:t>は</a:t>
            </a:r>
            <a:r>
              <a:rPr kumimoji="1" lang="en-US" altLang="ja-JP" dirty="0"/>
              <a:t>Oracle, SQL Server, MySQL, Postgres</a:t>
            </a:r>
            <a:r>
              <a:rPr kumimoji="1" lang="ja-JP" altLang="en-US" dirty="0"/>
              <a:t>などをクラウド上で簡単にデプロイできる環境を提供しています。</a:t>
            </a:r>
            <a:r>
              <a:rPr kumimoji="1" lang="en-US" altLang="ja-JP" dirty="0"/>
              <a:t>Google</a:t>
            </a:r>
            <a:r>
              <a:rPr kumimoji="1" lang="ja-JP" altLang="en-US" dirty="0"/>
              <a:t>は</a:t>
            </a:r>
            <a:r>
              <a:rPr kumimoji="1" lang="en-US" altLang="ja-JP" dirty="0" err="1"/>
              <a:t>MysQL</a:t>
            </a:r>
            <a:r>
              <a:rPr kumimoji="1" lang="ja-JP" altLang="en-US" dirty="0"/>
              <a:t>のみのようです。</a:t>
            </a:r>
            <a:endParaRPr kumimoji="1" lang="en-US" altLang="ja-JP" dirty="0"/>
          </a:p>
          <a:p>
            <a:r>
              <a:rPr kumimoji="1" lang="en-US" altLang="ja-JP" dirty="0"/>
              <a:t>https://</a:t>
            </a:r>
            <a:r>
              <a:rPr kumimoji="1" lang="en-US" altLang="ja-JP" dirty="0" err="1"/>
              <a:t>clonos.jp</a:t>
            </a:r>
            <a:r>
              <a:rPr kumimoji="1" lang="en-US" altLang="ja-JP" dirty="0"/>
              <a:t>/knowledge/detail12/</a:t>
            </a:r>
          </a:p>
          <a:p>
            <a:r>
              <a:rPr kumimoji="1" lang="ja-JP" altLang="en-US" dirty="0"/>
              <a:t>このほか、</a:t>
            </a:r>
            <a:r>
              <a:rPr kumimoji="1" lang="en-US" altLang="ja-JP" dirty="0"/>
              <a:t>SAP HANA</a:t>
            </a:r>
            <a:r>
              <a:rPr kumimoji="1" lang="ja-JP" altLang="en-US" dirty="0"/>
              <a:t>が</a:t>
            </a:r>
            <a:r>
              <a:rPr kumimoji="1" lang="en-US" altLang="ja-JP" dirty="0"/>
              <a:t>Google</a:t>
            </a:r>
            <a:r>
              <a:rPr kumimoji="1" lang="ja-JP" altLang="en-US" dirty="0"/>
              <a:t>上で利用可能になるなど、限定的な提携も進んでいます。</a:t>
            </a:r>
            <a:endParaRPr kumimoji="1" lang="en-US" altLang="ja-JP" dirty="0"/>
          </a:p>
          <a:p>
            <a:endParaRPr kumimoji="1" lang="en-US" altLang="ja-JP" dirty="0"/>
          </a:p>
          <a:p>
            <a:r>
              <a:rPr kumimoji="1" lang="ja-JP" altLang="en-US" dirty="0"/>
              <a:t>ここへきて急激に増えているのがマネージド型のクラウドデータベースです。データベースをあらかじめ組み込んだ環境を提供するもので、運用管理やバックアップ、ハードウェアの障害対応などをクラウド事業者が行うことでユーザーの負担を軽減できます。</a:t>
            </a:r>
            <a:endParaRPr kumimoji="1" lang="en-US" altLang="ja-JP" dirty="0"/>
          </a:p>
          <a:p>
            <a:r>
              <a:rPr kumimoji="1" lang="en-US" altLang="ja-JP" dirty="0"/>
              <a:t>http://</a:t>
            </a:r>
            <a:r>
              <a:rPr kumimoji="1" lang="en-US" altLang="ja-JP" dirty="0" err="1"/>
              <a:t>qiita.com</a:t>
            </a:r>
            <a:r>
              <a:rPr kumimoji="1" lang="en-US" altLang="ja-JP" dirty="0"/>
              <a:t>/</a:t>
            </a:r>
            <a:r>
              <a:rPr kumimoji="1" lang="en-US" altLang="ja-JP" dirty="0" err="1"/>
              <a:t>Mr_Kim</a:t>
            </a:r>
            <a:r>
              <a:rPr kumimoji="1" lang="en-US" altLang="ja-JP" dirty="0"/>
              <a:t>/items/d50977dc7af01c5d0ebb</a:t>
            </a:r>
          </a:p>
          <a:p>
            <a:endParaRPr kumimoji="1" lang="en-US" altLang="ja-JP" dirty="0"/>
          </a:p>
          <a:p>
            <a:r>
              <a:rPr kumimoji="1" lang="en-US" altLang="ja-JP" dirty="0"/>
              <a:t>Amazon</a:t>
            </a:r>
            <a:r>
              <a:rPr kumimoji="1" lang="ja-JP" altLang="en-US" dirty="0"/>
              <a:t>が先行していますが、</a:t>
            </a:r>
            <a:r>
              <a:rPr kumimoji="1" lang="en-US" altLang="ja-JP" dirty="0"/>
              <a:t>Microsoft</a:t>
            </a:r>
            <a:r>
              <a:rPr kumimoji="1" lang="ja-JP" altLang="en-US" dirty="0"/>
              <a:t>、</a:t>
            </a:r>
            <a:r>
              <a:rPr kumimoji="1" lang="en-US" altLang="ja-JP" dirty="0"/>
              <a:t>Google</a:t>
            </a:r>
            <a:r>
              <a:rPr kumimoji="1" lang="ja-JP" altLang="en-US" dirty="0"/>
              <a:t>も追いついてきました。</a:t>
            </a:r>
            <a:endParaRPr kumimoji="1" lang="en-US" altLang="ja-JP" dirty="0"/>
          </a:p>
          <a:p>
            <a:r>
              <a:rPr kumimoji="1" lang="en-US" altLang="ja-JP" dirty="0"/>
              <a:t>http://</a:t>
            </a:r>
            <a:r>
              <a:rPr kumimoji="1" lang="en-US" altLang="ja-JP" dirty="0" err="1"/>
              <a:t>www.gixo.jp</a:t>
            </a:r>
            <a:r>
              <a:rPr kumimoji="1" lang="en-US" altLang="ja-JP" dirty="0"/>
              <a:t>/blog/8705</a:t>
            </a:r>
          </a:p>
          <a:p>
            <a:r>
              <a:rPr kumimoji="1" lang="en-US" altLang="ja-JP" dirty="0"/>
              <a:t>Amazon RDS</a:t>
            </a:r>
            <a:r>
              <a:rPr kumimoji="1" lang="ja-JP" altLang="en-US" dirty="0"/>
              <a:t>では</a:t>
            </a:r>
            <a:r>
              <a:rPr kumimoji="1" lang="en-US" altLang="ja-JP" dirty="0"/>
              <a:t>Oracle</a:t>
            </a:r>
            <a:r>
              <a:rPr kumimoji="1" lang="ja-JP" altLang="en-US" dirty="0"/>
              <a:t>、</a:t>
            </a:r>
            <a:r>
              <a:rPr kumimoji="1" lang="en-US" altLang="ja-JP" dirty="0"/>
              <a:t>SQL Server</a:t>
            </a:r>
            <a:r>
              <a:rPr kumimoji="1" lang="ja-JP" altLang="en-US" dirty="0"/>
              <a:t>、</a:t>
            </a:r>
            <a:r>
              <a:rPr kumimoji="1" lang="en-US" altLang="ja-JP" dirty="0"/>
              <a:t>MySQL</a:t>
            </a:r>
            <a:r>
              <a:rPr kumimoji="1" lang="ja-JP" altLang="en-US" dirty="0"/>
              <a:t>、</a:t>
            </a:r>
            <a:r>
              <a:rPr kumimoji="1" lang="en-US" altLang="ja-JP" dirty="0"/>
              <a:t>Postgres</a:t>
            </a:r>
            <a:r>
              <a:rPr kumimoji="1" lang="ja-JP" altLang="en-US" dirty="0"/>
              <a:t>をマネージドで提供しています。</a:t>
            </a:r>
            <a:r>
              <a:rPr kumimoji="1" lang="en-US" altLang="ja-JP" dirty="0" err="1"/>
              <a:t>CloudSQL</a:t>
            </a:r>
            <a:r>
              <a:rPr kumimoji="1" lang="ja-JP" altLang="en-US" dirty="0"/>
              <a:t>は</a:t>
            </a:r>
            <a:r>
              <a:rPr kumimoji="1" lang="en-US" altLang="ja-JP" dirty="0"/>
              <a:t>MySQL</a:t>
            </a:r>
            <a:r>
              <a:rPr kumimoji="1" lang="ja-JP" altLang="en-US" dirty="0"/>
              <a:t>です。</a:t>
            </a:r>
            <a:endParaRPr kumimoji="1" lang="en-US" altLang="ja-JP" dirty="0"/>
          </a:p>
          <a:p>
            <a:r>
              <a:rPr kumimoji="1" lang="en-US" altLang="ja-JP" dirty="0"/>
              <a:t>https://</a:t>
            </a:r>
            <a:r>
              <a:rPr kumimoji="1" lang="en-US" altLang="ja-JP" dirty="0" err="1"/>
              <a:t>cloud.google.com</a:t>
            </a:r>
            <a:r>
              <a:rPr kumimoji="1" lang="en-US" altLang="ja-JP" dirty="0"/>
              <a:t>/</a:t>
            </a:r>
            <a:r>
              <a:rPr kumimoji="1" lang="en-US" altLang="ja-JP" dirty="0" err="1"/>
              <a:t>sql</a:t>
            </a:r>
            <a:r>
              <a:rPr kumimoji="1" lang="en-US" altLang="ja-JP" dirty="0"/>
              <a:t>/docs/?hl=ja</a:t>
            </a:r>
          </a:p>
          <a:p>
            <a:r>
              <a:rPr kumimoji="1" lang="en-US" altLang="ja-JP" dirty="0"/>
              <a:t>DB2</a:t>
            </a:r>
            <a:r>
              <a:rPr kumimoji="1" lang="ja-JP" altLang="en-US" dirty="0"/>
              <a:t>は</a:t>
            </a:r>
            <a:r>
              <a:rPr kumimoji="1" lang="en-US" altLang="ja-JP" dirty="0"/>
              <a:t>IBM</a:t>
            </a:r>
            <a:r>
              <a:rPr kumimoji="1" lang="ja-JP" altLang="en-US" dirty="0"/>
              <a:t>クラウドでのみサポートされます。</a:t>
            </a:r>
            <a:endParaRPr kumimoji="1" lang="en-US" altLang="ja-JP" dirty="0"/>
          </a:p>
          <a:p>
            <a:r>
              <a:rPr kumimoji="1" lang="en-US" altLang="ja-JP" dirty="0"/>
              <a:t>https://</a:t>
            </a:r>
            <a:r>
              <a:rPr kumimoji="1" lang="en-US" altLang="ja-JP" dirty="0" err="1"/>
              <a:t>www.ibm.com</a:t>
            </a:r>
            <a:r>
              <a:rPr kumimoji="1" lang="en-US" altLang="ja-JP" dirty="0"/>
              <a:t>/analytics/</a:t>
            </a:r>
            <a:r>
              <a:rPr kumimoji="1" lang="en-US" altLang="ja-JP" dirty="0" err="1"/>
              <a:t>jp</a:t>
            </a:r>
            <a:r>
              <a:rPr kumimoji="1" lang="en-US" altLang="ja-JP" dirty="0"/>
              <a:t>/ja/technology/cloud-data-services/</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2068223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154415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0" lang="ja-JP" altLang="en-US" sz="1200" dirty="0">
                <a:latin typeface="+mn-lt"/>
                <a:ea typeface="+mn-ea"/>
              </a:rPr>
              <a:t>データベースは、</a:t>
            </a:r>
            <a:r>
              <a:rPr kumimoji="0" lang="en-US" altLang="ja-JP" sz="1200" dirty="0">
                <a:latin typeface="+mn-lt"/>
                <a:ea typeface="+mn-ea"/>
              </a:rPr>
              <a:t>1950</a:t>
            </a:r>
            <a:r>
              <a:rPr kumimoji="0" lang="ja-JP" altLang="ja-JP" sz="1200" dirty="0">
                <a:latin typeface="+mn-lt"/>
                <a:ea typeface="+mn-ea"/>
              </a:rPr>
              <a:t>年頃アメリカ国防省において、複数に点在する資料保管場所を一箇所に集約し、そこに行けば全てのデータを得ることが出来るように効率化を図る目的で誕生し</a:t>
            </a:r>
            <a:r>
              <a:rPr kumimoji="0" lang="ja-JP" altLang="en-US" sz="1200" dirty="0">
                <a:latin typeface="+mn-lt"/>
                <a:ea typeface="+mn-ea"/>
              </a:rPr>
              <a:t>まし</a:t>
            </a:r>
            <a:r>
              <a:rPr kumimoji="0" lang="ja-JP" altLang="ja-JP" sz="1200" dirty="0">
                <a:latin typeface="+mn-lt"/>
                <a:ea typeface="+mn-ea"/>
              </a:rPr>
              <a:t>た。一箇所に集約された場所を、情報</a:t>
            </a:r>
            <a:r>
              <a:rPr kumimoji="0" lang="en-US" altLang="ja-JP" sz="1200" dirty="0">
                <a:latin typeface="+mn-lt"/>
                <a:ea typeface="+mn-ea"/>
              </a:rPr>
              <a:t>(Data)</a:t>
            </a:r>
            <a:r>
              <a:rPr kumimoji="0" lang="ja-JP" altLang="ja-JP" sz="1200" dirty="0">
                <a:latin typeface="+mn-lt"/>
                <a:ea typeface="+mn-ea"/>
              </a:rPr>
              <a:t>の基地</a:t>
            </a:r>
            <a:r>
              <a:rPr kumimoji="0" lang="en-US" altLang="ja-JP" sz="1200" dirty="0">
                <a:latin typeface="+mn-lt"/>
                <a:ea typeface="+mn-ea"/>
              </a:rPr>
              <a:t>(Base)</a:t>
            </a:r>
            <a:r>
              <a:rPr kumimoji="0" lang="ja-JP" altLang="ja-JP" sz="1200" dirty="0">
                <a:latin typeface="+mn-lt"/>
                <a:ea typeface="+mn-ea"/>
              </a:rPr>
              <a:t>と呼び、これが今日のデータベースの語源とされてい</a:t>
            </a:r>
            <a:r>
              <a:rPr kumimoji="0" lang="ja-JP" altLang="en-US" sz="1200" dirty="0">
                <a:latin typeface="+mn-lt"/>
                <a:ea typeface="+mn-ea"/>
              </a:rPr>
              <a:t>ます</a:t>
            </a:r>
            <a:r>
              <a:rPr kumimoji="0" lang="ja-JP" altLang="ja-JP" sz="1200" dirty="0">
                <a:latin typeface="+mn-lt"/>
                <a:ea typeface="+mn-ea"/>
              </a:rPr>
              <a:t>。</a:t>
            </a:r>
            <a:endParaRPr kumimoji="0" lang="en-US" altLang="ja-JP" sz="1200" dirty="0">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0" lang="en-US" altLang="ja-JP" sz="1200" dirty="0">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0" lang="ja-JP" altLang="en-US" sz="1200" dirty="0">
                <a:latin typeface="+mn-lt"/>
                <a:ea typeface="+mn-ea"/>
              </a:rPr>
              <a:t>つまり、データベースといったときに、デジタルでは無く、最初は紙の資料を念頭に置いていたのです。</a:t>
            </a:r>
            <a:r>
              <a:rPr kumimoji="0" lang="ja-JP" altLang="ja-JP" sz="1200" dirty="0">
                <a:latin typeface="+mn-lt"/>
                <a:ea typeface="+mn-ea"/>
              </a:rPr>
              <a:t> </a:t>
            </a:r>
            <a:endParaRPr kumimoji="0" lang="ja-JP" altLang="en-US" sz="1200" dirty="0">
              <a:latin typeface="+mn-lt"/>
              <a:ea typeface="+mn-ea"/>
            </a:endParaRP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9</a:t>
            </a:fld>
            <a:endParaRPr lang="ja-JP" altLang="en-US"/>
          </a:p>
        </p:txBody>
      </p:sp>
    </p:spTree>
    <p:extLst>
      <p:ext uri="{BB962C8B-B14F-4D97-AF65-F5344CB8AC3E}">
        <p14:creationId xmlns:p14="http://schemas.microsoft.com/office/powerpoint/2010/main" val="41411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20000"/>
          </a:bodyPr>
          <a:lstStyle/>
          <a:p>
            <a:r>
              <a:rPr kumimoji="1" lang="ja-JP" altLang="en-US" dirty="0"/>
              <a:t>コンピュータは、別名「データ処理装置」とも呼びます。つまり、デジタルのデータを読み込み、処理するのがコンピュータの仕事なのです。</a:t>
            </a:r>
            <a:endParaRPr kumimoji="1" lang="en-US" altLang="ja-JP" dirty="0"/>
          </a:p>
          <a:p>
            <a:r>
              <a:rPr kumimoji="1" lang="ja-JP" altLang="en-US" dirty="0"/>
              <a:t>処理したデータはそのまま画面に表示しておしまい、ということもありますが、ほとんどの場合、データは保存されます。そのデータを後に読み込んで処理するのです。</a:t>
            </a:r>
            <a:endParaRPr kumimoji="1" lang="en-US" altLang="ja-JP" dirty="0"/>
          </a:p>
          <a:p>
            <a:endParaRPr kumimoji="1" lang="en-US" altLang="ja-JP" dirty="0"/>
          </a:p>
          <a:p>
            <a:r>
              <a:rPr kumimoji="1" lang="ja-JP" altLang="en-US" dirty="0"/>
              <a:t>つまり、コンピュータ（データ処理装置）にとってデータの保存は不可欠と言えます。しかし、そのデータがプログラム内に保持されていたり、単にディスク上に保存されるだけで十分な場合もあります。</a:t>
            </a:r>
            <a:endParaRPr kumimoji="1" lang="en-US" altLang="ja-JP" dirty="0"/>
          </a:p>
          <a:p>
            <a:endParaRPr kumimoji="1" lang="en-US" altLang="ja-JP" dirty="0"/>
          </a:p>
          <a:p>
            <a:r>
              <a:rPr kumimoji="1" lang="ja-JP" altLang="en-US" dirty="0"/>
              <a:t>コンピュータはデータがデジタルになっていなければ扱えませんが、いったんデータをデジタルに変換してしまうと、紙のデータに比べて大きなメリットが生まれます。</a:t>
            </a:r>
            <a:endParaRPr kumimoji="1" lang="en-US" altLang="ja-JP" dirty="0"/>
          </a:p>
          <a:p>
            <a:r>
              <a:rPr kumimoji="1" lang="ja-JP" altLang="en-US" dirty="0"/>
              <a:t>それは、</a:t>
            </a:r>
            <a:endParaRPr kumimoji="1" lang="en-US" altLang="ja-JP" dirty="0"/>
          </a:p>
          <a:p>
            <a:r>
              <a:rPr kumimoji="1" lang="ja-JP" altLang="en-US" dirty="0"/>
              <a:t>・デジタル化によってコンピュータによる処理が可能となり、高速に処理が可能になること。</a:t>
            </a:r>
            <a:endParaRPr kumimoji="1" lang="en-US" altLang="ja-JP" dirty="0"/>
          </a:p>
          <a:p>
            <a:r>
              <a:rPr kumimoji="1" lang="ja-JP" altLang="en-US" dirty="0"/>
              <a:t>・大量のデータの中から必要な物を見つけ出す「検索」性に優れていること。</a:t>
            </a:r>
            <a:endParaRPr kumimoji="1" lang="en-US" altLang="ja-JP" dirty="0"/>
          </a:p>
          <a:p>
            <a:r>
              <a:rPr kumimoji="1" lang="ja-JP" altLang="en-US" dirty="0"/>
              <a:t>・そして、コピーが簡単に作れることです。</a:t>
            </a:r>
            <a:endParaRPr kumimoji="1" lang="en-US" altLang="ja-JP" dirty="0"/>
          </a:p>
          <a:p>
            <a:endParaRPr kumimoji="1" lang="en-US" altLang="ja-JP" dirty="0"/>
          </a:p>
          <a:p>
            <a:r>
              <a:rPr kumimoji="1" lang="ja-JP" altLang="en-US" dirty="0"/>
              <a:t>コンピュータの業務での活用が進むうちに、データベースの役割も重要になります。しかし、単にディスクにファイルを置いておくだけでは、たとえば沢山のユーザーが同時にデータを書き換えたりする場合に不都合が生じます。データを</a:t>
            </a:r>
            <a:r>
              <a:rPr kumimoji="1" lang="en-US" altLang="ja-JP" dirty="0"/>
              <a:t>1</a:t>
            </a:r>
            <a:r>
              <a:rPr kumimoji="1" lang="ja-JP" altLang="en-US" dirty="0"/>
              <a:t>カ所に集約し、効率的かつ安全・確実に管理する必要が生じたのです。</a:t>
            </a:r>
            <a:endParaRPr kumimoji="1" lang="en-US" altLang="ja-JP" dirty="0"/>
          </a:p>
          <a:p>
            <a:endParaRPr kumimoji="1" lang="en-US" altLang="ja-JP" dirty="0"/>
          </a:p>
          <a:p>
            <a:r>
              <a:rPr kumimoji="1" lang="ja-JP" altLang="en-US" dirty="0"/>
              <a:t>そのために、データベースを管理するためのソフトウェア（</a:t>
            </a:r>
            <a:r>
              <a:rPr kumimoji="1" lang="en-US" altLang="ja-JP" dirty="0"/>
              <a:t>DBMS</a:t>
            </a:r>
            <a:r>
              <a:rPr kumimoji="1" lang="ja-JP" altLang="en-US" dirty="0"/>
              <a:t>）が開発されました。</a:t>
            </a:r>
            <a:r>
              <a:rPr kumimoji="1" lang="en-US" altLang="ja-JP" dirty="0"/>
              <a:t>DBMS</a:t>
            </a:r>
            <a:r>
              <a:rPr kumimoji="1" lang="ja-JP" altLang="en-US" dirty="0"/>
              <a:t>の開発においては、</a:t>
            </a:r>
            <a:endParaRPr kumimoji="1" lang="en-US" altLang="ja-JP" dirty="0"/>
          </a:p>
          <a:p>
            <a:endParaRPr kumimoji="1" lang="en-US" altLang="ja-JP" dirty="0"/>
          </a:p>
          <a:p>
            <a:r>
              <a:rPr kumimoji="1" lang="ja-JP" altLang="en-US" dirty="0"/>
              <a:t>・効率的なデータの取扱いを行うためにはどのようなデータモデルを採用すべきか</a:t>
            </a:r>
            <a:endParaRPr kumimoji="1" lang="en-US" altLang="ja-JP" dirty="0"/>
          </a:p>
          <a:p>
            <a:r>
              <a:rPr kumimoji="1" lang="ja-JP" altLang="en-US" dirty="0"/>
              <a:t>・同じデータに複数のユーザーが同時にアクセスした場合の処理方法</a:t>
            </a:r>
            <a:endParaRPr kumimoji="1" lang="en-US" altLang="ja-JP" dirty="0"/>
          </a:p>
          <a:p>
            <a:r>
              <a:rPr kumimoji="1" lang="ja-JP" altLang="en-US" dirty="0"/>
              <a:t>・大量のデータを高速かつ簡単に検索するための方法</a:t>
            </a:r>
            <a:endParaRPr kumimoji="1" lang="en-US" altLang="ja-JP" dirty="0"/>
          </a:p>
          <a:p>
            <a:r>
              <a:rPr kumimoji="1" lang="ja-JP" altLang="en-US" dirty="0"/>
              <a:t>・データの重要度に応じてアクセスできるユーザーを区別するアクセス制御の方法</a:t>
            </a:r>
            <a:endParaRPr kumimoji="1" lang="en-US" altLang="ja-JP" dirty="0"/>
          </a:p>
          <a:p>
            <a:r>
              <a:rPr kumimoji="1" lang="ja-JP" altLang="en-US" dirty="0"/>
              <a:t>・突然電源が落ちたりコンピュータが故障した場合にデータをどのように保全するか</a:t>
            </a:r>
            <a:endParaRPr kumimoji="1" lang="en-US" altLang="ja-JP" dirty="0"/>
          </a:p>
          <a:p>
            <a:endParaRPr kumimoji="1" lang="en-US" altLang="ja-JP" dirty="0"/>
          </a:p>
          <a:p>
            <a:r>
              <a:rPr kumimoji="1" lang="ja-JP" altLang="en-US" dirty="0"/>
              <a:t>など、多くの課題を解決する必要があります。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10</a:t>
            </a:fld>
            <a:endParaRPr lang="ja-JP" altLang="en-US"/>
          </a:p>
        </p:txBody>
      </p:sp>
    </p:spTree>
    <p:extLst>
      <p:ext uri="{BB962C8B-B14F-4D97-AF65-F5344CB8AC3E}">
        <p14:creationId xmlns:p14="http://schemas.microsoft.com/office/powerpoint/2010/main" val="4247036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ja-JP" altLang="en-US" dirty="0"/>
              <a:t>デジタルデータベースのデータ構造として初期の頃に採用されたのが、ツリー構造です。これは、例えば会社の組織図を思い浮かべるとわかりやすいでしょう。</a:t>
            </a:r>
            <a:endParaRPr kumimoji="1" lang="en-US" altLang="ja-JP" dirty="0"/>
          </a:p>
          <a:p>
            <a:r>
              <a:rPr kumimoji="1" lang="ja-JP" altLang="en-US" dirty="0"/>
              <a:t>トップの下に様々な部署があり、社員がいる、という構造です。</a:t>
            </a:r>
            <a:endParaRPr kumimoji="1" lang="en-US" altLang="ja-JP" dirty="0"/>
          </a:p>
          <a:p>
            <a:endParaRPr kumimoji="1" lang="en-US" altLang="ja-JP" dirty="0"/>
          </a:p>
          <a:p>
            <a:r>
              <a:rPr kumimoji="1" lang="ja-JP" altLang="en-US" dirty="0"/>
              <a:t>このモデルでは、親データと子データの関係が生まれ、それが「一対多」の関係にあります。子が複数の親を持つことはできないなど、構造に制限があります。</a:t>
            </a:r>
            <a:endParaRPr kumimoji="1" lang="en-US" altLang="ja-JP" dirty="0"/>
          </a:p>
          <a:p>
            <a:r>
              <a:rPr kumimoji="1" lang="ja-JP" altLang="en-US" dirty="0"/>
              <a:t>このモデルのメリットは、大規模なデータベースでも、コンピュータの処理能力やメモリ容量などが少なくて済むことです。</a:t>
            </a:r>
            <a:r>
              <a:rPr kumimoji="1" lang="en-US" altLang="ja-JP" dirty="0"/>
              <a:t>SQL</a:t>
            </a:r>
            <a:r>
              <a:rPr kumimoji="1" lang="ja-JP" altLang="en-US" dirty="0" err="1"/>
              <a:t>のような</a:t>
            </a:r>
            <a:r>
              <a:rPr kumimoji="1" lang="ja-JP" altLang="en-US" dirty="0"/>
              <a:t>標準的な言語が整備されていないため、開発生産性は高くありませんが、コンピュータの能力が限られていた時代には非常にありがたいデータモデルでした。</a:t>
            </a:r>
            <a:endParaRPr kumimoji="1" lang="en-US" altLang="ja-JP" dirty="0"/>
          </a:p>
          <a:p>
            <a:endParaRPr kumimoji="1" lang="en-US" altLang="ja-JP" dirty="0"/>
          </a:p>
          <a:p>
            <a:r>
              <a:rPr kumimoji="1" lang="ja-JP" altLang="en-US" dirty="0"/>
              <a:t>次のネットワーク構造は、ツリー構造に「多対多」の構造を拡張したもので、より柔軟なデータモデルを扱うことができます。</a:t>
            </a:r>
            <a:r>
              <a:rPr kumimoji="1" lang="en-US" altLang="ja-JP" dirty="0"/>
              <a:t>1969</a:t>
            </a:r>
            <a:r>
              <a:rPr kumimoji="1" lang="ja-JP" altLang="en-US" dirty="0"/>
              <a:t>年に</a:t>
            </a:r>
            <a:r>
              <a:rPr kumimoji="1" lang="en-US" altLang="ja-JP" dirty="0"/>
              <a:t>CODASYL</a:t>
            </a:r>
            <a:r>
              <a:rPr kumimoji="1" lang="ja-JP" altLang="en-US" dirty="0"/>
              <a:t>によって標準規格が定められました。</a:t>
            </a:r>
            <a:endParaRPr kumimoji="1" lang="en-US" altLang="ja-JP" dirty="0"/>
          </a:p>
          <a:p>
            <a:endParaRPr kumimoji="1" lang="en-US" altLang="ja-JP" dirty="0"/>
          </a:p>
          <a:p>
            <a:r>
              <a:rPr kumimoji="1" lang="ja-JP" altLang="en-US" dirty="0"/>
              <a:t>しかし、</a:t>
            </a:r>
            <a:r>
              <a:rPr kumimoji="1" lang="en-US" altLang="ja-JP" dirty="0"/>
              <a:t>1970</a:t>
            </a:r>
            <a:r>
              <a:rPr kumimoji="1" lang="ja-JP" altLang="en-US" dirty="0"/>
              <a:t>年代になって、</a:t>
            </a:r>
            <a:r>
              <a:rPr kumimoji="1" lang="en-US" altLang="ja-JP" dirty="0"/>
              <a:t>IBM</a:t>
            </a:r>
            <a:r>
              <a:rPr kumimoji="1" lang="ja-JP" altLang="en-US" dirty="0"/>
              <a:t>のエドガー・コットによってリレーショナルモデルが発表され、その他のデータモデルは徐々に使われなくなります。</a:t>
            </a:r>
            <a:endParaRPr kumimoji="1" lang="en-US" altLang="ja-JP" dirty="0"/>
          </a:p>
          <a:p>
            <a:r>
              <a:rPr kumimoji="1" lang="ja-JP" altLang="en-US" dirty="0"/>
              <a:t>リレーショナルモデルは、行と列からなる表形式のデータモデルで、柔軟性・拡張性に富んでいます。また、早くから</a:t>
            </a:r>
            <a:r>
              <a:rPr kumimoji="1" lang="en-US" altLang="ja-JP" dirty="0"/>
              <a:t>SQL</a:t>
            </a:r>
            <a:r>
              <a:rPr kumimoji="1" lang="ja-JP" altLang="en-US" dirty="0"/>
              <a:t>言語が整備されたため、開発生産性が高まりました。</a:t>
            </a:r>
            <a:endParaRPr kumimoji="1" lang="en-US" altLang="ja-JP" dirty="0"/>
          </a:p>
          <a:p>
            <a:r>
              <a:rPr kumimoji="1" lang="ja-JP" altLang="en-US" dirty="0"/>
              <a:t>柔軟で扱いやすい反面、システムには大きな負荷がかかり、一定のリソースが必要になります。</a:t>
            </a:r>
            <a:endParaRPr kumimoji="1" lang="en-US" altLang="ja-JP" dirty="0"/>
          </a:p>
          <a:p>
            <a:endParaRPr kumimoji="1" lang="en-US" altLang="ja-JP" dirty="0"/>
          </a:p>
          <a:p>
            <a:r>
              <a:rPr kumimoji="1" lang="ja-JP" altLang="en-US" dirty="0"/>
              <a:t>柔軟性と開発のしやすさから、</a:t>
            </a:r>
            <a:r>
              <a:rPr kumimoji="1" lang="en-US" altLang="ja-JP" dirty="0"/>
              <a:t>1980</a:t>
            </a:r>
            <a:r>
              <a:rPr kumimoji="1" lang="ja-JP" altLang="en-US" dirty="0"/>
              <a:t>年代以降は</a:t>
            </a:r>
            <a:r>
              <a:rPr kumimoji="1" lang="en-US" altLang="ja-JP" dirty="0"/>
              <a:t>RDBMS</a:t>
            </a:r>
            <a:r>
              <a:rPr kumimoji="1" lang="ja-JP" altLang="en-US" dirty="0"/>
              <a:t>が主流になり、今ではデータベースと言えばリレーショナル型</a:t>
            </a:r>
            <a:r>
              <a:rPr kumimoji="1" lang="en-US" altLang="ja-JP" dirty="0"/>
              <a:t>(RDBMS)</a:t>
            </a:r>
            <a:r>
              <a:rPr kumimoji="1" lang="ja-JP" altLang="en-US" dirty="0"/>
              <a:t>を指すことも多くなりました。</a:t>
            </a:r>
            <a:endParaRPr kumimoji="1" lang="en-US" altLang="ja-JP" dirty="0"/>
          </a:p>
          <a:p>
            <a:endParaRPr kumimoji="1" lang="en-US" altLang="ja-JP" dirty="0"/>
          </a:p>
          <a:p>
            <a:r>
              <a:rPr kumimoji="1" lang="ja-JP" altLang="en-US" dirty="0"/>
              <a:t>ちなみに、ツリー型が昨今見直されています。ツリー型は</a:t>
            </a:r>
            <a:r>
              <a:rPr kumimoji="1" lang="en-US" altLang="ja-JP" dirty="0"/>
              <a:t>HTML</a:t>
            </a:r>
            <a:r>
              <a:rPr kumimoji="1" lang="ja-JP" altLang="en-US" dirty="0"/>
              <a:t>等で使われており、</a:t>
            </a:r>
            <a:r>
              <a:rPr kumimoji="1" lang="en-US" altLang="ja-JP" dirty="0"/>
              <a:t>XML</a:t>
            </a:r>
            <a:r>
              <a:rPr kumimoji="1" lang="ja-JP" altLang="en-US" dirty="0"/>
              <a:t>データベースのような新しいデータベースで採用されています。</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11</a:t>
            </a:fld>
            <a:endParaRPr lang="ja-JP" altLang="en-US"/>
          </a:p>
        </p:txBody>
      </p:sp>
    </p:spTree>
    <p:extLst>
      <p:ext uri="{BB962C8B-B14F-4D97-AF65-F5344CB8AC3E}">
        <p14:creationId xmlns:p14="http://schemas.microsoft.com/office/powerpoint/2010/main" val="310395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068685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f"/><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image" Target="../media/image21.tiff"/><Relationship Id="rId1" Type="http://schemas.openxmlformats.org/officeDocument/2006/relationships/slideLayout" Target="../slideLayouts/slideLayout6.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 Id="rId9" Type="http://schemas.openxmlformats.org/officeDocument/2006/relationships/image" Target="../media/image28.tiff"/></Relationships>
</file>

<file path=ppt/slides/_rels/slide45.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4.tiff"/><Relationship Id="rId4" Type="http://schemas.openxmlformats.org/officeDocument/2006/relationships/image" Target="../media/image23.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7.tiff"/><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hyperlink" Target="https://www.netapp.com/jp/products/storage-systems/all-flash-array/aff-a-series.aspx" TargetMode="Externa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6.xml"/><Relationship Id="rId4" Type="http://schemas.openxmlformats.org/officeDocument/2006/relationships/image" Target="../media/image60.tiff"/></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3200">
                <a:latin typeface="メイリオ"/>
                <a:ea typeface="メイリオ"/>
                <a:cs typeface="メイリオ"/>
              </a:rPr>
              <a:t>データベースとストレージの</a:t>
            </a:r>
            <a:r>
              <a:rPr kumimoji="1" lang="ja-JP" altLang="en-US" sz="3200" dirty="0">
                <a:latin typeface="メイリオ"/>
                <a:ea typeface="メイリオ"/>
                <a:cs typeface="メイリオ"/>
              </a:rPr>
              <a:t>最新動向</a:t>
            </a: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panose="020B0604030504040204" pitchFamily="34" charset="-128"/>
                <a:ea typeface="Meiryo" panose="020B0604030504040204" pitchFamily="34" charset="-128"/>
              </a:rPr>
              <a:t>IT</a:t>
            </a:r>
            <a:r>
              <a:rPr kumimoji="1" lang="ja-JP" altLang="en-US" dirty="0">
                <a:latin typeface="Meiryo" panose="020B0604030504040204" pitchFamily="34" charset="-128"/>
                <a:ea typeface="Meiryo" panose="020B0604030504040204" pitchFamily="34" charset="-128"/>
              </a:rPr>
              <a:t>ソリューション塾</a:t>
            </a:r>
            <a:r>
              <a:rPr kumimoji="1" lang="ja-JP" altLang="en-US">
                <a:latin typeface="Meiryo" panose="020B0604030504040204" pitchFamily="34" charset="-128"/>
                <a:ea typeface="Meiryo" panose="020B0604030504040204" pitchFamily="34" charset="-128"/>
              </a:rPr>
              <a:t>・第</a:t>
            </a:r>
            <a:r>
              <a:rPr kumimoji="1" lang="en-US" altLang="ja-JP" dirty="0">
                <a:latin typeface="Meiryo" panose="020B0604030504040204" pitchFamily="34" charset="-128"/>
                <a:ea typeface="Meiryo" panose="020B0604030504040204" pitchFamily="34" charset="-128"/>
              </a:rPr>
              <a:t>30</a:t>
            </a:r>
            <a:r>
              <a:rPr kumimoji="1" lang="ja-JP" altLang="en-US">
                <a:latin typeface="Meiryo" panose="020B0604030504040204" pitchFamily="34" charset="-128"/>
                <a:ea typeface="Meiryo" panose="020B0604030504040204" pitchFamily="34" charset="-128"/>
              </a:rPr>
              <a:t>期</a:t>
            </a:r>
            <a:endParaRPr kumimoji="1"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2019</a:t>
            </a:r>
            <a:r>
              <a:rPr kumimoji="1" lang="ja-JP" altLang="en-US">
                <a:latin typeface="Meiryo" panose="020B0604030504040204" pitchFamily="34" charset="-128"/>
                <a:ea typeface="Meiryo" panose="020B0604030504040204" pitchFamily="34" charset="-128"/>
              </a:rPr>
              <a:t>年</a:t>
            </a:r>
            <a:r>
              <a:rPr lang="en-US" altLang="ja-JP" dirty="0">
                <a:latin typeface="Meiryo" panose="020B0604030504040204" pitchFamily="34" charset="-128"/>
                <a:ea typeface="Meiryo" panose="020B0604030504040204" pitchFamily="34" charset="-128"/>
              </a:rPr>
              <a:t>3</a:t>
            </a:r>
            <a:r>
              <a:rPr kumimoji="1" lang="ja-JP" altLang="en-US">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13</a:t>
            </a:r>
            <a:r>
              <a:rPr lang="ja-JP" altLang="en-US">
                <a:latin typeface="Meiryo" panose="020B0604030504040204" pitchFamily="34" charset="-128"/>
                <a:ea typeface="Meiryo" panose="020B0604030504040204" pitchFamily="34" charset="-128"/>
              </a:rPr>
              <a:t>日</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683418" y="4221088"/>
            <a:ext cx="7776864" cy="2088232"/>
          </a:xfrm>
          <a:prstGeom prst="rect">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データベース管理システム </a:t>
            </a:r>
            <a:r>
              <a:rPr kumimoji="0" lang="en-US" altLang="ja-JP" sz="2400" dirty="0">
                <a:solidFill>
                  <a:schemeClr val="bg1"/>
                </a:solidFill>
                <a:latin typeface="Meiryo" panose="020B0604030504040204" pitchFamily="34" charset="-128"/>
                <a:ea typeface="Meiryo" panose="020B0604030504040204" pitchFamily="34" charset="-128"/>
              </a:rPr>
              <a:t>(DBMS)</a:t>
            </a:r>
            <a:endParaRPr kumimoji="0" lang="ja-JP" altLang="en-US" sz="2400" dirty="0">
              <a:solidFill>
                <a:schemeClr val="bg1"/>
              </a:solidFill>
              <a:latin typeface="Meiryo" panose="020B0604030504040204" pitchFamily="34" charset="-128"/>
              <a:ea typeface="Meiryo" panose="020B0604030504040204" pitchFamily="34" charset="-128"/>
            </a:endParaRPr>
          </a:p>
        </p:txBody>
      </p:sp>
      <p:sp>
        <p:nvSpPr>
          <p:cNvPr id="2" name="タイトル 1"/>
          <p:cNvSpPr>
            <a:spLocks noGrp="1"/>
          </p:cNvSpPr>
          <p:nvPr>
            <p:ph type="title"/>
          </p:nvPr>
        </p:nvSpPr>
        <p:spPr/>
        <p:txBody>
          <a:bodyPr/>
          <a:lstStyle/>
          <a:p>
            <a:r>
              <a:rPr lang="ja-JP" altLang="en-US" dirty="0"/>
              <a:t>紙からデジタルへ</a:t>
            </a:r>
            <a:endParaRPr kumimoji="1" lang="ja-JP" altLang="en-US" dirty="0"/>
          </a:p>
        </p:txBody>
      </p:sp>
      <p:sp>
        <p:nvSpPr>
          <p:cNvPr id="8" name="正方形/長方形 7"/>
          <p:cNvSpPr/>
          <p:nvPr/>
        </p:nvSpPr>
        <p:spPr bwMode="auto">
          <a:xfrm>
            <a:off x="683568" y="1052736"/>
            <a:ext cx="7776864" cy="136815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デジタルデータのメリット</a:t>
            </a:r>
          </a:p>
        </p:txBody>
      </p:sp>
      <p:sp>
        <p:nvSpPr>
          <p:cNvPr id="9" name="正方形/長方形 8"/>
          <p:cNvSpPr/>
          <p:nvPr/>
        </p:nvSpPr>
        <p:spPr bwMode="auto">
          <a:xfrm>
            <a:off x="935296" y="4797152"/>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データモデルの定義</a:t>
            </a:r>
          </a:p>
        </p:txBody>
      </p:sp>
      <p:sp>
        <p:nvSpPr>
          <p:cNvPr id="10" name="正方形/長方形 9"/>
          <p:cNvSpPr/>
          <p:nvPr/>
        </p:nvSpPr>
        <p:spPr bwMode="auto">
          <a:xfrm>
            <a:off x="3437649" y="4797152"/>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同時アクセス</a:t>
            </a:r>
          </a:p>
        </p:txBody>
      </p:sp>
      <p:sp>
        <p:nvSpPr>
          <p:cNvPr id="11" name="正方形/長方形 10"/>
          <p:cNvSpPr/>
          <p:nvPr/>
        </p:nvSpPr>
        <p:spPr bwMode="auto">
          <a:xfrm>
            <a:off x="5939852" y="4797152"/>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検索・更新</a:t>
            </a:r>
          </a:p>
        </p:txBody>
      </p:sp>
      <p:sp>
        <p:nvSpPr>
          <p:cNvPr id="13" name="正方形/長方形 12"/>
          <p:cNvSpPr/>
          <p:nvPr/>
        </p:nvSpPr>
        <p:spPr bwMode="auto">
          <a:xfrm>
            <a:off x="683568" y="2528936"/>
            <a:ext cx="7776864" cy="956379"/>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デジタルデータの業務活用</a:t>
            </a:r>
            <a:endParaRPr kumimoji="0" lang="en-US" altLang="ja-JP" sz="24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＝複数のユーザーやシステムでデータを利用・処理</a:t>
            </a:r>
          </a:p>
        </p:txBody>
      </p:sp>
      <p:sp>
        <p:nvSpPr>
          <p:cNvPr id="15" name="正方形/長方形 14"/>
          <p:cNvSpPr/>
          <p:nvPr/>
        </p:nvSpPr>
        <p:spPr bwMode="auto">
          <a:xfrm>
            <a:off x="941314" y="5546747"/>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600" dirty="0">
                <a:solidFill>
                  <a:schemeClr val="bg1"/>
                </a:solidFill>
                <a:latin typeface="Meiryo" panose="020B0604030504040204" pitchFamily="34" charset="-128"/>
                <a:ea typeface="Meiryo" panose="020B0604030504040204" pitchFamily="34" charset="-128"/>
              </a:rPr>
              <a:t>データの一貫性を保証</a:t>
            </a:r>
          </a:p>
        </p:txBody>
      </p:sp>
      <p:sp>
        <p:nvSpPr>
          <p:cNvPr id="16" name="正方形/長方形 15"/>
          <p:cNvSpPr/>
          <p:nvPr/>
        </p:nvSpPr>
        <p:spPr bwMode="auto">
          <a:xfrm>
            <a:off x="3437799" y="5546747"/>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アクセス制御</a:t>
            </a:r>
          </a:p>
        </p:txBody>
      </p:sp>
      <p:sp>
        <p:nvSpPr>
          <p:cNvPr id="17" name="正方形/長方形 16"/>
          <p:cNvSpPr/>
          <p:nvPr/>
        </p:nvSpPr>
        <p:spPr bwMode="auto">
          <a:xfrm>
            <a:off x="5940002" y="5546747"/>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対障害性</a:t>
            </a:r>
          </a:p>
        </p:txBody>
      </p:sp>
      <p:sp>
        <p:nvSpPr>
          <p:cNvPr id="18" name="正方形/長方形 17"/>
          <p:cNvSpPr/>
          <p:nvPr/>
        </p:nvSpPr>
        <p:spPr bwMode="auto">
          <a:xfrm>
            <a:off x="935296" y="1628800"/>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高速処理</a:t>
            </a:r>
          </a:p>
        </p:txBody>
      </p:sp>
      <p:sp>
        <p:nvSpPr>
          <p:cNvPr id="19" name="正方形/長方形 18"/>
          <p:cNvSpPr/>
          <p:nvPr/>
        </p:nvSpPr>
        <p:spPr bwMode="auto">
          <a:xfrm>
            <a:off x="3437649" y="1628800"/>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検索</a:t>
            </a:r>
          </a:p>
        </p:txBody>
      </p:sp>
      <p:sp>
        <p:nvSpPr>
          <p:cNvPr id="20" name="正方形/長方形 19"/>
          <p:cNvSpPr/>
          <p:nvPr/>
        </p:nvSpPr>
        <p:spPr bwMode="auto">
          <a:xfrm>
            <a:off x="5939852" y="1628800"/>
            <a:ext cx="2268402" cy="618557"/>
          </a:xfrm>
          <a:prstGeom prst="rect">
            <a:avLst/>
          </a:prstGeom>
          <a:solidFill>
            <a:schemeClr val="accent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400" dirty="0">
                <a:solidFill>
                  <a:schemeClr val="bg1"/>
                </a:solidFill>
                <a:latin typeface="Meiryo" panose="020B0604030504040204" pitchFamily="34" charset="-128"/>
                <a:ea typeface="Meiryo" panose="020B0604030504040204" pitchFamily="34" charset="-128"/>
              </a:rPr>
              <a:t>再利用・複製</a:t>
            </a:r>
          </a:p>
        </p:txBody>
      </p:sp>
      <p:sp>
        <p:nvSpPr>
          <p:cNvPr id="3" name="下矢印 2"/>
          <p:cNvSpPr/>
          <p:nvPr/>
        </p:nvSpPr>
        <p:spPr bwMode="auto">
          <a:xfrm>
            <a:off x="3347864" y="3573015"/>
            <a:ext cx="2448272" cy="576065"/>
          </a:xfrm>
          <a:prstGeom prst="downArrow">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19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9" grpId="0" animBg="1"/>
      <p:bldP spid="10" grpId="0" animBg="1"/>
      <p:bldP spid="11" grpId="0" animBg="1"/>
      <p:bldP spid="13" grpId="0" animBg="1"/>
      <p:bldP spid="15" grpId="0" animBg="1"/>
      <p:bldP spid="16" grpId="0" animBg="1"/>
      <p:bldP spid="17" grpId="0" animBg="1"/>
      <p:bldP spid="18" grpId="0" animBg="1"/>
      <p:bldP spid="19" grpId="0" animBg="1"/>
      <p:bldP spid="20"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5508104" y="1052736"/>
            <a:ext cx="2304256" cy="5400600"/>
          </a:xfrm>
          <a:prstGeom prst="rect">
            <a:avLst/>
          </a:prstGeom>
          <a:solidFill>
            <a:schemeClr val="accent6">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eiryo" panose="020B0604030504040204" pitchFamily="34" charset="-128"/>
              <a:ea typeface="Meiryo" panose="020B0604030504040204" pitchFamily="34" charset="-128"/>
            </a:endParaRPr>
          </a:p>
        </p:txBody>
      </p:sp>
      <p:sp>
        <p:nvSpPr>
          <p:cNvPr id="2" name="タイトル 1"/>
          <p:cNvSpPr>
            <a:spLocks noGrp="1"/>
          </p:cNvSpPr>
          <p:nvPr>
            <p:ph type="title"/>
          </p:nvPr>
        </p:nvSpPr>
        <p:spPr/>
        <p:txBody>
          <a:bodyPr/>
          <a:lstStyle/>
          <a:p>
            <a:r>
              <a:rPr lang="ja-JP" altLang="en-US" dirty="0"/>
              <a:t>デジタルデータベースのデータ構造</a:t>
            </a:r>
            <a:endParaRPr kumimoji="1" lang="ja-JP" altLang="en-US" dirty="0"/>
          </a:p>
        </p:txBody>
      </p:sp>
      <p:sp>
        <p:nvSpPr>
          <p:cNvPr id="26" name="テキスト ボックス 146"/>
          <p:cNvSpPr txBox="1">
            <a:spLocks noChangeArrowheads="1"/>
          </p:cNvSpPr>
          <p:nvPr/>
        </p:nvSpPr>
        <p:spPr bwMode="auto">
          <a:xfrm>
            <a:off x="928182" y="1124804"/>
            <a:ext cx="18774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ツリー構造</a:t>
            </a:r>
            <a:endParaRPr lang="en-US" altLang="ja-JP" sz="2000" dirty="0">
              <a:solidFill>
                <a:schemeClr val="tx2"/>
              </a:solidFill>
              <a:latin typeface="Meiryo" panose="020B0604030504040204" pitchFamily="34" charset="-128"/>
              <a:ea typeface="Meiryo" panose="020B0604030504040204" pitchFamily="34" charset="-128"/>
              <a:cs typeface="HGP創英角ｺﾞｼｯｸUB" charset="0"/>
            </a:endParaRPr>
          </a:p>
          <a:p>
            <a:pPr algn="ct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(1960</a:t>
            </a: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年代～</a:t>
            </a: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a:t>
            </a:r>
            <a:endParaRPr lang="ja-JP" altLang="en-US" sz="2000" dirty="0">
              <a:solidFill>
                <a:schemeClr val="tx2"/>
              </a:solidFill>
              <a:latin typeface="Meiryo" panose="020B0604030504040204" pitchFamily="34" charset="-128"/>
              <a:ea typeface="Meiryo" panose="020B0604030504040204" pitchFamily="34" charset="-128"/>
              <a:cs typeface="HGP創英角ｺﾞｼｯｸUB" charset="0"/>
            </a:endParaRPr>
          </a:p>
        </p:txBody>
      </p:sp>
      <p:sp>
        <p:nvSpPr>
          <p:cNvPr id="44" name="テキスト ボックス 146"/>
          <p:cNvSpPr txBox="1">
            <a:spLocks noChangeArrowheads="1"/>
          </p:cNvSpPr>
          <p:nvPr/>
        </p:nvSpPr>
        <p:spPr bwMode="auto">
          <a:xfrm>
            <a:off x="3044349" y="1124804"/>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ネットワーク構造</a:t>
            </a:r>
            <a:endParaRPr lang="en-US" altLang="ja-JP" sz="2000" dirty="0">
              <a:solidFill>
                <a:schemeClr val="tx2"/>
              </a:solidFill>
              <a:latin typeface="Meiryo" panose="020B0604030504040204" pitchFamily="34" charset="-128"/>
              <a:ea typeface="Meiryo" panose="020B0604030504040204" pitchFamily="34" charset="-128"/>
              <a:cs typeface="HGP創英角ｺﾞｼｯｸUB" charset="0"/>
            </a:endParaRPr>
          </a:p>
          <a:p>
            <a:pPr algn="ct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(1960</a:t>
            </a: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年代～</a:t>
            </a: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a:t>
            </a:r>
            <a:endParaRPr lang="ja-JP" altLang="en-US" sz="2000" dirty="0">
              <a:solidFill>
                <a:schemeClr val="tx2"/>
              </a:solidFill>
              <a:latin typeface="Meiryo" panose="020B0604030504040204" pitchFamily="34" charset="-128"/>
              <a:ea typeface="Meiryo" panose="020B0604030504040204" pitchFamily="34" charset="-128"/>
              <a:cs typeface="HGP創英角ｺﾞｼｯｸUB" charset="0"/>
            </a:endParaRPr>
          </a:p>
        </p:txBody>
      </p:sp>
      <p:grpSp>
        <p:nvGrpSpPr>
          <p:cNvPr id="83" name="グループ化 82"/>
          <p:cNvGrpSpPr/>
          <p:nvPr/>
        </p:nvGrpSpPr>
        <p:grpSpPr>
          <a:xfrm>
            <a:off x="990600" y="2005502"/>
            <a:ext cx="1752600" cy="1230255"/>
            <a:chOff x="990600" y="2100097"/>
            <a:chExt cx="1752600" cy="1230255"/>
          </a:xfrm>
          <a:effectLst>
            <a:outerShdw blurRad="50800" dist="38100" dir="2700000" algn="tl" rotWithShape="0">
              <a:prstClr val="black">
                <a:alpha val="40000"/>
              </a:prstClr>
            </a:outerShdw>
          </a:effectLst>
        </p:grpSpPr>
        <p:cxnSp>
          <p:nvCxnSpPr>
            <p:cNvPr id="61" name="直線コネクタ 60"/>
            <p:cNvCxnSpPr/>
            <p:nvPr/>
          </p:nvCxnSpPr>
          <p:spPr bwMode="auto">
            <a:xfrm>
              <a:off x="1866899" y="2252497"/>
              <a:ext cx="5664" cy="72970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2" name="直線コネクタ 61"/>
            <p:cNvCxnSpPr/>
            <p:nvPr/>
          </p:nvCxnSpPr>
          <p:spPr bwMode="auto">
            <a:xfrm>
              <a:off x="1264508" y="2457275"/>
              <a:ext cx="0" cy="526606"/>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4" name="直線コネクタ 63"/>
            <p:cNvCxnSpPr/>
            <p:nvPr/>
          </p:nvCxnSpPr>
          <p:spPr bwMode="auto">
            <a:xfrm>
              <a:off x="2490916" y="2457275"/>
              <a:ext cx="0" cy="526606"/>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5" name="直線コネクタ 64"/>
            <p:cNvCxnSpPr/>
            <p:nvPr/>
          </p:nvCxnSpPr>
          <p:spPr bwMode="auto">
            <a:xfrm>
              <a:off x="1106959"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6" name="直線コネクタ 65"/>
            <p:cNvCxnSpPr/>
            <p:nvPr/>
          </p:nvCxnSpPr>
          <p:spPr bwMode="auto">
            <a:xfrm>
              <a:off x="1409700" y="2983880"/>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7" name="直線コネクタ 66"/>
            <p:cNvCxnSpPr/>
            <p:nvPr/>
          </p:nvCxnSpPr>
          <p:spPr bwMode="auto">
            <a:xfrm>
              <a:off x="1714500"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8" name="直線コネクタ 67"/>
            <p:cNvCxnSpPr/>
            <p:nvPr/>
          </p:nvCxnSpPr>
          <p:spPr bwMode="auto">
            <a:xfrm>
              <a:off x="2019300"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69" name="直線コネクタ 68"/>
            <p:cNvCxnSpPr/>
            <p:nvPr/>
          </p:nvCxnSpPr>
          <p:spPr bwMode="auto">
            <a:xfrm>
              <a:off x="2324100" y="2990024"/>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0" name="直線コネクタ 69"/>
            <p:cNvCxnSpPr/>
            <p:nvPr/>
          </p:nvCxnSpPr>
          <p:spPr bwMode="auto">
            <a:xfrm>
              <a:off x="2628900" y="2983879"/>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3" name="直線コネクタ 72"/>
            <p:cNvCxnSpPr/>
            <p:nvPr/>
          </p:nvCxnSpPr>
          <p:spPr bwMode="auto">
            <a:xfrm>
              <a:off x="1264508" y="2457275"/>
              <a:ext cx="1226408"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6" name="直線コネクタ 75"/>
            <p:cNvCxnSpPr/>
            <p:nvPr/>
          </p:nvCxnSpPr>
          <p:spPr bwMode="auto">
            <a:xfrm>
              <a:off x="1111079" y="2982197"/>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8" name="直線コネクタ 77"/>
            <p:cNvCxnSpPr/>
            <p:nvPr/>
          </p:nvCxnSpPr>
          <p:spPr bwMode="auto">
            <a:xfrm>
              <a:off x="1725827" y="2983038"/>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79" name="直線コネクタ 78"/>
            <p:cNvCxnSpPr/>
            <p:nvPr/>
          </p:nvCxnSpPr>
          <p:spPr bwMode="auto">
            <a:xfrm>
              <a:off x="2324100" y="2985692"/>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7" name="正方形/長方形 6"/>
            <p:cNvSpPr/>
            <p:nvPr/>
          </p:nvSpPr>
          <p:spPr bwMode="auto">
            <a:xfrm>
              <a:off x="1752599" y="2100097"/>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138881" y="2651346"/>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9" name="正方形/長方形 8"/>
            <p:cNvSpPr/>
            <p:nvPr/>
          </p:nvSpPr>
          <p:spPr bwMode="auto">
            <a:xfrm>
              <a:off x="2376616" y="2651346"/>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 name="正方形/長方形 9"/>
            <p:cNvSpPr/>
            <p:nvPr/>
          </p:nvSpPr>
          <p:spPr bwMode="auto">
            <a:xfrm>
              <a:off x="1752600" y="2640638"/>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1" name="正方形/長方形 10"/>
            <p:cNvSpPr/>
            <p:nvPr/>
          </p:nvSpPr>
          <p:spPr bwMode="auto">
            <a:xfrm>
              <a:off x="9906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2" name="正方形/長方形 11"/>
            <p:cNvSpPr/>
            <p:nvPr/>
          </p:nvSpPr>
          <p:spPr bwMode="auto">
            <a:xfrm>
              <a:off x="16002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3" name="正方形/長方形 12"/>
            <p:cNvSpPr/>
            <p:nvPr/>
          </p:nvSpPr>
          <p:spPr bwMode="auto">
            <a:xfrm>
              <a:off x="12954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4" name="正方形/長方形 13"/>
            <p:cNvSpPr/>
            <p:nvPr/>
          </p:nvSpPr>
          <p:spPr bwMode="auto">
            <a:xfrm>
              <a:off x="19050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5" name="正方形/長方形 14"/>
            <p:cNvSpPr/>
            <p:nvPr/>
          </p:nvSpPr>
          <p:spPr bwMode="auto">
            <a:xfrm>
              <a:off x="22098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6" name="正方形/長方形 15"/>
            <p:cNvSpPr/>
            <p:nvPr/>
          </p:nvSpPr>
          <p:spPr bwMode="auto">
            <a:xfrm>
              <a:off x="2514600"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grpSp>
      <p:grpSp>
        <p:nvGrpSpPr>
          <p:cNvPr id="123" name="グループ化 122"/>
          <p:cNvGrpSpPr/>
          <p:nvPr/>
        </p:nvGrpSpPr>
        <p:grpSpPr>
          <a:xfrm>
            <a:off x="3286305" y="2005502"/>
            <a:ext cx="1752600" cy="1230255"/>
            <a:chOff x="3695699" y="2100097"/>
            <a:chExt cx="1752600" cy="1230255"/>
          </a:xfrm>
          <a:effectLst>
            <a:outerShdw blurRad="50800" dist="38100" dir="2700000" algn="tl" rotWithShape="0">
              <a:prstClr val="black">
                <a:alpha val="40000"/>
              </a:prstClr>
            </a:outerShdw>
          </a:effectLst>
        </p:grpSpPr>
        <p:cxnSp>
          <p:nvCxnSpPr>
            <p:cNvPr id="85" name="直線コネクタ 84"/>
            <p:cNvCxnSpPr/>
            <p:nvPr/>
          </p:nvCxnSpPr>
          <p:spPr bwMode="auto">
            <a:xfrm>
              <a:off x="4571998" y="2252497"/>
              <a:ext cx="5664" cy="72970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86" name="直線コネクタ 85"/>
            <p:cNvCxnSpPr/>
            <p:nvPr/>
          </p:nvCxnSpPr>
          <p:spPr bwMode="auto">
            <a:xfrm>
              <a:off x="3969607" y="2139039"/>
              <a:ext cx="184" cy="581539"/>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87" name="直線コネクタ 86"/>
            <p:cNvCxnSpPr/>
            <p:nvPr/>
          </p:nvCxnSpPr>
          <p:spPr bwMode="auto">
            <a:xfrm>
              <a:off x="5196015" y="2457275"/>
              <a:ext cx="0" cy="526606"/>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88" name="直線コネクタ 87"/>
            <p:cNvCxnSpPr/>
            <p:nvPr/>
          </p:nvCxnSpPr>
          <p:spPr bwMode="auto">
            <a:xfrm flipH="1">
              <a:off x="3812058" y="2803746"/>
              <a:ext cx="157549" cy="374206"/>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89" name="直線コネクタ 88"/>
            <p:cNvCxnSpPr/>
            <p:nvPr/>
          </p:nvCxnSpPr>
          <p:spPr bwMode="auto">
            <a:xfrm>
              <a:off x="3969607" y="2803746"/>
              <a:ext cx="145192" cy="374205"/>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0" name="直線コネクタ 89"/>
            <p:cNvCxnSpPr/>
            <p:nvPr/>
          </p:nvCxnSpPr>
          <p:spPr bwMode="auto">
            <a:xfrm>
              <a:off x="4419599"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1" name="直線コネクタ 90"/>
            <p:cNvCxnSpPr/>
            <p:nvPr/>
          </p:nvCxnSpPr>
          <p:spPr bwMode="auto">
            <a:xfrm>
              <a:off x="4724399" y="2983881"/>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2" name="直線コネクタ 91"/>
            <p:cNvCxnSpPr/>
            <p:nvPr/>
          </p:nvCxnSpPr>
          <p:spPr bwMode="auto">
            <a:xfrm>
              <a:off x="5029199" y="2990024"/>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3" name="直線コネクタ 92"/>
            <p:cNvCxnSpPr/>
            <p:nvPr/>
          </p:nvCxnSpPr>
          <p:spPr bwMode="auto">
            <a:xfrm>
              <a:off x="5333999" y="2983879"/>
              <a:ext cx="0" cy="19407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4" name="直線コネクタ 93"/>
            <p:cNvCxnSpPr/>
            <p:nvPr/>
          </p:nvCxnSpPr>
          <p:spPr bwMode="auto">
            <a:xfrm>
              <a:off x="4572000" y="2457275"/>
              <a:ext cx="624015"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6" name="直線コネクタ 95"/>
            <p:cNvCxnSpPr/>
            <p:nvPr/>
          </p:nvCxnSpPr>
          <p:spPr bwMode="auto">
            <a:xfrm>
              <a:off x="4430926" y="2983038"/>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97" name="直線コネクタ 96"/>
            <p:cNvCxnSpPr/>
            <p:nvPr/>
          </p:nvCxnSpPr>
          <p:spPr bwMode="auto">
            <a:xfrm>
              <a:off x="5029199" y="2985692"/>
              <a:ext cx="293473"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111" name="直線コネクタ 110"/>
            <p:cNvCxnSpPr/>
            <p:nvPr/>
          </p:nvCxnSpPr>
          <p:spPr bwMode="auto">
            <a:xfrm>
              <a:off x="3969607" y="2252497"/>
              <a:ext cx="608055" cy="388141"/>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121" name="直線コネクタ 120"/>
            <p:cNvCxnSpPr/>
            <p:nvPr/>
          </p:nvCxnSpPr>
          <p:spPr bwMode="auto">
            <a:xfrm>
              <a:off x="3969791" y="2809890"/>
              <a:ext cx="449808" cy="368060"/>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98" name="正方形/長方形 97"/>
            <p:cNvSpPr/>
            <p:nvPr/>
          </p:nvSpPr>
          <p:spPr bwMode="auto">
            <a:xfrm>
              <a:off x="4457698" y="2100097"/>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99" name="正方形/長方形 98"/>
            <p:cNvSpPr/>
            <p:nvPr/>
          </p:nvSpPr>
          <p:spPr bwMode="auto">
            <a:xfrm>
              <a:off x="3843980" y="2651346"/>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0" name="正方形/長方形 99"/>
            <p:cNvSpPr/>
            <p:nvPr/>
          </p:nvSpPr>
          <p:spPr bwMode="auto">
            <a:xfrm>
              <a:off x="5081715" y="2651346"/>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1" name="正方形/長方形 100"/>
            <p:cNvSpPr/>
            <p:nvPr/>
          </p:nvSpPr>
          <p:spPr bwMode="auto">
            <a:xfrm>
              <a:off x="4457699" y="2640638"/>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2" name="正方形/長方形 101"/>
            <p:cNvSpPr/>
            <p:nvPr/>
          </p:nvSpPr>
          <p:spPr bwMode="auto">
            <a:xfrm>
              <a:off x="36956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3" name="正方形/長方形 102"/>
            <p:cNvSpPr/>
            <p:nvPr/>
          </p:nvSpPr>
          <p:spPr bwMode="auto">
            <a:xfrm>
              <a:off x="43052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4" name="正方形/長方形 103"/>
            <p:cNvSpPr/>
            <p:nvPr/>
          </p:nvSpPr>
          <p:spPr bwMode="auto">
            <a:xfrm>
              <a:off x="40004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5" name="正方形/長方形 104"/>
            <p:cNvSpPr/>
            <p:nvPr/>
          </p:nvSpPr>
          <p:spPr bwMode="auto">
            <a:xfrm>
              <a:off x="46100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6" name="正方形/長方形 105"/>
            <p:cNvSpPr/>
            <p:nvPr/>
          </p:nvSpPr>
          <p:spPr bwMode="auto">
            <a:xfrm>
              <a:off x="49148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7" name="正方形/長方形 106"/>
            <p:cNvSpPr/>
            <p:nvPr/>
          </p:nvSpPr>
          <p:spPr bwMode="auto">
            <a:xfrm>
              <a:off x="5219699" y="3177952"/>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sp>
          <p:nvSpPr>
            <p:cNvPr id="108" name="正方形/長方形 107"/>
            <p:cNvSpPr/>
            <p:nvPr/>
          </p:nvSpPr>
          <p:spPr bwMode="auto">
            <a:xfrm>
              <a:off x="3855307" y="2100097"/>
              <a:ext cx="228600" cy="152400"/>
            </a:xfrm>
            <a:prstGeom prst="rect">
              <a:avLst/>
            </a:prstGeom>
            <a:solidFill>
              <a:schemeClr val="accent2"/>
            </a:solidFill>
            <a:ln>
              <a:headEnd type="none" w="med" len="med"/>
              <a:tailEnd type="none" w="med" len="med"/>
            </a:ln>
            <a:effectLst/>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anchor="ctr"/>
            <a:lstStyle/>
            <a:p>
              <a:pPr>
                <a:spcBef>
                  <a:spcPct val="20000"/>
                </a:spcBef>
                <a:defRPr/>
              </a:pPr>
              <a:endParaRPr kumimoji="0" lang="ja-JP" altLang="en-US" dirty="0">
                <a:solidFill>
                  <a:srgbClr val="484848"/>
                </a:solidFill>
                <a:latin typeface="Meiryo" panose="020B0604030504040204" pitchFamily="34" charset="-128"/>
                <a:ea typeface="Meiryo" panose="020B0604030504040204" pitchFamily="34" charset="-128"/>
              </a:endParaRPr>
            </a:p>
          </p:txBody>
        </p:sp>
      </p:grpSp>
      <p:graphicFrame>
        <p:nvGraphicFramePr>
          <p:cNvPr id="124" name="表 123"/>
          <p:cNvGraphicFramePr>
            <a:graphicFrameLocks noGrp="1"/>
          </p:cNvGraphicFramePr>
          <p:nvPr>
            <p:extLst/>
          </p:nvPr>
        </p:nvGraphicFramePr>
        <p:xfrm>
          <a:off x="5724128" y="1966252"/>
          <a:ext cx="1872208" cy="1269505"/>
        </p:xfrm>
        <a:graphic>
          <a:graphicData uri="http://schemas.openxmlformats.org/drawingml/2006/table">
            <a:tbl>
              <a:tblPr firstRow="1" bandCol="1">
                <a:tableStyleId>{21E4AEA4-8DFA-4A89-87EB-49C32662AFE0}</a:tableStyleId>
              </a:tblPr>
              <a:tblGrid>
                <a:gridCol w="468052">
                  <a:extLst>
                    <a:ext uri="{9D8B030D-6E8A-4147-A177-3AD203B41FA5}">
                      <a16:colId xmlns:a16="http://schemas.microsoft.com/office/drawing/2014/main" val="20000"/>
                    </a:ext>
                  </a:extLst>
                </a:gridCol>
                <a:gridCol w="468052">
                  <a:extLst>
                    <a:ext uri="{9D8B030D-6E8A-4147-A177-3AD203B41FA5}">
                      <a16:colId xmlns:a16="http://schemas.microsoft.com/office/drawing/2014/main" val="20001"/>
                    </a:ext>
                  </a:extLst>
                </a:gridCol>
                <a:gridCol w="468052">
                  <a:extLst>
                    <a:ext uri="{9D8B030D-6E8A-4147-A177-3AD203B41FA5}">
                      <a16:colId xmlns:a16="http://schemas.microsoft.com/office/drawing/2014/main" val="20002"/>
                    </a:ext>
                  </a:extLst>
                </a:gridCol>
                <a:gridCol w="468052">
                  <a:extLst>
                    <a:ext uri="{9D8B030D-6E8A-4147-A177-3AD203B41FA5}">
                      <a16:colId xmlns:a16="http://schemas.microsoft.com/office/drawing/2014/main" val="20003"/>
                    </a:ext>
                  </a:extLst>
                </a:gridCol>
              </a:tblGrid>
              <a:tr h="253901">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dirty="0"/>
                    </a:p>
                  </a:txBody>
                  <a:tcPr/>
                </a:tc>
                <a:tc>
                  <a:txBody>
                    <a:bodyPr/>
                    <a:lstStyle/>
                    <a:p>
                      <a:endParaRPr kumimoji="1" lang="ja-JP" altLang="en-US" sz="100"/>
                    </a:p>
                  </a:txBody>
                  <a:tcPr/>
                </a:tc>
                <a:extLst>
                  <a:ext uri="{0D108BD9-81ED-4DB2-BD59-A6C34878D82A}">
                    <a16:rowId xmlns:a16="http://schemas.microsoft.com/office/drawing/2014/main" val="10000"/>
                  </a:ext>
                </a:extLst>
              </a:tr>
              <a:tr h="253901">
                <a:tc>
                  <a:txBody>
                    <a:bodyPr/>
                    <a:lstStyle/>
                    <a:p>
                      <a:endParaRPr kumimoji="1" lang="ja-JP" altLang="en-US" sz="100" dirty="0"/>
                    </a:p>
                  </a:txBody>
                  <a:tcPr/>
                </a:tc>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a:p>
                  </a:txBody>
                  <a:tcPr/>
                </a:tc>
                <a:extLst>
                  <a:ext uri="{0D108BD9-81ED-4DB2-BD59-A6C34878D82A}">
                    <a16:rowId xmlns:a16="http://schemas.microsoft.com/office/drawing/2014/main" val="10001"/>
                  </a:ext>
                </a:extLst>
              </a:tr>
              <a:tr h="253901">
                <a:tc>
                  <a:txBody>
                    <a:bodyPr/>
                    <a:lstStyle/>
                    <a:p>
                      <a:endParaRPr kumimoji="1" lang="ja-JP" altLang="en-US" sz="100" dirty="0"/>
                    </a:p>
                  </a:txBody>
                  <a:tcPr/>
                </a:tc>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dirty="0"/>
                    </a:p>
                  </a:txBody>
                  <a:tcPr/>
                </a:tc>
                <a:extLst>
                  <a:ext uri="{0D108BD9-81ED-4DB2-BD59-A6C34878D82A}">
                    <a16:rowId xmlns:a16="http://schemas.microsoft.com/office/drawing/2014/main" val="10002"/>
                  </a:ext>
                </a:extLst>
              </a:tr>
              <a:tr h="253901">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dirty="0"/>
                    </a:p>
                  </a:txBody>
                  <a:tcPr/>
                </a:tc>
                <a:tc>
                  <a:txBody>
                    <a:bodyPr/>
                    <a:lstStyle/>
                    <a:p>
                      <a:endParaRPr kumimoji="1" lang="ja-JP" altLang="en-US" sz="100"/>
                    </a:p>
                  </a:txBody>
                  <a:tcPr/>
                </a:tc>
                <a:extLst>
                  <a:ext uri="{0D108BD9-81ED-4DB2-BD59-A6C34878D82A}">
                    <a16:rowId xmlns:a16="http://schemas.microsoft.com/office/drawing/2014/main" val="10003"/>
                  </a:ext>
                </a:extLst>
              </a:tr>
              <a:tr h="253901">
                <a:tc>
                  <a:txBody>
                    <a:bodyPr/>
                    <a:lstStyle/>
                    <a:p>
                      <a:endParaRPr kumimoji="1" lang="ja-JP" altLang="en-US" sz="100" dirty="0"/>
                    </a:p>
                  </a:txBody>
                  <a:tcPr/>
                </a:tc>
                <a:tc>
                  <a:txBody>
                    <a:bodyPr/>
                    <a:lstStyle/>
                    <a:p>
                      <a:endParaRPr kumimoji="1" lang="ja-JP" altLang="en-US" sz="100"/>
                    </a:p>
                  </a:txBody>
                  <a:tcPr/>
                </a:tc>
                <a:tc>
                  <a:txBody>
                    <a:bodyPr/>
                    <a:lstStyle/>
                    <a:p>
                      <a:endParaRPr kumimoji="1" lang="ja-JP" altLang="en-US" sz="100"/>
                    </a:p>
                  </a:txBody>
                  <a:tcPr/>
                </a:tc>
                <a:tc>
                  <a:txBody>
                    <a:bodyPr/>
                    <a:lstStyle/>
                    <a:p>
                      <a:endParaRPr kumimoji="1" lang="ja-JP" altLang="en-US" sz="100" dirty="0"/>
                    </a:p>
                  </a:txBody>
                  <a:tcPr/>
                </a:tc>
                <a:extLst>
                  <a:ext uri="{0D108BD9-81ED-4DB2-BD59-A6C34878D82A}">
                    <a16:rowId xmlns:a16="http://schemas.microsoft.com/office/drawing/2014/main" val="10004"/>
                  </a:ext>
                </a:extLst>
              </a:tr>
            </a:tbl>
          </a:graphicData>
        </a:graphic>
      </p:graphicFrame>
      <p:sp>
        <p:nvSpPr>
          <p:cNvPr id="125" name="テキスト ボックス 146"/>
          <p:cNvSpPr txBox="1">
            <a:spLocks noChangeArrowheads="1"/>
          </p:cNvSpPr>
          <p:nvPr/>
        </p:nvSpPr>
        <p:spPr bwMode="auto">
          <a:xfrm>
            <a:off x="5402179" y="1124744"/>
            <a:ext cx="249299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pPr algn="ct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リレーショナル構造</a:t>
            </a:r>
            <a:endParaRPr lang="en-US" altLang="ja-JP" sz="2000" dirty="0">
              <a:solidFill>
                <a:schemeClr val="tx2"/>
              </a:solidFill>
              <a:latin typeface="Meiryo" panose="020B0604030504040204" pitchFamily="34" charset="-128"/>
              <a:ea typeface="Meiryo" panose="020B0604030504040204" pitchFamily="34" charset="-128"/>
              <a:cs typeface="HGP創英角ｺﾞｼｯｸUB" charset="0"/>
            </a:endParaRPr>
          </a:p>
          <a:p>
            <a:pPr algn="ct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(1970</a:t>
            </a:r>
            <a:r>
              <a:rPr lang="ja-JP" altLang="en-US" sz="2000" dirty="0">
                <a:solidFill>
                  <a:schemeClr val="tx2"/>
                </a:solidFill>
                <a:latin typeface="Meiryo" panose="020B0604030504040204" pitchFamily="34" charset="-128"/>
                <a:ea typeface="Meiryo" panose="020B0604030504040204" pitchFamily="34" charset="-128"/>
                <a:cs typeface="HGP創英角ｺﾞｼｯｸUB" charset="0"/>
              </a:rPr>
              <a:t>年代～</a:t>
            </a:r>
            <a:r>
              <a:rPr lang="en-US" altLang="ja-JP" sz="2000" dirty="0">
                <a:solidFill>
                  <a:schemeClr val="tx2"/>
                </a:solidFill>
                <a:latin typeface="Meiryo" panose="020B0604030504040204" pitchFamily="34" charset="-128"/>
                <a:ea typeface="Meiryo" panose="020B0604030504040204" pitchFamily="34" charset="-128"/>
                <a:cs typeface="HGP創英角ｺﾞｼｯｸUB" charset="0"/>
              </a:rPr>
              <a:t>)</a:t>
            </a:r>
            <a:endParaRPr lang="ja-JP" altLang="en-US" sz="2000" dirty="0">
              <a:solidFill>
                <a:schemeClr val="tx2"/>
              </a:solidFill>
              <a:latin typeface="Meiryo" panose="020B0604030504040204" pitchFamily="34" charset="-128"/>
              <a:ea typeface="Meiryo" panose="020B0604030504040204" pitchFamily="34" charset="-128"/>
              <a:cs typeface="HGP創英角ｺﾞｼｯｸUB" charset="0"/>
            </a:endParaRPr>
          </a:p>
        </p:txBody>
      </p:sp>
      <p:sp>
        <p:nvSpPr>
          <p:cNvPr id="126" name="正方形/長方形 125"/>
          <p:cNvSpPr/>
          <p:nvPr/>
        </p:nvSpPr>
        <p:spPr bwMode="auto">
          <a:xfrm>
            <a:off x="990600" y="3501008"/>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木構造</a:t>
            </a:r>
          </a:p>
        </p:txBody>
      </p:sp>
      <p:sp>
        <p:nvSpPr>
          <p:cNvPr id="127" name="正方形/長方形 126"/>
          <p:cNvSpPr/>
          <p:nvPr/>
        </p:nvSpPr>
        <p:spPr bwMode="auto">
          <a:xfrm>
            <a:off x="990599" y="4074418"/>
            <a:ext cx="1752600" cy="501402"/>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データ構造に制限</a:t>
            </a:r>
          </a:p>
        </p:txBody>
      </p:sp>
      <p:sp>
        <p:nvSpPr>
          <p:cNvPr id="128" name="正方形/長方形 127"/>
          <p:cNvSpPr/>
          <p:nvPr/>
        </p:nvSpPr>
        <p:spPr bwMode="auto">
          <a:xfrm>
            <a:off x="3291968" y="3501008"/>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木構造を拡張</a:t>
            </a:r>
          </a:p>
        </p:txBody>
      </p:sp>
      <p:sp>
        <p:nvSpPr>
          <p:cNvPr id="129" name="正方形/長方形 128"/>
          <p:cNvSpPr/>
          <p:nvPr/>
        </p:nvSpPr>
        <p:spPr bwMode="auto">
          <a:xfrm>
            <a:off x="5772374" y="3501008"/>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表構造</a:t>
            </a:r>
          </a:p>
        </p:txBody>
      </p:sp>
      <p:sp>
        <p:nvSpPr>
          <p:cNvPr id="130" name="正方形/長方形 129"/>
          <p:cNvSpPr/>
          <p:nvPr/>
        </p:nvSpPr>
        <p:spPr bwMode="auto">
          <a:xfrm>
            <a:off x="1001412" y="4650482"/>
            <a:ext cx="1752600" cy="501402"/>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開発生産性が低い</a:t>
            </a:r>
          </a:p>
        </p:txBody>
      </p:sp>
      <p:sp>
        <p:nvSpPr>
          <p:cNvPr id="131" name="正方形/長方形 130"/>
          <p:cNvSpPr/>
          <p:nvPr/>
        </p:nvSpPr>
        <p:spPr bwMode="auto">
          <a:xfrm>
            <a:off x="3291968" y="4074418"/>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柔軟なデータ構造</a:t>
            </a:r>
          </a:p>
        </p:txBody>
      </p:sp>
      <p:sp>
        <p:nvSpPr>
          <p:cNvPr id="132" name="正方形/長方形 131"/>
          <p:cNvSpPr/>
          <p:nvPr/>
        </p:nvSpPr>
        <p:spPr bwMode="auto">
          <a:xfrm>
            <a:off x="3302781" y="4650482"/>
            <a:ext cx="1752600" cy="501402"/>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開発生産性が低い</a:t>
            </a:r>
          </a:p>
        </p:txBody>
      </p:sp>
      <p:sp>
        <p:nvSpPr>
          <p:cNvPr id="133" name="正方形/長方形 132"/>
          <p:cNvSpPr/>
          <p:nvPr/>
        </p:nvSpPr>
        <p:spPr bwMode="auto">
          <a:xfrm>
            <a:off x="5772374" y="4074418"/>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非常に柔軟なデータ構造</a:t>
            </a:r>
          </a:p>
        </p:txBody>
      </p:sp>
      <p:sp>
        <p:nvSpPr>
          <p:cNvPr id="134" name="正方形/長方形 133"/>
          <p:cNvSpPr/>
          <p:nvPr/>
        </p:nvSpPr>
        <p:spPr bwMode="auto">
          <a:xfrm>
            <a:off x="5783187" y="4650482"/>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開発生産性が高い</a:t>
            </a:r>
          </a:p>
        </p:txBody>
      </p:sp>
      <p:sp>
        <p:nvSpPr>
          <p:cNvPr id="135" name="正方形/長方形 134"/>
          <p:cNvSpPr/>
          <p:nvPr/>
        </p:nvSpPr>
        <p:spPr bwMode="auto">
          <a:xfrm>
            <a:off x="5783187" y="5226546"/>
            <a:ext cx="1752600" cy="501402"/>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一定のリソースが必要</a:t>
            </a:r>
          </a:p>
        </p:txBody>
      </p:sp>
      <p:sp>
        <p:nvSpPr>
          <p:cNvPr id="136" name="正方形/長方形 135"/>
          <p:cNvSpPr/>
          <p:nvPr/>
        </p:nvSpPr>
        <p:spPr bwMode="auto">
          <a:xfrm>
            <a:off x="5783187" y="5802610"/>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en-US" altLang="ja-JP" sz="1400" dirty="0">
                <a:solidFill>
                  <a:schemeClr val="bg1"/>
                </a:solidFill>
                <a:latin typeface="Meiryo" panose="020B0604030504040204" pitchFamily="34" charset="-128"/>
                <a:ea typeface="Meiryo" panose="020B0604030504040204" pitchFamily="34" charset="-128"/>
              </a:rPr>
              <a:t>SQL</a:t>
            </a:r>
            <a:r>
              <a:rPr kumimoji="0" lang="ja-JP" altLang="en-US" sz="1400" dirty="0">
                <a:solidFill>
                  <a:schemeClr val="bg1"/>
                </a:solidFill>
                <a:latin typeface="Meiryo" panose="020B0604030504040204" pitchFamily="34" charset="-128"/>
                <a:ea typeface="Meiryo" panose="020B0604030504040204" pitchFamily="34" charset="-128"/>
              </a:rPr>
              <a:t>言語の整備</a:t>
            </a:r>
          </a:p>
        </p:txBody>
      </p:sp>
      <p:sp>
        <p:nvSpPr>
          <p:cNvPr id="71" name="正方形/長方形 70"/>
          <p:cNvSpPr/>
          <p:nvPr/>
        </p:nvSpPr>
        <p:spPr bwMode="auto">
          <a:xfrm>
            <a:off x="990599" y="5226546"/>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リソースをそれほど必要としない</a:t>
            </a:r>
          </a:p>
        </p:txBody>
      </p:sp>
      <p:sp>
        <p:nvSpPr>
          <p:cNvPr id="72" name="正方形/長方形 71"/>
          <p:cNvSpPr/>
          <p:nvPr/>
        </p:nvSpPr>
        <p:spPr bwMode="auto">
          <a:xfrm>
            <a:off x="3291968" y="5226546"/>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リソースをそれほど必要としない</a:t>
            </a:r>
          </a:p>
        </p:txBody>
      </p:sp>
      <p:sp>
        <p:nvSpPr>
          <p:cNvPr id="74" name="正方形/長方形 73"/>
          <p:cNvSpPr/>
          <p:nvPr/>
        </p:nvSpPr>
        <p:spPr bwMode="auto">
          <a:xfrm>
            <a:off x="984935" y="5802610"/>
            <a:ext cx="1752600" cy="50140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大規模データの高速処理</a:t>
            </a:r>
          </a:p>
        </p:txBody>
      </p:sp>
      <p:sp>
        <p:nvSpPr>
          <p:cNvPr id="75" name="正方形/長方形 74"/>
          <p:cNvSpPr/>
          <p:nvPr/>
        </p:nvSpPr>
        <p:spPr bwMode="auto">
          <a:xfrm>
            <a:off x="3286304" y="5802610"/>
            <a:ext cx="1752600" cy="50140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en-US" altLang="ja-JP" sz="1400" dirty="0">
                <a:solidFill>
                  <a:schemeClr val="bg1"/>
                </a:solidFill>
                <a:latin typeface="Meiryo" panose="020B0604030504040204" pitchFamily="34" charset="-128"/>
                <a:ea typeface="Meiryo" panose="020B0604030504040204" pitchFamily="34" charset="-128"/>
              </a:rPr>
              <a:t>CODASYL</a:t>
            </a:r>
            <a:r>
              <a:rPr kumimoji="0" lang="ja-JP" altLang="en-US" sz="1400" dirty="0">
                <a:solidFill>
                  <a:schemeClr val="bg1"/>
                </a:solidFill>
                <a:latin typeface="Meiryo" panose="020B0604030504040204" pitchFamily="34" charset="-128"/>
                <a:ea typeface="Meiryo" panose="020B0604030504040204" pitchFamily="34" charset="-128"/>
              </a:rPr>
              <a:t>規格</a:t>
            </a:r>
          </a:p>
        </p:txBody>
      </p:sp>
      <p:sp>
        <p:nvSpPr>
          <p:cNvPr id="77" name="角丸四角形吹き出し 76"/>
          <p:cNvSpPr/>
          <p:nvPr/>
        </p:nvSpPr>
        <p:spPr bwMode="auto">
          <a:xfrm>
            <a:off x="7884368" y="2952617"/>
            <a:ext cx="1181894" cy="952766"/>
          </a:xfrm>
          <a:prstGeom prst="wedgeRoundRectCallout">
            <a:avLst>
              <a:gd name="adj1" fmla="val -74122"/>
              <a:gd name="adj2" fmla="val -183389"/>
              <a:gd name="adj3" fmla="val 16667"/>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dirty="0">
                <a:solidFill>
                  <a:schemeClr val="bg1"/>
                </a:solidFill>
                <a:latin typeface="Meiryo" panose="020B0604030504040204" pitchFamily="34" charset="-128"/>
                <a:ea typeface="Meiryo" panose="020B0604030504040204" pitchFamily="34" charset="-128"/>
              </a:rPr>
              <a:t>1980</a:t>
            </a:r>
            <a:r>
              <a:rPr kumimoji="0" lang="ja-JP" altLang="en-US" dirty="0">
                <a:solidFill>
                  <a:schemeClr val="bg1"/>
                </a:solidFill>
                <a:latin typeface="Meiryo" panose="020B0604030504040204" pitchFamily="34" charset="-128"/>
                <a:ea typeface="Meiryo" panose="020B0604030504040204" pitchFamily="34" charset="-128"/>
              </a:rPr>
              <a:t>年代以降主流に</a:t>
            </a:r>
          </a:p>
        </p:txBody>
      </p:sp>
    </p:spTree>
    <p:extLst>
      <p:ext uri="{BB962C8B-B14F-4D97-AF65-F5344CB8AC3E}">
        <p14:creationId xmlns:p14="http://schemas.microsoft.com/office/powerpoint/2010/main" val="8379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 calcmode="lin" valueType="num">
                                      <p:cBhvr additive="base">
                                        <p:cTn id="15" dur="500" fill="hold"/>
                                        <p:tgtEl>
                                          <p:spTgt spid="126"/>
                                        </p:tgtEl>
                                        <p:attrNameLst>
                                          <p:attrName>ppt_x</p:attrName>
                                        </p:attrNameLst>
                                      </p:cBhvr>
                                      <p:tavLst>
                                        <p:tav tm="0">
                                          <p:val>
                                            <p:strVal val="#ppt_x"/>
                                          </p:val>
                                        </p:tav>
                                        <p:tav tm="100000">
                                          <p:val>
                                            <p:strVal val="#ppt_x"/>
                                          </p:val>
                                        </p:tav>
                                      </p:tavLst>
                                    </p:anim>
                                    <p:anim calcmode="lin" valueType="num">
                                      <p:cBhvr additive="base">
                                        <p:cTn id="16" dur="500" fill="hold"/>
                                        <p:tgtEl>
                                          <p:spTgt spid="1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7"/>
                                        </p:tgtEl>
                                        <p:attrNameLst>
                                          <p:attrName>style.visibility</p:attrName>
                                        </p:attrNameLst>
                                      </p:cBhvr>
                                      <p:to>
                                        <p:strVal val="visible"/>
                                      </p:to>
                                    </p:set>
                                    <p:anim calcmode="lin" valueType="num">
                                      <p:cBhvr additive="base">
                                        <p:cTn id="19" dur="500" fill="hold"/>
                                        <p:tgtEl>
                                          <p:spTgt spid="127"/>
                                        </p:tgtEl>
                                        <p:attrNameLst>
                                          <p:attrName>ppt_x</p:attrName>
                                        </p:attrNameLst>
                                      </p:cBhvr>
                                      <p:tavLst>
                                        <p:tav tm="0">
                                          <p:val>
                                            <p:strVal val="#ppt_x"/>
                                          </p:val>
                                        </p:tav>
                                        <p:tav tm="100000">
                                          <p:val>
                                            <p:strVal val="#ppt_x"/>
                                          </p:val>
                                        </p:tav>
                                      </p:tavLst>
                                    </p:anim>
                                    <p:anim calcmode="lin" valueType="num">
                                      <p:cBhvr additive="base">
                                        <p:cTn id="20" dur="500" fill="hold"/>
                                        <p:tgtEl>
                                          <p:spTgt spid="1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0"/>
                                        </p:tgtEl>
                                        <p:attrNameLst>
                                          <p:attrName>style.visibility</p:attrName>
                                        </p:attrNameLst>
                                      </p:cBhvr>
                                      <p:to>
                                        <p:strVal val="visible"/>
                                      </p:to>
                                    </p:set>
                                    <p:anim calcmode="lin" valueType="num">
                                      <p:cBhvr additive="base">
                                        <p:cTn id="23" dur="500" fill="hold"/>
                                        <p:tgtEl>
                                          <p:spTgt spid="130"/>
                                        </p:tgtEl>
                                        <p:attrNameLst>
                                          <p:attrName>ppt_x</p:attrName>
                                        </p:attrNameLst>
                                      </p:cBhvr>
                                      <p:tavLst>
                                        <p:tav tm="0">
                                          <p:val>
                                            <p:strVal val="#ppt_x"/>
                                          </p:val>
                                        </p:tav>
                                        <p:tav tm="100000">
                                          <p:val>
                                            <p:strVal val="#ppt_x"/>
                                          </p:val>
                                        </p:tav>
                                      </p:tavLst>
                                    </p:anim>
                                    <p:anim calcmode="lin" valueType="num">
                                      <p:cBhvr additive="base">
                                        <p:cTn id="24" dur="500" fill="hold"/>
                                        <p:tgtEl>
                                          <p:spTgt spid="1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ppt_x"/>
                                          </p:val>
                                        </p:tav>
                                        <p:tav tm="100000">
                                          <p:val>
                                            <p:strVal val="#ppt_x"/>
                                          </p:val>
                                        </p:tav>
                                      </p:tavLst>
                                    </p:anim>
                                    <p:anim calcmode="lin" valueType="num">
                                      <p:cBhvr additive="base">
                                        <p:cTn id="28" dur="500" fill="hold"/>
                                        <p:tgtEl>
                                          <p:spTgt spid="7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fill="hold"/>
                                        <p:tgtEl>
                                          <p:spTgt spid="74"/>
                                        </p:tgtEl>
                                        <p:attrNameLst>
                                          <p:attrName>ppt_x</p:attrName>
                                        </p:attrNameLst>
                                      </p:cBhvr>
                                      <p:tavLst>
                                        <p:tav tm="0">
                                          <p:val>
                                            <p:strVal val="#ppt_x"/>
                                          </p:val>
                                        </p:tav>
                                        <p:tav tm="100000">
                                          <p:val>
                                            <p:strVal val="#ppt_x"/>
                                          </p:val>
                                        </p:tav>
                                      </p:tavLst>
                                    </p:anim>
                                    <p:anim calcmode="lin" valueType="num">
                                      <p:cBhvr additive="base">
                                        <p:cTn id="3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3"/>
                                        </p:tgtEl>
                                        <p:attrNameLst>
                                          <p:attrName>style.visibility</p:attrName>
                                        </p:attrNameLst>
                                      </p:cBhvr>
                                      <p:to>
                                        <p:strVal val="visible"/>
                                      </p:to>
                                    </p:set>
                                    <p:anim calcmode="lin" valueType="num">
                                      <p:cBhvr additive="base">
                                        <p:cTn id="41" dur="500" fill="hold"/>
                                        <p:tgtEl>
                                          <p:spTgt spid="123"/>
                                        </p:tgtEl>
                                        <p:attrNameLst>
                                          <p:attrName>ppt_x</p:attrName>
                                        </p:attrNameLst>
                                      </p:cBhvr>
                                      <p:tavLst>
                                        <p:tav tm="0">
                                          <p:val>
                                            <p:strVal val="#ppt_x"/>
                                          </p:val>
                                        </p:tav>
                                        <p:tav tm="100000">
                                          <p:val>
                                            <p:strVal val="#ppt_x"/>
                                          </p:val>
                                        </p:tav>
                                      </p:tavLst>
                                    </p:anim>
                                    <p:anim calcmode="lin" valueType="num">
                                      <p:cBhvr additive="base">
                                        <p:cTn id="42" dur="500" fill="hold"/>
                                        <p:tgtEl>
                                          <p:spTgt spid="1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additive="base">
                                        <p:cTn id="45" dur="500" fill="hold"/>
                                        <p:tgtEl>
                                          <p:spTgt spid="128"/>
                                        </p:tgtEl>
                                        <p:attrNameLst>
                                          <p:attrName>ppt_x</p:attrName>
                                        </p:attrNameLst>
                                      </p:cBhvr>
                                      <p:tavLst>
                                        <p:tav tm="0">
                                          <p:val>
                                            <p:strVal val="#ppt_x"/>
                                          </p:val>
                                        </p:tav>
                                        <p:tav tm="100000">
                                          <p:val>
                                            <p:strVal val="#ppt_x"/>
                                          </p:val>
                                        </p:tav>
                                      </p:tavLst>
                                    </p:anim>
                                    <p:anim calcmode="lin" valueType="num">
                                      <p:cBhvr additive="base">
                                        <p:cTn id="46" dur="500" fill="hold"/>
                                        <p:tgtEl>
                                          <p:spTgt spid="1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1"/>
                                        </p:tgtEl>
                                        <p:attrNameLst>
                                          <p:attrName>style.visibility</p:attrName>
                                        </p:attrNameLst>
                                      </p:cBhvr>
                                      <p:to>
                                        <p:strVal val="visible"/>
                                      </p:to>
                                    </p:set>
                                    <p:anim calcmode="lin" valueType="num">
                                      <p:cBhvr additive="base">
                                        <p:cTn id="49" dur="500" fill="hold"/>
                                        <p:tgtEl>
                                          <p:spTgt spid="131"/>
                                        </p:tgtEl>
                                        <p:attrNameLst>
                                          <p:attrName>ppt_x</p:attrName>
                                        </p:attrNameLst>
                                      </p:cBhvr>
                                      <p:tavLst>
                                        <p:tav tm="0">
                                          <p:val>
                                            <p:strVal val="#ppt_x"/>
                                          </p:val>
                                        </p:tav>
                                        <p:tav tm="100000">
                                          <p:val>
                                            <p:strVal val="#ppt_x"/>
                                          </p:val>
                                        </p:tav>
                                      </p:tavLst>
                                    </p:anim>
                                    <p:anim calcmode="lin" valueType="num">
                                      <p:cBhvr additive="base">
                                        <p:cTn id="50" dur="500" fill="hold"/>
                                        <p:tgtEl>
                                          <p:spTgt spid="1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2"/>
                                        </p:tgtEl>
                                        <p:attrNameLst>
                                          <p:attrName>style.visibility</p:attrName>
                                        </p:attrNameLst>
                                      </p:cBhvr>
                                      <p:to>
                                        <p:strVal val="visible"/>
                                      </p:to>
                                    </p:set>
                                    <p:anim calcmode="lin" valueType="num">
                                      <p:cBhvr additive="base">
                                        <p:cTn id="53" dur="500" fill="hold"/>
                                        <p:tgtEl>
                                          <p:spTgt spid="132"/>
                                        </p:tgtEl>
                                        <p:attrNameLst>
                                          <p:attrName>ppt_x</p:attrName>
                                        </p:attrNameLst>
                                      </p:cBhvr>
                                      <p:tavLst>
                                        <p:tav tm="0">
                                          <p:val>
                                            <p:strVal val="#ppt_x"/>
                                          </p:val>
                                        </p:tav>
                                        <p:tav tm="100000">
                                          <p:val>
                                            <p:strVal val="#ppt_x"/>
                                          </p:val>
                                        </p:tav>
                                      </p:tavLst>
                                    </p:anim>
                                    <p:anim calcmode="lin" valueType="num">
                                      <p:cBhvr additive="base">
                                        <p:cTn id="54" dur="500" fill="hold"/>
                                        <p:tgtEl>
                                          <p:spTgt spid="13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additive="base">
                                        <p:cTn id="57" dur="500" fill="hold"/>
                                        <p:tgtEl>
                                          <p:spTgt spid="72"/>
                                        </p:tgtEl>
                                        <p:attrNameLst>
                                          <p:attrName>ppt_x</p:attrName>
                                        </p:attrNameLst>
                                      </p:cBhvr>
                                      <p:tavLst>
                                        <p:tav tm="0">
                                          <p:val>
                                            <p:strVal val="#ppt_x"/>
                                          </p:val>
                                        </p:tav>
                                        <p:tav tm="100000">
                                          <p:val>
                                            <p:strVal val="#ppt_x"/>
                                          </p:val>
                                        </p:tav>
                                      </p:tavLst>
                                    </p:anim>
                                    <p:anim calcmode="lin" valueType="num">
                                      <p:cBhvr additive="base">
                                        <p:cTn id="58" dur="500" fill="hold"/>
                                        <p:tgtEl>
                                          <p:spTgt spid="7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 calcmode="lin" valueType="num">
                                      <p:cBhvr additive="base">
                                        <p:cTn id="61" dur="500" fill="hold"/>
                                        <p:tgtEl>
                                          <p:spTgt spid="75"/>
                                        </p:tgtEl>
                                        <p:attrNameLst>
                                          <p:attrName>ppt_x</p:attrName>
                                        </p:attrNameLst>
                                      </p:cBhvr>
                                      <p:tavLst>
                                        <p:tav tm="0">
                                          <p:val>
                                            <p:strVal val="#ppt_x"/>
                                          </p:val>
                                        </p:tav>
                                        <p:tav tm="100000">
                                          <p:val>
                                            <p:strVal val="#ppt_x"/>
                                          </p:val>
                                        </p:tav>
                                      </p:tavLst>
                                    </p:anim>
                                    <p:anim calcmode="lin" valueType="num">
                                      <p:cBhvr additive="base">
                                        <p:cTn id="6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24"/>
                                        </p:tgtEl>
                                        <p:attrNameLst>
                                          <p:attrName>style.visibility</p:attrName>
                                        </p:attrNameLst>
                                      </p:cBhvr>
                                      <p:to>
                                        <p:strVal val="visible"/>
                                      </p:to>
                                    </p:set>
                                    <p:anim calcmode="lin" valueType="num">
                                      <p:cBhvr additive="base">
                                        <p:cTn id="67" dur="500" fill="hold"/>
                                        <p:tgtEl>
                                          <p:spTgt spid="124"/>
                                        </p:tgtEl>
                                        <p:attrNameLst>
                                          <p:attrName>ppt_x</p:attrName>
                                        </p:attrNameLst>
                                      </p:cBhvr>
                                      <p:tavLst>
                                        <p:tav tm="0">
                                          <p:val>
                                            <p:strVal val="#ppt_x"/>
                                          </p:val>
                                        </p:tav>
                                        <p:tav tm="100000">
                                          <p:val>
                                            <p:strVal val="#ppt_x"/>
                                          </p:val>
                                        </p:tav>
                                      </p:tavLst>
                                    </p:anim>
                                    <p:anim calcmode="lin" valueType="num">
                                      <p:cBhvr additive="base">
                                        <p:cTn id="68" dur="500" fill="hold"/>
                                        <p:tgtEl>
                                          <p:spTgt spid="12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25"/>
                                        </p:tgtEl>
                                        <p:attrNameLst>
                                          <p:attrName>style.visibility</p:attrName>
                                        </p:attrNameLst>
                                      </p:cBhvr>
                                      <p:to>
                                        <p:strVal val="visible"/>
                                      </p:to>
                                    </p:set>
                                    <p:anim calcmode="lin" valueType="num">
                                      <p:cBhvr additive="base">
                                        <p:cTn id="71" dur="500" fill="hold"/>
                                        <p:tgtEl>
                                          <p:spTgt spid="125"/>
                                        </p:tgtEl>
                                        <p:attrNameLst>
                                          <p:attrName>ppt_x</p:attrName>
                                        </p:attrNameLst>
                                      </p:cBhvr>
                                      <p:tavLst>
                                        <p:tav tm="0">
                                          <p:val>
                                            <p:strVal val="#ppt_x"/>
                                          </p:val>
                                        </p:tav>
                                        <p:tav tm="100000">
                                          <p:val>
                                            <p:strVal val="#ppt_x"/>
                                          </p:val>
                                        </p:tav>
                                      </p:tavLst>
                                    </p:anim>
                                    <p:anim calcmode="lin" valueType="num">
                                      <p:cBhvr additive="base">
                                        <p:cTn id="72" dur="500" fill="hold"/>
                                        <p:tgtEl>
                                          <p:spTgt spid="12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29"/>
                                        </p:tgtEl>
                                        <p:attrNameLst>
                                          <p:attrName>style.visibility</p:attrName>
                                        </p:attrNameLst>
                                      </p:cBhvr>
                                      <p:to>
                                        <p:strVal val="visible"/>
                                      </p:to>
                                    </p:set>
                                    <p:anim calcmode="lin" valueType="num">
                                      <p:cBhvr additive="base">
                                        <p:cTn id="75" dur="500" fill="hold"/>
                                        <p:tgtEl>
                                          <p:spTgt spid="129"/>
                                        </p:tgtEl>
                                        <p:attrNameLst>
                                          <p:attrName>ppt_x</p:attrName>
                                        </p:attrNameLst>
                                      </p:cBhvr>
                                      <p:tavLst>
                                        <p:tav tm="0">
                                          <p:val>
                                            <p:strVal val="#ppt_x"/>
                                          </p:val>
                                        </p:tav>
                                        <p:tav tm="100000">
                                          <p:val>
                                            <p:strVal val="#ppt_x"/>
                                          </p:val>
                                        </p:tav>
                                      </p:tavLst>
                                    </p:anim>
                                    <p:anim calcmode="lin" valueType="num">
                                      <p:cBhvr additive="base">
                                        <p:cTn id="76" dur="500" fill="hold"/>
                                        <p:tgtEl>
                                          <p:spTgt spid="1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33"/>
                                        </p:tgtEl>
                                        <p:attrNameLst>
                                          <p:attrName>style.visibility</p:attrName>
                                        </p:attrNameLst>
                                      </p:cBhvr>
                                      <p:to>
                                        <p:strVal val="visible"/>
                                      </p:to>
                                    </p:set>
                                    <p:anim calcmode="lin" valueType="num">
                                      <p:cBhvr additive="base">
                                        <p:cTn id="79" dur="500" fill="hold"/>
                                        <p:tgtEl>
                                          <p:spTgt spid="133"/>
                                        </p:tgtEl>
                                        <p:attrNameLst>
                                          <p:attrName>ppt_x</p:attrName>
                                        </p:attrNameLst>
                                      </p:cBhvr>
                                      <p:tavLst>
                                        <p:tav tm="0">
                                          <p:val>
                                            <p:strVal val="#ppt_x"/>
                                          </p:val>
                                        </p:tav>
                                        <p:tav tm="100000">
                                          <p:val>
                                            <p:strVal val="#ppt_x"/>
                                          </p:val>
                                        </p:tav>
                                      </p:tavLst>
                                    </p:anim>
                                    <p:anim calcmode="lin" valueType="num">
                                      <p:cBhvr additive="base">
                                        <p:cTn id="80" dur="500" fill="hold"/>
                                        <p:tgtEl>
                                          <p:spTgt spid="13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34"/>
                                        </p:tgtEl>
                                        <p:attrNameLst>
                                          <p:attrName>style.visibility</p:attrName>
                                        </p:attrNameLst>
                                      </p:cBhvr>
                                      <p:to>
                                        <p:strVal val="visible"/>
                                      </p:to>
                                    </p:set>
                                    <p:anim calcmode="lin" valueType="num">
                                      <p:cBhvr additive="base">
                                        <p:cTn id="83" dur="500" fill="hold"/>
                                        <p:tgtEl>
                                          <p:spTgt spid="134"/>
                                        </p:tgtEl>
                                        <p:attrNameLst>
                                          <p:attrName>ppt_x</p:attrName>
                                        </p:attrNameLst>
                                      </p:cBhvr>
                                      <p:tavLst>
                                        <p:tav tm="0">
                                          <p:val>
                                            <p:strVal val="#ppt_x"/>
                                          </p:val>
                                        </p:tav>
                                        <p:tav tm="100000">
                                          <p:val>
                                            <p:strVal val="#ppt_x"/>
                                          </p:val>
                                        </p:tav>
                                      </p:tavLst>
                                    </p:anim>
                                    <p:anim calcmode="lin" valueType="num">
                                      <p:cBhvr additive="base">
                                        <p:cTn id="84" dur="500" fill="hold"/>
                                        <p:tgtEl>
                                          <p:spTgt spid="13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35"/>
                                        </p:tgtEl>
                                        <p:attrNameLst>
                                          <p:attrName>style.visibility</p:attrName>
                                        </p:attrNameLst>
                                      </p:cBhvr>
                                      <p:to>
                                        <p:strVal val="visible"/>
                                      </p:to>
                                    </p:set>
                                    <p:anim calcmode="lin" valueType="num">
                                      <p:cBhvr additive="base">
                                        <p:cTn id="87" dur="500" fill="hold"/>
                                        <p:tgtEl>
                                          <p:spTgt spid="135"/>
                                        </p:tgtEl>
                                        <p:attrNameLst>
                                          <p:attrName>ppt_x</p:attrName>
                                        </p:attrNameLst>
                                      </p:cBhvr>
                                      <p:tavLst>
                                        <p:tav tm="0">
                                          <p:val>
                                            <p:strVal val="#ppt_x"/>
                                          </p:val>
                                        </p:tav>
                                        <p:tav tm="100000">
                                          <p:val>
                                            <p:strVal val="#ppt_x"/>
                                          </p:val>
                                        </p:tav>
                                      </p:tavLst>
                                    </p:anim>
                                    <p:anim calcmode="lin" valueType="num">
                                      <p:cBhvr additive="base">
                                        <p:cTn id="88" dur="500" fill="hold"/>
                                        <p:tgtEl>
                                          <p:spTgt spid="13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36"/>
                                        </p:tgtEl>
                                        <p:attrNameLst>
                                          <p:attrName>style.visibility</p:attrName>
                                        </p:attrNameLst>
                                      </p:cBhvr>
                                      <p:to>
                                        <p:strVal val="visible"/>
                                      </p:to>
                                    </p:set>
                                    <p:anim calcmode="lin" valueType="num">
                                      <p:cBhvr additive="base">
                                        <p:cTn id="91" dur="500" fill="hold"/>
                                        <p:tgtEl>
                                          <p:spTgt spid="136"/>
                                        </p:tgtEl>
                                        <p:attrNameLst>
                                          <p:attrName>ppt_x</p:attrName>
                                        </p:attrNameLst>
                                      </p:cBhvr>
                                      <p:tavLst>
                                        <p:tav tm="0">
                                          <p:val>
                                            <p:strVal val="#ppt_x"/>
                                          </p:val>
                                        </p:tav>
                                        <p:tav tm="100000">
                                          <p:val>
                                            <p:strVal val="#ppt_x"/>
                                          </p:val>
                                        </p:tav>
                                      </p:tavLst>
                                    </p:anim>
                                    <p:anim calcmode="lin" valueType="num">
                                      <p:cBhvr additive="base">
                                        <p:cTn id="92"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childTnLst>
                          </p:cTn>
                        </p:par>
                        <p:par>
                          <p:cTn id="98" fill="hold">
                            <p:stCondLst>
                              <p:cond delay="500"/>
                            </p:stCondLst>
                            <p:childTnLst>
                              <p:par>
                                <p:cTn id="99" presetID="22" presetClass="entr" presetSubtype="1" fill="hold" grpId="0" nodeType="after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wipe(up)">
                                      <p:cBhvr>
                                        <p:cTn id="10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P spid="44" grpId="0"/>
      <p:bldP spid="125" grpId="0"/>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71" grpId="0" animBg="1"/>
      <p:bldP spid="72" grpId="0" animBg="1"/>
      <p:bldP spid="74" grpId="0" animBg="1"/>
      <p:bldP spid="75" grpId="0" animBg="1"/>
      <p:bldP spid="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C6E41-BE0D-F84A-8305-B9685ECF9287}"/>
              </a:ext>
            </a:extLst>
          </p:cNvPr>
          <p:cNvSpPr>
            <a:spLocks noGrp="1"/>
          </p:cNvSpPr>
          <p:nvPr>
            <p:ph type="title"/>
          </p:nvPr>
        </p:nvSpPr>
        <p:spPr/>
        <p:txBody>
          <a:bodyPr/>
          <a:lstStyle/>
          <a:p>
            <a:r>
              <a:rPr kumimoji="1" lang="ja-JP" altLang="en-US"/>
              <a:t>リレーショナル・データベースの系譜</a:t>
            </a:r>
          </a:p>
        </p:txBody>
      </p:sp>
      <p:sp>
        <p:nvSpPr>
          <p:cNvPr id="22" name="正方形/長方形 21">
            <a:extLst>
              <a:ext uri="{FF2B5EF4-FFF2-40B4-BE49-F238E27FC236}">
                <a16:creationId xmlns:a16="http://schemas.microsoft.com/office/drawing/2014/main" id="{0C923CDC-237A-324A-ADB6-C671CAC98EE3}"/>
              </a:ext>
            </a:extLst>
          </p:cNvPr>
          <p:cNvSpPr/>
          <p:nvPr/>
        </p:nvSpPr>
        <p:spPr>
          <a:xfrm>
            <a:off x="2376519" y="948610"/>
            <a:ext cx="4386359" cy="553998"/>
          </a:xfrm>
          <a:prstGeom prst="rect">
            <a:avLst/>
          </a:prstGeom>
        </p:spPr>
        <p:txBody>
          <a:bodyPr wrap="square">
            <a:spAutoFit/>
          </a:bodyPr>
          <a:lstStyle/>
          <a:p>
            <a:r>
              <a:rPr lang="en-US" altLang="ja-JP" sz="1200" dirty="0">
                <a:solidFill>
                  <a:schemeClr val="accent3">
                    <a:lumMod val="75000"/>
                  </a:schemeClr>
                </a:solidFill>
                <a:latin typeface="Meiryo" panose="020B0604030504040204" pitchFamily="34" charset="-128"/>
                <a:ea typeface="Meiryo" panose="020B0604030504040204" pitchFamily="34" charset="-128"/>
              </a:rPr>
              <a:t>1961</a:t>
            </a:r>
            <a:r>
              <a:rPr lang="ja-JP" altLang="en-US" sz="1200">
                <a:solidFill>
                  <a:schemeClr val="accent3">
                    <a:lumMod val="75000"/>
                  </a:schemeClr>
                </a:solidFill>
                <a:latin typeface="Meiryo" panose="020B0604030504040204" pitchFamily="34" charset="-128"/>
                <a:ea typeface="Meiryo" panose="020B0604030504040204" pitchFamily="34" charset="-128"/>
              </a:rPr>
              <a:t>年　</a:t>
            </a:r>
            <a:r>
              <a:rPr lang="en-US" altLang="ja-JP" sz="1200" dirty="0">
                <a:solidFill>
                  <a:schemeClr val="accent3">
                    <a:lumMod val="75000"/>
                  </a:schemeClr>
                </a:solidFill>
                <a:latin typeface="Meiryo" panose="020B0604030504040204" pitchFamily="34" charset="-128"/>
                <a:ea typeface="Meiryo" panose="020B0604030504040204" pitchFamily="34" charset="-128"/>
              </a:rPr>
              <a:t>IMS</a:t>
            </a:r>
            <a:r>
              <a:rPr lang="ja-JP" altLang="en-US" sz="1200">
                <a:solidFill>
                  <a:schemeClr val="accent3">
                    <a:lumMod val="75000"/>
                  </a:schemeClr>
                </a:solidFill>
                <a:latin typeface="Meiryo" panose="020B0604030504040204" pitchFamily="34" charset="-128"/>
                <a:ea typeface="Meiryo" panose="020B0604030504040204" pitchFamily="34" charset="-128"/>
              </a:rPr>
              <a:t>（</a:t>
            </a:r>
            <a:r>
              <a:rPr lang="en-US" altLang="ja-JP" sz="1200" dirty="0">
                <a:solidFill>
                  <a:schemeClr val="accent3">
                    <a:lumMod val="75000"/>
                  </a:schemeClr>
                </a:solidFill>
                <a:latin typeface="Meiryo" panose="020B0604030504040204" pitchFamily="34" charset="-128"/>
                <a:ea typeface="Meiryo" panose="020B0604030504040204" pitchFamily="34" charset="-128"/>
              </a:rPr>
              <a:t>Information Management System</a:t>
            </a:r>
            <a:r>
              <a:rPr lang="ja-JP" altLang="en-US" sz="1200">
                <a:solidFill>
                  <a:schemeClr val="accent3">
                    <a:lumMod val="75000"/>
                  </a:schemeClr>
                </a:solidFill>
                <a:latin typeface="Meiryo" panose="020B0604030504040204" pitchFamily="34" charset="-128"/>
                <a:ea typeface="Meiryo" panose="020B0604030504040204" pitchFamily="34" charset="-128"/>
              </a:rPr>
              <a:t>）</a:t>
            </a:r>
            <a:r>
              <a:rPr lang="en-US" altLang="ja-JP" sz="1200" dirty="0">
                <a:solidFill>
                  <a:schemeClr val="accent3">
                    <a:lumMod val="75000"/>
                  </a:schemeClr>
                </a:solidFill>
                <a:latin typeface="Meiryo" panose="020B0604030504040204" pitchFamily="34" charset="-128"/>
                <a:ea typeface="Meiryo" panose="020B0604030504040204" pitchFamily="34" charset="-128"/>
              </a:rPr>
              <a:t>/IBM</a:t>
            </a:r>
          </a:p>
          <a:p>
            <a:r>
              <a:rPr lang="ja-JP" altLang="en-US" sz="900">
                <a:solidFill>
                  <a:schemeClr val="accent3">
                    <a:lumMod val="75000"/>
                  </a:schemeClr>
                </a:solidFill>
                <a:latin typeface="Meiryo" panose="020B0604030504040204" pitchFamily="34" charset="-128"/>
                <a:ea typeface="Meiryo" panose="020B0604030504040204" pitchFamily="34" charset="-128"/>
              </a:rPr>
              <a:t>階層型データベース。</a:t>
            </a:r>
            <a:r>
              <a:rPr lang="en-US" altLang="ja-JP" sz="900" dirty="0">
                <a:solidFill>
                  <a:schemeClr val="accent3">
                    <a:lumMod val="75000"/>
                  </a:schemeClr>
                </a:solidFill>
                <a:latin typeface="Meiryo" panose="020B0604030504040204" pitchFamily="34" charset="-128"/>
                <a:ea typeface="Meiryo" panose="020B0604030504040204" pitchFamily="34" charset="-128"/>
              </a:rPr>
              <a:t>NASA</a:t>
            </a:r>
            <a:r>
              <a:rPr lang="ja-JP" altLang="en-US" sz="900">
                <a:solidFill>
                  <a:schemeClr val="accent3">
                    <a:lumMod val="75000"/>
                  </a:schemeClr>
                </a:solidFill>
                <a:latin typeface="Meiryo" panose="020B0604030504040204" pitchFamily="34" charset="-128"/>
                <a:ea typeface="Meiryo" panose="020B0604030504040204" pitchFamily="34" charset="-128"/>
              </a:rPr>
              <a:t>のアポロ計画で、最終製品を構成する</a:t>
            </a:r>
            <a:r>
              <a:rPr lang="en-US" altLang="ja-JP" sz="900" dirty="0">
                <a:solidFill>
                  <a:schemeClr val="accent3">
                    <a:lumMod val="75000"/>
                  </a:schemeClr>
                </a:solidFill>
                <a:latin typeface="Meiryo" panose="020B0604030504040204" pitchFamily="34" charset="-128"/>
                <a:ea typeface="Meiryo" panose="020B0604030504040204" pitchFamily="34" charset="-128"/>
              </a:rPr>
              <a:t>BOM</a:t>
            </a:r>
            <a:r>
              <a:rPr lang="ja-JP" altLang="en-US" sz="900">
                <a:solidFill>
                  <a:schemeClr val="accent3">
                    <a:lumMod val="75000"/>
                  </a:schemeClr>
                </a:solidFill>
                <a:latin typeface="Meiryo" panose="020B0604030504040204" pitchFamily="34" charset="-128"/>
                <a:ea typeface="Meiryo" panose="020B0604030504040204" pitchFamily="34" charset="-128"/>
              </a:rPr>
              <a:t>（</a:t>
            </a:r>
            <a:r>
              <a:rPr lang="en-US" altLang="ja-JP" sz="900" dirty="0">
                <a:solidFill>
                  <a:schemeClr val="accent3">
                    <a:lumMod val="75000"/>
                  </a:schemeClr>
                </a:solidFill>
                <a:latin typeface="Meiryo" panose="020B0604030504040204" pitchFamily="34" charset="-128"/>
                <a:ea typeface="Meiryo" panose="020B0604030504040204" pitchFamily="34" charset="-128"/>
              </a:rPr>
              <a:t>Bill of Materials</a:t>
            </a:r>
            <a:r>
              <a:rPr lang="ja-JP" altLang="en-US" sz="900">
                <a:solidFill>
                  <a:schemeClr val="accent3">
                    <a:lumMod val="75000"/>
                  </a:schemeClr>
                </a:solidFill>
                <a:latin typeface="Meiryo" panose="020B0604030504040204" pitchFamily="34" charset="-128"/>
                <a:ea typeface="Meiryo" panose="020B0604030504040204" pitchFamily="34" charset="-128"/>
              </a:rPr>
              <a:t>）を管理</a:t>
            </a:r>
          </a:p>
        </p:txBody>
      </p:sp>
      <p:sp>
        <p:nvSpPr>
          <p:cNvPr id="23" name="正方形/長方形 22">
            <a:extLst>
              <a:ext uri="{FF2B5EF4-FFF2-40B4-BE49-F238E27FC236}">
                <a16:creationId xmlns:a16="http://schemas.microsoft.com/office/drawing/2014/main" id="{A921B8CC-B914-0046-BD26-4D01D4F813E2}"/>
              </a:ext>
            </a:extLst>
          </p:cNvPr>
          <p:cNvSpPr/>
          <p:nvPr/>
        </p:nvSpPr>
        <p:spPr>
          <a:xfrm>
            <a:off x="2424847" y="1926404"/>
            <a:ext cx="4294306" cy="553998"/>
          </a:xfrm>
          <a:prstGeom prst="rect">
            <a:avLst/>
          </a:prstGeom>
        </p:spPr>
        <p:txBody>
          <a:bodyPr wrap="square">
            <a:spAutoFit/>
          </a:bodyPr>
          <a:lstStyle/>
          <a:p>
            <a:r>
              <a:rPr lang="ja-JP" altLang="en-US" sz="1200">
                <a:solidFill>
                  <a:srgbClr val="0070C0"/>
                </a:solidFill>
                <a:latin typeface="Meiryo" panose="020B0604030504040204" pitchFamily="34" charset="-128"/>
                <a:ea typeface="Meiryo" panose="020B0604030504040204" pitchFamily="34" charset="-128"/>
              </a:rPr>
              <a:t>1970年　</a:t>
            </a:r>
            <a:r>
              <a:rPr lang="en-US" altLang="ja-JP" sz="1200" dirty="0">
                <a:solidFill>
                  <a:srgbClr val="0070C0"/>
                </a:solidFill>
                <a:latin typeface="Meiryo" panose="020B0604030504040204" pitchFamily="34" charset="-128"/>
                <a:ea typeface="Meiryo" panose="020B0604030504040204" pitchFamily="34" charset="-128"/>
              </a:rPr>
              <a:t>Edgar F. Codd(IBM</a:t>
            </a:r>
            <a:r>
              <a:rPr lang="ja-JP" altLang="en-US" sz="1200">
                <a:solidFill>
                  <a:srgbClr val="0070C0"/>
                </a:solidFill>
                <a:latin typeface="Meiryo" panose="020B0604030504040204" pitchFamily="34" charset="-128"/>
                <a:ea typeface="Meiryo" panose="020B0604030504040204" pitchFamily="34" charset="-128"/>
              </a:rPr>
              <a:t>の研究者</a:t>
            </a:r>
            <a:r>
              <a:rPr lang="en-US" altLang="ja-JP" sz="1200" dirty="0">
                <a:solidFill>
                  <a:srgbClr val="0070C0"/>
                </a:solidFill>
                <a:latin typeface="Meiryo" panose="020B0604030504040204" pitchFamily="34" charset="-128"/>
                <a:ea typeface="Meiryo" panose="020B0604030504040204" pitchFamily="34" charset="-128"/>
              </a:rPr>
              <a:t>)</a:t>
            </a:r>
            <a:r>
              <a:rPr lang="ja-JP" altLang="en-US" sz="1200">
                <a:solidFill>
                  <a:srgbClr val="0070C0"/>
                </a:solidFill>
                <a:latin typeface="Meiryo" panose="020B0604030504040204" pitchFamily="34" charset="-128"/>
                <a:ea typeface="Meiryo" panose="020B0604030504040204" pitchFamily="34" charset="-128"/>
              </a:rPr>
              <a:t>が論文を発表</a:t>
            </a:r>
            <a:endParaRPr lang="en-US" altLang="ja-JP" sz="1200" dirty="0">
              <a:solidFill>
                <a:srgbClr val="0070C0"/>
              </a:solidFill>
              <a:latin typeface="Meiryo" panose="020B0604030504040204" pitchFamily="34" charset="-128"/>
              <a:ea typeface="Meiryo" panose="020B0604030504040204" pitchFamily="34" charset="-128"/>
            </a:endParaRPr>
          </a:p>
          <a:p>
            <a:r>
              <a:rPr lang="ja-JP" altLang="en-US" sz="900">
                <a:solidFill>
                  <a:srgbClr val="0070C0"/>
                </a:solidFill>
                <a:latin typeface="Meiryo" panose="020B0604030504040204" pitchFamily="34" charset="-128"/>
                <a:ea typeface="Meiryo" panose="020B0604030504040204" pitchFamily="34" charset="-128"/>
              </a:rPr>
              <a:t>A Relational Model of Data for Large Shared Data Banks（大規模共有データバンク用データのリレーショナル・モデル）</a:t>
            </a:r>
          </a:p>
        </p:txBody>
      </p:sp>
      <p:sp>
        <p:nvSpPr>
          <p:cNvPr id="25" name="正方形/長方形 24">
            <a:extLst>
              <a:ext uri="{FF2B5EF4-FFF2-40B4-BE49-F238E27FC236}">
                <a16:creationId xmlns:a16="http://schemas.microsoft.com/office/drawing/2014/main" id="{6CACDC40-CA46-A842-B27C-1D5E6218D6C3}"/>
              </a:ext>
            </a:extLst>
          </p:cNvPr>
          <p:cNvSpPr/>
          <p:nvPr/>
        </p:nvSpPr>
        <p:spPr>
          <a:xfrm>
            <a:off x="124361" y="2726316"/>
            <a:ext cx="4321922" cy="430887"/>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1973</a:t>
            </a:r>
            <a:r>
              <a:rPr lang="ja-JP" altLang="en-US" sz="1200">
                <a:solidFill>
                  <a:srgbClr val="0070C0"/>
                </a:solidFill>
                <a:latin typeface="Meiryo" panose="020B0604030504040204" pitchFamily="34" charset="-128"/>
                <a:ea typeface="Meiryo" panose="020B0604030504040204" pitchFamily="34" charset="-128"/>
              </a:rPr>
              <a:t>年　</a:t>
            </a:r>
            <a:r>
              <a:rPr lang="en-US" altLang="ja-JP" sz="1200" dirty="0">
                <a:solidFill>
                  <a:srgbClr val="0070C0"/>
                </a:solidFill>
                <a:latin typeface="Meiryo" panose="020B0604030504040204" pitchFamily="34" charset="-128"/>
                <a:ea typeface="Meiryo" panose="020B0604030504040204" pitchFamily="34" charset="-128"/>
              </a:rPr>
              <a:t> Michael </a:t>
            </a:r>
            <a:r>
              <a:rPr lang="en-US" altLang="ja-JP" sz="1200" dirty="0" err="1">
                <a:solidFill>
                  <a:srgbClr val="0070C0"/>
                </a:solidFill>
                <a:latin typeface="Meiryo" panose="020B0604030504040204" pitchFamily="34" charset="-128"/>
                <a:ea typeface="Meiryo" panose="020B0604030504040204" pitchFamily="34" charset="-128"/>
              </a:rPr>
              <a:t>Stonebraker</a:t>
            </a:r>
            <a:r>
              <a:rPr lang="ja-JP" altLang="en-US" sz="1200">
                <a:solidFill>
                  <a:srgbClr val="0070C0"/>
                </a:solidFill>
                <a:latin typeface="Meiryo" panose="020B0604030504040204" pitchFamily="34" charset="-128"/>
                <a:ea typeface="Meiryo" panose="020B0604030504040204" pitchFamily="34" charset="-128"/>
              </a:rPr>
              <a:t>らが</a:t>
            </a:r>
            <a:r>
              <a:rPr lang="en-US" altLang="ja-JP" sz="1200" dirty="0">
                <a:solidFill>
                  <a:srgbClr val="0070C0"/>
                </a:solidFill>
                <a:latin typeface="Meiryo" panose="020B0604030504040204" pitchFamily="34" charset="-128"/>
                <a:ea typeface="Meiryo" panose="020B0604030504040204" pitchFamily="34" charset="-128"/>
              </a:rPr>
              <a:t>Ingres</a:t>
            </a:r>
            <a:r>
              <a:rPr lang="ja-JP" altLang="en-US" sz="1200">
                <a:solidFill>
                  <a:srgbClr val="0070C0"/>
                </a:solidFill>
                <a:latin typeface="Meiryo" panose="020B0604030504040204" pitchFamily="34" charset="-128"/>
                <a:ea typeface="Meiryo" panose="020B0604030504040204" pitchFamily="34" charset="-128"/>
              </a:rPr>
              <a:t>の開発に着手</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900">
                <a:solidFill>
                  <a:srgbClr val="0070C0"/>
                </a:solidFill>
                <a:latin typeface="Meiryo" panose="020B0604030504040204" pitchFamily="34" charset="-128"/>
                <a:ea typeface="Meiryo" panose="020B0604030504040204" pitchFamily="34" charset="-128"/>
              </a:rPr>
              <a:t>後に</a:t>
            </a:r>
            <a:r>
              <a:rPr lang="en-US" altLang="ja-JP" sz="900" dirty="0">
                <a:solidFill>
                  <a:srgbClr val="0070C0"/>
                </a:solidFill>
                <a:latin typeface="Meiryo" panose="020B0604030504040204" pitchFamily="34" charset="-128"/>
                <a:ea typeface="Meiryo" panose="020B0604030504040204" pitchFamily="34" charset="-128"/>
              </a:rPr>
              <a:t>PostgreSQL</a:t>
            </a:r>
            <a:r>
              <a:rPr lang="ja-JP" altLang="en-US" sz="900">
                <a:solidFill>
                  <a:srgbClr val="0070C0"/>
                </a:solidFill>
                <a:latin typeface="Meiryo" panose="020B0604030504040204" pitchFamily="34" charset="-128"/>
                <a:ea typeface="Meiryo" panose="020B0604030504040204" pitchFamily="34" charset="-128"/>
              </a:rPr>
              <a:t>前身、</a:t>
            </a:r>
            <a:r>
              <a:rPr lang="en-US" altLang="ja-JP" sz="900" dirty="0">
                <a:solidFill>
                  <a:srgbClr val="0070C0"/>
                </a:solidFill>
                <a:latin typeface="Meiryo" panose="020B0604030504040204" pitchFamily="34" charset="-128"/>
                <a:ea typeface="Meiryo" panose="020B0604030504040204" pitchFamily="34" charset="-128"/>
              </a:rPr>
              <a:t>Postgres</a:t>
            </a:r>
            <a:r>
              <a:rPr lang="ja-JP" altLang="en-US" sz="900">
                <a:solidFill>
                  <a:srgbClr val="0070C0"/>
                </a:solidFill>
                <a:latin typeface="Meiryo" panose="020B0604030504040204" pitchFamily="34" charset="-128"/>
                <a:ea typeface="Meiryo" panose="020B0604030504040204" pitchFamily="34" charset="-128"/>
              </a:rPr>
              <a:t>を開発者（</a:t>
            </a:r>
            <a:r>
              <a:rPr lang="en-US" altLang="ja-JP" sz="900" dirty="0" err="1">
                <a:solidFill>
                  <a:srgbClr val="0070C0"/>
                </a:solidFill>
                <a:latin typeface="Meiryo" panose="020B0604030504040204" pitchFamily="34" charset="-128"/>
                <a:ea typeface="Meiryo" panose="020B0604030504040204" pitchFamily="34" charset="-128"/>
              </a:rPr>
              <a:t>PostgreS</a:t>
            </a:r>
            <a:r>
              <a:rPr lang="ja-JP" altLang="en-US" sz="900">
                <a:solidFill>
                  <a:srgbClr val="0070C0"/>
                </a:solidFill>
                <a:latin typeface="Meiryo" panose="020B0604030504040204" pitchFamily="34" charset="-128"/>
                <a:ea typeface="Meiryo" panose="020B0604030504040204" pitchFamily="34" charset="-128"/>
              </a:rPr>
              <a:t>＝</a:t>
            </a:r>
            <a:r>
              <a:rPr lang="en-US" altLang="ja-JP" sz="900" dirty="0">
                <a:solidFill>
                  <a:srgbClr val="0070C0"/>
                </a:solidFill>
                <a:latin typeface="Meiryo" panose="020B0604030504040204" pitchFamily="34" charset="-128"/>
                <a:ea typeface="Meiryo" panose="020B0604030504040204" pitchFamily="34" charset="-128"/>
              </a:rPr>
              <a:t>Post</a:t>
            </a:r>
            <a:r>
              <a:rPr lang="ja-JP" altLang="en-US" sz="900">
                <a:solidFill>
                  <a:srgbClr val="0070C0"/>
                </a:solidFill>
                <a:latin typeface="Meiryo" panose="020B0604030504040204" pitchFamily="34" charset="-128"/>
                <a:ea typeface="Meiryo" panose="020B0604030504040204" pitchFamily="34" charset="-128"/>
              </a:rPr>
              <a:t>＋</a:t>
            </a:r>
            <a:r>
              <a:rPr lang="en-US" altLang="ja-JP" sz="900" dirty="0">
                <a:solidFill>
                  <a:srgbClr val="0070C0"/>
                </a:solidFill>
                <a:latin typeface="Meiryo" panose="020B0604030504040204" pitchFamily="34" charset="-128"/>
                <a:ea typeface="Meiryo" panose="020B0604030504040204" pitchFamily="34" charset="-128"/>
              </a:rPr>
              <a:t>Ingres</a:t>
            </a:r>
            <a:r>
              <a:rPr lang="ja-JP" altLang="en-US" sz="900">
                <a:solidFill>
                  <a:srgbClr val="0070C0"/>
                </a:solidFill>
                <a:latin typeface="Meiryo" panose="020B0604030504040204" pitchFamily="34" charset="-128"/>
                <a:ea typeface="Meiryo" panose="020B0604030504040204" pitchFamily="34" charset="-128"/>
              </a:rPr>
              <a:t>）</a:t>
            </a:r>
          </a:p>
        </p:txBody>
      </p:sp>
      <p:sp>
        <p:nvSpPr>
          <p:cNvPr id="26" name="正方形/長方形 25">
            <a:extLst>
              <a:ext uri="{FF2B5EF4-FFF2-40B4-BE49-F238E27FC236}">
                <a16:creationId xmlns:a16="http://schemas.microsoft.com/office/drawing/2014/main" id="{99C9905F-0A31-C840-9C10-7F266CF9AD79}"/>
              </a:ext>
            </a:extLst>
          </p:cNvPr>
          <p:cNvSpPr/>
          <p:nvPr/>
        </p:nvSpPr>
        <p:spPr>
          <a:xfrm>
            <a:off x="5204193" y="4119822"/>
            <a:ext cx="2399442" cy="276999"/>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1983</a:t>
            </a:r>
            <a:r>
              <a:rPr lang="ja-JP" altLang="en-US" sz="1200">
                <a:solidFill>
                  <a:srgbClr val="0070C0"/>
                </a:solidFill>
                <a:latin typeface="Meiryo" panose="020B0604030504040204" pitchFamily="34" charset="-128"/>
                <a:ea typeface="Meiryo" panose="020B0604030504040204" pitchFamily="34" charset="-128"/>
              </a:rPr>
              <a:t>年　</a:t>
            </a:r>
            <a:r>
              <a:rPr lang="en-US" altLang="ja-JP" sz="1200" dirty="0">
                <a:solidFill>
                  <a:srgbClr val="0070C0"/>
                </a:solidFill>
                <a:latin typeface="Meiryo" panose="020B0604030504040204" pitchFamily="34" charset="-128"/>
                <a:ea typeface="Meiryo" panose="020B0604030504040204" pitchFamily="34" charset="-128"/>
              </a:rPr>
              <a:t>IBM</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DB2</a:t>
            </a:r>
            <a:r>
              <a:rPr lang="ja-JP" altLang="en-US" sz="1200">
                <a:solidFill>
                  <a:srgbClr val="0070C0"/>
                </a:solidFill>
                <a:latin typeface="Meiryo" panose="020B0604030504040204" pitchFamily="34" charset="-128"/>
                <a:ea typeface="Meiryo" panose="020B0604030504040204" pitchFamily="34" charset="-128"/>
              </a:rPr>
              <a:t>をリリース</a:t>
            </a:r>
          </a:p>
        </p:txBody>
      </p:sp>
      <p:sp>
        <p:nvSpPr>
          <p:cNvPr id="27" name="正方形/長方形 26">
            <a:extLst>
              <a:ext uri="{FF2B5EF4-FFF2-40B4-BE49-F238E27FC236}">
                <a16:creationId xmlns:a16="http://schemas.microsoft.com/office/drawing/2014/main" id="{80EC2D5E-4F55-8246-9662-7C487128C7E8}"/>
              </a:ext>
            </a:extLst>
          </p:cNvPr>
          <p:cNvSpPr/>
          <p:nvPr/>
        </p:nvSpPr>
        <p:spPr>
          <a:xfrm>
            <a:off x="5204193" y="3317866"/>
            <a:ext cx="3669783" cy="276999"/>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1979</a:t>
            </a:r>
            <a:r>
              <a:rPr lang="ja-JP" altLang="en-US" sz="1200">
                <a:solidFill>
                  <a:srgbClr val="0070C0"/>
                </a:solidFill>
                <a:latin typeface="Meiryo" panose="020B0604030504040204" pitchFamily="34" charset="-128"/>
                <a:ea typeface="Meiryo" panose="020B0604030504040204" pitchFamily="34" charset="-128"/>
              </a:rPr>
              <a:t>年　</a:t>
            </a:r>
            <a:r>
              <a:rPr lang="en-US" altLang="ja-JP" sz="1200" dirty="0">
                <a:solidFill>
                  <a:srgbClr val="0070C0"/>
                </a:solidFill>
                <a:latin typeface="Meiryo" panose="020B0604030504040204" pitchFamily="34" charset="-128"/>
                <a:ea typeface="Meiryo" panose="020B0604030504040204" pitchFamily="34" charset="-128"/>
              </a:rPr>
              <a:t>Lawrence J. Ellison</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Oracle</a:t>
            </a:r>
            <a:r>
              <a:rPr lang="ja-JP" altLang="en-US" sz="1200">
                <a:solidFill>
                  <a:srgbClr val="0070C0"/>
                </a:solidFill>
                <a:latin typeface="Meiryo" panose="020B0604030504040204" pitchFamily="34" charset="-128"/>
                <a:ea typeface="Meiryo" panose="020B0604030504040204" pitchFamily="34" charset="-128"/>
              </a:rPr>
              <a:t>をリリース</a:t>
            </a:r>
          </a:p>
        </p:txBody>
      </p:sp>
      <p:sp>
        <p:nvSpPr>
          <p:cNvPr id="28" name="正方形/長方形 27">
            <a:extLst>
              <a:ext uri="{FF2B5EF4-FFF2-40B4-BE49-F238E27FC236}">
                <a16:creationId xmlns:a16="http://schemas.microsoft.com/office/drawing/2014/main" id="{6F5EE367-9F51-854F-9B2F-13410B7CB34A}"/>
              </a:ext>
            </a:extLst>
          </p:cNvPr>
          <p:cNvSpPr/>
          <p:nvPr/>
        </p:nvSpPr>
        <p:spPr>
          <a:xfrm>
            <a:off x="124361" y="4264662"/>
            <a:ext cx="3432349" cy="415498"/>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1984</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Robert Epstein</a:t>
            </a:r>
            <a:r>
              <a:rPr lang="ja-JP" altLang="en-US" sz="1200">
                <a:solidFill>
                  <a:srgbClr val="0070C0"/>
                </a:solidFill>
                <a:latin typeface="Meiryo" panose="020B0604030504040204" pitchFamily="34" charset="-128"/>
                <a:ea typeface="Meiryo" panose="020B0604030504040204" pitchFamily="34" charset="-128"/>
              </a:rPr>
              <a:t>らが</a:t>
            </a:r>
            <a:r>
              <a:rPr lang="en-US" altLang="ja-JP" sz="1200" dirty="0">
                <a:solidFill>
                  <a:srgbClr val="0070C0"/>
                </a:solidFill>
                <a:latin typeface="Meiryo" panose="020B0604030504040204" pitchFamily="34" charset="-128"/>
                <a:ea typeface="Meiryo" panose="020B0604030504040204" pitchFamily="34" charset="-128"/>
              </a:rPr>
              <a:t>Sybase</a:t>
            </a:r>
            <a:r>
              <a:rPr lang="ja-JP" altLang="en-US" sz="1200">
                <a:solidFill>
                  <a:srgbClr val="0070C0"/>
                </a:solidFill>
                <a:latin typeface="Meiryo" panose="020B0604030504040204" pitchFamily="34" charset="-128"/>
                <a:ea typeface="Meiryo" panose="020B0604030504040204" pitchFamily="34" charset="-128"/>
              </a:rPr>
              <a:t>を設立</a:t>
            </a:r>
            <a:endParaRPr lang="en-US" altLang="ja-JP" sz="1200" dirty="0">
              <a:solidFill>
                <a:srgbClr val="0070C0"/>
              </a:solidFill>
              <a:latin typeface="Meiryo" panose="020B0604030504040204" pitchFamily="34" charset="-128"/>
              <a:ea typeface="Meiryo" panose="020B0604030504040204" pitchFamily="34" charset="-128"/>
            </a:endParaRPr>
          </a:p>
          <a:p>
            <a:r>
              <a:rPr lang="en-US" altLang="ja-JP" sz="900" dirty="0">
                <a:solidFill>
                  <a:srgbClr val="0070C0"/>
                </a:solidFill>
                <a:latin typeface="Meiryo" panose="020B0604030504040204" pitchFamily="34" charset="-128"/>
                <a:ea typeface="Meiryo" panose="020B0604030504040204" pitchFamily="34" charset="-128"/>
              </a:rPr>
              <a:t>Ingress</a:t>
            </a:r>
            <a:r>
              <a:rPr lang="ja-JP" altLang="en-US" sz="900">
                <a:solidFill>
                  <a:srgbClr val="0070C0"/>
                </a:solidFill>
                <a:latin typeface="Meiryo" panose="020B0604030504040204" pitchFamily="34" charset="-128"/>
                <a:ea typeface="Meiryo" panose="020B0604030504040204" pitchFamily="34" charset="-128"/>
              </a:rPr>
              <a:t>の開発に参加したひとり</a:t>
            </a:r>
          </a:p>
        </p:txBody>
      </p:sp>
      <p:sp>
        <p:nvSpPr>
          <p:cNvPr id="29" name="正方形/長方形 28">
            <a:extLst>
              <a:ext uri="{FF2B5EF4-FFF2-40B4-BE49-F238E27FC236}">
                <a16:creationId xmlns:a16="http://schemas.microsoft.com/office/drawing/2014/main" id="{99D853C5-7253-4E49-BACB-DD8958089DD9}"/>
              </a:ext>
            </a:extLst>
          </p:cNvPr>
          <p:cNvSpPr/>
          <p:nvPr/>
        </p:nvSpPr>
        <p:spPr>
          <a:xfrm>
            <a:off x="124361" y="4860577"/>
            <a:ext cx="3432350" cy="276999"/>
          </a:xfrm>
          <a:prstGeom prst="rect">
            <a:avLst/>
          </a:prstGeom>
        </p:spPr>
        <p:txBody>
          <a:bodyPr wrap="square">
            <a:spAutoFit/>
          </a:bodyPr>
          <a:lstStyle/>
          <a:p>
            <a:r>
              <a:rPr lang="en-US" altLang="ja-JP" sz="1200" dirty="0">
                <a:solidFill>
                  <a:srgbClr val="0070C0"/>
                </a:solidFill>
                <a:latin typeface="Meiryo" panose="020B0604030504040204" pitchFamily="34" charset="-128"/>
                <a:ea typeface="Meiryo" panose="020B0604030504040204" pitchFamily="34" charset="-128"/>
              </a:rPr>
              <a:t>1987</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Sybase</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SQL Server</a:t>
            </a:r>
            <a:r>
              <a:rPr lang="ja-JP" altLang="en-US" sz="1200">
                <a:solidFill>
                  <a:srgbClr val="0070C0"/>
                </a:solidFill>
                <a:latin typeface="Meiryo" panose="020B0604030504040204" pitchFamily="34" charset="-128"/>
                <a:ea typeface="Meiryo" panose="020B0604030504040204" pitchFamily="34" charset="-128"/>
              </a:rPr>
              <a:t>をリリース</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396D67E6-EE0A-B547-97BA-4236CD685588}"/>
              </a:ext>
            </a:extLst>
          </p:cNvPr>
          <p:cNvSpPr/>
          <p:nvPr/>
        </p:nvSpPr>
        <p:spPr>
          <a:xfrm>
            <a:off x="4118291" y="3627168"/>
            <a:ext cx="1771639" cy="415498"/>
          </a:xfrm>
          <a:prstGeom prst="rect">
            <a:avLst/>
          </a:prstGeom>
        </p:spPr>
        <p:txBody>
          <a:bodyPr wrap="none">
            <a:spAutoFit/>
          </a:bodyPr>
          <a:lstStyle/>
          <a:p>
            <a:r>
              <a:rPr lang="en-US" altLang="ja-JP" sz="1200" dirty="0">
                <a:solidFill>
                  <a:srgbClr val="0070C0"/>
                </a:solidFill>
                <a:latin typeface="Meiryo" panose="020B0604030504040204" pitchFamily="34" charset="-128"/>
                <a:ea typeface="Meiryo" panose="020B0604030504040204" pitchFamily="34" charset="-128"/>
              </a:rPr>
              <a:t>1980</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Informix</a:t>
            </a:r>
            <a:r>
              <a:rPr lang="ja-JP" altLang="en-US" sz="1200">
                <a:solidFill>
                  <a:srgbClr val="0070C0"/>
                </a:solidFill>
                <a:latin typeface="Meiryo" panose="020B0604030504040204" pitchFamily="34" charset="-128"/>
                <a:ea typeface="Meiryo" panose="020B0604030504040204" pitchFamily="34" charset="-128"/>
              </a:rPr>
              <a:t>設立</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en-US" altLang="ja-JP" sz="900" dirty="0">
                <a:solidFill>
                  <a:srgbClr val="0070C0"/>
                </a:solidFill>
                <a:latin typeface="Meiryo" panose="020B0604030504040204" pitchFamily="34" charset="-128"/>
                <a:ea typeface="Meiryo" panose="020B0604030504040204" pitchFamily="34" charset="-128"/>
              </a:rPr>
              <a:t>2001</a:t>
            </a:r>
            <a:r>
              <a:rPr lang="ja-JP" altLang="en-US" sz="900">
                <a:solidFill>
                  <a:srgbClr val="0070C0"/>
                </a:solidFill>
                <a:latin typeface="Meiryo" panose="020B0604030504040204" pitchFamily="34" charset="-128"/>
                <a:ea typeface="Meiryo" panose="020B0604030504040204" pitchFamily="34" charset="-128"/>
              </a:rPr>
              <a:t>年</a:t>
            </a:r>
            <a:r>
              <a:rPr lang="en-US" altLang="ja-JP" sz="900" dirty="0">
                <a:solidFill>
                  <a:srgbClr val="0070C0"/>
                </a:solidFill>
                <a:latin typeface="Meiryo" panose="020B0604030504040204" pitchFamily="34" charset="-128"/>
                <a:ea typeface="Meiryo" panose="020B0604030504040204" pitchFamily="34" charset="-128"/>
              </a:rPr>
              <a:t>IBM</a:t>
            </a:r>
            <a:r>
              <a:rPr lang="ja-JP" altLang="en-US" sz="900">
                <a:solidFill>
                  <a:srgbClr val="0070C0"/>
                </a:solidFill>
                <a:latin typeface="Meiryo" panose="020B0604030504040204" pitchFamily="34" charset="-128"/>
                <a:ea typeface="Meiryo" panose="020B0604030504040204" pitchFamily="34" charset="-128"/>
              </a:rPr>
              <a:t>が買収</a:t>
            </a:r>
            <a:endParaRPr lang="en-US" altLang="ja-JP" sz="900" dirty="0">
              <a:solidFill>
                <a:srgbClr val="0070C0"/>
              </a:solidFill>
              <a:latin typeface="Meiryo" panose="020B0604030504040204" pitchFamily="34" charset="-128"/>
              <a:ea typeface="Meiryo" panose="020B0604030504040204" pitchFamily="34" charset="-128"/>
            </a:endParaRPr>
          </a:p>
        </p:txBody>
      </p:sp>
      <p:sp>
        <p:nvSpPr>
          <p:cNvPr id="31" name="正方形/長方形 30">
            <a:extLst>
              <a:ext uri="{FF2B5EF4-FFF2-40B4-BE49-F238E27FC236}">
                <a16:creationId xmlns:a16="http://schemas.microsoft.com/office/drawing/2014/main" id="{318B13E5-295D-0242-BF2D-A922816297A0}"/>
              </a:ext>
            </a:extLst>
          </p:cNvPr>
          <p:cNvSpPr/>
          <p:nvPr/>
        </p:nvSpPr>
        <p:spPr>
          <a:xfrm>
            <a:off x="2999809" y="3312212"/>
            <a:ext cx="1788246" cy="276999"/>
          </a:xfrm>
          <a:prstGeom prst="rect">
            <a:avLst/>
          </a:prstGeom>
        </p:spPr>
        <p:txBody>
          <a:bodyPr wrap="none">
            <a:spAutoFit/>
          </a:bodyPr>
          <a:lstStyle/>
          <a:p>
            <a:r>
              <a:rPr lang="en-US" altLang="ja-JP" sz="1200" dirty="0">
                <a:solidFill>
                  <a:srgbClr val="0070C0"/>
                </a:solidFill>
                <a:latin typeface="Meiryo" panose="020B0604030504040204" pitchFamily="34" charset="-128"/>
                <a:ea typeface="Meiryo" panose="020B0604030504040204" pitchFamily="34" charset="-128"/>
              </a:rPr>
              <a:t>1979</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Teradata</a:t>
            </a:r>
            <a:r>
              <a:rPr lang="ja-JP" altLang="en-US" sz="1200">
                <a:solidFill>
                  <a:srgbClr val="0070C0"/>
                </a:solidFill>
                <a:latin typeface="Meiryo" panose="020B0604030504040204" pitchFamily="34" charset="-128"/>
                <a:ea typeface="Meiryo" panose="020B0604030504040204" pitchFamily="34" charset="-128"/>
              </a:rPr>
              <a:t>設立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CF97A499-3EE1-9E40-A052-0AD2261D94CF}"/>
              </a:ext>
            </a:extLst>
          </p:cNvPr>
          <p:cNvSpPr/>
          <p:nvPr/>
        </p:nvSpPr>
        <p:spPr>
          <a:xfrm>
            <a:off x="124361" y="5301801"/>
            <a:ext cx="3432350" cy="415498"/>
          </a:xfrm>
          <a:prstGeom prst="rect">
            <a:avLst/>
          </a:prstGeom>
        </p:spPr>
        <p:txBody>
          <a:bodyPr wrap="none">
            <a:spAutoFit/>
          </a:bodyPr>
          <a:lstStyle/>
          <a:p>
            <a:r>
              <a:rPr lang="en-US" altLang="ja-JP" sz="1200" dirty="0">
                <a:solidFill>
                  <a:srgbClr val="0070C0"/>
                </a:solidFill>
                <a:latin typeface="Meiryo" panose="020B0604030504040204" pitchFamily="34" charset="-128"/>
                <a:ea typeface="Meiryo" panose="020B0604030504040204" pitchFamily="34" charset="-128"/>
              </a:rPr>
              <a:t>1989</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Microsoft</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SQL Server</a:t>
            </a:r>
            <a:r>
              <a:rPr lang="ja-JP" altLang="en-US" sz="1200">
                <a:solidFill>
                  <a:srgbClr val="0070C0"/>
                </a:solidFill>
                <a:latin typeface="Meiryo" panose="020B0604030504040204" pitchFamily="34" charset="-128"/>
                <a:ea typeface="Meiryo" panose="020B0604030504040204" pitchFamily="34" charset="-128"/>
              </a:rPr>
              <a:t>をリリース</a:t>
            </a:r>
            <a:endParaRPr lang="en-US" altLang="ja-JP" sz="1200" dirty="0">
              <a:solidFill>
                <a:srgbClr val="0070C0"/>
              </a:solidFill>
              <a:latin typeface="Meiryo" panose="020B0604030504040204" pitchFamily="34" charset="-128"/>
              <a:ea typeface="Meiryo" panose="020B0604030504040204" pitchFamily="34" charset="-128"/>
            </a:endParaRPr>
          </a:p>
          <a:p>
            <a:r>
              <a:rPr lang="en-US" altLang="ja-JP" sz="900" dirty="0">
                <a:solidFill>
                  <a:srgbClr val="0070C0"/>
                </a:solidFill>
                <a:latin typeface="Meiryo" panose="020B0604030504040204" pitchFamily="34" charset="-128"/>
                <a:ea typeface="Meiryo" panose="020B0604030504040204" pitchFamily="34" charset="-128"/>
              </a:rPr>
              <a:t>1988</a:t>
            </a:r>
            <a:r>
              <a:rPr lang="ja-JP" altLang="en-US" sz="900">
                <a:solidFill>
                  <a:srgbClr val="0070C0"/>
                </a:solidFill>
                <a:latin typeface="Meiryo" panose="020B0604030504040204" pitchFamily="34" charset="-128"/>
                <a:ea typeface="Meiryo" panose="020B0604030504040204" pitchFamily="34" charset="-128"/>
              </a:rPr>
              <a:t>年から</a:t>
            </a:r>
            <a:r>
              <a:rPr lang="en-US" altLang="ja-JP" sz="900" dirty="0">
                <a:solidFill>
                  <a:srgbClr val="0070C0"/>
                </a:solidFill>
                <a:latin typeface="Meiryo" panose="020B0604030504040204" pitchFamily="34" charset="-128"/>
                <a:ea typeface="Meiryo" panose="020B0604030504040204" pitchFamily="34" charset="-128"/>
              </a:rPr>
              <a:t>1993</a:t>
            </a:r>
            <a:r>
              <a:rPr lang="ja-JP" altLang="en-US" sz="900">
                <a:solidFill>
                  <a:srgbClr val="0070C0"/>
                </a:solidFill>
                <a:latin typeface="Meiryo" panose="020B0604030504040204" pitchFamily="34" charset="-128"/>
                <a:ea typeface="Meiryo" panose="020B0604030504040204" pitchFamily="34" charset="-128"/>
              </a:rPr>
              <a:t>年まで</a:t>
            </a:r>
            <a:r>
              <a:rPr lang="en-US" altLang="ja-JP" sz="900" dirty="0">
                <a:solidFill>
                  <a:srgbClr val="0070C0"/>
                </a:solidFill>
                <a:latin typeface="Meiryo" panose="020B0604030504040204" pitchFamily="34" charset="-128"/>
                <a:ea typeface="Meiryo" panose="020B0604030504040204" pitchFamily="34" charset="-128"/>
              </a:rPr>
              <a:t>Ingres</a:t>
            </a:r>
            <a:r>
              <a:rPr lang="ja-JP" altLang="en-US" sz="900">
                <a:solidFill>
                  <a:srgbClr val="0070C0"/>
                </a:solidFill>
                <a:latin typeface="Meiryo" panose="020B0604030504040204" pitchFamily="34" charset="-128"/>
                <a:ea typeface="Meiryo" panose="020B0604030504040204" pitchFamily="34" charset="-128"/>
              </a:rPr>
              <a:t>がマイクロソフト社と技術提携</a:t>
            </a:r>
          </a:p>
        </p:txBody>
      </p:sp>
      <p:sp>
        <p:nvSpPr>
          <p:cNvPr id="33" name="正方形/長方形 32">
            <a:extLst>
              <a:ext uri="{FF2B5EF4-FFF2-40B4-BE49-F238E27FC236}">
                <a16:creationId xmlns:a16="http://schemas.microsoft.com/office/drawing/2014/main" id="{9482C6E9-2770-8F45-97FC-51E069F49E64}"/>
              </a:ext>
            </a:extLst>
          </p:cNvPr>
          <p:cNvSpPr/>
          <p:nvPr/>
        </p:nvSpPr>
        <p:spPr>
          <a:xfrm>
            <a:off x="4877817" y="5303323"/>
            <a:ext cx="3773341" cy="415498"/>
          </a:xfrm>
          <a:prstGeom prst="rect">
            <a:avLst/>
          </a:prstGeom>
        </p:spPr>
        <p:txBody>
          <a:bodyPr wrap="none">
            <a:spAutoFit/>
          </a:bodyPr>
          <a:lstStyle/>
          <a:p>
            <a:r>
              <a:rPr lang="en-US" altLang="ja-JP" sz="1200" dirty="0">
                <a:solidFill>
                  <a:srgbClr val="0070C0"/>
                </a:solidFill>
                <a:latin typeface="Meiryo" panose="020B0604030504040204" pitchFamily="34" charset="-128"/>
                <a:ea typeface="Meiryo" panose="020B0604030504040204" pitchFamily="34" charset="-128"/>
              </a:rPr>
              <a:t>1989</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カリフォルニア大学が</a:t>
            </a:r>
            <a:r>
              <a:rPr lang="en-US" altLang="ja-JP" sz="1200" dirty="0">
                <a:solidFill>
                  <a:srgbClr val="0070C0"/>
                </a:solidFill>
                <a:latin typeface="Meiryo" panose="020B0604030504040204" pitchFamily="34" charset="-128"/>
                <a:ea typeface="Meiryo" panose="020B0604030504040204" pitchFamily="34" charset="-128"/>
              </a:rPr>
              <a:t>Postgres</a:t>
            </a:r>
            <a:r>
              <a:rPr lang="ja-JP" altLang="en-US" sz="1200">
                <a:solidFill>
                  <a:srgbClr val="0070C0"/>
                </a:solidFill>
                <a:latin typeface="Meiryo" panose="020B0604030504040204" pitchFamily="34" charset="-128"/>
                <a:ea typeface="Meiryo" panose="020B0604030504040204" pitchFamily="34" charset="-128"/>
              </a:rPr>
              <a:t>をリリース</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en-US" altLang="ja-JP" sz="900" dirty="0">
                <a:solidFill>
                  <a:srgbClr val="0070C0"/>
                </a:solidFill>
                <a:latin typeface="Meiryo" panose="020B0604030504040204" pitchFamily="34" charset="-128"/>
                <a:ea typeface="Meiryo" panose="020B0604030504040204" pitchFamily="34" charset="-128"/>
              </a:rPr>
              <a:t>1997</a:t>
            </a:r>
            <a:r>
              <a:rPr lang="ja-JP" altLang="en-US" sz="900">
                <a:solidFill>
                  <a:srgbClr val="0070C0"/>
                </a:solidFill>
                <a:latin typeface="Meiryo" panose="020B0604030504040204" pitchFamily="34" charset="-128"/>
                <a:ea typeface="Meiryo" panose="020B0604030504040204" pitchFamily="34" charset="-128"/>
              </a:rPr>
              <a:t>年　</a:t>
            </a:r>
            <a:r>
              <a:rPr lang="en-US" altLang="ja-JP" sz="900" dirty="0">
                <a:solidFill>
                  <a:srgbClr val="0070C0"/>
                </a:solidFill>
                <a:latin typeface="Meiryo" panose="020B0604030504040204" pitchFamily="34" charset="-128"/>
                <a:ea typeface="Meiryo" panose="020B0604030504040204" pitchFamily="34" charset="-128"/>
              </a:rPr>
              <a:t>PostgreSQL</a:t>
            </a:r>
            <a:r>
              <a:rPr lang="ja-JP" altLang="en-US" sz="900">
                <a:solidFill>
                  <a:srgbClr val="0070C0"/>
                </a:solidFill>
                <a:latin typeface="Meiryo" panose="020B0604030504040204" pitchFamily="34" charset="-128"/>
                <a:ea typeface="Meiryo" panose="020B0604030504040204" pitchFamily="34" charset="-128"/>
              </a:rPr>
              <a:t>へ改名</a:t>
            </a:r>
            <a:endParaRPr lang="en-US" altLang="ja-JP" sz="900" dirty="0">
              <a:solidFill>
                <a:srgbClr val="0070C0"/>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D480A0C5-FB48-5C48-B353-9C70A719A26A}"/>
              </a:ext>
            </a:extLst>
          </p:cNvPr>
          <p:cNvSpPr/>
          <p:nvPr/>
        </p:nvSpPr>
        <p:spPr>
          <a:xfrm>
            <a:off x="3048287" y="5979644"/>
            <a:ext cx="3042821" cy="415498"/>
          </a:xfrm>
          <a:prstGeom prst="rect">
            <a:avLst/>
          </a:prstGeom>
        </p:spPr>
        <p:txBody>
          <a:bodyPr wrap="none">
            <a:spAutoFit/>
          </a:bodyPr>
          <a:lstStyle/>
          <a:p>
            <a:pPr algn="ctr"/>
            <a:r>
              <a:rPr lang="en-US" altLang="ja-JP" sz="1200" dirty="0">
                <a:solidFill>
                  <a:srgbClr val="0070C0"/>
                </a:solidFill>
                <a:latin typeface="Meiryo" panose="020B0604030504040204" pitchFamily="34" charset="-128"/>
                <a:ea typeface="Meiryo" panose="020B0604030504040204" pitchFamily="34" charset="-128"/>
              </a:rPr>
              <a:t>1995</a:t>
            </a:r>
            <a:r>
              <a:rPr lang="ja-JP" altLang="en-US" sz="1200">
                <a:solidFill>
                  <a:srgbClr val="0070C0"/>
                </a:solidFill>
                <a:latin typeface="Meiryo" panose="020B0604030504040204" pitchFamily="34" charset="-128"/>
                <a:ea typeface="Meiryo" panose="020B0604030504040204" pitchFamily="34" charset="-128"/>
              </a:rPr>
              <a:t>年</a:t>
            </a:r>
            <a:r>
              <a:rPr lang="en-US" altLang="ja-JP" sz="1200" dirty="0">
                <a:solidFill>
                  <a:srgbClr val="0070C0"/>
                </a:solidFill>
                <a:latin typeface="Meiryo" panose="020B0604030504040204" pitchFamily="34" charset="-128"/>
                <a:ea typeface="Meiryo" panose="020B0604030504040204" pitchFamily="34" charset="-128"/>
              </a:rPr>
              <a:t>  MySQL AB</a:t>
            </a:r>
            <a:r>
              <a:rPr lang="ja-JP" altLang="en-US" sz="1200">
                <a:solidFill>
                  <a:srgbClr val="0070C0"/>
                </a:solidFill>
                <a:latin typeface="Meiryo" panose="020B0604030504040204" pitchFamily="34" charset="-128"/>
                <a:ea typeface="Meiryo" panose="020B0604030504040204" pitchFamily="34" charset="-128"/>
              </a:rPr>
              <a:t>が</a:t>
            </a:r>
            <a:r>
              <a:rPr lang="en-US" altLang="ja-JP" sz="1200" dirty="0">
                <a:solidFill>
                  <a:srgbClr val="0070C0"/>
                </a:solidFill>
                <a:latin typeface="Meiryo" panose="020B0604030504040204" pitchFamily="34" charset="-128"/>
                <a:ea typeface="Meiryo" panose="020B0604030504040204" pitchFamily="34" charset="-128"/>
              </a:rPr>
              <a:t>MySQL</a:t>
            </a:r>
            <a:r>
              <a:rPr lang="ja-JP" altLang="en-US" sz="1200">
                <a:solidFill>
                  <a:srgbClr val="0070C0"/>
                </a:solidFill>
                <a:latin typeface="Meiryo" panose="020B0604030504040204" pitchFamily="34" charset="-128"/>
                <a:ea typeface="Meiryo" panose="020B0604030504040204" pitchFamily="34" charset="-128"/>
              </a:rPr>
              <a:t>をリリース</a:t>
            </a:r>
            <a:endParaRPr lang="en-US" altLang="ja-JP" sz="1200" dirty="0">
              <a:solidFill>
                <a:srgbClr val="0070C0"/>
              </a:solidFill>
              <a:latin typeface="Meiryo" panose="020B0604030504040204" pitchFamily="34" charset="-128"/>
              <a:ea typeface="Meiryo" panose="020B0604030504040204" pitchFamily="34" charset="-128"/>
            </a:endParaRPr>
          </a:p>
          <a:p>
            <a:pPr algn="ctr"/>
            <a:r>
              <a:rPr lang="en-US" altLang="ja-JP" sz="900" dirty="0">
                <a:solidFill>
                  <a:srgbClr val="0070C0"/>
                </a:solidFill>
                <a:latin typeface="Meiryo" panose="020B0604030504040204" pitchFamily="34" charset="-128"/>
                <a:ea typeface="Meiryo" panose="020B0604030504040204" pitchFamily="34" charset="-128"/>
              </a:rPr>
              <a:t>2008</a:t>
            </a:r>
            <a:r>
              <a:rPr lang="ja-JP" altLang="en-US" sz="900">
                <a:solidFill>
                  <a:srgbClr val="0070C0"/>
                </a:solidFill>
                <a:latin typeface="Meiryo" panose="020B0604030504040204" pitchFamily="34" charset="-128"/>
                <a:ea typeface="Meiryo" panose="020B0604030504040204" pitchFamily="34" charset="-128"/>
              </a:rPr>
              <a:t>年サンマイクロ</a:t>
            </a:r>
            <a:r>
              <a:rPr lang="en-US" altLang="ja-JP" sz="900" dirty="0">
                <a:solidFill>
                  <a:srgbClr val="0070C0"/>
                </a:solidFill>
                <a:latin typeface="Meiryo" panose="020B0604030504040204" pitchFamily="34" charset="-128"/>
                <a:ea typeface="Meiryo" panose="020B0604030504040204" pitchFamily="34" charset="-128"/>
              </a:rPr>
              <a:t> </a:t>
            </a:r>
            <a:r>
              <a:rPr lang="ja-JP" altLang="en-US" sz="900">
                <a:solidFill>
                  <a:srgbClr val="0070C0"/>
                </a:solidFill>
                <a:latin typeface="Meiryo" panose="020B0604030504040204" pitchFamily="34" charset="-128"/>
                <a:ea typeface="Meiryo" panose="020B0604030504040204" pitchFamily="34" charset="-128"/>
              </a:rPr>
              <a:t>→</a:t>
            </a:r>
            <a:r>
              <a:rPr lang="en-US" altLang="ja-JP" sz="900" dirty="0">
                <a:solidFill>
                  <a:srgbClr val="0070C0"/>
                </a:solidFill>
                <a:latin typeface="Meiryo" panose="020B0604030504040204" pitchFamily="34" charset="-128"/>
                <a:ea typeface="Meiryo" panose="020B0604030504040204" pitchFamily="34" charset="-128"/>
              </a:rPr>
              <a:t> 2010</a:t>
            </a:r>
            <a:r>
              <a:rPr lang="ja-JP" altLang="en-US" sz="900">
                <a:solidFill>
                  <a:srgbClr val="0070C0"/>
                </a:solidFill>
                <a:latin typeface="Meiryo" panose="020B0604030504040204" pitchFamily="34" charset="-128"/>
                <a:ea typeface="Meiryo" panose="020B0604030504040204" pitchFamily="34" charset="-128"/>
              </a:rPr>
              <a:t>年オラクルに買収</a:t>
            </a:r>
            <a:endParaRPr lang="en-US" altLang="ja-JP" sz="900" dirty="0">
              <a:solidFill>
                <a:srgbClr val="0070C0"/>
              </a:solidFill>
              <a:latin typeface="Meiryo" panose="020B0604030504040204" pitchFamily="34" charset="-128"/>
              <a:ea typeface="Meiryo" panose="020B0604030504040204" pitchFamily="34" charset="-128"/>
            </a:endParaRPr>
          </a:p>
        </p:txBody>
      </p:sp>
      <p:cxnSp>
        <p:nvCxnSpPr>
          <p:cNvPr id="36" name="直線矢印コネクタ 35">
            <a:extLst>
              <a:ext uri="{FF2B5EF4-FFF2-40B4-BE49-F238E27FC236}">
                <a16:creationId xmlns:a16="http://schemas.microsoft.com/office/drawing/2014/main" id="{0F9821D4-46E2-1846-A45A-3F9EA0A29FF8}"/>
              </a:ext>
            </a:extLst>
          </p:cNvPr>
          <p:cNvCxnSpPr>
            <a:stCxn id="22" idx="2"/>
            <a:endCxn id="23" idx="0"/>
          </p:cNvCxnSpPr>
          <p:nvPr/>
        </p:nvCxnSpPr>
        <p:spPr>
          <a:xfrm>
            <a:off x="4569699" y="1502608"/>
            <a:ext cx="2301" cy="423796"/>
          </a:xfrm>
          <a:prstGeom prst="straightConnector1">
            <a:avLst/>
          </a:prstGeom>
          <a:ln>
            <a:solidFill>
              <a:schemeClr val="accent6">
                <a:lumMod val="40000"/>
                <a:lumOff val="6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97BD7E86-F6C0-D84A-A027-352D880F6F3C}"/>
              </a:ext>
            </a:extLst>
          </p:cNvPr>
          <p:cNvCxnSpPr>
            <a:cxnSpLocks/>
            <a:stCxn id="23" idx="2"/>
            <a:endCxn id="25" idx="0"/>
          </p:cNvCxnSpPr>
          <p:nvPr/>
        </p:nvCxnSpPr>
        <p:spPr>
          <a:xfrm flipH="1">
            <a:off x="2285322" y="2480402"/>
            <a:ext cx="2286678" cy="245914"/>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16E89517-A834-9C44-972F-1416396C1BB0}"/>
              </a:ext>
            </a:extLst>
          </p:cNvPr>
          <p:cNvCxnSpPr>
            <a:cxnSpLocks/>
            <a:stCxn id="23" idx="2"/>
            <a:endCxn id="27" idx="0"/>
          </p:cNvCxnSpPr>
          <p:nvPr/>
        </p:nvCxnSpPr>
        <p:spPr>
          <a:xfrm>
            <a:off x="4572000" y="2480402"/>
            <a:ext cx="2467085" cy="837464"/>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2DBDA853-6FB2-0240-B55E-870C0FB844FC}"/>
              </a:ext>
            </a:extLst>
          </p:cNvPr>
          <p:cNvCxnSpPr>
            <a:cxnSpLocks/>
            <a:stCxn id="23" idx="2"/>
            <a:endCxn id="30" idx="0"/>
          </p:cNvCxnSpPr>
          <p:nvPr/>
        </p:nvCxnSpPr>
        <p:spPr>
          <a:xfrm>
            <a:off x="4572000" y="2480402"/>
            <a:ext cx="432111" cy="1146766"/>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5D71CA86-CD9D-3642-83C7-50063738BE85}"/>
              </a:ext>
            </a:extLst>
          </p:cNvPr>
          <p:cNvCxnSpPr>
            <a:cxnSpLocks/>
            <a:stCxn id="25" idx="2"/>
            <a:endCxn id="28" idx="0"/>
          </p:cNvCxnSpPr>
          <p:nvPr/>
        </p:nvCxnSpPr>
        <p:spPr>
          <a:xfrm flipH="1">
            <a:off x="1840536" y="3157203"/>
            <a:ext cx="444786" cy="1107459"/>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801C7C22-374D-EA47-A43D-0CEE8411BE51}"/>
              </a:ext>
            </a:extLst>
          </p:cNvPr>
          <p:cNvCxnSpPr>
            <a:cxnSpLocks/>
            <a:stCxn id="28" idx="2"/>
            <a:endCxn id="29" idx="0"/>
          </p:cNvCxnSpPr>
          <p:nvPr/>
        </p:nvCxnSpPr>
        <p:spPr>
          <a:xfrm>
            <a:off x="1840536" y="4680160"/>
            <a:ext cx="0" cy="180417"/>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07019F58-5483-1541-B02B-91C03AFABE90}"/>
              </a:ext>
            </a:extLst>
          </p:cNvPr>
          <p:cNvCxnSpPr>
            <a:cxnSpLocks/>
            <a:stCxn id="29" idx="2"/>
            <a:endCxn id="32" idx="0"/>
          </p:cNvCxnSpPr>
          <p:nvPr/>
        </p:nvCxnSpPr>
        <p:spPr>
          <a:xfrm>
            <a:off x="1840536" y="5137576"/>
            <a:ext cx="0" cy="164225"/>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77750F67-1F54-F944-9B6D-A04A854FD196}"/>
              </a:ext>
            </a:extLst>
          </p:cNvPr>
          <p:cNvCxnSpPr>
            <a:cxnSpLocks/>
            <a:stCxn id="25" idx="2"/>
            <a:endCxn id="33" idx="0"/>
          </p:cNvCxnSpPr>
          <p:nvPr/>
        </p:nvCxnSpPr>
        <p:spPr>
          <a:xfrm>
            <a:off x="2285322" y="3157203"/>
            <a:ext cx="4479166" cy="2146120"/>
          </a:xfrm>
          <a:prstGeom prst="straightConnector1">
            <a:avLst/>
          </a:prstGeom>
          <a:ln w="28575">
            <a:solidFill>
              <a:schemeClr val="accent6">
                <a:lumMod val="40000"/>
                <a:lumOff val="60000"/>
              </a:schemeClr>
            </a:solidFill>
            <a:prstDash val="soli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512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BA3A756E-1E05-9A40-B665-A524471690C5}"/>
              </a:ext>
            </a:extLst>
          </p:cNvPr>
          <p:cNvSpPr/>
          <p:nvPr/>
        </p:nvSpPr>
        <p:spPr>
          <a:xfrm>
            <a:off x="4614960" y="1055548"/>
            <a:ext cx="4228333" cy="523478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65245CE5-D858-6B4E-AFF2-106909162BBA}"/>
              </a:ext>
            </a:extLst>
          </p:cNvPr>
          <p:cNvSpPr/>
          <p:nvPr/>
        </p:nvSpPr>
        <p:spPr>
          <a:xfrm>
            <a:off x="276161" y="1055548"/>
            <a:ext cx="4228333" cy="52347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2A38CB-6F22-7449-ABDA-D375C3D3E0C0}"/>
              </a:ext>
            </a:extLst>
          </p:cNvPr>
          <p:cNvSpPr>
            <a:spLocks noGrp="1"/>
          </p:cNvSpPr>
          <p:nvPr>
            <p:ph type="title"/>
          </p:nvPr>
        </p:nvSpPr>
        <p:spPr/>
        <p:txBody>
          <a:bodyPr/>
          <a:lstStyle/>
          <a:p>
            <a:r>
              <a:rPr kumimoji="1" lang="ja-JP" altLang="en-US"/>
              <a:t>リレーショナル・データベースの革新性</a:t>
            </a:r>
          </a:p>
        </p:txBody>
      </p:sp>
      <p:sp>
        <p:nvSpPr>
          <p:cNvPr id="3" name="スライド番号プレースホルダー 2">
            <a:extLst>
              <a:ext uri="{FF2B5EF4-FFF2-40B4-BE49-F238E27FC236}">
                <a16:creationId xmlns:a16="http://schemas.microsoft.com/office/drawing/2014/main" id="{4C1AD7D7-5FA5-8044-85D3-3DD7204BDEAC}"/>
              </a:ext>
            </a:extLst>
          </p:cNvPr>
          <p:cNvSpPr>
            <a:spLocks noGrp="1"/>
          </p:cNvSpPr>
          <p:nvPr>
            <p:ph type="sldNum" sz="quarter" idx="12"/>
          </p:nvPr>
        </p:nvSpPr>
        <p:spPr/>
        <p:txBody>
          <a:bodyPr/>
          <a:lstStyle/>
          <a:p>
            <a:fld id="{8FF8CC5D-A65D-5946-99B5-645367A967AD}" type="slidenum">
              <a:rPr kumimoji="1" lang="ja-JP" altLang="en-US" sz="1050" smtClean="0"/>
              <a:t>13</a:t>
            </a:fld>
            <a:endParaRPr kumimoji="1" lang="ja-JP" altLang="en-US" sz="1050"/>
          </a:p>
        </p:txBody>
      </p:sp>
      <p:pic>
        <p:nvPicPr>
          <p:cNvPr id="12" name="図 11">
            <a:extLst>
              <a:ext uri="{FF2B5EF4-FFF2-40B4-BE49-F238E27FC236}">
                <a16:creationId xmlns:a16="http://schemas.microsoft.com/office/drawing/2014/main" id="{C3B33A3B-962E-E542-8F90-C51136CDCFA0}"/>
              </a:ext>
            </a:extLst>
          </p:cNvPr>
          <p:cNvPicPr>
            <a:picLocks noChangeAspect="1"/>
          </p:cNvPicPr>
          <p:nvPr/>
        </p:nvPicPr>
        <p:blipFill>
          <a:blip r:embed="rId2"/>
          <a:stretch>
            <a:fillRect/>
          </a:stretch>
        </p:blipFill>
        <p:spPr>
          <a:xfrm>
            <a:off x="487884" y="2229857"/>
            <a:ext cx="3749861" cy="1728452"/>
          </a:xfrm>
          <a:prstGeom prst="rect">
            <a:avLst/>
          </a:prstGeom>
          <a:effectLst>
            <a:outerShdw blurRad="50800" dist="38100" dir="2700000" algn="tl" rotWithShape="0">
              <a:prstClr val="black">
                <a:alpha val="40000"/>
              </a:prstClr>
            </a:outerShdw>
          </a:effectLst>
        </p:spPr>
      </p:pic>
      <p:sp>
        <p:nvSpPr>
          <p:cNvPr id="13" name="正方形/長方形 12">
            <a:extLst>
              <a:ext uri="{FF2B5EF4-FFF2-40B4-BE49-F238E27FC236}">
                <a16:creationId xmlns:a16="http://schemas.microsoft.com/office/drawing/2014/main" id="{E06C88C9-8903-284D-820A-53CE537C075E}"/>
              </a:ext>
            </a:extLst>
          </p:cNvPr>
          <p:cNvSpPr/>
          <p:nvPr/>
        </p:nvSpPr>
        <p:spPr>
          <a:xfrm>
            <a:off x="4449468" y="2945169"/>
            <a:ext cx="4572000" cy="307777"/>
          </a:xfrm>
          <a:prstGeom prst="rect">
            <a:avLst/>
          </a:prstGeom>
        </p:spPr>
        <p:txBody>
          <a:bodyPr>
            <a:spAutoFit/>
          </a:bodyPr>
          <a:lstStyle/>
          <a:p>
            <a:pPr algn="ctr"/>
            <a:r>
              <a:rPr lang="en-US" altLang="ja-JP" sz="1400" b="1" dirty="0">
                <a:solidFill>
                  <a:srgbClr val="0070C0"/>
                </a:solidFill>
                <a:latin typeface="游ゴシック" panose="020B0400000000000000" pitchFamily="34" charset="-128"/>
                <a:ea typeface="游ゴシック" panose="020B0400000000000000" pitchFamily="34" charset="-128"/>
              </a:rPr>
              <a:t>SELECT</a:t>
            </a:r>
            <a:r>
              <a:rPr lang="en-US" altLang="ja-JP" sz="1400" dirty="0">
                <a:solidFill>
                  <a:srgbClr val="0070C0"/>
                </a:solidFill>
                <a:latin typeface="游ゴシック" panose="020B0400000000000000" pitchFamily="34" charset="-128"/>
                <a:ea typeface="游ゴシック" panose="020B0400000000000000" pitchFamily="34" charset="-128"/>
              </a:rPr>
              <a:t> </a:t>
            </a:r>
            <a:r>
              <a:rPr lang="ja-JP" altLang="en-US" sz="1400">
                <a:solidFill>
                  <a:srgbClr val="0070C0"/>
                </a:solidFill>
                <a:latin typeface="游ゴシック" panose="020B0400000000000000" pitchFamily="34" charset="-128"/>
                <a:ea typeface="游ゴシック" panose="020B0400000000000000" pitchFamily="34" charset="-128"/>
              </a:rPr>
              <a:t>社員名 </a:t>
            </a:r>
            <a:r>
              <a:rPr lang="en-US" altLang="ja-JP" sz="1400" b="1" dirty="0">
                <a:solidFill>
                  <a:srgbClr val="0070C0"/>
                </a:solidFill>
                <a:latin typeface="游ゴシック" panose="020B0400000000000000" pitchFamily="34" charset="-128"/>
                <a:ea typeface="游ゴシック" panose="020B0400000000000000" pitchFamily="34" charset="-128"/>
              </a:rPr>
              <a:t>FROM</a:t>
            </a:r>
            <a:r>
              <a:rPr lang="en-US" altLang="ja-JP" sz="1400" dirty="0">
                <a:solidFill>
                  <a:srgbClr val="0070C0"/>
                </a:solidFill>
                <a:latin typeface="游ゴシック" panose="020B0400000000000000" pitchFamily="34" charset="-128"/>
                <a:ea typeface="游ゴシック" panose="020B0400000000000000" pitchFamily="34" charset="-128"/>
              </a:rPr>
              <a:t> </a:t>
            </a:r>
            <a:r>
              <a:rPr lang="ja-JP" altLang="en-US" sz="1400">
                <a:solidFill>
                  <a:srgbClr val="0070C0"/>
                </a:solidFill>
                <a:latin typeface="游ゴシック" panose="020B0400000000000000" pitchFamily="34" charset="-128"/>
                <a:ea typeface="游ゴシック" panose="020B0400000000000000" pitchFamily="34" charset="-128"/>
              </a:rPr>
              <a:t>社員 </a:t>
            </a:r>
            <a:r>
              <a:rPr lang="en-US" altLang="ja-JP" sz="1400" b="1" dirty="0">
                <a:solidFill>
                  <a:srgbClr val="0070C0"/>
                </a:solidFill>
                <a:latin typeface="游ゴシック" panose="020B0400000000000000" pitchFamily="34" charset="-128"/>
                <a:ea typeface="游ゴシック" panose="020B0400000000000000" pitchFamily="34" charset="-128"/>
              </a:rPr>
              <a:t>WHERE</a:t>
            </a:r>
            <a:r>
              <a:rPr lang="en-US" altLang="ja-JP" sz="1400" dirty="0">
                <a:solidFill>
                  <a:srgbClr val="0070C0"/>
                </a:solidFill>
                <a:latin typeface="游ゴシック" panose="020B0400000000000000" pitchFamily="34" charset="-128"/>
                <a:ea typeface="游ゴシック" panose="020B0400000000000000" pitchFamily="34" charset="-128"/>
              </a:rPr>
              <a:t> </a:t>
            </a:r>
            <a:r>
              <a:rPr lang="ja-JP" altLang="en-US" sz="1400">
                <a:solidFill>
                  <a:srgbClr val="0070C0"/>
                </a:solidFill>
                <a:latin typeface="游ゴシック" panose="020B0400000000000000" pitchFamily="34" charset="-128"/>
                <a:ea typeface="游ゴシック" panose="020B0400000000000000" pitchFamily="34" charset="-128"/>
              </a:rPr>
              <a:t>年齢 </a:t>
            </a:r>
            <a:r>
              <a:rPr lang="en-US" altLang="ja-JP" sz="1400" dirty="0">
                <a:solidFill>
                  <a:srgbClr val="0070C0"/>
                </a:solidFill>
                <a:latin typeface="游ゴシック" panose="020B0400000000000000" pitchFamily="34" charset="-128"/>
                <a:ea typeface="游ゴシック" panose="020B0400000000000000" pitchFamily="34" charset="-128"/>
              </a:rPr>
              <a:t>&lt; 30;</a:t>
            </a:r>
            <a:endParaRPr lang="ja-JP" altLang="en-US" sz="1400">
              <a:solidFill>
                <a:srgbClr val="0070C0"/>
              </a:solidFill>
            </a:endParaRPr>
          </a:p>
        </p:txBody>
      </p:sp>
      <p:sp>
        <p:nvSpPr>
          <p:cNvPr id="14" name="テキスト ボックス 13">
            <a:extLst>
              <a:ext uri="{FF2B5EF4-FFF2-40B4-BE49-F238E27FC236}">
                <a16:creationId xmlns:a16="http://schemas.microsoft.com/office/drawing/2014/main" id="{3295E92D-AC72-BA4E-AB06-48F77AC2344A}"/>
              </a:ext>
            </a:extLst>
          </p:cNvPr>
          <p:cNvSpPr txBox="1"/>
          <p:nvPr/>
        </p:nvSpPr>
        <p:spPr>
          <a:xfrm>
            <a:off x="1219534" y="1402268"/>
            <a:ext cx="2236510" cy="769441"/>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使いやすいデータ構造</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2800" b="1">
                <a:solidFill>
                  <a:srgbClr val="0070C0"/>
                </a:solidFill>
                <a:latin typeface="Meiryo" panose="020B0604030504040204" pitchFamily="34" charset="-128"/>
                <a:ea typeface="Meiryo" panose="020B0604030504040204" pitchFamily="34" charset="-128"/>
              </a:rPr>
              <a:t>テーブル</a:t>
            </a:r>
          </a:p>
        </p:txBody>
      </p:sp>
      <p:sp>
        <p:nvSpPr>
          <p:cNvPr id="15" name="テキスト ボックス 14">
            <a:extLst>
              <a:ext uri="{FF2B5EF4-FFF2-40B4-BE49-F238E27FC236}">
                <a16:creationId xmlns:a16="http://schemas.microsoft.com/office/drawing/2014/main" id="{F688B4EA-9367-9A4C-A8B0-B6A55BF04A2F}"/>
              </a:ext>
            </a:extLst>
          </p:cNvPr>
          <p:cNvSpPr txBox="1"/>
          <p:nvPr/>
        </p:nvSpPr>
        <p:spPr>
          <a:xfrm>
            <a:off x="4771451" y="1402268"/>
            <a:ext cx="3877985" cy="769441"/>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使いやすいユーザー・インターフェイス</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en-US" altLang="ja-JP" sz="2800" b="1" dirty="0">
                <a:solidFill>
                  <a:srgbClr val="0070C0"/>
                </a:solidFill>
                <a:latin typeface="Meiryo" panose="020B0604030504040204" pitchFamily="34" charset="-128"/>
                <a:ea typeface="Meiryo" panose="020B0604030504040204" pitchFamily="34" charset="-128"/>
              </a:rPr>
              <a:t>SQL</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22276E76-5047-EB45-A994-298914A17EF6}"/>
              </a:ext>
            </a:extLst>
          </p:cNvPr>
          <p:cNvSpPr/>
          <p:nvPr/>
        </p:nvSpPr>
        <p:spPr>
          <a:xfrm>
            <a:off x="444926" y="4080535"/>
            <a:ext cx="3749861" cy="1754326"/>
          </a:xfrm>
          <a:prstGeom prst="rect">
            <a:avLst/>
          </a:prstGeom>
        </p:spPr>
        <p:txBody>
          <a:bodyPr wrap="square">
            <a:spAutoFit/>
          </a:bodyPr>
          <a:lstStyle/>
          <a:p>
            <a:pPr marL="171450" indent="-171450">
              <a:buFont typeface="Wingdings" pitchFamily="2" charset="2"/>
              <a:buChar char="l"/>
            </a:pPr>
            <a:r>
              <a:rPr lang="ja-JP" altLang="en-US" sz="1200" b="1" u="sng">
                <a:solidFill>
                  <a:srgbClr val="0070C0"/>
                </a:solidFill>
                <a:latin typeface="游ゴシック" panose="020B0400000000000000" pitchFamily="34" charset="-128"/>
                <a:ea typeface="游ゴシック" panose="020B0400000000000000" pitchFamily="34" charset="-128"/>
              </a:rPr>
              <a:t>データを格納する方法が直観的にイメージしやすい</a:t>
            </a:r>
            <a:r>
              <a:rPr lang="ja-JP" altLang="en-US" sz="1200">
                <a:solidFill>
                  <a:srgbClr val="0070C0"/>
                </a:solidFill>
                <a:latin typeface="游ゴシック" panose="020B0400000000000000" pitchFamily="34" charset="-128"/>
                <a:ea typeface="游ゴシック" panose="020B0400000000000000" pitchFamily="34" charset="-128"/>
              </a:rPr>
              <a:t>。こうした二次元表によるデータ管理は、</a:t>
            </a:r>
            <a:r>
              <a:rPr lang="en-US" altLang="ja-JP" sz="1200" dirty="0">
                <a:solidFill>
                  <a:srgbClr val="0070C0"/>
                </a:solidFill>
                <a:latin typeface="游ゴシック" panose="020B0400000000000000" pitchFamily="34" charset="-128"/>
                <a:ea typeface="游ゴシック" panose="020B0400000000000000" pitchFamily="34" charset="-128"/>
              </a:rPr>
              <a:t>Excel</a:t>
            </a:r>
            <a:r>
              <a:rPr lang="ja-JP" altLang="en-US" sz="1200">
                <a:solidFill>
                  <a:srgbClr val="0070C0"/>
                </a:solidFill>
                <a:latin typeface="游ゴシック" panose="020B0400000000000000" pitchFamily="34" charset="-128"/>
                <a:ea typeface="游ゴシック" panose="020B0400000000000000" pitchFamily="34" charset="-128"/>
              </a:rPr>
              <a:t>などのソフトが登場する前から一般的な方法だったため、</a:t>
            </a:r>
            <a:r>
              <a:rPr lang="en-US" altLang="ja-JP" sz="1200" dirty="0">
                <a:solidFill>
                  <a:srgbClr val="0070C0"/>
                </a:solidFill>
                <a:latin typeface="游ゴシック" panose="020B0400000000000000" pitchFamily="34" charset="-128"/>
                <a:ea typeface="游ゴシック" panose="020B0400000000000000" pitchFamily="34" charset="-128"/>
              </a:rPr>
              <a:t>RDB</a:t>
            </a:r>
            <a:r>
              <a:rPr lang="ja-JP" altLang="en-US" sz="1200">
                <a:solidFill>
                  <a:srgbClr val="0070C0"/>
                </a:solidFill>
                <a:latin typeface="游ゴシック" panose="020B0400000000000000" pitchFamily="34" charset="-128"/>
                <a:ea typeface="游ゴシック" panose="020B0400000000000000" pitchFamily="34" charset="-128"/>
              </a:rPr>
              <a:t>が登場した当時の人々にとっても受け入れやすいものだった。</a:t>
            </a:r>
            <a:endParaRPr lang="en-US" altLang="ja-JP" sz="1200" dirty="0">
              <a:solidFill>
                <a:srgbClr val="0070C0"/>
              </a:solidFill>
              <a:latin typeface="游ゴシック" panose="020B0400000000000000" pitchFamily="34" charset="-128"/>
              <a:ea typeface="游ゴシック" panose="020B0400000000000000" pitchFamily="34" charset="-128"/>
            </a:endParaRPr>
          </a:p>
          <a:p>
            <a:pPr marL="171450" indent="-171450">
              <a:buFont typeface="Wingdings" pitchFamily="2" charset="2"/>
              <a:buChar char="l"/>
            </a:pPr>
            <a:r>
              <a:rPr lang="ja-JP" altLang="en-US" sz="1200" b="1" u="sng">
                <a:solidFill>
                  <a:srgbClr val="0070C0"/>
                </a:solidFill>
                <a:latin typeface="游ゴシック" panose="020B0400000000000000" pitchFamily="34" charset="-128"/>
                <a:ea typeface="游ゴシック" panose="020B0400000000000000" pitchFamily="34" charset="-128"/>
              </a:rPr>
              <a:t>「データの位置」という概念を一切排除した</a:t>
            </a:r>
            <a:r>
              <a:rPr lang="ja-JP" altLang="en-US" sz="1200">
                <a:solidFill>
                  <a:srgbClr val="0070C0"/>
                </a:solidFill>
                <a:latin typeface="游ゴシック" panose="020B0400000000000000" pitchFamily="34" charset="-128"/>
                <a:ea typeface="游ゴシック" panose="020B0400000000000000" pitchFamily="34" charset="-128"/>
              </a:rPr>
              <a:t>。あるデータが何行目であるとか何列目であるというアドレスやポインタといった扱いの難しい位置表現を使わなくてもデータを操作できる。</a:t>
            </a:r>
            <a:endParaRPr lang="ja-JP" altLang="en-US" sz="1200">
              <a:solidFill>
                <a:srgbClr val="0070C0"/>
              </a:solidFill>
            </a:endParaRPr>
          </a:p>
        </p:txBody>
      </p:sp>
      <p:sp>
        <p:nvSpPr>
          <p:cNvPr id="17" name="正方形/長方形 16">
            <a:extLst>
              <a:ext uri="{FF2B5EF4-FFF2-40B4-BE49-F238E27FC236}">
                <a16:creationId xmlns:a16="http://schemas.microsoft.com/office/drawing/2014/main" id="{2CF93198-30C3-9140-AF0D-0C2C2237E20D}"/>
              </a:ext>
            </a:extLst>
          </p:cNvPr>
          <p:cNvSpPr/>
          <p:nvPr/>
        </p:nvSpPr>
        <p:spPr>
          <a:xfrm>
            <a:off x="4771451" y="4080535"/>
            <a:ext cx="3943173" cy="1569660"/>
          </a:xfrm>
          <a:prstGeom prst="rect">
            <a:avLst/>
          </a:prstGeom>
        </p:spPr>
        <p:txBody>
          <a:bodyPr wrap="square">
            <a:spAutoFit/>
          </a:bodyPr>
          <a:lstStyle/>
          <a:p>
            <a:pPr marL="171450" indent="-171450">
              <a:buFont typeface="Wingdings" pitchFamily="2" charset="2"/>
              <a:buChar char="l"/>
            </a:pPr>
            <a:r>
              <a:rPr lang="ja-JP" altLang="en-US" sz="1200" b="1" u="sng">
                <a:solidFill>
                  <a:srgbClr val="0070C0"/>
                </a:solidFill>
                <a:latin typeface="游ゴシック" panose="020B0400000000000000" pitchFamily="34" charset="-128"/>
                <a:ea typeface="游ゴシック" panose="020B0400000000000000" pitchFamily="34" charset="-128"/>
              </a:rPr>
              <a:t>SQLは英語に似せた構文を持っている</a:t>
            </a:r>
            <a:r>
              <a:rPr lang="ja-JP" altLang="en-US" sz="1200">
                <a:solidFill>
                  <a:srgbClr val="0070C0"/>
                </a:solidFill>
                <a:latin typeface="游ゴシック" panose="020B0400000000000000" pitchFamily="34" charset="-128"/>
                <a:ea typeface="游ゴシック" panose="020B0400000000000000" pitchFamily="34" charset="-128"/>
              </a:rPr>
              <a:t>ため、特に英語を母国語とする人々にとっては、日常言語でデータを操作できるような感覚を持つ。</a:t>
            </a:r>
          </a:p>
          <a:p>
            <a:pPr marL="171450" indent="-171450">
              <a:buFont typeface="Wingdings" pitchFamily="2" charset="2"/>
              <a:buChar char="l"/>
            </a:pPr>
            <a:r>
              <a:rPr lang="ja-JP" altLang="en-US" sz="1200" b="1" u="sng">
                <a:solidFill>
                  <a:srgbClr val="0070C0"/>
                </a:solidFill>
                <a:latin typeface="游ゴシック" panose="020B0400000000000000" pitchFamily="34" charset="-128"/>
                <a:ea typeface="游ゴシック" panose="020B0400000000000000" pitchFamily="34" charset="-128"/>
              </a:rPr>
              <a:t>ループを排除</a:t>
            </a:r>
            <a:r>
              <a:rPr lang="ja-JP" altLang="en-US" sz="1200">
                <a:solidFill>
                  <a:srgbClr val="0070C0"/>
                </a:solidFill>
                <a:latin typeface="游ゴシック" panose="020B0400000000000000" pitchFamily="34" charset="-128"/>
                <a:ea typeface="游ゴシック" panose="020B0400000000000000" pitchFamily="34" charset="-128"/>
              </a:rPr>
              <a:t>し、記述の難しさやトラブルを無くすよう工夫されている。データのアドレスをポインタや配列の添え字で操作したり、ループ処理を記述することにともなうバグを引き起こしやすいといった弊害を無くすように考えられている。</a:t>
            </a:r>
          </a:p>
        </p:txBody>
      </p:sp>
    </p:spTree>
    <p:extLst>
      <p:ext uri="{BB962C8B-B14F-4D97-AF65-F5344CB8AC3E}">
        <p14:creationId xmlns:p14="http://schemas.microsoft.com/office/powerpoint/2010/main" val="226230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2A479CF-3908-D24F-B9E1-5625CA3B63CC}"/>
              </a:ext>
            </a:extLst>
          </p:cNvPr>
          <p:cNvSpPr/>
          <p:nvPr/>
        </p:nvSpPr>
        <p:spPr>
          <a:xfrm>
            <a:off x="4614960" y="1055548"/>
            <a:ext cx="4228333" cy="523478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2531CEDA-ADB1-BC4C-B4CA-EF46A23C6398}"/>
              </a:ext>
            </a:extLst>
          </p:cNvPr>
          <p:cNvSpPr/>
          <p:nvPr/>
        </p:nvSpPr>
        <p:spPr>
          <a:xfrm>
            <a:off x="276161" y="1055548"/>
            <a:ext cx="4228333" cy="52347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839E259-4F93-B747-AE0F-4196B8F677C4}"/>
              </a:ext>
            </a:extLst>
          </p:cNvPr>
          <p:cNvSpPr>
            <a:spLocks noGrp="1"/>
          </p:cNvSpPr>
          <p:nvPr>
            <p:ph type="title"/>
          </p:nvPr>
        </p:nvSpPr>
        <p:spPr/>
        <p:txBody>
          <a:bodyPr/>
          <a:lstStyle/>
          <a:p>
            <a:r>
              <a:rPr kumimoji="1" lang="ja-JP" altLang="en-US"/>
              <a:t>リレーショナル・データベースの限界</a:t>
            </a:r>
          </a:p>
        </p:txBody>
      </p:sp>
      <p:sp>
        <p:nvSpPr>
          <p:cNvPr id="3" name="スライド番号プレースホルダー 2">
            <a:extLst>
              <a:ext uri="{FF2B5EF4-FFF2-40B4-BE49-F238E27FC236}">
                <a16:creationId xmlns:a16="http://schemas.microsoft.com/office/drawing/2014/main" id="{0D003B54-CF67-4848-A559-86C67A59C2DD}"/>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a:extLst>
              <a:ext uri="{FF2B5EF4-FFF2-40B4-BE49-F238E27FC236}">
                <a16:creationId xmlns:a16="http://schemas.microsoft.com/office/drawing/2014/main" id="{C28D46B7-4BAB-EB4E-B948-C91895609D67}"/>
              </a:ext>
            </a:extLst>
          </p:cNvPr>
          <p:cNvSpPr/>
          <p:nvPr/>
        </p:nvSpPr>
        <p:spPr>
          <a:xfrm>
            <a:off x="620707" y="1360302"/>
            <a:ext cx="3518912" cy="400110"/>
          </a:xfrm>
          <a:prstGeom prst="rect">
            <a:avLst/>
          </a:prstGeom>
        </p:spPr>
        <p:txBody>
          <a:bodyPr wrap="none">
            <a:spAutoFit/>
          </a:bodyPr>
          <a:lstStyle/>
          <a:p>
            <a:pPr algn="ctr"/>
            <a:r>
              <a:rPr lang="ja-JP" altLang="en-US" sz="2000" b="1">
                <a:solidFill>
                  <a:srgbClr val="004099"/>
                </a:solidFill>
                <a:latin typeface="Meiryo" panose="020B0604030504040204" pitchFamily="34" charset="-128"/>
                <a:ea typeface="Meiryo" panose="020B0604030504040204" pitchFamily="34" charset="-128"/>
              </a:rPr>
              <a:t>性能と信頼性のトレードオフ</a:t>
            </a:r>
            <a:endParaRPr lang="ja-JP" altLang="en-US" sz="2000" b="1" i="0">
              <a:solidFill>
                <a:srgbClr val="004099"/>
              </a:solidFill>
              <a:effectLst/>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138EC0F9-120B-0642-AF2C-E34D212A8137}"/>
              </a:ext>
            </a:extLst>
          </p:cNvPr>
          <p:cNvSpPr/>
          <p:nvPr/>
        </p:nvSpPr>
        <p:spPr>
          <a:xfrm>
            <a:off x="5482631" y="1360302"/>
            <a:ext cx="2492991" cy="400110"/>
          </a:xfrm>
          <a:prstGeom prst="rect">
            <a:avLst/>
          </a:prstGeom>
        </p:spPr>
        <p:txBody>
          <a:bodyPr wrap="none">
            <a:spAutoFit/>
          </a:bodyPr>
          <a:lstStyle/>
          <a:p>
            <a:pPr algn="ctr"/>
            <a:r>
              <a:rPr lang="ja-JP" altLang="en-US" sz="2000" b="1">
                <a:solidFill>
                  <a:srgbClr val="004099"/>
                </a:solidFill>
                <a:latin typeface="Meiryo" panose="020B0604030504040204" pitchFamily="34" charset="-128"/>
                <a:ea typeface="Meiryo" panose="020B0604030504040204" pitchFamily="34" charset="-128"/>
              </a:rPr>
              <a:t>データモデルの限界</a:t>
            </a:r>
            <a:endParaRPr lang="ja-JP" altLang="en-US" sz="2000" b="1" i="0">
              <a:solidFill>
                <a:srgbClr val="004099"/>
              </a:solidFill>
              <a:effectLst/>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E3A31907-D009-0148-AB1C-C2E9E0FB3548}"/>
              </a:ext>
            </a:extLst>
          </p:cNvPr>
          <p:cNvPicPr>
            <a:picLocks noChangeAspect="1"/>
          </p:cNvPicPr>
          <p:nvPr/>
        </p:nvPicPr>
        <p:blipFill>
          <a:blip r:embed="rId2"/>
          <a:stretch>
            <a:fillRect/>
          </a:stretch>
        </p:blipFill>
        <p:spPr>
          <a:xfrm>
            <a:off x="4725115" y="2297167"/>
            <a:ext cx="1978541" cy="911984"/>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0B68BB7B-0E04-BC4F-8810-721E4E8CC602}"/>
              </a:ext>
            </a:extLst>
          </p:cNvPr>
          <p:cNvPicPr>
            <a:picLocks noChangeAspect="1"/>
          </p:cNvPicPr>
          <p:nvPr/>
        </p:nvPicPr>
        <p:blipFill>
          <a:blip r:embed="rId3"/>
          <a:stretch>
            <a:fillRect/>
          </a:stretch>
        </p:blipFill>
        <p:spPr>
          <a:xfrm>
            <a:off x="6758889" y="2297167"/>
            <a:ext cx="1978541" cy="911984"/>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9682470F-E932-ED4F-9DF3-5F8D18597803}"/>
              </a:ext>
            </a:extLst>
          </p:cNvPr>
          <p:cNvSpPr txBox="1"/>
          <p:nvPr/>
        </p:nvSpPr>
        <p:spPr>
          <a:xfrm>
            <a:off x="6043773" y="2284893"/>
            <a:ext cx="697627" cy="215444"/>
          </a:xfrm>
          <a:prstGeom prst="rect">
            <a:avLst/>
          </a:prstGeom>
          <a:noFill/>
        </p:spPr>
        <p:txBody>
          <a:bodyPr wrap="none" rtlCol="0">
            <a:spAutoFit/>
          </a:bodyPr>
          <a:lstStyle/>
          <a:p>
            <a:pPr algn="r"/>
            <a:r>
              <a:rPr lang="ja-JP" altLang="en-US" sz="800">
                <a:latin typeface="Meiryo" panose="020B0604030504040204" pitchFamily="34" charset="-128"/>
                <a:ea typeface="Meiryo" panose="020B0604030504040204" pitchFamily="34" charset="-128"/>
              </a:rPr>
              <a:t>グラフ構造</a:t>
            </a:r>
            <a:endParaRPr kumimoji="1" lang="ja-JP" altLang="en-US" sz="8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27B8B5C-9C93-364C-94A7-29B1DA98BAA7}"/>
              </a:ext>
            </a:extLst>
          </p:cNvPr>
          <p:cNvSpPr txBox="1"/>
          <p:nvPr/>
        </p:nvSpPr>
        <p:spPr>
          <a:xfrm>
            <a:off x="7791096" y="2284893"/>
            <a:ext cx="1005403" cy="215444"/>
          </a:xfrm>
          <a:prstGeom prst="rect">
            <a:avLst/>
          </a:prstGeom>
          <a:noFill/>
        </p:spPr>
        <p:txBody>
          <a:bodyPr wrap="none" rtlCol="0">
            <a:spAutoFit/>
          </a:bodyPr>
          <a:lstStyle/>
          <a:p>
            <a:pPr algn="r"/>
            <a:r>
              <a:rPr lang="ja-JP" altLang="en-US" sz="800">
                <a:latin typeface="Meiryo" panose="020B0604030504040204" pitchFamily="34" charset="-128"/>
                <a:ea typeface="Meiryo" panose="020B0604030504040204" pitchFamily="34" charset="-128"/>
              </a:rPr>
              <a:t>非循環グラフ構造</a:t>
            </a:r>
            <a:endParaRPr kumimoji="1" lang="ja-JP" altLang="en-US" sz="800">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9CC05B5-0191-3941-BBEE-0AF92C7CF1D8}"/>
              </a:ext>
            </a:extLst>
          </p:cNvPr>
          <p:cNvSpPr txBox="1"/>
          <p:nvPr/>
        </p:nvSpPr>
        <p:spPr>
          <a:xfrm>
            <a:off x="4655841" y="1960930"/>
            <a:ext cx="2698175" cy="30777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グラフ構造データの扱いが苦手</a:t>
            </a:r>
          </a:p>
        </p:txBody>
      </p:sp>
      <p:sp>
        <p:nvSpPr>
          <p:cNvPr id="13" name="テキスト ボックス 12">
            <a:extLst>
              <a:ext uri="{FF2B5EF4-FFF2-40B4-BE49-F238E27FC236}">
                <a16:creationId xmlns:a16="http://schemas.microsoft.com/office/drawing/2014/main" id="{5EE7D2A0-3B74-024A-A56C-544D93DB9A20}"/>
              </a:ext>
            </a:extLst>
          </p:cNvPr>
          <p:cNvSpPr txBox="1"/>
          <p:nvPr/>
        </p:nvSpPr>
        <p:spPr>
          <a:xfrm>
            <a:off x="4655841" y="3614940"/>
            <a:ext cx="2518638" cy="30777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非構造化データの扱いが苦手</a:t>
            </a:r>
          </a:p>
        </p:txBody>
      </p:sp>
      <p:grpSp>
        <p:nvGrpSpPr>
          <p:cNvPr id="30" name="グループ化 29">
            <a:extLst>
              <a:ext uri="{FF2B5EF4-FFF2-40B4-BE49-F238E27FC236}">
                <a16:creationId xmlns:a16="http://schemas.microsoft.com/office/drawing/2014/main" id="{51077AA5-52D6-B345-9A2E-2074CD4261C2}"/>
              </a:ext>
            </a:extLst>
          </p:cNvPr>
          <p:cNvGrpSpPr/>
          <p:nvPr/>
        </p:nvGrpSpPr>
        <p:grpSpPr>
          <a:xfrm>
            <a:off x="4742702" y="3982140"/>
            <a:ext cx="1225848" cy="1695164"/>
            <a:chOff x="6058786" y="1095080"/>
            <a:chExt cx="2403835" cy="3637176"/>
          </a:xfrm>
          <a:effectLst>
            <a:outerShdw blurRad="50800" dist="38100" dir="2700000" algn="tl" rotWithShape="0">
              <a:prstClr val="black">
                <a:alpha val="40000"/>
              </a:prstClr>
            </a:outerShdw>
          </a:effectLst>
        </p:grpSpPr>
        <p:sp>
          <p:nvSpPr>
            <p:cNvPr id="14" name="正方形/長方形 13">
              <a:extLst>
                <a:ext uri="{FF2B5EF4-FFF2-40B4-BE49-F238E27FC236}">
                  <a16:creationId xmlns:a16="http://schemas.microsoft.com/office/drawing/2014/main" id="{1B4EEEC6-E602-5B43-A461-05FC2F321E3D}"/>
                </a:ext>
              </a:extLst>
            </p:cNvPr>
            <p:cNvSpPr/>
            <p:nvPr/>
          </p:nvSpPr>
          <p:spPr>
            <a:xfrm>
              <a:off x="6058786" y="1291472"/>
              <a:ext cx="2403835" cy="344078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cs typeface="ＭＳ Ｐゴシック"/>
              </a:endParaRPr>
            </a:p>
          </p:txBody>
        </p:sp>
        <p:sp>
          <p:nvSpPr>
            <p:cNvPr id="15" name="正方形/長方形 14">
              <a:extLst>
                <a:ext uri="{FF2B5EF4-FFF2-40B4-BE49-F238E27FC236}">
                  <a16:creationId xmlns:a16="http://schemas.microsoft.com/office/drawing/2014/main" id="{60C7F6E1-4639-1C48-8AD9-FF9B4A7E39AC}"/>
                </a:ext>
              </a:extLst>
            </p:cNvPr>
            <p:cNvSpPr/>
            <p:nvPr/>
          </p:nvSpPr>
          <p:spPr>
            <a:xfrm>
              <a:off x="6248497" y="1095080"/>
              <a:ext cx="2024411" cy="41320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chemeClr val="tx2"/>
                  </a:solidFill>
                  <a:cs typeface="ＭＳ Ｐゴシック"/>
                </a:rPr>
                <a:t>ドキュメント</a:t>
              </a:r>
              <a:endParaRPr kumimoji="1" lang="ja-JP" altLang="en-US" sz="800" dirty="0">
                <a:solidFill>
                  <a:schemeClr val="tx2"/>
                </a:solidFill>
                <a:cs typeface="ＭＳ Ｐゴシック"/>
              </a:endParaRPr>
            </a:p>
          </p:txBody>
        </p:sp>
        <p:sp>
          <p:nvSpPr>
            <p:cNvPr id="16" name="正方形/長方形 15">
              <a:extLst>
                <a:ext uri="{FF2B5EF4-FFF2-40B4-BE49-F238E27FC236}">
                  <a16:creationId xmlns:a16="http://schemas.microsoft.com/office/drawing/2014/main" id="{0ECBCCA3-0197-EA44-A487-DF142C23C8B0}"/>
                </a:ext>
              </a:extLst>
            </p:cNvPr>
            <p:cNvSpPr/>
            <p:nvPr/>
          </p:nvSpPr>
          <p:spPr>
            <a:xfrm>
              <a:off x="6239369" y="17078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7" name="正方形/長方形 16">
              <a:extLst>
                <a:ext uri="{FF2B5EF4-FFF2-40B4-BE49-F238E27FC236}">
                  <a16:creationId xmlns:a16="http://schemas.microsoft.com/office/drawing/2014/main" id="{E80430F4-292B-DB4C-A952-748A623AA7FF}"/>
                </a:ext>
              </a:extLst>
            </p:cNvPr>
            <p:cNvSpPr/>
            <p:nvPr/>
          </p:nvSpPr>
          <p:spPr>
            <a:xfrm>
              <a:off x="6745472" y="220744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8" name="正方形/長方形 17">
              <a:extLst>
                <a:ext uri="{FF2B5EF4-FFF2-40B4-BE49-F238E27FC236}">
                  <a16:creationId xmlns:a16="http://schemas.microsoft.com/office/drawing/2014/main" id="{A3C842EA-7E65-164C-8231-FC1975B46CFF}"/>
                </a:ext>
              </a:extLst>
            </p:cNvPr>
            <p:cNvSpPr/>
            <p:nvPr/>
          </p:nvSpPr>
          <p:spPr>
            <a:xfrm>
              <a:off x="7251574" y="27039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9" name="正方形/長方形 18">
              <a:extLst>
                <a:ext uri="{FF2B5EF4-FFF2-40B4-BE49-F238E27FC236}">
                  <a16:creationId xmlns:a16="http://schemas.microsoft.com/office/drawing/2014/main" id="{0EB0B166-7D19-C245-9991-6010839405F1}"/>
                </a:ext>
              </a:extLst>
            </p:cNvPr>
            <p:cNvSpPr/>
            <p:nvPr/>
          </p:nvSpPr>
          <p:spPr>
            <a:xfrm>
              <a:off x="7748548"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20" name="正方形/長方形 19">
              <a:extLst>
                <a:ext uri="{FF2B5EF4-FFF2-40B4-BE49-F238E27FC236}">
                  <a16:creationId xmlns:a16="http://schemas.microsoft.com/office/drawing/2014/main" id="{347BF676-732E-7B42-8AA7-B8671ED9532D}"/>
                </a:ext>
              </a:extLst>
            </p:cNvPr>
            <p:cNvSpPr/>
            <p:nvPr/>
          </p:nvSpPr>
          <p:spPr>
            <a:xfrm>
              <a:off x="6745471" y="3220040"/>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21" name="正方形/長方形 20">
              <a:extLst>
                <a:ext uri="{FF2B5EF4-FFF2-40B4-BE49-F238E27FC236}">
                  <a16:creationId xmlns:a16="http://schemas.microsoft.com/office/drawing/2014/main" id="{339B9EC6-5054-2A40-9259-CF40E28135FC}"/>
                </a:ext>
              </a:extLst>
            </p:cNvPr>
            <p:cNvSpPr/>
            <p:nvPr/>
          </p:nvSpPr>
          <p:spPr>
            <a:xfrm>
              <a:off x="7251575"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22" name="正方形/長方形 21">
              <a:extLst>
                <a:ext uri="{FF2B5EF4-FFF2-40B4-BE49-F238E27FC236}">
                  <a16:creationId xmlns:a16="http://schemas.microsoft.com/office/drawing/2014/main" id="{B1656E10-B39A-A242-BDDE-1C9BD0DD6C23}"/>
                </a:ext>
              </a:extLst>
            </p:cNvPr>
            <p:cNvSpPr/>
            <p:nvPr/>
          </p:nvSpPr>
          <p:spPr>
            <a:xfrm>
              <a:off x="6745472" y="373615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23" name="正方形/長方形 22">
              <a:extLst>
                <a:ext uri="{FF2B5EF4-FFF2-40B4-BE49-F238E27FC236}">
                  <a16:creationId xmlns:a16="http://schemas.microsoft.com/office/drawing/2014/main" id="{B6786AFC-D4DF-C34F-B5A4-B1D348FE63FF}"/>
                </a:ext>
              </a:extLst>
            </p:cNvPr>
            <p:cNvSpPr/>
            <p:nvPr/>
          </p:nvSpPr>
          <p:spPr>
            <a:xfrm>
              <a:off x="7748548" y="419650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24" name="カギ線コネクタ 23">
              <a:extLst>
                <a:ext uri="{FF2B5EF4-FFF2-40B4-BE49-F238E27FC236}">
                  <a16:creationId xmlns:a16="http://schemas.microsoft.com/office/drawing/2014/main" id="{CD191B93-2F1E-E140-980A-C427B0DD3BD2}"/>
                </a:ext>
              </a:extLst>
            </p:cNvPr>
            <p:cNvCxnSpPr>
              <a:stCxn id="16" idx="2"/>
              <a:endCxn id="17" idx="1"/>
            </p:cNvCxnSpPr>
            <p:nvPr/>
          </p:nvCxnSpPr>
          <p:spPr>
            <a:xfrm rot="16200000" flipH="1">
              <a:off x="6444157" y="2056173"/>
              <a:ext cx="34957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5" name="カギ線コネクタ 24">
              <a:extLst>
                <a:ext uri="{FF2B5EF4-FFF2-40B4-BE49-F238E27FC236}">
                  <a16:creationId xmlns:a16="http://schemas.microsoft.com/office/drawing/2014/main" id="{3FF974B2-58A3-E34B-B278-5322BBA7A167}"/>
                </a:ext>
              </a:extLst>
            </p:cNvPr>
            <p:cNvCxnSpPr>
              <a:stCxn id="16" idx="2"/>
              <a:endCxn id="20" idx="1"/>
            </p:cNvCxnSpPr>
            <p:nvPr/>
          </p:nvCxnSpPr>
          <p:spPr>
            <a:xfrm rot="16200000" flipH="1">
              <a:off x="5937860" y="2562471"/>
              <a:ext cx="1362173"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6FECFF8B-8A0D-3F40-813D-A529A32FE7C7}"/>
                </a:ext>
              </a:extLst>
            </p:cNvPr>
            <p:cNvCxnSpPr>
              <a:endCxn id="22" idx="1"/>
            </p:cNvCxnSpPr>
            <p:nvPr/>
          </p:nvCxnSpPr>
          <p:spPr>
            <a:xfrm rot="16200000" flipH="1">
              <a:off x="5679802" y="2820528"/>
              <a:ext cx="187828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7" name="カギ線コネクタ 26">
              <a:extLst>
                <a:ext uri="{FF2B5EF4-FFF2-40B4-BE49-F238E27FC236}">
                  <a16:creationId xmlns:a16="http://schemas.microsoft.com/office/drawing/2014/main" id="{9ECBB80A-E0CF-BB48-B4A8-64199AEF71E9}"/>
                </a:ext>
              </a:extLst>
            </p:cNvPr>
            <p:cNvCxnSpPr>
              <a:stCxn id="17" idx="2"/>
              <a:endCxn id="18" idx="1"/>
            </p:cNvCxnSpPr>
            <p:nvPr/>
          </p:nvCxnSpPr>
          <p:spPr>
            <a:xfrm rot="16200000" flipH="1">
              <a:off x="6951832" y="2554224"/>
              <a:ext cx="346435"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8" name="カギ線コネクタ 27">
              <a:extLst>
                <a:ext uri="{FF2B5EF4-FFF2-40B4-BE49-F238E27FC236}">
                  <a16:creationId xmlns:a16="http://schemas.microsoft.com/office/drawing/2014/main" id="{A9549EFB-966C-184D-B9AB-182921B703EC}"/>
                </a:ext>
              </a:extLst>
            </p:cNvPr>
            <p:cNvCxnSpPr>
              <a:stCxn id="29" idx="2"/>
              <a:endCxn id="23" idx="1"/>
            </p:cNvCxnSpPr>
            <p:nvPr/>
          </p:nvCxnSpPr>
          <p:spPr>
            <a:xfrm rot="16200000" flipH="1">
              <a:off x="7465690" y="4063691"/>
              <a:ext cx="312664"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29" name="正方形/長方形 28">
              <a:extLst>
                <a:ext uri="{FF2B5EF4-FFF2-40B4-BE49-F238E27FC236}">
                  <a16:creationId xmlns:a16="http://schemas.microsoft.com/office/drawing/2014/main" id="{3708C030-FF14-2841-A0AA-6D86E48AA61E}"/>
                </a:ext>
              </a:extLst>
            </p:cNvPr>
            <p:cNvSpPr/>
            <p:nvPr/>
          </p:nvSpPr>
          <p:spPr>
            <a:xfrm>
              <a:off x="7242445" y="3736156"/>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grpSp>
      <p:pic>
        <p:nvPicPr>
          <p:cNvPr id="31" name="図 30">
            <a:extLst>
              <a:ext uri="{FF2B5EF4-FFF2-40B4-BE49-F238E27FC236}">
                <a16:creationId xmlns:a16="http://schemas.microsoft.com/office/drawing/2014/main" id="{10E913E0-8D85-1140-A7CB-F6D7F6F15F4D}"/>
              </a:ext>
            </a:extLst>
          </p:cNvPr>
          <p:cNvPicPr>
            <a:picLocks noChangeAspect="1"/>
          </p:cNvPicPr>
          <p:nvPr/>
        </p:nvPicPr>
        <p:blipFill>
          <a:blip r:embed="rId4"/>
          <a:stretch>
            <a:fillRect/>
          </a:stretch>
        </p:blipFill>
        <p:spPr>
          <a:xfrm>
            <a:off x="6448532" y="3982140"/>
            <a:ext cx="680564" cy="790333"/>
          </a:xfrm>
          <a:prstGeom prst="rect">
            <a:avLst/>
          </a:prstGeom>
        </p:spPr>
      </p:pic>
      <p:pic>
        <p:nvPicPr>
          <p:cNvPr id="32" name="図 31">
            <a:extLst>
              <a:ext uri="{FF2B5EF4-FFF2-40B4-BE49-F238E27FC236}">
                <a16:creationId xmlns:a16="http://schemas.microsoft.com/office/drawing/2014/main" id="{226E19DA-D2AF-9E4B-9476-897B27AA3BCC}"/>
              </a:ext>
            </a:extLst>
          </p:cNvPr>
          <p:cNvPicPr>
            <a:picLocks noChangeAspect="1"/>
          </p:cNvPicPr>
          <p:nvPr/>
        </p:nvPicPr>
        <p:blipFill>
          <a:blip r:embed="rId5"/>
          <a:stretch>
            <a:fillRect/>
          </a:stretch>
        </p:blipFill>
        <p:spPr>
          <a:xfrm>
            <a:off x="7168691" y="3982140"/>
            <a:ext cx="680564" cy="790332"/>
          </a:xfrm>
          <a:prstGeom prst="rect">
            <a:avLst/>
          </a:prstGeom>
        </p:spPr>
      </p:pic>
      <p:pic>
        <p:nvPicPr>
          <p:cNvPr id="33" name="図 32">
            <a:extLst>
              <a:ext uri="{FF2B5EF4-FFF2-40B4-BE49-F238E27FC236}">
                <a16:creationId xmlns:a16="http://schemas.microsoft.com/office/drawing/2014/main" id="{8F0D816A-3779-6D4A-B6A8-11C842BDCBA0}"/>
              </a:ext>
            </a:extLst>
          </p:cNvPr>
          <p:cNvPicPr>
            <a:picLocks noChangeAspect="1"/>
          </p:cNvPicPr>
          <p:nvPr/>
        </p:nvPicPr>
        <p:blipFill>
          <a:blip r:embed="rId6"/>
          <a:stretch>
            <a:fillRect/>
          </a:stretch>
        </p:blipFill>
        <p:spPr>
          <a:xfrm>
            <a:off x="7888850" y="3997911"/>
            <a:ext cx="676804" cy="785965"/>
          </a:xfrm>
          <a:prstGeom prst="rect">
            <a:avLst/>
          </a:prstGeom>
        </p:spPr>
      </p:pic>
      <p:pic>
        <p:nvPicPr>
          <p:cNvPr id="34" name="図 33">
            <a:extLst>
              <a:ext uri="{FF2B5EF4-FFF2-40B4-BE49-F238E27FC236}">
                <a16:creationId xmlns:a16="http://schemas.microsoft.com/office/drawing/2014/main" id="{02C54C2B-9A9E-CA4F-B563-6251B50ADD0A}"/>
              </a:ext>
            </a:extLst>
          </p:cNvPr>
          <p:cNvPicPr>
            <a:picLocks noChangeAspect="1"/>
          </p:cNvPicPr>
          <p:nvPr/>
        </p:nvPicPr>
        <p:blipFill>
          <a:blip r:embed="rId7"/>
          <a:stretch>
            <a:fillRect/>
          </a:stretch>
        </p:blipFill>
        <p:spPr>
          <a:xfrm>
            <a:off x="5668810" y="4765062"/>
            <a:ext cx="929110" cy="1224527"/>
          </a:xfrm>
          <a:prstGeom prst="rect">
            <a:avLst/>
          </a:prstGeom>
        </p:spPr>
      </p:pic>
      <p:pic>
        <p:nvPicPr>
          <p:cNvPr id="35" name="図 34">
            <a:extLst>
              <a:ext uri="{FF2B5EF4-FFF2-40B4-BE49-F238E27FC236}">
                <a16:creationId xmlns:a16="http://schemas.microsoft.com/office/drawing/2014/main" id="{99585F97-E0E0-1044-988C-8CD0EB850A39}"/>
              </a:ext>
            </a:extLst>
          </p:cNvPr>
          <p:cNvPicPr>
            <a:picLocks noChangeAspect="1"/>
          </p:cNvPicPr>
          <p:nvPr/>
        </p:nvPicPr>
        <p:blipFill>
          <a:blip r:embed="rId8"/>
          <a:stretch>
            <a:fillRect/>
          </a:stretch>
        </p:blipFill>
        <p:spPr>
          <a:xfrm>
            <a:off x="7215499" y="4837584"/>
            <a:ext cx="1092413" cy="1092413"/>
          </a:xfrm>
          <a:prstGeom prst="rect">
            <a:avLst/>
          </a:prstGeom>
        </p:spPr>
      </p:pic>
      <p:sp>
        <p:nvSpPr>
          <p:cNvPr id="36" name="正方形/長方形 35">
            <a:extLst>
              <a:ext uri="{FF2B5EF4-FFF2-40B4-BE49-F238E27FC236}">
                <a16:creationId xmlns:a16="http://schemas.microsoft.com/office/drawing/2014/main" id="{D0C671F1-F837-3743-B38D-62A57C2E0AB8}"/>
              </a:ext>
            </a:extLst>
          </p:cNvPr>
          <p:cNvSpPr/>
          <p:nvPr/>
        </p:nvSpPr>
        <p:spPr>
          <a:xfrm>
            <a:off x="487157" y="3213739"/>
            <a:ext cx="3816458" cy="2431435"/>
          </a:xfrm>
          <a:prstGeom prst="rect">
            <a:avLst/>
          </a:prstGeom>
        </p:spPr>
        <p:txBody>
          <a:bodyPr wrap="square">
            <a:spAutoFit/>
          </a:bodyPr>
          <a:lstStyle/>
          <a:p>
            <a:r>
              <a:rPr lang="ja-JP" altLang="en-US" sz="1600" b="1" u="sng">
                <a:solidFill>
                  <a:srgbClr val="0070C0"/>
                </a:solidFill>
                <a:latin typeface="Meiryo" panose="020B0604030504040204" pitchFamily="34" charset="-128"/>
                <a:ea typeface="Meiryo" panose="020B0604030504040204" pitchFamily="34" charset="-128"/>
              </a:rPr>
              <a:t>スケールアウトが難しい</a:t>
            </a:r>
            <a:endParaRPr lang="en-US" altLang="ja-JP" sz="1600" b="1" u="sng"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データを一元管理し、厳密なトランザクション管理をするためにストレージを共有する構成を取る必要があり、ストレージがシングル・ボトルネックポイントになってしまうから。</a:t>
            </a:r>
            <a:endParaRPr lang="en-US" altLang="ja-JP" sz="1200" dirty="0">
              <a:solidFill>
                <a:srgbClr val="0070C0"/>
              </a:solidFill>
              <a:latin typeface="Meiryo" panose="020B0604030504040204" pitchFamily="34" charset="-128"/>
              <a:ea typeface="Meiryo" panose="020B0604030504040204" pitchFamily="34" charset="-128"/>
            </a:endParaRPr>
          </a:p>
          <a:p>
            <a:endParaRPr lang="en-US" altLang="ja-JP" sz="1200" dirty="0">
              <a:solidFill>
                <a:srgbClr val="0070C0"/>
              </a:solidFill>
              <a:latin typeface="Meiryo" panose="020B0604030504040204" pitchFamily="34" charset="-128"/>
              <a:ea typeface="Meiryo" panose="020B0604030504040204" pitchFamily="34" charset="-128"/>
            </a:endParaRPr>
          </a:p>
          <a:p>
            <a:r>
              <a:rPr lang="en-US" altLang="ja-JP" sz="1600" b="1" u="sng" dirty="0">
                <a:solidFill>
                  <a:srgbClr val="0070C0"/>
                </a:solidFill>
                <a:latin typeface="Meiryo" panose="020B0604030504040204" pitchFamily="34" charset="-128"/>
                <a:ea typeface="Meiryo" panose="020B0604030504040204" pitchFamily="34" charset="-128"/>
              </a:rPr>
              <a:t>SQL</a:t>
            </a:r>
            <a:r>
              <a:rPr lang="ja-JP" altLang="en-US" sz="1600" b="1" u="sng">
                <a:solidFill>
                  <a:srgbClr val="0070C0"/>
                </a:solidFill>
                <a:latin typeface="Meiryo" panose="020B0604030504040204" pitchFamily="34" charset="-128"/>
                <a:ea typeface="Meiryo" panose="020B0604030504040204" pitchFamily="34" charset="-128"/>
              </a:rPr>
              <a:t>の柔軟性</a:t>
            </a:r>
            <a:endParaRPr lang="en-US" altLang="ja-JP" sz="1600" b="1" u="sng" dirty="0">
              <a:solidFill>
                <a:srgbClr val="0070C0"/>
              </a:solidFill>
              <a:latin typeface="Meiryo" panose="020B0604030504040204" pitchFamily="34" charset="-128"/>
              <a:ea typeface="Meiryo" panose="020B0604030504040204" pitchFamily="34" charset="-128"/>
            </a:endParaRPr>
          </a:p>
          <a:p>
            <a:r>
              <a:rPr lang="en-US" altLang="ja-JP" sz="1200" dirty="0">
                <a:solidFill>
                  <a:srgbClr val="0070C0"/>
                </a:solidFill>
                <a:latin typeface="Meiryo" panose="020B0604030504040204" pitchFamily="34" charset="-128"/>
                <a:ea typeface="Meiryo" panose="020B0604030504040204" pitchFamily="34" charset="-128"/>
              </a:rPr>
              <a:t>SQL</a:t>
            </a:r>
            <a:r>
              <a:rPr lang="ja-JP" altLang="en-US" sz="1200">
                <a:solidFill>
                  <a:srgbClr val="0070C0"/>
                </a:solidFill>
                <a:latin typeface="Meiryo" panose="020B0604030504040204" pitchFamily="34" charset="-128"/>
                <a:ea typeface="Meiryo" panose="020B0604030504040204" pitchFamily="34" charset="-128"/>
              </a:rPr>
              <a:t>の表現力が強力で柔軟であるため、かえって複雑な処理を実行できてしまうこと。特に結合やサブクエリといった複雑な処理を大規模なデータに実行することで大規模なスローダウンを引き起こすことがある。</a:t>
            </a:r>
          </a:p>
        </p:txBody>
      </p:sp>
      <p:sp>
        <p:nvSpPr>
          <p:cNvPr id="37" name="正方形/長方形 36">
            <a:extLst>
              <a:ext uri="{FF2B5EF4-FFF2-40B4-BE49-F238E27FC236}">
                <a16:creationId xmlns:a16="http://schemas.microsoft.com/office/drawing/2014/main" id="{876740F1-5EA2-0942-8160-32D7E390CB86}"/>
              </a:ext>
            </a:extLst>
          </p:cNvPr>
          <p:cNvSpPr/>
          <p:nvPr/>
        </p:nvSpPr>
        <p:spPr>
          <a:xfrm>
            <a:off x="428937" y="2125101"/>
            <a:ext cx="3922779" cy="738664"/>
          </a:xfrm>
          <a:prstGeom prst="rect">
            <a:avLst/>
          </a:prstGeom>
        </p:spPr>
        <p:txBody>
          <a:bodyPr wrap="square">
            <a:spAutoFit/>
          </a:bodyPr>
          <a:lstStyle/>
          <a:p>
            <a:r>
              <a:rPr lang="ja-JP" altLang="en-US" sz="1400">
                <a:solidFill>
                  <a:schemeClr val="accent6">
                    <a:lumMod val="50000"/>
                  </a:schemeClr>
                </a:solidFill>
                <a:latin typeface="Meiryo" panose="020B0604030504040204" pitchFamily="34" charset="-128"/>
                <a:ea typeface="Meiryo" panose="020B0604030504040204" pitchFamily="34" charset="-128"/>
              </a:rPr>
              <a:t>近年、データは増大の一途をたどり、 開発された当初には想定していなかったデータ量を扱うには、処理速度が原理的な限界に達している。</a:t>
            </a:r>
          </a:p>
        </p:txBody>
      </p:sp>
    </p:spTree>
    <p:extLst>
      <p:ext uri="{BB962C8B-B14F-4D97-AF65-F5344CB8AC3E}">
        <p14:creationId xmlns:p14="http://schemas.microsoft.com/office/powerpoint/2010/main" val="290999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RDBMS</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の</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ACID</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特性と高速化</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46179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リレーショナルデータベース </a:t>
            </a:r>
            <a:r>
              <a:rPr kumimoji="1" lang="en-US" altLang="ja-JP" dirty="0"/>
              <a:t>(RDBMS)</a:t>
            </a:r>
            <a:endParaRPr kumimoji="1" lang="ja-JP" altLang="en-US" dirty="0"/>
          </a:p>
        </p:txBody>
      </p:sp>
      <p:graphicFrame>
        <p:nvGraphicFramePr>
          <p:cNvPr id="4" name="表 3"/>
          <p:cNvGraphicFramePr>
            <a:graphicFrameLocks noGrp="1"/>
          </p:cNvGraphicFramePr>
          <p:nvPr>
            <p:extLst/>
          </p:nvPr>
        </p:nvGraphicFramePr>
        <p:xfrm>
          <a:off x="683567" y="2132856"/>
          <a:ext cx="4200128" cy="1455935"/>
        </p:xfrm>
        <a:graphic>
          <a:graphicData uri="http://schemas.openxmlformats.org/drawingml/2006/table">
            <a:tbl>
              <a:tblPr firstRow="1" bandCol="1">
                <a:tableStyleId>{5A111915-BE36-4E01-A7E5-04B1672EAD32}</a:tableStyleId>
              </a:tblPr>
              <a:tblGrid>
                <a:gridCol w="1050032">
                  <a:extLst>
                    <a:ext uri="{9D8B030D-6E8A-4147-A177-3AD203B41FA5}">
                      <a16:colId xmlns:a16="http://schemas.microsoft.com/office/drawing/2014/main" val="20000"/>
                    </a:ext>
                  </a:extLst>
                </a:gridCol>
                <a:gridCol w="1050032">
                  <a:extLst>
                    <a:ext uri="{9D8B030D-6E8A-4147-A177-3AD203B41FA5}">
                      <a16:colId xmlns:a16="http://schemas.microsoft.com/office/drawing/2014/main" val="20001"/>
                    </a:ext>
                  </a:extLst>
                </a:gridCol>
                <a:gridCol w="1050032">
                  <a:extLst>
                    <a:ext uri="{9D8B030D-6E8A-4147-A177-3AD203B41FA5}">
                      <a16:colId xmlns:a16="http://schemas.microsoft.com/office/drawing/2014/main" val="20002"/>
                    </a:ext>
                  </a:extLst>
                </a:gridCol>
                <a:gridCol w="1050032">
                  <a:extLst>
                    <a:ext uri="{9D8B030D-6E8A-4147-A177-3AD203B41FA5}">
                      <a16:colId xmlns:a16="http://schemas.microsoft.com/office/drawing/2014/main" val="20003"/>
                    </a:ext>
                  </a:extLst>
                </a:gridCol>
              </a:tblGrid>
              <a:tr h="291187">
                <a:tc>
                  <a:txBody>
                    <a:bodyPr/>
                    <a:lstStyle/>
                    <a:p>
                      <a:pPr algn="ctr"/>
                      <a:r>
                        <a:rPr kumimoji="1" lang="ja-JP" altLang="en-US" sz="1200" dirty="0"/>
                        <a:t>社員番号</a:t>
                      </a:r>
                    </a:p>
                  </a:txBody>
                  <a:tcPr/>
                </a:tc>
                <a:tc>
                  <a:txBody>
                    <a:bodyPr/>
                    <a:lstStyle/>
                    <a:p>
                      <a:pPr algn="ctr"/>
                      <a:r>
                        <a:rPr kumimoji="1" lang="ja-JP" altLang="en-US" sz="1200" dirty="0"/>
                        <a:t>氏名</a:t>
                      </a:r>
                    </a:p>
                  </a:txBody>
                  <a:tcPr/>
                </a:tc>
                <a:tc>
                  <a:txBody>
                    <a:bodyPr/>
                    <a:lstStyle/>
                    <a:p>
                      <a:pPr algn="ctr"/>
                      <a:r>
                        <a:rPr kumimoji="1" lang="ja-JP" altLang="en-US" sz="1200" dirty="0"/>
                        <a:t>住所コード</a:t>
                      </a:r>
                    </a:p>
                  </a:txBody>
                  <a:tcPr/>
                </a:tc>
                <a:tc>
                  <a:txBody>
                    <a:bodyPr/>
                    <a:lstStyle/>
                    <a:p>
                      <a:pPr algn="ctr"/>
                      <a:r>
                        <a:rPr kumimoji="1" lang="ja-JP" altLang="en-US" sz="1200" dirty="0"/>
                        <a:t>通勤手段</a:t>
                      </a:r>
                    </a:p>
                  </a:txBody>
                  <a:tcPr/>
                </a:tc>
                <a:extLst>
                  <a:ext uri="{0D108BD9-81ED-4DB2-BD59-A6C34878D82A}">
                    <a16:rowId xmlns:a16="http://schemas.microsoft.com/office/drawing/2014/main" val="10000"/>
                  </a:ext>
                </a:extLst>
              </a:tr>
              <a:tr h="291187">
                <a:tc>
                  <a:txBody>
                    <a:bodyPr/>
                    <a:lstStyle/>
                    <a:p>
                      <a:pPr algn="ctr"/>
                      <a:r>
                        <a:rPr kumimoji="1" lang="en-US" altLang="ja-JP" sz="1200" dirty="0"/>
                        <a:t>S001</a:t>
                      </a:r>
                      <a:endParaRPr kumimoji="1" lang="ja-JP" altLang="en-US" sz="1200" dirty="0"/>
                    </a:p>
                  </a:txBody>
                  <a:tcPr/>
                </a:tc>
                <a:tc>
                  <a:txBody>
                    <a:bodyPr/>
                    <a:lstStyle/>
                    <a:p>
                      <a:pPr algn="ctr"/>
                      <a:r>
                        <a:rPr kumimoji="1" lang="ja-JP" altLang="en-US" sz="1200" dirty="0"/>
                        <a:t>大越　章司</a:t>
                      </a:r>
                    </a:p>
                  </a:txBody>
                  <a:tcPr/>
                </a:tc>
                <a:tc>
                  <a:txBody>
                    <a:bodyPr/>
                    <a:lstStyle/>
                    <a:p>
                      <a:pPr algn="ctr"/>
                      <a:r>
                        <a:rPr kumimoji="1" lang="en-US" altLang="ja-JP" sz="1200" dirty="0"/>
                        <a:t>J101</a:t>
                      </a:r>
                      <a:endParaRPr kumimoji="1" lang="ja-JP" altLang="en-US" sz="1200" dirty="0"/>
                    </a:p>
                  </a:txBody>
                  <a:tcPr/>
                </a:tc>
                <a:tc>
                  <a:txBody>
                    <a:bodyPr/>
                    <a:lstStyle/>
                    <a:p>
                      <a:pPr algn="ctr"/>
                      <a:r>
                        <a:rPr kumimoji="1" lang="ja-JP" altLang="en-US" sz="1200" dirty="0"/>
                        <a:t>鉄道</a:t>
                      </a:r>
                    </a:p>
                  </a:txBody>
                  <a:tcPr/>
                </a:tc>
                <a:extLst>
                  <a:ext uri="{0D108BD9-81ED-4DB2-BD59-A6C34878D82A}">
                    <a16:rowId xmlns:a16="http://schemas.microsoft.com/office/drawing/2014/main" val="10001"/>
                  </a:ext>
                </a:extLst>
              </a:tr>
              <a:tr h="291187">
                <a:tc>
                  <a:txBody>
                    <a:bodyPr/>
                    <a:lstStyle/>
                    <a:p>
                      <a:pPr algn="ctr"/>
                      <a:r>
                        <a:rPr kumimoji="1" lang="en-US" altLang="ja-JP" sz="1200" dirty="0"/>
                        <a:t>S002</a:t>
                      </a:r>
                      <a:endParaRPr kumimoji="1" lang="ja-JP" altLang="en-US" sz="1200" dirty="0"/>
                    </a:p>
                  </a:txBody>
                  <a:tcPr/>
                </a:tc>
                <a:tc>
                  <a:txBody>
                    <a:bodyPr/>
                    <a:lstStyle/>
                    <a:p>
                      <a:pPr algn="ctr"/>
                      <a:r>
                        <a:rPr kumimoji="1" lang="ja-JP" altLang="en-US" sz="1200" dirty="0"/>
                        <a:t>斎藤　昌義</a:t>
                      </a:r>
                    </a:p>
                  </a:txBody>
                  <a:tcPr/>
                </a:tc>
                <a:tc>
                  <a:txBody>
                    <a:bodyPr/>
                    <a:lstStyle/>
                    <a:p>
                      <a:pPr algn="ctr"/>
                      <a:r>
                        <a:rPr kumimoji="1" lang="en-US" altLang="ja-JP" sz="1200" dirty="0"/>
                        <a:t>J302</a:t>
                      </a:r>
                      <a:endParaRPr kumimoji="1" lang="ja-JP" altLang="en-US" sz="1200" dirty="0"/>
                    </a:p>
                  </a:txBody>
                  <a:tcPr/>
                </a:tc>
                <a:tc>
                  <a:txBody>
                    <a:bodyPr/>
                    <a:lstStyle/>
                    <a:p>
                      <a:pPr algn="ctr"/>
                      <a:r>
                        <a:rPr kumimoji="1" lang="ja-JP" altLang="en-US" sz="1200" dirty="0"/>
                        <a:t>鉄道</a:t>
                      </a:r>
                    </a:p>
                  </a:txBody>
                  <a:tcPr/>
                </a:tc>
                <a:extLst>
                  <a:ext uri="{0D108BD9-81ED-4DB2-BD59-A6C34878D82A}">
                    <a16:rowId xmlns:a16="http://schemas.microsoft.com/office/drawing/2014/main" val="10002"/>
                  </a:ext>
                </a:extLst>
              </a:tr>
              <a:tr h="291187">
                <a:tc>
                  <a:txBody>
                    <a:bodyPr/>
                    <a:lstStyle/>
                    <a:p>
                      <a:pPr algn="ctr"/>
                      <a:r>
                        <a:rPr kumimoji="1" lang="en-US" altLang="ja-JP" sz="1200" dirty="0"/>
                        <a:t>S003</a:t>
                      </a:r>
                      <a:endParaRPr kumimoji="1" lang="ja-JP" altLang="en-US" sz="1200" dirty="0"/>
                    </a:p>
                  </a:txBody>
                  <a:tcPr/>
                </a:tc>
                <a:tc>
                  <a:txBody>
                    <a:bodyPr/>
                    <a:lstStyle/>
                    <a:p>
                      <a:pPr algn="ctr"/>
                      <a:r>
                        <a:rPr kumimoji="1" lang="ja-JP" altLang="en-US" sz="1200" dirty="0"/>
                        <a:t>山田　太郎</a:t>
                      </a:r>
                    </a:p>
                  </a:txBody>
                  <a:tcPr/>
                </a:tc>
                <a:tc>
                  <a:txBody>
                    <a:bodyPr/>
                    <a:lstStyle/>
                    <a:p>
                      <a:pPr algn="ctr"/>
                      <a:r>
                        <a:rPr kumimoji="1" lang="en-US" altLang="ja-JP" sz="1200" dirty="0"/>
                        <a:t>J201</a:t>
                      </a:r>
                      <a:endParaRPr kumimoji="1" lang="ja-JP" altLang="en-US" sz="1200" dirty="0"/>
                    </a:p>
                  </a:txBody>
                  <a:tcPr/>
                </a:tc>
                <a:tc>
                  <a:txBody>
                    <a:bodyPr/>
                    <a:lstStyle/>
                    <a:p>
                      <a:pPr algn="ctr"/>
                      <a:r>
                        <a:rPr kumimoji="1" lang="ja-JP" altLang="en-US" sz="1200" dirty="0"/>
                        <a:t>バス</a:t>
                      </a:r>
                    </a:p>
                  </a:txBody>
                  <a:tcPr/>
                </a:tc>
                <a:extLst>
                  <a:ext uri="{0D108BD9-81ED-4DB2-BD59-A6C34878D82A}">
                    <a16:rowId xmlns:a16="http://schemas.microsoft.com/office/drawing/2014/main" val="10003"/>
                  </a:ext>
                </a:extLst>
              </a:tr>
              <a:tr h="291187">
                <a:tc>
                  <a:txBody>
                    <a:bodyPr/>
                    <a:lstStyle/>
                    <a:p>
                      <a:pPr algn="ctr"/>
                      <a:r>
                        <a:rPr kumimoji="1" lang="en-US" altLang="ja-JP" sz="1200" dirty="0"/>
                        <a:t>S004</a:t>
                      </a:r>
                      <a:endParaRPr kumimoji="1" lang="ja-JP" altLang="en-US" sz="1200" dirty="0"/>
                    </a:p>
                  </a:txBody>
                  <a:tcPr/>
                </a:tc>
                <a:tc>
                  <a:txBody>
                    <a:bodyPr/>
                    <a:lstStyle/>
                    <a:p>
                      <a:pPr algn="ctr"/>
                      <a:r>
                        <a:rPr kumimoji="1" lang="ja-JP" altLang="en-US" sz="1200" dirty="0"/>
                        <a:t>山本　次郎</a:t>
                      </a:r>
                    </a:p>
                  </a:txBody>
                  <a:tcPr/>
                </a:tc>
                <a:tc>
                  <a:txBody>
                    <a:bodyPr/>
                    <a:lstStyle/>
                    <a:p>
                      <a:pPr algn="ctr"/>
                      <a:r>
                        <a:rPr kumimoji="1" lang="en-US" altLang="ja-JP" sz="1200" dirty="0"/>
                        <a:t>J401</a:t>
                      </a:r>
                      <a:endParaRPr kumimoji="1" lang="ja-JP" altLang="en-US" sz="1200" dirty="0"/>
                    </a:p>
                  </a:txBody>
                  <a:tcPr/>
                </a:tc>
                <a:tc>
                  <a:txBody>
                    <a:bodyPr/>
                    <a:lstStyle/>
                    <a:p>
                      <a:pPr algn="ctr"/>
                      <a:r>
                        <a:rPr kumimoji="1" lang="ja-JP" altLang="en-US" sz="1200" dirty="0"/>
                        <a:t>鉄道</a:t>
                      </a:r>
                    </a:p>
                  </a:txBody>
                  <a:tcPr/>
                </a:tc>
                <a:extLst>
                  <a:ext uri="{0D108BD9-81ED-4DB2-BD59-A6C34878D82A}">
                    <a16:rowId xmlns:a16="http://schemas.microsoft.com/office/drawing/2014/main" val="10004"/>
                  </a:ext>
                </a:extLst>
              </a:tr>
            </a:tbl>
          </a:graphicData>
        </a:graphic>
      </p:graphicFrame>
      <p:graphicFrame>
        <p:nvGraphicFramePr>
          <p:cNvPr id="5" name="表 4"/>
          <p:cNvGraphicFramePr>
            <a:graphicFrameLocks noGrp="1"/>
          </p:cNvGraphicFramePr>
          <p:nvPr>
            <p:extLst/>
          </p:nvPr>
        </p:nvGraphicFramePr>
        <p:xfrm>
          <a:off x="5148063" y="2132856"/>
          <a:ext cx="3312369" cy="1455935"/>
        </p:xfrm>
        <a:graphic>
          <a:graphicData uri="http://schemas.openxmlformats.org/drawingml/2006/table">
            <a:tbl>
              <a:tblPr firstRow="1" bandCol="1">
                <a:tableStyleId>{5A111915-BE36-4E01-A7E5-04B1672EAD32}</a:tableStyleId>
              </a:tblPr>
              <a:tblGrid>
                <a:gridCol w="1104123">
                  <a:extLst>
                    <a:ext uri="{9D8B030D-6E8A-4147-A177-3AD203B41FA5}">
                      <a16:colId xmlns:a16="http://schemas.microsoft.com/office/drawing/2014/main" val="20000"/>
                    </a:ext>
                  </a:extLst>
                </a:gridCol>
                <a:gridCol w="1104123">
                  <a:extLst>
                    <a:ext uri="{9D8B030D-6E8A-4147-A177-3AD203B41FA5}">
                      <a16:colId xmlns:a16="http://schemas.microsoft.com/office/drawing/2014/main" val="20001"/>
                    </a:ext>
                  </a:extLst>
                </a:gridCol>
                <a:gridCol w="1104123">
                  <a:extLst>
                    <a:ext uri="{9D8B030D-6E8A-4147-A177-3AD203B41FA5}">
                      <a16:colId xmlns:a16="http://schemas.microsoft.com/office/drawing/2014/main" val="20002"/>
                    </a:ext>
                  </a:extLst>
                </a:gridCol>
              </a:tblGrid>
              <a:tr h="291187">
                <a:tc>
                  <a:txBody>
                    <a:bodyPr/>
                    <a:lstStyle/>
                    <a:p>
                      <a:pPr algn="ctr"/>
                      <a:r>
                        <a:rPr kumimoji="1" lang="ja-JP" altLang="en-US" sz="1200" dirty="0"/>
                        <a:t>住所コード</a:t>
                      </a:r>
                    </a:p>
                  </a:txBody>
                  <a:tcPr/>
                </a:tc>
                <a:tc>
                  <a:txBody>
                    <a:bodyPr/>
                    <a:lstStyle/>
                    <a:p>
                      <a:pPr algn="ctr"/>
                      <a:r>
                        <a:rPr kumimoji="1" lang="ja-JP" altLang="en-US" sz="1200" dirty="0"/>
                        <a:t>乗車駅</a:t>
                      </a:r>
                    </a:p>
                  </a:txBody>
                  <a:tcPr/>
                </a:tc>
                <a:tc>
                  <a:txBody>
                    <a:bodyPr/>
                    <a:lstStyle/>
                    <a:p>
                      <a:pPr algn="ctr"/>
                      <a:r>
                        <a:rPr kumimoji="1" lang="ja-JP" altLang="en-US" sz="1200" dirty="0"/>
                        <a:t>通勤手当</a:t>
                      </a:r>
                    </a:p>
                  </a:txBody>
                  <a:tcPr/>
                </a:tc>
                <a:extLst>
                  <a:ext uri="{0D108BD9-81ED-4DB2-BD59-A6C34878D82A}">
                    <a16:rowId xmlns:a16="http://schemas.microsoft.com/office/drawing/2014/main" val="10000"/>
                  </a:ext>
                </a:extLst>
              </a:tr>
              <a:tr h="291187">
                <a:tc>
                  <a:txBody>
                    <a:bodyPr/>
                    <a:lstStyle/>
                    <a:p>
                      <a:pPr algn="ctr"/>
                      <a:r>
                        <a:rPr kumimoji="1" lang="en-US" altLang="ja-JP" sz="1200" dirty="0"/>
                        <a:t>J101</a:t>
                      </a:r>
                      <a:endParaRPr kumimoji="1" lang="ja-JP" altLang="en-US" sz="1200" dirty="0"/>
                    </a:p>
                  </a:txBody>
                  <a:tcPr/>
                </a:tc>
                <a:tc>
                  <a:txBody>
                    <a:bodyPr/>
                    <a:lstStyle/>
                    <a:p>
                      <a:pPr algn="ctr"/>
                      <a:r>
                        <a:rPr kumimoji="1" lang="ja-JP" altLang="en-US" sz="1200" dirty="0"/>
                        <a:t>柏</a:t>
                      </a:r>
                    </a:p>
                  </a:txBody>
                  <a:tcPr/>
                </a:tc>
                <a:tc>
                  <a:txBody>
                    <a:bodyPr/>
                    <a:lstStyle/>
                    <a:p>
                      <a:pPr algn="ctr"/>
                      <a:r>
                        <a:rPr kumimoji="1" lang="en-US" altLang="ja-JP" sz="1200" dirty="0"/>
                        <a:t>\38,000</a:t>
                      </a:r>
                    </a:p>
                  </a:txBody>
                  <a:tcPr/>
                </a:tc>
                <a:extLst>
                  <a:ext uri="{0D108BD9-81ED-4DB2-BD59-A6C34878D82A}">
                    <a16:rowId xmlns:a16="http://schemas.microsoft.com/office/drawing/2014/main" val="10001"/>
                  </a:ext>
                </a:extLst>
              </a:tr>
              <a:tr h="291187">
                <a:tc>
                  <a:txBody>
                    <a:bodyPr/>
                    <a:lstStyle/>
                    <a:p>
                      <a:pPr algn="ctr"/>
                      <a:r>
                        <a:rPr kumimoji="1" lang="en-US" altLang="ja-JP" sz="1200" dirty="0"/>
                        <a:t>J201</a:t>
                      </a:r>
                      <a:endParaRPr kumimoji="1" lang="ja-JP" altLang="en-US" sz="1200" dirty="0"/>
                    </a:p>
                  </a:txBody>
                  <a:tcPr/>
                </a:tc>
                <a:tc>
                  <a:txBody>
                    <a:bodyPr/>
                    <a:lstStyle/>
                    <a:p>
                      <a:pPr algn="ctr"/>
                      <a:r>
                        <a:rPr kumimoji="1" lang="ja-JP" altLang="en-US" sz="1200" dirty="0"/>
                        <a:t>浅草</a:t>
                      </a:r>
                    </a:p>
                  </a:txBody>
                  <a:tcPr/>
                </a:tc>
                <a:tc>
                  <a:txBody>
                    <a:bodyPr/>
                    <a:lstStyle/>
                    <a:p>
                      <a:pPr algn="ctr"/>
                      <a:r>
                        <a:rPr kumimoji="1" lang="en-US" altLang="ja-JP" sz="1200" dirty="0"/>
                        <a:t>\12,000</a:t>
                      </a:r>
                      <a:endParaRPr kumimoji="1" lang="ja-JP" altLang="en-US" sz="1200" dirty="0"/>
                    </a:p>
                  </a:txBody>
                  <a:tcPr/>
                </a:tc>
                <a:extLst>
                  <a:ext uri="{0D108BD9-81ED-4DB2-BD59-A6C34878D82A}">
                    <a16:rowId xmlns:a16="http://schemas.microsoft.com/office/drawing/2014/main" val="10002"/>
                  </a:ext>
                </a:extLst>
              </a:tr>
              <a:tr h="291187">
                <a:tc>
                  <a:txBody>
                    <a:bodyPr/>
                    <a:lstStyle/>
                    <a:p>
                      <a:pPr algn="ctr"/>
                      <a:r>
                        <a:rPr kumimoji="1" lang="en-US" altLang="ja-JP" sz="1200" dirty="0"/>
                        <a:t>J302</a:t>
                      </a:r>
                      <a:endParaRPr kumimoji="1" lang="ja-JP" altLang="en-US" sz="1200" dirty="0"/>
                    </a:p>
                  </a:txBody>
                  <a:tcPr/>
                </a:tc>
                <a:tc>
                  <a:txBody>
                    <a:bodyPr/>
                    <a:lstStyle/>
                    <a:p>
                      <a:pPr algn="ctr"/>
                      <a:r>
                        <a:rPr kumimoji="1" lang="ja-JP" altLang="en-US" sz="1200" dirty="0"/>
                        <a:t>国立</a:t>
                      </a:r>
                    </a:p>
                  </a:txBody>
                  <a:tcPr/>
                </a:tc>
                <a:tc>
                  <a:txBody>
                    <a:bodyPr/>
                    <a:lstStyle/>
                    <a:p>
                      <a:pPr algn="ctr"/>
                      <a:r>
                        <a:rPr kumimoji="1" lang="en-US" altLang="ja-JP" sz="1200" dirty="0"/>
                        <a:t>\34,000</a:t>
                      </a:r>
                      <a:endParaRPr kumimoji="1" lang="ja-JP" altLang="en-US" sz="1200" dirty="0"/>
                    </a:p>
                  </a:txBody>
                  <a:tcPr/>
                </a:tc>
                <a:extLst>
                  <a:ext uri="{0D108BD9-81ED-4DB2-BD59-A6C34878D82A}">
                    <a16:rowId xmlns:a16="http://schemas.microsoft.com/office/drawing/2014/main" val="10003"/>
                  </a:ext>
                </a:extLst>
              </a:tr>
              <a:tr h="291187">
                <a:tc>
                  <a:txBody>
                    <a:bodyPr/>
                    <a:lstStyle/>
                    <a:p>
                      <a:pPr algn="ctr"/>
                      <a:r>
                        <a:rPr kumimoji="1" lang="en-US" altLang="ja-JP" sz="1200" dirty="0"/>
                        <a:t>J401</a:t>
                      </a:r>
                      <a:endParaRPr kumimoji="1" lang="ja-JP" altLang="en-US" sz="1200" dirty="0"/>
                    </a:p>
                  </a:txBody>
                  <a:tcPr/>
                </a:tc>
                <a:tc>
                  <a:txBody>
                    <a:bodyPr/>
                    <a:lstStyle/>
                    <a:p>
                      <a:pPr algn="ctr"/>
                      <a:r>
                        <a:rPr kumimoji="1" lang="ja-JP" altLang="en-US" sz="1200" dirty="0"/>
                        <a:t>横浜</a:t>
                      </a:r>
                    </a:p>
                  </a:txBody>
                  <a:tcPr/>
                </a:tc>
                <a:tc>
                  <a:txBody>
                    <a:bodyPr/>
                    <a:lstStyle/>
                    <a:p>
                      <a:pPr algn="ctr"/>
                      <a:r>
                        <a:rPr kumimoji="1" lang="en-US" altLang="ja-JP" sz="1200" dirty="0"/>
                        <a:t>\43,000</a:t>
                      </a:r>
                      <a:endParaRPr kumimoji="1" lang="ja-JP" altLang="en-US" sz="1200" dirty="0"/>
                    </a:p>
                  </a:txBody>
                  <a:tcPr/>
                </a:tc>
                <a:extLst>
                  <a:ext uri="{0D108BD9-81ED-4DB2-BD59-A6C34878D82A}">
                    <a16:rowId xmlns:a16="http://schemas.microsoft.com/office/drawing/2014/main" val="10004"/>
                  </a:ext>
                </a:extLst>
              </a:tr>
            </a:tbl>
          </a:graphicData>
        </a:graphic>
      </p:graphicFrame>
      <p:sp>
        <p:nvSpPr>
          <p:cNvPr id="6" name="テキスト ボックス 5"/>
          <p:cNvSpPr txBox="1"/>
          <p:nvPr/>
        </p:nvSpPr>
        <p:spPr>
          <a:xfrm>
            <a:off x="683566" y="1844824"/>
            <a:ext cx="954107" cy="276999"/>
          </a:xfrm>
          <a:prstGeom prst="rect">
            <a:avLst/>
          </a:prstGeom>
          <a:noFill/>
        </p:spPr>
        <p:txBody>
          <a:bodyPr wrap="none" rtlCol="0">
            <a:spAutoFit/>
          </a:bodyPr>
          <a:lstStyle/>
          <a:p>
            <a:r>
              <a:rPr kumimoji="1" lang="ja-JP" altLang="en-US" sz="1200" dirty="0">
                <a:solidFill>
                  <a:schemeClr val="accent4"/>
                </a:solidFill>
                <a:latin typeface="+mn-lt"/>
                <a:ea typeface="+mn-ea"/>
              </a:rPr>
              <a:t>社員通勤表</a:t>
            </a:r>
          </a:p>
        </p:txBody>
      </p:sp>
      <p:sp>
        <p:nvSpPr>
          <p:cNvPr id="7" name="テキスト ボックス 6"/>
          <p:cNvSpPr txBox="1"/>
          <p:nvPr/>
        </p:nvSpPr>
        <p:spPr>
          <a:xfrm>
            <a:off x="5148063" y="1871513"/>
            <a:ext cx="954107" cy="276999"/>
          </a:xfrm>
          <a:prstGeom prst="rect">
            <a:avLst/>
          </a:prstGeom>
          <a:noFill/>
        </p:spPr>
        <p:txBody>
          <a:bodyPr wrap="none" rtlCol="0">
            <a:spAutoFit/>
          </a:bodyPr>
          <a:lstStyle/>
          <a:p>
            <a:r>
              <a:rPr kumimoji="1" lang="ja-JP" altLang="en-US" sz="1200" dirty="0">
                <a:solidFill>
                  <a:schemeClr val="accent4"/>
                </a:solidFill>
                <a:latin typeface="+mn-lt"/>
                <a:ea typeface="+mn-ea"/>
              </a:rPr>
              <a:t>通勤手当表</a:t>
            </a:r>
          </a:p>
        </p:txBody>
      </p:sp>
      <p:grpSp>
        <p:nvGrpSpPr>
          <p:cNvPr id="33" name="グループ化 32"/>
          <p:cNvGrpSpPr/>
          <p:nvPr/>
        </p:nvGrpSpPr>
        <p:grpSpPr>
          <a:xfrm>
            <a:off x="2843807" y="2121822"/>
            <a:ext cx="3312368" cy="1523202"/>
            <a:chOff x="2843807" y="2121822"/>
            <a:chExt cx="3312368" cy="1523202"/>
          </a:xfrm>
        </p:grpSpPr>
        <p:sp>
          <p:nvSpPr>
            <p:cNvPr id="8" name="正方形/長方形 7"/>
            <p:cNvSpPr/>
            <p:nvPr/>
          </p:nvSpPr>
          <p:spPr bwMode="auto">
            <a:xfrm>
              <a:off x="2843807" y="2121822"/>
              <a:ext cx="936104" cy="1523201"/>
            </a:xfrm>
            <a:prstGeom prst="rect">
              <a:avLst/>
            </a:prstGeom>
            <a:no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endParaRPr kumimoji="0" lang="ja-JP" altLang="en-US" sz="2000" dirty="0">
                <a:latin typeface="+mn-lt"/>
                <a:ea typeface="+mn-ea"/>
              </a:endParaRPr>
            </a:p>
          </p:txBody>
        </p:sp>
        <p:sp>
          <p:nvSpPr>
            <p:cNvPr id="9" name="正方形/長方形 8"/>
            <p:cNvSpPr/>
            <p:nvPr/>
          </p:nvSpPr>
          <p:spPr bwMode="auto">
            <a:xfrm>
              <a:off x="5220071" y="2121823"/>
              <a:ext cx="936104" cy="1523201"/>
            </a:xfrm>
            <a:prstGeom prst="rect">
              <a:avLst/>
            </a:prstGeom>
            <a:no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endParaRPr kumimoji="0" lang="ja-JP" altLang="en-US" sz="2000" dirty="0">
                <a:latin typeface="+mn-lt"/>
                <a:ea typeface="+mn-ea"/>
              </a:endParaRPr>
            </a:p>
          </p:txBody>
        </p:sp>
        <p:cxnSp>
          <p:nvCxnSpPr>
            <p:cNvPr id="11" name="カギ線コネクタ 10"/>
            <p:cNvCxnSpPr>
              <a:stCxn id="8" idx="2"/>
              <a:endCxn id="9" idx="2"/>
            </p:cNvCxnSpPr>
            <p:nvPr/>
          </p:nvCxnSpPr>
          <p:spPr bwMode="auto">
            <a:xfrm rot="16200000" flipH="1">
              <a:off x="4499991" y="2456891"/>
              <a:ext cx="1" cy="2376264"/>
            </a:xfrm>
            <a:prstGeom prst="bentConnector3">
              <a:avLst>
                <a:gd name="adj1" fmla="val 22860100000"/>
              </a:avLst>
            </a:prstGeom>
            <a:solidFill>
              <a:schemeClr val="bg1"/>
            </a:solidFill>
            <a:ln w="38100" cap="flat" cmpd="sng" algn="ctr">
              <a:solidFill>
                <a:srgbClr val="C00000"/>
              </a:solidFill>
              <a:prstDash val="solid"/>
              <a:round/>
              <a:headEnd type="none" w="med" len="med"/>
              <a:tailEnd type="none" w="med" len="med"/>
            </a:ln>
            <a:effectLst/>
          </p:spPr>
        </p:cxnSp>
      </p:grpSp>
      <p:sp>
        <p:nvSpPr>
          <p:cNvPr id="13" name="フリーフォーム 12"/>
          <p:cNvSpPr/>
          <p:nvPr/>
        </p:nvSpPr>
        <p:spPr bwMode="auto">
          <a:xfrm>
            <a:off x="2251322" y="2856359"/>
            <a:ext cx="5276850" cy="923925"/>
          </a:xfrm>
          <a:custGeom>
            <a:avLst/>
            <a:gdLst>
              <a:gd name="connsiteX0" fmla="*/ 0 w 5276850"/>
              <a:gd name="connsiteY0" fmla="*/ 9525 h 923925"/>
              <a:gd name="connsiteX1" fmla="*/ 857250 w 5276850"/>
              <a:gd name="connsiteY1" fmla="*/ 0 h 923925"/>
              <a:gd name="connsiteX2" fmla="*/ 866775 w 5276850"/>
              <a:gd name="connsiteY2" fmla="*/ 923925 h 923925"/>
              <a:gd name="connsiteX3" fmla="*/ 3219450 w 5276850"/>
              <a:gd name="connsiteY3" fmla="*/ 914400 h 923925"/>
              <a:gd name="connsiteX4" fmla="*/ 3209925 w 5276850"/>
              <a:gd name="connsiteY4" fmla="*/ 304800 h 923925"/>
              <a:gd name="connsiteX5" fmla="*/ 5276850 w 5276850"/>
              <a:gd name="connsiteY5" fmla="*/ 29527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6850" h="923925">
                <a:moveTo>
                  <a:pt x="0" y="9525"/>
                </a:moveTo>
                <a:lnTo>
                  <a:pt x="857250" y="0"/>
                </a:lnTo>
                <a:lnTo>
                  <a:pt x="866775" y="923925"/>
                </a:lnTo>
                <a:lnTo>
                  <a:pt x="3219450" y="914400"/>
                </a:lnTo>
                <a:lnTo>
                  <a:pt x="3209925" y="304800"/>
                </a:lnTo>
                <a:lnTo>
                  <a:pt x="5276850" y="295275"/>
                </a:lnTo>
              </a:path>
            </a:pathLst>
          </a:custGeom>
          <a:noFill/>
          <a:ln w="38100" cap="flat" cmpd="sng" algn="ctr">
            <a:solidFill>
              <a:srgbClr val="00B050"/>
            </a:solid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4" name="角丸四角形吹き出し 13"/>
          <p:cNvSpPr/>
          <p:nvPr/>
        </p:nvSpPr>
        <p:spPr bwMode="auto">
          <a:xfrm>
            <a:off x="674750" y="1124744"/>
            <a:ext cx="4197105" cy="576064"/>
          </a:xfrm>
          <a:prstGeom prst="wedgeRoundRectCallout">
            <a:avLst>
              <a:gd name="adj1" fmla="val -3860"/>
              <a:gd name="adj2" fmla="val 108604"/>
              <a:gd name="adj3" fmla="val 16667"/>
            </a:avLst>
          </a:prstGeom>
          <a:solidFill>
            <a:srgbClr val="FF6666"/>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endParaRPr kumimoji="0" lang="ja-JP" altLang="en-US" sz="2000" dirty="0">
              <a:solidFill>
                <a:schemeClr val="bg1"/>
              </a:solidFill>
              <a:latin typeface="+mn-lt"/>
              <a:ea typeface="+mn-ea"/>
            </a:endParaRPr>
          </a:p>
        </p:txBody>
      </p:sp>
      <p:sp>
        <p:nvSpPr>
          <p:cNvPr id="15" name="角丸四角形吹き出し 14"/>
          <p:cNvSpPr/>
          <p:nvPr/>
        </p:nvSpPr>
        <p:spPr bwMode="auto">
          <a:xfrm>
            <a:off x="665749" y="1124744"/>
            <a:ext cx="4197105" cy="576064"/>
          </a:xfrm>
          <a:prstGeom prst="wedgeRoundRectCallout">
            <a:avLst>
              <a:gd name="adj1" fmla="val 56444"/>
              <a:gd name="adj2" fmla="val 116372"/>
              <a:gd name="adj3" fmla="val 16667"/>
            </a:avLst>
          </a:prstGeom>
          <a:solidFill>
            <a:srgbClr val="FF6666"/>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2000" dirty="0">
                <a:solidFill>
                  <a:schemeClr val="bg1"/>
                </a:solidFill>
                <a:latin typeface="+mn-lt"/>
                <a:ea typeface="+mn-ea"/>
              </a:rPr>
              <a:t>テーブル </a:t>
            </a:r>
            <a:r>
              <a:rPr kumimoji="0" lang="en-US" altLang="ja-JP" sz="2000" dirty="0">
                <a:solidFill>
                  <a:schemeClr val="bg1"/>
                </a:solidFill>
                <a:latin typeface="+mn-lt"/>
                <a:ea typeface="+mn-ea"/>
              </a:rPr>
              <a:t>(</a:t>
            </a:r>
            <a:r>
              <a:rPr kumimoji="0" lang="ja-JP" altLang="en-US" sz="2000" dirty="0">
                <a:solidFill>
                  <a:schemeClr val="bg1"/>
                </a:solidFill>
                <a:latin typeface="+mn-lt"/>
                <a:ea typeface="+mn-ea"/>
              </a:rPr>
              <a:t>リレーション</a:t>
            </a:r>
            <a:r>
              <a:rPr kumimoji="0" lang="en-US" altLang="ja-JP" sz="2000" dirty="0">
                <a:solidFill>
                  <a:schemeClr val="bg1"/>
                </a:solidFill>
                <a:latin typeface="+mn-lt"/>
                <a:ea typeface="+mn-ea"/>
              </a:rPr>
              <a:t>)</a:t>
            </a:r>
            <a:endParaRPr kumimoji="0" lang="ja-JP" altLang="en-US" sz="2000" dirty="0">
              <a:solidFill>
                <a:schemeClr val="bg1"/>
              </a:solidFill>
              <a:latin typeface="+mn-lt"/>
              <a:ea typeface="+mn-ea"/>
            </a:endParaRPr>
          </a:p>
        </p:txBody>
      </p:sp>
      <p:graphicFrame>
        <p:nvGraphicFramePr>
          <p:cNvPr id="16" name="表 15"/>
          <p:cNvGraphicFramePr>
            <a:graphicFrameLocks noGrp="1"/>
          </p:cNvGraphicFramePr>
          <p:nvPr>
            <p:extLst/>
          </p:nvPr>
        </p:nvGraphicFramePr>
        <p:xfrm>
          <a:off x="705346" y="5141134"/>
          <a:ext cx="3312369" cy="1164748"/>
        </p:xfrm>
        <a:graphic>
          <a:graphicData uri="http://schemas.openxmlformats.org/drawingml/2006/table">
            <a:tbl>
              <a:tblPr firstRow="1" bandCol="1">
                <a:tableStyleId>{5A111915-BE36-4E01-A7E5-04B1672EAD32}</a:tableStyleId>
              </a:tblPr>
              <a:tblGrid>
                <a:gridCol w="1104123">
                  <a:extLst>
                    <a:ext uri="{9D8B030D-6E8A-4147-A177-3AD203B41FA5}">
                      <a16:colId xmlns:a16="http://schemas.microsoft.com/office/drawing/2014/main" val="20000"/>
                    </a:ext>
                  </a:extLst>
                </a:gridCol>
                <a:gridCol w="1104123">
                  <a:extLst>
                    <a:ext uri="{9D8B030D-6E8A-4147-A177-3AD203B41FA5}">
                      <a16:colId xmlns:a16="http://schemas.microsoft.com/office/drawing/2014/main" val="20001"/>
                    </a:ext>
                  </a:extLst>
                </a:gridCol>
                <a:gridCol w="1104123">
                  <a:extLst>
                    <a:ext uri="{9D8B030D-6E8A-4147-A177-3AD203B41FA5}">
                      <a16:colId xmlns:a16="http://schemas.microsoft.com/office/drawing/2014/main" val="20002"/>
                    </a:ext>
                  </a:extLst>
                </a:gridCol>
              </a:tblGrid>
              <a:tr h="291187">
                <a:tc>
                  <a:txBody>
                    <a:bodyPr/>
                    <a:lstStyle/>
                    <a:p>
                      <a:pPr algn="ctr"/>
                      <a:r>
                        <a:rPr kumimoji="1" lang="ja-JP" altLang="en-US" sz="1200" dirty="0"/>
                        <a:t>社員番号</a:t>
                      </a:r>
                    </a:p>
                  </a:txBody>
                  <a:tcPr/>
                </a:tc>
                <a:tc>
                  <a:txBody>
                    <a:bodyPr/>
                    <a:lstStyle/>
                    <a:p>
                      <a:pPr algn="ctr"/>
                      <a:r>
                        <a:rPr kumimoji="1" lang="ja-JP" altLang="en-US" sz="1200" dirty="0"/>
                        <a:t>氏名</a:t>
                      </a:r>
                    </a:p>
                  </a:txBody>
                  <a:tcPr/>
                </a:tc>
                <a:tc>
                  <a:txBody>
                    <a:bodyPr/>
                    <a:lstStyle/>
                    <a:p>
                      <a:pPr algn="ctr"/>
                      <a:r>
                        <a:rPr kumimoji="1" lang="ja-JP" altLang="en-US" sz="1200" dirty="0"/>
                        <a:t>通勤手当</a:t>
                      </a:r>
                    </a:p>
                  </a:txBody>
                  <a:tcPr/>
                </a:tc>
                <a:extLst>
                  <a:ext uri="{0D108BD9-81ED-4DB2-BD59-A6C34878D82A}">
                    <a16:rowId xmlns:a16="http://schemas.microsoft.com/office/drawing/2014/main" val="10000"/>
                  </a:ext>
                </a:extLst>
              </a:tr>
              <a:tr h="291187">
                <a:tc>
                  <a:txBody>
                    <a:bodyPr/>
                    <a:lstStyle/>
                    <a:p>
                      <a:pPr algn="ctr"/>
                      <a:r>
                        <a:rPr kumimoji="1" lang="en-US" altLang="ja-JP" sz="1200" dirty="0"/>
                        <a:t>S001</a:t>
                      </a:r>
                      <a:endParaRPr kumimoji="1" lang="ja-JP" altLang="en-US" sz="1200" dirty="0"/>
                    </a:p>
                  </a:txBody>
                  <a:tcPr/>
                </a:tc>
                <a:tc>
                  <a:txBody>
                    <a:bodyPr/>
                    <a:lstStyle/>
                    <a:p>
                      <a:pPr algn="ctr"/>
                      <a:r>
                        <a:rPr kumimoji="1" lang="ja-JP" altLang="en-US" sz="1200" dirty="0"/>
                        <a:t>大越　章司</a:t>
                      </a:r>
                    </a:p>
                  </a:txBody>
                  <a:tcPr/>
                </a:tc>
                <a:tc>
                  <a:txBody>
                    <a:bodyPr/>
                    <a:lstStyle/>
                    <a:p>
                      <a:pPr algn="ctr"/>
                      <a:r>
                        <a:rPr kumimoji="1" lang="en-US" altLang="ja-JP" sz="1200" dirty="0"/>
                        <a:t>\38,000</a:t>
                      </a:r>
                    </a:p>
                  </a:txBody>
                  <a:tcPr/>
                </a:tc>
                <a:extLst>
                  <a:ext uri="{0D108BD9-81ED-4DB2-BD59-A6C34878D82A}">
                    <a16:rowId xmlns:a16="http://schemas.microsoft.com/office/drawing/2014/main" val="10001"/>
                  </a:ext>
                </a:extLst>
              </a:tr>
              <a:tr h="291187">
                <a:tc>
                  <a:txBody>
                    <a:bodyPr/>
                    <a:lstStyle/>
                    <a:p>
                      <a:pPr algn="ctr"/>
                      <a:r>
                        <a:rPr kumimoji="1" lang="en-US" altLang="ja-JP" sz="1200" dirty="0"/>
                        <a:t>S002</a:t>
                      </a:r>
                      <a:endParaRPr kumimoji="1" lang="ja-JP" altLang="en-US" sz="1200" dirty="0"/>
                    </a:p>
                  </a:txBody>
                  <a:tcPr/>
                </a:tc>
                <a:tc>
                  <a:txBody>
                    <a:bodyPr/>
                    <a:lstStyle/>
                    <a:p>
                      <a:pPr algn="ctr"/>
                      <a:r>
                        <a:rPr kumimoji="1" lang="ja-JP" altLang="en-US" sz="1200" dirty="0"/>
                        <a:t>斎藤　昌義</a:t>
                      </a:r>
                    </a:p>
                  </a:txBody>
                  <a:tcPr/>
                </a:tc>
                <a:tc>
                  <a:txBody>
                    <a:bodyPr/>
                    <a:lstStyle/>
                    <a:p>
                      <a:pPr algn="ctr"/>
                      <a:r>
                        <a:rPr kumimoji="1" lang="en-US" altLang="ja-JP" sz="1200" dirty="0"/>
                        <a:t>\34,000</a:t>
                      </a:r>
                      <a:endParaRPr kumimoji="1" lang="ja-JP" altLang="en-US" sz="1200" dirty="0"/>
                    </a:p>
                  </a:txBody>
                  <a:tcPr/>
                </a:tc>
                <a:extLst>
                  <a:ext uri="{0D108BD9-81ED-4DB2-BD59-A6C34878D82A}">
                    <a16:rowId xmlns:a16="http://schemas.microsoft.com/office/drawing/2014/main" val="10002"/>
                  </a:ext>
                </a:extLst>
              </a:tr>
              <a:tr h="291187">
                <a:tc>
                  <a:txBody>
                    <a:bodyPr/>
                    <a:lstStyle/>
                    <a:p>
                      <a:pPr algn="ctr"/>
                      <a:r>
                        <a:rPr kumimoji="1" lang="en-US" altLang="ja-JP" sz="1200" dirty="0"/>
                        <a:t>S004</a:t>
                      </a:r>
                      <a:endParaRPr kumimoji="1" lang="ja-JP" altLang="en-US" sz="1200" dirty="0"/>
                    </a:p>
                  </a:txBody>
                  <a:tcPr/>
                </a:tc>
                <a:tc>
                  <a:txBody>
                    <a:bodyPr/>
                    <a:lstStyle/>
                    <a:p>
                      <a:pPr algn="ctr"/>
                      <a:r>
                        <a:rPr kumimoji="1" lang="ja-JP" altLang="en-US" sz="1200" dirty="0"/>
                        <a:t>山本　次郎</a:t>
                      </a:r>
                    </a:p>
                  </a:txBody>
                  <a:tcPr/>
                </a:tc>
                <a:tc>
                  <a:txBody>
                    <a:bodyPr/>
                    <a:lstStyle/>
                    <a:p>
                      <a:pPr algn="ctr"/>
                      <a:r>
                        <a:rPr kumimoji="1" lang="en-US" altLang="ja-JP" sz="1200" dirty="0"/>
                        <a:t>\43,000</a:t>
                      </a:r>
                      <a:endParaRPr kumimoji="1" lang="ja-JP" altLang="en-US" sz="1200" dirty="0"/>
                    </a:p>
                  </a:txBody>
                  <a:tcPr/>
                </a:tc>
                <a:extLst>
                  <a:ext uri="{0D108BD9-81ED-4DB2-BD59-A6C34878D82A}">
                    <a16:rowId xmlns:a16="http://schemas.microsoft.com/office/drawing/2014/main" val="10003"/>
                  </a:ext>
                </a:extLst>
              </a:tr>
            </a:tbl>
          </a:graphicData>
        </a:graphic>
      </p:graphicFrame>
      <p:sp>
        <p:nvSpPr>
          <p:cNvPr id="17" name="テキスト ボックス 16"/>
          <p:cNvSpPr txBox="1"/>
          <p:nvPr/>
        </p:nvSpPr>
        <p:spPr>
          <a:xfrm>
            <a:off x="705346" y="4879791"/>
            <a:ext cx="1877437" cy="276999"/>
          </a:xfrm>
          <a:prstGeom prst="rect">
            <a:avLst/>
          </a:prstGeom>
          <a:noFill/>
        </p:spPr>
        <p:txBody>
          <a:bodyPr wrap="none" rtlCol="0">
            <a:spAutoFit/>
          </a:bodyPr>
          <a:lstStyle/>
          <a:p>
            <a:r>
              <a:rPr kumimoji="1" lang="ja-JP" altLang="en-US" sz="1200" dirty="0">
                <a:solidFill>
                  <a:schemeClr val="accent5"/>
                </a:solidFill>
                <a:latin typeface="+mn-lt"/>
                <a:ea typeface="+mn-ea"/>
              </a:rPr>
              <a:t>鉄道通勤者の通勤手当表</a:t>
            </a:r>
          </a:p>
        </p:txBody>
      </p:sp>
      <p:sp>
        <p:nvSpPr>
          <p:cNvPr id="19" name="テキスト ボックス 18"/>
          <p:cNvSpPr txBox="1"/>
          <p:nvPr/>
        </p:nvSpPr>
        <p:spPr>
          <a:xfrm>
            <a:off x="3252071" y="3883715"/>
            <a:ext cx="2492990" cy="276999"/>
          </a:xfrm>
          <a:prstGeom prst="rect">
            <a:avLst/>
          </a:prstGeom>
          <a:noFill/>
        </p:spPr>
        <p:txBody>
          <a:bodyPr wrap="none" rtlCol="0">
            <a:spAutoFit/>
          </a:bodyPr>
          <a:lstStyle/>
          <a:p>
            <a:r>
              <a:rPr kumimoji="1" lang="ja-JP" altLang="en-US" sz="1200" dirty="0">
                <a:solidFill>
                  <a:srgbClr val="C00000"/>
                </a:solidFill>
                <a:latin typeface="+mn-lt"/>
                <a:ea typeface="+mn-ea"/>
              </a:rPr>
              <a:t>関連づけ（リレーションシップ）</a:t>
            </a:r>
          </a:p>
        </p:txBody>
      </p:sp>
      <p:sp>
        <p:nvSpPr>
          <p:cNvPr id="20" name="正方形/長方形 19"/>
          <p:cNvSpPr/>
          <p:nvPr/>
        </p:nvSpPr>
        <p:spPr bwMode="auto">
          <a:xfrm>
            <a:off x="5148063" y="1124744"/>
            <a:ext cx="3312369" cy="576064"/>
          </a:xfrm>
          <a:prstGeom prst="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en-US" altLang="ja-JP" sz="1000" dirty="0">
                <a:solidFill>
                  <a:schemeClr val="bg1"/>
                </a:solidFill>
                <a:latin typeface="+mn-lt"/>
                <a:ea typeface="+mn-ea"/>
              </a:rPr>
              <a:t>IBM</a:t>
            </a:r>
            <a:r>
              <a:rPr kumimoji="0" lang="ja-JP" altLang="en-US" sz="1000" dirty="0">
                <a:solidFill>
                  <a:schemeClr val="bg1"/>
                </a:solidFill>
                <a:latin typeface="+mn-lt"/>
                <a:ea typeface="+mn-ea"/>
              </a:rPr>
              <a:t>のエドガー・</a:t>
            </a:r>
            <a:r>
              <a:rPr kumimoji="0" lang="en-US" altLang="ja-JP" sz="1000" dirty="0">
                <a:solidFill>
                  <a:schemeClr val="bg1"/>
                </a:solidFill>
                <a:latin typeface="+mn-lt"/>
                <a:ea typeface="+mn-ea"/>
              </a:rPr>
              <a:t>F</a:t>
            </a:r>
            <a:r>
              <a:rPr kumimoji="0" lang="ja-JP" altLang="en-US" sz="1000" dirty="0">
                <a:solidFill>
                  <a:schemeClr val="bg1"/>
                </a:solidFill>
                <a:latin typeface="+mn-lt"/>
                <a:ea typeface="+mn-ea"/>
              </a:rPr>
              <a:t>・コッドが</a:t>
            </a:r>
            <a:r>
              <a:rPr kumimoji="0" lang="en-US" altLang="ja-JP" sz="1000" dirty="0">
                <a:solidFill>
                  <a:schemeClr val="bg1"/>
                </a:solidFill>
                <a:latin typeface="+mn-lt"/>
                <a:ea typeface="+mn-ea"/>
              </a:rPr>
              <a:t>1969</a:t>
            </a:r>
            <a:r>
              <a:rPr kumimoji="0" lang="ja-JP" altLang="en-US" sz="1000" dirty="0">
                <a:solidFill>
                  <a:schemeClr val="bg1"/>
                </a:solidFill>
                <a:latin typeface="+mn-lt"/>
                <a:ea typeface="+mn-ea"/>
              </a:rPr>
              <a:t>年に発表したデータ関係モデルについての論文が元になっている</a:t>
            </a:r>
          </a:p>
        </p:txBody>
      </p:sp>
      <p:sp>
        <p:nvSpPr>
          <p:cNvPr id="21" name="正方形/長方形 20"/>
          <p:cNvSpPr/>
          <p:nvPr/>
        </p:nvSpPr>
        <p:spPr bwMode="auto">
          <a:xfrm>
            <a:off x="5148063" y="4412776"/>
            <a:ext cx="3312369" cy="590652"/>
          </a:xfrm>
          <a:prstGeom prst="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n-lt"/>
                <a:ea typeface="+mn-ea"/>
              </a:rPr>
              <a:t>扱うデータは正規化された定型データ</a:t>
            </a:r>
          </a:p>
        </p:txBody>
      </p:sp>
      <p:sp>
        <p:nvSpPr>
          <p:cNvPr id="22" name="正方形/長方形 21"/>
          <p:cNvSpPr/>
          <p:nvPr/>
        </p:nvSpPr>
        <p:spPr bwMode="auto">
          <a:xfrm>
            <a:off x="5148063" y="5075436"/>
            <a:ext cx="3312369" cy="590652"/>
          </a:xfrm>
          <a:prstGeom prst="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n-lt"/>
                <a:ea typeface="+mn-ea"/>
              </a:rPr>
              <a:t>複数のテーブルを関連付けすることができる</a:t>
            </a:r>
          </a:p>
        </p:txBody>
      </p:sp>
      <p:sp>
        <p:nvSpPr>
          <p:cNvPr id="23" name="正方形/長方形 22"/>
          <p:cNvSpPr/>
          <p:nvPr/>
        </p:nvSpPr>
        <p:spPr bwMode="auto">
          <a:xfrm>
            <a:off x="5148061" y="5723508"/>
            <a:ext cx="3312371" cy="590652"/>
          </a:xfrm>
          <a:prstGeom prst="rect">
            <a:avLst/>
          </a:prstGeom>
          <a:solidFill>
            <a:schemeClr val="accent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dirty="0">
                <a:solidFill>
                  <a:schemeClr val="bg1"/>
                </a:solidFill>
                <a:latin typeface="+mn-lt"/>
                <a:ea typeface="+mn-ea"/>
              </a:rPr>
              <a:t>テーブルを横断してデータを検索したり操作できる</a:t>
            </a:r>
          </a:p>
        </p:txBody>
      </p:sp>
      <p:cxnSp>
        <p:nvCxnSpPr>
          <p:cNvPr id="10" name="直線矢印コネクタ 9"/>
          <p:cNvCxnSpPr/>
          <p:nvPr/>
        </p:nvCxnSpPr>
        <p:spPr bwMode="auto">
          <a:xfrm>
            <a:off x="2251322" y="3645024"/>
            <a:ext cx="376462" cy="1373266"/>
          </a:xfrm>
          <a:prstGeom prst="straightConnector1">
            <a:avLst/>
          </a:prstGeom>
          <a:solidFill>
            <a:schemeClr val="bg1"/>
          </a:solidFill>
          <a:ln w="38100" cap="flat" cmpd="sng" algn="ctr">
            <a:solidFill>
              <a:srgbClr val="4168A7"/>
            </a:solidFill>
            <a:prstDash val="solid"/>
            <a:round/>
            <a:headEnd type="none" w="med" len="med"/>
            <a:tailEnd type="arrow"/>
          </a:ln>
          <a:effectLst/>
        </p:spPr>
      </p:cxnSp>
      <p:cxnSp>
        <p:nvCxnSpPr>
          <p:cNvPr id="25" name="直線矢印コネクタ 24"/>
          <p:cNvCxnSpPr/>
          <p:nvPr/>
        </p:nvCxnSpPr>
        <p:spPr bwMode="auto">
          <a:xfrm flipH="1">
            <a:off x="3311859" y="3645024"/>
            <a:ext cx="3852429" cy="1373266"/>
          </a:xfrm>
          <a:prstGeom prst="straightConnector1">
            <a:avLst/>
          </a:prstGeom>
          <a:solidFill>
            <a:schemeClr val="bg1"/>
          </a:solidFill>
          <a:ln w="38100" cap="flat" cmpd="sng" algn="ctr">
            <a:solidFill>
              <a:srgbClr val="4168A7"/>
            </a:solidFill>
            <a:prstDash val="solid"/>
            <a:round/>
            <a:headEnd type="none" w="med" len="med"/>
            <a:tailEnd type="arrow"/>
          </a:ln>
          <a:effectLst/>
        </p:spPr>
      </p:cxnSp>
      <p:sp>
        <p:nvSpPr>
          <p:cNvPr id="24" name="正方形/長方形 23"/>
          <p:cNvSpPr/>
          <p:nvPr/>
        </p:nvSpPr>
        <p:spPr bwMode="auto">
          <a:xfrm>
            <a:off x="665748" y="4165622"/>
            <a:ext cx="4197106" cy="494308"/>
          </a:xfrm>
          <a:prstGeom prst="rect">
            <a:avLst/>
          </a:prstGeom>
          <a:solidFill>
            <a:srgbClr val="FF6666"/>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20000"/>
              </a:spcBef>
            </a:pPr>
            <a:r>
              <a:rPr kumimoji="0" lang="ja-JP" altLang="en-US" sz="1400" dirty="0">
                <a:solidFill>
                  <a:schemeClr val="bg1"/>
                </a:solidFill>
                <a:latin typeface="+mn-lt"/>
                <a:ea typeface="+mn-ea"/>
              </a:rPr>
              <a:t>複数のテーブルから見たい列と行を取り出して新たなテーブルを作成（クエリー）</a:t>
            </a:r>
          </a:p>
        </p:txBody>
      </p:sp>
    </p:spTree>
    <p:extLst>
      <p:ext uri="{BB962C8B-B14F-4D97-AF65-F5344CB8AC3E}">
        <p14:creationId xmlns:p14="http://schemas.microsoft.com/office/powerpoint/2010/main" val="38599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up)">
                                      <p:cBhvr>
                                        <p:cTn id="62" dur="500"/>
                                        <p:tgtEl>
                                          <p:spTgt spid="10"/>
                                        </p:tgtEl>
                                      </p:cBhvr>
                                    </p:animEffect>
                                  </p:childTnLst>
                                </p:cTn>
                              </p:par>
                              <p:par>
                                <p:cTn id="63" presetID="22" presetClass="entr" presetSubtype="1"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up)">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P spid="14" grpId="0" animBg="1"/>
      <p:bldP spid="15" grpId="0" animBg="1"/>
      <p:bldP spid="17" grpId="0"/>
      <p:bldP spid="19" grpId="0"/>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トランザクション処理に要求される</a:t>
            </a:r>
            <a:r>
              <a:rPr kumimoji="1" lang="en-US" altLang="ja-JP" dirty="0"/>
              <a:t>ACID</a:t>
            </a:r>
            <a:r>
              <a:rPr kumimoji="1" lang="ja-JP" altLang="en-US" dirty="0"/>
              <a:t>特性</a:t>
            </a:r>
          </a:p>
        </p:txBody>
      </p:sp>
      <p:sp>
        <p:nvSpPr>
          <p:cNvPr id="3" name="角丸四角形 2"/>
          <p:cNvSpPr/>
          <p:nvPr/>
        </p:nvSpPr>
        <p:spPr bwMode="auto">
          <a:xfrm>
            <a:off x="467544" y="2368084"/>
            <a:ext cx="8136904" cy="2304256"/>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2151063" marR="0" indent="-2151063" algn="ctr"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FF9933"/>
                </a:solidFill>
                <a:effectLst/>
                <a:latin typeface="Meiryo" panose="020B0604030504040204" pitchFamily="34" charset="-128"/>
                <a:ea typeface="Meiryo" panose="020B0604030504040204" pitchFamily="34" charset="-128"/>
              </a:rPr>
              <a:t>ACID</a:t>
            </a:r>
          </a:p>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eiryo" panose="020B0604030504040204" pitchFamily="34" charset="-128"/>
                <a:ea typeface="Meiryo" panose="020B0604030504040204" pitchFamily="34" charset="-128"/>
              </a:rPr>
              <a:t>A</a:t>
            </a:r>
            <a:r>
              <a:rPr kumimoji="0" lang="en-US" altLang="ja-JP"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tomicity	</a:t>
            </a:r>
            <a:r>
              <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処理を一部残すなど、中途半端な状態を許さない</a:t>
            </a:r>
            <a:endParaRPr kumimoji="0" lang="en-US" altLang="ja-JP"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dirty="0">
                <a:solidFill>
                  <a:srgbClr val="FF9933"/>
                </a:solidFill>
                <a:latin typeface="Meiryo" panose="020B0604030504040204" pitchFamily="34" charset="-128"/>
                <a:ea typeface="Meiryo" panose="020B0604030504040204" pitchFamily="34" charset="-128"/>
              </a:rPr>
              <a:t>C</a:t>
            </a:r>
            <a:r>
              <a:rPr kumimoji="0" lang="en-US" altLang="ja-JP" sz="2000" dirty="0">
                <a:solidFill>
                  <a:schemeClr val="bg1"/>
                </a:solidFill>
                <a:latin typeface="Meiryo" panose="020B0604030504040204" pitchFamily="34" charset="-128"/>
                <a:ea typeface="Meiryo" panose="020B0604030504040204" pitchFamily="34" charset="-128"/>
              </a:rPr>
              <a:t>onsistency	</a:t>
            </a:r>
            <a:r>
              <a:rPr kumimoji="0" lang="ja-JP" altLang="en-US" sz="2000" dirty="0">
                <a:solidFill>
                  <a:schemeClr val="bg1"/>
                </a:solidFill>
                <a:latin typeface="Meiryo" panose="020B0604030504040204" pitchFamily="34" charset="-128"/>
                <a:ea typeface="Meiryo" panose="020B0604030504040204" pitchFamily="34" charset="-128"/>
              </a:rPr>
              <a:t>データの整合性を保証</a:t>
            </a:r>
            <a:endParaRPr kumimoji="0" lang="en-US" altLang="ja-JP" sz="2000" dirty="0">
              <a:solidFill>
                <a:schemeClr val="bg1"/>
              </a:solidFill>
              <a:latin typeface="Meiryo" panose="020B0604030504040204" pitchFamily="34" charset="-128"/>
              <a:ea typeface="Meiryo" panose="020B0604030504040204" pitchFamily="34" charset="-128"/>
            </a:endParaRPr>
          </a:p>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eiryo" panose="020B0604030504040204" pitchFamily="34" charset="-128"/>
                <a:ea typeface="Meiryo" panose="020B0604030504040204" pitchFamily="34" charset="-128"/>
              </a:rPr>
              <a:t>I</a:t>
            </a:r>
            <a:r>
              <a:rPr kumimoji="0" lang="en-US" altLang="ja-JP"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solation	</a:t>
            </a:r>
            <a:r>
              <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一連の処理を他の処理から隔離</a:t>
            </a:r>
            <a:endParaRPr kumimoji="0" lang="en-US" altLang="ja-JP"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dirty="0">
                <a:solidFill>
                  <a:srgbClr val="FF9933"/>
                </a:solidFill>
                <a:latin typeface="Meiryo" panose="020B0604030504040204" pitchFamily="34" charset="-128"/>
                <a:ea typeface="Meiryo" panose="020B0604030504040204" pitchFamily="34" charset="-128"/>
              </a:rPr>
              <a:t>D</a:t>
            </a:r>
            <a:r>
              <a:rPr kumimoji="0" lang="en-US" altLang="ja-JP" sz="2000" dirty="0">
                <a:solidFill>
                  <a:schemeClr val="bg1"/>
                </a:solidFill>
                <a:latin typeface="Meiryo" panose="020B0604030504040204" pitchFamily="34" charset="-128"/>
                <a:ea typeface="Meiryo" panose="020B0604030504040204" pitchFamily="34" charset="-128"/>
              </a:rPr>
              <a:t>urability	</a:t>
            </a:r>
            <a:r>
              <a:rPr kumimoji="0" lang="ja-JP" altLang="en-US" sz="2000" dirty="0">
                <a:solidFill>
                  <a:schemeClr val="bg1"/>
                </a:solidFill>
                <a:latin typeface="Meiryo" panose="020B0604030504040204" pitchFamily="34" charset="-128"/>
                <a:ea typeface="Meiryo" panose="020B0604030504040204" pitchFamily="34" charset="-128"/>
              </a:rPr>
              <a:t>処理が完了した時点で結果は保存され失われない</a:t>
            </a:r>
            <a:endPar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7" name="角丸四角形 26"/>
          <p:cNvSpPr/>
          <p:nvPr/>
        </p:nvSpPr>
        <p:spPr bwMode="auto">
          <a:xfrm>
            <a:off x="467544" y="4791472"/>
            <a:ext cx="8136904" cy="768568"/>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a:solidFill>
                  <a:schemeClr val="bg1"/>
                </a:solidFill>
                <a:latin typeface="Meiryo" panose="020B0604030504040204" pitchFamily="34" charset="-128"/>
                <a:ea typeface="Meiryo" panose="020B0604030504040204" pitchFamily="34" charset="-128"/>
              </a:rPr>
              <a:t>複数のユーザが同時に同一のデータを参照・更新した場合でも、矛盾なく正常に処理をこなすことができる</a:t>
            </a:r>
            <a:endParaRPr kumimoji="0" lang="en-US" altLang="ja-JP" dirty="0">
              <a:solidFill>
                <a:schemeClr val="bg1"/>
              </a:solidFill>
              <a:latin typeface="Meiryo" panose="020B0604030504040204" pitchFamily="34" charset="-128"/>
              <a:ea typeface="Meiryo" panose="020B0604030504040204" pitchFamily="34" charset="-128"/>
            </a:endParaRPr>
          </a:p>
        </p:txBody>
      </p:sp>
      <p:sp>
        <p:nvSpPr>
          <p:cNvPr id="5" name="角丸四角形 4"/>
          <p:cNvSpPr/>
          <p:nvPr/>
        </p:nvSpPr>
        <p:spPr bwMode="auto">
          <a:xfrm>
            <a:off x="467544" y="5677644"/>
            <a:ext cx="8136904" cy="768568"/>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a:solidFill>
                  <a:schemeClr val="bg1"/>
                </a:solidFill>
                <a:latin typeface="Meiryo" panose="020B0604030504040204" pitchFamily="34" charset="-128"/>
                <a:ea typeface="Meiryo" panose="020B0604030504040204" pitchFamily="34" charset="-128"/>
              </a:rPr>
              <a:t>どの時点でもデータは絶対に正しいことを保証</a:t>
            </a:r>
            <a:endParaRPr kumimoji="0" lang="en-US" altLang="ja-JP">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a:solidFill>
                  <a:schemeClr val="bg1"/>
                </a:solidFill>
                <a:latin typeface="Meiryo" panose="020B0604030504040204" pitchFamily="34" charset="-128"/>
                <a:ea typeface="Meiryo" panose="020B0604030504040204" pitchFamily="34" charset="-128"/>
              </a:rPr>
              <a:t>→金融取引などの「トランザクション」処理に必須</a:t>
            </a: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4" name="正方形/長方形 3"/>
          <p:cNvSpPr/>
          <p:nvPr/>
        </p:nvSpPr>
        <p:spPr>
          <a:xfrm>
            <a:off x="467544" y="985520"/>
            <a:ext cx="2610936" cy="59944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データを常に正しく保つ</a:t>
            </a:r>
          </a:p>
        </p:txBody>
      </p:sp>
      <p:sp>
        <p:nvSpPr>
          <p:cNvPr id="10" name="正方形/長方形 9"/>
          <p:cNvSpPr/>
          <p:nvPr/>
        </p:nvSpPr>
        <p:spPr>
          <a:xfrm>
            <a:off x="3230528" y="985520"/>
            <a:ext cx="2610936" cy="59944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データを失わない</a:t>
            </a:r>
          </a:p>
        </p:txBody>
      </p:sp>
      <p:sp>
        <p:nvSpPr>
          <p:cNvPr id="11" name="正方形/長方形 10"/>
          <p:cNvSpPr/>
          <p:nvPr/>
        </p:nvSpPr>
        <p:spPr>
          <a:xfrm>
            <a:off x="5993512" y="985520"/>
            <a:ext cx="2610936" cy="59944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障害に耐える</a:t>
            </a:r>
          </a:p>
        </p:txBody>
      </p:sp>
      <p:sp>
        <p:nvSpPr>
          <p:cNvPr id="6" name="下矢印 5"/>
          <p:cNvSpPr/>
          <p:nvPr/>
        </p:nvSpPr>
        <p:spPr>
          <a:xfrm>
            <a:off x="467544" y="1702564"/>
            <a:ext cx="8136904" cy="546388"/>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8886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5" grpId="0" animBg="1"/>
      <p:bldP spid="4" grpId="0" animBg="1"/>
      <p:bldP spid="10" grpId="0" animBg="1"/>
      <p:bldP spid="11"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bwMode="auto">
          <a:xfrm>
            <a:off x="2843808" y="3645024"/>
            <a:ext cx="3024336" cy="2808312"/>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2800" b="1" i="0" u="none" strike="noStrike" cap="none" normalizeH="0" baseline="0" dirty="0">
              <a:ln>
                <a:noFill/>
              </a:ln>
              <a:solidFill>
                <a:schemeClr val="bg1"/>
              </a:solidFill>
              <a:effectLst/>
              <a:latin typeface="+mn-ea"/>
              <a:ea typeface="+mn-ea"/>
            </a:endParaRPr>
          </a:p>
        </p:txBody>
      </p:sp>
      <p:sp>
        <p:nvSpPr>
          <p:cNvPr id="2" name="タイトル 1"/>
          <p:cNvSpPr>
            <a:spLocks noGrp="1"/>
          </p:cNvSpPr>
          <p:nvPr>
            <p:ph type="title"/>
          </p:nvPr>
        </p:nvSpPr>
        <p:spPr/>
        <p:txBody>
          <a:bodyPr/>
          <a:lstStyle/>
          <a:p>
            <a:r>
              <a:rPr lang="en-US" altLang="ja-JP"/>
              <a:t>ACID</a:t>
            </a:r>
            <a:r>
              <a:rPr lang="ja-JP" altLang="en-US"/>
              <a:t>を実現するための機能の例 </a:t>
            </a:r>
            <a:r>
              <a:rPr lang="en-US" altLang="ja-JP"/>
              <a:t>(1)</a:t>
            </a:r>
            <a:endParaRPr lang="ja-JP" altLang="en-US" dirty="0"/>
          </a:p>
        </p:txBody>
      </p:sp>
      <p:pic>
        <p:nvPicPr>
          <p:cNvPr id="3" name="Picture 7" descr="j043394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2286" y="1654301"/>
            <a:ext cx="762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descr="j043394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96336" y="1654301"/>
            <a:ext cx="79898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AutoShape 9"/>
          <p:cNvSpPr>
            <a:spLocks noChangeArrowheads="1"/>
          </p:cNvSpPr>
          <p:nvPr/>
        </p:nvSpPr>
        <p:spPr bwMode="auto">
          <a:xfrm>
            <a:off x="3250766" y="1124744"/>
            <a:ext cx="2286000" cy="2209800"/>
          </a:xfrm>
          <a:prstGeom prst="can">
            <a:avLst>
              <a:gd name="adj" fmla="val 32143"/>
            </a:avLst>
          </a:prstGeom>
          <a:solidFill>
            <a:srgbClr val="FFC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endParaRPr lang="ja-JP" altLang="en-US" sz="2000" dirty="0">
              <a:solidFill>
                <a:schemeClr val="bg1"/>
              </a:solidFill>
              <a:latin typeface="Arial" pitchFamily="34" charset="0"/>
              <a:ea typeface="HGP創英角ｺﾞｼｯｸUB" pitchFamily="50" charset="-128"/>
              <a:cs typeface="Arial" pitchFamily="34" charset="0"/>
            </a:endParaRPr>
          </a:p>
        </p:txBody>
      </p:sp>
      <p:sp>
        <p:nvSpPr>
          <p:cNvPr id="12" name="Text Box 12"/>
          <p:cNvSpPr txBox="1">
            <a:spLocks noChangeArrowheads="1"/>
          </p:cNvSpPr>
          <p:nvPr/>
        </p:nvSpPr>
        <p:spPr bwMode="auto">
          <a:xfrm>
            <a:off x="3659181" y="1264510"/>
            <a:ext cx="1519967"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2000" dirty="0">
                <a:solidFill>
                  <a:schemeClr val="accent1"/>
                </a:solidFill>
                <a:latin typeface="Arial" pitchFamily="34" charset="0"/>
                <a:ea typeface="HGP創英角ｺﾞｼｯｸUB" pitchFamily="50" charset="-128"/>
                <a:cs typeface="Arial" pitchFamily="34" charset="0"/>
              </a:rPr>
              <a:t>データベース</a:t>
            </a:r>
          </a:p>
        </p:txBody>
      </p:sp>
      <p:graphicFrame>
        <p:nvGraphicFramePr>
          <p:cNvPr id="13" name="表 12"/>
          <p:cNvGraphicFramePr>
            <a:graphicFrameLocks noGrp="1"/>
          </p:cNvGraphicFramePr>
          <p:nvPr>
            <p:extLst/>
          </p:nvPr>
        </p:nvGraphicFramePr>
        <p:xfrm>
          <a:off x="3659181" y="1944298"/>
          <a:ext cx="1519970" cy="1150163"/>
        </p:xfrm>
        <a:graphic>
          <a:graphicData uri="http://schemas.openxmlformats.org/drawingml/2006/table">
            <a:tbl>
              <a:tblPr firstRow="1" bandRow="1">
                <a:tableStyleId>{5C22544A-7EE6-4342-B048-85BDC9FD1C3A}</a:tableStyleId>
              </a:tblPr>
              <a:tblGrid>
                <a:gridCol w="303994">
                  <a:extLst>
                    <a:ext uri="{9D8B030D-6E8A-4147-A177-3AD203B41FA5}">
                      <a16:colId xmlns:a16="http://schemas.microsoft.com/office/drawing/2014/main" val="20000"/>
                    </a:ext>
                  </a:extLst>
                </a:gridCol>
                <a:gridCol w="303994">
                  <a:extLst>
                    <a:ext uri="{9D8B030D-6E8A-4147-A177-3AD203B41FA5}">
                      <a16:colId xmlns:a16="http://schemas.microsoft.com/office/drawing/2014/main" val="20001"/>
                    </a:ext>
                  </a:extLst>
                </a:gridCol>
                <a:gridCol w="303994">
                  <a:extLst>
                    <a:ext uri="{9D8B030D-6E8A-4147-A177-3AD203B41FA5}">
                      <a16:colId xmlns:a16="http://schemas.microsoft.com/office/drawing/2014/main" val="20002"/>
                    </a:ext>
                  </a:extLst>
                </a:gridCol>
                <a:gridCol w="303994">
                  <a:extLst>
                    <a:ext uri="{9D8B030D-6E8A-4147-A177-3AD203B41FA5}">
                      <a16:colId xmlns:a16="http://schemas.microsoft.com/office/drawing/2014/main" val="20003"/>
                    </a:ext>
                  </a:extLst>
                </a:gridCol>
                <a:gridCol w="303994">
                  <a:extLst>
                    <a:ext uri="{9D8B030D-6E8A-4147-A177-3AD203B41FA5}">
                      <a16:colId xmlns:a16="http://schemas.microsoft.com/office/drawing/2014/main" val="20004"/>
                    </a:ext>
                  </a:extLst>
                </a:gridCol>
              </a:tblGrid>
              <a:tr h="286187">
                <a:tc>
                  <a:txBody>
                    <a:bodyPr/>
                    <a:lstStyle/>
                    <a:p>
                      <a:endParaRPr kumimoji="1" lang="ja-JP" altLang="en-US" sz="800" dirty="0"/>
                    </a:p>
                  </a:txBody>
                  <a:tcPr/>
                </a:tc>
                <a:tc>
                  <a:txBody>
                    <a:bodyPr/>
                    <a:lstStyle/>
                    <a:p>
                      <a:endParaRPr kumimoji="1" lang="ja-JP" altLang="en-US" sz="800" dirty="0"/>
                    </a:p>
                  </a:txBody>
                  <a:tcPr/>
                </a:tc>
                <a:tc>
                  <a:txBody>
                    <a:bodyPr/>
                    <a:lstStyle/>
                    <a:p>
                      <a:endParaRPr kumimoji="1" lang="ja-JP" altLang="en-US" sz="800" dirty="0"/>
                    </a:p>
                  </a:txBody>
                  <a:tcPr/>
                </a:tc>
                <a:tc>
                  <a:txBody>
                    <a:bodyPr/>
                    <a:lstStyle/>
                    <a:p>
                      <a:endParaRPr kumimoji="1" lang="ja-JP" altLang="en-US" sz="800"/>
                    </a:p>
                  </a:txBody>
                  <a:tcPr/>
                </a:tc>
                <a:tc>
                  <a:txBody>
                    <a:bodyPr/>
                    <a:lstStyle/>
                    <a:p>
                      <a:endParaRPr kumimoji="1" lang="ja-JP" altLang="en-US" sz="800" dirty="0"/>
                    </a:p>
                  </a:txBody>
                  <a:tcPr/>
                </a:tc>
                <a:extLst>
                  <a:ext uri="{0D108BD9-81ED-4DB2-BD59-A6C34878D82A}">
                    <a16:rowId xmlns:a16="http://schemas.microsoft.com/office/drawing/2014/main" val="10000"/>
                  </a:ext>
                </a:extLst>
              </a:tr>
              <a:tr h="31417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extLst>
                  <a:ext uri="{0D108BD9-81ED-4DB2-BD59-A6C34878D82A}">
                    <a16:rowId xmlns:a16="http://schemas.microsoft.com/office/drawing/2014/main" val="10001"/>
                  </a:ext>
                </a:extLst>
              </a:tr>
              <a:tr h="27490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extLst>
                  <a:ext uri="{0D108BD9-81ED-4DB2-BD59-A6C34878D82A}">
                    <a16:rowId xmlns:a16="http://schemas.microsoft.com/office/drawing/2014/main" val="10002"/>
                  </a:ext>
                </a:extLst>
              </a:tr>
              <a:tr h="27490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dirty="0"/>
                    </a:p>
                  </a:txBody>
                  <a:tcPr/>
                </a:tc>
                <a:tc>
                  <a:txBody>
                    <a:bodyPr/>
                    <a:lstStyle/>
                    <a:p>
                      <a:endParaRPr kumimoji="1" lang="ja-JP" altLang="en-US" sz="800" dirty="0"/>
                    </a:p>
                  </a:txBody>
                  <a:tcPr/>
                </a:tc>
                <a:extLst>
                  <a:ext uri="{0D108BD9-81ED-4DB2-BD59-A6C34878D82A}">
                    <a16:rowId xmlns:a16="http://schemas.microsoft.com/office/drawing/2014/main" val="10003"/>
                  </a:ext>
                </a:extLst>
              </a:tr>
            </a:tbl>
          </a:graphicData>
        </a:graphic>
      </p:graphicFrame>
      <p:sp>
        <p:nvSpPr>
          <p:cNvPr id="14" name="Text Box 12"/>
          <p:cNvSpPr txBox="1">
            <a:spLocks noChangeArrowheads="1"/>
          </p:cNvSpPr>
          <p:nvPr/>
        </p:nvSpPr>
        <p:spPr bwMode="auto">
          <a:xfrm>
            <a:off x="3733970" y="2374477"/>
            <a:ext cx="1319592"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1600" dirty="0">
                <a:solidFill>
                  <a:srgbClr val="0070C0"/>
                </a:solidFill>
                <a:latin typeface="Arial" pitchFamily="34" charset="0"/>
                <a:ea typeface="HGP創英角ｺﾞｼｯｸUB" pitchFamily="50" charset="-128"/>
                <a:cs typeface="Arial" pitchFamily="34" charset="0"/>
              </a:rPr>
              <a:t>表（テーブル）</a:t>
            </a:r>
          </a:p>
        </p:txBody>
      </p:sp>
      <p:sp>
        <p:nvSpPr>
          <p:cNvPr id="16" name="正方形/長方形 15"/>
          <p:cNvSpPr/>
          <p:nvPr/>
        </p:nvSpPr>
        <p:spPr bwMode="auto">
          <a:xfrm>
            <a:off x="4572000" y="2806429"/>
            <a:ext cx="288032" cy="288032"/>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7" name="右矢印 16"/>
          <p:cNvSpPr/>
          <p:nvPr/>
        </p:nvSpPr>
        <p:spPr bwMode="auto">
          <a:xfrm>
            <a:off x="2051720" y="1869073"/>
            <a:ext cx="533400" cy="560176"/>
          </a:xfrm>
          <a:prstGeom prst="rightArrow">
            <a:avLst/>
          </a:prstGeom>
          <a:solidFill>
            <a:schemeClr val="accent5"/>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18" name="右矢印 17"/>
          <p:cNvSpPr/>
          <p:nvPr/>
        </p:nvSpPr>
        <p:spPr bwMode="auto">
          <a:xfrm rot="10800000">
            <a:off x="6156176" y="1814301"/>
            <a:ext cx="533400" cy="560176"/>
          </a:xfrm>
          <a:prstGeom prst="rightArrow">
            <a:avLst/>
          </a:prstGeom>
          <a:solidFill>
            <a:schemeClr val="accent5"/>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24" name="グループ化 23"/>
          <p:cNvGrpSpPr/>
          <p:nvPr/>
        </p:nvGrpSpPr>
        <p:grpSpPr>
          <a:xfrm>
            <a:off x="4535996" y="2770425"/>
            <a:ext cx="360040" cy="360040"/>
            <a:chOff x="1835696" y="5085184"/>
            <a:chExt cx="360040" cy="360040"/>
          </a:xfrm>
        </p:grpSpPr>
        <p:cxnSp>
          <p:nvCxnSpPr>
            <p:cNvPr id="21" name="直線コネクタ 20"/>
            <p:cNvCxnSpPr/>
            <p:nvPr/>
          </p:nvCxnSpPr>
          <p:spPr bwMode="auto">
            <a:xfrm>
              <a:off x="1835696" y="5085184"/>
              <a:ext cx="360040" cy="360040"/>
            </a:xfrm>
            <a:prstGeom prst="line">
              <a:avLst/>
            </a:prstGeom>
            <a:solidFill>
              <a:schemeClr val="bg1"/>
            </a:solidFill>
            <a:ln w="38100" cap="flat" cmpd="sng" algn="ctr">
              <a:solidFill>
                <a:srgbClr val="C00000"/>
              </a:solidFill>
              <a:prstDash val="solid"/>
              <a:round/>
              <a:headEnd type="none" w="med" len="med"/>
              <a:tailEnd type="none" w="med" len="med"/>
            </a:ln>
            <a:effectLst/>
          </p:spPr>
        </p:cxnSp>
        <p:cxnSp>
          <p:nvCxnSpPr>
            <p:cNvPr id="22" name="直線コネクタ 21"/>
            <p:cNvCxnSpPr/>
            <p:nvPr/>
          </p:nvCxnSpPr>
          <p:spPr bwMode="auto">
            <a:xfrm flipV="1">
              <a:off x="1835696" y="5093568"/>
              <a:ext cx="360040" cy="351656"/>
            </a:xfrm>
            <a:prstGeom prst="line">
              <a:avLst/>
            </a:prstGeom>
            <a:solidFill>
              <a:schemeClr val="bg1"/>
            </a:solidFill>
            <a:ln w="38100" cap="flat" cmpd="sng" algn="ctr">
              <a:solidFill>
                <a:srgbClr val="C00000"/>
              </a:solidFill>
              <a:prstDash val="solid"/>
              <a:round/>
              <a:headEnd type="none" w="med" len="med"/>
              <a:tailEnd type="none" w="med" len="med"/>
            </a:ln>
            <a:effectLst/>
          </p:spPr>
        </p:cxnSp>
      </p:grpSp>
      <p:pic>
        <p:nvPicPr>
          <p:cNvPr id="25" name="Picture 7" descr="j043394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2286" y="4856957"/>
            <a:ext cx="762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8" descr="j043394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96336" y="4856957"/>
            <a:ext cx="798984"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AutoShape 9"/>
          <p:cNvSpPr>
            <a:spLocks noChangeArrowheads="1"/>
          </p:cNvSpPr>
          <p:nvPr/>
        </p:nvSpPr>
        <p:spPr bwMode="auto">
          <a:xfrm>
            <a:off x="3250766" y="4077072"/>
            <a:ext cx="2286000" cy="2209800"/>
          </a:xfrm>
          <a:prstGeom prst="can">
            <a:avLst>
              <a:gd name="adj" fmla="val 32143"/>
            </a:avLst>
          </a:prstGeom>
          <a:solidFill>
            <a:srgbClr val="FFC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endParaRPr lang="ja-JP" altLang="en-US" sz="2000" dirty="0">
              <a:solidFill>
                <a:schemeClr val="bg1"/>
              </a:solidFill>
              <a:latin typeface="Arial" pitchFamily="34" charset="0"/>
              <a:ea typeface="HGP創英角ｺﾞｼｯｸUB" pitchFamily="50" charset="-128"/>
              <a:cs typeface="Arial" pitchFamily="34" charset="0"/>
            </a:endParaRPr>
          </a:p>
        </p:txBody>
      </p:sp>
      <p:sp>
        <p:nvSpPr>
          <p:cNvPr id="28" name="Text Box 12"/>
          <p:cNvSpPr txBox="1">
            <a:spLocks noChangeArrowheads="1"/>
          </p:cNvSpPr>
          <p:nvPr/>
        </p:nvSpPr>
        <p:spPr bwMode="auto">
          <a:xfrm>
            <a:off x="3659182" y="4293096"/>
            <a:ext cx="1519967" cy="40011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2000" dirty="0">
                <a:solidFill>
                  <a:schemeClr val="accent1"/>
                </a:solidFill>
                <a:latin typeface="Arial" pitchFamily="34" charset="0"/>
                <a:ea typeface="HGP創英角ｺﾞｼｯｸUB" pitchFamily="50" charset="-128"/>
                <a:cs typeface="Arial" pitchFamily="34" charset="0"/>
              </a:rPr>
              <a:t>データベース</a:t>
            </a:r>
          </a:p>
        </p:txBody>
      </p:sp>
      <p:graphicFrame>
        <p:nvGraphicFramePr>
          <p:cNvPr id="29" name="表 28"/>
          <p:cNvGraphicFramePr>
            <a:graphicFrameLocks noGrp="1"/>
          </p:cNvGraphicFramePr>
          <p:nvPr>
            <p:extLst/>
          </p:nvPr>
        </p:nvGraphicFramePr>
        <p:xfrm>
          <a:off x="3659181" y="4896626"/>
          <a:ext cx="1519970" cy="1150163"/>
        </p:xfrm>
        <a:graphic>
          <a:graphicData uri="http://schemas.openxmlformats.org/drawingml/2006/table">
            <a:tbl>
              <a:tblPr firstRow="1" bandRow="1">
                <a:tableStyleId>{5C22544A-7EE6-4342-B048-85BDC9FD1C3A}</a:tableStyleId>
              </a:tblPr>
              <a:tblGrid>
                <a:gridCol w="303994">
                  <a:extLst>
                    <a:ext uri="{9D8B030D-6E8A-4147-A177-3AD203B41FA5}">
                      <a16:colId xmlns:a16="http://schemas.microsoft.com/office/drawing/2014/main" val="20000"/>
                    </a:ext>
                  </a:extLst>
                </a:gridCol>
                <a:gridCol w="303994">
                  <a:extLst>
                    <a:ext uri="{9D8B030D-6E8A-4147-A177-3AD203B41FA5}">
                      <a16:colId xmlns:a16="http://schemas.microsoft.com/office/drawing/2014/main" val="20001"/>
                    </a:ext>
                  </a:extLst>
                </a:gridCol>
                <a:gridCol w="303994">
                  <a:extLst>
                    <a:ext uri="{9D8B030D-6E8A-4147-A177-3AD203B41FA5}">
                      <a16:colId xmlns:a16="http://schemas.microsoft.com/office/drawing/2014/main" val="20002"/>
                    </a:ext>
                  </a:extLst>
                </a:gridCol>
                <a:gridCol w="303994">
                  <a:extLst>
                    <a:ext uri="{9D8B030D-6E8A-4147-A177-3AD203B41FA5}">
                      <a16:colId xmlns:a16="http://schemas.microsoft.com/office/drawing/2014/main" val="20003"/>
                    </a:ext>
                  </a:extLst>
                </a:gridCol>
                <a:gridCol w="303994">
                  <a:extLst>
                    <a:ext uri="{9D8B030D-6E8A-4147-A177-3AD203B41FA5}">
                      <a16:colId xmlns:a16="http://schemas.microsoft.com/office/drawing/2014/main" val="20004"/>
                    </a:ext>
                  </a:extLst>
                </a:gridCol>
              </a:tblGrid>
              <a:tr h="286187">
                <a:tc>
                  <a:txBody>
                    <a:bodyPr/>
                    <a:lstStyle/>
                    <a:p>
                      <a:endParaRPr kumimoji="1" lang="ja-JP" altLang="en-US" sz="800" dirty="0"/>
                    </a:p>
                  </a:txBody>
                  <a:tcPr/>
                </a:tc>
                <a:tc>
                  <a:txBody>
                    <a:bodyPr/>
                    <a:lstStyle/>
                    <a:p>
                      <a:endParaRPr kumimoji="1" lang="ja-JP" altLang="en-US" sz="800"/>
                    </a:p>
                  </a:txBody>
                  <a:tcPr/>
                </a:tc>
                <a:tc>
                  <a:txBody>
                    <a:bodyPr/>
                    <a:lstStyle/>
                    <a:p>
                      <a:endParaRPr kumimoji="1" lang="ja-JP" altLang="en-US" sz="800" dirty="0"/>
                    </a:p>
                  </a:txBody>
                  <a:tcPr/>
                </a:tc>
                <a:tc>
                  <a:txBody>
                    <a:bodyPr/>
                    <a:lstStyle/>
                    <a:p>
                      <a:endParaRPr kumimoji="1" lang="ja-JP" altLang="en-US" sz="800"/>
                    </a:p>
                  </a:txBody>
                  <a:tcPr/>
                </a:tc>
                <a:tc>
                  <a:txBody>
                    <a:bodyPr/>
                    <a:lstStyle/>
                    <a:p>
                      <a:endParaRPr kumimoji="1" lang="ja-JP" altLang="en-US" sz="800" dirty="0"/>
                    </a:p>
                  </a:txBody>
                  <a:tcPr/>
                </a:tc>
                <a:extLst>
                  <a:ext uri="{0D108BD9-81ED-4DB2-BD59-A6C34878D82A}">
                    <a16:rowId xmlns:a16="http://schemas.microsoft.com/office/drawing/2014/main" val="10000"/>
                  </a:ext>
                </a:extLst>
              </a:tr>
              <a:tr h="31417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extLst>
                  <a:ext uri="{0D108BD9-81ED-4DB2-BD59-A6C34878D82A}">
                    <a16:rowId xmlns:a16="http://schemas.microsoft.com/office/drawing/2014/main" val="10001"/>
                  </a:ext>
                </a:extLst>
              </a:tr>
              <a:tr h="27490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extLst>
                  <a:ext uri="{0D108BD9-81ED-4DB2-BD59-A6C34878D82A}">
                    <a16:rowId xmlns:a16="http://schemas.microsoft.com/office/drawing/2014/main" val="10002"/>
                  </a:ext>
                </a:extLst>
              </a:tr>
              <a:tr h="274902">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a:p>
                  </a:txBody>
                  <a:tcPr/>
                </a:tc>
                <a:tc>
                  <a:txBody>
                    <a:bodyPr/>
                    <a:lstStyle/>
                    <a:p>
                      <a:endParaRPr kumimoji="1" lang="ja-JP" altLang="en-US" sz="800" dirty="0"/>
                    </a:p>
                  </a:txBody>
                  <a:tcPr/>
                </a:tc>
                <a:tc>
                  <a:txBody>
                    <a:bodyPr/>
                    <a:lstStyle/>
                    <a:p>
                      <a:endParaRPr kumimoji="1" lang="ja-JP" altLang="en-US" sz="800" dirty="0"/>
                    </a:p>
                  </a:txBody>
                  <a:tcPr/>
                </a:tc>
                <a:extLst>
                  <a:ext uri="{0D108BD9-81ED-4DB2-BD59-A6C34878D82A}">
                    <a16:rowId xmlns:a16="http://schemas.microsoft.com/office/drawing/2014/main" val="10003"/>
                  </a:ext>
                </a:extLst>
              </a:tr>
            </a:tbl>
          </a:graphicData>
        </a:graphic>
      </p:graphicFrame>
      <p:sp>
        <p:nvSpPr>
          <p:cNvPr id="30" name="Text Box 12"/>
          <p:cNvSpPr txBox="1">
            <a:spLocks noChangeArrowheads="1"/>
          </p:cNvSpPr>
          <p:nvPr/>
        </p:nvSpPr>
        <p:spPr bwMode="auto">
          <a:xfrm>
            <a:off x="3733970" y="5326805"/>
            <a:ext cx="1319592" cy="33855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38100" algn="ctr">
                <a:solidFill>
                  <a:srgbClr val="4168A7"/>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rgbClr val="484848"/>
                </a:solidFill>
                <a:latin typeface="Arial" charset="0"/>
                <a:ea typeface="HG丸ｺﾞｼｯｸM-PRO" pitchFamily="50" charset="-128"/>
              </a:defRPr>
            </a:lvl1pPr>
            <a:lvl2pPr marL="742950" indent="-285750" eaLnBrk="0" hangingPunct="0">
              <a:defRPr sz="1200">
                <a:solidFill>
                  <a:srgbClr val="484848"/>
                </a:solidFill>
                <a:latin typeface="Arial" charset="0"/>
                <a:ea typeface="HG丸ｺﾞｼｯｸM-PRO" pitchFamily="50" charset="-128"/>
              </a:defRPr>
            </a:lvl2pPr>
            <a:lvl3pPr marL="1143000" indent="-228600" eaLnBrk="0" hangingPunct="0">
              <a:defRPr sz="1200">
                <a:solidFill>
                  <a:srgbClr val="484848"/>
                </a:solidFill>
                <a:latin typeface="Arial" charset="0"/>
                <a:ea typeface="HG丸ｺﾞｼｯｸM-PRO" pitchFamily="50" charset="-128"/>
              </a:defRPr>
            </a:lvl3pPr>
            <a:lvl4pPr marL="1600200" indent="-228600" eaLnBrk="0" hangingPunct="0">
              <a:defRPr sz="1200">
                <a:solidFill>
                  <a:srgbClr val="484848"/>
                </a:solidFill>
                <a:latin typeface="Arial" charset="0"/>
                <a:ea typeface="HG丸ｺﾞｼｯｸM-PRO" pitchFamily="50" charset="-128"/>
              </a:defRPr>
            </a:lvl4pPr>
            <a:lvl5pPr marL="2057400" indent="-228600" eaLnBrk="0" hangingPunct="0">
              <a:defRPr sz="1200">
                <a:solidFill>
                  <a:srgbClr val="484848"/>
                </a:solidFill>
                <a:latin typeface="Arial" charset="0"/>
                <a:ea typeface="HG丸ｺﾞｼｯｸM-PRO" pitchFamily="50" charset="-128"/>
              </a:defRPr>
            </a:lvl5pPr>
            <a:lvl6pPr marL="2514600" indent="-228600" eaLnBrk="0" fontAlgn="base" hangingPunct="0">
              <a:spcBef>
                <a:spcPct val="20000"/>
              </a:spcBef>
              <a:spcAft>
                <a:spcPct val="0"/>
              </a:spcAft>
              <a:defRPr sz="1200">
                <a:solidFill>
                  <a:srgbClr val="484848"/>
                </a:solidFill>
                <a:latin typeface="Arial" charset="0"/>
                <a:ea typeface="HG丸ｺﾞｼｯｸM-PRO" pitchFamily="50" charset="-128"/>
              </a:defRPr>
            </a:lvl6pPr>
            <a:lvl7pPr marL="2971800" indent="-228600" eaLnBrk="0" fontAlgn="base" hangingPunct="0">
              <a:spcBef>
                <a:spcPct val="20000"/>
              </a:spcBef>
              <a:spcAft>
                <a:spcPct val="0"/>
              </a:spcAft>
              <a:defRPr sz="1200">
                <a:solidFill>
                  <a:srgbClr val="484848"/>
                </a:solidFill>
                <a:latin typeface="Arial" charset="0"/>
                <a:ea typeface="HG丸ｺﾞｼｯｸM-PRO" pitchFamily="50" charset="-128"/>
              </a:defRPr>
            </a:lvl7pPr>
            <a:lvl8pPr marL="3429000" indent="-228600" eaLnBrk="0" fontAlgn="base" hangingPunct="0">
              <a:spcBef>
                <a:spcPct val="20000"/>
              </a:spcBef>
              <a:spcAft>
                <a:spcPct val="0"/>
              </a:spcAft>
              <a:defRPr sz="1200">
                <a:solidFill>
                  <a:srgbClr val="484848"/>
                </a:solidFill>
                <a:latin typeface="Arial" charset="0"/>
                <a:ea typeface="HG丸ｺﾞｼｯｸM-PRO" pitchFamily="50" charset="-128"/>
              </a:defRPr>
            </a:lvl8pPr>
            <a:lvl9pPr marL="3886200" indent="-228600" eaLnBrk="0" fontAlgn="base" hangingPunct="0">
              <a:spcBef>
                <a:spcPct val="20000"/>
              </a:spcBef>
              <a:spcAft>
                <a:spcPct val="0"/>
              </a:spcAft>
              <a:defRPr sz="1200">
                <a:solidFill>
                  <a:srgbClr val="484848"/>
                </a:solidFill>
                <a:latin typeface="Arial" charset="0"/>
                <a:ea typeface="HG丸ｺﾞｼｯｸM-PRO" pitchFamily="50" charset="-128"/>
              </a:defRPr>
            </a:lvl9pPr>
          </a:lstStyle>
          <a:p>
            <a:pPr algn="ctr" eaLnBrk="1" hangingPunct="1"/>
            <a:r>
              <a:rPr lang="ja-JP" altLang="en-US" sz="1600" dirty="0">
                <a:solidFill>
                  <a:srgbClr val="0070C0"/>
                </a:solidFill>
                <a:latin typeface="Arial" pitchFamily="34" charset="0"/>
                <a:ea typeface="HGP創英角ｺﾞｼｯｸUB" pitchFamily="50" charset="-128"/>
                <a:cs typeface="Arial" pitchFamily="34" charset="0"/>
              </a:rPr>
              <a:t>表（テーブル）</a:t>
            </a:r>
          </a:p>
        </p:txBody>
      </p:sp>
      <p:sp>
        <p:nvSpPr>
          <p:cNvPr id="31" name="正方形/長方形 30"/>
          <p:cNvSpPr/>
          <p:nvPr/>
        </p:nvSpPr>
        <p:spPr bwMode="auto">
          <a:xfrm>
            <a:off x="4572000" y="5758757"/>
            <a:ext cx="288032" cy="288032"/>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32" name="右矢印 31"/>
          <p:cNvSpPr/>
          <p:nvPr/>
        </p:nvSpPr>
        <p:spPr bwMode="auto">
          <a:xfrm>
            <a:off x="2051720" y="5071729"/>
            <a:ext cx="533400" cy="560176"/>
          </a:xfrm>
          <a:prstGeom prst="rightArrow">
            <a:avLst/>
          </a:prstGeom>
          <a:solidFill>
            <a:srgbClr val="33CC33"/>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3" name="右矢印 32"/>
          <p:cNvSpPr/>
          <p:nvPr/>
        </p:nvSpPr>
        <p:spPr bwMode="auto">
          <a:xfrm rot="10800000">
            <a:off x="6156176" y="5016957"/>
            <a:ext cx="533400" cy="560176"/>
          </a:xfrm>
          <a:prstGeom prst="rightArrow">
            <a:avLst/>
          </a:prstGeom>
          <a:solidFill>
            <a:srgbClr val="33CC33"/>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8" name="テキスト ボックス 37"/>
          <p:cNvSpPr txBox="1"/>
          <p:nvPr/>
        </p:nvSpPr>
        <p:spPr>
          <a:xfrm>
            <a:off x="3993406" y="3707740"/>
            <a:ext cx="809837" cy="369332"/>
          </a:xfrm>
          <a:prstGeom prst="rect">
            <a:avLst/>
          </a:prstGeom>
          <a:noFill/>
        </p:spPr>
        <p:txBody>
          <a:bodyPr wrap="none" rtlCol="0">
            <a:spAutoFit/>
          </a:bodyPr>
          <a:lstStyle/>
          <a:p>
            <a:r>
              <a:rPr kumimoji="1" lang="en-US" altLang="ja-JP" b="1" dirty="0">
                <a:solidFill>
                  <a:schemeClr val="bg1"/>
                </a:solidFill>
              </a:rPr>
              <a:t>DBMS</a:t>
            </a:r>
            <a:endParaRPr kumimoji="1" lang="ja-JP" altLang="en-US" b="1" dirty="0">
              <a:solidFill>
                <a:schemeClr val="bg1"/>
              </a:solidFill>
            </a:endParaRPr>
          </a:p>
        </p:txBody>
      </p:sp>
      <p:grpSp>
        <p:nvGrpSpPr>
          <p:cNvPr id="39" name="グループ化 38"/>
          <p:cNvGrpSpPr/>
          <p:nvPr/>
        </p:nvGrpSpPr>
        <p:grpSpPr>
          <a:xfrm>
            <a:off x="6242855" y="5117025"/>
            <a:ext cx="360040" cy="360040"/>
            <a:chOff x="1835696" y="5085184"/>
            <a:chExt cx="360040" cy="360040"/>
          </a:xfrm>
        </p:grpSpPr>
        <p:cxnSp>
          <p:nvCxnSpPr>
            <p:cNvPr id="40" name="直線コネクタ 39"/>
            <p:cNvCxnSpPr/>
            <p:nvPr/>
          </p:nvCxnSpPr>
          <p:spPr bwMode="auto">
            <a:xfrm>
              <a:off x="1835696" y="5085184"/>
              <a:ext cx="360040" cy="360040"/>
            </a:xfrm>
            <a:prstGeom prst="line">
              <a:avLst/>
            </a:prstGeom>
            <a:solidFill>
              <a:schemeClr val="bg1"/>
            </a:solidFill>
            <a:ln w="38100" cap="flat" cmpd="sng" algn="ctr">
              <a:solidFill>
                <a:srgbClr val="C00000"/>
              </a:solidFill>
              <a:prstDash val="solid"/>
              <a:round/>
              <a:headEnd type="none" w="med" len="med"/>
              <a:tailEnd type="none" w="med" len="med"/>
            </a:ln>
            <a:effectLst/>
          </p:spPr>
        </p:cxnSp>
        <p:cxnSp>
          <p:nvCxnSpPr>
            <p:cNvPr id="41" name="直線コネクタ 40"/>
            <p:cNvCxnSpPr/>
            <p:nvPr/>
          </p:nvCxnSpPr>
          <p:spPr bwMode="auto">
            <a:xfrm flipV="1">
              <a:off x="1835696" y="5093568"/>
              <a:ext cx="360040" cy="351656"/>
            </a:xfrm>
            <a:prstGeom prst="line">
              <a:avLst/>
            </a:prstGeom>
            <a:solidFill>
              <a:schemeClr val="bg1"/>
            </a:solidFill>
            <a:ln w="38100" cap="flat" cmpd="sng" algn="ctr">
              <a:solidFill>
                <a:srgbClr val="C00000"/>
              </a:solidFill>
              <a:prstDash val="solid"/>
              <a:round/>
              <a:headEnd type="none" w="med" len="med"/>
              <a:tailEnd type="none" w="med" len="med"/>
            </a:ln>
            <a:effectLst/>
          </p:spPr>
        </p:cxnSp>
      </p:grpSp>
      <p:sp>
        <p:nvSpPr>
          <p:cNvPr id="42" name="正方形/長方形 41"/>
          <p:cNvSpPr/>
          <p:nvPr/>
        </p:nvSpPr>
        <p:spPr bwMode="auto">
          <a:xfrm>
            <a:off x="6012160" y="4743479"/>
            <a:ext cx="936104" cy="1002931"/>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3" name="正方形/長方形 42"/>
          <p:cNvSpPr/>
          <p:nvPr/>
        </p:nvSpPr>
        <p:spPr bwMode="auto">
          <a:xfrm>
            <a:off x="1850368" y="4874341"/>
            <a:ext cx="936104" cy="1002931"/>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4" name="右矢印 43"/>
          <p:cNvSpPr/>
          <p:nvPr/>
        </p:nvSpPr>
        <p:spPr bwMode="auto">
          <a:xfrm rot="10800000">
            <a:off x="6156176" y="4957869"/>
            <a:ext cx="533400" cy="560176"/>
          </a:xfrm>
          <a:prstGeom prst="rightArrow">
            <a:avLst/>
          </a:prstGeom>
          <a:solidFill>
            <a:schemeClr val="accent5"/>
          </a:solidFill>
          <a:ln>
            <a:headEnd type="none" w="med" len="med"/>
            <a:tailEnd type="none" w="med" len="med"/>
          </a:ln>
          <a:scene3d>
            <a:camera prst="orthographicFront">
              <a:rot lat="0" lon="0" rev="0"/>
            </a:camera>
            <a:lightRig rig="threePt" dir="t">
              <a:rot lat="0" lon="0" rev="1200000"/>
            </a:lightRig>
          </a:scene3d>
          <a:sp3d/>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45" name="円/楕円 44"/>
          <p:cNvSpPr/>
          <p:nvPr/>
        </p:nvSpPr>
        <p:spPr bwMode="auto">
          <a:xfrm>
            <a:off x="4481990" y="5665359"/>
            <a:ext cx="468052" cy="478555"/>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6" name="角丸四角形 45"/>
          <p:cNvSpPr/>
          <p:nvPr/>
        </p:nvSpPr>
        <p:spPr bwMode="auto">
          <a:xfrm>
            <a:off x="171661" y="2708920"/>
            <a:ext cx="2614811" cy="1872208"/>
          </a:xfrm>
          <a:prstGeom prst="roundRect">
            <a:avLst>
              <a:gd name="adj" fmla="val 0"/>
            </a:avLst>
          </a:prstGeom>
          <a:solidFill>
            <a:srgbClr val="FF6666"/>
          </a:solidFill>
          <a:ln w="38100" cap="flat" cmpd="sng" algn="ctr">
            <a:noFill/>
            <a:prstDash val="solid"/>
            <a:round/>
            <a:headEnd type="none" w="med" len="med"/>
            <a:tailEnd type="none" w="med" len="med"/>
          </a:ln>
          <a:effectLst/>
          <a:scene3d>
            <a:camera prst="orthographicFront"/>
            <a:lightRig rig="threePt" dir="t"/>
          </a:scene3d>
          <a:sp3d/>
        </p:spPr>
        <p:txBody>
          <a:bodyPr vert="horz" wrap="square" lIns="91440" tIns="45720" rIns="91440" bIns="45720" numCol="1" rtlCol="0" anchor="ctr" anchorCtr="0" compatLnSpc="1">
            <a:prstTxWarp prst="textNoShape">
              <a:avLst/>
            </a:prstTxWarp>
          </a:bodyPr>
          <a:lstStyle/>
          <a:p>
            <a:pPr marL="2151063" marR="0" indent="-2151063"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n-lt"/>
                <a:ea typeface="+mn-ea"/>
              </a:rPr>
              <a:t>排他制御</a:t>
            </a:r>
            <a:r>
              <a:rPr kumimoji="0" lang="en-US" altLang="ja-JP" sz="2000" b="0" i="0" u="none" strike="noStrike" cap="none" normalizeH="0" dirty="0">
                <a:ln>
                  <a:noFill/>
                </a:ln>
                <a:solidFill>
                  <a:schemeClr val="bg1"/>
                </a:solidFill>
                <a:effectLst/>
                <a:latin typeface="+mn-lt"/>
                <a:ea typeface="+mn-ea"/>
              </a:rPr>
              <a:t>(</a:t>
            </a:r>
            <a:r>
              <a:rPr kumimoji="0" lang="ja-JP" altLang="en-US" sz="2000" b="0" i="0" u="none" strike="noStrike" cap="none" normalizeH="0" dirty="0">
                <a:ln>
                  <a:noFill/>
                </a:ln>
                <a:solidFill>
                  <a:schemeClr val="bg1"/>
                </a:solidFill>
                <a:effectLst/>
                <a:latin typeface="+mn-lt"/>
                <a:ea typeface="+mn-ea"/>
              </a:rPr>
              <a:t>ロック</a:t>
            </a:r>
            <a:r>
              <a:rPr kumimoji="0" lang="en-US" altLang="ja-JP" sz="2000" b="0" i="0" u="none" strike="noStrike" cap="none" normalizeH="0" dirty="0">
                <a:ln>
                  <a:noFill/>
                </a:ln>
                <a:solidFill>
                  <a:schemeClr val="bg1"/>
                </a:solidFill>
                <a:effectLst/>
                <a:latin typeface="+mn-lt"/>
                <a:ea typeface="+mn-ea"/>
              </a:rPr>
              <a:t>)</a:t>
            </a:r>
          </a:p>
          <a:p>
            <a:pPr marR="0" algn="ctr" defTabSz="914400" rtl="0" eaLnBrk="1" fontAlgn="base" latinLnBrk="0" hangingPunct="1">
              <a:lnSpc>
                <a:spcPct val="100000"/>
              </a:lnSpc>
              <a:spcBef>
                <a:spcPct val="20000"/>
              </a:spcBef>
              <a:spcAft>
                <a:spcPct val="0"/>
              </a:spcAft>
              <a:buClrTx/>
              <a:buSzTx/>
              <a:buFontTx/>
              <a:buNone/>
              <a:tabLst/>
            </a:pPr>
            <a:r>
              <a:rPr kumimoji="0" lang="ja-JP" altLang="en-US" sz="1100" b="0" i="0" u="none" strike="noStrike" cap="none" normalizeH="0" dirty="0">
                <a:ln>
                  <a:noFill/>
                </a:ln>
                <a:solidFill>
                  <a:schemeClr val="bg1"/>
                </a:solidFill>
                <a:effectLst/>
                <a:latin typeface="+mn-lt"/>
                <a:ea typeface="+mn-ea"/>
              </a:rPr>
              <a:t>一つのプロセス</a:t>
            </a:r>
            <a:r>
              <a:rPr kumimoji="0" lang="en-US" altLang="ja-JP" sz="1100" b="0" i="0" u="none" strike="noStrike" cap="none" normalizeH="0" dirty="0">
                <a:ln>
                  <a:noFill/>
                </a:ln>
                <a:solidFill>
                  <a:schemeClr val="bg1"/>
                </a:solidFill>
                <a:effectLst/>
                <a:latin typeface="+mn-lt"/>
                <a:ea typeface="+mn-ea"/>
              </a:rPr>
              <a:t>/</a:t>
            </a:r>
            <a:r>
              <a:rPr kumimoji="0" lang="ja-JP" altLang="en-US" sz="1100" b="0" i="0" u="none" strike="noStrike" cap="none" normalizeH="0" dirty="0">
                <a:ln>
                  <a:noFill/>
                </a:ln>
                <a:solidFill>
                  <a:schemeClr val="bg1"/>
                </a:solidFill>
                <a:effectLst/>
                <a:latin typeface="+mn-lt"/>
                <a:ea typeface="+mn-ea"/>
              </a:rPr>
              <a:t>トランザクションがあるデータの更新を行っている間、処理が完了するまで他のプロセス</a:t>
            </a:r>
            <a:r>
              <a:rPr kumimoji="0" lang="en-US" altLang="ja-JP" sz="1100" b="0" i="0" u="none" strike="noStrike" cap="none" normalizeH="0" dirty="0">
                <a:ln>
                  <a:noFill/>
                </a:ln>
                <a:solidFill>
                  <a:schemeClr val="bg1"/>
                </a:solidFill>
                <a:effectLst/>
                <a:latin typeface="+mn-lt"/>
                <a:ea typeface="+mn-ea"/>
              </a:rPr>
              <a:t>/</a:t>
            </a:r>
            <a:r>
              <a:rPr kumimoji="0" lang="ja-JP" altLang="en-US" sz="1100" b="0" i="0" u="none" strike="noStrike" cap="none" normalizeH="0" dirty="0">
                <a:ln>
                  <a:noFill/>
                </a:ln>
                <a:solidFill>
                  <a:schemeClr val="bg1"/>
                </a:solidFill>
                <a:effectLst/>
                <a:latin typeface="+mn-lt"/>
                <a:ea typeface="+mn-ea"/>
              </a:rPr>
              <a:t>トランザクションはそのデータにアクセスすることはできないようにする仕組み。</a:t>
            </a:r>
            <a:endParaRPr kumimoji="0" lang="en-US" altLang="ja-JP" sz="1100" b="0" i="0" u="none" strike="noStrike" cap="none" normalizeH="0" dirty="0">
              <a:ln>
                <a:noFill/>
              </a:ln>
              <a:solidFill>
                <a:schemeClr val="bg1"/>
              </a:solidFill>
              <a:effectLst/>
              <a:latin typeface="+mn-lt"/>
              <a:ea typeface="+mn-ea"/>
            </a:endParaRPr>
          </a:p>
          <a:p>
            <a:pPr marR="0" algn="ctr" defTabSz="914400" rtl="0" eaLnBrk="1" fontAlgn="base" latinLnBrk="0" hangingPunct="1">
              <a:lnSpc>
                <a:spcPct val="100000"/>
              </a:lnSpc>
              <a:spcBef>
                <a:spcPct val="20000"/>
              </a:spcBef>
              <a:spcAft>
                <a:spcPct val="0"/>
              </a:spcAft>
              <a:buClrTx/>
              <a:buSzTx/>
              <a:buFontTx/>
              <a:buNone/>
              <a:tabLst/>
            </a:pPr>
            <a:endParaRPr kumimoji="0" lang="en-US" altLang="ja-JP" sz="1100" dirty="0">
              <a:solidFill>
                <a:schemeClr val="bg1"/>
              </a:solidFill>
              <a:latin typeface="+mn-lt"/>
              <a:ea typeface="+mn-ea"/>
            </a:endParaRPr>
          </a:p>
          <a:p>
            <a:pPr marR="0" algn="ctr" defTabSz="914400" rtl="0" eaLnBrk="1" fontAlgn="base" latinLnBrk="0" hangingPunct="1">
              <a:lnSpc>
                <a:spcPct val="100000"/>
              </a:lnSpc>
              <a:spcBef>
                <a:spcPct val="20000"/>
              </a:spcBef>
              <a:spcAft>
                <a:spcPct val="0"/>
              </a:spcAft>
              <a:buClrTx/>
              <a:buSzTx/>
              <a:buFontTx/>
              <a:buNone/>
              <a:tabLst/>
            </a:pPr>
            <a:r>
              <a:rPr kumimoji="0" lang="ja-JP" altLang="en-US" sz="1100" dirty="0">
                <a:solidFill>
                  <a:schemeClr val="bg1"/>
                </a:solidFill>
                <a:latin typeface="+mn-lt"/>
                <a:ea typeface="+mn-ea"/>
              </a:rPr>
              <a:t>→処理のオーバーヘッドとなる</a:t>
            </a:r>
            <a:endParaRPr kumimoji="0" lang="ja-JP" altLang="en-US" sz="1100" b="0"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12114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animEffect transition="in" filter="fade">
                                      <p:cBhvr>
                                        <p:cTn id="68" dur="500"/>
                                        <p:tgtEl>
                                          <p:spTgt spid="38"/>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500" fill="hold"/>
                                        <p:tgtEl>
                                          <p:spTgt spid="37"/>
                                        </p:tgtEl>
                                        <p:attrNameLst>
                                          <p:attrName>ppt_w</p:attrName>
                                        </p:attrNameLst>
                                      </p:cBhvr>
                                      <p:tavLst>
                                        <p:tav tm="0">
                                          <p:val>
                                            <p:fltVal val="0"/>
                                          </p:val>
                                        </p:tav>
                                        <p:tav tm="100000">
                                          <p:val>
                                            <p:strVal val="#ppt_w"/>
                                          </p:val>
                                        </p:tav>
                                      </p:tavLst>
                                    </p:anim>
                                    <p:anim calcmode="lin" valueType="num">
                                      <p:cBhvr>
                                        <p:cTn id="72" dur="500" fill="hold"/>
                                        <p:tgtEl>
                                          <p:spTgt spid="37"/>
                                        </p:tgtEl>
                                        <p:attrNameLst>
                                          <p:attrName>ppt_h</p:attrName>
                                        </p:attrNameLst>
                                      </p:cBhvr>
                                      <p:tavLst>
                                        <p:tav tm="0">
                                          <p:val>
                                            <p:fltVal val="0"/>
                                          </p:val>
                                        </p:tav>
                                        <p:tav tm="100000">
                                          <p:val>
                                            <p:strVal val="#ppt_h"/>
                                          </p:val>
                                        </p:tav>
                                      </p:tavLst>
                                    </p:anim>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par>
                                <p:cTn id="79" presetID="22" presetClass="entr" presetSubtype="2"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ipe(right)">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 calcmode="lin" valueType="num">
                                      <p:cBhvr>
                                        <p:cTn id="86" dur="500" fill="hold"/>
                                        <p:tgtEl>
                                          <p:spTgt spid="39"/>
                                        </p:tgtEl>
                                        <p:attrNameLst>
                                          <p:attrName>ppt_w</p:attrName>
                                        </p:attrNameLst>
                                      </p:cBhvr>
                                      <p:tavLst>
                                        <p:tav tm="0">
                                          <p:val>
                                            <p:fltVal val="0"/>
                                          </p:val>
                                        </p:tav>
                                        <p:tav tm="100000">
                                          <p:val>
                                            <p:strVal val="#ppt_w"/>
                                          </p:val>
                                        </p:tav>
                                      </p:tavLst>
                                    </p:anim>
                                    <p:anim calcmode="lin" valueType="num">
                                      <p:cBhvr>
                                        <p:cTn id="87" dur="500" fill="hold"/>
                                        <p:tgtEl>
                                          <p:spTgt spid="39"/>
                                        </p:tgtEl>
                                        <p:attrNameLst>
                                          <p:attrName>ppt_h</p:attrName>
                                        </p:attrNameLst>
                                      </p:cBhvr>
                                      <p:tavLst>
                                        <p:tav tm="0">
                                          <p:val>
                                            <p:fltVal val="0"/>
                                          </p:val>
                                        </p:tav>
                                        <p:tav tm="100000">
                                          <p:val>
                                            <p:strVal val="#ppt_h"/>
                                          </p:val>
                                        </p:tav>
                                      </p:tavLst>
                                    </p:anim>
                                    <p:animEffect transition="in" filter="fade">
                                      <p:cBhvr>
                                        <p:cTn id="88" dur="5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fade">
                                      <p:cBhvr>
                                        <p:cTn id="98" dur="500"/>
                                        <p:tgtEl>
                                          <p:spTgt spid="43"/>
                                        </p:tgtEl>
                                      </p:cBhvr>
                                    </p:animEffect>
                                  </p:childTnLst>
                                </p:cTn>
                              </p:par>
                            </p:childTnLst>
                          </p:cTn>
                        </p:par>
                        <p:par>
                          <p:cTn id="99" fill="hold">
                            <p:stCondLst>
                              <p:cond delay="500"/>
                            </p:stCondLst>
                            <p:childTnLst>
                              <p:par>
                                <p:cTn id="100" presetID="22" presetClass="entr" presetSubtype="2" fill="hold" grpId="0"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right)">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500" fill="hold"/>
                                        <p:tgtEl>
                                          <p:spTgt spid="45"/>
                                        </p:tgtEl>
                                        <p:attrNameLst>
                                          <p:attrName>ppt_w</p:attrName>
                                        </p:attrNameLst>
                                      </p:cBhvr>
                                      <p:tavLst>
                                        <p:tav tm="0">
                                          <p:val>
                                            <p:fltVal val="0"/>
                                          </p:val>
                                        </p:tav>
                                        <p:tav tm="100000">
                                          <p:val>
                                            <p:strVal val="#ppt_w"/>
                                          </p:val>
                                        </p:tav>
                                      </p:tavLst>
                                    </p:anim>
                                    <p:anim calcmode="lin" valueType="num">
                                      <p:cBhvr>
                                        <p:cTn id="108" dur="500" fill="hold"/>
                                        <p:tgtEl>
                                          <p:spTgt spid="45"/>
                                        </p:tgtEl>
                                        <p:attrNameLst>
                                          <p:attrName>ppt_h</p:attrName>
                                        </p:attrNameLst>
                                      </p:cBhvr>
                                      <p:tavLst>
                                        <p:tav tm="0">
                                          <p:val>
                                            <p:fltVal val="0"/>
                                          </p:val>
                                        </p:tav>
                                        <p:tav tm="100000">
                                          <p:val>
                                            <p:strVal val="#ppt_h"/>
                                          </p:val>
                                        </p:tav>
                                      </p:tavLst>
                                    </p:anim>
                                    <p:animEffect transition="in" filter="fade">
                                      <p:cBhvr>
                                        <p:cTn id="109" dur="5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500" fill="hold"/>
                                        <p:tgtEl>
                                          <p:spTgt spid="46"/>
                                        </p:tgtEl>
                                        <p:attrNameLst>
                                          <p:attrName>ppt_w</p:attrName>
                                        </p:attrNameLst>
                                      </p:cBhvr>
                                      <p:tavLst>
                                        <p:tav tm="0">
                                          <p:val>
                                            <p:fltVal val="0"/>
                                          </p:val>
                                        </p:tav>
                                        <p:tav tm="100000">
                                          <p:val>
                                            <p:strVal val="#ppt_w"/>
                                          </p:val>
                                        </p:tav>
                                      </p:tavLst>
                                    </p:anim>
                                    <p:anim calcmode="lin" valueType="num">
                                      <p:cBhvr>
                                        <p:cTn id="115" dur="500" fill="hold"/>
                                        <p:tgtEl>
                                          <p:spTgt spid="46"/>
                                        </p:tgtEl>
                                        <p:attrNameLst>
                                          <p:attrName>ppt_h</p:attrName>
                                        </p:attrNameLst>
                                      </p:cBhvr>
                                      <p:tavLst>
                                        <p:tav tm="0">
                                          <p:val>
                                            <p:fltVal val="0"/>
                                          </p:val>
                                        </p:tav>
                                        <p:tav tm="100000">
                                          <p:val>
                                            <p:strVal val="#ppt_h"/>
                                          </p:val>
                                        </p:tav>
                                      </p:tavLst>
                                    </p:anim>
                                    <p:animEffect transition="in" filter="fade">
                                      <p:cBhvr>
                                        <p:cTn id="1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6" grpId="0" animBg="1"/>
      <p:bldP spid="17" grpId="0" animBg="1"/>
      <p:bldP spid="18" grpId="0" animBg="1"/>
      <p:bldP spid="27" grpId="0" animBg="1"/>
      <p:bldP spid="28" grpId="0"/>
      <p:bldP spid="30" grpId="0"/>
      <p:bldP spid="31" grpId="0" animBg="1"/>
      <p:bldP spid="32" grpId="0" animBg="1"/>
      <p:bldP spid="33" grpId="0" animBg="1"/>
      <p:bldP spid="38" grpId="0"/>
      <p:bldP spid="42" grpId="0" animBg="1"/>
      <p:bldP spid="43"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ACID</a:t>
            </a:r>
            <a:r>
              <a:rPr lang="ja-JP" altLang="en-US"/>
              <a:t>を実現するための機能の例 </a:t>
            </a:r>
            <a:r>
              <a:rPr lang="en-US" altLang="ja-JP"/>
              <a:t>(2)</a:t>
            </a:r>
            <a:endParaRPr lang="ja-JP" altLang="en-US" dirty="0"/>
          </a:p>
        </p:txBody>
      </p:sp>
      <p:sp>
        <p:nvSpPr>
          <p:cNvPr id="5" name="AutoShape 9"/>
          <p:cNvSpPr>
            <a:spLocks noChangeArrowheads="1"/>
          </p:cNvSpPr>
          <p:nvPr/>
        </p:nvSpPr>
        <p:spPr bwMode="auto">
          <a:xfrm>
            <a:off x="1637928" y="3717032"/>
            <a:ext cx="2286000" cy="1368152"/>
          </a:xfrm>
          <a:prstGeom prst="can">
            <a:avLst>
              <a:gd name="adj" fmla="val 32143"/>
            </a:avLst>
          </a:prstGeom>
          <a:solidFill>
            <a:schemeClr val="accent5"/>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endParaRPr lang="en-US" altLang="ja-JP" sz="2000" dirty="0">
              <a:solidFill>
                <a:schemeClr val="bg1"/>
              </a:solidFill>
              <a:latin typeface="Arial" pitchFamily="34" charset="0"/>
              <a:ea typeface="HGP創英角ｺﾞｼｯｸUB" pitchFamily="50" charset="-128"/>
              <a:cs typeface="Arial" pitchFamily="34" charset="0"/>
            </a:endParaRPr>
          </a:p>
          <a:p>
            <a:pPr algn="ctr">
              <a:lnSpc>
                <a:spcPts val="1800"/>
              </a:lnSpc>
              <a:spcBef>
                <a:spcPts val="0"/>
              </a:spcBef>
            </a:pPr>
            <a:r>
              <a:rPr lang="ja-JP" altLang="en-US" sz="2000" dirty="0">
                <a:solidFill>
                  <a:schemeClr val="bg1"/>
                </a:solidFill>
                <a:latin typeface="Arial" pitchFamily="34" charset="0"/>
                <a:ea typeface="HGP創英角ｺﾞｼｯｸUB" pitchFamily="50" charset="-128"/>
                <a:cs typeface="Arial" pitchFamily="34" charset="0"/>
              </a:rPr>
              <a:t>トランザクションログ</a:t>
            </a:r>
          </a:p>
        </p:txBody>
      </p:sp>
      <p:sp>
        <p:nvSpPr>
          <p:cNvPr id="6" name="AutoShape 9"/>
          <p:cNvSpPr>
            <a:spLocks noChangeArrowheads="1"/>
          </p:cNvSpPr>
          <p:nvPr/>
        </p:nvSpPr>
        <p:spPr bwMode="auto">
          <a:xfrm>
            <a:off x="5166320" y="3717032"/>
            <a:ext cx="2286000" cy="1368152"/>
          </a:xfrm>
          <a:prstGeom prst="can">
            <a:avLst>
              <a:gd name="adj" fmla="val 32143"/>
            </a:avLst>
          </a:prstGeom>
          <a:solidFill>
            <a:schemeClr val="accent1"/>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800"/>
              </a:lnSpc>
              <a:spcBef>
                <a:spcPts val="0"/>
              </a:spcBef>
            </a:pPr>
            <a:endParaRPr lang="en-US" altLang="ja-JP" sz="2000" dirty="0">
              <a:solidFill>
                <a:schemeClr val="bg1"/>
              </a:solidFill>
              <a:latin typeface="Arial" pitchFamily="34" charset="0"/>
              <a:ea typeface="HGP創英角ｺﾞｼｯｸUB" pitchFamily="50" charset="-128"/>
              <a:cs typeface="Arial" pitchFamily="34" charset="0"/>
            </a:endParaRPr>
          </a:p>
          <a:p>
            <a:pPr algn="ctr">
              <a:lnSpc>
                <a:spcPts val="1800"/>
              </a:lnSpc>
              <a:spcBef>
                <a:spcPts val="0"/>
              </a:spcBef>
            </a:pPr>
            <a:r>
              <a:rPr lang="ja-JP" altLang="en-US" sz="2000" dirty="0">
                <a:solidFill>
                  <a:schemeClr val="bg1"/>
                </a:solidFill>
                <a:latin typeface="Arial" pitchFamily="34" charset="0"/>
                <a:ea typeface="HGP創英角ｺﾞｼｯｸUB" pitchFamily="50" charset="-128"/>
                <a:cs typeface="Arial" pitchFamily="34" charset="0"/>
              </a:rPr>
              <a:t>データベース</a:t>
            </a:r>
          </a:p>
        </p:txBody>
      </p:sp>
      <p:sp>
        <p:nvSpPr>
          <p:cNvPr id="7" name="テキスト ボックス 6"/>
          <p:cNvSpPr txBox="1"/>
          <p:nvPr/>
        </p:nvSpPr>
        <p:spPr>
          <a:xfrm>
            <a:off x="395536" y="1124744"/>
            <a:ext cx="8352928" cy="369332"/>
          </a:xfrm>
          <a:prstGeom prst="rect">
            <a:avLst/>
          </a:prstGeom>
          <a:noFill/>
        </p:spPr>
        <p:txBody>
          <a:bodyPr wrap="square" rtlCol="0">
            <a:spAutoFit/>
          </a:bodyPr>
          <a:lstStyle/>
          <a:p>
            <a:pPr algn="ctr"/>
            <a:r>
              <a:rPr kumimoji="1" lang="ja-JP" altLang="en-US" dirty="0">
                <a:latin typeface="+mn-lt"/>
                <a:ea typeface="+mn-ea"/>
              </a:rPr>
              <a:t>ロールバック＝トランザクションが正常に終了しなかった場合に元に戻す</a:t>
            </a:r>
          </a:p>
        </p:txBody>
      </p:sp>
      <p:sp>
        <p:nvSpPr>
          <p:cNvPr id="8" name="テキスト ボックス 7"/>
          <p:cNvSpPr txBox="1"/>
          <p:nvPr/>
        </p:nvSpPr>
        <p:spPr>
          <a:xfrm>
            <a:off x="395535" y="3212976"/>
            <a:ext cx="8352929" cy="369332"/>
          </a:xfrm>
          <a:prstGeom prst="rect">
            <a:avLst/>
          </a:prstGeom>
          <a:noFill/>
        </p:spPr>
        <p:txBody>
          <a:bodyPr wrap="square" rtlCol="0">
            <a:spAutoFit/>
          </a:bodyPr>
          <a:lstStyle/>
          <a:p>
            <a:pPr algn="ctr"/>
            <a:r>
              <a:rPr kumimoji="1" lang="ja-JP" altLang="en-US" dirty="0">
                <a:latin typeface="+mn-lt"/>
                <a:ea typeface="+mn-ea"/>
              </a:rPr>
              <a:t>ロールフォワード＝データベースが破損した場合にログを元に再構築する</a:t>
            </a:r>
          </a:p>
        </p:txBody>
      </p:sp>
      <p:sp>
        <p:nvSpPr>
          <p:cNvPr id="9" name="右矢印 8"/>
          <p:cNvSpPr/>
          <p:nvPr/>
        </p:nvSpPr>
        <p:spPr bwMode="auto">
          <a:xfrm>
            <a:off x="4035810" y="3861048"/>
            <a:ext cx="1058502" cy="1224136"/>
          </a:xfrm>
          <a:prstGeom prst="rightArrow">
            <a:avLst/>
          </a:prstGeom>
          <a:solidFill>
            <a:srgbClr val="FFC000"/>
          </a:solidFill>
          <a:ln w="3810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0" name="正方形/長方形 9"/>
          <p:cNvSpPr/>
          <p:nvPr/>
        </p:nvSpPr>
        <p:spPr bwMode="auto">
          <a:xfrm>
            <a:off x="1115308" y="1808820"/>
            <a:ext cx="3201838" cy="1080120"/>
          </a:xfrm>
          <a:prstGeom prst="rect">
            <a:avLst/>
          </a:prstGeom>
          <a:solidFill>
            <a:schemeClr val="accent1"/>
          </a:solidFill>
          <a:ln w="38100" cap="flat" cmpd="sng" algn="ctr">
            <a:no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n-ea"/>
                <a:ea typeface="+mn-ea"/>
              </a:rPr>
              <a:t>トランザクション</a:t>
            </a:r>
            <a:endParaRPr kumimoji="0" lang="en-US" altLang="ja-JP" sz="2000" b="0" i="0" u="none" strike="noStrike" cap="none" normalizeH="0" baseline="0" dirty="0">
              <a:ln>
                <a:noFill/>
              </a:ln>
              <a:solidFill>
                <a:schemeClr val="bg1"/>
              </a:solidFill>
              <a:effectLst/>
              <a:latin typeface="+mn-ea"/>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n-ea"/>
                <a:ea typeface="+mn-ea"/>
              </a:rPr>
              <a:t>（一連のデータベース操作）</a:t>
            </a:r>
          </a:p>
        </p:txBody>
      </p:sp>
      <p:sp>
        <p:nvSpPr>
          <p:cNvPr id="11" name="右矢印 10"/>
          <p:cNvSpPr/>
          <p:nvPr/>
        </p:nvSpPr>
        <p:spPr bwMode="auto">
          <a:xfrm>
            <a:off x="4522114" y="1772816"/>
            <a:ext cx="1058502" cy="504056"/>
          </a:xfrm>
          <a:prstGeom prst="rightArrow">
            <a:avLst/>
          </a:prstGeom>
          <a:solidFill>
            <a:srgbClr val="4168A7"/>
          </a:solidFill>
          <a:ln w="3810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1" i="0" u="none" strike="noStrike" cap="none" normalizeH="0" baseline="0" dirty="0">
                <a:ln>
                  <a:noFill/>
                </a:ln>
                <a:solidFill>
                  <a:schemeClr val="bg1"/>
                </a:solidFill>
                <a:effectLst/>
                <a:latin typeface="+mn-ea"/>
                <a:ea typeface="+mn-ea"/>
              </a:rPr>
              <a:t>正常終了</a:t>
            </a:r>
          </a:p>
        </p:txBody>
      </p:sp>
      <p:sp>
        <p:nvSpPr>
          <p:cNvPr id="14" name="右矢印 13"/>
          <p:cNvSpPr/>
          <p:nvPr/>
        </p:nvSpPr>
        <p:spPr bwMode="auto">
          <a:xfrm>
            <a:off x="4522114" y="2384884"/>
            <a:ext cx="1058502" cy="504056"/>
          </a:xfrm>
          <a:prstGeom prst="rightArrow">
            <a:avLst/>
          </a:prstGeom>
          <a:solidFill>
            <a:schemeClr val="accent3"/>
          </a:solidFill>
          <a:ln w="38100" cap="flat" cmpd="sng" algn="ctr">
            <a:noFill/>
            <a:prstDash val="solid"/>
            <a:round/>
            <a:headEnd type="none" w="med" len="med"/>
            <a:tailEnd type="none" w="med" len="med"/>
          </a:ln>
          <a:effectLst>
            <a:outerShdw blurRad="50800" dist="127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ja-JP" altLang="en-US" sz="1200" b="1" i="0" u="none" strike="noStrike" cap="none" normalizeH="0" baseline="0" dirty="0">
                <a:ln>
                  <a:noFill/>
                </a:ln>
                <a:solidFill>
                  <a:schemeClr val="bg1"/>
                </a:solidFill>
                <a:effectLst/>
                <a:latin typeface="+mn-ea"/>
                <a:ea typeface="+mn-ea"/>
              </a:rPr>
              <a:t>異常終了</a:t>
            </a:r>
          </a:p>
        </p:txBody>
      </p:sp>
      <p:sp>
        <p:nvSpPr>
          <p:cNvPr id="15" name="正方形/長方形 14"/>
          <p:cNvSpPr/>
          <p:nvPr/>
        </p:nvSpPr>
        <p:spPr bwMode="auto">
          <a:xfrm>
            <a:off x="5723820" y="1772816"/>
            <a:ext cx="2088232" cy="504056"/>
          </a:xfrm>
          <a:prstGeom prst="rect">
            <a:avLst/>
          </a:prstGeom>
          <a:solidFill>
            <a:srgbClr val="4168A7"/>
          </a:solidFill>
          <a:ln w="38100" cap="flat" cmpd="sng" algn="ctr">
            <a:no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dirty="0">
                <a:ln>
                  <a:noFill/>
                </a:ln>
                <a:solidFill>
                  <a:schemeClr val="bg1"/>
                </a:solidFill>
                <a:effectLst/>
                <a:latin typeface="+mn-ea"/>
                <a:ea typeface="+mn-ea"/>
              </a:rPr>
              <a:t>COMMIT</a:t>
            </a:r>
            <a:endParaRPr kumimoji="0" lang="ja-JP" altLang="en-US" sz="1400" b="0" i="0" u="none" strike="noStrike" cap="none" normalizeH="0" baseline="0" dirty="0">
              <a:ln>
                <a:noFill/>
              </a:ln>
              <a:solidFill>
                <a:schemeClr val="bg1"/>
              </a:solidFill>
              <a:effectLst/>
              <a:latin typeface="+mn-ea"/>
              <a:ea typeface="+mn-ea"/>
            </a:endParaRPr>
          </a:p>
        </p:txBody>
      </p:sp>
      <p:sp>
        <p:nvSpPr>
          <p:cNvPr id="16" name="正方形/長方形 15"/>
          <p:cNvSpPr/>
          <p:nvPr/>
        </p:nvSpPr>
        <p:spPr bwMode="auto">
          <a:xfrm>
            <a:off x="5724128" y="2384884"/>
            <a:ext cx="2088232" cy="504056"/>
          </a:xfrm>
          <a:prstGeom prst="rect">
            <a:avLst/>
          </a:prstGeom>
          <a:solidFill>
            <a:schemeClr val="accent3"/>
          </a:solidFill>
          <a:ln w="38100" cap="flat" cmpd="sng" algn="ctr">
            <a:noFill/>
            <a:prstDash val="solid"/>
            <a:round/>
            <a:headEnd type="none" w="med" len="med"/>
            <a:tailEnd type="none" w="med" len="med"/>
          </a:ln>
          <a:effectLst>
            <a:outerShdw blurRad="50800" dist="254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baseline="0" dirty="0">
                <a:ln>
                  <a:noFill/>
                </a:ln>
                <a:solidFill>
                  <a:schemeClr val="bg1"/>
                </a:solidFill>
                <a:effectLst/>
                <a:latin typeface="+mn-ea"/>
                <a:ea typeface="+mn-ea"/>
              </a:rPr>
              <a:t>ROLLBACK</a:t>
            </a:r>
            <a:endParaRPr kumimoji="0" lang="ja-JP" altLang="en-US" sz="1400" b="0" i="0" u="none" strike="noStrike" cap="none" normalizeH="0" baseline="0" dirty="0">
              <a:ln>
                <a:noFill/>
              </a:ln>
              <a:solidFill>
                <a:schemeClr val="bg1"/>
              </a:solidFill>
              <a:effectLst/>
              <a:latin typeface="+mn-ea"/>
              <a:ea typeface="+mn-ea"/>
            </a:endParaRPr>
          </a:p>
        </p:txBody>
      </p:sp>
      <p:sp>
        <p:nvSpPr>
          <p:cNvPr id="13" name="角丸四角形 12"/>
          <p:cNvSpPr/>
          <p:nvPr/>
        </p:nvSpPr>
        <p:spPr bwMode="auto">
          <a:xfrm>
            <a:off x="827584" y="5373216"/>
            <a:ext cx="7560840" cy="1008112"/>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151063" marR="0" indent="-2151063"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a:ln>
                  <a:noFill/>
                </a:ln>
                <a:solidFill>
                  <a:schemeClr val="bg1"/>
                </a:solidFill>
                <a:effectLst/>
                <a:latin typeface="+mn-lt"/>
                <a:ea typeface="+mn-ea"/>
              </a:rPr>
              <a:t>障害からの復旧のためにログを残すことが必要</a:t>
            </a:r>
            <a:endParaRPr kumimoji="0" lang="en-US" altLang="ja-JP" sz="2400" b="0" i="0" u="none" strike="noStrike" cap="none" normalizeH="0" dirty="0">
              <a:ln>
                <a:noFill/>
              </a:ln>
              <a:solidFill>
                <a:schemeClr val="bg1"/>
              </a:solidFill>
              <a:effectLst/>
              <a:latin typeface="+mn-lt"/>
              <a:ea typeface="+mn-ea"/>
            </a:endParaRPr>
          </a:p>
          <a:p>
            <a:pPr marL="2151063" marR="0" indent="-2151063" algn="ctr" defTabSz="914400" rtl="0" eaLnBrk="1" fontAlgn="base" latinLnBrk="0" hangingPunct="1">
              <a:lnSpc>
                <a:spcPct val="100000"/>
              </a:lnSpc>
              <a:spcBef>
                <a:spcPct val="20000"/>
              </a:spcBef>
              <a:spcAft>
                <a:spcPct val="0"/>
              </a:spcAft>
              <a:buClrTx/>
              <a:buSzTx/>
              <a:buFontTx/>
              <a:buNone/>
              <a:tabLst/>
            </a:pPr>
            <a:r>
              <a:rPr kumimoji="0" lang="ja-JP" altLang="en-US" sz="2400" dirty="0">
                <a:solidFill>
                  <a:schemeClr val="bg1"/>
                </a:solidFill>
                <a:latin typeface="+mn-lt"/>
                <a:ea typeface="+mn-ea"/>
              </a:rPr>
              <a:t>＝さらなるオーバーヘッドを産む</a:t>
            </a:r>
            <a:endParaRPr kumimoji="0" lang="ja-JP" altLang="en-US" sz="2400" b="0"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216761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0-#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P spid="11" grpId="0" animBg="1"/>
      <p:bldP spid="14" grpId="0" animBg="1"/>
      <p:bldP spid="15" grpId="0" animBg="1"/>
      <p:bldP spid="16"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2</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Arial"/>
                <a:ea typeface="HGP創英角ｺﾞｼｯｸUB" pitchFamily="50" charset="-128"/>
                <a:cs typeface="Arial"/>
              </a:rPr>
              <a:t>データベース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2401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prstGeom prst="rect">
            <a:avLst/>
          </a:prstGeom>
        </p:spPr>
        <p:txBody>
          <a:bodyPr/>
          <a:lstStyle/>
          <a:p>
            <a:r>
              <a:rPr kumimoji="1" lang="ja-JP" altLang="en-US" sz="2800" dirty="0"/>
              <a:t>コンピュータシステムの処理能力を上げる方法</a:t>
            </a:r>
          </a:p>
        </p:txBody>
      </p:sp>
      <p:grpSp>
        <p:nvGrpSpPr>
          <p:cNvPr id="32" name="グループ化 31"/>
          <p:cNvGrpSpPr/>
          <p:nvPr/>
        </p:nvGrpSpPr>
        <p:grpSpPr>
          <a:xfrm>
            <a:off x="467544" y="4797152"/>
            <a:ext cx="8352928" cy="1728192"/>
            <a:chOff x="467544" y="4797152"/>
            <a:chExt cx="8352928" cy="1728192"/>
          </a:xfrm>
        </p:grpSpPr>
        <p:sp>
          <p:nvSpPr>
            <p:cNvPr id="19" name="右矢印 18"/>
            <p:cNvSpPr/>
            <p:nvPr/>
          </p:nvSpPr>
          <p:spPr bwMode="auto">
            <a:xfrm>
              <a:off x="467544" y="4797152"/>
              <a:ext cx="8352928" cy="1728192"/>
            </a:xfrm>
            <a:prstGeom prst="rightArrow">
              <a:avLst>
                <a:gd name="adj1" fmla="val 64766"/>
                <a:gd name="adj2" fmla="val 50000"/>
              </a:avLst>
            </a:prstGeom>
            <a:solidFill>
              <a:schemeClr val="accent5">
                <a:alpha val="7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pic>
          <p:nvPicPr>
            <p:cNvPr id="5"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84305"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44345"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4385" y="530120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64425"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64628"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24668"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84708" y="530120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44748"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36633"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96673"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6713" y="5301208"/>
              <a:ext cx="495607" cy="68726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6753" y="5300958"/>
              <a:ext cx="495607" cy="68726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4" name="グループ化 3"/>
          <p:cNvGrpSpPr/>
          <p:nvPr/>
        </p:nvGrpSpPr>
        <p:grpSpPr>
          <a:xfrm>
            <a:off x="107505" y="1052736"/>
            <a:ext cx="2808312" cy="5328592"/>
            <a:chOff x="107505" y="1052736"/>
            <a:chExt cx="2808312" cy="5328592"/>
          </a:xfrm>
        </p:grpSpPr>
        <p:sp>
          <p:nvSpPr>
            <p:cNvPr id="17" name="上矢印 16"/>
            <p:cNvSpPr/>
            <p:nvPr/>
          </p:nvSpPr>
          <p:spPr bwMode="auto">
            <a:xfrm>
              <a:off x="107505" y="1052736"/>
              <a:ext cx="2808312" cy="5328592"/>
            </a:xfrm>
            <a:prstGeom prst="upArrow">
              <a:avLst>
                <a:gd name="adj1" fmla="val 58727"/>
                <a:gd name="adj2" fmla="val 30447"/>
              </a:avLst>
            </a:prstGeom>
            <a:solidFill>
              <a:schemeClr val="accent1">
                <a:alpha val="7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pic>
          <p:nvPicPr>
            <p:cNvPr id="1027" name="Picture 3" descr="C:\Users\Shoji\AppData\Local\Microsoft\Windows\Temporary Internet Files\Content.IE5\SLS3OEJK\MC900428971[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5387" y="3645024"/>
              <a:ext cx="864096" cy="126311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C:\Users\Shoji\AppData\Local\Microsoft\Windows\Temporary Internet Files\Content.IE5\SLS3OEJK\MC900428971[1].wm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3226" y="1268760"/>
              <a:ext cx="1308417" cy="191260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26" name="Picture 2" descr="C:\Users\Shoji\AppData\Local\Microsoft\Windows\Temporary Internet Files\Content.IE5\KDR1NI43\MC900428969[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59632" y="5301208"/>
            <a:ext cx="495607" cy="68726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テキスト ボックス 3"/>
          <p:cNvSpPr txBox="1">
            <a:spLocks noChangeArrowheads="1"/>
          </p:cNvSpPr>
          <p:nvPr/>
        </p:nvSpPr>
        <p:spPr bwMode="auto">
          <a:xfrm>
            <a:off x="5538346" y="1073986"/>
            <a:ext cx="3335764" cy="1083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1400" dirty="0">
                <a:solidFill>
                  <a:schemeClr val="accent1">
                    <a:lumMod val="50000"/>
                  </a:schemeClr>
                </a:solidFill>
                <a:latin typeface="+mj-ea"/>
                <a:ea typeface="+mj-ea"/>
              </a:rPr>
              <a:t>コンピューター単体の能力を強化する</a:t>
            </a:r>
            <a:endParaRPr lang="en-US" altLang="ja-JP" sz="1400" dirty="0">
              <a:solidFill>
                <a:schemeClr val="accent1">
                  <a:lumMod val="50000"/>
                </a:schemeClr>
              </a:solidFill>
              <a:latin typeface="+mj-ea"/>
              <a:ea typeface="+mj-ea"/>
            </a:endParaRPr>
          </a:p>
          <a:p>
            <a:r>
              <a:rPr lang="en-US" altLang="ja-JP" sz="1400" dirty="0">
                <a:solidFill>
                  <a:schemeClr val="accent1">
                    <a:lumMod val="50000"/>
                  </a:schemeClr>
                </a:solidFill>
                <a:latin typeface="+mj-ea"/>
                <a:ea typeface="+mj-ea"/>
              </a:rPr>
              <a:t>(</a:t>
            </a:r>
            <a:r>
              <a:rPr lang="ja-JP" altLang="en-US" sz="1400" dirty="0">
                <a:solidFill>
                  <a:schemeClr val="accent1">
                    <a:lumMod val="50000"/>
                  </a:schemeClr>
                </a:solidFill>
                <a:latin typeface="+mj-ea"/>
                <a:ea typeface="+mj-ea"/>
              </a:rPr>
              <a:t>プロセッサの強化、メモリ、</a:t>
            </a:r>
            <a:r>
              <a:rPr lang="en-US" altLang="ja-JP" sz="1400" dirty="0">
                <a:solidFill>
                  <a:schemeClr val="accent1">
                    <a:lumMod val="50000"/>
                  </a:schemeClr>
                </a:solidFill>
                <a:latin typeface="+mj-ea"/>
                <a:ea typeface="+mj-ea"/>
              </a:rPr>
              <a:t>I/O)</a:t>
            </a:r>
          </a:p>
          <a:p>
            <a:r>
              <a:rPr lang="ja-JP" altLang="en-US" sz="1400" dirty="0">
                <a:solidFill>
                  <a:schemeClr val="accent1">
                    <a:lumMod val="50000"/>
                  </a:schemeClr>
                </a:solidFill>
                <a:latin typeface="+mj-ea"/>
                <a:ea typeface="+mj-ea"/>
              </a:rPr>
              <a:t>ハードウェアにコストがかかる</a:t>
            </a:r>
            <a:endParaRPr lang="en-US" altLang="ja-JP" sz="1400" dirty="0">
              <a:solidFill>
                <a:schemeClr val="accent1">
                  <a:lumMod val="50000"/>
                </a:schemeClr>
              </a:solidFill>
              <a:latin typeface="+mj-ea"/>
              <a:ea typeface="+mj-ea"/>
            </a:endParaRPr>
          </a:p>
          <a:p>
            <a:r>
              <a:rPr lang="ja-JP" altLang="en-US" sz="1400" dirty="0">
                <a:solidFill>
                  <a:schemeClr val="accent1">
                    <a:lumMod val="50000"/>
                  </a:schemeClr>
                </a:solidFill>
                <a:latin typeface="+mj-ea"/>
                <a:ea typeface="+mj-ea"/>
              </a:rPr>
              <a:t>性能強化には限界がある</a:t>
            </a:r>
          </a:p>
        </p:txBody>
      </p:sp>
      <p:sp>
        <p:nvSpPr>
          <p:cNvPr id="31" name="テキスト ボックス 3"/>
          <p:cNvSpPr txBox="1">
            <a:spLocks noChangeArrowheads="1"/>
          </p:cNvSpPr>
          <p:nvPr/>
        </p:nvSpPr>
        <p:spPr bwMode="auto">
          <a:xfrm>
            <a:off x="5538346" y="3785147"/>
            <a:ext cx="3330255" cy="1083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defRPr kumimoji="1" sz="1200">
                <a:solidFill>
                  <a:srgbClr val="484848"/>
                </a:solidFill>
                <a:latin typeface="Arial" charset="0"/>
                <a:ea typeface="HG丸ｺﾞｼｯｸM-PRO" charset="0"/>
                <a:cs typeface="HG丸ｺﾞｼｯｸM-PRO" charset="0"/>
              </a:defRPr>
            </a:lvl1pPr>
            <a:lvl2pPr marL="742950" indent="-285750">
              <a:spcBef>
                <a:spcPct val="20000"/>
              </a:spcBef>
              <a:defRPr kumimoji="1" sz="1200">
                <a:solidFill>
                  <a:srgbClr val="484848"/>
                </a:solidFill>
                <a:latin typeface="Arial" charset="0"/>
                <a:ea typeface="HG丸ｺﾞｼｯｸM-PRO" charset="0"/>
                <a:cs typeface="HG丸ｺﾞｼｯｸM-PRO" charset="0"/>
              </a:defRPr>
            </a:lvl2pPr>
            <a:lvl3pPr marL="1143000" indent="-228600">
              <a:spcBef>
                <a:spcPct val="20000"/>
              </a:spcBef>
              <a:defRPr kumimoji="1" sz="1200">
                <a:solidFill>
                  <a:srgbClr val="484848"/>
                </a:solidFill>
                <a:latin typeface="Arial" charset="0"/>
                <a:ea typeface="HG丸ｺﾞｼｯｸM-PRO" charset="0"/>
                <a:cs typeface="HG丸ｺﾞｼｯｸM-PRO" charset="0"/>
              </a:defRPr>
            </a:lvl3pPr>
            <a:lvl4pPr marL="1600200" indent="-228600">
              <a:spcBef>
                <a:spcPct val="20000"/>
              </a:spcBef>
              <a:defRPr kumimoji="1" sz="1200">
                <a:solidFill>
                  <a:srgbClr val="484848"/>
                </a:solidFill>
                <a:latin typeface="Arial" charset="0"/>
                <a:ea typeface="HG丸ｺﾞｼｯｸM-PRO" charset="0"/>
                <a:cs typeface="HG丸ｺﾞｼｯｸM-PRO" charset="0"/>
              </a:defRPr>
            </a:lvl4pPr>
            <a:lvl5pPr marL="2057400" indent="-228600">
              <a:spcBef>
                <a:spcPct val="20000"/>
              </a:spcBef>
              <a:defRPr kumimoji="1" sz="1200">
                <a:solidFill>
                  <a:srgbClr val="484848"/>
                </a:solidFill>
                <a:latin typeface="Arial" charset="0"/>
                <a:ea typeface="HG丸ｺﾞｼｯｸM-PRO" charset="0"/>
                <a:cs typeface="HG丸ｺﾞｼｯｸM-PRO" charset="0"/>
              </a:defRPr>
            </a:lvl5pPr>
            <a:lvl6pPr marL="25146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6pPr>
            <a:lvl7pPr marL="29718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7pPr>
            <a:lvl8pPr marL="34290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8pPr>
            <a:lvl9pPr marL="3886200" indent="-228600" fontAlgn="base">
              <a:spcBef>
                <a:spcPct val="20000"/>
              </a:spcBef>
              <a:spcAft>
                <a:spcPct val="0"/>
              </a:spcAft>
              <a:defRPr kumimoji="1" sz="1200">
                <a:solidFill>
                  <a:srgbClr val="484848"/>
                </a:solidFill>
                <a:latin typeface="Arial" charset="0"/>
                <a:ea typeface="HG丸ｺﾞｼｯｸM-PRO" charset="0"/>
                <a:cs typeface="HG丸ｺﾞｼｯｸM-PRO" charset="0"/>
              </a:defRPr>
            </a:lvl9pPr>
          </a:lstStyle>
          <a:p>
            <a:r>
              <a:rPr lang="ja-JP" altLang="en-US" sz="1400" dirty="0">
                <a:solidFill>
                  <a:srgbClr val="FF6600"/>
                </a:solidFill>
                <a:latin typeface="+mj-ea"/>
                <a:ea typeface="+mj-ea"/>
              </a:rPr>
              <a:t>クラスタによる分散処理</a:t>
            </a:r>
            <a:endParaRPr lang="en-US" altLang="ja-JP" sz="1400" dirty="0">
              <a:solidFill>
                <a:srgbClr val="FF6600"/>
              </a:solidFill>
              <a:latin typeface="+mj-ea"/>
              <a:ea typeface="+mj-ea"/>
            </a:endParaRPr>
          </a:p>
          <a:p>
            <a:r>
              <a:rPr lang="en-US" altLang="ja-JP" sz="1400" dirty="0">
                <a:solidFill>
                  <a:srgbClr val="FF6600"/>
                </a:solidFill>
                <a:latin typeface="+mj-ea"/>
                <a:ea typeface="+mj-ea"/>
              </a:rPr>
              <a:t>(</a:t>
            </a:r>
            <a:r>
              <a:rPr lang="ja-JP" altLang="en-US" sz="1400" dirty="0">
                <a:solidFill>
                  <a:srgbClr val="FF6600"/>
                </a:solidFill>
                <a:latin typeface="+mj-ea"/>
                <a:ea typeface="+mj-ea"/>
              </a:rPr>
              <a:t>効率が高いが高価</a:t>
            </a:r>
            <a:r>
              <a:rPr lang="en-US" altLang="ja-JP" sz="1400" dirty="0">
                <a:solidFill>
                  <a:srgbClr val="FF6600"/>
                </a:solidFill>
                <a:latin typeface="+mj-ea"/>
                <a:ea typeface="+mj-ea"/>
              </a:rPr>
              <a:t>)</a:t>
            </a:r>
          </a:p>
          <a:p>
            <a:r>
              <a:rPr lang="ja-JP" altLang="en-US" sz="1400" dirty="0">
                <a:solidFill>
                  <a:srgbClr val="FF6600"/>
                </a:solidFill>
                <a:latin typeface="+mj-ea"/>
                <a:ea typeface="+mj-ea"/>
              </a:rPr>
              <a:t>安価なマシンを大量に使う分散処理</a:t>
            </a:r>
            <a:endParaRPr lang="en-US" altLang="ja-JP" sz="1400" dirty="0">
              <a:solidFill>
                <a:srgbClr val="FF6600"/>
              </a:solidFill>
              <a:latin typeface="+mj-ea"/>
              <a:ea typeface="+mj-ea"/>
            </a:endParaRPr>
          </a:p>
          <a:p>
            <a:r>
              <a:rPr lang="en-US" altLang="ja-JP" sz="1400" dirty="0">
                <a:solidFill>
                  <a:srgbClr val="FF6600"/>
                </a:solidFill>
                <a:latin typeface="+mj-ea"/>
                <a:ea typeface="+mj-ea"/>
              </a:rPr>
              <a:t>(</a:t>
            </a:r>
            <a:r>
              <a:rPr lang="ja-JP" altLang="en-US" sz="1400" dirty="0">
                <a:solidFill>
                  <a:srgbClr val="FF6600"/>
                </a:solidFill>
                <a:latin typeface="+mj-ea"/>
                <a:ea typeface="+mj-ea"/>
              </a:rPr>
              <a:t>効率は劣るが拡張性が高く低コスト</a:t>
            </a:r>
            <a:r>
              <a:rPr lang="en-US" altLang="ja-JP" sz="1400" dirty="0">
                <a:solidFill>
                  <a:srgbClr val="FF6600"/>
                </a:solidFill>
                <a:latin typeface="+mj-ea"/>
                <a:ea typeface="+mj-ea"/>
              </a:rPr>
              <a:t>)</a:t>
            </a:r>
            <a:endParaRPr lang="ja-JP" altLang="en-US" sz="1400" dirty="0">
              <a:solidFill>
                <a:srgbClr val="FF6600"/>
              </a:solidFill>
              <a:latin typeface="+mj-ea"/>
              <a:ea typeface="+mj-ea"/>
            </a:endParaRPr>
          </a:p>
        </p:txBody>
      </p:sp>
      <p:sp>
        <p:nvSpPr>
          <p:cNvPr id="3" name="正方形/長方形 2"/>
          <p:cNvSpPr/>
          <p:nvPr/>
        </p:nvSpPr>
        <p:spPr bwMode="auto">
          <a:xfrm>
            <a:off x="3131839" y="1147621"/>
            <a:ext cx="2406508" cy="936104"/>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a:solidFill>
                  <a:schemeClr val="bg1"/>
                </a:solidFill>
                <a:latin typeface="+mn-lt"/>
                <a:ea typeface="+mn-ea"/>
              </a:rPr>
              <a:t>SCALE UP</a:t>
            </a:r>
            <a:endParaRPr kumimoji="0" lang="ja-JP" altLang="en-US" sz="2800" dirty="0">
              <a:solidFill>
                <a:schemeClr val="bg1"/>
              </a:solidFill>
              <a:latin typeface="+mn-lt"/>
              <a:ea typeface="+mn-ea"/>
            </a:endParaRPr>
          </a:p>
        </p:txBody>
      </p:sp>
      <p:sp>
        <p:nvSpPr>
          <p:cNvPr id="33" name="正方形/長方形 32"/>
          <p:cNvSpPr/>
          <p:nvPr/>
        </p:nvSpPr>
        <p:spPr bwMode="auto">
          <a:xfrm>
            <a:off x="3131838" y="3858782"/>
            <a:ext cx="2406508" cy="93610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a:solidFill>
                  <a:schemeClr val="bg1"/>
                </a:solidFill>
                <a:latin typeface="+mn-lt"/>
                <a:ea typeface="+mn-ea"/>
              </a:rPr>
              <a:t>SCALE OUT</a:t>
            </a:r>
            <a:endParaRPr kumimoji="0" lang="ja-JP" altLang="en-US" sz="2800" dirty="0">
              <a:solidFill>
                <a:schemeClr val="bg1"/>
              </a:solidFill>
              <a:latin typeface="+mn-lt"/>
              <a:ea typeface="+mn-ea"/>
            </a:endParaRPr>
          </a:p>
        </p:txBody>
      </p:sp>
      <p:sp>
        <p:nvSpPr>
          <p:cNvPr id="36" name="正方形/長方形 35"/>
          <p:cNvSpPr/>
          <p:nvPr/>
        </p:nvSpPr>
        <p:spPr bwMode="auto">
          <a:xfrm>
            <a:off x="3137346" y="2503202"/>
            <a:ext cx="5683125" cy="936104"/>
          </a:xfrm>
          <a:prstGeom prst="rect">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a:solidFill>
                  <a:schemeClr val="bg1"/>
                </a:solidFill>
                <a:latin typeface="+mn-lt"/>
                <a:ea typeface="+mn-ea"/>
              </a:rPr>
              <a:t>RDBMS</a:t>
            </a:r>
            <a:r>
              <a:rPr kumimoji="0" lang="ja-JP" altLang="en-US" sz="2800" dirty="0">
                <a:solidFill>
                  <a:schemeClr val="bg1"/>
                </a:solidFill>
                <a:latin typeface="+mn-lt"/>
                <a:ea typeface="+mn-ea"/>
              </a:rPr>
              <a:t>は </a:t>
            </a:r>
            <a:r>
              <a:rPr kumimoji="0" lang="en-US" altLang="ja-JP" sz="2800" dirty="0">
                <a:solidFill>
                  <a:schemeClr val="bg1"/>
                </a:solidFill>
                <a:latin typeface="+mn-lt"/>
                <a:ea typeface="+mn-ea"/>
              </a:rPr>
              <a:t>SCALE OUT</a:t>
            </a:r>
            <a:r>
              <a:rPr kumimoji="0" lang="ja-JP" altLang="en-US" sz="2800" dirty="0">
                <a:solidFill>
                  <a:schemeClr val="bg1"/>
                </a:solidFill>
                <a:latin typeface="+mn-lt"/>
                <a:ea typeface="+mn-ea"/>
              </a:rPr>
              <a:t>しにくい</a:t>
            </a:r>
          </a:p>
        </p:txBody>
      </p:sp>
    </p:spTree>
    <p:extLst>
      <p:ext uri="{BB962C8B-B14F-4D97-AF65-F5344CB8AC3E}">
        <p14:creationId xmlns:p14="http://schemas.microsoft.com/office/powerpoint/2010/main" val="15018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 grpId="0" animBg="1"/>
      <p:bldP spid="33"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RDBMS</a:t>
            </a:r>
            <a:r>
              <a:rPr kumimoji="1" lang="ja-JP" altLang="en-US" dirty="0"/>
              <a:t>の高速化手法と問題点</a:t>
            </a:r>
          </a:p>
        </p:txBody>
      </p:sp>
      <p:sp>
        <p:nvSpPr>
          <p:cNvPr id="31" name="角丸四角形 30"/>
          <p:cNvSpPr/>
          <p:nvPr/>
        </p:nvSpPr>
        <p:spPr bwMode="auto">
          <a:xfrm>
            <a:off x="6010576" y="4852668"/>
            <a:ext cx="2498517"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データの</a:t>
            </a:r>
            <a:r>
              <a:rPr kumimoji="0" lang="ja-JP" altLang="en-US" sz="1400" dirty="0">
                <a:solidFill>
                  <a:schemeClr val="bg1"/>
                </a:solidFill>
                <a:latin typeface="+mn-lt"/>
                <a:ea typeface="+mn-ea"/>
              </a:rPr>
              <a:t>分割</a:t>
            </a:r>
            <a:r>
              <a:rPr kumimoji="0" lang="en-US" altLang="ja-JP" sz="1400" dirty="0">
                <a:solidFill>
                  <a:schemeClr val="bg1"/>
                </a:solidFill>
                <a:latin typeface="+mn-lt"/>
                <a:ea typeface="+mn-ea"/>
              </a:rPr>
              <a:t>/</a:t>
            </a:r>
            <a:r>
              <a:rPr kumimoji="0" lang="ja-JP" altLang="en-US" sz="1400" dirty="0">
                <a:solidFill>
                  <a:schemeClr val="bg1"/>
                </a:solidFill>
                <a:latin typeface="+mn-lt"/>
                <a:ea typeface="+mn-ea"/>
              </a:rPr>
              <a:t>同期</a:t>
            </a:r>
            <a:r>
              <a:rPr kumimoji="0" lang="ja-JP" altLang="en-US" sz="1400" b="0" i="0" u="none" strike="noStrike" cap="none" normalizeH="0" dirty="0">
                <a:ln>
                  <a:noFill/>
                </a:ln>
                <a:solidFill>
                  <a:schemeClr val="bg1"/>
                </a:solidFill>
                <a:effectLst/>
                <a:latin typeface="+mn-lt"/>
                <a:ea typeface="+mn-ea"/>
              </a:rPr>
              <a:t>が必要</a:t>
            </a:r>
          </a:p>
        </p:txBody>
      </p:sp>
      <p:sp>
        <p:nvSpPr>
          <p:cNvPr id="27" name="角丸四角形 26"/>
          <p:cNvSpPr/>
          <p:nvPr/>
        </p:nvSpPr>
        <p:spPr bwMode="auto">
          <a:xfrm>
            <a:off x="776021" y="1544435"/>
            <a:ext cx="2498517" cy="692138"/>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単体能力の向上</a:t>
            </a:r>
          </a:p>
        </p:txBody>
      </p:sp>
      <p:grpSp>
        <p:nvGrpSpPr>
          <p:cNvPr id="10" name="グループ化 9"/>
          <p:cNvGrpSpPr/>
          <p:nvPr/>
        </p:nvGrpSpPr>
        <p:grpSpPr>
          <a:xfrm>
            <a:off x="1821983" y="2590065"/>
            <a:ext cx="426822" cy="1557629"/>
            <a:chOff x="1411487" y="2132856"/>
            <a:chExt cx="426822" cy="1557629"/>
          </a:xfrm>
        </p:grpSpPr>
        <p:cxnSp>
          <p:nvCxnSpPr>
            <p:cNvPr id="7" name="直線コネクタ 6"/>
            <p:cNvCxnSpPr/>
            <p:nvPr/>
          </p:nvCxnSpPr>
          <p:spPr bwMode="auto">
            <a:xfrm>
              <a:off x="1624898" y="2426922"/>
              <a:ext cx="0" cy="1047539"/>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5" name="円柱 4"/>
            <p:cNvSpPr/>
            <p:nvPr/>
          </p:nvSpPr>
          <p:spPr bwMode="auto">
            <a:xfrm>
              <a:off x="1480882" y="3258437"/>
              <a:ext cx="288032" cy="432048"/>
            </a:xfrm>
            <a:prstGeom prst="can">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3" name="直方体 2"/>
            <p:cNvSpPr/>
            <p:nvPr/>
          </p:nvSpPr>
          <p:spPr bwMode="auto">
            <a:xfrm>
              <a:off x="1411487"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grpSp>
      <p:sp>
        <p:nvSpPr>
          <p:cNvPr id="28" name="角丸四角形 27"/>
          <p:cNvSpPr/>
          <p:nvPr/>
        </p:nvSpPr>
        <p:spPr bwMode="auto">
          <a:xfrm>
            <a:off x="3399682" y="1544435"/>
            <a:ext cx="2498517" cy="692138"/>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1400" dirty="0">
                <a:solidFill>
                  <a:schemeClr val="bg1"/>
                </a:solidFill>
              </a:rPr>
              <a:t>ストレージ共有</a:t>
            </a:r>
            <a:endParaRPr kumimoji="0" lang="en-US" altLang="ja-JP" sz="1400" dirty="0">
              <a:solidFill>
                <a:schemeClr val="bg1"/>
              </a:solidFill>
            </a:endParaRPr>
          </a:p>
          <a:p>
            <a:pPr algn="ctr" defTabSz="914400" fontAlgn="base">
              <a:spcBef>
                <a:spcPct val="20000"/>
              </a:spcBef>
              <a:spcAft>
                <a:spcPct val="0"/>
              </a:spcAft>
            </a:pPr>
            <a:r>
              <a:rPr kumimoji="0" lang="ja-JP" altLang="en-US" sz="1400" dirty="0">
                <a:solidFill>
                  <a:schemeClr val="bg1"/>
                </a:solidFill>
              </a:rPr>
              <a:t>クラスタ</a:t>
            </a:r>
            <a:endParaRPr kumimoji="0" lang="ja-JP" altLang="en-US" sz="1400" b="0" i="0" u="none" strike="noStrike" cap="none" normalizeH="0" dirty="0">
              <a:ln>
                <a:noFill/>
              </a:ln>
              <a:solidFill>
                <a:schemeClr val="bg1"/>
              </a:solidFill>
              <a:effectLst/>
              <a:latin typeface="+mn-lt"/>
              <a:ea typeface="+mn-ea"/>
            </a:endParaRPr>
          </a:p>
        </p:txBody>
      </p:sp>
      <p:grpSp>
        <p:nvGrpSpPr>
          <p:cNvPr id="11" name="グループ化 10"/>
          <p:cNvGrpSpPr/>
          <p:nvPr/>
        </p:nvGrpSpPr>
        <p:grpSpPr>
          <a:xfrm>
            <a:off x="4003481" y="2590065"/>
            <a:ext cx="1290918" cy="1557629"/>
            <a:chOff x="3643735" y="2132856"/>
            <a:chExt cx="1290918" cy="1557629"/>
          </a:xfrm>
        </p:grpSpPr>
        <p:cxnSp>
          <p:nvCxnSpPr>
            <p:cNvPr id="20" name="直線コネクタ 19"/>
            <p:cNvCxnSpPr/>
            <p:nvPr/>
          </p:nvCxnSpPr>
          <p:spPr bwMode="auto">
            <a:xfrm>
              <a:off x="3857146" y="2426922"/>
              <a:ext cx="0" cy="523769"/>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23" name="直線コネクタ 22"/>
            <p:cNvCxnSpPr/>
            <p:nvPr/>
          </p:nvCxnSpPr>
          <p:spPr bwMode="auto">
            <a:xfrm>
              <a:off x="4721242" y="2426922"/>
              <a:ext cx="0" cy="523769"/>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29" name="直線コネクタ 28"/>
            <p:cNvCxnSpPr/>
            <p:nvPr/>
          </p:nvCxnSpPr>
          <p:spPr bwMode="auto">
            <a:xfrm flipH="1">
              <a:off x="3857146" y="2950691"/>
              <a:ext cx="864096"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32" name="直線コネクタ 31"/>
            <p:cNvCxnSpPr/>
            <p:nvPr/>
          </p:nvCxnSpPr>
          <p:spPr bwMode="auto">
            <a:xfrm>
              <a:off x="4279337" y="2950691"/>
              <a:ext cx="0" cy="523769"/>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25" name="円柱 24"/>
            <p:cNvSpPr/>
            <p:nvPr/>
          </p:nvSpPr>
          <p:spPr bwMode="auto">
            <a:xfrm>
              <a:off x="4135321" y="3258437"/>
              <a:ext cx="288032" cy="432048"/>
            </a:xfrm>
            <a:prstGeom prst="can">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35" name="直方体 34"/>
            <p:cNvSpPr/>
            <p:nvPr/>
          </p:nvSpPr>
          <p:spPr bwMode="auto">
            <a:xfrm>
              <a:off x="3643735"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sp>
          <p:nvSpPr>
            <p:cNvPr id="36" name="直方体 35"/>
            <p:cNvSpPr/>
            <p:nvPr/>
          </p:nvSpPr>
          <p:spPr bwMode="auto">
            <a:xfrm>
              <a:off x="4507831"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grpSp>
      <p:sp>
        <p:nvSpPr>
          <p:cNvPr id="30" name="角丸四角形 29"/>
          <p:cNvSpPr/>
          <p:nvPr/>
        </p:nvSpPr>
        <p:spPr bwMode="auto">
          <a:xfrm>
            <a:off x="6010575" y="1544435"/>
            <a:ext cx="2498517" cy="692138"/>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latin typeface="+mn-lt"/>
                <a:ea typeface="+mn-ea"/>
              </a:rPr>
              <a:t>分散システム</a:t>
            </a:r>
            <a:endParaRPr kumimoji="0" lang="en-US" altLang="ja-JP" sz="1400" dirty="0">
              <a:solidFill>
                <a:schemeClr val="bg1"/>
              </a:solidFill>
              <a:latin typeface="+mn-lt"/>
              <a:ea typeface="+mn-ea"/>
            </a:endParaRPr>
          </a:p>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rPr>
              <a:t>シェアドナッシング</a:t>
            </a:r>
            <a:endParaRPr kumimoji="0" lang="ja-JP" altLang="en-US" sz="1400" b="0" i="0" u="none" strike="noStrike" cap="none" normalizeH="0" dirty="0">
              <a:ln>
                <a:noFill/>
              </a:ln>
              <a:solidFill>
                <a:schemeClr val="bg1"/>
              </a:solidFill>
              <a:effectLst/>
              <a:latin typeface="+mn-lt"/>
              <a:ea typeface="+mn-ea"/>
            </a:endParaRPr>
          </a:p>
        </p:txBody>
      </p:sp>
      <p:grpSp>
        <p:nvGrpSpPr>
          <p:cNvPr id="12" name="グループ化 11"/>
          <p:cNvGrpSpPr/>
          <p:nvPr/>
        </p:nvGrpSpPr>
        <p:grpSpPr>
          <a:xfrm>
            <a:off x="6614375" y="2590065"/>
            <a:ext cx="1290918" cy="1515591"/>
            <a:chOff x="6244771" y="2132856"/>
            <a:chExt cx="1290918" cy="1515591"/>
          </a:xfrm>
        </p:grpSpPr>
        <p:cxnSp>
          <p:nvCxnSpPr>
            <p:cNvPr id="33" name="直線コネクタ 32"/>
            <p:cNvCxnSpPr/>
            <p:nvPr/>
          </p:nvCxnSpPr>
          <p:spPr bwMode="auto">
            <a:xfrm flipH="1">
              <a:off x="6458182" y="2384884"/>
              <a:ext cx="864096" cy="0"/>
            </a:xfrm>
            <a:prstGeom prst="line">
              <a:avLst/>
            </a:prstGeom>
            <a:solidFill>
              <a:schemeClr val="bg1"/>
            </a:solidFill>
            <a:ln w="38100" cap="rnd" cmpd="sng" algn="ctr">
              <a:solidFill>
                <a:srgbClr val="4168A7"/>
              </a:solidFill>
              <a:prstDash val="solid"/>
              <a:round/>
              <a:headEnd type="none" w="med" len="med"/>
              <a:tailEnd type="none" w="med" len="med"/>
            </a:ln>
            <a:effectLst/>
          </p:spPr>
        </p:cxnSp>
        <p:cxnSp>
          <p:nvCxnSpPr>
            <p:cNvPr id="14" name="直線コネクタ 13"/>
            <p:cNvCxnSpPr/>
            <p:nvPr/>
          </p:nvCxnSpPr>
          <p:spPr bwMode="auto">
            <a:xfrm>
              <a:off x="6458182" y="2384884"/>
              <a:ext cx="0" cy="1047539"/>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16" name="円柱 15"/>
            <p:cNvSpPr/>
            <p:nvPr/>
          </p:nvSpPr>
          <p:spPr bwMode="auto">
            <a:xfrm>
              <a:off x="6314166" y="3216399"/>
              <a:ext cx="288032" cy="432048"/>
            </a:xfrm>
            <a:prstGeom prst="can">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cxnSp>
          <p:nvCxnSpPr>
            <p:cNvPr id="17" name="直線コネクタ 16"/>
            <p:cNvCxnSpPr/>
            <p:nvPr/>
          </p:nvCxnSpPr>
          <p:spPr bwMode="auto">
            <a:xfrm>
              <a:off x="7322278" y="2384884"/>
              <a:ext cx="0" cy="1047539"/>
            </a:xfrm>
            <a:prstGeom prst="line">
              <a:avLst/>
            </a:prstGeom>
            <a:solidFill>
              <a:schemeClr val="bg1"/>
            </a:solidFill>
            <a:ln w="38100" cap="rnd" cmpd="sng" algn="ctr">
              <a:solidFill>
                <a:srgbClr val="4168A7"/>
              </a:solidFill>
              <a:prstDash val="solid"/>
              <a:round/>
              <a:headEnd type="none" w="med" len="med"/>
              <a:tailEnd type="none" w="med" len="med"/>
            </a:ln>
            <a:effectLst/>
          </p:spPr>
        </p:cxnSp>
        <p:sp>
          <p:nvSpPr>
            <p:cNvPr id="19" name="円柱 18"/>
            <p:cNvSpPr/>
            <p:nvPr/>
          </p:nvSpPr>
          <p:spPr bwMode="auto">
            <a:xfrm>
              <a:off x="7178262" y="3216399"/>
              <a:ext cx="288032" cy="432048"/>
            </a:xfrm>
            <a:prstGeom prst="can">
              <a:avLst/>
            </a:prstGeom>
            <a:solidFill>
              <a:srgbClr val="4168A7"/>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37" name="直方体 36"/>
            <p:cNvSpPr/>
            <p:nvPr/>
          </p:nvSpPr>
          <p:spPr bwMode="auto">
            <a:xfrm>
              <a:off x="6244771"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sp>
          <p:nvSpPr>
            <p:cNvPr id="38" name="直方体 37"/>
            <p:cNvSpPr/>
            <p:nvPr/>
          </p:nvSpPr>
          <p:spPr bwMode="auto">
            <a:xfrm>
              <a:off x="7108867" y="2132856"/>
              <a:ext cx="426822" cy="504056"/>
            </a:xfrm>
            <a:prstGeom prst="cube">
              <a:avLst/>
            </a:prstGeom>
            <a:solidFill>
              <a:schemeClr val="accent4">
                <a:lumMod val="60000"/>
                <a:lumOff val="4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grpSp>
      <p:sp>
        <p:nvSpPr>
          <p:cNvPr id="39" name="角丸四角形 38"/>
          <p:cNvSpPr/>
          <p:nvPr/>
        </p:nvSpPr>
        <p:spPr bwMode="auto">
          <a:xfrm>
            <a:off x="3409797" y="4318256"/>
            <a:ext cx="2498517"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オーバーヘッドが少ない</a:t>
            </a:r>
          </a:p>
        </p:txBody>
      </p:sp>
      <p:sp>
        <p:nvSpPr>
          <p:cNvPr id="40" name="角丸四角形 39"/>
          <p:cNvSpPr/>
          <p:nvPr/>
        </p:nvSpPr>
        <p:spPr bwMode="auto">
          <a:xfrm>
            <a:off x="6010575" y="4318256"/>
            <a:ext cx="2498517"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用途を限定 </a:t>
            </a:r>
            <a:r>
              <a:rPr kumimoji="0" lang="en-US" altLang="ja-JP" sz="1400" b="0" i="0" u="none" strike="noStrike" cap="none" normalizeH="0" dirty="0">
                <a:ln>
                  <a:noFill/>
                </a:ln>
                <a:solidFill>
                  <a:schemeClr val="bg1"/>
                </a:solidFill>
                <a:effectLst/>
                <a:latin typeface="+mn-lt"/>
                <a:ea typeface="+mn-ea"/>
              </a:rPr>
              <a:t>(Web</a:t>
            </a:r>
            <a:r>
              <a:rPr kumimoji="0" lang="ja-JP" altLang="en-US" sz="1400" b="0" i="0" u="none" strike="noStrike" cap="none" normalizeH="0" dirty="0">
                <a:ln>
                  <a:noFill/>
                </a:ln>
                <a:solidFill>
                  <a:schemeClr val="bg1"/>
                </a:solidFill>
                <a:effectLst/>
                <a:latin typeface="+mn-lt"/>
                <a:ea typeface="+mn-ea"/>
              </a:rPr>
              <a:t>など</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41" name="角丸四角形 40"/>
          <p:cNvSpPr/>
          <p:nvPr/>
        </p:nvSpPr>
        <p:spPr bwMode="auto">
          <a:xfrm>
            <a:off x="6010576" y="5905765"/>
            <a:ext cx="2498517"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最大数百台程度まで</a:t>
            </a:r>
          </a:p>
        </p:txBody>
      </p:sp>
      <p:sp>
        <p:nvSpPr>
          <p:cNvPr id="42" name="角丸四角形 41"/>
          <p:cNvSpPr/>
          <p:nvPr/>
        </p:nvSpPr>
        <p:spPr bwMode="auto">
          <a:xfrm>
            <a:off x="3409796" y="4852668"/>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ハードウェアコストが高い</a:t>
            </a:r>
          </a:p>
        </p:txBody>
      </p:sp>
      <p:sp>
        <p:nvSpPr>
          <p:cNvPr id="43" name="角丸四角形 42"/>
          <p:cNvSpPr/>
          <p:nvPr/>
        </p:nvSpPr>
        <p:spPr bwMode="auto">
          <a:xfrm>
            <a:off x="3399683" y="5905765"/>
            <a:ext cx="2498518"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最大でも数十台程度まで</a:t>
            </a:r>
          </a:p>
        </p:txBody>
      </p:sp>
      <p:sp>
        <p:nvSpPr>
          <p:cNvPr id="44" name="角丸四角形 43"/>
          <p:cNvSpPr/>
          <p:nvPr/>
        </p:nvSpPr>
        <p:spPr bwMode="auto">
          <a:xfrm>
            <a:off x="6010575" y="5378390"/>
            <a:ext cx="2498517"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rPr>
              <a:t>トランザクションに向かない</a:t>
            </a:r>
            <a:endParaRPr kumimoji="0" lang="en-US" altLang="ja-JP" sz="1400" b="0" i="0" u="none" strike="noStrike" cap="none" normalizeH="0" dirty="0">
              <a:ln>
                <a:noFill/>
              </a:ln>
              <a:solidFill>
                <a:schemeClr val="bg1"/>
              </a:solidFill>
              <a:effectLst/>
              <a:latin typeface="+mn-lt"/>
              <a:ea typeface="+mn-ea"/>
            </a:endParaRPr>
          </a:p>
        </p:txBody>
      </p:sp>
      <p:sp>
        <p:nvSpPr>
          <p:cNvPr id="34" name="角丸四角形 33"/>
          <p:cNvSpPr/>
          <p:nvPr/>
        </p:nvSpPr>
        <p:spPr bwMode="auto">
          <a:xfrm>
            <a:off x="3399683" y="5371078"/>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I/O</a:t>
            </a:r>
            <a:r>
              <a:rPr kumimoji="0" lang="ja-JP" altLang="en-US" sz="1400" b="0" i="0" u="none" strike="noStrike" cap="none" normalizeH="0" dirty="0">
                <a:ln>
                  <a:noFill/>
                </a:ln>
                <a:solidFill>
                  <a:schemeClr val="bg1"/>
                </a:solidFill>
                <a:effectLst/>
                <a:latin typeface="+mn-lt"/>
                <a:ea typeface="+mn-ea"/>
              </a:rPr>
              <a:t>がネックになる</a:t>
            </a:r>
          </a:p>
        </p:txBody>
      </p:sp>
      <p:sp>
        <p:nvSpPr>
          <p:cNvPr id="45" name="角丸四角形 44"/>
          <p:cNvSpPr/>
          <p:nvPr/>
        </p:nvSpPr>
        <p:spPr bwMode="auto">
          <a:xfrm>
            <a:off x="776021" y="1072541"/>
            <a:ext cx="2498517" cy="36004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スケールアップ</a:t>
            </a:r>
          </a:p>
        </p:txBody>
      </p:sp>
      <p:sp>
        <p:nvSpPr>
          <p:cNvPr id="46" name="角丸四角形 45"/>
          <p:cNvSpPr/>
          <p:nvPr/>
        </p:nvSpPr>
        <p:spPr bwMode="auto">
          <a:xfrm>
            <a:off x="3399683" y="1072541"/>
            <a:ext cx="5109409" cy="360040"/>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スケールアウト</a:t>
            </a:r>
          </a:p>
        </p:txBody>
      </p:sp>
      <p:sp>
        <p:nvSpPr>
          <p:cNvPr id="47" name="角丸四角形 46"/>
          <p:cNvSpPr/>
          <p:nvPr/>
        </p:nvSpPr>
        <p:spPr bwMode="auto">
          <a:xfrm>
            <a:off x="776021" y="4318256"/>
            <a:ext cx="2498517"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US" altLang="ja-JP" sz="1400" dirty="0">
                <a:solidFill>
                  <a:schemeClr val="bg1"/>
                </a:solidFill>
              </a:rPr>
              <a:t>DB</a:t>
            </a:r>
            <a:r>
              <a:rPr kumimoji="0" lang="ja-JP" altLang="en-US" sz="1400" dirty="0">
                <a:solidFill>
                  <a:schemeClr val="bg1"/>
                </a:solidFill>
              </a:rPr>
              <a:t>側の対応は必要無し</a:t>
            </a:r>
            <a:endParaRPr kumimoji="0" lang="ja-JP" altLang="en-US" sz="1400" b="0" i="0" u="none" strike="noStrike" cap="none" normalizeH="0" dirty="0">
              <a:ln>
                <a:noFill/>
              </a:ln>
              <a:solidFill>
                <a:schemeClr val="bg1"/>
              </a:solidFill>
              <a:effectLst/>
              <a:latin typeface="+mn-lt"/>
              <a:ea typeface="+mn-ea"/>
            </a:endParaRPr>
          </a:p>
        </p:txBody>
      </p:sp>
      <p:sp>
        <p:nvSpPr>
          <p:cNvPr id="48" name="角丸四角形 47"/>
          <p:cNvSpPr/>
          <p:nvPr/>
        </p:nvSpPr>
        <p:spPr bwMode="auto">
          <a:xfrm>
            <a:off x="776020" y="4852943"/>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a:ln>
                  <a:noFill/>
                </a:ln>
                <a:solidFill>
                  <a:schemeClr val="bg1"/>
                </a:solidFill>
                <a:effectLst/>
                <a:latin typeface="+mn-lt"/>
                <a:ea typeface="+mn-ea"/>
              </a:rPr>
              <a:t>ハードウェアコストが高い</a:t>
            </a:r>
          </a:p>
        </p:txBody>
      </p:sp>
      <p:sp>
        <p:nvSpPr>
          <p:cNvPr id="49" name="角丸四角形 48"/>
          <p:cNvSpPr/>
          <p:nvPr/>
        </p:nvSpPr>
        <p:spPr bwMode="auto">
          <a:xfrm>
            <a:off x="776020" y="5905765"/>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rPr>
              <a:t>性能に上限がある</a:t>
            </a:r>
            <a:endParaRPr kumimoji="0" lang="ja-JP" altLang="en-US" sz="1400" b="0" i="0" u="none" strike="noStrike" cap="none" normalizeH="0" dirty="0">
              <a:ln>
                <a:noFill/>
              </a:ln>
              <a:solidFill>
                <a:schemeClr val="bg1"/>
              </a:solidFill>
              <a:effectLst/>
              <a:latin typeface="+mn-lt"/>
              <a:ea typeface="+mn-ea"/>
            </a:endParaRPr>
          </a:p>
        </p:txBody>
      </p:sp>
      <p:sp>
        <p:nvSpPr>
          <p:cNvPr id="50" name="角丸四角形 49"/>
          <p:cNvSpPr/>
          <p:nvPr/>
        </p:nvSpPr>
        <p:spPr bwMode="auto">
          <a:xfrm>
            <a:off x="776022" y="5371078"/>
            <a:ext cx="2498518" cy="432000"/>
          </a:xfrm>
          <a:prstGeom prst="roundRect">
            <a:avLst>
              <a:gd name="adj" fmla="val 0"/>
            </a:avLst>
          </a:prstGeom>
          <a:solidFill>
            <a:srgbClr val="FF6666"/>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I/O</a:t>
            </a:r>
            <a:r>
              <a:rPr kumimoji="0" lang="ja-JP" altLang="en-US" sz="1400" b="0" i="0" u="none" strike="noStrike" cap="none" normalizeH="0" dirty="0">
                <a:ln>
                  <a:noFill/>
                </a:ln>
                <a:solidFill>
                  <a:schemeClr val="bg1"/>
                </a:solidFill>
                <a:effectLst/>
                <a:latin typeface="+mn-lt"/>
                <a:ea typeface="+mn-ea"/>
              </a:rPr>
              <a:t>がネックになる</a:t>
            </a:r>
          </a:p>
        </p:txBody>
      </p:sp>
    </p:spTree>
    <p:extLst>
      <p:ext uri="{BB962C8B-B14F-4D97-AF65-F5344CB8AC3E}">
        <p14:creationId xmlns:p14="http://schemas.microsoft.com/office/powerpoint/2010/main" val="12654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7" grpId="0" animBg="1"/>
      <p:bldP spid="28" grpId="0" animBg="1"/>
      <p:bldP spid="30" grpId="0" animBg="1"/>
      <p:bldP spid="39" grpId="0" animBg="1"/>
      <p:bldP spid="40" grpId="0" animBg="1"/>
      <p:bldP spid="41" grpId="0" animBg="1"/>
      <p:bldP spid="42" grpId="0" animBg="1"/>
      <p:bldP spid="43" grpId="0" animBg="1"/>
      <p:bldP spid="44" grpId="0" animBg="1"/>
      <p:bldP spid="34" grpId="0" animBg="1"/>
      <p:bldP spid="45" grpId="0" animBg="1"/>
      <p:bldP spid="46" grpId="0" animBg="1"/>
      <p:bldP spid="47" grpId="0" animBg="1"/>
      <p:bldP spid="48" grpId="0" animBg="1"/>
      <p:bldP spid="49"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763000" cy="533400"/>
          </a:xfrm>
        </p:spPr>
        <p:txBody>
          <a:bodyPr/>
          <a:lstStyle/>
          <a:p>
            <a:r>
              <a:rPr kumimoji="1" lang="ja-JP" altLang="en-US" dirty="0"/>
              <a:t>ブリュワーの</a:t>
            </a:r>
            <a:r>
              <a:rPr kumimoji="1" lang="en-US" altLang="ja-JP" dirty="0"/>
              <a:t>CAP</a:t>
            </a:r>
            <a:r>
              <a:rPr kumimoji="1" lang="ja-JP" altLang="en-US" dirty="0"/>
              <a:t>定理　</a:t>
            </a:r>
            <a:r>
              <a:rPr kumimoji="1" lang="ja-JP" altLang="en-US" sz="1100" dirty="0"/>
              <a:t>*</a:t>
            </a:r>
            <a:r>
              <a:rPr kumimoji="1" lang="en-US" altLang="ja-JP" sz="1100" dirty="0"/>
              <a:t>CAP</a:t>
            </a:r>
            <a:r>
              <a:rPr kumimoji="1" lang="ja-JP" altLang="en-US" sz="1100" dirty="0"/>
              <a:t>定理は特定の条件下でのみ成立するという議論も有り</a:t>
            </a:r>
            <a:endParaRPr kumimoji="1" lang="ja-JP" altLang="en-US" sz="1000" dirty="0"/>
          </a:p>
        </p:txBody>
      </p:sp>
      <p:grpSp>
        <p:nvGrpSpPr>
          <p:cNvPr id="7" name="グループ化 6"/>
          <p:cNvGrpSpPr/>
          <p:nvPr/>
        </p:nvGrpSpPr>
        <p:grpSpPr>
          <a:xfrm>
            <a:off x="1963340" y="1347937"/>
            <a:ext cx="5217319" cy="3990439"/>
            <a:chOff x="1963340" y="1347937"/>
            <a:chExt cx="5217319" cy="3990439"/>
          </a:xfrm>
        </p:grpSpPr>
        <p:sp>
          <p:nvSpPr>
            <p:cNvPr id="3" name="二等辺三角形 2"/>
            <p:cNvSpPr/>
            <p:nvPr/>
          </p:nvSpPr>
          <p:spPr bwMode="auto">
            <a:xfrm>
              <a:off x="1963340" y="1347937"/>
              <a:ext cx="5217319" cy="3962400"/>
            </a:xfrm>
            <a:prstGeom prst="triangle">
              <a:avLst/>
            </a:prstGeom>
            <a:solidFill>
              <a:srgbClr val="83A0CF"/>
            </a:solidFill>
            <a:ln>
              <a:noFill/>
              <a:headEnd type="none" w="med" len="med"/>
              <a:tailEnd type="none" w="med" len="med"/>
            </a:ln>
            <a:effectLst/>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endParaRPr>
            </a:p>
          </p:txBody>
        </p:sp>
        <p:sp>
          <p:nvSpPr>
            <p:cNvPr id="4" name="テキスト ボックス 3"/>
            <p:cNvSpPr txBox="1"/>
            <p:nvPr/>
          </p:nvSpPr>
          <p:spPr>
            <a:xfrm>
              <a:off x="4082697" y="1500337"/>
              <a:ext cx="942887" cy="1323439"/>
            </a:xfrm>
            <a:prstGeom prst="rect">
              <a:avLst/>
            </a:prstGeom>
            <a:noFill/>
          </p:spPr>
          <p:txBody>
            <a:bodyPr wrap="none" rtlCol="0">
              <a:spAutoFit/>
            </a:bodyPr>
            <a:lstStyle/>
            <a:p>
              <a:pPr algn="ctr"/>
              <a:r>
                <a:rPr kumimoji="1" lang="en-US" altLang="ja-JP" sz="8000" dirty="0">
                  <a:solidFill>
                    <a:schemeClr val="bg1"/>
                  </a:solidFill>
                  <a:latin typeface="+mn-lt"/>
                  <a:ea typeface="+mn-ea"/>
                </a:rPr>
                <a:t>A</a:t>
              </a:r>
              <a:endParaRPr kumimoji="1" lang="ja-JP" altLang="en-US" sz="8000" dirty="0">
                <a:solidFill>
                  <a:schemeClr val="bg1"/>
                </a:solidFill>
                <a:latin typeface="+mn-lt"/>
                <a:ea typeface="+mn-ea"/>
              </a:endParaRPr>
            </a:p>
          </p:txBody>
        </p:sp>
        <p:sp>
          <p:nvSpPr>
            <p:cNvPr id="5" name="テキスト ボックス 4"/>
            <p:cNvSpPr txBox="1"/>
            <p:nvPr/>
          </p:nvSpPr>
          <p:spPr>
            <a:xfrm>
              <a:off x="2496740" y="4014937"/>
              <a:ext cx="1018227" cy="1323439"/>
            </a:xfrm>
            <a:prstGeom prst="rect">
              <a:avLst/>
            </a:prstGeom>
            <a:noFill/>
          </p:spPr>
          <p:txBody>
            <a:bodyPr wrap="none" rtlCol="0">
              <a:spAutoFit/>
            </a:bodyPr>
            <a:lstStyle/>
            <a:p>
              <a:r>
                <a:rPr kumimoji="1" lang="en-US" altLang="ja-JP" sz="8000" dirty="0">
                  <a:solidFill>
                    <a:schemeClr val="bg1"/>
                  </a:solidFill>
                  <a:latin typeface="+mn-lt"/>
                  <a:ea typeface="+mn-ea"/>
                </a:rPr>
                <a:t>C</a:t>
              </a:r>
              <a:endParaRPr kumimoji="1" lang="ja-JP" altLang="en-US" sz="8000" dirty="0">
                <a:solidFill>
                  <a:schemeClr val="bg1"/>
                </a:solidFill>
                <a:latin typeface="+mn-lt"/>
                <a:ea typeface="+mn-ea"/>
              </a:endParaRPr>
            </a:p>
          </p:txBody>
        </p:sp>
        <p:sp>
          <p:nvSpPr>
            <p:cNvPr id="6" name="テキスト ボックス 5"/>
            <p:cNvSpPr txBox="1"/>
            <p:nvPr/>
          </p:nvSpPr>
          <p:spPr>
            <a:xfrm>
              <a:off x="5773340" y="4014937"/>
              <a:ext cx="792205" cy="1323439"/>
            </a:xfrm>
            <a:prstGeom prst="rect">
              <a:avLst/>
            </a:prstGeom>
            <a:noFill/>
          </p:spPr>
          <p:txBody>
            <a:bodyPr wrap="none" rtlCol="0">
              <a:spAutoFit/>
            </a:bodyPr>
            <a:lstStyle/>
            <a:p>
              <a:r>
                <a:rPr kumimoji="1" lang="en-US" altLang="ja-JP" sz="8000" dirty="0">
                  <a:solidFill>
                    <a:schemeClr val="bg1"/>
                  </a:solidFill>
                  <a:latin typeface="+mn-lt"/>
                  <a:ea typeface="+mn-ea"/>
                </a:rPr>
                <a:t>P</a:t>
              </a:r>
              <a:endParaRPr kumimoji="1" lang="ja-JP" altLang="en-US" sz="8000" dirty="0">
                <a:solidFill>
                  <a:schemeClr val="bg1"/>
                </a:solidFill>
                <a:latin typeface="+mn-lt"/>
                <a:ea typeface="+mn-ea"/>
              </a:endParaRPr>
            </a:p>
          </p:txBody>
        </p:sp>
      </p:grpSp>
      <p:sp>
        <p:nvSpPr>
          <p:cNvPr id="9" name="角丸四角形 8"/>
          <p:cNvSpPr/>
          <p:nvPr/>
        </p:nvSpPr>
        <p:spPr bwMode="auto">
          <a:xfrm>
            <a:off x="1447800" y="2795737"/>
            <a:ext cx="2895600" cy="1295400"/>
          </a:xfrm>
          <a:prstGeom prst="roundRect">
            <a:avLst>
              <a:gd name="adj" fmla="val 0"/>
            </a:avLst>
          </a:prstGeom>
          <a:solidFill>
            <a:schemeClr val="accent1"/>
          </a:solid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kern="0" dirty="0">
                <a:solidFill>
                  <a:schemeClr val="bg1"/>
                </a:solidFill>
              </a:rPr>
              <a:t>C+A</a:t>
            </a:r>
          </a:p>
          <a:p>
            <a:pPr algn="ctr"/>
            <a:r>
              <a:rPr lang="ja-JP" altLang="en-US" sz="1400" dirty="0">
                <a:solidFill>
                  <a:schemeClr val="bg1"/>
                </a:solidFill>
              </a:rPr>
              <a:t>一貫性と可用性を選択するとネットワークの分断に対応できない</a:t>
            </a:r>
            <a:r>
              <a:rPr lang="en-US" altLang="ja-JP" sz="1400" dirty="0">
                <a:solidFill>
                  <a:schemeClr val="bg1"/>
                </a:solidFill>
              </a:rPr>
              <a:t>(</a:t>
            </a:r>
            <a:r>
              <a:rPr lang="ja-JP" altLang="en-US" sz="1400" dirty="0">
                <a:solidFill>
                  <a:schemeClr val="bg1"/>
                </a:solidFill>
              </a:rPr>
              <a:t>しづらい</a:t>
            </a:r>
            <a:r>
              <a:rPr lang="en-US" altLang="ja-JP" sz="1400" dirty="0">
                <a:solidFill>
                  <a:schemeClr val="bg1"/>
                </a:solidFill>
              </a:rPr>
              <a:t>)</a:t>
            </a:r>
            <a:r>
              <a:rPr lang="ja-JP" altLang="en-US" sz="1400" dirty="0" err="1">
                <a:solidFill>
                  <a:schemeClr val="bg1"/>
                </a:solidFill>
              </a:rPr>
              <a:t>。</a:t>
            </a:r>
            <a:endParaRPr lang="en-US" altLang="ja-JP" sz="1400" dirty="0">
              <a:solidFill>
                <a:schemeClr val="bg1"/>
              </a:solidFill>
            </a:endParaRPr>
          </a:p>
        </p:txBody>
      </p:sp>
      <p:sp>
        <p:nvSpPr>
          <p:cNvPr id="10" name="角丸四角形 9"/>
          <p:cNvSpPr/>
          <p:nvPr/>
        </p:nvSpPr>
        <p:spPr bwMode="auto">
          <a:xfrm>
            <a:off x="4800600" y="2795737"/>
            <a:ext cx="2895600" cy="1295400"/>
          </a:xfrm>
          <a:prstGeom prst="roundRect">
            <a:avLst>
              <a:gd name="adj" fmla="val 0"/>
            </a:avLst>
          </a:prstGeom>
          <a:solidFill>
            <a:schemeClr val="accent1"/>
          </a:solid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kern="0" dirty="0">
                <a:solidFill>
                  <a:schemeClr val="bg1"/>
                </a:solidFill>
              </a:rPr>
              <a:t>A+P</a:t>
            </a:r>
          </a:p>
          <a:p>
            <a:pPr algn="ctr"/>
            <a:r>
              <a:rPr lang="ja-JP" altLang="en-US" sz="1400" dirty="0">
                <a:solidFill>
                  <a:schemeClr val="bg1"/>
                </a:solidFill>
              </a:rPr>
              <a:t>可用性とネットワーク分断耐性を選択すると、一貫性が</a:t>
            </a:r>
            <a:r>
              <a:rPr lang="en-US" altLang="ja-JP" sz="1400" dirty="0">
                <a:solidFill>
                  <a:schemeClr val="bg1"/>
                </a:solidFill>
              </a:rPr>
              <a:t>(</a:t>
            </a:r>
            <a:r>
              <a:rPr lang="ja-JP" altLang="en-US" sz="1400" dirty="0">
                <a:solidFill>
                  <a:schemeClr val="bg1"/>
                </a:solidFill>
              </a:rPr>
              <a:t>一時的に</a:t>
            </a:r>
            <a:r>
              <a:rPr lang="en-US" altLang="ja-JP" sz="1400" dirty="0">
                <a:solidFill>
                  <a:schemeClr val="bg1"/>
                </a:solidFill>
              </a:rPr>
              <a:t>)</a:t>
            </a:r>
            <a:r>
              <a:rPr lang="ja-JP" altLang="en-US" sz="1400" dirty="0">
                <a:solidFill>
                  <a:schemeClr val="bg1"/>
                </a:solidFill>
              </a:rPr>
              <a:t>失われる。</a:t>
            </a:r>
          </a:p>
        </p:txBody>
      </p:sp>
      <p:sp>
        <p:nvSpPr>
          <p:cNvPr id="11" name="角丸四角形 10"/>
          <p:cNvSpPr/>
          <p:nvPr/>
        </p:nvSpPr>
        <p:spPr bwMode="auto">
          <a:xfrm>
            <a:off x="3389313" y="4769223"/>
            <a:ext cx="2362200" cy="1295400"/>
          </a:xfrm>
          <a:prstGeom prst="roundRect">
            <a:avLst>
              <a:gd name="adj" fmla="val 0"/>
            </a:avLst>
          </a:prstGeom>
          <a:solidFill>
            <a:schemeClr val="accent1"/>
          </a:solid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2000" kern="0" dirty="0">
                <a:solidFill>
                  <a:schemeClr val="bg1"/>
                </a:solidFill>
              </a:rPr>
              <a:t>C+P</a:t>
            </a: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rPr>
              <a:t>一貫性とネットワーク分断耐性を選択すると、可用性が</a:t>
            </a:r>
            <a:r>
              <a:rPr lang="en-US" altLang="ja-JP" sz="1400" dirty="0">
                <a:solidFill>
                  <a:schemeClr val="bg1"/>
                </a:solidFill>
              </a:rPr>
              <a:t>(</a:t>
            </a:r>
            <a:r>
              <a:rPr lang="ja-JP" altLang="en-US" sz="1400" dirty="0">
                <a:solidFill>
                  <a:schemeClr val="bg1"/>
                </a:solidFill>
              </a:rPr>
              <a:t>一時的に</a:t>
            </a:r>
            <a:r>
              <a:rPr lang="en-US" altLang="ja-JP" sz="1400" dirty="0">
                <a:solidFill>
                  <a:schemeClr val="bg1"/>
                </a:solidFill>
              </a:rPr>
              <a:t>)</a:t>
            </a:r>
            <a:r>
              <a:rPr lang="ja-JP" altLang="en-US" sz="1400" dirty="0">
                <a:solidFill>
                  <a:schemeClr val="bg1"/>
                </a:solidFill>
              </a:rPr>
              <a:t>失われる。　</a:t>
            </a:r>
            <a:r>
              <a:rPr lang="ja-JP" altLang="en-US" sz="1600" dirty="0">
                <a:solidFill>
                  <a:schemeClr val="bg1"/>
                </a:solidFill>
              </a:rPr>
              <a:t>　</a:t>
            </a:r>
            <a:endParaRPr kumimoji="0" lang="en-US" altLang="ja-JP" sz="1600" kern="0" dirty="0">
              <a:solidFill>
                <a:schemeClr val="bg1"/>
              </a:solidFill>
            </a:endParaRPr>
          </a:p>
        </p:txBody>
      </p:sp>
      <p:sp>
        <p:nvSpPr>
          <p:cNvPr id="13" name="角丸四角形吹き出し 12"/>
          <p:cNvSpPr/>
          <p:nvPr/>
        </p:nvSpPr>
        <p:spPr bwMode="auto">
          <a:xfrm>
            <a:off x="5562600" y="1043137"/>
            <a:ext cx="3352800" cy="1066800"/>
          </a:xfrm>
          <a:prstGeom prst="wedgeRoundRectCallout">
            <a:avLst>
              <a:gd name="adj1" fmla="val -69419"/>
              <a:gd name="adj2" fmla="val 38305"/>
              <a:gd name="adj3" fmla="val 16667"/>
            </a:avLst>
          </a:prstGeom>
          <a:solidFill>
            <a:schemeClr val="accent4"/>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altLang="ja-JP" sz="2400" b="0" i="0" u="none" strike="noStrike" kern="0" cap="none" spc="0" normalizeH="0" baseline="0" noProof="0" dirty="0">
                <a:ln>
                  <a:noFill/>
                </a:ln>
                <a:solidFill>
                  <a:schemeClr val="bg1"/>
                </a:solidFill>
                <a:effectLst/>
                <a:uLnTx/>
                <a:uFillTx/>
              </a:rPr>
              <a:t>Availability</a:t>
            </a:r>
            <a:r>
              <a:rPr kumimoji="0" lang="en-US" altLang="ja-JP" sz="2800" b="0" i="0" u="none" strike="noStrike" kern="0" cap="none" spc="0" normalizeH="0" baseline="0" noProof="0" dirty="0">
                <a:ln>
                  <a:noFill/>
                </a:ln>
                <a:solidFill>
                  <a:schemeClr val="bg1"/>
                </a:solidFill>
                <a:effectLst/>
                <a:uLnTx/>
                <a:uFillTx/>
              </a:rPr>
              <a:t> </a:t>
            </a:r>
          </a:p>
          <a:p>
            <a:pPr marL="0" marR="0" lvl="0" indent="0" defTabSz="914400" eaLnBrk="1" fontAlgn="auto" latinLnBrk="0" hangingPunct="1">
              <a:lnSpc>
                <a:spcPct val="100000"/>
              </a:lnSpc>
              <a:spcBef>
                <a:spcPct val="20000"/>
              </a:spcBef>
              <a:spcAft>
                <a:spcPts val="0"/>
              </a:spcAft>
              <a:buClrTx/>
              <a:buSzTx/>
              <a:buFontTx/>
              <a:buNone/>
              <a:tabLst/>
              <a:defRPr/>
            </a:pPr>
            <a:r>
              <a:rPr kumimoji="0" lang="ja-JP" altLang="en-US" sz="1100" b="0" i="0" u="none" strike="noStrike" kern="0" cap="none" spc="0" normalizeH="0" baseline="0" noProof="0" dirty="0">
                <a:ln>
                  <a:noFill/>
                </a:ln>
                <a:solidFill>
                  <a:schemeClr val="bg1"/>
                </a:solidFill>
                <a:effectLst/>
                <a:uLnTx/>
                <a:uFillTx/>
                <a:cs typeface="HGP創英角ｺﾞｼｯｸUB"/>
              </a:rPr>
              <a:t>可用性</a:t>
            </a:r>
            <a:r>
              <a:rPr kumimoji="0" lang="en-US" altLang="ja-JP" sz="1100" b="0" i="0" u="none" strike="noStrike" kern="0" cap="none" spc="0" normalizeH="0" baseline="0" noProof="0" dirty="0">
                <a:ln>
                  <a:noFill/>
                </a:ln>
                <a:solidFill>
                  <a:schemeClr val="bg1"/>
                </a:solidFill>
                <a:effectLst/>
                <a:uLnTx/>
                <a:uFillTx/>
              </a:rPr>
              <a:t>:</a:t>
            </a:r>
            <a:r>
              <a:rPr kumimoji="0" lang="ja-JP" altLang="en-US" sz="1100" b="0" i="0" u="none" strike="noStrike" kern="0" cap="none" spc="0" normalizeH="0" baseline="0" noProof="0" dirty="0">
                <a:ln>
                  <a:noFill/>
                </a:ln>
                <a:solidFill>
                  <a:schemeClr val="bg1"/>
                </a:solidFill>
                <a:effectLst/>
                <a:uLnTx/>
                <a:uFillTx/>
              </a:rPr>
              <a:t>クライアントが、 常にサービスにアクセス </a:t>
            </a:r>
            <a:r>
              <a:rPr kumimoji="0" lang="en-US" altLang="ja-JP" sz="1100" b="0" i="0" u="none" strike="noStrike" kern="0" cap="none" spc="0" normalizeH="0" baseline="0" noProof="0" dirty="0">
                <a:ln>
                  <a:noFill/>
                </a:ln>
                <a:solidFill>
                  <a:schemeClr val="bg1"/>
                </a:solidFill>
                <a:effectLst/>
                <a:uLnTx/>
                <a:uFillTx/>
              </a:rPr>
              <a:t>(</a:t>
            </a:r>
            <a:r>
              <a:rPr kumimoji="0" lang="ja-JP" altLang="en-US" sz="1100" b="0" i="0" u="none" strike="noStrike" kern="0" cap="none" spc="0" normalizeH="0" baseline="0" noProof="0" dirty="0">
                <a:ln>
                  <a:noFill/>
                </a:ln>
                <a:solidFill>
                  <a:schemeClr val="bg1"/>
                </a:solidFill>
                <a:effectLst/>
                <a:uLnTx/>
                <a:uFillTx/>
              </a:rPr>
              <a:t>読込みも、書込みも</a:t>
            </a:r>
            <a:r>
              <a:rPr kumimoji="0" lang="en-US" altLang="ja-JP" sz="1100" b="0" i="0" u="none" strike="noStrike" kern="0" cap="none" spc="0" normalizeH="0" baseline="0" noProof="0" dirty="0">
                <a:ln>
                  <a:noFill/>
                </a:ln>
                <a:solidFill>
                  <a:schemeClr val="bg1"/>
                </a:solidFill>
                <a:effectLst/>
                <a:uLnTx/>
                <a:uFillTx/>
              </a:rPr>
              <a:t>) </a:t>
            </a:r>
            <a:r>
              <a:rPr kumimoji="0" lang="ja-JP" altLang="en-US" sz="1100" b="0" i="0" u="none" strike="noStrike" kern="0" cap="none" spc="0" normalizeH="0" baseline="0" noProof="0" dirty="0">
                <a:ln>
                  <a:noFill/>
                </a:ln>
                <a:solidFill>
                  <a:schemeClr val="bg1"/>
                </a:solidFill>
                <a:effectLst/>
                <a:uLnTx/>
                <a:uFillTx/>
              </a:rPr>
              <a:t>できることを保証</a:t>
            </a:r>
            <a:endParaRPr kumimoji="0" lang="en-US" altLang="ja-JP" sz="1100" b="0" i="0" u="none" strike="noStrike" kern="0" cap="none" spc="0" normalizeH="0" baseline="0" noProof="0" dirty="0">
              <a:ln>
                <a:noFill/>
              </a:ln>
              <a:solidFill>
                <a:schemeClr val="bg1"/>
              </a:solidFill>
              <a:effectLst/>
              <a:uLnTx/>
              <a:uFillTx/>
            </a:endParaRPr>
          </a:p>
        </p:txBody>
      </p:sp>
      <p:sp>
        <p:nvSpPr>
          <p:cNvPr id="14" name="角丸四角形吹き出し 13"/>
          <p:cNvSpPr/>
          <p:nvPr/>
        </p:nvSpPr>
        <p:spPr bwMode="auto">
          <a:xfrm flipH="1">
            <a:off x="228600" y="5462737"/>
            <a:ext cx="2971800" cy="990599"/>
          </a:xfrm>
          <a:prstGeom prst="wedgeRoundRectCallout">
            <a:avLst>
              <a:gd name="adj1" fmla="val -32817"/>
              <a:gd name="adj2" fmla="val -85357"/>
              <a:gd name="adj3" fmla="val 16667"/>
            </a:avLst>
          </a:prstGeom>
          <a:solidFill>
            <a:schemeClr val="accent4"/>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altLang="ja-JP" sz="2400" b="0" i="0" u="none" strike="noStrike" kern="0" cap="none" spc="0" normalizeH="0" baseline="0" noProof="0" dirty="0">
                <a:ln>
                  <a:noFill/>
                </a:ln>
                <a:solidFill>
                  <a:schemeClr val="bg1"/>
                </a:solidFill>
                <a:effectLst/>
                <a:uLnTx/>
                <a:uFillTx/>
              </a:rPr>
              <a:t>Consistency</a:t>
            </a:r>
          </a:p>
          <a:p>
            <a:pPr marL="0" marR="0" lvl="0" indent="0" defTabSz="914400" eaLnBrk="1" fontAlgn="auto" latinLnBrk="0" hangingPunct="1">
              <a:lnSpc>
                <a:spcPct val="100000"/>
              </a:lnSpc>
              <a:spcBef>
                <a:spcPct val="20000"/>
              </a:spcBef>
              <a:spcAft>
                <a:spcPts val="0"/>
              </a:spcAft>
              <a:buClrTx/>
              <a:buSzTx/>
              <a:buFontTx/>
              <a:buNone/>
              <a:tabLst/>
              <a:defRPr/>
            </a:pPr>
            <a:r>
              <a:rPr kumimoji="0" lang="ja-JP" altLang="en-US" sz="1100" b="0" i="0" u="none" strike="noStrike" kern="0" cap="none" spc="0" normalizeH="0" baseline="0" noProof="0" dirty="0">
                <a:ln>
                  <a:noFill/>
                </a:ln>
                <a:solidFill>
                  <a:schemeClr val="bg1"/>
                </a:solidFill>
                <a:effectLst/>
                <a:uLnTx/>
                <a:uFillTx/>
                <a:cs typeface="HGP創英角ｺﾞｼｯｸUB"/>
              </a:rPr>
              <a:t>一貫性</a:t>
            </a:r>
            <a:r>
              <a:rPr kumimoji="0" lang="en-US" altLang="ja-JP" sz="1100" b="0" i="0" u="none" strike="noStrike" kern="0" cap="none" spc="0" normalizeH="0" baseline="0" noProof="0" dirty="0">
                <a:ln>
                  <a:noFill/>
                </a:ln>
                <a:solidFill>
                  <a:schemeClr val="bg1"/>
                </a:solidFill>
                <a:effectLst/>
                <a:uLnTx/>
                <a:uFillTx/>
              </a:rPr>
              <a:t>:</a:t>
            </a:r>
            <a:r>
              <a:rPr kumimoji="0" lang="ja-JP" altLang="en-US" sz="1100" b="0" i="0" u="none" strike="noStrike" kern="0" cap="none" spc="0" normalizeH="0" baseline="0" noProof="0" dirty="0">
                <a:ln>
                  <a:noFill/>
                </a:ln>
                <a:solidFill>
                  <a:schemeClr val="bg1"/>
                </a:solidFill>
                <a:effectLst/>
                <a:uLnTx/>
                <a:uFillTx/>
              </a:rPr>
              <a:t>データ更新したら続いてアクセスする全クライアントが必ず更新されたデータを取得できることを保証</a:t>
            </a:r>
          </a:p>
        </p:txBody>
      </p:sp>
      <p:sp>
        <p:nvSpPr>
          <p:cNvPr id="15" name="角丸四角形吹き出し 14"/>
          <p:cNvSpPr/>
          <p:nvPr/>
        </p:nvSpPr>
        <p:spPr bwMode="auto">
          <a:xfrm>
            <a:off x="5943600" y="5462737"/>
            <a:ext cx="2957944" cy="987108"/>
          </a:xfrm>
          <a:prstGeom prst="wedgeRoundRectCallout">
            <a:avLst>
              <a:gd name="adj1" fmla="val -30122"/>
              <a:gd name="adj2" fmla="val -89532"/>
              <a:gd name="adj3" fmla="val 16667"/>
            </a:avLst>
          </a:prstGeom>
          <a:solidFill>
            <a:schemeClr val="accent4"/>
          </a:solidFill>
          <a:ln>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chemeClr val="bg1"/>
                </a:solidFill>
                <a:effectLst/>
                <a:uLnTx/>
                <a:uFillTx/>
              </a:rPr>
              <a:t>Partition </a:t>
            </a:r>
            <a:r>
              <a:rPr kumimoji="0" lang="en-US" altLang="ja-JP" sz="2000" kern="0" dirty="0">
                <a:solidFill>
                  <a:schemeClr val="bg1"/>
                </a:solidFill>
              </a:rPr>
              <a:t>T</a:t>
            </a:r>
            <a:r>
              <a:rPr kumimoji="0" lang="en-US" altLang="ja-JP" sz="2000" b="0" i="0" u="none" strike="noStrike" kern="0" cap="none" spc="0" normalizeH="0" baseline="0" noProof="0" dirty="0" err="1">
                <a:ln>
                  <a:noFill/>
                </a:ln>
                <a:solidFill>
                  <a:schemeClr val="bg1"/>
                </a:solidFill>
                <a:effectLst/>
                <a:uLnTx/>
                <a:uFillTx/>
              </a:rPr>
              <a:t>olerance</a:t>
            </a:r>
            <a:endParaRPr kumimoji="0" lang="en-US" altLang="ja-JP" sz="2000" b="0" i="0" u="none" strike="noStrike" kern="0" cap="none" spc="0" normalizeH="0" baseline="0" noProof="0" dirty="0">
              <a:ln>
                <a:noFill/>
              </a:ln>
              <a:solidFill>
                <a:schemeClr val="bg1"/>
              </a:solidFill>
              <a:effectLst/>
              <a:uLnTx/>
              <a:uFillTx/>
            </a:endParaRPr>
          </a:p>
          <a:p>
            <a:pPr fontAlgn="auto">
              <a:spcBef>
                <a:spcPts val="0"/>
              </a:spcBef>
              <a:spcAft>
                <a:spcPts val="0"/>
              </a:spcAft>
              <a:defRPr/>
            </a:pPr>
            <a:r>
              <a:rPr kumimoji="0" lang="ja-JP" altLang="en-US" sz="1100" b="0" i="0" u="none" strike="noStrike" kern="0" cap="none" spc="0" normalizeH="0" baseline="0" noProof="0" dirty="0">
                <a:ln>
                  <a:noFill/>
                </a:ln>
                <a:solidFill>
                  <a:schemeClr val="bg1"/>
                </a:solidFill>
                <a:effectLst/>
                <a:uLnTx/>
                <a:uFillTx/>
                <a:cs typeface="HGP創英角ｺﾞｼｯｸUB"/>
              </a:rPr>
              <a:t>ネットワーク分断耐性</a:t>
            </a:r>
            <a:r>
              <a:rPr kumimoji="0" lang="en-US" altLang="ja-JP" sz="1100" b="0" i="0" u="none" strike="noStrike" kern="0" cap="none" spc="0" normalizeH="0" baseline="0" noProof="0" dirty="0">
                <a:ln>
                  <a:noFill/>
                </a:ln>
                <a:solidFill>
                  <a:schemeClr val="bg1"/>
                </a:solidFill>
                <a:effectLst/>
                <a:uLnTx/>
                <a:uFillTx/>
              </a:rPr>
              <a:t>:</a:t>
            </a:r>
            <a:r>
              <a:rPr kumimoji="0" lang="ja-JP" altLang="en-US" sz="1100" kern="0" dirty="0">
                <a:solidFill>
                  <a:schemeClr val="bg1"/>
                </a:solidFill>
              </a:rPr>
              <a:t>ノード </a:t>
            </a:r>
            <a:r>
              <a:rPr kumimoji="0" lang="en-US" altLang="ja-JP" sz="1100" kern="0" dirty="0">
                <a:solidFill>
                  <a:schemeClr val="bg1"/>
                </a:solidFill>
              </a:rPr>
              <a:t>(</a:t>
            </a:r>
            <a:r>
              <a:rPr kumimoji="0" lang="ja-JP" altLang="en-US" sz="1100" kern="0" dirty="0">
                <a:solidFill>
                  <a:schemeClr val="bg1"/>
                </a:solidFill>
              </a:rPr>
              <a:t>物理・仮想サーバ</a:t>
            </a:r>
            <a:r>
              <a:rPr kumimoji="0" lang="en-US" altLang="ja-JP" sz="1100" kern="0" dirty="0">
                <a:solidFill>
                  <a:schemeClr val="bg1"/>
                </a:solidFill>
              </a:rPr>
              <a:t>) </a:t>
            </a:r>
            <a:r>
              <a:rPr kumimoji="0" lang="ja-JP" altLang="en-US" sz="1100" kern="0" dirty="0">
                <a:solidFill>
                  <a:schemeClr val="bg1"/>
                </a:solidFill>
              </a:rPr>
              <a:t>がひとつ壊れたとしてもシステム全体が問題なく動作し続けることを保証</a:t>
            </a:r>
            <a:endParaRPr kumimoji="0" lang="en-US" altLang="ja-JP" sz="1100" kern="0" dirty="0">
              <a:solidFill>
                <a:schemeClr val="bg1"/>
              </a:solidFill>
            </a:endParaRPr>
          </a:p>
        </p:txBody>
      </p:sp>
      <p:sp>
        <p:nvSpPr>
          <p:cNvPr id="16" name="角丸四角形 15"/>
          <p:cNvSpPr/>
          <p:nvPr/>
        </p:nvSpPr>
        <p:spPr bwMode="auto">
          <a:xfrm>
            <a:off x="228600" y="1043137"/>
            <a:ext cx="3581400" cy="1066800"/>
          </a:xfrm>
          <a:prstGeom prst="roundRect">
            <a:avLst>
              <a:gd name="adj" fmla="val 0"/>
            </a:avLst>
          </a:prstGeom>
          <a:solidFill>
            <a:srgbClr val="C00000"/>
          </a:solidFill>
          <a:ln>
            <a:noFill/>
            <a:headEnd type="none" w="med" len="med"/>
            <a:tailEnd type="none" w="med" len="med"/>
          </a:ln>
          <a:effectLst/>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i="0" strike="noStrike" cap="none" normalizeH="0" baseline="0" dirty="0">
                <a:ln>
                  <a:noFill/>
                </a:ln>
                <a:solidFill>
                  <a:schemeClr val="bg1"/>
                </a:solidFill>
                <a:effectLst/>
              </a:rPr>
              <a:t>分散システムにおいては、</a:t>
            </a:r>
            <a:endParaRPr kumimoji="0" lang="en-US" altLang="ja-JP" i="0"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dirty="0">
                <a:solidFill>
                  <a:schemeClr val="bg1"/>
                </a:solidFill>
              </a:rPr>
              <a:t>CAP</a:t>
            </a:r>
            <a:r>
              <a:rPr kumimoji="0" lang="ja-JP" altLang="en-US" dirty="0">
                <a:solidFill>
                  <a:schemeClr val="bg1"/>
                </a:solidFill>
              </a:rPr>
              <a:t>のうち同時に２つの要件しか満たすことができない</a:t>
            </a:r>
            <a:endParaRPr kumimoji="0" lang="ja-JP" altLang="en-US" i="0" strike="noStrike" cap="none" normalizeH="0" baseline="0" dirty="0">
              <a:ln>
                <a:noFill/>
              </a:ln>
              <a:solidFill>
                <a:schemeClr val="bg1"/>
              </a:solidFill>
              <a:effectLst/>
            </a:endParaRPr>
          </a:p>
        </p:txBody>
      </p:sp>
      <p:sp>
        <p:nvSpPr>
          <p:cNvPr id="17" name="角丸四角形 16"/>
          <p:cNvSpPr/>
          <p:nvPr/>
        </p:nvSpPr>
        <p:spPr bwMode="auto">
          <a:xfrm>
            <a:off x="3563888" y="4193233"/>
            <a:ext cx="1998712" cy="483423"/>
          </a:xfrm>
          <a:prstGeom prst="roundRect">
            <a:avLst>
              <a:gd name="adj" fmla="val 0"/>
            </a:avLst>
          </a:prstGeom>
          <a:solidFill>
            <a:srgbClr val="FF6600"/>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n-lt"/>
                <a:ea typeface="+mn-ea"/>
              </a:rPr>
              <a:t>トレードオフ</a:t>
            </a:r>
          </a:p>
        </p:txBody>
      </p:sp>
      <p:sp>
        <p:nvSpPr>
          <p:cNvPr id="8" name="角丸四角形吹き出し 7"/>
          <p:cNvSpPr/>
          <p:nvPr/>
        </p:nvSpPr>
        <p:spPr bwMode="auto">
          <a:xfrm>
            <a:off x="228600" y="4365104"/>
            <a:ext cx="1895128" cy="404119"/>
          </a:xfrm>
          <a:prstGeom prst="wedgeRoundRectCallout">
            <a:avLst>
              <a:gd name="adj1" fmla="val 34711"/>
              <a:gd name="adj2" fmla="val -113780"/>
              <a:gd name="adj3" fmla="val 16667"/>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latin typeface="+mn-lt"/>
                <a:ea typeface="+mn-ea"/>
              </a:rPr>
              <a:t>RDBMS</a:t>
            </a:r>
            <a:endParaRPr kumimoji="0" lang="ja-JP" altLang="en-US" sz="2000" dirty="0">
              <a:latin typeface="+mn-lt"/>
              <a:ea typeface="+mn-ea"/>
            </a:endParaRPr>
          </a:p>
        </p:txBody>
      </p:sp>
      <p:sp>
        <p:nvSpPr>
          <p:cNvPr id="18" name="角丸四角形吹き出し 17"/>
          <p:cNvSpPr/>
          <p:nvPr/>
        </p:nvSpPr>
        <p:spPr bwMode="auto">
          <a:xfrm>
            <a:off x="6990047" y="4365102"/>
            <a:ext cx="1895128" cy="404119"/>
          </a:xfrm>
          <a:prstGeom prst="wedgeRoundRectCallout">
            <a:avLst>
              <a:gd name="adj1" fmla="val -20833"/>
              <a:gd name="adj2" fmla="val -119041"/>
              <a:gd name="adj3" fmla="val 16667"/>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sz="2000" dirty="0">
              <a:latin typeface="+mn-lt"/>
              <a:ea typeface="+mn-ea"/>
            </a:endParaRPr>
          </a:p>
        </p:txBody>
      </p:sp>
      <p:sp>
        <p:nvSpPr>
          <p:cNvPr id="19" name="角丸四角形吹き出し 18"/>
          <p:cNvSpPr/>
          <p:nvPr/>
        </p:nvSpPr>
        <p:spPr bwMode="auto">
          <a:xfrm>
            <a:off x="6990047" y="4365103"/>
            <a:ext cx="1895128" cy="404119"/>
          </a:xfrm>
          <a:prstGeom prst="wedgeRoundRectCallout">
            <a:avLst>
              <a:gd name="adj1" fmla="val -113967"/>
              <a:gd name="adj2" fmla="val 165111"/>
              <a:gd name="adj3" fmla="val 16667"/>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err="1">
                <a:latin typeface="+mn-lt"/>
                <a:ea typeface="+mn-ea"/>
              </a:rPr>
              <a:t>NoSQL</a:t>
            </a:r>
            <a:endParaRPr kumimoji="0" lang="ja-JP" altLang="en-US" sz="2000" dirty="0">
              <a:latin typeface="+mn-lt"/>
              <a:ea typeface="+mn-ea"/>
            </a:endParaRPr>
          </a:p>
        </p:txBody>
      </p:sp>
    </p:spTree>
    <p:extLst>
      <p:ext uri="{BB962C8B-B14F-4D97-AF65-F5344CB8AC3E}">
        <p14:creationId xmlns:p14="http://schemas.microsoft.com/office/powerpoint/2010/main" val="304481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8"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28320" y="3749040"/>
            <a:ext cx="8138160" cy="258064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デメリットと課題</a:t>
            </a:r>
          </a:p>
        </p:txBody>
      </p:sp>
      <p:sp>
        <p:nvSpPr>
          <p:cNvPr id="15" name="正方形/長方形 14"/>
          <p:cNvSpPr/>
          <p:nvPr/>
        </p:nvSpPr>
        <p:spPr>
          <a:xfrm>
            <a:off x="528320" y="1056640"/>
            <a:ext cx="8138160" cy="258064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nchorCtr="0"/>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特徴とメリット</a:t>
            </a:r>
          </a:p>
        </p:txBody>
      </p:sp>
      <p:sp>
        <p:nvSpPr>
          <p:cNvPr id="2" name="タイトル 1"/>
          <p:cNvSpPr>
            <a:spLocks noGrp="1"/>
          </p:cNvSpPr>
          <p:nvPr>
            <p:ph type="title"/>
          </p:nvPr>
        </p:nvSpPr>
        <p:spPr/>
        <p:txBody>
          <a:bodyPr/>
          <a:lstStyle/>
          <a:p>
            <a:r>
              <a:rPr kumimoji="1" lang="en-US" altLang="ja-JP" dirty="0"/>
              <a:t>RDBMS</a:t>
            </a:r>
            <a:r>
              <a:rPr kumimoji="1" lang="ja-JP" altLang="en-US" dirty="0"/>
              <a:t>の特徴</a:t>
            </a:r>
          </a:p>
        </p:txBody>
      </p:sp>
      <p:sp>
        <p:nvSpPr>
          <p:cNvPr id="3" name="正方形/長方形 2"/>
          <p:cNvSpPr/>
          <p:nvPr/>
        </p:nvSpPr>
        <p:spPr>
          <a:xfrm>
            <a:off x="619760" y="1534160"/>
            <a:ext cx="274320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正規化された定型データ</a:t>
            </a:r>
          </a:p>
        </p:txBody>
      </p:sp>
      <p:sp>
        <p:nvSpPr>
          <p:cNvPr id="4" name="正方形/長方形 3"/>
          <p:cNvSpPr/>
          <p:nvPr/>
        </p:nvSpPr>
        <p:spPr>
          <a:xfrm>
            <a:off x="619760" y="2235200"/>
            <a:ext cx="274320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正確かつ安全</a:t>
            </a:r>
          </a:p>
        </p:txBody>
      </p:sp>
      <p:sp>
        <p:nvSpPr>
          <p:cNvPr id="5" name="正方形/長方形 4"/>
          <p:cNvSpPr/>
          <p:nvPr/>
        </p:nvSpPr>
        <p:spPr>
          <a:xfrm>
            <a:off x="619760" y="2936240"/>
            <a:ext cx="274320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厳密な設計、柔軟な運用</a:t>
            </a:r>
          </a:p>
        </p:txBody>
      </p:sp>
      <p:sp>
        <p:nvSpPr>
          <p:cNvPr id="6" name="正方形/長方形 5"/>
          <p:cNvSpPr/>
          <p:nvPr/>
        </p:nvSpPr>
        <p:spPr>
          <a:xfrm>
            <a:off x="3515360" y="1534160"/>
            <a:ext cx="501904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フォーマットの揃った「お行儀の良い」データを取り扱うため、処理の効率化や記憶容量の縮小を実現</a:t>
            </a:r>
          </a:p>
        </p:txBody>
      </p:sp>
      <p:sp>
        <p:nvSpPr>
          <p:cNvPr id="7" name="正方形/長方形 6"/>
          <p:cNvSpPr/>
          <p:nvPr/>
        </p:nvSpPr>
        <p:spPr>
          <a:xfrm>
            <a:off x="3515360" y="2235200"/>
            <a:ext cx="501904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ACID</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によるデータの一貫性、可用性を保証</a:t>
            </a:r>
          </a:p>
        </p:txBody>
      </p:sp>
      <p:sp>
        <p:nvSpPr>
          <p:cNvPr id="8" name="正方形/長方形 7"/>
          <p:cNvSpPr/>
          <p:nvPr/>
        </p:nvSpPr>
        <p:spPr>
          <a:xfrm>
            <a:off x="3515360" y="2936240"/>
            <a:ext cx="5019040" cy="58928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設計時にスキーマを使った厳密なモデルが必要だが、運用時のデータ操作は柔軟に行える</a:t>
            </a:r>
          </a:p>
        </p:txBody>
      </p:sp>
      <p:sp>
        <p:nvSpPr>
          <p:cNvPr id="9" name="正方形/長方形 8"/>
          <p:cNvSpPr/>
          <p:nvPr/>
        </p:nvSpPr>
        <p:spPr>
          <a:xfrm>
            <a:off x="619760" y="4216400"/>
            <a:ext cx="274320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オーバーヘッドが大きい</a:t>
            </a:r>
          </a:p>
        </p:txBody>
      </p:sp>
      <p:sp>
        <p:nvSpPr>
          <p:cNvPr id="10" name="正方形/長方形 9"/>
          <p:cNvSpPr/>
          <p:nvPr/>
        </p:nvSpPr>
        <p:spPr>
          <a:xfrm>
            <a:off x="619760" y="4917440"/>
            <a:ext cx="274320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スケールアウトしにくい</a:t>
            </a:r>
          </a:p>
        </p:txBody>
      </p:sp>
      <p:sp>
        <p:nvSpPr>
          <p:cNvPr id="11" name="正方形/長方形 10"/>
          <p:cNvSpPr/>
          <p:nvPr/>
        </p:nvSpPr>
        <p:spPr>
          <a:xfrm>
            <a:off x="619760" y="5618480"/>
            <a:ext cx="274320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panose="020B0604030504040204" pitchFamily="34" charset="-128"/>
                <a:ea typeface="Meiryo" panose="020B0604030504040204" pitchFamily="34" charset="-128"/>
                <a:cs typeface="ＭＳ Ｐゴシック"/>
              </a:rPr>
              <a:t>非定型データが苦手</a:t>
            </a:r>
          </a:p>
        </p:txBody>
      </p:sp>
      <p:sp>
        <p:nvSpPr>
          <p:cNvPr id="12" name="正方形/長方形 11"/>
          <p:cNvSpPr/>
          <p:nvPr/>
        </p:nvSpPr>
        <p:spPr>
          <a:xfrm>
            <a:off x="3515360" y="4216400"/>
            <a:ext cx="313944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ACID</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を実現するために様々な処理が必要</a:t>
            </a:r>
          </a:p>
        </p:txBody>
      </p:sp>
      <p:sp>
        <p:nvSpPr>
          <p:cNvPr id="13" name="正方形/長方形 12"/>
          <p:cNvSpPr/>
          <p:nvPr/>
        </p:nvSpPr>
        <p:spPr>
          <a:xfrm>
            <a:off x="3515360" y="4917440"/>
            <a:ext cx="313944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スケールアウトによる性能向上をしづらい</a:t>
            </a:r>
          </a:p>
        </p:txBody>
      </p:sp>
      <p:sp>
        <p:nvSpPr>
          <p:cNvPr id="14" name="正方形/長方形 13"/>
          <p:cNvSpPr/>
          <p:nvPr/>
        </p:nvSpPr>
        <p:spPr>
          <a:xfrm>
            <a:off x="3515360" y="5618480"/>
            <a:ext cx="3139440" cy="589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ドキュメントや画像・音声などの取扱いには一工夫必要</a:t>
            </a:r>
          </a:p>
        </p:txBody>
      </p:sp>
      <p:sp>
        <p:nvSpPr>
          <p:cNvPr id="18" name="正方形/長方形 17"/>
          <p:cNvSpPr/>
          <p:nvPr/>
        </p:nvSpPr>
        <p:spPr>
          <a:xfrm>
            <a:off x="6807200" y="4216400"/>
            <a:ext cx="1727200" cy="129032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パフォーマンス</a:t>
            </a:r>
          </a:p>
        </p:txBody>
      </p:sp>
      <p:sp>
        <p:nvSpPr>
          <p:cNvPr id="19" name="正方形/長方形 18"/>
          <p:cNvSpPr/>
          <p:nvPr/>
        </p:nvSpPr>
        <p:spPr>
          <a:xfrm>
            <a:off x="6807200" y="5618480"/>
            <a:ext cx="1727200" cy="58928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柔軟性</a:t>
            </a:r>
          </a:p>
        </p:txBody>
      </p:sp>
    </p:spTree>
    <p:extLst>
      <p:ext uri="{BB962C8B-B14F-4D97-AF65-F5344CB8AC3E}">
        <p14:creationId xmlns:p14="http://schemas.microsoft.com/office/powerpoint/2010/main" val="36606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データ分析</a:t>
            </a:r>
            <a:r>
              <a:rPr lang="en-US" altLang="ja-JP" sz="2400" dirty="0">
                <a:solidFill>
                  <a:schemeClr val="bg1"/>
                </a:solidFill>
                <a:latin typeface="Arial Black" panose="020B0A04020102020204" pitchFamily="34" charset="0"/>
                <a:ea typeface="HGP創英角ｺﾞｼｯｸUB" pitchFamily="50" charset="-128"/>
                <a:cs typeface="Arial" pitchFamily="34" charset="0"/>
              </a:rPr>
              <a:t>(OLAP)</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に進化した</a:t>
            </a:r>
            <a:br>
              <a:rPr lang="ja-JP" altLang="en-US" sz="2400" dirty="0">
                <a:solidFill>
                  <a:schemeClr val="bg1"/>
                </a:solidFill>
                <a:latin typeface="Arial Black" panose="020B0A04020102020204" pitchFamily="34" charset="0"/>
                <a:ea typeface="HGP創英角ｺﾞｼｯｸUB" pitchFamily="50" charset="-128"/>
                <a:cs typeface="Arial" pitchFamily="34" charset="0"/>
              </a:rPr>
            </a:br>
            <a:r>
              <a:rPr lang="ja-JP" altLang="en-US" sz="2400" dirty="0">
                <a:solidFill>
                  <a:schemeClr val="bg1"/>
                </a:solidFill>
                <a:latin typeface="Arial Black" panose="020B0A04020102020204" pitchFamily="34" charset="0"/>
                <a:ea typeface="HGP創英角ｺﾞｼｯｸUB" pitchFamily="50" charset="-128"/>
                <a:cs typeface="Arial" pitchFamily="34" charset="0"/>
              </a:rPr>
              <a:t>列指向 </a:t>
            </a:r>
            <a:r>
              <a:rPr lang="en-US" altLang="ja-JP" sz="2400" dirty="0">
                <a:solidFill>
                  <a:schemeClr val="bg1"/>
                </a:solidFill>
                <a:latin typeface="Arial Black" panose="020B0A04020102020204" pitchFamily="34" charset="0"/>
                <a:ea typeface="HGP創英角ｺﾞｼｯｸUB" pitchFamily="50" charset="-128"/>
                <a:cs typeface="Arial" pitchFamily="34" charset="0"/>
              </a:rPr>
              <a:t>(</a:t>
            </a:r>
            <a:r>
              <a:rPr lang="ja-JP" altLang="en-US" sz="2400" dirty="0">
                <a:solidFill>
                  <a:schemeClr val="bg1"/>
                </a:solidFill>
                <a:latin typeface="Arial Black" panose="020B0A04020102020204" pitchFamily="34" charset="0"/>
                <a:ea typeface="HGP創英角ｺﾞｼｯｸUB" pitchFamily="50" charset="-128"/>
                <a:cs typeface="Arial" pitchFamily="34" charset="0"/>
              </a:rPr>
              <a:t>カラム型</a:t>
            </a:r>
            <a:r>
              <a:rPr lang="en-US" altLang="ja-JP" sz="2400" dirty="0">
                <a:solidFill>
                  <a:schemeClr val="bg1"/>
                </a:solidFill>
                <a:latin typeface="Arial Black" panose="020B0A04020102020204" pitchFamily="34" charset="0"/>
                <a:ea typeface="HGP創英角ｺﾞｼｯｸUB" pitchFamily="50" charset="-128"/>
                <a:cs typeface="Arial" pitchFamily="34" charset="0"/>
              </a:rPr>
              <a:t>) RDBMS</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953842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列指向</a:t>
            </a:r>
            <a:r>
              <a:rPr lang="en-US" altLang="ja-JP" dirty="0"/>
              <a:t>(</a:t>
            </a:r>
            <a:r>
              <a:rPr lang="ja-JP" altLang="en-US" dirty="0"/>
              <a:t>カラム指向</a:t>
            </a:r>
            <a:r>
              <a:rPr lang="en-US" altLang="ja-JP" dirty="0"/>
              <a:t>/</a:t>
            </a:r>
            <a:r>
              <a:rPr lang="ja-JP" altLang="en-US" dirty="0"/>
              <a:t>カラム型</a:t>
            </a:r>
            <a:r>
              <a:rPr lang="en-US" altLang="ja-JP" dirty="0"/>
              <a:t>) RDBMS</a:t>
            </a:r>
            <a:endParaRPr lang="ja-JP" altLang="en-US" dirty="0"/>
          </a:p>
        </p:txBody>
      </p:sp>
      <p:sp>
        <p:nvSpPr>
          <p:cNvPr id="5" name="正方形/長方形 4"/>
          <p:cNvSpPr/>
          <p:nvPr/>
        </p:nvSpPr>
        <p:spPr bwMode="auto">
          <a:xfrm>
            <a:off x="469450" y="4140696"/>
            <a:ext cx="1651992" cy="100811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カラム型</a:t>
            </a:r>
            <a:endParaRPr kumimoji="0" lang="en-US" altLang="ja-JP" sz="20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RDBMS</a:t>
            </a:r>
            <a:endParaRPr kumimoji="0" lang="ja-JP" altLang="en-US" sz="2000" dirty="0">
              <a:solidFill>
                <a:schemeClr val="bg1"/>
              </a:solidFill>
              <a:latin typeface="Meiryo" panose="020B0604030504040204" pitchFamily="34" charset="-128"/>
              <a:ea typeface="Meiryo" panose="020B0604030504040204" pitchFamily="34" charset="-128"/>
            </a:endParaRPr>
          </a:p>
        </p:txBody>
      </p:sp>
      <p:sp>
        <p:nvSpPr>
          <p:cNvPr id="6" name="正方形/長方形 5"/>
          <p:cNvSpPr/>
          <p:nvPr/>
        </p:nvSpPr>
        <p:spPr bwMode="auto">
          <a:xfrm>
            <a:off x="479719" y="5301208"/>
            <a:ext cx="1651992" cy="1008112"/>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RDBMS+</a:t>
            </a:r>
          </a:p>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カラム処理</a:t>
            </a:r>
          </a:p>
        </p:txBody>
      </p:sp>
      <p:sp>
        <p:nvSpPr>
          <p:cNvPr id="7" name="正方形/長方形 6"/>
          <p:cNvSpPr/>
          <p:nvPr/>
        </p:nvSpPr>
        <p:spPr bwMode="auto">
          <a:xfrm>
            <a:off x="2273842" y="4140696"/>
            <a:ext cx="4600128" cy="100811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err="1">
                <a:solidFill>
                  <a:schemeClr val="bg1"/>
                </a:solidFill>
                <a:latin typeface="Meiryo" panose="020B0604030504040204" pitchFamily="34" charset="-128"/>
                <a:ea typeface="Meiryo" panose="020B0604030504040204" pitchFamily="34" charset="-128"/>
              </a:rPr>
              <a:t>SybaseIQ</a:t>
            </a:r>
            <a:r>
              <a:rPr kumimoji="0" lang="en-US" altLang="ja-JP" sz="2000">
                <a:solidFill>
                  <a:schemeClr val="bg1"/>
                </a:solidFill>
                <a:latin typeface="Meiryo" panose="020B0604030504040204" pitchFamily="34" charset="-128"/>
                <a:ea typeface="Meiryo" panose="020B0604030504040204" pitchFamily="34" charset="-128"/>
              </a:rPr>
              <a:t>, Amazon Redshift,</a:t>
            </a:r>
            <a:br>
              <a:rPr kumimoji="0" lang="en-US" altLang="ja-JP" sz="2000">
                <a:solidFill>
                  <a:schemeClr val="bg1"/>
                </a:solidFill>
                <a:latin typeface="Meiryo" panose="020B0604030504040204" pitchFamily="34" charset="-128"/>
                <a:ea typeface="Meiryo" panose="020B0604030504040204" pitchFamily="34" charset="-128"/>
              </a:rPr>
            </a:br>
            <a:r>
              <a:rPr kumimoji="0" lang="en-US" altLang="ja-JP" sz="2000">
                <a:solidFill>
                  <a:schemeClr val="bg1"/>
                </a:solidFill>
                <a:latin typeface="Meiryo" panose="020B0604030504040204" pitchFamily="34" charset="-128"/>
                <a:ea typeface="Meiryo" panose="020B0604030504040204" pitchFamily="34" charset="-128"/>
              </a:rPr>
              <a:t>IBM Netezza, HP Vertica</a:t>
            </a:r>
            <a:r>
              <a:rPr kumimoji="0" lang="ja-JP" altLang="en-US" sz="2000" dirty="0">
                <a:solidFill>
                  <a:schemeClr val="bg1"/>
                </a:solidFill>
                <a:latin typeface="Meiryo" panose="020B0604030504040204" pitchFamily="34" charset="-128"/>
                <a:ea typeface="Meiryo" panose="020B0604030504040204" pitchFamily="34" charset="-128"/>
              </a:rPr>
              <a:t>など</a:t>
            </a:r>
          </a:p>
        </p:txBody>
      </p:sp>
      <p:sp>
        <p:nvSpPr>
          <p:cNvPr id="8" name="正方形/長方形 7"/>
          <p:cNvSpPr/>
          <p:nvPr/>
        </p:nvSpPr>
        <p:spPr bwMode="auto">
          <a:xfrm>
            <a:off x="2273842" y="5301208"/>
            <a:ext cx="4600128" cy="100811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SQL Server</a:t>
            </a:r>
            <a:r>
              <a:rPr kumimoji="0" lang="ja-JP" altLang="en-US" sz="2000" dirty="0">
                <a:solidFill>
                  <a:schemeClr val="bg1"/>
                </a:solidFill>
                <a:latin typeface="Meiryo" panose="020B0604030504040204" pitchFamily="34" charset="-128"/>
                <a:ea typeface="Meiryo" panose="020B0604030504040204" pitchFamily="34" charset="-128"/>
              </a:rPr>
              <a:t> </a:t>
            </a:r>
            <a:r>
              <a:rPr kumimoji="0" lang="en-US" altLang="ja-JP" sz="2000" dirty="0" err="1">
                <a:solidFill>
                  <a:schemeClr val="bg1"/>
                </a:solidFill>
                <a:latin typeface="Meiryo" panose="020B0604030504040204" pitchFamily="34" charset="-128"/>
                <a:ea typeface="Meiryo" panose="020B0604030504040204" pitchFamily="34" charset="-128"/>
              </a:rPr>
              <a:t>ColmunStore</a:t>
            </a:r>
            <a:r>
              <a:rPr kumimoji="0" lang="en-US" altLang="ja-JP" sz="2000" dirty="0">
                <a:solidFill>
                  <a:schemeClr val="bg1"/>
                </a:solidFill>
                <a:latin typeface="Meiryo" panose="020B0604030504040204" pitchFamily="34" charset="-128"/>
                <a:ea typeface="Meiryo" panose="020B0604030504040204" pitchFamily="34" charset="-128"/>
              </a:rPr>
              <a:t> Index</a:t>
            </a:r>
            <a:r>
              <a:rPr kumimoji="0" lang="en-US" altLang="ja-JP" sz="2000">
                <a:solidFill>
                  <a:schemeClr val="bg1"/>
                </a:solidFill>
                <a:latin typeface="Meiryo" panose="020B0604030504040204" pitchFamily="34" charset="-128"/>
                <a:ea typeface="Meiryo" panose="020B0604030504040204" pitchFamily="34" charset="-128"/>
              </a:rPr>
              <a:t>, Oracle </a:t>
            </a:r>
            <a:r>
              <a:rPr kumimoji="0" lang="en-US" altLang="ja-JP" sz="2000" dirty="0" err="1">
                <a:solidFill>
                  <a:schemeClr val="bg1"/>
                </a:solidFill>
                <a:latin typeface="Meiryo" panose="020B0604030504040204" pitchFamily="34" charset="-128"/>
                <a:ea typeface="Meiryo" panose="020B0604030504040204" pitchFamily="34" charset="-128"/>
              </a:rPr>
              <a:t>Exadata</a:t>
            </a:r>
            <a:r>
              <a:rPr kumimoji="0" lang="ja-JP" altLang="en-US" sz="2000" dirty="0">
                <a:solidFill>
                  <a:schemeClr val="bg1"/>
                </a:solidFill>
                <a:latin typeface="Meiryo" panose="020B0604030504040204" pitchFamily="34" charset="-128"/>
                <a:ea typeface="Meiryo" panose="020B0604030504040204" pitchFamily="34" charset="-128"/>
              </a:rPr>
              <a:t> </a:t>
            </a:r>
            <a:r>
              <a:rPr kumimoji="0" lang="en-US" altLang="ja-JP" sz="2000" dirty="0">
                <a:solidFill>
                  <a:schemeClr val="bg1"/>
                </a:solidFill>
                <a:latin typeface="Meiryo" panose="020B0604030504040204" pitchFamily="34" charset="-128"/>
                <a:ea typeface="Meiryo" panose="020B0604030504040204" pitchFamily="34" charset="-128"/>
              </a:rPr>
              <a:t>Hybrid </a:t>
            </a:r>
            <a:r>
              <a:rPr kumimoji="0" lang="en-US" altLang="ja-JP" sz="2000">
                <a:solidFill>
                  <a:schemeClr val="bg1"/>
                </a:solidFill>
                <a:latin typeface="Meiryo" panose="020B0604030504040204" pitchFamily="34" charset="-128"/>
                <a:ea typeface="Meiryo" panose="020B0604030504040204" pitchFamily="34" charset="-128"/>
              </a:rPr>
              <a:t>Columnar Compression, SAP HANA</a:t>
            </a:r>
            <a:r>
              <a:rPr kumimoji="0" lang="ja-JP" altLang="en-US" sz="2000">
                <a:solidFill>
                  <a:schemeClr val="bg1"/>
                </a:solidFill>
                <a:latin typeface="Meiryo" panose="020B0604030504040204" pitchFamily="34" charset="-128"/>
                <a:ea typeface="Meiryo" panose="020B0604030504040204" pitchFamily="34" charset="-128"/>
              </a:rPr>
              <a:t>など</a:t>
            </a:r>
            <a:endParaRPr kumimoji="0" lang="en-US" altLang="ja-JP" sz="2000" dirty="0">
              <a:solidFill>
                <a:schemeClr val="bg1"/>
              </a:solidFill>
              <a:latin typeface="Meiryo" panose="020B0604030504040204" pitchFamily="34" charset="-128"/>
              <a:ea typeface="Meiryo" panose="020B0604030504040204" pitchFamily="34" charset="-128"/>
            </a:endParaRPr>
          </a:p>
        </p:txBody>
      </p:sp>
      <p:sp>
        <p:nvSpPr>
          <p:cNvPr id="9" name="正方形/長方形 8"/>
          <p:cNvSpPr/>
          <p:nvPr/>
        </p:nvSpPr>
        <p:spPr bwMode="auto">
          <a:xfrm>
            <a:off x="7022178" y="4140696"/>
            <a:ext cx="1651992" cy="2168624"/>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DWH</a:t>
            </a:r>
            <a:r>
              <a:rPr kumimoji="0" lang="ja-JP" altLang="en-US" sz="2000" dirty="0">
                <a:solidFill>
                  <a:schemeClr val="bg1"/>
                </a:solidFill>
                <a:latin typeface="Meiryo" panose="020B0604030504040204" pitchFamily="34" charset="-128"/>
                <a:ea typeface="Meiryo" panose="020B0604030504040204" pitchFamily="34" charset="-128"/>
              </a:rPr>
              <a:t>向け</a:t>
            </a:r>
            <a:endParaRPr kumimoji="0" lang="en-US" altLang="ja-JP" sz="20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集計・分析処理を高速に実行</a:t>
            </a:r>
          </a:p>
        </p:txBody>
      </p:sp>
      <p:sp>
        <p:nvSpPr>
          <p:cNvPr id="10" name="正方形/長方形 9"/>
          <p:cNvSpPr/>
          <p:nvPr/>
        </p:nvSpPr>
        <p:spPr bwMode="auto">
          <a:xfrm>
            <a:off x="449585" y="1069504"/>
            <a:ext cx="8204720" cy="48728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通常の</a:t>
            </a:r>
            <a:r>
              <a:rPr kumimoji="0" lang="en-US" altLang="ja-JP" sz="2000" dirty="0">
                <a:solidFill>
                  <a:schemeClr val="bg1"/>
                </a:solidFill>
                <a:latin typeface="Meiryo" panose="020B0604030504040204" pitchFamily="34" charset="-128"/>
                <a:ea typeface="Meiryo" panose="020B0604030504040204" pitchFamily="34" charset="-128"/>
              </a:rPr>
              <a:t>RDBMS</a:t>
            </a:r>
            <a:r>
              <a:rPr kumimoji="0" lang="ja-JP" altLang="en-US" sz="2000" dirty="0">
                <a:solidFill>
                  <a:schemeClr val="bg1"/>
                </a:solidFill>
                <a:latin typeface="Meiryo" panose="020B0604030504040204" pitchFamily="34" charset="-128"/>
                <a:ea typeface="Meiryo" panose="020B0604030504040204" pitchFamily="34" charset="-128"/>
              </a:rPr>
              <a:t>が取り扱う「行」単位で</a:t>
            </a:r>
            <a:r>
              <a:rPr kumimoji="0" lang="ja-JP" altLang="en-US" sz="2000">
                <a:solidFill>
                  <a:schemeClr val="bg1"/>
                </a:solidFill>
                <a:latin typeface="Meiryo" panose="020B0604030504040204" pitchFamily="34" charset="-128"/>
                <a:ea typeface="Meiryo" panose="020B0604030504040204" pitchFamily="34" charset="-128"/>
              </a:rPr>
              <a:t>はなく「</a:t>
            </a:r>
            <a:r>
              <a:rPr kumimoji="0" lang="ja-JP" altLang="en-US" sz="2000" dirty="0">
                <a:solidFill>
                  <a:schemeClr val="bg1"/>
                </a:solidFill>
                <a:latin typeface="Meiryo" panose="020B0604030504040204" pitchFamily="34" charset="-128"/>
                <a:ea typeface="Meiryo" panose="020B0604030504040204" pitchFamily="34" charset="-128"/>
              </a:rPr>
              <a:t>列」単位で処理</a:t>
            </a:r>
          </a:p>
        </p:txBody>
      </p:sp>
      <p:graphicFrame>
        <p:nvGraphicFramePr>
          <p:cNvPr id="14" name="表 13"/>
          <p:cNvGraphicFramePr>
            <a:graphicFrameLocks noGrp="1"/>
          </p:cNvGraphicFramePr>
          <p:nvPr>
            <p:extLst/>
          </p:nvPr>
        </p:nvGraphicFramePr>
        <p:xfrm>
          <a:off x="4679797" y="1712094"/>
          <a:ext cx="3984104" cy="2271460"/>
        </p:xfrm>
        <a:graphic>
          <a:graphicData uri="http://schemas.openxmlformats.org/drawingml/2006/table">
            <a:tbl>
              <a:tblPr firstRow="1" bandRow="1">
                <a:tableStyleId>{C4B1156A-380E-4F78-BDF5-A606A8083BF9}</a:tableStyleId>
              </a:tblPr>
              <a:tblGrid>
                <a:gridCol w="996026">
                  <a:extLst>
                    <a:ext uri="{9D8B030D-6E8A-4147-A177-3AD203B41FA5}">
                      <a16:colId xmlns:a16="http://schemas.microsoft.com/office/drawing/2014/main" val="20000"/>
                    </a:ext>
                  </a:extLst>
                </a:gridCol>
                <a:gridCol w="996026">
                  <a:extLst>
                    <a:ext uri="{9D8B030D-6E8A-4147-A177-3AD203B41FA5}">
                      <a16:colId xmlns:a16="http://schemas.microsoft.com/office/drawing/2014/main" val="20001"/>
                    </a:ext>
                  </a:extLst>
                </a:gridCol>
                <a:gridCol w="996026">
                  <a:extLst>
                    <a:ext uri="{9D8B030D-6E8A-4147-A177-3AD203B41FA5}">
                      <a16:colId xmlns:a16="http://schemas.microsoft.com/office/drawing/2014/main" val="20002"/>
                    </a:ext>
                  </a:extLst>
                </a:gridCol>
                <a:gridCol w="996026">
                  <a:extLst>
                    <a:ext uri="{9D8B030D-6E8A-4147-A177-3AD203B41FA5}">
                      <a16:colId xmlns:a16="http://schemas.microsoft.com/office/drawing/2014/main" val="20003"/>
                    </a:ext>
                  </a:extLst>
                </a:gridCol>
              </a:tblGrid>
              <a:tr h="238490">
                <a:tc>
                  <a:txBody>
                    <a:bodyPr/>
                    <a:lstStyle/>
                    <a:p>
                      <a:r>
                        <a:rPr kumimoji="1" lang="ja-JP" altLang="en-US" sz="900" dirty="0"/>
                        <a:t>顧客名</a:t>
                      </a:r>
                    </a:p>
                  </a:txBody>
                  <a:tcPr/>
                </a:tc>
                <a:tc>
                  <a:txBody>
                    <a:bodyPr/>
                    <a:lstStyle/>
                    <a:p>
                      <a:r>
                        <a:rPr kumimoji="1" lang="ja-JP" altLang="en-US" sz="900" dirty="0"/>
                        <a:t>住所（県）</a:t>
                      </a:r>
                    </a:p>
                  </a:txBody>
                  <a:tcPr/>
                </a:tc>
                <a:tc>
                  <a:txBody>
                    <a:bodyPr/>
                    <a:lstStyle/>
                    <a:p>
                      <a:r>
                        <a:rPr kumimoji="1" lang="ja-JP" altLang="en-US" sz="900" dirty="0"/>
                        <a:t>住所（市町村）</a:t>
                      </a:r>
                    </a:p>
                  </a:txBody>
                  <a:tcPr/>
                </a:tc>
                <a:tc>
                  <a:txBody>
                    <a:bodyPr/>
                    <a:lstStyle/>
                    <a:p>
                      <a:r>
                        <a:rPr kumimoji="1" lang="ja-JP" altLang="en-US" sz="900" dirty="0"/>
                        <a:t>売上金額</a:t>
                      </a:r>
                    </a:p>
                  </a:txBody>
                  <a:tcPr/>
                </a:tc>
                <a:extLst>
                  <a:ext uri="{0D108BD9-81ED-4DB2-BD59-A6C34878D82A}">
                    <a16:rowId xmlns:a16="http://schemas.microsoft.com/office/drawing/2014/main" val="10000"/>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1"/>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2"/>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3"/>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4"/>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5"/>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6"/>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7"/>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8"/>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9"/>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10"/>
                  </a:ext>
                </a:extLst>
              </a:tr>
            </a:tbl>
          </a:graphicData>
        </a:graphic>
      </p:graphicFrame>
      <p:sp>
        <p:nvSpPr>
          <p:cNvPr id="16" name="正方形/長方形 15"/>
          <p:cNvSpPr/>
          <p:nvPr/>
        </p:nvSpPr>
        <p:spPr bwMode="auto">
          <a:xfrm>
            <a:off x="468315" y="2903558"/>
            <a:ext cx="4104456" cy="1080000"/>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1400" dirty="0">
                <a:solidFill>
                  <a:srgbClr val="FFFF00"/>
                </a:solidFill>
                <a:latin typeface="Meiryo" panose="020B0604030504040204" pitchFamily="34" charset="-128"/>
                <a:ea typeface="Meiryo" panose="020B0604030504040204" pitchFamily="34" charset="-128"/>
              </a:rPr>
              <a:t>「列」指向の特長</a:t>
            </a:r>
            <a:endParaRPr kumimoji="0" lang="en-US" altLang="ja-JP" sz="1400" dirty="0">
              <a:solidFill>
                <a:srgbClr val="FFFF00"/>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・蓄積したデータから特定の列を高速に読込む</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・データの追加、削除、更新には向かない</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a:t>
            </a:r>
            <a:r>
              <a:rPr kumimoji="0" lang="en-US" altLang="ja-JP" sz="1400" dirty="0">
                <a:solidFill>
                  <a:schemeClr val="bg1"/>
                </a:solidFill>
                <a:latin typeface="Meiryo" panose="020B0604030504040204" pitchFamily="34" charset="-128"/>
                <a:ea typeface="Meiryo" panose="020B0604030504040204" pitchFamily="34" charset="-128"/>
              </a:rPr>
              <a:t>BI/DHW (OLAP) </a:t>
            </a:r>
            <a:r>
              <a:rPr kumimoji="0" lang="ja-JP" altLang="en-US" sz="1400" dirty="0">
                <a:solidFill>
                  <a:schemeClr val="bg1"/>
                </a:solidFill>
                <a:latin typeface="Meiryo" panose="020B0604030504040204" pitchFamily="34" charset="-128"/>
                <a:ea typeface="Meiryo" panose="020B0604030504040204" pitchFamily="34" charset="-128"/>
              </a:rPr>
              <a:t>向け</a:t>
            </a:r>
          </a:p>
        </p:txBody>
      </p:sp>
      <p:sp>
        <p:nvSpPr>
          <p:cNvPr id="17" name="正方形/長方形 16"/>
          <p:cNvSpPr/>
          <p:nvPr/>
        </p:nvSpPr>
        <p:spPr bwMode="auto">
          <a:xfrm>
            <a:off x="458046" y="1697313"/>
            <a:ext cx="4104456" cy="1116000"/>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1400" dirty="0">
                <a:solidFill>
                  <a:srgbClr val="FFFF00"/>
                </a:solidFill>
                <a:latin typeface="Meiryo" panose="020B0604030504040204" pitchFamily="34" charset="-128"/>
                <a:ea typeface="Meiryo" panose="020B0604030504040204" pitchFamily="34" charset="-128"/>
              </a:rPr>
              <a:t>「行」指向</a:t>
            </a:r>
            <a:r>
              <a:rPr kumimoji="0" lang="en-US" altLang="ja-JP" sz="1400" dirty="0">
                <a:solidFill>
                  <a:srgbClr val="FFFF00"/>
                </a:solidFill>
                <a:latin typeface="Meiryo" panose="020B0604030504040204" pitchFamily="34" charset="-128"/>
                <a:ea typeface="Meiryo" panose="020B0604030504040204" pitchFamily="34" charset="-128"/>
              </a:rPr>
              <a:t>(</a:t>
            </a:r>
            <a:r>
              <a:rPr kumimoji="0" lang="ja-JP" altLang="en-US" sz="1400" dirty="0">
                <a:solidFill>
                  <a:srgbClr val="FFFF00"/>
                </a:solidFill>
                <a:latin typeface="Meiryo" panose="020B0604030504040204" pitchFamily="34" charset="-128"/>
                <a:ea typeface="Meiryo" panose="020B0604030504040204" pitchFamily="34" charset="-128"/>
              </a:rPr>
              <a:t>通常の</a:t>
            </a:r>
            <a:r>
              <a:rPr kumimoji="0" lang="en-US" altLang="ja-JP" sz="1400" dirty="0">
                <a:solidFill>
                  <a:srgbClr val="FFFF00"/>
                </a:solidFill>
                <a:latin typeface="Meiryo" panose="020B0604030504040204" pitchFamily="34" charset="-128"/>
                <a:ea typeface="Meiryo" panose="020B0604030504040204" pitchFamily="34" charset="-128"/>
              </a:rPr>
              <a:t>RDBMS)</a:t>
            </a:r>
            <a:r>
              <a:rPr kumimoji="0" lang="ja-JP" altLang="en-US" sz="1400" dirty="0">
                <a:solidFill>
                  <a:srgbClr val="FFFF00"/>
                </a:solidFill>
                <a:latin typeface="Meiryo" panose="020B0604030504040204" pitchFamily="34" charset="-128"/>
                <a:ea typeface="Meiryo" panose="020B0604030504040204" pitchFamily="34" charset="-128"/>
              </a:rPr>
              <a:t>の特長</a:t>
            </a:r>
            <a:endParaRPr kumimoji="0" lang="en-US" altLang="ja-JP" sz="1400" dirty="0">
              <a:solidFill>
                <a:srgbClr val="FFFF00"/>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・行毎にデータを追加、削除、更新</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・ランダムアクセス、頻繁な更新に向く</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・トランザクション処理 </a:t>
            </a:r>
            <a:r>
              <a:rPr kumimoji="0" lang="en-US" altLang="ja-JP" sz="1400" dirty="0">
                <a:solidFill>
                  <a:schemeClr val="bg1"/>
                </a:solidFill>
                <a:latin typeface="Meiryo" panose="020B0604030504040204" pitchFamily="34" charset="-128"/>
                <a:ea typeface="Meiryo" panose="020B0604030504040204" pitchFamily="34" charset="-128"/>
              </a:rPr>
              <a:t>(OLTP) </a:t>
            </a:r>
            <a:r>
              <a:rPr kumimoji="0" lang="ja-JP" altLang="en-US" sz="1400" dirty="0">
                <a:solidFill>
                  <a:schemeClr val="bg1"/>
                </a:solidFill>
                <a:latin typeface="Meiryo" panose="020B0604030504040204" pitchFamily="34" charset="-128"/>
                <a:ea typeface="Meiryo" panose="020B0604030504040204" pitchFamily="34" charset="-128"/>
              </a:rPr>
              <a:t>向け</a:t>
            </a:r>
          </a:p>
        </p:txBody>
      </p:sp>
      <p:sp>
        <p:nvSpPr>
          <p:cNvPr id="2" name="右矢印 1"/>
          <p:cNvSpPr/>
          <p:nvPr/>
        </p:nvSpPr>
        <p:spPr bwMode="auto">
          <a:xfrm>
            <a:off x="4716016" y="2039288"/>
            <a:ext cx="4032448" cy="597623"/>
          </a:xfrm>
          <a:prstGeom prst="rightArrow">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dirty="0">
                <a:solidFill>
                  <a:schemeClr val="bg1"/>
                </a:solidFill>
                <a:latin typeface="Meiryo" panose="020B0604030504040204" pitchFamily="34" charset="-128"/>
                <a:ea typeface="Meiryo" panose="020B0604030504040204" pitchFamily="34" charset="-128"/>
              </a:rPr>
              <a:t>行</a:t>
            </a:r>
          </a:p>
        </p:txBody>
      </p:sp>
      <p:sp>
        <p:nvSpPr>
          <p:cNvPr id="13" name="下矢印 12"/>
          <p:cNvSpPr/>
          <p:nvPr/>
        </p:nvSpPr>
        <p:spPr bwMode="auto">
          <a:xfrm>
            <a:off x="5652120" y="1984336"/>
            <a:ext cx="1019729" cy="1999222"/>
          </a:xfrm>
          <a:prstGeom prst="downArrow">
            <a:avLst>
              <a:gd name="adj1" fmla="val 50000"/>
              <a:gd name="adj2" fmla="val 31685"/>
            </a:avLst>
          </a:prstGeom>
          <a:solidFill>
            <a:srgbClr val="FF6666"/>
          </a:solidFill>
          <a:ln w="381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列</a:t>
            </a:r>
          </a:p>
        </p:txBody>
      </p:sp>
    </p:spTree>
    <p:extLst>
      <p:ext uri="{BB962C8B-B14F-4D97-AF65-F5344CB8AC3E}">
        <p14:creationId xmlns:p14="http://schemas.microsoft.com/office/powerpoint/2010/main" val="1078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6" grpId="0" animBg="1"/>
      <p:bldP spid="17" grpId="0" animBg="1"/>
      <p:bldP spid="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列指向</a:t>
            </a:r>
            <a:r>
              <a:rPr kumimoji="1" lang="en-US" altLang="ja-JP" dirty="0"/>
              <a:t>RDBMS</a:t>
            </a:r>
            <a:r>
              <a:rPr kumimoji="1" lang="ja-JP" altLang="en-US" dirty="0"/>
              <a:t>の得意分野　～　集計</a:t>
            </a:r>
          </a:p>
        </p:txBody>
      </p:sp>
      <p:graphicFrame>
        <p:nvGraphicFramePr>
          <p:cNvPr id="13" name="表 12"/>
          <p:cNvGraphicFramePr>
            <a:graphicFrameLocks noGrp="1"/>
          </p:cNvGraphicFramePr>
          <p:nvPr>
            <p:extLst/>
          </p:nvPr>
        </p:nvGraphicFramePr>
        <p:xfrm>
          <a:off x="467544" y="2791441"/>
          <a:ext cx="3984104" cy="2271460"/>
        </p:xfrm>
        <a:graphic>
          <a:graphicData uri="http://schemas.openxmlformats.org/drawingml/2006/table">
            <a:tbl>
              <a:tblPr firstRow="1" bandRow="1">
                <a:tableStyleId>{22838BEF-8BB2-4498-84A7-C5851F593DF1}</a:tableStyleId>
              </a:tblPr>
              <a:tblGrid>
                <a:gridCol w="996026">
                  <a:extLst>
                    <a:ext uri="{9D8B030D-6E8A-4147-A177-3AD203B41FA5}">
                      <a16:colId xmlns:a16="http://schemas.microsoft.com/office/drawing/2014/main" val="20000"/>
                    </a:ext>
                  </a:extLst>
                </a:gridCol>
                <a:gridCol w="996026">
                  <a:extLst>
                    <a:ext uri="{9D8B030D-6E8A-4147-A177-3AD203B41FA5}">
                      <a16:colId xmlns:a16="http://schemas.microsoft.com/office/drawing/2014/main" val="20001"/>
                    </a:ext>
                  </a:extLst>
                </a:gridCol>
                <a:gridCol w="996026">
                  <a:extLst>
                    <a:ext uri="{9D8B030D-6E8A-4147-A177-3AD203B41FA5}">
                      <a16:colId xmlns:a16="http://schemas.microsoft.com/office/drawing/2014/main" val="20002"/>
                    </a:ext>
                  </a:extLst>
                </a:gridCol>
                <a:gridCol w="996026">
                  <a:extLst>
                    <a:ext uri="{9D8B030D-6E8A-4147-A177-3AD203B41FA5}">
                      <a16:colId xmlns:a16="http://schemas.microsoft.com/office/drawing/2014/main" val="20003"/>
                    </a:ext>
                  </a:extLst>
                </a:gridCol>
              </a:tblGrid>
              <a:tr h="238490">
                <a:tc>
                  <a:txBody>
                    <a:bodyPr/>
                    <a:lstStyle/>
                    <a:p>
                      <a:r>
                        <a:rPr kumimoji="1" lang="ja-JP" altLang="en-US" sz="900" dirty="0"/>
                        <a:t>顧客名</a:t>
                      </a:r>
                    </a:p>
                  </a:txBody>
                  <a:tcPr/>
                </a:tc>
                <a:tc>
                  <a:txBody>
                    <a:bodyPr/>
                    <a:lstStyle/>
                    <a:p>
                      <a:r>
                        <a:rPr kumimoji="1" lang="ja-JP" altLang="en-US" sz="900" dirty="0"/>
                        <a:t>住所（県）</a:t>
                      </a:r>
                    </a:p>
                  </a:txBody>
                  <a:tcPr/>
                </a:tc>
                <a:tc>
                  <a:txBody>
                    <a:bodyPr/>
                    <a:lstStyle/>
                    <a:p>
                      <a:r>
                        <a:rPr kumimoji="1" lang="ja-JP" altLang="en-US" sz="900" dirty="0"/>
                        <a:t>住所（市町村）</a:t>
                      </a:r>
                    </a:p>
                  </a:txBody>
                  <a:tcPr/>
                </a:tc>
                <a:tc>
                  <a:txBody>
                    <a:bodyPr/>
                    <a:lstStyle/>
                    <a:p>
                      <a:r>
                        <a:rPr kumimoji="1" lang="ja-JP" altLang="en-US" sz="900" dirty="0"/>
                        <a:t>売上金額</a:t>
                      </a:r>
                    </a:p>
                  </a:txBody>
                  <a:tcPr/>
                </a:tc>
                <a:extLst>
                  <a:ext uri="{0D108BD9-81ED-4DB2-BD59-A6C34878D82A}">
                    <a16:rowId xmlns:a16="http://schemas.microsoft.com/office/drawing/2014/main" val="10000"/>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1"/>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2"/>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3"/>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4"/>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5"/>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6"/>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7"/>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8"/>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9"/>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10"/>
                  </a:ext>
                </a:extLst>
              </a:tr>
            </a:tbl>
          </a:graphicData>
        </a:graphic>
      </p:graphicFrame>
      <p:sp>
        <p:nvSpPr>
          <p:cNvPr id="14" name="右矢印 13"/>
          <p:cNvSpPr/>
          <p:nvPr/>
        </p:nvSpPr>
        <p:spPr bwMode="auto">
          <a:xfrm>
            <a:off x="395536" y="2970382"/>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graphicFrame>
        <p:nvGraphicFramePr>
          <p:cNvPr id="16" name="表 15"/>
          <p:cNvGraphicFramePr>
            <a:graphicFrameLocks noGrp="1"/>
          </p:cNvGraphicFramePr>
          <p:nvPr>
            <p:extLst/>
          </p:nvPr>
        </p:nvGraphicFramePr>
        <p:xfrm>
          <a:off x="4716016" y="2791445"/>
          <a:ext cx="3984104" cy="2271460"/>
        </p:xfrm>
        <a:graphic>
          <a:graphicData uri="http://schemas.openxmlformats.org/drawingml/2006/table">
            <a:tbl>
              <a:tblPr firstRow="1" bandRow="1">
                <a:tableStyleId>{22838BEF-8BB2-4498-84A7-C5851F593DF1}</a:tableStyleId>
              </a:tblPr>
              <a:tblGrid>
                <a:gridCol w="996026">
                  <a:extLst>
                    <a:ext uri="{9D8B030D-6E8A-4147-A177-3AD203B41FA5}">
                      <a16:colId xmlns:a16="http://schemas.microsoft.com/office/drawing/2014/main" val="20000"/>
                    </a:ext>
                  </a:extLst>
                </a:gridCol>
                <a:gridCol w="996026">
                  <a:extLst>
                    <a:ext uri="{9D8B030D-6E8A-4147-A177-3AD203B41FA5}">
                      <a16:colId xmlns:a16="http://schemas.microsoft.com/office/drawing/2014/main" val="20001"/>
                    </a:ext>
                  </a:extLst>
                </a:gridCol>
                <a:gridCol w="996026">
                  <a:extLst>
                    <a:ext uri="{9D8B030D-6E8A-4147-A177-3AD203B41FA5}">
                      <a16:colId xmlns:a16="http://schemas.microsoft.com/office/drawing/2014/main" val="20002"/>
                    </a:ext>
                  </a:extLst>
                </a:gridCol>
                <a:gridCol w="996026">
                  <a:extLst>
                    <a:ext uri="{9D8B030D-6E8A-4147-A177-3AD203B41FA5}">
                      <a16:colId xmlns:a16="http://schemas.microsoft.com/office/drawing/2014/main" val="20003"/>
                    </a:ext>
                  </a:extLst>
                </a:gridCol>
              </a:tblGrid>
              <a:tr h="238490">
                <a:tc>
                  <a:txBody>
                    <a:bodyPr/>
                    <a:lstStyle/>
                    <a:p>
                      <a:r>
                        <a:rPr kumimoji="1" lang="ja-JP" altLang="en-US" sz="900" dirty="0"/>
                        <a:t>顧客名</a:t>
                      </a:r>
                    </a:p>
                  </a:txBody>
                  <a:tcPr/>
                </a:tc>
                <a:tc>
                  <a:txBody>
                    <a:bodyPr/>
                    <a:lstStyle/>
                    <a:p>
                      <a:r>
                        <a:rPr kumimoji="1" lang="ja-JP" altLang="en-US" sz="900" dirty="0"/>
                        <a:t>住所（県）</a:t>
                      </a:r>
                    </a:p>
                  </a:txBody>
                  <a:tcPr/>
                </a:tc>
                <a:tc>
                  <a:txBody>
                    <a:bodyPr/>
                    <a:lstStyle/>
                    <a:p>
                      <a:r>
                        <a:rPr kumimoji="1" lang="ja-JP" altLang="en-US" sz="900" dirty="0"/>
                        <a:t>住所（市町村）</a:t>
                      </a:r>
                    </a:p>
                  </a:txBody>
                  <a:tcPr/>
                </a:tc>
                <a:tc>
                  <a:txBody>
                    <a:bodyPr/>
                    <a:lstStyle/>
                    <a:p>
                      <a:r>
                        <a:rPr kumimoji="1" lang="ja-JP" altLang="en-US" sz="900" dirty="0"/>
                        <a:t>売上金額</a:t>
                      </a:r>
                    </a:p>
                  </a:txBody>
                  <a:tcPr/>
                </a:tc>
                <a:extLst>
                  <a:ext uri="{0D108BD9-81ED-4DB2-BD59-A6C34878D82A}">
                    <a16:rowId xmlns:a16="http://schemas.microsoft.com/office/drawing/2014/main" val="10000"/>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1"/>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2"/>
                  </a:ext>
                </a:extLst>
              </a:tr>
              <a:tr h="203297">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tc>
                  <a:txBody>
                    <a:bodyPr/>
                    <a:lstStyle/>
                    <a:p>
                      <a:endParaRPr kumimoji="1" lang="ja-JP" altLang="en-US" sz="600"/>
                    </a:p>
                  </a:txBody>
                  <a:tcPr/>
                </a:tc>
                <a:extLst>
                  <a:ext uri="{0D108BD9-81ED-4DB2-BD59-A6C34878D82A}">
                    <a16:rowId xmlns:a16="http://schemas.microsoft.com/office/drawing/2014/main" val="10003"/>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4"/>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5"/>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6"/>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7"/>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8"/>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09"/>
                  </a:ext>
                </a:extLst>
              </a:tr>
              <a:tr h="203297">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a16="http://schemas.microsoft.com/office/drawing/2014/main" val="10010"/>
                  </a:ext>
                </a:extLst>
              </a:tr>
            </a:tbl>
          </a:graphicData>
        </a:graphic>
      </p:graphicFrame>
      <p:sp>
        <p:nvSpPr>
          <p:cNvPr id="18" name="下矢印 17"/>
          <p:cNvSpPr/>
          <p:nvPr/>
        </p:nvSpPr>
        <p:spPr bwMode="auto">
          <a:xfrm>
            <a:off x="7668344" y="3085962"/>
            <a:ext cx="1080120" cy="1999222"/>
          </a:xfrm>
          <a:prstGeom prst="downArrow">
            <a:avLst>
              <a:gd name="adj1" fmla="val 50000"/>
              <a:gd name="adj2" fmla="val 31685"/>
            </a:avLst>
          </a:prstGeom>
          <a:solidFill>
            <a:schemeClr val="accent3"/>
          </a:solidFill>
          <a:ln w="254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19" name="右矢印 18"/>
          <p:cNvSpPr/>
          <p:nvPr/>
        </p:nvSpPr>
        <p:spPr bwMode="auto">
          <a:xfrm>
            <a:off x="395536" y="3174477"/>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0" name="右矢印 19"/>
          <p:cNvSpPr/>
          <p:nvPr/>
        </p:nvSpPr>
        <p:spPr bwMode="auto">
          <a:xfrm>
            <a:off x="395536" y="3378572"/>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1" name="右矢印 20"/>
          <p:cNvSpPr/>
          <p:nvPr/>
        </p:nvSpPr>
        <p:spPr bwMode="auto">
          <a:xfrm>
            <a:off x="395536" y="3582667"/>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2" name="右矢印 21"/>
          <p:cNvSpPr/>
          <p:nvPr/>
        </p:nvSpPr>
        <p:spPr bwMode="auto">
          <a:xfrm>
            <a:off x="395536" y="3786762"/>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3" name="右矢印 22"/>
          <p:cNvSpPr/>
          <p:nvPr/>
        </p:nvSpPr>
        <p:spPr bwMode="auto">
          <a:xfrm>
            <a:off x="395536" y="3990857"/>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4" name="右矢印 23"/>
          <p:cNvSpPr/>
          <p:nvPr/>
        </p:nvSpPr>
        <p:spPr bwMode="auto">
          <a:xfrm>
            <a:off x="395536" y="4194952"/>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5" name="右矢印 24"/>
          <p:cNvSpPr/>
          <p:nvPr/>
        </p:nvSpPr>
        <p:spPr bwMode="auto">
          <a:xfrm>
            <a:off x="395536" y="4399049"/>
            <a:ext cx="3168352" cy="298811"/>
          </a:xfrm>
          <a:prstGeom prst="rightArrow">
            <a:avLst/>
          </a:prstGeom>
          <a:solidFill>
            <a:schemeClr val="accent1"/>
          </a:solidFill>
          <a:ln w="12700"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endParaRPr kumimoji="0" lang="ja-JP" altLang="en-US" dirty="0">
              <a:solidFill>
                <a:schemeClr val="bg1"/>
              </a:solidFill>
              <a:latin typeface="Meiryo" panose="020B0604030504040204" pitchFamily="34" charset="-128"/>
              <a:ea typeface="Meiryo" panose="020B0604030504040204" pitchFamily="34" charset="-128"/>
            </a:endParaRPr>
          </a:p>
        </p:txBody>
      </p:sp>
      <p:sp>
        <p:nvSpPr>
          <p:cNvPr id="26" name="正方形/長方形 25"/>
          <p:cNvSpPr/>
          <p:nvPr/>
        </p:nvSpPr>
        <p:spPr bwMode="auto">
          <a:xfrm>
            <a:off x="467544" y="1268760"/>
            <a:ext cx="8208912" cy="504056"/>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dirty="0">
                <a:ln>
                  <a:noFill/>
                </a:ln>
                <a:solidFill>
                  <a:schemeClr val="bg1"/>
                </a:solidFill>
                <a:effectLst/>
                <a:latin typeface="Meiryo" panose="020B0604030504040204" pitchFamily="34" charset="-128"/>
                <a:ea typeface="Meiryo" panose="020B0604030504040204" pitchFamily="34" charset="-128"/>
              </a:rPr>
              <a:t>売上金額の集計</a:t>
            </a:r>
          </a:p>
        </p:txBody>
      </p:sp>
      <p:sp>
        <p:nvSpPr>
          <p:cNvPr id="27" name="正方形/長方形 26"/>
          <p:cNvSpPr/>
          <p:nvPr/>
        </p:nvSpPr>
        <p:spPr bwMode="auto">
          <a:xfrm>
            <a:off x="467544" y="2060848"/>
            <a:ext cx="3960440" cy="504056"/>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rPr>
              <a:t>行指向</a:t>
            </a:r>
            <a:endParaRPr kumimoji="0" lang="ja-JP" altLang="en-US" sz="28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8" name="正方形/長方形 27"/>
          <p:cNvSpPr/>
          <p:nvPr/>
        </p:nvSpPr>
        <p:spPr bwMode="auto">
          <a:xfrm>
            <a:off x="4725439" y="2060848"/>
            <a:ext cx="3960440" cy="504056"/>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rPr>
              <a:t>列指向</a:t>
            </a:r>
            <a:endParaRPr kumimoji="0" lang="ja-JP" altLang="en-US" sz="28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9" name="正方形/長方形 28"/>
          <p:cNvSpPr/>
          <p:nvPr/>
        </p:nvSpPr>
        <p:spPr bwMode="auto">
          <a:xfrm>
            <a:off x="467544" y="5301208"/>
            <a:ext cx="3960440" cy="504056"/>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a:ln>
                  <a:noFill/>
                </a:ln>
                <a:solidFill>
                  <a:schemeClr val="bg1"/>
                </a:solidFill>
                <a:effectLst/>
                <a:latin typeface="Meiryo" panose="020B0604030504040204" pitchFamily="34" charset="-128"/>
                <a:ea typeface="Meiryo" panose="020B0604030504040204" pitchFamily="34" charset="-128"/>
              </a:rPr>
              <a:t>1</a:t>
            </a:r>
            <a:r>
              <a:rPr kumimoji="0" lang="ja-JP" altLang="en-US" b="0" i="0" u="none" strike="noStrike" cap="none" normalizeH="0" dirty="0">
                <a:ln>
                  <a:noFill/>
                </a:ln>
                <a:solidFill>
                  <a:schemeClr val="bg1"/>
                </a:solidFill>
                <a:effectLst/>
                <a:latin typeface="Meiryo" panose="020B0604030504040204" pitchFamily="34" charset="-128"/>
                <a:ea typeface="Meiryo" panose="020B0604030504040204" pitchFamily="34" charset="-128"/>
              </a:rPr>
              <a:t>レコードずつ読み出して集計</a:t>
            </a:r>
          </a:p>
        </p:txBody>
      </p:sp>
      <p:sp>
        <p:nvSpPr>
          <p:cNvPr id="30" name="正方形/長方形 29"/>
          <p:cNvSpPr/>
          <p:nvPr/>
        </p:nvSpPr>
        <p:spPr bwMode="auto">
          <a:xfrm>
            <a:off x="4725439" y="5301208"/>
            <a:ext cx="3960440" cy="504056"/>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a:ln>
                  <a:noFill/>
                </a:ln>
                <a:solidFill>
                  <a:schemeClr val="bg1"/>
                </a:solidFill>
                <a:effectLst/>
                <a:latin typeface="Meiryo" panose="020B0604030504040204" pitchFamily="34" charset="-128"/>
                <a:ea typeface="Meiryo" panose="020B0604030504040204" pitchFamily="34" charset="-128"/>
              </a:rPr>
              <a:t>売上金額の列のみを読み出して集計</a:t>
            </a:r>
          </a:p>
        </p:txBody>
      </p:sp>
    </p:spTree>
    <p:extLst>
      <p:ext uri="{BB962C8B-B14F-4D97-AF65-F5344CB8AC3E}">
        <p14:creationId xmlns:p14="http://schemas.microsoft.com/office/powerpoint/2010/main" val="28917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0-#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0-#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childTnLst>
                          </p:cTn>
                        </p:par>
                        <p:par>
                          <p:cTn id="44" fill="hold">
                            <p:stCondLst>
                              <p:cond delay="2500"/>
                            </p:stCondLst>
                            <p:childTnLst>
                              <p:par>
                                <p:cTn id="45" presetID="2" presetClass="entr" presetSubtype="8"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0-#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0-#ppt_w/2"/>
                                          </p:val>
                                        </p:tav>
                                        <p:tav tm="100000">
                                          <p:val>
                                            <p:strVal val="#ppt_x"/>
                                          </p:val>
                                        </p:tav>
                                      </p:tavLst>
                                    </p:anim>
                                    <p:anim calcmode="lin" valueType="num">
                                      <p:cBhvr additive="base">
                                        <p:cTn id="53" dur="500" fill="hold"/>
                                        <p:tgtEl>
                                          <p:spTgt spid="24"/>
                                        </p:tgtEl>
                                        <p:attrNameLst>
                                          <p:attrName>ppt_y</p:attrName>
                                        </p:attrNameLst>
                                      </p:cBhvr>
                                      <p:tavLst>
                                        <p:tav tm="0">
                                          <p:val>
                                            <p:strVal val="#ppt_y"/>
                                          </p:val>
                                        </p:tav>
                                        <p:tav tm="100000">
                                          <p:val>
                                            <p:strVal val="#ppt_y"/>
                                          </p:val>
                                        </p:tav>
                                      </p:tavLst>
                                    </p:anim>
                                  </p:childTnLst>
                                </p:cTn>
                              </p:par>
                            </p:childTnLst>
                          </p:cTn>
                        </p:par>
                        <p:par>
                          <p:cTn id="54" fill="hold">
                            <p:stCondLst>
                              <p:cond delay="3500"/>
                            </p:stCondLst>
                            <p:childTnLst>
                              <p:par>
                                <p:cTn id="55" presetID="2" presetClass="entr" presetSubtype="8"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0-#ppt_w/2"/>
                                          </p:val>
                                        </p:tav>
                                        <p:tav tm="100000">
                                          <p:val>
                                            <p:strVal val="#ppt_x"/>
                                          </p:val>
                                        </p:tav>
                                      </p:tavLst>
                                    </p:anim>
                                    <p:anim calcmode="lin" valueType="num">
                                      <p:cBhvr additive="base">
                                        <p:cTn id="5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up)">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NoSQL</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96549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RDBMS</a:t>
            </a:r>
            <a:r>
              <a:rPr lang="ja-JP" altLang="en-US" dirty="0"/>
              <a:t>の課題と</a:t>
            </a:r>
            <a:r>
              <a:rPr lang="en-US" altLang="ja-JP" dirty="0"/>
              <a:t>NoSQL</a:t>
            </a:r>
            <a:endParaRPr kumimoji="1" lang="ja-JP" altLang="en-US" dirty="0"/>
          </a:p>
        </p:txBody>
      </p:sp>
      <p:sp>
        <p:nvSpPr>
          <p:cNvPr id="3" name="角丸四角形 2"/>
          <p:cNvSpPr/>
          <p:nvPr/>
        </p:nvSpPr>
        <p:spPr bwMode="auto">
          <a:xfrm>
            <a:off x="323528" y="1730050"/>
            <a:ext cx="4176464" cy="720080"/>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構造化データの取扱いに向く</a:t>
            </a:r>
          </a:p>
        </p:txBody>
      </p:sp>
      <p:sp>
        <p:nvSpPr>
          <p:cNvPr id="4" name="角丸四角形 3"/>
          <p:cNvSpPr/>
          <p:nvPr/>
        </p:nvSpPr>
        <p:spPr bwMode="auto">
          <a:xfrm>
            <a:off x="325350" y="2528802"/>
            <a:ext cx="4176464" cy="720080"/>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600" dirty="0">
                <a:solidFill>
                  <a:schemeClr val="bg1"/>
                </a:solidFill>
                <a:latin typeface="Meiryo" panose="020B0604030504040204" pitchFamily="34" charset="-128"/>
                <a:ea typeface="Meiryo" panose="020B0604030504040204" pitchFamily="34" charset="-128"/>
              </a:rPr>
              <a:t>シンプルなデータ構造で</a:t>
            </a:r>
            <a:endParaRPr kumimoji="0" lang="en-US" altLang="ja-JP" sz="16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1600" dirty="0">
                <a:solidFill>
                  <a:schemeClr val="bg1"/>
                </a:solidFill>
                <a:latin typeface="Meiryo" panose="020B0604030504040204" pitchFamily="34" charset="-128"/>
                <a:ea typeface="Meiryo" panose="020B0604030504040204" pitchFamily="34" charset="-128"/>
              </a:rPr>
              <a:t>効率的な処理が可能</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5" name="角丸四角形 4"/>
          <p:cNvSpPr/>
          <p:nvPr/>
        </p:nvSpPr>
        <p:spPr bwMode="auto">
          <a:xfrm>
            <a:off x="325350" y="3325498"/>
            <a:ext cx="4176464" cy="720080"/>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600" dirty="0">
                <a:solidFill>
                  <a:schemeClr val="bg1"/>
                </a:solidFill>
                <a:latin typeface="Meiryo" panose="020B0604030504040204" pitchFamily="34" charset="-128"/>
                <a:ea typeface="Meiryo" panose="020B0604030504040204" pitchFamily="34" charset="-128"/>
              </a:rPr>
              <a:t>柔軟な</a:t>
            </a:r>
            <a:r>
              <a:rPr kumimoji="0" lang="en-US" altLang="ja-JP" sz="1600" dirty="0">
                <a:solidFill>
                  <a:schemeClr val="bg1"/>
                </a:solidFill>
                <a:latin typeface="Meiryo" panose="020B0604030504040204" pitchFamily="34" charset="-128"/>
                <a:ea typeface="Meiryo" panose="020B0604030504040204" pitchFamily="34" charset="-128"/>
              </a:rPr>
              <a:t>DB</a:t>
            </a:r>
            <a:r>
              <a:rPr kumimoji="0" lang="ja-JP" altLang="en-US" sz="1600" dirty="0">
                <a:solidFill>
                  <a:schemeClr val="bg1"/>
                </a:solidFill>
                <a:latin typeface="Meiryo" panose="020B0604030504040204" pitchFamily="34" charset="-128"/>
                <a:ea typeface="Meiryo" panose="020B0604030504040204" pitchFamily="34" charset="-128"/>
              </a:rPr>
              <a:t>構造と高い汎用性</a:t>
            </a:r>
          </a:p>
        </p:txBody>
      </p:sp>
      <p:sp>
        <p:nvSpPr>
          <p:cNvPr id="6" name="角丸四角形 5"/>
          <p:cNvSpPr/>
          <p:nvPr/>
        </p:nvSpPr>
        <p:spPr bwMode="auto">
          <a:xfrm>
            <a:off x="323528" y="4127340"/>
            <a:ext cx="4176464" cy="720080"/>
          </a:xfrm>
          <a:prstGeom prst="roundRect">
            <a:avLst>
              <a:gd name="adj" fmla="val 1901"/>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標準化された問合せ言語 </a:t>
            </a:r>
            <a:r>
              <a:rPr kumimoji="0" lang="en-US" altLang="ja-JP"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(SQL</a:t>
            </a:r>
            <a:r>
              <a:rPr kumimoji="0" lang="en-US" altLang="ja-JP" sz="1600" dirty="0">
                <a:solidFill>
                  <a:schemeClr val="bg1"/>
                </a:solidFill>
                <a:latin typeface="Meiryo" panose="020B0604030504040204" pitchFamily="34" charset="-128"/>
                <a:ea typeface="Meiryo" panose="020B0604030504040204" pitchFamily="34" charset="-128"/>
              </a:rPr>
              <a:t>)</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8" name="角丸四角形 7"/>
          <p:cNvSpPr/>
          <p:nvPr/>
        </p:nvSpPr>
        <p:spPr bwMode="auto">
          <a:xfrm>
            <a:off x="4652392" y="1730050"/>
            <a:ext cx="4176464" cy="1518832"/>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文書、画像、音声、動画などの</a:t>
            </a:r>
            <a:endParaRPr kumimoji="0" lang="en-US" altLang="ja-JP"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非構造化データの取り扱いに向かない</a:t>
            </a:r>
          </a:p>
        </p:txBody>
      </p:sp>
      <p:sp>
        <p:nvSpPr>
          <p:cNvPr id="9" name="角丸四角形 8"/>
          <p:cNvSpPr/>
          <p:nvPr/>
        </p:nvSpPr>
        <p:spPr bwMode="auto">
          <a:xfrm>
            <a:off x="325350" y="4941168"/>
            <a:ext cx="4176464" cy="720080"/>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dirty="0">
                <a:solidFill>
                  <a:schemeClr val="bg1"/>
                </a:solidFill>
                <a:latin typeface="Meiryo" panose="020B0604030504040204" pitchFamily="34" charset="-128"/>
                <a:ea typeface="Meiryo" panose="020B0604030504040204" pitchFamily="34" charset="-128"/>
              </a:rPr>
              <a:t>トランザクション処理に向く </a:t>
            </a:r>
            <a:r>
              <a:rPr kumimoji="0" lang="en-US" altLang="ja-JP" sz="1600" dirty="0">
                <a:solidFill>
                  <a:schemeClr val="bg1"/>
                </a:solidFill>
                <a:latin typeface="Meiryo" panose="020B0604030504040204" pitchFamily="34" charset="-128"/>
                <a:ea typeface="Meiryo" panose="020B0604030504040204" pitchFamily="34" charset="-128"/>
              </a:rPr>
              <a:t>(</a:t>
            </a:r>
            <a:r>
              <a:rPr kumimoji="0" lang="en-US" altLang="ja-JP"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ACID</a:t>
            </a:r>
            <a:r>
              <a:rPr kumimoji="0" lang="en-US" altLang="ja-JP" sz="1600" dirty="0">
                <a:solidFill>
                  <a:schemeClr val="bg1"/>
                </a:solidFill>
                <a:latin typeface="Meiryo" panose="020B0604030504040204" pitchFamily="34" charset="-128"/>
                <a:ea typeface="Meiryo" panose="020B0604030504040204" pitchFamily="34" charset="-128"/>
              </a:rPr>
              <a:t>)</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0" name="角丸四角形 9"/>
          <p:cNvSpPr/>
          <p:nvPr/>
        </p:nvSpPr>
        <p:spPr bwMode="auto">
          <a:xfrm>
            <a:off x="4652392" y="3325498"/>
            <a:ext cx="4176464" cy="1518832"/>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テーブル結合や整合性の確保など</a:t>
            </a:r>
            <a:endParaRPr kumimoji="0" lang="en-US" altLang="ja-JP"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処理のオーバーヘッドが大きい</a:t>
            </a:r>
          </a:p>
        </p:txBody>
      </p:sp>
      <p:sp>
        <p:nvSpPr>
          <p:cNvPr id="11" name="角丸四角形 10"/>
          <p:cNvSpPr/>
          <p:nvPr/>
        </p:nvSpPr>
        <p:spPr bwMode="auto">
          <a:xfrm>
            <a:off x="4652392" y="4941168"/>
            <a:ext cx="4176464" cy="720080"/>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大規模な分散処理に向かない</a:t>
            </a:r>
          </a:p>
        </p:txBody>
      </p:sp>
      <p:sp>
        <p:nvSpPr>
          <p:cNvPr id="21" name="角丸四角形 20"/>
          <p:cNvSpPr/>
          <p:nvPr/>
        </p:nvSpPr>
        <p:spPr bwMode="auto">
          <a:xfrm>
            <a:off x="330030" y="980728"/>
            <a:ext cx="4176464" cy="623209"/>
          </a:xfrm>
          <a:prstGeom prst="roundRect">
            <a:avLst>
              <a:gd name="adj" fmla="val 0"/>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メリット</a:t>
            </a:r>
          </a:p>
        </p:txBody>
      </p:sp>
      <p:sp>
        <p:nvSpPr>
          <p:cNvPr id="22" name="角丸四角形 21"/>
          <p:cNvSpPr/>
          <p:nvPr/>
        </p:nvSpPr>
        <p:spPr bwMode="auto">
          <a:xfrm>
            <a:off x="4652392" y="5805264"/>
            <a:ext cx="4176464" cy="623209"/>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dirty="0">
                <a:solidFill>
                  <a:schemeClr val="bg1"/>
                </a:solidFill>
                <a:latin typeface="Meiryo" panose="020B0604030504040204" pitchFamily="34" charset="-128"/>
                <a:ea typeface="Meiryo" panose="020B0604030504040204" pitchFamily="34" charset="-128"/>
              </a:rPr>
              <a:t>新しい</a:t>
            </a:r>
            <a:r>
              <a:rPr kumimoji="0" lang="en-US" altLang="ja-JP" sz="2000" dirty="0">
                <a:solidFill>
                  <a:schemeClr val="bg1"/>
                </a:solidFill>
                <a:latin typeface="Meiryo" panose="020B0604030504040204" pitchFamily="34" charset="-128"/>
                <a:ea typeface="Meiryo" panose="020B0604030504040204" pitchFamily="34" charset="-128"/>
              </a:rPr>
              <a:t>DB = NoSQL</a:t>
            </a:r>
            <a:endParaRPr kumimoji="0" lang="ja-JP" altLang="en-US" sz="20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p:txBody>
      </p:sp>
      <p:sp>
        <p:nvSpPr>
          <p:cNvPr id="14" name="角丸四角形 13"/>
          <p:cNvSpPr/>
          <p:nvPr/>
        </p:nvSpPr>
        <p:spPr bwMode="auto">
          <a:xfrm>
            <a:off x="4652392" y="980728"/>
            <a:ext cx="4176464" cy="623209"/>
          </a:xfrm>
          <a:prstGeom prst="roundRect">
            <a:avLst>
              <a:gd name="adj" fmla="val 0"/>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デメリット</a:t>
            </a:r>
          </a:p>
        </p:txBody>
      </p:sp>
      <p:sp>
        <p:nvSpPr>
          <p:cNvPr id="12" name="右矢印 11"/>
          <p:cNvSpPr/>
          <p:nvPr/>
        </p:nvSpPr>
        <p:spPr bwMode="auto">
          <a:xfrm>
            <a:off x="330030" y="5805264"/>
            <a:ext cx="4169962" cy="623209"/>
          </a:xfrm>
          <a:prstGeom prst="rightArrow">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3507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0" grpId="0" animBg="1"/>
      <p:bldP spid="11" grpId="0" animBg="1"/>
      <p:bldP spid="21" grpId="0" animBg="1"/>
      <p:bldP spid="22" grpId="0" animBg="1"/>
      <p:bldP spid="14"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構造化</a:t>
            </a:r>
            <a:r>
              <a:rPr kumimoji="1" lang="ja-JP" altLang="en-US" dirty="0"/>
              <a:t>データと非構造化データ</a:t>
            </a:r>
          </a:p>
        </p:txBody>
      </p:sp>
      <p:graphicFrame>
        <p:nvGraphicFramePr>
          <p:cNvPr id="4" name="図表 3"/>
          <p:cNvGraphicFramePr/>
          <p:nvPr>
            <p:extLst>
              <p:ext uri="{D42A27DB-BD31-4B8C-83A1-F6EECF244321}">
                <p14:modId xmlns:p14="http://schemas.microsoft.com/office/powerpoint/2010/main" val="3699297756"/>
              </p:ext>
            </p:extLst>
          </p:nvPr>
        </p:nvGraphicFramePr>
        <p:xfrm>
          <a:off x="-539578" y="1046541"/>
          <a:ext cx="5136295" cy="3389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角丸四角形吹き出し 4"/>
          <p:cNvSpPr/>
          <p:nvPr/>
        </p:nvSpPr>
        <p:spPr>
          <a:xfrm>
            <a:off x="4151857" y="3194888"/>
            <a:ext cx="3064483" cy="927449"/>
          </a:xfrm>
          <a:prstGeom prst="wedgeRoundRectCallout">
            <a:avLst>
              <a:gd name="adj1" fmla="val -85416"/>
              <a:gd name="adj2" fmla="val 10025"/>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構造やサイズの決まっているデータ</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見積書・納品書・在庫管理</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顧客リスト・部品リスト　など</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角丸四角形吹き出し 5"/>
          <p:cNvSpPr/>
          <p:nvPr/>
        </p:nvSpPr>
        <p:spPr>
          <a:xfrm>
            <a:off x="4151858" y="2175109"/>
            <a:ext cx="3064483" cy="927449"/>
          </a:xfrm>
          <a:prstGeom prst="wedgeRoundRectCallout">
            <a:avLst>
              <a:gd name="adj1" fmla="val -85416"/>
              <a:gd name="adj2" fmla="val 10025"/>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構造・サイズが概ね決まっているデータ</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営業日報・</a:t>
            </a: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ブログ・</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SNS</a:t>
            </a: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　など</a:t>
            </a:r>
          </a:p>
        </p:txBody>
      </p:sp>
      <p:sp>
        <p:nvSpPr>
          <p:cNvPr id="7" name="角丸四角形吹き出し 6"/>
          <p:cNvSpPr/>
          <p:nvPr/>
        </p:nvSpPr>
        <p:spPr>
          <a:xfrm>
            <a:off x="4151859" y="1159288"/>
            <a:ext cx="3064483" cy="927449"/>
          </a:xfrm>
          <a:prstGeom prst="wedgeRoundRectCallout">
            <a:avLst>
              <a:gd name="adj1" fmla="val -85416"/>
              <a:gd name="adj2" fmla="val 10025"/>
              <a:gd name="adj3" fmla="val 16667"/>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構造・サイズが決まっていないデータ</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企画書・提案書・</a:t>
            </a:r>
            <a:r>
              <a:rPr lang="en-US" altLang="ja-JP" sz="1200" dirty="0">
                <a:solidFill>
                  <a:srgbClr val="FFFFFF"/>
                </a:solidFill>
                <a:latin typeface="Meiryo" panose="020B0604030504040204" pitchFamily="34" charset="-128"/>
                <a:ea typeface="Meiryo" panose="020B0604030504040204" pitchFamily="34" charset="-128"/>
                <a:cs typeface="ＭＳ Ｐゴシック"/>
              </a:rPr>
              <a:t>Web</a:t>
            </a:r>
            <a:r>
              <a:rPr lang="ja-JP" altLang="en-US" sz="1200" dirty="0">
                <a:solidFill>
                  <a:srgbClr val="FFFFFF"/>
                </a:solidFill>
                <a:latin typeface="Meiryo" panose="020B0604030504040204" pitchFamily="34" charset="-128"/>
                <a:ea typeface="Meiryo" panose="020B0604030504040204" pitchFamily="34" charset="-128"/>
                <a:cs typeface="ＭＳ Ｐゴシック"/>
              </a:rPr>
              <a:t>サイト</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ビデオ・画像・音声　など</a:t>
            </a:r>
          </a:p>
        </p:txBody>
      </p:sp>
      <p:sp>
        <p:nvSpPr>
          <p:cNvPr id="8" name="角丸四角形 7"/>
          <p:cNvSpPr/>
          <p:nvPr/>
        </p:nvSpPr>
        <p:spPr>
          <a:xfrm>
            <a:off x="7339911" y="1159287"/>
            <a:ext cx="1379940" cy="1920963"/>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ファイル</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サーバー</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dirty="0">
                <a:solidFill>
                  <a:srgbClr val="FFFFFF"/>
                </a:solidFill>
                <a:latin typeface="Meiryo" panose="020B0604030504040204" pitchFamily="34" charset="-128"/>
                <a:ea typeface="Meiryo" panose="020B0604030504040204" pitchFamily="34" charset="-128"/>
                <a:cs typeface="ＭＳ Ｐゴシック"/>
              </a:rPr>
              <a:t>グループ</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dirty="0">
                <a:solidFill>
                  <a:srgbClr val="FFFFFF"/>
                </a:solidFill>
                <a:latin typeface="Meiryo" panose="020B0604030504040204" pitchFamily="34" charset="-128"/>
                <a:ea typeface="Meiryo" panose="020B0604030504040204" pitchFamily="34" charset="-128"/>
                <a:cs typeface="ＭＳ Ｐゴシック"/>
              </a:rPr>
              <a:t>ウェア</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角丸四角形 8"/>
          <p:cNvSpPr/>
          <p:nvPr/>
        </p:nvSpPr>
        <p:spPr>
          <a:xfrm>
            <a:off x="7339911" y="3194888"/>
            <a:ext cx="1379940" cy="927449"/>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RDBMS</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p:cNvSpPr/>
          <p:nvPr/>
        </p:nvSpPr>
        <p:spPr>
          <a:xfrm>
            <a:off x="457200" y="4757351"/>
            <a:ext cx="3066486" cy="481913"/>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RDBMS</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は構造化データの処理に向いている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p:cNvSpPr/>
          <p:nvPr/>
        </p:nvSpPr>
        <p:spPr>
          <a:xfrm>
            <a:off x="457200" y="5325761"/>
            <a:ext cx="3066486" cy="481913"/>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現実世界では非構造化データが大半を占める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角丸四角形 11"/>
          <p:cNvSpPr/>
          <p:nvPr/>
        </p:nvSpPr>
        <p:spPr>
          <a:xfrm>
            <a:off x="457200" y="5918886"/>
            <a:ext cx="3066486" cy="481913"/>
          </a:xfrm>
          <a:prstGeom prst="roundRect">
            <a:avLst>
              <a:gd name="adj" fmla="val 0"/>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rgbClr val="FFFFFF"/>
                </a:solidFill>
                <a:latin typeface="Meiryo" panose="020B0604030504040204" pitchFamily="34" charset="-128"/>
                <a:ea typeface="Meiryo" panose="020B0604030504040204" pitchFamily="34" charset="-128"/>
                <a:cs typeface="ＭＳ Ｐゴシック"/>
              </a:rPr>
              <a:t>今後</a:t>
            </a:r>
            <a:r>
              <a:rPr lang="en-US" altLang="ja-JP" sz="1400" dirty="0">
                <a:solidFill>
                  <a:srgbClr val="FFFFFF"/>
                </a:solidFill>
                <a:latin typeface="Meiryo" panose="020B0604030504040204" pitchFamily="34" charset="-128"/>
                <a:ea typeface="Meiryo" panose="020B0604030504040204" pitchFamily="34" charset="-128"/>
                <a:cs typeface="ＭＳ Ｐゴシック"/>
              </a:rPr>
              <a:t>Web/SNS/</a:t>
            </a:r>
            <a:r>
              <a:rPr lang="ja-JP" altLang="en-US" sz="1400" dirty="0">
                <a:solidFill>
                  <a:srgbClr val="FFFFFF"/>
                </a:solidFill>
                <a:latin typeface="Meiryo" panose="020B0604030504040204" pitchFamily="34" charset="-128"/>
                <a:ea typeface="Meiryo" panose="020B0604030504040204" pitchFamily="34" charset="-128"/>
                <a:cs typeface="ＭＳ Ｐゴシック"/>
              </a:rPr>
              <a:t>モバイル</a:t>
            </a:r>
            <a:r>
              <a:rPr lang="en-US" altLang="ja-JP" sz="1400" dirty="0">
                <a:solidFill>
                  <a:srgbClr val="FFFFFF"/>
                </a:solidFill>
                <a:latin typeface="Meiryo" panose="020B0604030504040204" pitchFamily="34" charset="-128"/>
                <a:ea typeface="Meiryo" panose="020B0604030504040204" pitchFamily="34" charset="-128"/>
                <a:cs typeface="ＭＳ Ｐゴシック"/>
              </a:rPr>
              <a:t>/</a:t>
            </a:r>
            <a:r>
              <a:rPr lang="en-US" altLang="ja-JP" sz="1400">
                <a:solidFill>
                  <a:srgbClr val="FFFFFF"/>
                </a:solidFill>
                <a:latin typeface="Meiryo" panose="020B0604030504040204" pitchFamily="34" charset="-128"/>
                <a:ea typeface="Meiryo" panose="020B0604030504040204" pitchFamily="34" charset="-128"/>
                <a:cs typeface="ＭＳ Ｐゴシック"/>
              </a:rPr>
              <a:t>IoT</a:t>
            </a:r>
            <a:r>
              <a:rPr lang="ja-JP" altLang="en-US" sz="1400">
                <a:solidFill>
                  <a:srgbClr val="FFFFFF"/>
                </a:solidFill>
                <a:latin typeface="Meiryo" panose="020B0604030504040204" pitchFamily="34" charset="-128"/>
                <a:ea typeface="Meiryo" panose="020B0604030504040204" pitchFamily="34" charset="-128"/>
                <a:cs typeface="ＭＳ Ｐゴシック"/>
              </a:rPr>
              <a:t>の</a:t>
            </a:r>
            <a:r>
              <a:rPr lang="ja-JP" altLang="en-US" sz="1400" dirty="0">
                <a:solidFill>
                  <a:srgbClr val="FFFFFF"/>
                </a:solidFill>
                <a:latin typeface="Meiryo" panose="020B0604030504040204" pitchFamily="34" charset="-128"/>
                <a:ea typeface="Meiryo" panose="020B0604030504040204" pitchFamily="34" charset="-128"/>
                <a:cs typeface="ＭＳ Ｐゴシック"/>
              </a:rPr>
              <a:t>普及でデータ量が爆発的に増える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右矢印 2"/>
          <p:cNvSpPr/>
          <p:nvPr/>
        </p:nvSpPr>
        <p:spPr>
          <a:xfrm>
            <a:off x="3818224" y="4757351"/>
            <a:ext cx="667265" cy="1643448"/>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p:cNvSpPr/>
          <p:nvPr/>
        </p:nvSpPr>
        <p:spPr>
          <a:xfrm>
            <a:off x="4707923" y="4757351"/>
            <a:ext cx="4011927" cy="48191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大量の非構造化データ</a:t>
            </a:r>
            <a:r>
              <a:rPr lang="ja-JP" altLang="en-US" sz="1400" dirty="0">
                <a:solidFill>
                  <a:srgbClr val="FFFFFF"/>
                </a:solidFill>
                <a:latin typeface="Meiryo" panose="020B0604030504040204" pitchFamily="34" charset="-128"/>
                <a:ea typeface="Meiryo" panose="020B0604030504040204" pitchFamily="34" charset="-128"/>
                <a:cs typeface="ＭＳ Ｐゴシック"/>
              </a:rPr>
              <a:t>を効率的に処理する必要</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p:cNvSpPr/>
          <p:nvPr/>
        </p:nvSpPr>
        <p:spPr>
          <a:xfrm>
            <a:off x="4707924" y="5325760"/>
            <a:ext cx="4011927" cy="107503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RDBMS</a:t>
            </a:r>
            <a:r>
              <a:rPr kumimoji="1" lang="ja-JP" altLang="en-US" sz="2400" dirty="0">
                <a:solidFill>
                  <a:srgbClr val="FFFFFF"/>
                </a:solidFill>
                <a:latin typeface="Meiryo" panose="020B0604030504040204" pitchFamily="34" charset="-128"/>
                <a:ea typeface="Meiryo" panose="020B0604030504040204" pitchFamily="34" charset="-128"/>
                <a:cs typeface="ＭＳ Ｐゴシック"/>
              </a:rPr>
              <a:t>ではない</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400" dirty="0">
                <a:solidFill>
                  <a:srgbClr val="FFFFFF"/>
                </a:solidFill>
                <a:latin typeface="Meiryo" panose="020B0604030504040204" pitchFamily="34" charset="-128"/>
                <a:ea typeface="Meiryo" panose="020B0604030504040204" pitchFamily="34" charset="-128"/>
                <a:cs typeface="ＭＳ Ｐゴシック"/>
              </a:rPr>
              <a:t>新しい</a:t>
            </a: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DBMS</a:t>
            </a:r>
            <a:r>
              <a:rPr kumimoji="1" lang="ja-JP" altLang="en-US" sz="2400" dirty="0">
                <a:solidFill>
                  <a:srgbClr val="FFFFFF"/>
                </a:solidFill>
                <a:latin typeface="Meiryo" panose="020B0604030504040204" pitchFamily="34" charset="-128"/>
                <a:ea typeface="Meiryo" panose="020B0604030504040204" pitchFamily="34" charset="-128"/>
                <a:cs typeface="ＭＳ Ｐゴシック"/>
              </a:rPr>
              <a:t>が必要</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29059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966D3C51-D67E-45EB-AC33-4CC0A6981C06}"/>
                                            </p:graphicEl>
                                          </p:spTgt>
                                        </p:tgtEl>
                                        <p:attrNameLst>
                                          <p:attrName>style.visibility</p:attrName>
                                        </p:attrNameLst>
                                      </p:cBhvr>
                                      <p:to>
                                        <p:strVal val="visible"/>
                                      </p:to>
                                    </p:set>
                                    <p:animEffect transition="in" filter="wipe(down)">
                                      <p:cBhvr>
                                        <p:cTn id="7" dur="500"/>
                                        <p:tgtEl>
                                          <p:spTgt spid="4">
                                            <p:graphicEl>
                                              <a:dgm id="{966D3C51-D67E-45EB-AC33-4CC0A6981C06}"/>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BEFACDC8-878A-4FE5-8C3B-65AB2E485B7E}"/>
                                            </p:graphicEl>
                                          </p:spTgt>
                                        </p:tgtEl>
                                        <p:attrNameLst>
                                          <p:attrName>style.visibility</p:attrName>
                                        </p:attrNameLst>
                                      </p:cBhvr>
                                      <p:to>
                                        <p:strVal val="visible"/>
                                      </p:to>
                                    </p:set>
                                    <p:animEffect transition="in" filter="wipe(down)">
                                      <p:cBhvr>
                                        <p:cTn id="11" dur="500"/>
                                        <p:tgtEl>
                                          <p:spTgt spid="4">
                                            <p:graphicEl>
                                              <a:dgm id="{BEFACDC8-878A-4FE5-8C3B-65AB2E485B7E}"/>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6FB90737-BDB0-4B7D-945F-02626A5833E3}"/>
                                            </p:graphicEl>
                                          </p:spTgt>
                                        </p:tgtEl>
                                        <p:attrNameLst>
                                          <p:attrName>style.visibility</p:attrName>
                                        </p:attrNameLst>
                                      </p:cBhvr>
                                      <p:to>
                                        <p:strVal val="visible"/>
                                      </p:to>
                                    </p:set>
                                    <p:animEffect transition="in" filter="wipe(down)">
                                      <p:cBhvr>
                                        <p:cTn id="15" dur="500"/>
                                        <p:tgtEl>
                                          <p:spTgt spid="4">
                                            <p:graphicEl>
                                              <a:dgm id="{6FB90737-BDB0-4B7D-945F-02626A5833E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rev="1"/>
        </p:bldSub>
      </p:bldGraphic>
      <p:bldP spid="5" grpId="0" animBg="1"/>
      <p:bldP spid="6" grpId="0" animBg="1"/>
      <p:bldP spid="7" grpId="0" animBg="1"/>
      <p:bldP spid="8" grpId="0" animBg="1"/>
      <p:bldP spid="9" grpId="0" animBg="1"/>
      <p:bldP spid="10" grpId="0" animBg="1"/>
      <p:bldP spid="11" grpId="0" animBg="1"/>
      <p:bldP spid="12" grpId="0" animBg="1"/>
      <p:bldP spid="3"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a:t>現実のビジネスや業務で発生するデータは不定型</a:t>
            </a:r>
          </a:p>
        </p:txBody>
      </p:sp>
      <p:sp>
        <p:nvSpPr>
          <p:cNvPr id="45057" name="Rectangle 19"/>
          <p:cNvSpPr>
            <a:spLocks noGrp="1" noChangeArrowheads="1"/>
          </p:cNvSpPr>
          <p:nvPr>
            <p:ph type="ftr" sz="quarter" idx="4294967295"/>
          </p:nvPr>
        </p:nvSpPr>
        <p:spPr>
          <a:xfrm>
            <a:off x="0" y="6553200"/>
            <a:ext cx="9144000" cy="304800"/>
          </a:xfrm>
          <a:prstGeom prst="rect">
            <a:avLst/>
          </a:prstGeom>
          <a:solidFill>
            <a:schemeClr val="bg1"/>
          </a:solidFill>
          <a:ln/>
          <a:extLst/>
        </p:spPr>
        <p:txBody>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en-US" altLang="ja-JP" sz="900" dirty="0">
                <a:latin typeface="+mn-lt"/>
                <a:ea typeface="+mn-ea"/>
              </a:rPr>
              <a:t>Copyright © 2012 </a:t>
            </a:r>
            <a:r>
              <a:rPr lang="en-US" altLang="ja-JP" sz="900" dirty="0" err="1">
                <a:latin typeface="+mn-lt"/>
                <a:ea typeface="+mn-ea"/>
              </a:rPr>
              <a:t>CyberTech</a:t>
            </a:r>
            <a:r>
              <a:rPr lang="en-US" altLang="ja-JP" sz="900" dirty="0">
                <a:latin typeface="+mn-lt"/>
                <a:ea typeface="+mn-ea"/>
              </a:rPr>
              <a:t> Corporation. All rights reserved.</a:t>
            </a:r>
            <a:endParaRPr lang="ja-JP" altLang="en-US" sz="900" dirty="0">
              <a:latin typeface="+mn-lt"/>
              <a:ea typeface="+mn-ea"/>
            </a:endParaRPr>
          </a:p>
        </p:txBody>
      </p:sp>
      <p:pic>
        <p:nvPicPr>
          <p:cNvPr id="45061"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9206" y="2095500"/>
            <a:ext cx="6605587" cy="427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pic>
    </p:spTree>
    <p:extLst>
      <p:ext uri="{BB962C8B-B14F-4D97-AF65-F5344CB8AC3E}">
        <p14:creationId xmlns:p14="http://schemas.microsoft.com/office/powerpoint/2010/main" val="3640868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新たな要求</a:t>
            </a:r>
          </a:p>
        </p:txBody>
      </p:sp>
      <p:sp>
        <p:nvSpPr>
          <p:cNvPr id="4" name="角丸四角形 3"/>
          <p:cNvSpPr/>
          <p:nvPr/>
        </p:nvSpPr>
        <p:spPr>
          <a:xfrm>
            <a:off x="548640" y="927237"/>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検索</a:t>
            </a:r>
          </a:p>
        </p:txBody>
      </p:sp>
      <p:sp>
        <p:nvSpPr>
          <p:cNvPr id="5" name="角丸四角形 4"/>
          <p:cNvSpPr/>
          <p:nvPr/>
        </p:nvSpPr>
        <p:spPr>
          <a:xfrm>
            <a:off x="548640" y="1836578"/>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EC/Web</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サービス</a:t>
            </a:r>
          </a:p>
        </p:txBody>
      </p:sp>
      <p:sp>
        <p:nvSpPr>
          <p:cNvPr id="6" name="角丸四角形 5"/>
          <p:cNvSpPr/>
          <p:nvPr/>
        </p:nvSpPr>
        <p:spPr>
          <a:xfrm>
            <a:off x="548640" y="2745919"/>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SNS/</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オンラインゲーム</a:t>
            </a:r>
          </a:p>
        </p:txBody>
      </p:sp>
      <p:sp>
        <p:nvSpPr>
          <p:cNvPr id="7" name="角丸四角形 6"/>
          <p:cNvSpPr/>
          <p:nvPr/>
        </p:nvSpPr>
        <p:spPr>
          <a:xfrm>
            <a:off x="548640" y="3655260"/>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IoT</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/M</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２</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M</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角丸四角形 7"/>
          <p:cNvSpPr/>
          <p:nvPr/>
        </p:nvSpPr>
        <p:spPr>
          <a:xfrm>
            <a:off x="548640" y="4605241"/>
            <a:ext cx="2174240" cy="822960"/>
          </a:xfrm>
          <a:prstGeom prst="roundRect">
            <a:avLst>
              <a:gd name="adj" fmla="val 0"/>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機械学習</a:t>
            </a:r>
          </a:p>
        </p:txBody>
      </p:sp>
      <p:sp>
        <p:nvSpPr>
          <p:cNvPr id="9" name="角丸四角形 8"/>
          <p:cNvSpPr/>
          <p:nvPr/>
        </p:nvSpPr>
        <p:spPr>
          <a:xfrm>
            <a:off x="2824480" y="927237"/>
            <a:ext cx="1076960" cy="4500964"/>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050" dirty="0">
                <a:solidFill>
                  <a:srgbClr val="FFFFFF"/>
                </a:solidFill>
                <a:latin typeface="Meiryo" panose="020B0604030504040204" pitchFamily="34" charset="-128"/>
                <a:ea typeface="Meiryo" panose="020B0604030504040204" pitchFamily="34" charset="-128"/>
                <a:cs typeface="ＭＳ Ｐゴシック"/>
              </a:rPr>
              <a:t>大量データ・高速・多頻度・リアルタイム</a:t>
            </a:r>
          </a:p>
        </p:txBody>
      </p:sp>
      <p:sp>
        <p:nvSpPr>
          <p:cNvPr id="10" name="角丸四角形 9"/>
          <p:cNvSpPr/>
          <p:nvPr/>
        </p:nvSpPr>
        <p:spPr>
          <a:xfrm>
            <a:off x="4003040" y="927237"/>
            <a:ext cx="1076960" cy="4500964"/>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正規化されていない多様な非定型データ</a:t>
            </a:r>
          </a:p>
        </p:txBody>
      </p:sp>
      <p:sp>
        <p:nvSpPr>
          <p:cNvPr id="11" name="角丸四角形 10"/>
          <p:cNvSpPr/>
          <p:nvPr/>
        </p:nvSpPr>
        <p:spPr>
          <a:xfrm>
            <a:off x="5181600" y="927237"/>
            <a:ext cx="1076960" cy="4500964"/>
          </a:xfrm>
          <a:prstGeom prst="roundRect">
            <a:avLst>
              <a:gd name="adj" fmla="val 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サービスの進化によって変わるデータ構造</a:t>
            </a:r>
          </a:p>
        </p:txBody>
      </p:sp>
      <p:sp>
        <p:nvSpPr>
          <p:cNvPr id="12" name="角丸四角形 11"/>
          <p:cNvSpPr/>
          <p:nvPr/>
        </p:nvSpPr>
        <p:spPr>
          <a:xfrm>
            <a:off x="6360160" y="927237"/>
            <a:ext cx="2296160" cy="1440000"/>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パフォーマンス</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これまでとは桁違いの処理能力</a:t>
            </a:r>
          </a:p>
        </p:txBody>
      </p:sp>
      <p:sp>
        <p:nvSpPr>
          <p:cNvPr id="13" name="角丸四角形 12"/>
          <p:cNvSpPr/>
          <p:nvPr/>
        </p:nvSpPr>
        <p:spPr>
          <a:xfrm>
            <a:off x="6360160" y="2457719"/>
            <a:ext cx="2296160" cy="1440000"/>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スケーラビリティ</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dirty="0">
                <a:solidFill>
                  <a:srgbClr val="FFFFFF"/>
                </a:solidFill>
                <a:latin typeface="Meiryo" panose="020B0604030504040204" pitchFamily="34" charset="-128"/>
                <a:ea typeface="Meiryo" panose="020B0604030504040204" pitchFamily="34" charset="-128"/>
                <a:cs typeface="ＭＳ Ｐゴシック"/>
              </a:rPr>
              <a:t>大規模分散処理</a:t>
            </a:r>
          </a:p>
        </p:txBody>
      </p:sp>
      <p:sp>
        <p:nvSpPr>
          <p:cNvPr id="14" name="角丸四角形 13"/>
          <p:cNvSpPr/>
          <p:nvPr/>
        </p:nvSpPr>
        <p:spPr>
          <a:xfrm>
            <a:off x="6360160" y="3988201"/>
            <a:ext cx="2296160" cy="1440000"/>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フレキシビリティ</a:t>
            </a:r>
            <a:endParaRPr kumimoji="1" lang="en-US" altLang="ja-JP"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非定型</a:t>
            </a:r>
            <a:r>
              <a:rPr kumimoji="1" lang="en-US" altLang="ja-JP" sz="105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非構造化</a:t>
            </a:r>
            <a:r>
              <a:rPr kumimoji="1" lang="en-US" altLang="ja-JP" sz="105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データへの対応</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スキーマレスの柔軟な設計</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p:cNvSpPr/>
          <p:nvPr/>
        </p:nvSpPr>
        <p:spPr bwMode="auto">
          <a:xfrm>
            <a:off x="548640" y="5539730"/>
            <a:ext cx="2174240" cy="825258"/>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rPr>
              <a:t>まったく新しい</a:t>
            </a:r>
            <a:r>
              <a:rPr kumimoji="0" lang="en-US" altLang="ja-JP" sz="2000" dirty="0">
                <a:solidFill>
                  <a:schemeClr val="bg1"/>
                </a:solidFill>
                <a:latin typeface="Meiryo" panose="020B0604030504040204" pitchFamily="34" charset="-128"/>
                <a:ea typeface="Meiryo" panose="020B0604030504040204" pitchFamily="34" charset="-128"/>
              </a:rPr>
              <a:t>DBMS</a:t>
            </a:r>
            <a:r>
              <a:rPr kumimoji="0" lang="ja-JP" altLang="en-US" sz="2000" dirty="0">
                <a:solidFill>
                  <a:schemeClr val="bg1"/>
                </a:solidFill>
                <a:latin typeface="Meiryo" panose="020B0604030504040204" pitchFamily="34" charset="-128"/>
                <a:ea typeface="Meiryo" panose="020B0604030504040204" pitchFamily="34" charset="-128"/>
              </a:rPr>
              <a:t>が必要</a:t>
            </a:r>
            <a:endParaRPr kumimoji="0" lang="ja-JP" altLang="en-US" sz="20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2824480" y="5539730"/>
            <a:ext cx="5831840" cy="825258"/>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US" altLang="ja-JP" dirty="0">
                <a:solidFill>
                  <a:srgbClr val="FFFFFF"/>
                </a:solidFill>
                <a:latin typeface="Meiryo" panose="020B0604030504040204" pitchFamily="34" charset="-128"/>
                <a:ea typeface="Meiryo" panose="020B0604030504040204" pitchFamily="34" charset="-128"/>
                <a:cs typeface="ＭＳ Ｐゴシック"/>
              </a:rPr>
              <a:t>NoSQL (Not only SQL = SQL </a:t>
            </a:r>
            <a:r>
              <a:rPr lang="ja-JP" altLang="en-US" dirty="0" err="1">
                <a:solidFill>
                  <a:srgbClr val="FFFFFF"/>
                </a:solidFill>
                <a:latin typeface="Meiryo" panose="020B0604030504040204" pitchFamily="34" charset="-128"/>
                <a:ea typeface="Meiryo" panose="020B0604030504040204" pitchFamily="34" charset="-128"/>
                <a:cs typeface="ＭＳ Ｐゴシック"/>
              </a:rPr>
              <a:t>だけ</a:t>
            </a:r>
            <a:r>
              <a:rPr lang="ja-JP" altLang="en-US" dirty="0">
                <a:solidFill>
                  <a:srgbClr val="FFFFFF"/>
                </a:solidFill>
                <a:latin typeface="Meiryo" panose="020B0604030504040204" pitchFamily="34" charset="-128"/>
                <a:ea typeface="Meiryo" panose="020B0604030504040204" pitchFamily="34" charset="-128"/>
                <a:cs typeface="ＭＳ Ｐゴシック"/>
              </a:rPr>
              <a:t>じゃない</a:t>
            </a:r>
            <a:r>
              <a:rPr lang="en-US" altLang="ja-JP" dirty="0">
                <a:solidFill>
                  <a:srgbClr val="FFFFFF"/>
                </a:solidFill>
                <a:latin typeface="Meiryo" panose="020B0604030504040204" pitchFamily="34" charset="-128"/>
                <a:ea typeface="Meiryo" panose="020B0604030504040204" pitchFamily="34" charset="-128"/>
                <a:cs typeface="ＭＳ Ｐゴシック"/>
              </a:rPr>
              <a:t>)</a:t>
            </a:r>
          </a:p>
          <a:p>
            <a:pPr algn="ctr"/>
            <a:r>
              <a:rPr lang="en-US" altLang="ja-JP" dirty="0">
                <a:solidFill>
                  <a:srgbClr val="FFFFFF"/>
                </a:solidFill>
                <a:latin typeface="Meiryo" panose="020B0604030504040204" pitchFamily="34" charset="-128"/>
                <a:ea typeface="Meiryo" panose="020B0604030504040204" pitchFamily="34" charset="-128"/>
                <a:cs typeface="ＭＳ Ｐゴシック"/>
              </a:rPr>
              <a:t>SQL</a:t>
            </a:r>
            <a:r>
              <a:rPr lang="ja-JP" altLang="en-US" dirty="0">
                <a:solidFill>
                  <a:srgbClr val="FFFFFF"/>
                </a:solidFill>
                <a:latin typeface="Meiryo" panose="020B0604030504040204" pitchFamily="34" charset="-128"/>
                <a:ea typeface="Meiryo" panose="020B0604030504040204" pitchFamily="34" charset="-128"/>
                <a:cs typeface="ＭＳ Ｐゴシック"/>
              </a:rPr>
              <a:t>を使わない </a:t>
            </a:r>
            <a:r>
              <a:rPr lang="en-US" altLang="ja-JP" dirty="0">
                <a:solidFill>
                  <a:srgbClr val="FFFFFF"/>
                </a:solidFill>
                <a:latin typeface="Meiryo" panose="020B0604030504040204" pitchFamily="34" charset="-128"/>
                <a:ea typeface="Meiryo" panose="020B0604030504040204" pitchFamily="34" charset="-128"/>
                <a:cs typeface="ＭＳ Ｐゴシック"/>
              </a:rPr>
              <a:t>(RDBMS </a:t>
            </a:r>
            <a:r>
              <a:rPr lang="ja-JP" altLang="en-US" dirty="0">
                <a:solidFill>
                  <a:srgbClr val="FFFFFF"/>
                </a:solidFill>
                <a:latin typeface="Meiryo" panose="020B0604030504040204" pitchFamily="34" charset="-128"/>
                <a:ea typeface="Meiryo" panose="020B0604030504040204" pitchFamily="34" charset="-128"/>
                <a:cs typeface="ＭＳ Ｐゴシック"/>
              </a:rPr>
              <a:t>では無い</a:t>
            </a:r>
            <a:r>
              <a:rPr lang="en-US" altLang="ja-JP" dirty="0">
                <a:solidFill>
                  <a:srgbClr val="FFFFFF"/>
                </a:solidFill>
                <a:latin typeface="Meiryo" panose="020B0604030504040204" pitchFamily="34" charset="-128"/>
                <a:ea typeface="Meiryo" panose="020B0604030504040204" pitchFamily="34" charset="-128"/>
                <a:cs typeface="ＭＳ Ｐゴシック"/>
              </a:rPr>
              <a:t>) </a:t>
            </a:r>
            <a:r>
              <a:rPr lang="ja-JP" altLang="en-US" dirty="0">
                <a:solidFill>
                  <a:srgbClr val="FFFFFF"/>
                </a:solidFill>
                <a:latin typeface="Meiryo" panose="020B0604030504040204" pitchFamily="34" charset="-128"/>
                <a:ea typeface="Meiryo" panose="020B0604030504040204" pitchFamily="34" charset="-128"/>
                <a:cs typeface="ＭＳ Ｐゴシック"/>
              </a:rPr>
              <a:t>データベース</a:t>
            </a:r>
          </a:p>
        </p:txBody>
      </p:sp>
    </p:spTree>
    <p:extLst>
      <p:ext uri="{BB962C8B-B14F-4D97-AF65-F5344CB8AC3E}">
        <p14:creationId xmlns:p14="http://schemas.microsoft.com/office/powerpoint/2010/main" val="22884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RDBMS</a:t>
            </a:r>
            <a:r>
              <a:rPr kumimoji="1" lang="ja-JP" altLang="en-US" dirty="0"/>
              <a:t>と</a:t>
            </a:r>
            <a:r>
              <a:rPr kumimoji="1" lang="en-US" altLang="ja-JP" dirty="0"/>
              <a:t>Key Value Store (KVS)</a:t>
            </a:r>
            <a:endParaRPr kumimoji="1" lang="ja-JP" altLang="en-US" dirty="0"/>
          </a:p>
        </p:txBody>
      </p:sp>
      <p:sp>
        <p:nvSpPr>
          <p:cNvPr id="3" name="円柱 2"/>
          <p:cNvSpPr/>
          <p:nvPr/>
        </p:nvSpPr>
        <p:spPr bwMode="auto">
          <a:xfrm>
            <a:off x="1043608" y="4321024"/>
            <a:ext cx="3384376" cy="2132312"/>
          </a:xfrm>
          <a:prstGeom prst="can">
            <a:avLst>
              <a:gd name="adj" fmla="val 20831"/>
            </a:avLst>
          </a:prstGeom>
          <a:solidFill>
            <a:schemeClr val="accent1"/>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cxnSp>
        <p:nvCxnSpPr>
          <p:cNvPr id="8" name="直線コネクタ 7"/>
          <p:cNvCxnSpPr>
            <a:stCxn id="4" idx="3"/>
            <a:endCxn id="5" idx="1"/>
          </p:cNvCxnSpPr>
          <p:nvPr/>
        </p:nvCxnSpPr>
        <p:spPr bwMode="auto">
          <a:xfrm>
            <a:off x="2435424" y="5187321"/>
            <a:ext cx="624408" cy="144016"/>
          </a:xfrm>
          <a:prstGeom prst="line">
            <a:avLst/>
          </a:prstGeom>
          <a:solidFill>
            <a:schemeClr val="bg1"/>
          </a:solidFill>
          <a:ln w="38100" cap="flat" cmpd="sng" algn="ctr">
            <a:solidFill>
              <a:srgbClr val="4168A7"/>
            </a:solidFill>
            <a:prstDash val="solid"/>
            <a:round/>
            <a:headEnd type="none" w="med" len="med"/>
            <a:tailEnd type="none" w="med" len="med"/>
          </a:ln>
          <a:effectLst/>
        </p:spPr>
      </p:cxnSp>
      <p:cxnSp>
        <p:nvCxnSpPr>
          <p:cNvPr id="11" name="直線コネクタ 10"/>
          <p:cNvCxnSpPr/>
          <p:nvPr/>
        </p:nvCxnSpPr>
        <p:spPr bwMode="auto">
          <a:xfrm>
            <a:off x="1979712" y="5510418"/>
            <a:ext cx="0" cy="288032"/>
          </a:xfrm>
          <a:prstGeom prst="line">
            <a:avLst/>
          </a:prstGeom>
          <a:solidFill>
            <a:schemeClr val="bg1"/>
          </a:solidFill>
          <a:ln w="38100" cap="flat" cmpd="sng" algn="ctr">
            <a:solidFill>
              <a:srgbClr val="4168A7"/>
            </a:solidFill>
            <a:prstDash val="solid"/>
            <a:round/>
            <a:headEnd type="none" w="med" len="med"/>
            <a:tailEnd type="none" w="med" len="med"/>
          </a:ln>
          <a:effectLst/>
        </p:spPr>
      </p:cxnSp>
      <p:graphicFrame>
        <p:nvGraphicFramePr>
          <p:cNvPr id="4" name="表 3"/>
          <p:cNvGraphicFramePr>
            <a:graphicFrameLocks noGrp="1"/>
          </p:cNvGraphicFramePr>
          <p:nvPr>
            <p:extLst/>
          </p:nvPr>
        </p:nvGraphicFramePr>
        <p:xfrm>
          <a:off x="1331640" y="4855396"/>
          <a:ext cx="1103784" cy="663850"/>
        </p:xfrm>
        <a:graphic>
          <a:graphicData uri="http://schemas.openxmlformats.org/drawingml/2006/table">
            <a:tbl>
              <a:tblPr firstRow="1" bandRow="1">
                <a:tableStyleId>{21E4AEA4-8DFA-4A89-87EB-49C32662AFE0}</a:tableStyleId>
              </a:tblPr>
              <a:tblGrid>
                <a:gridCol w="275946">
                  <a:extLst>
                    <a:ext uri="{9D8B030D-6E8A-4147-A177-3AD203B41FA5}">
                      <a16:colId xmlns:a16="http://schemas.microsoft.com/office/drawing/2014/main" val="20000"/>
                    </a:ext>
                  </a:extLst>
                </a:gridCol>
                <a:gridCol w="275946">
                  <a:extLst>
                    <a:ext uri="{9D8B030D-6E8A-4147-A177-3AD203B41FA5}">
                      <a16:colId xmlns:a16="http://schemas.microsoft.com/office/drawing/2014/main" val="20001"/>
                    </a:ext>
                  </a:extLst>
                </a:gridCol>
                <a:gridCol w="275946">
                  <a:extLst>
                    <a:ext uri="{9D8B030D-6E8A-4147-A177-3AD203B41FA5}">
                      <a16:colId xmlns:a16="http://schemas.microsoft.com/office/drawing/2014/main" val="20002"/>
                    </a:ext>
                  </a:extLst>
                </a:gridCol>
                <a:gridCol w="275946">
                  <a:extLst>
                    <a:ext uri="{9D8B030D-6E8A-4147-A177-3AD203B41FA5}">
                      <a16:colId xmlns:a16="http://schemas.microsoft.com/office/drawing/2014/main" val="20003"/>
                    </a:ext>
                  </a:extLst>
                </a:gridCol>
              </a:tblGrid>
              <a:tr h="132770">
                <a:tc>
                  <a:txBody>
                    <a:bodyPr/>
                    <a:lstStyle/>
                    <a:p>
                      <a:endParaRPr kumimoji="1" lang="ja-JP" alt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graphicFrame>
        <p:nvGraphicFramePr>
          <p:cNvPr id="5" name="表 4"/>
          <p:cNvGraphicFramePr>
            <a:graphicFrameLocks noGrp="1"/>
          </p:cNvGraphicFramePr>
          <p:nvPr>
            <p:extLst/>
          </p:nvPr>
        </p:nvGraphicFramePr>
        <p:xfrm>
          <a:off x="3059832" y="4999412"/>
          <a:ext cx="1103784" cy="663850"/>
        </p:xfrm>
        <a:graphic>
          <a:graphicData uri="http://schemas.openxmlformats.org/drawingml/2006/table">
            <a:tbl>
              <a:tblPr firstRow="1" bandRow="1">
                <a:tableStyleId>{21E4AEA4-8DFA-4A89-87EB-49C32662AFE0}</a:tableStyleId>
              </a:tblPr>
              <a:tblGrid>
                <a:gridCol w="275946">
                  <a:extLst>
                    <a:ext uri="{9D8B030D-6E8A-4147-A177-3AD203B41FA5}">
                      <a16:colId xmlns:a16="http://schemas.microsoft.com/office/drawing/2014/main" val="20000"/>
                    </a:ext>
                  </a:extLst>
                </a:gridCol>
                <a:gridCol w="275946">
                  <a:extLst>
                    <a:ext uri="{9D8B030D-6E8A-4147-A177-3AD203B41FA5}">
                      <a16:colId xmlns:a16="http://schemas.microsoft.com/office/drawing/2014/main" val="20001"/>
                    </a:ext>
                  </a:extLst>
                </a:gridCol>
                <a:gridCol w="275946">
                  <a:extLst>
                    <a:ext uri="{9D8B030D-6E8A-4147-A177-3AD203B41FA5}">
                      <a16:colId xmlns:a16="http://schemas.microsoft.com/office/drawing/2014/main" val="20002"/>
                    </a:ext>
                  </a:extLst>
                </a:gridCol>
                <a:gridCol w="275946">
                  <a:extLst>
                    <a:ext uri="{9D8B030D-6E8A-4147-A177-3AD203B41FA5}">
                      <a16:colId xmlns:a16="http://schemas.microsoft.com/office/drawing/2014/main" val="20003"/>
                    </a:ext>
                  </a:extLst>
                </a:gridCol>
              </a:tblGrid>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6" name="表 5"/>
          <p:cNvGraphicFramePr>
            <a:graphicFrameLocks noGrp="1"/>
          </p:cNvGraphicFramePr>
          <p:nvPr>
            <p:extLst/>
          </p:nvPr>
        </p:nvGraphicFramePr>
        <p:xfrm>
          <a:off x="1883532" y="5654434"/>
          <a:ext cx="1103784" cy="663850"/>
        </p:xfrm>
        <a:graphic>
          <a:graphicData uri="http://schemas.openxmlformats.org/drawingml/2006/table">
            <a:tbl>
              <a:tblPr firstRow="1" bandRow="1">
                <a:tableStyleId>{21E4AEA4-8DFA-4A89-87EB-49C32662AFE0}</a:tableStyleId>
              </a:tblPr>
              <a:tblGrid>
                <a:gridCol w="275946">
                  <a:extLst>
                    <a:ext uri="{9D8B030D-6E8A-4147-A177-3AD203B41FA5}">
                      <a16:colId xmlns:a16="http://schemas.microsoft.com/office/drawing/2014/main" val="20000"/>
                    </a:ext>
                  </a:extLst>
                </a:gridCol>
                <a:gridCol w="275946">
                  <a:extLst>
                    <a:ext uri="{9D8B030D-6E8A-4147-A177-3AD203B41FA5}">
                      <a16:colId xmlns:a16="http://schemas.microsoft.com/office/drawing/2014/main" val="20001"/>
                    </a:ext>
                  </a:extLst>
                </a:gridCol>
                <a:gridCol w="275946">
                  <a:extLst>
                    <a:ext uri="{9D8B030D-6E8A-4147-A177-3AD203B41FA5}">
                      <a16:colId xmlns:a16="http://schemas.microsoft.com/office/drawing/2014/main" val="20002"/>
                    </a:ext>
                  </a:extLst>
                </a:gridCol>
                <a:gridCol w="275946">
                  <a:extLst>
                    <a:ext uri="{9D8B030D-6E8A-4147-A177-3AD203B41FA5}">
                      <a16:colId xmlns:a16="http://schemas.microsoft.com/office/drawing/2014/main" val="20003"/>
                    </a:ext>
                  </a:extLst>
                </a:gridCol>
              </a:tblGrid>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2770">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 name="円柱 11"/>
          <p:cNvSpPr/>
          <p:nvPr/>
        </p:nvSpPr>
        <p:spPr bwMode="auto">
          <a:xfrm>
            <a:off x="4716016" y="432102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13" name="表 12"/>
          <p:cNvGraphicFramePr>
            <a:graphicFrameLocks noGrp="1"/>
          </p:cNvGraphicFramePr>
          <p:nvPr>
            <p:extLst/>
          </p:nvPr>
        </p:nvGraphicFramePr>
        <p:xfrm>
          <a:off x="4975788" y="459009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円柱 13"/>
          <p:cNvSpPr/>
          <p:nvPr/>
        </p:nvSpPr>
        <p:spPr bwMode="auto">
          <a:xfrm>
            <a:off x="5786300" y="432102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15" name="表 14"/>
          <p:cNvGraphicFramePr>
            <a:graphicFrameLocks noGrp="1"/>
          </p:cNvGraphicFramePr>
          <p:nvPr>
            <p:extLst/>
          </p:nvPr>
        </p:nvGraphicFramePr>
        <p:xfrm>
          <a:off x="6046072" y="459009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円柱 15"/>
          <p:cNvSpPr/>
          <p:nvPr/>
        </p:nvSpPr>
        <p:spPr bwMode="auto">
          <a:xfrm>
            <a:off x="6876256" y="432102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17" name="表 16"/>
          <p:cNvGraphicFramePr>
            <a:graphicFrameLocks noGrp="1"/>
          </p:cNvGraphicFramePr>
          <p:nvPr>
            <p:extLst/>
          </p:nvPr>
        </p:nvGraphicFramePr>
        <p:xfrm>
          <a:off x="7136028" y="459009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 name="円柱 17"/>
          <p:cNvSpPr/>
          <p:nvPr/>
        </p:nvSpPr>
        <p:spPr bwMode="auto">
          <a:xfrm>
            <a:off x="4716016" y="540114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19" name="表 18"/>
          <p:cNvGraphicFramePr>
            <a:graphicFrameLocks noGrp="1"/>
          </p:cNvGraphicFramePr>
          <p:nvPr>
            <p:extLst/>
          </p:nvPr>
        </p:nvGraphicFramePr>
        <p:xfrm>
          <a:off x="4975788" y="567021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0" name="円柱 19"/>
          <p:cNvSpPr/>
          <p:nvPr/>
        </p:nvSpPr>
        <p:spPr bwMode="auto">
          <a:xfrm>
            <a:off x="5786300" y="540114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21" name="表 20"/>
          <p:cNvGraphicFramePr>
            <a:graphicFrameLocks noGrp="1"/>
          </p:cNvGraphicFramePr>
          <p:nvPr>
            <p:extLst/>
          </p:nvPr>
        </p:nvGraphicFramePr>
        <p:xfrm>
          <a:off x="6046072" y="567021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2" name="円柱 21"/>
          <p:cNvSpPr/>
          <p:nvPr/>
        </p:nvSpPr>
        <p:spPr bwMode="auto">
          <a:xfrm>
            <a:off x="6876256" y="5401144"/>
            <a:ext cx="936104" cy="989148"/>
          </a:xfrm>
          <a:prstGeom prst="can">
            <a:avLst/>
          </a:prstGeom>
          <a:solidFill>
            <a:srgbClr val="FFC000"/>
          </a:solidFill>
          <a:ln w="3810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graphicFrame>
        <p:nvGraphicFramePr>
          <p:cNvPr id="23" name="表 22"/>
          <p:cNvGraphicFramePr>
            <a:graphicFrameLocks noGrp="1"/>
          </p:cNvGraphicFramePr>
          <p:nvPr>
            <p:extLst/>
          </p:nvPr>
        </p:nvGraphicFramePr>
        <p:xfrm>
          <a:off x="7136028" y="5670212"/>
          <a:ext cx="416560" cy="609600"/>
        </p:xfrm>
        <a:graphic>
          <a:graphicData uri="http://schemas.openxmlformats.org/drawingml/2006/table">
            <a:tbl>
              <a:tblPr firstRow="1" bandRow="1">
                <a:tableStyleId>{793D81CF-94F2-401A-BA57-92F5A7B2D0C5}</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6" name="表 25"/>
          <p:cNvGraphicFramePr>
            <a:graphicFrameLocks noGrp="1"/>
          </p:cNvGraphicFramePr>
          <p:nvPr>
            <p:extLst/>
          </p:nvPr>
        </p:nvGraphicFramePr>
        <p:xfrm>
          <a:off x="359532" y="921504"/>
          <a:ext cx="8424936" cy="2988054"/>
        </p:xfrm>
        <a:graphic>
          <a:graphicData uri="http://schemas.openxmlformats.org/drawingml/2006/table">
            <a:tbl>
              <a:tblPr firstRow="1" bandCol="1">
                <a:tableStyleId>{7DF18680-E054-41AD-8BC1-D1AEF772440D}</a:tableStyleId>
              </a:tblPr>
              <a:tblGrid>
                <a:gridCol w="2268252">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3060340">
                  <a:extLst>
                    <a:ext uri="{9D8B030D-6E8A-4147-A177-3AD203B41FA5}">
                      <a16:colId xmlns:a16="http://schemas.microsoft.com/office/drawing/2014/main" val="20002"/>
                    </a:ext>
                  </a:extLst>
                </a:gridCol>
              </a:tblGrid>
              <a:tr h="332006">
                <a:tc>
                  <a:txBody>
                    <a:bodyPr/>
                    <a:lstStyle/>
                    <a:p>
                      <a:endParaRPr kumimoji="1" lang="ja-JP" altLang="en-US" sz="1400" dirty="0"/>
                    </a:p>
                  </a:txBody>
                  <a:tcPr/>
                </a:tc>
                <a:tc>
                  <a:txBody>
                    <a:bodyPr/>
                    <a:lstStyle/>
                    <a:p>
                      <a:pPr algn="ctr"/>
                      <a:r>
                        <a:rPr kumimoji="1" lang="en-US" altLang="ja-JP" sz="1400" dirty="0"/>
                        <a:t>RDBMS</a:t>
                      </a:r>
                      <a:endParaRPr kumimoji="1" lang="ja-JP" altLang="en-US" sz="1400" dirty="0"/>
                    </a:p>
                  </a:txBody>
                  <a:tcPr/>
                </a:tc>
                <a:tc>
                  <a:txBody>
                    <a:bodyPr/>
                    <a:lstStyle/>
                    <a:p>
                      <a:pPr algn="ctr"/>
                      <a:r>
                        <a:rPr kumimoji="1" lang="en-US" altLang="ja-JP" sz="1400" dirty="0"/>
                        <a:t>KVS</a:t>
                      </a:r>
                      <a:endParaRPr kumimoji="1" lang="ja-JP" altLang="en-US" sz="1400" dirty="0"/>
                    </a:p>
                  </a:txBody>
                  <a:tcPr/>
                </a:tc>
                <a:extLst>
                  <a:ext uri="{0D108BD9-81ED-4DB2-BD59-A6C34878D82A}">
                    <a16:rowId xmlns:a16="http://schemas.microsoft.com/office/drawing/2014/main" val="10000"/>
                  </a:ext>
                </a:extLst>
              </a:tr>
              <a:tr h="332006">
                <a:tc>
                  <a:txBody>
                    <a:bodyPr/>
                    <a:lstStyle/>
                    <a:p>
                      <a:r>
                        <a:rPr kumimoji="1" lang="ja-JP" altLang="en-US" sz="1400" dirty="0"/>
                        <a:t>データ形式</a:t>
                      </a:r>
                    </a:p>
                  </a:txBody>
                  <a:tcPr/>
                </a:tc>
                <a:tc>
                  <a:txBody>
                    <a:bodyPr/>
                    <a:lstStyle/>
                    <a:p>
                      <a:pPr algn="ctr"/>
                      <a:r>
                        <a:rPr kumimoji="1" lang="ja-JP" altLang="en-US" sz="1400" dirty="0"/>
                        <a:t>テーブル</a:t>
                      </a:r>
                      <a:endParaRPr kumimoji="1" lang="en-US" altLang="ja-JP" sz="1400" dirty="0"/>
                    </a:p>
                  </a:txBody>
                  <a:tcPr/>
                </a:tc>
                <a:tc>
                  <a:txBody>
                    <a:bodyPr/>
                    <a:lstStyle/>
                    <a:p>
                      <a:pPr algn="ctr"/>
                      <a:r>
                        <a:rPr kumimoji="1" lang="ja-JP" altLang="en-US" sz="1400" dirty="0"/>
                        <a:t>キー＋バリュー </a:t>
                      </a:r>
                      <a:r>
                        <a:rPr kumimoji="1" lang="en-US" altLang="ja-JP" sz="1400" dirty="0"/>
                        <a:t>(</a:t>
                      </a:r>
                      <a:r>
                        <a:rPr kumimoji="1" lang="ja-JP" altLang="en-US" sz="1400" dirty="0"/>
                        <a:t>値</a:t>
                      </a:r>
                      <a:r>
                        <a:rPr kumimoji="1" lang="en-US" altLang="ja-JP" sz="1400" dirty="0"/>
                        <a:t>)</a:t>
                      </a:r>
                    </a:p>
                  </a:txBody>
                  <a:tcPr/>
                </a:tc>
                <a:extLst>
                  <a:ext uri="{0D108BD9-81ED-4DB2-BD59-A6C34878D82A}">
                    <a16:rowId xmlns:a16="http://schemas.microsoft.com/office/drawing/2014/main" val="10001"/>
                  </a:ext>
                </a:extLst>
              </a:tr>
              <a:tr h="332006">
                <a:tc>
                  <a:txBody>
                    <a:bodyPr/>
                    <a:lstStyle/>
                    <a:p>
                      <a:r>
                        <a:rPr kumimoji="1" lang="ja-JP" altLang="en-US" sz="1400" dirty="0"/>
                        <a:t>データ構造</a:t>
                      </a:r>
                    </a:p>
                  </a:txBody>
                  <a:tcPr/>
                </a:tc>
                <a:tc>
                  <a:txBody>
                    <a:bodyPr/>
                    <a:lstStyle/>
                    <a:p>
                      <a:pPr algn="ctr"/>
                      <a:r>
                        <a:rPr kumimoji="1" lang="ja-JP" altLang="en-US" sz="1400" dirty="0"/>
                        <a:t>正規化・構造化データ</a:t>
                      </a:r>
                    </a:p>
                  </a:txBody>
                  <a:tcPr/>
                </a:tc>
                <a:tc>
                  <a:txBody>
                    <a:bodyPr/>
                    <a:lstStyle/>
                    <a:p>
                      <a:pPr algn="ctr"/>
                      <a:r>
                        <a:rPr kumimoji="1" lang="ja-JP" altLang="en-US" sz="1400" dirty="0"/>
                        <a:t>構造化</a:t>
                      </a:r>
                      <a:r>
                        <a:rPr kumimoji="1" lang="en-US" altLang="ja-JP" sz="1400" dirty="0"/>
                        <a:t>/</a:t>
                      </a:r>
                      <a:r>
                        <a:rPr kumimoji="1" lang="ja-JP" altLang="en-US" sz="1400" dirty="0"/>
                        <a:t>非構造化データ</a:t>
                      </a:r>
                      <a:endParaRPr kumimoji="1" lang="en-US" altLang="ja-JP" sz="1400" dirty="0"/>
                    </a:p>
                  </a:txBody>
                  <a:tcPr/>
                </a:tc>
                <a:extLst>
                  <a:ext uri="{0D108BD9-81ED-4DB2-BD59-A6C34878D82A}">
                    <a16:rowId xmlns:a16="http://schemas.microsoft.com/office/drawing/2014/main" val="10002"/>
                  </a:ext>
                </a:extLst>
              </a:tr>
              <a:tr h="332006">
                <a:tc>
                  <a:txBody>
                    <a:bodyPr/>
                    <a:lstStyle/>
                    <a:p>
                      <a:r>
                        <a:rPr kumimoji="1" lang="ja-JP" altLang="en-US" sz="1400" dirty="0"/>
                        <a:t>設計の柔軟性</a:t>
                      </a:r>
                    </a:p>
                  </a:txBody>
                  <a:tcPr/>
                </a:tc>
                <a:tc>
                  <a:txBody>
                    <a:bodyPr/>
                    <a:lstStyle/>
                    <a:p>
                      <a:pPr algn="ctr"/>
                      <a:r>
                        <a:rPr kumimoji="1" lang="ja-JP" altLang="en-US" sz="1400" dirty="0"/>
                        <a:t>事前にスキーマを定義</a:t>
                      </a:r>
                    </a:p>
                  </a:txBody>
                  <a:tcPr/>
                </a:tc>
                <a:tc>
                  <a:txBody>
                    <a:bodyPr/>
                    <a:lstStyle/>
                    <a:p>
                      <a:pPr algn="ctr"/>
                      <a:r>
                        <a:rPr kumimoji="1" lang="ja-JP" altLang="en-US" sz="1400" dirty="0"/>
                        <a:t>スキーマレス </a:t>
                      </a:r>
                      <a:r>
                        <a:rPr kumimoji="1" lang="en-US" altLang="ja-JP" sz="1400" dirty="0"/>
                        <a:t>(</a:t>
                      </a:r>
                      <a:r>
                        <a:rPr kumimoji="1" lang="ja-JP" altLang="en-US" sz="1400" dirty="0"/>
                        <a:t>変更が容易</a:t>
                      </a:r>
                      <a:r>
                        <a:rPr kumimoji="1" lang="en-US" altLang="ja-JP" sz="1400" dirty="0"/>
                        <a:t>)</a:t>
                      </a:r>
                    </a:p>
                  </a:txBody>
                  <a:tcPr/>
                </a:tc>
                <a:extLst>
                  <a:ext uri="{0D108BD9-81ED-4DB2-BD59-A6C34878D82A}">
                    <a16:rowId xmlns:a16="http://schemas.microsoft.com/office/drawing/2014/main" val="3408365931"/>
                  </a:ext>
                </a:extLst>
              </a:tr>
              <a:tr h="332006">
                <a:tc>
                  <a:txBody>
                    <a:bodyPr/>
                    <a:lstStyle/>
                    <a:p>
                      <a:r>
                        <a:rPr kumimoji="1" lang="ja-JP" altLang="en-US" sz="1400" dirty="0"/>
                        <a:t>処理の柔軟性</a:t>
                      </a:r>
                    </a:p>
                  </a:txBody>
                  <a:tcPr/>
                </a:tc>
                <a:tc>
                  <a:txBody>
                    <a:bodyPr/>
                    <a:lstStyle/>
                    <a:p>
                      <a:pPr algn="ctr"/>
                      <a:r>
                        <a:rPr kumimoji="1" lang="ja-JP" altLang="en-US" sz="1400" dirty="0"/>
                        <a:t>複雑な検索や集計が可能</a:t>
                      </a:r>
                    </a:p>
                  </a:txBody>
                  <a:tcPr/>
                </a:tc>
                <a:tc>
                  <a:txBody>
                    <a:bodyPr/>
                    <a:lstStyle/>
                    <a:p>
                      <a:pPr algn="ctr"/>
                      <a:r>
                        <a:rPr kumimoji="1" lang="ja-JP" altLang="en-US" sz="1400" dirty="0"/>
                        <a:t>シンプルな操作のみ</a:t>
                      </a:r>
                      <a:endParaRPr kumimoji="1" lang="en-US" altLang="ja-JP" sz="1400" dirty="0"/>
                    </a:p>
                  </a:txBody>
                  <a:tcPr/>
                </a:tc>
                <a:extLst>
                  <a:ext uri="{0D108BD9-81ED-4DB2-BD59-A6C34878D82A}">
                    <a16:rowId xmlns:a16="http://schemas.microsoft.com/office/drawing/2014/main" val="10003"/>
                  </a:ext>
                </a:extLst>
              </a:tr>
              <a:tr h="332006">
                <a:tc>
                  <a:txBody>
                    <a:bodyPr/>
                    <a:lstStyle/>
                    <a:p>
                      <a:r>
                        <a:rPr kumimoji="1" lang="ja-JP" altLang="en-US" sz="1400" dirty="0"/>
                        <a:t>データの整合性確保</a:t>
                      </a:r>
                    </a:p>
                  </a:txBody>
                  <a:tcPr/>
                </a:tc>
                <a:tc>
                  <a:txBody>
                    <a:bodyPr/>
                    <a:lstStyle/>
                    <a:p>
                      <a:pPr algn="ctr"/>
                      <a:r>
                        <a:rPr kumimoji="1" lang="ja-JP" altLang="en-US" sz="1400" dirty="0"/>
                        <a:t>◎ </a:t>
                      </a:r>
                      <a:r>
                        <a:rPr kumimoji="1" lang="en-US" altLang="ja-JP" sz="1400" dirty="0"/>
                        <a:t>(ACID)</a:t>
                      </a:r>
                      <a:endParaRPr kumimoji="1" lang="ja-JP" altLang="en-US" sz="1400" dirty="0"/>
                    </a:p>
                  </a:txBody>
                  <a:tcPr/>
                </a:tc>
                <a:tc>
                  <a:txBody>
                    <a:bodyPr/>
                    <a:lstStyle/>
                    <a:p>
                      <a:pPr algn="ctr"/>
                      <a:r>
                        <a:rPr kumimoji="1" lang="ja-JP" altLang="en-US" sz="1400" dirty="0"/>
                        <a:t>△ </a:t>
                      </a:r>
                      <a:r>
                        <a:rPr kumimoji="1" lang="en-US" altLang="ja-JP" sz="1400" dirty="0"/>
                        <a:t>(BASE)</a:t>
                      </a:r>
                      <a:endParaRPr kumimoji="1" lang="ja-JP" altLang="en-US" sz="1400" dirty="0"/>
                    </a:p>
                  </a:txBody>
                  <a:tcPr/>
                </a:tc>
                <a:extLst>
                  <a:ext uri="{0D108BD9-81ED-4DB2-BD59-A6C34878D82A}">
                    <a16:rowId xmlns:a16="http://schemas.microsoft.com/office/drawing/2014/main" val="10004"/>
                  </a:ext>
                </a:extLst>
              </a:tr>
              <a:tr h="332006">
                <a:tc>
                  <a:txBody>
                    <a:bodyPr/>
                    <a:lstStyle/>
                    <a:p>
                      <a:r>
                        <a:rPr kumimoji="1" lang="ja-JP" altLang="en-US" sz="1400" dirty="0"/>
                        <a:t>分散処理</a:t>
                      </a:r>
                    </a:p>
                  </a:txBody>
                  <a:tcPr/>
                </a:tc>
                <a:tc>
                  <a:txBody>
                    <a:bodyPr/>
                    <a:lstStyle/>
                    <a:p>
                      <a:pPr algn="ctr"/>
                      <a:r>
                        <a:rPr kumimoji="1" lang="ja-JP" altLang="en-US" sz="1400" dirty="0"/>
                        <a:t>△</a:t>
                      </a:r>
                    </a:p>
                  </a:txBody>
                  <a:tcPr/>
                </a:tc>
                <a:tc>
                  <a:txBody>
                    <a:bodyPr/>
                    <a:lstStyle/>
                    <a:p>
                      <a:pPr algn="ctr"/>
                      <a:r>
                        <a:rPr kumimoji="1" lang="ja-JP" altLang="en-US" sz="1400" dirty="0"/>
                        <a:t>◎</a:t>
                      </a:r>
                    </a:p>
                  </a:txBody>
                  <a:tcPr/>
                </a:tc>
                <a:extLst>
                  <a:ext uri="{0D108BD9-81ED-4DB2-BD59-A6C34878D82A}">
                    <a16:rowId xmlns:a16="http://schemas.microsoft.com/office/drawing/2014/main" val="10005"/>
                  </a:ext>
                </a:extLst>
              </a:tr>
              <a:tr h="332006">
                <a:tc>
                  <a:txBody>
                    <a:bodyPr/>
                    <a:lstStyle/>
                    <a:p>
                      <a:r>
                        <a:rPr kumimoji="1" lang="ja-JP" altLang="en-US" sz="1400" dirty="0"/>
                        <a:t>トランザクション処理</a:t>
                      </a:r>
                    </a:p>
                  </a:txBody>
                  <a:tcPr/>
                </a:tc>
                <a:tc>
                  <a:txBody>
                    <a:bodyPr/>
                    <a:lstStyle/>
                    <a:p>
                      <a:pPr algn="ctr"/>
                      <a:r>
                        <a:rPr kumimoji="1" lang="ja-JP" altLang="en-US" sz="1400" dirty="0"/>
                        <a:t>◎</a:t>
                      </a:r>
                    </a:p>
                  </a:txBody>
                  <a:tcPr/>
                </a:tc>
                <a:tc>
                  <a:txBody>
                    <a:bodyPr/>
                    <a:lstStyle/>
                    <a:p>
                      <a:pPr algn="ctr"/>
                      <a:r>
                        <a:rPr kumimoji="1" lang="ja-JP" altLang="en-US" sz="1400" dirty="0"/>
                        <a:t>△</a:t>
                      </a:r>
                      <a:endParaRPr kumimoji="1" lang="en-US" altLang="ja-JP" sz="1400" dirty="0"/>
                    </a:p>
                  </a:txBody>
                  <a:tcPr/>
                </a:tc>
                <a:extLst>
                  <a:ext uri="{0D108BD9-81ED-4DB2-BD59-A6C34878D82A}">
                    <a16:rowId xmlns:a16="http://schemas.microsoft.com/office/drawing/2014/main" val="10006"/>
                  </a:ext>
                </a:extLst>
              </a:tr>
              <a:tr h="332006">
                <a:tc>
                  <a:txBody>
                    <a:bodyPr/>
                    <a:lstStyle/>
                    <a:p>
                      <a:r>
                        <a:rPr kumimoji="1" lang="en-US" altLang="ja-JP" sz="1400" dirty="0"/>
                        <a:t>SQL</a:t>
                      </a:r>
                      <a:r>
                        <a:rPr kumimoji="1" lang="ja-JP" altLang="en-US" sz="1400" dirty="0"/>
                        <a:t>サポート</a:t>
                      </a:r>
                    </a:p>
                  </a:txBody>
                  <a:tcPr/>
                </a:tc>
                <a:tc>
                  <a:txBody>
                    <a:bodyPr/>
                    <a:lstStyle/>
                    <a:p>
                      <a:pPr algn="ctr"/>
                      <a:r>
                        <a:rPr kumimoji="1" lang="ja-JP" altLang="en-US" sz="1400" dirty="0"/>
                        <a:t>◎</a:t>
                      </a:r>
                    </a:p>
                  </a:txBody>
                  <a:tcPr/>
                </a:tc>
                <a:tc>
                  <a:txBody>
                    <a:bodyPr/>
                    <a:lstStyle/>
                    <a:p>
                      <a:pPr algn="ctr"/>
                      <a:r>
                        <a:rPr kumimoji="1" lang="ja-JP" altLang="en-US" sz="1400" dirty="0"/>
                        <a:t>△</a:t>
                      </a:r>
                      <a:endParaRPr kumimoji="1" lang="en-US" altLang="ja-JP" sz="1400" dirty="0"/>
                    </a:p>
                  </a:txBody>
                  <a:tcPr/>
                </a:tc>
                <a:extLst>
                  <a:ext uri="{0D108BD9-81ED-4DB2-BD59-A6C34878D82A}">
                    <a16:rowId xmlns:a16="http://schemas.microsoft.com/office/drawing/2014/main" val="10007"/>
                  </a:ext>
                </a:extLst>
              </a:tr>
            </a:tbl>
          </a:graphicData>
        </a:graphic>
      </p:graphicFrame>
      <p:sp>
        <p:nvSpPr>
          <p:cNvPr id="7" name="テキスト ボックス 6"/>
          <p:cNvSpPr txBox="1"/>
          <p:nvPr/>
        </p:nvSpPr>
        <p:spPr>
          <a:xfrm>
            <a:off x="1235460" y="3932728"/>
            <a:ext cx="3024336" cy="369332"/>
          </a:xfrm>
          <a:prstGeom prst="rect">
            <a:avLst/>
          </a:prstGeom>
          <a:noFill/>
        </p:spPr>
        <p:txBody>
          <a:bodyPr wrap="square" rtlCol="0">
            <a:spAutoFit/>
          </a:bodyPr>
          <a:lstStyle/>
          <a:p>
            <a:pPr algn="ctr"/>
            <a:r>
              <a:rPr kumimoji="1" lang="en-US" altLang="ja-JP" dirty="0">
                <a:latin typeface="+mn-lt"/>
                <a:ea typeface="+mn-ea"/>
              </a:rPr>
              <a:t>RDBMS</a:t>
            </a:r>
            <a:endParaRPr kumimoji="1" lang="ja-JP" altLang="en-US" dirty="0">
              <a:latin typeface="+mn-lt"/>
              <a:ea typeface="+mn-ea"/>
            </a:endParaRPr>
          </a:p>
        </p:txBody>
      </p:sp>
      <p:sp>
        <p:nvSpPr>
          <p:cNvPr id="24" name="テキスト ボックス 23"/>
          <p:cNvSpPr txBox="1"/>
          <p:nvPr/>
        </p:nvSpPr>
        <p:spPr>
          <a:xfrm>
            <a:off x="4742184" y="3932728"/>
            <a:ext cx="3024336" cy="369332"/>
          </a:xfrm>
          <a:prstGeom prst="rect">
            <a:avLst/>
          </a:prstGeom>
          <a:noFill/>
        </p:spPr>
        <p:txBody>
          <a:bodyPr wrap="square" rtlCol="0">
            <a:spAutoFit/>
          </a:bodyPr>
          <a:lstStyle/>
          <a:p>
            <a:pPr algn="ctr"/>
            <a:r>
              <a:rPr kumimoji="1" lang="en-US" altLang="ja-JP" dirty="0">
                <a:latin typeface="+mn-lt"/>
                <a:ea typeface="+mn-ea"/>
              </a:rPr>
              <a:t>KVS</a:t>
            </a:r>
            <a:endParaRPr kumimoji="1" lang="ja-JP" altLang="en-US" dirty="0">
              <a:latin typeface="+mn-lt"/>
              <a:ea typeface="+mn-ea"/>
            </a:endParaRPr>
          </a:p>
        </p:txBody>
      </p:sp>
    </p:spTree>
    <p:extLst>
      <p:ext uri="{BB962C8B-B14F-4D97-AF65-F5344CB8AC3E}">
        <p14:creationId xmlns:p14="http://schemas.microsoft.com/office/powerpoint/2010/main" val="231557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Effect transition="in" filter="fade">
                                      <p:cBhvr>
                                        <p:cTn id="63" dur="500"/>
                                        <p:tgtEl>
                                          <p:spTgt spid="16"/>
                                        </p:tgtEl>
                                      </p:cBhvr>
                                    </p:animEffect>
                                  </p:childTnLst>
                                </p:cTn>
                              </p:par>
                              <p:par>
                                <p:cTn id="64" presetID="53" presetClass="entr" presetSubtype="16"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500" fill="hold"/>
                                        <p:tgtEl>
                                          <p:spTgt spid="17"/>
                                        </p:tgtEl>
                                        <p:attrNameLst>
                                          <p:attrName>ppt_w</p:attrName>
                                        </p:attrNameLst>
                                      </p:cBhvr>
                                      <p:tavLst>
                                        <p:tav tm="0">
                                          <p:val>
                                            <p:fltVal val="0"/>
                                          </p:val>
                                        </p:tav>
                                        <p:tav tm="100000">
                                          <p:val>
                                            <p:strVal val="#ppt_w"/>
                                          </p:val>
                                        </p:tav>
                                      </p:tavLst>
                                    </p:anim>
                                    <p:anim calcmode="lin" valueType="num">
                                      <p:cBhvr>
                                        <p:cTn id="67" dur="500" fill="hold"/>
                                        <p:tgtEl>
                                          <p:spTgt spid="17"/>
                                        </p:tgtEl>
                                        <p:attrNameLst>
                                          <p:attrName>ppt_h</p:attrName>
                                        </p:attrNameLst>
                                      </p:cBhvr>
                                      <p:tavLst>
                                        <p:tav tm="0">
                                          <p:val>
                                            <p:fltVal val="0"/>
                                          </p:val>
                                        </p:tav>
                                        <p:tav tm="100000">
                                          <p:val>
                                            <p:strVal val="#ppt_h"/>
                                          </p:val>
                                        </p:tav>
                                      </p:tavLst>
                                    </p:anim>
                                    <p:animEffect transition="in" filter="fade">
                                      <p:cBhvr>
                                        <p:cTn id="68" dur="500"/>
                                        <p:tgtEl>
                                          <p:spTgt spid="1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par>
                                <p:cTn id="74" presetID="53" presetClass="entr" presetSubtype="16"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par>
                                <p:cTn id="84" presetID="53" presetClass="entr" presetSubtype="16"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fill="hold"/>
                                        <p:tgtEl>
                                          <p:spTgt spid="22"/>
                                        </p:tgtEl>
                                        <p:attrNameLst>
                                          <p:attrName>ppt_w</p:attrName>
                                        </p:attrNameLst>
                                      </p:cBhvr>
                                      <p:tavLst>
                                        <p:tav tm="0">
                                          <p:val>
                                            <p:fltVal val="0"/>
                                          </p:val>
                                        </p:tav>
                                        <p:tav tm="100000">
                                          <p:val>
                                            <p:strVal val="#ppt_w"/>
                                          </p:val>
                                        </p:tav>
                                      </p:tavLst>
                                    </p:anim>
                                    <p:anim calcmode="lin" valueType="num">
                                      <p:cBhvr>
                                        <p:cTn id="92" dur="500" fill="hold"/>
                                        <p:tgtEl>
                                          <p:spTgt spid="22"/>
                                        </p:tgtEl>
                                        <p:attrNameLst>
                                          <p:attrName>ppt_h</p:attrName>
                                        </p:attrNameLst>
                                      </p:cBhvr>
                                      <p:tavLst>
                                        <p:tav tm="0">
                                          <p:val>
                                            <p:fltVal val="0"/>
                                          </p:val>
                                        </p:tav>
                                        <p:tav tm="100000">
                                          <p:val>
                                            <p:strVal val="#ppt_h"/>
                                          </p:val>
                                        </p:tav>
                                      </p:tavLst>
                                    </p:anim>
                                    <p:animEffect transition="in" filter="fade">
                                      <p:cBhvr>
                                        <p:cTn id="93" dur="500"/>
                                        <p:tgtEl>
                                          <p:spTgt spid="22"/>
                                        </p:tgtEl>
                                      </p:cBhvr>
                                    </p:animEffect>
                                  </p:childTnLst>
                                </p:cTn>
                              </p:par>
                              <p:par>
                                <p:cTn id="94" presetID="53" presetClass="entr" presetSubtype="16" fill="hold" nodeType="with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p:cTn id="96" dur="500" fill="hold"/>
                                        <p:tgtEl>
                                          <p:spTgt spid="23"/>
                                        </p:tgtEl>
                                        <p:attrNameLst>
                                          <p:attrName>ppt_w</p:attrName>
                                        </p:attrNameLst>
                                      </p:cBhvr>
                                      <p:tavLst>
                                        <p:tav tm="0">
                                          <p:val>
                                            <p:fltVal val="0"/>
                                          </p:val>
                                        </p:tav>
                                        <p:tav tm="100000">
                                          <p:val>
                                            <p:strVal val="#ppt_w"/>
                                          </p:val>
                                        </p:tav>
                                      </p:tavLst>
                                    </p:anim>
                                    <p:anim calcmode="lin" valueType="num">
                                      <p:cBhvr>
                                        <p:cTn id="97" dur="500" fill="hold"/>
                                        <p:tgtEl>
                                          <p:spTgt spid="23"/>
                                        </p:tgtEl>
                                        <p:attrNameLst>
                                          <p:attrName>ppt_h</p:attrName>
                                        </p:attrNameLst>
                                      </p:cBhvr>
                                      <p:tavLst>
                                        <p:tav tm="0">
                                          <p:val>
                                            <p:fltVal val="0"/>
                                          </p:val>
                                        </p:tav>
                                        <p:tav tm="100000">
                                          <p:val>
                                            <p:strVal val="#ppt_h"/>
                                          </p:val>
                                        </p:tav>
                                      </p:tavLst>
                                    </p:anim>
                                    <p:animEffect transition="in" filter="fade">
                                      <p:cBhvr>
                                        <p:cTn id="98" dur="500"/>
                                        <p:tgtEl>
                                          <p:spTgt spid="2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500" fill="hold"/>
                                        <p:tgtEl>
                                          <p:spTgt spid="7"/>
                                        </p:tgtEl>
                                        <p:attrNameLst>
                                          <p:attrName>ppt_w</p:attrName>
                                        </p:attrNameLst>
                                      </p:cBhvr>
                                      <p:tavLst>
                                        <p:tav tm="0">
                                          <p:val>
                                            <p:fltVal val="0"/>
                                          </p:val>
                                        </p:tav>
                                        <p:tav tm="100000">
                                          <p:val>
                                            <p:strVal val="#ppt_w"/>
                                          </p:val>
                                        </p:tav>
                                      </p:tavLst>
                                    </p:anim>
                                    <p:anim calcmode="lin" valueType="num">
                                      <p:cBhvr>
                                        <p:cTn id="102" dur="500" fill="hold"/>
                                        <p:tgtEl>
                                          <p:spTgt spid="7"/>
                                        </p:tgtEl>
                                        <p:attrNameLst>
                                          <p:attrName>ppt_h</p:attrName>
                                        </p:attrNameLst>
                                      </p:cBhvr>
                                      <p:tavLst>
                                        <p:tav tm="0">
                                          <p:val>
                                            <p:fltVal val="0"/>
                                          </p:val>
                                        </p:tav>
                                        <p:tav tm="100000">
                                          <p:val>
                                            <p:strVal val="#ppt_h"/>
                                          </p:val>
                                        </p:tav>
                                      </p:tavLst>
                                    </p:anim>
                                    <p:animEffect transition="in" filter="fade">
                                      <p:cBhvr>
                                        <p:cTn id="103" dur="500"/>
                                        <p:tgtEl>
                                          <p:spTgt spid="7"/>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500" fill="hold"/>
                                        <p:tgtEl>
                                          <p:spTgt spid="24"/>
                                        </p:tgtEl>
                                        <p:attrNameLst>
                                          <p:attrName>ppt_w</p:attrName>
                                        </p:attrNameLst>
                                      </p:cBhvr>
                                      <p:tavLst>
                                        <p:tav tm="0">
                                          <p:val>
                                            <p:fltVal val="0"/>
                                          </p:val>
                                        </p:tav>
                                        <p:tav tm="100000">
                                          <p:val>
                                            <p:strVal val="#ppt_w"/>
                                          </p:val>
                                        </p:tav>
                                      </p:tavLst>
                                    </p:anim>
                                    <p:anim calcmode="lin" valueType="num">
                                      <p:cBhvr>
                                        <p:cTn id="107" dur="500" fill="hold"/>
                                        <p:tgtEl>
                                          <p:spTgt spid="24"/>
                                        </p:tgtEl>
                                        <p:attrNameLst>
                                          <p:attrName>ppt_h</p:attrName>
                                        </p:attrNameLst>
                                      </p:cBhvr>
                                      <p:tavLst>
                                        <p:tav tm="0">
                                          <p:val>
                                            <p:fltVal val="0"/>
                                          </p:val>
                                        </p:tav>
                                        <p:tav tm="100000">
                                          <p:val>
                                            <p:strVal val="#ppt_h"/>
                                          </p:val>
                                        </p:tav>
                                      </p:tavLst>
                                    </p:anim>
                                    <p:animEffect transition="in" filter="fade">
                                      <p:cBhvr>
                                        <p:cTn id="10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6" grpId="0" animBg="1"/>
      <p:bldP spid="18" grpId="0" animBg="1"/>
      <p:bldP spid="20" grpId="0" animBg="1"/>
      <p:bldP spid="22" grpId="0" animBg="1"/>
      <p:bldP spid="7"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KVS</a:t>
            </a:r>
            <a:r>
              <a:rPr kumimoji="1" lang="ja-JP" altLang="en-US"/>
              <a:t>の</a:t>
            </a:r>
            <a:r>
              <a:rPr kumimoji="1" lang="ja-JP" altLang="en-US" dirty="0"/>
              <a:t>起源</a:t>
            </a:r>
          </a:p>
        </p:txBody>
      </p:sp>
      <p:sp>
        <p:nvSpPr>
          <p:cNvPr id="4" name="角丸四角形 3"/>
          <p:cNvSpPr/>
          <p:nvPr/>
        </p:nvSpPr>
        <p:spPr>
          <a:xfrm>
            <a:off x="843280" y="1574800"/>
            <a:ext cx="1981200" cy="2275840"/>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プログラム</a:t>
            </a:r>
          </a:p>
        </p:txBody>
      </p:sp>
      <p:sp>
        <p:nvSpPr>
          <p:cNvPr id="5" name="正方形/長方形 4"/>
          <p:cNvSpPr/>
          <p:nvPr/>
        </p:nvSpPr>
        <p:spPr>
          <a:xfrm>
            <a:off x="995680" y="3119120"/>
            <a:ext cx="1676400" cy="51816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データストア</a:t>
            </a:r>
          </a:p>
        </p:txBody>
      </p:sp>
      <p:sp>
        <p:nvSpPr>
          <p:cNvPr id="6" name="角丸四角形 5"/>
          <p:cNvSpPr/>
          <p:nvPr/>
        </p:nvSpPr>
        <p:spPr>
          <a:xfrm>
            <a:off x="3505200" y="1574800"/>
            <a:ext cx="1981200" cy="2275840"/>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プログラム</a:t>
            </a:r>
          </a:p>
        </p:txBody>
      </p:sp>
      <p:sp>
        <p:nvSpPr>
          <p:cNvPr id="7" name="正方形/長方形 6"/>
          <p:cNvSpPr/>
          <p:nvPr/>
        </p:nvSpPr>
        <p:spPr>
          <a:xfrm>
            <a:off x="3637280" y="4719341"/>
            <a:ext cx="1717040" cy="51816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a:t>
            </a:r>
          </a:p>
        </p:txBody>
      </p:sp>
      <p:sp>
        <p:nvSpPr>
          <p:cNvPr id="8" name="角丸四角形 7"/>
          <p:cNvSpPr/>
          <p:nvPr/>
        </p:nvSpPr>
        <p:spPr>
          <a:xfrm>
            <a:off x="6167120" y="1574800"/>
            <a:ext cx="1981200" cy="2275840"/>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プログラム</a:t>
            </a:r>
          </a:p>
        </p:txBody>
      </p:sp>
      <p:sp>
        <p:nvSpPr>
          <p:cNvPr id="9" name="円柱 8"/>
          <p:cNvSpPr/>
          <p:nvPr/>
        </p:nvSpPr>
        <p:spPr>
          <a:xfrm>
            <a:off x="6167120" y="4572021"/>
            <a:ext cx="1981200" cy="812800"/>
          </a:xfrm>
          <a:prstGeom prst="ca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データベース</a:t>
            </a:r>
          </a:p>
        </p:txBody>
      </p:sp>
      <p:sp>
        <p:nvSpPr>
          <p:cNvPr id="3" name="上下矢印 2"/>
          <p:cNvSpPr/>
          <p:nvPr/>
        </p:nvSpPr>
        <p:spPr>
          <a:xfrm>
            <a:off x="3637280" y="3962399"/>
            <a:ext cx="1849120" cy="497861"/>
          </a:xfrm>
          <a:prstGeom prst="upDownArrow">
            <a:avLst>
              <a:gd name="adj1" fmla="val 44505"/>
              <a:gd name="adj2" fmla="val 29593"/>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上下矢印 9"/>
          <p:cNvSpPr/>
          <p:nvPr/>
        </p:nvSpPr>
        <p:spPr>
          <a:xfrm>
            <a:off x="6233160" y="3962400"/>
            <a:ext cx="1849120" cy="497861"/>
          </a:xfrm>
          <a:prstGeom prst="upDownArrow">
            <a:avLst>
              <a:gd name="adj1" fmla="val 44505"/>
              <a:gd name="adj2" fmla="val 29593"/>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上下矢印 10"/>
          <p:cNvSpPr/>
          <p:nvPr/>
        </p:nvSpPr>
        <p:spPr>
          <a:xfrm>
            <a:off x="6233160" y="5496581"/>
            <a:ext cx="1849120" cy="497861"/>
          </a:xfrm>
          <a:prstGeom prst="upDownArrow">
            <a:avLst>
              <a:gd name="adj1" fmla="val 44505"/>
              <a:gd name="adj2" fmla="val 29593"/>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p:cNvSpPr/>
          <p:nvPr/>
        </p:nvSpPr>
        <p:spPr>
          <a:xfrm>
            <a:off x="843280" y="919469"/>
            <a:ext cx="1981200" cy="5181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データストア</a:t>
            </a:r>
          </a:p>
        </p:txBody>
      </p:sp>
      <p:sp>
        <p:nvSpPr>
          <p:cNvPr id="13" name="正方形/長方形 12"/>
          <p:cNvSpPr/>
          <p:nvPr/>
        </p:nvSpPr>
        <p:spPr>
          <a:xfrm>
            <a:off x="3505200" y="919469"/>
            <a:ext cx="1981200" cy="51816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a:solidFill>
                  <a:srgbClr val="FFFFFF"/>
                </a:solidFill>
                <a:latin typeface="Meiryo" panose="020B0604030504040204" pitchFamily="34" charset="-128"/>
                <a:ea typeface="Meiryo" panose="020B0604030504040204" pitchFamily="34" charset="-128"/>
                <a:cs typeface="ＭＳ Ｐゴシック"/>
              </a:rPr>
              <a:t>KVS</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p:cNvSpPr/>
          <p:nvPr/>
        </p:nvSpPr>
        <p:spPr>
          <a:xfrm>
            <a:off x="6167120" y="906764"/>
            <a:ext cx="1981200" cy="51816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DBMS</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角丸四角形 14"/>
          <p:cNvSpPr/>
          <p:nvPr/>
        </p:nvSpPr>
        <p:spPr>
          <a:xfrm>
            <a:off x="6167120" y="6106201"/>
            <a:ext cx="1981200" cy="416539"/>
          </a:xfrm>
          <a:prstGeom prst="roundRect">
            <a:avLst>
              <a:gd name="adj" fmla="val 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Meiryo" panose="020B0604030504040204" pitchFamily="34" charset="-128"/>
                <a:ea typeface="Meiryo" panose="020B0604030504040204" pitchFamily="34" charset="-128"/>
                <a:cs typeface="ＭＳ Ｐゴシック"/>
              </a:rPr>
              <a:t>他プログラム</a:t>
            </a:r>
          </a:p>
        </p:txBody>
      </p:sp>
    </p:spTree>
    <p:extLst>
      <p:ext uri="{BB962C8B-B14F-4D97-AF65-F5344CB8AC3E}">
        <p14:creationId xmlns:p14="http://schemas.microsoft.com/office/powerpoint/2010/main" val="14767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3" grpId="0" animBg="1"/>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ACID</a:t>
            </a:r>
            <a:r>
              <a:rPr kumimoji="1" lang="ja-JP" altLang="en-US"/>
              <a:t>から</a:t>
            </a:r>
            <a:r>
              <a:rPr kumimoji="1" lang="en-US" altLang="ja-JP"/>
              <a:t>BASE</a:t>
            </a:r>
            <a:r>
              <a:rPr kumimoji="1" lang="ja-JP" altLang="en-US"/>
              <a:t>へ</a:t>
            </a:r>
          </a:p>
        </p:txBody>
      </p:sp>
      <p:sp>
        <p:nvSpPr>
          <p:cNvPr id="4" name="角丸四角形 3"/>
          <p:cNvSpPr/>
          <p:nvPr/>
        </p:nvSpPr>
        <p:spPr bwMode="auto">
          <a:xfrm>
            <a:off x="503548" y="3728968"/>
            <a:ext cx="8136904" cy="2011123"/>
          </a:xfrm>
          <a:prstGeom prst="roundRect">
            <a:avLst>
              <a:gd name="adj" fmla="val 0"/>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41663" marR="0" indent="-31416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n-lt"/>
                <a:ea typeface="+mn-ea"/>
              </a:rPr>
              <a:t>BASE</a:t>
            </a:r>
          </a:p>
          <a:p>
            <a:pPr marL="3141663" marR="0" indent="-31416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n-lt"/>
                <a:ea typeface="+mn-ea"/>
              </a:rPr>
              <a:t>B</a:t>
            </a:r>
            <a:r>
              <a:rPr kumimoji="0" lang="en-US" altLang="ja-JP" sz="2000" b="0" i="0" u="none" strike="noStrike" cap="none" normalizeH="0" dirty="0">
                <a:ln>
                  <a:noFill/>
                </a:ln>
                <a:solidFill>
                  <a:schemeClr val="bg1"/>
                </a:solidFill>
                <a:effectLst/>
                <a:latin typeface="+mn-lt"/>
                <a:ea typeface="+mn-ea"/>
              </a:rPr>
              <a:t>asically </a:t>
            </a:r>
            <a:r>
              <a:rPr kumimoji="0" lang="en-US" altLang="ja-JP" sz="2000" b="0" i="0" u="none" strike="noStrike" cap="none" normalizeH="0" dirty="0">
                <a:ln>
                  <a:noFill/>
                </a:ln>
                <a:solidFill>
                  <a:srgbClr val="FF9933"/>
                </a:solidFill>
                <a:effectLst/>
                <a:latin typeface="+mn-lt"/>
                <a:ea typeface="+mn-ea"/>
              </a:rPr>
              <a:t>A</a:t>
            </a:r>
            <a:r>
              <a:rPr kumimoji="0" lang="en-US" altLang="ja-JP" sz="2000" b="0" i="0" u="none" strike="noStrike" cap="none" normalizeH="0" dirty="0">
                <a:ln>
                  <a:noFill/>
                </a:ln>
                <a:solidFill>
                  <a:schemeClr val="bg1"/>
                </a:solidFill>
                <a:effectLst/>
                <a:latin typeface="+mn-lt"/>
                <a:ea typeface="+mn-ea"/>
              </a:rPr>
              <a:t>vailable	</a:t>
            </a:r>
            <a:r>
              <a:rPr kumimoji="0" lang="ja-JP" altLang="en-US" sz="2000" b="0" i="0" u="none" strike="noStrike" cap="none" normalizeH="0" dirty="0">
                <a:ln>
                  <a:noFill/>
                </a:ln>
                <a:solidFill>
                  <a:schemeClr val="bg1"/>
                </a:solidFill>
                <a:effectLst/>
                <a:latin typeface="+mn-lt"/>
                <a:ea typeface="+mn-ea"/>
              </a:rPr>
              <a:t>「基本的に」</a:t>
            </a:r>
            <a:r>
              <a:rPr kumimoji="0" lang="ja-JP" altLang="en-US" sz="2000" dirty="0">
                <a:solidFill>
                  <a:schemeClr val="bg1"/>
                </a:solidFill>
                <a:latin typeface="+mn-lt"/>
                <a:ea typeface="+mn-ea"/>
              </a:rPr>
              <a:t>利用可能</a:t>
            </a:r>
            <a:endParaRPr kumimoji="0" lang="en-US" altLang="ja-JP" sz="2000" b="0" i="0" u="none" strike="noStrike" cap="none" normalizeH="0" dirty="0">
              <a:ln>
                <a:noFill/>
              </a:ln>
              <a:solidFill>
                <a:schemeClr val="bg1"/>
              </a:solidFill>
              <a:effectLst/>
              <a:latin typeface="+mn-lt"/>
              <a:ea typeface="+mn-ea"/>
            </a:endParaRPr>
          </a:p>
          <a:p>
            <a:pPr marL="3141663" marR="0" indent="-3141663" defTabSz="914400" rtl="0" eaLnBrk="1" fontAlgn="base" latinLnBrk="0" hangingPunct="1">
              <a:lnSpc>
                <a:spcPct val="100000"/>
              </a:lnSpc>
              <a:spcBef>
                <a:spcPct val="20000"/>
              </a:spcBef>
              <a:spcAft>
                <a:spcPct val="0"/>
              </a:spcAft>
              <a:buClrTx/>
              <a:buSzTx/>
              <a:buFontTx/>
              <a:buNone/>
              <a:tabLst/>
            </a:pPr>
            <a:r>
              <a:rPr kumimoji="0" lang="en-US" altLang="ja-JP" sz="2000" dirty="0">
                <a:solidFill>
                  <a:srgbClr val="FF9933"/>
                </a:solidFill>
                <a:latin typeface="+mn-lt"/>
                <a:ea typeface="+mn-ea"/>
              </a:rPr>
              <a:t>S</a:t>
            </a:r>
            <a:r>
              <a:rPr kumimoji="0" lang="en-US" altLang="ja-JP" sz="2000" dirty="0">
                <a:solidFill>
                  <a:schemeClr val="bg1"/>
                </a:solidFill>
                <a:latin typeface="+mn-lt"/>
                <a:ea typeface="+mn-ea"/>
              </a:rPr>
              <a:t>oft-state	</a:t>
            </a:r>
            <a:r>
              <a:rPr kumimoji="0" lang="ja-JP" altLang="en-US" sz="2000" dirty="0">
                <a:solidFill>
                  <a:schemeClr val="bg1"/>
                </a:solidFill>
                <a:latin typeface="+mn-lt"/>
                <a:ea typeface="+mn-ea"/>
              </a:rPr>
              <a:t>状態の厳密性を追求しない</a:t>
            </a:r>
            <a:endParaRPr kumimoji="0" lang="en-US" altLang="ja-JP" sz="2000" dirty="0">
              <a:solidFill>
                <a:schemeClr val="bg1"/>
              </a:solidFill>
              <a:latin typeface="+mn-lt"/>
              <a:ea typeface="+mn-ea"/>
            </a:endParaRPr>
          </a:p>
          <a:p>
            <a:pPr marL="3141663" marR="0" indent="-31416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9933"/>
                </a:solidFill>
                <a:effectLst/>
                <a:latin typeface="+mn-lt"/>
                <a:ea typeface="+mn-ea"/>
              </a:rPr>
              <a:t>E</a:t>
            </a:r>
            <a:r>
              <a:rPr kumimoji="0" lang="en-US" altLang="ja-JP" sz="2000" b="0" i="0" u="none" strike="noStrike" cap="none" normalizeH="0" dirty="0">
                <a:ln>
                  <a:noFill/>
                </a:ln>
                <a:solidFill>
                  <a:schemeClr val="bg1"/>
                </a:solidFill>
                <a:effectLst/>
                <a:latin typeface="+mn-lt"/>
                <a:ea typeface="+mn-ea"/>
              </a:rPr>
              <a:t>ventually consistent	</a:t>
            </a:r>
            <a:r>
              <a:rPr kumimoji="0" lang="ja-JP" altLang="en-US" sz="2000" b="0" i="0" u="none" strike="noStrike" cap="none" normalizeH="0" dirty="0">
                <a:ln>
                  <a:noFill/>
                </a:ln>
                <a:solidFill>
                  <a:schemeClr val="bg1"/>
                </a:solidFill>
                <a:effectLst/>
                <a:latin typeface="+mn-lt"/>
                <a:ea typeface="+mn-ea"/>
              </a:rPr>
              <a:t>最終的に一貫性が保たれれば良い</a:t>
            </a:r>
          </a:p>
        </p:txBody>
      </p:sp>
      <p:sp>
        <p:nvSpPr>
          <p:cNvPr id="6" name="角丸四角形 5"/>
          <p:cNvSpPr/>
          <p:nvPr/>
        </p:nvSpPr>
        <p:spPr bwMode="auto">
          <a:xfrm>
            <a:off x="503548" y="5862320"/>
            <a:ext cx="8136904" cy="751840"/>
          </a:xfrm>
          <a:prstGeom prst="roundRect">
            <a:avLst>
              <a:gd name="adj" fmla="val 0"/>
            </a:avLst>
          </a:prstGeom>
          <a:solidFill>
            <a:srgbClr val="C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ja-JP" altLang="en-US" sz="2000" b="1" dirty="0">
                <a:solidFill>
                  <a:schemeClr val="bg1"/>
                </a:solidFill>
              </a:rPr>
              <a:t>厳密な一貫性やデータの即時反映などをあきらめる代わりに、</a:t>
            </a:r>
            <a:endParaRPr lang="en-US" altLang="ja-JP" sz="2000" b="1" dirty="0">
              <a:solidFill>
                <a:schemeClr val="bg1"/>
              </a:solidFill>
            </a:endParaRPr>
          </a:p>
          <a:p>
            <a:pPr algn="ctr"/>
            <a:r>
              <a:rPr lang="ja-JP" altLang="en-US" sz="2000" b="1" dirty="0">
                <a:solidFill>
                  <a:schemeClr val="bg1"/>
                </a:solidFill>
              </a:rPr>
              <a:t>スケーラビリティや柔軟性を得ることができる</a:t>
            </a:r>
            <a:endParaRPr lang="ja-JP" altLang="en-US" sz="2000" dirty="0">
              <a:solidFill>
                <a:schemeClr val="bg1"/>
              </a:solidFill>
            </a:endParaRPr>
          </a:p>
        </p:txBody>
      </p:sp>
      <p:sp>
        <p:nvSpPr>
          <p:cNvPr id="7" name="下矢印 6"/>
          <p:cNvSpPr/>
          <p:nvPr/>
        </p:nvSpPr>
        <p:spPr bwMode="auto">
          <a:xfrm>
            <a:off x="503548" y="3021244"/>
            <a:ext cx="3744416" cy="648072"/>
          </a:xfrm>
          <a:prstGeom prst="downArrow">
            <a:avLst/>
          </a:prstGeom>
          <a:solidFill>
            <a:srgbClr val="FFC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3" name="角丸四角形 2"/>
          <p:cNvSpPr/>
          <p:nvPr/>
        </p:nvSpPr>
        <p:spPr bwMode="auto">
          <a:xfrm>
            <a:off x="503548" y="848648"/>
            <a:ext cx="8136904" cy="2088232"/>
          </a:xfrm>
          <a:prstGeom prst="roundRect">
            <a:avLst>
              <a:gd name="adj" fmla="val 0"/>
            </a:avLst>
          </a:prstGeom>
          <a:solidFill>
            <a:srgbClr val="4168A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2151063" marR="0" indent="-2151063"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rgbClr val="FFFF00"/>
                </a:solidFill>
                <a:effectLst/>
                <a:latin typeface="+mn-lt"/>
                <a:ea typeface="+mn-ea"/>
              </a:rPr>
              <a:t>ACID</a:t>
            </a:r>
          </a:p>
          <a:p>
            <a:pPr marL="2151063" indent="-2151063">
              <a:spcBef>
                <a:spcPct val="20000"/>
              </a:spcBef>
            </a:pPr>
            <a:r>
              <a:rPr kumimoji="0" lang="en-US" altLang="ja-JP" sz="2000" dirty="0">
                <a:solidFill>
                  <a:srgbClr val="FFFF00"/>
                </a:solidFill>
                <a:latin typeface="+mn-lt"/>
                <a:ea typeface="+mn-ea"/>
              </a:rPr>
              <a:t>A</a:t>
            </a:r>
            <a:r>
              <a:rPr kumimoji="0" lang="en-US" altLang="ja-JP" sz="2000" dirty="0">
                <a:solidFill>
                  <a:schemeClr val="bg1"/>
                </a:solidFill>
                <a:latin typeface="+mn-lt"/>
                <a:ea typeface="+mn-ea"/>
              </a:rPr>
              <a:t>tomicity	</a:t>
            </a:r>
            <a:r>
              <a:rPr kumimoji="0" lang="ja-JP" altLang="en-US" sz="2000" dirty="0">
                <a:solidFill>
                  <a:schemeClr val="bg1"/>
                </a:solidFill>
                <a:latin typeface="+mn-lt"/>
                <a:ea typeface="+mn-ea"/>
              </a:rPr>
              <a:t>処理を一部残すなど、中途半端な状態を許さない</a:t>
            </a:r>
          </a:p>
          <a:p>
            <a:pPr marL="2151063" indent="-2151063">
              <a:spcBef>
                <a:spcPct val="20000"/>
              </a:spcBef>
            </a:pPr>
            <a:r>
              <a:rPr kumimoji="0" lang="en-US" altLang="ja-JP" sz="2000" dirty="0">
                <a:solidFill>
                  <a:srgbClr val="FFFF00"/>
                </a:solidFill>
                <a:latin typeface="+mn-lt"/>
                <a:ea typeface="+mn-ea"/>
              </a:rPr>
              <a:t>C</a:t>
            </a:r>
            <a:r>
              <a:rPr kumimoji="0" lang="en-US" altLang="ja-JP" sz="2000" dirty="0">
                <a:solidFill>
                  <a:schemeClr val="bg1"/>
                </a:solidFill>
                <a:latin typeface="+mn-lt"/>
                <a:ea typeface="+mn-ea"/>
              </a:rPr>
              <a:t>onsistency	</a:t>
            </a:r>
            <a:r>
              <a:rPr kumimoji="0" lang="ja-JP" altLang="en-US" sz="2000" dirty="0">
                <a:solidFill>
                  <a:schemeClr val="bg1"/>
                </a:solidFill>
                <a:latin typeface="+mn-lt"/>
                <a:ea typeface="+mn-ea"/>
              </a:rPr>
              <a:t>データの整合性を保証</a:t>
            </a:r>
          </a:p>
          <a:p>
            <a:pPr marL="2151063" indent="-2151063">
              <a:spcBef>
                <a:spcPct val="20000"/>
              </a:spcBef>
            </a:pPr>
            <a:r>
              <a:rPr kumimoji="0" lang="en-US" altLang="ja-JP" sz="2000" dirty="0">
                <a:solidFill>
                  <a:srgbClr val="FFFF00"/>
                </a:solidFill>
                <a:latin typeface="+mn-lt"/>
                <a:ea typeface="+mn-ea"/>
              </a:rPr>
              <a:t>I</a:t>
            </a:r>
            <a:r>
              <a:rPr kumimoji="0" lang="en-US" altLang="ja-JP" sz="2000" dirty="0">
                <a:solidFill>
                  <a:schemeClr val="bg1"/>
                </a:solidFill>
                <a:latin typeface="+mn-lt"/>
                <a:ea typeface="+mn-ea"/>
              </a:rPr>
              <a:t>solation	</a:t>
            </a:r>
            <a:r>
              <a:rPr kumimoji="0" lang="ja-JP" altLang="en-US" sz="2000" dirty="0">
                <a:solidFill>
                  <a:schemeClr val="bg1"/>
                </a:solidFill>
                <a:latin typeface="+mn-lt"/>
                <a:ea typeface="+mn-ea"/>
              </a:rPr>
              <a:t>一連の処理を他の処理から隔離</a:t>
            </a:r>
          </a:p>
          <a:p>
            <a:pPr marL="2151063" indent="-2151063">
              <a:spcBef>
                <a:spcPct val="20000"/>
              </a:spcBef>
            </a:pPr>
            <a:r>
              <a:rPr kumimoji="0" lang="en-US" altLang="ja-JP" sz="2000" dirty="0">
                <a:solidFill>
                  <a:srgbClr val="FFFF00"/>
                </a:solidFill>
                <a:latin typeface="+mn-lt"/>
                <a:ea typeface="+mn-ea"/>
              </a:rPr>
              <a:t>D</a:t>
            </a:r>
            <a:r>
              <a:rPr kumimoji="0" lang="en-US" altLang="ja-JP" sz="2000" dirty="0">
                <a:solidFill>
                  <a:schemeClr val="bg1"/>
                </a:solidFill>
                <a:latin typeface="+mn-lt"/>
                <a:ea typeface="+mn-ea"/>
              </a:rPr>
              <a:t>urability	</a:t>
            </a:r>
            <a:r>
              <a:rPr kumimoji="0" lang="ja-JP" altLang="en-US" sz="2000" dirty="0">
                <a:solidFill>
                  <a:schemeClr val="bg1"/>
                </a:solidFill>
                <a:latin typeface="+mn-lt"/>
                <a:ea typeface="+mn-ea"/>
              </a:rPr>
              <a:t>処理が完了した時点で結果は保存され失われない</a:t>
            </a:r>
          </a:p>
        </p:txBody>
      </p:sp>
      <p:sp>
        <p:nvSpPr>
          <p:cNvPr id="8" name="角丸四角形 7"/>
          <p:cNvSpPr/>
          <p:nvPr/>
        </p:nvSpPr>
        <p:spPr bwMode="auto">
          <a:xfrm>
            <a:off x="7200292" y="920656"/>
            <a:ext cx="1368152" cy="432048"/>
          </a:xfrm>
          <a:prstGeom prst="roundRect">
            <a:avLst>
              <a:gd name="adj" fmla="val 50000"/>
            </a:avLst>
          </a:prstGeom>
          <a:solidFill>
            <a:srgbClr val="FF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ja-JP" altLang="en-US" sz="1400" dirty="0">
                <a:solidFill>
                  <a:schemeClr val="accent1"/>
                </a:solidFill>
              </a:rPr>
              <a:t>絶対確実</a:t>
            </a:r>
          </a:p>
        </p:txBody>
      </p:sp>
      <p:sp>
        <p:nvSpPr>
          <p:cNvPr id="9" name="角丸四角形 8"/>
          <p:cNvSpPr/>
          <p:nvPr/>
        </p:nvSpPr>
        <p:spPr bwMode="auto">
          <a:xfrm>
            <a:off x="7200292" y="3800976"/>
            <a:ext cx="1368152" cy="432048"/>
          </a:xfrm>
          <a:prstGeom prst="roundRect">
            <a:avLst>
              <a:gd name="adj" fmla="val 5000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ja-JP" altLang="en-US" sz="1400" dirty="0">
                <a:solidFill>
                  <a:schemeClr val="bg1"/>
                </a:solidFill>
              </a:rPr>
              <a:t>概ね確実</a:t>
            </a:r>
          </a:p>
        </p:txBody>
      </p:sp>
      <p:sp>
        <p:nvSpPr>
          <p:cNvPr id="5" name="正方形/長方形 4"/>
          <p:cNvSpPr/>
          <p:nvPr/>
        </p:nvSpPr>
        <p:spPr bwMode="auto">
          <a:xfrm>
            <a:off x="4337222" y="3021244"/>
            <a:ext cx="4303230" cy="648072"/>
          </a:xfrm>
          <a:prstGeom prst="rect">
            <a:avLst/>
          </a:prstGeom>
          <a:solidFill>
            <a:srgbClr val="C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1" i="0" u="none" strike="noStrike" cap="none" normalizeH="0" dirty="0">
                <a:ln>
                  <a:noFill/>
                </a:ln>
                <a:solidFill>
                  <a:schemeClr val="bg1"/>
                </a:solidFill>
                <a:effectLst/>
                <a:latin typeface="+mn-lt"/>
                <a:ea typeface="+mn-ea"/>
              </a:rPr>
              <a:t>CAP</a:t>
            </a:r>
            <a:r>
              <a:rPr kumimoji="0" lang="ja-JP" altLang="en-US" sz="1400" b="1" i="0" u="none" strike="noStrike" cap="none" normalizeH="0" dirty="0">
                <a:ln>
                  <a:noFill/>
                </a:ln>
                <a:solidFill>
                  <a:schemeClr val="bg1"/>
                </a:solidFill>
                <a:effectLst/>
                <a:latin typeface="+mn-lt"/>
                <a:ea typeface="+mn-ea"/>
              </a:rPr>
              <a:t>定理 </a:t>
            </a:r>
            <a:r>
              <a:rPr kumimoji="0" lang="en-US" altLang="ja-JP" sz="1400" b="1" i="0" u="none" strike="noStrike" cap="none" normalizeH="0" dirty="0">
                <a:ln>
                  <a:noFill/>
                </a:ln>
                <a:solidFill>
                  <a:schemeClr val="bg1"/>
                </a:solidFill>
                <a:effectLst/>
                <a:latin typeface="+mn-lt"/>
                <a:ea typeface="+mn-ea"/>
              </a:rPr>
              <a:t>= </a:t>
            </a:r>
            <a:r>
              <a:rPr kumimoji="0" lang="ja-JP" altLang="en-US" sz="1400" b="1" i="0" u="none" strike="noStrike" cap="none" normalizeH="0" dirty="0">
                <a:ln>
                  <a:noFill/>
                </a:ln>
                <a:solidFill>
                  <a:schemeClr val="bg1"/>
                </a:solidFill>
                <a:effectLst/>
                <a:latin typeface="+mn-lt"/>
                <a:ea typeface="+mn-ea"/>
              </a:rPr>
              <a:t>分散システムでは</a:t>
            </a:r>
            <a:r>
              <a:rPr kumimoji="0" lang="en-US" altLang="ja-JP" sz="1400" b="1" i="0" u="none" strike="noStrike" cap="none" normalizeH="0" dirty="0">
                <a:ln>
                  <a:noFill/>
                </a:ln>
                <a:solidFill>
                  <a:schemeClr val="bg1"/>
                </a:solidFill>
                <a:effectLst/>
                <a:latin typeface="+mn-lt"/>
                <a:ea typeface="+mn-ea"/>
              </a:rPr>
              <a:t>ACID</a:t>
            </a:r>
            <a:r>
              <a:rPr kumimoji="0" lang="ja-JP" altLang="en-US" sz="1400" b="1" i="0" u="none" strike="noStrike" cap="none" normalizeH="0" dirty="0">
                <a:ln>
                  <a:noFill/>
                </a:ln>
                <a:solidFill>
                  <a:schemeClr val="bg1"/>
                </a:solidFill>
                <a:effectLst/>
                <a:latin typeface="+mn-lt"/>
                <a:ea typeface="+mn-ea"/>
              </a:rPr>
              <a:t>を達成できない</a:t>
            </a:r>
          </a:p>
        </p:txBody>
      </p:sp>
    </p:spTree>
    <p:extLst>
      <p:ext uri="{BB962C8B-B14F-4D97-AF65-F5344CB8AC3E}">
        <p14:creationId xmlns:p14="http://schemas.microsoft.com/office/powerpoint/2010/main" val="17290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3" grpId="0" animBg="1"/>
      <p:bldP spid="8" grpId="0" animBg="1"/>
      <p:bldP spid="9"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ワイドカラムストア型</a:t>
            </a:r>
          </a:p>
        </p:txBody>
      </p:sp>
      <p:sp>
        <p:nvSpPr>
          <p:cNvPr id="4" name="角丸四角形 3"/>
          <p:cNvSpPr/>
          <p:nvPr/>
        </p:nvSpPr>
        <p:spPr>
          <a:xfrm>
            <a:off x="4748514" y="1396109"/>
            <a:ext cx="1944000" cy="4320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200" dirty="0">
                <a:solidFill>
                  <a:srgbClr val="FFFFFF"/>
                </a:solidFill>
                <a:cs typeface="ＭＳ Ｐゴシック"/>
              </a:rPr>
              <a:t>Amazon </a:t>
            </a:r>
            <a:r>
              <a:rPr kumimoji="1" lang="en-US" altLang="ja-JP" sz="1200" dirty="0" err="1">
                <a:solidFill>
                  <a:srgbClr val="FFFFFF"/>
                </a:solidFill>
                <a:cs typeface="ＭＳ Ｐゴシック"/>
              </a:rPr>
              <a:t>DynamoDB</a:t>
            </a:r>
            <a:endParaRPr kumimoji="1" lang="ja-JP" altLang="en-US" sz="1200" dirty="0">
              <a:solidFill>
                <a:srgbClr val="FFFFFF"/>
              </a:solidFill>
              <a:cs typeface="ＭＳ Ｐゴシック"/>
            </a:endParaRPr>
          </a:p>
        </p:txBody>
      </p:sp>
      <p:sp>
        <p:nvSpPr>
          <p:cNvPr id="5" name="角丸四角形 4"/>
          <p:cNvSpPr/>
          <p:nvPr/>
        </p:nvSpPr>
        <p:spPr>
          <a:xfrm>
            <a:off x="6797651" y="1389096"/>
            <a:ext cx="1944000" cy="4320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200" dirty="0">
                <a:solidFill>
                  <a:srgbClr val="FFFFFF"/>
                </a:solidFill>
                <a:cs typeface="ＭＳ Ｐゴシック"/>
              </a:rPr>
              <a:t>Apache Cassandra</a:t>
            </a:r>
            <a:endParaRPr kumimoji="1" lang="ja-JP" altLang="en-US" sz="1200" dirty="0">
              <a:solidFill>
                <a:srgbClr val="FFFFFF"/>
              </a:solidFill>
              <a:cs typeface="ＭＳ Ｐゴシック"/>
            </a:endParaRPr>
          </a:p>
        </p:txBody>
      </p:sp>
      <p:sp>
        <p:nvSpPr>
          <p:cNvPr id="6" name="角丸四角形 5"/>
          <p:cNvSpPr/>
          <p:nvPr/>
        </p:nvSpPr>
        <p:spPr>
          <a:xfrm>
            <a:off x="4748515" y="1954133"/>
            <a:ext cx="1944000" cy="1372562"/>
          </a:xfrm>
          <a:prstGeom prst="roundRect">
            <a:avLst>
              <a:gd name="adj" fmla="val 6233"/>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cs typeface="ＭＳ Ｐゴシック"/>
              </a:rPr>
              <a:t>Amazon</a:t>
            </a:r>
            <a:r>
              <a:rPr kumimoji="1" lang="ja-JP" altLang="en-US" sz="1400" dirty="0" err="1">
                <a:solidFill>
                  <a:srgbClr val="FFFFFF"/>
                </a:solidFill>
                <a:cs typeface="ＭＳ Ｐゴシック"/>
              </a:rPr>
              <a:t>が提</a:t>
            </a:r>
            <a:r>
              <a:rPr kumimoji="1" lang="ja-JP" altLang="en-US" sz="1400" dirty="0">
                <a:solidFill>
                  <a:srgbClr val="FFFFFF"/>
                </a:solidFill>
                <a:cs typeface="ＭＳ Ｐゴシック"/>
              </a:rPr>
              <a:t>供するフルマネージドの</a:t>
            </a:r>
            <a:r>
              <a:rPr kumimoji="1" lang="en-US" altLang="ja-JP" sz="1400" dirty="0">
                <a:solidFill>
                  <a:srgbClr val="FFFFFF"/>
                </a:solidFill>
                <a:cs typeface="ＭＳ Ｐゴシック"/>
              </a:rPr>
              <a:t>NoSQL</a:t>
            </a:r>
            <a:r>
              <a:rPr kumimoji="1" lang="ja-JP" altLang="en-US" sz="1400" dirty="0">
                <a:solidFill>
                  <a:srgbClr val="FFFFFF"/>
                </a:solidFill>
                <a:cs typeface="ＭＳ Ｐゴシック"/>
              </a:rPr>
              <a:t>サービス</a:t>
            </a:r>
          </a:p>
        </p:txBody>
      </p:sp>
      <p:sp>
        <p:nvSpPr>
          <p:cNvPr id="7" name="角丸四角形 6"/>
          <p:cNvSpPr/>
          <p:nvPr/>
        </p:nvSpPr>
        <p:spPr>
          <a:xfrm>
            <a:off x="6797652" y="1954133"/>
            <a:ext cx="1944000" cy="1372562"/>
          </a:xfrm>
          <a:prstGeom prst="roundRect">
            <a:avLst>
              <a:gd name="adj" fmla="val 5430"/>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err="1">
                <a:solidFill>
                  <a:srgbClr val="FFFFFF"/>
                </a:solidFill>
                <a:cs typeface="ＭＳ Ｐゴシック"/>
              </a:rPr>
              <a:t>DynamoDB</a:t>
            </a:r>
            <a:r>
              <a:rPr kumimoji="1" lang="ja-JP" altLang="en-US" sz="1400" dirty="0">
                <a:solidFill>
                  <a:srgbClr val="FFFFFF"/>
                </a:solidFill>
                <a:cs typeface="ＭＳ Ｐゴシック"/>
              </a:rPr>
              <a:t>をベースに</a:t>
            </a:r>
            <a:r>
              <a:rPr kumimoji="1" lang="en-US" altLang="ja-JP" sz="1400" dirty="0">
                <a:solidFill>
                  <a:srgbClr val="FFFFFF"/>
                </a:solidFill>
                <a:cs typeface="ＭＳ Ｐゴシック"/>
              </a:rPr>
              <a:t>Facebook</a:t>
            </a:r>
            <a:r>
              <a:rPr kumimoji="1" lang="ja-JP" altLang="en-US" sz="1400" dirty="0">
                <a:solidFill>
                  <a:srgbClr val="FFFFFF"/>
                </a:solidFill>
                <a:cs typeface="ＭＳ Ｐゴシック"/>
              </a:rPr>
              <a:t>が開発し、オープンソースとして公開</a:t>
            </a:r>
          </a:p>
        </p:txBody>
      </p:sp>
      <p:sp>
        <p:nvSpPr>
          <p:cNvPr id="10" name="角丸四角形 9"/>
          <p:cNvSpPr/>
          <p:nvPr/>
        </p:nvSpPr>
        <p:spPr>
          <a:xfrm>
            <a:off x="665480" y="3452719"/>
            <a:ext cx="8076171" cy="589280"/>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cs typeface="ＭＳ Ｐゴシック"/>
              </a:rPr>
              <a:t>大規模にスケールアウト可能。ノードを増やすとリニアに性能を向上させることができる。</a:t>
            </a:r>
          </a:p>
        </p:txBody>
      </p:sp>
      <p:sp>
        <p:nvSpPr>
          <p:cNvPr id="12" name="角丸四角形 11"/>
          <p:cNvSpPr/>
          <p:nvPr/>
        </p:nvSpPr>
        <p:spPr>
          <a:xfrm>
            <a:off x="665481" y="4168023"/>
            <a:ext cx="3977897" cy="58928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cs typeface="ＭＳ Ｐゴシック"/>
              </a:rPr>
              <a:t>データの一貫性を保証</a:t>
            </a:r>
          </a:p>
        </p:txBody>
      </p:sp>
      <p:sp>
        <p:nvSpPr>
          <p:cNvPr id="15" name="角丸四角形 14"/>
          <p:cNvSpPr/>
          <p:nvPr/>
        </p:nvSpPr>
        <p:spPr>
          <a:xfrm>
            <a:off x="650240" y="1396109"/>
            <a:ext cx="1944000" cy="432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200" dirty="0">
                <a:solidFill>
                  <a:srgbClr val="FFFFFF"/>
                </a:solidFill>
                <a:cs typeface="ＭＳ Ｐゴシック"/>
              </a:rPr>
              <a:t>Google </a:t>
            </a:r>
            <a:r>
              <a:rPr kumimoji="1" lang="en-US" altLang="ja-JP" sz="1200" dirty="0" err="1">
                <a:solidFill>
                  <a:srgbClr val="FFFFFF"/>
                </a:solidFill>
                <a:cs typeface="ＭＳ Ｐゴシック"/>
              </a:rPr>
              <a:t>BigTable</a:t>
            </a:r>
            <a:endParaRPr kumimoji="1" lang="ja-JP" altLang="en-US" sz="1200" dirty="0">
              <a:solidFill>
                <a:srgbClr val="FFFFFF"/>
              </a:solidFill>
              <a:cs typeface="ＭＳ Ｐゴシック"/>
            </a:endParaRPr>
          </a:p>
        </p:txBody>
      </p:sp>
      <p:sp>
        <p:nvSpPr>
          <p:cNvPr id="16" name="角丸四角形 15"/>
          <p:cNvSpPr/>
          <p:nvPr/>
        </p:nvSpPr>
        <p:spPr>
          <a:xfrm>
            <a:off x="2699377" y="1389027"/>
            <a:ext cx="1944000" cy="432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200" dirty="0">
                <a:solidFill>
                  <a:srgbClr val="FFFFFF"/>
                </a:solidFill>
                <a:cs typeface="ＭＳ Ｐゴシック"/>
              </a:rPr>
              <a:t>Apache </a:t>
            </a:r>
            <a:r>
              <a:rPr kumimoji="1" lang="en-US" altLang="ja-JP" sz="1200" dirty="0" err="1">
                <a:solidFill>
                  <a:srgbClr val="FFFFFF"/>
                </a:solidFill>
                <a:cs typeface="ＭＳ Ｐゴシック"/>
              </a:rPr>
              <a:t>HBase</a:t>
            </a:r>
            <a:endParaRPr kumimoji="1" lang="ja-JP" altLang="en-US" sz="1200" dirty="0">
              <a:solidFill>
                <a:srgbClr val="FFFFFF"/>
              </a:solidFill>
              <a:cs typeface="ＭＳ Ｐゴシック"/>
            </a:endParaRPr>
          </a:p>
        </p:txBody>
      </p:sp>
      <p:sp>
        <p:nvSpPr>
          <p:cNvPr id="17" name="角丸四角形 16"/>
          <p:cNvSpPr/>
          <p:nvPr/>
        </p:nvSpPr>
        <p:spPr>
          <a:xfrm>
            <a:off x="665481" y="1954133"/>
            <a:ext cx="1928760" cy="1372562"/>
          </a:xfrm>
          <a:prstGeom prst="roundRect">
            <a:avLst>
              <a:gd name="adj" fmla="val 4627"/>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cs typeface="ＭＳ Ｐゴシック"/>
              </a:rPr>
              <a:t>Google</a:t>
            </a:r>
            <a:r>
              <a:rPr kumimoji="1" lang="ja-JP" altLang="en-US" sz="1400" dirty="0">
                <a:solidFill>
                  <a:srgbClr val="FFFFFF"/>
                </a:solidFill>
                <a:cs typeface="ＭＳ Ｐゴシック"/>
              </a:rPr>
              <a:t>が開発した拡張</a:t>
            </a:r>
            <a:r>
              <a:rPr kumimoji="1" lang="en-US" altLang="ja-JP" sz="1400" dirty="0">
                <a:solidFill>
                  <a:srgbClr val="FFFFFF"/>
                </a:solidFill>
                <a:cs typeface="ＭＳ Ｐゴシック"/>
              </a:rPr>
              <a:t>KVS</a:t>
            </a:r>
            <a:endParaRPr kumimoji="1" lang="ja-JP" altLang="en-US" sz="1400" dirty="0">
              <a:solidFill>
                <a:srgbClr val="FFFFFF"/>
              </a:solidFill>
              <a:cs typeface="ＭＳ Ｐゴシック"/>
            </a:endParaRPr>
          </a:p>
        </p:txBody>
      </p:sp>
      <p:sp>
        <p:nvSpPr>
          <p:cNvPr id="18" name="角丸四角形 17"/>
          <p:cNvSpPr/>
          <p:nvPr/>
        </p:nvSpPr>
        <p:spPr>
          <a:xfrm>
            <a:off x="2699378" y="1947051"/>
            <a:ext cx="1944000" cy="1379644"/>
          </a:xfrm>
          <a:prstGeom prst="roundRect">
            <a:avLst>
              <a:gd name="adj" fmla="val 6286"/>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dirty="0">
                <a:solidFill>
                  <a:srgbClr val="FFFFFF"/>
                </a:solidFill>
                <a:cs typeface="ＭＳ Ｐゴシック"/>
              </a:rPr>
              <a:t>Google</a:t>
            </a:r>
            <a:r>
              <a:rPr kumimoji="1" lang="ja-JP" altLang="en-US" sz="1400" dirty="0">
                <a:solidFill>
                  <a:srgbClr val="FFFFFF"/>
                </a:solidFill>
                <a:cs typeface="ＭＳ Ｐゴシック"/>
              </a:rPr>
              <a:t>の論文を元に</a:t>
            </a:r>
            <a:r>
              <a:rPr kumimoji="1" lang="en-US" altLang="ja-JP" sz="1400" dirty="0">
                <a:solidFill>
                  <a:srgbClr val="FFFFFF"/>
                </a:solidFill>
                <a:cs typeface="ＭＳ Ｐゴシック"/>
              </a:rPr>
              <a:t>Java</a:t>
            </a:r>
            <a:r>
              <a:rPr kumimoji="1" lang="ja-JP" altLang="en-US" sz="1400" dirty="0">
                <a:solidFill>
                  <a:srgbClr val="FFFFFF"/>
                </a:solidFill>
                <a:cs typeface="ＭＳ Ｐゴシック"/>
              </a:rPr>
              <a:t>で実装し直した</a:t>
            </a:r>
            <a:r>
              <a:rPr lang="ja-JP" altLang="en-US" sz="1400" dirty="0">
                <a:solidFill>
                  <a:srgbClr val="FFFFFF"/>
                </a:solidFill>
                <a:cs typeface="ＭＳ Ｐゴシック"/>
              </a:rPr>
              <a:t>オープンソース</a:t>
            </a:r>
          </a:p>
        </p:txBody>
      </p:sp>
      <p:sp>
        <p:nvSpPr>
          <p:cNvPr id="19" name="角丸四角形 18"/>
          <p:cNvSpPr/>
          <p:nvPr/>
        </p:nvSpPr>
        <p:spPr>
          <a:xfrm>
            <a:off x="4763754" y="4168023"/>
            <a:ext cx="3977897" cy="58928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cs typeface="ＭＳ Ｐゴシック"/>
              </a:rPr>
              <a:t>結果整合性</a:t>
            </a:r>
            <a:endParaRPr kumimoji="1" lang="en-US" altLang="ja-JP" sz="1200" dirty="0">
              <a:solidFill>
                <a:srgbClr val="FFFFFF"/>
              </a:solidFill>
              <a:cs typeface="ＭＳ Ｐゴシック"/>
            </a:endParaRPr>
          </a:p>
          <a:p>
            <a:pPr algn="ctr"/>
            <a:r>
              <a:rPr kumimoji="1" lang="en-US" altLang="ja-JP" sz="1200" dirty="0">
                <a:solidFill>
                  <a:srgbClr val="FFFFFF"/>
                </a:solidFill>
                <a:cs typeface="ＭＳ Ｐゴシック"/>
              </a:rPr>
              <a:t>(</a:t>
            </a:r>
            <a:r>
              <a:rPr kumimoji="1" lang="ja-JP" altLang="en-US" sz="1200" dirty="0">
                <a:solidFill>
                  <a:srgbClr val="FFFFFF"/>
                </a:solidFill>
                <a:cs typeface="ＭＳ Ｐゴシック"/>
              </a:rPr>
              <a:t>遅延と</a:t>
            </a:r>
            <a:r>
              <a:rPr lang="ja-JP" altLang="en-US" sz="1200" dirty="0">
                <a:solidFill>
                  <a:srgbClr val="FFFFFF"/>
                </a:solidFill>
                <a:cs typeface="ＭＳ Ｐゴシック"/>
              </a:rPr>
              <a:t>のトレードオフで一貫性レベルを設定可能</a:t>
            </a:r>
            <a:r>
              <a:rPr kumimoji="1" lang="en-US" altLang="ja-JP" sz="1200" dirty="0">
                <a:solidFill>
                  <a:srgbClr val="FFFFFF"/>
                </a:solidFill>
                <a:cs typeface="ＭＳ Ｐゴシック"/>
              </a:rPr>
              <a:t>)</a:t>
            </a:r>
            <a:endParaRPr kumimoji="1" lang="ja-JP" altLang="en-US" sz="1200" dirty="0">
              <a:solidFill>
                <a:srgbClr val="FFFFFF"/>
              </a:solidFill>
              <a:cs typeface="ＭＳ Ｐゴシック"/>
            </a:endParaRPr>
          </a:p>
        </p:txBody>
      </p:sp>
      <p:sp>
        <p:nvSpPr>
          <p:cNvPr id="20" name="角丸四角形 19"/>
          <p:cNvSpPr/>
          <p:nvPr/>
        </p:nvSpPr>
        <p:spPr>
          <a:xfrm>
            <a:off x="650240" y="4883327"/>
            <a:ext cx="3977897" cy="58928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cs typeface="ＭＳ Ｐゴシック"/>
              </a:rPr>
              <a:t>可用性は保証されない</a:t>
            </a:r>
            <a:endParaRPr kumimoji="1" lang="en-US" altLang="ja-JP" sz="1200" dirty="0">
              <a:solidFill>
                <a:srgbClr val="FFFFFF"/>
              </a:solidFill>
              <a:cs typeface="ＭＳ Ｐゴシック"/>
            </a:endParaRPr>
          </a:p>
          <a:p>
            <a:pPr algn="ctr"/>
            <a:r>
              <a:rPr kumimoji="1" lang="en-US" altLang="ja-JP" sz="1200" dirty="0">
                <a:solidFill>
                  <a:srgbClr val="FFFFFF"/>
                </a:solidFill>
                <a:cs typeface="ＭＳ Ｐゴシック"/>
              </a:rPr>
              <a:t>(3</a:t>
            </a:r>
            <a:r>
              <a:rPr kumimoji="1" lang="ja-JP" altLang="en-US" sz="1200" dirty="0" err="1">
                <a:solidFill>
                  <a:srgbClr val="FFFFFF"/>
                </a:solidFill>
                <a:cs typeface="ＭＳ Ｐゴシック"/>
              </a:rPr>
              <a:t>つの</a:t>
            </a:r>
            <a:r>
              <a:rPr kumimoji="1" lang="ja-JP" altLang="en-US" sz="1200" dirty="0">
                <a:solidFill>
                  <a:srgbClr val="FFFFFF"/>
                </a:solidFill>
                <a:cs typeface="ＭＳ Ｐゴシック"/>
              </a:rPr>
              <a:t>ノードにレプリカを作成</a:t>
            </a:r>
            <a:r>
              <a:rPr kumimoji="1" lang="en-US" altLang="ja-JP" sz="1200" dirty="0">
                <a:solidFill>
                  <a:srgbClr val="FFFFFF"/>
                </a:solidFill>
                <a:cs typeface="ＭＳ Ｐゴシック"/>
              </a:rPr>
              <a:t>)</a:t>
            </a:r>
            <a:endParaRPr kumimoji="1" lang="ja-JP" altLang="en-US" sz="1200" dirty="0">
              <a:solidFill>
                <a:srgbClr val="FFFFFF"/>
              </a:solidFill>
              <a:cs typeface="ＭＳ Ｐゴシック"/>
            </a:endParaRPr>
          </a:p>
        </p:txBody>
      </p:sp>
      <p:sp>
        <p:nvSpPr>
          <p:cNvPr id="21" name="角丸四角形 20"/>
          <p:cNvSpPr/>
          <p:nvPr/>
        </p:nvSpPr>
        <p:spPr>
          <a:xfrm>
            <a:off x="4748513" y="4883327"/>
            <a:ext cx="3977897" cy="58928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cs typeface="ＭＳ Ｐゴシック"/>
              </a:rPr>
              <a:t>可用性を保証</a:t>
            </a:r>
          </a:p>
        </p:txBody>
      </p:sp>
      <p:sp>
        <p:nvSpPr>
          <p:cNvPr id="22" name="角丸四角形 21"/>
          <p:cNvSpPr/>
          <p:nvPr/>
        </p:nvSpPr>
        <p:spPr>
          <a:xfrm>
            <a:off x="665481" y="5603705"/>
            <a:ext cx="8076171" cy="589280"/>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400" dirty="0">
                <a:solidFill>
                  <a:srgbClr val="FFFFFF"/>
                </a:solidFill>
                <a:cs typeface="ＭＳ Ｐゴシック"/>
              </a:rPr>
              <a:t>柔軟なデータモデル </a:t>
            </a:r>
            <a:r>
              <a:rPr kumimoji="1" lang="en-US" altLang="ja-JP" sz="1400" dirty="0">
                <a:solidFill>
                  <a:srgbClr val="FFFFFF"/>
                </a:solidFill>
                <a:cs typeface="ＭＳ Ｐゴシック"/>
              </a:rPr>
              <a:t>(</a:t>
            </a:r>
            <a:r>
              <a:rPr kumimoji="1" lang="ja-JP" altLang="en-US" sz="1400" dirty="0">
                <a:solidFill>
                  <a:srgbClr val="FFFFFF"/>
                </a:solidFill>
                <a:cs typeface="ＭＳ Ｐゴシック"/>
              </a:rPr>
              <a:t>スキーマレス</a:t>
            </a:r>
            <a:r>
              <a:rPr kumimoji="1" lang="en-US" altLang="ja-JP" sz="1400" dirty="0">
                <a:solidFill>
                  <a:srgbClr val="FFFFFF"/>
                </a:solidFill>
                <a:cs typeface="ＭＳ Ｐゴシック"/>
              </a:rPr>
              <a:t>)</a:t>
            </a:r>
            <a:endParaRPr kumimoji="1" lang="ja-JP" altLang="en-US" sz="1400" dirty="0">
              <a:solidFill>
                <a:srgbClr val="FFFFFF"/>
              </a:solidFill>
              <a:cs typeface="ＭＳ Ｐゴシック"/>
            </a:endParaRPr>
          </a:p>
        </p:txBody>
      </p:sp>
    </p:spTree>
    <p:extLst>
      <p:ext uri="{BB962C8B-B14F-4D97-AF65-F5344CB8AC3E}">
        <p14:creationId xmlns:p14="http://schemas.microsoft.com/office/powerpoint/2010/main" val="385082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直線コネクタ 72"/>
          <p:cNvCxnSpPr/>
          <p:nvPr/>
        </p:nvCxnSpPr>
        <p:spPr>
          <a:xfrm flipV="1">
            <a:off x="6946178" y="5004350"/>
            <a:ext cx="177090" cy="2568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V="1">
            <a:off x="7163439" y="4769628"/>
            <a:ext cx="196394" cy="19444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V="1">
            <a:off x="7559537" y="5515820"/>
            <a:ext cx="219405" cy="22097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7803018" y="5518397"/>
            <a:ext cx="342044" cy="19768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flipV="1">
            <a:off x="8444954" y="4651172"/>
            <a:ext cx="177090" cy="2568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8405764" y="4956712"/>
            <a:ext cx="231281" cy="2696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9" name="直線コネクタ 88"/>
          <p:cNvCxnSpPr/>
          <p:nvPr/>
        </p:nvCxnSpPr>
        <p:spPr>
          <a:xfrm flipH="1" flipV="1">
            <a:off x="7954090" y="4799384"/>
            <a:ext cx="442732" cy="11684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 name="直線コネクタ 90"/>
          <p:cNvCxnSpPr/>
          <p:nvPr/>
        </p:nvCxnSpPr>
        <p:spPr>
          <a:xfrm flipH="1" flipV="1">
            <a:off x="7194021" y="5006529"/>
            <a:ext cx="528460" cy="46581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6" name="直線コネクタ 95"/>
          <p:cNvCxnSpPr/>
          <p:nvPr/>
        </p:nvCxnSpPr>
        <p:spPr>
          <a:xfrm flipV="1">
            <a:off x="7803018" y="4979984"/>
            <a:ext cx="556477" cy="49169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a:off x="6868124" y="4732233"/>
            <a:ext cx="203271" cy="19852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ja-JP" altLang="en-US"/>
              <a:t>その他の様々な</a:t>
            </a:r>
            <a:r>
              <a:rPr kumimoji="1" lang="en-US" altLang="ja-JP"/>
              <a:t>NoSQL</a:t>
            </a:r>
            <a:r>
              <a:rPr kumimoji="1" lang="ja-JP" altLang="en-US"/>
              <a:t>データベース</a:t>
            </a:r>
            <a:endParaRPr kumimoji="1" lang="ja-JP" altLang="en-US" dirty="0"/>
          </a:p>
        </p:txBody>
      </p:sp>
      <p:sp>
        <p:nvSpPr>
          <p:cNvPr id="4" name="角丸四角形 3"/>
          <p:cNvSpPr/>
          <p:nvPr/>
        </p:nvSpPr>
        <p:spPr>
          <a:xfrm>
            <a:off x="484400" y="995680"/>
            <a:ext cx="1944000" cy="1080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キーバリュー型</a:t>
            </a:r>
            <a:endParaRPr kumimoji="1" lang="en-US" altLang="ja-JP" dirty="0">
              <a:solidFill>
                <a:srgbClr val="FFFFFF"/>
              </a:solidFill>
              <a:cs typeface="ＭＳ Ｐゴシック"/>
            </a:endParaRPr>
          </a:p>
          <a:p>
            <a:pPr algn="ctr"/>
            <a:r>
              <a:rPr kumimoji="1" lang="en-US" altLang="ja-JP" dirty="0">
                <a:solidFill>
                  <a:srgbClr val="FFFFFF"/>
                </a:solidFill>
                <a:cs typeface="ＭＳ Ｐゴシック"/>
              </a:rPr>
              <a:t>(KVS)</a:t>
            </a:r>
            <a:endParaRPr kumimoji="1" lang="ja-JP" altLang="en-US" dirty="0">
              <a:solidFill>
                <a:srgbClr val="FFFFFF"/>
              </a:solidFill>
              <a:cs typeface="ＭＳ Ｐゴシック"/>
            </a:endParaRPr>
          </a:p>
        </p:txBody>
      </p:sp>
      <p:sp>
        <p:nvSpPr>
          <p:cNvPr id="5" name="角丸四角形 4"/>
          <p:cNvSpPr/>
          <p:nvPr/>
        </p:nvSpPr>
        <p:spPr>
          <a:xfrm>
            <a:off x="2567200" y="995680"/>
            <a:ext cx="1944000" cy="1080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ワイドカラム</a:t>
            </a:r>
            <a:endParaRPr kumimoji="1" lang="en-US" altLang="ja-JP" dirty="0">
              <a:solidFill>
                <a:srgbClr val="FFFFFF"/>
              </a:solidFill>
              <a:cs typeface="ＭＳ Ｐゴシック"/>
            </a:endParaRPr>
          </a:p>
          <a:p>
            <a:pPr algn="ctr"/>
            <a:r>
              <a:rPr kumimoji="1" lang="ja-JP" altLang="en-US" dirty="0">
                <a:solidFill>
                  <a:srgbClr val="FFFFFF"/>
                </a:solidFill>
                <a:cs typeface="ＭＳ Ｐゴシック"/>
              </a:rPr>
              <a:t>ストア型</a:t>
            </a:r>
            <a:endParaRPr kumimoji="1" lang="en-US" altLang="ja-JP" dirty="0">
              <a:solidFill>
                <a:srgbClr val="FFFFFF"/>
              </a:solidFill>
              <a:cs typeface="ＭＳ Ｐゴシック"/>
            </a:endParaRPr>
          </a:p>
          <a:p>
            <a:pPr algn="ctr"/>
            <a:r>
              <a:rPr kumimoji="1" lang="en-US" altLang="ja-JP" dirty="0">
                <a:solidFill>
                  <a:srgbClr val="FFFFFF"/>
                </a:solidFill>
                <a:cs typeface="ＭＳ Ｐゴシック"/>
              </a:rPr>
              <a:t>(</a:t>
            </a:r>
            <a:r>
              <a:rPr kumimoji="1" lang="ja-JP" altLang="en-US" dirty="0">
                <a:solidFill>
                  <a:srgbClr val="FFFFFF"/>
                </a:solidFill>
                <a:cs typeface="ＭＳ Ｐゴシック"/>
              </a:rPr>
              <a:t>列指向</a:t>
            </a:r>
            <a:r>
              <a:rPr kumimoji="1" lang="en-US" altLang="ja-JP" dirty="0">
                <a:solidFill>
                  <a:srgbClr val="FFFFFF"/>
                </a:solidFill>
                <a:cs typeface="ＭＳ Ｐゴシック"/>
              </a:rPr>
              <a:t>)</a:t>
            </a:r>
            <a:endParaRPr kumimoji="1" lang="ja-JP" altLang="en-US" dirty="0">
              <a:solidFill>
                <a:srgbClr val="FFFFFF"/>
              </a:solidFill>
              <a:cs typeface="ＭＳ Ｐゴシック"/>
            </a:endParaRPr>
          </a:p>
        </p:txBody>
      </p:sp>
      <p:sp>
        <p:nvSpPr>
          <p:cNvPr id="6" name="角丸四角形 5"/>
          <p:cNvSpPr/>
          <p:nvPr/>
        </p:nvSpPr>
        <p:spPr>
          <a:xfrm>
            <a:off x="4650000" y="995680"/>
            <a:ext cx="1944000" cy="1080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ドキュメント型</a:t>
            </a:r>
          </a:p>
        </p:txBody>
      </p:sp>
      <p:sp>
        <p:nvSpPr>
          <p:cNvPr id="7" name="角丸四角形 6"/>
          <p:cNvSpPr/>
          <p:nvPr/>
        </p:nvSpPr>
        <p:spPr>
          <a:xfrm>
            <a:off x="6732800" y="995680"/>
            <a:ext cx="1944000" cy="1080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グラフ型</a:t>
            </a:r>
          </a:p>
        </p:txBody>
      </p:sp>
      <p:sp>
        <p:nvSpPr>
          <p:cNvPr id="8" name="角丸四角形 7"/>
          <p:cNvSpPr/>
          <p:nvPr/>
        </p:nvSpPr>
        <p:spPr>
          <a:xfrm>
            <a:off x="498000" y="2206261"/>
            <a:ext cx="1944000" cy="1080000"/>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050">
                <a:solidFill>
                  <a:srgbClr val="FFFFFF"/>
                </a:solidFill>
                <a:cs typeface="ＭＳ Ｐゴシック"/>
              </a:rPr>
              <a:t>memCached</a:t>
            </a:r>
          </a:p>
          <a:p>
            <a:pPr algn="ctr"/>
            <a:r>
              <a:rPr kumimoji="1" lang="en-US" altLang="ja-JP" sz="1050">
                <a:solidFill>
                  <a:srgbClr val="FFFFFF"/>
                </a:solidFill>
                <a:cs typeface="ＭＳ Ｐゴシック"/>
              </a:rPr>
              <a:t>Riak</a:t>
            </a:r>
            <a:endParaRPr kumimoji="1" lang="en-US" altLang="ja-JP" sz="1050" dirty="0">
              <a:solidFill>
                <a:srgbClr val="FFFFFF"/>
              </a:solidFill>
              <a:cs typeface="ＭＳ Ｐゴシック"/>
            </a:endParaRPr>
          </a:p>
          <a:p>
            <a:pPr algn="ctr"/>
            <a:r>
              <a:rPr kumimoji="1" lang="en-US" altLang="ja-JP" sz="1050" dirty="0" err="1">
                <a:solidFill>
                  <a:srgbClr val="FFFFFF"/>
                </a:solidFill>
                <a:cs typeface="ＭＳ Ｐゴシック"/>
              </a:rPr>
              <a:t>Redis</a:t>
            </a:r>
            <a:endParaRPr kumimoji="1" lang="ja-JP" altLang="en-US" sz="1050" dirty="0">
              <a:solidFill>
                <a:srgbClr val="FFFFFF"/>
              </a:solidFill>
              <a:cs typeface="ＭＳ Ｐゴシック"/>
            </a:endParaRPr>
          </a:p>
        </p:txBody>
      </p:sp>
      <p:sp>
        <p:nvSpPr>
          <p:cNvPr id="9" name="角丸四角形 8"/>
          <p:cNvSpPr/>
          <p:nvPr/>
        </p:nvSpPr>
        <p:spPr>
          <a:xfrm>
            <a:off x="2580800" y="2206261"/>
            <a:ext cx="1944000" cy="1080000"/>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050">
                <a:solidFill>
                  <a:srgbClr val="FFFFFF"/>
                </a:solidFill>
                <a:cs typeface="ＭＳ Ｐゴシック"/>
              </a:rPr>
              <a:t>Google Cloud BigTable</a:t>
            </a:r>
          </a:p>
          <a:p>
            <a:pPr algn="ctr"/>
            <a:r>
              <a:rPr kumimoji="1" lang="en-US" altLang="ja-JP" sz="1050">
                <a:solidFill>
                  <a:srgbClr val="FFFFFF"/>
                </a:solidFill>
                <a:cs typeface="ＭＳ Ｐゴシック"/>
              </a:rPr>
              <a:t>Apache </a:t>
            </a:r>
            <a:r>
              <a:rPr kumimoji="1" lang="en-US" altLang="ja-JP" sz="1050" dirty="0" err="1">
                <a:solidFill>
                  <a:srgbClr val="FFFFFF"/>
                </a:solidFill>
                <a:cs typeface="ＭＳ Ｐゴシック"/>
              </a:rPr>
              <a:t>Hbase</a:t>
            </a:r>
            <a:endParaRPr kumimoji="1" lang="en-US" altLang="ja-JP" sz="1050" dirty="0">
              <a:solidFill>
                <a:srgbClr val="FFFFFF"/>
              </a:solidFill>
              <a:cs typeface="ＭＳ Ｐゴシック"/>
            </a:endParaRPr>
          </a:p>
          <a:p>
            <a:pPr algn="ctr"/>
            <a:r>
              <a:rPr kumimoji="1" lang="en-US" altLang="ja-JP" sz="1050" dirty="0">
                <a:solidFill>
                  <a:srgbClr val="FFFFFF"/>
                </a:solidFill>
                <a:cs typeface="ＭＳ Ｐゴシック"/>
              </a:rPr>
              <a:t>Amazon </a:t>
            </a:r>
            <a:r>
              <a:rPr kumimoji="1" lang="en-US" altLang="ja-JP" sz="1050" dirty="0" err="1">
                <a:solidFill>
                  <a:srgbClr val="FFFFFF"/>
                </a:solidFill>
                <a:cs typeface="ＭＳ Ｐゴシック"/>
              </a:rPr>
              <a:t>DynamoDB</a:t>
            </a:r>
            <a:endParaRPr kumimoji="1" lang="en-US" altLang="ja-JP" sz="1050" dirty="0">
              <a:solidFill>
                <a:srgbClr val="FFFFFF"/>
              </a:solidFill>
              <a:cs typeface="ＭＳ Ｐゴシック"/>
            </a:endParaRPr>
          </a:p>
          <a:p>
            <a:pPr algn="ctr"/>
            <a:r>
              <a:rPr lang="en-US" altLang="ja-JP" sz="1050" dirty="0">
                <a:solidFill>
                  <a:srgbClr val="FFFFFF"/>
                </a:solidFill>
                <a:cs typeface="ＭＳ Ｐゴシック"/>
              </a:rPr>
              <a:t>Apache Cassandra</a:t>
            </a:r>
          </a:p>
        </p:txBody>
      </p:sp>
      <p:sp>
        <p:nvSpPr>
          <p:cNvPr id="10" name="角丸四角形 9"/>
          <p:cNvSpPr/>
          <p:nvPr/>
        </p:nvSpPr>
        <p:spPr>
          <a:xfrm>
            <a:off x="4663600" y="2206261"/>
            <a:ext cx="1944000" cy="1080000"/>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050" dirty="0" err="1">
                <a:solidFill>
                  <a:srgbClr val="FFFFFF"/>
                </a:solidFill>
                <a:cs typeface="ＭＳ Ｐゴシック"/>
              </a:rPr>
              <a:t>Couchbase</a:t>
            </a:r>
            <a:endParaRPr kumimoji="1" lang="en-US" altLang="ja-JP" sz="1050" dirty="0">
              <a:solidFill>
                <a:srgbClr val="FFFFFF"/>
              </a:solidFill>
              <a:cs typeface="ＭＳ Ｐゴシック"/>
            </a:endParaRPr>
          </a:p>
          <a:p>
            <a:pPr algn="ctr"/>
            <a:r>
              <a:rPr kumimoji="1" lang="en-US" altLang="ja-JP" sz="1050" dirty="0">
                <a:solidFill>
                  <a:srgbClr val="FFFFFF"/>
                </a:solidFill>
                <a:cs typeface="ＭＳ Ｐゴシック"/>
              </a:rPr>
              <a:t>MongoDB</a:t>
            </a:r>
            <a:endParaRPr kumimoji="1" lang="ja-JP" altLang="en-US" sz="1050" dirty="0">
              <a:solidFill>
                <a:srgbClr val="FFFFFF"/>
              </a:solidFill>
              <a:cs typeface="ＭＳ Ｐゴシック"/>
            </a:endParaRPr>
          </a:p>
        </p:txBody>
      </p:sp>
      <p:sp>
        <p:nvSpPr>
          <p:cNvPr id="11" name="角丸四角形 10"/>
          <p:cNvSpPr/>
          <p:nvPr/>
        </p:nvSpPr>
        <p:spPr>
          <a:xfrm>
            <a:off x="6746400" y="2206261"/>
            <a:ext cx="1944000" cy="1080000"/>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050" dirty="0">
                <a:solidFill>
                  <a:srgbClr val="FFFFFF"/>
                </a:solidFill>
                <a:cs typeface="ＭＳ Ｐゴシック"/>
              </a:rPr>
              <a:t>Neo4j</a:t>
            </a:r>
            <a:endParaRPr kumimoji="1" lang="ja-JP" altLang="en-US" sz="1050" dirty="0">
              <a:solidFill>
                <a:srgbClr val="FFFFFF"/>
              </a:solidFill>
              <a:cs typeface="ＭＳ Ｐゴシック"/>
            </a:endParaRPr>
          </a:p>
        </p:txBody>
      </p:sp>
      <p:sp>
        <p:nvSpPr>
          <p:cNvPr id="16" name="角丸四角形 15"/>
          <p:cNvSpPr/>
          <p:nvPr/>
        </p:nvSpPr>
        <p:spPr>
          <a:xfrm>
            <a:off x="511600" y="3416842"/>
            <a:ext cx="1944000" cy="923019"/>
          </a:xfrm>
          <a:prstGeom prst="roundRect">
            <a:avLst>
              <a:gd name="adj" fmla="val 9350"/>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rgbClr val="FFFFFF"/>
                </a:solidFill>
                <a:cs typeface="ＭＳ Ｐゴシック"/>
              </a:rPr>
              <a:t>キー </a:t>
            </a:r>
            <a:r>
              <a:rPr lang="en-US" altLang="ja-JP" sz="1400" dirty="0">
                <a:solidFill>
                  <a:srgbClr val="FFFFFF"/>
                </a:solidFill>
                <a:cs typeface="ＭＳ Ｐゴシック"/>
              </a:rPr>
              <a:t>(Key) </a:t>
            </a:r>
            <a:r>
              <a:rPr lang="ja-JP" altLang="en-US" sz="1400" dirty="0">
                <a:solidFill>
                  <a:srgbClr val="FFFFFF"/>
                </a:solidFill>
                <a:cs typeface="ＭＳ Ｐゴシック"/>
              </a:rPr>
              <a:t>と値 </a:t>
            </a:r>
            <a:r>
              <a:rPr lang="en-US" altLang="ja-JP" sz="1400" dirty="0">
                <a:solidFill>
                  <a:srgbClr val="FFFFFF"/>
                </a:solidFill>
                <a:cs typeface="ＭＳ Ｐゴシック"/>
              </a:rPr>
              <a:t>(Value) </a:t>
            </a:r>
            <a:r>
              <a:rPr lang="ja-JP" altLang="en-US" sz="1400" dirty="0">
                <a:solidFill>
                  <a:srgbClr val="FFFFFF"/>
                </a:solidFill>
                <a:cs typeface="ＭＳ Ｐゴシック"/>
              </a:rPr>
              <a:t>のみのシンプルなデータ構造</a:t>
            </a:r>
          </a:p>
        </p:txBody>
      </p:sp>
      <p:sp>
        <p:nvSpPr>
          <p:cNvPr id="17" name="角丸四角形 16"/>
          <p:cNvSpPr/>
          <p:nvPr/>
        </p:nvSpPr>
        <p:spPr>
          <a:xfrm>
            <a:off x="2594400" y="3416842"/>
            <a:ext cx="1944000" cy="923019"/>
          </a:xfrm>
          <a:prstGeom prst="roundRect">
            <a:avLst>
              <a:gd name="adj" fmla="val 9873"/>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rgbClr val="FFFFFF"/>
                </a:solidFill>
                <a:cs typeface="ＭＳ Ｐゴシック"/>
              </a:rPr>
              <a:t>KVS</a:t>
            </a:r>
            <a:r>
              <a:rPr lang="ja-JP" altLang="en-US" sz="1400" dirty="0">
                <a:solidFill>
                  <a:srgbClr val="FFFFFF"/>
                </a:solidFill>
                <a:cs typeface="ＭＳ Ｐゴシック"/>
              </a:rPr>
              <a:t>を拡張して複数のバリューを持たせたもの</a:t>
            </a:r>
          </a:p>
        </p:txBody>
      </p:sp>
      <p:sp>
        <p:nvSpPr>
          <p:cNvPr id="18" name="角丸四角形 17"/>
          <p:cNvSpPr/>
          <p:nvPr/>
        </p:nvSpPr>
        <p:spPr>
          <a:xfrm>
            <a:off x="4677200" y="3416842"/>
            <a:ext cx="1944000" cy="923019"/>
          </a:xfrm>
          <a:prstGeom prst="roundRect">
            <a:avLst>
              <a:gd name="adj" fmla="val 9873"/>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rgbClr val="FFFFFF"/>
                </a:solidFill>
                <a:cs typeface="ＭＳ Ｐゴシック"/>
              </a:rPr>
              <a:t>KVS</a:t>
            </a:r>
            <a:r>
              <a:rPr lang="ja-JP" altLang="en-US" sz="1400" dirty="0">
                <a:solidFill>
                  <a:srgbClr val="FFFFFF"/>
                </a:solidFill>
                <a:cs typeface="ＭＳ Ｐゴシック"/>
              </a:rPr>
              <a:t>よりも柔軟で複雑なデータ構造に対応できる</a:t>
            </a:r>
          </a:p>
        </p:txBody>
      </p:sp>
      <p:sp>
        <p:nvSpPr>
          <p:cNvPr id="19" name="角丸四角形 18"/>
          <p:cNvSpPr/>
          <p:nvPr/>
        </p:nvSpPr>
        <p:spPr>
          <a:xfrm>
            <a:off x="6760000" y="3416842"/>
            <a:ext cx="1944000" cy="923019"/>
          </a:xfrm>
          <a:prstGeom prst="roundRect">
            <a:avLst>
              <a:gd name="adj" fmla="val 10395"/>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rgbClr val="FFFFFF"/>
                </a:solidFill>
                <a:cs typeface="ＭＳ Ｐゴシック"/>
              </a:rPr>
              <a:t>グラフ理論にデータ同士の関係をグラフとして表す</a:t>
            </a:r>
            <a:endParaRPr kumimoji="1" lang="ja-JP" altLang="en-US" sz="1400" dirty="0">
              <a:solidFill>
                <a:srgbClr val="FFFFFF"/>
              </a:solidFill>
              <a:cs typeface="ＭＳ Ｐゴシック"/>
            </a:endParaRPr>
          </a:p>
        </p:txBody>
      </p:sp>
      <p:sp>
        <p:nvSpPr>
          <p:cNvPr id="20" name="角丸四角形 19"/>
          <p:cNvSpPr/>
          <p:nvPr/>
        </p:nvSpPr>
        <p:spPr>
          <a:xfrm>
            <a:off x="511600" y="5972580"/>
            <a:ext cx="1944000" cy="458699"/>
          </a:xfrm>
          <a:prstGeom prst="roundRect">
            <a:avLst>
              <a:gd name="adj" fmla="val 20425"/>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cs typeface="ＭＳ Ｐゴシック"/>
              </a:rPr>
              <a:t>「元祖」</a:t>
            </a:r>
            <a:r>
              <a:rPr lang="en-US" altLang="ja-JP" sz="1200" dirty="0">
                <a:solidFill>
                  <a:srgbClr val="FFFFFF"/>
                </a:solidFill>
                <a:cs typeface="ＭＳ Ｐゴシック"/>
              </a:rPr>
              <a:t>NoSQL</a:t>
            </a:r>
            <a:endParaRPr lang="ja-JP" altLang="en-US" sz="1200" dirty="0">
              <a:solidFill>
                <a:srgbClr val="FFFFFF"/>
              </a:solidFill>
              <a:cs typeface="ＭＳ Ｐゴシック"/>
            </a:endParaRPr>
          </a:p>
        </p:txBody>
      </p:sp>
      <p:sp>
        <p:nvSpPr>
          <p:cNvPr id="21" name="角丸四角形 20"/>
          <p:cNvSpPr/>
          <p:nvPr/>
        </p:nvSpPr>
        <p:spPr>
          <a:xfrm>
            <a:off x="2580800" y="5972579"/>
            <a:ext cx="6123200" cy="458699"/>
          </a:xfrm>
          <a:prstGeom prst="roundRect">
            <a:avLst>
              <a:gd name="adj" fmla="val 20425"/>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200" dirty="0">
                <a:solidFill>
                  <a:srgbClr val="FFFFFF"/>
                </a:solidFill>
                <a:cs typeface="ＭＳ Ｐゴシック"/>
              </a:rPr>
              <a:t>KVS</a:t>
            </a:r>
            <a:r>
              <a:rPr lang="ja-JP" altLang="en-US" sz="1200" dirty="0">
                <a:solidFill>
                  <a:srgbClr val="FFFFFF"/>
                </a:solidFill>
                <a:cs typeface="ＭＳ Ｐゴシック"/>
              </a:rPr>
              <a:t>以外でもキーとバリューを使う</a:t>
            </a:r>
            <a:r>
              <a:rPr lang="en-US" altLang="ja-JP" sz="1200" dirty="0">
                <a:solidFill>
                  <a:srgbClr val="FFFFFF"/>
                </a:solidFill>
                <a:cs typeface="ＭＳ Ｐゴシック"/>
              </a:rPr>
              <a:t>DB</a:t>
            </a:r>
            <a:r>
              <a:rPr lang="ja-JP" altLang="en-US" sz="1200" dirty="0">
                <a:solidFill>
                  <a:srgbClr val="FFFFFF"/>
                </a:solidFill>
                <a:cs typeface="ＭＳ Ｐゴシック"/>
              </a:rPr>
              <a:t>は多く、広い意味では全て</a:t>
            </a:r>
            <a:r>
              <a:rPr lang="en-US" altLang="ja-JP" sz="1200" dirty="0">
                <a:solidFill>
                  <a:srgbClr val="FFFFFF"/>
                </a:solidFill>
                <a:cs typeface="ＭＳ Ｐゴシック"/>
              </a:rPr>
              <a:t>KVS</a:t>
            </a:r>
            <a:r>
              <a:rPr lang="ja-JP" altLang="en-US" sz="1200" dirty="0">
                <a:solidFill>
                  <a:srgbClr val="FFFFFF"/>
                </a:solidFill>
                <a:cs typeface="ＭＳ Ｐゴシック"/>
              </a:rPr>
              <a:t>とも言える</a:t>
            </a:r>
          </a:p>
        </p:txBody>
      </p:sp>
      <p:sp>
        <p:nvSpPr>
          <p:cNvPr id="22" name="正方形/長方形 21"/>
          <p:cNvSpPr/>
          <p:nvPr/>
        </p:nvSpPr>
        <p:spPr bwMode="auto">
          <a:xfrm>
            <a:off x="511600" y="4609598"/>
            <a:ext cx="5334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200" dirty="0">
                <a:solidFill>
                  <a:schemeClr val="bg1"/>
                </a:solidFill>
                <a:latin typeface="Arial" charset="0"/>
                <a:ea typeface="HG丸ｺﾞｼｯｸM-PRO" pitchFamily="50" charset="-128"/>
              </a:rPr>
              <a:t>Key</a:t>
            </a:r>
            <a:endParaRPr kumimoji="0" lang="ja-JP" altLang="en-US" sz="1200" dirty="0">
              <a:solidFill>
                <a:schemeClr val="bg1"/>
              </a:solidFill>
              <a:latin typeface="Arial" charset="0"/>
              <a:ea typeface="HG丸ｺﾞｼｯｸM-PRO" pitchFamily="50" charset="-128"/>
            </a:endParaRPr>
          </a:p>
        </p:txBody>
      </p:sp>
      <p:sp>
        <p:nvSpPr>
          <p:cNvPr id="23" name="正方形/長方形 22"/>
          <p:cNvSpPr/>
          <p:nvPr/>
        </p:nvSpPr>
        <p:spPr bwMode="auto">
          <a:xfrm>
            <a:off x="1045000" y="4609598"/>
            <a:ext cx="14106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200" dirty="0">
                <a:solidFill>
                  <a:schemeClr val="bg1"/>
                </a:solidFill>
                <a:latin typeface="Arial" charset="0"/>
                <a:ea typeface="HG丸ｺﾞｼｯｸM-PRO" pitchFamily="50" charset="-128"/>
              </a:rPr>
              <a:t>Value</a:t>
            </a:r>
            <a:endParaRPr kumimoji="0" lang="ja-JP" altLang="en-US" sz="1200" dirty="0">
              <a:solidFill>
                <a:schemeClr val="bg1"/>
              </a:solidFill>
              <a:latin typeface="Arial" charset="0"/>
              <a:ea typeface="HG丸ｺﾞｼｯｸM-PRO" pitchFamily="50" charset="-128"/>
            </a:endParaRPr>
          </a:p>
        </p:txBody>
      </p:sp>
      <p:sp>
        <p:nvSpPr>
          <p:cNvPr id="24" name="正方形/長方形 23"/>
          <p:cNvSpPr/>
          <p:nvPr/>
        </p:nvSpPr>
        <p:spPr bwMode="auto">
          <a:xfrm>
            <a:off x="511600" y="49143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25" name="正方形/長方形 24"/>
          <p:cNvSpPr/>
          <p:nvPr/>
        </p:nvSpPr>
        <p:spPr bwMode="auto">
          <a:xfrm>
            <a:off x="1045000" y="4914398"/>
            <a:ext cx="14106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28" name="正方形/長方形 27"/>
          <p:cNvSpPr/>
          <p:nvPr/>
        </p:nvSpPr>
        <p:spPr bwMode="auto">
          <a:xfrm>
            <a:off x="2594400" y="4609598"/>
            <a:ext cx="5334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200" dirty="0">
                <a:solidFill>
                  <a:schemeClr val="bg1"/>
                </a:solidFill>
                <a:latin typeface="Arial" charset="0"/>
                <a:ea typeface="HG丸ｺﾞｼｯｸM-PRO" pitchFamily="50" charset="-128"/>
              </a:rPr>
              <a:t>Key</a:t>
            </a:r>
            <a:endParaRPr kumimoji="0" lang="ja-JP" altLang="en-US" sz="1200" dirty="0">
              <a:solidFill>
                <a:schemeClr val="bg1"/>
              </a:solidFill>
              <a:latin typeface="Arial" charset="0"/>
              <a:ea typeface="HG丸ｺﾞｼｯｸM-PRO" pitchFamily="50" charset="-128"/>
            </a:endParaRPr>
          </a:p>
        </p:txBody>
      </p:sp>
      <p:sp>
        <p:nvSpPr>
          <p:cNvPr id="29" name="正方形/長方形 28"/>
          <p:cNvSpPr/>
          <p:nvPr/>
        </p:nvSpPr>
        <p:spPr bwMode="auto">
          <a:xfrm>
            <a:off x="3127800" y="4609598"/>
            <a:ext cx="1410600" cy="304800"/>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200">
                <a:solidFill>
                  <a:schemeClr val="bg1"/>
                </a:solidFill>
                <a:latin typeface="Arial" charset="0"/>
                <a:ea typeface="HG丸ｺﾞｼｯｸM-PRO" pitchFamily="50" charset="-128"/>
              </a:rPr>
              <a:t>Column</a:t>
            </a:r>
            <a:endParaRPr kumimoji="0" lang="ja-JP" altLang="en-US" sz="1200" dirty="0">
              <a:solidFill>
                <a:schemeClr val="bg1"/>
              </a:solidFill>
              <a:latin typeface="Arial" charset="0"/>
              <a:ea typeface="HG丸ｺﾞｼｯｸM-PRO" pitchFamily="50" charset="-128"/>
            </a:endParaRPr>
          </a:p>
        </p:txBody>
      </p:sp>
      <p:sp>
        <p:nvSpPr>
          <p:cNvPr id="43" name="正方形/長方形 42"/>
          <p:cNvSpPr/>
          <p:nvPr/>
        </p:nvSpPr>
        <p:spPr bwMode="auto">
          <a:xfrm>
            <a:off x="4922270" y="54375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sp>
        <p:nvSpPr>
          <p:cNvPr id="45" name="正方形/長方形 44"/>
          <p:cNvSpPr/>
          <p:nvPr/>
        </p:nvSpPr>
        <p:spPr bwMode="auto">
          <a:xfrm>
            <a:off x="5912870" y="52089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sp>
        <p:nvSpPr>
          <p:cNvPr id="46" name="正方形/長方形 45"/>
          <p:cNvSpPr/>
          <p:nvPr/>
        </p:nvSpPr>
        <p:spPr bwMode="auto">
          <a:xfrm>
            <a:off x="4922270" y="52089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sp>
        <p:nvSpPr>
          <p:cNvPr id="47" name="正方形/長方形 46"/>
          <p:cNvSpPr/>
          <p:nvPr/>
        </p:nvSpPr>
        <p:spPr bwMode="auto">
          <a:xfrm>
            <a:off x="5912870" y="54375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sp>
        <p:nvSpPr>
          <p:cNvPr id="48" name="正方形/長方形 47"/>
          <p:cNvSpPr/>
          <p:nvPr/>
        </p:nvSpPr>
        <p:spPr bwMode="auto">
          <a:xfrm>
            <a:off x="5912870" y="56661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000" dirty="0">
              <a:solidFill>
                <a:schemeClr val="bg1"/>
              </a:solidFill>
              <a:latin typeface="Arial" charset="0"/>
              <a:ea typeface="HG丸ｺﾞｼｯｸM-PRO" pitchFamily="50" charset="-128"/>
            </a:endParaRPr>
          </a:p>
        </p:txBody>
      </p:sp>
      <p:cxnSp>
        <p:nvCxnSpPr>
          <p:cNvPr id="49" name="カギ線コネクタ 48"/>
          <p:cNvCxnSpPr>
            <a:endCxn id="43" idx="1"/>
          </p:cNvCxnSpPr>
          <p:nvPr/>
        </p:nvCxnSpPr>
        <p:spPr bwMode="auto">
          <a:xfrm rot="16200000" flipH="1">
            <a:off x="4560320" y="5151848"/>
            <a:ext cx="6096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50" name="カギ線コネクタ 49"/>
          <p:cNvCxnSpPr>
            <a:endCxn id="46" idx="1"/>
          </p:cNvCxnSpPr>
          <p:nvPr/>
        </p:nvCxnSpPr>
        <p:spPr bwMode="auto">
          <a:xfrm rot="16200000" flipH="1">
            <a:off x="4674620" y="5037548"/>
            <a:ext cx="3810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51" name="カギ線コネクタ 50"/>
          <p:cNvCxnSpPr>
            <a:endCxn id="45" idx="1"/>
          </p:cNvCxnSpPr>
          <p:nvPr/>
        </p:nvCxnSpPr>
        <p:spPr bwMode="auto">
          <a:xfrm rot="16200000" flipH="1">
            <a:off x="5665220" y="5037548"/>
            <a:ext cx="3810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52" name="カギ線コネクタ 51"/>
          <p:cNvCxnSpPr>
            <a:endCxn id="47" idx="1"/>
          </p:cNvCxnSpPr>
          <p:nvPr/>
        </p:nvCxnSpPr>
        <p:spPr bwMode="auto">
          <a:xfrm rot="16200000" flipH="1">
            <a:off x="5550920" y="5151848"/>
            <a:ext cx="6096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cxnSp>
        <p:nvCxnSpPr>
          <p:cNvPr id="53" name="カギ線コネクタ 52"/>
          <p:cNvCxnSpPr>
            <a:endCxn id="48" idx="1"/>
          </p:cNvCxnSpPr>
          <p:nvPr/>
        </p:nvCxnSpPr>
        <p:spPr bwMode="auto">
          <a:xfrm rot="16200000" flipH="1">
            <a:off x="5436620" y="5266148"/>
            <a:ext cx="8382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54" name="正方形/長方形 53"/>
          <p:cNvSpPr/>
          <p:nvPr/>
        </p:nvSpPr>
        <p:spPr bwMode="auto">
          <a:xfrm>
            <a:off x="5912870" y="49803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900" dirty="0">
              <a:solidFill>
                <a:schemeClr val="bg1"/>
              </a:solidFill>
              <a:latin typeface="Arial" charset="0"/>
              <a:ea typeface="HG丸ｺﾞｼｯｸM-PRO" pitchFamily="50" charset="-128"/>
            </a:endParaRPr>
          </a:p>
        </p:txBody>
      </p:sp>
      <p:cxnSp>
        <p:nvCxnSpPr>
          <p:cNvPr id="55" name="カギ線コネクタ 54"/>
          <p:cNvCxnSpPr>
            <a:endCxn id="54" idx="1"/>
          </p:cNvCxnSpPr>
          <p:nvPr/>
        </p:nvCxnSpPr>
        <p:spPr bwMode="auto">
          <a:xfrm rot="16200000" flipH="1">
            <a:off x="5779520" y="4923248"/>
            <a:ext cx="1524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56" name="正方形/長方形 55"/>
          <p:cNvSpPr/>
          <p:nvPr/>
        </p:nvSpPr>
        <p:spPr bwMode="auto">
          <a:xfrm>
            <a:off x="4922270" y="4980398"/>
            <a:ext cx="685800" cy="1524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900" dirty="0">
              <a:solidFill>
                <a:schemeClr val="bg1"/>
              </a:solidFill>
              <a:latin typeface="Arial" charset="0"/>
              <a:ea typeface="HG丸ｺﾞｼｯｸM-PRO" pitchFamily="50" charset="-128"/>
            </a:endParaRPr>
          </a:p>
        </p:txBody>
      </p:sp>
      <p:cxnSp>
        <p:nvCxnSpPr>
          <p:cNvPr id="57" name="カギ線コネクタ 56"/>
          <p:cNvCxnSpPr>
            <a:endCxn id="56" idx="1"/>
          </p:cNvCxnSpPr>
          <p:nvPr/>
        </p:nvCxnSpPr>
        <p:spPr bwMode="auto">
          <a:xfrm rot="16200000" flipH="1">
            <a:off x="4788920" y="4923248"/>
            <a:ext cx="152400" cy="114300"/>
          </a:xfrm>
          <a:prstGeom prst="bentConnector2">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cxnSp>
      <p:sp>
        <p:nvSpPr>
          <p:cNvPr id="42" name="正方形/長方形 41"/>
          <p:cNvSpPr/>
          <p:nvPr/>
        </p:nvSpPr>
        <p:spPr bwMode="auto">
          <a:xfrm>
            <a:off x="4676542" y="4618216"/>
            <a:ext cx="838200" cy="296182"/>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800" dirty="0">
                <a:solidFill>
                  <a:schemeClr val="bg1"/>
                </a:solidFill>
                <a:latin typeface="Arial" charset="0"/>
                <a:ea typeface="HG丸ｺﾞｼｯｸM-PRO" pitchFamily="50" charset="-128"/>
              </a:rPr>
              <a:t>Document 1</a:t>
            </a:r>
            <a:endParaRPr kumimoji="0" lang="ja-JP" altLang="en-US" sz="800" dirty="0">
              <a:solidFill>
                <a:schemeClr val="bg1"/>
              </a:solidFill>
              <a:latin typeface="Arial" charset="0"/>
              <a:ea typeface="HG丸ｺﾞｼｯｸM-PRO" pitchFamily="50" charset="-128"/>
            </a:endParaRPr>
          </a:p>
        </p:txBody>
      </p:sp>
      <p:sp>
        <p:nvSpPr>
          <p:cNvPr id="44" name="正方形/長方形 43"/>
          <p:cNvSpPr/>
          <p:nvPr/>
        </p:nvSpPr>
        <p:spPr bwMode="auto">
          <a:xfrm>
            <a:off x="5649200" y="4619065"/>
            <a:ext cx="838200" cy="295333"/>
          </a:xfrm>
          <a:prstGeom prst="rect">
            <a:avLst/>
          </a:prstGeom>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800" dirty="0">
                <a:solidFill>
                  <a:schemeClr val="bg1"/>
                </a:solidFill>
                <a:latin typeface="Arial" charset="0"/>
                <a:ea typeface="HG丸ｺﾞｼｯｸM-PRO" pitchFamily="50" charset="-128"/>
              </a:rPr>
              <a:t>Document 2</a:t>
            </a:r>
            <a:endParaRPr kumimoji="0" lang="ja-JP" altLang="en-US" sz="800" dirty="0">
              <a:solidFill>
                <a:schemeClr val="bg1"/>
              </a:solidFill>
              <a:latin typeface="Arial" charset="0"/>
              <a:ea typeface="HG丸ｺﾞｼｯｸM-PRO" pitchFamily="50" charset="-128"/>
            </a:endParaRPr>
          </a:p>
        </p:txBody>
      </p:sp>
      <p:sp>
        <p:nvSpPr>
          <p:cNvPr id="3" name="楕円 2"/>
          <p:cNvSpPr/>
          <p:nvPr/>
        </p:nvSpPr>
        <p:spPr>
          <a:xfrm>
            <a:off x="7016931" y="4876297"/>
            <a:ext cx="228601" cy="228601"/>
          </a:xfrm>
          <a:prstGeom prst="ellipse">
            <a:avLst/>
          </a:prstGeom>
          <a:solidFill>
            <a:schemeClr val="accent2"/>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58" name="楕円 57"/>
          <p:cNvSpPr/>
          <p:nvPr/>
        </p:nvSpPr>
        <p:spPr>
          <a:xfrm>
            <a:off x="7657736" y="5393843"/>
            <a:ext cx="228601" cy="228601"/>
          </a:xfrm>
          <a:prstGeom prst="ellipse">
            <a:avLst/>
          </a:prstGeom>
          <a:solidFill>
            <a:schemeClr val="accent2"/>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59" name="楕円 58"/>
          <p:cNvSpPr/>
          <p:nvPr/>
        </p:nvSpPr>
        <p:spPr>
          <a:xfrm>
            <a:off x="8278840" y="4816460"/>
            <a:ext cx="228601" cy="228601"/>
          </a:xfrm>
          <a:prstGeom prst="ellipse">
            <a:avLst/>
          </a:prstGeom>
          <a:solidFill>
            <a:schemeClr val="accent2"/>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0" name="楕円 59"/>
          <p:cNvSpPr/>
          <p:nvPr/>
        </p:nvSpPr>
        <p:spPr>
          <a:xfrm>
            <a:off x="6772433" y="4636042"/>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6" name="楕円 65"/>
          <p:cNvSpPr/>
          <p:nvPr/>
        </p:nvSpPr>
        <p:spPr>
          <a:xfrm>
            <a:off x="7294972" y="4694785"/>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7" name="楕円 66"/>
          <p:cNvSpPr/>
          <p:nvPr/>
        </p:nvSpPr>
        <p:spPr>
          <a:xfrm>
            <a:off x="6856477" y="5197828"/>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8" name="楕円 67"/>
          <p:cNvSpPr/>
          <p:nvPr/>
        </p:nvSpPr>
        <p:spPr>
          <a:xfrm>
            <a:off x="8553688" y="4576201"/>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69" name="楕円 68"/>
          <p:cNvSpPr/>
          <p:nvPr/>
        </p:nvSpPr>
        <p:spPr>
          <a:xfrm>
            <a:off x="8076077" y="5652421"/>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70" name="楕円 69"/>
          <p:cNvSpPr/>
          <p:nvPr/>
        </p:nvSpPr>
        <p:spPr>
          <a:xfrm>
            <a:off x="7494460" y="5676398"/>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71" name="楕円 70"/>
          <p:cNvSpPr/>
          <p:nvPr/>
        </p:nvSpPr>
        <p:spPr>
          <a:xfrm>
            <a:off x="8553688" y="5165989"/>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72" name="楕円 71"/>
          <p:cNvSpPr/>
          <p:nvPr/>
        </p:nvSpPr>
        <p:spPr>
          <a:xfrm>
            <a:off x="7893561" y="4739585"/>
            <a:ext cx="136712" cy="136712"/>
          </a:xfrm>
          <a:prstGeom prst="ellipse">
            <a:avLst/>
          </a:prstGeom>
          <a:solidFill>
            <a:schemeClr val="accent5">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74" name="正方形/長方形 73"/>
          <p:cNvSpPr/>
          <p:nvPr/>
        </p:nvSpPr>
        <p:spPr bwMode="auto">
          <a:xfrm>
            <a:off x="511600" y="51048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75" name="正方形/長方形 74"/>
          <p:cNvSpPr/>
          <p:nvPr/>
        </p:nvSpPr>
        <p:spPr bwMode="auto">
          <a:xfrm>
            <a:off x="1045000" y="5104898"/>
            <a:ext cx="14106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80" name="正方形/長方形 79"/>
          <p:cNvSpPr/>
          <p:nvPr/>
        </p:nvSpPr>
        <p:spPr bwMode="auto">
          <a:xfrm>
            <a:off x="511600" y="52953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81" name="正方形/長方形 80"/>
          <p:cNvSpPr/>
          <p:nvPr/>
        </p:nvSpPr>
        <p:spPr bwMode="auto">
          <a:xfrm>
            <a:off x="1045000" y="5295398"/>
            <a:ext cx="14106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83" name="正方形/長方形 82"/>
          <p:cNvSpPr/>
          <p:nvPr/>
        </p:nvSpPr>
        <p:spPr bwMode="auto">
          <a:xfrm>
            <a:off x="511600" y="54858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84" name="正方形/長方形 83"/>
          <p:cNvSpPr/>
          <p:nvPr/>
        </p:nvSpPr>
        <p:spPr bwMode="auto">
          <a:xfrm>
            <a:off x="1045000" y="5485898"/>
            <a:ext cx="14106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87" name="正方形/長方形 86"/>
          <p:cNvSpPr/>
          <p:nvPr/>
        </p:nvSpPr>
        <p:spPr bwMode="auto">
          <a:xfrm>
            <a:off x="2594400" y="49143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88" name="正方形/長方形 87"/>
          <p:cNvSpPr/>
          <p:nvPr/>
        </p:nvSpPr>
        <p:spPr bwMode="auto">
          <a:xfrm>
            <a:off x="3127800" y="4914398"/>
            <a:ext cx="839216"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0" name="正方形/長方形 89"/>
          <p:cNvSpPr/>
          <p:nvPr/>
        </p:nvSpPr>
        <p:spPr bwMode="auto">
          <a:xfrm>
            <a:off x="2594400" y="51048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92" name="正方形/長方形 91"/>
          <p:cNvSpPr/>
          <p:nvPr/>
        </p:nvSpPr>
        <p:spPr bwMode="auto">
          <a:xfrm>
            <a:off x="3127800" y="5104898"/>
            <a:ext cx="466352"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8" name="正方形/長方形 97"/>
          <p:cNvSpPr/>
          <p:nvPr/>
        </p:nvSpPr>
        <p:spPr bwMode="auto">
          <a:xfrm>
            <a:off x="3595914" y="5105899"/>
            <a:ext cx="466352"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9" name="正方形/長方形 98"/>
          <p:cNvSpPr/>
          <p:nvPr/>
        </p:nvSpPr>
        <p:spPr bwMode="auto">
          <a:xfrm>
            <a:off x="4056716" y="5103897"/>
            <a:ext cx="481683" cy="190023"/>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3" name="正方形/長方形 92"/>
          <p:cNvSpPr/>
          <p:nvPr/>
        </p:nvSpPr>
        <p:spPr bwMode="auto">
          <a:xfrm>
            <a:off x="2593537" y="52953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94" name="正方形/長方形 93"/>
          <p:cNvSpPr/>
          <p:nvPr/>
        </p:nvSpPr>
        <p:spPr bwMode="auto">
          <a:xfrm>
            <a:off x="3126937" y="5295398"/>
            <a:ext cx="621967"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95" name="正方形/長方形 94"/>
          <p:cNvSpPr/>
          <p:nvPr/>
        </p:nvSpPr>
        <p:spPr bwMode="auto">
          <a:xfrm>
            <a:off x="2593537" y="5485898"/>
            <a:ext cx="533400"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600" dirty="0">
              <a:solidFill>
                <a:schemeClr val="bg1"/>
              </a:solidFill>
              <a:latin typeface="Arial" charset="0"/>
              <a:ea typeface="HG丸ｺﾞｼｯｸM-PRO" pitchFamily="50" charset="-128"/>
            </a:endParaRPr>
          </a:p>
        </p:txBody>
      </p:sp>
      <p:sp>
        <p:nvSpPr>
          <p:cNvPr id="97" name="正方形/長方形 96"/>
          <p:cNvSpPr/>
          <p:nvPr/>
        </p:nvSpPr>
        <p:spPr bwMode="auto">
          <a:xfrm>
            <a:off x="3126937" y="5485898"/>
            <a:ext cx="621967"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100" name="正方形/長方形 99"/>
          <p:cNvSpPr/>
          <p:nvPr/>
        </p:nvSpPr>
        <p:spPr bwMode="auto">
          <a:xfrm>
            <a:off x="3748314" y="5294659"/>
            <a:ext cx="466352"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
        <p:nvSpPr>
          <p:cNvPr id="101" name="正方形/長方形 100"/>
          <p:cNvSpPr/>
          <p:nvPr/>
        </p:nvSpPr>
        <p:spPr bwMode="auto">
          <a:xfrm>
            <a:off x="3748314" y="5485898"/>
            <a:ext cx="466352" cy="190500"/>
          </a:xfrm>
          <a:prstGeom prst="rect">
            <a:avLst/>
          </a:prstGeom>
          <a:solidFill>
            <a:schemeClr val="accent5">
              <a:lumMod val="75000"/>
            </a:schemeClr>
          </a:solidFill>
          <a:ln w="12700" cmpd="sng">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dirty="0">
              <a:solidFill>
                <a:schemeClr val="bg1"/>
              </a:solidFill>
              <a:latin typeface="Arial" charset="0"/>
              <a:ea typeface="HG丸ｺﾞｼｯｸM-PRO" pitchFamily="50" charset="-128"/>
            </a:endParaRPr>
          </a:p>
        </p:txBody>
      </p:sp>
    </p:spTree>
    <p:extLst>
      <p:ext uri="{BB962C8B-B14F-4D97-AF65-F5344CB8AC3E}">
        <p14:creationId xmlns:p14="http://schemas.microsoft.com/office/powerpoint/2010/main" val="2744324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ドキュメント指向データベース</a:t>
            </a:r>
          </a:p>
        </p:txBody>
      </p:sp>
      <p:sp>
        <p:nvSpPr>
          <p:cNvPr id="4" name="正方形/長方形 3"/>
          <p:cNvSpPr/>
          <p:nvPr/>
        </p:nvSpPr>
        <p:spPr>
          <a:xfrm>
            <a:off x="754144" y="1291472"/>
            <a:ext cx="2403835" cy="344078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cs typeface="ＭＳ Ｐゴシック"/>
            </a:endParaRPr>
          </a:p>
        </p:txBody>
      </p:sp>
      <p:sp>
        <p:nvSpPr>
          <p:cNvPr id="7" name="正方形/長方形 6"/>
          <p:cNvSpPr/>
          <p:nvPr/>
        </p:nvSpPr>
        <p:spPr>
          <a:xfrm>
            <a:off x="943855" y="1095080"/>
            <a:ext cx="2024411" cy="41320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tx2"/>
                </a:solidFill>
                <a:cs typeface="ＭＳ Ｐゴシック"/>
              </a:rPr>
              <a:t>ドキュメント</a:t>
            </a:r>
            <a:r>
              <a:rPr kumimoji="1" lang="en-US" altLang="ja-JP">
                <a:solidFill>
                  <a:schemeClr val="tx2"/>
                </a:solidFill>
                <a:cs typeface="ＭＳ Ｐゴシック"/>
              </a:rPr>
              <a:t>A</a:t>
            </a:r>
            <a:endParaRPr kumimoji="1" lang="ja-JP" altLang="en-US" dirty="0">
              <a:solidFill>
                <a:schemeClr val="tx2"/>
              </a:solidFill>
              <a:cs typeface="ＭＳ Ｐゴシック"/>
            </a:endParaRPr>
          </a:p>
        </p:txBody>
      </p:sp>
      <p:sp>
        <p:nvSpPr>
          <p:cNvPr id="10" name="正方形/長方形 9"/>
          <p:cNvSpPr/>
          <p:nvPr/>
        </p:nvSpPr>
        <p:spPr>
          <a:xfrm>
            <a:off x="934727" y="17078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1" name="正方形/長方形 10"/>
          <p:cNvSpPr/>
          <p:nvPr/>
        </p:nvSpPr>
        <p:spPr>
          <a:xfrm>
            <a:off x="1440830" y="220744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2" name="正方形/長方形 11"/>
          <p:cNvSpPr/>
          <p:nvPr/>
        </p:nvSpPr>
        <p:spPr>
          <a:xfrm>
            <a:off x="1946932" y="27039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3" name="正方形/長方形 12"/>
          <p:cNvSpPr/>
          <p:nvPr/>
        </p:nvSpPr>
        <p:spPr>
          <a:xfrm>
            <a:off x="2453035" y="2706281"/>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4" name="正方形/長方形 13"/>
          <p:cNvSpPr/>
          <p:nvPr/>
        </p:nvSpPr>
        <p:spPr>
          <a:xfrm>
            <a:off x="1440829" y="3220040"/>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5" name="正方形/長方形 14"/>
          <p:cNvSpPr/>
          <p:nvPr/>
        </p:nvSpPr>
        <p:spPr>
          <a:xfrm>
            <a:off x="1946933"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6" name="正方形/長方形 15"/>
          <p:cNvSpPr/>
          <p:nvPr/>
        </p:nvSpPr>
        <p:spPr>
          <a:xfrm>
            <a:off x="1440830" y="373615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17" name="正方形/長方形 16"/>
          <p:cNvSpPr/>
          <p:nvPr/>
        </p:nvSpPr>
        <p:spPr>
          <a:xfrm>
            <a:off x="1946933" y="4216140"/>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19" name="カギ線コネクタ 18"/>
          <p:cNvCxnSpPr>
            <a:stCxn id="10" idx="2"/>
            <a:endCxn id="11" idx="1"/>
          </p:cNvCxnSpPr>
          <p:nvPr/>
        </p:nvCxnSpPr>
        <p:spPr>
          <a:xfrm rot="16200000" flipH="1">
            <a:off x="1139515" y="2056173"/>
            <a:ext cx="34957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1" name="カギ線コネクタ 20"/>
          <p:cNvCxnSpPr>
            <a:stCxn id="10" idx="2"/>
            <a:endCxn id="14" idx="1"/>
          </p:cNvCxnSpPr>
          <p:nvPr/>
        </p:nvCxnSpPr>
        <p:spPr>
          <a:xfrm rot="16200000" flipH="1">
            <a:off x="633218" y="2562471"/>
            <a:ext cx="1362173"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3" name="カギ線コネクタ 22"/>
          <p:cNvCxnSpPr>
            <a:endCxn id="16" idx="1"/>
          </p:cNvCxnSpPr>
          <p:nvPr/>
        </p:nvCxnSpPr>
        <p:spPr>
          <a:xfrm rot="16200000" flipH="1">
            <a:off x="375160" y="2820528"/>
            <a:ext cx="187828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5" name="カギ線コネクタ 24"/>
          <p:cNvCxnSpPr>
            <a:stCxn id="11" idx="2"/>
            <a:endCxn id="12" idx="1"/>
          </p:cNvCxnSpPr>
          <p:nvPr/>
        </p:nvCxnSpPr>
        <p:spPr>
          <a:xfrm rot="16200000" flipH="1">
            <a:off x="1647190" y="2554224"/>
            <a:ext cx="346435"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27" name="カギ線コネクタ 26"/>
          <p:cNvCxnSpPr>
            <a:stCxn id="16" idx="2"/>
            <a:endCxn id="17" idx="1"/>
          </p:cNvCxnSpPr>
          <p:nvPr/>
        </p:nvCxnSpPr>
        <p:spPr>
          <a:xfrm rot="16200000" flipH="1">
            <a:off x="1655437" y="4074686"/>
            <a:ext cx="329941"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30" name="正方形/長方形 29"/>
          <p:cNvSpPr/>
          <p:nvPr/>
        </p:nvSpPr>
        <p:spPr>
          <a:xfrm>
            <a:off x="3411029" y="1291472"/>
            <a:ext cx="2403835" cy="344078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cs typeface="ＭＳ Ｐゴシック"/>
            </a:endParaRPr>
          </a:p>
        </p:txBody>
      </p:sp>
      <p:sp>
        <p:nvSpPr>
          <p:cNvPr id="31" name="正方形/長方形 30"/>
          <p:cNvSpPr/>
          <p:nvPr/>
        </p:nvSpPr>
        <p:spPr>
          <a:xfrm>
            <a:off x="3600740" y="1095080"/>
            <a:ext cx="2024411" cy="41320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tx2"/>
                </a:solidFill>
                <a:cs typeface="ＭＳ Ｐゴシック"/>
              </a:rPr>
              <a:t>ドキュメント</a:t>
            </a:r>
            <a:r>
              <a:rPr kumimoji="1" lang="en-US" altLang="ja-JP">
                <a:solidFill>
                  <a:schemeClr val="tx2"/>
                </a:solidFill>
                <a:cs typeface="ＭＳ Ｐゴシック"/>
              </a:rPr>
              <a:t>B</a:t>
            </a:r>
            <a:endParaRPr kumimoji="1" lang="ja-JP" altLang="en-US" dirty="0">
              <a:solidFill>
                <a:schemeClr val="tx2"/>
              </a:solidFill>
              <a:cs typeface="ＭＳ Ｐゴシック"/>
            </a:endParaRPr>
          </a:p>
        </p:txBody>
      </p:sp>
      <p:sp>
        <p:nvSpPr>
          <p:cNvPr id="32" name="正方形/長方形 31"/>
          <p:cNvSpPr/>
          <p:nvPr/>
        </p:nvSpPr>
        <p:spPr>
          <a:xfrm>
            <a:off x="3591612" y="17078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3" name="正方形/長方形 32"/>
          <p:cNvSpPr/>
          <p:nvPr/>
        </p:nvSpPr>
        <p:spPr>
          <a:xfrm>
            <a:off x="4097715" y="220744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4" name="正方形/長方形 33"/>
          <p:cNvSpPr/>
          <p:nvPr/>
        </p:nvSpPr>
        <p:spPr>
          <a:xfrm>
            <a:off x="4603817" y="2205482"/>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5" name="正方形/長方形 34"/>
          <p:cNvSpPr/>
          <p:nvPr/>
        </p:nvSpPr>
        <p:spPr>
          <a:xfrm>
            <a:off x="5109920" y="2207445"/>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8" name="正方形/長方形 37"/>
          <p:cNvSpPr/>
          <p:nvPr/>
        </p:nvSpPr>
        <p:spPr>
          <a:xfrm>
            <a:off x="4097560" y="3241249"/>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39" name="正方形/長方形 38"/>
          <p:cNvSpPr/>
          <p:nvPr/>
        </p:nvSpPr>
        <p:spPr>
          <a:xfrm>
            <a:off x="4603663" y="3721233"/>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40" name="カギ線コネクタ 39"/>
          <p:cNvCxnSpPr>
            <a:stCxn id="32" idx="2"/>
            <a:endCxn id="33" idx="1"/>
          </p:cNvCxnSpPr>
          <p:nvPr/>
        </p:nvCxnSpPr>
        <p:spPr>
          <a:xfrm rot="16200000" flipH="1">
            <a:off x="3796400" y="2056173"/>
            <a:ext cx="34957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42" name="カギ線コネクタ 41"/>
          <p:cNvCxnSpPr>
            <a:stCxn id="32" idx="2"/>
            <a:endCxn id="38" idx="1"/>
          </p:cNvCxnSpPr>
          <p:nvPr/>
        </p:nvCxnSpPr>
        <p:spPr>
          <a:xfrm rot="16200000" flipH="1">
            <a:off x="3279421" y="2573153"/>
            <a:ext cx="1383382" cy="252896"/>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44" name="カギ線コネクタ 43"/>
          <p:cNvCxnSpPr>
            <a:stCxn id="38" idx="2"/>
            <a:endCxn id="39" idx="1"/>
          </p:cNvCxnSpPr>
          <p:nvPr/>
        </p:nvCxnSpPr>
        <p:spPr>
          <a:xfrm rot="16200000" flipH="1">
            <a:off x="4312167" y="3579779"/>
            <a:ext cx="329941"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46" name="正方形/長方形 45"/>
          <p:cNvSpPr/>
          <p:nvPr/>
        </p:nvSpPr>
        <p:spPr>
          <a:xfrm>
            <a:off x="6058786" y="1291472"/>
            <a:ext cx="2403835" cy="3440784"/>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cs typeface="ＭＳ Ｐゴシック"/>
            </a:endParaRPr>
          </a:p>
        </p:txBody>
      </p:sp>
      <p:sp>
        <p:nvSpPr>
          <p:cNvPr id="47" name="正方形/長方形 46"/>
          <p:cNvSpPr/>
          <p:nvPr/>
        </p:nvSpPr>
        <p:spPr>
          <a:xfrm>
            <a:off x="6248497" y="1095080"/>
            <a:ext cx="2024411" cy="41320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chemeClr val="tx2"/>
                </a:solidFill>
                <a:cs typeface="ＭＳ Ｐゴシック"/>
              </a:rPr>
              <a:t>ドキュメント</a:t>
            </a:r>
            <a:r>
              <a:rPr kumimoji="1" lang="en-US" altLang="ja-JP">
                <a:solidFill>
                  <a:schemeClr val="tx2"/>
                </a:solidFill>
                <a:cs typeface="ＭＳ Ｐゴシック"/>
              </a:rPr>
              <a:t>C</a:t>
            </a:r>
            <a:endParaRPr kumimoji="1" lang="ja-JP" altLang="en-US" dirty="0">
              <a:solidFill>
                <a:schemeClr val="tx2"/>
              </a:solidFill>
              <a:cs typeface="ＭＳ Ｐゴシック"/>
            </a:endParaRPr>
          </a:p>
        </p:txBody>
      </p:sp>
      <p:sp>
        <p:nvSpPr>
          <p:cNvPr id="48" name="正方形/長方形 47"/>
          <p:cNvSpPr/>
          <p:nvPr/>
        </p:nvSpPr>
        <p:spPr>
          <a:xfrm>
            <a:off x="6239369" y="17078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49" name="正方形/長方形 48"/>
          <p:cNvSpPr/>
          <p:nvPr/>
        </p:nvSpPr>
        <p:spPr>
          <a:xfrm>
            <a:off x="6745472" y="220744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0" name="正方形/長方形 49"/>
          <p:cNvSpPr/>
          <p:nvPr/>
        </p:nvSpPr>
        <p:spPr>
          <a:xfrm>
            <a:off x="7251574" y="2703924"/>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1" name="正方形/長方形 50"/>
          <p:cNvSpPr/>
          <p:nvPr/>
        </p:nvSpPr>
        <p:spPr>
          <a:xfrm>
            <a:off x="7748548"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2" name="正方形/長方形 51"/>
          <p:cNvSpPr/>
          <p:nvPr/>
        </p:nvSpPr>
        <p:spPr>
          <a:xfrm>
            <a:off x="6745471" y="3220040"/>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3" name="正方形/長方形 52"/>
          <p:cNvSpPr/>
          <p:nvPr/>
        </p:nvSpPr>
        <p:spPr>
          <a:xfrm>
            <a:off x="7251575" y="3222397"/>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4" name="正方形/長方形 53"/>
          <p:cNvSpPr/>
          <p:nvPr/>
        </p:nvSpPr>
        <p:spPr>
          <a:xfrm>
            <a:off x="6745472" y="373615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55" name="正方形/長方形 54"/>
          <p:cNvSpPr/>
          <p:nvPr/>
        </p:nvSpPr>
        <p:spPr>
          <a:xfrm>
            <a:off x="7748548" y="4196506"/>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56" name="カギ線コネクタ 55"/>
          <p:cNvCxnSpPr>
            <a:stCxn id="48" idx="2"/>
            <a:endCxn id="49" idx="1"/>
          </p:cNvCxnSpPr>
          <p:nvPr/>
        </p:nvCxnSpPr>
        <p:spPr>
          <a:xfrm rot="16200000" flipH="1">
            <a:off x="6444157" y="2056173"/>
            <a:ext cx="34957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57" name="カギ線コネクタ 56"/>
          <p:cNvCxnSpPr>
            <a:stCxn id="48" idx="2"/>
            <a:endCxn id="52" idx="1"/>
          </p:cNvCxnSpPr>
          <p:nvPr/>
        </p:nvCxnSpPr>
        <p:spPr>
          <a:xfrm rot="16200000" flipH="1">
            <a:off x="5937860" y="2562471"/>
            <a:ext cx="1362173"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endCxn id="54" idx="1"/>
          </p:cNvCxnSpPr>
          <p:nvPr/>
        </p:nvCxnSpPr>
        <p:spPr>
          <a:xfrm rot="16200000" flipH="1">
            <a:off x="5679802" y="2820528"/>
            <a:ext cx="1878289"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59" name="カギ線コネクタ 58"/>
          <p:cNvCxnSpPr>
            <a:stCxn id="49" idx="2"/>
            <a:endCxn id="50" idx="1"/>
          </p:cNvCxnSpPr>
          <p:nvPr/>
        </p:nvCxnSpPr>
        <p:spPr>
          <a:xfrm rot="16200000" flipH="1">
            <a:off x="6951832" y="2554224"/>
            <a:ext cx="346435" cy="253050"/>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60" name="カギ線コネクタ 59"/>
          <p:cNvCxnSpPr>
            <a:stCxn id="66" idx="2"/>
            <a:endCxn id="55" idx="1"/>
          </p:cNvCxnSpPr>
          <p:nvPr/>
        </p:nvCxnSpPr>
        <p:spPr>
          <a:xfrm rot="16200000" flipH="1">
            <a:off x="7465690" y="4063691"/>
            <a:ext cx="312664" cy="253051"/>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4106843" y="2721991"/>
            <a:ext cx="506103" cy="300086"/>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cxnSp>
        <p:nvCxnSpPr>
          <p:cNvPr id="63" name="カギ線コネクタ 62"/>
          <p:cNvCxnSpPr>
            <a:stCxn id="32" idx="2"/>
            <a:endCxn id="62" idx="1"/>
          </p:cNvCxnSpPr>
          <p:nvPr/>
        </p:nvCxnSpPr>
        <p:spPr>
          <a:xfrm rot="16200000" flipH="1">
            <a:off x="3543691" y="2308882"/>
            <a:ext cx="864124" cy="262179"/>
          </a:xfrm>
          <a:prstGeom prst="bentConnector2">
            <a:avLst/>
          </a:prstGeom>
          <a:effectLst/>
        </p:spPr>
        <p:style>
          <a:lnRef idx="2">
            <a:schemeClr val="accent1"/>
          </a:lnRef>
          <a:fillRef idx="0">
            <a:schemeClr val="accent1"/>
          </a:fillRef>
          <a:effectRef idx="1">
            <a:schemeClr val="accent1"/>
          </a:effectRef>
          <a:fontRef idx="minor">
            <a:schemeClr val="tx1"/>
          </a:fontRef>
        </p:style>
      </p:cxnSp>
      <p:sp>
        <p:nvSpPr>
          <p:cNvPr id="66" name="正方形/長方形 65"/>
          <p:cNvSpPr/>
          <p:nvPr/>
        </p:nvSpPr>
        <p:spPr>
          <a:xfrm>
            <a:off x="7242445" y="3736156"/>
            <a:ext cx="506103" cy="297729"/>
          </a:xfrm>
          <a:prstGeom prst="rect">
            <a:avLst/>
          </a:prstGeom>
          <a:solidFill>
            <a:schemeClr val="bg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tx2"/>
              </a:solidFill>
              <a:cs typeface="ＭＳ Ｐゴシック"/>
            </a:endParaRPr>
          </a:p>
        </p:txBody>
      </p:sp>
      <p:sp>
        <p:nvSpPr>
          <p:cNvPr id="69" name="角丸四角形 68"/>
          <p:cNvSpPr/>
          <p:nvPr/>
        </p:nvSpPr>
        <p:spPr>
          <a:xfrm>
            <a:off x="3411029" y="5332869"/>
            <a:ext cx="2403835" cy="1085349"/>
          </a:xfrm>
          <a:prstGeom prst="roundRect">
            <a:avLst>
              <a:gd name="adj" fmla="val 6233"/>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dirty="0">
                <a:solidFill>
                  <a:srgbClr val="FFFFFF"/>
                </a:solidFill>
                <a:cs typeface="ＭＳ Ｐゴシック"/>
              </a:rPr>
              <a:t>JSON/BSON</a:t>
            </a:r>
            <a:r>
              <a:rPr lang="ja-JP" altLang="en-US" sz="1600" dirty="0">
                <a:solidFill>
                  <a:srgbClr val="FFFFFF"/>
                </a:solidFill>
                <a:cs typeface="ＭＳ Ｐゴシック"/>
              </a:rPr>
              <a:t>、</a:t>
            </a:r>
            <a:r>
              <a:rPr lang="en-US" altLang="ja-JP" sz="1600" dirty="0">
                <a:solidFill>
                  <a:srgbClr val="FFFFFF"/>
                </a:solidFill>
                <a:cs typeface="ＭＳ Ｐゴシック"/>
              </a:rPr>
              <a:t>XML</a:t>
            </a:r>
            <a:r>
              <a:rPr lang="ja-JP" altLang="en-US" sz="1600" dirty="0">
                <a:solidFill>
                  <a:srgbClr val="FFFFFF"/>
                </a:solidFill>
                <a:cs typeface="ＭＳ Ｐゴシック"/>
              </a:rPr>
              <a:t>などを使い、</a:t>
            </a:r>
            <a:r>
              <a:rPr lang="en-US" altLang="ja-JP" sz="1600" dirty="0">
                <a:solidFill>
                  <a:srgbClr val="FFFFFF"/>
                </a:solidFill>
                <a:cs typeface="ＭＳ Ｐゴシック"/>
              </a:rPr>
              <a:t>Web</a:t>
            </a:r>
            <a:r>
              <a:rPr lang="ja-JP" altLang="en-US" sz="1600" dirty="0">
                <a:solidFill>
                  <a:srgbClr val="FFFFFF"/>
                </a:solidFill>
                <a:cs typeface="ＭＳ Ｐゴシック"/>
              </a:rPr>
              <a:t>サービスと相性が良い</a:t>
            </a:r>
            <a:endParaRPr lang="en-US" altLang="ja-JP" sz="1600" dirty="0">
              <a:solidFill>
                <a:srgbClr val="FFFFFF"/>
              </a:solidFill>
              <a:cs typeface="ＭＳ Ｐゴシック"/>
            </a:endParaRPr>
          </a:p>
        </p:txBody>
      </p:sp>
      <p:sp>
        <p:nvSpPr>
          <p:cNvPr id="70" name="角丸四角形 69"/>
          <p:cNvSpPr/>
          <p:nvPr/>
        </p:nvSpPr>
        <p:spPr>
          <a:xfrm>
            <a:off x="6058786" y="5332869"/>
            <a:ext cx="2403835" cy="1085349"/>
          </a:xfrm>
          <a:prstGeom prst="roundRect">
            <a:avLst>
              <a:gd name="adj" fmla="val 6233"/>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a:solidFill>
                  <a:srgbClr val="FFFFFF"/>
                </a:solidFill>
                <a:cs typeface="ＭＳ Ｐゴシック"/>
              </a:rPr>
              <a:t>スキーマレス</a:t>
            </a:r>
            <a:endParaRPr lang="en-US" altLang="ja-JP" sz="1600">
              <a:solidFill>
                <a:srgbClr val="FFFFFF"/>
              </a:solidFill>
              <a:cs typeface="ＭＳ Ｐゴシック"/>
            </a:endParaRPr>
          </a:p>
          <a:p>
            <a:pPr algn="ctr"/>
            <a:r>
              <a:rPr lang="ja-JP" altLang="en-US" sz="1600">
                <a:solidFill>
                  <a:srgbClr val="FFFFFF"/>
                </a:solidFill>
                <a:cs typeface="ＭＳ Ｐゴシック"/>
              </a:rPr>
              <a:t>データ構造が柔軟</a:t>
            </a:r>
            <a:endParaRPr lang="en-US" altLang="ja-JP" sz="1600">
              <a:solidFill>
                <a:srgbClr val="FFFFFF"/>
              </a:solidFill>
              <a:cs typeface="ＭＳ Ｐゴシック"/>
            </a:endParaRPr>
          </a:p>
          <a:p>
            <a:pPr algn="ctr"/>
            <a:r>
              <a:rPr lang="ja-JP" altLang="en-US" sz="1600">
                <a:solidFill>
                  <a:srgbClr val="FFFFFF"/>
                </a:solidFill>
                <a:cs typeface="ＭＳ Ｐゴシック"/>
              </a:rPr>
              <a:t>後から変更可能</a:t>
            </a:r>
            <a:endParaRPr lang="en-US" altLang="ja-JP" sz="1600" dirty="0">
              <a:solidFill>
                <a:srgbClr val="FFFFFF"/>
              </a:solidFill>
              <a:cs typeface="ＭＳ Ｐゴシック"/>
            </a:endParaRPr>
          </a:p>
        </p:txBody>
      </p:sp>
      <p:sp>
        <p:nvSpPr>
          <p:cNvPr id="71" name="角丸四角形 70"/>
          <p:cNvSpPr/>
          <p:nvPr/>
        </p:nvSpPr>
        <p:spPr>
          <a:xfrm>
            <a:off x="763272" y="5333349"/>
            <a:ext cx="2403835" cy="1085349"/>
          </a:xfrm>
          <a:prstGeom prst="roundRect">
            <a:avLst>
              <a:gd name="adj" fmla="val 6233"/>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rgbClr val="FFFFFF"/>
                </a:solidFill>
                <a:cs typeface="ＭＳ Ｐゴシック"/>
              </a:rPr>
              <a:t>様々なデータをそのままの形で扱える</a:t>
            </a:r>
            <a:endParaRPr lang="en-US" altLang="ja-JP" sz="1600" dirty="0">
              <a:solidFill>
                <a:srgbClr val="FFFFFF"/>
              </a:solidFill>
              <a:cs typeface="ＭＳ Ｐゴシック"/>
            </a:endParaRPr>
          </a:p>
        </p:txBody>
      </p:sp>
      <p:sp>
        <p:nvSpPr>
          <p:cNvPr id="61" name="角丸四角形 60"/>
          <p:cNvSpPr/>
          <p:nvPr/>
        </p:nvSpPr>
        <p:spPr>
          <a:xfrm>
            <a:off x="3411029" y="4912154"/>
            <a:ext cx="2403835" cy="326159"/>
          </a:xfrm>
          <a:prstGeom prst="roundRect">
            <a:avLst>
              <a:gd name="adj" fmla="val 2068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dirty="0">
                <a:solidFill>
                  <a:srgbClr val="FFFFFF"/>
                </a:solidFill>
                <a:cs typeface="ＭＳ Ｐゴシック"/>
              </a:rPr>
              <a:t>Web</a:t>
            </a:r>
            <a:r>
              <a:rPr lang="ja-JP" altLang="en-US" sz="1600" dirty="0">
                <a:solidFill>
                  <a:srgbClr val="FFFFFF"/>
                </a:solidFill>
                <a:cs typeface="ＭＳ Ｐゴシック"/>
              </a:rPr>
              <a:t>サービスと連携</a:t>
            </a:r>
            <a:endParaRPr lang="en-US" altLang="ja-JP" sz="1600" dirty="0">
              <a:solidFill>
                <a:srgbClr val="FFFFFF"/>
              </a:solidFill>
              <a:cs typeface="ＭＳ Ｐゴシック"/>
            </a:endParaRPr>
          </a:p>
        </p:txBody>
      </p:sp>
      <p:sp>
        <p:nvSpPr>
          <p:cNvPr id="64" name="角丸四角形 63"/>
          <p:cNvSpPr/>
          <p:nvPr/>
        </p:nvSpPr>
        <p:spPr>
          <a:xfrm>
            <a:off x="6058786" y="4912154"/>
            <a:ext cx="2403835" cy="326159"/>
          </a:xfrm>
          <a:prstGeom prst="roundRect">
            <a:avLst>
              <a:gd name="adj" fmla="val 2068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rgbClr val="FFFFFF"/>
                </a:solidFill>
                <a:cs typeface="ＭＳ Ｐゴシック"/>
              </a:rPr>
              <a:t>データ構造が柔軟</a:t>
            </a:r>
            <a:endParaRPr lang="en-US" altLang="ja-JP" sz="1600" dirty="0">
              <a:solidFill>
                <a:srgbClr val="FFFFFF"/>
              </a:solidFill>
              <a:cs typeface="ＭＳ Ｐゴシック"/>
            </a:endParaRPr>
          </a:p>
        </p:txBody>
      </p:sp>
      <p:sp>
        <p:nvSpPr>
          <p:cNvPr id="65" name="角丸四角形 64"/>
          <p:cNvSpPr/>
          <p:nvPr/>
        </p:nvSpPr>
        <p:spPr>
          <a:xfrm>
            <a:off x="763272" y="4912634"/>
            <a:ext cx="2403835" cy="326159"/>
          </a:xfrm>
          <a:prstGeom prst="roundRect">
            <a:avLst>
              <a:gd name="adj" fmla="val 20684"/>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rgbClr val="FFFFFF"/>
                </a:solidFill>
                <a:cs typeface="ＭＳ Ｐゴシック"/>
              </a:rPr>
              <a:t>非定型データに対応</a:t>
            </a:r>
            <a:endParaRPr lang="en-US" altLang="ja-JP" sz="1600" dirty="0">
              <a:solidFill>
                <a:srgbClr val="FFFFFF"/>
              </a:solidFill>
              <a:cs typeface="ＭＳ Ｐゴシック"/>
            </a:endParaRPr>
          </a:p>
        </p:txBody>
      </p:sp>
    </p:spTree>
    <p:extLst>
      <p:ext uri="{BB962C8B-B14F-4D97-AF65-F5344CB8AC3E}">
        <p14:creationId xmlns:p14="http://schemas.microsoft.com/office/powerpoint/2010/main" val="962960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ドキュメント指向データベース</a:t>
            </a:r>
            <a:endParaRPr kumimoji="1" lang="ja-JP" altLang="en-US" dirty="0"/>
          </a:p>
        </p:txBody>
      </p:sp>
      <p:sp>
        <p:nvSpPr>
          <p:cNvPr id="4" name="角丸四角形 3"/>
          <p:cNvSpPr/>
          <p:nvPr/>
        </p:nvSpPr>
        <p:spPr>
          <a:xfrm>
            <a:off x="4748514" y="1217000"/>
            <a:ext cx="3977896" cy="432000"/>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dirty="0">
                <a:solidFill>
                  <a:srgbClr val="FFFFFF"/>
                </a:solidFill>
                <a:cs typeface="ＭＳ Ｐゴシック"/>
              </a:rPr>
              <a:t>MongoDB</a:t>
            </a:r>
            <a:endParaRPr kumimoji="1" lang="ja-JP" altLang="en-US" sz="2400" dirty="0">
              <a:solidFill>
                <a:srgbClr val="FFFFFF"/>
              </a:solidFill>
              <a:cs typeface="ＭＳ Ｐゴシック"/>
            </a:endParaRPr>
          </a:p>
        </p:txBody>
      </p:sp>
      <p:sp>
        <p:nvSpPr>
          <p:cNvPr id="6" name="角丸四角形 5"/>
          <p:cNvSpPr/>
          <p:nvPr/>
        </p:nvSpPr>
        <p:spPr>
          <a:xfrm>
            <a:off x="4748514" y="1775024"/>
            <a:ext cx="3977895" cy="1372562"/>
          </a:xfrm>
          <a:prstGeom prst="roundRect">
            <a:avLst>
              <a:gd name="adj" fmla="val 6233"/>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rgbClr val="FFFFFF"/>
                </a:solidFill>
                <a:cs typeface="ＭＳ Ｐゴシック"/>
              </a:rPr>
              <a:t>BSON (JSON</a:t>
            </a:r>
            <a:r>
              <a:rPr lang="ja-JP" altLang="en-US" sz="2400" dirty="0">
                <a:solidFill>
                  <a:srgbClr val="FFFFFF"/>
                </a:solidFill>
                <a:cs typeface="ＭＳ Ｐゴシック"/>
              </a:rPr>
              <a:t>のバイナリ版</a:t>
            </a:r>
            <a:r>
              <a:rPr lang="en-US" altLang="ja-JP" sz="2400" dirty="0">
                <a:solidFill>
                  <a:srgbClr val="FFFFFF"/>
                </a:solidFill>
                <a:cs typeface="ＭＳ Ｐゴシック"/>
              </a:rPr>
              <a:t>) </a:t>
            </a:r>
            <a:r>
              <a:rPr lang="ja-JP" altLang="en-US" sz="2400" dirty="0">
                <a:solidFill>
                  <a:srgbClr val="FFFFFF"/>
                </a:solidFill>
                <a:cs typeface="ＭＳ Ｐゴシック"/>
              </a:rPr>
              <a:t>ドキュメントを格納</a:t>
            </a:r>
            <a:endParaRPr lang="en-US" altLang="ja-JP" sz="2400" dirty="0">
              <a:solidFill>
                <a:srgbClr val="FFFFFF"/>
              </a:solidFill>
              <a:cs typeface="ＭＳ Ｐゴシック"/>
            </a:endParaRPr>
          </a:p>
        </p:txBody>
      </p:sp>
      <p:sp>
        <p:nvSpPr>
          <p:cNvPr id="10" name="角丸四角形 9"/>
          <p:cNvSpPr/>
          <p:nvPr/>
        </p:nvSpPr>
        <p:spPr>
          <a:xfrm>
            <a:off x="665480" y="3273609"/>
            <a:ext cx="8076171" cy="655693"/>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大規模に</a:t>
            </a:r>
            <a:r>
              <a:rPr kumimoji="1" lang="ja-JP" altLang="en-US">
                <a:solidFill>
                  <a:srgbClr val="FFFFFF"/>
                </a:solidFill>
                <a:cs typeface="ＭＳ Ｐゴシック"/>
              </a:rPr>
              <a:t>スケールアウト可能</a:t>
            </a:r>
            <a:endParaRPr kumimoji="1" lang="en-US" altLang="ja-JP">
              <a:solidFill>
                <a:srgbClr val="FFFFFF"/>
              </a:solidFill>
              <a:cs typeface="ＭＳ Ｐゴシック"/>
            </a:endParaRPr>
          </a:p>
          <a:p>
            <a:pPr algn="ctr"/>
            <a:r>
              <a:rPr kumimoji="1" lang="ja-JP" altLang="en-US">
                <a:solidFill>
                  <a:srgbClr val="FFFFFF"/>
                </a:solidFill>
                <a:cs typeface="ＭＳ Ｐゴシック"/>
              </a:rPr>
              <a:t>ノード</a:t>
            </a:r>
            <a:r>
              <a:rPr kumimoji="1" lang="ja-JP" altLang="en-US" dirty="0">
                <a:solidFill>
                  <a:srgbClr val="FFFFFF"/>
                </a:solidFill>
                <a:cs typeface="ＭＳ Ｐゴシック"/>
              </a:rPr>
              <a:t>を増やすとリニアに性能を向上させることができる</a:t>
            </a:r>
          </a:p>
        </p:txBody>
      </p:sp>
      <p:sp>
        <p:nvSpPr>
          <p:cNvPr id="12" name="角丸四角形 11"/>
          <p:cNvSpPr/>
          <p:nvPr/>
        </p:nvSpPr>
        <p:spPr>
          <a:xfrm>
            <a:off x="665481" y="4052665"/>
            <a:ext cx="3977897" cy="655693"/>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高可用性</a:t>
            </a:r>
          </a:p>
        </p:txBody>
      </p:sp>
      <p:sp>
        <p:nvSpPr>
          <p:cNvPr id="15" name="角丸四角形 14"/>
          <p:cNvSpPr/>
          <p:nvPr/>
        </p:nvSpPr>
        <p:spPr>
          <a:xfrm>
            <a:off x="650239" y="1217000"/>
            <a:ext cx="3977897" cy="432000"/>
          </a:xfrm>
          <a:prstGeom prst="round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dirty="0" err="1">
                <a:solidFill>
                  <a:srgbClr val="FFFFFF"/>
                </a:solidFill>
                <a:cs typeface="ＭＳ Ｐゴシック"/>
              </a:rPr>
              <a:t>Cauchbase</a:t>
            </a:r>
            <a:endParaRPr kumimoji="1" lang="ja-JP" altLang="en-US" sz="2400" dirty="0">
              <a:solidFill>
                <a:srgbClr val="FFFFFF"/>
              </a:solidFill>
              <a:cs typeface="ＭＳ Ｐゴシック"/>
            </a:endParaRPr>
          </a:p>
        </p:txBody>
      </p:sp>
      <p:sp>
        <p:nvSpPr>
          <p:cNvPr id="17" name="角丸四角形 16"/>
          <p:cNvSpPr/>
          <p:nvPr/>
        </p:nvSpPr>
        <p:spPr>
          <a:xfrm>
            <a:off x="665480" y="1775024"/>
            <a:ext cx="3962655" cy="1372562"/>
          </a:xfrm>
          <a:prstGeom prst="roundRect">
            <a:avLst>
              <a:gd name="adj" fmla="val 4627"/>
            </a:avLst>
          </a:prstGeom>
          <a:solidFill>
            <a:schemeClr val="tx2"/>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dirty="0">
                <a:solidFill>
                  <a:srgbClr val="FFFFFF"/>
                </a:solidFill>
                <a:cs typeface="ＭＳ Ｐゴシック"/>
              </a:rPr>
              <a:t>KVS</a:t>
            </a:r>
            <a:r>
              <a:rPr kumimoji="1" lang="ja-JP" altLang="en-US" sz="2400" dirty="0">
                <a:solidFill>
                  <a:srgbClr val="FFFFFF"/>
                </a:solidFill>
                <a:cs typeface="ＭＳ Ｐゴシック"/>
              </a:rPr>
              <a:t>の</a:t>
            </a:r>
            <a:r>
              <a:rPr kumimoji="1" lang="en-US" altLang="ja-JP" sz="2400" dirty="0">
                <a:solidFill>
                  <a:srgbClr val="FFFFFF"/>
                </a:solidFill>
                <a:cs typeface="ＭＳ Ｐゴシック"/>
              </a:rPr>
              <a:t>Value</a:t>
            </a:r>
            <a:r>
              <a:rPr kumimoji="1" lang="ja-JP" altLang="en-US" sz="2400" dirty="0">
                <a:solidFill>
                  <a:srgbClr val="FFFFFF"/>
                </a:solidFill>
                <a:cs typeface="ＭＳ Ｐゴシック"/>
              </a:rPr>
              <a:t>として</a:t>
            </a:r>
            <a:r>
              <a:rPr kumimoji="1" lang="en-US" altLang="ja-JP" sz="2400" dirty="0">
                <a:solidFill>
                  <a:srgbClr val="FFFFFF"/>
                </a:solidFill>
                <a:cs typeface="ＭＳ Ｐゴシック"/>
              </a:rPr>
              <a:t>JSON</a:t>
            </a:r>
            <a:r>
              <a:rPr kumimoji="1" lang="ja-JP" altLang="en-US" sz="2400" dirty="0">
                <a:solidFill>
                  <a:srgbClr val="FFFFFF"/>
                </a:solidFill>
                <a:cs typeface="ＭＳ Ｐゴシック"/>
              </a:rPr>
              <a:t>ドキュメントを格納</a:t>
            </a:r>
          </a:p>
        </p:txBody>
      </p:sp>
      <p:sp>
        <p:nvSpPr>
          <p:cNvPr id="19" name="角丸四角形 18"/>
          <p:cNvSpPr/>
          <p:nvPr/>
        </p:nvSpPr>
        <p:spPr>
          <a:xfrm>
            <a:off x="4763754" y="4052665"/>
            <a:ext cx="3977897" cy="655693"/>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dirty="0">
                <a:solidFill>
                  <a:srgbClr val="FFFFFF"/>
                </a:solidFill>
                <a:cs typeface="ＭＳ Ｐゴシック"/>
              </a:rPr>
              <a:t>SQL</a:t>
            </a:r>
            <a:r>
              <a:rPr lang="ja-JP" altLang="en-US" dirty="0">
                <a:solidFill>
                  <a:srgbClr val="FFFFFF"/>
                </a:solidFill>
                <a:cs typeface="ＭＳ Ｐゴシック"/>
              </a:rPr>
              <a:t>ライクなクエリ言語を備え、開発生産性が高い</a:t>
            </a:r>
          </a:p>
        </p:txBody>
      </p:sp>
      <p:sp>
        <p:nvSpPr>
          <p:cNvPr id="20" name="角丸四角形 19"/>
          <p:cNvSpPr/>
          <p:nvPr/>
        </p:nvSpPr>
        <p:spPr>
          <a:xfrm>
            <a:off x="650239" y="4835164"/>
            <a:ext cx="8076170" cy="655693"/>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dirty="0">
                <a:solidFill>
                  <a:srgbClr val="FFFFFF"/>
                </a:solidFill>
                <a:cs typeface="ＭＳ Ｐゴシック"/>
              </a:rPr>
              <a:t>Web</a:t>
            </a:r>
            <a:r>
              <a:rPr kumimoji="1" lang="ja-JP" altLang="en-US" dirty="0">
                <a:solidFill>
                  <a:srgbClr val="FFFFFF"/>
                </a:solidFill>
                <a:cs typeface="ＭＳ Ｐゴシック"/>
              </a:rPr>
              <a:t>サービスで標準的に使われている</a:t>
            </a:r>
            <a:r>
              <a:rPr kumimoji="1" lang="en-US" altLang="ja-JP" dirty="0">
                <a:solidFill>
                  <a:srgbClr val="FFFFFF"/>
                </a:solidFill>
                <a:cs typeface="ＭＳ Ｐゴシック"/>
              </a:rPr>
              <a:t>JSON</a:t>
            </a:r>
            <a:r>
              <a:rPr kumimoji="1" lang="ja-JP" altLang="en-US" dirty="0">
                <a:solidFill>
                  <a:srgbClr val="FFFFFF"/>
                </a:solidFill>
                <a:cs typeface="ＭＳ Ｐゴシック"/>
              </a:rPr>
              <a:t>形式のデータをそのまま取り込める</a:t>
            </a:r>
          </a:p>
        </p:txBody>
      </p:sp>
      <p:sp>
        <p:nvSpPr>
          <p:cNvPr id="22" name="角丸四角形 21"/>
          <p:cNvSpPr/>
          <p:nvPr/>
        </p:nvSpPr>
        <p:spPr>
          <a:xfrm>
            <a:off x="665481" y="5617663"/>
            <a:ext cx="8076171" cy="655693"/>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cs typeface="ＭＳ Ｐゴシック"/>
              </a:rPr>
              <a:t>柔軟なデータモデル </a:t>
            </a:r>
            <a:r>
              <a:rPr kumimoji="1" lang="en-US" altLang="ja-JP" dirty="0">
                <a:solidFill>
                  <a:srgbClr val="FFFFFF"/>
                </a:solidFill>
                <a:cs typeface="ＭＳ Ｐゴシック"/>
              </a:rPr>
              <a:t>(</a:t>
            </a:r>
            <a:r>
              <a:rPr kumimoji="1" lang="ja-JP" altLang="en-US" dirty="0">
                <a:solidFill>
                  <a:srgbClr val="FFFFFF"/>
                </a:solidFill>
                <a:cs typeface="ＭＳ Ｐゴシック"/>
              </a:rPr>
              <a:t>スキーマレス</a:t>
            </a:r>
            <a:r>
              <a:rPr kumimoji="1" lang="en-US" altLang="ja-JP" dirty="0">
                <a:solidFill>
                  <a:srgbClr val="FFFFFF"/>
                </a:solidFill>
                <a:cs typeface="ＭＳ Ｐゴシック"/>
              </a:rPr>
              <a:t>) </a:t>
            </a:r>
            <a:r>
              <a:rPr kumimoji="1" lang="ja-JP" altLang="en-US" dirty="0">
                <a:solidFill>
                  <a:srgbClr val="FFFFFF"/>
                </a:solidFill>
                <a:cs typeface="ＭＳ Ｐゴシック"/>
              </a:rPr>
              <a:t>で、後からの変更も容易なため、</a:t>
            </a:r>
            <a:endParaRPr kumimoji="1" lang="en-US" altLang="ja-JP" dirty="0">
              <a:solidFill>
                <a:srgbClr val="FFFFFF"/>
              </a:solidFill>
              <a:cs typeface="ＭＳ Ｐゴシック"/>
            </a:endParaRPr>
          </a:p>
          <a:p>
            <a:pPr algn="ctr"/>
            <a:r>
              <a:rPr kumimoji="1" lang="en-US" altLang="ja-JP" dirty="0">
                <a:solidFill>
                  <a:srgbClr val="FFFFFF"/>
                </a:solidFill>
                <a:cs typeface="ＭＳ Ｐゴシック"/>
              </a:rPr>
              <a:t>Web</a:t>
            </a:r>
            <a:r>
              <a:rPr kumimoji="1" lang="ja-JP" altLang="en-US" dirty="0">
                <a:solidFill>
                  <a:srgbClr val="FFFFFF"/>
                </a:solidFill>
                <a:cs typeface="ＭＳ Ｐゴシック"/>
              </a:rPr>
              <a:t>サービスやアジャイル型開発と相性が良い</a:t>
            </a:r>
            <a:endParaRPr kumimoji="1" lang="en-US" altLang="ja-JP" dirty="0">
              <a:solidFill>
                <a:srgbClr val="FFFFFF"/>
              </a:solidFill>
              <a:cs typeface="ＭＳ Ｐゴシック"/>
            </a:endParaRPr>
          </a:p>
        </p:txBody>
      </p:sp>
    </p:spTree>
    <p:extLst>
      <p:ext uri="{BB962C8B-B14F-4D97-AF65-F5344CB8AC3E}">
        <p14:creationId xmlns:p14="http://schemas.microsoft.com/office/powerpoint/2010/main" val="318798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グラフデータベース</a:t>
            </a:r>
            <a:endParaRPr kumimoji="1" lang="ja-JP" altLang="en-US" dirty="0"/>
          </a:p>
        </p:txBody>
      </p:sp>
      <p:sp>
        <p:nvSpPr>
          <p:cNvPr id="6" name="角丸四角形 5"/>
          <p:cNvSpPr/>
          <p:nvPr/>
        </p:nvSpPr>
        <p:spPr>
          <a:xfrm>
            <a:off x="6495716" y="1178349"/>
            <a:ext cx="2177592" cy="527901"/>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関係性を表現する</a:t>
            </a:r>
            <a:endParaRPr kumimoji="1" lang="en-US" altLang="ja-JP" sz="1400" dirty="0">
              <a:solidFill>
                <a:srgbClr val="FFFFFF"/>
              </a:solidFill>
              <a:cs typeface="ＭＳ Ｐゴシック"/>
            </a:endParaRPr>
          </a:p>
          <a:p>
            <a:pPr algn="ctr"/>
            <a:r>
              <a:rPr kumimoji="1" lang="ja-JP" altLang="en-US" sz="1400" dirty="0">
                <a:solidFill>
                  <a:srgbClr val="FFFFFF"/>
                </a:solidFill>
                <a:cs typeface="ＭＳ Ｐゴシック"/>
              </a:rPr>
              <a:t>データモデル</a:t>
            </a:r>
          </a:p>
        </p:txBody>
      </p:sp>
      <p:sp>
        <p:nvSpPr>
          <p:cNvPr id="7" name="角丸四角形 6"/>
          <p:cNvSpPr/>
          <p:nvPr/>
        </p:nvSpPr>
        <p:spPr>
          <a:xfrm>
            <a:off x="6495716" y="1788390"/>
            <a:ext cx="2177592" cy="527901"/>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ノード</a:t>
            </a:r>
          </a:p>
        </p:txBody>
      </p:sp>
      <p:sp>
        <p:nvSpPr>
          <p:cNvPr id="8" name="角丸四角形 7"/>
          <p:cNvSpPr/>
          <p:nvPr/>
        </p:nvSpPr>
        <p:spPr>
          <a:xfrm>
            <a:off x="6495716" y="2398431"/>
            <a:ext cx="2177592" cy="527901"/>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リレーション</a:t>
            </a:r>
          </a:p>
        </p:txBody>
      </p:sp>
      <p:sp>
        <p:nvSpPr>
          <p:cNvPr id="9" name="角丸四角形 8"/>
          <p:cNvSpPr/>
          <p:nvPr/>
        </p:nvSpPr>
        <p:spPr>
          <a:xfrm>
            <a:off x="6495716" y="3006441"/>
            <a:ext cx="2177592" cy="527901"/>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プロパティ</a:t>
            </a:r>
          </a:p>
        </p:txBody>
      </p:sp>
      <p:grpSp>
        <p:nvGrpSpPr>
          <p:cNvPr id="12" name="グループ化 11"/>
          <p:cNvGrpSpPr/>
          <p:nvPr/>
        </p:nvGrpSpPr>
        <p:grpSpPr>
          <a:xfrm>
            <a:off x="1189346" y="1576548"/>
            <a:ext cx="1480008" cy="628631"/>
            <a:chOff x="2017336" y="1673664"/>
            <a:chExt cx="1480008" cy="628631"/>
          </a:xfrm>
        </p:grpSpPr>
        <p:sp>
          <p:nvSpPr>
            <p:cNvPr id="4" name="角丸四角形 3"/>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5" name="正方形/長方形 4"/>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3" name="角丸四角形 2"/>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10" name="テキスト ボックス 9"/>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11" name="テキスト ボックス 10"/>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grpSp>
        <p:nvGrpSpPr>
          <p:cNvPr id="13" name="グループ化 12"/>
          <p:cNvGrpSpPr/>
          <p:nvPr/>
        </p:nvGrpSpPr>
        <p:grpSpPr>
          <a:xfrm>
            <a:off x="584053" y="3002134"/>
            <a:ext cx="1480008" cy="628631"/>
            <a:chOff x="2017336" y="1673664"/>
            <a:chExt cx="1480008" cy="628631"/>
          </a:xfrm>
        </p:grpSpPr>
        <p:sp>
          <p:nvSpPr>
            <p:cNvPr id="14" name="角丸四角形 13"/>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15" name="正方形/長方形 14"/>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16" name="角丸四角形 15"/>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17" name="テキスト ボックス 16"/>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18" name="テキスト ボックス 17"/>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grpSp>
        <p:nvGrpSpPr>
          <p:cNvPr id="19" name="グループ化 18"/>
          <p:cNvGrpSpPr/>
          <p:nvPr/>
        </p:nvGrpSpPr>
        <p:grpSpPr>
          <a:xfrm>
            <a:off x="3689512" y="1177394"/>
            <a:ext cx="1480008" cy="628631"/>
            <a:chOff x="2017336" y="1673664"/>
            <a:chExt cx="1480008" cy="628631"/>
          </a:xfrm>
        </p:grpSpPr>
        <p:sp>
          <p:nvSpPr>
            <p:cNvPr id="20" name="角丸四角形 19"/>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1" name="正方形/長方形 20"/>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2" name="角丸四角形 21"/>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3" name="テキスト ボックス 22"/>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24" name="テキスト ボックス 23"/>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grpSp>
        <p:nvGrpSpPr>
          <p:cNvPr id="25" name="グループ化 24"/>
          <p:cNvGrpSpPr/>
          <p:nvPr/>
        </p:nvGrpSpPr>
        <p:grpSpPr>
          <a:xfrm>
            <a:off x="2757337" y="4139624"/>
            <a:ext cx="1480008" cy="628631"/>
            <a:chOff x="2017336" y="1673664"/>
            <a:chExt cx="1480008" cy="628631"/>
          </a:xfrm>
        </p:grpSpPr>
        <p:sp>
          <p:nvSpPr>
            <p:cNvPr id="26" name="角丸四角形 25"/>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7" name="正方形/長方形 26"/>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8" name="角丸四角形 27"/>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29" name="テキスト ボックス 28"/>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30" name="テキスト ボックス 29"/>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grpSp>
        <p:nvGrpSpPr>
          <p:cNvPr id="31" name="グループ化 30"/>
          <p:cNvGrpSpPr/>
          <p:nvPr/>
        </p:nvGrpSpPr>
        <p:grpSpPr>
          <a:xfrm>
            <a:off x="2989716" y="2881351"/>
            <a:ext cx="1480008" cy="628631"/>
            <a:chOff x="2017336" y="1673664"/>
            <a:chExt cx="1480008" cy="628631"/>
          </a:xfrm>
        </p:grpSpPr>
        <p:sp>
          <p:nvSpPr>
            <p:cNvPr id="32" name="角丸四角形 31"/>
            <p:cNvSpPr/>
            <p:nvPr/>
          </p:nvSpPr>
          <p:spPr>
            <a:xfrm>
              <a:off x="2017336" y="1894788"/>
              <a:ext cx="1480008" cy="377072"/>
            </a:xfrm>
            <a:prstGeom prst="roundRect">
              <a:avLst/>
            </a:prstGeom>
            <a:solidFill>
              <a:schemeClr val="accent1"/>
            </a:solid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33" name="正方形/長方形 32"/>
            <p:cNvSpPr/>
            <p:nvPr/>
          </p:nvSpPr>
          <p:spPr>
            <a:xfrm>
              <a:off x="2017336" y="1791093"/>
              <a:ext cx="1480008" cy="17910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34" name="角丸四角形 33"/>
            <p:cNvSpPr/>
            <p:nvPr/>
          </p:nvSpPr>
          <p:spPr>
            <a:xfrm>
              <a:off x="2017336" y="1677971"/>
              <a:ext cx="1480008" cy="593889"/>
            </a:xfrm>
            <a:prstGeom prst="round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cs typeface="ＭＳ Ｐゴシック"/>
              </a:endParaRPr>
            </a:p>
          </p:txBody>
        </p:sp>
        <p:sp>
          <p:nvSpPr>
            <p:cNvPr id="35" name="テキスト ボックス 34"/>
            <p:cNvSpPr txBox="1"/>
            <p:nvPr/>
          </p:nvSpPr>
          <p:spPr>
            <a:xfrm>
              <a:off x="2357230" y="1673664"/>
              <a:ext cx="800219" cy="338554"/>
            </a:xfrm>
            <a:prstGeom prst="rect">
              <a:avLst/>
            </a:prstGeom>
            <a:noFill/>
          </p:spPr>
          <p:txBody>
            <a:bodyPr wrap="none" rtlCol="0">
              <a:spAutoFit/>
            </a:bodyPr>
            <a:lstStyle/>
            <a:p>
              <a:pPr algn="ctr"/>
              <a:r>
                <a:rPr kumimoji="1" lang="ja-JP" altLang="en-US" sz="1600" dirty="0"/>
                <a:t>ノード</a:t>
              </a:r>
            </a:p>
          </p:txBody>
        </p:sp>
        <p:sp>
          <p:nvSpPr>
            <p:cNvPr id="36" name="テキスト ボックス 35"/>
            <p:cNvSpPr txBox="1"/>
            <p:nvPr/>
          </p:nvSpPr>
          <p:spPr>
            <a:xfrm>
              <a:off x="2152044" y="1963741"/>
              <a:ext cx="1210589" cy="338554"/>
            </a:xfrm>
            <a:prstGeom prst="rect">
              <a:avLst/>
            </a:prstGeom>
            <a:noFill/>
          </p:spPr>
          <p:txBody>
            <a:bodyPr wrap="none" rtlCol="0">
              <a:spAutoFit/>
            </a:bodyPr>
            <a:lstStyle/>
            <a:p>
              <a:pPr algn="ctr"/>
              <a:r>
                <a:rPr kumimoji="1" lang="ja-JP" altLang="en-US" sz="1600" dirty="0">
                  <a:solidFill>
                    <a:schemeClr val="bg1"/>
                  </a:solidFill>
                </a:rPr>
                <a:t>プロパティ</a:t>
              </a:r>
            </a:p>
          </p:txBody>
        </p:sp>
      </p:grpSp>
      <p:cxnSp>
        <p:nvCxnSpPr>
          <p:cNvPr id="38" name="直線矢印コネクタ 37"/>
          <p:cNvCxnSpPr>
            <a:stCxn id="3" idx="3"/>
            <a:endCxn id="22" idx="1"/>
          </p:cNvCxnSpPr>
          <p:nvPr/>
        </p:nvCxnSpPr>
        <p:spPr>
          <a:xfrm flipV="1">
            <a:off x="2669354" y="1478646"/>
            <a:ext cx="1020158" cy="3991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24" idx="2"/>
            <a:endCxn id="35" idx="0"/>
          </p:cNvCxnSpPr>
          <p:nvPr/>
        </p:nvCxnSpPr>
        <p:spPr>
          <a:xfrm flipH="1">
            <a:off x="3729720" y="1806025"/>
            <a:ext cx="699795" cy="1075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a:stCxn id="34" idx="0"/>
            <a:endCxn id="3" idx="3"/>
          </p:cNvCxnSpPr>
          <p:nvPr/>
        </p:nvCxnSpPr>
        <p:spPr>
          <a:xfrm flipH="1" flipV="1">
            <a:off x="2669354" y="1877800"/>
            <a:ext cx="1060366" cy="10078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a:stCxn id="34" idx="1"/>
            <a:endCxn id="16" idx="3"/>
          </p:cNvCxnSpPr>
          <p:nvPr/>
        </p:nvCxnSpPr>
        <p:spPr>
          <a:xfrm flipH="1">
            <a:off x="2064061" y="3182603"/>
            <a:ext cx="925655" cy="1207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a:stCxn id="36" idx="2"/>
            <a:endCxn id="29" idx="0"/>
          </p:cNvCxnSpPr>
          <p:nvPr/>
        </p:nvCxnSpPr>
        <p:spPr>
          <a:xfrm flipH="1">
            <a:off x="3497341" y="3509982"/>
            <a:ext cx="232378" cy="6296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8" idx="2"/>
            <a:endCxn id="28" idx="1"/>
          </p:cNvCxnSpPr>
          <p:nvPr/>
        </p:nvCxnSpPr>
        <p:spPr>
          <a:xfrm>
            <a:off x="1324056" y="3630765"/>
            <a:ext cx="1433281" cy="8101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17" idx="0"/>
            <a:endCxn id="11" idx="2"/>
          </p:cNvCxnSpPr>
          <p:nvPr/>
        </p:nvCxnSpPr>
        <p:spPr>
          <a:xfrm flipV="1">
            <a:off x="1324057" y="2205179"/>
            <a:ext cx="605292" cy="7969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カギ線コネクタ 55"/>
          <p:cNvCxnSpPr>
            <a:stCxn id="22" idx="3"/>
            <a:endCxn id="28" idx="3"/>
          </p:cNvCxnSpPr>
          <p:nvPr/>
        </p:nvCxnSpPr>
        <p:spPr>
          <a:xfrm flipH="1">
            <a:off x="4237345" y="1478646"/>
            <a:ext cx="932175" cy="2962230"/>
          </a:xfrm>
          <a:prstGeom prst="bentConnector3">
            <a:avLst>
              <a:gd name="adj1" fmla="val -24523"/>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3995546" y="2474899"/>
            <a:ext cx="1415772" cy="338554"/>
          </a:xfrm>
          <a:prstGeom prst="rect">
            <a:avLst/>
          </a:prstGeom>
          <a:noFill/>
        </p:spPr>
        <p:txBody>
          <a:bodyPr wrap="none" rtlCol="0">
            <a:spAutoFit/>
          </a:bodyPr>
          <a:lstStyle/>
          <a:p>
            <a:pPr algn="ctr"/>
            <a:r>
              <a:rPr kumimoji="1" lang="ja-JP" altLang="en-US" sz="1600" dirty="0"/>
              <a:t>リレーション</a:t>
            </a:r>
          </a:p>
        </p:txBody>
      </p:sp>
      <p:sp>
        <p:nvSpPr>
          <p:cNvPr id="59" name="角丸四角形 58"/>
          <p:cNvSpPr/>
          <p:nvPr/>
        </p:nvSpPr>
        <p:spPr>
          <a:xfrm>
            <a:off x="584053" y="5137405"/>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cs typeface="ＭＳ Ｐゴシック"/>
              </a:rPr>
              <a:t>SNS</a:t>
            </a:r>
            <a:r>
              <a:rPr kumimoji="1" lang="ja-JP" altLang="en-US" sz="1400">
                <a:solidFill>
                  <a:srgbClr val="FFFFFF"/>
                </a:solidFill>
                <a:cs typeface="ＭＳ Ｐゴシック"/>
              </a:rPr>
              <a:t>のソーシャルグラフ</a:t>
            </a:r>
            <a:endParaRPr kumimoji="1" lang="ja-JP" altLang="en-US" sz="1400" dirty="0">
              <a:solidFill>
                <a:srgbClr val="FFFFFF"/>
              </a:solidFill>
              <a:cs typeface="ＭＳ Ｐゴシック"/>
            </a:endParaRPr>
          </a:p>
        </p:txBody>
      </p:sp>
      <p:sp>
        <p:nvSpPr>
          <p:cNvPr id="61" name="角丸四角形 60"/>
          <p:cNvSpPr/>
          <p:nvPr/>
        </p:nvSpPr>
        <p:spPr>
          <a:xfrm>
            <a:off x="6495068" y="3611316"/>
            <a:ext cx="2177592" cy="1439017"/>
          </a:xfrm>
          <a:prstGeom prst="roundRect">
            <a:avLst>
              <a:gd name="adj" fmla="val 6729"/>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a:solidFill>
                  <a:srgbClr val="FFFFFF"/>
                </a:solidFill>
                <a:cs typeface="ＭＳ Ｐゴシック"/>
              </a:rPr>
              <a:t>RDBMS</a:t>
            </a:r>
            <a:r>
              <a:rPr kumimoji="1" lang="ja-JP" altLang="en-US" sz="1400">
                <a:solidFill>
                  <a:srgbClr val="FFFFFF"/>
                </a:solidFill>
                <a:cs typeface="ＭＳ Ｐゴシック"/>
              </a:rPr>
              <a:t>でこれを取り扱おうとすると、</a:t>
            </a:r>
            <a:r>
              <a:rPr kumimoji="1" lang="en-US" altLang="ja-JP" sz="1400">
                <a:solidFill>
                  <a:srgbClr val="FFFFFF"/>
                </a:solidFill>
                <a:cs typeface="ＭＳ Ｐゴシック"/>
              </a:rPr>
              <a:t>JOIN</a:t>
            </a:r>
            <a:r>
              <a:rPr lang="ja-JP" altLang="en-US" sz="1400">
                <a:solidFill>
                  <a:srgbClr val="FFFFFF"/>
                </a:solidFill>
                <a:cs typeface="ＭＳ Ｐゴシック"/>
              </a:rPr>
              <a:t>が大量に発生し、時間がかかる。スキーマの設計も大変。</a:t>
            </a:r>
            <a:endParaRPr kumimoji="1" lang="ja-JP" altLang="en-US" sz="1400" dirty="0">
              <a:solidFill>
                <a:srgbClr val="FFFFFF"/>
              </a:solidFill>
              <a:cs typeface="ＭＳ Ｐゴシック"/>
            </a:endParaRPr>
          </a:p>
        </p:txBody>
      </p:sp>
      <p:sp>
        <p:nvSpPr>
          <p:cNvPr id="62" name="角丸四角形 61"/>
          <p:cNvSpPr/>
          <p:nvPr/>
        </p:nvSpPr>
        <p:spPr>
          <a:xfrm>
            <a:off x="2440938" y="5137405"/>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ネットワーク管理</a:t>
            </a:r>
          </a:p>
        </p:txBody>
      </p:sp>
      <p:sp>
        <p:nvSpPr>
          <p:cNvPr id="63" name="角丸四角形 62"/>
          <p:cNvSpPr/>
          <p:nvPr/>
        </p:nvSpPr>
        <p:spPr>
          <a:xfrm>
            <a:off x="4297823" y="5137405"/>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最適ルート探索</a:t>
            </a:r>
          </a:p>
        </p:txBody>
      </p:sp>
      <p:sp>
        <p:nvSpPr>
          <p:cNvPr id="64" name="角丸四角形 63"/>
          <p:cNvSpPr/>
          <p:nvPr/>
        </p:nvSpPr>
        <p:spPr>
          <a:xfrm>
            <a:off x="584053" y="5777410"/>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電力グリッド管理</a:t>
            </a:r>
          </a:p>
        </p:txBody>
      </p:sp>
      <p:sp>
        <p:nvSpPr>
          <p:cNvPr id="65" name="角丸四角形 64"/>
          <p:cNvSpPr/>
          <p:nvPr/>
        </p:nvSpPr>
        <p:spPr>
          <a:xfrm>
            <a:off x="2440938" y="5777410"/>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組織図</a:t>
            </a:r>
            <a:r>
              <a:rPr kumimoji="1" lang="en-US" altLang="ja-JP" sz="1400" dirty="0">
                <a:solidFill>
                  <a:srgbClr val="FFFFFF"/>
                </a:solidFill>
                <a:cs typeface="ＭＳ Ｐゴシック"/>
              </a:rPr>
              <a:t>/</a:t>
            </a:r>
            <a:r>
              <a:rPr kumimoji="1" lang="ja-JP" altLang="en-US" sz="1400" dirty="0">
                <a:solidFill>
                  <a:srgbClr val="FFFFFF"/>
                </a:solidFill>
                <a:cs typeface="ＭＳ Ｐゴシック"/>
              </a:rPr>
              <a:t>アクセス権</a:t>
            </a:r>
          </a:p>
        </p:txBody>
      </p:sp>
      <p:sp>
        <p:nvSpPr>
          <p:cNvPr id="66" name="角丸四角形 65"/>
          <p:cNvSpPr/>
          <p:nvPr/>
        </p:nvSpPr>
        <p:spPr>
          <a:xfrm>
            <a:off x="4297823" y="5777410"/>
            <a:ext cx="1745406" cy="565607"/>
          </a:xfrm>
          <a:prstGeom prst="round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cs typeface="ＭＳ Ｐゴシック"/>
              </a:rPr>
              <a:t>ペイメントグラフ</a:t>
            </a:r>
          </a:p>
        </p:txBody>
      </p:sp>
      <p:sp>
        <p:nvSpPr>
          <p:cNvPr id="67" name="角丸四角形 66"/>
          <p:cNvSpPr/>
          <p:nvPr/>
        </p:nvSpPr>
        <p:spPr>
          <a:xfrm>
            <a:off x="6496364" y="5137405"/>
            <a:ext cx="2176944" cy="565607"/>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cs typeface="ＭＳ Ｐゴシック"/>
              </a:rPr>
              <a:t>Neo4j, </a:t>
            </a:r>
            <a:r>
              <a:rPr kumimoji="1" lang="en-US" altLang="ja-JP" sz="1400" dirty="0" err="1">
                <a:solidFill>
                  <a:srgbClr val="FFFFFF"/>
                </a:solidFill>
                <a:cs typeface="ＭＳ Ｐゴシック"/>
              </a:rPr>
              <a:t>Giraph</a:t>
            </a:r>
            <a:endParaRPr kumimoji="1" lang="ja-JP" altLang="en-US" sz="1400" dirty="0">
              <a:solidFill>
                <a:srgbClr val="FFFFFF"/>
              </a:solidFill>
              <a:cs typeface="ＭＳ Ｐゴシック"/>
            </a:endParaRPr>
          </a:p>
        </p:txBody>
      </p:sp>
      <p:sp>
        <p:nvSpPr>
          <p:cNvPr id="68" name="角丸四角形 67"/>
          <p:cNvSpPr/>
          <p:nvPr/>
        </p:nvSpPr>
        <p:spPr>
          <a:xfrm>
            <a:off x="6496364" y="5777410"/>
            <a:ext cx="2176944" cy="565607"/>
          </a:xfrm>
          <a:prstGeom prst="round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rgbClr val="FFFFFF"/>
                </a:solidFill>
                <a:cs typeface="ＭＳ Ｐゴシック"/>
              </a:rPr>
              <a:t>Oracle Spatial and Graph</a:t>
            </a:r>
            <a:endParaRPr kumimoji="1" lang="ja-JP" altLang="en-US" sz="1400" dirty="0">
              <a:solidFill>
                <a:srgbClr val="FFFFFF"/>
              </a:solidFill>
              <a:cs typeface="ＭＳ Ｐゴシック"/>
            </a:endParaRPr>
          </a:p>
        </p:txBody>
      </p:sp>
    </p:spTree>
    <p:extLst>
      <p:ext uri="{BB962C8B-B14F-4D97-AF65-F5344CB8AC3E}">
        <p14:creationId xmlns:p14="http://schemas.microsoft.com/office/powerpoint/2010/main" val="278240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実際のシステムは適材適所で</a:t>
            </a:r>
          </a:p>
        </p:txBody>
      </p:sp>
      <p:sp>
        <p:nvSpPr>
          <p:cNvPr id="3" name="正方形/長方形 2"/>
          <p:cNvSpPr/>
          <p:nvPr/>
        </p:nvSpPr>
        <p:spPr bwMode="auto">
          <a:xfrm>
            <a:off x="4493264" y="3861048"/>
            <a:ext cx="3456384" cy="43204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000" dirty="0">
                <a:solidFill>
                  <a:schemeClr val="bg1"/>
                </a:solidFill>
                <a:latin typeface="Meiryo" panose="020B0604030504040204" pitchFamily="34" charset="-128"/>
                <a:ea typeface="Meiryo" panose="020B0604030504040204" pitchFamily="34" charset="-128"/>
              </a:rPr>
              <a:t>EC</a:t>
            </a:r>
            <a:r>
              <a:rPr kumimoji="0" lang="ja-JP" altLang="en-US" sz="2000" dirty="0">
                <a:solidFill>
                  <a:schemeClr val="bg1"/>
                </a:solidFill>
                <a:latin typeface="Meiryo" panose="020B0604030504040204" pitchFamily="34" charset="-128"/>
                <a:ea typeface="Meiryo" panose="020B0604030504040204" pitchFamily="34" charset="-128"/>
              </a:rPr>
              <a:t>ショップ</a:t>
            </a:r>
          </a:p>
        </p:txBody>
      </p:sp>
      <p:sp>
        <p:nvSpPr>
          <p:cNvPr id="4" name="正方形/長方形 3"/>
          <p:cNvSpPr/>
          <p:nvPr/>
        </p:nvSpPr>
        <p:spPr bwMode="auto">
          <a:xfrm>
            <a:off x="4493264" y="4445496"/>
            <a:ext cx="3456384" cy="715888"/>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商品検索 </a:t>
            </a:r>
            <a:r>
              <a:rPr kumimoji="0" lang="en-US" altLang="ja-JP" sz="2800" dirty="0">
                <a:solidFill>
                  <a:schemeClr val="bg1"/>
                </a:solidFill>
                <a:latin typeface="Meiryo" panose="020B0604030504040204" pitchFamily="34" charset="-128"/>
                <a:ea typeface="Meiryo" panose="020B0604030504040204" pitchFamily="34" charset="-128"/>
              </a:rPr>
              <a:t>=</a:t>
            </a:r>
            <a:r>
              <a:rPr kumimoji="0" lang="ja-JP" altLang="en-US" sz="2800" dirty="0">
                <a:solidFill>
                  <a:schemeClr val="bg1"/>
                </a:solidFill>
                <a:latin typeface="Meiryo" panose="020B0604030504040204" pitchFamily="34" charset="-128"/>
                <a:ea typeface="Meiryo" panose="020B0604030504040204" pitchFamily="34" charset="-128"/>
              </a:rPr>
              <a:t> </a:t>
            </a:r>
            <a:r>
              <a:rPr kumimoji="0" lang="en-US" altLang="ja-JP" sz="2800" dirty="0">
                <a:solidFill>
                  <a:schemeClr val="bg1"/>
                </a:solidFill>
                <a:latin typeface="Meiryo" panose="020B0604030504040204" pitchFamily="34" charset="-128"/>
                <a:ea typeface="Meiryo" panose="020B0604030504040204" pitchFamily="34" charset="-128"/>
              </a:rPr>
              <a:t>KVS</a:t>
            </a:r>
            <a:endParaRPr kumimoji="0" lang="ja-JP" altLang="en-US" sz="2800" dirty="0">
              <a:solidFill>
                <a:schemeClr val="bg1"/>
              </a:solidFill>
              <a:latin typeface="Meiryo" panose="020B0604030504040204" pitchFamily="34" charset="-128"/>
              <a:ea typeface="Meiryo" panose="020B0604030504040204" pitchFamily="34" charset="-128"/>
            </a:endParaRPr>
          </a:p>
        </p:txBody>
      </p:sp>
      <p:sp>
        <p:nvSpPr>
          <p:cNvPr id="5" name="正方形/長方形 4"/>
          <p:cNvSpPr/>
          <p:nvPr/>
        </p:nvSpPr>
        <p:spPr bwMode="auto">
          <a:xfrm>
            <a:off x="4493264" y="5301208"/>
            <a:ext cx="3456384" cy="715888"/>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決済処理 </a:t>
            </a:r>
            <a:r>
              <a:rPr kumimoji="0" lang="en-US" altLang="ja-JP" sz="2800" dirty="0">
                <a:solidFill>
                  <a:schemeClr val="bg1"/>
                </a:solidFill>
                <a:latin typeface="Meiryo" panose="020B0604030504040204" pitchFamily="34" charset="-128"/>
                <a:ea typeface="Meiryo" panose="020B0604030504040204" pitchFamily="34" charset="-128"/>
              </a:rPr>
              <a:t>=</a:t>
            </a:r>
            <a:r>
              <a:rPr kumimoji="0" lang="ja-JP" altLang="en-US" sz="2800" dirty="0">
                <a:solidFill>
                  <a:schemeClr val="bg1"/>
                </a:solidFill>
                <a:latin typeface="Meiryo" panose="020B0604030504040204" pitchFamily="34" charset="-128"/>
                <a:ea typeface="Meiryo" panose="020B0604030504040204" pitchFamily="34" charset="-128"/>
              </a:rPr>
              <a:t> </a:t>
            </a:r>
            <a:r>
              <a:rPr kumimoji="0" lang="en-US" altLang="ja-JP" sz="2800" dirty="0">
                <a:solidFill>
                  <a:schemeClr val="bg1"/>
                </a:solidFill>
                <a:latin typeface="Meiryo" panose="020B0604030504040204" pitchFamily="34" charset="-128"/>
                <a:ea typeface="Meiryo" panose="020B0604030504040204" pitchFamily="34" charset="-128"/>
              </a:rPr>
              <a:t>RDBMS</a:t>
            </a:r>
            <a:endParaRPr kumimoji="0" lang="ja-JP" altLang="en-US" sz="2800" dirty="0">
              <a:solidFill>
                <a:schemeClr val="bg1"/>
              </a:solidFill>
              <a:latin typeface="Meiryo" panose="020B0604030504040204" pitchFamily="34" charset="-128"/>
              <a:ea typeface="Meiryo" panose="020B0604030504040204" pitchFamily="34" charset="-128"/>
            </a:endParaRPr>
          </a:p>
        </p:txBody>
      </p:sp>
      <p:sp>
        <p:nvSpPr>
          <p:cNvPr id="6" name="正方形/長方形 5"/>
          <p:cNvSpPr/>
          <p:nvPr/>
        </p:nvSpPr>
        <p:spPr bwMode="auto">
          <a:xfrm>
            <a:off x="919236" y="1484784"/>
            <a:ext cx="3456384" cy="43204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金融取引・決済</a:t>
            </a:r>
          </a:p>
        </p:txBody>
      </p:sp>
      <p:sp>
        <p:nvSpPr>
          <p:cNvPr id="7" name="正方形/長方形 6"/>
          <p:cNvSpPr/>
          <p:nvPr/>
        </p:nvSpPr>
        <p:spPr bwMode="auto">
          <a:xfrm>
            <a:off x="919236" y="2069232"/>
            <a:ext cx="3456384" cy="1431776"/>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a:solidFill>
                  <a:schemeClr val="bg1"/>
                </a:solidFill>
                <a:latin typeface="Meiryo" panose="020B0604030504040204" pitchFamily="34" charset="-128"/>
                <a:ea typeface="Meiryo" panose="020B0604030504040204" pitchFamily="34" charset="-128"/>
              </a:rPr>
              <a:t>RDBMS</a:t>
            </a:r>
            <a:endParaRPr kumimoji="0" lang="ja-JP" altLang="en-US" sz="2800" dirty="0">
              <a:solidFill>
                <a:schemeClr val="bg1"/>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4493264" y="2069232"/>
            <a:ext cx="3456384" cy="1431776"/>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ワイドカラム</a:t>
            </a:r>
            <a:endParaRPr kumimoji="0" lang="en-US" altLang="ja-JP" sz="28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グラフ</a:t>
            </a:r>
          </a:p>
        </p:txBody>
      </p:sp>
      <p:sp>
        <p:nvSpPr>
          <p:cNvPr id="9" name="正方形/長方形 8"/>
          <p:cNvSpPr/>
          <p:nvPr/>
        </p:nvSpPr>
        <p:spPr bwMode="auto">
          <a:xfrm>
            <a:off x="4512908" y="1484784"/>
            <a:ext cx="3456384" cy="43204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検索・</a:t>
            </a:r>
            <a:r>
              <a:rPr kumimoji="0" lang="en-US" altLang="ja-JP" sz="2000" dirty="0">
                <a:solidFill>
                  <a:schemeClr val="bg1"/>
                </a:solidFill>
                <a:latin typeface="Meiryo" panose="020B0604030504040204" pitchFamily="34" charset="-128"/>
                <a:ea typeface="Meiryo" panose="020B0604030504040204" pitchFamily="34" charset="-128"/>
              </a:rPr>
              <a:t>SNS</a:t>
            </a:r>
            <a:endParaRPr kumimoji="0" lang="ja-JP" altLang="en-US" sz="2000" dirty="0">
              <a:solidFill>
                <a:schemeClr val="bg1"/>
              </a:solidFill>
              <a:latin typeface="Meiryo" panose="020B0604030504040204" pitchFamily="34" charset="-128"/>
              <a:ea typeface="Meiryo" panose="020B0604030504040204" pitchFamily="34" charset="-128"/>
            </a:endParaRPr>
          </a:p>
        </p:txBody>
      </p:sp>
      <p:sp>
        <p:nvSpPr>
          <p:cNvPr id="10" name="正方形/長方形 9"/>
          <p:cNvSpPr/>
          <p:nvPr/>
        </p:nvSpPr>
        <p:spPr bwMode="auto">
          <a:xfrm>
            <a:off x="899592" y="4432114"/>
            <a:ext cx="3456384" cy="1584981"/>
          </a:xfrm>
          <a:prstGeom prst="rect">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800" dirty="0">
                <a:solidFill>
                  <a:schemeClr val="bg1"/>
                </a:solidFill>
                <a:latin typeface="Meiryo" panose="020B0604030504040204" pitchFamily="34" charset="-128"/>
                <a:ea typeface="Meiryo" panose="020B0604030504040204" pitchFamily="34" charset="-128"/>
              </a:rPr>
              <a:t>ドキュメント</a:t>
            </a:r>
          </a:p>
        </p:txBody>
      </p:sp>
      <p:sp>
        <p:nvSpPr>
          <p:cNvPr id="11" name="正方形/長方形 10"/>
          <p:cNvSpPr/>
          <p:nvPr/>
        </p:nvSpPr>
        <p:spPr bwMode="auto">
          <a:xfrm>
            <a:off x="919236" y="3847667"/>
            <a:ext cx="3456384" cy="432048"/>
          </a:xfrm>
          <a:prstGeom prst="rect">
            <a:avLst/>
          </a:prstGeom>
          <a:solidFill>
            <a:schemeClr val="accent1"/>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文書管理</a:t>
            </a:r>
          </a:p>
        </p:txBody>
      </p:sp>
    </p:spTree>
    <p:extLst>
      <p:ext uri="{BB962C8B-B14F-4D97-AF65-F5344CB8AC3E}">
        <p14:creationId xmlns:p14="http://schemas.microsoft.com/office/powerpoint/2010/main" val="38383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668072" cy="533400"/>
          </a:xfrm>
        </p:spPr>
        <p:txBody>
          <a:bodyPr/>
          <a:lstStyle/>
          <a:p>
            <a:r>
              <a:rPr lang="en-US" altLang="ja-JP" sz="2800" dirty="0">
                <a:latin typeface="+mn-lt"/>
                <a:ea typeface="+mn-ea"/>
              </a:rPr>
              <a:t>RDBMS</a:t>
            </a:r>
            <a:r>
              <a:rPr lang="ja-JP" altLang="en-US" sz="2800" dirty="0">
                <a:latin typeface="+mn-lt"/>
                <a:ea typeface="+mn-ea"/>
              </a:rPr>
              <a:t> ～情報の一部分を抜き出して高速処理～</a:t>
            </a:r>
          </a:p>
        </p:txBody>
      </p:sp>
      <p:sp>
        <p:nvSpPr>
          <p:cNvPr id="47105" name="Rectangle 19"/>
          <p:cNvSpPr>
            <a:spLocks noGrp="1" noChangeArrowheads="1"/>
          </p:cNvSpPr>
          <p:nvPr>
            <p:ph type="ftr" sz="quarter" idx="4294967295"/>
          </p:nvPr>
        </p:nvSpPr>
        <p:spPr>
          <a:xfrm>
            <a:off x="0" y="6553200"/>
            <a:ext cx="9144000" cy="304800"/>
          </a:xfrm>
          <a:prstGeom prst="rect">
            <a:avLst/>
          </a:prstGeom>
          <a:solidFill>
            <a:schemeClr val="bg1"/>
          </a:solidFill>
          <a:ln w="9525">
            <a:noFill/>
            <a:miter lim="800000"/>
            <a:headEnd/>
            <a:tailEnd/>
          </a:ln>
          <a:extLst/>
        </p:spPr>
        <p:txBody>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en-US" altLang="ja-JP" sz="900" dirty="0">
                <a:latin typeface="+mn-lt"/>
                <a:ea typeface="+mn-ea"/>
              </a:rPr>
              <a:t>Copyright © 2012 </a:t>
            </a:r>
            <a:r>
              <a:rPr lang="en-US" altLang="ja-JP" sz="900" dirty="0" err="1">
                <a:latin typeface="+mn-lt"/>
                <a:ea typeface="+mn-ea"/>
              </a:rPr>
              <a:t>CyberTech</a:t>
            </a:r>
            <a:r>
              <a:rPr lang="en-US" altLang="ja-JP" sz="900" dirty="0">
                <a:latin typeface="+mn-lt"/>
                <a:ea typeface="+mn-ea"/>
              </a:rPr>
              <a:t> Corporation. All rights reserved.</a:t>
            </a:r>
            <a:endParaRPr lang="ja-JP" altLang="en-US" sz="900" dirty="0">
              <a:latin typeface="+mn-lt"/>
              <a:ea typeface="+mn-ea"/>
            </a:endParaRPr>
          </a:p>
        </p:txBody>
      </p:sp>
      <p:pic>
        <p:nvPicPr>
          <p:cNvPr id="4711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8413" y="2095500"/>
            <a:ext cx="6605587" cy="427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pic>
      <p:sp>
        <p:nvSpPr>
          <p:cNvPr id="47111" name="Line 10"/>
          <p:cNvSpPr>
            <a:spLocks noChangeShapeType="1"/>
          </p:cNvSpPr>
          <p:nvPr/>
        </p:nvSpPr>
        <p:spPr bwMode="auto">
          <a:xfrm flipH="1" flipV="1">
            <a:off x="2463799" y="3428999"/>
            <a:ext cx="922338" cy="469900"/>
          </a:xfrm>
          <a:prstGeom prst="line">
            <a:avLst/>
          </a:prstGeom>
          <a:noFill/>
          <a:ln w="38100">
            <a:solidFill>
              <a:srgbClr val="FF0000"/>
            </a:solidFill>
            <a:round/>
            <a:headEnd type="oval" w="med" len="med"/>
            <a:tailEnd/>
          </a:ln>
          <a:extLst>
            <a:ext uri="{909E8E84-426E-40dd-AFC4-6F175D3DCCD1}">
              <a14:hiddenFill xmlns="" xmlns:a14="http://schemas.microsoft.com/office/drawing/2010/main">
                <a:noFill/>
              </a14:hiddenFill>
            </a:ext>
          </a:extLst>
        </p:spPr>
        <p:txBody>
          <a:bodyPr anchor="ctr"/>
          <a:lstStyle/>
          <a:p>
            <a:endParaRPr lang="ja-JP" altLang="en-US">
              <a:latin typeface="+mn-lt"/>
              <a:ea typeface="+mn-ea"/>
            </a:endParaRPr>
          </a:p>
        </p:txBody>
      </p:sp>
      <p:sp>
        <p:nvSpPr>
          <p:cNvPr id="47112" name="Text Box 11"/>
          <p:cNvSpPr txBox="1">
            <a:spLocks noChangeArrowheads="1"/>
          </p:cNvSpPr>
          <p:nvPr/>
        </p:nvSpPr>
        <p:spPr bwMode="auto">
          <a:xfrm>
            <a:off x="0" y="3097213"/>
            <a:ext cx="244169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ja-JP" altLang="en-US" sz="1600" dirty="0">
                <a:solidFill>
                  <a:schemeClr val="tx2"/>
                </a:solidFill>
                <a:latin typeface="+mn-lt"/>
                <a:ea typeface="+mn-ea"/>
              </a:rPr>
              <a:t>必要な部分を正規化</a:t>
            </a:r>
            <a:endParaRPr lang="en-US" altLang="ja-JP" sz="1600" dirty="0">
              <a:solidFill>
                <a:schemeClr val="tx2"/>
              </a:solidFill>
              <a:latin typeface="+mn-lt"/>
              <a:ea typeface="+mn-ea"/>
            </a:endParaRPr>
          </a:p>
          <a:p>
            <a:r>
              <a:rPr lang="ja-JP" altLang="en-US" sz="1600" dirty="0">
                <a:solidFill>
                  <a:schemeClr val="tx2"/>
                </a:solidFill>
                <a:latin typeface="+mn-lt"/>
                <a:ea typeface="+mn-ea"/>
              </a:rPr>
              <a:t>・トランザクション処理</a:t>
            </a:r>
            <a:endParaRPr lang="en-US" altLang="ja-JP" sz="1600" dirty="0">
              <a:solidFill>
                <a:schemeClr val="tx2"/>
              </a:solidFill>
              <a:latin typeface="+mn-lt"/>
              <a:ea typeface="+mn-ea"/>
            </a:endParaRPr>
          </a:p>
          <a:p>
            <a:r>
              <a:rPr lang="ja-JP" altLang="en-US" sz="1600" dirty="0">
                <a:solidFill>
                  <a:schemeClr val="tx2"/>
                </a:solidFill>
                <a:latin typeface="+mn-lt"/>
                <a:ea typeface="+mn-ea"/>
              </a:rPr>
              <a:t>・演算処理</a:t>
            </a:r>
          </a:p>
        </p:txBody>
      </p:sp>
      <p:sp>
        <p:nvSpPr>
          <p:cNvPr id="3" name="正方形/長方形 2"/>
          <p:cNvSpPr/>
          <p:nvPr/>
        </p:nvSpPr>
        <p:spPr bwMode="auto">
          <a:xfrm>
            <a:off x="539552" y="1052736"/>
            <a:ext cx="8136904" cy="936104"/>
          </a:xfrm>
          <a:prstGeom prst="rect">
            <a:avLst/>
          </a:prstGeom>
          <a:solidFill>
            <a:schemeClr val="bg1">
              <a:lumMod val="8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latin typeface="+mn-lt"/>
                <a:ea typeface="+mn-ea"/>
              </a:rPr>
              <a:t>表に入れるのに都合の良いデータ</a:t>
            </a:r>
            <a:endParaRPr kumimoji="0" lang="en-US" altLang="ja-JP" sz="2000" dirty="0">
              <a:latin typeface="+mn-lt"/>
              <a:ea typeface="+mn-ea"/>
            </a:endParaRPr>
          </a:p>
          <a:p>
            <a:pPr algn="ctr">
              <a:spcBef>
                <a:spcPct val="20000"/>
              </a:spcBef>
            </a:pPr>
            <a:r>
              <a:rPr kumimoji="0" lang="ja-JP" altLang="en-US" sz="2000" dirty="0">
                <a:latin typeface="+mn-lt"/>
                <a:ea typeface="+mn-ea"/>
              </a:rPr>
              <a:t>お行儀の良いデータ＝正規化可能なデータ＝構造化データ</a:t>
            </a:r>
          </a:p>
        </p:txBody>
      </p:sp>
    </p:spTree>
    <p:extLst>
      <p:ext uri="{BB962C8B-B14F-4D97-AF65-F5344CB8AC3E}">
        <p14:creationId xmlns:p14="http://schemas.microsoft.com/office/powerpoint/2010/main" val="23347546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クラウドデータベース </a:t>
            </a:r>
            <a:r>
              <a:rPr lang="en-US" altLang="ja-JP"/>
              <a:t>(</a:t>
            </a:r>
            <a:r>
              <a:rPr lang="ja-JP" altLang="en-US"/>
              <a:t>マネージド</a:t>
            </a:r>
            <a:r>
              <a:rPr lang="en-US" altLang="ja-JP"/>
              <a:t>/DBaaS)</a:t>
            </a:r>
            <a:endParaRPr kumimoji="1" lang="ja-JP" altLang="en-US"/>
          </a:p>
        </p:txBody>
      </p:sp>
      <p:sp>
        <p:nvSpPr>
          <p:cNvPr id="3" name="正方形/長方形 2"/>
          <p:cNvSpPr/>
          <p:nvPr/>
        </p:nvSpPr>
        <p:spPr>
          <a:xfrm>
            <a:off x="1264038" y="1168207"/>
            <a:ext cx="1827794" cy="496529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Amazon</a:t>
            </a:r>
          </a:p>
        </p:txBody>
      </p:sp>
      <p:sp>
        <p:nvSpPr>
          <p:cNvPr id="4" name="正方形/長方形 3"/>
          <p:cNvSpPr/>
          <p:nvPr/>
        </p:nvSpPr>
        <p:spPr>
          <a:xfrm>
            <a:off x="3152734" y="1168207"/>
            <a:ext cx="1827794" cy="496529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Azure</a:t>
            </a:r>
          </a:p>
        </p:txBody>
      </p:sp>
      <p:sp>
        <p:nvSpPr>
          <p:cNvPr id="5" name="正方形/長方形 4"/>
          <p:cNvSpPr/>
          <p:nvPr/>
        </p:nvSpPr>
        <p:spPr>
          <a:xfrm>
            <a:off x="5041430" y="1168207"/>
            <a:ext cx="1827794" cy="496529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Google</a:t>
            </a:r>
          </a:p>
        </p:txBody>
      </p:sp>
      <p:sp>
        <p:nvSpPr>
          <p:cNvPr id="6" name="正方形/長方形 5"/>
          <p:cNvSpPr/>
          <p:nvPr/>
        </p:nvSpPr>
        <p:spPr>
          <a:xfrm>
            <a:off x="6930126" y="1168207"/>
            <a:ext cx="1827794" cy="496529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IBM</a:t>
            </a:r>
          </a:p>
        </p:txBody>
      </p:sp>
      <p:sp>
        <p:nvSpPr>
          <p:cNvPr id="8" name="正方形/長方形 7"/>
          <p:cNvSpPr/>
          <p:nvPr/>
        </p:nvSpPr>
        <p:spPr>
          <a:xfrm>
            <a:off x="213360" y="3696654"/>
            <a:ext cx="8625840" cy="478939"/>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Graph	Neptune	</a:t>
            </a:r>
            <a:r>
              <a:rPr lang="en-US" altLang="ja-JP" dirty="0">
                <a:solidFill>
                  <a:schemeClr val="bg1"/>
                </a:solidFill>
              </a:rPr>
              <a:t> Cosmos DB</a:t>
            </a:r>
            <a:r>
              <a:rPr lang="en-US" altLang="ja-JP" dirty="0"/>
              <a:t>	</a:t>
            </a:r>
            <a:r>
              <a:rPr lang="en-US" altLang="ja-JP" dirty="0">
                <a:solidFill>
                  <a:schemeClr val="bg1"/>
                </a:solidFill>
              </a:rPr>
              <a:t> Cayley</a:t>
            </a:r>
            <a:r>
              <a:rPr lang="en-US" altLang="ja-JP" b="1" dirty="0"/>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Graph</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p:cNvSpPr/>
          <p:nvPr/>
        </p:nvSpPr>
        <p:spPr>
          <a:xfrm>
            <a:off x="213360" y="4265633"/>
            <a:ext cx="8625840" cy="478939"/>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a:solidFill>
                  <a:srgbClr val="FFFFFF"/>
                </a:solidFill>
                <a:latin typeface="Meiryo" panose="020B0604030504040204" pitchFamily="34" charset="-128"/>
                <a:ea typeface="Meiryo" panose="020B0604030504040204" pitchFamily="34" charset="-128"/>
                <a:cs typeface="ＭＳ Ｐゴシック"/>
              </a:rPr>
              <a:t>BigData	Redshift	SQL DataWarehouse	BigQuery	DashDB</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p:cNvSpPr/>
          <p:nvPr/>
        </p:nvSpPr>
        <p:spPr>
          <a:xfrm>
            <a:off x="213360" y="3127674"/>
            <a:ext cx="8625840" cy="478940"/>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Document	Dynamo DB	Document DB	</a:t>
            </a:r>
            <a:r>
              <a:rPr lang="en-US" altLang="ja-JP" sz="1400" dirty="0" err="1">
                <a:solidFill>
                  <a:srgbClr val="FFFFFF"/>
                </a:solidFill>
                <a:latin typeface="Meiryo" panose="020B0604030504040204" pitchFamily="34" charset="-128"/>
                <a:ea typeface="Meiryo" panose="020B0604030504040204" pitchFamily="34" charset="-128"/>
                <a:cs typeface="ＭＳ Ｐゴシック"/>
              </a:rPr>
              <a:t>Firestore</a:t>
            </a: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p:cNvSpPr/>
          <p:nvPr/>
        </p:nvSpPr>
        <p:spPr>
          <a:xfrm>
            <a:off x="213360" y="2406216"/>
            <a:ext cx="8625840" cy="619818"/>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KVS	Dynamo DB	</a:t>
            </a:r>
            <a:r>
              <a:rPr lang="en-US" altLang="ja-JP" sz="1400" dirty="0">
                <a:solidFill>
                  <a:srgbClr val="FFFFFF"/>
                </a:solidFill>
                <a:latin typeface="Meiryo" panose="020B0604030504040204" pitchFamily="34" charset="-128"/>
                <a:ea typeface="Meiryo" panose="020B0604030504040204" pitchFamily="34" charset="-128"/>
                <a:cs typeface="ＭＳ Ｐゴシック"/>
              </a:rPr>
              <a:t> Table Storage </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	Cloud Datastore	</a:t>
            </a: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Cloudant</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tabLst>
                <a:tab pos="1879600" algn="ctr"/>
                <a:tab pos="3768725" algn="ctr"/>
                <a:tab pos="5648325" algn="ctr"/>
                <a:tab pos="7539038" algn="ctr"/>
              </a:tabLst>
            </a:pPr>
            <a:r>
              <a:rPr lang="en-US" altLang="ja-JP" sz="1400" dirty="0">
                <a:solidFill>
                  <a:srgbClr val="FFFFFF"/>
                </a:solidFill>
                <a:latin typeface="Meiryo" panose="020B0604030504040204" pitchFamily="34" charset="-128"/>
                <a:ea typeface="Meiryo" panose="020B0604030504040204" pitchFamily="34" charset="-128"/>
                <a:cs typeface="ＭＳ Ｐゴシック"/>
              </a:rPr>
              <a:t>			Cloud Bigtable	</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p:cNvSpPr/>
          <p:nvPr/>
        </p:nvSpPr>
        <p:spPr>
          <a:xfrm>
            <a:off x="213360" y="1679571"/>
            <a:ext cx="8625840" cy="619818"/>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RDBMS	RDS	SQL Database	Cloud SQL	DB2</a:t>
            </a:r>
          </a:p>
          <a:p>
            <a:pPr>
              <a:tabLst>
                <a:tab pos="1879600" algn="ctr"/>
                <a:tab pos="3768725" algn="ctr"/>
                <a:tab pos="5648325" algn="ctr"/>
                <a:tab pos="7539038" algn="ctr"/>
              </a:tabLst>
            </a:pP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Aurora</a:t>
            </a:r>
            <a:endParaRPr lang="en-US" altLang="ja-JP" b="1" dirty="0"/>
          </a:p>
        </p:txBody>
      </p:sp>
      <p:sp>
        <p:nvSpPr>
          <p:cNvPr id="15" name="正方形/長方形 14"/>
          <p:cNvSpPr/>
          <p:nvPr/>
        </p:nvSpPr>
        <p:spPr>
          <a:xfrm>
            <a:off x="213360" y="4833173"/>
            <a:ext cx="8625840" cy="478939"/>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Cache	</a:t>
            </a: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Elasti</a:t>
            </a:r>
            <a:r>
              <a:rPr lang="en-US" altLang="ja-JP" sz="1400" dirty="0">
                <a:solidFill>
                  <a:srgbClr val="FFFFFF"/>
                </a:solidFill>
                <a:latin typeface="Meiryo" panose="020B0604030504040204" pitchFamily="34" charset="-128"/>
                <a:ea typeface="Meiryo" panose="020B0604030504040204" pitchFamily="34" charset="-128"/>
                <a:cs typeface="ＭＳ Ｐゴシック"/>
              </a:rPr>
              <a:t> </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Cache	</a:t>
            </a: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Redis</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Cache	Cloud </a:t>
            </a:r>
            <a:r>
              <a:rPr lang="en-US" altLang="ja-JP" sz="1400" dirty="0" err="1">
                <a:solidFill>
                  <a:srgbClr val="FFFFFF"/>
                </a:solidFill>
                <a:latin typeface="Meiryo" panose="020B0604030504040204" pitchFamily="34" charset="-128"/>
                <a:ea typeface="Meiryo" panose="020B0604030504040204" pitchFamily="34" charset="-128"/>
                <a:cs typeface="ＭＳ Ｐゴシック"/>
              </a:rPr>
              <a:t>Memorystore</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tabLst>
                <a:tab pos="1879600" algn="ctr"/>
                <a:tab pos="3768725" algn="ctr"/>
                <a:tab pos="5648325" algn="ctr"/>
                <a:tab pos="7539038" algn="ctr"/>
              </a:tabLst>
            </a:pP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			</a:t>
            </a:r>
            <a:r>
              <a:rPr lang="en-US" altLang="ja-JP" sz="1400" dirty="0">
                <a:solidFill>
                  <a:srgbClr val="FFFFFF"/>
                </a:solidFill>
                <a:latin typeface="Meiryo" panose="020B0604030504040204" pitchFamily="34" charset="-128"/>
                <a:ea typeface="Meiryo" panose="020B0604030504040204" pitchFamily="34" charset="-128"/>
                <a:cs typeface="ＭＳ Ｐゴシック"/>
              </a:rPr>
              <a:t> for </a:t>
            </a:r>
            <a:r>
              <a:rPr lang="en-US" altLang="ja-JP" sz="1400" dirty="0" err="1">
                <a:solidFill>
                  <a:srgbClr val="FFFFFF"/>
                </a:solidFill>
                <a:latin typeface="Meiryo" panose="020B0604030504040204" pitchFamily="34" charset="-128"/>
                <a:ea typeface="Meiryo" panose="020B0604030504040204" pitchFamily="34" charset="-128"/>
                <a:cs typeface="ＭＳ Ｐゴシック"/>
              </a:rPr>
              <a:t>Redis</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1191067" y="6222101"/>
            <a:ext cx="5678157" cy="261610"/>
          </a:xfrm>
          <a:prstGeom prst="rect">
            <a:avLst/>
          </a:prstGeom>
          <a:noFill/>
        </p:spPr>
        <p:txBody>
          <a:bodyPr wrap="none" rtlCol="0">
            <a:spAutoFit/>
          </a:bodyPr>
          <a:lstStyle/>
          <a:p>
            <a:r>
              <a:rPr lang="ja-JP" altLang="en-US" sz="1100" dirty="0">
                <a:solidFill>
                  <a:schemeClr val="tx2"/>
                </a:solidFill>
                <a:cs typeface="ＭＳ Ｐゴシック"/>
              </a:rPr>
              <a:t>* </a:t>
            </a:r>
            <a:r>
              <a:rPr lang="en-US" altLang="ja-JP" sz="1100" dirty="0">
                <a:solidFill>
                  <a:schemeClr val="tx2"/>
                </a:solidFill>
                <a:cs typeface="ＭＳ Ｐゴシック"/>
              </a:rPr>
              <a:t>Amazon RDS</a:t>
            </a:r>
            <a:r>
              <a:rPr lang="ja-JP" altLang="en-US" sz="1100" dirty="0">
                <a:solidFill>
                  <a:schemeClr val="tx2"/>
                </a:solidFill>
                <a:cs typeface="ＭＳ Ｐゴシック"/>
              </a:rPr>
              <a:t>は</a:t>
            </a:r>
            <a:r>
              <a:rPr lang="en-US" altLang="ja-JP" sz="1100" dirty="0">
                <a:solidFill>
                  <a:schemeClr val="tx2"/>
                </a:solidFill>
                <a:cs typeface="ＭＳ Ｐゴシック"/>
              </a:rPr>
              <a:t>Aurora, MySQL, </a:t>
            </a:r>
            <a:r>
              <a:rPr lang="en-US" altLang="ja-JP" sz="1100" dirty="0" err="1">
                <a:solidFill>
                  <a:schemeClr val="tx2"/>
                </a:solidFill>
                <a:cs typeface="ＭＳ Ｐゴシック"/>
              </a:rPr>
              <a:t>MariaDB</a:t>
            </a:r>
            <a:r>
              <a:rPr lang="en-US" altLang="ja-JP" sz="1100" dirty="0">
                <a:solidFill>
                  <a:schemeClr val="tx2"/>
                </a:solidFill>
                <a:cs typeface="ＭＳ Ｐゴシック"/>
              </a:rPr>
              <a:t>, Postgres, Oracle, SQL Server</a:t>
            </a:r>
            <a:r>
              <a:rPr lang="ja-JP" altLang="en-US" sz="1100" dirty="0">
                <a:solidFill>
                  <a:schemeClr val="tx2"/>
                </a:solidFill>
                <a:cs typeface="ＭＳ Ｐゴシック"/>
              </a:rPr>
              <a:t>をサポート</a:t>
            </a:r>
          </a:p>
        </p:txBody>
      </p:sp>
      <p:sp>
        <p:nvSpPr>
          <p:cNvPr id="16" name="正方形/長方形 15">
            <a:extLst>
              <a:ext uri="{FF2B5EF4-FFF2-40B4-BE49-F238E27FC236}">
                <a16:creationId xmlns:a16="http://schemas.microsoft.com/office/drawing/2014/main" id="{30DE0C9D-0D26-D745-AD0F-1AA8D81B5E8A}"/>
              </a:ext>
            </a:extLst>
          </p:cNvPr>
          <p:cNvSpPr/>
          <p:nvPr/>
        </p:nvSpPr>
        <p:spPr>
          <a:xfrm>
            <a:off x="213360" y="5400713"/>
            <a:ext cx="8625840" cy="478939"/>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879600" algn="ctr"/>
                <a:tab pos="3768725" algn="ctr"/>
                <a:tab pos="5648325" algn="ctr"/>
                <a:tab pos="7539038" algn="ctr"/>
              </a:tabLst>
            </a:pPr>
            <a:r>
              <a:rPr kumimoji="1" lang="ja-JP" altLang="en-US" sz="1400">
                <a:solidFill>
                  <a:srgbClr val="FFFFFF"/>
                </a:solidFill>
                <a:latin typeface="Meiryo" panose="020B0604030504040204" pitchFamily="34" charset="-128"/>
                <a:ea typeface="Meiryo" panose="020B0604030504040204" pitchFamily="34" charset="-128"/>
                <a:cs typeface="ＭＳ Ｐゴシック"/>
              </a:rPr>
              <a:t>グローバル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tabLst>
                <a:tab pos="1879600" algn="ctr"/>
                <a:tab pos="3768725" algn="ctr"/>
                <a:tab pos="5648325" algn="ctr"/>
                <a:tab pos="7539038" algn="ctr"/>
              </a:tabLst>
            </a:pPr>
            <a:r>
              <a:rPr lang="ja-JP" altLang="en-US" sz="1400">
                <a:solidFill>
                  <a:srgbClr val="FFFFFF"/>
                </a:solidFill>
                <a:latin typeface="Meiryo" panose="020B0604030504040204" pitchFamily="34" charset="-128"/>
                <a:ea typeface="Meiryo" panose="020B0604030504040204" pitchFamily="34" charset="-128"/>
                <a:cs typeface="ＭＳ Ｐゴシック"/>
              </a:rPr>
              <a:t>分散</a:t>
            </a:r>
            <a:r>
              <a:rPr lang="en-US" altLang="ja-JP" sz="1400" dirty="0">
                <a:solidFill>
                  <a:srgbClr val="FFFFFF"/>
                </a:solidFill>
                <a:latin typeface="Meiryo" panose="020B0604030504040204" pitchFamily="34" charset="-128"/>
                <a:ea typeface="Meiryo" panose="020B0604030504040204" pitchFamily="34" charset="-128"/>
                <a:cs typeface="ＭＳ Ｐゴシック"/>
              </a:rPr>
              <a:t>DB</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	</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9646D17-E023-934E-8450-1A6DA8947CD5}"/>
              </a:ext>
            </a:extLst>
          </p:cNvPr>
          <p:cNvSpPr txBox="1"/>
          <p:nvPr/>
        </p:nvSpPr>
        <p:spPr>
          <a:xfrm>
            <a:off x="1610394" y="5412216"/>
            <a:ext cx="7219054" cy="467436"/>
          </a:xfrm>
          <a:prstGeom prst="rect">
            <a:avLst/>
          </a:prstGeom>
          <a:noFill/>
        </p:spPr>
        <p:txBody>
          <a:bodyPr wrap="square" rtlCol="0">
            <a:spAutoFit/>
          </a:bodyPr>
          <a:lstStyle/>
          <a:p>
            <a:pPr>
              <a:lnSpc>
                <a:spcPts val="1360"/>
              </a:lnSpc>
            </a:pPr>
            <a:r>
              <a:rPr lang="en-US" altLang="ja-JP" dirty="0">
                <a:solidFill>
                  <a:schemeClr val="bg1"/>
                </a:solidFill>
              </a:rPr>
              <a:t>Aurora                        Cosmo </a:t>
            </a:r>
            <a:r>
              <a:rPr kumimoji="1" lang="en-US" altLang="ja-JP" dirty="0">
                <a:solidFill>
                  <a:schemeClr val="bg1"/>
                </a:solidFill>
              </a:rPr>
              <a:t>DB	        Cloud Spanner</a:t>
            </a:r>
          </a:p>
          <a:p>
            <a:pPr>
              <a:lnSpc>
                <a:spcPts val="1360"/>
              </a:lnSpc>
            </a:pPr>
            <a:r>
              <a:rPr lang="en-US" altLang="ja-JP" dirty="0">
                <a:solidFill>
                  <a:schemeClr val="bg1"/>
                </a:solidFill>
              </a:rPr>
              <a:t>Multi-Master</a:t>
            </a:r>
            <a:endParaRPr kumimoji="1" lang="ja-JP" altLang="en-US">
              <a:solidFill>
                <a:schemeClr val="bg1"/>
              </a:solidFill>
            </a:endParaRPr>
          </a:p>
        </p:txBody>
      </p:sp>
    </p:spTree>
    <p:extLst>
      <p:ext uri="{BB962C8B-B14F-4D97-AF65-F5344CB8AC3E}">
        <p14:creationId xmlns:p14="http://schemas.microsoft.com/office/powerpoint/2010/main" val="35497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1" grpId="0" animBg="1"/>
      <p:bldP spid="12" grpId="0" animBg="1"/>
      <p:bldP spid="14" grpId="0" animBg="1"/>
      <p:bldP spid="15" grpId="0" animBg="1"/>
      <p:bldP spid="7"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41</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Arial"/>
                <a:ea typeface="HGP創英角ｺﾞｼｯｸUB" pitchFamily="50" charset="-128"/>
                <a:cs typeface="Arial"/>
              </a:rPr>
              <a:t>ストレージ</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141555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p:cNvSpPr/>
          <p:nvPr/>
        </p:nvSpPr>
        <p:spPr>
          <a:xfrm>
            <a:off x="3148173" y="938103"/>
            <a:ext cx="2138424" cy="12942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5581713" y="951497"/>
            <a:ext cx="2807497" cy="129420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757178" y="947379"/>
            <a:ext cx="2138424" cy="12942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柱 48"/>
          <p:cNvSpPr/>
          <p:nvPr/>
        </p:nvSpPr>
        <p:spPr>
          <a:xfrm>
            <a:off x="754788" y="4321936"/>
            <a:ext cx="7634421" cy="1153105"/>
          </a:xfrm>
          <a:prstGeom prst="can">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Data Lake</a:t>
            </a:r>
            <a:endParaRPr kumimoji="1" lang="ja-JP" altLang="en-US" sz="24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非構造化データ／オブジェクトストア</a:t>
            </a:r>
          </a:p>
        </p:txBody>
      </p:sp>
      <p:sp>
        <p:nvSpPr>
          <p:cNvPr id="2" name="タイトル 1"/>
          <p:cNvSpPr>
            <a:spLocks noGrp="1"/>
          </p:cNvSpPr>
          <p:nvPr>
            <p:ph type="title"/>
          </p:nvPr>
        </p:nvSpPr>
        <p:spPr/>
        <p:txBody>
          <a:bodyPr/>
          <a:lstStyle/>
          <a:p>
            <a:r>
              <a:rPr kumimoji="1" lang="ja-JP" altLang="en-US" dirty="0"/>
              <a:t>データ量の爆発的増大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5" name="正方形/長方形 4"/>
          <p:cNvSpPr/>
          <p:nvPr/>
        </p:nvSpPr>
        <p:spPr>
          <a:xfrm>
            <a:off x="1656973" y="154478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345994" y="148076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2656" y="141674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柱 7"/>
          <p:cNvSpPr/>
          <p:nvPr/>
        </p:nvSpPr>
        <p:spPr>
          <a:xfrm>
            <a:off x="2118294" y="2387540"/>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円柱 23"/>
          <p:cNvSpPr/>
          <p:nvPr/>
        </p:nvSpPr>
        <p:spPr>
          <a:xfrm>
            <a:off x="1570476" y="2387541"/>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 name="円柱 25"/>
          <p:cNvSpPr/>
          <p:nvPr/>
        </p:nvSpPr>
        <p:spPr>
          <a:xfrm>
            <a:off x="1022658" y="2390539"/>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30" name="直線矢印コネクタ 29"/>
          <p:cNvCxnSpPr>
            <a:endCxn id="26" idx="1"/>
          </p:cNvCxnSpPr>
          <p:nvPr/>
        </p:nvCxnSpPr>
        <p:spPr>
          <a:xfrm>
            <a:off x="1290387" y="2007043"/>
            <a:ext cx="1" cy="383496"/>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a:stCxn id="6" idx="2"/>
            <a:endCxn id="24" idx="1"/>
          </p:cNvCxnSpPr>
          <p:nvPr/>
        </p:nvCxnSpPr>
        <p:spPr>
          <a:xfrm flipH="1">
            <a:off x="1838206" y="2071063"/>
            <a:ext cx="6178" cy="316478"/>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a:off x="2386023" y="2135083"/>
            <a:ext cx="2058" cy="268973"/>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a:off x="1022657" y="3309494"/>
            <a:ext cx="1631095" cy="76611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ETL</a:t>
            </a:r>
          </a:p>
          <a:p>
            <a:pPr algn="ctr"/>
            <a:r>
              <a:rPr kumimoji="1" lang="ja-JP" altLang="en-US" sz="1200" dirty="0">
                <a:solidFill>
                  <a:srgbClr val="FFFFFF"/>
                </a:solidFill>
                <a:latin typeface="Meiryo" charset="-128"/>
                <a:ea typeface="Meiryo" charset="-128"/>
                <a:cs typeface="Meiryo" charset="-128"/>
              </a:rPr>
              <a:t>解析に必要なデータ</a:t>
            </a:r>
          </a:p>
          <a:p>
            <a:pPr algn="ctr"/>
            <a:r>
              <a:rPr kumimoji="1" lang="ja-JP" altLang="en-US" sz="1200" dirty="0">
                <a:solidFill>
                  <a:srgbClr val="FFFFFF"/>
                </a:solidFill>
                <a:latin typeface="Meiryo" charset="-128"/>
                <a:ea typeface="Meiryo" charset="-128"/>
                <a:cs typeface="Meiryo" charset="-128"/>
              </a:rPr>
              <a:t>を選別・抽出</a:t>
            </a:r>
          </a:p>
        </p:txBody>
      </p:sp>
      <p:sp>
        <p:nvSpPr>
          <p:cNvPr id="38" name="円柱 37"/>
          <p:cNvSpPr/>
          <p:nvPr/>
        </p:nvSpPr>
        <p:spPr>
          <a:xfrm>
            <a:off x="1022658" y="4652116"/>
            <a:ext cx="1631094" cy="675105"/>
          </a:xfrm>
          <a:prstGeom prst="can">
            <a:avLst/>
          </a:prstGeom>
          <a:solidFill>
            <a:srgbClr val="33ACBD"/>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DWH</a:t>
            </a:r>
          </a:p>
          <a:p>
            <a:pPr algn="ctr"/>
            <a:r>
              <a:rPr kumimoji="1" lang="en-US" altLang="ja-JP" sz="1000" dirty="0">
                <a:solidFill>
                  <a:srgbClr val="FFFFFF"/>
                </a:solidFill>
                <a:latin typeface="Meiryo" charset="-128"/>
                <a:ea typeface="Meiryo" charset="-128"/>
                <a:cs typeface="Meiryo" charset="-128"/>
              </a:rPr>
              <a:t>Data</a:t>
            </a:r>
            <a:r>
              <a:rPr lang="en-US" altLang="ja-JP" sz="1000" dirty="0">
                <a:solidFill>
                  <a:srgbClr val="FFFFFF"/>
                </a:solidFill>
                <a:latin typeface="Meiryo" charset="-128"/>
                <a:ea typeface="Meiryo" charset="-128"/>
                <a:cs typeface="Meiryo" charset="-128"/>
              </a:rPr>
              <a:t> </a:t>
            </a:r>
            <a:r>
              <a:rPr kumimoji="1" lang="en-US" altLang="ja-JP" sz="1000" dirty="0" err="1">
                <a:solidFill>
                  <a:srgbClr val="FFFFFF"/>
                </a:solidFill>
                <a:latin typeface="Meiryo" charset="-128"/>
                <a:ea typeface="Meiryo" charset="-128"/>
                <a:cs typeface="Meiryo" charset="-128"/>
              </a:rPr>
              <a:t>Warehous</a:t>
            </a:r>
            <a:endParaRPr kumimoji="1" lang="ja-JP" altLang="en-US" sz="1000" dirty="0">
              <a:solidFill>
                <a:srgbClr val="FFFFFF"/>
              </a:solidFill>
              <a:latin typeface="Meiryo" charset="-128"/>
              <a:ea typeface="Meiryo" charset="-128"/>
              <a:cs typeface="Meiryo" charset="-128"/>
            </a:endParaRPr>
          </a:p>
        </p:txBody>
      </p:sp>
      <p:cxnSp>
        <p:nvCxnSpPr>
          <p:cNvPr id="39" name="直線矢印コネクタ 38"/>
          <p:cNvCxnSpPr>
            <a:stCxn id="37" idx="2"/>
            <a:endCxn id="38" idx="1"/>
          </p:cNvCxnSpPr>
          <p:nvPr/>
        </p:nvCxnSpPr>
        <p:spPr>
          <a:xfrm>
            <a:off x="1838205" y="4075613"/>
            <a:ext cx="0" cy="576503"/>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4" idx="3"/>
            <a:endCxn id="37" idx="0"/>
          </p:cNvCxnSpPr>
          <p:nvPr/>
        </p:nvCxnSpPr>
        <p:spPr>
          <a:xfrm flipH="1">
            <a:off x="1838205" y="2923000"/>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pic>
        <p:nvPicPr>
          <p:cNvPr id="51" name="図 50" descr="imgres.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35383" y="1461982"/>
            <a:ext cx="792088" cy="543647"/>
          </a:xfrm>
          <a:prstGeom prst="rect">
            <a:avLst/>
          </a:prstGeom>
        </p:spPr>
      </p:pic>
      <p:grpSp>
        <p:nvGrpSpPr>
          <p:cNvPr id="56" name="図形グループ 55"/>
          <p:cNvGrpSpPr/>
          <p:nvPr/>
        </p:nvGrpSpPr>
        <p:grpSpPr>
          <a:xfrm>
            <a:off x="6784522" y="1433679"/>
            <a:ext cx="499492" cy="545661"/>
            <a:chOff x="6372200" y="5494210"/>
            <a:chExt cx="499492" cy="545661"/>
          </a:xfrm>
        </p:grpSpPr>
        <p:sp>
          <p:nvSpPr>
            <p:cNvPr id="57" name="角丸四角形 56"/>
            <p:cNvSpPr/>
            <p:nvPr/>
          </p:nvSpPr>
          <p:spPr>
            <a:xfrm>
              <a:off x="6372200" y="549421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459736" y="5554842"/>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角丸四角形 58"/>
            <p:cNvSpPr/>
            <p:nvPr/>
          </p:nvSpPr>
          <p:spPr>
            <a:xfrm>
              <a:off x="6516216" y="5622525"/>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7416551" y="1416745"/>
            <a:ext cx="661093" cy="584299"/>
            <a:chOff x="7511307" y="5626752"/>
            <a:chExt cx="499492" cy="445407"/>
          </a:xfrm>
        </p:grpSpPr>
        <p:sp>
          <p:nvSpPr>
            <p:cNvPr id="61" name="台形 60"/>
            <p:cNvSpPr/>
            <p:nvPr/>
          </p:nvSpPr>
          <p:spPr>
            <a:xfrm>
              <a:off x="7651007" y="5973287"/>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角丸四角形 61"/>
            <p:cNvSpPr/>
            <p:nvPr/>
          </p:nvSpPr>
          <p:spPr>
            <a:xfrm>
              <a:off x="7511307" y="5626752"/>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角丸四角形 62"/>
            <p:cNvSpPr/>
            <p:nvPr/>
          </p:nvSpPr>
          <p:spPr>
            <a:xfrm>
              <a:off x="7562107" y="5672301"/>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6" name="正方形/長方形 65"/>
          <p:cNvSpPr/>
          <p:nvPr/>
        </p:nvSpPr>
        <p:spPr>
          <a:xfrm>
            <a:off x="4032505" y="154478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3721526" y="148076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398188" y="141674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柱 68"/>
          <p:cNvSpPr/>
          <p:nvPr/>
        </p:nvSpPr>
        <p:spPr>
          <a:xfrm>
            <a:off x="4493826" y="2387540"/>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0" name="円柱 69"/>
          <p:cNvSpPr/>
          <p:nvPr/>
        </p:nvSpPr>
        <p:spPr>
          <a:xfrm>
            <a:off x="3946008" y="2387541"/>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1" name="円柱 70"/>
          <p:cNvSpPr/>
          <p:nvPr/>
        </p:nvSpPr>
        <p:spPr>
          <a:xfrm>
            <a:off x="3398190" y="2390539"/>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72" name="直線矢印コネクタ 71"/>
          <p:cNvCxnSpPr>
            <a:endCxn id="71" idx="1"/>
          </p:cNvCxnSpPr>
          <p:nvPr/>
        </p:nvCxnSpPr>
        <p:spPr>
          <a:xfrm>
            <a:off x="3665919" y="2007043"/>
            <a:ext cx="1" cy="383496"/>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直線矢印コネクタ 72"/>
          <p:cNvCxnSpPr>
            <a:stCxn id="67" idx="2"/>
            <a:endCxn id="70" idx="1"/>
          </p:cNvCxnSpPr>
          <p:nvPr/>
        </p:nvCxnSpPr>
        <p:spPr>
          <a:xfrm flipH="1">
            <a:off x="4213738" y="2071063"/>
            <a:ext cx="6178" cy="316478"/>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p:nvPr/>
        </p:nvCxnSpPr>
        <p:spPr>
          <a:xfrm>
            <a:off x="4761555" y="2135083"/>
            <a:ext cx="2058" cy="26897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1" name="直線矢印コネクタ 80"/>
          <p:cNvCxnSpPr>
            <a:stCxn id="70" idx="3"/>
          </p:cNvCxnSpPr>
          <p:nvPr/>
        </p:nvCxnSpPr>
        <p:spPr>
          <a:xfrm flipH="1">
            <a:off x="4213737" y="2923000"/>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p:nvPr/>
        </p:nvCxnSpPr>
        <p:spPr>
          <a:xfrm>
            <a:off x="6295670" y="2154193"/>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8" name="正方形/長方形 97"/>
          <p:cNvSpPr/>
          <p:nvPr/>
        </p:nvSpPr>
        <p:spPr>
          <a:xfrm>
            <a:off x="754788" y="5741332"/>
            <a:ext cx="7634421" cy="820936"/>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アナリティクス</a:t>
            </a:r>
            <a:endParaRPr kumimoji="1" lang="ja-JP" altLang="en-US" sz="2400" dirty="0">
              <a:solidFill>
                <a:srgbClr val="FFFFFF"/>
              </a:solidFill>
              <a:latin typeface="Meiryo" charset="-128"/>
              <a:ea typeface="Meiryo" charset="-128"/>
              <a:cs typeface="Meiryo" charset="-128"/>
            </a:endParaRPr>
          </a:p>
        </p:txBody>
      </p:sp>
      <p:sp>
        <p:nvSpPr>
          <p:cNvPr id="99" name="正方形/長方形 98"/>
          <p:cNvSpPr/>
          <p:nvPr/>
        </p:nvSpPr>
        <p:spPr>
          <a:xfrm>
            <a:off x="1022656" y="5860641"/>
            <a:ext cx="1631095" cy="630775"/>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BI</a:t>
            </a:r>
          </a:p>
          <a:p>
            <a:pPr algn="ctr"/>
            <a:r>
              <a:rPr lang="en-US" altLang="ja-JP" sz="1000" dirty="0">
                <a:solidFill>
                  <a:srgbClr val="FFFFFF"/>
                </a:solidFill>
                <a:latin typeface="Meiryo" charset="-128"/>
                <a:ea typeface="Meiryo" charset="-128"/>
                <a:cs typeface="Meiryo" charset="-128"/>
              </a:rPr>
              <a:t>Business Intelligence</a:t>
            </a:r>
            <a:endParaRPr kumimoji="1" lang="ja-JP" altLang="en-US" sz="1000" dirty="0">
              <a:solidFill>
                <a:srgbClr val="FFFFFF"/>
              </a:solidFill>
              <a:latin typeface="Meiryo" charset="-128"/>
              <a:ea typeface="Meiryo" charset="-128"/>
              <a:cs typeface="Meiryo" charset="-128"/>
            </a:endParaRPr>
          </a:p>
        </p:txBody>
      </p:sp>
      <p:cxnSp>
        <p:nvCxnSpPr>
          <p:cNvPr id="108" name="直線矢印コネクタ 107"/>
          <p:cNvCxnSpPr/>
          <p:nvPr/>
        </p:nvCxnSpPr>
        <p:spPr>
          <a:xfrm>
            <a:off x="7034268" y="2152911"/>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a:off x="7746558" y="2151645"/>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flipH="1">
            <a:off x="2387411" y="2920001"/>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flipH="1">
            <a:off x="1287213" y="2903032"/>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p:nvPr/>
        </p:nvCxnSpPr>
        <p:spPr>
          <a:xfrm>
            <a:off x="1838205" y="5382641"/>
            <a:ext cx="0" cy="47800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49" idx="3"/>
            <a:endCxn id="98" idx="0"/>
          </p:cNvCxnSpPr>
          <p:nvPr/>
        </p:nvCxnSpPr>
        <p:spPr>
          <a:xfrm>
            <a:off x="4571999" y="5475041"/>
            <a:ext cx="0" cy="2662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flipH="1">
            <a:off x="4761555" y="2920452"/>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H="1">
            <a:off x="3652409" y="2927167"/>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7" name="正方形/長方形 96"/>
          <p:cNvSpPr/>
          <p:nvPr/>
        </p:nvSpPr>
        <p:spPr>
          <a:xfrm>
            <a:off x="3148173" y="3289526"/>
            <a:ext cx="5241037" cy="766119"/>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全てのデータを収集</a:t>
            </a:r>
            <a:endParaRPr kumimoji="1" lang="ja-JP" altLang="en-US" sz="1200" dirty="0">
              <a:solidFill>
                <a:srgbClr val="FFFFFF"/>
              </a:solidFill>
              <a:latin typeface="Meiryo" charset="-128"/>
              <a:ea typeface="Meiryo" charset="-128"/>
              <a:cs typeface="Meiryo" charset="-128"/>
            </a:endParaRPr>
          </a:p>
        </p:txBody>
      </p:sp>
      <p:sp>
        <p:nvSpPr>
          <p:cNvPr id="25" name="テキスト ボックス 24"/>
          <p:cNvSpPr txBox="1"/>
          <p:nvPr/>
        </p:nvSpPr>
        <p:spPr>
          <a:xfrm>
            <a:off x="759092" y="1071733"/>
            <a:ext cx="2136509" cy="316341"/>
          </a:xfrm>
          <a:prstGeom prst="rect">
            <a:avLst/>
          </a:prstGeom>
          <a:noFill/>
        </p:spPr>
        <p:txBody>
          <a:bodyPr wrap="square" rtlCol="0">
            <a:spAutoFit/>
          </a:bodyPr>
          <a:lstStyle/>
          <a:p>
            <a:pPr algn="ctr"/>
            <a:r>
              <a:rPr kumimoji="1" lang="ja-JP" altLang="en-US" sz="1400">
                <a:solidFill>
                  <a:schemeClr val="accent3">
                    <a:lumMod val="50000"/>
                  </a:schemeClr>
                </a:solidFill>
                <a:latin typeface="Meiryo" charset="-128"/>
                <a:ea typeface="Meiryo" charset="-128"/>
                <a:cs typeface="Meiryo" charset="-128"/>
              </a:rPr>
              <a:t>業務アプリケーション</a:t>
            </a:r>
            <a:endParaRPr kumimoji="1" lang="ja-JP" altLang="en-US" sz="1400" dirty="0">
              <a:solidFill>
                <a:schemeClr val="accent3">
                  <a:lumMod val="50000"/>
                </a:schemeClr>
              </a:solidFill>
              <a:latin typeface="Meiryo" charset="-128"/>
              <a:ea typeface="Meiryo" charset="-128"/>
              <a:cs typeface="Meiryo" charset="-128"/>
            </a:endParaRPr>
          </a:p>
        </p:txBody>
      </p:sp>
      <p:sp>
        <p:nvSpPr>
          <p:cNvPr id="79" name="テキスト ボックス 78"/>
          <p:cNvSpPr txBox="1"/>
          <p:nvPr/>
        </p:nvSpPr>
        <p:spPr>
          <a:xfrm>
            <a:off x="3150088" y="1071733"/>
            <a:ext cx="2136509" cy="316341"/>
          </a:xfrm>
          <a:prstGeom prst="rect">
            <a:avLst/>
          </a:prstGeom>
          <a:noFill/>
        </p:spPr>
        <p:txBody>
          <a:bodyPr wrap="square" rtlCol="0">
            <a:spAutoFit/>
          </a:bodyPr>
          <a:lstStyle/>
          <a:p>
            <a:pPr algn="ctr"/>
            <a:r>
              <a:rPr kumimoji="1" lang="en-US" altLang="ja-JP" sz="1400">
                <a:solidFill>
                  <a:schemeClr val="accent6">
                    <a:lumMod val="50000"/>
                  </a:schemeClr>
                </a:solidFill>
                <a:latin typeface="Meiryo" charset="-128"/>
                <a:ea typeface="Meiryo" charset="-128"/>
                <a:cs typeface="Meiryo" charset="-128"/>
              </a:rPr>
              <a:t>Web</a:t>
            </a:r>
            <a:r>
              <a:rPr kumimoji="1" lang="ja-JP" altLang="en-US" sz="1400" dirty="0">
                <a:solidFill>
                  <a:schemeClr val="accent6">
                    <a:lumMod val="50000"/>
                  </a:schemeClr>
                </a:solidFill>
                <a:latin typeface="Meiryo" charset="-128"/>
                <a:ea typeface="Meiryo" charset="-128"/>
                <a:cs typeface="Meiryo" charset="-128"/>
              </a:rPr>
              <a:t>アプリケーション</a:t>
            </a:r>
          </a:p>
        </p:txBody>
      </p:sp>
      <p:sp>
        <p:nvSpPr>
          <p:cNvPr id="80" name="テキスト ボックス 79"/>
          <p:cNvSpPr txBox="1"/>
          <p:nvPr/>
        </p:nvSpPr>
        <p:spPr>
          <a:xfrm>
            <a:off x="5581714" y="1072037"/>
            <a:ext cx="2807495" cy="307777"/>
          </a:xfrm>
          <a:prstGeom prst="rect">
            <a:avLst/>
          </a:prstGeom>
          <a:noFill/>
        </p:spPr>
        <p:txBody>
          <a:bodyPr wrap="square" rtlCol="0">
            <a:spAutoFit/>
          </a:bodyPr>
          <a:lstStyle/>
          <a:p>
            <a:pPr algn="ctr"/>
            <a:r>
              <a:rPr kumimoji="1" lang="en-US" altLang="ja-JP" sz="1400">
                <a:solidFill>
                  <a:srgbClr val="7030A0"/>
                </a:solidFill>
                <a:latin typeface="Meiryo" charset="-128"/>
                <a:ea typeface="Meiryo" charset="-128"/>
                <a:cs typeface="Meiryo" charset="-128"/>
              </a:rPr>
              <a:t>IoT</a:t>
            </a:r>
            <a:r>
              <a:rPr kumimoji="1" lang="ja-JP" altLang="en-US" sz="1400" dirty="0">
                <a:solidFill>
                  <a:srgbClr val="7030A0"/>
                </a:solidFill>
                <a:latin typeface="Meiryo" charset="-128"/>
                <a:ea typeface="Meiryo" charset="-128"/>
                <a:cs typeface="Meiryo" charset="-128"/>
              </a:rPr>
              <a:t>アプリケーション</a:t>
            </a:r>
          </a:p>
        </p:txBody>
      </p:sp>
      <p:sp>
        <p:nvSpPr>
          <p:cNvPr id="83" name="正方形/長方形 82"/>
          <p:cNvSpPr/>
          <p:nvPr/>
        </p:nvSpPr>
        <p:spPr>
          <a:xfrm>
            <a:off x="6446549" y="5876774"/>
            <a:ext cx="1631095" cy="630775"/>
          </a:xfrm>
          <a:prstGeom prst="rect">
            <a:avLst/>
          </a:pr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AI</a:t>
            </a:r>
          </a:p>
          <a:p>
            <a:pPr algn="ctr"/>
            <a:r>
              <a:rPr lang="en-US" altLang="ja-JP" sz="1000" dirty="0">
                <a:solidFill>
                  <a:srgbClr val="FFFFFF"/>
                </a:solidFill>
                <a:latin typeface="Meiryo" charset="-128"/>
                <a:ea typeface="Meiryo" charset="-128"/>
                <a:cs typeface="Meiryo" charset="-128"/>
              </a:rPr>
              <a:t>Artificial Intelligence</a:t>
            </a:r>
            <a:endParaRPr kumimoji="1" lang="ja-JP" altLang="en-US" sz="1000" dirty="0">
              <a:solidFill>
                <a:srgbClr val="FFFFFF"/>
              </a:solidFill>
              <a:latin typeface="Meiryo" charset="-128"/>
              <a:ea typeface="Meiryo" charset="-128"/>
              <a:cs typeface="Meiryo" charset="-128"/>
            </a:endParaRPr>
          </a:p>
        </p:txBody>
      </p:sp>
      <p:sp>
        <p:nvSpPr>
          <p:cNvPr id="29" name="四角形吹き出し 28"/>
          <p:cNvSpPr/>
          <p:nvPr/>
        </p:nvSpPr>
        <p:spPr>
          <a:xfrm>
            <a:off x="6446549" y="5096864"/>
            <a:ext cx="2309524" cy="511322"/>
          </a:xfrm>
          <a:prstGeom prst="wedgeRectCallout">
            <a:avLst>
              <a:gd name="adj1" fmla="val -4003"/>
              <a:gd name="adj2" fmla="val 108307"/>
            </a:avLst>
          </a:prstGeom>
          <a:solidFill>
            <a:schemeClr val="accent2">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Data Lake(Big Data)</a:t>
            </a:r>
            <a:r>
              <a:rPr lang="ja-JP" altLang="en-US" sz="1200" dirty="0">
                <a:solidFill>
                  <a:srgbClr val="FFFFFF"/>
                </a:solidFill>
                <a:latin typeface="Meiryo" charset="-128"/>
                <a:ea typeface="Meiryo" charset="-128"/>
                <a:cs typeface="Meiryo" charset="-128"/>
              </a:rPr>
              <a:t>を解析し</a:t>
            </a:r>
          </a:p>
          <a:p>
            <a:pPr algn="ctr"/>
            <a:r>
              <a:rPr kumimoji="1" lang="ja-JP" altLang="en-US" sz="1200" dirty="0">
                <a:solidFill>
                  <a:srgbClr val="FFFFFF"/>
                </a:solidFill>
                <a:latin typeface="Meiryo" charset="-128"/>
                <a:ea typeface="Meiryo" charset="-128"/>
                <a:cs typeface="Meiryo" charset="-128"/>
              </a:rPr>
              <a:t>規則や構造、関係性を探索</a:t>
            </a:r>
          </a:p>
        </p:txBody>
      </p:sp>
    </p:spTree>
    <p:extLst>
      <p:ext uri="{BB962C8B-B14F-4D97-AF65-F5344CB8AC3E}">
        <p14:creationId xmlns:p14="http://schemas.microsoft.com/office/powerpoint/2010/main" val="3677673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781F6EDA-E082-7145-BEF3-39A4ACCF9303}"/>
              </a:ext>
            </a:extLst>
          </p:cNvPr>
          <p:cNvSpPr/>
          <p:nvPr/>
        </p:nvSpPr>
        <p:spPr>
          <a:xfrm>
            <a:off x="1121698" y="5510320"/>
            <a:ext cx="7171268" cy="869733"/>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a:extLst>
              <a:ext uri="{FF2B5EF4-FFF2-40B4-BE49-F238E27FC236}">
                <a16:creationId xmlns:a16="http://schemas.microsoft.com/office/drawing/2014/main" id="{84726FE5-0226-1442-B556-4278E0AFB4AF}"/>
              </a:ext>
            </a:extLst>
          </p:cNvPr>
          <p:cNvSpPr/>
          <p:nvPr/>
        </p:nvSpPr>
        <p:spPr>
          <a:xfrm rot="16200000">
            <a:off x="4780138" y="2944321"/>
            <a:ext cx="1430708" cy="199244"/>
          </a:xfrm>
          <a:prstGeom prst="trapezoid">
            <a:avLst>
              <a:gd name="adj" fmla="val 139167"/>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DBA53A6-4D10-4C42-8021-B3EAEB9548FC}"/>
              </a:ext>
            </a:extLst>
          </p:cNvPr>
          <p:cNvSpPr/>
          <p:nvPr/>
        </p:nvSpPr>
        <p:spPr>
          <a:xfrm>
            <a:off x="7619270" y="2273151"/>
            <a:ext cx="678391" cy="1476784"/>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87F3C46-CA8A-D640-B19B-BE8EBE3631AC}"/>
              </a:ext>
            </a:extLst>
          </p:cNvPr>
          <p:cNvSpPr/>
          <p:nvPr/>
        </p:nvSpPr>
        <p:spPr>
          <a:xfrm>
            <a:off x="1128093" y="4398882"/>
            <a:ext cx="2034387" cy="10298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HDD</a:t>
            </a: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（磁気ディクス）</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AEFE1ACD-19E6-C842-8356-64DD60C53CF3}"/>
              </a:ext>
            </a:extLst>
          </p:cNvPr>
          <p:cNvSpPr/>
          <p:nvPr/>
        </p:nvSpPr>
        <p:spPr>
          <a:xfrm>
            <a:off x="1121698" y="3166645"/>
            <a:ext cx="2034387" cy="123223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NAND </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フラッシュ・メモリ）</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0ABBE4D9-BDEE-D24E-AAEB-8D87CFBAE3E0}"/>
              </a:ext>
            </a:extLst>
          </p:cNvPr>
          <p:cNvSpPr/>
          <p:nvPr/>
        </p:nvSpPr>
        <p:spPr>
          <a:xfrm>
            <a:off x="1128098" y="1710480"/>
            <a:ext cx="2034387" cy="14561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メモリ</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r>
              <a:rPr lang="en-US" altLang="ja-JP" sz="1200" dirty="0">
                <a:solidFill>
                  <a:srgbClr val="FFFFFF"/>
                </a:solidFill>
                <a:latin typeface="Meiryo" panose="020B0604030504040204" pitchFamily="34" charset="-128"/>
                <a:ea typeface="Meiryo" panose="020B0604030504040204" pitchFamily="34" charset="-128"/>
                <a:cs typeface="ＭＳ Ｐゴシック"/>
              </a:rPr>
              <a:t>DRAM</a:t>
            </a:r>
            <a:r>
              <a:rPr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A8F4390D-8604-3241-B74E-97372A8E331A}"/>
              </a:ext>
            </a:extLst>
          </p:cNvPr>
          <p:cNvSpPr/>
          <p:nvPr/>
        </p:nvSpPr>
        <p:spPr>
          <a:xfrm>
            <a:off x="3358403" y="4404355"/>
            <a:ext cx="2034387" cy="102441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HDD</a:t>
            </a: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（磁気ディクス）</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D4E74F30-DD14-734B-A5DE-8CB5B9D25A18}"/>
              </a:ext>
            </a:extLst>
          </p:cNvPr>
          <p:cNvSpPr>
            <a:spLocks noGrp="1"/>
          </p:cNvSpPr>
          <p:nvPr>
            <p:ph type="title"/>
          </p:nvPr>
        </p:nvSpPr>
        <p:spPr/>
        <p:txBody>
          <a:bodyPr/>
          <a:lstStyle/>
          <a:p>
            <a:r>
              <a:rPr lang="ja-JP" altLang="en-US"/>
              <a:t>メモリーとストレージの階層構造</a:t>
            </a:r>
            <a:endParaRPr kumimoji="1" lang="ja-JP" altLang="en-US"/>
          </a:p>
        </p:txBody>
      </p:sp>
      <p:sp>
        <p:nvSpPr>
          <p:cNvPr id="3" name="スライド番号プレースホルダー 2">
            <a:extLst>
              <a:ext uri="{FF2B5EF4-FFF2-40B4-BE49-F238E27FC236}">
                <a16:creationId xmlns:a16="http://schemas.microsoft.com/office/drawing/2014/main" id="{62431653-6F32-624B-B271-7CCCFBACD5B7}"/>
              </a:ext>
            </a:extLst>
          </p:cNvPr>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15" name="正方形/長方形 14">
            <a:extLst>
              <a:ext uri="{FF2B5EF4-FFF2-40B4-BE49-F238E27FC236}">
                <a16:creationId xmlns:a16="http://schemas.microsoft.com/office/drawing/2014/main" id="{9BA61F3B-E804-6942-96AB-4CEF657FE403}"/>
              </a:ext>
            </a:extLst>
          </p:cNvPr>
          <p:cNvSpPr/>
          <p:nvPr/>
        </p:nvSpPr>
        <p:spPr>
          <a:xfrm>
            <a:off x="3358406" y="3491767"/>
            <a:ext cx="2034387" cy="90711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lang="en-US" altLang="ja-JP" sz="1000" dirty="0">
                <a:solidFill>
                  <a:srgbClr val="FFFFFF"/>
                </a:solidFill>
                <a:latin typeface="Meiryo" panose="020B0604030504040204" pitchFamily="34" charset="-128"/>
                <a:ea typeface="Meiryo" panose="020B0604030504040204" pitchFamily="34" charset="-128"/>
                <a:cs typeface="ＭＳ Ｐゴシック"/>
              </a:rPr>
              <a:t>NAND </a:t>
            </a:r>
            <a:r>
              <a:rPr lang="ja-JP" altLang="en-US" sz="1000">
                <a:solidFill>
                  <a:srgbClr val="FFFFFF"/>
                </a:solidFill>
                <a:latin typeface="Meiryo" panose="020B0604030504040204" pitchFamily="34" charset="-128"/>
                <a:ea typeface="Meiryo" panose="020B0604030504040204" pitchFamily="34" charset="-128"/>
                <a:cs typeface="ＭＳ Ｐゴシック"/>
              </a:rPr>
              <a:t>フラッシュ・メモリ）</a:t>
            </a:r>
            <a:endParaRPr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6D2C4A34-9FDF-8845-A7E0-AC71F7D1D7F5}"/>
              </a:ext>
            </a:extLst>
          </p:cNvPr>
          <p:cNvSpPr/>
          <p:nvPr/>
        </p:nvSpPr>
        <p:spPr>
          <a:xfrm>
            <a:off x="3361236" y="2579708"/>
            <a:ext cx="2034387" cy="90400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(3D </a:t>
            </a:r>
            <a:r>
              <a:rPr lang="en-US" altLang="ja-JP" sz="1000" dirty="0" err="1">
                <a:solidFill>
                  <a:srgbClr val="FFFFFF"/>
                </a:solidFill>
                <a:latin typeface="Meiryo" panose="020B0604030504040204" pitchFamily="34" charset="-128"/>
                <a:ea typeface="Meiryo" panose="020B0604030504040204" pitchFamily="34" charset="-128"/>
                <a:cs typeface="ＭＳ Ｐゴシック"/>
              </a:rPr>
              <a:t>Xpoint</a:t>
            </a:r>
            <a:r>
              <a:rPr lang="ja-JP" altLang="en-US" sz="1000">
                <a:solidFill>
                  <a:srgbClr val="FFFFFF"/>
                </a:solidFill>
                <a:latin typeface="Meiryo" panose="020B0604030504040204" pitchFamily="34" charset="-128"/>
                <a:ea typeface="Meiryo" panose="020B0604030504040204" pitchFamily="34" charset="-128"/>
                <a:cs typeface="ＭＳ Ｐゴシック"/>
              </a:rPr>
              <a:t>など</a:t>
            </a: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44F9789C-79D1-E742-A66B-8FAD937C6C2B}"/>
              </a:ext>
            </a:extLst>
          </p:cNvPr>
          <p:cNvSpPr/>
          <p:nvPr/>
        </p:nvSpPr>
        <p:spPr>
          <a:xfrm>
            <a:off x="1128096" y="1202833"/>
            <a:ext cx="2034387" cy="5076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高速キッシュ・メモリ</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(SRAM)</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9595390F-DEB7-574E-9A30-4873B21B503E}"/>
              </a:ext>
            </a:extLst>
          </p:cNvPr>
          <p:cNvSpPr/>
          <p:nvPr/>
        </p:nvSpPr>
        <p:spPr>
          <a:xfrm>
            <a:off x="3364559" y="1716618"/>
            <a:ext cx="2034387" cy="86460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メモリ</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r>
              <a:rPr lang="en-US" altLang="ja-JP" sz="1200" dirty="0">
                <a:solidFill>
                  <a:srgbClr val="FFFFFF"/>
                </a:solidFill>
                <a:latin typeface="Meiryo" panose="020B0604030504040204" pitchFamily="34" charset="-128"/>
                <a:ea typeface="Meiryo" panose="020B0604030504040204" pitchFamily="34" charset="-128"/>
                <a:cs typeface="ＭＳ Ｐゴシック"/>
              </a:rPr>
              <a:t>DRAM</a:t>
            </a:r>
            <a:r>
              <a:rPr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A2142710-E7EB-4244-94D3-B65C1C72F00F}"/>
              </a:ext>
            </a:extLst>
          </p:cNvPr>
          <p:cNvSpPr/>
          <p:nvPr/>
        </p:nvSpPr>
        <p:spPr>
          <a:xfrm>
            <a:off x="3363020" y="1202833"/>
            <a:ext cx="2034387" cy="5076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高速キッシュ・メモリ</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(SRAM)</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A638C15D-E329-B24C-A566-9DF7D197834B}"/>
              </a:ext>
            </a:extLst>
          </p:cNvPr>
          <p:cNvSpPr/>
          <p:nvPr/>
        </p:nvSpPr>
        <p:spPr>
          <a:xfrm>
            <a:off x="5594864" y="4450994"/>
            <a:ext cx="2034387" cy="97777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HDD</a:t>
            </a: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（磁気ディクス）</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63688924-992B-FC49-B66D-062C658E6997}"/>
              </a:ext>
            </a:extLst>
          </p:cNvPr>
          <p:cNvSpPr/>
          <p:nvPr/>
        </p:nvSpPr>
        <p:spPr>
          <a:xfrm>
            <a:off x="5595114" y="3759298"/>
            <a:ext cx="2034387" cy="6826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lang="en-US" altLang="ja-JP" sz="1000" dirty="0">
                <a:solidFill>
                  <a:srgbClr val="FFFFFF"/>
                </a:solidFill>
                <a:latin typeface="Meiryo" panose="020B0604030504040204" pitchFamily="34" charset="-128"/>
                <a:ea typeface="Meiryo" panose="020B0604030504040204" pitchFamily="34" charset="-128"/>
                <a:cs typeface="ＭＳ Ｐゴシック"/>
              </a:rPr>
              <a:t>NAND </a:t>
            </a:r>
            <a:r>
              <a:rPr lang="ja-JP" altLang="en-US" sz="1000">
                <a:solidFill>
                  <a:srgbClr val="FFFFFF"/>
                </a:solidFill>
                <a:latin typeface="Meiryo" panose="020B0604030504040204" pitchFamily="34" charset="-128"/>
                <a:ea typeface="Meiryo" panose="020B0604030504040204" pitchFamily="34" charset="-128"/>
                <a:cs typeface="ＭＳ Ｐゴシック"/>
              </a:rPr>
              <a:t>フラッシュ・メモリ）</a:t>
            </a:r>
            <a:endParaRPr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ED224DF6-0B88-464D-B66E-4F8B449C3A11}"/>
              </a:ext>
            </a:extLst>
          </p:cNvPr>
          <p:cNvSpPr/>
          <p:nvPr/>
        </p:nvSpPr>
        <p:spPr>
          <a:xfrm>
            <a:off x="5595114" y="3011271"/>
            <a:ext cx="2034387" cy="7386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(3D </a:t>
            </a:r>
            <a:r>
              <a:rPr lang="en-US" altLang="ja-JP" sz="1000" dirty="0" err="1">
                <a:solidFill>
                  <a:srgbClr val="FFFFFF"/>
                </a:solidFill>
                <a:latin typeface="Meiryo" panose="020B0604030504040204" pitchFamily="34" charset="-128"/>
                <a:ea typeface="Meiryo" panose="020B0604030504040204" pitchFamily="34" charset="-128"/>
                <a:cs typeface="ＭＳ Ｐゴシック"/>
              </a:rPr>
              <a:t>Xpoint</a:t>
            </a:r>
            <a:r>
              <a:rPr lang="ja-JP" altLang="en-US" sz="1000">
                <a:solidFill>
                  <a:srgbClr val="FFFFFF"/>
                </a:solidFill>
                <a:latin typeface="Meiryo" panose="020B0604030504040204" pitchFamily="34" charset="-128"/>
                <a:ea typeface="Meiryo" panose="020B0604030504040204" pitchFamily="34" charset="-128"/>
                <a:cs typeface="ＭＳ Ｐゴシック"/>
              </a:rPr>
              <a:t>など</a:t>
            </a: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3BFFD78C-8040-0146-BDC6-2F755F4C7EA4}"/>
              </a:ext>
            </a:extLst>
          </p:cNvPr>
          <p:cNvSpPr/>
          <p:nvPr/>
        </p:nvSpPr>
        <p:spPr>
          <a:xfrm>
            <a:off x="5596403" y="2267935"/>
            <a:ext cx="2034387" cy="738665"/>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SSD</a:t>
            </a:r>
          </a:p>
          <a:p>
            <a:pPr algn="ctr"/>
            <a:r>
              <a:rPr lang="en-US" altLang="ja-JP" sz="1000" dirty="0">
                <a:solidFill>
                  <a:srgbClr val="FFFFFF"/>
                </a:solidFill>
                <a:latin typeface="Meiryo" panose="020B0604030504040204" pitchFamily="34" charset="-128"/>
                <a:ea typeface="Meiryo" panose="020B0604030504040204" pitchFamily="34" charset="-128"/>
                <a:cs typeface="ＭＳ Ｐゴシック"/>
              </a:rPr>
              <a:t>(MRAM</a:t>
            </a:r>
            <a:r>
              <a:rPr lang="ja-JP" altLang="en-US" sz="1000">
                <a:solidFill>
                  <a:srgbClr val="FFFFFF"/>
                </a:solidFill>
                <a:latin typeface="Meiryo" panose="020B0604030504040204" pitchFamily="34" charset="-128"/>
                <a:ea typeface="Meiryo" panose="020B0604030504040204" pitchFamily="34" charset="-128"/>
                <a:cs typeface="ＭＳ Ｐゴシック"/>
              </a:rPr>
              <a:t>など</a:t>
            </a:r>
            <a:r>
              <a:rPr lang="en-US" altLang="ja-JP" sz="1000" dirty="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a:extLst>
              <a:ext uri="{FF2B5EF4-FFF2-40B4-BE49-F238E27FC236}">
                <a16:creationId xmlns:a16="http://schemas.microsoft.com/office/drawing/2014/main" id="{B2160CC7-94A3-9445-ABFD-87CFD764C221}"/>
              </a:ext>
            </a:extLst>
          </p:cNvPr>
          <p:cNvSpPr/>
          <p:nvPr/>
        </p:nvSpPr>
        <p:spPr>
          <a:xfrm>
            <a:off x="5596403" y="1716619"/>
            <a:ext cx="2034387" cy="5419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メモリ</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r>
              <a:rPr lang="en-US" altLang="ja-JP" sz="1200" dirty="0">
                <a:solidFill>
                  <a:srgbClr val="FFFFFF"/>
                </a:solidFill>
                <a:latin typeface="Meiryo" panose="020B0604030504040204" pitchFamily="34" charset="-128"/>
                <a:ea typeface="Meiryo" panose="020B0604030504040204" pitchFamily="34" charset="-128"/>
                <a:cs typeface="ＭＳ Ｐゴシック"/>
              </a:rPr>
              <a:t>DRAM</a:t>
            </a:r>
            <a:r>
              <a:rPr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08179561-AF43-874E-96CE-4A878278B878}"/>
              </a:ext>
            </a:extLst>
          </p:cNvPr>
          <p:cNvSpPr/>
          <p:nvPr/>
        </p:nvSpPr>
        <p:spPr>
          <a:xfrm>
            <a:off x="5594864" y="1202833"/>
            <a:ext cx="2034387" cy="50764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高速キッシュ・メモリ</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(SRAM)</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4A3E4731-2F80-1540-B6B7-621F8C1FF62C}"/>
              </a:ext>
            </a:extLst>
          </p:cNvPr>
          <p:cNvSpPr/>
          <p:nvPr/>
        </p:nvSpPr>
        <p:spPr>
          <a:xfrm>
            <a:off x="1128095" y="779385"/>
            <a:ext cx="2034387" cy="2822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プロセッサー</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上下矢印 26">
            <a:extLst>
              <a:ext uri="{FF2B5EF4-FFF2-40B4-BE49-F238E27FC236}">
                <a16:creationId xmlns:a16="http://schemas.microsoft.com/office/drawing/2014/main" id="{4439A113-2F0F-0847-ADDD-039AC7FD8927}"/>
              </a:ext>
            </a:extLst>
          </p:cNvPr>
          <p:cNvSpPr/>
          <p:nvPr/>
        </p:nvSpPr>
        <p:spPr>
          <a:xfrm>
            <a:off x="2007977" y="1007355"/>
            <a:ext cx="274622" cy="282298"/>
          </a:xfrm>
          <a:prstGeom prst="upDownArrow">
            <a:avLst>
              <a:gd name="adj1" fmla="val 26489"/>
              <a:gd name="adj2" fmla="val 4329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B9C90950-DF56-2945-891F-4432A952EC40}"/>
              </a:ext>
            </a:extLst>
          </p:cNvPr>
          <p:cNvSpPr/>
          <p:nvPr/>
        </p:nvSpPr>
        <p:spPr>
          <a:xfrm>
            <a:off x="3361481" y="779386"/>
            <a:ext cx="2034387" cy="2822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プロセッサー</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上下矢印 28">
            <a:extLst>
              <a:ext uri="{FF2B5EF4-FFF2-40B4-BE49-F238E27FC236}">
                <a16:creationId xmlns:a16="http://schemas.microsoft.com/office/drawing/2014/main" id="{FCAC7F54-5DBB-6942-B433-2AF585A8FC9A}"/>
              </a:ext>
            </a:extLst>
          </p:cNvPr>
          <p:cNvSpPr/>
          <p:nvPr/>
        </p:nvSpPr>
        <p:spPr>
          <a:xfrm>
            <a:off x="4241363" y="1007356"/>
            <a:ext cx="274622" cy="282298"/>
          </a:xfrm>
          <a:prstGeom prst="upDownArrow">
            <a:avLst>
              <a:gd name="adj1" fmla="val 26489"/>
              <a:gd name="adj2" fmla="val 4329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FDCFF8D9-62E8-5F40-AE75-7EBE0FA228AC}"/>
              </a:ext>
            </a:extLst>
          </p:cNvPr>
          <p:cNvSpPr/>
          <p:nvPr/>
        </p:nvSpPr>
        <p:spPr>
          <a:xfrm>
            <a:off x="5594864" y="779386"/>
            <a:ext cx="2034387" cy="28229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プロセッサー</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上下矢印 30">
            <a:extLst>
              <a:ext uri="{FF2B5EF4-FFF2-40B4-BE49-F238E27FC236}">
                <a16:creationId xmlns:a16="http://schemas.microsoft.com/office/drawing/2014/main" id="{CE96AF83-FCC9-9749-B4C8-B29F971CA152}"/>
              </a:ext>
            </a:extLst>
          </p:cNvPr>
          <p:cNvSpPr/>
          <p:nvPr/>
        </p:nvSpPr>
        <p:spPr>
          <a:xfrm>
            <a:off x="6474746" y="1007356"/>
            <a:ext cx="274622" cy="282298"/>
          </a:xfrm>
          <a:prstGeom prst="upDownArrow">
            <a:avLst>
              <a:gd name="adj1" fmla="val 26489"/>
              <a:gd name="adj2" fmla="val 4329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405793A7-3BEF-F044-A814-F5A88029CB23}"/>
              </a:ext>
            </a:extLst>
          </p:cNvPr>
          <p:cNvSpPr txBox="1"/>
          <p:nvPr/>
        </p:nvSpPr>
        <p:spPr>
          <a:xfrm>
            <a:off x="7619270" y="2672887"/>
            <a:ext cx="678391" cy="738664"/>
          </a:xfrm>
          <a:prstGeom prst="rect">
            <a:avLst/>
          </a:prstGeom>
          <a:noFill/>
        </p:spPr>
        <p:txBody>
          <a:bodyPr wrap="none" rtlCol="0">
            <a:spAutoFit/>
          </a:bodyPr>
          <a:lstStyle/>
          <a:p>
            <a:pPr algn="ctr"/>
            <a:r>
              <a:rPr kumimoji="1" lang="en-US" altLang="ja-JP" dirty="0">
                <a:solidFill>
                  <a:schemeClr val="accent3">
                    <a:lumMod val="50000"/>
                  </a:schemeClr>
                </a:solidFill>
                <a:latin typeface="Meiryo" panose="020B0604030504040204" pitchFamily="34" charset="-128"/>
                <a:ea typeface="Meiryo" panose="020B0604030504040204" pitchFamily="34" charset="-128"/>
              </a:rPr>
              <a:t>SCM</a:t>
            </a:r>
          </a:p>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Storage </a:t>
            </a:r>
          </a:p>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Class </a:t>
            </a:r>
          </a:p>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Memory</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6F44187-D125-9541-B12C-67EEF013D686}"/>
              </a:ext>
            </a:extLst>
          </p:cNvPr>
          <p:cNvSpPr txBox="1"/>
          <p:nvPr/>
        </p:nvSpPr>
        <p:spPr>
          <a:xfrm>
            <a:off x="1873418" y="6380053"/>
            <a:ext cx="543739" cy="307777"/>
          </a:xfrm>
          <a:prstGeom prst="rect">
            <a:avLst/>
          </a:prstGeom>
          <a:noFill/>
        </p:spPr>
        <p:txBody>
          <a:bodyPr wrap="non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過去</a:t>
            </a:r>
          </a:p>
        </p:txBody>
      </p:sp>
      <p:sp>
        <p:nvSpPr>
          <p:cNvPr id="37" name="テキスト ボックス 36">
            <a:extLst>
              <a:ext uri="{FF2B5EF4-FFF2-40B4-BE49-F238E27FC236}">
                <a16:creationId xmlns:a16="http://schemas.microsoft.com/office/drawing/2014/main" id="{CB637021-12C4-0D49-B6EA-666D47AA3032}"/>
              </a:ext>
            </a:extLst>
          </p:cNvPr>
          <p:cNvSpPr txBox="1"/>
          <p:nvPr/>
        </p:nvSpPr>
        <p:spPr>
          <a:xfrm>
            <a:off x="4106804" y="6380053"/>
            <a:ext cx="543739" cy="307777"/>
          </a:xfrm>
          <a:prstGeom prst="rect">
            <a:avLst/>
          </a:prstGeom>
          <a:noFill/>
        </p:spPr>
        <p:txBody>
          <a:bodyPr wrap="non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現在</a:t>
            </a:r>
          </a:p>
        </p:txBody>
      </p:sp>
      <p:sp>
        <p:nvSpPr>
          <p:cNvPr id="38" name="テキスト ボックス 37">
            <a:extLst>
              <a:ext uri="{FF2B5EF4-FFF2-40B4-BE49-F238E27FC236}">
                <a16:creationId xmlns:a16="http://schemas.microsoft.com/office/drawing/2014/main" id="{5F45A655-4298-784C-8E5A-F21B0216C9F7}"/>
              </a:ext>
            </a:extLst>
          </p:cNvPr>
          <p:cNvSpPr txBox="1"/>
          <p:nvPr/>
        </p:nvSpPr>
        <p:spPr>
          <a:xfrm>
            <a:off x="6247957" y="6380053"/>
            <a:ext cx="723275" cy="307777"/>
          </a:xfrm>
          <a:prstGeom prst="rect">
            <a:avLst/>
          </a:prstGeom>
          <a:noFill/>
        </p:spPr>
        <p:txBody>
          <a:bodyPr wrap="non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近未来</a:t>
            </a:r>
          </a:p>
        </p:txBody>
      </p:sp>
      <p:cxnSp>
        <p:nvCxnSpPr>
          <p:cNvPr id="40" name="直線矢印コネクタ 39">
            <a:extLst>
              <a:ext uri="{FF2B5EF4-FFF2-40B4-BE49-F238E27FC236}">
                <a16:creationId xmlns:a16="http://schemas.microsoft.com/office/drawing/2014/main" id="{C05FAD89-E5EC-FA4D-B09C-4F994B0DE3C2}"/>
              </a:ext>
            </a:extLst>
          </p:cNvPr>
          <p:cNvCxnSpPr>
            <a:cxnSpLocks/>
            <a:stCxn id="46" idx="0"/>
            <a:endCxn id="43" idx="2"/>
          </p:cNvCxnSpPr>
          <p:nvPr/>
        </p:nvCxnSpPr>
        <p:spPr>
          <a:xfrm flipV="1">
            <a:off x="641854" y="1289865"/>
            <a:ext cx="10005" cy="394757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C09331D7-7518-7746-8FBA-89DF15A8E235}"/>
              </a:ext>
            </a:extLst>
          </p:cNvPr>
          <p:cNvSpPr txBox="1"/>
          <p:nvPr/>
        </p:nvSpPr>
        <p:spPr>
          <a:xfrm>
            <a:off x="405637" y="1012866"/>
            <a:ext cx="492444"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速い</a:t>
            </a:r>
          </a:p>
        </p:txBody>
      </p:sp>
      <p:cxnSp>
        <p:nvCxnSpPr>
          <p:cNvPr id="44" name="直線矢印コネクタ 43">
            <a:extLst>
              <a:ext uri="{FF2B5EF4-FFF2-40B4-BE49-F238E27FC236}">
                <a16:creationId xmlns:a16="http://schemas.microsoft.com/office/drawing/2014/main" id="{89FE668B-9C53-F44A-960F-ACFE9684E448}"/>
              </a:ext>
            </a:extLst>
          </p:cNvPr>
          <p:cNvCxnSpPr>
            <a:cxnSpLocks/>
            <a:stCxn id="45" idx="2"/>
            <a:endCxn id="47" idx="0"/>
          </p:cNvCxnSpPr>
          <p:nvPr/>
        </p:nvCxnSpPr>
        <p:spPr>
          <a:xfrm>
            <a:off x="8557460" y="1197532"/>
            <a:ext cx="0" cy="4043652"/>
          </a:xfrm>
          <a:prstGeom prst="straightConnector1">
            <a:avLst/>
          </a:prstGeom>
          <a:ln w="57150">
            <a:solidFill>
              <a:srgbClr val="FF6666"/>
            </a:solidFill>
            <a:tailEnd type="triangle"/>
          </a:ln>
        </p:spPr>
        <p:style>
          <a:lnRef idx="2">
            <a:schemeClr val="accent1"/>
          </a:lnRef>
          <a:fillRef idx="0">
            <a:schemeClr val="accent1"/>
          </a:fillRef>
          <a:effectRef idx="1">
            <a:schemeClr val="accent1"/>
          </a:effectRef>
          <a:fontRef idx="minor">
            <a:schemeClr val="tx1"/>
          </a:fontRef>
        </p:style>
      </p:cxnSp>
      <p:sp>
        <p:nvSpPr>
          <p:cNvPr id="45" name="テキスト ボックス 44">
            <a:extLst>
              <a:ext uri="{FF2B5EF4-FFF2-40B4-BE49-F238E27FC236}">
                <a16:creationId xmlns:a16="http://schemas.microsoft.com/office/drawing/2014/main" id="{F0376344-016F-7949-8BDE-943474446229}"/>
              </a:ext>
            </a:extLst>
          </p:cNvPr>
          <p:cNvSpPr txBox="1"/>
          <p:nvPr/>
        </p:nvSpPr>
        <p:spPr>
          <a:xfrm>
            <a:off x="8234294" y="920533"/>
            <a:ext cx="646331" cy="276999"/>
          </a:xfrm>
          <a:prstGeom prst="rect">
            <a:avLst/>
          </a:prstGeom>
          <a:noFill/>
        </p:spPr>
        <p:txBody>
          <a:bodyPr wrap="none" rtlCol="0">
            <a:spAutoFit/>
          </a:bodyPr>
          <a:lstStyle/>
          <a:p>
            <a:pPr algn="ctr"/>
            <a:r>
              <a:rPr kumimoji="1" lang="ja-JP" altLang="en-US" sz="1200">
                <a:solidFill>
                  <a:srgbClr val="FF6666"/>
                </a:solidFill>
                <a:latin typeface="Meiryo" panose="020B0604030504040204" pitchFamily="34" charset="-128"/>
                <a:ea typeface="Meiryo" panose="020B0604030504040204" pitchFamily="34" charset="-128"/>
              </a:rPr>
              <a:t>小さい</a:t>
            </a:r>
          </a:p>
        </p:txBody>
      </p:sp>
      <p:sp>
        <p:nvSpPr>
          <p:cNvPr id="46" name="テキスト ボックス 45">
            <a:extLst>
              <a:ext uri="{FF2B5EF4-FFF2-40B4-BE49-F238E27FC236}">
                <a16:creationId xmlns:a16="http://schemas.microsoft.com/office/drawing/2014/main" id="{809F1A65-B481-7941-A445-197DD982BD79}"/>
              </a:ext>
            </a:extLst>
          </p:cNvPr>
          <p:cNvSpPr txBox="1"/>
          <p:nvPr/>
        </p:nvSpPr>
        <p:spPr>
          <a:xfrm>
            <a:off x="395632" y="5237436"/>
            <a:ext cx="492443"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遅い</a:t>
            </a:r>
          </a:p>
        </p:txBody>
      </p:sp>
      <p:sp>
        <p:nvSpPr>
          <p:cNvPr id="47" name="テキスト ボックス 46">
            <a:extLst>
              <a:ext uri="{FF2B5EF4-FFF2-40B4-BE49-F238E27FC236}">
                <a16:creationId xmlns:a16="http://schemas.microsoft.com/office/drawing/2014/main" id="{65B46A07-68A9-664D-8F6A-7F95D529E6C0}"/>
              </a:ext>
            </a:extLst>
          </p:cNvPr>
          <p:cNvSpPr txBox="1"/>
          <p:nvPr/>
        </p:nvSpPr>
        <p:spPr>
          <a:xfrm>
            <a:off x="8234294" y="5241184"/>
            <a:ext cx="646331" cy="276999"/>
          </a:xfrm>
          <a:prstGeom prst="rect">
            <a:avLst/>
          </a:prstGeom>
          <a:noFill/>
        </p:spPr>
        <p:txBody>
          <a:bodyPr wrap="none" rtlCol="0">
            <a:spAutoFit/>
          </a:bodyPr>
          <a:lstStyle/>
          <a:p>
            <a:pPr algn="ctr"/>
            <a:r>
              <a:rPr kumimoji="1" lang="ja-JP" altLang="en-US" sz="1200">
                <a:solidFill>
                  <a:srgbClr val="FF6666"/>
                </a:solidFill>
                <a:latin typeface="Meiryo" panose="020B0604030504040204" pitchFamily="34" charset="-128"/>
                <a:ea typeface="Meiryo" panose="020B0604030504040204" pitchFamily="34" charset="-128"/>
              </a:rPr>
              <a:t>大きい</a:t>
            </a:r>
          </a:p>
        </p:txBody>
      </p:sp>
      <p:sp>
        <p:nvSpPr>
          <p:cNvPr id="48" name="テキスト ボックス 47">
            <a:extLst>
              <a:ext uri="{FF2B5EF4-FFF2-40B4-BE49-F238E27FC236}">
                <a16:creationId xmlns:a16="http://schemas.microsoft.com/office/drawing/2014/main" id="{69A2D27A-964B-E645-A3B9-D927B8EB09A1}"/>
              </a:ext>
            </a:extLst>
          </p:cNvPr>
          <p:cNvSpPr txBox="1"/>
          <p:nvPr/>
        </p:nvSpPr>
        <p:spPr>
          <a:xfrm>
            <a:off x="473830" y="3496576"/>
            <a:ext cx="369332" cy="400110"/>
          </a:xfrm>
          <a:prstGeom prst="rect">
            <a:avLst/>
          </a:prstGeom>
          <a:solidFill>
            <a:schemeClr val="bg1"/>
          </a:solidFill>
        </p:spPr>
        <p:txBody>
          <a:bodyPr vert="eaVert"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速度</a:t>
            </a:r>
          </a:p>
        </p:txBody>
      </p:sp>
      <p:sp>
        <p:nvSpPr>
          <p:cNvPr id="49" name="テキスト ボックス 48">
            <a:extLst>
              <a:ext uri="{FF2B5EF4-FFF2-40B4-BE49-F238E27FC236}">
                <a16:creationId xmlns:a16="http://schemas.microsoft.com/office/drawing/2014/main" id="{CC208244-1E32-ED41-90A6-B9015ABA5F31}"/>
              </a:ext>
            </a:extLst>
          </p:cNvPr>
          <p:cNvSpPr txBox="1"/>
          <p:nvPr/>
        </p:nvSpPr>
        <p:spPr>
          <a:xfrm>
            <a:off x="8372793" y="3496576"/>
            <a:ext cx="369332" cy="400110"/>
          </a:xfrm>
          <a:prstGeom prst="rect">
            <a:avLst/>
          </a:prstGeom>
          <a:solidFill>
            <a:schemeClr val="bg1"/>
          </a:solidFill>
        </p:spPr>
        <p:txBody>
          <a:bodyPr vert="eaVert" wrap="none" rtlCol="0">
            <a:spAutoFit/>
          </a:bodyPr>
          <a:lstStyle/>
          <a:p>
            <a:pPr algn="ctr"/>
            <a:r>
              <a:rPr kumimoji="1" lang="ja-JP" altLang="en-US" sz="1200">
                <a:solidFill>
                  <a:srgbClr val="FF6666"/>
                </a:solidFill>
                <a:latin typeface="Meiryo" panose="020B0604030504040204" pitchFamily="34" charset="-128"/>
                <a:ea typeface="Meiryo" panose="020B0604030504040204" pitchFamily="34" charset="-128"/>
              </a:rPr>
              <a:t>速度</a:t>
            </a:r>
          </a:p>
        </p:txBody>
      </p:sp>
      <p:sp>
        <p:nvSpPr>
          <p:cNvPr id="53" name="六角形 52">
            <a:extLst>
              <a:ext uri="{FF2B5EF4-FFF2-40B4-BE49-F238E27FC236}">
                <a16:creationId xmlns:a16="http://schemas.microsoft.com/office/drawing/2014/main" id="{1F2A0032-7F2E-9948-BB87-2346A938DA33}"/>
              </a:ext>
            </a:extLst>
          </p:cNvPr>
          <p:cNvSpPr/>
          <p:nvPr/>
        </p:nvSpPr>
        <p:spPr>
          <a:xfrm>
            <a:off x="1190561" y="6114836"/>
            <a:ext cx="6354160" cy="214351"/>
          </a:xfrm>
          <a:prstGeom prst="hexagon">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SATA</a:t>
            </a:r>
            <a:r>
              <a:rPr lang="en-US" altLang="ja-JP" sz="1100" dirty="0">
                <a:solidFill>
                  <a:srgbClr val="FFFFFF"/>
                </a:solidFill>
                <a:latin typeface="Meiryo" panose="020B0604030504040204" pitchFamily="34" charset="-128"/>
                <a:ea typeface="Meiryo" panose="020B0604030504040204" pitchFamily="34" charset="-128"/>
                <a:cs typeface="ＭＳ Ｐゴシック"/>
              </a:rPr>
              <a:t>/</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SAS </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六角形 54">
            <a:extLst>
              <a:ext uri="{FF2B5EF4-FFF2-40B4-BE49-F238E27FC236}">
                <a16:creationId xmlns:a16="http://schemas.microsoft.com/office/drawing/2014/main" id="{0C789D3D-D00B-BC40-8EF6-793A260E6D35}"/>
              </a:ext>
            </a:extLst>
          </p:cNvPr>
          <p:cNvSpPr/>
          <p:nvPr/>
        </p:nvSpPr>
        <p:spPr>
          <a:xfrm>
            <a:off x="2071214" y="5838675"/>
            <a:ext cx="4535178" cy="214351"/>
          </a:xfrm>
          <a:prstGeom prst="hexagon">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PCIe</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六角形 55">
            <a:extLst>
              <a:ext uri="{FF2B5EF4-FFF2-40B4-BE49-F238E27FC236}">
                <a16:creationId xmlns:a16="http://schemas.microsoft.com/office/drawing/2014/main" id="{CA2E9710-68D2-1343-B736-E2A3FBDBFEC9}"/>
              </a:ext>
            </a:extLst>
          </p:cNvPr>
          <p:cNvSpPr/>
          <p:nvPr/>
        </p:nvSpPr>
        <p:spPr>
          <a:xfrm>
            <a:off x="3361476" y="5555230"/>
            <a:ext cx="4183245" cy="214351"/>
          </a:xfrm>
          <a:prstGeom prst="hexagon">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err="1">
                <a:solidFill>
                  <a:srgbClr val="FFFFFF"/>
                </a:solidFill>
                <a:latin typeface="Meiryo" panose="020B0604030504040204" pitchFamily="34" charset="-128"/>
                <a:ea typeface="Meiryo" panose="020B0604030504040204" pitchFamily="34" charset="-128"/>
                <a:cs typeface="ＭＳ Ｐゴシック"/>
              </a:rPr>
              <a:t>NVMe</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a:t>
            </a:r>
            <a:r>
              <a:rPr kumimoji="1" lang="en-US" altLang="ja-JP" sz="1100" dirty="0" err="1">
                <a:solidFill>
                  <a:srgbClr val="FFFFFF"/>
                </a:solidFill>
                <a:latin typeface="Meiryo" panose="020B0604030504040204" pitchFamily="34" charset="-128"/>
                <a:ea typeface="Meiryo" panose="020B0604030504040204" pitchFamily="34" charset="-128"/>
                <a:cs typeface="ＭＳ Ｐゴシック"/>
              </a:rPr>
              <a:t>NVMe-oF</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45899AA6-6DF7-DF44-914B-923A6A133E6E}"/>
              </a:ext>
            </a:extLst>
          </p:cNvPr>
          <p:cNvSpPr txBox="1"/>
          <p:nvPr/>
        </p:nvSpPr>
        <p:spPr>
          <a:xfrm>
            <a:off x="7524468" y="5714180"/>
            <a:ext cx="761747" cy="507831"/>
          </a:xfrm>
          <a:prstGeom prst="rect">
            <a:avLst/>
          </a:prstGeom>
          <a:noFill/>
        </p:spPr>
        <p:txBody>
          <a:bodyPr wrap="none" rtlCol="0">
            <a:spAutoFit/>
          </a:bodyPr>
          <a:lstStyle/>
          <a:p>
            <a:r>
              <a:rPr kumimoji="1" lang="ja-JP" altLang="en-US" sz="900">
                <a:solidFill>
                  <a:srgbClr val="002060"/>
                </a:solidFill>
                <a:latin typeface="Meiryo" panose="020B0604030504040204" pitchFamily="34" charset="-128"/>
                <a:ea typeface="Meiryo" panose="020B0604030504040204" pitchFamily="34" charset="-128"/>
              </a:rPr>
              <a:t>ストレージ</a:t>
            </a:r>
            <a:endParaRPr kumimoji="1" lang="en-US" altLang="ja-JP" sz="900" dirty="0">
              <a:solidFill>
                <a:srgbClr val="002060"/>
              </a:solidFill>
              <a:latin typeface="Meiryo" panose="020B0604030504040204" pitchFamily="34" charset="-128"/>
              <a:ea typeface="Meiryo" panose="020B0604030504040204" pitchFamily="34" charset="-128"/>
            </a:endParaRPr>
          </a:p>
          <a:p>
            <a:r>
              <a:rPr lang="ja-JP" altLang="en-US" sz="900">
                <a:solidFill>
                  <a:srgbClr val="002060"/>
                </a:solidFill>
                <a:latin typeface="Meiryo" panose="020B0604030504040204" pitchFamily="34" charset="-128"/>
                <a:ea typeface="Meiryo" panose="020B0604030504040204" pitchFamily="34" charset="-128"/>
              </a:rPr>
              <a:t>データ転送</a:t>
            </a:r>
            <a:endParaRPr lang="en-US" altLang="ja-JP" sz="900" dirty="0">
              <a:solidFill>
                <a:srgbClr val="002060"/>
              </a:solidFill>
              <a:latin typeface="Meiryo" panose="020B0604030504040204" pitchFamily="34" charset="-128"/>
              <a:ea typeface="Meiryo" panose="020B0604030504040204" pitchFamily="34" charset="-128"/>
            </a:endParaRPr>
          </a:p>
          <a:p>
            <a:r>
              <a:rPr kumimoji="1" lang="ja-JP" altLang="en-US" sz="900">
                <a:solidFill>
                  <a:srgbClr val="002060"/>
                </a:solidFill>
                <a:latin typeface="Meiryo" panose="020B0604030504040204" pitchFamily="34" charset="-128"/>
                <a:ea typeface="Meiryo" panose="020B0604030504040204" pitchFamily="34" charset="-128"/>
              </a:rPr>
              <a:t>プロトコル</a:t>
            </a:r>
          </a:p>
        </p:txBody>
      </p:sp>
    </p:spTree>
    <p:extLst>
      <p:ext uri="{BB962C8B-B14F-4D97-AF65-F5344CB8AC3E}">
        <p14:creationId xmlns:p14="http://schemas.microsoft.com/office/powerpoint/2010/main" val="868660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16AFAC3C-CFA6-9744-9689-ADDE5EFBA485}"/>
              </a:ext>
            </a:extLst>
          </p:cNvPr>
          <p:cNvSpPr/>
          <p:nvPr/>
        </p:nvSpPr>
        <p:spPr>
          <a:xfrm>
            <a:off x="2228734" y="4693292"/>
            <a:ext cx="6350667" cy="176273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b="1" dirty="0">
              <a:solidFill>
                <a:srgbClr val="FFFFFF"/>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0F1DCF9C-0306-A44D-8F94-2E86681FE843}"/>
              </a:ext>
            </a:extLst>
          </p:cNvPr>
          <p:cNvSpPr>
            <a:spLocks noGrp="1"/>
          </p:cNvSpPr>
          <p:nvPr>
            <p:ph type="title"/>
          </p:nvPr>
        </p:nvSpPr>
        <p:spPr/>
        <p:txBody>
          <a:bodyPr/>
          <a:lstStyle/>
          <a:p>
            <a:r>
              <a:rPr kumimoji="1" lang="ja-JP" altLang="en-US"/>
              <a:t>メモリーとストレージの関係</a:t>
            </a:r>
          </a:p>
        </p:txBody>
      </p:sp>
      <p:sp>
        <p:nvSpPr>
          <p:cNvPr id="3" name="スライド番号プレースホルダー 2">
            <a:extLst>
              <a:ext uri="{FF2B5EF4-FFF2-40B4-BE49-F238E27FC236}">
                <a16:creationId xmlns:a16="http://schemas.microsoft.com/office/drawing/2014/main" id="{8044E478-CDCA-784E-83D7-9760A25AF840}"/>
              </a:ext>
            </a:extLst>
          </p:cNvPr>
          <p:cNvSpPr>
            <a:spLocks noGrp="1"/>
          </p:cNvSpPr>
          <p:nvPr>
            <p:ph type="sldNum" sz="quarter" idx="12"/>
          </p:nvPr>
        </p:nvSpPr>
        <p:spPr>
          <a:xfrm>
            <a:off x="6961446" y="6669998"/>
            <a:ext cx="2133600" cy="217800"/>
          </a:xfrm>
        </p:spPr>
        <p:txBody>
          <a:bodyPr/>
          <a:lstStyle/>
          <a:p>
            <a:fld id="{8FF8CC5D-A65D-5946-99B5-645367A967AD}" type="slidenum">
              <a:rPr kumimoji="1" lang="ja-JP" altLang="en-US" smtClean="0"/>
              <a:t>44</a:t>
            </a:fld>
            <a:endParaRPr kumimoji="1" lang="ja-JP" altLang="en-US"/>
          </a:p>
        </p:txBody>
      </p:sp>
      <p:sp>
        <p:nvSpPr>
          <p:cNvPr id="4" name="正方形/長方形 3">
            <a:extLst>
              <a:ext uri="{FF2B5EF4-FFF2-40B4-BE49-F238E27FC236}">
                <a16:creationId xmlns:a16="http://schemas.microsoft.com/office/drawing/2014/main" id="{A11F53DB-0EE0-9248-98A7-AC87640103C6}"/>
              </a:ext>
            </a:extLst>
          </p:cNvPr>
          <p:cNvSpPr/>
          <p:nvPr/>
        </p:nvSpPr>
        <p:spPr>
          <a:xfrm>
            <a:off x="2022109" y="1049412"/>
            <a:ext cx="4657917" cy="245476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F5A81201-4BD5-C741-9887-7CEB8A2EE089}"/>
              </a:ext>
            </a:extLst>
          </p:cNvPr>
          <p:cNvSpPr/>
          <p:nvPr/>
        </p:nvSpPr>
        <p:spPr>
          <a:xfrm>
            <a:off x="2221560" y="1460585"/>
            <a:ext cx="1000317" cy="11291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3C7B7C2-F96E-3F44-8F3C-B77A98B2189D}"/>
              </a:ext>
            </a:extLst>
          </p:cNvPr>
          <p:cNvSpPr/>
          <p:nvPr/>
        </p:nvSpPr>
        <p:spPr>
          <a:xfrm>
            <a:off x="2274107" y="1789516"/>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Meiryo" panose="020B0604030504040204" pitchFamily="34" charset="-128"/>
                <a:ea typeface="Meiryo" panose="020B0604030504040204" pitchFamily="34" charset="-128"/>
                <a:cs typeface="ＭＳ Ｐゴシック"/>
              </a:rPr>
              <a:t>L1</a:t>
            </a:r>
            <a:r>
              <a:rPr kumimoji="1"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318F818A-B7B2-A045-B400-37CC27416ADF}"/>
              </a:ext>
            </a:extLst>
          </p:cNvPr>
          <p:cNvSpPr/>
          <p:nvPr/>
        </p:nvSpPr>
        <p:spPr>
          <a:xfrm>
            <a:off x="2280242" y="2189647"/>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L2</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BED8338C-7698-F646-8DFC-BB7B531078C5}"/>
              </a:ext>
            </a:extLst>
          </p:cNvPr>
          <p:cNvSpPr txBox="1"/>
          <p:nvPr/>
        </p:nvSpPr>
        <p:spPr>
          <a:xfrm>
            <a:off x="2427406" y="1512517"/>
            <a:ext cx="58862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コア</a:t>
            </a:r>
            <a:r>
              <a:rPr lang="en-US" altLang="ja-JP" sz="1200" dirty="0">
                <a:solidFill>
                  <a:schemeClr val="bg1"/>
                </a:solidFill>
                <a:latin typeface="Meiryo" panose="020B0604030504040204" pitchFamily="34" charset="-128"/>
                <a:ea typeface="Meiryo" panose="020B0604030504040204" pitchFamily="34" charset="-128"/>
              </a:rPr>
              <a:t>0</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F48A304-58D8-5A42-A35A-09610B60DFBE}"/>
              </a:ext>
            </a:extLst>
          </p:cNvPr>
          <p:cNvSpPr/>
          <p:nvPr/>
        </p:nvSpPr>
        <p:spPr>
          <a:xfrm>
            <a:off x="3310861" y="1460585"/>
            <a:ext cx="1000317" cy="11291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55C68250-4B0E-3A43-A6D3-7E9AF4114171}"/>
              </a:ext>
            </a:extLst>
          </p:cNvPr>
          <p:cNvSpPr/>
          <p:nvPr/>
        </p:nvSpPr>
        <p:spPr>
          <a:xfrm>
            <a:off x="3363408" y="1789516"/>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Meiryo" panose="020B0604030504040204" pitchFamily="34" charset="-128"/>
                <a:ea typeface="Meiryo" panose="020B0604030504040204" pitchFamily="34" charset="-128"/>
                <a:cs typeface="ＭＳ Ｐゴシック"/>
              </a:rPr>
              <a:t>L1</a:t>
            </a:r>
            <a:r>
              <a:rPr kumimoji="1"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1E210303-F731-A64C-A182-AD90BA3E7D0C}"/>
              </a:ext>
            </a:extLst>
          </p:cNvPr>
          <p:cNvSpPr/>
          <p:nvPr/>
        </p:nvSpPr>
        <p:spPr>
          <a:xfrm>
            <a:off x="3369543" y="2189647"/>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L2</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a:extLst>
              <a:ext uri="{FF2B5EF4-FFF2-40B4-BE49-F238E27FC236}">
                <a16:creationId xmlns:a16="http://schemas.microsoft.com/office/drawing/2014/main" id="{A51A2B87-578F-3F42-97E0-D46BA9327960}"/>
              </a:ext>
            </a:extLst>
          </p:cNvPr>
          <p:cNvSpPr txBox="1"/>
          <p:nvPr/>
        </p:nvSpPr>
        <p:spPr>
          <a:xfrm>
            <a:off x="3516707" y="1512517"/>
            <a:ext cx="58862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コア</a:t>
            </a:r>
            <a:r>
              <a:rPr kumimoji="1" lang="en-US" altLang="ja-JP" sz="1200" dirty="0">
                <a:solidFill>
                  <a:schemeClr val="bg1"/>
                </a:solidFill>
                <a:latin typeface="Meiryo" panose="020B0604030504040204" pitchFamily="34" charset="-128"/>
                <a:ea typeface="Meiryo" panose="020B0604030504040204" pitchFamily="34" charset="-128"/>
              </a:rPr>
              <a:t>1</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28969339-2A26-3A4B-A29C-440967294E21}"/>
              </a:ext>
            </a:extLst>
          </p:cNvPr>
          <p:cNvSpPr/>
          <p:nvPr/>
        </p:nvSpPr>
        <p:spPr>
          <a:xfrm>
            <a:off x="4400162" y="1460585"/>
            <a:ext cx="1000317" cy="11291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C0027ED3-EE75-784D-B3F9-23F37DEDEBDA}"/>
              </a:ext>
            </a:extLst>
          </p:cNvPr>
          <p:cNvSpPr/>
          <p:nvPr/>
        </p:nvSpPr>
        <p:spPr>
          <a:xfrm>
            <a:off x="4452709" y="1789516"/>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Meiryo" panose="020B0604030504040204" pitchFamily="34" charset="-128"/>
                <a:ea typeface="Meiryo" panose="020B0604030504040204" pitchFamily="34" charset="-128"/>
                <a:cs typeface="ＭＳ Ｐゴシック"/>
              </a:rPr>
              <a:t>L1</a:t>
            </a:r>
            <a:r>
              <a:rPr kumimoji="1"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43B1310E-9E3B-6842-BFEA-A48F78441C3C}"/>
              </a:ext>
            </a:extLst>
          </p:cNvPr>
          <p:cNvSpPr/>
          <p:nvPr/>
        </p:nvSpPr>
        <p:spPr>
          <a:xfrm>
            <a:off x="4458844" y="2189647"/>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L2</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テキスト ボックス 25">
            <a:extLst>
              <a:ext uri="{FF2B5EF4-FFF2-40B4-BE49-F238E27FC236}">
                <a16:creationId xmlns:a16="http://schemas.microsoft.com/office/drawing/2014/main" id="{E1BA60E6-3696-134D-9A23-DEDDB0AB015E}"/>
              </a:ext>
            </a:extLst>
          </p:cNvPr>
          <p:cNvSpPr txBox="1"/>
          <p:nvPr/>
        </p:nvSpPr>
        <p:spPr>
          <a:xfrm>
            <a:off x="4606008" y="1512517"/>
            <a:ext cx="58862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コア</a:t>
            </a:r>
            <a:r>
              <a:rPr kumimoji="1" lang="en-US" altLang="ja-JP" sz="1200" dirty="0">
                <a:solidFill>
                  <a:schemeClr val="bg1"/>
                </a:solidFill>
                <a:latin typeface="Meiryo" panose="020B0604030504040204" pitchFamily="34" charset="-128"/>
                <a:ea typeface="Meiryo" panose="020B0604030504040204" pitchFamily="34" charset="-128"/>
              </a:rPr>
              <a:t>2</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53FDC731-9747-9944-A7A0-D910E964AA60}"/>
              </a:ext>
            </a:extLst>
          </p:cNvPr>
          <p:cNvSpPr/>
          <p:nvPr/>
        </p:nvSpPr>
        <p:spPr>
          <a:xfrm>
            <a:off x="5489463" y="1460585"/>
            <a:ext cx="1000317" cy="11291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376A680-2871-B64E-BA61-BFA6C88E1CF9}"/>
              </a:ext>
            </a:extLst>
          </p:cNvPr>
          <p:cNvSpPr/>
          <p:nvPr/>
        </p:nvSpPr>
        <p:spPr>
          <a:xfrm>
            <a:off x="5542010" y="1789516"/>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Meiryo" panose="020B0604030504040204" pitchFamily="34" charset="-128"/>
                <a:ea typeface="Meiryo" panose="020B0604030504040204" pitchFamily="34" charset="-128"/>
                <a:cs typeface="ＭＳ Ｐゴシック"/>
              </a:rPr>
              <a:t>L1</a:t>
            </a:r>
            <a:r>
              <a:rPr kumimoji="1"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857401DE-88DA-BD43-BBC4-11634B133B03}"/>
              </a:ext>
            </a:extLst>
          </p:cNvPr>
          <p:cNvSpPr/>
          <p:nvPr/>
        </p:nvSpPr>
        <p:spPr>
          <a:xfrm>
            <a:off x="5548145" y="2189647"/>
            <a:ext cx="895222"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L2</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テキスト ボックス 29">
            <a:extLst>
              <a:ext uri="{FF2B5EF4-FFF2-40B4-BE49-F238E27FC236}">
                <a16:creationId xmlns:a16="http://schemas.microsoft.com/office/drawing/2014/main" id="{4FBB3076-E52F-BE4C-8483-204FD76FF379}"/>
              </a:ext>
            </a:extLst>
          </p:cNvPr>
          <p:cNvSpPr txBox="1"/>
          <p:nvPr/>
        </p:nvSpPr>
        <p:spPr>
          <a:xfrm>
            <a:off x="5692103" y="1512517"/>
            <a:ext cx="59503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コア</a:t>
            </a:r>
            <a:r>
              <a:rPr lang="en-US" altLang="ja-JP" sz="1200" dirty="0">
                <a:solidFill>
                  <a:schemeClr val="bg1"/>
                </a:solidFill>
                <a:latin typeface="Meiryo" panose="020B0604030504040204" pitchFamily="34" charset="-128"/>
                <a:ea typeface="Meiryo" panose="020B0604030504040204" pitchFamily="34" charset="-128"/>
              </a:rPr>
              <a:t>X</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1" name="正方形/長方形 30">
            <a:extLst>
              <a:ext uri="{FF2B5EF4-FFF2-40B4-BE49-F238E27FC236}">
                <a16:creationId xmlns:a16="http://schemas.microsoft.com/office/drawing/2014/main" id="{3736B2A7-62CA-674C-B51B-726173CB507E}"/>
              </a:ext>
            </a:extLst>
          </p:cNvPr>
          <p:cNvSpPr/>
          <p:nvPr/>
        </p:nvSpPr>
        <p:spPr>
          <a:xfrm>
            <a:off x="2221560" y="3041446"/>
            <a:ext cx="2089618" cy="32822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メモリー･コントローラー</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正方形/長方形 31">
            <a:extLst>
              <a:ext uri="{FF2B5EF4-FFF2-40B4-BE49-F238E27FC236}">
                <a16:creationId xmlns:a16="http://schemas.microsoft.com/office/drawing/2014/main" id="{F258940D-35B9-EE4E-84E3-AB3A63A387F2}"/>
              </a:ext>
            </a:extLst>
          </p:cNvPr>
          <p:cNvSpPr/>
          <p:nvPr/>
        </p:nvSpPr>
        <p:spPr>
          <a:xfrm>
            <a:off x="4400162" y="3041446"/>
            <a:ext cx="2089618" cy="32822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入出力コントローラー</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3B3EB448-D8CC-7749-98CA-9124E8A368A4}"/>
              </a:ext>
            </a:extLst>
          </p:cNvPr>
          <p:cNvSpPr/>
          <p:nvPr/>
        </p:nvSpPr>
        <p:spPr>
          <a:xfrm>
            <a:off x="2234214" y="2643779"/>
            <a:ext cx="4255566" cy="3282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L3</a:t>
            </a:r>
            <a:r>
              <a:rPr lang="ja-JP" altLang="en-US" sz="800">
                <a:solidFill>
                  <a:srgbClr val="FFFFFF"/>
                </a:solidFill>
                <a:latin typeface="Meiryo" panose="020B0604030504040204" pitchFamily="34" charset="-128"/>
                <a:ea typeface="Meiryo" panose="020B0604030504040204" pitchFamily="34" charset="-128"/>
                <a:cs typeface="ＭＳ Ｐゴシック"/>
              </a:rPr>
              <a:t>キャッシュ</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テキスト ボックス 33">
            <a:extLst>
              <a:ext uri="{FF2B5EF4-FFF2-40B4-BE49-F238E27FC236}">
                <a16:creationId xmlns:a16="http://schemas.microsoft.com/office/drawing/2014/main" id="{BB85CB99-3923-6147-9674-54175BAAF6DE}"/>
              </a:ext>
            </a:extLst>
          </p:cNvPr>
          <p:cNvSpPr txBox="1"/>
          <p:nvPr/>
        </p:nvSpPr>
        <p:spPr>
          <a:xfrm>
            <a:off x="2501583" y="1095155"/>
            <a:ext cx="3720827" cy="369332"/>
          </a:xfrm>
          <a:prstGeom prst="rect">
            <a:avLst/>
          </a:prstGeom>
          <a:noFill/>
        </p:spPr>
        <p:txBody>
          <a:bodyPr wrap="none" rtlCol="0">
            <a:spAutoFit/>
          </a:bodyPr>
          <a:lstStyle/>
          <a:p>
            <a:pPr algn="ctr"/>
            <a:r>
              <a:rPr kumimoji="1" lang="en-US" altLang="ja-JP" dirty="0">
                <a:solidFill>
                  <a:schemeClr val="tx2">
                    <a:lumMod val="60000"/>
                    <a:lumOff val="40000"/>
                  </a:schemeClr>
                </a:solidFill>
                <a:latin typeface="Meiryo" panose="020B0604030504040204" pitchFamily="34" charset="-128"/>
                <a:ea typeface="Meiryo" panose="020B0604030504040204" pitchFamily="34" charset="-128"/>
              </a:rPr>
              <a:t>CPU</a:t>
            </a:r>
            <a:r>
              <a:rPr kumimoji="1" lang="ja-JP" altLang="en-US">
                <a:solidFill>
                  <a:schemeClr val="tx2">
                    <a:lumMod val="60000"/>
                    <a:lumOff val="40000"/>
                  </a:schemeClr>
                </a:solidFill>
                <a:latin typeface="Meiryo" panose="020B0604030504040204" pitchFamily="34" charset="-128"/>
                <a:ea typeface="Meiryo" panose="020B0604030504040204" pitchFamily="34" charset="-128"/>
              </a:rPr>
              <a:t>（</a:t>
            </a:r>
            <a:r>
              <a:rPr kumimoji="1" lang="en-US" altLang="ja-JP" dirty="0">
                <a:solidFill>
                  <a:schemeClr val="tx2">
                    <a:lumMod val="60000"/>
                    <a:lumOff val="40000"/>
                  </a:schemeClr>
                </a:solidFill>
                <a:latin typeface="Meiryo" panose="020B0604030504040204" pitchFamily="34" charset="-128"/>
                <a:ea typeface="Meiryo" panose="020B0604030504040204" pitchFamily="34" charset="-128"/>
              </a:rPr>
              <a:t>Central Processing Unit</a:t>
            </a:r>
            <a:r>
              <a:rPr kumimoji="1" lang="ja-JP" altLang="en-US">
                <a:solidFill>
                  <a:schemeClr val="tx2">
                    <a:lumMod val="60000"/>
                    <a:lumOff val="40000"/>
                  </a:schemeClr>
                </a:solidFill>
                <a:latin typeface="Meiryo" panose="020B0604030504040204" pitchFamily="34" charset="-128"/>
                <a:ea typeface="Meiryo" panose="020B0604030504040204" pitchFamily="34" charset="-128"/>
              </a:rPr>
              <a:t>）</a:t>
            </a:r>
          </a:p>
        </p:txBody>
      </p:sp>
      <p:pic>
        <p:nvPicPr>
          <p:cNvPr id="36" name="図 35">
            <a:extLst>
              <a:ext uri="{FF2B5EF4-FFF2-40B4-BE49-F238E27FC236}">
                <a16:creationId xmlns:a16="http://schemas.microsoft.com/office/drawing/2014/main" id="{C9B72ED1-8B52-364D-9A34-DF403A26E9E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27028" y="1276176"/>
            <a:ext cx="1645796" cy="1234347"/>
          </a:xfrm>
          <a:prstGeom prst="rect">
            <a:avLst/>
          </a:prstGeom>
        </p:spPr>
      </p:pic>
      <p:sp>
        <p:nvSpPr>
          <p:cNvPr id="37" name="四角形吹き出し 36">
            <a:extLst>
              <a:ext uri="{FF2B5EF4-FFF2-40B4-BE49-F238E27FC236}">
                <a16:creationId xmlns:a16="http://schemas.microsoft.com/office/drawing/2014/main" id="{B55BE792-C5C5-6641-AB0A-AD10D6288FBD}"/>
              </a:ext>
            </a:extLst>
          </p:cNvPr>
          <p:cNvSpPr/>
          <p:nvPr/>
        </p:nvSpPr>
        <p:spPr>
          <a:xfrm>
            <a:off x="6997580" y="2589778"/>
            <a:ext cx="1104695" cy="494275"/>
          </a:xfrm>
          <a:prstGeom prst="wedgeRectCallout">
            <a:avLst>
              <a:gd name="adj1" fmla="val -87670"/>
              <a:gd name="adj2" fmla="val -4676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200" b="1" dirty="0">
                <a:solidFill>
                  <a:srgbClr val="FFFFFF"/>
                </a:solidFill>
                <a:latin typeface="Meiryo" panose="020B0604030504040204" pitchFamily="34" charset="-128"/>
                <a:ea typeface="Meiryo" panose="020B0604030504040204" pitchFamily="34" charset="-128"/>
              </a:rPr>
              <a:t>SRAM</a:t>
            </a:r>
          </a:p>
          <a:p>
            <a:pPr algn="ctr"/>
            <a:r>
              <a:rPr lang="en-US" altLang="ja-JP" sz="800" dirty="0">
                <a:solidFill>
                  <a:srgbClr val="FFFFFF"/>
                </a:solidFill>
                <a:latin typeface="Meiryo" panose="020B0604030504040204" pitchFamily="34" charset="-128"/>
                <a:ea typeface="Meiryo" panose="020B0604030504040204" pitchFamily="34" charset="-128"/>
              </a:rPr>
              <a:t>Static Random Access Memory</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98C675D1-5C87-2B43-94E8-7CF49CCF8BE2}"/>
              </a:ext>
            </a:extLst>
          </p:cNvPr>
          <p:cNvSpPr/>
          <p:nvPr/>
        </p:nvSpPr>
        <p:spPr>
          <a:xfrm>
            <a:off x="2221560" y="3751238"/>
            <a:ext cx="2089618" cy="661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a:solidFill>
                  <a:srgbClr val="FFFFFF"/>
                </a:solidFill>
                <a:latin typeface="Meiryo" panose="020B0604030504040204" pitchFamily="34" charset="-128"/>
                <a:ea typeface="Meiryo" panose="020B0604030504040204" pitchFamily="34" charset="-128"/>
                <a:cs typeface="ＭＳ Ｐゴシック"/>
              </a:rPr>
              <a:t>メモリー</a:t>
            </a:r>
            <a:endParaRPr kumimoji="1" lang="en-US" altLang="ja-JP" sz="1200" b="1"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200" b="1" dirty="0">
                <a:solidFill>
                  <a:srgbClr val="FFFFFF"/>
                </a:solidFill>
                <a:latin typeface="Meiryo" panose="020B0604030504040204" pitchFamily="34" charset="-128"/>
                <a:ea typeface="Meiryo" panose="020B0604030504040204" pitchFamily="34" charset="-128"/>
                <a:cs typeface="ＭＳ Ｐゴシック"/>
              </a:rPr>
              <a:t>DIMM</a:t>
            </a:r>
          </a:p>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Dual Inline Memory Module</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0" name="図 39">
            <a:extLst>
              <a:ext uri="{FF2B5EF4-FFF2-40B4-BE49-F238E27FC236}">
                <a16:creationId xmlns:a16="http://schemas.microsoft.com/office/drawing/2014/main" id="{9B04C139-1F9B-3740-A67E-73BD14F7841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3919" y="3751238"/>
            <a:ext cx="942068" cy="510287"/>
          </a:xfrm>
          <a:prstGeom prst="rect">
            <a:avLst/>
          </a:prstGeom>
        </p:spPr>
      </p:pic>
      <p:sp>
        <p:nvSpPr>
          <p:cNvPr id="41" name="円柱 40">
            <a:extLst>
              <a:ext uri="{FF2B5EF4-FFF2-40B4-BE49-F238E27FC236}">
                <a16:creationId xmlns:a16="http://schemas.microsoft.com/office/drawing/2014/main" id="{1AE558EB-3DBE-2C44-B080-025D92182227}"/>
              </a:ext>
            </a:extLst>
          </p:cNvPr>
          <p:cNvSpPr/>
          <p:nvPr/>
        </p:nvSpPr>
        <p:spPr>
          <a:xfrm>
            <a:off x="4400162" y="4977037"/>
            <a:ext cx="2089618" cy="1136354"/>
          </a:xfrm>
          <a:prstGeom prst="can">
            <a:avLst/>
          </a:prstGeom>
          <a:solidFill>
            <a:srgbClr val="00B05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B7954687-36F6-374A-9727-E2DBE7051F81}"/>
              </a:ext>
            </a:extLst>
          </p:cNvPr>
          <p:cNvSpPr txBox="1"/>
          <p:nvPr/>
        </p:nvSpPr>
        <p:spPr>
          <a:xfrm>
            <a:off x="4967917" y="5504811"/>
            <a:ext cx="954107" cy="276999"/>
          </a:xfrm>
          <a:prstGeom prst="rect">
            <a:avLst/>
          </a:prstGeom>
          <a:noFill/>
        </p:spPr>
        <p:txBody>
          <a:bodyPr wrap="none" rtlCol="0">
            <a:spAutoFit/>
          </a:bodyPr>
          <a:lstStyle/>
          <a:p>
            <a:pPr algn="ctr"/>
            <a:r>
              <a:rPr lang="ja-JP" altLang="en-US" sz="1200" b="1">
                <a:solidFill>
                  <a:schemeClr val="bg1"/>
                </a:solidFill>
                <a:latin typeface="Meiryo" panose="020B0604030504040204" pitchFamily="34" charset="-128"/>
                <a:ea typeface="Meiryo" panose="020B0604030504040204" pitchFamily="34" charset="-128"/>
              </a:rPr>
              <a:t>ストレージ</a:t>
            </a:r>
            <a:endParaRPr kumimoji="1" lang="ja-JP" altLang="en-US" sz="1200" b="1">
              <a:solidFill>
                <a:schemeClr val="bg1"/>
              </a:solidFill>
              <a:latin typeface="Meiryo" panose="020B0604030504040204" pitchFamily="34" charset="-128"/>
              <a:ea typeface="Meiryo" panose="020B0604030504040204" pitchFamily="34" charset="-128"/>
            </a:endParaRPr>
          </a:p>
        </p:txBody>
      </p:sp>
      <p:pic>
        <p:nvPicPr>
          <p:cNvPr id="43" name="図 42">
            <a:extLst>
              <a:ext uri="{FF2B5EF4-FFF2-40B4-BE49-F238E27FC236}">
                <a16:creationId xmlns:a16="http://schemas.microsoft.com/office/drawing/2014/main" id="{369258BE-ED53-3048-BEAB-DE3C858C5C3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82045" y="4954759"/>
            <a:ext cx="1150354" cy="611331"/>
          </a:xfrm>
          <a:prstGeom prst="rect">
            <a:avLst/>
          </a:prstGeom>
        </p:spPr>
      </p:pic>
      <p:pic>
        <p:nvPicPr>
          <p:cNvPr id="44" name="図 43">
            <a:extLst>
              <a:ext uri="{FF2B5EF4-FFF2-40B4-BE49-F238E27FC236}">
                <a16:creationId xmlns:a16="http://schemas.microsoft.com/office/drawing/2014/main" id="{03FF3C23-40CB-814E-8D6B-E554F7A1E80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39150" y="5535117"/>
            <a:ext cx="596667" cy="596667"/>
          </a:xfrm>
          <a:prstGeom prst="rect">
            <a:avLst/>
          </a:prstGeom>
        </p:spPr>
      </p:pic>
      <p:pic>
        <p:nvPicPr>
          <p:cNvPr id="45" name="図 44">
            <a:extLst>
              <a:ext uri="{FF2B5EF4-FFF2-40B4-BE49-F238E27FC236}">
                <a16:creationId xmlns:a16="http://schemas.microsoft.com/office/drawing/2014/main" id="{B86F2600-9255-E24D-823A-B2C14636AEE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08484" y="4915959"/>
            <a:ext cx="1067343" cy="800507"/>
          </a:xfrm>
          <a:prstGeom prst="rect">
            <a:avLst/>
          </a:prstGeom>
        </p:spPr>
      </p:pic>
      <p:pic>
        <p:nvPicPr>
          <p:cNvPr id="46" name="図 45">
            <a:extLst>
              <a:ext uri="{FF2B5EF4-FFF2-40B4-BE49-F238E27FC236}">
                <a16:creationId xmlns:a16="http://schemas.microsoft.com/office/drawing/2014/main" id="{94B7F8F5-F15F-0C44-8005-F84C4EC73E0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4365" y="5723827"/>
            <a:ext cx="1001450" cy="430712"/>
          </a:xfrm>
          <a:prstGeom prst="rect">
            <a:avLst/>
          </a:prstGeom>
        </p:spPr>
      </p:pic>
      <p:pic>
        <p:nvPicPr>
          <p:cNvPr id="47" name="図 46">
            <a:extLst>
              <a:ext uri="{FF2B5EF4-FFF2-40B4-BE49-F238E27FC236}">
                <a16:creationId xmlns:a16="http://schemas.microsoft.com/office/drawing/2014/main" id="{852F520A-A421-2440-B4F3-D4E5AF524A2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7288" y="5514939"/>
            <a:ext cx="2134171" cy="660325"/>
          </a:xfrm>
          <a:prstGeom prst="rect">
            <a:avLst/>
          </a:prstGeom>
        </p:spPr>
      </p:pic>
      <p:pic>
        <p:nvPicPr>
          <p:cNvPr id="48" name="図 47">
            <a:extLst>
              <a:ext uri="{FF2B5EF4-FFF2-40B4-BE49-F238E27FC236}">
                <a16:creationId xmlns:a16="http://schemas.microsoft.com/office/drawing/2014/main" id="{FE3B5232-2354-FE4A-ACD9-47E662638FE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48629" y="5601786"/>
            <a:ext cx="1127655" cy="529998"/>
          </a:xfrm>
          <a:prstGeom prst="rect">
            <a:avLst/>
          </a:prstGeom>
        </p:spPr>
      </p:pic>
      <p:cxnSp>
        <p:nvCxnSpPr>
          <p:cNvPr id="50" name="直線コネクタ 49">
            <a:extLst>
              <a:ext uri="{FF2B5EF4-FFF2-40B4-BE49-F238E27FC236}">
                <a16:creationId xmlns:a16="http://schemas.microsoft.com/office/drawing/2014/main" id="{475C5411-56EA-9D41-970C-2F5706E80A7C}"/>
              </a:ext>
            </a:extLst>
          </p:cNvPr>
          <p:cNvCxnSpPr>
            <a:stCxn id="31" idx="2"/>
            <a:endCxn id="38" idx="0"/>
          </p:cNvCxnSpPr>
          <p:nvPr/>
        </p:nvCxnSpPr>
        <p:spPr>
          <a:xfrm>
            <a:off x="3266369" y="3369670"/>
            <a:ext cx="0" cy="381568"/>
          </a:xfrm>
          <a:prstGeom prst="line">
            <a:avLst/>
          </a:prstGeom>
          <a:ln w="762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直線コネクタ 50">
            <a:extLst>
              <a:ext uri="{FF2B5EF4-FFF2-40B4-BE49-F238E27FC236}">
                <a16:creationId xmlns:a16="http://schemas.microsoft.com/office/drawing/2014/main" id="{4D9FFA3E-B4E5-BF4A-9EA3-3A1025A3F966}"/>
              </a:ext>
            </a:extLst>
          </p:cNvPr>
          <p:cNvCxnSpPr>
            <a:cxnSpLocks/>
            <a:stCxn id="32" idx="2"/>
            <a:endCxn id="41" idx="1"/>
          </p:cNvCxnSpPr>
          <p:nvPr/>
        </p:nvCxnSpPr>
        <p:spPr>
          <a:xfrm>
            <a:off x="5444971" y="3369670"/>
            <a:ext cx="0" cy="1607367"/>
          </a:xfrm>
          <a:prstGeom prst="line">
            <a:avLst/>
          </a:prstGeom>
          <a:ln w="76200">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sp>
        <p:nvSpPr>
          <p:cNvPr id="56" name="テキスト ボックス 55">
            <a:extLst>
              <a:ext uri="{FF2B5EF4-FFF2-40B4-BE49-F238E27FC236}">
                <a16:creationId xmlns:a16="http://schemas.microsoft.com/office/drawing/2014/main" id="{0F62FDC6-5E43-764A-B889-6457005B567C}"/>
              </a:ext>
            </a:extLst>
          </p:cNvPr>
          <p:cNvSpPr txBox="1"/>
          <p:nvPr/>
        </p:nvSpPr>
        <p:spPr>
          <a:xfrm>
            <a:off x="3068437" y="4758334"/>
            <a:ext cx="1316386"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SSD(</a:t>
            </a:r>
            <a:r>
              <a:rPr lang="en-US" altLang="ja-JP" sz="800" dirty="0">
                <a:latin typeface="Meiryo" panose="020B0604030504040204" pitchFamily="34" charset="-128"/>
                <a:ea typeface="Meiryo" panose="020B0604030504040204" pitchFamily="34" charset="-128"/>
              </a:rPr>
              <a:t>Solid State Drive)</a:t>
            </a:r>
            <a:endParaRPr kumimoji="1" lang="ja-JP" altLang="en-US" sz="800">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A7A6B3B2-2E44-A546-9A27-898203D43328}"/>
              </a:ext>
            </a:extLst>
          </p:cNvPr>
          <p:cNvSpPr txBox="1"/>
          <p:nvPr/>
        </p:nvSpPr>
        <p:spPr>
          <a:xfrm>
            <a:off x="2401738" y="5427395"/>
            <a:ext cx="877163"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Storage Array</a:t>
            </a:r>
            <a:endParaRPr kumimoji="1" lang="ja-JP" altLang="en-US" sz="800">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FB0686F9-8885-6D43-8391-471B0E4EBB09}"/>
              </a:ext>
            </a:extLst>
          </p:cNvPr>
          <p:cNvSpPr txBox="1"/>
          <p:nvPr/>
        </p:nvSpPr>
        <p:spPr>
          <a:xfrm>
            <a:off x="3182045" y="6167480"/>
            <a:ext cx="1287533"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HDD(Hard Disk </a:t>
            </a:r>
            <a:r>
              <a:rPr lang="en-US" altLang="ja-JP" sz="800" dirty="0">
                <a:latin typeface="Meiryo" panose="020B0604030504040204" pitchFamily="34" charset="-128"/>
                <a:ea typeface="Meiryo" panose="020B0604030504040204" pitchFamily="34" charset="-128"/>
              </a:rPr>
              <a:t>Drive)</a:t>
            </a:r>
            <a:endParaRPr kumimoji="1" lang="ja-JP" altLang="en-US" sz="800">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B1A34863-58BA-AA40-B32E-DB2F0B87F559}"/>
              </a:ext>
            </a:extLst>
          </p:cNvPr>
          <p:cNvSpPr txBox="1"/>
          <p:nvPr/>
        </p:nvSpPr>
        <p:spPr>
          <a:xfrm>
            <a:off x="6541942" y="4758334"/>
            <a:ext cx="1486304"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Server-Side Flash Storage</a:t>
            </a:r>
            <a:endParaRPr kumimoji="1" lang="ja-JP" altLang="en-US" sz="800">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B40C6E05-B83A-0A4C-AE65-98ED90F3F74F}"/>
              </a:ext>
            </a:extLst>
          </p:cNvPr>
          <p:cNvSpPr txBox="1"/>
          <p:nvPr/>
        </p:nvSpPr>
        <p:spPr>
          <a:xfrm>
            <a:off x="6489779" y="6186499"/>
            <a:ext cx="867545"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Flash Storage</a:t>
            </a:r>
            <a:endParaRPr kumimoji="1" lang="ja-JP" altLang="en-US" sz="8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D27A25B-5346-4246-9E8C-52D7FD81ADF6}"/>
              </a:ext>
            </a:extLst>
          </p:cNvPr>
          <p:cNvSpPr txBox="1"/>
          <p:nvPr/>
        </p:nvSpPr>
        <p:spPr>
          <a:xfrm>
            <a:off x="7337864" y="6170401"/>
            <a:ext cx="1172117" cy="215444"/>
          </a:xfrm>
          <a:prstGeom prst="rect">
            <a:avLst/>
          </a:prstGeom>
          <a:noFill/>
        </p:spPr>
        <p:txBody>
          <a:bodyPr wrap="none" rtlCol="0">
            <a:spAutoFit/>
          </a:bodyPr>
          <a:lstStyle/>
          <a:p>
            <a:pPr algn="ctr"/>
            <a:r>
              <a:rPr kumimoji="1" lang="en-US" altLang="ja-JP" sz="800" dirty="0">
                <a:latin typeface="Meiryo" panose="020B0604030504040204" pitchFamily="34" charset="-128"/>
                <a:ea typeface="Meiryo" panose="020B0604030504040204" pitchFamily="34" charset="-128"/>
              </a:rPr>
              <a:t>Flash Storage Array</a:t>
            </a:r>
            <a:endParaRPr kumimoji="1" lang="ja-JP" altLang="en-US" sz="800">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26AD1723-F137-D946-B4CB-C234D7C44922}"/>
              </a:ext>
            </a:extLst>
          </p:cNvPr>
          <p:cNvSpPr txBox="1"/>
          <p:nvPr/>
        </p:nvSpPr>
        <p:spPr>
          <a:xfrm>
            <a:off x="4993564" y="6160522"/>
            <a:ext cx="902811" cy="307777"/>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不揮発性</a:t>
            </a:r>
          </a:p>
        </p:txBody>
      </p:sp>
      <p:sp>
        <p:nvSpPr>
          <p:cNvPr id="66" name="テキスト ボックス 65">
            <a:extLst>
              <a:ext uri="{FF2B5EF4-FFF2-40B4-BE49-F238E27FC236}">
                <a16:creationId xmlns:a16="http://schemas.microsoft.com/office/drawing/2014/main" id="{58A4BDFB-DB47-BE4E-8B39-EFC79B403664}"/>
              </a:ext>
            </a:extLst>
          </p:cNvPr>
          <p:cNvSpPr txBox="1"/>
          <p:nvPr/>
        </p:nvSpPr>
        <p:spPr>
          <a:xfrm>
            <a:off x="5818391" y="4420285"/>
            <a:ext cx="646331" cy="276999"/>
          </a:xfrm>
          <a:prstGeom prst="rect">
            <a:avLst/>
          </a:prstGeom>
          <a:noFill/>
        </p:spPr>
        <p:txBody>
          <a:bodyPr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揮発性</a:t>
            </a:r>
          </a:p>
        </p:txBody>
      </p:sp>
      <p:sp>
        <p:nvSpPr>
          <p:cNvPr id="67" name="テキスト ボックス 66">
            <a:extLst>
              <a:ext uri="{FF2B5EF4-FFF2-40B4-BE49-F238E27FC236}">
                <a16:creationId xmlns:a16="http://schemas.microsoft.com/office/drawing/2014/main" id="{0715F44E-D39C-0E49-9366-D3D555498A5B}"/>
              </a:ext>
            </a:extLst>
          </p:cNvPr>
          <p:cNvSpPr txBox="1"/>
          <p:nvPr/>
        </p:nvSpPr>
        <p:spPr>
          <a:xfrm>
            <a:off x="7226761" y="3116884"/>
            <a:ext cx="646331"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揮発性</a:t>
            </a:r>
          </a:p>
        </p:txBody>
      </p:sp>
      <p:sp>
        <p:nvSpPr>
          <p:cNvPr id="39" name="四角形吹き出し 38">
            <a:extLst>
              <a:ext uri="{FF2B5EF4-FFF2-40B4-BE49-F238E27FC236}">
                <a16:creationId xmlns:a16="http://schemas.microsoft.com/office/drawing/2014/main" id="{93608414-089A-F841-95B5-E9A9C7477FE5}"/>
              </a:ext>
            </a:extLst>
          </p:cNvPr>
          <p:cNvSpPr/>
          <p:nvPr/>
        </p:nvSpPr>
        <p:spPr>
          <a:xfrm>
            <a:off x="5542010" y="3919665"/>
            <a:ext cx="1138016" cy="494275"/>
          </a:xfrm>
          <a:prstGeom prst="wedgeRectCallout">
            <a:avLst>
              <a:gd name="adj1" fmla="val -136699"/>
              <a:gd name="adj2" fmla="val 3518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200" b="1" dirty="0">
                <a:solidFill>
                  <a:srgbClr val="FFFFFF"/>
                </a:solidFill>
                <a:latin typeface="Meiryo" panose="020B0604030504040204" pitchFamily="34" charset="-128"/>
                <a:ea typeface="Meiryo" panose="020B0604030504040204" pitchFamily="34" charset="-128"/>
              </a:rPr>
              <a:t>DRAM</a:t>
            </a:r>
          </a:p>
          <a:p>
            <a:pPr algn="ctr"/>
            <a:r>
              <a:rPr lang="en-US" altLang="ja-JP" sz="800" dirty="0">
                <a:solidFill>
                  <a:srgbClr val="FFFFFF"/>
                </a:solidFill>
                <a:latin typeface="Meiryo" panose="020B0604030504040204" pitchFamily="34" charset="-128"/>
                <a:ea typeface="Meiryo" panose="020B0604030504040204" pitchFamily="34" charset="-128"/>
              </a:rPr>
              <a:t>Dynamic Random Access Memory</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68" name="上下矢印 67">
            <a:extLst>
              <a:ext uri="{FF2B5EF4-FFF2-40B4-BE49-F238E27FC236}">
                <a16:creationId xmlns:a16="http://schemas.microsoft.com/office/drawing/2014/main" id="{4613B90B-24A2-7647-93BF-4109A718E562}"/>
              </a:ext>
            </a:extLst>
          </p:cNvPr>
          <p:cNvSpPr/>
          <p:nvPr/>
        </p:nvSpPr>
        <p:spPr>
          <a:xfrm>
            <a:off x="444069" y="1049412"/>
            <a:ext cx="994698" cy="5418887"/>
          </a:xfrm>
          <a:prstGeom prst="upDownArrow">
            <a:avLst>
              <a:gd name="adj1" fmla="val 67275"/>
              <a:gd name="adj2" fmla="val 50000"/>
            </a:avLst>
          </a:prstGeom>
          <a:gradFill flip="none" rotWithShape="1">
            <a:gsLst>
              <a:gs pos="0">
                <a:srgbClr val="C00000"/>
              </a:gs>
              <a:gs pos="50000">
                <a:srgbClr val="FFFBD2">
                  <a:shade val="67500"/>
                  <a:satMod val="115000"/>
                </a:srgbClr>
              </a:gs>
              <a:gs pos="100000">
                <a:schemeClr val="tx2">
                  <a:lumMod val="60000"/>
                  <a:lumOff val="4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b="1" dirty="0">
              <a:solidFill>
                <a:srgbClr val="FFFFFF"/>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50C3CF35-7186-B14D-A5FB-4C414D19D78B}"/>
              </a:ext>
            </a:extLst>
          </p:cNvPr>
          <p:cNvSpPr txBox="1"/>
          <p:nvPr/>
        </p:nvSpPr>
        <p:spPr>
          <a:xfrm>
            <a:off x="592604" y="1512517"/>
            <a:ext cx="697627" cy="553998"/>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速度：速</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容量：小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単価：高</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4065C9C7-39FA-064C-99D3-2CD049B8B30A}"/>
              </a:ext>
            </a:extLst>
          </p:cNvPr>
          <p:cNvSpPr txBox="1"/>
          <p:nvPr/>
        </p:nvSpPr>
        <p:spPr>
          <a:xfrm>
            <a:off x="592604" y="5504811"/>
            <a:ext cx="697627" cy="553998"/>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速度：遅</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容量：大</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単価：低</a:t>
            </a:r>
            <a:endParaRPr kumimoji="1" lang="en-US" altLang="ja-JP"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21721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75E81F21-BC9E-4E4D-B011-CBB7A7828B67}"/>
              </a:ext>
            </a:extLst>
          </p:cNvPr>
          <p:cNvSpPr/>
          <p:nvPr/>
        </p:nvSpPr>
        <p:spPr>
          <a:xfrm>
            <a:off x="871442" y="4340590"/>
            <a:ext cx="2853664" cy="180516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b="1" dirty="0">
              <a:solidFill>
                <a:srgbClr val="FFFFFF"/>
              </a:solidFill>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40CADC83-E727-7343-B591-C63E53FF1C18}"/>
              </a:ext>
            </a:extLst>
          </p:cNvPr>
          <p:cNvSpPr/>
          <p:nvPr/>
        </p:nvSpPr>
        <p:spPr>
          <a:xfrm>
            <a:off x="2976403" y="1339056"/>
            <a:ext cx="5067244" cy="291652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b="1" dirty="0">
              <a:solidFill>
                <a:srgbClr val="FFFFFF"/>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E3D96A04-C9FD-EB4B-A96B-43FA89DBCAF0}"/>
              </a:ext>
            </a:extLst>
          </p:cNvPr>
          <p:cNvSpPr txBox="1"/>
          <p:nvPr/>
        </p:nvSpPr>
        <p:spPr>
          <a:xfrm>
            <a:off x="3160778" y="1582182"/>
            <a:ext cx="1107996"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不揮発性</a:t>
            </a:r>
          </a:p>
        </p:txBody>
      </p:sp>
      <p:sp>
        <p:nvSpPr>
          <p:cNvPr id="2" name="タイトル 1">
            <a:extLst>
              <a:ext uri="{FF2B5EF4-FFF2-40B4-BE49-F238E27FC236}">
                <a16:creationId xmlns:a16="http://schemas.microsoft.com/office/drawing/2014/main" id="{FA84D9A7-A974-B045-A08A-205C9664D72C}"/>
              </a:ext>
            </a:extLst>
          </p:cNvPr>
          <p:cNvSpPr>
            <a:spLocks noGrp="1"/>
          </p:cNvSpPr>
          <p:nvPr>
            <p:ph type="title"/>
          </p:nvPr>
        </p:nvSpPr>
        <p:spPr/>
        <p:txBody>
          <a:bodyPr/>
          <a:lstStyle/>
          <a:p>
            <a:r>
              <a:rPr kumimoji="1" lang="ja-JP" altLang="en-US"/>
              <a:t>容量と速度の違い</a:t>
            </a:r>
          </a:p>
        </p:txBody>
      </p:sp>
      <p:sp>
        <p:nvSpPr>
          <p:cNvPr id="3" name="スライド番号プレースホルダー 2">
            <a:extLst>
              <a:ext uri="{FF2B5EF4-FFF2-40B4-BE49-F238E27FC236}">
                <a16:creationId xmlns:a16="http://schemas.microsoft.com/office/drawing/2014/main" id="{3947F156-DC8E-764F-92CE-C60D8A7D545D}"/>
              </a:ext>
            </a:extLst>
          </p:cNvPr>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cxnSp>
        <p:nvCxnSpPr>
          <p:cNvPr id="5" name="直線矢印コネクタ 4">
            <a:extLst>
              <a:ext uri="{FF2B5EF4-FFF2-40B4-BE49-F238E27FC236}">
                <a16:creationId xmlns:a16="http://schemas.microsoft.com/office/drawing/2014/main" id="{20C82332-D084-344E-A3F9-4E0B3EE8BE66}"/>
              </a:ext>
            </a:extLst>
          </p:cNvPr>
          <p:cNvCxnSpPr>
            <a:cxnSpLocks/>
          </p:cNvCxnSpPr>
          <p:nvPr/>
        </p:nvCxnSpPr>
        <p:spPr>
          <a:xfrm flipV="1">
            <a:off x="767114" y="1356258"/>
            <a:ext cx="0" cy="4884983"/>
          </a:xfrm>
          <a:prstGeom prst="straightConnector1">
            <a:avLst/>
          </a:prstGeom>
          <a:ln>
            <a:solidFill>
              <a:schemeClr val="tx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228A5FAA-B392-4041-A93F-B2ACCC0F7201}"/>
              </a:ext>
            </a:extLst>
          </p:cNvPr>
          <p:cNvCxnSpPr>
            <a:cxnSpLocks/>
          </p:cNvCxnSpPr>
          <p:nvPr/>
        </p:nvCxnSpPr>
        <p:spPr>
          <a:xfrm flipV="1">
            <a:off x="767114" y="6241241"/>
            <a:ext cx="7247694" cy="1"/>
          </a:xfrm>
          <a:prstGeom prst="straightConnector1">
            <a:avLst/>
          </a:prstGeom>
          <a:ln>
            <a:solidFill>
              <a:schemeClr val="accent3">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7C67BFCB-FAC8-974C-BE69-1D6092BA6565}"/>
              </a:ext>
            </a:extLst>
          </p:cNvPr>
          <p:cNvSpPr txBox="1"/>
          <p:nvPr/>
        </p:nvSpPr>
        <p:spPr>
          <a:xfrm>
            <a:off x="495244" y="1036020"/>
            <a:ext cx="543739" cy="307777"/>
          </a:xfrm>
          <a:prstGeom prst="rect">
            <a:avLst/>
          </a:prstGeom>
          <a:noFill/>
        </p:spPr>
        <p:txBody>
          <a:bodyPr wrap="none" rtlCol="0">
            <a:spAutoFit/>
          </a:bodyPr>
          <a:lstStyle/>
          <a:p>
            <a:pPr algn="ctr"/>
            <a:r>
              <a:rPr lang="ja-JP" altLang="en-US" sz="1400">
                <a:solidFill>
                  <a:schemeClr val="tx2">
                    <a:lumMod val="60000"/>
                    <a:lumOff val="40000"/>
                  </a:schemeClr>
                </a:solidFill>
                <a:latin typeface="Meiryo" panose="020B0604030504040204" pitchFamily="34" charset="-128"/>
                <a:ea typeface="Meiryo" panose="020B0604030504040204" pitchFamily="34" charset="-128"/>
              </a:rPr>
              <a:t>容量</a:t>
            </a:r>
            <a:endParaRPr kumimoji="1" lang="ja-JP" altLang="en-US" sz="1400">
              <a:solidFill>
                <a:schemeClr val="tx2">
                  <a:lumMod val="60000"/>
                  <a:lumOff val="4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F64C8326-A9A6-8749-AB1F-9CFA2201EEDD}"/>
              </a:ext>
            </a:extLst>
          </p:cNvPr>
          <p:cNvSpPr txBox="1"/>
          <p:nvPr/>
        </p:nvSpPr>
        <p:spPr>
          <a:xfrm>
            <a:off x="8043647" y="6105110"/>
            <a:ext cx="543739" cy="307777"/>
          </a:xfrm>
          <a:prstGeom prst="rect">
            <a:avLst/>
          </a:prstGeom>
          <a:noFill/>
        </p:spPr>
        <p:txBody>
          <a:bodyPr wrap="none" rtlCol="0">
            <a:spAutoFit/>
          </a:bodyPr>
          <a:lstStyle/>
          <a:p>
            <a:pPr algn="ctr"/>
            <a:r>
              <a:rPr lang="ja-JP" altLang="en-US" sz="1400">
                <a:solidFill>
                  <a:schemeClr val="accent3">
                    <a:lumMod val="60000"/>
                    <a:lumOff val="40000"/>
                  </a:schemeClr>
                </a:solidFill>
                <a:latin typeface="Meiryo" panose="020B0604030504040204" pitchFamily="34" charset="-128"/>
                <a:ea typeface="Meiryo" panose="020B0604030504040204" pitchFamily="34" charset="-128"/>
              </a:rPr>
              <a:t>速度</a:t>
            </a:r>
            <a:endParaRPr kumimoji="1" lang="ja-JP" altLang="en-US" sz="1400">
              <a:solidFill>
                <a:schemeClr val="accent3">
                  <a:lumMod val="60000"/>
                  <a:lumOff val="4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9CD92E4C-12AD-DB41-97D3-AFEDC85043C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1463" y="4843217"/>
            <a:ext cx="1381360" cy="1036020"/>
          </a:xfrm>
          <a:prstGeom prst="rect">
            <a:avLst/>
          </a:prstGeom>
        </p:spPr>
      </p:pic>
      <p:pic>
        <p:nvPicPr>
          <p:cNvPr id="13" name="図 12">
            <a:extLst>
              <a:ext uri="{FF2B5EF4-FFF2-40B4-BE49-F238E27FC236}">
                <a16:creationId xmlns:a16="http://schemas.microsoft.com/office/drawing/2014/main" id="{84222F9E-9B62-D847-B55B-C85E37BE931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2823" y="4480626"/>
            <a:ext cx="942068" cy="510287"/>
          </a:xfrm>
          <a:prstGeom prst="rect">
            <a:avLst/>
          </a:prstGeom>
        </p:spPr>
      </p:pic>
      <p:pic>
        <p:nvPicPr>
          <p:cNvPr id="14" name="図 13">
            <a:extLst>
              <a:ext uri="{FF2B5EF4-FFF2-40B4-BE49-F238E27FC236}">
                <a16:creationId xmlns:a16="http://schemas.microsoft.com/office/drawing/2014/main" id="{5192F9F6-B7DB-7C45-8BBE-0E9BE74103B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37124" y="2047274"/>
            <a:ext cx="1150354" cy="611331"/>
          </a:xfrm>
          <a:prstGeom prst="rect">
            <a:avLst/>
          </a:prstGeom>
        </p:spPr>
      </p:pic>
      <p:pic>
        <p:nvPicPr>
          <p:cNvPr id="15" name="図 14">
            <a:extLst>
              <a:ext uri="{FF2B5EF4-FFF2-40B4-BE49-F238E27FC236}">
                <a16:creationId xmlns:a16="http://schemas.microsoft.com/office/drawing/2014/main" id="{DAD79841-0F22-F54F-A6CB-369782767A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9414" y="1513550"/>
            <a:ext cx="596667" cy="596667"/>
          </a:xfrm>
          <a:prstGeom prst="rect">
            <a:avLst/>
          </a:prstGeom>
        </p:spPr>
      </p:pic>
      <p:pic>
        <p:nvPicPr>
          <p:cNvPr id="16" name="図 15">
            <a:extLst>
              <a:ext uri="{FF2B5EF4-FFF2-40B4-BE49-F238E27FC236}">
                <a16:creationId xmlns:a16="http://schemas.microsoft.com/office/drawing/2014/main" id="{45C97891-A261-3346-8F07-AFC06A28280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82826" y="2658605"/>
            <a:ext cx="1001450" cy="430712"/>
          </a:xfrm>
          <a:prstGeom prst="rect">
            <a:avLst/>
          </a:prstGeom>
        </p:spPr>
      </p:pic>
      <p:pic>
        <p:nvPicPr>
          <p:cNvPr id="17" name="図 16">
            <a:extLst>
              <a:ext uri="{FF2B5EF4-FFF2-40B4-BE49-F238E27FC236}">
                <a16:creationId xmlns:a16="http://schemas.microsoft.com/office/drawing/2014/main" id="{9B3C071B-A2E0-0942-8121-884CA336726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95705" y="2833409"/>
            <a:ext cx="887838" cy="665878"/>
          </a:xfrm>
          <a:prstGeom prst="rect">
            <a:avLst/>
          </a:prstGeom>
        </p:spPr>
      </p:pic>
      <p:sp>
        <p:nvSpPr>
          <p:cNvPr id="18" name="テキスト ボックス 17">
            <a:extLst>
              <a:ext uri="{FF2B5EF4-FFF2-40B4-BE49-F238E27FC236}">
                <a16:creationId xmlns:a16="http://schemas.microsoft.com/office/drawing/2014/main" id="{3500E46B-26F0-B548-BADF-F1EEDD2BD046}"/>
              </a:ext>
            </a:extLst>
          </p:cNvPr>
          <p:cNvSpPr txBox="1"/>
          <p:nvPr/>
        </p:nvSpPr>
        <p:spPr>
          <a:xfrm>
            <a:off x="6165214" y="2694909"/>
            <a:ext cx="494174"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SSD</a:t>
            </a:r>
            <a:endParaRPr kumimoji="1" lang="ja-JP" altLang="en-US" sz="12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D79BBCD6-5A22-B94D-9F26-3E03FED7E1A8}"/>
              </a:ext>
            </a:extLst>
          </p:cNvPr>
          <p:cNvSpPr txBox="1"/>
          <p:nvPr/>
        </p:nvSpPr>
        <p:spPr>
          <a:xfrm>
            <a:off x="7293091" y="2133588"/>
            <a:ext cx="529312"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HDD</a:t>
            </a:r>
            <a:endParaRPr kumimoji="1" lang="ja-JP" altLang="en-US" sz="1200">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22DBF246-9297-784C-A30E-C46D0ED90320}"/>
              </a:ext>
            </a:extLst>
          </p:cNvPr>
          <p:cNvSpPr txBox="1"/>
          <p:nvPr/>
        </p:nvSpPr>
        <p:spPr>
          <a:xfrm>
            <a:off x="3137023" y="3505718"/>
            <a:ext cx="1205202" cy="461665"/>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Server-Side </a:t>
            </a:r>
          </a:p>
          <a:p>
            <a:pPr algn="ctr"/>
            <a:r>
              <a:rPr kumimoji="1" lang="en-US" altLang="ja-JP" sz="1200" dirty="0">
                <a:latin typeface="Meiryo" panose="020B0604030504040204" pitchFamily="34" charset="-128"/>
                <a:ea typeface="Meiryo" panose="020B0604030504040204" pitchFamily="34" charset="-128"/>
              </a:rPr>
              <a:t>Flash Storage</a:t>
            </a:r>
            <a:endParaRPr kumimoji="1" lang="ja-JP" altLang="en-US" sz="1200">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1126979B-11FF-0140-A1CB-B53ACCB661D9}"/>
              </a:ext>
            </a:extLst>
          </p:cNvPr>
          <p:cNvSpPr txBox="1"/>
          <p:nvPr/>
        </p:nvSpPr>
        <p:spPr>
          <a:xfrm>
            <a:off x="4580950" y="3099603"/>
            <a:ext cx="1205202"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Flash Storage</a:t>
            </a:r>
            <a:endParaRPr kumimoji="1" lang="ja-JP" altLang="en-US" sz="120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14427A9-DD59-E34B-94FB-464E78595A33}"/>
              </a:ext>
            </a:extLst>
          </p:cNvPr>
          <p:cNvSpPr txBox="1"/>
          <p:nvPr/>
        </p:nvSpPr>
        <p:spPr>
          <a:xfrm>
            <a:off x="2401028" y="4891086"/>
            <a:ext cx="638316"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DRAM</a:t>
            </a:r>
          </a:p>
        </p:txBody>
      </p:sp>
      <p:sp>
        <p:nvSpPr>
          <p:cNvPr id="23" name="テキスト ボックス 22">
            <a:extLst>
              <a:ext uri="{FF2B5EF4-FFF2-40B4-BE49-F238E27FC236}">
                <a16:creationId xmlns:a16="http://schemas.microsoft.com/office/drawing/2014/main" id="{326E0DBF-3F93-D94A-A8B9-7FE8E97F6934}"/>
              </a:ext>
            </a:extLst>
          </p:cNvPr>
          <p:cNvSpPr txBox="1"/>
          <p:nvPr/>
        </p:nvSpPr>
        <p:spPr>
          <a:xfrm>
            <a:off x="1016384" y="5641016"/>
            <a:ext cx="1210588" cy="400110"/>
          </a:xfrm>
          <a:prstGeom prst="rect">
            <a:avLst/>
          </a:prstGeom>
          <a:noFill/>
        </p:spPr>
        <p:txBody>
          <a:bodyPr wrap="none" rtlCol="0">
            <a:spAutoFit/>
          </a:bodyPr>
          <a:lstStyle/>
          <a:p>
            <a:pPr algn="ctr"/>
            <a:r>
              <a:rPr lang="en-US" altLang="ja-JP" sz="1200" dirty="0">
                <a:latin typeface="Meiryo" panose="020B0604030504040204" pitchFamily="34" charset="-128"/>
                <a:ea typeface="Meiryo" panose="020B0604030504040204" pitchFamily="34" charset="-128"/>
              </a:rPr>
              <a:t>S</a:t>
            </a:r>
            <a:r>
              <a:rPr kumimoji="1" lang="en-US" altLang="ja-JP" sz="1200" dirty="0">
                <a:latin typeface="Meiryo" panose="020B0604030504040204" pitchFamily="34" charset="-128"/>
                <a:ea typeface="Meiryo" panose="020B0604030504040204" pitchFamily="34" charset="-128"/>
              </a:rPr>
              <a:t>RAM</a:t>
            </a:r>
          </a:p>
          <a:p>
            <a:pPr algn="ctr"/>
            <a:r>
              <a:rPr lang="ja-JP" altLang="en-US" sz="800">
                <a:latin typeface="Meiryo" panose="020B0604030504040204" pitchFamily="34" charset="-128"/>
                <a:ea typeface="Meiryo" panose="020B0604030504040204" pitchFamily="34" charset="-128"/>
              </a:rPr>
              <a:t>（</a:t>
            </a:r>
            <a:r>
              <a:rPr lang="en-US" altLang="ja-JP" sz="800" dirty="0">
                <a:latin typeface="Meiryo" panose="020B0604030504040204" pitchFamily="34" charset="-128"/>
                <a:ea typeface="Meiryo" panose="020B0604030504040204" pitchFamily="34" charset="-128"/>
              </a:rPr>
              <a:t>CPU</a:t>
            </a:r>
            <a:r>
              <a:rPr lang="ja-JP" altLang="en-US" sz="800">
                <a:latin typeface="Meiryo" panose="020B0604030504040204" pitchFamily="34" charset="-128"/>
                <a:ea typeface="Meiryo" panose="020B0604030504040204" pitchFamily="34" charset="-128"/>
              </a:rPr>
              <a:t>内キャッシュ）</a:t>
            </a:r>
            <a:endParaRPr kumimoji="1" lang="en-US" altLang="ja-JP" sz="800" dirty="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7714509F-815E-C44B-8304-6E8BB9754D47}"/>
              </a:ext>
            </a:extLst>
          </p:cNvPr>
          <p:cNvSpPr txBox="1"/>
          <p:nvPr/>
        </p:nvSpPr>
        <p:spPr>
          <a:xfrm>
            <a:off x="377263" y="5879237"/>
            <a:ext cx="389850" cy="276999"/>
          </a:xfrm>
          <a:prstGeom prst="rect">
            <a:avLst/>
          </a:prstGeom>
          <a:noFill/>
        </p:spPr>
        <p:txBody>
          <a:bodyPr wrap="none" rtlCol="0">
            <a:spAutoFit/>
          </a:bodyPr>
          <a:lstStyle/>
          <a:p>
            <a:r>
              <a:rPr lang="en-US" altLang="ja-JP" sz="1200" dirty="0">
                <a:solidFill>
                  <a:srgbClr val="0070C0"/>
                </a:solidFill>
                <a:latin typeface="Meiryo" panose="020B0604030504040204" pitchFamily="34" charset="-128"/>
                <a:ea typeface="Meiryo" panose="020B0604030504040204" pitchFamily="34" charset="-128"/>
              </a:rPr>
              <a:t>KB</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095F48AD-FF1E-2F40-B2AC-BB85DFE6D1C5}"/>
              </a:ext>
            </a:extLst>
          </p:cNvPr>
          <p:cNvSpPr txBox="1"/>
          <p:nvPr/>
        </p:nvSpPr>
        <p:spPr>
          <a:xfrm>
            <a:off x="363637" y="5468547"/>
            <a:ext cx="417102" cy="276999"/>
          </a:xfrm>
          <a:prstGeom prst="rect">
            <a:avLst/>
          </a:prstGeom>
          <a:noFill/>
        </p:spPr>
        <p:txBody>
          <a:bodyPr wrap="none" rtlCol="0">
            <a:spAutoFit/>
          </a:bodyPr>
          <a:lstStyle/>
          <a:p>
            <a:r>
              <a:rPr lang="en-US" altLang="ja-JP" sz="1200" dirty="0">
                <a:solidFill>
                  <a:srgbClr val="0070C0"/>
                </a:solidFill>
                <a:latin typeface="Meiryo" panose="020B0604030504040204" pitchFamily="34" charset="-128"/>
                <a:ea typeface="Meiryo" panose="020B0604030504040204" pitchFamily="34" charset="-128"/>
              </a:rPr>
              <a:t>MB</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E500FE70-48A5-7B45-978C-84A3BC169114}"/>
              </a:ext>
            </a:extLst>
          </p:cNvPr>
          <p:cNvSpPr txBox="1"/>
          <p:nvPr/>
        </p:nvSpPr>
        <p:spPr>
          <a:xfrm>
            <a:off x="361877" y="4342151"/>
            <a:ext cx="401072" cy="276999"/>
          </a:xfrm>
          <a:prstGeom prst="rect">
            <a:avLst/>
          </a:prstGeom>
          <a:noFill/>
        </p:spPr>
        <p:txBody>
          <a:bodyPr wrap="none" rtlCol="0">
            <a:spAutoFit/>
          </a:bodyPr>
          <a:lstStyle/>
          <a:p>
            <a:r>
              <a:rPr lang="en-US" altLang="ja-JP" sz="1200" dirty="0">
                <a:solidFill>
                  <a:srgbClr val="0070C0"/>
                </a:solidFill>
                <a:latin typeface="Meiryo" panose="020B0604030504040204" pitchFamily="34" charset="-128"/>
                <a:ea typeface="Meiryo" panose="020B0604030504040204" pitchFamily="34" charset="-128"/>
              </a:rPr>
              <a:t>GB</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3C66F8C1-4F27-F94B-8D6C-E2402F49EE41}"/>
              </a:ext>
            </a:extLst>
          </p:cNvPr>
          <p:cNvSpPr txBox="1"/>
          <p:nvPr/>
        </p:nvSpPr>
        <p:spPr>
          <a:xfrm>
            <a:off x="379667" y="3043954"/>
            <a:ext cx="401072" cy="276999"/>
          </a:xfrm>
          <a:prstGeom prst="rect">
            <a:avLst/>
          </a:prstGeom>
          <a:noFill/>
        </p:spPr>
        <p:txBody>
          <a:bodyPr wrap="none" rtlCol="0">
            <a:spAutoFit/>
          </a:bodyPr>
          <a:lstStyle/>
          <a:p>
            <a:r>
              <a:rPr lang="en-US" altLang="ja-JP" sz="1200" dirty="0">
                <a:solidFill>
                  <a:srgbClr val="0070C0"/>
                </a:solidFill>
                <a:latin typeface="Meiryo" panose="020B0604030504040204" pitchFamily="34" charset="-128"/>
                <a:ea typeface="Meiryo" panose="020B0604030504040204" pitchFamily="34" charset="-128"/>
              </a:rPr>
              <a:t>TB</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88475B5-A436-934C-8C99-285C90B6D68D}"/>
              </a:ext>
            </a:extLst>
          </p:cNvPr>
          <p:cNvSpPr txBox="1"/>
          <p:nvPr/>
        </p:nvSpPr>
        <p:spPr>
          <a:xfrm>
            <a:off x="1298512" y="6274387"/>
            <a:ext cx="646331" cy="276999"/>
          </a:xfrm>
          <a:prstGeom prst="rect">
            <a:avLst/>
          </a:prstGeom>
          <a:noFill/>
        </p:spPr>
        <p:txBody>
          <a:bodyPr wrap="none" rtlCol="0">
            <a:spAutoFit/>
          </a:bodyPr>
          <a:lstStyle/>
          <a:p>
            <a:pPr algn="ctr"/>
            <a:r>
              <a:rPr kumimoji="1" lang="ja-JP" altLang="en-US" sz="1200">
                <a:solidFill>
                  <a:srgbClr val="00B050"/>
                </a:solidFill>
                <a:latin typeface="Meiryo" panose="020B0604030504040204" pitchFamily="34" charset="-128"/>
                <a:ea typeface="Meiryo" panose="020B0604030504040204" pitchFamily="34" charset="-128"/>
              </a:rPr>
              <a:t>ナノ秒</a:t>
            </a:r>
          </a:p>
        </p:txBody>
      </p:sp>
      <p:sp>
        <p:nvSpPr>
          <p:cNvPr id="29" name="テキスト ボックス 28">
            <a:extLst>
              <a:ext uri="{FF2B5EF4-FFF2-40B4-BE49-F238E27FC236}">
                <a16:creationId xmlns:a16="http://schemas.microsoft.com/office/drawing/2014/main" id="{575A46B0-4D99-3444-B726-652EEEF4E531}"/>
              </a:ext>
            </a:extLst>
          </p:cNvPr>
          <p:cNvSpPr txBox="1"/>
          <p:nvPr/>
        </p:nvSpPr>
        <p:spPr>
          <a:xfrm>
            <a:off x="3411873" y="6277522"/>
            <a:ext cx="954107" cy="276999"/>
          </a:xfrm>
          <a:prstGeom prst="rect">
            <a:avLst/>
          </a:prstGeom>
          <a:noFill/>
        </p:spPr>
        <p:txBody>
          <a:bodyPr wrap="none" rtlCol="0">
            <a:spAutoFit/>
          </a:bodyPr>
          <a:lstStyle/>
          <a:p>
            <a:pPr algn="ctr"/>
            <a:r>
              <a:rPr kumimoji="1" lang="ja-JP" altLang="en-US" sz="1200">
                <a:solidFill>
                  <a:srgbClr val="00B050"/>
                </a:solidFill>
                <a:latin typeface="Meiryo" panose="020B0604030504040204" pitchFamily="34" charset="-128"/>
                <a:ea typeface="Meiryo" panose="020B0604030504040204" pitchFamily="34" charset="-128"/>
              </a:rPr>
              <a:t>マイクロ秒</a:t>
            </a:r>
          </a:p>
        </p:txBody>
      </p:sp>
      <p:sp>
        <p:nvSpPr>
          <p:cNvPr id="30" name="テキスト ボックス 29">
            <a:extLst>
              <a:ext uri="{FF2B5EF4-FFF2-40B4-BE49-F238E27FC236}">
                <a16:creationId xmlns:a16="http://schemas.microsoft.com/office/drawing/2014/main" id="{2B8B6F0E-5AF1-2F4D-AD90-D5F005748606}"/>
              </a:ext>
            </a:extLst>
          </p:cNvPr>
          <p:cNvSpPr txBox="1"/>
          <p:nvPr/>
        </p:nvSpPr>
        <p:spPr>
          <a:xfrm>
            <a:off x="7209750" y="6271200"/>
            <a:ext cx="646331" cy="276999"/>
          </a:xfrm>
          <a:prstGeom prst="rect">
            <a:avLst/>
          </a:prstGeom>
          <a:noFill/>
        </p:spPr>
        <p:txBody>
          <a:bodyPr wrap="none" rtlCol="0">
            <a:spAutoFit/>
          </a:bodyPr>
          <a:lstStyle/>
          <a:p>
            <a:pPr algn="ctr"/>
            <a:r>
              <a:rPr kumimoji="1" lang="ja-JP" altLang="en-US" sz="1200">
                <a:solidFill>
                  <a:srgbClr val="00B050"/>
                </a:solidFill>
                <a:latin typeface="Meiryo" panose="020B0604030504040204" pitchFamily="34" charset="-128"/>
                <a:ea typeface="Meiryo" panose="020B0604030504040204" pitchFamily="34" charset="-128"/>
              </a:rPr>
              <a:t>ミリ秒</a:t>
            </a:r>
          </a:p>
        </p:txBody>
      </p:sp>
      <p:sp>
        <p:nvSpPr>
          <p:cNvPr id="38" name="テキスト ボックス 37">
            <a:extLst>
              <a:ext uri="{FF2B5EF4-FFF2-40B4-BE49-F238E27FC236}">
                <a16:creationId xmlns:a16="http://schemas.microsoft.com/office/drawing/2014/main" id="{59EE6FED-0082-FF45-84F6-1A65E6A6B232}"/>
              </a:ext>
            </a:extLst>
          </p:cNvPr>
          <p:cNvSpPr txBox="1"/>
          <p:nvPr/>
        </p:nvSpPr>
        <p:spPr>
          <a:xfrm>
            <a:off x="2722196" y="5660038"/>
            <a:ext cx="877163" cy="369332"/>
          </a:xfrm>
          <a:prstGeom prst="rect">
            <a:avLst/>
          </a:prstGeom>
          <a:noFill/>
        </p:spPr>
        <p:txBody>
          <a:bodyPr wrap="none" rtlCol="0">
            <a:spAutoFit/>
          </a:bodyPr>
          <a:lstStyle/>
          <a:p>
            <a:r>
              <a:rPr kumimoji="1" lang="ja-JP" altLang="en-US">
                <a:solidFill>
                  <a:schemeClr val="accent3">
                    <a:lumMod val="50000"/>
                  </a:schemeClr>
                </a:solidFill>
                <a:latin typeface="Meiryo" panose="020B0604030504040204" pitchFamily="34" charset="-128"/>
                <a:ea typeface="Meiryo" panose="020B0604030504040204" pitchFamily="34" charset="-128"/>
              </a:rPr>
              <a:t>揮発性</a:t>
            </a:r>
          </a:p>
        </p:txBody>
      </p:sp>
      <p:sp>
        <p:nvSpPr>
          <p:cNvPr id="39" name="テキスト ボックス 38">
            <a:extLst>
              <a:ext uri="{FF2B5EF4-FFF2-40B4-BE49-F238E27FC236}">
                <a16:creationId xmlns:a16="http://schemas.microsoft.com/office/drawing/2014/main" id="{CA556F92-2055-6A4C-B796-95557632BB83}"/>
              </a:ext>
            </a:extLst>
          </p:cNvPr>
          <p:cNvSpPr txBox="1"/>
          <p:nvPr/>
        </p:nvSpPr>
        <p:spPr>
          <a:xfrm>
            <a:off x="6242112" y="2971908"/>
            <a:ext cx="1555619" cy="276999"/>
          </a:xfrm>
          <a:prstGeom prst="rect">
            <a:avLst/>
          </a:prstGeom>
          <a:noFill/>
        </p:spPr>
        <p:txBody>
          <a:bodyPr wrap="non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　</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SATA/SAS</a:t>
            </a:r>
            <a:r>
              <a:rPr kumimoji="1" lang="ja-JP" altLang="en-US" sz="1200">
                <a:solidFill>
                  <a:schemeClr val="accent6">
                    <a:lumMod val="50000"/>
                  </a:schemeClr>
                </a:solidFill>
                <a:latin typeface="Meiryo" panose="020B0604030504040204" pitchFamily="34" charset="-128"/>
                <a:ea typeface="Meiryo" panose="020B0604030504040204" pitchFamily="34" charset="-128"/>
              </a:rPr>
              <a:t>　</a:t>
            </a:r>
            <a:r>
              <a:rPr lang="ja-JP" altLang="en-US" sz="1200">
                <a:solidFill>
                  <a:schemeClr val="accent6">
                    <a:lumMod val="50000"/>
                  </a:schemeClr>
                </a:solidFill>
                <a:latin typeface="Meiryo" panose="020B0604030504040204" pitchFamily="34" charset="-128"/>
                <a:ea typeface="Meiryo" panose="020B0604030504040204" pitchFamily="34" charset="-128"/>
              </a:rPr>
              <a:t>→</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16BB1740-26D5-6C43-BBD1-0AB1B52AC374}"/>
              </a:ext>
            </a:extLst>
          </p:cNvPr>
          <p:cNvSpPr txBox="1"/>
          <p:nvPr/>
        </p:nvSpPr>
        <p:spPr>
          <a:xfrm>
            <a:off x="3439315" y="2490147"/>
            <a:ext cx="1658917" cy="276999"/>
          </a:xfrm>
          <a:prstGeom prst="rect">
            <a:avLst/>
          </a:prstGeom>
          <a:noFill/>
        </p:spPr>
        <p:txBody>
          <a:bodyPr wrap="non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　</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PCIe/</a:t>
            </a:r>
            <a:r>
              <a:rPr kumimoji="1" lang="en-US" altLang="ja-JP" sz="1200" dirty="0" err="1">
                <a:solidFill>
                  <a:schemeClr val="accent6">
                    <a:lumMod val="50000"/>
                  </a:schemeClr>
                </a:solidFill>
                <a:latin typeface="Meiryo" panose="020B0604030504040204" pitchFamily="34" charset="-128"/>
                <a:ea typeface="Meiryo" panose="020B0604030504040204" pitchFamily="34" charset="-128"/>
              </a:rPr>
              <a:t>NVMe</a:t>
            </a:r>
            <a:r>
              <a:rPr kumimoji="1" lang="ja-JP" altLang="en-US" sz="1200">
                <a:solidFill>
                  <a:schemeClr val="accent6">
                    <a:lumMod val="50000"/>
                  </a:schemeClr>
                </a:solidFill>
                <a:latin typeface="Meiryo" panose="020B0604030504040204" pitchFamily="34" charset="-128"/>
                <a:ea typeface="Meiryo" panose="020B0604030504040204" pitchFamily="34" charset="-128"/>
              </a:rPr>
              <a:t>　</a:t>
            </a:r>
            <a:r>
              <a:rPr lang="ja-JP" altLang="en-US" sz="1200">
                <a:solidFill>
                  <a:schemeClr val="accent6">
                    <a:lumMod val="50000"/>
                  </a:schemeClr>
                </a:solidFill>
                <a:latin typeface="Meiryo" panose="020B0604030504040204" pitchFamily="34" charset="-128"/>
                <a:ea typeface="Meiryo" panose="020B0604030504040204" pitchFamily="34" charset="-128"/>
              </a:rPr>
              <a:t>→</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87501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DAEA7790-027C-054A-B67E-921A1648117D}"/>
              </a:ext>
            </a:extLst>
          </p:cNvPr>
          <p:cNvSpPr/>
          <p:nvPr/>
        </p:nvSpPr>
        <p:spPr>
          <a:xfrm>
            <a:off x="5406620" y="3915352"/>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16BBD3ED-0414-504C-8113-8C069E0574AE}"/>
              </a:ext>
            </a:extLst>
          </p:cNvPr>
          <p:cNvSpPr/>
          <p:nvPr/>
        </p:nvSpPr>
        <p:spPr>
          <a:xfrm>
            <a:off x="6363978" y="3915352"/>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0237BD7F-F391-D044-81D1-B62CD0C27717}"/>
              </a:ext>
            </a:extLst>
          </p:cNvPr>
          <p:cNvSpPr/>
          <p:nvPr/>
        </p:nvSpPr>
        <p:spPr>
          <a:xfrm>
            <a:off x="7321336" y="3915351"/>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FCB1274A-CC95-3B41-9049-C654DAC50BEF}"/>
              </a:ext>
            </a:extLst>
          </p:cNvPr>
          <p:cNvSpPr/>
          <p:nvPr/>
        </p:nvSpPr>
        <p:spPr>
          <a:xfrm>
            <a:off x="5240923" y="4540186"/>
            <a:ext cx="3086868" cy="1952668"/>
          </a:xfrm>
          <a:prstGeom prst="rect">
            <a:avLst/>
          </a:prstGeom>
          <a:solidFill>
            <a:schemeClr val="accent6">
              <a:lumMod val="75000"/>
              <a:alpha val="52157"/>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7B18471-ABA2-9B43-8264-326AD81DD08D}"/>
              </a:ext>
            </a:extLst>
          </p:cNvPr>
          <p:cNvSpPr>
            <a:spLocks noGrp="1"/>
          </p:cNvSpPr>
          <p:nvPr>
            <p:ph type="title"/>
          </p:nvPr>
        </p:nvSpPr>
        <p:spPr/>
        <p:txBody>
          <a:bodyPr/>
          <a:lstStyle/>
          <a:p>
            <a:r>
              <a:rPr kumimoji="1" lang="ja-JP" altLang="en-US"/>
              <a:t>ストレージ構成の変遷</a:t>
            </a:r>
          </a:p>
        </p:txBody>
      </p:sp>
      <p:sp>
        <p:nvSpPr>
          <p:cNvPr id="3" name="スライド番号プレースホルダー 2">
            <a:extLst>
              <a:ext uri="{FF2B5EF4-FFF2-40B4-BE49-F238E27FC236}">
                <a16:creationId xmlns:a16="http://schemas.microsoft.com/office/drawing/2014/main" id="{8CD82976-4DA8-F845-995D-F598AE3C97C1}"/>
              </a:ext>
            </a:extLst>
          </p:cNvPr>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a:extLst>
              <a:ext uri="{FF2B5EF4-FFF2-40B4-BE49-F238E27FC236}">
                <a16:creationId xmlns:a16="http://schemas.microsoft.com/office/drawing/2014/main" id="{3D086836-9C45-A848-8624-1D5CCA8C7904}"/>
              </a:ext>
            </a:extLst>
          </p:cNvPr>
          <p:cNvSpPr/>
          <p:nvPr/>
        </p:nvSpPr>
        <p:spPr>
          <a:xfrm>
            <a:off x="859168" y="24854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F56F6646-57DE-9843-BA49-1BD36095CA76}"/>
              </a:ext>
            </a:extLst>
          </p:cNvPr>
          <p:cNvSpPr/>
          <p:nvPr/>
        </p:nvSpPr>
        <p:spPr>
          <a:xfrm>
            <a:off x="2730926" y="24854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E2AC8226-2826-884E-8026-462A2FF5AF5D}"/>
              </a:ext>
            </a:extLst>
          </p:cNvPr>
          <p:cNvSpPr/>
          <p:nvPr/>
        </p:nvSpPr>
        <p:spPr>
          <a:xfrm>
            <a:off x="3688284" y="24854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BC1D7C6-A3D9-D747-AB7B-837238BE2CA8}"/>
              </a:ext>
            </a:extLst>
          </p:cNvPr>
          <p:cNvSpPr/>
          <p:nvPr/>
        </p:nvSpPr>
        <p:spPr>
          <a:xfrm>
            <a:off x="5406620" y="10555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6B9B3B0-4218-4C47-9808-E197533A4EF8}"/>
              </a:ext>
            </a:extLst>
          </p:cNvPr>
          <p:cNvSpPr/>
          <p:nvPr/>
        </p:nvSpPr>
        <p:spPr>
          <a:xfrm>
            <a:off x="6363978" y="1055550"/>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876F85AF-00F2-2A47-8C16-A03CE93ABF4F}"/>
              </a:ext>
            </a:extLst>
          </p:cNvPr>
          <p:cNvSpPr/>
          <p:nvPr/>
        </p:nvSpPr>
        <p:spPr>
          <a:xfrm>
            <a:off x="7321336" y="1055549"/>
            <a:ext cx="871442" cy="1429901"/>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a:extLst>
              <a:ext uri="{FF2B5EF4-FFF2-40B4-BE49-F238E27FC236}">
                <a16:creationId xmlns:a16="http://schemas.microsoft.com/office/drawing/2014/main" id="{8014A994-FCB8-B64A-A125-40CF73832D92}"/>
              </a:ext>
            </a:extLst>
          </p:cNvPr>
          <p:cNvSpPr/>
          <p:nvPr/>
        </p:nvSpPr>
        <p:spPr>
          <a:xfrm>
            <a:off x="920571" y="3213859"/>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a:extLst>
              <a:ext uri="{FF2B5EF4-FFF2-40B4-BE49-F238E27FC236}">
                <a16:creationId xmlns:a16="http://schemas.microsoft.com/office/drawing/2014/main" id="{A83DD8C5-8DC4-5D4F-AD15-F6D29CCEAA36}"/>
              </a:ext>
            </a:extLst>
          </p:cNvPr>
          <p:cNvSpPr/>
          <p:nvPr/>
        </p:nvSpPr>
        <p:spPr>
          <a:xfrm>
            <a:off x="2789227" y="4259017"/>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柱 14">
            <a:extLst>
              <a:ext uri="{FF2B5EF4-FFF2-40B4-BE49-F238E27FC236}">
                <a16:creationId xmlns:a16="http://schemas.microsoft.com/office/drawing/2014/main" id="{DDF2417E-270D-394C-9CC2-E7C9DB9C00BA}"/>
              </a:ext>
            </a:extLst>
          </p:cNvPr>
          <p:cNvSpPr/>
          <p:nvPr/>
        </p:nvSpPr>
        <p:spPr>
          <a:xfrm>
            <a:off x="3746585" y="4259017"/>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a:extLst>
              <a:ext uri="{FF2B5EF4-FFF2-40B4-BE49-F238E27FC236}">
                <a16:creationId xmlns:a16="http://schemas.microsoft.com/office/drawing/2014/main" id="{0527E1D3-CF1A-D848-9C98-9568ABCDBCBC}"/>
              </a:ext>
            </a:extLst>
          </p:cNvPr>
          <p:cNvSpPr/>
          <p:nvPr/>
        </p:nvSpPr>
        <p:spPr>
          <a:xfrm>
            <a:off x="6153789" y="2743200"/>
            <a:ext cx="1291820" cy="757909"/>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柱 18">
            <a:extLst>
              <a:ext uri="{FF2B5EF4-FFF2-40B4-BE49-F238E27FC236}">
                <a16:creationId xmlns:a16="http://schemas.microsoft.com/office/drawing/2014/main" id="{A0EB182E-AAD7-0646-9039-9CB8474C8E0B}"/>
              </a:ext>
            </a:extLst>
          </p:cNvPr>
          <p:cNvSpPr/>
          <p:nvPr/>
        </p:nvSpPr>
        <p:spPr>
          <a:xfrm>
            <a:off x="5464921" y="4666426"/>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柱 19">
            <a:extLst>
              <a:ext uri="{FF2B5EF4-FFF2-40B4-BE49-F238E27FC236}">
                <a16:creationId xmlns:a16="http://schemas.microsoft.com/office/drawing/2014/main" id="{AE2A263E-037C-1745-B7C1-C825082C1375}"/>
              </a:ext>
            </a:extLst>
          </p:cNvPr>
          <p:cNvSpPr/>
          <p:nvPr/>
        </p:nvSpPr>
        <p:spPr>
          <a:xfrm>
            <a:off x="6422279" y="4666426"/>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柱 20">
            <a:extLst>
              <a:ext uri="{FF2B5EF4-FFF2-40B4-BE49-F238E27FC236}">
                <a16:creationId xmlns:a16="http://schemas.microsoft.com/office/drawing/2014/main" id="{97F70D09-19EF-1446-B525-F22FACCA029E}"/>
              </a:ext>
            </a:extLst>
          </p:cNvPr>
          <p:cNvSpPr/>
          <p:nvPr/>
        </p:nvSpPr>
        <p:spPr>
          <a:xfrm>
            <a:off x="7379637" y="4666426"/>
            <a:ext cx="754840" cy="601418"/>
          </a:xfrm>
          <a:prstGeom prst="can">
            <a:avLst/>
          </a:prstGeom>
          <a:solidFill>
            <a:srgbClr val="00B05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a:extLst>
              <a:ext uri="{FF2B5EF4-FFF2-40B4-BE49-F238E27FC236}">
                <a16:creationId xmlns:a16="http://schemas.microsoft.com/office/drawing/2014/main" id="{258CF050-1C33-004E-A1E6-8549260E3D8F}"/>
              </a:ext>
            </a:extLst>
          </p:cNvPr>
          <p:cNvSpPr/>
          <p:nvPr/>
        </p:nvSpPr>
        <p:spPr>
          <a:xfrm>
            <a:off x="6153789" y="5603001"/>
            <a:ext cx="1291820" cy="757909"/>
          </a:xfrm>
          <a:prstGeom prst="can">
            <a:avLst/>
          </a:prstGeom>
          <a:solidFill>
            <a:schemeClr val="accent3">
              <a:lumMod val="75000"/>
            </a:schemeClr>
          </a:solidFill>
          <a:ln w="28575">
            <a:solidFill>
              <a:schemeClr val="bg1"/>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0AB257D-D5BD-A245-BB55-7AECAABC0A45}"/>
              </a:ext>
            </a:extLst>
          </p:cNvPr>
          <p:cNvSpPr txBox="1"/>
          <p:nvPr/>
        </p:nvSpPr>
        <p:spPr>
          <a:xfrm>
            <a:off x="2771346" y="4407790"/>
            <a:ext cx="790601" cy="461665"/>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DAS</a:t>
            </a:r>
          </a:p>
          <a:p>
            <a:pPr algn="ctr"/>
            <a:r>
              <a:rPr lang="en-US" altLang="ja-JP" sz="600" dirty="0">
                <a:solidFill>
                  <a:schemeClr val="bg1"/>
                </a:solidFill>
                <a:latin typeface="Meiryo" panose="020B0604030504040204" pitchFamily="34" charset="-128"/>
                <a:ea typeface="Meiryo" panose="020B0604030504040204" pitchFamily="34" charset="-128"/>
              </a:rPr>
              <a:t>Direct Attached </a:t>
            </a:r>
          </a:p>
          <a:p>
            <a:pPr algn="ctr"/>
            <a:r>
              <a:rPr lang="en-US" altLang="ja-JP" sz="600" dirty="0">
                <a:solidFill>
                  <a:schemeClr val="bg1"/>
                </a:solidFill>
                <a:latin typeface="Meiryo" panose="020B0604030504040204" pitchFamily="34" charset="-128"/>
                <a:ea typeface="Meiryo" panose="020B0604030504040204" pitchFamily="34" charset="-128"/>
              </a:rPr>
              <a:t>Storage</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894D1B24-EF6E-D640-8DC4-9835CE5C7FA5}"/>
              </a:ext>
            </a:extLst>
          </p:cNvPr>
          <p:cNvSpPr txBox="1"/>
          <p:nvPr/>
        </p:nvSpPr>
        <p:spPr>
          <a:xfrm>
            <a:off x="3728704" y="4413927"/>
            <a:ext cx="790601" cy="461665"/>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DAS</a:t>
            </a:r>
          </a:p>
          <a:p>
            <a:pPr algn="ctr"/>
            <a:r>
              <a:rPr lang="en-US" altLang="ja-JP" sz="600" dirty="0">
                <a:solidFill>
                  <a:schemeClr val="bg1"/>
                </a:solidFill>
                <a:latin typeface="Meiryo" panose="020B0604030504040204" pitchFamily="34" charset="-128"/>
                <a:ea typeface="Meiryo" panose="020B0604030504040204" pitchFamily="34" charset="-128"/>
              </a:rPr>
              <a:t>Direct Attached </a:t>
            </a:r>
          </a:p>
          <a:p>
            <a:pPr algn="ctr"/>
            <a:r>
              <a:rPr lang="en-US" altLang="ja-JP" sz="600" dirty="0">
                <a:solidFill>
                  <a:schemeClr val="bg1"/>
                </a:solidFill>
                <a:latin typeface="Meiryo" panose="020B0604030504040204" pitchFamily="34" charset="-128"/>
                <a:ea typeface="Meiryo" panose="020B0604030504040204" pitchFamily="34" charset="-128"/>
              </a:rPr>
              <a:t>Storage</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ACA43CE5-C38B-FB41-996C-47329FC62CA5}"/>
              </a:ext>
            </a:extLst>
          </p:cNvPr>
          <p:cNvSpPr txBox="1"/>
          <p:nvPr/>
        </p:nvSpPr>
        <p:spPr>
          <a:xfrm>
            <a:off x="6191633" y="2983654"/>
            <a:ext cx="528285" cy="507831"/>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SAN</a:t>
            </a:r>
          </a:p>
          <a:p>
            <a:pPr algn="ctr"/>
            <a:endParaRPr kumimoji="1" lang="en-US" altLang="ja-JP" sz="300" b="1" dirty="0">
              <a:solidFill>
                <a:schemeClr val="bg1"/>
              </a:solidFill>
              <a:latin typeface="Meiryo" panose="020B0604030504040204" pitchFamily="34" charset="-128"/>
              <a:ea typeface="Meiryo" panose="020B0604030504040204" pitchFamily="34" charset="-128"/>
            </a:endParaRPr>
          </a:p>
          <a:p>
            <a:pPr algn="ctr"/>
            <a:r>
              <a:rPr kumimoji="1" lang="en-US" altLang="ja-JP" sz="1200" b="1" dirty="0">
                <a:solidFill>
                  <a:schemeClr val="bg1"/>
                </a:solidFill>
                <a:latin typeface="Meiryo" panose="020B0604030504040204" pitchFamily="34" charset="-128"/>
                <a:ea typeface="Meiryo" panose="020B0604030504040204" pitchFamily="34" charset="-128"/>
              </a:rPr>
              <a:t>NAS</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FB5DAAC8-4870-B547-9FB2-E9642EDBD2D6}"/>
              </a:ext>
            </a:extLst>
          </p:cNvPr>
          <p:cNvSpPr txBox="1"/>
          <p:nvPr/>
        </p:nvSpPr>
        <p:spPr>
          <a:xfrm>
            <a:off x="6600284" y="2960570"/>
            <a:ext cx="885179" cy="553998"/>
          </a:xfrm>
          <a:prstGeom prst="rect">
            <a:avLst/>
          </a:prstGeom>
          <a:noFill/>
        </p:spPr>
        <p:txBody>
          <a:bodyPr wrap="none" rtlCol="0">
            <a:spAutoFit/>
          </a:bodyPr>
          <a:lstStyle/>
          <a:p>
            <a:r>
              <a:rPr lang="en-US" altLang="ja-JP" sz="600" dirty="0">
                <a:solidFill>
                  <a:schemeClr val="bg1"/>
                </a:solidFill>
                <a:latin typeface="Meiryo" panose="020B0604030504040204" pitchFamily="34" charset="-128"/>
                <a:ea typeface="Meiryo" panose="020B0604030504040204" pitchFamily="34" charset="-128"/>
              </a:rPr>
              <a:t>Storage Area </a:t>
            </a:r>
          </a:p>
          <a:p>
            <a:r>
              <a:rPr lang="en-US" altLang="ja-JP" sz="600" dirty="0">
                <a:solidFill>
                  <a:schemeClr val="bg1"/>
                </a:solidFill>
                <a:latin typeface="Meiryo" panose="020B0604030504040204" pitchFamily="34" charset="-128"/>
                <a:ea typeface="Meiryo" panose="020B0604030504040204" pitchFamily="34" charset="-128"/>
              </a:rPr>
              <a:t>Network</a:t>
            </a:r>
          </a:p>
          <a:p>
            <a:endParaRPr lang="en-US" altLang="ja-JP" sz="600" dirty="0">
              <a:solidFill>
                <a:schemeClr val="bg1"/>
              </a:solidFill>
              <a:latin typeface="Meiryo" panose="020B0604030504040204" pitchFamily="34" charset="-128"/>
              <a:ea typeface="Meiryo" panose="020B0604030504040204" pitchFamily="34" charset="-128"/>
            </a:endParaRPr>
          </a:p>
          <a:p>
            <a:r>
              <a:rPr lang="en-US" altLang="ja-JP" sz="600" dirty="0">
                <a:solidFill>
                  <a:schemeClr val="bg1"/>
                </a:solidFill>
                <a:latin typeface="Meiryo" panose="020B0604030504040204" pitchFamily="34" charset="-128"/>
                <a:ea typeface="Meiryo" panose="020B0604030504040204" pitchFamily="34" charset="-128"/>
              </a:rPr>
              <a:t>Network Attached </a:t>
            </a:r>
          </a:p>
          <a:p>
            <a:r>
              <a:rPr lang="en-US" altLang="ja-JP" sz="600" dirty="0">
                <a:solidFill>
                  <a:schemeClr val="bg1"/>
                </a:solidFill>
                <a:latin typeface="Meiryo" panose="020B0604030504040204" pitchFamily="34" charset="-128"/>
                <a:ea typeface="Meiryo" panose="020B0604030504040204" pitchFamily="34" charset="-128"/>
              </a:rPr>
              <a:t>Storage</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1D6D6D60-9C3D-6A4A-86F9-E91C1ACCEC02}"/>
              </a:ext>
            </a:extLst>
          </p:cNvPr>
          <p:cNvSpPr txBox="1"/>
          <p:nvPr/>
        </p:nvSpPr>
        <p:spPr>
          <a:xfrm>
            <a:off x="6229962" y="5875535"/>
            <a:ext cx="1149675" cy="369332"/>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SDS</a:t>
            </a:r>
          </a:p>
          <a:p>
            <a:pPr algn="ctr"/>
            <a:r>
              <a:rPr lang="en-US" altLang="ja-JP" sz="600" dirty="0">
                <a:solidFill>
                  <a:schemeClr val="bg1"/>
                </a:solidFill>
                <a:latin typeface="Meiryo" panose="020B0604030504040204" pitchFamily="34" charset="-128"/>
                <a:ea typeface="Meiryo" panose="020B0604030504040204" pitchFamily="34" charset="-128"/>
              </a:rPr>
              <a:t>Software Defined Storage</a:t>
            </a:r>
            <a:endParaRPr kumimoji="1" lang="ja-JP" altLang="en-US" sz="600">
              <a:solidFill>
                <a:schemeClr val="bg1"/>
              </a:solidFill>
              <a:latin typeface="Meiryo" panose="020B0604030504040204" pitchFamily="34" charset="-128"/>
              <a:ea typeface="Meiryo" panose="020B0604030504040204" pitchFamily="34" charset="-128"/>
            </a:endParaRPr>
          </a:p>
        </p:txBody>
      </p:sp>
      <p:cxnSp>
        <p:nvCxnSpPr>
          <p:cNvPr id="32" name="カギ線コネクタ 31">
            <a:extLst>
              <a:ext uri="{FF2B5EF4-FFF2-40B4-BE49-F238E27FC236}">
                <a16:creationId xmlns:a16="http://schemas.microsoft.com/office/drawing/2014/main" id="{E96A7229-6FE0-1C41-8331-90C9B0FA36EA}"/>
              </a:ext>
            </a:extLst>
          </p:cNvPr>
          <p:cNvCxnSpPr>
            <a:stCxn id="7" idx="2"/>
            <a:endCxn id="17" idx="1"/>
          </p:cNvCxnSpPr>
          <p:nvPr/>
        </p:nvCxnSpPr>
        <p:spPr>
          <a:xfrm rot="16200000" flipH="1">
            <a:off x="6192146" y="2135646"/>
            <a:ext cx="257749" cy="957358"/>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33" name="カギ線コネクタ 32">
            <a:extLst>
              <a:ext uri="{FF2B5EF4-FFF2-40B4-BE49-F238E27FC236}">
                <a16:creationId xmlns:a16="http://schemas.microsoft.com/office/drawing/2014/main" id="{D3182991-0280-D94E-BD7B-D9612A06D843}"/>
              </a:ext>
            </a:extLst>
          </p:cNvPr>
          <p:cNvCxnSpPr>
            <a:cxnSpLocks/>
            <a:stCxn id="9" idx="2"/>
            <a:endCxn id="17" idx="1"/>
          </p:cNvCxnSpPr>
          <p:nvPr/>
        </p:nvCxnSpPr>
        <p:spPr>
          <a:xfrm rot="5400000">
            <a:off x="7149503" y="2135646"/>
            <a:ext cx="257750" cy="957358"/>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0E0BE1EE-1004-B547-B536-2A3D1DAC7EBA}"/>
              </a:ext>
            </a:extLst>
          </p:cNvPr>
          <p:cNvCxnSpPr>
            <a:cxnSpLocks/>
            <a:stCxn id="8" idx="2"/>
            <a:endCxn id="17" idx="1"/>
          </p:cNvCxnSpPr>
          <p:nvPr/>
        </p:nvCxnSpPr>
        <p:spPr>
          <a:xfrm>
            <a:off x="6799699" y="2485451"/>
            <a:ext cx="0" cy="2577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7BDE907C-C780-D84D-9417-343ABCCBBB0E}"/>
              </a:ext>
            </a:extLst>
          </p:cNvPr>
          <p:cNvCxnSpPr>
            <a:cxnSpLocks/>
            <a:stCxn id="12" idx="2"/>
            <a:endCxn id="25" idx="1"/>
          </p:cNvCxnSpPr>
          <p:nvPr/>
        </p:nvCxnSpPr>
        <p:spPr>
          <a:xfrm rot="5400000">
            <a:off x="7149504" y="4995447"/>
            <a:ext cx="257749" cy="957358"/>
          </a:xfrm>
          <a:prstGeom prst="bentConnector3">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42" name="カギ線コネクタ 41">
            <a:extLst>
              <a:ext uri="{FF2B5EF4-FFF2-40B4-BE49-F238E27FC236}">
                <a16:creationId xmlns:a16="http://schemas.microsoft.com/office/drawing/2014/main" id="{FE37AB62-C231-1146-AF7B-516A697BA858}"/>
              </a:ext>
            </a:extLst>
          </p:cNvPr>
          <p:cNvCxnSpPr>
            <a:cxnSpLocks/>
            <a:stCxn id="10" idx="2"/>
            <a:endCxn id="25" idx="1"/>
          </p:cNvCxnSpPr>
          <p:nvPr/>
        </p:nvCxnSpPr>
        <p:spPr>
          <a:xfrm rot="16200000" flipH="1">
            <a:off x="6192146" y="4995448"/>
            <a:ext cx="257748" cy="957358"/>
          </a:xfrm>
          <a:prstGeom prst="bentConnector3">
            <a:avLst>
              <a:gd name="adj1" fmla="val 50000"/>
            </a:avLst>
          </a:prstGeom>
          <a:ln>
            <a:prstDash val="sysDot"/>
          </a:ln>
          <a:effectLst/>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14F601E5-C231-3B47-A80E-38AC1A2A3D79}"/>
              </a:ext>
            </a:extLst>
          </p:cNvPr>
          <p:cNvCxnSpPr>
            <a:cxnSpLocks/>
            <a:stCxn id="11" idx="2"/>
            <a:endCxn id="25" idx="1"/>
          </p:cNvCxnSpPr>
          <p:nvPr/>
        </p:nvCxnSpPr>
        <p:spPr>
          <a:xfrm>
            <a:off x="6799699" y="5345253"/>
            <a:ext cx="0" cy="257748"/>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sp>
        <p:nvSpPr>
          <p:cNvPr id="55" name="V 字形矢印 54">
            <a:extLst>
              <a:ext uri="{FF2B5EF4-FFF2-40B4-BE49-F238E27FC236}">
                <a16:creationId xmlns:a16="http://schemas.microsoft.com/office/drawing/2014/main" id="{8AE8A958-63A0-184D-9210-A1A3AD130643}"/>
              </a:ext>
            </a:extLst>
          </p:cNvPr>
          <p:cNvSpPr/>
          <p:nvPr/>
        </p:nvSpPr>
        <p:spPr>
          <a:xfrm>
            <a:off x="1960470" y="2910639"/>
            <a:ext cx="447995" cy="423029"/>
          </a:xfrm>
          <a:prstGeom prst="notch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V 字形矢印 55">
            <a:extLst>
              <a:ext uri="{FF2B5EF4-FFF2-40B4-BE49-F238E27FC236}">
                <a16:creationId xmlns:a16="http://schemas.microsoft.com/office/drawing/2014/main" id="{3722CECA-A23C-814A-820E-ABD307FF24D4}"/>
              </a:ext>
            </a:extLst>
          </p:cNvPr>
          <p:cNvSpPr/>
          <p:nvPr/>
        </p:nvSpPr>
        <p:spPr>
          <a:xfrm rot="19210593">
            <a:off x="4759176" y="2443155"/>
            <a:ext cx="447995" cy="423029"/>
          </a:xfrm>
          <a:prstGeom prst="notch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V 字形矢印 56">
            <a:extLst>
              <a:ext uri="{FF2B5EF4-FFF2-40B4-BE49-F238E27FC236}">
                <a16:creationId xmlns:a16="http://schemas.microsoft.com/office/drawing/2014/main" id="{4F178230-169B-5E4C-9E0A-2B9DC55B35CB}"/>
              </a:ext>
            </a:extLst>
          </p:cNvPr>
          <p:cNvSpPr/>
          <p:nvPr/>
        </p:nvSpPr>
        <p:spPr>
          <a:xfrm rot="2389407" flipV="1">
            <a:off x="4759176" y="3521016"/>
            <a:ext cx="447995" cy="423029"/>
          </a:xfrm>
          <a:prstGeom prst="notched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DD655615-AA40-B848-AAA6-8EA13B8E332F}"/>
              </a:ext>
            </a:extLst>
          </p:cNvPr>
          <p:cNvSpPr txBox="1"/>
          <p:nvPr/>
        </p:nvSpPr>
        <p:spPr>
          <a:xfrm>
            <a:off x="2748721" y="3042816"/>
            <a:ext cx="1800493"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大容量化と負荷分散</a:t>
            </a:r>
            <a:r>
              <a:rPr lang="ja-JP" altLang="en-US" sz="1050">
                <a:latin typeface="Meiryo" panose="020B0604030504040204" pitchFamily="34" charset="-128"/>
                <a:ea typeface="Meiryo" panose="020B0604030504040204" pitchFamily="34" charset="-128"/>
              </a:rPr>
              <a:t>のため</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本体からストレージを分離</a:t>
            </a:r>
            <a:endParaRPr kumimoji="1" lang="ja-JP" altLang="en-US" sz="1050">
              <a:latin typeface="Meiryo" panose="020B0604030504040204" pitchFamily="34" charset="-128"/>
              <a:ea typeface="Meiryo" panose="020B0604030504040204" pitchFamily="34" charset="-128"/>
            </a:endParaRPr>
          </a:p>
        </p:txBody>
      </p:sp>
      <p:cxnSp>
        <p:nvCxnSpPr>
          <p:cNvPr id="59" name="直線コネクタ 58">
            <a:extLst>
              <a:ext uri="{FF2B5EF4-FFF2-40B4-BE49-F238E27FC236}">
                <a16:creationId xmlns:a16="http://schemas.microsoft.com/office/drawing/2014/main" id="{4D84619E-ACD5-584E-BAB0-492C3ED7EB4A}"/>
              </a:ext>
            </a:extLst>
          </p:cNvPr>
          <p:cNvCxnSpPr>
            <a:cxnSpLocks/>
            <a:stCxn id="5" idx="2"/>
            <a:endCxn id="14" idx="1"/>
          </p:cNvCxnSpPr>
          <p:nvPr/>
        </p:nvCxnSpPr>
        <p:spPr>
          <a:xfrm>
            <a:off x="3166647" y="3915351"/>
            <a:ext cx="0" cy="343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5B4DD48B-B2E4-664F-9D3B-DBDB89591AAE}"/>
              </a:ext>
            </a:extLst>
          </p:cNvPr>
          <p:cNvCxnSpPr>
            <a:cxnSpLocks/>
            <a:stCxn id="6" idx="2"/>
            <a:endCxn id="15" idx="1"/>
          </p:cNvCxnSpPr>
          <p:nvPr/>
        </p:nvCxnSpPr>
        <p:spPr>
          <a:xfrm>
            <a:off x="4124005" y="3915351"/>
            <a:ext cx="0" cy="343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35D55BEB-17F0-7249-974C-6BB0080F0BA3}"/>
              </a:ext>
            </a:extLst>
          </p:cNvPr>
          <p:cNvCxnSpPr>
            <a:cxnSpLocks/>
            <a:stCxn id="5" idx="2"/>
            <a:endCxn id="15" idx="1"/>
          </p:cNvCxnSpPr>
          <p:nvPr/>
        </p:nvCxnSpPr>
        <p:spPr>
          <a:xfrm>
            <a:off x="3166647" y="3915351"/>
            <a:ext cx="957358" cy="34366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D4CB6FF6-0BC8-004F-BA47-E4C7A77D84ED}"/>
              </a:ext>
            </a:extLst>
          </p:cNvPr>
          <p:cNvCxnSpPr>
            <a:cxnSpLocks/>
            <a:stCxn id="6" idx="2"/>
            <a:endCxn id="14" idx="1"/>
          </p:cNvCxnSpPr>
          <p:nvPr/>
        </p:nvCxnSpPr>
        <p:spPr>
          <a:xfrm flipH="1">
            <a:off x="3166647" y="3915351"/>
            <a:ext cx="957358" cy="343666"/>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1" name="正方形/長方形 70">
            <a:extLst>
              <a:ext uri="{FF2B5EF4-FFF2-40B4-BE49-F238E27FC236}">
                <a16:creationId xmlns:a16="http://schemas.microsoft.com/office/drawing/2014/main" id="{59EE6F68-9887-7145-8057-C190CA776C17}"/>
              </a:ext>
            </a:extLst>
          </p:cNvPr>
          <p:cNvSpPr/>
          <p:nvPr/>
        </p:nvSpPr>
        <p:spPr>
          <a:xfrm>
            <a:off x="5494036" y="1245575"/>
            <a:ext cx="2681830" cy="1061829"/>
          </a:xfrm>
          <a:prstGeom prst="rect">
            <a:avLst/>
          </a:prstGeom>
        </p:spPr>
        <p:txBody>
          <a:bodyPr wrap="square">
            <a:spAutoFit/>
          </a:bodyPr>
          <a:lstStyle/>
          <a:p>
            <a:r>
              <a:rPr lang="ja-JP" altLang="en-US" sz="1050">
                <a:latin typeface="Meiryo" panose="020B0604030504040204" pitchFamily="34" charset="-128"/>
                <a:ea typeface="Meiryo" panose="020B0604030504040204" pitchFamily="34" charset="-128"/>
              </a:rPr>
              <a:t>ハードディスクドライブの低価格化と安価なハードディス クドライブを冗長化する</a:t>
            </a:r>
            <a:r>
              <a:rPr lang="en-US" altLang="ja-JP" sz="1050" dirty="0">
                <a:latin typeface="Meiryo" panose="020B0604030504040204" pitchFamily="34" charset="-128"/>
                <a:ea typeface="Meiryo" panose="020B0604030504040204" pitchFamily="34" charset="-128"/>
              </a:rPr>
              <a:t>RAID</a:t>
            </a:r>
            <a:r>
              <a:rPr lang="ja-JP" altLang="en-US" sz="1050">
                <a:latin typeface="Meiryo" panose="020B0604030504040204" pitchFamily="34" charset="-128"/>
                <a:ea typeface="Meiryo" panose="020B0604030504040204" pitchFamily="34" charset="-128"/>
              </a:rPr>
              <a:t>（</a:t>
            </a:r>
            <a:r>
              <a:rPr lang="en-US" altLang="ja-JP" sz="1050" dirty="0">
                <a:latin typeface="Meiryo" panose="020B0604030504040204" pitchFamily="34" charset="-128"/>
                <a:ea typeface="Meiryo" panose="020B0604030504040204" pitchFamily="34" charset="-128"/>
              </a:rPr>
              <a:t>Redundant Arrays of Inexpensive Disk</a:t>
            </a:r>
            <a:r>
              <a:rPr lang="ja-JP" altLang="en-US" sz="1050">
                <a:latin typeface="Meiryo" panose="020B0604030504040204" pitchFamily="34" charset="-128"/>
                <a:ea typeface="Meiryo" panose="020B0604030504040204" pitchFamily="34" charset="-128"/>
              </a:rPr>
              <a:t>）技術により信頼性 が向上、ディスクアレイはさらに低コストかつ大容量化</a:t>
            </a:r>
          </a:p>
        </p:txBody>
      </p:sp>
      <p:sp>
        <p:nvSpPr>
          <p:cNvPr id="72" name="正方形/長方形 71">
            <a:extLst>
              <a:ext uri="{FF2B5EF4-FFF2-40B4-BE49-F238E27FC236}">
                <a16:creationId xmlns:a16="http://schemas.microsoft.com/office/drawing/2014/main" id="{5429DB9B-8136-6C47-B882-076132A614CC}"/>
              </a:ext>
            </a:extLst>
          </p:cNvPr>
          <p:cNvSpPr/>
          <p:nvPr/>
        </p:nvSpPr>
        <p:spPr>
          <a:xfrm>
            <a:off x="5574735" y="3965313"/>
            <a:ext cx="2528409" cy="577081"/>
          </a:xfrm>
          <a:prstGeom prst="rect">
            <a:avLst/>
          </a:prstGeom>
          <a:noFill/>
        </p:spPr>
        <p:txBody>
          <a:bodyPr wrap="square" rtlCol="0">
            <a:spAutoFit/>
          </a:bodyPr>
          <a:lstStyle/>
          <a:p>
            <a:r>
              <a:rPr lang="ja-JP" altLang="en-US" sz="1050">
                <a:latin typeface="Meiryo" panose="020B0604030504040204" pitchFamily="34" charset="-128"/>
                <a:ea typeface="Meiryo" panose="020B0604030504040204" pitchFamily="34" charset="-128"/>
              </a:rPr>
              <a:t>サーバーをストレージのコントローラとして使用し、ソフトウェアだけでディスクアレイを実現</a:t>
            </a:r>
          </a:p>
        </p:txBody>
      </p:sp>
    </p:spTree>
    <p:extLst>
      <p:ext uri="{BB962C8B-B14F-4D97-AF65-F5344CB8AC3E}">
        <p14:creationId xmlns:p14="http://schemas.microsoft.com/office/powerpoint/2010/main" val="2817314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アーキテクチャーから見るストレージの違い</a:t>
            </a:r>
          </a:p>
        </p:txBody>
      </p:sp>
      <p:sp>
        <p:nvSpPr>
          <p:cNvPr id="6" name="正方形/長方形 5"/>
          <p:cNvSpPr/>
          <p:nvPr/>
        </p:nvSpPr>
        <p:spPr>
          <a:xfrm>
            <a:off x="383557" y="1037138"/>
            <a:ext cx="4114800" cy="3234153"/>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695294" y="1037766"/>
            <a:ext cx="4114800" cy="3234153"/>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矢印コネクタ 8"/>
          <p:cNvCxnSpPr/>
          <p:nvPr/>
        </p:nvCxnSpPr>
        <p:spPr>
          <a:xfrm flipV="1">
            <a:off x="383557" y="1037138"/>
            <a:ext cx="0" cy="3234153"/>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a:off x="383556" y="4271291"/>
            <a:ext cx="4114801"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フリーフォーム 12"/>
          <p:cNvSpPr/>
          <p:nvPr/>
        </p:nvSpPr>
        <p:spPr>
          <a:xfrm>
            <a:off x="443391" y="1742814"/>
            <a:ext cx="3995130" cy="1928466"/>
          </a:xfrm>
          <a:custGeom>
            <a:avLst/>
            <a:gdLst>
              <a:gd name="connsiteX0" fmla="*/ 0 w 3995130"/>
              <a:gd name="connsiteY0" fmla="*/ 1928466 h 1928466"/>
              <a:gd name="connsiteX1" fmla="*/ 1718335 w 3995130"/>
              <a:gd name="connsiteY1" fmla="*/ 283773 h 1928466"/>
              <a:gd name="connsiteX2" fmla="*/ 3995130 w 3995130"/>
              <a:gd name="connsiteY2" fmla="*/ 1475 h 1928466"/>
              <a:gd name="connsiteX3" fmla="*/ 3995130 w 3995130"/>
              <a:gd name="connsiteY3" fmla="*/ 1475 h 1928466"/>
              <a:gd name="connsiteX4" fmla="*/ 3995130 w 3995130"/>
              <a:gd name="connsiteY4" fmla="*/ 1475 h 192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130" h="1928466">
                <a:moveTo>
                  <a:pt x="0" y="1928466"/>
                </a:moveTo>
                <a:cubicBezTo>
                  <a:pt x="526240" y="1266702"/>
                  <a:pt x="1052480" y="604938"/>
                  <a:pt x="1718335" y="283773"/>
                </a:cubicBezTo>
                <a:cubicBezTo>
                  <a:pt x="2384190" y="-37392"/>
                  <a:pt x="3995130" y="1475"/>
                  <a:pt x="3995130" y="1475"/>
                </a:cubicBezTo>
                <a:lnTo>
                  <a:pt x="3995130" y="1475"/>
                </a:lnTo>
                <a:lnTo>
                  <a:pt x="3995130" y="1475"/>
                </a:lnTo>
              </a:path>
            </a:pathLst>
          </a:cu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681196" y="3464039"/>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コントローラー</a:t>
            </a:r>
          </a:p>
        </p:txBody>
      </p:sp>
      <p:sp>
        <p:nvSpPr>
          <p:cNvPr id="15" name="円柱 14"/>
          <p:cNvSpPr/>
          <p:nvPr/>
        </p:nvSpPr>
        <p:spPr>
          <a:xfrm>
            <a:off x="681196" y="389853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681196" y="3667788"/>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1969180" y="2292049"/>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20" name="円柱 19"/>
          <p:cNvSpPr/>
          <p:nvPr/>
        </p:nvSpPr>
        <p:spPr>
          <a:xfrm>
            <a:off x="1969180" y="3188024"/>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柱 20"/>
          <p:cNvSpPr/>
          <p:nvPr/>
        </p:nvSpPr>
        <p:spPr>
          <a:xfrm>
            <a:off x="1969180" y="2957282"/>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柱 17"/>
          <p:cNvSpPr/>
          <p:nvPr/>
        </p:nvSpPr>
        <p:spPr>
          <a:xfrm>
            <a:off x="1969180" y="272654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柱 18"/>
          <p:cNvSpPr/>
          <p:nvPr/>
        </p:nvSpPr>
        <p:spPr>
          <a:xfrm>
            <a:off x="1969180" y="2495798"/>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3257164" y="1849534"/>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27" name="円柱 26"/>
          <p:cNvSpPr/>
          <p:nvPr/>
        </p:nvSpPr>
        <p:spPr>
          <a:xfrm>
            <a:off x="3257164" y="3206992"/>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3257164" y="297625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柱 22"/>
          <p:cNvSpPr/>
          <p:nvPr/>
        </p:nvSpPr>
        <p:spPr>
          <a:xfrm>
            <a:off x="3257164" y="2745509"/>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257164" y="2514767"/>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p:cNvSpPr/>
          <p:nvPr/>
        </p:nvSpPr>
        <p:spPr>
          <a:xfrm>
            <a:off x="3257164" y="2284025"/>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柱 25"/>
          <p:cNvSpPr/>
          <p:nvPr/>
        </p:nvSpPr>
        <p:spPr>
          <a:xfrm>
            <a:off x="3257164" y="2053283"/>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364589" y="1037137"/>
            <a:ext cx="369332" cy="488324"/>
          </a:xfrm>
          <a:prstGeom prst="rect">
            <a:avLst/>
          </a:prstGeom>
          <a:noFill/>
        </p:spPr>
        <p:txBody>
          <a:bodyPr vert="eaVert" wrap="square" rtlCol="0">
            <a:spAutoFit/>
          </a:bodyPr>
          <a:lstStyle/>
          <a:p>
            <a:r>
              <a:rPr kumimoji="1" lang="ja-JP" altLang="en-US" sz="1200">
                <a:solidFill>
                  <a:srgbClr val="0070C0"/>
                </a:solidFill>
                <a:latin typeface="Meiryo" charset="-128"/>
                <a:ea typeface="Meiryo" charset="-128"/>
                <a:cs typeface="Meiryo" charset="-128"/>
              </a:rPr>
              <a:t>性能</a:t>
            </a:r>
          </a:p>
        </p:txBody>
      </p:sp>
      <p:cxnSp>
        <p:nvCxnSpPr>
          <p:cNvPr id="31" name="直線矢印コネクタ 30"/>
          <p:cNvCxnSpPr/>
          <p:nvPr/>
        </p:nvCxnSpPr>
        <p:spPr>
          <a:xfrm flipV="1">
            <a:off x="4695294" y="1037138"/>
            <a:ext cx="0" cy="3234153"/>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4676326" y="1037137"/>
            <a:ext cx="369332" cy="488324"/>
          </a:xfrm>
          <a:prstGeom prst="rect">
            <a:avLst/>
          </a:prstGeom>
          <a:noFill/>
        </p:spPr>
        <p:txBody>
          <a:bodyPr vert="eaVert" wrap="square" rtlCol="0">
            <a:spAutoFit/>
          </a:bodyPr>
          <a:lstStyle/>
          <a:p>
            <a:r>
              <a:rPr kumimoji="1" lang="ja-JP" altLang="en-US" sz="1200">
                <a:solidFill>
                  <a:srgbClr val="0070C0"/>
                </a:solidFill>
                <a:latin typeface="Meiryo" charset="-128"/>
                <a:ea typeface="Meiryo" charset="-128"/>
                <a:cs typeface="Meiryo" charset="-128"/>
              </a:rPr>
              <a:t>性能</a:t>
            </a:r>
          </a:p>
        </p:txBody>
      </p:sp>
      <p:cxnSp>
        <p:nvCxnSpPr>
          <p:cNvPr id="36" name="直線矢印コネクタ 35"/>
          <p:cNvCxnSpPr/>
          <p:nvPr/>
        </p:nvCxnSpPr>
        <p:spPr>
          <a:xfrm flipV="1">
            <a:off x="4779699" y="1437974"/>
            <a:ext cx="3921844" cy="243315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a:off x="5163924" y="365177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40" name="正方形/長方形 39"/>
          <p:cNvSpPr/>
          <p:nvPr/>
        </p:nvSpPr>
        <p:spPr>
          <a:xfrm>
            <a:off x="5523476" y="365177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cxnSp>
        <p:nvCxnSpPr>
          <p:cNvPr id="44" name="カギ線コネクタ 43"/>
          <p:cNvCxnSpPr>
            <a:stCxn id="37" idx="0"/>
            <a:endCxn id="40" idx="0"/>
          </p:cNvCxnSpPr>
          <p:nvPr/>
        </p:nvCxnSpPr>
        <p:spPr>
          <a:xfrm rot="5400000" flipH="1" flipV="1">
            <a:off x="5516445" y="3471995"/>
            <a:ext cx="12700" cy="359552"/>
          </a:xfrm>
          <a:prstGeom prst="bentConnector3">
            <a:avLst>
              <a:gd name="adj1" fmla="val 688591"/>
            </a:avLst>
          </a:prstGeom>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5" name="正方形/長方形 54"/>
          <p:cNvSpPr/>
          <p:nvPr/>
        </p:nvSpPr>
        <p:spPr>
          <a:xfrm>
            <a:off x="5906052" y="290224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56" name="円柱 55"/>
          <p:cNvSpPr/>
          <p:nvPr/>
        </p:nvSpPr>
        <p:spPr>
          <a:xfrm>
            <a:off x="5906052" y="326301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7" name="円柱 56"/>
          <p:cNvSpPr/>
          <p:nvPr/>
        </p:nvSpPr>
        <p:spPr>
          <a:xfrm>
            <a:off x="5906052" y="310599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8" name="正方形/長方形 57"/>
          <p:cNvSpPr/>
          <p:nvPr/>
        </p:nvSpPr>
        <p:spPr>
          <a:xfrm>
            <a:off x="6265604" y="290224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59" name="円柱 58"/>
          <p:cNvSpPr/>
          <p:nvPr/>
        </p:nvSpPr>
        <p:spPr>
          <a:xfrm>
            <a:off x="6265604" y="326301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0" name="円柱 59"/>
          <p:cNvSpPr/>
          <p:nvPr/>
        </p:nvSpPr>
        <p:spPr>
          <a:xfrm>
            <a:off x="6265604" y="310599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61" name="カギ線コネクタ 60"/>
          <p:cNvCxnSpPr>
            <a:stCxn id="55" idx="0"/>
            <a:endCxn id="58" idx="0"/>
          </p:cNvCxnSpPr>
          <p:nvPr/>
        </p:nvCxnSpPr>
        <p:spPr>
          <a:xfrm rot="5400000" flipH="1" flipV="1">
            <a:off x="6258573" y="2722471"/>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6628996" y="290575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63" name="円柱 62"/>
          <p:cNvSpPr/>
          <p:nvPr/>
        </p:nvSpPr>
        <p:spPr>
          <a:xfrm>
            <a:off x="6628996" y="326652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4" name="円柱 63"/>
          <p:cNvSpPr/>
          <p:nvPr/>
        </p:nvSpPr>
        <p:spPr>
          <a:xfrm>
            <a:off x="6628996" y="310950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5" name="正方形/長方形 64"/>
          <p:cNvSpPr/>
          <p:nvPr/>
        </p:nvSpPr>
        <p:spPr>
          <a:xfrm>
            <a:off x="6988548" y="290575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66" name="円柱 65"/>
          <p:cNvSpPr/>
          <p:nvPr/>
        </p:nvSpPr>
        <p:spPr>
          <a:xfrm>
            <a:off x="6988548" y="326652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7" name="円柱 66"/>
          <p:cNvSpPr/>
          <p:nvPr/>
        </p:nvSpPr>
        <p:spPr>
          <a:xfrm>
            <a:off x="6988548" y="310950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68" name="カギ線コネクタ 67"/>
          <p:cNvCxnSpPr>
            <a:stCxn id="62" idx="0"/>
            <a:endCxn id="65" idx="0"/>
          </p:cNvCxnSpPr>
          <p:nvPr/>
        </p:nvCxnSpPr>
        <p:spPr>
          <a:xfrm rot="5400000" flipH="1" flipV="1">
            <a:off x="6981517" y="2725979"/>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cxnSp>
        <p:nvCxnSpPr>
          <p:cNvPr id="69" name="カギ線コネクタ 68"/>
          <p:cNvCxnSpPr>
            <a:stCxn id="58" idx="0"/>
            <a:endCxn id="62" idx="0"/>
          </p:cNvCxnSpPr>
          <p:nvPr/>
        </p:nvCxnSpPr>
        <p:spPr>
          <a:xfrm rot="16200000" flipH="1">
            <a:off x="6618291" y="2722305"/>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73" name="正方形/長方形 72"/>
          <p:cNvSpPr/>
          <p:nvPr/>
        </p:nvSpPr>
        <p:spPr>
          <a:xfrm>
            <a:off x="6476866" y="203593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74" name="円柱 73"/>
          <p:cNvSpPr/>
          <p:nvPr/>
        </p:nvSpPr>
        <p:spPr>
          <a:xfrm>
            <a:off x="6476866" y="2396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5" name="円柱 74"/>
          <p:cNvSpPr/>
          <p:nvPr/>
        </p:nvSpPr>
        <p:spPr>
          <a:xfrm>
            <a:off x="6476866" y="223968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6" name="正方形/長方形 75"/>
          <p:cNvSpPr/>
          <p:nvPr/>
        </p:nvSpPr>
        <p:spPr>
          <a:xfrm>
            <a:off x="6836418" y="203593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77" name="円柱 76"/>
          <p:cNvSpPr/>
          <p:nvPr/>
        </p:nvSpPr>
        <p:spPr>
          <a:xfrm>
            <a:off x="6836418" y="2396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8" name="円柱 77"/>
          <p:cNvSpPr/>
          <p:nvPr/>
        </p:nvSpPr>
        <p:spPr>
          <a:xfrm>
            <a:off x="6836418" y="223968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79" name="カギ線コネクタ 78"/>
          <p:cNvCxnSpPr>
            <a:stCxn id="73" idx="0"/>
            <a:endCxn id="76" idx="0"/>
          </p:cNvCxnSpPr>
          <p:nvPr/>
        </p:nvCxnSpPr>
        <p:spPr>
          <a:xfrm rot="5400000" flipH="1" flipV="1">
            <a:off x="6829387" y="1856159"/>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80" name="正方形/長方形 79"/>
          <p:cNvSpPr/>
          <p:nvPr/>
        </p:nvSpPr>
        <p:spPr>
          <a:xfrm>
            <a:off x="7199810" y="203944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1" name="円柱 80"/>
          <p:cNvSpPr/>
          <p:nvPr/>
        </p:nvSpPr>
        <p:spPr>
          <a:xfrm>
            <a:off x="7199810" y="240021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2" name="円柱 81"/>
          <p:cNvSpPr/>
          <p:nvPr/>
        </p:nvSpPr>
        <p:spPr>
          <a:xfrm>
            <a:off x="7199810" y="224319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3" name="正方形/長方形 82"/>
          <p:cNvSpPr/>
          <p:nvPr/>
        </p:nvSpPr>
        <p:spPr>
          <a:xfrm>
            <a:off x="7559362" y="203944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4" name="円柱 83"/>
          <p:cNvSpPr/>
          <p:nvPr/>
        </p:nvSpPr>
        <p:spPr>
          <a:xfrm>
            <a:off x="7559362" y="240021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5" name="円柱 84"/>
          <p:cNvSpPr/>
          <p:nvPr/>
        </p:nvSpPr>
        <p:spPr>
          <a:xfrm>
            <a:off x="7559362" y="224319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86" name="カギ線コネクタ 85"/>
          <p:cNvCxnSpPr>
            <a:stCxn id="80" idx="0"/>
            <a:endCxn id="83" idx="0"/>
          </p:cNvCxnSpPr>
          <p:nvPr/>
        </p:nvCxnSpPr>
        <p:spPr>
          <a:xfrm rot="5400000" flipH="1" flipV="1">
            <a:off x="7552331" y="1859667"/>
            <a:ext cx="12700" cy="359552"/>
          </a:xfrm>
          <a:prstGeom prst="bentConnector3">
            <a:avLst>
              <a:gd name="adj1" fmla="val 640276"/>
            </a:avLst>
          </a:prstGeom>
        </p:spPr>
        <p:style>
          <a:lnRef idx="2">
            <a:schemeClr val="accent1"/>
          </a:lnRef>
          <a:fillRef idx="0">
            <a:schemeClr val="accent1"/>
          </a:fillRef>
          <a:effectRef idx="1">
            <a:schemeClr val="accent1"/>
          </a:effectRef>
          <a:fontRef idx="minor">
            <a:schemeClr val="tx1"/>
          </a:fontRef>
        </p:style>
      </p:cxnSp>
      <p:cxnSp>
        <p:nvCxnSpPr>
          <p:cNvPr id="87" name="カギ線コネクタ 86"/>
          <p:cNvCxnSpPr>
            <a:stCxn id="76" idx="0"/>
            <a:endCxn id="80" idx="0"/>
          </p:cNvCxnSpPr>
          <p:nvPr/>
        </p:nvCxnSpPr>
        <p:spPr>
          <a:xfrm rot="16200000" flipH="1">
            <a:off x="7189105" y="1855993"/>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88" name="正方形/長方形 87"/>
          <p:cNvSpPr/>
          <p:nvPr/>
        </p:nvSpPr>
        <p:spPr>
          <a:xfrm>
            <a:off x="7922132" y="2043368"/>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9" name="円柱 88"/>
          <p:cNvSpPr/>
          <p:nvPr/>
        </p:nvSpPr>
        <p:spPr>
          <a:xfrm>
            <a:off x="7922132" y="2404136"/>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90" name="円柱 89"/>
          <p:cNvSpPr/>
          <p:nvPr/>
        </p:nvSpPr>
        <p:spPr>
          <a:xfrm>
            <a:off x="7922132" y="2247118"/>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91" name="カギ線コネクタ 90"/>
          <p:cNvCxnSpPr>
            <a:endCxn id="88" idx="0"/>
          </p:cNvCxnSpPr>
          <p:nvPr/>
        </p:nvCxnSpPr>
        <p:spPr>
          <a:xfrm rot="5400000" flipH="1" flipV="1">
            <a:off x="7915101" y="1863592"/>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96" name="テキスト ボックス 95"/>
          <p:cNvSpPr txBox="1"/>
          <p:nvPr/>
        </p:nvSpPr>
        <p:spPr>
          <a:xfrm>
            <a:off x="846613" y="1063250"/>
            <a:ext cx="3188686" cy="307777"/>
          </a:xfrm>
          <a:prstGeom prst="rect">
            <a:avLst/>
          </a:prstGeom>
          <a:noFill/>
        </p:spPr>
        <p:txBody>
          <a:bodyPr wrap="square" rtlCol="0">
            <a:spAutoFit/>
          </a:bodyPr>
          <a:lstStyle/>
          <a:p>
            <a:pPr algn="ctr"/>
            <a:r>
              <a:rPr kumimoji="1" lang="ja-JP" altLang="en-US" sz="1400" b="1">
                <a:solidFill>
                  <a:srgbClr val="0070C0"/>
                </a:solidFill>
                <a:latin typeface="Meiryo" charset="-128"/>
                <a:ea typeface="Meiryo" charset="-128"/>
                <a:cs typeface="Meiryo" charset="-128"/>
              </a:rPr>
              <a:t>スケールアップ・アーキテクチャ</a:t>
            </a:r>
            <a:endParaRPr kumimoji="1" lang="ja-JP" altLang="en-US" sz="1400" b="1" dirty="0">
              <a:solidFill>
                <a:srgbClr val="0070C0"/>
              </a:solidFill>
              <a:latin typeface="Meiryo" charset="-128"/>
              <a:ea typeface="Meiryo" charset="-128"/>
              <a:cs typeface="Meiryo" charset="-128"/>
            </a:endParaRPr>
          </a:p>
        </p:txBody>
      </p:sp>
      <p:sp>
        <p:nvSpPr>
          <p:cNvPr id="97" name="テキスト ボックス 96"/>
          <p:cNvSpPr txBox="1"/>
          <p:nvPr/>
        </p:nvSpPr>
        <p:spPr>
          <a:xfrm>
            <a:off x="5182849" y="1064338"/>
            <a:ext cx="3188686" cy="307777"/>
          </a:xfrm>
          <a:prstGeom prst="rect">
            <a:avLst/>
          </a:prstGeom>
          <a:noFill/>
        </p:spPr>
        <p:txBody>
          <a:bodyPr wrap="square" rtlCol="0">
            <a:spAutoFit/>
          </a:bodyPr>
          <a:lstStyle/>
          <a:p>
            <a:pPr algn="ctr"/>
            <a:r>
              <a:rPr kumimoji="1" lang="ja-JP" altLang="en-US" sz="1400" b="1" dirty="0">
                <a:solidFill>
                  <a:srgbClr val="0070C0"/>
                </a:solidFill>
                <a:latin typeface="Meiryo" charset="-128"/>
                <a:ea typeface="Meiryo" charset="-128"/>
                <a:cs typeface="Meiryo" charset="-128"/>
              </a:rPr>
              <a:t>スケールアウト・アーキテクチャ</a:t>
            </a:r>
          </a:p>
        </p:txBody>
      </p:sp>
      <p:sp>
        <p:nvSpPr>
          <p:cNvPr id="100" name="正方形/長方形 99"/>
          <p:cNvSpPr/>
          <p:nvPr/>
        </p:nvSpPr>
        <p:spPr>
          <a:xfrm>
            <a:off x="8284202" y="204305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1" name="円柱 100"/>
          <p:cNvSpPr/>
          <p:nvPr/>
        </p:nvSpPr>
        <p:spPr>
          <a:xfrm>
            <a:off x="8284202" y="240382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2" name="円柱 101"/>
          <p:cNvSpPr/>
          <p:nvPr/>
        </p:nvSpPr>
        <p:spPr>
          <a:xfrm>
            <a:off x="8284202" y="22468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03" name="カギ線コネクタ 102"/>
          <p:cNvCxnSpPr>
            <a:endCxn id="100" idx="0"/>
          </p:cNvCxnSpPr>
          <p:nvPr/>
        </p:nvCxnSpPr>
        <p:spPr>
          <a:xfrm rot="5400000" flipH="1" flipV="1">
            <a:off x="8277171" y="1863281"/>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35" name="三角形 134"/>
          <p:cNvSpPr/>
          <p:nvPr/>
        </p:nvSpPr>
        <p:spPr>
          <a:xfrm>
            <a:off x="5664207" y="3851513"/>
            <a:ext cx="2152825" cy="1491885"/>
          </a:xfrm>
          <a:prstGeom prst="triangle">
            <a:avLst/>
          </a:prstGeom>
          <a:gradFill flip="none" rotWithShape="1">
            <a:gsLst>
              <a:gs pos="0">
                <a:schemeClr val="tx2">
                  <a:lumMod val="60000"/>
                  <a:lumOff val="40000"/>
                </a:schemeClr>
              </a:gs>
              <a:gs pos="37000">
                <a:schemeClr val="tx2">
                  <a:lumMod val="40000"/>
                  <a:lumOff val="60000"/>
                </a:schemeClr>
              </a:gs>
              <a:gs pos="100000">
                <a:srgbClr val="33ACBD">
                  <a:tint val="23500"/>
                  <a:satMod val="160000"/>
                </a:srgbClr>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スライド番号プレースホルダー 2"/>
          <p:cNvSpPr>
            <a:spLocks noGrp="1"/>
          </p:cNvSpPr>
          <p:nvPr>
            <p:ph type="sldNum" sz="quarter" idx="12"/>
          </p:nvPr>
        </p:nvSpPr>
        <p:spPr>
          <a:xfrm>
            <a:off x="6927340" y="6659494"/>
            <a:ext cx="2133600" cy="217800"/>
          </a:xfrm>
        </p:spPr>
        <p:txBody>
          <a:bodyPr/>
          <a:lstStyle/>
          <a:p>
            <a:fld id="{8FF8CC5D-A65D-5946-99B5-645367A967AD}" type="slidenum">
              <a:rPr kumimoji="1" lang="ja-JP" altLang="en-US" smtClean="0"/>
              <a:t>47</a:t>
            </a:fld>
            <a:endParaRPr kumimoji="1" lang="ja-JP" altLang="en-US"/>
          </a:p>
        </p:txBody>
      </p:sp>
      <p:sp>
        <p:nvSpPr>
          <p:cNvPr id="30" name="テキスト ボックス 29"/>
          <p:cNvSpPr txBox="1"/>
          <p:nvPr/>
        </p:nvSpPr>
        <p:spPr>
          <a:xfrm>
            <a:off x="3990943" y="4017077"/>
            <a:ext cx="581057" cy="276999"/>
          </a:xfrm>
          <a:prstGeom prst="rect">
            <a:avLst/>
          </a:prstGeom>
          <a:noFill/>
        </p:spPr>
        <p:txBody>
          <a:bodyPr vert="horz" wrap="square" rtlCol="0">
            <a:spAutoFit/>
          </a:bodyPr>
          <a:lstStyle/>
          <a:p>
            <a:r>
              <a:rPr lang="ja-JP" altLang="en-US" sz="1200">
                <a:solidFill>
                  <a:srgbClr val="0070C0"/>
                </a:solidFill>
                <a:latin typeface="Meiryo" charset="-128"/>
                <a:ea typeface="Meiryo" charset="-128"/>
                <a:cs typeface="Meiryo" charset="-128"/>
              </a:rPr>
              <a:t>容量</a:t>
            </a:r>
            <a:endParaRPr kumimoji="1" lang="ja-JP" altLang="en-US" sz="1200" dirty="0">
              <a:solidFill>
                <a:srgbClr val="0070C0"/>
              </a:solidFill>
              <a:latin typeface="Meiryo" charset="-128"/>
              <a:ea typeface="Meiryo" charset="-128"/>
              <a:cs typeface="Meiryo" charset="-128"/>
            </a:endParaRPr>
          </a:p>
        </p:txBody>
      </p:sp>
      <p:cxnSp>
        <p:nvCxnSpPr>
          <p:cNvPr id="32" name="直線矢印コネクタ 31"/>
          <p:cNvCxnSpPr/>
          <p:nvPr/>
        </p:nvCxnSpPr>
        <p:spPr>
          <a:xfrm>
            <a:off x="4695293" y="4271291"/>
            <a:ext cx="4114801"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8302680" y="4017077"/>
            <a:ext cx="581057" cy="276999"/>
          </a:xfrm>
          <a:prstGeom prst="rect">
            <a:avLst/>
          </a:prstGeom>
          <a:noFill/>
        </p:spPr>
        <p:txBody>
          <a:bodyPr vert="horz" wrap="square" rtlCol="0">
            <a:spAutoFit/>
          </a:bodyPr>
          <a:lstStyle/>
          <a:p>
            <a:r>
              <a:rPr lang="ja-JP" altLang="en-US" sz="1200">
                <a:solidFill>
                  <a:srgbClr val="0070C0"/>
                </a:solidFill>
                <a:latin typeface="Meiryo" charset="-128"/>
                <a:ea typeface="Meiryo" charset="-128"/>
                <a:cs typeface="Meiryo" charset="-128"/>
              </a:rPr>
              <a:t>容量</a:t>
            </a:r>
            <a:endParaRPr kumimoji="1" lang="ja-JP" altLang="en-US" sz="1200" dirty="0">
              <a:solidFill>
                <a:srgbClr val="0070C0"/>
              </a:solidFill>
              <a:latin typeface="Meiryo" charset="-128"/>
              <a:ea typeface="Meiryo" charset="-128"/>
              <a:cs typeface="Meiryo" charset="-128"/>
            </a:endParaRPr>
          </a:p>
        </p:txBody>
      </p:sp>
      <p:sp>
        <p:nvSpPr>
          <p:cNvPr id="38" name="円柱 37"/>
          <p:cNvSpPr/>
          <p:nvPr/>
        </p:nvSpPr>
        <p:spPr>
          <a:xfrm>
            <a:off x="5163924" y="401253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9" name="円柱 38"/>
          <p:cNvSpPr/>
          <p:nvPr/>
        </p:nvSpPr>
        <p:spPr>
          <a:xfrm>
            <a:off x="5163924" y="38555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1" name="円柱 40"/>
          <p:cNvSpPr/>
          <p:nvPr/>
        </p:nvSpPr>
        <p:spPr>
          <a:xfrm>
            <a:off x="5523476" y="401253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2" name="円柱 41"/>
          <p:cNvSpPr/>
          <p:nvPr/>
        </p:nvSpPr>
        <p:spPr>
          <a:xfrm>
            <a:off x="5523476" y="38555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5" name="正方形/長方形 104"/>
          <p:cNvSpPr/>
          <p:nvPr/>
        </p:nvSpPr>
        <p:spPr>
          <a:xfrm>
            <a:off x="5665749" y="578683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6" name="円柱 105"/>
          <p:cNvSpPr/>
          <p:nvPr/>
        </p:nvSpPr>
        <p:spPr>
          <a:xfrm>
            <a:off x="5665749" y="614759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7" name="円柱 106"/>
          <p:cNvSpPr/>
          <p:nvPr/>
        </p:nvSpPr>
        <p:spPr>
          <a:xfrm>
            <a:off x="5665749" y="599058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8" name="正方形/長方形 107"/>
          <p:cNvSpPr/>
          <p:nvPr/>
        </p:nvSpPr>
        <p:spPr>
          <a:xfrm>
            <a:off x="6025301" y="578683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9" name="円柱 108"/>
          <p:cNvSpPr/>
          <p:nvPr/>
        </p:nvSpPr>
        <p:spPr>
          <a:xfrm>
            <a:off x="6025301" y="614759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0" name="円柱 109"/>
          <p:cNvSpPr/>
          <p:nvPr/>
        </p:nvSpPr>
        <p:spPr>
          <a:xfrm>
            <a:off x="6025301" y="599058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11" name="カギ線コネクタ 110"/>
          <p:cNvCxnSpPr>
            <a:stCxn id="105" idx="0"/>
            <a:endCxn id="108" idx="0"/>
          </p:cNvCxnSpPr>
          <p:nvPr/>
        </p:nvCxnSpPr>
        <p:spPr>
          <a:xfrm rot="5400000" flipH="1" flipV="1">
            <a:off x="6018270" y="5607055"/>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112" name="正方形/長方形 111"/>
          <p:cNvSpPr/>
          <p:nvPr/>
        </p:nvSpPr>
        <p:spPr>
          <a:xfrm>
            <a:off x="6388693" y="5790339"/>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13" name="円柱 112"/>
          <p:cNvSpPr/>
          <p:nvPr/>
        </p:nvSpPr>
        <p:spPr>
          <a:xfrm>
            <a:off x="6388693" y="61511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4" name="円柱 113"/>
          <p:cNvSpPr/>
          <p:nvPr/>
        </p:nvSpPr>
        <p:spPr>
          <a:xfrm>
            <a:off x="6388693" y="599408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48245" y="5790339"/>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16" name="円柱 115"/>
          <p:cNvSpPr/>
          <p:nvPr/>
        </p:nvSpPr>
        <p:spPr>
          <a:xfrm>
            <a:off x="6748245" y="61511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7" name="円柱 116"/>
          <p:cNvSpPr/>
          <p:nvPr/>
        </p:nvSpPr>
        <p:spPr>
          <a:xfrm>
            <a:off x="6748245" y="599408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18" name="カギ線コネクタ 117"/>
          <p:cNvCxnSpPr>
            <a:stCxn id="112" idx="0"/>
            <a:endCxn id="115" idx="0"/>
          </p:cNvCxnSpPr>
          <p:nvPr/>
        </p:nvCxnSpPr>
        <p:spPr>
          <a:xfrm rot="5400000" flipH="1" flipV="1">
            <a:off x="6741214" y="5610563"/>
            <a:ext cx="12700" cy="359552"/>
          </a:xfrm>
          <a:prstGeom prst="bentConnector3">
            <a:avLst>
              <a:gd name="adj1" fmla="val 640276"/>
            </a:avLst>
          </a:prstGeom>
        </p:spPr>
        <p:style>
          <a:lnRef idx="2">
            <a:schemeClr val="accent1"/>
          </a:lnRef>
          <a:fillRef idx="0">
            <a:schemeClr val="accent1"/>
          </a:fillRef>
          <a:effectRef idx="1">
            <a:schemeClr val="accent1"/>
          </a:effectRef>
          <a:fontRef idx="minor">
            <a:schemeClr val="tx1"/>
          </a:fontRef>
        </p:style>
      </p:cxnSp>
      <p:cxnSp>
        <p:nvCxnSpPr>
          <p:cNvPr id="119" name="カギ線コネクタ 118"/>
          <p:cNvCxnSpPr>
            <a:stCxn id="108" idx="0"/>
            <a:endCxn id="112" idx="0"/>
          </p:cNvCxnSpPr>
          <p:nvPr/>
        </p:nvCxnSpPr>
        <p:spPr>
          <a:xfrm rot="16200000" flipH="1">
            <a:off x="6377988" y="5606889"/>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120" name="正方形/長方形 119"/>
          <p:cNvSpPr/>
          <p:nvPr/>
        </p:nvSpPr>
        <p:spPr>
          <a:xfrm>
            <a:off x="7111015" y="5794264"/>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21" name="円柱 120"/>
          <p:cNvSpPr/>
          <p:nvPr/>
        </p:nvSpPr>
        <p:spPr>
          <a:xfrm>
            <a:off x="7111015" y="6155032"/>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22" name="円柱 121"/>
          <p:cNvSpPr/>
          <p:nvPr/>
        </p:nvSpPr>
        <p:spPr>
          <a:xfrm>
            <a:off x="7111015" y="5998014"/>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23" name="カギ線コネクタ 122"/>
          <p:cNvCxnSpPr>
            <a:endCxn id="120" idx="0"/>
          </p:cNvCxnSpPr>
          <p:nvPr/>
        </p:nvCxnSpPr>
        <p:spPr>
          <a:xfrm rot="5400000" flipH="1" flipV="1">
            <a:off x="7103984" y="5614488"/>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24" name="正方形/長方形 123"/>
          <p:cNvSpPr/>
          <p:nvPr/>
        </p:nvSpPr>
        <p:spPr>
          <a:xfrm>
            <a:off x="7473085" y="579395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25" name="円柱 124"/>
          <p:cNvSpPr/>
          <p:nvPr/>
        </p:nvSpPr>
        <p:spPr>
          <a:xfrm>
            <a:off x="7473085" y="61547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26" name="円柱 125"/>
          <p:cNvSpPr/>
          <p:nvPr/>
        </p:nvSpPr>
        <p:spPr>
          <a:xfrm>
            <a:off x="7473085" y="5997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27" name="カギ線コネクタ 126"/>
          <p:cNvCxnSpPr>
            <a:endCxn id="124" idx="0"/>
          </p:cNvCxnSpPr>
          <p:nvPr/>
        </p:nvCxnSpPr>
        <p:spPr>
          <a:xfrm rot="5400000" flipH="1" flipV="1">
            <a:off x="7466054" y="5614177"/>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28" name="正方形/長方形 127"/>
          <p:cNvSpPr/>
          <p:nvPr/>
        </p:nvSpPr>
        <p:spPr>
          <a:xfrm>
            <a:off x="5664208" y="5340470"/>
            <a:ext cx="2152826" cy="3972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共有メモリー</a:t>
            </a: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5664208" y="4818420"/>
            <a:ext cx="2152825" cy="236929"/>
          </a:xfrm>
          <a:prstGeom prst="rect">
            <a:avLst/>
          </a:prstGeom>
          <a:noFill/>
          <a:ln>
            <a:solidFill>
              <a:srgbClr val="0070C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0070C0"/>
                </a:solidFill>
                <a:latin typeface="ＭＳ Ｐゴシック"/>
                <a:ea typeface="ＭＳ Ｐゴシック"/>
                <a:cs typeface="ＭＳ Ｐゴシック"/>
              </a:rPr>
              <a:t>サーバー・アクセス</a:t>
            </a:r>
            <a:endParaRPr kumimoji="1" lang="ja-JP" altLang="en-US" sz="1200" dirty="0">
              <a:solidFill>
                <a:srgbClr val="0070C0"/>
              </a:solidFill>
              <a:latin typeface="ＭＳ Ｐゴシック"/>
              <a:ea typeface="ＭＳ Ｐゴシック"/>
              <a:cs typeface="ＭＳ Ｐゴシック"/>
            </a:endParaRPr>
          </a:p>
        </p:txBody>
      </p:sp>
      <p:sp>
        <p:nvSpPr>
          <p:cNvPr id="133" name="上下矢印 132"/>
          <p:cNvSpPr/>
          <p:nvPr/>
        </p:nvSpPr>
        <p:spPr>
          <a:xfrm>
            <a:off x="6592279" y="5006299"/>
            <a:ext cx="310570" cy="408252"/>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4949636" y="4343225"/>
            <a:ext cx="3595856" cy="307777"/>
          </a:xfrm>
          <a:prstGeom prst="rect">
            <a:avLst/>
          </a:prstGeom>
          <a:noFill/>
        </p:spPr>
        <p:txBody>
          <a:bodyPr wrap="square" rtlCol="0">
            <a:spAutoFit/>
          </a:bodyPr>
          <a:lstStyle/>
          <a:p>
            <a:pPr algn="ctr"/>
            <a:r>
              <a:rPr lang="ja-JP" altLang="en-US" sz="1400" b="1">
                <a:solidFill>
                  <a:srgbClr val="C00000"/>
                </a:solidFill>
                <a:latin typeface="Meiryo" charset="-128"/>
                <a:ea typeface="Meiryo" charset="-128"/>
                <a:cs typeface="Meiryo" charset="-128"/>
              </a:rPr>
              <a:t>密結合型スケールアウトアーキテクチャー</a:t>
            </a:r>
          </a:p>
        </p:txBody>
      </p:sp>
      <p:sp>
        <p:nvSpPr>
          <p:cNvPr id="137" name="正方形/長方形 136"/>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
        <p:nvSpPr>
          <p:cNvPr id="4" name="四角形吹き出し 3"/>
          <p:cNvSpPr/>
          <p:nvPr/>
        </p:nvSpPr>
        <p:spPr>
          <a:xfrm>
            <a:off x="580495" y="1766686"/>
            <a:ext cx="1208789" cy="349804"/>
          </a:xfrm>
          <a:prstGeom prst="wedgeRectCallout">
            <a:avLst>
              <a:gd name="adj1" fmla="val 83400"/>
              <a:gd name="adj2" fmla="val -9431"/>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コントローラー性能が</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ボトルネック</a:t>
            </a:r>
          </a:p>
        </p:txBody>
      </p:sp>
    </p:spTree>
    <p:extLst>
      <p:ext uri="{BB962C8B-B14F-4D97-AF65-F5344CB8AC3E}">
        <p14:creationId xmlns:p14="http://schemas.microsoft.com/office/powerpoint/2010/main" val="2445333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アーキテクチャーから見るストレージの違い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graphicFrame>
        <p:nvGraphicFramePr>
          <p:cNvPr id="5" name="表 4"/>
          <p:cNvGraphicFramePr>
            <a:graphicFrameLocks noGrp="1"/>
          </p:cNvGraphicFramePr>
          <p:nvPr>
            <p:extLst/>
          </p:nvPr>
        </p:nvGraphicFramePr>
        <p:xfrm>
          <a:off x="1030831" y="1534899"/>
          <a:ext cx="7082338" cy="4084320"/>
        </p:xfrm>
        <a:graphic>
          <a:graphicData uri="http://schemas.openxmlformats.org/drawingml/2006/table">
            <a:tbl>
              <a:tblPr>
                <a:effectLst>
                  <a:outerShdw blurRad="50800" dist="38100" dir="2700000" algn="tl" rotWithShape="0">
                    <a:prstClr val="black">
                      <a:alpha val="40000"/>
                    </a:prstClr>
                  </a:outerShdw>
                </a:effectLst>
              </a:tblPr>
              <a:tblGrid>
                <a:gridCol w="1595938">
                  <a:extLst>
                    <a:ext uri="{9D8B030D-6E8A-4147-A177-3AD203B41FA5}">
                      <a16:colId xmlns:a16="http://schemas.microsoft.com/office/drawing/2014/main" val="20000"/>
                    </a:ext>
                  </a:extLst>
                </a:gridCol>
                <a:gridCol w="2129509">
                  <a:extLst>
                    <a:ext uri="{9D8B030D-6E8A-4147-A177-3AD203B41FA5}">
                      <a16:colId xmlns:a16="http://schemas.microsoft.com/office/drawing/2014/main" val="20001"/>
                    </a:ext>
                  </a:extLst>
                </a:gridCol>
                <a:gridCol w="1620145">
                  <a:extLst>
                    <a:ext uri="{9D8B030D-6E8A-4147-A177-3AD203B41FA5}">
                      <a16:colId xmlns:a16="http://schemas.microsoft.com/office/drawing/2014/main" val="20002"/>
                    </a:ext>
                  </a:extLst>
                </a:gridCol>
                <a:gridCol w="1736746">
                  <a:extLst>
                    <a:ext uri="{9D8B030D-6E8A-4147-A177-3AD203B41FA5}">
                      <a16:colId xmlns:a16="http://schemas.microsoft.com/office/drawing/2014/main" val="20003"/>
                    </a:ext>
                  </a:extLst>
                </a:gridCol>
              </a:tblGrid>
              <a:tr h="0">
                <a:tc rowSpan="2">
                  <a:txBody>
                    <a:bodyPr/>
                    <a:lstStyle/>
                    <a:p>
                      <a:pPr algn="ctr"/>
                      <a:r>
                        <a:rPr lang="sk-SK" sz="1200" b="0" dirty="0">
                          <a:solidFill>
                            <a:srgbClr val="FFFFFF"/>
                          </a:solidFill>
                          <a:effectLst/>
                          <a:latin typeface="Meiryo" charset="-128"/>
                          <a:ea typeface="Meiryo" charset="-128"/>
                          <a:cs typeface="Meiryo" charset="-128"/>
                        </a:rPr>
                        <a:t> </a:t>
                      </a:r>
                      <a:r>
                        <a:rPr lang="ja-JP" altLang="en-US" sz="1200" b="0" dirty="0">
                          <a:solidFill>
                            <a:srgbClr val="FFFFFF"/>
                          </a:solidFill>
                          <a:effectLst/>
                          <a:latin typeface="Meiryo" charset="-128"/>
                          <a:ea typeface="Meiryo" charset="-128"/>
                          <a:cs typeface="Meiryo" charset="-128"/>
                        </a:rPr>
                        <a:t>要件／方式</a:t>
                      </a:r>
                      <a:endParaRPr lang="sk-SK" sz="1200" b="0" dirty="0">
                        <a:solidFill>
                          <a:srgbClr val="FFFFFF"/>
                        </a:solidFill>
                        <a:effectLst/>
                        <a:latin typeface="Meiryo" charset="-128"/>
                        <a:ea typeface="Meiryo" charset="-128"/>
                        <a:cs typeface="Meiryo" charset="-128"/>
                      </a:endParaRP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rowSpan="2">
                  <a:txBody>
                    <a:bodyPr/>
                    <a:lstStyle/>
                    <a:p>
                      <a:pPr algn="ctr"/>
                      <a:r>
                        <a:rPr lang="ja-JP" altLang="en-US" sz="1200" b="0">
                          <a:solidFill>
                            <a:srgbClr val="FFFFFF"/>
                          </a:solidFill>
                          <a:effectLst/>
                          <a:latin typeface="Meiryo" charset="-128"/>
                          <a:ea typeface="Meiryo" charset="-128"/>
                          <a:cs typeface="Meiryo" charset="-128"/>
                        </a:rPr>
                        <a:t>スケールアップ</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gridSpan="2">
                  <a:txBody>
                    <a:bodyPr/>
                    <a:lstStyle/>
                    <a:p>
                      <a:pPr algn="ctr"/>
                      <a:r>
                        <a:rPr lang="ja-JP" altLang="en-US" sz="1200" b="0">
                          <a:solidFill>
                            <a:srgbClr val="FFFFFF"/>
                          </a:solidFill>
                          <a:effectLst/>
                          <a:latin typeface="Meiryo" charset="-128"/>
                          <a:ea typeface="Meiryo" charset="-128"/>
                          <a:cs typeface="Meiryo" charset="-128"/>
                        </a:rPr>
                        <a:t>スケールアウト</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hMerge="1">
                  <a:txBody>
                    <a:bodyPr/>
                    <a:lstStyle/>
                    <a:p>
                      <a:endParaRPr kumimoji="1" lang="ja-JP" altLang="en-US"/>
                    </a:p>
                  </a:txBody>
                  <a:tcPr/>
                </a:tc>
                <a:extLst>
                  <a:ext uri="{0D108BD9-81ED-4DB2-BD59-A6C34878D82A}">
                    <a16:rowId xmlns:a16="http://schemas.microsoft.com/office/drawing/2014/main" val="10000"/>
                  </a:ext>
                </a:extLst>
              </a:tr>
              <a:tr h="0">
                <a:tc vMerge="1">
                  <a:txBody>
                    <a:bodyPr/>
                    <a:lstStyle/>
                    <a:p>
                      <a:endParaRPr kumimoji="1" lang="ja-JP" altLang="en-US"/>
                    </a:p>
                  </a:txBody>
                  <a:tcPr/>
                </a:tc>
                <a:tc vMerge="1">
                  <a:txBody>
                    <a:bodyPr/>
                    <a:lstStyle/>
                    <a:p>
                      <a:endParaRPr kumimoji="1" lang="ja-JP" altLang="en-US"/>
                    </a:p>
                  </a:txBody>
                  <a:tcPr/>
                </a:tc>
                <a:tc>
                  <a:txBody>
                    <a:bodyPr/>
                    <a:lstStyle/>
                    <a:p>
                      <a:pPr algn="ctr"/>
                      <a:r>
                        <a:rPr lang="ja-JP" altLang="en-US" sz="1200" b="0">
                          <a:solidFill>
                            <a:srgbClr val="FFFFFF"/>
                          </a:solidFill>
                          <a:effectLst/>
                          <a:latin typeface="Meiryo" charset="-128"/>
                          <a:ea typeface="Meiryo" charset="-128"/>
                          <a:cs typeface="Meiryo" charset="-128"/>
                        </a:rPr>
                        <a:t>密結合型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a:txBody>
                    <a:bodyPr/>
                    <a:lstStyle/>
                    <a:p>
                      <a:pPr algn="ctr"/>
                      <a:r>
                        <a:rPr lang="ja-JP" altLang="en-US" sz="1200" b="0">
                          <a:solidFill>
                            <a:srgbClr val="FFFFFF"/>
                          </a:solidFill>
                          <a:effectLst/>
                          <a:latin typeface="Meiryo" charset="-128"/>
                          <a:ea typeface="Meiryo" charset="-128"/>
                          <a:cs typeface="Meiryo" charset="-128"/>
                        </a:rPr>
                        <a:t>疎結合型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extLst>
                  <a:ext uri="{0D108BD9-81ED-4DB2-BD59-A6C34878D82A}">
                    <a16:rowId xmlns:a16="http://schemas.microsoft.com/office/drawing/2014/main" val="10001"/>
                  </a:ext>
                </a:extLst>
              </a:tr>
              <a:tr h="0">
                <a:tc>
                  <a:txBody>
                    <a:bodyPr/>
                    <a:lstStyle/>
                    <a:p>
                      <a:pPr algn="ctr"/>
                      <a:r>
                        <a:rPr lang="ja-JP" altLang="en-US" sz="1200" b="0">
                          <a:effectLst/>
                          <a:latin typeface="Meiryo" charset="-128"/>
                          <a:ea typeface="Meiryo" charset="-128"/>
                          <a:cs typeface="Meiryo" charset="-128"/>
                        </a:rPr>
                        <a:t>拡張方式</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dirty="0">
                          <a:effectLst/>
                          <a:latin typeface="Meiryo" charset="-128"/>
                          <a:ea typeface="Meiryo" charset="-128"/>
                          <a:cs typeface="Meiryo" charset="-128"/>
                        </a:rPr>
                        <a:t>ディスクドライブの増設</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ノード単位の増設</a:t>
                      </a:r>
                      <a:r>
                        <a:rPr lang="en-US" altLang="ja-JP" sz="1200" baseline="30000">
                          <a:effectLst/>
                          <a:latin typeface="Meiryo" charset="-128"/>
                          <a:ea typeface="Meiryo" charset="-128"/>
                          <a:cs typeface="Meiryo" charset="-128"/>
                        </a:rPr>
                        <a:t>(*1)</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容量と性能が同時に拡張可能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ノード単位の増設</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容量と性能が同時に拡張可能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algn="ctr"/>
                      <a:r>
                        <a:rPr lang="ja-JP" altLang="en-US" sz="1200" b="0">
                          <a:effectLst/>
                          <a:latin typeface="Meiryo" charset="-128"/>
                          <a:ea typeface="Meiryo" charset="-128"/>
                          <a:cs typeface="Meiryo" charset="-128"/>
                        </a:rPr>
                        <a:t>性能上限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コントローラ性能が上限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ノード数の上限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dirty="0">
                          <a:effectLst/>
                          <a:latin typeface="Meiryo" charset="-128"/>
                          <a:ea typeface="Meiryo" charset="-128"/>
                          <a:cs typeface="Meiryo" charset="-128"/>
                        </a:rPr>
                        <a:t>ノード数の上限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pPr algn="ctr"/>
                      <a:r>
                        <a:rPr lang="ja-JP" altLang="en-US" sz="1200" b="0">
                          <a:effectLst/>
                          <a:latin typeface="Meiryo" charset="-128"/>
                          <a:ea typeface="Meiryo" charset="-128"/>
                          <a:cs typeface="Meiryo" charset="-128"/>
                        </a:rPr>
                        <a:t>性能特性</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レスポンスタイムが短い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ランダム</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レスポンスタイムが短い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ランダム</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レスポンスタイムが長い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シーケンシャル</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0">
                <a:tc>
                  <a:txBody>
                    <a:bodyPr/>
                    <a:lstStyle/>
                    <a:p>
                      <a:pPr algn="ctr"/>
                      <a:r>
                        <a:rPr lang="ja-JP" altLang="en-US" sz="1200" b="0">
                          <a:effectLst/>
                          <a:latin typeface="Meiryo" charset="-128"/>
                          <a:ea typeface="Meiryo" charset="-128"/>
                          <a:cs typeface="Meiryo" charset="-128"/>
                        </a:rPr>
                        <a:t>コントローラー</a:t>
                      </a:r>
                      <a:br>
                        <a:rPr lang="ja-JP" altLang="en-US" sz="1200" b="0">
                          <a:effectLst/>
                          <a:latin typeface="Meiryo" charset="-128"/>
                          <a:ea typeface="Meiryo" charset="-128"/>
                          <a:cs typeface="Meiryo" charset="-128"/>
                        </a:rPr>
                      </a:br>
                      <a:r>
                        <a:rPr lang="ja-JP" altLang="en-US" sz="1200" b="0">
                          <a:effectLst/>
                          <a:latin typeface="Meiryo" charset="-128"/>
                          <a:ea typeface="Meiryo" charset="-128"/>
                          <a:cs typeface="Meiryo" charset="-128"/>
                        </a:rPr>
                        <a:t>障害時影響</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en-US" altLang="ja-JP" sz="1200">
                          <a:effectLst/>
                          <a:latin typeface="Meiryo" charset="-128"/>
                          <a:ea typeface="Meiryo" charset="-128"/>
                          <a:cs typeface="Meiryo" charset="-128"/>
                        </a:rPr>
                        <a:t>50</a:t>
                      </a:r>
                      <a:r>
                        <a:rPr lang="ja-JP" altLang="en-US" sz="1200">
                          <a:effectLst/>
                          <a:latin typeface="Meiryo" charset="-128"/>
                          <a:ea typeface="Meiryo" charset="-128"/>
                          <a:cs typeface="Meiryo" charset="-128"/>
                        </a:rPr>
                        <a:t>％の性能低下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en-US" altLang="ja-JP" sz="1200">
                          <a:effectLst/>
                          <a:latin typeface="Meiryo" charset="-128"/>
                          <a:ea typeface="Meiryo" charset="-128"/>
                          <a:cs typeface="Meiryo" charset="-128"/>
                        </a:rPr>
                        <a:t>1/N</a:t>
                      </a:r>
                      <a:r>
                        <a:rPr lang="ja-JP" altLang="en-US" sz="1200">
                          <a:effectLst/>
                          <a:latin typeface="Meiryo" charset="-128"/>
                          <a:ea typeface="Meiryo" charset="-128"/>
                          <a:cs typeface="Meiryo" charset="-128"/>
                        </a:rPr>
                        <a:t>の性能低下</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a:t>
                      </a:r>
                      <a:r>
                        <a:rPr lang="en-US" altLang="ja-JP" sz="1200">
                          <a:effectLst/>
                          <a:latin typeface="Meiryo" charset="-128"/>
                          <a:ea typeface="Meiryo" charset="-128"/>
                          <a:cs typeface="Meiryo" charset="-128"/>
                        </a:rPr>
                        <a:t>N=</a:t>
                      </a:r>
                      <a:r>
                        <a:rPr lang="ja-JP" altLang="en-US" sz="1200">
                          <a:effectLst/>
                          <a:latin typeface="Meiryo" charset="-128"/>
                          <a:ea typeface="Meiryo" charset="-128"/>
                          <a:cs typeface="Meiryo" charset="-128"/>
                        </a:rPr>
                        <a:t>コントローラ数）</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en-US" altLang="ja-JP" sz="1200">
                          <a:effectLst/>
                          <a:latin typeface="Meiryo" charset="-128"/>
                          <a:ea typeface="Meiryo" charset="-128"/>
                          <a:cs typeface="Meiryo" charset="-128"/>
                        </a:rPr>
                        <a:t>1/N</a:t>
                      </a:r>
                      <a:r>
                        <a:rPr lang="ja-JP" altLang="en-US" sz="1200">
                          <a:effectLst/>
                          <a:latin typeface="Meiryo" charset="-128"/>
                          <a:ea typeface="Meiryo" charset="-128"/>
                          <a:cs typeface="Meiryo" charset="-128"/>
                        </a:rPr>
                        <a:t>の性能低下</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a:t>
                      </a:r>
                      <a:r>
                        <a:rPr lang="en-US" altLang="ja-JP" sz="1200">
                          <a:effectLst/>
                          <a:latin typeface="Meiryo" charset="-128"/>
                          <a:ea typeface="Meiryo" charset="-128"/>
                          <a:cs typeface="Meiryo" charset="-128"/>
                        </a:rPr>
                        <a:t>N=</a:t>
                      </a:r>
                      <a:r>
                        <a:rPr lang="ja-JP" altLang="en-US" sz="1200">
                          <a:effectLst/>
                          <a:latin typeface="Meiryo" charset="-128"/>
                          <a:ea typeface="Meiryo" charset="-128"/>
                          <a:cs typeface="Meiryo" charset="-128"/>
                        </a:rPr>
                        <a:t>ノード数）</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0">
                <a:tc>
                  <a:txBody>
                    <a:bodyPr/>
                    <a:lstStyle/>
                    <a:p>
                      <a:pPr algn="ctr"/>
                      <a:r>
                        <a:rPr lang="ja-JP" altLang="en-US" sz="1200" b="0">
                          <a:effectLst/>
                          <a:latin typeface="Meiryo" charset="-128"/>
                          <a:ea typeface="Meiryo" charset="-128"/>
                          <a:cs typeface="Meiryo" charset="-128"/>
                        </a:rPr>
                        <a:t>容量規模</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中規模（目安：数百テラバイト）</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大規模の対応が可能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大規模の対応が可能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0">
                <a:tc>
                  <a:txBody>
                    <a:bodyPr/>
                    <a:lstStyle/>
                    <a:p>
                      <a:pPr algn="ctr"/>
                      <a:r>
                        <a:rPr lang="ja-JP" altLang="en-US" sz="1200" b="0">
                          <a:effectLst/>
                          <a:latin typeface="Meiryo" charset="-128"/>
                          <a:ea typeface="Meiryo" charset="-128"/>
                          <a:cs typeface="Meiryo" charset="-128"/>
                        </a:rPr>
                        <a:t>適用シーン</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データベース、仮想環境、ファイルサーバー、グループウェアなど多目的での利用が可能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ミッションクリティカル基幹業務</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dirty="0">
                          <a:effectLst/>
                          <a:latin typeface="Meiryo" charset="-128"/>
                          <a:ea typeface="Meiryo" charset="-128"/>
                          <a:cs typeface="Meiryo" charset="-128"/>
                        </a:rPr>
                        <a:t>大規模ファイルサーバー、デジタルメディアコンテンツ保管、ビデオサーベランスなど</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6" name="正方形/長方形 5"/>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3002704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4668221" y="1055549"/>
            <a:ext cx="4035020" cy="524092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サーバー・ベースド・ストレージ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正方形/長方形 3"/>
          <p:cNvSpPr/>
          <p:nvPr/>
        </p:nvSpPr>
        <p:spPr>
          <a:xfrm>
            <a:off x="457200" y="1055549"/>
            <a:ext cx="4035020" cy="524092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p:cNvSpPr/>
          <p:nvPr/>
        </p:nvSpPr>
        <p:spPr>
          <a:xfrm>
            <a:off x="1717208" y="3398704"/>
            <a:ext cx="1534228" cy="939860"/>
          </a:xfrm>
          <a:prstGeom prst="can">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ストレージ</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デバイス</a:t>
            </a:r>
            <a:endParaRPr kumimoji="1" lang="ja-JP" altLang="en-US" sz="1200" dirty="0">
              <a:solidFill>
                <a:srgbClr val="FFFFFF"/>
              </a:solidFill>
              <a:latin typeface="Meiryo" charset="-128"/>
              <a:ea typeface="Meiryo" charset="-128"/>
              <a:cs typeface="Meiryo" charset="-128"/>
            </a:endParaRPr>
          </a:p>
        </p:txBody>
      </p:sp>
      <p:grpSp>
        <p:nvGrpSpPr>
          <p:cNvPr id="6" name="図形グループ 5"/>
          <p:cNvGrpSpPr/>
          <p:nvPr/>
        </p:nvGrpSpPr>
        <p:grpSpPr>
          <a:xfrm>
            <a:off x="900635" y="1837602"/>
            <a:ext cx="816573" cy="347133"/>
            <a:chOff x="6769100" y="1390650"/>
            <a:chExt cx="317500" cy="157483"/>
          </a:xfrm>
        </p:grpSpPr>
        <p:sp>
          <p:nvSpPr>
            <p:cNvPr id="7" name="正方形/長方形 6"/>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9"/>
          <p:cNvGrpSpPr/>
          <p:nvPr/>
        </p:nvGrpSpPr>
        <p:grpSpPr>
          <a:xfrm>
            <a:off x="2076036" y="1837602"/>
            <a:ext cx="816573" cy="347133"/>
            <a:chOff x="6769100" y="1390650"/>
            <a:chExt cx="317500" cy="157483"/>
          </a:xfrm>
        </p:grpSpPr>
        <p:sp>
          <p:nvSpPr>
            <p:cNvPr id="11" name="正方形/長方形 1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3"/>
          <p:cNvGrpSpPr/>
          <p:nvPr/>
        </p:nvGrpSpPr>
        <p:grpSpPr>
          <a:xfrm>
            <a:off x="3251437" y="1838549"/>
            <a:ext cx="816573" cy="347133"/>
            <a:chOff x="6769100" y="1390650"/>
            <a:chExt cx="317500" cy="157483"/>
          </a:xfrm>
        </p:grpSpPr>
        <p:sp>
          <p:nvSpPr>
            <p:cNvPr id="15" name="正方形/長方形 1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フローチャート: 磁気ディスク 17"/>
          <p:cNvSpPr/>
          <p:nvPr/>
        </p:nvSpPr>
        <p:spPr>
          <a:xfrm>
            <a:off x="1331533" y="2054551"/>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 name="フローチャート: 磁気ディスク 18"/>
          <p:cNvSpPr/>
          <p:nvPr/>
        </p:nvSpPr>
        <p:spPr>
          <a:xfrm>
            <a:off x="2231612" y="205898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フローチャート: 磁気ディスク 19"/>
          <p:cNvSpPr/>
          <p:nvPr/>
        </p:nvSpPr>
        <p:spPr>
          <a:xfrm>
            <a:off x="3142778" y="2055352"/>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 name="左右矢印 20"/>
          <p:cNvSpPr/>
          <p:nvPr/>
        </p:nvSpPr>
        <p:spPr>
          <a:xfrm rot="5400000">
            <a:off x="1970712" y="2893179"/>
            <a:ext cx="1027219"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右矢印 21"/>
          <p:cNvSpPr/>
          <p:nvPr/>
        </p:nvSpPr>
        <p:spPr>
          <a:xfrm rot="4007238">
            <a:off x="1265642" y="2884729"/>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図形グループ 25"/>
          <p:cNvGrpSpPr/>
          <p:nvPr/>
        </p:nvGrpSpPr>
        <p:grpSpPr>
          <a:xfrm>
            <a:off x="5111656" y="1837602"/>
            <a:ext cx="816573" cy="347133"/>
            <a:chOff x="6769100" y="1390650"/>
            <a:chExt cx="317500" cy="157483"/>
          </a:xfrm>
        </p:grpSpPr>
        <p:sp>
          <p:nvSpPr>
            <p:cNvPr id="27" name="正方形/長方形 26"/>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6287057" y="1837602"/>
            <a:ext cx="816573" cy="347133"/>
            <a:chOff x="6769100" y="1390650"/>
            <a:chExt cx="317500" cy="157483"/>
          </a:xfrm>
        </p:grpSpPr>
        <p:sp>
          <p:nvSpPr>
            <p:cNvPr id="31" name="正方形/長方形 3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7462458" y="1838549"/>
            <a:ext cx="816573" cy="347133"/>
            <a:chOff x="6769100" y="1390650"/>
            <a:chExt cx="317500" cy="157483"/>
          </a:xfrm>
        </p:grpSpPr>
        <p:sp>
          <p:nvSpPr>
            <p:cNvPr id="35" name="正方形/長方形 3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8" name="フローチャート: 磁気ディスク 37"/>
          <p:cNvSpPr/>
          <p:nvPr/>
        </p:nvSpPr>
        <p:spPr>
          <a:xfrm>
            <a:off x="5542554" y="2054551"/>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6448728" y="205898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フローチャート: 磁気ディスク 39"/>
          <p:cNvSpPr/>
          <p:nvPr/>
        </p:nvSpPr>
        <p:spPr>
          <a:xfrm>
            <a:off x="7353164" y="206227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4" name="図形グループ 43"/>
          <p:cNvGrpSpPr/>
          <p:nvPr/>
        </p:nvGrpSpPr>
        <p:grpSpPr>
          <a:xfrm>
            <a:off x="5111656" y="5156879"/>
            <a:ext cx="816573" cy="347133"/>
            <a:chOff x="6769100" y="1390650"/>
            <a:chExt cx="317500" cy="157483"/>
          </a:xfrm>
        </p:grpSpPr>
        <p:sp>
          <p:nvSpPr>
            <p:cNvPr id="45" name="正方形/長方形 4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287057" y="5156879"/>
            <a:ext cx="816573" cy="347133"/>
            <a:chOff x="6769100" y="1390650"/>
            <a:chExt cx="317500" cy="157483"/>
          </a:xfrm>
        </p:grpSpPr>
        <p:sp>
          <p:nvSpPr>
            <p:cNvPr id="49" name="正方形/長方形 48"/>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7462458" y="5157826"/>
            <a:ext cx="816573" cy="347133"/>
            <a:chOff x="6769100" y="1390650"/>
            <a:chExt cx="317500" cy="157483"/>
          </a:xfrm>
        </p:grpSpPr>
        <p:sp>
          <p:nvSpPr>
            <p:cNvPr id="53" name="正方形/長方形 52"/>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9" name="左右矢印 58"/>
          <p:cNvSpPr/>
          <p:nvPr/>
        </p:nvSpPr>
        <p:spPr>
          <a:xfrm rot="17592762" flipH="1">
            <a:off x="2620945" y="2884729"/>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p:cNvSpPr/>
          <p:nvPr/>
        </p:nvSpPr>
        <p:spPr>
          <a:xfrm>
            <a:off x="5928229" y="3398704"/>
            <a:ext cx="1534228" cy="939860"/>
          </a:xfrm>
          <a:prstGeom prst="can">
            <a:avLst/>
          </a:prstGeom>
          <a:solidFill>
            <a:srgbClr val="0070C0">
              <a:alpha val="47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左右矢印 59"/>
          <p:cNvSpPr/>
          <p:nvPr/>
        </p:nvSpPr>
        <p:spPr>
          <a:xfrm rot="5400000">
            <a:off x="6172123" y="2893175"/>
            <a:ext cx="1027216"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右矢印 60"/>
          <p:cNvSpPr/>
          <p:nvPr/>
        </p:nvSpPr>
        <p:spPr>
          <a:xfrm rot="4007238">
            <a:off x="5467051" y="2884727"/>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p:cNvSpPr/>
          <p:nvPr/>
        </p:nvSpPr>
        <p:spPr>
          <a:xfrm rot="17592762" flipH="1">
            <a:off x="6822354" y="2884727"/>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三角形 64"/>
          <p:cNvSpPr/>
          <p:nvPr/>
        </p:nvSpPr>
        <p:spPr>
          <a:xfrm>
            <a:off x="5536287" y="4032663"/>
            <a:ext cx="2311846" cy="941608"/>
          </a:xfrm>
          <a:prstGeom prst="triangle">
            <a:avLst/>
          </a:prstGeom>
          <a:gradFill flip="none" rotWithShape="1">
            <a:gsLst>
              <a:gs pos="0">
                <a:srgbClr val="0070C0"/>
              </a:gs>
              <a:gs pos="57000">
                <a:schemeClr val="tx2">
                  <a:lumMod val="40000"/>
                  <a:lumOff val="60000"/>
                </a:schemeClr>
              </a:gs>
              <a:gs pos="93000">
                <a:schemeClr val="accent1">
                  <a:lumMod val="20000"/>
                  <a:lumOff val="80000"/>
                </a:schemeClr>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磁気ディスク 55"/>
          <p:cNvSpPr/>
          <p:nvPr/>
        </p:nvSpPr>
        <p:spPr>
          <a:xfrm>
            <a:off x="5536738" y="4785363"/>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7" name="フローチャート: 磁気ディスク 56"/>
          <p:cNvSpPr/>
          <p:nvPr/>
        </p:nvSpPr>
        <p:spPr>
          <a:xfrm>
            <a:off x="6449671" y="4785363"/>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3" name="フローチャート: 磁気ディスク 62"/>
          <p:cNvSpPr/>
          <p:nvPr/>
        </p:nvSpPr>
        <p:spPr>
          <a:xfrm>
            <a:off x="7353164" y="4785161"/>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テキスト ボックス 65"/>
          <p:cNvSpPr txBox="1"/>
          <p:nvPr/>
        </p:nvSpPr>
        <p:spPr>
          <a:xfrm>
            <a:off x="6208677" y="3686173"/>
            <a:ext cx="954107" cy="646331"/>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論理</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ストレージ</a:t>
            </a:r>
            <a:endParaRPr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デバイス</a:t>
            </a:r>
          </a:p>
        </p:txBody>
      </p:sp>
      <p:sp>
        <p:nvSpPr>
          <p:cNvPr id="67" name="テキスト ボックス 66"/>
          <p:cNvSpPr txBox="1"/>
          <p:nvPr/>
        </p:nvSpPr>
        <p:spPr>
          <a:xfrm>
            <a:off x="5536288" y="4410887"/>
            <a:ext cx="2236510" cy="400110"/>
          </a:xfrm>
          <a:prstGeom prst="rect">
            <a:avLst/>
          </a:prstGeom>
          <a:noFill/>
        </p:spPr>
        <p:txBody>
          <a:bodyPr wrap="none" rtlCol="0">
            <a:spAutoFit/>
          </a:bodyPr>
          <a:lstStyle/>
          <a:p>
            <a:pPr algn="ctr"/>
            <a:r>
              <a:rPr kumimoji="1" lang="ja-JP" altLang="en-US" sz="1000" dirty="0">
                <a:solidFill>
                  <a:srgbClr val="002060"/>
                </a:solidFill>
                <a:latin typeface="Meiryo" charset="-128"/>
                <a:ea typeface="Meiryo" charset="-128"/>
                <a:cs typeface="Meiryo" charset="-128"/>
              </a:rPr>
              <a:t>汎用サーバーのストレージを束ねて</a:t>
            </a:r>
            <a:endParaRPr kumimoji="1" lang="en-US" altLang="ja-JP" sz="1000" dirty="0">
              <a:solidFill>
                <a:srgbClr val="002060"/>
              </a:solidFill>
              <a:latin typeface="Meiryo" charset="-128"/>
              <a:ea typeface="Meiryo" charset="-128"/>
              <a:cs typeface="Meiryo" charset="-128"/>
            </a:endParaRPr>
          </a:p>
          <a:p>
            <a:pPr algn="ctr"/>
            <a:r>
              <a:rPr kumimoji="1" lang="ja-JP" altLang="en-US" sz="1000" dirty="0">
                <a:solidFill>
                  <a:srgbClr val="002060"/>
                </a:solidFill>
                <a:latin typeface="Meiryo" charset="-128"/>
                <a:ea typeface="Meiryo" charset="-128"/>
                <a:cs typeface="Meiryo" charset="-128"/>
              </a:rPr>
              <a:t>ひとつの共有ストレージとして扱う</a:t>
            </a:r>
          </a:p>
        </p:txBody>
      </p:sp>
      <p:sp>
        <p:nvSpPr>
          <p:cNvPr id="68" name="テキスト ボックス 67"/>
          <p:cNvSpPr txBox="1"/>
          <p:nvPr/>
        </p:nvSpPr>
        <p:spPr>
          <a:xfrm>
            <a:off x="1168481" y="4410887"/>
            <a:ext cx="2621230" cy="400110"/>
          </a:xfrm>
          <a:prstGeom prst="rect">
            <a:avLst/>
          </a:prstGeom>
          <a:noFill/>
        </p:spPr>
        <p:txBody>
          <a:bodyPr wrap="none" rtlCol="0">
            <a:spAutoFit/>
          </a:bodyPr>
          <a:lstStyle/>
          <a:p>
            <a:pPr algn="ctr"/>
            <a:r>
              <a:rPr kumimoji="1" lang="ja-JP" altLang="en-US" sz="1000" dirty="0">
                <a:solidFill>
                  <a:srgbClr val="002060"/>
                </a:solidFill>
                <a:latin typeface="Meiryo" charset="-128"/>
                <a:ea typeface="Meiryo" charset="-128"/>
                <a:cs typeface="Meiryo" charset="-128"/>
              </a:rPr>
              <a:t>ストレージ・アレイなどの専用デバイスで</a:t>
            </a:r>
            <a:endParaRPr kumimoji="1" lang="en-US" altLang="ja-JP" sz="1000" dirty="0">
              <a:solidFill>
                <a:srgbClr val="002060"/>
              </a:solidFill>
              <a:latin typeface="Meiryo" charset="-128"/>
              <a:ea typeface="Meiryo" charset="-128"/>
              <a:cs typeface="Meiryo" charset="-128"/>
            </a:endParaRPr>
          </a:p>
          <a:p>
            <a:pPr algn="ctr"/>
            <a:r>
              <a:rPr kumimoji="1" lang="ja-JP" altLang="en-US" sz="1000" dirty="0">
                <a:solidFill>
                  <a:srgbClr val="002060"/>
                </a:solidFill>
                <a:latin typeface="Meiryo" charset="-128"/>
                <a:ea typeface="Meiryo" charset="-128"/>
                <a:cs typeface="Meiryo" charset="-128"/>
              </a:rPr>
              <a:t>共有ストレージを実現する</a:t>
            </a:r>
          </a:p>
        </p:txBody>
      </p:sp>
      <p:sp>
        <p:nvSpPr>
          <p:cNvPr id="69" name="テキスト ボックス 68"/>
          <p:cNvSpPr txBox="1"/>
          <p:nvPr/>
        </p:nvSpPr>
        <p:spPr>
          <a:xfrm>
            <a:off x="457200" y="1119838"/>
            <a:ext cx="4035020"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専用デバイスによる共有</a:t>
            </a:r>
            <a:r>
              <a:rPr kumimoji="1" lang="ja-JP" altLang="en-US" dirty="0">
                <a:solidFill>
                  <a:srgbClr val="0070C0"/>
                </a:solidFill>
                <a:latin typeface="Meiryo" charset="-128"/>
                <a:ea typeface="Meiryo" charset="-128"/>
                <a:cs typeface="Meiryo" charset="-128"/>
              </a:rPr>
              <a:t>ストレージ</a:t>
            </a:r>
          </a:p>
        </p:txBody>
      </p:sp>
      <p:sp>
        <p:nvSpPr>
          <p:cNvPr id="70" name="テキスト ボックス 69"/>
          <p:cNvSpPr txBox="1"/>
          <p:nvPr/>
        </p:nvSpPr>
        <p:spPr>
          <a:xfrm>
            <a:off x="4668221" y="1117738"/>
            <a:ext cx="4035020" cy="369332"/>
          </a:xfrm>
          <a:prstGeom prst="rect">
            <a:avLst/>
          </a:prstGeom>
          <a:noFill/>
        </p:spPr>
        <p:txBody>
          <a:bodyPr wrap="square" rtlCol="0">
            <a:spAutoFit/>
          </a:bodyPr>
          <a:lstStyle/>
          <a:p>
            <a:pPr algn="ctr"/>
            <a:r>
              <a:rPr kumimoji="1" lang="ja-JP" altLang="en-US" dirty="0">
                <a:solidFill>
                  <a:srgbClr val="0070C0"/>
                </a:solidFill>
                <a:latin typeface="Meiryo" charset="-128"/>
                <a:ea typeface="Meiryo" charset="-128"/>
                <a:cs typeface="Meiryo" charset="-128"/>
              </a:rPr>
              <a:t>サーバーベースド・ストレージ</a:t>
            </a:r>
          </a:p>
        </p:txBody>
      </p:sp>
      <p:sp>
        <p:nvSpPr>
          <p:cNvPr id="71" name="テキスト ボックス 70"/>
          <p:cNvSpPr txBox="1"/>
          <p:nvPr/>
        </p:nvSpPr>
        <p:spPr>
          <a:xfrm>
            <a:off x="1699490" y="5783003"/>
            <a:ext cx="1569661" cy="369332"/>
          </a:xfrm>
          <a:prstGeom prst="rect">
            <a:avLst/>
          </a:prstGeom>
          <a:noFill/>
        </p:spPr>
        <p:txBody>
          <a:bodyPr wrap="none" rtlCol="0">
            <a:spAutoFit/>
          </a:bodyPr>
          <a:lstStyle/>
          <a:p>
            <a:pPr algn="ctr"/>
            <a:r>
              <a:rPr lang="ja-JP" altLang="en-US">
                <a:solidFill>
                  <a:srgbClr val="00B050"/>
                </a:solidFill>
                <a:latin typeface="Meiryo" charset="-128"/>
                <a:ea typeface="Meiryo" charset="-128"/>
                <a:cs typeface="Meiryo" charset="-128"/>
              </a:rPr>
              <a:t>高価だが高速</a:t>
            </a:r>
            <a:endParaRPr kumimoji="1" lang="ja-JP" altLang="en-US" dirty="0">
              <a:solidFill>
                <a:srgbClr val="00B050"/>
              </a:solidFill>
              <a:latin typeface="Meiryo" charset="-128"/>
              <a:ea typeface="Meiryo" charset="-128"/>
              <a:cs typeface="Meiryo" charset="-128"/>
            </a:endParaRPr>
          </a:p>
        </p:txBody>
      </p:sp>
      <p:sp>
        <p:nvSpPr>
          <p:cNvPr id="72" name="テキスト ボックス 71"/>
          <p:cNvSpPr txBox="1"/>
          <p:nvPr/>
        </p:nvSpPr>
        <p:spPr>
          <a:xfrm>
            <a:off x="5092986" y="5777855"/>
            <a:ext cx="3185487" cy="369332"/>
          </a:xfrm>
          <a:prstGeom prst="rect">
            <a:avLst/>
          </a:prstGeom>
          <a:noFill/>
        </p:spPr>
        <p:txBody>
          <a:bodyPr wrap="none" rtlCol="0">
            <a:spAutoFit/>
          </a:bodyPr>
          <a:lstStyle/>
          <a:p>
            <a:pPr algn="ctr"/>
            <a:r>
              <a:rPr lang="ja-JP" altLang="en-US" dirty="0">
                <a:solidFill>
                  <a:srgbClr val="00B050"/>
                </a:solidFill>
                <a:latin typeface="Meiryo" charset="-128"/>
                <a:ea typeface="Meiryo" charset="-128"/>
                <a:cs typeface="Meiryo" charset="-128"/>
              </a:rPr>
              <a:t>安価で低速だが拡張性が高い</a:t>
            </a:r>
            <a:endParaRPr kumimoji="1" lang="ja-JP" altLang="en-US" dirty="0">
              <a:solidFill>
                <a:srgbClr val="00B050"/>
              </a:solidFill>
              <a:latin typeface="Meiryo" charset="-128"/>
              <a:ea typeface="Meiryo" charset="-128"/>
              <a:cs typeface="Meiryo" charset="-128"/>
            </a:endParaRPr>
          </a:p>
        </p:txBody>
      </p:sp>
      <p:sp>
        <p:nvSpPr>
          <p:cNvPr id="73" name="正方形/長方形 72"/>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359702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800" dirty="0">
                <a:latin typeface="+mn-lt"/>
                <a:ea typeface="+mn-ea"/>
              </a:rPr>
              <a:t>RDBMS</a:t>
            </a:r>
            <a:r>
              <a:rPr lang="ja-JP" altLang="en-US" sz="2800" dirty="0">
                <a:latin typeface="+mn-lt"/>
                <a:ea typeface="+mn-ea"/>
              </a:rPr>
              <a:t>で扱いづらいデータ</a:t>
            </a:r>
          </a:p>
        </p:txBody>
      </p:sp>
      <p:sp>
        <p:nvSpPr>
          <p:cNvPr id="49153" name="Rectangle 19"/>
          <p:cNvSpPr>
            <a:spLocks noGrp="1" noChangeArrowheads="1"/>
          </p:cNvSpPr>
          <p:nvPr>
            <p:ph type="ftr" sz="quarter" idx="4294967295"/>
          </p:nvPr>
        </p:nvSpPr>
        <p:spPr>
          <a:xfrm>
            <a:off x="0" y="6553200"/>
            <a:ext cx="9144000" cy="304800"/>
          </a:xfrm>
          <a:prstGeom prst="rect">
            <a:avLst/>
          </a:prstGeom>
          <a:solidFill>
            <a:schemeClr val="bg1"/>
          </a:solidFill>
          <a:ln/>
          <a:extLst/>
        </p:spPr>
        <p:txBody>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en-US" altLang="ja-JP" sz="900">
                <a:latin typeface="+mn-lt"/>
                <a:ea typeface="+mn-ea"/>
              </a:rPr>
              <a:t>Copyright © 2012 CyberTech Corporation. All rights reserved.</a:t>
            </a:r>
            <a:endParaRPr lang="ja-JP" altLang="en-US" sz="900">
              <a:latin typeface="+mn-lt"/>
              <a:ea typeface="+mn-ea"/>
            </a:endParaRPr>
          </a:p>
        </p:txBody>
      </p:sp>
      <p:pic>
        <p:nvPicPr>
          <p:cNvPr id="4915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3650" y="2095500"/>
            <a:ext cx="6616700" cy="427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prstDash val="dash"/>
                <a:miter lim="800000"/>
                <a:headEnd/>
                <a:tailEnd/>
              </a14:hiddenLine>
            </a:ext>
          </a:extLst>
        </p:spPr>
      </p:pic>
      <p:sp>
        <p:nvSpPr>
          <p:cNvPr id="49159" name="Line 10"/>
          <p:cNvSpPr>
            <a:spLocks noChangeShapeType="1"/>
          </p:cNvSpPr>
          <p:nvPr/>
        </p:nvSpPr>
        <p:spPr bwMode="auto">
          <a:xfrm flipH="1" flipV="1">
            <a:off x="2322512" y="3325813"/>
            <a:ext cx="1084263" cy="573087"/>
          </a:xfrm>
          <a:prstGeom prst="line">
            <a:avLst/>
          </a:prstGeom>
          <a:noFill/>
          <a:ln w="38100">
            <a:solidFill>
              <a:srgbClr val="FF0000"/>
            </a:solidFill>
            <a:round/>
            <a:headEnd type="oval" w="med" len="med"/>
            <a:tailEnd/>
          </a:ln>
          <a:extLst>
            <a:ext uri="{909E8E84-426E-40dd-AFC4-6F175D3DCCD1}">
              <a14:hiddenFill xmlns="" xmlns:a14="http://schemas.microsoft.com/office/drawing/2010/main">
                <a:noFill/>
              </a14:hiddenFill>
            </a:ext>
          </a:extLst>
        </p:spPr>
        <p:txBody>
          <a:bodyPr anchor="ctr"/>
          <a:lstStyle/>
          <a:p>
            <a:endParaRPr lang="ja-JP" altLang="en-US">
              <a:latin typeface="+mn-lt"/>
              <a:ea typeface="+mn-ea"/>
            </a:endParaRPr>
          </a:p>
        </p:txBody>
      </p:sp>
      <p:sp>
        <p:nvSpPr>
          <p:cNvPr id="49160" name="Text Box 11"/>
          <p:cNvSpPr txBox="1">
            <a:spLocks noChangeArrowheads="1"/>
          </p:cNvSpPr>
          <p:nvPr/>
        </p:nvSpPr>
        <p:spPr bwMode="auto">
          <a:xfrm>
            <a:off x="0" y="3097213"/>
            <a:ext cx="249299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ja-JP" altLang="en-US" sz="1800">
                <a:solidFill>
                  <a:schemeClr val="tx2"/>
                </a:solidFill>
                <a:latin typeface="+mn-lt"/>
                <a:ea typeface="+mn-ea"/>
              </a:rPr>
              <a:t>基幹系（定型データ）</a:t>
            </a:r>
            <a:endParaRPr lang="en-US" altLang="ja-JP" sz="1800">
              <a:solidFill>
                <a:schemeClr val="tx2"/>
              </a:solidFill>
              <a:latin typeface="+mn-lt"/>
              <a:ea typeface="+mn-ea"/>
            </a:endParaRPr>
          </a:p>
          <a:p>
            <a:r>
              <a:rPr lang="ja-JP" altLang="en-US" sz="1800">
                <a:solidFill>
                  <a:schemeClr val="tx2"/>
                </a:solidFill>
                <a:latin typeface="+mn-lt"/>
                <a:ea typeface="+mn-ea"/>
              </a:rPr>
              <a:t>・会計</a:t>
            </a:r>
            <a:endParaRPr lang="en-US" altLang="ja-JP" sz="1800">
              <a:solidFill>
                <a:schemeClr val="tx2"/>
              </a:solidFill>
              <a:latin typeface="+mn-lt"/>
              <a:ea typeface="+mn-ea"/>
            </a:endParaRPr>
          </a:p>
          <a:p>
            <a:r>
              <a:rPr lang="ja-JP" altLang="en-US" sz="1800">
                <a:solidFill>
                  <a:schemeClr val="tx2"/>
                </a:solidFill>
                <a:latin typeface="+mn-lt"/>
                <a:ea typeface="+mn-ea"/>
              </a:rPr>
              <a:t>・生産管理</a:t>
            </a:r>
          </a:p>
        </p:txBody>
      </p:sp>
      <p:sp>
        <p:nvSpPr>
          <p:cNvPr id="49161" name="Text Box 12"/>
          <p:cNvSpPr txBox="1">
            <a:spLocks noChangeArrowheads="1"/>
          </p:cNvSpPr>
          <p:nvPr/>
        </p:nvSpPr>
        <p:spPr bwMode="auto">
          <a:xfrm>
            <a:off x="6410945" y="1124744"/>
            <a:ext cx="272382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Black" pitchFamily="34" charset="0"/>
                <a:ea typeface="HGP創英角ｺﾞｼｯｸUB" pitchFamily="50" charset="-128"/>
              </a:defRPr>
            </a:lvl1pPr>
            <a:lvl2pPr marL="742950" indent="-285750">
              <a:defRPr kumimoji="1" sz="2400">
                <a:solidFill>
                  <a:schemeClr val="tx1"/>
                </a:solidFill>
                <a:latin typeface="Arial Black" pitchFamily="34" charset="0"/>
                <a:ea typeface="HGP創英角ｺﾞｼｯｸUB" pitchFamily="50" charset="-128"/>
              </a:defRPr>
            </a:lvl2pPr>
            <a:lvl3pPr marL="1143000" indent="-228600">
              <a:defRPr kumimoji="1" sz="2400">
                <a:solidFill>
                  <a:schemeClr val="tx1"/>
                </a:solidFill>
                <a:latin typeface="Arial Black" pitchFamily="34" charset="0"/>
                <a:ea typeface="HGP創英角ｺﾞｼｯｸUB" pitchFamily="50" charset="-128"/>
              </a:defRPr>
            </a:lvl3pPr>
            <a:lvl4pPr marL="1600200" indent="-228600">
              <a:defRPr kumimoji="1" sz="2400">
                <a:solidFill>
                  <a:schemeClr val="tx1"/>
                </a:solidFill>
                <a:latin typeface="Arial Black" pitchFamily="34" charset="0"/>
                <a:ea typeface="HGP創英角ｺﾞｼｯｸUB" pitchFamily="50" charset="-128"/>
              </a:defRPr>
            </a:lvl4pPr>
            <a:lvl5pPr marL="2057400" indent="-228600">
              <a:defRPr kumimoji="1" sz="2400">
                <a:solidFill>
                  <a:schemeClr val="tx1"/>
                </a:solidFill>
                <a:latin typeface="Arial Black" pitchFamily="34" charset="0"/>
                <a:ea typeface="HGP創英角ｺﾞｼｯｸUB" pitchFamily="50" charset="-128"/>
              </a:defRPr>
            </a:lvl5pPr>
            <a:lvl6pPr marL="25146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6pPr>
            <a:lvl7pPr marL="29718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7pPr>
            <a:lvl8pPr marL="34290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8pPr>
            <a:lvl9pPr marL="3886200" indent="-228600" fontAlgn="base">
              <a:spcBef>
                <a:spcPct val="0"/>
              </a:spcBef>
              <a:spcAft>
                <a:spcPct val="0"/>
              </a:spcAft>
              <a:defRPr kumimoji="1" sz="2400">
                <a:solidFill>
                  <a:schemeClr val="tx1"/>
                </a:solidFill>
                <a:latin typeface="Arial Black" pitchFamily="34" charset="0"/>
                <a:ea typeface="HGP創英角ｺﾞｼｯｸUB" pitchFamily="50" charset="-128"/>
              </a:defRPr>
            </a:lvl9pPr>
          </a:lstStyle>
          <a:p>
            <a:r>
              <a:rPr lang="ja-JP" altLang="en-US" sz="1800" dirty="0">
                <a:solidFill>
                  <a:schemeClr val="tx2"/>
                </a:solidFill>
                <a:latin typeface="+mn-lt"/>
                <a:ea typeface="+mn-ea"/>
              </a:rPr>
              <a:t>情報系（不定型データ）</a:t>
            </a:r>
            <a:endParaRPr lang="en-US" altLang="ja-JP" sz="1800" dirty="0">
              <a:solidFill>
                <a:schemeClr val="tx2"/>
              </a:solidFill>
              <a:latin typeface="+mn-lt"/>
              <a:ea typeface="+mn-ea"/>
            </a:endParaRPr>
          </a:p>
          <a:p>
            <a:r>
              <a:rPr lang="ja-JP" altLang="en-US" sz="1800" dirty="0">
                <a:solidFill>
                  <a:schemeClr val="tx2"/>
                </a:solidFill>
                <a:latin typeface="+mn-lt"/>
                <a:ea typeface="+mn-ea"/>
              </a:rPr>
              <a:t>・ドキュメント</a:t>
            </a:r>
            <a:endParaRPr lang="en-US" altLang="ja-JP" sz="1800" dirty="0">
              <a:solidFill>
                <a:schemeClr val="tx2"/>
              </a:solidFill>
              <a:latin typeface="+mn-lt"/>
              <a:ea typeface="+mn-ea"/>
            </a:endParaRPr>
          </a:p>
          <a:p>
            <a:r>
              <a:rPr lang="ja-JP" altLang="en-US" sz="1800" dirty="0">
                <a:solidFill>
                  <a:schemeClr val="tx2"/>
                </a:solidFill>
                <a:latin typeface="+mn-lt"/>
                <a:ea typeface="+mn-ea"/>
              </a:rPr>
              <a:t>・ナレッジ</a:t>
            </a:r>
            <a:endParaRPr lang="en-US" altLang="ja-JP" sz="1800" dirty="0">
              <a:solidFill>
                <a:schemeClr val="tx2"/>
              </a:solidFill>
              <a:latin typeface="+mn-lt"/>
              <a:ea typeface="+mn-ea"/>
            </a:endParaRPr>
          </a:p>
          <a:p>
            <a:r>
              <a:rPr lang="ja-JP" altLang="en-US" sz="1800" dirty="0">
                <a:solidFill>
                  <a:schemeClr val="tx2"/>
                </a:solidFill>
                <a:latin typeface="+mn-lt"/>
                <a:ea typeface="+mn-ea"/>
              </a:rPr>
              <a:t>・コンテンツ情報</a:t>
            </a:r>
          </a:p>
        </p:txBody>
      </p:sp>
      <p:sp>
        <p:nvSpPr>
          <p:cNvPr id="49162" name="Line 13"/>
          <p:cNvSpPr>
            <a:spLocks noChangeShapeType="1"/>
          </p:cNvSpPr>
          <p:nvPr/>
        </p:nvSpPr>
        <p:spPr bwMode="auto">
          <a:xfrm flipV="1">
            <a:off x="5652120" y="1335882"/>
            <a:ext cx="788988" cy="1135062"/>
          </a:xfrm>
          <a:prstGeom prst="line">
            <a:avLst/>
          </a:prstGeom>
          <a:noFill/>
          <a:ln w="38100">
            <a:solidFill>
              <a:srgbClr val="FF0000"/>
            </a:solidFill>
            <a:round/>
            <a:headEnd type="oval" w="med" len="med"/>
            <a:tailEnd/>
          </a:ln>
          <a:extLst>
            <a:ext uri="{909E8E84-426E-40dd-AFC4-6F175D3DCCD1}">
              <a14:hiddenFill xmlns="" xmlns:a14="http://schemas.microsoft.com/office/drawing/2010/main">
                <a:noFill/>
              </a14:hiddenFill>
            </a:ext>
          </a:extLst>
        </p:spPr>
        <p:txBody>
          <a:bodyPr anchor="ctr"/>
          <a:lstStyle/>
          <a:p>
            <a:endParaRPr lang="ja-JP" altLang="en-US">
              <a:latin typeface="+mn-lt"/>
              <a:ea typeface="+mn-ea"/>
            </a:endParaRPr>
          </a:p>
        </p:txBody>
      </p:sp>
    </p:spTree>
    <p:extLst>
      <p:ext uri="{BB962C8B-B14F-4D97-AF65-F5344CB8AC3E}">
        <p14:creationId xmlns:p14="http://schemas.microsoft.com/office/powerpoint/2010/main" val="10587582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正方形/長方形 139"/>
          <p:cNvSpPr/>
          <p:nvPr/>
        </p:nvSpPr>
        <p:spPr>
          <a:xfrm>
            <a:off x="5933627" y="895989"/>
            <a:ext cx="2534545" cy="55477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フローチャート: 磁気ディスク 164"/>
          <p:cNvSpPr/>
          <p:nvPr/>
        </p:nvSpPr>
        <p:spPr>
          <a:xfrm>
            <a:off x="6259652" y="3963206"/>
            <a:ext cx="1759149"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54" name="正方形/長方形 253"/>
          <p:cNvSpPr/>
          <p:nvPr/>
        </p:nvSpPr>
        <p:spPr>
          <a:xfrm>
            <a:off x="6460928" y="4548205"/>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1" name="図 190"/>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51723" y="4561003"/>
            <a:ext cx="293088" cy="212632"/>
          </a:xfrm>
          <a:prstGeom prst="rect">
            <a:avLst/>
          </a:prstGeom>
        </p:spPr>
      </p:pic>
      <p:sp>
        <p:nvSpPr>
          <p:cNvPr id="255" name="正方形/長方形 254"/>
          <p:cNvSpPr/>
          <p:nvPr/>
        </p:nvSpPr>
        <p:spPr>
          <a:xfrm>
            <a:off x="6828914" y="4541660"/>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7200539" y="4548205"/>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p:cNvSpPr/>
          <p:nvPr/>
        </p:nvSpPr>
        <p:spPr>
          <a:xfrm>
            <a:off x="7574280" y="4541660"/>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72577" y="895989"/>
            <a:ext cx="2534545" cy="55477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アクセス方式の違いから見るストレージ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sp>
        <p:nvSpPr>
          <p:cNvPr id="65" name="テキスト ボックス 64"/>
          <p:cNvSpPr txBox="1"/>
          <p:nvPr/>
        </p:nvSpPr>
        <p:spPr>
          <a:xfrm>
            <a:off x="672577" y="960859"/>
            <a:ext cx="2534545" cy="307777"/>
          </a:xfrm>
          <a:prstGeom prst="rect">
            <a:avLst/>
          </a:prstGeom>
          <a:noFill/>
        </p:spPr>
        <p:txBody>
          <a:bodyPr wrap="square" rtlCol="0">
            <a:spAutoFit/>
          </a:bodyPr>
          <a:lstStyle/>
          <a:p>
            <a:pPr algn="ctr"/>
            <a:r>
              <a:rPr kumimoji="1" lang="ja-JP" altLang="en-US" sz="1400" b="1" dirty="0">
                <a:solidFill>
                  <a:srgbClr val="C00000"/>
                </a:solidFill>
                <a:latin typeface="Meiryo" charset="-128"/>
                <a:ea typeface="Meiryo" charset="-128"/>
                <a:cs typeface="Meiryo" charset="-128"/>
              </a:rPr>
              <a:t>ブロック・ストレージ</a:t>
            </a:r>
          </a:p>
        </p:txBody>
      </p:sp>
      <p:sp>
        <p:nvSpPr>
          <p:cNvPr id="68" name="正方形/長方形 67"/>
          <p:cNvSpPr/>
          <p:nvPr/>
        </p:nvSpPr>
        <p:spPr>
          <a:xfrm>
            <a:off x="3304727" y="895989"/>
            <a:ext cx="2534545" cy="554776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9" name="図形グループ 68"/>
          <p:cNvGrpSpPr/>
          <p:nvPr/>
        </p:nvGrpSpPr>
        <p:grpSpPr>
          <a:xfrm>
            <a:off x="3692305" y="1518948"/>
            <a:ext cx="1133184" cy="486419"/>
            <a:chOff x="6769100" y="1390650"/>
            <a:chExt cx="317500" cy="157483"/>
          </a:xfrm>
        </p:grpSpPr>
        <p:sp>
          <p:nvSpPr>
            <p:cNvPr id="70" name="正方形/長方形 69"/>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3" name="フローチャート: 磁気ディスク 72"/>
          <p:cNvSpPr/>
          <p:nvPr/>
        </p:nvSpPr>
        <p:spPr>
          <a:xfrm>
            <a:off x="4290277" y="1615279"/>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4" name="図形グループ 73"/>
          <p:cNvGrpSpPr/>
          <p:nvPr/>
        </p:nvGrpSpPr>
        <p:grpSpPr>
          <a:xfrm>
            <a:off x="4431735" y="1992146"/>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75" name="正方形/長方形 7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台形 7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7" name="図形グループ 76"/>
          <p:cNvGrpSpPr/>
          <p:nvPr/>
        </p:nvGrpSpPr>
        <p:grpSpPr>
          <a:xfrm>
            <a:off x="4764493" y="199281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78" name="正方形/長方形 7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台形 7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771540"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1" name="正方形/長方形 8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台形 8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82"/>
          <p:cNvGrpSpPr/>
          <p:nvPr/>
        </p:nvGrpSpPr>
        <p:grpSpPr>
          <a:xfrm>
            <a:off x="5106119" y="1992327"/>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4" name="正方形/長方形 83"/>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台形 84"/>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106119"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7" name="正方形/長方形 86"/>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台形 87"/>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89" name="直線コネクタ 88"/>
          <p:cNvCxnSpPr>
            <a:stCxn id="78" idx="3"/>
            <a:endCxn id="84" idx="1"/>
          </p:cNvCxnSpPr>
          <p:nvPr/>
        </p:nvCxnSpPr>
        <p:spPr>
          <a:xfrm flipV="1">
            <a:off x="4936327" y="2082986"/>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89"/>
          <p:cNvCxnSpPr>
            <a:stCxn id="75" idx="3"/>
            <a:endCxn id="78" idx="1"/>
          </p:cNvCxnSpPr>
          <p:nvPr/>
        </p:nvCxnSpPr>
        <p:spPr>
          <a:xfrm>
            <a:off x="4603569" y="2082805"/>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カギ線コネクタ 90"/>
          <p:cNvCxnSpPr>
            <a:stCxn id="78" idx="3"/>
            <a:endCxn id="87" idx="1"/>
          </p:cNvCxnSpPr>
          <p:nvPr/>
        </p:nvCxnSpPr>
        <p:spPr>
          <a:xfrm>
            <a:off x="4936327" y="2083473"/>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カギ線コネクタ 91"/>
          <p:cNvCxnSpPr>
            <a:stCxn id="75" idx="3"/>
            <a:endCxn id="81" idx="1"/>
          </p:cNvCxnSpPr>
          <p:nvPr/>
        </p:nvCxnSpPr>
        <p:spPr>
          <a:xfrm>
            <a:off x="4603569" y="2082805"/>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3" name="フローチャート: 磁気ディスク 92"/>
          <p:cNvSpPr/>
          <p:nvPr/>
        </p:nvSpPr>
        <p:spPr>
          <a:xfrm>
            <a:off x="3664767" y="3976799"/>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テキスト ボックス 117"/>
          <p:cNvSpPr txBox="1"/>
          <p:nvPr/>
        </p:nvSpPr>
        <p:spPr>
          <a:xfrm>
            <a:off x="3304727" y="960859"/>
            <a:ext cx="2534545" cy="307777"/>
          </a:xfrm>
          <a:prstGeom prst="rect">
            <a:avLst/>
          </a:prstGeom>
          <a:noFill/>
        </p:spPr>
        <p:txBody>
          <a:bodyPr wrap="square" rtlCol="0">
            <a:spAutoFit/>
          </a:bodyPr>
          <a:lstStyle/>
          <a:p>
            <a:pPr algn="ctr"/>
            <a:r>
              <a:rPr kumimoji="1" lang="ja-JP" altLang="en-US" sz="1400" b="1" dirty="0">
                <a:solidFill>
                  <a:schemeClr val="accent6">
                    <a:lumMod val="75000"/>
                  </a:schemeClr>
                </a:solidFill>
                <a:latin typeface="Meiryo" charset="-128"/>
                <a:ea typeface="Meiryo" charset="-128"/>
                <a:cs typeface="Meiryo" charset="-128"/>
              </a:rPr>
              <a:t>ファイル・ストレージ</a:t>
            </a:r>
          </a:p>
        </p:txBody>
      </p:sp>
      <p:sp>
        <p:nvSpPr>
          <p:cNvPr id="119" name="上下矢印 118"/>
          <p:cNvSpPr/>
          <p:nvPr/>
        </p:nvSpPr>
        <p:spPr>
          <a:xfrm>
            <a:off x="4352564" y="2516709"/>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3697959" y="2948221"/>
            <a:ext cx="1759148" cy="2393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ファイル単位</a:t>
            </a:r>
          </a:p>
        </p:txBody>
      </p:sp>
      <p:grpSp>
        <p:nvGrpSpPr>
          <p:cNvPr id="121" name="図形グループ 120"/>
          <p:cNvGrpSpPr/>
          <p:nvPr/>
        </p:nvGrpSpPr>
        <p:grpSpPr>
          <a:xfrm>
            <a:off x="4111356" y="434727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2" name="正方形/長方形 12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台形 12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123"/>
          <p:cNvGrpSpPr/>
          <p:nvPr/>
        </p:nvGrpSpPr>
        <p:grpSpPr>
          <a:xfrm>
            <a:off x="4444114" y="4347940"/>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5" name="正方形/長方形 12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台形 12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4451161"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8" name="正方形/長方形 12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台形 12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4785740" y="434745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31" name="正方形/長方形 13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台形 13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4785740"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34" name="正方形/長方形 133"/>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台形 134"/>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36" name="直線コネクタ 135"/>
          <p:cNvCxnSpPr>
            <a:stCxn id="125" idx="3"/>
            <a:endCxn id="131" idx="1"/>
          </p:cNvCxnSpPr>
          <p:nvPr/>
        </p:nvCxnSpPr>
        <p:spPr>
          <a:xfrm flipV="1">
            <a:off x="4615948" y="4438112"/>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122" idx="3"/>
            <a:endCxn id="125" idx="1"/>
          </p:cNvCxnSpPr>
          <p:nvPr/>
        </p:nvCxnSpPr>
        <p:spPr>
          <a:xfrm>
            <a:off x="4283190" y="4437931"/>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カギ線コネクタ 137"/>
          <p:cNvCxnSpPr>
            <a:stCxn id="125" idx="3"/>
            <a:endCxn id="134" idx="1"/>
          </p:cNvCxnSpPr>
          <p:nvPr/>
        </p:nvCxnSpPr>
        <p:spPr>
          <a:xfrm>
            <a:off x="4615948" y="4438599"/>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カギ線コネクタ 138"/>
          <p:cNvCxnSpPr>
            <a:stCxn id="122" idx="3"/>
            <a:endCxn id="128" idx="1"/>
          </p:cNvCxnSpPr>
          <p:nvPr/>
        </p:nvCxnSpPr>
        <p:spPr>
          <a:xfrm>
            <a:off x="4283190" y="4437931"/>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6" name="テキスト ボックス 165"/>
          <p:cNvSpPr txBox="1"/>
          <p:nvPr/>
        </p:nvSpPr>
        <p:spPr>
          <a:xfrm>
            <a:off x="5933627" y="960859"/>
            <a:ext cx="2534545" cy="307777"/>
          </a:xfrm>
          <a:prstGeom prst="rect">
            <a:avLst/>
          </a:prstGeom>
          <a:noFill/>
        </p:spPr>
        <p:txBody>
          <a:bodyPr wrap="square" rtlCol="0">
            <a:spAutoFit/>
          </a:bodyPr>
          <a:lstStyle/>
          <a:p>
            <a:pPr algn="ctr"/>
            <a:r>
              <a:rPr kumimoji="1" lang="ja-JP" altLang="en-US" sz="1400" b="1" dirty="0">
                <a:solidFill>
                  <a:schemeClr val="accent3">
                    <a:lumMod val="75000"/>
                  </a:schemeClr>
                </a:solidFill>
                <a:latin typeface="Meiryo" charset="-128"/>
                <a:ea typeface="Meiryo" charset="-128"/>
                <a:cs typeface="Meiryo" charset="-128"/>
              </a:rPr>
              <a:t>オブジェクト・ストレージ</a:t>
            </a:r>
          </a:p>
        </p:txBody>
      </p:sp>
      <p:sp>
        <p:nvSpPr>
          <p:cNvPr id="188" name="正方形/長方形 187"/>
          <p:cNvSpPr/>
          <p:nvPr/>
        </p:nvSpPr>
        <p:spPr>
          <a:xfrm>
            <a:off x="6456376" y="43369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pic>
        <p:nvPicPr>
          <p:cNvPr id="189" name="図 188"/>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69015" y="4548729"/>
            <a:ext cx="288777" cy="237101"/>
          </a:xfrm>
          <a:prstGeom prst="rect">
            <a:avLst/>
          </a:prstGeom>
        </p:spPr>
      </p:pic>
      <p:pic>
        <p:nvPicPr>
          <p:cNvPr id="190" name="図 189"/>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22276" y="4555951"/>
            <a:ext cx="231004" cy="222655"/>
          </a:xfrm>
          <a:prstGeom prst="rect">
            <a:avLst/>
          </a:prstGeom>
        </p:spPr>
      </p:pic>
      <p:pic>
        <p:nvPicPr>
          <p:cNvPr id="192" name="図 191"/>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835051" y="4538819"/>
            <a:ext cx="253951" cy="228271"/>
          </a:xfrm>
          <a:prstGeom prst="rect">
            <a:avLst/>
          </a:prstGeom>
        </p:spPr>
      </p:pic>
      <p:sp>
        <p:nvSpPr>
          <p:cNvPr id="193" name="正方形/長方形 192"/>
          <p:cNvSpPr/>
          <p:nvPr/>
        </p:nvSpPr>
        <p:spPr>
          <a:xfrm>
            <a:off x="6828914" y="43362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sp>
        <p:nvSpPr>
          <p:cNvPr id="194" name="正方形/長方形 193"/>
          <p:cNvSpPr/>
          <p:nvPr/>
        </p:nvSpPr>
        <p:spPr>
          <a:xfrm>
            <a:off x="7200540" y="43362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sp>
        <p:nvSpPr>
          <p:cNvPr id="195" name="正方形/長方形 194"/>
          <p:cNvSpPr/>
          <p:nvPr/>
        </p:nvSpPr>
        <p:spPr>
          <a:xfrm>
            <a:off x="7569357" y="4341163"/>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grpSp>
        <p:nvGrpSpPr>
          <p:cNvPr id="278" name="図形グループ 277"/>
          <p:cNvGrpSpPr/>
          <p:nvPr/>
        </p:nvGrpSpPr>
        <p:grpSpPr>
          <a:xfrm>
            <a:off x="1031005" y="3963206"/>
            <a:ext cx="1758578" cy="922264"/>
            <a:chOff x="938950" y="3963206"/>
            <a:chExt cx="1758578" cy="922264"/>
          </a:xfrm>
        </p:grpSpPr>
        <p:sp>
          <p:nvSpPr>
            <p:cNvPr id="37" name="フローチャート: 磁気ディスク 36"/>
            <p:cNvSpPr/>
            <p:nvPr/>
          </p:nvSpPr>
          <p:spPr>
            <a:xfrm>
              <a:off x="938950" y="3963206"/>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8" name="正方形/長方形 37"/>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0" name="図形グループ 199"/>
          <p:cNvGrpSpPr/>
          <p:nvPr/>
        </p:nvGrpSpPr>
        <p:grpSpPr>
          <a:xfrm>
            <a:off x="1055185" y="1524625"/>
            <a:ext cx="1133184" cy="486419"/>
            <a:chOff x="6769100" y="1390650"/>
            <a:chExt cx="317500" cy="157483"/>
          </a:xfrm>
        </p:grpSpPr>
        <p:sp>
          <p:nvSpPr>
            <p:cNvPr id="201" name="正方形/長方形 20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3" name="直線コネクタ 2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4" name="フローチャート: 磁気ディスク 203"/>
          <p:cNvSpPr/>
          <p:nvPr/>
        </p:nvSpPr>
        <p:spPr>
          <a:xfrm>
            <a:off x="1653157" y="1620956"/>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5" name="図形グループ 204"/>
          <p:cNvGrpSpPr/>
          <p:nvPr/>
        </p:nvGrpSpPr>
        <p:grpSpPr>
          <a:xfrm>
            <a:off x="1794615" y="199782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06" name="正方形/長方形 20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207"/>
          <p:cNvGrpSpPr/>
          <p:nvPr/>
        </p:nvGrpSpPr>
        <p:grpSpPr>
          <a:xfrm>
            <a:off x="2127373" y="1998491"/>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09" name="正方形/長方形 20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台形 20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1" name="図形グループ 210"/>
          <p:cNvGrpSpPr/>
          <p:nvPr/>
        </p:nvGrpSpPr>
        <p:grpSpPr>
          <a:xfrm>
            <a:off x="2134420"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2" name="正方形/長方形 21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台形 21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2468999" y="199800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5" name="正方形/長方形 21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台形 21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7" name="図形グループ 216"/>
          <p:cNvGrpSpPr/>
          <p:nvPr/>
        </p:nvGrpSpPr>
        <p:grpSpPr>
          <a:xfrm>
            <a:off x="2468999"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8" name="正方形/長方形 21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台形 21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20" name="直線コネクタ 219"/>
          <p:cNvCxnSpPr>
            <a:stCxn id="209" idx="3"/>
            <a:endCxn id="215" idx="1"/>
          </p:cNvCxnSpPr>
          <p:nvPr/>
        </p:nvCxnSpPr>
        <p:spPr>
          <a:xfrm flipV="1">
            <a:off x="2299207" y="2088663"/>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直線コネクタ 220"/>
          <p:cNvCxnSpPr>
            <a:stCxn id="206" idx="3"/>
            <a:endCxn id="209" idx="1"/>
          </p:cNvCxnSpPr>
          <p:nvPr/>
        </p:nvCxnSpPr>
        <p:spPr>
          <a:xfrm>
            <a:off x="1966449" y="2088482"/>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カギ線コネクタ 221"/>
          <p:cNvCxnSpPr>
            <a:stCxn id="209" idx="3"/>
            <a:endCxn id="218" idx="1"/>
          </p:cNvCxnSpPr>
          <p:nvPr/>
        </p:nvCxnSpPr>
        <p:spPr>
          <a:xfrm>
            <a:off x="2299207" y="2089150"/>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カギ線コネクタ 222"/>
          <p:cNvCxnSpPr>
            <a:stCxn id="206" idx="3"/>
            <a:endCxn id="212" idx="1"/>
          </p:cNvCxnSpPr>
          <p:nvPr/>
        </p:nvCxnSpPr>
        <p:spPr>
          <a:xfrm>
            <a:off x="1966449" y="2088482"/>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4" name="上下矢印 223"/>
          <p:cNvSpPr/>
          <p:nvPr/>
        </p:nvSpPr>
        <p:spPr>
          <a:xfrm>
            <a:off x="1715444" y="2522386"/>
            <a:ext cx="443431" cy="1695605"/>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5" name="図形グループ 224"/>
          <p:cNvGrpSpPr/>
          <p:nvPr/>
        </p:nvGrpSpPr>
        <p:grpSpPr>
          <a:xfrm>
            <a:off x="6304269" y="1524491"/>
            <a:ext cx="1133184" cy="486419"/>
            <a:chOff x="6769100" y="1390650"/>
            <a:chExt cx="317500" cy="157483"/>
          </a:xfrm>
        </p:grpSpPr>
        <p:sp>
          <p:nvSpPr>
            <p:cNvPr id="226" name="正方形/長方形 225"/>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8" name="直線コネクタ 22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9" name="フローチャート: 磁気ディスク 228"/>
          <p:cNvSpPr/>
          <p:nvPr/>
        </p:nvSpPr>
        <p:spPr>
          <a:xfrm>
            <a:off x="6902241" y="1620822"/>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9" name="上下矢印 248"/>
          <p:cNvSpPr/>
          <p:nvPr/>
        </p:nvSpPr>
        <p:spPr>
          <a:xfrm>
            <a:off x="6964528" y="2522252"/>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1055186" y="2942001"/>
            <a:ext cx="1759148" cy="23934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chemeClr val="bg1"/>
                </a:solidFill>
                <a:latin typeface="Meiryo" charset="-128"/>
                <a:ea typeface="Meiryo" charset="-128"/>
                <a:cs typeface="Meiryo" charset="-128"/>
              </a:rPr>
              <a:t>ブロック単位</a:t>
            </a:r>
            <a:endParaRPr kumimoji="1" lang="ja-JP" altLang="en-US" sz="1050" dirty="0">
              <a:solidFill>
                <a:schemeClr val="bg1"/>
              </a:solidFill>
              <a:latin typeface="Meiryo" charset="-128"/>
              <a:ea typeface="Meiryo" charset="-128"/>
              <a:cs typeface="Meiryo" charset="-128"/>
            </a:endParaRPr>
          </a:p>
        </p:txBody>
      </p:sp>
      <p:sp>
        <p:nvSpPr>
          <p:cNvPr id="168" name="正方形/長方形 167"/>
          <p:cNvSpPr/>
          <p:nvPr/>
        </p:nvSpPr>
        <p:spPr>
          <a:xfrm>
            <a:off x="6304998" y="2942001"/>
            <a:ext cx="1759148" cy="2393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オブジェクト単位</a:t>
            </a:r>
          </a:p>
        </p:txBody>
      </p:sp>
      <p:sp>
        <p:nvSpPr>
          <p:cNvPr id="258" name="正方形/長方形 257"/>
          <p:cNvSpPr/>
          <p:nvPr/>
        </p:nvSpPr>
        <p:spPr>
          <a:xfrm>
            <a:off x="7174799" y="198812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9" name="図 258"/>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65594" y="2000925"/>
            <a:ext cx="293088" cy="212632"/>
          </a:xfrm>
          <a:prstGeom prst="rect">
            <a:avLst/>
          </a:prstGeom>
        </p:spPr>
      </p:pic>
      <p:sp>
        <p:nvSpPr>
          <p:cNvPr id="260" name="正方形/長方形 259"/>
          <p:cNvSpPr/>
          <p:nvPr/>
        </p:nvSpPr>
        <p:spPr>
          <a:xfrm>
            <a:off x="7542785" y="198158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7170935" y="225185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2" name="正方形/長方形 261"/>
          <p:cNvSpPr/>
          <p:nvPr/>
        </p:nvSpPr>
        <p:spPr>
          <a:xfrm>
            <a:off x="7544676" y="224530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3" name="図 262"/>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39411" y="2252376"/>
            <a:ext cx="288777" cy="237101"/>
          </a:xfrm>
          <a:prstGeom prst="rect">
            <a:avLst/>
          </a:prstGeom>
        </p:spPr>
      </p:pic>
      <p:pic>
        <p:nvPicPr>
          <p:cNvPr id="264" name="図 263"/>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92672" y="2259598"/>
            <a:ext cx="231004" cy="222655"/>
          </a:xfrm>
          <a:prstGeom prst="rect">
            <a:avLst/>
          </a:prstGeom>
        </p:spPr>
      </p:pic>
      <p:pic>
        <p:nvPicPr>
          <p:cNvPr id="265" name="図 264"/>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48922" y="1978741"/>
            <a:ext cx="253951" cy="228271"/>
          </a:xfrm>
          <a:prstGeom prst="rect">
            <a:avLst/>
          </a:prstGeom>
        </p:spPr>
      </p:pic>
      <p:sp>
        <p:nvSpPr>
          <p:cNvPr id="268" name="Rectangle 1"/>
          <p:cNvSpPr>
            <a:spLocks noChangeArrowheads="1"/>
          </p:cNvSpPr>
          <p:nvPr/>
        </p:nvSpPr>
        <p:spPr bwMode="auto">
          <a:xfrm>
            <a:off x="1738410" y="16501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charset="0"/>
              </a:rPr>
            </a:br>
            <a:endParaRPr kumimoji="0" lang="ja-JP" altLang="ja-JP" sz="1800" b="0" i="0" u="none" strike="noStrike" cap="none" normalizeH="0" baseline="0">
              <a:ln>
                <a:noFill/>
              </a:ln>
              <a:solidFill>
                <a:schemeClr val="tx1"/>
              </a:solidFill>
              <a:effectLst/>
              <a:latin typeface="Arial" charset="0"/>
            </a:endParaRPr>
          </a:p>
        </p:txBody>
      </p:sp>
      <p:sp>
        <p:nvSpPr>
          <p:cNvPr id="269" name="テキスト ボックス 268"/>
          <p:cNvSpPr txBox="1"/>
          <p:nvPr/>
        </p:nvSpPr>
        <p:spPr>
          <a:xfrm>
            <a:off x="851484" y="5163666"/>
            <a:ext cx="2165978"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〇</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データベース</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kumimoji="1" lang="ja-JP" altLang="en-US" sz="1050" dirty="0">
                <a:solidFill>
                  <a:srgbClr val="0070C0"/>
                </a:solidFill>
                <a:latin typeface="Meiryo" charset="-128"/>
                <a:ea typeface="Meiryo" charset="-128"/>
                <a:cs typeface="Meiryo" charset="-128"/>
              </a:rPr>
              <a:t>仮想環境</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基幹業務システムなど</a:t>
            </a:r>
            <a:endParaRPr kumimoji="1" lang="ja-JP" altLang="en-US" sz="1050" dirty="0">
              <a:solidFill>
                <a:srgbClr val="0070C0"/>
              </a:solidFill>
              <a:latin typeface="Meiryo" charset="-128"/>
              <a:ea typeface="Meiryo" charset="-128"/>
              <a:cs typeface="Meiryo" charset="-128"/>
            </a:endParaRPr>
          </a:p>
        </p:txBody>
      </p:sp>
      <p:sp>
        <p:nvSpPr>
          <p:cNvPr id="270" name="テキスト ボックス 269"/>
          <p:cNvSpPr txBox="1"/>
          <p:nvPr/>
        </p:nvSpPr>
        <p:spPr>
          <a:xfrm>
            <a:off x="3360569" y="5166188"/>
            <a:ext cx="2441694"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〇</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〇</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ファイルサーバー（</a:t>
            </a:r>
            <a:r>
              <a:rPr lang="en-US" altLang="ja-JP" sz="1050" dirty="0">
                <a:solidFill>
                  <a:srgbClr val="0070C0"/>
                </a:solidFill>
                <a:latin typeface="Meiryo" charset="-128"/>
                <a:ea typeface="Meiryo" charset="-128"/>
                <a:cs typeface="Meiryo" charset="-128"/>
              </a:rPr>
              <a:t>NAS</a:t>
            </a:r>
            <a:r>
              <a:rPr lang="ja-JP" altLang="en-US" sz="1050" dirty="0">
                <a:solidFill>
                  <a:srgbClr val="0070C0"/>
                </a:solidFill>
                <a:latin typeface="Meiryo" charset="-128"/>
                <a:ea typeface="Meiryo" charset="-128"/>
                <a:cs typeface="Meiryo" charset="-128"/>
              </a:rPr>
              <a:t>）</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kumimoji="1" lang="ja-JP" altLang="en-US" sz="1050" dirty="0">
                <a:solidFill>
                  <a:srgbClr val="0070C0"/>
                </a:solidFill>
                <a:latin typeface="Meiryo" charset="-128"/>
                <a:ea typeface="Meiryo" charset="-128"/>
                <a:cs typeface="Meiryo" charset="-128"/>
              </a:rPr>
              <a:t>仮想環境</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データアーカイブなど</a:t>
            </a:r>
            <a:endParaRPr kumimoji="1" lang="ja-JP" altLang="en-US" sz="1050" dirty="0">
              <a:solidFill>
                <a:srgbClr val="0070C0"/>
              </a:solidFill>
              <a:latin typeface="Meiryo" charset="-128"/>
              <a:ea typeface="Meiryo" charset="-128"/>
              <a:cs typeface="Meiryo" charset="-128"/>
            </a:endParaRPr>
          </a:p>
        </p:txBody>
      </p:sp>
      <p:sp>
        <p:nvSpPr>
          <p:cNvPr id="271" name="テキスト ボックス 270"/>
          <p:cNvSpPr txBox="1"/>
          <p:nvPr/>
        </p:nvSpPr>
        <p:spPr>
          <a:xfrm>
            <a:off x="6082035" y="5163665"/>
            <a:ext cx="2300630"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デジタルコンテンツ保存</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オンライン・ストレージ</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データアーカイブなど</a:t>
            </a:r>
            <a:endParaRPr kumimoji="1" lang="ja-JP" altLang="en-US" sz="1050" dirty="0">
              <a:solidFill>
                <a:srgbClr val="0070C0"/>
              </a:solidFill>
              <a:latin typeface="Meiryo" charset="-128"/>
              <a:ea typeface="Meiryo" charset="-128"/>
              <a:cs typeface="Meiryo" charset="-128"/>
            </a:endParaRPr>
          </a:p>
        </p:txBody>
      </p:sp>
      <p:sp>
        <p:nvSpPr>
          <p:cNvPr id="272" name="正方形/長方形 271"/>
          <p:cNvSpPr/>
          <p:nvPr/>
        </p:nvSpPr>
        <p:spPr>
          <a:xfrm>
            <a:off x="3697959" y="3366114"/>
            <a:ext cx="1759148" cy="2393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NFS,CIFS,SMB</a:t>
            </a:r>
            <a:endParaRPr kumimoji="1" lang="ja-JP" altLang="en-US" sz="1050" dirty="0">
              <a:solidFill>
                <a:schemeClr val="bg1"/>
              </a:solidFill>
              <a:latin typeface="Meiryo" charset="-128"/>
              <a:ea typeface="Meiryo" charset="-128"/>
              <a:cs typeface="Meiryo" charset="-128"/>
            </a:endParaRPr>
          </a:p>
        </p:txBody>
      </p:sp>
      <p:sp>
        <p:nvSpPr>
          <p:cNvPr id="273" name="正方形/長方形 272"/>
          <p:cNvSpPr/>
          <p:nvPr/>
        </p:nvSpPr>
        <p:spPr>
          <a:xfrm>
            <a:off x="1055186" y="3359894"/>
            <a:ext cx="1759148" cy="23934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err="1">
                <a:solidFill>
                  <a:schemeClr val="bg1"/>
                </a:solidFill>
                <a:latin typeface="Meiryo" charset="-128"/>
                <a:ea typeface="Meiryo" charset="-128"/>
                <a:cs typeface="Meiryo" charset="-128"/>
              </a:rPr>
              <a:t>FC,FCoE,iSCSI</a:t>
            </a:r>
            <a:endParaRPr kumimoji="1" lang="ja-JP" altLang="en-US" sz="1050" dirty="0">
              <a:solidFill>
                <a:schemeClr val="bg1"/>
              </a:solidFill>
              <a:latin typeface="Meiryo" charset="-128"/>
              <a:ea typeface="Meiryo" charset="-128"/>
              <a:cs typeface="Meiryo" charset="-128"/>
            </a:endParaRPr>
          </a:p>
        </p:txBody>
      </p:sp>
      <p:sp>
        <p:nvSpPr>
          <p:cNvPr id="274" name="正方形/長方形 273"/>
          <p:cNvSpPr/>
          <p:nvPr/>
        </p:nvSpPr>
        <p:spPr>
          <a:xfrm>
            <a:off x="6304998" y="3359894"/>
            <a:ext cx="1759148" cy="2393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dirty="0">
                <a:solidFill>
                  <a:schemeClr val="bg1"/>
                </a:solidFill>
                <a:latin typeface="Meiryo" charset="-128"/>
                <a:ea typeface="Meiryo" charset="-128"/>
                <a:cs typeface="Meiryo" charset="-128"/>
              </a:rPr>
              <a:t>HTTP/HTTPS</a:t>
            </a:r>
            <a:endParaRPr kumimoji="1" lang="ja-JP" altLang="en-US" sz="1050" dirty="0">
              <a:solidFill>
                <a:schemeClr val="bg1"/>
              </a:solidFill>
              <a:latin typeface="Meiryo" charset="-128"/>
              <a:ea typeface="Meiryo" charset="-128"/>
              <a:cs typeface="Meiryo" charset="-128"/>
            </a:endParaRPr>
          </a:p>
        </p:txBody>
      </p:sp>
      <p:sp>
        <p:nvSpPr>
          <p:cNvPr id="275" name="テキスト ボックス 274"/>
          <p:cNvSpPr txBox="1"/>
          <p:nvPr/>
        </p:nvSpPr>
        <p:spPr>
          <a:xfrm>
            <a:off x="7282435" y="3598400"/>
            <a:ext cx="780983" cy="215444"/>
          </a:xfrm>
          <a:prstGeom prst="rect">
            <a:avLst/>
          </a:prstGeom>
          <a:noFill/>
        </p:spPr>
        <p:txBody>
          <a:bodyPr wrap="none" rtlCol="0">
            <a:spAutoFit/>
          </a:bodyPr>
          <a:lstStyle/>
          <a:p>
            <a:r>
              <a:rPr kumimoji="1" lang="en-US" altLang="ja-JP" sz="800" dirty="0">
                <a:solidFill>
                  <a:srgbClr val="0070C0"/>
                </a:solidFill>
              </a:rPr>
              <a:t>IP</a:t>
            </a:r>
            <a:r>
              <a:rPr lang="ja-JP" altLang="en-US" sz="800" dirty="0">
                <a:solidFill>
                  <a:srgbClr val="0070C0"/>
                </a:solidFill>
              </a:rPr>
              <a:t>ネットワーク</a:t>
            </a:r>
            <a:endParaRPr kumimoji="1" lang="ja-JP" altLang="en-US" sz="800" dirty="0">
              <a:solidFill>
                <a:srgbClr val="0070C0"/>
              </a:solidFill>
            </a:endParaRPr>
          </a:p>
        </p:txBody>
      </p:sp>
      <p:sp>
        <p:nvSpPr>
          <p:cNvPr id="276" name="テキスト ボックス 275"/>
          <p:cNvSpPr txBox="1"/>
          <p:nvPr/>
        </p:nvSpPr>
        <p:spPr>
          <a:xfrm>
            <a:off x="4668162" y="3604518"/>
            <a:ext cx="780983" cy="215444"/>
          </a:xfrm>
          <a:prstGeom prst="rect">
            <a:avLst/>
          </a:prstGeom>
          <a:noFill/>
        </p:spPr>
        <p:txBody>
          <a:bodyPr wrap="none" rtlCol="0">
            <a:spAutoFit/>
          </a:bodyPr>
          <a:lstStyle/>
          <a:p>
            <a:r>
              <a:rPr kumimoji="1" lang="en-US" altLang="ja-JP" sz="800" dirty="0">
                <a:solidFill>
                  <a:srgbClr val="0070C0"/>
                </a:solidFill>
              </a:rPr>
              <a:t>IP</a:t>
            </a:r>
            <a:r>
              <a:rPr lang="ja-JP" altLang="en-US" sz="800" dirty="0">
                <a:solidFill>
                  <a:srgbClr val="0070C0"/>
                </a:solidFill>
              </a:rPr>
              <a:t>ネットワーク</a:t>
            </a:r>
            <a:endParaRPr kumimoji="1" lang="ja-JP" altLang="en-US" sz="800" dirty="0">
              <a:solidFill>
                <a:srgbClr val="0070C0"/>
              </a:solidFill>
            </a:endParaRPr>
          </a:p>
        </p:txBody>
      </p:sp>
      <p:sp>
        <p:nvSpPr>
          <p:cNvPr id="277" name="テキスト ボックス 276"/>
          <p:cNvSpPr txBox="1"/>
          <p:nvPr/>
        </p:nvSpPr>
        <p:spPr>
          <a:xfrm>
            <a:off x="2049211" y="3598400"/>
            <a:ext cx="907621" cy="338554"/>
          </a:xfrm>
          <a:prstGeom prst="rect">
            <a:avLst/>
          </a:prstGeom>
          <a:noFill/>
        </p:spPr>
        <p:txBody>
          <a:bodyPr wrap="none" rtlCol="0">
            <a:spAutoFit/>
          </a:bodyPr>
          <a:lstStyle/>
          <a:p>
            <a:r>
              <a:rPr kumimoji="1" lang="ja-JP" altLang="en-US" sz="800" dirty="0">
                <a:solidFill>
                  <a:srgbClr val="FF6666"/>
                </a:solidFill>
              </a:rPr>
              <a:t>高速</a:t>
            </a:r>
            <a:r>
              <a:rPr lang="ja-JP" altLang="en-US" sz="800" dirty="0">
                <a:solidFill>
                  <a:srgbClr val="FF6666"/>
                </a:solidFill>
              </a:rPr>
              <a:t>ネットワーク</a:t>
            </a:r>
            <a:endParaRPr lang="en-US" altLang="ja-JP" sz="800" dirty="0">
              <a:solidFill>
                <a:srgbClr val="FF6666"/>
              </a:solidFill>
            </a:endParaRPr>
          </a:p>
          <a:p>
            <a:r>
              <a:rPr kumimoji="1" lang="en-US" altLang="ja-JP" sz="800" dirty="0">
                <a:solidFill>
                  <a:srgbClr val="FF6666"/>
                </a:solidFill>
              </a:rPr>
              <a:t>(SAN</a:t>
            </a:r>
            <a:r>
              <a:rPr kumimoji="1" lang="ja-JP" altLang="en-US" sz="800" dirty="0">
                <a:solidFill>
                  <a:srgbClr val="FF6666"/>
                </a:solidFill>
              </a:rPr>
              <a:t>など</a:t>
            </a:r>
            <a:r>
              <a:rPr kumimoji="1" lang="en-US" altLang="ja-JP" sz="800" dirty="0">
                <a:solidFill>
                  <a:srgbClr val="FF6666"/>
                </a:solidFill>
              </a:rPr>
              <a:t>)</a:t>
            </a:r>
            <a:endParaRPr kumimoji="1" lang="ja-JP" altLang="en-US" sz="800" dirty="0">
              <a:solidFill>
                <a:srgbClr val="FF6666"/>
              </a:solidFill>
            </a:endParaRPr>
          </a:p>
        </p:txBody>
      </p:sp>
      <p:sp>
        <p:nvSpPr>
          <p:cNvPr id="279" name="正方形/長方形 278"/>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3418329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p:cNvSpPr/>
          <p:nvPr/>
        </p:nvSpPr>
        <p:spPr>
          <a:xfrm>
            <a:off x="5933627" y="895989"/>
            <a:ext cx="2534545" cy="55477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1" name="図形グループ 190"/>
          <p:cNvGrpSpPr/>
          <p:nvPr/>
        </p:nvGrpSpPr>
        <p:grpSpPr>
          <a:xfrm>
            <a:off x="6304269" y="4090174"/>
            <a:ext cx="1758578" cy="922264"/>
            <a:chOff x="938950" y="3963206"/>
            <a:chExt cx="1758578" cy="922264"/>
          </a:xfrm>
        </p:grpSpPr>
        <p:sp>
          <p:nvSpPr>
            <p:cNvPr id="192" name="フローチャート: 磁気ディスク 191"/>
            <p:cNvSpPr/>
            <p:nvPr/>
          </p:nvSpPr>
          <p:spPr>
            <a:xfrm>
              <a:off x="938950" y="3963206"/>
              <a:ext cx="1758578" cy="922264"/>
            </a:xfrm>
            <a:prstGeom prst="flowChartMagneticDisk">
              <a:avLst/>
            </a:prstGeom>
            <a:solidFill>
              <a:schemeClr val="bg1">
                <a:lumMod val="85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3" name="正方形/長方形 192"/>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正方形/長方形 194"/>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正方形/長方形 202"/>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正方形/長方形 209"/>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正方形/長方形 213"/>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3" name="正方形/長方形 152"/>
          <p:cNvSpPr/>
          <p:nvPr/>
        </p:nvSpPr>
        <p:spPr>
          <a:xfrm>
            <a:off x="647187" y="895989"/>
            <a:ext cx="2534545" cy="55477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テキスト ボックス 153"/>
          <p:cNvSpPr txBox="1"/>
          <p:nvPr/>
        </p:nvSpPr>
        <p:spPr>
          <a:xfrm>
            <a:off x="647187" y="960859"/>
            <a:ext cx="2534545" cy="307777"/>
          </a:xfrm>
          <a:prstGeom prst="rect">
            <a:avLst/>
          </a:prstGeom>
          <a:noFill/>
        </p:spPr>
        <p:txBody>
          <a:bodyPr wrap="square" rtlCol="0">
            <a:spAutoFit/>
          </a:bodyPr>
          <a:lstStyle/>
          <a:p>
            <a:pPr algn="ctr"/>
            <a:r>
              <a:rPr kumimoji="1" lang="ja-JP" altLang="en-US" sz="1400" b="1" dirty="0">
                <a:solidFill>
                  <a:srgbClr val="C00000"/>
                </a:solidFill>
                <a:latin typeface="Meiryo" charset="-128"/>
                <a:ea typeface="Meiryo" charset="-128"/>
                <a:cs typeface="Meiryo" charset="-128"/>
              </a:rPr>
              <a:t>ブロック・ストレージ</a:t>
            </a:r>
          </a:p>
        </p:txBody>
      </p:sp>
      <p:sp>
        <p:nvSpPr>
          <p:cNvPr id="73" name="正方形/長方形 72"/>
          <p:cNvSpPr/>
          <p:nvPr/>
        </p:nvSpPr>
        <p:spPr>
          <a:xfrm>
            <a:off x="3304727" y="895989"/>
            <a:ext cx="2534545" cy="554776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3" name="図形グループ 122"/>
          <p:cNvGrpSpPr/>
          <p:nvPr/>
        </p:nvGrpSpPr>
        <p:grpSpPr>
          <a:xfrm>
            <a:off x="3703464" y="4084571"/>
            <a:ext cx="1758578" cy="922264"/>
            <a:chOff x="938950" y="3963206"/>
            <a:chExt cx="1758578" cy="922264"/>
          </a:xfrm>
        </p:grpSpPr>
        <p:sp>
          <p:nvSpPr>
            <p:cNvPr id="124" name="フローチャート: 磁気ディスク 123"/>
            <p:cNvSpPr/>
            <p:nvPr/>
          </p:nvSpPr>
          <p:spPr>
            <a:xfrm>
              <a:off x="938950" y="3963206"/>
              <a:ext cx="1758578" cy="922264"/>
            </a:xfrm>
            <a:prstGeom prst="flowChartMagneticDisk">
              <a:avLst/>
            </a:prstGeom>
            <a:solidFill>
              <a:schemeClr val="bg1">
                <a:lumMod val="85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5" name="正方形/長方形 124"/>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lang="ja-JP" altLang="en-US" dirty="0"/>
              <a:t>アクセス方式の違いから見るストレージ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フローチャート: 磁気ディスク 3"/>
          <p:cNvSpPr/>
          <p:nvPr/>
        </p:nvSpPr>
        <p:spPr>
          <a:xfrm>
            <a:off x="1011551" y="3963206"/>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1321797" y="4337049"/>
            <a:ext cx="1134506" cy="417308"/>
            <a:chOff x="1249196" y="4337049"/>
            <a:chExt cx="1134506" cy="417308"/>
          </a:xfrm>
        </p:grpSpPr>
        <p:sp>
          <p:nvSpPr>
            <p:cNvPr id="5" name="正方形/長方形 4"/>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575417" y="4441376"/>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2065030" y="4545703"/>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2224142" y="4337049"/>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1035731" y="1524625"/>
            <a:ext cx="1133184" cy="486419"/>
            <a:chOff x="6769100" y="1390650"/>
            <a:chExt cx="317500" cy="157483"/>
          </a:xfrm>
        </p:grpSpPr>
        <p:sp>
          <p:nvSpPr>
            <p:cNvPr id="34" name="正方形/長方形 33"/>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 name="直線コネクタ 3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フローチャート: 磁気ディスク 36"/>
          <p:cNvSpPr/>
          <p:nvPr/>
        </p:nvSpPr>
        <p:spPr>
          <a:xfrm>
            <a:off x="1633703" y="1620956"/>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8" name="図形グループ 37"/>
          <p:cNvGrpSpPr/>
          <p:nvPr/>
        </p:nvGrpSpPr>
        <p:grpSpPr>
          <a:xfrm>
            <a:off x="1775161" y="199782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39" name="正方形/長方形 3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台形 3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2107919" y="1998491"/>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42" name="正方形/長方形 4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台形 4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114966"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45" name="正方形/長方形 4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台形 4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2449545" y="1998004"/>
            <a:ext cx="171834" cy="153423"/>
            <a:chOff x="1761294" y="3350754"/>
            <a:chExt cx="362078" cy="270024"/>
          </a:xfrm>
          <a:solidFill>
            <a:srgbClr val="66FFCC"/>
          </a:solidFill>
          <a:effectLst>
            <a:outerShdw blurRad="50800" dist="38100" dir="2700000" algn="tl" rotWithShape="0">
              <a:prstClr val="black">
                <a:alpha val="40000"/>
              </a:prstClr>
            </a:outerShdw>
          </a:effectLst>
        </p:grpSpPr>
        <p:sp>
          <p:nvSpPr>
            <p:cNvPr id="48" name="正方形/長方形 4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 name="図形グループ 49"/>
          <p:cNvGrpSpPr/>
          <p:nvPr/>
        </p:nvGrpSpPr>
        <p:grpSpPr>
          <a:xfrm>
            <a:off x="2449545"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51" name="正方形/長方形 5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台形 5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3" name="直線コネクタ 52"/>
          <p:cNvCxnSpPr/>
          <p:nvPr/>
        </p:nvCxnSpPr>
        <p:spPr>
          <a:xfrm flipV="1">
            <a:off x="2279753" y="2088663"/>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1946995" y="2088482"/>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p:cNvCxnSpPr/>
          <p:nvPr/>
        </p:nvCxnSpPr>
        <p:spPr>
          <a:xfrm>
            <a:off x="2279753" y="2089150"/>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p:cNvCxnSpPr/>
          <p:nvPr/>
        </p:nvCxnSpPr>
        <p:spPr>
          <a:xfrm>
            <a:off x="1946995" y="2088482"/>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7" name="上下矢印 56"/>
          <p:cNvSpPr/>
          <p:nvPr/>
        </p:nvSpPr>
        <p:spPr>
          <a:xfrm>
            <a:off x="1695990" y="2522386"/>
            <a:ext cx="443431" cy="1695605"/>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035732" y="2942000"/>
            <a:ext cx="1759148" cy="57711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ファイル・システム</a:t>
            </a:r>
            <a:endParaRPr kumimoji="1" lang="en-US" altLang="ja-JP" sz="1050" dirty="0">
              <a:solidFill>
                <a:schemeClr val="bg1"/>
              </a:solidFill>
              <a:latin typeface="Meiryo" charset="-128"/>
              <a:ea typeface="Meiryo" charset="-128"/>
              <a:cs typeface="Meiryo" charset="-128"/>
            </a:endParaRPr>
          </a:p>
          <a:p>
            <a:pPr algn="ctr"/>
            <a:endParaRPr lang="en-US" altLang="ja-JP" sz="1050" dirty="0">
              <a:solidFill>
                <a:schemeClr val="bg1"/>
              </a:solidFill>
              <a:latin typeface="Meiryo" charset="-128"/>
              <a:ea typeface="Meiryo" charset="-128"/>
              <a:cs typeface="Meiryo" charset="-128"/>
            </a:endParaRPr>
          </a:p>
          <a:p>
            <a:pPr algn="ctr"/>
            <a:endParaRPr kumimoji="1" lang="ja-JP" altLang="en-US" sz="1050" dirty="0">
              <a:solidFill>
                <a:schemeClr val="bg1"/>
              </a:solidFill>
              <a:latin typeface="Meiryo" charset="-128"/>
              <a:ea typeface="Meiryo" charset="-128"/>
              <a:cs typeface="Meiryo" charset="-128"/>
            </a:endParaRPr>
          </a:p>
        </p:txBody>
      </p:sp>
      <p:grpSp>
        <p:nvGrpSpPr>
          <p:cNvPr id="62" name="図形グループ 61"/>
          <p:cNvGrpSpPr/>
          <p:nvPr/>
        </p:nvGrpSpPr>
        <p:grpSpPr>
          <a:xfrm>
            <a:off x="1255415" y="3240039"/>
            <a:ext cx="171834" cy="153423"/>
            <a:chOff x="1761294" y="3350754"/>
            <a:chExt cx="362078" cy="270024"/>
          </a:xfrm>
          <a:solidFill>
            <a:srgbClr val="66FFCC"/>
          </a:solidFill>
          <a:effectLst>
            <a:outerShdw blurRad="50800" dist="38100" dir="2700000" algn="tl" rotWithShape="0">
              <a:prstClr val="black">
                <a:alpha val="40000"/>
              </a:prstClr>
            </a:outerShdw>
          </a:effectLst>
        </p:grpSpPr>
        <p:sp>
          <p:nvSpPr>
            <p:cNvPr id="63" name="正方形/長方形 6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台形 6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右矢印 64"/>
          <p:cNvSpPr/>
          <p:nvPr/>
        </p:nvSpPr>
        <p:spPr>
          <a:xfrm>
            <a:off x="1547785" y="3230555"/>
            <a:ext cx="147286" cy="177971"/>
          </a:xfrm>
          <a:prstGeom prst="right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7" name="図 66"/>
          <p:cNvPicPr>
            <a:picLocks noChangeAspect="1"/>
          </p:cNvPicPr>
          <p:nvPr/>
        </p:nvPicPr>
        <p:blipFill>
          <a:blip r:embed="rId2"/>
          <a:stretch>
            <a:fillRect/>
          </a:stretch>
        </p:blipFill>
        <p:spPr>
          <a:xfrm>
            <a:off x="1730700" y="3230555"/>
            <a:ext cx="292100" cy="241300"/>
          </a:xfrm>
          <a:prstGeom prst="rect">
            <a:avLst/>
          </a:prstGeom>
        </p:spPr>
      </p:pic>
      <p:sp>
        <p:nvSpPr>
          <p:cNvPr id="68" name="加算記号 67"/>
          <p:cNvSpPr/>
          <p:nvPr/>
        </p:nvSpPr>
        <p:spPr>
          <a:xfrm>
            <a:off x="1949269" y="3249525"/>
            <a:ext cx="119557" cy="134453"/>
          </a:xfrm>
          <a:prstGeom prst="mathPlus">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9" name="図 68"/>
          <p:cNvPicPr>
            <a:picLocks noChangeAspect="1"/>
          </p:cNvPicPr>
          <p:nvPr/>
        </p:nvPicPr>
        <p:blipFill>
          <a:blip r:embed="rId2"/>
          <a:stretch>
            <a:fillRect/>
          </a:stretch>
        </p:blipFill>
        <p:spPr>
          <a:xfrm>
            <a:off x="2056375" y="3228958"/>
            <a:ext cx="292100" cy="241300"/>
          </a:xfrm>
          <a:prstGeom prst="rect">
            <a:avLst/>
          </a:prstGeom>
        </p:spPr>
      </p:pic>
      <p:sp>
        <p:nvSpPr>
          <p:cNvPr id="70" name="加算記号 69"/>
          <p:cNvSpPr/>
          <p:nvPr/>
        </p:nvSpPr>
        <p:spPr>
          <a:xfrm>
            <a:off x="2274526" y="3249525"/>
            <a:ext cx="119557" cy="134453"/>
          </a:xfrm>
          <a:prstGeom prst="mathPlus">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1" name="図 70"/>
          <p:cNvPicPr>
            <a:picLocks noChangeAspect="1"/>
          </p:cNvPicPr>
          <p:nvPr/>
        </p:nvPicPr>
        <p:blipFill>
          <a:blip r:embed="rId2"/>
          <a:stretch>
            <a:fillRect/>
          </a:stretch>
        </p:blipFill>
        <p:spPr>
          <a:xfrm>
            <a:off x="2378219" y="3230555"/>
            <a:ext cx="292100" cy="241300"/>
          </a:xfrm>
          <a:prstGeom prst="rect">
            <a:avLst/>
          </a:prstGeom>
        </p:spPr>
      </p:pic>
      <p:sp>
        <p:nvSpPr>
          <p:cNvPr id="72" name="テキスト ボックス 71"/>
          <p:cNvSpPr txBox="1"/>
          <p:nvPr/>
        </p:nvSpPr>
        <p:spPr>
          <a:xfrm>
            <a:off x="647188" y="5107083"/>
            <a:ext cx="2534544" cy="861774"/>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ブロック単位（</a:t>
            </a:r>
            <a:r>
              <a:rPr lang="en-US" altLang="ja-JP" sz="1000" dirty="0">
                <a:solidFill>
                  <a:srgbClr val="0070C0"/>
                </a:solidFill>
                <a:latin typeface="Meiryo" charset="-128"/>
                <a:ea typeface="Meiryo" charset="-128"/>
                <a:cs typeface="Meiryo" charset="-128"/>
              </a:rPr>
              <a:t>4KB/8KB</a:t>
            </a:r>
            <a:r>
              <a:rPr lang="ja-JP" altLang="en-US" sz="1000" dirty="0">
                <a:solidFill>
                  <a:srgbClr val="0070C0"/>
                </a:solidFill>
                <a:latin typeface="Meiryo" charset="-128"/>
                <a:ea typeface="Meiryo" charset="-128"/>
                <a:cs typeface="Meiryo" charset="-128"/>
              </a:rPr>
              <a:t>）で区分し、ファイル・システムで</a:t>
            </a:r>
            <a:r>
              <a:rPr kumimoji="1" lang="ja-JP" altLang="en-US" sz="1000" dirty="0">
                <a:solidFill>
                  <a:srgbClr val="0070C0"/>
                </a:solidFill>
                <a:latin typeface="Meiryo" charset="-128"/>
                <a:ea typeface="Meiryo" charset="-128"/>
                <a:cs typeface="Meiryo" charset="-128"/>
              </a:rPr>
              <a:t>ファイルとブロックを紐付け。</a:t>
            </a:r>
            <a:endParaRPr kumimoji="1" lang="en-US" altLang="ja-JP" sz="1000" dirty="0">
              <a:solidFill>
                <a:srgbClr val="0070C0"/>
              </a:solidFill>
              <a:latin typeface="Meiryo" charset="-128"/>
              <a:ea typeface="Meiryo" charset="-128"/>
              <a:cs typeface="Meiryo" charset="-128"/>
            </a:endParaRPr>
          </a:p>
          <a:p>
            <a:r>
              <a:rPr lang="ja-JP" altLang="en-US" sz="1000" dirty="0">
                <a:solidFill>
                  <a:srgbClr val="0070C0"/>
                </a:solidFill>
                <a:latin typeface="Meiryo" charset="-128"/>
                <a:ea typeface="Meiryo" charset="-128"/>
                <a:cs typeface="Meiryo" charset="-128"/>
              </a:rPr>
              <a:t>ローカル・ストレージと同様に高速でアクセスできることを目的とする。</a:t>
            </a:r>
            <a:endParaRPr kumimoji="1" lang="ja-JP" altLang="en-US" sz="1000" dirty="0">
              <a:solidFill>
                <a:srgbClr val="0070C0"/>
              </a:solidFill>
              <a:latin typeface="Meiryo" charset="-128"/>
              <a:ea typeface="Meiryo" charset="-128"/>
              <a:cs typeface="Meiryo" charset="-128"/>
            </a:endParaRPr>
          </a:p>
        </p:txBody>
      </p:sp>
      <p:grpSp>
        <p:nvGrpSpPr>
          <p:cNvPr id="74" name="図形グループ 73"/>
          <p:cNvGrpSpPr/>
          <p:nvPr/>
        </p:nvGrpSpPr>
        <p:grpSpPr>
          <a:xfrm>
            <a:off x="3692305" y="1518948"/>
            <a:ext cx="1133184" cy="486419"/>
            <a:chOff x="6769100" y="1390650"/>
            <a:chExt cx="317500" cy="157483"/>
          </a:xfrm>
        </p:grpSpPr>
        <p:sp>
          <p:nvSpPr>
            <p:cNvPr id="75" name="正方形/長方形 7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8" name="フローチャート: 磁気ディスク 77"/>
          <p:cNvSpPr/>
          <p:nvPr/>
        </p:nvSpPr>
        <p:spPr>
          <a:xfrm>
            <a:off x="4290277" y="1615279"/>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9" name="図形グループ 78"/>
          <p:cNvGrpSpPr/>
          <p:nvPr/>
        </p:nvGrpSpPr>
        <p:grpSpPr>
          <a:xfrm>
            <a:off x="4431735" y="1992146"/>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0" name="正方形/長方形 79"/>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台形 80"/>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81"/>
          <p:cNvGrpSpPr/>
          <p:nvPr/>
        </p:nvGrpSpPr>
        <p:grpSpPr>
          <a:xfrm>
            <a:off x="4764493" y="199281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3" name="正方形/長方形 8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台形 8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5" name="図形グループ 84"/>
          <p:cNvGrpSpPr/>
          <p:nvPr/>
        </p:nvGrpSpPr>
        <p:grpSpPr>
          <a:xfrm>
            <a:off x="4771540"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6" name="正方形/長方形 8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台形 8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5106119" y="1992327"/>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9" name="正方形/長方形 8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台形 8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90"/>
          <p:cNvGrpSpPr/>
          <p:nvPr/>
        </p:nvGrpSpPr>
        <p:grpSpPr>
          <a:xfrm>
            <a:off x="5106119"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92" name="正方形/長方形 9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台形 9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4" name="直線コネクタ 93"/>
          <p:cNvCxnSpPr/>
          <p:nvPr/>
        </p:nvCxnSpPr>
        <p:spPr>
          <a:xfrm flipV="1">
            <a:off x="4936327" y="2082986"/>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4603569" y="2082805"/>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カギ線コネクタ 95"/>
          <p:cNvCxnSpPr/>
          <p:nvPr/>
        </p:nvCxnSpPr>
        <p:spPr>
          <a:xfrm>
            <a:off x="4936327" y="2083473"/>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p:nvPr/>
        </p:nvCxnSpPr>
        <p:spPr>
          <a:xfrm>
            <a:off x="4603569" y="2082805"/>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フローチャート: 磁気ディスク 97"/>
          <p:cNvSpPr/>
          <p:nvPr/>
        </p:nvSpPr>
        <p:spPr>
          <a:xfrm>
            <a:off x="3664767" y="3976799"/>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9" name="テキスト ボックス 98"/>
          <p:cNvSpPr txBox="1"/>
          <p:nvPr/>
        </p:nvSpPr>
        <p:spPr>
          <a:xfrm>
            <a:off x="3304727" y="960859"/>
            <a:ext cx="2534545" cy="307777"/>
          </a:xfrm>
          <a:prstGeom prst="rect">
            <a:avLst/>
          </a:prstGeom>
          <a:noFill/>
        </p:spPr>
        <p:txBody>
          <a:bodyPr wrap="square" rtlCol="0">
            <a:spAutoFit/>
          </a:bodyPr>
          <a:lstStyle/>
          <a:p>
            <a:pPr algn="ctr"/>
            <a:r>
              <a:rPr kumimoji="1" lang="ja-JP" altLang="en-US" sz="1400" b="1" dirty="0">
                <a:solidFill>
                  <a:schemeClr val="accent6">
                    <a:lumMod val="75000"/>
                  </a:schemeClr>
                </a:solidFill>
                <a:latin typeface="Meiryo" charset="-128"/>
                <a:ea typeface="Meiryo" charset="-128"/>
                <a:cs typeface="Meiryo" charset="-128"/>
              </a:rPr>
              <a:t>ファイル・ストレージ</a:t>
            </a:r>
          </a:p>
        </p:txBody>
      </p:sp>
      <p:sp>
        <p:nvSpPr>
          <p:cNvPr id="100" name="上下矢印 99"/>
          <p:cNvSpPr/>
          <p:nvPr/>
        </p:nvSpPr>
        <p:spPr>
          <a:xfrm>
            <a:off x="4352564" y="2516709"/>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p:cNvSpPr/>
          <p:nvPr/>
        </p:nvSpPr>
        <p:spPr>
          <a:xfrm>
            <a:off x="3697960" y="2942486"/>
            <a:ext cx="1725386" cy="5766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kumimoji="1" lang="ja-JP" altLang="en-US" sz="800" dirty="0">
                <a:solidFill>
                  <a:schemeClr val="bg1"/>
                </a:solidFill>
                <a:latin typeface="Meiryo" charset="-128"/>
                <a:ea typeface="Meiryo" charset="-128"/>
                <a:cs typeface="Meiryo" charset="-128"/>
              </a:rPr>
              <a:t>認証サーバー介し権限を確認</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ü"/>
            </a:pPr>
            <a:r>
              <a:rPr lang="ja-JP" altLang="en-US" sz="800" dirty="0">
                <a:solidFill>
                  <a:schemeClr val="bg1"/>
                </a:solidFill>
                <a:latin typeface="Meiryo" charset="-128"/>
                <a:ea typeface="Meiryo" charset="-128"/>
                <a:cs typeface="Meiryo" charset="-128"/>
              </a:rPr>
              <a:t>プロトコルの違いを変換</a:t>
            </a:r>
            <a:endParaRPr lang="en-US" altLang="ja-JP" sz="800" dirty="0">
              <a:solidFill>
                <a:schemeClr val="bg1"/>
              </a:solidFill>
              <a:latin typeface="Meiryo" charset="-128"/>
              <a:ea typeface="Meiryo" charset="-128"/>
              <a:cs typeface="Meiryo" charset="-128"/>
            </a:endParaRPr>
          </a:p>
        </p:txBody>
      </p:sp>
      <p:grpSp>
        <p:nvGrpSpPr>
          <p:cNvPr id="102" name="図形グループ 101"/>
          <p:cNvGrpSpPr/>
          <p:nvPr/>
        </p:nvGrpSpPr>
        <p:grpSpPr>
          <a:xfrm>
            <a:off x="4111356" y="434727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3" name="正方形/長方形 10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台形 10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4444114" y="4347940"/>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6" name="正方形/長方形 10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台形 10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4451161"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9" name="正方形/長方形 10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台形 10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 name="図形グループ 110"/>
          <p:cNvGrpSpPr/>
          <p:nvPr/>
        </p:nvGrpSpPr>
        <p:grpSpPr>
          <a:xfrm>
            <a:off x="4785740" y="434745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12" name="正方形/長方形 11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台形 11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113"/>
          <p:cNvGrpSpPr/>
          <p:nvPr/>
        </p:nvGrpSpPr>
        <p:grpSpPr>
          <a:xfrm>
            <a:off x="4785740"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15" name="正方形/長方形 11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台形 11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7" name="直線コネクタ 116"/>
          <p:cNvCxnSpPr/>
          <p:nvPr/>
        </p:nvCxnSpPr>
        <p:spPr>
          <a:xfrm flipV="1">
            <a:off x="4615948" y="4438112"/>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p:cNvCxnSpPr/>
          <p:nvPr/>
        </p:nvCxnSpPr>
        <p:spPr>
          <a:xfrm>
            <a:off x="4283190" y="4437931"/>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カギ線コネクタ 118"/>
          <p:cNvCxnSpPr/>
          <p:nvPr/>
        </p:nvCxnSpPr>
        <p:spPr>
          <a:xfrm>
            <a:off x="4615948" y="4438599"/>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カギ線コネクタ 119"/>
          <p:cNvCxnSpPr/>
          <p:nvPr/>
        </p:nvCxnSpPr>
        <p:spPr>
          <a:xfrm>
            <a:off x="4283190" y="4437931"/>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テキスト ボックス 154"/>
          <p:cNvSpPr txBox="1"/>
          <p:nvPr/>
        </p:nvSpPr>
        <p:spPr>
          <a:xfrm>
            <a:off x="3304727" y="5103205"/>
            <a:ext cx="2534545" cy="707886"/>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ブロック・ストレージに比べオーバーヘッドが大きくアクセスに時間はかかる。</a:t>
            </a:r>
            <a:endParaRPr lang="en-US" altLang="ja-JP" sz="1000" dirty="0">
              <a:solidFill>
                <a:srgbClr val="0070C0"/>
              </a:solidFill>
              <a:latin typeface="Meiryo" charset="-128"/>
              <a:ea typeface="Meiryo" charset="-128"/>
              <a:cs typeface="Meiryo" charset="-128"/>
            </a:endParaRPr>
          </a:p>
          <a:p>
            <a:r>
              <a:rPr kumimoji="1" lang="ja-JP" altLang="en-US" sz="1000" dirty="0">
                <a:solidFill>
                  <a:srgbClr val="0070C0"/>
                </a:solidFill>
                <a:latin typeface="Meiryo" charset="-128"/>
                <a:ea typeface="Meiryo" charset="-128"/>
                <a:cs typeface="Meiryo" charset="-128"/>
              </a:rPr>
              <a:t>複数ユーザーとのファイル共有（</a:t>
            </a:r>
            <a:r>
              <a:rPr kumimoji="1" lang="en-US" altLang="ja-JP" sz="1000" dirty="0">
                <a:solidFill>
                  <a:srgbClr val="0070C0"/>
                </a:solidFill>
                <a:latin typeface="Meiryo" charset="-128"/>
                <a:ea typeface="Meiryo" charset="-128"/>
                <a:cs typeface="Meiryo" charset="-128"/>
              </a:rPr>
              <a:t>NAS</a:t>
            </a:r>
            <a:r>
              <a:rPr kumimoji="1" lang="ja-JP" altLang="en-US" sz="1000" dirty="0">
                <a:solidFill>
                  <a:srgbClr val="0070C0"/>
                </a:solidFill>
                <a:latin typeface="Meiryo" charset="-128"/>
                <a:ea typeface="Meiryo" charset="-128"/>
                <a:cs typeface="Meiryo" charset="-128"/>
              </a:rPr>
              <a:t>）を目的に使われる。</a:t>
            </a:r>
          </a:p>
        </p:txBody>
      </p:sp>
      <p:sp>
        <p:nvSpPr>
          <p:cNvPr id="158" name="フローチャート: 磁気ディスク 157"/>
          <p:cNvSpPr/>
          <p:nvPr/>
        </p:nvSpPr>
        <p:spPr>
          <a:xfrm>
            <a:off x="6259652" y="3963206"/>
            <a:ext cx="1759149"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9" name="正方形/長方形 158"/>
          <p:cNvSpPr/>
          <p:nvPr/>
        </p:nvSpPr>
        <p:spPr>
          <a:xfrm>
            <a:off x="6632852" y="4560988"/>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0" name="図 15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623647" y="4573786"/>
            <a:ext cx="293088" cy="212632"/>
          </a:xfrm>
          <a:prstGeom prst="rect">
            <a:avLst/>
          </a:prstGeom>
        </p:spPr>
      </p:pic>
      <p:sp>
        <p:nvSpPr>
          <p:cNvPr id="164" name="スライド番号プレースホルダー 2"/>
          <p:cNvSpPr txBox="1">
            <a:spLocks/>
          </p:cNvSpPr>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51</a:t>
            </a:fld>
            <a:endParaRPr lang="ja-JP" altLang="en-US"/>
          </a:p>
        </p:txBody>
      </p:sp>
      <p:sp>
        <p:nvSpPr>
          <p:cNvPr id="165" name="テキスト ボックス 164"/>
          <p:cNvSpPr txBox="1"/>
          <p:nvPr/>
        </p:nvSpPr>
        <p:spPr>
          <a:xfrm>
            <a:off x="5933627" y="960859"/>
            <a:ext cx="2534545" cy="307777"/>
          </a:xfrm>
          <a:prstGeom prst="rect">
            <a:avLst/>
          </a:prstGeom>
          <a:noFill/>
        </p:spPr>
        <p:txBody>
          <a:bodyPr wrap="square" rtlCol="0">
            <a:spAutoFit/>
          </a:bodyPr>
          <a:lstStyle/>
          <a:p>
            <a:pPr algn="ctr"/>
            <a:r>
              <a:rPr kumimoji="1" lang="ja-JP" altLang="en-US" sz="1400" b="1" dirty="0">
                <a:solidFill>
                  <a:schemeClr val="accent3">
                    <a:lumMod val="75000"/>
                  </a:schemeClr>
                </a:solidFill>
                <a:latin typeface="Meiryo" charset="-128"/>
                <a:ea typeface="Meiryo" charset="-128"/>
                <a:cs typeface="Meiryo" charset="-128"/>
              </a:rPr>
              <a:t>オブジェクト・ストレージ</a:t>
            </a:r>
          </a:p>
        </p:txBody>
      </p:sp>
      <p:sp>
        <p:nvSpPr>
          <p:cNvPr id="166" name="正方形/長方形 165"/>
          <p:cNvSpPr/>
          <p:nvPr/>
        </p:nvSpPr>
        <p:spPr>
          <a:xfrm>
            <a:off x="6628300" y="4332099"/>
            <a:ext cx="1133085" cy="1944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オブジェクト</a:t>
            </a:r>
            <a:r>
              <a:rPr kumimoji="1" lang="en-US" altLang="ja-JP" sz="800" dirty="0">
                <a:solidFill>
                  <a:srgbClr val="FFFFFF"/>
                </a:solidFill>
                <a:latin typeface="Meiryo" charset="-128"/>
                <a:ea typeface="Meiryo" charset="-128"/>
                <a:cs typeface="Meiryo" charset="-128"/>
              </a:rPr>
              <a:t>ID</a:t>
            </a:r>
            <a:endParaRPr kumimoji="1" lang="ja-JP" altLang="en-US" sz="800" dirty="0">
              <a:solidFill>
                <a:srgbClr val="FFFFFF"/>
              </a:solidFill>
              <a:latin typeface="Meiryo" charset="-128"/>
              <a:ea typeface="Meiryo" charset="-128"/>
              <a:cs typeface="Meiryo" charset="-128"/>
            </a:endParaRPr>
          </a:p>
        </p:txBody>
      </p:sp>
      <p:grpSp>
        <p:nvGrpSpPr>
          <p:cNvPr id="173" name="図形グループ 172"/>
          <p:cNvGrpSpPr/>
          <p:nvPr/>
        </p:nvGrpSpPr>
        <p:grpSpPr>
          <a:xfrm>
            <a:off x="6304269" y="1524491"/>
            <a:ext cx="1133184" cy="486419"/>
            <a:chOff x="6769100" y="1390650"/>
            <a:chExt cx="317500" cy="157483"/>
          </a:xfrm>
        </p:grpSpPr>
        <p:sp>
          <p:nvSpPr>
            <p:cNvPr id="174" name="正方形/長方形 173"/>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6" name="直線コネクタ 17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7" name="フローチャート: 磁気ディスク 176"/>
          <p:cNvSpPr/>
          <p:nvPr/>
        </p:nvSpPr>
        <p:spPr>
          <a:xfrm>
            <a:off x="6902241" y="1620822"/>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8" name="上下矢印 177"/>
          <p:cNvSpPr/>
          <p:nvPr/>
        </p:nvSpPr>
        <p:spPr>
          <a:xfrm>
            <a:off x="6964528" y="2522252"/>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p:cNvSpPr/>
          <p:nvPr/>
        </p:nvSpPr>
        <p:spPr>
          <a:xfrm>
            <a:off x="6304998" y="2942001"/>
            <a:ext cx="1757849" cy="577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HTTP/HTTPS</a:t>
            </a:r>
            <a:r>
              <a:rPr kumimoji="1" lang="ja-JP" altLang="en-US" sz="1050" dirty="0">
                <a:solidFill>
                  <a:schemeClr val="bg1"/>
                </a:solidFill>
                <a:latin typeface="Meiryo" charset="-128"/>
                <a:ea typeface="Meiryo" charset="-128"/>
                <a:cs typeface="Meiryo" charset="-128"/>
              </a:rPr>
              <a:t>でオブジェクトをストレージへ送信</a:t>
            </a:r>
          </a:p>
        </p:txBody>
      </p:sp>
      <p:sp>
        <p:nvSpPr>
          <p:cNvPr id="180" name="正方形/長方形 179"/>
          <p:cNvSpPr/>
          <p:nvPr/>
        </p:nvSpPr>
        <p:spPr>
          <a:xfrm>
            <a:off x="7174799" y="198812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1" name="図 180"/>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65594" y="2000925"/>
            <a:ext cx="293088" cy="212632"/>
          </a:xfrm>
          <a:prstGeom prst="rect">
            <a:avLst/>
          </a:prstGeom>
        </p:spPr>
      </p:pic>
      <p:sp>
        <p:nvSpPr>
          <p:cNvPr id="182" name="正方形/長方形 181"/>
          <p:cNvSpPr/>
          <p:nvPr/>
        </p:nvSpPr>
        <p:spPr>
          <a:xfrm>
            <a:off x="7542785" y="198158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7170935" y="225185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7544676" y="224530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5" name="図 184"/>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39411" y="2252376"/>
            <a:ext cx="288777" cy="237101"/>
          </a:xfrm>
          <a:prstGeom prst="rect">
            <a:avLst/>
          </a:prstGeom>
        </p:spPr>
      </p:pic>
      <p:pic>
        <p:nvPicPr>
          <p:cNvPr id="186" name="図 185"/>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192672" y="2259598"/>
            <a:ext cx="231004" cy="222655"/>
          </a:xfrm>
          <a:prstGeom prst="rect">
            <a:avLst/>
          </a:prstGeom>
        </p:spPr>
      </p:pic>
      <p:pic>
        <p:nvPicPr>
          <p:cNvPr id="187" name="図 186"/>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548922" y="1978741"/>
            <a:ext cx="253951" cy="228271"/>
          </a:xfrm>
          <a:prstGeom prst="rect">
            <a:avLst/>
          </a:prstGeom>
        </p:spPr>
      </p:pic>
      <p:sp>
        <p:nvSpPr>
          <p:cNvPr id="221" name="正方形/長方形 220"/>
          <p:cNvSpPr/>
          <p:nvPr/>
        </p:nvSpPr>
        <p:spPr>
          <a:xfrm>
            <a:off x="6976475" y="4560988"/>
            <a:ext cx="784910" cy="22319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メタデータ</a:t>
            </a:r>
            <a:endParaRPr kumimoji="1" lang="ja-JP" altLang="en-US" sz="800" dirty="0">
              <a:solidFill>
                <a:srgbClr val="FFFFFF"/>
              </a:solidFill>
              <a:latin typeface="Meiryo" charset="-128"/>
              <a:ea typeface="Meiryo" charset="-128"/>
              <a:cs typeface="Meiryo" charset="-128"/>
            </a:endParaRPr>
          </a:p>
        </p:txBody>
      </p:sp>
      <p:sp>
        <p:nvSpPr>
          <p:cNvPr id="222" name="正方形/長方形 221"/>
          <p:cNvSpPr/>
          <p:nvPr/>
        </p:nvSpPr>
        <p:spPr>
          <a:xfrm>
            <a:off x="5933627" y="5101480"/>
            <a:ext cx="2534545" cy="1015663"/>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ノード追加により容易に容量を追加でき、非常に拡張性が高い。階層構造がないため制限なく無数のコンテンツを保管することができる。変更頻度が少ないデータや膨大なデータ保管に向いている。アーカイブ（長期保存）</a:t>
            </a:r>
            <a:r>
              <a:rPr lang="ja-JP" altLang="en-US" sz="1000">
                <a:solidFill>
                  <a:srgbClr val="0070C0"/>
                </a:solidFill>
                <a:latin typeface="Meiryo" charset="-128"/>
                <a:ea typeface="Meiryo" charset="-128"/>
                <a:cs typeface="Meiryo" charset="-128"/>
              </a:rPr>
              <a:t>には最適。</a:t>
            </a:r>
            <a:endParaRPr lang="ja-JP" altLang="en-US" sz="1000" dirty="0">
              <a:solidFill>
                <a:srgbClr val="0070C0"/>
              </a:solidFill>
              <a:latin typeface="Meiryo" charset="-128"/>
              <a:ea typeface="Meiryo" charset="-128"/>
              <a:cs typeface="Meiryo" charset="-128"/>
            </a:endParaRPr>
          </a:p>
        </p:txBody>
      </p:sp>
      <p:sp>
        <p:nvSpPr>
          <p:cNvPr id="223" name="四角形吹き出し 222"/>
          <p:cNvSpPr/>
          <p:nvPr/>
        </p:nvSpPr>
        <p:spPr>
          <a:xfrm>
            <a:off x="7851435" y="3614237"/>
            <a:ext cx="982793" cy="954107"/>
          </a:xfrm>
          <a:prstGeom prst="wedgeRectCallout">
            <a:avLst>
              <a:gd name="adj1" fmla="val -59548"/>
              <a:gd name="adj2" fmla="val 62500"/>
            </a:avLst>
          </a:prstGeom>
          <a:solidFill>
            <a:srgbClr val="00B050">
              <a:alpha val="44000"/>
            </a:srgbClr>
          </a:solidFill>
          <a:effectLst>
            <a:outerShdw blurRad="50800" dist="38100" dir="2700000" algn="tl" rotWithShape="0">
              <a:prstClr val="black">
                <a:alpha val="79000"/>
              </a:prstClr>
            </a:outerShdw>
          </a:effectLst>
        </p:spPr>
        <p:txBody>
          <a:bodyPr wrap="square">
            <a:spAutoFit/>
          </a:bodyPr>
          <a:lstStyle/>
          <a:p>
            <a:r>
              <a:rPr lang="ja-JP" altLang="en-US" sz="800" dirty="0">
                <a:solidFill>
                  <a:schemeClr val="bg1"/>
                </a:solidFill>
                <a:latin typeface="Meiryo" charset="-128"/>
                <a:ea typeface="Meiryo" charset="-128"/>
                <a:cs typeface="Meiryo" charset="-128"/>
              </a:rPr>
              <a:t>ファイル名</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ファイルサイズ</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作成日付</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患者名</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患者ID</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診療科</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主治医など</a:t>
            </a:r>
          </a:p>
        </p:txBody>
      </p:sp>
      <p:sp>
        <p:nvSpPr>
          <p:cNvPr id="224" name="正方形/長方形 223"/>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4087697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a:ex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a:ex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41760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ストレージ性能の推移</a:t>
            </a:r>
            <a:r>
              <a:rPr lang="ja-JP" altLang="en-US" dirty="0"/>
              <a:t>／</a:t>
            </a:r>
            <a:r>
              <a:rPr lang="en-US" altLang="ja-JP" dirty="0"/>
              <a:t>1</a:t>
            </a:r>
            <a:r>
              <a:rPr lang="ja-JP" altLang="en-US" dirty="0"/>
              <a:t>台当たりの容量</a:t>
            </a:r>
            <a:endParaRPr kumimoji="1" lang="ja-JP" altLang="en-US" dirty="0"/>
          </a:p>
        </p:txBody>
      </p:sp>
      <p:sp>
        <p:nvSpPr>
          <p:cNvPr id="3" name="正方形/長方形 2"/>
          <p:cNvSpPr/>
          <p:nvPr/>
        </p:nvSpPr>
        <p:spPr bwMode="auto">
          <a:xfrm>
            <a:off x="684647" y="479715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 name="正方形/長方形 3"/>
          <p:cNvSpPr/>
          <p:nvPr/>
        </p:nvSpPr>
        <p:spPr bwMode="auto">
          <a:xfrm>
            <a:off x="684647" y="429309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5" name="正方形/長方形 4"/>
          <p:cNvSpPr/>
          <p:nvPr/>
        </p:nvSpPr>
        <p:spPr bwMode="auto">
          <a:xfrm>
            <a:off x="684647" y="378904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 name="正方形/長方形 5"/>
          <p:cNvSpPr/>
          <p:nvPr/>
        </p:nvSpPr>
        <p:spPr bwMode="auto">
          <a:xfrm>
            <a:off x="684647" y="328498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7" name="正方形/長方形 6"/>
          <p:cNvSpPr/>
          <p:nvPr/>
        </p:nvSpPr>
        <p:spPr bwMode="auto">
          <a:xfrm>
            <a:off x="684647" y="278092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8" name="正方形/長方形 7"/>
          <p:cNvSpPr/>
          <p:nvPr/>
        </p:nvSpPr>
        <p:spPr bwMode="auto">
          <a:xfrm>
            <a:off x="684647" y="227687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9" name="正方形/長方形 8"/>
          <p:cNvSpPr/>
          <p:nvPr/>
        </p:nvSpPr>
        <p:spPr bwMode="auto">
          <a:xfrm>
            <a:off x="684647" y="177281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0" name="正方形/長方形 9"/>
          <p:cNvSpPr/>
          <p:nvPr/>
        </p:nvSpPr>
        <p:spPr bwMode="auto">
          <a:xfrm>
            <a:off x="684647" y="126876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1" name="正方形/長方形 10"/>
          <p:cNvSpPr/>
          <p:nvPr/>
        </p:nvSpPr>
        <p:spPr bwMode="auto">
          <a:xfrm>
            <a:off x="684647" y="580526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2" name="正方形/長方形 11"/>
          <p:cNvSpPr/>
          <p:nvPr/>
        </p:nvSpPr>
        <p:spPr bwMode="auto">
          <a:xfrm>
            <a:off x="684647" y="530120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3" name="正方形/長方形 12"/>
          <p:cNvSpPr/>
          <p:nvPr/>
        </p:nvSpPr>
        <p:spPr bwMode="auto">
          <a:xfrm>
            <a:off x="684647" y="1268760"/>
            <a:ext cx="7704856" cy="5040560"/>
          </a:xfrm>
          <a:prstGeom prst="rect">
            <a:avLst/>
          </a:prstGeom>
          <a:gradFill flip="none" rotWithShape="1">
            <a:gsLst>
              <a:gs pos="31000">
                <a:schemeClr val="bg1">
                  <a:alpha val="45000"/>
                </a:schemeClr>
              </a:gs>
              <a:gs pos="100000">
                <a:srgbClr val="0000FF">
                  <a:alpha val="47000"/>
                </a:srgbClr>
              </a:gs>
            </a:gsLst>
            <a:lin ang="19140000" scaled="0"/>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4" name="テキスト ボックス 13"/>
          <p:cNvSpPr txBox="1"/>
          <p:nvPr/>
        </p:nvSpPr>
        <p:spPr>
          <a:xfrm>
            <a:off x="2970931" y="6309320"/>
            <a:ext cx="5673349" cy="261610"/>
          </a:xfrm>
          <a:prstGeom prst="rect">
            <a:avLst/>
          </a:prstGeom>
          <a:noFill/>
        </p:spPr>
        <p:txBody>
          <a:bodyPr wrap="none" rtlCol="0">
            <a:spAutoFit/>
          </a:bodyPr>
          <a:lstStyle/>
          <a:p>
            <a:pPr algn="r"/>
            <a:r>
              <a:rPr kumimoji="1" lang="en-US" altLang="ja-JP" sz="1100" dirty="0">
                <a:solidFill>
                  <a:schemeClr val="tx1">
                    <a:lumMod val="50000"/>
                    <a:lumOff val="50000"/>
                  </a:schemeClr>
                </a:solidFill>
                <a:latin typeface="Avenir Book"/>
                <a:cs typeface="Avenir Book"/>
              </a:rPr>
              <a:t>2008      2009      2010       2011       2012       2013       2014       2015       2016       2017</a:t>
            </a:r>
            <a:endParaRPr kumimoji="1" lang="ja-JP" altLang="en-US" sz="1100" dirty="0">
              <a:solidFill>
                <a:schemeClr val="tx1">
                  <a:lumMod val="50000"/>
                  <a:lumOff val="50000"/>
                </a:schemeClr>
              </a:solidFill>
              <a:latin typeface="Avenir Book"/>
              <a:cs typeface="Avenir Book"/>
            </a:endParaRPr>
          </a:p>
        </p:txBody>
      </p:sp>
      <p:sp>
        <p:nvSpPr>
          <p:cNvPr id="16" name="テキスト ボックス 15"/>
          <p:cNvSpPr txBox="1"/>
          <p:nvPr/>
        </p:nvSpPr>
        <p:spPr>
          <a:xfrm>
            <a:off x="395536" y="6309320"/>
            <a:ext cx="526913" cy="276999"/>
          </a:xfrm>
          <a:prstGeom prst="rect">
            <a:avLst/>
          </a:prstGeom>
          <a:noFill/>
        </p:spPr>
        <p:txBody>
          <a:bodyPr wrap="none" rtlCol="0">
            <a:spAutoFit/>
          </a:bodyPr>
          <a:lstStyle/>
          <a:p>
            <a:r>
              <a:rPr kumimoji="1" lang="en-US" altLang="ja-JP" sz="1200" dirty="0">
                <a:solidFill>
                  <a:schemeClr val="tx1">
                    <a:lumMod val="50000"/>
                    <a:lumOff val="50000"/>
                  </a:schemeClr>
                </a:solidFill>
                <a:latin typeface="Avenir Book"/>
                <a:cs typeface="Avenir Book"/>
              </a:rPr>
              <a:t>1980</a:t>
            </a:r>
            <a:endParaRPr kumimoji="1" lang="ja-JP" altLang="en-US" sz="1200" dirty="0">
              <a:solidFill>
                <a:schemeClr val="tx1">
                  <a:lumMod val="50000"/>
                  <a:lumOff val="50000"/>
                </a:schemeClr>
              </a:solidFill>
              <a:latin typeface="Avenir Book"/>
              <a:cs typeface="Avenir Book"/>
            </a:endParaRPr>
          </a:p>
        </p:txBody>
      </p:sp>
      <p:cxnSp>
        <p:nvCxnSpPr>
          <p:cNvPr id="18" name="直線コネクタ 17"/>
          <p:cNvCxnSpPr/>
          <p:nvPr/>
        </p:nvCxnSpPr>
        <p:spPr bwMode="auto">
          <a:xfrm flipV="1">
            <a:off x="320384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0" name="直線コネクタ 19"/>
          <p:cNvCxnSpPr/>
          <p:nvPr/>
        </p:nvCxnSpPr>
        <p:spPr bwMode="auto">
          <a:xfrm flipV="1">
            <a:off x="377991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1" name="直線コネクタ 20"/>
          <p:cNvCxnSpPr/>
          <p:nvPr/>
        </p:nvCxnSpPr>
        <p:spPr bwMode="auto">
          <a:xfrm flipV="1">
            <a:off x="435597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2" name="直線コネクタ 21"/>
          <p:cNvCxnSpPr/>
          <p:nvPr/>
        </p:nvCxnSpPr>
        <p:spPr bwMode="auto">
          <a:xfrm flipV="1">
            <a:off x="493204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3" name="直線コネクタ 22"/>
          <p:cNvCxnSpPr/>
          <p:nvPr/>
        </p:nvCxnSpPr>
        <p:spPr bwMode="auto">
          <a:xfrm flipV="1">
            <a:off x="5508104"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4" name="直線コネクタ 23"/>
          <p:cNvCxnSpPr/>
          <p:nvPr/>
        </p:nvCxnSpPr>
        <p:spPr bwMode="auto">
          <a:xfrm flipV="1">
            <a:off x="608416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5" name="直線コネクタ 24"/>
          <p:cNvCxnSpPr/>
          <p:nvPr/>
        </p:nvCxnSpPr>
        <p:spPr bwMode="auto">
          <a:xfrm flipV="1">
            <a:off x="666023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6" name="直線コネクタ 25"/>
          <p:cNvCxnSpPr/>
          <p:nvPr/>
        </p:nvCxnSpPr>
        <p:spPr bwMode="auto">
          <a:xfrm flipV="1">
            <a:off x="723629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7" name="直線コネクタ 26"/>
          <p:cNvCxnSpPr/>
          <p:nvPr/>
        </p:nvCxnSpPr>
        <p:spPr bwMode="auto">
          <a:xfrm flipV="1">
            <a:off x="781236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sp>
        <p:nvSpPr>
          <p:cNvPr id="29" name="円/楕円 28"/>
          <p:cNvSpPr/>
          <p:nvPr/>
        </p:nvSpPr>
        <p:spPr bwMode="auto">
          <a:xfrm>
            <a:off x="4846569" y="5877272"/>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31" name="円/楕円 30"/>
          <p:cNvSpPr/>
          <p:nvPr/>
        </p:nvSpPr>
        <p:spPr bwMode="auto">
          <a:xfrm>
            <a:off x="6003897" y="5214984"/>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33" name="テキスト ボックス 32"/>
          <p:cNvSpPr txBox="1"/>
          <p:nvPr/>
        </p:nvSpPr>
        <p:spPr>
          <a:xfrm>
            <a:off x="412750" y="56705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5</a:t>
            </a:r>
            <a:endParaRPr kumimoji="1" lang="ja-JP" altLang="en-US" sz="1200" dirty="0">
              <a:solidFill>
                <a:srgbClr val="7F7F7F"/>
              </a:solidFill>
              <a:latin typeface="Avenir Book"/>
              <a:cs typeface="Avenir Book"/>
            </a:endParaRPr>
          </a:p>
        </p:txBody>
      </p:sp>
      <p:sp>
        <p:nvSpPr>
          <p:cNvPr id="34" name="テキスト ボックス 33"/>
          <p:cNvSpPr txBox="1"/>
          <p:nvPr/>
        </p:nvSpPr>
        <p:spPr>
          <a:xfrm>
            <a:off x="412750" y="515620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6</a:t>
            </a:r>
            <a:endParaRPr kumimoji="1" lang="ja-JP" altLang="en-US" sz="1200" dirty="0">
              <a:solidFill>
                <a:srgbClr val="7F7F7F"/>
              </a:solidFill>
              <a:latin typeface="Avenir Book"/>
              <a:cs typeface="Avenir Book"/>
            </a:endParaRPr>
          </a:p>
        </p:txBody>
      </p:sp>
      <p:sp>
        <p:nvSpPr>
          <p:cNvPr id="35" name="テキスト ボックス 34"/>
          <p:cNvSpPr txBox="1"/>
          <p:nvPr/>
        </p:nvSpPr>
        <p:spPr>
          <a:xfrm>
            <a:off x="412750" y="466090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7</a:t>
            </a:r>
            <a:endParaRPr kumimoji="1" lang="ja-JP" altLang="en-US" sz="1200" dirty="0">
              <a:solidFill>
                <a:srgbClr val="7F7F7F"/>
              </a:solidFill>
              <a:latin typeface="Avenir Book"/>
              <a:cs typeface="Avenir Book"/>
            </a:endParaRPr>
          </a:p>
        </p:txBody>
      </p:sp>
      <p:sp>
        <p:nvSpPr>
          <p:cNvPr id="36" name="テキスト ボックス 35"/>
          <p:cNvSpPr txBox="1"/>
          <p:nvPr/>
        </p:nvSpPr>
        <p:spPr>
          <a:xfrm>
            <a:off x="412750" y="41465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8</a:t>
            </a:r>
            <a:endParaRPr kumimoji="1" lang="ja-JP" altLang="en-US" sz="1200" dirty="0">
              <a:solidFill>
                <a:srgbClr val="7F7F7F"/>
              </a:solidFill>
              <a:latin typeface="Avenir Book"/>
              <a:cs typeface="Avenir Book"/>
            </a:endParaRPr>
          </a:p>
        </p:txBody>
      </p:sp>
      <p:sp>
        <p:nvSpPr>
          <p:cNvPr id="37" name="テキスト ボックス 36"/>
          <p:cNvSpPr txBox="1"/>
          <p:nvPr/>
        </p:nvSpPr>
        <p:spPr>
          <a:xfrm>
            <a:off x="412750" y="36639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9</a:t>
            </a:r>
            <a:endParaRPr kumimoji="1" lang="ja-JP" altLang="en-US" sz="1200" dirty="0">
              <a:solidFill>
                <a:srgbClr val="7F7F7F"/>
              </a:solidFill>
              <a:latin typeface="Avenir Book"/>
              <a:cs typeface="Avenir Book"/>
            </a:endParaRPr>
          </a:p>
        </p:txBody>
      </p:sp>
      <p:sp>
        <p:nvSpPr>
          <p:cNvPr id="38" name="テキスト ボックス 37"/>
          <p:cNvSpPr txBox="1"/>
          <p:nvPr/>
        </p:nvSpPr>
        <p:spPr>
          <a:xfrm>
            <a:off x="412750" y="31496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a:t>
            </a:r>
            <a:endParaRPr kumimoji="1" lang="ja-JP" altLang="en-US" sz="1200" dirty="0">
              <a:solidFill>
                <a:srgbClr val="7F7F7F"/>
              </a:solidFill>
              <a:latin typeface="Avenir Book"/>
              <a:cs typeface="Avenir Book"/>
            </a:endParaRPr>
          </a:p>
        </p:txBody>
      </p:sp>
      <p:sp>
        <p:nvSpPr>
          <p:cNvPr id="39" name="テキスト ボックス 38"/>
          <p:cNvSpPr txBox="1"/>
          <p:nvPr/>
        </p:nvSpPr>
        <p:spPr>
          <a:xfrm>
            <a:off x="412750" y="26543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11</a:t>
            </a:r>
            <a:endParaRPr kumimoji="1" lang="ja-JP" altLang="en-US" sz="1200" dirty="0">
              <a:solidFill>
                <a:srgbClr val="7F7F7F"/>
              </a:solidFill>
              <a:latin typeface="Avenir Book"/>
              <a:cs typeface="Avenir Book"/>
            </a:endParaRPr>
          </a:p>
        </p:txBody>
      </p:sp>
      <p:sp>
        <p:nvSpPr>
          <p:cNvPr id="40" name="テキスト ボックス 39"/>
          <p:cNvSpPr txBox="1"/>
          <p:nvPr/>
        </p:nvSpPr>
        <p:spPr>
          <a:xfrm>
            <a:off x="412750" y="213995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12</a:t>
            </a:r>
            <a:endParaRPr kumimoji="1" lang="ja-JP" altLang="en-US" sz="1200" dirty="0">
              <a:solidFill>
                <a:srgbClr val="7F7F7F"/>
              </a:solidFill>
              <a:latin typeface="Avenir Book"/>
              <a:cs typeface="Avenir Book"/>
            </a:endParaRPr>
          </a:p>
        </p:txBody>
      </p:sp>
      <p:sp>
        <p:nvSpPr>
          <p:cNvPr id="41" name="テキスト ボックス 40"/>
          <p:cNvSpPr txBox="1"/>
          <p:nvPr/>
        </p:nvSpPr>
        <p:spPr>
          <a:xfrm>
            <a:off x="412750" y="16383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13</a:t>
            </a:r>
            <a:endParaRPr kumimoji="1" lang="ja-JP" altLang="en-US" sz="1200" dirty="0">
              <a:solidFill>
                <a:srgbClr val="7F7F7F"/>
              </a:solidFill>
              <a:latin typeface="Avenir Book"/>
              <a:cs typeface="Avenir Book"/>
            </a:endParaRPr>
          </a:p>
        </p:txBody>
      </p:sp>
      <p:sp>
        <p:nvSpPr>
          <p:cNvPr id="42" name="テキスト ボックス 41"/>
          <p:cNvSpPr txBox="1"/>
          <p:nvPr/>
        </p:nvSpPr>
        <p:spPr>
          <a:xfrm>
            <a:off x="368300" y="112395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14</a:t>
            </a:r>
            <a:endParaRPr kumimoji="1" lang="ja-JP" altLang="en-US" sz="1200" dirty="0">
              <a:solidFill>
                <a:srgbClr val="7F7F7F"/>
              </a:solidFill>
              <a:latin typeface="Avenir Book"/>
              <a:cs typeface="Avenir Book"/>
            </a:endParaRPr>
          </a:p>
        </p:txBody>
      </p:sp>
      <p:sp>
        <p:nvSpPr>
          <p:cNvPr id="43" name="円/楕円 42"/>
          <p:cNvSpPr/>
          <p:nvPr/>
        </p:nvSpPr>
        <p:spPr bwMode="auto">
          <a:xfrm>
            <a:off x="6587146" y="3206026"/>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5" name="円/楕円 44"/>
          <p:cNvSpPr/>
          <p:nvPr/>
        </p:nvSpPr>
        <p:spPr bwMode="auto">
          <a:xfrm>
            <a:off x="8309868" y="1199356"/>
            <a:ext cx="144016" cy="144016"/>
          </a:xfrm>
          <a:prstGeom prst="ellipse">
            <a:avLst/>
          </a:prstGeom>
          <a:solidFill>
            <a:srgbClr val="FFA89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6" name="円/楕円 45"/>
          <p:cNvSpPr/>
          <p:nvPr/>
        </p:nvSpPr>
        <p:spPr bwMode="auto">
          <a:xfrm>
            <a:off x="620018" y="6234906"/>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7" name="円/楕円 46"/>
          <p:cNvSpPr/>
          <p:nvPr/>
        </p:nvSpPr>
        <p:spPr bwMode="auto">
          <a:xfrm>
            <a:off x="3712344" y="6085171"/>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8" name="円/楕円 47"/>
          <p:cNvSpPr/>
          <p:nvPr/>
        </p:nvSpPr>
        <p:spPr bwMode="auto">
          <a:xfrm>
            <a:off x="3132919" y="6140543"/>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cxnSp>
        <p:nvCxnSpPr>
          <p:cNvPr id="51" name="直線矢印コネクタ 50"/>
          <p:cNvCxnSpPr>
            <a:stCxn id="48" idx="6"/>
            <a:endCxn id="47" idx="2"/>
          </p:cNvCxnSpPr>
          <p:nvPr/>
        </p:nvCxnSpPr>
        <p:spPr bwMode="auto">
          <a:xfrm flipV="1">
            <a:off x="3276935" y="6157179"/>
            <a:ext cx="435409" cy="55372"/>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56" name="直線矢印コネクタ 55"/>
          <p:cNvCxnSpPr>
            <a:stCxn id="47" idx="6"/>
            <a:endCxn id="29" idx="2"/>
          </p:cNvCxnSpPr>
          <p:nvPr/>
        </p:nvCxnSpPr>
        <p:spPr bwMode="auto">
          <a:xfrm flipV="1">
            <a:off x="3856360" y="5949280"/>
            <a:ext cx="990209" cy="207899"/>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62" name="直線矢印コネクタ 61"/>
          <p:cNvCxnSpPr>
            <a:stCxn id="29" idx="6"/>
            <a:endCxn id="31" idx="3"/>
          </p:cNvCxnSpPr>
          <p:nvPr/>
        </p:nvCxnSpPr>
        <p:spPr bwMode="auto">
          <a:xfrm flipV="1">
            <a:off x="4990585" y="5337909"/>
            <a:ext cx="1034403" cy="611371"/>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69" name="直線矢印コネクタ 68"/>
          <p:cNvCxnSpPr>
            <a:stCxn id="31" idx="7"/>
            <a:endCxn id="43" idx="4"/>
          </p:cNvCxnSpPr>
          <p:nvPr/>
        </p:nvCxnSpPr>
        <p:spPr bwMode="auto">
          <a:xfrm flipV="1">
            <a:off x="6126822" y="3350042"/>
            <a:ext cx="532332" cy="1886033"/>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79" name="直線矢印コネクタ 78"/>
          <p:cNvCxnSpPr>
            <a:stCxn id="43" idx="7"/>
            <a:endCxn id="45" idx="3"/>
          </p:cNvCxnSpPr>
          <p:nvPr/>
        </p:nvCxnSpPr>
        <p:spPr bwMode="auto">
          <a:xfrm flipV="1">
            <a:off x="6710071" y="1322281"/>
            <a:ext cx="1620888" cy="1904836"/>
          </a:xfrm>
          <a:prstGeom prst="straightConnector1">
            <a:avLst/>
          </a:prstGeom>
          <a:solidFill>
            <a:schemeClr val="bg1"/>
          </a:solidFill>
          <a:ln w="9525" cap="flat" cmpd="sng" algn="ctr">
            <a:solidFill>
              <a:srgbClr val="800000"/>
            </a:solidFill>
            <a:prstDash val="sysDash"/>
            <a:round/>
            <a:headEnd type="none" w="med" len="med"/>
            <a:tailEnd type="none"/>
          </a:ln>
          <a:effectLst/>
        </p:spPr>
      </p:cxnSp>
      <p:sp>
        <p:nvSpPr>
          <p:cNvPr id="83" name="テキスト ボックス 82"/>
          <p:cNvSpPr txBox="1"/>
          <p:nvPr/>
        </p:nvSpPr>
        <p:spPr>
          <a:xfrm>
            <a:off x="299585" y="6212551"/>
            <a:ext cx="402674" cy="215444"/>
          </a:xfrm>
          <a:prstGeom prst="rect">
            <a:avLst/>
          </a:prstGeom>
          <a:noFill/>
        </p:spPr>
        <p:txBody>
          <a:bodyPr wrap="none" rtlCol="0">
            <a:spAutoFit/>
          </a:bodyPr>
          <a:lstStyle/>
          <a:p>
            <a:r>
              <a:rPr kumimoji="1" lang="en-US" altLang="ja-JP" sz="800" dirty="0">
                <a:solidFill>
                  <a:srgbClr val="FF9933"/>
                </a:solidFill>
                <a:latin typeface="Avenir Book"/>
                <a:cs typeface="Avenir Book"/>
              </a:rPr>
              <a:t>5MB</a:t>
            </a:r>
            <a:endParaRPr kumimoji="1" lang="ja-JP" altLang="en-US" sz="800" dirty="0">
              <a:solidFill>
                <a:srgbClr val="FF9933"/>
              </a:solidFill>
              <a:latin typeface="Avenir Book"/>
              <a:cs typeface="Avenir Book"/>
            </a:endParaRPr>
          </a:p>
        </p:txBody>
      </p:sp>
      <p:sp>
        <p:nvSpPr>
          <p:cNvPr id="84" name="上矢印 83"/>
          <p:cNvSpPr/>
          <p:nvPr/>
        </p:nvSpPr>
        <p:spPr bwMode="auto">
          <a:xfrm>
            <a:off x="2616200" y="1263650"/>
            <a:ext cx="609600" cy="4913678"/>
          </a:xfrm>
          <a:prstGeom prst="upArrow">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ea typeface="HG丸ｺﾞｼｯｸM-PRO" pitchFamily="50" charset="-128"/>
              </a:rPr>
              <a:t>容量</a:t>
            </a:r>
            <a:r>
              <a:rPr kumimoji="0" lang="ja-JP" altLang="ja-JP" sz="1200" dirty="0">
                <a:solidFill>
                  <a:schemeClr val="bg1"/>
                </a:solidFill>
                <a:ea typeface="HG丸ｺﾞｼｯｸM-PRO" pitchFamily="50" charset="-128"/>
              </a:rPr>
              <a:t>　</a:t>
            </a:r>
            <a:r>
              <a:rPr kumimoji="0" lang="ja-JP" altLang="en-US" sz="1200" dirty="0">
                <a:solidFill>
                  <a:schemeClr val="bg1"/>
                </a:solidFill>
                <a:ea typeface="HG丸ｺﾞｼｯｸM-PRO" pitchFamily="50" charset="-128"/>
              </a:rPr>
              <a:t>　倍</a:t>
            </a:r>
            <a:endParaRPr kumimoji="0" lang="ja-JP" altLang="en-US" sz="1200" b="0" i="0" u="none" strike="noStrike" cap="none" normalizeH="0" baseline="0" dirty="0">
              <a:ln>
                <a:noFill/>
              </a:ln>
              <a:solidFill>
                <a:schemeClr val="bg1"/>
              </a:solidFill>
              <a:effectLst/>
              <a:ea typeface="HG丸ｺﾞｼｯｸM-PRO" pitchFamily="50" charset="-128"/>
            </a:endParaRPr>
          </a:p>
        </p:txBody>
      </p:sp>
      <p:sp>
        <p:nvSpPr>
          <p:cNvPr id="85" name="上矢印 84"/>
          <p:cNvSpPr/>
          <p:nvPr/>
        </p:nvSpPr>
        <p:spPr bwMode="auto">
          <a:xfrm>
            <a:off x="1936750" y="4121150"/>
            <a:ext cx="609600" cy="2056178"/>
          </a:xfrm>
          <a:prstGeom prst="upArrow">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ea typeface="HG丸ｺﾞｼｯｸM-PRO" pitchFamily="50" charset="-128"/>
              </a:rPr>
              <a:t>速度</a:t>
            </a:r>
            <a:r>
              <a:rPr kumimoji="0" lang="en-US" altLang="ja-JP" sz="1600" b="0" i="0" u="none" strike="noStrike" cap="none" normalizeH="0" baseline="0" dirty="0">
                <a:ln>
                  <a:noFill/>
                </a:ln>
                <a:solidFill>
                  <a:srgbClr val="FFFFFF"/>
                </a:solidFill>
                <a:effectLst/>
                <a:ea typeface="HG丸ｺﾞｼｯｸM-PRO" pitchFamily="50" charset="-128"/>
              </a:rPr>
              <a:t> </a:t>
            </a:r>
            <a:r>
              <a:rPr kumimoji="0" lang="ja-JP" altLang="en-US" sz="1600" b="0" i="0" u="none" strike="noStrike" cap="none" normalizeH="0" baseline="0" dirty="0">
                <a:ln>
                  <a:noFill/>
                </a:ln>
                <a:solidFill>
                  <a:srgbClr val="FFFFFF"/>
                </a:solidFill>
                <a:effectLst/>
                <a:ea typeface="HG丸ｺﾞｼｯｸM-PRO" pitchFamily="50" charset="-128"/>
              </a:rPr>
              <a:t>４</a:t>
            </a:r>
            <a:r>
              <a:rPr kumimoji="0" lang="en-US" altLang="ja-JP" sz="1600" b="0" i="0" u="none" strike="noStrike" cap="none" normalizeH="0" baseline="0" dirty="0">
                <a:ln>
                  <a:noFill/>
                </a:ln>
                <a:solidFill>
                  <a:srgbClr val="FFFFFF"/>
                </a:solidFill>
                <a:effectLst/>
                <a:ea typeface="HG丸ｺﾞｼｯｸM-PRO" pitchFamily="50" charset="-128"/>
              </a:rPr>
              <a:t> </a:t>
            </a:r>
            <a:r>
              <a:rPr kumimoji="0" lang="ja-JP" altLang="en-US" sz="1200" dirty="0">
                <a:solidFill>
                  <a:srgbClr val="FFFFFF"/>
                </a:solidFill>
                <a:ea typeface="HG丸ｺﾞｼｯｸM-PRO" pitchFamily="50" charset="-128"/>
              </a:rPr>
              <a:t>倍</a:t>
            </a:r>
            <a:endParaRPr kumimoji="0" lang="ja-JP" altLang="en-US" sz="1200" b="0" i="0" u="none" strike="noStrike" cap="none" normalizeH="0" baseline="0" dirty="0">
              <a:ln>
                <a:noFill/>
              </a:ln>
              <a:solidFill>
                <a:srgbClr val="FFFFFF"/>
              </a:solidFill>
              <a:effectLst/>
              <a:ea typeface="HG丸ｺﾞｼｯｸM-PRO" pitchFamily="50" charset="-128"/>
            </a:endParaRPr>
          </a:p>
        </p:txBody>
      </p:sp>
      <p:sp>
        <p:nvSpPr>
          <p:cNvPr id="86" name="テキスト ボックス 85"/>
          <p:cNvSpPr txBox="1"/>
          <p:nvPr/>
        </p:nvSpPr>
        <p:spPr>
          <a:xfrm>
            <a:off x="2724472" y="3685051"/>
            <a:ext cx="393056" cy="338554"/>
          </a:xfrm>
          <a:prstGeom prst="rect">
            <a:avLst/>
          </a:prstGeom>
          <a:noFill/>
        </p:spPr>
        <p:txBody>
          <a:bodyPr wrap="none" rtlCol="0">
            <a:spAutoFit/>
          </a:bodyPr>
          <a:lstStyle/>
          <a:p>
            <a:r>
              <a:rPr kumimoji="1" lang="en-US" altLang="ja-JP" sz="1600" dirty="0">
                <a:solidFill>
                  <a:srgbClr val="FFFFFF"/>
                </a:solidFill>
              </a:rPr>
              <a:t>14</a:t>
            </a:r>
            <a:endParaRPr kumimoji="1" lang="ja-JP" altLang="en-US" sz="1600" dirty="0">
              <a:solidFill>
                <a:srgbClr val="FFFFFF"/>
              </a:solidFill>
            </a:endParaRPr>
          </a:p>
        </p:txBody>
      </p:sp>
      <p:sp>
        <p:nvSpPr>
          <p:cNvPr id="88" name="上矢印 87"/>
          <p:cNvSpPr/>
          <p:nvPr/>
        </p:nvSpPr>
        <p:spPr bwMode="auto">
          <a:xfrm>
            <a:off x="1231900" y="5460999"/>
            <a:ext cx="609600" cy="716329"/>
          </a:xfrm>
          <a:prstGeom prst="upArrow">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800" b="0" i="0" u="none" strike="noStrike" cap="none" normalizeH="0" baseline="0" dirty="0">
              <a:ln>
                <a:noFill/>
              </a:ln>
              <a:solidFill>
                <a:srgbClr val="FFFFFF"/>
              </a:solidFill>
              <a:effectLst/>
              <a:ea typeface="HG丸ｺﾞｼｯｸM-PRO" pitchFamily="50" charset="-128"/>
            </a:endParaRPr>
          </a:p>
        </p:txBody>
      </p:sp>
      <p:sp>
        <p:nvSpPr>
          <p:cNvPr id="90" name="テキスト ボックス 89"/>
          <p:cNvSpPr txBox="1"/>
          <p:nvPr/>
        </p:nvSpPr>
        <p:spPr>
          <a:xfrm>
            <a:off x="1143000" y="5118100"/>
            <a:ext cx="800219" cy="400110"/>
          </a:xfrm>
          <a:prstGeom prst="rect">
            <a:avLst/>
          </a:prstGeom>
          <a:noFill/>
        </p:spPr>
        <p:txBody>
          <a:bodyPr wrap="none" rtlCol="0">
            <a:spAutoFit/>
          </a:bodyPr>
          <a:lstStyle/>
          <a:p>
            <a:pPr algn="ctr"/>
            <a:r>
              <a:rPr kumimoji="1" lang="ja-JP" altLang="en-US" sz="800" dirty="0">
                <a:solidFill>
                  <a:srgbClr val="800000"/>
                </a:solidFill>
                <a:latin typeface="HG丸ｺﾞｼｯｸM-PRO"/>
                <a:ea typeface="HG丸ｺﾞｼｯｸM-PRO"/>
                <a:cs typeface="HG丸ｺﾞｼｯｸM-PRO"/>
              </a:rPr>
              <a:t>アクセス性能</a:t>
            </a:r>
            <a:endParaRPr kumimoji="1" lang="en-US" altLang="ja-JP" sz="800" dirty="0">
              <a:solidFill>
                <a:srgbClr val="800000"/>
              </a:solidFill>
              <a:latin typeface="HG丸ｺﾞｼｯｸM-PRO"/>
              <a:ea typeface="HG丸ｺﾞｼｯｸM-PRO"/>
              <a:cs typeface="HG丸ｺﾞｼｯｸM-PRO"/>
            </a:endParaRPr>
          </a:p>
          <a:p>
            <a:pPr algn="ctr"/>
            <a:r>
              <a:rPr lang="en-US" altLang="ja-JP" sz="1200" dirty="0">
                <a:solidFill>
                  <a:srgbClr val="800000"/>
                </a:solidFill>
                <a:latin typeface="HG丸ｺﾞｼｯｸM-PRO"/>
                <a:ea typeface="HG丸ｺﾞｼｯｸM-PRO"/>
                <a:cs typeface="HG丸ｺﾞｼｯｸM-PRO"/>
              </a:rPr>
              <a:t>1.2</a:t>
            </a:r>
            <a:r>
              <a:rPr lang="ja-JP" altLang="en-US" sz="1200" dirty="0">
                <a:solidFill>
                  <a:srgbClr val="800000"/>
                </a:solidFill>
                <a:latin typeface="HG丸ｺﾞｼｯｸM-PRO"/>
                <a:ea typeface="HG丸ｺﾞｼｯｸM-PRO"/>
                <a:cs typeface="HG丸ｺﾞｼｯｸM-PRO"/>
              </a:rPr>
              <a:t>倍</a:t>
            </a:r>
            <a:endParaRPr kumimoji="1" lang="ja-JP" altLang="en-US" sz="1200" dirty="0">
              <a:solidFill>
                <a:srgbClr val="800000"/>
              </a:solidFill>
              <a:latin typeface="HG丸ｺﾞｼｯｸM-PRO"/>
              <a:ea typeface="HG丸ｺﾞｼｯｸM-PRO"/>
              <a:cs typeface="HG丸ｺﾞｼｯｸM-PRO"/>
            </a:endParaRPr>
          </a:p>
        </p:txBody>
      </p:sp>
      <p:sp>
        <p:nvSpPr>
          <p:cNvPr id="92" name="テキスト ボックス 91"/>
          <p:cNvSpPr txBox="1"/>
          <p:nvPr/>
        </p:nvSpPr>
        <p:spPr>
          <a:xfrm>
            <a:off x="2066878" y="5695950"/>
            <a:ext cx="355837" cy="276999"/>
          </a:xfrm>
          <a:prstGeom prst="rect">
            <a:avLst/>
          </a:prstGeom>
          <a:noFill/>
        </p:spPr>
        <p:txBody>
          <a:bodyPr wrap="none" rtlCol="0">
            <a:spAutoFit/>
          </a:bodyPr>
          <a:lstStyle/>
          <a:p>
            <a:pPr algn="ctr"/>
            <a:r>
              <a:rPr kumimoji="1" lang="en-US" altLang="ja-JP" sz="600" dirty="0">
                <a:solidFill>
                  <a:schemeClr val="bg1"/>
                </a:solidFill>
              </a:rPr>
              <a:t>3600</a:t>
            </a:r>
          </a:p>
          <a:p>
            <a:pPr algn="ctr"/>
            <a:r>
              <a:rPr kumimoji="1" lang="en-US" altLang="ja-JP" sz="600" dirty="0">
                <a:solidFill>
                  <a:schemeClr val="bg1"/>
                </a:solidFill>
              </a:rPr>
              <a:t>rpm</a:t>
            </a:r>
            <a:endParaRPr kumimoji="1" lang="ja-JP" altLang="en-US" sz="600" dirty="0">
              <a:solidFill>
                <a:schemeClr val="bg1"/>
              </a:solidFill>
            </a:endParaRPr>
          </a:p>
        </p:txBody>
      </p:sp>
      <p:sp>
        <p:nvSpPr>
          <p:cNvPr id="93" name="テキスト ボックス 92"/>
          <p:cNvSpPr txBox="1"/>
          <p:nvPr/>
        </p:nvSpPr>
        <p:spPr>
          <a:xfrm>
            <a:off x="2045482" y="4216400"/>
            <a:ext cx="398629" cy="276999"/>
          </a:xfrm>
          <a:prstGeom prst="rect">
            <a:avLst/>
          </a:prstGeom>
          <a:noFill/>
        </p:spPr>
        <p:txBody>
          <a:bodyPr wrap="none" rtlCol="0">
            <a:spAutoFit/>
          </a:bodyPr>
          <a:lstStyle/>
          <a:p>
            <a:pPr algn="ctr"/>
            <a:r>
              <a:rPr kumimoji="1" lang="en-US" altLang="ja-JP" sz="600" dirty="0">
                <a:solidFill>
                  <a:schemeClr val="bg1"/>
                </a:solidFill>
              </a:rPr>
              <a:t>15000</a:t>
            </a:r>
          </a:p>
          <a:p>
            <a:pPr algn="ctr"/>
            <a:r>
              <a:rPr kumimoji="1" lang="en-US" altLang="ja-JP" sz="600" dirty="0">
                <a:solidFill>
                  <a:schemeClr val="bg1"/>
                </a:solidFill>
              </a:rPr>
              <a:t>rpm</a:t>
            </a:r>
            <a:endParaRPr kumimoji="1" lang="ja-JP" altLang="en-US" sz="600" dirty="0">
              <a:solidFill>
                <a:schemeClr val="bg1"/>
              </a:solidFill>
            </a:endParaRPr>
          </a:p>
        </p:txBody>
      </p:sp>
      <p:sp>
        <p:nvSpPr>
          <p:cNvPr id="94" name="テキスト ボックス 93"/>
          <p:cNvSpPr txBox="1"/>
          <p:nvPr/>
        </p:nvSpPr>
        <p:spPr>
          <a:xfrm>
            <a:off x="685800" y="1022350"/>
            <a:ext cx="511635" cy="230832"/>
          </a:xfrm>
          <a:prstGeom prst="rect">
            <a:avLst/>
          </a:prstGeom>
          <a:noFill/>
        </p:spPr>
        <p:txBody>
          <a:bodyPr wrap="none" rtlCol="0">
            <a:spAutoFit/>
          </a:bodyPr>
          <a:lstStyle/>
          <a:p>
            <a:r>
              <a:rPr kumimoji="1" lang="en-US" altLang="ja-JP" sz="900" dirty="0">
                <a:solidFill>
                  <a:srgbClr val="7F7F7F"/>
                </a:solidFill>
                <a:latin typeface="Avenir Book"/>
                <a:cs typeface="Avenir Book"/>
              </a:rPr>
              <a:t>T byte</a:t>
            </a:r>
            <a:endParaRPr kumimoji="1" lang="ja-JP" altLang="en-US" sz="900" dirty="0">
              <a:solidFill>
                <a:srgbClr val="7F7F7F"/>
              </a:solidFill>
              <a:latin typeface="Avenir Book"/>
              <a:cs typeface="Avenir Book"/>
            </a:endParaRPr>
          </a:p>
        </p:txBody>
      </p:sp>
      <p:cxnSp>
        <p:nvCxnSpPr>
          <p:cNvPr id="71" name="直線コネクタ 70"/>
          <p:cNvCxnSpPr>
            <a:endCxn id="48" idx="2"/>
          </p:cNvCxnSpPr>
          <p:nvPr/>
        </p:nvCxnSpPr>
        <p:spPr>
          <a:xfrm>
            <a:off x="1313299" y="6212551"/>
            <a:ext cx="1819620" cy="0"/>
          </a:xfrm>
          <a:prstGeom prst="line">
            <a:avLst/>
          </a:prstGeom>
          <a:ln w="12700">
            <a:solidFill>
              <a:schemeClr val="accent6">
                <a:lumMod val="7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46" idx="6"/>
            <a:endCxn id="48" idx="2"/>
          </p:cNvCxnSpPr>
          <p:nvPr/>
        </p:nvCxnSpPr>
        <p:spPr bwMode="auto">
          <a:xfrm flipV="1">
            <a:off x="764034" y="6212551"/>
            <a:ext cx="2368885" cy="94363"/>
          </a:xfrm>
          <a:prstGeom prst="straightConnector1">
            <a:avLst/>
          </a:prstGeom>
          <a:solidFill>
            <a:schemeClr val="bg1"/>
          </a:solidFill>
          <a:ln w="9525" cap="flat" cmpd="sng" algn="ctr">
            <a:solidFill>
              <a:schemeClr val="bg1">
                <a:lumMod val="50000"/>
              </a:schemeClr>
            </a:solidFill>
            <a:prstDash val="sysDash"/>
            <a:round/>
            <a:headEnd type="none" w="med" len="med"/>
            <a:tailEnd type="none"/>
          </a:ln>
          <a:effectLst/>
        </p:spPr>
      </p:cxnSp>
    </p:spTree>
    <p:extLst>
      <p:ext uri="{BB962C8B-B14F-4D97-AF65-F5344CB8AC3E}">
        <p14:creationId xmlns:p14="http://schemas.microsoft.com/office/powerpoint/2010/main" val="1731033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CPU</a:t>
            </a:r>
            <a:r>
              <a:rPr kumimoji="1" lang="ja-JP" altLang="en-US" dirty="0"/>
              <a:t>とストレージのパフォーマンス</a:t>
            </a:r>
          </a:p>
        </p:txBody>
      </p:sp>
      <p:sp>
        <p:nvSpPr>
          <p:cNvPr id="3" name="正方形/長方形 2"/>
          <p:cNvSpPr/>
          <p:nvPr/>
        </p:nvSpPr>
        <p:spPr bwMode="auto">
          <a:xfrm>
            <a:off x="684647" y="479715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 name="正方形/長方形 3"/>
          <p:cNvSpPr/>
          <p:nvPr/>
        </p:nvSpPr>
        <p:spPr bwMode="auto">
          <a:xfrm>
            <a:off x="684647" y="429309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5" name="正方形/長方形 4"/>
          <p:cNvSpPr/>
          <p:nvPr/>
        </p:nvSpPr>
        <p:spPr bwMode="auto">
          <a:xfrm>
            <a:off x="684647" y="378904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 name="正方形/長方形 5"/>
          <p:cNvSpPr/>
          <p:nvPr/>
        </p:nvSpPr>
        <p:spPr bwMode="auto">
          <a:xfrm>
            <a:off x="684647" y="328498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7" name="正方形/長方形 6"/>
          <p:cNvSpPr/>
          <p:nvPr/>
        </p:nvSpPr>
        <p:spPr bwMode="auto">
          <a:xfrm>
            <a:off x="684647" y="278092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8" name="正方形/長方形 7"/>
          <p:cNvSpPr/>
          <p:nvPr/>
        </p:nvSpPr>
        <p:spPr bwMode="auto">
          <a:xfrm>
            <a:off x="684647" y="227687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9" name="正方形/長方形 8"/>
          <p:cNvSpPr/>
          <p:nvPr/>
        </p:nvSpPr>
        <p:spPr bwMode="auto">
          <a:xfrm>
            <a:off x="684647" y="177281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0" name="正方形/長方形 9"/>
          <p:cNvSpPr/>
          <p:nvPr/>
        </p:nvSpPr>
        <p:spPr bwMode="auto">
          <a:xfrm>
            <a:off x="684647" y="126876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1" name="正方形/長方形 10"/>
          <p:cNvSpPr/>
          <p:nvPr/>
        </p:nvSpPr>
        <p:spPr bwMode="auto">
          <a:xfrm>
            <a:off x="684647" y="580526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2" name="正方形/長方形 11"/>
          <p:cNvSpPr/>
          <p:nvPr/>
        </p:nvSpPr>
        <p:spPr bwMode="auto">
          <a:xfrm>
            <a:off x="684647" y="530120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3" name="正方形/長方形 12"/>
          <p:cNvSpPr/>
          <p:nvPr/>
        </p:nvSpPr>
        <p:spPr bwMode="auto">
          <a:xfrm>
            <a:off x="684647" y="1268760"/>
            <a:ext cx="7704856" cy="5040560"/>
          </a:xfrm>
          <a:prstGeom prst="rect">
            <a:avLst/>
          </a:prstGeom>
          <a:gradFill flip="none" rotWithShape="1">
            <a:gsLst>
              <a:gs pos="31000">
                <a:schemeClr val="bg1">
                  <a:alpha val="45000"/>
                </a:schemeClr>
              </a:gs>
              <a:gs pos="100000">
                <a:srgbClr val="33CC00">
                  <a:alpha val="47000"/>
                </a:srgbClr>
              </a:gs>
            </a:gsLst>
            <a:lin ang="19140000" scaled="0"/>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4" name="テキスト ボックス 13"/>
          <p:cNvSpPr txBox="1"/>
          <p:nvPr/>
        </p:nvSpPr>
        <p:spPr>
          <a:xfrm>
            <a:off x="2970931" y="6309320"/>
            <a:ext cx="5673349" cy="261610"/>
          </a:xfrm>
          <a:prstGeom prst="rect">
            <a:avLst/>
          </a:prstGeom>
          <a:noFill/>
        </p:spPr>
        <p:txBody>
          <a:bodyPr wrap="none" rtlCol="0">
            <a:spAutoFit/>
          </a:bodyPr>
          <a:lstStyle/>
          <a:p>
            <a:pPr algn="r"/>
            <a:r>
              <a:rPr kumimoji="1" lang="en-US" altLang="ja-JP" sz="1100" dirty="0">
                <a:solidFill>
                  <a:schemeClr val="tx1">
                    <a:lumMod val="50000"/>
                    <a:lumOff val="50000"/>
                  </a:schemeClr>
                </a:solidFill>
                <a:latin typeface="Avenir Book"/>
                <a:cs typeface="Avenir Book"/>
              </a:rPr>
              <a:t>2008      2009      2010       2011       2012       2013       2014       2015      2016       2017</a:t>
            </a:r>
            <a:endParaRPr kumimoji="1" lang="ja-JP" altLang="en-US" sz="1100" dirty="0">
              <a:solidFill>
                <a:schemeClr val="tx1">
                  <a:lumMod val="50000"/>
                  <a:lumOff val="50000"/>
                </a:schemeClr>
              </a:solidFill>
              <a:latin typeface="Avenir Book"/>
              <a:cs typeface="Avenir Book"/>
            </a:endParaRPr>
          </a:p>
        </p:txBody>
      </p:sp>
      <p:cxnSp>
        <p:nvCxnSpPr>
          <p:cNvPr id="18" name="直線コネクタ 17"/>
          <p:cNvCxnSpPr/>
          <p:nvPr/>
        </p:nvCxnSpPr>
        <p:spPr bwMode="auto">
          <a:xfrm flipV="1">
            <a:off x="320384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0" name="直線コネクタ 19"/>
          <p:cNvCxnSpPr/>
          <p:nvPr/>
        </p:nvCxnSpPr>
        <p:spPr bwMode="auto">
          <a:xfrm flipV="1">
            <a:off x="377991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1" name="直線コネクタ 20"/>
          <p:cNvCxnSpPr/>
          <p:nvPr/>
        </p:nvCxnSpPr>
        <p:spPr bwMode="auto">
          <a:xfrm flipV="1">
            <a:off x="435597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2" name="直線コネクタ 21"/>
          <p:cNvCxnSpPr/>
          <p:nvPr/>
        </p:nvCxnSpPr>
        <p:spPr bwMode="auto">
          <a:xfrm flipV="1">
            <a:off x="493204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3" name="直線コネクタ 22"/>
          <p:cNvCxnSpPr/>
          <p:nvPr/>
        </p:nvCxnSpPr>
        <p:spPr bwMode="auto">
          <a:xfrm flipV="1">
            <a:off x="5508104"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4" name="直線コネクタ 23"/>
          <p:cNvCxnSpPr/>
          <p:nvPr/>
        </p:nvCxnSpPr>
        <p:spPr bwMode="auto">
          <a:xfrm flipV="1">
            <a:off x="608416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5" name="直線コネクタ 24"/>
          <p:cNvCxnSpPr/>
          <p:nvPr/>
        </p:nvCxnSpPr>
        <p:spPr bwMode="auto">
          <a:xfrm flipV="1">
            <a:off x="666023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6" name="直線コネクタ 25"/>
          <p:cNvCxnSpPr/>
          <p:nvPr/>
        </p:nvCxnSpPr>
        <p:spPr bwMode="auto">
          <a:xfrm flipV="1">
            <a:off x="723629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7" name="直線コネクタ 26"/>
          <p:cNvCxnSpPr/>
          <p:nvPr/>
        </p:nvCxnSpPr>
        <p:spPr bwMode="auto">
          <a:xfrm flipV="1">
            <a:off x="781236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sp>
        <p:nvSpPr>
          <p:cNvPr id="33" name="テキスト ボックス 32"/>
          <p:cNvSpPr txBox="1"/>
          <p:nvPr/>
        </p:nvSpPr>
        <p:spPr>
          <a:xfrm>
            <a:off x="342900" y="56705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a:t>
            </a:r>
            <a:endParaRPr kumimoji="1" lang="ja-JP" altLang="en-US" sz="1200" dirty="0">
              <a:solidFill>
                <a:srgbClr val="7F7F7F"/>
              </a:solidFill>
              <a:latin typeface="Avenir Book"/>
              <a:cs typeface="Avenir Book"/>
            </a:endParaRPr>
          </a:p>
        </p:txBody>
      </p:sp>
      <p:sp>
        <p:nvSpPr>
          <p:cNvPr id="34" name="テキスト ボックス 33"/>
          <p:cNvSpPr txBox="1"/>
          <p:nvPr/>
        </p:nvSpPr>
        <p:spPr>
          <a:xfrm>
            <a:off x="342900" y="51562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20</a:t>
            </a:r>
            <a:endParaRPr kumimoji="1" lang="ja-JP" altLang="en-US" sz="1200" dirty="0">
              <a:solidFill>
                <a:srgbClr val="7F7F7F"/>
              </a:solidFill>
              <a:latin typeface="Avenir Book"/>
              <a:cs typeface="Avenir Book"/>
            </a:endParaRPr>
          </a:p>
        </p:txBody>
      </p:sp>
      <p:sp>
        <p:nvSpPr>
          <p:cNvPr id="35" name="テキスト ボックス 34"/>
          <p:cNvSpPr txBox="1"/>
          <p:nvPr/>
        </p:nvSpPr>
        <p:spPr>
          <a:xfrm>
            <a:off x="342900" y="46609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30</a:t>
            </a:r>
            <a:endParaRPr kumimoji="1" lang="ja-JP" altLang="en-US" sz="1200" dirty="0">
              <a:solidFill>
                <a:srgbClr val="7F7F7F"/>
              </a:solidFill>
              <a:latin typeface="Avenir Book"/>
              <a:cs typeface="Avenir Book"/>
            </a:endParaRPr>
          </a:p>
        </p:txBody>
      </p:sp>
      <p:sp>
        <p:nvSpPr>
          <p:cNvPr id="36" name="テキスト ボックス 35"/>
          <p:cNvSpPr txBox="1"/>
          <p:nvPr/>
        </p:nvSpPr>
        <p:spPr>
          <a:xfrm>
            <a:off x="342900" y="41465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40</a:t>
            </a:r>
            <a:endParaRPr kumimoji="1" lang="ja-JP" altLang="en-US" sz="1200" dirty="0">
              <a:solidFill>
                <a:srgbClr val="7F7F7F"/>
              </a:solidFill>
              <a:latin typeface="Avenir Book"/>
              <a:cs typeface="Avenir Book"/>
            </a:endParaRPr>
          </a:p>
        </p:txBody>
      </p:sp>
      <p:sp>
        <p:nvSpPr>
          <p:cNvPr id="37" name="テキスト ボックス 36"/>
          <p:cNvSpPr txBox="1"/>
          <p:nvPr/>
        </p:nvSpPr>
        <p:spPr>
          <a:xfrm>
            <a:off x="342900" y="36639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50</a:t>
            </a:r>
            <a:endParaRPr kumimoji="1" lang="ja-JP" altLang="en-US" sz="1200" dirty="0">
              <a:solidFill>
                <a:srgbClr val="7F7F7F"/>
              </a:solidFill>
              <a:latin typeface="Avenir Book"/>
              <a:cs typeface="Avenir Book"/>
            </a:endParaRPr>
          </a:p>
        </p:txBody>
      </p:sp>
      <p:sp>
        <p:nvSpPr>
          <p:cNvPr id="38" name="テキスト ボックス 37"/>
          <p:cNvSpPr txBox="1"/>
          <p:nvPr/>
        </p:nvSpPr>
        <p:spPr>
          <a:xfrm>
            <a:off x="342900" y="31496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60</a:t>
            </a:r>
            <a:endParaRPr kumimoji="1" lang="ja-JP" altLang="en-US" sz="1200" dirty="0">
              <a:solidFill>
                <a:srgbClr val="7F7F7F"/>
              </a:solidFill>
              <a:latin typeface="Avenir Book"/>
              <a:cs typeface="Avenir Book"/>
            </a:endParaRPr>
          </a:p>
        </p:txBody>
      </p:sp>
      <p:sp>
        <p:nvSpPr>
          <p:cNvPr id="39" name="テキスト ボックス 38"/>
          <p:cNvSpPr txBox="1"/>
          <p:nvPr/>
        </p:nvSpPr>
        <p:spPr>
          <a:xfrm>
            <a:off x="342900" y="26543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70</a:t>
            </a:r>
            <a:endParaRPr kumimoji="1" lang="ja-JP" altLang="en-US" sz="1200" dirty="0">
              <a:solidFill>
                <a:srgbClr val="7F7F7F"/>
              </a:solidFill>
              <a:latin typeface="Avenir Book"/>
              <a:cs typeface="Avenir Book"/>
            </a:endParaRPr>
          </a:p>
        </p:txBody>
      </p:sp>
      <p:sp>
        <p:nvSpPr>
          <p:cNvPr id="40" name="テキスト ボックス 39"/>
          <p:cNvSpPr txBox="1"/>
          <p:nvPr/>
        </p:nvSpPr>
        <p:spPr>
          <a:xfrm>
            <a:off x="342900" y="21399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80</a:t>
            </a:r>
            <a:endParaRPr kumimoji="1" lang="ja-JP" altLang="en-US" sz="1200" dirty="0">
              <a:solidFill>
                <a:srgbClr val="7F7F7F"/>
              </a:solidFill>
              <a:latin typeface="Avenir Book"/>
              <a:cs typeface="Avenir Book"/>
            </a:endParaRPr>
          </a:p>
        </p:txBody>
      </p:sp>
      <p:sp>
        <p:nvSpPr>
          <p:cNvPr id="41" name="テキスト ボックス 40"/>
          <p:cNvSpPr txBox="1"/>
          <p:nvPr/>
        </p:nvSpPr>
        <p:spPr>
          <a:xfrm>
            <a:off x="342900" y="16383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90</a:t>
            </a:r>
            <a:endParaRPr kumimoji="1" lang="ja-JP" altLang="en-US" sz="1200" dirty="0">
              <a:solidFill>
                <a:srgbClr val="7F7F7F"/>
              </a:solidFill>
              <a:latin typeface="Avenir Book"/>
              <a:cs typeface="Avenir Book"/>
            </a:endParaRPr>
          </a:p>
        </p:txBody>
      </p:sp>
      <p:sp>
        <p:nvSpPr>
          <p:cNvPr id="42" name="テキスト ボックス 41"/>
          <p:cNvSpPr txBox="1"/>
          <p:nvPr/>
        </p:nvSpPr>
        <p:spPr>
          <a:xfrm>
            <a:off x="298450" y="1123950"/>
            <a:ext cx="441351"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100</a:t>
            </a:r>
            <a:endParaRPr kumimoji="1" lang="ja-JP" altLang="en-US" sz="1200" dirty="0">
              <a:solidFill>
                <a:srgbClr val="7F7F7F"/>
              </a:solidFill>
              <a:latin typeface="Avenir Book"/>
              <a:cs typeface="Avenir Book"/>
            </a:endParaRPr>
          </a:p>
        </p:txBody>
      </p:sp>
      <p:sp>
        <p:nvSpPr>
          <p:cNvPr id="46" name="円/楕円 45"/>
          <p:cNvSpPr/>
          <p:nvPr/>
        </p:nvSpPr>
        <p:spPr bwMode="auto">
          <a:xfrm>
            <a:off x="3128268" y="6171406"/>
            <a:ext cx="144016" cy="144016"/>
          </a:xfrm>
          <a:prstGeom prst="ellipse">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6" name="円/楕円 65"/>
          <p:cNvSpPr/>
          <p:nvPr/>
        </p:nvSpPr>
        <p:spPr bwMode="auto">
          <a:xfrm>
            <a:off x="8309868" y="1250156"/>
            <a:ext cx="144016" cy="144016"/>
          </a:xfrm>
          <a:prstGeom prst="ellipse">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8" name="円/楕円 67"/>
          <p:cNvSpPr/>
          <p:nvPr/>
        </p:nvSpPr>
        <p:spPr bwMode="auto">
          <a:xfrm>
            <a:off x="8322568" y="6139656"/>
            <a:ext cx="144016" cy="144016"/>
          </a:xfrm>
          <a:prstGeom prst="ellipse">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cxnSp>
        <p:nvCxnSpPr>
          <p:cNvPr id="19" name="直線矢印コネクタ 18"/>
          <p:cNvCxnSpPr>
            <a:stCxn id="46" idx="7"/>
            <a:endCxn id="66" idx="3"/>
          </p:cNvCxnSpPr>
          <p:nvPr/>
        </p:nvCxnSpPr>
        <p:spPr bwMode="auto">
          <a:xfrm flipV="1">
            <a:off x="3251193" y="1373081"/>
            <a:ext cx="5079766" cy="4819416"/>
          </a:xfrm>
          <a:prstGeom prst="straightConnector1">
            <a:avLst/>
          </a:prstGeom>
          <a:solidFill>
            <a:schemeClr val="bg1"/>
          </a:solidFill>
          <a:ln w="38100" cap="flat" cmpd="sng" algn="ctr">
            <a:solidFill>
              <a:srgbClr val="0000FF"/>
            </a:solidFill>
            <a:prstDash val="solid"/>
            <a:round/>
            <a:headEnd type="none" w="med" len="med"/>
            <a:tailEnd type="arrow"/>
          </a:ln>
          <a:effectLst>
            <a:outerShdw blurRad="50800" dist="38100" dir="2700000" algn="tl" rotWithShape="0">
              <a:prstClr val="black">
                <a:alpha val="40000"/>
              </a:prstClr>
            </a:outerShdw>
          </a:effectLst>
        </p:spPr>
      </p:cxnSp>
      <p:cxnSp>
        <p:nvCxnSpPr>
          <p:cNvPr id="71" name="直線矢印コネクタ 70"/>
          <p:cNvCxnSpPr>
            <a:stCxn id="46" idx="6"/>
            <a:endCxn id="68" idx="2"/>
          </p:cNvCxnSpPr>
          <p:nvPr/>
        </p:nvCxnSpPr>
        <p:spPr bwMode="auto">
          <a:xfrm flipV="1">
            <a:off x="3272284" y="6211664"/>
            <a:ext cx="5050284" cy="31750"/>
          </a:xfrm>
          <a:prstGeom prst="straightConnector1">
            <a:avLst/>
          </a:prstGeom>
          <a:solidFill>
            <a:schemeClr val="bg1"/>
          </a:solidFill>
          <a:ln w="38100" cap="flat" cmpd="sng" algn="ctr">
            <a:solidFill>
              <a:srgbClr val="800000"/>
            </a:solidFill>
            <a:prstDash val="solid"/>
            <a:round/>
            <a:headEnd type="none" w="med" len="med"/>
            <a:tailEnd type="arrow"/>
          </a:ln>
          <a:effectLst>
            <a:outerShdw blurRad="50800" dist="38100" dir="2700000" algn="tl" rotWithShape="0">
              <a:prstClr val="black">
                <a:alpha val="40000"/>
              </a:prstClr>
            </a:outerShdw>
          </a:effectLst>
        </p:spPr>
      </p:cxnSp>
      <p:pic>
        <p:nvPicPr>
          <p:cNvPr id="74" name="図 73"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79022" y="5077801"/>
            <a:ext cx="1188890" cy="1018482"/>
          </a:xfrm>
          <a:prstGeom prst="rect">
            <a:avLst/>
          </a:prstGeom>
        </p:spPr>
      </p:pic>
      <p:sp>
        <p:nvSpPr>
          <p:cNvPr id="53" name="テキスト ボックス 52"/>
          <p:cNvSpPr txBox="1"/>
          <p:nvPr/>
        </p:nvSpPr>
        <p:spPr>
          <a:xfrm>
            <a:off x="5041900" y="1778000"/>
            <a:ext cx="1954381" cy="369332"/>
          </a:xfrm>
          <a:prstGeom prst="rect">
            <a:avLst/>
          </a:prstGeom>
          <a:noFill/>
        </p:spPr>
        <p:txBody>
          <a:bodyPr wrap="none" rtlCol="0">
            <a:spAutoFit/>
          </a:bodyPr>
          <a:lstStyle/>
          <a:p>
            <a:r>
              <a:rPr kumimoji="1" lang="en-US" altLang="ja-JP" dirty="0">
                <a:solidFill>
                  <a:srgbClr val="0000FF"/>
                </a:solidFill>
                <a:latin typeface="メイリオ"/>
                <a:ea typeface="メイリオ"/>
                <a:cs typeface="メイリオ"/>
              </a:rPr>
              <a:t>CPU</a:t>
            </a:r>
            <a:r>
              <a:rPr kumimoji="1" lang="ja-JP" altLang="en-US" dirty="0">
                <a:solidFill>
                  <a:srgbClr val="0000FF"/>
                </a:solidFill>
                <a:latin typeface="メイリオ"/>
                <a:ea typeface="メイリオ"/>
                <a:cs typeface="メイリオ"/>
              </a:rPr>
              <a:t>性能</a:t>
            </a:r>
            <a:r>
              <a:rPr kumimoji="1" lang="en-US" altLang="ja-JP" dirty="0">
                <a:solidFill>
                  <a:srgbClr val="0000FF"/>
                </a:solidFill>
                <a:latin typeface="メイリオ"/>
                <a:ea typeface="メイリオ"/>
                <a:cs typeface="メイリオ"/>
              </a:rPr>
              <a:t>×100</a:t>
            </a:r>
            <a:r>
              <a:rPr kumimoji="1" lang="ja-JP" altLang="en-US" dirty="0">
                <a:solidFill>
                  <a:srgbClr val="0000FF"/>
                </a:solidFill>
                <a:latin typeface="メイリオ"/>
                <a:ea typeface="メイリオ"/>
                <a:cs typeface="メイリオ"/>
              </a:rPr>
              <a:t>倍</a:t>
            </a:r>
          </a:p>
        </p:txBody>
      </p:sp>
      <p:sp>
        <p:nvSpPr>
          <p:cNvPr id="80" name="テキスト ボックス 79"/>
          <p:cNvSpPr txBox="1"/>
          <p:nvPr/>
        </p:nvSpPr>
        <p:spPr>
          <a:xfrm>
            <a:off x="4413250" y="5302250"/>
            <a:ext cx="2584174" cy="369332"/>
          </a:xfrm>
          <a:prstGeom prst="rect">
            <a:avLst/>
          </a:prstGeom>
          <a:noFill/>
        </p:spPr>
        <p:txBody>
          <a:bodyPr wrap="none" rtlCol="0">
            <a:spAutoFit/>
          </a:bodyPr>
          <a:lstStyle/>
          <a:p>
            <a:r>
              <a:rPr kumimoji="1" lang="ja-JP" altLang="en-US" dirty="0">
                <a:solidFill>
                  <a:srgbClr val="800000"/>
                </a:solidFill>
                <a:latin typeface="メイリオ"/>
                <a:ea typeface="メイリオ"/>
                <a:cs typeface="メイリオ"/>
              </a:rPr>
              <a:t>ストレージ性能</a:t>
            </a:r>
            <a:r>
              <a:rPr kumimoji="1" lang="en-US" altLang="ja-JP" dirty="0">
                <a:solidFill>
                  <a:srgbClr val="800000"/>
                </a:solidFill>
                <a:latin typeface="メイリオ"/>
                <a:ea typeface="メイリオ"/>
                <a:cs typeface="メイリオ"/>
              </a:rPr>
              <a:t>×1.2</a:t>
            </a:r>
            <a:r>
              <a:rPr kumimoji="1" lang="ja-JP" altLang="en-US" dirty="0">
                <a:solidFill>
                  <a:srgbClr val="800000"/>
                </a:solidFill>
                <a:latin typeface="メイリオ"/>
                <a:ea typeface="メイリオ"/>
                <a:cs typeface="メイリオ"/>
              </a:rPr>
              <a:t>倍</a:t>
            </a:r>
          </a:p>
        </p:txBody>
      </p:sp>
      <p:sp>
        <p:nvSpPr>
          <p:cNvPr id="54" name="上下矢印 53"/>
          <p:cNvSpPr/>
          <p:nvPr/>
        </p:nvSpPr>
        <p:spPr bwMode="auto">
          <a:xfrm>
            <a:off x="1727200" y="1282700"/>
            <a:ext cx="1384300" cy="4864100"/>
          </a:xfrm>
          <a:prstGeom prst="upDownArrow">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Arial" charset="0"/>
                <a:ea typeface="HG丸ｺﾞｼｯｸM-PRO" pitchFamily="50" charset="-128"/>
              </a:rPr>
              <a:t>パフォーマンス・ギャップ</a:t>
            </a:r>
          </a:p>
        </p:txBody>
      </p:sp>
      <p:pic>
        <p:nvPicPr>
          <p:cNvPr id="16" name="図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42995" y="1600102"/>
            <a:ext cx="915931" cy="909481"/>
          </a:xfrm>
          <a:prstGeom prst="rect">
            <a:avLst/>
          </a:prstGeom>
        </p:spPr>
      </p:pic>
      <p:sp>
        <p:nvSpPr>
          <p:cNvPr id="17" name="テキスト ボックス 16"/>
          <p:cNvSpPr txBox="1"/>
          <p:nvPr/>
        </p:nvSpPr>
        <p:spPr>
          <a:xfrm>
            <a:off x="7515146" y="2441740"/>
            <a:ext cx="877163" cy="369332"/>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ナノ秒</a:t>
            </a:r>
          </a:p>
        </p:txBody>
      </p:sp>
      <p:sp>
        <p:nvSpPr>
          <p:cNvPr id="52" name="テキスト ボックス 51"/>
          <p:cNvSpPr txBox="1"/>
          <p:nvPr/>
        </p:nvSpPr>
        <p:spPr>
          <a:xfrm>
            <a:off x="7509111" y="5820221"/>
            <a:ext cx="877163" cy="369332"/>
          </a:xfrm>
          <a:prstGeom prst="rect">
            <a:avLst/>
          </a:prstGeom>
          <a:noFill/>
        </p:spPr>
        <p:txBody>
          <a:bodyPr wrap="none" rtlCol="0">
            <a:spAutoFit/>
          </a:bodyPr>
          <a:lstStyle/>
          <a:p>
            <a:r>
              <a:rPr kumimoji="1" lang="ja-JP" altLang="en-US">
                <a:solidFill>
                  <a:srgbClr val="C00000"/>
                </a:solidFill>
                <a:latin typeface="Meiryo" charset="-128"/>
                <a:ea typeface="Meiryo" charset="-128"/>
                <a:cs typeface="Meiryo" charset="-128"/>
              </a:rPr>
              <a:t>ミリ秒</a:t>
            </a:r>
            <a:endParaRPr kumimoji="1" lang="ja-JP" altLang="en-US"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2170302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353ADA5-D0D2-2D4D-9452-D1F24229EF1D}"/>
              </a:ext>
            </a:extLst>
          </p:cNvPr>
          <p:cNvSpPr/>
          <p:nvPr/>
        </p:nvSpPr>
        <p:spPr>
          <a:xfrm>
            <a:off x="831551" y="837688"/>
            <a:ext cx="7480898" cy="218167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8119406-723D-1B45-A9D5-B2E1A012E7FE}"/>
              </a:ext>
            </a:extLst>
          </p:cNvPr>
          <p:cNvSpPr/>
          <p:nvPr/>
        </p:nvSpPr>
        <p:spPr>
          <a:xfrm>
            <a:off x="923606" y="1589460"/>
            <a:ext cx="7262381" cy="116601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14C14E84-1BD4-2049-8B3B-B6146E3FC59E}"/>
              </a:ext>
            </a:extLst>
          </p:cNvPr>
          <p:cNvSpPr txBox="1"/>
          <p:nvPr/>
        </p:nvSpPr>
        <p:spPr>
          <a:xfrm>
            <a:off x="3904430" y="883051"/>
            <a:ext cx="1338828"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物理マシン</a:t>
            </a:r>
          </a:p>
        </p:txBody>
      </p:sp>
      <p:sp>
        <p:nvSpPr>
          <p:cNvPr id="4" name="フローチャート: 磁気ディスク 3">
            <a:extLst>
              <a:ext uri="{FF2B5EF4-FFF2-40B4-BE49-F238E27FC236}">
                <a16:creationId xmlns:a16="http://schemas.microsoft.com/office/drawing/2014/main" id="{0446117B-5AC3-E443-A315-4F3F79526C8F}"/>
              </a:ext>
            </a:extLst>
          </p:cNvPr>
          <p:cNvSpPr/>
          <p:nvPr/>
        </p:nvSpPr>
        <p:spPr>
          <a:xfrm>
            <a:off x="3545628" y="4147778"/>
            <a:ext cx="2083108" cy="954225"/>
          </a:xfrm>
          <a:prstGeom prst="flowChartMagneticDisk">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456AABF-B7B3-7341-A520-8C63A99F740F}"/>
              </a:ext>
            </a:extLst>
          </p:cNvPr>
          <p:cNvSpPr>
            <a:spLocks noGrp="1"/>
          </p:cNvSpPr>
          <p:nvPr>
            <p:ph type="title"/>
          </p:nvPr>
        </p:nvSpPr>
        <p:spPr/>
        <p:txBody>
          <a:bodyPr/>
          <a:lstStyle/>
          <a:p>
            <a:r>
              <a:rPr kumimoji="1" lang="ja-JP" altLang="en-US"/>
              <a:t>仮想化の普及によるストレージ能力の限界</a:t>
            </a:r>
          </a:p>
        </p:txBody>
      </p:sp>
      <p:sp>
        <p:nvSpPr>
          <p:cNvPr id="3" name="スライド番号プレースホルダー 2">
            <a:extLst>
              <a:ext uri="{FF2B5EF4-FFF2-40B4-BE49-F238E27FC236}">
                <a16:creationId xmlns:a16="http://schemas.microsoft.com/office/drawing/2014/main" id="{5F9D8DA7-4B84-ED43-B2DF-7E5B5E2DC78B}"/>
              </a:ext>
            </a:extLst>
          </p:cNvPr>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sp>
        <p:nvSpPr>
          <p:cNvPr id="7" name="台形 6">
            <a:extLst>
              <a:ext uri="{FF2B5EF4-FFF2-40B4-BE49-F238E27FC236}">
                <a16:creationId xmlns:a16="http://schemas.microsoft.com/office/drawing/2014/main" id="{87D7605D-FFA1-CB42-B928-651CB6C4C614}"/>
              </a:ext>
            </a:extLst>
          </p:cNvPr>
          <p:cNvSpPr/>
          <p:nvPr/>
        </p:nvSpPr>
        <p:spPr>
          <a:xfrm flipV="1">
            <a:off x="1021050" y="2148934"/>
            <a:ext cx="7101899" cy="1457652"/>
          </a:xfrm>
          <a:prstGeom prst="trapezoid">
            <a:avLst>
              <a:gd name="adj" fmla="val 210825"/>
            </a:avLst>
          </a:prstGeom>
          <a:gradFill>
            <a:gsLst>
              <a:gs pos="0">
                <a:schemeClr val="accent6">
                  <a:lumMod val="50000"/>
                </a:schemeClr>
              </a:gs>
              <a:gs pos="31000">
                <a:schemeClr val="accent6">
                  <a:lumMod val="75000"/>
                </a:schemeClr>
              </a:gs>
              <a:gs pos="83000">
                <a:schemeClr val="accent6">
                  <a:lumMod val="60000"/>
                  <a:lumOff val="40000"/>
                </a:schemeClr>
              </a:gs>
              <a:gs pos="100000">
                <a:schemeClr val="accent6">
                  <a:lumMod val="20000"/>
                  <a:lumOff val="80000"/>
                </a:scheme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B5A5A761-18E4-1D4D-81F6-2390D31A8694}"/>
              </a:ext>
            </a:extLst>
          </p:cNvPr>
          <p:cNvSpPr/>
          <p:nvPr/>
        </p:nvSpPr>
        <p:spPr>
          <a:xfrm>
            <a:off x="935880" y="1258521"/>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D0E562E1-572F-804F-9338-4D31F0A381F5}"/>
              </a:ext>
            </a:extLst>
          </p:cNvPr>
          <p:cNvSpPr/>
          <p:nvPr/>
        </p:nvSpPr>
        <p:spPr>
          <a:xfrm>
            <a:off x="1666172" y="1252384"/>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35D806D0-888B-2846-BE7D-1EA5A9DD6A27}"/>
              </a:ext>
            </a:extLst>
          </p:cNvPr>
          <p:cNvSpPr/>
          <p:nvPr/>
        </p:nvSpPr>
        <p:spPr>
          <a:xfrm>
            <a:off x="2402604" y="1252383"/>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EB1E508D-02BB-AA45-B092-B07C8D813FCB}"/>
              </a:ext>
            </a:extLst>
          </p:cNvPr>
          <p:cNvSpPr/>
          <p:nvPr/>
        </p:nvSpPr>
        <p:spPr>
          <a:xfrm>
            <a:off x="3139036" y="1258612"/>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DD9FE18B-54A2-444A-A123-3AD7CBC8A1A1}"/>
              </a:ext>
            </a:extLst>
          </p:cNvPr>
          <p:cNvSpPr/>
          <p:nvPr/>
        </p:nvSpPr>
        <p:spPr>
          <a:xfrm>
            <a:off x="3875469" y="1255444"/>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78367FE4-2085-D042-9D32-16654A743944}"/>
              </a:ext>
            </a:extLst>
          </p:cNvPr>
          <p:cNvSpPr/>
          <p:nvPr/>
        </p:nvSpPr>
        <p:spPr>
          <a:xfrm>
            <a:off x="4605760"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8CD4553-4418-F342-A7CF-EBE455220AFE}"/>
              </a:ext>
            </a:extLst>
          </p:cNvPr>
          <p:cNvSpPr/>
          <p:nvPr/>
        </p:nvSpPr>
        <p:spPr>
          <a:xfrm>
            <a:off x="5333586"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A96A927D-604E-1A47-80C0-F77BF255BB24}"/>
              </a:ext>
            </a:extLst>
          </p:cNvPr>
          <p:cNvSpPr/>
          <p:nvPr/>
        </p:nvSpPr>
        <p:spPr>
          <a:xfrm>
            <a:off x="6061412"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8D2D831D-A7B8-E743-B03F-A96ECBAFC243}"/>
              </a:ext>
            </a:extLst>
          </p:cNvPr>
          <p:cNvSpPr/>
          <p:nvPr/>
        </p:nvSpPr>
        <p:spPr>
          <a:xfrm>
            <a:off x="6789238"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108BECC3-8F41-EB46-B0F1-EA095B01654F}"/>
              </a:ext>
            </a:extLst>
          </p:cNvPr>
          <p:cNvSpPr/>
          <p:nvPr/>
        </p:nvSpPr>
        <p:spPr>
          <a:xfrm>
            <a:off x="7517064" y="1258520"/>
            <a:ext cx="668923" cy="4771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仮想</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マシン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テキスト ボックス 19">
            <a:extLst>
              <a:ext uri="{FF2B5EF4-FFF2-40B4-BE49-F238E27FC236}">
                <a16:creationId xmlns:a16="http://schemas.microsoft.com/office/drawing/2014/main" id="{FA8D1581-6AA2-9645-8B00-371C7CB4A8C2}"/>
              </a:ext>
            </a:extLst>
          </p:cNvPr>
          <p:cNvSpPr txBox="1"/>
          <p:nvPr/>
        </p:nvSpPr>
        <p:spPr>
          <a:xfrm>
            <a:off x="3665745" y="2401204"/>
            <a:ext cx="1800493"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ハイパーバイザ</a:t>
            </a:r>
          </a:p>
        </p:txBody>
      </p:sp>
      <p:sp>
        <p:nvSpPr>
          <p:cNvPr id="21" name="角丸四角形 20">
            <a:extLst>
              <a:ext uri="{FF2B5EF4-FFF2-40B4-BE49-F238E27FC236}">
                <a16:creationId xmlns:a16="http://schemas.microsoft.com/office/drawing/2014/main" id="{A4266982-833E-2741-AED2-75C43A33E9DA}"/>
              </a:ext>
            </a:extLst>
          </p:cNvPr>
          <p:cNvSpPr/>
          <p:nvPr/>
        </p:nvSpPr>
        <p:spPr>
          <a:xfrm>
            <a:off x="1038492" y="183765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a:extLst>
              <a:ext uri="{FF2B5EF4-FFF2-40B4-BE49-F238E27FC236}">
                <a16:creationId xmlns:a16="http://schemas.microsoft.com/office/drawing/2014/main" id="{4ABD412F-44F0-EF48-B6A6-BE33F96B6753}"/>
              </a:ext>
            </a:extLst>
          </p:cNvPr>
          <p:cNvSpPr/>
          <p:nvPr/>
        </p:nvSpPr>
        <p:spPr>
          <a:xfrm>
            <a:off x="1124088" y="183764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a:extLst>
              <a:ext uri="{FF2B5EF4-FFF2-40B4-BE49-F238E27FC236}">
                <a16:creationId xmlns:a16="http://schemas.microsoft.com/office/drawing/2014/main" id="{2B850D29-C07F-6245-BF50-8ADBF8164F57}"/>
              </a:ext>
            </a:extLst>
          </p:cNvPr>
          <p:cNvSpPr/>
          <p:nvPr/>
        </p:nvSpPr>
        <p:spPr>
          <a:xfrm>
            <a:off x="1209684" y="183764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a:extLst>
              <a:ext uri="{FF2B5EF4-FFF2-40B4-BE49-F238E27FC236}">
                <a16:creationId xmlns:a16="http://schemas.microsoft.com/office/drawing/2014/main" id="{52A64BBE-C5D3-DE45-A48A-FAB8DCBF406A}"/>
              </a:ext>
            </a:extLst>
          </p:cNvPr>
          <p:cNvSpPr/>
          <p:nvPr/>
        </p:nvSpPr>
        <p:spPr>
          <a:xfrm>
            <a:off x="1295280" y="183765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18ED53EC-74E3-5C48-98D1-7F05B9DDB3E8}"/>
              </a:ext>
            </a:extLst>
          </p:cNvPr>
          <p:cNvSpPr/>
          <p:nvPr/>
        </p:nvSpPr>
        <p:spPr>
          <a:xfrm>
            <a:off x="1380876" y="183764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a:extLst>
              <a:ext uri="{FF2B5EF4-FFF2-40B4-BE49-F238E27FC236}">
                <a16:creationId xmlns:a16="http://schemas.microsoft.com/office/drawing/2014/main" id="{06474043-482A-1140-B7C9-25D421146831}"/>
              </a:ext>
            </a:extLst>
          </p:cNvPr>
          <p:cNvSpPr/>
          <p:nvPr/>
        </p:nvSpPr>
        <p:spPr>
          <a:xfrm>
            <a:off x="1466472" y="183764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6D5B22D2-2B55-8F40-8626-CC85ADF0275B}"/>
              </a:ext>
            </a:extLst>
          </p:cNvPr>
          <p:cNvSpPr/>
          <p:nvPr/>
        </p:nvSpPr>
        <p:spPr>
          <a:xfrm>
            <a:off x="1550905" y="1835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角丸四角形 35">
            <a:extLst>
              <a:ext uri="{FF2B5EF4-FFF2-40B4-BE49-F238E27FC236}">
                <a16:creationId xmlns:a16="http://schemas.microsoft.com/office/drawing/2014/main" id="{DC0F33DE-3766-3A4F-8432-C87363D4399E}"/>
              </a:ext>
            </a:extLst>
          </p:cNvPr>
          <p:cNvSpPr/>
          <p:nvPr/>
        </p:nvSpPr>
        <p:spPr>
          <a:xfrm>
            <a:off x="1636501" y="183516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角丸四角形 36">
            <a:extLst>
              <a:ext uri="{FF2B5EF4-FFF2-40B4-BE49-F238E27FC236}">
                <a16:creationId xmlns:a16="http://schemas.microsoft.com/office/drawing/2014/main" id="{6F7EF853-208C-ED47-B432-17CCF467AB6B}"/>
              </a:ext>
            </a:extLst>
          </p:cNvPr>
          <p:cNvSpPr/>
          <p:nvPr/>
        </p:nvSpPr>
        <p:spPr>
          <a:xfrm>
            <a:off x="1722097" y="183516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09CF2E7B-F816-C742-8EFF-DD46B845A7EA}"/>
              </a:ext>
            </a:extLst>
          </p:cNvPr>
          <p:cNvSpPr/>
          <p:nvPr/>
        </p:nvSpPr>
        <p:spPr>
          <a:xfrm>
            <a:off x="1807693" y="183516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角丸四角形 38">
            <a:extLst>
              <a:ext uri="{FF2B5EF4-FFF2-40B4-BE49-F238E27FC236}">
                <a16:creationId xmlns:a16="http://schemas.microsoft.com/office/drawing/2014/main" id="{A5D24575-0BEF-2044-B5CF-FB095958C723}"/>
              </a:ext>
            </a:extLst>
          </p:cNvPr>
          <p:cNvSpPr/>
          <p:nvPr/>
        </p:nvSpPr>
        <p:spPr>
          <a:xfrm>
            <a:off x="1893289" y="183516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角丸四角形 39">
            <a:extLst>
              <a:ext uri="{FF2B5EF4-FFF2-40B4-BE49-F238E27FC236}">
                <a16:creationId xmlns:a16="http://schemas.microsoft.com/office/drawing/2014/main" id="{DD077CD7-6194-E64D-9A26-E0594AAB9033}"/>
              </a:ext>
            </a:extLst>
          </p:cNvPr>
          <p:cNvSpPr/>
          <p:nvPr/>
        </p:nvSpPr>
        <p:spPr>
          <a:xfrm>
            <a:off x="1978885" y="183516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a:extLst>
              <a:ext uri="{FF2B5EF4-FFF2-40B4-BE49-F238E27FC236}">
                <a16:creationId xmlns:a16="http://schemas.microsoft.com/office/drawing/2014/main" id="{85EA0387-6661-804C-B280-623B9D27909E}"/>
              </a:ext>
            </a:extLst>
          </p:cNvPr>
          <p:cNvSpPr/>
          <p:nvPr/>
        </p:nvSpPr>
        <p:spPr>
          <a:xfrm>
            <a:off x="2063318" y="183132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0D29933E-F125-874C-A6FD-BD5C934879C3}"/>
              </a:ext>
            </a:extLst>
          </p:cNvPr>
          <p:cNvSpPr/>
          <p:nvPr/>
        </p:nvSpPr>
        <p:spPr>
          <a:xfrm>
            <a:off x="2148914" y="18313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98D8094E-B965-0A4D-9789-8378480F75C6}"/>
              </a:ext>
            </a:extLst>
          </p:cNvPr>
          <p:cNvSpPr/>
          <p:nvPr/>
        </p:nvSpPr>
        <p:spPr>
          <a:xfrm>
            <a:off x="2234510" y="18313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角丸四角形 43">
            <a:extLst>
              <a:ext uri="{FF2B5EF4-FFF2-40B4-BE49-F238E27FC236}">
                <a16:creationId xmlns:a16="http://schemas.microsoft.com/office/drawing/2014/main" id="{C4349C42-167D-7F4F-AC0E-5DEA22B72B90}"/>
              </a:ext>
            </a:extLst>
          </p:cNvPr>
          <p:cNvSpPr/>
          <p:nvPr/>
        </p:nvSpPr>
        <p:spPr>
          <a:xfrm>
            <a:off x="2320106" y="183132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角丸四角形 44">
            <a:extLst>
              <a:ext uri="{FF2B5EF4-FFF2-40B4-BE49-F238E27FC236}">
                <a16:creationId xmlns:a16="http://schemas.microsoft.com/office/drawing/2014/main" id="{64C17DE2-19F0-174C-82C5-F4F0ECE2864E}"/>
              </a:ext>
            </a:extLst>
          </p:cNvPr>
          <p:cNvSpPr/>
          <p:nvPr/>
        </p:nvSpPr>
        <p:spPr>
          <a:xfrm>
            <a:off x="2405702" y="18313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a:extLst>
              <a:ext uri="{FF2B5EF4-FFF2-40B4-BE49-F238E27FC236}">
                <a16:creationId xmlns:a16="http://schemas.microsoft.com/office/drawing/2014/main" id="{B88CB6E4-9A64-1543-ACF0-25B3E1CAD0DE}"/>
              </a:ext>
            </a:extLst>
          </p:cNvPr>
          <p:cNvSpPr/>
          <p:nvPr/>
        </p:nvSpPr>
        <p:spPr>
          <a:xfrm>
            <a:off x="2491298" y="18313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角丸四角形 88">
            <a:extLst>
              <a:ext uri="{FF2B5EF4-FFF2-40B4-BE49-F238E27FC236}">
                <a16:creationId xmlns:a16="http://schemas.microsoft.com/office/drawing/2014/main" id="{1339FA30-322A-CD4B-B34A-4ECD849156DD}"/>
              </a:ext>
            </a:extLst>
          </p:cNvPr>
          <p:cNvSpPr/>
          <p:nvPr/>
        </p:nvSpPr>
        <p:spPr>
          <a:xfrm>
            <a:off x="2577619" y="183811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角丸四角形 89">
            <a:extLst>
              <a:ext uri="{FF2B5EF4-FFF2-40B4-BE49-F238E27FC236}">
                <a16:creationId xmlns:a16="http://schemas.microsoft.com/office/drawing/2014/main" id="{CB7C536A-8202-524E-851A-1C2C53377474}"/>
              </a:ext>
            </a:extLst>
          </p:cNvPr>
          <p:cNvSpPr/>
          <p:nvPr/>
        </p:nvSpPr>
        <p:spPr>
          <a:xfrm>
            <a:off x="2663215" y="183811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角丸四角形 90">
            <a:extLst>
              <a:ext uri="{FF2B5EF4-FFF2-40B4-BE49-F238E27FC236}">
                <a16:creationId xmlns:a16="http://schemas.microsoft.com/office/drawing/2014/main" id="{F706B88C-B9CE-A84C-9683-AEECD3C3FBAA}"/>
              </a:ext>
            </a:extLst>
          </p:cNvPr>
          <p:cNvSpPr/>
          <p:nvPr/>
        </p:nvSpPr>
        <p:spPr>
          <a:xfrm>
            <a:off x="2748811" y="183811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a:extLst>
              <a:ext uri="{FF2B5EF4-FFF2-40B4-BE49-F238E27FC236}">
                <a16:creationId xmlns:a16="http://schemas.microsoft.com/office/drawing/2014/main" id="{3D35866C-6EBE-B840-8447-9CC99125E5EC}"/>
              </a:ext>
            </a:extLst>
          </p:cNvPr>
          <p:cNvSpPr/>
          <p:nvPr/>
        </p:nvSpPr>
        <p:spPr>
          <a:xfrm>
            <a:off x="2834407" y="183811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角丸四角形 92">
            <a:extLst>
              <a:ext uri="{FF2B5EF4-FFF2-40B4-BE49-F238E27FC236}">
                <a16:creationId xmlns:a16="http://schemas.microsoft.com/office/drawing/2014/main" id="{0D0A06F5-A889-4449-835F-4C185A71E04E}"/>
              </a:ext>
            </a:extLst>
          </p:cNvPr>
          <p:cNvSpPr/>
          <p:nvPr/>
        </p:nvSpPr>
        <p:spPr>
          <a:xfrm>
            <a:off x="2920003" y="183811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角丸四角形 93">
            <a:extLst>
              <a:ext uri="{FF2B5EF4-FFF2-40B4-BE49-F238E27FC236}">
                <a16:creationId xmlns:a16="http://schemas.microsoft.com/office/drawing/2014/main" id="{C77BD820-158B-E542-A016-8B21C358A65D}"/>
              </a:ext>
            </a:extLst>
          </p:cNvPr>
          <p:cNvSpPr/>
          <p:nvPr/>
        </p:nvSpPr>
        <p:spPr>
          <a:xfrm>
            <a:off x="3005599" y="183811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角丸四角形 94">
            <a:extLst>
              <a:ext uri="{FF2B5EF4-FFF2-40B4-BE49-F238E27FC236}">
                <a16:creationId xmlns:a16="http://schemas.microsoft.com/office/drawing/2014/main" id="{744D2E77-F0DC-2743-A129-72189E4769B6}"/>
              </a:ext>
            </a:extLst>
          </p:cNvPr>
          <p:cNvSpPr/>
          <p:nvPr/>
        </p:nvSpPr>
        <p:spPr>
          <a:xfrm>
            <a:off x="3090032" y="183562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a:extLst>
              <a:ext uri="{FF2B5EF4-FFF2-40B4-BE49-F238E27FC236}">
                <a16:creationId xmlns:a16="http://schemas.microsoft.com/office/drawing/2014/main" id="{D7CFB0F3-0C14-B043-9EF5-24BE08A48AFD}"/>
              </a:ext>
            </a:extLst>
          </p:cNvPr>
          <p:cNvSpPr/>
          <p:nvPr/>
        </p:nvSpPr>
        <p:spPr>
          <a:xfrm>
            <a:off x="3175628" y="183562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角丸四角形 96">
            <a:extLst>
              <a:ext uri="{FF2B5EF4-FFF2-40B4-BE49-F238E27FC236}">
                <a16:creationId xmlns:a16="http://schemas.microsoft.com/office/drawing/2014/main" id="{AD637DAF-FB0F-AB43-938B-3E05028F8D10}"/>
              </a:ext>
            </a:extLst>
          </p:cNvPr>
          <p:cNvSpPr/>
          <p:nvPr/>
        </p:nvSpPr>
        <p:spPr>
          <a:xfrm>
            <a:off x="3261224" y="183562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角丸四角形 97">
            <a:extLst>
              <a:ext uri="{FF2B5EF4-FFF2-40B4-BE49-F238E27FC236}">
                <a16:creationId xmlns:a16="http://schemas.microsoft.com/office/drawing/2014/main" id="{C149B237-17BD-E74A-9FD2-22D59BFAD9AE}"/>
              </a:ext>
            </a:extLst>
          </p:cNvPr>
          <p:cNvSpPr/>
          <p:nvPr/>
        </p:nvSpPr>
        <p:spPr>
          <a:xfrm>
            <a:off x="3346820" y="18356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a:extLst>
              <a:ext uri="{FF2B5EF4-FFF2-40B4-BE49-F238E27FC236}">
                <a16:creationId xmlns:a16="http://schemas.microsoft.com/office/drawing/2014/main" id="{D81C8BF1-130C-5242-9D2C-6583B7D44141}"/>
              </a:ext>
            </a:extLst>
          </p:cNvPr>
          <p:cNvSpPr/>
          <p:nvPr/>
        </p:nvSpPr>
        <p:spPr>
          <a:xfrm>
            <a:off x="3432416" y="183562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a:extLst>
              <a:ext uri="{FF2B5EF4-FFF2-40B4-BE49-F238E27FC236}">
                <a16:creationId xmlns:a16="http://schemas.microsoft.com/office/drawing/2014/main" id="{69C61467-9C51-D440-A873-34B1FD6B4BA2}"/>
              </a:ext>
            </a:extLst>
          </p:cNvPr>
          <p:cNvSpPr/>
          <p:nvPr/>
        </p:nvSpPr>
        <p:spPr>
          <a:xfrm>
            <a:off x="3518012" y="183562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角丸四角形 100">
            <a:extLst>
              <a:ext uri="{FF2B5EF4-FFF2-40B4-BE49-F238E27FC236}">
                <a16:creationId xmlns:a16="http://schemas.microsoft.com/office/drawing/2014/main" id="{94CD0FA1-61AA-3843-BD62-B53A90F1CE87}"/>
              </a:ext>
            </a:extLst>
          </p:cNvPr>
          <p:cNvSpPr/>
          <p:nvPr/>
        </p:nvSpPr>
        <p:spPr>
          <a:xfrm>
            <a:off x="3602445" y="183178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角丸四角形 101">
            <a:extLst>
              <a:ext uri="{FF2B5EF4-FFF2-40B4-BE49-F238E27FC236}">
                <a16:creationId xmlns:a16="http://schemas.microsoft.com/office/drawing/2014/main" id="{23D7E16A-BFDA-6247-A005-A25C11762302}"/>
              </a:ext>
            </a:extLst>
          </p:cNvPr>
          <p:cNvSpPr/>
          <p:nvPr/>
        </p:nvSpPr>
        <p:spPr>
          <a:xfrm>
            <a:off x="3688041" y="183178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a:extLst>
              <a:ext uri="{FF2B5EF4-FFF2-40B4-BE49-F238E27FC236}">
                <a16:creationId xmlns:a16="http://schemas.microsoft.com/office/drawing/2014/main" id="{085A0B19-11BA-1F42-8F6D-0AF2383F0D48}"/>
              </a:ext>
            </a:extLst>
          </p:cNvPr>
          <p:cNvSpPr/>
          <p:nvPr/>
        </p:nvSpPr>
        <p:spPr>
          <a:xfrm>
            <a:off x="3773637" y="183178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a:extLst>
              <a:ext uri="{FF2B5EF4-FFF2-40B4-BE49-F238E27FC236}">
                <a16:creationId xmlns:a16="http://schemas.microsoft.com/office/drawing/2014/main" id="{4679C105-5453-504A-87C7-5A4C8F40ABF9}"/>
              </a:ext>
            </a:extLst>
          </p:cNvPr>
          <p:cNvSpPr/>
          <p:nvPr/>
        </p:nvSpPr>
        <p:spPr>
          <a:xfrm>
            <a:off x="3859233" y="183179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角丸四角形 104">
            <a:extLst>
              <a:ext uri="{FF2B5EF4-FFF2-40B4-BE49-F238E27FC236}">
                <a16:creationId xmlns:a16="http://schemas.microsoft.com/office/drawing/2014/main" id="{7696A840-AF05-2D49-829E-5DA01DF25DC5}"/>
              </a:ext>
            </a:extLst>
          </p:cNvPr>
          <p:cNvSpPr/>
          <p:nvPr/>
        </p:nvSpPr>
        <p:spPr>
          <a:xfrm>
            <a:off x="3944829" y="183178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0F610DEF-01F2-FA43-B352-89B06F8F8C71}"/>
              </a:ext>
            </a:extLst>
          </p:cNvPr>
          <p:cNvSpPr/>
          <p:nvPr/>
        </p:nvSpPr>
        <p:spPr>
          <a:xfrm>
            <a:off x="4030425" y="183178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765EC21D-291D-EA4E-8CAC-EDB98FDB8742}"/>
              </a:ext>
            </a:extLst>
          </p:cNvPr>
          <p:cNvSpPr/>
          <p:nvPr/>
        </p:nvSpPr>
        <p:spPr>
          <a:xfrm>
            <a:off x="4117950" y="183748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角丸四角形 107">
            <a:extLst>
              <a:ext uri="{FF2B5EF4-FFF2-40B4-BE49-F238E27FC236}">
                <a16:creationId xmlns:a16="http://schemas.microsoft.com/office/drawing/2014/main" id="{8D3AEA7C-F887-3740-85FB-2F23D48ADCE9}"/>
              </a:ext>
            </a:extLst>
          </p:cNvPr>
          <p:cNvSpPr/>
          <p:nvPr/>
        </p:nvSpPr>
        <p:spPr>
          <a:xfrm>
            <a:off x="4203546" y="183748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角丸四角形 108">
            <a:extLst>
              <a:ext uri="{FF2B5EF4-FFF2-40B4-BE49-F238E27FC236}">
                <a16:creationId xmlns:a16="http://schemas.microsoft.com/office/drawing/2014/main" id="{5C0779C6-4CAB-714D-B942-B2200309E1DB}"/>
              </a:ext>
            </a:extLst>
          </p:cNvPr>
          <p:cNvSpPr/>
          <p:nvPr/>
        </p:nvSpPr>
        <p:spPr>
          <a:xfrm>
            <a:off x="4289142" y="183748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角丸四角形 109">
            <a:extLst>
              <a:ext uri="{FF2B5EF4-FFF2-40B4-BE49-F238E27FC236}">
                <a16:creationId xmlns:a16="http://schemas.microsoft.com/office/drawing/2014/main" id="{A9A60218-A0A3-6A49-9E43-AC52C4DF2F02}"/>
              </a:ext>
            </a:extLst>
          </p:cNvPr>
          <p:cNvSpPr/>
          <p:nvPr/>
        </p:nvSpPr>
        <p:spPr>
          <a:xfrm>
            <a:off x="4374738" y="183748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a:extLst>
              <a:ext uri="{FF2B5EF4-FFF2-40B4-BE49-F238E27FC236}">
                <a16:creationId xmlns:a16="http://schemas.microsoft.com/office/drawing/2014/main" id="{44E9CD7B-A7AD-9443-A013-4C321E5C4A9F}"/>
              </a:ext>
            </a:extLst>
          </p:cNvPr>
          <p:cNvSpPr/>
          <p:nvPr/>
        </p:nvSpPr>
        <p:spPr>
          <a:xfrm>
            <a:off x="4460334" y="183748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角丸四角形 111">
            <a:extLst>
              <a:ext uri="{FF2B5EF4-FFF2-40B4-BE49-F238E27FC236}">
                <a16:creationId xmlns:a16="http://schemas.microsoft.com/office/drawing/2014/main" id="{08055174-EA27-764E-BFBA-D4617309174D}"/>
              </a:ext>
            </a:extLst>
          </p:cNvPr>
          <p:cNvSpPr/>
          <p:nvPr/>
        </p:nvSpPr>
        <p:spPr>
          <a:xfrm>
            <a:off x="4545930" y="183748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角丸四角形 112">
            <a:extLst>
              <a:ext uri="{FF2B5EF4-FFF2-40B4-BE49-F238E27FC236}">
                <a16:creationId xmlns:a16="http://schemas.microsoft.com/office/drawing/2014/main" id="{8A66CA23-F68E-D246-99E7-D25DDDCC95C6}"/>
              </a:ext>
            </a:extLst>
          </p:cNvPr>
          <p:cNvSpPr/>
          <p:nvPr/>
        </p:nvSpPr>
        <p:spPr>
          <a:xfrm>
            <a:off x="4630363" y="183499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角丸四角形 113">
            <a:extLst>
              <a:ext uri="{FF2B5EF4-FFF2-40B4-BE49-F238E27FC236}">
                <a16:creationId xmlns:a16="http://schemas.microsoft.com/office/drawing/2014/main" id="{B15BBA42-2C7C-DF46-A20E-8599B201CDF2}"/>
              </a:ext>
            </a:extLst>
          </p:cNvPr>
          <p:cNvSpPr/>
          <p:nvPr/>
        </p:nvSpPr>
        <p:spPr>
          <a:xfrm>
            <a:off x="4715959" y="183499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741FA955-B724-0545-86A0-626C247E6104}"/>
              </a:ext>
            </a:extLst>
          </p:cNvPr>
          <p:cNvSpPr/>
          <p:nvPr/>
        </p:nvSpPr>
        <p:spPr>
          <a:xfrm>
            <a:off x="4801555" y="183499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34C337B2-C649-C940-BE2B-E4EE22D373B6}"/>
              </a:ext>
            </a:extLst>
          </p:cNvPr>
          <p:cNvSpPr/>
          <p:nvPr/>
        </p:nvSpPr>
        <p:spPr>
          <a:xfrm>
            <a:off x="4887151" y="183500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a:extLst>
              <a:ext uri="{FF2B5EF4-FFF2-40B4-BE49-F238E27FC236}">
                <a16:creationId xmlns:a16="http://schemas.microsoft.com/office/drawing/2014/main" id="{46D9D591-34B6-AD41-BF1B-A8252B166C39}"/>
              </a:ext>
            </a:extLst>
          </p:cNvPr>
          <p:cNvSpPr/>
          <p:nvPr/>
        </p:nvSpPr>
        <p:spPr>
          <a:xfrm>
            <a:off x="4972747" y="183499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a:extLst>
              <a:ext uri="{FF2B5EF4-FFF2-40B4-BE49-F238E27FC236}">
                <a16:creationId xmlns:a16="http://schemas.microsoft.com/office/drawing/2014/main" id="{8526FAD6-38A0-254E-909C-6F4C57FF6F8B}"/>
              </a:ext>
            </a:extLst>
          </p:cNvPr>
          <p:cNvSpPr/>
          <p:nvPr/>
        </p:nvSpPr>
        <p:spPr>
          <a:xfrm>
            <a:off x="5058343" y="183499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a:extLst>
              <a:ext uri="{FF2B5EF4-FFF2-40B4-BE49-F238E27FC236}">
                <a16:creationId xmlns:a16="http://schemas.microsoft.com/office/drawing/2014/main" id="{889ADD03-EB61-FD4C-B516-54B46762A129}"/>
              </a:ext>
            </a:extLst>
          </p:cNvPr>
          <p:cNvSpPr/>
          <p:nvPr/>
        </p:nvSpPr>
        <p:spPr>
          <a:xfrm>
            <a:off x="5142776" y="183116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a:extLst>
              <a:ext uri="{FF2B5EF4-FFF2-40B4-BE49-F238E27FC236}">
                <a16:creationId xmlns:a16="http://schemas.microsoft.com/office/drawing/2014/main" id="{4C70FA06-EC91-1949-94B6-E0812E5D6C2A}"/>
              </a:ext>
            </a:extLst>
          </p:cNvPr>
          <p:cNvSpPr/>
          <p:nvPr/>
        </p:nvSpPr>
        <p:spPr>
          <a:xfrm>
            <a:off x="5228372" y="1831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角丸四角形 120">
            <a:extLst>
              <a:ext uri="{FF2B5EF4-FFF2-40B4-BE49-F238E27FC236}">
                <a16:creationId xmlns:a16="http://schemas.microsoft.com/office/drawing/2014/main" id="{B5838218-525C-1B45-BED8-86AC44FF55A4}"/>
              </a:ext>
            </a:extLst>
          </p:cNvPr>
          <p:cNvSpPr/>
          <p:nvPr/>
        </p:nvSpPr>
        <p:spPr>
          <a:xfrm>
            <a:off x="5313968" y="1831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角丸四角形 121">
            <a:extLst>
              <a:ext uri="{FF2B5EF4-FFF2-40B4-BE49-F238E27FC236}">
                <a16:creationId xmlns:a16="http://schemas.microsoft.com/office/drawing/2014/main" id="{3532B776-292D-CF49-A0F7-0E7E3EF74097}"/>
              </a:ext>
            </a:extLst>
          </p:cNvPr>
          <p:cNvSpPr/>
          <p:nvPr/>
        </p:nvSpPr>
        <p:spPr>
          <a:xfrm>
            <a:off x="5399564" y="183116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a:extLst>
              <a:ext uri="{FF2B5EF4-FFF2-40B4-BE49-F238E27FC236}">
                <a16:creationId xmlns:a16="http://schemas.microsoft.com/office/drawing/2014/main" id="{1327E3E3-4D39-0543-B9E7-6C49D8A666E3}"/>
              </a:ext>
            </a:extLst>
          </p:cNvPr>
          <p:cNvSpPr/>
          <p:nvPr/>
        </p:nvSpPr>
        <p:spPr>
          <a:xfrm>
            <a:off x="5485160" y="183116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角丸四角形 123">
            <a:extLst>
              <a:ext uri="{FF2B5EF4-FFF2-40B4-BE49-F238E27FC236}">
                <a16:creationId xmlns:a16="http://schemas.microsoft.com/office/drawing/2014/main" id="{58E0F9D5-5331-7B4A-8B69-C49D30C99600}"/>
              </a:ext>
            </a:extLst>
          </p:cNvPr>
          <p:cNvSpPr/>
          <p:nvPr/>
        </p:nvSpPr>
        <p:spPr>
          <a:xfrm>
            <a:off x="5570756" y="1831163"/>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角丸四角形 124">
            <a:extLst>
              <a:ext uri="{FF2B5EF4-FFF2-40B4-BE49-F238E27FC236}">
                <a16:creationId xmlns:a16="http://schemas.microsoft.com/office/drawing/2014/main" id="{3198F3D8-1BD6-E24F-8032-A30385210F2E}"/>
              </a:ext>
            </a:extLst>
          </p:cNvPr>
          <p:cNvSpPr/>
          <p:nvPr/>
        </p:nvSpPr>
        <p:spPr>
          <a:xfrm>
            <a:off x="5657077" y="183794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角丸四角形 125">
            <a:extLst>
              <a:ext uri="{FF2B5EF4-FFF2-40B4-BE49-F238E27FC236}">
                <a16:creationId xmlns:a16="http://schemas.microsoft.com/office/drawing/2014/main" id="{33BC3BB1-3FD0-6B46-BA03-22CDE6B8DB9A}"/>
              </a:ext>
            </a:extLst>
          </p:cNvPr>
          <p:cNvSpPr/>
          <p:nvPr/>
        </p:nvSpPr>
        <p:spPr>
          <a:xfrm>
            <a:off x="5742673" y="183794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角丸四角形 126">
            <a:extLst>
              <a:ext uri="{FF2B5EF4-FFF2-40B4-BE49-F238E27FC236}">
                <a16:creationId xmlns:a16="http://schemas.microsoft.com/office/drawing/2014/main" id="{2DA0E505-F324-5442-8760-1EA878A5B81D}"/>
              </a:ext>
            </a:extLst>
          </p:cNvPr>
          <p:cNvSpPr/>
          <p:nvPr/>
        </p:nvSpPr>
        <p:spPr>
          <a:xfrm>
            <a:off x="5828269" y="183794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角丸四角形 127">
            <a:extLst>
              <a:ext uri="{FF2B5EF4-FFF2-40B4-BE49-F238E27FC236}">
                <a16:creationId xmlns:a16="http://schemas.microsoft.com/office/drawing/2014/main" id="{481F69FC-CFE5-1D42-9D07-F214B9A95A1B}"/>
              </a:ext>
            </a:extLst>
          </p:cNvPr>
          <p:cNvSpPr/>
          <p:nvPr/>
        </p:nvSpPr>
        <p:spPr>
          <a:xfrm>
            <a:off x="5913865" y="183795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角丸四角形 128">
            <a:extLst>
              <a:ext uri="{FF2B5EF4-FFF2-40B4-BE49-F238E27FC236}">
                <a16:creationId xmlns:a16="http://schemas.microsoft.com/office/drawing/2014/main" id="{799CCFB0-E217-AF4B-90A2-EA0B615B87F4}"/>
              </a:ext>
            </a:extLst>
          </p:cNvPr>
          <p:cNvSpPr/>
          <p:nvPr/>
        </p:nvSpPr>
        <p:spPr>
          <a:xfrm>
            <a:off x="5999461" y="183794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角丸四角形 129">
            <a:extLst>
              <a:ext uri="{FF2B5EF4-FFF2-40B4-BE49-F238E27FC236}">
                <a16:creationId xmlns:a16="http://schemas.microsoft.com/office/drawing/2014/main" id="{EB868361-E60A-DF47-801C-16E180366200}"/>
              </a:ext>
            </a:extLst>
          </p:cNvPr>
          <p:cNvSpPr/>
          <p:nvPr/>
        </p:nvSpPr>
        <p:spPr>
          <a:xfrm>
            <a:off x="6085057" y="183794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a:extLst>
              <a:ext uri="{FF2B5EF4-FFF2-40B4-BE49-F238E27FC236}">
                <a16:creationId xmlns:a16="http://schemas.microsoft.com/office/drawing/2014/main" id="{0F3F42F8-457A-C140-A587-D94158A10A1F}"/>
              </a:ext>
            </a:extLst>
          </p:cNvPr>
          <p:cNvSpPr/>
          <p:nvPr/>
        </p:nvSpPr>
        <p:spPr>
          <a:xfrm>
            <a:off x="6169490" y="1835461"/>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a:extLst>
              <a:ext uri="{FF2B5EF4-FFF2-40B4-BE49-F238E27FC236}">
                <a16:creationId xmlns:a16="http://schemas.microsoft.com/office/drawing/2014/main" id="{2BD0C8F1-D7A3-B746-B321-EF3D5425B0EA}"/>
              </a:ext>
            </a:extLst>
          </p:cNvPr>
          <p:cNvSpPr/>
          <p:nvPr/>
        </p:nvSpPr>
        <p:spPr>
          <a:xfrm>
            <a:off x="6255086" y="183545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角丸四角形 132">
            <a:extLst>
              <a:ext uri="{FF2B5EF4-FFF2-40B4-BE49-F238E27FC236}">
                <a16:creationId xmlns:a16="http://schemas.microsoft.com/office/drawing/2014/main" id="{25FF643D-A7B9-8B4F-A5B6-F8F08873CAFD}"/>
              </a:ext>
            </a:extLst>
          </p:cNvPr>
          <p:cNvSpPr/>
          <p:nvPr/>
        </p:nvSpPr>
        <p:spPr>
          <a:xfrm>
            <a:off x="6340682" y="183545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角丸四角形 133">
            <a:extLst>
              <a:ext uri="{FF2B5EF4-FFF2-40B4-BE49-F238E27FC236}">
                <a16:creationId xmlns:a16="http://schemas.microsoft.com/office/drawing/2014/main" id="{2D9A9C17-49F1-0745-B185-2E5A4535FA95}"/>
              </a:ext>
            </a:extLst>
          </p:cNvPr>
          <p:cNvSpPr/>
          <p:nvPr/>
        </p:nvSpPr>
        <p:spPr>
          <a:xfrm>
            <a:off x="6426278" y="18354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a:extLst>
              <a:ext uri="{FF2B5EF4-FFF2-40B4-BE49-F238E27FC236}">
                <a16:creationId xmlns:a16="http://schemas.microsoft.com/office/drawing/2014/main" id="{3FA859D2-DE11-9047-A833-86C46C58E815}"/>
              </a:ext>
            </a:extLst>
          </p:cNvPr>
          <p:cNvSpPr/>
          <p:nvPr/>
        </p:nvSpPr>
        <p:spPr>
          <a:xfrm>
            <a:off x="6511874" y="183546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角丸四角形 135">
            <a:extLst>
              <a:ext uri="{FF2B5EF4-FFF2-40B4-BE49-F238E27FC236}">
                <a16:creationId xmlns:a16="http://schemas.microsoft.com/office/drawing/2014/main" id="{9DCE1F9A-9FA1-2F48-ABC8-2C12A9CDA3B0}"/>
              </a:ext>
            </a:extLst>
          </p:cNvPr>
          <p:cNvSpPr/>
          <p:nvPr/>
        </p:nvSpPr>
        <p:spPr>
          <a:xfrm>
            <a:off x="6597470" y="1835460"/>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角丸四角形 136">
            <a:extLst>
              <a:ext uri="{FF2B5EF4-FFF2-40B4-BE49-F238E27FC236}">
                <a16:creationId xmlns:a16="http://schemas.microsoft.com/office/drawing/2014/main" id="{7E689667-B6A8-4449-BC5F-0B0FB7D86894}"/>
              </a:ext>
            </a:extLst>
          </p:cNvPr>
          <p:cNvSpPr/>
          <p:nvPr/>
        </p:nvSpPr>
        <p:spPr>
          <a:xfrm>
            <a:off x="6681903" y="18316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a:extLst>
              <a:ext uri="{FF2B5EF4-FFF2-40B4-BE49-F238E27FC236}">
                <a16:creationId xmlns:a16="http://schemas.microsoft.com/office/drawing/2014/main" id="{40AAB08D-A696-644F-BBC2-2A045FAEFE79}"/>
              </a:ext>
            </a:extLst>
          </p:cNvPr>
          <p:cNvSpPr/>
          <p:nvPr/>
        </p:nvSpPr>
        <p:spPr>
          <a:xfrm>
            <a:off x="6767499" y="183162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a:extLst>
              <a:ext uri="{FF2B5EF4-FFF2-40B4-BE49-F238E27FC236}">
                <a16:creationId xmlns:a16="http://schemas.microsoft.com/office/drawing/2014/main" id="{85805939-CD02-E748-9323-1A4C2AEC248D}"/>
              </a:ext>
            </a:extLst>
          </p:cNvPr>
          <p:cNvSpPr/>
          <p:nvPr/>
        </p:nvSpPr>
        <p:spPr>
          <a:xfrm>
            <a:off x="6853095" y="183162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角丸四角形 139">
            <a:extLst>
              <a:ext uri="{FF2B5EF4-FFF2-40B4-BE49-F238E27FC236}">
                <a16:creationId xmlns:a16="http://schemas.microsoft.com/office/drawing/2014/main" id="{710AC4CC-C726-534D-A8A3-D516DDDB266D}"/>
              </a:ext>
            </a:extLst>
          </p:cNvPr>
          <p:cNvSpPr/>
          <p:nvPr/>
        </p:nvSpPr>
        <p:spPr>
          <a:xfrm>
            <a:off x="6938691" y="183162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104E8693-116E-0E4B-8C50-7A62383BB0B0}"/>
              </a:ext>
            </a:extLst>
          </p:cNvPr>
          <p:cNvSpPr/>
          <p:nvPr/>
        </p:nvSpPr>
        <p:spPr>
          <a:xfrm>
            <a:off x="7024287" y="18316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E9A4512C-9466-1049-95D7-4C73D8141B11}"/>
              </a:ext>
            </a:extLst>
          </p:cNvPr>
          <p:cNvSpPr/>
          <p:nvPr/>
        </p:nvSpPr>
        <p:spPr>
          <a:xfrm>
            <a:off x="7109883" y="1831625"/>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角丸四角形 142">
            <a:extLst>
              <a:ext uri="{FF2B5EF4-FFF2-40B4-BE49-F238E27FC236}">
                <a16:creationId xmlns:a16="http://schemas.microsoft.com/office/drawing/2014/main" id="{5A84EF7F-DF5D-8644-834F-09A4565641A1}"/>
              </a:ext>
            </a:extLst>
          </p:cNvPr>
          <p:cNvSpPr/>
          <p:nvPr/>
        </p:nvSpPr>
        <p:spPr>
          <a:xfrm>
            <a:off x="7193153" y="1831164"/>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角丸四角形 143">
            <a:extLst>
              <a:ext uri="{FF2B5EF4-FFF2-40B4-BE49-F238E27FC236}">
                <a16:creationId xmlns:a16="http://schemas.microsoft.com/office/drawing/2014/main" id="{282B9F7A-B317-6845-A478-DA808AD16432}"/>
              </a:ext>
            </a:extLst>
          </p:cNvPr>
          <p:cNvSpPr/>
          <p:nvPr/>
        </p:nvSpPr>
        <p:spPr>
          <a:xfrm>
            <a:off x="7278749" y="1831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a:extLst>
              <a:ext uri="{FF2B5EF4-FFF2-40B4-BE49-F238E27FC236}">
                <a16:creationId xmlns:a16="http://schemas.microsoft.com/office/drawing/2014/main" id="{BEFDF854-CC8B-9F45-9509-F833AAA6FB1C}"/>
              </a:ext>
            </a:extLst>
          </p:cNvPr>
          <p:cNvSpPr/>
          <p:nvPr/>
        </p:nvSpPr>
        <p:spPr>
          <a:xfrm>
            <a:off x="7364345" y="1831162"/>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a:extLst>
              <a:ext uri="{FF2B5EF4-FFF2-40B4-BE49-F238E27FC236}">
                <a16:creationId xmlns:a16="http://schemas.microsoft.com/office/drawing/2014/main" id="{C4AD84AA-4A64-E740-BC13-F8CDF23D26FC}"/>
              </a:ext>
            </a:extLst>
          </p:cNvPr>
          <p:cNvSpPr/>
          <p:nvPr/>
        </p:nvSpPr>
        <p:spPr>
          <a:xfrm>
            <a:off x="7448778" y="1827328"/>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a:extLst>
              <a:ext uri="{FF2B5EF4-FFF2-40B4-BE49-F238E27FC236}">
                <a16:creationId xmlns:a16="http://schemas.microsoft.com/office/drawing/2014/main" id="{B5430D04-4B9F-2B40-8E51-2F66AD909AFB}"/>
              </a:ext>
            </a:extLst>
          </p:cNvPr>
          <p:cNvSpPr/>
          <p:nvPr/>
        </p:nvSpPr>
        <p:spPr>
          <a:xfrm>
            <a:off x="7534374" y="18273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角丸四角形 147">
            <a:extLst>
              <a:ext uri="{FF2B5EF4-FFF2-40B4-BE49-F238E27FC236}">
                <a16:creationId xmlns:a16="http://schemas.microsoft.com/office/drawing/2014/main" id="{17E4517C-4D61-6D47-B0CA-5B15C68AB539}"/>
              </a:ext>
            </a:extLst>
          </p:cNvPr>
          <p:cNvSpPr/>
          <p:nvPr/>
        </p:nvSpPr>
        <p:spPr>
          <a:xfrm>
            <a:off x="7619970" y="1827326"/>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角丸四角形 148">
            <a:extLst>
              <a:ext uri="{FF2B5EF4-FFF2-40B4-BE49-F238E27FC236}">
                <a16:creationId xmlns:a16="http://schemas.microsoft.com/office/drawing/2014/main" id="{397822E8-E9B4-5B45-9F03-03941505A2AB}"/>
              </a:ext>
            </a:extLst>
          </p:cNvPr>
          <p:cNvSpPr/>
          <p:nvPr/>
        </p:nvSpPr>
        <p:spPr>
          <a:xfrm>
            <a:off x="7705566" y="182732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角丸四角形 149">
            <a:extLst>
              <a:ext uri="{FF2B5EF4-FFF2-40B4-BE49-F238E27FC236}">
                <a16:creationId xmlns:a16="http://schemas.microsoft.com/office/drawing/2014/main" id="{9E83031F-CE16-0B4D-B636-BEA4AB852E86}"/>
              </a:ext>
            </a:extLst>
          </p:cNvPr>
          <p:cNvSpPr/>
          <p:nvPr/>
        </p:nvSpPr>
        <p:spPr>
          <a:xfrm>
            <a:off x="7791162" y="182732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角丸四角形 150">
            <a:extLst>
              <a:ext uri="{FF2B5EF4-FFF2-40B4-BE49-F238E27FC236}">
                <a16:creationId xmlns:a16="http://schemas.microsoft.com/office/drawing/2014/main" id="{4E0598FB-FE3F-9A47-B36A-C9B12FF58D7A}"/>
              </a:ext>
            </a:extLst>
          </p:cNvPr>
          <p:cNvSpPr/>
          <p:nvPr/>
        </p:nvSpPr>
        <p:spPr>
          <a:xfrm>
            <a:off x="7876758" y="182732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角丸四角形 151">
            <a:extLst>
              <a:ext uri="{FF2B5EF4-FFF2-40B4-BE49-F238E27FC236}">
                <a16:creationId xmlns:a16="http://schemas.microsoft.com/office/drawing/2014/main" id="{83CE916D-2B6C-2A4D-854C-9FDBC9CD28A5}"/>
              </a:ext>
            </a:extLst>
          </p:cNvPr>
          <p:cNvSpPr/>
          <p:nvPr/>
        </p:nvSpPr>
        <p:spPr>
          <a:xfrm>
            <a:off x="7959563" y="1824949"/>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a:extLst>
              <a:ext uri="{FF2B5EF4-FFF2-40B4-BE49-F238E27FC236}">
                <a16:creationId xmlns:a16="http://schemas.microsoft.com/office/drawing/2014/main" id="{8D11821D-E73A-3B41-89AD-908D98F08AFA}"/>
              </a:ext>
            </a:extLst>
          </p:cNvPr>
          <p:cNvSpPr/>
          <p:nvPr/>
        </p:nvSpPr>
        <p:spPr>
          <a:xfrm>
            <a:off x="8045159" y="1824947"/>
            <a:ext cx="55232" cy="411173"/>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下矢印 154">
            <a:extLst>
              <a:ext uri="{FF2B5EF4-FFF2-40B4-BE49-F238E27FC236}">
                <a16:creationId xmlns:a16="http://schemas.microsoft.com/office/drawing/2014/main" id="{8EE00B9F-0ACB-F94C-9248-4A1459DBD243}"/>
              </a:ext>
            </a:extLst>
          </p:cNvPr>
          <p:cNvSpPr/>
          <p:nvPr/>
        </p:nvSpPr>
        <p:spPr>
          <a:xfrm>
            <a:off x="3904429" y="3619146"/>
            <a:ext cx="1338829" cy="740100"/>
          </a:xfrm>
          <a:prstGeom prst="downArrow">
            <a:avLst>
              <a:gd name="adj1" fmla="val 74255"/>
              <a:gd name="adj2" fmla="val 5656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正方形/長方形 155">
            <a:extLst>
              <a:ext uri="{FF2B5EF4-FFF2-40B4-BE49-F238E27FC236}">
                <a16:creationId xmlns:a16="http://schemas.microsoft.com/office/drawing/2014/main" id="{48C4F48C-0D0A-BB49-B735-FE50633FD1ED}"/>
              </a:ext>
            </a:extLst>
          </p:cNvPr>
          <p:cNvSpPr/>
          <p:nvPr/>
        </p:nvSpPr>
        <p:spPr>
          <a:xfrm>
            <a:off x="217891" y="5599286"/>
            <a:ext cx="8686799" cy="1015663"/>
          </a:xfrm>
          <a:prstGeom prst="rect">
            <a:avLst/>
          </a:prstGeom>
        </p:spPr>
        <p:txBody>
          <a:bodyPr wrap="square">
            <a:spAutoFit/>
          </a:bodyPr>
          <a:lstStyle/>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物理マシン上で多数の仮想マシンが稼働しストレージはさらに複数の物理マシン間で共有ストレージとしてシェアされる。</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それぞれの仮想マシンがハイパーバイザ経由で共有ストレージに対して勝手にI/O要求を発行するので、共有ストレージに対して、かなりランダム性の高いアクセスが集中してしまう。</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高度にランダム化されたアクセスは共有ストレージにとって大変な負荷になり、ストレージの性能限界によってシステム全体の性能やサーバーの統合が制限されてしまう問題が頻繁に発生する。</a:t>
            </a:r>
          </a:p>
        </p:txBody>
      </p:sp>
      <p:sp>
        <p:nvSpPr>
          <p:cNvPr id="157" name="正方形/長方形 156">
            <a:extLst>
              <a:ext uri="{FF2B5EF4-FFF2-40B4-BE49-F238E27FC236}">
                <a16:creationId xmlns:a16="http://schemas.microsoft.com/office/drawing/2014/main" id="{1F6504CD-15B1-1A41-AB25-6D1FFDD19B49}"/>
              </a:ext>
            </a:extLst>
          </p:cNvPr>
          <p:cNvSpPr/>
          <p:nvPr/>
        </p:nvSpPr>
        <p:spPr>
          <a:xfrm>
            <a:off x="50703" y="5247885"/>
            <a:ext cx="9042593" cy="369332"/>
          </a:xfrm>
          <a:prstGeom prst="rect">
            <a:avLst/>
          </a:prstGeom>
        </p:spPr>
        <p:txBody>
          <a:bodyPr wrap="square">
            <a:spAutoFit/>
          </a:bodyPr>
          <a:lstStyle/>
          <a:p>
            <a:pPr algn="ctr"/>
            <a:r>
              <a:rPr lang="ja-JP" altLang="en-US">
                <a:latin typeface="Meiryo" panose="020B0604030504040204" pitchFamily="34" charset="-128"/>
                <a:ea typeface="Meiryo" panose="020B0604030504040204" pitchFamily="34" charset="-128"/>
              </a:rPr>
              <a:t>仮想サーバーの数は物理サーバーの台数をはるかに上回る伸び率で増加している。</a:t>
            </a:r>
          </a:p>
        </p:txBody>
      </p:sp>
      <p:sp>
        <p:nvSpPr>
          <p:cNvPr id="159" name="フレーム (半分) 158">
            <a:extLst>
              <a:ext uri="{FF2B5EF4-FFF2-40B4-BE49-F238E27FC236}">
                <a16:creationId xmlns:a16="http://schemas.microsoft.com/office/drawing/2014/main" id="{2F6DCDC9-ED82-CC4C-82D0-B50C469420A4}"/>
              </a:ext>
            </a:extLst>
          </p:cNvPr>
          <p:cNvSpPr/>
          <p:nvPr/>
        </p:nvSpPr>
        <p:spPr>
          <a:xfrm rot="8150649">
            <a:off x="3091815" y="3492280"/>
            <a:ext cx="653549" cy="695461"/>
          </a:xfrm>
          <a:prstGeom prst="halfFram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レーム (半分) 159">
            <a:extLst>
              <a:ext uri="{FF2B5EF4-FFF2-40B4-BE49-F238E27FC236}">
                <a16:creationId xmlns:a16="http://schemas.microsoft.com/office/drawing/2014/main" id="{B4B528E8-7273-4A41-B7F4-E60DE5E7C505}"/>
              </a:ext>
            </a:extLst>
          </p:cNvPr>
          <p:cNvSpPr/>
          <p:nvPr/>
        </p:nvSpPr>
        <p:spPr>
          <a:xfrm rot="13449351" flipH="1">
            <a:off x="5397743" y="3490907"/>
            <a:ext cx="653549" cy="695461"/>
          </a:xfrm>
          <a:prstGeom prst="halfFram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テキスト ボックス 160">
            <a:extLst>
              <a:ext uri="{FF2B5EF4-FFF2-40B4-BE49-F238E27FC236}">
                <a16:creationId xmlns:a16="http://schemas.microsoft.com/office/drawing/2014/main" id="{35384C3D-0AC1-B14D-9D6E-A0299BCB5318}"/>
              </a:ext>
            </a:extLst>
          </p:cNvPr>
          <p:cNvSpPr txBox="1"/>
          <p:nvPr/>
        </p:nvSpPr>
        <p:spPr>
          <a:xfrm>
            <a:off x="4134219" y="4610519"/>
            <a:ext cx="875561"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HDD</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62" name="テキスト ボックス 161">
            <a:extLst>
              <a:ext uri="{FF2B5EF4-FFF2-40B4-BE49-F238E27FC236}">
                <a16:creationId xmlns:a16="http://schemas.microsoft.com/office/drawing/2014/main" id="{01AD5162-091C-234B-880E-B59FA95A589B}"/>
              </a:ext>
            </a:extLst>
          </p:cNvPr>
          <p:cNvSpPr txBox="1"/>
          <p:nvPr/>
        </p:nvSpPr>
        <p:spPr>
          <a:xfrm>
            <a:off x="3626085" y="3007016"/>
            <a:ext cx="1914307" cy="646331"/>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SATA</a:t>
            </a:r>
            <a:r>
              <a:rPr kumimoji="1" lang="ja-JP" altLang="en-US" sz="1200">
                <a:solidFill>
                  <a:schemeClr val="bg1"/>
                </a:solidFill>
                <a:latin typeface="Meiryo" panose="020B0604030504040204" pitchFamily="34" charset="-128"/>
                <a:ea typeface="Meiryo" panose="020B0604030504040204" pitchFamily="34" charset="-128"/>
              </a:rPr>
              <a:t>や</a:t>
            </a:r>
            <a:r>
              <a:rPr kumimoji="1" lang="en-US" altLang="ja-JP" sz="1200" dirty="0">
                <a:solidFill>
                  <a:schemeClr val="bg1"/>
                </a:solidFill>
                <a:latin typeface="Meiryo" panose="020B0604030504040204" pitchFamily="34" charset="-128"/>
                <a:ea typeface="Meiryo" panose="020B0604030504040204" pitchFamily="34" charset="-128"/>
              </a:rPr>
              <a:t>SAS</a:t>
            </a:r>
            <a:r>
              <a:rPr kumimoji="1" lang="ja-JP" altLang="en-US" sz="1200">
                <a:solidFill>
                  <a:schemeClr val="bg1"/>
                </a:solidFill>
                <a:latin typeface="Meiryo" panose="020B0604030504040204" pitchFamily="34" charset="-128"/>
                <a:ea typeface="Meiryo" panose="020B0604030504040204" pitchFamily="34" charset="-128"/>
              </a:rPr>
              <a:t>などの</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en-US" altLang="ja-JP" sz="1200" dirty="0">
                <a:solidFill>
                  <a:schemeClr val="bg1"/>
                </a:solidFill>
                <a:latin typeface="Meiryo" panose="020B0604030504040204" pitchFamily="34" charset="-128"/>
                <a:ea typeface="Meiryo" panose="020B0604030504040204" pitchFamily="34" charset="-128"/>
              </a:rPr>
              <a:t>HDD</a:t>
            </a:r>
            <a:r>
              <a:rPr lang="ja-JP" altLang="en-US" sz="1200">
                <a:solidFill>
                  <a:schemeClr val="bg1"/>
                </a:solidFill>
                <a:latin typeface="Meiryo" panose="020B0604030504040204" pitchFamily="34" charset="-128"/>
                <a:ea typeface="Meiryo" panose="020B0604030504040204" pitchFamily="34" charset="-128"/>
              </a:rPr>
              <a:t>用インターフェイス</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速度の制約</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63" name="フレーム (半分) 162">
            <a:extLst>
              <a:ext uri="{FF2B5EF4-FFF2-40B4-BE49-F238E27FC236}">
                <a16:creationId xmlns:a16="http://schemas.microsoft.com/office/drawing/2014/main" id="{CC3C4EE8-3958-8440-8841-108A7D94E793}"/>
              </a:ext>
            </a:extLst>
          </p:cNvPr>
          <p:cNvSpPr/>
          <p:nvPr/>
        </p:nvSpPr>
        <p:spPr>
          <a:xfrm rot="8150649">
            <a:off x="2693272" y="3490909"/>
            <a:ext cx="653549" cy="695461"/>
          </a:xfrm>
          <a:prstGeom prst="halfFram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レーム (半分) 163">
            <a:extLst>
              <a:ext uri="{FF2B5EF4-FFF2-40B4-BE49-F238E27FC236}">
                <a16:creationId xmlns:a16="http://schemas.microsoft.com/office/drawing/2014/main" id="{E1B6E988-107A-E146-851C-14C836AB9142}"/>
              </a:ext>
            </a:extLst>
          </p:cNvPr>
          <p:cNvSpPr/>
          <p:nvPr/>
        </p:nvSpPr>
        <p:spPr>
          <a:xfrm rot="13449351" flipH="1">
            <a:off x="5780552" y="3497100"/>
            <a:ext cx="653549" cy="695461"/>
          </a:xfrm>
          <a:prstGeom prst="halfFram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16858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曲折矢印 10"/>
          <p:cNvSpPr/>
          <p:nvPr/>
        </p:nvSpPr>
        <p:spPr bwMode="auto">
          <a:xfrm flipV="1">
            <a:off x="869950" y="3016250"/>
            <a:ext cx="1708150" cy="2895600"/>
          </a:xfrm>
          <a:prstGeom prst="bentArrow">
            <a:avLst/>
          </a:prstGeom>
          <a:solidFill>
            <a:srgbClr val="FF9933"/>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 name="タイトル 1"/>
          <p:cNvSpPr>
            <a:spLocks noGrp="1"/>
          </p:cNvSpPr>
          <p:nvPr>
            <p:ph type="title"/>
          </p:nvPr>
        </p:nvSpPr>
        <p:spPr>
          <a:xfrm>
            <a:off x="152400" y="152400"/>
            <a:ext cx="8991600" cy="533400"/>
          </a:xfrm>
        </p:spPr>
        <p:txBody>
          <a:bodyPr/>
          <a:lstStyle/>
          <a:p>
            <a:r>
              <a:rPr lang="ja-JP" altLang="en-US" dirty="0"/>
              <a:t>フラッシュ</a:t>
            </a:r>
            <a:r>
              <a:rPr lang="en-US" altLang="ja-JP" dirty="0"/>
              <a:t>･</a:t>
            </a:r>
            <a:r>
              <a:rPr lang="ja-JP" altLang="en-US" dirty="0"/>
              <a:t>ストレージ／今後の展開</a:t>
            </a:r>
            <a:r>
              <a:rPr kumimoji="1" lang="ja-JP" altLang="en-US" dirty="0"/>
              <a:t>とその分類</a:t>
            </a:r>
          </a:p>
        </p:txBody>
      </p:sp>
      <p:pic>
        <p:nvPicPr>
          <p:cNvPr id="8" name="図 7"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900" y="1308100"/>
            <a:ext cx="1905000" cy="1631950"/>
          </a:xfrm>
          <a:prstGeom prst="rect">
            <a:avLst/>
          </a:prstGeom>
        </p:spPr>
      </p:pic>
      <p:pic>
        <p:nvPicPr>
          <p:cNvPr id="31" name="図 30" descr="080105_sandisc_ss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11500" y="2482850"/>
            <a:ext cx="1657954" cy="1392198"/>
          </a:xfrm>
          <a:prstGeom prst="rect">
            <a:avLst/>
          </a:prstGeom>
        </p:spPr>
      </p:pic>
      <p:sp>
        <p:nvSpPr>
          <p:cNvPr id="34" name="右矢印 33"/>
          <p:cNvSpPr/>
          <p:nvPr/>
        </p:nvSpPr>
        <p:spPr bwMode="auto">
          <a:xfrm rot="1644300">
            <a:off x="1889820" y="2659832"/>
            <a:ext cx="1131529" cy="381000"/>
          </a:xfrm>
          <a:prstGeom prst="right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40" name="テキスト ボックス 39"/>
          <p:cNvSpPr txBox="1"/>
          <p:nvPr/>
        </p:nvSpPr>
        <p:spPr>
          <a:xfrm>
            <a:off x="298450" y="3060700"/>
            <a:ext cx="2557110" cy="923330"/>
          </a:xfrm>
          <a:prstGeom prst="rect">
            <a:avLst/>
          </a:prstGeom>
          <a:noFill/>
        </p:spPr>
        <p:txBody>
          <a:bodyPr wrap="none" rtlCol="0">
            <a:spAutoFit/>
          </a:bodyPr>
          <a:lstStyle/>
          <a:p>
            <a:pPr marL="285750" indent="-285750">
              <a:buFont typeface="Wingdings" charset="2"/>
              <a:buChar char="ü"/>
            </a:pPr>
            <a:r>
              <a:rPr kumimoji="1" lang="ja-JP" altLang="en-US" dirty="0">
                <a:solidFill>
                  <a:srgbClr val="0000FF"/>
                </a:solidFill>
              </a:rPr>
              <a:t>大容量化の限界</a:t>
            </a:r>
            <a:endParaRPr kumimoji="1" lang="en-US" altLang="ja-JP" dirty="0">
              <a:solidFill>
                <a:srgbClr val="0000FF"/>
              </a:solidFill>
            </a:endParaRPr>
          </a:p>
          <a:p>
            <a:pPr marL="285750" indent="-285750">
              <a:buFont typeface="Wingdings" charset="2"/>
              <a:buChar char="ü"/>
            </a:pPr>
            <a:r>
              <a:rPr kumimoji="1" lang="ja-JP" altLang="en-US" dirty="0">
                <a:solidFill>
                  <a:srgbClr val="0000FF"/>
                </a:solidFill>
              </a:rPr>
              <a:t>高速化の限界</a:t>
            </a:r>
            <a:endParaRPr kumimoji="1" lang="en-US" altLang="ja-JP" dirty="0">
              <a:solidFill>
                <a:srgbClr val="0000FF"/>
              </a:solidFill>
            </a:endParaRPr>
          </a:p>
          <a:p>
            <a:pPr marL="285750" indent="-285750">
              <a:buFont typeface="Wingdings" charset="2"/>
              <a:buChar char="ü"/>
            </a:pPr>
            <a:r>
              <a:rPr kumimoji="1" lang="ja-JP" altLang="en-US" dirty="0">
                <a:solidFill>
                  <a:srgbClr val="0000FF"/>
                </a:solidFill>
              </a:rPr>
              <a:t>低消費電力化の限界</a:t>
            </a:r>
          </a:p>
        </p:txBody>
      </p:sp>
      <p:sp>
        <p:nvSpPr>
          <p:cNvPr id="37" name="角丸四角形 36"/>
          <p:cNvSpPr/>
          <p:nvPr/>
        </p:nvSpPr>
        <p:spPr bwMode="auto">
          <a:xfrm>
            <a:off x="5181600" y="1295400"/>
            <a:ext cx="3733800" cy="5175250"/>
          </a:xfrm>
          <a:prstGeom prst="roundRect">
            <a:avLst>
              <a:gd name="adj" fmla="val 0"/>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23" name="テキスト ボックス 22"/>
          <p:cNvSpPr txBox="1"/>
          <p:nvPr/>
        </p:nvSpPr>
        <p:spPr>
          <a:xfrm>
            <a:off x="6465703" y="2184400"/>
            <a:ext cx="2031926" cy="492443"/>
          </a:xfrm>
          <a:prstGeom prst="rect">
            <a:avLst/>
          </a:prstGeom>
          <a:noFill/>
        </p:spPr>
        <p:txBody>
          <a:bodyPr wrap="none" rtlCol="0">
            <a:spAutoFit/>
          </a:bodyPr>
          <a:lstStyle/>
          <a:p>
            <a:pPr algn="ctr"/>
            <a:r>
              <a:rPr kumimoji="1" lang="ja-JP" altLang="en-US" sz="1400" dirty="0">
                <a:latin typeface="Arial"/>
                <a:ea typeface="HGP創英角ｺﾞｼｯｸUB"/>
                <a:cs typeface="Arial"/>
              </a:rPr>
              <a:t>サーバーサイド・フラッシュ</a:t>
            </a:r>
          </a:p>
          <a:p>
            <a:pPr algn="ctr"/>
            <a:r>
              <a:rPr lang="en-US" altLang="ja-JP" sz="1200" dirty="0">
                <a:latin typeface="Arial"/>
                <a:ea typeface="HGP創英角ｺﾞｼｯｸUB"/>
                <a:cs typeface="Arial"/>
              </a:rPr>
              <a:t>(</a:t>
            </a:r>
            <a:r>
              <a:rPr lang="en-US" altLang="ja-JP" sz="1200" dirty="0" err="1">
                <a:latin typeface="Arial"/>
                <a:ea typeface="HGP創英角ｺﾞｼｯｸUB"/>
                <a:cs typeface="Arial"/>
              </a:rPr>
              <a:t>PCIe</a:t>
            </a:r>
            <a:r>
              <a:rPr lang="ja-JP" altLang="en-US" sz="1200" dirty="0">
                <a:latin typeface="Arial"/>
                <a:ea typeface="HGP創英角ｺﾞｼｯｸUB"/>
                <a:cs typeface="Arial"/>
              </a:rPr>
              <a:t>フラッシュ</a:t>
            </a:r>
            <a:r>
              <a:rPr lang="en-US" altLang="ja-JP" sz="1200" dirty="0">
                <a:latin typeface="Arial"/>
                <a:ea typeface="HGP創英角ｺﾞｼｯｸUB"/>
                <a:cs typeface="Arial"/>
              </a:rPr>
              <a:t>)</a:t>
            </a:r>
            <a:endParaRPr kumimoji="1" lang="ja-JP" altLang="en-US" sz="1200" dirty="0">
              <a:latin typeface="Arial"/>
              <a:ea typeface="HGP創英角ｺﾞｼｯｸUB"/>
              <a:cs typeface="Arial"/>
            </a:endParaRPr>
          </a:p>
        </p:txBody>
      </p:sp>
      <p:sp>
        <p:nvSpPr>
          <p:cNvPr id="24" name="テキスト ボックス 23"/>
          <p:cNvSpPr txBox="1"/>
          <p:nvPr/>
        </p:nvSpPr>
        <p:spPr>
          <a:xfrm>
            <a:off x="6470650" y="3797300"/>
            <a:ext cx="2350323" cy="276999"/>
          </a:xfrm>
          <a:prstGeom prst="rect">
            <a:avLst/>
          </a:prstGeom>
          <a:noFill/>
        </p:spPr>
        <p:txBody>
          <a:bodyPr wrap="none" rtlCol="0">
            <a:spAutoFit/>
          </a:bodyPr>
          <a:lstStyle/>
          <a:p>
            <a:r>
              <a:rPr kumimoji="1" lang="ja-JP" altLang="en-US" sz="1200" dirty="0">
                <a:latin typeface="HGP創英角ｺﾞｼｯｸUB"/>
                <a:ea typeface="HGP創英角ｺﾞｼｯｸUB"/>
                <a:cs typeface="HGP創英角ｺﾞｼｯｸUB"/>
              </a:rPr>
              <a:t>オールフラッシュ・ストレージ・アレイ</a:t>
            </a:r>
          </a:p>
        </p:txBody>
      </p:sp>
      <p:sp>
        <p:nvSpPr>
          <p:cNvPr id="25" name="テキスト ボックス 24"/>
          <p:cNvSpPr txBox="1"/>
          <p:nvPr/>
        </p:nvSpPr>
        <p:spPr>
          <a:xfrm>
            <a:off x="6540500" y="4984750"/>
            <a:ext cx="2066591" cy="276999"/>
          </a:xfrm>
          <a:prstGeom prst="rect">
            <a:avLst/>
          </a:prstGeom>
          <a:noFill/>
        </p:spPr>
        <p:txBody>
          <a:bodyPr wrap="none" rtlCol="0">
            <a:spAutoFit/>
          </a:bodyPr>
          <a:lstStyle/>
          <a:p>
            <a:r>
              <a:rPr kumimoji="1" lang="ja-JP" altLang="en-US" sz="1200" dirty="0">
                <a:latin typeface="HGP創英角ｺﾞｼｯｸUB"/>
                <a:ea typeface="HGP創英角ｺﾞｼｯｸUB"/>
                <a:cs typeface="HGP創英角ｺﾞｼｯｸUB"/>
              </a:rPr>
              <a:t>ハイブリッド・ストレージ・アレイ</a:t>
            </a:r>
          </a:p>
        </p:txBody>
      </p:sp>
      <p:sp>
        <p:nvSpPr>
          <p:cNvPr id="26" name="テキスト ボックス 25"/>
          <p:cNvSpPr txBox="1"/>
          <p:nvPr/>
        </p:nvSpPr>
        <p:spPr>
          <a:xfrm>
            <a:off x="6483350" y="2711450"/>
            <a:ext cx="2254250" cy="707886"/>
          </a:xfrm>
          <a:prstGeom prst="rect">
            <a:avLst/>
          </a:prstGeom>
          <a:noFill/>
        </p:spPr>
        <p:txBody>
          <a:bodyPr wrap="square" rtlCol="0">
            <a:spAutoFit/>
          </a:bodyPr>
          <a:lstStyle/>
          <a:p>
            <a:r>
              <a:rPr lang="ja-JP" altLang="en-US" sz="800" dirty="0"/>
              <a:t>サーバー内の</a:t>
            </a:r>
            <a:r>
              <a:rPr lang="en-US" altLang="ja-JP" sz="800" dirty="0" err="1"/>
              <a:t>PCIe</a:t>
            </a:r>
            <a:r>
              <a:rPr lang="ja-JP" altLang="en-US" sz="800" dirty="0"/>
              <a:t>（</a:t>
            </a:r>
            <a:r>
              <a:rPr lang="en-US" altLang="ja-JP" sz="800" dirty="0"/>
              <a:t>PCI Express</a:t>
            </a:r>
            <a:r>
              <a:rPr lang="ja-JP" altLang="en-US" sz="800" dirty="0"/>
              <a:t>）ポートに直接接続する、ボード型のフラッシュストレージ製品。「ホストフラッシュ」と呼ばれることも。サーバー内の</a:t>
            </a:r>
            <a:r>
              <a:rPr lang="en-US" altLang="ja-JP" sz="800" dirty="0" err="1"/>
              <a:t>PCIe</a:t>
            </a:r>
            <a:r>
              <a:rPr lang="ja-JP" altLang="en-US" sz="800" dirty="0"/>
              <a:t>ポートに直接接続するので、他のサーバーとの共用はできない。</a:t>
            </a:r>
            <a:endParaRPr kumimoji="1" lang="ja-JP" altLang="en-US" sz="800" dirty="0"/>
          </a:p>
        </p:txBody>
      </p:sp>
      <p:sp>
        <p:nvSpPr>
          <p:cNvPr id="27" name="テキスト ボックス 26"/>
          <p:cNvSpPr txBox="1"/>
          <p:nvPr/>
        </p:nvSpPr>
        <p:spPr>
          <a:xfrm>
            <a:off x="6521450" y="4210050"/>
            <a:ext cx="2165350" cy="461665"/>
          </a:xfrm>
          <a:prstGeom prst="rect">
            <a:avLst/>
          </a:prstGeom>
          <a:noFill/>
        </p:spPr>
        <p:txBody>
          <a:bodyPr wrap="square" rtlCol="0">
            <a:spAutoFit/>
          </a:bodyPr>
          <a:lstStyle/>
          <a:p>
            <a:r>
              <a:rPr lang="ja-JP" altLang="en-US" sz="800" dirty="0"/>
              <a:t>ストレージアレイ内の記憶装置が、すべてフラッシュメモリで構成されたフラッシュストレージ製品。</a:t>
            </a:r>
            <a:endParaRPr kumimoji="1" lang="ja-JP" altLang="en-US" sz="800" dirty="0"/>
          </a:p>
        </p:txBody>
      </p:sp>
      <p:sp>
        <p:nvSpPr>
          <p:cNvPr id="28" name="テキスト ボックス 27"/>
          <p:cNvSpPr txBox="1"/>
          <p:nvPr/>
        </p:nvSpPr>
        <p:spPr>
          <a:xfrm>
            <a:off x="6502400" y="5410200"/>
            <a:ext cx="2254250" cy="584776"/>
          </a:xfrm>
          <a:prstGeom prst="rect">
            <a:avLst/>
          </a:prstGeom>
          <a:noFill/>
        </p:spPr>
        <p:txBody>
          <a:bodyPr wrap="square" rtlCol="0">
            <a:spAutoFit/>
          </a:bodyPr>
          <a:lstStyle/>
          <a:p>
            <a:r>
              <a:rPr lang="ja-JP" altLang="en-US" sz="800" dirty="0"/>
              <a:t>ストレージアレイ内の記憶装置が、フラッシュメモリと</a:t>
            </a:r>
            <a:r>
              <a:rPr lang="en-US" altLang="ja-JP" sz="800" dirty="0"/>
              <a:t>HDD</a:t>
            </a:r>
            <a:r>
              <a:rPr lang="ja-JP" altLang="en-US" sz="800" dirty="0"/>
              <a:t>の混在状態で構成されたフラッシュストレージ製品。</a:t>
            </a:r>
            <a:r>
              <a:rPr lang="en-US" altLang="ja-JP" sz="800" dirty="0"/>
              <a:t>HDD</a:t>
            </a:r>
            <a:r>
              <a:rPr lang="ja-JP" altLang="en-US" sz="800" dirty="0"/>
              <a:t>と混在することでオールフラッシュアレイよりもデータ容量を増やせる。</a:t>
            </a:r>
            <a:endParaRPr kumimoji="1" lang="ja-JP" altLang="en-US" sz="800" dirty="0"/>
          </a:p>
        </p:txBody>
      </p:sp>
      <p:pic>
        <p:nvPicPr>
          <p:cNvPr id="7" name="図 6" descr="05.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72100" y="3695700"/>
            <a:ext cx="1060450" cy="1060450"/>
          </a:xfrm>
          <a:prstGeom prst="rect">
            <a:avLst/>
          </a:prstGeom>
        </p:spPr>
      </p:pic>
      <p:pic>
        <p:nvPicPr>
          <p:cNvPr id="9" name="図 8" descr="03.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7500" y="2297226"/>
            <a:ext cx="1060450" cy="814274"/>
          </a:xfrm>
          <a:prstGeom prst="rect">
            <a:avLst/>
          </a:prstGeom>
        </p:spPr>
      </p:pic>
      <p:pic>
        <p:nvPicPr>
          <p:cNvPr id="10" name="図 9" descr="06.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89550" y="4927600"/>
            <a:ext cx="1212850" cy="1212850"/>
          </a:xfrm>
          <a:prstGeom prst="rect">
            <a:avLst/>
          </a:prstGeom>
        </p:spPr>
      </p:pic>
      <p:sp>
        <p:nvSpPr>
          <p:cNvPr id="32" name="右矢印 31"/>
          <p:cNvSpPr/>
          <p:nvPr/>
        </p:nvSpPr>
        <p:spPr bwMode="auto">
          <a:xfrm>
            <a:off x="2070100" y="1568450"/>
            <a:ext cx="3060054" cy="732498"/>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5" name="テキスト ボックス 34"/>
          <p:cNvSpPr txBox="1"/>
          <p:nvPr/>
        </p:nvSpPr>
        <p:spPr>
          <a:xfrm>
            <a:off x="5700285" y="1466850"/>
            <a:ext cx="2800767" cy="461665"/>
          </a:xfrm>
          <a:prstGeom prst="rect">
            <a:avLst/>
          </a:prstGeom>
          <a:noFill/>
        </p:spPr>
        <p:txBody>
          <a:bodyPr wrap="none" rtlCol="0">
            <a:spAutoFit/>
          </a:bodyPr>
          <a:lstStyle/>
          <a:p>
            <a:pPr algn="ctr"/>
            <a:r>
              <a:rPr kumimoji="1" lang="ja-JP" altLang="en-US" sz="2400" dirty="0">
                <a:solidFill>
                  <a:srgbClr val="0000FF"/>
                </a:solidFill>
                <a:latin typeface="Arial"/>
                <a:ea typeface="HGP創英角ｺﾞｼｯｸUB"/>
                <a:cs typeface="Arial"/>
              </a:rPr>
              <a:t>フラッシュ・ストレージ</a:t>
            </a:r>
          </a:p>
        </p:txBody>
      </p:sp>
      <p:pic>
        <p:nvPicPr>
          <p:cNvPr id="41" name="図 40"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59063" y="4838700"/>
            <a:ext cx="1927237" cy="1651000"/>
          </a:xfrm>
          <a:prstGeom prst="rect">
            <a:avLst/>
          </a:prstGeom>
        </p:spPr>
      </p:pic>
      <p:sp>
        <p:nvSpPr>
          <p:cNvPr id="42" name="テキスト ボックス 41"/>
          <p:cNvSpPr txBox="1"/>
          <p:nvPr/>
        </p:nvSpPr>
        <p:spPr>
          <a:xfrm>
            <a:off x="558800" y="5886450"/>
            <a:ext cx="2198038" cy="369332"/>
          </a:xfrm>
          <a:prstGeom prst="rect">
            <a:avLst/>
          </a:prstGeom>
          <a:noFill/>
        </p:spPr>
        <p:txBody>
          <a:bodyPr wrap="none" rtlCol="0">
            <a:spAutoFit/>
          </a:bodyPr>
          <a:lstStyle/>
          <a:p>
            <a:pPr marL="285750" indent="-285750">
              <a:buFont typeface="Wingdings" charset="2"/>
              <a:buChar char="Ø"/>
            </a:pPr>
            <a:r>
              <a:rPr kumimoji="1" lang="ja-JP" altLang="en-US" dirty="0">
                <a:solidFill>
                  <a:srgbClr val="800000"/>
                </a:solidFill>
              </a:rPr>
              <a:t>長期・大容量保存</a:t>
            </a:r>
          </a:p>
        </p:txBody>
      </p:sp>
      <p:sp>
        <p:nvSpPr>
          <p:cNvPr id="43" name="テキスト ボックス 42"/>
          <p:cNvSpPr txBox="1"/>
          <p:nvPr/>
        </p:nvSpPr>
        <p:spPr>
          <a:xfrm>
            <a:off x="2933700" y="1371600"/>
            <a:ext cx="1633781" cy="369332"/>
          </a:xfrm>
          <a:prstGeom prst="rect">
            <a:avLst/>
          </a:prstGeom>
          <a:noFill/>
        </p:spPr>
        <p:txBody>
          <a:bodyPr wrap="none" rtlCol="0">
            <a:spAutoFit/>
          </a:bodyPr>
          <a:lstStyle/>
          <a:p>
            <a:pPr marL="285750" indent="-285750">
              <a:buFont typeface="Wingdings" charset="2"/>
              <a:buChar char="Ø"/>
            </a:pPr>
            <a:r>
              <a:rPr kumimoji="1" lang="ja-JP" altLang="en-US" dirty="0">
                <a:solidFill>
                  <a:srgbClr val="0000FF"/>
                </a:solidFill>
              </a:rPr>
              <a:t>高速</a:t>
            </a:r>
            <a:r>
              <a:rPr kumimoji="1" lang="en-US" altLang="ja-JP" dirty="0">
                <a:solidFill>
                  <a:srgbClr val="0000FF"/>
                </a:solidFill>
              </a:rPr>
              <a:t>IO</a:t>
            </a:r>
            <a:r>
              <a:rPr kumimoji="1" lang="ja-JP" altLang="en-US" dirty="0">
                <a:solidFill>
                  <a:srgbClr val="0000FF"/>
                </a:solidFill>
              </a:rPr>
              <a:t>性能</a:t>
            </a:r>
          </a:p>
        </p:txBody>
      </p:sp>
      <p:sp>
        <p:nvSpPr>
          <p:cNvPr id="44" name="テキスト ボックス 43"/>
          <p:cNvSpPr txBox="1"/>
          <p:nvPr/>
        </p:nvSpPr>
        <p:spPr>
          <a:xfrm>
            <a:off x="2914650" y="3905250"/>
            <a:ext cx="1864613" cy="369332"/>
          </a:xfrm>
          <a:prstGeom prst="rect">
            <a:avLst/>
          </a:prstGeom>
          <a:noFill/>
        </p:spPr>
        <p:txBody>
          <a:bodyPr wrap="none" rtlCol="0">
            <a:spAutoFit/>
          </a:bodyPr>
          <a:lstStyle/>
          <a:p>
            <a:pPr marL="285750" indent="-285750">
              <a:buFont typeface="Wingdings" charset="2"/>
              <a:buChar char="Ø"/>
            </a:pPr>
            <a:r>
              <a:rPr kumimoji="1" lang="en-US" altLang="ja-JP" dirty="0">
                <a:solidFill>
                  <a:srgbClr val="0000FF"/>
                </a:solidFill>
              </a:rPr>
              <a:t>HDD</a:t>
            </a:r>
            <a:r>
              <a:rPr kumimoji="1" lang="ja-JP" altLang="en-US" dirty="0">
                <a:solidFill>
                  <a:srgbClr val="0000FF"/>
                </a:solidFill>
              </a:rPr>
              <a:t>互換・</a:t>
            </a:r>
            <a:r>
              <a:rPr kumimoji="1" lang="en-US" altLang="ja-JP" dirty="0">
                <a:solidFill>
                  <a:srgbClr val="0000FF"/>
                </a:solidFill>
              </a:rPr>
              <a:t>PC</a:t>
            </a:r>
            <a:endParaRPr kumimoji="1" lang="ja-JP" altLang="en-US" dirty="0">
              <a:solidFill>
                <a:srgbClr val="0000FF"/>
              </a:solidFill>
            </a:endParaRPr>
          </a:p>
        </p:txBody>
      </p:sp>
    </p:spTree>
    <p:extLst>
      <p:ext uri="{BB962C8B-B14F-4D97-AF65-F5344CB8AC3E}">
        <p14:creationId xmlns:p14="http://schemas.microsoft.com/office/powerpoint/2010/main" val="831915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631632" y="3308251"/>
            <a:ext cx="4214193" cy="95415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構成の違い（</a:t>
            </a:r>
            <a:r>
              <a:rPr kumimoji="1" lang="en-US" altLang="ja-JP" dirty="0"/>
              <a:t>HDD</a:t>
            </a:r>
            <a:r>
              <a:rPr kumimoji="1" lang="ja-JP" altLang="en-US" dirty="0"/>
              <a:t>／</a:t>
            </a:r>
            <a:r>
              <a:rPr kumimoji="1" lang="en-US" altLang="ja-JP" dirty="0"/>
              <a:t>SSD</a:t>
            </a:r>
            <a:r>
              <a:rPr lang="ja-JP" altLang="en-US" dirty="0"/>
              <a:t>／</a:t>
            </a:r>
            <a:r>
              <a:rPr kumimoji="1" lang="ja-JP" altLang="en-US" dirty="0"/>
              <a:t>フラッシュストレージ）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正方形/長方形 3"/>
          <p:cNvSpPr/>
          <p:nvPr/>
        </p:nvSpPr>
        <p:spPr>
          <a:xfrm>
            <a:off x="1186069" y="3308251"/>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4909931" y="3404328"/>
            <a:ext cx="914399" cy="7620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SSD</a:t>
            </a: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7" name="正方形/長方形 6"/>
          <p:cNvSpPr/>
          <p:nvPr/>
        </p:nvSpPr>
        <p:spPr>
          <a:xfrm>
            <a:off x="3299790" y="3308251"/>
            <a:ext cx="1045346" cy="95415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RAID</a:t>
            </a:r>
          </a:p>
          <a:p>
            <a:pPr algn="ctr"/>
            <a:r>
              <a:rPr kumimoji="1" lang="ja-JP" altLang="en-US" sz="800" dirty="0">
                <a:solidFill>
                  <a:srgbClr val="FFFFFF"/>
                </a:solidFill>
                <a:latin typeface="Meiryo" charset="-128"/>
                <a:ea typeface="Meiryo" charset="-128"/>
                <a:cs typeface="Meiryo" charset="-128"/>
              </a:rPr>
              <a:t>コントローラー</a:t>
            </a:r>
          </a:p>
        </p:txBody>
      </p:sp>
      <p:sp>
        <p:nvSpPr>
          <p:cNvPr id="8" name="正方形/長方形 7"/>
          <p:cNvSpPr/>
          <p:nvPr/>
        </p:nvSpPr>
        <p:spPr>
          <a:xfrm>
            <a:off x="6029738"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9" name="正方形/長方形 8"/>
          <p:cNvSpPr/>
          <p:nvPr/>
        </p:nvSpPr>
        <p:spPr>
          <a:xfrm>
            <a:off x="6029738"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0" name="正方形/長方形 9"/>
          <p:cNvSpPr/>
          <p:nvPr/>
        </p:nvSpPr>
        <p:spPr>
          <a:xfrm>
            <a:off x="6937512"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1" name="正方形/長方形 10"/>
          <p:cNvSpPr/>
          <p:nvPr/>
        </p:nvSpPr>
        <p:spPr>
          <a:xfrm>
            <a:off x="6937512"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2" name="正方形/長方形 11"/>
          <p:cNvSpPr/>
          <p:nvPr/>
        </p:nvSpPr>
        <p:spPr>
          <a:xfrm>
            <a:off x="7845286"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3" name="正方形/長方形 12"/>
          <p:cNvSpPr/>
          <p:nvPr/>
        </p:nvSpPr>
        <p:spPr>
          <a:xfrm>
            <a:off x="7845286"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cxnSp>
        <p:nvCxnSpPr>
          <p:cNvPr id="26" name="直線コネクタ 25"/>
          <p:cNvCxnSpPr>
            <a:stCxn id="4" idx="3"/>
            <a:endCxn id="7" idx="1"/>
          </p:cNvCxnSpPr>
          <p:nvPr/>
        </p:nvCxnSpPr>
        <p:spPr>
          <a:xfrm>
            <a:off x="2231415" y="3785329"/>
            <a:ext cx="1068375" cy="0"/>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7" idx="3"/>
          </p:cNvCxnSpPr>
          <p:nvPr/>
        </p:nvCxnSpPr>
        <p:spPr>
          <a:xfrm>
            <a:off x="4345136" y="3785329"/>
            <a:ext cx="564795" cy="0"/>
          </a:xfrm>
          <a:prstGeom prst="line">
            <a:avLst/>
          </a:prstGeom>
          <a:ln w="76200">
            <a:solidFill>
              <a:srgbClr val="92D050"/>
            </a:solidFill>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2468102" y="3477719"/>
            <a:ext cx="585225" cy="307777"/>
          </a:xfrm>
          <a:prstGeom prst="rect">
            <a:avLst/>
          </a:prstGeom>
          <a:noFill/>
        </p:spPr>
        <p:txBody>
          <a:bodyPr wrap="none" rtlCol="0">
            <a:spAutoFit/>
          </a:bodyPr>
          <a:lstStyle/>
          <a:p>
            <a:r>
              <a:rPr kumimoji="1" lang="en-US" altLang="ja-JP" sz="1400" dirty="0" err="1">
                <a:solidFill>
                  <a:srgbClr val="0070C0"/>
                </a:solidFill>
                <a:latin typeface="Meiryo" charset="-128"/>
                <a:ea typeface="Meiryo" charset="-128"/>
                <a:cs typeface="Meiryo" charset="-128"/>
              </a:rPr>
              <a:t>PCIe</a:t>
            </a:r>
            <a:endParaRPr kumimoji="1" lang="ja-JP" altLang="en-US" sz="1400" dirty="0">
              <a:solidFill>
                <a:srgbClr val="0070C0"/>
              </a:solidFill>
              <a:latin typeface="Meiryo" charset="-128"/>
              <a:ea typeface="Meiryo" charset="-128"/>
              <a:cs typeface="Meiryo" charset="-128"/>
            </a:endParaRPr>
          </a:p>
        </p:txBody>
      </p:sp>
      <p:sp>
        <p:nvSpPr>
          <p:cNvPr id="37" name="テキスト ボックス 36"/>
          <p:cNvSpPr txBox="1"/>
          <p:nvPr/>
        </p:nvSpPr>
        <p:spPr>
          <a:xfrm>
            <a:off x="4356374" y="3477719"/>
            <a:ext cx="534121" cy="307777"/>
          </a:xfrm>
          <a:prstGeom prst="rect">
            <a:avLst/>
          </a:prstGeom>
          <a:noFill/>
        </p:spPr>
        <p:txBody>
          <a:bodyPr wrap="none" rtlCol="0">
            <a:spAutoFit/>
          </a:bodyPr>
          <a:lstStyle/>
          <a:p>
            <a:r>
              <a:rPr kumimoji="1" lang="en-US" altLang="ja-JP" sz="1400">
                <a:solidFill>
                  <a:srgbClr val="00B050"/>
                </a:solidFill>
                <a:latin typeface="Meiryo" charset="-128"/>
                <a:ea typeface="Meiryo" charset="-128"/>
                <a:cs typeface="Meiryo" charset="-128"/>
              </a:rPr>
              <a:t>SAS</a:t>
            </a:r>
            <a:endParaRPr kumimoji="1" lang="ja-JP" altLang="en-US" sz="1400" dirty="0">
              <a:solidFill>
                <a:srgbClr val="00B050"/>
              </a:solidFill>
              <a:latin typeface="Meiryo" charset="-128"/>
              <a:ea typeface="Meiryo" charset="-128"/>
              <a:cs typeface="Meiryo" charset="-128"/>
            </a:endParaRPr>
          </a:p>
        </p:txBody>
      </p:sp>
      <p:sp>
        <p:nvSpPr>
          <p:cNvPr id="38" name="正方形/長方形 37"/>
          <p:cNvSpPr/>
          <p:nvPr/>
        </p:nvSpPr>
        <p:spPr>
          <a:xfrm>
            <a:off x="4631632" y="5175107"/>
            <a:ext cx="4214193" cy="954155"/>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39" name="正方形/長方形 38"/>
          <p:cNvSpPr/>
          <p:nvPr/>
        </p:nvSpPr>
        <p:spPr>
          <a:xfrm>
            <a:off x="1186069" y="5175107"/>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40" name="正方形/長方形 39"/>
          <p:cNvSpPr/>
          <p:nvPr/>
        </p:nvSpPr>
        <p:spPr>
          <a:xfrm>
            <a:off x="4909931" y="5271184"/>
            <a:ext cx="914399" cy="7620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Meiryo" charset="-128"/>
                <a:ea typeface="Meiryo" charset="-128"/>
                <a:cs typeface="Meiryo" charset="-128"/>
              </a:rPr>
              <a:t>HDD</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41" name="正方形/長方形 40"/>
          <p:cNvSpPr/>
          <p:nvPr/>
        </p:nvSpPr>
        <p:spPr>
          <a:xfrm>
            <a:off x="3299790" y="5175107"/>
            <a:ext cx="1045346" cy="95415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RAID</a:t>
            </a:r>
          </a:p>
          <a:p>
            <a:pPr algn="ctr"/>
            <a:r>
              <a:rPr kumimoji="1" lang="ja-JP" altLang="en-US" sz="800" dirty="0">
                <a:solidFill>
                  <a:srgbClr val="FFFFFF"/>
                </a:solidFill>
                <a:latin typeface="Meiryo" charset="-128"/>
                <a:ea typeface="Meiryo" charset="-128"/>
                <a:cs typeface="Meiryo" charset="-128"/>
              </a:rPr>
              <a:t>コントローラー</a:t>
            </a:r>
          </a:p>
        </p:txBody>
      </p:sp>
      <p:sp>
        <p:nvSpPr>
          <p:cNvPr id="42" name="円柱 41"/>
          <p:cNvSpPr/>
          <p:nvPr/>
        </p:nvSpPr>
        <p:spPr>
          <a:xfrm>
            <a:off x="6029738"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3" name="円柱 42"/>
          <p:cNvSpPr/>
          <p:nvPr/>
        </p:nvSpPr>
        <p:spPr>
          <a:xfrm>
            <a:off x="6029738"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4" name="円柱 43"/>
          <p:cNvSpPr/>
          <p:nvPr/>
        </p:nvSpPr>
        <p:spPr>
          <a:xfrm>
            <a:off x="6937512"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5" name="円柱 44"/>
          <p:cNvSpPr/>
          <p:nvPr/>
        </p:nvSpPr>
        <p:spPr>
          <a:xfrm>
            <a:off x="6937512"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6" name="円柱 45"/>
          <p:cNvSpPr/>
          <p:nvPr/>
        </p:nvSpPr>
        <p:spPr>
          <a:xfrm>
            <a:off x="7845286"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7" name="円柱 46"/>
          <p:cNvSpPr/>
          <p:nvPr/>
        </p:nvSpPr>
        <p:spPr>
          <a:xfrm>
            <a:off x="7845286"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cxnSp>
        <p:nvCxnSpPr>
          <p:cNvPr id="48" name="直線コネクタ 47"/>
          <p:cNvCxnSpPr>
            <a:stCxn id="39" idx="3"/>
            <a:endCxn id="41" idx="1"/>
          </p:cNvCxnSpPr>
          <p:nvPr/>
        </p:nvCxnSpPr>
        <p:spPr>
          <a:xfrm>
            <a:off x="2231415" y="5652185"/>
            <a:ext cx="1068375" cy="0"/>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9" name="直線コネクタ 48"/>
          <p:cNvCxnSpPr>
            <a:stCxn id="41" idx="3"/>
          </p:cNvCxnSpPr>
          <p:nvPr/>
        </p:nvCxnSpPr>
        <p:spPr>
          <a:xfrm>
            <a:off x="4345136" y="5652185"/>
            <a:ext cx="564795" cy="0"/>
          </a:xfrm>
          <a:prstGeom prst="line">
            <a:avLst/>
          </a:prstGeom>
          <a:ln w="76200">
            <a:solidFill>
              <a:srgbClr val="92D050"/>
            </a:solidFill>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2468102" y="5344575"/>
            <a:ext cx="585225" cy="307777"/>
          </a:xfrm>
          <a:prstGeom prst="rect">
            <a:avLst/>
          </a:prstGeom>
          <a:noFill/>
        </p:spPr>
        <p:txBody>
          <a:bodyPr wrap="none" rtlCol="0">
            <a:spAutoFit/>
          </a:bodyPr>
          <a:lstStyle/>
          <a:p>
            <a:r>
              <a:rPr kumimoji="1" lang="en-US" altLang="ja-JP" sz="1400">
                <a:solidFill>
                  <a:srgbClr val="0070C0"/>
                </a:solidFill>
                <a:latin typeface="Meiryo" charset="-128"/>
                <a:ea typeface="Meiryo" charset="-128"/>
                <a:cs typeface="Meiryo" charset="-128"/>
              </a:rPr>
              <a:t>PCIe</a:t>
            </a:r>
            <a:endParaRPr kumimoji="1" lang="ja-JP" altLang="en-US" sz="1400" dirty="0">
              <a:solidFill>
                <a:srgbClr val="0070C0"/>
              </a:solidFill>
              <a:latin typeface="Meiryo" charset="-128"/>
              <a:ea typeface="Meiryo" charset="-128"/>
              <a:cs typeface="Meiryo" charset="-128"/>
            </a:endParaRPr>
          </a:p>
        </p:txBody>
      </p:sp>
      <p:sp>
        <p:nvSpPr>
          <p:cNvPr id="51" name="テキスト ボックス 50"/>
          <p:cNvSpPr txBox="1"/>
          <p:nvPr/>
        </p:nvSpPr>
        <p:spPr>
          <a:xfrm>
            <a:off x="4356374" y="5344575"/>
            <a:ext cx="534121" cy="307777"/>
          </a:xfrm>
          <a:prstGeom prst="rect">
            <a:avLst/>
          </a:prstGeom>
          <a:noFill/>
        </p:spPr>
        <p:txBody>
          <a:bodyPr wrap="none" rtlCol="0">
            <a:spAutoFit/>
          </a:bodyPr>
          <a:lstStyle/>
          <a:p>
            <a:r>
              <a:rPr kumimoji="1" lang="en-US" altLang="ja-JP" sz="1400">
                <a:solidFill>
                  <a:srgbClr val="00B050"/>
                </a:solidFill>
                <a:latin typeface="Meiryo" charset="-128"/>
                <a:ea typeface="Meiryo" charset="-128"/>
                <a:cs typeface="Meiryo" charset="-128"/>
              </a:rPr>
              <a:t>SAS</a:t>
            </a:r>
            <a:endParaRPr kumimoji="1" lang="ja-JP" altLang="en-US" sz="1400" dirty="0">
              <a:solidFill>
                <a:srgbClr val="00B050"/>
              </a:solidFill>
              <a:latin typeface="Meiryo" charset="-128"/>
              <a:ea typeface="Meiryo" charset="-128"/>
              <a:cs typeface="Meiryo" charset="-128"/>
            </a:endParaRPr>
          </a:p>
        </p:txBody>
      </p:sp>
      <p:sp>
        <p:nvSpPr>
          <p:cNvPr id="52" name="テキスト ボックス 51"/>
          <p:cNvSpPr txBox="1"/>
          <p:nvPr/>
        </p:nvSpPr>
        <p:spPr>
          <a:xfrm>
            <a:off x="1186069" y="4805775"/>
            <a:ext cx="2925801" cy="369332"/>
          </a:xfrm>
          <a:prstGeom prst="rect">
            <a:avLst/>
          </a:prstGeom>
          <a:noFill/>
        </p:spPr>
        <p:txBody>
          <a:bodyPr wrap="none" rtlCol="0">
            <a:spAutoFit/>
          </a:bodyPr>
          <a:lstStyle/>
          <a:p>
            <a:r>
              <a:rPr kumimoji="1" lang="en-US" altLang="ja-JP" dirty="0">
                <a:solidFill>
                  <a:srgbClr val="C00000"/>
                </a:solidFill>
                <a:latin typeface="Meiryo" charset="-128"/>
                <a:ea typeface="Meiryo" charset="-128"/>
                <a:cs typeface="Meiryo" charset="-128"/>
              </a:rPr>
              <a:t>HDD</a:t>
            </a:r>
            <a:r>
              <a:rPr kumimoji="1" lang="ja-JP" altLang="en-US" dirty="0">
                <a:solidFill>
                  <a:srgbClr val="C00000"/>
                </a:solidFill>
                <a:latin typeface="Meiryo" charset="-128"/>
                <a:ea typeface="Meiryo" charset="-128"/>
                <a:cs typeface="Meiryo" charset="-128"/>
              </a:rPr>
              <a:t>（</a:t>
            </a:r>
            <a:r>
              <a:rPr kumimoji="1" lang="en-US" altLang="ja-JP" dirty="0">
                <a:solidFill>
                  <a:srgbClr val="C00000"/>
                </a:solidFill>
                <a:latin typeface="Meiryo" charset="-128"/>
                <a:ea typeface="Meiryo" charset="-128"/>
                <a:cs typeface="Meiryo" charset="-128"/>
              </a:rPr>
              <a:t>Hard Disk Drive</a:t>
            </a:r>
            <a:r>
              <a:rPr kumimoji="1" lang="ja-JP" altLang="en-US" dirty="0">
                <a:solidFill>
                  <a:srgbClr val="C00000"/>
                </a:solidFill>
                <a:latin typeface="Meiryo" charset="-128"/>
                <a:ea typeface="Meiryo" charset="-128"/>
                <a:cs typeface="Meiryo" charset="-128"/>
              </a:rPr>
              <a:t>）</a:t>
            </a:r>
          </a:p>
        </p:txBody>
      </p:sp>
      <p:sp>
        <p:nvSpPr>
          <p:cNvPr id="53" name="テキスト ボックス 52"/>
          <p:cNvSpPr txBox="1"/>
          <p:nvPr/>
        </p:nvSpPr>
        <p:spPr>
          <a:xfrm>
            <a:off x="1186069" y="2932850"/>
            <a:ext cx="2987869" cy="369332"/>
          </a:xfrm>
          <a:prstGeom prst="rect">
            <a:avLst/>
          </a:prstGeom>
          <a:noFill/>
        </p:spPr>
        <p:txBody>
          <a:bodyPr wrap="none" rtlCol="0">
            <a:spAutoFit/>
          </a:bodyPr>
          <a:lstStyle/>
          <a:p>
            <a:r>
              <a:rPr kumimoji="1" lang="en-US" altLang="ja-JP" dirty="0">
                <a:solidFill>
                  <a:srgbClr val="009051"/>
                </a:solidFill>
                <a:latin typeface="Meiryo" charset="-128"/>
                <a:ea typeface="Meiryo" charset="-128"/>
                <a:cs typeface="Meiryo" charset="-128"/>
              </a:rPr>
              <a:t>SSD</a:t>
            </a:r>
            <a:r>
              <a:rPr kumimoji="1" lang="ja-JP" altLang="en-US" dirty="0">
                <a:solidFill>
                  <a:srgbClr val="009051"/>
                </a:solidFill>
                <a:latin typeface="Meiryo" charset="-128"/>
                <a:ea typeface="Meiryo" charset="-128"/>
                <a:cs typeface="Meiryo" charset="-128"/>
              </a:rPr>
              <a:t>（</a:t>
            </a:r>
            <a:r>
              <a:rPr kumimoji="1" lang="en-US" altLang="ja-JP" dirty="0">
                <a:solidFill>
                  <a:srgbClr val="009051"/>
                </a:solidFill>
                <a:latin typeface="Meiryo" charset="-128"/>
                <a:ea typeface="Meiryo" charset="-128"/>
                <a:cs typeface="Meiryo" charset="-128"/>
              </a:rPr>
              <a:t>Solid State Drive</a:t>
            </a:r>
            <a:r>
              <a:rPr kumimoji="1" lang="ja-JP" altLang="en-US" dirty="0">
                <a:solidFill>
                  <a:srgbClr val="009051"/>
                </a:solidFill>
                <a:latin typeface="Meiryo" charset="-128"/>
                <a:ea typeface="Meiryo" charset="-128"/>
                <a:cs typeface="Meiryo" charset="-128"/>
              </a:rPr>
              <a:t>）</a:t>
            </a:r>
          </a:p>
        </p:txBody>
      </p:sp>
      <p:sp>
        <p:nvSpPr>
          <p:cNvPr id="55" name="正方形/長方形 54"/>
          <p:cNvSpPr/>
          <p:nvPr/>
        </p:nvSpPr>
        <p:spPr>
          <a:xfrm>
            <a:off x="4631632" y="1435326"/>
            <a:ext cx="4214193" cy="95415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1186069" y="1435326"/>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909931" y="1531403"/>
            <a:ext cx="914399" cy="7620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フラッシュ</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専用</a:t>
            </a:r>
            <a:endParaRPr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58" name="正方形/長方形 57"/>
          <p:cNvSpPr/>
          <p:nvPr/>
        </p:nvSpPr>
        <p:spPr>
          <a:xfrm>
            <a:off x="6029738"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59" name="正方形/長方形 58"/>
          <p:cNvSpPr/>
          <p:nvPr/>
        </p:nvSpPr>
        <p:spPr>
          <a:xfrm>
            <a:off x="6029738"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0" name="正方形/長方形 59"/>
          <p:cNvSpPr/>
          <p:nvPr/>
        </p:nvSpPr>
        <p:spPr>
          <a:xfrm>
            <a:off x="6937512"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1" name="正方形/長方形 60"/>
          <p:cNvSpPr/>
          <p:nvPr/>
        </p:nvSpPr>
        <p:spPr>
          <a:xfrm>
            <a:off x="6937512"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2" name="正方形/長方形 61"/>
          <p:cNvSpPr/>
          <p:nvPr/>
        </p:nvSpPr>
        <p:spPr>
          <a:xfrm>
            <a:off x="7845286"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3" name="正方形/長方形 62"/>
          <p:cNvSpPr/>
          <p:nvPr/>
        </p:nvSpPr>
        <p:spPr>
          <a:xfrm>
            <a:off x="7845286"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cxnSp>
        <p:nvCxnSpPr>
          <p:cNvPr id="64" name="直線コネクタ 63"/>
          <p:cNvCxnSpPr/>
          <p:nvPr/>
        </p:nvCxnSpPr>
        <p:spPr>
          <a:xfrm flipV="1">
            <a:off x="2231415" y="1912403"/>
            <a:ext cx="2678516" cy="1"/>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2888975" y="1636092"/>
            <a:ext cx="1185581" cy="307777"/>
          </a:xfrm>
          <a:prstGeom prst="rect">
            <a:avLst/>
          </a:prstGeom>
          <a:noFill/>
        </p:spPr>
        <p:txBody>
          <a:bodyPr wrap="none" rtlCol="0">
            <a:spAutoFit/>
          </a:bodyPr>
          <a:lstStyle/>
          <a:p>
            <a:r>
              <a:rPr kumimoji="1" lang="en-US" altLang="ja-JP" sz="1400" dirty="0" err="1">
                <a:solidFill>
                  <a:srgbClr val="0070C0"/>
                </a:solidFill>
                <a:latin typeface="Meiryo" charset="-128"/>
                <a:ea typeface="Meiryo" charset="-128"/>
                <a:cs typeface="Meiryo" charset="-128"/>
              </a:rPr>
              <a:t>PCIe</a:t>
            </a:r>
            <a:r>
              <a:rPr kumimoji="1" lang="en-US" altLang="ja-JP" sz="1400" dirty="0">
                <a:solidFill>
                  <a:srgbClr val="0070C0"/>
                </a:solidFill>
                <a:latin typeface="Meiryo" charset="-128"/>
                <a:ea typeface="Meiryo" charset="-128"/>
                <a:cs typeface="Meiryo" charset="-128"/>
              </a:rPr>
              <a:t>/</a:t>
            </a:r>
            <a:r>
              <a:rPr kumimoji="1" lang="en-US" altLang="ja-JP" sz="1400" dirty="0" err="1">
                <a:solidFill>
                  <a:srgbClr val="0070C0"/>
                </a:solidFill>
                <a:latin typeface="Meiryo" charset="-128"/>
                <a:ea typeface="Meiryo" charset="-128"/>
                <a:cs typeface="Meiryo" charset="-128"/>
              </a:rPr>
              <a:t>NVMe</a:t>
            </a:r>
            <a:endParaRPr kumimoji="1" lang="ja-JP" altLang="en-US" sz="1400" dirty="0">
              <a:solidFill>
                <a:srgbClr val="0070C0"/>
              </a:solidFill>
              <a:latin typeface="Meiryo" charset="-128"/>
              <a:ea typeface="Meiryo" charset="-128"/>
              <a:cs typeface="Meiryo" charset="-128"/>
            </a:endParaRPr>
          </a:p>
        </p:txBody>
      </p:sp>
      <p:sp>
        <p:nvSpPr>
          <p:cNvPr id="66" name="テキスト ボックス 65"/>
          <p:cNvSpPr txBox="1"/>
          <p:nvPr/>
        </p:nvSpPr>
        <p:spPr>
          <a:xfrm>
            <a:off x="1186069" y="1064398"/>
            <a:ext cx="2492990" cy="369332"/>
          </a:xfrm>
          <a:prstGeom prst="rect">
            <a:avLst/>
          </a:prstGeom>
          <a:noFill/>
        </p:spPr>
        <p:txBody>
          <a:bodyPr wrap="none" rtlCol="0">
            <a:spAutoFit/>
          </a:bodyPr>
          <a:lstStyle/>
          <a:p>
            <a:r>
              <a:rPr kumimoji="1" lang="ja-JP" altLang="en-US" dirty="0">
                <a:solidFill>
                  <a:srgbClr val="0432FF"/>
                </a:solidFill>
                <a:latin typeface="Meiryo" charset="-128"/>
                <a:ea typeface="Meiryo" charset="-128"/>
                <a:cs typeface="Meiryo" charset="-128"/>
              </a:rPr>
              <a:t>フラッシュストレージ</a:t>
            </a:r>
          </a:p>
        </p:txBody>
      </p:sp>
      <p:sp>
        <p:nvSpPr>
          <p:cNvPr id="6" name="上矢印 5"/>
          <p:cNvSpPr/>
          <p:nvPr/>
        </p:nvSpPr>
        <p:spPr>
          <a:xfrm>
            <a:off x="277785" y="1064398"/>
            <a:ext cx="728869" cy="5065226"/>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1200">
                <a:solidFill>
                  <a:srgbClr val="FFFFFF"/>
                </a:solidFill>
                <a:latin typeface="HGPSoeiKakugothicUB" charset="-128"/>
                <a:ea typeface="HGPSoeiKakugothicUB" charset="-128"/>
                <a:cs typeface="HGPSoeiKakugothicUB" charset="-128"/>
              </a:rPr>
              <a:t>高速</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8" name="テキスト ボックス 17"/>
          <p:cNvSpPr txBox="1"/>
          <p:nvPr/>
        </p:nvSpPr>
        <p:spPr>
          <a:xfrm>
            <a:off x="5261400" y="4620617"/>
            <a:ext cx="2954655" cy="276999"/>
          </a:xfrm>
          <a:prstGeom prst="rect">
            <a:avLst/>
          </a:prstGeom>
          <a:noFill/>
        </p:spPr>
        <p:txBody>
          <a:bodyPr wrap="none" rtlCol="0">
            <a:spAutoFit/>
          </a:bodyPr>
          <a:lstStyle/>
          <a:p>
            <a:r>
              <a:rPr kumimoji="1" lang="ja-JP" altLang="en-US" sz="1200" dirty="0">
                <a:solidFill>
                  <a:srgbClr val="009051"/>
                </a:solidFill>
                <a:latin typeface="Meiryo" charset="-128"/>
                <a:ea typeface="Meiryo" charset="-128"/>
                <a:cs typeface="Meiryo" charset="-128"/>
              </a:rPr>
              <a:t>物理的スピードと電子的スピードの違い</a:t>
            </a:r>
          </a:p>
        </p:txBody>
      </p:sp>
      <p:sp>
        <p:nvSpPr>
          <p:cNvPr id="67" name="テキスト ボックス 66"/>
          <p:cNvSpPr txBox="1"/>
          <p:nvPr/>
        </p:nvSpPr>
        <p:spPr>
          <a:xfrm>
            <a:off x="4572000" y="2572793"/>
            <a:ext cx="4339650" cy="461665"/>
          </a:xfrm>
          <a:prstGeom prst="rect">
            <a:avLst/>
          </a:prstGeom>
          <a:noFill/>
        </p:spPr>
        <p:txBody>
          <a:bodyPr wrap="none" rtlCol="0">
            <a:spAutoFit/>
          </a:bodyPr>
          <a:lstStyle/>
          <a:p>
            <a:r>
              <a:rPr kumimoji="1" lang="en-US" altLang="ja-JP" sz="1200" dirty="0">
                <a:solidFill>
                  <a:srgbClr val="0070C0"/>
                </a:solidFill>
                <a:latin typeface="Meiryo" charset="-128"/>
                <a:ea typeface="Meiryo" charset="-128"/>
                <a:cs typeface="Meiryo" charset="-128"/>
              </a:rPr>
              <a:t>HDD</a:t>
            </a:r>
            <a:r>
              <a:rPr kumimoji="1" lang="ja-JP" altLang="en-US" sz="1200" dirty="0">
                <a:solidFill>
                  <a:srgbClr val="0070C0"/>
                </a:solidFill>
                <a:latin typeface="Meiryo" charset="-128"/>
                <a:ea typeface="Meiryo" charset="-128"/>
                <a:cs typeface="Meiryo" charset="-128"/>
              </a:rPr>
              <a:t>代替を前提とした設計か</a:t>
            </a:r>
            <a:endParaRPr kumimoji="1" lang="en-US" altLang="ja-JP" sz="1200" dirty="0">
              <a:solidFill>
                <a:srgbClr val="0070C0"/>
              </a:solidFill>
              <a:latin typeface="Meiryo" charset="-128"/>
              <a:ea typeface="Meiryo" charset="-128"/>
              <a:cs typeface="Meiryo" charset="-128"/>
            </a:endParaRPr>
          </a:p>
          <a:p>
            <a:r>
              <a:rPr kumimoji="1" lang="ja-JP" altLang="en-US" sz="1200" dirty="0">
                <a:solidFill>
                  <a:srgbClr val="0070C0"/>
                </a:solidFill>
                <a:latin typeface="Meiryo" charset="-128"/>
                <a:ea typeface="Meiryo" charset="-128"/>
                <a:cs typeface="Meiryo" charset="-128"/>
              </a:rPr>
              <a:t>フラッシュメモリーの性能に最適化された専用設計かの違い</a:t>
            </a:r>
          </a:p>
        </p:txBody>
      </p:sp>
      <p:sp>
        <p:nvSpPr>
          <p:cNvPr id="16" name="正方形/長方形 15"/>
          <p:cNvSpPr/>
          <p:nvPr/>
        </p:nvSpPr>
        <p:spPr>
          <a:xfrm>
            <a:off x="6334147" y="767522"/>
            <a:ext cx="2577503" cy="584775"/>
          </a:xfrm>
          <a:prstGeom prst="rect">
            <a:avLst/>
          </a:prstGeom>
        </p:spPr>
        <p:txBody>
          <a:bodyPr wrap="square">
            <a:spAutoFit/>
          </a:bodyPr>
          <a:lstStyle/>
          <a:p>
            <a:r>
              <a:rPr lang="en-US" altLang="ja-JP" sz="800" dirty="0" err="1">
                <a:solidFill>
                  <a:schemeClr val="tx1">
                    <a:lumMod val="50000"/>
                    <a:lumOff val="50000"/>
                  </a:schemeClr>
                </a:solidFill>
                <a:latin typeface="Meiryo" charset="-128"/>
                <a:ea typeface="Meiryo" charset="-128"/>
                <a:cs typeface="Meiryo" charset="-128"/>
              </a:rPr>
              <a:t>SATA:Serial</a:t>
            </a:r>
            <a:r>
              <a:rPr lang="en-US" altLang="ja-JP" sz="800" dirty="0">
                <a:solidFill>
                  <a:schemeClr val="tx1">
                    <a:lumMod val="50000"/>
                    <a:lumOff val="50000"/>
                  </a:schemeClr>
                </a:solidFill>
                <a:latin typeface="Meiryo" charset="-128"/>
                <a:ea typeface="Meiryo" charset="-128"/>
                <a:cs typeface="Meiryo" charset="-128"/>
              </a:rPr>
              <a:t> Advanced Technology Attachment</a:t>
            </a:r>
          </a:p>
          <a:p>
            <a:r>
              <a:rPr lang="en-US" altLang="ja-JP" sz="800" dirty="0" err="1">
                <a:solidFill>
                  <a:schemeClr val="tx1">
                    <a:lumMod val="50000"/>
                    <a:lumOff val="50000"/>
                  </a:schemeClr>
                </a:solidFill>
                <a:latin typeface="Meiryo" charset="-128"/>
                <a:ea typeface="Meiryo" charset="-128"/>
                <a:cs typeface="Meiryo" charset="-128"/>
              </a:rPr>
              <a:t>SAS:Serial</a:t>
            </a:r>
            <a:r>
              <a:rPr lang="en-US" altLang="ja-JP" sz="800" dirty="0">
                <a:solidFill>
                  <a:schemeClr val="tx1">
                    <a:lumMod val="50000"/>
                    <a:lumOff val="50000"/>
                  </a:schemeClr>
                </a:solidFill>
                <a:latin typeface="Meiryo" charset="-128"/>
                <a:ea typeface="Meiryo" charset="-128"/>
                <a:cs typeface="Meiryo" charset="-128"/>
              </a:rPr>
              <a:t> Attached SCSI</a:t>
            </a:r>
          </a:p>
          <a:p>
            <a:r>
              <a:rPr lang="en-US" altLang="ja-JP" sz="800" dirty="0" err="1">
                <a:solidFill>
                  <a:schemeClr val="tx1">
                    <a:lumMod val="50000"/>
                    <a:lumOff val="50000"/>
                  </a:schemeClr>
                </a:solidFill>
                <a:latin typeface="Meiryo" charset="-128"/>
                <a:ea typeface="Meiryo" charset="-128"/>
                <a:cs typeface="Meiryo" charset="-128"/>
              </a:rPr>
              <a:t>PCIe:</a:t>
            </a:r>
            <a:r>
              <a:rPr lang="en-US" altLang="ja-JP" sz="800" dirty="0" err="1">
                <a:solidFill>
                  <a:schemeClr val="tx1">
                    <a:lumMod val="50000"/>
                    <a:lumOff val="50000"/>
                  </a:schemeClr>
                </a:solidFill>
              </a:rPr>
              <a:t>Peripheral</a:t>
            </a:r>
            <a:r>
              <a:rPr lang="en-US" altLang="ja-JP" sz="800" dirty="0">
                <a:solidFill>
                  <a:schemeClr val="tx1">
                    <a:lumMod val="50000"/>
                    <a:lumOff val="50000"/>
                  </a:schemeClr>
                </a:solidFill>
              </a:rPr>
              <a:t> Component Interconnect Express</a:t>
            </a:r>
            <a:endParaRPr lang="en-US" altLang="ja-JP" sz="800" dirty="0">
              <a:solidFill>
                <a:schemeClr val="tx1">
                  <a:lumMod val="50000"/>
                  <a:lumOff val="50000"/>
                </a:schemeClr>
              </a:solidFill>
              <a:latin typeface="Meiryo" charset="-128"/>
              <a:ea typeface="Meiryo" charset="-128"/>
              <a:cs typeface="Meiryo" charset="-128"/>
            </a:endParaRPr>
          </a:p>
          <a:p>
            <a:r>
              <a:rPr lang="en-US" altLang="ja-JP" sz="800" dirty="0" err="1">
                <a:solidFill>
                  <a:schemeClr val="tx1">
                    <a:lumMod val="50000"/>
                    <a:lumOff val="50000"/>
                  </a:schemeClr>
                </a:solidFill>
                <a:latin typeface="Meiryo" charset="-128"/>
                <a:ea typeface="Meiryo" charset="-128"/>
                <a:cs typeface="Meiryo" charset="-128"/>
              </a:rPr>
              <a:t>NVMe</a:t>
            </a:r>
            <a:r>
              <a:rPr lang="ja-JP" altLang="en-US" sz="800" dirty="0">
                <a:solidFill>
                  <a:schemeClr val="tx1">
                    <a:lumMod val="50000"/>
                    <a:lumOff val="50000"/>
                  </a:schemeClr>
                </a:solidFill>
                <a:latin typeface="Meiryo" charset="-128"/>
                <a:ea typeface="Meiryo" charset="-128"/>
                <a:cs typeface="Meiryo" charset="-128"/>
              </a:rPr>
              <a:t>：</a:t>
            </a:r>
            <a:r>
              <a:rPr lang="en-US" altLang="ja-JP" sz="800" dirty="0">
                <a:solidFill>
                  <a:schemeClr val="tx1">
                    <a:lumMod val="50000"/>
                    <a:lumOff val="50000"/>
                  </a:schemeClr>
                </a:solidFill>
                <a:latin typeface="Meiryo" charset="-128"/>
                <a:ea typeface="Meiryo" charset="-128"/>
                <a:cs typeface="Meiryo" charset="-128"/>
              </a:rPr>
              <a:t>Non-Volatile Memory Express</a:t>
            </a:r>
            <a:endParaRPr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431363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F544BC-98F9-F14E-B1C7-1B32631491B0}"/>
              </a:ext>
            </a:extLst>
          </p:cNvPr>
          <p:cNvSpPr>
            <a:spLocks noGrp="1"/>
          </p:cNvSpPr>
          <p:nvPr>
            <p:ph type="title"/>
          </p:nvPr>
        </p:nvSpPr>
        <p:spPr/>
        <p:txBody>
          <a:bodyPr/>
          <a:lstStyle/>
          <a:p>
            <a:r>
              <a:rPr kumimoji="1" lang="en-US" altLang="ja-JP" dirty="0" err="1"/>
              <a:t>NVMe</a:t>
            </a:r>
            <a:r>
              <a:rPr kumimoji="1" lang="ja-JP" altLang="en-US"/>
              <a:t>と</a:t>
            </a:r>
            <a:r>
              <a:rPr kumimoji="1" lang="en-US" altLang="ja-JP" dirty="0" err="1"/>
              <a:t>NVMe-oF</a:t>
            </a:r>
            <a:endParaRPr kumimoji="1" lang="ja-JP" altLang="en-US"/>
          </a:p>
        </p:txBody>
      </p:sp>
      <p:sp>
        <p:nvSpPr>
          <p:cNvPr id="3" name="スライド番号プレースホルダー 2">
            <a:extLst>
              <a:ext uri="{FF2B5EF4-FFF2-40B4-BE49-F238E27FC236}">
                <a16:creationId xmlns:a16="http://schemas.microsoft.com/office/drawing/2014/main" id="{75302E34-3D85-A84C-9F41-A93B8B7E7326}"/>
              </a:ext>
            </a:extLst>
          </p:cNvPr>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pic>
        <p:nvPicPr>
          <p:cNvPr id="4" name="図 3">
            <a:extLst>
              <a:ext uri="{FF2B5EF4-FFF2-40B4-BE49-F238E27FC236}">
                <a16:creationId xmlns:a16="http://schemas.microsoft.com/office/drawing/2014/main" id="{D38D0C67-86C3-A94E-8673-382C0B8D4EA6}"/>
              </a:ext>
            </a:extLst>
          </p:cNvPr>
          <p:cNvPicPr>
            <a:picLocks noChangeAspect="1"/>
          </p:cNvPicPr>
          <p:nvPr/>
        </p:nvPicPr>
        <p:blipFill>
          <a:blip r:embed="rId2"/>
          <a:stretch>
            <a:fillRect/>
          </a:stretch>
        </p:blipFill>
        <p:spPr>
          <a:xfrm>
            <a:off x="521212" y="953480"/>
            <a:ext cx="7645400" cy="2489200"/>
          </a:xfrm>
          <a:prstGeom prst="rect">
            <a:avLst/>
          </a:prstGeom>
        </p:spPr>
      </p:pic>
      <p:pic>
        <p:nvPicPr>
          <p:cNvPr id="6" name="図 5">
            <a:extLst>
              <a:ext uri="{FF2B5EF4-FFF2-40B4-BE49-F238E27FC236}">
                <a16:creationId xmlns:a16="http://schemas.microsoft.com/office/drawing/2014/main" id="{9830EB66-41FF-DD48-A2EA-C50CE196B455}"/>
              </a:ext>
            </a:extLst>
          </p:cNvPr>
          <p:cNvPicPr>
            <a:picLocks noChangeAspect="1"/>
          </p:cNvPicPr>
          <p:nvPr/>
        </p:nvPicPr>
        <p:blipFill>
          <a:blip r:embed="rId3"/>
          <a:stretch>
            <a:fillRect/>
          </a:stretch>
        </p:blipFill>
        <p:spPr>
          <a:xfrm>
            <a:off x="825500" y="3636962"/>
            <a:ext cx="7493000" cy="2946400"/>
          </a:xfrm>
          <a:prstGeom prst="rect">
            <a:avLst/>
          </a:prstGeom>
        </p:spPr>
      </p:pic>
    </p:spTree>
    <p:extLst>
      <p:ext uri="{BB962C8B-B14F-4D97-AF65-F5344CB8AC3E}">
        <p14:creationId xmlns:p14="http://schemas.microsoft.com/office/powerpoint/2010/main" val="3364653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フラッシュ</a:t>
            </a:r>
            <a:r>
              <a:rPr kumimoji="1" lang="ja-JP" altLang="en-US" dirty="0"/>
              <a:t>とハードディスクの</a:t>
            </a:r>
            <a:r>
              <a:rPr kumimoji="1" lang="en-US" altLang="ja-JP" dirty="0"/>
              <a:t>GB</a:t>
            </a:r>
            <a:r>
              <a:rPr kumimoji="1" lang="ja-JP" altLang="en-US" dirty="0"/>
              <a:t>単価の推移比較</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pic>
        <p:nvPicPr>
          <p:cNvPr id="4" name="図 3"/>
          <p:cNvPicPr>
            <a:picLocks noChangeAspect="1"/>
          </p:cNvPicPr>
          <p:nvPr/>
        </p:nvPicPr>
        <p:blipFill>
          <a:blip r:embed="rId2"/>
          <a:stretch>
            <a:fillRect/>
          </a:stretch>
        </p:blipFill>
        <p:spPr>
          <a:xfrm>
            <a:off x="950794" y="1992535"/>
            <a:ext cx="7242411" cy="2933379"/>
          </a:xfrm>
          <a:prstGeom prst="rect">
            <a:avLst/>
          </a:prstGeom>
        </p:spPr>
      </p:pic>
    </p:spTree>
    <p:extLst>
      <p:ext uri="{BB962C8B-B14F-4D97-AF65-F5344CB8AC3E}">
        <p14:creationId xmlns:p14="http://schemas.microsoft.com/office/powerpoint/2010/main" val="742783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Not Only SQL = NoSQL</a:t>
            </a:r>
            <a:endParaRPr kumimoji="1" lang="ja-JP" altLang="en-US" dirty="0"/>
          </a:p>
        </p:txBody>
      </p:sp>
      <p:sp>
        <p:nvSpPr>
          <p:cNvPr id="4" name="正方形/長方形 3"/>
          <p:cNvSpPr/>
          <p:nvPr/>
        </p:nvSpPr>
        <p:spPr bwMode="auto">
          <a:xfrm>
            <a:off x="356666" y="988186"/>
            <a:ext cx="2203648" cy="175501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a:solidFill>
                  <a:schemeClr val="bg1"/>
                </a:solidFill>
                <a:latin typeface="Meiryo" panose="020B0604030504040204" pitchFamily="34" charset="-128"/>
                <a:ea typeface="Meiryo" panose="020B0604030504040204" pitchFamily="34" charset="-128"/>
              </a:rPr>
              <a:t>キーバリュー</a:t>
            </a:r>
            <a:endParaRPr kumimoji="0" lang="en-US" altLang="ja-JP" sz="2000" dirty="0">
              <a:solidFill>
                <a:schemeClr val="bg1"/>
              </a:solidFill>
              <a:latin typeface="Meiryo" panose="020B0604030504040204" pitchFamily="34" charset="-128"/>
              <a:ea typeface="Meiryo" panose="020B0604030504040204" pitchFamily="34" charset="-128"/>
            </a:endParaRPr>
          </a:p>
        </p:txBody>
      </p:sp>
      <p:sp>
        <p:nvSpPr>
          <p:cNvPr id="5" name="正方形/長方形 4"/>
          <p:cNvSpPr/>
          <p:nvPr/>
        </p:nvSpPr>
        <p:spPr bwMode="auto">
          <a:xfrm>
            <a:off x="2660652" y="988186"/>
            <a:ext cx="3890749" cy="1755010"/>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dirty="0">
                <a:solidFill>
                  <a:schemeClr val="bg1"/>
                </a:solidFill>
                <a:latin typeface="Meiryo" panose="020B0604030504040204" pitchFamily="34" charset="-128"/>
                <a:ea typeface="Meiryo" panose="020B0604030504040204" pitchFamily="34" charset="-128"/>
              </a:rPr>
              <a:t>Key Value Store (KVS)</a:t>
            </a:r>
          </a:p>
          <a:p>
            <a:pPr>
              <a:spcBef>
                <a:spcPct val="20000"/>
              </a:spcBef>
            </a:pP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キー </a:t>
            </a:r>
            <a:r>
              <a:rPr kumimoji="0" lang="en-US" altLang="ja-JP" sz="1400" dirty="0">
                <a:solidFill>
                  <a:schemeClr val="bg1"/>
                </a:solidFill>
                <a:latin typeface="Meiryo" panose="020B0604030504040204" pitchFamily="34" charset="-128"/>
                <a:ea typeface="Meiryo" panose="020B0604030504040204" pitchFamily="34" charset="-128"/>
              </a:rPr>
              <a:t>(Key) </a:t>
            </a:r>
            <a:r>
              <a:rPr kumimoji="0" lang="ja-JP" altLang="en-US" sz="1400" dirty="0">
                <a:solidFill>
                  <a:schemeClr val="bg1"/>
                </a:solidFill>
                <a:latin typeface="Meiryo" panose="020B0604030504040204" pitchFamily="34" charset="-128"/>
                <a:ea typeface="Meiryo" panose="020B0604030504040204" pitchFamily="34" charset="-128"/>
              </a:rPr>
              <a:t>と値 </a:t>
            </a:r>
            <a:r>
              <a:rPr kumimoji="0" lang="en-US" altLang="ja-JP" sz="1400" dirty="0">
                <a:solidFill>
                  <a:schemeClr val="bg1"/>
                </a:solidFill>
                <a:latin typeface="Meiryo" panose="020B0604030504040204" pitchFamily="34" charset="-128"/>
                <a:ea typeface="Meiryo" panose="020B0604030504040204" pitchFamily="34" charset="-128"/>
              </a:rPr>
              <a:t>(Value) </a:t>
            </a:r>
            <a:r>
              <a:rPr kumimoji="0" lang="ja-JP" altLang="en-US" sz="1400" dirty="0">
                <a:solidFill>
                  <a:schemeClr val="bg1"/>
                </a:solidFill>
                <a:latin typeface="Meiryo" panose="020B0604030504040204" pitchFamily="34" charset="-128"/>
                <a:ea typeface="Meiryo" panose="020B0604030504040204" pitchFamily="34" charset="-128"/>
              </a:rPr>
              <a:t>の単純な組み合わせ</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機能はミニマム</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大規模データの分散処理に向く</a:t>
            </a:r>
          </a:p>
        </p:txBody>
      </p:sp>
      <p:sp>
        <p:nvSpPr>
          <p:cNvPr id="10" name="正方形/長方形 9"/>
          <p:cNvSpPr/>
          <p:nvPr/>
        </p:nvSpPr>
        <p:spPr bwMode="auto">
          <a:xfrm>
            <a:off x="356666" y="2820292"/>
            <a:ext cx="2203648" cy="175501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ソート済み</a:t>
            </a:r>
            <a:endParaRPr kumimoji="0" lang="en-US" altLang="ja-JP" sz="20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カラム指向</a:t>
            </a:r>
            <a:endParaRPr kumimoji="0" lang="en-US" altLang="ja-JP" sz="2000" dirty="0">
              <a:solidFill>
                <a:schemeClr val="bg1"/>
              </a:solidFill>
              <a:latin typeface="Meiryo" panose="020B0604030504040204" pitchFamily="34" charset="-128"/>
              <a:ea typeface="Meiryo" panose="020B0604030504040204" pitchFamily="34" charset="-128"/>
            </a:endParaRPr>
          </a:p>
        </p:txBody>
      </p:sp>
      <p:sp>
        <p:nvSpPr>
          <p:cNvPr id="11" name="正方形/長方形 10"/>
          <p:cNvSpPr/>
          <p:nvPr/>
        </p:nvSpPr>
        <p:spPr bwMode="auto">
          <a:xfrm>
            <a:off x="2660652" y="2820292"/>
            <a:ext cx="3890749" cy="1755010"/>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dirty="0">
                <a:solidFill>
                  <a:schemeClr val="bg1"/>
                </a:solidFill>
                <a:latin typeface="Meiryo" panose="020B0604030504040204" pitchFamily="34" charset="-128"/>
                <a:ea typeface="Meiryo" panose="020B0604030504040204" pitchFamily="34" charset="-128"/>
              </a:rPr>
              <a:t>KVS</a:t>
            </a:r>
            <a:r>
              <a:rPr kumimoji="0" lang="ja-JP" altLang="en-US" dirty="0">
                <a:solidFill>
                  <a:schemeClr val="bg1"/>
                </a:solidFill>
                <a:latin typeface="Meiryo" panose="020B0604030504040204" pitchFamily="34" charset="-128"/>
                <a:ea typeface="Meiryo" panose="020B0604030504040204" pitchFamily="34" charset="-128"/>
              </a:rPr>
              <a:t>の</a:t>
            </a:r>
            <a:r>
              <a:rPr kumimoji="0" lang="en-US" altLang="ja-JP" dirty="0">
                <a:solidFill>
                  <a:schemeClr val="bg1"/>
                </a:solidFill>
                <a:latin typeface="Meiryo" panose="020B0604030504040204" pitchFamily="34" charset="-128"/>
                <a:ea typeface="Meiryo" panose="020B0604030504040204" pitchFamily="34" charset="-128"/>
              </a:rPr>
              <a:t>Value</a:t>
            </a:r>
            <a:r>
              <a:rPr kumimoji="0" lang="ja-JP" altLang="en-US" dirty="0">
                <a:solidFill>
                  <a:schemeClr val="bg1"/>
                </a:solidFill>
                <a:latin typeface="Meiryo" panose="020B0604030504040204" pitchFamily="34" charset="-128"/>
                <a:ea typeface="Meiryo" panose="020B0604030504040204" pitchFamily="34" charset="-128"/>
              </a:rPr>
              <a:t>を列方向に拡張</a:t>
            </a:r>
            <a:endParaRPr kumimoji="0" lang="en-US" altLang="ja-JP" dirty="0">
              <a:solidFill>
                <a:schemeClr val="bg1"/>
              </a:solidFill>
              <a:latin typeface="Meiryo" panose="020B0604030504040204" pitchFamily="34" charset="-128"/>
              <a:ea typeface="Meiryo" panose="020B0604030504040204" pitchFamily="34" charset="-128"/>
            </a:endParaRPr>
          </a:p>
          <a:p>
            <a:pPr>
              <a:spcBef>
                <a:spcPct val="20000"/>
              </a:spcBef>
            </a:pP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en-US" altLang="ja-JP" sz="1400" dirty="0">
                <a:solidFill>
                  <a:schemeClr val="bg1"/>
                </a:solidFill>
                <a:latin typeface="Meiryo" panose="020B0604030504040204" pitchFamily="34" charset="-128"/>
                <a:ea typeface="Meiryo" panose="020B0604030504040204" pitchFamily="34" charset="-128"/>
              </a:rPr>
              <a:t>KVS</a:t>
            </a:r>
            <a:r>
              <a:rPr kumimoji="0" lang="ja-JP" altLang="en-US" sz="1400" dirty="0">
                <a:solidFill>
                  <a:schemeClr val="bg1"/>
                </a:solidFill>
                <a:latin typeface="Meiryo" panose="020B0604030504040204" pitchFamily="34" charset="-128"/>
                <a:ea typeface="Meiryo" panose="020B0604030504040204" pitchFamily="34" charset="-128"/>
              </a:rPr>
              <a:t>よりも複雑なデータを持つことができる</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非構造化データも取扱い可能</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大規模データの分散処理に向く</a:t>
            </a:r>
          </a:p>
        </p:txBody>
      </p:sp>
      <p:sp>
        <p:nvSpPr>
          <p:cNvPr id="12" name="正方形/長方形 11"/>
          <p:cNvSpPr/>
          <p:nvPr/>
        </p:nvSpPr>
        <p:spPr bwMode="auto">
          <a:xfrm>
            <a:off x="356665" y="4658336"/>
            <a:ext cx="2203648" cy="175501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ドキュメント</a:t>
            </a:r>
            <a:endParaRPr kumimoji="0" lang="en-US" altLang="ja-JP" sz="20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ja-JP" altLang="en-US" sz="2000" dirty="0">
                <a:solidFill>
                  <a:schemeClr val="bg1"/>
                </a:solidFill>
                <a:latin typeface="Meiryo" panose="020B0604030504040204" pitchFamily="34" charset="-128"/>
                <a:ea typeface="Meiryo" panose="020B0604030504040204" pitchFamily="34" charset="-128"/>
              </a:rPr>
              <a:t>指向</a:t>
            </a:r>
          </a:p>
        </p:txBody>
      </p:sp>
      <p:sp>
        <p:nvSpPr>
          <p:cNvPr id="13" name="正方形/長方形 12"/>
          <p:cNvSpPr/>
          <p:nvPr/>
        </p:nvSpPr>
        <p:spPr bwMode="auto">
          <a:xfrm>
            <a:off x="2660651" y="4658336"/>
            <a:ext cx="3890749" cy="1755010"/>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dirty="0">
                <a:solidFill>
                  <a:schemeClr val="bg1"/>
                </a:solidFill>
                <a:latin typeface="Meiryo" panose="020B0604030504040204" pitchFamily="34" charset="-128"/>
                <a:ea typeface="Meiryo" panose="020B0604030504040204" pitchFamily="34" charset="-128"/>
              </a:rPr>
              <a:t>木構造のデータに向く</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en-US" altLang="ja-JP" sz="1400" dirty="0">
                <a:solidFill>
                  <a:schemeClr val="bg1"/>
                </a:solidFill>
                <a:latin typeface="Meiryo" panose="020B0604030504040204" pitchFamily="34" charset="-128"/>
                <a:ea typeface="Meiryo" panose="020B0604030504040204" pitchFamily="34" charset="-128"/>
              </a:rPr>
              <a:t>RDBMS</a:t>
            </a:r>
            <a:r>
              <a:rPr kumimoji="0" lang="ja-JP" altLang="en-US" sz="1400" dirty="0">
                <a:solidFill>
                  <a:schemeClr val="bg1"/>
                </a:solidFill>
                <a:latin typeface="Meiryo" panose="020B0604030504040204" pitchFamily="34" charset="-128"/>
                <a:ea typeface="Meiryo" panose="020B0604030504040204" pitchFamily="34" charset="-128"/>
              </a:rPr>
              <a:t>で必須のスキーマが必要無い</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データ構造が柔軟で、追加・変更が簡単</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非構造化データに向く</a:t>
            </a:r>
            <a:endParaRPr kumimoji="0" lang="en-US" altLang="ja-JP" sz="1400" dirty="0">
              <a:solidFill>
                <a:schemeClr val="bg1"/>
              </a:solidFill>
              <a:latin typeface="Meiryo" panose="020B0604030504040204" pitchFamily="34" charset="-128"/>
              <a:ea typeface="Meiryo" panose="020B0604030504040204" pitchFamily="34" charset="-128"/>
            </a:endParaRPr>
          </a:p>
          <a:p>
            <a:pPr>
              <a:spcBef>
                <a:spcPct val="20000"/>
              </a:spcBef>
            </a:pPr>
            <a:r>
              <a:rPr kumimoji="0" lang="ja-JP" altLang="en-US" sz="1400" dirty="0">
                <a:solidFill>
                  <a:schemeClr val="bg1"/>
                </a:solidFill>
                <a:latin typeface="Meiryo" panose="020B0604030504040204" pitchFamily="34" charset="-128"/>
                <a:ea typeface="Meiryo" panose="020B0604030504040204" pitchFamily="34" charset="-128"/>
              </a:rPr>
              <a:t>分散処理しやすい</a:t>
            </a:r>
          </a:p>
        </p:txBody>
      </p:sp>
      <p:sp>
        <p:nvSpPr>
          <p:cNvPr id="14" name="正方形/長方形 13"/>
          <p:cNvSpPr/>
          <p:nvPr/>
        </p:nvSpPr>
        <p:spPr bwMode="auto">
          <a:xfrm>
            <a:off x="6636279" y="988186"/>
            <a:ext cx="2203648" cy="1755010"/>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400" dirty="0">
                <a:solidFill>
                  <a:schemeClr val="bg1"/>
                </a:solidFill>
                <a:latin typeface="Meiryo" panose="020B0604030504040204" pitchFamily="34" charset="-128"/>
                <a:ea typeface="Meiryo" panose="020B0604030504040204" pitchFamily="34" charset="-128"/>
              </a:rPr>
              <a:t>Dynamo</a:t>
            </a:r>
          </a:p>
          <a:p>
            <a:pPr algn="ctr">
              <a:spcBef>
                <a:spcPct val="20000"/>
              </a:spcBef>
            </a:pPr>
            <a:r>
              <a:rPr kumimoji="0" lang="en-US" altLang="ja-JP" sz="2400" dirty="0" err="1">
                <a:solidFill>
                  <a:schemeClr val="bg1"/>
                </a:solidFill>
                <a:latin typeface="Meiryo" panose="020B0604030504040204" pitchFamily="34" charset="-128"/>
                <a:ea typeface="Meiryo" panose="020B0604030504040204" pitchFamily="34" charset="-128"/>
              </a:rPr>
              <a:t>Riak</a:t>
            </a:r>
            <a:endParaRPr kumimoji="0" lang="en-US" altLang="ja-JP" sz="24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en-US" altLang="ja-JP" sz="2400" dirty="0" err="1">
                <a:solidFill>
                  <a:schemeClr val="bg1"/>
                </a:solidFill>
                <a:latin typeface="Meiryo" panose="020B0604030504040204" pitchFamily="34" charset="-128"/>
                <a:ea typeface="Meiryo" panose="020B0604030504040204" pitchFamily="34" charset="-128"/>
              </a:rPr>
              <a:t>Redis</a:t>
            </a:r>
            <a:endParaRPr kumimoji="0" lang="en-US" altLang="ja-JP" sz="2400" dirty="0">
              <a:solidFill>
                <a:schemeClr val="bg1"/>
              </a:solidFill>
              <a:latin typeface="Meiryo" panose="020B0604030504040204" pitchFamily="34" charset="-128"/>
              <a:ea typeface="Meiryo" panose="020B0604030504040204" pitchFamily="34" charset="-128"/>
            </a:endParaRPr>
          </a:p>
        </p:txBody>
      </p:sp>
      <p:sp>
        <p:nvSpPr>
          <p:cNvPr id="15" name="正方形/長方形 14"/>
          <p:cNvSpPr/>
          <p:nvPr/>
        </p:nvSpPr>
        <p:spPr bwMode="auto">
          <a:xfrm>
            <a:off x="6636279" y="2820292"/>
            <a:ext cx="2203648" cy="1755010"/>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400" dirty="0">
                <a:solidFill>
                  <a:schemeClr val="bg1"/>
                </a:solidFill>
                <a:latin typeface="Meiryo" panose="020B0604030504040204" pitchFamily="34" charset="-128"/>
                <a:ea typeface="Meiryo" panose="020B0604030504040204" pitchFamily="34" charset="-128"/>
              </a:rPr>
              <a:t>Cassandra</a:t>
            </a:r>
          </a:p>
          <a:p>
            <a:pPr algn="ctr">
              <a:spcBef>
                <a:spcPct val="20000"/>
              </a:spcBef>
            </a:pPr>
            <a:r>
              <a:rPr kumimoji="0" lang="en-US" altLang="ja-JP" sz="2400" dirty="0" err="1">
                <a:solidFill>
                  <a:schemeClr val="bg1"/>
                </a:solidFill>
                <a:latin typeface="Meiryo" panose="020B0604030504040204" pitchFamily="34" charset="-128"/>
                <a:ea typeface="Meiryo" panose="020B0604030504040204" pitchFamily="34" charset="-128"/>
              </a:rPr>
              <a:t>HBase</a:t>
            </a:r>
            <a:endParaRPr kumimoji="0" lang="en-US" altLang="ja-JP" sz="2400" dirty="0">
              <a:solidFill>
                <a:schemeClr val="bg1"/>
              </a:solidFill>
              <a:latin typeface="Meiryo" panose="020B0604030504040204" pitchFamily="34" charset="-128"/>
              <a:ea typeface="Meiryo" panose="020B0604030504040204" pitchFamily="34" charset="-128"/>
            </a:endParaRPr>
          </a:p>
        </p:txBody>
      </p:sp>
      <p:sp>
        <p:nvSpPr>
          <p:cNvPr id="16" name="正方形/長方形 15"/>
          <p:cNvSpPr/>
          <p:nvPr/>
        </p:nvSpPr>
        <p:spPr bwMode="auto">
          <a:xfrm>
            <a:off x="6636278" y="4658336"/>
            <a:ext cx="2203648" cy="1755010"/>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400" dirty="0" err="1">
                <a:solidFill>
                  <a:schemeClr val="bg1"/>
                </a:solidFill>
                <a:latin typeface="Meiryo" panose="020B0604030504040204" pitchFamily="34" charset="-128"/>
                <a:ea typeface="Meiryo" panose="020B0604030504040204" pitchFamily="34" charset="-128"/>
              </a:rPr>
              <a:t>MongoDB</a:t>
            </a:r>
            <a:endParaRPr kumimoji="0" lang="en-US" altLang="ja-JP" sz="24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en-US" altLang="ja-JP" sz="2400" dirty="0" err="1">
                <a:solidFill>
                  <a:schemeClr val="bg1"/>
                </a:solidFill>
                <a:latin typeface="Meiryo" panose="020B0604030504040204" pitchFamily="34" charset="-128"/>
                <a:ea typeface="Meiryo" panose="020B0604030504040204" pitchFamily="34" charset="-128"/>
              </a:rPr>
              <a:t>CouchDB</a:t>
            </a:r>
            <a:endParaRPr kumimoji="0" lang="en-US" altLang="ja-JP" sz="2400" dirty="0">
              <a:solidFill>
                <a:schemeClr val="bg1"/>
              </a:solidFill>
              <a:latin typeface="Meiryo" panose="020B0604030504040204" pitchFamily="34" charset="-128"/>
              <a:ea typeface="Meiryo" panose="020B0604030504040204" pitchFamily="34" charset="-128"/>
            </a:endParaRPr>
          </a:p>
          <a:p>
            <a:pPr algn="ctr">
              <a:spcBef>
                <a:spcPct val="20000"/>
              </a:spcBef>
            </a:pPr>
            <a:r>
              <a:rPr kumimoji="0" lang="en-US" altLang="ja-JP" sz="2400" dirty="0">
                <a:solidFill>
                  <a:schemeClr val="bg1"/>
                </a:solidFill>
                <a:latin typeface="Meiryo" panose="020B0604030504040204" pitchFamily="34" charset="-128"/>
                <a:ea typeface="Meiryo" panose="020B0604030504040204" pitchFamily="34" charset="-128"/>
              </a:rPr>
              <a:t>XMLDB</a:t>
            </a:r>
            <a:endParaRPr kumimoji="0" lang="ja-JP" altLang="en-US" sz="2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97108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09EDFE-9DD9-2946-A2F8-5D28ECB6F54D}"/>
              </a:ext>
            </a:extLst>
          </p:cNvPr>
          <p:cNvSpPr>
            <a:spLocks noGrp="1"/>
          </p:cNvSpPr>
          <p:nvPr>
            <p:ph type="title"/>
          </p:nvPr>
        </p:nvSpPr>
        <p:spPr/>
        <p:txBody>
          <a:bodyPr/>
          <a:lstStyle/>
          <a:p>
            <a:r>
              <a:rPr kumimoji="1" lang="en-US" altLang="ja-JP" dirty="0"/>
              <a:t>HDD</a:t>
            </a:r>
            <a:r>
              <a:rPr kumimoji="1" lang="ja-JP" altLang="en-US"/>
              <a:t>からオールフラッシュへの移行が進む</a:t>
            </a:r>
          </a:p>
        </p:txBody>
      </p:sp>
      <p:sp>
        <p:nvSpPr>
          <p:cNvPr id="3" name="スライド番号プレースホルダー 2">
            <a:extLst>
              <a:ext uri="{FF2B5EF4-FFF2-40B4-BE49-F238E27FC236}">
                <a16:creationId xmlns:a16="http://schemas.microsoft.com/office/drawing/2014/main" id="{A8FFD825-2158-4546-A6C0-A4FC6F7304CC}"/>
              </a:ext>
            </a:extLst>
          </p:cNvPr>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pic>
        <p:nvPicPr>
          <p:cNvPr id="5" name="図 4">
            <a:extLst>
              <a:ext uri="{FF2B5EF4-FFF2-40B4-BE49-F238E27FC236}">
                <a16:creationId xmlns:a16="http://schemas.microsoft.com/office/drawing/2014/main" id="{AA8C98CC-039C-0645-B22D-032E071604EE}"/>
              </a:ext>
            </a:extLst>
          </p:cNvPr>
          <p:cNvPicPr>
            <a:picLocks noChangeAspect="1"/>
          </p:cNvPicPr>
          <p:nvPr/>
        </p:nvPicPr>
        <p:blipFill>
          <a:blip r:embed="rId2"/>
          <a:stretch>
            <a:fillRect/>
          </a:stretch>
        </p:blipFill>
        <p:spPr>
          <a:xfrm>
            <a:off x="316051" y="902717"/>
            <a:ext cx="4648958" cy="3058525"/>
          </a:xfrm>
          <a:prstGeom prst="rect">
            <a:avLst/>
          </a:prstGeom>
        </p:spPr>
      </p:pic>
      <p:sp>
        <p:nvSpPr>
          <p:cNvPr id="6" name="テキスト ボックス 5">
            <a:extLst>
              <a:ext uri="{FF2B5EF4-FFF2-40B4-BE49-F238E27FC236}">
                <a16:creationId xmlns:a16="http://schemas.microsoft.com/office/drawing/2014/main" id="{CC8BA09F-8329-DA4B-8278-8C97AC8997C4}"/>
              </a:ext>
            </a:extLst>
          </p:cNvPr>
          <p:cNvSpPr txBox="1"/>
          <p:nvPr/>
        </p:nvSpPr>
        <p:spPr>
          <a:xfrm>
            <a:off x="316051" y="4173101"/>
            <a:ext cx="8511898" cy="2062103"/>
          </a:xfrm>
          <a:prstGeom prst="rect">
            <a:avLst/>
          </a:prstGeom>
          <a:noFill/>
        </p:spPr>
        <p:txBody>
          <a:bodyPr wrap="square" rtlCol="0">
            <a:spAutoFit/>
          </a:bodyPr>
          <a:lstStyle/>
          <a:p>
            <a:pPr marL="285750"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容量単価が大幅に低下し</a:t>
            </a:r>
            <a:r>
              <a:rPr kumimoji="1" lang="en-US" altLang="ja-JP" sz="1600" dirty="0">
                <a:latin typeface="Meiryo" panose="020B0604030504040204" pitchFamily="34" charset="-128"/>
                <a:ea typeface="Meiryo" panose="020B0604030504040204" pitchFamily="34" charset="-128"/>
              </a:rPr>
              <a:t>HDD</a:t>
            </a:r>
            <a:r>
              <a:rPr kumimoji="1" lang="ja-JP" altLang="en-US" sz="1600">
                <a:latin typeface="Meiryo" panose="020B0604030504040204" pitchFamily="34" charset="-128"/>
                <a:ea typeface="Meiryo" panose="020B0604030504040204" pitchFamily="34" charset="-128"/>
              </a:rPr>
              <a:t>と遜色がなくなっている。</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latin typeface="Meiryo" panose="020B0604030504040204" pitchFamily="34" charset="-128"/>
                <a:ea typeface="Meiryo" panose="020B0604030504040204" pitchFamily="34" charset="-128"/>
              </a:rPr>
              <a:t>高速性を活かしデータ圧縮や重複排除を同時に組み合わせることでさらに実効容量を増大できる。</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latin typeface="Meiryo" panose="020B0604030504040204" pitchFamily="34" charset="-128"/>
                <a:ea typeface="Meiryo" panose="020B0604030504040204" pitchFamily="34" charset="-128"/>
              </a:rPr>
              <a:t>予備の代替セルを大量に確保した上で、各セルの損耗状況を均一化することで容量が目減りすることを避けるように工夫された製品が一般化した。</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600" dirty="0">
                <a:latin typeface="Meiryo" panose="020B0604030504040204" pitchFamily="34" charset="-128"/>
                <a:ea typeface="Meiryo" panose="020B0604030504040204" pitchFamily="34" charset="-128"/>
              </a:rPr>
              <a:t>HDD</a:t>
            </a:r>
            <a:r>
              <a:rPr lang="ja-JP" altLang="en-US" sz="1600">
                <a:latin typeface="Meiryo" panose="020B0604030504040204" pitchFamily="34" charset="-128"/>
                <a:ea typeface="Meiryo" panose="020B0604030504040204" pitchFamily="34" charset="-128"/>
              </a:rPr>
              <a:t>接続を想定した</a:t>
            </a:r>
            <a:r>
              <a:rPr lang="en-US" altLang="ja-JP" sz="1600" dirty="0">
                <a:latin typeface="Meiryo" panose="020B0604030504040204" pitchFamily="34" charset="-128"/>
                <a:ea typeface="Meiryo" panose="020B0604030504040204" pitchFamily="34" charset="-128"/>
              </a:rPr>
              <a:t>SATA</a:t>
            </a:r>
            <a:r>
              <a:rPr lang="ja-JP" altLang="en-US" sz="1600">
                <a:latin typeface="Meiryo" panose="020B0604030504040204" pitchFamily="34" charset="-128"/>
                <a:ea typeface="Meiryo" panose="020B0604030504040204" pitchFamily="34" charset="-128"/>
              </a:rPr>
              <a:t>や</a:t>
            </a:r>
            <a:r>
              <a:rPr lang="en-US" altLang="ja-JP" sz="1600" dirty="0">
                <a:latin typeface="Meiryo" panose="020B0604030504040204" pitchFamily="34" charset="-128"/>
                <a:ea typeface="Meiryo" panose="020B0604030504040204" pitchFamily="34" charset="-128"/>
              </a:rPr>
              <a:t>SAS</a:t>
            </a:r>
            <a:r>
              <a:rPr lang="ja-JP" altLang="en-US" sz="1600">
                <a:latin typeface="Meiryo" panose="020B0604030504040204" pitchFamily="34" charset="-128"/>
                <a:ea typeface="Meiryo" panose="020B0604030504040204" pitchFamily="34" charset="-128"/>
              </a:rPr>
              <a:t>に代わるバス直結型の高速インターフェイスとして</a:t>
            </a:r>
            <a:r>
              <a:rPr lang="en-US" altLang="ja-JP" sz="1600" dirty="0" err="1">
                <a:latin typeface="Meiryo" panose="020B0604030504040204" pitchFamily="34" charset="-128"/>
                <a:ea typeface="Meiryo" panose="020B0604030504040204" pitchFamily="34" charset="-128"/>
              </a:rPr>
              <a:t>NVMe</a:t>
            </a:r>
            <a:r>
              <a:rPr lang="ja-JP" altLang="en-US" sz="1600">
                <a:latin typeface="Meiryo" panose="020B0604030504040204" pitchFamily="34" charset="-128"/>
                <a:ea typeface="Meiryo" panose="020B0604030504040204" pitchFamily="34" charset="-128"/>
              </a:rPr>
              <a:t>（</a:t>
            </a:r>
            <a:r>
              <a:rPr lang="en-US" altLang="ja-JP" sz="1600" dirty="0">
                <a:latin typeface="Meiryo" panose="020B0604030504040204" pitchFamily="34" charset="-128"/>
                <a:ea typeface="Meiryo" panose="020B0604030504040204" pitchFamily="34" charset="-128"/>
              </a:rPr>
              <a:t>Non-Volatile Memory Express</a:t>
            </a:r>
            <a:r>
              <a:rPr lang="ja-JP" altLang="en-US" sz="1600">
                <a:latin typeface="Meiryo" panose="020B0604030504040204" pitchFamily="34" charset="-128"/>
                <a:ea typeface="Meiryo" panose="020B0604030504040204" pitchFamily="34" charset="-128"/>
              </a:rPr>
              <a:t>）や</a:t>
            </a:r>
            <a:r>
              <a:rPr lang="en-US" altLang="ja-JP" sz="1600" dirty="0" err="1">
                <a:latin typeface="Meiryo" panose="020B0604030504040204" pitchFamily="34" charset="-128"/>
                <a:ea typeface="Meiryo" panose="020B0604030504040204" pitchFamily="34" charset="-128"/>
              </a:rPr>
              <a:t>NVMe-oF</a:t>
            </a:r>
            <a:r>
              <a:rPr lang="ja-JP" altLang="en-US" sz="1600">
                <a:latin typeface="Meiryo" panose="020B0604030504040204" pitchFamily="34" charset="-128"/>
                <a:ea typeface="Meiryo" panose="020B0604030504040204" pitchFamily="34" charset="-128"/>
              </a:rPr>
              <a:t>（</a:t>
            </a:r>
            <a:r>
              <a:rPr lang="en-US" altLang="ja-JP" sz="1600" dirty="0" err="1">
                <a:latin typeface="Meiryo" panose="020B0604030504040204" pitchFamily="34" charset="-128"/>
                <a:ea typeface="Meiryo" panose="020B0604030504040204" pitchFamily="34" charset="-128"/>
              </a:rPr>
              <a:t>NVMe</a:t>
            </a:r>
            <a:r>
              <a:rPr lang="en-US" altLang="ja-JP" sz="1600" dirty="0">
                <a:latin typeface="Meiryo" panose="020B0604030504040204" pitchFamily="34" charset="-128"/>
                <a:ea typeface="Meiryo" panose="020B0604030504040204" pitchFamily="34" charset="-128"/>
              </a:rPr>
              <a:t> on Fabrics</a:t>
            </a:r>
            <a:r>
              <a:rPr lang="ja-JP" altLang="en-US" sz="1600">
                <a:latin typeface="Meiryo" panose="020B0604030504040204" pitchFamily="34" charset="-128"/>
                <a:ea typeface="Meiryo" panose="020B0604030504040204" pitchFamily="34" charset="-128"/>
              </a:rPr>
              <a:t>）が標準仕様化された。</a:t>
            </a:r>
            <a:endParaRPr kumimoji="1" lang="ja-JP" altLang="en-US" sz="1600">
              <a:latin typeface="Meiryo" panose="020B0604030504040204" pitchFamily="34" charset="-128"/>
              <a:ea typeface="Meiryo" panose="020B0604030504040204" pitchFamily="34" charset="-128"/>
            </a:endParaRPr>
          </a:p>
        </p:txBody>
      </p:sp>
      <p:pic>
        <p:nvPicPr>
          <p:cNvPr id="7" name="図 6">
            <a:extLst>
              <a:ext uri="{FF2B5EF4-FFF2-40B4-BE49-F238E27FC236}">
                <a16:creationId xmlns:a16="http://schemas.microsoft.com/office/drawing/2014/main" id="{C69B3A63-3FBD-8947-8E3E-0A1C060FC6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4151" y="1176453"/>
            <a:ext cx="1854777" cy="1188060"/>
          </a:xfrm>
          <a:prstGeom prst="rect">
            <a:avLst/>
          </a:prstGeom>
        </p:spPr>
      </p:pic>
      <p:sp>
        <p:nvSpPr>
          <p:cNvPr id="8" name="正方形/長方形 7">
            <a:extLst>
              <a:ext uri="{FF2B5EF4-FFF2-40B4-BE49-F238E27FC236}">
                <a16:creationId xmlns:a16="http://schemas.microsoft.com/office/drawing/2014/main" id="{454826A6-1A26-A240-9D56-30B7C69FC197}"/>
              </a:ext>
            </a:extLst>
          </p:cNvPr>
          <p:cNvSpPr/>
          <p:nvPr/>
        </p:nvSpPr>
        <p:spPr>
          <a:xfrm>
            <a:off x="7020393" y="2256791"/>
            <a:ext cx="1431802" cy="215444"/>
          </a:xfrm>
          <a:prstGeom prst="rect">
            <a:avLst/>
          </a:prstGeom>
        </p:spPr>
        <p:txBody>
          <a:bodyPr wrap="none">
            <a:spAutoFit/>
          </a:bodyPr>
          <a:lstStyle/>
          <a:p>
            <a:pPr algn="ctr"/>
            <a:r>
              <a:rPr lang="ja-JP" altLang="en-US" sz="800"/>
              <a:t>Pure Storage・FA-400シリーズ</a:t>
            </a:r>
          </a:p>
        </p:txBody>
      </p:sp>
      <p:pic>
        <p:nvPicPr>
          <p:cNvPr id="9" name="図 8">
            <a:extLst>
              <a:ext uri="{FF2B5EF4-FFF2-40B4-BE49-F238E27FC236}">
                <a16:creationId xmlns:a16="http://schemas.microsoft.com/office/drawing/2014/main" id="{B6863185-A37B-3F4D-8D99-974703102B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63563" y="1436968"/>
            <a:ext cx="1490588" cy="819823"/>
          </a:xfrm>
          <a:prstGeom prst="rect">
            <a:avLst/>
          </a:prstGeom>
        </p:spPr>
      </p:pic>
      <p:sp>
        <p:nvSpPr>
          <p:cNvPr id="10" name="正方形/長方形 9">
            <a:extLst>
              <a:ext uri="{FF2B5EF4-FFF2-40B4-BE49-F238E27FC236}">
                <a16:creationId xmlns:a16="http://schemas.microsoft.com/office/drawing/2014/main" id="{37B6C03F-771F-F649-9B2D-795C63D586FA}"/>
              </a:ext>
            </a:extLst>
          </p:cNvPr>
          <p:cNvSpPr/>
          <p:nvPr/>
        </p:nvSpPr>
        <p:spPr>
          <a:xfrm>
            <a:off x="5154052" y="2256791"/>
            <a:ext cx="1709609" cy="215444"/>
          </a:xfrm>
          <a:prstGeom prst="rect">
            <a:avLst/>
          </a:prstGeom>
        </p:spPr>
        <p:txBody>
          <a:bodyPr wrap="square">
            <a:spAutoFit/>
          </a:bodyPr>
          <a:lstStyle/>
          <a:p>
            <a:pPr algn="ctr"/>
            <a:r>
              <a:rPr lang="en-US" altLang="ja-JP" sz="800" dirty="0">
                <a:solidFill>
                  <a:srgbClr val="3C3C3C"/>
                </a:solidFill>
                <a:latin typeface="Roboto"/>
              </a:rPr>
              <a:t>Dell EMC</a:t>
            </a:r>
            <a:r>
              <a:rPr lang="ja-JP" altLang="en-US" sz="800">
                <a:solidFill>
                  <a:srgbClr val="3C3C3C"/>
                </a:solidFill>
                <a:latin typeface="Roboto"/>
              </a:rPr>
              <a:t>・</a:t>
            </a:r>
            <a:r>
              <a:rPr lang="en-US" altLang="ja-JP" sz="800" dirty="0">
                <a:solidFill>
                  <a:srgbClr val="3C3C3C"/>
                </a:solidFill>
                <a:latin typeface="Roboto"/>
              </a:rPr>
              <a:t>PowerEdge R940xa</a:t>
            </a:r>
            <a:endParaRPr lang="ja-JP" altLang="en-US" sz="800"/>
          </a:p>
        </p:txBody>
      </p:sp>
      <p:pic>
        <p:nvPicPr>
          <p:cNvPr id="1028" name="Picture 4" descr="AFF All-Flash Array">
            <a:hlinkClick r:id="rId5"/>
            <a:extLst>
              <a:ext uri="{FF2B5EF4-FFF2-40B4-BE49-F238E27FC236}">
                <a16:creationId xmlns:a16="http://schemas.microsoft.com/office/drawing/2014/main" id="{48CD427E-B76C-A545-A5FE-9AAC303C2AA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36130" y="2758542"/>
            <a:ext cx="1433489" cy="744101"/>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1E582FF2-B871-0544-BBD1-4EDA91880ACA}"/>
              </a:ext>
            </a:extLst>
          </p:cNvPr>
          <p:cNvSpPr/>
          <p:nvPr/>
        </p:nvSpPr>
        <p:spPr>
          <a:xfrm>
            <a:off x="5537412" y="3576047"/>
            <a:ext cx="942887" cy="215444"/>
          </a:xfrm>
          <a:prstGeom prst="rect">
            <a:avLst/>
          </a:prstGeom>
        </p:spPr>
        <p:txBody>
          <a:bodyPr wrap="none">
            <a:spAutoFit/>
          </a:bodyPr>
          <a:lstStyle/>
          <a:p>
            <a:pPr algn="ctr"/>
            <a:r>
              <a:rPr lang="en-US" altLang="ja-JP" sz="800" dirty="0"/>
              <a:t>NetApp</a:t>
            </a:r>
            <a:r>
              <a:rPr lang="ja-JP" altLang="en-US" sz="800"/>
              <a:t>・AFF A800</a:t>
            </a:r>
          </a:p>
        </p:txBody>
      </p:sp>
      <p:pic>
        <p:nvPicPr>
          <p:cNvPr id="14" name="図 13" descr="電子機器 が含まれている画像&#10;&#10;&#10;&#10;自動的に生成された説明">
            <a:extLst>
              <a:ext uri="{FF2B5EF4-FFF2-40B4-BE49-F238E27FC236}">
                <a16:creationId xmlns:a16="http://schemas.microsoft.com/office/drawing/2014/main" id="{DB382638-99D5-A54B-B019-7E18AEB2D180}"/>
              </a:ext>
            </a:extLst>
          </p:cNvPr>
          <p:cNvPicPr>
            <a:picLocks noChangeAspect="1"/>
          </p:cNvPicPr>
          <p:nvPr/>
        </p:nvPicPr>
        <p:blipFill>
          <a:blip r:embed="rId7"/>
          <a:stretch>
            <a:fillRect/>
          </a:stretch>
        </p:blipFill>
        <p:spPr>
          <a:xfrm>
            <a:off x="7020394" y="2688139"/>
            <a:ext cx="1431802" cy="855642"/>
          </a:xfrm>
          <a:prstGeom prst="rect">
            <a:avLst/>
          </a:prstGeom>
        </p:spPr>
      </p:pic>
      <p:sp>
        <p:nvSpPr>
          <p:cNvPr id="15" name="正方形/長方形 14">
            <a:extLst>
              <a:ext uri="{FF2B5EF4-FFF2-40B4-BE49-F238E27FC236}">
                <a16:creationId xmlns:a16="http://schemas.microsoft.com/office/drawing/2014/main" id="{C6C60135-C937-3D42-8567-0E09969EB9B4}"/>
              </a:ext>
            </a:extLst>
          </p:cNvPr>
          <p:cNvSpPr/>
          <p:nvPr/>
        </p:nvSpPr>
        <p:spPr>
          <a:xfrm>
            <a:off x="7119779" y="3571004"/>
            <a:ext cx="1233030" cy="215444"/>
          </a:xfrm>
          <a:prstGeom prst="rect">
            <a:avLst/>
          </a:prstGeom>
        </p:spPr>
        <p:txBody>
          <a:bodyPr wrap="none">
            <a:spAutoFit/>
          </a:bodyPr>
          <a:lstStyle/>
          <a:p>
            <a:pPr algn="ctr"/>
            <a:r>
              <a:rPr lang="ja-JP" altLang="en-US" sz="800"/>
              <a:t>FUJITSU・ETERNUS AF650</a:t>
            </a:r>
          </a:p>
        </p:txBody>
      </p:sp>
    </p:spTree>
    <p:extLst>
      <p:ext uri="{BB962C8B-B14F-4D97-AF65-F5344CB8AC3E}">
        <p14:creationId xmlns:p14="http://schemas.microsoft.com/office/powerpoint/2010/main" val="4121892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93824" y="3895250"/>
            <a:ext cx="8317873" cy="117874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p:cNvSpPr/>
          <p:nvPr/>
        </p:nvSpPr>
        <p:spPr>
          <a:xfrm rot="5400000">
            <a:off x="3614101" y="2181242"/>
            <a:ext cx="2945576" cy="737858"/>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5400000">
            <a:off x="-710035" y="2181243"/>
            <a:ext cx="2945577" cy="737858"/>
          </a:xfrm>
          <a:prstGeom prst="homePlat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フラッシュストレージの最新動向</a:t>
            </a:r>
            <a:endParaRPr kumimoji="1" lang="ja-JP" altLang="en-US" dirty="0"/>
          </a:p>
        </p:txBody>
      </p:sp>
      <p:sp>
        <p:nvSpPr>
          <p:cNvPr id="3" name="スライド番号プレースホルダー 2"/>
          <p:cNvSpPr>
            <a:spLocks noGrp="1"/>
          </p:cNvSpPr>
          <p:nvPr>
            <p:ph type="sldNum" sz="quarter" idx="12"/>
          </p:nvPr>
        </p:nvSpPr>
        <p:spPr>
          <a:xfrm>
            <a:off x="6903081" y="6651136"/>
            <a:ext cx="2133600" cy="217800"/>
          </a:xfrm>
        </p:spPr>
        <p:txBody>
          <a:bodyPr/>
          <a:lstStyle/>
          <a:p>
            <a:fld id="{8FF8CC5D-A65D-5946-99B5-645367A967AD}" type="slidenum">
              <a:rPr kumimoji="1" lang="ja-JP" altLang="en-US" smtClean="0"/>
              <a:t>61</a:t>
            </a:fld>
            <a:endParaRPr kumimoji="1" lang="ja-JP" altLang="en-US"/>
          </a:p>
        </p:txBody>
      </p:sp>
      <p:pic>
        <p:nvPicPr>
          <p:cNvPr id="5" name="図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61035" y="1210042"/>
            <a:ext cx="851705" cy="638779"/>
          </a:xfrm>
          <a:prstGeom prst="rect">
            <a:avLst/>
          </a:prstGeom>
        </p:spPr>
      </p:pic>
      <p:pic>
        <p:nvPicPr>
          <p:cNvPr id="6" name="図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3826" y="1280796"/>
            <a:ext cx="737857" cy="562113"/>
          </a:xfrm>
          <a:prstGeom prst="rect">
            <a:avLst/>
          </a:prstGeom>
        </p:spPr>
      </p:pic>
      <p:sp>
        <p:nvSpPr>
          <p:cNvPr id="7" name="テキスト ボックス 6"/>
          <p:cNvSpPr txBox="1"/>
          <p:nvPr/>
        </p:nvSpPr>
        <p:spPr>
          <a:xfrm>
            <a:off x="1140438" y="1377186"/>
            <a:ext cx="3057247" cy="338554"/>
          </a:xfrm>
          <a:prstGeom prst="rect">
            <a:avLst/>
          </a:prstGeom>
          <a:noFill/>
        </p:spPr>
        <p:txBody>
          <a:bodyPr wrap="none" rtlCol="0">
            <a:spAutoFit/>
          </a:bodyPr>
          <a:lstStyle/>
          <a:p>
            <a:r>
              <a:rPr lang="ja-JP" altLang="en-US" sz="1600" b="1" dirty="0">
                <a:solidFill>
                  <a:schemeClr val="tx2">
                    <a:lumMod val="75000"/>
                  </a:schemeClr>
                </a:solidFill>
                <a:latin typeface="Meiryo" charset="-128"/>
                <a:ea typeface="Meiryo" charset="-128"/>
                <a:cs typeface="Meiryo" charset="-128"/>
              </a:rPr>
              <a:t>フラッシュメモリーの高密度化</a:t>
            </a:r>
            <a:endParaRPr kumimoji="1" lang="ja-JP" altLang="en-US" sz="1600" b="1" dirty="0">
              <a:solidFill>
                <a:schemeClr val="tx2">
                  <a:lumMod val="75000"/>
                </a:schemeClr>
              </a:solidFill>
              <a:latin typeface="Meiryo" charset="-128"/>
              <a:ea typeface="Meiryo" charset="-128"/>
              <a:cs typeface="Meiryo" charset="-128"/>
            </a:endParaRPr>
          </a:p>
        </p:txBody>
      </p:sp>
      <p:sp>
        <p:nvSpPr>
          <p:cNvPr id="8" name="テキスト ボックス 7"/>
          <p:cNvSpPr txBox="1"/>
          <p:nvPr/>
        </p:nvSpPr>
        <p:spPr>
          <a:xfrm>
            <a:off x="5477050" y="1377186"/>
            <a:ext cx="2852063" cy="338554"/>
          </a:xfrm>
          <a:prstGeom prst="rect">
            <a:avLst/>
          </a:prstGeom>
          <a:noFill/>
        </p:spPr>
        <p:txBody>
          <a:bodyPr wrap="none" rtlCol="0">
            <a:spAutoFit/>
          </a:bodyPr>
          <a:lstStyle/>
          <a:p>
            <a:r>
              <a:rPr lang="ja-JP" altLang="en-US" sz="1600" b="1" dirty="0">
                <a:solidFill>
                  <a:schemeClr val="accent3">
                    <a:lumMod val="50000"/>
                  </a:schemeClr>
                </a:solidFill>
                <a:latin typeface="Meiryo" charset="-128"/>
                <a:ea typeface="Meiryo" charset="-128"/>
                <a:cs typeface="Meiryo" charset="-128"/>
              </a:rPr>
              <a:t>データ転送規格の高速化対応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9" name="テキスト ボックス 8"/>
          <p:cNvSpPr txBox="1"/>
          <p:nvPr/>
        </p:nvSpPr>
        <p:spPr>
          <a:xfrm>
            <a:off x="642497" y="2001875"/>
            <a:ext cx="2845651" cy="553998"/>
          </a:xfrm>
          <a:prstGeom prst="rect">
            <a:avLst/>
          </a:prstGeom>
          <a:noFill/>
        </p:spPr>
        <p:txBody>
          <a:bodyPr wrap="none" rtlCol="0">
            <a:spAutoFit/>
          </a:bodyPr>
          <a:lstStyle/>
          <a:p>
            <a:r>
              <a:rPr lang="ja-JP" altLang="en-US" b="1" dirty="0">
                <a:solidFill>
                  <a:schemeClr val="tx2">
                    <a:lumMod val="75000"/>
                  </a:schemeClr>
                </a:solidFill>
                <a:latin typeface="Meiryo" charset="-128"/>
                <a:ea typeface="Meiryo" charset="-128"/>
                <a:cs typeface="Meiryo" charset="-128"/>
              </a:rPr>
              <a:t>セルサイズの縮小</a:t>
            </a:r>
            <a:endParaRPr lang="en-US" altLang="ja-JP" b="1" dirty="0">
              <a:solidFill>
                <a:schemeClr val="tx2">
                  <a:lumMod val="75000"/>
                </a:schemeClr>
              </a:solidFill>
              <a:latin typeface="Meiryo" charset="-128"/>
              <a:ea typeface="Meiryo" charset="-128"/>
              <a:cs typeface="Meiryo" charset="-128"/>
            </a:endParaRPr>
          </a:p>
          <a:p>
            <a:pPr marL="171450" indent="-171450">
              <a:buFont typeface="Wingdings" charset="2"/>
              <a:buChar char="Ø"/>
            </a:pPr>
            <a:r>
              <a:rPr lang="ja-JP" altLang="en-US" sz="1200" dirty="0">
                <a:solidFill>
                  <a:schemeClr val="tx2">
                    <a:lumMod val="75000"/>
                  </a:schemeClr>
                </a:solidFill>
                <a:latin typeface="Meiryo" charset="-128"/>
                <a:ea typeface="Meiryo" charset="-128"/>
                <a:cs typeface="Meiryo" charset="-128"/>
              </a:rPr>
              <a:t>現状</a:t>
            </a:r>
            <a:r>
              <a:rPr lang="en-US" altLang="ja-JP" sz="1200" dirty="0">
                <a:solidFill>
                  <a:schemeClr val="tx2">
                    <a:lumMod val="75000"/>
                  </a:schemeClr>
                </a:solidFill>
                <a:latin typeface="Meiryo" charset="-128"/>
                <a:ea typeface="Meiryo" charset="-128"/>
                <a:cs typeface="Meiryo" charset="-128"/>
              </a:rPr>
              <a:t> 15nm</a:t>
            </a:r>
            <a:r>
              <a:rPr lang="ja-JP" altLang="en-US" sz="1200" dirty="0">
                <a:solidFill>
                  <a:schemeClr val="tx2">
                    <a:lumMod val="75000"/>
                  </a:schemeClr>
                </a:solidFill>
                <a:latin typeface="Meiryo" charset="-128"/>
                <a:ea typeface="Meiryo" charset="-128"/>
                <a:cs typeface="Meiryo" charset="-128"/>
              </a:rPr>
              <a:t>の物理限界に達している</a:t>
            </a:r>
            <a:endParaRPr kumimoji="1" lang="ja-JP" altLang="en-US" sz="1200" dirty="0">
              <a:solidFill>
                <a:schemeClr val="tx2">
                  <a:lumMod val="75000"/>
                </a:schemeClr>
              </a:solidFill>
              <a:latin typeface="Meiryo" charset="-128"/>
              <a:ea typeface="Meiryo" charset="-128"/>
              <a:cs typeface="Meiryo" charset="-128"/>
            </a:endParaRPr>
          </a:p>
        </p:txBody>
      </p:sp>
      <p:sp>
        <p:nvSpPr>
          <p:cNvPr id="10" name="テキスト ボックス 9"/>
          <p:cNvSpPr txBox="1"/>
          <p:nvPr/>
        </p:nvSpPr>
        <p:spPr>
          <a:xfrm>
            <a:off x="642497" y="2647580"/>
            <a:ext cx="3435556" cy="1200329"/>
          </a:xfrm>
          <a:prstGeom prst="rect">
            <a:avLst/>
          </a:prstGeom>
          <a:noFill/>
        </p:spPr>
        <p:txBody>
          <a:bodyPr wrap="none" rtlCol="0">
            <a:spAutoFit/>
          </a:bodyPr>
          <a:lstStyle/>
          <a:p>
            <a:r>
              <a:rPr lang="ja-JP" altLang="en-US" b="1" dirty="0">
                <a:solidFill>
                  <a:schemeClr val="tx2">
                    <a:lumMod val="75000"/>
                  </a:schemeClr>
                </a:solidFill>
                <a:latin typeface="Meiryo" charset="-128"/>
                <a:ea typeface="Meiryo" charset="-128"/>
                <a:cs typeface="Meiryo" charset="-128"/>
              </a:rPr>
              <a:t>セル当たりのビット密度向上</a:t>
            </a:r>
            <a:endParaRPr lang="en-US" altLang="ja-JP" b="1" dirty="0">
              <a:solidFill>
                <a:schemeClr val="tx2">
                  <a:lumMod val="75000"/>
                </a:schemeClr>
              </a:solidFill>
              <a:latin typeface="Meiryo" charset="-128"/>
              <a:ea typeface="Meiryo" charset="-128"/>
              <a:cs typeface="Meiryo" charset="-128"/>
            </a:endParaRP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1</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SLC/Single Level Cell</a:t>
            </a:r>
          </a:p>
          <a:p>
            <a:pPr marL="314325" lvl="1" indent="-171450">
              <a:buFont typeface="Arial" charset="0"/>
              <a:buChar char="•"/>
            </a:pPr>
            <a:r>
              <a:rPr kumimoji="1" lang="en-US" altLang="ja-JP" sz="1050" dirty="0">
                <a:solidFill>
                  <a:schemeClr val="tx2">
                    <a:lumMod val="75000"/>
                  </a:schemeClr>
                </a:solidFill>
                <a:latin typeface="Meiryo" charset="-128"/>
                <a:ea typeface="Meiryo" charset="-128"/>
                <a:cs typeface="Meiryo" charset="-128"/>
              </a:rPr>
              <a:t>2</a:t>
            </a:r>
            <a:r>
              <a:rPr kumimoji="1" lang="ja-JP" altLang="en-US" sz="1050" dirty="0">
                <a:solidFill>
                  <a:schemeClr val="tx2">
                    <a:lumMod val="75000"/>
                  </a:schemeClr>
                </a:solidFill>
                <a:latin typeface="Meiryo" charset="-128"/>
                <a:ea typeface="Meiryo" charset="-128"/>
                <a:cs typeface="Meiryo" charset="-128"/>
              </a:rPr>
              <a:t>ビット　</a:t>
            </a:r>
            <a:r>
              <a:rPr kumimoji="1" lang="en-US" altLang="ja-JP" sz="1050" dirty="0">
                <a:solidFill>
                  <a:schemeClr val="tx2">
                    <a:lumMod val="75000"/>
                  </a:schemeClr>
                </a:solidFill>
                <a:latin typeface="Meiryo" charset="-128"/>
                <a:ea typeface="Meiryo" charset="-128"/>
                <a:cs typeface="Meiryo" charset="-128"/>
              </a:rPr>
              <a:t>MLC/Multi Level Cell</a:t>
            </a: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3</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TLC/Triple Level Cell</a:t>
            </a: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4</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QLC/Quad Level Cell</a:t>
            </a:r>
          </a:p>
          <a:p>
            <a:pPr marL="171450" indent="-171450">
              <a:buFont typeface="Wingdings" charset="2"/>
              <a:buChar char="Ø"/>
            </a:pPr>
            <a:r>
              <a:rPr kumimoji="1" lang="ja-JP" altLang="en-US" sz="1200" dirty="0">
                <a:solidFill>
                  <a:schemeClr val="tx2">
                    <a:lumMod val="75000"/>
                  </a:schemeClr>
                </a:solidFill>
                <a:latin typeface="Meiryo" charset="-128"/>
                <a:ea typeface="Meiryo" charset="-128"/>
                <a:cs typeface="Meiryo" charset="-128"/>
              </a:rPr>
              <a:t>ビット数が増える事に書き換え可能数が減少</a:t>
            </a:r>
            <a:endParaRPr kumimoji="1" lang="en-US" altLang="ja-JP" sz="1200" dirty="0">
              <a:solidFill>
                <a:schemeClr val="tx2">
                  <a:lumMod val="75000"/>
                </a:schemeClr>
              </a:solidFill>
              <a:latin typeface="Meiryo" charset="-128"/>
              <a:ea typeface="Meiryo" charset="-128"/>
              <a:cs typeface="Meiryo" charset="-128"/>
            </a:endParaRPr>
          </a:p>
        </p:txBody>
      </p:sp>
      <p:sp>
        <p:nvSpPr>
          <p:cNvPr id="11" name="テキスト ボックス 10"/>
          <p:cNvSpPr txBox="1"/>
          <p:nvPr/>
        </p:nvSpPr>
        <p:spPr>
          <a:xfrm>
            <a:off x="642497" y="4207622"/>
            <a:ext cx="2820003" cy="553998"/>
          </a:xfrm>
          <a:prstGeom prst="rect">
            <a:avLst/>
          </a:prstGeom>
          <a:noFill/>
        </p:spPr>
        <p:txBody>
          <a:bodyPr wrap="none" rtlCol="0">
            <a:spAutoFit/>
          </a:bodyPr>
          <a:lstStyle/>
          <a:p>
            <a:r>
              <a:rPr lang="en-US" altLang="ja-JP" b="1" dirty="0">
                <a:solidFill>
                  <a:schemeClr val="tx2">
                    <a:lumMod val="75000"/>
                  </a:schemeClr>
                </a:solidFill>
                <a:latin typeface="Meiryo" charset="-128"/>
                <a:ea typeface="Meiryo" charset="-128"/>
                <a:cs typeface="Meiryo" charset="-128"/>
              </a:rPr>
              <a:t>3</a:t>
            </a:r>
            <a:r>
              <a:rPr lang="ja-JP" altLang="en-US" b="1" dirty="0">
                <a:solidFill>
                  <a:schemeClr val="tx2">
                    <a:lumMod val="75000"/>
                  </a:schemeClr>
                </a:solidFill>
                <a:latin typeface="Meiryo" charset="-128"/>
                <a:ea typeface="Meiryo" charset="-128"/>
                <a:cs typeface="Meiryo" charset="-128"/>
              </a:rPr>
              <a:t>次元積層化</a:t>
            </a:r>
            <a:endParaRPr lang="en-US" altLang="ja-JP" b="1" dirty="0">
              <a:solidFill>
                <a:schemeClr val="tx2">
                  <a:lumMod val="75000"/>
                </a:schemeClr>
              </a:solidFill>
              <a:latin typeface="Meiryo" charset="-128"/>
              <a:ea typeface="Meiryo" charset="-128"/>
              <a:cs typeface="Meiryo" charset="-128"/>
            </a:endParaRPr>
          </a:p>
          <a:p>
            <a:pPr marL="285750" indent="-285750">
              <a:buFont typeface="Wingdings" charset="2"/>
              <a:buChar char="Ø"/>
            </a:pPr>
            <a:r>
              <a:rPr lang="ja-JP" altLang="en-US" sz="1200" dirty="0">
                <a:solidFill>
                  <a:schemeClr val="tx2">
                    <a:lumMod val="75000"/>
                  </a:schemeClr>
                </a:solidFill>
                <a:latin typeface="Meiryo" charset="-128"/>
                <a:ea typeface="Meiryo" charset="-128"/>
                <a:cs typeface="Meiryo" charset="-128"/>
              </a:rPr>
              <a:t>現在、</a:t>
            </a:r>
            <a:r>
              <a:rPr lang="en-US" altLang="ja-JP" sz="1200" dirty="0">
                <a:solidFill>
                  <a:schemeClr val="tx2">
                    <a:lumMod val="75000"/>
                  </a:schemeClr>
                </a:solidFill>
                <a:latin typeface="Meiryo" charset="-128"/>
                <a:ea typeface="Meiryo" charset="-128"/>
                <a:cs typeface="Meiryo" charset="-128"/>
              </a:rPr>
              <a:t>64</a:t>
            </a:r>
            <a:r>
              <a:rPr lang="ja-JP" altLang="en-US" sz="1200" dirty="0">
                <a:solidFill>
                  <a:schemeClr val="tx2">
                    <a:lumMod val="75000"/>
                  </a:schemeClr>
                </a:solidFill>
                <a:latin typeface="Meiryo" charset="-128"/>
                <a:ea typeface="Meiryo" charset="-128"/>
                <a:cs typeface="Meiryo" charset="-128"/>
              </a:rPr>
              <a:t>層の製品が登場している</a:t>
            </a:r>
            <a:endParaRPr kumimoji="1" lang="en-US" altLang="ja-JP" sz="1200" dirty="0">
              <a:solidFill>
                <a:schemeClr val="tx2">
                  <a:lumMod val="75000"/>
                </a:schemeClr>
              </a:solidFill>
              <a:latin typeface="Meiryo" charset="-128"/>
              <a:ea typeface="Meiryo" charset="-128"/>
              <a:cs typeface="Meiryo" charset="-128"/>
            </a:endParaRPr>
          </a:p>
        </p:txBody>
      </p:sp>
      <p:sp>
        <p:nvSpPr>
          <p:cNvPr id="12" name="テキスト ボックス 11"/>
          <p:cNvSpPr txBox="1"/>
          <p:nvPr/>
        </p:nvSpPr>
        <p:spPr>
          <a:xfrm>
            <a:off x="5013325" y="2425633"/>
            <a:ext cx="3925113" cy="738664"/>
          </a:xfrm>
          <a:prstGeom prst="rect">
            <a:avLst/>
          </a:prstGeom>
          <a:noFill/>
        </p:spPr>
        <p:txBody>
          <a:bodyPr wrap="none" rtlCol="0">
            <a:spAutoFit/>
          </a:bodyPr>
          <a:lstStyle/>
          <a:p>
            <a:r>
              <a:rPr lang="en-US" altLang="ja-JP" b="1" dirty="0">
                <a:solidFill>
                  <a:schemeClr val="accent3">
                    <a:lumMod val="50000"/>
                  </a:schemeClr>
                </a:solidFill>
                <a:latin typeface="Meiryo" charset="-128"/>
                <a:ea typeface="Meiryo" charset="-128"/>
                <a:cs typeface="Meiryo" charset="-128"/>
              </a:rPr>
              <a:t>HDD</a:t>
            </a:r>
            <a:r>
              <a:rPr lang="ja-JP" altLang="en-US" b="1" dirty="0">
                <a:solidFill>
                  <a:schemeClr val="accent3">
                    <a:lumMod val="50000"/>
                  </a:schemeClr>
                </a:solidFill>
                <a:latin typeface="Meiryo" charset="-128"/>
                <a:ea typeface="Meiryo" charset="-128"/>
                <a:cs typeface="Meiryo" charset="-128"/>
              </a:rPr>
              <a:t>やテープ時代の規格を流用</a:t>
            </a:r>
            <a:endParaRPr lang="en-US" altLang="ja-JP"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1200" dirty="0">
                <a:solidFill>
                  <a:schemeClr val="accent3">
                    <a:lumMod val="50000"/>
                  </a:schemeClr>
                </a:solidFill>
                <a:latin typeface="Meiryo" charset="-128"/>
                <a:ea typeface="Meiryo" charset="-128"/>
                <a:cs typeface="Meiryo" charset="-128"/>
              </a:rPr>
              <a:t>SATA(Serial Advanced Technology Attachment)</a:t>
            </a:r>
          </a:p>
          <a:p>
            <a:pPr marL="171450" indent="-171450">
              <a:buFont typeface="Wingdings" charset="2"/>
              <a:buChar char="Ø"/>
            </a:pPr>
            <a:r>
              <a:rPr lang="en-US" altLang="ja-JP" sz="1200" dirty="0">
                <a:solidFill>
                  <a:schemeClr val="accent3">
                    <a:lumMod val="50000"/>
                  </a:schemeClr>
                </a:solidFill>
                <a:latin typeface="Meiryo" charset="-128"/>
                <a:ea typeface="Meiryo" charset="-128"/>
                <a:cs typeface="Meiryo" charset="-128"/>
              </a:rPr>
              <a:t>SAS(Serial Small Computer System Interface)</a:t>
            </a:r>
            <a:endParaRPr kumimoji="1" lang="ja-JP" altLang="en-US" sz="1200" dirty="0">
              <a:solidFill>
                <a:schemeClr val="accent3">
                  <a:lumMod val="50000"/>
                </a:schemeClr>
              </a:solidFill>
              <a:latin typeface="Meiryo" charset="-128"/>
              <a:ea typeface="Meiryo" charset="-128"/>
              <a:cs typeface="Meiryo" charset="-128"/>
            </a:endParaRPr>
          </a:p>
        </p:txBody>
      </p:sp>
      <p:sp>
        <p:nvSpPr>
          <p:cNvPr id="13" name="テキスト ボックス 12"/>
          <p:cNvSpPr txBox="1"/>
          <p:nvPr/>
        </p:nvSpPr>
        <p:spPr>
          <a:xfrm>
            <a:off x="5013325" y="4022956"/>
            <a:ext cx="3502049" cy="923330"/>
          </a:xfrm>
          <a:prstGeom prst="rect">
            <a:avLst/>
          </a:prstGeom>
          <a:noFill/>
        </p:spPr>
        <p:txBody>
          <a:bodyPr wrap="none" rtlCol="0">
            <a:spAutoFit/>
          </a:bodyPr>
          <a:lstStyle/>
          <a:p>
            <a:r>
              <a:rPr lang="ja-JP" altLang="en-US" b="1" dirty="0">
                <a:solidFill>
                  <a:schemeClr val="accent3">
                    <a:lumMod val="50000"/>
                  </a:schemeClr>
                </a:solidFill>
                <a:latin typeface="Meiryo" charset="-128"/>
                <a:ea typeface="Meiryo" charset="-128"/>
                <a:cs typeface="Meiryo" charset="-128"/>
              </a:rPr>
              <a:t>高速ストレージに対応した規格</a:t>
            </a:r>
            <a:endParaRPr lang="en-US" altLang="ja-JP"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(Non-Volatile Memory express)</a:t>
            </a:r>
          </a:p>
          <a:p>
            <a:pPr marL="314325" lvl="1" indent="-171450">
              <a:buFont typeface="Arial" charset="0"/>
              <a:buChar char="•"/>
            </a:pPr>
            <a:r>
              <a:rPr lang="en-US" altLang="ja-JP" sz="1200" dirty="0" err="1">
                <a:solidFill>
                  <a:schemeClr val="accent3">
                    <a:lumMod val="50000"/>
                  </a:schemeClr>
                </a:solidFill>
                <a:latin typeface="Meiryo" charset="-128"/>
                <a:ea typeface="Meiryo" charset="-128"/>
                <a:cs typeface="Meiryo" charset="-128"/>
              </a:rPr>
              <a:t>PCIe</a:t>
            </a:r>
            <a:r>
              <a:rPr lang="ja-JP" altLang="en-US" sz="1200" dirty="0">
                <a:solidFill>
                  <a:schemeClr val="accent3">
                    <a:lumMod val="50000"/>
                  </a:schemeClr>
                </a:solidFill>
                <a:latin typeface="Meiryo" charset="-128"/>
                <a:ea typeface="Meiryo" charset="-128"/>
                <a:cs typeface="Meiryo" charset="-128"/>
              </a:rPr>
              <a:t>接続</a:t>
            </a:r>
            <a:r>
              <a:rPr lang="en-US" altLang="ja-JP" sz="1200" dirty="0">
                <a:solidFill>
                  <a:schemeClr val="accent3">
                    <a:lumMod val="50000"/>
                  </a:schemeClr>
                </a:solidFill>
                <a:latin typeface="Meiryo" charset="-128"/>
                <a:ea typeface="Meiryo" charset="-128"/>
                <a:cs typeface="Meiryo" charset="-128"/>
              </a:rPr>
              <a:t>(</a:t>
            </a:r>
            <a:r>
              <a:rPr lang="en-US" altLang="ja-JP" sz="1200" dirty="0" err="1">
                <a:solidFill>
                  <a:schemeClr val="accent3">
                    <a:lumMod val="50000"/>
                  </a:schemeClr>
                </a:solidFill>
                <a:latin typeface="Meiryo" charset="-128"/>
                <a:ea typeface="Meiryo" charset="-128"/>
                <a:cs typeface="Meiryo" charset="-128"/>
              </a:rPr>
              <a:t>PCIe</a:t>
            </a:r>
            <a:r>
              <a:rPr lang="en-US" altLang="ja-JP" sz="1200" dirty="0">
                <a:solidFill>
                  <a:schemeClr val="accent3">
                    <a:lumMod val="50000"/>
                  </a:schemeClr>
                </a:solidFill>
                <a:latin typeface="Meiryo" charset="-128"/>
                <a:ea typeface="Meiryo" charset="-128"/>
                <a:cs typeface="Meiryo" charset="-128"/>
              </a:rPr>
              <a:t> </a:t>
            </a:r>
            <a:r>
              <a:rPr lang="en-US" altLang="ja-JP" sz="1200" dirty="0" err="1">
                <a:solidFill>
                  <a:schemeClr val="accent3">
                    <a:lumMod val="50000"/>
                  </a:schemeClr>
                </a:solidFill>
                <a:latin typeface="Meiryo" charset="-128"/>
                <a:ea typeface="Meiryo" charset="-128"/>
                <a:cs typeface="Meiryo" charset="-128"/>
              </a:rPr>
              <a:t>baced</a:t>
            </a:r>
            <a:r>
              <a:rPr lang="en-US" altLang="ja-JP" sz="1200" dirty="0">
                <a:solidFill>
                  <a:schemeClr val="accent3">
                    <a:lumMod val="50000"/>
                  </a:schemeClr>
                </a:solidFill>
                <a:latin typeface="Meiryo" charset="-128"/>
                <a:ea typeface="Meiryo" charset="-128"/>
                <a:cs typeface="Meiryo" charset="-128"/>
              </a:rPr>
              <a:t> </a:t>
            </a: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a:t>
            </a:r>
          </a:p>
          <a:p>
            <a:pPr marL="314325" lvl="1" indent="-171450">
              <a:buFont typeface="Arial" charset="0"/>
              <a:buChar char="•"/>
            </a:pPr>
            <a:r>
              <a:rPr lang="ja-JP" altLang="en-US" sz="1200" dirty="0">
                <a:solidFill>
                  <a:schemeClr val="accent3">
                    <a:lumMod val="50000"/>
                  </a:schemeClr>
                </a:solidFill>
                <a:latin typeface="Meiryo" charset="-128"/>
                <a:ea typeface="Meiryo" charset="-128"/>
                <a:cs typeface="Meiryo" charset="-128"/>
              </a:rPr>
              <a:t>光ファイバー接続</a:t>
            </a:r>
            <a:r>
              <a:rPr lang="en-US" altLang="ja-JP" sz="1200" dirty="0">
                <a:solidFill>
                  <a:schemeClr val="accent3">
                    <a:lumMod val="50000"/>
                  </a:schemeClr>
                </a:solidFill>
                <a:latin typeface="Meiryo" charset="-128"/>
                <a:ea typeface="Meiryo" charset="-128"/>
                <a:cs typeface="Meiryo" charset="-128"/>
              </a:rPr>
              <a:t>(</a:t>
            </a: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 over Fabric)</a:t>
            </a:r>
          </a:p>
        </p:txBody>
      </p:sp>
      <p:pic>
        <p:nvPicPr>
          <p:cNvPr id="19" name="図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877" y="5193760"/>
            <a:ext cx="927034" cy="574761"/>
          </a:xfrm>
          <a:prstGeom prst="rect">
            <a:avLst/>
          </a:prstGeom>
        </p:spPr>
      </p:pic>
      <p:sp>
        <p:nvSpPr>
          <p:cNvPr id="20" name="テキスト ボックス 19"/>
          <p:cNvSpPr txBox="1"/>
          <p:nvPr/>
        </p:nvSpPr>
        <p:spPr>
          <a:xfrm>
            <a:off x="1329911" y="5296474"/>
            <a:ext cx="2852704" cy="369332"/>
          </a:xfrm>
          <a:prstGeom prst="rect">
            <a:avLst/>
          </a:prstGeom>
          <a:noFill/>
        </p:spPr>
        <p:txBody>
          <a:bodyPr wrap="none" rtlCol="0">
            <a:spAutoFit/>
          </a:bodyPr>
          <a:lstStyle/>
          <a:p>
            <a:r>
              <a:rPr lang="en-US" altLang="ja-JP" b="1" dirty="0">
                <a:solidFill>
                  <a:srgbClr val="0070C0"/>
                </a:solidFill>
                <a:latin typeface="Meiryo" charset="-128"/>
                <a:ea typeface="Meiryo" charset="-128"/>
                <a:cs typeface="Meiryo" charset="-128"/>
              </a:rPr>
              <a:t>3D </a:t>
            </a:r>
            <a:r>
              <a:rPr lang="en-US" altLang="ja-JP" b="1" dirty="0" err="1">
                <a:solidFill>
                  <a:srgbClr val="0070C0"/>
                </a:solidFill>
                <a:latin typeface="Meiryo" charset="-128"/>
                <a:ea typeface="Meiryo" charset="-128"/>
                <a:cs typeface="Meiryo" charset="-128"/>
              </a:rPr>
              <a:t>XPoint</a:t>
            </a:r>
            <a:r>
              <a:rPr lang="en-US" altLang="ja-JP" b="1" dirty="0">
                <a:solidFill>
                  <a:srgbClr val="0070C0"/>
                </a:solidFill>
                <a:latin typeface="Meiryo" charset="-128"/>
                <a:ea typeface="Meiryo" charset="-128"/>
                <a:cs typeface="Meiryo" charset="-128"/>
              </a:rPr>
              <a:t> Technology</a:t>
            </a:r>
          </a:p>
        </p:txBody>
      </p:sp>
      <p:sp>
        <p:nvSpPr>
          <p:cNvPr id="22" name="正方形/長方形 21"/>
          <p:cNvSpPr/>
          <p:nvPr/>
        </p:nvSpPr>
        <p:spPr>
          <a:xfrm>
            <a:off x="466253" y="5768520"/>
            <a:ext cx="3921890" cy="584775"/>
          </a:xfrm>
          <a:prstGeom prst="rect">
            <a:avLst/>
          </a:prstGeom>
        </p:spPr>
        <p:txBody>
          <a:bodyPr wrap="square">
            <a:spAutoFit/>
          </a:bodyPr>
          <a:lstStyle/>
          <a:p>
            <a:pPr marL="171450" indent="-171450">
              <a:buFont typeface="Wingdings" charset="2"/>
              <a:buChar char="l"/>
            </a:pPr>
            <a:r>
              <a:rPr lang="ja-JP" altLang="en-US" sz="800" dirty="0">
                <a:solidFill>
                  <a:srgbClr val="0070C0"/>
                </a:solidFill>
              </a:rPr>
              <a:t>インテルとマイクロンによって発表された不揮発性メモリの技術。</a:t>
            </a:r>
            <a:endParaRPr lang="en-US" altLang="ja-JP" sz="800" dirty="0">
              <a:solidFill>
                <a:srgbClr val="0070C0"/>
              </a:solidFill>
            </a:endParaRPr>
          </a:p>
          <a:p>
            <a:pPr marL="171450" indent="-171450">
              <a:buFont typeface="Wingdings" charset="2"/>
              <a:buChar char="l"/>
            </a:pPr>
            <a:r>
              <a:rPr lang="ja-JP" altLang="en-US" sz="800" dirty="0">
                <a:solidFill>
                  <a:srgbClr val="0070C0"/>
                </a:solidFill>
              </a:rPr>
              <a:t>DRAMの凡そ半分の価格、NANDフラッシュに比較すれば4・5倍。</a:t>
            </a:r>
            <a:endParaRPr lang="en-US" altLang="ja-JP" sz="800" dirty="0">
              <a:solidFill>
                <a:srgbClr val="0070C0"/>
              </a:solidFill>
            </a:endParaRPr>
          </a:p>
          <a:p>
            <a:pPr marL="171450" indent="-171450">
              <a:buFont typeface="Wingdings" charset="2"/>
              <a:buChar char="l"/>
            </a:pPr>
            <a:r>
              <a:rPr lang="ja-JP" altLang="en-US" sz="800" dirty="0">
                <a:solidFill>
                  <a:srgbClr val="0070C0"/>
                </a:solidFill>
              </a:rPr>
              <a:t>NANDフラッシュと比較した場合、レイテンシは1/10、書き込み寿命は3倍、書き込み速度は4倍、読み込み速度は3倍に改善され、消費電力は30%に軽減される。</a:t>
            </a:r>
          </a:p>
        </p:txBody>
      </p:sp>
    </p:spTree>
    <p:extLst>
      <p:ext uri="{BB962C8B-B14F-4D97-AF65-F5344CB8AC3E}">
        <p14:creationId xmlns:p14="http://schemas.microsoft.com/office/powerpoint/2010/main" val="1773276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3998442" y="5339885"/>
            <a:ext cx="4070648" cy="103732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03317" y="5443208"/>
            <a:ext cx="761255" cy="579938"/>
          </a:xfrm>
          <a:prstGeom prst="rect">
            <a:avLst/>
          </a:prstGeom>
        </p:spPr>
      </p:pic>
      <p:sp>
        <p:nvSpPr>
          <p:cNvPr id="9" name="テキスト ボックス 8"/>
          <p:cNvSpPr txBox="1"/>
          <p:nvPr/>
        </p:nvSpPr>
        <p:spPr>
          <a:xfrm>
            <a:off x="5125652" y="6038658"/>
            <a:ext cx="1826141" cy="338554"/>
          </a:xfrm>
          <a:prstGeom prst="rect">
            <a:avLst/>
          </a:prstGeom>
          <a:noFill/>
        </p:spPr>
        <p:txBody>
          <a:bodyPr wrap="none" rtlCol="0">
            <a:spAutoFit/>
          </a:bodyPr>
          <a:lstStyle/>
          <a:p>
            <a:pPr algn="ctr"/>
            <a:r>
              <a:rPr kumimoji="1" lang="ja-JP" altLang="en-US" sz="1600">
                <a:latin typeface="Meiryo" charset="-128"/>
                <a:ea typeface="Meiryo" charset="-128"/>
                <a:cs typeface="Meiryo" charset="-128"/>
              </a:rPr>
              <a:t>フラッシュメモリ</a:t>
            </a:r>
          </a:p>
        </p:txBody>
      </p:sp>
      <p:pic>
        <p:nvPicPr>
          <p:cNvPr id="10" name="図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2062" y="5441673"/>
            <a:ext cx="761255" cy="579938"/>
          </a:xfrm>
          <a:prstGeom prst="rect">
            <a:avLst/>
          </a:prstGeom>
        </p:spPr>
      </p:pic>
      <p:pic>
        <p:nvPicPr>
          <p:cNvPr id="11" name="図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80807" y="5441673"/>
            <a:ext cx="761255" cy="579938"/>
          </a:xfrm>
          <a:prstGeom prst="rect">
            <a:avLst/>
          </a:prstGeom>
        </p:spPr>
      </p:pic>
      <p:pic>
        <p:nvPicPr>
          <p:cNvPr id="12" name="図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19552" y="5441673"/>
            <a:ext cx="761255" cy="579938"/>
          </a:xfrm>
          <a:prstGeom prst="rect">
            <a:avLst/>
          </a:prstGeom>
        </p:spPr>
      </p:pic>
      <p:pic>
        <p:nvPicPr>
          <p:cNvPr id="13" name="図 1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56562" y="5441673"/>
            <a:ext cx="761255" cy="579938"/>
          </a:xfrm>
          <a:prstGeom prst="rect">
            <a:avLst/>
          </a:prstGeom>
        </p:spPr>
      </p:pic>
      <p:sp>
        <p:nvSpPr>
          <p:cNvPr id="34" name="下矢印 33"/>
          <p:cNvSpPr/>
          <p:nvPr/>
        </p:nvSpPr>
        <p:spPr>
          <a:xfrm>
            <a:off x="4008985" y="4778604"/>
            <a:ext cx="4077886" cy="646022"/>
          </a:xfrm>
          <a:custGeom>
            <a:avLst/>
            <a:gdLst>
              <a:gd name="connsiteX0" fmla="*/ 0 w 484632"/>
              <a:gd name="connsiteY0" fmla="*/ 340289 h 582605"/>
              <a:gd name="connsiteX1" fmla="*/ 121158 w 484632"/>
              <a:gd name="connsiteY1" fmla="*/ 340289 h 582605"/>
              <a:gd name="connsiteX2" fmla="*/ 121158 w 484632"/>
              <a:gd name="connsiteY2" fmla="*/ 0 h 582605"/>
              <a:gd name="connsiteX3" fmla="*/ 363474 w 484632"/>
              <a:gd name="connsiteY3" fmla="*/ 0 h 582605"/>
              <a:gd name="connsiteX4" fmla="*/ 363474 w 484632"/>
              <a:gd name="connsiteY4" fmla="*/ 340289 h 582605"/>
              <a:gd name="connsiteX5" fmla="*/ 484632 w 484632"/>
              <a:gd name="connsiteY5" fmla="*/ 340289 h 582605"/>
              <a:gd name="connsiteX6" fmla="*/ 242316 w 484632"/>
              <a:gd name="connsiteY6" fmla="*/ 582605 h 582605"/>
              <a:gd name="connsiteX7" fmla="*/ 0 w 484632"/>
              <a:gd name="connsiteY7" fmla="*/ 340289 h 582605"/>
              <a:gd name="connsiteX0" fmla="*/ 1787422 w 2272054"/>
              <a:gd name="connsiteY0" fmla="*/ 340289 h 582605"/>
              <a:gd name="connsiteX1" fmla="*/ 1908580 w 2272054"/>
              <a:gd name="connsiteY1" fmla="*/ 340289 h 582605"/>
              <a:gd name="connsiteX2" fmla="*/ 0 w 2272054"/>
              <a:gd name="connsiteY2" fmla="*/ 0 h 582605"/>
              <a:gd name="connsiteX3" fmla="*/ 2150896 w 2272054"/>
              <a:gd name="connsiteY3" fmla="*/ 0 h 582605"/>
              <a:gd name="connsiteX4" fmla="*/ 2150896 w 2272054"/>
              <a:gd name="connsiteY4" fmla="*/ 340289 h 582605"/>
              <a:gd name="connsiteX5" fmla="*/ 2272054 w 2272054"/>
              <a:gd name="connsiteY5" fmla="*/ 340289 h 582605"/>
              <a:gd name="connsiteX6" fmla="*/ 2029738 w 2272054"/>
              <a:gd name="connsiteY6" fmla="*/ 582605 h 582605"/>
              <a:gd name="connsiteX7" fmla="*/ 1787422 w 2272054"/>
              <a:gd name="connsiteY7" fmla="*/ 340289 h 582605"/>
              <a:gd name="connsiteX0" fmla="*/ 1787422 w 4077886"/>
              <a:gd name="connsiteY0" fmla="*/ 352563 h 594879"/>
              <a:gd name="connsiteX1" fmla="*/ 1908580 w 4077886"/>
              <a:gd name="connsiteY1" fmla="*/ 352563 h 594879"/>
              <a:gd name="connsiteX2" fmla="*/ 0 w 4077886"/>
              <a:gd name="connsiteY2" fmla="*/ 12274 h 594879"/>
              <a:gd name="connsiteX3" fmla="*/ 4077886 w 4077886"/>
              <a:gd name="connsiteY3" fmla="*/ 0 h 594879"/>
              <a:gd name="connsiteX4" fmla="*/ 2150896 w 4077886"/>
              <a:gd name="connsiteY4" fmla="*/ 352563 h 594879"/>
              <a:gd name="connsiteX5" fmla="*/ 2272054 w 4077886"/>
              <a:gd name="connsiteY5" fmla="*/ 352563 h 594879"/>
              <a:gd name="connsiteX6" fmla="*/ 2029738 w 4077886"/>
              <a:gd name="connsiteY6" fmla="*/ 594879 h 594879"/>
              <a:gd name="connsiteX7" fmla="*/ 1787422 w 4077886"/>
              <a:gd name="connsiteY7" fmla="*/ 352563 h 594879"/>
              <a:gd name="connsiteX0" fmla="*/ 1787422 w 4077886"/>
              <a:gd name="connsiteY0" fmla="*/ 340289 h 582605"/>
              <a:gd name="connsiteX1" fmla="*/ 1908580 w 4077886"/>
              <a:gd name="connsiteY1" fmla="*/ 340289 h 582605"/>
              <a:gd name="connsiteX2" fmla="*/ 0 w 4077886"/>
              <a:gd name="connsiteY2" fmla="*/ 0 h 582605"/>
              <a:gd name="connsiteX3" fmla="*/ 4077886 w 4077886"/>
              <a:gd name="connsiteY3" fmla="*/ 0 h 582605"/>
              <a:gd name="connsiteX4" fmla="*/ 2150896 w 4077886"/>
              <a:gd name="connsiteY4" fmla="*/ 340289 h 582605"/>
              <a:gd name="connsiteX5" fmla="*/ 2272054 w 4077886"/>
              <a:gd name="connsiteY5" fmla="*/ 340289 h 582605"/>
              <a:gd name="connsiteX6" fmla="*/ 2029738 w 4077886"/>
              <a:gd name="connsiteY6" fmla="*/ 582605 h 582605"/>
              <a:gd name="connsiteX7" fmla="*/ 1787422 w 4077886"/>
              <a:gd name="connsiteY7" fmla="*/ 340289 h 58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886" h="582605">
                <a:moveTo>
                  <a:pt x="1787422" y="340289"/>
                </a:moveTo>
                <a:lnTo>
                  <a:pt x="1908580" y="340289"/>
                </a:lnTo>
                <a:lnTo>
                  <a:pt x="0" y="0"/>
                </a:lnTo>
                <a:lnTo>
                  <a:pt x="4077886" y="0"/>
                </a:lnTo>
                <a:lnTo>
                  <a:pt x="2150896" y="340289"/>
                </a:lnTo>
                <a:lnTo>
                  <a:pt x="2272054" y="340289"/>
                </a:lnTo>
                <a:lnTo>
                  <a:pt x="2029738" y="582605"/>
                </a:lnTo>
                <a:lnTo>
                  <a:pt x="1787422" y="340289"/>
                </a:lnTo>
                <a:close/>
              </a:path>
            </a:pathLst>
          </a:custGeom>
          <a:gradFill flip="none" rotWithShape="1">
            <a:gsLst>
              <a:gs pos="0">
                <a:schemeClr val="accent6">
                  <a:lumMod val="50000"/>
                </a:schemeClr>
              </a:gs>
              <a:gs pos="63000">
                <a:schemeClr val="accent6">
                  <a:lumMod val="97000"/>
                  <a:lumOff val="3000"/>
                </a:schemeClr>
              </a:gs>
              <a:gs pos="100000">
                <a:schemeClr val="accent6">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3998442" y="2203923"/>
            <a:ext cx="4070648" cy="256768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a:clrChange>
              <a:clrFrom>
                <a:srgbClr val="FEFEFE"/>
              </a:clrFrom>
              <a:clrTo>
                <a:srgbClr val="FEFEFE">
                  <a:alpha val="0"/>
                </a:srgbClr>
              </a:clrTo>
            </a:clrChange>
            <a:duotone>
              <a:schemeClr val="accent3">
                <a:shade val="45000"/>
                <a:satMod val="135000"/>
              </a:schemeClr>
              <a:prstClr val="white"/>
            </a:duotone>
          </a:blip>
          <a:stretch>
            <a:fillRect/>
          </a:stretch>
        </p:blipFill>
        <p:spPr>
          <a:xfrm>
            <a:off x="6038723" y="2438641"/>
            <a:ext cx="1959550" cy="1959550"/>
          </a:xfrm>
          <a:prstGeom prst="rect">
            <a:avLst/>
          </a:prstGeom>
        </p:spPr>
      </p:pic>
      <p:pic>
        <p:nvPicPr>
          <p:cNvPr id="7" name="図 6"/>
          <p:cNvPicPr>
            <a:picLocks noChangeAspect="1"/>
          </p:cNvPicPr>
          <p:nvPr/>
        </p:nvPicPr>
        <p:blipFill>
          <a:blip r:embed="rId3">
            <a:clrChange>
              <a:clrFrom>
                <a:srgbClr val="FEFEFE"/>
              </a:clrFrom>
              <a:clrTo>
                <a:srgbClr val="FEFEFE">
                  <a:alpha val="0"/>
                </a:srgbClr>
              </a:clrTo>
            </a:clrChange>
            <a:duotone>
              <a:schemeClr val="accent2">
                <a:shade val="45000"/>
                <a:satMod val="135000"/>
              </a:schemeClr>
              <a:prstClr val="white"/>
            </a:duotone>
          </a:blip>
          <a:stretch>
            <a:fillRect/>
          </a:stretch>
        </p:blipFill>
        <p:spPr>
          <a:xfrm>
            <a:off x="4079173" y="2438641"/>
            <a:ext cx="1959550" cy="1959550"/>
          </a:xfrm>
          <a:prstGeom prst="rect">
            <a:avLst/>
          </a:prstGeom>
        </p:spPr>
      </p:pic>
      <p:sp>
        <p:nvSpPr>
          <p:cNvPr id="2" name="タイトル 1"/>
          <p:cNvSpPr>
            <a:spLocks noGrp="1"/>
          </p:cNvSpPr>
          <p:nvPr>
            <p:ph type="title"/>
          </p:nvPr>
        </p:nvSpPr>
        <p:spPr/>
        <p:txBody>
          <a:bodyPr/>
          <a:lstStyle/>
          <a:p>
            <a:r>
              <a:rPr kumimoji="1" lang="ja-JP" altLang="en-US" dirty="0"/>
              <a:t>インラインでの重複排除／圧縮</a:t>
            </a:r>
          </a:p>
        </p:txBody>
      </p:sp>
      <p:sp>
        <p:nvSpPr>
          <p:cNvPr id="3" name="スライド番号プレースホルダー 2"/>
          <p:cNvSpPr>
            <a:spLocks noGrp="1"/>
          </p:cNvSpPr>
          <p:nvPr>
            <p:ph type="sldNum" sz="quarter" idx="12"/>
          </p:nvPr>
        </p:nvSpPr>
        <p:spPr>
          <a:xfrm>
            <a:off x="8398969" y="6640200"/>
            <a:ext cx="2133600" cy="217800"/>
          </a:xfrm>
        </p:spPr>
        <p:txBody>
          <a:bodyPr/>
          <a:lstStyle/>
          <a:p>
            <a:fld id="{8FF8CC5D-A65D-5946-99B5-645367A967AD}" type="slidenum">
              <a:rPr kumimoji="1" lang="ja-JP" altLang="en-US" smtClean="0"/>
              <a:t>62</a:t>
            </a:fld>
            <a:endParaRPr kumimoji="1" lang="ja-JP" altLang="en-US"/>
          </a:p>
        </p:txBody>
      </p:sp>
      <p:sp>
        <p:nvSpPr>
          <p:cNvPr id="5" name="正方形/長方形 4"/>
          <p:cNvSpPr/>
          <p:nvPr/>
        </p:nvSpPr>
        <p:spPr>
          <a:xfrm>
            <a:off x="4359077" y="4044248"/>
            <a:ext cx="1399742" cy="677108"/>
          </a:xfrm>
          <a:prstGeom prst="rect">
            <a:avLst/>
          </a:prstGeom>
        </p:spPr>
        <p:txBody>
          <a:bodyPr wrap="none">
            <a:spAutoFit/>
          </a:bodyPr>
          <a:lstStyle/>
          <a:p>
            <a:pPr algn="ctr"/>
            <a:r>
              <a:rPr lang="ja-JP" altLang="en-US" sz="2400" dirty="0">
                <a:latin typeface="Meiryo" charset="-128"/>
                <a:ea typeface="Meiryo" charset="-128"/>
                <a:cs typeface="Meiryo" charset="-128"/>
              </a:rPr>
              <a:t>NVRAM </a:t>
            </a:r>
            <a:endParaRPr lang="en-US" altLang="ja-JP" sz="2400" dirty="0">
              <a:latin typeface="Meiryo" charset="-128"/>
              <a:ea typeface="Meiryo" charset="-128"/>
              <a:cs typeface="Meiryo" charset="-128"/>
            </a:endParaRPr>
          </a:p>
          <a:p>
            <a:pPr algn="ctr"/>
            <a:r>
              <a:rPr lang="en-US" altLang="ja-JP" sz="800" dirty="0">
                <a:latin typeface="Meiryo" charset="-128"/>
                <a:ea typeface="Meiryo" charset="-128"/>
                <a:cs typeface="Meiryo" charset="-128"/>
              </a:rPr>
              <a:t>Non-Volatile RAM</a:t>
            </a:r>
          </a:p>
          <a:p>
            <a:pPr algn="ctr"/>
            <a:r>
              <a:rPr lang="ja-JP" altLang="en-US" sz="600" dirty="0">
                <a:latin typeface="Meiryo" charset="-128"/>
                <a:ea typeface="Meiryo" charset="-128"/>
                <a:cs typeface="Meiryo" charset="-128"/>
              </a:rPr>
              <a:t>不揮発性ランダムアクセスメモリ</a:t>
            </a:r>
          </a:p>
        </p:txBody>
      </p:sp>
      <p:sp>
        <p:nvSpPr>
          <p:cNvPr id="8" name="正方形/長方形 7"/>
          <p:cNvSpPr/>
          <p:nvPr/>
        </p:nvSpPr>
        <p:spPr>
          <a:xfrm>
            <a:off x="5881635" y="4044248"/>
            <a:ext cx="2273726" cy="677108"/>
          </a:xfrm>
          <a:prstGeom prst="rect">
            <a:avLst/>
          </a:prstGeom>
        </p:spPr>
        <p:txBody>
          <a:bodyPr wrap="square">
            <a:spAutoFit/>
          </a:bodyPr>
          <a:lstStyle/>
          <a:p>
            <a:pPr algn="ctr"/>
            <a:r>
              <a:rPr lang="ja-JP" altLang="en-US" sz="2400" dirty="0"/>
              <a:t>ASIC</a:t>
            </a:r>
            <a:endParaRPr lang="en-US" altLang="ja-JP" sz="2400" dirty="0"/>
          </a:p>
          <a:p>
            <a:pPr algn="ctr"/>
            <a:r>
              <a:rPr lang="en-US" altLang="ja-JP" sz="800" dirty="0"/>
              <a:t>A</a:t>
            </a:r>
            <a:r>
              <a:rPr lang="ja-JP" altLang="en-US" sz="800" dirty="0"/>
              <a:t>pplication </a:t>
            </a:r>
            <a:r>
              <a:rPr lang="en-US" altLang="ja-JP" sz="800" dirty="0"/>
              <a:t>S</a:t>
            </a:r>
            <a:r>
              <a:rPr lang="ja-JP" altLang="en-US" sz="800" dirty="0"/>
              <a:t>pecific </a:t>
            </a:r>
            <a:r>
              <a:rPr lang="en-US" altLang="ja-JP" sz="800" dirty="0"/>
              <a:t>I</a:t>
            </a:r>
            <a:r>
              <a:rPr lang="ja-JP" altLang="en-US" sz="800" dirty="0"/>
              <a:t>ntegrated </a:t>
            </a:r>
            <a:r>
              <a:rPr lang="en-US" altLang="ja-JP" sz="800" dirty="0"/>
              <a:t>C</a:t>
            </a:r>
            <a:r>
              <a:rPr lang="ja-JP" altLang="en-US" sz="800" dirty="0"/>
              <a:t>ircuit</a:t>
            </a:r>
            <a:endParaRPr lang="en-US" altLang="ja-JP" sz="800" dirty="0"/>
          </a:p>
          <a:p>
            <a:pPr algn="ctr"/>
            <a:r>
              <a:rPr lang="ja-JP" altLang="en-US" sz="600" dirty="0"/>
              <a:t>特定用途向け集積回路</a:t>
            </a:r>
          </a:p>
        </p:txBody>
      </p:sp>
      <p:sp>
        <p:nvSpPr>
          <p:cNvPr id="15" name="テキスト ボックス 14"/>
          <p:cNvSpPr txBox="1"/>
          <p:nvPr/>
        </p:nvSpPr>
        <p:spPr>
          <a:xfrm>
            <a:off x="4864215" y="2335213"/>
            <a:ext cx="2339102" cy="461665"/>
          </a:xfrm>
          <a:prstGeom prst="rect">
            <a:avLst/>
          </a:prstGeom>
          <a:noFill/>
        </p:spPr>
        <p:txBody>
          <a:bodyPr wrap="none" rtlCol="0">
            <a:spAutoFit/>
          </a:bodyPr>
          <a:lstStyle/>
          <a:p>
            <a:pPr algn="ctr"/>
            <a:r>
              <a:rPr kumimoji="1" lang="ja-JP" altLang="en-US" sz="2400" b="1">
                <a:latin typeface="Meiryo" charset="-128"/>
                <a:ea typeface="Meiryo" charset="-128"/>
                <a:cs typeface="Meiryo" charset="-128"/>
              </a:rPr>
              <a:t>重複排除／圧縮</a:t>
            </a:r>
            <a:endParaRPr kumimoji="1" lang="ja-JP" altLang="en-US" sz="2400" b="1" dirty="0">
              <a:latin typeface="Meiryo" charset="-128"/>
              <a:ea typeface="Meiryo" charset="-128"/>
              <a:cs typeface="Meiryo" charset="-128"/>
            </a:endParaRPr>
          </a:p>
        </p:txBody>
      </p:sp>
      <p:sp>
        <p:nvSpPr>
          <p:cNvPr id="17" name="正方形/長方形 16"/>
          <p:cNvSpPr/>
          <p:nvPr/>
        </p:nvSpPr>
        <p:spPr>
          <a:xfrm>
            <a:off x="3998442" y="91829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正方形/長方形 19"/>
          <p:cNvSpPr/>
          <p:nvPr/>
        </p:nvSpPr>
        <p:spPr>
          <a:xfrm>
            <a:off x="4073941" y="140151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1" name="正方形/長方形 20"/>
          <p:cNvSpPr/>
          <p:nvPr/>
        </p:nvSpPr>
        <p:spPr>
          <a:xfrm>
            <a:off x="4073941" y="119823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22" name="正方形/長方形 21"/>
          <p:cNvSpPr/>
          <p:nvPr/>
        </p:nvSpPr>
        <p:spPr>
          <a:xfrm>
            <a:off x="4073941" y="99013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5419646" y="91829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 name="正方形/長方形 23"/>
          <p:cNvSpPr/>
          <p:nvPr/>
        </p:nvSpPr>
        <p:spPr>
          <a:xfrm>
            <a:off x="5495145" y="140151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5" name="正方形/長方形 24"/>
          <p:cNvSpPr/>
          <p:nvPr/>
        </p:nvSpPr>
        <p:spPr>
          <a:xfrm>
            <a:off x="5495145" y="119823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26" name="正方形/長方形 25"/>
          <p:cNvSpPr/>
          <p:nvPr/>
        </p:nvSpPr>
        <p:spPr>
          <a:xfrm>
            <a:off x="5495145" y="99013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27" name="正方形/長方形 26"/>
          <p:cNvSpPr/>
          <p:nvPr/>
        </p:nvSpPr>
        <p:spPr>
          <a:xfrm>
            <a:off x="6844401" y="91223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8" name="正方形/長方形 27"/>
          <p:cNvSpPr/>
          <p:nvPr/>
        </p:nvSpPr>
        <p:spPr>
          <a:xfrm>
            <a:off x="6919900" y="139545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9" name="正方形/長方形 28"/>
          <p:cNvSpPr/>
          <p:nvPr/>
        </p:nvSpPr>
        <p:spPr>
          <a:xfrm>
            <a:off x="6919900" y="119217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6919900" y="98407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31" name="上下矢印 30"/>
          <p:cNvSpPr/>
          <p:nvPr/>
        </p:nvSpPr>
        <p:spPr>
          <a:xfrm>
            <a:off x="4389378" y="1644958"/>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下矢印 31"/>
          <p:cNvSpPr/>
          <p:nvPr/>
        </p:nvSpPr>
        <p:spPr>
          <a:xfrm>
            <a:off x="5810581" y="1627911"/>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7235337" y="1640133"/>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p:cNvSpPr txBox="1"/>
          <p:nvPr/>
        </p:nvSpPr>
        <p:spPr>
          <a:xfrm>
            <a:off x="330732" y="3095250"/>
            <a:ext cx="3416320" cy="646331"/>
          </a:xfrm>
          <a:prstGeom prst="rect">
            <a:avLst/>
          </a:prstGeom>
          <a:noFill/>
        </p:spPr>
        <p:txBody>
          <a:bodyPr wrap="none" rtlCol="0">
            <a:spAutoFit/>
          </a:bodyPr>
          <a:lstStyle/>
          <a:p>
            <a:r>
              <a:rPr kumimoji="1" lang="ja-JP" altLang="en-US" dirty="0">
                <a:latin typeface="Meiryo" charset="-128"/>
                <a:ea typeface="Meiryo" charset="-128"/>
                <a:cs typeface="Meiryo" charset="-128"/>
              </a:rPr>
              <a:t>スピードを犠牲にする</a:t>
            </a:r>
            <a:r>
              <a:rPr kumimoji="1" lang="ja-JP" altLang="en-US">
                <a:latin typeface="Meiryo" charset="-128"/>
                <a:ea typeface="Meiryo" charset="-128"/>
                <a:cs typeface="Meiryo" charset="-128"/>
              </a:rPr>
              <a:t>ことなく</a:t>
            </a:r>
            <a:endParaRPr kumimoji="1" lang="en-US" altLang="ja-JP" dirty="0">
              <a:latin typeface="Meiryo" charset="-128"/>
              <a:ea typeface="Meiryo" charset="-128"/>
              <a:cs typeface="Meiryo" charset="-128"/>
            </a:endParaRPr>
          </a:p>
          <a:p>
            <a:r>
              <a:rPr kumimoji="1" lang="ja-JP" altLang="en-US" dirty="0">
                <a:latin typeface="Meiryo" charset="-128"/>
                <a:ea typeface="Meiryo" charset="-128"/>
                <a:cs typeface="Meiryo" charset="-128"/>
              </a:rPr>
              <a:t>論理的なよう両端かを下げる。</a:t>
            </a:r>
          </a:p>
        </p:txBody>
      </p:sp>
    </p:spTree>
    <p:extLst>
      <p:ext uri="{BB962C8B-B14F-4D97-AF65-F5344CB8AC3E}">
        <p14:creationId xmlns:p14="http://schemas.microsoft.com/office/powerpoint/2010/main" val="4253581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フラッシュストレージが注目される理由</a:t>
            </a:r>
          </a:p>
        </p:txBody>
      </p:sp>
      <p:sp>
        <p:nvSpPr>
          <p:cNvPr id="3" name="スライド番号プレースホルダー 2"/>
          <p:cNvSpPr>
            <a:spLocks noGrp="1"/>
          </p:cNvSpPr>
          <p:nvPr>
            <p:ph type="sldNum" sz="quarter" idx="12"/>
          </p:nvPr>
        </p:nvSpPr>
        <p:spPr>
          <a:xfrm>
            <a:off x="6932246" y="7036015"/>
            <a:ext cx="2133600" cy="217800"/>
          </a:xfrm>
        </p:spPr>
        <p:txBody>
          <a:bodyPr/>
          <a:lstStyle/>
          <a:p>
            <a:fld id="{8FF8CC5D-A65D-5946-99B5-645367A967AD}" type="slidenum">
              <a:rPr kumimoji="1" lang="ja-JP" altLang="en-US" smtClean="0"/>
              <a:t>63</a:t>
            </a:fld>
            <a:endParaRPr kumimoji="1" lang="ja-JP" altLang="en-US"/>
          </a:p>
        </p:txBody>
      </p:sp>
      <p:pic>
        <p:nvPicPr>
          <p:cNvPr id="5" name="図 4"/>
          <p:cNvPicPr>
            <a:picLocks noChangeAspect="1"/>
          </p:cNvPicPr>
          <p:nvPr/>
        </p:nvPicPr>
        <p:blipFill>
          <a:blip r:embed="rId2"/>
          <a:stretch>
            <a:fillRect/>
          </a:stretch>
        </p:blipFill>
        <p:spPr>
          <a:xfrm>
            <a:off x="457200" y="1343439"/>
            <a:ext cx="5269396" cy="904846"/>
          </a:xfrm>
          <a:prstGeom prst="rect">
            <a:avLst/>
          </a:prstGeom>
        </p:spPr>
      </p:pic>
      <p:sp>
        <p:nvSpPr>
          <p:cNvPr id="6" name="テキスト ボックス 5"/>
          <p:cNvSpPr txBox="1"/>
          <p:nvPr/>
        </p:nvSpPr>
        <p:spPr>
          <a:xfrm>
            <a:off x="5864087" y="1395752"/>
            <a:ext cx="2826415" cy="800219"/>
          </a:xfrm>
          <a:prstGeom prst="rect">
            <a:avLst/>
          </a:prstGeom>
          <a:noFill/>
        </p:spPr>
        <p:txBody>
          <a:bodyPr wrap="none" rtlCol="0">
            <a:spAutoFit/>
          </a:bodyPr>
          <a:lstStyle/>
          <a:p>
            <a:pPr marL="285750" indent="-285750">
              <a:buFont typeface="Wingdings" charset="2"/>
              <a:buChar char="l"/>
            </a:pPr>
            <a:r>
              <a:rPr kumimoji="1" lang="ja-JP" altLang="en-US" sz="1600" dirty="0">
                <a:solidFill>
                  <a:schemeClr val="tx1">
                    <a:lumMod val="50000"/>
                    <a:lumOff val="50000"/>
                  </a:schemeClr>
                </a:solidFill>
              </a:rPr>
              <a:t>年率</a:t>
            </a:r>
            <a:r>
              <a:rPr kumimoji="1" lang="en-US" altLang="ja-JP" sz="1600" dirty="0">
                <a:solidFill>
                  <a:schemeClr val="tx1">
                    <a:lumMod val="50000"/>
                    <a:lumOff val="50000"/>
                  </a:schemeClr>
                </a:solidFill>
              </a:rPr>
              <a:t>30%〜40%</a:t>
            </a:r>
            <a:r>
              <a:rPr kumimoji="1" lang="ja-JP" altLang="en-US" sz="1600" dirty="0">
                <a:solidFill>
                  <a:schemeClr val="tx1">
                    <a:lumMod val="50000"/>
                    <a:lumOff val="50000"/>
                  </a:schemeClr>
                </a:solidFill>
              </a:rPr>
              <a:t>の容量単価</a:t>
            </a:r>
            <a:endParaRPr kumimoji="1" lang="en-US" altLang="ja-JP" sz="1600" dirty="0">
              <a:solidFill>
                <a:schemeClr val="tx1">
                  <a:lumMod val="50000"/>
                  <a:lumOff val="50000"/>
                </a:schemeClr>
              </a:solidFill>
            </a:endParaRPr>
          </a:p>
          <a:p>
            <a:pPr marL="285750" indent="-285750">
              <a:buFont typeface="Wingdings" charset="2"/>
              <a:buChar char="l"/>
            </a:pPr>
            <a:r>
              <a:rPr lang="ja-JP" altLang="en-US" sz="1600" dirty="0">
                <a:solidFill>
                  <a:schemeClr val="tx1">
                    <a:lumMod val="50000"/>
                    <a:lumOff val="50000"/>
                  </a:schemeClr>
                </a:solidFill>
              </a:rPr>
              <a:t>信頼性・可用性の向上</a:t>
            </a:r>
            <a:endParaRPr lang="en-US" altLang="ja-JP" sz="1600" dirty="0">
              <a:solidFill>
                <a:schemeClr val="tx1">
                  <a:lumMod val="50000"/>
                  <a:lumOff val="50000"/>
                </a:schemeClr>
              </a:solidFill>
            </a:endParaRPr>
          </a:p>
          <a:p>
            <a:r>
              <a:rPr lang="ja-JP" altLang="en-US" sz="1400" dirty="0">
                <a:solidFill>
                  <a:schemeClr val="tx1">
                    <a:lumMod val="50000"/>
                    <a:lumOff val="50000"/>
                  </a:schemeClr>
                </a:solidFill>
              </a:rPr>
              <a:t>　　（</a:t>
            </a:r>
            <a:r>
              <a:rPr lang="en-US" altLang="ja-JP" sz="1400" dirty="0">
                <a:solidFill>
                  <a:schemeClr val="tx1">
                    <a:lumMod val="50000"/>
                    <a:lumOff val="50000"/>
                  </a:schemeClr>
                </a:solidFill>
              </a:rPr>
              <a:t>99.9999%</a:t>
            </a:r>
            <a:r>
              <a:rPr lang="ja-JP" altLang="en-US" sz="1400" dirty="0">
                <a:solidFill>
                  <a:schemeClr val="tx1">
                    <a:lumMod val="50000"/>
                    <a:lumOff val="50000"/>
                  </a:schemeClr>
                </a:solidFill>
              </a:rPr>
              <a:t>＝</a:t>
            </a:r>
            <a:r>
              <a:rPr lang="en-US" altLang="ja-JP" sz="1400" dirty="0">
                <a:solidFill>
                  <a:schemeClr val="tx1">
                    <a:lumMod val="50000"/>
                    <a:lumOff val="50000"/>
                  </a:schemeClr>
                </a:solidFill>
              </a:rPr>
              <a:t>31</a:t>
            </a:r>
            <a:r>
              <a:rPr lang="ja-JP" altLang="en-US" sz="1400" dirty="0">
                <a:solidFill>
                  <a:schemeClr val="tx1">
                    <a:lumMod val="50000"/>
                    <a:lumOff val="50000"/>
                  </a:schemeClr>
                </a:solidFill>
              </a:rPr>
              <a:t>秒停止／年）</a:t>
            </a:r>
            <a:endParaRPr kumimoji="1" lang="ja-JP" altLang="en-US" sz="1400" dirty="0">
              <a:solidFill>
                <a:schemeClr val="tx1">
                  <a:lumMod val="50000"/>
                  <a:lumOff val="50000"/>
                </a:schemeClr>
              </a:solidFill>
            </a:endParaRPr>
          </a:p>
        </p:txBody>
      </p:sp>
      <p:sp>
        <p:nvSpPr>
          <p:cNvPr id="7" name="正方形/長方形 6"/>
          <p:cNvSpPr/>
          <p:nvPr/>
        </p:nvSpPr>
        <p:spPr>
          <a:xfrm>
            <a:off x="2210628" y="2270331"/>
            <a:ext cx="3717684" cy="246221"/>
          </a:xfrm>
          <a:prstGeom prst="rect">
            <a:avLst/>
          </a:prstGeom>
        </p:spPr>
        <p:txBody>
          <a:bodyPr wrap="none">
            <a:spAutoFit/>
          </a:bodyPr>
          <a:lstStyle/>
          <a:p>
            <a:r>
              <a:rPr lang="ja-JP" altLang="en-US" sz="1000" dirty="0">
                <a:solidFill>
                  <a:schemeClr val="tx1">
                    <a:lumMod val="50000"/>
                    <a:lumOff val="50000"/>
                  </a:schemeClr>
                </a:solidFill>
                <a:latin typeface="Meiryo" charset="-128"/>
                <a:ea typeface="Meiryo" charset="-128"/>
                <a:cs typeface="Meiryo" charset="-128"/>
              </a:rPr>
              <a:t>＊</a:t>
            </a:r>
            <a:r>
              <a:rPr lang="en-US" altLang="ja-JP" sz="1000" dirty="0">
                <a:solidFill>
                  <a:schemeClr val="tx1">
                    <a:lumMod val="50000"/>
                    <a:lumOff val="50000"/>
                  </a:schemeClr>
                </a:solidFill>
                <a:latin typeface="Meiryo" charset="-128"/>
                <a:ea typeface="Meiryo" charset="-128"/>
                <a:cs typeface="Meiryo" charset="-128"/>
              </a:rPr>
              <a:t>960GB</a:t>
            </a:r>
            <a:r>
              <a:rPr lang="ja-JP" altLang="en-US" sz="1000" dirty="0">
                <a:solidFill>
                  <a:schemeClr val="tx1">
                    <a:lumMod val="50000"/>
                    <a:lumOff val="50000"/>
                  </a:schemeClr>
                </a:solidFill>
                <a:latin typeface="Meiryo" charset="-128"/>
                <a:ea typeface="Meiryo" charset="-128"/>
                <a:cs typeface="Meiryo" charset="-128"/>
              </a:rPr>
              <a:t>の</a:t>
            </a:r>
            <a:r>
              <a:rPr lang="en-US" altLang="ja-JP" sz="1000" dirty="0">
                <a:solidFill>
                  <a:schemeClr val="tx1">
                    <a:lumMod val="50000"/>
                    <a:lumOff val="50000"/>
                  </a:schemeClr>
                </a:solidFill>
                <a:latin typeface="Meiryo" charset="-128"/>
                <a:ea typeface="Meiryo" charset="-128"/>
                <a:cs typeface="Meiryo" charset="-128"/>
              </a:rPr>
              <a:t>SSD</a:t>
            </a:r>
            <a:r>
              <a:rPr lang="ja-JP" altLang="en-US" sz="1000" dirty="0">
                <a:solidFill>
                  <a:schemeClr val="tx1">
                    <a:lumMod val="50000"/>
                    <a:lumOff val="50000"/>
                  </a:schemeClr>
                </a:solidFill>
                <a:latin typeface="Meiryo" charset="-128"/>
                <a:ea typeface="Meiryo" charset="-128"/>
                <a:cs typeface="Meiryo" charset="-128"/>
              </a:rPr>
              <a:t>が</a:t>
            </a:r>
            <a:r>
              <a:rPr lang="en-US" altLang="ja-JP" sz="1000" dirty="0">
                <a:solidFill>
                  <a:schemeClr val="tx1">
                    <a:lumMod val="50000"/>
                    <a:lumOff val="50000"/>
                  </a:schemeClr>
                </a:solidFill>
                <a:latin typeface="Meiryo" charset="-128"/>
                <a:ea typeface="Meiryo" charset="-128"/>
                <a:cs typeface="Meiryo" charset="-128"/>
              </a:rPr>
              <a:t>24000</a:t>
            </a:r>
            <a:r>
              <a:rPr lang="ja-JP" altLang="en-US" sz="1000" dirty="0">
                <a:solidFill>
                  <a:schemeClr val="tx1">
                    <a:lumMod val="50000"/>
                    <a:lumOff val="50000"/>
                  </a:schemeClr>
                </a:solidFill>
                <a:latin typeface="Meiryo" charset="-128"/>
                <a:ea typeface="Meiryo" charset="-128"/>
                <a:cs typeface="Meiryo" charset="-128"/>
              </a:rPr>
              <a:t>円を切る製品が登場（</a:t>
            </a:r>
            <a:r>
              <a:rPr lang="en-US" altLang="ja-JP" sz="1000" dirty="0">
                <a:solidFill>
                  <a:schemeClr val="tx1">
                    <a:lumMod val="50000"/>
                    <a:lumOff val="50000"/>
                  </a:schemeClr>
                </a:solidFill>
                <a:latin typeface="Meiryo" charset="-128"/>
                <a:ea typeface="Meiryo" charset="-128"/>
                <a:cs typeface="Meiryo" charset="-128"/>
              </a:rPr>
              <a:t>@25</a:t>
            </a:r>
            <a:r>
              <a:rPr lang="ja-JP" altLang="en-US" sz="1000" dirty="0">
                <a:solidFill>
                  <a:schemeClr val="tx1">
                    <a:lumMod val="50000"/>
                    <a:lumOff val="50000"/>
                  </a:schemeClr>
                </a:solidFill>
                <a:latin typeface="Meiryo" charset="-128"/>
                <a:ea typeface="Meiryo" charset="-128"/>
                <a:cs typeface="Meiryo" charset="-128"/>
              </a:rPr>
              <a:t>円</a:t>
            </a:r>
            <a:r>
              <a:rPr lang="en-US" altLang="ja-JP" sz="1000" dirty="0">
                <a:solidFill>
                  <a:schemeClr val="tx1">
                    <a:lumMod val="50000"/>
                    <a:lumOff val="50000"/>
                  </a:schemeClr>
                </a:solidFill>
                <a:latin typeface="Meiryo" charset="-128"/>
                <a:ea typeface="Meiryo" charset="-128"/>
                <a:cs typeface="Meiryo" charset="-128"/>
              </a:rPr>
              <a:t>/GB</a:t>
            </a:r>
            <a:r>
              <a:rPr lang="ja-JP" altLang="en-US" sz="1000" dirty="0">
                <a:solidFill>
                  <a:srgbClr val="000000"/>
                </a:solidFill>
                <a:latin typeface="Meiryo" charset="-128"/>
                <a:ea typeface="Meiryo" charset="-128"/>
                <a:cs typeface="Meiryo" charset="-128"/>
              </a:rPr>
              <a:t>）</a:t>
            </a:r>
            <a:endParaRPr lang="ja-JP" altLang="en-US" sz="1000" dirty="0">
              <a:latin typeface="Meiryo" charset="-128"/>
              <a:ea typeface="Meiryo" charset="-128"/>
              <a:cs typeface="Meiryo" charset="-128"/>
            </a:endParaRPr>
          </a:p>
        </p:txBody>
      </p:sp>
      <p:sp>
        <p:nvSpPr>
          <p:cNvPr id="8" name="テキスト ボックス 7"/>
          <p:cNvSpPr txBox="1"/>
          <p:nvPr/>
        </p:nvSpPr>
        <p:spPr>
          <a:xfrm>
            <a:off x="359008" y="2953178"/>
            <a:ext cx="4782078" cy="1138773"/>
          </a:xfrm>
          <a:prstGeom prst="rect">
            <a:avLst/>
          </a:prstGeom>
          <a:noFill/>
        </p:spPr>
        <p:txBody>
          <a:bodyPr wrap="none" rtlCol="0">
            <a:spAutoFit/>
          </a:bodyPr>
          <a:lstStyle/>
          <a:p>
            <a:r>
              <a:rPr kumimoji="1" lang="ja-JP" altLang="en-US" sz="2000" b="1" dirty="0">
                <a:solidFill>
                  <a:srgbClr val="0070C0"/>
                </a:solidFill>
                <a:latin typeface="Meiryo" charset="-128"/>
                <a:ea typeface="Meiryo" charset="-128"/>
                <a:cs typeface="Meiryo" charset="-128"/>
              </a:rPr>
              <a:t>性能＝</a:t>
            </a:r>
            <a:r>
              <a:rPr kumimoji="1" lang="en-US" altLang="ja-JP" sz="2000" b="1" dirty="0">
                <a:solidFill>
                  <a:srgbClr val="0070C0"/>
                </a:solidFill>
                <a:latin typeface="Meiryo" charset="-128"/>
                <a:ea typeface="Meiryo" charset="-128"/>
                <a:cs typeface="Meiryo" charset="-128"/>
              </a:rPr>
              <a:t>10</a:t>
            </a:r>
            <a:r>
              <a:rPr kumimoji="1" lang="ja-JP" altLang="en-US" sz="2000" b="1" dirty="0">
                <a:solidFill>
                  <a:srgbClr val="0070C0"/>
                </a:solidFill>
                <a:latin typeface="Meiryo" charset="-128"/>
                <a:ea typeface="Meiryo" charset="-128"/>
                <a:cs typeface="Meiryo" charset="-128"/>
              </a:rPr>
              <a:t>倍／運用管理コスト＝</a:t>
            </a:r>
            <a:r>
              <a:rPr kumimoji="1" lang="en-US" altLang="ja-JP" sz="2000" b="1" dirty="0">
                <a:solidFill>
                  <a:srgbClr val="0070C0"/>
                </a:solidFill>
                <a:latin typeface="Meiryo" charset="-128"/>
                <a:ea typeface="Meiryo" charset="-128"/>
                <a:cs typeface="Meiryo" charset="-128"/>
              </a:rPr>
              <a:t>1/3</a:t>
            </a:r>
            <a:endParaRPr lang="en-US" altLang="ja-JP" sz="2000" b="1" dirty="0">
              <a:solidFill>
                <a:srgbClr val="0070C0"/>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設置面積　</a:t>
            </a:r>
            <a:r>
              <a:rPr lang="en-US" altLang="ja-JP" sz="1600" dirty="0">
                <a:solidFill>
                  <a:schemeClr val="tx1">
                    <a:lumMod val="50000"/>
                    <a:lumOff val="50000"/>
                  </a:schemeClr>
                </a:solidFill>
                <a:latin typeface="Meiryo" charset="-128"/>
                <a:ea typeface="Meiryo" charset="-128"/>
                <a:cs typeface="Meiryo" charset="-128"/>
              </a:rPr>
              <a:t>5</a:t>
            </a:r>
            <a:r>
              <a:rPr lang="ja-JP" altLang="en-US" sz="1600" dirty="0">
                <a:solidFill>
                  <a:schemeClr val="tx1">
                    <a:lumMod val="50000"/>
                    <a:lumOff val="50000"/>
                  </a:schemeClr>
                </a:solidFill>
                <a:latin typeface="Meiryo" charset="-128"/>
                <a:ea typeface="Meiryo" charset="-128"/>
                <a:cs typeface="Meiryo" charset="-128"/>
              </a:rPr>
              <a:t>ラック（</a:t>
            </a:r>
            <a:r>
              <a:rPr lang="en-US" altLang="ja-JP" sz="1600" dirty="0">
                <a:solidFill>
                  <a:schemeClr val="tx1">
                    <a:lumMod val="50000"/>
                    <a:lumOff val="50000"/>
                  </a:schemeClr>
                </a:solidFill>
                <a:latin typeface="Meiryo" charset="-128"/>
                <a:ea typeface="Meiryo" charset="-128"/>
                <a:cs typeface="Meiryo" charset="-128"/>
              </a:rPr>
              <a:t>210U</a:t>
            </a:r>
            <a:r>
              <a:rPr lang="ja-JP" altLang="en-US" sz="1600" dirty="0">
                <a:solidFill>
                  <a:schemeClr val="tx1">
                    <a:lumMod val="50000"/>
                    <a:lumOff val="50000"/>
                  </a:schemeClr>
                </a:solidFill>
                <a:latin typeface="Meiryo" charset="-128"/>
                <a:ea typeface="Meiryo" charset="-128"/>
                <a:cs typeface="Meiryo" charset="-128"/>
              </a:rPr>
              <a:t>＝</a:t>
            </a:r>
            <a:r>
              <a:rPr lang="en-US" altLang="ja-JP" sz="1600" dirty="0">
                <a:solidFill>
                  <a:schemeClr val="tx1">
                    <a:lumMod val="50000"/>
                    <a:lumOff val="50000"/>
                  </a:schemeClr>
                </a:solidFill>
                <a:latin typeface="Meiryo" charset="-128"/>
                <a:ea typeface="Meiryo" charset="-128"/>
                <a:cs typeface="Meiryo" charset="-128"/>
              </a:rPr>
              <a:t>42Ux5</a:t>
            </a:r>
            <a:r>
              <a:rPr lang="ja-JP" altLang="en-US" sz="1600" dirty="0">
                <a:solidFill>
                  <a:schemeClr val="tx1">
                    <a:lumMod val="50000"/>
                    <a:lumOff val="50000"/>
                  </a:schemeClr>
                </a:solidFill>
                <a:latin typeface="Meiryo" charset="-128"/>
                <a:ea typeface="Meiryo" charset="-128"/>
                <a:cs typeface="Meiryo" charset="-128"/>
              </a:rPr>
              <a:t>）→</a:t>
            </a:r>
            <a:r>
              <a:rPr lang="en-US" altLang="ja-JP" sz="1600" dirty="0">
                <a:solidFill>
                  <a:schemeClr val="tx1">
                    <a:lumMod val="50000"/>
                    <a:lumOff val="50000"/>
                  </a:schemeClr>
                </a:solidFill>
                <a:latin typeface="Meiryo" charset="-128"/>
                <a:ea typeface="Meiryo" charset="-128"/>
                <a:cs typeface="Meiryo" charset="-128"/>
              </a:rPr>
              <a:t>3U</a:t>
            </a:r>
          </a:p>
          <a:p>
            <a:pPr marL="285750" indent="-285750">
              <a:buFont typeface="Wingdings" charset="2"/>
              <a:buChar char="l"/>
            </a:pPr>
            <a:r>
              <a:rPr kumimoji="1" lang="ja-JP" altLang="en-US" sz="1600" dirty="0">
                <a:solidFill>
                  <a:schemeClr val="tx1">
                    <a:lumMod val="50000"/>
                    <a:lumOff val="50000"/>
                  </a:schemeClr>
                </a:solidFill>
                <a:latin typeface="Meiryo" charset="-128"/>
                <a:ea typeface="Meiryo" charset="-128"/>
                <a:cs typeface="Meiryo" charset="-128"/>
              </a:rPr>
              <a:t>消費電力　大幅低減（機械稼働→半導体）</a:t>
            </a:r>
            <a:endParaRPr kumimoji="1"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発熱量・消費電力が少ないため高密度化が可能</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9" name="テキスト ボックス 8"/>
          <p:cNvSpPr txBox="1"/>
          <p:nvPr/>
        </p:nvSpPr>
        <p:spPr>
          <a:xfrm>
            <a:off x="359008" y="4658754"/>
            <a:ext cx="6482865" cy="1138773"/>
          </a:xfrm>
          <a:prstGeom prst="rect">
            <a:avLst/>
          </a:prstGeom>
          <a:noFill/>
        </p:spPr>
        <p:txBody>
          <a:bodyPr wrap="none" rtlCol="0">
            <a:spAutoFit/>
          </a:bodyPr>
          <a:lstStyle/>
          <a:p>
            <a:r>
              <a:rPr lang="en-US" altLang="ja-JP" sz="2000" b="1" dirty="0">
                <a:solidFill>
                  <a:srgbClr val="0070C0"/>
                </a:solidFill>
                <a:latin typeface="Meiryo" charset="-128"/>
                <a:ea typeface="Meiryo" charset="-128"/>
                <a:cs typeface="Meiryo" charset="-128"/>
              </a:rPr>
              <a:t>I/O</a:t>
            </a:r>
            <a:r>
              <a:rPr lang="ja-JP" altLang="en-US" sz="2000" b="1" dirty="0">
                <a:solidFill>
                  <a:srgbClr val="0070C0"/>
                </a:solidFill>
                <a:latin typeface="Meiryo" charset="-128"/>
                <a:ea typeface="Meiryo" charset="-128"/>
                <a:cs typeface="Meiryo" charset="-128"/>
              </a:rPr>
              <a:t>ボトルネックの解消</a:t>
            </a:r>
            <a:endParaRPr lang="en-US" altLang="ja-JP" sz="2000" b="1" dirty="0">
              <a:solidFill>
                <a:srgbClr val="0070C0"/>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バッチ処理時間の大幅低減</a:t>
            </a:r>
            <a:endParaRPr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ユーザー・レスポンスの改善（</a:t>
            </a:r>
            <a:r>
              <a:rPr lang="en-US" altLang="ja-JP" sz="1600" dirty="0">
                <a:solidFill>
                  <a:schemeClr val="tx1">
                    <a:lumMod val="50000"/>
                    <a:lumOff val="50000"/>
                  </a:schemeClr>
                </a:solidFill>
                <a:latin typeface="Meiryo" charset="-128"/>
                <a:ea typeface="Meiryo" charset="-128"/>
                <a:cs typeface="Meiryo" charset="-128"/>
              </a:rPr>
              <a:t>EC</a:t>
            </a:r>
            <a:r>
              <a:rPr lang="ja-JP" altLang="en-US" sz="1600" dirty="0">
                <a:solidFill>
                  <a:schemeClr val="tx1">
                    <a:lumMod val="50000"/>
                    <a:lumOff val="50000"/>
                  </a:schemeClr>
                </a:solidFill>
                <a:latin typeface="Meiryo" charset="-128"/>
                <a:ea typeface="Meiryo" charset="-128"/>
                <a:cs typeface="Meiryo" charset="-128"/>
              </a:rPr>
              <a:t>、オンライン・トレードなど）</a:t>
            </a:r>
            <a:endParaRPr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en-US" altLang="ja-JP" sz="1600" dirty="0">
                <a:solidFill>
                  <a:schemeClr val="tx1">
                    <a:lumMod val="50000"/>
                    <a:lumOff val="50000"/>
                  </a:schemeClr>
                </a:solidFill>
                <a:latin typeface="Meiryo" charset="-128"/>
                <a:ea typeface="Meiryo" charset="-128"/>
                <a:cs typeface="Meiryo" charset="-128"/>
              </a:rPr>
              <a:t>DB</a:t>
            </a:r>
            <a:r>
              <a:rPr lang="ja-JP" altLang="en-US" sz="1600" dirty="0">
                <a:solidFill>
                  <a:schemeClr val="tx1">
                    <a:lumMod val="50000"/>
                    <a:lumOff val="50000"/>
                  </a:schemeClr>
                </a:solidFill>
                <a:latin typeface="Meiryo" charset="-128"/>
                <a:ea typeface="Meiryo" charset="-128"/>
                <a:cs typeface="Meiryo" charset="-128"/>
              </a:rPr>
              <a:t>ライセンスの削減（契約</a:t>
            </a:r>
            <a:r>
              <a:rPr lang="en-US" altLang="ja-JP" sz="1600" dirty="0">
                <a:solidFill>
                  <a:schemeClr val="tx1">
                    <a:lumMod val="50000"/>
                    <a:lumOff val="50000"/>
                  </a:schemeClr>
                </a:solidFill>
                <a:latin typeface="Meiryo" charset="-128"/>
                <a:ea typeface="Meiryo" charset="-128"/>
                <a:cs typeface="Meiryo" charset="-128"/>
              </a:rPr>
              <a:t>CPU</a:t>
            </a:r>
            <a:r>
              <a:rPr lang="ja-JP" altLang="en-US" sz="1600" dirty="0">
                <a:solidFill>
                  <a:schemeClr val="tx1">
                    <a:lumMod val="50000"/>
                    <a:lumOff val="50000"/>
                  </a:schemeClr>
                </a:solidFill>
                <a:latin typeface="Meiryo" charset="-128"/>
                <a:ea typeface="Meiryo" charset="-128"/>
                <a:cs typeface="Meiryo" charset="-128"/>
              </a:rPr>
              <a:t>コアをフル利用）</a:t>
            </a:r>
            <a:endParaRPr lang="en-US" altLang="ja-JP" sz="1600" dirty="0">
              <a:solidFill>
                <a:schemeClr val="tx1">
                  <a:lumMod val="50000"/>
                  <a:lumOff val="50000"/>
                </a:schemeClr>
              </a:solidFill>
              <a:latin typeface="Meiryo" charset="-128"/>
              <a:ea typeface="Meiryo" charset="-128"/>
              <a:cs typeface="Meiryo" charset="-128"/>
            </a:endParaRPr>
          </a:p>
        </p:txBody>
      </p:sp>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9142" y="2953178"/>
            <a:ext cx="3446592" cy="1956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78107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Intel Ruler </a:t>
            </a:r>
            <a:r>
              <a:rPr kumimoji="1" lang="ja-JP" altLang="en-US" dirty="0"/>
              <a:t>フォームファクタ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pic>
        <p:nvPicPr>
          <p:cNvPr id="4" name="図 3"/>
          <p:cNvPicPr>
            <a:picLocks noChangeAspect="1"/>
          </p:cNvPicPr>
          <p:nvPr/>
        </p:nvPicPr>
        <p:blipFill>
          <a:blip r:embed="rId2"/>
          <a:stretch>
            <a:fillRect/>
          </a:stretch>
        </p:blipFill>
        <p:spPr>
          <a:xfrm>
            <a:off x="4782015" y="1539686"/>
            <a:ext cx="3913653" cy="3250196"/>
          </a:xfrm>
          <a:prstGeom prst="rect">
            <a:avLst/>
          </a:prstGeom>
        </p:spPr>
      </p:pic>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5155061" y="4336896"/>
            <a:ext cx="3157396" cy="2014720"/>
          </a:xfrm>
          <a:prstGeom prst="rect">
            <a:avLst/>
          </a:prstGeom>
        </p:spPr>
      </p:pic>
      <p:sp>
        <p:nvSpPr>
          <p:cNvPr id="6" name="テキスト ボックス 5"/>
          <p:cNvSpPr txBox="1"/>
          <p:nvPr/>
        </p:nvSpPr>
        <p:spPr>
          <a:xfrm>
            <a:off x="5113764" y="1154446"/>
            <a:ext cx="3239990"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1U</a:t>
            </a:r>
            <a:r>
              <a:rPr kumimoji="1" lang="ja-JP" altLang="en-US" dirty="0">
                <a:latin typeface="Meiryo" charset="-128"/>
                <a:ea typeface="Meiryo" charset="-128"/>
                <a:cs typeface="Meiryo" charset="-128"/>
              </a:rPr>
              <a:t>サイズに最大</a:t>
            </a:r>
            <a:r>
              <a:rPr kumimoji="1" lang="en-US" altLang="ja-JP" dirty="0">
                <a:latin typeface="Meiryo" charset="-128"/>
                <a:ea typeface="Meiryo" charset="-128"/>
                <a:cs typeface="Meiryo" charset="-128"/>
              </a:rPr>
              <a:t>1PB</a:t>
            </a:r>
            <a:r>
              <a:rPr kumimoji="1" lang="ja-JP" altLang="en-US" dirty="0">
                <a:latin typeface="Meiryo" charset="-128"/>
                <a:ea typeface="Meiryo" charset="-128"/>
                <a:cs typeface="Meiryo" charset="-128"/>
              </a:rPr>
              <a:t>収容可能</a:t>
            </a:r>
          </a:p>
        </p:txBody>
      </p:sp>
      <p:cxnSp>
        <p:nvCxnSpPr>
          <p:cNvPr id="8" name="直線矢印コネクタ 7"/>
          <p:cNvCxnSpPr/>
          <p:nvPr/>
        </p:nvCxnSpPr>
        <p:spPr>
          <a:xfrm flipV="1">
            <a:off x="6624543" y="4336897"/>
            <a:ext cx="561315" cy="57008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pic>
        <p:nvPicPr>
          <p:cNvPr id="10" name="図 9"/>
          <p:cNvPicPr>
            <a:picLocks noChangeAspect="1"/>
          </p:cNvPicPr>
          <p:nvPr/>
        </p:nvPicPr>
        <p:blipFill>
          <a:blip r:embed="rId4"/>
          <a:stretch>
            <a:fillRect/>
          </a:stretch>
        </p:blipFill>
        <p:spPr>
          <a:xfrm>
            <a:off x="324323" y="822264"/>
            <a:ext cx="4247677" cy="4247677"/>
          </a:xfrm>
          <a:prstGeom prst="rect">
            <a:avLst/>
          </a:prstGeom>
        </p:spPr>
      </p:pic>
      <p:cxnSp>
        <p:nvCxnSpPr>
          <p:cNvPr id="11" name="直線矢印コネクタ 10"/>
          <p:cNvCxnSpPr/>
          <p:nvPr/>
        </p:nvCxnSpPr>
        <p:spPr>
          <a:xfrm flipH="1" flipV="1">
            <a:off x="4320681" y="3069125"/>
            <a:ext cx="1090698" cy="12775"/>
          </a:xfrm>
          <a:prstGeom prst="straightConnector1">
            <a:avLst/>
          </a:prstGeom>
          <a:ln w="38100">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324323" y="5166524"/>
            <a:ext cx="4247677" cy="1061829"/>
          </a:xfrm>
          <a:prstGeom prst="rect">
            <a:avLst/>
          </a:prstGeom>
        </p:spPr>
        <p:txBody>
          <a:bodyPr wrap="square">
            <a:spAutoFit/>
          </a:bodyPr>
          <a:lstStyle/>
          <a:p>
            <a:r>
              <a:rPr lang="ja-JP" altLang="en-US" sz="1050" dirty="0">
                <a:solidFill>
                  <a:srgbClr val="000000"/>
                </a:solidFill>
                <a:latin typeface="Meiryo" charset="-128"/>
                <a:ea typeface="Meiryo" charset="-128"/>
                <a:cs typeface="Meiryo" charset="-128"/>
              </a:rPr>
              <a:t>新しい「</a:t>
            </a:r>
            <a:r>
              <a:rPr lang="en-US" altLang="ja-JP" sz="1050" dirty="0">
                <a:solidFill>
                  <a:srgbClr val="000000"/>
                </a:solidFill>
                <a:latin typeface="Meiryo" charset="-128"/>
                <a:ea typeface="Meiryo" charset="-128"/>
                <a:cs typeface="Meiryo" charset="-128"/>
              </a:rPr>
              <a:t>Ruler</a:t>
            </a:r>
            <a:r>
              <a:rPr lang="ja-JP" altLang="en-US" sz="1050" dirty="0">
                <a:solidFill>
                  <a:srgbClr val="000000"/>
                </a:solidFill>
                <a:latin typeface="Meiryo" charset="-128"/>
                <a:ea typeface="Meiryo" charset="-128"/>
                <a:cs typeface="Meiryo" charset="-128"/>
              </a:rPr>
              <a:t>」フォームファクタは細長い外形を備え、伝統的なハードディスクドライブの時代から続いたレガシーな</a:t>
            </a:r>
            <a:r>
              <a:rPr lang="en-US" altLang="ja-JP" sz="1050" dirty="0">
                <a:solidFill>
                  <a:srgbClr val="000000"/>
                </a:solidFill>
                <a:latin typeface="Meiryo" charset="-128"/>
                <a:ea typeface="Meiryo" charset="-128"/>
                <a:cs typeface="Meiryo" charset="-128"/>
              </a:rPr>
              <a:t>2.5</a:t>
            </a:r>
            <a:r>
              <a:rPr lang="ja-JP" altLang="en-US" sz="1050" dirty="0">
                <a:solidFill>
                  <a:srgbClr val="000000"/>
                </a:solidFill>
                <a:latin typeface="Meiryo" charset="-128"/>
                <a:ea typeface="Meiryo" charset="-128"/>
                <a:cs typeface="Meiryo" charset="-128"/>
              </a:rPr>
              <a:t>インチや</a:t>
            </a:r>
            <a:r>
              <a:rPr lang="en-US" altLang="ja-JP" sz="1050" dirty="0">
                <a:solidFill>
                  <a:srgbClr val="000000"/>
                </a:solidFill>
                <a:latin typeface="Meiryo" charset="-128"/>
                <a:ea typeface="Meiryo" charset="-128"/>
                <a:cs typeface="Meiryo" charset="-128"/>
              </a:rPr>
              <a:t>3.5</a:t>
            </a:r>
            <a:r>
              <a:rPr lang="ja-JP" altLang="en-US" sz="1050" dirty="0">
                <a:solidFill>
                  <a:srgbClr val="000000"/>
                </a:solidFill>
                <a:latin typeface="Meiryo" charset="-128"/>
                <a:ea typeface="Meiryo" charset="-128"/>
                <a:cs typeface="Meiryo" charset="-128"/>
              </a:rPr>
              <a:t>インチのフォームファクタからの移行するものだ。 </a:t>
            </a:r>
            <a:br>
              <a:rPr lang="ja-JP" altLang="en-US" sz="1050" dirty="0">
                <a:latin typeface="Meiryo" charset="-128"/>
                <a:ea typeface="Meiryo" charset="-128"/>
                <a:cs typeface="Meiryo" charset="-128"/>
              </a:rPr>
            </a:br>
            <a:r>
              <a:rPr lang="ja-JP" altLang="en-US" sz="1050" dirty="0">
                <a:solidFill>
                  <a:srgbClr val="000000"/>
                </a:solidFill>
                <a:latin typeface="Meiryo" charset="-128"/>
                <a:ea typeface="Meiryo" charset="-128"/>
                <a:cs typeface="Meiryo" charset="-128"/>
              </a:rPr>
              <a:t>このアドインカード型のフォームファクタは、</a:t>
            </a:r>
            <a:r>
              <a:rPr lang="en-US" altLang="ja-JP" sz="1050" dirty="0" err="1">
                <a:solidFill>
                  <a:srgbClr val="000000"/>
                </a:solidFill>
                <a:latin typeface="Meiryo" charset="-128"/>
                <a:ea typeface="Meiryo" charset="-128"/>
                <a:cs typeface="Meiryo" charset="-128"/>
              </a:rPr>
              <a:t>PCIe</a:t>
            </a:r>
            <a:r>
              <a:rPr lang="ja-JP" altLang="en-US" sz="1050" dirty="0">
                <a:solidFill>
                  <a:srgbClr val="000000"/>
                </a:solidFill>
                <a:latin typeface="Meiryo" charset="-128"/>
                <a:ea typeface="Meiryo" charset="-128"/>
                <a:cs typeface="Meiryo" charset="-128"/>
              </a:rPr>
              <a:t>カードスロットを活用でき、不揮発性ストレージテクノロジーの提供について、形状や大きさとからくる制限を取り除くことになる。</a:t>
            </a:r>
            <a:endParaRPr lang="ja-JP" altLang="en-US" sz="1050" dirty="0">
              <a:latin typeface="Meiryo" charset="-128"/>
              <a:ea typeface="Meiryo" charset="-128"/>
              <a:cs typeface="Meiryo" charset="-128"/>
            </a:endParaRPr>
          </a:p>
        </p:txBody>
      </p:sp>
    </p:spTree>
    <p:extLst>
      <p:ext uri="{BB962C8B-B14F-4D97-AF65-F5344CB8AC3E}">
        <p14:creationId xmlns:p14="http://schemas.microsoft.com/office/powerpoint/2010/main" val="2418557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フリーフォーム 318"/>
          <p:cNvSpPr/>
          <p:nvPr/>
        </p:nvSpPr>
        <p:spPr>
          <a:xfrm>
            <a:off x="1026583" y="1268761"/>
            <a:ext cx="593089" cy="2808312"/>
          </a:xfrm>
          <a:custGeom>
            <a:avLst/>
            <a:gdLst>
              <a:gd name="connsiteX0" fmla="*/ 74084 w 582084"/>
              <a:gd name="connsiteY0" fmla="*/ 455083 h 2804583"/>
              <a:gd name="connsiteX1" fmla="*/ 550334 w 582084"/>
              <a:gd name="connsiteY1" fmla="*/ 0 h 2804583"/>
              <a:gd name="connsiteX2" fmla="*/ 582084 w 582084"/>
              <a:gd name="connsiteY2" fmla="*/ 2804583 h 2804583"/>
              <a:gd name="connsiteX3" fmla="*/ 0 w 582084"/>
              <a:gd name="connsiteY3" fmla="*/ 476250 h 2804583"/>
              <a:gd name="connsiteX0" fmla="*/ 74084 w 585800"/>
              <a:gd name="connsiteY0" fmla="*/ 455083 h 2804583"/>
              <a:gd name="connsiteX1" fmla="*/ 585800 w 585800"/>
              <a:gd name="connsiteY1" fmla="*/ 0 h 2804583"/>
              <a:gd name="connsiteX2" fmla="*/ 582084 w 585800"/>
              <a:gd name="connsiteY2" fmla="*/ 2804583 h 2804583"/>
              <a:gd name="connsiteX3" fmla="*/ 0 w 585800"/>
              <a:gd name="connsiteY3" fmla="*/ 476250 h 2804583"/>
              <a:gd name="connsiteX0" fmla="*/ 74084 w 589907"/>
              <a:gd name="connsiteY0" fmla="*/ 455083 h 2804583"/>
              <a:gd name="connsiteX1" fmla="*/ 585800 w 589907"/>
              <a:gd name="connsiteY1" fmla="*/ 0 h 2804583"/>
              <a:gd name="connsiteX2" fmla="*/ 582084 w 589907"/>
              <a:gd name="connsiteY2" fmla="*/ 2804583 h 2804583"/>
              <a:gd name="connsiteX3" fmla="*/ 0 w 589907"/>
              <a:gd name="connsiteY3" fmla="*/ 476250 h 2804583"/>
              <a:gd name="connsiteX0" fmla="*/ 14972 w 589908"/>
              <a:gd name="connsiteY0" fmla="*/ 465652 h 2804583"/>
              <a:gd name="connsiteX1" fmla="*/ 585800 w 589908"/>
              <a:gd name="connsiteY1" fmla="*/ 0 h 2804583"/>
              <a:gd name="connsiteX2" fmla="*/ 582084 w 589908"/>
              <a:gd name="connsiteY2" fmla="*/ 2804583 h 2804583"/>
              <a:gd name="connsiteX3" fmla="*/ 0 w 589908"/>
              <a:gd name="connsiteY3" fmla="*/ 476250 h 2804583"/>
            </a:gdLst>
            <a:ahLst/>
            <a:cxnLst>
              <a:cxn ang="0">
                <a:pos x="connsiteX0" y="connsiteY0"/>
              </a:cxn>
              <a:cxn ang="0">
                <a:pos x="connsiteX1" y="connsiteY1"/>
              </a:cxn>
              <a:cxn ang="0">
                <a:pos x="connsiteX2" y="connsiteY2"/>
              </a:cxn>
              <a:cxn ang="0">
                <a:pos x="connsiteX3" y="connsiteY3"/>
              </a:cxn>
            </a:cxnLst>
            <a:rect l="l" t="t" r="r" b="b"/>
            <a:pathLst>
              <a:path w="589908" h="2804583">
                <a:moveTo>
                  <a:pt x="14972" y="465652"/>
                </a:moveTo>
                <a:lnTo>
                  <a:pt x="585800" y="0"/>
                </a:lnTo>
                <a:cubicBezTo>
                  <a:pt x="596383" y="934861"/>
                  <a:pt x="583323" y="1869722"/>
                  <a:pt x="582084" y="2804583"/>
                </a:cubicBezTo>
                <a:lnTo>
                  <a:pt x="0" y="476250"/>
                </a:lnTo>
              </a:path>
            </a:pathLst>
          </a:custGeom>
          <a:gradFill flip="none" rotWithShape="1">
            <a:gsLst>
              <a:gs pos="0">
                <a:srgbClr val="0000FF"/>
              </a:gs>
              <a:gs pos="100000">
                <a:srgbClr val="FFFFFF"/>
              </a:gs>
            </a:gsLst>
            <a:lin ang="0" scaled="1"/>
            <a:tileRect/>
          </a:gradFill>
          <a:ln>
            <a:noFill/>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04" name="ホームベース 303"/>
          <p:cNvSpPr/>
          <p:nvPr/>
        </p:nvSpPr>
        <p:spPr bwMode="auto">
          <a:xfrm flipH="1">
            <a:off x="5148064" y="573325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ソフトウェア</a:t>
            </a:r>
            <a:r>
              <a:rPr kumimoji="0" lang="ja-JP" altLang="en-US" sz="1200" dirty="0">
                <a:solidFill>
                  <a:schemeClr val="bg1"/>
                </a:solidFill>
                <a:latin typeface="Meiryo" charset="-128"/>
                <a:ea typeface="Meiryo" charset="-128"/>
                <a:cs typeface="Meiryo" charset="-128"/>
              </a:rPr>
              <a:t>として提供される場合と</a:t>
            </a:r>
          </a:p>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アプライアンスとして提供される場合</a:t>
            </a:r>
          </a:p>
        </p:txBody>
      </p:sp>
      <p:sp>
        <p:nvSpPr>
          <p:cNvPr id="305" name="ホームベース 304"/>
          <p:cNvSpPr/>
          <p:nvPr/>
        </p:nvSpPr>
        <p:spPr bwMode="auto">
          <a:xfrm flipH="1">
            <a:off x="5148064" y="429309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200" dirty="0">
                <a:solidFill>
                  <a:schemeClr val="bg1"/>
                </a:solidFill>
                <a:latin typeface="Meiryo" charset="-128"/>
                <a:ea typeface="Meiryo" charset="-128"/>
                <a:cs typeface="Meiryo" charset="-128"/>
              </a:rPr>
              <a:t>ハードディスクなどの不揮発性媒体である</a:t>
            </a:r>
          </a:p>
          <a:p>
            <a:pPr algn="ctr">
              <a:spcBef>
                <a:spcPts val="0"/>
              </a:spcBef>
            </a:pPr>
            <a:r>
              <a:rPr kumimoji="0" lang="ja-JP" altLang="en-US" sz="1200" dirty="0">
                <a:solidFill>
                  <a:schemeClr val="bg1"/>
                </a:solidFill>
                <a:latin typeface="Meiryo" charset="-128"/>
                <a:ea typeface="Meiryo" charset="-128"/>
                <a:cs typeface="Meiryo" charset="-128"/>
              </a:rPr>
              <a:t>二次記憶</a:t>
            </a:r>
            <a:r>
              <a:rPr kumimoji="0" lang="ja-JP" altLang="ja-JP" sz="1200" dirty="0">
                <a:solidFill>
                  <a:schemeClr val="bg1"/>
                </a:solidFill>
                <a:latin typeface="Meiryo" charset="-128"/>
                <a:ea typeface="Meiryo" charset="-128"/>
                <a:cs typeface="Meiryo" charset="-128"/>
              </a:rPr>
              <a:t>（</a:t>
            </a:r>
            <a:r>
              <a:rPr kumimoji="0" lang="ja-JP" altLang="en-US" sz="1200" dirty="0">
                <a:solidFill>
                  <a:schemeClr val="bg1"/>
                </a:solidFill>
                <a:latin typeface="Meiryo" charset="-128"/>
                <a:ea typeface="Meiryo" charset="-128"/>
                <a:cs typeface="Meiryo" charset="-128"/>
              </a:rPr>
              <a:t>ストレージ）にリアルタイムで</a:t>
            </a:r>
          </a:p>
          <a:p>
            <a:pPr algn="ctr">
              <a:spcBef>
                <a:spcPts val="0"/>
              </a:spcBef>
            </a:pPr>
            <a:r>
              <a:rPr kumimoji="0" lang="ja-JP" altLang="en-US" sz="1200" dirty="0">
                <a:solidFill>
                  <a:schemeClr val="bg1"/>
                </a:solidFill>
                <a:latin typeface="Meiryo" charset="-128"/>
                <a:ea typeface="Meiryo" charset="-128"/>
                <a:cs typeface="Meiryo" charset="-128"/>
              </a:rPr>
              <a:t>データの永続化を行わない</a:t>
            </a:r>
            <a:endParaRPr kumimoji="0" lang="ja-JP" altLang="en-US" sz="1000" b="0" i="0" u="none" strike="noStrike" cap="none" normalizeH="0" baseline="0" dirty="0">
              <a:ln>
                <a:noFill/>
              </a:ln>
              <a:solidFill>
                <a:schemeClr val="bg1"/>
              </a:solidFill>
              <a:effectLst/>
              <a:latin typeface="Meiryo" charset="-128"/>
              <a:ea typeface="Meiryo" charset="-128"/>
              <a:cs typeface="Meiryo" charset="-128"/>
            </a:endParaRPr>
          </a:p>
        </p:txBody>
      </p:sp>
      <p:sp>
        <p:nvSpPr>
          <p:cNvPr id="306" name="ホームベース 305"/>
          <p:cNvSpPr/>
          <p:nvPr/>
        </p:nvSpPr>
        <p:spPr bwMode="auto">
          <a:xfrm flipH="1">
            <a:off x="5148064" y="501317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リセットや電源が切断されても</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algn="ctr">
              <a:spcBef>
                <a:spcPct val="20000"/>
              </a:spcBef>
            </a:pPr>
            <a:r>
              <a:rPr kumimoji="0" lang="ja-JP" altLang="en-US" sz="1200" dirty="0">
                <a:solidFill>
                  <a:schemeClr val="bg1"/>
                </a:solidFill>
                <a:latin typeface="Meiryo" charset="-128"/>
                <a:ea typeface="Meiryo" charset="-128"/>
                <a:cs typeface="Meiryo" charset="-128"/>
              </a:rPr>
              <a:t>ログとスナップショットからデータを</a:t>
            </a:r>
            <a:r>
              <a:rPr kumimoji="0" lang="ja-JP" altLang="en-US" sz="1200" b="0" i="0" u="none" strike="noStrike" cap="none" normalizeH="0" baseline="0" dirty="0">
                <a:ln>
                  <a:noFill/>
                </a:ln>
                <a:solidFill>
                  <a:schemeClr val="bg1"/>
                </a:solidFill>
                <a:effectLst/>
                <a:latin typeface="Meiryo" charset="-128"/>
                <a:ea typeface="Meiryo" charset="-128"/>
                <a:cs typeface="Meiryo" charset="-128"/>
              </a:rPr>
              <a:t>復元</a:t>
            </a:r>
          </a:p>
        </p:txBody>
      </p:sp>
      <p:sp>
        <p:nvSpPr>
          <p:cNvPr id="26" name="角丸四角形 25"/>
          <p:cNvSpPr/>
          <p:nvPr/>
        </p:nvSpPr>
        <p:spPr bwMode="auto">
          <a:xfrm>
            <a:off x="1547664" y="1268760"/>
            <a:ext cx="3024336" cy="2808312"/>
          </a:xfrm>
          <a:prstGeom prst="roundRect">
            <a:avLst>
              <a:gd name="adj" fmla="val 0"/>
            </a:avLst>
          </a:prstGeom>
          <a:solidFill>
            <a:srgbClr val="CCFFCC"/>
          </a:solidFill>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インメモリー・データベース</a:t>
            </a:r>
          </a:p>
        </p:txBody>
      </p:sp>
      <p:pic>
        <p:nvPicPr>
          <p:cNvPr id="6" name="Picture 117" descr="MCj0431637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1268760"/>
            <a:ext cx="1106432" cy="108441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図形グループ 3"/>
          <p:cNvGrpSpPr/>
          <p:nvPr/>
        </p:nvGrpSpPr>
        <p:grpSpPr>
          <a:xfrm>
            <a:off x="1802458" y="2780928"/>
            <a:ext cx="2448272" cy="1152128"/>
            <a:chOff x="2090490" y="3573016"/>
            <a:chExt cx="2448272" cy="1152128"/>
          </a:xfrm>
        </p:grpSpPr>
        <p:sp>
          <p:nvSpPr>
            <p:cNvPr id="34" name="正方形/長方形 33"/>
            <p:cNvSpPr/>
            <p:nvPr/>
          </p:nvSpPr>
          <p:spPr bwMode="auto">
            <a:xfrm>
              <a:off x="209049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5" name="正方形/長方形 34"/>
            <p:cNvSpPr/>
            <p:nvPr/>
          </p:nvSpPr>
          <p:spPr bwMode="auto">
            <a:xfrm>
              <a:off x="223450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6" name="正方形/長方形 35"/>
            <p:cNvSpPr/>
            <p:nvPr/>
          </p:nvSpPr>
          <p:spPr bwMode="auto">
            <a:xfrm>
              <a:off x="237852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7" name="正方形/長方形 36"/>
            <p:cNvSpPr/>
            <p:nvPr/>
          </p:nvSpPr>
          <p:spPr bwMode="auto">
            <a:xfrm>
              <a:off x="252253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8" name="正方形/長方形 37"/>
            <p:cNvSpPr/>
            <p:nvPr/>
          </p:nvSpPr>
          <p:spPr bwMode="auto">
            <a:xfrm>
              <a:off x="266655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9" name="正方形/長方形 38"/>
            <p:cNvSpPr/>
            <p:nvPr/>
          </p:nvSpPr>
          <p:spPr bwMode="auto">
            <a:xfrm>
              <a:off x="281057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0" name="正方形/長方形 39"/>
            <p:cNvSpPr/>
            <p:nvPr/>
          </p:nvSpPr>
          <p:spPr bwMode="auto">
            <a:xfrm>
              <a:off x="295458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1" name="正方形/長方形 40"/>
            <p:cNvSpPr/>
            <p:nvPr/>
          </p:nvSpPr>
          <p:spPr bwMode="auto">
            <a:xfrm>
              <a:off x="309860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2" name="正方形/長方形 41"/>
            <p:cNvSpPr/>
            <p:nvPr/>
          </p:nvSpPr>
          <p:spPr bwMode="auto">
            <a:xfrm>
              <a:off x="324261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3" name="正方形/長方形 42"/>
            <p:cNvSpPr/>
            <p:nvPr/>
          </p:nvSpPr>
          <p:spPr bwMode="auto">
            <a:xfrm>
              <a:off x="338663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4" name="正方形/長方形 43"/>
            <p:cNvSpPr/>
            <p:nvPr/>
          </p:nvSpPr>
          <p:spPr bwMode="auto">
            <a:xfrm>
              <a:off x="353065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5" name="正方形/長方形 44"/>
            <p:cNvSpPr/>
            <p:nvPr/>
          </p:nvSpPr>
          <p:spPr bwMode="auto">
            <a:xfrm>
              <a:off x="367466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6" name="正方形/長方形 45"/>
            <p:cNvSpPr/>
            <p:nvPr/>
          </p:nvSpPr>
          <p:spPr bwMode="auto">
            <a:xfrm>
              <a:off x="381868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7" name="正方形/長方形 46"/>
            <p:cNvSpPr/>
            <p:nvPr/>
          </p:nvSpPr>
          <p:spPr bwMode="auto">
            <a:xfrm>
              <a:off x="396269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8" name="正方形/長方形 47"/>
            <p:cNvSpPr/>
            <p:nvPr/>
          </p:nvSpPr>
          <p:spPr bwMode="auto">
            <a:xfrm>
              <a:off x="410671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9" name="正方形/長方形 48"/>
            <p:cNvSpPr/>
            <p:nvPr/>
          </p:nvSpPr>
          <p:spPr bwMode="auto">
            <a:xfrm>
              <a:off x="425073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50" name="正方形/長方形 49"/>
            <p:cNvSpPr/>
            <p:nvPr/>
          </p:nvSpPr>
          <p:spPr bwMode="auto">
            <a:xfrm>
              <a:off x="439474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6" name="正方形/長方形 65"/>
            <p:cNvSpPr/>
            <p:nvPr/>
          </p:nvSpPr>
          <p:spPr bwMode="auto">
            <a:xfrm>
              <a:off x="209049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7" name="正方形/長方形 66"/>
            <p:cNvSpPr/>
            <p:nvPr/>
          </p:nvSpPr>
          <p:spPr bwMode="auto">
            <a:xfrm>
              <a:off x="223450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8" name="正方形/長方形 67"/>
            <p:cNvSpPr/>
            <p:nvPr/>
          </p:nvSpPr>
          <p:spPr bwMode="auto">
            <a:xfrm>
              <a:off x="237852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9" name="正方形/長方形 68"/>
            <p:cNvSpPr/>
            <p:nvPr/>
          </p:nvSpPr>
          <p:spPr bwMode="auto">
            <a:xfrm>
              <a:off x="252253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0" name="正方形/長方形 69"/>
            <p:cNvSpPr/>
            <p:nvPr/>
          </p:nvSpPr>
          <p:spPr bwMode="auto">
            <a:xfrm>
              <a:off x="266655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1" name="正方形/長方形 70"/>
            <p:cNvSpPr/>
            <p:nvPr/>
          </p:nvSpPr>
          <p:spPr bwMode="auto">
            <a:xfrm>
              <a:off x="281057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2" name="正方形/長方形 71"/>
            <p:cNvSpPr/>
            <p:nvPr/>
          </p:nvSpPr>
          <p:spPr bwMode="auto">
            <a:xfrm>
              <a:off x="295458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3" name="正方形/長方形 72"/>
            <p:cNvSpPr/>
            <p:nvPr/>
          </p:nvSpPr>
          <p:spPr bwMode="auto">
            <a:xfrm>
              <a:off x="309860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4" name="正方形/長方形 73"/>
            <p:cNvSpPr/>
            <p:nvPr/>
          </p:nvSpPr>
          <p:spPr bwMode="auto">
            <a:xfrm>
              <a:off x="324261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5" name="正方形/長方形 74"/>
            <p:cNvSpPr/>
            <p:nvPr/>
          </p:nvSpPr>
          <p:spPr bwMode="auto">
            <a:xfrm>
              <a:off x="338663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6" name="正方形/長方形 75"/>
            <p:cNvSpPr/>
            <p:nvPr/>
          </p:nvSpPr>
          <p:spPr bwMode="auto">
            <a:xfrm>
              <a:off x="353065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7" name="正方形/長方形 76"/>
            <p:cNvSpPr/>
            <p:nvPr/>
          </p:nvSpPr>
          <p:spPr bwMode="auto">
            <a:xfrm>
              <a:off x="367466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8" name="正方形/長方形 77"/>
            <p:cNvSpPr/>
            <p:nvPr/>
          </p:nvSpPr>
          <p:spPr bwMode="auto">
            <a:xfrm>
              <a:off x="381868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9" name="正方形/長方形 78"/>
            <p:cNvSpPr/>
            <p:nvPr/>
          </p:nvSpPr>
          <p:spPr bwMode="auto">
            <a:xfrm>
              <a:off x="396269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0" name="正方形/長方形 79"/>
            <p:cNvSpPr/>
            <p:nvPr/>
          </p:nvSpPr>
          <p:spPr bwMode="auto">
            <a:xfrm>
              <a:off x="410671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1" name="正方形/長方形 80"/>
            <p:cNvSpPr/>
            <p:nvPr/>
          </p:nvSpPr>
          <p:spPr bwMode="auto">
            <a:xfrm>
              <a:off x="425073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2" name="正方形/長方形 81"/>
            <p:cNvSpPr/>
            <p:nvPr/>
          </p:nvSpPr>
          <p:spPr bwMode="auto">
            <a:xfrm>
              <a:off x="439474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98" name="正方形/長方形 97"/>
            <p:cNvSpPr/>
            <p:nvPr/>
          </p:nvSpPr>
          <p:spPr bwMode="auto">
            <a:xfrm>
              <a:off x="209049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99" name="正方形/長方形 98"/>
            <p:cNvSpPr/>
            <p:nvPr/>
          </p:nvSpPr>
          <p:spPr bwMode="auto">
            <a:xfrm>
              <a:off x="223450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0" name="正方形/長方形 99"/>
            <p:cNvSpPr/>
            <p:nvPr/>
          </p:nvSpPr>
          <p:spPr bwMode="auto">
            <a:xfrm>
              <a:off x="237852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1" name="正方形/長方形 100"/>
            <p:cNvSpPr/>
            <p:nvPr/>
          </p:nvSpPr>
          <p:spPr bwMode="auto">
            <a:xfrm>
              <a:off x="252253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2" name="正方形/長方形 101"/>
            <p:cNvSpPr/>
            <p:nvPr/>
          </p:nvSpPr>
          <p:spPr bwMode="auto">
            <a:xfrm>
              <a:off x="266655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3" name="正方形/長方形 102"/>
            <p:cNvSpPr/>
            <p:nvPr/>
          </p:nvSpPr>
          <p:spPr bwMode="auto">
            <a:xfrm>
              <a:off x="281057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4" name="正方形/長方形 103"/>
            <p:cNvSpPr/>
            <p:nvPr/>
          </p:nvSpPr>
          <p:spPr bwMode="auto">
            <a:xfrm>
              <a:off x="295458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5" name="正方形/長方形 104"/>
            <p:cNvSpPr/>
            <p:nvPr/>
          </p:nvSpPr>
          <p:spPr bwMode="auto">
            <a:xfrm>
              <a:off x="309860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6" name="正方形/長方形 105"/>
            <p:cNvSpPr/>
            <p:nvPr/>
          </p:nvSpPr>
          <p:spPr bwMode="auto">
            <a:xfrm>
              <a:off x="324261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7" name="正方形/長方形 106"/>
            <p:cNvSpPr/>
            <p:nvPr/>
          </p:nvSpPr>
          <p:spPr bwMode="auto">
            <a:xfrm>
              <a:off x="338663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8" name="正方形/長方形 107"/>
            <p:cNvSpPr/>
            <p:nvPr/>
          </p:nvSpPr>
          <p:spPr bwMode="auto">
            <a:xfrm>
              <a:off x="353065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9" name="正方形/長方形 108"/>
            <p:cNvSpPr/>
            <p:nvPr/>
          </p:nvSpPr>
          <p:spPr bwMode="auto">
            <a:xfrm>
              <a:off x="367466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0" name="正方形/長方形 109"/>
            <p:cNvSpPr/>
            <p:nvPr/>
          </p:nvSpPr>
          <p:spPr bwMode="auto">
            <a:xfrm>
              <a:off x="381868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1" name="正方形/長方形 110"/>
            <p:cNvSpPr/>
            <p:nvPr/>
          </p:nvSpPr>
          <p:spPr bwMode="auto">
            <a:xfrm>
              <a:off x="396269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2" name="正方形/長方形 111"/>
            <p:cNvSpPr/>
            <p:nvPr/>
          </p:nvSpPr>
          <p:spPr bwMode="auto">
            <a:xfrm>
              <a:off x="410671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3" name="正方形/長方形 112"/>
            <p:cNvSpPr/>
            <p:nvPr/>
          </p:nvSpPr>
          <p:spPr bwMode="auto">
            <a:xfrm>
              <a:off x="425073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4" name="正方形/長方形 113"/>
            <p:cNvSpPr/>
            <p:nvPr/>
          </p:nvSpPr>
          <p:spPr bwMode="auto">
            <a:xfrm>
              <a:off x="439474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0" name="正方形/長方形 129"/>
            <p:cNvSpPr/>
            <p:nvPr/>
          </p:nvSpPr>
          <p:spPr bwMode="auto">
            <a:xfrm>
              <a:off x="209049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1" name="正方形/長方形 130"/>
            <p:cNvSpPr/>
            <p:nvPr/>
          </p:nvSpPr>
          <p:spPr bwMode="auto">
            <a:xfrm>
              <a:off x="223450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2" name="正方形/長方形 131"/>
            <p:cNvSpPr/>
            <p:nvPr/>
          </p:nvSpPr>
          <p:spPr bwMode="auto">
            <a:xfrm>
              <a:off x="237852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3" name="正方形/長方形 132"/>
            <p:cNvSpPr/>
            <p:nvPr/>
          </p:nvSpPr>
          <p:spPr bwMode="auto">
            <a:xfrm>
              <a:off x="252253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4" name="正方形/長方形 133"/>
            <p:cNvSpPr/>
            <p:nvPr/>
          </p:nvSpPr>
          <p:spPr bwMode="auto">
            <a:xfrm>
              <a:off x="266655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5" name="正方形/長方形 134"/>
            <p:cNvSpPr/>
            <p:nvPr/>
          </p:nvSpPr>
          <p:spPr bwMode="auto">
            <a:xfrm>
              <a:off x="281057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6" name="正方形/長方形 135"/>
            <p:cNvSpPr/>
            <p:nvPr/>
          </p:nvSpPr>
          <p:spPr bwMode="auto">
            <a:xfrm>
              <a:off x="295458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7" name="正方形/長方形 136"/>
            <p:cNvSpPr/>
            <p:nvPr/>
          </p:nvSpPr>
          <p:spPr bwMode="auto">
            <a:xfrm>
              <a:off x="309860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8" name="正方形/長方形 137"/>
            <p:cNvSpPr/>
            <p:nvPr/>
          </p:nvSpPr>
          <p:spPr bwMode="auto">
            <a:xfrm>
              <a:off x="324261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9" name="正方形/長方形 138"/>
            <p:cNvSpPr/>
            <p:nvPr/>
          </p:nvSpPr>
          <p:spPr bwMode="auto">
            <a:xfrm>
              <a:off x="338663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0" name="正方形/長方形 139"/>
            <p:cNvSpPr/>
            <p:nvPr/>
          </p:nvSpPr>
          <p:spPr bwMode="auto">
            <a:xfrm>
              <a:off x="353065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1" name="正方形/長方形 140"/>
            <p:cNvSpPr/>
            <p:nvPr/>
          </p:nvSpPr>
          <p:spPr bwMode="auto">
            <a:xfrm>
              <a:off x="367466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2" name="正方形/長方形 141"/>
            <p:cNvSpPr/>
            <p:nvPr/>
          </p:nvSpPr>
          <p:spPr bwMode="auto">
            <a:xfrm>
              <a:off x="381868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3" name="正方形/長方形 142"/>
            <p:cNvSpPr/>
            <p:nvPr/>
          </p:nvSpPr>
          <p:spPr bwMode="auto">
            <a:xfrm>
              <a:off x="396269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4" name="正方形/長方形 143"/>
            <p:cNvSpPr/>
            <p:nvPr/>
          </p:nvSpPr>
          <p:spPr bwMode="auto">
            <a:xfrm>
              <a:off x="410671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5" name="正方形/長方形 144"/>
            <p:cNvSpPr/>
            <p:nvPr/>
          </p:nvSpPr>
          <p:spPr bwMode="auto">
            <a:xfrm>
              <a:off x="425073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6" name="正方形/長方形 145"/>
            <p:cNvSpPr/>
            <p:nvPr/>
          </p:nvSpPr>
          <p:spPr bwMode="auto">
            <a:xfrm>
              <a:off x="439474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2" name="正方形/長方形 161"/>
            <p:cNvSpPr/>
            <p:nvPr/>
          </p:nvSpPr>
          <p:spPr bwMode="auto">
            <a:xfrm>
              <a:off x="209049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3" name="正方形/長方形 162"/>
            <p:cNvSpPr/>
            <p:nvPr/>
          </p:nvSpPr>
          <p:spPr bwMode="auto">
            <a:xfrm>
              <a:off x="223450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4" name="正方形/長方形 163"/>
            <p:cNvSpPr/>
            <p:nvPr/>
          </p:nvSpPr>
          <p:spPr bwMode="auto">
            <a:xfrm>
              <a:off x="237852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5" name="正方形/長方形 164"/>
            <p:cNvSpPr/>
            <p:nvPr/>
          </p:nvSpPr>
          <p:spPr bwMode="auto">
            <a:xfrm>
              <a:off x="252253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6" name="正方形/長方形 165"/>
            <p:cNvSpPr/>
            <p:nvPr/>
          </p:nvSpPr>
          <p:spPr bwMode="auto">
            <a:xfrm>
              <a:off x="266655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7" name="正方形/長方形 166"/>
            <p:cNvSpPr/>
            <p:nvPr/>
          </p:nvSpPr>
          <p:spPr bwMode="auto">
            <a:xfrm>
              <a:off x="281057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8" name="正方形/長方形 167"/>
            <p:cNvSpPr/>
            <p:nvPr/>
          </p:nvSpPr>
          <p:spPr bwMode="auto">
            <a:xfrm>
              <a:off x="295458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9" name="正方形/長方形 168"/>
            <p:cNvSpPr/>
            <p:nvPr/>
          </p:nvSpPr>
          <p:spPr bwMode="auto">
            <a:xfrm>
              <a:off x="309860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0" name="正方形/長方形 169"/>
            <p:cNvSpPr/>
            <p:nvPr/>
          </p:nvSpPr>
          <p:spPr bwMode="auto">
            <a:xfrm>
              <a:off x="324261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1" name="正方形/長方形 170"/>
            <p:cNvSpPr/>
            <p:nvPr/>
          </p:nvSpPr>
          <p:spPr bwMode="auto">
            <a:xfrm>
              <a:off x="338663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2" name="正方形/長方形 171"/>
            <p:cNvSpPr/>
            <p:nvPr/>
          </p:nvSpPr>
          <p:spPr bwMode="auto">
            <a:xfrm>
              <a:off x="353065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3" name="正方形/長方形 172"/>
            <p:cNvSpPr/>
            <p:nvPr/>
          </p:nvSpPr>
          <p:spPr bwMode="auto">
            <a:xfrm>
              <a:off x="367466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4" name="正方形/長方形 173"/>
            <p:cNvSpPr/>
            <p:nvPr/>
          </p:nvSpPr>
          <p:spPr bwMode="auto">
            <a:xfrm>
              <a:off x="381868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5" name="正方形/長方形 174"/>
            <p:cNvSpPr/>
            <p:nvPr/>
          </p:nvSpPr>
          <p:spPr bwMode="auto">
            <a:xfrm>
              <a:off x="396269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6" name="正方形/長方形 175"/>
            <p:cNvSpPr/>
            <p:nvPr/>
          </p:nvSpPr>
          <p:spPr bwMode="auto">
            <a:xfrm>
              <a:off x="410671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7" name="正方形/長方形 176"/>
            <p:cNvSpPr/>
            <p:nvPr/>
          </p:nvSpPr>
          <p:spPr bwMode="auto">
            <a:xfrm>
              <a:off x="425073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8" name="正方形/長方形 177"/>
            <p:cNvSpPr/>
            <p:nvPr/>
          </p:nvSpPr>
          <p:spPr bwMode="auto">
            <a:xfrm>
              <a:off x="439474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4" name="正方形/長方形 193"/>
            <p:cNvSpPr/>
            <p:nvPr/>
          </p:nvSpPr>
          <p:spPr bwMode="auto">
            <a:xfrm>
              <a:off x="209049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5" name="正方形/長方形 194"/>
            <p:cNvSpPr/>
            <p:nvPr/>
          </p:nvSpPr>
          <p:spPr bwMode="auto">
            <a:xfrm>
              <a:off x="223450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6" name="正方形/長方形 195"/>
            <p:cNvSpPr/>
            <p:nvPr/>
          </p:nvSpPr>
          <p:spPr bwMode="auto">
            <a:xfrm>
              <a:off x="237852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7" name="正方形/長方形 196"/>
            <p:cNvSpPr/>
            <p:nvPr/>
          </p:nvSpPr>
          <p:spPr bwMode="auto">
            <a:xfrm>
              <a:off x="252253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8" name="正方形/長方形 197"/>
            <p:cNvSpPr/>
            <p:nvPr/>
          </p:nvSpPr>
          <p:spPr bwMode="auto">
            <a:xfrm>
              <a:off x="266655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9" name="正方形/長方形 198"/>
            <p:cNvSpPr/>
            <p:nvPr/>
          </p:nvSpPr>
          <p:spPr bwMode="auto">
            <a:xfrm>
              <a:off x="281057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0" name="正方形/長方形 199"/>
            <p:cNvSpPr/>
            <p:nvPr/>
          </p:nvSpPr>
          <p:spPr bwMode="auto">
            <a:xfrm>
              <a:off x="295458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1" name="正方形/長方形 200"/>
            <p:cNvSpPr/>
            <p:nvPr/>
          </p:nvSpPr>
          <p:spPr bwMode="auto">
            <a:xfrm>
              <a:off x="309860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2" name="正方形/長方形 201"/>
            <p:cNvSpPr/>
            <p:nvPr/>
          </p:nvSpPr>
          <p:spPr bwMode="auto">
            <a:xfrm>
              <a:off x="324261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3" name="正方形/長方形 202"/>
            <p:cNvSpPr/>
            <p:nvPr/>
          </p:nvSpPr>
          <p:spPr bwMode="auto">
            <a:xfrm>
              <a:off x="338663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4" name="正方形/長方形 203"/>
            <p:cNvSpPr/>
            <p:nvPr/>
          </p:nvSpPr>
          <p:spPr bwMode="auto">
            <a:xfrm>
              <a:off x="353065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5" name="正方形/長方形 204"/>
            <p:cNvSpPr/>
            <p:nvPr/>
          </p:nvSpPr>
          <p:spPr bwMode="auto">
            <a:xfrm>
              <a:off x="367466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6" name="正方形/長方形 205"/>
            <p:cNvSpPr/>
            <p:nvPr/>
          </p:nvSpPr>
          <p:spPr bwMode="auto">
            <a:xfrm>
              <a:off x="381868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7" name="正方形/長方形 206"/>
            <p:cNvSpPr/>
            <p:nvPr/>
          </p:nvSpPr>
          <p:spPr bwMode="auto">
            <a:xfrm>
              <a:off x="396269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8" name="正方形/長方形 207"/>
            <p:cNvSpPr/>
            <p:nvPr/>
          </p:nvSpPr>
          <p:spPr bwMode="auto">
            <a:xfrm>
              <a:off x="410671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9" name="正方形/長方形 208"/>
            <p:cNvSpPr/>
            <p:nvPr/>
          </p:nvSpPr>
          <p:spPr bwMode="auto">
            <a:xfrm>
              <a:off x="425073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10" name="正方形/長方形 209"/>
            <p:cNvSpPr/>
            <p:nvPr/>
          </p:nvSpPr>
          <p:spPr bwMode="auto">
            <a:xfrm>
              <a:off x="439474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6" name="正方形/長方形 225"/>
            <p:cNvSpPr/>
            <p:nvPr/>
          </p:nvSpPr>
          <p:spPr bwMode="auto">
            <a:xfrm>
              <a:off x="209049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7" name="正方形/長方形 226"/>
            <p:cNvSpPr/>
            <p:nvPr/>
          </p:nvSpPr>
          <p:spPr bwMode="auto">
            <a:xfrm>
              <a:off x="223450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8" name="正方形/長方形 227"/>
            <p:cNvSpPr/>
            <p:nvPr/>
          </p:nvSpPr>
          <p:spPr bwMode="auto">
            <a:xfrm>
              <a:off x="237852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9" name="正方形/長方形 228"/>
            <p:cNvSpPr/>
            <p:nvPr/>
          </p:nvSpPr>
          <p:spPr bwMode="auto">
            <a:xfrm>
              <a:off x="252253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0" name="正方形/長方形 229"/>
            <p:cNvSpPr/>
            <p:nvPr/>
          </p:nvSpPr>
          <p:spPr bwMode="auto">
            <a:xfrm>
              <a:off x="266655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1" name="正方形/長方形 230"/>
            <p:cNvSpPr/>
            <p:nvPr/>
          </p:nvSpPr>
          <p:spPr bwMode="auto">
            <a:xfrm>
              <a:off x="281057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2" name="正方形/長方形 231"/>
            <p:cNvSpPr/>
            <p:nvPr/>
          </p:nvSpPr>
          <p:spPr bwMode="auto">
            <a:xfrm>
              <a:off x="295458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3" name="正方形/長方形 232"/>
            <p:cNvSpPr/>
            <p:nvPr/>
          </p:nvSpPr>
          <p:spPr bwMode="auto">
            <a:xfrm>
              <a:off x="309860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4" name="正方形/長方形 233"/>
            <p:cNvSpPr/>
            <p:nvPr/>
          </p:nvSpPr>
          <p:spPr bwMode="auto">
            <a:xfrm>
              <a:off x="324261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5" name="正方形/長方形 234"/>
            <p:cNvSpPr/>
            <p:nvPr/>
          </p:nvSpPr>
          <p:spPr bwMode="auto">
            <a:xfrm>
              <a:off x="338663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6" name="正方形/長方形 235"/>
            <p:cNvSpPr/>
            <p:nvPr/>
          </p:nvSpPr>
          <p:spPr bwMode="auto">
            <a:xfrm>
              <a:off x="353065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7" name="正方形/長方形 236"/>
            <p:cNvSpPr/>
            <p:nvPr/>
          </p:nvSpPr>
          <p:spPr bwMode="auto">
            <a:xfrm>
              <a:off x="367466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8" name="正方形/長方形 237"/>
            <p:cNvSpPr/>
            <p:nvPr/>
          </p:nvSpPr>
          <p:spPr bwMode="auto">
            <a:xfrm>
              <a:off x="381868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9" name="正方形/長方形 238"/>
            <p:cNvSpPr/>
            <p:nvPr/>
          </p:nvSpPr>
          <p:spPr bwMode="auto">
            <a:xfrm>
              <a:off x="396269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0" name="正方形/長方形 239"/>
            <p:cNvSpPr/>
            <p:nvPr/>
          </p:nvSpPr>
          <p:spPr bwMode="auto">
            <a:xfrm>
              <a:off x="410671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1" name="正方形/長方形 240"/>
            <p:cNvSpPr/>
            <p:nvPr/>
          </p:nvSpPr>
          <p:spPr bwMode="auto">
            <a:xfrm>
              <a:off x="425073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2" name="正方形/長方形 241"/>
            <p:cNvSpPr/>
            <p:nvPr/>
          </p:nvSpPr>
          <p:spPr bwMode="auto">
            <a:xfrm>
              <a:off x="439474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58" name="正方形/長方形 257"/>
            <p:cNvSpPr/>
            <p:nvPr/>
          </p:nvSpPr>
          <p:spPr bwMode="auto">
            <a:xfrm>
              <a:off x="209049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59" name="正方形/長方形 258"/>
            <p:cNvSpPr/>
            <p:nvPr/>
          </p:nvSpPr>
          <p:spPr bwMode="auto">
            <a:xfrm>
              <a:off x="223450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0" name="正方形/長方形 259"/>
            <p:cNvSpPr/>
            <p:nvPr/>
          </p:nvSpPr>
          <p:spPr bwMode="auto">
            <a:xfrm>
              <a:off x="237852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1" name="正方形/長方形 260"/>
            <p:cNvSpPr/>
            <p:nvPr/>
          </p:nvSpPr>
          <p:spPr bwMode="auto">
            <a:xfrm>
              <a:off x="252253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2" name="正方形/長方形 261"/>
            <p:cNvSpPr/>
            <p:nvPr/>
          </p:nvSpPr>
          <p:spPr bwMode="auto">
            <a:xfrm>
              <a:off x="266655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3" name="正方形/長方形 262"/>
            <p:cNvSpPr/>
            <p:nvPr/>
          </p:nvSpPr>
          <p:spPr bwMode="auto">
            <a:xfrm>
              <a:off x="281057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4" name="正方形/長方形 263"/>
            <p:cNvSpPr/>
            <p:nvPr/>
          </p:nvSpPr>
          <p:spPr bwMode="auto">
            <a:xfrm>
              <a:off x="295458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5" name="正方形/長方形 264"/>
            <p:cNvSpPr/>
            <p:nvPr/>
          </p:nvSpPr>
          <p:spPr bwMode="auto">
            <a:xfrm>
              <a:off x="309860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6" name="正方形/長方形 265"/>
            <p:cNvSpPr/>
            <p:nvPr/>
          </p:nvSpPr>
          <p:spPr bwMode="auto">
            <a:xfrm>
              <a:off x="324261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7" name="正方形/長方形 266"/>
            <p:cNvSpPr/>
            <p:nvPr/>
          </p:nvSpPr>
          <p:spPr bwMode="auto">
            <a:xfrm>
              <a:off x="338663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8" name="正方形/長方形 267"/>
            <p:cNvSpPr/>
            <p:nvPr/>
          </p:nvSpPr>
          <p:spPr bwMode="auto">
            <a:xfrm>
              <a:off x="353065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9" name="正方形/長方形 268"/>
            <p:cNvSpPr/>
            <p:nvPr/>
          </p:nvSpPr>
          <p:spPr bwMode="auto">
            <a:xfrm>
              <a:off x="367466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0" name="正方形/長方形 269"/>
            <p:cNvSpPr/>
            <p:nvPr/>
          </p:nvSpPr>
          <p:spPr bwMode="auto">
            <a:xfrm>
              <a:off x="381868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1" name="正方形/長方形 270"/>
            <p:cNvSpPr/>
            <p:nvPr/>
          </p:nvSpPr>
          <p:spPr bwMode="auto">
            <a:xfrm>
              <a:off x="396269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2" name="正方形/長方形 271"/>
            <p:cNvSpPr/>
            <p:nvPr/>
          </p:nvSpPr>
          <p:spPr bwMode="auto">
            <a:xfrm>
              <a:off x="410671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3" name="正方形/長方形 272"/>
            <p:cNvSpPr/>
            <p:nvPr/>
          </p:nvSpPr>
          <p:spPr bwMode="auto">
            <a:xfrm>
              <a:off x="425073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4" name="正方形/長方形 273"/>
            <p:cNvSpPr/>
            <p:nvPr/>
          </p:nvSpPr>
          <p:spPr bwMode="auto">
            <a:xfrm>
              <a:off x="439474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grpSp>
      <p:sp>
        <p:nvSpPr>
          <p:cNvPr id="291" name="角丸四角形 290"/>
          <p:cNvSpPr/>
          <p:nvPr/>
        </p:nvSpPr>
        <p:spPr bwMode="auto">
          <a:xfrm>
            <a:off x="1763688" y="2060848"/>
            <a:ext cx="2520280" cy="648072"/>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charset="-128"/>
                <a:ea typeface="Meiryo" charset="-128"/>
                <a:cs typeface="Meiryo" charset="-128"/>
              </a:rPr>
              <a:t>DBMS</a:t>
            </a:r>
            <a:endParaRPr kumimoji="0" lang="ja-JP" altLang="en-US" sz="2800" b="0" i="0" u="none" strike="noStrike" cap="none" normalizeH="0" baseline="0" dirty="0">
              <a:ln>
                <a:noFill/>
              </a:ln>
              <a:solidFill>
                <a:schemeClr val="bg1"/>
              </a:solidFill>
              <a:effectLst/>
              <a:latin typeface="Meiryo" charset="-128"/>
              <a:ea typeface="Meiryo" charset="-128"/>
              <a:cs typeface="Meiryo" charset="-128"/>
            </a:endParaRPr>
          </a:p>
        </p:txBody>
      </p:sp>
      <p:sp>
        <p:nvSpPr>
          <p:cNvPr id="292" name="テキスト ボックス 291"/>
          <p:cNvSpPr txBox="1"/>
          <p:nvPr/>
        </p:nvSpPr>
        <p:spPr>
          <a:xfrm>
            <a:off x="1661559" y="1484784"/>
            <a:ext cx="2682145" cy="369332"/>
          </a:xfrm>
          <a:prstGeom prst="rect">
            <a:avLst/>
          </a:prstGeom>
          <a:noFill/>
        </p:spPr>
        <p:txBody>
          <a:bodyPr wrap="none" rtlCol="0">
            <a:spAutoFit/>
          </a:bodyPr>
          <a:lstStyle/>
          <a:p>
            <a:pPr algn="ctr"/>
            <a:r>
              <a:rPr lang="ja-JP" altLang="en-US" dirty="0">
                <a:solidFill>
                  <a:srgbClr val="0000FF"/>
                </a:solidFill>
                <a:latin typeface="Meiryo" charset="-128"/>
                <a:ea typeface="Meiryo" charset="-128"/>
                <a:cs typeface="Meiryo" charset="-128"/>
              </a:rPr>
              <a:t>揮発性メモリー</a:t>
            </a:r>
            <a:r>
              <a:rPr lang="en-US" altLang="ja-JP" dirty="0">
                <a:solidFill>
                  <a:srgbClr val="0000FF"/>
                </a:solidFill>
                <a:latin typeface="Meiryo" charset="-128"/>
                <a:ea typeface="Meiryo" charset="-128"/>
                <a:cs typeface="Meiryo" charset="-128"/>
              </a:rPr>
              <a:t>(DRAM)</a:t>
            </a:r>
            <a:endParaRPr kumimoji="1" lang="ja-JP" altLang="en-US" dirty="0">
              <a:solidFill>
                <a:srgbClr val="0000FF"/>
              </a:solidFill>
              <a:latin typeface="Meiryo" charset="-128"/>
              <a:ea typeface="Meiryo" charset="-128"/>
              <a:cs typeface="Meiryo" charset="-128"/>
            </a:endParaRPr>
          </a:p>
        </p:txBody>
      </p:sp>
      <p:cxnSp>
        <p:nvCxnSpPr>
          <p:cNvPr id="15" name="曲線コネクタ 14"/>
          <p:cNvCxnSpPr>
            <a:stCxn id="3" idx="4"/>
            <a:endCxn id="26" idx="3"/>
          </p:cNvCxnSpPr>
          <p:nvPr/>
        </p:nvCxnSpPr>
        <p:spPr bwMode="auto">
          <a:xfrm flipH="1" flipV="1">
            <a:off x="4572000" y="2672916"/>
            <a:ext cx="1" cy="3276364"/>
          </a:xfrm>
          <a:prstGeom prst="curvedConnector3">
            <a:avLst>
              <a:gd name="adj1" fmla="val -22860000000"/>
            </a:avLst>
          </a:prstGeom>
          <a:solidFill>
            <a:schemeClr val="bg1"/>
          </a:solidFill>
          <a:ln w="38100" cap="flat" cmpd="sng" algn="ctr">
            <a:solidFill>
              <a:srgbClr val="FF0000"/>
            </a:solidFill>
            <a:prstDash val="sysDash"/>
            <a:round/>
            <a:headEnd type="none" w="med" len="med"/>
            <a:tailEnd type="triangle"/>
          </a:ln>
          <a:effectLst/>
        </p:spPr>
      </p:cxnSp>
      <p:cxnSp>
        <p:nvCxnSpPr>
          <p:cNvPr id="295" name="曲線コネクタ 294"/>
          <p:cNvCxnSpPr>
            <a:stCxn id="293" idx="2"/>
            <a:endCxn id="26" idx="1"/>
          </p:cNvCxnSpPr>
          <p:nvPr/>
        </p:nvCxnSpPr>
        <p:spPr bwMode="auto">
          <a:xfrm rot="10800000">
            <a:off x="1547665" y="2672916"/>
            <a:ext cx="1" cy="3276364"/>
          </a:xfrm>
          <a:prstGeom prst="curvedConnector3">
            <a:avLst>
              <a:gd name="adj1" fmla="val 22860100000"/>
            </a:avLst>
          </a:prstGeom>
          <a:solidFill>
            <a:schemeClr val="bg1"/>
          </a:solidFill>
          <a:ln w="38100" cap="flat" cmpd="sng" algn="ctr">
            <a:solidFill>
              <a:srgbClr val="FF0000"/>
            </a:solidFill>
            <a:prstDash val="sysDash"/>
            <a:round/>
            <a:headEnd type="none" w="med" len="med"/>
            <a:tailEnd type="triangle"/>
          </a:ln>
          <a:effectLst/>
        </p:spPr>
      </p:cxnSp>
      <p:grpSp>
        <p:nvGrpSpPr>
          <p:cNvPr id="323" name="図形グループ 322"/>
          <p:cNvGrpSpPr/>
          <p:nvPr/>
        </p:nvGrpSpPr>
        <p:grpSpPr>
          <a:xfrm>
            <a:off x="1547664" y="4077072"/>
            <a:ext cx="3024337" cy="2376264"/>
            <a:chOff x="1547664" y="4077072"/>
            <a:chExt cx="3024337" cy="2376264"/>
          </a:xfrm>
        </p:grpSpPr>
        <p:sp>
          <p:nvSpPr>
            <p:cNvPr id="3" name="フローチャート: 磁気ディスク 2"/>
            <p:cNvSpPr/>
            <p:nvPr/>
          </p:nvSpPr>
          <p:spPr bwMode="auto">
            <a:xfrm>
              <a:off x="3203849" y="5445224"/>
              <a:ext cx="1368152" cy="1008112"/>
            </a:xfrm>
            <a:prstGeom prst="flowChartMagneticDisk">
              <a:avLst/>
            </a:prstGeom>
            <a:gradFill>
              <a:gsLst>
                <a:gs pos="0">
                  <a:srgbClr val="CCFF99"/>
                </a:gs>
                <a:gs pos="43000">
                  <a:srgbClr val="C4E59F"/>
                </a:gs>
                <a:gs pos="100000">
                  <a:srgbClr val="CCFFCC"/>
                </a:gs>
              </a:gsLst>
            </a:gradFill>
            <a:ln>
              <a:solidFill>
                <a:srgbClr val="008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accent3">
                      <a:lumMod val="50000"/>
                    </a:schemeClr>
                  </a:solidFill>
                  <a:effectLst/>
                  <a:latin typeface="Meiryo" charset="-128"/>
                  <a:ea typeface="Meiryo" charset="-128"/>
                  <a:cs typeface="Meiryo" charset="-128"/>
                </a:rPr>
                <a:t>スナップ</a:t>
              </a:r>
              <a:endParaRPr kumimoji="0" lang="en-US" altLang="ja-JP" sz="1400" b="0" i="0" u="none" strike="noStrike" cap="none" normalizeH="0" baseline="0" dirty="0">
                <a:ln>
                  <a:noFill/>
                </a:ln>
                <a:solidFill>
                  <a:schemeClr val="accent3">
                    <a:lumMod val="50000"/>
                  </a:schemeClr>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accent3">
                      <a:lumMod val="50000"/>
                    </a:schemeClr>
                  </a:solidFill>
                  <a:effectLst/>
                  <a:latin typeface="Meiryo" charset="-128"/>
                  <a:ea typeface="Meiryo" charset="-128"/>
                  <a:cs typeface="Meiryo" charset="-128"/>
                </a:rPr>
                <a:t>ショット</a:t>
              </a:r>
            </a:p>
          </p:txBody>
        </p:sp>
        <p:sp>
          <p:nvSpPr>
            <p:cNvPr id="293" name="フローチャート: 磁気ディスク 292"/>
            <p:cNvSpPr/>
            <p:nvPr/>
          </p:nvSpPr>
          <p:spPr bwMode="auto">
            <a:xfrm>
              <a:off x="1547665" y="5445224"/>
              <a:ext cx="1368152" cy="1008112"/>
            </a:xfrm>
            <a:prstGeom prst="flowChartMagneticDisk">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rgbClr val="C00000"/>
                  </a:solidFill>
                  <a:effectLst/>
                  <a:latin typeface="Meiryo" charset="-128"/>
                  <a:ea typeface="Meiryo" charset="-128"/>
                  <a:cs typeface="Meiryo" charset="-128"/>
                </a:rPr>
                <a:t>ログ</a:t>
              </a:r>
            </a:p>
          </p:txBody>
        </p:sp>
        <p:cxnSp>
          <p:nvCxnSpPr>
            <p:cNvPr id="7" name="直線矢印コネクタ 6"/>
            <p:cNvCxnSpPr>
              <a:stCxn id="26" idx="2"/>
              <a:endCxn id="293" idx="1"/>
            </p:cNvCxnSpPr>
            <p:nvPr/>
          </p:nvCxnSpPr>
          <p:spPr bwMode="auto">
            <a:xfrm flipH="1">
              <a:off x="2231741" y="4077072"/>
              <a:ext cx="828091" cy="1368152"/>
            </a:xfrm>
            <a:prstGeom prst="straightConnector1">
              <a:avLst/>
            </a:prstGeom>
            <a:solidFill>
              <a:schemeClr val="bg1"/>
            </a:solidFill>
            <a:ln w="76200" cap="flat" cmpd="sng" algn="ctr">
              <a:solidFill>
                <a:srgbClr val="0000FF"/>
              </a:solidFill>
              <a:prstDash val="solid"/>
              <a:round/>
              <a:headEnd type="none" w="med" len="med"/>
              <a:tailEnd type="triangle"/>
            </a:ln>
            <a:effectLst/>
          </p:spPr>
        </p:cxnSp>
        <p:cxnSp>
          <p:nvCxnSpPr>
            <p:cNvPr id="294" name="直線矢印コネクタ 293"/>
            <p:cNvCxnSpPr>
              <a:stCxn id="26" idx="2"/>
              <a:endCxn id="3" idx="1"/>
            </p:cNvCxnSpPr>
            <p:nvPr/>
          </p:nvCxnSpPr>
          <p:spPr bwMode="auto">
            <a:xfrm>
              <a:off x="3059832" y="4077072"/>
              <a:ext cx="828093" cy="1368152"/>
            </a:xfrm>
            <a:prstGeom prst="straightConnector1">
              <a:avLst/>
            </a:prstGeom>
            <a:solidFill>
              <a:schemeClr val="bg1"/>
            </a:solidFill>
            <a:ln w="76200" cap="flat" cmpd="sng" algn="ctr">
              <a:solidFill>
                <a:srgbClr val="008000"/>
              </a:solidFill>
              <a:prstDash val="solid"/>
              <a:round/>
              <a:headEnd type="none" w="med" len="med"/>
              <a:tailEnd type="triangle"/>
            </a:ln>
            <a:effectLst/>
          </p:spPr>
        </p:cxnSp>
        <p:sp>
          <p:nvSpPr>
            <p:cNvPr id="28" name="テキスト ボックス 27"/>
            <p:cNvSpPr txBox="1"/>
            <p:nvPr/>
          </p:nvSpPr>
          <p:spPr>
            <a:xfrm>
              <a:off x="1547664" y="4509120"/>
              <a:ext cx="1082348" cy="307777"/>
            </a:xfrm>
            <a:prstGeom prst="rect">
              <a:avLst/>
            </a:prstGeom>
            <a:noFill/>
          </p:spPr>
          <p:txBody>
            <a:bodyPr wrap="none" rtlCol="0">
              <a:spAutoFit/>
            </a:bodyPr>
            <a:lstStyle/>
            <a:p>
              <a:r>
                <a:rPr kumimoji="1" lang="ja-JP" altLang="en-US" sz="1400" dirty="0">
                  <a:solidFill>
                    <a:srgbClr val="0000FF"/>
                  </a:solidFill>
                  <a:latin typeface="Meiryo" charset="-128"/>
                  <a:ea typeface="Meiryo" charset="-128"/>
                  <a:cs typeface="Meiryo" charset="-128"/>
                </a:rPr>
                <a:t>データ更新</a:t>
              </a:r>
            </a:p>
          </p:txBody>
        </p:sp>
        <p:sp>
          <p:nvSpPr>
            <p:cNvPr id="300" name="テキスト ボックス 299"/>
            <p:cNvSpPr txBox="1"/>
            <p:nvPr/>
          </p:nvSpPr>
          <p:spPr>
            <a:xfrm>
              <a:off x="3664496" y="4365104"/>
              <a:ext cx="902811" cy="738664"/>
            </a:xfrm>
            <a:prstGeom prst="rect">
              <a:avLst/>
            </a:prstGeom>
            <a:noFill/>
          </p:spPr>
          <p:txBody>
            <a:bodyPr wrap="none" rtlCol="0">
              <a:spAutoFit/>
            </a:bodyPr>
            <a:lstStyle/>
            <a:p>
              <a:pPr algn="r"/>
              <a:r>
                <a:rPr kumimoji="1" lang="ja-JP" altLang="en-US" sz="1400" dirty="0">
                  <a:solidFill>
                    <a:srgbClr val="008000"/>
                  </a:solidFill>
                  <a:latin typeface="Meiryo" charset="-128"/>
                  <a:ea typeface="Meiryo" charset="-128"/>
                  <a:cs typeface="Meiryo" charset="-128"/>
                </a:rPr>
                <a:t>定期的</a:t>
              </a:r>
              <a:endParaRPr kumimoji="1" lang="en-US" altLang="ja-JP" sz="1400" dirty="0">
                <a:solidFill>
                  <a:srgbClr val="008000"/>
                </a:solidFill>
                <a:latin typeface="Meiryo" charset="-128"/>
                <a:ea typeface="Meiryo" charset="-128"/>
                <a:cs typeface="Meiryo" charset="-128"/>
              </a:endParaRPr>
            </a:p>
            <a:p>
              <a:pPr algn="r"/>
              <a:r>
                <a:rPr kumimoji="1" lang="ja-JP" altLang="en-US" sz="1400" dirty="0">
                  <a:solidFill>
                    <a:srgbClr val="008000"/>
                  </a:solidFill>
                  <a:latin typeface="Meiryo" charset="-128"/>
                  <a:ea typeface="Meiryo" charset="-128"/>
                  <a:cs typeface="Meiryo" charset="-128"/>
                </a:rPr>
                <a:t>セーフ</a:t>
              </a:r>
              <a:endParaRPr kumimoji="1" lang="en-US" altLang="ja-JP" sz="1400" dirty="0">
                <a:solidFill>
                  <a:srgbClr val="008000"/>
                </a:solidFill>
                <a:latin typeface="Meiryo" charset="-128"/>
                <a:ea typeface="Meiryo" charset="-128"/>
                <a:cs typeface="Meiryo" charset="-128"/>
              </a:endParaRPr>
            </a:p>
            <a:p>
              <a:pPr algn="r"/>
              <a:r>
                <a:rPr kumimoji="1" lang="ja-JP" altLang="en-US" sz="1400" dirty="0">
                  <a:solidFill>
                    <a:srgbClr val="008000"/>
                  </a:solidFill>
                  <a:latin typeface="Meiryo" charset="-128"/>
                  <a:ea typeface="Meiryo" charset="-128"/>
                  <a:cs typeface="Meiryo" charset="-128"/>
                </a:rPr>
                <a:t>ポイント</a:t>
              </a:r>
            </a:p>
          </p:txBody>
        </p:sp>
      </p:grpSp>
      <p:grpSp>
        <p:nvGrpSpPr>
          <p:cNvPr id="322" name="図形グループ 321"/>
          <p:cNvGrpSpPr/>
          <p:nvPr/>
        </p:nvGrpSpPr>
        <p:grpSpPr>
          <a:xfrm>
            <a:off x="5220071" y="1268760"/>
            <a:ext cx="3528393" cy="2808312"/>
            <a:chOff x="5076055" y="1268760"/>
            <a:chExt cx="3528393" cy="2808312"/>
          </a:xfrm>
          <a:solidFill>
            <a:srgbClr val="FF6666"/>
          </a:solidFill>
        </p:grpSpPr>
        <p:sp>
          <p:nvSpPr>
            <p:cNvPr id="313" name="角丸四角形 312"/>
            <p:cNvSpPr/>
            <p:nvPr/>
          </p:nvSpPr>
          <p:spPr bwMode="auto">
            <a:xfrm>
              <a:off x="5076055" y="1268760"/>
              <a:ext cx="3528392" cy="2808312"/>
            </a:xfrm>
            <a:prstGeom prst="roundRect">
              <a:avLst>
                <a:gd name="adj" fmla="val 0"/>
              </a:avLst>
            </a:prstGeom>
            <a:grpFill/>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31" name="テキスト ボックス 30"/>
            <p:cNvSpPr txBox="1"/>
            <p:nvPr/>
          </p:nvSpPr>
          <p:spPr>
            <a:xfrm>
              <a:off x="5076055" y="2924944"/>
              <a:ext cx="3528392" cy="923330"/>
            </a:xfrm>
            <a:prstGeom prst="rect">
              <a:avLst/>
            </a:prstGeom>
            <a:grpFill/>
          </p:spPr>
          <p:txBody>
            <a:bodyPr wrap="square" rtlCol="0">
              <a:spAutoFit/>
            </a:bodyPr>
            <a:lstStyle/>
            <a:p>
              <a:pPr algn="ctr"/>
              <a:r>
                <a:rPr kumimoji="1" lang="en-US" altLang="ja-JP" sz="1800" dirty="0">
                  <a:solidFill>
                    <a:srgbClr val="FFFFFF"/>
                  </a:solidFill>
                  <a:effectLst/>
                  <a:latin typeface="Meiryo" charset="-128"/>
                  <a:ea typeface="Meiryo" charset="-128"/>
                  <a:cs typeface="Meiryo" charset="-128"/>
                </a:rPr>
                <a:t> SAP HANA, IBM </a:t>
              </a:r>
              <a:r>
                <a:rPr kumimoji="1" lang="en-US" altLang="ja-JP" sz="1800" dirty="0" err="1">
                  <a:solidFill>
                    <a:srgbClr val="FFFFFF"/>
                  </a:solidFill>
                  <a:effectLst/>
                  <a:latin typeface="Meiryo" charset="-128"/>
                  <a:ea typeface="Meiryo" charset="-128"/>
                  <a:cs typeface="Meiryo" charset="-128"/>
                </a:rPr>
                <a:t>solidDB</a:t>
              </a:r>
              <a:endParaRPr kumimoji="1" lang="ja-JP" altLang="en-US" sz="1800" dirty="0">
                <a:solidFill>
                  <a:srgbClr val="FFFFFF"/>
                </a:solidFill>
                <a:effectLst/>
                <a:latin typeface="Meiryo" charset="-128"/>
                <a:ea typeface="Meiryo" charset="-128"/>
                <a:cs typeface="Meiryo" charset="-128"/>
              </a:endParaRPr>
            </a:p>
            <a:p>
              <a:pPr algn="ctr"/>
              <a:r>
                <a:rPr kumimoji="1" lang="en-US" altLang="ja-JP" sz="1800" dirty="0">
                  <a:solidFill>
                    <a:srgbClr val="FFFFFF"/>
                  </a:solidFill>
                  <a:effectLst/>
                  <a:latin typeface="Meiryo" charset="-128"/>
                  <a:ea typeface="Meiryo" charset="-128"/>
                  <a:cs typeface="Meiryo" charset="-128"/>
                </a:rPr>
                <a:t>Oracle </a:t>
              </a:r>
              <a:r>
                <a:rPr kumimoji="1" lang="en-US" altLang="ja-JP" sz="1800" dirty="0" err="1">
                  <a:solidFill>
                    <a:srgbClr val="FFFFFF"/>
                  </a:solidFill>
                  <a:effectLst/>
                  <a:latin typeface="Meiryo" charset="-128"/>
                  <a:ea typeface="Meiryo" charset="-128"/>
                  <a:cs typeface="Meiryo" charset="-128"/>
                </a:rPr>
                <a:t>TimeTen</a:t>
              </a:r>
              <a:r>
                <a:rPr kumimoji="1" lang="en-US" altLang="ja-JP" sz="1800" dirty="0">
                  <a:solidFill>
                    <a:srgbClr val="FFFFFF"/>
                  </a:solidFill>
                  <a:effectLst/>
                  <a:latin typeface="Meiryo" charset="-128"/>
                  <a:ea typeface="Meiryo" charset="-128"/>
                  <a:cs typeface="Meiryo" charset="-128"/>
                </a:rPr>
                <a:t>, </a:t>
              </a:r>
              <a:r>
                <a:rPr kumimoji="1" lang="en-US" altLang="ja-JP" sz="1800" dirty="0" err="1">
                  <a:solidFill>
                    <a:srgbClr val="FFFFFF"/>
                  </a:solidFill>
                  <a:effectLst/>
                  <a:latin typeface="Meiryo" charset="-128"/>
                  <a:ea typeface="Meiryo" charset="-128"/>
                  <a:cs typeface="Meiryo" charset="-128"/>
                </a:rPr>
                <a:t>Altibase</a:t>
              </a:r>
              <a:endParaRPr kumimoji="1" lang="en-US" altLang="ja-JP" sz="1800" dirty="0">
                <a:solidFill>
                  <a:srgbClr val="FFFFFF"/>
                </a:solidFill>
                <a:effectLst/>
                <a:latin typeface="Meiryo" charset="-128"/>
                <a:ea typeface="Meiryo" charset="-128"/>
                <a:cs typeface="Meiryo" charset="-128"/>
              </a:endParaRPr>
            </a:p>
            <a:p>
              <a:pPr algn="ctr"/>
              <a:r>
                <a:rPr kumimoji="1" lang="ja-JP" altLang="en-US" sz="1800" dirty="0">
                  <a:solidFill>
                    <a:srgbClr val="FFFFFF"/>
                  </a:solidFill>
                  <a:effectLst/>
                  <a:latin typeface="Meiryo" charset="-128"/>
                  <a:ea typeface="Meiryo" charset="-128"/>
                  <a:cs typeface="Meiryo" charset="-128"/>
                </a:rPr>
                <a:t>・・・</a:t>
              </a:r>
              <a:r>
                <a:rPr kumimoji="1" lang="en-US" altLang="ja-JP" sz="1800" dirty="0">
                  <a:solidFill>
                    <a:srgbClr val="FFFFFF"/>
                  </a:solidFill>
                  <a:effectLst/>
                  <a:latin typeface="Meiryo" charset="-128"/>
                  <a:ea typeface="Meiryo" charset="-128"/>
                  <a:cs typeface="Meiryo" charset="-128"/>
                </a:rPr>
                <a:t> </a:t>
              </a:r>
              <a:endParaRPr kumimoji="1" lang="ja-JP" altLang="en-US" sz="1800" dirty="0">
                <a:solidFill>
                  <a:srgbClr val="FFFFFF"/>
                </a:solidFill>
                <a:effectLst/>
                <a:latin typeface="Meiryo" charset="-128"/>
                <a:ea typeface="Meiryo" charset="-128"/>
                <a:cs typeface="Meiryo" charset="-128"/>
              </a:endParaRPr>
            </a:p>
          </p:txBody>
        </p:sp>
        <p:sp>
          <p:nvSpPr>
            <p:cNvPr id="307" name="テキスト ボックス 306"/>
            <p:cNvSpPr txBox="1"/>
            <p:nvPr/>
          </p:nvSpPr>
          <p:spPr>
            <a:xfrm>
              <a:off x="5076056" y="1628800"/>
              <a:ext cx="3528392" cy="923330"/>
            </a:xfrm>
            <a:prstGeom prst="rect">
              <a:avLst/>
            </a:prstGeom>
            <a:grpFill/>
          </p:spPr>
          <p:txBody>
            <a:bodyPr wrap="square" rtlCol="0">
              <a:spAutoFit/>
            </a:bodyPr>
            <a:lstStyle/>
            <a:p>
              <a:pPr algn="ctr"/>
              <a:r>
                <a:rPr kumimoji="1" lang="en-US" altLang="ja-JP" sz="1800" dirty="0">
                  <a:solidFill>
                    <a:srgbClr val="FFFFFF"/>
                  </a:solidFill>
                  <a:effectLst/>
                  <a:latin typeface="Meiryo" charset="-128"/>
                  <a:ea typeface="Meiryo" charset="-128"/>
                  <a:cs typeface="Meiryo" charset="-128"/>
                </a:rPr>
                <a:t>DRAM</a:t>
              </a:r>
              <a:r>
                <a:rPr kumimoji="1" lang="ja-JP" altLang="en-US" sz="1800" dirty="0">
                  <a:solidFill>
                    <a:srgbClr val="FFFFFF"/>
                  </a:solidFill>
                  <a:effectLst/>
                  <a:latin typeface="Meiryo" charset="-128"/>
                  <a:ea typeface="Meiryo" charset="-128"/>
                  <a:cs typeface="Meiryo" charset="-128"/>
                </a:rPr>
                <a:t>などの揮発性メモリーの</a:t>
              </a:r>
            </a:p>
            <a:p>
              <a:pPr algn="ctr"/>
              <a:r>
                <a:rPr kumimoji="1" lang="ja-JP" altLang="en-US" sz="1800" dirty="0">
                  <a:solidFill>
                    <a:srgbClr val="FFFFFF"/>
                  </a:solidFill>
                  <a:effectLst/>
                  <a:latin typeface="Meiryo" charset="-128"/>
                  <a:ea typeface="Meiryo" charset="-128"/>
                  <a:cs typeface="Meiryo" charset="-128"/>
                </a:rPr>
                <a:t>一次記憶</a:t>
              </a:r>
              <a:r>
                <a:rPr lang="ja-JP" altLang="ja-JP" sz="1800" dirty="0">
                  <a:solidFill>
                    <a:srgbClr val="FFFFFF"/>
                  </a:solidFill>
                  <a:effectLst/>
                  <a:latin typeface="Meiryo" charset="-128"/>
                  <a:ea typeface="Meiryo" charset="-128"/>
                  <a:cs typeface="Meiryo" charset="-128"/>
                </a:rPr>
                <a:t>（</a:t>
              </a:r>
              <a:r>
                <a:rPr lang="ja-JP" altLang="en-US" sz="1800" dirty="0">
                  <a:solidFill>
                    <a:srgbClr val="FFFFFF"/>
                  </a:solidFill>
                  <a:effectLst/>
                  <a:latin typeface="Meiryo" charset="-128"/>
                  <a:ea typeface="Meiryo" charset="-128"/>
                  <a:cs typeface="Meiryo" charset="-128"/>
                </a:rPr>
                <a:t>主記憶装置）に</a:t>
              </a:r>
              <a:endParaRPr lang="en-US" altLang="ja-JP" sz="1800" dirty="0">
                <a:solidFill>
                  <a:srgbClr val="FFFFFF"/>
                </a:solidFill>
                <a:effectLst/>
                <a:latin typeface="Meiryo" charset="-128"/>
                <a:ea typeface="Meiryo" charset="-128"/>
                <a:cs typeface="Meiryo" charset="-128"/>
              </a:endParaRPr>
            </a:p>
            <a:p>
              <a:pPr algn="ctr"/>
              <a:r>
                <a:rPr lang="ja-JP" altLang="en-US" sz="1800" dirty="0">
                  <a:solidFill>
                    <a:srgbClr val="FFFFFF"/>
                  </a:solidFill>
                  <a:effectLst/>
                  <a:latin typeface="Meiryo" charset="-128"/>
                  <a:ea typeface="Meiryo" charset="-128"/>
                  <a:cs typeface="Meiryo" charset="-128"/>
                </a:rPr>
                <a:t>データを保持・処理</a:t>
              </a:r>
              <a:endParaRPr kumimoji="1" lang="ja-JP" altLang="en-US" sz="1800" dirty="0">
                <a:solidFill>
                  <a:srgbClr val="FFFFFF"/>
                </a:solidFill>
                <a:effectLst/>
                <a:latin typeface="Meiryo" charset="-128"/>
                <a:ea typeface="Meiryo" charset="-128"/>
                <a:cs typeface="Meiryo" charset="-128"/>
              </a:endParaRPr>
            </a:p>
          </p:txBody>
        </p:sp>
      </p:grpSp>
      <p:sp>
        <p:nvSpPr>
          <p:cNvPr id="325" name="テキスト ボックス 324"/>
          <p:cNvSpPr txBox="1"/>
          <p:nvPr/>
        </p:nvSpPr>
        <p:spPr>
          <a:xfrm>
            <a:off x="2168523" y="2996952"/>
            <a:ext cx="1723550" cy="707886"/>
          </a:xfrm>
          <a:prstGeom prst="rect">
            <a:avLst/>
          </a:prstGeom>
          <a:noFill/>
        </p:spPr>
        <p:txBody>
          <a:bodyPr wrap="none" rtlCol="0">
            <a:spAutoFit/>
          </a:bodyPr>
          <a:lstStyle/>
          <a:p>
            <a:pPr algn="ctr"/>
            <a:r>
              <a:rPr kumimoji="1" lang="ja-JP" altLang="en-US" sz="4000" dirty="0">
                <a:solidFill>
                  <a:schemeClr val="bg1"/>
                </a:solidFill>
                <a:effectLst>
                  <a:glow rad="228600">
                    <a:schemeClr val="accent2">
                      <a:satMod val="175000"/>
                      <a:alpha val="40000"/>
                    </a:schemeClr>
                  </a:glow>
                </a:effectLst>
                <a:latin typeface="Meiryo" charset="-128"/>
                <a:ea typeface="Meiryo" charset="-128"/>
                <a:cs typeface="Meiryo" charset="-128"/>
              </a:rPr>
              <a:t>データ</a:t>
            </a:r>
          </a:p>
        </p:txBody>
      </p:sp>
    </p:spTree>
    <p:extLst>
      <p:ext uri="{BB962C8B-B14F-4D97-AF65-F5344CB8AC3E}">
        <p14:creationId xmlns:p14="http://schemas.microsoft.com/office/powerpoint/2010/main" val="3073708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5C41DF-B734-2A4A-A90C-370F6508950F}"/>
              </a:ext>
            </a:extLst>
          </p:cNvPr>
          <p:cNvSpPr>
            <a:spLocks noGrp="1"/>
          </p:cNvSpPr>
          <p:nvPr>
            <p:ph type="title"/>
          </p:nvPr>
        </p:nvSpPr>
        <p:spPr/>
        <p:txBody>
          <a:bodyPr/>
          <a:lstStyle/>
          <a:p>
            <a:r>
              <a:rPr kumimoji="1" lang="en-US" altLang="ja-JP" dirty="0"/>
              <a:t>HTAP</a:t>
            </a:r>
            <a:r>
              <a:rPr kumimoji="1" lang="ja-JP" altLang="en-US"/>
              <a:t>とは何か？</a:t>
            </a:r>
          </a:p>
        </p:txBody>
      </p:sp>
      <p:sp>
        <p:nvSpPr>
          <p:cNvPr id="3" name="スライド番号プレースホルダー 2">
            <a:extLst>
              <a:ext uri="{FF2B5EF4-FFF2-40B4-BE49-F238E27FC236}">
                <a16:creationId xmlns:a16="http://schemas.microsoft.com/office/drawing/2014/main" id="{38DA230A-2A6B-104E-BB14-EC5CB0B8A696}"/>
              </a:ext>
            </a:extLst>
          </p:cNvPr>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sp>
        <p:nvSpPr>
          <p:cNvPr id="4" name="正方形/長方形 3">
            <a:extLst>
              <a:ext uri="{FF2B5EF4-FFF2-40B4-BE49-F238E27FC236}">
                <a16:creationId xmlns:a16="http://schemas.microsoft.com/office/drawing/2014/main" id="{FD485DAC-0193-7E49-BED1-C854E9387B3D}"/>
              </a:ext>
            </a:extLst>
          </p:cNvPr>
          <p:cNvSpPr/>
          <p:nvPr/>
        </p:nvSpPr>
        <p:spPr>
          <a:xfrm>
            <a:off x="662786" y="1135329"/>
            <a:ext cx="7818427" cy="147285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CC91CFB-4109-9B48-A7A7-FF79D99B1C86}"/>
              </a:ext>
            </a:extLst>
          </p:cNvPr>
          <p:cNvSpPr/>
          <p:nvPr/>
        </p:nvSpPr>
        <p:spPr>
          <a:xfrm>
            <a:off x="662783" y="3460829"/>
            <a:ext cx="7818427" cy="289350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磁気ディスク 5">
            <a:extLst>
              <a:ext uri="{FF2B5EF4-FFF2-40B4-BE49-F238E27FC236}">
                <a16:creationId xmlns:a16="http://schemas.microsoft.com/office/drawing/2014/main" id="{AAE01752-4433-4B4B-8424-F5DCBFB105AC}"/>
              </a:ext>
            </a:extLst>
          </p:cNvPr>
          <p:cNvSpPr/>
          <p:nvPr/>
        </p:nvSpPr>
        <p:spPr>
          <a:xfrm>
            <a:off x="1863041" y="1390280"/>
            <a:ext cx="1614008" cy="920537"/>
          </a:xfrm>
          <a:prstGeom prst="flowChartMagneticDisk">
            <a:avLst/>
          </a:prstGeom>
          <a:solidFill>
            <a:schemeClr val="accent3">
              <a:lumMod val="75000"/>
            </a:schemeClr>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磁気ディスク 6">
            <a:extLst>
              <a:ext uri="{FF2B5EF4-FFF2-40B4-BE49-F238E27FC236}">
                <a16:creationId xmlns:a16="http://schemas.microsoft.com/office/drawing/2014/main" id="{7277B436-4309-0A46-AD86-42BDE10AFE23}"/>
              </a:ext>
            </a:extLst>
          </p:cNvPr>
          <p:cNvSpPr/>
          <p:nvPr/>
        </p:nvSpPr>
        <p:spPr>
          <a:xfrm>
            <a:off x="5679860" y="1390280"/>
            <a:ext cx="1614008" cy="920537"/>
          </a:xfrm>
          <a:prstGeom prst="flowChartMagneticDisk">
            <a:avLst/>
          </a:prstGeom>
          <a:solidFill>
            <a:srgbClr val="0070C0"/>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F5A6DDB7-2AB7-0F43-927F-C0DDF70FC0F2}"/>
              </a:ext>
            </a:extLst>
          </p:cNvPr>
          <p:cNvSpPr/>
          <p:nvPr/>
        </p:nvSpPr>
        <p:spPr>
          <a:xfrm>
            <a:off x="3892252" y="1301023"/>
            <a:ext cx="1372405" cy="114146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右矢印 7">
            <a:extLst>
              <a:ext uri="{FF2B5EF4-FFF2-40B4-BE49-F238E27FC236}">
                <a16:creationId xmlns:a16="http://schemas.microsoft.com/office/drawing/2014/main" id="{404AAE1C-87C6-5B4F-A85C-975677B6CA84}"/>
              </a:ext>
            </a:extLst>
          </p:cNvPr>
          <p:cNvSpPr/>
          <p:nvPr/>
        </p:nvSpPr>
        <p:spPr>
          <a:xfrm>
            <a:off x="3497834" y="1459742"/>
            <a:ext cx="2159852" cy="791663"/>
          </a:xfrm>
          <a:prstGeom prst="rightArrow">
            <a:avLst>
              <a:gd name="adj1" fmla="val 50000"/>
              <a:gd name="adj2" fmla="val 36822"/>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D8643C2-EEC2-2041-AC03-A5C27CFCB322}"/>
              </a:ext>
            </a:extLst>
          </p:cNvPr>
          <p:cNvSpPr txBox="1"/>
          <p:nvPr/>
        </p:nvSpPr>
        <p:spPr>
          <a:xfrm>
            <a:off x="4037280" y="1675511"/>
            <a:ext cx="1082348" cy="430887"/>
          </a:xfrm>
          <a:prstGeom prst="rect">
            <a:avLst/>
          </a:prstGeom>
          <a:noFill/>
        </p:spPr>
        <p:txBody>
          <a:bodyPr wrap="non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バッチ処理</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日次・週次など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DB827B3-00BC-0149-84BD-1BDCB03B0FAC}"/>
              </a:ext>
            </a:extLst>
          </p:cNvPr>
          <p:cNvSpPr txBox="1"/>
          <p:nvPr/>
        </p:nvSpPr>
        <p:spPr>
          <a:xfrm>
            <a:off x="4295671" y="1329378"/>
            <a:ext cx="552652" cy="338554"/>
          </a:xfrm>
          <a:prstGeom prst="rect">
            <a:avLst/>
          </a:prstGeom>
          <a:noFill/>
        </p:spPr>
        <p:txBody>
          <a:bodyPr wrap="none" rtlCol="0">
            <a:spAutoFit/>
          </a:bodyPr>
          <a:lstStyle/>
          <a:p>
            <a:pPr algn="ctr"/>
            <a:r>
              <a:rPr lang="en-US" altLang="ja-JP" sz="1600" dirty="0">
                <a:solidFill>
                  <a:schemeClr val="bg1"/>
                </a:solidFill>
                <a:latin typeface="Meiryo" panose="020B0604030504040204" pitchFamily="34" charset="-128"/>
                <a:ea typeface="Meiryo" panose="020B0604030504040204" pitchFamily="34" charset="-128"/>
              </a:rPr>
              <a:t>ETL</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161E232B-BA43-AF42-95AB-3752C78D2812}"/>
              </a:ext>
            </a:extLst>
          </p:cNvPr>
          <p:cNvSpPr txBox="1"/>
          <p:nvPr/>
        </p:nvSpPr>
        <p:spPr>
          <a:xfrm>
            <a:off x="3879342" y="2175345"/>
            <a:ext cx="1385315" cy="215444"/>
          </a:xfrm>
          <a:prstGeom prst="rect">
            <a:avLst/>
          </a:prstGeom>
          <a:noFill/>
        </p:spPr>
        <p:txBody>
          <a:bodyPr wrap="none" rtlCol="0">
            <a:spAutoFit/>
          </a:bodyPr>
          <a:lstStyle/>
          <a:p>
            <a:pPr algn="ctr"/>
            <a:r>
              <a:rPr lang="en-US" altLang="ja-JP" sz="800" dirty="0">
                <a:solidFill>
                  <a:schemeClr val="bg1"/>
                </a:solidFill>
                <a:latin typeface="Meiryo" panose="020B0604030504040204" pitchFamily="34" charset="-128"/>
                <a:ea typeface="Meiryo" panose="020B0604030504040204" pitchFamily="34" charset="-128"/>
              </a:rPr>
              <a:t>Extract/Transform/Load</a:t>
            </a:r>
          </a:p>
        </p:txBody>
      </p:sp>
      <p:sp>
        <p:nvSpPr>
          <p:cNvPr id="13" name="テキスト ボックス 12">
            <a:extLst>
              <a:ext uri="{FF2B5EF4-FFF2-40B4-BE49-F238E27FC236}">
                <a16:creationId xmlns:a16="http://schemas.microsoft.com/office/drawing/2014/main" id="{5277C743-DA14-D647-88EC-8044EF5BB634}"/>
              </a:ext>
            </a:extLst>
          </p:cNvPr>
          <p:cNvSpPr txBox="1"/>
          <p:nvPr/>
        </p:nvSpPr>
        <p:spPr>
          <a:xfrm>
            <a:off x="1885215" y="1759847"/>
            <a:ext cx="1569660" cy="415498"/>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業務系データベース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ERP</a:t>
            </a:r>
            <a:r>
              <a:rPr lang="ja-JP" altLang="en-US" sz="900">
                <a:solidFill>
                  <a:schemeClr val="bg1"/>
                </a:solidFill>
                <a:latin typeface="Meiryo" panose="020B0604030504040204" pitchFamily="34" charset="-128"/>
                <a:ea typeface="Meiryo" panose="020B0604030504040204" pitchFamily="34" charset="-128"/>
              </a:rPr>
              <a:t>、個別業務システム</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C3687FA-80CB-B84C-A3A5-59F492368DB2}"/>
              </a:ext>
            </a:extLst>
          </p:cNvPr>
          <p:cNvSpPr txBox="1"/>
          <p:nvPr/>
        </p:nvSpPr>
        <p:spPr>
          <a:xfrm>
            <a:off x="5702034" y="1759847"/>
            <a:ext cx="1569660" cy="415498"/>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分析系データベース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DWH</a:t>
            </a:r>
            <a:r>
              <a:rPr lang="ja-JP" altLang="en-US" sz="900">
                <a:solidFill>
                  <a:schemeClr val="bg1"/>
                </a:solidFill>
                <a:latin typeface="Meiryo" panose="020B0604030504040204" pitchFamily="34" charset="-128"/>
                <a:ea typeface="Meiryo" panose="020B0604030504040204" pitchFamily="34" charset="-128"/>
              </a:rPr>
              <a:t>、データマート</a:t>
            </a:r>
            <a:endParaRPr kumimoji="1" lang="ja-JP" altLang="en-US" sz="900">
              <a:solidFill>
                <a:schemeClr val="bg1"/>
              </a:solidFill>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088C975C-C1EF-0D46-972E-089DEA21E5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5215" y="2750458"/>
            <a:ext cx="564847" cy="568107"/>
          </a:xfrm>
          <a:prstGeom prst="rect">
            <a:avLst/>
          </a:prstGeom>
        </p:spPr>
      </p:pic>
      <p:pic>
        <p:nvPicPr>
          <p:cNvPr id="16" name="図 15">
            <a:extLst>
              <a:ext uri="{FF2B5EF4-FFF2-40B4-BE49-F238E27FC236}">
                <a16:creationId xmlns:a16="http://schemas.microsoft.com/office/drawing/2014/main" id="{95759DDC-01B3-7D43-8DB2-C0CDCC2F186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36901" y="2641212"/>
            <a:ext cx="786593" cy="786593"/>
          </a:xfrm>
          <a:prstGeom prst="rect">
            <a:avLst/>
          </a:prstGeom>
        </p:spPr>
      </p:pic>
      <p:sp>
        <p:nvSpPr>
          <p:cNvPr id="17" name="テキスト ボックス 16">
            <a:extLst>
              <a:ext uri="{FF2B5EF4-FFF2-40B4-BE49-F238E27FC236}">
                <a16:creationId xmlns:a16="http://schemas.microsoft.com/office/drawing/2014/main" id="{C40C2BFF-5471-9543-8EFD-570EAD0AAC7D}"/>
              </a:ext>
            </a:extLst>
          </p:cNvPr>
          <p:cNvSpPr txBox="1"/>
          <p:nvPr/>
        </p:nvSpPr>
        <p:spPr>
          <a:xfrm>
            <a:off x="2450062" y="2806436"/>
            <a:ext cx="1107996" cy="461665"/>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業務処理</a:t>
            </a:r>
            <a:endParaRPr kumimoji="1" lang="en-US" altLang="ja-JP" dirty="0">
              <a:latin typeface="Meiryo" panose="020B0604030504040204" pitchFamily="34" charset="-128"/>
              <a:ea typeface="Meiryo" panose="020B0604030504040204" pitchFamily="34" charset="-128"/>
            </a:endParaRPr>
          </a:p>
          <a:p>
            <a:pPr algn="ctr"/>
            <a:r>
              <a:rPr lang="ja-JP" altLang="en-US" sz="600">
                <a:latin typeface="Meiryo" panose="020B0604030504040204" pitchFamily="34" charset="-128"/>
                <a:ea typeface="Meiryo" panose="020B0604030504040204" pitchFamily="34" charset="-128"/>
              </a:rPr>
              <a:t>販売管理、生産管理など</a:t>
            </a:r>
            <a:endParaRPr kumimoji="1" lang="ja-JP" altLang="en-US" sz="6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A0F215D-2D4F-4240-9581-C0ED86872BF4}"/>
              </a:ext>
            </a:extLst>
          </p:cNvPr>
          <p:cNvSpPr txBox="1"/>
          <p:nvPr/>
        </p:nvSpPr>
        <p:spPr>
          <a:xfrm>
            <a:off x="6297906" y="2806436"/>
            <a:ext cx="1107996" cy="461665"/>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分析処理</a:t>
            </a:r>
            <a:endParaRPr kumimoji="1" lang="en-US" altLang="ja-JP" dirty="0">
              <a:latin typeface="Meiryo" panose="020B0604030504040204" pitchFamily="34" charset="-128"/>
              <a:ea typeface="Meiryo" panose="020B0604030504040204" pitchFamily="34" charset="-128"/>
            </a:endParaRPr>
          </a:p>
          <a:p>
            <a:pPr algn="ctr"/>
            <a:r>
              <a:rPr lang="ja-JP" altLang="en-US" sz="600">
                <a:latin typeface="Meiryo" panose="020B0604030504040204" pitchFamily="34" charset="-128"/>
                <a:ea typeface="Meiryo" panose="020B0604030504040204" pitchFamily="34" charset="-128"/>
              </a:rPr>
              <a:t>販売予測、品質管理など</a:t>
            </a:r>
            <a:endParaRPr kumimoji="1" lang="ja-JP" altLang="en-US" sz="600">
              <a:latin typeface="Meiryo" panose="020B0604030504040204" pitchFamily="34" charset="-128"/>
              <a:ea typeface="Meiryo" panose="020B0604030504040204" pitchFamily="34" charset="-128"/>
            </a:endParaRPr>
          </a:p>
        </p:txBody>
      </p:sp>
      <p:sp>
        <p:nvSpPr>
          <p:cNvPr id="19" name="フローチャート: 磁気ディスク 18">
            <a:extLst>
              <a:ext uri="{FF2B5EF4-FFF2-40B4-BE49-F238E27FC236}">
                <a16:creationId xmlns:a16="http://schemas.microsoft.com/office/drawing/2014/main" id="{AAD8B19A-120C-4641-A0E3-1698579713F7}"/>
              </a:ext>
            </a:extLst>
          </p:cNvPr>
          <p:cNvSpPr/>
          <p:nvPr/>
        </p:nvSpPr>
        <p:spPr>
          <a:xfrm>
            <a:off x="3407910" y="3703964"/>
            <a:ext cx="2341085" cy="1056191"/>
          </a:xfrm>
          <a:prstGeom prst="flowChartMagneticDisk">
            <a:avLst/>
          </a:prstGeom>
          <a:solidFill>
            <a:srgbClr val="7030A0"/>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C4E123DC-B73D-264C-ABD0-CAAEF141D375}"/>
              </a:ext>
            </a:extLst>
          </p:cNvPr>
          <p:cNvSpPr txBox="1"/>
          <p:nvPr/>
        </p:nvSpPr>
        <p:spPr>
          <a:xfrm>
            <a:off x="3793622" y="4171488"/>
            <a:ext cx="1569660" cy="415498"/>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HTAP</a:t>
            </a:r>
            <a:r>
              <a:rPr kumimoji="1" lang="ja-JP" altLang="en-US" sz="1200" b="1">
                <a:solidFill>
                  <a:schemeClr val="bg1"/>
                </a:solidFill>
                <a:latin typeface="Meiryo" panose="020B0604030504040204" pitchFamily="34" charset="-128"/>
                <a:ea typeface="Meiryo" panose="020B0604030504040204" pitchFamily="34" charset="-128"/>
              </a:rPr>
              <a:t>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業務処理・分析処理の統合</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4C550D2-21AD-D34F-8319-F7F7587B028B}"/>
              </a:ext>
            </a:extLst>
          </p:cNvPr>
          <p:cNvSpPr/>
          <p:nvPr/>
        </p:nvSpPr>
        <p:spPr>
          <a:xfrm>
            <a:off x="662784" y="4878295"/>
            <a:ext cx="7818426" cy="569387"/>
          </a:xfrm>
          <a:prstGeom prst="rect">
            <a:avLst/>
          </a:prstGeom>
        </p:spPr>
        <p:txBody>
          <a:bodyPr wrap="square">
            <a:spAutoFit/>
          </a:bodyPr>
          <a:lstStyle/>
          <a:p>
            <a:pPr algn="ctr"/>
            <a:r>
              <a:rPr lang="ja-JP" altLang="en-US" sz="2000" b="1">
                <a:solidFill>
                  <a:srgbClr val="7030A0"/>
                </a:solidFill>
                <a:latin typeface="Meiryo" panose="020B0604030504040204" pitchFamily="34" charset="-128"/>
                <a:ea typeface="Meiryo" panose="020B0604030504040204" pitchFamily="34" charset="-128"/>
              </a:rPr>
              <a:t>HTAP：</a:t>
            </a:r>
            <a:r>
              <a:rPr lang="ja-JP" altLang="en-US" sz="2000">
                <a:solidFill>
                  <a:srgbClr val="7030A0"/>
                </a:solidFill>
                <a:latin typeface="Meiryo" panose="020B0604030504040204" pitchFamily="34" charset="-128"/>
                <a:ea typeface="Meiryo" panose="020B0604030504040204" pitchFamily="34" charset="-128"/>
              </a:rPr>
              <a:t>Hybrid Transaction／Analytical Processing</a:t>
            </a:r>
            <a:r>
              <a:rPr lang="ja-JP" altLang="en-US" sz="1200">
                <a:solidFill>
                  <a:srgbClr val="7030A0"/>
                </a:solidFill>
                <a:latin typeface="Meiryo" panose="020B0604030504040204" pitchFamily="34" charset="-128"/>
                <a:ea typeface="Meiryo" panose="020B0604030504040204" pitchFamily="34" charset="-128"/>
              </a:rPr>
              <a:t>（エッチ・タップ）</a:t>
            </a:r>
            <a:endParaRPr lang="en-US" altLang="ja-JP" sz="1200" dirty="0">
              <a:solidFill>
                <a:srgbClr val="7030A0"/>
              </a:solidFill>
              <a:latin typeface="Meiryo" panose="020B0604030504040204" pitchFamily="34" charset="-128"/>
              <a:ea typeface="Meiryo" panose="020B0604030504040204" pitchFamily="34" charset="-128"/>
            </a:endParaRPr>
          </a:p>
          <a:p>
            <a:pPr algn="ctr"/>
            <a:r>
              <a:rPr lang="ja-JP" altLang="en-US" sz="1100">
                <a:solidFill>
                  <a:srgbClr val="7030A0"/>
                </a:solidFill>
                <a:latin typeface="Meiryo" panose="020B0604030504040204" pitchFamily="34" charset="-128"/>
                <a:ea typeface="Meiryo" panose="020B0604030504040204" pitchFamily="34" charset="-128"/>
              </a:rPr>
              <a:t>「トランザクション処理と分析処理を同じインメモリデータベース上で処理する」という考えに基づく技術や製品</a:t>
            </a:r>
          </a:p>
        </p:txBody>
      </p:sp>
      <p:sp>
        <p:nvSpPr>
          <p:cNvPr id="22" name="上矢印 21">
            <a:extLst>
              <a:ext uri="{FF2B5EF4-FFF2-40B4-BE49-F238E27FC236}">
                <a16:creationId xmlns:a16="http://schemas.microsoft.com/office/drawing/2014/main" id="{7C0FB519-967C-734B-8302-43DA985C9179}"/>
              </a:ext>
            </a:extLst>
          </p:cNvPr>
          <p:cNvSpPr/>
          <p:nvPr/>
        </p:nvSpPr>
        <p:spPr>
          <a:xfrm>
            <a:off x="2469040" y="2365077"/>
            <a:ext cx="402009" cy="359669"/>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矢印 22">
            <a:extLst>
              <a:ext uri="{FF2B5EF4-FFF2-40B4-BE49-F238E27FC236}">
                <a16:creationId xmlns:a16="http://schemas.microsoft.com/office/drawing/2014/main" id="{6EBA1C73-6E3E-B443-BB2C-0BB2C7DB8880}"/>
              </a:ext>
            </a:extLst>
          </p:cNvPr>
          <p:cNvSpPr/>
          <p:nvPr/>
        </p:nvSpPr>
        <p:spPr>
          <a:xfrm>
            <a:off x="6285859" y="2361362"/>
            <a:ext cx="402009" cy="359669"/>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曲折矢印 23">
            <a:extLst>
              <a:ext uri="{FF2B5EF4-FFF2-40B4-BE49-F238E27FC236}">
                <a16:creationId xmlns:a16="http://schemas.microsoft.com/office/drawing/2014/main" id="{F7504D18-3822-2848-A478-2B717957D233}"/>
              </a:ext>
            </a:extLst>
          </p:cNvPr>
          <p:cNvSpPr/>
          <p:nvPr/>
        </p:nvSpPr>
        <p:spPr>
          <a:xfrm flipV="1">
            <a:off x="2571366" y="3318565"/>
            <a:ext cx="766567" cy="1112756"/>
          </a:xfrm>
          <a:prstGeom prst="bentArrow">
            <a:avLst>
              <a:gd name="adj1" fmla="val 26601"/>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曲折矢印 24">
            <a:extLst>
              <a:ext uri="{FF2B5EF4-FFF2-40B4-BE49-F238E27FC236}">
                <a16:creationId xmlns:a16="http://schemas.microsoft.com/office/drawing/2014/main" id="{5A8DC0B2-3E71-0B4A-9D30-3E1230972AE5}"/>
              </a:ext>
            </a:extLst>
          </p:cNvPr>
          <p:cNvSpPr/>
          <p:nvPr/>
        </p:nvSpPr>
        <p:spPr>
          <a:xfrm flipH="1" flipV="1">
            <a:off x="5818972" y="3322397"/>
            <a:ext cx="766567" cy="1112756"/>
          </a:xfrm>
          <a:prstGeom prst="bentArrow">
            <a:avLst>
              <a:gd name="adj1" fmla="val 26601"/>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6" name="正方形/長方形 25">
            <a:extLst>
              <a:ext uri="{FF2B5EF4-FFF2-40B4-BE49-F238E27FC236}">
                <a16:creationId xmlns:a16="http://schemas.microsoft.com/office/drawing/2014/main" id="{BA180910-EA89-F545-9000-791640D5687F}"/>
              </a:ext>
            </a:extLst>
          </p:cNvPr>
          <p:cNvSpPr/>
          <p:nvPr/>
        </p:nvSpPr>
        <p:spPr>
          <a:xfrm>
            <a:off x="2571366" y="5531682"/>
            <a:ext cx="5909844" cy="461665"/>
          </a:xfrm>
          <a:prstGeom prst="rect">
            <a:avLst/>
          </a:prstGeom>
        </p:spPr>
        <p:txBody>
          <a:bodyPr wrap="square">
            <a:spAutoFit/>
          </a:bodyPr>
          <a:lstStyle/>
          <a:p>
            <a:r>
              <a:rPr lang="ja-JP" altLang="en-US" sz="1200" b="1">
                <a:solidFill>
                  <a:srgbClr val="7030A0"/>
                </a:solidFill>
                <a:latin typeface="Meiryo" panose="020B0604030504040204" pitchFamily="34" charset="-128"/>
                <a:ea typeface="Meiryo" panose="020B0604030504040204" pitchFamily="34" charset="-128"/>
              </a:rPr>
              <a:t>意志決定支援型</a:t>
            </a:r>
            <a:r>
              <a:rPr lang="ja-JP" altLang="en-US" sz="1200">
                <a:solidFill>
                  <a:srgbClr val="7030A0"/>
                </a:solidFill>
                <a:latin typeface="Meiryo" panose="020B0604030504040204" pitchFamily="34" charset="-128"/>
                <a:ea typeface="Meiryo" panose="020B0604030504040204" pitchFamily="34" charset="-128"/>
              </a:rPr>
              <a:t>：人間が素早く判断できるよう支援</a:t>
            </a:r>
            <a:endParaRPr lang="en-US" altLang="ja-JP" sz="1200" dirty="0">
              <a:solidFill>
                <a:srgbClr val="7030A0"/>
              </a:solidFill>
              <a:latin typeface="Meiryo" panose="020B0604030504040204" pitchFamily="34" charset="-128"/>
              <a:ea typeface="Meiryo" panose="020B0604030504040204" pitchFamily="34" charset="-128"/>
            </a:endParaRPr>
          </a:p>
          <a:p>
            <a:r>
              <a:rPr lang="ja-JP" altLang="en-US" sz="1200" b="1">
                <a:solidFill>
                  <a:srgbClr val="7030A0"/>
                </a:solidFill>
                <a:latin typeface="Meiryo" panose="020B0604030504040204" pitchFamily="34" charset="-128"/>
                <a:ea typeface="Meiryo" panose="020B0604030504040204" pitchFamily="34" charset="-128"/>
              </a:rPr>
              <a:t>インプロセス型</a:t>
            </a:r>
            <a:r>
              <a:rPr lang="ja-JP" altLang="en-US" sz="1200">
                <a:solidFill>
                  <a:srgbClr val="7030A0"/>
                </a:solidFill>
                <a:latin typeface="Meiryo" panose="020B0604030504040204" pitchFamily="34" charset="-128"/>
                <a:ea typeface="Meiryo" panose="020B0604030504040204" pitchFamily="34" charset="-128"/>
              </a:rPr>
              <a:t>：価格設定や生産調整などを人間が介在せず業務プロセスに反映</a:t>
            </a:r>
            <a:r>
              <a:rPr lang="en-US" altLang="ja-JP" sz="1200" baseline="30000" dirty="0">
                <a:solidFill>
                  <a:srgbClr val="7030A0"/>
                </a:solidFill>
                <a:latin typeface="Meiryo" panose="020B0604030504040204" pitchFamily="34" charset="-128"/>
                <a:ea typeface="Meiryo" panose="020B0604030504040204" pitchFamily="34" charset="-128"/>
              </a:rPr>
              <a:t>※</a:t>
            </a:r>
            <a:endParaRPr lang="ja-JP" altLang="en-US" sz="1200" baseline="30000">
              <a:solidFill>
                <a:srgbClr val="7030A0"/>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114AB04-04B7-F547-AEB1-480882623EA1}"/>
              </a:ext>
            </a:extLst>
          </p:cNvPr>
          <p:cNvSpPr/>
          <p:nvPr/>
        </p:nvSpPr>
        <p:spPr>
          <a:xfrm>
            <a:off x="960522" y="5531682"/>
            <a:ext cx="1415772" cy="461665"/>
          </a:xfrm>
          <a:prstGeom prst="rect">
            <a:avLst/>
          </a:prstGeom>
        </p:spPr>
        <p:txBody>
          <a:bodyPr wrap="none">
            <a:spAutoFit/>
          </a:bodyPr>
          <a:lstStyle/>
          <a:p>
            <a:r>
              <a:rPr lang="ja-JP" altLang="en-US" sz="1200" b="1">
                <a:solidFill>
                  <a:srgbClr val="7030A0"/>
                </a:solidFill>
                <a:latin typeface="Meiryo" panose="020B0604030504040204" pitchFamily="34" charset="-128"/>
                <a:ea typeface="Meiryo" panose="020B0604030504040204" pitchFamily="34" charset="-128"/>
              </a:rPr>
              <a:t>業務処理の結果を</a:t>
            </a:r>
            <a:endParaRPr lang="en-US" altLang="ja-JP" sz="1200" b="1" dirty="0">
              <a:solidFill>
                <a:srgbClr val="7030A0"/>
              </a:solidFill>
              <a:latin typeface="Meiryo" panose="020B0604030504040204" pitchFamily="34" charset="-128"/>
              <a:ea typeface="Meiryo" panose="020B0604030504040204" pitchFamily="34" charset="-128"/>
            </a:endParaRPr>
          </a:p>
          <a:p>
            <a:r>
              <a:rPr lang="ja-JP" altLang="en-US" sz="1200" b="1">
                <a:solidFill>
                  <a:srgbClr val="7030A0"/>
                </a:solidFill>
                <a:latin typeface="Meiryo" panose="020B0604030504040204" pitchFamily="34" charset="-128"/>
                <a:ea typeface="Meiryo" panose="020B0604030504040204" pitchFamily="34" charset="-128"/>
              </a:rPr>
              <a:t>リアルタイム分析</a:t>
            </a:r>
            <a:endParaRPr lang="ja-JP" altLang="en-US" sz="1200" b="1">
              <a:solidFill>
                <a:srgbClr val="7030A0"/>
              </a:solidFill>
            </a:endParaRPr>
          </a:p>
        </p:txBody>
      </p:sp>
      <p:sp>
        <p:nvSpPr>
          <p:cNvPr id="28" name="右矢印 27">
            <a:extLst>
              <a:ext uri="{FF2B5EF4-FFF2-40B4-BE49-F238E27FC236}">
                <a16:creationId xmlns:a16="http://schemas.microsoft.com/office/drawing/2014/main" id="{05D8681D-A1E2-6F4D-B724-B8832385784B}"/>
              </a:ext>
            </a:extLst>
          </p:cNvPr>
          <p:cNvSpPr/>
          <p:nvPr/>
        </p:nvSpPr>
        <p:spPr>
          <a:xfrm>
            <a:off x="2302648" y="5525779"/>
            <a:ext cx="312982" cy="467568"/>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A756DCC0-6B71-6C4C-8C30-ADF3AE1F32E7}"/>
              </a:ext>
            </a:extLst>
          </p:cNvPr>
          <p:cNvSpPr/>
          <p:nvPr/>
        </p:nvSpPr>
        <p:spPr>
          <a:xfrm>
            <a:off x="2810701" y="5944813"/>
            <a:ext cx="5480267" cy="338554"/>
          </a:xfrm>
          <a:prstGeom prst="rect">
            <a:avLst/>
          </a:prstGeom>
        </p:spPr>
        <p:txBody>
          <a:bodyPr wrap="square">
            <a:spAutoFit/>
          </a:bodyPr>
          <a:lstStyle/>
          <a:p>
            <a:r>
              <a:rPr lang="ja-JP" altLang="en-US" sz="800">
                <a:solidFill>
                  <a:srgbClr val="7030A0"/>
                </a:solidFill>
                <a:latin typeface="Meiryo" panose="020B0604030504040204" pitchFamily="34" charset="-128"/>
                <a:ea typeface="Meiryo" panose="020B0604030504040204" pitchFamily="34" charset="-128"/>
              </a:rPr>
              <a:t>不良製品が生まれる前に自動で調整をかける、金融の不正取引を見つけて中断する、与信判断の際に、明らかに問題がないものはスルーして、人間の判断が必要なものだけを人間に振るなどを実現</a:t>
            </a:r>
          </a:p>
        </p:txBody>
      </p:sp>
      <p:sp>
        <p:nvSpPr>
          <p:cNvPr id="30" name="テキスト ボックス 29">
            <a:extLst>
              <a:ext uri="{FF2B5EF4-FFF2-40B4-BE49-F238E27FC236}">
                <a16:creationId xmlns:a16="http://schemas.microsoft.com/office/drawing/2014/main" id="{14378B75-D8EE-3848-9931-6FA63E2820E4}"/>
              </a:ext>
            </a:extLst>
          </p:cNvPr>
          <p:cNvSpPr txBox="1"/>
          <p:nvPr/>
        </p:nvSpPr>
        <p:spPr>
          <a:xfrm>
            <a:off x="2670044" y="5944813"/>
            <a:ext cx="287258" cy="215444"/>
          </a:xfrm>
          <a:prstGeom prst="rect">
            <a:avLst/>
          </a:prstGeom>
          <a:noFill/>
        </p:spPr>
        <p:txBody>
          <a:bodyPr wrap="none" rtlCol="0">
            <a:spAutoFit/>
          </a:bodyPr>
          <a:lstStyle/>
          <a:p>
            <a:r>
              <a:rPr kumimoji="1" lang="en-US" altLang="ja-JP" sz="800" dirty="0">
                <a:solidFill>
                  <a:srgbClr val="7030A0"/>
                </a:solidFill>
                <a:latin typeface="Meiryo" panose="020B0604030504040204" pitchFamily="34" charset="-128"/>
                <a:ea typeface="Meiryo" panose="020B0604030504040204" pitchFamily="34" charset="-128"/>
              </a:rPr>
              <a:t>※</a:t>
            </a:r>
            <a:endParaRPr kumimoji="1" lang="ja-JP" altLang="en-US" sz="8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76968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多様化するデータベース</a:t>
            </a:r>
          </a:p>
        </p:txBody>
      </p:sp>
      <p:sp>
        <p:nvSpPr>
          <p:cNvPr id="4" name="正方形/長方形 3"/>
          <p:cNvSpPr/>
          <p:nvPr/>
        </p:nvSpPr>
        <p:spPr>
          <a:xfrm>
            <a:off x="416560" y="969499"/>
            <a:ext cx="8277450" cy="1091381"/>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a:solidFill>
                  <a:srgbClr val="FFFFFF"/>
                </a:solidFill>
                <a:latin typeface="Meiryo" panose="020B0604030504040204" pitchFamily="34" charset="-128"/>
                <a:ea typeface="Meiryo" panose="020B0604030504040204" pitchFamily="34" charset="-128"/>
                <a:cs typeface="ＭＳ Ｐゴシック"/>
              </a:rPr>
              <a:t>RDBMS</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416560" y="2134621"/>
            <a:ext cx="8277450" cy="1091381"/>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a:solidFill>
                  <a:srgbClr val="FFFFFF"/>
                </a:solidFill>
                <a:latin typeface="Meiryo" panose="020B0604030504040204" pitchFamily="34" charset="-128"/>
                <a:ea typeface="Meiryo" panose="020B0604030504040204" pitchFamily="34" charset="-128"/>
                <a:cs typeface="ＭＳ Ｐゴシック"/>
              </a:rPr>
              <a:t>NoSQL</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416560" y="3299743"/>
            <a:ext cx="8277450" cy="234921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r>
              <a:rPr kumimoji="1" lang="ja-JP" altLang="en-US" sz="1600">
                <a:solidFill>
                  <a:srgbClr val="FFFFFF"/>
                </a:solidFill>
                <a:latin typeface="Meiryo" panose="020B0604030504040204" pitchFamily="34" charset="-128"/>
                <a:ea typeface="Meiryo" panose="020B0604030504040204" pitchFamily="34" charset="-128"/>
                <a:cs typeface="ＭＳ Ｐゴシック"/>
              </a:rPr>
              <a:t>クラウド</a:t>
            </a:r>
            <a:endParaRPr kumimoji="1" lang="en-US" altLang="ja-JP" sz="1600">
              <a:solidFill>
                <a:srgbClr val="FFFFFF"/>
              </a:solidFill>
              <a:latin typeface="Meiryo" panose="020B0604030504040204" pitchFamily="34" charset="-128"/>
              <a:ea typeface="Meiryo" panose="020B0604030504040204" pitchFamily="34" charset="-128"/>
              <a:cs typeface="ＭＳ Ｐゴシック"/>
            </a:endParaRPr>
          </a:p>
          <a:p>
            <a:r>
              <a:rPr kumimoji="1" lang="en-US" altLang="ja-JP" sz="1600">
                <a:solidFill>
                  <a:srgbClr val="FFFFFF"/>
                </a:solidFill>
                <a:latin typeface="Meiryo" panose="020B0604030504040204" pitchFamily="34" charset="-128"/>
                <a:ea typeface="Meiryo" panose="020B0604030504040204" pitchFamily="34" charset="-128"/>
                <a:cs typeface="ＭＳ Ｐゴシック"/>
              </a:rPr>
              <a:t>DB</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p:cNvSpPr/>
          <p:nvPr/>
        </p:nvSpPr>
        <p:spPr>
          <a:xfrm>
            <a:off x="1452880" y="3404807"/>
            <a:ext cx="7152640" cy="58706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b"/>
          <a:lstStyle/>
          <a:p>
            <a:pPr algn="ctr"/>
            <a:r>
              <a:rPr kumimoji="1" lang="en-US" altLang="ja-JP" sz="1200">
                <a:solidFill>
                  <a:schemeClr val="accent5">
                    <a:lumMod val="75000"/>
                  </a:schemeClr>
                </a:solidFill>
                <a:latin typeface="Meiryo" panose="020B0604030504040204" pitchFamily="34" charset="-128"/>
                <a:ea typeface="Meiryo" panose="020B0604030504040204" pitchFamily="34" charset="-128"/>
                <a:cs typeface="ＭＳ Ｐゴシック"/>
              </a:rPr>
              <a:t>IaaS</a:t>
            </a:r>
            <a:endParaRPr kumimoji="1" lang="ja-JP" altLang="en-US" sz="1200" dirty="0">
              <a:solidFill>
                <a:schemeClr val="accent5">
                  <a:lumMod val="75000"/>
                </a:schemeClr>
              </a:solidFill>
              <a:latin typeface="Meiryo" panose="020B0604030504040204" pitchFamily="34" charset="-128"/>
              <a:ea typeface="Meiryo" panose="020B0604030504040204" pitchFamily="34" charset="-128"/>
              <a:cs typeface="ＭＳ Ｐゴシック"/>
            </a:endParaRPr>
          </a:p>
        </p:txBody>
      </p:sp>
      <p:sp>
        <p:nvSpPr>
          <p:cNvPr id="11" name="正方形/長方形 10"/>
          <p:cNvSpPr/>
          <p:nvPr/>
        </p:nvSpPr>
        <p:spPr>
          <a:xfrm>
            <a:off x="1838960" y="2193123"/>
            <a:ext cx="6766560" cy="97437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Cassandra, HBASE, redis, memCached, mongoDB, Couchbase/CouchDB, Neo4j, Oracle NoSQL</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p:cNvSpPr/>
          <p:nvPr/>
        </p:nvSpPr>
        <p:spPr>
          <a:xfrm>
            <a:off x="1452880" y="4096937"/>
            <a:ext cx="7152640" cy="145930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b"/>
          <a:lstStyle/>
          <a:p>
            <a:pPr algn="ctr"/>
            <a:r>
              <a:rPr kumimoji="1" lang="ja-JP" altLang="en-US" sz="1200">
                <a:solidFill>
                  <a:schemeClr val="accent5">
                    <a:lumMod val="75000"/>
                  </a:schemeClr>
                </a:solidFill>
                <a:latin typeface="Meiryo" panose="020B0604030504040204" pitchFamily="34" charset="-128"/>
                <a:ea typeface="Meiryo" panose="020B0604030504040204" pitchFamily="34" charset="-128"/>
                <a:cs typeface="ＭＳ Ｐゴシック"/>
              </a:rPr>
              <a:t>マネージド</a:t>
            </a:r>
            <a:endParaRPr kumimoji="1" lang="ja-JP" altLang="en-US" sz="1200" dirty="0">
              <a:solidFill>
                <a:schemeClr val="accent5">
                  <a:lumMod val="75000"/>
                </a:schemeClr>
              </a:solidFill>
              <a:latin typeface="Meiryo" panose="020B0604030504040204" pitchFamily="34" charset="-128"/>
              <a:ea typeface="Meiryo" panose="020B0604030504040204" pitchFamily="34" charset="-128"/>
              <a:cs typeface="ＭＳ Ｐゴシック"/>
            </a:endParaRPr>
          </a:p>
        </p:txBody>
      </p:sp>
      <p:sp>
        <p:nvSpPr>
          <p:cNvPr id="13" name="正方形/長方形 12"/>
          <p:cNvSpPr/>
          <p:nvPr/>
        </p:nvSpPr>
        <p:spPr>
          <a:xfrm>
            <a:off x="2616611" y="4204760"/>
            <a:ext cx="1408880" cy="125247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Amazon</a:t>
            </a:r>
          </a:p>
        </p:txBody>
      </p:sp>
      <p:sp>
        <p:nvSpPr>
          <p:cNvPr id="15" name="正方形/長方形 14"/>
          <p:cNvSpPr/>
          <p:nvPr/>
        </p:nvSpPr>
        <p:spPr>
          <a:xfrm>
            <a:off x="4098701" y="4204760"/>
            <a:ext cx="1408880" cy="125247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Azure</a:t>
            </a:r>
          </a:p>
        </p:txBody>
      </p:sp>
      <p:sp>
        <p:nvSpPr>
          <p:cNvPr id="16" name="正方形/長方形 15"/>
          <p:cNvSpPr/>
          <p:nvPr/>
        </p:nvSpPr>
        <p:spPr>
          <a:xfrm>
            <a:off x="5580791" y="4204760"/>
            <a:ext cx="1408880" cy="125247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Google</a:t>
            </a:r>
          </a:p>
        </p:txBody>
      </p:sp>
      <p:sp>
        <p:nvSpPr>
          <p:cNvPr id="20" name="正方形/長方形 19"/>
          <p:cNvSpPr/>
          <p:nvPr/>
        </p:nvSpPr>
        <p:spPr>
          <a:xfrm>
            <a:off x="1838960" y="1028001"/>
            <a:ext cx="3322320" cy="97437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商用</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Oracle, DB2, SQL Server</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p:cNvSpPr/>
          <p:nvPr/>
        </p:nvSpPr>
        <p:spPr>
          <a:xfrm>
            <a:off x="5283200" y="1028000"/>
            <a:ext cx="3322320" cy="97437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OSS</a:t>
            </a:r>
          </a:p>
          <a:p>
            <a:pPr algn="ctr"/>
            <a:r>
              <a:rPr kumimoji="1" lang="en-US" altLang="ja-JP" sz="1600">
                <a:solidFill>
                  <a:srgbClr val="FFFFFF"/>
                </a:solidFill>
                <a:latin typeface="Meiryo" panose="020B0604030504040204" pitchFamily="34" charset="-128"/>
                <a:ea typeface="Meiryo" panose="020B0604030504040204" pitchFamily="34" charset="-128"/>
                <a:cs typeface="ＭＳ Ｐゴシック"/>
              </a:rPr>
              <a:t>MySQL, Postgres, MariaDB</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7062206" y="4204760"/>
            <a:ext cx="1408880" cy="125247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en-US" altLang="ja-JP" sz="1100">
                <a:solidFill>
                  <a:srgbClr val="FFFFFF"/>
                </a:solidFill>
                <a:latin typeface="Meiryo" panose="020B0604030504040204" pitchFamily="34" charset="-128"/>
                <a:ea typeface="Meiryo" panose="020B0604030504040204" pitchFamily="34" charset="-128"/>
                <a:cs typeface="ＭＳ Ｐゴシック"/>
              </a:rPr>
              <a:t>IBM</a:t>
            </a:r>
          </a:p>
        </p:txBody>
      </p:sp>
      <p:sp>
        <p:nvSpPr>
          <p:cNvPr id="17" name="正方形/長方形 16"/>
          <p:cNvSpPr/>
          <p:nvPr/>
        </p:nvSpPr>
        <p:spPr>
          <a:xfrm>
            <a:off x="1838960" y="4440543"/>
            <a:ext cx="6632125" cy="379595"/>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431925" algn="ctr"/>
                <a:tab pos="2874963" algn="ctr"/>
                <a:tab pos="4308475" algn="ctr"/>
                <a:tab pos="5832475" algn="ctr"/>
              </a:tabLst>
            </a:pP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RDBMS	RDS	SQL Database	Cloud SQL	DB2</a:t>
            </a:r>
          </a:p>
          <a:p>
            <a:pPr>
              <a:tabLst>
                <a:tab pos="1431925" algn="ctr"/>
                <a:tab pos="2874963" algn="ctr"/>
                <a:tab pos="4308475" algn="ctr"/>
                <a:tab pos="5832475" algn="ctr"/>
              </a:tabLst>
            </a:pPr>
            <a:r>
              <a:rPr kumimoji="1" lang="en-US" altLang="ja-JP" sz="1000" dirty="0">
                <a:solidFill>
                  <a:srgbClr val="FFFFFF"/>
                </a:solidFill>
                <a:latin typeface="Meiryo" panose="020B0604030504040204" pitchFamily="34" charset="-128"/>
                <a:ea typeface="Meiryo" panose="020B0604030504040204" pitchFamily="34" charset="-128"/>
                <a:cs typeface="ＭＳ Ｐゴシック"/>
              </a:rPr>
              <a:t>	Aurora			Compose</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1838960" y="4854552"/>
            <a:ext cx="6632125" cy="379595"/>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431925" algn="ctr"/>
                <a:tab pos="2874963" algn="ctr"/>
                <a:tab pos="4308475" algn="ctr"/>
                <a:tab pos="5832475" algn="ctr"/>
              </a:tabLst>
            </a:pPr>
            <a:r>
              <a:rPr kumimoji="1" lang="en-US" altLang="ja-JP" sz="1000">
                <a:solidFill>
                  <a:srgbClr val="FFFFFF"/>
                </a:solidFill>
                <a:latin typeface="Meiryo" panose="020B0604030504040204" pitchFamily="34" charset="-128"/>
                <a:ea typeface="Meiryo" panose="020B0604030504040204" pitchFamily="34" charset="-128"/>
                <a:cs typeface="ＭＳ Ｐゴシック"/>
              </a:rPr>
              <a:t>NoSQL	DynamoDB	DocumentDB	Cloud Datastore	Cloudant</a:t>
            </a:r>
          </a:p>
          <a:p>
            <a:pPr>
              <a:tabLst>
                <a:tab pos="1431925" algn="ctr"/>
                <a:tab pos="2874963" algn="ctr"/>
                <a:tab pos="4308475" algn="ctr"/>
                <a:tab pos="5832475" algn="ctr"/>
              </a:tabLst>
            </a:pPr>
            <a:r>
              <a:rPr lang="en-US" altLang="ja-JP" sz="1000">
                <a:solidFill>
                  <a:srgbClr val="FFFFFF"/>
                </a:solidFill>
                <a:latin typeface="Meiryo" panose="020B0604030504040204" pitchFamily="34" charset="-128"/>
                <a:ea typeface="Meiryo" panose="020B0604030504040204" pitchFamily="34" charset="-128"/>
                <a:cs typeface="ＭＳ Ｐゴシック"/>
              </a:rPr>
              <a:t>		Table Storage	Cloud Bigtable	Graph</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838960" y="5267874"/>
            <a:ext cx="6632125" cy="189358"/>
          </a:xfrm>
          <a:prstGeom prst="rect">
            <a:avLst/>
          </a:prstGeom>
          <a:solidFill>
            <a:schemeClr val="accent6">
              <a:lumMod val="75000"/>
              <a:alpha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tabLst>
                <a:tab pos="1431925" algn="ctr"/>
                <a:tab pos="2874963" algn="ctr"/>
                <a:tab pos="4308475" algn="ctr"/>
                <a:tab pos="5832475" algn="ctr"/>
              </a:tabLst>
            </a:pPr>
            <a:r>
              <a:rPr kumimoji="1" lang="en-US" altLang="ja-JP" sz="1000">
                <a:solidFill>
                  <a:srgbClr val="FFFFFF"/>
                </a:solidFill>
                <a:latin typeface="Meiryo" panose="020B0604030504040204" pitchFamily="34" charset="-128"/>
                <a:ea typeface="Meiryo" panose="020B0604030504040204" pitchFamily="34" charset="-128"/>
                <a:cs typeface="ＭＳ Ｐゴシック"/>
              </a:rPr>
              <a:t>BigData	Redshift	SQL DataWarehouse	BigQuery	DashDB</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p:cNvSpPr/>
          <p:nvPr/>
        </p:nvSpPr>
        <p:spPr>
          <a:xfrm>
            <a:off x="1838959" y="3480848"/>
            <a:ext cx="6632125" cy="434983"/>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オンプレミス</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DB</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を</a:t>
            </a:r>
            <a:r>
              <a:rPr kumimoji="1" lang="en-US" altLang="ja-JP" sz="1600">
                <a:solidFill>
                  <a:srgbClr val="FFFFFF"/>
                </a:solidFill>
                <a:latin typeface="Meiryo" panose="020B0604030504040204" pitchFamily="34" charset="-128"/>
                <a:ea typeface="Meiryo" panose="020B0604030504040204" pitchFamily="34" charset="-128"/>
                <a:cs typeface="ＭＳ Ｐゴシック"/>
              </a:rPr>
              <a:t>IaaS</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上でサポート</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p:cNvSpPr/>
          <p:nvPr/>
        </p:nvSpPr>
        <p:spPr>
          <a:xfrm>
            <a:off x="416560" y="5713045"/>
            <a:ext cx="8277450" cy="7080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rgbClr val="FFFFFF"/>
                </a:solidFill>
                <a:latin typeface="Meiryo" panose="020B0604030504040204" pitchFamily="34" charset="-128"/>
                <a:ea typeface="Meiryo" panose="020B0604030504040204" pitchFamily="34" charset="-128"/>
                <a:cs typeface="ＭＳ Ｐゴシック"/>
              </a:rPr>
              <a:t>サーバーレス</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p:cNvSpPr/>
          <p:nvPr/>
        </p:nvSpPr>
        <p:spPr bwMode="auto">
          <a:xfrm>
            <a:off x="1838959" y="5767889"/>
            <a:ext cx="2125031" cy="595423"/>
          </a:xfrm>
          <a:prstGeom prst="rect">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a:ln>
                  <a:noFill/>
                </a:ln>
                <a:solidFill>
                  <a:schemeClr val="bg1"/>
                </a:solidFill>
                <a:effectLst/>
                <a:latin typeface="Meiryo" panose="020B0604030504040204" pitchFamily="34" charset="-128"/>
                <a:ea typeface="Meiryo" panose="020B0604030504040204" pitchFamily="34" charset="-128"/>
              </a:rPr>
              <a:t>AWS Lambda</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2" name="正方形/長方形 21"/>
          <p:cNvSpPr/>
          <p:nvPr/>
        </p:nvSpPr>
        <p:spPr bwMode="auto">
          <a:xfrm>
            <a:off x="4038509" y="5767889"/>
            <a:ext cx="2246722" cy="595423"/>
          </a:xfrm>
          <a:prstGeom prst="rect">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Microsoft Azure Functions</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
        <p:nvSpPr>
          <p:cNvPr id="26" name="正方形/長方形 25"/>
          <p:cNvSpPr/>
          <p:nvPr/>
        </p:nvSpPr>
        <p:spPr bwMode="auto">
          <a:xfrm>
            <a:off x="6359750" y="5767889"/>
            <a:ext cx="2246722" cy="595423"/>
          </a:xfrm>
          <a:prstGeom prst="rect">
            <a:avLst/>
          </a:prstGeom>
          <a:solidFill>
            <a:schemeClr val="tx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a:ln>
                  <a:noFill/>
                </a:ln>
                <a:solidFill>
                  <a:schemeClr val="bg1"/>
                </a:solidFill>
                <a:effectLst/>
                <a:latin typeface="Meiryo" panose="020B0604030504040204" pitchFamily="34" charset="-128"/>
                <a:ea typeface="Meiryo" panose="020B0604030504040204" pitchFamily="34" charset="-128"/>
              </a:rPr>
              <a:t>Google Cloud Functions</a:t>
            </a:r>
            <a:endParaRPr kumimoji="0" lang="ja-JP" altLang="en-US" sz="1200" b="0" i="0" u="none" strike="noStrike" cap="none" normalizeH="0" dirty="0">
              <a:ln>
                <a:noFill/>
              </a:ln>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3907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animBg="1"/>
      <p:bldP spid="12" grpId="0" animBg="1"/>
      <p:bldP spid="13" grpId="0" animBg="1"/>
      <p:bldP spid="15" grpId="0" animBg="1"/>
      <p:bldP spid="16" grpId="0" animBg="1"/>
      <p:bldP spid="20" grpId="0" animBg="1"/>
      <p:bldP spid="23" grpId="0" animBg="1"/>
      <p:bldP spid="24" grpId="0" animBg="1"/>
      <p:bldP spid="17" grpId="0" animBg="1"/>
      <p:bldP spid="18" grpId="0" animBg="1"/>
      <p:bldP spid="19" grpId="0" animBg="1"/>
      <p:bldP spid="25" grpId="0" animBg="1"/>
      <p:bldP spid="30" grpId="0" animBg="1"/>
      <p:bldP spid="21" grpId="0" animBg="1"/>
      <p:bldP spid="22"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データベースとは？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9148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データベースとは？</a:t>
            </a:r>
          </a:p>
        </p:txBody>
      </p:sp>
      <p:pic>
        <p:nvPicPr>
          <p:cNvPr id="1026" name="Picture 2" descr="C:\Users\Shoji Okoshi\AppData\Local\Microsoft\Windows\Temporary Internet Files\Content.IE5\J9G324I5\MP900449114[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8429" y="1224136"/>
            <a:ext cx="4283968" cy="32129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正方形/長方形 2"/>
          <p:cNvSpPr/>
          <p:nvPr/>
        </p:nvSpPr>
        <p:spPr bwMode="auto">
          <a:xfrm>
            <a:off x="1247031" y="4725144"/>
            <a:ext cx="6629400" cy="1368152"/>
          </a:xfrm>
          <a:prstGeom prst="rect">
            <a:avLst/>
          </a:prstGeom>
          <a:solidFill>
            <a:schemeClr val="accent5"/>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ja-JP" sz="2000" dirty="0">
                <a:solidFill>
                  <a:schemeClr val="bg1"/>
                </a:solidFill>
                <a:latin typeface="Meiryo" panose="020B0604030504040204" pitchFamily="34" charset="-128"/>
                <a:ea typeface="Meiryo" panose="020B0604030504040204" pitchFamily="34" charset="-128"/>
              </a:rPr>
              <a:t>「データベース</a:t>
            </a:r>
            <a:r>
              <a:rPr kumimoji="0" lang="en-US" altLang="ja-JP" sz="2000" dirty="0">
                <a:solidFill>
                  <a:schemeClr val="bg1"/>
                </a:solidFill>
                <a:latin typeface="Meiryo" panose="020B0604030504040204" pitchFamily="34" charset="-128"/>
                <a:ea typeface="Meiryo" panose="020B0604030504040204" pitchFamily="34" charset="-128"/>
              </a:rPr>
              <a:t>(Database)</a:t>
            </a:r>
            <a:r>
              <a:rPr kumimoji="0" lang="ja-JP" altLang="ja-JP" sz="2000" dirty="0">
                <a:solidFill>
                  <a:schemeClr val="bg1"/>
                </a:solidFill>
                <a:latin typeface="Meiryo" panose="020B0604030504040204" pitchFamily="34" charset="-128"/>
                <a:ea typeface="Meiryo" panose="020B0604030504040204" pitchFamily="34" charset="-128"/>
              </a:rPr>
              <a:t>」</a:t>
            </a:r>
            <a:r>
              <a:rPr kumimoji="0" lang="ja-JP" altLang="en-US" sz="2000" dirty="0">
                <a:solidFill>
                  <a:schemeClr val="bg1"/>
                </a:solidFill>
                <a:latin typeface="Meiryo" panose="020B0604030504040204" pitchFamily="34" charset="-128"/>
                <a:ea typeface="Meiryo" panose="020B0604030504040204" pitchFamily="34" charset="-128"/>
              </a:rPr>
              <a:t>の語源</a:t>
            </a:r>
            <a:endParaRPr kumimoji="0" lang="en-US" altLang="ja-JP" dirty="0">
              <a:solidFill>
                <a:schemeClr val="bg1"/>
              </a:solidFill>
              <a:latin typeface="Meiryo" panose="020B0604030504040204" pitchFamily="34" charset="-128"/>
              <a:ea typeface="Meiryo" panose="020B0604030504040204" pitchFamily="34" charset="-128"/>
            </a:endParaRPr>
          </a:p>
          <a:p>
            <a:pPr>
              <a:spcBef>
                <a:spcPct val="20000"/>
              </a:spcBef>
            </a:pPr>
            <a:r>
              <a:rPr kumimoji="0" lang="en-US" altLang="ja-JP" sz="1400" dirty="0">
                <a:solidFill>
                  <a:schemeClr val="bg1"/>
                </a:solidFill>
                <a:latin typeface="Meiryo" panose="020B0604030504040204" pitchFamily="34" charset="-128"/>
                <a:ea typeface="Meiryo" panose="020B0604030504040204" pitchFamily="34" charset="-128"/>
              </a:rPr>
              <a:t>1950</a:t>
            </a:r>
            <a:r>
              <a:rPr kumimoji="0" lang="ja-JP" altLang="ja-JP" sz="1400" dirty="0">
                <a:solidFill>
                  <a:schemeClr val="bg1"/>
                </a:solidFill>
                <a:latin typeface="Meiryo" panose="020B0604030504040204" pitchFamily="34" charset="-128"/>
                <a:ea typeface="Meiryo" panose="020B0604030504040204" pitchFamily="34" charset="-128"/>
              </a:rPr>
              <a:t>年頃アメリカ国防省において、複数に点在する資料保管場所を一箇所に集約し、そこに行けば全てのデータを得ることが出来るように効率化を図る目的で誕生した。</a:t>
            </a:r>
            <a:r>
              <a:rPr kumimoji="0" lang="ja-JP" altLang="en-US" sz="1400" dirty="0">
                <a:solidFill>
                  <a:schemeClr val="bg1"/>
                </a:solidFill>
                <a:latin typeface="Meiryo" panose="020B0604030504040204" pitchFamily="34" charset="-128"/>
                <a:ea typeface="Meiryo" panose="020B0604030504040204" pitchFamily="34" charset="-128"/>
              </a:rPr>
              <a:t>資料が</a:t>
            </a:r>
            <a:r>
              <a:rPr kumimoji="0" lang="ja-JP" altLang="ja-JP" sz="1400" dirty="0">
                <a:solidFill>
                  <a:schemeClr val="bg1"/>
                </a:solidFill>
                <a:latin typeface="Meiryo" panose="020B0604030504040204" pitchFamily="34" charset="-128"/>
                <a:ea typeface="Meiryo" panose="020B0604030504040204" pitchFamily="34" charset="-128"/>
              </a:rPr>
              <a:t>一箇所に集約された場所を、情報</a:t>
            </a:r>
            <a:r>
              <a:rPr kumimoji="0" lang="en-US" altLang="ja-JP" sz="1400" dirty="0">
                <a:solidFill>
                  <a:schemeClr val="bg1"/>
                </a:solidFill>
                <a:latin typeface="Meiryo" panose="020B0604030504040204" pitchFamily="34" charset="-128"/>
                <a:ea typeface="Meiryo" panose="020B0604030504040204" pitchFamily="34" charset="-128"/>
              </a:rPr>
              <a:t>(Data)</a:t>
            </a:r>
            <a:r>
              <a:rPr kumimoji="0" lang="ja-JP" altLang="ja-JP" sz="1400" dirty="0">
                <a:solidFill>
                  <a:schemeClr val="bg1"/>
                </a:solidFill>
                <a:latin typeface="Meiryo" panose="020B0604030504040204" pitchFamily="34" charset="-128"/>
                <a:ea typeface="Meiryo" panose="020B0604030504040204" pitchFamily="34" charset="-128"/>
              </a:rPr>
              <a:t>の基地</a:t>
            </a:r>
            <a:r>
              <a:rPr kumimoji="0" lang="en-US" altLang="ja-JP" sz="1400" dirty="0">
                <a:solidFill>
                  <a:schemeClr val="bg1"/>
                </a:solidFill>
                <a:latin typeface="Meiryo" panose="020B0604030504040204" pitchFamily="34" charset="-128"/>
                <a:ea typeface="Meiryo" panose="020B0604030504040204" pitchFamily="34" charset="-128"/>
              </a:rPr>
              <a:t>(Base)</a:t>
            </a:r>
            <a:r>
              <a:rPr kumimoji="0" lang="ja-JP" altLang="ja-JP" sz="1400" dirty="0">
                <a:solidFill>
                  <a:schemeClr val="bg1"/>
                </a:solidFill>
                <a:latin typeface="Meiryo" panose="020B0604030504040204" pitchFamily="34" charset="-128"/>
                <a:ea typeface="Meiryo" panose="020B0604030504040204" pitchFamily="34" charset="-128"/>
              </a:rPr>
              <a:t>と呼び、これが今日のデータベースの語源とされてい</a:t>
            </a:r>
            <a:r>
              <a:rPr kumimoji="0" lang="ja-JP" altLang="en-US" sz="1400" dirty="0">
                <a:solidFill>
                  <a:schemeClr val="bg1"/>
                </a:solidFill>
                <a:latin typeface="Meiryo" panose="020B0604030504040204" pitchFamily="34" charset="-128"/>
                <a:ea typeface="Meiryo" panose="020B0604030504040204" pitchFamily="34" charset="-128"/>
              </a:rPr>
              <a:t>る</a:t>
            </a:r>
            <a:r>
              <a:rPr kumimoji="0" lang="ja-JP" altLang="ja-JP" sz="1400" dirty="0">
                <a:solidFill>
                  <a:schemeClr val="bg1"/>
                </a:solidFill>
                <a:latin typeface="Meiryo" panose="020B0604030504040204" pitchFamily="34" charset="-128"/>
                <a:ea typeface="Meiryo" panose="020B0604030504040204" pitchFamily="34" charset="-128"/>
              </a:rPr>
              <a:t>。</a:t>
            </a:r>
            <a:endParaRPr kumimoji="0" lang="ja-JP" altLang="en-US" sz="1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69145880"/>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8416</TotalTime>
  <Words>12304</Words>
  <Application>Microsoft Macintosh PowerPoint</Application>
  <PresentationFormat>画面に合わせる (4:3)</PresentationFormat>
  <Paragraphs>1608</Paragraphs>
  <Slides>66</Slides>
  <Notes>35</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66</vt:i4>
      </vt:variant>
    </vt:vector>
  </HeadingPairs>
  <TitlesOfParts>
    <vt:vector size="81" baseType="lpstr">
      <vt:lpstr>HGP創英角ｺﾞｼｯｸUB</vt:lpstr>
      <vt:lpstr>HGP創英角ｺﾞｼｯｸUB</vt:lpstr>
      <vt:lpstr>HG丸ｺﾞｼｯｸM-PRO</vt:lpstr>
      <vt:lpstr>ＭＳ Ｐゴシック</vt:lpstr>
      <vt:lpstr>Roboto</vt:lpstr>
      <vt:lpstr>Meiryo</vt:lpstr>
      <vt:lpstr>Meiryo</vt:lpstr>
      <vt:lpstr>游ゴシック</vt:lpstr>
      <vt:lpstr>American Typewriter</vt:lpstr>
      <vt:lpstr>Arial</vt:lpstr>
      <vt:lpstr>Arial Black</vt:lpstr>
      <vt:lpstr>Avenir Book</vt:lpstr>
      <vt:lpstr>Calibri</vt:lpstr>
      <vt:lpstr>Wingdings</vt:lpstr>
      <vt:lpstr>NC標準テンプレート</vt:lpstr>
      <vt:lpstr>データベースとストレージの最新動向</vt:lpstr>
      <vt:lpstr>PowerPoint プレゼンテーション</vt:lpstr>
      <vt:lpstr>現実のビジネスや業務で発生するデータは不定型</vt:lpstr>
      <vt:lpstr>RDBMS ～情報の一部分を抜き出して高速処理～</vt:lpstr>
      <vt:lpstr>RDBMSで扱いづらいデータ</vt:lpstr>
      <vt:lpstr>Not Only SQL = NoSQL</vt:lpstr>
      <vt:lpstr>多様化するデータベース</vt:lpstr>
      <vt:lpstr>PowerPoint プレゼンテーション</vt:lpstr>
      <vt:lpstr>データベースとは？</vt:lpstr>
      <vt:lpstr>紙からデジタルへ</vt:lpstr>
      <vt:lpstr>デジタルデータベースのデータ構造</vt:lpstr>
      <vt:lpstr>リレーショナル・データベースの系譜</vt:lpstr>
      <vt:lpstr>リレーショナル・データベースの革新性</vt:lpstr>
      <vt:lpstr>リレーショナル・データベースの限界</vt:lpstr>
      <vt:lpstr>PowerPoint プレゼンテーション</vt:lpstr>
      <vt:lpstr>リレーショナルデータベース (RDBMS)</vt:lpstr>
      <vt:lpstr>トランザクション処理に要求されるACID特性</vt:lpstr>
      <vt:lpstr>ACIDを実現するための機能の例 (1)</vt:lpstr>
      <vt:lpstr>ACIDを実現するための機能の例 (2)</vt:lpstr>
      <vt:lpstr>コンピュータシステムの処理能力を上げる方法</vt:lpstr>
      <vt:lpstr>RDBMSの高速化手法と問題点</vt:lpstr>
      <vt:lpstr>ブリュワーのCAP定理　*CAP定理は特定の条件下でのみ成立するという議論も有り</vt:lpstr>
      <vt:lpstr>RDBMSの特徴</vt:lpstr>
      <vt:lpstr>PowerPoint プレゼンテーション</vt:lpstr>
      <vt:lpstr>列指向(カラム指向/カラム型) RDBMS</vt:lpstr>
      <vt:lpstr>列指向RDBMSの得意分野　～　集計</vt:lpstr>
      <vt:lpstr>PowerPoint プレゼンテーション</vt:lpstr>
      <vt:lpstr>RDBMSの課題とNoSQL</vt:lpstr>
      <vt:lpstr>構造化データと非構造化データ</vt:lpstr>
      <vt:lpstr>新たな要求</vt:lpstr>
      <vt:lpstr>RDBMSとKey Value Store (KVS)</vt:lpstr>
      <vt:lpstr>KVSの起源</vt:lpstr>
      <vt:lpstr>ACIDからBASEへ</vt:lpstr>
      <vt:lpstr>ワイドカラムストア型</vt:lpstr>
      <vt:lpstr>その他の様々なNoSQLデータベース</vt:lpstr>
      <vt:lpstr>ドキュメント指向データベース</vt:lpstr>
      <vt:lpstr>ドキュメント指向データベース</vt:lpstr>
      <vt:lpstr>グラフデータベース</vt:lpstr>
      <vt:lpstr>実際のシステムは適材適所で</vt:lpstr>
      <vt:lpstr>クラウドデータベース (マネージド/DBaaS)</vt:lpstr>
      <vt:lpstr>PowerPoint プレゼンテーション</vt:lpstr>
      <vt:lpstr>データ量の爆発的増大</vt:lpstr>
      <vt:lpstr>メモリーとストレージの階層構造</vt:lpstr>
      <vt:lpstr>メモリーとストレージの関係</vt:lpstr>
      <vt:lpstr>容量と速度の違い</vt:lpstr>
      <vt:lpstr>ストレージ構成の変遷</vt:lpstr>
      <vt:lpstr>アーキテクチャーから見るストレージの違い</vt:lpstr>
      <vt:lpstr>アーキテクチャーから見るストレージの違い</vt:lpstr>
      <vt:lpstr>サーバー・ベースド・ストレージ</vt:lpstr>
      <vt:lpstr>アクセス方式の違いから見るストレージ</vt:lpstr>
      <vt:lpstr>アクセス方式の違いから見るストレージ</vt:lpstr>
      <vt:lpstr>ストレージ仮想化</vt:lpstr>
      <vt:lpstr>ストレージ性能の推移／1台当たりの容量</vt:lpstr>
      <vt:lpstr>CPUとストレージのパフォーマンス</vt:lpstr>
      <vt:lpstr>仮想化の普及によるストレージ能力の限界</vt:lpstr>
      <vt:lpstr>フラッシュ･ストレージ／今後の展開とその分類</vt:lpstr>
      <vt:lpstr>構成の違い（HDD／SSD／フラッシュストレージ）</vt:lpstr>
      <vt:lpstr>NVMeとNVMe-oF</vt:lpstr>
      <vt:lpstr>フラッシュとハードディスクのGB単価の推移比較</vt:lpstr>
      <vt:lpstr>HDDからオールフラッシュへの移行が進む</vt:lpstr>
      <vt:lpstr>フラッシュストレージの最新動向</vt:lpstr>
      <vt:lpstr>インラインでの重複排除／圧縮</vt:lpstr>
      <vt:lpstr>フラッシュストレージが注目される理由</vt:lpstr>
      <vt:lpstr>Intel Ruler フォームファクタ</vt:lpstr>
      <vt:lpstr>インメモリー・データベース</vt:lpstr>
      <vt:lpstr>HTAPとは何か？</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409</cp:revision>
  <dcterms:created xsi:type="dcterms:W3CDTF">2014-04-30T01:58:06Z</dcterms:created>
  <dcterms:modified xsi:type="dcterms:W3CDTF">2019-03-13T02:49:15Z</dcterms:modified>
</cp:coreProperties>
</file>