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503" r:id="rId2"/>
    <p:sldId id="545" r:id="rId3"/>
    <p:sldId id="533" r:id="rId4"/>
    <p:sldId id="537" r:id="rId5"/>
    <p:sldId id="544" r:id="rId6"/>
    <p:sldId id="3062" r:id="rId7"/>
    <p:sldId id="542" r:id="rId8"/>
    <p:sldId id="538" r:id="rId9"/>
    <p:sldId id="543" r:id="rId10"/>
    <p:sldId id="540" r:id="rId11"/>
    <p:sldId id="550" r:id="rId12"/>
    <p:sldId id="551" r:id="rId13"/>
    <p:sldId id="539" r:id="rId14"/>
    <p:sldId id="3064" r:id="rId15"/>
    <p:sldId id="536" r:id="rId16"/>
    <p:sldId id="548" r:id="rId17"/>
    <p:sldId id="549" r:id="rId18"/>
    <p:sldId id="547" r:id="rId19"/>
    <p:sldId id="3063" r:id="rId20"/>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CC0000"/>
    <a:srgbClr val="FF66FF"/>
    <a:srgbClr val="CC9900"/>
    <a:srgbClr val="FFFBD2"/>
    <a:srgbClr val="FFFFFF"/>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2" autoAdjust="0"/>
    <p:restoredTop sz="88594" autoAdjust="0"/>
  </p:normalViewPr>
  <p:slideViewPr>
    <p:cSldViewPr snapToGrid="0" snapToObjects="1" showGuides="1">
      <p:cViewPr>
        <p:scale>
          <a:sx n="98" d="100"/>
          <a:sy n="98" d="100"/>
        </p:scale>
        <p:origin x="72" y="72"/>
      </p:cViewPr>
      <p:guideLst>
        <p:guide orient="horz"/>
        <p:guide pos="5760"/>
      </p:guideLst>
    </p:cSldViewPr>
  </p:slideViewPr>
  <p:notesTextViewPr>
    <p:cViewPr>
      <p:scale>
        <a:sx n="3" d="2"/>
        <a:sy n="3" d="2"/>
      </p:scale>
      <p:origin x="0" y="0"/>
    </p:cViewPr>
  </p:notesTextViewPr>
  <p:sorterViewPr>
    <p:cViewPr varScale="1">
      <p:scale>
        <a:sx n="1" d="1"/>
        <a:sy n="1" d="1"/>
      </p:scale>
      <p:origin x="0" y="-13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2019/3/13</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2019/3/13</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https://japan.cnet.com/article/35133748/</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2534186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https://blog.kaspersky.co.jp/35c3-spectre-meltdown-2019/22205/</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16</a:t>
            </a:fld>
            <a:endParaRPr kumimoji="1" lang="ja-JP" altLang="en-US"/>
          </a:p>
        </p:txBody>
      </p:sp>
    </p:spTree>
    <p:extLst>
      <p:ext uri="{BB962C8B-B14F-4D97-AF65-F5344CB8AC3E}">
        <p14:creationId xmlns:p14="http://schemas.microsoft.com/office/powerpoint/2010/main" val="1625198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https://jp.techcrunch.com/2018/10/18/2018-10-17-mit-researchers-say-memory-splitting-breakthrough-could-prevent-another-meltdown-or-spectre-flaw/</a:t>
            </a:r>
            <a:endParaRPr kumimoji="1" lang="ja-JP" altLang="en-US" dirty="0"/>
          </a:p>
          <a:p>
            <a:endParaRPr kumimoji="1" lang="en-US" altLang="ja-JP" dirty="0"/>
          </a:p>
          <a:p>
            <a:r>
              <a:rPr kumimoji="1" lang="en-US" altLang="ja-JP" dirty="0"/>
              <a:t>https://pc.watch.impress.co.jp/docs/news/1101890.html</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17</a:t>
            </a:fld>
            <a:endParaRPr kumimoji="1" lang="ja-JP" altLang="en-US"/>
          </a:p>
        </p:txBody>
      </p:sp>
    </p:spTree>
    <p:extLst>
      <p:ext uri="{BB962C8B-B14F-4D97-AF65-F5344CB8AC3E}">
        <p14:creationId xmlns:p14="http://schemas.microsoft.com/office/powerpoint/2010/main" val="653352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https://gendai.ismedia.jp/articles/-/54143?page=3</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18</a:t>
            </a:fld>
            <a:endParaRPr kumimoji="1" lang="ja-JP" altLang="en-US"/>
          </a:p>
        </p:txBody>
      </p:sp>
    </p:spTree>
    <p:extLst>
      <p:ext uri="{BB962C8B-B14F-4D97-AF65-F5344CB8AC3E}">
        <p14:creationId xmlns:p14="http://schemas.microsoft.com/office/powerpoint/2010/main" val="3666519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http://blog.trendmicro.co.jp/archives/17154</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19</a:t>
            </a:fld>
            <a:endParaRPr kumimoji="1" lang="ja-JP" altLang="en-US"/>
          </a:p>
        </p:txBody>
      </p:sp>
    </p:spTree>
    <p:extLst>
      <p:ext uri="{BB962C8B-B14F-4D97-AF65-F5344CB8AC3E}">
        <p14:creationId xmlns:p14="http://schemas.microsoft.com/office/powerpoint/2010/main" val="3612889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http://www.itmedia.co.jp/news/articles/1801/04/news009.html</a:t>
            </a:r>
          </a:p>
          <a:p>
            <a:r>
              <a:rPr kumimoji="1" lang="en-US" altLang="ja-JP"/>
              <a:t>https://jp.techcrunch.com/2018/01/05/2018-01-03-kernel-panic-what-are-meltdown-and-spectre-the-bugs-affecting-nearly-every-computer-and-device/</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2672667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https://ja.wikipedia.org/wiki/Spectre</a:t>
            </a:r>
          </a:p>
          <a:p>
            <a:r>
              <a:rPr kumimoji="1" lang="en-US" altLang="ja-JP"/>
              <a:t>http://ascii.jp/elem/000/001/613/1613155/index-2.html</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2841575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https://www.heise.de/ct/artikel/Exclusive-Spectre-NG-Multiple-new-Intel-CPU-flaws-revealed-several-serious-4040648.html</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1491812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6</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997516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a:t>
            </a:r>
            <a:r>
              <a:rPr kumimoji="1" lang="en-US" altLang="ja-JP" dirty="0" err="1"/>
              <a:t>ja.wikipedia.org</a:t>
            </a:r>
            <a:r>
              <a:rPr kumimoji="1" lang="en-US" altLang="ja-JP" dirty="0"/>
              <a:t>/wiki/CPU</a:t>
            </a:r>
            <a:r>
              <a:rPr kumimoji="1" lang="ja-JP" altLang="en-US"/>
              <a:t>モード</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7</a:t>
            </a:fld>
            <a:endParaRPr kumimoji="1" lang="ja-JP" altLang="en-US"/>
          </a:p>
        </p:txBody>
      </p:sp>
    </p:spTree>
    <p:extLst>
      <p:ext uri="{BB962C8B-B14F-4D97-AF65-F5344CB8AC3E}">
        <p14:creationId xmlns:p14="http://schemas.microsoft.com/office/powerpoint/2010/main" val="239270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命令の順序を変えてパイプラインを埋めるのがアウトオブオーダー</a:t>
            </a:r>
            <a:endParaRPr kumimoji="1" lang="en-US" altLang="ja-JP" dirty="0"/>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8</a:t>
            </a:fld>
            <a:endParaRPr kumimoji="1" lang="ja-JP" altLang="en-US"/>
          </a:p>
        </p:txBody>
      </p:sp>
    </p:spTree>
    <p:extLst>
      <p:ext uri="{BB962C8B-B14F-4D97-AF65-F5344CB8AC3E}">
        <p14:creationId xmlns:p14="http://schemas.microsoft.com/office/powerpoint/2010/main" val="3012330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10</a:t>
            </a:fld>
            <a:endParaRPr kumimoji="1" lang="ja-JP" altLang="en-US"/>
          </a:p>
        </p:txBody>
      </p:sp>
    </p:spTree>
    <p:extLst>
      <p:ext uri="{BB962C8B-B14F-4D97-AF65-F5344CB8AC3E}">
        <p14:creationId xmlns:p14="http://schemas.microsoft.com/office/powerpoint/2010/main" val="607914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15</a:t>
            </a:fld>
            <a:endParaRPr kumimoji="1" lang="ja-JP" altLang="en-US"/>
          </a:p>
        </p:txBody>
      </p:sp>
    </p:spTree>
    <p:extLst>
      <p:ext uri="{BB962C8B-B14F-4D97-AF65-F5344CB8AC3E}">
        <p14:creationId xmlns:p14="http://schemas.microsoft.com/office/powerpoint/2010/main" val="13161374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800" dirty="0">
                <a:solidFill>
                  <a:srgbClr val="FFFFFF"/>
                </a:solidFill>
                <a:latin typeface="+mj-lt"/>
                <a:ea typeface="+mj-ea"/>
                <a:cs typeface="Arial"/>
              </a:rPr>
              <a:t>CPU</a:t>
            </a:r>
            <a:r>
              <a:rPr lang="ja-JP" altLang="en-US" sz="2800" dirty="0">
                <a:solidFill>
                  <a:srgbClr val="FFFFFF"/>
                </a:solidFill>
                <a:latin typeface="+mj-lt"/>
                <a:ea typeface="+mj-ea"/>
                <a:cs typeface="Arial"/>
              </a:rPr>
              <a:t>脆弱性</a:t>
            </a:r>
            <a:endParaRPr lang="en-US" altLang="ja-JP" sz="2800" dirty="0">
              <a:solidFill>
                <a:srgbClr val="FFFFFF"/>
              </a:solidFill>
              <a:effectLst/>
              <a:latin typeface="+mj-lt"/>
              <a:ea typeface="+mj-ea"/>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2" name="テキスト ボックス 1"/>
          <p:cNvSpPr txBox="1"/>
          <p:nvPr/>
        </p:nvSpPr>
        <p:spPr>
          <a:xfrm>
            <a:off x="3793523" y="5715176"/>
            <a:ext cx="4536465" cy="646331"/>
          </a:xfrm>
          <a:prstGeom prst="rect">
            <a:avLst/>
          </a:prstGeom>
          <a:noFill/>
        </p:spPr>
        <p:txBody>
          <a:bodyPr wrap="square" rtlCol="0">
            <a:spAutoFit/>
          </a:bodyPr>
          <a:lstStyle/>
          <a:p>
            <a:pPr algn="r"/>
            <a:r>
              <a:rPr kumimoji="1" lang="ja-JP" altLang="en-US" sz="1200" dirty="0">
                <a:latin typeface="Century Gothic" panose="020B0502020202020204" pitchFamily="34" charset="0"/>
                <a:ea typeface="HG丸ｺﾞｼｯｸM-PRO" panose="020F0600000000000000" pitchFamily="50" charset="-128"/>
              </a:rPr>
              <a:t>株式会社アプライド・マーケティング</a:t>
            </a:r>
            <a:endParaRPr kumimoji="1" lang="en-US" altLang="ja-JP" sz="1200" dirty="0">
              <a:latin typeface="Century Gothic" panose="020B0502020202020204" pitchFamily="34" charset="0"/>
              <a:ea typeface="HG丸ｺﾞｼｯｸM-PRO" panose="020F0600000000000000" pitchFamily="50" charset="-128"/>
            </a:endParaRPr>
          </a:p>
          <a:p>
            <a:pPr algn="r"/>
            <a:r>
              <a:rPr lang="ja-JP" altLang="en-US" sz="1200" dirty="0">
                <a:latin typeface="Century Gothic" panose="020B0502020202020204" pitchFamily="34" charset="0"/>
                <a:ea typeface="HG丸ｺﾞｼｯｸM-PRO" panose="020F0600000000000000" pitchFamily="50" charset="-128"/>
              </a:rPr>
              <a:t>大越 章司</a:t>
            </a:r>
            <a:endParaRPr lang="en-US" altLang="ja-JP" sz="1200" dirty="0">
              <a:latin typeface="Century Gothic" panose="020B0502020202020204" pitchFamily="34" charset="0"/>
              <a:ea typeface="HG丸ｺﾞｼｯｸM-PRO" panose="020F0600000000000000" pitchFamily="50" charset="-128"/>
            </a:endParaRPr>
          </a:p>
          <a:p>
            <a:pPr algn="r"/>
            <a:r>
              <a:rPr lang="en-US" altLang="ja-JP" sz="1200" dirty="0">
                <a:latin typeface="Century Gothic" panose="020B0502020202020204" pitchFamily="34" charset="0"/>
                <a:ea typeface="HG丸ｺﾞｼｯｸM-PRO" panose="020F0600000000000000" pitchFamily="50" charset="-128"/>
              </a:rPr>
              <a:t>shoji@appliedmarketing.co.jp</a:t>
            </a:r>
          </a:p>
        </p:txBody>
      </p:sp>
    </p:spTree>
    <p:extLst>
      <p:ext uri="{BB962C8B-B14F-4D97-AF65-F5344CB8AC3E}">
        <p14:creationId xmlns:p14="http://schemas.microsoft.com/office/powerpoint/2010/main" val="1603877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F62F9257-399D-4C4E-9605-D4CD5853FE7F}"/>
              </a:ext>
            </a:extLst>
          </p:cNvPr>
          <p:cNvSpPr/>
          <p:nvPr/>
        </p:nvSpPr>
        <p:spPr>
          <a:xfrm>
            <a:off x="233915" y="5116688"/>
            <a:ext cx="8548577" cy="1484644"/>
          </a:xfrm>
          <a:prstGeom prst="rect">
            <a:avLst/>
          </a:prstGeom>
          <a:solidFill>
            <a:schemeClr val="accent5">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800">
                <a:solidFill>
                  <a:schemeClr val="accent5">
                    <a:lumMod val="75000"/>
                  </a:schemeClr>
                </a:solidFill>
                <a:latin typeface="+mj-lt"/>
                <a:ea typeface="+mj-ea"/>
                <a:cs typeface="ＭＳ Ｐゴシック"/>
              </a:rPr>
              <a:t>低速</a:t>
            </a:r>
          </a:p>
        </p:txBody>
      </p:sp>
      <p:sp>
        <p:nvSpPr>
          <p:cNvPr id="25" name="正方形/長方形 24">
            <a:extLst>
              <a:ext uri="{FF2B5EF4-FFF2-40B4-BE49-F238E27FC236}">
                <a16:creationId xmlns:a16="http://schemas.microsoft.com/office/drawing/2014/main" id="{41A54567-B6AD-49BA-974E-D2B4D36C140A}"/>
              </a:ext>
            </a:extLst>
          </p:cNvPr>
          <p:cNvSpPr/>
          <p:nvPr/>
        </p:nvSpPr>
        <p:spPr>
          <a:xfrm>
            <a:off x="233916" y="2836693"/>
            <a:ext cx="8548577" cy="2279996"/>
          </a:xfrm>
          <a:prstGeom prst="rect">
            <a:avLst/>
          </a:prstGeom>
          <a:solidFill>
            <a:schemeClr val="accent3">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800">
                <a:solidFill>
                  <a:schemeClr val="accent3">
                    <a:lumMod val="75000"/>
                  </a:schemeClr>
                </a:solidFill>
                <a:latin typeface="+mj-lt"/>
                <a:ea typeface="+mj-ea"/>
                <a:cs typeface="ＭＳ Ｐゴシック"/>
              </a:rPr>
              <a:t>高速</a:t>
            </a:r>
          </a:p>
        </p:txBody>
      </p:sp>
      <p:sp>
        <p:nvSpPr>
          <p:cNvPr id="24" name="正方形/長方形 23">
            <a:extLst>
              <a:ext uri="{FF2B5EF4-FFF2-40B4-BE49-F238E27FC236}">
                <a16:creationId xmlns:a16="http://schemas.microsoft.com/office/drawing/2014/main" id="{8A5E8EC4-83BF-4D00-8780-ABC8E1D74D79}"/>
              </a:ext>
            </a:extLst>
          </p:cNvPr>
          <p:cNvSpPr/>
          <p:nvPr/>
        </p:nvSpPr>
        <p:spPr>
          <a:xfrm>
            <a:off x="233916" y="797438"/>
            <a:ext cx="8548577" cy="2041451"/>
          </a:xfrm>
          <a:prstGeom prst="rect">
            <a:avLst/>
          </a:prstGeom>
          <a:solidFill>
            <a:schemeClr val="accent6">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800">
                <a:solidFill>
                  <a:schemeClr val="accent6">
                    <a:lumMod val="75000"/>
                  </a:schemeClr>
                </a:solidFill>
                <a:latin typeface="+mj-lt"/>
                <a:ea typeface="+mj-ea"/>
                <a:cs typeface="ＭＳ Ｐゴシック"/>
              </a:rPr>
              <a:t>超高速</a:t>
            </a:r>
          </a:p>
        </p:txBody>
      </p:sp>
      <p:sp>
        <p:nvSpPr>
          <p:cNvPr id="2" name="タイトル 1">
            <a:extLst>
              <a:ext uri="{FF2B5EF4-FFF2-40B4-BE49-F238E27FC236}">
                <a16:creationId xmlns:a16="http://schemas.microsoft.com/office/drawing/2014/main" id="{DBF2D679-C732-4C0F-91EE-0A7A9FFFFB27}"/>
              </a:ext>
            </a:extLst>
          </p:cNvPr>
          <p:cNvSpPr>
            <a:spLocks noGrp="1"/>
          </p:cNvSpPr>
          <p:nvPr>
            <p:ph type="title"/>
          </p:nvPr>
        </p:nvSpPr>
        <p:spPr/>
        <p:txBody>
          <a:bodyPr/>
          <a:lstStyle/>
          <a:p>
            <a:r>
              <a:rPr kumimoji="1" lang="ja-JP" altLang="en-US"/>
              <a:t>キャッシュメモリ</a:t>
            </a:r>
          </a:p>
        </p:txBody>
      </p:sp>
      <p:pic>
        <p:nvPicPr>
          <p:cNvPr id="4" name="グラフィックス 3">
            <a:extLst>
              <a:ext uri="{FF2B5EF4-FFF2-40B4-BE49-F238E27FC236}">
                <a16:creationId xmlns:a16="http://schemas.microsoft.com/office/drawing/2014/main" id="{D69E92E9-B9DE-42EA-A742-06D045EED5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82730" y="947430"/>
            <a:ext cx="838200" cy="838200"/>
          </a:xfrm>
          <a:prstGeom prst="rect">
            <a:avLst/>
          </a:prstGeom>
        </p:spPr>
      </p:pic>
      <p:pic>
        <p:nvPicPr>
          <p:cNvPr id="6" name="グラフィックス 5">
            <a:extLst>
              <a:ext uri="{FF2B5EF4-FFF2-40B4-BE49-F238E27FC236}">
                <a16:creationId xmlns:a16="http://schemas.microsoft.com/office/drawing/2014/main" id="{9A7068C0-9C5F-497B-84F9-BF495A0D49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82730" y="5380071"/>
            <a:ext cx="838200" cy="838200"/>
          </a:xfrm>
          <a:prstGeom prst="rect">
            <a:avLst/>
          </a:prstGeom>
        </p:spPr>
      </p:pic>
      <p:pic>
        <p:nvPicPr>
          <p:cNvPr id="8" name="グラフィックス 7">
            <a:extLst>
              <a:ext uri="{FF2B5EF4-FFF2-40B4-BE49-F238E27FC236}">
                <a16:creationId xmlns:a16="http://schemas.microsoft.com/office/drawing/2014/main" id="{CE61D00E-9079-4237-A886-37D4DEE0127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82730" y="3902524"/>
            <a:ext cx="838200" cy="838200"/>
          </a:xfrm>
          <a:prstGeom prst="rect">
            <a:avLst/>
          </a:prstGeom>
        </p:spPr>
      </p:pic>
      <p:pic>
        <p:nvPicPr>
          <p:cNvPr id="16" name="グラフィックス 15">
            <a:extLst>
              <a:ext uri="{FF2B5EF4-FFF2-40B4-BE49-F238E27FC236}">
                <a16:creationId xmlns:a16="http://schemas.microsoft.com/office/drawing/2014/main" id="{6540E681-CE3D-445E-83EC-013FB71442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41856" y="947430"/>
            <a:ext cx="838200" cy="838200"/>
          </a:xfrm>
          <a:prstGeom prst="rect">
            <a:avLst/>
          </a:prstGeom>
        </p:spPr>
      </p:pic>
      <p:pic>
        <p:nvPicPr>
          <p:cNvPr id="17" name="グラフィックス 16">
            <a:extLst>
              <a:ext uri="{FF2B5EF4-FFF2-40B4-BE49-F238E27FC236}">
                <a16:creationId xmlns:a16="http://schemas.microsoft.com/office/drawing/2014/main" id="{B3F6B80F-CD4F-4AFA-8922-34A56EBE1D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41856" y="5380071"/>
            <a:ext cx="838200" cy="838200"/>
          </a:xfrm>
          <a:prstGeom prst="rect">
            <a:avLst/>
          </a:prstGeom>
        </p:spPr>
      </p:pic>
      <p:pic>
        <p:nvPicPr>
          <p:cNvPr id="18" name="グラフィックス 17">
            <a:extLst>
              <a:ext uri="{FF2B5EF4-FFF2-40B4-BE49-F238E27FC236}">
                <a16:creationId xmlns:a16="http://schemas.microsoft.com/office/drawing/2014/main" id="{1801A875-A660-4178-BD20-C19116D0061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41856" y="3902524"/>
            <a:ext cx="838200" cy="838200"/>
          </a:xfrm>
          <a:prstGeom prst="rect">
            <a:avLst/>
          </a:prstGeom>
        </p:spPr>
      </p:pic>
      <p:pic>
        <p:nvPicPr>
          <p:cNvPr id="19" name="グラフィックス 18">
            <a:extLst>
              <a:ext uri="{FF2B5EF4-FFF2-40B4-BE49-F238E27FC236}">
                <a16:creationId xmlns:a16="http://schemas.microsoft.com/office/drawing/2014/main" id="{DBFB323F-907E-4468-B146-72639B0B27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41856" y="2424977"/>
            <a:ext cx="838200" cy="838200"/>
          </a:xfrm>
          <a:prstGeom prst="rect">
            <a:avLst/>
          </a:prstGeom>
        </p:spPr>
      </p:pic>
      <p:sp>
        <p:nvSpPr>
          <p:cNvPr id="20" name="正方形/長方形 19">
            <a:extLst>
              <a:ext uri="{FF2B5EF4-FFF2-40B4-BE49-F238E27FC236}">
                <a16:creationId xmlns:a16="http://schemas.microsoft.com/office/drawing/2014/main" id="{F27D4B93-6A50-4797-92AC-BFAAB55CDF51}"/>
              </a:ext>
            </a:extLst>
          </p:cNvPr>
          <p:cNvSpPr/>
          <p:nvPr/>
        </p:nvSpPr>
        <p:spPr>
          <a:xfrm>
            <a:off x="2991297" y="1060821"/>
            <a:ext cx="1878419" cy="611417"/>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ＭＳ Ｐゴシック"/>
                <a:ea typeface="ＭＳ Ｐゴシック"/>
                <a:cs typeface="ＭＳ Ｐゴシック"/>
              </a:rPr>
              <a:t>数ＧＨｚ</a:t>
            </a:r>
            <a:endParaRPr kumimoji="1" lang="en-US" altLang="ja-JP" sz="2000">
              <a:solidFill>
                <a:srgbClr val="FFFFFF"/>
              </a:solidFill>
              <a:latin typeface="ＭＳ Ｐゴシック"/>
              <a:ea typeface="ＭＳ Ｐゴシック"/>
              <a:cs typeface="ＭＳ Ｐゴシック"/>
            </a:endParaRPr>
          </a:p>
          <a:p>
            <a:pPr algn="ctr"/>
            <a:r>
              <a:rPr kumimoji="1" lang="ja-JP" altLang="en-US" sz="2000">
                <a:solidFill>
                  <a:srgbClr val="FFFFFF"/>
                </a:solidFill>
                <a:latin typeface="ＭＳ Ｐゴシック"/>
                <a:ea typeface="ＭＳ Ｐゴシック"/>
                <a:cs typeface="ＭＳ Ｐゴシック"/>
              </a:rPr>
              <a:t>（</a:t>
            </a:r>
            <a:r>
              <a:rPr kumimoji="1" lang="en-US" altLang="ja-JP" sz="2000">
                <a:solidFill>
                  <a:srgbClr val="FFFFFF"/>
                </a:solidFill>
                <a:latin typeface="ＭＳ Ｐゴシック"/>
                <a:ea typeface="ＭＳ Ｐゴシック"/>
                <a:cs typeface="ＭＳ Ｐゴシック"/>
              </a:rPr>
              <a:t>nsec</a:t>
            </a:r>
            <a:r>
              <a:rPr kumimoji="1" lang="ja-JP" altLang="en-US" sz="2000">
                <a:solidFill>
                  <a:srgbClr val="FFFFFF"/>
                </a:solidFill>
                <a:latin typeface="ＭＳ Ｐゴシック"/>
                <a:ea typeface="ＭＳ Ｐゴシック"/>
                <a:cs typeface="ＭＳ Ｐゴシック"/>
              </a:rPr>
              <a:t>以下）</a:t>
            </a:r>
            <a:endParaRPr kumimoji="1" lang="en-US" altLang="ja-JP" sz="2000">
              <a:solidFill>
                <a:srgbClr val="FFFFFF"/>
              </a:solidFill>
              <a:latin typeface="ＭＳ Ｐゴシック"/>
              <a:ea typeface="ＭＳ Ｐゴシック"/>
              <a:cs typeface="ＭＳ Ｐゴシック"/>
            </a:endParaRPr>
          </a:p>
        </p:txBody>
      </p:sp>
      <p:sp>
        <p:nvSpPr>
          <p:cNvPr id="21" name="正方形/長方形 20">
            <a:extLst>
              <a:ext uri="{FF2B5EF4-FFF2-40B4-BE49-F238E27FC236}">
                <a16:creationId xmlns:a16="http://schemas.microsoft.com/office/drawing/2014/main" id="{01E8D219-2C67-4D62-9D51-307F48942051}"/>
              </a:ext>
            </a:extLst>
          </p:cNvPr>
          <p:cNvSpPr/>
          <p:nvPr/>
        </p:nvSpPr>
        <p:spPr>
          <a:xfrm>
            <a:off x="2980664" y="4015915"/>
            <a:ext cx="1878419" cy="611417"/>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ＭＳ Ｐゴシック"/>
                <a:ea typeface="ＭＳ Ｐゴシック"/>
                <a:cs typeface="ＭＳ Ｐゴシック"/>
              </a:rPr>
              <a:t>数百ＭＨｚ</a:t>
            </a:r>
            <a:endParaRPr kumimoji="1" lang="en-US" altLang="ja-JP" sz="2000">
              <a:solidFill>
                <a:srgbClr val="FFFFFF"/>
              </a:solidFill>
              <a:latin typeface="ＭＳ Ｐゴシック"/>
              <a:ea typeface="ＭＳ Ｐゴシック"/>
              <a:cs typeface="ＭＳ Ｐゴシック"/>
            </a:endParaRPr>
          </a:p>
          <a:p>
            <a:pPr algn="ctr"/>
            <a:r>
              <a:rPr kumimoji="1" lang="ja-JP" altLang="en-US" sz="2000">
                <a:solidFill>
                  <a:srgbClr val="FFFFFF"/>
                </a:solidFill>
                <a:latin typeface="ＭＳ Ｐゴシック"/>
                <a:ea typeface="ＭＳ Ｐゴシック"/>
                <a:cs typeface="ＭＳ Ｐゴシック"/>
              </a:rPr>
              <a:t>（数十</a:t>
            </a:r>
            <a:r>
              <a:rPr kumimoji="1" lang="en-US" altLang="ja-JP" sz="2000">
                <a:solidFill>
                  <a:srgbClr val="FFFFFF"/>
                </a:solidFill>
                <a:latin typeface="ＭＳ Ｐゴシック"/>
                <a:ea typeface="ＭＳ Ｐゴシック"/>
                <a:cs typeface="ＭＳ Ｐゴシック"/>
              </a:rPr>
              <a:t>nsec</a:t>
            </a:r>
            <a:r>
              <a:rPr kumimoji="1" lang="ja-JP" altLang="en-US" sz="2000">
                <a:solidFill>
                  <a:srgbClr val="FFFFFF"/>
                </a:solidFill>
                <a:latin typeface="ＭＳ Ｐゴシック"/>
                <a:ea typeface="ＭＳ Ｐゴシック"/>
                <a:cs typeface="ＭＳ Ｐゴシック"/>
              </a:rPr>
              <a:t>）</a:t>
            </a:r>
            <a:endParaRPr kumimoji="1" lang="en-US" altLang="ja-JP" sz="2000">
              <a:solidFill>
                <a:srgbClr val="FFFFFF"/>
              </a:solidFill>
              <a:latin typeface="ＭＳ Ｐゴシック"/>
              <a:ea typeface="ＭＳ Ｐゴシック"/>
              <a:cs typeface="ＭＳ Ｐゴシック"/>
            </a:endParaRPr>
          </a:p>
        </p:txBody>
      </p:sp>
      <p:sp>
        <p:nvSpPr>
          <p:cNvPr id="22" name="正方形/長方形 21">
            <a:extLst>
              <a:ext uri="{FF2B5EF4-FFF2-40B4-BE49-F238E27FC236}">
                <a16:creationId xmlns:a16="http://schemas.microsoft.com/office/drawing/2014/main" id="{4566B527-8FA3-4FAE-819B-0E2DC899C6AD}"/>
              </a:ext>
            </a:extLst>
          </p:cNvPr>
          <p:cNvSpPr/>
          <p:nvPr/>
        </p:nvSpPr>
        <p:spPr>
          <a:xfrm>
            <a:off x="2991297" y="5493462"/>
            <a:ext cx="1878419" cy="611417"/>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rgbClr val="FFFFFF"/>
                </a:solidFill>
                <a:latin typeface="ＭＳ Ｐゴシック"/>
                <a:ea typeface="ＭＳ Ｐゴシック"/>
                <a:cs typeface="ＭＳ Ｐゴシック"/>
              </a:rPr>
              <a:t>μ</a:t>
            </a:r>
            <a:r>
              <a:rPr kumimoji="1" lang="ja-JP" altLang="en-US" sz="2000">
                <a:solidFill>
                  <a:srgbClr val="FFFFFF"/>
                </a:solidFill>
                <a:latin typeface="ＭＳ Ｐゴシック"/>
                <a:ea typeface="ＭＳ Ｐゴシック"/>
                <a:cs typeface="ＭＳ Ｐゴシック"/>
              </a:rPr>
              <a:t>～</a:t>
            </a:r>
            <a:r>
              <a:rPr kumimoji="1" lang="en-US" altLang="ja-JP" sz="2000">
                <a:solidFill>
                  <a:srgbClr val="FFFFFF"/>
                </a:solidFill>
                <a:latin typeface="ＭＳ Ｐゴシック"/>
                <a:ea typeface="ＭＳ Ｐゴシック"/>
                <a:cs typeface="ＭＳ Ｐゴシック"/>
              </a:rPr>
              <a:t>msec</a:t>
            </a:r>
          </a:p>
        </p:txBody>
      </p:sp>
      <p:sp>
        <p:nvSpPr>
          <p:cNvPr id="23" name="正方形/長方形 22">
            <a:extLst>
              <a:ext uri="{FF2B5EF4-FFF2-40B4-BE49-F238E27FC236}">
                <a16:creationId xmlns:a16="http://schemas.microsoft.com/office/drawing/2014/main" id="{1D9289C7-CAAE-4AFC-A97D-C1F0328FDD76}"/>
              </a:ext>
            </a:extLst>
          </p:cNvPr>
          <p:cNvSpPr/>
          <p:nvPr/>
        </p:nvSpPr>
        <p:spPr>
          <a:xfrm>
            <a:off x="6613454" y="2538368"/>
            <a:ext cx="1878419" cy="611417"/>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ＭＳ Ｐゴシック"/>
                <a:ea typeface="ＭＳ Ｐゴシック"/>
                <a:cs typeface="ＭＳ Ｐゴシック"/>
              </a:rPr>
              <a:t>数百</a:t>
            </a:r>
            <a:r>
              <a:rPr kumimoji="1" lang="en-US" altLang="ja-JP" sz="2000">
                <a:solidFill>
                  <a:srgbClr val="FFFFFF"/>
                </a:solidFill>
                <a:latin typeface="ＭＳ Ｐゴシック"/>
                <a:ea typeface="ＭＳ Ｐゴシック"/>
                <a:cs typeface="ＭＳ Ｐゴシック"/>
              </a:rPr>
              <a:t>M</a:t>
            </a:r>
            <a:r>
              <a:rPr kumimoji="1" lang="ja-JP" altLang="en-US" sz="2000">
                <a:solidFill>
                  <a:srgbClr val="FFFFFF"/>
                </a:solidFill>
                <a:latin typeface="ＭＳ Ｐゴシック"/>
                <a:ea typeface="ＭＳ Ｐゴシック"/>
                <a:cs typeface="ＭＳ Ｐゴシック"/>
              </a:rPr>
              <a:t>～数</a:t>
            </a:r>
            <a:r>
              <a:rPr kumimoji="1" lang="en-US" altLang="ja-JP" sz="2000">
                <a:solidFill>
                  <a:srgbClr val="FFFFFF"/>
                </a:solidFill>
                <a:latin typeface="ＭＳ Ｐゴシック"/>
                <a:ea typeface="ＭＳ Ｐゴシック"/>
                <a:cs typeface="ＭＳ Ｐゴシック"/>
              </a:rPr>
              <a:t>GHz</a:t>
            </a:r>
          </a:p>
        </p:txBody>
      </p:sp>
      <p:sp>
        <p:nvSpPr>
          <p:cNvPr id="28" name="テキスト ボックス 27">
            <a:extLst>
              <a:ext uri="{FF2B5EF4-FFF2-40B4-BE49-F238E27FC236}">
                <a16:creationId xmlns:a16="http://schemas.microsoft.com/office/drawing/2014/main" id="{5E26B46C-C36C-4BE9-8F2A-96F872E3B51B}"/>
              </a:ext>
            </a:extLst>
          </p:cNvPr>
          <p:cNvSpPr txBox="1"/>
          <p:nvPr/>
        </p:nvSpPr>
        <p:spPr>
          <a:xfrm>
            <a:off x="1880264" y="1796263"/>
            <a:ext cx="659155" cy="369332"/>
          </a:xfrm>
          <a:prstGeom prst="rect">
            <a:avLst/>
          </a:prstGeom>
          <a:noFill/>
        </p:spPr>
        <p:txBody>
          <a:bodyPr wrap="none" rtlCol="0">
            <a:spAutoFit/>
          </a:bodyPr>
          <a:lstStyle/>
          <a:p>
            <a:pPr algn="ctr"/>
            <a:r>
              <a:rPr kumimoji="1" lang="en-US" altLang="ja-JP"/>
              <a:t>CPU</a:t>
            </a:r>
            <a:endParaRPr kumimoji="1" lang="ja-JP" altLang="en-US"/>
          </a:p>
        </p:txBody>
      </p:sp>
      <p:sp>
        <p:nvSpPr>
          <p:cNvPr id="29" name="テキスト ボックス 28">
            <a:extLst>
              <a:ext uri="{FF2B5EF4-FFF2-40B4-BE49-F238E27FC236}">
                <a16:creationId xmlns:a16="http://schemas.microsoft.com/office/drawing/2014/main" id="{50F7D762-12B2-4A6A-A6A4-0FE090E7B3B7}"/>
              </a:ext>
            </a:extLst>
          </p:cNvPr>
          <p:cNvSpPr txBox="1"/>
          <p:nvPr/>
        </p:nvSpPr>
        <p:spPr>
          <a:xfrm>
            <a:off x="1770459" y="4720403"/>
            <a:ext cx="878767" cy="369332"/>
          </a:xfrm>
          <a:prstGeom prst="rect">
            <a:avLst/>
          </a:prstGeom>
          <a:noFill/>
        </p:spPr>
        <p:txBody>
          <a:bodyPr wrap="none" rtlCol="0">
            <a:spAutoFit/>
          </a:bodyPr>
          <a:lstStyle/>
          <a:p>
            <a:pPr algn="ctr"/>
            <a:r>
              <a:rPr kumimoji="1" lang="en-US" altLang="ja-JP"/>
              <a:t>DRAM</a:t>
            </a:r>
            <a:endParaRPr kumimoji="1" lang="ja-JP" altLang="en-US"/>
          </a:p>
        </p:txBody>
      </p:sp>
      <p:sp>
        <p:nvSpPr>
          <p:cNvPr id="30" name="テキスト ボックス 29">
            <a:extLst>
              <a:ext uri="{FF2B5EF4-FFF2-40B4-BE49-F238E27FC236}">
                <a16:creationId xmlns:a16="http://schemas.microsoft.com/office/drawing/2014/main" id="{1D0CF63E-F70F-4868-A4F6-5C59334940E0}"/>
              </a:ext>
            </a:extLst>
          </p:cNvPr>
          <p:cNvSpPr txBox="1"/>
          <p:nvPr/>
        </p:nvSpPr>
        <p:spPr>
          <a:xfrm>
            <a:off x="1859428" y="6231999"/>
            <a:ext cx="684803" cy="369332"/>
          </a:xfrm>
          <a:prstGeom prst="rect">
            <a:avLst/>
          </a:prstGeom>
          <a:noFill/>
        </p:spPr>
        <p:txBody>
          <a:bodyPr wrap="none" rtlCol="0">
            <a:spAutoFit/>
          </a:bodyPr>
          <a:lstStyle/>
          <a:p>
            <a:pPr algn="ctr"/>
            <a:r>
              <a:rPr kumimoji="1" lang="en-US" altLang="ja-JP"/>
              <a:t>HDD</a:t>
            </a:r>
            <a:endParaRPr kumimoji="1" lang="ja-JP" altLang="en-US"/>
          </a:p>
        </p:txBody>
      </p:sp>
      <p:sp>
        <p:nvSpPr>
          <p:cNvPr id="32" name="正方形/長方形 31">
            <a:extLst>
              <a:ext uri="{FF2B5EF4-FFF2-40B4-BE49-F238E27FC236}">
                <a16:creationId xmlns:a16="http://schemas.microsoft.com/office/drawing/2014/main" id="{73967EE3-AD8E-455B-BFC8-196A99A9F024}"/>
              </a:ext>
            </a:extLst>
          </p:cNvPr>
          <p:cNvSpPr/>
          <p:nvPr/>
        </p:nvSpPr>
        <p:spPr>
          <a:xfrm>
            <a:off x="6613453" y="3275502"/>
            <a:ext cx="1878419" cy="1615213"/>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ＭＳ Ｐゴシック"/>
                <a:ea typeface="ＭＳ Ｐゴシック"/>
                <a:cs typeface="ＭＳ Ｐゴシック"/>
              </a:rPr>
              <a:t>高速だが小容量で高価</a:t>
            </a:r>
            <a:endParaRPr kumimoji="1" lang="en-US" altLang="ja-JP">
              <a:solidFill>
                <a:srgbClr val="FFFFFF"/>
              </a:solidFill>
              <a:latin typeface="ＭＳ Ｐゴシック"/>
              <a:ea typeface="ＭＳ Ｐゴシック"/>
              <a:cs typeface="ＭＳ Ｐゴシック"/>
            </a:endParaRPr>
          </a:p>
          <a:p>
            <a:pPr algn="ctr"/>
            <a:endParaRPr kumimoji="1" lang="en-US" altLang="ja-JP" sz="1400">
              <a:solidFill>
                <a:srgbClr val="FFFFFF"/>
              </a:solidFill>
              <a:latin typeface="ＭＳ Ｐゴシック"/>
              <a:ea typeface="ＭＳ Ｐゴシック"/>
              <a:cs typeface="ＭＳ Ｐゴシック"/>
            </a:endParaRPr>
          </a:p>
          <a:p>
            <a:pPr algn="ctr"/>
            <a:r>
              <a:rPr kumimoji="1" lang="ja-JP" altLang="en-US" sz="1400">
                <a:solidFill>
                  <a:srgbClr val="FFFFFF"/>
                </a:solidFill>
                <a:latin typeface="ＭＳ Ｐゴシック"/>
                <a:ea typeface="ＭＳ Ｐゴシック"/>
                <a:cs typeface="ＭＳ Ｐゴシック"/>
              </a:rPr>
              <a:t>今後使うであろうデータをあらかじめ読み込んでおく</a:t>
            </a:r>
            <a:endParaRPr kumimoji="1" lang="en-US" altLang="ja-JP" sz="1400">
              <a:solidFill>
                <a:srgbClr val="FFFFFF"/>
              </a:solidFill>
              <a:latin typeface="ＭＳ Ｐゴシック"/>
              <a:ea typeface="ＭＳ Ｐゴシック"/>
              <a:cs typeface="ＭＳ Ｐゴシック"/>
            </a:endParaRPr>
          </a:p>
        </p:txBody>
      </p:sp>
      <p:sp>
        <p:nvSpPr>
          <p:cNvPr id="33" name="正方形/長方形 32">
            <a:extLst>
              <a:ext uri="{FF2B5EF4-FFF2-40B4-BE49-F238E27FC236}">
                <a16:creationId xmlns:a16="http://schemas.microsoft.com/office/drawing/2014/main" id="{A18C1001-0676-41C6-BC7A-D961F0062D5C}"/>
              </a:ext>
            </a:extLst>
          </p:cNvPr>
          <p:cNvSpPr/>
          <p:nvPr/>
        </p:nvSpPr>
        <p:spPr>
          <a:xfrm>
            <a:off x="6604583" y="1796263"/>
            <a:ext cx="1878419" cy="611417"/>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ＭＳ Ｐゴシック"/>
                <a:ea typeface="ＭＳ Ｐゴシック"/>
                <a:cs typeface="ＭＳ Ｐゴシック"/>
              </a:rPr>
              <a:t>キャッシュメモリ</a:t>
            </a:r>
            <a:endParaRPr kumimoji="1" lang="en-US" altLang="ja-JP" sz="2000">
              <a:solidFill>
                <a:srgbClr val="FFFFFF"/>
              </a:solidFill>
              <a:latin typeface="ＭＳ Ｐゴシック"/>
              <a:ea typeface="ＭＳ Ｐゴシック"/>
              <a:cs typeface="ＭＳ Ｐゴシック"/>
            </a:endParaRPr>
          </a:p>
        </p:txBody>
      </p:sp>
      <p:sp>
        <p:nvSpPr>
          <p:cNvPr id="3" name="矢印: 環状 2">
            <a:extLst>
              <a:ext uri="{FF2B5EF4-FFF2-40B4-BE49-F238E27FC236}">
                <a16:creationId xmlns:a16="http://schemas.microsoft.com/office/drawing/2014/main" id="{161969DE-D2F0-4090-A745-A49B226920B1}"/>
              </a:ext>
            </a:extLst>
          </p:cNvPr>
          <p:cNvSpPr/>
          <p:nvPr/>
        </p:nvSpPr>
        <p:spPr>
          <a:xfrm flipV="1">
            <a:off x="5436864" y="1418408"/>
            <a:ext cx="448184" cy="962076"/>
          </a:xfrm>
          <a:prstGeom prst="circularArrow">
            <a:avLst/>
          </a:prstGeom>
          <a:solidFill>
            <a:srgbClr val="C00000"/>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1" name="矢印: 環状 30">
            <a:extLst>
              <a:ext uri="{FF2B5EF4-FFF2-40B4-BE49-F238E27FC236}">
                <a16:creationId xmlns:a16="http://schemas.microsoft.com/office/drawing/2014/main" id="{19E72310-F90D-42BE-B477-906263FD3A02}"/>
              </a:ext>
            </a:extLst>
          </p:cNvPr>
          <p:cNvSpPr/>
          <p:nvPr/>
        </p:nvSpPr>
        <p:spPr>
          <a:xfrm flipV="1">
            <a:off x="1985749" y="861643"/>
            <a:ext cx="448184" cy="2899037"/>
          </a:xfrm>
          <a:prstGeom prst="circularArrow">
            <a:avLst/>
          </a:prstGeom>
          <a:solidFill>
            <a:srgbClr val="C00000"/>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Tree>
    <p:extLst>
      <p:ext uri="{BB962C8B-B14F-4D97-AF65-F5344CB8AC3E}">
        <p14:creationId xmlns:p14="http://schemas.microsoft.com/office/powerpoint/2010/main" val="334583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left)">
                                      <p:cBhvr>
                                        <p:cTn id="70" dur="500"/>
                                        <p:tgtEl>
                                          <p:spTgt spid="3"/>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wipe(left)">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24" grpId="0" animBg="1"/>
      <p:bldP spid="20" grpId="0" animBg="1"/>
      <p:bldP spid="21" grpId="0" animBg="1"/>
      <p:bldP spid="22" grpId="0" animBg="1"/>
      <p:bldP spid="23" grpId="0" animBg="1"/>
      <p:bldP spid="28" grpId="0"/>
      <p:bldP spid="29" grpId="0"/>
      <p:bldP spid="30" grpId="0"/>
      <p:bldP spid="32" grpId="0" animBg="1"/>
      <p:bldP spid="33" grpId="0" animBg="1"/>
      <p:bldP spid="3"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11AAFE-ABB9-40A1-A86C-8ED66A1582CB}"/>
              </a:ext>
            </a:extLst>
          </p:cNvPr>
          <p:cNvSpPr>
            <a:spLocks noGrp="1"/>
          </p:cNvSpPr>
          <p:nvPr>
            <p:ph type="title"/>
          </p:nvPr>
        </p:nvSpPr>
        <p:spPr/>
        <p:txBody>
          <a:bodyPr/>
          <a:lstStyle/>
          <a:p>
            <a:r>
              <a:rPr kumimoji="1" lang="ja-JP" altLang="en-US" dirty="0"/>
              <a:t>メモリ階層</a:t>
            </a:r>
          </a:p>
        </p:txBody>
      </p:sp>
      <p:pic>
        <p:nvPicPr>
          <p:cNvPr id="3" name="グラフィックス 2">
            <a:extLst>
              <a:ext uri="{FF2B5EF4-FFF2-40B4-BE49-F238E27FC236}">
                <a16:creationId xmlns:a16="http://schemas.microsoft.com/office/drawing/2014/main" id="{684C093F-6AFD-4A9B-96A9-C6ECE713E2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5460" y="2129045"/>
            <a:ext cx="838200" cy="838200"/>
          </a:xfrm>
          <a:prstGeom prst="rect">
            <a:avLst/>
          </a:prstGeom>
        </p:spPr>
      </p:pic>
      <p:pic>
        <p:nvPicPr>
          <p:cNvPr id="4" name="グラフィックス 3">
            <a:extLst>
              <a:ext uri="{FF2B5EF4-FFF2-40B4-BE49-F238E27FC236}">
                <a16:creationId xmlns:a16="http://schemas.microsoft.com/office/drawing/2014/main" id="{33BA2B58-F68A-4362-967B-275BCDE051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48743" y="2129045"/>
            <a:ext cx="838200" cy="838200"/>
          </a:xfrm>
          <a:prstGeom prst="rect">
            <a:avLst/>
          </a:prstGeom>
        </p:spPr>
      </p:pic>
      <p:pic>
        <p:nvPicPr>
          <p:cNvPr id="5" name="グラフィックス 4">
            <a:extLst>
              <a:ext uri="{FF2B5EF4-FFF2-40B4-BE49-F238E27FC236}">
                <a16:creationId xmlns:a16="http://schemas.microsoft.com/office/drawing/2014/main" id="{8C3236CF-1F67-486F-B4F2-013B6EC4AB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50982" y="2129045"/>
            <a:ext cx="838200" cy="838200"/>
          </a:xfrm>
          <a:prstGeom prst="rect">
            <a:avLst/>
          </a:prstGeom>
        </p:spPr>
      </p:pic>
      <p:sp>
        <p:nvSpPr>
          <p:cNvPr id="10" name="正方形/長方形 9">
            <a:extLst>
              <a:ext uri="{FF2B5EF4-FFF2-40B4-BE49-F238E27FC236}">
                <a16:creationId xmlns:a16="http://schemas.microsoft.com/office/drawing/2014/main" id="{3DE20448-B20A-44BC-86CE-C84E6FD99823}"/>
              </a:ext>
            </a:extLst>
          </p:cNvPr>
          <p:cNvSpPr/>
          <p:nvPr/>
        </p:nvSpPr>
        <p:spPr>
          <a:xfrm>
            <a:off x="5450982" y="961811"/>
            <a:ext cx="838200" cy="257386"/>
          </a:xfrm>
          <a:prstGeom prst="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chemeClr val="bg1"/>
                </a:solidFill>
                <a:latin typeface="+mj-lt"/>
                <a:ea typeface="+mj-ea"/>
                <a:cs typeface="ＭＳ Ｐゴシック"/>
              </a:rPr>
              <a:t>中速</a:t>
            </a:r>
          </a:p>
        </p:txBody>
      </p:sp>
      <p:sp>
        <p:nvSpPr>
          <p:cNvPr id="11" name="正方形/長方形 10">
            <a:extLst>
              <a:ext uri="{FF2B5EF4-FFF2-40B4-BE49-F238E27FC236}">
                <a16:creationId xmlns:a16="http://schemas.microsoft.com/office/drawing/2014/main" id="{29AA2EA2-25CB-4228-854A-336D53414354}"/>
              </a:ext>
            </a:extLst>
          </p:cNvPr>
          <p:cNvSpPr/>
          <p:nvPr/>
        </p:nvSpPr>
        <p:spPr>
          <a:xfrm>
            <a:off x="5450982" y="1260939"/>
            <a:ext cx="838200" cy="257386"/>
          </a:xfrm>
          <a:prstGeom prst="rect">
            <a:avLst/>
          </a:prstGeom>
          <a:solidFill>
            <a:srgbClr val="C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chemeClr val="bg1"/>
                </a:solidFill>
                <a:latin typeface="+mj-lt"/>
                <a:ea typeface="+mj-ea"/>
                <a:cs typeface="ＭＳ Ｐゴシック"/>
              </a:rPr>
              <a:t>安価</a:t>
            </a:r>
          </a:p>
        </p:txBody>
      </p:sp>
      <p:sp>
        <p:nvSpPr>
          <p:cNvPr id="12" name="正方形/長方形 11">
            <a:extLst>
              <a:ext uri="{FF2B5EF4-FFF2-40B4-BE49-F238E27FC236}">
                <a16:creationId xmlns:a16="http://schemas.microsoft.com/office/drawing/2014/main" id="{8B1FAF6F-ED6A-4618-827A-8ECC52E04E8F}"/>
              </a:ext>
            </a:extLst>
          </p:cNvPr>
          <p:cNvSpPr/>
          <p:nvPr/>
        </p:nvSpPr>
        <p:spPr>
          <a:xfrm>
            <a:off x="5450982" y="1553293"/>
            <a:ext cx="838200" cy="257386"/>
          </a:xfrm>
          <a:prstGeom prst="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chemeClr val="bg1"/>
                </a:solidFill>
                <a:latin typeface="+mj-lt"/>
                <a:ea typeface="+mj-ea"/>
                <a:cs typeface="ＭＳ Ｐゴシック"/>
              </a:rPr>
              <a:t>中容量</a:t>
            </a:r>
          </a:p>
        </p:txBody>
      </p:sp>
      <p:sp>
        <p:nvSpPr>
          <p:cNvPr id="13" name="正方形/長方形 12">
            <a:extLst>
              <a:ext uri="{FF2B5EF4-FFF2-40B4-BE49-F238E27FC236}">
                <a16:creationId xmlns:a16="http://schemas.microsoft.com/office/drawing/2014/main" id="{F046D299-2717-4792-B82B-5C6B08228A7D}"/>
              </a:ext>
            </a:extLst>
          </p:cNvPr>
          <p:cNvSpPr/>
          <p:nvPr/>
        </p:nvSpPr>
        <p:spPr>
          <a:xfrm>
            <a:off x="7848743" y="961811"/>
            <a:ext cx="838200" cy="257386"/>
          </a:xfrm>
          <a:prstGeom prst="rect">
            <a:avLst/>
          </a:prstGeom>
          <a:solidFill>
            <a:schemeClr val="tx1">
              <a:lumMod val="50000"/>
              <a:lumOff val="5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chemeClr val="bg1"/>
                </a:solidFill>
                <a:latin typeface="+mj-lt"/>
                <a:ea typeface="+mj-ea"/>
                <a:cs typeface="ＭＳ Ｐゴシック"/>
              </a:rPr>
              <a:t>低速</a:t>
            </a:r>
          </a:p>
        </p:txBody>
      </p:sp>
      <p:sp>
        <p:nvSpPr>
          <p:cNvPr id="14" name="正方形/長方形 13">
            <a:extLst>
              <a:ext uri="{FF2B5EF4-FFF2-40B4-BE49-F238E27FC236}">
                <a16:creationId xmlns:a16="http://schemas.microsoft.com/office/drawing/2014/main" id="{919FA358-C581-4FF8-AB7B-BB07A790E065}"/>
              </a:ext>
            </a:extLst>
          </p:cNvPr>
          <p:cNvSpPr/>
          <p:nvPr/>
        </p:nvSpPr>
        <p:spPr>
          <a:xfrm>
            <a:off x="7848743" y="1260939"/>
            <a:ext cx="838200" cy="257386"/>
          </a:xfrm>
          <a:prstGeom prst="rect">
            <a:avLst/>
          </a:prstGeom>
          <a:solidFill>
            <a:srgbClr val="C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chemeClr val="bg1"/>
                </a:solidFill>
                <a:latin typeface="+mj-lt"/>
                <a:ea typeface="+mj-ea"/>
                <a:cs typeface="ＭＳ Ｐゴシック"/>
              </a:rPr>
              <a:t>超安価</a:t>
            </a:r>
          </a:p>
        </p:txBody>
      </p:sp>
      <p:sp>
        <p:nvSpPr>
          <p:cNvPr id="15" name="正方形/長方形 14">
            <a:extLst>
              <a:ext uri="{FF2B5EF4-FFF2-40B4-BE49-F238E27FC236}">
                <a16:creationId xmlns:a16="http://schemas.microsoft.com/office/drawing/2014/main" id="{48C450A5-3ACF-43C6-858B-C2BBED48674B}"/>
              </a:ext>
            </a:extLst>
          </p:cNvPr>
          <p:cNvSpPr/>
          <p:nvPr/>
        </p:nvSpPr>
        <p:spPr>
          <a:xfrm>
            <a:off x="7848743" y="1553293"/>
            <a:ext cx="838200" cy="257386"/>
          </a:xfrm>
          <a:prstGeom prst="rect">
            <a:avLst/>
          </a:prstGeom>
          <a:solidFill>
            <a:srgbClr val="C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chemeClr val="bg1"/>
                </a:solidFill>
                <a:latin typeface="+mj-lt"/>
                <a:ea typeface="+mj-ea"/>
                <a:cs typeface="ＭＳ Ｐゴシック"/>
              </a:rPr>
              <a:t>大容量</a:t>
            </a:r>
          </a:p>
        </p:txBody>
      </p:sp>
      <p:sp>
        <p:nvSpPr>
          <p:cNvPr id="16" name="テキスト ボックス 15">
            <a:extLst>
              <a:ext uri="{FF2B5EF4-FFF2-40B4-BE49-F238E27FC236}">
                <a16:creationId xmlns:a16="http://schemas.microsoft.com/office/drawing/2014/main" id="{DA67A99D-3969-4AAA-81F7-113059785FC7}"/>
              </a:ext>
            </a:extLst>
          </p:cNvPr>
          <p:cNvSpPr txBox="1"/>
          <p:nvPr/>
        </p:nvSpPr>
        <p:spPr>
          <a:xfrm>
            <a:off x="744982" y="3147814"/>
            <a:ext cx="659155" cy="369332"/>
          </a:xfrm>
          <a:prstGeom prst="rect">
            <a:avLst/>
          </a:prstGeom>
          <a:noFill/>
        </p:spPr>
        <p:txBody>
          <a:bodyPr wrap="none" rtlCol="0">
            <a:spAutoFit/>
          </a:bodyPr>
          <a:lstStyle/>
          <a:p>
            <a:pPr algn="ctr"/>
            <a:r>
              <a:rPr kumimoji="1" lang="en-US" altLang="ja-JP" dirty="0"/>
              <a:t>CPU</a:t>
            </a:r>
            <a:endParaRPr kumimoji="1" lang="ja-JP" altLang="en-US" dirty="0"/>
          </a:p>
        </p:txBody>
      </p:sp>
      <p:sp>
        <p:nvSpPr>
          <p:cNvPr id="18" name="テキスト ボックス 17">
            <a:extLst>
              <a:ext uri="{FF2B5EF4-FFF2-40B4-BE49-F238E27FC236}">
                <a16:creationId xmlns:a16="http://schemas.microsoft.com/office/drawing/2014/main" id="{6E90D54E-5EE0-4AA5-B384-F437C3566BF9}"/>
              </a:ext>
            </a:extLst>
          </p:cNvPr>
          <p:cNvSpPr txBox="1"/>
          <p:nvPr/>
        </p:nvSpPr>
        <p:spPr>
          <a:xfrm>
            <a:off x="5430702" y="3147814"/>
            <a:ext cx="878767" cy="369332"/>
          </a:xfrm>
          <a:prstGeom prst="rect">
            <a:avLst/>
          </a:prstGeom>
          <a:noFill/>
        </p:spPr>
        <p:txBody>
          <a:bodyPr wrap="none" rtlCol="0">
            <a:spAutoFit/>
          </a:bodyPr>
          <a:lstStyle/>
          <a:p>
            <a:pPr algn="ctr"/>
            <a:r>
              <a:rPr kumimoji="1" lang="en-US" altLang="ja-JP" dirty="0"/>
              <a:t>DRAM</a:t>
            </a:r>
            <a:endParaRPr kumimoji="1" lang="ja-JP" altLang="en-US" dirty="0"/>
          </a:p>
        </p:txBody>
      </p:sp>
      <p:sp>
        <p:nvSpPr>
          <p:cNvPr id="19" name="テキスト ボックス 18">
            <a:extLst>
              <a:ext uri="{FF2B5EF4-FFF2-40B4-BE49-F238E27FC236}">
                <a16:creationId xmlns:a16="http://schemas.microsoft.com/office/drawing/2014/main" id="{F202C62B-D66D-431E-AB45-72F60CF9BF2C}"/>
              </a:ext>
            </a:extLst>
          </p:cNvPr>
          <p:cNvSpPr txBox="1"/>
          <p:nvPr/>
        </p:nvSpPr>
        <p:spPr>
          <a:xfrm>
            <a:off x="7925442" y="3151016"/>
            <a:ext cx="684803" cy="369332"/>
          </a:xfrm>
          <a:prstGeom prst="rect">
            <a:avLst/>
          </a:prstGeom>
          <a:noFill/>
        </p:spPr>
        <p:txBody>
          <a:bodyPr wrap="none" rtlCol="0">
            <a:spAutoFit/>
          </a:bodyPr>
          <a:lstStyle/>
          <a:p>
            <a:pPr algn="ctr"/>
            <a:r>
              <a:rPr kumimoji="1" lang="en-US" altLang="ja-JP" dirty="0"/>
              <a:t>HDD</a:t>
            </a:r>
            <a:endParaRPr kumimoji="1" lang="ja-JP" altLang="en-US" dirty="0"/>
          </a:p>
        </p:txBody>
      </p:sp>
      <p:sp>
        <p:nvSpPr>
          <p:cNvPr id="20" name="正方形/長方形 19">
            <a:extLst>
              <a:ext uri="{FF2B5EF4-FFF2-40B4-BE49-F238E27FC236}">
                <a16:creationId xmlns:a16="http://schemas.microsoft.com/office/drawing/2014/main" id="{5A6DFC4A-F909-4F0E-995A-56556074D0D5}"/>
              </a:ext>
            </a:extLst>
          </p:cNvPr>
          <p:cNvSpPr/>
          <p:nvPr/>
        </p:nvSpPr>
        <p:spPr>
          <a:xfrm>
            <a:off x="7848743" y="3890755"/>
            <a:ext cx="838200" cy="2442312"/>
          </a:xfrm>
          <a:prstGeom prst="rect">
            <a:avLst/>
          </a:prstGeom>
          <a:solidFill>
            <a:schemeClr val="tx1">
              <a:lumMod val="50000"/>
              <a:lumOff val="5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chemeClr val="bg1"/>
                </a:solidFill>
                <a:latin typeface="+mj-lt"/>
                <a:ea typeface="+mj-ea"/>
                <a:cs typeface="ＭＳ Ｐゴシック"/>
              </a:rPr>
              <a:t>プログラム</a:t>
            </a:r>
            <a:endParaRPr kumimoji="1" lang="en-US" altLang="ja-JP" sz="1000" dirty="0">
              <a:solidFill>
                <a:schemeClr val="bg1"/>
              </a:solidFill>
              <a:latin typeface="+mj-lt"/>
              <a:ea typeface="+mj-ea"/>
              <a:cs typeface="ＭＳ Ｐゴシック"/>
            </a:endParaRPr>
          </a:p>
          <a:p>
            <a:pPr algn="ctr"/>
            <a:r>
              <a:rPr kumimoji="1" lang="ja-JP" altLang="en-US" sz="1000" dirty="0">
                <a:solidFill>
                  <a:schemeClr val="bg1"/>
                </a:solidFill>
                <a:latin typeface="+mj-lt"/>
                <a:ea typeface="+mj-ea"/>
                <a:cs typeface="ＭＳ Ｐゴシック"/>
              </a:rPr>
              <a:t>データ</a:t>
            </a:r>
          </a:p>
        </p:txBody>
      </p:sp>
      <p:sp>
        <p:nvSpPr>
          <p:cNvPr id="21" name="正方形/長方形 20">
            <a:extLst>
              <a:ext uri="{FF2B5EF4-FFF2-40B4-BE49-F238E27FC236}">
                <a16:creationId xmlns:a16="http://schemas.microsoft.com/office/drawing/2014/main" id="{2F0997CA-828D-48EA-A9F5-DD7D7431A4FA}"/>
              </a:ext>
            </a:extLst>
          </p:cNvPr>
          <p:cNvSpPr/>
          <p:nvPr/>
        </p:nvSpPr>
        <p:spPr>
          <a:xfrm>
            <a:off x="5450982" y="3888992"/>
            <a:ext cx="838200" cy="1312928"/>
          </a:xfrm>
          <a:prstGeom prst="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chemeClr val="bg1"/>
                </a:solidFill>
                <a:latin typeface="+mj-lt"/>
                <a:ea typeface="+mj-ea"/>
                <a:cs typeface="ＭＳ Ｐゴシック"/>
              </a:rPr>
              <a:t>プログラム</a:t>
            </a:r>
            <a:endParaRPr kumimoji="1" lang="en-US" altLang="ja-JP" sz="1000" dirty="0">
              <a:solidFill>
                <a:schemeClr val="bg1"/>
              </a:solidFill>
              <a:latin typeface="+mj-lt"/>
              <a:ea typeface="+mj-ea"/>
              <a:cs typeface="ＭＳ Ｐゴシック"/>
            </a:endParaRPr>
          </a:p>
          <a:p>
            <a:pPr algn="ctr"/>
            <a:r>
              <a:rPr kumimoji="1" lang="ja-JP" altLang="en-US" sz="1000" dirty="0">
                <a:solidFill>
                  <a:schemeClr val="bg1"/>
                </a:solidFill>
                <a:latin typeface="+mj-lt"/>
                <a:ea typeface="+mj-ea"/>
                <a:cs typeface="ＭＳ Ｐゴシック"/>
              </a:rPr>
              <a:t>データ</a:t>
            </a:r>
          </a:p>
        </p:txBody>
      </p:sp>
      <p:sp>
        <p:nvSpPr>
          <p:cNvPr id="22" name="矢印: 左 21">
            <a:extLst>
              <a:ext uri="{FF2B5EF4-FFF2-40B4-BE49-F238E27FC236}">
                <a16:creationId xmlns:a16="http://schemas.microsoft.com/office/drawing/2014/main" id="{156C1861-DAD6-4077-B5F7-10A2A2932AA3}"/>
              </a:ext>
            </a:extLst>
          </p:cNvPr>
          <p:cNvSpPr/>
          <p:nvPr/>
        </p:nvSpPr>
        <p:spPr>
          <a:xfrm>
            <a:off x="6678506" y="3890755"/>
            <a:ext cx="697653" cy="1250205"/>
          </a:xfrm>
          <a:prstGeom prst="leftArrow">
            <a:avLst/>
          </a:prstGeom>
          <a:solidFill>
            <a:schemeClr val="tx1">
              <a:lumMod val="50000"/>
              <a:lumOff val="50000"/>
            </a:schemeClr>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3" name="矢印: 右 22">
            <a:extLst>
              <a:ext uri="{FF2B5EF4-FFF2-40B4-BE49-F238E27FC236}">
                <a16:creationId xmlns:a16="http://schemas.microsoft.com/office/drawing/2014/main" id="{678F5979-062C-459A-BCDB-D9F9543DCA73}"/>
              </a:ext>
            </a:extLst>
          </p:cNvPr>
          <p:cNvSpPr/>
          <p:nvPr/>
        </p:nvSpPr>
        <p:spPr>
          <a:xfrm>
            <a:off x="2219255" y="4361929"/>
            <a:ext cx="2506131" cy="153928"/>
          </a:xfrm>
          <a:prstGeom prst="rightArrow">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4" name="矢印: 左 23">
            <a:extLst>
              <a:ext uri="{FF2B5EF4-FFF2-40B4-BE49-F238E27FC236}">
                <a16:creationId xmlns:a16="http://schemas.microsoft.com/office/drawing/2014/main" id="{00CED493-F856-4300-9121-099A23A51DA2}"/>
              </a:ext>
            </a:extLst>
          </p:cNvPr>
          <p:cNvSpPr/>
          <p:nvPr/>
        </p:nvSpPr>
        <p:spPr>
          <a:xfrm>
            <a:off x="2219255" y="4519463"/>
            <a:ext cx="2506131" cy="157743"/>
          </a:xfrm>
          <a:prstGeom prst="leftArrow">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Tree>
    <p:extLst>
      <p:ext uri="{BB962C8B-B14F-4D97-AF65-F5344CB8AC3E}">
        <p14:creationId xmlns:p14="http://schemas.microsoft.com/office/powerpoint/2010/main" val="391375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right)">
                                      <p:cBhvr>
                                        <p:cTn id="50" dur="500"/>
                                        <p:tgtEl>
                                          <p:spTgt spid="22"/>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left)">
                                      <p:cBhvr>
                                        <p:cTn id="59" dur="500"/>
                                        <p:tgtEl>
                                          <p:spTgt spid="23"/>
                                        </p:tgtEl>
                                      </p:cBhvr>
                                    </p:animEffect>
                                  </p:childTnLst>
                                </p:cTn>
                              </p:par>
                            </p:childTnLst>
                          </p:cTn>
                        </p:par>
                        <p:par>
                          <p:cTn id="60" fill="hold">
                            <p:stCondLst>
                              <p:cond delay="500"/>
                            </p:stCondLst>
                            <p:childTnLst>
                              <p:par>
                                <p:cTn id="61" presetID="22" presetClass="entr" presetSubtype="2"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right)">
                                      <p:cBhvr>
                                        <p:cTn id="6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p:bldP spid="18" grpId="0"/>
      <p:bldP spid="19" grpId="0"/>
      <p:bldP spid="20" grpId="0" animBg="1"/>
      <p:bldP spid="21" grpId="0" animBg="1"/>
      <p:bldP spid="22"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11AAFE-ABB9-40A1-A86C-8ED66A1582CB}"/>
              </a:ext>
            </a:extLst>
          </p:cNvPr>
          <p:cNvSpPr>
            <a:spLocks noGrp="1"/>
          </p:cNvSpPr>
          <p:nvPr>
            <p:ph type="title"/>
          </p:nvPr>
        </p:nvSpPr>
        <p:spPr/>
        <p:txBody>
          <a:bodyPr/>
          <a:lstStyle/>
          <a:p>
            <a:r>
              <a:rPr kumimoji="1" lang="ja-JP" altLang="en-US" dirty="0"/>
              <a:t>キャッシュメモリ</a:t>
            </a:r>
          </a:p>
        </p:txBody>
      </p:sp>
      <p:pic>
        <p:nvPicPr>
          <p:cNvPr id="3" name="グラフィックス 2">
            <a:extLst>
              <a:ext uri="{FF2B5EF4-FFF2-40B4-BE49-F238E27FC236}">
                <a16:creationId xmlns:a16="http://schemas.microsoft.com/office/drawing/2014/main" id="{684C093F-6AFD-4A9B-96A9-C6ECE713E2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5460" y="2129045"/>
            <a:ext cx="838200" cy="838200"/>
          </a:xfrm>
          <a:prstGeom prst="rect">
            <a:avLst/>
          </a:prstGeom>
        </p:spPr>
      </p:pic>
      <p:pic>
        <p:nvPicPr>
          <p:cNvPr id="4" name="グラフィックス 3">
            <a:extLst>
              <a:ext uri="{FF2B5EF4-FFF2-40B4-BE49-F238E27FC236}">
                <a16:creationId xmlns:a16="http://schemas.microsoft.com/office/drawing/2014/main" id="{33BA2B58-F68A-4362-967B-275BCDE051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48743" y="2129045"/>
            <a:ext cx="838200" cy="838200"/>
          </a:xfrm>
          <a:prstGeom prst="rect">
            <a:avLst/>
          </a:prstGeom>
        </p:spPr>
      </p:pic>
      <p:pic>
        <p:nvPicPr>
          <p:cNvPr id="5" name="グラフィックス 4">
            <a:extLst>
              <a:ext uri="{FF2B5EF4-FFF2-40B4-BE49-F238E27FC236}">
                <a16:creationId xmlns:a16="http://schemas.microsoft.com/office/drawing/2014/main" id="{8C3236CF-1F67-486F-B4F2-013B6EC4AB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50982" y="2129045"/>
            <a:ext cx="838200" cy="838200"/>
          </a:xfrm>
          <a:prstGeom prst="rect">
            <a:avLst/>
          </a:prstGeom>
        </p:spPr>
      </p:pic>
      <p:pic>
        <p:nvPicPr>
          <p:cNvPr id="6" name="グラフィックス 5">
            <a:extLst>
              <a:ext uri="{FF2B5EF4-FFF2-40B4-BE49-F238E27FC236}">
                <a16:creationId xmlns:a16="http://schemas.microsoft.com/office/drawing/2014/main" id="{ACF5C5BF-0865-4213-A38B-8CBEF083E15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53221" y="2129045"/>
            <a:ext cx="838200" cy="838200"/>
          </a:xfrm>
          <a:prstGeom prst="rect">
            <a:avLst/>
          </a:prstGeom>
        </p:spPr>
      </p:pic>
      <p:sp>
        <p:nvSpPr>
          <p:cNvPr id="7" name="正方形/長方形 6">
            <a:extLst>
              <a:ext uri="{FF2B5EF4-FFF2-40B4-BE49-F238E27FC236}">
                <a16:creationId xmlns:a16="http://schemas.microsoft.com/office/drawing/2014/main" id="{6E7A1649-D3DC-495E-A9BF-1BB0F1883C8F}"/>
              </a:ext>
            </a:extLst>
          </p:cNvPr>
          <p:cNvSpPr/>
          <p:nvPr/>
        </p:nvSpPr>
        <p:spPr>
          <a:xfrm>
            <a:off x="3053221" y="961811"/>
            <a:ext cx="838200" cy="257386"/>
          </a:xfrm>
          <a:prstGeom prst="rect">
            <a:avLst/>
          </a:prstGeom>
          <a:solidFill>
            <a:srgbClr val="C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chemeClr val="bg1"/>
                </a:solidFill>
                <a:latin typeface="+mj-lt"/>
                <a:ea typeface="+mj-ea"/>
                <a:cs typeface="ＭＳ Ｐゴシック"/>
              </a:rPr>
              <a:t>高速</a:t>
            </a:r>
          </a:p>
        </p:txBody>
      </p:sp>
      <p:sp>
        <p:nvSpPr>
          <p:cNvPr id="8" name="正方形/長方形 7">
            <a:extLst>
              <a:ext uri="{FF2B5EF4-FFF2-40B4-BE49-F238E27FC236}">
                <a16:creationId xmlns:a16="http://schemas.microsoft.com/office/drawing/2014/main" id="{EA2B58A7-CAF6-4501-9F41-446034E966E4}"/>
              </a:ext>
            </a:extLst>
          </p:cNvPr>
          <p:cNvSpPr/>
          <p:nvPr/>
        </p:nvSpPr>
        <p:spPr>
          <a:xfrm>
            <a:off x="3053221" y="1260939"/>
            <a:ext cx="838200" cy="257386"/>
          </a:xfrm>
          <a:prstGeom prst="rect">
            <a:avLst/>
          </a:prstGeom>
          <a:solidFill>
            <a:srgbClr val="C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chemeClr val="bg1"/>
                </a:solidFill>
                <a:latin typeface="+mj-lt"/>
                <a:ea typeface="+mj-ea"/>
                <a:cs typeface="ＭＳ Ｐゴシック"/>
              </a:rPr>
              <a:t>高価</a:t>
            </a:r>
          </a:p>
        </p:txBody>
      </p:sp>
      <p:sp>
        <p:nvSpPr>
          <p:cNvPr id="9" name="正方形/長方形 8">
            <a:extLst>
              <a:ext uri="{FF2B5EF4-FFF2-40B4-BE49-F238E27FC236}">
                <a16:creationId xmlns:a16="http://schemas.microsoft.com/office/drawing/2014/main" id="{5E338FAA-BF29-422B-809D-36A32A399E90}"/>
              </a:ext>
            </a:extLst>
          </p:cNvPr>
          <p:cNvSpPr/>
          <p:nvPr/>
        </p:nvSpPr>
        <p:spPr>
          <a:xfrm>
            <a:off x="3053221" y="1553293"/>
            <a:ext cx="838200" cy="257386"/>
          </a:xfrm>
          <a:prstGeom prst="rect">
            <a:avLst/>
          </a:prstGeom>
          <a:solidFill>
            <a:schemeClr val="tx1">
              <a:lumMod val="50000"/>
              <a:lumOff val="5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chemeClr val="bg1"/>
                </a:solidFill>
                <a:latin typeface="+mj-lt"/>
                <a:ea typeface="+mj-ea"/>
                <a:cs typeface="ＭＳ Ｐゴシック"/>
              </a:rPr>
              <a:t>小容量</a:t>
            </a:r>
          </a:p>
        </p:txBody>
      </p:sp>
      <p:sp>
        <p:nvSpPr>
          <p:cNvPr id="10" name="正方形/長方形 9">
            <a:extLst>
              <a:ext uri="{FF2B5EF4-FFF2-40B4-BE49-F238E27FC236}">
                <a16:creationId xmlns:a16="http://schemas.microsoft.com/office/drawing/2014/main" id="{3DE20448-B20A-44BC-86CE-C84E6FD99823}"/>
              </a:ext>
            </a:extLst>
          </p:cNvPr>
          <p:cNvSpPr/>
          <p:nvPr/>
        </p:nvSpPr>
        <p:spPr>
          <a:xfrm>
            <a:off x="5450982" y="961811"/>
            <a:ext cx="838200" cy="257386"/>
          </a:xfrm>
          <a:prstGeom prst="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chemeClr val="bg1"/>
                </a:solidFill>
                <a:latin typeface="+mj-lt"/>
                <a:ea typeface="+mj-ea"/>
                <a:cs typeface="ＭＳ Ｐゴシック"/>
              </a:rPr>
              <a:t>中速</a:t>
            </a:r>
          </a:p>
        </p:txBody>
      </p:sp>
      <p:sp>
        <p:nvSpPr>
          <p:cNvPr id="11" name="正方形/長方形 10">
            <a:extLst>
              <a:ext uri="{FF2B5EF4-FFF2-40B4-BE49-F238E27FC236}">
                <a16:creationId xmlns:a16="http://schemas.microsoft.com/office/drawing/2014/main" id="{29AA2EA2-25CB-4228-854A-336D53414354}"/>
              </a:ext>
            </a:extLst>
          </p:cNvPr>
          <p:cNvSpPr/>
          <p:nvPr/>
        </p:nvSpPr>
        <p:spPr>
          <a:xfrm>
            <a:off x="5450982" y="1260939"/>
            <a:ext cx="838200" cy="257386"/>
          </a:xfrm>
          <a:prstGeom prst="rect">
            <a:avLst/>
          </a:prstGeom>
          <a:solidFill>
            <a:srgbClr val="C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chemeClr val="bg1"/>
                </a:solidFill>
                <a:latin typeface="+mj-lt"/>
                <a:ea typeface="+mj-ea"/>
                <a:cs typeface="ＭＳ Ｐゴシック"/>
              </a:rPr>
              <a:t>安価</a:t>
            </a:r>
          </a:p>
        </p:txBody>
      </p:sp>
      <p:sp>
        <p:nvSpPr>
          <p:cNvPr id="12" name="正方形/長方形 11">
            <a:extLst>
              <a:ext uri="{FF2B5EF4-FFF2-40B4-BE49-F238E27FC236}">
                <a16:creationId xmlns:a16="http://schemas.microsoft.com/office/drawing/2014/main" id="{8B1FAF6F-ED6A-4618-827A-8ECC52E04E8F}"/>
              </a:ext>
            </a:extLst>
          </p:cNvPr>
          <p:cNvSpPr/>
          <p:nvPr/>
        </p:nvSpPr>
        <p:spPr>
          <a:xfrm>
            <a:off x="5450982" y="1553293"/>
            <a:ext cx="838200" cy="257386"/>
          </a:xfrm>
          <a:prstGeom prst="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chemeClr val="bg1"/>
                </a:solidFill>
                <a:latin typeface="+mj-lt"/>
                <a:ea typeface="+mj-ea"/>
                <a:cs typeface="ＭＳ Ｐゴシック"/>
              </a:rPr>
              <a:t>中容量</a:t>
            </a:r>
          </a:p>
        </p:txBody>
      </p:sp>
      <p:sp>
        <p:nvSpPr>
          <p:cNvPr id="13" name="正方形/長方形 12">
            <a:extLst>
              <a:ext uri="{FF2B5EF4-FFF2-40B4-BE49-F238E27FC236}">
                <a16:creationId xmlns:a16="http://schemas.microsoft.com/office/drawing/2014/main" id="{F046D299-2717-4792-B82B-5C6B08228A7D}"/>
              </a:ext>
            </a:extLst>
          </p:cNvPr>
          <p:cNvSpPr/>
          <p:nvPr/>
        </p:nvSpPr>
        <p:spPr>
          <a:xfrm>
            <a:off x="7848743" y="961811"/>
            <a:ext cx="838200" cy="257386"/>
          </a:xfrm>
          <a:prstGeom prst="rect">
            <a:avLst/>
          </a:prstGeom>
          <a:solidFill>
            <a:schemeClr val="tx1">
              <a:lumMod val="50000"/>
              <a:lumOff val="5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chemeClr val="bg1"/>
                </a:solidFill>
                <a:latin typeface="+mj-lt"/>
                <a:ea typeface="+mj-ea"/>
                <a:cs typeface="ＭＳ Ｐゴシック"/>
              </a:rPr>
              <a:t>低速</a:t>
            </a:r>
          </a:p>
        </p:txBody>
      </p:sp>
      <p:sp>
        <p:nvSpPr>
          <p:cNvPr id="14" name="正方形/長方形 13">
            <a:extLst>
              <a:ext uri="{FF2B5EF4-FFF2-40B4-BE49-F238E27FC236}">
                <a16:creationId xmlns:a16="http://schemas.microsoft.com/office/drawing/2014/main" id="{919FA358-C581-4FF8-AB7B-BB07A790E065}"/>
              </a:ext>
            </a:extLst>
          </p:cNvPr>
          <p:cNvSpPr/>
          <p:nvPr/>
        </p:nvSpPr>
        <p:spPr>
          <a:xfrm>
            <a:off x="7848743" y="1260939"/>
            <a:ext cx="838200" cy="257386"/>
          </a:xfrm>
          <a:prstGeom prst="rect">
            <a:avLst/>
          </a:prstGeom>
          <a:solidFill>
            <a:srgbClr val="C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chemeClr val="bg1"/>
                </a:solidFill>
                <a:latin typeface="+mj-lt"/>
                <a:ea typeface="+mj-ea"/>
                <a:cs typeface="ＭＳ Ｐゴシック"/>
              </a:rPr>
              <a:t>超安価</a:t>
            </a:r>
          </a:p>
        </p:txBody>
      </p:sp>
      <p:sp>
        <p:nvSpPr>
          <p:cNvPr id="15" name="正方形/長方形 14">
            <a:extLst>
              <a:ext uri="{FF2B5EF4-FFF2-40B4-BE49-F238E27FC236}">
                <a16:creationId xmlns:a16="http://schemas.microsoft.com/office/drawing/2014/main" id="{48C450A5-3ACF-43C6-858B-C2BBED48674B}"/>
              </a:ext>
            </a:extLst>
          </p:cNvPr>
          <p:cNvSpPr/>
          <p:nvPr/>
        </p:nvSpPr>
        <p:spPr>
          <a:xfrm>
            <a:off x="7848743" y="1553293"/>
            <a:ext cx="838200" cy="257386"/>
          </a:xfrm>
          <a:prstGeom prst="rect">
            <a:avLst/>
          </a:prstGeom>
          <a:solidFill>
            <a:srgbClr val="C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chemeClr val="bg1"/>
                </a:solidFill>
                <a:latin typeface="+mj-lt"/>
                <a:ea typeface="+mj-ea"/>
                <a:cs typeface="ＭＳ Ｐゴシック"/>
              </a:rPr>
              <a:t>大容量</a:t>
            </a:r>
          </a:p>
        </p:txBody>
      </p:sp>
      <p:sp>
        <p:nvSpPr>
          <p:cNvPr id="16" name="テキスト ボックス 15">
            <a:extLst>
              <a:ext uri="{FF2B5EF4-FFF2-40B4-BE49-F238E27FC236}">
                <a16:creationId xmlns:a16="http://schemas.microsoft.com/office/drawing/2014/main" id="{DA67A99D-3969-4AAA-81F7-113059785FC7}"/>
              </a:ext>
            </a:extLst>
          </p:cNvPr>
          <p:cNvSpPr txBox="1"/>
          <p:nvPr/>
        </p:nvSpPr>
        <p:spPr>
          <a:xfrm>
            <a:off x="744982" y="3147814"/>
            <a:ext cx="659155" cy="369332"/>
          </a:xfrm>
          <a:prstGeom prst="rect">
            <a:avLst/>
          </a:prstGeom>
          <a:noFill/>
        </p:spPr>
        <p:txBody>
          <a:bodyPr wrap="none" rtlCol="0">
            <a:spAutoFit/>
          </a:bodyPr>
          <a:lstStyle/>
          <a:p>
            <a:pPr algn="ctr"/>
            <a:r>
              <a:rPr kumimoji="1" lang="en-US" altLang="ja-JP" dirty="0"/>
              <a:t>CPU</a:t>
            </a:r>
            <a:endParaRPr kumimoji="1" lang="ja-JP" altLang="en-US" dirty="0"/>
          </a:p>
        </p:txBody>
      </p:sp>
      <p:sp>
        <p:nvSpPr>
          <p:cNvPr id="17" name="テキスト ボックス 16">
            <a:extLst>
              <a:ext uri="{FF2B5EF4-FFF2-40B4-BE49-F238E27FC236}">
                <a16:creationId xmlns:a16="http://schemas.microsoft.com/office/drawing/2014/main" id="{BF9D0C14-8AB2-4A80-BA6E-D433FE73059B}"/>
              </a:ext>
            </a:extLst>
          </p:cNvPr>
          <p:cNvSpPr txBox="1"/>
          <p:nvPr/>
        </p:nvSpPr>
        <p:spPr>
          <a:xfrm>
            <a:off x="2802907" y="3149415"/>
            <a:ext cx="1338829" cy="369332"/>
          </a:xfrm>
          <a:prstGeom prst="rect">
            <a:avLst/>
          </a:prstGeom>
          <a:noFill/>
        </p:spPr>
        <p:txBody>
          <a:bodyPr wrap="none" rtlCol="0">
            <a:spAutoFit/>
          </a:bodyPr>
          <a:lstStyle/>
          <a:p>
            <a:pPr algn="ctr"/>
            <a:r>
              <a:rPr kumimoji="1" lang="ja-JP" altLang="en-US" dirty="0"/>
              <a:t>キャッシュ</a:t>
            </a:r>
          </a:p>
        </p:txBody>
      </p:sp>
      <p:sp>
        <p:nvSpPr>
          <p:cNvPr id="18" name="テキスト ボックス 17">
            <a:extLst>
              <a:ext uri="{FF2B5EF4-FFF2-40B4-BE49-F238E27FC236}">
                <a16:creationId xmlns:a16="http://schemas.microsoft.com/office/drawing/2014/main" id="{6E90D54E-5EE0-4AA5-B384-F437C3566BF9}"/>
              </a:ext>
            </a:extLst>
          </p:cNvPr>
          <p:cNvSpPr txBox="1"/>
          <p:nvPr/>
        </p:nvSpPr>
        <p:spPr>
          <a:xfrm>
            <a:off x="5430702" y="3147814"/>
            <a:ext cx="878767" cy="369332"/>
          </a:xfrm>
          <a:prstGeom prst="rect">
            <a:avLst/>
          </a:prstGeom>
          <a:noFill/>
        </p:spPr>
        <p:txBody>
          <a:bodyPr wrap="none" rtlCol="0">
            <a:spAutoFit/>
          </a:bodyPr>
          <a:lstStyle/>
          <a:p>
            <a:pPr algn="ctr"/>
            <a:r>
              <a:rPr kumimoji="1" lang="en-US" altLang="ja-JP" dirty="0"/>
              <a:t>DRAM</a:t>
            </a:r>
            <a:endParaRPr kumimoji="1" lang="ja-JP" altLang="en-US" dirty="0"/>
          </a:p>
        </p:txBody>
      </p:sp>
      <p:sp>
        <p:nvSpPr>
          <p:cNvPr id="19" name="テキスト ボックス 18">
            <a:extLst>
              <a:ext uri="{FF2B5EF4-FFF2-40B4-BE49-F238E27FC236}">
                <a16:creationId xmlns:a16="http://schemas.microsoft.com/office/drawing/2014/main" id="{F202C62B-D66D-431E-AB45-72F60CF9BF2C}"/>
              </a:ext>
            </a:extLst>
          </p:cNvPr>
          <p:cNvSpPr txBox="1"/>
          <p:nvPr/>
        </p:nvSpPr>
        <p:spPr>
          <a:xfrm>
            <a:off x="7925442" y="3151016"/>
            <a:ext cx="684803" cy="369332"/>
          </a:xfrm>
          <a:prstGeom prst="rect">
            <a:avLst/>
          </a:prstGeom>
          <a:noFill/>
        </p:spPr>
        <p:txBody>
          <a:bodyPr wrap="none" rtlCol="0">
            <a:spAutoFit/>
          </a:bodyPr>
          <a:lstStyle/>
          <a:p>
            <a:pPr algn="ctr"/>
            <a:r>
              <a:rPr kumimoji="1" lang="en-US" altLang="ja-JP" dirty="0"/>
              <a:t>HDD</a:t>
            </a:r>
            <a:endParaRPr kumimoji="1" lang="ja-JP" altLang="en-US" dirty="0"/>
          </a:p>
        </p:txBody>
      </p:sp>
      <p:sp>
        <p:nvSpPr>
          <p:cNvPr id="20" name="正方形/長方形 19">
            <a:extLst>
              <a:ext uri="{FF2B5EF4-FFF2-40B4-BE49-F238E27FC236}">
                <a16:creationId xmlns:a16="http://schemas.microsoft.com/office/drawing/2014/main" id="{5A6DFC4A-F909-4F0E-995A-56556074D0D5}"/>
              </a:ext>
            </a:extLst>
          </p:cNvPr>
          <p:cNvSpPr/>
          <p:nvPr/>
        </p:nvSpPr>
        <p:spPr>
          <a:xfrm>
            <a:off x="7848743" y="3890755"/>
            <a:ext cx="838200" cy="2442312"/>
          </a:xfrm>
          <a:prstGeom prst="rect">
            <a:avLst/>
          </a:prstGeom>
          <a:solidFill>
            <a:schemeClr val="tx1">
              <a:lumMod val="50000"/>
              <a:lumOff val="5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chemeClr val="bg1"/>
                </a:solidFill>
                <a:latin typeface="+mj-lt"/>
                <a:ea typeface="+mj-ea"/>
                <a:cs typeface="ＭＳ Ｐゴシック"/>
              </a:rPr>
              <a:t>プログラム</a:t>
            </a:r>
            <a:endParaRPr kumimoji="1" lang="en-US" altLang="ja-JP" sz="1000" dirty="0">
              <a:solidFill>
                <a:schemeClr val="bg1"/>
              </a:solidFill>
              <a:latin typeface="+mj-lt"/>
              <a:ea typeface="+mj-ea"/>
              <a:cs typeface="ＭＳ Ｐゴシック"/>
            </a:endParaRPr>
          </a:p>
          <a:p>
            <a:pPr algn="ctr"/>
            <a:r>
              <a:rPr kumimoji="1" lang="ja-JP" altLang="en-US" sz="1000" dirty="0">
                <a:solidFill>
                  <a:schemeClr val="bg1"/>
                </a:solidFill>
                <a:latin typeface="+mj-lt"/>
                <a:ea typeface="+mj-ea"/>
                <a:cs typeface="ＭＳ Ｐゴシック"/>
              </a:rPr>
              <a:t>データ</a:t>
            </a:r>
          </a:p>
        </p:txBody>
      </p:sp>
      <p:sp>
        <p:nvSpPr>
          <p:cNvPr id="21" name="正方形/長方形 20">
            <a:extLst>
              <a:ext uri="{FF2B5EF4-FFF2-40B4-BE49-F238E27FC236}">
                <a16:creationId xmlns:a16="http://schemas.microsoft.com/office/drawing/2014/main" id="{2F0997CA-828D-48EA-A9F5-DD7D7431A4FA}"/>
              </a:ext>
            </a:extLst>
          </p:cNvPr>
          <p:cNvSpPr/>
          <p:nvPr/>
        </p:nvSpPr>
        <p:spPr>
          <a:xfrm>
            <a:off x="5450982" y="3888992"/>
            <a:ext cx="838200" cy="1312928"/>
          </a:xfrm>
          <a:prstGeom prst="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chemeClr val="bg1"/>
                </a:solidFill>
                <a:latin typeface="+mj-lt"/>
                <a:ea typeface="+mj-ea"/>
                <a:cs typeface="ＭＳ Ｐゴシック"/>
              </a:rPr>
              <a:t>プログラム</a:t>
            </a:r>
            <a:endParaRPr kumimoji="1" lang="en-US" altLang="ja-JP" sz="1000" dirty="0">
              <a:solidFill>
                <a:schemeClr val="bg1"/>
              </a:solidFill>
              <a:latin typeface="+mj-lt"/>
              <a:ea typeface="+mj-ea"/>
              <a:cs typeface="ＭＳ Ｐゴシック"/>
            </a:endParaRPr>
          </a:p>
          <a:p>
            <a:pPr algn="ctr"/>
            <a:r>
              <a:rPr kumimoji="1" lang="ja-JP" altLang="en-US" sz="1000" dirty="0">
                <a:solidFill>
                  <a:schemeClr val="bg1"/>
                </a:solidFill>
                <a:latin typeface="+mj-lt"/>
                <a:ea typeface="+mj-ea"/>
                <a:cs typeface="ＭＳ Ｐゴシック"/>
              </a:rPr>
              <a:t>データ</a:t>
            </a:r>
          </a:p>
        </p:txBody>
      </p:sp>
      <p:sp>
        <p:nvSpPr>
          <p:cNvPr id="22" name="矢印: 左 21">
            <a:extLst>
              <a:ext uri="{FF2B5EF4-FFF2-40B4-BE49-F238E27FC236}">
                <a16:creationId xmlns:a16="http://schemas.microsoft.com/office/drawing/2014/main" id="{156C1861-DAD6-4077-B5F7-10A2A2932AA3}"/>
              </a:ext>
            </a:extLst>
          </p:cNvPr>
          <p:cNvSpPr/>
          <p:nvPr/>
        </p:nvSpPr>
        <p:spPr>
          <a:xfrm>
            <a:off x="6678506" y="3890755"/>
            <a:ext cx="697653" cy="1250205"/>
          </a:xfrm>
          <a:prstGeom prst="leftArrow">
            <a:avLst/>
          </a:prstGeom>
          <a:solidFill>
            <a:schemeClr val="tx1">
              <a:lumMod val="50000"/>
              <a:lumOff val="50000"/>
            </a:schemeClr>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3" name="矢印: 右 22">
            <a:extLst>
              <a:ext uri="{FF2B5EF4-FFF2-40B4-BE49-F238E27FC236}">
                <a16:creationId xmlns:a16="http://schemas.microsoft.com/office/drawing/2014/main" id="{678F5979-062C-459A-BCDB-D9F9543DCA73}"/>
              </a:ext>
            </a:extLst>
          </p:cNvPr>
          <p:cNvSpPr/>
          <p:nvPr/>
        </p:nvSpPr>
        <p:spPr>
          <a:xfrm>
            <a:off x="2219255" y="3873814"/>
            <a:ext cx="2506131" cy="153928"/>
          </a:xfrm>
          <a:prstGeom prst="rightArrow">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4" name="矢印: 左 23">
            <a:extLst>
              <a:ext uri="{FF2B5EF4-FFF2-40B4-BE49-F238E27FC236}">
                <a16:creationId xmlns:a16="http://schemas.microsoft.com/office/drawing/2014/main" id="{00CED493-F856-4300-9121-099A23A51DA2}"/>
              </a:ext>
            </a:extLst>
          </p:cNvPr>
          <p:cNvSpPr/>
          <p:nvPr/>
        </p:nvSpPr>
        <p:spPr>
          <a:xfrm>
            <a:off x="2219255" y="4031348"/>
            <a:ext cx="2506131" cy="157743"/>
          </a:xfrm>
          <a:prstGeom prst="leftArrow">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5" name="矢印: 左 24">
            <a:extLst>
              <a:ext uri="{FF2B5EF4-FFF2-40B4-BE49-F238E27FC236}">
                <a16:creationId xmlns:a16="http://schemas.microsoft.com/office/drawing/2014/main" id="{F0FAF61C-964C-4960-A01E-B876E002F138}"/>
              </a:ext>
            </a:extLst>
          </p:cNvPr>
          <p:cNvSpPr/>
          <p:nvPr/>
        </p:nvSpPr>
        <p:spPr>
          <a:xfrm>
            <a:off x="4376490" y="4382809"/>
            <a:ext cx="838200" cy="340839"/>
          </a:xfrm>
          <a:prstGeom prst="leftArrow">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6" name="正方形/長方形 25">
            <a:extLst>
              <a:ext uri="{FF2B5EF4-FFF2-40B4-BE49-F238E27FC236}">
                <a16:creationId xmlns:a16="http://schemas.microsoft.com/office/drawing/2014/main" id="{C300BBF5-1A1F-4ACD-9395-20DAFE0134C2}"/>
              </a:ext>
            </a:extLst>
          </p:cNvPr>
          <p:cNvSpPr/>
          <p:nvPr/>
        </p:nvSpPr>
        <p:spPr>
          <a:xfrm>
            <a:off x="3053221" y="4382809"/>
            <a:ext cx="838200" cy="340839"/>
          </a:xfrm>
          <a:prstGeom prst="rect">
            <a:avLst/>
          </a:prstGeom>
          <a:solidFill>
            <a:schemeClr val="accent6">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chemeClr val="bg1"/>
                </a:solidFill>
                <a:latin typeface="+mj-lt"/>
                <a:ea typeface="+mj-ea"/>
                <a:cs typeface="ＭＳ Ｐゴシック"/>
              </a:rPr>
              <a:t>データ</a:t>
            </a:r>
          </a:p>
        </p:txBody>
      </p:sp>
      <p:sp>
        <p:nvSpPr>
          <p:cNvPr id="27" name="矢印: 右 26">
            <a:extLst>
              <a:ext uri="{FF2B5EF4-FFF2-40B4-BE49-F238E27FC236}">
                <a16:creationId xmlns:a16="http://schemas.microsoft.com/office/drawing/2014/main" id="{13A53D37-199B-48F7-A7EF-FAC3ED47A693}"/>
              </a:ext>
            </a:extLst>
          </p:cNvPr>
          <p:cNvSpPr/>
          <p:nvPr/>
        </p:nvSpPr>
        <p:spPr>
          <a:xfrm>
            <a:off x="2219255" y="4404852"/>
            <a:ext cx="667878" cy="157447"/>
          </a:xfrm>
          <a:prstGeom prst="rightArrow">
            <a:avLst/>
          </a:prstGeom>
          <a:solidFill>
            <a:schemeClr val="accent6">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8" name="矢印: 左 27">
            <a:extLst>
              <a:ext uri="{FF2B5EF4-FFF2-40B4-BE49-F238E27FC236}">
                <a16:creationId xmlns:a16="http://schemas.microsoft.com/office/drawing/2014/main" id="{4EB6197A-2C20-4D03-BFE7-6EB35E9213C5}"/>
              </a:ext>
            </a:extLst>
          </p:cNvPr>
          <p:cNvSpPr/>
          <p:nvPr/>
        </p:nvSpPr>
        <p:spPr>
          <a:xfrm>
            <a:off x="2219255" y="4562299"/>
            <a:ext cx="667878" cy="161349"/>
          </a:xfrm>
          <a:prstGeom prst="leftArrow">
            <a:avLst/>
          </a:prstGeom>
          <a:solidFill>
            <a:schemeClr val="accent6">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Tree>
    <p:extLst>
      <p:ext uri="{BB962C8B-B14F-4D97-AF65-F5344CB8AC3E}">
        <p14:creationId xmlns:p14="http://schemas.microsoft.com/office/powerpoint/2010/main" val="209604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righ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right)">
                                      <p:cBhvr>
                                        <p:cTn id="34" dur="500"/>
                                        <p:tgtEl>
                                          <p:spTgt spid="25"/>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childTnLst>
                          </p:cTn>
                        </p:par>
                        <p:par>
                          <p:cTn id="44" fill="hold">
                            <p:stCondLst>
                              <p:cond delay="500"/>
                            </p:stCondLst>
                            <p:childTnLst>
                              <p:par>
                                <p:cTn id="45" presetID="22" presetClass="entr" presetSubtype="2"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7" grpId="0"/>
      <p:bldP spid="23" grpId="0" animBg="1"/>
      <p:bldP spid="24" grpId="0" animBg="1"/>
      <p:bldP spid="25" grpId="0" animBg="1"/>
      <p:bldP spid="26" grpId="0"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AA945A-A5B6-405B-8ABE-7AC3ABE33F3C}"/>
              </a:ext>
            </a:extLst>
          </p:cNvPr>
          <p:cNvSpPr>
            <a:spLocks noGrp="1"/>
          </p:cNvSpPr>
          <p:nvPr>
            <p:ph type="title"/>
          </p:nvPr>
        </p:nvSpPr>
        <p:spPr/>
        <p:txBody>
          <a:bodyPr/>
          <a:lstStyle/>
          <a:p>
            <a:r>
              <a:rPr kumimoji="1" lang="ja-JP" altLang="en-US"/>
              <a:t>投機的実行（</a:t>
            </a:r>
            <a:r>
              <a:rPr kumimoji="1" lang="en-US" altLang="ja-JP"/>
              <a:t>Speculative Execution</a:t>
            </a:r>
            <a:r>
              <a:rPr kumimoji="1" lang="ja-JP" altLang="en-US"/>
              <a:t>）</a:t>
            </a:r>
          </a:p>
        </p:txBody>
      </p:sp>
      <p:sp>
        <p:nvSpPr>
          <p:cNvPr id="4" name="四角形: 角を丸くする 3">
            <a:extLst>
              <a:ext uri="{FF2B5EF4-FFF2-40B4-BE49-F238E27FC236}">
                <a16:creationId xmlns:a16="http://schemas.microsoft.com/office/drawing/2014/main" id="{FB27EF77-FBDA-4022-96B4-6052022ADF57}"/>
              </a:ext>
            </a:extLst>
          </p:cNvPr>
          <p:cNvSpPr/>
          <p:nvPr/>
        </p:nvSpPr>
        <p:spPr>
          <a:xfrm>
            <a:off x="1566314" y="1675071"/>
            <a:ext cx="1023257" cy="416221"/>
          </a:xfrm>
          <a:prstGeom prst="roundRect">
            <a:avLst>
              <a:gd name="adj" fmla="val 50000"/>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命令①</a:t>
            </a:r>
          </a:p>
        </p:txBody>
      </p:sp>
      <p:sp>
        <p:nvSpPr>
          <p:cNvPr id="5" name="四角形: 角を丸くする 4">
            <a:extLst>
              <a:ext uri="{FF2B5EF4-FFF2-40B4-BE49-F238E27FC236}">
                <a16:creationId xmlns:a16="http://schemas.microsoft.com/office/drawing/2014/main" id="{D4F2CF07-00F7-46C4-AE68-12C6CA305342}"/>
              </a:ext>
            </a:extLst>
          </p:cNvPr>
          <p:cNvSpPr/>
          <p:nvPr/>
        </p:nvSpPr>
        <p:spPr>
          <a:xfrm>
            <a:off x="1572173" y="2561117"/>
            <a:ext cx="1023257" cy="416221"/>
          </a:xfrm>
          <a:prstGeom prst="roundRect">
            <a:avLst>
              <a:gd name="adj" fmla="val 50000"/>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命令②</a:t>
            </a:r>
          </a:p>
        </p:txBody>
      </p:sp>
      <p:sp>
        <p:nvSpPr>
          <p:cNvPr id="6" name="四角形: 角を丸くする 5">
            <a:extLst>
              <a:ext uri="{FF2B5EF4-FFF2-40B4-BE49-F238E27FC236}">
                <a16:creationId xmlns:a16="http://schemas.microsoft.com/office/drawing/2014/main" id="{CFFB689B-BC66-436B-85E8-F2DDB49D4E38}"/>
              </a:ext>
            </a:extLst>
          </p:cNvPr>
          <p:cNvSpPr/>
          <p:nvPr/>
        </p:nvSpPr>
        <p:spPr>
          <a:xfrm>
            <a:off x="1572173" y="3447163"/>
            <a:ext cx="1023257" cy="416221"/>
          </a:xfrm>
          <a:prstGeom prst="roundRect">
            <a:avLst>
              <a:gd name="adj" fmla="val 50000"/>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命令③</a:t>
            </a:r>
          </a:p>
        </p:txBody>
      </p:sp>
      <p:sp>
        <p:nvSpPr>
          <p:cNvPr id="7" name="四角形: 角を丸くする 6">
            <a:extLst>
              <a:ext uri="{FF2B5EF4-FFF2-40B4-BE49-F238E27FC236}">
                <a16:creationId xmlns:a16="http://schemas.microsoft.com/office/drawing/2014/main" id="{E11A072F-1454-4876-BD6A-D3C5F579156D}"/>
              </a:ext>
            </a:extLst>
          </p:cNvPr>
          <p:cNvSpPr/>
          <p:nvPr/>
        </p:nvSpPr>
        <p:spPr>
          <a:xfrm>
            <a:off x="1572173" y="4333209"/>
            <a:ext cx="1023257" cy="416221"/>
          </a:xfrm>
          <a:prstGeom prst="roundRect">
            <a:avLst>
              <a:gd name="adj" fmla="val 50000"/>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命令④</a:t>
            </a:r>
          </a:p>
        </p:txBody>
      </p:sp>
      <p:sp>
        <p:nvSpPr>
          <p:cNvPr id="8" name="四角形: 角を丸くする 7">
            <a:extLst>
              <a:ext uri="{FF2B5EF4-FFF2-40B4-BE49-F238E27FC236}">
                <a16:creationId xmlns:a16="http://schemas.microsoft.com/office/drawing/2014/main" id="{B77DB433-E775-4E14-8F43-F559634EBE71}"/>
              </a:ext>
            </a:extLst>
          </p:cNvPr>
          <p:cNvSpPr/>
          <p:nvPr/>
        </p:nvSpPr>
        <p:spPr>
          <a:xfrm>
            <a:off x="1572173" y="5219255"/>
            <a:ext cx="1023257" cy="416221"/>
          </a:xfrm>
          <a:prstGeom prst="roundRect">
            <a:avLst>
              <a:gd name="adj" fmla="val 50000"/>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命令⑤</a:t>
            </a:r>
          </a:p>
        </p:txBody>
      </p:sp>
      <p:cxnSp>
        <p:nvCxnSpPr>
          <p:cNvPr id="10" name="直線矢印コネクタ 9">
            <a:extLst>
              <a:ext uri="{FF2B5EF4-FFF2-40B4-BE49-F238E27FC236}">
                <a16:creationId xmlns:a16="http://schemas.microsoft.com/office/drawing/2014/main" id="{6F68D77E-5EAC-48A1-944F-95BAD3E986D8}"/>
              </a:ext>
            </a:extLst>
          </p:cNvPr>
          <p:cNvCxnSpPr>
            <a:stCxn id="4" idx="2"/>
            <a:endCxn id="5" idx="0"/>
          </p:cNvCxnSpPr>
          <p:nvPr/>
        </p:nvCxnSpPr>
        <p:spPr>
          <a:xfrm>
            <a:off x="2077943" y="2091292"/>
            <a:ext cx="5859" cy="469825"/>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 name="直線矢印コネクタ 11">
            <a:extLst>
              <a:ext uri="{FF2B5EF4-FFF2-40B4-BE49-F238E27FC236}">
                <a16:creationId xmlns:a16="http://schemas.microsoft.com/office/drawing/2014/main" id="{5D5B6AA9-7819-47CF-A2F6-E0F865EBDA16}"/>
              </a:ext>
            </a:extLst>
          </p:cNvPr>
          <p:cNvCxnSpPr>
            <a:stCxn id="5" idx="2"/>
            <a:endCxn id="6" idx="0"/>
          </p:cNvCxnSpPr>
          <p:nvPr/>
        </p:nvCxnSpPr>
        <p:spPr>
          <a:xfrm>
            <a:off x="2083802" y="2977338"/>
            <a:ext cx="0" cy="469825"/>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4" name="直線矢印コネクタ 13">
            <a:extLst>
              <a:ext uri="{FF2B5EF4-FFF2-40B4-BE49-F238E27FC236}">
                <a16:creationId xmlns:a16="http://schemas.microsoft.com/office/drawing/2014/main" id="{72994ED4-32A2-4843-9A49-7C4B1DC26192}"/>
              </a:ext>
            </a:extLst>
          </p:cNvPr>
          <p:cNvCxnSpPr>
            <a:stCxn id="6" idx="2"/>
            <a:endCxn id="7" idx="0"/>
          </p:cNvCxnSpPr>
          <p:nvPr/>
        </p:nvCxnSpPr>
        <p:spPr>
          <a:xfrm>
            <a:off x="2083802" y="3863384"/>
            <a:ext cx="0" cy="469825"/>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8" name="コネクタ: カギ線 17">
            <a:extLst>
              <a:ext uri="{FF2B5EF4-FFF2-40B4-BE49-F238E27FC236}">
                <a16:creationId xmlns:a16="http://schemas.microsoft.com/office/drawing/2014/main" id="{EDE176E7-720E-4D70-B461-D4A5E69ED158}"/>
              </a:ext>
            </a:extLst>
          </p:cNvPr>
          <p:cNvCxnSpPr>
            <a:stCxn id="7" idx="1"/>
            <a:endCxn id="5" idx="1"/>
          </p:cNvCxnSpPr>
          <p:nvPr/>
        </p:nvCxnSpPr>
        <p:spPr>
          <a:xfrm rot="10800000">
            <a:off x="1572173" y="2769228"/>
            <a:ext cx="12700" cy="1772092"/>
          </a:xfrm>
          <a:prstGeom prst="bentConnector3">
            <a:avLst>
              <a:gd name="adj1" fmla="val 1800000"/>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0" name="コネクタ: カギ線 19">
            <a:extLst>
              <a:ext uri="{FF2B5EF4-FFF2-40B4-BE49-F238E27FC236}">
                <a16:creationId xmlns:a16="http://schemas.microsoft.com/office/drawing/2014/main" id="{B048CE5E-B1AC-48ED-BAA0-30D3B6DFA89A}"/>
              </a:ext>
            </a:extLst>
          </p:cNvPr>
          <p:cNvCxnSpPr>
            <a:stCxn id="6" idx="3"/>
            <a:endCxn id="8" idx="3"/>
          </p:cNvCxnSpPr>
          <p:nvPr/>
        </p:nvCxnSpPr>
        <p:spPr>
          <a:xfrm>
            <a:off x="2595430" y="3655274"/>
            <a:ext cx="12700" cy="1772092"/>
          </a:xfrm>
          <a:prstGeom prst="bentConnector3">
            <a:avLst>
              <a:gd name="adj1" fmla="val 1800000"/>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21" name="テキスト ボックス 20">
            <a:extLst>
              <a:ext uri="{FF2B5EF4-FFF2-40B4-BE49-F238E27FC236}">
                <a16:creationId xmlns:a16="http://schemas.microsoft.com/office/drawing/2014/main" id="{AF1FA057-77AA-46C0-B6E7-0595D0263E8B}"/>
              </a:ext>
            </a:extLst>
          </p:cNvPr>
          <p:cNvSpPr txBox="1"/>
          <p:nvPr/>
        </p:nvSpPr>
        <p:spPr>
          <a:xfrm>
            <a:off x="305087" y="3470607"/>
            <a:ext cx="877163" cy="369332"/>
          </a:xfrm>
          <a:prstGeom prst="rect">
            <a:avLst/>
          </a:prstGeom>
          <a:noFill/>
        </p:spPr>
        <p:txBody>
          <a:bodyPr wrap="none" rtlCol="0">
            <a:spAutoFit/>
          </a:bodyPr>
          <a:lstStyle/>
          <a:p>
            <a:pPr algn="ctr"/>
            <a:r>
              <a:rPr kumimoji="1" lang="ja-JP" altLang="en-US"/>
              <a:t>ループ</a:t>
            </a:r>
          </a:p>
        </p:txBody>
      </p:sp>
      <p:sp>
        <p:nvSpPr>
          <p:cNvPr id="22" name="テキスト ボックス 21">
            <a:extLst>
              <a:ext uri="{FF2B5EF4-FFF2-40B4-BE49-F238E27FC236}">
                <a16:creationId xmlns:a16="http://schemas.microsoft.com/office/drawing/2014/main" id="{694E517E-8BE4-4BE2-BBBE-A41AC31487C7}"/>
              </a:ext>
            </a:extLst>
          </p:cNvPr>
          <p:cNvSpPr txBox="1"/>
          <p:nvPr/>
        </p:nvSpPr>
        <p:spPr>
          <a:xfrm>
            <a:off x="2875505" y="4356654"/>
            <a:ext cx="646331" cy="369332"/>
          </a:xfrm>
          <a:prstGeom prst="rect">
            <a:avLst/>
          </a:prstGeom>
          <a:noFill/>
        </p:spPr>
        <p:txBody>
          <a:bodyPr wrap="none" rtlCol="0">
            <a:spAutoFit/>
          </a:bodyPr>
          <a:lstStyle/>
          <a:p>
            <a:pPr algn="ctr"/>
            <a:r>
              <a:rPr kumimoji="1" lang="ja-JP" altLang="en-US"/>
              <a:t>分岐</a:t>
            </a:r>
          </a:p>
        </p:txBody>
      </p:sp>
      <p:cxnSp>
        <p:nvCxnSpPr>
          <p:cNvPr id="23" name="直線矢印コネクタ 22">
            <a:extLst>
              <a:ext uri="{FF2B5EF4-FFF2-40B4-BE49-F238E27FC236}">
                <a16:creationId xmlns:a16="http://schemas.microsoft.com/office/drawing/2014/main" id="{E86DA926-442C-43EF-96FB-B88DBAC5B04C}"/>
              </a:ext>
            </a:extLst>
          </p:cNvPr>
          <p:cNvCxnSpPr>
            <a:cxnSpLocks/>
            <a:stCxn id="7" idx="2"/>
            <a:endCxn id="8" idx="0"/>
          </p:cNvCxnSpPr>
          <p:nvPr/>
        </p:nvCxnSpPr>
        <p:spPr>
          <a:xfrm>
            <a:off x="2083802" y="4749430"/>
            <a:ext cx="0" cy="469825"/>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26" name="正方形/長方形 25">
            <a:extLst>
              <a:ext uri="{FF2B5EF4-FFF2-40B4-BE49-F238E27FC236}">
                <a16:creationId xmlns:a16="http://schemas.microsoft.com/office/drawing/2014/main" id="{DE9B9282-957E-4903-8923-9E23AB0C8F9F}"/>
              </a:ext>
            </a:extLst>
          </p:cNvPr>
          <p:cNvSpPr/>
          <p:nvPr/>
        </p:nvSpPr>
        <p:spPr>
          <a:xfrm>
            <a:off x="4010645" y="933657"/>
            <a:ext cx="4729318" cy="864846"/>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a:solidFill>
                  <a:srgbClr val="FFFFFF"/>
                </a:solidFill>
                <a:latin typeface="ＭＳ Ｐゴシック"/>
                <a:ea typeface="ＭＳ Ｐゴシック"/>
                <a:cs typeface="ＭＳ Ｐゴシック"/>
              </a:rPr>
              <a:t>プログラム内にループや条件分岐がある場合、条件判断（命令③や④）が確定しないと次にどちらへ進めば良いかわからない</a:t>
            </a:r>
            <a:endParaRPr kumimoji="1" lang="en-US" altLang="ja-JP" sz="1600">
              <a:solidFill>
                <a:srgbClr val="FFFFFF"/>
              </a:solidFill>
              <a:latin typeface="ＭＳ Ｐゴシック"/>
              <a:ea typeface="ＭＳ Ｐゴシック"/>
              <a:cs typeface="ＭＳ Ｐゴシック"/>
            </a:endParaRPr>
          </a:p>
        </p:txBody>
      </p:sp>
      <p:sp>
        <p:nvSpPr>
          <p:cNvPr id="27" name="正方形/長方形 26">
            <a:extLst>
              <a:ext uri="{FF2B5EF4-FFF2-40B4-BE49-F238E27FC236}">
                <a16:creationId xmlns:a16="http://schemas.microsoft.com/office/drawing/2014/main" id="{984B5AAC-D533-4F47-BB87-E498685538E7}"/>
              </a:ext>
            </a:extLst>
          </p:cNvPr>
          <p:cNvSpPr/>
          <p:nvPr/>
        </p:nvSpPr>
        <p:spPr>
          <a:xfrm>
            <a:off x="4010644" y="3242771"/>
            <a:ext cx="4729318" cy="621157"/>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a:solidFill>
                  <a:srgbClr val="FFFFFF"/>
                </a:solidFill>
                <a:latin typeface="ＭＳ Ｐゴシック"/>
                <a:ea typeface="ＭＳ Ｐゴシック"/>
                <a:cs typeface="ＭＳ Ｐゴシック"/>
              </a:rPr>
              <a:t>パイプラインが埋められない</a:t>
            </a:r>
            <a:endParaRPr kumimoji="1" lang="en-US" altLang="ja-JP" sz="1600">
              <a:solidFill>
                <a:srgbClr val="FFFFFF"/>
              </a:solidFill>
              <a:latin typeface="ＭＳ Ｐゴシック"/>
              <a:ea typeface="ＭＳ Ｐゴシック"/>
              <a:cs typeface="ＭＳ Ｐゴシック"/>
            </a:endParaRPr>
          </a:p>
          <a:p>
            <a:r>
              <a:rPr kumimoji="1" lang="ja-JP" altLang="en-US" sz="1600">
                <a:solidFill>
                  <a:srgbClr val="FFFFFF"/>
                </a:solidFill>
                <a:latin typeface="ＭＳ Ｐゴシック"/>
                <a:ea typeface="ＭＳ Ｐゴシック"/>
                <a:cs typeface="ＭＳ Ｐゴシック"/>
              </a:rPr>
              <a:t>＝実行速度が落ちる</a:t>
            </a:r>
            <a:endParaRPr kumimoji="1" lang="en-US" altLang="ja-JP" sz="1600">
              <a:solidFill>
                <a:srgbClr val="FFFFFF"/>
              </a:solidFill>
              <a:latin typeface="ＭＳ Ｐゴシック"/>
              <a:ea typeface="ＭＳ Ｐゴシック"/>
              <a:cs typeface="ＭＳ Ｐゴシック"/>
            </a:endParaRPr>
          </a:p>
        </p:txBody>
      </p:sp>
      <p:sp>
        <p:nvSpPr>
          <p:cNvPr id="29" name="正方形/長方形 28">
            <a:extLst>
              <a:ext uri="{FF2B5EF4-FFF2-40B4-BE49-F238E27FC236}">
                <a16:creationId xmlns:a16="http://schemas.microsoft.com/office/drawing/2014/main" id="{215779ED-E4DC-482B-BBB4-85215D0010C6}"/>
              </a:ext>
            </a:extLst>
          </p:cNvPr>
          <p:cNvSpPr/>
          <p:nvPr/>
        </p:nvSpPr>
        <p:spPr>
          <a:xfrm>
            <a:off x="4010645" y="4374626"/>
            <a:ext cx="4729318" cy="1115518"/>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a:solidFill>
                  <a:srgbClr val="FFFFFF"/>
                </a:solidFill>
                <a:latin typeface="ＭＳ Ｐゴシック"/>
                <a:ea typeface="ＭＳ Ｐゴシック"/>
                <a:cs typeface="ＭＳ Ｐゴシック"/>
              </a:rPr>
              <a:t>進む可能性の高いルートを予測（分岐予測）してパイプラインを埋めておく</a:t>
            </a:r>
          </a:p>
          <a:p>
            <a:r>
              <a:rPr kumimoji="1" lang="ja-JP" altLang="en-US" dirty="0">
                <a:solidFill>
                  <a:srgbClr val="FFFFFF"/>
                </a:solidFill>
                <a:latin typeface="ＭＳ Ｐゴシック"/>
                <a:ea typeface="ＭＳ Ｐゴシック"/>
                <a:cs typeface="ＭＳ Ｐゴシック"/>
              </a:rPr>
              <a:t>→予想が外れた場合にそれまでの結果を</a:t>
            </a:r>
            <a:r>
              <a:rPr lang="ja-JP" altLang="en-US" dirty="0">
                <a:solidFill>
                  <a:srgbClr val="FFFFFF"/>
                </a:solidFill>
                <a:latin typeface="ＭＳ Ｐゴシック"/>
                <a:ea typeface="ＭＳ Ｐゴシック"/>
                <a:cs typeface="ＭＳ Ｐゴシック"/>
              </a:rPr>
              <a:t>破棄（投機的実行）</a:t>
            </a:r>
            <a:endParaRPr kumimoji="1" lang="en-US" altLang="ja-JP" dirty="0">
              <a:solidFill>
                <a:srgbClr val="FFFFFF"/>
              </a:solidFill>
              <a:latin typeface="ＭＳ Ｐゴシック"/>
              <a:ea typeface="ＭＳ Ｐゴシック"/>
              <a:cs typeface="ＭＳ Ｐゴシック"/>
            </a:endParaRPr>
          </a:p>
        </p:txBody>
      </p:sp>
      <p:sp>
        <p:nvSpPr>
          <p:cNvPr id="30" name="矢印: 下 29">
            <a:extLst>
              <a:ext uri="{FF2B5EF4-FFF2-40B4-BE49-F238E27FC236}">
                <a16:creationId xmlns:a16="http://schemas.microsoft.com/office/drawing/2014/main" id="{FBB22851-C209-4163-8C8D-366DDAB045E6}"/>
              </a:ext>
            </a:extLst>
          </p:cNvPr>
          <p:cNvSpPr/>
          <p:nvPr/>
        </p:nvSpPr>
        <p:spPr>
          <a:xfrm>
            <a:off x="5365212" y="2833622"/>
            <a:ext cx="2020181" cy="324846"/>
          </a:xfrm>
          <a:prstGeom prst="downArrow">
            <a:avLst/>
          </a:prstGeom>
          <a:solidFill>
            <a:schemeClr val="accent6"/>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1" name="矢印: 下 30">
            <a:extLst>
              <a:ext uri="{FF2B5EF4-FFF2-40B4-BE49-F238E27FC236}">
                <a16:creationId xmlns:a16="http://schemas.microsoft.com/office/drawing/2014/main" id="{14EBD549-0EAD-43D3-AC8A-BCF085999BE4}"/>
              </a:ext>
            </a:extLst>
          </p:cNvPr>
          <p:cNvSpPr/>
          <p:nvPr/>
        </p:nvSpPr>
        <p:spPr>
          <a:xfrm>
            <a:off x="5365212" y="3971805"/>
            <a:ext cx="2020181" cy="324846"/>
          </a:xfrm>
          <a:prstGeom prst="downArrow">
            <a:avLst/>
          </a:prstGeom>
          <a:solidFill>
            <a:schemeClr val="accent6"/>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2" name="正方形/長方形 31">
            <a:extLst>
              <a:ext uri="{FF2B5EF4-FFF2-40B4-BE49-F238E27FC236}">
                <a16:creationId xmlns:a16="http://schemas.microsoft.com/office/drawing/2014/main" id="{0113A626-FC0E-4EDD-83CA-85DCB27C3A05}"/>
              </a:ext>
            </a:extLst>
          </p:cNvPr>
          <p:cNvSpPr/>
          <p:nvPr/>
        </p:nvSpPr>
        <p:spPr>
          <a:xfrm>
            <a:off x="4010644" y="1951608"/>
            <a:ext cx="1354568" cy="154203"/>
          </a:xfrm>
          <a:prstGeom prst="rect">
            <a:avLst/>
          </a:prstGeom>
          <a:solidFill>
            <a:schemeClr val="accent1"/>
          </a:solidFill>
          <a:ln w="12700">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4" name="正方形/長方形 33">
            <a:extLst>
              <a:ext uri="{FF2B5EF4-FFF2-40B4-BE49-F238E27FC236}">
                <a16:creationId xmlns:a16="http://schemas.microsoft.com/office/drawing/2014/main" id="{C9FD5E3D-1056-47E7-BB36-08ADB2B603A6}"/>
              </a:ext>
            </a:extLst>
          </p:cNvPr>
          <p:cNvSpPr/>
          <p:nvPr/>
        </p:nvSpPr>
        <p:spPr>
          <a:xfrm>
            <a:off x="4123314" y="2104008"/>
            <a:ext cx="1354568" cy="154203"/>
          </a:xfrm>
          <a:prstGeom prst="rect">
            <a:avLst/>
          </a:prstGeom>
          <a:solidFill>
            <a:schemeClr val="accent1"/>
          </a:solidFill>
          <a:ln w="12700">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7" name="正方形/長方形 36">
            <a:extLst>
              <a:ext uri="{FF2B5EF4-FFF2-40B4-BE49-F238E27FC236}">
                <a16:creationId xmlns:a16="http://schemas.microsoft.com/office/drawing/2014/main" id="{420BE7DF-6B7D-4BBA-9F15-1FAD1F6B9FF2}"/>
              </a:ext>
            </a:extLst>
          </p:cNvPr>
          <p:cNvSpPr/>
          <p:nvPr/>
        </p:nvSpPr>
        <p:spPr>
          <a:xfrm>
            <a:off x="5477882" y="2258211"/>
            <a:ext cx="1354568" cy="154203"/>
          </a:xfrm>
          <a:prstGeom prst="rect">
            <a:avLst/>
          </a:prstGeom>
          <a:solidFill>
            <a:schemeClr val="accent1"/>
          </a:solidFill>
          <a:ln w="12700">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8" name="正方形/長方形 37">
            <a:extLst>
              <a:ext uri="{FF2B5EF4-FFF2-40B4-BE49-F238E27FC236}">
                <a16:creationId xmlns:a16="http://schemas.microsoft.com/office/drawing/2014/main" id="{AF6CECB7-19B1-4333-B485-DF3B2E1B9EBA}"/>
              </a:ext>
            </a:extLst>
          </p:cNvPr>
          <p:cNvSpPr/>
          <p:nvPr/>
        </p:nvSpPr>
        <p:spPr>
          <a:xfrm>
            <a:off x="5590552" y="2413287"/>
            <a:ext cx="1354568" cy="154203"/>
          </a:xfrm>
          <a:prstGeom prst="rect">
            <a:avLst/>
          </a:prstGeom>
          <a:solidFill>
            <a:schemeClr val="accent1"/>
          </a:solidFill>
          <a:ln w="12700">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1" name="正方形/長方形 40">
            <a:extLst>
              <a:ext uri="{FF2B5EF4-FFF2-40B4-BE49-F238E27FC236}">
                <a16:creationId xmlns:a16="http://schemas.microsoft.com/office/drawing/2014/main" id="{A605F827-02B0-4B26-8C26-5D061F603E20}"/>
              </a:ext>
            </a:extLst>
          </p:cNvPr>
          <p:cNvSpPr/>
          <p:nvPr/>
        </p:nvSpPr>
        <p:spPr>
          <a:xfrm>
            <a:off x="5703222" y="2568363"/>
            <a:ext cx="1354568" cy="154203"/>
          </a:xfrm>
          <a:prstGeom prst="rect">
            <a:avLst/>
          </a:prstGeom>
          <a:solidFill>
            <a:schemeClr val="accent1"/>
          </a:solidFill>
          <a:ln w="12700">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2" name="正方形/長方形 41">
            <a:extLst>
              <a:ext uri="{FF2B5EF4-FFF2-40B4-BE49-F238E27FC236}">
                <a16:creationId xmlns:a16="http://schemas.microsoft.com/office/drawing/2014/main" id="{024246AD-C036-42C6-A3D7-A7E9377C9EC3}"/>
              </a:ext>
            </a:extLst>
          </p:cNvPr>
          <p:cNvSpPr/>
          <p:nvPr/>
        </p:nvSpPr>
        <p:spPr>
          <a:xfrm>
            <a:off x="4010644" y="5639700"/>
            <a:ext cx="1354568" cy="154203"/>
          </a:xfrm>
          <a:prstGeom prst="rect">
            <a:avLst/>
          </a:prstGeom>
          <a:solidFill>
            <a:schemeClr val="accent1"/>
          </a:solidFill>
          <a:ln w="12700">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3" name="正方形/長方形 42">
            <a:extLst>
              <a:ext uri="{FF2B5EF4-FFF2-40B4-BE49-F238E27FC236}">
                <a16:creationId xmlns:a16="http://schemas.microsoft.com/office/drawing/2014/main" id="{589A0442-6F59-404C-AEBB-3A6F20B4345E}"/>
              </a:ext>
            </a:extLst>
          </p:cNvPr>
          <p:cNvSpPr/>
          <p:nvPr/>
        </p:nvSpPr>
        <p:spPr>
          <a:xfrm>
            <a:off x="4123314" y="5794776"/>
            <a:ext cx="1354568" cy="154203"/>
          </a:xfrm>
          <a:prstGeom prst="rect">
            <a:avLst/>
          </a:prstGeom>
          <a:solidFill>
            <a:schemeClr val="accent1"/>
          </a:solidFill>
          <a:ln w="12700">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4" name="正方形/長方形 43">
            <a:extLst>
              <a:ext uri="{FF2B5EF4-FFF2-40B4-BE49-F238E27FC236}">
                <a16:creationId xmlns:a16="http://schemas.microsoft.com/office/drawing/2014/main" id="{F7EC56AA-06A4-4F80-8884-FD16403A3099}"/>
              </a:ext>
            </a:extLst>
          </p:cNvPr>
          <p:cNvSpPr/>
          <p:nvPr/>
        </p:nvSpPr>
        <p:spPr>
          <a:xfrm>
            <a:off x="4235984" y="5949852"/>
            <a:ext cx="1354568" cy="154203"/>
          </a:xfrm>
          <a:prstGeom prst="rect">
            <a:avLst/>
          </a:prstGeom>
          <a:solidFill>
            <a:srgbClr val="FF6666"/>
          </a:solidFill>
          <a:ln w="12700">
            <a:solidFill>
              <a:srgbClr val="C00000"/>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5" name="矢印: 下 44">
            <a:extLst>
              <a:ext uri="{FF2B5EF4-FFF2-40B4-BE49-F238E27FC236}">
                <a16:creationId xmlns:a16="http://schemas.microsoft.com/office/drawing/2014/main" id="{786FB074-3E54-4144-B0CA-969C22B0DB54}"/>
              </a:ext>
            </a:extLst>
          </p:cNvPr>
          <p:cNvSpPr/>
          <p:nvPr/>
        </p:nvSpPr>
        <p:spPr>
          <a:xfrm rot="2968567">
            <a:off x="5485447" y="1932733"/>
            <a:ext cx="210207" cy="195811"/>
          </a:xfrm>
          <a:prstGeom prst="downArrow">
            <a:avLst/>
          </a:prstGeom>
          <a:solidFill>
            <a:srgbClr val="FF6666"/>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6" name="正方形/長方形 45">
            <a:extLst>
              <a:ext uri="{FF2B5EF4-FFF2-40B4-BE49-F238E27FC236}">
                <a16:creationId xmlns:a16="http://schemas.microsoft.com/office/drawing/2014/main" id="{9F3C76A8-6E06-46A6-AADB-E0B5FA2EC4F0}"/>
              </a:ext>
            </a:extLst>
          </p:cNvPr>
          <p:cNvSpPr/>
          <p:nvPr/>
        </p:nvSpPr>
        <p:spPr>
          <a:xfrm>
            <a:off x="4348654" y="6104055"/>
            <a:ext cx="1354568" cy="154203"/>
          </a:xfrm>
          <a:prstGeom prst="rect">
            <a:avLst/>
          </a:prstGeom>
          <a:solidFill>
            <a:srgbClr val="FF6666"/>
          </a:solidFill>
          <a:ln w="12700">
            <a:solidFill>
              <a:srgbClr val="C00000"/>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7" name="正方形/長方形 46">
            <a:extLst>
              <a:ext uri="{FF2B5EF4-FFF2-40B4-BE49-F238E27FC236}">
                <a16:creationId xmlns:a16="http://schemas.microsoft.com/office/drawing/2014/main" id="{F64A5BA5-B8F9-4C22-AFCD-19E39CCB44E3}"/>
              </a:ext>
            </a:extLst>
          </p:cNvPr>
          <p:cNvSpPr/>
          <p:nvPr/>
        </p:nvSpPr>
        <p:spPr>
          <a:xfrm>
            <a:off x="4461324" y="6259131"/>
            <a:ext cx="1354568" cy="154203"/>
          </a:xfrm>
          <a:prstGeom prst="rect">
            <a:avLst/>
          </a:prstGeom>
          <a:solidFill>
            <a:srgbClr val="FF6666"/>
          </a:solidFill>
          <a:ln w="12700">
            <a:solidFill>
              <a:srgbClr val="C00000"/>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8" name="テキスト ボックス 47">
            <a:extLst>
              <a:ext uri="{FF2B5EF4-FFF2-40B4-BE49-F238E27FC236}">
                <a16:creationId xmlns:a16="http://schemas.microsoft.com/office/drawing/2014/main" id="{B5A9CB3F-A134-4D68-9DB6-7FFF23799E8C}"/>
              </a:ext>
            </a:extLst>
          </p:cNvPr>
          <p:cNvSpPr txBox="1"/>
          <p:nvPr/>
        </p:nvSpPr>
        <p:spPr>
          <a:xfrm>
            <a:off x="5635841" y="1824441"/>
            <a:ext cx="1107996" cy="369332"/>
          </a:xfrm>
          <a:prstGeom prst="rect">
            <a:avLst/>
          </a:prstGeom>
          <a:noFill/>
        </p:spPr>
        <p:txBody>
          <a:bodyPr wrap="none" rtlCol="0">
            <a:spAutoFit/>
          </a:bodyPr>
          <a:lstStyle/>
          <a:p>
            <a:pPr algn="ctr"/>
            <a:r>
              <a:rPr kumimoji="1" lang="ja-JP" altLang="en-US">
                <a:solidFill>
                  <a:srgbClr val="FF6666"/>
                </a:solidFill>
              </a:rPr>
              <a:t>条件判断</a:t>
            </a:r>
          </a:p>
        </p:txBody>
      </p:sp>
    </p:spTree>
    <p:extLst>
      <p:ext uri="{BB962C8B-B14F-4D97-AF65-F5344CB8AC3E}">
        <p14:creationId xmlns:p14="http://schemas.microsoft.com/office/powerpoint/2010/main" val="321415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500"/>
                                        <p:tgtEl>
                                          <p:spTgt spid="4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up)">
                                      <p:cBhvr>
                                        <p:cTn id="76" dur="500"/>
                                        <p:tgtEl>
                                          <p:spTgt spid="30"/>
                                        </p:tgtEl>
                                      </p:cBhvr>
                                    </p:animEffec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500"/>
                                        <p:tgtEl>
                                          <p:spTgt spid="27"/>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grpId="0" nodeType="click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up)">
                                      <p:cBhvr>
                                        <p:cTn id="85" dur="500"/>
                                        <p:tgtEl>
                                          <p:spTgt spid="31"/>
                                        </p:tgtEl>
                                      </p:cBhvr>
                                    </p:animEffec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childTnLst>
                          </p:cTn>
                        </p:par>
                        <p:par>
                          <p:cTn id="90" fill="hold">
                            <p:stCondLst>
                              <p:cond delay="1000"/>
                            </p:stCondLst>
                            <p:childTnLst>
                              <p:par>
                                <p:cTn id="91" presetID="10" presetClass="entr" presetSubtype="0"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fade">
                                      <p:cBhvr>
                                        <p:cTn id="93" dur="500"/>
                                        <p:tgtEl>
                                          <p:spTgt spid="42"/>
                                        </p:tgtEl>
                                      </p:cBhvr>
                                    </p:animEffect>
                                  </p:childTnLst>
                                </p:cTn>
                              </p:par>
                            </p:childTnLst>
                          </p:cTn>
                        </p:par>
                        <p:par>
                          <p:cTn id="94" fill="hold">
                            <p:stCondLst>
                              <p:cond delay="1500"/>
                            </p:stCondLst>
                            <p:childTnLst>
                              <p:par>
                                <p:cTn id="95" presetID="10" presetClass="entr" presetSubtype="0" fill="hold" grpId="0" nodeType="after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500"/>
                                        <p:tgtEl>
                                          <p:spTgt spid="43"/>
                                        </p:tgtEl>
                                      </p:cBhvr>
                                    </p:animEffect>
                                  </p:childTnLst>
                                </p:cTn>
                              </p:par>
                            </p:childTnLst>
                          </p:cTn>
                        </p:par>
                        <p:par>
                          <p:cTn id="98" fill="hold">
                            <p:stCondLst>
                              <p:cond delay="2000"/>
                            </p:stCondLst>
                            <p:childTnLst>
                              <p:par>
                                <p:cTn id="99" presetID="10" presetClass="entr" presetSubtype="0" fill="hold" grpId="0"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fade">
                                      <p:cBhvr>
                                        <p:cTn id="101" dur="500"/>
                                        <p:tgtEl>
                                          <p:spTgt spid="44"/>
                                        </p:tgtEl>
                                      </p:cBhvr>
                                    </p:animEffect>
                                  </p:childTnLst>
                                </p:cTn>
                              </p:par>
                            </p:childTnLst>
                          </p:cTn>
                        </p:par>
                        <p:par>
                          <p:cTn id="102" fill="hold">
                            <p:stCondLst>
                              <p:cond delay="2500"/>
                            </p:stCondLst>
                            <p:childTnLst>
                              <p:par>
                                <p:cTn id="103" presetID="10" presetClass="entr" presetSubtype="0"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500"/>
                                        <p:tgtEl>
                                          <p:spTgt spid="46"/>
                                        </p:tgtEl>
                                      </p:cBhvr>
                                    </p:animEffect>
                                  </p:childTnLst>
                                </p:cTn>
                              </p:par>
                            </p:childTnLst>
                          </p:cTn>
                        </p:par>
                        <p:par>
                          <p:cTn id="106" fill="hold">
                            <p:stCondLst>
                              <p:cond delay="3000"/>
                            </p:stCondLst>
                            <p:childTnLst>
                              <p:par>
                                <p:cTn id="107" presetID="10" presetClass="entr" presetSubtype="0" fill="hold" grpId="0" nodeType="afterEffect">
                                  <p:stCondLst>
                                    <p:cond delay="0"/>
                                  </p:stCondLst>
                                  <p:childTnLst>
                                    <p:set>
                                      <p:cBhvr>
                                        <p:cTn id="108" dur="1" fill="hold">
                                          <p:stCondLst>
                                            <p:cond delay="0"/>
                                          </p:stCondLst>
                                        </p:cTn>
                                        <p:tgtEl>
                                          <p:spTgt spid="47"/>
                                        </p:tgtEl>
                                        <p:attrNameLst>
                                          <p:attrName>style.visibility</p:attrName>
                                        </p:attrNameLst>
                                      </p:cBhvr>
                                      <p:to>
                                        <p:strVal val="visible"/>
                                      </p:to>
                                    </p:set>
                                    <p:animEffect transition="in" filter="fade">
                                      <p:cBhvr>
                                        <p:cTn id="10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21" grpId="0"/>
      <p:bldP spid="22" grpId="0"/>
      <p:bldP spid="26" grpId="0" animBg="1"/>
      <p:bldP spid="27" grpId="0" animBg="1"/>
      <p:bldP spid="29" grpId="0" animBg="1"/>
      <p:bldP spid="30" grpId="0" animBg="1"/>
      <p:bldP spid="31" grpId="0" animBg="1"/>
      <p:bldP spid="32" grpId="0" animBg="1"/>
      <p:bldP spid="34" grpId="0" animBg="1"/>
      <p:bldP spid="37" grpId="0" animBg="1"/>
      <p:bldP spid="38" grpId="0" animBg="1"/>
      <p:bldP spid="41" grpId="0" animBg="1"/>
      <p:bldP spid="42" grpId="0" animBg="1"/>
      <p:bldP spid="43" grpId="0" animBg="1"/>
      <p:bldP spid="44" grpId="0" animBg="1"/>
      <p:bldP spid="45" grpId="0" animBg="1"/>
      <p:bldP spid="46" grpId="0" animBg="1"/>
      <p:bldP spid="47" grpId="0" animBg="1"/>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AA945A-A5B6-405B-8ABE-7AC3ABE33F3C}"/>
              </a:ext>
            </a:extLst>
          </p:cNvPr>
          <p:cNvSpPr>
            <a:spLocks noGrp="1"/>
          </p:cNvSpPr>
          <p:nvPr>
            <p:ph type="title"/>
          </p:nvPr>
        </p:nvSpPr>
        <p:spPr/>
        <p:txBody>
          <a:bodyPr/>
          <a:lstStyle/>
          <a:p>
            <a:r>
              <a:rPr kumimoji="1" lang="ja-JP" altLang="en-US" dirty="0"/>
              <a:t>アウトオブオーダ実行（</a:t>
            </a:r>
            <a:r>
              <a:rPr kumimoji="1" lang="en-US" altLang="ja-JP" dirty="0"/>
              <a:t>Out of Order</a:t>
            </a:r>
            <a:r>
              <a:rPr kumimoji="1" lang="ja-JP" altLang="en-US" dirty="0"/>
              <a:t>）</a:t>
            </a:r>
          </a:p>
        </p:txBody>
      </p:sp>
      <p:sp>
        <p:nvSpPr>
          <p:cNvPr id="4" name="四角形: 角を丸くする 3">
            <a:extLst>
              <a:ext uri="{FF2B5EF4-FFF2-40B4-BE49-F238E27FC236}">
                <a16:creationId xmlns:a16="http://schemas.microsoft.com/office/drawing/2014/main" id="{FB27EF77-FBDA-4022-96B4-6052022ADF57}"/>
              </a:ext>
            </a:extLst>
          </p:cNvPr>
          <p:cNvSpPr/>
          <p:nvPr/>
        </p:nvSpPr>
        <p:spPr>
          <a:xfrm>
            <a:off x="1566314" y="1675071"/>
            <a:ext cx="1023257" cy="416221"/>
          </a:xfrm>
          <a:prstGeom prst="roundRect">
            <a:avLst>
              <a:gd name="adj" fmla="val 50000"/>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命令①</a:t>
            </a:r>
          </a:p>
        </p:txBody>
      </p:sp>
      <p:sp>
        <p:nvSpPr>
          <p:cNvPr id="5" name="四角形: 角を丸くする 4">
            <a:extLst>
              <a:ext uri="{FF2B5EF4-FFF2-40B4-BE49-F238E27FC236}">
                <a16:creationId xmlns:a16="http://schemas.microsoft.com/office/drawing/2014/main" id="{D4F2CF07-00F7-46C4-AE68-12C6CA305342}"/>
              </a:ext>
            </a:extLst>
          </p:cNvPr>
          <p:cNvSpPr/>
          <p:nvPr/>
        </p:nvSpPr>
        <p:spPr>
          <a:xfrm>
            <a:off x="1572173" y="2561117"/>
            <a:ext cx="1023257" cy="416221"/>
          </a:xfrm>
          <a:prstGeom prst="roundRect">
            <a:avLst>
              <a:gd name="adj" fmla="val 50000"/>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命令②</a:t>
            </a:r>
          </a:p>
        </p:txBody>
      </p:sp>
      <p:sp>
        <p:nvSpPr>
          <p:cNvPr id="6" name="四角形: 角を丸くする 5">
            <a:extLst>
              <a:ext uri="{FF2B5EF4-FFF2-40B4-BE49-F238E27FC236}">
                <a16:creationId xmlns:a16="http://schemas.microsoft.com/office/drawing/2014/main" id="{CFFB689B-BC66-436B-85E8-F2DDB49D4E38}"/>
              </a:ext>
            </a:extLst>
          </p:cNvPr>
          <p:cNvSpPr/>
          <p:nvPr/>
        </p:nvSpPr>
        <p:spPr>
          <a:xfrm>
            <a:off x="1572173" y="3447163"/>
            <a:ext cx="1023257" cy="416221"/>
          </a:xfrm>
          <a:prstGeom prst="roundRect">
            <a:avLst>
              <a:gd name="adj" fmla="val 50000"/>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命令③</a:t>
            </a:r>
          </a:p>
        </p:txBody>
      </p:sp>
      <p:sp>
        <p:nvSpPr>
          <p:cNvPr id="7" name="四角形: 角を丸くする 6">
            <a:extLst>
              <a:ext uri="{FF2B5EF4-FFF2-40B4-BE49-F238E27FC236}">
                <a16:creationId xmlns:a16="http://schemas.microsoft.com/office/drawing/2014/main" id="{E11A072F-1454-4876-BD6A-D3C5F579156D}"/>
              </a:ext>
            </a:extLst>
          </p:cNvPr>
          <p:cNvSpPr/>
          <p:nvPr/>
        </p:nvSpPr>
        <p:spPr>
          <a:xfrm>
            <a:off x="1572173" y="4333209"/>
            <a:ext cx="1023257" cy="416221"/>
          </a:xfrm>
          <a:prstGeom prst="roundRect">
            <a:avLst>
              <a:gd name="adj" fmla="val 50000"/>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命令④</a:t>
            </a:r>
          </a:p>
        </p:txBody>
      </p:sp>
      <p:sp>
        <p:nvSpPr>
          <p:cNvPr id="8" name="四角形: 角を丸くする 7">
            <a:extLst>
              <a:ext uri="{FF2B5EF4-FFF2-40B4-BE49-F238E27FC236}">
                <a16:creationId xmlns:a16="http://schemas.microsoft.com/office/drawing/2014/main" id="{B77DB433-E775-4E14-8F43-F559634EBE71}"/>
              </a:ext>
            </a:extLst>
          </p:cNvPr>
          <p:cNvSpPr/>
          <p:nvPr/>
        </p:nvSpPr>
        <p:spPr>
          <a:xfrm>
            <a:off x="1572173" y="5219255"/>
            <a:ext cx="1023257" cy="416221"/>
          </a:xfrm>
          <a:prstGeom prst="roundRect">
            <a:avLst>
              <a:gd name="adj" fmla="val 50000"/>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命令⑤</a:t>
            </a:r>
          </a:p>
        </p:txBody>
      </p:sp>
      <p:cxnSp>
        <p:nvCxnSpPr>
          <p:cNvPr id="10" name="直線矢印コネクタ 9">
            <a:extLst>
              <a:ext uri="{FF2B5EF4-FFF2-40B4-BE49-F238E27FC236}">
                <a16:creationId xmlns:a16="http://schemas.microsoft.com/office/drawing/2014/main" id="{6F68D77E-5EAC-48A1-944F-95BAD3E986D8}"/>
              </a:ext>
            </a:extLst>
          </p:cNvPr>
          <p:cNvCxnSpPr>
            <a:stCxn id="4" idx="2"/>
            <a:endCxn id="5" idx="0"/>
          </p:cNvCxnSpPr>
          <p:nvPr/>
        </p:nvCxnSpPr>
        <p:spPr>
          <a:xfrm>
            <a:off x="2077943" y="2091292"/>
            <a:ext cx="5859" cy="469825"/>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 name="直線矢印コネクタ 11">
            <a:extLst>
              <a:ext uri="{FF2B5EF4-FFF2-40B4-BE49-F238E27FC236}">
                <a16:creationId xmlns:a16="http://schemas.microsoft.com/office/drawing/2014/main" id="{5D5B6AA9-7819-47CF-A2F6-E0F865EBDA16}"/>
              </a:ext>
            </a:extLst>
          </p:cNvPr>
          <p:cNvCxnSpPr>
            <a:stCxn id="5" idx="2"/>
            <a:endCxn id="6" idx="0"/>
          </p:cNvCxnSpPr>
          <p:nvPr/>
        </p:nvCxnSpPr>
        <p:spPr>
          <a:xfrm>
            <a:off x="2083802" y="2977338"/>
            <a:ext cx="0" cy="469825"/>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3" name="直線矢印コネクタ 22">
            <a:extLst>
              <a:ext uri="{FF2B5EF4-FFF2-40B4-BE49-F238E27FC236}">
                <a16:creationId xmlns:a16="http://schemas.microsoft.com/office/drawing/2014/main" id="{E86DA926-442C-43EF-96FB-B88DBAC5B04C}"/>
              </a:ext>
            </a:extLst>
          </p:cNvPr>
          <p:cNvCxnSpPr>
            <a:cxnSpLocks/>
            <a:stCxn id="7" idx="2"/>
            <a:endCxn id="8" idx="0"/>
          </p:cNvCxnSpPr>
          <p:nvPr/>
        </p:nvCxnSpPr>
        <p:spPr>
          <a:xfrm>
            <a:off x="2083802" y="4749430"/>
            <a:ext cx="0" cy="469825"/>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26" name="正方形/長方形 25">
            <a:extLst>
              <a:ext uri="{FF2B5EF4-FFF2-40B4-BE49-F238E27FC236}">
                <a16:creationId xmlns:a16="http://schemas.microsoft.com/office/drawing/2014/main" id="{DE9B9282-957E-4903-8923-9E23AB0C8F9F}"/>
              </a:ext>
            </a:extLst>
          </p:cNvPr>
          <p:cNvSpPr/>
          <p:nvPr/>
        </p:nvSpPr>
        <p:spPr>
          <a:xfrm>
            <a:off x="4010645" y="1110151"/>
            <a:ext cx="4729318" cy="68835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dirty="0">
                <a:solidFill>
                  <a:srgbClr val="FFFFFF"/>
                </a:solidFill>
                <a:latin typeface="ＭＳ Ｐゴシック"/>
                <a:ea typeface="ＭＳ Ｐゴシック"/>
                <a:cs typeface="ＭＳ Ｐゴシック"/>
              </a:rPr>
              <a:t>プログラム内の命令に依存関係がある場合、前の命令が終わるまで次の命令を実行できない</a:t>
            </a:r>
            <a:endParaRPr kumimoji="1" lang="en-US" altLang="ja-JP" sz="1600" dirty="0">
              <a:solidFill>
                <a:srgbClr val="FFFFFF"/>
              </a:solidFill>
              <a:latin typeface="ＭＳ Ｐゴシック"/>
              <a:ea typeface="ＭＳ Ｐゴシック"/>
              <a:cs typeface="ＭＳ Ｐゴシック"/>
            </a:endParaRPr>
          </a:p>
        </p:txBody>
      </p:sp>
      <p:sp>
        <p:nvSpPr>
          <p:cNvPr id="27" name="正方形/長方形 26">
            <a:extLst>
              <a:ext uri="{FF2B5EF4-FFF2-40B4-BE49-F238E27FC236}">
                <a16:creationId xmlns:a16="http://schemas.microsoft.com/office/drawing/2014/main" id="{984B5AAC-D533-4F47-BB87-E498685538E7}"/>
              </a:ext>
            </a:extLst>
          </p:cNvPr>
          <p:cNvSpPr/>
          <p:nvPr/>
        </p:nvSpPr>
        <p:spPr>
          <a:xfrm>
            <a:off x="4010644" y="3086653"/>
            <a:ext cx="4729318" cy="621157"/>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a:solidFill>
                  <a:srgbClr val="FFFFFF"/>
                </a:solidFill>
                <a:latin typeface="ＭＳ Ｐゴシック"/>
                <a:ea typeface="ＭＳ Ｐゴシック"/>
                <a:cs typeface="ＭＳ Ｐゴシック"/>
              </a:rPr>
              <a:t>パイプラインが埋められない</a:t>
            </a:r>
            <a:endParaRPr kumimoji="1" lang="en-US" altLang="ja-JP" sz="1600">
              <a:solidFill>
                <a:srgbClr val="FFFFFF"/>
              </a:solidFill>
              <a:latin typeface="ＭＳ Ｐゴシック"/>
              <a:ea typeface="ＭＳ Ｐゴシック"/>
              <a:cs typeface="ＭＳ Ｐゴシック"/>
            </a:endParaRPr>
          </a:p>
          <a:p>
            <a:r>
              <a:rPr kumimoji="1" lang="ja-JP" altLang="en-US" sz="1600">
                <a:solidFill>
                  <a:srgbClr val="FFFFFF"/>
                </a:solidFill>
                <a:latin typeface="ＭＳ Ｐゴシック"/>
                <a:ea typeface="ＭＳ Ｐゴシック"/>
                <a:cs typeface="ＭＳ Ｐゴシック"/>
              </a:rPr>
              <a:t>＝実行速度が落ちる</a:t>
            </a:r>
            <a:endParaRPr kumimoji="1" lang="en-US" altLang="ja-JP" sz="1600">
              <a:solidFill>
                <a:srgbClr val="FFFFFF"/>
              </a:solidFill>
              <a:latin typeface="ＭＳ Ｐゴシック"/>
              <a:ea typeface="ＭＳ Ｐゴシック"/>
              <a:cs typeface="ＭＳ Ｐゴシック"/>
            </a:endParaRPr>
          </a:p>
        </p:txBody>
      </p:sp>
      <p:sp>
        <p:nvSpPr>
          <p:cNvPr id="29" name="正方形/長方形 28">
            <a:extLst>
              <a:ext uri="{FF2B5EF4-FFF2-40B4-BE49-F238E27FC236}">
                <a16:creationId xmlns:a16="http://schemas.microsoft.com/office/drawing/2014/main" id="{215779ED-E4DC-482B-BBB4-85215D0010C6}"/>
              </a:ext>
            </a:extLst>
          </p:cNvPr>
          <p:cNvSpPr/>
          <p:nvPr/>
        </p:nvSpPr>
        <p:spPr>
          <a:xfrm>
            <a:off x="4010645" y="4218508"/>
            <a:ext cx="4729318" cy="816091"/>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a:solidFill>
                  <a:srgbClr val="FFFFFF"/>
                </a:solidFill>
                <a:latin typeface="ＭＳ Ｐゴシック"/>
                <a:ea typeface="ＭＳ Ｐゴシック"/>
                <a:cs typeface="ＭＳ Ｐゴシック"/>
              </a:rPr>
              <a:t>命令の順番を無視して、依存関係の無い命令を並行して処理することでパイプラインを埋める</a:t>
            </a:r>
            <a:endParaRPr kumimoji="1" lang="en-US" altLang="ja-JP" dirty="0">
              <a:solidFill>
                <a:srgbClr val="FFFFFF"/>
              </a:solidFill>
              <a:latin typeface="ＭＳ Ｐゴシック"/>
              <a:ea typeface="ＭＳ Ｐゴシック"/>
              <a:cs typeface="ＭＳ Ｐゴシック"/>
            </a:endParaRPr>
          </a:p>
        </p:txBody>
      </p:sp>
      <p:sp>
        <p:nvSpPr>
          <p:cNvPr id="30" name="矢印: 下 29">
            <a:extLst>
              <a:ext uri="{FF2B5EF4-FFF2-40B4-BE49-F238E27FC236}">
                <a16:creationId xmlns:a16="http://schemas.microsoft.com/office/drawing/2014/main" id="{FBB22851-C209-4163-8C8D-366DDAB045E6}"/>
              </a:ext>
            </a:extLst>
          </p:cNvPr>
          <p:cNvSpPr/>
          <p:nvPr/>
        </p:nvSpPr>
        <p:spPr>
          <a:xfrm>
            <a:off x="5365212" y="2677504"/>
            <a:ext cx="2020181" cy="324846"/>
          </a:xfrm>
          <a:prstGeom prst="downArrow">
            <a:avLst/>
          </a:prstGeom>
          <a:solidFill>
            <a:schemeClr val="accent6"/>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1" name="矢印: 下 30">
            <a:extLst>
              <a:ext uri="{FF2B5EF4-FFF2-40B4-BE49-F238E27FC236}">
                <a16:creationId xmlns:a16="http://schemas.microsoft.com/office/drawing/2014/main" id="{14EBD549-0EAD-43D3-AC8A-BCF085999BE4}"/>
              </a:ext>
            </a:extLst>
          </p:cNvPr>
          <p:cNvSpPr/>
          <p:nvPr/>
        </p:nvSpPr>
        <p:spPr>
          <a:xfrm>
            <a:off x="5365212" y="3815687"/>
            <a:ext cx="2020181" cy="324846"/>
          </a:xfrm>
          <a:prstGeom prst="downArrow">
            <a:avLst/>
          </a:prstGeom>
          <a:solidFill>
            <a:schemeClr val="accent6"/>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2" name="正方形/長方形 31">
            <a:extLst>
              <a:ext uri="{FF2B5EF4-FFF2-40B4-BE49-F238E27FC236}">
                <a16:creationId xmlns:a16="http://schemas.microsoft.com/office/drawing/2014/main" id="{0113A626-FC0E-4EDD-83CA-85DCB27C3A05}"/>
              </a:ext>
            </a:extLst>
          </p:cNvPr>
          <p:cNvSpPr/>
          <p:nvPr/>
        </p:nvSpPr>
        <p:spPr>
          <a:xfrm>
            <a:off x="4010644" y="1951608"/>
            <a:ext cx="1354568" cy="154203"/>
          </a:xfrm>
          <a:prstGeom prst="rect">
            <a:avLst/>
          </a:prstGeom>
          <a:solidFill>
            <a:schemeClr val="accent5"/>
          </a:solidFill>
          <a:ln w="12700">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4" name="正方形/長方形 33">
            <a:extLst>
              <a:ext uri="{FF2B5EF4-FFF2-40B4-BE49-F238E27FC236}">
                <a16:creationId xmlns:a16="http://schemas.microsoft.com/office/drawing/2014/main" id="{C9FD5E3D-1056-47E7-BB36-08ADB2B603A6}"/>
              </a:ext>
            </a:extLst>
          </p:cNvPr>
          <p:cNvSpPr/>
          <p:nvPr/>
        </p:nvSpPr>
        <p:spPr>
          <a:xfrm>
            <a:off x="5365212" y="2104008"/>
            <a:ext cx="1354568" cy="154203"/>
          </a:xfrm>
          <a:prstGeom prst="rect">
            <a:avLst/>
          </a:prstGeom>
          <a:solidFill>
            <a:schemeClr val="accent5"/>
          </a:solidFill>
          <a:ln w="12700">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7" name="正方形/長方形 36">
            <a:extLst>
              <a:ext uri="{FF2B5EF4-FFF2-40B4-BE49-F238E27FC236}">
                <a16:creationId xmlns:a16="http://schemas.microsoft.com/office/drawing/2014/main" id="{420BE7DF-6B7D-4BBA-9F15-1FAD1F6B9FF2}"/>
              </a:ext>
            </a:extLst>
          </p:cNvPr>
          <p:cNvSpPr/>
          <p:nvPr/>
        </p:nvSpPr>
        <p:spPr>
          <a:xfrm>
            <a:off x="6719780" y="2258211"/>
            <a:ext cx="1354568" cy="154203"/>
          </a:xfrm>
          <a:prstGeom prst="rect">
            <a:avLst/>
          </a:prstGeom>
          <a:solidFill>
            <a:schemeClr val="accent5"/>
          </a:solidFill>
          <a:ln w="12700">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2" name="正方形/長方形 41">
            <a:extLst>
              <a:ext uri="{FF2B5EF4-FFF2-40B4-BE49-F238E27FC236}">
                <a16:creationId xmlns:a16="http://schemas.microsoft.com/office/drawing/2014/main" id="{024246AD-C036-42C6-A3D7-A7E9377C9EC3}"/>
              </a:ext>
            </a:extLst>
          </p:cNvPr>
          <p:cNvSpPr/>
          <p:nvPr/>
        </p:nvSpPr>
        <p:spPr>
          <a:xfrm>
            <a:off x="4177913" y="5837488"/>
            <a:ext cx="1354568" cy="154203"/>
          </a:xfrm>
          <a:prstGeom prst="rect">
            <a:avLst/>
          </a:prstGeom>
          <a:solidFill>
            <a:schemeClr val="accent1"/>
          </a:solidFill>
          <a:ln w="12700">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3" name="正方形/長方形 42">
            <a:extLst>
              <a:ext uri="{FF2B5EF4-FFF2-40B4-BE49-F238E27FC236}">
                <a16:creationId xmlns:a16="http://schemas.microsoft.com/office/drawing/2014/main" id="{589A0442-6F59-404C-AEBB-3A6F20B4345E}"/>
              </a:ext>
            </a:extLst>
          </p:cNvPr>
          <p:cNvSpPr/>
          <p:nvPr/>
        </p:nvSpPr>
        <p:spPr>
          <a:xfrm>
            <a:off x="5532480" y="5979297"/>
            <a:ext cx="1354568" cy="154203"/>
          </a:xfrm>
          <a:prstGeom prst="rect">
            <a:avLst/>
          </a:prstGeom>
          <a:solidFill>
            <a:schemeClr val="accent1"/>
          </a:solidFill>
          <a:ln w="12700">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3" name="正方形/長方形 32">
            <a:extLst>
              <a:ext uri="{FF2B5EF4-FFF2-40B4-BE49-F238E27FC236}">
                <a16:creationId xmlns:a16="http://schemas.microsoft.com/office/drawing/2014/main" id="{77D7FC08-B177-4D7C-BE37-BD09949F5C6D}"/>
              </a:ext>
            </a:extLst>
          </p:cNvPr>
          <p:cNvSpPr/>
          <p:nvPr/>
        </p:nvSpPr>
        <p:spPr>
          <a:xfrm>
            <a:off x="4010644" y="5384362"/>
            <a:ext cx="1354568" cy="154203"/>
          </a:xfrm>
          <a:prstGeom prst="rect">
            <a:avLst/>
          </a:prstGeom>
          <a:solidFill>
            <a:schemeClr val="accent5"/>
          </a:solidFill>
          <a:ln w="12700">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5" name="正方形/長方形 34">
            <a:extLst>
              <a:ext uri="{FF2B5EF4-FFF2-40B4-BE49-F238E27FC236}">
                <a16:creationId xmlns:a16="http://schemas.microsoft.com/office/drawing/2014/main" id="{B9DD1D77-82C0-4470-BEF5-FA61CF64D63E}"/>
              </a:ext>
            </a:extLst>
          </p:cNvPr>
          <p:cNvSpPr/>
          <p:nvPr/>
        </p:nvSpPr>
        <p:spPr>
          <a:xfrm>
            <a:off x="5365212" y="5536762"/>
            <a:ext cx="1354568" cy="154203"/>
          </a:xfrm>
          <a:prstGeom prst="rect">
            <a:avLst/>
          </a:prstGeom>
          <a:solidFill>
            <a:schemeClr val="accent5"/>
          </a:solidFill>
          <a:ln w="12700">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6" name="正方形/長方形 35">
            <a:extLst>
              <a:ext uri="{FF2B5EF4-FFF2-40B4-BE49-F238E27FC236}">
                <a16:creationId xmlns:a16="http://schemas.microsoft.com/office/drawing/2014/main" id="{F8474E84-9FAF-42BC-BD78-EFC09806ECBE}"/>
              </a:ext>
            </a:extLst>
          </p:cNvPr>
          <p:cNvSpPr/>
          <p:nvPr/>
        </p:nvSpPr>
        <p:spPr>
          <a:xfrm>
            <a:off x="6719780" y="5690965"/>
            <a:ext cx="1354568" cy="154203"/>
          </a:xfrm>
          <a:prstGeom prst="rect">
            <a:avLst/>
          </a:prstGeom>
          <a:solidFill>
            <a:schemeClr val="accent5"/>
          </a:solidFill>
          <a:ln w="12700">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9" name="正方形/長方形 38">
            <a:extLst>
              <a:ext uri="{FF2B5EF4-FFF2-40B4-BE49-F238E27FC236}">
                <a16:creationId xmlns:a16="http://schemas.microsoft.com/office/drawing/2014/main" id="{57609A4B-9F20-4504-800B-C56F6C7805B2}"/>
              </a:ext>
            </a:extLst>
          </p:cNvPr>
          <p:cNvSpPr/>
          <p:nvPr/>
        </p:nvSpPr>
        <p:spPr>
          <a:xfrm>
            <a:off x="8062678" y="2408948"/>
            <a:ext cx="671426" cy="154203"/>
          </a:xfrm>
          <a:prstGeom prst="rect">
            <a:avLst/>
          </a:prstGeom>
          <a:solidFill>
            <a:schemeClr val="accent1"/>
          </a:solidFill>
          <a:ln w="12700">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Tree>
    <p:extLst>
      <p:ext uri="{BB962C8B-B14F-4D97-AF65-F5344CB8AC3E}">
        <p14:creationId xmlns:p14="http://schemas.microsoft.com/office/powerpoint/2010/main" val="324893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up)">
                                      <p:cBhvr>
                                        <p:cTn id="52" dur="500"/>
                                        <p:tgtEl>
                                          <p:spTgt spid="30"/>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up)">
                                      <p:cBhvr>
                                        <p:cTn id="61" dur="500"/>
                                        <p:tgtEl>
                                          <p:spTgt spid="31"/>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500"/>
                                        <p:tgtEl>
                                          <p:spTgt spid="3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500"/>
                                        <p:tgtEl>
                                          <p:spTgt spid="3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26" grpId="0" animBg="1"/>
      <p:bldP spid="27" grpId="0" animBg="1"/>
      <p:bldP spid="29" grpId="0" animBg="1"/>
      <p:bldP spid="30" grpId="0" animBg="1"/>
      <p:bldP spid="31" grpId="0" animBg="1"/>
      <p:bldP spid="32" grpId="0" animBg="1"/>
      <p:bldP spid="34" grpId="0" animBg="1"/>
      <p:bldP spid="37" grpId="0" animBg="1"/>
      <p:bldP spid="42" grpId="0" animBg="1"/>
      <p:bldP spid="43" grpId="0" animBg="1"/>
      <p:bldP spid="33" grpId="0" animBg="1"/>
      <p:bldP spid="35" grpId="0" animBg="1"/>
      <p:bldP spid="36" grpId="0" animBg="1"/>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E3D4BA-821D-4DA6-9E77-89438BB704B6}"/>
              </a:ext>
            </a:extLst>
          </p:cNvPr>
          <p:cNvSpPr>
            <a:spLocks noGrp="1"/>
          </p:cNvSpPr>
          <p:nvPr>
            <p:ph type="title"/>
          </p:nvPr>
        </p:nvSpPr>
        <p:spPr/>
        <p:txBody>
          <a:bodyPr/>
          <a:lstStyle/>
          <a:p>
            <a:r>
              <a:rPr kumimoji="1" lang="en-US" altLang="ja-JP" dirty="0"/>
              <a:t>Meltdown</a:t>
            </a:r>
            <a:r>
              <a:rPr kumimoji="1" lang="ja-JP" altLang="en-US" dirty="0"/>
              <a:t>の仕組み（アウトオブオーダを悪用）</a:t>
            </a:r>
          </a:p>
        </p:txBody>
      </p:sp>
      <p:sp>
        <p:nvSpPr>
          <p:cNvPr id="4" name="正方形/長方形 3">
            <a:extLst>
              <a:ext uri="{FF2B5EF4-FFF2-40B4-BE49-F238E27FC236}">
                <a16:creationId xmlns:a16="http://schemas.microsoft.com/office/drawing/2014/main" id="{7588E02E-B150-46A9-A77B-2EBE1A27BD9C}"/>
              </a:ext>
            </a:extLst>
          </p:cNvPr>
          <p:cNvSpPr/>
          <p:nvPr/>
        </p:nvSpPr>
        <p:spPr>
          <a:xfrm>
            <a:off x="2249171" y="2555805"/>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 name="正方形/長方形 4">
            <a:extLst>
              <a:ext uri="{FF2B5EF4-FFF2-40B4-BE49-F238E27FC236}">
                <a16:creationId xmlns:a16="http://schemas.microsoft.com/office/drawing/2014/main" id="{F8722AA5-8984-4F40-B3EF-02476981BE06}"/>
              </a:ext>
            </a:extLst>
          </p:cNvPr>
          <p:cNvSpPr/>
          <p:nvPr/>
        </p:nvSpPr>
        <p:spPr>
          <a:xfrm>
            <a:off x="2619286" y="2555805"/>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 name="正方形/長方形 5">
            <a:extLst>
              <a:ext uri="{FF2B5EF4-FFF2-40B4-BE49-F238E27FC236}">
                <a16:creationId xmlns:a16="http://schemas.microsoft.com/office/drawing/2014/main" id="{8E718BB7-6039-457E-8033-4C8744914461}"/>
              </a:ext>
            </a:extLst>
          </p:cNvPr>
          <p:cNvSpPr/>
          <p:nvPr/>
        </p:nvSpPr>
        <p:spPr>
          <a:xfrm>
            <a:off x="2989401" y="2555805"/>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 name="正方形/長方形 6">
            <a:extLst>
              <a:ext uri="{FF2B5EF4-FFF2-40B4-BE49-F238E27FC236}">
                <a16:creationId xmlns:a16="http://schemas.microsoft.com/office/drawing/2014/main" id="{0349812F-FF25-461C-90D8-78FAE7797ACA}"/>
              </a:ext>
            </a:extLst>
          </p:cNvPr>
          <p:cNvSpPr/>
          <p:nvPr/>
        </p:nvSpPr>
        <p:spPr>
          <a:xfrm>
            <a:off x="3359516" y="2555805"/>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8" name="正方形/長方形 7">
            <a:extLst>
              <a:ext uri="{FF2B5EF4-FFF2-40B4-BE49-F238E27FC236}">
                <a16:creationId xmlns:a16="http://schemas.microsoft.com/office/drawing/2014/main" id="{B6AD831E-796D-49BF-B81A-3B02261E79FE}"/>
              </a:ext>
            </a:extLst>
          </p:cNvPr>
          <p:cNvSpPr/>
          <p:nvPr/>
        </p:nvSpPr>
        <p:spPr>
          <a:xfrm>
            <a:off x="3729631" y="2555805"/>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9" name="正方形/長方形 8">
            <a:extLst>
              <a:ext uri="{FF2B5EF4-FFF2-40B4-BE49-F238E27FC236}">
                <a16:creationId xmlns:a16="http://schemas.microsoft.com/office/drawing/2014/main" id="{8D5777ED-4239-4058-A050-621D5DBDBDD0}"/>
              </a:ext>
            </a:extLst>
          </p:cNvPr>
          <p:cNvSpPr/>
          <p:nvPr/>
        </p:nvSpPr>
        <p:spPr>
          <a:xfrm>
            <a:off x="4099746" y="2555805"/>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1" name="正方形/長方形 20">
            <a:extLst>
              <a:ext uri="{FF2B5EF4-FFF2-40B4-BE49-F238E27FC236}">
                <a16:creationId xmlns:a16="http://schemas.microsoft.com/office/drawing/2014/main" id="{66B3B717-14DA-4CE0-9E03-40D34FE4E40B}"/>
              </a:ext>
            </a:extLst>
          </p:cNvPr>
          <p:cNvSpPr/>
          <p:nvPr/>
        </p:nvSpPr>
        <p:spPr>
          <a:xfrm>
            <a:off x="4469861" y="2849054"/>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2" name="正方形/長方形 21">
            <a:extLst>
              <a:ext uri="{FF2B5EF4-FFF2-40B4-BE49-F238E27FC236}">
                <a16:creationId xmlns:a16="http://schemas.microsoft.com/office/drawing/2014/main" id="{EF9B2B52-1477-4C31-863B-B95533204B32}"/>
              </a:ext>
            </a:extLst>
          </p:cNvPr>
          <p:cNvSpPr/>
          <p:nvPr/>
        </p:nvSpPr>
        <p:spPr>
          <a:xfrm>
            <a:off x="4839978" y="2849054"/>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3" name="正方形/長方形 22">
            <a:extLst>
              <a:ext uri="{FF2B5EF4-FFF2-40B4-BE49-F238E27FC236}">
                <a16:creationId xmlns:a16="http://schemas.microsoft.com/office/drawing/2014/main" id="{A6E7B136-0CFD-4B29-80CF-215D8D5A86B4}"/>
              </a:ext>
            </a:extLst>
          </p:cNvPr>
          <p:cNvSpPr/>
          <p:nvPr/>
        </p:nvSpPr>
        <p:spPr>
          <a:xfrm>
            <a:off x="5210093" y="2849054"/>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4" name="正方形/長方形 23">
            <a:extLst>
              <a:ext uri="{FF2B5EF4-FFF2-40B4-BE49-F238E27FC236}">
                <a16:creationId xmlns:a16="http://schemas.microsoft.com/office/drawing/2014/main" id="{BE3AB882-D7A4-46A0-8170-5687851AE3EC}"/>
              </a:ext>
            </a:extLst>
          </p:cNvPr>
          <p:cNvSpPr/>
          <p:nvPr/>
        </p:nvSpPr>
        <p:spPr>
          <a:xfrm>
            <a:off x="5580208" y="2849054"/>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5" name="正方形/長方形 24">
            <a:extLst>
              <a:ext uri="{FF2B5EF4-FFF2-40B4-BE49-F238E27FC236}">
                <a16:creationId xmlns:a16="http://schemas.microsoft.com/office/drawing/2014/main" id="{973C02C6-3209-485D-BC56-695D7CEAC3B6}"/>
              </a:ext>
            </a:extLst>
          </p:cNvPr>
          <p:cNvSpPr/>
          <p:nvPr/>
        </p:nvSpPr>
        <p:spPr>
          <a:xfrm>
            <a:off x="5950323" y="2849054"/>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6" name="正方形/長方形 25">
            <a:extLst>
              <a:ext uri="{FF2B5EF4-FFF2-40B4-BE49-F238E27FC236}">
                <a16:creationId xmlns:a16="http://schemas.microsoft.com/office/drawing/2014/main" id="{4B77ABD8-F587-4ACE-8517-342B4B4CAB6E}"/>
              </a:ext>
            </a:extLst>
          </p:cNvPr>
          <p:cNvSpPr/>
          <p:nvPr/>
        </p:nvSpPr>
        <p:spPr>
          <a:xfrm>
            <a:off x="6320438" y="2849054"/>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8" name="正方形/長方形 27">
            <a:extLst>
              <a:ext uri="{FF2B5EF4-FFF2-40B4-BE49-F238E27FC236}">
                <a16:creationId xmlns:a16="http://schemas.microsoft.com/office/drawing/2014/main" id="{48E8CA7F-3DC0-4C95-A6E3-BA5490B076F5}"/>
              </a:ext>
            </a:extLst>
          </p:cNvPr>
          <p:cNvSpPr/>
          <p:nvPr/>
        </p:nvSpPr>
        <p:spPr>
          <a:xfrm>
            <a:off x="2620470" y="3142303"/>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9" name="正方形/長方形 28">
            <a:extLst>
              <a:ext uri="{FF2B5EF4-FFF2-40B4-BE49-F238E27FC236}">
                <a16:creationId xmlns:a16="http://schemas.microsoft.com/office/drawing/2014/main" id="{1F0A3895-91EB-4E98-A45B-ACFFD69DB9D9}"/>
              </a:ext>
            </a:extLst>
          </p:cNvPr>
          <p:cNvSpPr/>
          <p:nvPr/>
        </p:nvSpPr>
        <p:spPr>
          <a:xfrm>
            <a:off x="2990585" y="3142303"/>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0" name="正方形/長方形 29">
            <a:extLst>
              <a:ext uri="{FF2B5EF4-FFF2-40B4-BE49-F238E27FC236}">
                <a16:creationId xmlns:a16="http://schemas.microsoft.com/office/drawing/2014/main" id="{5166ADFC-6446-4117-A4A9-A98FC1D67220}"/>
              </a:ext>
            </a:extLst>
          </p:cNvPr>
          <p:cNvSpPr/>
          <p:nvPr/>
        </p:nvSpPr>
        <p:spPr>
          <a:xfrm>
            <a:off x="3360700" y="3142303"/>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1" name="正方形/長方形 30">
            <a:extLst>
              <a:ext uri="{FF2B5EF4-FFF2-40B4-BE49-F238E27FC236}">
                <a16:creationId xmlns:a16="http://schemas.microsoft.com/office/drawing/2014/main" id="{14C3B91A-089B-41BA-9925-FD5661B22AF8}"/>
              </a:ext>
            </a:extLst>
          </p:cNvPr>
          <p:cNvSpPr/>
          <p:nvPr/>
        </p:nvSpPr>
        <p:spPr>
          <a:xfrm>
            <a:off x="3730815" y="3142303"/>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2" name="正方形/長方形 31">
            <a:extLst>
              <a:ext uri="{FF2B5EF4-FFF2-40B4-BE49-F238E27FC236}">
                <a16:creationId xmlns:a16="http://schemas.microsoft.com/office/drawing/2014/main" id="{AE764BAD-BA51-46CF-936F-91A17FF632F6}"/>
              </a:ext>
            </a:extLst>
          </p:cNvPr>
          <p:cNvSpPr/>
          <p:nvPr/>
        </p:nvSpPr>
        <p:spPr>
          <a:xfrm>
            <a:off x="4100930" y="3142303"/>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3" name="正方形/長方形 32">
            <a:extLst>
              <a:ext uri="{FF2B5EF4-FFF2-40B4-BE49-F238E27FC236}">
                <a16:creationId xmlns:a16="http://schemas.microsoft.com/office/drawing/2014/main" id="{9E9830AF-6902-4E61-BF2A-C7E5A11789BE}"/>
              </a:ext>
            </a:extLst>
          </p:cNvPr>
          <p:cNvSpPr/>
          <p:nvPr/>
        </p:nvSpPr>
        <p:spPr>
          <a:xfrm>
            <a:off x="4471045" y="3142303"/>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4" name="正方形/長方形 43">
            <a:extLst>
              <a:ext uri="{FF2B5EF4-FFF2-40B4-BE49-F238E27FC236}">
                <a16:creationId xmlns:a16="http://schemas.microsoft.com/office/drawing/2014/main" id="{4C1E4100-9E49-4164-85B0-50C9D6D4A2D1}"/>
              </a:ext>
            </a:extLst>
          </p:cNvPr>
          <p:cNvSpPr/>
          <p:nvPr/>
        </p:nvSpPr>
        <p:spPr>
          <a:xfrm>
            <a:off x="4841160" y="3433886"/>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5" name="正方形/長方形 44">
            <a:extLst>
              <a:ext uri="{FF2B5EF4-FFF2-40B4-BE49-F238E27FC236}">
                <a16:creationId xmlns:a16="http://schemas.microsoft.com/office/drawing/2014/main" id="{A39D871E-B71F-4EB5-916F-EA4473C2E1EE}"/>
              </a:ext>
            </a:extLst>
          </p:cNvPr>
          <p:cNvSpPr/>
          <p:nvPr/>
        </p:nvSpPr>
        <p:spPr>
          <a:xfrm>
            <a:off x="5211275" y="3433886"/>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6" name="正方形/長方形 45">
            <a:extLst>
              <a:ext uri="{FF2B5EF4-FFF2-40B4-BE49-F238E27FC236}">
                <a16:creationId xmlns:a16="http://schemas.microsoft.com/office/drawing/2014/main" id="{814C7D28-048F-4449-8F7B-7CB8EE0D7810}"/>
              </a:ext>
            </a:extLst>
          </p:cNvPr>
          <p:cNvSpPr/>
          <p:nvPr/>
        </p:nvSpPr>
        <p:spPr>
          <a:xfrm>
            <a:off x="5581392" y="3433886"/>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7" name="正方形/長方形 46">
            <a:extLst>
              <a:ext uri="{FF2B5EF4-FFF2-40B4-BE49-F238E27FC236}">
                <a16:creationId xmlns:a16="http://schemas.microsoft.com/office/drawing/2014/main" id="{88A6E213-A41B-47BA-8D45-D9A01EE95D2D}"/>
              </a:ext>
            </a:extLst>
          </p:cNvPr>
          <p:cNvSpPr/>
          <p:nvPr/>
        </p:nvSpPr>
        <p:spPr>
          <a:xfrm>
            <a:off x="5951507" y="3433886"/>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8" name="正方形/長方形 47">
            <a:extLst>
              <a:ext uri="{FF2B5EF4-FFF2-40B4-BE49-F238E27FC236}">
                <a16:creationId xmlns:a16="http://schemas.microsoft.com/office/drawing/2014/main" id="{E556561C-750C-47B7-8843-61DB8DABE242}"/>
              </a:ext>
            </a:extLst>
          </p:cNvPr>
          <p:cNvSpPr/>
          <p:nvPr/>
        </p:nvSpPr>
        <p:spPr>
          <a:xfrm>
            <a:off x="6321622" y="3433886"/>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9" name="正方形/長方形 48">
            <a:extLst>
              <a:ext uri="{FF2B5EF4-FFF2-40B4-BE49-F238E27FC236}">
                <a16:creationId xmlns:a16="http://schemas.microsoft.com/office/drawing/2014/main" id="{51262B2A-E635-4369-AC12-8F890B0FBAE6}"/>
              </a:ext>
            </a:extLst>
          </p:cNvPr>
          <p:cNvSpPr/>
          <p:nvPr/>
        </p:nvSpPr>
        <p:spPr>
          <a:xfrm>
            <a:off x="6691737" y="3433886"/>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2" name="正方形/長方形 51">
            <a:extLst>
              <a:ext uri="{FF2B5EF4-FFF2-40B4-BE49-F238E27FC236}">
                <a16:creationId xmlns:a16="http://schemas.microsoft.com/office/drawing/2014/main" id="{012A7619-B72A-45D6-8BA9-109BF778D910}"/>
              </a:ext>
            </a:extLst>
          </p:cNvPr>
          <p:cNvSpPr/>
          <p:nvPr/>
        </p:nvSpPr>
        <p:spPr>
          <a:xfrm>
            <a:off x="6701667" y="314631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3" name="正方形/長方形 52">
            <a:extLst>
              <a:ext uri="{FF2B5EF4-FFF2-40B4-BE49-F238E27FC236}">
                <a16:creationId xmlns:a16="http://schemas.microsoft.com/office/drawing/2014/main" id="{6041E634-3B73-47AB-BC50-03616A293463}"/>
              </a:ext>
            </a:extLst>
          </p:cNvPr>
          <p:cNvSpPr/>
          <p:nvPr/>
        </p:nvSpPr>
        <p:spPr>
          <a:xfrm>
            <a:off x="7071782" y="314631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4" name="正方形/長方形 53">
            <a:extLst>
              <a:ext uri="{FF2B5EF4-FFF2-40B4-BE49-F238E27FC236}">
                <a16:creationId xmlns:a16="http://schemas.microsoft.com/office/drawing/2014/main" id="{6DB0EA02-5561-424D-BA7B-EE12D738F71A}"/>
              </a:ext>
            </a:extLst>
          </p:cNvPr>
          <p:cNvSpPr/>
          <p:nvPr/>
        </p:nvSpPr>
        <p:spPr>
          <a:xfrm>
            <a:off x="7441897" y="314631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5" name="正方形/長方形 54">
            <a:extLst>
              <a:ext uri="{FF2B5EF4-FFF2-40B4-BE49-F238E27FC236}">
                <a16:creationId xmlns:a16="http://schemas.microsoft.com/office/drawing/2014/main" id="{4631D84F-91E6-4B80-AFB2-AB34CC1FCBF4}"/>
              </a:ext>
            </a:extLst>
          </p:cNvPr>
          <p:cNvSpPr/>
          <p:nvPr/>
        </p:nvSpPr>
        <p:spPr>
          <a:xfrm>
            <a:off x="7812012" y="314631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6" name="正方形/長方形 55">
            <a:extLst>
              <a:ext uri="{FF2B5EF4-FFF2-40B4-BE49-F238E27FC236}">
                <a16:creationId xmlns:a16="http://schemas.microsoft.com/office/drawing/2014/main" id="{63F834DB-4F0C-4470-BECA-AB06B84D8E64}"/>
              </a:ext>
            </a:extLst>
          </p:cNvPr>
          <p:cNvSpPr/>
          <p:nvPr/>
        </p:nvSpPr>
        <p:spPr>
          <a:xfrm>
            <a:off x="8182127" y="314631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7" name="正方形/長方形 56">
            <a:extLst>
              <a:ext uri="{FF2B5EF4-FFF2-40B4-BE49-F238E27FC236}">
                <a16:creationId xmlns:a16="http://schemas.microsoft.com/office/drawing/2014/main" id="{07AB4F94-CE7E-45CE-BCE4-BB5217CFF622}"/>
              </a:ext>
            </a:extLst>
          </p:cNvPr>
          <p:cNvSpPr/>
          <p:nvPr/>
        </p:nvSpPr>
        <p:spPr>
          <a:xfrm>
            <a:off x="8552242" y="314631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4" name="テキスト ボックス 63">
            <a:extLst>
              <a:ext uri="{FF2B5EF4-FFF2-40B4-BE49-F238E27FC236}">
                <a16:creationId xmlns:a16="http://schemas.microsoft.com/office/drawing/2014/main" id="{F536C903-D739-4D23-8513-2DCDC87134C9}"/>
              </a:ext>
            </a:extLst>
          </p:cNvPr>
          <p:cNvSpPr txBox="1"/>
          <p:nvPr/>
        </p:nvSpPr>
        <p:spPr>
          <a:xfrm>
            <a:off x="2700485" y="2547707"/>
            <a:ext cx="1311557" cy="307777"/>
          </a:xfrm>
          <a:prstGeom prst="rect">
            <a:avLst/>
          </a:prstGeom>
          <a:noFill/>
        </p:spPr>
        <p:txBody>
          <a:bodyPr wrap="square" rtlCol="0">
            <a:spAutoFit/>
          </a:bodyPr>
          <a:lstStyle/>
          <a:p>
            <a:pPr algn="ctr"/>
            <a:r>
              <a:rPr kumimoji="1" lang="ja-JP" altLang="en-US" sz="1400" dirty="0">
                <a:solidFill>
                  <a:schemeClr val="bg1"/>
                </a:solidFill>
              </a:rPr>
              <a:t>命令①</a:t>
            </a:r>
          </a:p>
        </p:txBody>
      </p:sp>
      <p:sp>
        <p:nvSpPr>
          <p:cNvPr id="65" name="テキスト ボックス 64">
            <a:extLst>
              <a:ext uri="{FF2B5EF4-FFF2-40B4-BE49-F238E27FC236}">
                <a16:creationId xmlns:a16="http://schemas.microsoft.com/office/drawing/2014/main" id="{03D1FDCD-0518-4B9B-BE53-76B087312B3C}"/>
              </a:ext>
            </a:extLst>
          </p:cNvPr>
          <p:cNvSpPr txBox="1"/>
          <p:nvPr/>
        </p:nvSpPr>
        <p:spPr>
          <a:xfrm>
            <a:off x="4912457" y="2835276"/>
            <a:ext cx="1311557" cy="307777"/>
          </a:xfrm>
          <a:prstGeom prst="rect">
            <a:avLst/>
          </a:prstGeom>
          <a:noFill/>
        </p:spPr>
        <p:txBody>
          <a:bodyPr wrap="square" rtlCol="0">
            <a:spAutoFit/>
          </a:bodyPr>
          <a:lstStyle/>
          <a:p>
            <a:pPr algn="ctr"/>
            <a:r>
              <a:rPr kumimoji="1" lang="ja-JP" altLang="en-US" sz="1400" dirty="0">
                <a:solidFill>
                  <a:schemeClr val="bg1"/>
                </a:solidFill>
              </a:rPr>
              <a:t>命令②</a:t>
            </a:r>
          </a:p>
        </p:txBody>
      </p:sp>
      <p:sp>
        <p:nvSpPr>
          <p:cNvPr id="67" name="テキスト ボックス 66">
            <a:extLst>
              <a:ext uri="{FF2B5EF4-FFF2-40B4-BE49-F238E27FC236}">
                <a16:creationId xmlns:a16="http://schemas.microsoft.com/office/drawing/2014/main" id="{9F0DB887-1012-4A3D-A8AB-843807B8FE05}"/>
              </a:ext>
            </a:extLst>
          </p:cNvPr>
          <p:cNvSpPr txBox="1"/>
          <p:nvPr/>
        </p:nvSpPr>
        <p:spPr>
          <a:xfrm>
            <a:off x="5315904" y="3437900"/>
            <a:ext cx="1311557" cy="307777"/>
          </a:xfrm>
          <a:prstGeom prst="rect">
            <a:avLst/>
          </a:prstGeom>
          <a:noFill/>
          <a:ln>
            <a:noFill/>
          </a:ln>
        </p:spPr>
        <p:txBody>
          <a:bodyPr wrap="square" rtlCol="0">
            <a:spAutoFit/>
          </a:bodyPr>
          <a:lstStyle/>
          <a:p>
            <a:pPr algn="ctr"/>
            <a:r>
              <a:rPr kumimoji="1" lang="ja-JP" altLang="en-US" sz="1400" dirty="0">
                <a:solidFill>
                  <a:schemeClr val="bg1"/>
                </a:solidFill>
              </a:rPr>
              <a:t>不正な命令②</a:t>
            </a:r>
          </a:p>
        </p:txBody>
      </p:sp>
      <p:sp>
        <p:nvSpPr>
          <p:cNvPr id="68" name="テキスト ボックス 67">
            <a:extLst>
              <a:ext uri="{FF2B5EF4-FFF2-40B4-BE49-F238E27FC236}">
                <a16:creationId xmlns:a16="http://schemas.microsoft.com/office/drawing/2014/main" id="{4EB5A74A-3E5C-4885-8F2C-35F168FA1CFA}"/>
              </a:ext>
            </a:extLst>
          </p:cNvPr>
          <p:cNvSpPr txBox="1"/>
          <p:nvPr/>
        </p:nvSpPr>
        <p:spPr>
          <a:xfrm>
            <a:off x="7150276" y="3125621"/>
            <a:ext cx="1311557" cy="307777"/>
          </a:xfrm>
          <a:prstGeom prst="rect">
            <a:avLst/>
          </a:prstGeom>
          <a:noFill/>
        </p:spPr>
        <p:txBody>
          <a:bodyPr wrap="square" rtlCol="0">
            <a:spAutoFit/>
          </a:bodyPr>
          <a:lstStyle/>
          <a:p>
            <a:pPr algn="ctr"/>
            <a:r>
              <a:rPr kumimoji="1" lang="ja-JP" altLang="en-US" sz="1400">
                <a:solidFill>
                  <a:schemeClr val="bg1"/>
                </a:solidFill>
              </a:rPr>
              <a:t>命令③</a:t>
            </a:r>
          </a:p>
        </p:txBody>
      </p:sp>
      <p:sp>
        <p:nvSpPr>
          <p:cNvPr id="69" name="吹き出し: 角を丸めた四角形 68">
            <a:extLst>
              <a:ext uri="{FF2B5EF4-FFF2-40B4-BE49-F238E27FC236}">
                <a16:creationId xmlns:a16="http://schemas.microsoft.com/office/drawing/2014/main" id="{797D58A9-A44A-4DBF-A4EB-A1241194A5BB}"/>
              </a:ext>
            </a:extLst>
          </p:cNvPr>
          <p:cNvSpPr/>
          <p:nvPr/>
        </p:nvSpPr>
        <p:spPr>
          <a:xfrm>
            <a:off x="2619286" y="5381504"/>
            <a:ext cx="1790787" cy="806094"/>
          </a:xfrm>
          <a:prstGeom prst="wedgeRoundRectCallout">
            <a:avLst>
              <a:gd name="adj1" fmla="val -36660"/>
              <a:gd name="adj2" fmla="val -294147"/>
              <a:gd name="adj3" fmla="val 16667"/>
            </a:avLst>
          </a:prstGeom>
          <a:solidFill>
            <a:srgbClr val="FF6666"/>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不正なメモリ</a:t>
            </a:r>
            <a:endParaRPr kumimoji="1" lang="en-US" altLang="ja-JP" sz="1600">
              <a:solidFill>
                <a:schemeClr val="bg1"/>
              </a:solidFill>
              <a:latin typeface="+mj-lt"/>
              <a:ea typeface="+mj-ea"/>
              <a:cs typeface="ＭＳ Ｐゴシック"/>
            </a:endParaRPr>
          </a:p>
          <a:p>
            <a:pPr algn="ctr"/>
            <a:r>
              <a:rPr kumimoji="1" lang="ja-JP" altLang="en-US" sz="1600">
                <a:solidFill>
                  <a:schemeClr val="bg1"/>
                </a:solidFill>
                <a:latin typeface="+mj-lt"/>
                <a:ea typeface="+mj-ea"/>
                <a:cs typeface="ＭＳ Ｐゴシック"/>
              </a:rPr>
              <a:t>アクセス</a:t>
            </a:r>
          </a:p>
        </p:txBody>
      </p:sp>
      <p:sp>
        <p:nvSpPr>
          <p:cNvPr id="70" name="吹き出し: 角を丸めた四角形 69">
            <a:extLst>
              <a:ext uri="{FF2B5EF4-FFF2-40B4-BE49-F238E27FC236}">
                <a16:creationId xmlns:a16="http://schemas.microsoft.com/office/drawing/2014/main" id="{B25C719E-6B9A-4B26-A240-CAC4E535EAE9}"/>
              </a:ext>
            </a:extLst>
          </p:cNvPr>
          <p:cNvSpPr/>
          <p:nvPr/>
        </p:nvSpPr>
        <p:spPr>
          <a:xfrm>
            <a:off x="3533120" y="4500834"/>
            <a:ext cx="2619632" cy="806094"/>
          </a:xfrm>
          <a:prstGeom prst="wedgeRoundRectCallout">
            <a:avLst>
              <a:gd name="adj1" fmla="val -34199"/>
              <a:gd name="adj2" fmla="val -180561"/>
              <a:gd name="adj3" fmla="val 16667"/>
            </a:avLst>
          </a:prstGeom>
          <a:solidFill>
            <a:srgbClr val="FF6666"/>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メモリからの読み込み</a:t>
            </a:r>
            <a:endParaRPr kumimoji="1" lang="en-US" altLang="ja-JP" sz="1600">
              <a:solidFill>
                <a:schemeClr val="bg1"/>
              </a:solidFill>
              <a:latin typeface="+mj-lt"/>
              <a:ea typeface="+mj-ea"/>
              <a:cs typeface="ＭＳ Ｐゴシック"/>
            </a:endParaRPr>
          </a:p>
          <a:p>
            <a:pPr algn="ctr"/>
            <a:r>
              <a:rPr kumimoji="1" lang="ja-JP" altLang="en-US" sz="1600">
                <a:solidFill>
                  <a:schemeClr val="bg1"/>
                </a:solidFill>
                <a:latin typeface="+mj-lt"/>
                <a:ea typeface="+mj-ea"/>
                <a:cs typeface="ＭＳ Ｐゴシック"/>
              </a:rPr>
              <a:t>＝キャッシュへも読み込まれる</a:t>
            </a:r>
          </a:p>
        </p:txBody>
      </p:sp>
      <p:sp>
        <p:nvSpPr>
          <p:cNvPr id="71" name="吹き出し: 角を丸めた四角形 70">
            <a:extLst>
              <a:ext uri="{FF2B5EF4-FFF2-40B4-BE49-F238E27FC236}">
                <a16:creationId xmlns:a16="http://schemas.microsoft.com/office/drawing/2014/main" id="{621AA9D5-0BC4-4B1D-8DF2-8481A7AA5B17}"/>
              </a:ext>
            </a:extLst>
          </p:cNvPr>
          <p:cNvSpPr/>
          <p:nvPr/>
        </p:nvSpPr>
        <p:spPr>
          <a:xfrm>
            <a:off x="4842936" y="1158954"/>
            <a:ext cx="2619632" cy="806094"/>
          </a:xfrm>
          <a:prstGeom prst="wedgeRoundRectCallout">
            <a:avLst>
              <a:gd name="adj1" fmla="val -56516"/>
              <a:gd name="adj2" fmla="val 195863"/>
              <a:gd name="adj3" fmla="val 16667"/>
            </a:avLst>
          </a:prstGeom>
          <a:solidFill>
            <a:srgbClr val="FF6666"/>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不正な命令をキャンセル</a:t>
            </a:r>
            <a:endParaRPr kumimoji="1" lang="en-US" altLang="ja-JP" sz="1600">
              <a:solidFill>
                <a:schemeClr val="bg1"/>
              </a:solidFill>
              <a:latin typeface="+mj-lt"/>
              <a:ea typeface="+mj-ea"/>
              <a:cs typeface="ＭＳ Ｐゴシック"/>
            </a:endParaRPr>
          </a:p>
          <a:p>
            <a:pPr algn="ctr"/>
            <a:r>
              <a:rPr kumimoji="1" lang="ja-JP" altLang="en-US" sz="1600">
                <a:solidFill>
                  <a:schemeClr val="bg1"/>
                </a:solidFill>
                <a:latin typeface="+mj-lt"/>
                <a:ea typeface="+mj-ea"/>
                <a:cs typeface="ＭＳ Ｐゴシック"/>
              </a:rPr>
              <a:t>（キャッシュにデータは残ったまま）</a:t>
            </a:r>
          </a:p>
        </p:txBody>
      </p:sp>
      <p:sp>
        <p:nvSpPr>
          <p:cNvPr id="72" name="吹き出し: 角を丸めた四角形 71">
            <a:extLst>
              <a:ext uri="{FF2B5EF4-FFF2-40B4-BE49-F238E27FC236}">
                <a16:creationId xmlns:a16="http://schemas.microsoft.com/office/drawing/2014/main" id="{FA7BB2FB-4078-4F57-84F3-33B2C42898EA}"/>
              </a:ext>
            </a:extLst>
          </p:cNvPr>
          <p:cNvSpPr/>
          <p:nvPr/>
        </p:nvSpPr>
        <p:spPr>
          <a:xfrm>
            <a:off x="5227389" y="5381504"/>
            <a:ext cx="2619632" cy="806094"/>
          </a:xfrm>
          <a:prstGeom prst="wedgeRoundRectCallout">
            <a:avLst>
              <a:gd name="adj1" fmla="val 1848"/>
              <a:gd name="adj2" fmla="val -253132"/>
              <a:gd name="adj3" fmla="val 16667"/>
            </a:avLst>
          </a:prstGeom>
          <a:solidFill>
            <a:schemeClr val="accent6"/>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キャッシュ内のデータを読み出す</a:t>
            </a:r>
          </a:p>
        </p:txBody>
      </p:sp>
      <p:sp>
        <p:nvSpPr>
          <p:cNvPr id="73" name="正方形/長方形 72">
            <a:extLst>
              <a:ext uri="{FF2B5EF4-FFF2-40B4-BE49-F238E27FC236}">
                <a16:creationId xmlns:a16="http://schemas.microsoft.com/office/drawing/2014/main" id="{6C11E0ED-1842-491F-8C2B-C958C1405923}"/>
              </a:ext>
            </a:extLst>
          </p:cNvPr>
          <p:cNvSpPr/>
          <p:nvPr/>
        </p:nvSpPr>
        <p:spPr>
          <a:xfrm>
            <a:off x="2621654" y="3146317"/>
            <a:ext cx="370115" cy="291583"/>
          </a:xfrm>
          <a:prstGeom prst="rect">
            <a:avLst/>
          </a:prstGeom>
          <a:solidFill>
            <a:srgbClr val="FF6666"/>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4" name="正方形/長方形 73">
            <a:extLst>
              <a:ext uri="{FF2B5EF4-FFF2-40B4-BE49-F238E27FC236}">
                <a16:creationId xmlns:a16="http://schemas.microsoft.com/office/drawing/2014/main" id="{EB2E8B57-3ADF-4004-A6FD-E89DC4CAE560}"/>
              </a:ext>
            </a:extLst>
          </p:cNvPr>
          <p:cNvSpPr/>
          <p:nvPr/>
        </p:nvSpPr>
        <p:spPr>
          <a:xfrm>
            <a:off x="3731999" y="3146317"/>
            <a:ext cx="370115" cy="291583"/>
          </a:xfrm>
          <a:prstGeom prst="rect">
            <a:avLst/>
          </a:prstGeom>
          <a:solidFill>
            <a:srgbClr val="FF6666"/>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5" name="正方形/長方形 74">
            <a:extLst>
              <a:ext uri="{FF2B5EF4-FFF2-40B4-BE49-F238E27FC236}">
                <a16:creationId xmlns:a16="http://schemas.microsoft.com/office/drawing/2014/main" id="{4B696FF8-958A-429C-BF2F-1D34CB3C5610}"/>
              </a:ext>
            </a:extLst>
          </p:cNvPr>
          <p:cNvSpPr/>
          <p:nvPr/>
        </p:nvSpPr>
        <p:spPr>
          <a:xfrm>
            <a:off x="4472821" y="3146317"/>
            <a:ext cx="370115" cy="291583"/>
          </a:xfrm>
          <a:prstGeom prst="rect">
            <a:avLst/>
          </a:prstGeom>
          <a:solidFill>
            <a:srgbClr val="FF6666"/>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6" name="正方形/長方形 75">
            <a:extLst>
              <a:ext uri="{FF2B5EF4-FFF2-40B4-BE49-F238E27FC236}">
                <a16:creationId xmlns:a16="http://schemas.microsoft.com/office/drawing/2014/main" id="{4F7369F6-A52F-4039-84CB-3ADF4D9C5423}"/>
              </a:ext>
            </a:extLst>
          </p:cNvPr>
          <p:cNvSpPr/>
          <p:nvPr/>
        </p:nvSpPr>
        <p:spPr>
          <a:xfrm>
            <a:off x="6322806" y="3437900"/>
            <a:ext cx="370115" cy="291583"/>
          </a:xfrm>
          <a:prstGeom prst="rect">
            <a:avLst/>
          </a:prstGeom>
          <a:solidFill>
            <a:schemeClr val="accent6"/>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7" name="四角形: 角を丸くする 76">
            <a:extLst>
              <a:ext uri="{FF2B5EF4-FFF2-40B4-BE49-F238E27FC236}">
                <a16:creationId xmlns:a16="http://schemas.microsoft.com/office/drawing/2014/main" id="{2DB1D6FA-52E1-40F2-BADF-1EA74A40FC44}"/>
              </a:ext>
            </a:extLst>
          </p:cNvPr>
          <p:cNvSpPr/>
          <p:nvPr/>
        </p:nvSpPr>
        <p:spPr>
          <a:xfrm>
            <a:off x="457200" y="1716696"/>
            <a:ext cx="1023257" cy="416221"/>
          </a:xfrm>
          <a:prstGeom prst="roundRect">
            <a:avLst>
              <a:gd name="adj" fmla="val 50000"/>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命令①</a:t>
            </a:r>
          </a:p>
        </p:txBody>
      </p:sp>
      <p:sp>
        <p:nvSpPr>
          <p:cNvPr id="78" name="四角形: 角を丸くする 77">
            <a:extLst>
              <a:ext uri="{FF2B5EF4-FFF2-40B4-BE49-F238E27FC236}">
                <a16:creationId xmlns:a16="http://schemas.microsoft.com/office/drawing/2014/main" id="{275E5B9B-F457-49CF-A9DE-429B4AC6AABF}"/>
              </a:ext>
            </a:extLst>
          </p:cNvPr>
          <p:cNvSpPr/>
          <p:nvPr/>
        </p:nvSpPr>
        <p:spPr>
          <a:xfrm>
            <a:off x="463059" y="2602742"/>
            <a:ext cx="1023257" cy="416221"/>
          </a:xfrm>
          <a:prstGeom prst="roundRect">
            <a:avLst>
              <a:gd name="adj" fmla="val 50000"/>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命令②</a:t>
            </a:r>
          </a:p>
        </p:txBody>
      </p:sp>
      <p:sp>
        <p:nvSpPr>
          <p:cNvPr id="79" name="四角形: 角を丸くする 78">
            <a:extLst>
              <a:ext uri="{FF2B5EF4-FFF2-40B4-BE49-F238E27FC236}">
                <a16:creationId xmlns:a16="http://schemas.microsoft.com/office/drawing/2014/main" id="{6AFDE9D6-436B-48D8-9C45-0BF93F5607B9}"/>
              </a:ext>
            </a:extLst>
          </p:cNvPr>
          <p:cNvSpPr/>
          <p:nvPr/>
        </p:nvSpPr>
        <p:spPr>
          <a:xfrm>
            <a:off x="463059" y="3488788"/>
            <a:ext cx="1023257" cy="416221"/>
          </a:xfrm>
          <a:prstGeom prst="roundRect">
            <a:avLst>
              <a:gd name="adj" fmla="val 50000"/>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命令③</a:t>
            </a:r>
          </a:p>
        </p:txBody>
      </p:sp>
      <p:sp>
        <p:nvSpPr>
          <p:cNvPr id="80" name="四角形: 角を丸くする 79">
            <a:extLst>
              <a:ext uri="{FF2B5EF4-FFF2-40B4-BE49-F238E27FC236}">
                <a16:creationId xmlns:a16="http://schemas.microsoft.com/office/drawing/2014/main" id="{A73DD409-EBE2-42AF-B1F3-19A1DF41CE8B}"/>
              </a:ext>
            </a:extLst>
          </p:cNvPr>
          <p:cNvSpPr/>
          <p:nvPr/>
        </p:nvSpPr>
        <p:spPr>
          <a:xfrm>
            <a:off x="463059" y="4374834"/>
            <a:ext cx="1023257" cy="416221"/>
          </a:xfrm>
          <a:prstGeom prst="roundRect">
            <a:avLst>
              <a:gd name="adj" fmla="val 50000"/>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chemeClr val="bg1"/>
                </a:solidFill>
                <a:latin typeface="+mj-lt"/>
                <a:ea typeface="+mj-ea"/>
                <a:cs typeface="ＭＳ Ｐゴシック"/>
              </a:rPr>
              <a:t>不正な</a:t>
            </a:r>
            <a:endParaRPr kumimoji="1" lang="en-US" altLang="ja-JP" sz="1400" dirty="0">
              <a:solidFill>
                <a:schemeClr val="bg1"/>
              </a:solidFill>
              <a:latin typeface="+mj-lt"/>
              <a:ea typeface="+mj-ea"/>
              <a:cs typeface="ＭＳ Ｐゴシック"/>
            </a:endParaRPr>
          </a:p>
          <a:p>
            <a:pPr algn="ctr"/>
            <a:r>
              <a:rPr kumimoji="1" lang="ja-JP" altLang="en-US" sz="1400" dirty="0">
                <a:solidFill>
                  <a:schemeClr val="bg1"/>
                </a:solidFill>
                <a:latin typeface="+mj-lt"/>
                <a:ea typeface="+mj-ea"/>
                <a:cs typeface="ＭＳ Ｐゴシック"/>
              </a:rPr>
              <a:t>命令④</a:t>
            </a:r>
          </a:p>
        </p:txBody>
      </p:sp>
      <p:sp>
        <p:nvSpPr>
          <p:cNvPr id="81" name="四角形: 角を丸くする 80">
            <a:extLst>
              <a:ext uri="{FF2B5EF4-FFF2-40B4-BE49-F238E27FC236}">
                <a16:creationId xmlns:a16="http://schemas.microsoft.com/office/drawing/2014/main" id="{748FDFA3-544B-4F73-88C2-D1027AB52EDA}"/>
              </a:ext>
            </a:extLst>
          </p:cNvPr>
          <p:cNvSpPr/>
          <p:nvPr/>
        </p:nvSpPr>
        <p:spPr>
          <a:xfrm>
            <a:off x="463059" y="5260880"/>
            <a:ext cx="1023257" cy="416221"/>
          </a:xfrm>
          <a:prstGeom prst="roundRect">
            <a:avLst>
              <a:gd name="adj" fmla="val 50000"/>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chemeClr val="bg1"/>
                </a:solidFill>
                <a:latin typeface="+mj-lt"/>
                <a:ea typeface="+mj-ea"/>
                <a:cs typeface="ＭＳ Ｐゴシック"/>
              </a:rPr>
              <a:t>不正な</a:t>
            </a:r>
            <a:endParaRPr kumimoji="1" lang="en-US" altLang="ja-JP" sz="1400" dirty="0">
              <a:solidFill>
                <a:schemeClr val="bg1"/>
              </a:solidFill>
              <a:latin typeface="+mj-lt"/>
              <a:ea typeface="+mj-ea"/>
              <a:cs typeface="ＭＳ Ｐゴシック"/>
            </a:endParaRPr>
          </a:p>
          <a:p>
            <a:pPr algn="ctr"/>
            <a:r>
              <a:rPr kumimoji="1" lang="ja-JP" altLang="en-US" sz="1400" dirty="0">
                <a:solidFill>
                  <a:schemeClr val="bg1"/>
                </a:solidFill>
                <a:latin typeface="+mj-lt"/>
                <a:ea typeface="+mj-ea"/>
                <a:cs typeface="ＭＳ Ｐゴシック"/>
              </a:rPr>
              <a:t>命令⑤</a:t>
            </a:r>
          </a:p>
        </p:txBody>
      </p:sp>
      <p:cxnSp>
        <p:nvCxnSpPr>
          <p:cNvPr id="82" name="直線矢印コネクタ 81">
            <a:extLst>
              <a:ext uri="{FF2B5EF4-FFF2-40B4-BE49-F238E27FC236}">
                <a16:creationId xmlns:a16="http://schemas.microsoft.com/office/drawing/2014/main" id="{2BAA91CB-E2CD-4E71-BAAD-368DFDD71B51}"/>
              </a:ext>
            </a:extLst>
          </p:cNvPr>
          <p:cNvCxnSpPr>
            <a:stCxn id="77" idx="2"/>
            <a:endCxn id="78" idx="0"/>
          </p:cNvCxnSpPr>
          <p:nvPr/>
        </p:nvCxnSpPr>
        <p:spPr>
          <a:xfrm>
            <a:off x="968829" y="2132917"/>
            <a:ext cx="5859" cy="469825"/>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83" name="直線矢印コネクタ 82">
            <a:extLst>
              <a:ext uri="{FF2B5EF4-FFF2-40B4-BE49-F238E27FC236}">
                <a16:creationId xmlns:a16="http://schemas.microsoft.com/office/drawing/2014/main" id="{107FF014-435E-46FC-B855-3FCE6FE6D85E}"/>
              </a:ext>
            </a:extLst>
          </p:cNvPr>
          <p:cNvCxnSpPr>
            <a:stCxn id="78" idx="2"/>
            <a:endCxn id="79" idx="0"/>
          </p:cNvCxnSpPr>
          <p:nvPr/>
        </p:nvCxnSpPr>
        <p:spPr>
          <a:xfrm>
            <a:off x="974688" y="3018963"/>
            <a:ext cx="0" cy="469825"/>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84" name="直線矢印コネクタ 83">
            <a:extLst>
              <a:ext uri="{FF2B5EF4-FFF2-40B4-BE49-F238E27FC236}">
                <a16:creationId xmlns:a16="http://schemas.microsoft.com/office/drawing/2014/main" id="{96BCFBEF-E3AD-46C6-9C59-1B19FBC58A41}"/>
              </a:ext>
            </a:extLst>
          </p:cNvPr>
          <p:cNvCxnSpPr>
            <a:cxnSpLocks/>
            <a:stCxn id="80" idx="2"/>
            <a:endCxn id="81" idx="0"/>
          </p:cNvCxnSpPr>
          <p:nvPr/>
        </p:nvCxnSpPr>
        <p:spPr>
          <a:xfrm>
            <a:off x="974688" y="4791055"/>
            <a:ext cx="0" cy="469825"/>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66" name="テキスト ボックス 65">
            <a:extLst>
              <a:ext uri="{FF2B5EF4-FFF2-40B4-BE49-F238E27FC236}">
                <a16:creationId xmlns:a16="http://schemas.microsoft.com/office/drawing/2014/main" id="{C627A10E-F04A-4D4D-AC61-19F7A7D4F770}"/>
              </a:ext>
            </a:extLst>
          </p:cNvPr>
          <p:cNvSpPr txBox="1"/>
          <p:nvPr/>
        </p:nvSpPr>
        <p:spPr>
          <a:xfrm>
            <a:off x="3100302" y="3122095"/>
            <a:ext cx="1311557" cy="307777"/>
          </a:xfrm>
          <a:prstGeom prst="rect">
            <a:avLst/>
          </a:prstGeom>
          <a:noFill/>
          <a:ln>
            <a:noFill/>
          </a:ln>
        </p:spPr>
        <p:txBody>
          <a:bodyPr wrap="square" rtlCol="0">
            <a:spAutoFit/>
          </a:bodyPr>
          <a:lstStyle/>
          <a:p>
            <a:pPr algn="ctr"/>
            <a:r>
              <a:rPr kumimoji="1" lang="ja-JP" altLang="en-US" sz="1400" dirty="0">
                <a:solidFill>
                  <a:schemeClr val="bg1"/>
                </a:solidFill>
              </a:rPr>
              <a:t>不正な命令④</a:t>
            </a:r>
          </a:p>
        </p:txBody>
      </p:sp>
    </p:spTree>
    <p:extLst>
      <p:ext uri="{BB962C8B-B14F-4D97-AF65-F5344CB8AC3E}">
        <p14:creationId xmlns:p14="http://schemas.microsoft.com/office/powerpoint/2010/main" val="192349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fade">
                                      <p:cBhvr>
                                        <p:cTn id="10" dur="500"/>
                                        <p:tgtEl>
                                          <p:spTgt spid="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fade">
                                      <p:cBhvr>
                                        <p:cTn id="13" dur="500"/>
                                        <p:tgtEl>
                                          <p:spTgt spid="7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fade">
                                      <p:cBhvr>
                                        <p:cTn id="16" dur="500"/>
                                        <p:tgtEl>
                                          <p:spTgt spid="8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500"/>
                                        <p:tgtEl>
                                          <p:spTgt spid="8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fade">
                                      <p:cBhvr>
                                        <p:cTn id="24" dur="500"/>
                                        <p:tgtEl>
                                          <p:spTgt spid="82"/>
                                        </p:tgtEl>
                                      </p:cBhvr>
                                    </p:animEffect>
                                  </p:childTnLst>
                                </p:cTn>
                              </p:par>
                              <p:par>
                                <p:cTn id="25" presetID="10" presetClass="entr" presetSubtype="0" fill="hold" nodeType="with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fade">
                                      <p:cBhvr>
                                        <p:cTn id="27" dur="500"/>
                                        <p:tgtEl>
                                          <p:spTgt spid="83"/>
                                        </p:tgtEl>
                                      </p:cBhvr>
                                    </p:animEffect>
                                  </p:childTnLst>
                                </p:cTn>
                              </p:par>
                              <p:par>
                                <p:cTn id="28" presetID="10" presetClass="entr" presetSubtype="0" fill="hold" nodeType="with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fade">
                                      <p:cBhvr>
                                        <p:cTn id="30" dur="500"/>
                                        <p:tgtEl>
                                          <p:spTgt spid="8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fade">
                                      <p:cBhvr>
                                        <p:cTn id="87" dur="500"/>
                                        <p:tgtEl>
                                          <p:spTgt spid="4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500"/>
                                        <p:tgtEl>
                                          <p:spTgt spid="4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500"/>
                                        <p:tgtEl>
                                          <p:spTgt spid="4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fade">
                                      <p:cBhvr>
                                        <p:cTn id="96" dur="500"/>
                                        <p:tgtEl>
                                          <p:spTgt spid="4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fade">
                                      <p:cBhvr>
                                        <p:cTn id="99" dur="500"/>
                                        <p:tgtEl>
                                          <p:spTgt spid="4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9"/>
                                        </p:tgtEl>
                                        <p:attrNameLst>
                                          <p:attrName>style.visibility</p:attrName>
                                        </p:attrNameLst>
                                      </p:cBhvr>
                                      <p:to>
                                        <p:strVal val="visible"/>
                                      </p:to>
                                    </p:set>
                                    <p:animEffect transition="in" filter="fade">
                                      <p:cBhvr>
                                        <p:cTn id="102" dur="500"/>
                                        <p:tgtEl>
                                          <p:spTgt spid="49"/>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2"/>
                                        </p:tgtEl>
                                        <p:attrNameLst>
                                          <p:attrName>style.visibility</p:attrName>
                                        </p:attrNameLst>
                                      </p:cBhvr>
                                      <p:to>
                                        <p:strVal val="visible"/>
                                      </p:to>
                                    </p:set>
                                    <p:animEffect transition="in" filter="fade">
                                      <p:cBhvr>
                                        <p:cTn id="105" dur="500"/>
                                        <p:tgtEl>
                                          <p:spTgt spid="52"/>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3"/>
                                        </p:tgtEl>
                                        <p:attrNameLst>
                                          <p:attrName>style.visibility</p:attrName>
                                        </p:attrNameLst>
                                      </p:cBhvr>
                                      <p:to>
                                        <p:strVal val="visible"/>
                                      </p:to>
                                    </p:set>
                                    <p:animEffect transition="in" filter="fade">
                                      <p:cBhvr>
                                        <p:cTn id="108" dur="500"/>
                                        <p:tgtEl>
                                          <p:spTgt spid="5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54"/>
                                        </p:tgtEl>
                                        <p:attrNameLst>
                                          <p:attrName>style.visibility</p:attrName>
                                        </p:attrNameLst>
                                      </p:cBhvr>
                                      <p:to>
                                        <p:strVal val="visible"/>
                                      </p:to>
                                    </p:set>
                                    <p:animEffect transition="in" filter="fade">
                                      <p:cBhvr>
                                        <p:cTn id="111" dur="500"/>
                                        <p:tgtEl>
                                          <p:spTgt spid="54"/>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500"/>
                                        <p:tgtEl>
                                          <p:spTgt spid="55"/>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fade">
                                      <p:cBhvr>
                                        <p:cTn id="117" dur="500"/>
                                        <p:tgtEl>
                                          <p:spTgt spid="56"/>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500"/>
                                        <p:tgtEl>
                                          <p:spTgt spid="57"/>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64"/>
                                        </p:tgtEl>
                                        <p:attrNameLst>
                                          <p:attrName>style.visibility</p:attrName>
                                        </p:attrNameLst>
                                      </p:cBhvr>
                                      <p:to>
                                        <p:strVal val="visible"/>
                                      </p:to>
                                    </p:set>
                                    <p:animEffect transition="in" filter="fade">
                                      <p:cBhvr>
                                        <p:cTn id="123" dur="500"/>
                                        <p:tgtEl>
                                          <p:spTgt spid="64"/>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65"/>
                                        </p:tgtEl>
                                        <p:attrNameLst>
                                          <p:attrName>style.visibility</p:attrName>
                                        </p:attrNameLst>
                                      </p:cBhvr>
                                      <p:to>
                                        <p:strVal val="visible"/>
                                      </p:to>
                                    </p:set>
                                    <p:animEffect transition="in" filter="fade">
                                      <p:cBhvr>
                                        <p:cTn id="126" dur="500"/>
                                        <p:tgtEl>
                                          <p:spTgt spid="65"/>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67"/>
                                        </p:tgtEl>
                                        <p:attrNameLst>
                                          <p:attrName>style.visibility</p:attrName>
                                        </p:attrNameLst>
                                      </p:cBhvr>
                                      <p:to>
                                        <p:strVal val="visible"/>
                                      </p:to>
                                    </p:set>
                                    <p:animEffect transition="in" filter="fade">
                                      <p:cBhvr>
                                        <p:cTn id="129" dur="500"/>
                                        <p:tgtEl>
                                          <p:spTgt spid="67"/>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68"/>
                                        </p:tgtEl>
                                        <p:attrNameLst>
                                          <p:attrName>style.visibility</p:attrName>
                                        </p:attrNameLst>
                                      </p:cBhvr>
                                      <p:to>
                                        <p:strVal val="visible"/>
                                      </p:to>
                                    </p:set>
                                    <p:animEffect transition="in" filter="fade">
                                      <p:cBhvr>
                                        <p:cTn id="132" dur="500"/>
                                        <p:tgtEl>
                                          <p:spTgt spid="68"/>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6"/>
                                        </p:tgtEl>
                                        <p:attrNameLst>
                                          <p:attrName>style.visibility</p:attrName>
                                        </p:attrNameLst>
                                      </p:cBhvr>
                                      <p:to>
                                        <p:strVal val="visible"/>
                                      </p:to>
                                    </p:set>
                                    <p:animEffect transition="in" filter="fade">
                                      <p:cBhvr>
                                        <p:cTn id="135" dur="500"/>
                                        <p:tgtEl>
                                          <p:spTgt spid="66"/>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73"/>
                                        </p:tgtEl>
                                        <p:attrNameLst>
                                          <p:attrName>style.visibility</p:attrName>
                                        </p:attrNameLst>
                                      </p:cBhvr>
                                      <p:to>
                                        <p:strVal val="visible"/>
                                      </p:to>
                                    </p:set>
                                    <p:animEffect transition="in" filter="fade">
                                      <p:cBhvr>
                                        <p:cTn id="140" dur="500"/>
                                        <p:tgtEl>
                                          <p:spTgt spid="73"/>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69"/>
                                        </p:tgtEl>
                                        <p:attrNameLst>
                                          <p:attrName>style.visibility</p:attrName>
                                        </p:attrNameLst>
                                      </p:cBhvr>
                                      <p:to>
                                        <p:strVal val="visible"/>
                                      </p:to>
                                    </p:set>
                                    <p:animEffect transition="in" filter="fade">
                                      <p:cBhvr>
                                        <p:cTn id="143" dur="500"/>
                                        <p:tgtEl>
                                          <p:spTgt spid="69"/>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74"/>
                                        </p:tgtEl>
                                        <p:attrNameLst>
                                          <p:attrName>style.visibility</p:attrName>
                                        </p:attrNameLst>
                                      </p:cBhvr>
                                      <p:to>
                                        <p:strVal val="visible"/>
                                      </p:to>
                                    </p:set>
                                    <p:animEffect transition="in" filter="fade">
                                      <p:cBhvr>
                                        <p:cTn id="148" dur="500"/>
                                        <p:tgtEl>
                                          <p:spTgt spid="74"/>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70"/>
                                        </p:tgtEl>
                                        <p:attrNameLst>
                                          <p:attrName>style.visibility</p:attrName>
                                        </p:attrNameLst>
                                      </p:cBhvr>
                                      <p:to>
                                        <p:strVal val="visible"/>
                                      </p:to>
                                    </p:set>
                                    <p:animEffect transition="in" filter="fade">
                                      <p:cBhvr>
                                        <p:cTn id="151" dur="500"/>
                                        <p:tgtEl>
                                          <p:spTgt spid="70"/>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75"/>
                                        </p:tgtEl>
                                        <p:attrNameLst>
                                          <p:attrName>style.visibility</p:attrName>
                                        </p:attrNameLst>
                                      </p:cBhvr>
                                      <p:to>
                                        <p:strVal val="visible"/>
                                      </p:to>
                                    </p:set>
                                    <p:animEffect transition="in" filter="fade">
                                      <p:cBhvr>
                                        <p:cTn id="156" dur="500"/>
                                        <p:tgtEl>
                                          <p:spTgt spid="75"/>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71"/>
                                        </p:tgtEl>
                                        <p:attrNameLst>
                                          <p:attrName>style.visibility</p:attrName>
                                        </p:attrNameLst>
                                      </p:cBhvr>
                                      <p:to>
                                        <p:strVal val="visible"/>
                                      </p:to>
                                    </p:set>
                                    <p:animEffect transition="in" filter="fade">
                                      <p:cBhvr>
                                        <p:cTn id="159" dur="500"/>
                                        <p:tgtEl>
                                          <p:spTgt spid="71"/>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76"/>
                                        </p:tgtEl>
                                        <p:attrNameLst>
                                          <p:attrName>style.visibility</p:attrName>
                                        </p:attrNameLst>
                                      </p:cBhvr>
                                      <p:to>
                                        <p:strVal val="visible"/>
                                      </p:to>
                                    </p:set>
                                    <p:animEffect transition="in" filter="fade">
                                      <p:cBhvr>
                                        <p:cTn id="164" dur="500"/>
                                        <p:tgtEl>
                                          <p:spTgt spid="76"/>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72"/>
                                        </p:tgtEl>
                                        <p:attrNameLst>
                                          <p:attrName>style.visibility</p:attrName>
                                        </p:attrNameLst>
                                      </p:cBhvr>
                                      <p:to>
                                        <p:strVal val="visible"/>
                                      </p:to>
                                    </p:set>
                                    <p:animEffect transition="in" filter="fade">
                                      <p:cBhvr>
                                        <p:cTn id="16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32" grpId="0" animBg="1"/>
      <p:bldP spid="33" grpId="0" animBg="1"/>
      <p:bldP spid="44" grpId="0" animBg="1"/>
      <p:bldP spid="45" grpId="0" animBg="1"/>
      <p:bldP spid="46" grpId="0" animBg="1"/>
      <p:bldP spid="47" grpId="0" animBg="1"/>
      <p:bldP spid="48" grpId="0" animBg="1"/>
      <p:bldP spid="49" grpId="0" animBg="1"/>
      <p:bldP spid="52" grpId="0" animBg="1"/>
      <p:bldP spid="53" grpId="0" animBg="1"/>
      <p:bldP spid="54" grpId="0" animBg="1"/>
      <p:bldP spid="55" grpId="0" animBg="1"/>
      <p:bldP spid="56" grpId="0" animBg="1"/>
      <p:bldP spid="57" grpId="0" animBg="1"/>
      <p:bldP spid="64" grpId="0"/>
      <p:bldP spid="65" grpId="0"/>
      <p:bldP spid="67" grpId="0"/>
      <p:bldP spid="68" grpId="0"/>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CB9260-2B13-41C8-B3DC-D20285719A66}"/>
              </a:ext>
            </a:extLst>
          </p:cNvPr>
          <p:cNvSpPr>
            <a:spLocks noGrp="1"/>
          </p:cNvSpPr>
          <p:nvPr>
            <p:ph type="title"/>
          </p:nvPr>
        </p:nvSpPr>
        <p:spPr/>
        <p:txBody>
          <a:bodyPr/>
          <a:lstStyle/>
          <a:p>
            <a:r>
              <a:rPr kumimoji="1" lang="ja-JP" altLang="en-US" dirty="0"/>
              <a:t>次々に見つかる脆弱性－</a:t>
            </a:r>
            <a:r>
              <a:rPr lang="en-US" altLang="ja-JP" dirty="0"/>
              <a:t>20</a:t>
            </a:r>
            <a:r>
              <a:rPr lang="ja-JP" altLang="en-US" dirty="0"/>
              <a:t>数種類の変種</a:t>
            </a:r>
            <a:endParaRPr kumimoji="1" lang="ja-JP" altLang="en-US" dirty="0"/>
          </a:p>
        </p:txBody>
      </p:sp>
      <p:pic>
        <p:nvPicPr>
          <p:cNvPr id="3" name="図 2">
            <a:extLst>
              <a:ext uri="{FF2B5EF4-FFF2-40B4-BE49-F238E27FC236}">
                <a16:creationId xmlns:a16="http://schemas.microsoft.com/office/drawing/2014/main" id="{D68A2094-7C8B-4F45-AD0A-396A6C599496}"/>
              </a:ext>
            </a:extLst>
          </p:cNvPr>
          <p:cNvPicPr>
            <a:picLocks noChangeAspect="1"/>
          </p:cNvPicPr>
          <p:nvPr/>
        </p:nvPicPr>
        <p:blipFill>
          <a:blip r:embed="rId3"/>
          <a:stretch>
            <a:fillRect/>
          </a:stretch>
        </p:blipFill>
        <p:spPr>
          <a:xfrm>
            <a:off x="284480" y="1164568"/>
            <a:ext cx="8686800" cy="4937760"/>
          </a:xfrm>
          <a:prstGeom prst="rect">
            <a:avLst/>
          </a:prstGeom>
        </p:spPr>
      </p:pic>
    </p:spTree>
    <p:extLst>
      <p:ext uri="{BB962C8B-B14F-4D97-AF65-F5344CB8AC3E}">
        <p14:creationId xmlns:p14="http://schemas.microsoft.com/office/powerpoint/2010/main" val="281599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040D2B-9C83-47C2-A436-86AC5EAC6EF5}"/>
              </a:ext>
            </a:extLst>
          </p:cNvPr>
          <p:cNvSpPr>
            <a:spLocks noGrp="1"/>
          </p:cNvSpPr>
          <p:nvPr>
            <p:ph type="title"/>
          </p:nvPr>
        </p:nvSpPr>
        <p:spPr/>
        <p:txBody>
          <a:bodyPr/>
          <a:lstStyle/>
          <a:p>
            <a:r>
              <a:rPr kumimoji="1" lang="ja-JP" altLang="en-US" dirty="0"/>
              <a:t>今も続く対策</a:t>
            </a:r>
          </a:p>
        </p:txBody>
      </p:sp>
      <p:pic>
        <p:nvPicPr>
          <p:cNvPr id="3" name="図 2">
            <a:extLst>
              <a:ext uri="{FF2B5EF4-FFF2-40B4-BE49-F238E27FC236}">
                <a16:creationId xmlns:a16="http://schemas.microsoft.com/office/drawing/2014/main" id="{B0318CB2-57FF-4AAD-B5E3-8E422278220D}"/>
              </a:ext>
            </a:extLst>
          </p:cNvPr>
          <p:cNvPicPr>
            <a:picLocks noChangeAspect="1"/>
          </p:cNvPicPr>
          <p:nvPr/>
        </p:nvPicPr>
        <p:blipFill>
          <a:blip r:embed="rId3"/>
          <a:stretch>
            <a:fillRect/>
          </a:stretch>
        </p:blipFill>
        <p:spPr>
          <a:xfrm>
            <a:off x="4734560" y="858427"/>
            <a:ext cx="4212384" cy="5579070"/>
          </a:xfrm>
          <a:prstGeom prst="rect">
            <a:avLst/>
          </a:prstGeom>
          <a:ln>
            <a:solidFill>
              <a:schemeClr val="tx1">
                <a:lumMod val="50000"/>
                <a:lumOff val="50000"/>
              </a:schemeClr>
            </a:solidFill>
          </a:ln>
        </p:spPr>
      </p:pic>
      <p:pic>
        <p:nvPicPr>
          <p:cNvPr id="4" name="図 3">
            <a:extLst>
              <a:ext uri="{FF2B5EF4-FFF2-40B4-BE49-F238E27FC236}">
                <a16:creationId xmlns:a16="http://schemas.microsoft.com/office/drawing/2014/main" id="{98F81A32-AA35-432A-B54A-FF9E8C5DA953}"/>
              </a:ext>
            </a:extLst>
          </p:cNvPr>
          <p:cNvPicPr>
            <a:picLocks noChangeAspect="1"/>
          </p:cNvPicPr>
          <p:nvPr/>
        </p:nvPicPr>
        <p:blipFill>
          <a:blip r:embed="rId4"/>
          <a:stretch>
            <a:fillRect/>
          </a:stretch>
        </p:blipFill>
        <p:spPr>
          <a:xfrm>
            <a:off x="197056" y="858427"/>
            <a:ext cx="4481765" cy="5579070"/>
          </a:xfrm>
          <a:prstGeom prst="rect">
            <a:avLst/>
          </a:prstGeom>
          <a:ln>
            <a:solidFill>
              <a:schemeClr val="tx1">
                <a:lumMod val="50000"/>
                <a:lumOff val="50000"/>
              </a:schemeClr>
            </a:solidFill>
          </a:ln>
        </p:spPr>
      </p:pic>
    </p:spTree>
    <p:extLst>
      <p:ext uri="{BB962C8B-B14F-4D97-AF65-F5344CB8AC3E}">
        <p14:creationId xmlns:p14="http://schemas.microsoft.com/office/powerpoint/2010/main" val="264170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14475A-B5A6-47A1-B145-2C2E7228A34A}"/>
              </a:ext>
            </a:extLst>
          </p:cNvPr>
          <p:cNvSpPr>
            <a:spLocks noGrp="1"/>
          </p:cNvSpPr>
          <p:nvPr>
            <p:ph type="title"/>
          </p:nvPr>
        </p:nvSpPr>
        <p:spPr/>
        <p:txBody>
          <a:bodyPr/>
          <a:lstStyle/>
          <a:p>
            <a:r>
              <a:rPr kumimoji="1" lang="ja-JP" altLang="en-US" dirty="0"/>
              <a:t>日本であまり報じられない</a:t>
            </a:r>
            <a:r>
              <a:rPr kumimoji="1" lang="en-US" altLang="ja-JP" dirty="0"/>
              <a:t>CPU</a:t>
            </a:r>
            <a:r>
              <a:rPr kumimoji="1" lang="ja-JP" altLang="en-US" dirty="0"/>
              <a:t>脆弱性</a:t>
            </a:r>
          </a:p>
        </p:txBody>
      </p:sp>
      <p:pic>
        <p:nvPicPr>
          <p:cNvPr id="3" name="図 2">
            <a:extLst>
              <a:ext uri="{FF2B5EF4-FFF2-40B4-BE49-F238E27FC236}">
                <a16:creationId xmlns:a16="http://schemas.microsoft.com/office/drawing/2014/main" id="{CB94DD91-C202-4B45-9086-ACD464965277}"/>
              </a:ext>
            </a:extLst>
          </p:cNvPr>
          <p:cNvPicPr>
            <a:picLocks noChangeAspect="1"/>
          </p:cNvPicPr>
          <p:nvPr/>
        </p:nvPicPr>
        <p:blipFill>
          <a:blip r:embed="rId3"/>
          <a:stretch>
            <a:fillRect/>
          </a:stretch>
        </p:blipFill>
        <p:spPr>
          <a:xfrm>
            <a:off x="457200" y="924983"/>
            <a:ext cx="6248400" cy="5143500"/>
          </a:xfrm>
          <a:prstGeom prst="rect">
            <a:avLst/>
          </a:prstGeom>
          <a:ln>
            <a:solidFill>
              <a:schemeClr val="tx1">
                <a:lumMod val="50000"/>
                <a:lumOff val="50000"/>
              </a:schemeClr>
            </a:solidFill>
          </a:ln>
        </p:spPr>
      </p:pic>
      <p:pic>
        <p:nvPicPr>
          <p:cNvPr id="4" name="図 3">
            <a:extLst>
              <a:ext uri="{FF2B5EF4-FFF2-40B4-BE49-F238E27FC236}">
                <a16:creationId xmlns:a16="http://schemas.microsoft.com/office/drawing/2014/main" id="{5FEAF3C2-7E2C-4E09-9982-6AACAAAB67CA}"/>
              </a:ext>
            </a:extLst>
          </p:cNvPr>
          <p:cNvPicPr>
            <a:picLocks noChangeAspect="1"/>
          </p:cNvPicPr>
          <p:nvPr/>
        </p:nvPicPr>
        <p:blipFill>
          <a:blip r:embed="rId4"/>
          <a:stretch>
            <a:fillRect/>
          </a:stretch>
        </p:blipFill>
        <p:spPr>
          <a:xfrm>
            <a:off x="2368550" y="2333730"/>
            <a:ext cx="6438900" cy="3057525"/>
          </a:xfrm>
          <a:prstGeom prst="rect">
            <a:avLst/>
          </a:prstGeom>
          <a:ln>
            <a:solidFill>
              <a:schemeClr val="tx1">
                <a:lumMod val="50000"/>
                <a:lumOff val="50000"/>
              </a:schemeClr>
            </a:solidFill>
          </a:ln>
        </p:spPr>
      </p:pic>
    </p:spTree>
    <p:extLst>
      <p:ext uri="{BB962C8B-B14F-4D97-AF65-F5344CB8AC3E}">
        <p14:creationId xmlns:p14="http://schemas.microsoft.com/office/powerpoint/2010/main" val="170277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94DA56A-A7C8-4F5E-838D-CA315FDA7DA0}"/>
              </a:ext>
            </a:extLst>
          </p:cNvPr>
          <p:cNvSpPr>
            <a:spLocks noGrp="1"/>
          </p:cNvSpPr>
          <p:nvPr>
            <p:ph type="title"/>
          </p:nvPr>
        </p:nvSpPr>
        <p:spPr/>
        <p:txBody>
          <a:bodyPr/>
          <a:lstStyle/>
          <a:p>
            <a:r>
              <a:rPr kumimoji="1" lang="ja-JP" altLang="en-US"/>
              <a:t>問題の深刻度</a:t>
            </a:r>
          </a:p>
        </p:txBody>
      </p:sp>
      <p:sp>
        <p:nvSpPr>
          <p:cNvPr id="5" name="正方形/長方形 4">
            <a:extLst>
              <a:ext uri="{FF2B5EF4-FFF2-40B4-BE49-F238E27FC236}">
                <a16:creationId xmlns:a16="http://schemas.microsoft.com/office/drawing/2014/main" id="{BD0DDFAB-1463-4CDE-A6C8-35824789F2F9}"/>
              </a:ext>
            </a:extLst>
          </p:cNvPr>
          <p:cNvSpPr/>
          <p:nvPr/>
        </p:nvSpPr>
        <p:spPr>
          <a:xfrm>
            <a:off x="457200" y="757262"/>
            <a:ext cx="2781300" cy="1106444"/>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panose="020B0604030504040204" pitchFamily="34" charset="-128"/>
                <a:ea typeface="Meiryo" panose="020B0604030504040204" pitchFamily="34" charset="-128"/>
                <a:cs typeface="ＭＳ Ｐゴシック"/>
              </a:rPr>
              <a:t>全てのプロセッサの</a:t>
            </a:r>
            <a:endParaRPr kumimoji="1" lang="en-US" altLang="ja-JP" sz="20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2000" dirty="0">
                <a:solidFill>
                  <a:srgbClr val="FFFFFF"/>
                </a:solidFill>
                <a:latin typeface="Meiryo" panose="020B0604030504040204" pitchFamily="34" charset="-128"/>
                <a:ea typeface="Meiryo" panose="020B0604030504040204" pitchFamily="34" charset="-128"/>
                <a:cs typeface="ＭＳ Ｐゴシック"/>
              </a:rPr>
              <a:t>入れ替えが必要</a:t>
            </a:r>
          </a:p>
        </p:txBody>
      </p:sp>
      <p:sp>
        <p:nvSpPr>
          <p:cNvPr id="6" name="正方形/長方形 5">
            <a:extLst>
              <a:ext uri="{FF2B5EF4-FFF2-40B4-BE49-F238E27FC236}">
                <a16:creationId xmlns:a16="http://schemas.microsoft.com/office/drawing/2014/main" id="{9F4B0C6E-1356-4D7C-B57E-696841E0B233}"/>
              </a:ext>
            </a:extLst>
          </p:cNvPr>
          <p:cNvSpPr/>
          <p:nvPr/>
        </p:nvSpPr>
        <p:spPr>
          <a:xfrm>
            <a:off x="3390900" y="757262"/>
            <a:ext cx="5295900" cy="1106444"/>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dirty="0">
                <a:solidFill>
                  <a:srgbClr val="FFFFFF"/>
                </a:solidFill>
                <a:latin typeface="Meiryo" panose="020B0604030504040204" pitchFamily="34" charset="-128"/>
                <a:ea typeface="Meiryo" panose="020B0604030504040204" pitchFamily="34" charset="-128"/>
                <a:cs typeface="ＭＳ Ｐゴシック"/>
              </a:rPr>
              <a:t>最終的な解決のためには世界中の</a:t>
            </a:r>
            <a:r>
              <a:rPr lang="en-US" altLang="ja-JP" dirty="0">
                <a:solidFill>
                  <a:srgbClr val="FFFFFF"/>
                </a:solidFill>
                <a:latin typeface="Meiryo" panose="020B0604030504040204" pitchFamily="34" charset="-128"/>
                <a:ea typeface="Meiryo" panose="020B0604030504040204" pitchFamily="34" charset="-128"/>
                <a:cs typeface="ＭＳ Ｐゴシック"/>
              </a:rPr>
              <a:t>CPU</a:t>
            </a:r>
            <a:r>
              <a:rPr lang="ja-JP" altLang="en-US" dirty="0">
                <a:solidFill>
                  <a:srgbClr val="FFFFFF"/>
                </a:solidFill>
                <a:latin typeface="Meiryo" panose="020B0604030504040204" pitchFamily="34" charset="-128"/>
                <a:ea typeface="Meiryo" panose="020B0604030504040204" pitchFamily="34" charset="-128"/>
                <a:cs typeface="ＭＳ Ｐゴシック"/>
              </a:rPr>
              <a:t>をすべて</a:t>
            </a:r>
            <a:endParaRPr lang="en-US" altLang="ja-JP" dirty="0">
              <a:solidFill>
                <a:srgbClr val="FFFFFF"/>
              </a:solidFill>
              <a:latin typeface="Meiryo" panose="020B0604030504040204" pitchFamily="34" charset="-128"/>
              <a:ea typeface="Meiryo" panose="020B0604030504040204" pitchFamily="34" charset="-128"/>
              <a:cs typeface="ＭＳ Ｐゴシック"/>
            </a:endParaRPr>
          </a:p>
          <a:p>
            <a:r>
              <a:rPr lang="ja-JP" altLang="en-US" dirty="0">
                <a:solidFill>
                  <a:srgbClr val="FFFFFF"/>
                </a:solidFill>
                <a:latin typeface="Meiryo" panose="020B0604030504040204" pitchFamily="34" charset="-128"/>
                <a:ea typeface="Meiryo" panose="020B0604030504040204" pitchFamily="34" charset="-128"/>
                <a:cs typeface="ＭＳ Ｐゴシック"/>
              </a:rPr>
              <a:t>対策済みのものに交換する必要がある</a:t>
            </a:r>
          </a:p>
          <a:p>
            <a:r>
              <a:rPr lang="ja-JP" altLang="en-US" sz="1200" dirty="0">
                <a:solidFill>
                  <a:srgbClr val="FFFFFF"/>
                </a:solidFill>
                <a:latin typeface="Meiryo" panose="020B0604030504040204" pitchFamily="34" charset="-128"/>
                <a:ea typeface="Meiryo" panose="020B0604030504040204" pitchFamily="34" charset="-128"/>
                <a:cs typeface="ＭＳ Ｐゴシック"/>
              </a:rPr>
              <a:t>メインフレームも例外では無い</a:t>
            </a:r>
            <a:r>
              <a:rPr lang="en-US" altLang="ja-JP" sz="1200" dirty="0">
                <a:solidFill>
                  <a:srgbClr val="FFFFFF"/>
                </a:solidFill>
                <a:latin typeface="Meiryo" panose="020B0604030504040204" pitchFamily="34" charset="-128"/>
                <a:ea typeface="Meiryo" panose="020B0604030504040204" pitchFamily="34" charset="-128"/>
                <a:cs typeface="ＭＳ Ｐゴシック"/>
              </a:rPr>
              <a:t>?</a:t>
            </a:r>
            <a:r>
              <a:rPr lang="ja-JP" altLang="en-US" sz="1200" dirty="0">
                <a:solidFill>
                  <a:srgbClr val="FFFFFF"/>
                </a:solidFill>
                <a:latin typeface="Meiryo" panose="020B0604030504040204" pitchFamily="34" charset="-128"/>
                <a:ea typeface="Meiryo" panose="020B0604030504040204" pitchFamily="34" charset="-128"/>
                <a:cs typeface="ＭＳ Ｐゴシック"/>
              </a:rPr>
              <a:t>（今のところ影響は確認されていない）</a:t>
            </a:r>
            <a:endParaRPr lang="en-US" altLang="ja-JP" sz="1200" dirty="0">
              <a:solidFill>
                <a:srgbClr val="FFFFFF"/>
              </a:solidFill>
              <a:latin typeface="Meiryo" panose="020B0604030504040204" pitchFamily="34" charset="-128"/>
              <a:ea typeface="Meiryo" panose="020B0604030504040204" pitchFamily="34" charset="-128"/>
              <a:cs typeface="ＭＳ Ｐゴシック"/>
            </a:endParaRPr>
          </a:p>
          <a:p>
            <a:r>
              <a:rPr lang="ja-JP" altLang="en-US" sz="1200" dirty="0">
                <a:solidFill>
                  <a:srgbClr val="FFFFFF"/>
                </a:solidFill>
                <a:latin typeface="Meiryo" panose="020B0604030504040204" pitchFamily="34" charset="-128"/>
                <a:ea typeface="Meiryo" panose="020B0604030504040204" pitchFamily="34" charset="-128"/>
                <a:cs typeface="ＭＳ Ｐゴシック"/>
              </a:rPr>
              <a:t>脆弱性の無い</a:t>
            </a:r>
            <a:r>
              <a:rPr lang="en-US" altLang="ja-JP" sz="1200" dirty="0">
                <a:solidFill>
                  <a:srgbClr val="FFFFFF"/>
                </a:solidFill>
                <a:latin typeface="Meiryo" panose="020B0604030504040204" pitchFamily="34" charset="-128"/>
                <a:ea typeface="Meiryo" panose="020B0604030504040204" pitchFamily="34" charset="-128"/>
                <a:cs typeface="ＭＳ Ｐゴシック"/>
              </a:rPr>
              <a:t>CPU</a:t>
            </a:r>
            <a:r>
              <a:rPr lang="ja-JP" altLang="en-US" sz="1200" dirty="0">
                <a:solidFill>
                  <a:srgbClr val="FFFFFF"/>
                </a:solidFill>
                <a:latin typeface="Meiryo" panose="020B0604030504040204" pitchFamily="34" charset="-128"/>
                <a:ea typeface="Meiryo" panose="020B0604030504040204" pitchFamily="34" charset="-128"/>
                <a:cs typeface="ＭＳ Ｐゴシック"/>
              </a:rPr>
              <a:t>の開発は難しい？</a:t>
            </a:r>
          </a:p>
        </p:txBody>
      </p:sp>
      <p:sp>
        <p:nvSpPr>
          <p:cNvPr id="9" name="正方形/長方形 8">
            <a:extLst>
              <a:ext uri="{FF2B5EF4-FFF2-40B4-BE49-F238E27FC236}">
                <a16:creationId xmlns:a16="http://schemas.microsoft.com/office/drawing/2014/main" id="{211A1DB6-FD4E-4B75-9105-4A8BBC480F23}"/>
              </a:ext>
            </a:extLst>
          </p:cNvPr>
          <p:cNvSpPr/>
          <p:nvPr/>
        </p:nvSpPr>
        <p:spPr>
          <a:xfrm>
            <a:off x="457200" y="1950098"/>
            <a:ext cx="2781300" cy="1106444"/>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panose="020B0604030504040204" pitchFamily="34" charset="-128"/>
                <a:ea typeface="Meiryo" panose="020B0604030504040204" pitchFamily="34" charset="-128"/>
                <a:cs typeface="ＭＳ Ｐゴシック"/>
              </a:rPr>
              <a:t>実際の攻撃には</a:t>
            </a:r>
            <a:endParaRPr kumimoji="1" lang="en-US" altLang="ja-JP" sz="20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2000" dirty="0">
                <a:solidFill>
                  <a:srgbClr val="FFFFFF"/>
                </a:solidFill>
                <a:latin typeface="Meiryo" panose="020B0604030504040204" pitchFamily="34" charset="-128"/>
                <a:ea typeface="Meiryo" panose="020B0604030504040204" pitchFamily="34" charset="-128"/>
                <a:cs typeface="ＭＳ Ｐゴシック"/>
              </a:rPr>
              <a:t>高いハードル</a:t>
            </a:r>
          </a:p>
        </p:txBody>
      </p:sp>
      <p:sp>
        <p:nvSpPr>
          <p:cNvPr id="10" name="正方形/長方形 9">
            <a:extLst>
              <a:ext uri="{FF2B5EF4-FFF2-40B4-BE49-F238E27FC236}">
                <a16:creationId xmlns:a16="http://schemas.microsoft.com/office/drawing/2014/main" id="{4D3E29C9-C40E-42C7-AC24-50AE9A031653}"/>
              </a:ext>
            </a:extLst>
          </p:cNvPr>
          <p:cNvSpPr/>
          <p:nvPr/>
        </p:nvSpPr>
        <p:spPr>
          <a:xfrm>
            <a:off x="3390900" y="1950098"/>
            <a:ext cx="5295900" cy="1106444"/>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a:solidFill>
                  <a:srgbClr val="FFFFFF"/>
                </a:solidFill>
                <a:latin typeface="Meiryo" panose="020B0604030504040204" pitchFamily="34" charset="-128"/>
                <a:ea typeface="Meiryo" panose="020B0604030504040204" pitchFamily="34" charset="-128"/>
                <a:cs typeface="ＭＳ Ｐゴシック"/>
              </a:rPr>
              <a:t>実際の攻撃は確認されていないが、油断はできない（不審な動きが観測されている）</a:t>
            </a:r>
            <a:endParaRPr lang="ja-JP" altLang="en-US" dirty="0">
              <a:solidFill>
                <a:srgbClr val="FFFFFF"/>
              </a:solidFill>
              <a:latin typeface="Meiryo" panose="020B0604030504040204" pitchFamily="34" charset="-128"/>
              <a:ea typeface="Meiryo" panose="020B0604030504040204" pitchFamily="34" charset="-128"/>
              <a:cs typeface="ＭＳ Ｐゴシック"/>
            </a:endParaRPr>
          </a:p>
        </p:txBody>
      </p:sp>
      <p:sp>
        <p:nvSpPr>
          <p:cNvPr id="11" name="正方形/長方形 10">
            <a:extLst>
              <a:ext uri="{FF2B5EF4-FFF2-40B4-BE49-F238E27FC236}">
                <a16:creationId xmlns:a16="http://schemas.microsoft.com/office/drawing/2014/main" id="{CA164768-2D06-4CE8-9C35-F101516FD9B6}"/>
              </a:ext>
            </a:extLst>
          </p:cNvPr>
          <p:cNvSpPr/>
          <p:nvPr/>
        </p:nvSpPr>
        <p:spPr>
          <a:xfrm>
            <a:off x="457200" y="3135956"/>
            <a:ext cx="2781300" cy="1106444"/>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panose="020B0604030504040204" pitchFamily="34" charset="-128"/>
                <a:ea typeface="Meiryo" panose="020B0604030504040204" pitchFamily="34" charset="-128"/>
                <a:cs typeface="ＭＳ Ｐゴシック"/>
              </a:rPr>
              <a:t>ソフトウェア対策の</a:t>
            </a:r>
            <a:endParaRPr kumimoji="1" lang="en-US" altLang="ja-JP" sz="20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2000" dirty="0">
                <a:solidFill>
                  <a:srgbClr val="FFFFFF"/>
                </a:solidFill>
                <a:latin typeface="Meiryo" panose="020B0604030504040204" pitchFamily="34" charset="-128"/>
                <a:ea typeface="Meiryo" panose="020B0604030504040204" pitchFamily="34" charset="-128"/>
                <a:cs typeface="ＭＳ Ｐゴシック"/>
              </a:rPr>
              <a:t>限界</a:t>
            </a:r>
          </a:p>
        </p:txBody>
      </p:sp>
      <p:sp>
        <p:nvSpPr>
          <p:cNvPr id="12" name="正方形/長方形 11">
            <a:extLst>
              <a:ext uri="{FF2B5EF4-FFF2-40B4-BE49-F238E27FC236}">
                <a16:creationId xmlns:a16="http://schemas.microsoft.com/office/drawing/2014/main" id="{F8B955B9-9289-4E51-AA31-306BBA9F8F2F}"/>
              </a:ext>
            </a:extLst>
          </p:cNvPr>
          <p:cNvSpPr/>
          <p:nvPr/>
        </p:nvSpPr>
        <p:spPr>
          <a:xfrm>
            <a:off x="3390900" y="3135956"/>
            <a:ext cx="5295900" cy="1106444"/>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dirty="0">
                <a:solidFill>
                  <a:srgbClr val="FFFFFF"/>
                </a:solidFill>
                <a:latin typeface="Meiryo" panose="020B0604030504040204" pitchFamily="34" charset="-128"/>
                <a:ea typeface="Meiryo" panose="020B0604030504040204" pitchFamily="34" charset="-128"/>
                <a:cs typeface="ＭＳ Ｐゴシック"/>
              </a:rPr>
              <a:t>ソフトウェアでの対策はパフォーマンスに影響を与える場合がある</a:t>
            </a:r>
          </a:p>
        </p:txBody>
      </p:sp>
      <p:sp>
        <p:nvSpPr>
          <p:cNvPr id="13" name="正方形/長方形 12">
            <a:extLst>
              <a:ext uri="{FF2B5EF4-FFF2-40B4-BE49-F238E27FC236}">
                <a16:creationId xmlns:a16="http://schemas.microsoft.com/office/drawing/2014/main" id="{CC504A70-FA54-4B83-95E7-858796159C8E}"/>
              </a:ext>
            </a:extLst>
          </p:cNvPr>
          <p:cNvSpPr/>
          <p:nvPr/>
        </p:nvSpPr>
        <p:spPr>
          <a:xfrm>
            <a:off x="457200" y="4321814"/>
            <a:ext cx="2781300" cy="1106444"/>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panose="020B0604030504040204" pitchFamily="34" charset="-128"/>
                <a:ea typeface="Meiryo" panose="020B0604030504040204" pitchFamily="34" charset="-128"/>
                <a:cs typeface="ＭＳ Ｐゴシック"/>
              </a:rPr>
              <a:t>クラウドへの影響</a:t>
            </a:r>
          </a:p>
        </p:txBody>
      </p:sp>
      <p:sp>
        <p:nvSpPr>
          <p:cNvPr id="14" name="正方形/長方形 13">
            <a:extLst>
              <a:ext uri="{FF2B5EF4-FFF2-40B4-BE49-F238E27FC236}">
                <a16:creationId xmlns:a16="http://schemas.microsoft.com/office/drawing/2014/main" id="{339B98BF-8038-4C2F-8CCB-CD3A65AA46CA}"/>
              </a:ext>
            </a:extLst>
          </p:cNvPr>
          <p:cNvSpPr/>
          <p:nvPr/>
        </p:nvSpPr>
        <p:spPr>
          <a:xfrm>
            <a:off x="3390900" y="4321814"/>
            <a:ext cx="5295900" cy="1106444"/>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dirty="0">
                <a:solidFill>
                  <a:srgbClr val="FFFFFF"/>
                </a:solidFill>
                <a:latin typeface="Meiryo" panose="020B0604030504040204" pitchFamily="34" charset="-128"/>
                <a:ea typeface="Meiryo" panose="020B0604030504040204" pitchFamily="34" charset="-128"/>
                <a:cs typeface="ＭＳ Ｐゴシック"/>
              </a:rPr>
              <a:t>仮想マシンからの攻撃を可能にするため、クラウド事業者などへの影響も大きい</a:t>
            </a:r>
          </a:p>
        </p:txBody>
      </p:sp>
      <p:sp>
        <p:nvSpPr>
          <p:cNvPr id="15" name="正方形/長方形 14">
            <a:extLst>
              <a:ext uri="{FF2B5EF4-FFF2-40B4-BE49-F238E27FC236}">
                <a16:creationId xmlns:a16="http://schemas.microsoft.com/office/drawing/2014/main" id="{0410396C-2DC7-420B-8729-390095E10A36}"/>
              </a:ext>
            </a:extLst>
          </p:cNvPr>
          <p:cNvSpPr/>
          <p:nvPr/>
        </p:nvSpPr>
        <p:spPr>
          <a:xfrm>
            <a:off x="457200" y="5507672"/>
            <a:ext cx="2781300" cy="1106444"/>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latin typeface="Meiryo" panose="020B0604030504040204" pitchFamily="34" charset="-128"/>
                <a:ea typeface="Meiryo" panose="020B0604030504040204" pitchFamily="34" charset="-128"/>
                <a:cs typeface="ＭＳ Ｐゴシック"/>
              </a:rPr>
              <a:t>IoT</a:t>
            </a:r>
            <a:r>
              <a:rPr kumimoji="1" lang="ja-JP" altLang="en-US" sz="2000" dirty="0">
                <a:solidFill>
                  <a:srgbClr val="FFFFFF"/>
                </a:solidFill>
                <a:latin typeface="Meiryo" panose="020B0604030504040204" pitchFamily="34" charset="-128"/>
                <a:ea typeface="Meiryo" panose="020B0604030504040204" pitchFamily="34" charset="-128"/>
                <a:cs typeface="ＭＳ Ｐゴシック"/>
              </a:rPr>
              <a:t>デバイスへの</a:t>
            </a:r>
            <a:endParaRPr kumimoji="1" lang="en-US" altLang="ja-JP" sz="20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2000" dirty="0">
                <a:solidFill>
                  <a:srgbClr val="FFFFFF"/>
                </a:solidFill>
                <a:latin typeface="Meiryo" panose="020B0604030504040204" pitchFamily="34" charset="-128"/>
                <a:ea typeface="Meiryo" panose="020B0604030504040204" pitchFamily="34" charset="-128"/>
                <a:cs typeface="ＭＳ Ｐゴシック"/>
              </a:rPr>
              <a:t>影響</a:t>
            </a:r>
          </a:p>
        </p:txBody>
      </p:sp>
      <p:sp>
        <p:nvSpPr>
          <p:cNvPr id="16" name="正方形/長方形 15">
            <a:extLst>
              <a:ext uri="{FF2B5EF4-FFF2-40B4-BE49-F238E27FC236}">
                <a16:creationId xmlns:a16="http://schemas.microsoft.com/office/drawing/2014/main" id="{9951A98A-B1D4-4EFD-BC2D-57234D6D6C02}"/>
              </a:ext>
            </a:extLst>
          </p:cNvPr>
          <p:cNvSpPr/>
          <p:nvPr/>
        </p:nvSpPr>
        <p:spPr>
          <a:xfrm>
            <a:off x="3390900" y="5507672"/>
            <a:ext cx="5295900" cy="1106444"/>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dirty="0">
                <a:solidFill>
                  <a:srgbClr val="FFFFFF"/>
                </a:solidFill>
                <a:latin typeface="Meiryo" panose="020B0604030504040204" pitchFamily="34" charset="-128"/>
                <a:ea typeface="Meiryo" panose="020B0604030504040204" pitchFamily="34" charset="-128"/>
                <a:cs typeface="ＭＳ Ｐゴシック"/>
              </a:rPr>
              <a:t>IoT</a:t>
            </a:r>
            <a:r>
              <a:rPr lang="ja-JP" altLang="en-US" dirty="0">
                <a:solidFill>
                  <a:srgbClr val="FFFFFF"/>
                </a:solidFill>
                <a:latin typeface="Meiryo" panose="020B0604030504040204" pitchFamily="34" charset="-128"/>
                <a:ea typeface="Meiryo" panose="020B0604030504040204" pitchFamily="34" charset="-128"/>
                <a:cs typeface="ＭＳ Ｐゴシック"/>
              </a:rPr>
              <a:t>デバイスは脆弱性が見つかってもパッチを当てられない場合も考えられるため、セキュリティについて考えておく必要がある</a:t>
            </a:r>
          </a:p>
          <a:p>
            <a:r>
              <a:rPr lang="ja-JP" altLang="en-US" sz="1400" dirty="0">
                <a:solidFill>
                  <a:srgbClr val="FFFFFF"/>
                </a:solidFill>
                <a:latin typeface="Meiryo" panose="020B0604030504040204" pitchFamily="34" charset="-128"/>
                <a:ea typeface="Meiryo" panose="020B0604030504040204" pitchFamily="34" charset="-128"/>
                <a:cs typeface="ＭＳ Ｐゴシック"/>
              </a:rPr>
              <a:t>遠隔地からパッチを当てる機能、使用を停止する機能など</a:t>
            </a:r>
          </a:p>
        </p:txBody>
      </p:sp>
    </p:spTree>
    <p:extLst>
      <p:ext uri="{BB962C8B-B14F-4D97-AF65-F5344CB8AC3E}">
        <p14:creationId xmlns:p14="http://schemas.microsoft.com/office/powerpoint/2010/main" val="105730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9A5ED4-F148-41CF-9665-6950B512535F}"/>
              </a:ext>
            </a:extLst>
          </p:cNvPr>
          <p:cNvSpPr>
            <a:spLocks noGrp="1"/>
          </p:cNvSpPr>
          <p:nvPr>
            <p:ph type="title"/>
          </p:nvPr>
        </p:nvSpPr>
        <p:spPr/>
        <p:txBody>
          <a:bodyPr/>
          <a:lstStyle/>
          <a:p>
            <a:r>
              <a:rPr kumimoji="1" lang="en-US" altLang="ja-JP" dirty="0"/>
              <a:t>Intel </a:t>
            </a:r>
            <a:r>
              <a:rPr kumimoji="1" lang="ja-JP" altLang="en-US" dirty="0"/>
              <a:t>製 </a:t>
            </a:r>
            <a:r>
              <a:rPr kumimoji="1" lang="en-US" altLang="ja-JP" dirty="0"/>
              <a:t>CPU </a:t>
            </a:r>
            <a:r>
              <a:rPr kumimoji="1" lang="ja-JP" altLang="en-US" dirty="0"/>
              <a:t>に「新たな」脆弱性（</a:t>
            </a:r>
            <a:r>
              <a:rPr kumimoji="1" lang="en-US" altLang="ja-JP" dirty="0"/>
              <a:t>2019</a:t>
            </a:r>
            <a:r>
              <a:rPr kumimoji="1" lang="ja-JP" altLang="en-US" dirty="0"/>
              <a:t>年</a:t>
            </a:r>
            <a:r>
              <a:rPr kumimoji="1" lang="en-US" altLang="ja-JP" dirty="0"/>
              <a:t>3</a:t>
            </a:r>
            <a:r>
              <a:rPr kumimoji="1" lang="ja-JP" altLang="en-US" dirty="0"/>
              <a:t>月）</a:t>
            </a:r>
          </a:p>
        </p:txBody>
      </p:sp>
      <p:pic>
        <p:nvPicPr>
          <p:cNvPr id="3" name="図 2">
            <a:extLst>
              <a:ext uri="{FF2B5EF4-FFF2-40B4-BE49-F238E27FC236}">
                <a16:creationId xmlns:a16="http://schemas.microsoft.com/office/drawing/2014/main" id="{5C7E3F66-A048-499E-AAD6-966FCB9C4DAF}"/>
              </a:ext>
            </a:extLst>
          </p:cNvPr>
          <p:cNvPicPr>
            <a:picLocks noChangeAspect="1"/>
          </p:cNvPicPr>
          <p:nvPr/>
        </p:nvPicPr>
        <p:blipFill>
          <a:blip r:embed="rId3"/>
          <a:stretch>
            <a:fillRect/>
          </a:stretch>
        </p:blipFill>
        <p:spPr>
          <a:xfrm>
            <a:off x="804862" y="945939"/>
            <a:ext cx="7534275" cy="5467350"/>
          </a:xfrm>
          <a:prstGeom prst="rect">
            <a:avLst/>
          </a:prstGeom>
          <a:ln>
            <a:solidFill>
              <a:schemeClr val="tx1">
                <a:lumMod val="50000"/>
                <a:lumOff val="50000"/>
              </a:schemeClr>
            </a:solidFill>
          </a:ln>
        </p:spPr>
      </p:pic>
    </p:spTree>
    <p:extLst>
      <p:ext uri="{BB962C8B-B14F-4D97-AF65-F5344CB8AC3E}">
        <p14:creationId xmlns:p14="http://schemas.microsoft.com/office/powerpoint/2010/main" val="3460300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2ADB60-720B-4B95-8481-5BFD08BC5C73}"/>
              </a:ext>
            </a:extLst>
          </p:cNvPr>
          <p:cNvSpPr>
            <a:spLocks noGrp="1"/>
          </p:cNvSpPr>
          <p:nvPr>
            <p:ph type="title"/>
          </p:nvPr>
        </p:nvSpPr>
        <p:spPr/>
        <p:txBody>
          <a:bodyPr/>
          <a:lstStyle/>
          <a:p>
            <a:r>
              <a:rPr kumimoji="1" lang="ja-JP" altLang="en-US" dirty="0"/>
              <a:t>ほとんどの</a:t>
            </a:r>
            <a:r>
              <a:rPr kumimoji="1" lang="en-US" altLang="ja-JP" dirty="0"/>
              <a:t>CPU</a:t>
            </a:r>
            <a:r>
              <a:rPr kumimoji="1" lang="ja-JP" altLang="en-US" dirty="0"/>
              <a:t>に影響する脆弱性（</a:t>
            </a:r>
            <a:r>
              <a:rPr kumimoji="1" lang="en-US" altLang="ja-JP" dirty="0"/>
              <a:t>2018</a:t>
            </a:r>
            <a:r>
              <a:rPr kumimoji="1" lang="ja-JP" altLang="en-US" dirty="0"/>
              <a:t>年</a:t>
            </a:r>
            <a:r>
              <a:rPr kumimoji="1" lang="en-US" altLang="ja-JP" dirty="0"/>
              <a:t>1</a:t>
            </a:r>
            <a:r>
              <a:rPr kumimoji="1" lang="ja-JP" altLang="en-US" dirty="0"/>
              <a:t>月）</a:t>
            </a:r>
          </a:p>
        </p:txBody>
      </p:sp>
      <p:pic>
        <p:nvPicPr>
          <p:cNvPr id="3" name="図 2">
            <a:extLst>
              <a:ext uri="{FF2B5EF4-FFF2-40B4-BE49-F238E27FC236}">
                <a16:creationId xmlns:a16="http://schemas.microsoft.com/office/drawing/2014/main" id="{D7C7681F-6560-4C5A-AB74-2C4EF0E78137}"/>
              </a:ext>
            </a:extLst>
          </p:cNvPr>
          <p:cNvPicPr>
            <a:picLocks noChangeAspect="1"/>
          </p:cNvPicPr>
          <p:nvPr/>
        </p:nvPicPr>
        <p:blipFill>
          <a:blip r:embed="rId3"/>
          <a:stretch>
            <a:fillRect/>
          </a:stretch>
        </p:blipFill>
        <p:spPr>
          <a:xfrm>
            <a:off x="478451" y="934692"/>
            <a:ext cx="7207175" cy="4744784"/>
          </a:xfrm>
          <a:prstGeom prst="rect">
            <a:avLst/>
          </a:prstGeom>
          <a:ln>
            <a:solidFill>
              <a:schemeClr val="tx1">
                <a:lumMod val="65000"/>
                <a:lumOff val="35000"/>
              </a:schemeClr>
            </a:solidFill>
          </a:ln>
        </p:spPr>
      </p:pic>
      <p:pic>
        <p:nvPicPr>
          <p:cNvPr id="5" name="図 4">
            <a:extLst>
              <a:ext uri="{FF2B5EF4-FFF2-40B4-BE49-F238E27FC236}">
                <a16:creationId xmlns:a16="http://schemas.microsoft.com/office/drawing/2014/main" id="{474D7796-56EB-447D-B173-029EBC765112}"/>
              </a:ext>
            </a:extLst>
          </p:cNvPr>
          <p:cNvPicPr>
            <a:picLocks noChangeAspect="1"/>
          </p:cNvPicPr>
          <p:nvPr/>
        </p:nvPicPr>
        <p:blipFill>
          <a:blip r:embed="rId4"/>
          <a:stretch>
            <a:fillRect/>
          </a:stretch>
        </p:blipFill>
        <p:spPr>
          <a:xfrm>
            <a:off x="3893861" y="1521132"/>
            <a:ext cx="4912681" cy="4933585"/>
          </a:xfrm>
          <a:prstGeom prst="rect">
            <a:avLst/>
          </a:prstGeom>
          <a:ln>
            <a:solidFill>
              <a:schemeClr val="tx1">
                <a:lumMod val="65000"/>
                <a:lumOff val="35000"/>
              </a:schemeClr>
            </a:solidFill>
          </a:ln>
        </p:spPr>
      </p:pic>
    </p:spTree>
    <p:extLst>
      <p:ext uri="{BB962C8B-B14F-4D97-AF65-F5344CB8AC3E}">
        <p14:creationId xmlns:p14="http://schemas.microsoft.com/office/powerpoint/2010/main" val="50501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2ADB60-720B-4B95-8481-5BFD08BC5C73}"/>
              </a:ext>
            </a:extLst>
          </p:cNvPr>
          <p:cNvSpPr>
            <a:spLocks noGrp="1"/>
          </p:cNvSpPr>
          <p:nvPr>
            <p:ph type="title"/>
          </p:nvPr>
        </p:nvSpPr>
        <p:spPr/>
        <p:txBody>
          <a:bodyPr/>
          <a:lstStyle/>
          <a:p>
            <a:r>
              <a:rPr kumimoji="1" lang="en-US" altLang="ja-JP"/>
              <a:t>Spectre</a:t>
            </a:r>
            <a:r>
              <a:rPr kumimoji="1" lang="ja-JP" altLang="en-US"/>
              <a:t>と</a:t>
            </a:r>
            <a:r>
              <a:rPr kumimoji="1" lang="en-US" altLang="ja-JP"/>
              <a:t>Meltdown</a:t>
            </a:r>
            <a:endParaRPr kumimoji="1" lang="ja-JP" altLang="en-US"/>
          </a:p>
        </p:txBody>
      </p:sp>
      <p:sp>
        <p:nvSpPr>
          <p:cNvPr id="4" name="正方形/長方形 3">
            <a:extLst>
              <a:ext uri="{FF2B5EF4-FFF2-40B4-BE49-F238E27FC236}">
                <a16:creationId xmlns:a16="http://schemas.microsoft.com/office/drawing/2014/main" id="{C9B8A1C0-30E2-4841-9850-0ECDA10D4256}"/>
              </a:ext>
            </a:extLst>
          </p:cNvPr>
          <p:cNvSpPr/>
          <p:nvPr/>
        </p:nvSpPr>
        <p:spPr>
          <a:xfrm>
            <a:off x="457200" y="1869440"/>
            <a:ext cx="2438400" cy="716973"/>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rgbClr val="FFFFFF"/>
                </a:solidFill>
                <a:latin typeface="ＭＳ Ｐゴシック"/>
                <a:ea typeface="ＭＳ Ｐゴシック"/>
                <a:cs typeface="ＭＳ Ｐゴシック"/>
              </a:rPr>
              <a:t>Spectre variant1</a:t>
            </a:r>
          </a:p>
        </p:txBody>
      </p:sp>
      <p:sp>
        <p:nvSpPr>
          <p:cNvPr id="5" name="正方形/長方形 4">
            <a:extLst>
              <a:ext uri="{FF2B5EF4-FFF2-40B4-BE49-F238E27FC236}">
                <a16:creationId xmlns:a16="http://schemas.microsoft.com/office/drawing/2014/main" id="{91E9A10A-A7EC-4774-BABB-7B00155C59D4}"/>
              </a:ext>
            </a:extLst>
          </p:cNvPr>
          <p:cNvSpPr/>
          <p:nvPr/>
        </p:nvSpPr>
        <p:spPr>
          <a:xfrm>
            <a:off x="457200" y="2701998"/>
            <a:ext cx="2438400" cy="716973"/>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rgbClr val="FFFFFF"/>
                </a:solidFill>
                <a:latin typeface="ＭＳ Ｐゴシック"/>
                <a:ea typeface="ＭＳ Ｐゴシック"/>
                <a:cs typeface="ＭＳ Ｐゴシック"/>
              </a:rPr>
              <a:t>Spectre variant2</a:t>
            </a:r>
          </a:p>
        </p:txBody>
      </p:sp>
      <p:sp>
        <p:nvSpPr>
          <p:cNvPr id="6" name="正方形/長方形 5">
            <a:extLst>
              <a:ext uri="{FF2B5EF4-FFF2-40B4-BE49-F238E27FC236}">
                <a16:creationId xmlns:a16="http://schemas.microsoft.com/office/drawing/2014/main" id="{36A099AA-1F0B-43A5-ACAC-E35E1F9CC001}"/>
              </a:ext>
            </a:extLst>
          </p:cNvPr>
          <p:cNvSpPr/>
          <p:nvPr/>
        </p:nvSpPr>
        <p:spPr>
          <a:xfrm>
            <a:off x="457200" y="3533255"/>
            <a:ext cx="2438400" cy="716973"/>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rgbClr val="FFFFFF"/>
                </a:solidFill>
                <a:latin typeface="ＭＳ Ｐゴシック"/>
                <a:ea typeface="ＭＳ Ｐゴシック"/>
                <a:cs typeface="ＭＳ Ｐゴシック"/>
              </a:rPr>
              <a:t>Spectre variant3</a:t>
            </a:r>
          </a:p>
          <a:p>
            <a:pPr algn="ctr"/>
            <a:r>
              <a:rPr kumimoji="1" lang="en-US" altLang="ja-JP" sz="2000">
                <a:solidFill>
                  <a:srgbClr val="FFFFFF"/>
                </a:solidFill>
                <a:latin typeface="ＭＳ Ｐゴシック"/>
                <a:ea typeface="ＭＳ Ｐゴシック"/>
                <a:cs typeface="ＭＳ Ｐゴシック"/>
              </a:rPr>
              <a:t>(Meltdown)</a:t>
            </a:r>
          </a:p>
        </p:txBody>
      </p:sp>
      <p:sp>
        <p:nvSpPr>
          <p:cNvPr id="10" name="正方形/長方形 9">
            <a:extLst>
              <a:ext uri="{FF2B5EF4-FFF2-40B4-BE49-F238E27FC236}">
                <a16:creationId xmlns:a16="http://schemas.microsoft.com/office/drawing/2014/main" id="{4280F4D5-7CDA-4710-B759-CAC8742C9406}"/>
              </a:ext>
            </a:extLst>
          </p:cNvPr>
          <p:cNvSpPr/>
          <p:nvPr/>
        </p:nvSpPr>
        <p:spPr>
          <a:xfrm>
            <a:off x="2971800" y="1869440"/>
            <a:ext cx="4384964" cy="716973"/>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altLang="ja-JP">
                <a:solidFill>
                  <a:srgbClr val="FFFFFF"/>
                </a:solidFill>
                <a:latin typeface="ＭＳ Ｐゴシック"/>
                <a:ea typeface="ＭＳ Ｐゴシック"/>
                <a:cs typeface="ＭＳ Ｐゴシック"/>
              </a:rPr>
              <a:t>(</a:t>
            </a:r>
            <a:r>
              <a:rPr lang="ja-JP" altLang="en-US">
                <a:solidFill>
                  <a:srgbClr val="FFFFFF"/>
                </a:solidFill>
                <a:latin typeface="ＭＳ Ｐゴシック"/>
                <a:ea typeface="ＭＳ Ｐゴシック"/>
                <a:cs typeface="ＭＳ Ｐゴシック"/>
              </a:rPr>
              <a:t>投機的実行における</a:t>
            </a:r>
            <a:r>
              <a:rPr lang="en-US" altLang="ja-JP">
                <a:solidFill>
                  <a:srgbClr val="FFFFFF"/>
                </a:solidFill>
                <a:latin typeface="ＭＳ Ｐゴシック"/>
                <a:ea typeface="ＭＳ Ｐゴシック"/>
                <a:cs typeface="ＭＳ Ｐゴシック"/>
              </a:rPr>
              <a:t>)</a:t>
            </a:r>
          </a:p>
          <a:p>
            <a:r>
              <a:rPr lang="ja-JP" altLang="en-US">
                <a:solidFill>
                  <a:srgbClr val="FFFFFF"/>
                </a:solidFill>
                <a:latin typeface="ＭＳ Ｐゴシック"/>
                <a:ea typeface="ＭＳ Ｐゴシック"/>
                <a:cs typeface="ＭＳ Ｐゴシック"/>
              </a:rPr>
              <a:t>条件付き分岐における境界チェックの回避</a:t>
            </a:r>
            <a:endParaRPr kumimoji="1" lang="en-US" altLang="ja-JP">
              <a:solidFill>
                <a:srgbClr val="FFFFFF"/>
              </a:solidFill>
              <a:latin typeface="ＭＳ Ｐゴシック"/>
              <a:ea typeface="ＭＳ Ｐゴシック"/>
              <a:cs typeface="ＭＳ Ｐゴシック"/>
            </a:endParaRPr>
          </a:p>
        </p:txBody>
      </p:sp>
      <p:sp>
        <p:nvSpPr>
          <p:cNvPr id="11" name="正方形/長方形 10">
            <a:extLst>
              <a:ext uri="{FF2B5EF4-FFF2-40B4-BE49-F238E27FC236}">
                <a16:creationId xmlns:a16="http://schemas.microsoft.com/office/drawing/2014/main" id="{6593D587-83F2-4032-9449-95BA440C7ED2}"/>
              </a:ext>
            </a:extLst>
          </p:cNvPr>
          <p:cNvSpPr/>
          <p:nvPr/>
        </p:nvSpPr>
        <p:spPr>
          <a:xfrm>
            <a:off x="2971800" y="2701998"/>
            <a:ext cx="4384964" cy="716973"/>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altLang="ja-JP" dirty="0">
                <a:solidFill>
                  <a:srgbClr val="FFFFFF"/>
                </a:solidFill>
                <a:latin typeface="ＭＳ Ｐゴシック"/>
                <a:ea typeface="ＭＳ Ｐゴシック"/>
                <a:cs typeface="ＭＳ Ｐゴシック"/>
              </a:rPr>
              <a:t>(</a:t>
            </a:r>
            <a:r>
              <a:rPr lang="ja-JP" altLang="en-US" dirty="0">
                <a:solidFill>
                  <a:srgbClr val="FFFFFF"/>
                </a:solidFill>
                <a:latin typeface="ＭＳ Ｐゴシック"/>
                <a:ea typeface="ＭＳ Ｐゴシック"/>
                <a:cs typeface="ＭＳ Ｐゴシック"/>
              </a:rPr>
              <a:t>投機的実行における</a:t>
            </a:r>
            <a:r>
              <a:rPr lang="en-US" altLang="ja-JP" dirty="0">
                <a:solidFill>
                  <a:srgbClr val="FFFFFF"/>
                </a:solidFill>
                <a:latin typeface="ＭＳ Ｐゴシック"/>
                <a:ea typeface="ＭＳ Ｐゴシック"/>
                <a:cs typeface="ＭＳ Ｐゴシック"/>
              </a:rPr>
              <a:t>)</a:t>
            </a:r>
          </a:p>
          <a:p>
            <a:r>
              <a:rPr lang="ja-JP" altLang="en-US" dirty="0">
                <a:solidFill>
                  <a:srgbClr val="FFFFFF"/>
                </a:solidFill>
                <a:latin typeface="ＭＳ Ｐゴシック"/>
                <a:ea typeface="ＭＳ Ｐゴシック"/>
                <a:cs typeface="ＭＳ Ｐゴシック"/>
              </a:rPr>
              <a:t>分岐先のインジェクション</a:t>
            </a:r>
            <a:endParaRPr kumimoji="1" lang="en-US" altLang="ja-JP" dirty="0">
              <a:solidFill>
                <a:srgbClr val="FFFFFF"/>
              </a:solidFill>
              <a:latin typeface="ＭＳ Ｐゴシック"/>
              <a:ea typeface="ＭＳ Ｐゴシック"/>
              <a:cs typeface="ＭＳ Ｐゴシック"/>
            </a:endParaRPr>
          </a:p>
        </p:txBody>
      </p:sp>
      <p:sp>
        <p:nvSpPr>
          <p:cNvPr id="12" name="正方形/長方形 11">
            <a:extLst>
              <a:ext uri="{FF2B5EF4-FFF2-40B4-BE49-F238E27FC236}">
                <a16:creationId xmlns:a16="http://schemas.microsoft.com/office/drawing/2014/main" id="{B95FF20A-B63F-4601-8BA5-F9FE69B9646F}"/>
              </a:ext>
            </a:extLst>
          </p:cNvPr>
          <p:cNvSpPr/>
          <p:nvPr/>
        </p:nvSpPr>
        <p:spPr>
          <a:xfrm>
            <a:off x="2971800" y="3533255"/>
            <a:ext cx="4384964" cy="716973"/>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altLang="ja-JP" dirty="0">
                <a:solidFill>
                  <a:srgbClr val="FFFFFF"/>
                </a:solidFill>
                <a:latin typeface="ＭＳ Ｐゴシック"/>
                <a:ea typeface="ＭＳ Ｐゴシック"/>
                <a:cs typeface="ＭＳ Ｐゴシック"/>
              </a:rPr>
              <a:t>(</a:t>
            </a:r>
            <a:r>
              <a:rPr lang="ja-JP" altLang="en-US" dirty="0">
                <a:solidFill>
                  <a:srgbClr val="FFFFFF"/>
                </a:solidFill>
                <a:latin typeface="ＭＳ Ｐゴシック"/>
                <a:ea typeface="ＭＳ Ｐゴシック"/>
                <a:cs typeface="ＭＳ Ｐゴシック"/>
              </a:rPr>
              <a:t>投機的実行における</a:t>
            </a:r>
            <a:r>
              <a:rPr lang="en-US" altLang="ja-JP" dirty="0">
                <a:solidFill>
                  <a:srgbClr val="FFFFFF"/>
                </a:solidFill>
                <a:latin typeface="ＭＳ Ｐゴシック"/>
                <a:ea typeface="ＭＳ Ｐゴシック"/>
                <a:cs typeface="ＭＳ Ｐゴシック"/>
              </a:rPr>
              <a:t>)</a:t>
            </a:r>
          </a:p>
          <a:p>
            <a:r>
              <a:rPr kumimoji="1" lang="ja-JP" altLang="en-US" dirty="0">
                <a:solidFill>
                  <a:srgbClr val="FFFFFF"/>
                </a:solidFill>
                <a:latin typeface="ＭＳ Ｐゴシック"/>
                <a:ea typeface="ＭＳ Ｐゴシック"/>
                <a:cs typeface="ＭＳ Ｐゴシック"/>
              </a:rPr>
              <a:t>キャッシュへの不正なデータロード</a:t>
            </a:r>
            <a:endParaRPr kumimoji="1" lang="en-US" altLang="ja-JP" dirty="0">
              <a:solidFill>
                <a:srgbClr val="FFFFFF"/>
              </a:solidFill>
              <a:latin typeface="ＭＳ Ｐゴシック"/>
              <a:ea typeface="ＭＳ Ｐゴシック"/>
              <a:cs typeface="ＭＳ Ｐゴシック"/>
            </a:endParaRPr>
          </a:p>
        </p:txBody>
      </p:sp>
      <p:sp>
        <p:nvSpPr>
          <p:cNvPr id="13" name="正方形/長方形 12">
            <a:extLst>
              <a:ext uri="{FF2B5EF4-FFF2-40B4-BE49-F238E27FC236}">
                <a16:creationId xmlns:a16="http://schemas.microsoft.com/office/drawing/2014/main" id="{B7E4DF18-F130-42A0-970B-13C4A5DC0544}"/>
              </a:ext>
            </a:extLst>
          </p:cNvPr>
          <p:cNvSpPr/>
          <p:nvPr/>
        </p:nvSpPr>
        <p:spPr>
          <a:xfrm>
            <a:off x="457200" y="1144088"/>
            <a:ext cx="8229600" cy="611417"/>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a:solidFill>
                  <a:srgbClr val="FFFFFF"/>
                </a:solidFill>
                <a:latin typeface="ＭＳ Ｐゴシック"/>
                <a:ea typeface="ＭＳ Ｐゴシック"/>
                <a:cs typeface="ＭＳ Ｐゴシック"/>
              </a:rPr>
              <a:t>高速処理のための仕組みを悪用できる脆弱性</a:t>
            </a:r>
            <a:endParaRPr kumimoji="1" lang="en-US" altLang="ja-JP" sz="2800" dirty="0">
              <a:solidFill>
                <a:srgbClr val="FFFFFF"/>
              </a:solidFill>
              <a:latin typeface="ＭＳ Ｐゴシック"/>
              <a:ea typeface="ＭＳ Ｐゴシック"/>
              <a:cs typeface="ＭＳ Ｐゴシック"/>
            </a:endParaRPr>
          </a:p>
        </p:txBody>
      </p:sp>
      <p:sp>
        <p:nvSpPr>
          <p:cNvPr id="14" name="正方形/長方形 13">
            <a:extLst>
              <a:ext uri="{FF2B5EF4-FFF2-40B4-BE49-F238E27FC236}">
                <a16:creationId xmlns:a16="http://schemas.microsoft.com/office/drawing/2014/main" id="{24B6DFC7-A691-4844-AADA-E7D4088EBFD1}"/>
              </a:ext>
            </a:extLst>
          </p:cNvPr>
          <p:cNvSpPr/>
          <p:nvPr/>
        </p:nvSpPr>
        <p:spPr>
          <a:xfrm>
            <a:off x="457200" y="4364512"/>
            <a:ext cx="8229600" cy="87884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a:solidFill>
                  <a:srgbClr val="FFFFFF"/>
                </a:solidFill>
                <a:latin typeface="ＭＳ Ｐゴシック"/>
                <a:ea typeface="ＭＳ Ｐゴシック"/>
                <a:cs typeface="ＭＳ Ｐゴシック"/>
              </a:rPr>
              <a:t>CPU</a:t>
            </a:r>
            <a:r>
              <a:rPr kumimoji="1" lang="ja-JP" altLang="en-US" sz="2400">
                <a:solidFill>
                  <a:srgbClr val="FFFFFF"/>
                </a:solidFill>
                <a:latin typeface="ＭＳ Ｐゴシック"/>
                <a:ea typeface="ＭＳ Ｐゴシック"/>
                <a:cs typeface="ＭＳ Ｐゴシック"/>
              </a:rPr>
              <a:t>上で複数のプロセスが動作している場合、他のプロセスが使っているメモリ空間にはアクセスできないよう</a:t>
            </a:r>
            <a:r>
              <a:rPr kumimoji="1" lang="en-US" altLang="ja-JP" sz="2400">
                <a:solidFill>
                  <a:srgbClr val="FFFFFF"/>
                </a:solidFill>
                <a:latin typeface="ＭＳ Ｐゴシック"/>
                <a:ea typeface="ＭＳ Ｐゴシック"/>
                <a:cs typeface="ＭＳ Ｐゴシック"/>
              </a:rPr>
              <a:t>OS/CPU</a:t>
            </a:r>
            <a:r>
              <a:rPr kumimoji="1" lang="ja-JP" altLang="en-US" sz="2400">
                <a:solidFill>
                  <a:srgbClr val="FFFFFF"/>
                </a:solidFill>
                <a:latin typeface="ＭＳ Ｐゴシック"/>
                <a:ea typeface="ＭＳ Ｐゴシック"/>
                <a:cs typeface="ＭＳ Ｐゴシック"/>
              </a:rPr>
              <a:t>が制御</a:t>
            </a:r>
            <a:endParaRPr kumimoji="1" lang="en-US" altLang="ja-JP" sz="2400">
              <a:solidFill>
                <a:srgbClr val="FFFFFF"/>
              </a:solidFill>
              <a:latin typeface="ＭＳ Ｐゴシック"/>
              <a:ea typeface="ＭＳ Ｐゴシック"/>
              <a:cs typeface="ＭＳ Ｐゴシック"/>
            </a:endParaRPr>
          </a:p>
        </p:txBody>
      </p:sp>
      <p:sp>
        <p:nvSpPr>
          <p:cNvPr id="15" name="正方形/長方形 14">
            <a:extLst>
              <a:ext uri="{FF2B5EF4-FFF2-40B4-BE49-F238E27FC236}">
                <a16:creationId xmlns:a16="http://schemas.microsoft.com/office/drawing/2014/main" id="{B466F30B-48A7-4878-AA5E-BC825A59987D}"/>
              </a:ext>
            </a:extLst>
          </p:cNvPr>
          <p:cNvSpPr/>
          <p:nvPr/>
        </p:nvSpPr>
        <p:spPr>
          <a:xfrm>
            <a:off x="457200" y="5358902"/>
            <a:ext cx="4114800" cy="1006062"/>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ＭＳ Ｐゴシック"/>
                <a:ea typeface="ＭＳ Ｐゴシック"/>
                <a:cs typeface="ＭＳ Ｐゴシック"/>
              </a:rPr>
              <a:t>アクセス制限されているメモリ空間に他のプロセスがアクセスできてしまう</a:t>
            </a:r>
            <a:endParaRPr kumimoji="1" lang="en-US" altLang="ja-JP" sz="2000">
              <a:solidFill>
                <a:srgbClr val="FFFFFF"/>
              </a:solidFill>
              <a:latin typeface="ＭＳ Ｐゴシック"/>
              <a:ea typeface="ＭＳ Ｐゴシック"/>
              <a:cs typeface="ＭＳ Ｐゴシック"/>
            </a:endParaRPr>
          </a:p>
        </p:txBody>
      </p:sp>
      <p:sp>
        <p:nvSpPr>
          <p:cNvPr id="16" name="正方形/長方形 15">
            <a:extLst>
              <a:ext uri="{FF2B5EF4-FFF2-40B4-BE49-F238E27FC236}">
                <a16:creationId xmlns:a16="http://schemas.microsoft.com/office/drawing/2014/main" id="{BF720726-5FBD-497C-8277-66F70CA1F412}"/>
              </a:ext>
            </a:extLst>
          </p:cNvPr>
          <p:cNvSpPr/>
          <p:nvPr/>
        </p:nvSpPr>
        <p:spPr>
          <a:xfrm>
            <a:off x="5486400" y="5358902"/>
            <a:ext cx="3200399" cy="1006062"/>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ＭＳ Ｐゴシック"/>
                <a:ea typeface="ＭＳ Ｐゴシック"/>
                <a:cs typeface="ＭＳ Ｐゴシック"/>
              </a:rPr>
              <a:t>パスワードなどの重要な情報を盗み見られる可能性</a:t>
            </a:r>
            <a:endParaRPr kumimoji="1" lang="en-US" altLang="ja-JP" sz="2000">
              <a:solidFill>
                <a:srgbClr val="FFFFFF"/>
              </a:solidFill>
              <a:latin typeface="ＭＳ Ｐゴシック"/>
              <a:ea typeface="ＭＳ Ｐゴシック"/>
              <a:cs typeface="ＭＳ Ｐゴシック"/>
            </a:endParaRPr>
          </a:p>
        </p:txBody>
      </p:sp>
      <p:sp>
        <p:nvSpPr>
          <p:cNvPr id="17" name="矢印: 右 16">
            <a:extLst>
              <a:ext uri="{FF2B5EF4-FFF2-40B4-BE49-F238E27FC236}">
                <a16:creationId xmlns:a16="http://schemas.microsoft.com/office/drawing/2014/main" id="{11E449F2-D025-41B1-BA8F-DFA080AEFDDF}"/>
              </a:ext>
            </a:extLst>
          </p:cNvPr>
          <p:cNvSpPr/>
          <p:nvPr/>
        </p:nvSpPr>
        <p:spPr>
          <a:xfrm>
            <a:off x="4658497" y="5358902"/>
            <a:ext cx="741406" cy="878839"/>
          </a:xfrm>
          <a:prstGeom prst="rightArrow">
            <a:avLst/>
          </a:prstGeom>
          <a:solidFill>
            <a:schemeClr val="accent6"/>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18" name="正方形/長方形 17">
            <a:extLst>
              <a:ext uri="{FF2B5EF4-FFF2-40B4-BE49-F238E27FC236}">
                <a16:creationId xmlns:a16="http://schemas.microsoft.com/office/drawing/2014/main" id="{36A6C0F7-79C5-47DB-8102-AA87E8197805}"/>
              </a:ext>
            </a:extLst>
          </p:cNvPr>
          <p:cNvSpPr/>
          <p:nvPr/>
        </p:nvSpPr>
        <p:spPr>
          <a:xfrm>
            <a:off x="7432964" y="1869439"/>
            <a:ext cx="1253834" cy="1549531"/>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latin typeface="ＭＳ Ｐゴシック"/>
                <a:ea typeface="ＭＳ Ｐゴシック"/>
                <a:cs typeface="ＭＳ Ｐゴシック"/>
              </a:rPr>
              <a:t>Intel</a:t>
            </a:r>
            <a:endParaRPr lang="en-US" altLang="ja-JP" sz="2000" dirty="0">
              <a:solidFill>
                <a:srgbClr val="FFFFFF"/>
              </a:solidFill>
              <a:latin typeface="ＭＳ Ｐゴシック"/>
              <a:ea typeface="ＭＳ Ｐゴシック"/>
              <a:cs typeface="ＭＳ Ｐゴシック"/>
            </a:endParaRPr>
          </a:p>
          <a:p>
            <a:pPr algn="ctr"/>
            <a:r>
              <a:rPr kumimoji="1" lang="en-US" altLang="ja-JP" sz="2000" dirty="0">
                <a:solidFill>
                  <a:srgbClr val="FFFFFF"/>
                </a:solidFill>
                <a:latin typeface="ＭＳ Ｐゴシック"/>
                <a:ea typeface="ＭＳ Ｐゴシック"/>
                <a:cs typeface="ＭＳ Ｐゴシック"/>
              </a:rPr>
              <a:t>AMD</a:t>
            </a:r>
            <a:endParaRPr lang="en-US" altLang="ja-JP" sz="2000" dirty="0">
              <a:solidFill>
                <a:srgbClr val="FFFFFF"/>
              </a:solidFill>
              <a:latin typeface="ＭＳ Ｐゴシック"/>
              <a:ea typeface="ＭＳ Ｐゴシック"/>
              <a:cs typeface="ＭＳ Ｐゴシック"/>
            </a:endParaRPr>
          </a:p>
          <a:p>
            <a:pPr algn="ctr"/>
            <a:r>
              <a:rPr kumimoji="1" lang="en-US" altLang="ja-JP" sz="2000" dirty="0">
                <a:solidFill>
                  <a:srgbClr val="FFFFFF"/>
                </a:solidFill>
                <a:latin typeface="ＭＳ Ｐゴシック"/>
                <a:ea typeface="ＭＳ Ｐゴシック"/>
                <a:cs typeface="ＭＳ Ｐゴシック"/>
              </a:rPr>
              <a:t>ARM</a:t>
            </a:r>
          </a:p>
          <a:p>
            <a:pPr algn="ctr"/>
            <a:r>
              <a:rPr kumimoji="1" lang="ja-JP" altLang="en-US" sz="2000" dirty="0">
                <a:solidFill>
                  <a:srgbClr val="FFFFFF"/>
                </a:solidFill>
                <a:latin typeface="ＭＳ Ｐゴシック"/>
                <a:ea typeface="ＭＳ Ｐゴシック"/>
                <a:cs typeface="ＭＳ Ｐゴシック"/>
              </a:rPr>
              <a:t>他</a:t>
            </a:r>
            <a:r>
              <a:rPr kumimoji="1" lang="en-US" altLang="ja-JP" sz="2000" dirty="0">
                <a:solidFill>
                  <a:srgbClr val="FFFFFF"/>
                </a:solidFill>
                <a:latin typeface="ＭＳ Ｐゴシック"/>
                <a:ea typeface="ＭＳ Ｐゴシック"/>
                <a:cs typeface="ＭＳ Ｐゴシック"/>
              </a:rPr>
              <a:t>CPU</a:t>
            </a:r>
          </a:p>
        </p:txBody>
      </p:sp>
      <p:sp>
        <p:nvSpPr>
          <p:cNvPr id="19" name="正方形/長方形 18">
            <a:extLst>
              <a:ext uri="{FF2B5EF4-FFF2-40B4-BE49-F238E27FC236}">
                <a16:creationId xmlns:a16="http://schemas.microsoft.com/office/drawing/2014/main" id="{CE03D563-9268-43B3-853B-E047EDEF06AB}"/>
              </a:ext>
            </a:extLst>
          </p:cNvPr>
          <p:cNvSpPr/>
          <p:nvPr/>
        </p:nvSpPr>
        <p:spPr>
          <a:xfrm>
            <a:off x="7432966" y="3533255"/>
            <a:ext cx="1253834" cy="716973"/>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rgbClr val="FFFFFF"/>
                </a:solidFill>
                <a:latin typeface="ＭＳ Ｐゴシック"/>
                <a:ea typeface="ＭＳ Ｐゴシック"/>
                <a:cs typeface="ＭＳ Ｐゴシック"/>
              </a:rPr>
              <a:t>Intel</a:t>
            </a:r>
            <a:r>
              <a:rPr kumimoji="1" lang="ja-JP" altLang="en-US" sz="2000">
                <a:solidFill>
                  <a:srgbClr val="FFFFFF"/>
                </a:solidFill>
                <a:latin typeface="ＭＳ Ｐゴシック"/>
                <a:ea typeface="ＭＳ Ｐゴシック"/>
                <a:cs typeface="ＭＳ Ｐゴシック"/>
              </a:rPr>
              <a:t>の</a:t>
            </a:r>
            <a:r>
              <a:rPr kumimoji="1" lang="en-US" altLang="ja-JP" sz="2000">
                <a:solidFill>
                  <a:srgbClr val="FFFFFF"/>
                </a:solidFill>
                <a:latin typeface="ＭＳ Ｐゴシック"/>
                <a:ea typeface="ＭＳ Ｐゴシック"/>
                <a:cs typeface="ＭＳ Ｐゴシック"/>
              </a:rPr>
              <a:t>CPU</a:t>
            </a:r>
          </a:p>
        </p:txBody>
      </p:sp>
    </p:spTree>
    <p:extLst>
      <p:ext uri="{BB962C8B-B14F-4D97-AF65-F5344CB8AC3E}">
        <p14:creationId xmlns:p14="http://schemas.microsoft.com/office/powerpoint/2010/main" val="2088058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9A4772-DC3A-4B1B-BBDF-53DEFAF368B7}"/>
              </a:ext>
            </a:extLst>
          </p:cNvPr>
          <p:cNvSpPr>
            <a:spLocks noGrp="1"/>
          </p:cNvSpPr>
          <p:nvPr>
            <p:ph type="title"/>
          </p:nvPr>
        </p:nvSpPr>
        <p:spPr/>
        <p:txBody>
          <a:bodyPr/>
          <a:lstStyle/>
          <a:p>
            <a:r>
              <a:rPr kumimoji="1" lang="en-US" altLang="ja-JP" dirty="0" err="1"/>
              <a:t>Spectre</a:t>
            </a:r>
            <a:r>
              <a:rPr kumimoji="1" lang="en-US" altLang="ja-JP" dirty="0"/>
              <a:t>-NG</a:t>
            </a:r>
            <a:r>
              <a:rPr kumimoji="1" lang="ja-JP" altLang="en-US" dirty="0"/>
              <a:t>：新たな</a:t>
            </a:r>
            <a:r>
              <a:rPr kumimoji="1" lang="en-US" altLang="ja-JP" dirty="0"/>
              <a:t>CPU</a:t>
            </a:r>
            <a:r>
              <a:rPr kumimoji="1" lang="ja-JP" altLang="en-US" dirty="0"/>
              <a:t>脆弱性（</a:t>
            </a:r>
            <a:r>
              <a:rPr kumimoji="1" lang="en-US" altLang="ja-JP" dirty="0"/>
              <a:t>2018</a:t>
            </a:r>
            <a:r>
              <a:rPr kumimoji="1" lang="ja-JP" altLang="en-US" dirty="0"/>
              <a:t>年</a:t>
            </a:r>
            <a:r>
              <a:rPr kumimoji="1" lang="en-US" altLang="ja-JP" dirty="0"/>
              <a:t>3</a:t>
            </a:r>
            <a:r>
              <a:rPr kumimoji="1" lang="ja-JP" altLang="en-US" dirty="0"/>
              <a:t>月）</a:t>
            </a:r>
          </a:p>
        </p:txBody>
      </p:sp>
      <p:pic>
        <p:nvPicPr>
          <p:cNvPr id="3" name="図 2">
            <a:extLst>
              <a:ext uri="{FF2B5EF4-FFF2-40B4-BE49-F238E27FC236}">
                <a16:creationId xmlns:a16="http://schemas.microsoft.com/office/drawing/2014/main" id="{30C19A6F-7C02-437A-95C8-7975EEC63D2B}"/>
              </a:ext>
            </a:extLst>
          </p:cNvPr>
          <p:cNvPicPr>
            <a:picLocks noChangeAspect="1"/>
          </p:cNvPicPr>
          <p:nvPr/>
        </p:nvPicPr>
        <p:blipFill>
          <a:blip r:embed="rId3"/>
          <a:stretch>
            <a:fillRect/>
          </a:stretch>
        </p:blipFill>
        <p:spPr>
          <a:xfrm>
            <a:off x="354226" y="955965"/>
            <a:ext cx="6078573" cy="5485814"/>
          </a:xfrm>
          <a:prstGeom prst="rect">
            <a:avLst/>
          </a:prstGeom>
          <a:ln>
            <a:solidFill>
              <a:schemeClr val="tx1">
                <a:lumMod val="65000"/>
                <a:lumOff val="35000"/>
              </a:schemeClr>
            </a:solidFill>
          </a:ln>
        </p:spPr>
      </p:pic>
      <p:sp>
        <p:nvSpPr>
          <p:cNvPr id="4" name="正方形/長方形 3">
            <a:extLst>
              <a:ext uri="{FF2B5EF4-FFF2-40B4-BE49-F238E27FC236}">
                <a16:creationId xmlns:a16="http://schemas.microsoft.com/office/drawing/2014/main" id="{24071E7D-D43B-4F17-BBE7-E92D082115E6}"/>
              </a:ext>
            </a:extLst>
          </p:cNvPr>
          <p:cNvSpPr/>
          <p:nvPr/>
        </p:nvSpPr>
        <p:spPr>
          <a:xfrm>
            <a:off x="6549737" y="955965"/>
            <a:ext cx="2220190" cy="1018892"/>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rgbClr val="FFFFFF"/>
                </a:solidFill>
                <a:latin typeface="ＭＳ Ｐゴシック"/>
                <a:ea typeface="ＭＳ Ｐゴシック"/>
                <a:cs typeface="ＭＳ Ｐゴシック"/>
              </a:rPr>
              <a:t>Spectre</a:t>
            </a:r>
            <a:r>
              <a:rPr kumimoji="1" lang="ja-JP" altLang="en-US" sz="2000">
                <a:solidFill>
                  <a:srgbClr val="FFFFFF"/>
                </a:solidFill>
                <a:latin typeface="ＭＳ Ｐゴシック"/>
                <a:ea typeface="ＭＳ Ｐゴシック"/>
                <a:cs typeface="ＭＳ Ｐゴシック"/>
              </a:rPr>
              <a:t>クラスの新たな</a:t>
            </a:r>
            <a:r>
              <a:rPr kumimoji="1" lang="en-US" altLang="ja-JP" sz="2000">
                <a:solidFill>
                  <a:srgbClr val="FFFFFF"/>
                </a:solidFill>
                <a:latin typeface="ＭＳ Ｐゴシック"/>
                <a:ea typeface="ＭＳ Ｐゴシック"/>
                <a:cs typeface="ＭＳ Ｐゴシック"/>
              </a:rPr>
              <a:t>8</a:t>
            </a:r>
            <a:r>
              <a:rPr kumimoji="1" lang="ja-JP" altLang="en-US" sz="2000">
                <a:solidFill>
                  <a:srgbClr val="FFFFFF"/>
                </a:solidFill>
                <a:latin typeface="ＭＳ Ｐゴシック"/>
                <a:ea typeface="ＭＳ Ｐゴシック"/>
                <a:cs typeface="ＭＳ Ｐゴシック"/>
              </a:rPr>
              <a:t>つの脆弱性</a:t>
            </a:r>
            <a:endParaRPr kumimoji="1" lang="en-US" altLang="ja-JP" sz="2000">
              <a:solidFill>
                <a:srgbClr val="FFFFFF"/>
              </a:solidFill>
              <a:latin typeface="ＭＳ Ｐゴシック"/>
              <a:ea typeface="ＭＳ Ｐゴシック"/>
              <a:cs typeface="ＭＳ Ｐゴシック"/>
            </a:endParaRPr>
          </a:p>
        </p:txBody>
      </p:sp>
      <p:sp>
        <p:nvSpPr>
          <p:cNvPr id="5" name="正方形/長方形 4">
            <a:extLst>
              <a:ext uri="{FF2B5EF4-FFF2-40B4-BE49-F238E27FC236}">
                <a16:creationId xmlns:a16="http://schemas.microsoft.com/office/drawing/2014/main" id="{6948C8B0-9ECE-465C-BB9F-0279262F6B39}"/>
              </a:ext>
            </a:extLst>
          </p:cNvPr>
          <p:cNvSpPr/>
          <p:nvPr/>
        </p:nvSpPr>
        <p:spPr>
          <a:xfrm>
            <a:off x="6549737" y="2070692"/>
            <a:ext cx="2220190" cy="1018892"/>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rgbClr val="FFFFFF"/>
                </a:solidFill>
                <a:latin typeface="ＭＳ Ｐゴシック"/>
                <a:ea typeface="ＭＳ Ｐゴシック"/>
                <a:cs typeface="ＭＳ Ｐゴシック"/>
              </a:rPr>
              <a:t>4</a:t>
            </a:r>
            <a:r>
              <a:rPr kumimoji="1" lang="ja-JP" altLang="en-US" sz="2000">
                <a:solidFill>
                  <a:srgbClr val="FFFFFF"/>
                </a:solidFill>
                <a:latin typeface="ＭＳ Ｐゴシック"/>
                <a:ea typeface="ＭＳ Ｐゴシック"/>
                <a:cs typeface="ＭＳ Ｐゴシック"/>
              </a:rPr>
              <a:t>つが「高い危険性」、</a:t>
            </a:r>
            <a:r>
              <a:rPr kumimoji="1" lang="en-US" altLang="ja-JP" sz="2000">
                <a:solidFill>
                  <a:srgbClr val="FFFFFF"/>
                </a:solidFill>
                <a:latin typeface="ＭＳ Ｐゴシック"/>
                <a:ea typeface="ＭＳ Ｐゴシック"/>
                <a:cs typeface="ＭＳ Ｐゴシック"/>
              </a:rPr>
              <a:t>4</a:t>
            </a:r>
            <a:r>
              <a:rPr kumimoji="1" lang="ja-JP" altLang="en-US" sz="2000">
                <a:solidFill>
                  <a:srgbClr val="FFFFFF"/>
                </a:solidFill>
                <a:latin typeface="ＭＳ Ｐゴシック"/>
                <a:ea typeface="ＭＳ Ｐゴシック"/>
                <a:cs typeface="ＭＳ Ｐゴシック"/>
              </a:rPr>
              <a:t>つが「中程度の危険性」</a:t>
            </a:r>
            <a:endParaRPr kumimoji="1" lang="en-US" altLang="ja-JP" sz="2000">
              <a:solidFill>
                <a:srgbClr val="FFFFFF"/>
              </a:solidFill>
              <a:latin typeface="ＭＳ Ｐゴシック"/>
              <a:ea typeface="ＭＳ Ｐゴシック"/>
              <a:cs typeface="ＭＳ Ｐゴシック"/>
            </a:endParaRPr>
          </a:p>
        </p:txBody>
      </p:sp>
      <p:sp>
        <p:nvSpPr>
          <p:cNvPr id="6" name="正方形/長方形 5">
            <a:extLst>
              <a:ext uri="{FF2B5EF4-FFF2-40B4-BE49-F238E27FC236}">
                <a16:creationId xmlns:a16="http://schemas.microsoft.com/office/drawing/2014/main" id="{42EDE36E-F6E9-47BC-92BE-52C4AAE22656}"/>
              </a:ext>
            </a:extLst>
          </p:cNvPr>
          <p:cNvSpPr/>
          <p:nvPr/>
        </p:nvSpPr>
        <p:spPr>
          <a:xfrm>
            <a:off x="6549737" y="3188822"/>
            <a:ext cx="2220190" cy="1018892"/>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rgbClr val="FFFFFF"/>
                </a:solidFill>
                <a:latin typeface="ＭＳ Ｐゴシック"/>
                <a:ea typeface="ＭＳ Ｐゴシック"/>
                <a:cs typeface="ＭＳ Ｐゴシック"/>
              </a:rPr>
              <a:t>Intel</a:t>
            </a:r>
            <a:r>
              <a:rPr kumimoji="1" lang="ja-JP" altLang="en-US" sz="2000">
                <a:solidFill>
                  <a:srgbClr val="FFFFFF"/>
                </a:solidFill>
                <a:latin typeface="ＭＳ Ｐゴシック"/>
                <a:ea typeface="ＭＳ Ｐゴシック"/>
                <a:cs typeface="ＭＳ Ｐゴシック"/>
              </a:rPr>
              <a:t>の</a:t>
            </a:r>
            <a:r>
              <a:rPr kumimoji="1" lang="en-US" altLang="ja-JP" sz="2000">
                <a:solidFill>
                  <a:srgbClr val="FFFFFF"/>
                </a:solidFill>
                <a:latin typeface="ＭＳ Ｐゴシック"/>
                <a:ea typeface="ＭＳ Ｐゴシック"/>
                <a:cs typeface="ＭＳ Ｐゴシック"/>
              </a:rPr>
              <a:t>CPU</a:t>
            </a:r>
            <a:r>
              <a:rPr kumimoji="1" lang="ja-JP" altLang="en-US" sz="2000">
                <a:solidFill>
                  <a:srgbClr val="FFFFFF"/>
                </a:solidFill>
                <a:latin typeface="ＭＳ Ｐゴシック"/>
                <a:ea typeface="ＭＳ Ｐゴシック"/>
                <a:cs typeface="ＭＳ Ｐゴシック"/>
              </a:rPr>
              <a:t>と</a:t>
            </a:r>
            <a:r>
              <a:rPr kumimoji="1" lang="en-US" altLang="ja-JP" sz="2000">
                <a:solidFill>
                  <a:srgbClr val="FFFFFF"/>
                </a:solidFill>
                <a:latin typeface="ＭＳ Ｐゴシック"/>
                <a:ea typeface="ＭＳ Ｐゴシック"/>
                <a:cs typeface="ＭＳ Ｐゴシック"/>
              </a:rPr>
              <a:t>AMD</a:t>
            </a:r>
            <a:r>
              <a:rPr kumimoji="1" lang="ja-JP" altLang="en-US" sz="2000">
                <a:solidFill>
                  <a:srgbClr val="FFFFFF"/>
                </a:solidFill>
                <a:latin typeface="ＭＳ Ｐゴシック"/>
                <a:ea typeface="ＭＳ Ｐゴシック"/>
                <a:cs typeface="ＭＳ Ｐゴシック"/>
              </a:rPr>
              <a:t>、</a:t>
            </a:r>
            <a:r>
              <a:rPr kumimoji="1" lang="en-US" altLang="ja-JP" sz="2000">
                <a:solidFill>
                  <a:srgbClr val="FFFFFF"/>
                </a:solidFill>
                <a:latin typeface="ＭＳ Ｐゴシック"/>
                <a:ea typeface="ＭＳ Ｐゴシック"/>
                <a:cs typeface="ＭＳ Ｐゴシック"/>
              </a:rPr>
              <a:t>ARM</a:t>
            </a:r>
            <a:r>
              <a:rPr kumimoji="1" lang="ja-JP" altLang="en-US" sz="2000">
                <a:solidFill>
                  <a:srgbClr val="FFFFFF"/>
                </a:solidFill>
                <a:latin typeface="ＭＳ Ｐゴシック"/>
                <a:ea typeface="ＭＳ Ｐゴシック"/>
                <a:cs typeface="ＭＳ Ｐゴシック"/>
              </a:rPr>
              <a:t>の少数の</a:t>
            </a:r>
            <a:r>
              <a:rPr kumimoji="1" lang="en-US" altLang="ja-JP" sz="2000">
                <a:solidFill>
                  <a:srgbClr val="FFFFFF"/>
                </a:solidFill>
                <a:latin typeface="ＭＳ Ｐゴシック"/>
                <a:ea typeface="ＭＳ Ｐゴシック"/>
                <a:cs typeface="ＭＳ Ｐゴシック"/>
              </a:rPr>
              <a:t>CPU</a:t>
            </a:r>
            <a:r>
              <a:rPr kumimoji="1" lang="ja-JP" altLang="en-US" sz="2000">
                <a:solidFill>
                  <a:srgbClr val="FFFFFF"/>
                </a:solidFill>
                <a:latin typeface="ＭＳ Ｐゴシック"/>
                <a:ea typeface="ＭＳ Ｐゴシック"/>
                <a:cs typeface="ＭＳ Ｐゴシック"/>
              </a:rPr>
              <a:t>に影響</a:t>
            </a:r>
            <a:endParaRPr kumimoji="1" lang="en-US" altLang="ja-JP" sz="2000">
              <a:solidFill>
                <a:srgbClr val="FFFFFF"/>
              </a:solidFill>
              <a:latin typeface="ＭＳ Ｐゴシック"/>
              <a:ea typeface="ＭＳ Ｐゴシック"/>
              <a:cs typeface="ＭＳ Ｐゴシック"/>
            </a:endParaRPr>
          </a:p>
        </p:txBody>
      </p:sp>
      <p:sp>
        <p:nvSpPr>
          <p:cNvPr id="7" name="正方形/長方形 6">
            <a:extLst>
              <a:ext uri="{FF2B5EF4-FFF2-40B4-BE49-F238E27FC236}">
                <a16:creationId xmlns:a16="http://schemas.microsoft.com/office/drawing/2014/main" id="{38078096-1678-4883-B049-19A55EB93C77}"/>
              </a:ext>
            </a:extLst>
          </p:cNvPr>
          <p:cNvSpPr/>
          <p:nvPr/>
        </p:nvSpPr>
        <p:spPr>
          <a:xfrm>
            <a:off x="6549737" y="5422888"/>
            <a:ext cx="2220190" cy="1018892"/>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ＭＳ Ｐゴシック"/>
                <a:ea typeface="ＭＳ Ｐゴシック"/>
                <a:cs typeface="ＭＳ Ｐゴシック"/>
              </a:rPr>
              <a:t>対策が整っていないため、詳細は未公表</a:t>
            </a:r>
            <a:endParaRPr kumimoji="1" lang="en-US" altLang="ja-JP" sz="2000">
              <a:solidFill>
                <a:srgbClr val="FFFFFF"/>
              </a:solidFill>
              <a:latin typeface="ＭＳ Ｐゴシック"/>
              <a:ea typeface="ＭＳ Ｐゴシック"/>
              <a:cs typeface="ＭＳ Ｐゴシック"/>
            </a:endParaRPr>
          </a:p>
        </p:txBody>
      </p:sp>
      <p:sp>
        <p:nvSpPr>
          <p:cNvPr id="8" name="正方形/長方形 7">
            <a:extLst>
              <a:ext uri="{FF2B5EF4-FFF2-40B4-BE49-F238E27FC236}">
                <a16:creationId xmlns:a16="http://schemas.microsoft.com/office/drawing/2014/main" id="{725B28A9-E475-47F8-A87F-101CEC5749D9}"/>
              </a:ext>
            </a:extLst>
          </p:cNvPr>
          <p:cNvSpPr/>
          <p:nvPr/>
        </p:nvSpPr>
        <p:spPr>
          <a:xfrm>
            <a:off x="6549737" y="4308161"/>
            <a:ext cx="2220190" cy="1018892"/>
          </a:xfrm>
          <a:prstGeom prst="rect">
            <a:avLst/>
          </a:prstGeom>
          <a:solidFill>
            <a:srgbClr val="C00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ＭＳ Ｐゴシック"/>
                <a:ea typeface="ＭＳ Ｐゴシック"/>
                <a:cs typeface="ＭＳ Ｐゴシック"/>
              </a:rPr>
              <a:t>仮想マシンからの攻撃が可能</a:t>
            </a:r>
            <a:endParaRPr kumimoji="1" lang="en-US" altLang="ja-JP" sz="200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467130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chemeClr val="bg1"/>
                </a:solidFill>
                <a:latin typeface="Meiryo" panose="020B0604030504040204" pitchFamily="34" charset="-128"/>
                <a:ea typeface="Meiryo" panose="020B0604030504040204" pitchFamily="34" charset="-128"/>
                <a:cs typeface="Arial" pitchFamily="34" charset="0"/>
              </a:rPr>
              <a:t>Meltdown</a:t>
            </a:r>
            <a:r>
              <a:rPr lang="ja-JP" altLang="en-US" sz="2400" dirty="0">
                <a:solidFill>
                  <a:schemeClr val="bg1"/>
                </a:solidFill>
                <a:latin typeface="Meiryo" panose="020B0604030504040204" pitchFamily="34" charset="-128"/>
                <a:ea typeface="Meiryo" panose="020B0604030504040204" pitchFamily="34" charset="-128"/>
                <a:cs typeface="Arial" pitchFamily="34" charset="0"/>
              </a:rPr>
              <a:t>の仕組み</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147617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A9DF12-CB3E-0F44-85D4-526E76D8E346}"/>
              </a:ext>
            </a:extLst>
          </p:cNvPr>
          <p:cNvSpPr>
            <a:spLocks noGrp="1"/>
          </p:cNvSpPr>
          <p:nvPr>
            <p:ph type="title"/>
          </p:nvPr>
        </p:nvSpPr>
        <p:spPr/>
        <p:txBody>
          <a:bodyPr/>
          <a:lstStyle/>
          <a:p>
            <a:r>
              <a:rPr kumimoji="1" lang="en-US" altLang="ja-JP" dirty="0"/>
              <a:t>CPU</a:t>
            </a:r>
            <a:r>
              <a:rPr kumimoji="1" lang="ja-JP" altLang="en-US"/>
              <a:t>の特権モードとアクセス制限</a:t>
            </a:r>
          </a:p>
        </p:txBody>
      </p:sp>
      <p:pic>
        <p:nvPicPr>
          <p:cNvPr id="3" name="図 2">
            <a:extLst>
              <a:ext uri="{FF2B5EF4-FFF2-40B4-BE49-F238E27FC236}">
                <a16:creationId xmlns:a16="http://schemas.microsoft.com/office/drawing/2014/main" id="{A1063BCE-8BAF-3C4B-BB34-93C7E2B9F695}"/>
              </a:ext>
            </a:extLst>
          </p:cNvPr>
          <p:cNvPicPr>
            <a:picLocks noChangeAspect="1"/>
          </p:cNvPicPr>
          <p:nvPr/>
        </p:nvPicPr>
        <p:blipFill>
          <a:blip r:embed="rId3"/>
          <a:stretch>
            <a:fillRect/>
          </a:stretch>
        </p:blipFill>
        <p:spPr>
          <a:xfrm>
            <a:off x="638055" y="1024928"/>
            <a:ext cx="2794000" cy="2794000"/>
          </a:xfrm>
          <a:prstGeom prst="rect">
            <a:avLst/>
          </a:prstGeom>
        </p:spPr>
      </p:pic>
      <p:sp>
        <p:nvSpPr>
          <p:cNvPr id="4" name="正方形/長方形 3">
            <a:extLst>
              <a:ext uri="{FF2B5EF4-FFF2-40B4-BE49-F238E27FC236}">
                <a16:creationId xmlns:a16="http://schemas.microsoft.com/office/drawing/2014/main" id="{253D1DA2-4EF5-8A48-A876-1F300A977C7B}"/>
              </a:ext>
            </a:extLst>
          </p:cNvPr>
          <p:cNvSpPr/>
          <p:nvPr/>
        </p:nvSpPr>
        <p:spPr>
          <a:xfrm>
            <a:off x="4571619" y="1024928"/>
            <a:ext cx="3934326" cy="41622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latin typeface="ＭＳ Ｐゴシック"/>
                <a:ea typeface="ＭＳ Ｐゴシック"/>
                <a:cs typeface="ＭＳ Ｐゴシック"/>
              </a:rPr>
              <a:t>OS</a:t>
            </a:r>
            <a:r>
              <a:rPr kumimoji="1" lang="ja-JP" altLang="en-US" sz="2000">
                <a:solidFill>
                  <a:srgbClr val="FFFFFF"/>
                </a:solidFill>
                <a:latin typeface="ＭＳ Ｐゴシック"/>
                <a:ea typeface="ＭＳ Ｐゴシック"/>
                <a:cs typeface="ＭＳ Ｐゴシック"/>
              </a:rPr>
              <a:t>、デバイスドライバは</a:t>
            </a:r>
            <a:r>
              <a:rPr kumimoji="1" lang="en-US" altLang="ja-JP" sz="2000" dirty="0">
                <a:solidFill>
                  <a:srgbClr val="FFFFFF"/>
                </a:solidFill>
                <a:latin typeface="ＭＳ Ｐゴシック"/>
                <a:ea typeface="ＭＳ Ｐゴシック"/>
                <a:cs typeface="ＭＳ Ｐゴシック"/>
              </a:rPr>
              <a:t>Ring</a:t>
            </a:r>
            <a:r>
              <a:rPr lang="en-US" altLang="ja-JP" sz="2000" dirty="0">
                <a:solidFill>
                  <a:srgbClr val="FFFFFF"/>
                </a:solidFill>
                <a:latin typeface="ＭＳ Ｐゴシック"/>
                <a:ea typeface="ＭＳ Ｐゴシック"/>
                <a:cs typeface="ＭＳ Ｐゴシック"/>
              </a:rPr>
              <a:t>0</a:t>
            </a:r>
            <a:endParaRPr kumimoji="1" lang="en-US" altLang="ja-JP" sz="2000" dirty="0">
              <a:solidFill>
                <a:srgbClr val="FFFFFF"/>
              </a:solidFill>
              <a:latin typeface="ＭＳ Ｐゴシック"/>
              <a:ea typeface="ＭＳ Ｐゴシック"/>
              <a:cs typeface="ＭＳ Ｐゴシック"/>
            </a:endParaRPr>
          </a:p>
        </p:txBody>
      </p:sp>
      <p:sp>
        <p:nvSpPr>
          <p:cNvPr id="5" name="正方形/長方形 4">
            <a:extLst>
              <a:ext uri="{FF2B5EF4-FFF2-40B4-BE49-F238E27FC236}">
                <a16:creationId xmlns:a16="http://schemas.microsoft.com/office/drawing/2014/main" id="{2AA5FF5A-0782-CA4D-8C12-62A07DF79313}"/>
              </a:ext>
            </a:extLst>
          </p:cNvPr>
          <p:cNvSpPr/>
          <p:nvPr/>
        </p:nvSpPr>
        <p:spPr>
          <a:xfrm>
            <a:off x="4571619" y="1588529"/>
            <a:ext cx="3934326" cy="41622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ＭＳ Ｐゴシック"/>
                <a:ea typeface="ＭＳ Ｐゴシック"/>
                <a:cs typeface="ＭＳ Ｐゴシック"/>
              </a:rPr>
              <a:t>アプリケーションは</a:t>
            </a:r>
            <a:r>
              <a:rPr kumimoji="1" lang="en-US" altLang="ja-JP" sz="2000" dirty="0">
                <a:solidFill>
                  <a:srgbClr val="FFFFFF"/>
                </a:solidFill>
                <a:latin typeface="ＭＳ Ｐゴシック"/>
                <a:ea typeface="ＭＳ Ｐゴシック"/>
                <a:cs typeface="ＭＳ Ｐゴシック"/>
              </a:rPr>
              <a:t>Ring</a:t>
            </a:r>
            <a:r>
              <a:rPr lang="en-US" altLang="ja-JP" sz="2000" dirty="0">
                <a:solidFill>
                  <a:srgbClr val="FFFFFF"/>
                </a:solidFill>
                <a:latin typeface="ＭＳ Ｐゴシック"/>
                <a:ea typeface="ＭＳ Ｐゴシック"/>
                <a:cs typeface="ＭＳ Ｐゴシック"/>
              </a:rPr>
              <a:t>3</a:t>
            </a:r>
            <a:endParaRPr kumimoji="1" lang="en-US" altLang="ja-JP" sz="2000" dirty="0">
              <a:solidFill>
                <a:srgbClr val="FFFFFF"/>
              </a:solidFill>
              <a:latin typeface="ＭＳ Ｐゴシック"/>
              <a:ea typeface="ＭＳ Ｐゴシック"/>
              <a:cs typeface="ＭＳ Ｐゴシック"/>
            </a:endParaRPr>
          </a:p>
        </p:txBody>
      </p:sp>
      <p:sp>
        <p:nvSpPr>
          <p:cNvPr id="6" name="正方形/長方形 5">
            <a:extLst>
              <a:ext uri="{FF2B5EF4-FFF2-40B4-BE49-F238E27FC236}">
                <a16:creationId xmlns:a16="http://schemas.microsoft.com/office/drawing/2014/main" id="{E5E9692E-228D-7645-9F6F-6C1D3CCA9618}"/>
              </a:ext>
            </a:extLst>
          </p:cNvPr>
          <p:cNvSpPr/>
          <p:nvPr/>
        </p:nvSpPr>
        <p:spPr>
          <a:xfrm>
            <a:off x="4571619" y="2152131"/>
            <a:ext cx="3934326" cy="902796"/>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ＭＳ Ｐゴシック"/>
                <a:ea typeface="ＭＳ Ｐゴシック"/>
                <a:cs typeface="ＭＳ Ｐゴシック"/>
              </a:rPr>
              <a:t>カーネルモードでプロテクトされたメモリエリアにアプリケーション（ユーザーモード）は直接アクセスできない</a:t>
            </a:r>
            <a:endParaRPr kumimoji="1" lang="en-US" altLang="ja-JP" dirty="0">
              <a:solidFill>
                <a:srgbClr val="FFFFFF"/>
              </a:solidFill>
              <a:latin typeface="ＭＳ Ｐゴシック"/>
              <a:ea typeface="ＭＳ Ｐゴシック"/>
              <a:cs typeface="ＭＳ Ｐゴシック"/>
            </a:endParaRPr>
          </a:p>
        </p:txBody>
      </p:sp>
      <p:sp>
        <p:nvSpPr>
          <p:cNvPr id="7" name="正方形/長方形 6">
            <a:extLst>
              <a:ext uri="{FF2B5EF4-FFF2-40B4-BE49-F238E27FC236}">
                <a16:creationId xmlns:a16="http://schemas.microsoft.com/office/drawing/2014/main" id="{80AF84B2-AB35-46B2-89F3-B012CD2822BA}"/>
              </a:ext>
            </a:extLst>
          </p:cNvPr>
          <p:cNvSpPr/>
          <p:nvPr/>
        </p:nvSpPr>
        <p:spPr>
          <a:xfrm>
            <a:off x="4571619" y="3202309"/>
            <a:ext cx="3934326" cy="616620"/>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ＭＳ Ｐゴシック"/>
                <a:ea typeface="ＭＳ Ｐゴシック"/>
                <a:cs typeface="ＭＳ Ｐゴシック"/>
              </a:rPr>
              <a:t>これを利用して、パスワードや暗号鍵など重要なデータを守っている</a:t>
            </a:r>
            <a:endParaRPr kumimoji="1" lang="en-US" altLang="ja-JP" dirty="0">
              <a:solidFill>
                <a:srgbClr val="FFFFFF"/>
              </a:solidFill>
              <a:latin typeface="ＭＳ Ｐゴシック"/>
              <a:ea typeface="ＭＳ Ｐゴシック"/>
              <a:cs typeface="ＭＳ Ｐゴシック"/>
            </a:endParaRPr>
          </a:p>
        </p:txBody>
      </p:sp>
      <p:sp>
        <p:nvSpPr>
          <p:cNvPr id="8" name="正方形/長方形 7">
            <a:extLst>
              <a:ext uri="{FF2B5EF4-FFF2-40B4-BE49-F238E27FC236}">
                <a16:creationId xmlns:a16="http://schemas.microsoft.com/office/drawing/2014/main" id="{9D3C1880-3CB9-4A67-87BD-729FBC5AD585}"/>
              </a:ext>
            </a:extLst>
          </p:cNvPr>
          <p:cNvSpPr/>
          <p:nvPr/>
        </p:nvSpPr>
        <p:spPr>
          <a:xfrm>
            <a:off x="5756564" y="4322709"/>
            <a:ext cx="2749381" cy="616621"/>
          </a:xfrm>
          <a:prstGeom prst="rect">
            <a:avLst/>
          </a:prstGeom>
          <a:solidFill>
            <a:srgbClr val="C00000"/>
          </a:solidFill>
          <a:ln>
            <a:solidFill>
              <a:srgbClr val="C00000"/>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カーネルモードメモリ</a:t>
            </a:r>
          </a:p>
        </p:txBody>
      </p:sp>
      <p:sp>
        <p:nvSpPr>
          <p:cNvPr id="9" name="正方形/長方形 8">
            <a:extLst>
              <a:ext uri="{FF2B5EF4-FFF2-40B4-BE49-F238E27FC236}">
                <a16:creationId xmlns:a16="http://schemas.microsoft.com/office/drawing/2014/main" id="{BA6EC84B-287F-4382-A0A2-D0BD0BA96FD6}"/>
              </a:ext>
            </a:extLst>
          </p:cNvPr>
          <p:cNvSpPr/>
          <p:nvPr/>
        </p:nvSpPr>
        <p:spPr>
          <a:xfrm>
            <a:off x="5756564" y="4939330"/>
            <a:ext cx="2749381" cy="616621"/>
          </a:xfrm>
          <a:prstGeom prst="rect">
            <a:avLst/>
          </a:prstGeom>
          <a:no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accent5"/>
                </a:solidFill>
                <a:latin typeface="+mj-lt"/>
                <a:ea typeface="+mj-ea"/>
                <a:cs typeface="ＭＳ Ｐゴシック"/>
              </a:rPr>
              <a:t>ユーザーモードメモリ①</a:t>
            </a:r>
          </a:p>
        </p:txBody>
      </p:sp>
      <p:sp>
        <p:nvSpPr>
          <p:cNvPr id="10" name="正方形/長方形 9">
            <a:extLst>
              <a:ext uri="{FF2B5EF4-FFF2-40B4-BE49-F238E27FC236}">
                <a16:creationId xmlns:a16="http://schemas.microsoft.com/office/drawing/2014/main" id="{ED8DA37E-414C-44B0-A2CE-AD09185920EF}"/>
              </a:ext>
            </a:extLst>
          </p:cNvPr>
          <p:cNvSpPr/>
          <p:nvPr/>
        </p:nvSpPr>
        <p:spPr>
          <a:xfrm>
            <a:off x="5756564" y="5555951"/>
            <a:ext cx="2749381" cy="616621"/>
          </a:xfrm>
          <a:prstGeom prst="rect">
            <a:avLst/>
          </a:prstGeom>
          <a:no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accent5"/>
                </a:solidFill>
                <a:latin typeface="+mj-lt"/>
                <a:ea typeface="+mj-ea"/>
                <a:cs typeface="ＭＳ Ｐゴシック"/>
              </a:rPr>
              <a:t>ユーザーモードメモリ②</a:t>
            </a:r>
          </a:p>
        </p:txBody>
      </p:sp>
      <p:cxnSp>
        <p:nvCxnSpPr>
          <p:cNvPr id="15" name="直線矢印コネクタ 14">
            <a:extLst>
              <a:ext uri="{FF2B5EF4-FFF2-40B4-BE49-F238E27FC236}">
                <a16:creationId xmlns:a16="http://schemas.microsoft.com/office/drawing/2014/main" id="{82A8B5B4-FA8F-4BE8-AF15-B180F52D7519}"/>
              </a:ext>
            </a:extLst>
          </p:cNvPr>
          <p:cNvCxnSpPr>
            <a:stCxn id="11" idx="3"/>
            <a:endCxn id="8" idx="1"/>
          </p:cNvCxnSpPr>
          <p:nvPr/>
        </p:nvCxnSpPr>
        <p:spPr>
          <a:xfrm>
            <a:off x="3927764" y="4627649"/>
            <a:ext cx="1828800" cy="3371"/>
          </a:xfrm>
          <a:prstGeom prst="straightConnector1">
            <a:avLst/>
          </a:prstGeom>
          <a:ln>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直線矢印コネクタ 16">
            <a:extLst>
              <a:ext uri="{FF2B5EF4-FFF2-40B4-BE49-F238E27FC236}">
                <a16:creationId xmlns:a16="http://schemas.microsoft.com/office/drawing/2014/main" id="{73FE9D74-7ED3-4845-BF6B-4BB85F3CAC78}"/>
              </a:ext>
            </a:extLst>
          </p:cNvPr>
          <p:cNvCxnSpPr>
            <a:stCxn id="11" idx="3"/>
            <a:endCxn id="9" idx="1"/>
          </p:cNvCxnSpPr>
          <p:nvPr/>
        </p:nvCxnSpPr>
        <p:spPr>
          <a:xfrm>
            <a:off x="3927764" y="4627649"/>
            <a:ext cx="1828800" cy="619992"/>
          </a:xfrm>
          <a:prstGeom prst="straightConnector1">
            <a:avLst/>
          </a:prstGeom>
          <a:ln>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直線矢印コネクタ 18">
            <a:extLst>
              <a:ext uri="{FF2B5EF4-FFF2-40B4-BE49-F238E27FC236}">
                <a16:creationId xmlns:a16="http://schemas.microsoft.com/office/drawing/2014/main" id="{E99CE744-48EB-40ED-AD22-C997198A708B}"/>
              </a:ext>
            </a:extLst>
          </p:cNvPr>
          <p:cNvCxnSpPr>
            <a:stCxn id="11" idx="3"/>
            <a:endCxn id="10" idx="1"/>
          </p:cNvCxnSpPr>
          <p:nvPr/>
        </p:nvCxnSpPr>
        <p:spPr>
          <a:xfrm>
            <a:off x="3927764" y="4627649"/>
            <a:ext cx="1828800" cy="1236613"/>
          </a:xfrm>
          <a:prstGeom prst="straightConnector1">
            <a:avLst/>
          </a:prstGeom>
          <a:ln>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直線矢印コネクタ 19">
            <a:extLst>
              <a:ext uri="{FF2B5EF4-FFF2-40B4-BE49-F238E27FC236}">
                <a16:creationId xmlns:a16="http://schemas.microsoft.com/office/drawing/2014/main" id="{859D4159-10AE-4ADA-A3EF-D70A45B34F9C}"/>
              </a:ext>
            </a:extLst>
          </p:cNvPr>
          <p:cNvCxnSpPr>
            <a:cxnSpLocks/>
            <a:stCxn id="12" idx="3"/>
            <a:endCxn id="9" idx="1"/>
          </p:cNvCxnSpPr>
          <p:nvPr/>
        </p:nvCxnSpPr>
        <p:spPr>
          <a:xfrm>
            <a:off x="3387436" y="5244270"/>
            <a:ext cx="2369128" cy="3371"/>
          </a:xfrm>
          <a:prstGeom prst="straightConnector1">
            <a:avLst/>
          </a:prstGeom>
          <a:ln>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直線矢印コネクタ 22">
            <a:extLst>
              <a:ext uri="{FF2B5EF4-FFF2-40B4-BE49-F238E27FC236}">
                <a16:creationId xmlns:a16="http://schemas.microsoft.com/office/drawing/2014/main" id="{8D3ABC19-1FEE-44A0-A86A-1B888C742685}"/>
              </a:ext>
            </a:extLst>
          </p:cNvPr>
          <p:cNvCxnSpPr>
            <a:cxnSpLocks/>
            <a:stCxn id="12" idx="3"/>
            <a:endCxn id="8" idx="1"/>
          </p:cNvCxnSpPr>
          <p:nvPr/>
        </p:nvCxnSpPr>
        <p:spPr>
          <a:xfrm flipV="1">
            <a:off x="3387436" y="4631020"/>
            <a:ext cx="2369128" cy="613250"/>
          </a:xfrm>
          <a:prstGeom prst="straightConnector1">
            <a:avLst/>
          </a:prstGeom>
          <a:ln>
            <a:solidFill>
              <a:srgbClr val="C00000"/>
            </a:solidFill>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26" name="直線矢印コネクタ 25">
            <a:extLst>
              <a:ext uri="{FF2B5EF4-FFF2-40B4-BE49-F238E27FC236}">
                <a16:creationId xmlns:a16="http://schemas.microsoft.com/office/drawing/2014/main" id="{D24BDDAE-9A0C-42AB-805E-CEFB47BBC304}"/>
              </a:ext>
            </a:extLst>
          </p:cNvPr>
          <p:cNvCxnSpPr>
            <a:cxnSpLocks/>
            <a:stCxn id="12" idx="3"/>
            <a:endCxn id="10" idx="1"/>
          </p:cNvCxnSpPr>
          <p:nvPr/>
        </p:nvCxnSpPr>
        <p:spPr>
          <a:xfrm>
            <a:off x="3387436" y="5244270"/>
            <a:ext cx="2369128" cy="619992"/>
          </a:xfrm>
          <a:prstGeom prst="straightConnector1">
            <a:avLst/>
          </a:prstGeom>
          <a:ln>
            <a:solidFill>
              <a:srgbClr val="C00000"/>
            </a:solidFill>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34" name="テキスト ボックス 33">
            <a:extLst>
              <a:ext uri="{FF2B5EF4-FFF2-40B4-BE49-F238E27FC236}">
                <a16:creationId xmlns:a16="http://schemas.microsoft.com/office/drawing/2014/main" id="{68E9EA39-9671-4AE3-96AA-7C9B6906738F}"/>
              </a:ext>
            </a:extLst>
          </p:cNvPr>
          <p:cNvSpPr txBox="1"/>
          <p:nvPr/>
        </p:nvSpPr>
        <p:spPr>
          <a:xfrm>
            <a:off x="5139589" y="4569998"/>
            <a:ext cx="325730" cy="369332"/>
          </a:xfrm>
          <a:prstGeom prst="rect">
            <a:avLst/>
          </a:prstGeom>
          <a:noFill/>
        </p:spPr>
        <p:txBody>
          <a:bodyPr wrap="none" rtlCol="0">
            <a:spAutoFit/>
          </a:bodyPr>
          <a:lstStyle/>
          <a:p>
            <a:r>
              <a:rPr kumimoji="1" lang="en-US" altLang="ja-JP">
                <a:solidFill>
                  <a:srgbClr val="C00000"/>
                </a:solidFill>
              </a:rPr>
              <a:t>X</a:t>
            </a:r>
            <a:endParaRPr kumimoji="1" lang="ja-JP" altLang="en-US">
              <a:solidFill>
                <a:srgbClr val="C00000"/>
              </a:solidFill>
            </a:endParaRPr>
          </a:p>
        </p:txBody>
      </p:sp>
      <p:sp>
        <p:nvSpPr>
          <p:cNvPr id="35" name="テキスト ボックス 34">
            <a:extLst>
              <a:ext uri="{FF2B5EF4-FFF2-40B4-BE49-F238E27FC236}">
                <a16:creationId xmlns:a16="http://schemas.microsoft.com/office/drawing/2014/main" id="{18896A82-C2FD-4DC8-90A7-55F74704804A}"/>
              </a:ext>
            </a:extLst>
          </p:cNvPr>
          <p:cNvSpPr txBox="1"/>
          <p:nvPr/>
        </p:nvSpPr>
        <p:spPr>
          <a:xfrm>
            <a:off x="5139589" y="5555951"/>
            <a:ext cx="325730" cy="369332"/>
          </a:xfrm>
          <a:prstGeom prst="rect">
            <a:avLst/>
          </a:prstGeom>
          <a:noFill/>
        </p:spPr>
        <p:txBody>
          <a:bodyPr wrap="none" rtlCol="0">
            <a:spAutoFit/>
          </a:bodyPr>
          <a:lstStyle/>
          <a:p>
            <a:r>
              <a:rPr kumimoji="1" lang="en-US" altLang="ja-JP">
                <a:solidFill>
                  <a:srgbClr val="C00000"/>
                </a:solidFill>
              </a:rPr>
              <a:t>X</a:t>
            </a:r>
            <a:endParaRPr kumimoji="1" lang="ja-JP" altLang="en-US">
              <a:solidFill>
                <a:srgbClr val="C00000"/>
              </a:solidFill>
            </a:endParaRPr>
          </a:p>
        </p:txBody>
      </p:sp>
      <p:cxnSp>
        <p:nvCxnSpPr>
          <p:cNvPr id="30" name="コネクタ: カギ線 29">
            <a:extLst>
              <a:ext uri="{FF2B5EF4-FFF2-40B4-BE49-F238E27FC236}">
                <a16:creationId xmlns:a16="http://schemas.microsoft.com/office/drawing/2014/main" id="{52B997EC-2E00-4073-9B9F-D7F537A9AB13}"/>
              </a:ext>
            </a:extLst>
          </p:cNvPr>
          <p:cNvCxnSpPr>
            <a:cxnSpLocks/>
            <a:stCxn id="13" idx="3"/>
          </p:cNvCxnSpPr>
          <p:nvPr/>
        </p:nvCxnSpPr>
        <p:spPr>
          <a:xfrm flipV="1">
            <a:off x="3387436" y="4468091"/>
            <a:ext cx="2369128" cy="1392800"/>
          </a:xfrm>
          <a:prstGeom prst="bentConnector3">
            <a:avLst>
              <a:gd name="adj1" fmla="val 12547"/>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1" name="正方形/長方形 10">
            <a:extLst>
              <a:ext uri="{FF2B5EF4-FFF2-40B4-BE49-F238E27FC236}">
                <a16:creationId xmlns:a16="http://schemas.microsoft.com/office/drawing/2014/main" id="{FF847945-97B2-46C8-863A-A190224EA4FC}"/>
              </a:ext>
            </a:extLst>
          </p:cNvPr>
          <p:cNvSpPr/>
          <p:nvPr/>
        </p:nvSpPr>
        <p:spPr>
          <a:xfrm>
            <a:off x="638055" y="4319338"/>
            <a:ext cx="3289709" cy="616621"/>
          </a:xfrm>
          <a:prstGeom prst="rect">
            <a:avLst/>
          </a:prstGeom>
          <a:solidFill>
            <a:srgbClr val="C00000"/>
          </a:solidFill>
          <a:ln>
            <a:solidFill>
              <a:srgbClr val="C00000"/>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a:solidFill>
                  <a:schemeClr val="bg1"/>
                </a:solidFill>
                <a:latin typeface="+mj-lt"/>
                <a:ea typeface="+mj-ea"/>
                <a:cs typeface="ＭＳ Ｐゴシック"/>
              </a:rPr>
              <a:t>OS</a:t>
            </a:r>
            <a:endParaRPr kumimoji="1" lang="ja-JP" altLang="en-US" sz="1600">
              <a:solidFill>
                <a:schemeClr val="bg1"/>
              </a:solidFill>
              <a:latin typeface="+mj-lt"/>
              <a:ea typeface="+mj-ea"/>
              <a:cs typeface="ＭＳ Ｐゴシック"/>
            </a:endParaRPr>
          </a:p>
        </p:txBody>
      </p:sp>
      <p:sp>
        <p:nvSpPr>
          <p:cNvPr id="12" name="正方形/長方形 11">
            <a:extLst>
              <a:ext uri="{FF2B5EF4-FFF2-40B4-BE49-F238E27FC236}">
                <a16:creationId xmlns:a16="http://schemas.microsoft.com/office/drawing/2014/main" id="{6C9E293A-6B6F-4E36-9356-0243ABEFD98F}"/>
              </a:ext>
            </a:extLst>
          </p:cNvPr>
          <p:cNvSpPr/>
          <p:nvPr/>
        </p:nvSpPr>
        <p:spPr>
          <a:xfrm>
            <a:off x="638055" y="4935959"/>
            <a:ext cx="2749381" cy="616621"/>
          </a:xfrm>
          <a:prstGeom prst="rect">
            <a:avLst/>
          </a:prstGeom>
          <a:no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accent5"/>
                </a:solidFill>
                <a:latin typeface="+mj-lt"/>
                <a:ea typeface="+mj-ea"/>
                <a:cs typeface="ＭＳ Ｐゴシック"/>
              </a:rPr>
              <a:t>ユーザープロセス①</a:t>
            </a:r>
          </a:p>
        </p:txBody>
      </p:sp>
      <p:sp>
        <p:nvSpPr>
          <p:cNvPr id="13" name="正方形/長方形 12">
            <a:extLst>
              <a:ext uri="{FF2B5EF4-FFF2-40B4-BE49-F238E27FC236}">
                <a16:creationId xmlns:a16="http://schemas.microsoft.com/office/drawing/2014/main" id="{70D9E47E-19B1-454F-8551-3BE212020A29}"/>
              </a:ext>
            </a:extLst>
          </p:cNvPr>
          <p:cNvSpPr/>
          <p:nvPr/>
        </p:nvSpPr>
        <p:spPr>
          <a:xfrm>
            <a:off x="638055" y="5552580"/>
            <a:ext cx="2749381" cy="616621"/>
          </a:xfrm>
          <a:prstGeom prst="rect">
            <a:avLst/>
          </a:prstGeom>
          <a:no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accent5"/>
                </a:solidFill>
                <a:latin typeface="+mj-lt"/>
                <a:ea typeface="+mj-ea"/>
                <a:cs typeface="ＭＳ Ｐゴシック"/>
              </a:rPr>
              <a:t>ユーザープロセス②</a:t>
            </a:r>
          </a:p>
        </p:txBody>
      </p:sp>
    </p:spTree>
    <p:extLst>
      <p:ext uri="{BB962C8B-B14F-4D97-AF65-F5344CB8AC3E}">
        <p14:creationId xmlns:p14="http://schemas.microsoft.com/office/powerpoint/2010/main" val="309942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par>
                                <p:cTn id="47" presetID="22" presetClass="entr" presetSubtype="8"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par>
                                <p:cTn id="50" presetID="22" presetClass="entr" presetSubtype="8"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left)">
                                      <p:cBhvr>
                                        <p:cTn id="62" dur="500"/>
                                        <p:tgtEl>
                                          <p:spTgt spid="23"/>
                                        </p:tgtEl>
                                      </p:cBhvr>
                                    </p:animEffect>
                                  </p:childTnLst>
                                </p:cTn>
                              </p:par>
                              <p:par>
                                <p:cTn id="63" presetID="22" presetClass="entr" presetSubtype="8"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left)">
                                      <p:cBhvr>
                                        <p:cTn id="65" dur="500"/>
                                        <p:tgtEl>
                                          <p:spTgt spid="26"/>
                                        </p:tgtEl>
                                      </p:cBhvr>
                                    </p:animEffect>
                                  </p:childTnLst>
                                </p:cTn>
                              </p:par>
                            </p:childTnLst>
                          </p:cTn>
                        </p:par>
                        <p:par>
                          <p:cTn id="66" fill="hold">
                            <p:stCondLst>
                              <p:cond delay="500"/>
                            </p:stCondLst>
                            <p:childTnLst>
                              <p:par>
                                <p:cTn id="67" presetID="53" presetClass="entr" presetSubtype="16"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 calcmode="lin" valueType="num">
                                      <p:cBhvr>
                                        <p:cTn id="69" dur="500" fill="hold"/>
                                        <p:tgtEl>
                                          <p:spTgt spid="35"/>
                                        </p:tgtEl>
                                        <p:attrNameLst>
                                          <p:attrName>ppt_w</p:attrName>
                                        </p:attrNameLst>
                                      </p:cBhvr>
                                      <p:tavLst>
                                        <p:tav tm="0">
                                          <p:val>
                                            <p:fltVal val="0"/>
                                          </p:val>
                                        </p:tav>
                                        <p:tav tm="100000">
                                          <p:val>
                                            <p:strVal val="#ppt_w"/>
                                          </p:val>
                                        </p:tav>
                                      </p:tavLst>
                                    </p:anim>
                                    <p:anim calcmode="lin" valueType="num">
                                      <p:cBhvr>
                                        <p:cTn id="70" dur="500" fill="hold"/>
                                        <p:tgtEl>
                                          <p:spTgt spid="35"/>
                                        </p:tgtEl>
                                        <p:attrNameLst>
                                          <p:attrName>ppt_h</p:attrName>
                                        </p:attrNameLst>
                                      </p:cBhvr>
                                      <p:tavLst>
                                        <p:tav tm="0">
                                          <p:val>
                                            <p:fltVal val="0"/>
                                          </p:val>
                                        </p:tav>
                                        <p:tav tm="100000">
                                          <p:val>
                                            <p:strVal val="#ppt_h"/>
                                          </p:val>
                                        </p:tav>
                                      </p:tavLst>
                                    </p:anim>
                                    <p:animEffect transition="in" filter="fade">
                                      <p:cBhvr>
                                        <p:cTn id="71" dur="500"/>
                                        <p:tgtEl>
                                          <p:spTgt spid="35"/>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34" grpId="0"/>
      <p:bldP spid="35" grpId="0"/>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5CF461-5A54-46BA-995A-228DB599B391}"/>
              </a:ext>
            </a:extLst>
          </p:cNvPr>
          <p:cNvSpPr>
            <a:spLocks noGrp="1"/>
          </p:cNvSpPr>
          <p:nvPr>
            <p:ph type="title"/>
          </p:nvPr>
        </p:nvSpPr>
        <p:spPr/>
        <p:txBody>
          <a:bodyPr/>
          <a:lstStyle/>
          <a:p>
            <a:r>
              <a:rPr kumimoji="1" lang="en-US" altLang="ja-JP"/>
              <a:t>CPU</a:t>
            </a:r>
            <a:r>
              <a:rPr kumimoji="1" lang="ja-JP" altLang="en-US"/>
              <a:t>のパイプライン処理</a:t>
            </a:r>
          </a:p>
        </p:txBody>
      </p:sp>
      <p:sp>
        <p:nvSpPr>
          <p:cNvPr id="3" name="正方形/長方形 2">
            <a:extLst>
              <a:ext uri="{FF2B5EF4-FFF2-40B4-BE49-F238E27FC236}">
                <a16:creationId xmlns:a16="http://schemas.microsoft.com/office/drawing/2014/main" id="{D2B7D1EB-1138-46EB-8714-E02366122EB5}"/>
              </a:ext>
            </a:extLst>
          </p:cNvPr>
          <p:cNvSpPr/>
          <p:nvPr/>
        </p:nvSpPr>
        <p:spPr>
          <a:xfrm>
            <a:off x="457200" y="1016562"/>
            <a:ext cx="2438400" cy="416222"/>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ＭＳ Ｐゴシック"/>
                <a:ea typeface="ＭＳ Ｐゴシック"/>
                <a:cs typeface="ＭＳ Ｐゴシック"/>
              </a:rPr>
              <a:t>昔の</a:t>
            </a:r>
            <a:r>
              <a:rPr kumimoji="1" lang="en-US" altLang="ja-JP" sz="2000">
                <a:solidFill>
                  <a:srgbClr val="FFFFFF"/>
                </a:solidFill>
                <a:latin typeface="ＭＳ Ｐゴシック"/>
                <a:ea typeface="ＭＳ Ｐゴシック"/>
                <a:cs typeface="ＭＳ Ｐゴシック"/>
              </a:rPr>
              <a:t>CPU</a:t>
            </a:r>
          </a:p>
        </p:txBody>
      </p:sp>
      <p:sp>
        <p:nvSpPr>
          <p:cNvPr id="4" name="正方形/長方形 3">
            <a:extLst>
              <a:ext uri="{FF2B5EF4-FFF2-40B4-BE49-F238E27FC236}">
                <a16:creationId xmlns:a16="http://schemas.microsoft.com/office/drawing/2014/main" id="{1E251267-312C-4782-82A1-B175BA10246C}"/>
              </a:ext>
            </a:extLst>
          </p:cNvPr>
          <p:cNvSpPr/>
          <p:nvPr/>
        </p:nvSpPr>
        <p:spPr>
          <a:xfrm>
            <a:off x="457200" y="3879010"/>
            <a:ext cx="2438400" cy="416222"/>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ＭＳ Ｐゴシック"/>
                <a:ea typeface="ＭＳ Ｐゴシック"/>
                <a:cs typeface="ＭＳ Ｐゴシック"/>
              </a:rPr>
              <a:t>最近の</a:t>
            </a:r>
            <a:r>
              <a:rPr kumimoji="1" lang="en-US" altLang="ja-JP" sz="2000">
                <a:solidFill>
                  <a:srgbClr val="FFFFFF"/>
                </a:solidFill>
                <a:latin typeface="ＭＳ Ｐゴシック"/>
                <a:ea typeface="ＭＳ Ｐゴシック"/>
                <a:cs typeface="ＭＳ Ｐゴシック"/>
              </a:rPr>
              <a:t>CPU</a:t>
            </a:r>
          </a:p>
        </p:txBody>
      </p:sp>
      <p:sp>
        <p:nvSpPr>
          <p:cNvPr id="5" name="テキスト ボックス 4">
            <a:extLst>
              <a:ext uri="{FF2B5EF4-FFF2-40B4-BE49-F238E27FC236}">
                <a16:creationId xmlns:a16="http://schemas.microsoft.com/office/drawing/2014/main" id="{D38850AD-0212-46CE-B5F7-392C7C289744}"/>
              </a:ext>
            </a:extLst>
          </p:cNvPr>
          <p:cNvSpPr txBox="1"/>
          <p:nvPr/>
        </p:nvSpPr>
        <p:spPr>
          <a:xfrm>
            <a:off x="685800" y="1741076"/>
            <a:ext cx="1981200" cy="1477328"/>
          </a:xfrm>
          <a:prstGeom prst="rect">
            <a:avLst/>
          </a:prstGeom>
          <a:noFill/>
          <a:ln>
            <a:solidFill>
              <a:schemeClr val="tx1">
                <a:lumMod val="65000"/>
                <a:lumOff val="35000"/>
              </a:schemeClr>
            </a:solidFill>
          </a:ln>
        </p:spPr>
        <p:txBody>
          <a:bodyPr wrap="square" rtlCol="0">
            <a:spAutoFit/>
          </a:bodyPr>
          <a:lstStyle/>
          <a:p>
            <a:r>
              <a:rPr kumimoji="1" lang="ja-JP" altLang="en-US"/>
              <a:t>命令①</a:t>
            </a:r>
            <a:endParaRPr kumimoji="1" lang="en-US" altLang="ja-JP"/>
          </a:p>
          <a:p>
            <a:r>
              <a:rPr kumimoji="1" lang="ja-JP" altLang="en-US"/>
              <a:t>命令②</a:t>
            </a:r>
            <a:endParaRPr kumimoji="1" lang="en-US" altLang="ja-JP"/>
          </a:p>
          <a:p>
            <a:r>
              <a:rPr kumimoji="1" lang="ja-JP" altLang="en-US"/>
              <a:t>命令③</a:t>
            </a:r>
            <a:endParaRPr kumimoji="1" lang="en-US" altLang="ja-JP"/>
          </a:p>
          <a:p>
            <a:r>
              <a:rPr kumimoji="1" lang="ja-JP" altLang="en-US"/>
              <a:t>命令④</a:t>
            </a:r>
            <a:endParaRPr kumimoji="1" lang="en-US" altLang="ja-JP"/>
          </a:p>
          <a:p>
            <a:r>
              <a:rPr kumimoji="1" lang="ja-JP" altLang="en-US"/>
              <a:t>命令⑤</a:t>
            </a:r>
          </a:p>
        </p:txBody>
      </p:sp>
      <p:sp>
        <p:nvSpPr>
          <p:cNvPr id="6" name="テキスト ボックス 5">
            <a:extLst>
              <a:ext uri="{FF2B5EF4-FFF2-40B4-BE49-F238E27FC236}">
                <a16:creationId xmlns:a16="http://schemas.microsoft.com/office/drawing/2014/main" id="{EC943478-94A2-4248-9579-FBAFDC1FC4E0}"/>
              </a:ext>
            </a:extLst>
          </p:cNvPr>
          <p:cNvSpPr txBox="1"/>
          <p:nvPr/>
        </p:nvSpPr>
        <p:spPr>
          <a:xfrm>
            <a:off x="685800" y="4608473"/>
            <a:ext cx="1981200" cy="1477328"/>
          </a:xfrm>
          <a:prstGeom prst="rect">
            <a:avLst/>
          </a:prstGeom>
          <a:noFill/>
          <a:ln>
            <a:solidFill>
              <a:schemeClr val="tx1">
                <a:lumMod val="65000"/>
                <a:lumOff val="35000"/>
              </a:schemeClr>
            </a:solidFill>
          </a:ln>
        </p:spPr>
        <p:txBody>
          <a:bodyPr wrap="square" rtlCol="0">
            <a:spAutoFit/>
          </a:bodyPr>
          <a:lstStyle/>
          <a:p>
            <a:r>
              <a:rPr kumimoji="1" lang="ja-JP" altLang="en-US"/>
              <a:t>命令①</a:t>
            </a:r>
            <a:endParaRPr kumimoji="1" lang="en-US" altLang="ja-JP"/>
          </a:p>
          <a:p>
            <a:r>
              <a:rPr kumimoji="1" lang="ja-JP" altLang="en-US"/>
              <a:t>命令②</a:t>
            </a:r>
            <a:endParaRPr kumimoji="1" lang="en-US" altLang="ja-JP"/>
          </a:p>
          <a:p>
            <a:r>
              <a:rPr kumimoji="1" lang="ja-JP" altLang="en-US"/>
              <a:t>命令③</a:t>
            </a:r>
            <a:endParaRPr kumimoji="1" lang="en-US" altLang="ja-JP"/>
          </a:p>
          <a:p>
            <a:r>
              <a:rPr kumimoji="1" lang="ja-JP" altLang="en-US"/>
              <a:t>命令④</a:t>
            </a:r>
            <a:endParaRPr kumimoji="1" lang="en-US" altLang="ja-JP"/>
          </a:p>
          <a:p>
            <a:r>
              <a:rPr kumimoji="1" lang="ja-JP" altLang="en-US"/>
              <a:t>命令⑤</a:t>
            </a:r>
          </a:p>
        </p:txBody>
      </p:sp>
      <p:sp>
        <p:nvSpPr>
          <p:cNvPr id="7" name="四角形: 角を丸くする 6">
            <a:extLst>
              <a:ext uri="{FF2B5EF4-FFF2-40B4-BE49-F238E27FC236}">
                <a16:creationId xmlns:a16="http://schemas.microsoft.com/office/drawing/2014/main" id="{10845751-355A-4D36-B757-30A3306697B4}"/>
              </a:ext>
            </a:extLst>
          </p:cNvPr>
          <p:cNvSpPr/>
          <p:nvPr/>
        </p:nvSpPr>
        <p:spPr>
          <a:xfrm>
            <a:off x="3171830" y="1925036"/>
            <a:ext cx="1023257" cy="416221"/>
          </a:xfrm>
          <a:prstGeom prst="roundRect">
            <a:avLst>
              <a:gd name="adj" fmla="val 50000"/>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命令①</a:t>
            </a:r>
          </a:p>
        </p:txBody>
      </p:sp>
      <p:sp>
        <p:nvSpPr>
          <p:cNvPr id="8" name="四角形: 角を丸くする 7">
            <a:extLst>
              <a:ext uri="{FF2B5EF4-FFF2-40B4-BE49-F238E27FC236}">
                <a16:creationId xmlns:a16="http://schemas.microsoft.com/office/drawing/2014/main" id="{311559D7-B049-4E1E-82A7-06450AEA0FCC}"/>
              </a:ext>
            </a:extLst>
          </p:cNvPr>
          <p:cNvSpPr/>
          <p:nvPr/>
        </p:nvSpPr>
        <p:spPr>
          <a:xfrm>
            <a:off x="4347487" y="1925035"/>
            <a:ext cx="1023257" cy="416221"/>
          </a:xfrm>
          <a:prstGeom prst="roundRect">
            <a:avLst>
              <a:gd name="adj" fmla="val 50000"/>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命令②</a:t>
            </a:r>
          </a:p>
        </p:txBody>
      </p:sp>
      <p:sp>
        <p:nvSpPr>
          <p:cNvPr id="9" name="四角形: 角を丸くする 8">
            <a:extLst>
              <a:ext uri="{FF2B5EF4-FFF2-40B4-BE49-F238E27FC236}">
                <a16:creationId xmlns:a16="http://schemas.microsoft.com/office/drawing/2014/main" id="{AAAF2031-5CE8-4263-B740-D43555F0248C}"/>
              </a:ext>
            </a:extLst>
          </p:cNvPr>
          <p:cNvSpPr/>
          <p:nvPr/>
        </p:nvSpPr>
        <p:spPr>
          <a:xfrm>
            <a:off x="5523144" y="1925036"/>
            <a:ext cx="1023257" cy="416221"/>
          </a:xfrm>
          <a:prstGeom prst="roundRect">
            <a:avLst>
              <a:gd name="adj" fmla="val 50000"/>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命令③</a:t>
            </a:r>
          </a:p>
        </p:txBody>
      </p:sp>
      <p:sp>
        <p:nvSpPr>
          <p:cNvPr id="10" name="四角形: 角を丸くする 9">
            <a:extLst>
              <a:ext uri="{FF2B5EF4-FFF2-40B4-BE49-F238E27FC236}">
                <a16:creationId xmlns:a16="http://schemas.microsoft.com/office/drawing/2014/main" id="{BE787492-361E-482B-8444-23C255771120}"/>
              </a:ext>
            </a:extLst>
          </p:cNvPr>
          <p:cNvSpPr/>
          <p:nvPr/>
        </p:nvSpPr>
        <p:spPr>
          <a:xfrm>
            <a:off x="6698801" y="1925036"/>
            <a:ext cx="1023257" cy="416221"/>
          </a:xfrm>
          <a:prstGeom prst="roundRect">
            <a:avLst>
              <a:gd name="adj" fmla="val 50000"/>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命令④</a:t>
            </a:r>
          </a:p>
        </p:txBody>
      </p:sp>
      <p:sp>
        <p:nvSpPr>
          <p:cNvPr id="11" name="四角形: 角を丸くする 10">
            <a:extLst>
              <a:ext uri="{FF2B5EF4-FFF2-40B4-BE49-F238E27FC236}">
                <a16:creationId xmlns:a16="http://schemas.microsoft.com/office/drawing/2014/main" id="{8C73C45E-7205-4B4B-B11D-0B7FEFBDB150}"/>
              </a:ext>
            </a:extLst>
          </p:cNvPr>
          <p:cNvSpPr/>
          <p:nvPr/>
        </p:nvSpPr>
        <p:spPr>
          <a:xfrm>
            <a:off x="7874458" y="1926316"/>
            <a:ext cx="1023257" cy="416221"/>
          </a:xfrm>
          <a:prstGeom prst="roundRect">
            <a:avLst>
              <a:gd name="adj" fmla="val 50000"/>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命令⑤</a:t>
            </a:r>
          </a:p>
        </p:txBody>
      </p:sp>
      <p:cxnSp>
        <p:nvCxnSpPr>
          <p:cNvPr id="13" name="直線矢印コネクタ 12">
            <a:extLst>
              <a:ext uri="{FF2B5EF4-FFF2-40B4-BE49-F238E27FC236}">
                <a16:creationId xmlns:a16="http://schemas.microsoft.com/office/drawing/2014/main" id="{A105B74E-DC21-493B-92B5-C4A610BD7B8C}"/>
              </a:ext>
            </a:extLst>
          </p:cNvPr>
          <p:cNvCxnSpPr>
            <a:stCxn id="7" idx="3"/>
            <a:endCxn id="8" idx="1"/>
          </p:cNvCxnSpPr>
          <p:nvPr/>
        </p:nvCxnSpPr>
        <p:spPr>
          <a:xfrm flipV="1">
            <a:off x="4195087" y="2133146"/>
            <a:ext cx="152400" cy="1"/>
          </a:xfrm>
          <a:prstGeom prst="straightConnector1">
            <a:avLst/>
          </a:prstGeom>
          <a:ln>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直線矢印コネクタ 14">
            <a:extLst>
              <a:ext uri="{FF2B5EF4-FFF2-40B4-BE49-F238E27FC236}">
                <a16:creationId xmlns:a16="http://schemas.microsoft.com/office/drawing/2014/main" id="{91308589-F3C6-4412-8400-0AAC666FB1DF}"/>
              </a:ext>
            </a:extLst>
          </p:cNvPr>
          <p:cNvCxnSpPr>
            <a:stCxn id="8" idx="3"/>
            <a:endCxn id="9" idx="1"/>
          </p:cNvCxnSpPr>
          <p:nvPr/>
        </p:nvCxnSpPr>
        <p:spPr>
          <a:xfrm>
            <a:off x="5370744" y="2133146"/>
            <a:ext cx="152400" cy="1"/>
          </a:xfrm>
          <a:prstGeom prst="straightConnector1">
            <a:avLst/>
          </a:prstGeom>
          <a:ln>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直線矢印コネクタ 16">
            <a:extLst>
              <a:ext uri="{FF2B5EF4-FFF2-40B4-BE49-F238E27FC236}">
                <a16:creationId xmlns:a16="http://schemas.microsoft.com/office/drawing/2014/main" id="{3C4B3892-5C68-4ECE-9884-D8C66715812D}"/>
              </a:ext>
            </a:extLst>
          </p:cNvPr>
          <p:cNvCxnSpPr>
            <a:stCxn id="9" idx="3"/>
            <a:endCxn id="10" idx="1"/>
          </p:cNvCxnSpPr>
          <p:nvPr/>
        </p:nvCxnSpPr>
        <p:spPr>
          <a:xfrm>
            <a:off x="6546401" y="2133147"/>
            <a:ext cx="152400" cy="0"/>
          </a:xfrm>
          <a:prstGeom prst="straightConnector1">
            <a:avLst/>
          </a:prstGeom>
          <a:ln>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直線矢印コネクタ 18">
            <a:extLst>
              <a:ext uri="{FF2B5EF4-FFF2-40B4-BE49-F238E27FC236}">
                <a16:creationId xmlns:a16="http://schemas.microsoft.com/office/drawing/2014/main" id="{56E0723F-0A5B-4FE7-A83C-70F48F7E061F}"/>
              </a:ext>
            </a:extLst>
          </p:cNvPr>
          <p:cNvCxnSpPr>
            <a:stCxn id="10" idx="3"/>
            <a:endCxn id="11" idx="1"/>
          </p:cNvCxnSpPr>
          <p:nvPr/>
        </p:nvCxnSpPr>
        <p:spPr>
          <a:xfrm>
            <a:off x="7722058" y="2133147"/>
            <a:ext cx="152400" cy="1280"/>
          </a:xfrm>
          <a:prstGeom prst="straightConnector1">
            <a:avLst/>
          </a:prstGeom>
          <a:ln>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80" name="グループ化 79">
            <a:extLst>
              <a:ext uri="{FF2B5EF4-FFF2-40B4-BE49-F238E27FC236}">
                <a16:creationId xmlns:a16="http://schemas.microsoft.com/office/drawing/2014/main" id="{B12D4F9F-C20E-4198-AB44-7A95D9D11024}"/>
              </a:ext>
            </a:extLst>
          </p:cNvPr>
          <p:cNvGrpSpPr/>
          <p:nvPr/>
        </p:nvGrpSpPr>
        <p:grpSpPr>
          <a:xfrm>
            <a:off x="3073853" y="4613415"/>
            <a:ext cx="5923026" cy="1461247"/>
            <a:chOff x="3178628" y="4644588"/>
            <a:chExt cx="5923026" cy="1461247"/>
          </a:xfrm>
        </p:grpSpPr>
        <p:sp>
          <p:nvSpPr>
            <p:cNvPr id="20" name="正方形/長方形 19">
              <a:extLst>
                <a:ext uri="{FF2B5EF4-FFF2-40B4-BE49-F238E27FC236}">
                  <a16:creationId xmlns:a16="http://schemas.microsoft.com/office/drawing/2014/main" id="{77015D2C-04BE-495F-A5B0-DF98EEBC2B6F}"/>
                </a:ext>
              </a:extLst>
            </p:cNvPr>
            <p:cNvSpPr/>
            <p:nvPr/>
          </p:nvSpPr>
          <p:spPr>
            <a:xfrm>
              <a:off x="3178628" y="4644588"/>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1" name="正方形/長方形 20">
              <a:extLst>
                <a:ext uri="{FF2B5EF4-FFF2-40B4-BE49-F238E27FC236}">
                  <a16:creationId xmlns:a16="http://schemas.microsoft.com/office/drawing/2014/main" id="{C04327FB-0561-490F-9F7A-3D471A34D41E}"/>
                </a:ext>
              </a:extLst>
            </p:cNvPr>
            <p:cNvSpPr/>
            <p:nvPr/>
          </p:nvSpPr>
          <p:spPr>
            <a:xfrm>
              <a:off x="3548743" y="4644588"/>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2" name="正方形/長方形 21">
              <a:extLst>
                <a:ext uri="{FF2B5EF4-FFF2-40B4-BE49-F238E27FC236}">
                  <a16:creationId xmlns:a16="http://schemas.microsoft.com/office/drawing/2014/main" id="{86DE5D5A-FF76-46E4-BD6A-4C8EA51DC058}"/>
                </a:ext>
              </a:extLst>
            </p:cNvPr>
            <p:cNvSpPr/>
            <p:nvPr/>
          </p:nvSpPr>
          <p:spPr>
            <a:xfrm>
              <a:off x="3918858" y="4644588"/>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3" name="正方形/長方形 22">
              <a:extLst>
                <a:ext uri="{FF2B5EF4-FFF2-40B4-BE49-F238E27FC236}">
                  <a16:creationId xmlns:a16="http://schemas.microsoft.com/office/drawing/2014/main" id="{E99DB1DE-3F22-4D5F-AB11-69741C191D49}"/>
                </a:ext>
              </a:extLst>
            </p:cNvPr>
            <p:cNvSpPr/>
            <p:nvPr/>
          </p:nvSpPr>
          <p:spPr>
            <a:xfrm>
              <a:off x="4288973" y="4644588"/>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4" name="正方形/長方形 23">
              <a:extLst>
                <a:ext uri="{FF2B5EF4-FFF2-40B4-BE49-F238E27FC236}">
                  <a16:creationId xmlns:a16="http://schemas.microsoft.com/office/drawing/2014/main" id="{6526C197-F46E-412B-B9FE-FBD18B86023E}"/>
                </a:ext>
              </a:extLst>
            </p:cNvPr>
            <p:cNvSpPr/>
            <p:nvPr/>
          </p:nvSpPr>
          <p:spPr>
            <a:xfrm>
              <a:off x="4659088" y="4644588"/>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5" name="正方形/長方形 24">
              <a:extLst>
                <a:ext uri="{FF2B5EF4-FFF2-40B4-BE49-F238E27FC236}">
                  <a16:creationId xmlns:a16="http://schemas.microsoft.com/office/drawing/2014/main" id="{353B3FCC-E443-4936-9CF4-F2A0C3941AD5}"/>
                </a:ext>
              </a:extLst>
            </p:cNvPr>
            <p:cNvSpPr/>
            <p:nvPr/>
          </p:nvSpPr>
          <p:spPr>
            <a:xfrm>
              <a:off x="5029203" y="4644588"/>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6" name="正方形/長方形 25">
              <a:extLst>
                <a:ext uri="{FF2B5EF4-FFF2-40B4-BE49-F238E27FC236}">
                  <a16:creationId xmlns:a16="http://schemas.microsoft.com/office/drawing/2014/main" id="{7B1DF38A-F81E-4E18-9977-5B8B203B235C}"/>
                </a:ext>
              </a:extLst>
            </p:cNvPr>
            <p:cNvSpPr/>
            <p:nvPr/>
          </p:nvSpPr>
          <p:spPr>
            <a:xfrm>
              <a:off x="5399320" y="4644588"/>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7" name="正方形/長方形 26">
              <a:extLst>
                <a:ext uri="{FF2B5EF4-FFF2-40B4-BE49-F238E27FC236}">
                  <a16:creationId xmlns:a16="http://schemas.microsoft.com/office/drawing/2014/main" id="{63ED135C-9235-4440-8AF1-FA57150C1F5E}"/>
                </a:ext>
              </a:extLst>
            </p:cNvPr>
            <p:cNvSpPr/>
            <p:nvPr/>
          </p:nvSpPr>
          <p:spPr>
            <a:xfrm>
              <a:off x="5769435" y="4644588"/>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8" name="正方形/長方形 27">
              <a:extLst>
                <a:ext uri="{FF2B5EF4-FFF2-40B4-BE49-F238E27FC236}">
                  <a16:creationId xmlns:a16="http://schemas.microsoft.com/office/drawing/2014/main" id="{43AD16B6-35D6-425A-B88B-DBF980E220B8}"/>
                </a:ext>
              </a:extLst>
            </p:cNvPr>
            <p:cNvSpPr/>
            <p:nvPr/>
          </p:nvSpPr>
          <p:spPr>
            <a:xfrm>
              <a:off x="6139550" y="4644588"/>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9" name="正方形/長方形 28">
              <a:extLst>
                <a:ext uri="{FF2B5EF4-FFF2-40B4-BE49-F238E27FC236}">
                  <a16:creationId xmlns:a16="http://schemas.microsoft.com/office/drawing/2014/main" id="{86852203-6F87-4C92-8464-BCF7BF1F833A}"/>
                </a:ext>
              </a:extLst>
            </p:cNvPr>
            <p:cNvSpPr/>
            <p:nvPr/>
          </p:nvSpPr>
          <p:spPr>
            <a:xfrm>
              <a:off x="6509665" y="4644588"/>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0" name="正方形/長方形 29">
              <a:extLst>
                <a:ext uri="{FF2B5EF4-FFF2-40B4-BE49-F238E27FC236}">
                  <a16:creationId xmlns:a16="http://schemas.microsoft.com/office/drawing/2014/main" id="{B969279E-0B9B-4351-96E3-E8D03F0EFDE8}"/>
                </a:ext>
              </a:extLst>
            </p:cNvPr>
            <p:cNvSpPr/>
            <p:nvPr/>
          </p:nvSpPr>
          <p:spPr>
            <a:xfrm>
              <a:off x="6879780" y="4644588"/>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1" name="正方形/長方形 30">
              <a:extLst>
                <a:ext uri="{FF2B5EF4-FFF2-40B4-BE49-F238E27FC236}">
                  <a16:creationId xmlns:a16="http://schemas.microsoft.com/office/drawing/2014/main" id="{9B8720EA-7B17-409B-A886-E64E1FFEBF94}"/>
                </a:ext>
              </a:extLst>
            </p:cNvPr>
            <p:cNvSpPr/>
            <p:nvPr/>
          </p:nvSpPr>
          <p:spPr>
            <a:xfrm>
              <a:off x="7249895" y="4644588"/>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2" name="正方形/長方形 31">
              <a:extLst>
                <a:ext uri="{FF2B5EF4-FFF2-40B4-BE49-F238E27FC236}">
                  <a16:creationId xmlns:a16="http://schemas.microsoft.com/office/drawing/2014/main" id="{86CA68FF-D9D3-4A71-87B3-AC9BB10EF1B6}"/>
                </a:ext>
              </a:extLst>
            </p:cNvPr>
            <p:cNvSpPr/>
            <p:nvPr/>
          </p:nvSpPr>
          <p:spPr>
            <a:xfrm>
              <a:off x="3548743" y="493783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3" name="正方形/長方形 32">
              <a:extLst>
                <a:ext uri="{FF2B5EF4-FFF2-40B4-BE49-F238E27FC236}">
                  <a16:creationId xmlns:a16="http://schemas.microsoft.com/office/drawing/2014/main" id="{4368FA73-40E8-48E4-A4D8-6D16BEE5F059}"/>
                </a:ext>
              </a:extLst>
            </p:cNvPr>
            <p:cNvSpPr/>
            <p:nvPr/>
          </p:nvSpPr>
          <p:spPr>
            <a:xfrm>
              <a:off x="3918858" y="493783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4" name="正方形/長方形 33">
              <a:extLst>
                <a:ext uri="{FF2B5EF4-FFF2-40B4-BE49-F238E27FC236}">
                  <a16:creationId xmlns:a16="http://schemas.microsoft.com/office/drawing/2014/main" id="{CDE07E2E-E0A7-4C91-B48F-6281E628198C}"/>
                </a:ext>
              </a:extLst>
            </p:cNvPr>
            <p:cNvSpPr/>
            <p:nvPr/>
          </p:nvSpPr>
          <p:spPr>
            <a:xfrm>
              <a:off x="4288973" y="493783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5" name="正方形/長方形 34">
              <a:extLst>
                <a:ext uri="{FF2B5EF4-FFF2-40B4-BE49-F238E27FC236}">
                  <a16:creationId xmlns:a16="http://schemas.microsoft.com/office/drawing/2014/main" id="{CD9FB6D4-2DC0-4267-8CA2-112E7672DB65}"/>
                </a:ext>
              </a:extLst>
            </p:cNvPr>
            <p:cNvSpPr/>
            <p:nvPr/>
          </p:nvSpPr>
          <p:spPr>
            <a:xfrm>
              <a:off x="4659088" y="493783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6" name="正方形/長方形 35">
              <a:extLst>
                <a:ext uri="{FF2B5EF4-FFF2-40B4-BE49-F238E27FC236}">
                  <a16:creationId xmlns:a16="http://schemas.microsoft.com/office/drawing/2014/main" id="{31478504-5D21-4716-97E4-66A7D83CC3D4}"/>
                </a:ext>
              </a:extLst>
            </p:cNvPr>
            <p:cNvSpPr/>
            <p:nvPr/>
          </p:nvSpPr>
          <p:spPr>
            <a:xfrm>
              <a:off x="5029203" y="493783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7" name="正方形/長方形 36">
              <a:extLst>
                <a:ext uri="{FF2B5EF4-FFF2-40B4-BE49-F238E27FC236}">
                  <a16:creationId xmlns:a16="http://schemas.microsoft.com/office/drawing/2014/main" id="{13AB84CC-D288-40D7-9DFE-ECC7EFCACF04}"/>
                </a:ext>
              </a:extLst>
            </p:cNvPr>
            <p:cNvSpPr/>
            <p:nvPr/>
          </p:nvSpPr>
          <p:spPr>
            <a:xfrm>
              <a:off x="5399318" y="493783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8" name="正方形/長方形 37">
              <a:extLst>
                <a:ext uri="{FF2B5EF4-FFF2-40B4-BE49-F238E27FC236}">
                  <a16:creationId xmlns:a16="http://schemas.microsoft.com/office/drawing/2014/main" id="{335E2571-3E3E-4DE6-9A7F-B4D766A8798C}"/>
                </a:ext>
              </a:extLst>
            </p:cNvPr>
            <p:cNvSpPr/>
            <p:nvPr/>
          </p:nvSpPr>
          <p:spPr>
            <a:xfrm>
              <a:off x="5769435" y="493783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9" name="正方形/長方形 38">
              <a:extLst>
                <a:ext uri="{FF2B5EF4-FFF2-40B4-BE49-F238E27FC236}">
                  <a16:creationId xmlns:a16="http://schemas.microsoft.com/office/drawing/2014/main" id="{D6DF4303-F32C-4309-A9DA-D5B4A3B500AB}"/>
                </a:ext>
              </a:extLst>
            </p:cNvPr>
            <p:cNvSpPr/>
            <p:nvPr/>
          </p:nvSpPr>
          <p:spPr>
            <a:xfrm>
              <a:off x="6139550" y="493783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0" name="正方形/長方形 39">
              <a:extLst>
                <a:ext uri="{FF2B5EF4-FFF2-40B4-BE49-F238E27FC236}">
                  <a16:creationId xmlns:a16="http://schemas.microsoft.com/office/drawing/2014/main" id="{4AA976CF-7F27-448F-A496-0D3FD8E620A0}"/>
                </a:ext>
              </a:extLst>
            </p:cNvPr>
            <p:cNvSpPr/>
            <p:nvPr/>
          </p:nvSpPr>
          <p:spPr>
            <a:xfrm>
              <a:off x="6509665" y="493783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1" name="正方形/長方形 40">
              <a:extLst>
                <a:ext uri="{FF2B5EF4-FFF2-40B4-BE49-F238E27FC236}">
                  <a16:creationId xmlns:a16="http://schemas.microsoft.com/office/drawing/2014/main" id="{DD81FAED-D2BB-44A4-AD78-61533E4A9E02}"/>
                </a:ext>
              </a:extLst>
            </p:cNvPr>
            <p:cNvSpPr/>
            <p:nvPr/>
          </p:nvSpPr>
          <p:spPr>
            <a:xfrm>
              <a:off x="6879780" y="493783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2" name="正方形/長方形 41">
              <a:extLst>
                <a:ext uri="{FF2B5EF4-FFF2-40B4-BE49-F238E27FC236}">
                  <a16:creationId xmlns:a16="http://schemas.microsoft.com/office/drawing/2014/main" id="{415F7311-C746-40C7-A4C9-E52D2B941719}"/>
                </a:ext>
              </a:extLst>
            </p:cNvPr>
            <p:cNvSpPr/>
            <p:nvPr/>
          </p:nvSpPr>
          <p:spPr>
            <a:xfrm>
              <a:off x="7249895" y="493783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3" name="正方形/長方形 42">
              <a:extLst>
                <a:ext uri="{FF2B5EF4-FFF2-40B4-BE49-F238E27FC236}">
                  <a16:creationId xmlns:a16="http://schemas.microsoft.com/office/drawing/2014/main" id="{462AB234-22A8-4427-87E3-02F30A56D41A}"/>
                </a:ext>
              </a:extLst>
            </p:cNvPr>
            <p:cNvSpPr/>
            <p:nvPr/>
          </p:nvSpPr>
          <p:spPr>
            <a:xfrm>
              <a:off x="7620010" y="493783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4" name="正方形/長方形 43">
              <a:extLst>
                <a:ext uri="{FF2B5EF4-FFF2-40B4-BE49-F238E27FC236}">
                  <a16:creationId xmlns:a16="http://schemas.microsoft.com/office/drawing/2014/main" id="{8D4B9D6B-3C46-45BD-AD62-4E2F61FD8AB7}"/>
                </a:ext>
              </a:extLst>
            </p:cNvPr>
            <p:cNvSpPr/>
            <p:nvPr/>
          </p:nvSpPr>
          <p:spPr>
            <a:xfrm>
              <a:off x="3918858" y="523108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5" name="正方形/長方形 44">
              <a:extLst>
                <a:ext uri="{FF2B5EF4-FFF2-40B4-BE49-F238E27FC236}">
                  <a16:creationId xmlns:a16="http://schemas.microsoft.com/office/drawing/2014/main" id="{8EEE8B36-6839-4955-9A2C-44D87ED3B9EC}"/>
                </a:ext>
              </a:extLst>
            </p:cNvPr>
            <p:cNvSpPr/>
            <p:nvPr/>
          </p:nvSpPr>
          <p:spPr>
            <a:xfrm>
              <a:off x="4288973" y="523108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6" name="正方形/長方形 45">
              <a:extLst>
                <a:ext uri="{FF2B5EF4-FFF2-40B4-BE49-F238E27FC236}">
                  <a16:creationId xmlns:a16="http://schemas.microsoft.com/office/drawing/2014/main" id="{DDC425A3-9444-4E81-B1D0-BB4F1245230C}"/>
                </a:ext>
              </a:extLst>
            </p:cNvPr>
            <p:cNvSpPr/>
            <p:nvPr/>
          </p:nvSpPr>
          <p:spPr>
            <a:xfrm>
              <a:off x="4659088" y="523108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7" name="正方形/長方形 46">
              <a:extLst>
                <a:ext uri="{FF2B5EF4-FFF2-40B4-BE49-F238E27FC236}">
                  <a16:creationId xmlns:a16="http://schemas.microsoft.com/office/drawing/2014/main" id="{2D6A566A-2F7E-4181-A000-B245AD8DDC72}"/>
                </a:ext>
              </a:extLst>
            </p:cNvPr>
            <p:cNvSpPr/>
            <p:nvPr/>
          </p:nvSpPr>
          <p:spPr>
            <a:xfrm>
              <a:off x="5029203" y="523108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8" name="正方形/長方形 47">
              <a:extLst>
                <a:ext uri="{FF2B5EF4-FFF2-40B4-BE49-F238E27FC236}">
                  <a16:creationId xmlns:a16="http://schemas.microsoft.com/office/drawing/2014/main" id="{F15F0472-26B4-4454-A1B1-5C8A4A01B9B8}"/>
                </a:ext>
              </a:extLst>
            </p:cNvPr>
            <p:cNvSpPr/>
            <p:nvPr/>
          </p:nvSpPr>
          <p:spPr>
            <a:xfrm>
              <a:off x="5399318" y="523108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9" name="正方形/長方形 48">
              <a:extLst>
                <a:ext uri="{FF2B5EF4-FFF2-40B4-BE49-F238E27FC236}">
                  <a16:creationId xmlns:a16="http://schemas.microsoft.com/office/drawing/2014/main" id="{1B0C6ABF-A310-4705-907C-CAB5B15A0D25}"/>
                </a:ext>
              </a:extLst>
            </p:cNvPr>
            <p:cNvSpPr/>
            <p:nvPr/>
          </p:nvSpPr>
          <p:spPr>
            <a:xfrm>
              <a:off x="5769433" y="523108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0" name="正方形/長方形 49">
              <a:extLst>
                <a:ext uri="{FF2B5EF4-FFF2-40B4-BE49-F238E27FC236}">
                  <a16:creationId xmlns:a16="http://schemas.microsoft.com/office/drawing/2014/main" id="{29C8BCF3-6E0C-4CBD-9828-22A088E86F3A}"/>
                </a:ext>
              </a:extLst>
            </p:cNvPr>
            <p:cNvSpPr/>
            <p:nvPr/>
          </p:nvSpPr>
          <p:spPr>
            <a:xfrm>
              <a:off x="6139550" y="523108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1" name="正方形/長方形 50">
              <a:extLst>
                <a:ext uri="{FF2B5EF4-FFF2-40B4-BE49-F238E27FC236}">
                  <a16:creationId xmlns:a16="http://schemas.microsoft.com/office/drawing/2014/main" id="{7D4E4B8B-15F3-4BF3-BCB0-6CC945A76DC5}"/>
                </a:ext>
              </a:extLst>
            </p:cNvPr>
            <p:cNvSpPr/>
            <p:nvPr/>
          </p:nvSpPr>
          <p:spPr>
            <a:xfrm>
              <a:off x="6509665" y="523108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2" name="正方形/長方形 51">
              <a:extLst>
                <a:ext uri="{FF2B5EF4-FFF2-40B4-BE49-F238E27FC236}">
                  <a16:creationId xmlns:a16="http://schemas.microsoft.com/office/drawing/2014/main" id="{64F18C97-4A71-4618-839D-C91EB5A8DFDF}"/>
                </a:ext>
              </a:extLst>
            </p:cNvPr>
            <p:cNvSpPr/>
            <p:nvPr/>
          </p:nvSpPr>
          <p:spPr>
            <a:xfrm>
              <a:off x="6879780" y="523108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3" name="正方形/長方形 52">
              <a:extLst>
                <a:ext uri="{FF2B5EF4-FFF2-40B4-BE49-F238E27FC236}">
                  <a16:creationId xmlns:a16="http://schemas.microsoft.com/office/drawing/2014/main" id="{F33199EF-853D-461F-ADC5-2B480093AD41}"/>
                </a:ext>
              </a:extLst>
            </p:cNvPr>
            <p:cNvSpPr/>
            <p:nvPr/>
          </p:nvSpPr>
          <p:spPr>
            <a:xfrm>
              <a:off x="7249895" y="523108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4" name="正方形/長方形 53">
              <a:extLst>
                <a:ext uri="{FF2B5EF4-FFF2-40B4-BE49-F238E27FC236}">
                  <a16:creationId xmlns:a16="http://schemas.microsoft.com/office/drawing/2014/main" id="{BD52CEC4-1603-4B34-BDDE-CAB38A174883}"/>
                </a:ext>
              </a:extLst>
            </p:cNvPr>
            <p:cNvSpPr/>
            <p:nvPr/>
          </p:nvSpPr>
          <p:spPr>
            <a:xfrm>
              <a:off x="7620010" y="523108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5" name="正方形/長方形 54">
              <a:extLst>
                <a:ext uri="{FF2B5EF4-FFF2-40B4-BE49-F238E27FC236}">
                  <a16:creationId xmlns:a16="http://schemas.microsoft.com/office/drawing/2014/main" id="{46C43B86-D0D3-47CF-9A5B-22B3A88508CA}"/>
                </a:ext>
              </a:extLst>
            </p:cNvPr>
            <p:cNvSpPr/>
            <p:nvPr/>
          </p:nvSpPr>
          <p:spPr>
            <a:xfrm>
              <a:off x="7990125" y="523108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6" name="正方形/長方形 55">
              <a:extLst>
                <a:ext uri="{FF2B5EF4-FFF2-40B4-BE49-F238E27FC236}">
                  <a16:creationId xmlns:a16="http://schemas.microsoft.com/office/drawing/2014/main" id="{BF36D143-F1DF-4033-99AC-7B3383CDC9CA}"/>
                </a:ext>
              </a:extLst>
            </p:cNvPr>
            <p:cNvSpPr/>
            <p:nvPr/>
          </p:nvSpPr>
          <p:spPr>
            <a:xfrm>
              <a:off x="4290157" y="5522669"/>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7" name="正方形/長方形 56">
              <a:extLst>
                <a:ext uri="{FF2B5EF4-FFF2-40B4-BE49-F238E27FC236}">
                  <a16:creationId xmlns:a16="http://schemas.microsoft.com/office/drawing/2014/main" id="{7300FF3C-9BED-4C8D-8A82-65907DD79CDC}"/>
                </a:ext>
              </a:extLst>
            </p:cNvPr>
            <p:cNvSpPr/>
            <p:nvPr/>
          </p:nvSpPr>
          <p:spPr>
            <a:xfrm>
              <a:off x="4660272" y="5522669"/>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8" name="正方形/長方形 57">
              <a:extLst>
                <a:ext uri="{FF2B5EF4-FFF2-40B4-BE49-F238E27FC236}">
                  <a16:creationId xmlns:a16="http://schemas.microsoft.com/office/drawing/2014/main" id="{7D285FE2-24E9-4BE1-A219-EEB3251F9745}"/>
                </a:ext>
              </a:extLst>
            </p:cNvPr>
            <p:cNvSpPr/>
            <p:nvPr/>
          </p:nvSpPr>
          <p:spPr>
            <a:xfrm>
              <a:off x="5030387" y="5522669"/>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9" name="正方形/長方形 58">
              <a:extLst>
                <a:ext uri="{FF2B5EF4-FFF2-40B4-BE49-F238E27FC236}">
                  <a16:creationId xmlns:a16="http://schemas.microsoft.com/office/drawing/2014/main" id="{CB211DBD-9FFD-440C-98FC-5206F54C44DA}"/>
                </a:ext>
              </a:extLst>
            </p:cNvPr>
            <p:cNvSpPr/>
            <p:nvPr/>
          </p:nvSpPr>
          <p:spPr>
            <a:xfrm>
              <a:off x="5400502" y="5522669"/>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0" name="正方形/長方形 59">
              <a:extLst>
                <a:ext uri="{FF2B5EF4-FFF2-40B4-BE49-F238E27FC236}">
                  <a16:creationId xmlns:a16="http://schemas.microsoft.com/office/drawing/2014/main" id="{215A3C06-F4C9-43E1-94EC-2058C3B015A2}"/>
                </a:ext>
              </a:extLst>
            </p:cNvPr>
            <p:cNvSpPr/>
            <p:nvPr/>
          </p:nvSpPr>
          <p:spPr>
            <a:xfrm>
              <a:off x="5770617" y="5522669"/>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1" name="正方形/長方形 60">
              <a:extLst>
                <a:ext uri="{FF2B5EF4-FFF2-40B4-BE49-F238E27FC236}">
                  <a16:creationId xmlns:a16="http://schemas.microsoft.com/office/drawing/2014/main" id="{D47F4997-A6D9-44D7-87F8-A129128DA253}"/>
                </a:ext>
              </a:extLst>
            </p:cNvPr>
            <p:cNvSpPr/>
            <p:nvPr/>
          </p:nvSpPr>
          <p:spPr>
            <a:xfrm>
              <a:off x="6140732" y="5522669"/>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2" name="正方形/長方形 61">
              <a:extLst>
                <a:ext uri="{FF2B5EF4-FFF2-40B4-BE49-F238E27FC236}">
                  <a16:creationId xmlns:a16="http://schemas.microsoft.com/office/drawing/2014/main" id="{68EE8A69-6CF1-48BB-A90A-1DA14BB4D7B2}"/>
                </a:ext>
              </a:extLst>
            </p:cNvPr>
            <p:cNvSpPr/>
            <p:nvPr/>
          </p:nvSpPr>
          <p:spPr>
            <a:xfrm>
              <a:off x="6510849" y="5522669"/>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3" name="正方形/長方形 62">
              <a:extLst>
                <a:ext uri="{FF2B5EF4-FFF2-40B4-BE49-F238E27FC236}">
                  <a16:creationId xmlns:a16="http://schemas.microsoft.com/office/drawing/2014/main" id="{FC0AD980-72A7-4810-B5DE-7D4B28CB0479}"/>
                </a:ext>
              </a:extLst>
            </p:cNvPr>
            <p:cNvSpPr/>
            <p:nvPr/>
          </p:nvSpPr>
          <p:spPr>
            <a:xfrm>
              <a:off x="6880964" y="5522669"/>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4" name="正方形/長方形 63">
              <a:extLst>
                <a:ext uri="{FF2B5EF4-FFF2-40B4-BE49-F238E27FC236}">
                  <a16:creationId xmlns:a16="http://schemas.microsoft.com/office/drawing/2014/main" id="{AF6D3582-C5DD-4004-B025-AC5D5E0B1E2E}"/>
                </a:ext>
              </a:extLst>
            </p:cNvPr>
            <p:cNvSpPr/>
            <p:nvPr/>
          </p:nvSpPr>
          <p:spPr>
            <a:xfrm>
              <a:off x="7251079" y="5522669"/>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5" name="正方形/長方形 64">
              <a:extLst>
                <a:ext uri="{FF2B5EF4-FFF2-40B4-BE49-F238E27FC236}">
                  <a16:creationId xmlns:a16="http://schemas.microsoft.com/office/drawing/2014/main" id="{DFF5DB52-16CB-4FC4-935A-ED79301F2DDF}"/>
                </a:ext>
              </a:extLst>
            </p:cNvPr>
            <p:cNvSpPr/>
            <p:nvPr/>
          </p:nvSpPr>
          <p:spPr>
            <a:xfrm>
              <a:off x="7621194" y="5522669"/>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6" name="正方形/長方形 65">
              <a:extLst>
                <a:ext uri="{FF2B5EF4-FFF2-40B4-BE49-F238E27FC236}">
                  <a16:creationId xmlns:a16="http://schemas.microsoft.com/office/drawing/2014/main" id="{D24F0B53-CE9B-4AF0-8BEB-380D5EAF5B60}"/>
                </a:ext>
              </a:extLst>
            </p:cNvPr>
            <p:cNvSpPr/>
            <p:nvPr/>
          </p:nvSpPr>
          <p:spPr>
            <a:xfrm>
              <a:off x="7991309" y="5522669"/>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7" name="正方形/長方形 66">
              <a:extLst>
                <a:ext uri="{FF2B5EF4-FFF2-40B4-BE49-F238E27FC236}">
                  <a16:creationId xmlns:a16="http://schemas.microsoft.com/office/drawing/2014/main" id="{4E3648B5-A573-4587-A637-B74B793CFB40}"/>
                </a:ext>
              </a:extLst>
            </p:cNvPr>
            <p:cNvSpPr/>
            <p:nvPr/>
          </p:nvSpPr>
          <p:spPr>
            <a:xfrm>
              <a:off x="8361424" y="5522669"/>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8" name="正方形/長方形 67">
              <a:extLst>
                <a:ext uri="{FF2B5EF4-FFF2-40B4-BE49-F238E27FC236}">
                  <a16:creationId xmlns:a16="http://schemas.microsoft.com/office/drawing/2014/main" id="{F7A1BB7C-5C33-4278-91FC-5363C5A7EE48}"/>
                </a:ext>
              </a:extLst>
            </p:cNvPr>
            <p:cNvSpPr/>
            <p:nvPr/>
          </p:nvSpPr>
          <p:spPr>
            <a:xfrm>
              <a:off x="4660272" y="5814252"/>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9" name="正方形/長方形 68">
              <a:extLst>
                <a:ext uri="{FF2B5EF4-FFF2-40B4-BE49-F238E27FC236}">
                  <a16:creationId xmlns:a16="http://schemas.microsoft.com/office/drawing/2014/main" id="{5BEF6083-714D-4FC5-B787-258C52105537}"/>
                </a:ext>
              </a:extLst>
            </p:cNvPr>
            <p:cNvSpPr/>
            <p:nvPr/>
          </p:nvSpPr>
          <p:spPr>
            <a:xfrm>
              <a:off x="5030387" y="5814252"/>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0" name="正方形/長方形 69">
              <a:extLst>
                <a:ext uri="{FF2B5EF4-FFF2-40B4-BE49-F238E27FC236}">
                  <a16:creationId xmlns:a16="http://schemas.microsoft.com/office/drawing/2014/main" id="{C6BB42C8-4AB6-4231-BB1C-3431EB37635F}"/>
                </a:ext>
              </a:extLst>
            </p:cNvPr>
            <p:cNvSpPr/>
            <p:nvPr/>
          </p:nvSpPr>
          <p:spPr>
            <a:xfrm>
              <a:off x="5400502" y="5814252"/>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1" name="正方形/長方形 70">
              <a:extLst>
                <a:ext uri="{FF2B5EF4-FFF2-40B4-BE49-F238E27FC236}">
                  <a16:creationId xmlns:a16="http://schemas.microsoft.com/office/drawing/2014/main" id="{53C88185-E201-4301-A3DA-6EA9F8789CB2}"/>
                </a:ext>
              </a:extLst>
            </p:cNvPr>
            <p:cNvSpPr/>
            <p:nvPr/>
          </p:nvSpPr>
          <p:spPr>
            <a:xfrm>
              <a:off x="5770617" y="5814252"/>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2" name="正方形/長方形 71">
              <a:extLst>
                <a:ext uri="{FF2B5EF4-FFF2-40B4-BE49-F238E27FC236}">
                  <a16:creationId xmlns:a16="http://schemas.microsoft.com/office/drawing/2014/main" id="{260C52C4-35C5-45FC-965E-491AE0086674}"/>
                </a:ext>
              </a:extLst>
            </p:cNvPr>
            <p:cNvSpPr/>
            <p:nvPr/>
          </p:nvSpPr>
          <p:spPr>
            <a:xfrm>
              <a:off x="6140732" y="5814252"/>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3" name="正方形/長方形 72">
              <a:extLst>
                <a:ext uri="{FF2B5EF4-FFF2-40B4-BE49-F238E27FC236}">
                  <a16:creationId xmlns:a16="http://schemas.microsoft.com/office/drawing/2014/main" id="{485061EE-DC92-4E41-95E9-4362F9D2F514}"/>
                </a:ext>
              </a:extLst>
            </p:cNvPr>
            <p:cNvSpPr/>
            <p:nvPr/>
          </p:nvSpPr>
          <p:spPr>
            <a:xfrm>
              <a:off x="6510847" y="5814252"/>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4" name="正方形/長方形 73">
              <a:extLst>
                <a:ext uri="{FF2B5EF4-FFF2-40B4-BE49-F238E27FC236}">
                  <a16:creationId xmlns:a16="http://schemas.microsoft.com/office/drawing/2014/main" id="{2F9D0BD8-7FBD-4782-9AAA-BFA6C452B476}"/>
                </a:ext>
              </a:extLst>
            </p:cNvPr>
            <p:cNvSpPr/>
            <p:nvPr/>
          </p:nvSpPr>
          <p:spPr>
            <a:xfrm>
              <a:off x="6880964" y="5814252"/>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5" name="正方形/長方形 74">
              <a:extLst>
                <a:ext uri="{FF2B5EF4-FFF2-40B4-BE49-F238E27FC236}">
                  <a16:creationId xmlns:a16="http://schemas.microsoft.com/office/drawing/2014/main" id="{11727B2C-A993-400D-AE42-384AB15D4DBC}"/>
                </a:ext>
              </a:extLst>
            </p:cNvPr>
            <p:cNvSpPr/>
            <p:nvPr/>
          </p:nvSpPr>
          <p:spPr>
            <a:xfrm>
              <a:off x="7251079" y="5814252"/>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6" name="正方形/長方形 75">
              <a:extLst>
                <a:ext uri="{FF2B5EF4-FFF2-40B4-BE49-F238E27FC236}">
                  <a16:creationId xmlns:a16="http://schemas.microsoft.com/office/drawing/2014/main" id="{D1145909-6D1B-44C1-99CF-24CDBF78A5EF}"/>
                </a:ext>
              </a:extLst>
            </p:cNvPr>
            <p:cNvSpPr/>
            <p:nvPr/>
          </p:nvSpPr>
          <p:spPr>
            <a:xfrm>
              <a:off x="7621194" y="5814252"/>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7" name="正方形/長方形 76">
              <a:extLst>
                <a:ext uri="{FF2B5EF4-FFF2-40B4-BE49-F238E27FC236}">
                  <a16:creationId xmlns:a16="http://schemas.microsoft.com/office/drawing/2014/main" id="{0F69CFDD-088D-4A2F-8D05-944D058E3DF7}"/>
                </a:ext>
              </a:extLst>
            </p:cNvPr>
            <p:cNvSpPr/>
            <p:nvPr/>
          </p:nvSpPr>
          <p:spPr>
            <a:xfrm>
              <a:off x="7991309" y="5814252"/>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8" name="正方形/長方形 77">
              <a:extLst>
                <a:ext uri="{FF2B5EF4-FFF2-40B4-BE49-F238E27FC236}">
                  <a16:creationId xmlns:a16="http://schemas.microsoft.com/office/drawing/2014/main" id="{39A1B1A8-0F5D-4786-B897-CC61FD3CCD1F}"/>
                </a:ext>
              </a:extLst>
            </p:cNvPr>
            <p:cNvSpPr/>
            <p:nvPr/>
          </p:nvSpPr>
          <p:spPr>
            <a:xfrm>
              <a:off x="8361424" y="5814252"/>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9" name="正方形/長方形 78">
              <a:extLst>
                <a:ext uri="{FF2B5EF4-FFF2-40B4-BE49-F238E27FC236}">
                  <a16:creationId xmlns:a16="http://schemas.microsoft.com/office/drawing/2014/main" id="{C38FF9C7-AB90-4566-8073-B1CF79325AEA}"/>
                </a:ext>
              </a:extLst>
            </p:cNvPr>
            <p:cNvSpPr/>
            <p:nvPr/>
          </p:nvSpPr>
          <p:spPr>
            <a:xfrm>
              <a:off x="8731539" y="5814252"/>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grpSp>
      <p:sp>
        <p:nvSpPr>
          <p:cNvPr id="81" name="テキスト ボックス 80">
            <a:extLst>
              <a:ext uri="{FF2B5EF4-FFF2-40B4-BE49-F238E27FC236}">
                <a16:creationId xmlns:a16="http://schemas.microsoft.com/office/drawing/2014/main" id="{50D3BA84-5735-40A7-993C-4535D5BF2FED}"/>
              </a:ext>
            </a:extLst>
          </p:cNvPr>
          <p:cNvSpPr txBox="1"/>
          <p:nvPr/>
        </p:nvSpPr>
        <p:spPr>
          <a:xfrm>
            <a:off x="4640287" y="4605317"/>
            <a:ext cx="1311557" cy="307777"/>
          </a:xfrm>
          <a:prstGeom prst="rect">
            <a:avLst/>
          </a:prstGeom>
          <a:noFill/>
        </p:spPr>
        <p:txBody>
          <a:bodyPr wrap="square" rtlCol="0">
            <a:spAutoFit/>
          </a:bodyPr>
          <a:lstStyle/>
          <a:p>
            <a:pPr algn="ctr"/>
            <a:r>
              <a:rPr kumimoji="1" lang="ja-JP" altLang="en-US" sz="1400">
                <a:solidFill>
                  <a:schemeClr val="bg1"/>
                </a:solidFill>
              </a:rPr>
              <a:t>命令①</a:t>
            </a:r>
          </a:p>
        </p:txBody>
      </p:sp>
      <p:sp>
        <p:nvSpPr>
          <p:cNvPr id="82" name="テキスト ボックス 81">
            <a:extLst>
              <a:ext uri="{FF2B5EF4-FFF2-40B4-BE49-F238E27FC236}">
                <a16:creationId xmlns:a16="http://schemas.microsoft.com/office/drawing/2014/main" id="{2842A97F-C4D7-4FB1-9E3A-2469DE5DD9AB}"/>
              </a:ext>
            </a:extLst>
          </p:cNvPr>
          <p:cNvSpPr txBox="1"/>
          <p:nvPr/>
        </p:nvSpPr>
        <p:spPr>
          <a:xfrm>
            <a:off x="5012315" y="4892886"/>
            <a:ext cx="1311557" cy="307777"/>
          </a:xfrm>
          <a:prstGeom prst="rect">
            <a:avLst/>
          </a:prstGeom>
          <a:noFill/>
        </p:spPr>
        <p:txBody>
          <a:bodyPr wrap="square" rtlCol="0">
            <a:spAutoFit/>
          </a:bodyPr>
          <a:lstStyle/>
          <a:p>
            <a:pPr algn="ctr"/>
            <a:r>
              <a:rPr kumimoji="1" lang="ja-JP" altLang="en-US" sz="1400">
                <a:solidFill>
                  <a:schemeClr val="bg1"/>
                </a:solidFill>
              </a:rPr>
              <a:t>命令②</a:t>
            </a:r>
          </a:p>
        </p:txBody>
      </p:sp>
      <p:sp>
        <p:nvSpPr>
          <p:cNvPr id="83" name="テキスト ボックス 82">
            <a:extLst>
              <a:ext uri="{FF2B5EF4-FFF2-40B4-BE49-F238E27FC236}">
                <a16:creationId xmlns:a16="http://schemas.microsoft.com/office/drawing/2014/main" id="{B33C775E-D86C-41FB-86C4-0D3B68046D4B}"/>
              </a:ext>
            </a:extLst>
          </p:cNvPr>
          <p:cNvSpPr txBox="1"/>
          <p:nvPr/>
        </p:nvSpPr>
        <p:spPr>
          <a:xfrm>
            <a:off x="5385791" y="5179705"/>
            <a:ext cx="1311557" cy="307777"/>
          </a:xfrm>
          <a:prstGeom prst="rect">
            <a:avLst/>
          </a:prstGeom>
          <a:noFill/>
        </p:spPr>
        <p:txBody>
          <a:bodyPr wrap="square" rtlCol="0">
            <a:spAutoFit/>
          </a:bodyPr>
          <a:lstStyle/>
          <a:p>
            <a:pPr algn="ctr"/>
            <a:r>
              <a:rPr kumimoji="1" lang="ja-JP" altLang="en-US" sz="1400">
                <a:solidFill>
                  <a:schemeClr val="bg1"/>
                </a:solidFill>
              </a:rPr>
              <a:t>命令③</a:t>
            </a:r>
          </a:p>
        </p:txBody>
      </p:sp>
      <p:sp>
        <p:nvSpPr>
          <p:cNvPr id="84" name="テキスト ボックス 83">
            <a:extLst>
              <a:ext uri="{FF2B5EF4-FFF2-40B4-BE49-F238E27FC236}">
                <a16:creationId xmlns:a16="http://schemas.microsoft.com/office/drawing/2014/main" id="{7AA0B30F-9994-45B5-B19D-E76000164BFF}"/>
              </a:ext>
            </a:extLst>
          </p:cNvPr>
          <p:cNvSpPr txBox="1"/>
          <p:nvPr/>
        </p:nvSpPr>
        <p:spPr>
          <a:xfrm>
            <a:off x="5750295" y="5495510"/>
            <a:ext cx="1311557" cy="307777"/>
          </a:xfrm>
          <a:prstGeom prst="rect">
            <a:avLst/>
          </a:prstGeom>
          <a:noFill/>
        </p:spPr>
        <p:txBody>
          <a:bodyPr wrap="square" rtlCol="0">
            <a:spAutoFit/>
          </a:bodyPr>
          <a:lstStyle/>
          <a:p>
            <a:pPr algn="ctr"/>
            <a:r>
              <a:rPr kumimoji="1" lang="ja-JP" altLang="en-US" sz="1400">
                <a:solidFill>
                  <a:schemeClr val="bg1"/>
                </a:solidFill>
              </a:rPr>
              <a:t>命令④</a:t>
            </a:r>
          </a:p>
        </p:txBody>
      </p:sp>
      <p:sp>
        <p:nvSpPr>
          <p:cNvPr id="85" name="テキスト ボックス 84">
            <a:extLst>
              <a:ext uri="{FF2B5EF4-FFF2-40B4-BE49-F238E27FC236}">
                <a16:creationId xmlns:a16="http://schemas.microsoft.com/office/drawing/2014/main" id="{604ACE35-4F20-43DE-BCB5-03EB63710E0E}"/>
              </a:ext>
            </a:extLst>
          </p:cNvPr>
          <p:cNvSpPr txBox="1"/>
          <p:nvPr/>
        </p:nvSpPr>
        <p:spPr>
          <a:xfrm>
            <a:off x="6119226" y="5762383"/>
            <a:ext cx="1311557" cy="307777"/>
          </a:xfrm>
          <a:prstGeom prst="rect">
            <a:avLst/>
          </a:prstGeom>
          <a:noFill/>
        </p:spPr>
        <p:txBody>
          <a:bodyPr wrap="square" rtlCol="0">
            <a:spAutoFit/>
          </a:bodyPr>
          <a:lstStyle/>
          <a:p>
            <a:pPr algn="ctr"/>
            <a:r>
              <a:rPr kumimoji="1" lang="ja-JP" altLang="en-US" sz="1400">
                <a:solidFill>
                  <a:schemeClr val="bg1"/>
                </a:solidFill>
              </a:rPr>
              <a:t>命令⑤</a:t>
            </a:r>
          </a:p>
        </p:txBody>
      </p:sp>
      <p:sp>
        <p:nvSpPr>
          <p:cNvPr id="86" name="正方形/長方形 85">
            <a:extLst>
              <a:ext uri="{FF2B5EF4-FFF2-40B4-BE49-F238E27FC236}">
                <a16:creationId xmlns:a16="http://schemas.microsoft.com/office/drawing/2014/main" id="{7F719D81-6125-4B4F-85AA-A8412C70425D}"/>
              </a:ext>
            </a:extLst>
          </p:cNvPr>
          <p:cNvSpPr/>
          <p:nvPr/>
        </p:nvSpPr>
        <p:spPr>
          <a:xfrm>
            <a:off x="4122205" y="2966773"/>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87" name="正方形/長方形 86">
            <a:extLst>
              <a:ext uri="{FF2B5EF4-FFF2-40B4-BE49-F238E27FC236}">
                <a16:creationId xmlns:a16="http://schemas.microsoft.com/office/drawing/2014/main" id="{D4AF7625-B720-4D07-A78D-E7270136C12C}"/>
              </a:ext>
            </a:extLst>
          </p:cNvPr>
          <p:cNvSpPr/>
          <p:nvPr/>
        </p:nvSpPr>
        <p:spPr>
          <a:xfrm>
            <a:off x="4492320" y="2966773"/>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88" name="正方形/長方形 87">
            <a:extLst>
              <a:ext uri="{FF2B5EF4-FFF2-40B4-BE49-F238E27FC236}">
                <a16:creationId xmlns:a16="http://schemas.microsoft.com/office/drawing/2014/main" id="{290A8A2D-0D70-4686-B817-4B1AB173E6E5}"/>
              </a:ext>
            </a:extLst>
          </p:cNvPr>
          <p:cNvSpPr/>
          <p:nvPr/>
        </p:nvSpPr>
        <p:spPr>
          <a:xfrm>
            <a:off x="4862435" y="2966773"/>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89" name="正方形/長方形 88">
            <a:extLst>
              <a:ext uri="{FF2B5EF4-FFF2-40B4-BE49-F238E27FC236}">
                <a16:creationId xmlns:a16="http://schemas.microsoft.com/office/drawing/2014/main" id="{9F93BB3F-4DB9-4CE9-BF9A-1DB0E9B7807E}"/>
              </a:ext>
            </a:extLst>
          </p:cNvPr>
          <p:cNvSpPr/>
          <p:nvPr/>
        </p:nvSpPr>
        <p:spPr>
          <a:xfrm>
            <a:off x="5232550" y="2966773"/>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cxnSp>
        <p:nvCxnSpPr>
          <p:cNvPr id="91" name="直線コネクタ 90">
            <a:extLst>
              <a:ext uri="{FF2B5EF4-FFF2-40B4-BE49-F238E27FC236}">
                <a16:creationId xmlns:a16="http://schemas.microsoft.com/office/drawing/2014/main" id="{F12BC90A-BAF5-42C8-9674-806230D8F85A}"/>
              </a:ext>
            </a:extLst>
          </p:cNvPr>
          <p:cNvCxnSpPr/>
          <p:nvPr/>
        </p:nvCxnSpPr>
        <p:spPr>
          <a:xfrm flipH="1">
            <a:off x="4122205" y="2381208"/>
            <a:ext cx="225282" cy="502816"/>
          </a:xfrm>
          <a:prstGeom prst="line">
            <a:avLst/>
          </a:prstGeom>
          <a:ln>
            <a:solidFill>
              <a:schemeClr val="accent5"/>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93" name="直線コネクタ 92">
            <a:extLst>
              <a:ext uri="{FF2B5EF4-FFF2-40B4-BE49-F238E27FC236}">
                <a16:creationId xmlns:a16="http://schemas.microsoft.com/office/drawing/2014/main" id="{C4BDB80A-1556-4E22-B7B6-CD027760E39E}"/>
              </a:ext>
            </a:extLst>
          </p:cNvPr>
          <p:cNvCxnSpPr>
            <a:cxnSpLocks/>
          </p:cNvCxnSpPr>
          <p:nvPr/>
        </p:nvCxnSpPr>
        <p:spPr>
          <a:xfrm>
            <a:off x="5370744" y="2381208"/>
            <a:ext cx="228604" cy="502816"/>
          </a:xfrm>
          <a:prstGeom prst="line">
            <a:avLst/>
          </a:prstGeom>
          <a:ln>
            <a:solidFill>
              <a:schemeClr val="accent5"/>
            </a:solidFill>
            <a:prstDash val="sysDot"/>
          </a:ln>
          <a:effectLst/>
        </p:spPr>
        <p:style>
          <a:lnRef idx="2">
            <a:schemeClr val="accent1"/>
          </a:lnRef>
          <a:fillRef idx="0">
            <a:schemeClr val="accent1"/>
          </a:fillRef>
          <a:effectRef idx="1">
            <a:schemeClr val="accent1"/>
          </a:effectRef>
          <a:fontRef idx="minor">
            <a:schemeClr val="tx1"/>
          </a:fontRef>
        </p:style>
      </p:cxnSp>
      <p:sp>
        <p:nvSpPr>
          <p:cNvPr id="12" name="右中かっこ 11">
            <a:extLst>
              <a:ext uri="{FF2B5EF4-FFF2-40B4-BE49-F238E27FC236}">
                <a16:creationId xmlns:a16="http://schemas.microsoft.com/office/drawing/2014/main" id="{8F46B45A-9FF3-4906-BC7E-F0783E4A73FC}"/>
              </a:ext>
            </a:extLst>
          </p:cNvPr>
          <p:cNvSpPr/>
          <p:nvPr/>
        </p:nvSpPr>
        <p:spPr>
          <a:xfrm rot="5400000">
            <a:off x="4652438" y="6078789"/>
            <a:ext cx="187038" cy="359310"/>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7B697BE-55BD-46A2-AF39-88197ABD7EF5}"/>
              </a:ext>
            </a:extLst>
          </p:cNvPr>
          <p:cNvSpPr txBox="1"/>
          <p:nvPr/>
        </p:nvSpPr>
        <p:spPr>
          <a:xfrm>
            <a:off x="4204783" y="6351963"/>
            <a:ext cx="1082348" cy="307777"/>
          </a:xfrm>
          <a:prstGeom prst="rect">
            <a:avLst/>
          </a:prstGeom>
          <a:noFill/>
        </p:spPr>
        <p:txBody>
          <a:bodyPr wrap="none" rtlCol="0">
            <a:spAutoFit/>
          </a:bodyPr>
          <a:lstStyle/>
          <a:p>
            <a:pPr algn="ctr"/>
            <a:r>
              <a:rPr kumimoji="1" lang="ja-JP" altLang="en-US" sz="1400">
                <a:solidFill>
                  <a:schemeClr val="accent1"/>
                </a:solidFill>
              </a:rPr>
              <a:t>１クロック</a:t>
            </a:r>
          </a:p>
        </p:txBody>
      </p:sp>
      <p:sp>
        <p:nvSpPr>
          <p:cNvPr id="90" name="テキスト ボックス 89">
            <a:extLst>
              <a:ext uri="{FF2B5EF4-FFF2-40B4-BE49-F238E27FC236}">
                <a16:creationId xmlns:a16="http://schemas.microsoft.com/office/drawing/2014/main" id="{B5D9896D-67EF-4813-8942-CC15ED05090C}"/>
              </a:ext>
            </a:extLst>
          </p:cNvPr>
          <p:cNvSpPr txBox="1"/>
          <p:nvPr/>
        </p:nvSpPr>
        <p:spPr>
          <a:xfrm>
            <a:off x="3855856" y="3281360"/>
            <a:ext cx="902811" cy="307777"/>
          </a:xfrm>
          <a:prstGeom prst="rect">
            <a:avLst/>
          </a:prstGeom>
          <a:noFill/>
        </p:spPr>
        <p:txBody>
          <a:bodyPr wrap="none" rtlCol="0">
            <a:spAutoFit/>
          </a:bodyPr>
          <a:lstStyle/>
          <a:p>
            <a:pPr algn="ctr"/>
            <a:r>
              <a:rPr kumimoji="1" lang="ja-JP" altLang="en-US" sz="1400">
                <a:solidFill>
                  <a:schemeClr val="accent5"/>
                </a:solidFill>
              </a:rPr>
              <a:t>デコード</a:t>
            </a:r>
          </a:p>
        </p:txBody>
      </p:sp>
      <p:sp>
        <p:nvSpPr>
          <p:cNvPr id="92" name="テキスト ボックス 91">
            <a:extLst>
              <a:ext uri="{FF2B5EF4-FFF2-40B4-BE49-F238E27FC236}">
                <a16:creationId xmlns:a16="http://schemas.microsoft.com/office/drawing/2014/main" id="{C82AD5E2-55C9-438F-9412-4B6A1644545D}"/>
              </a:ext>
            </a:extLst>
          </p:cNvPr>
          <p:cNvSpPr txBox="1"/>
          <p:nvPr/>
        </p:nvSpPr>
        <p:spPr>
          <a:xfrm>
            <a:off x="4424573" y="3499007"/>
            <a:ext cx="543739" cy="307777"/>
          </a:xfrm>
          <a:prstGeom prst="rect">
            <a:avLst/>
          </a:prstGeom>
          <a:noFill/>
        </p:spPr>
        <p:txBody>
          <a:bodyPr wrap="none" rtlCol="0">
            <a:spAutoFit/>
          </a:bodyPr>
          <a:lstStyle/>
          <a:p>
            <a:pPr algn="ctr"/>
            <a:r>
              <a:rPr kumimoji="1" lang="ja-JP" altLang="en-US" sz="1400">
                <a:solidFill>
                  <a:schemeClr val="accent5"/>
                </a:solidFill>
              </a:rPr>
              <a:t>読込</a:t>
            </a:r>
          </a:p>
        </p:txBody>
      </p:sp>
      <p:sp>
        <p:nvSpPr>
          <p:cNvPr id="94" name="テキスト ボックス 93">
            <a:extLst>
              <a:ext uri="{FF2B5EF4-FFF2-40B4-BE49-F238E27FC236}">
                <a16:creationId xmlns:a16="http://schemas.microsoft.com/office/drawing/2014/main" id="{E37CD400-C73E-4B51-AF19-398EBB6D3101}"/>
              </a:ext>
            </a:extLst>
          </p:cNvPr>
          <p:cNvSpPr txBox="1"/>
          <p:nvPr/>
        </p:nvSpPr>
        <p:spPr>
          <a:xfrm>
            <a:off x="4790613" y="3285008"/>
            <a:ext cx="543739" cy="307777"/>
          </a:xfrm>
          <a:prstGeom prst="rect">
            <a:avLst/>
          </a:prstGeom>
          <a:noFill/>
        </p:spPr>
        <p:txBody>
          <a:bodyPr wrap="none" rtlCol="0">
            <a:spAutoFit/>
          </a:bodyPr>
          <a:lstStyle/>
          <a:p>
            <a:pPr algn="ctr"/>
            <a:r>
              <a:rPr kumimoji="1" lang="ja-JP" altLang="en-US" sz="1400">
                <a:solidFill>
                  <a:schemeClr val="accent5"/>
                </a:solidFill>
              </a:rPr>
              <a:t>処理</a:t>
            </a:r>
          </a:p>
        </p:txBody>
      </p:sp>
      <p:sp>
        <p:nvSpPr>
          <p:cNvPr id="95" name="テキスト ボックス 94">
            <a:extLst>
              <a:ext uri="{FF2B5EF4-FFF2-40B4-BE49-F238E27FC236}">
                <a16:creationId xmlns:a16="http://schemas.microsoft.com/office/drawing/2014/main" id="{89B214EB-E7B0-4A45-BFD3-B489B00F2D52}"/>
              </a:ext>
            </a:extLst>
          </p:cNvPr>
          <p:cNvSpPr txBox="1"/>
          <p:nvPr/>
        </p:nvSpPr>
        <p:spPr>
          <a:xfrm>
            <a:off x="5148215" y="3500887"/>
            <a:ext cx="543739" cy="307777"/>
          </a:xfrm>
          <a:prstGeom prst="rect">
            <a:avLst/>
          </a:prstGeom>
          <a:noFill/>
        </p:spPr>
        <p:txBody>
          <a:bodyPr wrap="none" rtlCol="0">
            <a:spAutoFit/>
          </a:bodyPr>
          <a:lstStyle/>
          <a:p>
            <a:pPr algn="ctr"/>
            <a:r>
              <a:rPr kumimoji="1" lang="ja-JP" altLang="en-US" sz="1400">
                <a:solidFill>
                  <a:schemeClr val="accent5"/>
                </a:solidFill>
              </a:rPr>
              <a:t>書込</a:t>
            </a:r>
          </a:p>
        </p:txBody>
      </p:sp>
      <p:pic>
        <p:nvPicPr>
          <p:cNvPr id="16" name="図 15">
            <a:extLst>
              <a:ext uri="{FF2B5EF4-FFF2-40B4-BE49-F238E27FC236}">
                <a16:creationId xmlns:a16="http://schemas.microsoft.com/office/drawing/2014/main" id="{7ECF7C39-76B2-45FE-A521-DEFCE5835D3B}"/>
              </a:ext>
            </a:extLst>
          </p:cNvPr>
          <p:cNvPicPr>
            <a:picLocks noChangeAspect="1"/>
          </p:cNvPicPr>
          <p:nvPr/>
        </p:nvPicPr>
        <p:blipFill>
          <a:blip r:embed="rId3">
            <a:duotone>
              <a:schemeClr val="bg2">
                <a:shade val="45000"/>
                <a:satMod val="135000"/>
              </a:schemeClr>
              <a:prstClr val="white"/>
            </a:duotone>
          </a:blip>
          <a:stretch>
            <a:fillRect/>
          </a:stretch>
        </p:blipFill>
        <p:spPr>
          <a:xfrm>
            <a:off x="6658599" y="2582811"/>
            <a:ext cx="1783107" cy="1789050"/>
          </a:xfrm>
          <a:prstGeom prst="rect">
            <a:avLst/>
          </a:prstGeom>
        </p:spPr>
      </p:pic>
      <p:sp>
        <p:nvSpPr>
          <p:cNvPr id="18" name="正方形/長方形 17">
            <a:extLst>
              <a:ext uri="{FF2B5EF4-FFF2-40B4-BE49-F238E27FC236}">
                <a16:creationId xmlns:a16="http://schemas.microsoft.com/office/drawing/2014/main" id="{E067A74B-1508-4107-ACF7-10EFE44A46E2}"/>
              </a:ext>
            </a:extLst>
          </p:cNvPr>
          <p:cNvSpPr/>
          <p:nvPr/>
        </p:nvSpPr>
        <p:spPr>
          <a:xfrm>
            <a:off x="7061853" y="3806783"/>
            <a:ext cx="426266" cy="183325"/>
          </a:xfrm>
          <a:prstGeom prst="rect">
            <a:avLst/>
          </a:prstGeom>
          <a:noFill/>
          <a:ln w="38100">
            <a:solidFill>
              <a:srgbClr val="C00000"/>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96" name="正方形/長方形 95">
            <a:extLst>
              <a:ext uri="{FF2B5EF4-FFF2-40B4-BE49-F238E27FC236}">
                <a16:creationId xmlns:a16="http://schemas.microsoft.com/office/drawing/2014/main" id="{0F82496C-0C60-494A-B70A-489AB8EDFD13}"/>
              </a:ext>
            </a:extLst>
          </p:cNvPr>
          <p:cNvSpPr/>
          <p:nvPr/>
        </p:nvSpPr>
        <p:spPr>
          <a:xfrm>
            <a:off x="7768944" y="3084522"/>
            <a:ext cx="231906" cy="200486"/>
          </a:xfrm>
          <a:prstGeom prst="rect">
            <a:avLst/>
          </a:prstGeom>
          <a:noFill/>
          <a:ln w="38100">
            <a:solidFill>
              <a:schemeClr val="accent5"/>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97" name="正方形/長方形 96">
            <a:extLst>
              <a:ext uri="{FF2B5EF4-FFF2-40B4-BE49-F238E27FC236}">
                <a16:creationId xmlns:a16="http://schemas.microsoft.com/office/drawing/2014/main" id="{185222AF-7440-4237-9481-A1DC408D4909}"/>
              </a:ext>
            </a:extLst>
          </p:cNvPr>
          <p:cNvSpPr/>
          <p:nvPr/>
        </p:nvSpPr>
        <p:spPr>
          <a:xfrm>
            <a:off x="7622437" y="3584103"/>
            <a:ext cx="379100" cy="301234"/>
          </a:xfrm>
          <a:prstGeom prst="rect">
            <a:avLst/>
          </a:prstGeom>
          <a:noFill/>
          <a:ln w="38100">
            <a:solidFill>
              <a:schemeClr val="accent1"/>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Tree>
    <p:extLst>
      <p:ext uri="{BB962C8B-B14F-4D97-AF65-F5344CB8AC3E}">
        <p14:creationId xmlns:p14="http://schemas.microsoft.com/office/powerpoint/2010/main" val="262364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fade">
                                      <p:cBhvr>
                                        <p:cTn id="42" dur="500"/>
                                        <p:tgtEl>
                                          <p:spTgt spid="8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fade">
                                      <p:cBhvr>
                                        <p:cTn id="45" dur="500"/>
                                        <p:tgtEl>
                                          <p:spTgt spid="8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fade">
                                      <p:cBhvr>
                                        <p:cTn id="48" dur="500"/>
                                        <p:tgtEl>
                                          <p:spTgt spid="8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9"/>
                                        </p:tgtEl>
                                        <p:attrNameLst>
                                          <p:attrName>style.visibility</p:attrName>
                                        </p:attrNameLst>
                                      </p:cBhvr>
                                      <p:to>
                                        <p:strVal val="visible"/>
                                      </p:to>
                                    </p:set>
                                    <p:animEffect transition="in" filter="fade">
                                      <p:cBhvr>
                                        <p:cTn id="51" dur="500"/>
                                        <p:tgtEl>
                                          <p:spTgt spid="89"/>
                                        </p:tgtEl>
                                      </p:cBhvr>
                                    </p:animEffect>
                                  </p:childTnLst>
                                </p:cTn>
                              </p:par>
                              <p:par>
                                <p:cTn id="52" presetID="10" presetClass="entr" presetSubtype="0" fill="hold" nodeType="with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500"/>
                                        <p:tgtEl>
                                          <p:spTgt spid="91"/>
                                        </p:tgtEl>
                                      </p:cBhvr>
                                    </p:animEffect>
                                  </p:childTnLst>
                                </p:cTn>
                              </p:par>
                              <p:par>
                                <p:cTn id="55" presetID="10" presetClass="entr" presetSubtype="0" fill="hold" nodeType="withEffect">
                                  <p:stCondLst>
                                    <p:cond delay="0"/>
                                  </p:stCondLst>
                                  <p:childTnLst>
                                    <p:set>
                                      <p:cBhvr>
                                        <p:cTn id="56" dur="1" fill="hold">
                                          <p:stCondLst>
                                            <p:cond delay="0"/>
                                          </p:stCondLst>
                                        </p:cTn>
                                        <p:tgtEl>
                                          <p:spTgt spid="93"/>
                                        </p:tgtEl>
                                        <p:attrNameLst>
                                          <p:attrName>style.visibility</p:attrName>
                                        </p:attrNameLst>
                                      </p:cBhvr>
                                      <p:to>
                                        <p:strVal val="visible"/>
                                      </p:to>
                                    </p:set>
                                    <p:animEffect transition="in" filter="fade">
                                      <p:cBhvr>
                                        <p:cTn id="57" dur="500"/>
                                        <p:tgtEl>
                                          <p:spTgt spid="9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0"/>
                                        </p:tgtEl>
                                        <p:attrNameLst>
                                          <p:attrName>style.visibility</p:attrName>
                                        </p:attrNameLst>
                                      </p:cBhvr>
                                      <p:to>
                                        <p:strVal val="visible"/>
                                      </p:to>
                                    </p:set>
                                    <p:animEffect transition="in" filter="fade">
                                      <p:cBhvr>
                                        <p:cTn id="60" dur="500"/>
                                        <p:tgtEl>
                                          <p:spTgt spid="9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fade">
                                      <p:cBhvr>
                                        <p:cTn id="63" dur="500"/>
                                        <p:tgtEl>
                                          <p:spTgt spid="9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500"/>
                                        <p:tgtEl>
                                          <p:spTgt spid="9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500"/>
                                        <p:tgtEl>
                                          <p:spTgt spid="9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500" fill="hold"/>
                                        <p:tgtEl>
                                          <p:spTgt spid="18"/>
                                        </p:tgtEl>
                                        <p:attrNameLst>
                                          <p:attrName>ppt_w</p:attrName>
                                        </p:attrNameLst>
                                      </p:cBhvr>
                                      <p:tavLst>
                                        <p:tav tm="0">
                                          <p:val>
                                            <p:fltVal val="0"/>
                                          </p:val>
                                        </p:tav>
                                        <p:tav tm="100000">
                                          <p:val>
                                            <p:strVal val="#ppt_w"/>
                                          </p:val>
                                        </p:tav>
                                      </p:tavLst>
                                    </p:anim>
                                    <p:anim calcmode="lin" valueType="num">
                                      <p:cBhvr>
                                        <p:cTn id="80" dur="500" fill="hold"/>
                                        <p:tgtEl>
                                          <p:spTgt spid="18"/>
                                        </p:tgtEl>
                                        <p:attrNameLst>
                                          <p:attrName>ppt_h</p:attrName>
                                        </p:attrNameLst>
                                      </p:cBhvr>
                                      <p:tavLst>
                                        <p:tav tm="0">
                                          <p:val>
                                            <p:fltVal val="0"/>
                                          </p:val>
                                        </p:tav>
                                        <p:tav tm="100000">
                                          <p:val>
                                            <p:strVal val="#ppt_h"/>
                                          </p:val>
                                        </p:tav>
                                      </p:tavLst>
                                    </p:anim>
                                    <p:animEffect transition="in" filter="fade">
                                      <p:cBhvr>
                                        <p:cTn id="81" dur="500"/>
                                        <p:tgtEl>
                                          <p:spTgt spid="18"/>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96"/>
                                        </p:tgtEl>
                                        <p:attrNameLst>
                                          <p:attrName>style.visibility</p:attrName>
                                        </p:attrNameLst>
                                      </p:cBhvr>
                                      <p:to>
                                        <p:strVal val="visible"/>
                                      </p:to>
                                    </p:set>
                                    <p:anim calcmode="lin" valueType="num">
                                      <p:cBhvr>
                                        <p:cTn id="84" dur="500" fill="hold"/>
                                        <p:tgtEl>
                                          <p:spTgt spid="96"/>
                                        </p:tgtEl>
                                        <p:attrNameLst>
                                          <p:attrName>ppt_w</p:attrName>
                                        </p:attrNameLst>
                                      </p:cBhvr>
                                      <p:tavLst>
                                        <p:tav tm="0">
                                          <p:val>
                                            <p:fltVal val="0"/>
                                          </p:val>
                                        </p:tav>
                                        <p:tav tm="100000">
                                          <p:val>
                                            <p:strVal val="#ppt_w"/>
                                          </p:val>
                                        </p:tav>
                                      </p:tavLst>
                                    </p:anim>
                                    <p:anim calcmode="lin" valueType="num">
                                      <p:cBhvr>
                                        <p:cTn id="85" dur="500" fill="hold"/>
                                        <p:tgtEl>
                                          <p:spTgt spid="96"/>
                                        </p:tgtEl>
                                        <p:attrNameLst>
                                          <p:attrName>ppt_h</p:attrName>
                                        </p:attrNameLst>
                                      </p:cBhvr>
                                      <p:tavLst>
                                        <p:tav tm="0">
                                          <p:val>
                                            <p:fltVal val="0"/>
                                          </p:val>
                                        </p:tav>
                                        <p:tav tm="100000">
                                          <p:val>
                                            <p:strVal val="#ppt_h"/>
                                          </p:val>
                                        </p:tav>
                                      </p:tavLst>
                                    </p:anim>
                                    <p:animEffect transition="in" filter="fade">
                                      <p:cBhvr>
                                        <p:cTn id="86" dur="500"/>
                                        <p:tgtEl>
                                          <p:spTgt spid="9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97"/>
                                        </p:tgtEl>
                                        <p:attrNameLst>
                                          <p:attrName>style.visibility</p:attrName>
                                        </p:attrNameLst>
                                      </p:cBhvr>
                                      <p:to>
                                        <p:strVal val="visible"/>
                                      </p:to>
                                    </p:set>
                                    <p:anim calcmode="lin" valueType="num">
                                      <p:cBhvr>
                                        <p:cTn id="89" dur="500" fill="hold"/>
                                        <p:tgtEl>
                                          <p:spTgt spid="97"/>
                                        </p:tgtEl>
                                        <p:attrNameLst>
                                          <p:attrName>ppt_w</p:attrName>
                                        </p:attrNameLst>
                                      </p:cBhvr>
                                      <p:tavLst>
                                        <p:tav tm="0">
                                          <p:val>
                                            <p:fltVal val="0"/>
                                          </p:val>
                                        </p:tav>
                                        <p:tav tm="100000">
                                          <p:val>
                                            <p:strVal val="#ppt_w"/>
                                          </p:val>
                                        </p:tav>
                                      </p:tavLst>
                                    </p:anim>
                                    <p:anim calcmode="lin" valueType="num">
                                      <p:cBhvr>
                                        <p:cTn id="90" dur="500" fill="hold"/>
                                        <p:tgtEl>
                                          <p:spTgt spid="97"/>
                                        </p:tgtEl>
                                        <p:attrNameLst>
                                          <p:attrName>ppt_h</p:attrName>
                                        </p:attrNameLst>
                                      </p:cBhvr>
                                      <p:tavLst>
                                        <p:tav tm="0">
                                          <p:val>
                                            <p:fltVal val="0"/>
                                          </p:val>
                                        </p:tav>
                                        <p:tav tm="100000">
                                          <p:val>
                                            <p:strVal val="#ppt_h"/>
                                          </p:val>
                                        </p:tav>
                                      </p:tavLst>
                                    </p:anim>
                                    <p:animEffect transition="in" filter="fade">
                                      <p:cBhvr>
                                        <p:cTn id="91" dur="500"/>
                                        <p:tgtEl>
                                          <p:spTgt spid="97"/>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fade">
                                      <p:cBhvr>
                                        <p:cTn id="96" dur="500"/>
                                        <p:tgtEl>
                                          <p:spTgt spid="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
                                        </p:tgtEl>
                                        <p:attrNameLst>
                                          <p:attrName>style.visibility</p:attrName>
                                        </p:attrNameLst>
                                      </p:cBhvr>
                                      <p:to>
                                        <p:strVal val="visible"/>
                                      </p:to>
                                    </p:set>
                                    <p:animEffect transition="in" filter="fade">
                                      <p:cBhvr>
                                        <p:cTn id="99" dur="500"/>
                                        <p:tgtEl>
                                          <p:spTgt spid="6"/>
                                        </p:tgtEl>
                                      </p:cBhvr>
                                    </p:animEffect>
                                  </p:childTnLst>
                                </p:cTn>
                              </p:par>
                              <p:par>
                                <p:cTn id="100" presetID="10" presetClass="entr" presetSubtype="0" fill="hold" nodeType="withEffect">
                                  <p:stCondLst>
                                    <p:cond delay="0"/>
                                  </p:stCondLst>
                                  <p:childTnLst>
                                    <p:set>
                                      <p:cBhvr>
                                        <p:cTn id="101" dur="1" fill="hold">
                                          <p:stCondLst>
                                            <p:cond delay="0"/>
                                          </p:stCondLst>
                                        </p:cTn>
                                        <p:tgtEl>
                                          <p:spTgt spid="80"/>
                                        </p:tgtEl>
                                        <p:attrNameLst>
                                          <p:attrName>style.visibility</p:attrName>
                                        </p:attrNameLst>
                                      </p:cBhvr>
                                      <p:to>
                                        <p:strVal val="visible"/>
                                      </p:to>
                                    </p:set>
                                    <p:animEffect transition="in" filter="fade">
                                      <p:cBhvr>
                                        <p:cTn id="102" dur="500"/>
                                        <p:tgtEl>
                                          <p:spTgt spid="80"/>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81"/>
                                        </p:tgtEl>
                                        <p:attrNameLst>
                                          <p:attrName>style.visibility</p:attrName>
                                        </p:attrNameLst>
                                      </p:cBhvr>
                                      <p:to>
                                        <p:strVal val="visible"/>
                                      </p:to>
                                    </p:set>
                                    <p:animEffect transition="in" filter="fade">
                                      <p:cBhvr>
                                        <p:cTn id="105" dur="500"/>
                                        <p:tgtEl>
                                          <p:spTgt spid="8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82"/>
                                        </p:tgtEl>
                                        <p:attrNameLst>
                                          <p:attrName>style.visibility</p:attrName>
                                        </p:attrNameLst>
                                      </p:cBhvr>
                                      <p:to>
                                        <p:strVal val="visible"/>
                                      </p:to>
                                    </p:set>
                                    <p:animEffect transition="in" filter="fade">
                                      <p:cBhvr>
                                        <p:cTn id="108" dur="500"/>
                                        <p:tgtEl>
                                          <p:spTgt spid="8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fade">
                                      <p:cBhvr>
                                        <p:cTn id="111" dur="500"/>
                                        <p:tgtEl>
                                          <p:spTgt spid="8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84"/>
                                        </p:tgtEl>
                                        <p:attrNameLst>
                                          <p:attrName>style.visibility</p:attrName>
                                        </p:attrNameLst>
                                      </p:cBhvr>
                                      <p:to>
                                        <p:strVal val="visible"/>
                                      </p:to>
                                    </p:set>
                                    <p:animEffect transition="in" filter="fade">
                                      <p:cBhvr>
                                        <p:cTn id="114" dur="500"/>
                                        <p:tgtEl>
                                          <p:spTgt spid="8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85"/>
                                        </p:tgtEl>
                                        <p:attrNameLst>
                                          <p:attrName>style.visibility</p:attrName>
                                        </p:attrNameLst>
                                      </p:cBhvr>
                                      <p:to>
                                        <p:strVal val="visible"/>
                                      </p:to>
                                    </p:set>
                                    <p:animEffect transition="in" filter="fade">
                                      <p:cBhvr>
                                        <p:cTn id="117" dur="500"/>
                                        <p:tgtEl>
                                          <p:spTgt spid="8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2"/>
                                        </p:tgtEl>
                                        <p:attrNameLst>
                                          <p:attrName>style.visibility</p:attrName>
                                        </p:attrNameLst>
                                      </p:cBhvr>
                                      <p:to>
                                        <p:strVal val="visible"/>
                                      </p:to>
                                    </p:set>
                                    <p:animEffect transition="in" filter="fade">
                                      <p:cBhvr>
                                        <p:cTn id="122" dur="500"/>
                                        <p:tgtEl>
                                          <p:spTgt spid="1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4"/>
                                        </p:tgtEl>
                                        <p:attrNameLst>
                                          <p:attrName>style.visibility</p:attrName>
                                        </p:attrNameLst>
                                      </p:cBhvr>
                                      <p:to>
                                        <p:strVal val="visible"/>
                                      </p:to>
                                    </p:set>
                                    <p:animEffect transition="in" filter="fade">
                                      <p:cBhvr>
                                        <p:cTn id="1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81" grpId="0"/>
      <p:bldP spid="82" grpId="0"/>
      <p:bldP spid="83" grpId="0"/>
      <p:bldP spid="84" grpId="0"/>
      <p:bldP spid="85" grpId="0"/>
      <p:bldP spid="86" grpId="0" animBg="1"/>
      <p:bldP spid="87" grpId="0" animBg="1"/>
      <p:bldP spid="88" grpId="0" animBg="1"/>
      <p:bldP spid="89" grpId="0" animBg="1"/>
      <p:bldP spid="12" grpId="0" animBg="1"/>
      <p:bldP spid="14" grpId="0"/>
      <p:bldP spid="90" grpId="0"/>
      <p:bldP spid="92" grpId="0"/>
      <p:bldP spid="94" grpId="0"/>
      <p:bldP spid="95" grpId="0"/>
      <p:bldP spid="18" grpId="0" animBg="1"/>
      <p:bldP spid="96" grpId="0" animBg="1"/>
      <p:bldP spid="9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A35BBD-82C0-492C-8DA5-A3226DBB8EE3}"/>
              </a:ext>
            </a:extLst>
          </p:cNvPr>
          <p:cNvSpPr>
            <a:spLocks noGrp="1"/>
          </p:cNvSpPr>
          <p:nvPr>
            <p:ph type="title"/>
          </p:nvPr>
        </p:nvSpPr>
        <p:spPr/>
        <p:txBody>
          <a:bodyPr/>
          <a:lstStyle/>
          <a:p>
            <a:r>
              <a:rPr kumimoji="1" lang="en-US" altLang="ja-JP"/>
              <a:t>3 GHz</a:t>
            </a:r>
            <a:r>
              <a:rPr kumimoji="1" lang="ja-JP" altLang="en-US"/>
              <a:t>とはどれくらいの周波数なのか</a:t>
            </a:r>
          </a:p>
        </p:txBody>
      </p:sp>
      <p:sp>
        <p:nvSpPr>
          <p:cNvPr id="3" name="テキスト ボックス 2">
            <a:extLst>
              <a:ext uri="{FF2B5EF4-FFF2-40B4-BE49-F238E27FC236}">
                <a16:creationId xmlns:a16="http://schemas.microsoft.com/office/drawing/2014/main" id="{4CCB6F71-3982-4610-8670-DFC3C158C6C6}"/>
              </a:ext>
            </a:extLst>
          </p:cNvPr>
          <p:cNvSpPr txBox="1"/>
          <p:nvPr/>
        </p:nvSpPr>
        <p:spPr>
          <a:xfrm>
            <a:off x="820882" y="1153528"/>
            <a:ext cx="7760458" cy="646331"/>
          </a:xfrm>
          <a:prstGeom prst="rect">
            <a:avLst/>
          </a:prstGeom>
          <a:noFill/>
        </p:spPr>
        <p:txBody>
          <a:bodyPr wrap="none" rtlCol="0">
            <a:spAutoFit/>
          </a:bodyPr>
          <a:lstStyle/>
          <a:p>
            <a:r>
              <a:rPr kumimoji="1" lang="en-US" altLang="ja-JP" sz="3600" dirty="0">
                <a:solidFill>
                  <a:schemeClr val="accent1"/>
                </a:solidFill>
              </a:rPr>
              <a:t>3 GHz = 3,000,000,000 Hz = 30</a:t>
            </a:r>
            <a:r>
              <a:rPr kumimoji="1" lang="ja-JP" altLang="en-US" sz="3600" dirty="0">
                <a:solidFill>
                  <a:schemeClr val="accent1"/>
                </a:solidFill>
              </a:rPr>
              <a:t>億 </a:t>
            </a:r>
            <a:r>
              <a:rPr kumimoji="1" lang="en-US" altLang="ja-JP" sz="3600" dirty="0">
                <a:solidFill>
                  <a:schemeClr val="accent1"/>
                </a:solidFill>
              </a:rPr>
              <a:t>Hz</a:t>
            </a:r>
            <a:endParaRPr kumimoji="1" lang="ja-JP" altLang="en-US" sz="3600" dirty="0">
              <a:solidFill>
                <a:schemeClr val="accent1"/>
              </a:solidFill>
            </a:endParaRPr>
          </a:p>
        </p:txBody>
      </p:sp>
      <p:sp>
        <p:nvSpPr>
          <p:cNvPr id="4" name="テキスト ボックス 3">
            <a:extLst>
              <a:ext uri="{FF2B5EF4-FFF2-40B4-BE49-F238E27FC236}">
                <a16:creationId xmlns:a16="http://schemas.microsoft.com/office/drawing/2014/main" id="{CC329362-4013-471A-B073-126A5138591E}"/>
              </a:ext>
            </a:extLst>
          </p:cNvPr>
          <p:cNvSpPr txBox="1"/>
          <p:nvPr/>
        </p:nvSpPr>
        <p:spPr>
          <a:xfrm>
            <a:off x="820882" y="2251501"/>
            <a:ext cx="7221849" cy="1200329"/>
          </a:xfrm>
          <a:prstGeom prst="rect">
            <a:avLst/>
          </a:prstGeom>
          <a:noFill/>
        </p:spPr>
        <p:txBody>
          <a:bodyPr wrap="none" rtlCol="0">
            <a:spAutoFit/>
          </a:bodyPr>
          <a:lstStyle/>
          <a:p>
            <a:r>
              <a:rPr kumimoji="1" lang="ja-JP" altLang="en-US" sz="3600" dirty="0">
                <a:solidFill>
                  <a:schemeClr val="accent5"/>
                </a:solidFill>
              </a:rPr>
              <a:t>光速 </a:t>
            </a:r>
            <a:r>
              <a:rPr kumimoji="1" lang="en-US" altLang="ja-JP" sz="3600" dirty="0">
                <a:solidFill>
                  <a:schemeClr val="accent5"/>
                </a:solidFill>
              </a:rPr>
              <a:t>= </a:t>
            </a:r>
            <a:r>
              <a:rPr kumimoji="1" lang="ja-JP" altLang="en-US" sz="3600" dirty="0">
                <a:solidFill>
                  <a:schemeClr val="accent5"/>
                </a:solidFill>
              </a:rPr>
              <a:t>秒速</a:t>
            </a:r>
            <a:r>
              <a:rPr kumimoji="1" lang="en-US" altLang="ja-JP" sz="3600" dirty="0">
                <a:solidFill>
                  <a:schemeClr val="accent5"/>
                </a:solidFill>
              </a:rPr>
              <a:t>30</a:t>
            </a:r>
            <a:r>
              <a:rPr kumimoji="1" lang="ja-JP" altLang="en-US" sz="3600" dirty="0">
                <a:solidFill>
                  <a:schemeClr val="accent5"/>
                </a:solidFill>
              </a:rPr>
              <a:t>万キロ</a:t>
            </a:r>
            <a:endParaRPr lang="en-US" altLang="ja-JP" sz="3600" dirty="0">
              <a:solidFill>
                <a:schemeClr val="accent5"/>
              </a:solidFill>
            </a:endParaRPr>
          </a:p>
          <a:p>
            <a:r>
              <a:rPr kumimoji="1" lang="en-US" altLang="ja-JP" sz="3600" dirty="0">
                <a:solidFill>
                  <a:schemeClr val="accent5"/>
                </a:solidFill>
              </a:rPr>
              <a:t>= 30,000,000,000 cm =300</a:t>
            </a:r>
            <a:r>
              <a:rPr kumimoji="1" lang="ja-JP" altLang="en-US" sz="3600" dirty="0">
                <a:solidFill>
                  <a:schemeClr val="accent5"/>
                </a:solidFill>
              </a:rPr>
              <a:t>億 </a:t>
            </a:r>
            <a:r>
              <a:rPr kumimoji="1" lang="en-US" altLang="ja-JP" sz="3600" dirty="0">
                <a:solidFill>
                  <a:schemeClr val="accent5"/>
                </a:solidFill>
              </a:rPr>
              <a:t>cm</a:t>
            </a:r>
            <a:endParaRPr kumimoji="1" lang="ja-JP" altLang="en-US" sz="3600" dirty="0">
              <a:solidFill>
                <a:schemeClr val="accent5"/>
              </a:solidFill>
            </a:endParaRPr>
          </a:p>
        </p:txBody>
      </p:sp>
      <p:sp>
        <p:nvSpPr>
          <p:cNvPr id="5" name="矢印: 右 4">
            <a:extLst>
              <a:ext uri="{FF2B5EF4-FFF2-40B4-BE49-F238E27FC236}">
                <a16:creationId xmlns:a16="http://schemas.microsoft.com/office/drawing/2014/main" id="{A0190E91-EAEE-46F3-AB13-D951F8B536F2}"/>
              </a:ext>
            </a:extLst>
          </p:cNvPr>
          <p:cNvSpPr/>
          <p:nvPr/>
        </p:nvSpPr>
        <p:spPr>
          <a:xfrm>
            <a:off x="820882" y="4114928"/>
            <a:ext cx="1116418" cy="1424763"/>
          </a:xfrm>
          <a:prstGeom prst="rightArrow">
            <a:avLst/>
          </a:prstGeom>
          <a:noFill/>
          <a:ln>
            <a:solidFill>
              <a:srgbClr val="C00000"/>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rgbClr val="C00000"/>
              </a:solidFill>
              <a:latin typeface="+mj-lt"/>
              <a:ea typeface="+mj-ea"/>
              <a:cs typeface="ＭＳ Ｐゴシック"/>
            </a:endParaRPr>
          </a:p>
        </p:txBody>
      </p:sp>
      <p:sp>
        <p:nvSpPr>
          <p:cNvPr id="6" name="テキスト ボックス 5">
            <a:extLst>
              <a:ext uri="{FF2B5EF4-FFF2-40B4-BE49-F238E27FC236}">
                <a16:creationId xmlns:a16="http://schemas.microsoft.com/office/drawing/2014/main" id="{1ACFD65D-37D6-4259-86FD-64A8E78E442F}"/>
              </a:ext>
            </a:extLst>
          </p:cNvPr>
          <p:cNvSpPr txBox="1"/>
          <p:nvPr/>
        </p:nvSpPr>
        <p:spPr>
          <a:xfrm>
            <a:off x="2387413" y="3950146"/>
            <a:ext cx="6341917" cy="1754326"/>
          </a:xfrm>
          <a:prstGeom prst="rect">
            <a:avLst/>
          </a:prstGeom>
          <a:noFill/>
        </p:spPr>
        <p:txBody>
          <a:bodyPr wrap="square" rtlCol="0">
            <a:spAutoFit/>
          </a:bodyPr>
          <a:lstStyle/>
          <a:p>
            <a:r>
              <a:rPr kumimoji="1" lang="en-US" altLang="ja-JP" sz="3600" dirty="0">
                <a:solidFill>
                  <a:srgbClr val="C00000"/>
                </a:solidFill>
              </a:rPr>
              <a:t>3 GHz </a:t>
            </a:r>
            <a:r>
              <a:rPr kumimoji="1" lang="ja-JP" altLang="en-US" sz="3600" dirty="0">
                <a:solidFill>
                  <a:srgbClr val="C00000"/>
                </a:solidFill>
              </a:rPr>
              <a:t>で動作する </a:t>
            </a:r>
            <a:r>
              <a:rPr kumimoji="1" lang="en-US" altLang="ja-JP" sz="3600" dirty="0">
                <a:solidFill>
                  <a:srgbClr val="C00000"/>
                </a:solidFill>
              </a:rPr>
              <a:t>CPU</a:t>
            </a:r>
            <a:r>
              <a:rPr lang="ja-JP" altLang="en-US" sz="3600" dirty="0">
                <a:solidFill>
                  <a:srgbClr val="C00000"/>
                </a:solidFill>
              </a:rPr>
              <a:t> の</a:t>
            </a:r>
            <a:endParaRPr lang="en-US" altLang="ja-JP" sz="3600" dirty="0">
              <a:solidFill>
                <a:srgbClr val="C00000"/>
              </a:solidFill>
            </a:endParaRPr>
          </a:p>
          <a:p>
            <a:r>
              <a:rPr lang="en-US" altLang="ja-JP" sz="3600" dirty="0">
                <a:solidFill>
                  <a:srgbClr val="C00000"/>
                </a:solidFill>
              </a:rPr>
              <a:t>1 </a:t>
            </a:r>
            <a:r>
              <a:rPr lang="ja-JP" altLang="en-US" sz="3600" dirty="0">
                <a:solidFill>
                  <a:srgbClr val="C00000"/>
                </a:solidFill>
              </a:rPr>
              <a:t>クロックの間に光は</a:t>
            </a:r>
            <a:endParaRPr lang="en-US" altLang="ja-JP" sz="3600" dirty="0">
              <a:solidFill>
                <a:srgbClr val="C00000"/>
              </a:solidFill>
            </a:endParaRPr>
          </a:p>
          <a:p>
            <a:r>
              <a:rPr lang="en-US" altLang="ja-JP" sz="3600" dirty="0">
                <a:solidFill>
                  <a:srgbClr val="C00000"/>
                </a:solidFill>
              </a:rPr>
              <a:t>10cm</a:t>
            </a:r>
            <a:r>
              <a:rPr lang="ja-JP" altLang="en-US" sz="3600" dirty="0">
                <a:solidFill>
                  <a:srgbClr val="C00000"/>
                </a:solidFill>
              </a:rPr>
              <a:t>しか進まない</a:t>
            </a:r>
            <a:endParaRPr kumimoji="1" lang="ja-JP" altLang="en-US" sz="3600" dirty="0">
              <a:solidFill>
                <a:srgbClr val="C00000"/>
              </a:solidFill>
            </a:endParaRPr>
          </a:p>
        </p:txBody>
      </p:sp>
    </p:spTree>
    <p:extLst>
      <p:ext uri="{BB962C8B-B14F-4D97-AF65-F5344CB8AC3E}">
        <p14:creationId xmlns:p14="http://schemas.microsoft.com/office/powerpoint/2010/main" val="83186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entury Gothic"/>
        <a:ea typeface="HG丸ｺﾞｼｯｸM-PRO"/>
        <a:cs typeface=""/>
      </a:majorFont>
      <a:minorFont>
        <a:latin typeface="Century Gothic"/>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5"/>
          </a:solidFill>
        </a:ln>
        <a:effectLst/>
      </a:spPr>
      <a:bodyPr rtlCol="0" anchor="t"/>
      <a:lstStyle>
        <a:defPPr algn="ctr">
          <a:defRPr kumimoji="1" sz="2800" smtClean="0">
            <a:solidFill>
              <a:schemeClr val="accent5"/>
            </a:solidFill>
            <a:latin typeface="+mj-lt"/>
            <a:ea typeface="+mj-ea"/>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5287</TotalTime>
  <Words>1060</Words>
  <Application>Microsoft Office PowerPoint</Application>
  <PresentationFormat>画面に合わせる (4:3)</PresentationFormat>
  <Paragraphs>224</Paragraphs>
  <Slides>19</Slides>
  <Notes>13</Notes>
  <HiddenSlides>5</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19</vt:i4>
      </vt:variant>
    </vt:vector>
  </HeadingPairs>
  <TitlesOfParts>
    <vt:vector size="26" baseType="lpstr">
      <vt:lpstr>American Typewriter</vt:lpstr>
      <vt:lpstr>ＭＳ Ｐゴシック</vt:lpstr>
      <vt:lpstr>Meiryo</vt:lpstr>
      <vt:lpstr>Arial</vt:lpstr>
      <vt:lpstr>Calibri</vt:lpstr>
      <vt:lpstr>Century Gothic</vt:lpstr>
      <vt:lpstr>NC標準テンプレート</vt:lpstr>
      <vt:lpstr>PowerPoint プレゼンテーション</vt:lpstr>
      <vt:lpstr>Intel 製 CPU に「新たな」脆弱性（2019年3月）</vt:lpstr>
      <vt:lpstr>ほとんどのCPUに影響する脆弱性（2018年1月）</vt:lpstr>
      <vt:lpstr>SpectreとMeltdown</vt:lpstr>
      <vt:lpstr>Spectre-NG：新たなCPU脆弱性（2018年3月）</vt:lpstr>
      <vt:lpstr>PowerPoint プレゼンテーション</vt:lpstr>
      <vt:lpstr>CPUの特権モードとアクセス制限</vt:lpstr>
      <vt:lpstr>CPUのパイプライン処理</vt:lpstr>
      <vt:lpstr>3 GHzとはどれくらいの周波数なのか</vt:lpstr>
      <vt:lpstr>キャッシュメモリ</vt:lpstr>
      <vt:lpstr>メモリ階層</vt:lpstr>
      <vt:lpstr>キャッシュメモリ</vt:lpstr>
      <vt:lpstr>投機的実行（Speculative Execution）</vt:lpstr>
      <vt:lpstr>アウトオブオーダ実行（Out of Order）</vt:lpstr>
      <vt:lpstr>Meltdownの仕組み（アウトオブオーダを悪用）</vt:lpstr>
      <vt:lpstr>次々に見つかる脆弱性－20数種類の変種</vt:lpstr>
      <vt:lpstr>今も続く対策</vt:lpstr>
      <vt:lpstr>日本であまり報じられないCPU脆弱性</vt:lpstr>
      <vt:lpstr>問題の深刻度</vt:lpstr>
    </vt:vector>
  </TitlesOfParts>
  <Company>NetCommerce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章司 大越</cp:lastModifiedBy>
  <cp:revision>772</cp:revision>
  <dcterms:created xsi:type="dcterms:W3CDTF">2014-04-30T01:58:06Z</dcterms:created>
  <dcterms:modified xsi:type="dcterms:W3CDTF">2019-03-13T08:06:58Z</dcterms:modified>
</cp:coreProperties>
</file>